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Lst>
  <p:notesMasterIdLst>
    <p:notesMasterId r:id="rId89"/>
  </p:notesMasterIdLst>
  <p:handoutMasterIdLst>
    <p:handoutMasterId r:id="rId90"/>
  </p:handoutMasterIdLst>
  <p:sldIdLst>
    <p:sldId id="376" r:id="rId5"/>
    <p:sldId id="388" r:id="rId6"/>
    <p:sldId id="382" r:id="rId7"/>
    <p:sldId id="391" r:id="rId8"/>
    <p:sldId id="396" r:id="rId9"/>
    <p:sldId id="378" r:id="rId10"/>
    <p:sldId id="398" r:id="rId11"/>
    <p:sldId id="393" r:id="rId12"/>
    <p:sldId id="394" r:id="rId13"/>
    <p:sldId id="384" r:id="rId14"/>
    <p:sldId id="392" r:id="rId15"/>
    <p:sldId id="404" r:id="rId16"/>
    <p:sldId id="405" r:id="rId17"/>
    <p:sldId id="406" r:id="rId18"/>
    <p:sldId id="402" r:id="rId19"/>
    <p:sldId id="403" r:id="rId20"/>
    <p:sldId id="380" r:id="rId21"/>
    <p:sldId id="2348" r:id="rId22"/>
    <p:sldId id="898" r:id="rId23"/>
    <p:sldId id="2358" r:id="rId24"/>
    <p:sldId id="901" r:id="rId25"/>
    <p:sldId id="2359" r:id="rId26"/>
    <p:sldId id="2360" r:id="rId27"/>
    <p:sldId id="2353" r:id="rId28"/>
    <p:sldId id="896" r:id="rId29"/>
    <p:sldId id="2361" r:id="rId30"/>
    <p:sldId id="386" r:id="rId31"/>
    <p:sldId id="906" r:id="rId32"/>
    <p:sldId id="2285" r:id="rId33"/>
    <p:sldId id="421" r:id="rId34"/>
    <p:sldId id="2275" r:id="rId35"/>
    <p:sldId id="420" r:id="rId36"/>
    <p:sldId id="2276" r:id="rId37"/>
    <p:sldId id="2319" r:id="rId38"/>
    <p:sldId id="2335" r:id="rId39"/>
    <p:sldId id="2336" r:id="rId40"/>
    <p:sldId id="2344" r:id="rId41"/>
    <p:sldId id="2346" r:id="rId42"/>
    <p:sldId id="983" r:id="rId43"/>
    <p:sldId id="947" r:id="rId44"/>
    <p:sldId id="2332" r:id="rId45"/>
    <p:sldId id="2288" r:id="rId46"/>
    <p:sldId id="2351" r:id="rId47"/>
    <p:sldId id="2354" r:id="rId48"/>
    <p:sldId id="303" r:id="rId49"/>
    <p:sldId id="2350" r:id="rId50"/>
    <p:sldId id="2337" r:id="rId51"/>
    <p:sldId id="296" r:id="rId52"/>
    <p:sldId id="2302" r:id="rId53"/>
    <p:sldId id="471" r:id="rId54"/>
    <p:sldId id="470" r:id="rId55"/>
    <p:sldId id="465" r:id="rId56"/>
    <p:sldId id="466" r:id="rId57"/>
    <p:sldId id="467" r:id="rId58"/>
    <p:sldId id="2338" r:id="rId59"/>
    <p:sldId id="2343" r:id="rId60"/>
    <p:sldId id="2342" r:id="rId61"/>
    <p:sldId id="2341" r:id="rId62"/>
    <p:sldId id="2339" r:id="rId63"/>
    <p:sldId id="2349" r:id="rId64"/>
    <p:sldId id="472" r:id="rId65"/>
    <p:sldId id="416" r:id="rId66"/>
    <p:sldId id="2355" r:id="rId67"/>
    <p:sldId id="417" r:id="rId68"/>
    <p:sldId id="418" r:id="rId69"/>
    <p:sldId id="419" r:id="rId70"/>
    <p:sldId id="2362" r:id="rId71"/>
    <p:sldId id="443" r:id="rId72"/>
    <p:sldId id="2363" r:id="rId73"/>
    <p:sldId id="2364" r:id="rId74"/>
    <p:sldId id="2365" r:id="rId75"/>
    <p:sldId id="2366" r:id="rId76"/>
    <p:sldId id="2290" r:id="rId77"/>
    <p:sldId id="2283" r:id="rId78"/>
    <p:sldId id="2284" r:id="rId79"/>
    <p:sldId id="2357" r:id="rId80"/>
    <p:sldId id="1032" r:id="rId81"/>
    <p:sldId id="2345" r:id="rId82"/>
    <p:sldId id="473" r:id="rId83"/>
    <p:sldId id="474" r:id="rId84"/>
    <p:sldId id="475" r:id="rId85"/>
    <p:sldId id="2303" r:id="rId86"/>
    <p:sldId id="387" r:id="rId87"/>
    <p:sldId id="2347"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BE0"/>
    <a:srgbClr val="4F81BD"/>
    <a:srgbClr val="004F9F"/>
    <a:srgbClr val="A9E4DD"/>
    <a:srgbClr val="C6E5FA"/>
    <a:srgbClr val="9AC7F8"/>
    <a:srgbClr val="3799FA"/>
    <a:srgbClr val="98C8FA"/>
    <a:srgbClr val="BCBCBC"/>
    <a:srgbClr val="389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408"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29/04/2025</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29/04/2025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στυλ κειμένου υποδείγματος</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xcitium.com/platform/endpoint-detection-and-respons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a:extLst>
              <a:ext uri="{FF2B5EF4-FFF2-40B4-BE49-F238E27FC236}">
                <a16:creationId xmlns:a16="http://schemas.microsoft.com/office/drawing/2014/main" id="{C7FC38DB-BC27-F91C-A1C2-85EC8EE4ED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Segnaposto note 2">
            <a:extLst>
              <a:ext uri="{FF2B5EF4-FFF2-40B4-BE49-F238E27FC236}">
                <a16:creationId xmlns:a16="http://schemas.microsoft.com/office/drawing/2014/main" id="{9396AC0A-D6FD-5DDB-77B9-360B58F2D1A6}"/>
              </a:ext>
            </a:extLst>
          </p:cNvPr>
          <p:cNvSpPr>
            <a:spLocks noGrp="1"/>
          </p:cNvSpPr>
          <p:nvPr>
            <p:ph type="body" idx="1"/>
          </p:nvPr>
        </p:nvSpPr>
        <p:spPr bwMode="auto">
          <a:xfrm>
            <a:off x="679450" y="4497388"/>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a:p>
        </p:txBody>
      </p:sp>
      <p:sp>
        <p:nvSpPr>
          <p:cNvPr id="12292" name="Segnaposto numero diapositiva 3">
            <a:extLst>
              <a:ext uri="{FF2B5EF4-FFF2-40B4-BE49-F238E27FC236}">
                <a16:creationId xmlns:a16="http://schemas.microsoft.com/office/drawing/2014/main" id="{B92B9F3D-86A5-CD48-9ACB-617C776780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569490-621D-43B4-BCF9-44F7B1764190}" type="slidenum">
              <a:rPr lang="it-IT" altLang="it-IT">
                <a:latin typeface="Arial" panose="020B0604020202020204" pitchFamily="34" charset="0"/>
              </a:rPr>
              <a:pPr>
                <a:spcBef>
                  <a:spcPct val="0"/>
                </a:spcBef>
              </a:pPr>
              <a:t>52</a:t>
            </a:fld>
            <a:endParaRPr lang="it-IT" altLang="it-I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00" b="1" dirty="0"/>
              <a:t>What’s inside MITRE ATT&amp;CK ransomware guide</a:t>
            </a:r>
          </a:p>
          <a:p>
            <a:r>
              <a:rPr lang="en-US" sz="1000" dirty="0"/>
              <a:t>The </a:t>
            </a:r>
            <a:r>
              <a:rPr lang="en-US" sz="1000" dirty="0" err="1"/>
              <a:t>Mitre</a:t>
            </a:r>
            <a:r>
              <a:rPr lang="en-US" sz="1000" dirty="0"/>
              <a:t> ATT&amp;CK Framework is a platform providing knowledge on tracking cyber adversary tactics and techniques. It gives curated insights into the threats they use across the entire attack lifecycle. This framework works more than a collection of data, and to analyze this data, you need to use a </a:t>
            </a:r>
            <a:r>
              <a:rPr lang="en-US" sz="1000" dirty="0" err="1"/>
              <a:t>Mitre</a:t>
            </a:r>
            <a:r>
              <a:rPr lang="en-US" sz="1000" dirty="0"/>
              <a:t> ATTACK navigator tool.</a:t>
            </a:r>
          </a:p>
          <a:p>
            <a:r>
              <a:rPr lang="en-US" sz="1000" dirty="0"/>
              <a:t>The MITRE ATT&amp;CK Navigator is a powerful tool for organizing, visualizing and analyzing information that is related to MITRE ATT&amp;CK Framework. This tool can significantly help many blue teams using MITRE ATTACK Navigator for their detection and response technique. Progressing defenders can use the framework resources to understand attacks and the rules and methods for detection. The navigator tool simplifies those methods in an interactive way.</a:t>
            </a:r>
          </a:p>
          <a:p>
            <a:r>
              <a:rPr lang="en-US" sz="1000" b="1" dirty="0"/>
              <a:t>How Can MITRE ATT&amp;CK Framework Help?</a:t>
            </a:r>
            <a:r>
              <a:rPr lang="en-US" sz="1000" dirty="0"/>
              <a:t> MITRE created ATT&amp;CK for documenting attack techniques that are used in adversary emulations. This common knowledge base documents tactics and techniques, reflecting real adversary behaviors. Hence, every defender should have an awareness of each tactic and technique. You can start by diving into each technique listed in the ATT&amp;CK Matrix from left to right for self-progression. An easier way to work on them is via using the MITRE ATTACK Navigator tool.</a:t>
            </a:r>
          </a:p>
          <a:p>
            <a:r>
              <a:rPr lang="en-US" sz="1000" dirty="0"/>
              <a:t>The tool can download the Matrix of MITRE ATT&amp;CK Framework to an Excel file. The MITRE DEFEND navigator works as an extracting tool to extract D3FEND techniques from the raw text to map them automatically to ATT&amp;CK. Blue teams can install this tool to explore and understand the relationships between defensive tactics and techniques. MITRE DEFEND navigator knowledge base would offer you a graphical interface.</a:t>
            </a:r>
          </a:p>
          <a:p>
            <a:r>
              <a:rPr lang="en-US" sz="1000" dirty="0"/>
              <a:t>It displays the relationships between different defensive techniques and threats designed to protect against detection. By exploring these techniques, a blue team can create custom maps of defensive strategies. The MITRE DEFEND navigator is designed for cybersecurity professionals, security analysts and other professionals who want to understand and improve their organization’s defensive posture. But all these are possible due to sourcing knowledge from MITRE ATT&amp;CK Framework Here are some benefits you get from </a:t>
            </a:r>
            <a:r>
              <a:rPr lang="en-US" sz="1000" dirty="0" err="1"/>
              <a:t>Xcitium</a:t>
            </a:r>
            <a:r>
              <a:rPr lang="en-US" sz="1000" dirty="0"/>
              <a:t> </a:t>
            </a:r>
            <a:r>
              <a:rPr lang="en-US" sz="1000" dirty="0">
                <a:hlinkClick r:id="rId3"/>
              </a:rPr>
              <a:t>EDR</a:t>
            </a:r>
            <a:r>
              <a:rPr lang="en-US" sz="1000" dirty="0"/>
              <a:t>.,</a:t>
            </a:r>
          </a:p>
          <a:p>
            <a:r>
              <a:rPr lang="en-US" sz="1000" b="1" dirty="0"/>
              <a:t>A Step-By-Step Method To Use MITRE ATTACK Navigator</a:t>
            </a:r>
          </a:p>
          <a:p>
            <a:r>
              <a:rPr lang="en-US" sz="1000" dirty="0"/>
              <a:t>You can use the MITRE ATTACK Navigator tool to identify gaps in an organization’s network security measures. The MITRE ATTACK Navigator can be used in a variety of scenarios. Some of them include adversary emulation, threat intelligence, incident response, and security assessments. In order to know how to use the tool, you need to install MITRE ATTACK-Navigator first. Now follow the below step-by-step method for using MITRE ATTACK Navigator in your security assessment:</a:t>
            </a:r>
          </a:p>
          <a:p>
            <a:pPr>
              <a:buFont typeface="Arial" panose="020B0604020202020204" pitchFamily="34" charset="0"/>
              <a:buChar char="•"/>
            </a:pPr>
            <a:r>
              <a:rPr lang="en-US" sz="1000" b="1" dirty="0"/>
              <a:t>Choose An Attack Scenario</a:t>
            </a:r>
            <a:endParaRPr lang="en-US" sz="1000" dirty="0"/>
          </a:p>
          <a:p>
            <a:r>
              <a:rPr lang="en-US" sz="1000" dirty="0"/>
              <a:t>Start with choosing a scenario use case for the navigator. The scenario could be an emulation exercise, an incident response investigation, or it could be a threat intelligence analysis.</a:t>
            </a:r>
          </a:p>
          <a:p>
            <a:pPr>
              <a:buFont typeface="Arial" panose="020B0604020202020204" pitchFamily="34" charset="0"/>
              <a:buChar char="•"/>
            </a:pPr>
            <a:r>
              <a:rPr lang="en-US" sz="1000" b="1" dirty="0"/>
              <a:t>Select A Technique Or Tactic</a:t>
            </a:r>
            <a:endParaRPr lang="en-US" sz="1000" dirty="0"/>
          </a:p>
          <a:p>
            <a:r>
              <a:rPr lang="en-US" sz="1000" dirty="0"/>
              <a:t>Once you have decided on a scenario, use the MITRE ATTACK Navigator tool to select a specific tactic or technique from the MITRE ATT&amp;CK Framework. For instance, if you are conducting an adversary emulation exercise, choose a tactic like “Initial Access” and then select a technique for “Phishing.”</a:t>
            </a:r>
          </a:p>
          <a:p>
            <a:pPr>
              <a:buFont typeface="Arial" panose="020B0604020202020204" pitchFamily="34" charset="0"/>
              <a:buChar char="•"/>
            </a:pPr>
            <a:r>
              <a:rPr lang="en-US" sz="1000" dirty="0"/>
              <a:t>Analyze The Technique</a:t>
            </a:r>
          </a:p>
          <a:p>
            <a:r>
              <a:rPr lang="en-US" sz="1000" dirty="0"/>
              <a:t>Once you have selected a technique, explore it in detail using MITRE ATTACK Navigator. The Technique layer on the MITRE ATTACK Navigator tool would include information on the techniques, including descriptions, examples of real-world usage, and relevant mitigations. The layer on MITRE ATTACK Navigator may also include information on related tactics and techniques along with any relevant data sources and detection methods.</a:t>
            </a:r>
          </a:p>
        </p:txBody>
      </p:sp>
      <p:sp>
        <p:nvSpPr>
          <p:cNvPr id="4" name="Espace réservé du numéro de diapositive 3"/>
          <p:cNvSpPr>
            <a:spLocks noGrp="1"/>
          </p:cNvSpPr>
          <p:nvPr>
            <p:ph type="sldNum" sz="quarter" idx="5"/>
          </p:nvPr>
        </p:nvSpPr>
        <p:spPr/>
        <p:txBody>
          <a:bodyPr/>
          <a:lstStyle/>
          <a:p>
            <a:fld id="{4AED498D-6977-40EC-8E5E-7EB644D5E759}" type="slidenum">
              <a:rPr lang="en-US" noProof="0" smtClean="0"/>
              <a:t>60</a:t>
            </a:fld>
            <a:endParaRPr lang="en-US" noProof="0" dirty="0"/>
          </a:p>
        </p:txBody>
      </p:sp>
    </p:spTree>
    <p:extLst>
      <p:ext uri="{BB962C8B-B14F-4D97-AF65-F5344CB8AC3E}">
        <p14:creationId xmlns:p14="http://schemas.microsoft.com/office/powerpoint/2010/main" val="1709039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Schopenhauer</a:t>
            </a:r>
          </a:p>
        </p:txBody>
      </p:sp>
      <p:sp>
        <p:nvSpPr>
          <p:cNvPr id="4" name="Espace réservé du numéro de diapositive 3"/>
          <p:cNvSpPr>
            <a:spLocks noGrp="1"/>
          </p:cNvSpPr>
          <p:nvPr>
            <p:ph type="sldNum" sz="quarter" idx="5"/>
          </p:nvPr>
        </p:nvSpPr>
        <p:spPr/>
        <p:txBody>
          <a:bodyPr/>
          <a:lstStyle/>
          <a:p>
            <a:fld id="{4AED498D-6977-40EC-8E5E-7EB644D5E759}" type="slidenum">
              <a:rPr lang="en-US" noProof="0" smtClean="0"/>
              <a:t>63</a:t>
            </a:fld>
            <a:endParaRPr lang="en-US" noProof="0" dirty="0"/>
          </a:p>
        </p:txBody>
      </p:sp>
    </p:spTree>
    <p:extLst>
      <p:ext uri="{BB962C8B-B14F-4D97-AF65-F5344CB8AC3E}">
        <p14:creationId xmlns:p14="http://schemas.microsoft.com/office/powerpoint/2010/main" val="405651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a:extLst>
              <a:ext uri="{FF2B5EF4-FFF2-40B4-BE49-F238E27FC236}">
                <a16:creationId xmlns:a16="http://schemas.microsoft.com/office/drawing/2014/main" id="{ED0F3308-8D9C-3B93-75B4-020E99B0C2FE}"/>
              </a:ext>
            </a:extLst>
          </p:cNvPr>
          <p:cNvSpPr>
            <a:spLocks noGrp="1" noRot="1" noChangeAspect="1" noChangeArrowheads="1" noTextEdit="1"/>
          </p:cNvSpPr>
          <p:nvPr>
            <p:ph type="sldImg"/>
          </p:nvPr>
        </p:nvSpPr>
        <p:spPr>
          <a:ln/>
        </p:spPr>
      </p:sp>
      <p:sp>
        <p:nvSpPr>
          <p:cNvPr id="151555" name="Espace réservé des commentaires 2">
            <a:extLst>
              <a:ext uri="{FF2B5EF4-FFF2-40B4-BE49-F238E27FC236}">
                <a16:creationId xmlns:a16="http://schemas.microsoft.com/office/drawing/2014/main" id="{1C2D3FA7-B23D-7E64-E8E8-9AD73262BDE1}"/>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altLang="fr-FR">
                <a:latin typeface="Times New Roman" panose="02020603050405020304" pitchFamily="18" charset="0"/>
              </a:rPr>
              <a:t>Agrément :</a:t>
            </a:r>
          </a:p>
          <a:p>
            <a:r>
              <a:rPr lang="fr-FR" altLang="fr-FR">
                <a:latin typeface="Times New Roman" panose="02020603050405020304" pitchFamily="18" charset="0"/>
              </a:rPr>
              <a:t>	Produit – reconnaissance par ANSSI que le produit évalué peur protéger des informations niveau spécifié dans les conditions d'emploi définies</a:t>
            </a:r>
          </a:p>
          <a:p>
            <a:r>
              <a:rPr lang="fr-FR" altLang="fr-FR">
                <a:latin typeface="Times New Roman" panose="02020603050405020304" pitchFamily="18" charset="0"/>
              </a:rPr>
              <a:t>	Obligatoire pour les produits de chiffrement protégeant la confidentialité d’informations classifiées (IGI 1300)</a:t>
            </a:r>
          </a:p>
          <a:p>
            <a:endParaRPr lang="fr-FR" altLang="fr-FR">
              <a:latin typeface="Times New Roman" panose="02020603050405020304" pitchFamily="18" charset="0"/>
            </a:endParaRPr>
          </a:p>
          <a:p>
            <a:r>
              <a:rPr lang="fr-FR" altLang="fr-FR">
                <a:latin typeface="Times New Roman" panose="02020603050405020304" pitchFamily="18" charset="0"/>
              </a:rPr>
              <a:t>Certification :</a:t>
            </a:r>
          </a:p>
          <a:p>
            <a:r>
              <a:rPr lang="fr-FR" altLang="fr-FR">
                <a:latin typeface="Times New Roman" panose="02020603050405020304" pitchFamily="18" charset="0"/>
              </a:rPr>
              <a:t>	Attestation de la confiance dans les mesures de sécurité spécifiées avec cible de sécurité.</a:t>
            </a:r>
          </a:p>
          <a:p>
            <a:endParaRPr lang="fr-FR" altLang="fr-FR">
              <a:latin typeface="Times New Roman" panose="02020603050405020304" pitchFamily="18" charset="0"/>
            </a:endParaRPr>
          </a:p>
          <a:p>
            <a:r>
              <a:rPr lang="fr-FR" altLang="fr-FR">
                <a:latin typeface="Times New Roman" panose="02020603050405020304" pitchFamily="18" charset="0"/>
              </a:rPr>
              <a:t>Qualification :</a:t>
            </a:r>
          </a:p>
          <a:p>
            <a:pPr marL="825500" lvl="1" indent="-342900">
              <a:lnSpc>
                <a:spcPct val="80000"/>
              </a:lnSpc>
            </a:pPr>
            <a:r>
              <a:rPr lang="fr-FR" altLang="fr-FR" sz="1600" u="sng">
                <a:latin typeface="Times New Roman" panose="02020603050405020304" pitchFamily="18" charset="0"/>
              </a:rPr>
              <a:t>Certification</a:t>
            </a:r>
            <a:r>
              <a:rPr lang="fr-FR" altLang="fr-FR" sz="1600">
                <a:latin typeface="Times New Roman" panose="02020603050405020304" pitchFamily="18" charset="0"/>
              </a:rPr>
              <a:t> d’un produit répondant à des </a:t>
            </a:r>
            <a:r>
              <a:rPr lang="fr-FR" altLang="fr-FR" sz="1600">
                <a:solidFill>
                  <a:schemeClr val="accent2"/>
                </a:solidFill>
                <a:latin typeface="Times New Roman" panose="02020603050405020304" pitchFamily="18" charset="0"/>
              </a:rPr>
              <a:t>exigences de sécurité validées</a:t>
            </a:r>
            <a:r>
              <a:rPr lang="fr-FR" altLang="fr-FR" sz="1600">
                <a:latin typeface="Times New Roman" panose="02020603050405020304" pitchFamily="18" charset="0"/>
              </a:rPr>
              <a:t> par l’ANSSI</a:t>
            </a:r>
          </a:p>
          <a:p>
            <a:pPr marL="1206500" lvl="2" indent="-342900">
              <a:lnSpc>
                <a:spcPct val="80000"/>
              </a:lnSpc>
            </a:pPr>
            <a:r>
              <a:rPr lang="fr-FR" altLang="fr-FR" sz="1600">
                <a:latin typeface="Times New Roman" panose="02020603050405020304" pitchFamily="18" charset="0"/>
              </a:rPr>
              <a:t>3 niveaux : élémentaire (CSPN), standard, renforcé</a:t>
            </a:r>
          </a:p>
        </p:txBody>
      </p:sp>
      <p:sp>
        <p:nvSpPr>
          <p:cNvPr id="151556" name="Espace réservé du numéro de diapositive 3">
            <a:extLst>
              <a:ext uri="{FF2B5EF4-FFF2-40B4-BE49-F238E27FC236}">
                <a16:creationId xmlns:a16="http://schemas.microsoft.com/office/drawing/2014/main" id="{91F9DA93-F47F-3929-875F-17719A5D8B05}"/>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F98F632-EA7A-4E15-9D87-BA88FE8CFED4}" type="slidenum">
              <a:rPr lang="fr-FR" altLang="fr-FR" sz="1400">
                <a:latin typeface="Arial" panose="020B0604020202020204" pitchFamily="34" charset="0"/>
              </a:rPr>
              <a:pPr>
                <a:spcBef>
                  <a:spcPct val="0"/>
                </a:spcBef>
                <a:buClrTx/>
                <a:buFontTx/>
                <a:buNone/>
              </a:pPr>
              <a:t>64</a:t>
            </a:fld>
            <a:endParaRPr lang="fr-FR" altLang="fr-FR" sz="14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a:extLst>
              <a:ext uri="{FF2B5EF4-FFF2-40B4-BE49-F238E27FC236}">
                <a16:creationId xmlns:a16="http://schemas.microsoft.com/office/drawing/2014/main" id="{5360D8D0-AEFB-6A41-E514-DD4CAC46F636}"/>
              </a:ext>
            </a:extLst>
          </p:cNvPr>
          <p:cNvSpPr>
            <a:spLocks noGrp="1" noRot="1" noChangeAspect="1" noChangeArrowheads="1" noTextEdit="1"/>
          </p:cNvSpPr>
          <p:nvPr>
            <p:ph type="sldImg"/>
          </p:nvPr>
        </p:nvSpPr>
        <p:spPr>
          <a:ln/>
        </p:spPr>
      </p:sp>
      <p:sp>
        <p:nvSpPr>
          <p:cNvPr id="153603" name="Espace réservé des commentaires 2">
            <a:extLst>
              <a:ext uri="{FF2B5EF4-FFF2-40B4-BE49-F238E27FC236}">
                <a16:creationId xmlns:a16="http://schemas.microsoft.com/office/drawing/2014/main" id="{76ECD7FE-D32A-0397-48D5-1C82C4641A8A}"/>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fr-FR" altLang="fr-FR" dirty="0">
              <a:latin typeface="Times New Roman" panose="02020603050405020304" pitchFamily="18" charset="0"/>
            </a:endParaRPr>
          </a:p>
        </p:txBody>
      </p:sp>
      <p:sp>
        <p:nvSpPr>
          <p:cNvPr id="153604" name="Espace réservé du numéro de diapositive 3">
            <a:extLst>
              <a:ext uri="{FF2B5EF4-FFF2-40B4-BE49-F238E27FC236}">
                <a16:creationId xmlns:a16="http://schemas.microsoft.com/office/drawing/2014/main" id="{90BAFDC1-E75F-7AC8-FF3F-A12B7428F587}"/>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DC85EDE-2352-474C-80C8-B43A5FAF7432}" type="slidenum">
              <a:rPr lang="fr-FR" altLang="fr-FR" sz="1400">
                <a:latin typeface="Arial" panose="020B0604020202020204" pitchFamily="34" charset="0"/>
              </a:rPr>
              <a:pPr>
                <a:spcBef>
                  <a:spcPct val="0"/>
                </a:spcBef>
                <a:buClrTx/>
                <a:buFontTx/>
                <a:buNone/>
              </a:pPr>
              <a:t>65</a:t>
            </a:fld>
            <a:endParaRPr lang="fr-FR" altLang="fr-FR" sz="14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a:extLst>
              <a:ext uri="{FF2B5EF4-FFF2-40B4-BE49-F238E27FC236}">
                <a16:creationId xmlns:a16="http://schemas.microsoft.com/office/drawing/2014/main" id="{1C415BCA-06D7-2DFF-3F7E-3CD854F6F93D}"/>
              </a:ext>
            </a:extLst>
          </p:cNvPr>
          <p:cNvSpPr>
            <a:spLocks noGrp="1" noRot="1" noChangeAspect="1" noChangeArrowheads="1" noTextEdit="1"/>
          </p:cNvSpPr>
          <p:nvPr>
            <p:ph type="sldImg"/>
          </p:nvPr>
        </p:nvSpPr>
        <p:spPr>
          <a:ln/>
        </p:spPr>
      </p:sp>
      <p:sp>
        <p:nvSpPr>
          <p:cNvPr id="155651" name="Espace réservé des commentaires 2">
            <a:extLst>
              <a:ext uri="{FF2B5EF4-FFF2-40B4-BE49-F238E27FC236}">
                <a16:creationId xmlns:a16="http://schemas.microsoft.com/office/drawing/2014/main" id="{BC2F01F7-94B1-45C4-0679-7C194C3D8035}"/>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altLang="fr-FR">
                <a:latin typeface="Times New Roman" panose="02020603050405020304" pitchFamily="18" charset="0"/>
              </a:rPr>
              <a:t>C’est-à-dire acceptation des risques résiduels dans un environnement donné.</a:t>
            </a:r>
          </a:p>
        </p:txBody>
      </p:sp>
      <p:sp>
        <p:nvSpPr>
          <p:cNvPr id="155652" name="Espace réservé du numéro de diapositive 3">
            <a:extLst>
              <a:ext uri="{FF2B5EF4-FFF2-40B4-BE49-F238E27FC236}">
                <a16:creationId xmlns:a16="http://schemas.microsoft.com/office/drawing/2014/main" id="{1E80BD9E-7465-B9AB-9A05-DC8015CD5A56}"/>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104C6D6-4354-482D-83AD-8A83A0AD2E4E}" type="slidenum">
              <a:rPr lang="fr-FR" altLang="fr-FR" sz="1400">
                <a:latin typeface="Arial" panose="020B0604020202020204" pitchFamily="34" charset="0"/>
              </a:rPr>
              <a:pPr>
                <a:spcBef>
                  <a:spcPct val="0"/>
                </a:spcBef>
                <a:buClrTx/>
                <a:buFontTx/>
                <a:buNone/>
              </a:pPr>
              <a:t>66</a:t>
            </a:fld>
            <a:endParaRPr lang="fr-FR" altLang="fr-FR" sz="14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9">
            <a:extLst>
              <a:ext uri="{FF2B5EF4-FFF2-40B4-BE49-F238E27FC236}">
                <a16:creationId xmlns:a16="http://schemas.microsoft.com/office/drawing/2014/main" id="{CBF7A99F-1ADE-B7CC-FA73-5491578C273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F746CE2-C339-45CA-B45C-518E82365BE5}" type="slidenum">
              <a:rPr lang="fr-FR" altLang="fr-FR" sz="1400">
                <a:latin typeface="Arial" panose="020B0604020202020204" pitchFamily="34" charset="0"/>
              </a:rPr>
              <a:pPr>
                <a:spcBef>
                  <a:spcPct val="0"/>
                </a:spcBef>
                <a:buClrTx/>
                <a:buFontTx/>
                <a:buNone/>
              </a:pPr>
              <a:t>68</a:t>
            </a:fld>
            <a:endParaRPr lang="fr-FR" altLang="fr-FR" sz="1400">
              <a:latin typeface="Arial" panose="020B0604020202020204" pitchFamily="34" charset="0"/>
            </a:endParaRPr>
          </a:p>
        </p:txBody>
      </p:sp>
      <p:sp>
        <p:nvSpPr>
          <p:cNvPr id="158723" name="Rectangle 1">
            <a:extLst>
              <a:ext uri="{FF2B5EF4-FFF2-40B4-BE49-F238E27FC236}">
                <a16:creationId xmlns:a16="http://schemas.microsoft.com/office/drawing/2014/main" id="{B508AECD-9EA7-0F4C-C42D-A03906864B56}"/>
              </a:ext>
            </a:extLst>
          </p:cNvPr>
          <p:cNvSpPr>
            <a:spLocks noGrp="1" noRot="1" noChangeAspect="1" noChangeArrowheads="1" noTextEdit="1"/>
          </p:cNvSpPr>
          <p:nvPr>
            <p:ph type="sldImg"/>
          </p:nvPr>
        </p:nvSpPr>
        <p:spPr>
          <a:xfrm>
            <a:off x="2700338" y="508000"/>
            <a:ext cx="4532312" cy="255111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a:extLst>
              <a:ext uri="{FF2B5EF4-FFF2-40B4-BE49-F238E27FC236}">
                <a16:creationId xmlns:a16="http://schemas.microsoft.com/office/drawing/2014/main" id="{DFF8A7CE-0470-BAE8-214A-5ABB4D80F6F8}"/>
              </a:ext>
            </a:extLst>
          </p:cNvPr>
          <p:cNvSpPr>
            <a:spLocks noGrp="1" noChangeArrowheads="1"/>
          </p:cNvSpPr>
          <p:nvPr>
            <p:ph type="body" idx="1"/>
          </p:nvPr>
        </p:nvSpPr>
        <p:spPr>
          <a:xfrm>
            <a:off x="992188" y="3228975"/>
            <a:ext cx="7940675"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anose="02020603050405020304" pitchFamily="18" charset="0"/>
            </a:endParaRPr>
          </a:p>
        </p:txBody>
      </p:sp>
    </p:spTree>
    <p:extLst>
      <p:ext uri="{BB962C8B-B14F-4D97-AF65-F5344CB8AC3E}">
        <p14:creationId xmlns:p14="http://schemas.microsoft.com/office/powerpoint/2010/main" val="290406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sz="1200" kern="1200">
                <a:solidFill>
                  <a:schemeClr val="tx1"/>
                </a:solidFill>
                <a:effectLst/>
                <a:latin typeface="+mn-lt"/>
                <a:ea typeface="+mn-ea"/>
                <a:cs typeface="+mn-cs"/>
              </a:rPr>
              <a:t>ERP: Προγραμματισμός Επιχειρησιακών Πόρων </a:t>
            </a:r>
            <a:endParaRPr lang="fr-FR" sz="1200" kern="1200">
              <a:solidFill>
                <a:schemeClr val="tx1"/>
              </a:solidFill>
              <a:effectLst/>
              <a:latin typeface="+mn-lt"/>
              <a:ea typeface="+mn-ea"/>
              <a:cs typeface="+mn-cs"/>
            </a:endParaRPr>
          </a:p>
          <a:p>
            <a:endParaRPr lang="fr-FR"/>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22</a:t>
            </a:fld>
            <a:endParaRPr lang="fr-FR"/>
          </a:p>
        </p:txBody>
      </p:sp>
    </p:spTree>
    <p:extLst>
      <p:ext uri="{BB962C8B-B14F-4D97-AF65-F5344CB8AC3E}">
        <p14:creationId xmlns:p14="http://schemas.microsoft.com/office/powerpoint/2010/main" val="181593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9">
            <a:extLst>
              <a:ext uri="{FF2B5EF4-FFF2-40B4-BE49-F238E27FC236}">
                <a16:creationId xmlns:a16="http://schemas.microsoft.com/office/drawing/2014/main" id="{733E84CA-F985-520A-CAFE-9BC0F8BAED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85D6516-7B6D-4DF6-A355-2A9A4668BF0E}" type="slidenum">
              <a:rPr lang="fr-FR" altLang="fr-FR" sz="1400">
                <a:latin typeface="Arial" panose="020B0604020202020204" pitchFamily="34" charset="0"/>
              </a:rPr>
              <a:pPr>
                <a:spcBef>
                  <a:spcPct val="0"/>
                </a:spcBef>
                <a:buClrTx/>
                <a:buFontTx/>
                <a:buNone/>
              </a:pPr>
              <a:t>69</a:t>
            </a:fld>
            <a:endParaRPr lang="fr-FR" altLang="fr-FR" sz="1400">
              <a:latin typeface="Arial" panose="020B0604020202020204" pitchFamily="34" charset="0"/>
            </a:endParaRPr>
          </a:p>
        </p:txBody>
      </p:sp>
      <p:sp>
        <p:nvSpPr>
          <p:cNvPr id="160771" name="Rectangle 1">
            <a:extLst>
              <a:ext uri="{FF2B5EF4-FFF2-40B4-BE49-F238E27FC236}">
                <a16:creationId xmlns:a16="http://schemas.microsoft.com/office/drawing/2014/main" id="{6272C30D-F9A1-8759-B87E-7DFF31B14412}"/>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2" name="Rectangle 2">
            <a:extLst>
              <a:ext uri="{FF2B5EF4-FFF2-40B4-BE49-F238E27FC236}">
                <a16:creationId xmlns:a16="http://schemas.microsoft.com/office/drawing/2014/main" id="{EC322BEA-5A33-761B-76D8-735DDE6D5AF9}"/>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9">
            <a:extLst>
              <a:ext uri="{FF2B5EF4-FFF2-40B4-BE49-F238E27FC236}">
                <a16:creationId xmlns:a16="http://schemas.microsoft.com/office/drawing/2014/main" id="{EE2AB7DE-246D-C4C1-4697-BA65A614F46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2D86FF1-BA8B-4EEE-AC2E-C927A1305EE6}" type="slidenum">
              <a:rPr lang="fr-FR" altLang="fr-FR" sz="1400">
                <a:latin typeface="Arial" panose="020B0604020202020204" pitchFamily="34" charset="0"/>
              </a:rPr>
              <a:pPr>
                <a:spcBef>
                  <a:spcPct val="0"/>
                </a:spcBef>
                <a:buClrTx/>
                <a:buFontTx/>
                <a:buNone/>
              </a:pPr>
              <a:t>70</a:t>
            </a:fld>
            <a:endParaRPr lang="fr-FR" altLang="fr-FR" sz="1400">
              <a:latin typeface="Arial" panose="020B0604020202020204" pitchFamily="34" charset="0"/>
            </a:endParaRPr>
          </a:p>
        </p:txBody>
      </p:sp>
      <p:sp>
        <p:nvSpPr>
          <p:cNvPr id="165891" name="Rectangle 1">
            <a:extLst>
              <a:ext uri="{FF2B5EF4-FFF2-40B4-BE49-F238E27FC236}">
                <a16:creationId xmlns:a16="http://schemas.microsoft.com/office/drawing/2014/main" id="{DDEA3C72-CDB6-CEC1-CAAB-20CEDF2ED408}"/>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Rectangle 2">
            <a:extLst>
              <a:ext uri="{FF2B5EF4-FFF2-40B4-BE49-F238E27FC236}">
                <a16:creationId xmlns:a16="http://schemas.microsoft.com/office/drawing/2014/main" id="{D9A30C17-E32A-09DC-1E11-02F2650D4A92}"/>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9">
            <a:extLst>
              <a:ext uri="{FF2B5EF4-FFF2-40B4-BE49-F238E27FC236}">
                <a16:creationId xmlns:a16="http://schemas.microsoft.com/office/drawing/2014/main" id="{53D5E657-1E3E-C296-DF03-210B053E2A1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B321869-3856-4B20-A5AA-74B7F8D047F8}" type="slidenum">
              <a:rPr lang="fr-FR" altLang="fr-FR" sz="1400">
                <a:latin typeface="Arial" panose="020B0604020202020204" pitchFamily="34" charset="0"/>
              </a:rPr>
              <a:pPr>
                <a:spcBef>
                  <a:spcPct val="0"/>
                </a:spcBef>
                <a:buClrTx/>
                <a:buFontTx/>
                <a:buNone/>
              </a:pPr>
              <a:t>71</a:t>
            </a:fld>
            <a:endParaRPr lang="fr-FR" altLang="fr-FR" sz="1400">
              <a:latin typeface="Arial" panose="020B0604020202020204" pitchFamily="34" charset="0"/>
            </a:endParaRPr>
          </a:p>
        </p:txBody>
      </p:sp>
      <p:sp>
        <p:nvSpPr>
          <p:cNvPr id="167939" name="Rectangle 1">
            <a:extLst>
              <a:ext uri="{FF2B5EF4-FFF2-40B4-BE49-F238E27FC236}">
                <a16:creationId xmlns:a16="http://schemas.microsoft.com/office/drawing/2014/main" id="{2FDE09B4-671A-9920-E660-7D6AAB802245}"/>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a:extLst>
              <a:ext uri="{FF2B5EF4-FFF2-40B4-BE49-F238E27FC236}">
                <a16:creationId xmlns:a16="http://schemas.microsoft.com/office/drawing/2014/main" id="{ADA05DA4-B923-F336-EC6E-B63873095E4D}"/>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9">
            <a:extLst>
              <a:ext uri="{FF2B5EF4-FFF2-40B4-BE49-F238E27FC236}">
                <a16:creationId xmlns:a16="http://schemas.microsoft.com/office/drawing/2014/main" id="{DA93146F-CD5E-766E-D5A4-3F8DC83C62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4879FFA-662B-42E9-A58E-8C465CD8EA20}" type="slidenum">
              <a:rPr lang="fr-FR" altLang="fr-FR" sz="1400">
                <a:latin typeface="Arial" panose="020B0604020202020204" pitchFamily="34" charset="0"/>
              </a:rPr>
              <a:pPr>
                <a:spcBef>
                  <a:spcPct val="0"/>
                </a:spcBef>
                <a:buClrTx/>
                <a:buFontTx/>
                <a:buNone/>
              </a:pPr>
              <a:t>72</a:t>
            </a:fld>
            <a:endParaRPr lang="fr-FR" altLang="fr-FR" sz="1400">
              <a:latin typeface="Arial" panose="020B0604020202020204" pitchFamily="34" charset="0"/>
            </a:endParaRPr>
          </a:p>
        </p:txBody>
      </p:sp>
      <p:sp>
        <p:nvSpPr>
          <p:cNvPr id="169987" name="Rectangle 1">
            <a:extLst>
              <a:ext uri="{FF2B5EF4-FFF2-40B4-BE49-F238E27FC236}">
                <a16:creationId xmlns:a16="http://schemas.microsoft.com/office/drawing/2014/main" id="{8F199EDC-79F1-701F-D6CF-52DFA0259CEC}"/>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8" name="Rectangle 2">
            <a:extLst>
              <a:ext uri="{FF2B5EF4-FFF2-40B4-BE49-F238E27FC236}">
                <a16:creationId xmlns:a16="http://schemas.microsoft.com/office/drawing/2014/main" id="{5D03A1F2-48DE-5E0E-646E-1CB1CE8E924C}"/>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l"/>
              <a:t>Εμπιστευτικότητα: Η προστασία των δεδομένων από μη εξουσιοδοτημένη πρόσβαση διασφαλίζει ότι μόνο εξουσιοδοτημένα άτομα μπορούν να έχουν πρόσβαση και να βλέπουν ευαίσθητες πληροφορίες. Η κρυπτογράφηση, οι έλεγχοι πρόσβασης και τα ασφαλή πρωτόκολλα επικοινωνίας διαδραματίζουν κεντρικό ρόλο στη διατήρηση της εμπιστευτικότητας.</a:t>
            </a:r>
          </a:p>
          <a:p>
            <a:r>
              <a:rPr lang="el"/>
              <a:t>Παράδειγμα: Ένας οργανισμός εφαρμόζει ισχυρά πρωτόκολλα κρυπτογράφησης για την προστασία των δεδομένων των πελατών κατά τη μετάδοση. Για να κρατήσουν τα δεδομένα σας κλειδωμένα μακριά από τα αδιάκριτα βλέμματα, οι οργανισμοί χρησιμοποιούν προηγμένους αλγόριθμους κρυπτογράφησης όπως AES (Advanced Encryption Standard) ή RSA (Rivest-Shamir-Adleman).</a:t>
            </a:r>
          </a:p>
          <a:p>
            <a:r>
              <a:rPr lang="el"/>
              <a:t>Αυτοί οι αλγόριθμοι λειτουργούν σαν ψηφιακοί σωματοφύλακες, διασφαλίζοντας ότι ακόμα κι αν κάποιος καταφέρει να υποκλέψει τα δεδομένα σας, είναι σαν να διαβάζει ένα συνονθύλευμα μυστικού κώδικα. </a:t>
            </a:r>
          </a:p>
          <a:p>
            <a:endParaRPr lang="en-US"/>
          </a:p>
          <a:p>
            <a:r>
              <a:rPr lang="el"/>
              <a:t>Ακεραιότητα : Η διατήρηση της ακεραιότητας των δεδομένων διασφαλίζει ότι οι πληροφορίες παραμένουν ακριβείς, πλήρεις και αμετάβλητες καθ 'όλη τη διάρκεια του κύκλου ζωής τους. Τεχνικές όπως η επικύρωση δεδομένων, τα αθροίσματα ελέγχου και οι ψηφιακές υπογραφές χρησιμοποιούνται για τον εντοπισμό και την αποτροπή μη εξουσιοδοτημένων τροποποιήσεων.</a:t>
            </a:r>
          </a:p>
          <a:p>
            <a:r>
              <a:rPr lang="el"/>
              <a:t>Παράδειγμα: Ένα χρηματοπιστωτικό ίδρυμα χρησιμοποιεί τεχνικές επικύρωσης δεδομένων στα τραπεζικά του συστήματα.</a:t>
            </a:r>
          </a:p>
          <a:p>
            <a:endParaRPr lang="en-US"/>
          </a:p>
          <a:p>
            <a:r>
              <a:rPr lang="el"/>
              <a:t>Όταν πραγματοποιείτε μια συναλλαγή, το σύστημα είναι εκεί για να διασφαλίσει την ακεραιότητα των δεδομένων σας. Ελέγχει προσεκτικά αν όλα ταιριάζουν με τους ισχύοντες κανόνες και κριτήρια.</a:t>
            </a:r>
          </a:p>
          <a:p>
            <a:endParaRPr lang="en-US"/>
          </a:p>
          <a:p>
            <a:r>
              <a:rPr lang="el"/>
              <a:t>Εάν κάτι φαίνεται απενεργοποιημένο, όπως ένας λανθασμένος αριθμός λογαριασμού ή ένα ασυνήθιστα μεγάλο ποσό συναλλαγής, το σύστημα παρεμβαίνει ως προστάτης και αποκλείει τη συναλλαγή. Αυτό διασφαλίζει ότι τα δεδομένα σας παραμένουν ακριβή και θωρακισμένα, διατηρώντας την αξιοπιστία των πληροφοριών σας.</a:t>
            </a:r>
          </a:p>
          <a:p>
            <a:endParaRPr lang="en-US"/>
          </a:p>
          <a:p>
            <a:r>
              <a:rPr lang="en-US"/>
              <a:t> </a:t>
            </a:r>
          </a:p>
          <a:p>
            <a:endParaRPr lang="en-US"/>
          </a:p>
          <a:p>
            <a:r>
              <a:rPr lang="el"/>
              <a:t>Διαθεσιμότητα: Για να διασφαλιστεί η διαθεσιμότητα πληροφοριών, τα ανθεκτικά συστήματα και διαδικασίες είναι ζωτικής σημασίας. Αυτό το στοιχείο μοντέλου διασφάλισης πληροφοριών ελέγχει τις στρατηγικές δημιουργίας αντιγράφων ασφαλείας και αποκατάστασης καταστροφών, τα μέτρα πλεονασμού και την προληπτική παρακολούθηση.</a:t>
            </a:r>
          </a:p>
          <a:p>
            <a:r>
              <a:rPr lang="el"/>
              <a:t>Παράδειγμα: ένας ιστότοπος ηλεκτρονικού εμπορίου εξασφαλίζει αδιάλειπτη εξυπηρέτηση χρησιμοποιώντας πολλαπλούς συγχρονισμένους διακομιστές και εξισορροπητή φορτίου. Αυτή η έξυπνη ρύθμιση κατανέμει ομοιόμορφα τα εισερχόμενα αιτήματα, αποτρέποντας διακοπές που προκαλούνται από αποτυχίες διακομιστή ή ξαφνικές αυξήσεις κυκλοφορίας.</a:t>
            </a:r>
          </a:p>
          <a:p>
            <a:endParaRPr lang="en-US"/>
          </a:p>
          <a:p>
            <a:r>
              <a:rPr lang="el"/>
              <a:t>Ως αποτέλεσμα, οι πελάτες μπορούν να περιηγηθούν, να ψωνίσουν και να ολοκληρώσουν απρόσκοπτα συναλλαγές, ακόμη και κατά τις ώρες αιχμής ή όταν ένας διακομιστής αντιμετωπίζει προβλήματα.</a:t>
            </a:r>
          </a:p>
          <a:p>
            <a:endParaRPr lang="en-US"/>
          </a:p>
          <a:p>
            <a:r>
              <a:rPr lang="el"/>
              <a:t>Μη αποκήρυξη : Η μη άρνηση διασφαλίζει ότι η προέλευση και η ακεραιότητα των δεδομένων δεν μπορούν να αμφισβητηθούν από τον αποστολέα. Οι ψηφιακές υπογραφές, τα ίχνη ελέγχου και οι μηχανισμοί χρονοσήμανσης χρησιμοποιούνται για την παροχή αποδεικτικών στοιχείων για την αυθεντικότητα και την ακεραιότητα των ψηφιακών συναλλαγών.</a:t>
            </a:r>
          </a:p>
          <a:p>
            <a:endParaRPr lang="en-US"/>
          </a:p>
          <a:p>
            <a:r>
              <a:rPr lang="el"/>
              <a:t>Παράδειγμα: Ένας οργανισμός εφαρμόζει έναν μηχανισμό ψηφιακής υπογραφής στο σύστημα διαχείρισης εγγράφων του. Μια ξεχωριστή κρυπτογραφική υπογραφή δημιουργείται και προστίθεται στο έγγραφο όταν υπογράφεται ψηφιακά από εξουσιοδοτημένο χρήστη. Αυτή η υπογραφή εμποδίζει τον υπογράφοντα να αμφισβητήσει αργότερα τη συμμετοχή του στο έγγραφο, παρέχοντας απόδειξη της ακεραιότητας, της νομιμότητας και της ταυτότητας του εγγράφου.</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531D5-4203-423E-9463-95D798BAB87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8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40</a:t>
            </a:fld>
            <a:endParaRPr lang="fr-FR"/>
          </a:p>
        </p:txBody>
      </p:sp>
    </p:spTree>
    <p:extLst>
      <p:ext uri="{BB962C8B-B14F-4D97-AF65-F5344CB8AC3E}">
        <p14:creationId xmlns:p14="http://schemas.microsoft.com/office/powerpoint/2010/main" val="214953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3C41412-028A-417E-A306-E43910A8C523}" type="slidenum">
              <a:rPr lang="fr-FR" smtClean="0"/>
              <a:pPr/>
              <a:t>45</a:t>
            </a:fld>
            <a:endParaRPr lang="fr-FR"/>
          </a:p>
        </p:txBody>
      </p:sp>
    </p:spTree>
    <p:extLst>
      <p:ext uri="{BB962C8B-B14F-4D97-AF65-F5344CB8AC3E}">
        <p14:creationId xmlns:p14="http://schemas.microsoft.com/office/powerpoint/2010/main" val="191826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a:extLst>
              <a:ext uri="{FF2B5EF4-FFF2-40B4-BE49-F238E27FC236}">
                <a16:creationId xmlns:a16="http://schemas.microsoft.com/office/drawing/2014/main" id="{F630C926-CF98-8E99-B861-B035C8B017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egnaposto note 2">
            <a:extLst>
              <a:ext uri="{FF2B5EF4-FFF2-40B4-BE49-F238E27FC236}">
                <a16:creationId xmlns:a16="http://schemas.microsoft.com/office/drawing/2014/main" id="{EB62E643-8ECF-C18A-AF14-1D1A578516D1}"/>
              </a:ext>
            </a:extLst>
          </p:cNvPr>
          <p:cNvSpPr>
            <a:spLocks noGrp="1"/>
          </p:cNvSpPr>
          <p:nvPr>
            <p:ph type="body" idx="1"/>
          </p:nvPr>
        </p:nvSpPr>
        <p:spPr bwMode="auto">
          <a:xfrm>
            <a:off x="679450" y="4497388"/>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a:p>
        </p:txBody>
      </p:sp>
      <p:sp>
        <p:nvSpPr>
          <p:cNvPr id="7172" name="Segnaposto numero diapositiva 3">
            <a:extLst>
              <a:ext uri="{FF2B5EF4-FFF2-40B4-BE49-F238E27FC236}">
                <a16:creationId xmlns:a16="http://schemas.microsoft.com/office/drawing/2014/main" id="{2B87C4E1-D39C-E07E-7FE1-A3392A01DC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CBE054-CA1F-45EE-AE10-C2B5BD47E88A}" type="slidenum">
              <a:rPr lang="it-IT" altLang="it-IT">
                <a:latin typeface="Arial" panose="020B0604020202020204" pitchFamily="34" charset="0"/>
              </a:rPr>
              <a:pPr>
                <a:spcBef>
                  <a:spcPct val="0"/>
                </a:spcBef>
              </a:pPr>
              <a:t>48</a:t>
            </a:fld>
            <a:endParaRPr lang="it-IT" altLang="it-IT">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C9AE6-CBF8-46FA-99CF-123C4D0FEF29}"/>
              </a:ext>
            </a:extLst>
          </p:cNvPr>
          <p:cNvSpPr>
            <a:spLocks noGrp="1"/>
          </p:cNvSpPr>
          <p:nvPr>
            <p:ph type="ctrTitle"/>
          </p:nvPr>
        </p:nvSpPr>
        <p:spPr>
          <a:xfrm>
            <a:off x="1524000" y="1122363"/>
            <a:ext cx="9144000" cy="2387600"/>
          </a:xfrm>
        </p:spPr>
        <p:txBody>
          <a:bodyPr anchor="b"/>
          <a:lstStyle>
            <a:lvl1pPr algn="ctr">
              <a:defRPr sz="6000"/>
            </a:lvl1pPr>
          </a:lstStyle>
          <a:p>
            <a:r>
              <a:rPr lang="el"/>
              <a:t>Αλλαγή του στυλ του τίτλου</a:t>
            </a:r>
          </a:p>
        </p:txBody>
      </p:sp>
      <p:sp>
        <p:nvSpPr>
          <p:cNvPr id="3" name="Sous-titre 2">
            <a:extLst>
              <a:ext uri="{FF2B5EF4-FFF2-40B4-BE49-F238E27FC236}">
                <a16:creationId xmlns:a16="http://schemas.microsoft.com/office/drawing/2014/main" id="{8F013261-693A-4F0E-8955-4C55C3E8D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
              <a:t>Αλλαγή του στυλ των λεζαντών της μάσκας</a:t>
            </a:r>
          </a:p>
        </p:txBody>
      </p:sp>
      <p:sp>
        <p:nvSpPr>
          <p:cNvPr id="4" name="Espace réservé de la date 3">
            <a:extLst>
              <a:ext uri="{FF2B5EF4-FFF2-40B4-BE49-F238E27FC236}">
                <a16:creationId xmlns:a16="http://schemas.microsoft.com/office/drawing/2014/main" id="{4AF0ECEB-F8D1-4783-9C3D-A88064891F5F}"/>
              </a:ext>
            </a:extLst>
          </p:cNvPr>
          <p:cNvSpPr>
            <a:spLocks noGrp="1"/>
          </p:cNvSpPr>
          <p:nvPr>
            <p:ph type="dt" sz="half" idx="10"/>
          </p:nvPr>
        </p:nvSpPr>
        <p:spPr/>
        <p:txBody>
          <a:bodyPr/>
          <a:lstStyle/>
          <a:p>
            <a:fld id="{F3C5B306-1F40-442C-B150-8721E81FDF1B}"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9667CEEA-E8FA-4156-8EAF-F5579DBFD2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D3D242-1FF6-47FE-929E-EE284781CF7C}"/>
              </a:ext>
            </a:extLst>
          </p:cNvPr>
          <p:cNvSpPr>
            <a:spLocks noGrp="1"/>
          </p:cNvSpPr>
          <p:nvPr>
            <p:ph type="sldNum" sz="quarter" idx="12"/>
          </p:nvPr>
        </p:nvSpPr>
        <p:spPr/>
        <p:txBody>
          <a:bodyPr/>
          <a:lstStyle/>
          <a:p>
            <a:fld id="{AF8FC096-D195-4392-A597-E50EA60D946D}" type="slidenum">
              <a:rPr lang="fr-FR" smtClean="0"/>
              <a:t>‹#›</a:t>
            </a:fld>
            <a:endParaRPr lang="fr-FR"/>
          </a:p>
        </p:txBody>
      </p:sp>
    </p:spTree>
    <p:extLst>
      <p:ext uri="{BB962C8B-B14F-4D97-AF65-F5344CB8AC3E}">
        <p14:creationId xmlns:p14="http://schemas.microsoft.com/office/powerpoint/2010/main" val="2104236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75FC9-69AF-4C1B-8244-692C2121752B}"/>
              </a:ext>
            </a:extLst>
          </p:cNvPr>
          <p:cNvSpPr>
            <a:spLocks noGrp="1"/>
          </p:cNvSpPr>
          <p:nvPr>
            <p:ph type="title"/>
          </p:nvPr>
        </p:nvSpPr>
        <p:spPr/>
        <p:txBody>
          <a:bodyPr/>
          <a:lstStyle/>
          <a:p>
            <a:r>
              <a:rPr lang="el"/>
              <a:t>Αλλαγή του στυλ του τίτλου</a:t>
            </a:r>
          </a:p>
        </p:txBody>
      </p:sp>
      <p:sp>
        <p:nvSpPr>
          <p:cNvPr id="3" name="Espace réservé du contenu 2">
            <a:extLst>
              <a:ext uri="{FF2B5EF4-FFF2-40B4-BE49-F238E27FC236}">
                <a16:creationId xmlns:a16="http://schemas.microsoft.com/office/drawing/2014/main" id="{3041F3A8-25B4-4348-800D-006CC283E3DA}"/>
              </a:ext>
            </a:extLst>
          </p:cNvPr>
          <p:cNvSpPr>
            <a:spLocks noGrp="1"/>
          </p:cNvSpPr>
          <p:nvPr>
            <p:ph idx="1"/>
          </p:nvPr>
        </p:nvSpPr>
        <p:spPr/>
        <p:txBody>
          <a:bodyPr/>
          <a:lstStyle/>
          <a:p>
            <a:pPr lvl="0"/>
            <a:r>
              <a:rPr lang="el"/>
              <a:t>Κάντε κλικ για να αλλάξετε τα στυλ του κειμένου μάσκας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Espace réservé de la date 3">
            <a:extLst>
              <a:ext uri="{FF2B5EF4-FFF2-40B4-BE49-F238E27FC236}">
                <a16:creationId xmlns:a16="http://schemas.microsoft.com/office/drawing/2014/main" id="{A6A4756F-DD32-43E4-B356-2546DD093C08}"/>
              </a:ext>
            </a:extLst>
          </p:cNvPr>
          <p:cNvSpPr>
            <a:spLocks noGrp="1"/>
          </p:cNvSpPr>
          <p:nvPr>
            <p:ph type="dt" sz="half" idx="10"/>
          </p:nvPr>
        </p:nvSpPr>
        <p:spPr/>
        <p:txBody>
          <a:bodyPr/>
          <a:lstStyle/>
          <a:p>
            <a:fld id="{F3C5B306-1F40-442C-B150-8721E81FDF1B}"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99B2A49D-A6CC-40C7-8F8A-E7726C3323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72A1A-C2AF-4E00-AD0B-8CE7D394215D}"/>
              </a:ext>
            </a:extLst>
          </p:cNvPr>
          <p:cNvSpPr>
            <a:spLocks noGrp="1"/>
          </p:cNvSpPr>
          <p:nvPr>
            <p:ph type="sldNum" sz="quarter" idx="12"/>
          </p:nvPr>
        </p:nvSpPr>
        <p:spPr/>
        <p:txBody>
          <a:bodyPr/>
          <a:lstStyle/>
          <a:p>
            <a:fld id="{AF8FC096-D195-4392-A597-E50EA60D946D}" type="slidenum">
              <a:rPr lang="fr-FR" smtClean="0"/>
              <a:t>‹#›</a:t>
            </a:fld>
            <a:endParaRPr lang="fr-FR"/>
          </a:p>
        </p:txBody>
      </p:sp>
    </p:spTree>
    <p:extLst>
      <p:ext uri="{BB962C8B-B14F-4D97-AF65-F5344CB8AC3E}">
        <p14:creationId xmlns:p14="http://schemas.microsoft.com/office/powerpoint/2010/main" val="317211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B0D961-68BF-4362-A6E1-5D26F33446C3}"/>
              </a:ext>
            </a:extLst>
          </p:cNvPr>
          <p:cNvSpPr>
            <a:spLocks noGrp="1"/>
          </p:cNvSpPr>
          <p:nvPr>
            <p:ph type="dt" sz="half" idx="10"/>
          </p:nvPr>
        </p:nvSpPr>
        <p:spPr/>
        <p:txBody>
          <a:bodyPr/>
          <a:lstStyle/>
          <a:p>
            <a:fld id="{F3C5B306-1F40-442C-B150-8721E81FDF1B}" type="datetimeFigureOut">
              <a:rPr lang="fr-FR" smtClean="0"/>
              <a:t>29/04/2025</a:t>
            </a:fld>
            <a:endParaRPr lang="fr-FR"/>
          </a:p>
        </p:txBody>
      </p:sp>
      <p:sp>
        <p:nvSpPr>
          <p:cNvPr id="3" name="Espace réservé du pied de page 2">
            <a:extLst>
              <a:ext uri="{FF2B5EF4-FFF2-40B4-BE49-F238E27FC236}">
                <a16:creationId xmlns:a16="http://schemas.microsoft.com/office/drawing/2014/main" id="{1C27F7C6-56B2-4795-B3BD-97C540B01C2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281B256-B76D-4CC1-8D72-98A6D814FED3}"/>
              </a:ext>
            </a:extLst>
          </p:cNvPr>
          <p:cNvSpPr>
            <a:spLocks noGrp="1"/>
          </p:cNvSpPr>
          <p:nvPr>
            <p:ph type="sldNum" sz="quarter" idx="12"/>
          </p:nvPr>
        </p:nvSpPr>
        <p:spPr/>
        <p:txBody>
          <a:bodyPr/>
          <a:lstStyle/>
          <a:p>
            <a:fld id="{AF8FC096-D195-4392-A597-E50EA60D946D}" type="slidenum">
              <a:rPr lang="fr-FR" smtClean="0"/>
              <a:t>‹#›</a:t>
            </a:fld>
            <a:endParaRPr lang="fr-FR"/>
          </a:p>
        </p:txBody>
      </p:sp>
    </p:spTree>
    <p:extLst>
      <p:ext uri="{BB962C8B-B14F-4D97-AF65-F5344CB8AC3E}">
        <p14:creationId xmlns:p14="http://schemas.microsoft.com/office/powerpoint/2010/main" val="3988345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4197B-F563-46A0-8631-D98BBBABE533}"/>
              </a:ext>
            </a:extLst>
          </p:cNvPr>
          <p:cNvSpPr>
            <a:spLocks noGrp="1"/>
          </p:cNvSpPr>
          <p:nvPr>
            <p:ph type="title"/>
          </p:nvPr>
        </p:nvSpPr>
        <p:spPr/>
        <p:txBody>
          <a:bodyPr/>
          <a:lstStyle/>
          <a:p>
            <a:r>
              <a:rPr lang="el"/>
              <a:t>Αλλαγή του στυλ του τίτλου</a:t>
            </a:r>
          </a:p>
        </p:txBody>
      </p:sp>
      <p:sp>
        <p:nvSpPr>
          <p:cNvPr id="3" name="Espace réservé de la date 2">
            <a:extLst>
              <a:ext uri="{FF2B5EF4-FFF2-40B4-BE49-F238E27FC236}">
                <a16:creationId xmlns:a16="http://schemas.microsoft.com/office/drawing/2014/main" id="{661C8146-E9E8-429D-ADA3-CB5C9DAE2E35}"/>
              </a:ext>
            </a:extLst>
          </p:cNvPr>
          <p:cNvSpPr>
            <a:spLocks noGrp="1"/>
          </p:cNvSpPr>
          <p:nvPr>
            <p:ph type="dt" sz="half" idx="10"/>
          </p:nvPr>
        </p:nvSpPr>
        <p:spPr/>
        <p:txBody>
          <a:bodyPr/>
          <a:lstStyle/>
          <a:p>
            <a:fld id="{F3C5B306-1F40-442C-B150-8721E81FDF1B}" type="datetimeFigureOut">
              <a:rPr lang="fr-FR" smtClean="0"/>
              <a:t>29/04/2025</a:t>
            </a:fld>
            <a:endParaRPr lang="fr-FR"/>
          </a:p>
        </p:txBody>
      </p:sp>
      <p:sp>
        <p:nvSpPr>
          <p:cNvPr id="4" name="Espace réservé du pied de page 3">
            <a:extLst>
              <a:ext uri="{FF2B5EF4-FFF2-40B4-BE49-F238E27FC236}">
                <a16:creationId xmlns:a16="http://schemas.microsoft.com/office/drawing/2014/main" id="{F174AE97-A3B4-45D2-ADD0-0E6D4F57C8B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01D60F2-DA75-4539-8ADC-3598E56151A4}"/>
              </a:ext>
            </a:extLst>
          </p:cNvPr>
          <p:cNvSpPr>
            <a:spLocks noGrp="1"/>
          </p:cNvSpPr>
          <p:nvPr>
            <p:ph type="sldNum" sz="quarter" idx="12"/>
          </p:nvPr>
        </p:nvSpPr>
        <p:spPr/>
        <p:txBody>
          <a:bodyPr/>
          <a:lstStyle/>
          <a:p>
            <a:fld id="{AF8FC096-D195-4392-A597-E50EA60D946D}" type="slidenum">
              <a:rPr lang="fr-FR" smtClean="0"/>
              <a:t>‹#›</a:t>
            </a:fld>
            <a:endParaRPr lang="fr-FR"/>
          </a:p>
        </p:txBody>
      </p:sp>
    </p:spTree>
    <p:extLst>
      <p:ext uri="{BB962C8B-B14F-4D97-AF65-F5344CB8AC3E}">
        <p14:creationId xmlns:p14="http://schemas.microsoft.com/office/powerpoint/2010/main" val="1413143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CSP00012_S_M_Digital Forensic for Maritime: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CSP00012_S_M_Digital Forensic for Maritime: Πρότυπο παρουσίασης που δημιουργήθηκε από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 id="2147483759" r:id="rId18"/>
    <p:sldLayoutId id="2147483760" r:id="rId19"/>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Electronic_Chart_Display_and_Information_System" TargetMode="External"/><Relationship Id="rId2" Type="http://schemas.openxmlformats.org/officeDocument/2006/relationships/hyperlink" Target="http://en.wikipedia.org/wiki/International_Regulations_for_Preventing_Collisions_at_Sea" TargetMode="Externa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57.jpe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8" Type="http://schemas.openxmlformats.org/officeDocument/2006/relationships/image" Target="../media/image105.png"/><Relationship Id="rId13" Type="http://schemas.microsoft.com/office/2007/relationships/hdphoto" Target="../media/hdphoto4.wdp"/><Relationship Id="rId3"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08.png"/><Relationship Id="rId2" Type="http://schemas.openxmlformats.org/officeDocument/2006/relationships/image" Target="../media/image100.png"/><Relationship Id="rId1" Type="http://schemas.openxmlformats.org/officeDocument/2006/relationships/slideLayout" Target="../slideLayouts/slideLayout18.xml"/><Relationship Id="rId6" Type="http://schemas.openxmlformats.org/officeDocument/2006/relationships/image" Target="../media/image103.wmf"/><Relationship Id="rId11" Type="http://schemas.microsoft.com/office/2007/relationships/hdphoto" Target="../media/hdphoto3.wdp"/><Relationship Id="rId5" Type="http://schemas.openxmlformats.org/officeDocument/2006/relationships/oleObject" Target="../embeddings/oleObject1.bin"/><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9.jpe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1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27.jpeg"/><Relationship Id="rId5" Type="http://schemas.openxmlformats.org/officeDocument/2006/relationships/image" Target="../media/image126.wmf"/><Relationship Id="rId4" Type="http://schemas.openxmlformats.org/officeDocument/2006/relationships/image" Target="../media/image125.jpeg"/></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3.jpe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mailto:Bruno.bender@ventura-associate.com" TargetMode="Externa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28152" y="812800"/>
            <a:ext cx="4323426" cy="2214879"/>
          </a:xfrm>
        </p:spPr>
        <p:txBody>
          <a:bodyPr>
            <a:noAutofit/>
          </a:bodyPr>
          <a:lstStyle/>
          <a:p>
            <a:r>
              <a:rPr lang="el" sz="4000" dirty="0"/>
              <a:t>Ψηφιακή Εγκληματολογία για τη Ναυτιλία</a:t>
            </a:r>
            <a:r>
              <a:rPr lang="en-US" sz="4000" dirty="0"/>
              <a:t> - Digital Forensics for Maritime</a:t>
            </a:r>
            <a:endParaRPr lang="el" sz="40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l"/>
              <a:t>Παρουσίαση από: Bruno BENDER</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979920" y="3373515"/>
            <a:ext cx="5212080" cy="1008926"/>
          </a:xfrm>
        </p:spPr>
        <p:txBody>
          <a:bodyPr/>
          <a:lstStyle/>
          <a:p>
            <a:r>
              <a:rPr lang="el"/>
              <a:t>CSP0012_S_M</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47" name="Picture Placeholder 46" descr="Ασπρόμαυρο εξώφυλλο με μπλε τετράγωνα&#10;&#10;Περιγραφή που δημιουργείται αυτόματα">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6609621" y="165601"/>
            <a:ext cx="4786877" cy="983225"/>
          </a:xfrm>
        </p:spPr>
        <p:txBody>
          <a:bodyPr>
            <a:normAutofit fontScale="90000"/>
          </a:bodyPr>
          <a:lstStyle/>
          <a:p>
            <a:r>
              <a:rPr lang="el" dirty="0"/>
              <a:t>Περίγραμμα Εκπαίδευσης</a:t>
            </a:r>
          </a:p>
        </p:txBody>
      </p:sp>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99787" y="1163112"/>
            <a:ext cx="4786877" cy="763899"/>
          </a:xfrm>
        </p:spPr>
        <p:txBody>
          <a:bodyPr/>
          <a:lstStyle/>
          <a:p>
            <a:r>
              <a:rPr lang="el"/>
              <a:t>Ημέρα-1</a:t>
            </a:r>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6599788" y="2341261"/>
            <a:ext cx="4796710" cy="401939"/>
          </a:xfrm>
        </p:spPr>
        <p:txBody>
          <a:bodyPr>
            <a:noAutofit/>
          </a:bodyPr>
          <a:lstStyle/>
          <a:p>
            <a:r>
              <a:rPr lang="el" sz="1600"/>
              <a:t>Θέμα-1: Νομικές πτυχές</a:t>
            </a:r>
          </a:p>
        </p:txBody>
      </p:sp>
      <p:sp>
        <p:nvSpPr>
          <p:cNvPr id="23" name="Text Placeholder 22">
            <a:extLst>
              <a:ext uri="{FF2B5EF4-FFF2-40B4-BE49-F238E27FC236}">
                <a16:creationId xmlns:a16="http://schemas.microsoft.com/office/drawing/2014/main" id="{E8F44E43-BD27-EF72-1581-53AA4AF310DE}"/>
              </a:ext>
            </a:extLst>
          </p:cNvPr>
          <p:cNvSpPr>
            <a:spLocks noGrp="1"/>
          </p:cNvSpPr>
          <p:nvPr>
            <p:ph type="body" sz="quarter" idx="15"/>
          </p:nvPr>
        </p:nvSpPr>
        <p:spPr>
          <a:xfrm>
            <a:off x="6599788" y="2753247"/>
            <a:ext cx="5592211" cy="817345"/>
          </a:xfrm>
        </p:spPr>
        <p:txBody>
          <a:bodyPr/>
          <a:lstStyle/>
          <a:p>
            <a:pPr>
              <a:spcBef>
                <a:spcPts val="600"/>
              </a:spcBef>
              <a:spcAft>
                <a:spcPts val="0"/>
              </a:spcAft>
            </a:pPr>
            <a:r>
              <a:rPr lang="el-GR" dirty="0" err="1"/>
              <a:t>Ναυτι</a:t>
            </a:r>
            <a:r>
              <a:rPr lang="el" dirty="0"/>
              <a:t>λιακό περιβάλλον</a:t>
            </a:r>
          </a:p>
          <a:p>
            <a:pPr>
              <a:spcBef>
                <a:spcPts val="600"/>
              </a:spcBef>
              <a:spcAft>
                <a:spcPts val="0"/>
              </a:spcAft>
            </a:pPr>
            <a:r>
              <a:rPr lang="el" dirty="0"/>
              <a:t>Νόμοι και κανονισμοί στον κυβερνοχώρο</a:t>
            </a:r>
          </a:p>
          <a:p>
            <a:pPr>
              <a:spcBef>
                <a:spcPts val="600"/>
              </a:spcBef>
              <a:spcAft>
                <a:spcPts val="0"/>
              </a:spcAft>
            </a:pPr>
            <a:r>
              <a:rPr lang="el" dirty="0"/>
              <a:t>Αναλύσεις μεταξύ των ρυθμιστικών πλαισίων της ναυτιλίας και του κυβερνοχώρου</a:t>
            </a:r>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6599787" y="3754998"/>
            <a:ext cx="5188800" cy="401939"/>
          </a:xfrm>
        </p:spPr>
        <p:txBody>
          <a:bodyPr>
            <a:noAutofit/>
          </a:bodyPr>
          <a:lstStyle/>
          <a:p>
            <a:pPr>
              <a:spcBef>
                <a:spcPts val="600"/>
              </a:spcBef>
              <a:spcAft>
                <a:spcPts val="0"/>
              </a:spcAft>
            </a:pPr>
            <a:r>
              <a:rPr lang="el" sz="1600"/>
              <a:t>Θέμα-2: Κίνδυνος στον θαλάσσιο τομέα</a:t>
            </a:r>
          </a:p>
        </p:txBody>
      </p:sp>
      <p:sp>
        <p:nvSpPr>
          <p:cNvPr id="24" name="Text Placeholder 23">
            <a:extLst>
              <a:ext uri="{FF2B5EF4-FFF2-40B4-BE49-F238E27FC236}">
                <a16:creationId xmlns:a16="http://schemas.microsoft.com/office/drawing/2014/main" id="{55DD8B99-A215-EB84-183A-F3B1E73A45B5}"/>
              </a:ext>
            </a:extLst>
          </p:cNvPr>
          <p:cNvSpPr>
            <a:spLocks noGrp="1"/>
          </p:cNvSpPr>
          <p:nvPr>
            <p:ph type="body" sz="quarter" idx="16"/>
          </p:nvPr>
        </p:nvSpPr>
        <p:spPr>
          <a:xfrm>
            <a:off x="6599786" y="4174291"/>
            <a:ext cx="5502565" cy="529133"/>
          </a:xfrm>
        </p:spPr>
        <p:txBody>
          <a:bodyPr/>
          <a:lstStyle/>
          <a:p>
            <a:pPr>
              <a:spcBef>
                <a:spcPts val="600"/>
              </a:spcBef>
              <a:spcAft>
                <a:spcPts val="0"/>
              </a:spcAft>
            </a:pPr>
            <a:r>
              <a:rPr lang="el"/>
              <a:t>Ιδιαιτερότητες των θαλάσσιων συστημάτων</a:t>
            </a:r>
          </a:p>
          <a:p>
            <a:pPr>
              <a:spcBef>
                <a:spcPts val="600"/>
              </a:spcBef>
              <a:spcAft>
                <a:spcPts val="0"/>
              </a:spcAft>
            </a:pPr>
            <a:r>
              <a:rPr lang="el"/>
              <a:t>Διοικήσεις και ασφάλεια στον κυβερνοχώρο</a:t>
            </a:r>
          </a:p>
          <a:p>
            <a:pPr>
              <a:spcBef>
                <a:spcPts val="600"/>
              </a:spcBef>
              <a:spcAft>
                <a:spcPts val="0"/>
              </a:spcAft>
            </a:pPr>
            <a:endParaRPr lang="en-US"/>
          </a:p>
        </p:txBody>
      </p:sp>
      <p:sp>
        <p:nvSpPr>
          <p:cNvPr id="13" name="Text Placeholder 12">
            <a:extLst>
              <a:ext uri="{FF2B5EF4-FFF2-40B4-BE49-F238E27FC236}">
                <a16:creationId xmlns:a16="http://schemas.microsoft.com/office/drawing/2014/main" id="{19847AB5-5442-A3C4-87F1-C737DF1C6DC0}"/>
              </a:ext>
            </a:extLst>
          </p:cNvPr>
          <p:cNvSpPr>
            <a:spLocks noGrp="1"/>
          </p:cNvSpPr>
          <p:nvPr>
            <p:ph type="body" sz="quarter" idx="14"/>
          </p:nvPr>
        </p:nvSpPr>
        <p:spPr>
          <a:xfrm>
            <a:off x="6599788" y="4879451"/>
            <a:ext cx="4796710" cy="401939"/>
          </a:xfrm>
        </p:spPr>
        <p:txBody>
          <a:bodyPr>
            <a:normAutofit/>
          </a:bodyPr>
          <a:lstStyle/>
          <a:p>
            <a:pPr>
              <a:spcBef>
                <a:spcPts val="600"/>
              </a:spcBef>
              <a:spcAft>
                <a:spcPts val="0"/>
              </a:spcAft>
            </a:pPr>
            <a:r>
              <a:rPr lang="el" sz="1600"/>
              <a:t>Θέμα-3: Εγκληματολογία AIS.</a:t>
            </a:r>
          </a:p>
        </p:txBody>
      </p:sp>
      <p:sp>
        <p:nvSpPr>
          <p:cNvPr id="25" name="Text Placeholder 24">
            <a:extLst>
              <a:ext uri="{FF2B5EF4-FFF2-40B4-BE49-F238E27FC236}">
                <a16:creationId xmlns:a16="http://schemas.microsoft.com/office/drawing/2014/main" id="{CBF28C9E-02B3-7B82-54FB-BB732FF1E97A}"/>
              </a:ext>
            </a:extLst>
          </p:cNvPr>
          <p:cNvSpPr>
            <a:spLocks noGrp="1"/>
          </p:cNvSpPr>
          <p:nvPr>
            <p:ph type="body" sz="quarter" idx="17"/>
          </p:nvPr>
        </p:nvSpPr>
        <p:spPr>
          <a:xfrm>
            <a:off x="6599788" y="5289771"/>
            <a:ext cx="5502564" cy="852906"/>
          </a:xfrm>
        </p:spPr>
        <p:txBody>
          <a:bodyPr/>
          <a:lstStyle/>
          <a:p>
            <a:pPr>
              <a:spcBef>
                <a:spcPts val="600"/>
              </a:spcBef>
              <a:spcAft>
                <a:spcPts val="0"/>
              </a:spcAft>
            </a:pPr>
            <a:r>
              <a:rPr lang="el" sz="1400"/>
              <a:t>Περίπτωση χρήσης πλαστογράφησης AIS </a:t>
            </a:r>
          </a:p>
          <a:p>
            <a:pPr>
              <a:spcBef>
                <a:spcPts val="600"/>
              </a:spcBef>
              <a:spcAft>
                <a:spcPts val="0"/>
              </a:spcAft>
            </a:pPr>
            <a:r>
              <a:rPr lang="el"/>
              <a:t>Περίπτωση χρήσης ELBA</a:t>
            </a:r>
          </a:p>
          <a:p>
            <a:pPr>
              <a:spcBef>
                <a:spcPts val="600"/>
              </a:spcBef>
              <a:spcAft>
                <a:spcPts val="0"/>
              </a:spcAft>
            </a:pPr>
            <a:r>
              <a:rPr lang="el"/>
              <a:t>Πλαστογράφηση AIS της αστυνομίας DEU</a:t>
            </a:r>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5379627D-9B2A-E0CB-76C0-3EADE6FC7807}"/>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719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334412" cy="1518315"/>
          </a:xfrm>
        </p:spPr>
        <p:txBody>
          <a:bodyPr>
            <a:normAutofit/>
          </a:bodyPr>
          <a:lstStyle/>
          <a:p>
            <a:r>
              <a:rPr lang="el" sz="3600"/>
              <a:t>Θέμα-1: Νομικό Πλαίσιο</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l"/>
              <a:t>Θα καλύψουμε αυτές τις δεξιότητες</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l"/>
              <a:t>Εισαγωγή στις νομικές και κανονιστικές πτυχές του θαλάσσιου τομέα: Αυτό το μέρος θα αναλύσει λεπτομερώς τους νόμους και τους κανονισμούς που διέπουν τη θαλάσσια ψηφιακή ασφάλεια στο θαλάσσιο περιβάλλον και τις ιδιαιτερότητές του.</a:t>
            </a:r>
          </a:p>
          <a:p>
            <a:pPr>
              <a:spcBef>
                <a:spcPts val="600"/>
              </a:spcBef>
              <a:spcAft>
                <a:spcPts val="0"/>
              </a:spcAft>
            </a:pPr>
            <a:endParaRPr lang="en-US"/>
          </a:p>
          <a:p>
            <a:pPr>
              <a:spcBef>
                <a:spcPts val="600"/>
              </a:spcBef>
              <a:spcAft>
                <a:spcPts val="0"/>
              </a:spcAft>
            </a:pPr>
            <a:r>
              <a:rPr lang="el"/>
              <a:t>Νομικές και κανονιστικές απαιτήσεις: Αυτή η ενότητα θα συζητήσει τις νομικές και κανονιστικές απαιτήσεις που ισχύουν για τη ναυτιλία, όπως ο Γενικός Κανονισμός Προστασίας Δεδομένων (GDPR) και η οδηγία NIST (V2).</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5" name="Espace réservé pour une image  4">
            <a:extLst>
              <a:ext uri="{FF2B5EF4-FFF2-40B4-BE49-F238E27FC236}">
                <a16:creationId xmlns:a16="http://schemas.microsoft.com/office/drawing/2014/main" id="{49ED7B85-B189-6FA9-367B-781AA1640513}"/>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1324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0" y="4452"/>
            <a:ext cx="5576459" cy="1518315"/>
          </a:xfrm>
        </p:spPr>
        <p:txBody>
          <a:bodyPr>
            <a:noAutofit/>
          </a:bodyPr>
          <a:lstStyle/>
          <a:p>
            <a:r>
              <a:rPr lang="el" sz="2400" dirty="0"/>
              <a:t>Θέμα-2: </a:t>
            </a:r>
            <a:br>
              <a:rPr lang="en-US" sz="2400" dirty="0"/>
            </a:br>
            <a:r>
              <a:rPr lang="el" sz="2400" dirty="0"/>
              <a:t>Κίνδυνοι για την ασφάλεια στον κυβερνοχώρο στον </a:t>
            </a:r>
            <a:r>
              <a:rPr lang="el-GR" sz="2400" dirty="0" err="1"/>
              <a:t>Ναυτι</a:t>
            </a:r>
            <a:r>
              <a:rPr lang="el" sz="2400" dirty="0"/>
              <a:t>λιακό τομέα</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15541" y="1689453"/>
            <a:ext cx="5847012" cy="763899"/>
          </a:xfrm>
        </p:spPr>
        <p:txBody>
          <a:bodyPr>
            <a:normAutofit/>
          </a:bodyPr>
          <a:lstStyle/>
          <a:p>
            <a:r>
              <a:rPr lang="el" dirty="0"/>
              <a:t>Θα καλύψουμε αυτές τις δεξιότητες</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295016" y="2453352"/>
            <a:ext cx="5624552" cy="3368272"/>
          </a:xfrm>
        </p:spPr>
        <p:txBody>
          <a:bodyPr>
            <a:noAutofit/>
          </a:bodyPr>
          <a:lstStyle/>
          <a:p>
            <a:pPr>
              <a:spcBef>
                <a:spcPts val="600"/>
              </a:spcBef>
              <a:spcAft>
                <a:spcPts val="0"/>
              </a:spcAft>
            </a:pPr>
            <a:r>
              <a:rPr lang="el" sz="1200" dirty="0"/>
              <a:t>Εισαγωγή στην ασφάλεια πληροφοριών: Αυτή η ενότητα θα εισαγάγει την έννοια της ασφάλειας πληροφοριών και τη σημασία της για τους οργανισμούς. Θα συζητήσει επίσης τους διάφορους τύπους πληροφοριακών πόρων που πρέπει να προστατεύονται, καθώς και τις διάφορες απειλές και τρωτά σημεία που αντιμετωπίζουν αυτά τα περιουσιακά στοιχεία.</a:t>
            </a:r>
          </a:p>
          <a:p>
            <a:pPr>
              <a:spcBef>
                <a:spcPts val="600"/>
              </a:spcBef>
              <a:spcAft>
                <a:spcPts val="0"/>
              </a:spcAft>
            </a:pPr>
            <a:r>
              <a:rPr lang="el" sz="1200" dirty="0"/>
              <a:t>Εισαγωγή στην ασφάλεια στον κυβερνοχώρο: Αυτή η ενότητα θα επικεντρωθεί στις συγκεκριμένες απειλές και τρωτά σημεία που υπάρχουν στον τομέα του κυβερνοχώρου. Θα συζητηθούν επίσης οι διάφοροι τύποι επιθέσεων στον κυβερνοχώρο που μπορούν να εξαπολυθούν, καθώς και οι διάφοροι τρόποι μετριασμού αυτών των επιθέσεων.</a:t>
            </a:r>
          </a:p>
          <a:p>
            <a:pPr>
              <a:spcBef>
                <a:spcPts val="600"/>
              </a:spcBef>
              <a:spcAft>
                <a:spcPts val="0"/>
              </a:spcAft>
            </a:pPr>
            <a:r>
              <a:rPr lang="el" sz="1200" dirty="0"/>
              <a:t>Η τριάδα της CIA: Αυτή η ενότητα θα συζητήσει τους τρεις πυλώνες της ασφάλειας των πληροφοριών: εμπιστευτικότητα, ακεραιότητα και διαθεσιμότητα. Θα εξηγήσει τι σημαίνει κάθε πυλώνας και γιατί είναι σημαντικός.</a:t>
            </a:r>
          </a:p>
          <a:p>
            <a:pPr>
              <a:spcBef>
                <a:spcPts val="600"/>
              </a:spcBef>
              <a:spcAft>
                <a:spcPts val="0"/>
              </a:spcAft>
            </a:pPr>
            <a:r>
              <a:rPr lang="el" sz="1200" dirty="0"/>
              <a:t>Άλλα μοντέλα ασφαλείας: Αυτή η ενότητα θα συζητήσει άλλα μοντέλα ασφαλείας που μπορούν να χρησιμοποιηθούν για την προστασία των πληροφοριακών πόρων. Αυτά τα μοντέλα περιλαμβάνουν το πλαίσιο ασφάλειας στον κυβερνοχώρο NIST, το πρότυπο ISO / IEC 27001 και το πλαίσιο COBIT.</a:t>
            </a:r>
          </a:p>
          <a:p>
            <a:pPr>
              <a:spcBef>
                <a:spcPts val="600"/>
              </a:spcBef>
              <a:spcAft>
                <a:spcPts val="0"/>
              </a:spcAft>
            </a:pPr>
            <a:endParaRPr lang="en-US" sz="1200" dirty="0"/>
          </a:p>
          <a:p>
            <a:pPr marL="0" indent="0">
              <a:spcBef>
                <a:spcPts val="600"/>
              </a:spcBef>
              <a:spcAft>
                <a:spcPts val="0"/>
              </a:spcAft>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5" name="Espace réservé pour une image  4" descr="Μια εικόνα που περιέχει εσωτερικό, υπολογιστή, συσκευή παρουσίασης, πολυμέσα&#10;&#10;Περιγραφή που δημιουργείται αυτόματα">
            <a:extLst>
              <a:ext uri="{FF2B5EF4-FFF2-40B4-BE49-F238E27FC236}">
                <a16:creationId xmlns:a16="http://schemas.microsoft.com/office/drawing/2014/main" id="{C99723EF-E821-F430-1B95-2DF38F379B6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340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l" sz="3600"/>
              <a:t>Θέμα-3: AIS </a:t>
            </a:r>
            <a:br>
              <a:rPr lang="en-US" sz="3600"/>
            </a:br>
            <a:r>
              <a:rPr lang="el" sz="3600"/>
              <a:t>Forensics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l"/>
              <a:t>Θα καλύψουμε αυτές τις δεξιότητες</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6"/>
            <a:ext cx="5344245" cy="3052183"/>
          </a:xfrm>
        </p:spPr>
        <p:txBody>
          <a:bodyPr>
            <a:noAutofit/>
          </a:bodyPr>
          <a:lstStyle/>
          <a:p>
            <a:pPr>
              <a:spcBef>
                <a:spcPts val="600"/>
              </a:spcBef>
              <a:spcAft>
                <a:spcPts val="0"/>
              </a:spcAft>
            </a:pPr>
            <a:r>
              <a:rPr lang="el"/>
              <a:t>1. Επιθέσεις στο AIS: Καλύπτει τους διάφορους τύπους επιθέσεων και τις μεθόδους που χρησιμοποιούνται για την αποφυγή ή την άμυνα εναντίον τους. Περιλαμβάνει θέματα όπως:</a:t>
            </a:r>
          </a:p>
          <a:p>
            <a:pPr>
              <a:spcBef>
                <a:spcPts val="600"/>
              </a:spcBef>
              <a:spcAft>
                <a:spcPts val="0"/>
              </a:spcAft>
            </a:pPr>
            <a:r>
              <a:rPr lang="el"/>
              <a:t>2. Ασφάλεια συστημάτων: Καλύπτει την ασφάλεια του αυτόματου συστήματος πληροφοριών (AIS), συμπεριλαμβανομένου του υλικού, του λογισμικού και των δικτύων.</a:t>
            </a:r>
          </a:p>
          <a:p>
            <a:pPr>
              <a:spcBef>
                <a:spcPts val="600"/>
              </a:spcBef>
              <a:spcAft>
                <a:spcPts val="0"/>
              </a:spcAft>
            </a:pPr>
            <a:r>
              <a:rPr lang="el"/>
              <a:t>3. Εγκληματολογικές έρευνες λογισμικού και πλατφόρμας μετά από επίθεση: συμπεριλαμβανομένων:</a:t>
            </a:r>
          </a:p>
          <a:p>
            <a:pPr lvl="1">
              <a:spcBef>
                <a:spcPts val="600"/>
              </a:spcBef>
              <a:spcAft>
                <a:spcPts val="0"/>
              </a:spcAft>
            </a:pPr>
            <a:r>
              <a:rPr lang="el" sz="1400"/>
              <a:t>Ανάπτυξη λύσεων   </a:t>
            </a:r>
          </a:p>
          <a:p>
            <a:pPr lvl="1">
              <a:spcBef>
                <a:spcPts val="600"/>
              </a:spcBef>
              <a:spcAft>
                <a:spcPts val="0"/>
              </a:spcAft>
            </a:pPr>
            <a:r>
              <a:rPr lang="el" sz="1400"/>
              <a:t>Ανάλυση αποδείξεων</a:t>
            </a:r>
          </a:p>
          <a:p>
            <a:pPr lvl="1">
              <a:spcBef>
                <a:spcPts val="600"/>
              </a:spcBef>
              <a:spcAft>
                <a:spcPts val="0"/>
              </a:spcAft>
            </a:pPr>
            <a:r>
              <a:rPr lang="el" sz="1400"/>
              <a:t>Έρευνες και διδάγματα</a:t>
            </a:r>
            <a:endParaRPr lang="en-US" sz="110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5" name="Espace réservé pour une image  4">
            <a:extLst>
              <a:ext uri="{FF2B5EF4-FFF2-40B4-BE49-F238E27FC236}">
                <a16:creationId xmlns:a16="http://schemas.microsoft.com/office/drawing/2014/main" id="{4561F535-BB9D-96D4-54D3-3D853B80C6C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609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542435" y="-87448"/>
            <a:ext cx="6732237" cy="1017147"/>
          </a:xfrm>
        </p:spPr>
        <p:txBody>
          <a:bodyPr/>
          <a:lstStyle/>
          <a:p>
            <a:r>
              <a:rPr lang="el"/>
              <a:t>Μέθοδος αξιολόγησης</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14</a:t>
            </a:fld>
            <a:endParaRPr lang="en-US"/>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3267384178"/>
              </p:ext>
            </p:extLst>
          </p:nvPr>
        </p:nvGraphicFramePr>
        <p:xfrm>
          <a:off x="542435" y="1398912"/>
          <a:ext cx="6637071" cy="4663440"/>
        </p:xfrm>
        <a:graphic>
          <a:graphicData uri="http://schemas.openxmlformats.org/drawingml/2006/table">
            <a:tbl>
              <a:tblPr firstRow="1" bandRow="1">
                <a:tableStyleId>{5C22544A-7EE6-4342-B048-85BDC9FD1C3A}</a:tableStyleId>
              </a:tblPr>
              <a:tblGrid>
                <a:gridCol w="2212357">
                  <a:extLst>
                    <a:ext uri="{9D8B030D-6E8A-4147-A177-3AD203B41FA5}">
                      <a16:colId xmlns:a16="http://schemas.microsoft.com/office/drawing/2014/main" val="1250756599"/>
                    </a:ext>
                  </a:extLst>
                </a:gridCol>
                <a:gridCol w="2212357">
                  <a:extLst>
                    <a:ext uri="{9D8B030D-6E8A-4147-A177-3AD203B41FA5}">
                      <a16:colId xmlns:a16="http://schemas.microsoft.com/office/drawing/2014/main" val="637806288"/>
                    </a:ext>
                  </a:extLst>
                </a:gridCol>
                <a:gridCol w="2212357">
                  <a:extLst>
                    <a:ext uri="{9D8B030D-6E8A-4147-A177-3AD203B41FA5}">
                      <a16:colId xmlns:a16="http://schemas.microsoft.com/office/drawing/2014/main" val="486932779"/>
                    </a:ext>
                  </a:extLst>
                </a:gridCol>
              </a:tblGrid>
              <a:tr h="370840">
                <a:tc>
                  <a:txBody>
                    <a:bodyPr/>
                    <a:lstStyle/>
                    <a:p>
                      <a:r>
                        <a:rPr lang="el"/>
                        <a:t>Στοιχείο αξιολόγησης</a:t>
                      </a:r>
                      <a:endParaRPr lang="fi-FI"/>
                    </a:p>
                  </a:txBody>
                  <a:tcPr/>
                </a:tc>
                <a:tc>
                  <a:txBody>
                    <a:bodyPr/>
                    <a:lstStyle/>
                    <a:p>
                      <a:r>
                        <a:rPr lang="el"/>
                        <a:t>Πώς</a:t>
                      </a:r>
                      <a:endParaRPr lang="fi-FI"/>
                    </a:p>
                  </a:txBody>
                  <a:tcPr/>
                </a:tc>
                <a:tc>
                  <a:txBody>
                    <a:bodyPr/>
                    <a:lstStyle/>
                    <a:p>
                      <a:r>
                        <a:rPr lang="el"/>
                        <a:t>Σημειώσεις</a:t>
                      </a:r>
                      <a:endParaRPr lang="fi-FI"/>
                    </a:p>
                  </a:txBody>
                  <a:tcPr/>
                </a:tc>
                <a:extLst>
                  <a:ext uri="{0D108BD9-81ED-4DB2-BD59-A6C34878D82A}">
                    <a16:rowId xmlns:a16="http://schemas.microsoft.com/office/drawing/2014/main" val="3214980605"/>
                  </a:ext>
                </a:extLst>
              </a:tr>
              <a:tr h="370840">
                <a:tc>
                  <a:txBody>
                    <a:bodyPr/>
                    <a:lstStyle/>
                    <a:p>
                      <a:r>
                        <a:rPr lang="el"/>
                        <a:t>Κουίζ πολλαπλών επιλογών</a:t>
                      </a:r>
                      <a:endParaRPr lang="fi-FI"/>
                    </a:p>
                  </a:txBody>
                  <a:tcPr/>
                </a:tc>
                <a:tc>
                  <a:txBody>
                    <a:bodyPr/>
                    <a:lstStyle/>
                    <a:p>
                      <a:r>
                        <a:rPr lang="el"/>
                        <a:t>Διαδικτυακό κουίζ</a:t>
                      </a:r>
                      <a:endParaRPr lang="fi-FI"/>
                    </a:p>
                  </a:txBody>
                  <a:tcPr/>
                </a:tc>
                <a:tc>
                  <a:txBody>
                    <a:bodyPr/>
                    <a:lstStyle/>
                    <a:p>
                      <a:pPr algn="ctr"/>
                      <a:endParaRPr lang="fi-FI"/>
                    </a:p>
                  </a:txBody>
                  <a:tcPr/>
                </a:tc>
                <a:extLst>
                  <a:ext uri="{0D108BD9-81ED-4DB2-BD59-A6C34878D82A}">
                    <a16:rowId xmlns:a16="http://schemas.microsoft.com/office/drawing/2014/main" val="652374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Εφαρμοσμένες Εργασίες (Ατομικές)</a:t>
                      </a:r>
                      <a:endParaRPr lang="fi-FI"/>
                    </a:p>
                  </a:txBody>
                  <a:tcPr/>
                </a:tc>
                <a:tc>
                  <a:txBody>
                    <a:bodyPr/>
                    <a:lstStyle/>
                    <a:p>
                      <a:r>
                        <a:rPr lang="el"/>
                        <a:t>Λύση προβλήματος που πρέπει να υποβληθεί</a:t>
                      </a:r>
                      <a:endParaRPr lang="fi-FI"/>
                    </a:p>
                  </a:txBody>
                  <a:tcPr/>
                </a:tc>
                <a:tc>
                  <a:txBody>
                    <a:bodyPr/>
                    <a:lstStyle/>
                    <a:p>
                      <a:pPr algn="ctr"/>
                      <a:endParaRPr lang="fi-FI"/>
                    </a:p>
                  </a:txBody>
                  <a:tcPr/>
                </a:tc>
                <a:extLst>
                  <a:ext uri="{0D108BD9-81ED-4DB2-BD59-A6C34878D82A}">
                    <a16:rowId xmlns:a16="http://schemas.microsoft.com/office/drawing/2014/main" val="4425098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Ομαδική εργασία</a:t>
                      </a:r>
                      <a:endParaRPr lang="fi-FI"/>
                    </a:p>
                  </a:txBody>
                  <a:tcPr/>
                </a:tc>
                <a:tc>
                  <a:txBody>
                    <a:bodyPr/>
                    <a:lstStyle/>
                    <a:p>
                      <a:r>
                        <a:rPr lang="el"/>
                        <a:t>Το ομαδικό έργο θα υποβληθεί αργότερα</a:t>
                      </a:r>
                      <a:endParaRPr lang="fi-FI"/>
                    </a:p>
                  </a:txBody>
                  <a:tcPr/>
                </a:tc>
                <a:tc>
                  <a:txBody>
                    <a:bodyPr/>
                    <a:lstStyle/>
                    <a:p>
                      <a:pPr algn="ctr"/>
                      <a:endParaRPr lang="fi-FI"/>
                    </a:p>
                  </a:txBody>
                  <a:tcPr/>
                </a:tc>
                <a:extLst>
                  <a:ext uri="{0D108BD9-81ED-4DB2-BD59-A6C34878D82A}">
                    <a16:rowId xmlns:a16="http://schemas.microsoft.com/office/drawing/2014/main" val="42716122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Ομαδική συζήτηση</a:t>
                      </a:r>
                      <a:endParaRPr lang="fi-FI"/>
                    </a:p>
                  </a:txBody>
                  <a:tcPr/>
                </a:tc>
                <a:tc>
                  <a:txBody>
                    <a:bodyPr/>
                    <a:lstStyle/>
                    <a:p>
                      <a:r>
                        <a:rPr lang="el"/>
                        <a:t>Κατά τη διάρκεια του εργαστηρίου</a:t>
                      </a:r>
                      <a:endParaRPr lang="fi-FI"/>
                    </a:p>
                  </a:txBody>
                  <a:tcPr/>
                </a:tc>
                <a:tc>
                  <a:txBody>
                    <a:bodyPr/>
                    <a:lstStyle/>
                    <a:p>
                      <a:pPr algn="ctr"/>
                      <a:endParaRPr lang="fi-FI"/>
                    </a:p>
                  </a:txBody>
                  <a:tcPr/>
                </a:tc>
                <a:extLst>
                  <a:ext uri="{0D108BD9-81ED-4DB2-BD59-A6C34878D82A}">
                    <a16:rowId xmlns:a16="http://schemas.microsoft.com/office/drawing/2014/main" val="30977768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Κουίζ</a:t>
                      </a:r>
                    </a:p>
                  </a:txBody>
                  <a:tcPr/>
                </a:tc>
                <a:tc>
                  <a:txBody>
                    <a:bodyPr/>
                    <a:lstStyle/>
                    <a:p>
                      <a:r>
                        <a:rPr lang="el"/>
                        <a:t>Στο τέλος της συνεδρίας</a:t>
                      </a:r>
                    </a:p>
                  </a:txBody>
                  <a:tcPr/>
                </a:tc>
                <a:tc>
                  <a:txBody>
                    <a:bodyPr/>
                    <a:lstStyle/>
                    <a:p>
                      <a:pPr algn="ctr"/>
                      <a:r>
                        <a:rPr lang="el" dirty="0"/>
                        <a:t>X</a:t>
                      </a:r>
                    </a:p>
                  </a:txBody>
                  <a:tcPr/>
                </a:tc>
                <a:extLst>
                  <a:ext uri="{0D108BD9-81ED-4DB2-BD59-A6C34878D82A}">
                    <a16:rowId xmlns:a16="http://schemas.microsoft.com/office/drawing/2014/main" val="1116012516"/>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662952" y="953238"/>
            <a:ext cx="8730716" cy="302896"/>
          </a:xfrm>
          <a:prstGeom prst="rect">
            <a:avLst/>
          </a:prstGeom>
        </p:spPr>
        <p:txBody>
          <a:bodyPr vert="horz" wrap="square" lIns="0" tIns="14852" rIns="0" bIns="0" rtlCol="0">
            <a:spAutoFit/>
          </a:bodyPr>
          <a:lstStyle/>
          <a:p>
            <a:pPr marL="14851">
              <a:spcBef>
                <a:spcPts val="117"/>
              </a:spcBef>
            </a:pPr>
            <a:r>
              <a:rPr lang="el" sz="1871" spc="-6" dirty="0">
                <a:latin typeface="Arial MT"/>
                <a:cs typeface="Arial MT"/>
              </a:rPr>
              <a:t>Περιγράψτε τα στοιχεία αξιολόγησης και τη διαδικασία αξιολόγησης</a:t>
            </a:r>
            <a:endParaRPr sz="1871" dirty="0">
              <a:latin typeface="Arial MT"/>
              <a:cs typeface="Arial MT"/>
            </a:endParaRPr>
          </a:p>
        </p:txBody>
      </p:sp>
      <p:sp>
        <p:nvSpPr>
          <p:cNvPr id="2" name="Footer Placeholder 1">
            <a:extLst>
              <a:ext uri="{FF2B5EF4-FFF2-40B4-BE49-F238E27FC236}">
                <a16:creationId xmlns:a16="http://schemas.microsoft.com/office/drawing/2014/main" id="{0BC6EDFF-B65B-CF98-E039-F97E2729FDC5}"/>
              </a:ext>
            </a:extLst>
          </p:cNvPr>
          <p:cNvSpPr>
            <a:spLocks noGrp="1"/>
          </p:cNvSpPr>
          <p:nvPr>
            <p:ph type="ftr" sz="quarter" idx="3"/>
          </p:nvPr>
        </p:nvSpPr>
        <p:spPr>
          <a:xfrm>
            <a:off x="400537" y="6355397"/>
            <a:ext cx="6637071" cy="365125"/>
          </a:xfrm>
        </p:spPr>
        <p:txBody>
          <a:bodyPr/>
          <a:lstStyle/>
          <a:p>
            <a:r>
              <a:rPr lang="el"/>
              <a:t>CSP00012_S_M_Digital Forensic for Maritime: Πρότυπο παρουσίασης που δημιουργήθηκε από PR</a:t>
            </a:r>
          </a:p>
        </p:txBody>
      </p:sp>
      <p:pic>
        <p:nvPicPr>
          <p:cNvPr id="10" name="Espace réservé pour une image  9" descr="Μια εικόνα που περιέχει ρούχα, πρόσωπο, παπούτσια, άνθρωπο&#10;&#10;Περιγραφή που δημιουργείται αυτόματα">
            <a:extLst>
              <a:ext uri="{FF2B5EF4-FFF2-40B4-BE49-F238E27FC236}">
                <a16:creationId xmlns:a16="http://schemas.microsoft.com/office/drawing/2014/main" id="{A16187FD-0DE3-78BB-D662-2E0F40ACC1F4}"/>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8573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15</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 sz="3600"/>
              <a:t>Βασικές γνώσεις και προαπαιτούμενα</a:t>
            </a:r>
            <a:endParaRPr lang="en-US"/>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l"/>
              <a:t>Βασικές γνώσεις:</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l" sz="1600"/>
              <a:t>Βασική κατανόηση υπολογιστών και δικτύων</a:t>
            </a:r>
          </a:p>
          <a:p>
            <a:r>
              <a:rPr lang="el" sz="1600"/>
              <a:t>Εξοικείωση με το κοινό διαδίκτυο Απειλές και τρωτά σημεία για την ασφάλεια στη θάλασσα</a:t>
            </a:r>
          </a:p>
          <a:p>
            <a:r>
              <a:rPr lang="el" sz="1600"/>
              <a:t>Ευαισθητοποίηση σχετικά με την ασφάλεια στον κυβερνοχώρο</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l" dirty="0"/>
              <a:t>Προαπαιτούμενα:</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8"/>
            <a:ext cx="5885179" cy="870009"/>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dirty="0"/>
              <a:t>Γνώση ναυτιλιακών συστημάτων</a:t>
            </a:r>
          </a:p>
          <a:p>
            <a:r>
              <a:rPr lang="el" sz="1600" dirty="0"/>
              <a:t>Νομική γνώση – </a:t>
            </a:r>
            <a:r>
              <a:rPr lang="el-GR" sz="1600" dirty="0" err="1"/>
              <a:t>Ναυτι</a:t>
            </a:r>
            <a:r>
              <a:rPr lang="el" sz="1600" dirty="0"/>
              <a:t>λιακός Νόμος UNCLOS</a:t>
            </a:r>
          </a:p>
        </p:txBody>
      </p:sp>
      <p:pic>
        <p:nvPicPr>
          <p:cNvPr id="39" name="Picture Placeholder 38" descr="Ένα άτομο που κρατά βιβλία σε μια βιβλιοθήκη&#10;&#10;Περιγραφή που δημιουργείται αυτόματα">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l="13161" r="13161"/>
          <a:stretch>
            <a:fillRect/>
          </a:stretch>
        </p:blipFill>
        <p:spPr/>
      </p:pic>
      <p:sp>
        <p:nvSpPr>
          <p:cNvPr id="2" name="Footer Placeholder 1">
            <a:extLst>
              <a:ext uri="{FF2B5EF4-FFF2-40B4-BE49-F238E27FC236}">
                <a16:creationId xmlns:a16="http://schemas.microsoft.com/office/drawing/2014/main" id="{1AC3DC07-F818-1125-FACC-4A6351FB69FC}"/>
              </a:ext>
            </a:extLst>
          </p:cNvPr>
          <p:cNvSpPr>
            <a:spLocks noGrp="1"/>
          </p:cNvSpPr>
          <p:nvPr>
            <p:ph type="ftr" sz="quarter" idx="3"/>
          </p:nvPr>
        </p:nvSpPr>
        <p:spPr/>
        <p:txBody>
          <a:bodyPr/>
          <a:lstStyle/>
          <a:p>
            <a:r>
              <a:rPr lang="el"/>
              <a:t>CSP00012_S_M_Digital Forensic for Maritime: Πρότυπο παρουσίασης που δημιουργήθηκε από PR</a:t>
            </a:r>
          </a:p>
        </p:txBody>
      </p:sp>
    </p:spTree>
    <p:extLst>
      <p:ext uri="{BB962C8B-B14F-4D97-AF65-F5344CB8AC3E}">
        <p14:creationId xmlns:p14="http://schemas.microsoft.com/office/powerpoint/2010/main" val="311611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16</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 sz="3600"/>
              <a:t>Τεχνικά εργαλεία και άλλες απαιτήσεις</a:t>
            </a:r>
            <a:endParaRPr lang="en-US"/>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1037417" y="1758111"/>
            <a:ext cx="5710505" cy="533400"/>
          </a:xfrm>
        </p:spPr>
        <p:txBody>
          <a:bodyPr vert="horz" lIns="0" tIns="0" rIns="0" bIns="0" rtlCol="0" anchor="ctr">
            <a:noAutofit/>
          </a:bodyPr>
          <a:lstStyle/>
          <a:p>
            <a:pPr algn="l"/>
            <a:r>
              <a:rPr lang="el"/>
              <a:t>Τεχνικά εργαλεία</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037417" y="2383944"/>
            <a:ext cx="5885179" cy="1257683"/>
          </a:xfrm>
        </p:spPr>
        <p:txBody>
          <a:bodyPr>
            <a:noAutofit/>
          </a:bodyPr>
          <a:lstStyle/>
          <a:p>
            <a:r>
              <a:rPr lang="el" sz="1600"/>
              <a:t>Υπολογιστής με πρόσβαση στο Internet</a:t>
            </a:r>
          </a:p>
          <a:p>
            <a:r>
              <a:rPr lang="el" sz="1600"/>
              <a:t>Πρόγραμμα περιήγησης στο Web και πρόσβαση σε υπολογιστή cloud</a:t>
            </a:r>
          </a:p>
          <a:p>
            <a:r>
              <a:rPr lang="el" sz="1600"/>
              <a:t>Λογισμικό γραφείου: </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1037417" y="396821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l"/>
              <a:t>Άλλες απαιτήσεις</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1049093" y="4599698"/>
            <a:ext cx="5885179" cy="783933"/>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t>Γνώση Βασικών Εννοιών Πληροφορικής / Επίγνωση Πρακτικών Ασφάλειας Διαδικτύου / Προθυμία για Μάθηση και Πειραματισμό / Ενεργός Συμμετοχή</a:t>
            </a:r>
          </a:p>
        </p:txBody>
      </p:sp>
      <p:pic>
        <p:nvPicPr>
          <p:cNvPr id="8" name="Picture Placeholder 7" descr="Μια ομάδα ανθρώπων που εργάζονται σε ένα έργο&#10;&#10;Περιγραφή που δημιουργείται αυτόματα">
            <a:extLst>
              <a:ext uri="{FF2B5EF4-FFF2-40B4-BE49-F238E27FC236}">
                <a16:creationId xmlns:a16="http://schemas.microsoft.com/office/drawing/2014/main" id="{F7F2A728-0495-F970-08BB-DF29D017CE61}"/>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
        <p:nvSpPr>
          <p:cNvPr id="2" name="Footer Placeholder 1">
            <a:extLst>
              <a:ext uri="{FF2B5EF4-FFF2-40B4-BE49-F238E27FC236}">
                <a16:creationId xmlns:a16="http://schemas.microsoft.com/office/drawing/2014/main" id="{2DCF1690-F867-61DD-C636-7C0CAA5692AE}"/>
              </a:ext>
            </a:extLst>
          </p:cNvPr>
          <p:cNvSpPr>
            <a:spLocks noGrp="1"/>
          </p:cNvSpPr>
          <p:nvPr>
            <p:ph type="ftr" sz="quarter" idx="3"/>
          </p:nvPr>
        </p:nvSpPr>
        <p:spPr>
          <a:xfrm>
            <a:off x="406072" y="6290774"/>
            <a:ext cx="6637071" cy="365125"/>
          </a:xfrm>
        </p:spPr>
        <p:txBody>
          <a:bodyPr/>
          <a:lstStyle/>
          <a:p>
            <a:r>
              <a:rPr lang="el"/>
              <a:t>CSP00012_S_M_Digital Forensic for Maritime: Πρότυπο παρουσίασης που δημιουργήθηκε από PR</a:t>
            </a:r>
          </a:p>
        </p:txBody>
      </p:sp>
    </p:spTree>
    <p:extLst>
      <p:ext uri="{BB962C8B-B14F-4D97-AF65-F5344CB8AC3E}">
        <p14:creationId xmlns:p14="http://schemas.microsoft.com/office/powerpoint/2010/main" val="301352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353883" y="202101"/>
            <a:ext cx="8935507" cy="679182"/>
          </a:xfrm>
        </p:spPr>
        <p:txBody>
          <a:bodyPr>
            <a:normAutofit/>
          </a:bodyPr>
          <a:lstStyle/>
          <a:p>
            <a:r>
              <a:rPr lang="el" sz="3200">
                <a:solidFill>
                  <a:schemeClr val="accent1"/>
                </a:solidFill>
              </a:rPr>
              <a:t>Πηγές: </a:t>
            </a:r>
            <a:r>
              <a:rPr lang="el" sz="3200"/>
              <a:t>Βιβλία &amp; Υλικά αναφοράς</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446058" y="1207043"/>
            <a:ext cx="6967113" cy="4443914"/>
          </a:xfrm>
        </p:spPr>
        <p:txBody>
          <a:bodyPr>
            <a:normAutofit/>
          </a:bodyPr>
          <a:lstStyle/>
          <a:p>
            <a:pPr>
              <a:spcBef>
                <a:spcPts val="1200"/>
              </a:spcBef>
              <a:spcAft>
                <a:spcPts val="0"/>
              </a:spcAft>
            </a:pPr>
            <a:r>
              <a:rPr lang="el" sz="1100"/>
              <a:t> </a:t>
            </a:r>
            <a:r>
              <a:rPr lang="el" sz="1400"/>
              <a:t>[1] Σύσταση ITU-R M.1371-4 (04/2010) της ITU - Τεχνικά χαρακτηριστικά για σύστημα αυτόματης αναγνώρισης που χρησιμοποιεί πολλαπλή πρόσβαση διαίρεσης χρόνου στη θαλάσσια κινητή ζώνη VHF.</a:t>
            </a:r>
          </a:p>
          <a:p>
            <a:pPr>
              <a:spcBef>
                <a:spcPts val="1200"/>
              </a:spcBef>
              <a:spcAft>
                <a:spcPts val="0"/>
              </a:spcAft>
            </a:pPr>
            <a:r>
              <a:rPr lang="el" sz="1400"/>
              <a:t>[2] Διεθνές πρότυπο IEC61097-14 Ed 1 της Διεθνούς Ηλεκτροτεχνικής Επιτροπής (02/2010) - Παγκόσμιο ναυτιλιακό σύστημα κινδύνου και ασφάλειας (GMDSS) - Μέρος 14: Πομπός έρευνας και διάσωσης IAS (AIS-SART) - Απαιτήσεις λειτουργίας και επιδόσεων, μέθοδοι δοκιμών και απαιτούμενα αποτελέσματα δοκιμών</a:t>
            </a:r>
          </a:p>
          <a:p>
            <a:pPr>
              <a:spcBef>
                <a:spcPts val="1200"/>
              </a:spcBef>
              <a:spcAft>
                <a:spcPts val="0"/>
              </a:spcAft>
            </a:pPr>
            <a:r>
              <a:rPr lang="el" sz="1400"/>
              <a:t>[3] IEC62320-1, Ed 1 (2007) - Εξοπλισμός και συστήματα θαλάσσιας ναυσιπλοΐας και ραδιοεπικοινωνίας — Συστήματα αυτόματης αναγνώρισης (AIS) — Μέρος 1: Σταθμοί βάσης AIS — Ελάχιστες απαιτήσεις λειτουργίας και επιδόσεων, μέθοδοι δοκιμών και απαιτούμενα αποτελέσματα δοκιμών</a:t>
            </a:r>
          </a:p>
          <a:p>
            <a:pPr>
              <a:spcBef>
                <a:spcPts val="1200"/>
              </a:spcBef>
              <a:spcAft>
                <a:spcPts val="0"/>
              </a:spcAft>
            </a:pPr>
            <a:r>
              <a:rPr lang="el" sz="1400"/>
              <a:t>[4] IEC62320-2 Ed 1 (03/2008) - Εξοπλισμός και συστήματα ναυσιπλοΐας και ραδιοεπικοινωνίας - Σύστημα αυτόματης αναγνώρισης (AIS) - Μέρος 2: Σταθμοί AIS AtoN - Απαιτήσεις λειτουργίας και απόδοσης, μέθοδοι δοκιμών και δοκιμών</a:t>
            </a:r>
          </a:p>
          <a:p>
            <a:pPr>
              <a:spcBef>
                <a:spcPts val="1200"/>
              </a:spcBef>
              <a:spcAft>
                <a:spcPts val="0"/>
              </a:spcAft>
            </a:pPr>
            <a:r>
              <a:rPr lang="el"/>
              <a:t>[5] UNCLOS</a:t>
            </a:r>
            <a:r>
              <a:rPr lang="el" sz="1400"/>
              <a:t> </a:t>
            </a:r>
            <a:endParaRPr lang="fr-FR" sz="1400"/>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17</a:t>
            </a:fld>
            <a:endParaRPr lang="en-US"/>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pic>
        <p:nvPicPr>
          <p:cNvPr id="14" name="Picture Placeholder 13" descr="Μια ομάδα ατόμων που εργάζονται σε έναν υπολογιστή&#10;&#10;Περιγραφή που δημιουργείται αυτόματα">
            <a:extLst>
              <a:ext uri="{FF2B5EF4-FFF2-40B4-BE49-F238E27FC236}">
                <a16:creationId xmlns:a16="http://schemas.microsoft.com/office/drawing/2014/main" id="{CA8E4ABB-563C-C656-566F-6422D163C30C}"/>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
        <p:nvSpPr>
          <p:cNvPr id="3" name="Footer Placeholder 2">
            <a:extLst>
              <a:ext uri="{FF2B5EF4-FFF2-40B4-BE49-F238E27FC236}">
                <a16:creationId xmlns:a16="http://schemas.microsoft.com/office/drawing/2014/main" id="{58465F72-F670-64FE-073D-4BF210CDD83C}"/>
              </a:ext>
            </a:extLst>
          </p:cNvPr>
          <p:cNvSpPr>
            <a:spLocks noGrp="1"/>
          </p:cNvSpPr>
          <p:nvPr>
            <p:ph type="ftr" sz="quarter" idx="3"/>
          </p:nvPr>
        </p:nvSpPr>
        <p:spPr>
          <a:xfrm>
            <a:off x="193864" y="6450396"/>
            <a:ext cx="6637071" cy="365125"/>
          </a:xfrm>
        </p:spPr>
        <p:txBody>
          <a:bodyPr/>
          <a:lstStyle/>
          <a:p>
            <a:r>
              <a:rPr lang="el"/>
              <a:t>CSP00012_S_M_Digital Forensic for Maritime: Πρότυπο παρουσίασης που δημιουργήθηκε από PR</a:t>
            </a:r>
          </a:p>
        </p:txBody>
      </p:sp>
    </p:spTree>
    <p:extLst>
      <p:ext uri="{BB962C8B-B14F-4D97-AF65-F5344CB8AC3E}">
        <p14:creationId xmlns:p14="http://schemas.microsoft.com/office/powerpoint/2010/main" val="258121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4D39-F2B6-F4CA-1F46-139CEEA2D952}"/>
              </a:ext>
            </a:extLst>
          </p:cNvPr>
          <p:cNvSpPr>
            <a:spLocks noGrp="1"/>
          </p:cNvSpPr>
          <p:nvPr>
            <p:ph type="ctrTitle"/>
          </p:nvPr>
        </p:nvSpPr>
        <p:spPr/>
        <p:txBody>
          <a:bodyPr>
            <a:normAutofit/>
          </a:bodyPr>
          <a:lstStyle/>
          <a:p>
            <a:r>
              <a:rPr lang="el" sz="5400" dirty="0"/>
              <a:t>Περιουσιακά στοιχεία και απειλές</a:t>
            </a:r>
            <a:endParaRPr lang="fr-FR" sz="5400" dirty="0"/>
          </a:p>
        </p:txBody>
      </p:sp>
      <p:sp>
        <p:nvSpPr>
          <p:cNvPr id="3" name="Sous-titre 2">
            <a:extLst>
              <a:ext uri="{FF2B5EF4-FFF2-40B4-BE49-F238E27FC236}">
                <a16:creationId xmlns:a16="http://schemas.microsoft.com/office/drawing/2014/main" id="{4C2B598F-9052-CF2E-6A29-0E6C8D00AA55}"/>
              </a:ext>
            </a:extLst>
          </p:cNvPr>
          <p:cNvSpPr>
            <a:spLocks noGrp="1"/>
          </p:cNvSpPr>
          <p:nvPr>
            <p:ph type="subTitle" idx="1"/>
          </p:nvPr>
        </p:nvSpPr>
        <p:spPr>
          <a:xfrm>
            <a:off x="7128151" y="5248834"/>
            <a:ext cx="4836869" cy="1008925"/>
          </a:xfrm>
        </p:spPr>
        <p:txBody>
          <a:bodyPr/>
          <a:lstStyle/>
          <a:p>
            <a:r>
              <a:rPr lang="el" err="1"/>
              <a:t>Λιμένες &amp; Ναυτιλιακοί Φορείς</a:t>
            </a:r>
          </a:p>
        </p:txBody>
      </p:sp>
      <p:sp>
        <p:nvSpPr>
          <p:cNvPr id="5" name="Espace réservé du texte 4">
            <a:extLst>
              <a:ext uri="{FF2B5EF4-FFF2-40B4-BE49-F238E27FC236}">
                <a16:creationId xmlns:a16="http://schemas.microsoft.com/office/drawing/2014/main" id="{F0BE506F-9648-6252-EA8B-010DC1DDBF51}"/>
              </a:ext>
            </a:extLst>
          </p:cNvPr>
          <p:cNvSpPr>
            <a:spLocks noGrp="1"/>
          </p:cNvSpPr>
          <p:nvPr>
            <p:ph type="body" sz="quarter" idx="10"/>
          </p:nvPr>
        </p:nvSpPr>
        <p:spPr/>
        <p:txBody>
          <a:bodyPr/>
          <a:lstStyle/>
          <a:p>
            <a:r>
              <a:rPr lang="el" sz="5400"/>
              <a:t>Θαλάσσιος </a:t>
            </a:r>
          </a:p>
        </p:txBody>
      </p:sp>
      <p:pic>
        <p:nvPicPr>
          <p:cNvPr id="10" name="Espace réservé pour une image  9">
            <a:extLst>
              <a:ext uri="{FF2B5EF4-FFF2-40B4-BE49-F238E27FC236}">
                <a16:creationId xmlns:a16="http://schemas.microsoft.com/office/drawing/2014/main" id="{2B35F023-5FC3-797A-D94D-6F61B3D0E48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7920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62D80A-9639-430F-A1F9-E2254042E2A6}"/>
              </a:ext>
            </a:extLst>
          </p:cNvPr>
          <p:cNvSpPr/>
          <p:nvPr/>
        </p:nvSpPr>
        <p:spPr>
          <a:xfrm>
            <a:off x="1303908" y="3412171"/>
            <a:ext cx="9280478" cy="2585323"/>
          </a:xfrm>
          <a:prstGeom prst="rect">
            <a:avLst/>
          </a:prstGeom>
        </p:spPr>
        <p:txBody>
          <a:bodyPr wrap="square">
            <a:spAutoFit/>
          </a:bodyPr>
          <a:lstStyle/>
          <a:p>
            <a:r>
              <a:rPr lang="el" b="1" dirty="0"/>
              <a:t>Ειδικά συστήματα που πρέπει να ληφθούν υπόψη:</a:t>
            </a:r>
          </a:p>
          <a:p>
            <a:pPr marL="285750" indent="-285750">
              <a:buFont typeface="Arial" panose="020B0604020202020204" pitchFamily="34" charset="0"/>
              <a:buChar char="•"/>
            </a:pPr>
            <a:r>
              <a:rPr lang="el" dirty="0"/>
              <a:t>Συστήματα γεφυρών</a:t>
            </a:r>
          </a:p>
          <a:p>
            <a:pPr marL="285750" indent="-285750">
              <a:buFont typeface="Arial" panose="020B0604020202020204" pitchFamily="34" charset="0"/>
              <a:buChar char="•"/>
            </a:pPr>
            <a:r>
              <a:rPr lang="el" dirty="0"/>
              <a:t>Συστήματα διακίνησης και διαχείρισης φορτίου</a:t>
            </a:r>
          </a:p>
          <a:p>
            <a:pPr marL="285750" indent="-285750">
              <a:buFont typeface="Arial" panose="020B0604020202020204" pitchFamily="34" charset="0"/>
              <a:buChar char="•"/>
            </a:pPr>
            <a:r>
              <a:rPr lang="el" dirty="0"/>
              <a:t>Συστήματα πρόωσης και διαχείρισης μηχανημάτων και ελέγχου ισχύος</a:t>
            </a:r>
          </a:p>
          <a:p>
            <a:pPr marL="285750" indent="-285750">
              <a:buFont typeface="Arial" panose="020B0604020202020204" pitchFamily="34" charset="0"/>
              <a:buChar char="•"/>
            </a:pPr>
            <a:r>
              <a:rPr lang="el" dirty="0"/>
              <a:t>Συστήματα ελέγχου πρόσβασης</a:t>
            </a:r>
          </a:p>
          <a:p>
            <a:pPr marL="285750" indent="-285750">
              <a:buFont typeface="Arial" panose="020B0604020202020204" pitchFamily="34" charset="0"/>
              <a:buChar char="•"/>
            </a:pPr>
            <a:r>
              <a:rPr lang="el" dirty="0"/>
              <a:t>Συστήματα εξυπηρέτησης και διαχείρισης επιβατών</a:t>
            </a:r>
          </a:p>
          <a:p>
            <a:pPr marL="285750" indent="-285750">
              <a:buFont typeface="Arial" panose="020B0604020202020204" pitchFamily="34" charset="0"/>
              <a:buChar char="•"/>
            </a:pPr>
            <a:r>
              <a:rPr lang="el" dirty="0"/>
              <a:t>Επιβάτες που απευθύνονται σε δημόσια δίκτυα</a:t>
            </a:r>
          </a:p>
          <a:p>
            <a:pPr marL="285750" indent="-285750">
              <a:buFont typeface="Arial" panose="020B0604020202020204" pitchFamily="34" charset="0"/>
              <a:buChar char="•"/>
            </a:pPr>
            <a:r>
              <a:rPr lang="el" dirty="0"/>
              <a:t>Διοικητικά συστήματα και συστήματα ευημερίας των πληρωμάτων</a:t>
            </a:r>
          </a:p>
          <a:p>
            <a:pPr marL="285750" indent="-285750">
              <a:buFont typeface="Arial" panose="020B0604020202020204" pitchFamily="34" charset="0"/>
              <a:buChar char="•"/>
            </a:pPr>
            <a:r>
              <a:rPr lang="el" dirty="0"/>
              <a:t>Συστήματα επικοινωνίας</a:t>
            </a:r>
          </a:p>
        </p:txBody>
      </p:sp>
      <p:sp>
        <p:nvSpPr>
          <p:cNvPr id="3" name="AutoShape 4">
            <a:extLst>
              <a:ext uri="{FF2B5EF4-FFF2-40B4-BE49-F238E27FC236}">
                <a16:creationId xmlns:a16="http://schemas.microsoft.com/office/drawing/2014/main" id="{CC8C455A-8644-45AD-8D89-E40E75EDDD84}"/>
              </a:ext>
            </a:extLst>
          </p:cNvPr>
          <p:cNvSpPr>
            <a:spLocks noChangeArrowheads="1"/>
          </p:cNvSpPr>
          <p:nvPr/>
        </p:nvSpPr>
        <p:spPr bwMode="blackWhite">
          <a:xfrm>
            <a:off x="1303908" y="134241"/>
            <a:ext cx="9773782" cy="399937"/>
          </a:xfrm>
          <a:prstGeom prst="rect">
            <a:avLst/>
          </a:prstGeom>
        </p:spPr>
        <p:txBody>
          <a:bodyPr/>
          <a:lstStyle/>
          <a:p>
            <a:pPr defTabSz="457200" eaLnBrk="0" fontAlgn="base" hangingPunct="0">
              <a:lnSpc>
                <a:spcPct val="90000"/>
              </a:lnSpc>
              <a:spcBef>
                <a:spcPct val="0"/>
              </a:spcBef>
              <a:spcAft>
                <a:spcPct val="0"/>
              </a:spcAft>
            </a:pPr>
            <a:r>
              <a:rPr lang="el" sz="2400" b="1" dirty="0">
                <a:solidFill>
                  <a:schemeClr val="tx2"/>
                </a:solidFill>
                <a:latin typeface="Century Gothic"/>
                <a:ea typeface="+mj-ea"/>
                <a:cs typeface="+mj-cs"/>
              </a:rPr>
              <a:t>Ναυτιλιακό Πλαίσιο – Νομικό (Διεθνές) </a:t>
            </a:r>
          </a:p>
          <a:p>
            <a:pPr defTabSz="457200" eaLnBrk="0" fontAlgn="base" hangingPunct="0">
              <a:lnSpc>
                <a:spcPct val="90000"/>
              </a:lnSpc>
              <a:spcBef>
                <a:spcPct val="0"/>
              </a:spcBef>
              <a:spcAft>
                <a:spcPct val="0"/>
              </a:spcAft>
            </a:pPr>
            <a:endParaRPr lang="en-US" sz="2400" b="1" dirty="0">
              <a:solidFill>
                <a:schemeClr val="tx2"/>
              </a:solidFill>
              <a:latin typeface="Century Gothic"/>
              <a:ea typeface="+mj-ea"/>
              <a:cs typeface="+mj-cs"/>
            </a:endParaRPr>
          </a:p>
          <a:p>
            <a:pPr defTabSz="457200" eaLnBrk="0" fontAlgn="base" hangingPunct="0">
              <a:lnSpc>
                <a:spcPct val="90000"/>
              </a:lnSpc>
              <a:spcBef>
                <a:spcPct val="0"/>
              </a:spcBef>
              <a:spcAft>
                <a:spcPct val="0"/>
              </a:spcAft>
            </a:pPr>
            <a:r>
              <a:rPr lang="el" sz="2400" b="1" dirty="0">
                <a:solidFill>
                  <a:schemeClr val="tx2"/>
                </a:solidFill>
                <a:latin typeface="Century Gothic"/>
                <a:ea typeface="+mj-ea"/>
                <a:cs typeface="+mj-cs"/>
              </a:rPr>
              <a:t>ΑΠΟΦΑΣΕΙΣ ΙΜΟ</a:t>
            </a:r>
          </a:p>
        </p:txBody>
      </p:sp>
      <p:sp>
        <p:nvSpPr>
          <p:cNvPr id="4" name="Rectangle 3">
            <a:extLst>
              <a:ext uri="{FF2B5EF4-FFF2-40B4-BE49-F238E27FC236}">
                <a16:creationId xmlns:a16="http://schemas.microsoft.com/office/drawing/2014/main" id="{9F6E0075-EFB7-4CAE-A41A-415B296A64DE}"/>
              </a:ext>
            </a:extLst>
          </p:cNvPr>
          <p:cNvSpPr/>
          <p:nvPr/>
        </p:nvSpPr>
        <p:spPr>
          <a:xfrm>
            <a:off x="1398031" y="1467045"/>
            <a:ext cx="9395937" cy="1593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dirty="0">
                <a:latin typeface="Arial" panose="020B0604020202020204" pitchFamily="34" charset="0"/>
              </a:rPr>
              <a:t>MSC.428(98) (16 Ιουνίου 2017) ΔΙΑΧΕΊΡΙΣΗ ΘΑΛΆΣΣΙΩΝ ΚΙΝΔΎΝΩΝ ΣΤΟΝ ΚΥΒΕΡΝΟΧΏΡΟ ΣΕ ΣΥΣΤΉΜΑΤΑ ΔΙΑΧΕΊΡΙΣΗΣ ΑΣΦΆΛΕΙΑΣ</a:t>
            </a:r>
            <a:r>
              <a:rPr lang="el" sz="1400" dirty="0"/>
              <a:t>: </a:t>
            </a:r>
          </a:p>
          <a:p>
            <a:pPr algn="just"/>
            <a:r>
              <a:rPr lang="el" sz="1400" i="1" dirty="0"/>
              <a:t>Ένα εγκεκριμένο σύστημα διαχείρισης της ασφάλειας θα πρέπει να λαμβάνει υπόψη τη διαχείριση κινδύνων στον κυβερνοχώρο</a:t>
            </a:r>
          </a:p>
          <a:p>
            <a:pPr algn="just"/>
            <a:endParaRPr lang="en-US" sz="1400" i="1" dirty="0"/>
          </a:p>
          <a:p>
            <a:pPr algn="just"/>
            <a:r>
              <a:rPr lang="el" sz="1400" i="1" dirty="0"/>
              <a:t>Οι διοικήσεις θα πρέπει να διασφαλίζουν ότι οι κίνδυνοι στον κυβερνοχώρο αντιμετωπίζονται κατάλληλα στα συστήματα διαχείρισης της ασφάλειας 01 Ιανουαρίου 2021 </a:t>
            </a:r>
            <a:r>
              <a:rPr lang="el" sz="1400" dirty="0"/>
              <a:t>(Έρευνα;)</a:t>
            </a:r>
            <a:endParaRPr lang="fr-FR" sz="1400" dirty="0"/>
          </a:p>
        </p:txBody>
      </p:sp>
      <p:sp>
        <p:nvSpPr>
          <p:cNvPr id="6" name="Rectangle : coins arrondis 5">
            <a:extLst>
              <a:ext uri="{FF2B5EF4-FFF2-40B4-BE49-F238E27FC236}">
                <a16:creationId xmlns:a16="http://schemas.microsoft.com/office/drawing/2014/main" id="{CB8186D5-545D-607A-E345-04EC82EC28EF}"/>
              </a:ext>
            </a:extLst>
          </p:cNvPr>
          <p:cNvSpPr/>
          <p:nvPr/>
        </p:nvSpPr>
        <p:spPr>
          <a:xfrm>
            <a:off x="7319935" y="5938224"/>
            <a:ext cx="4572000" cy="8579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600" b="1" dirty="0"/>
              <a:t>Απαιτήσεις κοινοποίησης συμβάντος </a:t>
            </a:r>
          </a:p>
          <a:p>
            <a:r>
              <a:rPr lang="el" sz="1600" dirty="0"/>
              <a:t>- Ειδικά κριτήρια/κατώτατα όρια για την κοινοποίηση συμβάντων</a:t>
            </a:r>
          </a:p>
        </p:txBody>
      </p:sp>
    </p:spTree>
    <p:extLst>
      <p:ext uri="{BB962C8B-B14F-4D97-AF65-F5344CB8AC3E}">
        <p14:creationId xmlns:p14="http://schemas.microsoft.com/office/powerpoint/2010/main" val="360345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1"/>
            <a:ext cx="6732237" cy="806796"/>
          </a:xfrm>
        </p:spPr>
        <p:txBody>
          <a:bodyPr>
            <a:noAutofit/>
          </a:bodyPr>
          <a:lstStyle/>
          <a:p>
            <a:r>
              <a:rPr lang="el" sz="3600"/>
              <a:t>Ψηφιακή Εγκληματολογία για τη Ναυτιλία</a:t>
            </a:r>
            <a:endParaRPr lang="en-US"/>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l"/>
              <a:t>Εισαγωγή της ψηφιακής εγκληματολογίας για τη ναυτιλία στους φοιτητές </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normAutofit fontScale="92500" lnSpcReduction="20000"/>
          </a:bodyPr>
          <a:lstStyle/>
          <a:p>
            <a:r>
              <a:rPr lang="el"/>
              <a:t>Κίνδυνοι στον κυβερνοχώρο και εγκληματολογία για τη ναυτιλία</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normAutofit fontScale="92500" lnSpcReduction="20000"/>
          </a:bodyPr>
          <a:lstStyle/>
          <a:p>
            <a:r>
              <a:rPr lang="el"/>
              <a:t>Θα περιγραφούν νομικοί, τεχνικοί, οργανωτικοί κίνδυνοι σε συγκεκριμένα ναυτιλιακά συστήματα</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l"/>
              <a:t>Ο5.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normAutofit fontScale="92500" lnSpcReduction="20000"/>
          </a:bodyPr>
          <a:lstStyle/>
          <a:p>
            <a:r>
              <a:rPr lang="el"/>
              <a:t>Εάν το επιθυμεί, θα διατεθεί συμπληρωματική πρακτική στα συστήματα που βασίζονται σε AIS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l"/>
              <a:t>Ετήσια πορεία τον Ιούνιο (Δουνκέρκη - Τουλόν)</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a:xfrm>
            <a:off x="824241" y="6465338"/>
            <a:ext cx="6637071" cy="365125"/>
          </a:xfrm>
        </p:spPr>
        <p:txBody>
          <a:bodyPr/>
          <a:lstStyle/>
          <a:p>
            <a:r>
              <a:rPr lang="el" sz="1100"/>
              <a:t>Digital Forensics for Maritime </a:t>
            </a:r>
            <a:r>
              <a:rPr lang="el"/>
              <a:t>: Πρότυπο παρουσίασης - Δημιουργήθηκε από PR</a:t>
            </a:r>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fontScale="92500"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 φοιτητής θα πρέπει να είναι εξοικειωμένος με τις θαλάσσιες επιχειρήσεις ή / και τα συστήματα</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51112"/>
            <a:ext cx="5885179" cy="730126"/>
          </a:xfrm>
          <a:prstGeom prst="rect">
            <a:avLst/>
          </a:prstGeom>
        </p:spPr>
        <p:txBody>
          <a:bodyPr vert="horz" lIns="0" tIns="45720" rIns="0" bIns="0" rtlCol="0" anchor="b">
            <a:normAutofit fontScale="92500"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C2B Συμβουλευτικές Υπηρεσίες</a:t>
            </a:r>
          </a:p>
          <a:p>
            <a:r>
              <a:rPr lang="el" sz="1300"/>
              <a:t>115 rue du maréchal Foch –F83.200 LE REVEST – Γαλλία</a:t>
            </a:r>
            <a:r>
              <a:rPr lang="el"/>
              <a:t> </a:t>
            </a:r>
          </a:p>
        </p:txBody>
      </p:sp>
      <p:pic>
        <p:nvPicPr>
          <p:cNvPr id="28" name="Espace réservé pour une image  27">
            <a:extLst>
              <a:ext uri="{FF2B5EF4-FFF2-40B4-BE49-F238E27FC236}">
                <a16:creationId xmlns:a16="http://schemas.microsoft.com/office/drawing/2014/main" id="{D8A9C184-B4D8-9C0E-30DA-B2A37A566426}"/>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850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46B806-0D72-6FC1-D94A-037203732EC5}"/>
              </a:ext>
            </a:extLst>
          </p:cNvPr>
          <p:cNvSpPr>
            <a:spLocks noGrp="1"/>
          </p:cNvSpPr>
          <p:nvPr>
            <p:ph type="sldNum" sz="quarter" idx="12"/>
          </p:nvPr>
        </p:nvSpPr>
        <p:spPr>
          <a:xfrm>
            <a:off x="11278939" y="6354893"/>
            <a:ext cx="6179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FC096-D195-4392-A597-E50EA60D946D}" type="slidenum">
              <a:rPr kumimoji="0" lang="fr-FR"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100" b="0" i="0" u="none" strike="noStrike" kern="1200" cap="none" spc="0" normalizeH="0" baseline="0" noProof="0">
              <a:ln>
                <a:noFill/>
              </a:ln>
              <a:solidFill>
                <a:srgbClr val="000000"/>
              </a:solidFill>
              <a:effectLst/>
              <a:uLnTx/>
              <a:uFillTx/>
              <a:latin typeface="Century Gothic"/>
              <a:ea typeface="+mn-ea"/>
              <a:cs typeface="+mn-cs"/>
            </a:endParaRPr>
          </a:p>
        </p:txBody>
      </p:sp>
      <p:graphicFrame>
        <p:nvGraphicFramePr>
          <p:cNvPr id="4" name="Tableau 3">
            <a:extLst>
              <a:ext uri="{FF2B5EF4-FFF2-40B4-BE49-F238E27FC236}">
                <a16:creationId xmlns:a16="http://schemas.microsoft.com/office/drawing/2014/main" id="{712788AF-F001-65BE-5405-1264BF30E84F}"/>
              </a:ext>
            </a:extLst>
          </p:cNvPr>
          <p:cNvGraphicFramePr>
            <a:graphicFrameLocks noGrp="1"/>
          </p:cNvGraphicFramePr>
          <p:nvPr>
            <p:extLst>
              <p:ext uri="{D42A27DB-BD31-4B8C-83A1-F6EECF244321}">
                <p14:modId xmlns:p14="http://schemas.microsoft.com/office/powerpoint/2010/main" val="373585712"/>
              </p:ext>
            </p:extLst>
          </p:nvPr>
        </p:nvGraphicFramePr>
        <p:xfrm>
          <a:off x="37581" y="856317"/>
          <a:ext cx="12398491" cy="5291748"/>
        </p:xfrm>
        <a:graphic>
          <a:graphicData uri="http://schemas.openxmlformats.org/drawingml/2006/table">
            <a:tbl>
              <a:tblPr firstRow="1" bandRow="1"/>
              <a:tblGrid>
                <a:gridCol w="1747676">
                  <a:extLst>
                    <a:ext uri="{9D8B030D-6E8A-4147-A177-3AD203B41FA5}">
                      <a16:colId xmlns:a16="http://schemas.microsoft.com/office/drawing/2014/main" val="1883102741"/>
                    </a:ext>
                  </a:extLst>
                </a:gridCol>
                <a:gridCol w="1736419">
                  <a:extLst>
                    <a:ext uri="{9D8B030D-6E8A-4147-A177-3AD203B41FA5}">
                      <a16:colId xmlns:a16="http://schemas.microsoft.com/office/drawing/2014/main" val="1770675081"/>
                    </a:ext>
                  </a:extLst>
                </a:gridCol>
                <a:gridCol w="686530">
                  <a:extLst>
                    <a:ext uri="{9D8B030D-6E8A-4147-A177-3AD203B41FA5}">
                      <a16:colId xmlns:a16="http://schemas.microsoft.com/office/drawing/2014/main" val="3815746551"/>
                    </a:ext>
                  </a:extLst>
                </a:gridCol>
                <a:gridCol w="530543">
                  <a:extLst>
                    <a:ext uri="{9D8B030D-6E8A-4147-A177-3AD203B41FA5}">
                      <a16:colId xmlns:a16="http://schemas.microsoft.com/office/drawing/2014/main" val="4033603630"/>
                    </a:ext>
                  </a:extLst>
                </a:gridCol>
                <a:gridCol w="483616">
                  <a:extLst>
                    <a:ext uri="{9D8B030D-6E8A-4147-A177-3AD203B41FA5}">
                      <a16:colId xmlns:a16="http://schemas.microsoft.com/office/drawing/2014/main" val="3424418428"/>
                    </a:ext>
                  </a:extLst>
                </a:gridCol>
                <a:gridCol w="1015246">
                  <a:extLst>
                    <a:ext uri="{9D8B030D-6E8A-4147-A177-3AD203B41FA5}">
                      <a16:colId xmlns:a16="http://schemas.microsoft.com/office/drawing/2014/main" val="1260312136"/>
                    </a:ext>
                  </a:extLst>
                </a:gridCol>
                <a:gridCol w="2328278">
                  <a:extLst>
                    <a:ext uri="{9D8B030D-6E8A-4147-A177-3AD203B41FA5}">
                      <a16:colId xmlns:a16="http://schemas.microsoft.com/office/drawing/2014/main" val="2037152445"/>
                    </a:ext>
                  </a:extLst>
                </a:gridCol>
                <a:gridCol w="2525628">
                  <a:extLst>
                    <a:ext uri="{9D8B030D-6E8A-4147-A177-3AD203B41FA5}">
                      <a16:colId xmlns:a16="http://schemas.microsoft.com/office/drawing/2014/main" val="1391157696"/>
                    </a:ext>
                  </a:extLst>
                </a:gridCol>
                <a:gridCol w="1344555">
                  <a:extLst>
                    <a:ext uri="{9D8B030D-6E8A-4147-A177-3AD203B41FA5}">
                      <a16:colId xmlns:a16="http://schemas.microsoft.com/office/drawing/2014/main" val="97435156"/>
                    </a:ext>
                  </a:extLst>
                </a:gridCol>
              </a:tblGrid>
              <a:tr h="69536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fr-FR" sz="105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Αναφορά</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l" sz="1050">
                          <a:latin typeface="Calibri" panose="020F0502020204030204" pitchFamily="34" charset="0"/>
                          <a:ea typeface="Calibri" panose="020F0502020204030204" pitchFamily="34" charset="0"/>
                          <a:cs typeface="Calibri" panose="020F0502020204030204" pitchFamily="34" charset="0"/>
                        </a:rPr>
                        <a:t>Χρήστης</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l" sz="1050" dirty="0">
                          <a:latin typeface="Calibri" panose="020F0502020204030204" pitchFamily="34" charset="0"/>
                          <a:ea typeface="Calibri" panose="020F0502020204030204" pitchFamily="34" charset="0"/>
                          <a:cs typeface="Calibri" panose="020F0502020204030204" pitchFamily="34" charset="0"/>
                        </a:rPr>
                        <a:t>Δίχτυ</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dirty="0">
                          <a:latin typeface="Calibri" panose="020F0502020204030204" pitchFamily="34" charset="0"/>
                          <a:ea typeface="Calibri" panose="020F0502020204030204" pitchFamily="34" charset="0"/>
                          <a:cs typeface="Calibri" panose="020F0502020204030204" pitchFamily="34" charset="0"/>
                        </a:rPr>
                        <a:t>SI</a:t>
                      </a:r>
                      <a:endParaRPr lang="el" sz="105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l" sz="1050" dirty="0">
                          <a:latin typeface="Calibri" panose="020F0502020204030204" pitchFamily="34" charset="0"/>
                          <a:ea typeface="Calibri" panose="020F0502020204030204" pitchFamily="34" charset="0"/>
                          <a:cs typeface="Calibri" panose="020F0502020204030204" pitchFamily="34" charset="0"/>
                        </a:rPr>
                        <a:t>Ποιους αφορά</a:t>
                      </a:r>
                      <a:endParaRPr lang="fr-FR" sz="105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l" sz="1050" dirty="0">
                          <a:latin typeface="Calibri" panose="020F0502020204030204" pitchFamily="34" charset="0"/>
                          <a:ea typeface="Calibri" panose="020F0502020204030204" pitchFamily="34" charset="0"/>
                          <a:cs typeface="Calibri" panose="020F0502020204030204" pitchFamily="34" charset="0"/>
                        </a:rPr>
                        <a:t>Προληπτικά μέτρα</a:t>
                      </a:r>
                      <a:endParaRPr lang="fr-FR" sz="105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l" sz="1050">
                          <a:latin typeface="Calibri" panose="020F0502020204030204" pitchFamily="34" charset="0"/>
                          <a:ea typeface="Calibri" panose="020F0502020204030204" pitchFamily="34" charset="0"/>
                          <a:cs typeface="Calibri" panose="020F0502020204030204" pitchFamily="34" charset="0"/>
                        </a:rPr>
                        <a:t>Ικανότητα υπεράσπισης</a:t>
                      </a:r>
                      <a:endParaRPr lang="fr-FR" sz="105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l" sz="1050" err="1">
                          <a:latin typeface="Calibri" panose="020F0502020204030204" pitchFamily="34" charset="0"/>
                          <a:ea typeface="Calibri" panose="020F0502020204030204" pitchFamily="34" charset="0"/>
                          <a:cs typeface="Calibri" panose="020F0502020204030204" pitchFamily="34" charset="0"/>
                        </a:rPr>
                        <a:t>Ανακατάληψη
(Δικαστική)</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759377902"/>
                  </a:ext>
                </a:extLst>
              </a:tr>
              <a:tr h="16672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600" b="1">
                          <a:latin typeface="Calibri" panose="020F0502020204030204" pitchFamily="34" charset="0"/>
                          <a:ea typeface="Calibri" panose="020F0502020204030204" pitchFamily="34" charset="0"/>
                          <a:cs typeface="Calibri" panose="020F0502020204030204" pitchFamily="34" charset="0"/>
                        </a:rPr>
                        <a:t>C I (Έθνη: μετά το 2013)</a:t>
                      </a:r>
                    </a:p>
                    <a:p>
                      <a:endParaRPr lang="fr-FR" sz="110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200">
                          <a:latin typeface="Calibri" panose="020F0502020204030204" pitchFamily="34" charset="0"/>
                          <a:ea typeface="Calibri" panose="020F0502020204030204" pitchFamily="34" charset="0"/>
                          <a:cs typeface="Calibri" panose="020F0502020204030204" pitchFamily="34" charset="0"/>
                        </a:rPr>
                        <a:t>Οδηγία 2005/65/ΕΚ</a:t>
                      </a:r>
                    </a:p>
                    <a:p>
                      <a:endParaRPr lang="en-US" sz="1200">
                        <a:latin typeface="Calibri" panose="020F0502020204030204" pitchFamily="34" charset="0"/>
                        <a:ea typeface="Calibri" panose="020F0502020204030204" pitchFamily="34" charset="0"/>
                        <a:cs typeface="Calibri" panose="020F0502020204030204" pitchFamily="34" charset="0"/>
                      </a:endParaRPr>
                    </a:p>
                    <a:p>
                      <a:r>
                        <a:rPr lang="el" sz="1200">
                          <a:latin typeface="Calibri" panose="020F0502020204030204" pitchFamily="34" charset="0"/>
                          <a:ea typeface="Calibri" panose="020F0502020204030204" pitchFamily="34" charset="0"/>
                          <a:cs typeface="Calibri" panose="020F0502020204030204" pitchFamily="34" charset="0"/>
                        </a:rPr>
                        <a:t>Εθνικός κανονισμός</a:t>
                      </a:r>
                      <a:endParaRPr lang="fr-FR" sz="120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b="0" dirty="0">
                          <a:latin typeface="Calibri" panose="020F0502020204030204" pitchFamily="34" charset="0"/>
                          <a:ea typeface="Calibri" panose="020F0502020204030204" pitchFamily="34" charset="0"/>
                          <a:cs typeface="Calibri" panose="020F0502020204030204" pitchFamily="34" charset="0"/>
                        </a:rPr>
                        <a:t>Θύρες</a:t>
                      </a:r>
                    </a:p>
                    <a:p>
                      <a:r>
                        <a:rPr lang="el" sz="1100" b="0" dirty="0">
                          <a:latin typeface="Calibri" panose="020F0502020204030204" pitchFamily="34" charset="0"/>
                          <a:ea typeface="Calibri" panose="020F0502020204030204" pitchFamily="34" charset="0"/>
                          <a:cs typeface="Calibri" panose="020F0502020204030204" pitchFamily="34" charset="0"/>
                        </a:rPr>
                        <a:t>Καλώδιο</a:t>
                      </a:r>
                    </a:p>
                    <a:p>
                      <a:r>
                        <a:rPr lang="el" sz="1100" b="0" dirty="0">
                          <a:latin typeface="Calibri" panose="020F0502020204030204" pitchFamily="34" charset="0"/>
                          <a:ea typeface="Calibri" panose="020F0502020204030204" pitchFamily="34" charset="0"/>
                          <a:cs typeface="Calibri" panose="020F0502020204030204" pitchFamily="34" charset="0"/>
                        </a:rPr>
                        <a:t>Πετρέλαιο &amp; αέρια</a:t>
                      </a:r>
                    </a:p>
                    <a:p>
                      <a:r>
                        <a:rPr lang="el" sz="1100" b="0" dirty="0">
                          <a:latin typeface="Calibri" panose="020F0502020204030204" pitchFamily="34" charset="0"/>
                          <a:ea typeface="Calibri" panose="020F0502020204030204" pitchFamily="34" charset="0"/>
                          <a:cs typeface="Calibri" panose="020F0502020204030204" pitchFamily="34" charset="0"/>
                        </a:rPr>
                        <a:t>Το HAZMAT και τα κρίσιμα συστήματά του</a:t>
                      </a:r>
                      <a:endParaRPr lang="fr-FR" sz="1100" b="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dirty="0">
                          <a:latin typeface="Calibri" panose="020F0502020204030204" pitchFamily="34" charset="0"/>
                          <a:ea typeface="Calibri" panose="020F0502020204030204" pitchFamily="34" charset="0"/>
                          <a:cs typeface="Calibri" panose="020F0502020204030204" pitchFamily="34" charset="0"/>
                        </a:rPr>
                        <a:t>Η ΕΕ έχει χαρακτηρίσει τους λιμένες ως κρίσιμες υποδομές»</a:t>
                      </a:r>
                    </a:p>
                    <a:p>
                      <a:endParaRPr lang="en-US" sz="1100" dirty="0">
                        <a:latin typeface="Calibri" panose="020F0502020204030204" pitchFamily="34" charset="0"/>
                        <a:ea typeface="Calibri" panose="020F0502020204030204" pitchFamily="34" charset="0"/>
                        <a:cs typeface="Calibri" panose="020F0502020204030204" pitchFamily="34" charset="0"/>
                      </a:endParaRPr>
                    </a:p>
                    <a:p>
                      <a:r>
                        <a:rPr lang="el" sz="1100" dirty="0">
                          <a:latin typeface="Calibri" panose="020F0502020204030204" pitchFamily="34" charset="0"/>
                          <a:ea typeface="Calibri" panose="020F0502020204030204" pitchFamily="34" charset="0"/>
                          <a:cs typeface="Calibri" panose="020F0502020204030204" pitchFamily="34" charset="0"/>
                        </a:rPr>
                        <a:t>Λιμένας = καθορισμένη χερσαία και υδάτινη έκταση, με όρια καθοριζόμενα από τα κράτη μέλη, η οποία περιλαμβάνει έργα και εξοπλισμό που προορίζονται για τη διευκόλυνση των μεταφορών</a:t>
                      </a:r>
                      <a:endParaRPr lang="fr-FR" sz="1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a:latin typeface="Calibri" panose="020F0502020204030204" pitchFamily="34" charset="0"/>
                          <a:ea typeface="Calibri" panose="020F0502020204030204" pitchFamily="34" charset="0"/>
                          <a:cs typeface="Calibri" panose="020F0502020204030204" pitchFamily="34" charset="0"/>
                        </a:rPr>
                        <a:t>Καταγραφή συμβάντων και δυνατότητα ανάλυσης αρχείων καταγραφής
Ανιχνευτές σε συστήματα (κράτος ή αναγνωρισμένος πάροχος υπηρεσιών. Μόνιμος σύνδεσμος ANSSI
Διαχείριση κρίσεων</a:t>
                      </a:r>
                      <a:endParaRPr lang="fr-FR" sz="1100" kern="120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a:latin typeface="Calibri" panose="020F0502020204030204" pitchFamily="34" charset="0"/>
                          <a:ea typeface="Calibri" panose="020F0502020204030204" pitchFamily="34" charset="0"/>
                          <a:cs typeface="Calibri" panose="020F0502020204030204" pitchFamily="34" charset="0"/>
                        </a:rPr>
                        <a:t>Διατήρηση τεχνικών αρχείων για 6 μήνες</a:t>
                      </a:r>
                      <a:endParaRPr lang="fr-FR" sz="110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9773961"/>
                  </a:ext>
                </a:extLst>
              </a:tr>
              <a:tr h="16541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600" b="1">
                          <a:latin typeface="Calibri" panose="020F0502020204030204" pitchFamily="34" charset="0"/>
                          <a:ea typeface="Calibri" panose="020F0502020204030204" pitchFamily="34" charset="0"/>
                          <a:cs typeface="Calibri" panose="020F0502020204030204" pitchFamily="34" charset="0"/>
                        </a:rPr>
                        <a:t>OES (ΝΑΚ – 2018 - 22) </a:t>
                      </a:r>
                      <a:endParaRPr lang="fr-FR" sz="1100">
                        <a:latin typeface="Calibri" panose="020F0502020204030204" pitchFamily="34" charset="0"/>
                        <a:ea typeface="Calibri" panose="020F0502020204030204" pitchFamily="34" charset="0"/>
                        <a:cs typeface="Calibri" panose="020F0502020204030204" pitchFamily="34" charset="0"/>
                      </a:endParaRPr>
                    </a:p>
                    <a:p>
                      <a:endParaRPr lang="fr-FR" sz="1100">
                        <a:latin typeface="Calibri" panose="020F0502020204030204" pitchFamily="34" charset="0"/>
                        <a:ea typeface="Calibri" panose="020F0502020204030204" pitchFamily="34" charset="0"/>
                        <a:cs typeface="Calibri" panose="020F0502020204030204" pitchFamily="34" charset="0"/>
                      </a:endParaRPr>
                    </a:p>
                    <a:p>
                      <a:endParaRPr lang="fr-FR" sz="110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200" dirty="0">
                          <a:latin typeface="Calibri" panose="020F0502020204030204" pitchFamily="34" charset="0"/>
                          <a:ea typeface="Calibri" panose="020F0502020204030204" pitchFamily="34" charset="0"/>
                          <a:cs typeface="Calibri" panose="020F0502020204030204" pitchFamily="34" charset="0"/>
                        </a:rPr>
                        <a:t>Οδηγία (ΕΕ) 2016/1148 του Ευρωπαϊκού Κοινοβουλίου και του Συμβουλίου (6/07/16 - μέτρα για την κατοχύρωση επιπέδου ασφάλειας συστημάτων και δικτύων</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sz="1400" b="1" dirty="0">
                          <a:latin typeface="Calibri" panose="020F0502020204030204" pitchFamily="34" charset="0"/>
                          <a:ea typeface="Calibri" panose="020F0502020204030204" pitchFamily="34" charset="0"/>
                          <a:cs typeface="Calibri" panose="020F0502020204030204" pitchFamily="34" charset="0"/>
                        </a:rPr>
                        <a:t>Λίστα OES</a:t>
                      </a:r>
                      <a:r>
                        <a:rPr lang="el" sz="1100" dirty="0">
                          <a:latin typeface="Calibri" panose="020F0502020204030204" pitchFamily="34" charset="0"/>
                          <a:ea typeface="Calibri" panose="020F0502020204030204" pitchFamily="34" charset="0"/>
                          <a:cs typeface="Calibri" panose="020F0502020204030204" pitchFamily="34" charset="0"/>
                        </a:rPr>
                        <a:t> που παρέχεται από τα έθνη (λιμάνια, ναυτιλιακές εταιρείες)</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a:latin typeface="Calibri" panose="020F0502020204030204" pitchFamily="34" charset="0"/>
                          <a:ea typeface="Calibri" panose="020F0502020204030204" pitchFamily="34" charset="0"/>
                          <a:cs typeface="Calibri" panose="020F0502020204030204" pitchFamily="34" charset="0"/>
                        </a:rPr>
                        <a:t>Κατάλογος βασικών υπηρεσιών
Πολιτική και τεχνική διακυβέρνηση.
Προστασία δικτύου και πληροφοριακών συστημάτων.
Έλεγχοι αποφάσεων PM, πρότυπα
Κανόνες παρόχου cloud</a:t>
                      </a:r>
                      <a:endParaRPr lang="fr-FR" sz="1100" b="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a:latin typeface="Calibri" panose="020F0502020204030204" pitchFamily="34" charset="0"/>
                          <a:ea typeface="Calibri" panose="020F0502020204030204" pitchFamily="34" charset="0"/>
                          <a:cs typeface="Calibri" panose="020F0502020204030204" pitchFamily="34" charset="0"/>
                        </a:rPr>
                        <a:t>Υπεράσπιση δικτύων και συστημάτων πληροφοριών.
Χρήση συσκευών υλικού/λογισμικού ή υπηρεσιών πληροφορικής που έχουν πιστοποιηθεί για ασφάλεια.
Αναφορά περιστατικών στην Εθνική Υπηρεσία Ασφαλείας.</a:t>
                      </a:r>
                      <a:endParaRPr lang="fr-FR" sz="110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dirty="0">
                          <a:latin typeface="Calibri" panose="020F0502020204030204" pitchFamily="34" charset="0"/>
                          <a:ea typeface="Calibri" panose="020F0502020204030204" pitchFamily="34" charset="0"/>
                          <a:cs typeface="Calibri" panose="020F0502020204030204" pitchFamily="34" charset="0"/>
                        </a:rPr>
                        <a:t>Επιχειρηματική ανθεκτικότητα.</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71229536"/>
                  </a:ext>
                </a:extLst>
              </a:tr>
              <a:tr h="12749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600" b="1">
                          <a:latin typeface="Calibri" panose="020F0502020204030204" pitchFamily="34" charset="0"/>
                          <a:ea typeface="Calibri" panose="020F0502020204030204" pitchFamily="34" charset="0"/>
                          <a:cs typeface="Calibri" panose="020F0502020204030204" pitchFamily="34" charset="0"/>
                        </a:rPr>
                        <a:t>Δεδομένα (GDPR-2018)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200" kern="1200">
                          <a:solidFill>
                            <a:schemeClr val="dk1"/>
                          </a:solidFill>
                          <a:latin typeface="Calibri" panose="020F0502020204030204" pitchFamily="34" charset="0"/>
                          <a:ea typeface="Calibri" panose="020F0502020204030204" pitchFamily="34" charset="0"/>
                          <a:cs typeface="Calibri" panose="020F0502020204030204" pitchFamily="34" charset="0"/>
                        </a:rPr>
                        <a:t>Κανονισμός ΕΕ 2016/679 - 27/04/16 δεδομένα - φυσική προστασία προσώπου Κανονισμός</a:t>
                      </a:r>
                      <a:endParaRPr lang="fr-FR" sz="1200" kern="120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l" sz="110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err="1">
                          <a:latin typeface="Calibri" panose="020F0502020204030204" pitchFamily="34" charset="0"/>
                          <a:ea typeface="Calibri" panose="020F0502020204030204" pitchFamily="34" charset="0"/>
                          <a:cs typeface="Calibri" panose="020F0502020204030204" pitchFamily="34" charset="0"/>
                        </a:rPr>
                        <a:t>Φορέας διαχείρισης προσωπικών δεδομένων (Πράκτορας ακτοπλοϊκών μεταφορών)</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a:latin typeface="Calibri" panose="020F0502020204030204" pitchFamily="34" charset="0"/>
                          <a:ea typeface="Calibri" panose="020F0502020204030204" pitchFamily="34" charset="0"/>
                          <a:cs typeface="Calibri" panose="020F0502020204030204" pitchFamily="34" charset="0"/>
                        </a:rPr>
                        <a:t>Προστασία των θεμελιωδών ελευθεριών στον ψηφιακό κόσμο (διαγραφή και φορητότητα δεδομένων.</a:t>
                      </a:r>
                      <a:endParaRPr lang="fr-FR" sz="110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a:latin typeface="Calibri" panose="020F0502020204030204" pitchFamily="34" charset="0"/>
                          <a:ea typeface="Calibri" panose="020F0502020204030204" pitchFamily="34" charset="0"/>
                          <a:cs typeface="Calibri" panose="020F0502020204030204" pitchFamily="34" charset="0"/>
                        </a:rPr>
                        <a:t>Προστατευμένα συστήματα και δίκτυα σε επίπεδο για την αποφυγή απώλειας ελέγχου των προσωπικών πληροφοριών</a:t>
                      </a:r>
                      <a:endParaRPr lang="fr-FR" sz="110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l" sz="1100" dirty="0">
                          <a:latin typeface="Calibri" panose="020F0502020204030204" pitchFamily="34" charset="0"/>
                          <a:ea typeface="Calibri" panose="020F0502020204030204" pitchFamily="34" charset="0"/>
                          <a:cs typeface="Calibri" panose="020F0502020204030204" pitchFamily="34" charset="0"/>
                        </a:rPr>
                        <a:t>Πιθανή προσφυγή σε CERT σε περίπτωση απώλειας/διαρροής δεδομένων.</a:t>
                      </a:r>
                      <a:endParaRPr lang="fr-FR" sz="1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79380817"/>
                  </a:ext>
                </a:extLst>
              </a:tr>
            </a:tbl>
          </a:graphicData>
        </a:graphic>
      </p:graphicFrame>
      <p:pic>
        <p:nvPicPr>
          <p:cNvPr id="5" name="Image 4">
            <a:extLst>
              <a:ext uri="{FF2B5EF4-FFF2-40B4-BE49-F238E27FC236}">
                <a16:creationId xmlns:a16="http://schemas.microsoft.com/office/drawing/2014/main" id="{92FA3688-11AA-FAB5-CCF5-908EF24764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747" y="5336705"/>
            <a:ext cx="813960" cy="813960"/>
          </a:xfrm>
          <a:prstGeom prst="rect">
            <a:avLst/>
          </a:prstGeom>
        </p:spPr>
      </p:pic>
      <p:pic>
        <p:nvPicPr>
          <p:cNvPr id="7" name="Picture 53" descr="C:\Χρήστες\συμμαχία\Λήψεις\MC900434894.PNG">
            <a:extLst>
              <a:ext uri="{FF2B5EF4-FFF2-40B4-BE49-F238E27FC236}">
                <a16:creationId xmlns:a16="http://schemas.microsoft.com/office/drawing/2014/main" id="{46133D25-4963-0C57-1FA1-E0DF306138C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5690" y="3488381"/>
            <a:ext cx="886785" cy="991885"/>
          </a:xfrm>
          <a:prstGeom prst="rect">
            <a:avLst/>
          </a:prstGeom>
          <a:noFill/>
          <a:ln w="9525">
            <a:noFill/>
            <a:miter lim="800000"/>
            <a:headEnd/>
            <a:tailEnd/>
          </a:ln>
        </p:spPr>
      </p:pic>
      <p:pic>
        <p:nvPicPr>
          <p:cNvPr id="8" name="Picture 33" descr="C:\Χρήστες\συμμαχία\Λήψεις\MC900433950.PNG">
            <a:extLst>
              <a:ext uri="{FF2B5EF4-FFF2-40B4-BE49-F238E27FC236}">
                <a16:creationId xmlns:a16="http://schemas.microsoft.com/office/drawing/2014/main" id="{EEB75F1B-DA4F-6D25-0612-38A3BCD220D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627462" y="2154204"/>
            <a:ext cx="1060500" cy="1060500"/>
          </a:xfrm>
          <a:prstGeom prst="rect">
            <a:avLst/>
          </a:prstGeom>
          <a:noFill/>
          <a:ln w="9525">
            <a:noFill/>
            <a:miter lim="800000"/>
            <a:headEnd/>
            <a:tailEnd/>
          </a:ln>
        </p:spPr>
      </p:pic>
      <p:sp>
        <p:nvSpPr>
          <p:cNvPr id="9" name="AutoShape 4">
            <a:extLst>
              <a:ext uri="{FF2B5EF4-FFF2-40B4-BE49-F238E27FC236}">
                <a16:creationId xmlns:a16="http://schemas.microsoft.com/office/drawing/2014/main" id="{0E3D0109-3D81-8904-8E70-4618C792F90D}"/>
              </a:ext>
            </a:extLst>
          </p:cNvPr>
          <p:cNvSpPr>
            <a:spLocks noChangeArrowheads="1"/>
          </p:cNvSpPr>
          <p:nvPr/>
        </p:nvSpPr>
        <p:spPr bwMode="blackWhite">
          <a:xfrm>
            <a:off x="355546" y="54874"/>
            <a:ext cx="9773782" cy="399937"/>
          </a:xfrm>
          <a:prstGeom prst="rect">
            <a:avLst/>
          </a:prstGeom>
        </p:spPr>
        <p:txBody>
          <a:body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l" sz="2800" b="1" i="0" u="none" strike="noStrike" kern="1200" cap="none" spc="0" normalizeH="0" baseline="0" noProof="0">
                <a:ln>
                  <a:noFill/>
                </a:ln>
                <a:solidFill>
                  <a:srgbClr val="D87A1A"/>
                </a:solidFill>
                <a:effectLst/>
                <a:uLnTx/>
                <a:uFillTx/>
                <a:latin typeface="Century Gothic"/>
                <a:ea typeface="+mn-ea"/>
                <a:cs typeface="+mn-cs"/>
              </a:rPr>
              <a:t>Ναυτιλιακό πλαίσιο – Νομικό (ΕΕ) - Υπενθύμιση</a:t>
            </a:r>
          </a:p>
        </p:txBody>
      </p:sp>
    </p:spTree>
    <p:extLst>
      <p:ext uri="{BB962C8B-B14F-4D97-AF65-F5344CB8AC3E}">
        <p14:creationId xmlns:p14="http://schemas.microsoft.com/office/powerpoint/2010/main" val="1367593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0A6EFCE-D003-4556-9157-E11673536BE9}"/>
              </a:ext>
            </a:extLst>
          </p:cNvPr>
          <p:cNvSpPr/>
          <p:nvPr/>
        </p:nvSpPr>
        <p:spPr>
          <a:xfrm>
            <a:off x="296982" y="4131430"/>
            <a:ext cx="10008760" cy="262782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l" sz="1400" b="1">
                <a:solidFill>
                  <a:srgbClr val="048B9A"/>
                </a:solidFill>
              </a:rPr>
              <a:t>ΕΝΔΟΧΏΡΑ</a:t>
            </a:r>
          </a:p>
        </p:txBody>
      </p:sp>
      <p:sp>
        <p:nvSpPr>
          <p:cNvPr id="42" name="Rectangle 41">
            <a:extLst>
              <a:ext uri="{FF2B5EF4-FFF2-40B4-BE49-F238E27FC236}">
                <a16:creationId xmlns:a16="http://schemas.microsoft.com/office/drawing/2014/main" id="{C69BB4D2-C6EF-4FA4-BB8B-635F51243678}"/>
              </a:ext>
            </a:extLst>
          </p:cNvPr>
          <p:cNvSpPr/>
          <p:nvPr/>
        </p:nvSpPr>
        <p:spPr>
          <a:xfrm>
            <a:off x="296982" y="929832"/>
            <a:ext cx="10008760" cy="320980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l" sz="1400" b="1">
                <a:solidFill>
                  <a:srgbClr val="048B9A"/>
                </a:solidFill>
              </a:rPr>
              <a:t>ΘΆΛΑΣΣΑ</a:t>
            </a:r>
          </a:p>
        </p:txBody>
      </p:sp>
      <p:sp>
        <p:nvSpPr>
          <p:cNvPr id="41" name="Rectangle 40">
            <a:extLst>
              <a:ext uri="{FF2B5EF4-FFF2-40B4-BE49-F238E27FC236}">
                <a16:creationId xmlns:a16="http://schemas.microsoft.com/office/drawing/2014/main" id="{16F6C27F-F4D1-4E3A-A948-10E2DC87198E}"/>
              </a:ext>
            </a:extLst>
          </p:cNvPr>
          <p:cNvSpPr/>
          <p:nvPr/>
        </p:nvSpPr>
        <p:spPr>
          <a:xfrm>
            <a:off x="1120601" y="1730963"/>
            <a:ext cx="9095301" cy="4722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l" sz="1400" b="1">
                <a:solidFill>
                  <a:srgbClr val="048B9A"/>
                </a:solidFill>
              </a:rPr>
              <a:t>ΛΙΜΆΝΙ</a:t>
            </a:r>
          </a:p>
        </p:txBody>
      </p:sp>
      <p:sp>
        <p:nvSpPr>
          <p:cNvPr id="13" name="Rectangle 12">
            <a:extLst>
              <a:ext uri="{FF2B5EF4-FFF2-40B4-BE49-F238E27FC236}">
                <a16:creationId xmlns:a16="http://schemas.microsoft.com/office/drawing/2014/main" id="{5028A604-C37F-45BD-8E40-69EC697FCFD1}"/>
              </a:ext>
            </a:extLst>
          </p:cNvPr>
          <p:cNvSpPr/>
          <p:nvPr/>
        </p:nvSpPr>
        <p:spPr>
          <a:xfrm>
            <a:off x="2355270" y="2870664"/>
            <a:ext cx="6038850" cy="53205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b="1" dirty="0"/>
              <a:t>ΑΠΟΘΗΚΕΥΣΗ ΛΙΜΑΝΙΩΝ
</a:t>
            </a:r>
            <a:r>
              <a:rPr lang="en-US" sz="1200" b="1" dirty="0"/>
              <a:t>Silo</a:t>
            </a:r>
            <a:r>
              <a:rPr lang="el" sz="1200" b="1" dirty="0"/>
              <a:t>, υπόστεγα, δεξαμενές, ψυγεία, χώροι στάθμευσης αυτοκινήτων, χώροι επιβατών (τερματικοί σταθμοί, σαλόνια, εστιατόρια, σημεία τύπου κ.λπ.)</a:t>
            </a:r>
            <a:endParaRPr lang="fr-FR" sz="1000" dirty="0"/>
          </a:p>
        </p:txBody>
      </p:sp>
      <p:sp>
        <p:nvSpPr>
          <p:cNvPr id="14" name="Rectangle 13">
            <a:extLst>
              <a:ext uri="{FF2B5EF4-FFF2-40B4-BE49-F238E27FC236}">
                <a16:creationId xmlns:a16="http://schemas.microsoft.com/office/drawing/2014/main" id="{CBED642A-357D-4174-A546-3FCD70E3AB87}"/>
              </a:ext>
            </a:extLst>
          </p:cNvPr>
          <p:cNvSpPr/>
          <p:nvPr/>
        </p:nvSpPr>
        <p:spPr>
          <a:xfrm>
            <a:off x="2355270" y="2412114"/>
            <a:ext cx="6038850" cy="3619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b="1"/>
              <a:t>ΥΠΗΡΕΣΙΕΣ ΦΟΡΤΩΣΗΣ/ΕΚΦΟΡΤΩΣΗΣ
Γερανοί, γερανογέφυρες, αγωγοί, διάδρομοι/κόφτες</a:t>
            </a:r>
            <a:endParaRPr lang="fr-FR" sz="1000"/>
          </a:p>
        </p:txBody>
      </p:sp>
      <p:sp>
        <p:nvSpPr>
          <p:cNvPr id="15" name="Rectangle 14">
            <a:extLst>
              <a:ext uri="{FF2B5EF4-FFF2-40B4-BE49-F238E27FC236}">
                <a16:creationId xmlns:a16="http://schemas.microsoft.com/office/drawing/2014/main" id="{5F8A14FA-AAEB-4965-B671-1DACEA039877}"/>
              </a:ext>
            </a:extLst>
          </p:cNvPr>
          <p:cNvSpPr/>
          <p:nvPr/>
        </p:nvSpPr>
        <p:spPr>
          <a:xfrm>
            <a:off x="2355270" y="1860724"/>
            <a:ext cx="6038850" cy="45886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50" b="1" dirty="0"/>
              <a:t>ΥΠΗΡΕΣΊΕΣ ΥΠΟΔΟΧΉΣ DOCKSIDE / ANCHORAGE
Σύστημα διεύθυνσης, ρυμούλκησης, πρόσδεσης, συνδέσεων, προστασίας/ασφάλειας, βυθοκόρησης</a:t>
            </a:r>
            <a:endParaRPr lang="fr-FR" sz="800" dirty="0"/>
          </a:p>
        </p:txBody>
      </p:sp>
      <p:sp>
        <p:nvSpPr>
          <p:cNvPr id="16" name="Rectangle 15">
            <a:extLst>
              <a:ext uri="{FF2B5EF4-FFF2-40B4-BE49-F238E27FC236}">
                <a16:creationId xmlns:a16="http://schemas.microsoft.com/office/drawing/2014/main" id="{6F43D04B-B286-40BB-A75E-B532BE2F42A6}"/>
              </a:ext>
            </a:extLst>
          </p:cNvPr>
          <p:cNvSpPr/>
          <p:nvPr/>
        </p:nvSpPr>
        <p:spPr>
          <a:xfrm>
            <a:off x="2355270" y="3424942"/>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err="1"/>
              <a:t>Τερματικά
Όγκος</a:t>
            </a:r>
          </a:p>
        </p:txBody>
      </p:sp>
      <p:sp>
        <p:nvSpPr>
          <p:cNvPr id="17" name="Rectangle 16">
            <a:extLst>
              <a:ext uri="{FF2B5EF4-FFF2-40B4-BE49-F238E27FC236}">
                <a16:creationId xmlns:a16="http://schemas.microsoft.com/office/drawing/2014/main" id="{966CDD85-A009-4076-BC1F-E33FC33A36AC}"/>
              </a:ext>
            </a:extLst>
          </p:cNvPr>
          <p:cNvSpPr/>
          <p:nvPr/>
        </p:nvSpPr>
        <p:spPr>
          <a:xfrm>
            <a:off x="3364920" y="3424942"/>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err="1"/>
              <a:t>Τερματικά
Δοχεία</a:t>
            </a:r>
          </a:p>
        </p:txBody>
      </p:sp>
      <p:sp>
        <p:nvSpPr>
          <p:cNvPr id="18" name="Rectangle 17">
            <a:extLst>
              <a:ext uri="{FF2B5EF4-FFF2-40B4-BE49-F238E27FC236}">
                <a16:creationId xmlns:a16="http://schemas.microsoft.com/office/drawing/2014/main" id="{C6810B77-7B88-4853-A7BF-08280AB2BC2E}"/>
              </a:ext>
            </a:extLst>
          </p:cNvPr>
          <p:cNvSpPr/>
          <p:nvPr/>
        </p:nvSpPr>
        <p:spPr>
          <a:xfrm>
            <a:off x="4374570" y="3435526"/>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dirty="0"/>
              <a:t>Τερματικά
Υδρογονάνθρακες</a:t>
            </a:r>
            <a:endParaRPr lang="fr-FR" sz="1000" dirty="0"/>
          </a:p>
        </p:txBody>
      </p:sp>
      <p:sp>
        <p:nvSpPr>
          <p:cNvPr id="19" name="Rectangle 18">
            <a:extLst>
              <a:ext uri="{FF2B5EF4-FFF2-40B4-BE49-F238E27FC236}">
                <a16:creationId xmlns:a16="http://schemas.microsoft.com/office/drawing/2014/main" id="{5EDECFD6-A403-403D-AE52-91DF68C53109}"/>
              </a:ext>
            </a:extLst>
          </p:cNvPr>
          <p:cNvSpPr/>
          <p:nvPr/>
        </p:nvSpPr>
        <p:spPr>
          <a:xfrm>
            <a:off x="5397194" y="3435526"/>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err="1"/>
              <a:t>Τερματικά
Ψάρεμα</a:t>
            </a:r>
            <a:endParaRPr lang="fr-FR" sz="1000"/>
          </a:p>
        </p:txBody>
      </p:sp>
      <p:sp>
        <p:nvSpPr>
          <p:cNvPr id="20" name="Rectangle 19">
            <a:extLst>
              <a:ext uri="{FF2B5EF4-FFF2-40B4-BE49-F238E27FC236}">
                <a16:creationId xmlns:a16="http://schemas.microsoft.com/office/drawing/2014/main" id="{51299B14-E7C3-4AB3-A61E-AFF6547D352E}"/>
              </a:ext>
            </a:extLst>
          </p:cNvPr>
          <p:cNvSpPr/>
          <p:nvPr/>
        </p:nvSpPr>
        <p:spPr>
          <a:xfrm>
            <a:off x="6393870" y="3425471"/>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a:t>Τερματικά
Ro-ro</a:t>
            </a:r>
            <a:endParaRPr lang="fr-FR" sz="1000"/>
          </a:p>
        </p:txBody>
      </p:sp>
      <p:sp>
        <p:nvSpPr>
          <p:cNvPr id="21" name="Rectangle 20">
            <a:extLst>
              <a:ext uri="{FF2B5EF4-FFF2-40B4-BE49-F238E27FC236}">
                <a16:creationId xmlns:a16="http://schemas.microsoft.com/office/drawing/2014/main" id="{7EC371B3-33A9-4299-AD99-57EF6CB68BB1}"/>
              </a:ext>
            </a:extLst>
          </p:cNvPr>
          <p:cNvSpPr/>
          <p:nvPr/>
        </p:nvSpPr>
        <p:spPr>
          <a:xfrm>
            <a:off x="7441620" y="3424941"/>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err="1"/>
              <a:t>Τερματικά
Επιβάτες</a:t>
            </a:r>
            <a:endParaRPr lang="fr-FR" sz="1000"/>
          </a:p>
        </p:txBody>
      </p:sp>
      <p:sp>
        <p:nvSpPr>
          <p:cNvPr id="22" name="ZoneTexte 21">
            <a:extLst>
              <a:ext uri="{FF2B5EF4-FFF2-40B4-BE49-F238E27FC236}">
                <a16:creationId xmlns:a16="http://schemas.microsoft.com/office/drawing/2014/main" id="{8C54934B-BFA5-4359-A3E3-5882A6CBCD65}"/>
              </a:ext>
            </a:extLst>
          </p:cNvPr>
          <p:cNvSpPr txBox="1"/>
          <p:nvPr/>
        </p:nvSpPr>
        <p:spPr>
          <a:xfrm>
            <a:off x="2355270" y="3954108"/>
            <a:ext cx="5769528" cy="261610"/>
          </a:xfrm>
          <a:prstGeom prst="rect">
            <a:avLst/>
          </a:prstGeom>
          <a:noFill/>
        </p:spPr>
        <p:txBody>
          <a:bodyPr wrap="none" rtlCol="0">
            <a:spAutoFit/>
          </a:bodyPr>
          <a:lstStyle/>
          <a:p>
            <a:r>
              <a:rPr lang="el" sz="1100"/>
              <a:t>Υποδομές διανομής: Οδοί, γέφυρες, σιδηροτροχιές, αγωγοί, δίκτυα υψηλής/χαμηλής τάσης</a:t>
            </a:r>
            <a:endParaRPr lang="fr-FR" sz="1100"/>
          </a:p>
        </p:txBody>
      </p:sp>
      <p:sp>
        <p:nvSpPr>
          <p:cNvPr id="23" name="Rectangle 22">
            <a:extLst>
              <a:ext uri="{FF2B5EF4-FFF2-40B4-BE49-F238E27FC236}">
                <a16:creationId xmlns:a16="http://schemas.microsoft.com/office/drawing/2014/main" id="{40D97D07-A8EC-4BB1-A9DA-B93E329F8BA5}"/>
              </a:ext>
            </a:extLst>
          </p:cNvPr>
          <p:cNvSpPr/>
          <p:nvPr/>
        </p:nvSpPr>
        <p:spPr>
          <a:xfrm>
            <a:off x="8636713" y="1355852"/>
            <a:ext cx="1436304" cy="4722992"/>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 sz="1200" b="1"/>
              <a:t>Τοπικές αρχές</a:t>
            </a:r>
          </a:p>
        </p:txBody>
      </p:sp>
      <p:sp>
        <p:nvSpPr>
          <p:cNvPr id="3" name="Rectangle 2">
            <a:extLst>
              <a:ext uri="{FF2B5EF4-FFF2-40B4-BE49-F238E27FC236}">
                <a16:creationId xmlns:a16="http://schemas.microsoft.com/office/drawing/2014/main" id="{ADFA8DD5-E1A7-4118-835F-3ED50DF131E0}"/>
              </a:ext>
            </a:extLst>
          </p:cNvPr>
          <p:cNvSpPr/>
          <p:nvPr/>
        </p:nvSpPr>
        <p:spPr>
          <a:xfrm>
            <a:off x="8721719" y="1616629"/>
            <a:ext cx="1270274" cy="2767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a:solidFill>
                  <a:schemeClr val="accent1">
                    <a:lumMod val="75000"/>
                  </a:schemeClr>
                </a:solidFill>
              </a:rPr>
              <a:t>ΤΕΛΩΝΕΊΟ</a:t>
            </a:r>
          </a:p>
        </p:txBody>
      </p:sp>
      <p:sp>
        <p:nvSpPr>
          <p:cNvPr id="4" name="Rectangle 3">
            <a:extLst>
              <a:ext uri="{FF2B5EF4-FFF2-40B4-BE49-F238E27FC236}">
                <a16:creationId xmlns:a16="http://schemas.microsoft.com/office/drawing/2014/main" id="{59C04FD7-2150-47C8-8FE1-434EA1B6B14D}"/>
              </a:ext>
            </a:extLst>
          </p:cNvPr>
          <p:cNvSpPr/>
          <p:nvPr/>
        </p:nvSpPr>
        <p:spPr>
          <a:xfrm>
            <a:off x="8721719" y="1925887"/>
            <a:ext cx="1270274" cy="2767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a:solidFill>
                  <a:schemeClr val="accent1">
                    <a:lumMod val="75000"/>
                  </a:schemeClr>
                </a:solidFill>
              </a:rPr>
              <a:t>ΑΣΤΥΝΟΜΊΑ</a:t>
            </a:r>
          </a:p>
        </p:txBody>
      </p:sp>
      <p:sp>
        <p:nvSpPr>
          <p:cNvPr id="5" name="Rectangle 4">
            <a:extLst>
              <a:ext uri="{FF2B5EF4-FFF2-40B4-BE49-F238E27FC236}">
                <a16:creationId xmlns:a16="http://schemas.microsoft.com/office/drawing/2014/main" id="{72C9ADBA-9017-4508-886B-C75C1CB71241}"/>
              </a:ext>
            </a:extLst>
          </p:cNvPr>
          <p:cNvSpPr/>
          <p:nvPr/>
        </p:nvSpPr>
        <p:spPr>
          <a:xfrm>
            <a:off x="8721719" y="2311343"/>
            <a:ext cx="1351298"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dirty="0">
                <a:solidFill>
                  <a:schemeClr val="accent1">
                    <a:lumMod val="75000"/>
                  </a:schemeClr>
                </a:solidFill>
              </a:rPr>
              <a:t>ΑΚΤΟΦΎΛΑΚΑΣ</a:t>
            </a:r>
          </a:p>
        </p:txBody>
      </p:sp>
      <p:sp>
        <p:nvSpPr>
          <p:cNvPr id="6" name="Rectangle 5">
            <a:extLst>
              <a:ext uri="{FF2B5EF4-FFF2-40B4-BE49-F238E27FC236}">
                <a16:creationId xmlns:a16="http://schemas.microsoft.com/office/drawing/2014/main" id="{93A5FF67-9562-469D-81B9-317F7A6649CC}"/>
              </a:ext>
            </a:extLst>
          </p:cNvPr>
          <p:cNvSpPr/>
          <p:nvPr/>
        </p:nvSpPr>
        <p:spPr>
          <a:xfrm>
            <a:off x="8721719" y="2773003"/>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a:solidFill>
                  <a:schemeClr val="accent1">
                    <a:lumMod val="75000"/>
                  </a:schemeClr>
                </a:solidFill>
              </a:rPr>
              <a:t>ΠΥΡΟΣΒΈΣΤΕΣ</a:t>
            </a:r>
          </a:p>
        </p:txBody>
      </p:sp>
      <p:sp>
        <p:nvSpPr>
          <p:cNvPr id="7" name="Rectangle 6">
            <a:extLst>
              <a:ext uri="{FF2B5EF4-FFF2-40B4-BE49-F238E27FC236}">
                <a16:creationId xmlns:a16="http://schemas.microsoft.com/office/drawing/2014/main" id="{62F1E8D6-F516-42A9-B3A7-20C845BE8F15}"/>
              </a:ext>
            </a:extLst>
          </p:cNvPr>
          <p:cNvSpPr/>
          <p:nvPr/>
        </p:nvSpPr>
        <p:spPr>
          <a:xfrm>
            <a:off x="8721719" y="3256428"/>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a:solidFill>
                  <a:schemeClr val="accent1">
                    <a:lumMod val="75000"/>
                  </a:schemeClr>
                </a:solidFill>
              </a:rPr>
              <a:t>ΠΟΛΙΤΙΚΗ ΑΣΦΑΛΕΙΑ</a:t>
            </a:r>
          </a:p>
        </p:txBody>
      </p:sp>
      <p:sp>
        <p:nvSpPr>
          <p:cNvPr id="8" name="Rectangle 7">
            <a:extLst>
              <a:ext uri="{FF2B5EF4-FFF2-40B4-BE49-F238E27FC236}">
                <a16:creationId xmlns:a16="http://schemas.microsoft.com/office/drawing/2014/main" id="{51EEB5A1-164D-444A-B759-508F20A8450B}"/>
              </a:ext>
            </a:extLst>
          </p:cNvPr>
          <p:cNvSpPr/>
          <p:nvPr/>
        </p:nvSpPr>
        <p:spPr>
          <a:xfrm>
            <a:off x="8721719" y="3707200"/>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dirty="0">
                <a:solidFill>
                  <a:schemeClr val="accent1">
                    <a:lumMod val="75000"/>
                  </a:schemeClr>
                </a:solidFill>
              </a:rPr>
              <a:t>ΣΑΦΤΈΙ</a:t>
            </a:r>
          </a:p>
        </p:txBody>
      </p:sp>
      <p:sp>
        <p:nvSpPr>
          <p:cNvPr id="9" name="Rectangle 8">
            <a:extLst>
              <a:ext uri="{FF2B5EF4-FFF2-40B4-BE49-F238E27FC236}">
                <a16:creationId xmlns:a16="http://schemas.microsoft.com/office/drawing/2014/main" id="{77DE3E66-F426-4308-B40B-E04D582BE84E}"/>
              </a:ext>
            </a:extLst>
          </p:cNvPr>
          <p:cNvSpPr/>
          <p:nvPr/>
        </p:nvSpPr>
        <p:spPr>
          <a:xfrm>
            <a:off x="8721719" y="4147086"/>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a:solidFill>
                  <a:schemeClr val="accent1">
                    <a:lumMod val="75000"/>
                  </a:schemeClr>
                </a:solidFill>
              </a:rPr>
              <a:t>ΈΚΤΑΚΤΗΣ ΑΝΆΓΚΗΣ</a:t>
            </a:r>
          </a:p>
        </p:txBody>
      </p:sp>
      <p:sp>
        <p:nvSpPr>
          <p:cNvPr id="10" name="Rectangle 9">
            <a:extLst>
              <a:ext uri="{FF2B5EF4-FFF2-40B4-BE49-F238E27FC236}">
                <a16:creationId xmlns:a16="http://schemas.microsoft.com/office/drawing/2014/main" id="{03A29B59-9669-4BC7-A709-CFCC14DC9BFB}"/>
              </a:ext>
            </a:extLst>
          </p:cNvPr>
          <p:cNvSpPr/>
          <p:nvPr/>
        </p:nvSpPr>
        <p:spPr>
          <a:xfrm>
            <a:off x="8721719" y="4619627"/>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a:solidFill>
                  <a:schemeClr val="accent1">
                    <a:lumMod val="75000"/>
                  </a:schemeClr>
                </a:solidFill>
              </a:rPr>
              <a:t>ΝΑΥΤΙΛΙΑΚΕΣ ΥΠΟΘΕΣΕΙΣ</a:t>
            </a:r>
          </a:p>
        </p:txBody>
      </p:sp>
      <p:sp>
        <p:nvSpPr>
          <p:cNvPr id="11" name="Rectangle 10">
            <a:extLst>
              <a:ext uri="{FF2B5EF4-FFF2-40B4-BE49-F238E27FC236}">
                <a16:creationId xmlns:a16="http://schemas.microsoft.com/office/drawing/2014/main" id="{9DFD5FEA-109A-45A2-9335-67AD4A76A9CB}"/>
              </a:ext>
            </a:extLst>
          </p:cNvPr>
          <p:cNvSpPr/>
          <p:nvPr/>
        </p:nvSpPr>
        <p:spPr>
          <a:xfrm>
            <a:off x="8721719" y="5081281"/>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dirty="0">
                <a:solidFill>
                  <a:schemeClr val="accent1">
                    <a:lumMod val="75000"/>
                  </a:schemeClr>
                </a:solidFill>
              </a:rPr>
              <a:t>Εγκαταστάσεις υγιεινής</a:t>
            </a:r>
            <a:endParaRPr lang="fr-FR" sz="1100" dirty="0">
              <a:solidFill>
                <a:schemeClr val="accent1">
                  <a:lumMod val="75000"/>
                </a:schemeClr>
              </a:solidFill>
            </a:endParaRPr>
          </a:p>
        </p:txBody>
      </p:sp>
      <p:sp>
        <p:nvSpPr>
          <p:cNvPr id="12" name="Rectangle 11">
            <a:extLst>
              <a:ext uri="{FF2B5EF4-FFF2-40B4-BE49-F238E27FC236}">
                <a16:creationId xmlns:a16="http://schemas.microsoft.com/office/drawing/2014/main" id="{82BB598A-C768-4A85-A049-03B288A90F58}"/>
              </a:ext>
            </a:extLst>
          </p:cNvPr>
          <p:cNvSpPr/>
          <p:nvPr/>
        </p:nvSpPr>
        <p:spPr>
          <a:xfrm>
            <a:off x="8721719" y="5553821"/>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50" dirty="0">
                <a:solidFill>
                  <a:schemeClr val="accent1">
                    <a:lumMod val="75000"/>
                  </a:schemeClr>
                </a:solidFill>
              </a:rPr>
              <a:t>ΥΠΗΡΕΣΙΕΣ ΜΕΤΑΝΑΣΤΕΥΣΗΣ</a:t>
            </a:r>
          </a:p>
        </p:txBody>
      </p:sp>
      <p:sp>
        <p:nvSpPr>
          <p:cNvPr id="24" name="Rectangle 23">
            <a:extLst>
              <a:ext uri="{FF2B5EF4-FFF2-40B4-BE49-F238E27FC236}">
                <a16:creationId xmlns:a16="http://schemas.microsoft.com/office/drawing/2014/main" id="{A1B669CD-EE51-4DAE-AFA3-30779084AAE9}"/>
              </a:ext>
            </a:extLst>
          </p:cNvPr>
          <p:cNvSpPr/>
          <p:nvPr/>
        </p:nvSpPr>
        <p:spPr>
          <a:xfrm>
            <a:off x="2300092" y="4379375"/>
            <a:ext cx="6236903" cy="1258189"/>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l" sz="1200" b="1"/>
              <a:t>ΥΠΗΡΕΣΊΕΣ </a:t>
            </a:r>
          </a:p>
          <a:p>
            <a:r>
              <a:rPr lang="el" sz="1200" b="1"/>
              <a:t>ΥΠΟΣΤΗΡΊΖΩ</a:t>
            </a:r>
          </a:p>
        </p:txBody>
      </p:sp>
      <p:sp>
        <p:nvSpPr>
          <p:cNvPr id="25" name="Rectangle 24">
            <a:extLst>
              <a:ext uri="{FF2B5EF4-FFF2-40B4-BE49-F238E27FC236}">
                <a16:creationId xmlns:a16="http://schemas.microsoft.com/office/drawing/2014/main" id="{2B516CC7-F512-4ABB-80D3-0B7CDB49DAA3}"/>
              </a:ext>
            </a:extLst>
          </p:cNvPr>
          <p:cNvSpPr/>
          <p:nvPr/>
        </p:nvSpPr>
        <p:spPr>
          <a:xfrm>
            <a:off x="3937457" y="4454203"/>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accent1">
                    <a:lumMod val="75000"/>
                  </a:schemeClr>
                </a:solidFill>
              </a:rPr>
              <a:t>Παρακολούθηση φορτίου</a:t>
            </a:r>
          </a:p>
        </p:txBody>
      </p:sp>
      <p:sp>
        <p:nvSpPr>
          <p:cNvPr id="26" name="Rectangle 25">
            <a:extLst>
              <a:ext uri="{FF2B5EF4-FFF2-40B4-BE49-F238E27FC236}">
                <a16:creationId xmlns:a16="http://schemas.microsoft.com/office/drawing/2014/main" id="{6A95BF51-4060-4520-B985-6453369D2973}"/>
              </a:ext>
            </a:extLst>
          </p:cNvPr>
          <p:cNvSpPr/>
          <p:nvPr/>
        </p:nvSpPr>
        <p:spPr>
          <a:xfrm>
            <a:off x="3937457" y="4866569"/>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accent1">
                    <a:lumMod val="75000"/>
                  </a:schemeClr>
                </a:solidFill>
              </a:rPr>
              <a:t>Διαχείριση τελικών σημείων</a:t>
            </a:r>
          </a:p>
        </p:txBody>
      </p:sp>
      <p:sp>
        <p:nvSpPr>
          <p:cNvPr id="27" name="Rectangle 26">
            <a:extLst>
              <a:ext uri="{FF2B5EF4-FFF2-40B4-BE49-F238E27FC236}">
                <a16:creationId xmlns:a16="http://schemas.microsoft.com/office/drawing/2014/main" id="{DF2922EE-531C-41E8-B699-32B9CE219346}"/>
              </a:ext>
            </a:extLst>
          </p:cNvPr>
          <p:cNvSpPr/>
          <p:nvPr/>
        </p:nvSpPr>
        <p:spPr>
          <a:xfrm>
            <a:off x="3937457" y="5275614"/>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accent1">
                    <a:lumMod val="75000"/>
                  </a:schemeClr>
                </a:solidFill>
              </a:rPr>
              <a:t>Διαχείριση εγκαταστάσεων</a:t>
            </a:r>
          </a:p>
        </p:txBody>
      </p:sp>
      <p:sp>
        <p:nvSpPr>
          <p:cNvPr id="28" name="Rectangle 27">
            <a:extLst>
              <a:ext uri="{FF2B5EF4-FFF2-40B4-BE49-F238E27FC236}">
                <a16:creationId xmlns:a16="http://schemas.microsoft.com/office/drawing/2014/main" id="{586263F6-83B5-42B3-8658-6E09F3BCC385}"/>
              </a:ext>
            </a:extLst>
          </p:cNvPr>
          <p:cNvSpPr/>
          <p:nvPr/>
        </p:nvSpPr>
        <p:spPr>
          <a:xfrm>
            <a:off x="5302046" y="4443476"/>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800" dirty="0">
                <a:solidFill>
                  <a:schemeClr val="accent1">
                    <a:lumMod val="75000"/>
                  </a:schemeClr>
                </a:solidFill>
              </a:rPr>
              <a:t>Έλεγχος κυκλοφορίας πλοίων</a:t>
            </a:r>
          </a:p>
        </p:txBody>
      </p:sp>
      <p:sp>
        <p:nvSpPr>
          <p:cNvPr id="29" name="Rectangle 28">
            <a:extLst>
              <a:ext uri="{FF2B5EF4-FFF2-40B4-BE49-F238E27FC236}">
                <a16:creationId xmlns:a16="http://schemas.microsoft.com/office/drawing/2014/main" id="{9CABAE36-2EF6-44FA-B8CA-21EBF2D4000B}"/>
              </a:ext>
            </a:extLst>
          </p:cNvPr>
          <p:cNvSpPr/>
          <p:nvPr/>
        </p:nvSpPr>
        <p:spPr>
          <a:xfrm>
            <a:off x="5302046" y="4855842"/>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dirty="0">
                <a:solidFill>
                  <a:schemeClr val="accent1">
                    <a:lumMod val="75000"/>
                  </a:schemeClr>
                </a:solidFill>
              </a:rPr>
              <a:t>Διαχείριση λιμενικών ελιγμών</a:t>
            </a:r>
          </a:p>
        </p:txBody>
      </p:sp>
      <p:sp>
        <p:nvSpPr>
          <p:cNvPr id="30" name="Rectangle 29">
            <a:extLst>
              <a:ext uri="{FF2B5EF4-FFF2-40B4-BE49-F238E27FC236}">
                <a16:creationId xmlns:a16="http://schemas.microsoft.com/office/drawing/2014/main" id="{13EBA056-4FB8-4D9A-9073-9A7D9A31AE83}"/>
              </a:ext>
            </a:extLst>
          </p:cNvPr>
          <p:cNvSpPr/>
          <p:nvPr/>
        </p:nvSpPr>
        <p:spPr>
          <a:xfrm>
            <a:off x="5302046" y="5264887"/>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dirty="0">
                <a:solidFill>
                  <a:schemeClr val="accent1">
                    <a:lumMod val="75000"/>
                  </a:schemeClr>
                </a:solidFill>
              </a:rPr>
              <a:t>Διαχείριση συντήρησης</a:t>
            </a:r>
          </a:p>
        </p:txBody>
      </p:sp>
      <p:sp>
        <p:nvSpPr>
          <p:cNvPr id="31" name="Rectangle 30">
            <a:extLst>
              <a:ext uri="{FF2B5EF4-FFF2-40B4-BE49-F238E27FC236}">
                <a16:creationId xmlns:a16="http://schemas.microsoft.com/office/drawing/2014/main" id="{A882C265-CDB8-472A-9596-1D395FFA3FC0}"/>
              </a:ext>
            </a:extLst>
          </p:cNvPr>
          <p:cNvSpPr/>
          <p:nvPr/>
        </p:nvSpPr>
        <p:spPr>
          <a:xfrm>
            <a:off x="6666635" y="4433166"/>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accent1">
                    <a:lumMod val="75000"/>
                  </a:schemeClr>
                </a:solidFill>
              </a:rPr>
              <a:t>Προστασία και ασφάλεια</a:t>
            </a:r>
          </a:p>
        </p:txBody>
      </p:sp>
      <p:sp>
        <p:nvSpPr>
          <p:cNvPr id="32" name="Rectangle 31">
            <a:extLst>
              <a:ext uri="{FF2B5EF4-FFF2-40B4-BE49-F238E27FC236}">
                <a16:creationId xmlns:a16="http://schemas.microsoft.com/office/drawing/2014/main" id="{E5EEE185-25F6-4889-911F-51B2FB261857}"/>
              </a:ext>
            </a:extLst>
          </p:cNvPr>
          <p:cNvSpPr/>
          <p:nvPr/>
        </p:nvSpPr>
        <p:spPr>
          <a:xfrm>
            <a:off x="6666635" y="4845532"/>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lumMod val="75000"/>
                  </a:schemeClr>
                </a:solidFill>
              </a:rPr>
              <a:t>HAZMAT</a:t>
            </a:r>
            <a:endParaRPr lang="el" sz="1100" dirty="0">
              <a:solidFill>
                <a:schemeClr val="accent1">
                  <a:lumMod val="75000"/>
                </a:schemeClr>
              </a:solidFill>
            </a:endParaRPr>
          </a:p>
        </p:txBody>
      </p:sp>
      <p:sp>
        <p:nvSpPr>
          <p:cNvPr id="33" name="Rectangle 32">
            <a:extLst>
              <a:ext uri="{FF2B5EF4-FFF2-40B4-BE49-F238E27FC236}">
                <a16:creationId xmlns:a16="http://schemas.microsoft.com/office/drawing/2014/main" id="{49483029-7B54-43FD-AE8D-2294AB1E3AFF}"/>
              </a:ext>
            </a:extLst>
          </p:cNvPr>
          <p:cNvSpPr/>
          <p:nvPr/>
        </p:nvSpPr>
        <p:spPr>
          <a:xfrm>
            <a:off x="6666635" y="5254577"/>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accent1">
                    <a:lumMod val="75000"/>
                  </a:schemeClr>
                </a:solidFill>
              </a:rPr>
              <a:t>Λιμεναρχείο</a:t>
            </a:r>
          </a:p>
        </p:txBody>
      </p:sp>
      <p:sp>
        <p:nvSpPr>
          <p:cNvPr id="34" name="Rectangle 33">
            <a:extLst>
              <a:ext uri="{FF2B5EF4-FFF2-40B4-BE49-F238E27FC236}">
                <a16:creationId xmlns:a16="http://schemas.microsoft.com/office/drawing/2014/main" id="{EFD031AD-42A3-46AA-89EC-8AE077A204EF}"/>
              </a:ext>
            </a:extLst>
          </p:cNvPr>
          <p:cNvSpPr/>
          <p:nvPr/>
        </p:nvSpPr>
        <p:spPr>
          <a:xfrm>
            <a:off x="2270007" y="5733687"/>
            <a:ext cx="6254374" cy="61155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b="1" dirty="0"/>
              <a:t>ΠΡΟΣΤΑΣΙΑ &amp; ΑΣΦΑΛΕΙΑ
Επικοινωνίες, εκπομπές/συναγερμοί, κάμερες, ραντάρ, προστασία πρόσβασης, αισθητήρες/ανιχνευτές,</a:t>
            </a:r>
            <a:endParaRPr lang="fr-FR" sz="1000" dirty="0"/>
          </a:p>
        </p:txBody>
      </p:sp>
      <p:sp>
        <p:nvSpPr>
          <p:cNvPr id="38" name="Rectangle 37">
            <a:extLst>
              <a:ext uri="{FF2B5EF4-FFF2-40B4-BE49-F238E27FC236}">
                <a16:creationId xmlns:a16="http://schemas.microsoft.com/office/drawing/2014/main" id="{E1D6A293-00C6-4D67-8645-08A13F51B07C}"/>
              </a:ext>
            </a:extLst>
          </p:cNvPr>
          <p:cNvSpPr/>
          <p:nvPr/>
        </p:nvSpPr>
        <p:spPr>
          <a:xfrm>
            <a:off x="479857" y="2926468"/>
            <a:ext cx="1324220" cy="2371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 sz="1100" b="1">
                <a:solidFill>
                  <a:srgbClr val="048B9A"/>
                </a:solidFill>
              </a:rPr>
              <a:t>ΔΊΚΤΥΑ ΔΙΑΝΟΜΉΣ &amp;; ΜΕΤΑΦΟΡΆΣ</a:t>
            </a:r>
          </a:p>
        </p:txBody>
      </p:sp>
      <p:sp>
        <p:nvSpPr>
          <p:cNvPr id="35" name="Rectangle 34">
            <a:extLst>
              <a:ext uri="{FF2B5EF4-FFF2-40B4-BE49-F238E27FC236}">
                <a16:creationId xmlns:a16="http://schemas.microsoft.com/office/drawing/2014/main" id="{71E91BB5-37E4-4F2A-8503-0BB07FA1ADA2}"/>
              </a:ext>
            </a:extLst>
          </p:cNvPr>
          <p:cNvSpPr/>
          <p:nvPr/>
        </p:nvSpPr>
        <p:spPr>
          <a:xfrm>
            <a:off x="627778" y="3603720"/>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err="1"/>
              <a:t>Οδούς</a:t>
            </a:r>
            <a:endParaRPr lang="fr-FR" sz="1200"/>
          </a:p>
        </p:txBody>
      </p:sp>
      <p:sp>
        <p:nvSpPr>
          <p:cNvPr id="36" name="Rectangle 35">
            <a:extLst>
              <a:ext uri="{FF2B5EF4-FFF2-40B4-BE49-F238E27FC236}">
                <a16:creationId xmlns:a16="http://schemas.microsoft.com/office/drawing/2014/main" id="{E15B0A15-5364-4BCD-9AD0-36DDF68A1BA2}"/>
              </a:ext>
            </a:extLst>
          </p:cNvPr>
          <p:cNvSpPr/>
          <p:nvPr/>
        </p:nvSpPr>
        <p:spPr>
          <a:xfrm>
            <a:off x="627919" y="4006698"/>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a:t>Διαδρομές</a:t>
            </a:r>
          </a:p>
        </p:txBody>
      </p:sp>
      <p:sp>
        <p:nvSpPr>
          <p:cNvPr id="37" name="Rectangle 36">
            <a:extLst>
              <a:ext uri="{FF2B5EF4-FFF2-40B4-BE49-F238E27FC236}">
                <a16:creationId xmlns:a16="http://schemas.microsoft.com/office/drawing/2014/main" id="{4EFADC15-B556-49E6-A10D-2998F7544534}"/>
              </a:ext>
            </a:extLst>
          </p:cNvPr>
          <p:cNvSpPr/>
          <p:nvPr/>
        </p:nvSpPr>
        <p:spPr>
          <a:xfrm>
            <a:off x="627919" y="4433166"/>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50" dirty="0"/>
              <a:t>Σιδηροδρόμων</a:t>
            </a:r>
          </a:p>
        </p:txBody>
      </p:sp>
      <p:sp>
        <p:nvSpPr>
          <p:cNvPr id="39" name="Rectangle 38">
            <a:extLst>
              <a:ext uri="{FF2B5EF4-FFF2-40B4-BE49-F238E27FC236}">
                <a16:creationId xmlns:a16="http://schemas.microsoft.com/office/drawing/2014/main" id="{D98B9F93-58C4-492A-9BFD-393F6D5FBBF3}"/>
              </a:ext>
            </a:extLst>
          </p:cNvPr>
          <p:cNvSpPr/>
          <p:nvPr/>
        </p:nvSpPr>
        <p:spPr>
          <a:xfrm>
            <a:off x="627919" y="4866569"/>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a:t>Σωλήνες</a:t>
            </a:r>
          </a:p>
        </p:txBody>
      </p:sp>
      <p:sp>
        <p:nvSpPr>
          <p:cNvPr id="40" name="Rectangle 39">
            <a:extLst>
              <a:ext uri="{FF2B5EF4-FFF2-40B4-BE49-F238E27FC236}">
                <a16:creationId xmlns:a16="http://schemas.microsoft.com/office/drawing/2014/main" id="{205EBF88-AECF-4CC8-BA27-9AF16E07C4A2}"/>
              </a:ext>
            </a:extLst>
          </p:cNvPr>
          <p:cNvSpPr/>
          <p:nvPr/>
        </p:nvSpPr>
        <p:spPr>
          <a:xfrm>
            <a:off x="2270007" y="1445760"/>
            <a:ext cx="6124113" cy="417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 sz="1200" b="1" dirty="0">
                <a:solidFill>
                  <a:schemeClr val="tx1"/>
                </a:solidFill>
              </a:rPr>
              <a:t>ΛΙΜΕΝΙΚΕΣ ΥΠΟΔΟΜΕΣ
Αποβάθρες, λεκάνες, sloops, σηματοδότηση, κλειδαριές,...</a:t>
            </a:r>
          </a:p>
        </p:txBody>
      </p:sp>
      <p:sp>
        <p:nvSpPr>
          <p:cNvPr id="2" name="Rectangle 1">
            <a:extLst>
              <a:ext uri="{FF2B5EF4-FFF2-40B4-BE49-F238E27FC236}">
                <a16:creationId xmlns:a16="http://schemas.microsoft.com/office/drawing/2014/main" id="{B390BACA-6BBA-001C-F8E5-6BD77AE1A278}"/>
              </a:ext>
            </a:extLst>
          </p:cNvPr>
          <p:cNvSpPr/>
          <p:nvPr/>
        </p:nvSpPr>
        <p:spPr>
          <a:xfrm>
            <a:off x="8717973" y="112036"/>
            <a:ext cx="3268844" cy="729430"/>
          </a:xfrm>
          <a:prstGeom prst="rect">
            <a:avLst/>
          </a:prstGeom>
        </p:spPr>
        <p:txBody>
          <a:bodyPr wrap="none">
            <a:spAutoFit/>
          </a:bodyPr>
          <a:lstStyle/>
          <a:p>
            <a:pPr lvl="0" defTabSz="457200" eaLnBrk="0" fontAlgn="base" hangingPunct="0">
              <a:lnSpc>
                <a:spcPct val="90000"/>
              </a:lnSpc>
              <a:spcBef>
                <a:spcPct val="0"/>
              </a:spcBef>
              <a:spcAft>
                <a:spcPct val="0"/>
              </a:spcAft>
              <a:defRPr/>
            </a:pPr>
            <a:r>
              <a:rPr lang="el" sz="2800" b="1" err="1">
                <a:solidFill>
                  <a:schemeClr val="tx2"/>
                </a:solidFill>
                <a:latin typeface="Century Gothic"/>
              </a:rPr>
              <a:t>Ψηφιοποιημένο λιμάνι</a:t>
            </a:r>
          </a:p>
          <a:p>
            <a:pPr lvl="0" defTabSz="457200" eaLnBrk="0" fontAlgn="base" hangingPunct="0">
              <a:lnSpc>
                <a:spcPct val="90000"/>
              </a:lnSpc>
              <a:spcBef>
                <a:spcPct val="0"/>
              </a:spcBef>
              <a:spcAft>
                <a:spcPct val="0"/>
              </a:spcAft>
              <a:defRPr/>
            </a:pPr>
            <a:r>
              <a:rPr lang="el">
                <a:solidFill>
                  <a:schemeClr val="tx2"/>
                </a:solidFill>
                <a:latin typeface="Century Gothic"/>
              </a:rPr>
              <a:t>Αλληλεπιδράσεις</a:t>
            </a:r>
          </a:p>
        </p:txBody>
      </p:sp>
      <p:sp>
        <p:nvSpPr>
          <p:cNvPr id="45" name="AutoShape 4">
            <a:extLst>
              <a:ext uri="{FF2B5EF4-FFF2-40B4-BE49-F238E27FC236}">
                <a16:creationId xmlns:a16="http://schemas.microsoft.com/office/drawing/2014/main" id="{F6D16AFC-7246-DC96-3107-7BE13E3D0EB4}"/>
              </a:ext>
            </a:extLst>
          </p:cNvPr>
          <p:cNvSpPr>
            <a:spLocks noChangeArrowheads="1"/>
          </p:cNvSpPr>
          <p:nvPr/>
        </p:nvSpPr>
        <p:spPr bwMode="blackWhite">
          <a:xfrm>
            <a:off x="355546" y="54874"/>
            <a:ext cx="9773782" cy="399937"/>
          </a:xfrm>
          <a:prstGeom prst="rect">
            <a:avLst/>
          </a:prstGeom>
        </p:spPr>
        <p:txBody>
          <a:bodyPr/>
          <a:lstStyle/>
          <a:p>
            <a:pPr defTabSz="457200" eaLnBrk="0" fontAlgn="base" hangingPunct="0">
              <a:lnSpc>
                <a:spcPct val="90000"/>
              </a:lnSpc>
              <a:spcBef>
                <a:spcPct val="0"/>
              </a:spcBef>
              <a:spcAft>
                <a:spcPct val="0"/>
              </a:spcAft>
            </a:pPr>
            <a:r>
              <a:rPr lang="el" sz="2800" b="1">
                <a:solidFill>
                  <a:schemeClr val="tx2"/>
                </a:solidFill>
                <a:latin typeface="Century Gothic"/>
                <a:ea typeface="+mj-ea"/>
                <a:cs typeface="+mj-cs"/>
              </a:rPr>
              <a:t>Ναυτιλιακό Πλαίσιο – Τεχνικό</a:t>
            </a:r>
          </a:p>
        </p:txBody>
      </p:sp>
      <p:pic>
        <p:nvPicPr>
          <p:cNvPr id="46" name="Image 45">
            <a:extLst>
              <a:ext uri="{FF2B5EF4-FFF2-40B4-BE49-F238E27FC236}">
                <a16:creationId xmlns:a16="http://schemas.microsoft.com/office/drawing/2014/main" id="{04CE4745-21AC-41ED-8E40-A95EC52E51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81139" y="2926468"/>
            <a:ext cx="1177451" cy="1591846"/>
          </a:xfrm>
          <a:prstGeom prst="rect">
            <a:avLst/>
          </a:prstGeom>
          <a:ln>
            <a:solidFill>
              <a:schemeClr val="accent1"/>
            </a:solidFill>
          </a:ln>
        </p:spPr>
      </p:pic>
    </p:spTree>
    <p:extLst>
      <p:ext uri="{BB962C8B-B14F-4D97-AF65-F5344CB8AC3E}">
        <p14:creationId xmlns:p14="http://schemas.microsoft.com/office/powerpoint/2010/main" val="2728233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9ED1CC-2565-485F-8F3A-2915B8553261}"/>
              </a:ext>
            </a:extLst>
          </p:cNvPr>
          <p:cNvPicPr>
            <a:picLocks noChangeAspect="1"/>
          </p:cNvPicPr>
          <p:nvPr/>
        </p:nvPicPr>
        <p:blipFill>
          <a:blip r:embed="rId3"/>
          <a:stretch>
            <a:fillRect/>
          </a:stretch>
        </p:blipFill>
        <p:spPr>
          <a:xfrm>
            <a:off x="1877340" y="139291"/>
            <a:ext cx="9438362" cy="6479628"/>
          </a:xfrm>
          <a:prstGeom prst="rect">
            <a:avLst/>
          </a:prstGeom>
        </p:spPr>
      </p:pic>
      <p:sp>
        <p:nvSpPr>
          <p:cNvPr id="32" name="Rectangle : coins arrondis 31">
            <a:extLst>
              <a:ext uri="{FF2B5EF4-FFF2-40B4-BE49-F238E27FC236}">
                <a16:creationId xmlns:a16="http://schemas.microsoft.com/office/drawing/2014/main" id="{4F6A4AE6-40BB-4946-8B5C-B940235B4004}"/>
              </a:ext>
            </a:extLst>
          </p:cNvPr>
          <p:cNvSpPr/>
          <p:nvPr/>
        </p:nvSpPr>
        <p:spPr>
          <a:xfrm>
            <a:off x="4563327" y="239081"/>
            <a:ext cx="3963774" cy="6618919"/>
          </a:xfrm>
          <a:prstGeom prst="roundRect">
            <a:avLst>
              <a:gd name="adj" fmla="val 4343"/>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l" sz="1400" b="1">
                <a:solidFill>
                  <a:schemeClr val="accent5">
                    <a:lumMod val="75000"/>
                  </a:schemeClr>
                </a:solidFill>
              </a:rPr>
              <a:t>ΛΙΜΕΝΙΚΑ ΣΥΣΤΗΜΑΤΑ</a:t>
            </a:r>
          </a:p>
        </p:txBody>
      </p:sp>
      <p:grpSp>
        <p:nvGrpSpPr>
          <p:cNvPr id="31" name="Groupe 30">
            <a:extLst>
              <a:ext uri="{FF2B5EF4-FFF2-40B4-BE49-F238E27FC236}">
                <a16:creationId xmlns:a16="http://schemas.microsoft.com/office/drawing/2014/main" id="{C83CE0CF-F103-4B83-8FF7-E721503866F0}"/>
              </a:ext>
            </a:extLst>
          </p:cNvPr>
          <p:cNvGrpSpPr/>
          <p:nvPr/>
        </p:nvGrpSpPr>
        <p:grpSpPr>
          <a:xfrm>
            <a:off x="4992808" y="543901"/>
            <a:ext cx="3106814" cy="1120862"/>
            <a:chOff x="4743433" y="479733"/>
            <a:chExt cx="3106814" cy="1120862"/>
          </a:xfrm>
        </p:grpSpPr>
        <p:sp>
          <p:nvSpPr>
            <p:cNvPr id="3" name="Rectangle : coins arrondis 2">
              <a:extLst>
                <a:ext uri="{FF2B5EF4-FFF2-40B4-BE49-F238E27FC236}">
                  <a16:creationId xmlns:a16="http://schemas.microsoft.com/office/drawing/2014/main" id="{F9F5B18E-0DCB-4D6A-B7AE-55AAD7A8CB6B}"/>
                </a:ext>
              </a:extLst>
            </p:cNvPr>
            <p:cNvSpPr/>
            <p:nvPr/>
          </p:nvSpPr>
          <p:spPr>
            <a:xfrm>
              <a:off x="4743433" y="479733"/>
              <a:ext cx="3106814" cy="1120862"/>
            </a:xfrm>
            <a:prstGeom prst="roundRect">
              <a:avLst>
                <a:gd name="adj" fmla="val 103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 sz="1050" b="1" dirty="0">
                  <a:solidFill>
                    <a:schemeClr val="accent5">
                      <a:lumMod val="75000"/>
                    </a:schemeClr>
                  </a:solidFill>
                </a:rPr>
                <a:t>Συστήματα ανταλλαγής δεδομένων λιμένων</a:t>
              </a:r>
              <a:endParaRPr lang="fr-FR" sz="1050" b="1" dirty="0">
                <a:solidFill>
                  <a:schemeClr val="accent5">
                    <a:lumMod val="75000"/>
                  </a:schemeClr>
                </a:solidFill>
              </a:endParaRPr>
            </a:p>
          </p:txBody>
        </p:sp>
        <p:sp>
          <p:nvSpPr>
            <p:cNvPr id="5" name="Rectangle : coins arrondis 4">
              <a:extLst>
                <a:ext uri="{FF2B5EF4-FFF2-40B4-BE49-F238E27FC236}">
                  <a16:creationId xmlns:a16="http://schemas.microsoft.com/office/drawing/2014/main" id="{2FDD7B7D-735B-453D-B1B1-A868E4653480}"/>
                </a:ext>
              </a:extLst>
            </p:cNvPr>
            <p:cNvSpPr/>
            <p:nvPr/>
          </p:nvSpPr>
          <p:spPr>
            <a:xfrm>
              <a:off x="4844047" y="80356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dirty="0">
                  <a:solidFill>
                    <a:schemeClr val="tx1"/>
                  </a:solidFill>
                </a:rPr>
                <a:t>Σύστημα Λιμενικής Κοινότητας</a:t>
              </a:r>
            </a:p>
          </p:txBody>
        </p:sp>
        <p:sp>
          <p:nvSpPr>
            <p:cNvPr id="6" name="Rectangle : coins arrondis 5">
              <a:extLst>
                <a:ext uri="{FF2B5EF4-FFF2-40B4-BE49-F238E27FC236}">
                  <a16:creationId xmlns:a16="http://schemas.microsoft.com/office/drawing/2014/main" id="{32A5F79B-206E-439B-ADA0-7A4300A70509}"/>
                </a:ext>
              </a:extLst>
            </p:cNvPr>
            <p:cNvSpPr/>
            <p:nvPr/>
          </p:nvSpPr>
          <p:spPr>
            <a:xfrm>
              <a:off x="6324642" y="803560"/>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tx1"/>
                  </a:solidFill>
                </a:rPr>
                <a:t>Κοινοτικό σύστημα φορτίου</a:t>
              </a:r>
            </a:p>
          </p:txBody>
        </p:sp>
        <p:sp>
          <p:nvSpPr>
            <p:cNvPr id="7" name="Rectangle : coins arrondis 6">
              <a:extLst>
                <a:ext uri="{FF2B5EF4-FFF2-40B4-BE49-F238E27FC236}">
                  <a16:creationId xmlns:a16="http://schemas.microsoft.com/office/drawing/2014/main" id="{C02D4753-7D88-42F0-9CC9-8FA95BBF5BD7}"/>
                </a:ext>
              </a:extLst>
            </p:cNvPr>
            <p:cNvSpPr/>
            <p:nvPr/>
          </p:nvSpPr>
          <p:spPr>
            <a:xfrm>
              <a:off x="5551210" y="119948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800" dirty="0">
                  <a:solidFill>
                    <a:schemeClr val="tx1"/>
                  </a:solidFill>
                </a:rPr>
                <a:t>Διαχείριση πληροφοριών αλιείας. Σύστημα</a:t>
              </a:r>
            </a:p>
          </p:txBody>
        </p:sp>
      </p:grpSp>
      <p:grpSp>
        <p:nvGrpSpPr>
          <p:cNvPr id="30" name="Groupe 29">
            <a:extLst>
              <a:ext uri="{FF2B5EF4-FFF2-40B4-BE49-F238E27FC236}">
                <a16:creationId xmlns:a16="http://schemas.microsoft.com/office/drawing/2014/main" id="{2C7ACB10-B1D6-4CA8-8D83-6416EC2EED2D}"/>
              </a:ext>
            </a:extLst>
          </p:cNvPr>
          <p:cNvGrpSpPr/>
          <p:nvPr/>
        </p:nvGrpSpPr>
        <p:grpSpPr>
          <a:xfrm>
            <a:off x="4992808" y="1729470"/>
            <a:ext cx="3113969" cy="4998811"/>
            <a:chOff x="4743433" y="1729470"/>
            <a:chExt cx="3113969" cy="4998811"/>
          </a:xfrm>
        </p:grpSpPr>
        <p:sp>
          <p:nvSpPr>
            <p:cNvPr id="8" name="Rectangle : coins arrondis 7">
              <a:extLst>
                <a:ext uri="{FF2B5EF4-FFF2-40B4-BE49-F238E27FC236}">
                  <a16:creationId xmlns:a16="http://schemas.microsoft.com/office/drawing/2014/main" id="{8362DAAF-D054-4442-8ACD-91A93B4C2441}"/>
                </a:ext>
              </a:extLst>
            </p:cNvPr>
            <p:cNvSpPr/>
            <p:nvPr/>
          </p:nvSpPr>
          <p:spPr>
            <a:xfrm>
              <a:off x="4743433" y="1729470"/>
              <a:ext cx="3106814" cy="4998811"/>
            </a:xfrm>
            <a:prstGeom prst="roundRect">
              <a:avLst>
                <a:gd name="adj" fmla="val 103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 sz="1200" b="1">
                  <a:solidFill>
                    <a:schemeClr val="accent5">
                      <a:lumMod val="75000"/>
                    </a:schemeClr>
                  </a:solidFill>
                </a:rPr>
                <a:t>Σύστημα Διαχείρισης Λιμενικών Πληροφοριών (PMIS)</a:t>
              </a:r>
            </a:p>
          </p:txBody>
        </p:sp>
        <p:sp>
          <p:nvSpPr>
            <p:cNvPr id="9" name="Rectangle : coins arrondis 8">
              <a:extLst>
                <a:ext uri="{FF2B5EF4-FFF2-40B4-BE49-F238E27FC236}">
                  <a16:creationId xmlns:a16="http://schemas.microsoft.com/office/drawing/2014/main" id="{04AD92C1-E135-45BA-B0BB-3BD9126BD1D3}"/>
                </a:ext>
              </a:extLst>
            </p:cNvPr>
            <p:cNvSpPr/>
            <p:nvPr/>
          </p:nvSpPr>
          <p:spPr>
            <a:xfrm>
              <a:off x="4844047" y="253449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tx1"/>
                  </a:solidFill>
                </a:rPr>
                <a:t>VTS / VTMIS</a:t>
              </a:r>
            </a:p>
          </p:txBody>
        </p:sp>
        <p:sp>
          <p:nvSpPr>
            <p:cNvPr id="10" name="Rectangle : coins arrondis 9">
              <a:extLst>
                <a:ext uri="{FF2B5EF4-FFF2-40B4-BE49-F238E27FC236}">
                  <a16:creationId xmlns:a16="http://schemas.microsoft.com/office/drawing/2014/main" id="{A3438F39-BC75-4612-9E1A-CB70BF70E4BB}"/>
                </a:ext>
              </a:extLst>
            </p:cNvPr>
            <p:cNvSpPr/>
            <p:nvPr/>
          </p:nvSpPr>
          <p:spPr>
            <a:xfrm>
              <a:off x="6324642" y="253449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tx1"/>
                  </a:solidFill>
                </a:rPr>
                <a:t>Επιτήρηση ακτών</a:t>
              </a:r>
            </a:p>
          </p:txBody>
        </p:sp>
        <p:sp>
          <p:nvSpPr>
            <p:cNvPr id="11" name="Rectangle : coins arrondis 10">
              <a:extLst>
                <a:ext uri="{FF2B5EF4-FFF2-40B4-BE49-F238E27FC236}">
                  <a16:creationId xmlns:a16="http://schemas.microsoft.com/office/drawing/2014/main" id="{BBECA57E-774F-4F1F-876F-DFBCAC325A05}"/>
                </a:ext>
              </a:extLst>
            </p:cNvPr>
            <p:cNvSpPr/>
            <p:nvPr/>
          </p:nvSpPr>
          <p:spPr>
            <a:xfrm>
              <a:off x="4773326" y="2913943"/>
              <a:ext cx="1503099"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900" dirty="0">
                  <a:solidFill>
                    <a:schemeClr val="tx1"/>
                  </a:solidFill>
                </a:rPr>
                <a:t>Διαχείριση Θαλάσσιας Κυκλοφορίας</a:t>
              </a:r>
            </a:p>
          </p:txBody>
        </p:sp>
        <p:sp>
          <p:nvSpPr>
            <p:cNvPr id="12" name="Rectangle : coins arrondis 11">
              <a:extLst>
                <a:ext uri="{FF2B5EF4-FFF2-40B4-BE49-F238E27FC236}">
                  <a16:creationId xmlns:a16="http://schemas.microsoft.com/office/drawing/2014/main" id="{C1F0A501-2240-40E5-B0ED-B812857D00F0}"/>
                </a:ext>
              </a:extLst>
            </p:cNvPr>
            <p:cNvSpPr/>
            <p:nvPr/>
          </p:nvSpPr>
          <p:spPr>
            <a:xfrm>
              <a:off x="6317486" y="2893339"/>
              <a:ext cx="1409284" cy="274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800" dirty="0">
                  <a:solidFill>
                    <a:schemeClr val="tx1"/>
                  </a:solidFill>
                </a:rPr>
                <a:t>Διαχείριση της εσωτερικής ναυσιπλοΐας</a:t>
              </a:r>
            </a:p>
          </p:txBody>
        </p:sp>
        <p:sp>
          <p:nvSpPr>
            <p:cNvPr id="13" name="Rectangle : coins arrondis 12">
              <a:extLst>
                <a:ext uri="{FF2B5EF4-FFF2-40B4-BE49-F238E27FC236}">
                  <a16:creationId xmlns:a16="http://schemas.microsoft.com/office/drawing/2014/main" id="{C02F4209-FCE8-4865-980B-3840EECE2039}"/>
                </a:ext>
              </a:extLst>
            </p:cNvPr>
            <p:cNvSpPr/>
            <p:nvPr/>
          </p:nvSpPr>
          <p:spPr>
            <a:xfrm>
              <a:off x="4844046" y="3232967"/>
              <a:ext cx="2820297" cy="276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tx1"/>
                  </a:solidFill>
                </a:rPr>
                <a:t>Διαχείριση λιμένων</a:t>
              </a:r>
            </a:p>
          </p:txBody>
        </p:sp>
        <p:sp>
          <p:nvSpPr>
            <p:cNvPr id="14" name="ZoneTexte 13">
              <a:extLst>
                <a:ext uri="{FF2B5EF4-FFF2-40B4-BE49-F238E27FC236}">
                  <a16:creationId xmlns:a16="http://schemas.microsoft.com/office/drawing/2014/main" id="{32357F56-2A3F-4336-9CDA-890284C5FEA9}"/>
                </a:ext>
              </a:extLst>
            </p:cNvPr>
            <p:cNvSpPr txBox="1"/>
            <p:nvPr/>
          </p:nvSpPr>
          <p:spPr>
            <a:xfrm>
              <a:off x="5238620" y="2213553"/>
              <a:ext cx="2271776" cy="276999"/>
            </a:xfrm>
            <a:prstGeom prst="rect">
              <a:avLst/>
            </a:prstGeom>
            <a:noFill/>
          </p:spPr>
          <p:txBody>
            <a:bodyPr wrap="none" rtlCol="0">
              <a:spAutoFit/>
            </a:bodyPr>
            <a:lstStyle/>
            <a:p>
              <a:r>
                <a:rPr lang="el" sz="1200">
                  <a:solidFill>
                    <a:schemeClr val="accent5">
                      <a:lumMod val="75000"/>
                    </a:schemeClr>
                  </a:solidFill>
                </a:rPr>
                <a:t>Σύστημα Διαχείρισης Κυκλοφορίας</a:t>
              </a:r>
            </a:p>
          </p:txBody>
        </p:sp>
        <p:sp>
          <p:nvSpPr>
            <p:cNvPr id="15" name="ZoneTexte 14">
              <a:extLst>
                <a:ext uri="{FF2B5EF4-FFF2-40B4-BE49-F238E27FC236}">
                  <a16:creationId xmlns:a16="http://schemas.microsoft.com/office/drawing/2014/main" id="{B0C2A1B6-9CFB-475F-8439-96D28E60C74D}"/>
                </a:ext>
              </a:extLst>
            </p:cNvPr>
            <p:cNvSpPr txBox="1"/>
            <p:nvPr/>
          </p:nvSpPr>
          <p:spPr>
            <a:xfrm>
              <a:off x="4855838" y="3534634"/>
              <a:ext cx="2722220" cy="276999"/>
            </a:xfrm>
            <a:prstGeom prst="rect">
              <a:avLst/>
            </a:prstGeom>
            <a:noFill/>
          </p:spPr>
          <p:txBody>
            <a:bodyPr wrap="none" rtlCol="0">
              <a:spAutoFit/>
            </a:bodyPr>
            <a:lstStyle/>
            <a:p>
              <a:r>
                <a:rPr lang="el" sz="1200" err="1">
                  <a:solidFill>
                    <a:schemeClr val="accent5">
                      <a:lumMod val="75000"/>
                    </a:schemeClr>
                  </a:solidFill>
                </a:rPr>
                <a:t>Εσωτερικό Σύστημα Διαχείρισης Λιμένων</a:t>
              </a:r>
            </a:p>
          </p:txBody>
        </p:sp>
        <p:sp>
          <p:nvSpPr>
            <p:cNvPr id="16" name="Rectangle : coins arrondis 15">
              <a:extLst>
                <a:ext uri="{FF2B5EF4-FFF2-40B4-BE49-F238E27FC236}">
                  <a16:creationId xmlns:a16="http://schemas.microsoft.com/office/drawing/2014/main" id="{787E7512-8658-4BC3-BC03-B817FE7CC6A9}"/>
                </a:ext>
              </a:extLst>
            </p:cNvPr>
            <p:cNvSpPr/>
            <p:nvPr/>
          </p:nvSpPr>
          <p:spPr>
            <a:xfrm>
              <a:off x="4844046" y="3840989"/>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tx1"/>
                  </a:solidFill>
                </a:rPr>
                <a:t>Διαχείριση</a:t>
              </a:r>
            </a:p>
          </p:txBody>
        </p:sp>
        <p:sp>
          <p:nvSpPr>
            <p:cNvPr id="17" name="Rectangle : coins arrondis 16">
              <a:extLst>
                <a:ext uri="{FF2B5EF4-FFF2-40B4-BE49-F238E27FC236}">
                  <a16:creationId xmlns:a16="http://schemas.microsoft.com/office/drawing/2014/main" id="{5E7E921E-753B-42C8-B2C0-AD17D62BC201}"/>
                </a:ext>
              </a:extLst>
            </p:cNvPr>
            <p:cNvSpPr/>
            <p:nvPr/>
          </p:nvSpPr>
          <p:spPr>
            <a:xfrm>
              <a:off x="6324642" y="3828990"/>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err="1">
                  <a:solidFill>
                    <a:schemeClr val="tx1"/>
                  </a:solidFill>
                </a:rPr>
                <a:t>Σταθμούς εργασίας</a:t>
              </a:r>
              <a:endParaRPr lang="fr-FR" sz="1100">
                <a:solidFill>
                  <a:schemeClr val="tx1"/>
                </a:solidFill>
              </a:endParaRPr>
            </a:p>
          </p:txBody>
        </p:sp>
        <p:sp>
          <p:nvSpPr>
            <p:cNvPr id="18" name="Rectangle : coins arrondis 17">
              <a:extLst>
                <a:ext uri="{FF2B5EF4-FFF2-40B4-BE49-F238E27FC236}">
                  <a16:creationId xmlns:a16="http://schemas.microsoft.com/office/drawing/2014/main" id="{CD423732-C70E-4877-8B97-4350041AC0D7}"/>
                </a:ext>
              </a:extLst>
            </p:cNvPr>
            <p:cNvSpPr/>
            <p:nvPr/>
          </p:nvSpPr>
          <p:spPr>
            <a:xfrm>
              <a:off x="4844045" y="4128034"/>
              <a:ext cx="1473441" cy="2840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dirty="0">
                  <a:solidFill>
                    <a:schemeClr val="tx1"/>
                  </a:solidFill>
                </a:rPr>
                <a:t>Δίκτυο και Επικοινωνίες</a:t>
              </a:r>
            </a:p>
          </p:txBody>
        </p:sp>
        <p:sp>
          <p:nvSpPr>
            <p:cNvPr id="19" name="Rectangle : coins arrondis 18">
              <a:extLst>
                <a:ext uri="{FF2B5EF4-FFF2-40B4-BE49-F238E27FC236}">
                  <a16:creationId xmlns:a16="http://schemas.microsoft.com/office/drawing/2014/main" id="{69C092C7-C22B-4EC2-BBA7-C3209977AB4B}"/>
                </a:ext>
              </a:extLst>
            </p:cNvPr>
            <p:cNvSpPr/>
            <p:nvPr/>
          </p:nvSpPr>
          <p:spPr>
            <a:xfrm>
              <a:off x="6324642" y="4160692"/>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tx1"/>
                  </a:solidFill>
                </a:rPr>
                <a:t>Εμπορικές υπηρεσίες</a:t>
              </a:r>
            </a:p>
          </p:txBody>
        </p:sp>
        <p:sp>
          <p:nvSpPr>
            <p:cNvPr id="20" name="ZoneTexte 19">
              <a:extLst>
                <a:ext uri="{FF2B5EF4-FFF2-40B4-BE49-F238E27FC236}">
                  <a16:creationId xmlns:a16="http://schemas.microsoft.com/office/drawing/2014/main" id="{0394D9D9-65A1-4879-9861-3FB5D54A9EB0}"/>
                </a:ext>
              </a:extLst>
            </p:cNvPr>
            <p:cNvSpPr txBox="1"/>
            <p:nvPr/>
          </p:nvSpPr>
          <p:spPr>
            <a:xfrm>
              <a:off x="5019766" y="4506964"/>
              <a:ext cx="2837636" cy="276999"/>
            </a:xfrm>
            <a:prstGeom prst="rect">
              <a:avLst/>
            </a:prstGeom>
            <a:noFill/>
          </p:spPr>
          <p:txBody>
            <a:bodyPr wrap="none" rtlCol="0">
              <a:spAutoFit/>
            </a:bodyPr>
            <a:lstStyle/>
            <a:p>
              <a:r>
                <a:rPr lang="el" sz="1200" dirty="0">
                  <a:solidFill>
                    <a:schemeClr val="accent5">
                      <a:lumMod val="75000"/>
                    </a:schemeClr>
                  </a:solidFill>
                </a:rPr>
                <a:t>Συστήματα Διαχείρισης Λειτουργιών</a:t>
              </a:r>
            </a:p>
          </p:txBody>
        </p:sp>
        <p:sp>
          <p:nvSpPr>
            <p:cNvPr id="21" name="Rectangle : coins arrondis 20">
              <a:extLst>
                <a:ext uri="{FF2B5EF4-FFF2-40B4-BE49-F238E27FC236}">
                  <a16:creationId xmlns:a16="http://schemas.microsoft.com/office/drawing/2014/main" id="{1C288329-3B42-42C8-ACD7-0717B10D84E7}"/>
                </a:ext>
              </a:extLst>
            </p:cNvPr>
            <p:cNvSpPr/>
            <p:nvPr/>
          </p:nvSpPr>
          <p:spPr>
            <a:xfrm>
              <a:off x="4844046" y="488494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700" dirty="0">
                  <a:solidFill>
                    <a:schemeClr val="tx1"/>
                  </a:solidFill>
                </a:rPr>
                <a:t>ΑΡΧΕΊΟ ΚΑΤΑΓΡΑΦΉΣ OPS</a:t>
              </a:r>
            </a:p>
            <a:p>
              <a:pPr algn="ctr"/>
              <a:r>
                <a:rPr lang="el" sz="700" dirty="0">
                  <a:solidFill>
                    <a:schemeClr val="tx1"/>
                  </a:solidFill>
                </a:rPr>
                <a:t>(ERP, CRM)  </a:t>
              </a:r>
            </a:p>
          </p:txBody>
        </p:sp>
        <p:sp>
          <p:nvSpPr>
            <p:cNvPr id="22" name="Rectangle : coins arrondis 21">
              <a:extLst>
                <a:ext uri="{FF2B5EF4-FFF2-40B4-BE49-F238E27FC236}">
                  <a16:creationId xmlns:a16="http://schemas.microsoft.com/office/drawing/2014/main" id="{764F9F7B-63EE-400F-A1C4-1098DF3B450B}"/>
                </a:ext>
              </a:extLst>
            </p:cNvPr>
            <p:cNvSpPr/>
            <p:nvPr/>
          </p:nvSpPr>
          <p:spPr>
            <a:xfrm>
              <a:off x="6347146" y="484542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err="1">
                  <a:solidFill>
                    <a:schemeClr val="tx1"/>
                  </a:solidFill>
                </a:rPr>
                <a:t>Όρος. Οπερ. Σύστημα (TOS)</a:t>
              </a:r>
            </a:p>
          </p:txBody>
        </p:sp>
        <p:sp>
          <p:nvSpPr>
            <p:cNvPr id="23" name="Rectangle : coins arrondis 22">
              <a:extLst>
                <a:ext uri="{FF2B5EF4-FFF2-40B4-BE49-F238E27FC236}">
                  <a16:creationId xmlns:a16="http://schemas.microsoft.com/office/drawing/2014/main" id="{87EF2006-2E7E-4E6C-8651-109F21E408D3}"/>
                </a:ext>
              </a:extLst>
            </p:cNvPr>
            <p:cNvSpPr/>
            <p:nvPr/>
          </p:nvSpPr>
          <p:spPr>
            <a:xfrm>
              <a:off x="4855025" y="5234198"/>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tx1"/>
                  </a:solidFill>
                </a:rPr>
                <a:t>ΟΤ</a:t>
              </a:r>
            </a:p>
          </p:txBody>
        </p:sp>
        <p:sp>
          <p:nvSpPr>
            <p:cNvPr id="24" name="Rectangle : coins arrondis 23">
              <a:extLst>
                <a:ext uri="{FF2B5EF4-FFF2-40B4-BE49-F238E27FC236}">
                  <a16:creationId xmlns:a16="http://schemas.microsoft.com/office/drawing/2014/main" id="{3890B45B-15D1-4A77-B34C-566BD6F4F1AB}"/>
                </a:ext>
              </a:extLst>
            </p:cNvPr>
            <p:cNvSpPr/>
            <p:nvPr/>
          </p:nvSpPr>
          <p:spPr>
            <a:xfrm>
              <a:off x="6347146" y="522245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err="1">
                  <a:solidFill>
                    <a:schemeClr val="tx1"/>
                  </a:solidFill>
                </a:rPr>
                <a:t>Φόρτωση / Εκφόρτωση</a:t>
              </a:r>
              <a:endParaRPr lang="fr-FR" sz="1100">
                <a:solidFill>
                  <a:schemeClr val="tx1"/>
                </a:solidFill>
              </a:endParaRPr>
            </a:p>
          </p:txBody>
        </p:sp>
        <p:sp>
          <p:nvSpPr>
            <p:cNvPr id="25" name="ZoneTexte 24">
              <a:extLst>
                <a:ext uri="{FF2B5EF4-FFF2-40B4-BE49-F238E27FC236}">
                  <a16:creationId xmlns:a16="http://schemas.microsoft.com/office/drawing/2014/main" id="{42015588-C99D-40DC-884C-A1FFF2AC63FB}"/>
                </a:ext>
              </a:extLst>
            </p:cNvPr>
            <p:cNvSpPr txBox="1"/>
            <p:nvPr/>
          </p:nvSpPr>
          <p:spPr>
            <a:xfrm>
              <a:off x="5416679" y="5534613"/>
              <a:ext cx="1773242" cy="276999"/>
            </a:xfrm>
            <a:prstGeom prst="rect">
              <a:avLst/>
            </a:prstGeom>
            <a:noFill/>
          </p:spPr>
          <p:txBody>
            <a:bodyPr wrap="none" rtlCol="0">
              <a:spAutoFit/>
            </a:bodyPr>
            <a:lstStyle/>
            <a:p>
              <a:r>
                <a:rPr lang="el" sz="1200">
                  <a:solidFill>
                    <a:schemeClr val="accent5">
                      <a:lumMod val="75000"/>
                    </a:schemeClr>
                  </a:solidFill>
                </a:rPr>
                <a:t>Προστασία και ασφάλεια</a:t>
              </a:r>
            </a:p>
          </p:txBody>
        </p:sp>
        <p:sp>
          <p:nvSpPr>
            <p:cNvPr id="26" name="Rectangle : coins arrondis 25">
              <a:extLst>
                <a:ext uri="{FF2B5EF4-FFF2-40B4-BE49-F238E27FC236}">
                  <a16:creationId xmlns:a16="http://schemas.microsoft.com/office/drawing/2014/main" id="{2A3638CE-F2DE-4B3A-B3A2-CB3B6A4ED264}"/>
                </a:ext>
              </a:extLst>
            </p:cNvPr>
            <p:cNvSpPr/>
            <p:nvPr/>
          </p:nvSpPr>
          <p:spPr>
            <a:xfrm>
              <a:off x="4844046" y="585083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dirty="0">
                  <a:solidFill>
                    <a:schemeClr val="tx1"/>
                  </a:solidFill>
                </a:rPr>
                <a:t>Έλεγχος πρόσβασης</a:t>
              </a:r>
            </a:p>
          </p:txBody>
        </p:sp>
        <p:sp>
          <p:nvSpPr>
            <p:cNvPr id="27" name="Rectangle : coins arrondis 26">
              <a:extLst>
                <a:ext uri="{FF2B5EF4-FFF2-40B4-BE49-F238E27FC236}">
                  <a16:creationId xmlns:a16="http://schemas.microsoft.com/office/drawing/2014/main" id="{872EFE38-DC23-401A-9D87-09E76448B827}"/>
                </a:ext>
              </a:extLst>
            </p:cNvPr>
            <p:cNvSpPr/>
            <p:nvPr/>
          </p:nvSpPr>
          <p:spPr>
            <a:xfrm>
              <a:off x="6347146" y="581131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err="1">
                  <a:solidFill>
                    <a:schemeClr val="tx1"/>
                  </a:solidFill>
                </a:rPr>
                <a:t>Συστήματα ανίχνευσης</a:t>
              </a:r>
              <a:endParaRPr lang="fr-FR" sz="1100">
                <a:solidFill>
                  <a:schemeClr val="tx1"/>
                </a:solidFill>
              </a:endParaRPr>
            </a:p>
          </p:txBody>
        </p:sp>
        <p:sp>
          <p:nvSpPr>
            <p:cNvPr id="28" name="Rectangle : coins arrondis 27">
              <a:extLst>
                <a:ext uri="{FF2B5EF4-FFF2-40B4-BE49-F238E27FC236}">
                  <a16:creationId xmlns:a16="http://schemas.microsoft.com/office/drawing/2014/main" id="{8227653D-6B61-4514-9E46-ADA3E63EF1CF}"/>
                </a:ext>
              </a:extLst>
            </p:cNvPr>
            <p:cNvSpPr/>
            <p:nvPr/>
          </p:nvSpPr>
          <p:spPr>
            <a:xfrm>
              <a:off x="4855025" y="6248214"/>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a:solidFill>
                    <a:schemeClr val="tx1"/>
                  </a:solidFill>
                </a:rPr>
                <a:t>CCTV, κάμερες,..</a:t>
              </a:r>
            </a:p>
          </p:txBody>
        </p:sp>
        <p:sp>
          <p:nvSpPr>
            <p:cNvPr id="29" name="Rectangle : coins arrondis 28">
              <a:extLst>
                <a:ext uri="{FF2B5EF4-FFF2-40B4-BE49-F238E27FC236}">
                  <a16:creationId xmlns:a16="http://schemas.microsoft.com/office/drawing/2014/main" id="{14DB5015-9C12-42C7-9AF7-65F78E4E69CE}"/>
                </a:ext>
              </a:extLst>
            </p:cNvPr>
            <p:cNvSpPr/>
            <p:nvPr/>
          </p:nvSpPr>
          <p:spPr>
            <a:xfrm>
              <a:off x="6347146" y="623647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100" err="1">
                  <a:solidFill>
                    <a:schemeClr val="tx1"/>
                  </a:solidFill>
                </a:rPr>
                <a:t>Συναγερμοί</a:t>
              </a:r>
              <a:endParaRPr lang="fr-FR" sz="1100">
                <a:solidFill>
                  <a:schemeClr val="tx1"/>
                </a:solidFill>
              </a:endParaRPr>
            </a:p>
          </p:txBody>
        </p:sp>
      </p:grpSp>
      <p:sp>
        <p:nvSpPr>
          <p:cNvPr id="4" name="Rectangle : coins arrondis 3">
            <a:extLst>
              <a:ext uri="{FF2B5EF4-FFF2-40B4-BE49-F238E27FC236}">
                <a16:creationId xmlns:a16="http://schemas.microsoft.com/office/drawing/2014/main" id="{D81AFE3D-F3D7-4E79-AECD-3EDB28399F7B}"/>
              </a:ext>
            </a:extLst>
          </p:cNvPr>
          <p:cNvSpPr/>
          <p:nvPr/>
        </p:nvSpPr>
        <p:spPr>
          <a:xfrm>
            <a:off x="1877340" y="139291"/>
            <a:ext cx="1434215" cy="3561666"/>
          </a:xfrm>
          <a:prstGeom prst="roundRect">
            <a:avLst>
              <a:gd name="adj" fmla="val 136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l" sz="1400" b="1" dirty="0">
                <a:solidFill>
                  <a:schemeClr val="accent6">
                    <a:lumMod val="75000"/>
                  </a:schemeClr>
                </a:solidFill>
              </a:rPr>
              <a:t>Θαλάσσια Συστήματα</a:t>
            </a:r>
          </a:p>
          <a:p>
            <a:pPr algn="ctr"/>
            <a:r>
              <a:rPr lang="el" sz="1400" b="1" dirty="0">
                <a:solidFill>
                  <a:schemeClr val="accent6">
                    <a:lumMod val="75000"/>
                  </a:schemeClr>
                </a:solidFill>
              </a:rPr>
              <a:t>Ναυτιλιακές εταιρείες</a:t>
            </a:r>
          </a:p>
          <a:p>
            <a:pPr algn="ctr"/>
            <a:endParaRPr lang="en-US" sz="1400" b="1" dirty="0">
              <a:solidFill>
                <a:schemeClr val="accent6">
                  <a:lumMod val="75000"/>
                </a:schemeClr>
              </a:solidFill>
            </a:endParaRPr>
          </a:p>
          <a:p>
            <a:pPr algn="ctr"/>
            <a:r>
              <a:rPr lang="el" sz="1400" b="1" dirty="0">
                <a:solidFill>
                  <a:schemeClr val="accent6">
                    <a:lumMod val="75000"/>
                  </a:schemeClr>
                </a:solidFill>
              </a:rPr>
              <a:t>Μεταφορά επιβατών</a:t>
            </a:r>
          </a:p>
          <a:p>
            <a:pPr algn="ctr"/>
            <a:endParaRPr lang="en-US" sz="1400" b="1" dirty="0">
              <a:solidFill>
                <a:schemeClr val="accent6">
                  <a:lumMod val="75000"/>
                </a:schemeClr>
              </a:solidFill>
            </a:endParaRPr>
          </a:p>
          <a:p>
            <a:pPr algn="ctr"/>
            <a:r>
              <a:rPr lang="el" sz="1400" b="1" dirty="0">
                <a:solidFill>
                  <a:schemeClr val="accent6">
                    <a:lumMod val="75000"/>
                  </a:schemeClr>
                </a:solidFill>
              </a:rPr>
              <a:t>Ναύλος </a:t>
            </a:r>
          </a:p>
          <a:p>
            <a:pPr algn="ctr"/>
            <a:r>
              <a:rPr lang="el" sz="1400" b="1" dirty="0">
                <a:solidFill>
                  <a:schemeClr val="accent6">
                    <a:lumMod val="75000"/>
                  </a:schemeClr>
                </a:solidFill>
              </a:rPr>
              <a:t>Μεταφορά</a:t>
            </a:r>
          </a:p>
          <a:p>
            <a:pPr algn="ctr"/>
            <a:endParaRPr lang="en-US" sz="1400" b="1" dirty="0">
              <a:solidFill>
                <a:schemeClr val="accent6">
                  <a:lumMod val="75000"/>
                </a:schemeClr>
              </a:solidFill>
            </a:endParaRPr>
          </a:p>
          <a:p>
            <a:pPr algn="ctr"/>
            <a:r>
              <a:rPr lang="el" sz="1400" b="1" dirty="0">
                <a:solidFill>
                  <a:schemeClr val="accent6">
                    <a:lumMod val="75000"/>
                  </a:schemeClr>
                </a:solidFill>
              </a:rPr>
              <a:t>Ψάρεμα</a:t>
            </a:r>
            <a:endParaRPr lang="fr-FR" sz="1200" b="1" dirty="0">
              <a:solidFill>
                <a:schemeClr val="accent6">
                  <a:lumMod val="75000"/>
                </a:schemeClr>
              </a:solidFill>
            </a:endParaRPr>
          </a:p>
        </p:txBody>
      </p:sp>
      <p:sp>
        <p:nvSpPr>
          <p:cNvPr id="33" name="Rectangle : coins arrondis 32">
            <a:extLst>
              <a:ext uri="{FF2B5EF4-FFF2-40B4-BE49-F238E27FC236}">
                <a16:creationId xmlns:a16="http://schemas.microsoft.com/office/drawing/2014/main" id="{EF65A203-F4E6-497E-B22F-D9DA0A4F1595}"/>
              </a:ext>
            </a:extLst>
          </p:cNvPr>
          <p:cNvSpPr/>
          <p:nvPr/>
        </p:nvSpPr>
        <p:spPr>
          <a:xfrm>
            <a:off x="1877340" y="3793709"/>
            <a:ext cx="1434215" cy="2825210"/>
          </a:xfrm>
          <a:prstGeom prst="roundRect">
            <a:avLst>
              <a:gd name="adj" fmla="val 136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l" sz="1100" b="1" dirty="0">
                <a:solidFill>
                  <a:schemeClr val="accent6">
                    <a:lumMod val="75000"/>
                  </a:schemeClr>
                </a:solidFill>
              </a:rPr>
              <a:t>Άλλα συστήματα</a:t>
            </a:r>
          </a:p>
          <a:p>
            <a:pPr algn="ctr"/>
            <a:r>
              <a:rPr lang="el" sz="1100" b="1" dirty="0">
                <a:solidFill>
                  <a:schemeClr val="accent6">
                    <a:lumMod val="75000"/>
                  </a:schemeClr>
                </a:solidFill>
              </a:rPr>
              <a:t>Ποτάμιες μεταφορές</a:t>
            </a:r>
          </a:p>
          <a:p>
            <a:pPr algn="ctr"/>
            <a:endParaRPr lang="en-US" sz="1100" b="1" dirty="0">
              <a:solidFill>
                <a:schemeClr val="accent6">
                  <a:lumMod val="75000"/>
                </a:schemeClr>
              </a:solidFill>
            </a:endParaRPr>
          </a:p>
          <a:p>
            <a:pPr algn="ctr"/>
            <a:r>
              <a:rPr lang="el" sz="1100" b="1" dirty="0">
                <a:solidFill>
                  <a:schemeClr val="accent6">
                    <a:lumMod val="75000"/>
                  </a:schemeClr>
                </a:solidFill>
              </a:rPr>
              <a:t>Σιδηροδρομικές μεταφορές</a:t>
            </a:r>
          </a:p>
          <a:p>
            <a:pPr algn="ctr"/>
            <a:endParaRPr lang="en-US" sz="1100" b="1" dirty="0">
              <a:solidFill>
                <a:schemeClr val="accent6">
                  <a:lumMod val="75000"/>
                </a:schemeClr>
              </a:solidFill>
            </a:endParaRPr>
          </a:p>
          <a:p>
            <a:pPr algn="ctr"/>
            <a:r>
              <a:rPr lang="el" sz="1100" b="1" dirty="0">
                <a:solidFill>
                  <a:schemeClr val="accent6">
                    <a:lumMod val="75000"/>
                  </a:schemeClr>
                </a:solidFill>
              </a:rPr>
              <a:t>Οδικές μεταφορές</a:t>
            </a:r>
            <a:endParaRPr lang="fr-FR" sz="1050" b="1" dirty="0">
              <a:solidFill>
                <a:schemeClr val="accent6">
                  <a:lumMod val="75000"/>
                </a:schemeClr>
              </a:solidFill>
            </a:endParaRPr>
          </a:p>
        </p:txBody>
      </p:sp>
      <p:sp>
        <p:nvSpPr>
          <p:cNvPr id="34" name="Rectangle : coins arrondis 33">
            <a:extLst>
              <a:ext uri="{FF2B5EF4-FFF2-40B4-BE49-F238E27FC236}">
                <a16:creationId xmlns:a16="http://schemas.microsoft.com/office/drawing/2014/main" id="{6C1AB6E6-B457-464A-8E66-B6F880DB2DD9}"/>
              </a:ext>
            </a:extLst>
          </p:cNvPr>
          <p:cNvSpPr/>
          <p:nvPr/>
        </p:nvSpPr>
        <p:spPr>
          <a:xfrm>
            <a:off x="9822000" y="239081"/>
            <a:ext cx="1391088" cy="80866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el" sz="1400" b="1">
                <a:solidFill>
                  <a:schemeClr val="accent6">
                    <a:lumMod val="75000"/>
                  </a:schemeClr>
                </a:solidFill>
              </a:rPr>
              <a:t>Εξουσία</a:t>
            </a:r>
          </a:p>
        </p:txBody>
      </p:sp>
      <p:sp>
        <p:nvSpPr>
          <p:cNvPr id="35" name="Rectangle : coins arrondis 34">
            <a:extLst>
              <a:ext uri="{FF2B5EF4-FFF2-40B4-BE49-F238E27FC236}">
                <a16:creationId xmlns:a16="http://schemas.microsoft.com/office/drawing/2014/main" id="{39B143E4-8291-4C42-84BE-3A5BE4B1F4D6}"/>
              </a:ext>
            </a:extLst>
          </p:cNvPr>
          <p:cNvSpPr/>
          <p:nvPr/>
        </p:nvSpPr>
        <p:spPr>
          <a:xfrm>
            <a:off x="9815767" y="1375427"/>
            <a:ext cx="1391088" cy="50099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el" sz="1400" b="1">
                <a:solidFill>
                  <a:schemeClr val="accent6">
                    <a:lumMod val="75000"/>
                  </a:schemeClr>
                </a:solidFill>
              </a:rPr>
              <a:t>Εθνικά συστήματα</a:t>
            </a:r>
          </a:p>
        </p:txBody>
      </p:sp>
      <p:sp>
        <p:nvSpPr>
          <p:cNvPr id="36" name="Rectangle : coins arrondis 35">
            <a:extLst>
              <a:ext uri="{FF2B5EF4-FFF2-40B4-BE49-F238E27FC236}">
                <a16:creationId xmlns:a16="http://schemas.microsoft.com/office/drawing/2014/main" id="{1F4B6CBA-0064-4E5D-A764-F6BA7648023E}"/>
              </a:ext>
            </a:extLst>
          </p:cNvPr>
          <p:cNvSpPr/>
          <p:nvPr/>
        </p:nvSpPr>
        <p:spPr>
          <a:xfrm>
            <a:off x="9815767" y="2321986"/>
            <a:ext cx="1391088" cy="50099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el" sz="1400" b="1">
                <a:solidFill>
                  <a:schemeClr val="accent6">
                    <a:lumMod val="75000"/>
                  </a:schemeClr>
                </a:solidFill>
              </a:rPr>
              <a:t>Ευρωπαϊκά Συστήματα</a:t>
            </a:r>
          </a:p>
        </p:txBody>
      </p:sp>
      <p:sp>
        <p:nvSpPr>
          <p:cNvPr id="37" name="Rectangle : coins arrondis 36">
            <a:extLst>
              <a:ext uri="{FF2B5EF4-FFF2-40B4-BE49-F238E27FC236}">
                <a16:creationId xmlns:a16="http://schemas.microsoft.com/office/drawing/2014/main" id="{CDDA7292-A1BD-4913-961B-037A580304B6}"/>
              </a:ext>
            </a:extLst>
          </p:cNvPr>
          <p:cNvSpPr/>
          <p:nvPr/>
        </p:nvSpPr>
        <p:spPr>
          <a:xfrm>
            <a:off x="9815767" y="3429000"/>
            <a:ext cx="1391088" cy="94234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el" sz="1400" b="1">
                <a:solidFill>
                  <a:schemeClr val="accent6">
                    <a:lumMod val="75000"/>
                  </a:schemeClr>
                </a:solidFill>
              </a:rPr>
              <a:t>Δορυφορικά Συστήματα (GNSS, Monitoring)</a:t>
            </a:r>
          </a:p>
        </p:txBody>
      </p:sp>
      <p:sp>
        <p:nvSpPr>
          <p:cNvPr id="38" name="Rectangle : coins arrondis 37">
            <a:extLst>
              <a:ext uri="{FF2B5EF4-FFF2-40B4-BE49-F238E27FC236}">
                <a16:creationId xmlns:a16="http://schemas.microsoft.com/office/drawing/2014/main" id="{3B174648-38F8-45CC-9D9D-7F7D910E168B}"/>
              </a:ext>
            </a:extLst>
          </p:cNvPr>
          <p:cNvSpPr/>
          <p:nvPr/>
        </p:nvSpPr>
        <p:spPr>
          <a:xfrm>
            <a:off x="9815767" y="4506964"/>
            <a:ext cx="1391088" cy="33846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el" sz="1400" b="1">
                <a:solidFill>
                  <a:schemeClr val="accent6">
                    <a:lumMod val="75000"/>
                  </a:schemeClr>
                </a:solidFill>
              </a:rPr>
              <a:t>Τράπεζες</a:t>
            </a:r>
          </a:p>
        </p:txBody>
      </p:sp>
      <p:grpSp>
        <p:nvGrpSpPr>
          <p:cNvPr id="46" name="Groupe 45">
            <a:extLst>
              <a:ext uri="{FF2B5EF4-FFF2-40B4-BE49-F238E27FC236}">
                <a16:creationId xmlns:a16="http://schemas.microsoft.com/office/drawing/2014/main" id="{E19F8473-95B2-4B4C-95AD-4AB923726BAF}"/>
              </a:ext>
            </a:extLst>
          </p:cNvPr>
          <p:cNvGrpSpPr/>
          <p:nvPr/>
        </p:nvGrpSpPr>
        <p:grpSpPr>
          <a:xfrm>
            <a:off x="9398428" y="5526117"/>
            <a:ext cx="2564745" cy="1169551"/>
            <a:chOff x="9862389" y="5089958"/>
            <a:chExt cx="1889072" cy="1025690"/>
          </a:xfrm>
          <a:solidFill>
            <a:schemeClr val="bg1"/>
          </a:solidFill>
        </p:grpSpPr>
        <p:sp>
          <p:nvSpPr>
            <p:cNvPr id="39" name="ZoneTexte 38">
              <a:extLst>
                <a:ext uri="{FF2B5EF4-FFF2-40B4-BE49-F238E27FC236}">
                  <a16:creationId xmlns:a16="http://schemas.microsoft.com/office/drawing/2014/main" id="{49B7643F-10A1-4ECD-B8B8-10563F715C32}"/>
                </a:ext>
              </a:extLst>
            </p:cNvPr>
            <p:cNvSpPr txBox="1"/>
            <p:nvPr/>
          </p:nvSpPr>
          <p:spPr>
            <a:xfrm>
              <a:off x="10059285" y="5089958"/>
              <a:ext cx="1692176" cy="1025690"/>
            </a:xfrm>
            <a:prstGeom prst="rect">
              <a:avLst/>
            </a:prstGeom>
            <a:grpFill/>
          </p:spPr>
          <p:txBody>
            <a:bodyPr wrap="none" rtlCol="0">
              <a:spAutoFit/>
            </a:bodyPr>
            <a:lstStyle/>
            <a:p>
              <a:r>
                <a:rPr lang="el" sz="1400"/>
                <a:t>Υποχρεωτικές δηλώσεις
Δικαιώματα και στοιχεία ελέγχου
Επιχειρησιακά δεδομένα
Οικονομικά στοιχεία
Δεδομένα περιήγησης</a:t>
              </a:r>
              <a:endParaRPr lang="fr-FR" sz="1400"/>
            </a:p>
          </p:txBody>
        </p:sp>
        <p:cxnSp>
          <p:nvCxnSpPr>
            <p:cNvPr id="41" name="Connecteur droit avec flèche 40">
              <a:extLst>
                <a:ext uri="{FF2B5EF4-FFF2-40B4-BE49-F238E27FC236}">
                  <a16:creationId xmlns:a16="http://schemas.microsoft.com/office/drawing/2014/main" id="{DECD4D17-B970-4DC3-923B-ADBE38A650B7}"/>
                </a:ext>
              </a:extLst>
            </p:cNvPr>
            <p:cNvCxnSpPr/>
            <p:nvPr/>
          </p:nvCxnSpPr>
          <p:spPr>
            <a:xfrm>
              <a:off x="9881439" y="5253248"/>
              <a:ext cx="196011"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190C273F-FE3A-4A3A-A23A-CFF7575B2D60}"/>
                </a:ext>
              </a:extLst>
            </p:cNvPr>
            <p:cNvCxnSpPr/>
            <p:nvPr/>
          </p:nvCxnSpPr>
          <p:spPr>
            <a:xfrm>
              <a:off x="9881439" y="5424698"/>
              <a:ext cx="196011" cy="0"/>
            </a:xfrm>
            <a:prstGeom prst="straightConnector1">
              <a:avLst/>
            </a:prstGeom>
            <a:grpFill/>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55432F05-9283-407F-9DE7-3EC290E27455}"/>
                </a:ext>
              </a:extLst>
            </p:cNvPr>
            <p:cNvCxnSpPr/>
            <p:nvPr/>
          </p:nvCxnSpPr>
          <p:spPr>
            <a:xfrm>
              <a:off x="9871914" y="5605673"/>
              <a:ext cx="196011" cy="0"/>
            </a:xfrm>
            <a:prstGeom prst="straightConnector1">
              <a:avLst/>
            </a:prstGeom>
            <a:grpFill/>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A0B019C5-E8B2-4D07-8200-2DCBB2A19CE5}"/>
                </a:ext>
              </a:extLst>
            </p:cNvPr>
            <p:cNvCxnSpPr/>
            <p:nvPr/>
          </p:nvCxnSpPr>
          <p:spPr>
            <a:xfrm>
              <a:off x="9871914" y="5777123"/>
              <a:ext cx="196011" cy="0"/>
            </a:xfrm>
            <a:prstGeom prst="straightConnector1">
              <a:avLst/>
            </a:prstGeom>
            <a:grpFill/>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B102D599-0D63-4F66-8A56-0A9F141A655C}"/>
                </a:ext>
              </a:extLst>
            </p:cNvPr>
            <p:cNvCxnSpPr/>
            <p:nvPr/>
          </p:nvCxnSpPr>
          <p:spPr>
            <a:xfrm>
              <a:off x="9862389" y="5967623"/>
              <a:ext cx="196011" cy="0"/>
            </a:xfrm>
            <a:prstGeom prst="straightConnector1">
              <a:avLst/>
            </a:prstGeom>
            <a:grpFill/>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Rectangle 2">
            <a:extLst>
              <a:ext uri="{FF2B5EF4-FFF2-40B4-BE49-F238E27FC236}">
                <a16:creationId xmlns:a16="http://schemas.microsoft.com/office/drawing/2014/main" id="{6F88A38A-F8B2-1F72-7442-FCD957B27FFE}"/>
              </a:ext>
            </a:extLst>
          </p:cNvPr>
          <p:cNvSpPr txBox="1">
            <a:spLocks noChangeArrowheads="1"/>
          </p:cNvSpPr>
          <p:nvPr/>
        </p:nvSpPr>
        <p:spPr>
          <a:xfrm rot="16200000">
            <a:off x="-1818835" y="2488684"/>
            <a:ext cx="4495982" cy="478947"/>
          </a:xfrm>
          <a:prstGeom prst="rect">
            <a:avLst/>
          </a:prstGeom>
        </p:spPr>
        <p:txBody>
          <a:bodyPr/>
          <a:lstStyle>
            <a:defPPr>
              <a:defRPr lang="fr-FR"/>
            </a:defPPr>
            <a:lvl1pPr marR="0" lvl="0" indent="0" defTabSz="457200" eaLnBrk="0" fontAlgn="base" hangingPunct="0">
              <a:lnSpc>
                <a:spcPct val="90000"/>
              </a:lnSpc>
              <a:spcBef>
                <a:spcPct val="0"/>
              </a:spcBef>
              <a:spcAft>
                <a:spcPct val="0"/>
              </a:spcAft>
              <a:buClrTx/>
              <a:buSzTx/>
              <a:buFontTx/>
              <a:buNone/>
              <a:tabLst/>
              <a:defRPr kumimoji="0" sz="2800" b="1" i="0" u="none" strike="noStrike" cap="none" spc="0" normalizeH="0" baseline="0">
                <a:ln>
                  <a:noFill/>
                </a:ln>
                <a:solidFill>
                  <a:srgbClr val="1F497D"/>
                </a:solidFill>
                <a:effectLst/>
                <a:uLnTx/>
                <a:uFillTx/>
                <a:latin typeface="Century Gothic"/>
              </a:defRPr>
            </a:lvl1pPr>
            <a:lvl2pPr defTabSz="457200" eaLnBrk="0" fontAlgn="base" hangingPunct="0">
              <a:lnSpc>
                <a:spcPct val="90000"/>
              </a:lnSpc>
              <a:spcBef>
                <a:spcPct val="0"/>
              </a:spcBef>
              <a:spcAft>
                <a:spcPct val="0"/>
              </a:spcAft>
              <a:defRPr sz="2000" b="1">
                <a:latin typeface="Century Gothic" pitchFamily="34" charset="0"/>
              </a:defRPr>
            </a:lvl2pPr>
            <a:lvl3pPr defTabSz="457200" eaLnBrk="0" fontAlgn="base" hangingPunct="0">
              <a:lnSpc>
                <a:spcPct val="90000"/>
              </a:lnSpc>
              <a:spcBef>
                <a:spcPct val="0"/>
              </a:spcBef>
              <a:spcAft>
                <a:spcPct val="0"/>
              </a:spcAft>
              <a:defRPr sz="2000" b="1">
                <a:latin typeface="Century Gothic" pitchFamily="34" charset="0"/>
              </a:defRPr>
            </a:lvl3pPr>
            <a:lvl4pPr defTabSz="457200" eaLnBrk="0" fontAlgn="base" hangingPunct="0">
              <a:lnSpc>
                <a:spcPct val="90000"/>
              </a:lnSpc>
              <a:spcBef>
                <a:spcPct val="0"/>
              </a:spcBef>
              <a:spcAft>
                <a:spcPct val="0"/>
              </a:spcAft>
              <a:defRPr sz="2000" b="1">
                <a:latin typeface="Century Gothic" pitchFamily="34" charset="0"/>
              </a:defRPr>
            </a:lvl4pPr>
            <a:lvl5pPr defTabSz="457200" eaLnBrk="0" fontAlgn="base" hangingPunct="0">
              <a:lnSpc>
                <a:spcPct val="90000"/>
              </a:lnSpc>
              <a:spcBef>
                <a:spcPct val="0"/>
              </a:spcBef>
              <a:spcAft>
                <a:spcPct val="0"/>
              </a:spcAft>
              <a:defRPr sz="2000" b="1">
                <a:latin typeface="Century Gothic" pitchFamily="34" charset="0"/>
              </a:defRPr>
            </a:lvl5pPr>
            <a:lvl6pPr marL="457200" defTabSz="457200" fontAlgn="base">
              <a:lnSpc>
                <a:spcPct val="90000"/>
              </a:lnSpc>
              <a:spcBef>
                <a:spcPct val="0"/>
              </a:spcBef>
              <a:spcAft>
                <a:spcPct val="0"/>
              </a:spcAft>
              <a:defRPr sz="2000" b="1">
                <a:latin typeface="Century Gothic" pitchFamily="34" charset="0"/>
              </a:defRPr>
            </a:lvl6pPr>
            <a:lvl7pPr marL="914400" defTabSz="457200" fontAlgn="base">
              <a:lnSpc>
                <a:spcPct val="90000"/>
              </a:lnSpc>
              <a:spcBef>
                <a:spcPct val="0"/>
              </a:spcBef>
              <a:spcAft>
                <a:spcPct val="0"/>
              </a:spcAft>
              <a:defRPr sz="2000" b="1">
                <a:latin typeface="Century Gothic" pitchFamily="34" charset="0"/>
              </a:defRPr>
            </a:lvl7pPr>
            <a:lvl8pPr marL="1371600" defTabSz="457200" fontAlgn="base">
              <a:lnSpc>
                <a:spcPct val="90000"/>
              </a:lnSpc>
              <a:spcBef>
                <a:spcPct val="0"/>
              </a:spcBef>
              <a:spcAft>
                <a:spcPct val="0"/>
              </a:spcAft>
              <a:defRPr sz="2000" b="1">
                <a:latin typeface="Century Gothic" pitchFamily="34" charset="0"/>
              </a:defRPr>
            </a:lvl8pPr>
            <a:lvl9pPr marL="1828800" defTabSz="457200" fontAlgn="base">
              <a:lnSpc>
                <a:spcPct val="90000"/>
              </a:lnSpc>
              <a:spcBef>
                <a:spcPct val="0"/>
              </a:spcBef>
              <a:spcAft>
                <a:spcPct val="0"/>
              </a:spcAft>
              <a:defRPr sz="2000" b="1">
                <a:latin typeface="Century Gothic" pitchFamily="34" charset="0"/>
              </a:defRPr>
            </a:lvl9pPr>
          </a:lstStyle>
          <a:p>
            <a:pPr algn="r"/>
            <a:r>
              <a:rPr lang="el"/>
              <a:t>Λιμενικά συστήματα</a:t>
            </a:r>
          </a:p>
        </p:txBody>
      </p:sp>
      <p:pic>
        <p:nvPicPr>
          <p:cNvPr id="47" name="Image 46">
            <a:extLst>
              <a:ext uri="{FF2B5EF4-FFF2-40B4-BE49-F238E27FC236}">
                <a16:creationId xmlns:a16="http://schemas.microsoft.com/office/drawing/2014/main" id="{0B225F4B-3A42-4281-8CBE-9658F255A2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302" y="4916387"/>
            <a:ext cx="1177451" cy="1591846"/>
          </a:xfrm>
          <a:prstGeom prst="rect">
            <a:avLst/>
          </a:prstGeom>
          <a:ln>
            <a:solidFill>
              <a:schemeClr val="accent1"/>
            </a:solidFill>
          </a:ln>
        </p:spPr>
      </p:pic>
    </p:spTree>
    <p:extLst>
      <p:ext uri="{BB962C8B-B14F-4D97-AF65-F5344CB8AC3E}">
        <p14:creationId xmlns:p14="http://schemas.microsoft.com/office/powerpoint/2010/main" val="3148029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77E2A25-9B3F-4992-526B-31C0EA4689C5}"/>
              </a:ext>
            </a:extLst>
          </p:cNvPr>
          <p:cNvSpPr txBox="1"/>
          <p:nvPr/>
        </p:nvSpPr>
        <p:spPr>
          <a:xfrm>
            <a:off x="9619962" y="3390712"/>
            <a:ext cx="8146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400" b="0" i="0" u="none" strike="noStrike" kern="1200" cap="none" spc="0" normalizeH="0" baseline="0" noProof="0">
                <a:ln>
                  <a:noFill/>
                </a:ln>
                <a:solidFill>
                  <a:srgbClr val="000000"/>
                </a:solidFill>
                <a:effectLst/>
                <a:uLnTx/>
                <a:uFillTx/>
                <a:latin typeface="Century Gothic"/>
                <a:ea typeface="+mn-ea"/>
                <a:cs typeface="+mn-cs"/>
              </a:rPr>
              <a:t>ΣΕΣΣ/ΣΕ</a:t>
            </a:r>
          </a:p>
        </p:txBody>
      </p:sp>
      <p:sp>
        <p:nvSpPr>
          <p:cNvPr id="9" name="ZoneTexte 8">
            <a:extLst>
              <a:ext uri="{FF2B5EF4-FFF2-40B4-BE49-F238E27FC236}">
                <a16:creationId xmlns:a16="http://schemas.microsoft.com/office/drawing/2014/main" id="{A1B0AB6B-DC8E-E765-97A4-942E7C1DD44D}"/>
              </a:ext>
            </a:extLst>
          </p:cNvPr>
          <p:cNvSpPr txBox="1"/>
          <p:nvPr/>
        </p:nvSpPr>
        <p:spPr>
          <a:xfrm>
            <a:off x="9603279" y="4363348"/>
            <a:ext cx="7873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400" b="0" i="0" u="none" strike="noStrike" kern="1200" cap="none" spc="0" normalizeH="0" baseline="0" noProof="0">
                <a:ln>
                  <a:noFill/>
                </a:ln>
                <a:solidFill>
                  <a:srgbClr val="000000"/>
                </a:solidFill>
                <a:effectLst/>
                <a:uLnTx/>
                <a:uFillTx/>
                <a:latin typeface="Century Gothic"/>
                <a:ea typeface="+mn-ea"/>
                <a:cs typeface="+mn-cs"/>
              </a:rPr>
              <a:t>Δ.SIGN</a:t>
            </a:r>
          </a:p>
        </p:txBody>
      </p:sp>
      <p:sp>
        <p:nvSpPr>
          <p:cNvPr id="10" name="Titre 1">
            <a:extLst>
              <a:ext uri="{FF2B5EF4-FFF2-40B4-BE49-F238E27FC236}">
                <a16:creationId xmlns:a16="http://schemas.microsoft.com/office/drawing/2014/main" id="{7A0E9C75-144F-49DB-BBDE-F3309DDF312C}"/>
              </a:ext>
            </a:extLst>
          </p:cNvPr>
          <p:cNvSpPr txBox="1">
            <a:spLocks/>
          </p:cNvSpPr>
          <p:nvPr/>
        </p:nvSpPr>
        <p:spPr>
          <a:xfrm>
            <a:off x="452676" y="113414"/>
            <a:ext cx="10949763" cy="771308"/>
          </a:xfrm>
          <a:prstGeom prst="rect">
            <a:avLst/>
          </a:prstGeom>
        </p:spPr>
        <p:txBody>
          <a:bodyPr vert="horz" lIns="91440" tIns="45720" rIns="91440" bIns="45720" rtlCol="0" anchor="b">
            <a:normAutofit/>
          </a:bodyPr>
          <a:lstStyle>
            <a:lvl1pPr>
              <a:lnSpc>
                <a:spcPct val="90000"/>
              </a:lnSpc>
              <a:spcBef>
                <a:spcPct val="0"/>
              </a:spcBef>
              <a:buNone/>
              <a:defRPr sz="3200" spc="1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 sz="2400" b="0" i="0" u="none" strike="noStrike" kern="1200" cap="none" spc="100" normalizeH="0" baseline="0" noProof="0" err="1">
                <a:ln>
                  <a:noFill/>
                </a:ln>
                <a:solidFill>
                  <a:srgbClr val="000000"/>
                </a:solidFill>
                <a:effectLst/>
                <a:uLnTx/>
                <a:uFillTx/>
                <a:latin typeface="Book Antiqua"/>
                <a:ea typeface="+mj-ea"/>
                <a:cs typeface="+mj-cs"/>
              </a:rPr>
              <a:t>Ποιος είναι ο στόχος των επιτιθέμενων;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 sz="1600" b="0" i="0" u="none" strike="noStrike" kern="1200" cap="none" spc="100" normalizeH="0" baseline="0" noProof="0">
                <a:ln>
                  <a:noFill/>
                </a:ln>
                <a:solidFill>
                  <a:srgbClr val="FFBA00"/>
                </a:solidFill>
                <a:effectLst/>
                <a:uLnTx/>
                <a:uFillTx/>
                <a:latin typeface="Book Antiqua"/>
                <a:ea typeface="+mj-ea"/>
                <a:cs typeface="+mj-cs"/>
              </a:rPr>
              <a:t>Διασφάλιση Πληροφοριών</a:t>
            </a:r>
          </a:p>
        </p:txBody>
      </p:sp>
      <p:sp>
        <p:nvSpPr>
          <p:cNvPr id="11" name="Rectangle : coins arrondis 10">
            <a:extLst>
              <a:ext uri="{FF2B5EF4-FFF2-40B4-BE49-F238E27FC236}">
                <a16:creationId xmlns:a16="http://schemas.microsoft.com/office/drawing/2014/main" id="{30111506-46F6-AEDB-FDC0-1930386AC6CB}"/>
              </a:ext>
            </a:extLst>
          </p:cNvPr>
          <p:cNvSpPr/>
          <p:nvPr/>
        </p:nvSpPr>
        <p:spPr>
          <a:xfrm>
            <a:off x="411073" y="1115355"/>
            <a:ext cx="1927930" cy="77130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400" dirty="0"/>
              <a:t>Εμπιστευτικότητα</a:t>
            </a:r>
          </a:p>
        </p:txBody>
      </p:sp>
      <p:sp>
        <p:nvSpPr>
          <p:cNvPr id="12" name="Rectangle : coins arrondis 11">
            <a:extLst>
              <a:ext uri="{FF2B5EF4-FFF2-40B4-BE49-F238E27FC236}">
                <a16:creationId xmlns:a16="http://schemas.microsoft.com/office/drawing/2014/main" id="{EC73E33A-5CC6-0AB1-CAE6-04AAC7F3B12E}"/>
              </a:ext>
            </a:extLst>
          </p:cNvPr>
          <p:cNvSpPr/>
          <p:nvPr/>
        </p:nvSpPr>
        <p:spPr>
          <a:xfrm>
            <a:off x="411073" y="2120300"/>
            <a:ext cx="1927930" cy="77130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400" err="1"/>
              <a:t>Ακεραιότητα</a:t>
            </a:r>
            <a:endParaRPr lang="fr-FR" sz="1400"/>
          </a:p>
        </p:txBody>
      </p:sp>
      <p:sp>
        <p:nvSpPr>
          <p:cNvPr id="13" name="Rectangle : coins arrondis 12">
            <a:extLst>
              <a:ext uri="{FF2B5EF4-FFF2-40B4-BE49-F238E27FC236}">
                <a16:creationId xmlns:a16="http://schemas.microsoft.com/office/drawing/2014/main" id="{7B4C429D-D132-40E4-0115-502E378D72B5}"/>
              </a:ext>
            </a:extLst>
          </p:cNvPr>
          <p:cNvSpPr/>
          <p:nvPr/>
        </p:nvSpPr>
        <p:spPr>
          <a:xfrm>
            <a:off x="411073" y="3190557"/>
            <a:ext cx="1927930" cy="77130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400" err="1"/>
              <a:t>Διαθεσιμότητα</a:t>
            </a:r>
            <a:endParaRPr lang="fr-FR" sz="1400"/>
          </a:p>
        </p:txBody>
      </p:sp>
      <p:sp>
        <p:nvSpPr>
          <p:cNvPr id="14" name="Rectangle : coins arrondis 13">
            <a:extLst>
              <a:ext uri="{FF2B5EF4-FFF2-40B4-BE49-F238E27FC236}">
                <a16:creationId xmlns:a16="http://schemas.microsoft.com/office/drawing/2014/main" id="{124A5979-02C0-A0CD-5E52-98F5BFBF3CC8}"/>
              </a:ext>
            </a:extLst>
          </p:cNvPr>
          <p:cNvSpPr/>
          <p:nvPr/>
        </p:nvSpPr>
        <p:spPr>
          <a:xfrm>
            <a:off x="411073" y="4326129"/>
            <a:ext cx="1927930" cy="7713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400"/>
              <a:t>Μη-</a:t>
            </a:r>
          </a:p>
          <a:p>
            <a:r>
              <a:rPr lang="el" sz="1400" err="1"/>
              <a:t>Αποκήρυξη</a:t>
            </a:r>
            <a:endParaRPr lang="fr-FR" sz="1400"/>
          </a:p>
        </p:txBody>
      </p:sp>
      <p:sp>
        <p:nvSpPr>
          <p:cNvPr id="15" name="Rectangle : coins arrondis 14">
            <a:extLst>
              <a:ext uri="{FF2B5EF4-FFF2-40B4-BE49-F238E27FC236}">
                <a16:creationId xmlns:a16="http://schemas.microsoft.com/office/drawing/2014/main" id="{3D169BD0-387F-43E8-1615-6E119E48C529}"/>
              </a:ext>
            </a:extLst>
          </p:cNvPr>
          <p:cNvSpPr/>
          <p:nvPr/>
        </p:nvSpPr>
        <p:spPr>
          <a:xfrm>
            <a:off x="411073" y="5701193"/>
            <a:ext cx="1927930" cy="77130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400" err="1"/>
              <a:t>Έλεγχος ταυτότητας</a:t>
            </a:r>
            <a:endParaRPr lang="fr-FR" sz="1400"/>
          </a:p>
        </p:txBody>
      </p:sp>
      <p:sp>
        <p:nvSpPr>
          <p:cNvPr id="16" name="Flèche : droite 15">
            <a:extLst>
              <a:ext uri="{FF2B5EF4-FFF2-40B4-BE49-F238E27FC236}">
                <a16:creationId xmlns:a16="http://schemas.microsoft.com/office/drawing/2014/main" id="{FB683DB5-9480-0578-B57C-AB4D7A52C423}"/>
              </a:ext>
            </a:extLst>
          </p:cNvPr>
          <p:cNvSpPr/>
          <p:nvPr/>
        </p:nvSpPr>
        <p:spPr>
          <a:xfrm>
            <a:off x="2427515" y="796151"/>
            <a:ext cx="8403770" cy="1391148"/>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200"/>
              <a:t>Οι πληροφορίες δεν αποκαλύπτονται σε οντότητες συστήματος (χρήστες, διαδικασίες, συσκευές), εκτός εάν έχουν εξουσιοδοτηθεί να έχουν πρόσβαση στις πληροφορίες</a:t>
            </a:r>
            <a:endParaRPr lang="fr-FR" sz="1200"/>
          </a:p>
        </p:txBody>
      </p:sp>
      <p:sp>
        <p:nvSpPr>
          <p:cNvPr id="17" name="Flèche : droite 16">
            <a:extLst>
              <a:ext uri="{FF2B5EF4-FFF2-40B4-BE49-F238E27FC236}">
                <a16:creationId xmlns:a16="http://schemas.microsoft.com/office/drawing/2014/main" id="{14BA0D7E-5CE3-44C6-69A8-FE603B03F703}"/>
              </a:ext>
            </a:extLst>
          </p:cNvPr>
          <p:cNvSpPr/>
          <p:nvPr/>
        </p:nvSpPr>
        <p:spPr>
          <a:xfrm>
            <a:off x="2427515" y="1833745"/>
            <a:ext cx="8403770" cy="139114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200"/>
              <a:t>Η ιδιότητα με την οποία μια οικονομική οντότητα δεν έχει τροποποιηθεί σε</a:t>
            </a:r>
          </a:p>
          <a:p>
            <a:r>
              <a:rPr lang="el" sz="1200"/>
              <a:t>μη εξουσιοδοτημένος τρόπος.</a:t>
            </a:r>
            <a:endParaRPr lang="fr-FR" sz="1200"/>
          </a:p>
        </p:txBody>
      </p:sp>
      <p:sp>
        <p:nvSpPr>
          <p:cNvPr id="18" name="Flèche : droite 17">
            <a:extLst>
              <a:ext uri="{FF2B5EF4-FFF2-40B4-BE49-F238E27FC236}">
                <a16:creationId xmlns:a16="http://schemas.microsoft.com/office/drawing/2014/main" id="{03CD0414-A5EA-1F7F-4EB0-15A0A0C0ECA1}"/>
              </a:ext>
            </a:extLst>
          </p:cNvPr>
          <p:cNvSpPr/>
          <p:nvPr/>
        </p:nvSpPr>
        <p:spPr>
          <a:xfrm>
            <a:off x="2427515" y="2890984"/>
            <a:ext cx="8403770" cy="1391148"/>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200"/>
              <a:t>Να είναι προσβάσιμο και χρησιμοποιήσιμο κατόπιν αιτήματος από εξουσιοδοτημένο φορέα.</a:t>
            </a:r>
            <a:endParaRPr lang="fr-FR" sz="1200"/>
          </a:p>
        </p:txBody>
      </p:sp>
      <p:sp>
        <p:nvSpPr>
          <p:cNvPr id="19" name="Flèche : droite 18">
            <a:extLst>
              <a:ext uri="{FF2B5EF4-FFF2-40B4-BE49-F238E27FC236}">
                <a16:creationId xmlns:a16="http://schemas.microsoft.com/office/drawing/2014/main" id="{BD526155-970F-9C3E-2B08-8B43DF142C8C}"/>
              </a:ext>
            </a:extLst>
          </p:cNvPr>
          <p:cNvSpPr/>
          <p:nvPr/>
        </p:nvSpPr>
        <p:spPr>
          <a:xfrm>
            <a:off x="2427515" y="4055435"/>
            <a:ext cx="8403770" cy="1391148"/>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200"/>
              <a:t>Διασφάλιση ότι παρέχεται στον αποστολέα των πληροφοριών απόδειξη παράδοσης και στον παραλήπτη παρέχεται απόδειξη της ταυτότητας του αποστολέα, οπότε κανείς δεν μπορεί αργότερα να αρνηθεί ότι έχει επεξεργαστεί τις πληροφορίες.</a:t>
            </a:r>
            <a:endParaRPr lang="fr-FR" sz="1200"/>
          </a:p>
        </p:txBody>
      </p:sp>
      <p:sp>
        <p:nvSpPr>
          <p:cNvPr id="20" name="Flèche : droite 19">
            <a:extLst>
              <a:ext uri="{FF2B5EF4-FFF2-40B4-BE49-F238E27FC236}">
                <a16:creationId xmlns:a16="http://schemas.microsoft.com/office/drawing/2014/main" id="{CA2562CB-21BD-0D6D-380D-ED04F35E8CA9}"/>
              </a:ext>
            </a:extLst>
          </p:cNvPr>
          <p:cNvSpPr/>
          <p:nvPr/>
        </p:nvSpPr>
        <p:spPr>
          <a:xfrm>
            <a:off x="2467574" y="5391273"/>
            <a:ext cx="8403770" cy="1391148"/>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200"/>
              <a:t>Επαλήθευση της ταυτότητας ή άλλων χαρακτηριστικών που διεκδικούνται ή θεωρούνται από μια οντότητα (χρήστη, διαδικασία ή συσκευή) ή για την επαλήθευση της πηγής και της ακεραιότητας των δεδομένων.</a:t>
            </a:r>
            <a:endParaRPr lang="fr-FR" sz="1200"/>
          </a:p>
        </p:txBody>
      </p:sp>
    </p:spTree>
    <p:extLst>
      <p:ext uri="{BB962C8B-B14F-4D97-AF65-F5344CB8AC3E}">
        <p14:creationId xmlns:p14="http://schemas.microsoft.com/office/powerpoint/2010/main" val="611695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439C06-1ABC-E668-1109-8EDECC960EE4}"/>
              </a:ext>
            </a:extLst>
          </p:cNvPr>
          <p:cNvSpPr/>
          <p:nvPr/>
        </p:nvSpPr>
        <p:spPr>
          <a:xfrm>
            <a:off x="899161" y="1370267"/>
            <a:ext cx="6043086" cy="525654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 sz="1400" b="1" err="1">
                <a:solidFill>
                  <a:schemeClr val="accent5">
                    <a:lumMod val="50000"/>
                  </a:schemeClr>
                </a:solidFill>
              </a:rPr>
              <a:t>Απόρρητο και προστασία δεδομένων</a:t>
            </a: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a:p>
            <a:pPr algn="r"/>
            <a:endParaRPr lang="fr-FR" sz="1400" b="1">
              <a:solidFill>
                <a:schemeClr val="accent5">
                  <a:lumMod val="50000"/>
                </a:schemeClr>
              </a:solidFill>
            </a:endParaRPr>
          </a:p>
        </p:txBody>
      </p:sp>
      <p:sp>
        <p:nvSpPr>
          <p:cNvPr id="4" name="Titre 1">
            <a:extLst>
              <a:ext uri="{FF2B5EF4-FFF2-40B4-BE49-F238E27FC236}">
                <a16:creationId xmlns:a16="http://schemas.microsoft.com/office/drawing/2014/main" id="{4F920490-65DB-ECA9-FD76-6BD4F815CA58}"/>
              </a:ext>
            </a:extLst>
          </p:cNvPr>
          <p:cNvSpPr txBox="1">
            <a:spLocks/>
          </p:cNvSpPr>
          <p:nvPr/>
        </p:nvSpPr>
        <p:spPr>
          <a:xfrm>
            <a:off x="384582" y="207195"/>
            <a:ext cx="10949763" cy="784406"/>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 sz="3600" b="1" i="0" u="none" strike="noStrike" kern="1200" cap="none" spc="0" normalizeH="0" baseline="0" noProof="0" err="1">
                <a:ln>
                  <a:noFill/>
                </a:ln>
                <a:solidFill>
                  <a:srgbClr val="000000"/>
                </a:solidFill>
                <a:effectLst/>
                <a:uLnTx/>
                <a:uFillTx/>
                <a:latin typeface="Arial" panose="020B0604020202020204" pitchFamily="34" charset="0"/>
                <a:ea typeface="+mj-ea"/>
                <a:cs typeface="+mj-cs"/>
              </a:rPr>
              <a:t>Λειτουργικές περιοχές</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l" sz="1400" b="0" i="0" u="none" strike="noStrike" kern="1200" cap="none" spc="0" normalizeH="0" baseline="0" noProof="0">
                <a:ln>
                  <a:noFill/>
                </a:ln>
                <a:solidFill>
                  <a:srgbClr val="000000"/>
                </a:solidFill>
                <a:effectLst/>
                <a:uLnTx/>
                <a:uFillTx/>
                <a:latin typeface="Arial" panose="020B0604020202020204" pitchFamily="34" charset="0"/>
                <a:ea typeface="+mj-ea"/>
                <a:cs typeface="+mj-cs"/>
              </a:rPr>
              <a:t>(Ταξινόμηση CYBERSECPRO)</a:t>
            </a:r>
            <a:endParaRPr kumimoji="0" lang="fr-FR" sz="3600" b="0" i="0" u="none" strike="noStrike" kern="1200" cap="none" spc="0" normalizeH="0" baseline="0" noProof="0">
              <a:ln>
                <a:noFill/>
              </a:ln>
              <a:solidFill>
                <a:srgbClr val="000000"/>
              </a:solidFill>
              <a:effectLst/>
              <a:uLnTx/>
              <a:uFillTx/>
              <a:latin typeface="Book Antiqua"/>
              <a:ea typeface="+mj-ea"/>
              <a:cs typeface="+mj-cs"/>
            </a:endParaRPr>
          </a:p>
        </p:txBody>
      </p:sp>
      <p:pic>
        <p:nvPicPr>
          <p:cNvPr id="5" name="Image 4">
            <a:extLst>
              <a:ext uri="{FF2B5EF4-FFF2-40B4-BE49-F238E27FC236}">
                <a16:creationId xmlns:a16="http://schemas.microsoft.com/office/drawing/2014/main" id="{B8C789CB-D4E6-70F2-9B3B-600B89D666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22104" y="599398"/>
            <a:ext cx="3598274" cy="5071853"/>
          </a:xfrm>
          <a:prstGeom prst="rect">
            <a:avLst/>
          </a:prstGeom>
        </p:spPr>
      </p:pic>
      <p:sp>
        <p:nvSpPr>
          <p:cNvPr id="14" name="Rectangle 13">
            <a:extLst>
              <a:ext uri="{FF2B5EF4-FFF2-40B4-BE49-F238E27FC236}">
                <a16:creationId xmlns:a16="http://schemas.microsoft.com/office/drawing/2014/main" id="{5BA97C68-81E5-2A5C-3DAB-7F07E3659EB5}"/>
              </a:ext>
            </a:extLst>
          </p:cNvPr>
          <p:cNvSpPr/>
          <p:nvPr/>
        </p:nvSpPr>
        <p:spPr>
          <a:xfrm>
            <a:off x="1066801" y="1915885"/>
            <a:ext cx="5723046" cy="455852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 sz="800" b="1" dirty="0">
                <a:solidFill>
                  <a:schemeClr val="accent5">
                    <a:lumMod val="50000"/>
                  </a:schemeClr>
                </a:solidFill>
              </a:rPr>
              <a:t>Η ανθρώπινη πτυχή της ασφάλειας στον κυβερνοχώρο    </a:t>
            </a: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a:p>
            <a:pPr algn="r"/>
            <a:endParaRPr lang="fr-FR" sz="800" b="1" dirty="0">
              <a:solidFill>
                <a:schemeClr val="accent5">
                  <a:lumMod val="50000"/>
                </a:schemeClr>
              </a:solidFill>
            </a:endParaRPr>
          </a:p>
        </p:txBody>
      </p:sp>
      <p:sp>
        <p:nvSpPr>
          <p:cNvPr id="11" name="Rectangle 10">
            <a:extLst>
              <a:ext uri="{FF2B5EF4-FFF2-40B4-BE49-F238E27FC236}">
                <a16:creationId xmlns:a16="http://schemas.microsoft.com/office/drawing/2014/main" id="{94DE72FF-6EDA-4759-8152-A016CDA48331}"/>
              </a:ext>
            </a:extLst>
          </p:cNvPr>
          <p:cNvSpPr/>
          <p:nvPr/>
        </p:nvSpPr>
        <p:spPr>
          <a:xfrm>
            <a:off x="1230087" y="3917872"/>
            <a:ext cx="5387987" cy="1187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b="1">
              <a:solidFill>
                <a:schemeClr val="accent5">
                  <a:lumMod val="50000"/>
                </a:schemeClr>
              </a:solidFill>
            </a:endParaRPr>
          </a:p>
          <a:p>
            <a:pPr algn="ctr"/>
            <a:endParaRPr lang="fr-FR" sz="1400" b="1">
              <a:solidFill>
                <a:schemeClr val="accent5">
                  <a:lumMod val="50000"/>
                </a:schemeClr>
              </a:solidFill>
            </a:endParaRPr>
          </a:p>
          <a:p>
            <a:pPr algn="ctr"/>
            <a:r>
              <a:rPr lang="el" sz="1400" b="1">
                <a:solidFill>
                  <a:schemeClr val="accent5">
                    <a:lumMod val="50000"/>
                  </a:schemeClr>
                </a:solidFill>
              </a:rPr>
              <a:t>Εργαλεία και Τεχνολογία</a:t>
            </a:r>
            <a:endParaRPr lang="fr-FR" sz="1400" b="1">
              <a:solidFill>
                <a:schemeClr val="accent5">
                  <a:lumMod val="50000"/>
                </a:schemeClr>
              </a:solidFill>
            </a:endParaRPr>
          </a:p>
        </p:txBody>
      </p:sp>
      <p:sp>
        <p:nvSpPr>
          <p:cNvPr id="6" name="Rectangle 5">
            <a:extLst>
              <a:ext uri="{FF2B5EF4-FFF2-40B4-BE49-F238E27FC236}">
                <a16:creationId xmlns:a16="http://schemas.microsoft.com/office/drawing/2014/main" id="{84A7C8BA-D173-4041-C7A5-FF2A6F731640}"/>
              </a:ext>
            </a:extLst>
          </p:cNvPr>
          <p:cNvSpPr/>
          <p:nvPr/>
        </p:nvSpPr>
        <p:spPr>
          <a:xfrm>
            <a:off x="1393373" y="2090056"/>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b="1" err="1">
                <a:solidFill>
                  <a:schemeClr val="accent5">
                    <a:lumMod val="50000"/>
                  </a:schemeClr>
                </a:solidFill>
              </a:rPr>
              <a:t>Διαχείριση κινδύνων κυβερνοασφάλειας</a:t>
            </a:r>
          </a:p>
        </p:txBody>
      </p:sp>
      <p:sp>
        <p:nvSpPr>
          <p:cNvPr id="7" name="Rectangle 6">
            <a:extLst>
              <a:ext uri="{FF2B5EF4-FFF2-40B4-BE49-F238E27FC236}">
                <a16:creationId xmlns:a16="http://schemas.microsoft.com/office/drawing/2014/main" id="{95CF4D51-49F4-0367-01F1-F66AE4BC6494}"/>
              </a:ext>
            </a:extLst>
          </p:cNvPr>
          <p:cNvSpPr/>
          <p:nvPr/>
        </p:nvSpPr>
        <p:spPr>
          <a:xfrm>
            <a:off x="1393373" y="2677885"/>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b="1" err="1">
                <a:solidFill>
                  <a:schemeClr val="accent5">
                    <a:lumMod val="50000"/>
                  </a:schemeClr>
                </a:solidFill>
              </a:rPr>
              <a:t>Διαχείριση απειλών στον κυβερνοχώρο</a:t>
            </a:r>
          </a:p>
        </p:txBody>
      </p:sp>
      <p:sp>
        <p:nvSpPr>
          <p:cNvPr id="8" name="Rectangle 7">
            <a:extLst>
              <a:ext uri="{FF2B5EF4-FFF2-40B4-BE49-F238E27FC236}">
                <a16:creationId xmlns:a16="http://schemas.microsoft.com/office/drawing/2014/main" id="{5C0A090A-795B-E333-85BE-110F2050FB94}"/>
              </a:ext>
            </a:extLst>
          </p:cNvPr>
          <p:cNvSpPr/>
          <p:nvPr/>
        </p:nvSpPr>
        <p:spPr>
          <a:xfrm>
            <a:off x="1393373" y="3286993"/>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b="1">
                <a:solidFill>
                  <a:schemeClr val="accent5">
                    <a:lumMod val="50000"/>
                  </a:schemeClr>
                </a:solidFill>
              </a:rPr>
              <a:t>Αντιμετώπιση περιστατικών στον κυβερνοχώρο</a:t>
            </a:r>
            <a:endParaRPr lang="fr-FR" sz="1400" b="1">
              <a:solidFill>
                <a:schemeClr val="accent5">
                  <a:lumMod val="50000"/>
                </a:schemeClr>
              </a:solidFill>
            </a:endParaRPr>
          </a:p>
        </p:txBody>
      </p:sp>
      <p:sp>
        <p:nvSpPr>
          <p:cNvPr id="9" name="Rectangle 8">
            <a:extLst>
              <a:ext uri="{FF2B5EF4-FFF2-40B4-BE49-F238E27FC236}">
                <a16:creationId xmlns:a16="http://schemas.microsoft.com/office/drawing/2014/main" id="{E68CC707-8055-94F6-1944-80D96C0DD008}"/>
              </a:ext>
            </a:extLst>
          </p:cNvPr>
          <p:cNvSpPr/>
          <p:nvPr/>
        </p:nvSpPr>
        <p:spPr>
          <a:xfrm>
            <a:off x="1393373" y="4005227"/>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b="1" err="1">
                <a:solidFill>
                  <a:schemeClr val="accent5">
                    <a:lumMod val="50000"/>
                  </a:schemeClr>
                </a:solidFill>
              </a:rPr>
              <a:t>Δοκιμές διείσδυσης</a:t>
            </a:r>
            <a:endParaRPr lang="fr-FR" sz="1400" b="1">
              <a:solidFill>
                <a:schemeClr val="accent5">
                  <a:lumMod val="50000"/>
                </a:schemeClr>
              </a:solidFill>
            </a:endParaRPr>
          </a:p>
        </p:txBody>
      </p:sp>
      <p:sp>
        <p:nvSpPr>
          <p:cNvPr id="10" name="Rectangle 9">
            <a:extLst>
              <a:ext uri="{FF2B5EF4-FFF2-40B4-BE49-F238E27FC236}">
                <a16:creationId xmlns:a16="http://schemas.microsoft.com/office/drawing/2014/main" id="{D524A53A-F949-89CD-8AFF-8103068D84A8}"/>
              </a:ext>
            </a:extLst>
          </p:cNvPr>
          <p:cNvSpPr/>
          <p:nvPr/>
        </p:nvSpPr>
        <p:spPr>
          <a:xfrm>
            <a:off x="4103473" y="3989873"/>
            <a:ext cx="2460171"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b="1">
                <a:solidFill>
                  <a:schemeClr val="accent5">
                    <a:lumMod val="50000"/>
                  </a:schemeClr>
                </a:solidFill>
              </a:rPr>
              <a:t>Ασφάλεια δικτύων και επικοινωνιών</a:t>
            </a:r>
            <a:endParaRPr lang="fr-FR" sz="1400" b="1">
              <a:solidFill>
                <a:schemeClr val="accent5">
                  <a:lumMod val="50000"/>
                </a:schemeClr>
              </a:solidFill>
            </a:endParaRPr>
          </a:p>
        </p:txBody>
      </p:sp>
      <p:sp>
        <p:nvSpPr>
          <p:cNvPr id="12" name="Rectangle 11">
            <a:extLst>
              <a:ext uri="{FF2B5EF4-FFF2-40B4-BE49-F238E27FC236}">
                <a16:creationId xmlns:a16="http://schemas.microsoft.com/office/drawing/2014/main" id="{9D678F36-B414-1EDE-2965-E399D3BB07DA}"/>
              </a:ext>
            </a:extLst>
          </p:cNvPr>
          <p:cNvSpPr/>
          <p:nvPr/>
        </p:nvSpPr>
        <p:spPr>
          <a:xfrm>
            <a:off x="1230087" y="5190613"/>
            <a:ext cx="5387987" cy="583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b="1" err="1">
                <a:solidFill>
                  <a:schemeClr val="accent5">
                    <a:lumMod val="50000"/>
                  </a:schemeClr>
                </a:solidFill>
              </a:rPr>
              <a:t>Διαχείριση Κυβερνοασφάλειας</a:t>
            </a:r>
          </a:p>
        </p:txBody>
      </p:sp>
      <p:sp>
        <p:nvSpPr>
          <p:cNvPr id="13" name="Rectangle 12">
            <a:extLst>
              <a:ext uri="{FF2B5EF4-FFF2-40B4-BE49-F238E27FC236}">
                <a16:creationId xmlns:a16="http://schemas.microsoft.com/office/drawing/2014/main" id="{24D80E7C-821A-2DC4-3296-C3E955DD516B}"/>
              </a:ext>
            </a:extLst>
          </p:cNvPr>
          <p:cNvSpPr/>
          <p:nvPr/>
        </p:nvSpPr>
        <p:spPr>
          <a:xfrm>
            <a:off x="1230087" y="5851250"/>
            <a:ext cx="5387987" cy="583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b="1" err="1">
                <a:solidFill>
                  <a:schemeClr val="accent5">
                    <a:lumMod val="50000"/>
                  </a:schemeClr>
                </a:solidFill>
              </a:rPr>
              <a:t>Πολιτική Κυβερνοασφάλειας, Διαδικασία, Συμμόρφωση</a:t>
            </a:r>
          </a:p>
        </p:txBody>
      </p:sp>
    </p:spTree>
    <p:extLst>
      <p:ext uri="{BB962C8B-B14F-4D97-AF65-F5344CB8AC3E}">
        <p14:creationId xmlns:p14="http://schemas.microsoft.com/office/powerpoint/2010/main" val="589790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17AE464-9079-4D0D-81F1-5320C214DB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14566" y="124837"/>
            <a:ext cx="1333288" cy="784407"/>
          </a:xfrm>
          <a:prstGeom prst="rect">
            <a:avLst/>
          </a:prstGeom>
        </p:spPr>
      </p:pic>
      <p:sp>
        <p:nvSpPr>
          <p:cNvPr id="4" name="Titre 1">
            <a:extLst>
              <a:ext uri="{FF2B5EF4-FFF2-40B4-BE49-F238E27FC236}">
                <a16:creationId xmlns:a16="http://schemas.microsoft.com/office/drawing/2014/main" id="{0C25F065-6460-3E92-9151-57C95178FBD4}"/>
              </a:ext>
            </a:extLst>
          </p:cNvPr>
          <p:cNvSpPr txBox="1">
            <a:spLocks/>
          </p:cNvSpPr>
          <p:nvPr/>
        </p:nvSpPr>
        <p:spPr>
          <a:xfrm>
            <a:off x="384582" y="207195"/>
            <a:ext cx="10949763" cy="784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 sz="2800" b="1" dirty="0">
                <a:solidFill>
                  <a:srgbClr val="000000"/>
                </a:solidFill>
                <a:latin typeface="Arial" panose="020B0604020202020204" pitchFamily="34" charset="0"/>
              </a:rPr>
              <a:t>Περιουσιακά στοιχεία</a:t>
            </a:r>
            <a:endParaRPr lang="fr-FR" sz="2800" dirty="0"/>
          </a:p>
        </p:txBody>
      </p:sp>
      <p:sp>
        <p:nvSpPr>
          <p:cNvPr id="5" name="ZoneTexte 4">
            <a:extLst>
              <a:ext uri="{FF2B5EF4-FFF2-40B4-BE49-F238E27FC236}">
                <a16:creationId xmlns:a16="http://schemas.microsoft.com/office/drawing/2014/main" id="{C1DA98CB-B203-8E9C-6AC0-ABCA3184B6BE}"/>
              </a:ext>
            </a:extLst>
          </p:cNvPr>
          <p:cNvSpPr txBox="1"/>
          <p:nvPr/>
        </p:nvSpPr>
        <p:spPr>
          <a:xfrm>
            <a:off x="2899323" y="763574"/>
            <a:ext cx="1886686" cy="4878259"/>
          </a:xfrm>
          <a:prstGeom prst="rect">
            <a:avLst/>
          </a:prstGeom>
          <a:noFill/>
        </p:spPr>
        <p:txBody>
          <a:bodyPr wrap="square" rtlCol="0">
            <a:spAutoFit/>
          </a:bodyPr>
          <a:lstStyle/>
          <a:p>
            <a:pPr algn="r"/>
            <a:r>
              <a:rPr lang="el" sz="900" dirty="0"/>
              <a:t>Ταχυδρομικά Πλοία</a:t>
            </a:r>
            <a:endParaRPr lang="fr-FR" sz="900" dirty="0"/>
          </a:p>
          <a:p>
            <a:pPr algn="r"/>
            <a:r>
              <a:rPr lang="el" sz="900" dirty="0"/>
              <a:t>Ειδικά οχήματα</a:t>
            </a:r>
            <a:endParaRPr lang="fr-FR" sz="900" dirty="0"/>
          </a:p>
          <a:p>
            <a:pPr algn="r"/>
            <a:r>
              <a:rPr lang="el" sz="900" dirty="0"/>
              <a:t>Φυσικά πλωτά φράγματα</a:t>
            </a:r>
            <a:endParaRPr lang="fr-FR" sz="900" dirty="0"/>
          </a:p>
          <a:p>
            <a:pPr algn="r"/>
            <a:endParaRPr lang="fr-FR" sz="1400" dirty="0"/>
          </a:p>
          <a:p>
            <a:pPr algn="r"/>
            <a:endParaRPr lang="fr-FR" sz="900" dirty="0"/>
          </a:p>
          <a:p>
            <a:pPr algn="r"/>
            <a:r>
              <a:rPr lang="el" sz="900" dirty="0"/>
              <a:t>Βιομηχανικά Συστήματα Ελέγχου (ICS)</a:t>
            </a:r>
          </a:p>
          <a:p>
            <a:pPr algn="r"/>
            <a:r>
              <a:rPr lang="el" sz="900" dirty="0"/>
              <a:t>Δίκτυο Επικοινωνίας &amp; Εξαρτήματα ICS</a:t>
            </a:r>
          </a:p>
          <a:p>
            <a:pPr algn="r"/>
            <a:endParaRPr lang="fr-FR" sz="900" dirty="0"/>
          </a:p>
          <a:p>
            <a:pPr algn="r"/>
            <a:endParaRPr lang="fr-FR" sz="900" dirty="0"/>
          </a:p>
          <a:p>
            <a:pPr algn="r"/>
            <a:r>
              <a:rPr lang="el" sz="900" dirty="0"/>
              <a:t>Συστήματα λιμενικής κοινότητας (PCS)</a:t>
            </a:r>
          </a:p>
          <a:p>
            <a:pPr algn="r"/>
            <a:r>
              <a:rPr lang="el" sz="900" dirty="0"/>
              <a:t>Κοινοτικά συστήματα φορτίου (CCS)</a:t>
            </a:r>
          </a:p>
          <a:p>
            <a:pPr algn="r"/>
            <a:r>
              <a:rPr lang="el" sz="900" dirty="0"/>
              <a:t>Συστήματα Διαχείρισης Αλιευτικών Πληροφοριών (FIMS)</a:t>
            </a:r>
          </a:p>
          <a:p>
            <a:pPr algn="r"/>
            <a:r>
              <a:rPr lang="el" sz="900" dirty="0"/>
              <a:t>Λιμένας Coporate syste</a:t>
            </a:r>
            <a:r>
              <a:rPr lang="en-US" sz="900" dirty="0"/>
              <a:t>m</a:t>
            </a:r>
            <a:r>
              <a:rPr lang="el" sz="900" dirty="0"/>
              <a:t>s</a:t>
            </a:r>
            <a:endParaRPr lang="fr-FR" sz="900" dirty="0"/>
          </a:p>
          <a:p>
            <a:pPr algn="r"/>
            <a:r>
              <a:rPr lang="el" sz="900" dirty="0"/>
              <a:t>Συστήματα Διαχείρισης Τερματικών Λειτουργιών</a:t>
            </a:r>
            <a:endParaRPr lang="fr-FR" sz="900" dirty="0"/>
          </a:p>
          <a:p>
            <a:pPr algn="r"/>
            <a:r>
              <a:rPr lang="el" sz="900" dirty="0"/>
              <a:t>VTS / VTMIS</a:t>
            </a:r>
          </a:p>
          <a:p>
            <a:pPr algn="r"/>
            <a:r>
              <a:rPr lang="el" sz="900" dirty="0"/>
              <a:t>Συστήματα διαχείρισης θέσεων ελλιμενισμού</a:t>
            </a:r>
            <a:endParaRPr lang="fr-FR" sz="900" dirty="0"/>
          </a:p>
          <a:p>
            <a:pPr algn="r"/>
            <a:endParaRPr lang="fr-FR" sz="900" dirty="0"/>
          </a:p>
          <a:p>
            <a:pPr algn="r"/>
            <a:endParaRPr lang="fr-FR" sz="900" dirty="0"/>
          </a:p>
          <a:p>
            <a:pPr algn="r"/>
            <a:endParaRPr lang="fr-FR" sz="900" dirty="0"/>
          </a:p>
          <a:p>
            <a:pPr algn="r"/>
            <a:r>
              <a:rPr lang="el" sz="900" dirty="0"/>
              <a:t>Προσωπικό Λιμενικής Αρχής</a:t>
            </a:r>
          </a:p>
          <a:p>
            <a:pPr algn="r"/>
            <a:r>
              <a:rPr lang="el" sz="900" dirty="0"/>
              <a:t>Μόνιμο Εμπορικό Προσωπικό</a:t>
            </a:r>
          </a:p>
          <a:p>
            <a:pPr algn="r"/>
            <a:r>
              <a:rPr lang="el" sz="900" dirty="0"/>
              <a:t>Προσωπικό IT/OT</a:t>
            </a:r>
          </a:p>
          <a:p>
            <a:pPr algn="r"/>
            <a:r>
              <a:rPr lang="el" sz="900" dirty="0"/>
              <a:t>Εξωτερικό Προσωπικό</a:t>
            </a:r>
          </a:p>
          <a:p>
            <a:pPr algn="r"/>
            <a:r>
              <a:rPr lang="el" sz="900" dirty="0"/>
              <a:t>Πληρώματα πλοίων</a:t>
            </a:r>
            <a:endParaRPr lang="fr-FR" sz="900" dirty="0"/>
          </a:p>
          <a:p>
            <a:pPr algn="r"/>
            <a:r>
              <a:rPr lang="el" sz="900" dirty="0"/>
              <a:t>Επιβάτες </a:t>
            </a:r>
          </a:p>
          <a:p>
            <a:pPr algn="r"/>
            <a:r>
              <a:rPr lang="el" sz="900" dirty="0"/>
              <a:t>Ευρύ κοινό</a:t>
            </a:r>
          </a:p>
        </p:txBody>
      </p:sp>
      <p:sp>
        <p:nvSpPr>
          <p:cNvPr id="6" name="ZoneTexte 5">
            <a:extLst>
              <a:ext uri="{FF2B5EF4-FFF2-40B4-BE49-F238E27FC236}">
                <a16:creationId xmlns:a16="http://schemas.microsoft.com/office/drawing/2014/main" id="{FA9C56BA-2AFF-7BD1-17FF-9698965DF8AA}"/>
              </a:ext>
            </a:extLst>
          </p:cNvPr>
          <p:cNvSpPr txBox="1"/>
          <p:nvPr/>
        </p:nvSpPr>
        <p:spPr>
          <a:xfrm>
            <a:off x="7132320" y="455686"/>
            <a:ext cx="1886686" cy="3970318"/>
          </a:xfrm>
          <a:prstGeom prst="rect">
            <a:avLst/>
          </a:prstGeom>
          <a:noFill/>
        </p:spPr>
        <p:txBody>
          <a:bodyPr wrap="square" rtlCol="0">
            <a:spAutoFit/>
          </a:bodyPr>
          <a:lstStyle/>
          <a:p>
            <a:r>
              <a:rPr lang="el" sz="900" dirty="0"/>
              <a:t>Συνδεσιμότητα στη θάλασσα</a:t>
            </a:r>
          </a:p>
          <a:p>
            <a:r>
              <a:rPr lang="el" sz="900" dirty="0"/>
              <a:t>Λιμενικές υποδομές</a:t>
            </a:r>
          </a:p>
          <a:p>
            <a:r>
              <a:rPr lang="el" sz="900" dirty="0"/>
              <a:t>Κτίρια</a:t>
            </a:r>
          </a:p>
          <a:p>
            <a:r>
              <a:rPr lang="el" sz="900" dirty="0"/>
              <a:t>Ενέργεια</a:t>
            </a:r>
          </a:p>
          <a:p>
            <a:r>
              <a:rPr lang="el" sz="900" dirty="0"/>
              <a:t>Συστήματα επεξεργασίας αποβλήτων</a:t>
            </a:r>
            <a:endParaRPr lang="fr-FR" sz="900" dirty="0"/>
          </a:p>
          <a:p>
            <a:r>
              <a:rPr lang="el" sz="900" dirty="0"/>
              <a:t>Συνδεσιμότητα στην ενδοχώρα</a:t>
            </a:r>
            <a:endParaRPr lang="fr-FR" sz="900" dirty="0"/>
          </a:p>
          <a:p>
            <a:r>
              <a:rPr lang="el" sz="900" dirty="0"/>
              <a:t>Ασφάλεια &amp;; Προστασία</a:t>
            </a:r>
          </a:p>
          <a:p>
            <a:endParaRPr lang="fr-FR" sz="900" dirty="0"/>
          </a:p>
          <a:p>
            <a:endParaRPr lang="fr-FR" sz="900" dirty="0"/>
          </a:p>
          <a:p>
            <a:endParaRPr lang="fr-FR" sz="900" dirty="0"/>
          </a:p>
          <a:p>
            <a:r>
              <a:rPr lang="el" sz="900" dirty="0"/>
              <a:t>Ειδική διάταξη λιμενικής εγκατάστασης</a:t>
            </a:r>
            <a:endParaRPr lang="fr-FR" sz="900" dirty="0"/>
          </a:p>
          <a:p>
            <a:r>
              <a:rPr lang="el" sz="900" dirty="0"/>
              <a:t>Ελλιμενισμός σκαφών</a:t>
            </a:r>
            <a:endParaRPr lang="fr-FR" sz="900" dirty="0"/>
          </a:p>
          <a:p>
            <a:r>
              <a:rPr lang="el" sz="900" dirty="0"/>
              <a:t>Φόρτωση και εκφόρτωση πλοίων</a:t>
            </a:r>
            <a:endParaRPr lang="fr-FR" sz="900" dirty="0"/>
          </a:p>
          <a:p>
            <a:r>
              <a:rPr lang="el" sz="900" dirty="0"/>
              <a:t>Προσωρινή εναπόθεση</a:t>
            </a:r>
            <a:endParaRPr lang="fr-FR" sz="900" dirty="0"/>
          </a:p>
          <a:p>
            <a:r>
              <a:rPr lang="el" sz="900" dirty="0"/>
              <a:t>Συνδεσιμότητα στην ενδοχώρα</a:t>
            </a:r>
          </a:p>
          <a:p>
            <a:endParaRPr lang="fr-FR" sz="900" dirty="0"/>
          </a:p>
          <a:p>
            <a:endParaRPr lang="fr-FR" sz="900" dirty="0"/>
          </a:p>
          <a:p>
            <a:endParaRPr lang="fr-FR" sz="900" dirty="0"/>
          </a:p>
          <a:p>
            <a:r>
              <a:rPr lang="el" sz="900" dirty="0"/>
              <a:t>Συστήματα ανίχνευσης</a:t>
            </a:r>
            <a:endParaRPr lang="fr-FR" sz="900" dirty="0"/>
          </a:p>
          <a:p>
            <a:r>
              <a:rPr lang="el" sz="900" dirty="0"/>
              <a:t>Συστήματα επικοινωνίας έκτακτης ανάγκης</a:t>
            </a:r>
            <a:endParaRPr lang="fr-FR" sz="900" dirty="0"/>
          </a:p>
          <a:p>
            <a:r>
              <a:rPr lang="el" sz="900" dirty="0"/>
              <a:t>Συστήματα ελέγχου πρόσβασης</a:t>
            </a:r>
            <a:endParaRPr lang="fr-FR" sz="900" dirty="0"/>
          </a:p>
          <a:p>
            <a:r>
              <a:rPr lang="el" sz="900" dirty="0"/>
              <a:t>Συστήματα παρακολούθησης της κυκλοφορίας</a:t>
            </a:r>
            <a:endParaRPr lang="fr-FR" sz="900" dirty="0"/>
          </a:p>
          <a:p>
            <a:r>
              <a:rPr lang="el" sz="900" dirty="0"/>
              <a:t>Συστήματα επιτήρησης και επιθεώρησης</a:t>
            </a:r>
            <a:endParaRPr lang="fr-FR" sz="900" dirty="0"/>
          </a:p>
          <a:p>
            <a:r>
              <a:rPr lang="el" sz="900" dirty="0"/>
              <a:t>Συστήματα εκκένωσης</a:t>
            </a:r>
            <a:endParaRPr lang="fr-FR" sz="900" dirty="0"/>
          </a:p>
          <a:p>
            <a:r>
              <a:rPr lang="el" sz="900" dirty="0"/>
              <a:t>Συστήματα αναγνώρισης</a:t>
            </a:r>
            <a:endParaRPr lang="fr-FR" sz="900" dirty="0"/>
          </a:p>
          <a:p>
            <a:r>
              <a:rPr lang="el" sz="900" dirty="0"/>
              <a:t>Συστήματα ειδοποίησης</a:t>
            </a:r>
            <a:endParaRPr lang="fr-FR" sz="900" dirty="0"/>
          </a:p>
        </p:txBody>
      </p:sp>
      <p:sp>
        <p:nvSpPr>
          <p:cNvPr id="7" name="ZoneTexte 6">
            <a:extLst>
              <a:ext uri="{FF2B5EF4-FFF2-40B4-BE49-F238E27FC236}">
                <a16:creationId xmlns:a16="http://schemas.microsoft.com/office/drawing/2014/main" id="{91EA0D45-0A0E-6816-B2D1-22E585185450}"/>
              </a:ext>
            </a:extLst>
          </p:cNvPr>
          <p:cNvSpPr txBox="1"/>
          <p:nvPr/>
        </p:nvSpPr>
        <p:spPr>
          <a:xfrm>
            <a:off x="10310266" y="368565"/>
            <a:ext cx="1765227" cy="461665"/>
          </a:xfrm>
          <a:prstGeom prst="rect">
            <a:avLst/>
          </a:prstGeom>
          <a:noFill/>
        </p:spPr>
        <p:txBody>
          <a:bodyPr wrap="none" rtlCol="0">
            <a:spAutoFit/>
          </a:bodyPr>
          <a:lstStyle/>
          <a:p>
            <a:pPr algn="ctr"/>
            <a:r>
              <a:rPr lang="el" sz="1200" b="1" dirty="0">
                <a:solidFill>
                  <a:srgbClr val="004F9F"/>
                </a:solidFill>
              </a:rPr>
              <a:t>Περιουσιακό στοιχεία</a:t>
            </a:r>
          </a:p>
          <a:p>
            <a:pPr algn="ctr"/>
            <a:r>
              <a:rPr lang="el" sz="1200" b="1" dirty="0">
                <a:solidFill>
                  <a:srgbClr val="004F9F"/>
                </a:solidFill>
              </a:rPr>
              <a:t>Ταξινόμηση</a:t>
            </a:r>
            <a:endParaRPr lang="fr-FR" sz="1200" b="1" dirty="0">
              <a:solidFill>
                <a:srgbClr val="004F9F"/>
              </a:solidFill>
            </a:endParaRPr>
          </a:p>
        </p:txBody>
      </p:sp>
      <p:pic>
        <p:nvPicPr>
          <p:cNvPr id="9" name="Image 8">
            <a:extLst>
              <a:ext uri="{FF2B5EF4-FFF2-40B4-BE49-F238E27FC236}">
                <a16:creationId xmlns:a16="http://schemas.microsoft.com/office/drawing/2014/main" id="{D39A5EB5-165B-E111-69DE-59A3E2487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6691" y="693"/>
            <a:ext cx="2401852" cy="6858000"/>
          </a:xfrm>
          <a:prstGeom prst="rect">
            <a:avLst/>
          </a:prstGeom>
        </p:spPr>
      </p:pic>
      <p:sp>
        <p:nvSpPr>
          <p:cNvPr id="10" name="ZoneTexte 9">
            <a:extLst>
              <a:ext uri="{FF2B5EF4-FFF2-40B4-BE49-F238E27FC236}">
                <a16:creationId xmlns:a16="http://schemas.microsoft.com/office/drawing/2014/main" id="{6EA9704F-BCEA-D9C5-0827-6AEC50E95993}"/>
              </a:ext>
            </a:extLst>
          </p:cNvPr>
          <p:cNvSpPr txBox="1"/>
          <p:nvPr/>
        </p:nvSpPr>
        <p:spPr>
          <a:xfrm>
            <a:off x="4899166" y="548131"/>
            <a:ext cx="1072731" cy="430887"/>
          </a:xfrm>
          <a:prstGeom prst="rect">
            <a:avLst/>
          </a:prstGeom>
          <a:noFill/>
        </p:spPr>
        <p:txBody>
          <a:bodyPr wrap="none" rtlCol="0">
            <a:spAutoFit/>
          </a:bodyPr>
          <a:lstStyle/>
          <a:p>
            <a:pPr algn="r"/>
            <a:r>
              <a:rPr lang="el" sz="1100" b="1">
                <a:solidFill>
                  <a:srgbClr val="004F9F"/>
                </a:solidFill>
              </a:rPr>
              <a:t>Κινητός</a:t>
            </a:r>
          </a:p>
          <a:p>
            <a:pPr algn="r"/>
            <a:r>
              <a:rPr lang="el" sz="1100" b="1">
                <a:solidFill>
                  <a:srgbClr val="004F9F"/>
                </a:solidFill>
              </a:rPr>
              <a:t>Υποδομή</a:t>
            </a:r>
          </a:p>
        </p:txBody>
      </p:sp>
      <p:sp>
        <p:nvSpPr>
          <p:cNvPr id="11" name="ZoneTexte 10">
            <a:extLst>
              <a:ext uri="{FF2B5EF4-FFF2-40B4-BE49-F238E27FC236}">
                <a16:creationId xmlns:a16="http://schemas.microsoft.com/office/drawing/2014/main" id="{E6AF0F1E-2BD7-207F-EA35-97D8570AA2CE}"/>
              </a:ext>
            </a:extLst>
          </p:cNvPr>
          <p:cNvSpPr txBox="1"/>
          <p:nvPr/>
        </p:nvSpPr>
        <p:spPr>
          <a:xfrm>
            <a:off x="4992142" y="1302057"/>
            <a:ext cx="947695" cy="430887"/>
          </a:xfrm>
          <a:prstGeom prst="rect">
            <a:avLst/>
          </a:prstGeom>
          <a:noFill/>
        </p:spPr>
        <p:txBody>
          <a:bodyPr wrap="none" rtlCol="0">
            <a:spAutoFit/>
          </a:bodyPr>
          <a:lstStyle/>
          <a:p>
            <a:pPr algn="r"/>
            <a:r>
              <a:rPr lang="el" sz="1100" b="1">
                <a:solidFill>
                  <a:srgbClr val="004F9F"/>
                </a:solidFill>
              </a:rPr>
              <a:t>Συστήματα ΟΤ</a:t>
            </a:r>
            <a:endParaRPr lang="fr-FR" sz="1100" b="1">
              <a:solidFill>
                <a:srgbClr val="004F9F"/>
              </a:solidFill>
            </a:endParaRPr>
          </a:p>
          <a:p>
            <a:pPr algn="r"/>
            <a:r>
              <a:rPr lang="el" sz="1100" b="1">
                <a:solidFill>
                  <a:srgbClr val="004F9F"/>
                </a:solidFill>
              </a:rPr>
              <a:t>&amp; Δίκτυα</a:t>
            </a:r>
          </a:p>
        </p:txBody>
      </p:sp>
      <p:sp>
        <p:nvSpPr>
          <p:cNvPr id="12" name="ZoneTexte 11">
            <a:extLst>
              <a:ext uri="{FF2B5EF4-FFF2-40B4-BE49-F238E27FC236}">
                <a16:creationId xmlns:a16="http://schemas.microsoft.com/office/drawing/2014/main" id="{F3AA677F-F900-3E58-8E18-D7DF2CF4700B}"/>
              </a:ext>
            </a:extLst>
          </p:cNvPr>
          <p:cNvSpPr txBox="1"/>
          <p:nvPr/>
        </p:nvSpPr>
        <p:spPr>
          <a:xfrm>
            <a:off x="4731665" y="2699135"/>
            <a:ext cx="1223412" cy="430887"/>
          </a:xfrm>
          <a:prstGeom prst="rect">
            <a:avLst/>
          </a:prstGeom>
          <a:noFill/>
        </p:spPr>
        <p:txBody>
          <a:bodyPr wrap="none" rtlCol="0">
            <a:spAutoFit/>
          </a:bodyPr>
          <a:lstStyle/>
          <a:p>
            <a:pPr algn="r"/>
            <a:r>
              <a:rPr lang="el" sz="1050" b="1" dirty="0">
                <a:solidFill>
                  <a:srgbClr val="004F9F"/>
                </a:solidFill>
              </a:rPr>
              <a:t>Πληροφοριακά</a:t>
            </a:r>
            <a:endParaRPr lang="en-US" sz="1050" b="1" dirty="0">
              <a:solidFill>
                <a:srgbClr val="004F9F"/>
              </a:solidFill>
            </a:endParaRPr>
          </a:p>
          <a:p>
            <a:pPr algn="r"/>
            <a:r>
              <a:rPr lang="el" sz="1050" b="1" dirty="0">
                <a:solidFill>
                  <a:srgbClr val="004F9F"/>
                </a:solidFill>
              </a:rPr>
              <a:t> Συστήματα</a:t>
            </a:r>
            <a:endParaRPr lang="fr-FR" sz="1050" b="1" dirty="0">
              <a:solidFill>
                <a:srgbClr val="004F9F"/>
              </a:solidFill>
            </a:endParaRPr>
          </a:p>
        </p:txBody>
      </p:sp>
      <p:sp>
        <p:nvSpPr>
          <p:cNvPr id="13" name="ZoneTexte 12">
            <a:extLst>
              <a:ext uri="{FF2B5EF4-FFF2-40B4-BE49-F238E27FC236}">
                <a16:creationId xmlns:a16="http://schemas.microsoft.com/office/drawing/2014/main" id="{2074B42E-EEC7-17C1-A503-5071F307E85E}"/>
              </a:ext>
            </a:extLst>
          </p:cNvPr>
          <p:cNvSpPr txBox="1"/>
          <p:nvPr/>
        </p:nvSpPr>
        <p:spPr>
          <a:xfrm>
            <a:off x="6035530" y="991601"/>
            <a:ext cx="1072731" cy="430887"/>
          </a:xfrm>
          <a:prstGeom prst="rect">
            <a:avLst/>
          </a:prstGeom>
          <a:noFill/>
        </p:spPr>
        <p:txBody>
          <a:bodyPr wrap="none" rtlCol="0">
            <a:spAutoFit/>
          </a:bodyPr>
          <a:lstStyle/>
          <a:p>
            <a:r>
              <a:rPr lang="el" sz="1100" b="1" dirty="0">
                <a:solidFill>
                  <a:srgbClr val="004F9F"/>
                </a:solidFill>
              </a:rPr>
              <a:t>Σταθερός</a:t>
            </a:r>
            <a:endParaRPr lang="fr-FR" sz="1100" b="1" dirty="0">
              <a:solidFill>
                <a:srgbClr val="004F9F"/>
              </a:solidFill>
            </a:endParaRPr>
          </a:p>
          <a:p>
            <a:r>
              <a:rPr lang="el" sz="1100" b="1" dirty="0">
                <a:solidFill>
                  <a:srgbClr val="004F9F"/>
                </a:solidFill>
              </a:rPr>
              <a:t>Υποδομή</a:t>
            </a:r>
          </a:p>
        </p:txBody>
      </p:sp>
      <p:sp>
        <p:nvSpPr>
          <p:cNvPr id="14" name="ZoneTexte 13">
            <a:extLst>
              <a:ext uri="{FF2B5EF4-FFF2-40B4-BE49-F238E27FC236}">
                <a16:creationId xmlns:a16="http://schemas.microsoft.com/office/drawing/2014/main" id="{751DF804-2F58-FB1D-B695-9B5B1B7E3C95}"/>
              </a:ext>
            </a:extLst>
          </p:cNvPr>
          <p:cNvSpPr txBox="1"/>
          <p:nvPr/>
        </p:nvSpPr>
        <p:spPr>
          <a:xfrm>
            <a:off x="6017617" y="2191584"/>
            <a:ext cx="702436" cy="430887"/>
          </a:xfrm>
          <a:prstGeom prst="rect">
            <a:avLst/>
          </a:prstGeom>
          <a:noFill/>
        </p:spPr>
        <p:txBody>
          <a:bodyPr wrap="none" rtlCol="0">
            <a:spAutoFit/>
          </a:bodyPr>
          <a:lstStyle/>
          <a:p>
            <a:r>
              <a:rPr lang="el" sz="1100" b="1">
                <a:solidFill>
                  <a:srgbClr val="004F9F"/>
                </a:solidFill>
              </a:rPr>
              <a:t>OT Τέλος </a:t>
            </a:r>
          </a:p>
          <a:p>
            <a:r>
              <a:rPr lang="el" sz="1100" b="1" err="1">
                <a:solidFill>
                  <a:srgbClr val="004F9F"/>
                </a:solidFill>
              </a:rPr>
              <a:t>Υπηρεσίες</a:t>
            </a:r>
            <a:endParaRPr lang="fr-FR" sz="1100" b="1">
              <a:solidFill>
                <a:srgbClr val="004F9F"/>
              </a:solidFill>
            </a:endParaRPr>
          </a:p>
        </p:txBody>
      </p:sp>
      <p:sp>
        <p:nvSpPr>
          <p:cNvPr id="15" name="ZoneTexte 14">
            <a:extLst>
              <a:ext uri="{FF2B5EF4-FFF2-40B4-BE49-F238E27FC236}">
                <a16:creationId xmlns:a16="http://schemas.microsoft.com/office/drawing/2014/main" id="{EDD12D0A-B768-6903-2610-5D876E1F1AA1}"/>
              </a:ext>
            </a:extLst>
          </p:cNvPr>
          <p:cNvSpPr txBox="1"/>
          <p:nvPr/>
        </p:nvSpPr>
        <p:spPr>
          <a:xfrm>
            <a:off x="6048097" y="3530855"/>
            <a:ext cx="740908" cy="600164"/>
          </a:xfrm>
          <a:prstGeom prst="rect">
            <a:avLst/>
          </a:prstGeom>
          <a:noFill/>
        </p:spPr>
        <p:txBody>
          <a:bodyPr wrap="none" rtlCol="0">
            <a:spAutoFit/>
          </a:bodyPr>
          <a:lstStyle/>
          <a:p>
            <a:r>
              <a:rPr lang="el" sz="1100" b="1" err="1">
                <a:solidFill>
                  <a:srgbClr val="004F9F"/>
                </a:solidFill>
              </a:rPr>
              <a:t>Ασφάλεια &amp;</a:t>
            </a:r>
          </a:p>
          <a:p>
            <a:r>
              <a:rPr lang="el" sz="1100" b="1">
                <a:solidFill>
                  <a:srgbClr val="004F9F"/>
                </a:solidFill>
              </a:rPr>
              <a:t>Ασφάλεια</a:t>
            </a:r>
          </a:p>
          <a:p>
            <a:r>
              <a:rPr lang="el" sz="1100" b="1" err="1">
                <a:solidFill>
                  <a:srgbClr val="004F9F"/>
                </a:solidFill>
              </a:rPr>
              <a:t>Συστήματα</a:t>
            </a:r>
            <a:endParaRPr lang="fr-FR" sz="1100" b="1">
              <a:solidFill>
                <a:srgbClr val="004F9F"/>
              </a:solidFill>
            </a:endParaRPr>
          </a:p>
        </p:txBody>
      </p:sp>
      <p:sp>
        <p:nvSpPr>
          <p:cNvPr id="16" name="ZoneTexte 15">
            <a:extLst>
              <a:ext uri="{FF2B5EF4-FFF2-40B4-BE49-F238E27FC236}">
                <a16:creationId xmlns:a16="http://schemas.microsoft.com/office/drawing/2014/main" id="{028C5E26-C176-CBBF-EE56-676AFDD0E4F3}"/>
              </a:ext>
            </a:extLst>
          </p:cNvPr>
          <p:cNvSpPr txBox="1"/>
          <p:nvPr/>
        </p:nvSpPr>
        <p:spPr>
          <a:xfrm>
            <a:off x="5304740" y="4295199"/>
            <a:ext cx="659156" cy="261610"/>
          </a:xfrm>
          <a:prstGeom prst="rect">
            <a:avLst/>
          </a:prstGeom>
          <a:noFill/>
        </p:spPr>
        <p:txBody>
          <a:bodyPr wrap="none" rtlCol="0">
            <a:spAutoFit/>
          </a:bodyPr>
          <a:lstStyle/>
          <a:p>
            <a:pPr algn="r"/>
            <a:r>
              <a:rPr lang="el" sz="1100" b="1">
                <a:solidFill>
                  <a:srgbClr val="004F9F"/>
                </a:solidFill>
              </a:rPr>
              <a:t>Λαός</a:t>
            </a:r>
          </a:p>
        </p:txBody>
      </p:sp>
      <p:sp>
        <p:nvSpPr>
          <p:cNvPr id="17" name="ZoneTexte 16">
            <a:extLst>
              <a:ext uri="{FF2B5EF4-FFF2-40B4-BE49-F238E27FC236}">
                <a16:creationId xmlns:a16="http://schemas.microsoft.com/office/drawing/2014/main" id="{8D315D2E-BC07-7D75-8EC8-7E4BD02F8BFA}"/>
              </a:ext>
            </a:extLst>
          </p:cNvPr>
          <p:cNvSpPr txBox="1"/>
          <p:nvPr/>
        </p:nvSpPr>
        <p:spPr>
          <a:xfrm>
            <a:off x="5998171" y="4982398"/>
            <a:ext cx="1136850" cy="430887"/>
          </a:xfrm>
          <a:prstGeom prst="rect">
            <a:avLst/>
          </a:prstGeom>
          <a:noFill/>
        </p:spPr>
        <p:txBody>
          <a:bodyPr wrap="none" rtlCol="0">
            <a:spAutoFit/>
          </a:bodyPr>
          <a:lstStyle/>
          <a:p>
            <a:r>
              <a:rPr lang="el" sz="1100" b="1">
                <a:solidFill>
                  <a:srgbClr val="004F9F"/>
                </a:solidFill>
              </a:rPr>
              <a:t>Πληροφορίες &amp; </a:t>
            </a:r>
          </a:p>
          <a:p>
            <a:r>
              <a:rPr lang="el" sz="1100" b="1">
                <a:solidFill>
                  <a:srgbClr val="004F9F"/>
                </a:solidFill>
              </a:rPr>
              <a:t>δεδομένα</a:t>
            </a:r>
          </a:p>
        </p:txBody>
      </p:sp>
      <p:sp>
        <p:nvSpPr>
          <p:cNvPr id="18" name="ZoneTexte 17">
            <a:extLst>
              <a:ext uri="{FF2B5EF4-FFF2-40B4-BE49-F238E27FC236}">
                <a16:creationId xmlns:a16="http://schemas.microsoft.com/office/drawing/2014/main" id="{A5FAD5A2-7144-ABC9-E91A-E2676F06B38D}"/>
              </a:ext>
            </a:extLst>
          </p:cNvPr>
          <p:cNvSpPr txBox="1"/>
          <p:nvPr/>
        </p:nvSpPr>
        <p:spPr>
          <a:xfrm>
            <a:off x="6030047" y="6126993"/>
            <a:ext cx="755335" cy="430887"/>
          </a:xfrm>
          <a:prstGeom prst="rect">
            <a:avLst/>
          </a:prstGeom>
          <a:noFill/>
        </p:spPr>
        <p:txBody>
          <a:bodyPr wrap="none" rtlCol="0">
            <a:spAutoFit/>
          </a:bodyPr>
          <a:lstStyle/>
          <a:p>
            <a:r>
              <a:rPr lang="en-US" sz="1100" b="1" dirty="0">
                <a:solidFill>
                  <a:srgbClr val="004F9F"/>
                </a:solidFill>
              </a:rPr>
              <a:t>End</a:t>
            </a:r>
            <a:r>
              <a:rPr lang="el" sz="1100" b="1" dirty="0">
                <a:solidFill>
                  <a:srgbClr val="004F9F"/>
                </a:solidFill>
              </a:rPr>
              <a:t> IT </a:t>
            </a:r>
          </a:p>
          <a:p>
            <a:r>
              <a:rPr lang="el" sz="1100" b="1" dirty="0">
                <a:solidFill>
                  <a:srgbClr val="004F9F"/>
                </a:solidFill>
              </a:rPr>
              <a:t>Συσκευή</a:t>
            </a:r>
            <a:endParaRPr lang="fr-FR" sz="1100" b="1" dirty="0">
              <a:solidFill>
                <a:srgbClr val="004F9F"/>
              </a:solidFill>
            </a:endParaRPr>
          </a:p>
        </p:txBody>
      </p:sp>
      <p:sp>
        <p:nvSpPr>
          <p:cNvPr id="19" name="ZoneTexte 18">
            <a:extLst>
              <a:ext uri="{FF2B5EF4-FFF2-40B4-BE49-F238E27FC236}">
                <a16:creationId xmlns:a16="http://schemas.microsoft.com/office/drawing/2014/main" id="{291781D3-7352-65AC-5AF5-6CECBC1A1F86}"/>
              </a:ext>
            </a:extLst>
          </p:cNvPr>
          <p:cNvSpPr txBox="1"/>
          <p:nvPr/>
        </p:nvSpPr>
        <p:spPr>
          <a:xfrm>
            <a:off x="4706780" y="5831503"/>
            <a:ext cx="1287596" cy="600164"/>
          </a:xfrm>
          <a:prstGeom prst="rect">
            <a:avLst/>
          </a:prstGeom>
          <a:noFill/>
        </p:spPr>
        <p:txBody>
          <a:bodyPr wrap="none" rtlCol="0">
            <a:spAutoFit/>
          </a:bodyPr>
          <a:lstStyle/>
          <a:p>
            <a:pPr algn="r"/>
            <a:r>
              <a:rPr lang="el" sz="1100" b="1">
                <a:solidFill>
                  <a:srgbClr val="004F9F"/>
                </a:solidFill>
              </a:rPr>
              <a:t>Δίκτυο &amp;</a:t>
            </a:r>
          </a:p>
          <a:p>
            <a:pPr algn="r"/>
            <a:r>
              <a:rPr lang="el" sz="1100" b="1">
                <a:solidFill>
                  <a:srgbClr val="004F9F"/>
                </a:solidFill>
              </a:rPr>
              <a:t>Επικοινωνία</a:t>
            </a:r>
          </a:p>
          <a:p>
            <a:pPr algn="r"/>
            <a:r>
              <a:rPr lang="el" sz="1100" b="1">
                <a:solidFill>
                  <a:srgbClr val="004F9F"/>
                </a:solidFill>
              </a:rPr>
              <a:t>Στοιχεία</a:t>
            </a:r>
          </a:p>
        </p:txBody>
      </p:sp>
    </p:spTree>
    <p:extLst>
      <p:ext uri="{BB962C8B-B14F-4D97-AF65-F5344CB8AC3E}">
        <p14:creationId xmlns:p14="http://schemas.microsoft.com/office/powerpoint/2010/main" val="3288539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951AC05-EFA8-737E-8A4F-0EF09F5D4007}"/>
              </a:ext>
            </a:extLst>
          </p:cNvPr>
          <p:cNvSpPr txBox="1">
            <a:spLocks/>
          </p:cNvSpPr>
          <p:nvPr/>
        </p:nvSpPr>
        <p:spPr>
          <a:xfrm>
            <a:off x="439423" y="118132"/>
            <a:ext cx="10949763" cy="784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 sz="2400" b="1"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Απειλές</a:t>
            </a:r>
            <a:endParaRPr kumimoji="0" lang="fr-FR" sz="2400" b="1" i="0" u="none" strike="noStrike" kern="1200" cap="none" spc="0" normalizeH="0" baseline="0" noProof="0" dirty="0">
              <a:ln>
                <a:noFill/>
              </a:ln>
              <a:solidFill>
                <a:srgbClr val="000000"/>
              </a:solidFill>
              <a:effectLst/>
              <a:uLnTx/>
              <a:uFillTx/>
              <a:latin typeface="Arial" panose="020B0604020202020204" pitchFamily="34" charset="0"/>
              <a:ea typeface="+mj-ea"/>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l" sz="105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Απειλές στον τομέα της ναυτιλίας</a:t>
            </a:r>
            <a:endParaRPr kumimoji="0" lang="fr-FR" sz="2400" b="0" i="0" u="none" strike="noStrike" kern="1200" cap="none" spc="0" normalizeH="0" baseline="0" noProof="0" dirty="0">
              <a:ln>
                <a:noFill/>
              </a:ln>
              <a:solidFill>
                <a:srgbClr val="000000"/>
              </a:solidFill>
              <a:effectLst/>
              <a:uLnTx/>
              <a:uFillTx/>
              <a:latin typeface="Book Antiqua"/>
              <a:ea typeface="+mj-ea"/>
              <a:cs typeface="+mj-cs"/>
            </a:endParaRPr>
          </a:p>
        </p:txBody>
      </p:sp>
      <p:sp>
        <p:nvSpPr>
          <p:cNvPr id="5" name="ZoneTexte 4">
            <a:extLst>
              <a:ext uri="{FF2B5EF4-FFF2-40B4-BE49-F238E27FC236}">
                <a16:creationId xmlns:a16="http://schemas.microsoft.com/office/drawing/2014/main" id="{9FB71E04-6755-364E-9F6F-48F0AE7D465B}"/>
              </a:ext>
            </a:extLst>
          </p:cNvPr>
          <p:cNvSpPr txBox="1"/>
          <p:nvPr/>
        </p:nvSpPr>
        <p:spPr>
          <a:xfrm>
            <a:off x="2063329" y="752121"/>
            <a:ext cx="2552214" cy="5339923"/>
          </a:xfrm>
          <a:prstGeom prst="rect">
            <a:avLst/>
          </a:prstGeom>
          <a:solidFill>
            <a:schemeClr val="bg1"/>
          </a:solidFill>
        </p:spPr>
        <p:txBody>
          <a:bodyPr wrap="square">
            <a:spAutoFit/>
          </a:bodyPr>
          <a:lstStyle/>
          <a:p>
            <a:pPr algn="r"/>
            <a:r>
              <a:rPr lang="el" sz="1100" dirty="0"/>
              <a:t>Αναχαίτιση εκπομπών</a:t>
            </a:r>
            <a:endParaRPr lang="fr-FR" sz="1100" dirty="0"/>
          </a:p>
          <a:p>
            <a:pPr algn="r"/>
            <a:r>
              <a:rPr lang="el" sz="1100" dirty="0"/>
              <a:t>Υποκλοπή ευαίσθητων</a:t>
            </a:r>
          </a:p>
          <a:p>
            <a:pPr algn="r"/>
            <a:r>
              <a:rPr lang="el" sz="1100" dirty="0"/>
              <a:t>πληροφορία</a:t>
            </a:r>
          </a:p>
          <a:p>
            <a:pPr algn="r"/>
            <a:r>
              <a:rPr lang="el" sz="1100" dirty="0"/>
              <a:t>Ο άνθρωπος στη μέση! συνεδρία</a:t>
            </a:r>
          </a:p>
          <a:p>
            <a:pPr algn="r"/>
            <a:r>
              <a:rPr lang="el" sz="1100" dirty="0"/>
              <a:t>αεροπειρατεία</a:t>
            </a:r>
            <a:endParaRPr lang="fr-FR" sz="1100" dirty="0"/>
          </a:p>
          <a:p>
            <a:pPr algn="r"/>
            <a:r>
              <a:rPr lang="el" sz="1100" dirty="0"/>
              <a:t>Αναγνώριση δικτύου</a:t>
            </a:r>
          </a:p>
          <a:p>
            <a:pPr algn="r"/>
            <a:r>
              <a:rPr lang="el" sz="1100" dirty="0"/>
              <a:t>Χειραγώγηση κίνησης δικτύου</a:t>
            </a:r>
          </a:p>
          <a:p>
            <a:pPr algn="r"/>
            <a:endParaRPr lang="fr-FR" sz="1100" dirty="0"/>
          </a:p>
          <a:p>
            <a:pPr algn="r"/>
            <a:endParaRPr lang="fr-FR" sz="1100" dirty="0"/>
          </a:p>
          <a:p>
            <a:pPr algn="r"/>
            <a:r>
              <a:rPr lang="el" sz="1100" dirty="0"/>
              <a:t>Περιβαλλοντικές καταστροφές</a:t>
            </a:r>
            <a:endParaRPr lang="fr-FR" sz="1100" dirty="0"/>
          </a:p>
          <a:p>
            <a:pPr algn="r"/>
            <a:r>
              <a:rPr lang="el" sz="1100" dirty="0"/>
              <a:t>Φυσικές καταστροφές</a:t>
            </a:r>
            <a:endParaRPr lang="fr-FR" sz="1100" dirty="0"/>
          </a:p>
          <a:p>
            <a:pPr algn="r"/>
            <a:endParaRPr lang="fr-FR" sz="1100" dirty="0"/>
          </a:p>
          <a:p>
            <a:pPr algn="r"/>
            <a:endParaRPr lang="fr-FR" sz="1100" dirty="0"/>
          </a:p>
          <a:p>
            <a:pPr algn="r"/>
            <a:endParaRPr lang="fr-FR" sz="1100" dirty="0"/>
          </a:p>
          <a:p>
            <a:pPr algn="r"/>
            <a:r>
              <a:rPr lang="el" sz="1100" dirty="0"/>
              <a:t>Χρήση αναξιόπιστης πηγής</a:t>
            </a:r>
          </a:p>
          <a:p>
            <a:pPr algn="r"/>
            <a:r>
              <a:rPr lang="el" sz="1100" dirty="0"/>
              <a:t>Λανθασμένη διαχείριση της πληροφορικής! Συστήματα ΟΤ</a:t>
            </a:r>
            <a:endParaRPr lang="fr-FR" sz="1100" dirty="0"/>
          </a:p>
          <a:p>
            <a:pPr algn="r"/>
            <a:r>
              <a:rPr lang="el" sz="1100" dirty="0"/>
              <a:t>Αποτέλεσμα δοκιμών διείσδυσης</a:t>
            </a:r>
            <a:endParaRPr lang="fr-FR" sz="1100" dirty="0"/>
          </a:p>
          <a:p>
            <a:pPr algn="r"/>
            <a:r>
              <a:rPr lang="el" sz="1100" dirty="0"/>
              <a:t>Διαγραφή δεδομένων</a:t>
            </a:r>
            <a:endParaRPr lang="fr-FR" sz="1100" dirty="0"/>
          </a:p>
          <a:p>
            <a:pPr algn="r"/>
            <a:r>
              <a:rPr lang="el" sz="1100" dirty="0"/>
              <a:t>Αποτυχία ασφαλείας 3ου μέρους</a:t>
            </a:r>
            <a:endParaRPr lang="fr-FR" sz="1100" dirty="0"/>
          </a:p>
          <a:p>
            <a:pPr algn="r"/>
            <a:r>
              <a:rPr lang="el" sz="1100" dirty="0"/>
              <a:t>Διαρροή πληροφοριών</a:t>
            </a:r>
            <a:endParaRPr lang="fr-FR" sz="1100" dirty="0"/>
          </a:p>
          <a:p>
            <a:pPr algn="r"/>
            <a:endParaRPr lang="fr-FR" sz="1100" dirty="0"/>
          </a:p>
          <a:p>
            <a:pPr algn="r"/>
            <a:endParaRPr lang="fr-FR" sz="1100" dirty="0"/>
          </a:p>
          <a:p>
            <a:pPr algn="r"/>
            <a:endParaRPr lang="fr-FR" sz="1100" dirty="0"/>
          </a:p>
          <a:p>
            <a:pPr algn="r"/>
            <a:r>
              <a:rPr lang="el" sz="1100" dirty="0"/>
              <a:t>Συστήματα</a:t>
            </a:r>
            <a:endParaRPr lang="fr-FR" sz="1100" dirty="0"/>
          </a:p>
          <a:p>
            <a:pPr algn="r"/>
            <a:r>
              <a:rPr lang="el" sz="1100" dirty="0"/>
              <a:t>Συσκευές</a:t>
            </a:r>
            <a:endParaRPr lang="fr-FR" sz="1100" dirty="0"/>
          </a:p>
          <a:p>
            <a:pPr algn="r"/>
            <a:r>
              <a:rPr lang="el" sz="1100" dirty="0"/>
              <a:t>Πλοήγηση και επικοινωνία</a:t>
            </a:r>
          </a:p>
          <a:p>
            <a:pPr algn="r"/>
            <a:r>
              <a:rPr lang="el" sz="1100" dirty="0"/>
              <a:t>Συστήματα</a:t>
            </a:r>
            <a:endParaRPr lang="fr-FR" sz="1100" dirty="0"/>
          </a:p>
          <a:p>
            <a:pPr algn="r"/>
            <a:r>
              <a:rPr lang="el" sz="1100" dirty="0"/>
              <a:t>Κύρια συστήματα τροφοδοσίας</a:t>
            </a:r>
            <a:endParaRPr lang="fr-FR" sz="1100" dirty="0"/>
          </a:p>
          <a:p>
            <a:pPr algn="r"/>
            <a:r>
              <a:rPr lang="el" sz="1100" dirty="0"/>
              <a:t>Αποτυχία ή διακοπή της υπηρεσίας</a:t>
            </a:r>
          </a:p>
          <a:p>
            <a:pPr algn="r"/>
            <a:r>
              <a:rPr lang="el" sz="1100" dirty="0"/>
              <a:t>Παρόχους</a:t>
            </a:r>
          </a:p>
        </p:txBody>
      </p:sp>
      <p:sp>
        <p:nvSpPr>
          <p:cNvPr id="7" name="ZoneTexte 6">
            <a:extLst>
              <a:ext uri="{FF2B5EF4-FFF2-40B4-BE49-F238E27FC236}">
                <a16:creationId xmlns:a16="http://schemas.microsoft.com/office/drawing/2014/main" id="{665912B5-7850-B766-B5A6-D503EF1EDBE6}"/>
              </a:ext>
            </a:extLst>
          </p:cNvPr>
          <p:cNvSpPr txBox="1"/>
          <p:nvPr/>
        </p:nvSpPr>
        <p:spPr>
          <a:xfrm>
            <a:off x="8138819" y="838465"/>
            <a:ext cx="2626319" cy="5509200"/>
          </a:xfrm>
          <a:prstGeom prst="rect">
            <a:avLst/>
          </a:prstGeom>
          <a:solidFill>
            <a:schemeClr val="bg1"/>
          </a:solidFill>
        </p:spPr>
        <p:txBody>
          <a:bodyPr wrap="square">
            <a:spAutoFit/>
          </a:bodyPr>
          <a:lstStyle/>
          <a:p>
            <a:r>
              <a:rPr lang="el" sz="1100" dirty="0"/>
              <a:t>Άρνηση υπηρεσίας [DoS]</a:t>
            </a:r>
          </a:p>
          <a:p>
            <a:r>
              <a:rPr lang="el" sz="1100" dirty="0"/>
              <a:t>Κακόβουλο λογισμικό</a:t>
            </a:r>
          </a:p>
          <a:p>
            <a:r>
              <a:rPr lang="el" sz="1100" dirty="0"/>
              <a:t>Ωμή βία</a:t>
            </a:r>
          </a:p>
          <a:p>
            <a:r>
              <a:rPr lang="el" sz="1100" dirty="0"/>
              <a:t>κλοπή ταυτότητας</a:t>
            </a:r>
            <a:endParaRPr lang="fr-FR" sz="1100" dirty="0"/>
          </a:p>
          <a:p>
            <a:r>
              <a:rPr lang="el" sz="1100" dirty="0"/>
              <a:t>Phishlngf Κοινωνική μηχανική</a:t>
            </a:r>
          </a:p>
          <a:p>
            <a:r>
              <a:rPr lang="el" sz="1100" dirty="0"/>
              <a:t>Στοχευμένες επιθέσεις</a:t>
            </a:r>
            <a:endParaRPr lang="fr-FR" sz="1100" dirty="0"/>
          </a:p>
          <a:p>
            <a:r>
              <a:rPr lang="el" sz="1100" dirty="0"/>
              <a:t>Κατάχρηση και κλοπή δεδομένων</a:t>
            </a:r>
          </a:p>
          <a:p>
            <a:r>
              <a:rPr lang="el" sz="1100" dirty="0"/>
              <a:t>Anipulatlon των πληροφοριών</a:t>
            </a:r>
          </a:p>
          <a:p>
            <a:r>
              <a:rPr lang="el" sz="1100" dirty="0"/>
              <a:t>Σήματα Geolocalisatlon</a:t>
            </a:r>
            <a:endParaRPr lang="fr-FR" sz="1100" dirty="0"/>
          </a:p>
          <a:p>
            <a:r>
              <a:rPr lang="el" sz="1100" dirty="0"/>
              <a:t>Spooflng / jammlng</a:t>
            </a:r>
            <a:endParaRPr lang="fr-FR" sz="1100" dirty="0"/>
          </a:p>
          <a:p>
            <a:endParaRPr lang="fr-FR" sz="1100" dirty="0"/>
          </a:p>
          <a:p>
            <a:endParaRPr lang="fr-FR" sz="1100" dirty="0"/>
          </a:p>
          <a:p>
            <a:endParaRPr lang="fr-FR" sz="1100" dirty="0"/>
          </a:p>
          <a:p>
            <a:r>
              <a:rPr lang="el" sz="1100" dirty="0"/>
              <a:t>Κύρια διακοπή τροφοδοσίας</a:t>
            </a:r>
            <a:endParaRPr lang="fr-FR" sz="1100" dirty="0"/>
          </a:p>
          <a:p>
            <a:r>
              <a:rPr lang="el" sz="1100" dirty="0"/>
              <a:t>Διακοπή δικτύου</a:t>
            </a:r>
            <a:endParaRPr lang="fr-FR" sz="1100" dirty="0"/>
          </a:p>
          <a:p>
            <a:r>
              <a:rPr lang="el" sz="1100" dirty="0"/>
              <a:t>Απουσία προσωπικού</a:t>
            </a:r>
          </a:p>
          <a:p>
            <a:r>
              <a:rPr lang="el" sz="1100" dirty="0"/>
              <a:t>Απώλεια υποστήριξης</a:t>
            </a:r>
          </a:p>
          <a:p>
            <a:endParaRPr lang="fr-FR" sz="1100" dirty="0"/>
          </a:p>
          <a:p>
            <a:endParaRPr lang="fr-FR" sz="1100" dirty="0"/>
          </a:p>
          <a:p>
            <a:endParaRPr lang="fr-FR" sz="1100" dirty="0"/>
          </a:p>
          <a:p>
            <a:r>
              <a:rPr lang="el" sz="1100" dirty="0"/>
              <a:t>Απάτη</a:t>
            </a:r>
            <a:endParaRPr lang="fr-FR" sz="1100" dirty="0"/>
          </a:p>
          <a:p>
            <a:r>
              <a:rPr lang="el" sz="1100" dirty="0"/>
              <a:t>Δολιοφθορά</a:t>
            </a:r>
          </a:p>
          <a:p>
            <a:r>
              <a:rPr lang="el" sz="1100" dirty="0"/>
              <a:t>Βανδαλισμός</a:t>
            </a:r>
            <a:endParaRPr lang="fr-FR" sz="1100" dirty="0"/>
          </a:p>
          <a:p>
            <a:r>
              <a:rPr lang="el" sz="1100" dirty="0"/>
              <a:t>Κλοπή</a:t>
            </a:r>
          </a:p>
          <a:p>
            <a:r>
              <a:rPr lang="el" sz="1100" dirty="0"/>
              <a:t>Μη εξουσιοδοτημένη πρόσβαση</a:t>
            </a:r>
            <a:endParaRPr lang="fr-FR" sz="1100" dirty="0"/>
          </a:p>
          <a:p>
            <a:r>
              <a:rPr lang="el" sz="1100" dirty="0"/>
              <a:t>Τρομοκρατία</a:t>
            </a:r>
            <a:endParaRPr lang="fr-FR" sz="1100" dirty="0"/>
          </a:p>
          <a:p>
            <a:r>
              <a:rPr lang="el" sz="1100" dirty="0"/>
              <a:t>Χακτιβισμός</a:t>
            </a:r>
            <a:endParaRPr lang="fr-FR" sz="1100" dirty="0"/>
          </a:p>
          <a:p>
            <a:r>
              <a:rPr lang="el" sz="1100" dirty="0"/>
              <a:t>Εξαναγκασμός, εκβίαση ή</a:t>
            </a:r>
          </a:p>
          <a:p>
            <a:r>
              <a:rPr lang="el" sz="1100" dirty="0"/>
              <a:t>διαφθορά</a:t>
            </a:r>
          </a:p>
          <a:p>
            <a:r>
              <a:rPr lang="el" sz="1100" dirty="0"/>
              <a:t>Πειρατεία! παράνομο έγκλημα} Μαφία</a:t>
            </a:r>
          </a:p>
          <a:p>
            <a:endParaRPr lang="fr-FR" sz="1100" dirty="0"/>
          </a:p>
        </p:txBody>
      </p:sp>
      <p:sp>
        <p:nvSpPr>
          <p:cNvPr id="8" name="ZoneTexte 7">
            <a:extLst>
              <a:ext uri="{FF2B5EF4-FFF2-40B4-BE49-F238E27FC236}">
                <a16:creationId xmlns:a16="http://schemas.microsoft.com/office/drawing/2014/main" id="{5DBA3D9B-F040-4945-2531-E71938F9D212}"/>
              </a:ext>
            </a:extLst>
          </p:cNvPr>
          <p:cNvSpPr txBox="1"/>
          <p:nvPr/>
        </p:nvSpPr>
        <p:spPr>
          <a:xfrm>
            <a:off x="9720139" y="67743"/>
            <a:ext cx="1669047" cy="307777"/>
          </a:xfrm>
          <a:prstGeom prst="rect">
            <a:avLst/>
          </a:prstGeom>
          <a:noFill/>
        </p:spPr>
        <p:txBody>
          <a:bodyPr wrap="none" rtlCol="0">
            <a:spAutoFit/>
          </a:bodyPr>
          <a:lstStyle/>
          <a:p>
            <a:pPr algn="ctr"/>
            <a:r>
              <a:rPr lang="el" sz="1400" b="1">
                <a:solidFill>
                  <a:srgbClr val="004F9F"/>
                </a:solidFill>
              </a:rPr>
              <a:t>Ταξινόμηση απειλών</a:t>
            </a:r>
          </a:p>
        </p:txBody>
      </p:sp>
      <p:grpSp>
        <p:nvGrpSpPr>
          <p:cNvPr id="16" name="Groupe 15">
            <a:extLst>
              <a:ext uri="{FF2B5EF4-FFF2-40B4-BE49-F238E27FC236}">
                <a16:creationId xmlns:a16="http://schemas.microsoft.com/office/drawing/2014/main" id="{72E6DF66-7DED-60BA-BB43-1CDDCA5F3318}"/>
              </a:ext>
            </a:extLst>
          </p:cNvPr>
          <p:cNvGrpSpPr/>
          <p:nvPr/>
        </p:nvGrpSpPr>
        <p:grpSpPr>
          <a:xfrm>
            <a:off x="4626427" y="207195"/>
            <a:ext cx="3531665" cy="6858000"/>
            <a:chOff x="7950982" y="495801"/>
            <a:chExt cx="3531665" cy="6858000"/>
          </a:xfrm>
        </p:grpSpPr>
        <p:pic>
          <p:nvPicPr>
            <p:cNvPr id="6" name="Image 5">
              <a:extLst>
                <a:ext uri="{FF2B5EF4-FFF2-40B4-BE49-F238E27FC236}">
                  <a16:creationId xmlns:a16="http://schemas.microsoft.com/office/drawing/2014/main" id="{80B908A8-4DDD-9DF4-4AA6-7C9C609E17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0982" y="495801"/>
              <a:ext cx="3531665" cy="6858000"/>
            </a:xfrm>
            <a:prstGeom prst="rect">
              <a:avLst/>
            </a:prstGeom>
          </p:spPr>
        </p:pic>
        <p:sp>
          <p:nvSpPr>
            <p:cNvPr id="9" name="ZoneTexte 8">
              <a:extLst>
                <a:ext uri="{FF2B5EF4-FFF2-40B4-BE49-F238E27FC236}">
                  <a16:creationId xmlns:a16="http://schemas.microsoft.com/office/drawing/2014/main" id="{B33F87F4-4E6D-5E28-CDE8-BB5B026A7CDF}"/>
                </a:ext>
              </a:extLst>
            </p:cNvPr>
            <p:cNvSpPr txBox="1"/>
            <p:nvPr/>
          </p:nvSpPr>
          <p:spPr>
            <a:xfrm>
              <a:off x="8287121" y="1365295"/>
              <a:ext cx="1207445" cy="600164"/>
            </a:xfrm>
            <a:prstGeom prst="rect">
              <a:avLst/>
            </a:prstGeom>
            <a:noFill/>
          </p:spPr>
          <p:txBody>
            <a:bodyPr wrap="none" rtlCol="0">
              <a:spAutoFit/>
            </a:bodyPr>
            <a:lstStyle/>
            <a:p>
              <a:pPr algn="r"/>
              <a:r>
                <a:rPr lang="el" sz="1100" b="1" dirty="0">
                  <a:solidFill>
                    <a:srgbClr val="004F9F"/>
                  </a:solidFill>
                </a:rPr>
                <a:t>Υποκλοπές</a:t>
              </a:r>
              <a:endParaRPr lang="fr-FR" sz="1100" b="1" dirty="0">
                <a:solidFill>
                  <a:srgbClr val="004F9F"/>
                </a:solidFill>
              </a:endParaRPr>
            </a:p>
            <a:p>
              <a:pPr algn="r"/>
              <a:r>
                <a:rPr lang="el" sz="1100" b="1" dirty="0">
                  <a:solidFill>
                    <a:srgbClr val="004F9F"/>
                  </a:solidFill>
                </a:rPr>
                <a:t>Διακοπή</a:t>
              </a:r>
            </a:p>
            <a:p>
              <a:pPr algn="r"/>
              <a:r>
                <a:rPr lang="el" sz="1100" b="1" dirty="0">
                  <a:solidFill>
                    <a:srgbClr val="004F9F"/>
                  </a:solidFill>
                </a:rPr>
                <a:t>Αεροπειρατεία</a:t>
              </a:r>
              <a:endParaRPr lang="fr-FR" sz="1100" b="1" dirty="0">
                <a:solidFill>
                  <a:srgbClr val="004F9F"/>
                </a:solidFill>
              </a:endParaRPr>
            </a:p>
          </p:txBody>
        </p:sp>
        <p:sp>
          <p:nvSpPr>
            <p:cNvPr id="10" name="ZoneTexte 9">
              <a:extLst>
                <a:ext uri="{FF2B5EF4-FFF2-40B4-BE49-F238E27FC236}">
                  <a16:creationId xmlns:a16="http://schemas.microsoft.com/office/drawing/2014/main" id="{6996B4EA-AA84-49BF-9CAB-06AE95A971AB}"/>
                </a:ext>
              </a:extLst>
            </p:cNvPr>
            <p:cNvSpPr txBox="1"/>
            <p:nvPr/>
          </p:nvSpPr>
          <p:spPr>
            <a:xfrm>
              <a:off x="8923904" y="2841680"/>
              <a:ext cx="712054" cy="261610"/>
            </a:xfrm>
            <a:prstGeom prst="rect">
              <a:avLst/>
            </a:prstGeom>
            <a:noFill/>
          </p:spPr>
          <p:txBody>
            <a:bodyPr wrap="none" rtlCol="0">
              <a:spAutoFit/>
            </a:bodyPr>
            <a:lstStyle/>
            <a:p>
              <a:pPr algn="r"/>
              <a:r>
                <a:rPr lang="el" sz="1100" b="1" dirty="0">
                  <a:solidFill>
                    <a:srgbClr val="004F9F"/>
                  </a:solidFill>
                </a:rPr>
                <a:t>Καταστροφή</a:t>
              </a:r>
              <a:endParaRPr lang="fr-FR" sz="1100" b="1" dirty="0">
                <a:solidFill>
                  <a:srgbClr val="004F9F"/>
                </a:solidFill>
              </a:endParaRPr>
            </a:p>
          </p:txBody>
        </p:sp>
        <p:sp>
          <p:nvSpPr>
            <p:cNvPr id="11" name="ZoneTexte 10">
              <a:extLst>
                <a:ext uri="{FF2B5EF4-FFF2-40B4-BE49-F238E27FC236}">
                  <a16:creationId xmlns:a16="http://schemas.microsoft.com/office/drawing/2014/main" id="{462F79A9-4ED1-A419-2610-932159AC813B}"/>
                </a:ext>
              </a:extLst>
            </p:cNvPr>
            <p:cNvSpPr txBox="1"/>
            <p:nvPr/>
          </p:nvSpPr>
          <p:spPr>
            <a:xfrm>
              <a:off x="8459179" y="4241121"/>
              <a:ext cx="1071191" cy="430887"/>
            </a:xfrm>
            <a:prstGeom prst="rect">
              <a:avLst/>
            </a:prstGeom>
            <a:noFill/>
          </p:spPr>
          <p:txBody>
            <a:bodyPr wrap="none" rtlCol="0">
              <a:spAutoFit/>
            </a:bodyPr>
            <a:lstStyle/>
            <a:p>
              <a:pPr algn="r"/>
              <a:r>
                <a:rPr lang="el" sz="1100" b="1" err="1">
                  <a:solidFill>
                    <a:srgbClr val="004F9F"/>
                  </a:solidFill>
                </a:rPr>
                <a:t>Ακούσιος</a:t>
              </a:r>
              <a:endParaRPr lang="fr-FR" sz="1100" b="1">
                <a:solidFill>
                  <a:srgbClr val="004F9F"/>
                </a:solidFill>
              </a:endParaRPr>
            </a:p>
            <a:p>
              <a:pPr algn="r"/>
              <a:r>
                <a:rPr lang="el" sz="1100" b="1">
                  <a:solidFill>
                    <a:srgbClr val="004F9F"/>
                  </a:solidFill>
                </a:rPr>
                <a:t>Βλάβη</a:t>
              </a:r>
            </a:p>
          </p:txBody>
        </p:sp>
        <p:sp>
          <p:nvSpPr>
            <p:cNvPr id="12" name="ZoneTexte 11">
              <a:extLst>
                <a:ext uri="{FF2B5EF4-FFF2-40B4-BE49-F238E27FC236}">
                  <a16:creationId xmlns:a16="http://schemas.microsoft.com/office/drawing/2014/main" id="{336DF259-2429-3354-5864-EE28C0EF528E}"/>
                </a:ext>
              </a:extLst>
            </p:cNvPr>
            <p:cNvSpPr txBox="1"/>
            <p:nvPr/>
          </p:nvSpPr>
          <p:spPr>
            <a:xfrm>
              <a:off x="8298662" y="6337846"/>
              <a:ext cx="1050289" cy="430887"/>
            </a:xfrm>
            <a:prstGeom prst="rect">
              <a:avLst/>
            </a:prstGeom>
            <a:noFill/>
          </p:spPr>
          <p:txBody>
            <a:bodyPr wrap="none" rtlCol="0">
              <a:spAutoFit/>
            </a:bodyPr>
            <a:lstStyle/>
            <a:p>
              <a:pPr algn="r"/>
              <a:r>
                <a:rPr lang="el" sz="1100" b="1" err="1">
                  <a:solidFill>
                    <a:srgbClr val="004F9F"/>
                  </a:solidFill>
                </a:rPr>
                <a:t>Αποτυχίες &amp;</a:t>
              </a:r>
            </a:p>
            <a:p>
              <a:pPr algn="r"/>
              <a:r>
                <a:rPr lang="el" sz="1100" b="1" err="1">
                  <a:solidFill>
                    <a:srgbClr val="004F9F"/>
                  </a:solidFill>
                </a:rPr>
                <a:t>Δυσλειτουργίες</a:t>
              </a:r>
              <a:endParaRPr lang="fr-FR" sz="1100" b="1">
                <a:solidFill>
                  <a:srgbClr val="004F9F"/>
                </a:solidFill>
              </a:endParaRPr>
            </a:p>
          </p:txBody>
        </p:sp>
        <p:sp>
          <p:nvSpPr>
            <p:cNvPr id="13" name="ZoneTexte 12">
              <a:extLst>
                <a:ext uri="{FF2B5EF4-FFF2-40B4-BE49-F238E27FC236}">
                  <a16:creationId xmlns:a16="http://schemas.microsoft.com/office/drawing/2014/main" id="{F33F7FB9-DC9B-0F50-F124-21A2ECFC0892}"/>
                </a:ext>
              </a:extLst>
            </p:cNvPr>
            <p:cNvSpPr txBox="1"/>
            <p:nvPr/>
          </p:nvSpPr>
          <p:spPr>
            <a:xfrm>
              <a:off x="9993484" y="1678759"/>
              <a:ext cx="1269899" cy="600164"/>
            </a:xfrm>
            <a:prstGeom prst="rect">
              <a:avLst/>
            </a:prstGeom>
            <a:noFill/>
          </p:spPr>
          <p:txBody>
            <a:bodyPr wrap="none" rtlCol="0">
              <a:spAutoFit/>
            </a:bodyPr>
            <a:lstStyle/>
            <a:p>
              <a:r>
                <a:rPr lang="el" sz="1100" b="1" dirty="0">
                  <a:solidFill>
                    <a:srgbClr val="004F9F"/>
                  </a:solidFill>
                </a:rPr>
                <a:t>Αισχρός</a:t>
              </a:r>
              <a:endParaRPr lang="fr-FR" sz="1100" b="1" dirty="0">
                <a:solidFill>
                  <a:srgbClr val="004F9F"/>
                </a:solidFill>
              </a:endParaRPr>
            </a:p>
            <a:p>
              <a:r>
                <a:rPr lang="el" sz="1100" b="1" dirty="0">
                  <a:solidFill>
                    <a:srgbClr val="004F9F"/>
                  </a:solidFill>
                </a:rPr>
                <a:t>Δραστηριότητα </a:t>
              </a:r>
              <a:br>
                <a:rPr lang="el" sz="1100" b="1" dirty="0">
                  <a:solidFill>
                    <a:srgbClr val="004F9F"/>
                  </a:solidFill>
                </a:rPr>
              </a:br>
              <a:r>
                <a:rPr lang="el" sz="1100" b="1" dirty="0">
                  <a:solidFill>
                    <a:srgbClr val="004F9F"/>
                  </a:solidFill>
                </a:rPr>
                <a:t>&amp; κατάχρηση</a:t>
              </a:r>
            </a:p>
          </p:txBody>
        </p:sp>
        <p:sp>
          <p:nvSpPr>
            <p:cNvPr id="14" name="ZoneTexte 13">
              <a:extLst>
                <a:ext uri="{FF2B5EF4-FFF2-40B4-BE49-F238E27FC236}">
                  <a16:creationId xmlns:a16="http://schemas.microsoft.com/office/drawing/2014/main" id="{8D84368D-2531-0331-8E59-A52A2286A15A}"/>
                </a:ext>
              </a:extLst>
            </p:cNvPr>
            <p:cNvSpPr txBox="1"/>
            <p:nvPr/>
          </p:nvSpPr>
          <p:spPr>
            <a:xfrm>
              <a:off x="10087801" y="3758830"/>
              <a:ext cx="705642" cy="261610"/>
            </a:xfrm>
            <a:prstGeom prst="rect">
              <a:avLst/>
            </a:prstGeom>
            <a:noFill/>
          </p:spPr>
          <p:txBody>
            <a:bodyPr wrap="none" rtlCol="0">
              <a:spAutoFit/>
            </a:bodyPr>
            <a:lstStyle/>
            <a:p>
              <a:r>
                <a:rPr lang="el" sz="1100" b="1" err="1">
                  <a:solidFill>
                    <a:srgbClr val="004F9F"/>
                  </a:solidFill>
                </a:rPr>
                <a:t>Διακοπή</a:t>
              </a:r>
              <a:endParaRPr lang="fr-FR" sz="1100" b="1">
                <a:solidFill>
                  <a:srgbClr val="004F9F"/>
                </a:solidFill>
              </a:endParaRPr>
            </a:p>
          </p:txBody>
        </p:sp>
        <p:sp>
          <p:nvSpPr>
            <p:cNvPr id="15" name="ZoneTexte 14">
              <a:extLst>
                <a:ext uri="{FF2B5EF4-FFF2-40B4-BE49-F238E27FC236}">
                  <a16:creationId xmlns:a16="http://schemas.microsoft.com/office/drawing/2014/main" id="{C11E744E-FCA3-1435-D1EF-D023B6CC09DC}"/>
                </a:ext>
              </a:extLst>
            </p:cNvPr>
            <p:cNvSpPr txBox="1"/>
            <p:nvPr/>
          </p:nvSpPr>
          <p:spPr>
            <a:xfrm>
              <a:off x="9936535" y="5807765"/>
              <a:ext cx="822661" cy="430887"/>
            </a:xfrm>
            <a:prstGeom prst="rect">
              <a:avLst/>
            </a:prstGeom>
            <a:noFill/>
          </p:spPr>
          <p:txBody>
            <a:bodyPr wrap="none" rtlCol="0">
              <a:spAutoFit/>
            </a:bodyPr>
            <a:lstStyle/>
            <a:p>
              <a:r>
                <a:rPr lang="el" sz="1100" b="1" dirty="0">
                  <a:solidFill>
                    <a:srgbClr val="004F9F"/>
                  </a:solidFill>
                </a:rPr>
                <a:t>Φυσικές</a:t>
              </a:r>
            </a:p>
            <a:p>
              <a:r>
                <a:rPr lang="el" sz="1100" b="1" dirty="0">
                  <a:solidFill>
                    <a:srgbClr val="004F9F"/>
                  </a:solidFill>
                </a:rPr>
                <a:t>Επιθέσεις</a:t>
              </a:r>
              <a:endParaRPr lang="fr-FR" sz="1100" b="1" dirty="0">
                <a:solidFill>
                  <a:srgbClr val="004F9F"/>
                </a:solidFill>
              </a:endParaRPr>
            </a:p>
          </p:txBody>
        </p:sp>
      </p:grpSp>
    </p:spTree>
    <p:extLst>
      <p:ext uri="{BB962C8B-B14F-4D97-AF65-F5344CB8AC3E}">
        <p14:creationId xmlns:p14="http://schemas.microsoft.com/office/powerpoint/2010/main" val="2572364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Ένα άτομο σηκώνει το χέρι του">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flipH="1">
            <a:off x="7163691" y="0"/>
            <a:ext cx="5024825" cy="6858000"/>
          </a:xfrm>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l"/>
              <a:t>Πρόοδος μαθήματος</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l"/>
              <a:t>Ο1.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l" b="1"/>
              <a:t>Ναυτιλιακά συστήματα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l"/>
              <a:t>Ο2.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l"/>
              <a:t>Ο3.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l" sz="2000">
                <a:solidFill>
                  <a:schemeClr val="tx1">
                    <a:lumMod val="50000"/>
                    <a:lumOff val="50000"/>
                  </a:schemeClr>
                </a:solidFill>
              </a:rPr>
              <a:t>Περίπτωση χρήσης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l"/>
              <a:t>Ο4.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lstStyle/>
          <a:p>
            <a:r>
              <a:rPr lang="el-GR" dirty="0"/>
              <a:t>Ανάλυσης</a:t>
            </a:r>
            <a:endParaRPr lang="en-US"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l"/>
              <a:t>Ο5.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l"/>
              <a:t>Διδάγματα</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27</a:t>
            </a:fld>
            <a:endParaRPr lang="en-US"/>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l"/>
              <a:t>CSP00012_S_M_Digital Forensic for Maritime: Πρότυπο παρουσίασης που δημιουργήθηκε από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lstStyle/>
          <a:p>
            <a:r>
              <a:rPr lang="el"/>
              <a:t>Περίπτωση χρήσης 1</a:t>
            </a:r>
          </a:p>
        </p:txBody>
      </p:sp>
    </p:spTree>
    <p:extLst>
      <p:ext uri="{BB962C8B-B14F-4D97-AF65-F5344CB8AC3E}">
        <p14:creationId xmlns:p14="http://schemas.microsoft.com/office/powerpoint/2010/main" val="6704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CD4D8D4-D014-4033-B40F-8E4291495F70}"/>
              </a:ext>
            </a:extLst>
          </p:cNvPr>
          <p:cNvSpPr txBox="1"/>
          <p:nvPr/>
        </p:nvSpPr>
        <p:spPr>
          <a:xfrm>
            <a:off x="1248651" y="150126"/>
            <a:ext cx="9694698" cy="523220"/>
          </a:xfrm>
          <a:prstGeom prst="rect">
            <a:avLst/>
          </a:prstGeom>
          <a:solidFill>
            <a:schemeClr val="bg1"/>
          </a:solidFill>
          <a:ln>
            <a:solidFill>
              <a:schemeClr val="bg1"/>
            </a:solidFill>
          </a:ln>
        </p:spPr>
        <p:txBody>
          <a:bodyPr wrap="square">
            <a:spAutoFit/>
          </a:bodyPr>
          <a:lstStyle>
            <a:defPPr>
              <a:defRPr lang="en-US"/>
            </a:defPPr>
            <a:lvl1pPr>
              <a:defRPr sz="3200" b="1">
                <a:solidFill>
                  <a:schemeClr val="accent1">
                    <a:lumMod val="50000"/>
                  </a:schemeClr>
                </a:solidFill>
                <a:latin typeface="Calibri" charset="0"/>
                <a:ea typeface="MS PGothic" charset="-128"/>
              </a:defRPr>
            </a:lvl1pPr>
            <a:lvl2pPr marL="742950" indent="-285750">
              <a:defRPr>
                <a:latin typeface="Calibri" charset="0"/>
                <a:ea typeface="MS PGothic" charset="-128"/>
              </a:defRPr>
            </a:lvl2pPr>
            <a:lvl3pPr marL="1143000" indent="-228600">
              <a:defRPr>
                <a:latin typeface="Calibri" charset="0"/>
                <a:ea typeface="MS PGothic" charset="-128"/>
              </a:defRPr>
            </a:lvl3pPr>
            <a:lvl4pPr marL="1600200" indent="-228600">
              <a:defRPr>
                <a:latin typeface="Calibri" charset="0"/>
                <a:ea typeface="MS PGothic" charset="-128"/>
              </a:defRPr>
            </a:lvl4pPr>
            <a:lvl5pPr marL="2057400" indent="-228600">
              <a:defRPr>
                <a:latin typeface="Calibri" charset="0"/>
                <a:ea typeface="MS PGothic" charset="-128"/>
              </a:defRPr>
            </a:lvl5pPr>
            <a:lvl6pPr marL="2514600" indent="-228600" eaLnBrk="0" fontAlgn="base" hangingPunct="0">
              <a:spcBef>
                <a:spcPct val="0"/>
              </a:spcBef>
              <a:spcAft>
                <a:spcPct val="0"/>
              </a:spcAft>
              <a:defRPr>
                <a:latin typeface="Calibri" charset="0"/>
                <a:ea typeface="MS PGothic" charset="-128"/>
              </a:defRPr>
            </a:lvl6pPr>
            <a:lvl7pPr marL="2971800" indent="-228600" eaLnBrk="0" fontAlgn="base" hangingPunct="0">
              <a:spcBef>
                <a:spcPct val="0"/>
              </a:spcBef>
              <a:spcAft>
                <a:spcPct val="0"/>
              </a:spcAft>
              <a:defRPr>
                <a:latin typeface="Calibri" charset="0"/>
                <a:ea typeface="MS PGothic" charset="-128"/>
              </a:defRPr>
            </a:lvl7pPr>
            <a:lvl8pPr marL="3429000" indent="-228600" eaLnBrk="0" fontAlgn="base" hangingPunct="0">
              <a:spcBef>
                <a:spcPct val="0"/>
              </a:spcBef>
              <a:spcAft>
                <a:spcPct val="0"/>
              </a:spcAft>
              <a:defRPr>
                <a:latin typeface="Calibri" charset="0"/>
                <a:ea typeface="MS PGothic" charset="-128"/>
              </a:defRPr>
            </a:lvl8pPr>
            <a:lvl9pPr marL="3886200" indent="-228600" eaLnBrk="0" fontAlgn="base" hangingPunct="0">
              <a:spcBef>
                <a:spcPct val="0"/>
              </a:spcBef>
              <a:spcAft>
                <a:spcPct val="0"/>
              </a:spcAft>
              <a:defRPr>
                <a:latin typeface="Calibri" charset="0"/>
                <a:ea typeface="MS PGothic" charset="-128"/>
              </a:defRPr>
            </a:lvl9pPr>
          </a:lstStyle>
          <a:p>
            <a:r>
              <a:rPr lang="el" sz="2800"/>
              <a:t>ΕΣΤΊΑΣΗ ΣΤΟ AIS &amp; ΤΗΝ ΑΣΦΆΛΕΙΑ ΣΤΟΝ ΚΥΒΕΡΝΟΧΏΡΟ</a:t>
            </a:r>
            <a:endParaRPr lang="fr-FR" sz="2800"/>
          </a:p>
        </p:txBody>
      </p:sp>
      <p:sp>
        <p:nvSpPr>
          <p:cNvPr id="3" name="Rectangle 2">
            <a:extLst>
              <a:ext uri="{FF2B5EF4-FFF2-40B4-BE49-F238E27FC236}">
                <a16:creationId xmlns:a16="http://schemas.microsoft.com/office/drawing/2014/main" id="{1EDE5252-320B-47E4-AB6A-E26039DB14F0}"/>
              </a:ext>
            </a:extLst>
          </p:cNvPr>
          <p:cNvSpPr/>
          <p:nvPr/>
        </p:nvSpPr>
        <p:spPr>
          <a:xfrm>
            <a:off x="1024789" y="1038281"/>
            <a:ext cx="5071211" cy="5735673"/>
          </a:xfrm>
          <a:prstGeom prst="rect">
            <a:avLst/>
          </a:prstGeom>
        </p:spPr>
        <p:txBody>
          <a:bodyPr wrap="square">
            <a:spAutoFit/>
          </a:bodyPr>
          <a:lstStyle/>
          <a:p>
            <a:pPr algn="just">
              <a:lnSpc>
                <a:spcPct val="115000"/>
              </a:lnSpc>
              <a:spcAft>
                <a:spcPts val="600"/>
              </a:spcAft>
            </a:pPr>
            <a:r>
              <a:rPr lang="el" sz="1600" kern="150" dirty="0">
                <a:latin typeface="Calibri" panose="020F0502020204030204" pitchFamily="34" charset="0"/>
                <a:ea typeface="Calibri" panose="020F0502020204030204" pitchFamily="34" charset="0"/>
                <a:cs typeface="Calibri" panose="020F0502020204030204" pitchFamily="34" charset="0"/>
              </a:rPr>
              <a:t> </a:t>
            </a:r>
            <a:r>
              <a:rPr lang="el" sz="1600" b="1" u="sng" kern="150" dirty="0">
                <a:latin typeface="Calibri" panose="020F0502020204030204" pitchFamily="34" charset="0"/>
                <a:ea typeface="Calibri" panose="020F0502020204030204" pitchFamily="34" charset="0"/>
                <a:cs typeface="Calibri" panose="020F0502020204030204" pitchFamily="34" charset="0"/>
              </a:rPr>
              <a:t>Ανίχνευση μπλοκαρίσματος / πλαστογράφησης</a:t>
            </a:r>
          </a:p>
          <a:p>
            <a:pPr marL="742950" lvl="1" indent="-285750" algn="just">
              <a:lnSpc>
                <a:spcPct val="115000"/>
              </a:lnSpc>
              <a:spcAft>
                <a:spcPts val="600"/>
              </a:spcAft>
              <a:buFont typeface="Arial" panose="020B0604020202020204" pitchFamily="34" charset="0"/>
              <a:buChar char="•"/>
            </a:pPr>
            <a:r>
              <a:rPr lang="el" sz="1600" kern="150" dirty="0">
                <a:latin typeface="Calibri" panose="020F0502020204030204" pitchFamily="34" charset="0"/>
                <a:ea typeface="Calibri" panose="020F0502020204030204" pitchFamily="34" charset="0"/>
                <a:cs typeface="Calibri" panose="020F0502020204030204" pitchFamily="34" charset="0"/>
              </a:rPr>
              <a:t>Ναυτική εκπαίδευση σε περίπτωση πλεονασμού</a:t>
            </a:r>
          </a:p>
          <a:p>
            <a:pPr marL="742950" lvl="1" indent="-285750" algn="just">
              <a:lnSpc>
                <a:spcPct val="115000"/>
              </a:lnSpc>
              <a:spcAft>
                <a:spcPts val="600"/>
              </a:spcAft>
              <a:buFont typeface="Arial" panose="020B0604020202020204" pitchFamily="34" charset="0"/>
              <a:buChar char="•"/>
            </a:pPr>
            <a:r>
              <a:rPr lang="el" sz="1600" kern="150" dirty="0">
                <a:latin typeface="Calibri" panose="020F0502020204030204" pitchFamily="34" charset="0"/>
                <a:ea typeface="Calibri" panose="020F0502020204030204" pitchFamily="34" charset="0"/>
                <a:cs typeface="Calibri" panose="020F0502020204030204" pitchFamily="34" charset="0"/>
              </a:rPr>
              <a:t>Βέλτιστες πρακτικές διαχείρισης</a:t>
            </a:r>
          </a:p>
          <a:p>
            <a:pPr marL="742950" lvl="1" indent="-285750" algn="just">
              <a:lnSpc>
                <a:spcPct val="115000"/>
              </a:lnSpc>
              <a:spcAft>
                <a:spcPts val="600"/>
              </a:spcAft>
              <a:buFont typeface="Arial" panose="020B0604020202020204" pitchFamily="34" charset="0"/>
              <a:buChar char="•"/>
            </a:pPr>
            <a:r>
              <a:rPr lang="el" sz="1600" kern="150" dirty="0">
                <a:latin typeface="Calibri" panose="020F0502020204030204" pitchFamily="34" charset="0"/>
                <a:ea typeface="Calibri" panose="020F0502020204030204" pitchFamily="34" charset="0"/>
                <a:cs typeface="Calibri" panose="020F0502020204030204" pitchFamily="34" charset="0"/>
              </a:rPr>
              <a:t>Ανάπτυξη τεχνικού εξοπλισμού</a:t>
            </a:r>
          </a:p>
          <a:p>
            <a:pPr algn="just">
              <a:lnSpc>
                <a:spcPct val="115000"/>
              </a:lnSpc>
              <a:spcAft>
                <a:spcPts val="600"/>
              </a:spcAft>
            </a:pPr>
            <a:endParaRPr lang="en-US" sz="1600" b="1" kern="15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600"/>
              </a:spcAft>
            </a:pPr>
            <a:r>
              <a:rPr lang="el" sz="1600" b="1" kern="150" dirty="0">
                <a:latin typeface="Calibri" panose="020F0502020204030204" pitchFamily="34" charset="0"/>
                <a:ea typeface="Calibri" panose="020F0502020204030204" pitchFamily="34" charset="0"/>
                <a:cs typeface="Calibri" panose="020F0502020204030204" pitchFamily="34" charset="0"/>
              </a:rPr>
              <a:t>Αποτέλεσμα: Πώς </a:t>
            </a:r>
            <a:r>
              <a:rPr lang="el" sz="1600" kern="150" dirty="0">
                <a:latin typeface="Calibri" panose="020F0502020204030204" pitchFamily="34" charset="0"/>
                <a:ea typeface="Calibri" panose="020F0502020204030204" pitchFamily="34" charset="0"/>
                <a:cs typeface="Calibri" panose="020F0502020204030204" pitchFamily="34" charset="0"/>
              </a:rPr>
              <a:t>μπορούμε να προστατεύσουμε τις δραστηριότητές μας και να εντοπίσουμε παράνομες δραστηριότητες;</a:t>
            </a:r>
            <a:endParaRPr lang="en-US" sz="1600" b="1" kern="150" dirty="0">
              <a:latin typeface="Calibri" panose="020F0502020204030204" pitchFamily="34" charset="0"/>
              <a:ea typeface="Calibri" panose="020F0502020204030204" pitchFamily="34" charset="0"/>
              <a:cs typeface="Calibri" panose="020F0502020204030204" pitchFamily="34" charset="0"/>
            </a:endParaRPr>
          </a:p>
          <a:p>
            <a:pPr marL="742950" lvl="1" indent="-285750" algn="just">
              <a:lnSpc>
                <a:spcPct val="115000"/>
              </a:lnSpc>
              <a:spcAft>
                <a:spcPts val="600"/>
              </a:spcAft>
              <a:buFont typeface="Arial" panose="020B0604020202020204" pitchFamily="34" charset="0"/>
              <a:buChar char="•"/>
            </a:pPr>
            <a:endParaRPr lang="en-US" sz="1600" b="1" kern="15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600"/>
              </a:spcAft>
            </a:pPr>
            <a:r>
              <a:rPr lang="el" sz="1600" b="1" u="sng" kern="150" dirty="0">
                <a:latin typeface="Calibri" panose="020F0502020204030204" pitchFamily="34" charset="0"/>
                <a:ea typeface="Calibri" panose="020F0502020204030204" pitchFamily="34" charset="0"/>
                <a:cs typeface="Calibri" panose="020F0502020204030204" pitchFamily="34" charset="0"/>
              </a:rPr>
              <a:t>Έννοια ασφάλειας πληροφορικής (πλοία)</a:t>
            </a:r>
          </a:p>
          <a:p>
            <a:pPr marL="742950" lvl="1" indent="-285750" algn="just">
              <a:lnSpc>
                <a:spcPct val="115000"/>
              </a:lnSpc>
              <a:spcAft>
                <a:spcPts val="600"/>
              </a:spcAft>
              <a:buFont typeface="Arial" panose="020B0604020202020204" pitchFamily="34" charset="0"/>
              <a:buChar char="•"/>
            </a:pPr>
            <a:r>
              <a:rPr lang="el" sz="1600" kern="150" dirty="0">
                <a:latin typeface="Calibri" panose="020F0502020204030204" pitchFamily="34" charset="0"/>
                <a:ea typeface="Calibri" panose="020F0502020204030204" pitchFamily="34" charset="0"/>
                <a:cs typeface="Calibri" panose="020F0502020204030204" pitchFamily="34" charset="0"/>
              </a:rPr>
              <a:t>Ολιστική προσέγγιση</a:t>
            </a:r>
          </a:p>
          <a:p>
            <a:pPr marL="742950" lvl="1" indent="-285750" algn="just">
              <a:lnSpc>
                <a:spcPct val="115000"/>
              </a:lnSpc>
              <a:spcAft>
                <a:spcPts val="600"/>
              </a:spcAft>
              <a:buFont typeface="Arial" panose="020B0604020202020204" pitchFamily="34" charset="0"/>
              <a:buChar char="•"/>
            </a:pPr>
            <a:r>
              <a:rPr lang="el" sz="1600" kern="150" dirty="0">
                <a:latin typeface="Calibri" panose="020F0502020204030204" pitchFamily="34" charset="0"/>
                <a:ea typeface="Calibri" panose="020F0502020204030204" pitchFamily="34" charset="0"/>
                <a:cs typeface="Calibri" panose="020F0502020204030204" pitchFamily="34" charset="0"/>
              </a:rPr>
              <a:t>Πώς να προστατεύσετε τα πλοιογενή συστήματα υπολογιστών</a:t>
            </a:r>
          </a:p>
          <a:p>
            <a:pPr marL="742950" lvl="1" indent="-285750" algn="just">
              <a:lnSpc>
                <a:spcPct val="115000"/>
              </a:lnSpc>
              <a:spcAft>
                <a:spcPts val="600"/>
              </a:spcAft>
              <a:buFont typeface="Arial" panose="020B0604020202020204" pitchFamily="34" charset="0"/>
              <a:buChar char="•"/>
            </a:pPr>
            <a:r>
              <a:rPr lang="el" sz="1600" kern="150" dirty="0">
                <a:latin typeface="Calibri" panose="020F0502020204030204" pitchFamily="34" charset="0"/>
                <a:ea typeface="Calibri" panose="020F0502020204030204" pitchFamily="34" charset="0"/>
                <a:cs typeface="Calibri" panose="020F0502020204030204" pitchFamily="34" charset="0"/>
              </a:rPr>
              <a:t>Βέλτιστες πρακτικές διαχείρισης</a:t>
            </a:r>
          </a:p>
          <a:p>
            <a:pPr algn="just">
              <a:lnSpc>
                <a:spcPct val="115000"/>
              </a:lnSpc>
              <a:spcAft>
                <a:spcPts val="600"/>
              </a:spcAft>
            </a:pPr>
            <a:r>
              <a:rPr lang="el" sz="1600" b="1" kern="150" dirty="0">
                <a:latin typeface="Calibri" panose="020F0502020204030204" pitchFamily="34" charset="0"/>
                <a:ea typeface="Calibri" panose="020F0502020204030204" pitchFamily="34" charset="0"/>
                <a:cs typeface="Calibri" panose="020F0502020204030204" pitchFamily="34" charset="0"/>
              </a:rPr>
              <a:t>Αποτέλεσμα: Πώς </a:t>
            </a:r>
            <a:r>
              <a:rPr lang="el" sz="1600" kern="150" dirty="0">
                <a:latin typeface="Calibri" panose="020F0502020204030204" pitchFamily="34" charset="0"/>
                <a:ea typeface="Calibri" panose="020F0502020204030204" pitchFamily="34" charset="0"/>
                <a:cs typeface="Calibri" panose="020F0502020204030204" pitchFamily="34" charset="0"/>
              </a:rPr>
              <a:t>μπορούμε να ενισχύσουμε την ασφάλεια των πληροφοριακών συστημάτων και τη διασφάλιση των πληροφοριών</a:t>
            </a:r>
            <a:endParaRPr lang="en-US" sz="1600" b="1" kern="15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age 8" descr="Μια εικόνα που περιέχει τον ουρανό&#10;&#10;Περιγραφή που δημιουργείται αυτόματα">
            <a:extLst>
              <a:ext uri="{FF2B5EF4-FFF2-40B4-BE49-F238E27FC236}">
                <a16:creationId xmlns:a16="http://schemas.microsoft.com/office/drawing/2014/main" id="{081D15E6-EB17-47D3-848F-33B841126D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7523" y="1204609"/>
            <a:ext cx="3505532" cy="2337021"/>
          </a:xfrm>
          <a:prstGeom prst="rect">
            <a:avLst/>
          </a:prstGeom>
        </p:spPr>
      </p:pic>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2525" y="3814762"/>
            <a:ext cx="2966970" cy="2832265"/>
          </a:xfrm>
          <a:prstGeom prst="rect">
            <a:avLst/>
          </a:prstGeom>
        </p:spPr>
      </p:pic>
    </p:spTree>
    <p:extLst>
      <p:ext uri="{BB962C8B-B14F-4D97-AF65-F5344CB8AC3E}">
        <p14:creationId xmlns:p14="http://schemas.microsoft.com/office/powerpoint/2010/main" val="2281419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F4CF854-86A6-45F2-79C8-05221C190A0E}"/>
              </a:ext>
            </a:extLst>
          </p:cNvPr>
          <p:cNvSpPr txBox="1">
            <a:spLocks/>
          </p:cNvSpPr>
          <p:nvPr/>
        </p:nvSpPr>
        <p:spPr>
          <a:xfrm>
            <a:off x="314039" y="1247836"/>
            <a:ext cx="8209476" cy="4525963"/>
          </a:xfrm>
          <a:prstGeom prst="rect">
            <a:avLst/>
          </a:prstGeom>
        </p:spPr>
        <p:txBody>
          <a:bodyPr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defRPr/>
            </a:pPr>
            <a:r>
              <a:rPr lang="el" sz="2000" b="1" dirty="0">
                <a:ea typeface="Calibri" panose="020F0502020204030204" pitchFamily="34" charset="0"/>
                <a:cs typeface="Calibri" panose="020F0502020204030204" pitchFamily="34" charset="0"/>
              </a:rPr>
              <a:t>ΣΚΟΠΟΣ AIS</a:t>
            </a:r>
          </a:p>
          <a:p>
            <a:pPr algn="just">
              <a:buFont typeface="Arial" panose="020B0604020202020204" pitchFamily="34" charset="0"/>
              <a:buNone/>
              <a:defRPr/>
            </a:pPr>
            <a:endParaRPr lang="fr-FR" sz="2000" b="1" dirty="0">
              <a:ea typeface="Calibri" panose="020F0502020204030204" pitchFamily="34" charset="0"/>
              <a:cs typeface="Calibri" panose="020F0502020204030204" pitchFamily="34" charset="0"/>
            </a:endParaRPr>
          </a:p>
          <a:p>
            <a:pPr marL="0" indent="0" algn="just">
              <a:buNone/>
              <a:defRPr/>
            </a:pPr>
            <a:r>
              <a:rPr lang="el" sz="2000" dirty="0">
                <a:ea typeface="Calibri" panose="020F0502020204030204" pitchFamily="34" charset="0"/>
                <a:cs typeface="Calibri" panose="020F0502020204030204" pitchFamily="34" charset="0"/>
              </a:rPr>
              <a:t>Το AIS είναι κυρίως ένα </a:t>
            </a:r>
            <a:r>
              <a:rPr lang="el" sz="2000" b="1" dirty="0">
                <a:ea typeface="Calibri" panose="020F0502020204030204" pitchFamily="34" charset="0"/>
                <a:cs typeface="Calibri" panose="020F0502020204030204" pitchFamily="34" charset="0"/>
              </a:rPr>
              <a:t>σύστημα αποφυγής σύγκρουσης </a:t>
            </a:r>
            <a:r>
              <a:rPr lang="el" sz="2000" dirty="0">
                <a:ea typeface="Calibri" panose="020F0502020204030204" pitchFamily="34" charset="0"/>
                <a:cs typeface="Calibri" panose="020F0502020204030204" pitchFamily="34" charset="0"/>
              </a:rPr>
              <a:t>. Λόγω των περιορισμών των ραδιοεπικοινωνιών VHF και επειδή δεν είναι όλα τα πλοία εξοπλισμένα με AIS, το σύστημα προορίζεται να χρησιμοποιηθεί κυρίως ως μέσο επίγνωσης της κατάστασης και για τον προσδιορισμό του κινδύνου σύγκρουσης και όχι ως αυτοματοποιημένο σύστημα αποφυγής σύγκρουσης, σύμφωνα με τους </a:t>
            </a:r>
            <a:r>
              <a:rPr lang="el" sz="2000" dirty="0">
                <a:ea typeface="Calibri" panose="020F0502020204030204" pitchFamily="34" charset="0"/>
                <a:cs typeface="Calibri" panose="020F0502020204030204" pitchFamily="34" charset="0"/>
                <a:hlinkClick r:id="rId2" tooltip="International Regulations for Preventing Collisions at Sea">
                  <a:extLst>
                    <a:ext uri="{A12FA001-AC4F-418D-AE19-62706E023703}">
                      <ahyp:hlinkClr xmlns:ahyp="http://schemas.microsoft.com/office/drawing/2018/hyperlinkcolor" val="tx"/>
                    </a:ext>
                  </a:extLst>
                </a:hlinkClick>
              </a:rPr>
              <a:t>Διεθνείς Κανονισμούς για την Πρόληψη Συγκρούσεων στη Θάλασσα</a:t>
            </a:r>
            <a:r>
              <a:rPr lang="el" sz="2000" dirty="0">
                <a:ea typeface="Calibri" panose="020F0502020204030204" pitchFamily="34" charset="0"/>
                <a:cs typeface="Calibri" panose="020F0502020204030204" pitchFamily="34" charset="0"/>
              </a:rPr>
              <a:t> (COLREGS).</a:t>
            </a:r>
            <a:endParaRPr lang="lt-LT" sz="2000" dirty="0">
              <a:ea typeface="Calibri" panose="020F0502020204030204" pitchFamily="34" charset="0"/>
              <a:cs typeface="Calibri" panose="020F0502020204030204" pitchFamily="34" charset="0"/>
            </a:endParaRPr>
          </a:p>
          <a:p>
            <a:pPr marL="0" indent="0" algn="just">
              <a:buNone/>
              <a:defRPr/>
            </a:pPr>
            <a:endParaRPr lang="en-US" sz="2000" dirty="0">
              <a:ea typeface="Calibri" panose="020F0502020204030204" pitchFamily="34" charset="0"/>
              <a:cs typeface="Calibri" panose="020F0502020204030204" pitchFamily="34" charset="0"/>
            </a:endParaRPr>
          </a:p>
          <a:p>
            <a:pPr marL="0" indent="0" algn="just">
              <a:buNone/>
              <a:defRPr/>
            </a:pPr>
            <a:r>
              <a:rPr lang="el" altLang="fr-FR" sz="2000" dirty="0">
                <a:ea typeface="Calibri" panose="020F0502020204030204" pitchFamily="34" charset="0"/>
                <a:cs typeface="Calibri" panose="020F0502020204030204" pitchFamily="34" charset="0"/>
              </a:rPr>
              <a:t>Ενώ οι απαιτήσεις του AIS είναι μόνο η εμφάνιση πολύ βασικών πληροφοριών κειμένου, τα δεδομένα που λαμβάνονται μπορούν να ενσωματωθούν σε έναν γραφικό </a:t>
            </a:r>
            <a:r>
              <a:rPr lang="el" altLang="fr-FR" sz="2000" dirty="0">
                <a:ea typeface="Calibri" panose="020F0502020204030204" pitchFamily="34" charset="0"/>
                <a:cs typeface="Calibri" panose="020F0502020204030204" pitchFamily="34" charset="0"/>
                <a:hlinkClick r:id="rId3" tooltip="Electronic Chart Display and Information System"/>
              </a:rPr>
              <a:t>ηλεκτρονικό χάρτη</a:t>
            </a:r>
            <a:r>
              <a:rPr lang="el" altLang="fr-FR" sz="2000" dirty="0">
                <a:ea typeface="Calibri" panose="020F0502020204030204" pitchFamily="34" charset="0"/>
                <a:cs typeface="Calibri" panose="020F0502020204030204" pitchFamily="34" charset="0"/>
              </a:rPr>
              <a:t> ή μια οθόνη ραντάρ, παρέχοντας ενοποιημένες πληροφορίες πλοήγησης σε μία μόνο οθόνη.</a:t>
            </a:r>
            <a:endParaRPr lang="en-US" altLang="fr-FR" sz="2000" b="1" dirty="0">
              <a:ea typeface="Calibri" panose="020F0502020204030204" pitchFamily="34" charset="0"/>
              <a:cs typeface="Calibri" panose="020F0502020204030204" pitchFamily="34" charset="0"/>
            </a:endParaRPr>
          </a:p>
          <a:p>
            <a:pPr marL="0" indent="0" algn="just">
              <a:buNone/>
              <a:defRPr/>
            </a:pPr>
            <a:endParaRPr lang="en-US" sz="2000" dirty="0">
              <a:ea typeface="Calibri" panose="020F0502020204030204" pitchFamily="34" charset="0"/>
              <a:cs typeface="Calibri" panose="020F0502020204030204" pitchFamily="34" charset="0"/>
            </a:endParaRPr>
          </a:p>
          <a:p>
            <a:pPr marL="0" indent="0" algn="just">
              <a:buNone/>
              <a:defRPr/>
            </a:pPr>
            <a:r>
              <a:rPr lang="el" sz="2000" dirty="0">
                <a:ea typeface="Calibri" panose="020F0502020204030204" pitchFamily="34" charset="0"/>
                <a:cs typeface="Calibri" panose="020F0502020204030204" pitchFamily="34" charset="0"/>
              </a:rPr>
              <a:t>Το AIS είναι ένα σύστημα παράκτιας παρακολούθησης LOS που χρησιμοποιείται σε πλοία και από τις υπηρεσίες κυκλοφορίας πλοίων (VTS) για τον εντοπισμό και τον εντοπισμό σκαφών με αυτοματοποιημένη ανταλλαγή δεδομένων με άλλα κοντινά πλοία και σταθμούς VTS. Πληροφορίες όπως η μοναδική αναγνώριση, η θέση, η πορεία και η ταχύτητα μπορούν να εμφανιστούν σε μια οθόνη ή σε ένα ECDIS</a:t>
            </a:r>
          </a:p>
        </p:txBody>
      </p:sp>
      <p:sp>
        <p:nvSpPr>
          <p:cNvPr id="3" name="Title 2">
            <a:extLst>
              <a:ext uri="{FF2B5EF4-FFF2-40B4-BE49-F238E27FC236}">
                <a16:creationId xmlns:a16="http://schemas.microsoft.com/office/drawing/2014/main" id="{4247A15A-43A9-3BB7-121F-EB2FFC3EBCC7}"/>
              </a:ext>
            </a:extLst>
          </p:cNvPr>
          <p:cNvSpPr txBox="1">
            <a:spLocks/>
          </p:cNvSpPr>
          <p:nvPr/>
        </p:nvSpPr>
        <p:spPr>
          <a:xfrm>
            <a:off x="447368" y="270880"/>
            <a:ext cx="11297264" cy="1066307"/>
          </a:xfrm>
          <a:prstGeom prst="rect">
            <a:avLst/>
          </a:prstGeom>
        </p:spPr>
        <p:txBody>
          <a:bodyPr>
            <a:normAutofit fontScale="975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sz="4000" dirty="0"/>
              <a:t>ΣΎΣΤΗΜΑ ΑΥΤΌΜΑΤΗΣ ΑΝΑΓΝΏΡΙΣΗΣ (AIS)</a:t>
            </a:r>
          </a:p>
        </p:txBody>
      </p:sp>
      <p:pic>
        <p:nvPicPr>
          <p:cNvPr id="5" name="Image 4">
            <a:extLst>
              <a:ext uri="{FF2B5EF4-FFF2-40B4-BE49-F238E27FC236}">
                <a16:creationId xmlns:a16="http://schemas.microsoft.com/office/drawing/2014/main" id="{60F57DB7-730B-09D7-0ECE-3AD04140C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8698" y="1378350"/>
            <a:ext cx="2449286" cy="4354286"/>
          </a:xfrm>
          <a:prstGeom prst="rect">
            <a:avLst/>
          </a:prstGeom>
        </p:spPr>
      </p:pic>
    </p:spTree>
    <p:extLst>
      <p:ext uri="{BB962C8B-B14F-4D97-AF65-F5344CB8AC3E}">
        <p14:creationId xmlns:p14="http://schemas.microsoft.com/office/powerpoint/2010/main" val="188707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l" dirty="0">
                <a:solidFill>
                  <a:schemeClr val="accent1"/>
                </a:solidFill>
              </a:rPr>
              <a:t>Στόχοι: </a:t>
            </a:r>
            <a:r>
              <a:rPr lang="el" sz="3600" spc="-6" dirty="0">
                <a:solidFill>
                  <a:srgbClr val="FFFFFF"/>
                </a:solidFill>
                <a:latin typeface="Arial MT"/>
                <a:cs typeface="Arial MT"/>
              </a:rPr>
              <a:t>Ποιος-</a:t>
            </a:r>
            <a:r>
              <a:rPr lang="el-GR" spc="-6" dirty="0">
                <a:solidFill>
                  <a:srgbClr val="FFFFFF"/>
                </a:solidFill>
                <a:latin typeface="Arial MT"/>
                <a:cs typeface="Arial MT"/>
              </a:rPr>
              <a:t>Τ</a:t>
            </a:r>
            <a:r>
              <a:rPr lang="el" sz="3600" spc="-6" dirty="0">
                <a:solidFill>
                  <a:srgbClr val="FFFFFF"/>
                </a:solidFill>
                <a:latin typeface="Arial MT"/>
                <a:cs typeface="Arial MT"/>
              </a:rPr>
              <a:t>ι-Γιατι</a:t>
            </a:r>
            <a:r>
              <a:rPr lang="en-US" sz="3600" spc="-6" dirty="0">
                <a:solidFill>
                  <a:srgbClr val="FFFFFF"/>
                </a:solidFill>
                <a:latin typeface="Arial MT"/>
                <a:cs typeface="Arial MT"/>
              </a:rPr>
              <a:t> </a:t>
            </a:r>
            <a:r>
              <a:rPr lang="el" sz="3600" dirty="0">
                <a:solidFill>
                  <a:srgbClr val="FFFFFF"/>
                </a:solidFill>
                <a:latin typeface="Arial MT"/>
                <a:cs typeface="Arial MT"/>
              </a:rPr>
              <a:t>χρειάζεσαι για να κάνεις αυτή την εκπαίδευση</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l" dirty="0"/>
              <a:t>ΠΟΙΟΣ</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l" dirty="0"/>
              <a:t>Οποιοσδποτε μπορεί να παρακολουθήσει τις εκπαιδευτικές ενότητες και τα προφίλ των συμμετεχόντων</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l"/>
              <a:t>ΤΙ</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7139" y="3786394"/>
            <a:ext cx="2275880" cy="893763"/>
          </a:xfrm>
        </p:spPr>
        <p:txBody>
          <a:bodyPr/>
          <a:lstStyle/>
          <a:p>
            <a:r>
              <a:rPr lang="el" dirty="0"/>
              <a:t>Θεμελιώδη βασικά στοιχεία ασφάλειας στον κυβερνοχώρο και διαχείριση για διευθυντές, ηγέτες και επαγγελματίες που εργάζονται</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l"/>
              <a:t>ΓΙΑΤΊ</a:t>
            </a:r>
          </a:p>
        </p:txBody>
      </p:sp>
      <p:pic>
        <p:nvPicPr>
          <p:cNvPr id="21" name="Picture Placeholder 20" descr="Κύκλωμα">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310303" y="3589825"/>
            <a:ext cx="2275880" cy="893763"/>
          </a:xfrm>
        </p:spPr>
        <p:txBody>
          <a:bodyPr/>
          <a:lstStyle/>
          <a:p>
            <a:pPr lvl="0"/>
            <a:r>
              <a:rPr lang="el" sz="1200" dirty="0"/>
              <a:t>Εξοπλίζοντας τους συμμετέχοντες με τις γνώσεις και τις δεξιότητες που απαιτούνται για τη χάραξη στρατηγικής για την προστασία κρίσιμων συστημάτων και δεδομένων</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a:p>
        </p:txBody>
      </p:sp>
      <p:pic>
        <p:nvPicPr>
          <p:cNvPr id="5" name="Picture Placeholder 18" descr="3d Γυαλιά">
            <a:extLst>
              <a:ext uri="{FF2B5EF4-FFF2-40B4-BE49-F238E27FC236}">
                <a16:creationId xmlns:a16="http://schemas.microsoft.com/office/drawing/2014/main" id="{92AC78A8-CC3E-B1FF-D807-9C85B98DF8F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Άβακας">
            <a:extLst>
              <a:ext uri="{FF2B5EF4-FFF2-40B4-BE49-F238E27FC236}">
                <a16:creationId xmlns:a16="http://schemas.microsoft.com/office/drawing/2014/main" id="{45869592-51F2-1ECF-C54B-B1005176345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l"/>
              <a:t>CSP00012_S_M_Digital Forensic for Maritime: Πρότυπο παρουσίασης που δημιουργήθηκε από PR</a:t>
            </a:r>
          </a:p>
        </p:txBody>
      </p:sp>
    </p:spTree>
    <p:extLst>
      <p:ext uri="{BB962C8B-B14F-4D97-AF65-F5344CB8AC3E}">
        <p14:creationId xmlns:p14="http://schemas.microsoft.com/office/powerpoint/2010/main" val="116282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Μια εικόνα που περιέχει κείμενο, ηλεκτρονικό εξοπλισμό, μαύρο&#10;&#10;Περιγραφή που δημιουργείται αυτόματα">
            <a:extLst>
              <a:ext uri="{FF2B5EF4-FFF2-40B4-BE49-F238E27FC236}">
                <a16:creationId xmlns:a16="http://schemas.microsoft.com/office/drawing/2014/main" id="{E6FBD3B8-6263-4EAE-B2A0-F7C4B94564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64543" y="5294766"/>
            <a:ext cx="2404474" cy="1473616"/>
          </a:xfrm>
          <a:prstGeom prst="rect">
            <a:avLst/>
          </a:prstGeom>
        </p:spPr>
      </p:pic>
      <p:sp>
        <p:nvSpPr>
          <p:cNvPr id="7" name="ZoneTexte 6">
            <a:extLst>
              <a:ext uri="{FF2B5EF4-FFF2-40B4-BE49-F238E27FC236}">
                <a16:creationId xmlns:a16="http://schemas.microsoft.com/office/drawing/2014/main" id="{82E2FC1F-22C7-4E5F-AA54-5CA72E896B76}"/>
              </a:ext>
            </a:extLst>
          </p:cNvPr>
          <p:cNvSpPr txBox="1"/>
          <p:nvPr/>
        </p:nvSpPr>
        <p:spPr>
          <a:xfrm>
            <a:off x="9411747" y="4863879"/>
            <a:ext cx="1887055" cy="430887"/>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l" sz="1100">
                <a:solidFill>
                  <a:srgbClr val="000000"/>
                </a:solidFill>
                <a:latin typeface="Arial"/>
              </a:rPr>
              <a:t>T/R VHF Marine JHS-800S</a:t>
            </a:r>
          </a:p>
          <a:p>
            <a:pPr algn="l" rtl="0" eaLnBrk="1" fontAlgn="auto" hangingPunct="1">
              <a:lnSpc>
                <a:spcPct val="100000"/>
              </a:lnSpc>
              <a:spcBef>
                <a:spcPts val="0"/>
              </a:spcBef>
              <a:spcAft>
                <a:spcPts val="0"/>
              </a:spcAft>
            </a:pPr>
            <a:r>
              <a:rPr lang="el" sz="1100" err="1">
                <a:solidFill>
                  <a:srgbClr val="000000"/>
                </a:solidFill>
                <a:latin typeface="Arial"/>
              </a:rPr>
              <a:t>Με λειτουργία ASN</a:t>
            </a:r>
            <a:endParaRPr lang="fr-FR" sz="1100" b="0" i="0" u="none" baseline="0">
              <a:solidFill>
                <a:srgbClr val="000000"/>
              </a:solidFill>
              <a:latin typeface="Arial"/>
            </a:endParaRPr>
          </a:p>
        </p:txBody>
      </p:sp>
      <p:sp>
        <p:nvSpPr>
          <p:cNvPr id="8" name="ZoneTexte 7">
            <a:extLst>
              <a:ext uri="{FF2B5EF4-FFF2-40B4-BE49-F238E27FC236}">
                <a16:creationId xmlns:a16="http://schemas.microsoft.com/office/drawing/2014/main" id="{41EB6ADF-FC4E-6227-8074-58A0FADB9D1A}"/>
              </a:ext>
            </a:extLst>
          </p:cNvPr>
          <p:cNvSpPr txBox="1"/>
          <p:nvPr/>
        </p:nvSpPr>
        <p:spPr>
          <a:xfrm>
            <a:off x="7871086" y="241007"/>
            <a:ext cx="2622834" cy="369332"/>
          </a:xfrm>
          <a:prstGeom prst="rect">
            <a:avLst/>
          </a:prstGeom>
          <a:noFill/>
        </p:spPr>
        <p:txBody>
          <a:bodyPr wrap="none" rtlCol="0">
            <a:spAutoFit/>
          </a:bodyPr>
          <a:lstStyle/>
          <a:p>
            <a:r>
              <a:rPr lang="el"/>
              <a:t>Στόχος : AIS &amp; CPA</a:t>
            </a:r>
          </a:p>
        </p:txBody>
      </p:sp>
      <p:pic>
        <p:nvPicPr>
          <p:cNvPr id="9" name="Image 8" descr="&gt;Σχήμα 1-1. Επισκόπηση συστήματος αυτόματης αναγνώρισης (AIS)">
            <a:extLst>
              <a:ext uri="{FF2B5EF4-FFF2-40B4-BE49-F238E27FC236}">
                <a16:creationId xmlns:a16="http://schemas.microsoft.com/office/drawing/2014/main" id="{525EE131-B230-9233-15A8-46BB6F8FB9D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9250" y="1189483"/>
            <a:ext cx="6635322" cy="5491352"/>
          </a:xfrm>
          <a:prstGeom prst="rect">
            <a:avLst/>
          </a:prstGeom>
          <a:noFill/>
          <a:ln>
            <a:noFill/>
          </a:ln>
        </p:spPr>
      </p:pic>
      <p:pic>
        <p:nvPicPr>
          <p:cNvPr id="10" name="Image 9">
            <a:extLst>
              <a:ext uri="{FF2B5EF4-FFF2-40B4-BE49-F238E27FC236}">
                <a16:creationId xmlns:a16="http://schemas.microsoft.com/office/drawing/2014/main" id="{EDF2D877-A0AC-0E0E-B1D9-D01D7BA1B1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978174" y="4876800"/>
            <a:ext cx="1010918" cy="1891582"/>
          </a:xfrm>
          <a:prstGeom prst="rect">
            <a:avLst/>
          </a:prstGeom>
          <a:noFill/>
          <a:ln>
            <a:noFill/>
          </a:ln>
          <a:extLst>
            <a:ext uri="{53640926-AAD7-44D8-BBD7-CCE9431645EC}">
              <a14:shadowObscured xmlns:a14="http://schemas.microsoft.com/office/drawing/2010/main"/>
            </a:ext>
          </a:extLst>
        </p:spPr>
      </p:pic>
      <p:pic>
        <p:nvPicPr>
          <p:cNvPr id="3" name="Image 2" descr="Μια εικόνα που περιέχει μεταφορά, σε εξωτερικούς χώρους, βάρκα, βάρκα&#10;&#10;Περιγραφή που δημιουργείται αυτόματα">
            <a:extLst>
              <a:ext uri="{FF2B5EF4-FFF2-40B4-BE49-F238E27FC236}">
                <a16:creationId xmlns:a16="http://schemas.microsoft.com/office/drawing/2014/main" id="{9FFACED1-C171-8454-9DA0-1718647063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3633" y="655266"/>
            <a:ext cx="4414464" cy="3014251"/>
          </a:xfrm>
          <a:prstGeom prst="rect">
            <a:avLst/>
          </a:prstGeom>
        </p:spPr>
      </p:pic>
      <p:sp>
        <p:nvSpPr>
          <p:cNvPr id="6" name="ZoneTexte 5">
            <a:extLst>
              <a:ext uri="{FF2B5EF4-FFF2-40B4-BE49-F238E27FC236}">
                <a16:creationId xmlns:a16="http://schemas.microsoft.com/office/drawing/2014/main" id="{94BA5DF0-8847-2948-1C6F-FE0B5C510B6D}"/>
              </a:ext>
            </a:extLst>
          </p:cNvPr>
          <p:cNvSpPr txBox="1"/>
          <p:nvPr/>
        </p:nvSpPr>
        <p:spPr>
          <a:xfrm>
            <a:off x="6957053" y="4602269"/>
            <a:ext cx="914033" cy="261610"/>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el" sz="1100">
                <a:solidFill>
                  <a:srgbClr val="000000"/>
                </a:solidFill>
                <a:latin typeface="Arial"/>
              </a:rPr>
              <a:t>AIS - SART</a:t>
            </a:r>
            <a:endParaRPr lang="fr-FR" sz="1100" b="0" i="0" u="none" baseline="0">
              <a:solidFill>
                <a:srgbClr val="000000"/>
              </a:solidFill>
              <a:latin typeface="Arial"/>
            </a:endParaRPr>
          </a:p>
        </p:txBody>
      </p:sp>
      <p:sp>
        <p:nvSpPr>
          <p:cNvPr id="5" name="Title 2">
            <a:extLst>
              <a:ext uri="{FF2B5EF4-FFF2-40B4-BE49-F238E27FC236}">
                <a16:creationId xmlns:a16="http://schemas.microsoft.com/office/drawing/2014/main" id="{70B13839-9167-A4C1-4A06-CCF1B4171C4B}"/>
              </a:ext>
            </a:extLst>
          </p:cNvPr>
          <p:cNvSpPr txBox="1">
            <a:spLocks/>
          </p:cNvSpPr>
          <p:nvPr/>
        </p:nvSpPr>
        <p:spPr>
          <a:xfrm>
            <a:off x="447368" y="270880"/>
            <a:ext cx="6824289" cy="1066307"/>
          </a:xfrm>
          <a:prstGeom prst="rect">
            <a:avLst/>
          </a:prstGeom>
        </p:spPr>
        <p:txBody>
          <a:bodyPr>
            <a:normAutofit fontScale="975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sz="4800"/>
              <a:t>Τι είναι το AIS;</a:t>
            </a:r>
          </a:p>
        </p:txBody>
      </p:sp>
      <p:sp>
        <p:nvSpPr>
          <p:cNvPr id="11" name="ZoneTexte 10">
            <a:extLst>
              <a:ext uri="{FF2B5EF4-FFF2-40B4-BE49-F238E27FC236}">
                <a16:creationId xmlns:a16="http://schemas.microsoft.com/office/drawing/2014/main" id="{76A548CD-C37B-EDC8-F352-CF91AF52991F}"/>
              </a:ext>
            </a:extLst>
          </p:cNvPr>
          <p:cNvSpPr txBox="1"/>
          <p:nvPr/>
        </p:nvSpPr>
        <p:spPr>
          <a:xfrm>
            <a:off x="359943" y="6248935"/>
            <a:ext cx="1579278" cy="369332"/>
          </a:xfrm>
          <a:prstGeom prst="rect">
            <a:avLst/>
          </a:prstGeom>
          <a:noFill/>
        </p:spPr>
        <p:txBody>
          <a:bodyPr wrap="none" rtlCol="0">
            <a:spAutoFit/>
          </a:bodyPr>
          <a:lstStyle/>
          <a:p>
            <a:r>
              <a:rPr lang="el"/>
              <a:t>Αρχιτεκτονική</a:t>
            </a:r>
          </a:p>
        </p:txBody>
      </p:sp>
      <p:sp>
        <p:nvSpPr>
          <p:cNvPr id="12" name="ZoneTexte 11">
            <a:extLst>
              <a:ext uri="{FF2B5EF4-FFF2-40B4-BE49-F238E27FC236}">
                <a16:creationId xmlns:a16="http://schemas.microsoft.com/office/drawing/2014/main" id="{69FA7645-06E0-5D97-7240-872DAB8CFBE0}"/>
              </a:ext>
            </a:extLst>
          </p:cNvPr>
          <p:cNvSpPr txBox="1"/>
          <p:nvPr/>
        </p:nvSpPr>
        <p:spPr>
          <a:xfrm>
            <a:off x="7416659" y="4041811"/>
            <a:ext cx="1144865" cy="369332"/>
          </a:xfrm>
          <a:prstGeom prst="rect">
            <a:avLst/>
          </a:prstGeom>
          <a:noFill/>
        </p:spPr>
        <p:txBody>
          <a:bodyPr wrap="none" rtlCol="0">
            <a:spAutoFit/>
          </a:bodyPr>
          <a:lstStyle/>
          <a:p>
            <a:r>
              <a:rPr lang="el"/>
              <a:t>Λύσεις</a:t>
            </a:r>
          </a:p>
        </p:txBody>
      </p:sp>
    </p:spTree>
    <p:extLst>
      <p:ext uri="{BB962C8B-B14F-4D97-AF65-F5344CB8AC3E}">
        <p14:creationId xmlns:p14="http://schemas.microsoft.com/office/powerpoint/2010/main" val="1088660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AF434513-E704-46B8-94E4-B263F36C6F18}"/>
              </a:ext>
            </a:extLst>
          </p:cNvPr>
          <p:cNvGrpSpPr/>
          <p:nvPr/>
        </p:nvGrpSpPr>
        <p:grpSpPr>
          <a:xfrm>
            <a:off x="1632393" y="1028699"/>
            <a:ext cx="9745652" cy="5569527"/>
            <a:chOff x="1733106" y="1187856"/>
            <a:chExt cx="6777481" cy="3067828"/>
          </a:xfrm>
        </p:grpSpPr>
        <p:pic>
          <p:nvPicPr>
            <p:cNvPr id="3" name="Image 2">
              <a:extLst>
                <a:ext uri="{FF2B5EF4-FFF2-40B4-BE49-F238E27FC236}">
                  <a16:creationId xmlns:a16="http://schemas.microsoft.com/office/drawing/2014/main" id="{0CB1B47C-4506-4D40-9614-E24DEA1FD6E7}"/>
                </a:ext>
              </a:extLst>
            </p:cNvPr>
            <p:cNvPicPr>
              <a:picLocks noChangeAspect="1"/>
            </p:cNvPicPr>
            <p:nvPr/>
          </p:nvPicPr>
          <p:blipFill>
            <a:blip r:embed="rId2"/>
            <a:stretch>
              <a:fillRect/>
            </a:stretch>
          </p:blipFill>
          <p:spPr>
            <a:xfrm>
              <a:off x="3681412" y="1187856"/>
              <a:ext cx="4829175" cy="3057525"/>
            </a:xfrm>
            <a:prstGeom prst="rect">
              <a:avLst/>
            </a:prstGeom>
          </p:spPr>
        </p:pic>
        <p:sp>
          <p:nvSpPr>
            <p:cNvPr id="4" name="Rectangle 3">
              <a:extLst>
                <a:ext uri="{FF2B5EF4-FFF2-40B4-BE49-F238E27FC236}">
                  <a16:creationId xmlns:a16="http://schemas.microsoft.com/office/drawing/2014/main" id="{F9504845-5076-4828-BDA3-DBFAA64E621D}"/>
                </a:ext>
              </a:extLst>
            </p:cNvPr>
            <p:cNvSpPr/>
            <p:nvPr/>
          </p:nvSpPr>
          <p:spPr>
            <a:xfrm>
              <a:off x="1733107" y="1371600"/>
              <a:ext cx="1658679" cy="56352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2400"/>
                <a:t>Δημόσιες διοικήσεις</a:t>
              </a:r>
            </a:p>
          </p:txBody>
        </p:sp>
        <p:sp>
          <p:nvSpPr>
            <p:cNvPr id="5" name="Rectangle 4">
              <a:extLst>
                <a:ext uri="{FF2B5EF4-FFF2-40B4-BE49-F238E27FC236}">
                  <a16:creationId xmlns:a16="http://schemas.microsoft.com/office/drawing/2014/main" id="{9CA8B576-8A6E-4BE6-A880-E369115FF0EA}"/>
                </a:ext>
              </a:extLst>
            </p:cNvPr>
            <p:cNvSpPr/>
            <p:nvPr/>
          </p:nvSpPr>
          <p:spPr>
            <a:xfrm>
              <a:off x="1733107" y="2327221"/>
              <a:ext cx="1658679" cy="3349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2400"/>
                <a:t>Δημόσιος</a:t>
              </a:r>
            </a:p>
          </p:txBody>
        </p:sp>
        <p:sp>
          <p:nvSpPr>
            <p:cNvPr id="6" name="Rectangle 5">
              <a:extLst>
                <a:ext uri="{FF2B5EF4-FFF2-40B4-BE49-F238E27FC236}">
                  <a16:creationId xmlns:a16="http://schemas.microsoft.com/office/drawing/2014/main" id="{EADC5610-A622-43FC-A2D2-30788619EB64}"/>
                </a:ext>
              </a:extLst>
            </p:cNvPr>
            <p:cNvSpPr/>
            <p:nvPr/>
          </p:nvSpPr>
          <p:spPr>
            <a:xfrm>
              <a:off x="1733107" y="2723283"/>
              <a:ext cx="1658679" cy="33492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2400" err="1">
                  <a:solidFill>
                    <a:schemeClr val="tx1"/>
                  </a:solidFill>
                </a:rPr>
                <a:t>Ιδιωτικός</a:t>
              </a:r>
              <a:endParaRPr lang="fr-FR" sz="2400">
                <a:solidFill>
                  <a:schemeClr val="tx1"/>
                </a:solidFill>
              </a:endParaRPr>
            </a:p>
          </p:txBody>
        </p:sp>
        <p:sp>
          <p:nvSpPr>
            <p:cNvPr id="7" name="Rectangle 6">
              <a:extLst>
                <a:ext uri="{FF2B5EF4-FFF2-40B4-BE49-F238E27FC236}">
                  <a16:creationId xmlns:a16="http://schemas.microsoft.com/office/drawing/2014/main" id="{DEEF0E47-2102-49B8-9C3C-07E3713D6486}"/>
                </a:ext>
              </a:extLst>
            </p:cNvPr>
            <p:cNvSpPr/>
            <p:nvPr/>
          </p:nvSpPr>
          <p:spPr>
            <a:xfrm>
              <a:off x="1733106" y="3410394"/>
              <a:ext cx="1658679" cy="56352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2400" err="1">
                  <a:solidFill>
                    <a:schemeClr val="tx1"/>
                  </a:solidFill>
                </a:rPr>
                <a:t>Ιδιωτικός</a:t>
              </a:r>
              <a:endParaRPr lang="fr-FR" sz="2400">
                <a:solidFill>
                  <a:schemeClr val="tx1"/>
                </a:solidFill>
              </a:endParaRPr>
            </a:p>
          </p:txBody>
        </p:sp>
        <p:sp>
          <p:nvSpPr>
            <p:cNvPr id="8" name="Rectangle 7">
              <a:extLst>
                <a:ext uri="{FF2B5EF4-FFF2-40B4-BE49-F238E27FC236}">
                  <a16:creationId xmlns:a16="http://schemas.microsoft.com/office/drawing/2014/main" id="{69DA2CDF-1E95-44A8-8004-238374C46BFE}"/>
                </a:ext>
              </a:extLst>
            </p:cNvPr>
            <p:cNvSpPr/>
            <p:nvPr/>
          </p:nvSpPr>
          <p:spPr>
            <a:xfrm>
              <a:off x="3702678" y="1935126"/>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600"/>
                <a:t>Επιτήρηση και ασφάλεια</a:t>
              </a:r>
              <a:endParaRPr lang="fr-FR" sz="1600"/>
            </a:p>
          </p:txBody>
        </p:sp>
        <p:sp>
          <p:nvSpPr>
            <p:cNvPr id="9" name="Rectangle 8">
              <a:extLst>
                <a:ext uri="{FF2B5EF4-FFF2-40B4-BE49-F238E27FC236}">
                  <a16:creationId xmlns:a16="http://schemas.microsoft.com/office/drawing/2014/main" id="{B28FD2F8-0023-4D03-9428-E85305360885}"/>
                </a:ext>
              </a:extLst>
            </p:cNvPr>
            <p:cNvSpPr/>
            <p:nvPr/>
          </p:nvSpPr>
          <p:spPr>
            <a:xfrm>
              <a:off x="5305146" y="1935126"/>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SAR</a:t>
              </a:r>
              <a:endParaRPr lang="el" sz="1600" dirty="0"/>
            </a:p>
          </p:txBody>
        </p:sp>
        <p:sp>
          <p:nvSpPr>
            <p:cNvPr id="10" name="Rectangle 9">
              <a:extLst>
                <a:ext uri="{FF2B5EF4-FFF2-40B4-BE49-F238E27FC236}">
                  <a16:creationId xmlns:a16="http://schemas.microsoft.com/office/drawing/2014/main" id="{D84FF6D7-E0C2-421A-90A4-5F27A26C6E43}"/>
                </a:ext>
              </a:extLst>
            </p:cNvPr>
            <p:cNvSpPr/>
            <p:nvPr/>
          </p:nvSpPr>
          <p:spPr>
            <a:xfrm>
              <a:off x="6918247" y="1935126"/>
              <a:ext cx="1592340"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600"/>
                <a:t>Νοημοσύνη</a:t>
              </a:r>
            </a:p>
          </p:txBody>
        </p:sp>
        <p:sp>
          <p:nvSpPr>
            <p:cNvPr id="11" name="Rectangle 10">
              <a:extLst>
                <a:ext uri="{FF2B5EF4-FFF2-40B4-BE49-F238E27FC236}">
                  <a16:creationId xmlns:a16="http://schemas.microsoft.com/office/drawing/2014/main" id="{5BDBD1EE-BB73-46E9-A1F9-2B2755CA2FF0}"/>
                </a:ext>
              </a:extLst>
            </p:cNvPr>
            <p:cNvSpPr/>
            <p:nvPr/>
          </p:nvSpPr>
          <p:spPr>
            <a:xfrm>
              <a:off x="3702678" y="2940791"/>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600"/>
                <a:t>Καταπολέμηση της πειρατείας</a:t>
              </a:r>
              <a:endParaRPr lang="fr-FR" sz="1600"/>
            </a:p>
          </p:txBody>
        </p:sp>
        <p:sp>
          <p:nvSpPr>
            <p:cNvPr id="12" name="Rectangle 11">
              <a:extLst>
                <a:ext uri="{FF2B5EF4-FFF2-40B4-BE49-F238E27FC236}">
                  <a16:creationId xmlns:a16="http://schemas.microsoft.com/office/drawing/2014/main" id="{52D48DBE-2FB1-4306-8977-2DE031B06A40}"/>
                </a:ext>
              </a:extLst>
            </p:cNvPr>
            <p:cNvSpPr/>
            <p:nvPr/>
          </p:nvSpPr>
          <p:spPr>
            <a:xfrm>
              <a:off x="5305146" y="2940791"/>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600" err="1"/>
                <a:t>Περιβάλλον</a:t>
              </a:r>
              <a:endParaRPr lang="fr-FR" sz="1600"/>
            </a:p>
          </p:txBody>
        </p:sp>
        <p:sp>
          <p:nvSpPr>
            <p:cNvPr id="13" name="Rectangle 12">
              <a:extLst>
                <a:ext uri="{FF2B5EF4-FFF2-40B4-BE49-F238E27FC236}">
                  <a16:creationId xmlns:a16="http://schemas.microsoft.com/office/drawing/2014/main" id="{8E11C2D2-7480-44F7-AFE5-7FD3F79D6929}"/>
                </a:ext>
              </a:extLst>
            </p:cNvPr>
            <p:cNvSpPr/>
            <p:nvPr/>
          </p:nvSpPr>
          <p:spPr>
            <a:xfrm>
              <a:off x="6918247" y="2940791"/>
              <a:ext cx="1592340"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600" err="1"/>
                <a:t>Εξέταση</a:t>
              </a:r>
              <a:endParaRPr lang="fr-FR" sz="1600"/>
            </a:p>
          </p:txBody>
        </p:sp>
        <p:sp>
          <p:nvSpPr>
            <p:cNvPr id="14" name="Rectangle 13">
              <a:extLst>
                <a:ext uri="{FF2B5EF4-FFF2-40B4-BE49-F238E27FC236}">
                  <a16:creationId xmlns:a16="http://schemas.microsoft.com/office/drawing/2014/main" id="{92139361-7705-449B-9707-C79B13B95DFD}"/>
                </a:ext>
              </a:extLst>
            </p:cNvPr>
            <p:cNvSpPr/>
            <p:nvPr/>
          </p:nvSpPr>
          <p:spPr>
            <a:xfrm>
              <a:off x="3692046" y="3973920"/>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600" err="1"/>
                <a:t>Επιμελητεία</a:t>
              </a:r>
              <a:endParaRPr lang="fr-FR" sz="1600"/>
            </a:p>
          </p:txBody>
        </p:sp>
        <p:sp>
          <p:nvSpPr>
            <p:cNvPr id="15" name="Rectangle 14">
              <a:extLst>
                <a:ext uri="{FF2B5EF4-FFF2-40B4-BE49-F238E27FC236}">
                  <a16:creationId xmlns:a16="http://schemas.microsoft.com/office/drawing/2014/main" id="{A7FD8EB5-5ACD-4B70-85F7-3F92F705F248}"/>
                </a:ext>
              </a:extLst>
            </p:cNvPr>
            <p:cNvSpPr/>
            <p:nvPr/>
          </p:nvSpPr>
          <p:spPr>
            <a:xfrm>
              <a:off x="5294514" y="3973920"/>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600" dirty="0"/>
                <a:t>Πετρέλαιο &amp;</a:t>
              </a:r>
              <a:r>
                <a:rPr lang="el-GR" sz="1600" dirty="0"/>
                <a:t> Αέριο</a:t>
              </a:r>
              <a:endParaRPr lang="el" sz="1600" dirty="0"/>
            </a:p>
          </p:txBody>
        </p:sp>
        <p:sp>
          <p:nvSpPr>
            <p:cNvPr id="16" name="Rectangle 15">
              <a:extLst>
                <a:ext uri="{FF2B5EF4-FFF2-40B4-BE49-F238E27FC236}">
                  <a16:creationId xmlns:a16="http://schemas.microsoft.com/office/drawing/2014/main" id="{DDA19C8B-61B9-460E-9380-11B9FDA05061}"/>
                </a:ext>
              </a:extLst>
            </p:cNvPr>
            <p:cNvSpPr/>
            <p:nvPr/>
          </p:nvSpPr>
          <p:spPr>
            <a:xfrm>
              <a:off x="6907615" y="3973920"/>
              <a:ext cx="1592340"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600" err="1"/>
                <a:t>Αλιεία</a:t>
              </a:r>
              <a:endParaRPr lang="fr-FR" sz="1600"/>
            </a:p>
          </p:txBody>
        </p:sp>
      </p:grpSp>
      <p:sp>
        <p:nvSpPr>
          <p:cNvPr id="2" name="Titre 1">
            <a:extLst>
              <a:ext uri="{FF2B5EF4-FFF2-40B4-BE49-F238E27FC236}">
                <a16:creationId xmlns:a16="http://schemas.microsoft.com/office/drawing/2014/main" id="{7DBEFE6A-2AF7-7190-7E2C-1FD37166F24E}"/>
              </a:ext>
            </a:extLst>
          </p:cNvPr>
          <p:cNvSpPr txBox="1">
            <a:spLocks/>
          </p:cNvSpPr>
          <p:nvPr/>
        </p:nvSpPr>
        <p:spPr>
          <a:xfrm>
            <a:off x="0" y="79374"/>
            <a:ext cx="12070080" cy="1653725"/>
          </a:xfrm>
          <a:prstGeom prst="rect">
            <a:avLst/>
          </a:prstGeom>
        </p:spPr>
        <p:txBody>
          <a:bodyPr>
            <a:normAutofit fontScale="97500"/>
          </a:bodyPr>
          <a:lstStyle>
            <a:defPPr>
              <a:defRPr lang="en-US"/>
            </a:defPPr>
            <a:lvl1pPr>
              <a:lnSpc>
                <a:spcPct val="90000"/>
              </a:lnSpc>
              <a:spcBef>
                <a:spcPct val="0"/>
              </a:spcBef>
              <a:buNone/>
              <a:defRPr sz="6000" spc="-50" baseline="0">
                <a:latin typeface="+mj-lt"/>
                <a:ea typeface="+mj-ea"/>
                <a:cs typeface="+mj-cs"/>
              </a:defRPr>
            </a:lvl1pPr>
          </a:lstStyle>
          <a:p>
            <a:pPr algn="ctr"/>
            <a:r>
              <a:rPr lang="el" sz="4000"/>
              <a:t>AIS / GNSS – Χρήστες και χρήση</a:t>
            </a:r>
          </a:p>
        </p:txBody>
      </p:sp>
    </p:spTree>
    <p:extLst>
      <p:ext uri="{BB962C8B-B14F-4D97-AF65-F5344CB8AC3E}">
        <p14:creationId xmlns:p14="http://schemas.microsoft.com/office/powerpoint/2010/main" val="1233316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AECACF16-0E85-4FAC-938F-DCBF99A4DE35}"/>
              </a:ext>
            </a:extLst>
          </p:cNvPr>
          <p:cNvGrpSpPr/>
          <p:nvPr/>
        </p:nvGrpSpPr>
        <p:grpSpPr>
          <a:xfrm>
            <a:off x="5158111" y="4527129"/>
            <a:ext cx="4300585" cy="1247809"/>
            <a:chOff x="2046514" y="1161143"/>
            <a:chExt cx="7082971" cy="3017475"/>
          </a:xfrm>
        </p:grpSpPr>
        <p:pic>
          <p:nvPicPr>
            <p:cNvPr id="2" name="Image 1" descr="απόσταση Μάθετε περισσότερα για το ICOM marine VHF">
              <a:extLst>
                <a:ext uri="{FF2B5EF4-FFF2-40B4-BE49-F238E27FC236}">
                  <a16:creationId xmlns:a16="http://schemas.microsoft.com/office/drawing/2014/main" id="{BCFED252-CEA9-42D9-A6DE-0CC4BC9FD6C2}"/>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6514" y="1393372"/>
              <a:ext cx="7082971" cy="2785246"/>
            </a:xfrm>
            <a:prstGeom prst="rect">
              <a:avLst/>
            </a:prstGeom>
            <a:noFill/>
            <a:ln>
              <a:noFill/>
            </a:ln>
          </p:spPr>
        </p:pic>
        <p:sp>
          <p:nvSpPr>
            <p:cNvPr id="3" name="Rectangle 2">
              <a:extLst>
                <a:ext uri="{FF2B5EF4-FFF2-40B4-BE49-F238E27FC236}">
                  <a16:creationId xmlns:a16="http://schemas.microsoft.com/office/drawing/2014/main" id="{2B61E166-1475-4FAB-B243-B915E70A2BC7}"/>
                </a:ext>
              </a:extLst>
            </p:cNvPr>
            <p:cNvSpPr/>
            <p:nvPr/>
          </p:nvSpPr>
          <p:spPr>
            <a:xfrm>
              <a:off x="3244948" y="3068544"/>
              <a:ext cx="537029" cy="4644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H</a:t>
              </a:r>
            </a:p>
          </p:txBody>
        </p:sp>
        <p:sp>
          <p:nvSpPr>
            <p:cNvPr id="4" name="Rectangle 3">
              <a:extLst>
                <a:ext uri="{FF2B5EF4-FFF2-40B4-BE49-F238E27FC236}">
                  <a16:creationId xmlns:a16="http://schemas.microsoft.com/office/drawing/2014/main" id="{5AFF190D-BEAE-4E5D-9765-7E765E92B86A}"/>
                </a:ext>
              </a:extLst>
            </p:cNvPr>
            <p:cNvSpPr/>
            <p:nvPr/>
          </p:nvSpPr>
          <p:spPr>
            <a:xfrm>
              <a:off x="7265963" y="3070330"/>
              <a:ext cx="537029" cy="4644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solidFill>
                    <a:schemeClr val="tx1"/>
                  </a:solidFill>
                </a:rPr>
                <a:t>h</a:t>
              </a:r>
            </a:p>
          </p:txBody>
        </p:sp>
        <p:sp>
          <p:nvSpPr>
            <p:cNvPr id="5" name="Rectangle 4">
              <a:extLst>
                <a:ext uri="{FF2B5EF4-FFF2-40B4-BE49-F238E27FC236}">
                  <a16:creationId xmlns:a16="http://schemas.microsoft.com/office/drawing/2014/main" id="{0A4062F4-EB81-4388-B61E-850075A5F0D6}"/>
                </a:ext>
              </a:extLst>
            </p:cNvPr>
            <p:cNvSpPr/>
            <p:nvPr/>
          </p:nvSpPr>
          <p:spPr>
            <a:xfrm>
              <a:off x="5319484" y="1161143"/>
              <a:ext cx="537029" cy="4644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R</a:t>
              </a:r>
            </a:p>
          </p:txBody>
        </p:sp>
      </p:gr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7CBB0A2D-CD18-8E7F-37AA-21AD48C47AC7}"/>
                  </a:ext>
                </a:extLst>
              </p:cNvPr>
              <p:cNvSpPr txBox="1"/>
              <p:nvPr/>
            </p:nvSpPr>
            <p:spPr>
              <a:xfrm>
                <a:off x="4908292" y="5735653"/>
                <a:ext cx="4737222" cy="470898"/>
              </a:xfrm>
              <a:prstGeom prst="rect">
                <a:avLst/>
              </a:prstGeom>
              <a:solidFill>
                <a:schemeClr val="accent4">
                  <a:lumMod val="20000"/>
                  <a:lumOff val="80000"/>
                </a:schemeClr>
              </a:solidFill>
              <a:ln>
                <a:solidFill>
                  <a:schemeClr val="accent1"/>
                </a:solidFill>
              </a:ln>
            </p:spPr>
            <p:txBody>
              <a:bodyPr wrap="square" rtlCol="0">
                <a:spAutoFit/>
              </a:bodyPr>
              <a:lstStyle/>
              <a:p>
                <a:r>
                  <a:rPr lang="el" sz="2000" b="1"/>
                  <a:t>Εύρος τιμών (nm) = 2,2 (</a:t>
                </a:r>
                <a14:m>
                  <m:oMath xmlns:m="http://schemas.openxmlformats.org/officeDocument/2006/math">
                    <m:rad>
                      <m:radPr>
                        <m:degHide m:val="on"/>
                        <m:ctrlPr>
                          <a:rPr lang="fr-FR" sz="2000" b="1" i="1" smtClean="0">
                            <a:latin typeface="Cambria Math" panose="02040503050406030204" pitchFamily="18" charset="0"/>
                            <a:ea typeface="Cambria Math" panose="02040503050406030204" pitchFamily="18" charset="0"/>
                          </a:rPr>
                        </m:ctrlPr>
                      </m:radPr>
                      <m:deg/>
                      <m:e>
                        <m:r>
                          <a:rPr lang="fr-FR" sz="2000" b="1" i="1" smtClean="0">
                            <a:latin typeface="Cambria Math" panose="02040503050406030204" pitchFamily="18" charset="0"/>
                            <a:ea typeface="Cambria Math" panose="02040503050406030204" pitchFamily="18" charset="0"/>
                          </a:rPr>
                          <m:t>𝑯</m:t>
                        </m:r>
                        <m:r>
                          <a:rPr lang="fr-FR" sz="2000" b="1" i="1" smtClean="0">
                            <a:latin typeface="Cambria Math" panose="02040503050406030204" pitchFamily="18" charset="0"/>
                            <a:ea typeface="Cambria Math" panose="02040503050406030204" pitchFamily="18" charset="0"/>
                          </a:rPr>
                          <m:t>(</m:t>
                        </m:r>
                        <m:r>
                          <a:rPr lang="fr-FR" sz="2000" b="1" i="1" smtClean="0">
                            <a:latin typeface="Cambria Math" panose="02040503050406030204" pitchFamily="18" charset="0"/>
                            <a:ea typeface="Cambria Math" panose="02040503050406030204" pitchFamily="18" charset="0"/>
                          </a:rPr>
                          <m:t>𝒇𝒕</m:t>
                        </m:r>
                        <m:r>
                          <a:rPr lang="fr-FR" sz="2000" b="1" i="1" smtClean="0">
                            <a:latin typeface="Cambria Math" panose="02040503050406030204" pitchFamily="18" charset="0"/>
                            <a:ea typeface="Cambria Math" panose="02040503050406030204" pitchFamily="18" charset="0"/>
                          </a:rPr>
                          <m:t>)</m:t>
                        </m:r>
                      </m:e>
                    </m:rad>
                    <m:r>
                      <a:rPr lang="fr-FR" sz="2000" b="1" i="1" smtClean="0">
                        <a:latin typeface="Cambria Math" panose="02040503050406030204" pitchFamily="18" charset="0"/>
                        <a:ea typeface="Cambria Math" panose="02040503050406030204" pitchFamily="18" charset="0"/>
                      </a:rPr>
                      <m:t>+ </m:t>
                    </m:r>
                    <m:rad>
                      <m:radPr>
                        <m:degHide m:val="on"/>
                        <m:ctrlPr>
                          <a:rPr lang="fr-FR" sz="2000" b="1" i="1" smtClean="0">
                            <a:latin typeface="Cambria Math" panose="02040503050406030204" pitchFamily="18" charset="0"/>
                            <a:ea typeface="Cambria Math" panose="02040503050406030204" pitchFamily="18" charset="0"/>
                          </a:rPr>
                        </m:ctrlPr>
                      </m:radPr>
                      <m:deg/>
                      <m:e>
                        <m:r>
                          <a:rPr lang="fr-FR" sz="2000" b="1" i="1" smtClean="0">
                            <a:latin typeface="Cambria Math" panose="02040503050406030204" pitchFamily="18" charset="0"/>
                            <a:ea typeface="Cambria Math" panose="02040503050406030204" pitchFamily="18" charset="0"/>
                          </a:rPr>
                          <m:t>𝒉</m:t>
                        </m:r>
                        <m:d>
                          <m:dPr>
                            <m:ctrlPr>
                              <a:rPr lang="fr-FR" sz="2000" b="1" i="1" smtClean="0">
                                <a:latin typeface="Cambria Math" panose="02040503050406030204" pitchFamily="18" charset="0"/>
                                <a:ea typeface="Cambria Math" panose="02040503050406030204" pitchFamily="18" charset="0"/>
                              </a:rPr>
                            </m:ctrlPr>
                          </m:dPr>
                          <m:e>
                            <m:r>
                              <a:rPr lang="fr-FR" sz="2000" b="1" i="1" smtClean="0">
                                <a:latin typeface="Cambria Math" panose="02040503050406030204" pitchFamily="18" charset="0"/>
                                <a:ea typeface="Cambria Math" panose="02040503050406030204" pitchFamily="18" charset="0"/>
                              </a:rPr>
                              <m:t>𝒇𝒕</m:t>
                            </m:r>
                          </m:e>
                        </m:d>
                      </m:e>
                    </m:rad>
                    <m:r>
                      <a:rPr lang="fr-FR" sz="2000" b="1" i="1" smtClean="0">
                        <a:latin typeface="Cambria Math" panose="02040503050406030204" pitchFamily="18" charset="0"/>
                        <a:ea typeface="Cambria Math" panose="02040503050406030204" pitchFamily="18" charset="0"/>
                      </a:rPr>
                      <m:t>)</m:t>
                    </m:r>
                  </m:oMath>
                </a14:m>
                <a:endParaRPr lang="fr-FR" sz="2000" b="1"/>
              </a:p>
            </p:txBody>
          </p:sp>
        </mc:Choice>
        <mc:Fallback xmlns="" xmlns:a16="http://schemas.microsoft.com/office/drawing/2014/main" xmlns:asvg="http://schemas.microsoft.com/office/drawing/2016/SVG/main" xmlns:p14="http://schemas.microsoft.com/office/powerpoint/2010/main">
          <p:sp>
            <p:nvSpPr>
              <p:cNvPr id="7" name="ZoneTexte 6">
                <a:extLst>
                  <a:ext uri="{FF2B5EF4-FFF2-40B4-BE49-F238E27FC236}">
                    <a16:creationId xmlns:a16="http://schemas.microsoft.com/office/drawing/2014/main" id="{7CBB0A2D-CD18-8E7F-37AA-21AD48C47AC7}"/>
                  </a:ext>
                </a:extLst>
              </p:cNvPr>
              <p:cNvSpPr txBox="1">
                <a:spLocks noRot="1" noChangeAspect="1" noMove="1" noResize="1" noEditPoints="1" noAdjustHandles="1" noChangeArrowheads="1" noChangeShapeType="1" noTextEdit="1"/>
              </p:cNvSpPr>
              <p:nvPr/>
            </p:nvSpPr>
            <p:spPr>
              <a:xfrm>
                <a:off x="4908292" y="5735653"/>
                <a:ext cx="4737222" cy="470898"/>
              </a:xfrm>
              <a:prstGeom prst="rect">
                <a:avLst/>
              </a:prstGeom>
              <a:blipFill>
                <a:blip r:embed="rId3"/>
                <a:stretch>
                  <a:fillRect l="-1155" b="-15190"/>
                </a:stretch>
              </a:blipFill>
              <a:ln>
                <a:solidFill>
                  <a:schemeClr val="accent1"/>
                </a:solidFill>
              </a:ln>
            </p:spPr>
            <p:txBody>
              <a:bodyPr/>
              <a:lstStyle/>
              <a:p>
                <a:pPr/>
                <a:r>
                  <a:rPr lang="fr-FR">
                    <a:noFill/>
                  </a:rPr>
                  <a:t> </a:t>
                </a:r>
              </a:p>
            </p:txBody>
          </p:sp>
        </mc:Fallback>
      </mc:AlternateContent>
      <p:sp>
        <p:nvSpPr>
          <p:cNvPr id="8" name="ZoneTexte 7">
            <a:extLst>
              <a:ext uri="{FF2B5EF4-FFF2-40B4-BE49-F238E27FC236}">
                <a16:creationId xmlns:a16="http://schemas.microsoft.com/office/drawing/2014/main" id="{1E52FCC4-8C3B-B823-DE4E-4010DFF1066F}"/>
              </a:ext>
            </a:extLst>
          </p:cNvPr>
          <p:cNvSpPr txBox="1"/>
          <p:nvPr/>
        </p:nvSpPr>
        <p:spPr>
          <a:xfrm>
            <a:off x="8612124" y="6201209"/>
            <a:ext cx="1164101" cy="276999"/>
          </a:xfrm>
          <a:prstGeom prst="rect">
            <a:avLst/>
          </a:prstGeom>
          <a:noFill/>
        </p:spPr>
        <p:txBody>
          <a:bodyPr wrap="none" rtlCol="0">
            <a:spAutoFit/>
          </a:bodyPr>
          <a:lstStyle/>
          <a:p>
            <a:r>
              <a:rPr lang="el" sz="1200"/>
              <a:t>1 ft = 0,305 m</a:t>
            </a:r>
          </a:p>
        </p:txBody>
      </p:sp>
      <p:sp>
        <p:nvSpPr>
          <p:cNvPr id="9" name="ZoneTexte 8">
            <a:extLst>
              <a:ext uri="{FF2B5EF4-FFF2-40B4-BE49-F238E27FC236}">
                <a16:creationId xmlns:a16="http://schemas.microsoft.com/office/drawing/2014/main" id="{A9280EAB-4CE8-3139-8282-FA68B20C9A76}"/>
              </a:ext>
            </a:extLst>
          </p:cNvPr>
          <p:cNvSpPr txBox="1"/>
          <p:nvPr/>
        </p:nvSpPr>
        <p:spPr>
          <a:xfrm>
            <a:off x="1679694" y="6119336"/>
            <a:ext cx="6152646" cy="738664"/>
          </a:xfrm>
          <a:prstGeom prst="rect">
            <a:avLst/>
          </a:prstGeom>
          <a:noFill/>
        </p:spPr>
        <p:txBody>
          <a:bodyPr wrap="none" rtlCol="0">
            <a:spAutoFit/>
          </a:bodyPr>
          <a:lstStyle/>
          <a:p>
            <a:r>
              <a:rPr lang="el" sz="1400" i="1" u="sng"/>
              <a:t>Παράδειγμα:</a:t>
            </a:r>
          </a:p>
          <a:p>
            <a:r>
              <a:rPr lang="el" sz="1400" i="1"/>
              <a:t>1 / Πόσο μακριά μπορώ να δω ένα σκάφος ύψους 20 μέτρων εάν βρίσκομαι σε πύργο ύψους 100 μέτρων</a:t>
            </a:r>
            <a:endParaRPr lang="fr-FR" sz="1400" i="1"/>
          </a:p>
          <a:p>
            <a:r>
              <a:rPr lang="el" sz="1400" i="1"/>
              <a:t>2/ Πόσο μακριά μπορώ να δω ένα σκάφος ύψους 20 μέτρων αν είμαι στην παραλία</a:t>
            </a:r>
            <a:endParaRPr lang="fr-FR" sz="1400" i="1"/>
          </a:p>
        </p:txBody>
      </p:sp>
      <p:sp>
        <p:nvSpPr>
          <p:cNvPr id="10" name="ZoneTexte 9">
            <a:extLst>
              <a:ext uri="{FF2B5EF4-FFF2-40B4-BE49-F238E27FC236}">
                <a16:creationId xmlns:a16="http://schemas.microsoft.com/office/drawing/2014/main" id="{D6C265F5-AF13-E91E-9AEE-A1DC5F71077E}"/>
              </a:ext>
            </a:extLst>
          </p:cNvPr>
          <p:cNvSpPr txBox="1"/>
          <p:nvPr/>
        </p:nvSpPr>
        <p:spPr>
          <a:xfrm>
            <a:off x="11353736" y="6370519"/>
            <a:ext cx="822661" cy="461665"/>
          </a:xfrm>
          <a:prstGeom prst="rect">
            <a:avLst/>
          </a:prstGeom>
          <a:noFill/>
        </p:spPr>
        <p:txBody>
          <a:bodyPr wrap="none" rtlCol="0">
            <a:spAutoFit/>
          </a:bodyPr>
          <a:lstStyle/>
          <a:p>
            <a:r>
              <a:rPr lang="el" sz="1200"/>
              <a:t>1/ 102 χλμ</a:t>
            </a:r>
          </a:p>
          <a:p>
            <a:r>
              <a:rPr lang="el" sz="1200"/>
              <a:t>2/ 34 χλμ</a:t>
            </a:r>
          </a:p>
        </p:txBody>
      </p:sp>
      <p:sp>
        <p:nvSpPr>
          <p:cNvPr id="11" name="Titre 1">
            <a:extLst>
              <a:ext uri="{FF2B5EF4-FFF2-40B4-BE49-F238E27FC236}">
                <a16:creationId xmlns:a16="http://schemas.microsoft.com/office/drawing/2014/main" id="{E103B8C0-0CED-2781-880F-B5DA0E26D41F}"/>
              </a:ext>
            </a:extLst>
          </p:cNvPr>
          <p:cNvSpPr txBox="1">
            <a:spLocks/>
          </p:cNvSpPr>
          <p:nvPr/>
        </p:nvSpPr>
        <p:spPr>
          <a:xfrm>
            <a:off x="6018360" y="4080455"/>
            <a:ext cx="3002188" cy="530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 sz="1600" b="1">
                <a:latin typeface="+mn-lt"/>
                <a:cs typeface="Arial" panose="020B0604020202020204" pitchFamily="34" charset="0"/>
              </a:rPr>
              <a:t>Τύπος οπτικού εύρους</a:t>
            </a:r>
          </a:p>
        </p:txBody>
      </p:sp>
      <p:sp>
        <p:nvSpPr>
          <p:cNvPr id="12" name="Titre 1">
            <a:extLst>
              <a:ext uri="{FF2B5EF4-FFF2-40B4-BE49-F238E27FC236}">
                <a16:creationId xmlns:a16="http://schemas.microsoft.com/office/drawing/2014/main" id="{2012B1D2-5538-6FB9-D0EB-7E2A2FC3F85B}"/>
              </a:ext>
            </a:extLst>
          </p:cNvPr>
          <p:cNvSpPr txBox="1">
            <a:spLocks/>
          </p:cNvSpPr>
          <p:nvPr/>
        </p:nvSpPr>
        <p:spPr>
          <a:xfrm>
            <a:off x="0" y="79375"/>
            <a:ext cx="9897477" cy="974333"/>
          </a:xfrm>
          <a:prstGeom prst="rect">
            <a:avLst/>
          </a:prstGeom>
        </p:spPr>
        <p:txBody>
          <a:bodyPr>
            <a:normAutofit fontScale="75000" lnSpcReduction="20000"/>
          </a:bodyPr>
          <a:lstStyle>
            <a:defPPr>
              <a:defRPr lang="en-US"/>
            </a:defPPr>
            <a:lvl1pPr>
              <a:lnSpc>
                <a:spcPct val="90000"/>
              </a:lnSpc>
              <a:spcBef>
                <a:spcPct val="0"/>
              </a:spcBef>
              <a:buNone/>
              <a:defRPr sz="6000" spc="-50" baseline="0">
                <a:latin typeface="+mj-lt"/>
                <a:ea typeface="+mj-ea"/>
                <a:cs typeface="+mj-cs"/>
              </a:defRPr>
            </a:lvl1pPr>
          </a:lstStyle>
          <a:p>
            <a:r>
              <a:rPr lang="el"/>
              <a:t>Αναμεταδότης AIS - Πώς λειτουργεί;</a:t>
            </a:r>
          </a:p>
        </p:txBody>
      </p:sp>
      <p:pic>
        <p:nvPicPr>
          <p:cNvPr id="14" name="Graphique 13">
            <a:extLst>
              <a:ext uri="{FF2B5EF4-FFF2-40B4-BE49-F238E27FC236}">
                <a16:creationId xmlns:a16="http://schemas.microsoft.com/office/drawing/2014/main" id="{55C88077-F97E-7E2B-1C93-7F590F622A9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167" y="1501419"/>
            <a:ext cx="5359740" cy="3962577"/>
          </a:xfrm>
          <a:prstGeom prst="rect">
            <a:avLst/>
          </a:prstGeom>
        </p:spPr>
      </p:pic>
      <p:sp>
        <p:nvSpPr>
          <p:cNvPr id="15" name="ZoneTexte 14">
            <a:extLst>
              <a:ext uri="{FF2B5EF4-FFF2-40B4-BE49-F238E27FC236}">
                <a16:creationId xmlns:a16="http://schemas.microsoft.com/office/drawing/2014/main" id="{FBB0D7C8-190A-B73F-1837-31FF08F54EE3}"/>
              </a:ext>
            </a:extLst>
          </p:cNvPr>
          <p:cNvSpPr txBox="1"/>
          <p:nvPr/>
        </p:nvSpPr>
        <p:spPr>
          <a:xfrm>
            <a:off x="432263" y="4314330"/>
            <a:ext cx="2836033" cy="1477328"/>
          </a:xfrm>
          <a:prstGeom prst="rect">
            <a:avLst/>
          </a:prstGeom>
          <a:noFill/>
        </p:spPr>
        <p:txBody>
          <a:bodyPr wrap="none" rtlCol="0">
            <a:spAutoFit/>
          </a:bodyPr>
          <a:lstStyle/>
          <a:p>
            <a:r>
              <a:rPr lang="el" b="1" dirty="0"/>
              <a:t>Κυματομορφή VHF</a:t>
            </a:r>
            <a:endParaRPr lang="fr-FR" b="1" dirty="0"/>
          </a:p>
          <a:p>
            <a:pPr marL="285750" indent="-285750">
              <a:buFontTx/>
              <a:buChar char="-"/>
            </a:pPr>
            <a:r>
              <a:rPr lang="el" dirty="0"/>
              <a:t>Θαλάσσιο φάσμα</a:t>
            </a:r>
          </a:p>
          <a:p>
            <a:pPr marL="285750" indent="-285750">
              <a:buFontTx/>
              <a:buChar char="-"/>
            </a:pPr>
            <a:r>
              <a:rPr lang="el" dirty="0"/>
              <a:t>Εύρωστος</a:t>
            </a:r>
            <a:endParaRPr lang="fr-FR" dirty="0"/>
          </a:p>
          <a:p>
            <a:pPr marL="285750" indent="-285750">
              <a:buFontTx/>
              <a:buChar char="-"/>
            </a:pPr>
            <a:r>
              <a:rPr lang="en-US" dirty="0"/>
              <a:t>LOS</a:t>
            </a:r>
            <a:endParaRPr lang="el" dirty="0"/>
          </a:p>
          <a:p>
            <a:pPr marL="285750" indent="-285750">
              <a:buFontTx/>
              <a:buChar char="-"/>
            </a:pPr>
            <a:r>
              <a:rPr lang="el" dirty="0"/>
              <a:t>Χαμηλό εύρος ζώνης</a:t>
            </a:r>
            <a:endParaRPr lang="fr-FR" dirty="0"/>
          </a:p>
        </p:txBody>
      </p:sp>
      <p:pic>
        <p:nvPicPr>
          <p:cNvPr id="17" name="Image 16" descr="Μια εικόνα που περιέχει κείμενο, διάγραμμα, σκίτσο, σχέδιο&#10;&#10;Περιγραφή που δημιουργείται αυτόματα">
            <a:extLst>
              <a:ext uri="{FF2B5EF4-FFF2-40B4-BE49-F238E27FC236}">
                <a16:creationId xmlns:a16="http://schemas.microsoft.com/office/drawing/2014/main" id="{EA39D67D-BD13-E29C-E1B5-1838555F227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3996"/>
          <a:stretch/>
        </p:blipFill>
        <p:spPr>
          <a:xfrm>
            <a:off x="7236172" y="1024396"/>
            <a:ext cx="4896661" cy="2047161"/>
          </a:xfrm>
          <a:prstGeom prst="rect">
            <a:avLst/>
          </a:prstGeom>
        </p:spPr>
      </p:pic>
      <p:sp>
        <p:nvSpPr>
          <p:cNvPr id="18" name="ZoneTexte 17">
            <a:extLst>
              <a:ext uri="{FF2B5EF4-FFF2-40B4-BE49-F238E27FC236}">
                <a16:creationId xmlns:a16="http://schemas.microsoft.com/office/drawing/2014/main" id="{579BE8A6-01E6-D318-B093-3989623D5A2E}"/>
              </a:ext>
            </a:extLst>
          </p:cNvPr>
          <p:cNvSpPr txBox="1"/>
          <p:nvPr/>
        </p:nvSpPr>
        <p:spPr>
          <a:xfrm>
            <a:off x="8579824" y="893103"/>
            <a:ext cx="1976823" cy="369332"/>
          </a:xfrm>
          <a:prstGeom prst="rect">
            <a:avLst/>
          </a:prstGeom>
          <a:noFill/>
        </p:spPr>
        <p:txBody>
          <a:bodyPr wrap="none" rtlCol="0">
            <a:spAutoFit/>
          </a:bodyPr>
          <a:lstStyle/>
          <a:p>
            <a:r>
              <a:rPr lang="el" b="1"/>
              <a:t>Αναμεταδότης AIS</a:t>
            </a:r>
            <a:endParaRPr lang="fr-FR" b="1"/>
          </a:p>
        </p:txBody>
      </p:sp>
      <p:sp>
        <p:nvSpPr>
          <p:cNvPr id="13" name="ZoneTexte 12">
            <a:extLst>
              <a:ext uri="{FF2B5EF4-FFF2-40B4-BE49-F238E27FC236}">
                <a16:creationId xmlns:a16="http://schemas.microsoft.com/office/drawing/2014/main" id="{42BA146D-5512-4ABE-508C-B65ACB25F6FE}"/>
              </a:ext>
            </a:extLst>
          </p:cNvPr>
          <p:cNvSpPr txBox="1"/>
          <p:nvPr/>
        </p:nvSpPr>
        <p:spPr>
          <a:xfrm>
            <a:off x="8941809" y="3031865"/>
            <a:ext cx="1260281" cy="523220"/>
          </a:xfrm>
          <a:prstGeom prst="rect">
            <a:avLst/>
          </a:prstGeom>
          <a:noFill/>
        </p:spPr>
        <p:txBody>
          <a:bodyPr wrap="none" rtlCol="0">
            <a:spAutoFit/>
          </a:bodyPr>
          <a:lstStyle/>
          <a:p>
            <a:pPr algn="ctr"/>
            <a:r>
              <a:rPr lang="el" sz="1400"/>
              <a:t>Κατηγορία Β </a:t>
            </a:r>
          </a:p>
          <a:p>
            <a:pPr algn="ctr"/>
            <a:r>
              <a:rPr lang="el" sz="1400" err="1"/>
              <a:t>Αναμεταδότης</a:t>
            </a:r>
            <a:endParaRPr lang="fr-FR" sz="1400"/>
          </a:p>
        </p:txBody>
      </p:sp>
      <p:sp>
        <p:nvSpPr>
          <p:cNvPr id="16" name="ZoneTexte 15">
            <a:extLst>
              <a:ext uri="{FF2B5EF4-FFF2-40B4-BE49-F238E27FC236}">
                <a16:creationId xmlns:a16="http://schemas.microsoft.com/office/drawing/2014/main" id="{DCA75C58-12EA-EF28-A965-D899BD1330CF}"/>
              </a:ext>
            </a:extLst>
          </p:cNvPr>
          <p:cNvSpPr txBox="1"/>
          <p:nvPr/>
        </p:nvSpPr>
        <p:spPr>
          <a:xfrm>
            <a:off x="7382554" y="3031865"/>
            <a:ext cx="1168910" cy="523220"/>
          </a:xfrm>
          <a:prstGeom prst="rect">
            <a:avLst/>
          </a:prstGeom>
          <a:noFill/>
        </p:spPr>
        <p:txBody>
          <a:bodyPr wrap="none" rtlCol="0">
            <a:spAutoFit/>
          </a:bodyPr>
          <a:lstStyle/>
          <a:p>
            <a:pPr algn="ctr"/>
            <a:r>
              <a:rPr lang="el" sz="1400"/>
              <a:t>GNSS / VHF</a:t>
            </a:r>
          </a:p>
          <a:p>
            <a:pPr algn="ctr"/>
            <a:r>
              <a:rPr lang="el" sz="1400"/>
              <a:t> Κεραία</a:t>
            </a:r>
            <a:endParaRPr lang="fr-FR" sz="1400"/>
          </a:p>
        </p:txBody>
      </p:sp>
      <p:sp>
        <p:nvSpPr>
          <p:cNvPr id="19" name="ZoneTexte 18">
            <a:extLst>
              <a:ext uri="{FF2B5EF4-FFF2-40B4-BE49-F238E27FC236}">
                <a16:creationId xmlns:a16="http://schemas.microsoft.com/office/drawing/2014/main" id="{4402E89C-0463-8175-866A-374EDC1AF11E}"/>
              </a:ext>
            </a:extLst>
          </p:cNvPr>
          <p:cNvSpPr txBox="1"/>
          <p:nvPr/>
        </p:nvSpPr>
        <p:spPr>
          <a:xfrm>
            <a:off x="10932871" y="3031865"/>
            <a:ext cx="745718" cy="307777"/>
          </a:xfrm>
          <a:prstGeom prst="rect">
            <a:avLst/>
          </a:prstGeom>
          <a:noFill/>
        </p:spPr>
        <p:txBody>
          <a:bodyPr wrap="none" rtlCol="0">
            <a:spAutoFit/>
          </a:bodyPr>
          <a:lstStyle/>
          <a:p>
            <a:pPr algn="ctr"/>
            <a:r>
              <a:rPr lang="el" sz="1400" dirty="0"/>
              <a:t>Εικόνα</a:t>
            </a:r>
          </a:p>
        </p:txBody>
      </p:sp>
      <p:sp>
        <p:nvSpPr>
          <p:cNvPr id="21" name="ZoneTexte 20">
            <a:extLst>
              <a:ext uri="{FF2B5EF4-FFF2-40B4-BE49-F238E27FC236}">
                <a16:creationId xmlns:a16="http://schemas.microsoft.com/office/drawing/2014/main" id="{8289CE41-F059-EBE3-BE04-843162530E7D}"/>
              </a:ext>
            </a:extLst>
          </p:cNvPr>
          <p:cNvSpPr txBox="1"/>
          <p:nvPr/>
        </p:nvSpPr>
        <p:spPr>
          <a:xfrm>
            <a:off x="1867083" y="1229762"/>
            <a:ext cx="4399592" cy="1200329"/>
          </a:xfrm>
          <a:prstGeom prst="rect">
            <a:avLst/>
          </a:prstGeom>
          <a:noFill/>
        </p:spPr>
        <p:txBody>
          <a:bodyPr wrap="square">
            <a:spAutoFit/>
          </a:bodyPr>
          <a:lstStyle/>
          <a:p>
            <a:r>
              <a:rPr lang="el" b="1"/>
              <a:t>Οι πιο δημοφιλείς συσκευές AIS</a:t>
            </a:r>
            <a:endParaRPr lang="fr-FR" b="1"/>
          </a:p>
          <a:p>
            <a:pPr marL="285750" indent="-285750">
              <a:buFont typeface="Arial" panose="020B0604020202020204" pitchFamily="34" charset="0"/>
              <a:buChar char="•"/>
            </a:pPr>
            <a:r>
              <a:rPr lang="el"/>
              <a:t>Κατηγορία A: T/R όλα τα μηνύματα</a:t>
            </a:r>
          </a:p>
          <a:p>
            <a:pPr marL="285750" indent="-285750">
              <a:buFont typeface="Arial" panose="020B0604020202020204" pitchFamily="34" charset="0"/>
              <a:buChar char="•"/>
            </a:pPr>
            <a:r>
              <a:rPr lang="el"/>
              <a:t>Κατηγορία B: T/R περιορισμένα μηνύματα</a:t>
            </a:r>
          </a:p>
          <a:p>
            <a:pPr marL="285750" indent="-285750">
              <a:buFont typeface="Arial" panose="020B0604020202020204" pitchFamily="34" charset="0"/>
              <a:buChar char="•"/>
            </a:pPr>
            <a:r>
              <a:rPr lang="el" err="1"/>
              <a:t>Πολεμικό πλοίο AIS : Κρυπτογραφημένο (στρατιωτικό)</a:t>
            </a:r>
          </a:p>
        </p:txBody>
      </p:sp>
    </p:spTree>
    <p:extLst>
      <p:ext uri="{BB962C8B-B14F-4D97-AF65-F5344CB8AC3E}">
        <p14:creationId xmlns:p14="http://schemas.microsoft.com/office/powerpoint/2010/main" val="1783123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503D2E4-A2C5-9475-1CB4-51F0E59A828F}"/>
              </a:ext>
            </a:extLst>
          </p:cNvPr>
          <p:cNvSpPr txBox="1">
            <a:spLocks/>
          </p:cNvSpPr>
          <p:nvPr/>
        </p:nvSpPr>
        <p:spPr>
          <a:xfrm>
            <a:off x="65316" y="199118"/>
            <a:ext cx="12070080" cy="858709"/>
          </a:xfrm>
          <a:prstGeom prst="rect">
            <a:avLst/>
          </a:prstGeom>
        </p:spPr>
        <p:txBody>
          <a:bodyPr>
            <a:normAutofit fontScale="75000" lnSpcReduction="20000"/>
          </a:bodyPr>
          <a:lstStyle>
            <a:defPPr>
              <a:defRPr lang="en-US"/>
            </a:defPPr>
            <a:lvl1pPr>
              <a:lnSpc>
                <a:spcPct val="90000"/>
              </a:lnSpc>
              <a:spcBef>
                <a:spcPct val="0"/>
              </a:spcBef>
              <a:buNone/>
              <a:defRPr sz="6000" spc="-50" baseline="0">
                <a:latin typeface="+mj-lt"/>
                <a:ea typeface="+mj-ea"/>
                <a:cs typeface="+mj-cs"/>
              </a:defRPr>
            </a:lvl1pPr>
          </a:lstStyle>
          <a:p>
            <a:r>
              <a:rPr lang="el"/>
              <a:t>AIS / GNSS – Σημεία Διασύνδεσης / Εισβολής</a:t>
            </a:r>
          </a:p>
        </p:txBody>
      </p:sp>
      <p:pic>
        <p:nvPicPr>
          <p:cNvPr id="4" name="Image 3">
            <a:extLst>
              <a:ext uri="{FF2B5EF4-FFF2-40B4-BE49-F238E27FC236}">
                <a16:creationId xmlns:a16="http://schemas.microsoft.com/office/drawing/2014/main" id="{4BC0E6D4-7A41-F853-44F6-4805EA1816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97744" y="834355"/>
            <a:ext cx="3709684" cy="5196547"/>
          </a:xfrm>
          <a:prstGeom prst="rect">
            <a:avLst/>
          </a:prstGeom>
        </p:spPr>
      </p:pic>
      <p:sp>
        <p:nvSpPr>
          <p:cNvPr id="7" name="ZoneTexte 6">
            <a:extLst>
              <a:ext uri="{FF2B5EF4-FFF2-40B4-BE49-F238E27FC236}">
                <a16:creationId xmlns:a16="http://schemas.microsoft.com/office/drawing/2014/main" id="{889EF7B3-7B02-715D-2DB1-8EB6C002A2CC}"/>
              </a:ext>
            </a:extLst>
          </p:cNvPr>
          <p:cNvSpPr txBox="1"/>
          <p:nvPr/>
        </p:nvSpPr>
        <p:spPr>
          <a:xfrm>
            <a:off x="9678853" y="1709663"/>
            <a:ext cx="2328575" cy="1015663"/>
          </a:xfrm>
          <a:prstGeom prst="rect">
            <a:avLst/>
          </a:prstGeom>
          <a:solidFill>
            <a:schemeClr val="bg1"/>
          </a:solidFill>
        </p:spPr>
        <p:txBody>
          <a:bodyPr wrap="square" rtlCol="0">
            <a:spAutoFit/>
          </a:bodyPr>
          <a:lstStyle/>
          <a:p>
            <a:r>
              <a:rPr lang="el" sz="2000" dirty="0"/>
              <a:t>Λειτουργίες βοηθήματος πλοήγησης </a:t>
            </a:r>
          </a:p>
        </p:txBody>
      </p:sp>
      <p:sp>
        <p:nvSpPr>
          <p:cNvPr id="9" name="ZoneTexte 8">
            <a:extLst>
              <a:ext uri="{FF2B5EF4-FFF2-40B4-BE49-F238E27FC236}">
                <a16:creationId xmlns:a16="http://schemas.microsoft.com/office/drawing/2014/main" id="{B394AB3A-438F-0150-002D-104B38038544}"/>
              </a:ext>
            </a:extLst>
          </p:cNvPr>
          <p:cNvSpPr txBox="1"/>
          <p:nvPr/>
        </p:nvSpPr>
        <p:spPr>
          <a:xfrm>
            <a:off x="9678853" y="2679099"/>
            <a:ext cx="2328575" cy="1015663"/>
          </a:xfrm>
          <a:prstGeom prst="rect">
            <a:avLst/>
          </a:prstGeom>
          <a:solidFill>
            <a:schemeClr val="bg1"/>
          </a:solidFill>
        </p:spPr>
        <p:txBody>
          <a:bodyPr wrap="square" rtlCol="0">
            <a:spAutoFit/>
          </a:bodyPr>
          <a:lstStyle/>
          <a:p>
            <a:r>
              <a:rPr lang="el" sz="2000" dirty="0"/>
              <a:t>Εμφάνιση δεδομένων σε ψηφιακό χάρτη</a:t>
            </a:r>
            <a:endParaRPr lang="fr-FR" sz="2000" dirty="0"/>
          </a:p>
        </p:txBody>
      </p:sp>
      <p:sp>
        <p:nvSpPr>
          <p:cNvPr id="11" name="ZoneTexte 10">
            <a:extLst>
              <a:ext uri="{FF2B5EF4-FFF2-40B4-BE49-F238E27FC236}">
                <a16:creationId xmlns:a16="http://schemas.microsoft.com/office/drawing/2014/main" id="{C377512A-28D7-DBF3-16EE-14A7A37B45B2}"/>
              </a:ext>
            </a:extLst>
          </p:cNvPr>
          <p:cNvSpPr txBox="1"/>
          <p:nvPr/>
        </p:nvSpPr>
        <p:spPr>
          <a:xfrm>
            <a:off x="9678853" y="4091698"/>
            <a:ext cx="2065706" cy="400110"/>
          </a:xfrm>
          <a:prstGeom prst="rect">
            <a:avLst/>
          </a:prstGeom>
          <a:solidFill>
            <a:schemeClr val="bg1"/>
          </a:solidFill>
        </p:spPr>
        <p:txBody>
          <a:bodyPr wrap="square" rtlCol="0">
            <a:spAutoFit/>
          </a:bodyPr>
          <a:lstStyle/>
          <a:p>
            <a:r>
              <a:rPr lang="el" sz="2000" dirty="0"/>
              <a:t>Ενημερώνω</a:t>
            </a:r>
          </a:p>
        </p:txBody>
      </p:sp>
      <p:sp>
        <p:nvSpPr>
          <p:cNvPr id="17" name="ZoneTexte 16">
            <a:extLst>
              <a:ext uri="{FF2B5EF4-FFF2-40B4-BE49-F238E27FC236}">
                <a16:creationId xmlns:a16="http://schemas.microsoft.com/office/drawing/2014/main" id="{B63643CC-FB0C-33A0-1C33-433A09C7C758}"/>
              </a:ext>
            </a:extLst>
          </p:cNvPr>
          <p:cNvSpPr txBox="1"/>
          <p:nvPr/>
        </p:nvSpPr>
        <p:spPr>
          <a:xfrm>
            <a:off x="9726980" y="4925964"/>
            <a:ext cx="2150388" cy="707886"/>
          </a:xfrm>
          <a:prstGeom prst="rect">
            <a:avLst/>
          </a:prstGeom>
          <a:solidFill>
            <a:schemeClr val="bg1"/>
          </a:solidFill>
        </p:spPr>
        <p:txBody>
          <a:bodyPr wrap="square" rtlCol="0">
            <a:spAutoFit/>
          </a:bodyPr>
          <a:lstStyle/>
          <a:p>
            <a:r>
              <a:rPr lang="el" sz="2000" dirty="0"/>
              <a:t>Παρακολούθηση συναγερμών</a:t>
            </a:r>
            <a:endParaRPr lang="fr-FR" sz="2000" dirty="0"/>
          </a:p>
        </p:txBody>
      </p:sp>
      <p:grpSp>
        <p:nvGrpSpPr>
          <p:cNvPr id="1025" name="Groupe 1024">
            <a:extLst>
              <a:ext uri="{FF2B5EF4-FFF2-40B4-BE49-F238E27FC236}">
                <a16:creationId xmlns:a16="http://schemas.microsoft.com/office/drawing/2014/main" id="{9C9EEE2B-D45F-BCD9-E2A8-5FDD2A27535F}"/>
              </a:ext>
            </a:extLst>
          </p:cNvPr>
          <p:cNvGrpSpPr/>
          <p:nvPr/>
        </p:nvGrpSpPr>
        <p:grpSpPr>
          <a:xfrm>
            <a:off x="563745" y="828626"/>
            <a:ext cx="7799174" cy="5662359"/>
            <a:chOff x="563745" y="828626"/>
            <a:chExt cx="7799174" cy="5662359"/>
          </a:xfrm>
        </p:grpSpPr>
        <p:sp>
          <p:nvSpPr>
            <p:cNvPr id="6" name="Rectangle 5">
              <a:extLst>
                <a:ext uri="{FF2B5EF4-FFF2-40B4-BE49-F238E27FC236}">
                  <a16:creationId xmlns:a16="http://schemas.microsoft.com/office/drawing/2014/main" id="{9624341C-E68B-4C9A-AE77-C0BEB0236BD9}"/>
                </a:ext>
              </a:extLst>
            </p:cNvPr>
            <p:cNvSpPr/>
            <p:nvPr/>
          </p:nvSpPr>
          <p:spPr>
            <a:xfrm>
              <a:off x="3517789" y="2643446"/>
              <a:ext cx="1756228" cy="17417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solidFill>
                    <a:schemeClr val="tx1"/>
                  </a:solidFill>
                </a:rPr>
                <a:t>AIS</a:t>
              </a:r>
              <a:r>
                <a:rPr lang="el" sz="1600" dirty="0">
                  <a:solidFill>
                    <a:schemeClr val="tx1"/>
                  </a:solidFill>
                </a:rPr>
                <a:t> </a:t>
              </a:r>
            </a:p>
            <a:p>
              <a:pPr algn="ctr"/>
              <a:r>
                <a:rPr lang="el" sz="1600" dirty="0">
                  <a:solidFill>
                    <a:schemeClr val="tx1"/>
                  </a:solidFill>
                </a:rPr>
                <a:t>Αναμεταδότης</a:t>
              </a:r>
              <a:endParaRPr lang="fr-FR" sz="1600" dirty="0">
                <a:solidFill>
                  <a:schemeClr val="tx1"/>
                </a:solidFill>
              </a:endParaRPr>
            </a:p>
          </p:txBody>
        </p:sp>
        <p:pic>
          <p:nvPicPr>
            <p:cNvPr id="8" name="Image 7" descr="Μια εικόνα που περιέχει ένα όπλο&#10;&#10;Περιγραφή που δημιουργείται αυτόματα">
              <a:extLst>
                <a:ext uri="{FF2B5EF4-FFF2-40B4-BE49-F238E27FC236}">
                  <a16:creationId xmlns:a16="http://schemas.microsoft.com/office/drawing/2014/main" id="{AD7D58BD-E727-466C-8C92-337C8E1CA2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38849" y="828626"/>
              <a:ext cx="350211" cy="856745"/>
            </a:xfrm>
            <a:prstGeom prst="rect">
              <a:avLst/>
            </a:prstGeom>
          </p:spPr>
        </p:pic>
        <p:pic>
          <p:nvPicPr>
            <p:cNvPr id="10" name="Image 9">
              <a:extLst>
                <a:ext uri="{FF2B5EF4-FFF2-40B4-BE49-F238E27FC236}">
                  <a16:creationId xmlns:a16="http://schemas.microsoft.com/office/drawing/2014/main" id="{075FC061-AEE0-4FA1-9C93-D1C601CE15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83772" y="843019"/>
              <a:ext cx="618979" cy="756054"/>
            </a:xfrm>
            <a:prstGeom prst="rect">
              <a:avLst/>
            </a:prstGeom>
          </p:spPr>
        </p:pic>
        <p:pic>
          <p:nvPicPr>
            <p:cNvPr id="1026" name="Picture 2" descr="CSD300 Έγχρωμη Οθόνη AIS Πλόττερ - Comar Systems">
              <a:extLst>
                <a:ext uri="{FF2B5EF4-FFF2-40B4-BE49-F238E27FC236}">
                  <a16:creationId xmlns:a16="http://schemas.microsoft.com/office/drawing/2014/main" id="{195A0966-1FAC-4E50-B4DE-FC1AB0D8053A}"/>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8763" b="92268" l="9653" r="89575">
                          <a14:foregroundMark x1="30502" y1="8763" x2="70656" y2="13918"/>
                          <a14:foregroundMark x1="26255" y1="91753" x2="30888" y2="92268"/>
                          <a14:foregroundMark x1="79151" y1="85052" x2="70656" y2="82474"/>
                        </a14:backgroundRemoval>
                      </a14:imgEffect>
                    </a14:imgLayer>
                  </a14:imgProps>
                </a:ext>
                <a:ext uri="{28A0092B-C50C-407E-A947-70E740481C1C}">
                  <a14:useLocalDpi xmlns:a14="http://schemas.microsoft.com/office/drawing/2010/main"/>
                </a:ext>
              </a:extLst>
            </a:blip>
            <a:srcRect/>
            <a:stretch>
              <a:fillRect/>
            </a:stretch>
          </p:blipFill>
          <p:spPr bwMode="auto">
            <a:xfrm>
              <a:off x="6172169" y="2504209"/>
              <a:ext cx="219075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descr="Μια εικόνα που περιέχει κείμενο, ηλεκτρονικό εξοπλισμό, υπολογιστή&#10;&#10;Περιγραφή που δημιουργείται αυτόματα">
              <a:extLst>
                <a:ext uri="{FF2B5EF4-FFF2-40B4-BE49-F238E27FC236}">
                  <a16:creationId xmlns:a16="http://schemas.microsoft.com/office/drawing/2014/main" id="{03036154-2155-4A1A-9618-C3BA044BC9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8006" y="3132361"/>
              <a:ext cx="1463588" cy="1463588"/>
            </a:xfrm>
            <a:prstGeom prst="rect">
              <a:avLst/>
            </a:prstGeom>
          </p:spPr>
        </p:pic>
        <p:sp>
          <p:nvSpPr>
            <p:cNvPr id="13" name="ZoneTexte 12">
              <a:extLst>
                <a:ext uri="{FF2B5EF4-FFF2-40B4-BE49-F238E27FC236}">
                  <a16:creationId xmlns:a16="http://schemas.microsoft.com/office/drawing/2014/main" id="{5DD9EED9-7300-4187-8FE1-26E154CDD49F}"/>
                </a:ext>
              </a:extLst>
            </p:cNvPr>
            <p:cNvSpPr txBox="1"/>
            <p:nvPr/>
          </p:nvSpPr>
          <p:spPr>
            <a:xfrm>
              <a:off x="2501081" y="1316039"/>
              <a:ext cx="1348446" cy="307777"/>
            </a:xfrm>
            <a:prstGeom prst="rect">
              <a:avLst/>
            </a:prstGeom>
            <a:noFill/>
          </p:spPr>
          <p:txBody>
            <a:bodyPr wrap="none" rtlCol="0">
              <a:spAutoFit/>
            </a:bodyPr>
            <a:lstStyle/>
            <a:p>
              <a:r>
                <a:rPr lang="el" sz="1400"/>
                <a:t>Κεραία GPS</a:t>
              </a:r>
              <a:endParaRPr lang="fr-FR" sz="1400"/>
            </a:p>
          </p:txBody>
        </p:sp>
        <p:sp>
          <p:nvSpPr>
            <p:cNvPr id="15" name="ZoneTexte 14">
              <a:extLst>
                <a:ext uri="{FF2B5EF4-FFF2-40B4-BE49-F238E27FC236}">
                  <a16:creationId xmlns:a16="http://schemas.microsoft.com/office/drawing/2014/main" id="{F7A948A4-D4FC-4AD9-9C7D-0BBA5C5124AD}"/>
                </a:ext>
              </a:extLst>
            </p:cNvPr>
            <p:cNvSpPr txBox="1"/>
            <p:nvPr/>
          </p:nvSpPr>
          <p:spPr>
            <a:xfrm>
              <a:off x="5646030" y="1380547"/>
              <a:ext cx="1332416" cy="307777"/>
            </a:xfrm>
            <a:prstGeom prst="rect">
              <a:avLst/>
            </a:prstGeom>
            <a:noFill/>
          </p:spPr>
          <p:txBody>
            <a:bodyPr wrap="none" rtlCol="0">
              <a:spAutoFit/>
            </a:bodyPr>
            <a:lstStyle/>
            <a:p>
              <a:r>
                <a:rPr lang="el" sz="1400"/>
                <a:t>Κεραία VHF</a:t>
              </a:r>
              <a:endParaRPr lang="fr-FR" sz="1400"/>
            </a:p>
          </p:txBody>
        </p:sp>
        <p:sp>
          <p:nvSpPr>
            <p:cNvPr id="16" name="ZoneTexte 15">
              <a:extLst>
                <a:ext uri="{FF2B5EF4-FFF2-40B4-BE49-F238E27FC236}">
                  <a16:creationId xmlns:a16="http://schemas.microsoft.com/office/drawing/2014/main" id="{73B1E469-DE8B-4CF1-B481-A2DCF44CDE3F}"/>
                </a:ext>
              </a:extLst>
            </p:cNvPr>
            <p:cNvSpPr txBox="1"/>
            <p:nvPr/>
          </p:nvSpPr>
          <p:spPr>
            <a:xfrm>
              <a:off x="7157245" y="4020100"/>
              <a:ext cx="513282" cy="307777"/>
            </a:xfrm>
            <a:prstGeom prst="rect">
              <a:avLst/>
            </a:prstGeom>
            <a:noFill/>
          </p:spPr>
          <p:txBody>
            <a:bodyPr wrap="none" rtlCol="0">
              <a:spAutoFit/>
            </a:bodyPr>
            <a:lstStyle/>
            <a:p>
              <a:r>
                <a:rPr lang="el" sz="1400"/>
                <a:t>HMI</a:t>
              </a:r>
            </a:p>
          </p:txBody>
        </p:sp>
        <p:sp>
          <p:nvSpPr>
            <p:cNvPr id="14" name="Rectangle 13">
              <a:extLst>
                <a:ext uri="{FF2B5EF4-FFF2-40B4-BE49-F238E27FC236}">
                  <a16:creationId xmlns:a16="http://schemas.microsoft.com/office/drawing/2014/main" id="{D1090E4C-DC3D-49BB-8CE8-1BFBA531C54D}"/>
                </a:ext>
              </a:extLst>
            </p:cNvPr>
            <p:cNvSpPr/>
            <p:nvPr/>
          </p:nvSpPr>
          <p:spPr>
            <a:xfrm>
              <a:off x="5646030" y="4565584"/>
              <a:ext cx="1571785" cy="41142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a:solidFill>
                    <a:sysClr val="windowText" lastClr="000000"/>
                  </a:solidFill>
                </a:rPr>
                <a:t>AC / DC</a:t>
              </a:r>
            </a:p>
          </p:txBody>
        </p:sp>
        <p:sp>
          <p:nvSpPr>
            <p:cNvPr id="18" name="Rectangle 17">
              <a:extLst>
                <a:ext uri="{FF2B5EF4-FFF2-40B4-BE49-F238E27FC236}">
                  <a16:creationId xmlns:a16="http://schemas.microsoft.com/office/drawing/2014/main" id="{CF09F099-7257-47A0-B552-0BFA62C3E756}"/>
                </a:ext>
              </a:extLst>
            </p:cNvPr>
            <p:cNvSpPr/>
            <p:nvPr/>
          </p:nvSpPr>
          <p:spPr>
            <a:xfrm>
              <a:off x="1203270" y="4622970"/>
              <a:ext cx="1629602" cy="41142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Loch</a:t>
              </a:r>
              <a:endParaRPr lang="el" sz="1400" dirty="0">
                <a:solidFill>
                  <a:sysClr val="windowText" lastClr="000000"/>
                </a:solidFill>
              </a:endParaRPr>
            </a:p>
          </p:txBody>
        </p:sp>
        <p:sp>
          <p:nvSpPr>
            <p:cNvPr id="19" name="Rectangle 18">
              <a:extLst>
                <a:ext uri="{FF2B5EF4-FFF2-40B4-BE49-F238E27FC236}">
                  <a16:creationId xmlns:a16="http://schemas.microsoft.com/office/drawing/2014/main" id="{124A1838-8A0B-4EE2-8FEA-256B3B5A9E26}"/>
                </a:ext>
              </a:extLst>
            </p:cNvPr>
            <p:cNvSpPr/>
            <p:nvPr/>
          </p:nvSpPr>
          <p:spPr>
            <a:xfrm>
              <a:off x="1203269" y="5317526"/>
              <a:ext cx="1629602" cy="43431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a:solidFill>
                    <a:sysClr val="windowText" lastClr="000000"/>
                  </a:solidFill>
                </a:rPr>
                <a:t>Πυξίδα</a:t>
              </a:r>
            </a:p>
          </p:txBody>
        </p:sp>
        <p:sp>
          <p:nvSpPr>
            <p:cNvPr id="20" name="Rectangle 19">
              <a:extLst>
                <a:ext uri="{FF2B5EF4-FFF2-40B4-BE49-F238E27FC236}">
                  <a16:creationId xmlns:a16="http://schemas.microsoft.com/office/drawing/2014/main" id="{8AEF991C-A497-460C-B3AD-CB7EC123768E}"/>
                </a:ext>
              </a:extLst>
            </p:cNvPr>
            <p:cNvSpPr/>
            <p:nvPr/>
          </p:nvSpPr>
          <p:spPr>
            <a:xfrm>
              <a:off x="1203269" y="6079559"/>
              <a:ext cx="1629602" cy="41142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400">
                  <a:solidFill>
                    <a:sysClr val="windowText" lastClr="000000"/>
                  </a:solidFill>
                </a:rPr>
                <a:t>CCV</a:t>
              </a:r>
            </a:p>
          </p:txBody>
        </p:sp>
        <p:cxnSp>
          <p:nvCxnSpPr>
            <p:cNvPr id="21" name="Connecteur droit avec flèche 20">
              <a:extLst>
                <a:ext uri="{FF2B5EF4-FFF2-40B4-BE49-F238E27FC236}">
                  <a16:creationId xmlns:a16="http://schemas.microsoft.com/office/drawing/2014/main" id="{76ABCA30-7CB8-455A-BE0D-E7BACC9CCC74}"/>
                </a:ext>
              </a:extLst>
            </p:cNvPr>
            <p:cNvCxnSpPr/>
            <p:nvPr/>
          </p:nvCxnSpPr>
          <p:spPr>
            <a:xfrm>
              <a:off x="5411733" y="3451068"/>
              <a:ext cx="944684"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2DC7522B-C472-49AA-908A-EC12DD2E6C4A}"/>
                </a:ext>
              </a:extLst>
            </p:cNvPr>
            <p:cNvCxnSpPr>
              <a:cxnSpLocks/>
            </p:cNvCxnSpPr>
            <p:nvPr/>
          </p:nvCxnSpPr>
          <p:spPr>
            <a:xfrm flipV="1">
              <a:off x="5002419" y="1715133"/>
              <a:ext cx="0" cy="92831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55281A9D-DC67-4282-A5F7-DDF45C148FF2}"/>
                </a:ext>
              </a:extLst>
            </p:cNvPr>
            <p:cNvCxnSpPr>
              <a:cxnSpLocks/>
            </p:cNvCxnSpPr>
            <p:nvPr/>
          </p:nvCxnSpPr>
          <p:spPr>
            <a:xfrm flipV="1">
              <a:off x="4193261" y="1685371"/>
              <a:ext cx="0" cy="958075"/>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1A692D82-4159-4AFA-83D8-F525D0FA3B3A}"/>
                </a:ext>
              </a:extLst>
            </p:cNvPr>
            <p:cNvCxnSpPr>
              <a:cxnSpLocks/>
            </p:cNvCxnSpPr>
            <p:nvPr/>
          </p:nvCxnSpPr>
          <p:spPr>
            <a:xfrm>
              <a:off x="2338503" y="3686522"/>
              <a:ext cx="1179286"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eur : en angle 28">
              <a:extLst>
                <a:ext uri="{FF2B5EF4-FFF2-40B4-BE49-F238E27FC236}">
                  <a16:creationId xmlns:a16="http://schemas.microsoft.com/office/drawing/2014/main" id="{7071B40B-04CA-40AC-B5E7-2A0DB868973A}"/>
                </a:ext>
              </a:extLst>
            </p:cNvPr>
            <p:cNvCxnSpPr>
              <a:cxnSpLocks/>
              <a:stCxn id="18" idx="3"/>
            </p:cNvCxnSpPr>
            <p:nvPr/>
          </p:nvCxnSpPr>
          <p:spPr>
            <a:xfrm flipV="1">
              <a:off x="2832872" y="4385161"/>
              <a:ext cx="986256" cy="443522"/>
            </a:xfrm>
            <a:prstGeom prst="bentConnector3">
              <a:avLst>
                <a:gd name="adj1" fmla="val 9966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E29145FD-D176-4A3B-BEA3-9D8CD91328B3}"/>
                </a:ext>
              </a:extLst>
            </p:cNvPr>
            <p:cNvCxnSpPr>
              <a:cxnSpLocks/>
            </p:cNvCxnSpPr>
            <p:nvPr/>
          </p:nvCxnSpPr>
          <p:spPr>
            <a:xfrm flipV="1">
              <a:off x="2832870" y="4407821"/>
              <a:ext cx="1360391" cy="1106210"/>
            </a:xfrm>
            <a:prstGeom prst="bentConnector3">
              <a:avLst>
                <a:gd name="adj1" fmla="val 99636"/>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Connecteur : en angle 35">
              <a:extLst>
                <a:ext uri="{FF2B5EF4-FFF2-40B4-BE49-F238E27FC236}">
                  <a16:creationId xmlns:a16="http://schemas.microsoft.com/office/drawing/2014/main" id="{41502B38-2637-4C06-9510-C5F3B564C6CD}"/>
                </a:ext>
              </a:extLst>
            </p:cNvPr>
            <p:cNvCxnSpPr>
              <a:cxnSpLocks/>
            </p:cNvCxnSpPr>
            <p:nvPr/>
          </p:nvCxnSpPr>
          <p:spPr>
            <a:xfrm rot="5400000" flipH="1" flipV="1">
              <a:off x="2747314" y="4502699"/>
              <a:ext cx="1868129" cy="1697019"/>
            </a:xfrm>
            <a:prstGeom prst="bentConnector3">
              <a:avLst>
                <a:gd name="adj1" fmla="val -1206"/>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ngle 38">
              <a:extLst>
                <a:ext uri="{FF2B5EF4-FFF2-40B4-BE49-F238E27FC236}">
                  <a16:creationId xmlns:a16="http://schemas.microsoft.com/office/drawing/2014/main" id="{7D176656-796F-419E-AE73-D9F5E29B0C98}"/>
                </a:ext>
              </a:extLst>
            </p:cNvPr>
            <p:cNvCxnSpPr>
              <a:cxnSpLocks/>
              <a:stCxn id="14" idx="1"/>
            </p:cNvCxnSpPr>
            <p:nvPr/>
          </p:nvCxnSpPr>
          <p:spPr>
            <a:xfrm rot="10800000">
              <a:off x="5025658" y="4397947"/>
              <a:ext cx="620372" cy="373350"/>
            </a:xfrm>
            <a:prstGeom prst="bentConnector3">
              <a:avLst>
                <a:gd name="adj1" fmla="val 102155"/>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8BCEC1E3-BA96-41B5-82E0-8D89BA629622}"/>
                </a:ext>
              </a:extLst>
            </p:cNvPr>
            <p:cNvSpPr txBox="1"/>
            <p:nvPr/>
          </p:nvSpPr>
          <p:spPr>
            <a:xfrm>
              <a:off x="832802" y="3047840"/>
              <a:ext cx="1435008" cy="307777"/>
            </a:xfrm>
            <a:prstGeom prst="rect">
              <a:avLst/>
            </a:prstGeom>
            <a:noFill/>
          </p:spPr>
          <p:txBody>
            <a:bodyPr wrap="none" rtlCol="0">
              <a:spAutoFit/>
            </a:bodyPr>
            <a:lstStyle/>
            <a:p>
              <a:r>
                <a:rPr lang="el" sz="1400"/>
                <a:t>Διεπαφή χρήστη</a:t>
              </a:r>
            </a:p>
          </p:txBody>
        </p:sp>
        <p:sp>
          <p:nvSpPr>
            <p:cNvPr id="5" name="Triangle isocèle 4">
              <a:extLst>
                <a:ext uri="{FF2B5EF4-FFF2-40B4-BE49-F238E27FC236}">
                  <a16:creationId xmlns:a16="http://schemas.microsoft.com/office/drawing/2014/main" id="{D324F173-0B11-B321-7055-865A7BC7B968}"/>
                </a:ext>
              </a:extLst>
            </p:cNvPr>
            <p:cNvSpPr/>
            <p:nvPr/>
          </p:nvSpPr>
          <p:spPr>
            <a:xfrm>
              <a:off x="4305188" y="5306635"/>
              <a:ext cx="409708" cy="65443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a:extLst>
                <a:ext uri="{FF2B5EF4-FFF2-40B4-BE49-F238E27FC236}">
                  <a16:creationId xmlns:a16="http://schemas.microsoft.com/office/drawing/2014/main" id="{B201FE63-39A8-ED6B-B4E1-E4554D4BADAF}"/>
                </a:ext>
              </a:extLst>
            </p:cNvPr>
            <p:cNvSpPr/>
            <p:nvPr/>
          </p:nvSpPr>
          <p:spPr>
            <a:xfrm rot="10800000">
              <a:off x="3998309" y="2063606"/>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42DC4074-C4CA-CD9F-861F-24B6DC7B557A}"/>
                </a:ext>
              </a:extLst>
            </p:cNvPr>
            <p:cNvSpPr txBox="1"/>
            <p:nvPr/>
          </p:nvSpPr>
          <p:spPr>
            <a:xfrm>
              <a:off x="4608471" y="5923148"/>
              <a:ext cx="1359668" cy="307777"/>
            </a:xfrm>
            <a:prstGeom prst="rect">
              <a:avLst/>
            </a:prstGeom>
            <a:noFill/>
          </p:spPr>
          <p:txBody>
            <a:bodyPr wrap="none" rtlCol="0">
              <a:spAutoFit/>
            </a:bodyPr>
            <a:lstStyle/>
            <a:p>
              <a:r>
                <a:rPr lang="el" sz="1400"/>
                <a:t>(πολύ απίθανο)</a:t>
              </a:r>
            </a:p>
          </p:txBody>
        </p:sp>
        <p:sp>
          <p:nvSpPr>
            <p:cNvPr id="28" name="Triangle isocèle 27">
              <a:extLst>
                <a:ext uri="{FF2B5EF4-FFF2-40B4-BE49-F238E27FC236}">
                  <a16:creationId xmlns:a16="http://schemas.microsoft.com/office/drawing/2014/main" id="{1FE5778D-319A-7533-7FCB-E8B4729D6CCE}"/>
                </a:ext>
              </a:extLst>
            </p:cNvPr>
            <p:cNvSpPr/>
            <p:nvPr/>
          </p:nvSpPr>
          <p:spPr>
            <a:xfrm rot="10800000">
              <a:off x="4830705" y="2083277"/>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isocèle 30">
              <a:extLst>
                <a:ext uri="{FF2B5EF4-FFF2-40B4-BE49-F238E27FC236}">
                  <a16:creationId xmlns:a16="http://schemas.microsoft.com/office/drawing/2014/main" id="{577648BB-B05A-E03B-F21B-512D0A075131}"/>
                </a:ext>
              </a:extLst>
            </p:cNvPr>
            <p:cNvSpPr/>
            <p:nvPr/>
          </p:nvSpPr>
          <p:spPr>
            <a:xfrm rot="5400000">
              <a:off x="2823789" y="3539379"/>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avec flèche 60">
              <a:extLst>
                <a:ext uri="{FF2B5EF4-FFF2-40B4-BE49-F238E27FC236}">
                  <a16:creationId xmlns:a16="http://schemas.microsoft.com/office/drawing/2014/main" id="{F7F5728A-2EE1-F897-CBE7-CD4C46F7114F}"/>
                </a:ext>
              </a:extLst>
            </p:cNvPr>
            <p:cNvCxnSpPr>
              <a:cxnSpLocks/>
            </p:cNvCxnSpPr>
            <p:nvPr/>
          </p:nvCxnSpPr>
          <p:spPr>
            <a:xfrm>
              <a:off x="2356950" y="2872091"/>
              <a:ext cx="1179286"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riangle isocèle 59">
              <a:extLst>
                <a:ext uri="{FF2B5EF4-FFF2-40B4-BE49-F238E27FC236}">
                  <a16:creationId xmlns:a16="http://schemas.microsoft.com/office/drawing/2014/main" id="{CD776867-229F-12B9-909D-7A948D324044}"/>
                </a:ext>
              </a:extLst>
            </p:cNvPr>
            <p:cNvSpPr/>
            <p:nvPr/>
          </p:nvSpPr>
          <p:spPr>
            <a:xfrm rot="5400000">
              <a:off x="2854742" y="2712214"/>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a:extLst>
                <a:ext uri="{FF2B5EF4-FFF2-40B4-BE49-F238E27FC236}">
                  <a16:creationId xmlns:a16="http://schemas.microsoft.com/office/drawing/2014/main" id="{678ED22F-2511-B07B-70C4-C7C8623F4D4F}"/>
                </a:ext>
              </a:extLst>
            </p:cNvPr>
            <p:cNvSpPr txBox="1"/>
            <p:nvPr/>
          </p:nvSpPr>
          <p:spPr>
            <a:xfrm>
              <a:off x="563745" y="1614063"/>
              <a:ext cx="1843774" cy="307777"/>
            </a:xfrm>
            <a:prstGeom prst="rect">
              <a:avLst/>
            </a:prstGeom>
            <a:noFill/>
          </p:spPr>
          <p:txBody>
            <a:bodyPr wrap="none" rtlCol="0">
              <a:spAutoFit/>
            </a:bodyPr>
            <a:lstStyle/>
            <a:p>
              <a:r>
                <a:rPr lang="el" sz="1400"/>
                <a:t>NAV (ECDIS, ARPA)</a:t>
              </a:r>
            </a:p>
          </p:txBody>
        </p:sp>
        <p:pic>
          <p:nvPicPr>
            <p:cNvPr id="1024" name="Image 1023" descr="Μια εικόνα που περιέχει κείμενο, κύκλο, χάρτη, διάγραμμα&#10;&#10;Περιγραφή που δημιουργείται αυτόματα">
              <a:extLst>
                <a:ext uri="{FF2B5EF4-FFF2-40B4-BE49-F238E27FC236}">
                  <a16:creationId xmlns:a16="http://schemas.microsoft.com/office/drawing/2014/main" id="{8D05747A-CAB8-FD7E-A47C-402C9E706E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7187" y="1920012"/>
              <a:ext cx="1275863" cy="981817"/>
            </a:xfrm>
            <a:prstGeom prst="rect">
              <a:avLst/>
            </a:prstGeom>
          </p:spPr>
        </p:pic>
      </p:grpSp>
    </p:spTree>
    <p:extLst>
      <p:ext uri="{BB962C8B-B14F-4D97-AF65-F5344CB8AC3E}">
        <p14:creationId xmlns:p14="http://schemas.microsoft.com/office/powerpoint/2010/main" val="909228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05A25C-86DC-22C3-325A-B1BC71991A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272" y="1826904"/>
            <a:ext cx="4007741" cy="3431679"/>
          </a:xfrm>
          <a:prstGeom prst="rect">
            <a:avLst/>
          </a:prstGeom>
        </p:spPr>
      </p:pic>
      <p:sp>
        <p:nvSpPr>
          <p:cNvPr id="4" name="Titre 1">
            <a:extLst>
              <a:ext uri="{FF2B5EF4-FFF2-40B4-BE49-F238E27FC236}">
                <a16:creationId xmlns:a16="http://schemas.microsoft.com/office/drawing/2014/main" id="{CD557723-BCB2-7514-FD4A-2D9585830E5A}"/>
              </a:ext>
            </a:extLst>
          </p:cNvPr>
          <p:cNvSpPr txBox="1">
            <a:spLocks/>
          </p:cNvSpPr>
          <p:nvPr/>
        </p:nvSpPr>
        <p:spPr>
          <a:xfrm>
            <a:off x="261256" y="250371"/>
            <a:ext cx="11582401" cy="993097"/>
          </a:xfrm>
          <a:prstGeom prst="rect">
            <a:avLst/>
          </a:prstGeom>
        </p:spPr>
        <p:txBody>
          <a:bodyPr>
            <a:noAutofit/>
          </a:bodyPr>
          <a:lstStyle>
            <a:defPPr>
              <a:defRPr lang="en-US"/>
            </a:defPPr>
            <a:lvl1pPr>
              <a:lnSpc>
                <a:spcPct val="90000"/>
              </a:lnSpc>
              <a:spcBef>
                <a:spcPct val="0"/>
              </a:spcBef>
              <a:buNone/>
              <a:defRPr sz="6000" spc="-50" baseline="0">
                <a:latin typeface="+mj-lt"/>
                <a:ea typeface="+mj-ea"/>
                <a:cs typeface="+mj-cs"/>
              </a:defRPr>
            </a:lvl1pPr>
          </a:lstStyle>
          <a:p>
            <a:r>
              <a:rPr lang="el" sz="4000"/>
              <a:t>Αρχές Επικοινωνίας – TDMA 1/2</a:t>
            </a:r>
          </a:p>
        </p:txBody>
      </p:sp>
      <p:sp>
        <p:nvSpPr>
          <p:cNvPr id="9" name="ZoneTexte 8">
            <a:extLst>
              <a:ext uri="{FF2B5EF4-FFF2-40B4-BE49-F238E27FC236}">
                <a16:creationId xmlns:a16="http://schemas.microsoft.com/office/drawing/2014/main" id="{7BFE2BB2-9AF6-6284-3D13-D15BC56EFC92}"/>
              </a:ext>
            </a:extLst>
          </p:cNvPr>
          <p:cNvSpPr txBox="1"/>
          <p:nvPr/>
        </p:nvSpPr>
        <p:spPr>
          <a:xfrm>
            <a:off x="987599" y="5258583"/>
            <a:ext cx="3260829" cy="677108"/>
          </a:xfrm>
          <a:prstGeom prst="rect">
            <a:avLst/>
          </a:prstGeom>
          <a:noFill/>
        </p:spPr>
        <p:txBody>
          <a:bodyPr wrap="none" rtlCol="0">
            <a:spAutoFit/>
          </a:bodyPr>
          <a:lstStyle/>
          <a:p>
            <a:r>
              <a:rPr lang="el" sz="1400" dirty="0"/>
              <a:t>Οι υποδοχές είναι διαθέσιμες σε 2 συχνότητες</a:t>
            </a:r>
            <a:endParaRPr lang="fr-FR" sz="1400" dirty="0"/>
          </a:p>
          <a:p>
            <a:pPr lvl="1"/>
            <a:r>
              <a:rPr lang="el" sz="1200" dirty="0"/>
              <a:t>- F1: 2250 υποδοχές </a:t>
            </a:r>
          </a:p>
          <a:p>
            <a:pPr lvl="1"/>
            <a:r>
              <a:rPr lang="el" sz="1200" dirty="0"/>
              <a:t>- F2: 225 υποδοχές</a:t>
            </a:r>
          </a:p>
        </p:txBody>
      </p:sp>
      <p:grpSp>
        <p:nvGrpSpPr>
          <p:cNvPr id="12" name="Groupe 11">
            <a:extLst>
              <a:ext uri="{FF2B5EF4-FFF2-40B4-BE49-F238E27FC236}">
                <a16:creationId xmlns:a16="http://schemas.microsoft.com/office/drawing/2014/main" id="{9234FE86-E197-424E-DEEC-A7DFDF27601F}"/>
              </a:ext>
            </a:extLst>
          </p:cNvPr>
          <p:cNvGrpSpPr/>
          <p:nvPr/>
        </p:nvGrpSpPr>
        <p:grpSpPr>
          <a:xfrm>
            <a:off x="4974771" y="1104900"/>
            <a:ext cx="7075715" cy="5559879"/>
            <a:chOff x="4974771" y="1104900"/>
            <a:chExt cx="7075715" cy="5559879"/>
          </a:xfrm>
        </p:grpSpPr>
        <p:pic>
          <p:nvPicPr>
            <p:cNvPr id="2" name="Image 1" descr="Μια εικόνα που περιέχει κείμενο, στιγμιότυπο οθόνης, γραφικά&#10;&#10;Περιγραφή που δημιουργείται αυτόματα">
              <a:extLst>
                <a:ext uri="{FF2B5EF4-FFF2-40B4-BE49-F238E27FC236}">
                  <a16:creationId xmlns:a16="http://schemas.microsoft.com/office/drawing/2014/main" id="{A5A7838F-9098-1434-0898-15F95FBF29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4771" y="1243468"/>
              <a:ext cx="7075715" cy="5312097"/>
            </a:xfrm>
            <a:prstGeom prst="rect">
              <a:avLst/>
            </a:prstGeom>
          </p:spPr>
        </p:pic>
        <p:sp>
          <p:nvSpPr>
            <p:cNvPr id="5" name="Rectangle 4">
              <a:extLst>
                <a:ext uri="{FF2B5EF4-FFF2-40B4-BE49-F238E27FC236}">
                  <a16:creationId xmlns:a16="http://schemas.microsoft.com/office/drawing/2014/main" id="{424B6B22-F256-383B-0943-FF7851B87507}"/>
                </a:ext>
              </a:extLst>
            </p:cNvPr>
            <p:cNvSpPr/>
            <p:nvPr/>
          </p:nvSpPr>
          <p:spPr>
            <a:xfrm>
              <a:off x="4990010" y="3401773"/>
              <a:ext cx="2073729" cy="28194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200"/>
                <a:t>Τοποθεσία υποδοχής</a:t>
              </a:r>
            </a:p>
          </p:txBody>
        </p:sp>
        <p:sp>
          <p:nvSpPr>
            <p:cNvPr id="6" name="Rectangle 5">
              <a:extLst>
                <a:ext uri="{FF2B5EF4-FFF2-40B4-BE49-F238E27FC236}">
                  <a16:creationId xmlns:a16="http://schemas.microsoft.com/office/drawing/2014/main" id="{1C0FC432-0593-B329-8061-8740E84E3BEC}"/>
                </a:ext>
              </a:extLst>
            </p:cNvPr>
            <p:cNvSpPr/>
            <p:nvPr/>
          </p:nvSpPr>
          <p:spPr>
            <a:xfrm>
              <a:off x="4997630" y="3683714"/>
              <a:ext cx="2073729" cy="993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900" dirty="0">
                  <a:solidFill>
                    <a:schemeClr val="tx1"/>
                  </a:solidFill>
                </a:rPr>
                <a:t>Οι πομποδέκτες AIS κατηγορίας Α του πρώτου πλοίου εντοπίζουν μια ελεύθερη υποδοχή και μεταδίδουν τις πληροφορίες θέσης τους σε άλλα σκάφη εξοπλισμένα με AIS στην περιοχή.</a:t>
              </a:r>
            </a:p>
          </p:txBody>
        </p:sp>
        <p:sp>
          <p:nvSpPr>
            <p:cNvPr id="7" name="Rectangle 6">
              <a:extLst>
                <a:ext uri="{FF2B5EF4-FFF2-40B4-BE49-F238E27FC236}">
                  <a16:creationId xmlns:a16="http://schemas.microsoft.com/office/drawing/2014/main" id="{AE5F9E2E-764D-12FB-8F57-5C30D7E51301}"/>
                </a:ext>
              </a:extLst>
            </p:cNvPr>
            <p:cNvSpPr/>
            <p:nvPr/>
          </p:nvSpPr>
          <p:spPr>
            <a:xfrm>
              <a:off x="9912530" y="2316480"/>
              <a:ext cx="2073729" cy="28194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200"/>
                <a:t>Κράτηση χρονοθυρίδας</a:t>
              </a:r>
              <a:endParaRPr lang="fr-FR" sz="1200"/>
            </a:p>
          </p:txBody>
        </p:sp>
        <p:sp>
          <p:nvSpPr>
            <p:cNvPr id="8" name="Rectangle 7">
              <a:extLst>
                <a:ext uri="{FF2B5EF4-FFF2-40B4-BE49-F238E27FC236}">
                  <a16:creationId xmlns:a16="http://schemas.microsoft.com/office/drawing/2014/main" id="{90BDF2E8-699F-4129-4CA9-BAAFB4F76FB5}"/>
                </a:ext>
              </a:extLst>
            </p:cNvPr>
            <p:cNvSpPr/>
            <p:nvPr/>
          </p:nvSpPr>
          <p:spPr>
            <a:xfrm>
              <a:off x="9920150" y="2598421"/>
              <a:ext cx="2073729" cy="993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 sz="1000" dirty="0">
                  <a:solidFill>
                    <a:schemeClr val="tx1"/>
                  </a:solidFill>
                </a:rPr>
                <a:t>Όταν μια ελεύθερη σχισμή έχει τοποθετηθεί μέσα σε ένα πλαίσιο, ο πομποδέκτης διατηρεί την ίδια υποδοχή εντός του επόμενου πλαισίου για την επόμενη μετάδοσή του.</a:t>
              </a:r>
            </a:p>
          </p:txBody>
        </p:sp>
        <p:sp>
          <p:nvSpPr>
            <p:cNvPr id="10" name="Rectangle 9">
              <a:extLst>
                <a:ext uri="{FF2B5EF4-FFF2-40B4-BE49-F238E27FC236}">
                  <a16:creationId xmlns:a16="http://schemas.microsoft.com/office/drawing/2014/main" id="{9697FB22-DBD7-3744-F14D-99148B6DDF80}"/>
                </a:ext>
              </a:extLst>
            </p:cNvPr>
            <p:cNvSpPr/>
            <p:nvPr/>
          </p:nvSpPr>
          <p:spPr>
            <a:xfrm>
              <a:off x="6705600" y="1104900"/>
              <a:ext cx="4168140" cy="2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a:solidFill>
                    <a:schemeClr val="tx1"/>
                  </a:solidFill>
                </a:rPr>
                <a:t>AIS Frame Map (ίσο με 2250 υποδοχές διαθέσιμες κάθε 60 δευτερόλεπτα)</a:t>
              </a:r>
            </a:p>
          </p:txBody>
        </p:sp>
        <p:sp>
          <p:nvSpPr>
            <p:cNvPr id="11" name="Rectangle 10">
              <a:extLst>
                <a:ext uri="{FF2B5EF4-FFF2-40B4-BE49-F238E27FC236}">
                  <a16:creationId xmlns:a16="http://schemas.microsoft.com/office/drawing/2014/main" id="{6DA6509E-D975-B229-DE3B-81DA114D8313}"/>
                </a:ext>
              </a:extLst>
            </p:cNvPr>
            <p:cNvSpPr/>
            <p:nvPr/>
          </p:nvSpPr>
          <p:spPr>
            <a:xfrm>
              <a:off x="6355080" y="6382839"/>
              <a:ext cx="5132070" cy="2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000" err="1">
                  <a:solidFill>
                    <a:schemeClr val="tx1"/>
                  </a:solidFill>
                </a:rPr>
                <a:t>Επισκόπηση πλοίων εξοπλισμένων με AIS κατηγορίας Α που εκπέμπουν μέσω SOTDMA</a:t>
              </a:r>
            </a:p>
          </p:txBody>
        </p:sp>
      </p:grpSp>
    </p:spTree>
    <p:extLst>
      <p:ext uri="{BB962C8B-B14F-4D97-AF65-F5344CB8AC3E}">
        <p14:creationId xmlns:p14="http://schemas.microsoft.com/office/powerpoint/2010/main" val="688085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Μια εικόνα που περιέχει κείμενο, στιγμιότυπο οθόνης, διάγραμμα, γραμμή&#10;&#10;Περιγραφή που δημιουργείται αυτόματα">
            <a:extLst>
              <a:ext uri="{FF2B5EF4-FFF2-40B4-BE49-F238E27FC236}">
                <a16:creationId xmlns:a16="http://schemas.microsoft.com/office/drawing/2014/main" id="{B06F6BB9-701D-C35C-2827-6C92BEF378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1456" y="1064078"/>
            <a:ext cx="5951241" cy="4130542"/>
          </a:xfrm>
          <a:prstGeom prst="rect">
            <a:avLst/>
          </a:prstGeom>
        </p:spPr>
      </p:pic>
      <p:pic>
        <p:nvPicPr>
          <p:cNvPr id="5" name="Image 4" descr="Μια εικόνα που περιέχει κείμενο, στιγμιότυπο οθόνης, σχέδιο&#10;&#10;Περιγραφή που δημιουργείται αυτόματα">
            <a:extLst>
              <a:ext uri="{FF2B5EF4-FFF2-40B4-BE49-F238E27FC236}">
                <a16:creationId xmlns:a16="http://schemas.microsoft.com/office/drawing/2014/main" id="{75140281-9647-2E65-5063-4EFDF61514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036" y="1185181"/>
            <a:ext cx="2554482" cy="5172075"/>
          </a:xfrm>
          <a:prstGeom prst="rect">
            <a:avLst/>
          </a:prstGeom>
        </p:spPr>
      </p:pic>
      <p:sp>
        <p:nvSpPr>
          <p:cNvPr id="7" name="ZoneTexte 6">
            <a:extLst>
              <a:ext uri="{FF2B5EF4-FFF2-40B4-BE49-F238E27FC236}">
                <a16:creationId xmlns:a16="http://schemas.microsoft.com/office/drawing/2014/main" id="{953F1BFB-E168-7237-B747-02EEB9A86554}"/>
              </a:ext>
            </a:extLst>
          </p:cNvPr>
          <p:cNvSpPr txBox="1"/>
          <p:nvPr/>
        </p:nvSpPr>
        <p:spPr>
          <a:xfrm>
            <a:off x="4048817" y="5492174"/>
            <a:ext cx="7825724" cy="1015663"/>
          </a:xfrm>
          <a:prstGeom prst="rect">
            <a:avLst/>
          </a:prstGeom>
          <a:noFill/>
          <a:ln>
            <a:solidFill>
              <a:schemeClr val="tx1"/>
            </a:solidFill>
          </a:ln>
        </p:spPr>
        <p:txBody>
          <a:bodyPr wrap="square">
            <a:spAutoFit/>
          </a:bodyPr>
          <a:lstStyle/>
          <a:p>
            <a:r>
              <a:rPr lang="el" sz="1200" b="1" dirty="0"/>
              <a:t>TDMA: </a:t>
            </a:r>
            <a:r>
              <a:rPr lang="el" sz="1200" dirty="0"/>
              <a:t>οι χρήστες μοιράζονται την ίδια συχνότητα σε διαφορετικές χρονικές περιόδους. </a:t>
            </a:r>
          </a:p>
          <a:p>
            <a:r>
              <a:rPr lang="el" sz="1200" b="1" dirty="0"/>
              <a:t>FDMA: </a:t>
            </a:r>
            <a:r>
              <a:rPr lang="el" sz="1200" dirty="0"/>
              <a:t>διαφορετικές ζώνες συχνοτήτων εκχωρούνται σε διαφορετικές ροές δεδομένων. </a:t>
            </a:r>
          </a:p>
          <a:p>
            <a:r>
              <a:rPr lang="el" sz="1200" b="1" dirty="0"/>
              <a:t>CDMA</a:t>
            </a:r>
            <a:r>
              <a:rPr lang="el" sz="1200" dirty="0"/>
              <a:t>: ολόκληρο το φάσμα χρησιμοποιείται για την κωδικοποίηση των πληροφοριών από όλους τους χρήστες και διαφορετικοί χρήστες διακρίνονται με τους δικούς τους μοναδικούς κωδικούς. Κάθε χρήστης στο δίκτυο αντιπροσωπεύεται από διαφορετικό χρώμα.</a:t>
            </a:r>
          </a:p>
        </p:txBody>
      </p:sp>
      <p:sp>
        <p:nvSpPr>
          <p:cNvPr id="9" name="Flèche : droite 8">
            <a:extLst>
              <a:ext uri="{FF2B5EF4-FFF2-40B4-BE49-F238E27FC236}">
                <a16:creationId xmlns:a16="http://schemas.microsoft.com/office/drawing/2014/main" id="{BE22E9E1-0C92-64B2-C323-09A2D21A81CE}"/>
              </a:ext>
            </a:extLst>
          </p:cNvPr>
          <p:cNvSpPr/>
          <p:nvPr/>
        </p:nvSpPr>
        <p:spPr>
          <a:xfrm>
            <a:off x="3667817" y="1675039"/>
            <a:ext cx="762000" cy="561975"/>
          </a:xfrm>
          <a:prstGeom prst="rightArrow">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ccolade ouvrante 1">
            <a:extLst>
              <a:ext uri="{FF2B5EF4-FFF2-40B4-BE49-F238E27FC236}">
                <a16:creationId xmlns:a16="http://schemas.microsoft.com/office/drawing/2014/main" id="{305E3FD0-9956-8256-6159-FC1775F9F023}"/>
              </a:ext>
            </a:extLst>
          </p:cNvPr>
          <p:cNvSpPr/>
          <p:nvPr/>
        </p:nvSpPr>
        <p:spPr>
          <a:xfrm>
            <a:off x="4517571" y="1066800"/>
            <a:ext cx="446315" cy="3635829"/>
          </a:xfrm>
          <a:prstGeom prst="leftBrace">
            <a:avLst>
              <a:gd name="adj1" fmla="val 83943"/>
              <a:gd name="adj2" fmla="val 24251"/>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4" name="Titre 1">
            <a:extLst>
              <a:ext uri="{FF2B5EF4-FFF2-40B4-BE49-F238E27FC236}">
                <a16:creationId xmlns:a16="http://schemas.microsoft.com/office/drawing/2014/main" id="{5ADDF0F8-6314-39B5-CAF6-3A8883A30B4F}"/>
              </a:ext>
            </a:extLst>
          </p:cNvPr>
          <p:cNvSpPr txBox="1">
            <a:spLocks/>
          </p:cNvSpPr>
          <p:nvPr/>
        </p:nvSpPr>
        <p:spPr>
          <a:xfrm>
            <a:off x="261256" y="250371"/>
            <a:ext cx="11582401" cy="993097"/>
          </a:xfrm>
          <a:prstGeom prst="rect">
            <a:avLst/>
          </a:prstGeom>
        </p:spPr>
        <p:txBody>
          <a:bodyPr>
            <a:noAutofit/>
          </a:bodyPr>
          <a:lstStyle>
            <a:defPPr>
              <a:defRPr lang="en-US"/>
            </a:defPPr>
            <a:lvl1pPr>
              <a:lnSpc>
                <a:spcPct val="90000"/>
              </a:lnSpc>
              <a:spcBef>
                <a:spcPct val="0"/>
              </a:spcBef>
              <a:buNone/>
              <a:defRPr sz="6000" spc="-50" baseline="0">
                <a:latin typeface="+mj-lt"/>
                <a:ea typeface="+mj-ea"/>
                <a:cs typeface="+mj-cs"/>
              </a:defRPr>
            </a:lvl1pPr>
          </a:lstStyle>
          <a:p>
            <a:r>
              <a:rPr lang="el" sz="4000"/>
              <a:t>Αρχές Επικοινωνίας – TDMA 2/2</a:t>
            </a:r>
          </a:p>
        </p:txBody>
      </p:sp>
    </p:spTree>
    <p:extLst>
      <p:ext uri="{BB962C8B-B14F-4D97-AF65-F5344CB8AC3E}">
        <p14:creationId xmlns:p14="http://schemas.microsoft.com/office/powerpoint/2010/main" val="1260803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A2E7C0A-D00F-63E0-703D-90C16E0FDF48}"/>
              </a:ext>
            </a:extLst>
          </p:cNvPr>
          <p:cNvSpPr txBox="1"/>
          <p:nvPr/>
        </p:nvSpPr>
        <p:spPr>
          <a:xfrm>
            <a:off x="285749" y="105846"/>
            <a:ext cx="8738508" cy="817750"/>
          </a:xfrm>
          <a:prstGeom prst="rect">
            <a:avLst/>
          </a:prstGeom>
        </p:spPr>
        <p:txBody>
          <a:bodyPr>
            <a:normAutofit fontScale="97500"/>
          </a:bodyPr>
          <a:lstStyle>
            <a:defPPr>
              <a:defRPr lang="en-US"/>
            </a:defPPr>
            <a:lvl1pPr>
              <a:lnSpc>
                <a:spcPct val="90000"/>
              </a:lnSpc>
              <a:spcBef>
                <a:spcPct val="0"/>
              </a:spcBef>
              <a:buNone/>
              <a:defRPr sz="5400" spc="-50" baseline="0">
                <a:latin typeface="+mj-lt"/>
                <a:ea typeface="+mj-ea"/>
                <a:cs typeface="+mj-cs"/>
              </a:defRPr>
            </a:lvl1pPr>
          </a:lstStyle>
          <a:p>
            <a:r>
              <a:rPr lang="el" sz="4800"/>
              <a:t>Εφαρμογή TDMA στο AIS</a:t>
            </a:r>
          </a:p>
        </p:txBody>
      </p:sp>
      <p:sp>
        <p:nvSpPr>
          <p:cNvPr id="8" name="ZoneTexte 7">
            <a:extLst>
              <a:ext uri="{FF2B5EF4-FFF2-40B4-BE49-F238E27FC236}">
                <a16:creationId xmlns:a16="http://schemas.microsoft.com/office/drawing/2014/main" id="{EF64B7D5-2BBA-8364-A3F7-0C398662FA92}"/>
              </a:ext>
            </a:extLst>
          </p:cNvPr>
          <p:cNvSpPr txBox="1"/>
          <p:nvPr/>
        </p:nvSpPr>
        <p:spPr>
          <a:xfrm>
            <a:off x="285749" y="4749582"/>
            <a:ext cx="11620500" cy="2062103"/>
          </a:xfrm>
          <a:prstGeom prst="rect">
            <a:avLst/>
          </a:prstGeom>
          <a:noFill/>
        </p:spPr>
        <p:txBody>
          <a:bodyPr wrap="square">
            <a:spAutoFit/>
          </a:bodyPr>
          <a:lstStyle/>
          <a:p>
            <a:pPr eaLnBrk="1" fontAlgn="auto" hangingPunct="1">
              <a:spcAft>
                <a:spcPts val="0"/>
              </a:spcAft>
              <a:buFont typeface="Arial" panose="020B0604020202020204" pitchFamily="34" charset="0"/>
              <a:buNone/>
              <a:defRPr/>
            </a:pPr>
            <a:r>
              <a:rPr lang="el" sz="1600" dirty="0"/>
              <a:t>Οι εκπομπές εναλλάσσονται σε δύο προσδιορισμένους διαύλους </a:t>
            </a:r>
            <a:r>
              <a:rPr lang="el" sz="1600" b="1" dirty="0"/>
              <a:t>(AIS1 &amp;; AIS2) </a:t>
            </a:r>
          </a:p>
          <a:p>
            <a:pPr eaLnBrk="1" fontAlgn="auto" hangingPunct="1">
              <a:spcAft>
                <a:spcPts val="0"/>
              </a:spcAft>
              <a:buFont typeface="Arial" panose="020B0604020202020204" pitchFamily="34" charset="0"/>
              <a:buNone/>
              <a:defRPr/>
            </a:pPr>
            <a:br>
              <a:rPr lang="en-US" sz="1600" dirty="0"/>
            </a:br>
            <a:r>
              <a:rPr lang="el" sz="1600" dirty="0"/>
              <a:t>Στις περισσότερες περιοχές</a:t>
            </a:r>
            <a:r>
              <a:rPr lang="el" sz="1600" b="1" dirty="0"/>
              <a:t>, τα κανάλια 87 B</a:t>
            </a:r>
            <a:r>
              <a:rPr lang="el" sz="1600" dirty="0"/>
              <a:t> </a:t>
            </a:r>
            <a:r>
              <a:rPr lang="el" sz="1600" b="1" dirty="0"/>
              <a:t>(161.975 MHz)</a:t>
            </a:r>
            <a:r>
              <a:rPr lang="el" sz="1600" dirty="0"/>
              <a:t> &amp;; </a:t>
            </a:r>
            <a:r>
              <a:rPr lang="el" sz="1600" b="1" dirty="0"/>
              <a:t>88 B (162.025 MHz)</a:t>
            </a:r>
            <a:r>
              <a:rPr lang="el" sz="1600" dirty="0"/>
              <a:t> χρησιμοποιούνται τόσο για AIS1 όσο και για AIS2. </a:t>
            </a:r>
          </a:p>
          <a:p>
            <a:pPr eaLnBrk="1" fontAlgn="auto" hangingPunct="1">
              <a:spcAft>
                <a:spcPts val="0"/>
              </a:spcAft>
              <a:buFont typeface="Arial" panose="020B0604020202020204" pitchFamily="34" charset="0"/>
              <a:buNone/>
              <a:defRPr/>
            </a:pPr>
            <a:r>
              <a:rPr lang="el" sz="1600" dirty="0"/>
              <a:t>Ορισμένες χώρες έχουν επιβάλει άλλους διαύλους για να αποφύγουν παρεμβολές σε προϋπάρχουσες υπηρεσίες που δεν είναι AIS.</a:t>
            </a:r>
            <a:br>
              <a:rPr lang="en-US" sz="1600" dirty="0"/>
            </a:br>
            <a:r>
              <a:rPr lang="el" sz="1600" dirty="0"/>
              <a:t>Οι εντολές των σταθμών ξηράς ζητούν αυτόματα από τους αναμεταδότες του πλοίου ποιες συχνότητες να χρησιμοποιήσουν για AIS1 &amp;; AIS2, αποφεύγοντας οποιαδήποτε ρύθμιση καναλιού από τους χειριστές.</a:t>
            </a:r>
          </a:p>
        </p:txBody>
      </p:sp>
      <p:pic>
        <p:nvPicPr>
          <p:cNvPr id="9" name="Picture 21">
            <a:extLst>
              <a:ext uri="{FF2B5EF4-FFF2-40B4-BE49-F238E27FC236}">
                <a16:creationId xmlns:a16="http://schemas.microsoft.com/office/drawing/2014/main" id="{668D5864-C0A7-36E6-723A-1A451CDE80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163" y="2886075"/>
            <a:ext cx="2314575" cy="542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a:extLst>
              <a:ext uri="{FF2B5EF4-FFF2-40B4-BE49-F238E27FC236}">
                <a16:creationId xmlns:a16="http://schemas.microsoft.com/office/drawing/2014/main" id="{0740D19C-14F1-8BEA-38F4-059483E91F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163" y="2380059"/>
            <a:ext cx="2314575" cy="5429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a:extLst>
              <a:ext uri="{FF2B5EF4-FFF2-40B4-BE49-F238E27FC236}">
                <a16:creationId xmlns:a16="http://schemas.microsoft.com/office/drawing/2014/main" id="{22C77CE1-4839-6F6D-47F7-0A51A53D8384}"/>
              </a:ext>
            </a:extLst>
          </p:cNvPr>
          <p:cNvGrpSpPr/>
          <p:nvPr/>
        </p:nvGrpSpPr>
        <p:grpSpPr>
          <a:xfrm>
            <a:off x="2571512" y="1095374"/>
            <a:ext cx="9058513" cy="3324225"/>
            <a:chOff x="2571512" y="1095374"/>
            <a:chExt cx="9058513" cy="3324225"/>
          </a:xfrm>
        </p:grpSpPr>
        <p:pic>
          <p:nvPicPr>
            <p:cNvPr id="2" name="Picture 2">
              <a:extLst>
                <a:ext uri="{FF2B5EF4-FFF2-40B4-BE49-F238E27FC236}">
                  <a16:creationId xmlns:a16="http://schemas.microsoft.com/office/drawing/2014/main" id="{EED00812-ACAD-9D25-C6AB-22079F37D0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1512" y="1095374"/>
              <a:ext cx="905851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E205B851-7DD9-3E10-DB74-4914E38356D1}"/>
                </a:ext>
              </a:extLst>
            </p:cNvPr>
            <p:cNvSpPr txBox="1">
              <a:spLocks noChangeArrowheads="1"/>
            </p:cNvSpPr>
            <p:nvPr/>
          </p:nvSpPr>
          <p:spPr bwMode="auto">
            <a:xfrm>
              <a:off x="2619137" y="1231255"/>
              <a:ext cx="1381126" cy="57708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 altLang="fr-FR" sz="1050" dirty="0"/>
                <a:t>Κάθε χρονουποδοχή αντιπροσωπεύει 26,6 ms</a:t>
              </a:r>
              <a:endParaRPr lang="en-US" altLang="fr-FR" sz="1050" dirty="0"/>
            </a:p>
          </p:txBody>
        </p:sp>
        <p:sp>
          <p:nvSpPr>
            <p:cNvPr id="4" name="TextBox 5">
              <a:extLst>
                <a:ext uri="{FF2B5EF4-FFF2-40B4-BE49-F238E27FC236}">
                  <a16:creationId xmlns:a16="http://schemas.microsoft.com/office/drawing/2014/main" id="{F336764B-2020-D054-FFE4-37FE1ABB844A}"/>
                </a:ext>
              </a:extLst>
            </p:cNvPr>
            <p:cNvSpPr txBox="1">
              <a:spLocks noChangeArrowheads="1"/>
            </p:cNvSpPr>
            <p:nvPr/>
          </p:nvSpPr>
          <p:spPr bwMode="auto">
            <a:xfrm>
              <a:off x="2941865" y="2574920"/>
              <a:ext cx="169545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 altLang="fr-FR" sz="1100" dirty="0"/>
                <a:t>Το Ship A στέλνει ένα PSN MSG σε μια χρονική υποδοχή, δεσμεύοντας μια άλλη υποδοχή για το επόμενο μήνυμα PSN</a:t>
              </a:r>
            </a:p>
          </p:txBody>
        </p:sp>
        <p:sp>
          <p:nvSpPr>
            <p:cNvPr id="5" name="TextBox 6">
              <a:extLst>
                <a:ext uri="{FF2B5EF4-FFF2-40B4-BE49-F238E27FC236}">
                  <a16:creationId xmlns:a16="http://schemas.microsoft.com/office/drawing/2014/main" id="{58D23B7D-F2D3-EB4F-87F6-5DBD350F1C84}"/>
                </a:ext>
              </a:extLst>
            </p:cNvPr>
            <p:cNvSpPr txBox="1">
              <a:spLocks noChangeArrowheads="1"/>
            </p:cNvSpPr>
            <p:nvPr/>
          </p:nvSpPr>
          <p:spPr bwMode="auto">
            <a:xfrm>
              <a:off x="9983561" y="2673132"/>
              <a:ext cx="1476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 altLang="fr-FR" sz="900" dirty="0"/>
                <a:t>Η ίδια διαδικασία επαναλαμβάνεται από όλα τα άλλα πλοία εξοπλισμένα με AIS.</a:t>
              </a:r>
            </a:p>
          </p:txBody>
        </p:sp>
        <p:sp>
          <p:nvSpPr>
            <p:cNvPr id="7" name="Rectangle 6">
              <a:extLst>
                <a:ext uri="{FF2B5EF4-FFF2-40B4-BE49-F238E27FC236}">
                  <a16:creationId xmlns:a16="http://schemas.microsoft.com/office/drawing/2014/main" id="{07E8EDDB-76E0-D34F-AE62-8AA4CFC41D38}"/>
                </a:ext>
              </a:extLst>
            </p:cNvPr>
            <p:cNvSpPr/>
            <p:nvPr/>
          </p:nvSpPr>
          <p:spPr>
            <a:xfrm>
              <a:off x="3429000" y="4114799"/>
              <a:ext cx="1304925" cy="304800"/>
            </a:xfrm>
            <a:prstGeom prst="rect">
              <a:avLst/>
            </a:prstGeom>
            <a:solidFill>
              <a:srgbClr val="85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b="1" err="1"/>
                <a:t>Πλοίο Α</a:t>
              </a:r>
            </a:p>
          </p:txBody>
        </p:sp>
        <p:sp>
          <p:nvSpPr>
            <p:cNvPr id="10" name="Rectangle 9">
              <a:extLst>
                <a:ext uri="{FF2B5EF4-FFF2-40B4-BE49-F238E27FC236}">
                  <a16:creationId xmlns:a16="http://schemas.microsoft.com/office/drawing/2014/main" id="{1DC9D7C4-13C1-7CFF-ECA2-A85A853E20FF}"/>
                </a:ext>
              </a:extLst>
            </p:cNvPr>
            <p:cNvSpPr/>
            <p:nvPr/>
          </p:nvSpPr>
          <p:spPr>
            <a:xfrm>
              <a:off x="7048500" y="3666099"/>
              <a:ext cx="1304925" cy="304800"/>
            </a:xfrm>
            <a:prstGeom prst="rect">
              <a:avLst/>
            </a:prstGeom>
            <a:solidFill>
              <a:srgbClr val="85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b="1" err="1"/>
                <a:t>Πλοίο Β</a:t>
              </a:r>
            </a:p>
          </p:txBody>
        </p:sp>
        <p:sp>
          <p:nvSpPr>
            <p:cNvPr id="12" name="Rectangle 11">
              <a:extLst>
                <a:ext uri="{FF2B5EF4-FFF2-40B4-BE49-F238E27FC236}">
                  <a16:creationId xmlns:a16="http://schemas.microsoft.com/office/drawing/2014/main" id="{D60EE0E3-0D63-4216-9496-41F7C68FEB36}"/>
                </a:ext>
              </a:extLst>
            </p:cNvPr>
            <p:cNvSpPr/>
            <p:nvPr/>
          </p:nvSpPr>
          <p:spPr>
            <a:xfrm>
              <a:off x="8829675" y="3789924"/>
              <a:ext cx="1304925" cy="304800"/>
            </a:xfrm>
            <a:prstGeom prst="rect">
              <a:avLst/>
            </a:prstGeom>
            <a:solidFill>
              <a:srgbClr val="85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1200" b="1" err="1"/>
                <a:t>Πλοίο C</a:t>
              </a:r>
            </a:p>
          </p:txBody>
        </p:sp>
      </p:grpSp>
    </p:spTree>
    <p:extLst>
      <p:ext uri="{BB962C8B-B14F-4D97-AF65-F5344CB8AC3E}">
        <p14:creationId xmlns:p14="http://schemas.microsoft.com/office/powerpoint/2010/main" val="3605664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8EB96-36E7-701B-7D5E-A92A81001CC4}"/>
              </a:ext>
            </a:extLst>
          </p:cNvPr>
          <p:cNvSpPr>
            <a:spLocks noGrp="1"/>
          </p:cNvSpPr>
          <p:nvPr>
            <p:ph type="ctrTitle"/>
          </p:nvPr>
        </p:nvSpPr>
        <p:spPr>
          <a:xfrm>
            <a:off x="295579" y="202101"/>
            <a:ext cx="8935507" cy="797955"/>
          </a:xfrm>
        </p:spPr>
        <p:txBody>
          <a:bodyPr>
            <a:normAutofit fontScale="90000"/>
          </a:bodyPr>
          <a:lstStyle/>
          <a:p>
            <a:r>
              <a:rPr lang="el"/>
              <a:t>Υπηρεσίες TDMA που χρησιμοποιούνται στο AIS</a:t>
            </a:r>
          </a:p>
        </p:txBody>
      </p:sp>
      <p:pic>
        <p:nvPicPr>
          <p:cNvPr id="10" name="Espace réservé pour une image  9">
            <a:extLst>
              <a:ext uri="{FF2B5EF4-FFF2-40B4-BE49-F238E27FC236}">
                <a16:creationId xmlns:a16="http://schemas.microsoft.com/office/drawing/2014/main" id="{CDBA1073-47A5-9556-A21D-845BA29D6ED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flipH="1">
            <a:off x="7156450" y="0"/>
            <a:ext cx="5024438" cy="6858000"/>
          </a:xfrm>
        </p:spPr>
      </p:pic>
      <p:sp>
        <p:nvSpPr>
          <p:cNvPr id="5" name="Espace réservé du pied de page 4">
            <a:extLst>
              <a:ext uri="{FF2B5EF4-FFF2-40B4-BE49-F238E27FC236}">
                <a16:creationId xmlns:a16="http://schemas.microsoft.com/office/drawing/2014/main" id="{C59534B2-5471-E385-6009-1D07568C748F}"/>
              </a:ext>
            </a:extLst>
          </p:cNvPr>
          <p:cNvSpPr>
            <a:spLocks noGrp="1"/>
          </p:cNvSpPr>
          <p:nvPr>
            <p:ph type="ftr" sz="quarter" idx="3"/>
          </p:nvPr>
        </p:nvSpPr>
        <p:spPr>
          <a:xfrm>
            <a:off x="519219" y="6473336"/>
            <a:ext cx="6637071" cy="365125"/>
          </a:xfrm>
        </p:spPr>
        <p:txBody>
          <a:bodyPr/>
          <a:lstStyle/>
          <a:p>
            <a:r>
              <a:rPr lang="el"/>
              <a:t>CSP00012_S_M_Digital Forensic for Maritime: Πρότυπο παρουσίασης που δημιουργήθηκε από PR</a:t>
            </a:r>
          </a:p>
        </p:txBody>
      </p:sp>
      <p:sp>
        <p:nvSpPr>
          <p:cNvPr id="6" name="Espace réservé du numéro de diapositive 5">
            <a:extLst>
              <a:ext uri="{FF2B5EF4-FFF2-40B4-BE49-F238E27FC236}">
                <a16:creationId xmlns:a16="http://schemas.microsoft.com/office/drawing/2014/main" id="{9689A7B6-B52E-1D6C-ECFD-FA02EE9DA2B5}"/>
              </a:ext>
            </a:extLst>
          </p:cNvPr>
          <p:cNvSpPr>
            <a:spLocks noGrp="1"/>
          </p:cNvSpPr>
          <p:nvPr>
            <p:ph type="sldNum" sz="quarter" idx="4"/>
          </p:nvPr>
        </p:nvSpPr>
        <p:spPr/>
        <p:txBody>
          <a:bodyPr/>
          <a:lstStyle/>
          <a:p>
            <a:fld id="{3A98EE3D-8CD1-4C3F-BD1C-C98C9596463C}" type="slidenum">
              <a:rPr lang="en-US" smtClean="0"/>
              <a:pPr/>
              <a:t>37</a:t>
            </a:fld>
            <a:endParaRPr lang="en-US"/>
          </a:p>
        </p:txBody>
      </p:sp>
      <p:grpSp>
        <p:nvGrpSpPr>
          <p:cNvPr id="21" name="Groupe 20">
            <a:extLst>
              <a:ext uri="{FF2B5EF4-FFF2-40B4-BE49-F238E27FC236}">
                <a16:creationId xmlns:a16="http://schemas.microsoft.com/office/drawing/2014/main" id="{433FBA1F-27ED-3E8A-9193-725DC1CA90BF}"/>
              </a:ext>
            </a:extLst>
          </p:cNvPr>
          <p:cNvGrpSpPr/>
          <p:nvPr/>
        </p:nvGrpSpPr>
        <p:grpSpPr>
          <a:xfrm>
            <a:off x="145744" y="1091917"/>
            <a:ext cx="7081815" cy="5333102"/>
            <a:chOff x="145744" y="1091917"/>
            <a:chExt cx="7081815" cy="5333102"/>
          </a:xfrm>
        </p:grpSpPr>
        <p:pic>
          <p:nvPicPr>
            <p:cNvPr id="7" name="Image 6">
              <a:extLst>
                <a:ext uri="{FF2B5EF4-FFF2-40B4-BE49-F238E27FC236}">
                  <a16:creationId xmlns:a16="http://schemas.microsoft.com/office/drawing/2014/main" id="{179FA948-E65A-DE33-F227-997EB9B696A8}"/>
                </a:ext>
              </a:extLst>
            </p:cNvPr>
            <p:cNvPicPr>
              <a:picLocks noChangeAspect="1"/>
            </p:cNvPicPr>
            <p:nvPr/>
          </p:nvPicPr>
          <p:blipFill>
            <a:blip r:embed="rId3"/>
            <a:stretch>
              <a:fillRect/>
            </a:stretch>
          </p:blipFill>
          <p:spPr>
            <a:xfrm>
              <a:off x="145744" y="1091917"/>
              <a:ext cx="7081815" cy="5333102"/>
            </a:xfrm>
            <a:prstGeom prst="rect">
              <a:avLst/>
            </a:prstGeom>
          </p:spPr>
        </p:pic>
        <p:sp>
          <p:nvSpPr>
            <p:cNvPr id="3" name="ZoneTexte 2">
              <a:extLst>
                <a:ext uri="{FF2B5EF4-FFF2-40B4-BE49-F238E27FC236}">
                  <a16:creationId xmlns:a16="http://schemas.microsoft.com/office/drawing/2014/main" id="{D37F61C7-C036-F804-371A-7A53E130CB93}"/>
                </a:ext>
              </a:extLst>
            </p:cNvPr>
            <p:cNvSpPr txBox="1"/>
            <p:nvPr/>
          </p:nvSpPr>
          <p:spPr>
            <a:xfrm>
              <a:off x="486561" y="4995113"/>
              <a:ext cx="611065" cy="369332"/>
            </a:xfrm>
            <a:prstGeom prst="rect">
              <a:avLst/>
            </a:prstGeom>
            <a:solidFill>
              <a:schemeClr val="bg1"/>
            </a:solidFill>
          </p:spPr>
          <p:txBody>
            <a:bodyPr wrap="none" rtlCol="0">
              <a:spAutoFit/>
            </a:bodyPr>
            <a:lstStyle/>
            <a:p>
              <a:r>
                <a:rPr lang="el" b="1"/>
                <a:t>ΕΔΠ</a:t>
              </a:r>
            </a:p>
          </p:txBody>
        </p:sp>
        <p:sp>
          <p:nvSpPr>
            <p:cNvPr id="4" name="ZoneTexte 3">
              <a:extLst>
                <a:ext uri="{FF2B5EF4-FFF2-40B4-BE49-F238E27FC236}">
                  <a16:creationId xmlns:a16="http://schemas.microsoft.com/office/drawing/2014/main" id="{D95C671B-D934-E478-78B8-F0B534BB81EB}"/>
                </a:ext>
              </a:extLst>
            </p:cNvPr>
            <p:cNvSpPr txBox="1"/>
            <p:nvPr/>
          </p:nvSpPr>
          <p:spPr>
            <a:xfrm>
              <a:off x="1438443" y="4995113"/>
              <a:ext cx="707245" cy="369332"/>
            </a:xfrm>
            <a:prstGeom prst="rect">
              <a:avLst/>
            </a:prstGeom>
            <a:solidFill>
              <a:schemeClr val="bg1"/>
            </a:solidFill>
          </p:spPr>
          <p:txBody>
            <a:bodyPr wrap="none" rtlCol="0">
              <a:spAutoFit/>
            </a:bodyPr>
            <a:lstStyle/>
            <a:p>
              <a:r>
                <a:rPr lang="el" b="1"/>
                <a:t>ΣΑΡΤ</a:t>
              </a:r>
            </a:p>
          </p:txBody>
        </p:sp>
        <p:sp>
          <p:nvSpPr>
            <p:cNvPr id="8" name="ZoneTexte 7">
              <a:extLst>
                <a:ext uri="{FF2B5EF4-FFF2-40B4-BE49-F238E27FC236}">
                  <a16:creationId xmlns:a16="http://schemas.microsoft.com/office/drawing/2014/main" id="{1C2CCFEE-CBFB-3758-2F75-0D44E9928AFC}"/>
                </a:ext>
              </a:extLst>
            </p:cNvPr>
            <p:cNvSpPr txBox="1"/>
            <p:nvPr/>
          </p:nvSpPr>
          <p:spPr>
            <a:xfrm>
              <a:off x="2394006" y="4995113"/>
              <a:ext cx="744114" cy="369332"/>
            </a:xfrm>
            <a:prstGeom prst="rect">
              <a:avLst/>
            </a:prstGeom>
            <a:solidFill>
              <a:schemeClr val="bg1"/>
            </a:solidFill>
          </p:spPr>
          <p:txBody>
            <a:bodyPr wrap="none" rtlCol="0">
              <a:spAutoFit/>
            </a:bodyPr>
            <a:lstStyle/>
            <a:p>
              <a:r>
                <a:rPr lang="el" b="1" err="1"/>
                <a:t>AtoN</a:t>
              </a:r>
              <a:endParaRPr lang="fr-FR" b="1"/>
            </a:p>
          </p:txBody>
        </p:sp>
        <p:sp>
          <p:nvSpPr>
            <p:cNvPr id="9" name="ZoneTexte 8">
              <a:extLst>
                <a:ext uri="{FF2B5EF4-FFF2-40B4-BE49-F238E27FC236}">
                  <a16:creationId xmlns:a16="http://schemas.microsoft.com/office/drawing/2014/main" id="{60E0BC23-E7C0-0514-6D1E-FC2CC47DCC82}"/>
                </a:ext>
              </a:extLst>
            </p:cNvPr>
            <p:cNvSpPr txBox="1"/>
            <p:nvPr/>
          </p:nvSpPr>
          <p:spPr>
            <a:xfrm>
              <a:off x="3155592" y="4995113"/>
              <a:ext cx="1010213" cy="369332"/>
            </a:xfrm>
            <a:prstGeom prst="rect">
              <a:avLst/>
            </a:prstGeom>
            <a:solidFill>
              <a:schemeClr val="bg1"/>
            </a:solidFill>
          </p:spPr>
          <p:txBody>
            <a:bodyPr wrap="none" rtlCol="0">
              <a:spAutoFit/>
            </a:bodyPr>
            <a:lstStyle/>
            <a:p>
              <a:r>
                <a:rPr lang="el" b="1"/>
                <a:t>Κατηγορία Α</a:t>
              </a:r>
            </a:p>
          </p:txBody>
        </p:sp>
        <p:sp>
          <p:nvSpPr>
            <p:cNvPr id="11" name="ZoneTexte 10">
              <a:extLst>
                <a:ext uri="{FF2B5EF4-FFF2-40B4-BE49-F238E27FC236}">
                  <a16:creationId xmlns:a16="http://schemas.microsoft.com/office/drawing/2014/main" id="{B0EE703A-F813-009B-0CB5-A7D5458C9A15}"/>
                </a:ext>
              </a:extLst>
            </p:cNvPr>
            <p:cNvSpPr txBox="1"/>
            <p:nvPr/>
          </p:nvSpPr>
          <p:spPr>
            <a:xfrm>
              <a:off x="4158778" y="4982405"/>
              <a:ext cx="1010213" cy="369332"/>
            </a:xfrm>
            <a:prstGeom prst="rect">
              <a:avLst/>
            </a:prstGeom>
            <a:solidFill>
              <a:schemeClr val="bg1"/>
            </a:solidFill>
          </p:spPr>
          <p:txBody>
            <a:bodyPr wrap="none" rtlCol="0">
              <a:spAutoFit/>
            </a:bodyPr>
            <a:lstStyle/>
            <a:p>
              <a:r>
                <a:rPr lang="el" b="1"/>
                <a:t>Κατηγορία Β</a:t>
              </a:r>
            </a:p>
          </p:txBody>
        </p:sp>
        <p:sp>
          <p:nvSpPr>
            <p:cNvPr id="12" name="ZoneTexte 11">
              <a:extLst>
                <a:ext uri="{FF2B5EF4-FFF2-40B4-BE49-F238E27FC236}">
                  <a16:creationId xmlns:a16="http://schemas.microsoft.com/office/drawing/2014/main" id="{8680053F-4CE7-EF06-AB8B-12EE9A5F78D5}"/>
                </a:ext>
              </a:extLst>
            </p:cNvPr>
            <p:cNvSpPr txBox="1"/>
            <p:nvPr/>
          </p:nvSpPr>
          <p:spPr>
            <a:xfrm>
              <a:off x="5035551" y="4991880"/>
              <a:ext cx="1351652" cy="369332"/>
            </a:xfrm>
            <a:prstGeom prst="rect">
              <a:avLst/>
            </a:prstGeom>
            <a:solidFill>
              <a:schemeClr val="bg1"/>
            </a:solidFill>
          </p:spPr>
          <p:txBody>
            <a:bodyPr wrap="none" rtlCol="0">
              <a:spAutoFit/>
            </a:bodyPr>
            <a:lstStyle/>
            <a:p>
              <a:r>
                <a:rPr lang="el" b="1"/>
                <a:t>Κατηγορία Β SO</a:t>
              </a:r>
            </a:p>
          </p:txBody>
        </p:sp>
        <p:sp>
          <p:nvSpPr>
            <p:cNvPr id="13" name="ZoneTexte 12">
              <a:extLst>
                <a:ext uri="{FF2B5EF4-FFF2-40B4-BE49-F238E27FC236}">
                  <a16:creationId xmlns:a16="http://schemas.microsoft.com/office/drawing/2014/main" id="{F6389270-CDC4-03EC-16C1-FE077FE50F51}"/>
                </a:ext>
              </a:extLst>
            </p:cNvPr>
            <p:cNvSpPr txBox="1"/>
            <p:nvPr/>
          </p:nvSpPr>
          <p:spPr>
            <a:xfrm>
              <a:off x="6282455" y="4978762"/>
              <a:ext cx="936475" cy="646331"/>
            </a:xfrm>
            <a:prstGeom prst="rect">
              <a:avLst/>
            </a:prstGeom>
            <a:solidFill>
              <a:schemeClr val="bg1"/>
            </a:solidFill>
          </p:spPr>
          <p:txBody>
            <a:bodyPr wrap="none" rtlCol="0">
              <a:spAutoFit/>
            </a:bodyPr>
            <a:lstStyle/>
            <a:p>
              <a:pPr algn="ctr"/>
              <a:r>
                <a:rPr lang="el" b="1"/>
                <a:t>Βάση</a:t>
              </a:r>
            </a:p>
            <a:p>
              <a:pPr algn="ctr"/>
              <a:r>
                <a:rPr lang="el" b="1"/>
                <a:t>Σταθμός</a:t>
              </a:r>
            </a:p>
          </p:txBody>
        </p:sp>
        <p:sp>
          <p:nvSpPr>
            <p:cNvPr id="14" name="ZoneTexte 13">
              <a:extLst>
                <a:ext uri="{FF2B5EF4-FFF2-40B4-BE49-F238E27FC236}">
                  <a16:creationId xmlns:a16="http://schemas.microsoft.com/office/drawing/2014/main" id="{DD2FB53E-1869-52FF-F092-565AE662C33C}"/>
                </a:ext>
              </a:extLst>
            </p:cNvPr>
            <p:cNvSpPr txBox="1"/>
            <p:nvPr/>
          </p:nvSpPr>
          <p:spPr>
            <a:xfrm>
              <a:off x="400799" y="5682899"/>
              <a:ext cx="782587" cy="461665"/>
            </a:xfrm>
            <a:prstGeom prst="rect">
              <a:avLst/>
            </a:prstGeom>
            <a:solidFill>
              <a:schemeClr val="bg1"/>
            </a:solidFill>
          </p:spPr>
          <p:txBody>
            <a:bodyPr wrap="none" rtlCol="0">
              <a:spAutoFit/>
            </a:bodyPr>
            <a:lstStyle/>
            <a:p>
              <a:pPr algn="ctr"/>
              <a:r>
                <a:rPr lang="el" sz="1200"/>
                <a:t>Όχι ακόμα </a:t>
              </a:r>
            </a:p>
            <a:p>
              <a:pPr algn="ctr"/>
              <a:r>
                <a:rPr lang="el" sz="1200" err="1"/>
                <a:t>Ορίζεται</a:t>
              </a:r>
              <a:endParaRPr lang="fr-FR" sz="1200"/>
            </a:p>
          </p:txBody>
        </p:sp>
        <p:sp>
          <p:nvSpPr>
            <p:cNvPr id="15" name="ZoneTexte 14">
              <a:extLst>
                <a:ext uri="{FF2B5EF4-FFF2-40B4-BE49-F238E27FC236}">
                  <a16:creationId xmlns:a16="http://schemas.microsoft.com/office/drawing/2014/main" id="{F2C6DDB2-325E-F007-8DD6-7DEC77579028}"/>
                </a:ext>
              </a:extLst>
            </p:cNvPr>
            <p:cNvSpPr txBox="1"/>
            <p:nvPr/>
          </p:nvSpPr>
          <p:spPr>
            <a:xfrm>
              <a:off x="1311513" y="5682899"/>
              <a:ext cx="936475" cy="646331"/>
            </a:xfrm>
            <a:prstGeom prst="rect">
              <a:avLst/>
            </a:prstGeom>
            <a:solidFill>
              <a:schemeClr val="bg1"/>
            </a:solidFill>
          </p:spPr>
          <p:txBody>
            <a:bodyPr wrap="none" rtlCol="0">
              <a:spAutoFit/>
            </a:bodyPr>
            <a:lstStyle/>
            <a:p>
              <a:pPr algn="ctr"/>
              <a:r>
                <a:rPr lang="el" sz="1200" err="1"/>
                <a:t>Νεύμα</a:t>
              </a:r>
              <a:endParaRPr lang="fr-FR" sz="1200"/>
            </a:p>
            <a:p>
              <a:pPr algn="ctr"/>
              <a:r>
                <a:rPr lang="el" sz="1200"/>
                <a:t>SOTDMA</a:t>
              </a:r>
            </a:p>
            <a:p>
              <a:pPr algn="ctr"/>
              <a:r>
                <a:rPr lang="el" sz="1200"/>
                <a:t>(ΠΑΤΔΜΑ)</a:t>
              </a:r>
            </a:p>
          </p:txBody>
        </p:sp>
        <p:sp>
          <p:nvSpPr>
            <p:cNvPr id="16" name="ZoneTexte 15">
              <a:extLst>
                <a:ext uri="{FF2B5EF4-FFF2-40B4-BE49-F238E27FC236}">
                  <a16:creationId xmlns:a16="http://schemas.microsoft.com/office/drawing/2014/main" id="{E697A525-AA8B-FB12-7288-482C9EA468E3}"/>
                </a:ext>
              </a:extLst>
            </p:cNvPr>
            <p:cNvSpPr txBox="1"/>
            <p:nvPr/>
          </p:nvSpPr>
          <p:spPr>
            <a:xfrm>
              <a:off x="2377704" y="5682899"/>
              <a:ext cx="825868" cy="461665"/>
            </a:xfrm>
            <a:prstGeom prst="rect">
              <a:avLst/>
            </a:prstGeom>
            <a:solidFill>
              <a:schemeClr val="bg1"/>
            </a:solidFill>
          </p:spPr>
          <p:txBody>
            <a:bodyPr wrap="none" rtlCol="0">
              <a:spAutoFit/>
            </a:bodyPr>
            <a:lstStyle/>
            <a:p>
              <a:pPr algn="ctr"/>
              <a:r>
                <a:rPr lang="el" sz="1200"/>
                <a:t>ΦΑΤΜΑ</a:t>
              </a:r>
            </a:p>
            <a:p>
              <a:pPr algn="ctr"/>
              <a:r>
                <a:rPr lang="el" sz="1200"/>
                <a:t>ΡΆΤΜΑ</a:t>
              </a:r>
            </a:p>
          </p:txBody>
        </p:sp>
        <p:sp>
          <p:nvSpPr>
            <p:cNvPr id="17" name="ZoneTexte 16">
              <a:extLst>
                <a:ext uri="{FF2B5EF4-FFF2-40B4-BE49-F238E27FC236}">
                  <a16:creationId xmlns:a16="http://schemas.microsoft.com/office/drawing/2014/main" id="{0B20D27C-E62B-D31A-A6A0-3488C8F10EB0}"/>
                </a:ext>
              </a:extLst>
            </p:cNvPr>
            <p:cNvSpPr txBox="1"/>
            <p:nvPr/>
          </p:nvSpPr>
          <p:spPr>
            <a:xfrm>
              <a:off x="3321854" y="5682899"/>
              <a:ext cx="829073" cy="646331"/>
            </a:xfrm>
            <a:prstGeom prst="rect">
              <a:avLst/>
            </a:prstGeom>
            <a:solidFill>
              <a:schemeClr val="bg1"/>
            </a:solidFill>
          </p:spPr>
          <p:txBody>
            <a:bodyPr wrap="none" rtlCol="0">
              <a:spAutoFit/>
            </a:bodyPr>
            <a:lstStyle/>
            <a:p>
              <a:pPr algn="ctr"/>
              <a:r>
                <a:rPr lang="el" sz="1200"/>
                <a:t>SOTDMA</a:t>
              </a:r>
            </a:p>
            <a:p>
              <a:pPr algn="ctr"/>
              <a:r>
                <a:rPr lang="el" sz="1200"/>
                <a:t>ΡΆΤΜΑ</a:t>
              </a:r>
            </a:p>
            <a:p>
              <a:pPr algn="ctr"/>
              <a:r>
                <a:rPr lang="el" sz="1200"/>
                <a:t>ΙΤΔΜΑ</a:t>
              </a:r>
            </a:p>
          </p:txBody>
        </p:sp>
        <p:sp>
          <p:nvSpPr>
            <p:cNvPr id="18" name="ZoneTexte 17">
              <a:extLst>
                <a:ext uri="{FF2B5EF4-FFF2-40B4-BE49-F238E27FC236}">
                  <a16:creationId xmlns:a16="http://schemas.microsoft.com/office/drawing/2014/main" id="{9EFFB042-CCBB-3CFF-715D-3543493A8E0C}"/>
                </a:ext>
              </a:extLst>
            </p:cNvPr>
            <p:cNvSpPr txBox="1"/>
            <p:nvPr/>
          </p:nvSpPr>
          <p:spPr>
            <a:xfrm>
              <a:off x="5380022" y="5682899"/>
              <a:ext cx="829073" cy="646331"/>
            </a:xfrm>
            <a:prstGeom prst="rect">
              <a:avLst/>
            </a:prstGeom>
            <a:solidFill>
              <a:schemeClr val="bg1"/>
            </a:solidFill>
          </p:spPr>
          <p:txBody>
            <a:bodyPr wrap="none" rtlCol="0">
              <a:spAutoFit/>
            </a:bodyPr>
            <a:lstStyle/>
            <a:p>
              <a:pPr algn="ctr"/>
              <a:r>
                <a:rPr lang="el" sz="1200"/>
                <a:t>SOTDMA</a:t>
              </a:r>
            </a:p>
            <a:p>
              <a:pPr algn="ctr"/>
              <a:r>
                <a:rPr lang="el" sz="1200"/>
                <a:t>ΡΆΤΜΑ</a:t>
              </a:r>
            </a:p>
            <a:p>
              <a:pPr algn="ctr"/>
              <a:r>
                <a:rPr lang="el" sz="1200"/>
                <a:t>ΙΤΔΜΑ</a:t>
              </a:r>
            </a:p>
          </p:txBody>
        </p:sp>
        <p:sp>
          <p:nvSpPr>
            <p:cNvPr id="19" name="ZoneTexte 18">
              <a:extLst>
                <a:ext uri="{FF2B5EF4-FFF2-40B4-BE49-F238E27FC236}">
                  <a16:creationId xmlns:a16="http://schemas.microsoft.com/office/drawing/2014/main" id="{388D59D4-4701-B843-0973-3948017D936E}"/>
                </a:ext>
              </a:extLst>
            </p:cNvPr>
            <p:cNvSpPr txBox="1"/>
            <p:nvPr/>
          </p:nvSpPr>
          <p:spPr>
            <a:xfrm>
              <a:off x="6343415" y="5682899"/>
              <a:ext cx="825867" cy="461665"/>
            </a:xfrm>
            <a:prstGeom prst="rect">
              <a:avLst/>
            </a:prstGeom>
            <a:solidFill>
              <a:schemeClr val="bg1"/>
            </a:solidFill>
          </p:spPr>
          <p:txBody>
            <a:bodyPr wrap="none" rtlCol="0">
              <a:spAutoFit/>
            </a:bodyPr>
            <a:lstStyle/>
            <a:p>
              <a:pPr algn="ctr"/>
              <a:r>
                <a:rPr lang="el" sz="1200"/>
                <a:t>ΦΑΤΜΑ</a:t>
              </a:r>
            </a:p>
            <a:p>
              <a:pPr algn="ctr"/>
              <a:r>
                <a:rPr lang="el" sz="1200"/>
                <a:t>ΡΆΤΜΑ</a:t>
              </a:r>
            </a:p>
          </p:txBody>
        </p:sp>
        <p:sp>
          <p:nvSpPr>
            <p:cNvPr id="20" name="ZoneTexte 19">
              <a:extLst>
                <a:ext uri="{FF2B5EF4-FFF2-40B4-BE49-F238E27FC236}">
                  <a16:creationId xmlns:a16="http://schemas.microsoft.com/office/drawing/2014/main" id="{1151E1DE-D977-C97B-9D0E-A1F70B30DE93}"/>
                </a:ext>
              </a:extLst>
            </p:cNvPr>
            <p:cNvSpPr txBox="1"/>
            <p:nvPr/>
          </p:nvSpPr>
          <p:spPr>
            <a:xfrm>
              <a:off x="4286012" y="5693785"/>
              <a:ext cx="821059" cy="276999"/>
            </a:xfrm>
            <a:prstGeom prst="rect">
              <a:avLst/>
            </a:prstGeom>
            <a:solidFill>
              <a:schemeClr val="bg1"/>
            </a:solidFill>
          </p:spPr>
          <p:txBody>
            <a:bodyPr wrap="none" rtlCol="0">
              <a:spAutoFit/>
            </a:bodyPr>
            <a:lstStyle/>
            <a:p>
              <a:pPr algn="ctr"/>
              <a:r>
                <a:rPr lang="el" sz="1200"/>
                <a:t>CSTDMA</a:t>
              </a:r>
            </a:p>
          </p:txBody>
        </p:sp>
      </p:grpSp>
    </p:spTree>
    <p:extLst>
      <p:ext uri="{BB962C8B-B14F-4D97-AF65-F5344CB8AC3E}">
        <p14:creationId xmlns:p14="http://schemas.microsoft.com/office/powerpoint/2010/main" val="3649541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4D39-F2B6-F4CA-1F46-139CEEA2D952}"/>
              </a:ext>
            </a:extLst>
          </p:cNvPr>
          <p:cNvSpPr>
            <a:spLocks noGrp="1"/>
          </p:cNvSpPr>
          <p:nvPr>
            <p:ph type="ctrTitle"/>
          </p:nvPr>
        </p:nvSpPr>
        <p:spPr/>
        <p:txBody>
          <a:bodyPr/>
          <a:lstStyle/>
          <a:p>
            <a:r>
              <a:rPr lang="el" dirty="0"/>
              <a:t>Νομικό Πλαίσιο</a:t>
            </a:r>
          </a:p>
        </p:txBody>
      </p:sp>
      <p:sp>
        <p:nvSpPr>
          <p:cNvPr id="3" name="Sous-titre 2">
            <a:extLst>
              <a:ext uri="{FF2B5EF4-FFF2-40B4-BE49-F238E27FC236}">
                <a16:creationId xmlns:a16="http://schemas.microsoft.com/office/drawing/2014/main" id="{4C2B598F-9052-CF2E-6A29-0E6C8D00AA55}"/>
              </a:ext>
            </a:extLst>
          </p:cNvPr>
          <p:cNvSpPr>
            <a:spLocks noGrp="1"/>
          </p:cNvSpPr>
          <p:nvPr>
            <p:ph type="subTitle" idx="1"/>
          </p:nvPr>
        </p:nvSpPr>
        <p:spPr/>
        <p:txBody>
          <a:bodyPr/>
          <a:lstStyle/>
          <a:p>
            <a:r>
              <a:rPr lang="el"/>
              <a:t>Σύμβαση των Ηνωμένων Εθνών για το δίκαιο της θάλασσας</a:t>
            </a:r>
            <a:endParaRPr lang="fr-FR"/>
          </a:p>
        </p:txBody>
      </p:sp>
      <p:sp>
        <p:nvSpPr>
          <p:cNvPr id="5" name="Espace réservé du texte 4">
            <a:extLst>
              <a:ext uri="{FF2B5EF4-FFF2-40B4-BE49-F238E27FC236}">
                <a16:creationId xmlns:a16="http://schemas.microsoft.com/office/drawing/2014/main" id="{F0BE506F-9648-6252-EA8B-010DC1DDBF51}"/>
              </a:ext>
            </a:extLst>
          </p:cNvPr>
          <p:cNvSpPr>
            <a:spLocks noGrp="1"/>
          </p:cNvSpPr>
          <p:nvPr>
            <p:ph type="body" sz="quarter" idx="10"/>
          </p:nvPr>
        </p:nvSpPr>
        <p:spPr/>
        <p:txBody>
          <a:bodyPr/>
          <a:lstStyle/>
          <a:p>
            <a:r>
              <a:rPr lang="el" sz="5400"/>
              <a:t>UNCLOS</a:t>
            </a:r>
          </a:p>
        </p:txBody>
      </p:sp>
      <p:pic>
        <p:nvPicPr>
          <p:cNvPr id="10" name="Espace réservé pour une image  9">
            <a:extLst>
              <a:ext uri="{FF2B5EF4-FFF2-40B4-BE49-F238E27FC236}">
                <a16:creationId xmlns:a16="http://schemas.microsoft.com/office/drawing/2014/main" id="{2B35F023-5FC3-797A-D94D-6F61B3D0E48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4508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FD1D94-C48E-4A03-8498-D207590A20E4}"/>
              </a:ext>
            </a:extLst>
          </p:cNvPr>
          <p:cNvSpPr/>
          <p:nvPr/>
        </p:nvSpPr>
        <p:spPr>
          <a:xfrm>
            <a:off x="378074" y="147231"/>
            <a:ext cx="6810796" cy="480131"/>
          </a:xfrm>
          <a:prstGeom prst="rect">
            <a:avLst/>
          </a:prstGeom>
        </p:spPr>
        <p:txBody>
          <a:bodyPr wrap="square">
            <a:spAutoFit/>
          </a:bodyPr>
          <a:lstStyle/>
          <a:p>
            <a:pPr lvl="0" defTabSz="457200" eaLnBrk="0" fontAlgn="base" hangingPunct="0">
              <a:lnSpc>
                <a:spcPct val="90000"/>
              </a:lnSpc>
              <a:spcBef>
                <a:spcPct val="0"/>
              </a:spcBef>
              <a:spcAft>
                <a:spcPct val="0"/>
              </a:spcAft>
              <a:defRPr/>
            </a:pPr>
            <a:r>
              <a:rPr lang="el" sz="2800" b="1">
                <a:solidFill>
                  <a:schemeClr val="tx2"/>
                </a:solidFill>
                <a:latin typeface="Century Gothic"/>
              </a:rPr>
              <a:t>Οι απειλές κινδύνου για την ασφάλεια στον κυβερνοχώρο </a:t>
            </a:r>
          </a:p>
        </p:txBody>
      </p:sp>
      <p:cxnSp>
        <p:nvCxnSpPr>
          <p:cNvPr id="7" name="Connecteur droit avec flèche 6">
            <a:extLst>
              <a:ext uri="{FF2B5EF4-FFF2-40B4-BE49-F238E27FC236}">
                <a16:creationId xmlns:a16="http://schemas.microsoft.com/office/drawing/2014/main" id="{14FCF3D0-5A4D-4E8F-A169-1E092C5BB9EB}"/>
              </a:ext>
            </a:extLst>
          </p:cNvPr>
          <p:cNvCxnSpPr/>
          <p:nvPr/>
        </p:nvCxnSpPr>
        <p:spPr>
          <a:xfrm flipV="1">
            <a:off x="3366697" y="1229587"/>
            <a:ext cx="0" cy="4642338"/>
          </a:xfrm>
          <a:prstGeom prst="straightConnector1">
            <a:avLst/>
          </a:prstGeom>
          <a:ln w="571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63331F53-390C-4BE9-888B-44AD07670BBD}"/>
              </a:ext>
            </a:extLst>
          </p:cNvPr>
          <p:cNvCxnSpPr/>
          <p:nvPr/>
        </p:nvCxnSpPr>
        <p:spPr>
          <a:xfrm>
            <a:off x="3366697" y="5871925"/>
            <a:ext cx="6217920"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C3B0538-8354-4E9B-A1E9-A066FAE573A9}"/>
              </a:ext>
            </a:extLst>
          </p:cNvPr>
          <p:cNvSpPr txBox="1"/>
          <p:nvPr/>
        </p:nvSpPr>
        <p:spPr>
          <a:xfrm>
            <a:off x="9860160" y="5785516"/>
            <a:ext cx="2095445" cy="830997"/>
          </a:xfrm>
          <a:prstGeom prst="rect">
            <a:avLst/>
          </a:prstGeom>
          <a:noFill/>
        </p:spPr>
        <p:txBody>
          <a:bodyPr wrap="none" rtlCol="0">
            <a:spAutoFit/>
          </a:bodyPr>
          <a:lstStyle/>
          <a:p>
            <a:r>
              <a:rPr lang="el" sz="2400" dirty="0">
                <a:solidFill>
                  <a:schemeClr val="tx2">
                    <a:lumMod val="60000"/>
                    <a:lumOff val="40000"/>
                  </a:schemeClr>
                </a:solidFill>
              </a:rPr>
              <a:t>Γεγονός </a:t>
            </a:r>
          </a:p>
          <a:p>
            <a:r>
              <a:rPr lang="el" sz="2400" dirty="0">
                <a:solidFill>
                  <a:schemeClr val="tx2">
                    <a:lumMod val="60000"/>
                    <a:lumOff val="40000"/>
                  </a:schemeClr>
                </a:solidFill>
              </a:rPr>
              <a:t>/Τοποθεσία</a:t>
            </a:r>
          </a:p>
        </p:txBody>
      </p:sp>
      <p:sp>
        <p:nvSpPr>
          <p:cNvPr id="11" name="ZoneTexte 10">
            <a:extLst>
              <a:ext uri="{FF2B5EF4-FFF2-40B4-BE49-F238E27FC236}">
                <a16:creationId xmlns:a16="http://schemas.microsoft.com/office/drawing/2014/main" id="{A7778652-9662-4118-8AE5-945A04B7A011}"/>
              </a:ext>
            </a:extLst>
          </p:cNvPr>
          <p:cNvSpPr txBox="1"/>
          <p:nvPr/>
        </p:nvSpPr>
        <p:spPr>
          <a:xfrm>
            <a:off x="1497349" y="1045332"/>
            <a:ext cx="1816701" cy="461665"/>
          </a:xfrm>
          <a:prstGeom prst="rect">
            <a:avLst/>
          </a:prstGeom>
          <a:noFill/>
        </p:spPr>
        <p:txBody>
          <a:bodyPr wrap="square" rtlCol="0">
            <a:spAutoFit/>
          </a:bodyPr>
          <a:lstStyle/>
          <a:p>
            <a:r>
              <a:rPr lang="el" sz="2400" dirty="0">
                <a:solidFill>
                  <a:schemeClr val="tx2">
                    <a:lumMod val="60000"/>
                    <a:lumOff val="40000"/>
                  </a:schemeClr>
                </a:solidFill>
              </a:rPr>
              <a:t>Κίνδυνος</a:t>
            </a:r>
          </a:p>
        </p:txBody>
      </p:sp>
      <p:sp>
        <p:nvSpPr>
          <p:cNvPr id="12" name="Forme libre : forme 11">
            <a:extLst>
              <a:ext uri="{FF2B5EF4-FFF2-40B4-BE49-F238E27FC236}">
                <a16:creationId xmlns:a16="http://schemas.microsoft.com/office/drawing/2014/main" id="{34DE2D2C-B592-4F2E-B079-136FD32BEA4D}"/>
              </a:ext>
            </a:extLst>
          </p:cNvPr>
          <p:cNvSpPr/>
          <p:nvPr/>
        </p:nvSpPr>
        <p:spPr>
          <a:xfrm>
            <a:off x="4154492" y="1145181"/>
            <a:ext cx="5317587" cy="4403187"/>
          </a:xfrm>
          <a:custGeom>
            <a:avLst/>
            <a:gdLst>
              <a:gd name="connsiteX0" fmla="*/ 0 w 5317587"/>
              <a:gd name="connsiteY0" fmla="*/ 0 h 4403187"/>
              <a:gd name="connsiteX1" fmla="*/ 253218 w 5317587"/>
              <a:gd name="connsiteY1" fmla="*/ 1955409 h 4403187"/>
              <a:gd name="connsiteX2" fmla="*/ 956603 w 5317587"/>
              <a:gd name="connsiteY2" fmla="*/ 3207433 h 4403187"/>
              <a:gd name="connsiteX3" fmla="*/ 2194560 w 5317587"/>
              <a:gd name="connsiteY3" fmla="*/ 3854547 h 4403187"/>
              <a:gd name="connsiteX4" fmla="*/ 3545058 w 5317587"/>
              <a:gd name="connsiteY4" fmla="*/ 4234375 h 4403187"/>
              <a:gd name="connsiteX5" fmla="*/ 5317587 w 5317587"/>
              <a:gd name="connsiteY5" fmla="*/ 4403187 h 440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587" h="4403187">
                <a:moveTo>
                  <a:pt x="0" y="0"/>
                </a:moveTo>
                <a:cubicBezTo>
                  <a:pt x="46892" y="710418"/>
                  <a:pt x="93784" y="1420837"/>
                  <a:pt x="253218" y="1955409"/>
                </a:cubicBezTo>
                <a:cubicBezTo>
                  <a:pt x="412652" y="2489981"/>
                  <a:pt x="633046" y="2890910"/>
                  <a:pt x="956603" y="3207433"/>
                </a:cubicBezTo>
                <a:cubicBezTo>
                  <a:pt x="1280160" y="3523956"/>
                  <a:pt x="1763151" y="3683390"/>
                  <a:pt x="2194560" y="3854547"/>
                </a:cubicBezTo>
                <a:cubicBezTo>
                  <a:pt x="2625969" y="4025704"/>
                  <a:pt x="3024554" y="4142935"/>
                  <a:pt x="3545058" y="4234375"/>
                </a:cubicBezTo>
                <a:cubicBezTo>
                  <a:pt x="4065562" y="4325815"/>
                  <a:pt x="4691574" y="4364501"/>
                  <a:pt x="5317587" y="440318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B8E562B3-96CC-4D80-B959-45315A7F13E5}"/>
              </a:ext>
            </a:extLst>
          </p:cNvPr>
          <p:cNvCxnSpPr/>
          <p:nvPr/>
        </p:nvCxnSpPr>
        <p:spPr>
          <a:xfrm>
            <a:off x="4745335" y="3902448"/>
            <a:ext cx="0" cy="1969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7D8002F-A7CA-4FA0-907D-5520DCE703A1}"/>
              </a:ext>
            </a:extLst>
          </p:cNvPr>
          <p:cNvSpPr txBox="1"/>
          <p:nvPr/>
        </p:nvSpPr>
        <p:spPr>
          <a:xfrm>
            <a:off x="3576262" y="4435627"/>
            <a:ext cx="984565" cy="584775"/>
          </a:xfrm>
          <a:prstGeom prst="rect">
            <a:avLst/>
          </a:prstGeom>
          <a:noFill/>
        </p:spPr>
        <p:txBody>
          <a:bodyPr wrap="none" rtlCol="0">
            <a:spAutoFit/>
          </a:bodyPr>
          <a:lstStyle/>
          <a:p>
            <a:pPr algn="ctr"/>
            <a:r>
              <a:rPr lang="el" sz="1600" dirty="0"/>
              <a:t>GNSS </a:t>
            </a:r>
          </a:p>
          <a:p>
            <a:pPr algn="ctr"/>
            <a:r>
              <a:rPr lang="el" sz="1600" dirty="0"/>
              <a:t>Μπλοκή</a:t>
            </a:r>
            <a:endParaRPr lang="fr-FR" sz="1600" dirty="0"/>
          </a:p>
        </p:txBody>
      </p:sp>
      <p:cxnSp>
        <p:nvCxnSpPr>
          <p:cNvPr id="16" name="Connecteur droit 15">
            <a:extLst>
              <a:ext uri="{FF2B5EF4-FFF2-40B4-BE49-F238E27FC236}">
                <a16:creationId xmlns:a16="http://schemas.microsoft.com/office/drawing/2014/main" id="{29B1AF9C-718D-4343-BD85-8B9831A656A1}"/>
              </a:ext>
            </a:extLst>
          </p:cNvPr>
          <p:cNvCxnSpPr>
            <a:cxnSpLocks/>
          </p:cNvCxnSpPr>
          <p:nvPr/>
        </p:nvCxnSpPr>
        <p:spPr>
          <a:xfrm>
            <a:off x="6951618" y="5209815"/>
            <a:ext cx="0" cy="662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3257B55-D8A1-4CC1-A402-CC5036DBDF1D}"/>
              </a:ext>
            </a:extLst>
          </p:cNvPr>
          <p:cNvSpPr txBox="1"/>
          <p:nvPr/>
        </p:nvSpPr>
        <p:spPr>
          <a:xfrm>
            <a:off x="5140292" y="5187960"/>
            <a:ext cx="1657826" cy="338554"/>
          </a:xfrm>
          <a:prstGeom prst="rect">
            <a:avLst/>
          </a:prstGeom>
          <a:noFill/>
        </p:spPr>
        <p:txBody>
          <a:bodyPr wrap="none" rtlCol="0">
            <a:spAutoFit/>
          </a:bodyPr>
          <a:lstStyle/>
          <a:p>
            <a:r>
              <a:rPr lang="el" sz="1600"/>
              <a:t>Πλαστογράφηση GNSS</a:t>
            </a:r>
          </a:p>
        </p:txBody>
      </p:sp>
      <p:sp>
        <p:nvSpPr>
          <p:cNvPr id="19" name="ZoneTexte 18">
            <a:extLst>
              <a:ext uri="{FF2B5EF4-FFF2-40B4-BE49-F238E27FC236}">
                <a16:creationId xmlns:a16="http://schemas.microsoft.com/office/drawing/2014/main" id="{19E232B4-FC43-49D2-B990-57755FDC6566}"/>
              </a:ext>
            </a:extLst>
          </p:cNvPr>
          <p:cNvSpPr txBox="1"/>
          <p:nvPr/>
        </p:nvSpPr>
        <p:spPr>
          <a:xfrm>
            <a:off x="6951618" y="5511006"/>
            <a:ext cx="1733167" cy="276999"/>
          </a:xfrm>
          <a:prstGeom prst="rect">
            <a:avLst/>
          </a:prstGeom>
          <a:noFill/>
        </p:spPr>
        <p:txBody>
          <a:bodyPr wrap="none" rtlCol="0">
            <a:spAutoFit/>
          </a:bodyPr>
          <a:lstStyle/>
          <a:p>
            <a:r>
              <a:rPr lang="el" sz="1200" dirty="0"/>
              <a:t>Πλαστογράφηση AIS</a:t>
            </a:r>
          </a:p>
        </p:txBody>
      </p:sp>
      <p:sp>
        <p:nvSpPr>
          <p:cNvPr id="20" name="ZoneTexte 19">
            <a:extLst>
              <a:ext uri="{FF2B5EF4-FFF2-40B4-BE49-F238E27FC236}">
                <a16:creationId xmlns:a16="http://schemas.microsoft.com/office/drawing/2014/main" id="{FA5D7BBD-E49D-44C8-B084-7460890E911E}"/>
              </a:ext>
            </a:extLst>
          </p:cNvPr>
          <p:cNvSpPr txBox="1"/>
          <p:nvPr/>
        </p:nvSpPr>
        <p:spPr>
          <a:xfrm>
            <a:off x="3436364" y="5883585"/>
            <a:ext cx="1138453" cy="523220"/>
          </a:xfrm>
          <a:prstGeom prst="rect">
            <a:avLst/>
          </a:prstGeom>
          <a:noFill/>
        </p:spPr>
        <p:txBody>
          <a:bodyPr wrap="none" rtlCol="0">
            <a:spAutoFit/>
          </a:bodyPr>
          <a:lstStyle/>
          <a:p>
            <a:pPr algn="ctr"/>
            <a:r>
              <a:rPr lang="el" sz="1400"/>
              <a:t>Στο λιμάνι </a:t>
            </a:r>
          </a:p>
          <a:p>
            <a:pPr algn="ctr"/>
            <a:r>
              <a:rPr lang="el" sz="1400" err="1"/>
              <a:t>παγκοσμίως </a:t>
            </a:r>
          </a:p>
        </p:txBody>
      </p:sp>
      <p:sp>
        <p:nvSpPr>
          <p:cNvPr id="3" name="ZoneTexte 2">
            <a:extLst>
              <a:ext uri="{FF2B5EF4-FFF2-40B4-BE49-F238E27FC236}">
                <a16:creationId xmlns:a16="http://schemas.microsoft.com/office/drawing/2014/main" id="{630D5BCF-8E69-A584-0162-CF900C60E140}"/>
              </a:ext>
            </a:extLst>
          </p:cNvPr>
          <p:cNvSpPr txBox="1"/>
          <p:nvPr/>
        </p:nvSpPr>
        <p:spPr>
          <a:xfrm>
            <a:off x="5019304" y="5859525"/>
            <a:ext cx="1369286" cy="738664"/>
          </a:xfrm>
          <a:prstGeom prst="rect">
            <a:avLst/>
          </a:prstGeom>
          <a:noFill/>
        </p:spPr>
        <p:txBody>
          <a:bodyPr wrap="none" rtlCol="0">
            <a:spAutoFit/>
          </a:bodyPr>
          <a:lstStyle/>
          <a:p>
            <a:r>
              <a:rPr lang="el" sz="1400" dirty="0"/>
              <a:t>Εντοπίστηκε IVO</a:t>
            </a:r>
            <a:endParaRPr lang="fr-FR" sz="1400" dirty="0"/>
          </a:p>
          <a:p>
            <a:r>
              <a:rPr lang="el" sz="1400" dirty="0"/>
              <a:t>Ακτογραμμή </a:t>
            </a:r>
          </a:p>
          <a:p>
            <a:r>
              <a:rPr lang="el" sz="1400" dirty="0"/>
              <a:t>Σημεία πνιγμού </a:t>
            </a:r>
          </a:p>
        </p:txBody>
      </p:sp>
      <p:sp>
        <p:nvSpPr>
          <p:cNvPr id="5" name="ZoneTexte 4">
            <a:extLst>
              <a:ext uri="{FF2B5EF4-FFF2-40B4-BE49-F238E27FC236}">
                <a16:creationId xmlns:a16="http://schemas.microsoft.com/office/drawing/2014/main" id="{FE696213-FA19-536C-4D8C-972FD9BB0C16}"/>
              </a:ext>
            </a:extLst>
          </p:cNvPr>
          <p:cNvSpPr txBox="1"/>
          <p:nvPr/>
        </p:nvSpPr>
        <p:spPr>
          <a:xfrm>
            <a:off x="8314254" y="5914748"/>
            <a:ext cx="963725" cy="307777"/>
          </a:xfrm>
          <a:prstGeom prst="rect">
            <a:avLst/>
          </a:prstGeom>
          <a:noFill/>
        </p:spPr>
        <p:txBody>
          <a:bodyPr wrap="none" rtlCol="0">
            <a:spAutoFit/>
          </a:bodyPr>
          <a:lstStyle/>
          <a:p>
            <a:r>
              <a:rPr lang="el" sz="1400"/>
              <a:t>Θύρες IVO</a:t>
            </a:r>
          </a:p>
        </p:txBody>
      </p:sp>
      <p:pic>
        <p:nvPicPr>
          <p:cNvPr id="6" name="Image 5">
            <a:extLst>
              <a:ext uri="{FF2B5EF4-FFF2-40B4-BE49-F238E27FC236}">
                <a16:creationId xmlns:a16="http://schemas.microsoft.com/office/drawing/2014/main" id="{5A6CB9DC-8449-8929-03FC-C2D728A715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415" y="3387380"/>
            <a:ext cx="2297669" cy="2972071"/>
          </a:xfrm>
          <a:prstGeom prst="rect">
            <a:avLst/>
          </a:prstGeom>
        </p:spPr>
      </p:pic>
      <p:sp>
        <p:nvSpPr>
          <p:cNvPr id="13" name="ZoneTexte 12">
            <a:extLst>
              <a:ext uri="{FF2B5EF4-FFF2-40B4-BE49-F238E27FC236}">
                <a16:creationId xmlns:a16="http://schemas.microsoft.com/office/drawing/2014/main" id="{469217C0-1A71-6BBE-1CFD-4A5124F7253A}"/>
              </a:ext>
            </a:extLst>
          </p:cNvPr>
          <p:cNvSpPr txBox="1"/>
          <p:nvPr/>
        </p:nvSpPr>
        <p:spPr>
          <a:xfrm>
            <a:off x="6938231" y="147230"/>
            <a:ext cx="5317586" cy="1323439"/>
          </a:xfrm>
          <a:prstGeom prst="rect">
            <a:avLst/>
          </a:prstGeom>
          <a:noFill/>
        </p:spPr>
        <p:txBody>
          <a:bodyPr wrap="square" rtlCol="0">
            <a:spAutoFit/>
          </a:bodyPr>
          <a:lstStyle/>
          <a:p>
            <a:r>
              <a:rPr lang="el" sz="1600" b="1"/>
              <a:t>Στόχοι</a:t>
            </a:r>
          </a:p>
          <a:p>
            <a:pPr marL="285750" indent="-285750">
              <a:buFontTx/>
              <a:buChar char="-"/>
            </a:pPr>
            <a:r>
              <a:rPr lang="el" sz="1600" err="1"/>
              <a:t>Αποφύγετε τη σύμπτωση</a:t>
            </a:r>
          </a:p>
          <a:p>
            <a:pPr marL="285750" indent="-285750">
              <a:buFontTx/>
              <a:buChar char="-"/>
            </a:pPr>
            <a:r>
              <a:rPr lang="el" sz="1600" err="1"/>
              <a:t>Απόκρυψη παράνομων δραστηριοτήτων (Dark fleet Bunkering, Truck driver)</a:t>
            </a:r>
          </a:p>
          <a:p>
            <a:pPr marL="285750" indent="-285750">
              <a:buFontTx/>
              <a:buChar char="-"/>
            </a:pPr>
            <a:r>
              <a:rPr lang="el" sz="1600" err="1"/>
              <a:t>Άρνηση χρήσης συστημάτων (GNSS)</a:t>
            </a:r>
          </a:p>
        </p:txBody>
      </p:sp>
      <p:pic>
        <p:nvPicPr>
          <p:cNvPr id="22" name="Image 21">
            <a:extLst>
              <a:ext uri="{FF2B5EF4-FFF2-40B4-BE49-F238E27FC236}">
                <a16:creationId xmlns:a16="http://schemas.microsoft.com/office/drawing/2014/main" id="{CAA6BF4C-5B7C-009C-1715-26319A851051}"/>
              </a:ext>
            </a:extLst>
          </p:cNvPr>
          <p:cNvPicPr>
            <a:picLocks noChangeAspect="1"/>
          </p:cNvPicPr>
          <p:nvPr/>
        </p:nvPicPr>
        <p:blipFill>
          <a:blip r:embed="rId3"/>
          <a:stretch>
            <a:fillRect/>
          </a:stretch>
        </p:blipFill>
        <p:spPr>
          <a:xfrm>
            <a:off x="3777850" y="1340786"/>
            <a:ext cx="819150" cy="904875"/>
          </a:xfrm>
          <a:prstGeom prst="rect">
            <a:avLst/>
          </a:prstGeom>
        </p:spPr>
      </p:pic>
      <p:pic>
        <p:nvPicPr>
          <p:cNvPr id="23" name="Image 22">
            <a:extLst>
              <a:ext uri="{FF2B5EF4-FFF2-40B4-BE49-F238E27FC236}">
                <a16:creationId xmlns:a16="http://schemas.microsoft.com/office/drawing/2014/main" id="{B28559A6-C207-09B9-761A-FDB684D8DFA1}"/>
              </a:ext>
            </a:extLst>
          </p:cNvPr>
          <p:cNvPicPr>
            <a:picLocks noChangeAspect="1"/>
          </p:cNvPicPr>
          <p:nvPr/>
        </p:nvPicPr>
        <p:blipFill>
          <a:blip r:embed="rId4"/>
          <a:stretch>
            <a:fillRect/>
          </a:stretch>
        </p:blipFill>
        <p:spPr>
          <a:xfrm>
            <a:off x="4128763" y="2578766"/>
            <a:ext cx="781050" cy="1000125"/>
          </a:xfrm>
          <a:prstGeom prst="rect">
            <a:avLst/>
          </a:prstGeom>
        </p:spPr>
      </p:pic>
      <p:pic>
        <p:nvPicPr>
          <p:cNvPr id="25" name="Image 24">
            <a:extLst>
              <a:ext uri="{FF2B5EF4-FFF2-40B4-BE49-F238E27FC236}">
                <a16:creationId xmlns:a16="http://schemas.microsoft.com/office/drawing/2014/main" id="{497A7517-2301-9F8C-C455-06324BF079DA}"/>
              </a:ext>
            </a:extLst>
          </p:cNvPr>
          <p:cNvPicPr>
            <a:picLocks noChangeAspect="1"/>
          </p:cNvPicPr>
          <p:nvPr/>
        </p:nvPicPr>
        <p:blipFill>
          <a:blip r:embed="rId5"/>
          <a:stretch>
            <a:fillRect/>
          </a:stretch>
        </p:blipFill>
        <p:spPr>
          <a:xfrm>
            <a:off x="8600801" y="4800098"/>
            <a:ext cx="923925" cy="933450"/>
          </a:xfrm>
          <a:prstGeom prst="rect">
            <a:avLst/>
          </a:prstGeom>
        </p:spPr>
      </p:pic>
      <p:pic>
        <p:nvPicPr>
          <p:cNvPr id="26" name="Image 25">
            <a:extLst>
              <a:ext uri="{FF2B5EF4-FFF2-40B4-BE49-F238E27FC236}">
                <a16:creationId xmlns:a16="http://schemas.microsoft.com/office/drawing/2014/main" id="{9F4683C5-FDAA-1DF3-DEF8-F4C5F289B3BF}"/>
              </a:ext>
            </a:extLst>
          </p:cNvPr>
          <p:cNvPicPr>
            <a:picLocks noChangeAspect="1"/>
          </p:cNvPicPr>
          <p:nvPr/>
        </p:nvPicPr>
        <p:blipFill>
          <a:blip r:embed="rId6"/>
          <a:stretch>
            <a:fillRect/>
          </a:stretch>
        </p:blipFill>
        <p:spPr>
          <a:xfrm>
            <a:off x="5390178" y="4039327"/>
            <a:ext cx="742950" cy="981075"/>
          </a:xfrm>
          <a:prstGeom prst="rect">
            <a:avLst/>
          </a:prstGeom>
        </p:spPr>
      </p:pic>
      <p:sp>
        <p:nvSpPr>
          <p:cNvPr id="27" name="ZoneTexte 26">
            <a:extLst>
              <a:ext uri="{FF2B5EF4-FFF2-40B4-BE49-F238E27FC236}">
                <a16:creationId xmlns:a16="http://schemas.microsoft.com/office/drawing/2014/main" id="{9AEB4652-55BA-BDBF-1798-A0653C75C671}"/>
              </a:ext>
            </a:extLst>
          </p:cNvPr>
          <p:cNvSpPr txBox="1"/>
          <p:nvPr/>
        </p:nvSpPr>
        <p:spPr>
          <a:xfrm>
            <a:off x="7767881" y="4329546"/>
            <a:ext cx="1263487" cy="523220"/>
          </a:xfrm>
          <a:prstGeom prst="rect">
            <a:avLst/>
          </a:prstGeom>
          <a:noFill/>
        </p:spPr>
        <p:txBody>
          <a:bodyPr wrap="none" rtlCol="0">
            <a:spAutoFit/>
          </a:bodyPr>
          <a:lstStyle/>
          <a:p>
            <a:pPr algn="ctr"/>
            <a:r>
              <a:rPr lang="el" sz="1400" dirty="0"/>
              <a:t>Εγκληματική </a:t>
            </a:r>
          </a:p>
          <a:p>
            <a:pPr algn="ctr"/>
            <a:r>
              <a:rPr lang="el" sz="1400" dirty="0"/>
              <a:t>Επιχείρηση</a:t>
            </a:r>
          </a:p>
        </p:txBody>
      </p:sp>
      <p:sp>
        <p:nvSpPr>
          <p:cNvPr id="28" name="ZoneTexte 27">
            <a:extLst>
              <a:ext uri="{FF2B5EF4-FFF2-40B4-BE49-F238E27FC236}">
                <a16:creationId xmlns:a16="http://schemas.microsoft.com/office/drawing/2014/main" id="{7B5AC838-6005-20AC-A788-08B52AC401E5}"/>
              </a:ext>
            </a:extLst>
          </p:cNvPr>
          <p:cNvSpPr txBox="1"/>
          <p:nvPr/>
        </p:nvSpPr>
        <p:spPr>
          <a:xfrm>
            <a:off x="4585234" y="2411208"/>
            <a:ext cx="1176925" cy="307777"/>
          </a:xfrm>
          <a:prstGeom prst="rect">
            <a:avLst/>
          </a:prstGeom>
          <a:noFill/>
        </p:spPr>
        <p:txBody>
          <a:bodyPr wrap="none" rtlCol="0">
            <a:spAutoFit/>
          </a:bodyPr>
          <a:lstStyle/>
          <a:p>
            <a:pPr algn="ctr"/>
            <a:r>
              <a:rPr lang="en-US" sz="1400" dirty="0"/>
              <a:t>Concurrent</a:t>
            </a:r>
            <a:endParaRPr lang="el" sz="1400" dirty="0"/>
          </a:p>
        </p:txBody>
      </p:sp>
      <p:sp>
        <p:nvSpPr>
          <p:cNvPr id="29" name="ZoneTexte 28">
            <a:extLst>
              <a:ext uri="{FF2B5EF4-FFF2-40B4-BE49-F238E27FC236}">
                <a16:creationId xmlns:a16="http://schemas.microsoft.com/office/drawing/2014/main" id="{B9EE8F22-8E5A-15FB-D82A-A27C1E02BA3B}"/>
              </a:ext>
            </a:extLst>
          </p:cNvPr>
          <p:cNvSpPr txBox="1"/>
          <p:nvPr/>
        </p:nvSpPr>
        <p:spPr>
          <a:xfrm>
            <a:off x="5583013" y="3615274"/>
            <a:ext cx="756938" cy="523220"/>
          </a:xfrm>
          <a:prstGeom prst="rect">
            <a:avLst/>
          </a:prstGeom>
          <a:noFill/>
        </p:spPr>
        <p:txBody>
          <a:bodyPr wrap="none" rtlCol="0">
            <a:spAutoFit/>
          </a:bodyPr>
          <a:lstStyle/>
          <a:p>
            <a:pPr algn="ctr"/>
            <a:r>
              <a:rPr lang="el" sz="1400"/>
              <a:t>Απατεών</a:t>
            </a:r>
          </a:p>
          <a:p>
            <a:pPr algn="ctr"/>
            <a:r>
              <a:rPr lang="el" sz="1400"/>
              <a:t>Κράτη μέλη</a:t>
            </a:r>
          </a:p>
        </p:txBody>
      </p:sp>
      <p:sp>
        <p:nvSpPr>
          <p:cNvPr id="30" name="ZoneTexte 29">
            <a:extLst>
              <a:ext uri="{FF2B5EF4-FFF2-40B4-BE49-F238E27FC236}">
                <a16:creationId xmlns:a16="http://schemas.microsoft.com/office/drawing/2014/main" id="{C366EBB1-AB2D-5DAC-E6D1-2DA09FA800EC}"/>
              </a:ext>
            </a:extLst>
          </p:cNvPr>
          <p:cNvSpPr txBox="1"/>
          <p:nvPr/>
        </p:nvSpPr>
        <p:spPr>
          <a:xfrm>
            <a:off x="4607706" y="1345850"/>
            <a:ext cx="1053494" cy="523220"/>
          </a:xfrm>
          <a:prstGeom prst="rect">
            <a:avLst/>
          </a:prstGeom>
          <a:noFill/>
        </p:spPr>
        <p:txBody>
          <a:bodyPr wrap="none" rtlCol="0">
            <a:spAutoFit/>
          </a:bodyPr>
          <a:lstStyle/>
          <a:p>
            <a:pPr algn="ctr"/>
            <a:r>
              <a:rPr lang="el" sz="1400" err="1"/>
              <a:t>Υπάλληλος</a:t>
            </a:r>
            <a:endParaRPr lang="fr-FR" sz="1400"/>
          </a:p>
          <a:p>
            <a:pPr algn="ctr"/>
            <a:r>
              <a:rPr lang="el" sz="1400"/>
              <a:t>Οδηγός</a:t>
            </a:r>
          </a:p>
        </p:txBody>
      </p:sp>
      <p:pic>
        <p:nvPicPr>
          <p:cNvPr id="31" name="Image 30">
            <a:extLst>
              <a:ext uri="{FF2B5EF4-FFF2-40B4-BE49-F238E27FC236}">
                <a16:creationId xmlns:a16="http://schemas.microsoft.com/office/drawing/2014/main" id="{9CE44F69-3B3E-83CA-3BFB-340E865203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8134" y="2465161"/>
            <a:ext cx="2812577" cy="1859643"/>
          </a:xfrm>
          <a:prstGeom prst="rect">
            <a:avLst/>
          </a:prstGeom>
        </p:spPr>
      </p:pic>
      <p:pic>
        <p:nvPicPr>
          <p:cNvPr id="32" name="Image 31">
            <a:extLst>
              <a:ext uri="{FF2B5EF4-FFF2-40B4-BE49-F238E27FC236}">
                <a16:creationId xmlns:a16="http://schemas.microsoft.com/office/drawing/2014/main" id="{5AF46B49-B88D-BB53-900D-F5BDE35FED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77501" y="1666541"/>
            <a:ext cx="5033210" cy="730491"/>
          </a:xfrm>
          <a:prstGeom prst="rect">
            <a:avLst/>
          </a:prstGeom>
        </p:spPr>
      </p:pic>
      <p:sp>
        <p:nvSpPr>
          <p:cNvPr id="4" name="ZoneTexte 3">
            <a:extLst>
              <a:ext uri="{FF2B5EF4-FFF2-40B4-BE49-F238E27FC236}">
                <a16:creationId xmlns:a16="http://schemas.microsoft.com/office/drawing/2014/main" id="{351F13D6-C8E7-432F-7C0E-AC46701DB2FE}"/>
              </a:ext>
            </a:extLst>
          </p:cNvPr>
          <p:cNvSpPr txBox="1"/>
          <p:nvPr/>
        </p:nvSpPr>
        <p:spPr>
          <a:xfrm>
            <a:off x="9123781" y="2479502"/>
            <a:ext cx="2786930" cy="646331"/>
          </a:xfrm>
          <a:prstGeom prst="rect">
            <a:avLst/>
          </a:prstGeom>
          <a:solidFill>
            <a:schemeClr val="bg1"/>
          </a:solidFill>
          <a:ln>
            <a:solidFill>
              <a:schemeClr val="tx1"/>
            </a:solidFill>
          </a:ln>
        </p:spPr>
        <p:txBody>
          <a:bodyPr wrap="square" rtlCol="0">
            <a:spAutoFit/>
          </a:bodyPr>
          <a:lstStyle/>
          <a:p>
            <a:r>
              <a:rPr lang="el" sz="1200" b="1" dirty="0"/>
              <a:t>Έλληνες εφοπλιστές εξαπατήθηκαν στον κυβερνοχώρο το Σαββατοκύριακο του Halloween</a:t>
            </a:r>
          </a:p>
          <a:p>
            <a:endParaRPr lang="fr-FR" sz="1200" b="1" dirty="0"/>
          </a:p>
        </p:txBody>
      </p:sp>
    </p:spTree>
    <p:extLst>
      <p:ext uri="{BB962C8B-B14F-4D97-AF65-F5344CB8AC3E}">
        <p14:creationId xmlns:p14="http://schemas.microsoft.com/office/powerpoint/2010/main" val="223205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066307"/>
          </a:xfrm>
        </p:spPr>
        <p:txBody>
          <a:bodyPr>
            <a:normAutofit fontScale="90000"/>
          </a:bodyPr>
          <a:lstStyle/>
          <a:p>
            <a:r>
              <a:rPr lang="el"/>
              <a:t>CSP Training Logistic: CSP0012_S_M_Digital Forensic for Maritime</a:t>
            </a: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l"/>
              <a:t>ΌΤΑΝ</a:t>
            </a:r>
          </a:p>
        </p:txBody>
      </p:sp>
      <p:pic>
        <p:nvPicPr>
          <p:cNvPr id="51" name="Picture Placeholder 50" descr="Άβακας">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l"/>
              <a:t>Χρονοδιάγραμμα: Φθινόπωρο 2024</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l" dirty="0"/>
              <a:t>ΠΟΎ</a:t>
            </a:r>
          </a:p>
        </p:txBody>
      </p:sp>
      <p:pic>
        <p:nvPicPr>
          <p:cNvPr id="53" name="Picture Placeholder 52" descr="3d Γυαλιά">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l"/>
              <a:t>Πληροφορίες τοποθεσίας στο χώρο του ξενοδοχείου</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l" dirty="0"/>
              <a:t>ΠΩΣ</a:t>
            </a:r>
          </a:p>
        </p:txBody>
      </p:sp>
      <p:pic>
        <p:nvPicPr>
          <p:cNvPr id="55" name="Picture Placeholder 54" descr="Κύκλωμα">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l"/>
              <a:t>Τρόπος παράδοσης</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p:txBody>
          <a:bodyPr/>
          <a:lstStyle/>
          <a:p>
            <a:r>
              <a:rPr lang="el"/>
              <a:t>CSP00012_S_M_Digital Forensic for Maritime: Πρότυπο παρουσίασης που δημιουργήθηκε από PR</a:t>
            </a:r>
          </a:p>
        </p:txBody>
      </p:sp>
    </p:spTree>
    <p:extLst>
      <p:ext uri="{BB962C8B-B14F-4D97-AF65-F5344CB8AC3E}">
        <p14:creationId xmlns:p14="http://schemas.microsoft.com/office/powerpoint/2010/main" val="3317799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 coins arrondis 79">
            <a:extLst>
              <a:ext uri="{FF2B5EF4-FFF2-40B4-BE49-F238E27FC236}">
                <a16:creationId xmlns:a16="http://schemas.microsoft.com/office/drawing/2014/main" id="{D54EAFB5-6CA6-4580-8FA7-AE92E010A4ED}"/>
              </a:ext>
            </a:extLst>
          </p:cNvPr>
          <p:cNvSpPr/>
          <p:nvPr/>
        </p:nvSpPr>
        <p:spPr>
          <a:xfrm>
            <a:off x="253949" y="5351012"/>
            <a:ext cx="1814732" cy="130403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A0511D31-1586-4851-A90E-BD509227C77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9467" b="81600" l="13929" r="88569">
                        <a14:foregroundMark x1="23439" y1="35200" x2="23439" y2="35200"/>
                        <a14:foregroundMark x1="16234" y1="30933" x2="16234" y2="30933"/>
                        <a14:foregroundMark x1="32853" y1="60267" x2="32853" y2="60267"/>
                        <a14:foregroundMark x1="32469" y1="71733" x2="32469" y2="71733"/>
                        <a14:foregroundMark x1="31316" y1="77467" x2="31316" y2="77467"/>
                        <a14:foregroundMark x1="38809" y1="22133" x2="38809" y2="22133"/>
                        <a14:foregroundMark x1="32085" y1="19467" x2="32085" y2="19467"/>
                        <a14:foregroundMark x1="29779" y1="23600" x2="29779" y2="23600"/>
                        <a14:foregroundMark x1="32469" y1="30400" x2="32469" y2="30400"/>
                        <a14:foregroundMark x1="76945" y1="58667" x2="76945" y2="58667"/>
                        <a14:foregroundMark x1="84822" y1="72267" x2="84822" y2="72267"/>
                        <a14:foregroundMark x1="85207" y1="62400" x2="85207" y2="62400"/>
                        <a14:foregroundMark x1="88569" y1="28400" x2="88569" y2="28400"/>
                      </a14:backgroundRemoval>
                    </a14:imgEffect>
                  </a14:imgLayer>
                </a14:imgProps>
              </a:ext>
              <a:ext uri="{28A0092B-C50C-407E-A947-70E740481C1C}">
                <a14:useLocalDpi xmlns:a14="http://schemas.microsoft.com/office/drawing/2010/main"/>
              </a:ext>
            </a:extLst>
          </a:blip>
          <a:srcRect l="11896" t="15370" r="8270" b="21097"/>
          <a:stretch/>
        </p:blipFill>
        <p:spPr>
          <a:xfrm>
            <a:off x="116814" y="0"/>
            <a:ext cx="11961254" cy="6858000"/>
          </a:xfrm>
          <a:prstGeom prst="rect">
            <a:avLst/>
          </a:prstGeom>
        </p:spPr>
      </p:pic>
      <p:sp>
        <p:nvSpPr>
          <p:cNvPr id="11" name="Rectangle 10">
            <a:extLst>
              <a:ext uri="{FF2B5EF4-FFF2-40B4-BE49-F238E27FC236}">
                <a16:creationId xmlns:a16="http://schemas.microsoft.com/office/drawing/2014/main" id="{4E1C3125-1900-4D8F-8079-8B5655C4D749}"/>
              </a:ext>
            </a:extLst>
          </p:cNvPr>
          <p:cNvSpPr/>
          <p:nvPr/>
        </p:nvSpPr>
        <p:spPr>
          <a:xfrm>
            <a:off x="6955951" y="79125"/>
            <a:ext cx="5272597" cy="369332"/>
          </a:xfrm>
          <a:prstGeom prst="rect">
            <a:avLst/>
          </a:prstGeom>
        </p:spPr>
        <p:txBody>
          <a:bodyPr wrap="none">
            <a:spAutoFit/>
          </a:bodyPr>
          <a:lstStyle/>
          <a:p>
            <a:pPr lvl="0" algn="ctr" defTabSz="457200" eaLnBrk="0" fontAlgn="base" hangingPunct="0">
              <a:lnSpc>
                <a:spcPct val="90000"/>
              </a:lnSpc>
              <a:spcBef>
                <a:spcPct val="0"/>
              </a:spcBef>
              <a:spcAft>
                <a:spcPct val="0"/>
              </a:spcAft>
              <a:defRPr/>
            </a:pPr>
            <a:r>
              <a:rPr lang="el" sz="2000" b="1" dirty="0">
                <a:solidFill>
                  <a:schemeClr val="tx2"/>
                </a:solidFill>
                <a:latin typeface="Century Gothic"/>
              </a:rPr>
              <a:t>Παρατηρούμενες επιθέσεις &amp; περιστατικά</a:t>
            </a:r>
          </a:p>
        </p:txBody>
      </p:sp>
      <p:sp>
        <p:nvSpPr>
          <p:cNvPr id="13" name="Ellipse 12">
            <a:extLst>
              <a:ext uri="{FF2B5EF4-FFF2-40B4-BE49-F238E27FC236}">
                <a16:creationId xmlns:a16="http://schemas.microsoft.com/office/drawing/2014/main" id="{1645E97E-EA4E-4B9E-8994-84B207556A37}"/>
              </a:ext>
            </a:extLst>
          </p:cNvPr>
          <p:cNvSpPr/>
          <p:nvPr/>
        </p:nvSpPr>
        <p:spPr>
          <a:xfrm>
            <a:off x="10733193" y="3109536"/>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6B2E5E16-241F-4E72-9A3A-94E8F8BA1129}"/>
              </a:ext>
            </a:extLst>
          </p:cNvPr>
          <p:cNvSpPr/>
          <p:nvPr/>
        </p:nvSpPr>
        <p:spPr>
          <a:xfrm>
            <a:off x="7516582" y="3343275"/>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FEB17E21-A68A-4CAC-BE24-BD31F6D3579C}"/>
              </a:ext>
            </a:extLst>
          </p:cNvPr>
          <p:cNvCxnSpPr>
            <a:cxnSpLocks/>
          </p:cNvCxnSpPr>
          <p:nvPr/>
        </p:nvCxnSpPr>
        <p:spPr>
          <a:xfrm flipH="1">
            <a:off x="7667688" y="2956465"/>
            <a:ext cx="980970" cy="47253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Connecteur droit avec flèche 16">
            <a:extLst>
              <a:ext uri="{FF2B5EF4-FFF2-40B4-BE49-F238E27FC236}">
                <a16:creationId xmlns:a16="http://schemas.microsoft.com/office/drawing/2014/main" id="{3CFF505E-DF4D-4C2C-BE50-4280E293CAC2}"/>
              </a:ext>
            </a:extLst>
          </p:cNvPr>
          <p:cNvCxnSpPr>
            <a:cxnSpLocks/>
            <a:endCxn id="13" idx="5"/>
          </p:cNvCxnSpPr>
          <p:nvPr/>
        </p:nvCxnSpPr>
        <p:spPr>
          <a:xfrm flipH="1" flipV="1">
            <a:off x="10844339" y="3255878"/>
            <a:ext cx="480153" cy="9190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7" name="Ellipse 26">
            <a:extLst>
              <a:ext uri="{FF2B5EF4-FFF2-40B4-BE49-F238E27FC236}">
                <a16:creationId xmlns:a16="http://schemas.microsoft.com/office/drawing/2014/main" id="{3487EE90-1393-4EBE-AF29-9B847E88D013}"/>
              </a:ext>
            </a:extLst>
          </p:cNvPr>
          <p:cNvSpPr/>
          <p:nvPr/>
        </p:nvSpPr>
        <p:spPr>
          <a:xfrm>
            <a:off x="6691993" y="3048121"/>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C9B49A67-865F-4378-984F-F06C34027900}"/>
              </a:ext>
            </a:extLst>
          </p:cNvPr>
          <p:cNvCxnSpPr>
            <a:cxnSpLocks/>
            <a:endCxn id="27" idx="5"/>
          </p:cNvCxnSpPr>
          <p:nvPr/>
        </p:nvCxnSpPr>
        <p:spPr>
          <a:xfrm flipH="1" flipV="1">
            <a:off x="6803139" y="3194463"/>
            <a:ext cx="1628162" cy="152753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 name="ZoneTexte 5">
            <a:extLst>
              <a:ext uri="{FF2B5EF4-FFF2-40B4-BE49-F238E27FC236}">
                <a16:creationId xmlns:a16="http://schemas.microsoft.com/office/drawing/2014/main" id="{91262C84-D094-4325-BDF3-6FADC5B57205}"/>
              </a:ext>
            </a:extLst>
          </p:cNvPr>
          <p:cNvSpPr txBox="1"/>
          <p:nvPr/>
        </p:nvSpPr>
        <p:spPr>
          <a:xfrm>
            <a:off x="10218148" y="4151032"/>
            <a:ext cx="1938078" cy="1077218"/>
          </a:xfrm>
          <a:prstGeom prst="rect">
            <a:avLst/>
          </a:prstGeom>
          <a:solidFill>
            <a:schemeClr val="tx1">
              <a:lumMod val="85000"/>
              <a:lumOff val="15000"/>
            </a:schemeClr>
          </a:solidFill>
        </p:spPr>
        <p:txBody>
          <a:bodyPr wrap="square" rtlCol="0">
            <a:spAutoFit/>
          </a:bodyPr>
          <a:lstStyle>
            <a:defPPr>
              <a:defRPr lang="fr-FR"/>
            </a:defPPr>
            <a:lvl1pPr algn="ctr">
              <a:defRPr sz="1600">
                <a:solidFill>
                  <a:schemeClr val="bg1"/>
                </a:solidFill>
              </a:defRPr>
            </a:lvl1pPr>
          </a:lstStyle>
          <a:p>
            <a:r>
              <a:rPr lang="el" err="1"/>
              <a:t>Ιουλ 2021</a:t>
            </a:r>
          </a:p>
          <a:p>
            <a:r>
              <a:rPr lang="el"/>
              <a:t>Tokyo Marine (Ασφάλειες)</a:t>
            </a:r>
          </a:p>
          <a:p>
            <a:r>
              <a:rPr lang="el"/>
              <a:t>Διαρροή δεδομένων</a:t>
            </a:r>
            <a:endParaRPr lang="fr-FR"/>
          </a:p>
        </p:txBody>
      </p:sp>
      <p:sp>
        <p:nvSpPr>
          <p:cNvPr id="42" name="ZoneTexte 41">
            <a:extLst>
              <a:ext uri="{FF2B5EF4-FFF2-40B4-BE49-F238E27FC236}">
                <a16:creationId xmlns:a16="http://schemas.microsoft.com/office/drawing/2014/main" id="{7D25DEA0-1878-4027-B3F6-B0F4E1667DEC}"/>
              </a:ext>
            </a:extLst>
          </p:cNvPr>
          <p:cNvSpPr txBox="1"/>
          <p:nvPr/>
        </p:nvSpPr>
        <p:spPr>
          <a:xfrm>
            <a:off x="2507947" y="835818"/>
            <a:ext cx="1940371" cy="830997"/>
          </a:xfrm>
          <a:prstGeom prst="rect">
            <a:avLst/>
          </a:prstGeom>
          <a:solidFill>
            <a:schemeClr val="tx1">
              <a:lumMod val="85000"/>
              <a:lumOff val="15000"/>
            </a:schemeClr>
          </a:solidFill>
        </p:spPr>
        <p:txBody>
          <a:bodyPr wrap="square" rtlCol="0">
            <a:spAutoFit/>
          </a:bodyPr>
          <a:lstStyle/>
          <a:p>
            <a:pPr algn="ctr"/>
            <a:r>
              <a:rPr lang="el" sz="1600">
                <a:solidFill>
                  <a:schemeClr val="bg1"/>
                </a:solidFill>
              </a:rPr>
              <a:t>Απρίλιος 2021 </a:t>
            </a:r>
          </a:p>
          <a:p>
            <a:pPr algn="ctr"/>
            <a:r>
              <a:rPr lang="el" sz="1600">
                <a:solidFill>
                  <a:schemeClr val="bg1"/>
                </a:solidFill>
              </a:rPr>
              <a:t> (Bourbon)</a:t>
            </a:r>
          </a:p>
          <a:p>
            <a:pPr algn="ctr"/>
            <a:r>
              <a:rPr lang="el" sz="1600" err="1">
                <a:solidFill>
                  <a:schemeClr val="bg1"/>
                </a:solidFill>
              </a:rPr>
              <a:t>DoS</a:t>
            </a:r>
            <a:endParaRPr lang="fr-FR" sz="1600">
              <a:solidFill>
                <a:schemeClr val="bg1"/>
              </a:solidFill>
            </a:endParaRPr>
          </a:p>
        </p:txBody>
      </p:sp>
      <p:sp>
        <p:nvSpPr>
          <p:cNvPr id="49" name="Ellipse 48">
            <a:extLst>
              <a:ext uri="{FF2B5EF4-FFF2-40B4-BE49-F238E27FC236}">
                <a16:creationId xmlns:a16="http://schemas.microsoft.com/office/drawing/2014/main" id="{2062623E-F466-4901-B8AF-4977528BBE5B}"/>
              </a:ext>
            </a:extLst>
          </p:cNvPr>
          <p:cNvSpPr/>
          <p:nvPr/>
        </p:nvSpPr>
        <p:spPr>
          <a:xfrm>
            <a:off x="5567289" y="2582280"/>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avec flèche 49">
            <a:extLst>
              <a:ext uri="{FF2B5EF4-FFF2-40B4-BE49-F238E27FC236}">
                <a16:creationId xmlns:a16="http://schemas.microsoft.com/office/drawing/2014/main" id="{DE87904D-8387-4574-9F6B-ADF6519EF102}"/>
              </a:ext>
            </a:extLst>
          </p:cNvPr>
          <p:cNvCxnSpPr>
            <a:cxnSpLocks/>
            <a:stCxn id="54" idx="0"/>
          </p:cNvCxnSpPr>
          <p:nvPr/>
        </p:nvCxnSpPr>
        <p:spPr>
          <a:xfrm flipH="1" flipV="1">
            <a:off x="6299802" y="2870964"/>
            <a:ext cx="44438" cy="115312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ZoneTexte 53">
            <a:extLst>
              <a:ext uri="{FF2B5EF4-FFF2-40B4-BE49-F238E27FC236}">
                <a16:creationId xmlns:a16="http://schemas.microsoft.com/office/drawing/2014/main" id="{2F53E133-AD99-4897-BD36-A9812496C1F5}"/>
              </a:ext>
            </a:extLst>
          </p:cNvPr>
          <p:cNvSpPr txBox="1"/>
          <p:nvPr/>
        </p:nvSpPr>
        <p:spPr>
          <a:xfrm>
            <a:off x="5359212" y="4024090"/>
            <a:ext cx="1970056" cy="830997"/>
          </a:xfrm>
          <a:prstGeom prst="rect">
            <a:avLst/>
          </a:prstGeom>
          <a:solidFill>
            <a:schemeClr val="tx1">
              <a:lumMod val="85000"/>
              <a:lumOff val="15000"/>
            </a:schemeClr>
          </a:solidFill>
        </p:spPr>
        <p:txBody>
          <a:bodyPr wrap="square" rtlCol="0">
            <a:spAutoFit/>
          </a:bodyPr>
          <a:lstStyle/>
          <a:p>
            <a:pPr algn="ctr"/>
            <a:r>
              <a:rPr lang="el" sz="1600">
                <a:solidFill>
                  <a:schemeClr val="bg1"/>
                </a:solidFill>
              </a:rPr>
              <a:t>2022 - 24 </a:t>
            </a:r>
          </a:p>
          <a:p>
            <a:pPr algn="ctr"/>
            <a:r>
              <a:rPr lang="el" sz="1600" err="1">
                <a:solidFill>
                  <a:schemeClr val="bg1"/>
                </a:solidFill>
              </a:rPr>
              <a:t>Ελλάδα</a:t>
            </a:r>
            <a:endParaRPr lang="fr-FR" sz="1600">
              <a:solidFill>
                <a:schemeClr val="bg1"/>
              </a:solidFill>
            </a:endParaRPr>
          </a:p>
          <a:p>
            <a:pPr algn="ctr"/>
            <a:r>
              <a:rPr lang="el" sz="1600">
                <a:solidFill>
                  <a:schemeClr val="bg1"/>
                </a:solidFill>
              </a:rPr>
              <a:t>Εμπλοκή AIS</a:t>
            </a:r>
            <a:endParaRPr lang="fr-FR" sz="1600">
              <a:solidFill>
                <a:schemeClr val="bg1"/>
              </a:solidFill>
            </a:endParaRPr>
          </a:p>
        </p:txBody>
      </p:sp>
      <p:sp>
        <p:nvSpPr>
          <p:cNvPr id="39" name="Ellipse 38">
            <a:extLst>
              <a:ext uri="{FF2B5EF4-FFF2-40B4-BE49-F238E27FC236}">
                <a16:creationId xmlns:a16="http://schemas.microsoft.com/office/drawing/2014/main" id="{13FBFE6D-7EF2-4ED0-B6E1-5ECB0E63A511}"/>
              </a:ext>
            </a:extLst>
          </p:cNvPr>
          <p:cNvSpPr/>
          <p:nvPr/>
        </p:nvSpPr>
        <p:spPr>
          <a:xfrm>
            <a:off x="5835568" y="2605343"/>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a:extLst>
              <a:ext uri="{FF2B5EF4-FFF2-40B4-BE49-F238E27FC236}">
                <a16:creationId xmlns:a16="http://schemas.microsoft.com/office/drawing/2014/main" id="{69A55AF5-CDA2-4682-AB3E-49B694949FFA}"/>
              </a:ext>
            </a:extLst>
          </p:cNvPr>
          <p:cNvCxnSpPr>
            <a:cxnSpLocks/>
            <a:endCxn id="39" idx="1"/>
          </p:cNvCxnSpPr>
          <p:nvPr/>
        </p:nvCxnSpPr>
        <p:spPr>
          <a:xfrm>
            <a:off x="4434787" y="1504548"/>
            <a:ext cx="1419851" cy="112590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3" name="Connecteur droit avec flèche 42">
            <a:extLst>
              <a:ext uri="{FF2B5EF4-FFF2-40B4-BE49-F238E27FC236}">
                <a16:creationId xmlns:a16="http://schemas.microsoft.com/office/drawing/2014/main" id="{768AD8A0-8AD5-4E3B-8102-780C6C6F5140}"/>
              </a:ext>
            </a:extLst>
          </p:cNvPr>
          <p:cNvCxnSpPr>
            <a:cxnSpLocks/>
            <a:stCxn id="22" idx="3"/>
            <a:endCxn id="49" idx="3"/>
          </p:cNvCxnSpPr>
          <p:nvPr/>
        </p:nvCxnSpPr>
        <p:spPr>
          <a:xfrm flipV="1">
            <a:off x="4628860" y="2728622"/>
            <a:ext cx="957499" cy="71494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ZoneTexte 21">
            <a:extLst>
              <a:ext uri="{FF2B5EF4-FFF2-40B4-BE49-F238E27FC236}">
                <a16:creationId xmlns:a16="http://schemas.microsoft.com/office/drawing/2014/main" id="{E193DEEB-A7E3-4E5D-9D4F-343E37DF0AD5}"/>
              </a:ext>
            </a:extLst>
          </p:cNvPr>
          <p:cNvSpPr txBox="1"/>
          <p:nvPr/>
        </p:nvSpPr>
        <p:spPr>
          <a:xfrm>
            <a:off x="2694353" y="3028067"/>
            <a:ext cx="1934507" cy="830997"/>
          </a:xfrm>
          <a:prstGeom prst="rect">
            <a:avLst/>
          </a:prstGeom>
          <a:solidFill>
            <a:schemeClr val="tx1">
              <a:lumMod val="85000"/>
              <a:lumOff val="15000"/>
            </a:schemeClr>
          </a:solidFill>
        </p:spPr>
        <p:txBody>
          <a:bodyPr wrap="square" rtlCol="0">
            <a:spAutoFit/>
          </a:bodyPr>
          <a:lstStyle/>
          <a:p>
            <a:pPr algn="ctr"/>
            <a:r>
              <a:rPr lang="el" sz="1600">
                <a:solidFill>
                  <a:schemeClr val="bg1"/>
                </a:solidFill>
              </a:rPr>
              <a:t>2021</a:t>
            </a:r>
          </a:p>
          <a:p>
            <a:pPr algn="ctr"/>
            <a:r>
              <a:rPr lang="el" sz="1600">
                <a:solidFill>
                  <a:schemeClr val="bg1"/>
                </a:solidFill>
              </a:rPr>
              <a:t>(CMA-CGM)</a:t>
            </a:r>
          </a:p>
          <a:p>
            <a:pPr algn="ctr"/>
            <a:r>
              <a:rPr lang="el" sz="1600">
                <a:solidFill>
                  <a:schemeClr val="bg1"/>
                </a:solidFill>
              </a:rPr>
              <a:t>Επίθεση CCS </a:t>
            </a:r>
          </a:p>
        </p:txBody>
      </p:sp>
      <p:sp>
        <p:nvSpPr>
          <p:cNvPr id="52" name="ZoneTexte 51">
            <a:extLst>
              <a:ext uri="{FF2B5EF4-FFF2-40B4-BE49-F238E27FC236}">
                <a16:creationId xmlns:a16="http://schemas.microsoft.com/office/drawing/2014/main" id="{3F7548EE-4CEE-4294-97E0-C51179D95D2F}"/>
              </a:ext>
            </a:extLst>
          </p:cNvPr>
          <p:cNvSpPr txBox="1"/>
          <p:nvPr/>
        </p:nvSpPr>
        <p:spPr>
          <a:xfrm>
            <a:off x="8625125" y="2517095"/>
            <a:ext cx="1928696" cy="830997"/>
          </a:xfrm>
          <a:prstGeom prst="rect">
            <a:avLst/>
          </a:prstGeom>
          <a:solidFill>
            <a:schemeClr val="tx1">
              <a:lumMod val="85000"/>
              <a:lumOff val="15000"/>
            </a:schemeClr>
          </a:solidFill>
        </p:spPr>
        <p:txBody>
          <a:bodyPr wrap="square" rtlCol="0">
            <a:spAutoFit/>
          </a:bodyPr>
          <a:lstStyle/>
          <a:p>
            <a:pPr algn="ctr"/>
            <a:r>
              <a:rPr lang="el" sz="1600" err="1">
                <a:solidFill>
                  <a:schemeClr val="bg1"/>
                </a:solidFill>
              </a:rPr>
              <a:t>Ιουλ 2021 </a:t>
            </a:r>
          </a:p>
          <a:p>
            <a:pPr algn="ctr"/>
            <a:r>
              <a:rPr lang="el" sz="1600">
                <a:solidFill>
                  <a:schemeClr val="bg1"/>
                </a:solidFill>
              </a:rPr>
              <a:t>(5 M/V GoO)</a:t>
            </a:r>
          </a:p>
          <a:p>
            <a:pPr algn="ctr"/>
            <a:r>
              <a:rPr lang="el" sz="1600">
                <a:solidFill>
                  <a:schemeClr val="bg1"/>
                </a:solidFill>
              </a:rPr>
              <a:t>AIS/GNSS Spamming</a:t>
            </a:r>
          </a:p>
        </p:txBody>
      </p:sp>
      <p:sp>
        <p:nvSpPr>
          <p:cNvPr id="53" name="ZoneTexte 52">
            <a:extLst>
              <a:ext uri="{FF2B5EF4-FFF2-40B4-BE49-F238E27FC236}">
                <a16:creationId xmlns:a16="http://schemas.microsoft.com/office/drawing/2014/main" id="{F1DA6B62-1B10-40E2-A1F5-931DDE1F8A8E}"/>
              </a:ext>
            </a:extLst>
          </p:cNvPr>
          <p:cNvSpPr txBox="1"/>
          <p:nvPr/>
        </p:nvSpPr>
        <p:spPr>
          <a:xfrm>
            <a:off x="4990351" y="48320"/>
            <a:ext cx="1928696" cy="830997"/>
          </a:xfrm>
          <a:prstGeom prst="rect">
            <a:avLst/>
          </a:prstGeom>
          <a:solidFill>
            <a:schemeClr val="tx1">
              <a:lumMod val="85000"/>
              <a:lumOff val="15000"/>
            </a:schemeClr>
          </a:solidFill>
        </p:spPr>
        <p:txBody>
          <a:bodyPr wrap="square" rtlCol="0">
            <a:spAutoFit/>
          </a:bodyPr>
          <a:lstStyle/>
          <a:p>
            <a:pPr algn="ctr"/>
            <a:r>
              <a:rPr lang="el" sz="1600">
                <a:solidFill>
                  <a:schemeClr val="bg1"/>
                </a:solidFill>
              </a:rPr>
              <a:t>2022 Καλίνινγκραντ</a:t>
            </a:r>
          </a:p>
          <a:p>
            <a:pPr algn="ctr"/>
            <a:r>
              <a:rPr lang="el" sz="1600">
                <a:solidFill>
                  <a:schemeClr val="bg1"/>
                </a:solidFill>
              </a:rPr>
              <a:t>Πλαστογράφηση GNSS</a:t>
            </a:r>
          </a:p>
          <a:p>
            <a:pPr algn="ctr"/>
            <a:r>
              <a:rPr lang="el" sz="1600" err="1">
                <a:solidFill>
                  <a:schemeClr val="bg1"/>
                </a:solidFill>
              </a:rPr>
              <a:t>Μπλοκάρει</a:t>
            </a:r>
            <a:endParaRPr lang="fr-FR" sz="1600">
              <a:solidFill>
                <a:schemeClr val="bg1"/>
              </a:solidFill>
            </a:endParaRPr>
          </a:p>
        </p:txBody>
      </p:sp>
      <p:sp>
        <p:nvSpPr>
          <p:cNvPr id="55" name="ZoneTexte 54">
            <a:extLst>
              <a:ext uri="{FF2B5EF4-FFF2-40B4-BE49-F238E27FC236}">
                <a16:creationId xmlns:a16="http://schemas.microsoft.com/office/drawing/2014/main" id="{554C3F02-E6CE-4A3E-B67F-D7B25A85FA51}"/>
              </a:ext>
            </a:extLst>
          </p:cNvPr>
          <p:cNvSpPr txBox="1"/>
          <p:nvPr/>
        </p:nvSpPr>
        <p:spPr>
          <a:xfrm>
            <a:off x="7646797" y="586369"/>
            <a:ext cx="1945453" cy="1077218"/>
          </a:xfrm>
          <a:prstGeom prst="rect">
            <a:avLst/>
          </a:prstGeom>
          <a:solidFill>
            <a:schemeClr val="tx1">
              <a:lumMod val="85000"/>
              <a:lumOff val="15000"/>
            </a:schemeClr>
          </a:solidFill>
        </p:spPr>
        <p:txBody>
          <a:bodyPr wrap="square" rtlCol="0">
            <a:spAutoFit/>
          </a:bodyPr>
          <a:lstStyle/>
          <a:p>
            <a:pPr algn="ctr"/>
            <a:r>
              <a:rPr lang="el" sz="1600">
                <a:solidFill>
                  <a:schemeClr val="bg1"/>
                </a:solidFill>
              </a:rPr>
              <a:t>2022 – 24 Β. Θάλασσα</a:t>
            </a:r>
            <a:endParaRPr lang="fr-FR" sz="1600">
              <a:solidFill>
                <a:schemeClr val="bg1"/>
              </a:solidFill>
            </a:endParaRPr>
          </a:p>
          <a:p>
            <a:pPr algn="ctr"/>
            <a:r>
              <a:rPr lang="el" sz="1600">
                <a:solidFill>
                  <a:schemeClr val="bg1"/>
                </a:solidFill>
              </a:rPr>
              <a:t>AIS πλαστογράφηση &amp;; εμπλοκή</a:t>
            </a:r>
            <a:endParaRPr lang="fr-FR" sz="1600">
              <a:solidFill>
                <a:schemeClr val="bg1"/>
              </a:solidFill>
            </a:endParaRPr>
          </a:p>
          <a:p>
            <a:pPr algn="ctr"/>
            <a:r>
              <a:rPr lang="el" sz="1600" err="1">
                <a:solidFill>
                  <a:schemeClr val="bg1"/>
                </a:solidFill>
              </a:rPr>
              <a:t>Εμπόλεμη περιοχή</a:t>
            </a:r>
          </a:p>
        </p:txBody>
      </p:sp>
      <p:cxnSp>
        <p:nvCxnSpPr>
          <p:cNvPr id="56" name="Connecteur droit avec flèche 55">
            <a:extLst>
              <a:ext uri="{FF2B5EF4-FFF2-40B4-BE49-F238E27FC236}">
                <a16:creationId xmlns:a16="http://schemas.microsoft.com/office/drawing/2014/main" id="{4AEAB48E-A392-41F9-A06B-DC46D9CE1939}"/>
              </a:ext>
            </a:extLst>
          </p:cNvPr>
          <p:cNvCxnSpPr>
            <a:cxnSpLocks/>
            <a:endCxn id="59" idx="7"/>
          </p:cNvCxnSpPr>
          <p:nvPr/>
        </p:nvCxnSpPr>
        <p:spPr>
          <a:xfrm flipH="1">
            <a:off x="6174021" y="1623272"/>
            <a:ext cx="110825" cy="324569"/>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7" name="Ellipse 56">
            <a:extLst>
              <a:ext uri="{FF2B5EF4-FFF2-40B4-BE49-F238E27FC236}">
                <a16:creationId xmlns:a16="http://schemas.microsoft.com/office/drawing/2014/main" id="{699CD426-97EA-46EA-8D40-03A564A7A814}"/>
              </a:ext>
            </a:extLst>
          </p:cNvPr>
          <p:cNvSpPr/>
          <p:nvPr/>
        </p:nvSpPr>
        <p:spPr>
          <a:xfrm>
            <a:off x="6625354" y="2496555"/>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D5903DD4-8540-4EA6-A6A6-38E5B7731639}"/>
              </a:ext>
            </a:extLst>
          </p:cNvPr>
          <p:cNvSpPr/>
          <p:nvPr/>
        </p:nvSpPr>
        <p:spPr>
          <a:xfrm>
            <a:off x="6062875" y="1922733"/>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avec flèche 60">
            <a:extLst>
              <a:ext uri="{FF2B5EF4-FFF2-40B4-BE49-F238E27FC236}">
                <a16:creationId xmlns:a16="http://schemas.microsoft.com/office/drawing/2014/main" id="{8328E9A5-E69A-49E5-A415-E8A7F0EEA244}"/>
              </a:ext>
            </a:extLst>
          </p:cNvPr>
          <p:cNvCxnSpPr>
            <a:cxnSpLocks/>
            <a:stCxn id="55" idx="1"/>
            <a:endCxn id="57" idx="7"/>
          </p:cNvCxnSpPr>
          <p:nvPr/>
        </p:nvCxnSpPr>
        <p:spPr>
          <a:xfrm flipH="1">
            <a:off x="6736500" y="1124978"/>
            <a:ext cx="910297" cy="139668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5" name="ZoneTexte 64">
            <a:extLst>
              <a:ext uri="{FF2B5EF4-FFF2-40B4-BE49-F238E27FC236}">
                <a16:creationId xmlns:a16="http://schemas.microsoft.com/office/drawing/2014/main" id="{59AB1028-E9E7-47A3-8B54-A92F25783D39}"/>
              </a:ext>
            </a:extLst>
          </p:cNvPr>
          <p:cNvSpPr txBox="1"/>
          <p:nvPr/>
        </p:nvSpPr>
        <p:spPr>
          <a:xfrm>
            <a:off x="7555055" y="4722964"/>
            <a:ext cx="1931255" cy="830997"/>
          </a:xfrm>
          <a:prstGeom prst="rect">
            <a:avLst/>
          </a:prstGeom>
          <a:solidFill>
            <a:schemeClr val="tx1">
              <a:lumMod val="85000"/>
              <a:lumOff val="15000"/>
            </a:schemeClr>
          </a:solidFill>
        </p:spPr>
        <p:txBody>
          <a:bodyPr wrap="square" rtlCol="0">
            <a:spAutoFit/>
          </a:bodyPr>
          <a:lstStyle/>
          <a:p>
            <a:pPr algn="ctr"/>
            <a:r>
              <a:rPr lang="el" sz="1600">
                <a:solidFill>
                  <a:schemeClr val="bg1"/>
                </a:solidFill>
              </a:rPr>
              <a:t>2021 - 24 Συρία</a:t>
            </a:r>
            <a:endParaRPr lang="fr-FR" sz="1600">
              <a:solidFill>
                <a:schemeClr val="bg1"/>
              </a:solidFill>
            </a:endParaRPr>
          </a:p>
          <a:p>
            <a:pPr algn="ctr"/>
            <a:r>
              <a:rPr lang="el" sz="1600">
                <a:solidFill>
                  <a:schemeClr val="bg1"/>
                </a:solidFill>
              </a:rPr>
              <a:t>Πλαστογράφηση AIS / GNSS</a:t>
            </a:r>
          </a:p>
        </p:txBody>
      </p:sp>
      <p:sp>
        <p:nvSpPr>
          <p:cNvPr id="66" name="ZoneTexte 65">
            <a:extLst>
              <a:ext uri="{FF2B5EF4-FFF2-40B4-BE49-F238E27FC236}">
                <a16:creationId xmlns:a16="http://schemas.microsoft.com/office/drawing/2014/main" id="{5117A590-EFDF-414B-9151-31617F5EF31C}"/>
              </a:ext>
            </a:extLst>
          </p:cNvPr>
          <p:cNvSpPr txBox="1"/>
          <p:nvPr/>
        </p:nvSpPr>
        <p:spPr>
          <a:xfrm>
            <a:off x="303711" y="1300342"/>
            <a:ext cx="1928696" cy="830997"/>
          </a:xfrm>
          <a:prstGeom prst="rect">
            <a:avLst/>
          </a:prstGeom>
          <a:solidFill>
            <a:schemeClr val="tx1">
              <a:lumMod val="85000"/>
              <a:lumOff val="15000"/>
            </a:schemeClr>
          </a:solidFill>
        </p:spPr>
        <p:txBody>
          <a:bodyPr wrap="square" rtlCol="0">
            <a:spAutoFit/>
          </a:bodyPr>
          <a:lstStyle/>
          <a:p>
            <a:pPr algn="ctr"/>
            <a:r>
              <a:rPr lang="el" sz="1600">
                <a:solidFill>
                  <a:schemeClr val="bg1"/>
                </a:solidFill>
              </a:rPr>
              <a:t>Μάι 2021 </a:t>
            </a:r>
          </a:p>
          <a:p>
            <a:pPr algn="ctr"/>
            <a:r>
              <a:rPr lang="el" sz="1600">
                <a:solidFill>
                  <a:schemeClr val="bg1"/>
                </a:solidFill>
              </a:rPr>
              <a:t> (Αποικιακός αγωγός)</a:t>
            </a:r>
          </a:p>
          <a:p>
            <a:pPr algn="ctr"/>
            <a:r>
              <a:rPr lang="el" sz="1600" err="1">
                <a:solidFill>
                  <a:schemeClr val="bg1"/>
                </a:solidFill>
              </a:rPr>
              <a:t>DoS</a:t>
            </a:r>
            <a:endParaRPr lang="fr-FR" sz="1600">
              <a:solidFill>
                <a:schemeClr val="bg1"/>
              </a:solidFill>
            </a:endParaRPr>
          </a:p>
        </p:txBody>
      </p:sp>
      <p:cxnSp>
        <p:nvCxnSpPr>
          <p:cNvPr id="67" name="Connecteur droit avec flèche 66">
            <a:extLst>
              <a:ext uri="{FF2B5EF4-FFF2-40B4-BE49-F238E27FC236}">
                <a16:creationId xmlns:a16="http://schemas.microsoft.com/office/drawing/2014/main" id="{625AB1B2-48EC-408C-81F8-D1AE4A5B3F3D}"/>
              </a:ext>
            </a:extLst>
          </p:cNvPr>
          <p:cNvCxnSpPr>
            <a:cxnSpLocks/>
            <a:endCxn id="68" idx="1"/>
          </p:cNvCxnSpPr>
          <p:nvPr/>
        </p:nvCxnSpPr>
        <p:spPr>
          <a:xfrm>
            <a:off x="2221371" y="2272015"/>
            <a:ext cx="297394" cy="50315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8" name="Ellipse 67">
            <a:extLst>
              <a:ext uri="{FF2B5EF4-FFF2-40B4-BE49-F238E27FC236}">
                <a16:creationId xmlns:a16="http://schemas.microsoft.com/office/drawing/2014/main" id="{826DBB07-28CB-40CB-B231-EFAB3CF62061}"/>
              </a:ext>
            </a:extLst>
          </p:cNvPr>
          <p:cNvSpPr/>
          <p:nvPr/>
        </p:nvSpPr>
        <p:spPr>
          <a:xfrm>
            <a:off x="2499695" y="2750059"/>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2FF36D-C043-4BD4-A5B8-2D4D3454232E}"/>
              </a:ext>
            </a:extLst>
          </p:cNvPr>
          <p:cNvSpPr/>
          <p:nvPr/>
        </p:nvSpPr>
        <p:spPr>
          <a:xfrm>
            <a:off x="289643" y="2109587"/>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74" name="Rectangle 73">
            <a:extLst>
              <a:ext uri="{FF2B5EF4-FFF2-40B4-BE49-F238E27FC236}">
                <a16:creationId xmlns:a16="http://schemas.microsoft.com/office/drawing/2014/main" id="{EF92AA07-D1E6-4CD4-94B7-6A4A397CD263}"/>
              </a:ext>
            </a:extLst>
          </p:cNvPr>
          <p:cNvSpPr/>
          <p:nvPr/>
        </p:nvSpPr>
        <p:spPr>
          <a:xfrm>
            <a:off x="300322" y="2373141"/>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Εμπιστοσύνη</a:t>
            </a:r>
          </a:p>
        </p:txBody>
      </p:sp>
      <p:sp>
        <p:nvSpPr>
          <p:cNvPr id="75" name="Rectangle 74">
            <a:extLst>
              <a:ext uri="{FF2B5EF4-FFF2-40B4-BE49-F238E27FC236}">
                <a16:creationId xmlns:a16="http://schemas.microsoft.com/office/drawing/2014/main" id="{713AFE6C-0A2D-419B-A550-E8693AF1A1A6}"/>
              </a:ext>
            </a:extLst>
          </p:cNvPr>
          <p:cNvSpPr/>
          <p:nvPr/>
        </p:nvSpPr>
        <p:spPr>
          <a:xfrm>
            <a:off x="297792" y="2618562"/>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sp>
        <p:nvSpPr>
          <p:cNvPr id="77" name="Rectangle 76">
            <a:extLst>
              <a:ext uri="{FF2B5EF4-FFF2-40B4-BE49-F238E27FC236}">
                <a16:creationId xmlns:a16="http://schemas.microsoft.com/office/drawing/2014/main" id="{545B0CE5-AF45-49DB-923A-12621731EF20}"/>
              </a:ext>
            </a:extLst>
          </p:cNvPr>
          <p:cNvSpPr/>
          <p:nvPr/>
        </p:nvSpPr>
        <p:spPr>
          <a:xfrm>
            <a:off x="384830" y="5917188"/>
            <a:ext cx="757102" cy="2973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a:t>
            </a:r>
          </a:p>
        </p:txBody>
      </p:sp>
      <p:sp>
        <p:nvSpPr>
          <p:cNvPr id="78" name="Rectangle 77">
            <a:extLst>
              <a:ext uri="{FF2B5EF4-FFF2-40B4-BE49-F238E27FC236}">
                <a16:creationId xmlns:a16="http://schemas.microsoft.com/office/drawing/2014/main" id="{A31DABEE-D6A8-451E-A066-CD07A9E190A7}"/>
              </a:ext>
            </a:extLst>
          </p:cNvPr>
          <p:cNvSpPr/>
          <p:nvPr/>
        </p:nvSpPr>
        <p:spPr>
          <a:xfrm>
            <a:off x="384829" y="5654194"/>
            <a:ext cx="757102" cy="2973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a:t>
            </a:r>
          </a:p>
        </p:txBody>
      </p:sp>
      <p:sp>
        <p:nvSpPr>
          <p:cNvPr id="79" name="Rectangle 78">
            <a:extLst>
              <a:ext uri="{FF2B5EF4-FFF2-40B4-BE49-F238E27FC236}">
                <a16:creationId xmlns:a16="http://schemas.microsoft.com/office/drawing/2014/main" id="{763E5E39-A2BD-471C-B3F5-40B6987C9F8E}"/>
              </a:ext>
            </a:extLst>
          </p:cNvPr>
          <p:cNvSpPr/>
          <p:nvPr/>
        </p:nvSpPr>
        <p:spPr>
          <a:xfrm>
            <a:off x="384828" y="6169563"/>
            <a:ext cx="757102" cy="2973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a:t>
            </a:r>
          </a:p>
        </p:txBody>
      </p:sp>
      <p:sp>
        <p:nvSpPr>
          <p:cNvPr id="81" name="ZoneTexte 80">
            <a:extLst>
              <a:ext uri="{FF2B5EF4-FFF2-40B4-BE49-F238E27FC236}">
                <a16:creationId xmlns:a16="http://schemas.microsoft.com/office/drawing/2014/main" id="{30499500-0E0E-44B4-B231-2D6D76851A8C}"/>
              </a:ext>
            </a:extLst>
          </p:cNvPr>
          <p:cNvSpPr txBox="1"/>
          <p:nvPr/>
        </p:nvSpPr>
        <p:spPr>
          <a:xfrm>
            <a:off x="384829" y="5314296"/>
            <a:ext cx="1276311" cy="369332"/>
          </a:xfrm>
          <a:prstGeom prst="rect">
            <a:avLst/>
          </a:prstGeom>
          <a:noFill/>
        </p:spPr>
        <p:txBody>
          <a:bodyPr wrap="none" rtlCol="0">
            <a:spAutoFit/>
          </a:bodyPr>
          <a:lstStyle/>
          <a:p>
            <a:r>
              <a:rPr lang="el" dirty="0"/>
              <a:t>Αντίκτυπο</a:t>
            </a:r>
          </a:p>
        </p:txBody>
      </p:sp>
      <p:sp>
        <p:nvSpPr>
          <p:cNvPr id="82" name="ZoneTexte 81">
            <a:extLst>
              <a:ext uri="{FF2B5EF4-FFF2-40B4-BE49-F238E27FC236}">
                <a16:creationId xmlns:a16="http://schemas.microsoft.com/office/drawing/2014/main" id="{BBC31450-08AE-4948-883C-541FABD93EBB}"/>
              </a:ext>
            </a:extLst>
          </p:cNvPr>
          <p:cNvSpPr txBox="1"/>
          <p:nvPr/>
        </p:nvSpPr>
        <p:spPr>
          <a:xfrm>
            <a:off x="1194553" y="5615341"/>
            <a:ext cx="518091" cy="307777"/>
          </a:xfrm>
          <a:prstGeom prst="rect">
            <a:avLst/>
          </a:prstGeom>
          <a:noFill/>
        </p:spPr>
        <p:txBody>
          <a:bodyPr wrap="none" rtlCol="0">
            <a:spAutoFit/>
          </a:bodyPr>
          <a:lstStyle/>
          <a:p>
            <a:r>
              <a:rPr lang="el" sz="1400"/>
              <a:t>Ψηλός</a:t>
            </a:r>
          </a:p>
        </p:txBody>
      </p:sp>
      <p:sp>
        <p:nvSpPr>
          <p:cNvPr id="83" name="ZoneTexte 82">
            <a:extLst>
              <a:ext uri="{FF2B5EF4-FFF2-40B4-BE49-F238E27FC236}">
                <a16:creationId xmlns:a16="http://schemas.microsoft.com/office/drawing/2014/main" id="{409E6240-E8CF-41F2-B710-483A7BEAA711}"/>
              </a:ext>
            </a:extLst>
          </p:cNvPr>
          <p:cNvSpPr txBox="1"/>
          <p:nvPr/>
        </p:nvSpPr>
        <p:spPr>
          <a:xfrm>
            <a:off x="1166415" y="5894091"/>
            <a:ext cx="801823" cy="307777"/>
          </a:xfrm>
          <a:prstGeom prst="rect">
            <a:avLst/>
          </a:prstGeom>
          <a:noFill/>
        </p:spPr>
        <p:txBody>
          <a:bodyPr wrap="none" rtlCol="0">
            <a:spAutoFit/>
          </a:bodyPr>
          <a:lstStyle/>
          <a:p>
            <a:r>
              <a:rPr lang="el" sz="1400"/>
              <a:t>Μέτριος</a:t>
            </a:r>
          </a:p>
        </p:txBody>
      </p:sp>
      <p:sp>
        <p:nvSpPr>
          <p:cNvPr id="84" name="ZoneTexte 83">
            <a:extLst>
              <a:ext uri="{FF2B5EF4-FFF2-40B4-BE49-F238E27FC236}">
                <a16:creationId xmlns:a16="http://schemas.microsoft.com/office/drawing/2014/main" id="{AE4A1B1C-88D2-4F26-AD4F-AA81D3BD3F10}"/>
              </a:ext>
            </a:extLst>
          </p:cNvPr>
          <p:cNvSpPr txBox="1"/>
          <p:nvPr/>
        </p:nvSpPr>
        <p:spPr>
          <a:xfrm>
            <a:off x="1175615" y="6185074"/>
            <a:ext cx="729367" cy="307777"/>
          </a:xfrm>
          <a:prstGeom prst="rect">
            <a:avLst/>
          </a:prstGeom>
          <a:noFill/>
        </p:spPr>
        <p:txBody>
          <a:bodyPr wrap="none" rtlCol="0">
            <a:spAutoFit/>
          </a:bodyPr>
          <a:lstStyle/>
          <a:p>
            <a:r>
              <a:rPr lang="el" sz="1400"/>
              <a:t>Περιορισμένος</a:t>
            </a:r>
          </a:p>
        </p:txBody>
      </p:sp>
      <p:sp>
        <p:nvSpPr>
          <p:cNvPr id="85" name="Rectangle 84">
            <a:extLst>
              <a:ext uri="{FF2B5EF4-FFF2-40B4-BE49-F238E27FC236}">
                <a16:creationId xmlns:a16="http://schemas.microsoft.com/office/drawing/2014/main" id="{BDDBD664-29AD-4915-90FA-AC413FD49969}"/>
              </a:ext>
            </a:extLst>
          </p:cNvPr>
          <p:cNvSpPr/>
          <p:nvPr/>
        </p:nvSpPr>
        <p:spPr>
          <a:xfrm>
            <a:off x="2508621" y="1642594"/>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86" name="Rectangle 85">
            <a:extLst>
              <a:ext uri="{FF2B5EF4-FFF2-40B4-BE49-F238E27FC236}">
                <a16:creationId xmlns:a16="http://schemas.microsoft.com/office/drawing/2014/main" id="{1EC551EA-89EE-49C1-8446-897BB644D0E8}"/>
              </a:ext>
            </a:extLst>
          </p:cNvPr>
          <p:cNvSpPr/>
          <p:nvPr/>
        </p:nvSpPr>
        <p:spPr>
          <a:xfrm>
            <a:off x="2505232" y="1906148"/>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Εμπιστοσύνη</a:t>
            </a:r>
          </a:p>
        </p:txBody>
      </p:sp>
      <p:sp>
        <p:nvSpPr>
          <p:cNvPr id="87" name="Rectangle 86">
            <a:extLst>
              <a:ext uri="{FF2B5EF4-FFF2-40B4-BE49-F238E27FC236}">
                <a16:creationId xmlns:a16="http://schemas.microsoft.com/office/drawing/2014/main" id="{D3A3E01D-CBCF-4F22-BCE2-C8174207CFA7}"/>
              </a:ext>
            </a:extLst>
          </p:cNvPr>
          <p:cNvSpPr/>
          <p:nvPr/>
        </p:nvSpPr>
        <p:spPr>
          <a:xfrm>
            <a:off x="2502702" y="215156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sp>
        <p:nvSpPr>
          <p:cNvPr id="88" name="Rectangle 87">
            <a:extLst>
              <a:ext uri="{FF2B5EF4-FFF2-40B4-BE49-F238E27FC236}">
                <a16:creationId xmlns:a16="http://schemas.microsoft.com/office/drawing/2014/main" id="{63B48B86-6292-4F69-B1FA-2A1614469625}"/>
              </a:ext>
            </a:extLst>
          </p:cNvPr>
          <p:cNvSpPr/>
          <p:nvPr/>
        </p:nvSpPr>
        <p:spPr>
          <a:xfrm>
            <a:off x="2692015" y="3819111"/>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89" name="Rectangle 88">
            <a:extLst>
              <a:ext uri="{FF2B5EF4-FFF2-40B4-BE49-F238E27FC236}">
                <a16:creationId xmlns:a16="http://schemas.microsoft.com/office/drawing/2014/main" id="{8CFC05AB-4AB9-4F08-A279-BB1A3CBD217A}"/>
              </a:ext>
            </a:extLst>
          </p:cNvPr>
          <p:cNvSpPr/>
          <p:nvPr/>
        </p:nvSpPr>
        <p:spPr>
          <a:xfrm>
            <a:off x="2688626" y="408266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Εμπιστεύομαι</a:t>
            </a:r>
          </a:p>
        </p:txBody>
      </p:sp>
      <p:sp>
        <p:nvSpPr>
          <p:cNvPr id="90" name="Rectangle 89">
            <a:extLst>
              <a:ext uri="{FF2B5EF4-FFF2-40B4-BE49-F238E27FC236}">
                <a16:creationId xmlns:a16="http://schemas.microsoft.com/office/drawing/2014/main" id="{3D0EBA86-759B-4EA6-84B7-2CACD4D27506}"/>
              </a:ext>
            </a:extLst>
          </p:cNvPr>
          <p:cNvSpPr/>
          <p:nvPr/>
        </p:nvSpPr>
        <p:spPr>
          <a:xfrm>
            <a:off x="2686096" y="4328086"/>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sp>
        <p:nvSpPr>
          <p:cNvPr id="94" name="Rectangle 93">
            <a:extLst>
              <a:ext uri="{FF2B5EF4-FFF2-40B4-BE49-F238E27FC236}">
                <a16:creationId xmlns:a16="http://schemas.microsoft.com/office/drawing/2014/main" id="{5B511928-5108-4EB7-B8AB-41C2EFA9977B}"/>
              </a:ext>
            </a:extLst>
          </p:cNvPr>
          <p:cNvSpPr/>
          <p:nvPr/>
        </p:nvSpPr>
        <p:spPr>
          <a:xfrm>
            <a:off x="4982202" y="86934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95" name="Rectangle 94">
            <a:extLst>
              <a:ext uri="{FF2B5EF4-FFF2-40B4-BE49-F238E27FC236}">
                <a16:creationId xmlns:a16="http://schemas.microsoft.com/office/drawing/2014/main" id="{11F05F67-4601-4A96-9480-2E73B9A98DAE}"/>
              </a:ext>
            </a:extLst>
          </p:cNvPr>
          <p:cNvSpPr/>
          <p:nvPr/>
        </p:nvSpPr>
        <p:spPr>
          <a:xfrm>
            <a:off x="4978813" y="1132899"/>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Εμπιστοσύνη</a:t>
            </a:r>
          </a:p>
        </p:txBody>
      </p:sp>
      <p:sp>
        <p:nvSpPr>
          <p:cNvPr id="96" name="Rectangle 95">
            <a:extLst>
              <a:ext uri="{FF2B5EF4-FFF2-40B4-BE49-F238E27FC236}">
                <a16:creationId xmlns:a16="http://schemas.microsoft.com/office/drawing/2014/main" id="{2369DB49-28A7-49FE-8F74-FE00E30A1752}"/>
              </a:ext>
            </a:extLst>
          </p:cNvPr>
          <p:cNvSpPr/>
          <p:nvPr/>
        </p:nvSpPr>
        <p:spPr>
          <a:xfrm>
            <a:off x="4976283" y="1378320"/>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sp>
        <p:nvSpPr>
          <p:cNvPr id="98" name="Rectangle 97">
            <a:extLst>
              <a:ext uri="{FF2B5EF4-FFF2-40B4-BE49-F238E27FC236}">
                <a16:creationId xmlns:a16="http://schemas.microsoft.com/office/drawing/2014/main" id="{BE10505F-38A8-4257-9094-A177ED29D027}"/>
              </a:ext>
            </a:extLst>
          </p:cNvPr>
          <p:cNvSpPr/>
          <p:nvPr/>
        </p:nvSpPr>
        <p:spPr>
          <a:xfrm>
            <a:off x="7646646" y="1642594"/>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99" name="Rectangle 98">
            <a:extLst>
              <a:ext uri="{FF2B5EF4-FFF2-40B4-BE49-F238E27FC236}">
                <a16:creationId xmlns:a16="http://schemas.microsoft.com/office/drawing/2014/main" id="{6D323BD0-5966-4D23-B1B3-5BA7D900D09A}"/>
              </a:ext>
            </a:extLst>
          </p:cNvPr>
          <p:cNvSpPr/>
          <p:nvPr/>
        </p:nvSpPr>
        <p:spPr>
          <a:xfrm>
            <a:off x="7657325" y="1906148"/>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Εμπιστοσύνη</a:t>
            </a:r>
          </a:p>
        </p:txBody>
      </p:sp>
      <p:sp>
        <p:nvSpPr>
          <p:cNvPr id="100" name="Rectangle 99">
            <a:extLst>
              <a:ext uri="{FF2B5EF4-FFF2-40B4-BE49-F238E27FC236}">
                <a16:creationId xmlns:a16="http://schemas.microsoft.com/office/drawing/2014/main" id="{1DC7B7F7-4DFA-4BC1-AAC5-38F228A15AEB}"/>
              </a:ext>
            </a:extLst>
          </p:cNvPr>
          <p:cNvSpPr/>
          <p:nvPr/>
        </p:nvSpPr>
        <p:spPr>
          <a:xfrm>
            <a:off x="7654795" y="215156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sp>
        <p:nvSpPr>
          <p:cNvPr id="105" name="Rectangle 104">
            <a:extLst>
              <a:ext uri="{FF2B5EF4-FFF2-40B4-BE49-F238E27FC236}">
                <a16:creationId xmlns:a16="http://schemas.microsoft.com/office/drawing/2014/main" id="{F85831F2-151C-4726-BD8A-9209027E8978}"/>
              </a:ext>
            </a:extLst>
          </p:cNvPr>
          <p:cNvSpPr/>
          <p:nvPr/>
        </p:nvSpPr>
        <p:spPr>
          <a:xfrm>
            <a:off x="8603854" y="3317471"/>
            <a:ext cx="1928696" cy="262994"/>
          </a:xfrm>
          <a:prstGeom prst="rect">
            <a:avLst/>
          </a:prstGeom>
          <a:solidFill>
            <a:srgbClr val="FFC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106" name="Rectangle 105">
            <a:extLst>
              <a:ext uri="{FF2B5EF4-FFF2-40B4-BE49-F238E27FC236}">
                <a16:creationId xmlns:a16="http://schemas.microsoft.com/office/drawing/2014/main" id="{433D33B6-A9A7-4C5F-A9FD-B50A01086865}"/>
              </a:ext>
            </a:extLst>
          </p:cNvPr>
          <p:cNvSpPr/>
          <p:nvPr/>
        </p:nvSpPr>
        <p:spPr>
          <a:xfrm>
            <a:off x="8614533" y="3581025"/>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Εμπιστοσύνη</a:t>
            </a:r>
          </a:p>
        </p:txBody>
      </p:sp>
      <p:sp>
        <p:nvSpPr>
          <p:cNvPr id="107" name="Rectangle 106">
            <a:extLst>
              <a:ext uri="{FF2B5EF4-FFF2-40B4-BE49-F238E27FC236}">
                <a16:creationId xmlns:a16="http://schemas.microsoft.com/office/drawing/2014/main" id="{F1EC05B5-29C0-4C1A-940A-17F026822DB9}"/>
              </a:ext>
            </a:extLst>
          </p:cNvPr>
          <p:cNvSpPr/>
          <p:nvPr/>
        </p:nvSpPr>
        <p:spPr>
          <a:xfrm>
            <a:off x="8612003" y="3826446"/>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sp>
        <p:nvSpPr>
          <p:cNvPr id="108" name="Rectangle 107">
            <a:extLst>
              <a:ext uri="{FF2B5EF4-FFF2-40B4-BE49-F238E27FC236}">
                <a16:creationId xmlns:a16="http://schemas.microsoft.com/office/drawing/2014/main" id="{D349C108-E722-4241-9BF0-4EC748A3FB58}"/>
              </a:ext>
            </a:extLst>
          </p:cNvPr>
          <p:cNvSpPr/>
          <p:nvPr/>
        </p:nvSpPr>
        <p:spPr>
          <a:xfrm>
            <a:off x="5380713" y="4842037"/>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109" name="Rectangle 108">
            <a:extLst>
              <a:ext uri="{FF2B5EF4-FFF2-40B4-BE49-F238E27FC236}">
                <a16:creationId xmlns:a16="http://schemas.microsoft.com/office/drawing/2014/main" id="{158FFEEE-5932-4D09-9EEA-361955D18772}"/>
              </a:ext>
            </a:extLst>
          </p:cNvPr>
          <p:cNvSpPr/>
          <p:nvPr/>
        </p:nvSpPr>
        <p:spPr>
          <a:xfrm>
            <a:off x="5391392" y="5105591"/>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Εμπιστοσύνη</a:t>
            </a:r>
          </a:p>
        </p:txBody>
      </p:sp>
      <p:sp>
        <p:nvSpPr>
          <p:cNvPr id="110" name="Rectangle 109">
            <a:extLst>
              <a:ext uri="{FF2B5EF4-FFF2-40B4-BE49-F238E27FC236}">
                <a16:creationId xmlns:a16="http://schemas.microsoft.com/office/drawing/2014/main" id="{F6EC4B21-F254-494D-9970-B5B0935A1555}"/>
              </a:ext>
            </a:extLst>
          </p:cNvPr>
          <p:cNvSpPr/>
          <p:nvPr/>
        </p:nvSpPr>
        <p:spPr>
          <a:xfrm>
            <a:off x="5388862" y="5351012"/>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sp>
        <p:nvSpPr>
          <p:cNvPr id="115" name="Rectangle 114">
            <a:extLst>
              <a:ext uri="{FF2B5EF4-FFF2-40B4-BE49-F238E27FC236}">
                <a16:creationId xmlns:a16="http://schemas.microsoft.com/office/drawing/2014/main" id="{06FC8657-7287-4D63-A685-39F5803B49D1}"/>
              </a:ext>
            </a:extLst>
          </p:cNvPr>
          <p:cNvSpPr/>
          <p:nvPr/>
        </p:nvSpPr>
        <p:spPr>
          <a:xfrm>
            <a:off x="7549465" y="555138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116" name="Rectangle 115">
            <a:extLst>
              <a:ext uri="{FF2B5EF4-FFF2-40B4-BE49-F238E27FC236}">
                <a16:creationId xmlns:a16="http://schemas.microsoft.com/office/drawing/2014/main" id="{1BFD0A48-699D-4E5C-81DA-FA3A34298419}"/>
              </a:ext>
            </a:extLst>
          </p:cNvPr>
          <p:cNvSpPr/>
          <p:nvPr/>
        </p:nvSpPr>
        <p:spPr>
          <a:xfrm>
            <a:off x="7546076" y="5814942"/>
            <a:ext cx="1935548" cy="2904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Εμπιστοσύνη</a:t>
            </a:r>
          </a:p>
        </p:txBody>
      </p:sp>
      <p:sp>
        <p:nvSpPr>
          <p:cNvPr id="117" name="Rectangle 116">
            <a:extLst>
              <a:ext uri="{FF2B5EF4-FFF2-40B4-BE49-F238E27FC236}">
                <a16:creationId xmlns:a16="http://schemas.microsoft.com/office/drawing/2014/main" id="{B22ECDB9-F23E-4683-B141-1982FB957B82}"/>
              </a:ext>
            </a:extLst>
          </p:cNvPr>
          <p:cNvSpPr/>
          <p:nvPr/>
        </p:nvSpPr>
        <p:spPr>
          <a:xfrm>
            <a:off x="7557614" y="6060364"/>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sp>
        <p:nvSpPr>
          <p:cNvPr id="118" name="Rectangle 117">
            <a:extLst>
              <a:ext uri="{FF2B5EF4-FFF2-40B4-BE49-F238E27FC236}">
                <a16:creationId xmlns:a16="http://schemas.microsoft.com/office/drawing/2014/main" id="{0379C27A-E7E4-4C6E-846D-7D9C75D09424}"/>
              </a:ext>
            </a:extLst>
          </p:cNvPr>
          <p:cNvSpPr/>
          <p:nvPr/>
        </p:nvSpPr>
        <p:spPr>
          <a:xfrm>
            <a:off x="10219381" y="5216671"/>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119" name="Rectangle 118">
            <a:extLst>
              <a:ext uri="{FF2B5EF4-FFF2-40B4-BE49-F238E27FC236}">
                <a16:creationId xmlns:a16="http://schemas.microsoft.com/office/drawing/2014/main" id="{64E1C2DF-9EC4-4993-90F8-261342BEB434}"/>
              </a:ext>
            </a:extLst>
          </p:cNvPr>
          <p:cNvSpPr/>
          <p:nvPr/>
        </p:nvSpPr>
        <p:spPr>
          <a:xfrm>
            <a:off x="10230060" y="548022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Εμπιστοσύνη</a:t>
            </a:r>
          </a:p>
        </p:txBody>
      </p:sp>
      <p:sp>
        <p:nvSpPr>
          <p:cNvPr id="120" name="Rectangle 119">
            <a:extLst>
              <a:ext uri="{FF2B5EF4-FFF2-40B4-BE49-F238E27FC236}">
                <a16:creationId xmlns:a16="http://schemas.microsoft.com/office/drawing/2014/main" id="{19FE8C48-E4A4-45B7-AAAD-3603CFD48244}"/>
              </a:ext>
            </a:extLst>
          </p:cNvPr>
          <p:cNvSpPr/>
          <p:nvPr/>
        </p:nvSpPr>
        <p:spPr>
          <a:xfrm>
            <a:off x="10227530" y="5725646"/>
            <a:ext cx="1928696" cy="262994"/>
          </a:xfrm>
          <a:prstGeom prst="rect">
            <a:avLst/>
          </a:prstGeom>
          <a:solidFill>
            <a:srgbClr val="FFC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sp>
        <p:nvSpPr>
          <p:cNvPr id="69" name="ZoneTexte 68">
            <a:extLst>
              <a:ext uri="{FF2B5EF4-FFF2-40B4-BE49-F238E27FC236}">
                <a16:creationId xmlns:a16="http://schemas.microsoft.com/office/drawing/2014/main" id="{2427B4BC-5FAF-4954-B823-E4E14130CCC2}"/>
              </a:ext>
            </a:extLst>
          </p:cNvPr>
          <p:cNvSpPr txBox="1"/>
          <p:nvPr/>
        </p:nvSpPr>
        <p:spPr>
          <a:xfrm>
            <a:off x="3245543" y="4806871"/>
            <a:ext cx="1970056" cy="830997"/>
          </a:xfrm>
          <a:prstGeom prst="rect">
            <a:avLst/>
          </a:prstGeom>
          <a:solidFill>
            <a:schemeClr val="tx1">
              <a:lumMod val="85000"/>
              <a:lumOff val="15000"/>
            </a:schemeClr>
          </a:solidFill>
        </p:spPr>
        <p:txBody>
          <a:bodyPr wrap="square" rtlCol="0">
            <a:spAutoFit/>
          </a:bodyPr>
          <a:lstStyle/>
          <a:p>
            <a:pPr algn="ctr"/>
            <a:r>
              <a:rPr lang="el" sz="1600">
                <a:solidFill>
                  <a:schemeClr val="bg1"/>
                </a:solidFill>
              </a:rPr>
              <a:t>Μάι 2021 </a:t>
            </a:r>
          </a:p>
          <a:p>
            <a:pPr algn="ctr"/>
            <a:r>
              <a:rPr lang="el" sz="1600">
                <a:solidFill>
                  <a:schemeClr val="bg1"/>
                </a:solidFill>
              </a:rPr>
              <a:t>(VNF)</a:t>
            </a:r>
          </a:p>
          <a:p>
            <a:pPr algn="ctr"/>
            <a:r>
              <a:rPr lang="el" sz="1600" err="1">
                <a:solidFill>
                  <a:schemeClr val="bg1"/>
                </a:solidFill>
              </a:rPr>
              <a:t>DoS</a:t>
            </a:r>
            <a:endParaRPr lang="fr-FR" sz="1600">
              <a:solidFill>
                <a:schemeClr val="bg1"/>
              </a:solidFill>
            </a:endParaRPr>
          </a:p>
        </p:txBody>
      </p:sp>
      <p:sp>
        <p:nvSpPr>
          <p:cNvPr id="70" name="Rectangle 69">
            <a:extLst>
              <a:ext uri="{FF2B5EF4-FFF2-40B4-BE49-F238E27FC236}">
                <a16:creationId xmlns:a16="http://schemas.microsoft.com/office/drawing/2014/main" id="{277FA01A-5267-48E1-8894-3F33A7DF18A5}"/>
              </a:ext>
            </a:extLst>
          </p:cNvPr>
          <p:cNvSpPr/>
          <p:nvPr/>
        </p:nvSpPr>
        <p:spPr>
          <a:xfrm>
            <a:off x="3267044" y="5624818"/>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Δραστηριότητα</a:t>
            </a:r>
          </a:p>
        </p:txBody>
      </p:sp>
      <p:sp>
        <p:nvSpPr>
          <p:cNvPr id="72" name="Rectangle 71">
            <a:extLst>
              <a:ext uri="{FF2B5EF4-FFF2-40B4-BE49-F238E27FC236}">
                <a16:creationId xmlns:a16="http://schemas.microsoft.com/office/drawing/2014/main" id="{87815AC2-0629-4E3C-8ECF-322086383ACD}"/>
              </a:ext>
            </a:extLst>
          </p:cNvPr>
          <p:cNvSpPr/>
          <p:nvPr/>
        </p:nvSpPr>
        <p:spPr>
          <a:xfrm>
            <a:off x="3277723" y="5888372"/>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t>Εμπιστοσύνη</a:t>
            </a:r>
          </a:p>
        </p:txBody>
      </p:sp>
      <p:sp>
        <p:nvSpPr>
          <p:cNvPr id="73" name="Rectangle 72">
            <a:extLst>
              <a:ext uri="{FF2B5EF4-FFF2-40B4-BE49-F238E27FC236}">
                <a16:creationId xmlns:a16="http://schemas.microsoft.com/office/drawing/2014/main" id="{3DA51943-1CC5-45F9-BD48-102271EA7879}"/>
              </a:ext>
            </a:extLst>
          </p:cNvPr>
          <p:cNvSpPr/>
          <p:nvPr/>
        </p:nvSpPr>
        <p:spPr>
          <a:xfrm>
            <a:off x="3275193" y="6133793"/>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a:t>Εικόνα</a:t>
            </a:r>
          </a:p>
        </p:txBody>
      </p:sp>
      <p:cxnSp>
        <p:nvCxnSpPr>
          <p:cNvPr id="76" name="Connecteur droit avec flèche 75">
            <a:extLst>
              <a:ext uri="{FF2B5EF4-FFF2-40B4-BE49-F238E27FC236}">
                <a16:creationId xmlns:a16="http://schemas.microsoft.com/office/drawing/2014/main" id="{204C4392-B1CE-448D-99C5-0D17AF99DDF8}"/>
              </a:ext>
            </a:extLst>
          </p:cNvPr>
          <p:cNvCxnSpPr>
            <a:cxnSpLocks/>
          </p:cNvCxnSpPr>
          <p:nvPr/>
        </p:nvCxnSpPr>
        <p:spPr>
          <a:xfrm flipV="1">
            <a:off x="4808101" y="2906130"/>
            <a:ext cx="976697" cy="190074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34672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02E371-F759-58BA-C78D-F27ABFB20949}"/>
              </a:ext>
            </a:extLst>
          </p:cNvPr>
          <p:cNvSpPr txBox="1">
            <a:spLocks/>
          </p:cNvSpPr>
          <p:nvPr/>
        </p:nvSpPr>
        <p:spPr>
          <a:xfrm>
            <a:off x="803366" y="471012"/>
            <a:ext cx="5292634" cy="867930"/>
          </a:xfrm>
          <a:prstGeom prst="rect">
            <a:avLst/>
          </a:prstGeom>
          <a:noFill/>
        </p:spPr>
        <p:txBody>
          <a:bodyPr vert="horz" wrap="square" lIns="91440" tIns="45720" rIns="91440" bIns="45720" rtlCol="0" anchor="b">
            <a:spAutoFit/>
          </a:bodyPr>
          <a:lstStyle>
            <a:defPPr>
              <a:defRPr lang="en-US"/>
            </a:defPPr>
            <a:lvl1pPr>
              <a:lnSpc>
                <a:spcPct val="90000"/>
              </a:lnSpc>
              <a:spcBef>
                <a:spcPct val="0"/>
              </a:spcBef>
              <a:buNone/>
              <a:defRPr sz="3200" spc="100" baseline="0"/>
            </a:lvl1pPr>
          </a:lstStyle>
          <a:p>
            <a:r>
              <a:rPr lang="el" err="1"/>
              <a:t>Εμπλοκή στη θάλασσα</a:t>
            </a:r>
            <a:endParaRPr lang="fr-FR"/>
          </a:p>
          <a:p>
            <a:r>
              <a:rPr lang="el" sz="2400"/>
              <a:t>Πηγή : UNCLOS</a:t>
            </a:r>
          </a:p>
        </p:txBody>
      </p:sp>
      <p:pic>
        <p:nvPicPr>
          <p:cNvPr id="9" name="Image 8" descr="Μια εικόνα που περιέχει κείμενο, στιγμιότυπο οθόνης, γραφικά, αφίσες&#10;&#10;Περιγραφή που δημιουργείται αυτόματα">
            <a:extLst>
              <a:ext uri="{FF2B5EF4-FFF2-40B4-BE49-F238E27FC236}">
                <a16:creationId xmlns:a16="http://schemas.microsoft.com/office/drawing/2014/main" id="{BA6A294A-2EEA-8F74-9575-9C7CAA2838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5897" y="0"/>
            <a:ext cx="4171120" cy="6858000"/>
          </a:xfrm>
          <a:prstGeom prst="rect">
            <a:avLst/>
          </a:prstGeom>
        </p:spPr>
      </p:pic>
      <p:sp>
        <p:nvSpPr>
          <p:cNvPr id="6" name="ZoneTexte 5">
            <a:extLst>
              <a:ext uri="{FF2B5EF4-FFF2-40B4-BE49-F238E27FC236}">
                <a16:creationId xmlns:a16="http://schemas.microsoft.com/office/drawing/2014/main" id="{94C48F37-5C54-55DB-31A0-F56004599B3D}"/>
              </a:ext>
            </a:extLst>
          </p:cNvPr>
          <p:cNvSpPr txBox="1"/>
          <p:nvPr/>
        </p:nvSpPr>
        <p:spPr>
          <a:xfrm>
            <a:off x="592325" y="1578428"/>
            <a:ext cx="6668446" cy="4339650"/>
          </a:xfrm>
          <a:prstGeom prst="rect">
            <a:avLst/>
          </a:prstGeom>
          <a:noFill/>
        </p:spPr>
        <p:txBody>
          <a:bodyPr wrap="square">
            <a:spAutoFit/>
          </a:bodyPr>
          <a:lstStyle/>
          <a:p>
            <a:pPr algn="ctr"/>
            <a:r>
              <a:rPr lang="el" sz="1200" dirty="0"/>
              <a:t>Άρθρο 109</a:t>
            </a:r>
          </a:p>
          <a:p>
            <a:pPr algn="ctr"/>
            <a:r>
              <a:rPr lang="el" sz="1200" dirty="0"/>
              <a:t>Μη εξουσιοδοτημένη μετάδοση από την ανοικτή θάλασσα</a:t>
            </a:r>
          </a:p>
          <a:p>
            <a:pPr algn="ctr"/>
            <a:endParaRPr lang="en-US" sz="1200" dirty="0"/>
          </a:p>
          <a:p>
            <a:r>
              <a:rPr lang="el" sz="1200" dirty="0"/>
              <a:t>1. Όλα τα κράτη συνεργάζονται για την καταστολή των μη εξουσιοδοτημένων</a:t>
            </a:r>
          </a:p>
          <a:p>
            <a:r>
              <a:rPr lang="el" sz="1200" dirty="0"/>
              <a:t>Εκπομπές από την ανοικτή θάλασσα.</a:t>
            </a:r>
          </a:p>
          <a:p>
            <a:r>
              <a:rPr lang="el" sz="1200" dirty="0"/>
              <a:t>2. Για τους σκοπούς της παρούσας σύμβασης, η "μη εξουσιοδοτημένη ραδιοτηλεοπτική μετάδοση</a:t>
            </a:r>
            <a:r>
              <a:rPr lang="en-US" sz="1200" dirty="0"/>
              <a:t>”</a:t>
            </a:r>
            <a:r>
              <a:rPr lang="el" sz="1200" dirty="0"/>
              <a:t>  η μετάδοση ηχητικών ραδιοφωνικών ή τηλεοπτικών εκπομπών από πλοίο ή εγκατάσταση στην ανοικτή θάλασσα που προορίζονται για λήψη από το ευρύ κοινό·</a:t>
            </a:r>
          </a:p>
          <a:p>
            <a:r>
              <a:rPr lang="el" sz="1200" dirty="0"/>
              <a:t>αντίθετα προς τους διεθνείς κανονισμούς, αλλά εξαιρουμένης της μετάδοσης</a:t>
            </a:r>
          </a:p>
          <a:p>
            <a:r>
              <a:rPr lang="el" sz="1200" dirty="0"/>
              <a:t>κλήσεις κινδύνου.</a:t>
            </a:r>
          </a:p>
          <a:p>
            <a:r>
              <a:rPr lang="el" sz="1200" dirty="0"/>
              <a:t>3. Κάθε πρόσωπο που εμπλέκεται σε μη εξουσιοδοτημένη μετάδοση μπορεί να είναι</a:t>
            </a:r>
          </a:p>
          <a:p>
            <a:r>
              <a:rPr lang="el" sz="1200" dirty="0"/>
              <a:t>Διώκεται ενώπιον του δικαστηρίου:</a:t>
            </a:r>
          </a:p>
          <a:p>
            <a:pPr lvl="1"/>
            <a:r>
              <a:rPr lang="el" sz="1200" dirty="0"/>
              <a:t>α) το κράτος σημαίας του πλοίου·</a:t>
            </a:r>
          </a:p>
          <a:p>
            <a:pPr lvl="1"/>
            <a:r>
              <a:rPr lang="el" sz="1200" dirty="0"/>
              <a:t>β) το κράτος νηολόγησης της εγκατάστασης·</a:t>
            </a:r>
          </a:p>
          <a:p>
            <a:pPr lvl="1"/>
            <a:r>
              <a:rPr lang="el" sz="1200" dirty="0"/>
              <a:t>γ) το κράτος του οποίου την ιθαγένεια έχει το πρόσωπο·</a:t>
            </a:r>
          </a:p>
          <a:p>
            <a:pPr lvl="1"/>
            <a:r>
              <a:rPr lang="el" sz="1200" dirty="0"/>
              <a:t>δ) κάθε κράτος στο οποίο είναι δυνατή η λήψη των διαβιβάσεων· ή</a:t>
            </a:r>
          </a:p>
          <a:p>
            <a:pPr lvl="1"/>
            <a:r>
              <a:rPr lang="el" sz="1200" dirty="0"/>
              <a:t>ε) κάθε κράτος στο οποίο υφίσταται βλάβη από τις επιτρεπόμενες ραδιοεπικοινωνίες</a:t>
            </a:r>
          </a:p>
          <a:p>
            <a:pPr lvl="1"/>
            <a:r>
              <a:rPr lang="el" sz="1200" dirty="0"/>
              <a:t>παρεμβολή.</a:t>
            </a:r>
          </a:p>
          <a:p>
            <a:r>
              <a:rPr lang="el" sz="1200" dirty="0"/>
              <a:t>4. Στην ανοικτή θάλασσα, το κράτος που έχει δικαιοδοσία σύμφωνα με</a:t>
            </a:r>
          </a:p>
          <a:p>
            <a:r>
              <a:rPr lang="el" sz="1200" dirty="0"/>
              <a:t>Η παράγραφος 3 μπορεί, σύμφωνα με το άρθρο 110, να συλλαμβάνει οποιοδήποτε πρόσωπο ή πλοίο</a:t>
            </a:r>
          </a:p>
          <a:p>
            <a:r>
              <a:rPr lang="el" sz="1200" dirty="0"/>
              <a:t>ασχολούνται με μη εξουσιοδοτημένη μετάδοση και κατάσχουν τη συσκευή εκπομπής.</a:t>
            </a:r>
            <a:endParaRPr lang="fr-FR" sz="1200" dirty="0"/>
          </a:p>
        </p:txBody>
      </p:sp>
    </p:spTree>
    <p:extLst>
      <p:ext uri="{BB962C8B-B14F-4D97-AF65-F5344CB8AC3E}">
        <p14:creationId xmlns:p14="http://schemas.microsoft.com/office/powerpoint/2010/main" val="3827526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6D0C9-B3A0-E314-6761-7B9EDD5D97A3}"/>
              </a:ext>
            </a:extLst>
          </p:cNvPr>
          <p:cNvSpPr>
            <a:spLocks noGrp="1"/>
          </p:cNvSpPr>
          <p:nvPr>
            <p:ph type="ctrTitle"/>
          </p:nvPr>
        </p:nvSpPr>
        <p:spPr>
          <a:xfrm>
            <a:off x="393889" y="430063"/>
            <a:ext cx="8765541" cy="535531"/>
          </a:xfrm>
          <a:noFill/>
        </p:spPr>
        <p:txBody>
          <a:bodyPr wrap="none" rtlCol="0">
            <a:spAutoFit/>
          </a:bodyPr>
          <a:lstStyle/>
          <a:p>
            <a:r>
              <a:rPr lang="el" sz="3200" dirty="0">
                <a:latin typeface="+mn-lt"/>
                <a:ea typeface="+mn-ea"/>
                <a:cs typeface="+mn-cs"/>
              </a:rPr>
              <a:t>AIS ARCHITECTURE &amp; ΠΕΡΙΠΤΏΣΕΙΣ ΧΡΉΣΗΣ</a:t>
            </a:r>
          </a:p>
        </p:txBody>
      </p:sp>
      <p:sp>
        <p:nvSpPr>
          <p:cNvPr id="6" name="Espace réservé du texte 5">
            <a:extLst>
              <a:ext uri="{FF2B5EF4-FFF2-40B4-BE49-F238E27FC236}">
                <a16:creationId xmlns:a16="http://schemas.microsoft.com/office/drawing/2014/main" id="{D2E71450-4BA2-1DB5-103C-5EAAA1C1823A}"/>
              </a:ext>
            </a:extLst>
          </p:cNvPr>
          <p:cNvSpPr>
            <a:spLocks noGrp="1"/>
          </p:cNvSpPr>
          <p:nvPr>
            <p:ph type="body" sz="quarter" idx="16"/>
          </p:nvPr>
        </p:nvSpPr>
        <p:spPr>
          <a:xfrm>
            <a:off x="783964" y="1532238"/>
            <a:ext cx="7124359" cy="3599111"/>
          </a:xfrm>
        </p:spPr>
        <p:txBody>
          <a:bodyPr>
            <a:normAutofit/>
          </a:bodyPr>
          <a:lstStyle/>
          <a:p>
            <a:r>
              <a:rPr lang="el" sz="2400" err="1"/>
              <a:t>Τεχνική Περιγραφή </a:t>
            </a:r>
          </a:p>
          <a:p>
            <a:endParaRPr lang="fr-FR" sz="2400"/>
          </a:p>
          <a:p>
            <a:r>
              <a:rPr lang="el" sz="2400"/>
              <a:t>Περιπτώσεις χρήσης – Πλαστογράφηση</a:t>
            </a:r>
          </a:p>
          <a:p>
            <a:endParaRPr lang="fr-FR" sz="2400"/>
          </a:p>
          <a:p>
            <a:r>
              <a:rPr lang="el" sz="2400" err="1"/>
              <a:t>Συλλογή εγκληματολογικών στοιχείων</a:t>
            </a:r>
          </a:p>
        </p:txBody>
      </p:sp>
      <p:pic>
        <p:nvPicPr>
          <p:cNvPr id="8" name="Espace réservé pour une image  7">
            <a:extLst>
              <a:ext uri="{FF2B5EF4-FFF2-40B4-BE49-F238E27FC236}">
                <a16:creationId xmlns:a16="http://schemas.microsoft.com/office/drawing/2014/main" id="{8FD96BDF-2231-0716-A3FD-A33AD8B44F25}"/>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55425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E23ACD5-1C5F-F2A9-ACBC-E3976B275FD0}"/>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032DDAF0-FAF5-B9E2-01D3-F982DF542EEE}"/>
              </a:ext>
            </a:extLst>
          </p:cNvPr>
          <p:cNvSpPr>
            <a:spLocks noGrp="1"/>
          </p:cNvSpPr>
          <p:nvPr>
            <p:ph type="sldNum" sz="quarter" idx="12"/>
          </p:nvPr>
        </p:nvSpPr>
        <p:spPr/>
        <p:txBody>
          <a:bodyPr/>
          <a:lstStyle/>
          <a:p>
            <a:fld id="{AF8FC096-D195-4392-A597-E50EA60D946D}" type="slidenum">
              <a:rPr lang="fr-FR" smtClean="0"/>
              <a:t>43</a:t>
            </a:fld>
            <a:endParaRPr lang="fr-FR"/>
          </a:p>
        </p:txBody>
      </p:sp>
      <p:pic>
        <p:nvPicPr>
          <p:cNvPr id="5" name="Image 4">
            <a:extLst>
              <a:ext uri="{FF2B5EF4-FFF2-40B4-BE49-F238E27FC236}">
                <a16:creationId xmlns:a16="http://schemas.microsoft.com/office/drawing/2014/main" id="{FB9BF984-BC40-C1ED-8ED2-217DD8689B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3600" y="1943099"/>
            <a:ext cx="10261600" cy="4559301"/>
          </a:xfrm>
          <a:prstGeom prst="rect">
            <a:avLst/>
          </a:prstGeom>
        </p:spPr>
      </p:pic>
      <p:sp>
        <p:nvSpPr>
          <p:cNvPr id="6" name="ZoneTexte 5">
            <a:extLst>
              <a:ext uri="{FF2B5EF4-FFF2-40B4-BE49-F238E27FC236}">
                <a16:creationId xmlns:a16="http://schemas.microsoft.com/office/drawing/2014/main" id="{EBC2199D-595A-FC16-DB1E-0438D541B897}"/>
              </a:ext>
            </a:extLst>
          </p:cNvPr>
          <p:cNvSpPr txBox="1"/>
          <p:nvPr/>
        </p:nvSpPr>
        <p:spPr>
          <a:xfrm>
            <a:off x="203200" y="152400"/>
            <a:ext cx="7734810" cy="584775"/>
          </a:xfrm>
          <a:prstGeom prst="rect">
            <a:avLst/>
          </a:prstGeom>
          <a:noFill/>
        </p:spPr>
        <p:txBody>
          <a:bodyPr wrap="none" rtlCol="0">
            <a:spAutoFit/>
          </a:bodyPr>
          <a:lstStyle/>
          <a:p>
            <a:r>
              <a:rPr lang="el" sz="3200"/>
              <a:t>Ο δρόμος προς μια μεγάλη άνοδο στον κυβερνοχώρο </a:t>
            </a:r>
          </a:p>
        </p:txBody>
      </p:sp>
      <p:sp>
        <p:nvSpPr>
          <p:cNvPr id="7" name="Ellipse 6">
            <a:extLst>
              <a:ext uri="{FF2B5EF4-FFF2-40B4-BE49-F238E27FC236}">
                <a16:creationId xmlns:a16="http://schemas.microsoft.com/office/drawing/2014/main" id="{59CA3494-6260-1AE9-87BE-F7FC69E6056F}"/>
              </a:ext>
            </a:extLst>
          </p:cNvPr>
          <p:cNvSpPr/>
          <p:nvPr/>
        </p:nvSpPr>
        <p:spPr>
          <a:xfrm>
            <a:off x="8559800" y="2371900"/>
            <a:ext cx="1644713"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l" sz="1600" dirty="0"/>
              <a:t>Κρίση στον κυβερνοχώρο</a:t>
            </a:r>
          </a:p>
        </p:txBody>
      </p:sp>
      <p:sp>
        <p:nvSpPr>
          <p:cNvPr id="8" name="Ellipse 7">
            <a:extLst>
              <a:ext uri="{FF2B5EF4-FFF2-40B4-BE49-F238E27FC236}">
                <a16:creationId xmlns:a16="http://schemas.microsoft.com/office/drawing/2014/main" id="{07BB34C9-274E-7AE6-68AF-69E2E6AC484C}"/>
              </a:ext>
            </a:extLst>
          </p:cNvPr>
          <p:cNvSpPr/>
          <p:nvPr/>
        </p:nvSpPr>
        <p:spPr>
          <a:xfrm>
            <a:off x="6491779" y="3173499"/>
            <a:ext cx="1864821"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l" dirty="0"/>
              <a:t>Σημαντικά περιστατικά</a:t>
            </a:r>
          </a:p>
        </p:txBody>
      </p:sp>
      <p:sp>
        <p:nvSpPr>
          <p:cNvPr id="9" name="Ellipse 8">
            <a:extLst>
              <a:ext uri="{FF2B5EF4-FFF2-40B4-BE49-F238E27FC236}">
                <a16:creationId xmlns:a16="http://schemas.microsoft.com/office/drawing/2014/main" id="{6A8CAE2A-AC24-F9D5-2216-C9953634D3CD}"/>
              </a:ext>
            </a:extLst>
          </p:cNvPr>
          <p:cNvSpPr/>
          <p:nvPr/>
        </p:nvSpPr>
        <p:spPr>
          <a:xfrm>
            <a:off x="4610100" y="3705400"/>
            <a:ext cx="1644713"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l" sz="2000" dirty="0"/>
              <a:t>Μικρά περιστατικά</a:t>
            </a:r>
          </a:p>
        </p:txBody>
      </p:sp>
      <p:sp>
        <p:nvSpPr>
          <p:cNvPr id="10" name="Ellipse 9">
            <a:extLst>
              <a:ext uri="{FF2B5EF4-FFF2-40B4-BE49-F238E27FC236}">
                <a16:creationId xmlns:a16="http://schemas.microsoft.com/office/drawing/2014/main" id="{15ED6151-3D53-1E76-A7AD-A38E4B791D00}"/>
              </a:ext>
            </a:extLst>
          </p:cNvPr>
          <p:cNvSpPr/>
          <p:nvPr/>
        </p:nvSpPr>
        <p:spPr>
          <a:xfrm>
            <a:off x="2542079" y="4506999"/>
            <a:ext cx="1864821"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l" sz="1600" dirty="0"/>
              <a:t>Καθημερινά περιστατικά</a:t>
            </a:r>
          </a:p>
        </p:txBody>
      </p:sp>
      <p:sp>
        <p:nvSpPr>
          <p:cNvPr id="11" name="ZoneTexte 10">
            <a:extLst>
              <a:ext uri="{FF2B5EF4-FFF2-40B4-BE49-F238E27FC236}">
                <a16:creationId xmlns:a16="http://schemas.microsoft.com/office/drawing/2014/main" id="{1B458636-009D-C8CC-7A80-DDDBA58D48F5}"/>
              </a:ext>
            </a:extLst>
          </p:cNvPr>
          <p:cNvSpPr txBox="1"/>
          <p:nvPr/>
        </p:nvSpPr>
        <p:spPr>
          <a:xfrm>
            <a:off x="9280608" y="5902792"/>
            <a:ext cx="2244525" cy="369332"/>
          </a:xfrm>
          <a:prstGeom prst="rect">
            <a:avLst/>
          </a:prstGeom>
          <a:solidFill>
            <a:schemeClr val="bg1"/>
          </a:solidFill>
        </p:spPr>
        <p:txBody>
          <a:bodyPr wrap="none" rtlCol="0">
            <a:spAutoFit/>
          </a:bodyPr>
          <a:lstStyle/>
          <a:p>
            <a:r>
              <a:rPr lang="el" dirty="0"/>
              <a:t>Υψηλός αντίκτυπο </a:t>
            </a:r>
          </a:p>
        </p:txBody>
      </p:sp>
      <p:sp>
        <p:nvSpPr>
          <p:cNvPr id="12" name="ZoneTexte 11">
            <a:extLst>
              <a:ext uri="{FF2B5EF4-FFF2-40B4-BE49-F238E27FC236}">
                <a16:creationId xmlns:a16="http://schemas.microsoft.com/office/drawing/2014/main" id="{1AA538D2-ED2C-5651-2B8C-FFE0B915A83F}"/>
              </a:ext>
            </a:extLst>
          </p:cNvPr>
          <p:cNvSpPr txBox="1"/>
          <p:nvPr/>
        </p:nvSpPr>
        <p:spPr>
          <a:xfrm>
            <a:off x="2542079" y="5861001"/>
            <a:ext cx="2377574" cy="369332"/>
          </a:xfrm>
          <a:prstGeom prst="rect">
            <a:avLst/>
          </a:prstGeom>
          <a:solidFill>
            <a:schemeClr val="bg1"/>
          </a:solidFill>
        </p:spPr>
        <p:txBody>
          <a:bodyPr wrap="none" rtlCol="0">
            <a:spAutoFit/>
          </a:bodyPr>
          <a:lstStyle/>
          <a:p>
            <a:r>
              <a:rPr lang="el" dirty="0"/>
              <a:t>Χαμηλός αντίκτυπο </a:t>
            </a:r>
          </a:p>
        </p:txBody>
      </p:sp>
      <p:sp>
        <p:nvSpPr>
          <p:cNvPr id="13" name="Rectangle 12">
            <a:extLst>
              <a:ext uri="{FF2B5EF4-FFF2-40B4-BE49-F238E27FC236}">
                <a16:creationId xmlns:a16="http://schemas.microsoft.com/office/drawing/2014/main" id="{43176EB1-ACCC-7780-90B3-907B902A9E59}"/>
              </a:ext>
            </a:extLst>
          </p:cNvPr>
          <p:cNvSpPr/>
          <p:nvPr/>
        </p:nvSpPr>
        <p:spPr>
          <a:xfrm>
            <a:off x="832966" y="4506999"/>
            <a:ext cx="1505913" cy="10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 sz="1400">
                <a:solidFill>
                  <a:sysClr val="windowText" lastClr="000000"/>
                </a:solidFill>
              </a:rPr>
              <a:t>Κανονική καθημερινή ρουτίνα της οντότητας</a:t>
            </a:r>
            <a:endParaRPr lang="fr-FR" sz="1400">
              <a:solidFill>
                <a:sysClr val="windowText" lastClr="000000"/>
              </a:solidFill>
            </a:endParaRPr>
          </a:p>
        </p:txBody>
      </p:sp>
      <p:sp>
        <p:nvSpPr>
          <p:cNvPr id="14" name="Rectangle 13">
            <a:extLst>
              <a:ext uri="{FF2B5EF4-FFF2-40B4-BE49-F238E27FC236}">
                <a16:creationId xmlns:a16="http://schemas.microsoft.com/office/drawing/2014/main" id="{020C125E-2CB5-18EB-3C80-1B780F87CDCC}"/>
              </a:ext>
            </a:extLst>
          </p:cNvPr>
          <p:cNvSpPr/>
          <p:nvPr/>
        </p:nvSpPr>
        <p:spPr>
          <a:xfrm>
            <a:off x="919737" y="1995662"/>
            <a:ext cx="1505913" cy="10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 sz="1400" err="1">
                <a:solidFill>
                  <a:sysClr val="windowText" lastClr="000000"/>
                </a:solidFill>
              </a:rPr>
              <a:t>Έκτακτη λειτουργία της οντότητας</a:t>
            </a:r>
            <a:endParaRPr lang="fr-FR" sz="1400">
              <a:solidFill>
                <a:sysClr val="windowText" lastClr="000000"/>
              </a:solidFill>
            </a:endParaRPr>
          </a:p>
        </p:txBody>
      </p:sp>
      <p:sp>
        <p:nvSpPr>
          <p:cNvPr id="15" name="Flèche : droite 14">
            <a:extLst>
              <a:ext uri="{FF2B5EF4-FFF2-40B4-BE49-F238E27FC236}">
                <a16:creationId xmlns:a16="http://schemas.microsoft.com/office/drawing/2014/main" id="{27DB7B45-6CAA-437C-5E1F-D7DE06B1C38F}"/>
              </a:ext>
            </a:extLst>
          </p:cNvPr>
          <p:cNvSpPr/>
          <p:nvPr/>
        </p:nvSpPr>
        <p:spPr>
          <a:xfrm rot="20702871">
            <a:off x="3873563" y="1995662"/>
            <a:ext cx="4762500" cy="1049250"/>
          </a:xfrm>
          <a:prstGeom prst="rightArrow">
            <a:avLst/>
          </a:prstGeom>
          <a:solidFill>
            <a:srgbClr val="A9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dirty="0">
                <a:solidFill>
                  <a:schemeClr val="accent2"/>
                </a:solidFill>
              </a:rPr>
              <a:t>Συλλογή αποδεικτικών στοιχείων</a:t>
            </a:r>
          </a:p>
        </p:txBody>
      </p:sp>
      <p:pic>
        <p:nvPicPr>
          <p:cNvPr id="20" name="Picture 53" descr="C:\Χρήστες\συμμαχία\Λήψεις\MC900434894.PNG">
            <a:extLst>
              <a:ext uri="{FF2B5EF4-FFF2-40B4-BE49-F238E27FC236}">
                <a16:creationId xmlns:a16="http://schemas.microsoft.com/office/drawing/2014/main" id="{14257F7B-2A42-0963-75ED-7D6A888CDE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097" y="4463184"/>
            <a:ext cx="837265" cy="936496"/>
          </a:xfrm>
          <a:prstGeom prst="rect">
            <a:avLst/>
          </a:prstGeom>
          <a:noFill/>
          <a:ln w="9525">
            <a:noFill/>
            <a:miter lim="800000"/>
            <a:headEnd/>
            <a:tailEnd/>
          </a:ln>
        </p:spPr>
      </p:pic>
      <p:pic>
        <p:nvPicPr>
          <p:cNvPr id="22" name="Picture 53" descr="C:\Χρήστες\συμμαχία\Λήψεις\MC900434894.PNG">
            <a:extLst>
              <a:ext uri="{FF2B5EF4-FFF2-40B4-BE49-F238E27FC236}">
                <a16:creationId xmlns:a16="http://schemas.microsoft.com/office/drawing/2014/main" id="{6C62E3FC-2FA2-948B-12F9-A01566725C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7362" y="3905737"/>
            <a:ext cx="837265" cy="936496"/>
          </a:xfrm>
          <a:prstGeom prst="rect">
            <a:avLst/>
          </a:prstGeom>
          <a:noFill/>
          <a:ln w="9525">
            <a:noFill/>
            <a:miter lim="800000"/>
            <a:headEnd/>
            <a:tailEnd/>
          </a:ln>
        </p:spPr>
      </p:pic>
      <p:pic>
        <p:nvPicPr>
          <p:cNvPr id="23" name="Picture 33" descr="C:\Χρήστες\συμμαχία\Λήψεις\MC900433950.PNG">
            <a:extLst>
              <a:ext uri="{FF2B5EF4-FFF2-40B4-BE49-F238E27FC236}">
                <a16:creationId xmlns:a16="http://schemas.microsoft.com/office/drawing/2014/main" id="{E65E935A-DDF2-4A7B-4025-3B864F9B60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9839462" y="3319701"/>
            <a:ext cx="1060500" cy="1060500"/>
          </a:xfrm>
          <a:prstGeom prst="rect">
            <a:avLst/>
          </a:prstGeom>
          <a:noFill/>
          <a:ln w="9525">
            <a:noFill/>
            <a:miter lim="800000"/>
            <a:headEnd/>
            <a:tailEnd/>
          </a:ln>
        </p:spPr>
      </p:pic>
      <p:pic>
        <p:nvPicPr>
          <p:cNvPr id="24" name="Picture 53" descr="C:\Χρήστες\συμμαχία\Λήψεις\MC900434894.PNG">
            <a:extLst>
              <a:ext uri="{FF2B5EF4-FFF2-40B4-BE49-F238E27FC236}">
                <a16:creationId xmlns:a16="http://schemas.microsoft.com/office/drawing/2014/main" id="{E2077511-1EBD-8522-C2BB-CF4A92F0FE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8932" y="3754501"/>
            <a:ext cx="837265" cy="936496"/>
          </a:xfrm>
          <a:prstGeom prst="rect">
            <a:avLst/>
          </a:prstGeom>
          <a:noFill/>
          <a:ln w="9525">
            <a:noFill/>
            <a:miter lim="800000"/>
            <a:headEnd/>
            <a:tailEnd/>
          </a:ln>
        </p:spPr>
      </p:pic>
      <p:pic>
        <p:nvPicPr>
          <p:cNvPr id="25" name="Picture 53" descr="C:\Χρήστες\συμμαχία\Λήψεις\MC900434894.PNG">
            <a:extLst>
              <a:ext uri="{FF2B5EF4-FFF2-40B4-BE49-F238E27FC236}">
                <a16:creationId xmlns:a16="http://schemas.microsoft.com/office/drawing/2014/main" id="{2D95410B-D21B-0628-1E63-334F9454F2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7300" y="3754501"/>
            <a:ext cx="837265" cy="936496"/>
          </a:xfrm>
          <a:prstGeom prst="rect">
            <a:avLst/>
          </a:prstGeom>
          <a:noFill/>
          <a:ln w="9525">
            <a:noFill/>
            <a:miter lim="800000"/>
            <a:headEnd/>
            <a:tailEnd/>
          </a:ln>
        </p:spPr>
      </p:pic>
      <p:pic>
        <p:nvPicPr>
          <p:cNvPr id="26" name="Picture 53" descr="C:\Χρήστες\συμμαχία\Λήψεις\MC900434894.PNG">
            <a:extLst>
              <a:ext uri="{FF2B5EF4-FFF2-40B4-BE49-F238E27FC236}">
                <a16:creationId xmlns:a16="http://schemas.microsoft.com/office/drawing/2014/main" id="{883843D2-9960-614D-C96A-ECCABDDE9C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64503" y="4075248"/>
            <a:ext cx="837265" cy="936496"/>
          </a:xfrm>
          <a:prstGeom prst="rect">
            <a:avLst/>
          </a:prstGeom>
          <a:noFill/>
          <a:ln w="9525">
            <a:noFill/>
            <a:miter lim="800000"/>
            <a:headEnd/>
            <a:tailEnd/>
          </a:ln>
        </p:spPr>
      </p:pic>
      <p:pic>
        <p:nvPicPr>
          <p:cNvPr id="27" name="Image 26">
            <a:extLst>
              <a:ext uri="{FF2B5EF4-FFF2-40B4-BE49-F238E27FC236}">
                <a16:creationId xmlns:a16="http://schemas.microsoft.com/office/drawing/2014/main" id="{BBA90632-1BB2-3C60-49D7-57707FDA4B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27194" y="4306572"/>
            <a:ext cx="813960" cy="813960"/>
          </a:xfrm>
          <a:prstGeom prst="rect">
            <a:avLst/>
          </a:prstGeom>
        </p:spPr>
      </p:pic>
    </p:spTree>
    <p:extLst>
      <p:ext uri="{BB962C8B-B14F-4D97-AF65-F5344CB8AC3E}">
        <p14:creationId xmlns:p14="http://schemas.microsoft.com/office/powerpoint/2010/main" val="1261185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l"/>
              <a:t>Πρόοδος μαθήματος</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l" sz="4800"/>
              <a:t>Ο1.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vert="horz" lIns="0" tIns="45720" rIns="0" bIns="0" rtlCol="0" anchor="b">
            <a:normAutofit/>
          </a:bodyPr>
          <a:lstStyle/>
          <a:p>
            <a:r>
              <a:rPr lang="el" sz="2400" b="1"/>
              <a:t>Ναυτιλιακά συστήματα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l" sz="4800"/>
              <a:t>Ο2.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l" sz="4800"/>
              <a:t>Ο3.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l">
                <a:solidFill>
                  <a:schemeClr val="tx1">
                    <a:lumMod val="50000"/>
                    <a:lumOff val="50000"/>
                  </a:schemeClr>
                </a:solidFill>
              </a:rPr>
              <a:t>Περίπτωση χρήσης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l" sz="4800"/>
              <a:t>Ο4.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l-GR" sz="2400" dirty="0"/>
              <a:t>Ανάλυσης</a:t>
            </a:r>
            <a:endParaRPr lang="en-US" sz="2400"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l" sz="4800"/>
              <a:t>Ο5.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normAutofit/>
          </a:bodyPr>
          <a:lstStyle/>
          <a:p>
            <a:r>
              <a:rPr lang="el" sz="2400"/>
              <a:t>Διδάγματα</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44</a:t>
            </a:fld>
            <a:endParaRPr lang="en-US"/>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l"/>
              <a:t>CSP00012_S_M_Digital Forensic for Maritime: Πρότυπο παρουσίασης που δημιουργήθηκε από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a:bodyPr>
          <a:lstStyle/>
          <a:p>
            <a:r>
              <a:rPr lang="el" sz="2800"/>
              <a:t>Περίπτωση χρήσης 1</a:t>
            </a:r>
          </a:p>
        </p:txBody>
      </p:sp>
      <p:pic>
        <p:nvPicPr>
          <p:cNvPr id="22" name="Espace réservé pour une image  21" descr="Μια εικόνα που περιέχει εσωτερικό, υπολογιστή, συσκευή παρουσίασης, πολυμέσα&#10;&#10;Περιγραφή που δημιουργείται αυτόματα">
            <a:extLst>
              <a:ext uri="{FF2B5EF4-FFF2-40B4-BE49-F238E27FC236}">
                <a16:creationId xmlns:a16="http://schemas.microsoft.com/office/drawing/2014/main" id="{9662AD2A-2DAC-FDE0-511C-EEEEF1058E6D}"/>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2500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B1A17-4ADD-49E8-B2E2-DF007FB58C57}"/>
              </a:ext>
            </a:extLst>
          </p:cNvPr>
          <p:cNvSpPr>
            <a:spLocks noGrp="1"/>
          </p:cNvSpPr>
          <p:nvPr>
            <p:ph type="title"/>
          </p:nvPr>
        </p:nvSpPr>
        <p:spPr>
          <a:xfrm>
            <a:off x="3270152" y="109011"/>
            <a:ext cx="7907934" cy="535531"/>
          </a:xfrm>
          <a:noFill/>
        </p:spPr>
        <p:txBody>
          <a:bodyPr wrap="none" rtlCol="0">
            <a:spAutoFit/>
          </a:bodyPr>
          <a:lstStyle/>
          <a:p>
            <a:r>
              <a:rPr lang="el" sz="3200" dirty="0">
                <a:latin typeface="+mn-lt"/>
                <a:ea typeface="+mn-ea"/>
                <a:cs typeface="+mn-cs"/>
              </a:rPr>
              <a:t>AIS – διασυνδεδεμένες μονάδες και πρότυπα</a:t>
            </a:r>
          </a:p>
        </p:txBody>
      </p:sp>
      <p:sp>
        <p:nvSpPr>
          <p:cNvPr id="25" name="Rectangle 24">
            <a:extLst>
              <a:ext uri="{FF2B5EF4-FFF2-40B4-BE49-F238E27FC236}">
                <a16:creationId xmlns:a16="http://schemas.microsoft.com/office/drawing/2014/main" id="{ACBB6218-2197-4265-8500-77F4804D76C4}"/>
              </a:ext>
            </a:extLst>
          </p:cNvPr>
          <p:cNvSpPr/>
          <p:nvPr/>
        </p:nvSpPr>
        <p:spPr>
          <a:xfrm>
            <a:off x="8042129" y="6219883"/>
            <a:ext cx="1720516" cy="465543"/>
          </a:xfrm>
          <a:prstGeom prst="rect">
            <a:avLst/>
          </a:prstGeom>
          <a:solidFill>
            <a:schemeClr val="accent1">
              <a:lumMod val="60000"/>
              <a:lumOff val="40000"/>
            </a:schemeClr>
          </a:solid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el" sz="1400" kern="0">
                <a:solidFill>
                  <a:srgbClr val="333366"/>
                </a:solidFill>
                <a:latin typeface="Century Gothic"/>
              </a:rPr>
              <a:t>Εκθέτω</a:t>
            </a:r>
          </a:p>
        </p:txBody>
      </p:sp>
      <p:sp>
        <p:nvSpPr>
          <p:cNvPr id="36" name="Rectangle 35">
            <a:extLst>
              <a:ext uri="{FF2B5EF4-FFF2-40B4-BE49-F238E27FC236}">
                <a16:creationId xmlns:a16="http://schemas.microsoft.com/office/drawing/2014/main" id="{FBDF241F-0E0B-44C6-93A7-97CAFB33C4F9}"/>
              </a:ext>
            </a:extLst>
          </p:cNvPr>
          <p:cNvSpPr/>
          <p:nvPr/>
        </p:nvSpPr>
        <p:spPr>
          <a:xfrm>
            <a:off x="5767870" y="919153"/>
            <a:ext cx="1388550" cy="339545"/>
          </a:xfrm>
          <a:prstGeom prst="rect">
            <a:avLst/>
          </a:prstGeom>
          <a:pattFill prst="pct20">
            <a:fgClr>
              <a:srgbClr val="5DBFD4"/>
            </a:fgClr>
            <a:bgClr>
              <a:srgbClr val="FFFFFF"/>
            </a:bgClr>
          </a:patt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el" sz="1400" kern="0">
                <a:solidFill>
                  <a:srgbClr val="333366"/>
                </a:solidFill>
                <a:latin typeface="Century Gothic"/>
              </a:rPr>
              <a:t>Κεραία GPS</a:t>
            </a:r>
            <a:endParaRPr lang="fr-FR" sz="1400" kern="0">
              <a:solidFill>
                <a:srgbClr val="333366"/>
              </a:solidFill>
              <a:latin typeface="Century Gothic"/>
            </a:endParaRPr>
          </a:p>
        </p:txBody>
      </p:sp>
      <p:sp>
        <p:nvSpPr>
          <p:cNvPr id="18" name="Rectangle 17">
            <a:extLst>
              <a:ext uri="{FF2B5EF4-FFF2-40B4-BE49-F238E27FC236}">
                <a16:creationId xmlns:a16="http://schemas.microsoft.com/office/drawing/2014/main" id="{77059047-DF96-4AC1-8F57-AFBB0732FF1B}"/>
              </a:ext>
            </a:extLst>
          </p:cNvPr>
          <p:cNvSpPr/>
          <p:nvPr/>
        </p:nvSpPr>
        <p:spPr>
          <a:xfrm>
            <a:off x="11007409" y="1900255"/>
            <a:ext cx="873683" cy="2915670"/>
          </a:xfrm>
          <a:prstGeom prst="rect">
            <a:avLst/>
          </a:prstGeom>
          <a:solidFill>
            <a:schemeClr val="accent6">
              <a:lumMod val="20000"/>
              <a:lumOff val="80000"/>
            </a:schemeClr>
          </a:solidFill>
          <a:ln w="9525"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400" kern="0" dirty="0">
                <a:latin typeface="Century Gothic"/>
              </a:rPr>
              <a:t>Εσωτερικός</a:t>
            </a:r>
            <a:endParaRPr lang="fr-FR" sz="1400" kern="0" dirty="0">
              <a:latin typeface="Century Gothic"/>
            </a:endParaRPr>
          </a:p>
          <a:p>
            <a:pPr algn="ctr" defTabSz="457200" fontAlgn="base">
              <a:spcBef>
                <a:spcPct val="0"/>
              </a:spcBef>
              <a:spcAft>
                <a:spcPct val="0"/>
              </a:spcAft>
              <a:defRPr/>
            </a:pPr>
            <a:endParaRPr lang="fr-FR" sz="1400" kern="0" dirty="0">
              <a:latin typeface="Century Gothic"/>
            </a:endParaRPr>
          </a:p>
          <a:p>
            <a:pPr algn="ctr" defTabSz="457200" fontAlgn="base">
              <a:spcBef>
                <a:spcPct val="0"/>
              </a:spcBef>
              <a:spcAft>
                <a:spcPct val="0"/>
              </a:spcAft>
              <a:defRPr/>
            </a:pPr>
            <a:r>
              <a:rPr lang="el" sz="1400" kern="0" dirty="0">
                <a:latin typeface="Century Gothic"/>
              </a:rPr>
              <a:t>Έλεγχος οθόνης</a:t>
            </a:r>
          </a:p>
          <a:p>
            <a:pPr algn="ctr" defTabSz="457200" fontAlgn="base">
              <a:spcBef>
                <a:spcPct val="0"/>
              </a:spcBef>
              <a:spcAft>
                <a:spcPct val="0"/>
              </a:spcAft>
              <a:defRPr/>
            </a:pPr>
            <a:r>
              <a:rPr lang="el" sz="1400" kern="0" dirty="0">
                <a:latin typeface="Century Gothic"/>
              </a:rPr>
              <a:t>Μονάδα</a:t>
            </a:r>
          </a:p>
        </p:txBody>
      </p:sp>
      <p:sp>
        <p:nvSpPr>
          <p:cNvPr id="3" name="Rectangle 2"/>
          <p:cNvSpPr/>
          <p:nvPr/>
        </p:nvSpPr>
        <p:spPr>
          <a:xfrm>
            <a:off x="4909395" y="1724583"/>
            <a:ext cx="5258627" cy="376093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BB42E503-7AE9-4096-B16C-F815DAFA84E5}"/>
              </a:ext>
            </a:extLst>
          </p:cNvPr>
          <p:cNvSpPr/>
          <p:nvPr/>
        </p:nvSpPr>
        <p:spPr>
          <a:xfrm>
            <a:off x="6614920" y="2608598"/>
            <a:ext cx="1592534" cy="1829499"/>
          </a:xfrm>
          <a:prstGeom prst="rect">
            <a:avLst/>
          </a:prstGeom>
          <a:solidFill>
            <a:srgbClr val="969696">
              <a:lumMod val="40000"/>
              <a:lumOff val="60000"/>
            </a:srgbClr>
          </a:solid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2000" kern="0">
                <a:solidFill>
                  <a:srgbClr val="333366"/>
                </a:solidFill>
                <a:latin typeface="Century Gothic"/>
              </a:rPr>
              <a:t>ΑΙΣ</a:t>
            </a:r>
          </a:p>
          <a:p>
            <a:pPr algn="ctr" defTabSz="457200" fontAlgn="base">
              <a:spcBef>
                <a:spcPct val="0"/>
              </a:spcBef>
              <a:spcAft>
                <a:spcPct val="0"/>
              </a:spcAft>
              <a:defRPr/>
            </a:pPr>
            <a:r>
              <a:rPr lang="el" sz="2000" kern="0">
                <a:solidFill>
                  <a:srgbClr val="333366"/>
                </a:solidFill>
                <a:latin typeface="Century Gothic"/>
              </a:rPr>
              <a:t>ΚΜΕ</a:t>
            </a:r>
          </a:p>
          <a:p>
            <a:pPr algn="ctr" defTabSz="457200" fontAlgn="base">
              <a:spcBef>
                <a:spcPct val="0"/>
              </a:spcBef>
              <a:spcAft>
                <a:spcPct val="0"/>
              </a:spcAft>
              <a:defRPr/>
            </a:pPr>
            <a:r>
              <a:rPr lang="el" sz="1400" kern="0">
                <a:solidFill>
                  <a:srgbClr val="333366"/>
                </a:solidFill>
                <a:latin typeface="Century Gothic"/>
              </a:rPr>
              <a:t>Σύστημα Διαχείρισης</a:t>
            </a:r>
            <a:endParaRPr lang="fr-FR" kern="0">
              <a:solidFill>
                <a:srgbClr val="333366"/>
              </a:solidFill>
              <a:latin typeface="Century Gothic"/>
            </a:endParaRPr>
          </a:p>
        </p:txBody>
      </p:sp>
      <p:sp>
        <p:nvSpPr>
          <p:cNvPr id="19" name="Rectangle 18">
            <a:extLst>
              <a:ext uri="{FF2B5EF4-FFF2-40B4-BE49-F238E27FC236}">
                <a16:creationId xmlns:a16="http://schemas.microsoft.com/office/drawing/2014/main" id="{E850A3DC-9B2A-40D4-BCC2-B4C627B36C84}"/>
              </a:ext>
            </a:extLst>
          </p:cNvPr>
          <p:cNvSpPr/>
          <p:nvPr/>
        </p:nvSpPr>
        <p:spPr>
          <a:xfrm>
            <a:off x="6329652" y="1884916"/>
            <a:ext cx="2615104" cy="297520"/>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400" kern="0">
                <a:latin typeface="Century Gothic"/>
              </a:rPr>
              <a:t>Αναλυτής ποιότητας σήματος GNSS</a:t>
            </a:r>
          </a:p>
        </p:txBody>
      </p:sp>
      <p:sp>
        <p:nvSpPr>
          <p:cNvPr id="37" name="Rectangle 36">
            <a:extLst>
              <a:ext uri="{FF2B5EF4-FFF2-40B4-BE49-F238E27FC236}">
                <a16:creationId xmlns:a16="http://schemas.microsoft.com/office/drawing/2014/main" id="{E850A3DC-9B2A-40D4-BCC2-B4C627B36C84}"/>
              </a:ext>
            </a:extLst>
          </p:cNvPr>
          <p:cNvSpPr/>
          <p:nvPr/>
        </p:nvSpPr>
        <p:spPr>
          <a:xfrm>
            <a:off x="6563035" y="4499220"/>
            <a:ext cx="2964731" cy="443923"/>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400" kern="0">
                <a:latin typeface="Century Gothic"/>
              </a:rPr>
              <a:t>Port Control / Track τραπέζι conrol</a:t>
            </a:r>
            <a:endParaRPr lang="fr-FR" sz="1400" kern="0">
              <a:latin typeface="Century Gothic"/>
            </a:endParaRPr>
          </a:p>
        </p:txBody>
      </p:sp>
      <p:cxnSp>
        <p:nvCxnSpPr>
          <p:cNvPr id="6" name="Connecteur droit avec flèche 5"/>
          <p:cNvCxnSpPr/>
          <p:nvPr/>
        </p:nvCxnSpPr>
        <p:spPr>
          <a:xfrm flipH="1">
            <a:off x="4037268" y="2843035"/>
            <a:ext cx="86409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069714" y="2555004"/>
            <a:ext cx="788999" cy="338554"/>
          </a:xfrm>
          <a:prstGeom prst="rect">
            <a:avLst/>
          </a:prstGeom>
          <a:noFill/>
        </p:spPr>
        <p:txBody>
          <a:bodyPr wrap="none" rtlCol="0">
            <a:spAutoFit/>
          </a:bodyPr>
          <a:lstStyle/>
          <a:p>
            <a:pPr algn="ctr"/>
            <a:r>
              <a:rPr lang="el" sz="1600"/>
              <a:t>ΝΜΕΑ</a:t>
            </a:r>
          </a:p>
        </p:txBody>
      </p:sp>
      <p:sp>
        <p:nvSpPr>
          <p:cNvPr id="20" name="ZoneTexte 19"/>
          <p:cNvSpPr txBox="1"/>
          <p:nvPr/>
        </p:nvSpPr>
        <p:spPr>
          <a:xfrm>
            <a:off x="3868312" y="3914445"/>
            <a:ext cx="1188147" cy="584775"/>
          </a:xfrm>
          <a:prstGeom prst="rect">
            <a:avLst/>
          </a:prstGeom>
          <a:noFill/>
        </p:spPr>
        <p:txBody>
          <a:bodyPr wrap="none" rtlCol="0">
            <a:spAutoFit/>
          </a:bodyPr>
          <a:lstStyle/>
          <a:p>
            <a:pPr algn="ctr"/>
            <a:r>
              <a:rPr lang="el" sz="1600" dirty="0">
                <a:solidFill>
                  <a:srgbClr val="00B050"/>
                </a:solidFill>
              </a:rPr>
              <a:t>Ιστού</a:t>
            </a:r>
          </a:p>
          <a:p>
            <a:pPr algn="ctr"/>
            <a:r>
              <a:rPr lang="el" sz="1600" dirty="0">
                <a:solidFill>
                  <a:srgbClr val="00B050"/>
                </a:solidFill>
              </a:rPr>
              <a:t>υπηρεσίες</a:t>
            </a:r>
          </a:p>
        </p:txBody>
      </p:sp>
      <p:cxnSp>
        <p:nvCxnSpPr>
          <p:cNvPr id="23" name="Connecteur droit avec flèche 22"/>
          <p:cNvCxnSpPr/>
          <p:nvPr/>
        </p:nvCxnSpPr>
        <p:spPr>
          <a:xfrm flipH="1">
            <a:off x="4037268" y="4211187"/>
            <a:ext cx="864096" cy="0"/>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BDF241F-0E0B-44C6-93A7-97CAFB33C4F9}"/>
              </a:ext>
            </a:extLst>
          </p:cNvPr>
          <p:cNvSpPr/>
          <p:nvPr/>
        </p:nvSpPr>
        <p:spPr>
          <a:xfrm>
            <a:off x="7464981" y="923967"/>
            <a:ext cx="1312786" cy="339545"/>
          </a:xfrm>
          <a:prstGeom prst="rect">
            <a:avLst/>
          </a:prstGeom>
          <a:solidFill>
            <a:schemeClr val="bg1">
              <a:lumMod val="5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el" sz="1400" kern="0">
                <a:solidFill>
                  <a:schemeClr val="bg1"/>
                </a:solidFill>
                <a:latin typeface="Century Gothic"/>
              </a:rPr>
              <a:t>Κεραία VHF</a:t>
            </a:r>
            <a:endParaRPr lang="fr-FR" sz="1400" kern="0">
              <a:solidFill>
                <a:schemeClr val="bg1"/>
              </a:solidFill>
              <a:latin typeface="Century Gothic"/>
            </a:endParaRPr>
          </a:p>
        </p:txBody>
      </p:sp>
      <p:sp>
        <p:nvSpPr>
          <p:cNvPr id="35" name="Rectangle 34">
            <a:extLst>
              <a:ext uri="{FF2B5EF4-FFF2-40B4-BE49-F238E27FC236}">
                <a16:creationId xmlns:a16="http://schemas.microsoft.com/office/drawing/2014/main" id="{FBDF241F-0E0B-44C6-93A7-97CAFB33C4F9}"/>
              </a:ext>
            </a:extLst>
          </p:cNvPr>
          <p:cNvSpPr/>
          <p:nvPr/>
        </p:nvSpPr>
        <p:spPr>
          <a:xfrm>
            <a:off x="5853245" y="6023685"/>
            <a:ext cx="2087821" cy="779791"/>
          </a:xfrm>
          <a:prstGeom prst="rect">
            <a:avLst/>
          </a:prstGeom>
          <a:pattFill prst="pct20">
            <a:fgClr>
              <a:srgbClr val="5DBFD4"/>
            </a:fgClr>
            <a:bgClr>
              <a:srgbClr val="FFFFFF"/>
            </a:bgClr>
          </a:patt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el" sz="1400" kern="0" err="1">
                <a:solidFill>
                  <a:srgbClr val="333366"/>
                </a:solidFill>
                <a:latin typeface="Century Gothic"/>
              </a:rPr>
              <a:t>Εξωτερικοί αισθητήρες (ραντάρ / optronic)</a:t>
            </a:r>
          </a:p>
        </p:txBody>
      </p:sp>
      <p:sp>
        <p:nvSpPr>
          <p:cNvPr id="27" name="ZoneTexte 26"/>
          <p:cNvSpPr txBox="1"/>
          <p:nvPr/>
        </p:nvSpPr>
        <p:spPr>
          <a:xfrm>
            <a:off x="10235113" y="2707405"/>
            <a:ext cx="709874" cy="338554"/>
          </a:xfrm>
          <a:prstGeom prst="rect">
            <a:avLst/>
          </a:prstGeom>
          <a:noFill/>
        </p:spPr>
        <p:txBody>
          <a:bodyPr wrap="none" rtlCol="0">
            <a:spAutoFit/>
          </a:bodyPr>
          <a:lstStyle/>
          <a:p>
            <a:pPr algn="ctr"/>
            <a:r>
              <a:rPr lang="el" sz="1600"/>
              <a:t>ΝΜΕΑ</a:t>
            </a:r>
          </a:p>
        </p:txBody>
      </p:sp>
      <p:cxnSp>
        <p:nvCxnSpPr>
          <p:cNvPr id="28" name="Connecteur droit avec flèche 27"/>
          <p:cNvCxnSpPr/>
          <p:nvPr/>
        </p:nvCxnSpPr>
        <p:spPr>
          <a:xfrm flipH="1">
            <a:off x="10152899" y="2995436"/>
            <a:ext cx="864096" cy="0"/>
          </a:xfrm>
          <a:prstGeom prst="straightConnector1">
            <a:avLst/>
          </a:prstGeom>
          <a:ln w="2540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V="1">
            <a:off x="8498451" y="5529103"/>
            <a:ext cx="0" cy="648072"/>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6911379" y="5529103"/>
            <a:ext cx="4586" cy="504056"/>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8168787" y="5690698"/>
            <a:ext cx="1358980" cy="338554"/>
          </a:xfrm>
          <a:prstGeom prst="rect">
            <a:avLst/>
          </a:prstGeom>
          <a:noFill/>
        </p:spPr>
        <p:txBody>
          <a:bodyPr wrap="square" rtlCol="0">
            <a:spAutoFit/>
          </a:bodyPr>
          <a:lstStyle/>
          <a:p>
            <a:pPr algn="ctr"/>
            <a:r>
              <a:rPr lang="el" sz="1600"/>
              <a:t>ΝΜΕΑ</a:t>
            </a:r>
          </a:p>
        </p:txBody>
      </p:sp>
      <p:cxnSp>
        <p:nvCxnSpPr>
          <p:cNvPr id="30" name="Connecteur droit avec flèche 29"/>
          <p:cNvCxnSpPr/>
          <p:nvPr/>
        </p:nvCxnSpPr>
        <p:spPr>
          <a:xfrm flipH="1">
            <a:off x="10152899" y="3913079"/>
            <a:ext cx="864096" cy="0"/>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9997806" y="3616337"/>
            <a:ext cx="1188147" cy="584775"/>
          </a:xfrm>
          <a:prstGeom prst="rect">
            <a:avLst/>
          </a:prstGeom>
          <a:noFill/>
        </p:spPr>
        <p:txBody>
          <a:bodyPr wrap="square" rtlCol="0">
            <a:spAutoFit/>
          </a:bodyPr>
          <a:lstStyle/>
          <a:p>
            <a:pPr algn="ctr"/>
            <a:r>
              <a:rPr lang="el" sz="1600" dirty="0">
                <a:solidFill>
                  <a:srgbClr val="00B050"/>
                </a:solidFill>
              </a:rPr>
              <a:t>Ιστού</a:t>
            </a:r>
          </a:p>
          <a:p>
            <a:pPr algn="ctr"/>
            <a:r>
              <a:rPr lang="el" sz="1600" dirty="0">
                <a:solidFill>
                  <a:srgbClr val="00B050"/>
                </a:solidFill>
              </a:rPr>
              <a:t>υπηρεσίες</a:t>
            </a:r>
          </a:p>
        </p:txBody>
      </p:sp>
      <p:sp>
        <p:nvSpPr>
          <p:cNvPr id="40" name="Rectangle 39">
            <a:extLst>
              <a:ext uri="{FF2B5EF4-FFF2-40B4-BE49-F238E27FC236}">
                <a16:creationId xmlns:a16="http://schemas.microsoft.com/office/drawing/2014/main" id="{E850A3DC-9B2A-40D4-BCC2-B4C627B36C84}"/>
              </a:ext>
            </a:extLst>
          </p:cNvPr>
          <p:cNvSpPr/>
          <p:nvPr/>
        </p:nvSpPr>
        <p:spPr>
          <a:xfrm rot="5400000">
            <a:off x="4772064" y="2621073"/>
            <a:ext cx="946221"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200" kern="0" dirty="0">
                <a:latin typeface="Century Gothic"/>
              </a:rPr>
              <a:t>σειριακός</a:t>
            </a:r>
          </a:p>
        </p:txBody>
      </p:sp>
      <p:sp>
        <p:nvSpPr>
          <p:cNvPr id="41" name="Rectangle 40">
            <a:extLst>
              <a:ext uri="{FF2B5EF4-FFF2-40B4-BE49-F238E27FC236}">
                <a16:creationId xmlns:a16="http://schemas.microsoft.com/office/drawing/2014/main" id="{E850A3DC-9B2A-40D4-BCC2-B4C627B36C84}"/>
              </a:ext>
            </a:extLst>
          </p:cNvPr>
          <p:cNvSpPr/>
          <p:nvPr/>
        </p:nvSpPr>
        <p:spPr>
          <a:xfrm rot="5400000">
            <a:off x="9538885" y="2760073"/>
            <a:ext cx="709961"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900" kern="0" dirty="0">
                <a:latin typeface="Century Gothic"/>
              </a:rPr>
              <a:t>σειριακός</a:t>
            </a:r>
          </a:p>
        </p:txBody>
      </p:sp>
      <p:sp>
        <p:nvSpPr>
          <p:cNvPr id="42" name="Rectangle 41">
            <a:extLst>
              <a:ext uri="{FF2B5EF4-FFF2-40B4-BE49-F238E27FC236}">
                <a16:creationId xmlns:a16="http://schemas.microsoft.com/office/drawing/2014/main" id="{E850A3DC-9B2A-40D4-BCC2-B4C627B36C84}"/>
              </a:ext>
            </a:extLst>
          </p:cNvPr>
          <p:cNvSpPr/>
          <p:nvPr/>
        </p:nvSpPr>
        <p:spPr>
          <a:xfrm rot="5400000">
            <a:off x="4837656" y="3785497"/>
            <a:ext cx="782405"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n-US" sz="1400" kern="0" dirty="0">
                <a:latin typeface="Century Gothic"/>
              </a:rPr>
              <a:t>ETH</a:t>
            </a:r>
            <a:endParaRPr lang="el" sz="1400" kern="0" dirty="0">
              <a:latin typeface="Century Gothic"/>
            </a:endParaRPr>
          </a:p>
        </p:txBody>
      </p:sp>
      <p:sp>
        <p:nvSpPr>
          <p:cNvPr id="43" name="Rectangle 42">
            <a:extLst>
              <a:ext uri="{FF2B5EF4-FFF2-40B4-BE49-F238E27FC236}">
                <a16:creationId xmlns:a16="http://schemas.microsoft.com/office/drawing/2014/main" id="{E850A3DC-9B2A-40D4-BCC2-B4C627B36C84}"/>
              </a:ext>
            </a:extLst>
          </p:cNvPr>
          <p:cNvSpPr/>
          <p:nvPr/>
        </p:nvSpPr>
        <p:spPr>
          <a:xfrm rot="5400000">
            <a:off x="9496209" y="3678768"/>
            <a:ext cx="820028"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n-US" sz="1400" kern="0" dirty="0">
                <a:latin typeface="Century Gothic"/>
              </a:rPr>
              <a:t>ETH</a:t>
            </a:r>
            <a:endParaRPr lang="el" sz="1400" kern="0" dirty="0">
              <a:latin typeface="Century Gothic"/>
            </a:endParaRPr>
          </a:p>
        </p:txBody>
      </p:sp>
      <p:sp>
        <p:nvSpPr>
          <p:cNvPr id="29" name="Rectangle 28">
            <a:extLst>
              <a:ext uri="{FF2B5EF4-FFF2-40B4-BE49-F238E27FC236}">
                <a16:creationId xmlns:a16="http://schemas.microsoft.com/office/drawing/2014/main" id="{77059047-DF96-4AC1-8F57-AFBB0732FF1B}"/>
              </a:ext>
            </a:extLst>
          </p:cNvPr>
          <p:cNvSpPr/>
          <p:nvPr/>
        </p:nvSpPr>
        <p:spPr>
          <a:xfrm>
            <a:off x="2902544" y="2138327"/>
            <a:ext cx="1166205" cy="2915670"/>
          </a:xfrm>
          <a:prstGeom prst="rect">
            <a:avLst/>
          </a:prstGeom>
          <a:solidFill>
            <a:schemeClr val="accent6">
              <a:lumMod val="20000"/>
              <a:lumOff val="80000"/>
            </a:schemeClr>
          </a:solidFill>
          <a:ln w="9525"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400" kern="0">
                <a:latin typeface="Century Gothic"/>
              </a:rPr>
              <a:t>Συστήματα διαχείρισης </a:t>
            </a:r>
          </a:p>
          <a:p>
            <a:pPr algn="ctr" defTabSz="457200" fontAlgn="base">
              <a:spcBef>
                <a:spcPct val="0"/>
              </a:spcBef>
              <a:spcAft>
                <a:spcPct val="0"/>
              </a:spcAft>
              <a:defRPr/>
            </a:pPr>
            <a:r>
              <a:rPr lang="el" sz="1400" kern="0" err="1">
                <a:latin typeface="Century Gothic"/>
              </a:rPr>
              <a:t>Άλλες συνδέσεις (CCS, CNY, ECDIS)</a:t>
            </a:r>
          </a:p>
        </p:txBody>
      </p:sp>
      <p:sp>
        <p:nvSpPr>
          <p:cNvPr id="44" name="Rectangle 43">
            <a:extLst>
              <a:ext uri="{FF2B5EF4-FFF2-40B4-BE49-F238E27FC236}">
                <a16:creationId xmlns:a16="http://schemas.microsoft.com/office/drawing/2014/main" id="{77059047-DF96-4AC1-8F57-AFBB0732FF1B}"/>
              </a:ext>
            </a:extLst>
          </p:cNvPr>
          <p:cNvSpPr/>
          <p:nvPr/>
        </p:nvSpPr>
        <p:spPr>
          <a:xfrm>
            <a:off x="5781510" y="2623881"/>
            <a:ext cx="711020" cy="2304255"/>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wordArtVert"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400" kern="0">
                <a:latin typeface="Century Gothic"/>
              </a:rPr>
              <a:t>Συλλογή αποδεικτικών στοιχείων</a:t>
            </a:r>
          </a:p>
        </p:txBody>
      </p:sp>
      <p:sp>
        <p:nvSpPr>
          <p:cNvPr id="46" name="Rectangle 45">
            <a:extLst>
              <a:ext uri="{FF2B5EF4-FFF2-40B4-BE49-F238E27FC236}">
                <a16:creationId xmlns:a16="http://schemas.microsoft.com/office/drawing/2014/main" id="{E850A3DC-9B2A-40D4-BCC2-B4C627B36C84}"/>
              </a:ext>
            </a:extLst>
          </p:cNvPr>
          <p:cNvSpPr/>
          <p:nvPr/>
        </p:nvSpPr>
        <p:spPr>
          <a:xfrm>
            <a:off x="6483917" y="5128588"/>
            <a:ext cx="627950" cy="313069"/>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050" kern="0" dirty="0">
                <a:latin typeface="Century Gothic"/>
              </a:rPr>
              <a:t>σειριακός</a:t>
            </a:r>
          </a:p>
        </p:txBody>
      </p:sp>
      <p:sp>
        <p:nvSpPr>
          <p:cNvPr id="47" name="Rectangle 46">
            <a:extLst>
              <a:ext uri="{FF2B5EF4-FFF2-40B4-BE49-F238E27FC236}">
                <a16:creationId xmlns:a16="http://schemas.microsoft.com/office/drawing/2014/main" id="{E850A3DC-9B2A-40D4-BCC2-B4C627B36C84}"/>
              </a:ext>
            </a:extLst>
          </p:cNvPr>
          <p:cNvSpPr/>
          <p:nvPr/>
        </p:nvSpPr>
        <p:spPr>
          <a:xfrm>
            <a:off x="7224119" y="5128588"/>
            <a:ext cx="627950" cy="313069"/>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n-US" sz="1400" kern="0" dirty="0">
                <a:latin typeface="Century Gothic"/>
              </a:rPr>
              <a:t>ETH</a:t>
            </a:r>
            <a:endParaRPr lang="el" sz="1400" kern="0" dirty="0">
              <a:latin typeface="Century Gothic"/>
            </a:endParaRPr>
          </a:p>
        </p:txBody>
      </p:sp>
      <p:sp>
        <p:nvSpPr>
          <p:cNvPr id="48" name="Rectangle 47">
            <a:extLst>
              <a:ext uri="{FF2B5EF4-FFF2-40B4-BE49-F238E27FC236}">
                <a16:creationId xmlns:a16="http://schemas.microsoft.com/office/drawing/2014/main" id="{E850A3DC-9B2A-40D4-BCC2-B4C627B36C84}"/>
              </a:ext>
            </a:extLst>
          </p:cNvPr>
          <p:cNvSpPr/>
          <p:nvPr/>
        </p:nvSpPr>
        <p:spPr>
          <a:xfrm>
            <a:off x="8052614" y="5106816"/>
            <a:ext cx="627950" cy="313069"/>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100" kern="0" dirty="0">
                <a:latin typeface="Century Gothic"/>
              </a:rPr>
              <a:t>σειριακός</a:t>
            </a:r>
          </a:p>
        </p:txBody>
      </p:sp>
      <p:cxnSp>
        <p:nvCxnSpPr>
          <p:cNvPr id="49" name="Connecteur droit avec flèche 48"/>
          <p:cNvCxnSpPr/>
          <p:nvPr/>
        </p:nvCxnSpPr>
        <p:spPr>
          <a:xfrm flipV="1">
            <a:off x="7559451" y="5529103"/>
            <a:ext cx="4586" cy="504056"/>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5885902" y="5620878"/>
            <a:ext cx="1097485" cy="338554"/>
          </a:xfrm>
          <a:prstGeom prst="rect">
            <a:avLst/>
          </a:prstGeom>
          <a:noFill/>
        </p:spPr>
        <p:txBody>
          <a:bodyPr wrap="square" rtlCol="0">
            <a:spAutoFit/>
          </a:bodyPr>
          <a:lstStyle/>
          <a:p>
            <a:pPr algn="ctr"/>
            <a:r>
              <a:rPr lang="el" sz="1600"/>
              <a:t>ΝΜΕΑ</a:t>
            </a:r>
          </a:p>
        </p:txBody>
      </p:sp>
      <p:sp>
        <p:nvSpPr>
          <p:cNvPr id="45" name="Rectangle 44">
            <a:extLst>
              <a:ext uri="{FF2B5EF4-FFF2-40B4-BE49-F238E27FC236}">
                <a16:creationId xmlns:a16="http://schemas.microsoft.com/office/drawing/2014/main" id="{E850A3DC-9B2A-40D4-BCC2-B4C627B36C84}"/>
              </a:ext>
            </a:extLst>
          </p:cNvPr>
          <p:cNvSpPr/>
          <p:nvPr/>
        </p:nvSpPr>
        <p:spPr>
          <a:xfrm>
            <a:off x="5789642" y="2222475"/>
            <a:ext cx="3738125" cy="349764"/>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400" kern="0">
                <a:latin typeface="Century Gothic"/>
              </a:rPr>
              <a:t>Αναλυτής αυθεντικότητας μηνυμάτων AIS</a:t>
            </a:r>
          </a:p>
        </p:txBody>
      </p:sp>
      <p:sp>
        <p:nvSpPr>
          <p:cNvPr id="5" name="ZoneTexte 4">
            <a:extLst>
              <a:ext uri="{FF2B5EF4-FFF2-40B4-BE49-F238E27FC236}">
                <a16:creationId xmlns:a16="http://schemas.microsoft.com/office/drawing/2014/main" id="{498A0F1A-BE1D-8119-92A8-BD690EE83B81}"/>
              </a:ext>
            </a:extLst>
          </p:cNvPr>
          <p:cNvSpPr txBox="1"/>
          <p:nvPr/>
        </p:nvSpPr>
        <p:spPr>
          <a:xfrm>
            <a:off x="6821410" y="5657742"/>
            <a:ext cx="1097485" cy="338554"/>
          </a:xfrm>
          <a:prstGeom prst="rect">
            <a:avLst/>
          </a:prstGeom>
          <a:noFill/>
        </p:spPr>
        <p:txBody>
          <a:bodyPr wrap="square" rtlCol="0">
            <a:spAutoFit/>
          </a:bodyPr>
          <a:lstStyle/>
          <a:p>
            <a:pPr algn="ctr"/>
            <a:r>
              <a:rPr lang="el" sz="1600"/>
              <a:t>ΠΕ</a:t>
            </a:r>
          </a:p>
        </p:txBody>
      </p:sp>
      <p:pic>
        <p:nvPicPr>
          <p:cNvPr id="70" name="Image 69">
            <a:extLst>
              <a:ext uri="{FF2B5EF4-FFF2-40B4-BE49-F238E27FC236}">
                <a16:creationId xmlns:a16="http://schemas.microsoft.com/office/drawing/2014/main" id="{CB552E1C-0D23-017D-D9B3-0605FDBB73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93" y="341428"/>
            <a:ext cx="2640995" cy="1916420"/>
          </a:xfrm>
          <a:prstGeom prst="rect">
            <a:avLst/>
          </a:prstGeom>
          <a:ln>
            <a:solidFill>
              <a:schemeClr val="accent2">
                <a:lumMod val="75000"/>
              </a:schemeClr>
            </a:solidFill>
          </a:ln>
        </p:spPr>
      </p:pic>
      <p:sp>
        <p:nvSpPr>
          <p:cNvPr id="72" name="Flèche : angle droit 71">
            <a:extLst>
              <a:ext uri="{FF2B5EF4-FFF2-40B4-BE49-F238E27FC236}">
                <a16:creationId xmlns:a16="http://schemas.microsoft.com/office/drawing/2014/main" id="{7D7EE218-9620-C79E-CEDE-79E3653C30F6}"/>
              </a:ext>
            </a:extLst>
          </p:cNvPr>
          <p:cNvSpPr/>
          <p:nvPr/>
        </p:nvSpPr>
        <p:spPr>
          <a:xfrm rot="5400000">
            <a:off x="1200490" y="2399149"/>
            <a:ext cx="1411195" cy="1512169"/>
          </a:xfrm>
          <a:prstGeom prst="bentUpArrow">
            <a:avLst>
              <a:gd name="adj1" fmla="val 27800"/>
              <a:gd name="adj2" fmla="val 25000"/>
              <a:gd name="adj3" fmla="val 23133"/>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36E1748B-5273-3646-62BF-A85A8DD61C9A}"/>
              </a:ext>
            </a:extLst>
          </p:cNvPr>
          <p:cNvSpPr/>
          <p:nvPr/>
        </p:nvSpPr>
        <p:spPr>
          <a:xfrm>
            <a:off x="219296" y="6065224"/>
            <a:ext cx="2087821" cy="578912"/>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el" sz="1400" kern="0" dirty="0">
                <a:solidFill>
                  <a:schemeClr val="tx1"/>
                </a:solidFill>
                <a:latin typeface="Century Gothic"/>
              </a:rPr>
              <a:t>Μέσα σύλληψης αποδείξεων</a:t>
            </a:r>
            <a:endParaRPr lang="fr-FR" sz="1400" kern="0" dirty="0">
              <a:solidFill>
                <a:schemeClr val="tx1"/>
              </a:solidFill>
              <a:latin typeface="Century Gothic"/>
            </a:endParaRPr>
          </a:p>
        </p:txBody>
      </p:sp>
      <p:sp>
        <p:nvSpPr>
          <p:cNvPr id="75" name="Rectangle 74">
            <a:extLst>
              <a:ext uri="{FF2B5EF4-FFF2-40B4-BE49-F238E27FC236}">
                <a16:creationId xmlns:a16="http://schemas.microsoft.com/office/drawing/2014/main" id="{E3524704-2145-45EF-FDFE-FA469113BB81}"/>
              </a:ext>
            </a:extLst>
          </p:cNvPr>
          <p:cNvSpPr/>
          <p:nvPr/>
        </p:nvSpPr>
        <p:spPr>
          <a:xfrm>
            <a:off x="8346265" y="2569812"/>
            <a:ext cx="1196983" cy="1868285"/>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wordArtVert"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el" sz="1400" kern="0">
                <a:latin typeface="Century Gothic"/>
              </a:rPr>
              <a:t>Συλλογή αποδεικτικών στοιχείων</a:t>
            </a:r>
          </a:p>
        </p:txBody>
      </p:sp>
      <p:sp>
        <p:nvSpPr>
          <p:cNvPr id="76" name="ZoneTexte 75">
            <a:extLst>
              <a:ext uri="{FF2B5EF4-FFF2-40B4-BE49-F238E27FC236}">
                <a16:creationId xmlns:a16="http://schemas.microsoft.com/office/drawing/2014/main" id="{D32F3292-2D60-19BE-249A-00E9AAC28827}"/>
              </a:ext>
            </a:extLst>
          </p:cNvPr>
          <p:cNvSpPr txBox="1"/>
          <p:nvPr/>
        </p:nvSpPr>
        <p:spPr>
          <a:xfrm>
            <a:off x="7894420" y="1267805"/>
            <a:ext cx="1040670" cy="369332"/>
          </a:xfrm>
          <a:prstGeom prst="rect">
            <a:avLst/>
          </a:prstGeom>
          <a:noFill/>
        </p:spPr>
        <p:txBody>
          <a:bodyPr wrap="none" rtlCol="0">
            <a:spAutoFit/>
          </a:bodyPr>
          <a:lstStyle/>
          <a:p>
            <a:r>
              <a:rPr lang="el"/>
              <a:t>Ομοαξονικός</a:t>
            </a:r>
          </a:p>
        </p:txBody>
      </p:sp>
      <p:cxnSp>
        <p:nvCxnSpPr>
          <p:cNvPr id="77" name="Connecteur droit avec flèche 76">
            <a:extLst>
              <a:ext uri="{FF2B5EF4-FFF2-40B4-BE49-F238E27FC236}">
                <a16:creationId xmlns:a16="http://schemas.microsoft.com/office/drawing/2014/main" id="{05E836AA-A418-0955-B36B-327F1767EC4E}"/>
              </a:ext>
            </a:extLst>
          </p:cNvPr>
          <p:cNvCxnSpPr>
            <a:cxnSpLocks/>
            <a:stCxn id="24" idx="2"/>
            <a:endCxn id="19" idx="0"/>
          </p:cNvCxnSpPr>
          <p:nvPr/>
        </p:nvCxnSpPr>
        <p:spPr>
          <a:xfrm flipH="1">
            <a:off x="7637204" y="1263512"/>
            <a:ext cx="484170" cy="621404"/>
          </a:xfrm>
          <a:prstGeom prst="straightConnector1">
            <a:avLst/>
          </a:prstGeom>
          <a:ln w="2540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Connecteur droit avec flèche 79">
            <a:extLst>
              <a:ext uri="{FF2B5EF4-FFF2-40B4-BE49-F238E27FC236}">
                <a16:creationId xmlns:a16="http://schemas.microsoft.com/office/drawing/2014/main" id="{CB27C621-E60A-F88B-6BB6-61A1800320FC}"/>
              </a:ext>
            </a:extLst>
          </p:cNvPr>
          <p:cNvCxnSpPr>
            <a:cxnSpLocks/>
            <a:stCxn id="36" idx="2"/>
            <a:endCxn id="19" idx="0"/>
          </p:cNvCxnSpPr>
          <p:nvPr/>
        </p:nvCxnSpPr>
        <p:spPr>
          <a:xfrm>
            <a:off x="6462145" y="1258698"/>
            <a:ext cx="1175059" cy="6262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081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37A0D53-BA4A-AD38-6F25-DC7F4F642A9E}"/>
              </a:ext>
            </a:extLst>
          </p:cNvPr>
          <p:cNvSpPr>
            <a:spLocks noGrp="1"/>
          </p:cNvSpPr>
          <p:nvPr>
            <p:ph type="sldNum" sz="quarter" idx="12"/>
          </p:nvPr>
        </p:nvSpPr>
        <p:spPr/>
        <p:txBody>
          <a:bodyPr/>
          <a:lstStyle/>
          <a:p>
            <a:fld id="{AF8FC096-D195-4392-A597-E50EA60D946D}" type="slidenum">
              <a:rPr lang="fr-FR" smtClean="0"/>
              <a:t>46</a:t>
            </a:fld>
            <a:endParaRPr lang="fr-FR"/>
          </a:p>
        </p:txBody>
      </p:sp>
      <p:sp>
        <p:nvSpPr>
          <p:cNvPr id="4" name="Titre 5">
            <a:extLst>
              <a:ext uri="{FF2B5EF4-FFF2-40B4-BE49-F238E27FC236}">
                <a16:creationId xmlns:a16="http://schemas.microsoft.com/office/drawing/2014/main" id="{2096143D-9C0F-1CF8-1185-613A2640C3AD}"/>
              </a:ext>
            </a:extLst>
          </p:cNvPr>
          <p:cNvSpPr txBox="1">
            <a:spLocks/>
          </p:cNvSpPr>
          <p:nvPr/>
        </p:nvSpPr>
        <p:spPr>
          <a:xfrm rot="16200000">
            <a:off x="-1790313" y="2209949"/>
            <a:ext cx="5143203" cy="107537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sz="3200">
                <a:latin typeface="+mn-lt"/>
              </a:rPr>
              <a:t>Διαχείριση ψηφιακής εγκληματολογίας</a:t>
            </a:r>
            <a:endParaRPr lang="fr-FR" sz="3200">
              <a:latin typeface="+mn-lt"/>
            </a:endParaRPr>
          </a:p>
        </p:txBody>
      </p:sp>
      <p:grpSp>
        <p:nvGrpSpPr>
          <p:cNvPr id="19" name="Groupe 18">
            <a:extLst>
              <a:ext uri="{FF2B5EF4-FFF2-40B4-BE49-F238E27FC236}">
                <a16:creationId xmlns:a16="http://schemas.microsoft.com/office/drawing/2014/main" id="{8691870A-9F7E-5ACE-F05B-6E6114B928D2}"/>
              </a:ext>
            </a:extLst>
          </p:cNvPr>
          <p:cNvGrpSpPr/>
          <p:nvPr/>
        </p:nvGrpSpPr>
        <p:grpSpPr>
          <a:xfrm>
            <a:off x="1507777" y="176033"/>
            <a:ext cx="10514994" cy="6505933"/>
            <a:chOff x="1162141" y="206907"/>
            <a:chExt cx="10514994" cy="6505933"/>
          </a:xfrm>
        </p:grpSpPr>
        <p:pic>
          <p:nvPicPr>
            <p:cNvPr id="5" name="Image 4">
              <a:extLst>
                <a:ext uri="{FF2B5EF4-FFF2-40B4-BE49-F238E27FC236}">
                  <a16:creationId xmlns:a16="http://schemas.microsoft.com/office/drawing/2014/main" id="{6CB5BF45-4755-B0B1-160A-2A72E9BC2D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2141" y="206907"/>
              <a:ext cx="10514994" cy="6505933"/>
            </a:xfrm>
            <a:prstGeom prst="rect">
              <a:avLst/>
            </a:prstGeom>
            <a:solidFill>
              <a:schemeClr val="accent5">
                <a:lumMod val="60000"/>
                <a:lumOff val="40000"/>
              </a:schemeClr>
            </a:solidFill>
          </p:spPr>
        </p:pic>
        <p:sp>
          <p:nvSpPr>
            <p:cNvPr id="7" name="ZoneTexte 6">
              <a:extLst>
                <a:ext uri="{FF2B5EF4-FFF2-40B4-BE49-F238E27FC236}">
                  <a16:creationId xmlns:a16="http://schemas.microsoft.com/office/drawing/2014/main" id="{AF7F1E8F-C50D-49B7-EE15-9011760C8F2A}"/>
                </a:ext>
              </a:extLst>
            </p:cNvPr>
            <p:cNvSpPr txBox="1"/>
            <p:nvPr/>
          </p:nvSpPr>
          <p:spPr>
            <a:xfrm>
              <a:off x="1285710" y="270480"/>
              <a:ext cx="2581955" cy="1574277"/>
            </a:xfrm>
            <a:prstGeom prst="rect">
              <a:avLst/>
            </a:prstGeom>
            <a:solidFill>
              <a:srgbClr val="3799FA"/>
            </a:solidFill>
            <a:ln>
              <a:noFill/>
            </a:ln>
          </p:spPr>
          <p:txBody>
            <a:bodyPr wrap="square" rtlCol="0">
              <a:spAutoFit/>
            </a:bodyPr>
            <a:lstStyle/>
            <a:p>
              <a:pPr>
                <a:spcAft>
                  <a:spcPts val="600"/>
                </a:spcAft>
              </a:pPr>
              <a:r>
                <a:rPr lang="el" b="1" dirty="0"/>
                <a:t>Διαχείριση Κρίσεων</a:t>
              </a:r>
            </a:p>
            <a:p>
              <a:pPr>
                <a:spcAft>
                  <a:spcPts val="600"/>
                </a:spcAft>
              </a:pPr>
              <a:r>
                <a:rPr lang="el" b="1" dirty="0"/>
                <a:t>Αντιμετώπιση περιστατικών</a:t>
              </a:r>
              <a:endParaRPr lang="fr-FR" b="1" dirty="0"/>
            </a:p>
            <a:p>
              <a:pPr>
                <a:spcAft>
                  <a:spcPts val="600"/>
                </a:spcAft>
              </a:pPr>
              <a:r>
                <a:rPr lang="el" b="1" dirty="0"/>
                <a:t>Σχέδιο αντίδρασης</a:t>
              </a:r>
            </a:p>
            <a:p>
              <a:pPr>
                <a:spcAft>
                  <a:spcPts val="600"/>
                </a:spcAft>
              </a:pPr>
              <a:r>
                <a:rPr lang="el" b="1" dirty="0"/>
                <a:t>Ταξινόμηση των καταχωρίσεων</a:t>
              </a:r>
              <a:endParaRPr lang="fr-FR" b="1" dirty="0"/>
            </a:p>
          </p:txBody>
        </p:sp>
        <p:sp>
          <p:nvSpPr>
            <p:cNvPr id="8" name="ZoneTexte 7">
              <a:extLst>
                <a:ext uri="{FF2B5EF4-FFF2-40B4-BE49-F238E27FC236}">
                  <a16:creationId xmlns:a16="http://schemas.microsoft.com/office/drawing/2014/main" id="{5A7FFFA1-A77B-62AA-4F37-03AAC984727F}"/>
                </a:ext>
              </a:extLst>
            </p:cNvPr>
            <p:cNvSpPr txBox="1"/>
            <p:nvPr/>
          </p:nvSpPr>
          <p:spPr>
            <a:xfrm>
              <a:off x="9568272" y="354931"/>
              <a:ext cx="1997069" cy="1452398"/>
            </a:xfrm>
            <a:prstGeom prst="rect">
              <a:avLst/>
            </a:prstGeom>
            <a:solidFill>
              <a:srgbClr val="3898F9"/>
            </a:solidFill>
            <a:ln>
              <a:noFill/>
            </a:ln>
          </p:spPr>
          <p:txBody>
            <a:bodyPr wrap="square" rtlCol="0">
              <a:spAutoFit/>
            </a:bodyPr>
            <a:lstStyle/>
            <a:p>
              <a:pPr algn="r">
                <a:spcAft>
                  <a:spcPts val="600"/>
                </a:spcAft>
              </a:pPr>
              <a:r>
                <a:rPr lang="el" b="1"/>
                <a:t>Διαχείριση συναγερμών και συμβάντων ασφαλείας</a:t>
              </a:r>
            </a:p>
          </p:txBody>
        </p:sp>
        <p:sp>
          <p:nvSpPr>
            <p:cNvPr id="9" name="ZoneTexte 8">
              <a:extLst>
                <a:ext uri="{FF2B5EF4-FFF2-40B4-BE49-F238E27FC236}">
                  <a16:creationId xmlns:a16="http://schemas.microsoft.com/office/drawing/2014/main" id="{D54AC875-5186-2B80-3AD1-8B5AAD4540F1}"/>
                </a:ext>
              </a:extLst>
            </p:cNvPr>
            <p:cNvSpPr txBox="1"/>
            <p:nvPr/>
          </p:nvSpPr>
          <p:spPr>
            <a:xfrm>
              <a:off x="9543557" y="2284378"/>
              <a:ext cx="1997069" cy="1431161"/>
            </a:xfrm>
            <a:prstGeom prst="rect">
              <a:avLst/>
            </a:prstGeom>
            <a:solidFill>
              <a:srgbClr val="9AC7F8"/>
            </a:solidFill>
            <a:ln>
              <a:noFill/>
            </a:ln>
          </p:spPr>
          <p:txBody>
            <a:bodyPr wrap="square" rtlCol="0">
              <a:spAutoFit/>
            </a:bodyPr>
            <a:lstStyle/>
            <a:p>
              <a:pPr algn="r">
                <a:spcAft>
                  <a:spcPts val="600"/>
                </a:spcAft>
              </a:pPr>
              <a:r>
                <a:rPr lang="el" b="1"/>
                <a:t>Διαχείριση </a:t>
              </a:r>
            </a:p>
            <a:p>
              <a:pPr algn="r">
                <a:spcAft>
                  <a:spcPts val="600"/>
                </a:spcAft>
              </a:pPr>
              <a:r>
                <a:rPr lang="el" b="1"/>
                <a:t>Από</a:t>
              </a:r>
            </a:p>
            <a:p>
              <a:pPr algn="r">
                <a:spcAft>
                  <a:spcPts val="600"/>
                </a:spcAft>
              </a:pPr>
              <a:r>
                <a:rPr lang="el" b="1"/>
                <a:t>Ασφάλεια </a:t>
              </a:r>
            </a:p>
            <a:p>
              <a:pPr algn="r">
                <a:spcAft>
                  <a:spcPts val="600"/>
                </a:spcAft>
              </a:pPr>
              <a:r>
                <a:rPr lang="el" b="1"/>
                <a:t>Εκδηλώσεις</a:t>
              </a:r>
            </a:p>
          </p:txBody>
        </p:sp>
        <p:sp>
          <p:nvSpPr>
            <p:cNvPr id="10" name="ZoneTexte 9">
              <a:extLst>
                <a:ext uri="{FF2B5EF4-FFF2-40B4-BE49-F238E27FC236}">
                  <a16:creationId xmlns:a16="http://schemas.microsoft.com/office/drawing/2014/main" id="{2DB3662B-5BB3-5116-9FE1-3EE026A44593}"/>
                </a:ext>
              </a:extLst>
            </p:cNvPr>
            <p:cNvSpPr txBox="1"/>
            <p:nvPr/>
          </p:nvSpPr>
          <p:spPr>
            <a:xfrm>
              <a:off x="1298067" y="2215404"/>
              <a:ext cx="2458387" cy="1574277"/>
            </a:xfrm>
            <a:prstGeom prst="rect">
              <a:avLst/>
            </a:prstGeom>
            <a:solidFill>
              <a:srgbClr val="98C8FA"/>
            </a:solidFill>
            <a:ln>
              <a:noFill/>
            </a:ln>
          </p:spPr>
          <p:txBody>
            <a:bodyPr wrap="square" rtlCol="0">
              <a:spAutoFit/>
            </a:bodyPr>
            <a:lstStyle/>
            <a:p>
              <a:pPr>
                <a:spcAft>
                  <a:spcPts val="600"/>
                </a:spcAft>
              </a:pPr>
              <a:r>
                <a:rPr lang="el" b="1" err="1"/>
                <a:t>Συσχέτιση</a:t>
              </a:r>
              <a:endParaRPr lang="fr-FR" b="1"/>
            </a:p>
            <a:p>
              <a:pPr>
                <a:spcAft>
                  <a:spcPts val="600"/>
                </a:spcAft>
              </a:pPr>
              <a:r>
                <a:rPr lang="el" b="1" err="1"/>
                <a:t>Ρύθμιση</a:t>
              </a:r>
              <a:endParaRPr lang="fr-FR" b="1"/>
            </a:p>
            <a:p>
              <a:pPr>
                <a:spcAft>
                  <a:spcPts val="600"/>
                </a:spcAft>
              </a:pPr>
              <a:r>
                <a:rPr lang="el" b="1"/>
                <a:t>Τυποποίηση</a:t>
              </a:r>
            </a:p>
            <a:p>
              <a:pPr>
                <a:spcAft>
                  <a:spcPts val="600"/>
                </a:spcAft>
              </a:pPr>
              <a:r>
                <a:rPr lang="el" b="1" err="1"/>
                <a:t>Φιλτράρισμα</a:t>
              </a:r>
              <a:endParaRPr lang="fr-FR" b="1"/>
            </a:p>
          </p:txBody>
        </p:sp>
        <p:sp>
          <p:nvSpPr>
            <p:cNvPr id="11" name="ZoneTexte 10">
              <a:extLst>
                <a:ext uri="{FF2B5EF4-FFF2-40B4-BE49-F238E27FC236}">
                  <a16:creationId xmlns:a16="http://schemas.microsoft.com/office/drawing/2014/main" id="{85C8ACCC-E32E-0E86-C482-E8E9CE68F388}"/>
                </a:ext>
              </a:extLst>
            </p:cNvPr>
            <p:cNvSpPr txBox="1"/>
            <p:nvPr/>
          </p:nvSpPr>
          <p:spPr>
            <a:xfrm>
              <a:off x="1285710" y="4214510"/>
              <a:ext cx="2458387" cy="710964"/>
            </a:xfrm>
            <a:prstGeom prst="rect">
              <a:avLst/>
            </a:prstGeom>
            <a:solidFill>
              <a:srgbClr val="C6E5FA"/>
            </a:solidFill>
            <a:ln>
              <a:noFill/>
            </a:ln>
          </p:spPr>
          <p:txBody>
            <a:bodyPr wrap="square" rtlCol="0">
              <a:spAutoFit/>
            </a:bodyPr>
            <a:lstStyle/>
            <a:p>
              <a:pPr>
                <a:spcAft>
                  <a:spcPts val="600"/>
                </a:spcAft>
              </a:pPr>
              <a:r>
                <a:rPr lang="el" b="1" err="1"/>
                <a:t>Συγκέντρωση του συστήματος TRACES</a:t>
              </a:r>
            </a:p>
          </p:txBody>
        </p:sp>
        <p:sp>
          <p:nvSpPr>
            <p:cNvPr id="12" name="ZoneTexte 11">
              <a:extLst>
                <a:ext uri="{FF2B5EF4-FFF2-40B4-BE49-F238E27FC236}">
                  <a16:creationId xmlns:a16="http://schemas.microsoft.com/office/drawing/2014/main" id="{F5D6E82F-FFDB-7B72-EBE8-521043FA9048}"/>
                </a:ext>
              </a:extLst>
            </p:cNvPr>
            <p:cNvSpPr txBox="1"/>
            <p:nvPr/>
          </p:nvSpPr>
          <p:spPr>
            <a:xfrm>
              <a:off x="10008973" y="4192588"/>
              <a:ext cx="1531653" cy="646331"/>
            </a:xfrm>
            <a:prstGeom prst="rect">
              <a:avLst/>
            </a:prstGeom>
            <a:solidFill>
              <a:srgbClr val="C6E5FA"/>
            </a:solidFill>
            <a:ln>
              <a:noFill/>
            </a:ln>
          </p:spPr>
          <p:txBody>
            <a:bodyPr wrap="square" rtlCol="0">
              <a:spAutoFit/>
            </a:bodyPr>
            <a:lstStyle/>
            <a:p>
              <a:pPr algn="r">
                <a:spcAft>
                  <a:spcPts val="600"/>
                </a:spcAft>
              </a:pPr>
              <a:r>
                <a:rPr lang="el" b="1" err="1"/>
                <a:t>Διαχείριση ιχνών</a:t>
              </a:r>
            </a:p>
          </p:txBody>
        </p:sp>
        <p:sp>
          <p:nvSpPr>
            <p:cNvPr id="13" name="ZoneTexte 12">
              <a:extLst>
                <a:ext uri="{FF2B5EF4-FFF2-40B4-BE49-F238E27FC236}">
                  <a16:creationId xmlns:a16="http://schemas.microsoft.com/office/drawing/2014/main" id="{EA64F311-4EF6-067B-3CBD-4450EBACD798}"/>
                </a:ext>
              </a:extLst>
            </p:cNvPr>
            <p:cNvSpPr txBox="1"/>
            <p:nvPr/>
          </p:nvSpPr>
          <p:spPr>
            <a:xfrm>
              <a:off x="1273353" y="5292059"/>
              <a:ext cx="1840549" cy="1231106"/>
            </a:xfrm>
            <a:prstGeom prst="rect">
              <a:avLst/>
            </a:prstGeom>
            <a:solidFill>
              <a:srgbClr val="BCBCBC"/>
            </a:solidFill>
            <a:ln>
              <a:noFill/>
            </a:ln>
          </p:spPr>
          <p:txBody>
            <a:bodyPr wrap="square" rtlCol="0">
              <a:spAutoFit/>
            </a:bodyPr>
            <a:lstStyle/>
            <a:p>
              <a:pPr>
                <a:spcAft>
                  <a:spcPts val="600"/>
                </a:spcAft>
              </a:pPr>
              <a:r>
                <a:rPr lang="el" sz="1600" b="1" err="1"/>
                <a:t>Δημιουργία ιχνών</a:t>
              </a:r>
            </a:p>
            <a:p>
              <a:pPr>
                <a:spcAft>
                  <a:spcPts val="600"/>
                </a:spcAft>
              </a:pPr>
              <a:endParaRPr lang="fr-FR" sz="1600" b="1"/>
            </a:p>
            <a:p>
              <a:pPr>
                <a:spcAft>
                  <a:spcPts val="600"/>
                </a:spcAft>
              </a:pPr>
              <a:r>
                <a:rPr lang="el" sz="1600" b="1"/>
                <a:t>Συνιστώσες CIS</a:t>
              </a:r>
            </a:p>
          </p:txBody>
        </p:sp>
        <p:sp>
          <p:nvSpPr>
            <p:cNvPr id="14" name="ZoneTexte 13">
              <a:extLst>
                <a:ext uri="{FF2B5EF4-FFF2-40B4-BE49-F238E27FC236}">
                  <a16:creationId xmlns:a16="http://schemas.microsoft.com/office/drawing/2014/main" id="{347E564B-626F-7D6C-DF2B-8E4663443FE8}"/>
                </a:ext>
              </a:extLst>
            </p:cNvPr>
            <p:cNvSpPr txBox="1"/>
            <p:nvPr/>
          </p:nvSpPr>
          <p:spPr>
            <a:xfrm>
              <a:off x="3413917" y="6382466"/>
              <a:ext cx="1443833" cy="279308"/>
            </a:xfrm>
            <a:prstGeom prst="rect">
              <a:avLst/>
            </a:prstGeom>
            <a:solidFill>
              <a:srgbClr val="BCBCBC"/>
            </a:solidFill>
            <a:ln>
              <a:noFill/>
            </a:ln>
          </p:spPr>
          <p:txBody>
            <a:bodyPr wrap="square" rtlCol="0">
              <a:spAutoFit/>
            </a:bodyPr>
            <a:lstStyle/>
            <a:p>
              <a:pPr algn="ctr">
                <a:spcAft>
                  <a:spcPts val="600"/>
                </a:spcAft>
              </a:pPr>
              <a:r>
                <a:rPr lang="el" sz="1050" b="1"/>
                <a:t>Λειτουργικό σύστημα</a:t>
              </a:r>
            </a:p>
          </p:txBody>
        </p:sp>
        <p:sp>
          <p:nvSpPr>
            <p:cNvPr id="15" name="ZoneTexte 14">
              <a:extLst>
                <a:ext uri="{FF2B5EF4-FFF2-40B4-BE49-F238E27FC236}">
                  <a16:creationId xmlns:a16="http://schemas.microsoft.com/office/drawing/2014/main" id="{83E646AD-9270-91C5-069B-98C32FC9E28F}"/>
                </a:ext>
              </a:extLst>
            </p:cNvPr>
            <p:cNvSpPr txBox="1"/>
            <p:nvPr/>
          </p:nvSpPr>
          <p:spPr>
            <a:xfrm>
              <a:off x="5340827" y="6376124"/>
              <a:ext cx="1443833" cy="253916"/>
            </a:xfrm>
            <a:prstGeom prst="rect">
              <a:avLst/>
            </a:prstGeom>
            <a:solidFill>
              <a:srgbClr val="BCBCBC"/>
            </a:solidFill>
            <a:ln>
              <a:noFill/>
            </a:ln>
          </p:spPr>
          <p:txBody>
            <a:bodyPr wrap="square" rtlCol="0">
              <a:spAutoFit/>
            </a:bodyPr>
            <a:lstStyle/>
            <a:p>
              <a:pPr algn="ctr">
                <a:spcAft>
                  <a:spcPts val="600"/>
                </a:spcAft>
              </a:pPr>
              <a:r>
                <a:rPr lang="el" sz="1050" b="1"/>
                <a:t>Συσκευές δικτύου</a:t>
              </a:r>
              <a:endParaRPr lang="fr-FR" sz="1050" b="1"/>
            </a:p>
          </p:txBody>
        </p:sp>
        <p:sp>
          <p:nvSpPr>
            <p:cNvPr id="16" name="ZoneTexte 15">
              <a:extLst>
                <a:ext uri="{FF2B5EF4-FFF2-40B4-BE49-F238E27FC236}">
                  <a16:creationId xmlns:a16="http://schemas.microsoft.com/office/drawing/2014/main" id="{D0F8D5D3-A01C-8AAD-5531-07B452927A04}"/>
                </a:ext>
              </a:extLst>
            </p:cNvPr>
            <p:cNvSpPr txBox="1"/>
            <p:nvPr/>
          </p:nvSpPr>
          <p:spPr>
            <a:xfrm>
              <a:off x="6982580" y="6390323"/>
              <a:ext cx="1443833" cy="253916"/>
            </a:xfrm>
            <a:prstGeom prst="rect">
              <a:avLst/>
            </a:prstGeom>
            <a:solidFill>
              <a:srgbClr val="BCBCBC"/>
            </a:solidFill>
            <a:ln>
              <a:noFill/>
            </a:ln>
          </p:spPr>
          <p:txBody>
            <a:bodyPr wrap="square" rtlCol="0">
              <a:spAutoFit/>
            </a:bodyPr>
            <a:lstStyle/>
            <a:p>
              <a:pPr algn="ctr">
                <a:spcAft>
                  <a:spcPts val="600"/>
                </a:spcAft>
              </a:pPr>
              <a:r>
                <a:rPr lang="el" sz="1050" b="1"/>
                <a:t>Προϊόντα ασφαλείας</a:t>
              </a:r>
              <a:endParaRPr lang="fr-FR" sz="1050" b="1"/>
            </a:p>
          </p:txBody>
        </p:sp>
        <p:sp>
          <p:nvSpPr>
            <p:cNvPr id="17" name="ZoneTexte 16">
              <a:extLst>
                <a:ext uri="{FF2B5EF4-FFF2-40B4-BE49-F238E27FC236}">
                  <a16:creationId xmlns:a16="http://schemas.microsoft.com/office/drawing/2014/main" id="{C615CDF7-BFCC-7E09-7B63-01F8534EAD1E}"/>
                </a:ext>
              </a:extLst>
            </p:cNvPr>
            <p:cNvSpPr txBox="1"/>
            <p:nvPr/>
          </p:nvSpPr>
          <p:spPr>
            <a:xfrm>
              <a:off x="8495777" y="6369655"/>
              <a:ext cx="1443833" cy="253916"/>
            </a:xfrm>
            <a:prstGeom prst="rect">
              <a:avLst/>
            </a:prstGeom>
            <a:solidFill>
              <a:srgbClr val="BCBCBC"/>
            </a:solidFill>
            <a:ln>
              <a:noFill/>
            </a:ln>
          </p:spPr>
          <p:txBody>
            <a:bodyPr wrap="square" rtlCol="0">
              <a:spAutoFit/>
            </a:bodyPr>
            <a:lstStyle/>
            <a:p>
              <a:pPr algn="ctr">
                <a:spcAft>
                  <a:spcPts val="600"/>
                </a:spcAft>
              </a:pPr>
              <a:r>
                <a:rPr lang="el" sz="1050" b="1"/>
                <a:t>Εφαρμογές</a:t>
              </a:r>
            </a:p>
          </p:txBody>
        </p:sp>
        <p:sp>
          <p:nvSpPr>
            <p:cNvPr id="18" name="ZoneTexte 17">
              <a:extLst>
                <a:ext uri="{FF2B5EF4-FFF2-40B4-BE49-F238E27FC236}">
                  <a16:creationId xmlns:a16="http://schemas.microsoft.com/office/drawing/2014/main" id="{11A8ECCF-FF74-8DEF-981F-3434C1EBBF11}"/>
                </a:ext>
              </a:extLst>
            </p:cNvPr>
            <p:cNvSpPr txBox="1"/>
            <p:nvPr/>
          </p:nvSpPr>
          <p:spPr>
            <a:xfrm>
              <a:off x="10139190" y="6341019"/>
              <a:ext cx="1443833" cy="323165"/>
            </a:xfrm>
            <a:prstGeom prst="rect">
              <a:avLst/>
            </a:prstGeom>
            <a:solidFill>
              <a:srgbClr val="BCBCBC"/>
            </a:solidFill>
            <a:ln>
              <a:noFill/>
            </a:ln>
          </p:spPr>
          <p:txBody>
            <a:bodyPr wrap="square" lIns="0" tIns="0" rIns="0" bIns="0" rtlCol="0">
              <a:spAutoFit/>
            </a:bodyPr>
            <a:lstStyle/>
            <a:p>
              <a:pPr algn="ctr">
                <a:spcAft>
                  <a:spcPts val="600"/>
                </a:spcAft>
              </a:pPr>
              <a:r>
                <a:rPr lang="el" sz="1050" b="1" err="1"/>
                <a:t>Συσκευές κυβερνοασφάλειας (Sonde)</a:t>
              </a:r>
            </a:p>
          </p:txBody>
        </p:sp>
      </p:grpSp>
    </p:spTree>
    <p:extLst>
      <p:ext uri="{BB962C8B-B14F-4D97-AF65-F5344CB8AC3E}">
        <p14:creationId xmlns:p14="http://schemas.microsoft.com/office/powerpoint/2010/main" val="3204490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l"/>
              <a:t>Πρόοδος μαθήματος</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l" sz="4800"/>
              <a:t>Ο1.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vert="horz" lIns="0" tIns="45720" rIns="0" bIns="0" rtlCol="0" anchor="b">
            <a:normAutofit/>
          </a:bodyPr>
          <a:lstStyle/>
          <a:p>
            <a:r>
              <a:rPr lang="el" sz="2400"/>
              <a:t>Ναυτιλιακά συστήματα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l" sz="4800"/>
              <a:t>Ο2.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l" sz="6000"/>
              <a:t>Ο3.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l">
                <a:solidFill>
                  <a:schemeClr val="tx1">
                    <a:lumMod val="50000"/>
                    <a:lumOff val="50000"/>
                  </a:schemeClr>
                </a:solidFill>
              </a:rPr>
              <a:t>Περίπτωση χρήσης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l" sz="4800"/>
              <a:t>Ο4.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l-GR" sz="2400" dirty="0"/>
              <a:t>Ανάλυσης</a:t>
            </a:r>
            <a:endParaRPr lang="en-US" sz="2400"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l" sz="4800"/>
              <a:t>Ο5.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normAutofit/>
          </a:bodyPr>
          <a:lstStyle/>
          <a:p>
            <a:r>
              <a:rPr lang="el" sz="2400"/>
              <a:t>Διδάγματα</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47</a:t>
            </a:fld>
            <a:endParaRPr lang="en-US"/>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l"/>
              <a:t>CSP00012_S_M_Digital Forensic for Maritime: Πρότυπο παρουσίασης που δημιουργήθηκε από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a:bodyPr>
          <a:lstStyle/>
          <a:p>
            <a:r>
              <a:rPr lang="el" sz="2800" b="1"/>
              <a:t>Περίπτωση χρήσης 1</a:t>
            </a:r>
          </a:p>
        </p:txBody>
      </p:sp>
      <p:pic>
        <p:nvPicPr>
          <p:cNvPr id="22" name="Espace réservé pour une image  21" descr="Μια εικόνα που περιέχει εσωτερικό, υπολογιστή, συσκευή παρουσίασης, πολυμέσα&#10;&#10;Περιγραφή που δημιουργείται αυτόματα">
            <a:extLst>
              <a:ext uri="{FF2B5EF4-FFF2-40B4-BE49-F238E27FC236}">
                <a16:creationId xmlns:a16="http://schemas.microsoft.com/office/drawing/2014/main" id="{9662AD2A-2DAC-FDE0-511C-EEEEF1058E6D}"/>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44831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0700AA1-27B2-9E00-43E8-F56CC0D7A864}"/>
              </a:ext>
            </a:extLst>
          </p:cNvPr>
          <p:cNvSpPr>
            <a:spLocks noGrp="1"/>
          </p:cNvSpPr>
          <p:nvPr>
            <p:ph type="ctrTitle"/>
          </p:nvPr>
        </p:nvSpPr>
        <p:spPr>
          <a:xfrm>
            <a:off x="169229" y="0"/>
            <a:ext cx="9564706" cy="668812"/>
          </a:xfrm>
        </p:spPr>
        <p:txBody>
          <a:bodyPr>
            <a:noAutofit/>
          </a:bodyPr>
          <a:lstStyle/>
          <a:p>
            <a:r>
              <a:rPr lang="el" sz="2400" dirty="0"/>
              <a:t>Περίπτωση χρήσης 1 – Ψηφιακή Εγκληματολογία για Ναυτιλία</a:t>
            </a:r>
          </a:p>
        </p:txBody>
      </p:sp>
      <p:sp>
        <p:nvSpPr>
          <p:cNvPr id="7" name="Espace réservé pour une image  6">
            <a:extLst>
              <a:ext uri="{FF2B5EF4-FFF2-40B4-BE49-F238E27FC236}">
                <a16:creationId xmlns:a16="http://schemas.microsoft.com/office/drawing/2014/main" id="{88F57338-1D23-3404-A94A-E2DADDF94287}"/>
              </a:ext>
            </a:extLst>
          </p:cNvPr>
          <p:cNvSpPr>
            <a:spLocks noGrp="1"/>
          </p:cNvSpPr>
          <p:nvPr>
            <p:ph type="pic" sz="quarter" idx="11"/>
          </p:nvPr>
        </p:nvSpPr>
        <p:spPr/>
        <p:txBody>
          <a:bodyPr/>
          <a:lstStyle/>
          <a:p>
            <a:endParaRPr lang="fr-FR"/>
          </a:p>
        </p:txBody>
      </p:sp>
      <p:pic>
        <p:nvPicPr>
          <p:cNvPr id="6148" name="Immagine 4">
            <a:extLst>
              <a:ext uri="{FF2B5EF4-FFF2-40B4-BE49-F238E27FC236}">
                <a16:creationId xmlns:a16="http://schemas.microsoft.com/office/drawing/2014/main" id="{CB1DD8BA-67C8-E889-5F1F-A42F133205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176" y="2113419"/>
            <a:ext cx="11366515" cy="44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olo 1">
            <a:extLst>
              <a:ext uri="{FF2B5EF4-FFF2-40B4-BE49-F238E27FC236}">
                <a16:creationId xmlns:a16="http://schemas.microsoft.com/office/drawing/2014/main" id="{C2B93665-94A0-AADC-AD02-02AC130C8C28}"/>
              </a:ext>
            </a:extLst>
          </p:cNvPr>
          <p:cNvSpPr>
            <a:spLocks/>
          </p:cNvSpPr>
          <p:nvPr/>
        </p:nvSpPr>
        <p:spPr bwMode="auto">
          <a:xfrm>
            <a:off x="153641" y="827394"/>
            <a:ext cx="8881502" cy="112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l" altLang="it-IT" sz="1800" dirty="0">
                <a:solidFill>
                  <a:srgbClr val="000099"/>
                </a:solidFill>
              </a:rPr>
              <a:t>Στις 3 Δεκεμβρίου 2019, ξεκινώντας από τις 13:13 UTC, στη θαλάσσια περιοχή μεταξύ του νησιού </a:t>
            </a:r>
            <a:r>
              <a:rPr lang="en-US" altLang="it-IT" sz="1800" dirty="0">
                <a:solidFill>
                  <a:srgbClr val="000099"/>
                </a:solidFill>
              </a:rPr>
              <a:t>Elba</a:t>
            </a:r>
            <a:r>
              <a:rPr lang="el" altLang="it-IT" sz="1800" dirty="0">
                <a:solidFill>
                  <a:srgbClr val="000099"/>
                </a:solidFill>
              </a:rPr>
              <a:t> και της Κορσικής, ελήφθησαν εκατοντάδες πληροφορίες AIS από ναυτικές μονάδες ολλανδικής σημαίας, που δημιουργήθηκαν τεχνητά, με διαφορετικούς κωδικούς αναγνώρισης, θέσεις, διαδρομές και ταχύτητες. </a:t>
            </a: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GB" altLang="it-IT" sz="1800" i="1" u="sng" dirty="0">
              <a:solidFill>
                <a:srgbClr val="00009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6" name="Immagine 2">
            <a:extLst>
              <a:ext uri="{FF2B5EF4-FFF2-40B4-BE49-F238E27FC236}">
                <a16:creationId xmlns:a16="http://schemas.microsoft.com/office/drawing/2014/main" id="{E833A9D6-F4F4-1F71-43A8-04B7CCFD772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9714" y="1878135"/>
            <a:ext cx="5513321"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pace réservé pour une image  4" descr="Μια εικόνα που περιέχει μεταφορά, βάρκα, βάρκα, εξωτερικούς χώρους&#10;&#10;Περιγραφή που δημιουργείται αυτόματα">
            <a:extLst>
              <a:ext uri="{FF2B5EF4-FFF2-40B4-BE49-F238E27FC236}">
                <a16:creationId xmlns:a16="http://schemas.microsoft.com/office/drawing/2014/main" id="{79176537-0326-04AC-559E-82F75A2D9A99}"/>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
        <p:nvSpPr>
          <p:cNvPr id="8194" name="Titolo 1">
            <a:extLst>
              <a:ext uri="{FF2B5EF4-FFF2-40B4-BE49-F238E27FC236}">
                <a16:creationId xmlns:a16="http://schemas.microsoft.com/office/drawing/2014/main" id="{D907F0FA-2F9C-967D-E0E6-8571C5359C5E}"/>
              </a:ext>
            </a:extLst>
          </p:cNvPr>
          <p:cNvSpPr>
            <a:spLocks/>
          </p:cNvSpPr>
          <p:nvPr/>
        </p:nvSpPr>
        <p:spPr bwMode="auto">
          <a:xfrm>
            <a:off x="283029" y="394420"/>
            <a:ext cx="8948057" cy="148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endParaRPr lang="en-US" altLang="it-IT" sz="2000" b="1" i="1" u="sng" dirty="0">
              <a:solidFill>
                <a:srgbClr val="000099"/>
              </a:solidFill>
            </a:endParaRPr>
          </a:p>
          <a:p>
            <a:pPr algn="just">
              <a:spcBef>
                <a:spcPct val="0"/>
              </a:spcBef>
              <a:spcAft>
                <a:spcPts val="600"/>
              </a:spcAft>
              <a:buNone/>
            </a:pPr>
            <a:r>
              <a:rPr lang="el" altLang="it-IT" sz="2000" dirty="0">
                <a:solidFill>
                  <a:srgbClr val="000099"/>
                </a:solidFill>
              </a:rPr>
              <a:t>Αυτές οι πληροφορίες είχ</a:t>
            </a:r>
            <a:r>
              <a:rPr lang="el-GR" altLang="it-IT" sz="2000" dirty="0">
                <a:solidFill>
                  <a:srgbClr val="000099"/>
                </a:solidFill>
              </a:rPr>
              <a:t>αν</a:t>
            </a:r>
            <a:r>
              <a:rPr lang="el" altLang="it-IT" sz="2000" dirty="0">
                <a:solidFill>
                  <a:srgbClr val="000099"/>
                </a:solidFill>
              </a:rPr>
              <a:t> </a:t>
            </a:r>
            <a:r>
              <a:rPr lang="el-GR" altLang="it-IT" sz="2000" dirty="0">
                <a:solidFill>
                  <a:srgbClr val="000099"/>
                </a:solidFill>
              </a:rPr>
              <a:t>θολώσει</a:t>
            </a:r>
            <a:r>
              <a:rPr lang="el" altLang="it-IT" sz="2000" dirty="0">
                <a:solidFill>
                  <a:srgbClr val="000099"/>
                </a:solidFill>
              </a:rPr>
              <a:t> πλήρως μια κυκλική θαλάσσια περιοχή με ακτίνα περίπου 15 Nm. Η περιοχή που επηρεάστηκε από την επίθεση ήταν κορεσμένη με την εισαγωγή πάνω από 850 ψευδών στόχων.</a:t>
            </a:r>
          </a:p>
          <a:p>
            <a:pPr algn="ctr">
              <a:spcBef>
                <a:spcPct val="0"/>
              </a:spcBef>
              <a:spcAft>
                <a:spcPts val="600"/>
              </a:spcAft>
              <a:buNone/>
            </a:pPr>
            <a:endParaRPr lang="en-GB" altLang="it-IT" sz="2000" b="1" i="1" u="sng" dirty="0">
              <a:solidFill>
                <a:srgbClr val="000099"/>
              </a:solidFill>
            </a:endParaRPr>
          </a:p>
        </p:txBody>
      </p:sp>
      <p:sp>
        <p:nvSpPr>
          <p:cNvPr id="6" name="Titre 5">
            <a:extLst>
              <a:ext uri="{FF2B5EF4-FFF2-40B4-BE49-F238E27FC236}">
                <a16:creationId xmlns:a16="http://schemas.microsoft.com/office/drawing/2014/main" id="{51DA78A7-7529-91F9-FCB4-582841D34473}"/>
              </a:ext>
            </a:extLst>
          </p:cNvPr>
          <p:cNvSpPr txBox="1">
            <a:spLocks/>
          </p:cNvSpPr>
          <p:nvPr/>
        </p:nvSpPr>
        <p:spPr>
          <a:xfrm>
            <a:off x="169229" y="0"/>
            <a:ext cx="11141678" cy="6688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a:t>Περίπτωση χρήσης 1 – Ψηφιακή Εγκληματολογία για Ναυτιλία</a:t>
            </a: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Προτάσεις Αξίας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l"/>
              <a:t>Οφέλη για τους συμμετέχοντες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541470" cy="3227161"/>
          </a:xfrm>
        </p:spPr>
        <p:txBody>
          <a:bodyPr>
            <a:noAutofit/>
          </a:bodyPr>
          <a:lstStyle/>
          <a:p>
            <a:pPr>
              <a:spcBef>
                <a:spcPts val="600"/>
              </a:spcBef>
            </a:pPr>
            <a:r>
              <a:rPr lang="el"/>
              <a:t>Επίπεδο εκπαιδευτικής ενότητας: Βασικό / Προχωρημένο</a:t>
            </a:r>
          </a:p>
          <a:p>
            <a:pPr>
              <a:spcBef>
                <a:spcPts val="600"/>
              </a:spcBef>
            </a:pPr>
            <a:r>
              <a:rPr lang="el"/>
              <a:t>Επαγγελματική εκπαίδευση στον τομέα της ασφάλειας στον κυβερνοχώρο </a:t>
            </a:r>
          </a:p>
          <a:p>
            <a:pPr>
              <a:spcBef>
                <a:spcPts val="600"/>
              </a:spcBef>
            </a:pPr>
            <a:r>
              <a:rPr lang="el"/>
              <a:t>Πρακτική και πρακτική ανάπτυξη δεξιοτήτων </a:t>
            </a:r>
          </a:p>
          <a:p>
            <a:pPr>
              <a:spcBef>
                <a:spcPts val="600"/>
              </a:spcBef>
            </a:pPr>
            <a:r>
              <a:rPr lang="el"/>
              <a:t>Βασίζεται στο ευρωπαϊκό πλαίσιο δεξιοτήτων κυβερνοασφάλειας</a:t>
            </a:r>
          </a:p>
          <a:p>
            <a:pPr>
              <a:spcBef>
                <a:spcPts val="600"/>
              </a:spcBef>
            </a:pPr>
            <a:r>
              <a:rPr lang="el"/>
              <a:t>Πρωτοποριακές γνώσεις από ακαδημαϊκούς εμπειρογνώμονες του κλάδου</a:t>
            </a:r>
          </a:p>
          <a:p>
            <a:pPr>
              <a:spcBef>
                <a:spcPts val="600"/>
              </a:spcBef>
            </a:pPr>
            <a:r>
              <a:rPr lang="el"/>
              <a:t>Πιστοποιητικό ολοκλήρωσης </a:t>
            </a:r>
          </a:p>
          <a:p>
            <a:pPr>
              <a:spcBef>
                <a:spcPts val="600"/>
              </a:spcBef>
            </a:pPr>
            <a:r>
              <a:rPr lang="el"/>
              <a:t>Βοηθά στην ανάπτυξη δεξιοτήτων και στην εξέλιξη της σταδιοδρομίας </a:t>
            </a:r>
          </a:p>
          <a:p>
            <a:pPr marL="0" indent="0">
              <a:spcBef>
                <a:spcPts val="600"/>
              </a:spcBef>
              <a:buNone/>
            </a:pPr>
            <a:endParaRPr lang="en-US"/>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5" name="Picture Placeholder 4" descr="Μια ομάδα ανθρώπων κοιτάζει μια πινακίδα">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00642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B9930CC1-3170-16AA-848E-FA214200D6A5}"/>
              </a:ext>
            </a:extLst>
          </p:cNvPr>
          <p:cNvSpPr>
            <a:spLocks/>
          </p:cNvSpPr>
          <p:nvPr/>
        </p:nvSpPr>
        <p:spPr bwMode="auto">
          <a:xfrm>
            <a:off x="1703389" y="917575"/>
            <a:ext cx="8785225"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endParaRPr lang="en-US" altLang="it-IT" sz="2000" i="1" u="sng" dirty="0">
              <a:solidFill>
                <a:srgbClr val="000099"/>
              </a:solidFill>
            </a:endParaRPr>
          </a:p>
          <a:p>
            <a:pPr algn="just">
              <a:spcBef>
                <a:spcPct val="0"/>
              </a:spcBef>
              <a:spcAft>
                <a:spcPts val="600"/>
              </a:spcAft>
              <a:buNone/>
            </a:pPr>
            <a:r>
              <a:rPr lang="el" altLang="it-IT" sz="2000" dirty="0">
                <a:solidFill>
                  <a:srgbClr val="000099"/>
                </a:solidFill>
              </a:rPr>
              <a:t>Η επίθεση επαναλήφθηκε δύο φορές, στις 13:13 UTC (διάρκεια 3 λεπτά) και στις 13:28 (διάρκεια 4 λεπτά).</a:t>
            </a:r>
          </a:p>
          <a:p>
            <a:pPr>
              <a:spcBef>
                <a:spcPct val="0"/>
              </a:spcBef>
              <a:spcAft>
                <a:spcPts val="600"/>
              </a:spcAft>
              <a:buNone/>
            </a:pPr>
            <a:r>
              <a:rPr lang="en-US" altLang="it-IT" sz="2000" dirty="0"/>
              <a:t>                </a:t>
            </a:r>
            <a:r>
              <a:rPr lang="el" altLang="it-IT" sz="2000" dirty="0"/>
              <a:t>Πλαστογράφηση </a:t>
            </a:r>
            <a:r>
              <a:rPr lang="en-US" altLang="it-IT" sz="2000" dirty="0"/>
              <a:t>                                </a:t>
            </a:r>
            <a:r>
              <a:rPr lang="el" altLang="it-IT" sz="2000" dirty="0"/>
              <a:t>Πλαστογράφηση</a:t>
            </a:r>
            <a:endParaRPr lang="en-GB" altLang="it-IT" sz="2000" dirty="0"/>
          </a:p>
        </p:txBody>
      </p:sp>
      <p:pic>
        <p:nvPicPr>
          <p:cNvPr id="9220" name="Immagine 3">
            <a:extLst>
              <a:ext uri="{FF2B5EF4-FFF2-40B4-BE49-F238E27FC236}">
                <a16:creationId xmlns:a16="http://schemas.microsoft.com/office/drawing/2014/main" id="{7583378E-4954-6A66-202E-A17F540E1D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5319" y="2557690"/>
            <a:ext cx="836136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77202332-C83F-C2AE-00D5-8B565FF0041F}"/>
              </a:ext>
            </a:extLst>
          </p:cNvPr>
          <p:cNvSpPr txBox="1">
            <a:spLocks/>
          </p:cNvSpPr>
          <p:nvPr/>
        </p:nvSpPr>
        <p:spPr>
          <a:xfrm>
            <a:off x="267200" y="248763"/>
            <a:ext cx="11141678" cy="668812"/>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a:t>Περίπτωση χρήσης 1 – Ψηφιακή Εγκληματολογία για Ναυτιλία</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a:extLst>
              <a:ext uri="{FF2B5EF4-FFF2-40B4-BE49-F238E27FC236}">
                <a16:creationId xmlns:a16="http://schemas.microsoft.com/office/drawing/2014/main" id="{C2F3CD95-205D-4662-188A-594C451005F8}"/>
              </a:ext>
            </a:extLst>
          </p:cNvPr>
          <p:cNvSpPr>
            <a:spLocks/>
          </p:cNvSpPr>
          <p:nvPr/>
        </p:nvSpPr>
        <p:spPr bwMode="auto">
          <a:xfrm>
            <a:off x="870857" y="1268414"/>
            <a:ext cx="9633857"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1200"/>
              </a:spcAft>
              <a:buNone/>
              <a:defRPr/>
            </a:pPr>
            <a:r>
              <a:rPr lang="el" altLang="it-IT" sz="2000" dirty="0">
                <a:solidFill>
                  <a:srgbClr val="000099"/>
                </a:solidFill>
              </a:rPr>
              <a:t>Από μια πρώτη ανάλυση, που πραγματοποιήθηκε κυρίως με ένα εργαλείο VHF Data Link Analyzer που εφαρμόζεται στην εφαρμογή διαχείρισης δικτύου AIS των αρχών, ήταν δυνατόν να εκτιμηθεί ότι η επίθεση:</a:t>
            </a:r>
          </a:p>
          <a:p>
            <a:pPr marL="342900" indent="-342900" algn="just">
              <a:spcBef>
                <a:spcPct val="0"/>
              </a:spcBef>
              <a:spcAft>
                <a:spcPts val="1200"/>
              </a:spcAft>
              <a:defRPr/>
            </a:pPr>
            <a:r>
              <a:rPr lang="el" altLang="it-IT" sz="2000" dirty="0">
                <a:solidFill>
                  <a:srgbClr val="000099"/>
                </a:solidFill>
              </a:rPr>
              <a:t>πραγματοποιήθηκε στις ραδιοσυχνότητες που χρησιμοποιούν τα συστήματα AIS, πιθανώς μέσω συσκευής πομποδέκτη, ακόμη και φορητού τύπου, με χαμηλή ισχύ μετάδοσης·</a:t>
            </a:r>
          </a:p>
          <a:p>
            <a:pPr marL="342900" indent="-342900" algn="just">
              <a:spcBef>
                <a:spcPct val="0"/>
              </a:spcBef>
              <a:spcAft>
                <a:spcPts val="1200"/>
              </a:spcAft>
              <a:defRPr/>
            </a:pPr>
            <a:r>
              <a:rPr lang="el" altLang="it-IT" sz="2000" dirty="0">
                <a:solidFill>
                  <a:srgbClr val="000099"/>
                </a:solidFill>
              </a:rPr>
              <a:t>ελήφθη μόνο από το εθνικό δίκτυο AIS και, ειδικότερα, από σταθμό βάσης που βρίσκεται στη νήσο </a:t>
            </a:r>
            <a:r>
              <a:rPr lang="en-US" altLang="it-IT" sz="2000" dirty="0">
                <a:solidFill>
                  <a:srgbClr val="000099"/>
                </a:solidFill>
              </a:rPr>
              <a:t>Elba</a:t>
            </a:r>
            <a:r>
              <a:rPr lang="el" altLang="it-IT" sz="2000" dirty="0">
                <a:solidFill>
                  <a:srgbClr val="000099"/>
                </a:solidFill>
              </a:rPr>
              <a:t> (Monte Capanne), ενώ, για παράδειγμα, μόνο 20 μηνύματα ελήφθησαν από το γαλλικό δίκτυο AIS, το πλησιέστερο δίκτυο AIS αλληλεπικαλύπτεται με το εθνικό δίκτυο στην εν λόγω γεωγραφική περιοχή·</a:t>
            </a:r>
          </a:p>
          <a:p>
            <a:pPr marL="342900" indent="-342900" algn="just">
              <a:spcBef>
                <a:spcPct val="0"/>
              </a:spcBef>
              <a:spcAft>
                <a:spcPts val="1200"/>
              </a:spcAft>
              <a:defRPr/>
            </a:pPr>
            <a:r>
              <a:rPr lang="el" altLang="it-IT" sz="2000" dirty="0">
                <a:solidFill>
                  <a:srgbClr val="000099"/>
                </a:solidFill>
              </a:rPr>
              <a:t>απαιτείται, από τον συντάκτη, γνώση τόσο των ραδιοεπικοινωνιών όσο και της εκπομπής μηνυμάτων AIS·</a:t>
            </a:r>
          </a:p>
          <a:p>
            <a:pPr marL="342900" indent="-342900" algn="just">
              <a:spcBef>
                <a:spcPct val="0"/>
              </a:spcBef>
              <a:spcAft>
                <a:spcPts val="1200"/>
              </a:spcAft>
              <a:defRPr/>
            </a:pPr>
            <a:r>
              <a:rPr lang="el" altLang="it-IT" sz="2000" dirty="0">
                <a:solidFill>
                  <a:srgbClr val="000099"/>
                </a:solidFill>
              </a:rPr>
              <a:t>πιθανότατα διεξήχθη με ραδιοηλεκτρική συσκευή που βρίσκεται στο νησί </a:t>
            </a:r>
            <a:r>
              <a:rPr lang="en-US" altLang="it-IT" sz="2000" dirty="0">
                <a:solidFill>
                  <a:srgbClr val="000099"/>
                </a:solidFill>
              </a:rPr>
              <a:t>Elba</a:t>
            </a:r>
            <a:r>
              <a:rPr lang="el" altLang="it-IT" sz="2000" dirty="0">
                <a:solidFill>
                  <a:srgbClr val="000099"/>
                </a:solidFill>
              </a:rPr>
              <a:t>.</a:t>
            </a:r>
            <a:endParaRPr lang="en-GB" altLang="it-IT" sz="2000" i="1" u="sng" dirty="0">
              <a:solidFill>
                <a:srgbClr val="000099"/>
              </a:solidFill>
            </a:endParaRPr>
          </a:p>
          <a:p>
            <a:pPr marL="342900" indent="-342900">
              <a:spcBef>
                <a:spcPct val="0"/>
              </a:spcBef>
              <a:spcAft>
                <a:spcPts val="600"/>
              </a:spcAft>
              <a:defRPr/>
            </a:pPr>
            <a:endParaRPr lang="en-US" altLang="it-IT" sz="2000" dirty="0">
              <a:solidFill>
                <a:srgbClr val="000099"/>
              </a:solidFill>
            </a:endParaRPr>
          </a:p>
        </p:txBody>
      </p:sp>
      <p:sp>
        <p:nvSpPr>
          <p:cNvPr id="2" name="Titre 5">
            <a:extLst>
              <a:ext uri="{FF2B5EF4-FFF2-40B4-BE49-F238E27FC236}">
                <a16:creationId xmlns:a16="http://schemas.microsoft.com/office/drawing/2014/main" id="{B920D613-5A38-ABF8-F56A-9A422E952A03}"/>
              </a:ext>
            </a:extLst>
          </p:cNvPr>
          <p:cNvSpPr txBox="1">
            <a:spLocks/>
          </p:cNvSpPr>
          <p:nvPr/>
        </p:nvSpPr>
        <p:spPr>
          <a:xfrm>
            <a:off x="267200" y="248763"/>
            <a:ext cx="11141678" cy="668812"/>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a:t>Περίπτωση χρήσης 1 – Ψηφιακή Εγκληματολογία για Ναυτιλία</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B8AD3A28-67DD-8CCB-D420-ABC7DC146A9A}"/>
              </a:ext>
            </a:extLst>
          </p:cNvPr>
          <p:cNvSpPr>
            <a:spLocks/>
          </p:cNvSpPr>
          <p:nvPr/>
        </p:nvSpPr>
        <p:spPr bwMode="auto">
          <a:xfrm>
            <a:off x="427832" y="932894"/>
            <a:ext cx="11049000" cy="178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l" altLang="it-IT" sz="2000">
                <a:solidFill>
                  <a:srgbClr val="000099"/>
                </a:solidFill>
              </a:rPr>
              <a:t>Αυτός ο τύπος επίθεσης θα μπορούσε επίσης να έχει αρνητικό αντίκτυπο όσον αφορά την ασφάλεια της ναυσιπλοΐας, δεδομένου ότι ο μεγάλος αριθμός χρονοθυρίδων που χρησιμοποιούνται για τη μετάδοση ψευδών στόχων έχει αφαιρεθεί από τη διαθεσιμότητα των εποχούμενων συστημάτων AIS που υπάρχουν κοντά στον σταθμό εκπομπής, κύριος σκοπός των οποίων είναι η καταπολέμηση της σύγκρουσης.</a:t>
            </a:r>
          </a:p>
        </p:txBody>
      </p:sp>
      <p:pic>
        <p:nvPicPr>
          <p:cNvPr id="11268" name="Immagine 4">
            <a:extLst>
              <a:ext uri="{FF2B5EF4-FFF2-40B4-BE49-F238E27FC236}">
                <a16:creationId xmlns:a16="http://schemas.microsoft.com/office/drawing/2014/main" id="{1C2A3F32-17A2-F650-1583-16042FE5CB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0566" y="2573171"/>
            <a:ext cx="5022034" cy="414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E22BF068-6127-4715-7D82-BED160AEBBF1}"/>
              </a:ext>
            </a:extLst>
          </p:cNvPr>
          <p:cNvSpPr txBox="1">
            <a:spLocks/>
          </p:cNvSpPr>
          <p:nvPr/>
        </p:nvSpPr>
        <p:spPr>
          <a:xfrm>
            <a:off x="335154" y="140954"/>
            <a:ext cx="11141678" cy="668812"/>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a:t>Περίπτωση χρήσης 1 – Ψηφιακή Εγκληματολογία για Ναυτιλία</a:t>
            </a:r>
          </a:p>
        </p:txBody>
      </p:sp>
      <p:pic>
        <p:nvPicPr>
          <p:cNvPr id="4" name="Image 3">
            <a:extLst>
              <a:ext uri="{FF2B5EF4-FFF2-40B4-BE49-F238E27FC236}">
                <a16:creationId xmlns:a16="http://schemas.microsoft.com/office/drawing/2014/main" id="{F43D10E0-8802-B9C4-461C-53E615026E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0068" y="2573171"/>
            <a:ext cx="6312354" cy="41438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C96D5210-553C-78C6-6AC1-7040CD8E694B}"/>
              </a:ext>
            </a:extLst>
          </p:cNvPr>
          <p:cNvSpPr>
            <a:spLocks/>
          </p:cNvSpPr>
          <p:nvPr/>
        </p:nvSpPr>
        <p:spPr bwMode="auto">
          <a:xfrm>
            <a:off x="576943" y="1196975"/>
            <a:ext cx="110490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l" altLang="it-IT" sz="2000" dirty="0">
                <a:solidFill>
                  <a:srgbClr val="000099"/>
                </a:solidFill>
              </a:rPr>
              <a:t>Χρησιμοποιώντας ένα εργαλείο ανάλυσης VDL ήταν δυνατή η ανάλυση της κατοχής χρονοθυρίδας κατά τη διάρκεια της επίθεσης: κάθε υποδοχή αντιπροσωπεύεται με ένα χρώμα που εξαρτάται από την κατάστασή της - ελεύθερη, κατειλημμένη από δική της κράτηση, κατειλημμένη από άλλες κρατήσεις, κατειλημμένη από λήψη / μετάδοση μηνυμάτων - τελικά σε συνδυασμό μεταξύ τους</a:t>
            </a:r>
          </a:p>
          <a:p>
            <a:pPr algn="ctr">
              <a:spcBef>
                <a:spcPct val="0"/>
              </a:spcBef>
              <a:spcAft>
                <a:spcPts val="600"/>
              </a:spcAft>
              <a:buNone/>
            </a:pPr>
            <a:endParaRPr lang="en-GB" altLang="it-IT" sz="2000" i="1" u="sng" dirty="0">
              <a:solidFill>
                <a:srgbClr val="000099"/>
              </a:solidFill>
            </a:endParaRPr>
          </a:p>
        </p:txBody>
      </p:sp>
      <p:pic>
        <p:nvPicPr>
          <p:cNvPr id="13316" name="Immagine 3">
            <a:extLst>
              <a:ext uri="{FF2B5EF4-FFF2-40B4-BE49-F238E27FC236}">
                <a16:creationId xmlns:a16="http://schemas.microsoft.com/office/drawing/2014/main" id="{E26006DD-8DBB-C28C-1EC6-B534145CF1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106" y="2590800"/>
            <a:ext cx="10325787" cy="404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0DED5598-9052-B3BA-7252-A54E9E5827BA}"/>
              </a:ext>
            </a:extLst>
          </p:cNvPr>
          <p:cNvSpPr txBox="1">
            <a:spLocks/>
          </p:cNvSpPr>
          <p:nvPr/>
        </p:nvSpPr>
        <p:spPr>
          <a:xfrm>
            <a:off x="484265" y="165657"/>
            <a:ext cx="11141678" cy="668812"/>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a:t>Περίπτωση χρήσης 1 – Ψηφιακή Εγκληματολογία για Ναυτιλία</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8D81313B-0E85-F80B-A546-2F03284CC1F6}"/>
              </a:ext>
            </a:extLst>
          </p:cNvPr>
          <p:cNvSpPr>
            <a:spLocks/>
          </p:cNvSpPr>
          <p:nvPr/>
        </p:nvSpPr>
        <p:spPr bwMode="auto">
          <a:xfrm>
            <a:off x="267201" y="990148"/>
            <a:ext cx="11652656" cy="151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l" altLang="it-IT" sz="1800" dirty="0">
                <a:solidFill>
                  <a:srgbClr val="000099"/>
                </a:solidFill>
              </a:rPr>
              <a:t>Είναι πιθανό ότι αυτός που εξέδωσε τα ψευδή μηνύματα δεν ήθελε απαραίτητα να δημιουργήσει δυσφορία ή προβλήματα, δεδομένης της χαμηλής ισχύος του λαμβανόμενου σήματος και της πολύ περιορισμένης λήψης (μόνο ένα BS λάμβανε συνεχώς το συνθετικό σήμα) και ίσως ούτε υπήρχε πρόθεση δημιουργίας αυτών των εκπομπών. </a:t>
            </a:r>
          </a:p>
          <a:p>
            <a:pPr algn="just">
              <a:spcBef>
                <a:spcPct val="0"/>
              </a:spcBef>
              <a:spcAft>
                <a:spcPts val="600"/>
              </a:spcAft>
              <a:buNone/>
            </a:pPr>
            <a:endParaRPr lang="en-US" altLang="it-IT" sz="1800" dirty="0">
              <a:solidFill>
                <a:srgbClr val="000099"/>
              </a:solidFill>
            </a:endParaRPr>
          </a:p>
          <a:p>
            <a:pPr algn="just">
              <a:spcBef>
                <a:spcPct val="0"/>
              </a:spcBef>
              <a:spcAft>
                <a:spcPts val="600"/>
              </a:spcAft>
              <a:buNone/>
            </a:pPr>
            <a:r>
              <a:rPr lang="el" altLang="it-IT" sz="1800" dirty="0">
                <a:solidFill>
                  <a:srgbClr val="000099"/>
                </a:solidFill>
              </a:rPr>
              <a:t>Δεν αποκλείεται ένα πείραμα σε διαμέρισμα ή γραφείο για σκοπούς επίδειξης.</a:t>
            </a:r>
          </a:p>
        </p:txBody>
      </p:sp>
      <p:pic>
        <p:nvPicPr>
          <p:cNvPr id="14340" name="Immagine 5">
            <a:extLst>
              <a:ext uri="{FF2B5EF4-FFF2-40B4-BE49-F238E27FC236}">
                <a16:creationId xmlns:a16="http://schemas.microsoft.com/office/drawing/2014/main" id="{3EB0E1C2-E2E9-5AEF-C007-3C2622836E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8801" y="2976449"/>
            <a:ext cx="5925456" cy="370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8F27434E-D54B-D144-B9E9-6A325D8E1EEC}"/>
              </a:ext>
            </a:extLst>
          </p:cNvPr>
          <p:cNvSpPr txBox="1">
            <a:spLocks/>
          </p:cNvSpPr>
          <p:nvPr/>
        </p:nvSpPr>
        <p:spPr>
          <a:xfrm>
            <a:off x="267201" y="179387"/>
            <a:ext cx="11141678" cy="668812"/>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a:t>Περίπτωση χρήσης 1 – Ψηφιακή Εγκληματολογία για Ναυτιλία</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l"/>
              <a:t>Πρόοδος μαθήματος</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l"/>
              <a:t>Ο1.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l"/>
              <a:t>Ναυτιλιακά συστήματα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l"/>
              <a:t>Ο2.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l"/>
              <a:t>Ο3.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l" sz="2000" b="1">
                <a:solidFill>
                  <a:schemeClr val="tx1">
                    <a:lumMod val="50000"/>
                    <a:lumOff val="50000"/>
                  </a:schemeClr>
                </a:solidFill>
              </a:rPr>
              <a:t>Περίπτωση χρήσης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l"/>
              <a:t>Ο4.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lstStyle/>
          <a:p>
            <a:r>
              <a:rPr lang="el-GR" dirty="0"/>
              <a:t>Ανάλυσης</a:t>
            </a:r>
            <a:endParaRPr lang="en-US"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l"/>
              <a:t>Ο5.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l"/>
              <a:t>Διδάγματα</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55</a:t>
            </a:fld>
            <a:endParaRPr lang="en-US"/>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l"/>
              <a:t>CSP00012_S_M_Digital Forensic for Maritime: Πρότυπο παρουσίασης που δημιουργήθηκε από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lstStyle/>
          <a:p>
            <a:r>
              <a:rPr lang="el"/>
              <a:t>Περίπτωση χρήσης 1</a:t>
            </a:r>
          </a:p>
        </p:txBody>
      </p:sp>
      <p:pic>
        <p:nvPicPr>
          <p:cNvPr id="22" name="Espace réservé pour une image  21" descr="Μια εικόνα που περιέχει την ύπαιθρο, τον ουρανό, το στρατιωτικό όχημα, το σκάφος&#10;&#10;Περιγραφή που δημιουργείται αυτόματα">
            <a:extLst>
              <a:ext uri="{FF2B5EF4-FFF2-40B4-BE49-F238E27FC236}">
                <a16:creationId xmlns:a16="http://schemas.microsoft.com/office/drawing/2014/main" id="{50A030B7-76BC-A01B-3251-222926C1E1F5}"/>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46025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2668F7-A393-B166-B2BE-7EC5FFD760DE}"/>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E70C5FEA-2399-4EE7-7F07-73A44242925B}"/>
              </a:ext>
            </a:extLst>
          </p:cNvPr>
          <p:cNvSpPr>
            <a:spLocks noGrp="1"/>
          </p:cNvSpPr>
          <p:nvPr>
            <p:ph type="sldNum" sz="quarter" idx="12"/>
          </p:nvPr>
        </p:nvSpPr>
        <p:spPr/>
        <p:txBody>
          <a:bodyPr/>
          <a:lstStyle/>
          <a:p>
            <a:fld id="{AF8FC096-D195-4392-A597-E50EA60D946D}" type="slidenum">
              <a:rPr lang="fr-FR" smtClean="0"/>
              <a:t>56</a:t>
            </a:fld>
            <a:endParaRPr lang="fr-FR"/>
          </a:p>
        </p:txBody>
      </p:sp>
      <p:sp>
        <p:nvSpPr>
          <p:cNvPr id="4" name="Titre 5">
            <a:extLst>
              <a:ext uri="{FF2B5EF4-FFF2-40B4-BE49-F238E27FC236}">
                <a16:creationId xmlns:a16="http://schemas.microsoft.com/office/drawing/2014/main" id="{1819F7E0-EB3F-1D6D-553C-4C1222E3318F}"/>
              </a:ext>
            </a:extLst>
          </p:cNvPr>
          <p:cNvSpPr txBox="1">
            <a:spLocks/>
          </p:cNvSpPr>
          <p:nvPr/>
        </p:nvSpPr>
        <p:spPr>
          <a:xfrm>
            <a:off x="267201" y="179386"/>
            <a:ext cx="11141678" cy="876527"/>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a:t>Περίπτωση χρήσης 2 - Ψηφιακή εγκληματολογία για τη ναυτιλία</a:t>
            </a:r>
          </a:p>
        </p:txBody>
      </p:sp>
      <p:pic>
        <p:nvPicPr>
          <p:cNvPr id="6" name="Image 5" descr="Μια εικόνα που περιέχει εσωτερικό, υπολογιστή, συσκευή παρουσίασης, πολυμέσα&#10;&#10;Περιγραφή που δημιουργείται αυτόματα">
            <a:extLst>
              <a:ext uri="{FF2B5EF4-FFF2-40B4-BE49-F238E27FC236}">
                <a16:creationId xmlns:a16="http://schemas.microsoft.com/office/drawing/2014/main" id="{E13881A3-5F24-B1BB-76BC-ED1E05E89B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3873" y="1293283"/>
            <a:ext cx="6948334" cy="4622769"/>
          </a:xfrm>
          <a:prstGeom prst="rect">
            <a:avLst/>
          </a:prstGeom>
        </p:spPr>
      </p:pic>
    </p:spTree>
    <p:extLst>
      <p:ext uri="{BB962C8B-B14F-4D97-AF65-F5344CB8AC3E}">
        <p14:creationId xmlns:p14="http://schemas.microsoft.com/office/powerpoint/2010/main" val="2036815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7D93422-64E8-29BA-B783-4FEAE5C700D2}"/>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623B2F55-2D41-CF41-44FC-CA175A59D46F}"/>
              </a:ext>
            </a:extLst>
          </p:cNvPr>
          <p:cNvSpPr>
            <a:spLocks noGrp="1"/>
          </p:cNvSpPr>
          <p:nvPr>
            <p:ph type="sldNum" sz="quarter" idx="12"/>
          </p:nvPr>
        </p:nvSpPr>
        <p:spPr/>
        <p:txBody>
          <a:bodyPr/>
          <a:lstStyle/>
          <a:p>
            <a:fld id="{AF8FC096-D195-4392-A597-E50EA60D946D}" type="slidenum">
              <a:rPr lang="fr-FR" smtClean="0"/>
              <a:t>57</a:t>
            </a:fld>
            <a:endParaRPr lang="fr-FR"/>
          </a:p>
        </p:txBody>
      </p:sp>
      <p:pic>
        <p:nvPicPr>
          <p:cNvPr id="59" name="Image 58" descr="Μια εικόνα που περιέχει έναν χάρτη&#10;&#10;Περιγραφή που δημιουργείται αυτόματα">
            <a:extLst>
              <a:ext uri="{FF2B5EF4-FFF2-40B4-BE49-F238E27FC236}">
                <a16:creationId xmlns:a16="http://schemas.microsoft.com/office/drawing/2014/main" id="{488C583F-81ED-74B9-9408-A3586456B2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3206" y="-1822817"/>
            <a:ext cx="13528176" cy="11002962"/>
          </a:xfrm>
          <a:prstGeom prst="rect">
            <a:avLst/>
          </a:prstGeom>
          <a:effectLst>
            <a:glow rad="139700">
              <a:srgbClr val="4472C4">
                <a:satMod val="175000"/>
                <a:alpha val="40000"/>
              </a:srgbClr>
            </a:glow>
            <a:reflection blurRad="6350" stA="50000" endA="300" endPos="55000" dir="5400000" sy="-100000" algn="bl" rotWithShape="0"/>
            <a:softEdge rad="330200"/>
          </a:effectLst>
          <a:scene3d>
            <a:camera prst="isometricOffAxis2Top"/>
            <a:lightRig rig="threePt" dir="t"/>
          </a:scene3d>
          <a:sp3d prstMaterial="softEdge">
            <a:bevelT w="0"/>
            <a:bevelB h="190500"/>
          </a:sp3d>
        </p:spPr>
      </p:pic>
      <p:sp>
        <p:nvSpPr>
          <p:cNvPr id="60" name="ZoneTexte 59">
            <a:extLst>
              <a:ext uri="{FF2B5EF4-FFF2-40B4-BE49-F238E27FC236}">
                <a16:creationId xmlns:a16="http://schemas.microsoft.com/office/drawing/2014/main" id="{A8290662-B803-2394-220A-1F953F1C95C2}"/>
              </a:ext>
            </a:extLst>
          </p:cNvPr>
          <p:cNvSpPr txBox="1"/>
          <p:nvPr/>
        </p:nvSpPr>
        <p:spPr>
          <a:xfrm>
            <a:off x="263614" y="121015"/>
            <a:ext cx="3274807" cy="642754"/>
          </a:xfrm>
          <a:prstGeom prst="rect">
            <a:avLst/>
          </a:prstGeom>
        </p:spPr>
        <p:txBody>
          <a:bodyPr vert="horz" lIns="91440" tIns="45720" rIns="91440" bIns="45720" rtlCol="0" anchor="b">
            <a:normAutofit fontScale="70000" lnSpcReduction="20000"/>
          </a:bodyPr>
          <a:lstStyle>
            <a:defPPr>
              <a:defRPr lang="en-US"/>
            </a:defPPr>
            <a:lvl1pPr>
              <a:lnSpc>
                <a:spcPct val="90000"/>
              </a:lnSpc>
              <a:spcBef>
                <a:spcPct val="0"/>
              </a:spcBef>
              <a:buNone/>
              <a:defRPr sz="6000" spc="-50" baseline="0">
                <a:latin typeface="+mj-lt"/>
                <a:ea typeface="+mj-ea"/>
                <a:cs typeface="+mj-cs"/>
              </a:defRPr>
            </a:lvl1pPr>
          </a:lstStyle>
          <a:p>
            <a:r>
              <a:rPr lang="el"/>
              <a:t>IOT AIS / Τ</a:t>
            </a:r>
          </a:p>
        </p:txBody>
      </p:sp>
      <p:sp>
        <p:nvSpPr>
          <p:cNvPr id="61" name="ZoneTexte 60">
            <a:extLst>
              <a:ext uri="{FF2B5EF4-FFF2-40B4-BE49-F238E27FC236}">
                <a16:creationId xmlns:a16="http://schemas.microsoft.com/office/drawing/2014/main" id="{AE188763-220F-8C3F-CC20-2BAD7B303A65}"/>
              </a:ext>
            </a:extLst>
          </p:cNvPr>
          <p:cNvSpPr txBox="1"/>
          <p:nvPr/>
        </p:nvSpPr>
        <p:spPr>
          <a:xfrm>
            <a:off x="64159" y="4307446"/>
            <a:ext cx="2911003" cy="249299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28575" cap="flat" cmpd="sng" algn="ctr">
            <a:solidFill>
              <a:sysClr val="window" lastClr="FFFFFF"/>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 sz="1800" b="1" i="0" u="none" strike="noStrike" kern="0" cap="none" spc="0" normalizeH="0" baseline="0" noProof="0" err="1">
                <a:ln>
                  <a:noFill/>
                </a:ln>
                <a:solidFill>
                  <a:prstClr val="black"/>
                </a:solidFill>
                <a:effectLst/>
                <a:uLnTx/>
                <a:uFillTx/>
                <a:latin typeface="Calibri" panose="020F0502020204030204"/>
                <a:ea typeface="+mn-ea"/>
                <a:cs typeface="+mn-cs"/>
              </a:rPr>
              <a:t>Θρύλος</a:t>
            </a:r>
            <a:endParaRPr kumimoji="0" lang="fr-FR" sz="18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2" name="Picture 1330" descr="περιοδεία-τηλεπικοινωνίες">
            <a:extLst>
              <a:ext uri="{FF2B5EF4-FFF2-40B4-BE49-F238E27FC236}">
                <a16:creationId xmlns:a16="http://schemas.microsoft.com/office/drawing/2014/main" id="{23105AFF-4CAA-12A4-6BB8-7C23528D42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91573" y="3680848"/>
            <a:ext cx="739156" cy="757997"/>
          </a:xfrm>
          <a:prstGeom prst="rect">
            <a:avLst/>
          </a:prstGeom>
          <a:noFill/>
        </p:spPr>
      </p:pic>
      <p:pic>
        <p:nvPicPr>
          <p:cNvPr id="63" name="Image 62">
            <a:extLst>
              <a:ext uri="{FF2B5EF4-FFF2-40B4-BE49-F238E27FC236}">
                <a16:creationId xmlns:a16="http://schemas.microsoft.com/office/drawing/2014/main" id="{30EF7559-F67B-46B5-7965-31A50327C2F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33744" y="3882481"/>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Arc partiel 63">
            <a:extLst>
              <a:ext uri="{FF2B5EF4-FFF2-40B4-BE49-F238E27FC236}">
                <a16:creationId xmlns:a16="http://schemas.microsoft.com/office/drawing/2014/main" id="{726C9A43-2274-1284-CB25-87C69FCC9AF0}"/>
              </a:ext>
            </a:extLst>
          </p:cNvPr>
          <p:cNvSpPr/>
          <p:nvPr/>
        </p:nvSpPr>
        <p:spPr>
          <a:xfrm>
            <a:off x="8234113" y="4235334"/>
            <a:ext cx="1652928" cy="1241159"/>
          </a:xfrm>
          <a:prstGeom prst="pie">
            <a:avLst>
              <a:gd name="adj1" fmla="val 2316150"/>
              <a:gd name="adj2" fmla="val 17096364"/>
            </a:avLst>
          </a:prstGeom>
          <a:solidFill>
            <a:srgbClr val="FF0000">
              <a:alpha val="40000"/>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Arc partiel 64">
            <a:extLst>
              <a:ext uri="{FF2B5EF4-FFF2-40B4-BE49-F238E27FC236}">
                <a16:creationId xmlns:a16="http://schemas.microsoft.com/office/drawing/2014/main" id="{A08FD3DA-BE78-67F6-22AD-4B3C836E4E3F}"/>
              </a:ext>
            </a:extLst>
          </p:cNvPr>
          <p:cNvSpPr/>
          <p:nvPr/>
        </p:nvSpPr>
        <p:spPr>
          <a:xfrm rot="11292511">
            <a:off x="5718879" y="4256744"/>
            <a:ext cx="1376688" cy="1274612"/>
          </a:xfrm>
          <a:prstGeom prst="pie">
            <a:avLst>
              <a:gd name="adj1" fmla="val 19004760"/>
              <a:gd name="adj2" fmla="val 11345661"/>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Arc partiel 65">
            <a:extLst>
              <a:ext uri="{FF2B5EF4-FFF2-40B4-BE49-F238E27FC236}">
                <a16:creationId xmlns:a16="http://schemas.microsoft.com/office/drawing/2014/main" id="{C0349875-D2D4-5F69-0DCC-B65B82397B0C}"/>
              </a:ext>
            </a:extLst>
          </p:cNvPr>
          <p:cNvSpPr/>
          <p:nvPr/>
        </p:nvSpPr>
        <p:spPr>
          <a:xfrm rot="8999523">
            <a:off x="6917712" y="3918311"/>
            <a:ext cx="1594588" cy="1144795"/>
          </a:xfrm>
          <a:prstGeom prst="pie">
            <a:avLst>
              <a:gd name="adj1" fmla="val 11162846"/>
              <a:gd name="adj2" fmla="val 2418462"/>
            </a:avLst>
          </a:prstGeom>
          <a:solidFill>
            <a:srgbClr val="FF0000">
              <a:alpha val="40000"/>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5E62078C-D7EA-4EC4-0A95-946DC8429A8A}"/>
              </a:ext>
            </a:extLst>
          </p:cNvPr>
          <p:cNvSpPr txBox="1"/>
          <p:nvPr/>
        </p:nvSpPr>
        <p:spPr>
          <a:xfrm>
            <a:off x="1098433" y="5868843"/>
            <a:ext cx="1643196" cy="461665"/>
          </a:xfrm>
          <a:prstGeom prst="rect">
            <a:avLst/>
          </a:prstGeom>
          <a:noFill/>
        </p:spPr>
        <p:txBody>
          <a:bodyPr wrap="square" rtlCol="0">
            <a:spAutoFit/>
          </a:bodyPr>
          <a:lstStyle/>
          <a:p>
            <a:r>
              <a:rPr lang="el" sz="1200" dirty="0">
                <a:solidFill>
                  <a:prstClr val="black"/>
                </a:solidFill>
                <a:latin typeface="Calibri" panose="020F0502020204030204"/>
              </a:rPr>
              <a:t>Υποδοχή δορυφορικής μετάδοσης IOT </a:t>
            </a:r>
          </a:p>
        </p:txBody>
      </p:sp>
      <p:sp>
        <p:nvSpPr>
          <p:cNvPr id="68" name="ZoneTexte 67">
            <a:extLst>
              <a:ext uri="{FF2B5EF4-FFF2-40B4-BE49-F238E27FC236}">
                <a16:creationId xmlns:a16="http://schemas.microsoft.com/office/drawing/2014/main" id="{4D5CA43B-1786-A39B-C7D4-DA4A1ADE1965}"/>
              </a:ext>
            </a:extLst>
          </p:cNvPr>
          <p:cNvSpPr txBox="1"/>
          <p:nvPr/>
        </p:nvSpPr>
        <p:spPr>
          <a:xfrm>
            <a:off x="1102428" y="5542401"/>
            <a:ext cx="1980557" cy="307777"/>
          </a:xfrm>
          <a:prstGeom prst="rect">
            <a:avLst/>
          </a:prstGeom>
          <a:noFill/>
        </p:spPr>
        <p:txBody>
          <a:bodyPr wrap="square" rtlCol="0">
            <a:spAutoFit/>
          </a:bodyPr>
          <a:lstStyle/>
          <a:p>
            <a:r>
              <a:rPr lang="el" sz="1400">
                <a:solidFill>
                  <a:prstClr val="black"/>
                </a:solidFill>
                <a:latin typeface="Calibri" panose="020F0502020204030204"/>
              </a:rPr>
              <a:t>Κάλυψη AIS εδάφους</a:t>
            </a:r>
            <a:endParaRPr lang="fr-FR" sz="1400">
              <a:solidFill>
                <a:prstClr val="black"/>
              </a:solidFill>
              <a:latin typeface="Calibri" panose="020F0502020204030204"/>
            </a:endParaRPr>
          </a:p>
        </p:txBody>
      </p:sp>
      <p:graphicFrame>
        <p:nvGraphicFramePr>
          <p:cNvPr id="69" name="Objet 68">
            <a:extLst>
              <a:ext uri="{FF2B5EF4-FFF2-40B4-BE49-F238E27FC236}">
                <a16:creationId xmlns:a16="http://schemas.microsoft.com/office/drawing/2014/main" id="{117C170D-B4A2-9CB8-ECDD-F88D53D46669}"/>
              </a:ext>
            </a:extLst>
          </p:cNvPr>
          <p:cNvGraphicFramePr>
            <a:graphicFrameLocks noChangeAspect="1"/>
          </p:cNvGraphicFramePr>
          <p:nvPr/>
        </p:nvGraphicFramePr>
        <p:xfrm>
          <a:off x="5951580" y="226128"/>
          <a:ext cx="1938005" cy="513645"/>
        </p:xfrm>
        <a:graphic>
          <a:graphicData uri="http://schemas.openxmlformats.org/presentationml/2006/ole">
            <mc:AlternateContent xmlns:mc="http://schemas.openxmlformats.org/markup-compatibility/2006">
              <mc:Choice xmlns:v="urn:schemas-microsoft-com:vml" Requires="v">
                <p:oleObj r:id="rId5" imgW="1998663" imgH="528638" progId="Draw">
                  <p:embed/>
                </p:oleObj>
              </mc:Choice>
              <mc:Fallback>
                <p:oleObj r:id="rId5" imgW="1998663" imgH="528638" progId="Draw">
                  <p:embed/>
                  <p:pic>
                    <p:nvPicPr>
                      <p:cNvPr id="69" name="Objet 68">
                        <a:extLst>
                          <a:ext uri="{FF2B5EF4-FFF2-40B4-BE49-F238E27FC236}">
                            <a16:creationId xmlns:a16="http://schemas.microsoft.com/office/drawing/2014/main" id="{117C170D-B4A2-9CB8-ECDD-F88D53D46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580" y="226128"/>
                        <a:ext cx="1938005" cy="513645"/>
                      </a:xfrm>
                      <a:prstGeom prst="rect">
                        <a:avLst/>
                      </a:prstGeom>
                      <a:noFill/>
                      <a:ln>
                        <a:noFill/>
                      </a:ln>
                    </p:spPr>
                  </p:pic>
                </p:oleObj>
              </mc:Fallback>
            </mc:AlternateContent>
          </a:graphicData>
        </a:graphic>
      </p:graphicFrame>
      <p:sp>
        <p:nvSpPr>
          <p:cNvPr id="70" name="ZoneTexte 69">
            <a:extLst>
              <a:ext uri="{FF2B5EF4-FFF2-40B4-BE49-F238E27FC236}">
                <a16:creationId xmlns:a16="http://schemas.microsoft.com/office/drawing/2014/main" id="{B4C70D22-D459-3F70-F9B9-DA10F146B66C}"/>
              </a:ext>
            </a:extLst>
          </p:cNvPr>
          <p:cNvSpPr txBox="1"/>
          <p:nvPr/>
        </p:nvSpPr>
        <p:spPr>
          <a:xfrm>
            <a:off x="4145538" y="70512"/>
            <a:ext cx="1586909" cy="707886"/>
          </a:xfrm>
          <a:prstGeom prst="rect">
            <a:avLst/>
          </a:prstGeom>
          <a:noFill/>
        </p:spPr>
        <p:txBody>
          <a:bodyPr wrap="none" rtlCol="0">
            <a:spAutoFit/>
          </a:bodyPr>
          <a:lstStyle/>
          <a:p>
            <a:r>
              <a:rPr lang="el" sz="2000" b="1">
                <a:solidFill>
                  <a:srgbClr val="44546A"/>
                </a:solidFill>
                <a:latin typeface="Calibri" panose="020F0502020204030204"/>
              </a:rPr>
              <a:t>Δορυφόρος IOT</a:t>
            </a:r>
          </a:p>
          <a:p>
            <a:r>
              <a:rPr lang="el" sz="2000" b="1">
                <a:solidFill>
                  <a:srgbClr val="44546A"/>
                </a:solidFill>
                <a:latin typeface="Calibri" panose="020F0502020204030204"/>
              </a:rPr>
              <a:t>Αστερισμός</a:t>
            </a:r>
          </a:p>
        </p:txBody>
      </p:sp>
      <p:sp>
        <p:nvSpPr>
          <p:cNvPr id="71" name="Ellipse 70">
            <a:extLst>
              <a:ext uri="{FF2B5EF4-FFF2-40B4-BE49-F238E27FC236}">
                <a16:creationId xmlns:a16="http://schemas.microsoft.com/office/drawing/2014/main" id="{47F34C9A-E868-7E71-C05A-8B56276E7A50}"/>
              </a:ext>
            </a:extLst>
          </p:cNvPr>
          <p:cNvSpPr/>
          <p:nvPr/>
        </p:nvSpPr>
        <p:spPr>
          <a:xfrm>
            <a:off x="249302" y="5614740"/>
            <a:ext cx="567475" cy="153011"/>
          </a:xfrm>
          <a:prstGeom prst="ellipse">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2" name="Objet 71">
            <a:extLst>
              <a:ext uri="{FF2B5EF4-FFF2-40B4-BE49-F238E27FC236}">
                <a16:creationId xmlns:a16="http://schemas.microsoft.com/office/drawing/2014/main" id="{AA638B67-8D93-C123-1390-7562D1858DBB}"/>
              </a:ext>
            </a:extLst>
          </p:cNvPr>
          <p:cNvGraphicFramePr>
            <a:graphicFrameLocks noChangeAspect="1"/>
          </p:cNvGraphicFramePr>
          <p:nvPr/>
        </p:nvGraphicFramePr>
        <p:xfrm>
          <a:off x="6790398" y="838383"/>
          <a:ext cx="1645023" cy="435993"/>
        </p:xfrm>
        <a:graphic>
          <a:graphicData uri="http://schemas.openxmlformats.org/presentationml/2006/ole">
            <mc:AlternateContent xmlns:mc="http://schemas.openxmlformats.org/markup-compatibility/2006">
              <mc:Choice xmlns:v="urn:schemas-microsoft-com:vml" Requires="v">
                <p:oleObj r:id="rId5" imgW="1998663" imgH="528638" progId="Draw">
                  <p:embed/>
                </p:oleObj>
              </mc:Choice>
              <mc:Fallback>
                <p:oleObj r:id="rId5" imgW="1998663" imgH="528638" progId="Draw">
                  <p:embed/>
                  <p:pic>
                    <p:nvPicPr>
                      <p:cNvPr id="72" name="Objet 71">
                        <a:extLst>
                          <a:ext uri="{FF2B5EF4-FFF2-40B4-BE49-F238E27FC236}">
                            <a16:creationId xmlns:a16="http://schemas.microsoft.com/office/drawing/2014/main" id="{AA638B67-8D93-C123-1390-7562D1858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398" y="838383"/>
                        <a:ext cx="1645023" cy="435993"/>
                      </a:xfrm>
                      <a:prstGeom prst="rect">
                        <a:avLst/>
                      </a:prstGeom>
                      <a:noFill/>
                      <a:ln>
                        <a:noFill/>
                      </a:ln>
                    </p:spPr>
                  </p:pic>
                </p:oleObj>
              </mc:Fallback>
            </mc:AlternateContent>
          </a:graphicData>
        </a:graphic>
      </p:graphicFrame>
      <p:sp>
        <p:nvSpPr>
          <p:cNvPr id="73" name="ZoneTexte 72">
            <a:extLst>
              <a:ext uri="{FF2B5EF4-FFF2-40B4-BE49-F238E27FC236}">
                <a16:creationId xmlns:a16="http://schemas.microsoft.com/office/drawing/2014/main" id="{46BDDDB2-8B2A-6EB7-74D1-C1C88D6C78A7}"/>
              </a:ext>
            </a:extLst>
          </p:cNvPr>
          <p:cNvSpPr txBox="1"/>
          <p:nvPr/>
        </p:nvSpPr>
        <p:spPr>
          <a:xfrm>
            <a:off x="6202373" y="3785038"/>
            <a:ext cx="1640257" cy="400110"/>
          </a:xfrm>
          <a:prstGeom prst="rect">
            <a:avLst/>
          </a:prstGeom>
          <a:noFill/>
        </p:spPr>
        <p:txBody>
          <a:bodyPr wrap="none" rtlCol="0">
            <a:spAutoFit/>
          </a:bodyPr>
          <a:lstStyle/>
          <a:p>
            <a:r>
              <a:rPr lang="el" sz="2000" b="1">
                <a:solidFill>
                  <a:srgbClr val="FF0000"/>
                </a:solidFill>
                <a:latin typeface="Calibri" panose="020F0502020204030204"/>
              </a:rPr>
              <a:t>Επίγειες τοποθεσίες AIS</a:t>
            </a:r>
            <a:endParaRPr lang="fr-FR" sz="1400" b="1">
              <a:solidFill>
                <a:srgbClr val="FF0000"/>
              </a:solidFill>
              <a:latin typeface="Calibri" panose="020F0502020204030204"/>
            </a:endParaRPr>
          </a:p>
        </p:txBody>
      </p:sp>
      <p:sp>
        <p:nvSpPr>
          <p:cNvPr id="74" name="Ellipse 73">
            <a:extLst>
              <a:ext uri="{FF2B5EF4-FFF2-40B4-BE49-F238E27FC236}">
                <a16:creationId xmlns:a16="http://schemas.microsoft.com/office/drawing/2014/main" id="{4DE6C47D-D60F-BBFC-F358-9097285268B6}"/>
              </a:ext>
            </a:extLst>
          </p:cNvPr>
          <p:cNvSpPr/>
          <p:nvPr/>
        </p:nvSpPr>
        <p:spPr>
          <a:xfrm>
            <a:off x="6724785" y="3209509"/>
            <a:ext cx="4512419" cy="1617591"/>
          </a:xfrm>
          <a:prstGeom prst="ellipse">
            <a:avLst/>
          </a:prstGeom>
          <a:noFill/>
          <a:ln w="12700" cap="flat" cmpd="sng" algn="ctr">
            <a:solidFill>
              <a:srgbClr val="00B050"/>
            </a:solidFill>
            <a:prstDash val="dash"/>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Parallélogramme 74">
            <a:extLst>
              <a:ext uri="{FF2B5EF4-FFF2-40B4-BE49-F238E27FC236}">
                <a16:creationId xmlns:a16="http://schemas.microsoft.com/office/drawing/2014/main" id="{E493412E-B624-29AD-6227-92DC91247D64}"/>
              </a:ext>
            </a:extLst>
          </p:cNvPr>
          <p:cNvSpPr/>
          <p:nvPr/>
        </p:nvSpPr>
        <p:spPr>
          <a:xfrm rot="459415">
            <a:off x="141489" y="6038872"/>
            <a:ext cx="879614" cy="139479"/>
          </a:xfrm>
          <a:prstGeom prst="parallelogram">
            <a:avLst>
              <a:gd name="adj" fmla="val 215162"/>
            </a:avLst>
          </a:pr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6" name="Picture 1330" descr="περιοδεία-τηλεπικοινωνίες">
            <a:extLst>
              <a:ext uri="{FF2B5EF4-FFF2-40B4-BE49-F238E27FC236}">
                <a16:creationId xmlns:a16="http://schemas.microsoft.com/office/drawing/2014/main" id="{69D717E3-8ED6-C9B9-1913-10AF8B134A2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7590" y="3803640"/>
            <a:ext cx="739156" cy="757997"/>
          </a:xfrm>
          <a:prstGeom prst="rect">
            <a:avLst/>
          </a:prstGeom>
          <a:noFill/>
        </p:spPr>
      </p:pic>
      <p:pic>
        <p:nvPicPr>
          <p:cNvPr id="77" name="Image 76">
            <a:extLst>
              <a:ext uri="{FF2B5EF4-FFF2-40B4-BE49-F238E27FC236}">
                <a16:creationId xmlns:a16="http://schemas.microsoft.com/office/drawing/2014/main" id="{8DF53AB5-183E-5DFF-D33F-936CEC20A6A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516" y="4578642"/>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Arc partiel 77">
            <a:extLst>
              <a:ext uri="{FF2B5EF4-FFF2-40B4-BE49-F238E27FC236}">
                <a16:creationId xmlns:a16="http://schemas.microsoft.com/office/drawing/2014/main" id="{1632479E-6D53-9D7A-3757-CC3CAE93EE35}"/>
              </a:ext>
            </a:extLst>
          </p:cNvPr>
          <p:cNvSpPr/>
          <p:nvPr/>
        </p:nvSpPr>
        <p:spPr>
          <a:xfrm rot="11292511">
            <a:off x="3866059" y="3685158"/>
            <a:ext cx="1412526" cy="1258400"/>
          </a:xfrm>
          <a:prstGeom prst="pie">
            <a:avLst>
              <a:gd name="adj1" fmla="val 20469887"/>
              <a:gd name="adj2" fmla="val 11277208"/>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9" name="Image 78">
            <a:extLst>
              <a:ext uri="{FF2B5EF4-FFF2-40B4-BE49-F238E27FC236}">
                <a16:creationId xmlns:a16="http://schemas.microsoft.com/office/drawing/2014/main" id="{3548134B-DA46-C371-10B5-5D970BB0440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42950" y="3818044"/>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330" descr="περιοδεία-τηλεπικοινωνίες">
            <a:extLst>
              <a:ext uri="{FF2B5EF4-FFF2-40B4-BE49-F238E27FC236}">
                <a16:creationId xmlns:a16="http://schemas.microsoft.com/office/drawing/2014/main" id="{BE596256-571F-41E5-66F7-5D688CB129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6074" y="4254234"/>
            <a:ext cx="739156" cy="757997"/>
          </a:xfrm>
          <a:prstGeom prst="rect">
            <a:avLst/>
          </a:prstGeom>
          <a:noFill/>
        </p:spPr>
      </p:pic>
      <p:sp>
        <p:nvSpPr>
          <p:cNvPr id="81" name="ZoneTexte 80">
            <a:extLst>
              <a:ext uri="{FF2B5EF4-FFF2-40B4-BE49-F238E27FC236}">
                <a16:creationId xmlns:a16="http://schemas.microsoft.com/office/drawing/2014/main" id="{4B103DD5-882E-7300-B9BA-8977E3D14567}"/>
              </a:ext>
            </a:extLst>
          </p:cNvPr>
          <p:cNvSpPr txBox="1"/>
          <p:nvPr/>
        </p:nvSpPr>
        <p:spPr>
          <a:xfrm>
            <a:off x="7151501" y="1801681"/>
            <a:ext cx="4032252" cy="1886111"/>
          </a:xfrm>
          <a:prstGeom prst="rect">
            <a:avLst/>
          </a:prstGeom>
          <a:solidFill>
            <a:srgbClr val="5B9BD5">
              <a:lumMod val="20000"/>
              <a:lumOff val="80000"/>
              <a:alpha val="74902"/>
            </a:srgbClr>
          </a:solidFill>
          <a:ln w="28575" cap="flat" cmpd="sng" algn="ctr">
            <a:solidFill>
              <a:sysClr val="window" lastClr="FFFFFF"/>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fr-FR"/>
            </a:defPPr>
            <a:lvl1pPr algn="ct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just" defTabSz="914400" eaLnBrk="1" fontAlgn="auto" latinLnBrk="0" hangingPunct="1">
              <a:lnSpc>
                <a:spcPct val="100000"/>
              </a:lnSpc>
              <a:spcBef>
                <a:spcPts val="0"/>
              </a:spcBef>
              <a:spcAft>
                <a:spcPts val="0"/>
              </a:spcAft>
              <a:buClrTx/>
              <a:buSzTx/>
              <a:buFontTx/>
              <a:buNone/>
              <a:tabLst/>
              <a:defRPr/>
            </a:pPr>
            <a:r>
              <a:rPr kumimoji="0" lang="el" sz="1600" b="0" i="0" u="none" strike="noStrike" kern="0" cap="none" spc="0" normalizeH="0" baseline="0" noProof="0" dirty="0">
                <a:ln>
                  <a:noFill/>
                </a:ln>
                <a:solidFill>
                  <a:prstClr val="black"/>
                </a:solidFill>
                <a:effectLst/>
                <a:uLnTx/>
                <a:uFillTx/>
                <a:latin typeface="Calibri" panose="020F0502020204030204"/>
                <a:ea typeface="+mn-ea"/>
                <a:cs typeface="+mn-cs"/>
              </a:rPr>
              <a:t>Το σκάφος δεν έχει δορυφορική συνδεσιμότητα αλλά αποθηκεύει τη θέση του κάθε 5 λεπτά</a:t>
            </a:r>
          </a:p>
          <a:p>
            <a:pPr marL="0" marR="0" lvl="1"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1" indent="0" algn="just" defTabSz="914400" eaLnBrk="1" fontAlgn="auto" latinLnBrk="0" hangingPunct="1">
              <a:lnSpc>
                <a:spcPct val="100000"/>
              </a:lnSpc>
              <a:spcBef>
                <a:spcPts val="0"/>
              </a:spcBef>
              <a:spcAft>
                <a:spcPts val="0"/>
              </a:spcAft>
              <a:buClrTx/>
              <a:buSzTx/>
              <a:buFontTx/>
              <a:buNone/>
              <a:tabLst/>
              <a:defRPr/>
            </a:pPr>
            <a:r>
              <a:rPr kumimoji="0" lang="el" sz="1600" b="0" i="0" u="none" strike="noStrike" kern="0" cap="none" spc="0" normalizeH="0" baseline="0" noProof="0" dirty="0">
                <a:ln>
                  <a:noFill/>
                </a:ln>
                <a:solidFill>
                  <a:prstClr val="black"/>
                </a:solidFill>
                <a:effectLst/>
                <a:uLnTx/>
                <a:uFillTx/>
                <a:latin typeface="Calibri" panose="020F0502020204030204"/>
                <a:ea typeface="+mn-ea"/>
                <a:cs typeface="+mn-cs"/>
              </a:rPr>
              <a:t>Μόλις συνδεθεί με έναν δορυφόρο, το σκάφος στέλνει τη θέση του κάθε 5 λεπτά και τις αποθηκευμένες θέσεις</a:t>
            </a:r>
          </a:p>
        </p:txBody>
      </p:sp>
      <p:sp>
        <p:nvSpPr>
          <p:cNvPr id="82" name="Forme libre : forme 81">
            <a:extLst>
              <a:ext uri="{FF2B5EF4-FFF2-40B4-BE49-F238E27FC236}">
                <a16:creationId xmlns:a16="http://schemas.microsoft.com/office/drawing/2014/main" id="{B2DF74F4-9227-89BC-ECDE-F040AFDB27CD}"/>
              </a:ext>
            </a:extLst>
          </p:cNvPr>
          <p:cNvSpPr/>
          <p:nvPr/>
        </p:nvSpPr>
        <p:spPr>
          <a:xfrm>
            <a:off x="4005927" y="1494971"/>
            <a:ext cx="9492343" cy="3236686"/>
          </a:xfrm>
          <a:custGeom>
            <a:avLst/>
            <a:gdLst>
              <a:gd name="connsiteX0" fmla="*/ 0 w 9492343"/>
              <a:gd name="connsiteY0" fmla="*/ 0 h 3236686"/>
              <a:gd name="connsiteX1" fmla="*/ 58057 w 9492343"/>
              <a:gd name="connsiteY1" fmla="*/ 1074058 h 3236686"/>
              <a:gd name="connsiteX2" fmla="*/ 319314 w 9492343"/>
              <a:gd name="connsiteY2" fmla="*/ 1727200 h 3236686"/>
              <a:gd name="connsiteX3" fmla="*/ 667657 w 9492343"/>
              <a:gd name="connsiteY3" fmla="*/ 2351315 h 3236686"/>
              <a:gd name="connsiteX4" fmla="*/ 2452914 w 9492343"/>
              <a:gd name="connsiteY4" fmla="*/ 2844800 h 3236686"/>
              <a:gd name="connsiteX5" fmla="*/ 3715657 w 9492343"/>
              <a:gd name="connsiteY5" fmla="*/ 3236686 h 3236686"/>
              <a:gd name="connsiteX6" fmla="*/ 7649028 w 9492343"/>
              <a:gd name="connsiteY6" fmla="*/ 2075543 h 3236686"/>
              <a:gd name="connsiteX7" fmla="*/ 9492343 w 9492343"/>
              <a:gd name="connsiteY7" fmla="*/ 2365829 h 3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92343" h="3236686">
                <a:moveTo>
                  <a:pt x="0" y="0"/>
                </a:moveTo>
                <a:lnTo>
                  <a:pt x="58057" y="1074058"/>
                </a:lnTo>
                <a:lnTo>
                  <a:pt x="319314" y="1727200"/>
                </a:lnTo>
                <a:lnTo>
                  <a:pt x="667657" y="2351315"/>
                </a:lnTo>
                <a:lnTo>
                  <a:pt x="2452914" y="2844800"/>
                </a:lnTo>
                <a:lnTo>
                  <a:pt x="3715657" y="3236686"/>
                </a:lnTo>
                <a:lnTo>
                  <a:pt x="7649028" y="2075543"/>
                </a:lnTo>
                <a:lnTo>
                  <a:pt x="9492343" y="2365829"/>
                </a:lnTo>
              </a:path>
            </a:pathLst>
          </a:custGeom>
          <a:noFill/>
          <a:ln w="28575" cap="flat" cmpd="sng" algn="ctr">
            <a:solidFill>
              <a:srgbClr val="FF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3" name="Picture 1330" descr="περιοδεία-τηλεπικοινωνίες">
            <a:extLst>
              <a:ext uri="{FF2B5EF4-FFF2-40B4-BE49-F238E27FC236}">
                <a16:creationId xmlns:a16="http://schemas.microsoft.com/office/drawing/2014/main" id="{27B6A43A-962D-1CBC-CAC8-662F5C3D8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79834" y="4182638"/>
            <a:ext cx="739156" cy="757997"/>
          </a:xfrm>
          <a:prstGeom prst="rect">
            <a:avLst/>
          </a:prstGeom>
          <a:noFill/>
        </p:spPr>
      </p:pic>
      <p:pic>
        <p:nvPicPr>
          <p:cNvPr id="84" name="Image 83">
            <a:extLst>
              <a:ext uri="{FF2B5EF4-FFF2-40B4-BE49-F238E27FC236}">
                <a16:creationId xmlns:a16="http://schemas.microsoft.com/office/drawing/2014/main" id="{EED9FFD7-D6C7-E5D3-3E4A-6C6B76DA7DE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71657" y="4468305"/>
            <a:ext cx="700025" cy="50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Ellipse 84">
            <a:extLst>
              <a:ext uri="{FF2B5EF4-FFF2-40B4-BE49-F238E27FC236}">
                <a16:creationId xmlns:a16="http://schemas.microsoft.com/office/drawing/2014/main" id="{8C5E8B1F-CFC8-F5CC-A7AE-B8882FDD8BC8}"/>
              </a:ext>
            </a:extLst>
          </p:cNvPr>
          <p:cNvSpPr/>
          <p:nvPr/>
        </p:nvSpPr>
        <p:spPr>
          <a:xfrm>
            <a:off x="11183753" y="2994548"/>
            <a:ext cx="1417343" cy="792397"/>
          </a:xfrm>
          <a:prstGeom prst="ellipse">
            <a:avLst/>
          </a:prstGeom>
          <a:solidFill>
            <a:srgbClr val="FF0000">
              <a:alpha val="40000"/>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6" name="Picture 31" descr="Coastgards">
            <a:extLst>
              <a:ext uri="{FF2B5EF4-FFF2-40B4-BE49-F238E27FC236}">
                <a16:creationId xmlns:a16="http://schemas.microsoft.com/office/drawing/2014/main" id="{14D299F3-4B0A-1D48-6AB3-E5BDD6E87EA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601648" y="3113314"/>
            <a:ext cx="557577" cy="338001"/>
          </a:xfrm>
          <a:prstGeom prst="rect">
            <a:avLst/>
          </a:prstGeom>
          <a:noFill/>
          <a:extLst>
            <a:ext uri="{909E8E84-426E-40DD-AFC4-6F175D3DCCD1}">
              <a14:hiddenFill xmlns:a14="http://schemas.microsoft.com/office/drawing/2010/main">
                <a:solidFill>
                  <a:srgbClr val="FFFFFF"/>
                </a:solidFill>
              </a14:hiddenFill>
            </a:ext>
          </a:extLst>
        </p:spPr>
      </p:pic>
      <p:sp>
        <p:nvSpPr>
          <p:cNvPr id="87" name="Arc partiel 86">
            <a:extLst>
              <a:ext uri="{FF2B5EF4-FFF2-40B4-BE49-F238E27FC236}">
                <a16:creationId xmlns:a16="http://schemas.microsoft.com/office/drawing/2014/main" id="{71FDAC1E-ADC1-4250-E657-AD89D7F9306E}"/>
              </a:ext>
            </a:extLst>
          </p:cNvPr>
          <p:cNvSpPr/>
          <p:nvPr/>
        </p:nvSpPr>
        <p:spPr>
          <a:xfrm rot="11292511">
            <a:off x="2979012" y="1437197"/>
            <a:ext cx="1412526" cy="1150478"/>
          </a:xfrm>
          <a:prstGeom prst="pie">
            <a:avLst>
              <a:gd name="adj1" fmla="val 1353853"/>
              <a:gd name="adj2" fmla="val 18697734"/>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8" name="Image 87">
            <a:extLst>
              <a:ext uri="{FF2B5EF4-FFF2-40B4-BE49-F238E27FC236}">
                <a16:creationId xmlns:a16="http://schemas.microsoft.com/office/drawing/2014/main" id="{BB523F57-69FC-D5BC-4D9E-673DD0864AF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51996" y="1588759"/>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1330" descr="περιοδεία-τηλεπικοινωνίες">
            <a:extLst>
              <a:ext uri="{FF2B5EF4-FFF2-40B4-BE49-F238E27FC236}">
                <a16:creationId xmlns:a16="http://schemas.microsoft.com/office/drawing/2014/main" id="{D7D32178-07D8-9487-D059-2A79287ACA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8843" y="1400155"/>
            <a:ext cx="739156" cy="757997"/>
          </a:xfrm>
          <a:prstGeom prst="rect">
            <a:avLst/>
          </a:prstGeom>
          <a:noFill/>
        </p:spPr>
      </p:pic>
      <p:sp>
        <p:nvSpPr>
          <p:cNvPr id="90" name="Forme libre : forme 89">
            <a:extLst>
              <a:ext uri="{FF2B5EF4-FFF2-40B4-BE49-F238E27FC236}">
                <a16:creationId xmlns:a16="http://schemas.microsoft.com/office/drawing/2014/main" id="{0FA17EB0-B6DE-81E9-05A8-049B3F5B24BC}"/>
              </a:ext>
            </a:extLst>
          </p:cNvPr>
          <p:cNvSpPr/>
          <p:nvPr/>
        </p:nvSpPr>
        <p:spPr>
          <a:xfrm>
            <a:off x="4049470" y="3098457"/>
            <a:ext cx="624115" cy="530114"/>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Parallélogramme 90">
            <a:extLst>
              <a:ext uri="{FF2B5EF4-FFF2-40B4-BE49-F238E27FC236}">
                <a16:creationId xmlns:a16="http://schemas.microsoft.com/office/drawing/2014/main" id="{4D38898E-9BE4-0D24-323D-D9A581CB9D33}"/>
              </a:ext>
            </a:extLst>
          </p:cNvPr>
          <p:cNvSpPr/>
          <p:nvPr/>
        </p:nvSpPr>
        <p:spPr>
          <a:xfrm rot="459415">
            <a:off x="136424" y="6460034"/>
            <a:ext cx="879614" cy="139479"/>
          </a:xfrm>
          <a:prstGeom prst="parallelogram">
            <a:avLst>
              <a:gd name="adj" fmla="val 215162"/>
            </a:avLst>
          </a:prstGeom>
          <a:solidFill>
            <a:srgbClr val="FFFF00">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ZoneTexte 91">
            <a:extLst>
              <a:ext uri="{FF2B5EF4-FFF2-40B4-BE49-F238E27FC236}">
                <a16:creationId xmlns:a16="http://schemas.microsoft.com/office/drawing/2014/main" id="{B3D08E41-1D54-1767-F42B-D4CF9F11B566}"/>
              </a:ext>
            </a:extLst>
          </p:cNvPr>
          <p:cNvSpPr txBox="1"/>
          <p:nvPr/>
        </p:nvSpPr>
        <p:spPr>
          <a:xfrm>
            <a:off x="1079419" y="6258809"/>
            <a:ext cx="1643196" cy="307777"/>
          </a:xfrm>
          <a:prstGeom prst="rect">
            <a:avLst/>
          </a:prstGeom>
          <a:noFill/>
        </p:spPr>
        <p:txBody>
          <a:bodyPr wrap="square" rtlCol="0">
            <a:spAutoFit/>
          </a:bodyPr>
          <a:lstStyle/>
          <a:p>
            <a:r>
              <a:rPr lang="el" sz="1400" dirty="0">
                <a:solidFill>
                  <a:prstClr val="black"/>
                </a:solidFill>
                <a:latin typeface="Calibri" panose="020F0502020204030204"/>
              </a:rPr>
              <a:t>Περίοδος αποθήκευσης AIS </a:t>
            </a:r>
          </a:p>
        </p:txBody>
      </p:sp>
      <p:sp>
        <p:nvSpPr>
          <p:cNvPr id="93" name="Forme libre : forme 92">
            <a:extLst>
              <a:ext uri="{FF2B5EF4-FFF2-40B4-BE49-F238E27FC236}">
                <a16:creationId xmlns:a16="http://schemas.microsoft.com/office/drawing/2014/main" id="{06BA98BD-F29D-60F2-DA62-6436F906DFFC}"/>
              </a:ext>
            </a:extLst>
          </p:cNvPr>
          <p:cNvSpPr/>
          <p:nvPr/>
        </p:nvSpPr>
        <p:spPr>
          <a:xfrm rot="18682864">
            <a:off x="5375691" y="3784153"/>
            <a:ext cx="624115" cy="696686"/>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orme libre : forme 93">
            <a:extLst>
              <a:ext uri="{FF2B5EF4-FFF2-40B4-BE49-F238E27FC236}">
                <a16:creationId xmlns:a16="http://schemas.microsoft.com/office/drawing/2014/main" id="{2B926602-3A3D-56A5-0F27-ECF503F58D74}"/>
              </a:ext>
            </a:extLst>
          </p:cNvPr>
          <p:cNvSpPr/>
          <p:nvPr/>
        </p:nvSpPr>
        <p:spPr>
          <a:xfrm rot="1636553">
            <a:off x="3662079" y="1811499"/>
            <a:ext cx="624115" cy="581048"/>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Forme libre : forme 94">
            <a:extLst>
              <a:ext uri="{FF2B5EF4-FFF2-40B4-BE49-F238E27FC236}">
                <a16:creationId xmlns:a16="http://schemas.microsoft.com/office/drawing/2014/main" id="{B57C3173-FC12-105D-9A71-4C399FC2EC1E}"/>
              </a:ext>
            </a:extLst>
          </p:cNvPr>
          <p:cNvSpPr/>
          <p:nvPr/>
        </p:nvSpPr>
        <p:spPr>
          <a:xfrm rot="584102">
            <a:off x="3793846" y="2347921"/>
            <a:ext cx="613763" cy="821548"/>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FFFF00">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6" name="Connecteur droit avec flèche 95">
            <a:extLst>
              <a:ext uri="{FF2B5EF4-FFF2-40B4-BE49-F238E27FC236}">
                <a16:creationId xmlns:a16="http://schemas.microsoft.com/office/drawing/2014/main" id="{A99CF3BF-AFEA-224A-C77C-0F501154A9D4}"/>
              </a:ext>
            </a:extLst>
          </p:cNvPr>
          <p:cNvCxnSpPr>
            <a:cxnSpLocks/>
            <a:stCxn id="106" idx="3"/>
          </p:cNvCxnSpPr>
          <p:nvPr/>
        </p:nvCxnSpPr>
        <p:spPr>
          <a:xfrm flipV="1">
            <a:off x="4671891" y="868519"/>
            <a:ext cx="1987160" cy="2329580"/>
          </a:xfrm>
          <a:prstGeom prst="straightConnector1">
            <a:avLst/>
          </a:prstGeom>
          <a:noFill/>
          <a:ln w="6350" cap="flat" cmpd="sng" algn="ctr">
            <a:solidFill>
              <a:srgbClr val="5B9BD5"/>
            </a:solidFill>
            <a:prstDash val="solid"/>
            <a:miter lim="800000"/>
            <a:tailEnd type="triangle"/>
          </a:ln>
          <a:effectLst/>
        </p:spPr>
      </p:cxnSp>
      <p:cxnSp>
        <p:nvCxnSpPr>
          <p:cNvPr id="97" name="Connecteur droit avec flèche 96">
            <a:extLst>
              <a:ext uri="{FF2B5EF4-FFF2-40B4-BE49-F238E27FC236}">
                <a16:creationId xmlns:a16="http://schemas.microsoft.com/office/drawing/2014/main" id="{470FFC0E-CFBC-5CBD-C576-7CDA00F27FF1}"/>
              </a:ext>
            </a:extLst>
          </p:cNvPr>
          <p:cNvCxnSpPr>
            <a:cxnSpLocks/>
          </p:cNvCxnSpPr>
          <p:nvPr/>
        </p:nvCxnSpPr>
        <p:spPr>
          <a:xfrm flipV="1">
            <a:off x="5848716" y="1342252"/>
            <a:ext cx="1483613" cy="2271893"/>
          </a:xfrm>
          <a:prstGeom prst="straightConnector1">
            <a:avLst/>
          </a:prstGeom>
          <a:noFill/>
          <a:ln w="6350" cap="flat" cmpd="sng" algn="ctr">
            <a:solidFill>
              <a:srgbClr val="5B9BD5"/>
            </a:solidFill>
            <a:prstDash val="solid"/>
            <a:miter lim="800000"/>
            <a:tailEnd type="triangle"/>
          </a:ln>
          <a:effectLst/>
        </p:spPr>
      </p:cxnSp>
      <p:pic>
        <p:nvPicPr>
          <p:cNvPr id="98" name="Picture 1158" descr="πετρελαιοφόρο1">
            <a:extLst>
              <a:ext uri="{FF2B5EF4-FFF2-40B4-BE49-F238E27FC236}">
                <a16:creationId xmlns:a16="http://schemas.microsoft.com/office/drawing/2014/main" id="{EB41539D-F1A5-A5D1-FE4D-CF24A3720FA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87695" y="3798427"/>
            <a:ext cx="860611" cy="37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158" descr="πετρελαιοφόρο1">
            <a:extLst>
              <a:ext uri="{FF2B5EF4-FFF2-40B4-BE49-F238E27FC236}">
                <a16:creationId xmlns:a16="http://schemas.microsoft.com/office/drawing/2014/main" id="{F22146C3-590B-E975-CC17-71CF992DB14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72857" y="4414868"/>
            <a:ext cx="860611" cy="37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Forme libre : forme 99">
            <a:extLst>
              <a:ext uri="{FF2B5EF4-FFF2-40B4-BE49-F238E27FC236}">
                <a16:creationId xmlns:a16="http://schemas.microsoft.com/office/drawing/2014/main" id="{46F6824A-CAA1-B13C-546D-8316D36869E4}"/>
              </a:ext>
            </a:extLst>
          </p:cNvPr>
          <p:cNvSpPr/>
          <p:nvPr/>
        </p:nvSpPr>
        <p:spPr>
          <a:xfrm>
            <a:off x="4368784" y="3541486"/>
            <a:ext cx="1045029" cy="638628"/>
          </a:xfrm>
          <a:custGeom>
            <a:avLst/>
            <a:gdLst>
              <a:gd name="connsiteX0" fmla="*/ 0 w 1045029"/>
              <a:gd name="connsiteY0" fmla="*/ 72571 h 638628"/>
              <a:gd name="connsiteX1" fmla="*/ 899886 w 1045029"/>
              <a:gd name="connsiteY1" fmla="*/ 638628 h 638628"/>
              <a:gd name="connsiteX2" fmla="*/ 1045029 w 1045029"/>
              <a:gd name="connsiteY2" fmla="*/ 348343 h 638628"/>
              <a:gd name="connsiteX3" fmla="*/ 333829 w 1045029"/>
              <a:gd name="connsiteY3" fmla="*/ 0 h 638628"/>
              <a:gd name="connsiteX4" fmla="*/ 0 w 1045029"/>
              <a:gd name="connsiteY4" fmla="*/ 72571 h 63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029" h="638628">
                <a:moveTo>
                  <a:pt x="0" y="72571"/>
                </a:moveTo>
                <a:lnTo>
                  <a:pt x="899886" y="638628"/>
                </a:lnTo>
                <a:lnTo>
                  <a:pt x="1045029" y="348343"/>
                </a:lnTo>
                <a:lnTo>
                  <a:pt x="333829" y="0"/>
                </a:lnTo>
                <a:lnTo>
                  <a:pt x="0" y="72571"/>
                </a:lnTo>
                <a:close/>
              </a:path>
            </a:pathLst>
          </a:custGeom>
          <a:solidFill>
            <a:srgbClr val="FFFF00">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1" name="Picture 1158" descr="πετρελαιοφόρο1">
            <a:extLst>
              <a:ext uri="{FF2B5EF4-FFF2-40B4-BE49-F238E27FC236}">
                <a16:creationId xmlns:a16="http://schemas.microsoft.com/office/drawing/2014/main" id="{A712B3CF-7296-2AA4-F28C-EDAE222B8AB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737884">
            <a:off x="3543266" y="1288454"/>
            <a:ext cx="860611" cy="37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 name="Connecteur droit avec flèche 101">
            <a:extLst>
              <a:ext uri="{FF2B5EF4-FFF2-40B4-BE49-F238E27FC236}">
                <a16:creationId xmlns:a16="http://schemas.microsoft.com/office/drawing/2014/main" id="{92CB5112-4582-37F8-F3D9-444A9983C071}"/>
              </a:ext>
            </a:extLst>
          </p:cNvPr>
          <p:cNvCxnSpPr/>
          <p:nvPr/>
        </p:nvCxnSpPr>
        <p:spPr>
          <a:xfrm>
            <a:off x="277177" y="4823925"/>
            <a:ext cx="598108" cy="0"/>
          </a:xfrm>
          <a:prstGeom prst="straightConnector1">
            <a:avLst/>
          </a:prstGeom>
          <a:noFill/>
          <a:ln w="28575" cap="flat" cmpd="sng" algn="ctr">
            <a:solidFill>
              <a:srgbClr val="FF0000"/>
            </a:solidFill>
            <a:prstDash val="solid"/>
            <a:miter lim="800000"/>
            <a:headEnd type="none" w="med" len="med"/>
            <a:tailEnd type="arrow" w="med" len="med"/>
          </a:ln>
          <a:effectLst/>
        </p:spPr>
      </p:cxnSp>
      <p:sp>
        <p:nvSpPr>
          <p:cNvPr id="103" name="ZoneTexte 102">
            <a:extLst>
              <a:ext uri="{FF2B5EF4-FFF2-40B4-BE49-F238E27FC236}">
                <a16:creationId xmlns:a16="http://schemas.microsoft.com/office/drawing/2014/main" id="{C353C32F-405A-54E7-8B02-B618C342B46E}"/>
              </a:ext>
            </a:extLst>
          </p:cNvPr>
          <p:cNvSpPr txBox="1"/>
          <p:nvPr/>
        </p:nvSpPr>
        <p:spPr>
          <a:xfrm>
            <a:off x="1098433" y="4692882"/>
            <a:ext cx="1980557" cy="307777"/>
          </a:xfrm>
          <a:prstGeom prst="rect">
            <a:avLst/>
          </a:prstGeom>
          <a:noFill/>
        </p:spPr>
        <p:txBody>
          <a:bodyPr wrap="square" rtlCol="0">
            <a:spAutoFit/>
          </a:bodyPr>
          <a:lstStyle/>
          <a:p>
            <a:r>
              <a:rPr lang="el" sz="1400">
                <a:solidFill>
                  <a:prstClr val="black"/>
                </a:solidFill>
                <a:latin typeface="Calibri" panose="020F0502020204030204"/>
              </a:rPr>
              <a:t>Θαλάσσια διαδρομή</a:t>
            </a:r>
          </a:p>
        </p:txBody>
      </p:sp>
      <p:sp>
        <p:nvSpPr>
          <p:cNvPr id="104" name="ZoneTexte 103">
            <a:extLst>
              <a:ext uri="{FF2B5EF4-FFF2-40B4-BE49-F238E27FC236}">
                <a16:creationId xmlns:a16="http://schemas.microsoft.com/office/drawing/2014/main" id="{240AEF75-9144-2983-92A0-0788FF02DE9C}"/>
              </a:ext>
            </a:extLst>
          </p:cNvPr>
          <p:cNvSpPr txBox="1"/>
          <p:nvPr/>
        </p:nvSpPr>
        <p:spPr>
          <a:xfrm>
            <a:off x="7889585" y="134499"/>
            <a:ext cx="1052981" cy="338554"/>
          </a:xfrm>
          <a:prstGeom prst="rect">
            <a:avLst/>
          </a:prstGeom>
          <a:noFill/>
        </p:spPr>
        <p:txBody>
          <a:bodyPr wrap="none" rtlCol="0">
            <a:spAutoFit/>
          </a:bodyPr>
          <a:lstStyle/>
          <a:p>
            <a:r>
              <a:rPr lang="el" sz="1600" b="1">
                <a:solidFill>
                  <a:srgbClr val="44546A"/>
                </a:solidFill>
                <a:latin typeface="Calibri" panose="020F0502020204030204"/>
              </a:rPr>
              <a:t>Δορυφόρος N</a:t>
            </a:r>
          </a:p>
        </p:txBody>
      </p:sp>
      <p:sp>
        <p:nvSpPr>
          <p:cNvPr id="105" name="ZoneTexte 104">
            <a:extLst>
              <a:ext uri="{FF2B5EF4-FFF2-40B4-BE49-F238E27FC236}">
                <a16:creationId xmlns:a16="http://schemas.microsoft.com/office/drawing/2014/main" id="{5FCA9A66-36ED-0CA4-EA30-CFFBFCE95926}"/>
              </a:ext>
            </a:extLst>
          </p:cNvPr>
          <p:cNvSpPr txBox="1"/>
          <p:nvPr/>
        </p:nvSpPr>
        <p:spPr>
          <a:xfrm>
            <a:off x="8495178" y="824087"/>
            <a:ext cx="1259768" cy="338554"/>
          </a:xfrm>
          <a:prstGeom prst="rect">
            <a:avLst/>
          </a:prstGeom>
          <a:noFill/>
        </p:spPr>
        <p:txBody>
          <a:bodyPr wrap="none" rtlCol="0">
            <a:spAutoFit/>
          </a:bodyPr>
          <a:lstStyle/>
          <a:p>
            <a:r>
              <a:rPr lang="el" sz="1600" b="1">
                <a:solidFill>
                  <a:srgbClr val="44546A"/>
                </a:solidFill>
                <a:latin typeface="Calibri" panose="020F0502020204030204"/>
              </a:rPr>
              <a:t>Δορυφόρος N+1</a:t>
            </a:r>
          </a:p>
        </p:txBody>
      </p:sp>
      <p:pic>
        <p:nvPicPr>
          <p:cNvPr id="106" name="Image 105" descr="Μια εικόνα που περιέχει μπουκάλι, οθωμανική&#10;&#10;Περιγραφή που δημιουργείται αυτόματα">
            <a:extLst>
              <a:ext uri="{FF2B5EF4-FFF2-40B4-BE49-F238E27FC236}">
                <a16:creationId xmlns:a16="http://schemas.microsoft.com/office/drawing/2014/main" id="{17CB876A-CC47-5A1F-6E9B-D787090F7C87}"/>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2125" b="95875" l="9753" r="89973">
                        <a14:foregroundMark x1="19918" y1="10750" x2="32967" y2="6625"/>
                        <a14:foregroundMark x1="32967" y1="6625" x2="42033" y2="6250"/>
                        <a14:foregroundMark x1="42033" y1="6250" x2="59203" y2="7250"/>
                        <a14:foregroundMark x1="59203" y1="7250" x2="67445" y2="14875"/>
                        <a14:foregroundMark x1="67445" y1="14875" x2="57830" y2="24750"/>
                        <a14:foregroundMark x1="57830" y1="24750" x2="30769" y2="24000"/>
                        <a14:foregroundMark x1="30769" y1="24000" x2="20192" y2="17625"/>
                        <a14:foregroundMark x1="20192" y1="17625" x2="44231" y2="7750"/>
                        <a14:foregroundMark x1="44231" y1="7750" x2="52610" y2="8750"/>
                        <a14:foregroundMark x1="52610" y1="8750" x2="61951" y2="16375"/>
                        <a14:foregroundMark x1="61951" y1="16375" x2="65110" y2="24625"/>
                        <a14:foregroundMark x1="65110" y1="24625" x2="55220" y2="24125"/>
                        <a14:foregroundMark x1="55220" y1="24125" x2="58379" y2="17125"/>
                        <a14:foregroundMark x1="58379" y1="17125" x2="68956" y2="11875"/>
                        <a14:foregroundMark x1="68956" y1="11875" x2="78159" y2="10625"/>
                        <a14:foregroundMark x1="78159" y1="10625" x2="28022" y2="14500"/>
                        <a14:foregroundMark x1="28022" y1="14500" x2="40934" y2="15875"/>
                        <a14:foregroundMark x1="40934" y1="15875" x2="69505" y2="15000"/>
                        <a14:foregroundMark x1="69505" y1="15000" x2="77885" y2="10875"/>
                        <a14:foregroundMark x1="77885" y1="10875" x2="69918" y2="6125"/>
                        <a14:foregroundMark x1="69918" y1="6125" x2="45467" y2="6000"/>
                        <a14:foregroundMark x1="61538" y1="2125" x2="39286" y2="2125"/>
                        <a14:foregroundMark x1="19643" y1="91375" x2="36813" y2="95875"/>
                        <a14:foregroundMark x1="36813" y1="95875" x2="46429" y2="95875"/>
                        <a14:foregroundMark x1="46429" y1="95875" x2="50687" y2="95500"/>
                      </a14:backgroundRemoval>
                    </a14:imgEffect>
                  </a14:imgLayer>
                </a14:imgProps>
              </a:ext>
              <a:ext uri="{28A0092B-C50C-407E-A947-70E740481C1C}">
                <a14:useLocalDpi xmlns:a14="http://schemas.microsoft.com/office/drawing/2010/main"/>
              </a:ext>
            </a:extLst>
          </a:blip>
          <a:stretch>
            <a:fillRect/>
          </a:stretch>
        </p:blipFill>
        <p:spPr>
          <a:xfrm>
            <a:off x="4159653" y="2916650"/>
            <a:ext cx="512238" cy="562898"/>
          </a:xfrm>
          <a:prstGeom prst="rect">
            <a:avLst/>
          </a:prstGeom>
        </p:spPr>
      </p:pic>
      <p:sp>
        <p:nvSpPr>
          <p:cNvPr id="107" name="ZoneTexte 106">
            <a:extLst>
              <a:ext uri="{FF2B5EF4-FFF2-40B4-BE49-F238E27FC236}">
                <a16:creationId xmlns:a16="http://schemas.microsoft.com/office/drawing/2014/main" id="{CA26626C-00C7-DF1D-C56C-B6037C305CDB}"/>
              </a:ext>
            </a:extLst>
          </p:cNvPr>
          <p:cNvSpPr txBox="1"/>
          <p:nvPr/>
        </p:nvSpPr>
        <p:spPr>
          <a:xfrm>
            <a:off x="1097930" y="5117764"/>
            <a:ext cx="1980557" cy="307777"/>
          </a:xfrm>
          <a:prstGeom prst="rect">
            <a:avLst/>
          </a:prstGeom>
          <a:noFill/>
        </p:spPr>
        <p:txBody>
          <a:bodyPr wrap="square" rtlCol="0">
            <a:spAutoFit/>
          </a:bodyPr>
          <a:lstStyle/>
          <a:p>
            <a:r>
              <a:rPr lang="el" sz="1400" dirty="0">
                <a:solidFill>
                  <a:prstClr val="black"/>
                </a:solidFill>
                <a:latin typeface="Calibri" panose="020F0502020204030204"/>
              </a:rPr>
              <a:t>Καταγεγραμμένη θέση AIS</a:t>
            </a:r>
          </a:p>
        </p:txBody>
      </p:sp>
      <p:pic>
        <p:nvPicPr>
          <p:cNvPr id="108" name="Image 107" descr="Μια εικόνα που περιέχει μπουκάλι, οθωμανική&#10;&#10;Περιγραφή που δημιουργείται αυτόματα">
            <a:extLst>
              <a:ext uri="{FF2B5EF4-FFF2-40B4-BE49-F238E27FC236}">
                <a16:creationId xmlns:a16="http://schemas.microsoft.com/office/drawing/2014/main" id="{8A0A72E5-72CD-3693-0826-217FAD165BED}"/>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2125" b="95875" l="9753" r="89973">
                        <a14:foregroundMark x1="19918" y1="10750" x2="32967" y2="6625"/>
                        <a14:foregroundMark x1="32967" y1="6625" x2="42033" y2="6250"/>
                        <a14:foregroundMark x1="42033" y1="6250" x2="59203" y2="7250"/>
                        <a14:foregroundMark x1="59203" y1="7250" x2="67445" y2="14875"/>
                        <a14:foregroundMark x1="67445" y1="14875" x2="57830" y2="24750"/>
                        <a14:foregroundMark x1="57830" y1="24750" x2="30769" y2="24000"/>
                        <a14:foregroundMark x1="30769" y1="24000" x2="20192" y2="17625"/>
                        <a14:foregroundMark x1="20192" y1="17625" x2="44231" y2="7750"/>
                        <a14:foregroundMark x1="44231" y1="7750" x2="52610" y2="8750"/>
                        <a14:foregroundMark x1="52610" y1="8750" x2="61951" y2="16375"/>
                        <a14:foregroundMark x1="61951" y1="16375" x2="65110" y2="24625"/>
                        <a14:foregroundMark x1="65110" y1="24625" x2="55220" y2="24125"/>
                        <a14:foregroundMark x1="55220" y1="24125" x2="58379" y2="17125"/>
                        <a14:foregroundMark x1="58379" y1="17125" x2="68956" y2="11875"/>
                        <a14:foregroundMark x1="68956" y1="11875" x2="78159" y2="10625"/>
                        <a14:foregroundMark x1="78159" y1="10625" x2="28022" y2="14500"/>
                        <a14:foregroundMark x1="28022" y1="14500" x2="40934" y2="15875"/>
                        <a14:foregroundMark x1="40934" y1="15875" x2="69505" y2="15000"/>
                        <a14:foregroundMark x1="69505" y1="15000" x2="77885" y2="10875"/>
                        <a14:foregroundMark x1="77885" y1="10875" x2="69918" y2="6125"/>
                        <a14:foregroundMark x1="69918" y1="6125" x2="45467" y2="6000"/>
                        <a14:foregroundMark x1="61538" y1="2125" x2="39286" y2="2125"/>
                        <a14:foregroundMark x1="19643" y1="91375" x2="36813" y2="95875"/>
                        <a14:foregroundMark x1="36813" y1="95875" x2="46429" y2="95875"/>
                        <a14:foregroundMark x1="46429" y1="95875" x2="50687" y2="95500"/>
                      </a14:backgroundRemoval>
                    </a14:imgEffect>
                  </a14:imgLayer>
                </a14:imgProps>
              </a:ext>
              <a:ext uri="{28A0092B-C50C-407E-A947-70E740481C1C}">
                <a14:useLocalDpi xmlns:a14="http://schemas.microsoft.com/office/drawing/2010/main"/>
              </a:ext>
            </a:extLst>
          </a:blip>
          <a:stretch>
            <a:fillRect/>
          </a:stretch>
        </p:blipFill>
        <p:spPr>
          <a:xfrm>
            <a:off x="393961" y="5059761"/>
            <a:ext cx="353332" cy="388276"/>
          </a:xfrm>
          <a:prstGeom prst="rect">
            <a:avLst/>
          </a:prstGeom>
        </p:spPr>
      </p:pic>
      <p:pic>
        <p:nvPicPr>
          <p:cNvPr id="109" name="Image 108" descr="Μια εικόνα που περιέχει μπουκάλι, οθωμανική&#10;&#10;Περιγραφή που δημιουργείται αυτόματα">
            <a:extLst>
              <a:ext uri="{FF2B5EF4-FFF2-40B4-BE49-F238E27FC236}">
                <a16:creationId xmlns:a16="http://schemas.microsoft.com/office/drawing/2014/main" id="{FAD42648-24BB-27B9-7A90-DFD8C53CB740}"/>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2125" b="95875" l="9753" r="89973">
                        <a14:foregroundMark x1="19918" y1="10750" x2="32967" y2="6625"/>
                        <a14:foregroundMark x1="32967" y1="6625" x2="42033" y2="6250"/>
                        <a14:foregroundMark x1="42033" y1="6250" x2="59203" y2="7250"/>
                        <a14:foregroundMark x1="59203" y1="7250" x2="67445" y2="14875"/>
                        <a14:foregroundMark x1="67445" y1="14875" x2="57830" y2="24750"/>
                        <a14:foregroundMark x1="57830" y1="24750" x2="30769" y2="24000"/>
                        <a14:foregroundMark x1="30769" y1="24000" x2="20192" y2="17625"/>
                        <a14:foregroundMark x1="20192" y1="17625" x2="44231" y2="7750"/>
                        <a14:foregroundMark x1="44231" y1="7750" x2="52610" y2="8750"/>
                        <a14:foregroundMark x1="52610" y1="8750" x2="61951" y2="16375"/>
                        <a14:foregroundMark x1="61951" y1="16375" x2="65110" y2="24625"/>
                        <a14:foregroundMark x1="65110" y1="24625" x2="55220" y2="24125"/>
                        <a14:foregroundMark x1="55220" y1="24125" x2="58379" y2="17125"/>
                        <a14:foregroundMark x1="58379" y1="17125" x2="68956" y2="11875"/>
                        <a14:foregroundMark x1="68956" y1="11875" x2="78159" y2="10625"/>
                        <a14:foregroundMark x1="78159" y1="10625" x2="28022" y2="14500"/>
                        <a14:foregroundMark x1="28022" y1="14500" x2="40934" y2="15875"/>
                        <a14:foregroundMark x1="40934" y1="15875" x2="69505" y2="15000"/>
                        <a14:foregroundMark x1="69505" y1="15000" x2="77885" y2="10875"/>
                        <a14:foregroundMark x1="77885" y1="10875" x2="69918" y2="6125"/>
                        <a14:foregroundMark x1="69918" y1="6125" x2="45467" y2="6000"/>
                        <a14:foregroundMark x1="61538" y1="2125" x2="39286" y2="2125"/>
                        <a14:foregroundMark x1="19643" y1="91375" x2="36813" y2="95875"/>
                        <a14:foregroundMark x1="36813" y1="95875" x2="46429" y2="95875"/>
                        <a14:foregroundMark x1="46429" y1="95875" x2="50687" y2="95500"/>
                      </a14:backgroundRemoval>
                    </a14:imgEffect>
                  </a14:imgLayer>
                </a14:imgProps>
              </a:ext>
              <a:ext uri="{28A0092B-C50C-407E-A947-70E740481C1C}">
                <a14:useLocalDpi xmlns:a14="http://schemas.microsoft.com/office/drawing/2010/main"/>
              </a:ext>
            </a:extLst>
          </a:blip>
          <a:stretch>
            <a:fillRect/>
          </a:stretch>
        </p:blipFill>
        <p:spPr>
          <a:xfrm>
            <a:off x="5328291" y="3651713"/>
            <a:ext cx="512238" cy="562898"/>
          </a:xfrm>
          <a:prstGeom prst="rect">
            <a:avLst/>
          </a:prstGeom>
        </p:spPr>
      </p:pic>
      <p:sp>
        <p:nvSpPr>
          <p:cNvPr id="110" name="Ellipse 109">
            <a:extLst>
              <a:ext uri="{FF2B5EF4-FFF2-40B4-BE49-F238E27FC236}">
                <a16:creationId xmlns:a16="http://schemas.microsoft.com/office/drawing/2014/main" id="{C9194903-867F-9E07-5965-722D716D3115}"/>
              </a:ext>
            </a:extLst>
          </p:cNvPr>
          <p:cNvSpPr/>
          <p:nvPr/>
        </p:nvSpPr>
        <p:spPr>
          <a:xfrm>
            <a:off x="3947509" y="2545826"/>
            <a:ext cx="306436" cy="358542"/>
          </a:xfrm>
          <a:prstGeom prst="ellipse">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 sz="1800" b="0" i="0" u="none" strike="noStrike" kern="0" cap="none" spc="0" normalizeH="0" baseline="0" noProof="0">
                <a:ln>
                  <a:noFill/>
                </a:ln>
                <a:solidFill>
                  <a:srgbClr val="44546A"/>
                </a:solidFill>
                <a:effectLst/>
                <a:uLnTx/>
                <a:uFillTx/>
                <a:latin typeface="Calibri" panose="020F0502020204030204"/>
                <a:ea typeface="+mn-ea"/>
                <a:cs typeface="+mn-cs"/>
              </a:rPr>
              <a:t>1</a:t>
            </a:r>
          </a:p>
        </p:txBody>
      </p:sp>
      <p:sp>
        <p:nvSpPr>
          <p:cNvPr id="111" name="Ellipse 110">
            <a:extLst>
              <a:ext uri="{FF2B5EF4-FFF2-40B4-BE49-F238E27FC236}">
                <a16:creationId xmlns:a16="http://schemas.microsoft.com/office/drawing/2014/main" id="{27E4E212-59E4-C6CC-5C74-6990BE9A0962}"/>
              </a:ext>
            </a:extLst>
          </p:cNvPr>
          <p:cNvSpPr/>
          <p:nvPr/>
        </p:nvSpPr>
        <p:spPr>
          <a:xfrm>
            <a:off x="6646253" y="2251427"/>
            <a:ext cx="306436" cy="358542"/>
          </a:xfrm>
          <a:prstGeom prst="ellipse">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 sz="1800" b="0" i="0" u="none" strike="noStrike" kern="0" cap="none" spc="0" normalizeH="0" baseline="0" noProof="0">
                <a:ln>
                  <a:noFill/>
                </a:ln>
                <a:solidFill>
                  <a:srgbClr val="44546A"/>
                </a:solidFill>
                <a:effectLst/>
                <a:uLnTx/>
                <a:uFillTx/>
                <a:latin typeface="Calibri" panose="020F0502020204030204"/>
                <a:ea typeface="+mn-ea"/>
                <a:cs typeface="+mn-cs"/>
              </a:rPr>
              <a:t>1</a:t>
            </a:r>
          </a:p>
        </p:txBody>
      </p:sp>
      <p:sp>
        <p:nvSpPr>
          <p:cNvPr id="112" name="Ellipse 111">
            <a:extLst>
              <a:ext uri="{FF2B5EF4-FFF2-40B4-BE49-F238E27FC236}">
                <a16:creationId xmlns:a16="http://schemas.microsoft.com/office/drawing/2014/main" id="{62FC946E-0632-56CF-4AF4-9B7A065E8A61}"/>
              </a:ext>
            </a:extLst>
          </p:cNvPr>
          <p:cNvSpPr/>
          <p:nvPr/>
        </p:nvSpPr>
        <p:spPr>
          <a:xfrm>
            <a:off x="6648318" y="3105607"/>
            <a:ext cx="306436" cy="358542"/>
          </a:xfrm>
          <a:prstGeom prst="ellipse">
            <a:avLst/>
          </a:prstGeom>
          <a:solidFill>
            <a:srgbClr val="86FD3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 sz="1800" b="0" i="0" u="none" strike="noStrike" kern="0" cap="none" spc="0" normalizeH="0" baseline="0" noProof="0">
                <a:ln>
                  <a:noFill/>
                </a:ln>
                <a:solidFill>
                  <a:srgbClr val="44546A"/>
                </a:solidFill>
                <a:effectLst/>
                <a:uLnTx/>
                <a:uFillTx/>
                <a:latin typeface="Calibri" panose="020F0502020204030204"/>
                <a:ea typeface="+mn-ea"/>
                <a:cs typeface="+mn-cs"/>
              </a:rPr>
              <a:t>2</a:t>
            </a:r>
          </a:p>
        </p:txBody>
      </p:sp>
      <p:sp>
        <p:nvSpPr>
          <p:cNvPr id="113" name="Ellipse 112">
            <a:extLst>
              <a:ext uri="{FF2B5EF4-FFF2-40B4-BE49-F238E27FC236}">
                <a16:creationId xmlns:a16="http://schemas.microsoft.com/office/drawing/2014/main" id="{8F9D03D1-8D1D-F4DD-8AA4-942FC2775CE6}"/>
              </a:ext>
            </a:extLst>
          </p:cNvPr>
          <p:cNvSpPr/>
          <p:nvPr/>
        </p:nvSpPr>
        <p:spPr>
          <a:xfrm>
            <a:off x="4875148" y="2590322"/>
            <a:ext cx="306436" cy="358542"/>
          </a:xfrm>
          <a:prstGeom prst="ellipse">
            <a:avLst/>
          </a:prstGeom>
          <a:solidFill>
            <a:srgbClr val="86FD3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 sz="1800" b="0" i="0" u="none" strike="noStrike" kern="0" cap="none" spc="0" normalizeH="0" baseline="0" noProof="0">
                <a:ln>
                  <a:noFill/>
                </a:ln>
                <a:solidFill>
                  <a:srgbClr val="44546A"/>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919126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61B30EA-3C8D-8F89-0AF7-4D63C6A526DB}"/>
              </a:ext>
            </a:extLst>
          </p:cNvPr>
          <p:cNvSpPr>
            <a:spLocks noGrp="1"/>
          </p:cNvSpPr>
          <p:nvPr>
            <p:ph type="sldNum" sz="quarter" idx="12"/>
          </p:nvPr>
        </p:nvSpPr>
        <p:spPr>
          <a:xfrm>
            <a:off x="10941480" y="6634982"/>
            <a:ext cx="617912" cy="365125"/>
          </a:xfrm>
        </p:spPr>
        <p:txBody>
          <a:bodyPr/>
          <a:lstStyle/>
          <a:p>
            <a:fld id="{AF8FC096-D195-4392-A597-E50EA60D946D}" type="slidenum">
              <a:rPr lang="fr-FR" smtClean="0"/>
              <a:t>58</a:t>
            </a:fld>
            <a:endParaRPr lang="fr-FR"/>
          </a:p>
        </p:txBody>
      </p:sp>
      <p:sp>
        <p:nvSpPr>
          <p:cNvPr id="57" name="Rounded Rectangle 31">
            <a:extLst>
              <a:ext uri="{FF2B5EF4-FFF2-40B4-BE49-F238E27FC236}">
                <a16:creationId xmlns:a16="http://schemas.microsoft.com/office/drawing/2014/main" id="{FA6E817F-BE20-C976-5EF4-0BAB1E726E4A}"/>
              </a:ext>
            </a:extLst>
          </p:cNvPr>
          <p:cNvSpPr/>
          <p:nvPr/>
        </p:nvSpPr>
        <p:spPr>
          <a:xfrm>
            <a:off x="4383241" y="6166808"/>
            <a:ext cx="1392099" cy="516163"/>
          </a:xfrm>
          <a:prstGeom prst="roundRect">
            <a:avLst/>
          </a:prstGeom>
          <a:solidFill>
            <a:srgbClr val="00206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200" b="0" i="0" u="none" strike="noStrike" kern="50" cap="none" spc="0" normalizeH="0" baseline="0" noProof="0" dirty="0">
                <a:ln>
                  <a:noFill/>
                </a:ln>
                <a:solidFill>
                  <a:prstClr val="white"/>
                </a:solidFill>
                <a:effectLst/>
                <a:uLnTx/>
                <a:uFillTx/>
                <a:latin typeface="Calibri" panose="020F0502020204030204"/>
                <a:ea typeface="+mn-ea"/>
                <a:cs typeface="Mangal" panose="02040503050203030202" pitchFamily="18" charset="0"/>
              </a:rPr>
              <a:t>Ειδοποίηση</a:t>
            </a:r>
            <a:endParaRPr kumimoji="0" lang="fr-FR" sz="1200" b="0" i="0" u="none" strike="noStrike" kern="50" cap="none" spc="0" normalizeH="0" baseline="0" noProof="0" dirty="0">
              <a:ln>
                <a:noFill/>
              </a:ln>
              <a:solidFill>
                <a:prstClr val="white"/>
              </a:solidFill>
              <a:effectLst/>
              <a:uLnTx/>
              <a:uFillTx/>
              <a:latin typeface="Calibri" panose="020F0502020204030204"/>
              <a:ea typeface="+mn-ea"/>
              <a:cs typeface="Mangal" panose="02040503050203030202" pitchFamily="18" charset="0"/>
            </a:endParaRPr>
          </a:p>
        </p:txBody>
      </p:sp>
      <p:sp>
        <p:nvSpPr>
          <p:cNvPr id="58" name="Diamond 33">
            <a:extLst>
              <a:ext uri="{FF2B5EF4-FFF2-40B4-BE49-F238E27FC236}">
                <a16:creationId xmlns:a16="http://schemas.microsoft.com/office/drawing/2014/main" id="{A1666D9C-77F5-F555-4CCF-BFDC19481385}"/>
              </a:ext>
            </a:extLst>
          </p:cNvPr>
          <p:cNvSpPr/>
          <p:nvPr/>
        </p:nvSpPr>
        <p:spPr>
          <a:xfrm>
            <a:off x="7808982" y="6125403"/>
            <a:ext cx="1514713"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Ανωμαλία</a:t>
            </a:r>
            <a:endParaRPr kumimoji="0" lang="fr-FR" sz="2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59" name="Rounded Rectangle 34">
            <a:extLst>
              <a:ext uri="{FF2B5EF4-FFF2-40B4-BE49-F238E27FC236}">
                <a16:creationId xmlns:a16="http://schemas.microsoft.com/office/drawing/2014/main" id="{3113D2EC-9537-DCDF-8BAC-45569B5F44A7}"/>
              </a:ext>
            </a:extLst>
          </p:cNvPr>
          <p:cNvSpPr/>
          <p:nvPr/>
        </p:nvSpPr>
        <p:spPr>
          <a:xfrm>
            <a:off x="7765160" y="541234"/>
            <a:ext cx="1558535" cy="489771"/>
          </a:xfrm>
          <a:prstGeom prst="round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400" b="0" i="0" u="none" strike="noStrike" kern="50" cap="none" spc="0" normalizeH="0" baseline="0" noProof="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Ίχνη</a:t>
            </a:r>
          </a:p>
        </p:txBody>
      </p:sp>
      <p:cxnSp>
        <p:nvCxnSpPr>
          <p:cNvPr id="60" name="Straight Arrow Connector 37">
            <a:extLst>
              <a:ext uri="{FF2B5EF4-FFF2-40B4-BE49-F238E27FC236}">
                <a16:creationId xmlns:a16="http://schemas.microsoft.com/office/drawing/2014/main" id="{16FA0126-0BFC-4609-B2D0-7679C268A909}"/>
              </a:ext>
            </a:extLst>
          </p:cNvPr>
          <p:cNvCxnSpPr>
            <a:cxnSpLocks/>
            <a:stCxn id="101" idx="2"/>
            <a:endCxn id="58" idx="0"/>
          </p:cNvCxnSpPr>
          <p:nvPr/>
        </p:nvCxnSpPr>
        <p:spPr>
          <a:xfrm flipH="1">
            <a:off x="8566339" y="5800719"/>
            <a:ext cx="5763" cy="324684"/>
          </a:xfrm>
          <a:prstGeom prst="straightConnector1">
            <a:avLst/>
          </a:prstGeom>
          <a:noFill/>
          <a:ln w="57150" cap="flat" cmpd="sng" algn="ctr">
            <a:solidFill>
              <a:srgbClr val="4472C4">
                <a:lumMod val="75000"/>
              </a:srgbClr>
            </a:solidFill>
            <a:prstDash val="solid"/>
            <a:miter lim="800000"/>
            <a:tailEnd type="triangle"/>
          </a:ln>
          <a:effectLst/>
        </p:spPr>
      </p:cxnSp>
      <p:sp>
        <p:nvSpPr>
          <p:cNvPr id="61" name="Text Box 2">
            <a:extLst>
              <a:ext uri="{FF2B5EF4-FFF2-40B4-BE49-F238E27FC236}">
                <a16:creationId xmlns:a16="http://schemas.microsoft.com/office/drawing/2014/main" id="{D23C584A-8401-E608-A90C-7C356A7B52C8}"/>
              </a:ext>
            </a:extLst>
          </p:cNvPr>
          <p:cNvSpPr txBox="1">
            <a:spLocks noChangeArrowheads="1"/>
          </p:cNvSpPr>
          <p:nvPr/>
        </p:nvSpPr>
        <p:spPr bwMode="auto">
          <a:xfrm>
            <a:off x="9574550" y="6142643"/>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l" sz="1400" kern="50">
                <a:solidFill>
                  <a:prstClr val="black"/>
                </a:solidFill>
                <a:ea typeface="Lucida Sans Unicode" panose="020B0602030504020204" pitchFamily="34" charset="0"/>
                <a:cs typeface="Mangal" panose="02040503050203030202" pitchFamily="18" charset="0"/>
              </a:rPr>
              <a:t>Όχι</a:t>
            </a:r>
            <a:endParaRPr lang="en-GB" sz="1400" kern="50">
              <a:solidFill>
                <a:prstClr val="black"/>
              </a:solidFill>
              <a:ea typeface="Lucida Sans Unicode" panose="020B0602030504020204" pitchFamily="34" charset="0"/>
              <a:cs typeface="Mangal" panose="02040503050203030202" pitchFamily="18" charset="0"/>
            </a:endParaRPr>
          </a:p>
        </p:txBody>
      </p:sp>
      <p:cxnSp>
        <p:nvCxnSpPr>
          <p:cNvPr id="62" name="Straight Arrow Connector 41">
            <a:extLst>
              <a:ext uri="{FF2B5EF4-FFF2-40B4-BE49-F238E27FC236}">
                <a16:creationId xmlns:a16="http://schemas.microsoft.com/office/drawing/2014/main" id="{5DB54CE0-BE69-51EE-8327-24A81D142137}"/>
              </a:ext>
            </a:extLst>
          </p:cNvPr>
          <p:cNvCxnSpPr>
            <a:cxnSpLocks/>
            <a:stCxn id="58" idx="1"/>
          </p:cNvCxnSpPr>
          <p:nvPr/>
        </p:nvCxnSpPr>
        <p:spPr>
          <a:xfrm flipH="1">
            <a:off x="7023120" y="6450087"/>
            <a:ext cx="785862" cy="0"/>
          </a:xfrm>
          <a:prstGeom prst="straightConnector1">
            <a:avLst/>
          </a:prstGeom>
          <a:noFill/>
          <a:ln w="57150" cap="flat" cmpd="sng" algn="ctr">
            <a:solidFill>
              <a:srgbClr val="4472C4">
                <a:lumMod val="75000"/>
              </a:srgbClr>
            </a:solidFill>
            <a:prstDash val="solid"/>
            <a:miter lim="800000"/>
            <a:tailEnd type="triangle"/>
          </a:ln>
          <a:effectLst/>
        </p:spPr>
      </p:cxnSp>
      <p:sp>
        <p:nvSpPr>
          <p:cNvPr id="63" name="Text Box 2">
            <a:extLst>
              <a:ext uri="{FF2B5EF4-FFF2-40B4-BE49-F238E27FC236}">
                <a16:creationId xmlns:a16="http://schemas.microsoft.com/office/drawing/2014/main" id="{2106326A-38C3-8F5F-9831-375EC1E6D29E}"/>
              </a:ext>
            </a:extLst>
          </p:cNvPr>
          <p:cNvSpPr txBox="1">
            <a:spLocks noChangeArrowheads="1"/>
          </p:cNvSpPr>
          <p:nvPr/>
        </p:nvSpPr>
        <p:spPr bwMode="auto">
          <a:xfrm>
            <a:off x="7223961" y="6166808"/>
            <a:ext cx="638228" cy="324730"/>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l" sz="1400" kern="50">
                <a:solidFill>
                  <a:prstClr val="black"/>
                </a:solidFill>
                <a:ea typeface="Lucida Sans Unicode" panose="020B0602030504020204" pitchFamily="34" charset="0"/>
                <a:cs typeface="Mangal" panose="02040503050203030202" pitchFamily="18" charset="0"/>
              </a:rPr>
              <a:t>Ναι</a:t>
            </a:r>
            <a:endParaRPr lang="fr-FR" sz="1200" kern="50">
              <a:solidFill>
                <a:prstClr val="black"/>
              </a:solidFill>
              <a:ea typeface="Lucida Sans Unicode" panose="020B0602030504020204" pitchFamily="34" charset="0"/>
              <a:cs typeface="Mangal" panose="02040503050203030202" pitchFamily="18" charset="0"/>
            </a:endParaRPr>
          </a:p>
        </p:txBody>
      </p:sp>
      <p:sp>
        <p:nvSpPr>
          <p:cNvPr id="64" name="Rounded Rectangle 30">
            <a:extLst>
              <a:ext uri="{FF2B5EF4-FFF2-40B4-BE49-F238E27FC236}">
                <a16:creationId xmlns:a16="http://schemas.microsoft.com/office/drawing/2014/main" id="{E23C4888-4492-7F50-2F7B-6A6711B8B9EB}"/>
              </a:ext>
            </a:extLst>
          </p:cNvPr>
          <p:cNvSpPr/>
          <p:nvPr/>
        </p:nvSpPr>
        <p:spPr>
          <a:xfrm>
            <a:off x="7369630" y="4124783"/>
            <a:ext cx="2376098" cy="813586"/>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Προσθήκη στη βάση δεδομένων PoL</a:t>
            </a:r>
            <a:endPar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cxnSp>
        <p:nvCxnSpPr>
          <p:cNvPr id="65" name="Connecteur : en angle 64">
            <a:extLst>
              <a:ext uri="{FF2B5EF4-FFF2-40B4-BE49-F238E27FC236}">
                <a16:creationId xmlns:a16="http://schemas.microsoft.com/office/drawing/2014/main" id="{02673FA2-226C-8A56-85EC-BB6D8E1CBD34}"/>
              </a:ext>
            </a:extLst>
          </p:cNvPr>
          <p:cNvCxnSpPr>
            <a:cxnSpLocks/>
            <a:stCxn id="93" idx="0"/>
            <a:endCxn id="64" idx="1"/>
          </p:cNvCxnSpPr>
          <p:nvPr/>
        </p:nvCxnSpPr>
        <p:spPr>
          <a:xfrm rot="5400000" flipH="1" flipV="1">
            <a:off x="6356898" y="4800353"/>
            <a:ext cx="1281509" cy="743956"/>
          </a:xfrm>
          <a:prstGeom prst="bentConnector2">
            <a:avLst/>
          </a:prstGeom>
          <a:noFill/>
          <a:ln w="57150" cap="flat" cmpd="sng" algn="ctr">
            <a:solidFill>
              <a:srgbClr val="4472C4">
                <a:lumMod val="75000"/>
              </a:srgbClr>
            </a:solidFill>
            <a:prstDash val="solid"/>
            <a:miter lim="800000"/>
            <a:tailEnd type="triangle"/>
          </a:ln>
          <a:effectLst/>
        </p:spPr>
      </p:cxnSp>
      <p:sp>
        <p:nvSpPr>
          <p:cNvPr id="66" name="Pentagone 65">
            <a:extLst>
              <a:ext uri="{FF2B5EF4-FFF2-40B4-BE49-F238E27FC236}">
                <a16:creationId xmlns:a16="http://schemas.microsoft.com/office/drawing/2014/main" id="{4F01AA1D-18BD-EEF4-4344-3C20F415B5FC}"/>
              </a:ext>
            </a:extLst>
          </p:cNvPr>
          <p:cNvSpPr/>
          <p:nvPr/>
        </p:nvSpPr>
        <p:spPr>
          <a:xfrm>
            <a:off x="9175792" y="2901330"/>
            <a:ext cx="987684" cy="883491"/>
          </a:xfrm>
          <a:prstGeom prst="pentagon">
            <a:avLst/>
          </a:prstGeom>
          <a:solidFill>
            <a:srgbClr val="E7E6E6">
              <a:lumMod val="90000"/>
            </a:srgbClr>
          </a:solidFill>
          <a:ln w="9525" cap="flat" cmpd="sng" algn="ctr">
            <a:solidFill>
              <a:sysClr val="windowText" lastClr="000000"/>
            </a:solidFill>
            <a:prstDash val="solid"/>
          </a:ln>
          <a:effectLst/>
        </p:spPr>
        <p:txBody>
          <a:bodyPr rot="0" spcFirstLastPara="0" vertOverflow="overflow" horzOverflow="overflow" vert="horz" wrap="square" lIns="0" tIns="60960" rIns="0" bIns="60960" numCol="1" spcCol="0" rtlCol="0" fromWordArt="0" anchor="ctr" anchorCtr="0" forceAA="0" compatLnSpc="1">
            <a:prstTxWarp prst="textNoShape">
              <a:avLst/>
            </a:prstTxWarp>
            <a:noAutofit/>
          </a:bodyPr>
          <a:lstStyle/>
          <a:p>
            <a:pPr marL="0" marR="0" lvl="0" indent="0" algn="ctr" defTabSz="609585" eaLnBrk="1" fontAlgn="base" latinLnBrk="0" hangingPunct="1">
              <a:lnSpc>
                <a:spcPct val="100000"/>
              </a:lnSpc>
              <a:spcBef>
                <a:spcPct val="0"/>
              </a:spcBef>
              <a:spcAft>
                <a:spcPct val="0"/>
              </a:spcAft>
              <a:buClrTx/>
              <a:buSzTx/>
              <a:buFontTx/>
              <a:buNone/>
              <a:tabLst/>
              <a:defRPr/>
            </a:pPr>
            <a:r>
              <a:rPr kumimoji="0" lang="el" sz="1100" b="0" i="0" u="none" strike="noStrike" kern="0" cap="none" spc="0" normalizeH="0" baseline="0" noProof="0" dirty="0">
                <a:ln>
                  <a:noFill/>
                </a:ln>
                <a:solidFill>
                  <a:prstClr val="black"/>
                </a:solidFill>
                <a:effectLst/>
                <a:uLnTx/>
                <a:uFillTx/>
              </a:rPr>
              <a:t>Ενημέρωση</a:t>
            </a:r>
          </a:p>
        </p:txBody>
      </p:sp>
      <p:sp>
        <p:nvSpPr>
          <p:cNvPr id="67" name="Cylindre 66">
            <a:extLst>
              <a:ext uri="{FF2B5EF4-FFF2-40B4-BE49-F238E27FC236}">
                <a16:creationId xmlns:a16="http://schemas.microsoft.com/office/drawing/2014/main" id="{229BAD93-4469-AB36-2D06-ACD10BE1C172}"/>
              </a:ext>
            </a:extLst>
          </p:cNvPr>
          <p:cNvSpPr/>
          <p:nvPr/>
        </p:nvSpPr>
        <p:spPr>
          <a:xfrm>
            <a:off x="8251830" y="4492461"/>
            <a:ext cx="679287" cy="418673"/>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34">
            <a:extLst>
              <a:ext uri="{FF2B5EF4-FFF2-40B4-BE49-F238E27FC236}">
                <a16:creationId xmlns:a16="http://schemas.microsoft.com/office/drawing/2014/main" id="{D154AFE1-1434-1D35-1672-969ABC3ACD71}"/>
              </a:ext>
            </a:extLst>
          </p:cNvPr>
          <p:cNvSpPr/>
          <p:nvPr/>
        </p:nvSpPr>
        <p:spPr>
          <a:xfrm>
            <a:off x="10249444" y="977911"/>
            <a:ext cx="1696467" cy="1474964"/>
          </a:xfrm>
          <a:prstGeom prst="roundRect">
            <a:avLst/>
          </a:prstGeom>
          <a:solidFill>
            <a:srgbClr val="70AD47">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lang="el" sz="1600" kern="50" dirty="0">
                <a:solidFill>
                  <a:prstClr val="white"/>
                </a:solidFill>
                <a:latin typeface="Calibri" panose="020F0502020204030204"/>
                <a:ea typeface="Lucida Sans Unicode" panose="020B0602030504020204" pitchFamily="34" charset="0"/>
                <a:cs typeface="Mangal" panose="02040503050203030202" pitchFamily="18" charset="0"/>
              </a:rPr>
              <a:t>Αναφορές</a:t>
            </a:r>
            <a:r>
              <a:rPr kumimoji="0" lang="el"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 Ευρετήρια</a:t>
            </a:r>
          </a:p>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 </a:t>
            </a: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69" name="Diamond 33">
            <a:extLst>
              <a:ext uri="{FF2B5EF4-FFF2-40B4-BE49-F238E27FC236}">
                <a16:creationId xmlns:a16="http://schemas.microsoft.com/office/drawing/2014/main" id="{6D102076-F1C6-F695-F414-79925E4AECCB}"/>
              </a:ext>
            </a:extLst>
          </p:cNvPr>
          <p:cNvSpPr/>
          <p:nvPr/>
        </p:nvSpPr>
        <p:spPr>
          <a:xfrm>
            <a:off x="7612992" y="2260876"/>
            <a:ext cx="1696467"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200" b="0" i="0" u="none" strike="noStrike" kern="50" cap="none" spc="0" normalizeH="0" baseline="0" noProof="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Αναγνώριση</a:t>
            </a:r>
            <a:endParaRPr kumimoji="0" lang="fr-FR" sz="2000" b="0" i="0" u="none" strike="noStrike" kern="50" cap="none" spc="0" normalizeH="0" baseline="0" noProof="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70" name="Rounded Rectangle 34">
            <a:extLst>
              <a:ext uri="{FF2B5EF4-FFF2-40B4-BE49-F238E27FC236}">
                <a16:creationId xmlns:a16="http://schemas.microsoft.com/office/drawing/2014/main" id="{020CAC57-F0ED-B202-72DA-B806BC23FBBF}"/>
              </a:ext>
            </a:extLst>
          </p:cNvPr>
          <p:cNvSpPr/>
          <p:nvPr/>
        </p:nvSpPr>
        <p:spPr>
          <a:xfrm>
            <a:off x="7472227" y="1587317"/>
            <a:ext cx="1991446" cy="48977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400" b="0" i="0" u="none" strike="noStrike" kern="50" cap="none" spc="0" normalizeH="0" baseline="0" noProof="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Ευρετήριο </a:t>
            </a:r>
          </a:p>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400" b="0" i="0" u="none" strike="noStrike" kern="50" cap="none" spc="0" normalizeH="0" baseline="0" noProof="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Έλεγχος συνέπειας</a:t>
            </a:r>
          </a:p>
        </p:txBody>
      </p:sp>
      <p:sp>
        <p:nvSpPr>
          <p:cNvPr id="71" name="Cylindre 70">
            <a:extLst>
              <a:ext uri="{FF2B5EF4-FFF2-40B4-BE49-F238E27FC236}">
                <a16:creationId xmlns:a16="http://schemas.microsoft.com/office/drawing/2014/main" id="{5E4B71E0-CF6D-8036-D6BD-7BFEE67448EA}"/>
              </a:ext>
            </a:extLst>
          </p:cNvPr>
          <p:cNvSpPr/>
          <p:nvPr/>
        </p:nvSpPr>
        <p:spPr>
          <a:xfrm>
            <a:off x="10448917" y="1655798"/>
            <a:ext cx="547875" cy="20803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 name="Connecteur : en angle 71">
            <a:extLst>
              <a:ext uri="{FF2B5EF4-FFF2-40B4-BE49-F238E27FC236}">
                <a16:creationId xmlns:a16="http://schemas.microsoft.com/office/drawing/2014/main" id="{63BD9615-EA82-6645-A275-AE8D04E18F15}"/>
              </a:ext>
            </a:extLst>
          </p:cNvPr>
          <p:cNvCxnSpPr>
            <a:cxnSpLocks/>
            <a:stCxn id="69" idx="3"/>
            <a:endCxn id="66" idx="0"/>
          </p:cNvCxnSpPr>
          <p:nvPr/>
        </p:nvCxnSpPr>
        <p:spPr>
          <a:xfrm>
            <a:off x="9309459" y="2585560"/>
            <a:ext cx="360175" cy="315770"/>
          </a:xfrm>
          <a:prstGeom prst="bentConnector2">
            <a:avLst/>
          </a:prstGeom>
          <a:noFill/>
          <a:ln w="57150" cap="flat" cmpd="sng" algn="ctr">
            <a:solidFill>
              <a:srgbClr val="4472C4">
                <a:lumMod val="75000"/>
              </a:srgbClr>
            </a:solidFill>
            <a:prstDash val="solid"/>
            <a:miter lim="800000"/>
            <a:tailEnd type="triangle"/>
          </a:ln>
          <a:effectLst/>
        </p:spPr>
      </p:cxnSp>
      <p:sp>
        <p:nvSpPr>
          <p:cNvPr id="73" name="Text Box 2">
            <a:extLst>
              <a:ext uri="{FF2B5EF4-FFF2-40B4-BE49-F238E27FC236}">
                <a16:creationId xmlns:a16="http://schemas.microsoft.com/office/drawing/2014/main" id="{BAD8E157-C99F-35D2-259A-092C58AD2BCE}"/>
              </a:ext>
            </a:extLst>
          </p:cNvPr>
          <p:cNvSpPr txBox="1">
            <a:spLocks noChangeArrowheads="1"/>
          </p:cNvSpPr>
          <p:nvPr/>
        </p:nvSpPr>
        <p:spPr bwMode="auto">
          <a:xfrm>
            <a:off x="8751299" y="2128145"/>
            <a:ext cx="638228" cy="324730"/>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l" sz="1400" kern="50">
                <a:solidFill>
                  <a:prstClr val="black"/>
                </a:solidFill>
                <a:ea typeface="Lucida Sans Unicode" panose="020B0602030504020204" pitchFamily="34" charset="0"/>
                <a:cs typeface="Mangal" panose="02040503050203030202" pitchFamily="18" charset="0"/>
              </a:rPr>
              <a:t>Ναι</a:t>
            </a:r>
            <a:endParaRPr lang="fr-FR" sz="1200" kern="50">
              <a:solidFill>
                <a:prstClr val="black"/>
              </a:solidFill>
              <a:ea typeface="Lucida Sans Unicode" panose="020B0602030504020204" pitchFamily="34" charset="0"/>
              <a:cs typeface="Mangal" panose="02040503050203030202" pitchFamily="18" charset="0"/>
            </a:endParaRPr>
          </a:p>
        </p:txBody>
      </p:sp>
      <p:sp>
        <p:nvSpPr>
          <p:cNvPr id="74" name="Text Box 2">
            <a:extLst>
              <a:ext uri="{FF2B5EF4-FFF2-40B4-BE49-F238E27FC236}">
                <a16:creationId xmlns:a16="http://schemas.microsoft.com/office/drawing/2014/main" id="{0D00E98A-6D5F-E309-567D-09C207FAC1BF}"/>
              </a:ext>
            </a:extLst>
          </p:cNvPr>
          <p:cNvSpPr txBox="1">
            <a:spLocks noChangeArrowheads="1"/>
          </p:cNvSpPr>
          <p:nvPr/>
        </p:nvSpPr>
        <p:spPr bwMode="auto">
          <a:xfrm>
            <a:off x="7603108" y="2142264"/>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l" sz="1400" kern="50">
                <a:solidFill>
                  <a:prstClr val="black"/>
                </a:solidFill>
                <a:ea typeface="Lucida Sans Unicode" panose="020B0602030504020204" pitchFamily="34" charset="0"/>
                <a:cs typeface="Mangal" panose="02040503050203030202" pitchFamily="18" charset="0"/>
              </a:rPr>
              <a:t>Όχι</a:t>
            </a:r>
            <a:endParaRPr lang="en-GB" sz="1400" kern="50">
              <a:solidFill>
                <a:prstClr val="black"/>
              </a:solidFill>
              <a:ea typeface="Lucida Sans Unicode" panose="020B0602030504020204" pitchFamily="34" charset="0"/>
              <a:cs typeface="Mangal" panose="02040503050203030202" pitchFamily="18" charset="0"/>
            </a:endParaRPr>
          </a:p>
        </p:txBody>
      </p:sp>
      <p:cxnSp>
        <p:nvCxnSpPr>
          <p:cNvPr id="75" name="Connecteur : en angle 74">
            <a:extLst>
              <a:ext uri="{FF2B5EF4-FFF2-40B4-BE49-F238E27FC236}">
                <a16:creationId xmlns:a16="http://schemas.microsoft.com/office/drawing/2014/main" id="{D91353D1-54DA-D73A-E215-3FC304A89883}"/>
              </a:ext>
            </a:extLst>
          </p:cNvPr>
          <p:cNvCxnSpPr>
            <a:cxnSpLocks/>
            <a:stCxn id="69" idx="1"/>
            <a:endCxn id="70" idx="1"/>
          </p:cNvCxnSpPr>
          <p:nvPr/>
        </p:nvCxnSpPr>
        <p:spPr>
          <a:xfrm rot="10800000">
            <a:off x="7472228" y="1832204"/>
            <a:ext cx="140765" cy="753357"/>
          </a:xfrm>
          <a:prstGeom prst="bentConnector3">
            <a:avLst>
              <a:gd name="adj1" fmla="val 262398"/>
            </a:avLst>
          </a:prstGeom>
          <a:noFill/>
          <a:ln w="57150" cap="flat" cmpd="sng" algn="ctr">
            <a:solidFill>
              <a:srgbClr val="4472C4">
                <a:lumMod val="75000"/>
              </a:srgbClr>
            </a:solidFill>
            <a:prstDash val="solid"/>
            <a:miter lim="800000"/>
            <a:tailEnd type="triangle"/>
          </a:ln>
          <a:effectLst/>
        </p:spPr>
      </p:cxnSp>
      <p:cxnSp>
        <p:nvCxnSpPr>
          <p:cNvPr id="76" name="Connecteur : en angle 75">
            <a:extLst>
              <a:ext uri="{FF2B5EF4-FFF2-40B4-BE49-F238E27FC236}">
                <a16:creationId xmlns:a16="http://schemas.microsoft.com/office/drawing/2014/main" id="{6BF93D17-F371-B9D6-7A65-7A7CE0B6C7E2}"/>
              </a:ext>
            </a:extLst>
          </p:cNvPr>
          <p:cNvCxnSpPr>
            <a:cxnSpLocks/>
            <a:stCxn id="66" idx="3"/>
            <a:endCxn id="64" idx="0"/>
          </p:cNvCxnSpPr>
          <p:nvPr/>
        </p:nvCxnSpPr>
        <p:spPr>
          <a:xfrm rot="5400000">
            <a:off x="8943676" y="3398825"/>
            <a:ext cx="339962" cy="1111955"/>
          </a:xfrm>
          <a:prstGeom prst="bentConnector3">
            <a:avLst>
              <a:gd name="adj1" fmla="val 50000"/>
            </a:avLst>
          </a:prstGeom>
          <a:noFill/>
          <a:ln w="57150" cap="flat" cmpd="sng" algn="ctr">
            <a:solidFill>
              <a:srgbClr val="4472C4">
                <a:lumMod val="75000"/>
              </a:srgbClr>
            </a:solidFill>
            <a:prstDash val="solid"/>
            <a:miter lim="800000"/>
            <a:tailEnd type="triangle"/>
          </a:ln>
          <a:effectLst/>
        </p:spPr>
      </p:cxnSp>
      <p:cxnSp>
        <p:nvCxnSpPr>
          <p:cNvPr id="77" name="Connecteur droit avec flèche 76">
            <a:extLst>
              <a:ext uri="{FF2B5EF4-FFF2-40B4-BE49-F238E27FC236}">
                <a16:creationId xmlns:a16="http://schemas.microsoft.com/office/drawing/2014/main" id="{D227FBC0-3097-513A-632E-6387713F5149}"/>
              </a:ext>
            </a:extLst>
          </p:cNvPr>
          <p:cNvCxnSpPr>
            <a:cxnSpLocks/>
          </p:cNvCxnSpPr>
          <p:nvPr/>
        </p:nvCxnSpPr>
        <p:spPr>
          <a:xfrm flipV="1">
            <a:off x="9461733" y="1719658"/>
            <a:ext cx="804644" cy="1"/>
          </a:xfrm>
          <a:prstGeom prst="straightConnector1">
            <a:avLst/>
          </a:prstGeom>
          <a:noFill/>
          <a:ln w="57150" cap="flat" cmpd="sng" algn="ctr">
            <a:solidFill>
              <a:srgbClr val="4472C4">
                <a:lumMod val="75000"/>
              </a:srgbClr>
            </a:solidFill>
            <a:prstDash val="solid"/>
            <a:miter lim="800000"/>
            <a:tailEnd type="triangle"/>
          </a:ln>
          <a:effectLst/>
        </p:spPr>
      </p:cxnSp>
      <p:cxnSp>
        <p:nvCxnSpPr>
          <p:cNvPr id="78" name="Connecteur droit avec flèche 77">
            <a:extLst>
              <a:ext uri="{FF2B5EF4-FFF2-40B4-BE49-F238E27FC236}">
                <a16:creationId xmlns:a16="http://schemas.microsoft.com/office/drawing/2014/main" id="{0D6E1B8F-3FAD-4336-89E1-3D1A6FA3647A}"/>
              </a:ext>
            </a:extLst>
          </p:cNvPr>
          <p:cNvCxnSpPr>
            <a:cxnSpLocks/>
          </p:cNvCxnSpPr>
          <p:nvPr/>
        </p:nvCxnSpPr>
        <p:spPr>
          <a:xfrm flipH="1" flipV="1">
            <a:off x="9444800" y="1970678"/>
            <a:ext cx="825558" cy="1"/>
          </a:xfrm>
          <a:prstGeom prst="straightConnector1">
            <a:avLst/>
          </a:prstGeom>
          <a:noFill/>
          <a:ln w="57150" cap="flat" cmpd="sng" algn="ctr">
            <a:solidFill>
              <a:srgbClr val="4472C4">
                <a:lumMod val="75000"/>
              </a:srgbClr>
            </a:solidFill>
            <a:prstDash val="solid"/>
            <a:miter lim="800000"/>
            <a:tailEnd type="triangle"/>
          </a:ln>
          <a:effectLst/>
        </p:spPr>
      </p:cxnSp>
      <p:cxnSp>
        <p:nvCxnSpPr>
          <p:cNvPr id="79" name="Connecteur : en angle 78">
            <a:extLst>
              <a:ext uri="{FF2B5EF4-FFF2-40B4-BE49-F238E27FC236}">
                <a16:creationId xmlns:a16="http://schemas.microsoft.com/office/drawing/2014/main" id="{8E7C1162-E7E9-E51D-5BCA-743AC6002B72}"/>
              </a:ext>
            </a:extLst>
          </p:cNvPr>
          <p:cNvCxnSpPr>
            <a:cxnSpLocks/>
            <a:stCxn id="66" idx="5"/>
            <a:endCxn id="68" idx="2"/>
          </p:cNvCxnSpPr>
          <p:nvPr/>
        </p:nvCxnSpPr>
        <p:spPr>
          <a:xfrm flipV="1">
            <a:off x="10163475" y="2452875"/>
            <a:ext cx="934203" cy="785918"/>
          </a:xfrm>
          <a:prstGeom prst="bentConnector2">
            <a:avLst/>
          </a:prstGeom>
          <a:noFill/>
          <a:ln w="57150" cap="flat" cmpd="sng" algn="ctr">
            <a:solidFill>
              <a:srgbClr val="4472C4">
                <a:lumMod val="75000"/>
              </a:srgbClr>
            </a:solidFill>
            <a:prstDash val="solid"/>
            <a:miter lim="800000"/>
            <a:tailEnd type="triangle"/>
          </a:ln>
          <a:effectLst/>
        </p:spPr>
      </p:cxnSp>
      <p:sp>
        <p:nvSpPr>
          <p:cNvPr id="80" name="Titre 1">
            <a:extLst>
              <a:ext uri="{FF2B5EF4-FFF2-40B4-BE49-F238E27FC236}">
                <a16:creationId xmlns:a16="http://schemas.microsoft.com/office/drawing/2014/main" id="{CAF7B104-1084-6AA3-794D-89034C2DB5FB}"/>
              </a:ext>
            </a:extLst>
          </p:cNvPr>
          <p:cNvSpPr txBox="1">
            <a:spLocks/>
          </p:cNvSpPr>
          <p:nvPr/>
        </p:nvSpPr>
        <p:spPr>
          <a:xfrm>
            <a:off x="305061" y="79818"/>
            <a:ext cx="9145787" cy="730386"/>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6000" spc="-50" baseline="0">
                <a:latin typeface="+mj-lt"/>
                <a:ea typeface="+mj-ea"/>
                <a:cs typeface="+mj-cs"/>
              </a:defRPr>
            </a:lvl1pPr>
          </a:lstStyle>
          <a:p>
            <a:r>
              <a:rPr lang="el" sz="4400">
                <a:latin typeface="+mn-lt"/>
              </a:rPr>
              <a:t>Έρευνες</a:t>
            </a:r>
          </a:p>
        </p:txBody>
      </p:sp>
      <p:sp>
        <p:nvSpPr>
          <p:cNvPr id="81" name="ZoneTexte 80">
            <a:extLst>
              <a:ext uri="{FF2B5EF4-FFF2-40B4-BE49-F238E27FC236}">
                <a16:creationId xmlns:a16="http://schemas.microsoft.com/office/drawing/2014/main" id="{F01D8836-FA52-4C52-4EBA-ACB18D9393BF}"/>
              </a:ext>
            </a:extLst>
          </p:cNvPr>
          <p:cNvSpPr txBox="1"/>
          <p:nvPr/>
        </p:nvSpPr>
        <p:spPr>
          <a:xfrm>
            <a:off x="526806" y="1265837"/>
            <a:ext cx="4382145" cy="4862870"/>
          </a:xfrm>
          <a:prstGeom prst="rect">
            <a:avLst/>
          </a:prstGeom>
          <a:noFill/>
        </p:spPr>
        <p:txBody>
          <a:bodyPr wrap="square" rtlCol="0">
            <a:spAutoFit/>
          </a:bodyPr>
          <a:lstStyle/>
          <a:p>
            <a:r>
              <a:rPr lang="el" b="1" err="1">
                <a:solidFill>
                  <a:prstClr val="black"/>
                </a:solidFill>
                <a:latin typeface="Calibri" panose="020F0502020204030204"/>
              </a:rPr>
              <a:t>Διαδικασία επένδυσης δύο βημάτων</a:t>
            </a:r>
          </a:p>
          <a:p>
            <a:endParaRPr lang="fr-FR" b="1">
              <a:solidFill>
                <a:prstClr val="black"/>
              </a:solidFill>
              <a:latin typeface="Calibri" panose="020F0502020204030204"/>
            </a:endParaRPr>
          </a:p>
          <a:p>
            <a:r>
              <a:rPr lang="el" b="1">
                <a:solidFill>
                  <a:prstClr val="black"/>
                </a:solidFill>
                <a:latin typeface="Calibri" panose="020F0502020204030204"/>
              </a:rPr>
              <a:t>Συγχώνευση πηγών πληροφοριών</a:t>
            </a:r>
          </a:p>
          <a:p>
            <a:pPr marL="285750" indent="-285750">
              <a:buFont typeface="Arial" panose="020B0604020202020204" pitchFamily="34" charset="0"/>
              <a:buChar char="•"/>
            </a:pPr>
            <a:r>
              <a:rPr lang="el" sz="1600">
                <a:solidFill>
                  <a:prstClr val="black"/>
                </a:solidFill>
                <a:latin typeface="Calibri" panose="020F0502020204030204"/>
              </a:rPr>
              <a:t>Το πρώτο βήμα που πρέπει να επιτευχθεί είναι να έχουμε τις πιο ενημερωμένες πηγές πληροφοριών</a:t>
            </a:r>
          </a:p>
          <a:p>
            <a:pPr marL="285750" indent="-285750">
              <a:buFont typeface="Arial" panose="020B0604020202020204" pitchFamily="34" charset="0"/>
              <a:buChar char="•"/>
            </a:pPr>
            <a:r>
              <a:rPr lang="el" sz="1600" err="1">
                <a:solidFill>
                  <a:prstClr val="black"/>
                </a:solidFill>
                <a:latin typeface="Calibri" panose="020F0502020204030204"/>
              </a:rPr>
              <a:t>Εμπλουτισμός της ταυτότητας των αντικειμένων και ενσωμάτωσή τους στο Χωρικό Ευρετήριο</a:t>
            </a:r>
          </a:p>
          <a:p>
            <a:endParaRPr lang="fr-FR" sz="1600">
              <a:solidFill>
                <a:prstClr val="black"/>
              </a:solidFill>
              <a:latin typeface="Calibri" panose="020F0502020204030204"/>
            </a:endParaRPr>
          </a:p>
          <a:p>
            <a:endParaRPr lang="fr-FR" sz="1600">
              <a:solidFill>
                <a:prstClr val="black"/>
              </a:solidFill>
              <a:latin typeface="Calibri" panose="020F0502020204030204"/>
            </a:endParaRPr>
          </a:p>
          <a:p>
            <a:r>
              <a:rPr lang="el" sz="1600" b="1">
                <a:solidFill>
                  <a:prstClr val="black"/>
                </a:solidFill>
                <a:latin typeface="Calibri" panose="020F0502020204030204"/>
              </a:rPr>
              <a:t>Συγκρίνετε τα ίχνη με τους υπάρχοντες πατέρες της ζωής με διαφορετικά surces</a:t>
            </a:r>
            <a:endParaRPr lang="fr-FR" sz="1600" b="1">
              <a:solidFill>
                <a:prstClr val="black"/>
              </a:solidFill>
              <a:latin typeface="Calibri" panose="020F0502020204030204"/>
            </a:endParaRPr>
          </a:p>
          <a:p>
            <a:pPr marL="285750" indent="-285750">
              <a:buFont typeface="Arial" panose="020B0604020202020204" pitchFamily="34" charset="0"/>
              <a:buChar char="•"/>
            </a:pPr>
            <a:r>
              <a:rPr lang="el" sz="1600" err="1">
                <a:solidFill>
                  <a:prstClr val="black"/>
                </a:solidFill>
                <a:latin typeface="Calibri" panose="020F0502020204030204"/>
              </a:rPr>
              <a:t>Προμηθευτές </a:t>
            </a:r>
          </a:p>
          <a:p>
            <a:pPr marL="285750" indent="-285750">
              <a:buFont typeface="Arial" panose="020B0604020202020204" pitchFamily="34" charset="0"/>
              <a:buChar char="•"/>
            </a:pPr>
            <a:r>
              <a:rPr lang="el" sz="1600">
                <a:solidFill>
                  <a:prstClr val="black"/>
                </a:solidFill>
                <a:latin typeface="Calibri" panose="020F0502020204030204"/>
              </a:rPr>
              <a:t>Πάροχοι AIS</a:t>
            </a:r>
          </a:p>
          <a:p>
            <a:pPr marL="285750" indent="-285750">
              <a:buFont typeface="Arial" panose="020B0604020202020204" pitchFamily="34" charset="0"/>
              <a:buChar char="•"/>
            </a:pPr>
            <a:r>
              <a:rPr lang="el" sz="1600">
                <a:solidFill>
                  <a:prstClr val="black"/>
                </a:solidFill>
                <a:latin typeface="Calibri" panose="020F0502020204030204"/>
              </a:rPr>
              <a:t>Ναυτιλιακή κοινότητα</a:t>
            </a:r>
            <a:endParaRPr lang="fr-FR" sz="1600">
              <a:solidFill>
                <a:prstClr val="black"/>
              </a:solidFill>
              <a:latin typeface="Calibri" panose="020F0502020204030204"/>
            </a:endParaRPr>
          </a:p>
          <a:p>
            <a:pPr marL="742950" lvl="1" indent="-285750">
              <a:buFont typeface="Arial" panose="020B0604020202020204" pitchFamily="34" charset="0"/>
              <a:buChar char="•"/>
            </a:pPr>
            <a:r>
              <a:rPr lang="el" sz="1600" err="1">
                <a:solidFill>
                  <a:prstClr val="black"/>
                </a:solidFill>
                <a:latin typeface="Calibri" panose="020F0502020204030204"/>
              </a:rPr>
              <a:t>Λιμάνια / Ναυτιλιακοί φορείς</a:t>
            </a:r>
            <a:endParaRPr lang="fr-FR" sz="1600">
              <a:solidFill>
                <a:prstClr val="black"/>
              </a:solidFill>
              <a:latin typeface="Calibri" panose="020F0502020204030204"/>
            </a:endParaRPr>
          </a:p>
          <a:p>
            <a:pPr marL="742950" lvl="1" indent="-285750">
              <a:buFont typeface="Arial" panose="020B0604020202020204" pitchFamily="34" charset="0"/>
              <a:buChar char="•"/>
            </a:pPr>
            <a:r>
              <a:rPr lang="el" sz="1600">
                <a:solidFill>
                  <a:prstClr val="black"/>
                </a:solidFill>
                <a:latin typeface="Calibri" panose="020F0502020204030204"/>
              </a:rPr>
              <a:t>Ναυτιλία</a:t>
            </a:r>
          </a:p>
          <a:p>
            <a:pPr marL="742950" lvl="1" indent="-285750">
              <a:buFont typeface="Arial" panose="020B0604020202020204" pitchFamily="34" charset="0"/>
              <a:buChar char="•"/>
            </a:pPr>
            <a:r>
              <a:rPr lang="el" sz="1600">
                <a:solidFill>
                  <a:prstClr val="black"/>
                </a:solidFill>
                <a:latin typeface="Calibri" panose="020F0502020204030204"/>
              </a:rPr>
              <a:t>Διοικήσεις</a:t>
            </a:r>
          </a:p>
          <a:p>
            <a:pPr marL="285750" indent="-285750">
              <a:buFont typeface="Arial" panose="020B0604020202020204" pitchFamily="34" charset="0"/>
              <a:buChar char="•"/>
            </a:pPr>
            <a:endParaRPr lang="fr-FR" sz="1600">
              <a:solidFill>
                <a:prstClr val="black"/>
              </a:solidFill>
              <a:latin typeface="Calibri" panose="020F0502020204030204"/>
            </a:endParaRPr>
          </a:p>
          <a:p>
            <a:endParaRPr lang="fr-FR" sz="1600">
              <a:solidFill>
                <a:prstClr val="black"/>
              </a:solidFill>
              <a:latin typeface="Calibri" panose="020F0502020204030204"/>
            </a:endParaRPr>
          </a:p>
        </p:txBody>
      </p:sp>
      <p:cxnSp>
        <p:nvCxnSpPr>
          <p:cNvPr id="83" name="Straight Arrow Connector 38">
            <a:extLst>
              <a:ext uri="{FF2B5EF4-FFF2-40B4-BE49-F238E27FC236}">
                <a16:creationId xmlns:a16="http://schemas.microsoft.com/office/drawing/2014/main" id="{96BD1CE5-0E07-F5A2-5B77-E141E3DE872F}"/>
              </a:ext>
            </a:extLst>
          </p:cNvPr>
          <p:cNvCxnSpPr>
            <a:cxnSpLocks/>
            <a:stCxn id="70" idx="2"/>
            <a:endCxn id="69" idx="0"/>
          </p:cNvCxnSpPr>
          <p:nvPr/>
        </p:nvCxnSpPr>
        <p:spPr>
          <a:xfrm flipH="1">
            <a:off x="8461226" y="2077088"/>
            <a:ext cx="6724" cy="183788"/>
          </a:xfrm>
          <a:prstGeom prst="straightConnector1">
            <a:avLst/>
          </a:prstGeom>
          <a:noFill/>
          <a:ln w="38100" cap="flat" cmpd="sng" algn="ctr">
            <a:solidFill>
              <a:sysClr val="windowText" lastClr="000000"/>
            </a:solidFill>
            <a:prstDash val="solid"/>
            <a:miter lim="800000"/>
            <a:tailEnd type="triangle"/>
          </a:ln>
          <a:effectLst/>
        </p:spPr>
      </p:cxnSp>
      <p:cxnSp>
        <p:nvCxnSpPr>
          <p:cNvPr id="84" name="Connecteur : en angle 83">
            <a:extLst>
              <a:ext uri="{FF2B5EF4-FFF2-40B4-BE49-F238E27FC236}">
                <a16:creationId xmlns:a16="http://schemas.microsoft.com/office/drawing/2014/main" id="{219FFAEB-FE83-4585-E92F-0253B4B7EDC0}"/>
              </a:ext>
            </a:extLst>
          </p:cNvPr>
          <p:cNvCxnSpPr>
            <a:cxnSpLocks/>
            <a:stCxn id="59" idx="1"/>
            <a:endCxn id="85" idx="0"/>
          </p:cNvCxnSpPr>
          <p:nvPr/>
        </p:nvCxnSpPr>
        <p:spPr>
          <a:xfrm rot="10800000" flipV="1">
            <a:off x="6967040" y="786120"/>
            <a:ext cx="798120" cy="191790"/>
          </a:xfrm>
          <a:prstGeom prst="bentConnector2">
            <a:avLst/>
          </a:prstGeom>
          <a:noFill/>
          <a:ln w="57150" cap="flat" cmpd="sng" algn="ctr">
            <a:solidFill>
              <a:srgbClr val="4472C4">
                <a:lumMod val="75000"/>
              </a:srgbClr>
            </a:solidFill>
            <a:prstDash val="solid"/>
            <a:miter lim="800000"/>
            <a:tailEnd type="triangle"/>
          </a:ln>
          <a:effectLst/>
        </p:spPr>
      </p:cxnSp>
      <p:sp>
        <p:nvSpPr>
          <p:cNvPr id="85" name="Diamond 33">
            <a:extLst>
              <a:ext uri="{FF2B5EF4-FFF2-40B4-BE49-F238E27FC236}">
                <a16:creationId xmlns:a16="http://schemas.microsoft.com/office/drawing/2014/main" id="{3EEF9BA9-799E-0DB9-1406-F7662E6A78A9}"/>
              </a:ext>
            </a:extLst>
          </p:cNvPr>
          <p:cNvSpPr/>
          <p:nvPr/>
        </p:nvSpPr>
        <p:spPr>
          <a:xfrm>
            <a:off x="6125098" y="977910"/>
            <a:ext cx="1683884"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200" b="0" i="0" u="none" strike="noStrike" kern="50" cap="none" spc="0" normalizeH="0" baseline="0" noProof="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Σύντηξη / Συσχέτιση</a:t>
            </a:r>
            <a:endParaRPr kumimoji="0" lang="fr-FR" sz="1600" b="0" i="0" u="none" strike="noStrike" kern="50" cap="none" spc="0" normalizeH="0" baseline="0" noProof="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cxnSp>
        <p:nvCxnSpPr>
          <p:cNvPr id="86" name="Connecteur : en angle 85">
            <a:extLst>
              <a:ext uri="{FF2B5EF4-FFF2-40B4-BE49-F238E27FC236}">
                <a16:creationId xmlns:a16="http://schemas.microsoft.com/office/drawing/2014/main" id="{4C2A6DCF-E589-1CE1-D0A6-E86CBB69E0CE}"/>
              </a:ext>
            </a:extLst>
          </p:cNvPr>
          <p:cNvCxnSpPr>
            <a:cxnSpLocks/>
            <a:stCxn id="85" idx="3"/>
            <a:endCxn id="70" idx="0"/>
          </p:cNvCxnSpPr>
          <p:nvPr/>
        </p:nvCxnSpPr>
        <p:spPr>
          <a:xfrm>
            <a:off x="7808982" y="1302594"/>
            <a:ext cx="658968" cy="284723"/>
          </a:xfrm>
          <a:prstGeom prst="bentConnector2">
            <a:avLst/>
          </a:prstGeom>
          <a:noFill/>
          <a:ln w="57150" cap="flat" cmpd="sng" algn="ctr">
            <a:solidFill>
              <a:srgbClr val="4472C4">
                <a:lumMod val="75000"/>
              </a:srgbClr>
            </a:solidFill>
            <a:prstDash val="solid"/>
            <a:miter lim="800000"/>
            <a:tailEnd type="triangle"/>
          </a:ln>
          <a:effectLst/>
        </p:spPr>
      </p:cxnSp>
      <p:sp>
        <p:nvSpPr>
          <p:cNvPr id="87" name="Text Box 2">
            <a:extLst>
              <a:ext uri="{FF2B5EF4-FFF2-40B4-BE49-F238E27FC236}">
                <a16:creationId xmlns:a16="http://schemas.microsoft.com/office/drawing/2014/main" id="{7066FF62-30C6-CBB6-7BA6-5C1898C818EC}"/>
              </a:ext>
            </a:extLst>
          </p:cNvPr>
          <p:cNvSpPr txBox="1">
            <a:spLocks noChangeArrowheads="1"/>
          </p:cNvSpPr>
          <p:nvPr/>
        </p:nvSpPr>
        <p:spPr bwMode="auto">
          <a:xfrm>
            <a:off x="7548872" y="1023185"/>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l" sz="1400" kern="50">
                <a:solidFill>
                  <a:prstClr val="black"/>
                </a:solidFill>
                <a:ea typeface="Lucida Sans Unicode" panose="020B0602030504020204" pitchFamily="34" charset="0"/>
                <a:cs typeface="Mangal" panose="02040503050203030202" pitchFamily="18" charset="0"/>
              </a:rPr>
              <a:t>Όχι</a:t>
            </a:r>
            <a:endParaRPr lang="en-GB" sz="1400" kern="50">
              <a:solidFill>
                <a:prstClr val="black"/>
              </a:solidFill>
              <a:ea typeface="Lucida Sans Unicode" panose="020B0602030504020204" pitchFamily="34" charset="0"/>
              <a:cs typeface="Mangal" panose="02040503050203030202" pitchFamily="18" charset="0"/>
            </a:endParaRPr>
          </a:p>
        </p:txBody>
      </p:sp>
      <p:cxnSp>
        <p:nvCxnSpPr>
          <p:cNvPr id="88" name="Connecteur : en angle 87">
            <a:extLst>
              <a:ext uri="{FF2B5EF4-FFF2-40B4-BE49-F238E27FC236}">
                <a16:creationId xmlns:a16="http://schemas.microsoft.com/office/drawing/2014/main" id="{19353994-BA57-3253-DDF5-7A5573BF73CC}"/>
              </a:ext>
            </a:extLst>
          </p:cNvPr>
          <p:cNvCxnSpPr>
            <a:cxnSpLocks/>
            <a:stCxn id="85" idx="1"/>
            <a:endCxn id="66" idx="1"/>
          </p:cNvCxnSpPr>
          <p:nvPr/>
        </p:nvCxnSpPr>
        <p:spPr>
          <a:xfrm rot="10800000" flipH="1" flipV="1">
            <a:off x="6125097" y="1302593"/>
            <a:ext cx="3050695" cy="1936199"/>
          </a:xfrm>
          <a:prstGeom prst="bentConnector3">
            <a:avLst>
              <a:gd name="adj1" fmla="val -7493"/>
            </a:avLst>
          </a:prstGeom>
          <a:noFill/>
          <a:ln w="57150" cap="flat" cmpd="sng" algn="ctr">
            <a:solidFill>
              <a:srgbClr val="4472C4">
                <a:lumMod val="75000"/>
              </a:srgbClr>
            </a:solidFill>
            <a:prstDash val="solid"/>
            <a:miter lim="800000"/>
            <a:tailEnd type="triangle"/>
          </a:ln>
          <a:effectLst/>
        </p:spPr>
      </p:cxnSp>
      <p:sp>
        <p:nvSpPr>
          <p:cNvPr id="89" name="Text Box 2">
            <a:extLst>
              <a:ext uri="{FF2B5EF4-FFF2-40B4-BE49-F238E27FC236}">
                <a16:creationId xmlns:a16="http://schemas.microsoft.com/office/drawing/2014/main" id="{709B9D2A-9761-9919-B410-31132C938558}"/>
              </a:ext>
            </a:extLst>
          </p:cNvPr>
          <p:cNvSpPr txBox="1">
            <a:spLocks noChangeArrowheads="1"/>
          </p:cNvSpPr>
          <p:nvPr/>
        </p:nvSpPr>
        <p:spPr bwMode="auto">
          <a:xfrm>
            <a:off x="5768868" y="1037089"/>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l" sz="1400" kern="50">
                <a:solidFill>
                  <a:prstClr val="black"/>
                </a:solidFill>
                <a:ea typeface="Lucida Sans Unicode" panose="020B0602030504020204" pitchFamily="34" charset="0"/>
                <a:cs typeface="Mangal" panose="02040503050203030202" pitchFamily="18" charset="0"/>
              </a:rPr>
              <a:t>Ναι</a:t>
            </a:r>
            <a:endParaRPr lang="en-GB" sz="1400" kern="50">
              <a:solidFill>
                <a:prstClr val="black"/>
              </a:solidFill>
              <a:ea typeface="Lucida Sans Unicode" panose="020B0602030504020204" pitchFamily="34" charset="0"/>
              <a:cs typeface="Mangal" panose="02040503050203030202" pitchFamily="18" charset="0"/>
            </a:endParaRPr>
          </a:p>
        </p:txBody>
      </p:sp>
      <p:cxnSp>
        <p:nvCxnSpPr>
          <p:cNvPr id="90" name="Straight Arrow Connector 38">
            <a:extLst>
              <a:ext uri="{FF2B5EF4-FFF2-40B4-BE49-F238E27FC236}">
                <a16:creationId xmlns:a16="http://schemas.microsoft.com/office/drawing/2014/main" id="{2CF4B322-535D-364F-0F1A-52A77B8098CD}"/>
              </a:ext>
            </a:extLst>
          </p:cNvPr>
          <p:cNvCxnSpPr>
            <a:cxnSpLocks/>
            <a:stCxn id="67" idx="3"/>
          </p:cNvCxnSpPr>
          <p:nvPr/>
        </p:nvCxnSpPr>
        <p:spPr>
          <a:xfrm>
            <a:off x="8591474" y="4911134"/>
            <a:ext cx="0" cy="266691"/>
          </a:xfrm>
          <a:prstGeom prst="straightConnector1">
            <a:avLst/>
          </a:prstGeom>
          <a:noFill/>
          <a:ln w="57150" cap="flat" cmpd="sng" algn="ctr">
            <a:solidFill>
              <a:srgbClr val="4472C4">
                <a:lumMod val="75000"/>
              </a:srgbClr>
            </a:solidFill>
            <a:prstDash val="solid"/>
            <a:miter lim="800000"/>
            <a:tailEnd type="triangle"/>
          </a:ln>
          <a:effectLst/>
        </p:spPr>
      </p:cxnSp>
      <p:sp>
        <p:nvSpPr>
          <p:cNvPr id="91" name="Rounded Rectangle 31">
            <a:extLst>
              <a:ext uri="{FF2B5EF4-FFF2-40B4-BE49-F238E27FC236}">
                <a16:creationId xmlns:a16="http://schemas.microsoft.com/office/drawing/2014/main" id="{55B383A5-EA13-0A37-0712-CA50E0DD4355}"/>
              </a:ext>
            </a:extLst>
          </p:cNvPr>
          <p:cNvSpPr/>
          <p:nvPr/>
        </p:nvSpPr>
        <p:spPr>
          <a:xfrm>
            <a:off x="10445830" y="6184584"/>
            <a:ext cx="1392099" cy="516163"/>
          </a:xfrm>
          <a:prstGeom prst="roundRect">
            <a:avLst/>
          </a:prstGeom>
          <a:solidFill>
            <a:srgbClr val="00206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200" b="0" i="0" u="none" strike="noStrike" kern="50" cap="none" spc="0" normalizeH="0" baseline="0" noProof="0">
                <a:ln>
                  <a:noFill/>
                </a:ln>
                <a:solidFill>
                  <a:prstClr val="white"/>
                </a:solidFill>
                <a:effectLst/>
                <a:uLnTx/>
                <a:uFillTx/>
                <a:latin typeface="Calibri" panose="020F0502020204030204"/>
                <a:ea typeface="+mn-ea"/>
                <a:cs typeface="Mangal" panose="02040503050203030202" pitchFamily="18" charset="0"/>
              </a:rPr>
              <a:t>Ταξινόμηση απόδοσης</a:t>
            </a:r>
          </a:p>
        </p:txBody>
      </p:sp>
      <p:cxnSp>
        <p:nvCxnSpPr>
          <p:cNvPr id="92" name="Connecteur droit avec flèche 91">
            <a:extLst>
              <a:ext uri="{FF2B5EF4-FFF2-40B4-BE49-F238E27FC236}">
                <a16:creationId xmlns:a16="http://schemas.microsoft.com/office/drawing/2014/main" id="{4D479FA1-824C-8519-BB11-526CB134FDF7}"/>
              </a:ext>
            </a:extLst>
          </p:cNvPr>
          <p:cNvCxnSpPr>
            <a:cxnSpLocks/>
            <a:stCxn id="58" idx="3"/>
            <a:endCxn id="91" idx="1"/>
          </p:cNvCxnSpPr>
          <p:nvPr/>
        </p:nvCxnSpPr>
        <p:spPr>
          <a:xfrm flipV="1">
            <a:off x="9323695" y="6442666"/>
            <a:ext cx="1122135" cy="7421"/>
          </a:xfrm>
          <a:prstGeom prst="straightConnector1">
            <a:avLst/>
          </a:prstGeom>
          <a:noFill/>
          <a:ln w="57150" cap="flat" cmpd="sng" algn="ctr">
            <a:solidFill>
              <a:srgbClr val="4472C4">
                <a:lumMod val="75000"/>
              </a:srgbClr>
            </a:solidFill>
            <a:prstDash val="solid"/>
            <a:miter lim="800000"/>
            <a:tailEnd type="triangle"/>
          </a:ln>
          <a:effectLst/>
        </p:spPr>
      </p:cxnSp>
      <p:sp>
        <p:nvSpPr>
          <p:cNvPr id="93" name="Pentagone 92">
            <a:extLst>
              <a:ext uri="{FF2B5EF4-FFF2-40B4-BE49-F238E27FC236}">
                <a16:creationId xmlns:a16="http://schemas.microsoft.com/office/drawing/2014/main" id="{EF7F2A0F-1639-5E2E-61A3-2A473835BBDC}"/>
              </a:ext>
            </a:extLst>
          </p:cNvPr>
          <p:cNvSpPr/>
          <p:nvPr/>
        </p:nvSpPr>
        <p:spPr>
          <a:xfrm>
            <a:off x="6131832" y="5813085"/>
            <a:ext cx="987684" cy="883491"/>
          </a:xfrm>
          <a:prstGeom prst="pentagon">
            <a:avLst/>
          </a:prstGeom>
          <a:solidFill>
            <a:srgbClr val="E7E6E6">
              <a:lumMod val="90000"/>
            </a:srgbClr>
          </a:solidFill>
          <a:ln w="9525" cap="flat" cmpd="sng" algn="ctr">
            <a:solidFill>
              <a:sysClr val="windowText" lastClr="000000"/>
            </a:solidFill>
            <a:prstDash val="solid"/>
          </a:ln>
          <a:effectLst/>
        </p:spPr>
        <p:txBody>
          <a:bodyPr rot="0" spcFirstLastPara="0" vertOverflow="overflow" horzOverflow="overflow" vert="horz" wrap="square" lIns="0" tIns="60960" rIns="0" bIns="60960" numCol="1" spcCol="0" rtlCol="0" fromWordArt="0" anchor="ctr" anchorCtr="0" forceAA="0" compatLnSpc="1">
            <a:prstTxWarp prst="textNoShape">
              <a:avLst/>
            </a:prstTxWarp>
            <a:noAutofit/>
          </a:bodyPr>
          <a:lstStyle/>
          <a:p>
            <a:pPr marL="0" marR="0" lvl="0" indent="0" algn="ctr" defTabSz="609585" eaLnBrk="1" fontAlgn="base" latinLnBrk="0" hangingPunct="1">
              <a:lnSpc>
                <a:spcPct val="100000"/>
              </a:lnSpc>
              <a:spcBef>
                <a:spcPct val="0"/>
              </a:spcBef>
              <a:spcAft>
                <a:spcPct val="0"/>
              </a:spcAft>
              <a:buClrTx/>
              <a:buSzTx/>
              <a:buFontTx/>
              <a:buNone/>
              <a:tabLst/>
              <a:defRPr/>
            </a:pPr>
            <a:r>
              <a:rPr kumimoji="0" lang="el" sz="1050" b="0" i="0" u="none" strike="noStrike" kern="0" cap="none" spc="0" normalizeH="0" baseline="0" noProof="0" dirty="0">
                <a:ln>
                  <a:noFill/>
                </a:ln>
                <a:solidFill>
                  <a:prstClr val="black"/>
                </a:solidFill>
                <a:effectLst/>
                <a:uLnTx/>
                <a:uFillTx/>
              </a:rPr>
              <a:t>Παρακολούθηση ενημέρωσης</a:t>
            </a:r>
          </a:p>
        </p:txBody>
      </p:sp>
      <p:cxnSp>
        <p:nvCxnSpPr>
          <p:cNvPr id="94" name="Straight Arrow Connector 41">
            <a:extLst>
              <a:ext uri="{FF2B5EF4-FFF2-40B4-BE49-F238E27FC236}">
                <a16:creationId xmlns:a16="http://schemas.microsoft.com/office/drawing/2014/main" id="{A06B0BBC-B068-0777-19B8-79384E85667F}"/>
              </a:ext>
            </a:extLst>
          </p:cNvPr>
          <p:cNvCxnSpPr>
            <a:cxnSpLocks/>
          </p:cNvCxnSpPr>
          <p:nvPr/>
        </p:nvCxnSpPr>
        <p:spPr>
          <a:xfrm flipH="1">
            <a:off x="5738901" y="6409866"/>
            <a:ext cx="503971" cy="0"/>
          </a:xfrm>
          <a:prstGeom prst="straightConnector1">
            <a:avLst/>
          </a:prstGeom>
          <a:noFill/>
          <a:ln w="57150" cap="flat" cmpd="sng" algn="ctr">
            <a:solidFill>
              <a:srgbClr val="4472C4">
                <a:lumMod val="75000"/>
              </a:srgbClr>
            </a:solidFill>
            <a:prstDash val="solid"/>
            <a:miter lim="800000"/>
            <a:tailEnd type="triangle"/>
          </a:ln>
          <a:effectLst/>
        </p:spPr>
      </p:cxnSp>
      <p:sp>
        <p:nvSpPr>
          <p:cNvPr id="95" name="Rounded Rectangle 30">
            <a:extLst>
              <a:ext uri="{FF2B5EF4-FFF2-40B4-BE49-F238E27FC236}">
                <a16:creationId xmlns:a16="http://schemas.microsoft.com/office/drawing/2014/main" id="{5745064A-37CF-C34B-6496-23CE78C02AA9}"/>
              </a:ext>
            </a:extLst>
          </p:cNvPr>
          <p:cNvSpPr/>
          <p:nvPr/>
        </p:nvSpPr>
        <p:spPr>
          <a:xfrm>
            <a:off x="10282321" y="3862205"/>
            <a:ext cx="1826880" cy="1997695"/>
          </a:xfrm>
          <a:prstGeom prst="roundRect">
            <a:avLst/>
          </a:prstGeom>
          <a:solidFill>
            <a:srgbClr val="00206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000" b="0" i="0" u="none" strike="noStrike" kern="50" cap="none" spc="0" normalizeH="0" baseline="0" noProof="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Πατέρες της ζωής (PoL)</a:t>
            </a: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000" b="0" i="0" u="none" strike="noStrike" kern="50" cap="none" spc="0" normalizeH="0" baseline="0" noProof="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000" b="0" i="0" u="none" strike="noStrike" kern="50" cap="none" spc="0" normalizeH="0" baseline="0" noProof="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000" b="0" i="0" u="none" strike="noStrike" kern="50" cap="none" spc="0" normalizeH="0" baseline="0" noProof="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000" b="0" i="0" u="none" strike="noStrike" kern="50" cap="none" spc="0" normalizeH="0" baseline="0" noProof="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000" b="0" i="0" u="none" strike="noStrike" kern="50" cap="none" spc="0" normalizeH="0" baseline="0" noProof="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000" b="0" i="0" u="none" strike="noStrike" kern="50" cap="none" spc="0" normalizeH="0" baseline="0" noProof="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000" b="0" i="0" u="none" strike="noStrike" kern="50" cap="none" spc="0" normalizeH="0" baseline="0" noProof="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000" b="0" i="0" u="none" strike="noStrike" kern="50" cap="none" spc="0" normalizeH="0" baseline="0" noProof="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96" name="Cylindre 95">
            <a:extLst>
              <a:ext uri="{FF2B5EF4-FFF2-40B4-BE49-F238E27FC236}">
                <a16:creationId xmlns:a16="http://schemas.microsoft.com/office/drawing/2014/main" id="{7FEE3FB8-19D7-8384-689D-5A50271E42F0}"/>
              </a:ext>
            </a:extLst>
          </p:cNvPr>
          <p:cNvSpPr/>
          <p:nvPr/>
        </p:nvSpPr>
        <p:spPr>
          <a:xfrm rot="10800000">
            <a:off x="10548282" y="4964176"/>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Cylindre 96">
            <a:extLst>
              <a:ext uri="{FF2B5EF4-FFF2-40B4-BE49-F238E27FC236}">
                <a16:creationId xmlns:a16="http://schemas.microsoft.com/office/drawing/2014/main" id="{16BFE6A2-4567-9D33-C0BB-223C3A49F292}"/>
              </a:ext>
            </a:extLst>
          </p:cNvPr>
          <p:cNvSpPr/>
          <p:nvPr/>
        </p:nvSpPr>
        <p:spPr>
          <a:xfrm>
            <a:off x="10548282" y="4330934"/>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Cylindre 97">
            <a:extLst>
              <a:ext uri="{FF2B5EF4-FFF2-40B4-BE49-F238E27FC236}">
                <a16:creationId xmlns:a16="http://schemas.microsoft.com/office/drawing/2014/main" id="{185D648C-42E1-6698-46DD-5F84AC7C8CCB}"/>
              </a:ext>
            </a:extLst>
          </p:cNvPr>
          <p:cNvSpPr/>
          <p:nvPr/>
        </p:nvSpPr>
        <p:spPr>
          <a:xfrm>
            <a:off x="10548282" y="4647555"/>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Cylindre 98">
            <a:extLst>
              <a:ext uri="{FF2B5EF4-FFF2-40B4-BE49-F238E27FC236}">
                <a16:creationId xmlns:a16="http://schemas.microsoft.com/office/drawing/2014/main" id="{32CB04A0-7EC8-61C2-AB78-340564EE0DAB}"/>
              </a:ext>
            </a:extLst>
          </p:cNvPr>
          <p:cNvSpPr/>
          <p:nvPr/>
        </p:nvSpPr>
        <p:spPr>
          <a:xfrm>
            <a:off x="10548282" y="5597417"/>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Cylindre 99">
            <a:extLst>
              <a:ext uri="{FF2B5EF4-FFF2-40B4-BE49-F238E27FC236}">
                <a16:creationId xmlns:a16="http://schemas.microsoft.com/office/drawing/2014/main" id="{538BEFE6-610E-D09B-8B0A-E5E4987045FE}"/>
              </a:ext>
            </a:extLst>
          </p:cNvPr>
          <p:cNvSpPr/>
          <p:nvPr/>
        </p:nvSpPr>
        <p:spPr>
          <a:xfrm>
            <a:off x="10548282" y="5280797"/>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Diamond 33">
            <a:extLst>
              <a:ext uri="{FF2B5EF4-FFF2-40B4-BE49-F238E27FC236}">
                <a16:creationId xmlns:a16="http://schemas.microsoft.com/office/drawing/2014/main" id="{29A85EC0-9805-F2C7-2882-485C487A6029}"/>
              </a:ext>
            </a:extLst>
          </p:cNvPr>
          <p:cNvSpPr/>
          <p:nvPr/>
        </p:nvSpPr>
        <p:spPr>
          <a:xfrm>
            <a:off x="7555586" y="5151351"/>
            <a:ext cx="2033032"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l" sz="1400" b="0" i="0" u="none" strike="noStrike" kern="50" cap="none" spc="0" normalizeH="0" baseline="0" noProof="0" err="1">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Σύγκριση</a:t>
            </a:r>
            <a:endParaRPr kumimoji="0" lang="fr-FR" sz="2400" b="0" i="0" u="none" strike="noStrike" kern="50" cap="none" spc="0" normalizeH="0" baseline="0" noProof="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102" name="ZoneTexte 101">
            <a:extLst>
              <a:ext uri="{FF2B5EF4-FFF2-40B4-BE49-F238E27FC236}">
                <a16:creationId xmlns:a16="http://schemas.microsoft.com/office/drawing/2014/main" id="{FD700569-BE84-BE89-6F5F-F5C2BE3A7CA6}"/>
              </a:ext>
            </a:extLst>
          </p:cNvPr>
          <p:cNvSpPr txBox="1"/>
          <p:nvPr/>
        </p:nvSpPr>
        <p:spPr>
          <a:xfrm>
            <a:off x="11075547" y="4274662"/>
            <a:ext cx="276038" cy="246221"/>
          </a:xfrm>
          <a:prstGeom prst="rect">
            <a:avLst/>
          </a:prstGeom>
          <a:noFill/>
        </p:spPr>
        <p:txBody>
          <a:bodyPr wrap="none" rtlCol="0">
            <a:spAutoFit/>
          </a:bodyPr>
          <a:lstStyle/>
          <a:p>
            <a:r>
              <a:rPr lang="en-US" sz="1000" dirty="0">
                <a:solidFill>
                  <a:prstClr val="white"/>
                </a:solidFill>
                <a:latin typeface="Calibri" panose="020F0502020204030204"/>
              </a:rPr>
              <a:t>IS</a:t>
            </a:r>
            <a:endParaRPr lang="el" sz="1000" dirty="0">
              <a:solidFill>
                <a:prstClr val="white"/>
              </a:solidFill>
              <a:latin typeface="Calibri" panose="020F0502020204030204"/>
            </a:endParaRPr>
          </a:p>
        </p:txBody>
      </p:sp>
      <p:sp>
        <p:nvSpPr>
          <p:cNvPr id="103" name="ZoneTexte 102">
            <a:extLst>
              <a:ext uri="{FF2B5EF4-FFF2-40B4-BE49-F238E27FC236}">
                <a16:creationId xmlns:a16="http://schemas.microsoft.com/office/drawing/2014/main" id="{17C58B9E-C5C8-AC43-F681-2DA4D7B09ECC}"/>
              </a:ext>
            </a:extLst>
          </p:cNvPr>
          <p:cNvSpPr txBox="1"/>
          <p:nvPr/>
        </p:nvSpPr>
        <p:spPr>
          <a:xfrm>
            <a:off x="11074482" y="4634135"/>
            <a:ext cx="328936" cy="246221"/>
          </a:xfrm>
          <a:prstGeom prst="rect">
            <a:avLst/>
          </a:prstGeom>
          <a:noFill/>
        </p:spPr>
        <p:txBody>
          <a:bodyPr wrap="none" rtlCol="0">
            <a:spAutoFit/>
          </a:bodyPr>
          <a:lstStyle/>
          <a:p>
            <a:r>
              <a:rPr lang="en-US" sz="1000" dirty="0">
                <a:solidFill>
                  <a:prstClr val="white"/>
                </a:solidFill>
                <a:latin typeface="Calibri" panose="020F0502020204030204"/>
              </a:rPr>
              <a:t>OS</a:t>
            </a:r>
            <a:endParaRPr lang="el" sz="1000" dirty="0">
              <a:solidFill>
                <a:prstClr val="white"/>
              </a:solidFill>
              <a:latin typeface="Calibri" panose="020F0502020204030204"/>
            </a:endParaRPr>
          </a:p>
        </p:txBody>
      </p:sp>
      <p:sp>
        <p:nvSpPr>
          <p:cNvPr id="104" name="ZoneTexte 103">
            <a:extLst>
              <a:ext uri="{FF2B5EF4-FFF2-40B4-BE49-F238E27FC236}">
                <a16:creationId xmlns:a16="http://schemas.microsoft.com/office/drawing/2014/main" id="{0A4EFB97-F084-8E10-7250-99C23C6A6293}"/>
              </a:ext>
            </a:extLst>
          </p:cNvPr>
          <p:cNvSpPr txBox="1"/>
          <p:nvPr/>
        </p:nvSpPr>
        <p:spPr>
          <a:xfrm>
            <a:off x="11081724" y="4942997"/>
            <a:ext cx="1071407" cy="400110"/>
          </a:xfrm>
          <a:prstGeom prst="rect">
            <a:avLst/>
          </a:prstGeom>
          <a:noFill/>
        </p:spPr>
        <p:txBody>
          <a:bodyPr wrap="square" rtlCol="0">
            <a:spAutoFit/>
          </a:bodyPr>
          <a:lstStyle/>
          <a:p>
            <a:r>
              <a:rPr lang="el" sz="1000" dirty="0">
                <a:solidFill>
                  <a:prstClr val="white"/>
                </a:solidFill>
                <a:latin typeface="Calibri" panose="020F0502020204030204"/>
              </a:rPr>
              <a:t>Προδιαγραφές δικτύου.</a:t>
            </a:r>
          </a:p>
        </p:txBody>
      </p:sp>
      <p:sp>
        <p:nvSpPr>
          <p:cNvPr id="105" name="ZoneTexte 104">
            <a:extLst>
              <a:ext uri="{FF2B5EF4-FFF2-40B4-BE49-F238E27FC236}">
                <a16:creationId xmlns:a16="http://schemas.microsoft.com/office/drawing/2014/main" id="{8DEDA36F-F495-7B4A-6C8D-C9F6BCD45E8F}"/>
              </a:ext>
            </a:extLst>
          </p:cNvPr>
          <p:cNvSpPr txBox="1"/>
          <p:nvPr/>
        </p:nvSpPr>
        <p:spPr>
          <a:xfrm>
            <a:off x="11081723" y="5280797"/>
            <a:ext cx="1016403" cy="400110"/>
          </a:xfrm>
          <a:prstGeom prst="rect">
            <a:avLst/>
          </a:prstGeom>
          <a:noFill/>
        </p:spPr>
        <p:txBody>
          <a:bodyPr wrap="square" rtlCol="0">
            <a:spAutoFit/>
          </a:bodyPr>
          <a:lstStyle/>
          <a:p>
            <a:r>
              <a:rPr lang="el" sz="1000" dirty="0">
                <a:solidFill>
                  <a:prstClr val="white"/>
                </a:solidFill>
                <a:latin typeface="Calibri" panose="020F0502020204030204"/>
              </a:rPr>
              <a:t>Προδιαγραφές συστήματος.</a:t>
            </a:r>
          </a:p>
        </p:txBody>
      </p:sp>
      <p:sp>
        <p:nvSpPr>
          <p:cNvPr id="106" name="ZoneTexte 105">
            <a:extLst>
              <a:ext uri="{FF2B5EF4-FFF2-40B4-BE49-F238E27FC236}">
                <a16:creationId xmlns:a16="http://schemas.microsoft.com/office/drawing/2014/main" id="{0B147F39-EB55-1142-EFD4-EBC2C8A58083}"/>
              </a:ext>
            </a:extLst>
          </p:cNvPr>
          <p:cNvSpPr txBox="1"/>
          <p:nvPr/>
        </p:nvSpPr>
        <p:spPr>
          <a:xfrm>
            <a:off x="11072935" y="5582901"/>
            <a:ext cx="700833" cy="246221"/>
          </a:xfrm>
          <a:prstGeom prst="rect">
            <a:avLst/>
          </a:prstGeom>
          <a:noFill/>
        </p:spPr>
        <p:txBody>
          <a:bodyPr wrap="none" rtlCol="0">
            <a:spAutoFit/>
          </a:bodyPr>
          <a:lstStyle/>
          <a:p>
            <a:r>
              <a:rPr lang="el" sz="1000">
                <a:solidFill>
                  <a:prstClr val="white"/>
                </a:solidFill>
                <a:latin typeface="Calibri" panose="020F0502020204030204"/>
              </a:rPr>
              <a:t>Coginitive</a:t>
            </a:r>
            <a:endParaRPr lang="fr-FR" sz="1000">
              <a:solidFill>
                <a:prstClr val="white"/>
              </a:solidFill>
              <a:latin typeface="Calibri" panose="020F0502020204030204"/>
            </a:endParaRPr>
          </a:p>
        </p:txBody>
      </p:sp>
      <p:sp>
        <p:nvSpPr>
          <p:cNvPr id="107" name="ZoneTexte 106">
            <a:extLst>
              <a:ext uri="{FF2B5EF4-FFF2-40B4-BE49-F238E27FC236}">
                <a16:creationId xmlns:a16="http://schemas.microsoft.com/office/drawing/2014/main" id="{D7938C90-E443-D11D-FC3E-10D977A88D90}"/>
              </a:ext>
            </a:extLst>
          </p:cNvPr>
          <p:cNvSpPr txBox="1"/>
          <p:nvPr/>
        </p:nvSpPr>
        <p:spPr>
          <a:xfrm>
            <a:off x="11005408" y="1598747"/>
            <a:ext cx="716863" cy="307777"/>
          </a:xfrm>
          <a:prstGeom prst="rect">
            <a:avLst/>
          </a:prstGeom>
          <a:noFill/>
        </p:spPr>
        <p:txBody>
          <a:bodyPr wrap="none" rtlCol="0">
            <a:spAutoFit/>
          </a:bodyPr>
          <a:lstStyle/>
          <a:p>
            <a:r>
              <a:rPr lang="el" sz="1400" err="1">
                <a:solidFill>
                  <a:prstClr val="white"/>
                </a:solidFill>
                <a:latin typeface="Calibri" panose="020F0502020204030204"/>
              </a:rPr>
              <a:t>Ιούς</a:t>
            </a:r>
            <a:endParaRPr lang="fr-FR" sz="1400">
              <a:solidFill>
                <a:prstClr val="white"/>
              </a:solidFill>
              <a:latin typeface="Calibri" panose="020F0502020204030204"/>
            </a:endParaRPr>
          </a:p>
        </p:txBody>
      </p:sp>
      <p:sp>
        <p:nvSpPr>
          <p:cNvPr id="108" name="Cylindre 107">
            <a:extLst>
              <a:ext uri="{FF2B5EF4-FFF2-40B4-BE49-F238E27FC236}">
                <a16:creationId xmlns:a16="http://schemas.microsoft.com/office/drawing/2014/main" id="{F6615508-7159-0F7C-ADDC-3E7913917872}"/>
              </a:ext>
            </a:extLst>
          </p:cNvPr>
          <p:cNvSpPr/>
          <p:nvPr/>
        </p:nvSpPr>
        <p:spPr>
          <a:xfrm>
            <a:off x="10448917" y="2011466"/>
            <a:ext cx="547875" cy="20803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ZoneTexte 108">
            <a:extLst>
              <a:ext uri="{FF2B5EF4-FFF2-40B4-BE49-F238E27FC236}">
                <a16:creationId xmlns:a16="http://schemas.microsoft.com/office/drawing/2014/main" id="{B22A103D-0520-9A28-4D42-9E272E44ED97}"/>
              </a:ext>
            </a:extLst>
          </p:cNvPr>
          <p:cNvSpPr txBox="1"/>
          <p:nvPr/>
        </p:nvSpPr>
        <p:spPr>
          <a:xfrm>
            <a:off x="11005408" y="1954415"/>
            <a:ext cx="710836" cy="307777"/>
          </a:xfrm>
          <a:prstGeom prst="rect">
            <a:avLst/>
          </a:prstGeom>
          <a:noFill/>
        </p:spPr>
        <p:txBody>
          <a:bodyPr wrap="none" rtlCol="0">
            <a:spAutoFit/>
          </a:bodyPr>
          <a:lstStyle/>
          <a:p>
            <a:r>
              <a:rPr lang="en-US" sz="1400" dirty="0">
                <a:solidFill>
                  <a:prstClr val="white"/>
                </a:solidFill>
                <a:latin typeface="Calibri" panose="020F0502020204030204"/>
              </a:rPr>
              <a:t>Trojans</a:t>
            </a:r>
            <a:endParaRPr lang="fr-FR" sz="1400" dirty="0">
              <a:solidFill>
                <a:prstClr val="white"/>
              </a:solidFill>
              <a:latin typeface="Calibri" panose="020F0502020204030204"/>
            </a:endParaRPr>
          </a:p>
        </p:txBody>
      </p:sp>
    </p:spTree>
    <p:extLst>
      <p:ext uri="{BB962C8B-B14F-4D97-AF65-F5344CB8AC3E}">
        <p14:creationId xmlns:p14="http://schemas.microsoft.com/office/powerpoint/2010/main" val="3399176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l"/>
              <a:t>Πρόοδος μαθήματος</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l"/>
              <a:t>Ο1.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l"/>
              <a:t>Ναυτιλιακά συστήματα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l"/>
              <a:t>Ο2.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l"/>
              <a:t>Ο3.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l" sz="2000">
                <a:solidFill>
                  <a:schemeClr val="tx1">
                    <a:lumMod val="50000"/>
                    <a:lumOff val="50000"/>
                  </a:schemeClr>
                </a:solidFill>
              </a:rPr>
              <a:t>Περίπτωση χρήσης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l"/>
              <a:t>Ο4.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l" sz="2400" b="1" dirty="0"/>
              <a:t>Ανάλυση</a:t>
            </a:r>
            <a:endParaRPr lang="en-US" sz="2400" b="1"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l"/>
              <a:t>Ο5.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l"/>
              <a:t>Διδάγματα</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59</a:t>
            </a:fld>
            <a:endParaRPr lang="en-US"/>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l"/>
              <a:t>CSP00012_S_M_Digital Forensic for Maritime: Πρότυπο παρουσίασης που δημιουργήθηκε από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lstStyle/>
          <a:p>
            <a:r>
              <a:rPr lang="el"/>
              <a:t>Περίπτωση χρήσης 1</a:t>
            </a:r>
          </a:p>
        </p:txBody>
      </p:sp>
      <p:pic>
        <p:nvPicPr>
          <p:cNvPr id="26" name="Espace réservé pour une image  25" descr="Μια εικόνα που περιέχει ουρανό, σύννεφο, αεροπλάνο, εξωτερικό χώρο&#10;&#10;Περιγραφή που δημιουργείται αυτόματα">
            <a:extLst>
              <a:ext uri="{FF2B5EF4-FFF2-40B4-BE49-F238E27FC236}">
                <a16:creationId xmlns:a16="http://schemas.microsoft.com/office/drawing/2014/main" id="{031B42E6-A460-1F70-0B7F-0B5981A793E0}"/>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5405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ΠΟΙΟΣ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r>
              <a:rPr lang="el"/>
              <a:t>Προφίλ Συμμετεχόντων στην Εκπαίδευση</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2699066" cy="2569866"/>
          </a:xfrm>
        </p:spPr>
        <p:txBody>
          <a:bodyPr>
            <a:normAutofit/>
          </a:bodyPr>
          <a:lstStyle/>
          <a:p>
            <a:r>
              <a:rPr lang="el"/>
              <a:t>Διευθυντές και ηγέτες</a:t>
            </a:r>
          </a:p>
          <a:p>
            <a:r>
              <a:rPr lang="el"/>
              <a:t>Επαγγελματίες του επαγγελματικού βίου</a:t>
            </a:r>
          </a:p>
          <a:p>
            <a:r>
              <a:rPr lang="el"/>
              <a:t>Μικρομεσαίες Επιχειρήσεις και Δημόσιοι Υπάλληλοι</a:t>
            </a:r>
          </a:p>
          <a:p>
            <a:r>
              <a:rPr lang="el"/>
              <a:t>Επαγγελματίες και λάτρεις της ασφάλειας στον κυβερνοχώρο </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9" name="Picture Placeholder 8" descr="Ένα άτομο στέκεται μπροστά από ένα τραπέζι με ένα άτομο&#10;&#10;Περιγραφή που δημιουργείται αυτόματα">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4DDF8-01B9-B611-0D61-270A7A6A5E6B}"/>
              </a:ext>
            </a:extLst>
          </p:cNvPr>
          <p:cNvSpPr>
            <a:spLocks noGrp="1"/>
          </p:cNvSpPr>
          <p:nvPr>
            <p:ph type="title"/>
          </p:nvPr>
        </p:nvSpPr>
        <p:spPr>
          <a:xfrm>
            <a:off x="701862" y="142387"/>
            <a:ext cx="10846646" cy="676435"/>
          </a:xfrm>
        </p:spPr>
        <p:txBody>
          <a:bodyPr>
            <a:normAutofit fontScale="90000"/>
          </a:bodyPr>
          <a:lstStyle/>
          <a:p>
            <a:r>
              <a:rPr lang="el-GR" sz="2800" dirty="0"/>
              <a:t>MITRE ATT&amp;CK </a:t>
            </a:r>
            <a:r>
              <a:rPr lang="el-GR" sz="2800" dirty="0" err="1"/>
              <a:t>Navigator</a:t>
            </a:r>
            <a:r>
              <a:rPr lang="el-GR" sz="2800" dirty="0"/>
              <a:t> Εχθρικές Τακτικές, Τεχνικές και Κοινή Γνώση</a:t>
            </a:r>
            <a:endParaRPr lang="fr-FR" sz="13800" dirty="0"/>
          </a:p>
        </p:txBody>
      </p:sp>
      <p:sp>
        <p:nvSpPr>
          <p:cNvPr id="4" name="Espace réservé du pied de page 3">
            <a:extLst>
              <a:ext uri="{FF2B5EF4-FFF2-40B4-BE49-F238E27FC236}">
                <a16:creationId xmlns:a16="http://schemas.microsoft.com/office/drawing/2014/main" id="{3910994F-4A56-C154-E814-F151B9CCCE0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A7724C5-F200-6F04-0069-0E2FABA1E112}"/>
              </a:ext>
            </a:extLst>
          </p:cNvPr>
          <p:cNvSpPr>
            <a:spLocks noGrp="1"/>
          </p:cNvSpPr>
          <p:nvPr>
            <p:ph type="sldNum" sz="quarter" idx="12"/>
          </p:nvPr>
        </p:nvSpPr>
        <p:spPr/>
        <p:txBody>
          <a:bodyPr/>
          <a:lstStyle/>
          <a:p>
            <a:fld id="{AF8FC096-D195-4392-A597-E50EA60D946D}" type="slidenum">
              <a:rPr lang="fr-FR" smtClean="0"/>
              <a:t>60</a:t>
            </a:fld>
            <a:endParaRPr lang="fr-FR"/>
          </a:p>
        </p:txBody>
      </p:sp>
      <p:pic>
        <p:nvPicPr>
          <p:cNvPr id="6" name="Picture 2">
            <a:extLst>
              <a:ext uri="{FF2B5EF4-FFF2-40B4-BE49-F238E27FC236}">
                <a16:creationId xmlns:a16="http://schemas.microsoft.com/office/drawing/2014/main" id="{CB204556-1C0E-CA6B-8584-9A09C75D62C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5584" y="1889531"/>
            <a:ext cx="11543253" cy="4041044"/>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BA700341-6EF7-6F67-B3AE-6545A770AE26}"/>
              </a:ext>
            </a:extLst>
          </p:cNvPr>
          <p:cNvSpPr txBox="1"/>
          <p:nvPr/>
        </p:nvSpPr>
        <p:spPr>
          <a:xfrm>
            <a:off x="435584" y="1169510"/>
            <a:ext cx="4213013" cy="369332"/>
          </a:xfrm>
          <a:prstGeom prst="rect">
            <a:avLst/>
          </a:prstGeom>
          <a:noFill/>
        </p:spPr>
        <p:txBody>
          <a:bodyPr wrap="none" rtlCol="0">
            <a:spAutoFit/>
          </a:bodyPr>
          <a:lstStyle/>
          <a:p>
            <a:r>
              <a:rPr lang="el-GR" dirty="0"/>
              <a:t>Επιλογή προσαρμοσμένου πλαισίου</a:t>
            </a:r>
            <a:endParaRPr lang="fr-FR" dirty="0"/>
          </a:p>
        </p:txBody>
      </p:sp>
    </p:spTree>
    <p:extLst>
      <p:ext uri="{BB962C8B-B14F-4D97-AF65-F5344CB8AC3E}">
        <p14:creationId xmlns:p14="http://schemas.microsoft.com/office/powerpoint/2010/main" val="1947270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transport, bateau, embarcation, plein air&#10;&#10;Description générée automatiquement">
            <a:extLst>
              <a:ext uri="{FF2B5EF4-FFF2-40B4-BE49-F238E27FC236}">
                <a16:creationId xmlns:a16="http://schemas.microsoft.com/office/drawing/2014/main" id="{6DD28871-E169-303D-7DCC-219FC210F28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15362" name="Titolo 1">
            <a:extLst>
              <a:ext uri="{FF2B5EF4-FFF2-40B4-BE49-F238E27FC236}">
                <a16:creationId xmlns:a16="http://schemas.microsoft.com/office/drawing/2014/main" id="{49D2FDCB-D348-B583-D3FC-3CDB6D39E900}"/>
              </a:ext>
            </a:extLst>
          </p:cNvPr>
          <p:cNvSpPr>
            <a:spLocks/>
          </p:cNvSpPr>
          <p:nvPr/>
        </p:nvSpPr>
        <p:spPr bwMode="auto">
          <a:xfrm>
            <a:off x="724400" y="908844"/>
            <a:ext cx="7048000" cy="2800767"/>
          </a:xfrm>
          <a:prstGeom prst="rect">
            <a:avLst/>
          </a:prstGeom>
          <a:noFill/>
        </p:spPr>
        <p:txBody>
          <a:bodyPr wrap="square">
            <a:spAutoFit/>
          </a:bodyPr>
          <a:lstStyle/>
          <a:p>
            <a:pPr algn="just">
              <a:spcBef>
                <a:spcPct val="0"/>
              </a:spcBef>
              <a:spcAft>
                <a:spcPts val="600"/>
              </a:spcAft>
            </a:pPr>
            <a:r>
              <a:rPr lang="el-GR" altLang="it-IT" sz="1600" dirty="0">
                <a:solidFill>
                  <a:srgbClr val="000099"/>
                </a:solidFill>
              </a:rPr>
              <a:t>Ακόμα κι αν οι επιθέσεις στο AIS εμφανίζονται τις περισσότερες φορές ως μεμονωμένα περιστατικά, το πρόβλημα είναι μια επαναλαμβανόμενη απειλή σε ορισμένες εντοπισμένες περιοχές κρίσης.</a:t>
            </a:r>
            <a:br>
              <a:rPr lang="en-US" altLang="it-IT" sz="1600" dirty="0">
                <a:solidFill>
                  <a:srgbClr val="000099"/>
                </a:solidFill>
              </a:rPr>
            </a:br>
            <a:r>
              <a:rPr lang="el-GR" altLang="it-IT" sz="1600" dirty="0">
                <a:solidFill>
                  <a:srgbClr val="000099"/>
                </a:solidFill>
              </a:rPr>
              <a:t>Παρόμοια περιστατικά αναφέρονται όλο και πιο συχνά από τις υπηρεσίες ασφαλείας και τις εθνικές ακτοφυλακές σε όλο τον κόσμο.</a:t>
            </a:r>
            <a:br>
              <a:rPr lang="en-US" altLang="it-IT" sz="1600" dirty="0">
                <a:solidFill>
                  <a:srgbClr val="000099"/>
                </a:solidFill>
              </a:rPr>
            </a:br>
            <a:br>
              <a:rPr lang="en-US" altLang="it-IT" sz="1600" dirty="0">
                <a:solidFill>
                  <a:srgbClr val="000099"/>
                </a:solidFill>
              </a:rPr>
            </a:br>
            <a:r>
              <a:rPr lang="el-GR" altLang="it-IT" sz="1600" dirty="0">
                <a:solidFill>
                  <a:srgbClr val="000099"/>
                </a:solidFill>
              </a:rPr>
              <a:t>Οι αυτόματες τεχνικές φιλτραρίσματος δεν είναι ακόμη πλήρως διαθέσιμες για να αποτρέψουν αυτά τα φαινόμενα από το να θέσουν σε κίνδυνο τις δυνατότητες παρακολούθησης της θαλάσσιας κυκλοφορίας.</a:t>
            </a:r>
            <a:endParaRPr lang="en-US" altLang="it-IT" sz="1600" dirty="0">
              <a:solidFill>
                <a:srgbClr val="000099"/>
              </a:solidFill>
            </a:endParaRPr>
          </a:p>
        </p:txBody>
      </p:sp>
      <p:sp>
        <p:nvSpPr>
          <p:cNvPr id="2" name="Titre 5">
            <a:extLst>
              <a:ext uri="{FF2B5EF4-FFF2-40B4-BE49-F238E27FC236}">
                <a16:creationId xmlns:a16="http://schemas.microsoft.com/office/drawing/2014/main" id="{2698D74C-22C9-BE0F-B07B-57C8E7CF61ED}"/>
              </a:ext>
            </a:extLst>
          </p:cNvPr>
          <p:cNvSpPr txBox="1">
            <a:spLocks/>
          </p:cNvSpPr>
          <p:nvPr/>
        </p:nvSpPr>
        <p:spPr>
          <a:xfrm>
            <a:off x="279900" y="53294"/>
            <a:ext cx="11141678" cy="6688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GR" sz="2800" dirty="0"/>
              <a:t>Ανάλυση – Ψηφιακή Εγκληματολογία για τη Ναυτιλία</a:t>
            </a:r>
            <a:endParaRPr lang="fr-FR" sz="8000" dirty="0">
              <a:latin typeface="+mn-lt"/>
            </a:endParaRPr>
          </a:p>
        </p:txBody>
      </p:sp>
      <p:sp>
        <p:nvSpPr>
          <p:cNvPr id="9" name="ZoneTexte 8">
            <a:extLst>
              <a:ext uri="{FF2B5EF4-FFF2-40B4-BE49-F238E27FC236}">
                <a16:creationId xmlns:a16="http://schemas.microsoft.com/office/drawing/2014/main" id="{4C899675-6107-295C-5EC8-4B6DF2351FE4}"/>
              </a:ext>
            </a:extLst>
          </p:cNvPr>
          <p:cNvSpPr txBox="1"/>
          <p:nvPr/>
        </p:nvSpPr>
        <p:spPr>
          <a:xfrm>
            <a:off x="724400" y="3887053"/>
            <a:ext cx="6209800" cy="2062103"/>
          </a:xfrm>
          <a:prstGeom prst="rect">
            <a:avLst/>
          </a:prstGeom>
          <a:noFill/>
        </p:spPr>
        <p:txBody>
          <a:bodyPr wrap="square">
            <a:spAutoFit/>
          </a:bodyPr>
          <a:lstStyle/>
          <a:p>
            <a:pPr algn="just">
              <a:spcBef>
                <a:spcPct val="0"/>
              </a:spcBef>
              <a:spcAft>
                <a:spcPts val="600"/>
              </a:spcAft>
              <a:buNone/>
            </a:pPr>
            <a:r>
              <a:rPr lang="el-GR" sz="1600" dirty="0"/>
              <a:t>Η μόνη μέθοδος είναι η αναγνώριση του φαινομένου που προκύπτει από την παρακολούθηση του δικτύου AIS από τεχνικό προσωπικό, το οποίο, εάν είναι απαραίτητο ή απαιτηθεί, απενεργοποιεί τοπικά τους επηρεαζόμενους σταθμούς βάσης AIS. </a:t>
            </a:r>
            <a:br>
              <a:rPr lang="en-US" sz="1600" dirty="0"/>
            </a:br>
            <a:br>
              <a:rPr lang="en-US" sz="1600" dirty="0"/>
            </a:br>
            <a:r>
              <a:rPr lang="el-GR" sz="1600" dirty="0"/>
              <a:t>Κατά συνέπεια, αυτές οι ενέργειες διεξάγονται συχνότερα με εθνικές υπηρεσίες ασφαλείας / συχνοτήτων.</a:t>
            </a:r>
            <a:endParaRPr lang="en-GB" altLang="it-IT" sz="1600" dirty="0">
              <a:solidFill>
                <a:srgbClr val="00009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8DD748D-307F-4466-B24E-872DFCCE61E3}"/>
              </a:ext>
            </a:extLst>
          </p:cNvPr>
          <p:cNvSpPr>
            <a:spLocks noGrp="1" noChangeArrowheads="1"/>
          </p:cNvSpPr>
          <p:nvPr>
            <p:ph type="title"/>
          </p:nvPr>
        </p:nvSpPr>
        <p:spPr>
          <a:xfrm>
            <a:off x="127006" y="123944"/>
            <a:ext cx="10515600" cy="646970"/>
          </a:xfrm>
        </p:spPr>
        <p:txBody>
          <a:bodyPr vert="horz" lIns="91440" tIns="45720" rIns="91440" bIns="45720" rtlCol="0" anchor="b">
            <a:normAutofit/>
          </a:bodyPr>
          <a:lstStyle/>
          <a:p>
            <a:r>
              <a:rPr lang="el-GR" sz="3600" dirty="0"/>
              <a:t>Ταξινόμηση / Πιστοποίηση / Προσόντα</a:t>
            </a:r>
            <a:endParaRPr lang="fr-FR" sz="3600" dirty="0">
              <a:latin typeface="+mn-lt"/>
            </a:endParaRPr>
          </a:p>
        </p:txBody>
      </p:sp>
      <p:pic>
        <p:nvPicPr>
          <p:cNvPr id="99335" name="Picture 7" descr="antivol">
            <a:extLst>
              <a:ext uri="{FF2B5EF4-FFF2-40B4-BE49-F238E27FC236}">
                <a16:creationId xmlns:a16="http://schemas.microsoft.com/office/drawing/2014/main" id="{D4E6F3C9-6337-4666-3A1C-B56B404514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1991" y="2995441"/>
            <a:ext cx="14446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pneu">
            <a:extLst>
              <a:ext uri="{FF2B5EF4-FFF2-40B4-BE49-F238E27FC236}">
                <a16:creationId xmlns:a16="http://schemas.microsoft.com/office/drawing/2014/main" id="{70090322-1819-2A1F-3137-8774953444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4088" y="953714"/>
            <a:ext cx="118268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harnais-sequoia-srt-petzl">
            <a:extLst>
              <a:ext uri="{FF2B5EF4-FFF2-40B4-BE49-F238E27FC236}">
                <a16:creationId xmlns:a16="http://schemas.microsoft.com/office/drawing/2014/main" id="{1750F562-D502-CB1C-3533-B8620B9C1A6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2525" y="1156943"/>
            <a:ext cx="16033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chien">
            <a:extLst>
              <a:ext uri="{FF2B5EF4-FFF2-40B4-BE49-F238E27FC236}">
                <a16:creationId xmlns:a16="http://schemas.microsoft.com/office/drawing/2014/main" id="{72A4686E-F334-8BB6-334D-ADB771351B8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45634" y="3744913"/>
            <a:ext cx="1727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Text Box 9">
            <a:extLst>
              <a:ext uri="{FF2B5EF4-FFF2-40B4-BE49-F238E27FC236}">
                <a16:creationId xmlns:a16="http://schemas.microsoft.com/office/drawing/2014/main" id="{ED0C2059-23ED-A6A7-B59D-AE7B30EDFA64}"/>
              </a:ext>
            </a:extLst>
          </p:cNvPr>
          <p:cNvSpPr txBox="1">
            <a:spLocks noChangeArrowheads="1"/>
          </p:cNvSpPr>
          <p:nvPr/>
        </p:nvSpPr>
        <p:spPr bwMode="auto">
          <a:xfrm>
            <a:off x="299472" y="5491352"/>
            <a:ext cx="11346724" cy="107721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Clr>
                <a:srgbClr val="000000"/>
              </a:buClr>
              <a:buSzPct val="100000"/>
            </a:pPr>
            <a:r>
              <a:rPr lang="el-GR" sz="1600" dirty="0"/>
              <a:t>Παράδειγμα: Όλα τα παιχνίδια πρέπει να συμμορφώνονται με τις απαιτήσεις της νέας ευρωπαϊκής οδηγίας [...], επομένως, οι κατασκευαστές, καθώς και οι εισαγωγείς, θα πρέπει να διενεργούν ανάλυση κινδύνου πριν από την κατασκευή και να διατηρούν την τεχνική τεκμηρίωση για δέκα χρόνια. Η ανάλυση κινδύνου πρέπει να περιλαμβάνεται στην τεχνική τεκμηρίωση που τίθεται στη διάθεση των εποπτικών αρχών.</a:t>
            </a:r>
            <a:endParaRPr lang="fr-FR" altLang="fr-FR" sz="1600" i="1" dirty="0"/>
          </a:p>
        </p:txBody>
      </p:sp>
      <p:pic>
        <p:nvPicPr>
          <p:cNvPr id="99336" name="Picture 8" descr="aquita12">
            <a:extLst>
              <a:ext uri="{FF2B5EF4-FFF2-40B4-BE49-F238E27FC236}">
                <a16:creationId xmlns:a16="http://schemas.microsoft.com/office/drawing/2014/main" id="{996E7648-57FF-1FDD-B686-366253C2114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1650" y="1156943"/>
            <a:ext cx="6338685" cy="364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026683C4-7D8A-602E-FFEE-A1053AFF985C}"/>
              </a:ext>
            </a:extLst>
          </p:cNvPr>
          <p:cNvGrpSpPr>
            <a:grpSpLocks/>
          </p:cNvGrpSpPr>
          <p:nvPr/>
        </p:nvGrpSpPr>
        <p:grpSpPr bwMode="auto">
          <a:xfrm>
            <a:off x="8826505" y="3219450"/>
            <a:ext cx="1929198" cy="1841500"/>
            <a:chOff x="7302286" y="3219450"/>
            <a:chExt cx="1929421" cy="1841714"/>
          </a:xfrm>
        </p:grpSpPr>
        <p:pic>
          <p:nvPicPr>
            <p:cNvPr id="149515" name="Picture 3" descr="C:\Users\TiboudPhil\Desktop\Sans titre-1.gif">
              <a:extLst>
                <a:ext uri="{FF2B5EF4-FFF2-40B4-BE49-F238E27FC236}">
                  <a16:creationId xmlns:a16="http://schemas.microsoft.com/office/drawing/2014/main" id="{A5649FD1-E58F-2D9A-0911-6F45AF02F24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2286" y="3219450"/>
              <a:ext cx="1841714" cy="184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6" name="ZoneTexte 1">
              <a:extLst>
                <a:ext uri="{FF2B5EF4-FFF2-40B4-BE49-F238E27FC236}">
                  <a16:creationId xmlns:a16="http://schemas.microsoft.com/office/drawing/2014/main" id="{C2D4DB1A-EAA1-4E3C-BEF4-E0ACB23DF9A8}"/>
                </a:ext>
              </a:extLst>
            </p:cNvPr>
            <p:cNvSpPr txBox="1">
              <a:spLocks noChangeArrowheads="1"/>
            </p:cNvSpPr>
            <p:nvPr/>
          </p:nvSpPr>
          <p:spPr bwMode="auto">
            <a:xfrm rot="1177615">
              <a:off x="7931049" y="3745227"/>
              <a:ext cx="13006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fr-FR" altLang="fr-FR" sz="1400" b="1" dirty="0"/>
                <a:t>Trust</a:t>
              </a:r>
            </a:p>
          </p:txBody>
        </p:sp>
      </p:grpSp>
      <p:sp>
        <p:nvSpPr>
          <p:cNvPr id="4" name="ZoneTexte 3">
            <a:extLst>
              <a:ext uri="{FF2B5EF4-FFF2-40B4-BE49-F238E27FC236}">
                <a16:creationId xmlns:a16="http://schemas.microsoft.com/office/drawing/2014/main" id="{16081F48-5699-E2B3-3EF4-13435485A434}"/>
              </a:ext>
            </a:extLst>
          </p:cNvPr>
          <p:cNvSpPr txBox="1">
            <a:spLocks noChangeArrowheads="1"/>
          </p:cNvSpPr>
          <p:nvPr/>
        </p:nvSpPr>
        <p:spPr bwMode="auto">
          <a:xfrm rot="20416802">
            <a:off x="1832618" y="2504443"/>
            <a:ext cx="9293225" cy="584775"/>
          </a:xfrm>
          <a:prstGeom prst="rect">
            <a:avLst/>
          </a:prstGeom>
          <a:solidFill>
            <a:schemeClr val="accent5">
              <a:lumMod val="20000"/>
              <a:lumOff val="80000"/>
            </a:schemeClr>
          </a:solidFill>
          <a:ln w="38100">
            <a:solidFill>
              <a:srgbClr val="FF0000"/>
            </a:solidFill>
            <a:miter lim="800000"/>
            <a:headEnd/>
            <a:tailEnd/>
          </a:ln>
        </p:spPr>
        <p:txBody>
          <a:bodyPr>
            <a:spAutoFit/>
          </a:bodyPr>
          <a:lstStyle/>
          <a:p>
            <a:pPr algn="ctr">
              <a:buClr>
                <a:srgbClr val="000000"/>
              </a:buClr>
              <a:buSzPct val="100000"/>
            </a:pPr>
            <a:r>
              <a:rPr lang="el-GR" sz="3200" dirty="0">
                <a:solidFill>
                  <a:srgbClr val="FF0000"/>
                </a:solidFill>
              </a:rPr>
              <a:t>Υποχρεωτική διαδικασία για όλα τα </a:t>
            </a:r>
            <a:r>
              <a:rPr lang="el-GR" sz="3200" dirty="0" err="1">
                <a:solidFill>
                  <a:srgbClr val="FF0000"/>
                </a:solidFill>
              </a:rPr>
              <a:t>domain</a:t>
            </a:r>
            <a:endParaRPr lang="fr-FR" altLang="fr-FR" sz="3200" b="1" dirty="0">
              <a:solidFill>
                <a:srgbClr val="FF0000"/>
              </a:solidFill>
              <a:latin typeface="[TOP_SECRET]" pitchFamily="2"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Effect transition="in" filter="fade">
                                      <p:cBhvr>
                                        <p:cTn id="9" dur="500"/>
                                        <p:tgtEl>
                                          <p:spTgt spid="9933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99335"/>
                                        </p:tgtEl>
                                        <p:attrNameLst>
                                          <p:attrName>style.visibility</p:attrName>
                                        </p:attrNameLst>
                                      </p:cBhvr>
                                      <p:to>
                                        <p:strVal val="visible"/>
                                      </p:to>
                                    </p:set>
                                    <p:anim calcmode="lin" valueType="num">
                                      <p:cBhvr>
                                        <p:cTn id="13" dur="500" fill="hold"/>
                                        <p:tgtEl>
                                          <p:spTgt spid="99335"/>
                                        </p:tgtEl>
                                        <p:attrNameLst>
                                          <p:attrName>ppt_w</p:attrName>
                                        </p:attrNameLst>
                                      </p:cBhvr>
                                      <p:tavLst>
                                        <p:tav tm="0">
                                          <p:val>
                                            <p:fltVal val="0"/>
                                          </p:val>
                                        </p:tav>
                                        <p:tav tm="100000">
                                          <p:val>
                                            <p:strVal val="#ppt_w"/>
                                          </p:val>
                                        </p:tav>
                                      </p:tavLst>
                                    </p:anim>
                                    <p:anim calcmode="lin" valueType="num">
                                      <p:cBhvr>
                                        <p:cTn id="14" dur="500" fill="hold"/>
                                        <p:tgtEl>
                                          <p:spTgt spid="99335"/>
                                        </p:tgtEl>
                                        <p:attrNameLst>
                                          <p:attrName>ppt_h</p:attrName>
                                        </p:attrNameLst>
                                      </p:cBhvr>
                                      <p:tavLst>
                                        <p:tav tm="0">
                                          <p:val>
                                            <p:fltVal val="0"/>
                                          </p:val>
                                        </p:tav>
                                        <p:tav tm="100000">
                                          <p:val>
                                            <p:strVal val="#ppt_h"/>
                                          </p:val>
                                        </p:tav>
                                      </p:tavLst>
                                    </p:anim>
                                    <p:animEffect transition="in" filter="fade">
                                      <p:cBhvr>
                                        <p:cTn id="15" dur="500"/>
                                        <p:tgtEl>
                                          <p:spTgt spid="99335"/>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99333"/>
                                        </p:tgtEl>
                                        <p:attrNameLst>
                                          <p:attrName>style.visibility</p:attrName>
                                        </p:attrNameLst>
                                      </p:cBhvr>
                                      <p:to>
                                        <p:strVal val="visible"/>
                                      </p:to>
                                    </p:set>
                                    <p:anim calcmode="lin" valueType="num">
                                      <p:cBhvr>
                                        <p:cTn id="19" dur="500" fill="hold"/>
                                        <p:tgtEl>
                                          <p:spTgt spid="99333"/>
                                        </p:tgtEl>
                                        <p:attrNameLst>
                                          <p:attrName>ppt_w</p:attrName>
                                        </p:attrNameLst>
                                      </p:cBhvr>
                                      <p:tavLst>
                                        <p:tav tm="0">
                                          <p:val>
                                            <p:fltVal val="0"/>
                                          </p:val>
                                        </p:tav>
                                        <p:tav tm="100000">
                                          <p:val>
                                            <p:strVal val="#ppt_w"/>
                                          </p:val>
                                        </p:tav>
                                      </p:tavLst>
                                    </p:anim>
                                    <p:anim calcmode="lin" valueType="num">
                                      <p:cBhvr>
                                        <p:cTn id="20" dur="500" fill="hold"/>
                                        <p:tgtEl>
                                          <p:spTgt spid="99333"/>
                                        </p:tgtEl>
                                        <p:attrNameLst>
                                          <p:attrName>ppt_h</p:attrName>
                                        </p:attrNameLst>
                                      </p:cBhvr>
                                      <p:tavLst>
                                        <p:tav tm="0">
                                          <p:val>
                                            <p:fltVal val="0"/>
                                          </p:val>
                                        </p:tav>
                                        <p:tav tm="100000">
                                          <p:val>
                                            <p:strVal val="#ppt_h"/>
                                          </p:val>
                                        </p:tav>
                                      </p:tavLst>
                                    </p:anim>
                                    <p:animEffect transition="in" filter="fade">
                                      <p:cBhvr>
                                        <p:cTn id="21" dur="500"/>
                                        <p:tgtEl>
                                          <p:spTgt spid="99333"/>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99332"/>
                                        </p:tgtEl>
                                        <p:attrNameLst>
                                          <p:attrName>style.visibility</p:attrName>
                                        </p:attrNameLst>
                                      </p:cBhvr>
                                      <p:to>
                                        <p:strVal val="visible"/>
                                      </p:to>
                                    </p:set>
                                    <p:anim calcmode="lin" valueType="num">
                                      <p:cBhvr>
                                        <p:cTn id="25" dur="500" fill="hold"/>
                                        <p:tgtEl>
                                          <p:spTgt spid="99332"/>
                                        </p:tgtEl>
                                        <p:attrNameLst>
                                          <p:attrName>ppt_w</p:attrName>
                                        </p:attrNameLst>
                                      </p:cBhvr>
                                      <p:tavLst>
                                        <p:tav tm="0">
                                          <p:val>
                                            <p:fltVal val="0"/>
                                          </p:val>
                                        </p:tav>
                                        <p:tav tm="100000">
                                          <p:val>
                                            <p:strVal val="#ppt_w"/>
                                          </p:val>
                                        </p:tav>
                                      </p:tavLst>
                                    </p:anim>
                                    <p:anim calcmode="lin" valueType="num">
                                      <p:cBhvr>
                                        <p:cTn id="26" dur="500" fill="hold"/>
                                        <p:tgtEl>
                                          <p:spTgt spid="99332"/>
                                        </p:tgtEl>
                                        <p:attrNameLst>
                                          <p:attrName>ppt_h</p:attrName>
                                        </p:attrNameLst>
                                      </p:cBhvr>
                                      <p:tavLst>
                                        <p:tav tm="0">
                                          <p:val>
                                            <p:fltVal val="0"/>
                                          </p:val>
                                        </p:tav>
                                        <p:tav tm="100000">
                                          <p:val>
                                            <p:strVal val="#ppt_h"/>
                                          </p:val>
                                        </p:tav>
                                      </p:tavLst>
                                    </p:anim>
                                    <p:animEffect transition="in" filter="fade">
                                      <p:cBhvr>
                                        <p:cTn id="27" dur="500"/>
                                        <p:tgtEl>
                                          <p:spTgt spid="993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 calcmode="lin" valueType="num">
                                      <p:cBhvr>
                                        <p:cTn id="32" dur="500" fill="hold"/>
                                        <p:tgtEl>
                                          <p:spTgt spid="99336"/>
                                        </p:tgtEl>
                                        <p:attrNameLst>
                                          <p:attrName>ppt_w</p:attrName>
                                        </p:attrNameLst>
                                      </p:cBhvr>
                                      <p:tavLst>
                                        <p:tav tm="0">
                                          <p:val>
                                            <p:fltVal val="0"/>
                                          </p:val>
                                        </p:tav>
                                        <p:tav tm="100000">
                                          <p:val>
                                            <p:strVal val="#ppt_w"/>
                                          </p:val>
                                        </p:tav>
                                      </p:tavLst>
                                    </p:anim>
                                    <p:anim calcmode="lin" valueType="num">
                                      <p:cBhvr>
                                        <p:cTn id="33" dur="500" fill="hold"/>
                                        <p:tgtEl>
                                          <p:spTgt spid="99336"/>
                                        </p:tgtEl>
                                        <p:attrNameLst>
                                          <p:attrName>ppt_h</p:attrName>
                                        </p:attrNameLst>
                                      </p:cBhvr>
                                      <p:tavLst>
                                        <p:tav tm="0">
                                          <p:val>
                                            <p:fltVal val="0"/>
                                          </p:val>
                                        </p:tav>
                                        <p:tav tm="100000">
                                          <p:val>
                                            <p:strVal val="#ppt_h"/>
                                          </p:val>
                                        </p:tav>
                                      </p:tavLst>
                                    </p:anim>
                                    <p:animEffect transition="in" filter="fade">
                                      <p:cBhvr>
                                        <p:cTn id="34" dur="500"/>
                                        <p:tgtEl>
                                          <p:spTgt spid="9933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99337"/>
                                        </p:tgtEl>
                                        <p:attrNameLst>
                                          <p:attrName>style.visibility</p:attrName>
                                        </p:attrNameLst>
                                      </p:cBhvr>
                                      <p:to>
                                        <p:strVal val="visible"/>
                                      </p:to>
                                    </p:set>
                                    <p:animEffect transition="in" filter="fade">
                                      <p:cBhvr>
                                        <p:cTn id="39" dur="1000"/>
                                        <p:tgtEl>
                                          <p:spTgt spid="9933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26" presetClass="emph" presetSubtype="0" fill="hold" nodeType="withEffect">
                                  <p:stCondLst>
                                    <p:cond delay="0"/>
                                  </p:stCondLst>
                                  <p:childTnLst>
                                    <p:animEffect transition="out" filter="fade">
                                      <p:cBhvr>
                                        <p:cTn id="45" dur="500" tmFilter="0, 0; .2, .5; .8, .5; 1, 0"/>
                                        <p:tgtEl>
                                          <p:spTgt spid="3"/>
                                        </p:tgtEl>
                                      </p:cBhvr>
                                    </p:animEffect>
                                    <p:animScale>
                                      <p:cBhvr>
                                        <p:cTn id="46" dur="250" autoRev="1" fill="hold"/>
                                        <p:tgtEl>
                                          <p:spTgt spid="3"/>
                                        </p:tgtEl>
                                      </p:cBhvr>
                                      <p:by x="105000" y="105000"/>
                                    </p:animScale>
                                  </p:childTnLst>
                                </p:cTn>
                              </p:par>
                            </p:childTnLst>
                          </p:cTn>
                        </p:par>
                      </p:childTnLst>
                    </p:cTn>
                  </p:par>
                  <p:par>
                    <p:cTn id="47" fill="hold" nodeType="clickPar">
                      <p:stCondLst>
                        <p:cond delay="indefinite"/>
                      </p:stCondLst>
                      <p:childTnLst>
                        <p:par>
                          <p:cTn id="48" fill="hold" nodeType="withGroup">
                            <p:stCondLst>
                              <p:cond delay="0"/>
                            </p:stCondLst>
                            <p:childTnLst>
                              <p:par>
                                <p:cTn id="49" presetID="6"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circle(out)">
                                      <p:cBhvr>
                                        <p:cTn id="5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7" grpId="0"/>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2E1DA-A6C6-61C0-7EBC-E057E4E4B8CD}"/>
              </a:ext>
            </a:extLst>
          </p:cNvPr>
          <p:cNvSpPr>
            <a:spLocks noGrp="1"/>
          </p:cNvSpPr>
          <p:nvPr>
            <p:ph type="ctrTitle"/>
          </p:nvPr>
        </p:nvSpPr>
        <p:spPr>
          <a:xfrm>
            <a:off x="284860" y="61023"/>
            <a:ext cx="9486900" cy="1153160"/>
          </a:xfrm>
        </p:spPr>
        <p:txBody>
          <a:bodyPr>
            <a:normAutofit/>
          </a:bodyPr>
          <a:lstStyle/>
          <a:p>
            <a:r>
              <a:rPr lang="el-GR" sz="3200" dirty="0">
                <a:latin typeface="+mn-lt"/>
              </a:rPr>
              <a:t>Ταξινόμηση / Πιστοποίηση / Προσόντα</a:t>
            </a:r>
            <a:endParaRPr lang="fr-FR" sz="2400" dirty="0">
              <a:latin typeface="+mn-lt"/>
            </a:endParaRPr>
          </a:p>
        </p:txBody>
      </p:sp>
      <p:sp>
        <p:nvSpPr>
          <p:cNvPr id="3" name="Espace réservé du texte 2">
            <a:extLst>
              <a:ext uri="{FF2B5EF4-FFF2-40B4-BE49-F238E27FC236}">
                <a16:creationId xmlns:a16="http://schemas.microsoft.com/office/drawing/2014/main" id="{AAD5EB70-836A-5F83-0AD3-CF14C7904D61}"/>
              </a:ext>
            </a:extLst>
          </p:cNvPr>
          <p:cNvSpPr>
            <a:spLocks noGrp="1"/>
          </p:cNvSpPr>
          <p:nvPr>
            <p:ph type="body" sz="quarter" idx="16"/>
          </p:nvPr>
        </p:nvSpPr>
        <p:spPr>
          <a:xfrm>
            <a:off x="688376" y="1358528"/>
            <a:ext cx="6908800" cy="4787900"/>
          </a:xfrm>
        </p:spPr>
        <p:txBody>
          <a:bodyPr>
            <a:normAutofit/>
          </a:bodyPr>
          <a:lstStyle/>
          <a:p>
            <a:r>
              <a:rPr lang="el-GR" sz="1800" dirty="0"/>
              <a:t>Φιλοσοφία </a:t>
            </a:r>
            <a:endParaRPr lang="en-US" sz="1800" dirty="0"/>
          </a:p>
          <a:p>
            <a:r>
              <a:rPr lang="el-GR" sz="1800" dirty="0"/>
              <a:t>Ποια είναι η διαφορά; </a:t>
            </a:r>
            <a:endParaRPr lang="en-US" sz="1800" dirty="0"/>
          </a:p>
          <a:p>
            <a:r>
              <a:rPr lang="el-GR" sz="1800" dirty="0"/>
              <a:t>Ποιος είναι ο στόχος στην υποστήριξη της εγκληματολογίας; </a:t>
            </a:r>
            <a:endParaRPr lang="en-US" sz="1800" dirty="0"/>
          </a:p>
          <a:p>
            <a:r>
              <a:rPr lang="el-GR" sz="1800" dirty="0"/>
              <a:t>Στην </a:t>
            </a:r>
            <a:r>
              <a:rPr lang="el-GR" sz="1800" dirty="0" err="1"/>
              <a:t>κυβερνοασφάλεια</a:t>
            </a:r>
            <a:r>
              <a:rPr lang="el-GR" sz="1800" dirty="0"/>
              <a:t> είναι καλύτερο να ταξινομούμε ή να πιστοποιούμε; </a:t>
            </a:r>
            <a:endParaRPr lang="en-US" sz="1800" dirty="0"/>
          </a:p>
          <a:p>
            <a:r>
              <a:rPr lang="el-GR" sz="1800" dirty="0"/>
              <a:t>Ταξινομούμε άτομα; Πιστοποιούμε άτομα;</a:t>
            </a:r>
            <a:endParaRPr lang="fr-FR" dirty="0"/>
          </a:p>
        </p:txBody>
      </p:sp>
      <p:sp>
        <p:nvSpPr>
          <p:cNvPr id="4" name="Espace réservé du pied de page 3">
            <a:extLst>
              <a:ext uri="{FF2B5EF4-FFF2-40B4-BE49-F238E27FC236}">
                <a16:creationId xmlns:a16="http://schemas.microsoft.com/office/drawing/2014/main" id="{8DA4D341-18FF-7AE0-DFE8-F4E716AB5BF6}"/>
              </a:ext>
            </a:extLst>
          </p:cNvPr>
          <p:cNvSpPr>
            <a:spLocks noGrp="1"/>
          </p:cNvSpPr>
          <p:nvPr>
            <p:ph type="ftr" sz="quarter" idx="3"/>
          </p:nvPr>
        </p:nvSpPr>
        <p:spPr/>
        <p:txBody>
          <a:bodyPr/>
          <a:lstStyle/>
          <a:p>
            <a:r>
              <a:rPr lang="en-US"/>
              <a:t>CSP00012_S_M_Digital Forensic for Maritime: Presentation Template Created by PR</a:t>
            </a:r>
            <a:endParaRPr lang="en-US" dirty="0"/>
          </a:p>
        </p:txBody>
      </p:sp>
      <p:pic>
        <p:nvPicPr>
          <p:cNvPr id="8" name="Espace réservé pour une image  7" descr="Une image contenant plein air, eau, arbre, bateau&#10;&#10;Description générée automatiquement">
            <a:extLst>
              <a:ext uri="{FF2B5EF4-FFF2-40B4-BE49-F238E27FC236}">
                <a16:creationId xmlns:a16="http://schemas.microsoft.com/office/drawing/2014/main" id="{05001AE0-305B-7173-4AF9-8979DB0BE8A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6" name="Espace réservé du numéro de diapositive 5">
            <a:extLst>
              <a:ext uri="{FF2B5EF4-FFF2-40B4-BE49-F238E27FC236}">
                <a16:creationId xmlns:a16="http://schemas.microsoft.com/office/drawing/2014/main" id="{F298B5A5-8AEA-29C0-089D-1B5F458257D6}"/>
              </a:ext>
            </a:extLst>
          </p:cNvPr>
          <p:cNvSpPr>
            <a:spLocks noGrp="1"/>
          </p:cNvSpPr>
          <p:nvPr>
            <p:ph type="sldNum" sz="quarter" idx="4"/>
          </p:nvPr>
        </p:nvSpPr>
        <p:spPr/>
        <p:txBody>
          <a:bodyPr/>
          <a:lstStyle/>
          <a:p>
            <a:fld id="{3A98EE3D-8CD1-4C3F-BD1C-C98C9596463C}" type="slidenum">
              <a:rPr lang="en-US" smtClean="0"/>
              <a:pPr/>
              <a:t>63</a:t>
            </a:fld>
            <a:endParaRPr lang="en-US" dirty="0"/>
          </a:p>
        </p:txBody>
      </p:sp>
      <p:pic>
        <p:nvPicPr>
          <p:cNvPr id="10" name="Image 9" descr="Une image contenant portrait, Visage humain, croquis, Autoportrait&#10;&#10;Description générée automatiquement">
            <a:extLst>
              <a:ext uri="{FF2B5EF4-FFF2-40B4-BE49-F238E27FC236}">
                <a16:creationId xmlns:a16="http://schemas.microsoft.com/office/drawing/2014/main" id="{84499F19-AD56-3ED5-64EA-153AA82212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3681" y="1524000"/>
            <a:ext cx="1252734" cy="1252734"/>
          </a:xfrm>
          <a:prstGeom prst="rect">
            <a:avLst/>
          </a:prstGeom>
        </p:spPr>
      </p:pic>
    </p:spTree>
    <p:extLst>
      <p:ext uri="{BB962C8B-B14F-4D97-AF65-F5344CB8AC3E}">
        <p14:creationId xmlns:p14="http://schemas.microsoft.com/office/powerpoint/2010/main" val="727214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392BE-8853-47F5-B625-BE12D2510C65}"/>
              </a:ext>
            </a:extLst>
          </p:cNvPr>
          <p:cNvSpPr>
            <a:spLocks noGrp="1"/>
          </p:cNvSpPr>
          <p:nvPr>
            <p:ph type="title"/>
          </p:nvPr>
        </p:nvSpPr>
        <p:spPr>
          <a:xfrm>
            <a:off x="147320" y="131445"/>
            <a:ext cx="11930380" cy="782955"/>
          </a:xfrm>
        </p:spPr>
        <p:txBody>
          <a:bodyPr>
            <a:noAutofit/>
          </a:bodyPr>
          <a:lstStyle/>
          <a:p>
            <a:pPr>
              <a:defRPr/>
            </a:pPr>
            <a:r>
              <a:rPr lang="el-GR" sz="3600" dirty="0"/>
              <a:t>Εκτίμηση / διαχείριση κινδύνου</a:t>
            </a:r>
            <a:endParaRPr lang="fr-FR" sz="9600" dirty="0">
              <a:latin typeface="+mn-lt"/>
            </a:endParaRPr>
          </a:p>
        </p:txBody>
      </p:sp>
      <p:sp>
        <p:nvSpPr>
          <p:cNvPr id="3" name="Espace réservé du contenu 2">
            <a:extLst>
              <a:ext uri="{FF2B5EF4-FFF2-40B4-BE49-F238E27FC236}">
                <a16:creationId xmlns:a16="http://schemas.microsoft.com/office/drawing/2014/main" id="{C761C5BE-01A1-4F65-BA5C-7359C2E1894D}"/>
              </a:ext>
            </a:extLst>
          </p:cNvPr>
          <p:cNvSpPr>
            <a:spLocks noGrp="1"/>
          </p:cNvSpPr>
          <p:nvPr>
            <p:ph idx="1"/>
          </p:nvPr>
        </p:nvSpPr>
        <p:spPr>
          <a:xfrm>
            <a:off x="351246" y="1177130"/>
            <a:ext cx="6443254" cy="5325269"/>
          </a:xfrm>
        </p:spPr>
        <p:txBody>
          <a:bodyPr>
            <a:normAutofit/>
          </a:bodyPr>
          <a:lstStyle/>
          <a:p>
            <a:pPr marL="457200" indent="-457200">
              <a:defRPr/>
            </a:pPr>
            <a:r>
              <a:rPr lang="el-GR" dirty="0"/>
              <a:t>Προσέγγιση Διαχείρισης Κινδύνου (κατά περίπτωση) </a:t>
            </a:r>
            <a:br>
              <a:rPr lang="en-US" dirty="0"/>
            </a:br>
            <a:endParaRPr lang="en-US" dirty="0"/>
          </a:p>
          <a:p>
            <a:pPr marL="457200" indent="-457200">
              <a:defRPr/>
            </a:pPr>
            <a:r>
              <a:rPr lang="el-GR" dirty="0"/>
              <a:t>Τυποποιημένη ανάλυση κινδύνου </a:t>
            </a:r>
            <a:br>
              <a:rPr lang="en-US" dirty="0"/>
            </a:br>
            <a:endParaRPr lang="en-US" dirty="0"/>
          </a:p>
          <a:p>
            <a:pPr marL="457200" indent="-457200">
              <a:defRPr/>
            </a:pPr>
            <a:r>
              <a:rPr lang="el-GR" dirty="0"/>
              <a:t>Λαμβάνοντας </a:t>
            </a:r>
            <a:r>
              <a:rPr lang="el-GR" dirty="0" err="1"/>
              <a:t>υπόψην</a:t>
            </a:r>
            <a:r>
              <a:rPr lang="el-GR" dirty="0"/>
              <a:t> το κατάλληλο επίπεδο </a:t>
            </a:r>
            <a:br>
              <a:rPr lang="en-US" dirty="0"/>
            </a:br>
            <a:br>
              <a:rPr lang="en-US" dirty="0"/>
            </a:br>
            <a:r>
              <a:rPr lang="el-GR" dirty="0"/>
              <a:t>Μέρος του κύκλου ζωής ενός συστήματος </a:t>
            </a:r>
            <a:endParaRPr lang="en-US" dirty="0"/>
          </a:p>
          <a:p>
            <a:pPr marL="457200" indent="-457200">
              <a:defRPr/>
            </a:pPr>
            <a:r>
              <a:rPr lang="el-GR" dirty="0"/>
              <a:t>Η διαδικασία και ο στόχος ασφάλειας (INFOSEC, Διασφάλιση Πληροφοριών, ...) </a:t>
            </a:r>
            <a:br>
              <a:rPr lang="en-US" dirty="0"/>
            </a:br>
            <a:r>
              <a:rPr lang="el-GR" dirty="0"/>
              <a:t>Μην μπερδεύετε την Έγκριση (προσωρινή και μεταξύ μερών) και την Πιστοποίηση (με ένα πρότυπο) Πιστοποίηση (κυρίως για ένα άτομο)</a:t>
            </a:r>
            <a:endParaRPr lang="fr-FR" dirty="0"/>
          </a:p>
        </p:txBody>
      </p:sp>
      <p:pic>
        <p:nvPicPr>
          <p:cNvPr id="5" name="Image 4" descr="Une image contenant texte, écriture manuscrite, habits, illustration&#10;&#10;Description générée automatiquement">
            <a:extLst>
              <a:ext uri="{FF2B5EF4-FFF2-40B4-BE49-F238E27FC236}">
                <a16:creationId xmlns:a16="http://schemas.microsoft.com/office/drawing/2014/main" id="{AECA1FB3-89B4-A488-B809-03CC9135493C}"/>
              </a:ext>
            </a:extLst>
          </p:cNvPr>
          <p:cNvPicPr>
            <a:picLocks noChangeAspect="1"/>
          </p:cNvPicPr>
          <p:nvPr/>
        </p:nvPicPr>
        <p:blipFill>
          <a:blip r:embed="rId3"/>
          <a:stretch>
            <a:fillRect/>
          </a:stretch>
        </p:blipFill>
        <p:spPr>
          <a:xfrm>
            <a:off x="7239000" y="914400"/>
            <a:ext cx="4572000" cy="5486400"/>
          </a:xfrm>
          <a:prstGeom prst="rect">
            <a:avLst/>
          </a:prstGeom>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3748F-97F4-43E9-9D28-72D881D87481}"/>
              </a:ext>
            </a:extLst>
          </p:cNvPr>
          <p:cNvSpPr>
            <a:spLocks noGrp="1"/>
          </p:cNvSpPr>
          <p:nvPr>
            <p:ph type="title"/>
          </p:nvPr>
        </p:nvSpPr>
        <p:spPr>
          <a:xfrm>
            <a:off x="301171" y="71121"/>
            <a:ext cx="10515600" cy="741680"/>
          </a:xfrm>
        </p:spPr>
        <p:txBody>
          <a:bodyPr>
            <a:noAutofit/>
          </a:bodyPr>
          <a:lstStyle/>
          <a:p>
            <a:pPr>
              <a:defRPr/>
            </a:pPr>
            <a:r>
              <a:rPr lang="el-GR" sz="4400" dirty="0">
                <a:latin typeface="+mn-lt"/>
              </a:rPr>
              <a:t>Διαπίστευση</a:t>
            </a:r>
            <a:endParaRPr lang="fr-FR" sz="4400" dirty="0">
              <a:latin typeface="+mn-lt"/>
            </a:endParaRPr>
          </a:p>
        </p:txBody>
      </p:sp>
      <p:sp>
        <p:nvSpPr>
          <p:cNvPr id="3" name="Espace réservé du contenu 2">
            <a:extLst>
              <a:ext uri="{FF2B5EF4-FFF2-40B4-BE49-F238E27FC236}">
                <a16:creationId xmlns:a16="http://schemas.microsoft.com/office/drawing/2014/main" id="{2878F697-5EE3-46B7-BFF3-2E976E07267E}"/>
              </a:ext>
            </a:extLst>
          </p:cNvPr>
          <p:cNvSpPr>
            <a:spLocks noGrp="1"/>
          </p:cNvSpPr>
          <p:nvPr>
            <p:ph idx="1"/>
          </p:nvPr>
        </p:nvSpPr>
        <p:spPr>
          <a:xfrm>
            <a:off x="607128" y="1138556"/>
            <a:ext cx="9294085" cy="5183504"/>
          </a:xfrm>
        </p:spPr>
        <p:txBody>
          <a:bodyPr>
            <a:noAutofit/>
          </a:bodyPr>
          <a:lstStyle/>
          <a:p>
            <a:pPr marL="457200" indent="-457200">
              <a:lnSpc>
                <a:spcPct val="170000"/>
              </a:lnSpc>
              <a:buAutoNum type="arabicPeriod"/>
              <a:defRPr/>
            </a:pPr>
            <a:r>
              <a:rPr lang="el-GR" dirty="0"/>
              <a:t>Ποιος, Πώς, ποια διαδικασία, ποια περίμετρος... </a:t>
            </a:r>
          </a:p>
          <a:p>
            <a:pPr marL="457200" indent="-457200">
              <a:lnSpc>
                <a:spcPct val="170000"/>
              </a:lnSpc>
              <a:buAutoNum type="arabicPeriod"/>
              <a:defRPr/>
            </a:pPr>
            <a:r>
              <a:rPr lang="el-GR" dirty="0"/>
              <a:t>Προδιαγραφές SSRS</a:t>
            </a:r>
          </a:p>
          <a:p>
            <a:pPr marL="749808" lvl="1" indent="-457200">
              <a:lnSpc>
                <a:spcPct val="170000"/>
              </a:lnSpc>
              <a:buAutoNum type="arabicPeriod"/>
              <a:defRPr/>
            </a:pPr>
            <a:r>
              <a:rPr lang="el-GR" sz="1600" dirty="0"/>
              <a:t>Τι, ποια ανάγκη, ποιο περιβάλλον (φυσικό, νομικό, ...)</a:t>
            </a:r>
          </a:p>
          <a:p>
            <a:pPr marL="749808" lvl="1" indent="-457200">
              <a:lnSpc>
                <a:spcPct val="170000"/>
              </a:lnSpc>
              <a:buAutoNum type="arabicPeriod"/>
              <a:defRPr/>
            </a:pPr>
            <a:r>
              <a:rPr lang="el-GR" sz="1600" dirty="0"/>
              <a:t>Αξιολόγηση απειλών</a:t>
            </a:r>
          </a:p>
          <a:p>
            <a:pPr marL="457200" indent="-457200">
              <a:lnSpc>
                <a:spcPct val="170000"/>
              </a:lnSpc>
              <a:buAutoNum type="arabicPeriod"/>
              <a:defRPr/>
            </a:pPr>
            <a:r>
              <a:rPr lang="el-GR" dirty="0"/>
              <a:t>SECOPS	</a:t>
            </a:r>
          </a:p>
          <a:p>
            <a:pPr marL="749808" lvl="1" indent="-457200">
              <a:lnSpc>
                <a:spcPct val="170000"/>
              </a:lnSpc>
              <a:buAutoNum type="arabicPeriod"/>
              <a:defRPr/>
            </a:pPr>
            <a:r>
              <a:rPr lang="el-GR" sz="1600" dirty="0"/>
              <a:t>Ανάλυση κινδύνου (EBIOS, M@RGERIDE, ISO,27 XXX,...) </a:t>
            </a:r>
          </a:p>
          <a:p>
            <a:pPr marL="749808" lvl="1" indent="-457200">
              <a:lnSpc>
                <a:spcPct val="170000"/>
              </a:lnSpc>
              <a:buAutoNum type="arabicPeriod"/>
              <a:defRPr/>
            </a:pPr>
            <a:r>
              <a:rPr lang="el-GR" sz="1600" dirty="0"/>
              <a:t>Λαμβάνοντας υπόψη τις ανάγκες 	</a:t>
            </a:r>
          </a:p>
          <a:p>
            <a:pPr marL="749808" lvl="1" indent="-457200">
              <a:lnSpc>
                <a:spcPct val="170000"/>
              </a:lnSpc>
              <a:buAutoNum type="arabicPeriod"/>
              <a:defRPr/>
            </a:pPr>
            <a:r>
              <a:rPr lang="el-GR" sz="1600" dirty="0"/>
              <a:t>Περιβάλλον / Κρίσιμο Πόροι (Φυσικά, άτομα, ....)</a:t>
            </a:r>
          </a:p>
          <a:p>
            <a:pPr marL="749808" lvl="1" indent="-457200">
              <a:lnSpc>
                <a:spcPct val="170000"/>
              </a:lnSpc>
              <a:buAutoNum type="arabicPeriod"/>
              <a:defRPr/>
            </a:pPr>
            <a:r>
              <a:rPr lang="el-GR" sz="1600" dirty="0"/>
              <a:t>Τεχνικοί και οργανωτικοί στόχοι</a:t>
            </a:r>
          </a:p>
          <a:p>
            <a:pPr marL="749808" lvl="1" indent="-457200">
              <a:lnSpc>
                <a:spcPct val="170000"/>
              </a:lnSpc>
              <a:buAutoNum type="arabicPeriod"/>
              <a:defRPr/>
            </a:pPr>
            <a:endParaRPr lang="el-GR" sz="1600" dirty="0"/>
          </a:p>
          <a:p>
            <a:pPr marL="292608" lvl="1" indent="0">
              <a:lnSpc>
                <a:spcPct val="170000"/>
              </a:lnSpc>
              <a:buNone/>
              <a:defRPr/>
            </a:pPr>
            <a:br>
              <a:rPr lang="el-GR" sz="1600" dirty="0"/>
            </a:br>
            <a:br>
              <a:rPr lang="el-GR" sz="1600" dirty="0"/>
            </a:br>
            <a:br>
              <a:rPr lang="el-GR" sz="1600" dirty="0"/>
            </a:br>
            <a:br>
              <a:rPr lang="el-GR" sz="1600" dirty="0"/>
            </a:br>
            <a:br>
              <a:rPr lang="el-GR" sz="1600" dirty="0"/>
            </a:br>
            <a:br>
              <a:rPr lang="el-GR" sz="1600" dirty="0"/>
            </a:br>
            <a:br>
              <a:rPr lang="el-GR" sz="1600" dirty="0"/>
            </a:br>
            <a:br>
              <a:rPr lang="el-GR" sz="1600" dirty="0"/>
            </a:br>
            <a:endParaRPr lang="fr-FR" sz="16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91298-B21E-443B-B1FB-6EAF57DF50CB}"/>
              </a:ext>
            </a:extLst>
          </p:cNvPr>
          <p:cNvSpPr>
            <a:spLocks noGrp="1"/>
          </p:cNvSpPr>
          <p:nvPr>
            <p:ph type="title"/>
          </p:nvPr>
        </p:nvSpPr>
        <p:spPr>
          <a:xfrm>
            <a:off x="204154" y="44451"/>
            <a:ext cx="10515600" cy="950912"/>
          </a:xfrm>
        </p:spPr>
        <p:txBody>
          <a:bodyPr/>
          <a:lstStyle/>
          <a:p>
            <a:pPr>
              <a:defRPr/>
            </a:pPr>
            <a:r>
              <a:rPr lang="el-GR" b="1" dirty="0"/>
              <a:t>Πιστοποίηση</a:t>
            </a:r>
            <a:endParaRPr lang="fr-FR" b="1" dirty="0"/>
          </a:p>
        </p:txBody>
      </p:sp>
      <p:sp>
        <p:nvSpPr>
          <p:cNvPr id="3" name="Espace réservé du contenu 2">
            <a:extLst>
              <a:ext uri="{FF2B5EF4-FFF2-40B4-BE49-F238E27FC236}">
                <a16:creationId xmlns:a16="http://schemas.microsoft.com/office/drawing/2014/main" id="{873F60A9-FD40-4D10-BCFF-3D53A76A44D7}"/>
              </a:ext>
            </a:extLst>
          </p:cNvPr>
          <p:cNvSpPr>
            <a:spLocks noGrp="1"/>
          </p:cNvSpPr>
          <p:nvPr>
            <p:ph idx="1"/>
          </p:nvPr>
        </p:nvSpPr>
        <p:spPr>
          <a:xfrm>
            <a:off x="444500" y="1397000"/>
            <a:ext cx="10515600" cy="4351338"/>
          </a:xfrm>
        </p:spPr>
        <p:txBody>
          <a:bodyPr>
            <a:normAutofit/>
          </a:bodyPr>
          <a:lstStyle/>
          <a:p>
            <a:pPr>
              <a:defRPr/>
            </a:pPr>
            <a:r>
              <a:rPr lang="el-GR" sz="2400" dirty="0"/>
              <a:t>Εκτίμηση και έλεγχος</a:t>
            </a:r>
            <a:endParaRPr lang="fr-FR" sz="2400" u="sng" dirty="0"/>
          </a:p>
          <a:p>
            <a:pPr>
              <a:defRPr/>
            </a:pPr>
            <a:endParaRPr lang="fr-FR" sz="2400" dirty="0"/>
          </a:p>
          <a:p>
            <a:pPr>
              <a:defRPr/>
            </a:pPr>
            <a:r>
              <a:rPr lang="el-GR" sz="2400" b="1" dirty="0"/>
              <a:t>Ομολογία</a:t>
            </a:r>
            <a:r>
              <a:rPr lang="fr-FR" sz="2400" b="1" dirty="0"/>
              <a:t> :</a:t>
            </a:r>
          </a:p>
          <a:p>
            <a:pPr>
              <a:defRPr/>
            </a:pPr>
            <a:r>
              <a:rPr lang="fr-FR" sz="2400" dirty="0"/>
              <a:t>	</a:t>
            </a:r>
            <a:r>
              <a:rPr lang="el-GR" sz="2400" dirty="0"/>
              <a:t>Μια επίσημη πράξη με την οποία μια αρχή διασφαλίζει ότι το σύστημα που υπάγεται στην ευθύνη της, σε ένα δεδομένο περιβάλλον, εγγυάται τον έλεγχο του κινδύνου στο σωστό επίπεδο.</a:t>
            </a:r>
            <a:endParaRPr lang="fr-FR" sz="2400" dirty="0"/>
          </a:p>
        </p:txBody>
      </p:sp>
      <p:pic>
        <p:nvPicPr>
          <p:cNvPr id="235523" name="Picture 3">
            <a:extLst>
              <a:ext uri="{FF2B5EF4-FFF2-40B4-BE49-F238E27FC236}">
                <a16:creationId xmlns:a16="http://schemas.microsoft.com/office/drawing/2014/main" id="{2DAD32F3-AA09-7488-13B7-F73D7985CD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97855" y="4627148"/>
            <a:ext cx="1961786" cy="166770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26" name="Picture 6">
            <a:extLst>
              <a:ext uri="{FF2B5EF4-FFF2-40B4-BE49-F238E27FC236}">
                <a16:creationId xmlns:a16="http://schemas.microsoft.com/office/drawing/2014/main" id="{756C84AF-5B69-F110-56E6-C2ACCD2D4E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65903">
            <a:off x="1770528" y="4626786"/>
            <a:ext cx="3532704" cy="137920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27" name="Picture 7">
            <a:extLst>
              <a:ext uri="{FF2B5EF4-FFF2-40B4-BE49-F238E27FC236}">
                <a16:creationId xmlns:a16="http://schemas.microsoft.com/office/drawing/2014/main" id="{61BDA14D-D4C4-05C3-5545-58312D0EF66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9260" y="4517332"/>
            <a:ext cx="1887335" cy="188733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32C0B58A-E933-BE52-A126-5BF286AC0B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48979" y="351597"/>
            <a:ext cx="1822242" cy="182224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3552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3552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235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346BE-E9B7-4949-BEF7-51A66A457D13}"/>
              </a:ext>
            </a:extLst>
          </p:cNvPr>
          <p:cNvSpPr>
            <a:spLocks noGrp="1"/>
          </p:cNvSpPr>
          <p:nvPr>
            <p:ph type="title"/>
          </p:nvPr>
        </p:nvSpPr>
        <p:spPr>
          <a:xfrm>
            <a:off x="119742" y="12380"/>
            <a:ext cx="10515600" cy="841966"/>
          </a:xfrm>
        </p:spPr>
        <p:txBody>
          <a:bodyPr>
            <a:normAutofit/>
          </a:bodyPr>
          <a:lstStyle/>
          <a:p>
            <a:pPr>
              <a:defRPr/>
            </a:pPr>
            <a:r>
              <a:rPr lang="el" sz="4000">
                <a:latin typeface="+mn-lt"/>
              </a:rPr>
              <a:t>Ανάλυση / Αντιμετώπιση Κινδύνων</a:t>
            </a:r>
            <a:endParaRPr lang="fr-FR" sz="4000">
              <a:latin typeface="+mn-lt"/>
            </a:endParaRPr>
          </a:p>
        </p:txBody>
      </p:sp>
      <p:grpSp>
        <p:nvGrpSpPr>
          <p:cNvPr id="156675" name="Groupe 37">
            <a:extLst>
              <a:ext uri="{FF2B5EF4-FFF2-40B4-BE49-F238E27FC236}">
                <a16:creationId xmlns:a16="http://schemas.microsoft.com/office/drawing/2014/main" id="{A19036C7-844B-EB5C-BCE3-D29CBBBB7520}"/>
              </a:ext>
            </a:extLst>
          </p:cNvPr>
          <p:cNvGrpSpPr>
            <a:grpSpLocks/>
          </p:cNvGrpSpPr>
          <p:nvPr/>
        </p:nvGrpSpPr>
        <p:grpSpPr bwMode="auto">
          <a:xfrm>
            <a:off x="888274" y="1257392"/>
            <a:ext cx="10084527" cy="5092608"/>
            <a:chOff x="1895365" y="1139207"/>
            <a:chExt cx="6565337" cy="4753149"/>
          </a:xfrm>
        </p:grpSpPr>
        <p:sp>
          <p:nvSpPr>
            <p:cNvPr id="4" name="Rectangle à coins arrondis 3">
              <a:extLst>
                <a:ext uri="{FF2B5EF4-FFF2-40B4-BE49-F238E27FC236}">
                  <a16:creationId xmlns:a16="http://schemas.microsoft.com/office/drawing/2014/main" id="{B18182E3-C68B-4989-AA98-01B6DEF51EB4}"/>
                </a:ext>
              </a:extLst>
            </p:cNvPr>
            <p:cNvSpPr/>
            <p:nvPr/>
          </p:nvSpPr>
          <p:spPr bwMode="auto">
            <a:xfrm>
              <a:off x="4120860" y="1139207"/>
              <a:ext cx="2164364" cy="987926"/>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el" sz="3200" err="1">
                  <a:latin typeface="Arial" charset="0"/>
                  <a:ea typeface="Microsoft YaHei" charset="-122"/>
                </a:rPr>
                <a:t>Πλαίσιο</a:t>
              </a:r>
              <a:endParaRPr lang="fr-FR" sz="3200">
                <a:latin typeface="Arial" charset="0"/>
                <a:ea typeface="Microsoft YaHei" charset="-122"/>
              </a:endParaRPr>
            </a:p>
            <a:p>
              <a:pPr algn="ctr" eaLnBrk="1" hangingPunct="1">
                <a:buClr>
                  <a:srgbClr val="000000"/>
                </a:buClr>
                <a:buSzPct val="100000"/>
                <a:buFont typeface="Times New Roman" pitchFamily="16" charset="0"/>
                <a:buNone/>
                <a:defRPr/>
              </a:pPr>
              <a:r>
                <a:rPr lang="el" sz="3200" err="1">
                  <a:latin typeface="Arial" charset="0"/>
                  <a:ea typeface="Microsoft YaHei" charset="-122"/>
                </a:rPr>
                <a:t>Περιβάλλον</a:t>
              </a:r>
              <a:endParaRPr lang="fr-FR" sz="3200">
                <a:latin typeface="Arial" charset="0"/>
                <a:ea typeface="Microsoft YaHei" charset="-122"/>
              </a:endParaRPr>
            </a:p>
          </p:txBody>
        </p:sp>
        <p:sp>
          <p:nvSpPr>
            <p:cNvPr id="6" name="Rectangle à coins arrondis 5">
              <a:extLst>
                <a:ext uri="{FF2B5EF4-FFF2-40B4-BE49-F238E27FC236}">
                  <a16:creationId xmlns:a16="http://schemas.microsoft.com/office/drawing/2014/main" id="{5EF5DDF1-61E3-428E-8D1D-164644590D6E}"/>
                </a:ext>
              </a:extLst>
            </p:cNvPr>
            <p:cNvSpPr/>
            <p:nvPr/>
          </p:nvSpPr>
          <p:spPr bwMode="auto">
            <a:xfrm>
              <a:off x="6588494" y="2286407"/>
              <a:ext cx="1872208" cy="1024487"/>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a:buClr>
                  <a:srgbClr val="000000"/>
                </a:buClr>
                <a:buSzPct val="100000"/>
                <a:defRPr/>
              </a:pPr>
              <a:r>
                <a:rPr lang="el" sz="3200" dirty="0">
                  <a:latin typeface="Arial" charset="0"/>
                  <a:ea typeface="Microsoft YaHei" charset="-122"/>
                </a:rPr>
                <a:t>Εκδηλώσεις
Φόβου</a:t>
              </a:r>
              <a:endParaRPr lang="fr-FR" sz="3200" dirty="0">
                <a:latin typeface="Arial" charset="0"/>
                <a:ea typeface="Microsoft YaHei" charset="-122"/>
              </a:endParaRPr>
            </a:p>
          </p:txBody>
        </p:sp>
        <p:sp>
          <p:nvSpPr>
            <p:cNvPr id="7" name="Rectangle à coins arrondis 6">
              <a:extLst>
                <a:ext uri="{FF2B5EF4-FFF2-40B4-BE49-F238E27FC236}">
                  <a16:creationId xmlns:a16="http://schemas.microsoft.com/office/drawing/2014/main" id="{17EB76F3-3048-44C7-824E-EE5A0F0A0E01}"/>
                </a:ext>
              </a:extLst>
            </p:cNvPr>
            <p:cNvSpPr/>
            <p:nvPr/>
          </p:nvSpPr>
          <p:spPr bwMode="auto">
            <a:xfrm>
              <a:off x="1895365" y="2286407"/>
              <a:ext cx="1872208" cy="1024114"/>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el" sz="3200" err="1">
                  <a:latin typeface="Arial" charset="0"/>
                  <a:ea typeface="Microsoft YaHei" charset="-122"/>
                </a:rPr>
                <a:t>Σενάρια απειλών</a:t>
              </a:r>
            </a:p>
          </p:txBody>
        </p:sp>
        <p:sp>
          <p:nvSpPr>
            <p:cNvPr id="8" name="Rectangle à coins arrondis 7">
              <a:extLst>
                <a:ext uri="{FF2B5EF4-FFF2-40B4-BE49-F238E27FC236}">
                  <a16:creationId xmlns:a16="http://schemas.microsoft.com/office/drawing/2014/main" id="{04A1EA96-61F9-4FE9-957D-B9B9D35A29E3}"/>
                </a:ext>
              </a:extLst>
            </p:cNvPr>
            <p:cNvSpPr/>
            <p:nvPr/>
          </p:nvSpPr>
          <p:spPr bwMode="auto">
            <a:xfrm>
              <a:off x="4265296" y="3573016"/>
              <a:ext cx="1872208" cy="864096"/>
            </a:xfrm>
            <a:prstGeom prst="roundRect">
              <a:avLst/>
            </a:prstGeom>
            <a:gradFill flip="none" rotWithShape="1">
              <a:gsLst>
                <a:gs pos="0">
                  <a:schemeClr val="accent6"/>
                </a:gs>
                <a:gs pos="50000">
                  <a:schemeClr val="accent6">
                    <a:lumMod val="40000"/>
                    <a:lumOff val="60000"/>
                  </a:schemeClr>
                </a:gs>
                <a:gs pos="100000">
                  <a:schemeClr val="accent6">
                    <a:lumMod val="20000"/>
                    <a:lumOff val="80000"/>
                  </a:schemeClr>
                </a:gs>
              </a:gsLst>
              <a:lin ang="162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el" sz="3200" dirty="0">
                  <a:latin typeface="Arial" charset="0"/>
                  <a:ea typeface="Microsoft YaHei" charset="-122"/>
                </a:rPr>
                <a:t>Κίνδυνοι</a:t>
              </a:r>
            </a:p>
          </p:txBody>
        </p:sp>
        <p:sp>
          <p:nvSpPr>
            <p:cNvPr id="9" name="Rectangle à coins arrondis 8">
              <a:extLst>
                <a:ext uri="{FF2B5EF4-FFF2-40B4-BE49-F238E27FC236}">
                  <a16:creationId xmlns:a16="http://schemas.microsoft.com/office/drawing/2014/main" id="{82E5FE7A-10E0-4127-832F-98DD311ADCD7}"/>
                </a:ext>
              </a:extLst>
            </p:cNvPr>
            <p:cNvSpPr/>
            <p:nvPr/>
          </p:nvSpPr>
          <p:spPr bwMode="auto">
            <a:xfrm>
              <a:off x="4148405" y="4868299"/>
              <a:ext cx="2105991" cy="1024057"/>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el" sz="3200">
                  <a:latin typeface="Arial" charset="0"/>
                  <a:ea typeface="Microsoft YaHei" charset="-122"/>
                </a:rPr>
                <a:t>Απόκριση ασφαλείας</a:t>
              </a:r>
              <a:endParaRPr lang="fr-FR" sz="3200">
                <a:latin typeface="Arial" charset="0"/>
                <a:ea typeface="Microsoft YaHei" charset="-122"/>
              </a:endParaRPr>
            </a:p>
          </p:txBody>
        </p:sp>
        <p:cxnSp>
          <p:nvCxnSpPr>
            <p:cNvPr id="10" name="Connecteur en angle 9">
              <a:extLst>
                <a:ext uri="{FF2B5EF4-FFF2-40B4-BE49-F238E27FC236}">
                  <a16:creationId xmlns:a16="http://schemas.microsoft.com/office/drawing/2014/main" id="{2A09A571-9CB2-4772-A11D-B351A71E5E9A}"/>
                </a:ext>
              </a:extLst>
            </p:cNvPr>
            <p:cNvCxnSpPr/>
            <p:nvPr/>
          </p:nvCxnSpPr>
          <p:spPr bwMode="auto">
            <a:xfrm rot="10800000" flipV="1">
              <a:off x="2831910" y="1501170"/>
              <a:ext cx="1374657" cy="785842"/>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13" name="Connecteur en angle 12">
              <a:extLst>
                <a:ext uri="{FF2B5EF4-FFF2-40B4-BE49-F238E27FC236}">
                  <a16:creationId xmlns:a16="http://schemas.microsoft.com/office/drawing/2014/main" id="{E34C6D7E-891B-41FA-BFA6-4E0D9EE4A14B}"/>
                </a:ext>
              </a:extLst>
            </p:cNvPr>
            <p:cNvCxnSpPr/>
            <p:nvPr/>
          </p:nvCxnSpPr>
          <p:spPr bwMode="auto">
            <a:xfrm>
              <a:off x="6033623" y="1501170"/>
              <a:ext cx="1490534" cy="785842"/>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18" name="Connecteur en angle 17">
              <a:extLst>
                <a:ext uri="{FF2B5EF4-FFF2-40B4-BE49-F238E27FC236}">
                  <a16:creationId xmlns:a16="http://schemas.microsoft.com/office/drawing/2014/main" id="{1119F59E-8600-4739-B1E3-16B18DF0A338}"/>
                </a:ext>
              </a:extLst>
            </p:cNvPr>
            <p:cNvCxnSpPr/>
            <p:nvPr/>
          </p:nvCxnSpPr>
          <p:spPr bwMode="auto">
            <a:xfrm rot="16200000" flipH="1">
              <a:off x="3121552" y="2861002"/>
              <a:ext cx="854106" cy="1433390"/>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21" name="Connecteur en angle 20">
              <a:extLst>
                <a:ext uri="{FF2B5EF4-FFF2-40B4-BE49-F238E27FC236}">
                  <a16:creationId xmlns:a16="http://schemas.microsoft.com/office/drawing/2014/main" id="{265AF93E-8495-4D92-8E74-B24C1EC3C19F}"/>
                </a:ext>
              </a:extLst>
            </p:cNvPr>
            <p:cNvCxnSpPr/>
            <p:nvPr/>
          </p:nvCxnSpPr>
          <p:spPr bwMode="auto">
            <a:xfrm rot="5400000">
              <a:off x="6403426" y="2884019"/>
              <a:ext cx="854106" cy="1387356"/>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29" name="Connecteur en angle 28">
              <a:extLst>
                <a:ext uri="{FF2B5EF4-FFF2-40B4-BE49-F238E27FC236}">
                  <a16:creationId xmlns:a16="http://schemas.microsoft.com/office/drawing/2014/main" id="{07F4C38F-3B55-4385-A15E-8DFD79561934}"/>
                </a:ext>
              </a:extLst>
            </p:cNvPr>
            <p:cNvCxnSpPr>
              <a:cxnSpLocks/>
              <a:stCxn id="4" idx="2"/>
              <a:endCxn id="8" idx="0"/>
            </p:cNvCxnSpPr>
            <p:nvPr/>
          </p:nvCxnSpPr>
          <p:spPr bwMode="auto">
            <a:xfrm rot="5400000">
              <a:off x="4479280" y="2849253"/>
              <a:ext cx="1445883" cy="1643"/>
            </a:xfrm>
            <a:prstGeom prst="bentConnector3">
              <a:avLst>
                <a:gd name="adj1" fmla="val 50000"/>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32" name="Connecteur en angle 31">
              <a:extLst>
                <a:ext uri="{FF2B5EF4-FFF2-40B4-BE49-F238E27FC236}">
                  <a16:creationId xmlns:a16="http://schemas.microsoft.com/office/drawing/2014/main" id="{6657DA58-0D37-46B1-818C-7E66636D6980}"/>
                </a:ext>
              </a:extLst>
            </p:cNvPr>
            <p:cNvCxnSpPr/>
            <p:nvPr/>
          </p:nvCxnSpPr>
          <p:spPr bwMode="auto">
            <a:xfrm rot="16200000" flipH="1">
              <a:off x="4905765" y="4732646"/>
              <a:ext cx="592159" cy="0"/>
            </a:xfrm>
            <a:prstGeom prst="bentConnector3">
              <a:avLst>
                <a:gd name="adj1" fmla="val 50000"/>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gr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0E9D0D91-DF4C-4F91-8C2E-9435BB5BBFF9}"/>
              </a:ext>
            </a:extLst>
          </p:cNvPr>
          <p:cNvSpPr>
            <a:spLocks noGrp="1" noChangeArrowheads="1"/>
          </p:cNvSpPr>
          <p:nvPr>
            <p:ph type="title" idx="4294967295"/>
          </p:nvPr>
        </p:nvSpPr>
        <p:spPr>
          <a:xfrm>
            <a:off x="376646" y="-73025"/>
            <a:ext cx="7313613" cy="835026"/>
          </a:xfrm>
          <a:extLst>
            <a:ext uri="{91240B29-F687-4F45-9708-019B960494DF}">
              <a14:hiddenLine xmlns:a14="http://schemas.microsoft.com/office/drawing/2010/main" w="9360" cap="flat">
                <a:solidFill>
                  <a:srgbClr val="808080"/>
                </a:solidFill>
                <a:round/>
                <a:headEnd/>
                <a:tailEnd/>
              </a14:hiddenLine>
            </a:ext>
          </a:extLst>
        </p:spPr>
        <p:txBody>
          <a:bodyP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l-GR" sz="4400" dirty="0"/>
              <a:t>Στάση στον κυβερνοχώρο</a:t>
            </a:r>
            <a:endParaRPr lang="fr-FR" sz="13800" b="1" dirty="0"/>
          </a:p>
        </p:txBody>
      </p:sp>
      <p:pic>
        <p:nvPicPr>
          <p:cNvPr id="52229" name="Picture 4">
            <a:extLst>
              <a:ext uri="{FF2B5EF4-FFF2-40B4-BE49-F238E27FC236}">
                <a16:creationId xmlns:a16="http://schemas.microsoft.com/office/drawing/2014/main" id="{9D9507FE-B11A-EFE6-8239-3897CC68E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182" y="2149632"/>
            <a:ext cx="4645118" cy="36570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descr="Une image contenant objet&#10;&#10;Description générée automatiquement">
            <a:extLst>
              <a:ext uri="{FF2B5EF4-FFF2-40B4-BE49-F238E27FC236}">
                <a16:creationId xmlns:a16="http://schemas.microsoft.com/office/drawing/2014/main" id="{E99486BA-36B7-5A43-274D-F83575B62C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93603" y="3595552"/>
            <a:ext cx="8798399" cy="3262448"/>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52227" name="Picture 2">
            <a:extLst>
              <a:ext uri="{FF2B5EF4-FFF2-40B4-BE49-F238E27FC236}">
                <a16:creationId xmlns:a16="http://schemas.microsoft.com/office/drawing/2014/main" id="{F73D3841-859B-2F34-8024-99A51ECDF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8701"/>
            <a:ext cx="3509962" cy="2736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Image 3" descr="Une image contenant texte, capture d’écran, diagramme, cercle&#10;&#10;Description générée automatiquement">
            <a:extLst>
              <a:ext uri="{FF2B5EF4-FFF2-40B4-BE49-F238E27FC236}">
                <a16:creationId xmlns:a16="http://schemas.microsoft.com/office/drawing/2014/main" id="{52A7A790-FDF9-1278-21D8-8DBC88FA3F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6354" y="111676"/>
            <a:ext cx="4816214" cy="2517224"/>
          </a:xfrm>
          <a:prstGeom prst="rect">
            <a:avLst/>
          </a:prstGeom>
        </p:spPr>
      </p:pic>
    </p:spTree>
    <p:extLst>
      <p:ext uri="{BB962C8B-B14F-4D97-AF65-F5344CB8AC3E}">
        <p14:creationId xmlns:p14="http://schemas.microsoft.com/office/powerpoint/2010/main" val="204473787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2229"/>
                                        </p:tgtEl>
                                        <p:attrNameLst>
                                          <p:attrName>style.visibility</p:attrName>
                                        </p:attrNameLst>
                                      </p:cBhvr>
                                      <p:to>
                                        <p:strVal val="visible"/>
                                      </p:to>
                                    </p:set>
                                    <p:animEffect transition="in" filter="fade">
                                      <p:cBhvr>
                                        <p:cTn id="12"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D89FE9F-FABF-09AC-B14E-0C415BEF45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77453" y="4080080"/>
            <a:ext cx="4335176" cy="2437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8" name="Rectangle 2">
            <a:extLst>
              <a:ext uri="{FF2B5EF4-FFF2-40B4-BE49-F238E27FC236}">
                <a16:creationId xmlns:a16="http://schemas.microsoft.com/office/drawing/2014/main" id="{CE4931C0-CFFB-4F3D-AF73-D2674381C65D}"/>
              </a:ext>
            </a:extLst>
          </p:cNvPr>
          <p:cNvSpPr>
            <a:spLocks noGrp="1" noChangeArrowheads="1"/>
          </p:cNvSpPr>
          <p:nvPr>
            <p:ph type="body" idx="4294967295"/>
          </p:nvPr>
        </p:nvSpPr>
        <p:spPr>
          <a:xfrm>
            <a:off x="508000" y="830832"/>
            <a:ext cx="8699500" cy="6128768"/>
          </a:xfrm>
        </p:spPr>
        <p:txBody>
          <a:bodyPr>
            <a:normAutofit/>
          </a:bodyPr>
          <a:lstStyle/>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b="1" dirty="0"/>
              <a:t>Μια απαραίτητη επανίδρυση</a:t>
            </a:r>
            <a:endParaRPr lang="fr-FR" altLang="fr-FR" b="1" dirty="0"/>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dirty="0"/>
              <a:t>Επιστροφή στα βασικά : βέλτιστες πρακτικές</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dirty="0"/>
              <a:t>Μην ξεχνάτε τις νομικές πτυχές</a:t>
            </a:r>
          </a:p>
          <a:p>
            <a:pPr marL="400050" lvl="1" indent="0">
              <a:lnSpc>
                <a:spcPct val="80000"/>
              </a:lnSpc>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ltLang="fr-FR" sz="12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b="1" dirty="0"/>
              <a:t>Προστασία : ασφάλεια στον κυβερνοχώρο εκ σχεδιασμού</a:t>
            </a:r>
          </a:p>
          <a:p>
            <a:pPr marL="687388" lvl="1" indent="-287338">
              <a:lnSpc>
                <a:spcPct val="8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dirty="0"/>
              <a:t>Άψογο σε όλους τους επισκέπτες
Ιχνηλασιμότητα και ακεραιότητα του παραδοθέντος κώδικα
Χαρτογράφηση και έλεγχος ροών
Πραγματισμός προς όφελος των δυνάμεων!</a:t>
            </a:r>
            <a:endParaRPr lang="fr-FR" altLang="fr-FR" sz="16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ltLang="fr-FR" sz="1200" b="1"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b="1" dirty="0"/>
              <a:t>Άμυνα</a:t>
            </a:r>
            <a:endParaRPr lang="fr-FR" altLang="fr-FR" b="1" dirty="0"/>
          </a:p>
          <a:p>
            <a:pPr marL="687388" lvl="1" indent="-287338">
              <a:lnSpc>
                <a:spcPct val="8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dirty="0"/>
              <a:t>Δυναμική παρακολούθηση ασφάλειας: 
Εγκληματολογία: Ανιχνευτές και κονσόλα</a:t>
            </a:r>
            <a:endParaRPr lang="fr-FR" altLang="fr-FR"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ltLang="fr-FR" sz="1200" b="1"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b="1" dirty="0"/>
              <a:t>Επιχειρησιακή Συνέχεια / Ανάκαμψη – Ανθεκτικότητα</a:t>
            </a:r>
            <a:endParaRPr lang="fr-FR" altLang="fr-FR" b="1" dirty="0"/>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dirty="0"/>
              <a:t>BCP / BRP </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dirty="0"/>
              <a:t>Κατάσταση ασφαλείας</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altLang="fr-FR" dirty="0"/>
              <a:t>Σχέδια συνέχειας και αποκατάστασης καταστροφών</a:t>
            </a:r>
            <a:endParaRPr lang="fr-FR" altLang="fr-FR" dirty="0"/>
          </a:p>
        </p:txBody>
      </p:sp>
      <p:pic>
        <p:nvPicPr>
          <p:cNvPr id="109570" name="Picture 10" descr="CLE">
            <a:extLst>
              <a:ext uri="{FF2B5EF4-FFF2-40B4-BE49-F238E27FC236}">
                <a16:creationId xmlns:a16="http://schemas.microsoft.com/office/drawing/2014/main" id="{CA056DCB-A483-C073-A342-4227C4F0AAC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01224" y="2495468"/>
            <a:ext cx="2846456" cy="128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7" name="Rectangle 1">
            <a:extLst>
              <a:ext uri="{FF2B5EF4-FFF2-40B4-BE49-F238E27FC236}">
                <a16:creationId xmlns:a16="http://schemas.microsoft.com/office/drawing/2014/main" id="{53D96E2E-50FF-4084-BD71-0A522A8D657D}"/>
              </a:ext>
            </a:extLst>
          </p:cNvPr>
          <p:cNvSpPr>
            <a:spLocks noGrp="1" noChangeArrowheads="1"/>
          </p:cNvSpPr>
          <p:nvPr>
            <p:ph type="title" idx="4294967295"/>
          </p:nvPr>
        </p:nvSpPr>
        <p:spPr>
          <a:xfrm>
            <a:off x="220980" y="113214"/>
            <a:ext cx="7315200"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l" sz="2400" dirty="0">
                <a:latin typeface="+mn-lt"/>
              </a:rPr>
              <a:t>Μόνιμη στάση ασφάλειας στον κυβερνοχώρο</a:t>
            </a:r>
          </a:p>
        </p:txBody>
      </p:sp>
      <p:pic>
        <p:nvPicPr>
          <p:cNvPr id="159750" name="Picture 5" descr="Καταγραφή5">
            <a:hlinkClick r:id="" action="ppaction://noaction"/>
            <a:extLst>
              <a:ext uri="{FF2B5EF4-FFF2-40B4-BE49-F238E27FC236}">
                <a16:creationId xmlns:a16="http://schemas.microsoft.com/office/drawing/2014/main" id="{80958C92-915C-0A95-B82C-F5B595DB50A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881160" y="203865"/>
            <a:ext cx="2548839" cy="156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fade">
                                      <p:cBhvr>
                                        <p:cTn id="7" dur="500"/>
                                        <p:tgtEl>
                                          <p:spTgt spid="5529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298">
                                            <p:txEl>
                                              <p:pRg st="1" end="1"/>
                                            </p:txEl>
                                          </p:spTgt>
                                        </p:tgtEl>
                                        <p:attrNameLst>
                                          <p:attrName>style.visibility</p:attrName>
                                        </p:attrNameLst>
                                      </p:cBhvr>
                                      <p:to>
                                        <p:strVal val="visible"/>
                                      </p:to>
                                    </p:set>
                                    <p:animEffect transition="in" filter="fade">
                                      <p:cBhvr>
                                        <p:cTn id="10" dur="500"/>
                                        <p:tgtEl>
                                          <p:spTgt spid="5529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5298">
                                            <p:txEl>
                                              <p:pRg st="2" end="2"/>
                                            </p:txEl>
                                          </p:spTgt>
                                        </p:tgtEl>
                                        <p:attrNameLst>
                                          <p:attrName>style.visibility</p:attrName>
                                        </p:attrNameLst>
                                      </p:cBhvr>
                                      <p:to>
                                        <p:strVal val="visible"/>
                                      </p:to>
                                    </p:set>
                                    <p:animEffect transition="in" filter="fade">
                                      <p:cBhvr>
                                        <p:cTn id="13" dur="500"/>
                                        <p:tgtEl>
                                          <p:spTgt spid="55298">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5298">
                                            <p:txEl>
                                              <p:pRg st="4" end="4"/>
                                            </p:txEl>
                                          </p:spTgt>
                                        </p:tgtEl>
                                        <p:attrNameLst>
                                          <p:attrName>style.visibility</p:attrName>
                                        </p:attrNameLst>
                                      </p:cBhvr>
                                      <p:to>
                                        <p:strVal val="visible"/>
                                      </p:to>
                                    </p:set>
                                    <p:animEffect transition="in" filter="fade">
                                      <p:cBhvr>
                                        <p:cTn id="18" dur="500"/>
                                        <p:tgtEl>
                                          <p:spTgt spid="55298">
                                            <p:txEl>
                                              <p:pRg st="4" end="4"/>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109570"/>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5298">
                                            <p:txEl>
                                              <p:pRg st="7" end="7"/>
                                            </p:txEl>
                                          </p:spTgt>
                                        </p:tgtEl>
                                        <p:attrNameLst>
                                          <p:attrName>style.visibility</p:attrName>
                                        </p:attrNameLst>
                                      </p:cBhvr>
                                      <p:to>
                                        <p:strVal val="visible"/>
                                      </p:to>
                                    </p:set>
                                    <p:animEffect transition="in" filter="fade">
                                      <p:cBhvr>
                                        <p:cTn id="23" dur="500"/>
                                        <p:tgtEl>
                                          <p:spTgt spid="55298">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5298">
                                            <p:txEl>
                                              <p:pRg st="10" end="10"/>
                                            </p:txEl>
                                          </p:spTgt>
                                        </p:tgtEl>
                                        <p:attrNameLst>
                                          <p:attrName>style.visibility</p:attrName>
                                        </p:attrNameLst>
                                      </p:cBhvr>
                                      <p:to>
                                        <p:strVal val="visible"/>
                                      </p:to>
                                    </p:set>
                                    <p:animEffect transition="in" filter="fade">
                                      <p:cBhvr>
                                        <p:cTn id="31" dur="500"/>
                                        <p:tgtEl>
                                          <p:spTgt spid="55298">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5298">
                                            <p:txEl>
                                              <p:pRg st="11" end="11"/>
                                            </p:txEl>
                                          </p:spTgt>
                                        </p:tgtEl>
                                        <p:attrNameLst>
                                          <p:attrName>style.visibility</p:attrName>
                                        </p:attrNameLst>
                                      </p:cBhvr>
                                      <p:to>
                                        <p:strVal val="visible"/>
                                      </p:to>
                                    </p:set>
                                    <p:animEffect transition="in" filter="fade">
                                      <p:cBhvr>
                                        <p:cTn id="36" dur="500"/>
                                        <p:tgtEl>
                                          <p:spTgt spid="5529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ΠΟΙΟΣ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l"/>
              <a:t>Προφίλ Εκπαιδευτή</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182881" cy="3265543"/>
          </a:xfrm>
        </p:spPr>
        <p:txBody>
          <a:bodyPr>
            <a:normAutofit fontScale="92500"/>
          </a:bodyPr>
          <a:lstStyle/>
          <a:p>
            <a:r>
              <a:rPr lang="el" dirty="0"/>
              <a:t>Bruno BENDER</a:t>
            </a:r>
          </a:p>
          <a:p>
            <a:r>
              <a:rPr lang="el" dirty="0"/>
              <a:t>C2B ΣΥΜΒΟΥΛΕΥΤΙΚΕΣ ΥΠΗΡΕΣΙΕΣ</a:t>
            </a:r>
          </a:p>
          <a:p>
            <a:r>
              <a:rPr lang="el" dirty="0"/>
              <a:t>Πρώην Αξιωματικός του Πολεμικού Ναυτικού / ειδικός της </a:t>
            </a:r>
            <a:r>
              <a:rPr lang="en-US" dirty="0"/>
              <a:t>CIS</a:t>
            </a:r>
            <a:endParaRPr lang="el" dirty="0"/>
          </a:p>
          <a:p>
            <a:r>
              <a:rPr lang="el" dirty="0"/>
              <a:t>Υπεύθυνος Ασφάλειας Πληροφοριών</a:t>
            </a:r>
          </a:p>
          <a:p>
            <a:pPr lvl="1"/>
            <a:r>
              <a:rPr lang="el" dirty="0"/>
              <a:t>ΝΑΤΟ</a:t>
            </a:r>
          </a:p>
          <a:p>
            <a:pPr lvl="1"/>
            <a:r>
              <a:rPr lang="el" dirty="0"/>
              <a:t>Εθνικά</a:t>
            </a:r>
          </a:p>
          <a:p>
            <a:pPr lvl="1"/>
            <a:r>
              <a:rPr lang="el" dirty="0"/>
              <a:t>ΕΕ</a:t>
            </a:r>
          </a:p>
          <a:p>
            <a:r>
              <a:rPr lang="el" dirty="0"/>
              <a:t>Από το 2017 ιδρυτής της C2B</a:t>
            </a:r>
          </a:p>
          <a:p>
            <a:pPr lvl="1"/>
            <a:r>
              <a:rPr lang="el" dirty="0"/>
              <a:t>ΜΜΕ ειδικευμένες στη θαλάσσια ασφάλεια / ασφάλεια στον κυβερνοχώρο</a:t>
            </a:r>
          </a:p>
          <a:p>
            <a:endParaRPr lang="en-US" dirty="0"/>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5" name="Espace réservé pour une image  4">
            <a:extLst>
              <a:ext uri="{FF2B5EF4-FFF2-40B4-BE49-F238E27FC236}">
                <a16:creationId xmlns:a16="http://schemas.microsoft.com/office/drawing/2014/main" id="{986916CC-4267-A722-E867-577BC653EF7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1830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6C4B276A-D42B-4A3B-813D-16E9C9860F2E}"/>
              </a:ext>
            </a:extLst>
          </p:cNvPr>
          <p:cNvSpPr>
            <a:spLocks noGrp="1" noChangeArrowheads="1"/>
          </p:cNvSpPr>
          <p:nvPr>
            <p:ph type="title" idx="4294967295"/>
          </p:nvPr>
        </p:nvSpPr>
        <p:spPr>
          <a:xfrm>
            <a:off x="426720" y="203200"/>
            <a:ext cx="7315200"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l" sz="4800" b="1">
                <a:latin typeface="+mn-lt"/>
              </a:rPr>
              <a:t>Προστασία</a:t>
            </a:r>
          </a:p>
        </p:txBody>
      </p:sp>
      <p:sp>
        <p:nvSpPr>
          <p:cNvPr id="55298" name="Rectangle 2">
            <a:extLst>
              <a:ext uri="{FF2B5EF4-FFF2-40B4-BE49-F238E27FC236}">
                <a16:creationId xmlns:a16="http://schemas.microsoft.com/office/drawing/2014/main" id="{65F3FABC-06FE-4C62-B896-E4A33D2DC936}"/>
              </a:ext>
            </a:extLst>
          </p:cNvPr>
          <p:cNvSpPr>
            <a:spLocks noGrp="1" noChangeArrowheads="1"/>
          </p:cNvSpPr>
          <p:nvPr>
            <p:ph type="body" idx="4294967295"/>
          </p:nvPr>
        </p:nvSpPr>
        <p:spPr>
          <a:xfrm>
            <a:off x="590232" y="1237616"/>
            <a:ext cx="10611168" cy="5125084"/>
          </a:xfrm>
        </p:spPr>
        <p:txBody>
          <a:bodyPr>
            <a:normAutofit/>
          </a:bodyPr>
          <a:lstStyle/>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2800" b="1"/>
              <a:t>Ταυτοποίηση / έλεγχος ταυτότητας</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1600"/>
              <a:t>Χρήστες, υπηρεσίες, εξοπλισμός...
Ισχυρός έλεγχος ταυτότητας</a:t>
            </a:r>
            <a:endParaRPr lang="fr-FR" sz="240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2800" b="1" err="1"/>
              <a:t>Προστασία κακόβουλου κώδικα</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1600"/>
              <a:t>Έλεγχος υγείας εισερχομένων και εξερχομένων από ιούς
Ανθεκτικό στην επίθεση</a:t>
            </a:r>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2800" b="1"/>
              <a:t>Ρύθμιση παραμέτρων στο απολύτως απαραίτητο</a:t>
            </a:r>
            <a:endParaRPr lang="fr-FR" sz="2800" b="1"/>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2800" b="1"/>
              <a:t>Έλεγχος ροής</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1600"/>
              <a:t>Έλεγχος δικτύου</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1600" err="1"/>
              <a:t>Φιλτράρισμα εισοδήματος / αποτελέσματος</a:t>
            </a:r>
            <a:endParaRPr lang="fr-FR" sz="1600"/>
          </a:p>
          <a:p>
            <a:pPr marL="0" indent="0">
              <a:lnSpc>
                <a:spcPct val="80000"/>
              </a:lnSpc>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2800" b="1"/>
              <a:t>Προστασία δεδομένων</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1600"/>
              <a:t>Έλεγχος πρόσβασης, επιτήρηση (DLP κ.λπ.)
Κρυπτογράφηση δεδομένων</a:t>
            </a:r>
            <a:endParaRPr lang="fr-FR" sz="160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D40FD223-364E-4259-8290-F860EE2D77D7}"/>
              </a:ext>
            </a:extLst>
          </p:cNvPr>
          <p:cNvSpPr>
            <a:spLocks noGrp="1" noChangeArrowheads="1"/>
          </p:cNvSpPr>
          <p:nvPr>
            <p:ph type="title" idx="4294967295"/>
          </p:nvPr>
        </p:nvSpPr>
        <p:spPr>
          <a:xfrm>
            <a:off x="334963" y="304800"/>
            <a:ext cx="7315200"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l" b="1" err="1"/>
              <a:t>Άμυνα</a:t>
            </a:r>
            <a:endParaRPr lang="fr-FR" b="1"/>
          </a:p>
        </p:txBody>
      </p:sp>
      <p:sp>
        <p:nvSpPr>
          <p:cNvPr id="55298" name="Rectangle 2">
            <a:extLst>
              <a:ext uri="{FF2B5EF4-FFF2-40B4-BE49-F238E27FC236}">
                <a16:creationId xmlns:a16="http://schemas.microsoft.com/office/drawing/2014/main" id="{419056C8-935E-426B-9296-3BFBF4C01724}"/>
              </a:ext>
            </a:extLst>
          </p:cNvPr>
          <p:cNvSpPr>
            <a:spLocks noGrp="1" noChangeArrowheads="1"/>
          </p:cNvSpPr>
          <p:nvPr>
            <p:ph type="body" idx="4294967295"/>
          </p:nvPr>
        </p:nvSpPr>
        <p:spPr>
          <a:xfrm>
            <a:off x="812164" y="1156336"/>
            <a:ext cx="8321675" cy="5219064"/>
          </a:xfrm>
        </p:spPr>
        <p:txBody>
          <a:bodyPr>
            <a:normAutofit/>
          </a:bodyPr>
          <a:lstStyle/>
          <a:p>
            <a:pPr marL="400050" lvl="1" indent="-400050">
              <a:lnSpc>
                <a:spcPct val="80000"/>
              </a:lnSpc>
              <a:buClr>
                <a:srgbClr val="EF2B2F"/>
              </a:buClr>
              <a:buSzPct val="87000"/>
              <a:buNone/>
              <a:tabLst>
                <a:tab pos="0" algn="l"/>
                <a:tab pos="287338"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3200" b="1"/>
              <a:t>Αρχεία καταγραφής </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2000"/>
              <a:t>Εκμετάλλευση
Έλεγχος μη φυσιολογικών συμβάντων</a:t>
            </a:r>
            <a:endParaRPr lang="fr-FR" sz="2000"/>
          </a:p>
          <a:p>
            <a:pPr marL="400050" lvl="1" indent="0">
              <a:lnSpc>
                <a:spcPct val="80000"/>
              </a:lnSpc>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sz="200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3200" b="1"/>
              <a:t>Ασφαλής συντήρηση</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2000"/>
              <a:t>Παρακολουθηση</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2000"/>
              <a:t>Ενημέρωση στοιχείων σε μια τυποποιημένη διαδικασία</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solidFill>
                <a:srgbClr val="3333CC"/>
              </a:solidFill>
              <a:effectLst>
                <a:outerShdw blurRad="38100" dist="38100" dir="2700000" algn="tl">
                  <a:srgbClr val="C0C0C0"/>
                </a:outerShdw>
              </a:effectLst>
              <a:cs typeface="+mn-cs"/>
            </a:endParaRPr>
          </a:p>
          <a:p>
            <a:pPr marL="0" lvl="1" indent="0">
              <a:lnSpc>
                <a:spcPct val="80000"/>
              </a:lnSpc>
              <a:spcBef>
                <a:spcPts val="7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3200" b="1">
                <a:solidFill>
                  <a:srgbClr val="3333CC"/>
                </a:solidFill>
                <a:effectLst>
                  <a:outerShdw blurRad="38100" dist="38100" dir="2700000" algn="tl">
                    <a:srgbClr val="C0C0C0"/>
                  </a:outerShdw>
                </a:effectLst>
              </a:rPr>
              <a:t>Δυναμική παρακολούθηση ασφάλειας</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sz="2000" err="1"/>
              <a:t>Συγκέντρωση των αρχείων καταγραφής: ενιαία κονσόλα
Ανιχνευτές ανίχνευσης εισβολής
Συσχετισμός...</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E262A4E5-748D-4D21-96D9-941539BA47FD}"/>
              </a:ext>
            </a:extLst>
          </p:cNvPr>
          <p:cNvSpPr>
            <a:spLocks noGrp="1" noChangeArrowheads="1"/>
          </p:cNvSpPr>
          <p:nvPr>
            <p:ph type="title" idx="4294967295"/>
          </p:nvPr>
        </p:nvSpPr>
        <p:spPr>
          <a:xfrm>
            <a:off x="0" y="132080"/>
            <a:ext cx="9527458"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l" sz="2800" b="1" dirty="0"/>
              <a:t>Μόνιμη στάση ασφάλειας στον κυβερνοχώρο</a:t>
            </a:r>
          </a:p>
        </p:txBody>
      </p:sp>
      <p:sp>
        <p:nvSpPr>
          <p:cNvPr id="56322" name="Rectangle 2">
            <a:extLst>
              <a:ext uri="{FF2B5EF4-FFF2-40B4-BE49-F238E27FC236}">
                <a16:creationId xmlns:a16="http://schemas.microsoft.com/office/drawing/2014/main" id="{01672C72-D554-482D-B414-B2D6561CC00A}"/>
              </a:ext>
            </a:extLst>
          </p:cNvPr>
          <p:cNvSpPr>
            <a:spLocks noGrp="1" noChangeArrowheads="1"/>
          </p:cNvSpPr>
          <p:nvPr>
            <p:ph type="body" idx="4294967295"/>
          </p:nvPr>
        </p:nvSpPr>
        <p:spPr>
          <a:xfrm>
            <a:off x="600869" y="1019811"/>
            <a:ext cx="7764462" cy="4525963"/>
          </a:xfrm>
        </p:spPr>
        <p:txBody>
          <a:bodyPr>
            <a:noAutofit/>
          </a:bodyPr>
          <a:lstStyle/>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b="1" dirty="0"/>
              <a:t>Σύλληψη / σχεδιασμός</a:t>
            </a:r>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dirty="0"/>
              <a:t>Ελεγχόμενη εφαρμογή ορθών πρακτικών
Εγγυήσεις για την ασφάλεια του παραδοθέντος κώδικα
Αυξημένη ενσωμάτωση της λογικής αξιοπιστίας: υποβαθμισμένες καταστάσεις</a:t>
            </a:r>
            <a:endParaRPr lang="fr-FR" b="1" dirty="0"/>
          </a:p>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b="1" dirty="0"/>
              <a:t>Συντήρηση ασφάλειας στον κυβερνοχώρο</a:t>
            </a:r>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dirty="0"/>
              <a:t>Η συντήρηση ασφαλείας περιλαμβάνεται στη συνολική συντήρηση
Παρακολούθηση ενεργειών
Διεύρυνση του κύκλου εμπιστοσύνης</a:t>
            </a:r>
            <a:endParaRPr lang="fr-FR" dirty="0"/>
          </a:p>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b="1" dirty="0"/>
          </a:p>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b="1" dirty="0"/>
              <a:t>Ανθεκτικότητα στον κυβερνοχώρο</a:t>
            </a:r>
            <a:endParaRPr lang="fr-FR" b="1" dirty="0"/>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dirty="0"/>
              <a:t>Εξελισσόμενη παρακολούθηση, προσαρμοστική και ολοκληρωμένη</a:t>
            </a:r>
            <a:endParaRPr lang="fr-FR" dirty="0"/>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dirty="0"/>
              <a:t>Προσαρμοσμένη εκπαίδευση</a:t>
            </a:r>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l" dirty="0"/>
              <a:t>Σχέδια αντιμετώπισης κρίσεων</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56322">
                                            <p:txEl>
                                              <p:pRg st="0" end="0"/>
                                            </p:txEl>
                                          </p:spTgt>
                                        </p:tgtEl>
                                        <p:attrNameLst>
                                          <p:attrName>style.visibility</p:attrName>
                                        </p:attrNameLst>
                                      </p:cBhvr>
                                      <p:to>
                                        <p:strVal val="visible"/>
                                      </p:to>
                                    </p:set>
                                    <p:animEffect transition="in" filter="fade">
                                      <p:cBhvr additive="repl">
                                        <p:cTn id="7" dur="500"/>
                                        <p:tgtEl>
                                          <p:spTgt spid="563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56322">
                                            <p:txEl>
                                              <p:pRg st="2" end="2"/>
                                            </p:txEl>
                                          </p:spTgt>
                                        </p:tgtEl>
                                        <p:attrNameLst>
                                          <p:attrName>style.visibility</p:attrName>
                                        </p:attrNameLst>
                                      </p:cBhvr>
                                      <p:to>
                                        <p:strVal val="visible"/>
                                      </p:to>
                                    </p:set>
                                    <p:animEffect transition="in" filter="fade">
                                      <p:cBhvr additive="repl">
                                        <p:cTn id="12" dur="500"/>
                                        <p:tgtEl>
                                          <p:spTgt spid="5632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56322">
                                            <p:txEl>
                                              <p:pRg st="5" end="5"/>
                                            </p:txEl>
                                          </p:spTgt>
                                        </p:tgtEl>
                                        <p:attrNameLst>
                                          <p:attrName>style.visibility</p:attrName>
                                        </p:attrNameLst>
                                      </p:cBhvr>
                                      <p:to>
                                        <p:strVal val="visible"/>
                                      </p:to>
                                    </p:set>
                                    <p:animEffect transition="in" filter="fade">
                                      <p:cBhvr additive="repl">
                                        <p:cTn id="17" dur="500"/>
                                        <p:tgtEl>
                                          <p:spTgt spid="56322">
                                            <p:txEl>
                                              <p:pRg st="5" end="5"/>
                                            </p:txEl>
                                          </p:spTgt>
                                        </p:tgtEl>
                                      </p:cBhvr>
                                    </p:animEffect>
                                  </p:childTnLst>
                                </p:cTn>
                              </p:par>
                              <p:par>
                                <p:cTn id="18" presetID="10" presetClass="entr" fill="hold" nodeType="withEffect">
                                  <p:stCondLst>
                                    <p:cond delay="0"/>
                                  </p:stCondLst>
                                  <p:childTnLst>
                                    <p:set>
                                      <p:cBhvr additive="repl">
                                        <p:cTn id="19" dur="1" fill="hold">
                                          <p:stCondLst>
                                            <p:cond delay="0"/>
                                          </p:stCondLst>
                                        </p:cTn>
                                        <p:tgtEl>
                                          <p:spTgt spid="56322">
                                            <p:txEl>
                                              <p:pRg st="6" end="6"/>
                                            </p:txEl>
                                          </p:spTgt>
                                        </p:tgtEl>
                                        <p:attrNameLst>
                                          <p:attrName>style.visibility</p:attrName>
                                        </p:attrNameLst>
                                      </p:cBhvr>
                                      <p:to>
                                        <p:strVal val="visible"/>
                                      </p:to>
                                    </p:set>
                                    <p:animEffect transition="in" filter="fade">
                                      <p:cBhvr additive="repl">
                                        <p:cTn id="20" dur="500"/>
                                        <p:tgtEl>
                                          <p:spTgt spid="56322">
                                            <p:txEl>
                                              <p:pRg st="6" end="6"/>
                                            </p:txEl>
                                          </p:spTgt>
                                        </p:tgtEl>
                                      </p:cBhvr>
                                    </p:animEffect>
                                  </p:childTnLst>
                                </p:cTn>
                              </p:par>
                              <p:par>
                                <p:cTn id="21" presetID="10" presetClass="entr" fill="hold" nodeType="withEffect">
                                  <p:stCondLst>
                                    <p:cond delay="0"/>
                                  </p:stCondLst>
                                  <p:childTnLst>
                                    <p:set>
                                      <p:cBhvr additive="repl">
                                        <p:cTn id="22" dur="1" fill="hold">
                                          <p:stCondLst>
                                            <p:cond delay="0"/>
                                          </p:stCondLst>
                                        </p:cTn>
                                        <p:tgtEl>
                                          <p:spTgt spid="56322">
                                            <p:txEl>
                                              <p:pRg st="7" end="7"/>
                                            </p:txEl>
                                          </p:spTgt>
                                        </p:tgtEl>
                                        <p:attrNameLst>
                                          <p:attrName>style.visibility</p:attrName>
                                        </p:attrNameLst>
                                      </p:cBhvr>
                                      <p:to>
                                        <p:strVal val="visible"/>
                                      </p:to>
                                    </p:set>
                                    <p:animEffect transition="in" filter="fade">
                                      <p:cBhvr additive="repl">
                                        <p:cTn id="23" dur="500"/>
                                        <p:tgtEl>
                                          <p:spTgt spid="56322">
                                            <p:txEl>
                                              <p:pRg st="7" end="7"/>
                                            </p:txEl>
                                          </p:spTgt>
                                        </p:tgtEl>
                                      </p:cBhvr>
                                    </p:animEffect>
                                  </p:childTnLst>
                                </p:cTn>
                              </p:par>
                              <p:par>
                                <p:cTn id="24" presetID="10" presetClass="entr" fill="hold" nodeType="withEffect">
                                  <p:stCondLst>
                                    <p:cond delay="0"/>
                                  </p:stCondLst>
                                  <p:childTnLst>
                                    <p:set>
                                      <p:cBhvr additive="repl">
                                        <p:cTn id="25" dur="1" fill="hold">
                                          <p:stCondLst>
                                            <p:cond delay="0"/>
                                          </p:stCondLst>
                                        </p:cTn>
                                        <p:tgtEl>
                                          <p:spTgt spid="56322">
                                            <p:txEl>
                                              <p:pRg st="8" end="8"/>
                                            </p:txEl>
                                          </p:spTgt>
                                        </p:tgtEl>
                                        <p:attrNameLst>
                                          <p:attrName>style.visibility</p:attrName>
                                        </p:attrNameLst>
                                      </p:cBhvr>
                                      <p:to>
                                        <p:strVal val="visible"/>
                                      </p:to>
                                    </p:set>
                                    <p:animEffect transition="in" filter="fade">
                                      <p:cBhvr additive="repl">
                                        <p:cTn id="26" dur="500"/>
                                        <p:tgtEl>
                                          <p:spTgt spid="563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EADAD-0A95-1FEC-93A7-47E3178F237D}"/>
              </a:ext>
            </a:extLst>
          </p:cNvPr>
          <p:cNvSpPr>
            <a:spLocks noGrp="1"/>
          </p:cNvSpPr>
          <p:nvPr>
            <p:ph type="title"/>
          </p:nvPr>
        </p:nvSpPr>
        <p:spPr>
          <a:xfrm>
            <a:off x="664488" y="254585"/>
            <a:ext cx="4620584" cy="1422854"/>
          </a:xfrm>
        </p:spPr>
        <p:txBody>
          <a:bodyPr vert="horz" lIns="91440" tIns="45720" rIns="91440" bIns="45720" rtlCol="0" anchor="b">
            <a:noAutofit/>
          </a:bodyPr>
          <a:lstStyle/>
          <a:p>
            <a:r>
              <a:rPr lang="el" sz="3200" b="1" dirty="0"/>
              <a:t>Σχέδιο δράσης </a:t>
            </a:r>
            <a:br>
              <a:rPr lang="en-US" sz="3200" b="1" dirty="0"/>
            </a:br>
            <a:r>
              <a:rPr lang="el" sz="3200" b="1" dirty="0"/>
              <a:t>για την εγκληματολογία </a:t>
            </a:r>
          </a:p>
        </p:txBody>
      </p:sp>
      <p:pic>
        <p:nvPicPr>
          <p:cNvPr id="3" name="Image 2" descr="Μια εικόνα που περιέχει νερό, βάρκα, εξωτερικό, ουρανό&#10;&#10;Περιγραφή που δημιουργείται αυτόματα">
            <a:extLst>
              <a:ext uri="{FF2B5EF4-FFF2-40B4-BE49-F238E27FC236}">
                <a16:creationId xmlns:a16="http://schemas.microsoft.com/office/drawing/2014/main" id="{6A931D9D-2878-D043-F7A7-6FCCF3C8D6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Image 3">
            <a:extLst>
              <a:ext uri="{FF2B5EF4-FFF2-40B4-BE49-F238E27FC236}">
                <a16:creationId xmlns:a16="http://schemas.microsoft.com/office/drawing/2014/main" id="{AB752099-4134-DCC1-02AD-79E17BB738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453" y="1957998"/>
            <a:ext cx="7164847" cy="4797817"/>
          </a:xfrm>
          <a:prstGeom prst="rect">
            <a:avLst/>
          </a:prstGeom>
        </p:spPr>
      </p:pic>
    </p:spTree>
    <p:extLst>
      <p:ext uri="{BB962C8B-B14F-4D97-AF65-F5344CB8AC3E}">
        <p14:creationId xmlns:p14="http://schemas.microsoft.com/office/powerpoint/2010/main" val="15115339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E4172E2-A32F-B9F8-F0E7-A8A3882061AA}"/>
              </a:ext>
            </a:extLst>
          </p:cNvPr>
          <p:cNvGraphicFramePr>
            <a:graphicFrameLocks noGrp="1"/>
          </p:cNvGraphicFramePr>
          <p:nvPr>
            <p:extLst>
              <p:ext uri="{D42A27DB-BD31-4B8C-83A1-F6EECF244321}">
                <p14:modId xmlns:p14="http://schemas.microsoft.com/office/powerpoint/2010/main" val="1983987434"/>
              </p:ext>
            </p:extLst>
          </p:nvPr>
        </p:nvGraphicFramePr>
        <p:xfrm>
          <a:off x="624839" y="1694448"/>
          <a:ext cx="9980023" cy="3682464"/>
        </p:xfrm>
        <a:graphic>
          <a:graphicData uri="http://schemas.openxmlformats.org/drawingml/2006/table">
            <a:tbl>
              <a:tblPr/>
              <a:tblGrid>
                <a:gridCol w="312766">
                  <a:extLst>
                    <a:ext uri="{9D8B030D-6E8A-4147-A177-3AD203B41FA5}">
                      <a16:colId xmlns:a16="http://schemas.microsoft.com/office/drawing/2014/main" val="3476697109"/>
                    </a:ext>
                  </a:extLst>
                </a:gridCol>
                <a:gridCol w="7904405">
                  <a:extLst>
                    <a:ext uri="{9D8B030D-6E8A-4147-A177-3AD203B41FA5}">
                      <a16:colId xmlns:a16="http://schemas.microsoft.com/office/drawing/2014/main" val="3673111778"/>
                    </a:ext>
                  </a:extLst>
                </a:gridCol>
                <a:gridCol w="881426">
                  <a:extLst>
                    <a:ext uri="{9D8B030D-6E8A-4147-A177-3AD203B41FA5}">
                      <a16:colId xmlns:a16="http://schemas.microsoft.com/office/drawing/2014/main" val="3491167886"/>
                    </a:ext>
                  </a:extLst>
                </a:gridCol>
                <a:gridCol w="881426">
                  <a:extLst>
                    <a:ext uri="{9D8B030D-6E8A-4147-A177-3AD203B41FA5}">
                      <a16:colId xmlns:a16="http://schemas.microsoft.com/office/drawing/2014/main" val="2755081703"/>
                    </a:ext>
                  </a:extLst>
                </a:gridCol>
              </a:tblGrid>
              <a:tr h="106878">
                <a:tc>
                  <a:txBody>
                    <a:bodyPr/>
                    <a:lstStyle/>
                    <a:p>
                      <a:pPr algn="ctr" fontAlgn="ctr"/>
                      <a:r>
                        <a:rPr lang="en-US" sz="1400" b="0" i="0" u="none" strike="noStrike" dirty="0">
                          <a:solidFill>
                            <a:srgbClr val="000000"/>
                          </a:solidFill>
                          <a:effectLst/>
                          <a:latin typeface="Calibri" panose="020F0502020204030204" pitchFamily="34" charset="0"/>
                        </a:rPr>
                        <a:t>I</a:t>
                      </a:r>
                      <a:endParaRPr lang="el" sz="1400" b="0" i="0" u="none" strike="noStrike" dirty="0">
                        <a:solidFill>
                          <a:srgbClr val="000000"/>
                        </a:solidFill>
                        <a:effectLst/>
                        <a:latin typeface="Calibri" panose="020F0502020204030204" pitchFamily="34" charset="0"/>
                      </a:endParaRP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err="1">
                          <a:solidFill>
                            <a:srgbClr val="000000"/>
                          </a:solidFill>
                          <a:effectLst/>
                          <a:latin typeface="Calibri" panose="020F0502020204030204" pitchFamily="34" charset="0"/>
                        </a:rPr>
                        <a:t>Ευαισθητοποίηση και κατάρτιση</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l" sz="1400" b="0" i="0" u="none" strike="noStrike">
                          <a:solidFill>
                            <a:srgbClr val="000000"/>
                          </a:solidFill>
                          <a:effectLst/>
                          <a:latin typeface="Calibri" panose="020F0502020204030204" pitchFamily="34" charset="0"/>
                        </a:rPr>
                        <a:t>ΠΡΌΤΥΠΟ</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l" sz="1400" b="0" i="0" u="none" strike="noStrike">
                          <a:solidFill>
                            <a:srgbClr val="000000"/>
                          </a:solidFill>
                          <a:effectLst/>
                          <a:latin typeface="Calibri" panose="020F0502020204030204" pitchFamily="34" charset="0"/>
                        </a:rPr>
                        <a:t>ΕΝΙΣΧΎΕΙ</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46381670"/>
                  </a:ext>
                </a:extLst>
              </a:tr>
              <a:tr h="106878">
                <a:tc>
                  <a:txBody>
                    <a:bodyPr/>
                    <a:lstStyle/>
                    <a:p>
                      <a:pPr algn="ctr" fontAlgn="ctr"/>
                      <a:r>
                        <a:rPr lang="el" sz="1400" b="0" i="0" u="none" strike="noStrike">
                          <a:solidFill>
                            <a:srgbClr val="000000"/>
                          </a:solidFill>
                          <a:effectLst/>
                          <a:latin typeface="Calibri" panose="020F0502020204030204" pitchFamily="34" charset="0"/>
                        </a:rPr>
                        <a:t>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Εκπαίδευση επιχειρησιακών ομάδων στην ασφάλεια πληροφοριακών συστημάτων</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1352642003"/>
                  </a:ext>
                </a:extLst>
              </a:tr>
              <a:tr h="106878">
                <a:tc>
                  <a:txBody>
                    <a:bodyPr/>
                    <a:lstStyle/>
                    <a:p>
                      <a:pPr algn="ctr" fontAlgn="ctr"/>
                      <a:r>
                        <a:rPr lang="el" sz="1400" b="0" i="0" u="none" strike="noStrike">
                          <a:solidFill>
                            <a:srgbClr val="000000"/>
                          </a:solidFill>
                          <a:effectLst/>
                          <a:latin typeface="Calibri" panose="020F0502020204030204" pitchFamily="34" charset="0"/>
                        </a:rPr>
                        <a:t>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Εκπαίδευση των χρηστών σε βασικές βέλτιστες πρακτικές ασφάλειας IT</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096104"/>
                  </a:ext>
                </a:extLst>
              </a:tr>
              <a:tr h="111331">
                <a:tc>
                  <a:txBody>
                    <a:bodyPr/>
                    <a:lstStyle/>
                    <a:p>
                      <a:pPr algn="ctr" fontAlgn="ctr"/>
                      <a:r>
                        <a:rPr lang="el" sz="1400" b="0" i="0" u="none" strike="noStrike">
                          <a:solidFill>
                            <a:srgbClr val="000000"/>
                          </a:solidFill>
                          <a:effectLst/>
                          <a:latin typeface="Calibri" panose="020F0502020204030204" pitchFamily="34" charset="0"/>
                        </a:rPr>
                        <a:t>3</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Διαχείριση των κινδύνων της εξωτερικής ανάθεσης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289187630"/>
                  </a:ext>
                </a:extLst>
              </a:tr>
              <a:tr h="106878">
                <a:tc>
                  <a:txBody>
                    <a:bodyPr/>
                    <a:lstStyle/>
                    <a:p>
                      <a:pPr algn="ctr" fontAlgn="ctr"/>
                      <a:r>
                        <a:rPr lang="el" sz="1400" b="0" i="0" u="none" strike="noStrike">
                          <a:solidFill>
                            <a:srgbClr val="000000"/>
                          </a:solidFill>
                          <a:effectLst/>
                          <a:latin typeface="Calibri" panose="020F0502020204030204" pitchFamily="34" charset="0"/>
                        </a:rPr>
                        <a:t>ΙΙ</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a:solidFill>
                            <a:srgbClr val="000000"/>
                          </a:solidFill>
                          <a:effectLst/>
                          <a:latin typeface="Calibri" panose="020F0502020204030204" pitchFamily="34" charset="0"/>
                        </a:rPr>
                        <a:t> Γνωρίστε το πληροφοριακό σύστημα</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2186444840"/>
                  </a:ext>
                </a:extLst>
              </a:tr>
              <a:tr h="106878">
                <a:tc>
                  <a:txBody>
                    <a:bodyPr/>
                    <a:lstStyle/>
                    <a:p>
                      <a:pPr algn="ctr" fontAlgn="ctr"/>
                      <a:r>
                        <a:rPr lang="el" sz="1400" b="0" i="0" u="none" strike="noStrike">
                          <a:solidFill>
                            <a:srgbClr val="000000"/>
                          </a:solidFill>
                          <a:effectLst/>
                          <a:latin typeface="Calibri" panose="020F0502020204030204" pitchFamily="34" charset="0"/>
                        </a:rPr>
                        <a:t>4</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Προσδιορίστε τις πιο ευαίσθητες πληροφορίες και διακομιστές και διατηρήστε έναν χάρτη δικτύου</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595969784"/>
                  </a:ext>
                </a:extLst>
              </a:tr>
              <a:tr h="106878">
                <a:tc>
                  <a:txBody>
                    <a:bodyPr/>
                    <a:lstStyle/>
                    <a:p>
                      <a:pPr algn="ctr" fontAlgn="ctr"/>
                      <a:r>
                        <a:rPr lang="el" sz="1400" b="0" i="0" u="none" strike="noStrike">
                          <a:solidFill>
                            <a:srgbClr val="000000"/>
                          </a:solidFill>
                          <a:effectLst/>
                          <a:latin typeface="Calibri" panose="020F0502020204030204" pitchFamily="34" charset="0"/>
                        </a:rPr>
                        <a:t>5</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Έχετε ένα ολοκληρωμένο απόθεμα προνομιακών λογαριασμών και διατηρήστε το ενημερωμένο</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042540"/>
                  </a:ext>
                </a:extLst>
              </a:tr>
              <a:tr h="106878">
                <a:tc>
                  <a:txBody>
                    <a:bodyPr/>
                    <a:lstStyle/>
                    <a:p>
                      <a:pPr algn="ctr" fontAlgn="ctr"/>
                      <a:r>
                        <a:rPr lang="el" sz="1400" b="0" i="0" u="none" strike="noStrike">
                          <a:solidFill>
                            <a:srgbClr val="000000"/>
                          </a:solidFill>
                          <a:effectLst/>
                          <a:latin typeface="Calibri" panose="020F0502020204030204" pitchFamily="34" charset="0"/>
                        </a:rPr>
                        <a:t>6</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Οργανώνει τις διαδικασίες άφιξης, αναχώρησης και αλλαγής καθηκόντων των χρηστών</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309617"/>
                  </a:ext>
                </a:extLst>
              </a:tr>
              <a:tr h="111331">
                <a:tc>
                  <a:txBody>
                    <a:bodyPr/>
                    <a:lstStyle/>
                    <a:p>
                      <a:pPr algn="ctr" fontAlgn="ctr"/>
                      <a:r>
                        <a:rPr lang="el" sz="1400" b="0" i="0" u="none" strike="noStrike">
                          <a:solidFill>
                            <a:srgbClr val="000000"/>
                          </a:solidFill>
                          <a:effectLst/>
                          <a:latin typeface="Calibri" panose="020F0502020204030204" pitchFamily="34" charset="0"/>
                        </a:rPr>
                        <a:t>7</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Επιτρέπει τη σύνδεση με το δίκτυο της οντότητας μόνο με ελεγχόμενο εξοπλισμό</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267039"/>
                  </a:ext>
                </a:extLst>
              </a:tr>
              <a:tr h="106878">
                <a:tc>
                  <a:txBody>
                    <a:bodyPr/>
                    <a:lstStyle/>
                    <a:p>
                      <a:pPr algn="ctr" fontAlgn="ctr"/>
                      <a:r>
                        <a:rPr lang="el" sz="1400" b="0" i="0" u="none" strike="noStrike">
                          <a:solidFill>
                            <a:srgbClr val="000000"/>
                          </a:solidFill>
                          <a:effectLst/>
                          <a:latin typeface="Calibri" panose="020F0502020204030204" pitchFamily="34" charset="0"/>
                        </a:rPr>
                        <a:t>ΙΙΙ</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a:solidFill>
                            <a:srgbClr val="000000"/>
                          </a:solidFill>
                          <a:effectLst/>
                          <a:latin typeface="Calibri" panose="020F0502020204030204" pitchFamily="34" charset="0"/>
                        </a:rPr>
                        <a:t> Έλεγχος ταυτότητας και έλεγχος πρόσβασης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1948364948"/>
                  </a:ext>
                </a:extLst>
              </a:tr>
              <a:tr h="106878">
                <a:tc>
                  <a:txBody>
                    <a:bodyPr/>
                    <a:lstStyle/>
                    <a:p>
                      <a:pPr algn="ctr" fontAlgn="ctr"/>
                      <a:r>
                        <a:rPr lang="el" sz="1400" b="0" i="0" u="none" strike="noStrike">
                          <a:solidFill>
                            <a:srgbClr val="000000"/>
                          </a:solidFill>
                          <a:effectLst/>
                          <a:latin typeface="Calibri" panose="020F0502020204030204" pitchFamily="34" charset="0"/>
                        </a:rPr>
                        <a:t>8</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Προσδιορίστε κάθε άτομο που έχει πρόσβαση στο σύστημα με το όνομά του και διακρίνετε μεταξύ των ρόλων χρήστη/διαχειριστή</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064268"/>
                  </a:ext>
                </a:extLst>
              </a:tr>
              <a:tr h="106878">
                <a:tc>
                  <a:txBody>
                    <a:bodyPr/>
                    <a:lstStyle/>
                    <a:p>
                      <a:pPr algn="ctr" fontAlgn="ctr"/>
                      <a:r>
                        <a:rPr lang="el" sz="1400" b="0" i="0" u="none" strike="noStrike">
                          <a:solidFill>
                            <a:srgbClr val="000000"/>
                          </a:solidFill>
                          <a:effectLst/>
                          <a:latin typeface="Calibri" panose="020F0502020204030204" pitchFamily="34" charset="0"/>
                        </a:rPr>
                        <a:t>9</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Εκχώρηση των κατάλληλων δικαιωμάτων σε ευαίσθητους πόρους του συστήματος πληροφοριών</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036211967"/>
                  </a:ext>
                </a:extLst>
              </a:tr>
              <a:tr h="106878">
                <a:tc>
                  <a:txBody>
                    <a:bodyPr/>
                    <a:lstStyle/>
                    <a:p>
                      <a:pPr algn="ctr" fontAlgn="ctr"/>
                      <a:r>
                        <a:rPr lang="el" sz="1400" b="0" i="0" u="none" strike="noStrike">
                          <a:solidFill>
                            <a:srgbClr val="000000"/>
                          </a:solidFill>
                          <a:effectLst/>
                          <a:latin typeface="Calibri" panose="020F0502020204030204" pitchFamily="34" charset="0"/>
                        </a:rPr>
                        <a:t>10</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Ορισμός και επαλήθευση κανόνων επιλογής κωδικού πρόσβασης και αλλαγής μεγέθους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404806843"/>
                  </a:ext>
                </a:extLst>
              </a:tr>
              <a:tr h="106878">
                <a:tc>
                  <a:txBody>
                    <a:bodyPr/>
                    <a:lstStyle/>
                    <a:p>
                      <a:pPr algn="ctr" fontAlgn="ctr"/>
                      <a:r>
                        <a:rPr lang="el" sz="1400" b="0" i="0" u="none" strike="noStrike">
                          <a:solidFill>
                            <a:srgbClr val="000000"/>
                          </a:solidFill>
                          <a:effectLst/>
                          <a:latin typeface="Calibri" panose="020F0502020204030204" pitchFamily="34" charset="0"/>
                        </a:rPr>
                        <a:t>11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Προστατέψτε τους κωδικούς πρόσβασης που είναι αποθηκευμένοι σε συστήματα</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021668473"/>
                  </a:ext>
                </a:extLst>
              </a:tr>
              <a:tr h="106878">
                <a:tc>
                  <a:txBody>
                    <a:bodyPr/>
                    <a:lstStyle/>
                    <a:p>
                      <a:pPr algn="ctr" fontAlgn="ctr"/>
                      <a:r>
                        <a:rPr lang="el" sz="1400" b="0" i="0" u="none" strike="noStrike">
                          <a:solidFill>
                            <a:srgbClr val="000000"/>
                          </a:solidFill>
                          <a:effectLst/>
                          <a:latin typeface="Calibri" panose="020F0502020204030204" pitchFamily="34" charset="0"/>
                        </a:rPr>
                        <a:t>12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Αλλαγή των προεπιλεγμένων στοιχείων ελέγχου ταυτότητας σε συσκευές και υπηρεσίες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707719"/>
                  </a:ext>
                </a:extLst>
              </a:tr>
              <a:tr h="111331">
                <a:tc>
                  <a:txBody>
                    <a:bodyPr/>
                    <a:lstStyle/>
                    <a:p>
                      <a:pPr algn="ctr" fontAlgn="ctr"/>
                      <a:r>
                        <a:rPr lang="el" sz="1400" b="0" i="0" u="none" strike="noStrike">
                          <a:solidFill>
                            <a:srgbClr val="000000"/>
                          </a:solidFill>
                          <a:effectLst/>
                          <a:latin typeface="Calibri" panose="020F0502020204030204" pitchFamily="34" charset="0"/>
                        </a:rPr>
                        <a:t>13</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Προτιμήστε τον ισχυρό έλεγχο ταυτότητας όταν είναι δυνατό</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612359"/>
                  </a:ext>
                </a:extLst>
              </a:tr>
            </a:tbl>
          </a:graphicData>
        </a:graphic>
      </p:graphicFrame>
      <p:sp>
        <p:nvSpPr>
          <p:cNvPr id="4" name="Titre 1">
            <a:extLst>
              <a:ext uri="{FF2B5EF4-FFF2-40B4-BE49-F238E27FC236}">
                <a16:creationId xmlns:a16="http://schemas.microsoft.com/office/drawing/2014/main" id="{3E7D9C8D-3357-0F2A-99BF-D8F55707E9BB}"/>
              </a:ext>
            </a:extLst>
          </p:cNvPr>
          <p:cNvSpPr txBox="1">
            <a:spLocks/>
          </p:cNvSpPr>
          <p:nvPr/>
        </p:nvSpPr>
        <p:spPr>
          <a:xfrm>
            <a:off x="0" y="0"/>
            <a:ext cx="12192000" cy="613954"/>
          </a:xfrm>
          <a:prstGeom prst="rect">
            <a:avLst/>
          </a:prstGeom>
          <a:solidFill>
            <a:schemeClr val="accent1">
              <a:lumMod val="75000"/>
            </a:schemeClr>
          </a:solidFill>
        </p:spPr>
        <p:txBody>
          <a:bodyPr vert="horz" lIns="121920" tIns="60960" rIns="121920" bIns="6096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 sz="3067" b="1">
                <a:solidFill>
                  <a:schemeClr val="bg1"/>
                </a:solidFill>
                <a:latin typeface="Arial Black" panose="020B0A04020102020204" pitchFamily="34" charset="0"/>
              </a:rPr>
              <a:t>ΣΧΕΔΙΟ ΔΡΑΣΗΣ – Αρχικές δραστηριότητες</a:t>
            </a:r>
            <a:endParaRPr lang="fr-FR" sz="3067" b="1">
              <a:solidFill>
                <a:schemeClr val="bg1"/>
              </a:solidFill>
              <a:latin typeface="Arial Black" panose="020B0A04020102020204" pitchFamily="34" charset="0"/>
            </a:endParaRPr>
          </a:p>
        </p:txBody>
      </p:sp>
      <p:sp>
        <p:nvSpPr>
          <p:cNvPr id="2" name="ZoneTexte 1">
            <a:extLst>
              <a:ext uri="{FF2B5EF4-FFF2-40B4-BE49-F238E27FC236}">
                <a16:creationId xmlns:a16="http://schemas.microsoft.com/office/drawing/2014/main" id="{00F7ABED-FF4D-BC85-A62C-7F68ED713EA0}"/>
              </a:ext>
            </a:extLst>
          </p:cNvPr>
          <p:cNvSpPr txBox="1">
            <a:spLocks noChangeArrowheads="1"/>
          </p:cNvSpPr>
          <p:nvPr/>
        </p:nvSpPr>
        <p:spPr bwMode="auto">
          <a:xfrm rot="20416802">
            <a:off x="7845791" y="5051115"/>
            <a:ext cx="4066105" cy="830997"/>
          </a:xfrm>
          <a:prstGeom prst="rect">
            <a:avLst/>
          </a:prstGeom>
          <a:solidFill>
            <a:schemeClr val="accent5">
              <a:lumMod val="20000"/>
              <a:lumOff val="80000"/>
            </a:schemeClr>
          </a:solidFill>
          <a:ln w="38100">
            <a:solidFill>
              <a:srgbClr val="FF0000"/>
            </a:solidFill>
            <a:miter lim="800000"/>
            <a:headEnd/>
            <a:tailEnd/>
          </a:ln>
        </p:spPr>
        <p:txBody>
          <a:bodyPr wrap="square">
            <a:spAutoFit/>
          </a:bodyPr>
          <a:lstStyle/>
          <a:p>
            <a:pPr algn="ctr" eaLnBrk="1" hangingPunct="1">
              <a:buClr>
                <a:srgbClr val="000000"/>
              </a:buClr>
              <a:buSzPct val="100000"/>
              <a:buFont typeface="Times New Roman" panose="02020603050405020304" pitchFamily="18" charset="0"/>
              <a:buNone/>
            </a:pPr>
            <a:r>
              <a:rPr lang="el" altLang="fr-FR" sz="4800" b="1">
                <a:solidFill>
                  <a:srgbClr val="FF0000"/>
                </a:solidFill>
                <a:latin typeface="[TOP_SECRET]" pitchFamily="2" charset="0"/>
              </a:rPr>
              <a:t>Παράδειγμα</a:t>
            </a:r>
          </a:p>
        </p:txBody>
      </p:sp>
    </p:spTree>
    <p:extLst>
      <p:ext uri="{BB962C8B-B14F-4D97-AF65-F5344CB8AC3E}">
        <p14:creationId xmlns:p14="http://schemas.microsoft.com/office/powerpoint/2010/main" val="354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E4172E2-A32F-B9F8-F0E7-A8A3882061AA}"/>
              </a:ext>
            </a:extLst>
          </p:cNvPr>
          <p:cNvGraphicFramePr>
            <a:graphicFrameLocks noGrp="1"/>
          </p:cNvGraphicFramePr>
          <p:nvPr>
            <p:extLst>
              <p:ext uri="{D42A27DB-BD31-4B8C-83A1-F6EECF244321}">
                <p14:modId xmlns:p14="http://schemas.microsoft.com/office/powerpoint/2010/main" val="588149185"/>
              </p:ext>
            </p:extLst>
          </p:nvPr>
        </p:nvGraphicFramePr>
        <p:xfrm>
          <a:off x="1105988" y="1873777"/>
          <a:ext cx="9980023" cy="3529668"/>
        </p:xfrm>
        <a:graphic>
          <a:graphicData uri="http://schemas.openxmlformats.org/drawingml/2006/table">
            <a:tbl>
              <a:tblPr/>
              <a:tblGrid>
                <a:gridCol w="312766">
                  <a:extLst>
                    <a:ext uri="{9D8B030D-6E8A-4147-A177-3AD203B41FA5}">
                      <a16:colId xmlns:a16="http://schemas.microsoft.com/office/drawing/2014/main" val="3476697109"/>
                    </a:ext>
                  </a:extLst>
                </a:gridCol>
                <a:gridCol w="7904405">
                  <a:extLst>
                    <a:ext uri="{9D8B030D-6E8A-4147-A177-3AD203B41FA5}">
                      <a16:colId xmlns:a16="http://schemas.microsoft.com/office/drawing/2014/main" val="3673111778"/>
                    </a:ext>
                  </a:extLst>
                </a:gridCol>
                <a:gridCol w="881426">
                  <a:extLst>
                    <a:ext uri="{9D8B030D-6E8A-4147-A177-3AD203B41FA5}">
                      <a16:colId xmlns:a16="http://schemas.microsoft.com/office/drawing/2014/main" val="3491167886"/>
                    </a:ext>
                  </a:extLst>
                </a:gridCol>
                <a:gridCol w="881426">
                  <a:extLst>
                    <a:ext uri="{9D8B030D-6E8A-4147-A177-3AD203B41FA5}">
                      <a16:colId xmlns:a16="http://schemas.microsoft.com/office/drawing/2014/main" val="2755081703"/>
                    </a:ext>
                  </a:extLst>
                </a:gridCol>
              </a:tblGrid>
              <a:tr h="221392">
                <a:tc>
                  <a:txBody>
                    <a:bodyPr/>
                    <a:lstStyle/>
                    <a:p>
                      <a:pPr algn="ctr" fontAlgn="ctr"/>
                      <a:r>
                        <a:rPr lang="el" sz="1400" b="0" i="0" u="none" strike="noStrike">
                          <a:solidFill>
                            <a:srgbClr val="000000"/>
                          </a:solidFill>
                          <a:effectLst/>
                          <a:latin typeface="Calibri" panose="020F0502020204030204" pitchFamily="34" charset="0"/>
                        </a:rPr>
                        <a:t>ΙV</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a:solidFill>
                            <a:srgbClr val="000000"/>
                          </a:solidFill>
                          <a:effectLst/>
                          <a:latin typeface="Calibri" panose="020F0502020204030204" pitchFamily="34" charset="0"/>
                        </a:rPr>
                        <a:t> Ασφαλείς σταθμοί εργασίας</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853611909"/>
                  </a:ext>
                </a:extLst>
              </a:tr>
              <a:tr h="221392">
                <a:tc>
                  <a:txBody>
                    <a:bodyPr/>
                    <a:lstStyle/>
                    <a:p>
                      <a:pPr algn="ctr" fontAlgn="ctr"/>
                      <a:r>
                        <a:rPr lang="el" sz="1400" b="0" i="0" u="none" strike="noStrike">
                          <a:solidFill>
                            <a:srgbClr val="000000"/>
                          </a:solidFill>
                          <a:effectLst/>
                          <a:latin typeface="Calibri" panose="020F0502020204030204" pitchFamily="34" charset="0"/>
                        </a:rPr>
                        <a:t>14</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Εφαρμόστε ένα ελάχιστο επίπεδο ασφάλειας σε ολόκληρη την περιουσία πληροφορικής</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0107816"/>
                  </a:ext>
                </a:extLst>
              </a:tr>
              <a:tr h="221392">
                <a:tc>
                  <a:txBody>
                    <a:bodyPr/>
                    <a:lstStyle/>
                    <a:p>
                      <a:pPr algn="ctr" fontAlgn="ctr"/>
                      <a:r>
                        <a:rPr lang="el" sz="1400" b="0" i="0" u="none" strike="noStrike">
                          <a:solidFill>
                            <a:srgbClr val="000000"/>
                          </a:solidFill>
                          <a:effectLst/>
                          <a:latin typeface="Calibri" panose="020F0502020204030204" pitchFamily="34" charset="0"/>
                        </a:rPr>
                        <a:t>15</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Προστατευτείτε από τις απειλές της χρήσης αφαιρούμενων μέσων</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537247"/>
                  </a:ext>
                </a:extLst>
              </a:tr>
              <a:tr h="221392">
                <a:tc>
                  <a:txBody>
                    <a:bodyPr/>
                    <a:lstStyle/>
                    <a:p>
                      <a:pPr algn="ctr" fontAlgn="ctr"/>
                      <a:r>
                        <a:rPr lang="el" sz="1400" b="0" i="0" u="none" strike="noStrike">
                          <a:solidFill>
                            <a:srgbClr val="000000"/>
                          </a:solidFill>
                          <a:effectLst/>
                          <a:latin typeface="Calibri" panose="020F0502020204030204" pitchFamily="34" charset="0"/>
                        </a:rPr>
                        <a:t>16</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Χρήση εργαλείου κεντρικής διαχείρισης για την τυποποίηση των πολιτικών ασφαλείας</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1816974937"/>
                  </a:ext>
                </a:extLst>
              </a:tr>
              <a:tr h="221392">
                <a:tc>
                  <a:txBody>
                    <a:bodyPr/>
                    <a:lstStyle/>
                    <a:p>
                      <a:pPr algn="ctr" fontAlgn="ctr"/>
                      <a:r>
                        <a:rPr lang="el" sz="1400" b="0" i="0" u="none" strike="noStrike">
                          <a:solidFill>
                            <a:srgbClr val="000000"/>
                          </a:solidFill>
                          <a:effectLst/>
                          <a:latin typeface="Calibri" panose="020F0502020204030204" pitchFamily="34" charset="0"/>
                        </a:rPr>
                        <a:t>17</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Ενεργοποίηση και ρύθμιση παραμέτρων του τείχους προστασίας τοπικής επιφάνειας εργασίας</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432036"/>
                  </a:ext>
                </a:extLst>
              </a:tr>
              <a:tr h="221392">
                <a:tc>
                  <a:txBody>
                    <a:bodyPr/>
                    <a:lstStyle/>
                    <a:p>
                      <a:pPr algn="ctr" fontAlgn="ctr"/>
                      <a:r>
                        <a:rPr lang="el" sz="1400" b="0" i="0" u="none" strike="noStrike">
                          <a:solidFill>
                            <a:srgbClr val="000000"/>
                          </a:solidFill>
                          <a:effectLst/>
                          <a:latin typeface="Calibri" panose="020F0502020204030204" pitchFamily="34" charset="0"/>
                        </a:rPr>
                        <a:t>18</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Κρυπτογράφηση ευαίσθητων δεδομένων που μεταδίδονται μέσω του Διαδικτύου</a:t>
                      </a: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84483751"/>
                  </a:ext>
                </a:extLst>
              </a:tr>
              <a:tr h="221392">
                <a:tc>
                  <a:txBody>
                    <a:bodyPr/>
                    <a:lstStyle/>
                    <a:p>
                      <a:pPr algn="ctr" fontAlgn="ctr"/>
                      <a:r>
                        <a:rPr lang="el" sz="1400" b="0" i="0" u="none" strike="noStrike">
                          <a:solidFill>
                            <a:srgbClr val="000000"/>
                          </a:solidFill>
                          <a:effectLst/>
                          <a:latin typeface="Calibri" panose="020F0502020204030204" pitchFamily="34" charset="0"/>
                        </a:rPr>
                        <a:t>V</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a:solidFill>
                            <a:srgbClr val="000000"/>
                          </a:solidFill>
                          <a:effectLst/>
                          <a:latin typeface="Calibri" panose="020F0502020204030204" pitchFamily="34" charset="0"/>
                        </a:rPr>
                        <a:t> Ασφαλίστε το δίκτυο</a:t>
                      </a: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3639984662"/>
                  </a:ext>
                </a:extLst>
              </a:tr>
              <a:tr h="221392">
                <a:tc>
                  <a:txBody>
                    <a:bodyPr/>
                    <a:lstStyle/>
                    <a:p>
                      <a:pPr algn="ctr" fontAlgn="ctr"/>
                      <a:r>
                        <a:rPr lang="el" sz="1400" b="0" i="0" u="none" strike="noStrike">
                          <a:solidFill>
                            <a:srgbClr val="000000"/>
                          </a:solidFill>
                          <a:effectLst/>
                          <a:latin typeface="Calibri" panose="020F0502020204030204" pitchFamily="34" charset="0"/>
                        </a:rPr>
                        <a:t>19</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Τμηματοποίηση του δικτύου και ρύθμιση διαμέρισης μεταξύ αυτών των περιοχών</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386095026"/>
                  </a:ext>
                </a:extLst>
              </a:tr>
              <a:tr h="221392">
                <a:tc>
                  <a:txBody>
                    <a:bodyPr/>
                    <a:lstStyle/>
                    <a:p>
                      <a:pPr algn="ctr" fontAlgn="ctr"/>
                      <a:r>
                        <a:rPr lang="el" sz="1400" b="0" i="0" u="none" strike="noStrike">
                          <a:solidFill>
                            <a:srgbClr val="000000"/>
                          </a:solidFill>
                          <a:effectLst/>
                          <a:latin typeface="Calibri" panose="020F0502020204030204" pitchFamily="34" charset="0"/>
                        </a:rPr>
                        <a:t>20</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dirty="0">
                          <a:solidFill>
                            <a:srgbClr val="000000"/>
                          </a:solidFill>
                          <a:effectLst/>
                          <a:latin typeface="Calibri" panose="020F0502020204030204" pitchFamily="34" charset="0"/>
                        </a:rPr>
                        <a:t> Ασφάλεια δικτύων πρόσβασης Wi-Fi και διαχωρισμός χρήσεων</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384295934"/>
                  </a:ext>
                </a:extLst>
              </a:tr>
              <a:tr h="221392">
                <a:tc>
                  <a:txBody>
                    <a:bodyPr/>
                    <a:lstStyle/>
                    <a:p>
                      <a:pPr algn="ctr" fontAlgn="ctr"/>
                      <a:r>
                        <a:rPr lang="el" sz="1400" b="0" i="0" u="none" strike="noStrike">
                          <a:solidFill>
                            <a:srgbClr val="000000"/>
                          </a:solidFill>
                          <a:effectLst/>
                          <a:latin typeface="Calibri" panose="020F0502020204030204" pitchFamily="34" charset="0"/>
                        </a:rPr>
                        <a:t>21</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Χρησιμοποιήστε ασφαλή πρωτόκολλα μόλις υπάρξουν</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1020317075"/>
                  </a:ext>
                </a:extLst>
              </a:tr>
              <a:tr h="221392">
                <a:tc>
                  <a:txBody>
                    <a:bodyPr/>
                    <a:lstStyle/>
                    <a:p>
                      <a:pPr algn="ctr" fontAlgn="ctr"/>
                      <a:r>
                        <a:rPr lang="el" sz="1400" b="0" i="0" u="none" strike="noStrike">
                          <a:solidFill>
                            <a:srgbClr val="000000"/>
                          </a:solidFill>
                          <a:effectLst/>
                          <a:latin typeface="Calibri" panose="020F0502020204030204" pitchFamily="34" charset="0"/>
                        </a:rPr>
                        <a:t>22</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Ρύθμιση ασφαλούς πύλης στο Internet</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257072"/>
                  </a:ext>
                </a:extLst>
              </a:tr>
              <a:tr h="221392">
                <a:tc>
                  <a:txBody>
                    <a:bodyPr/>
                    <a:lstStyle/>
                    <a:p>
                      <a:pPr algn="ctr" fontAlgn="ctr"/>
                      <a:r>
                        <a:rPr lang="el" sz="1400" b="0" i="0" u="none" strike="noStrike">
                          <a:solidFill>
                            <a:srgbClr val="000000"/>
                          </a:solidFill>
                          <a:effectLst/>
                          <a:latin typeface="Calibri" panose="020F0502020204030204" pitchFamily="34" charset="0"/>
                        </a:rPr>
                        <a:t>23</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Διαμερισματοποίηση των υπηρεσιών που είναι ορατές από το Διαδίκτυο από το υπόλοιπο πληροφοριακό σύστημα</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780068333"/>
                  </a:ext>
                </a:extLst>
              </a:tr>
              <a:tr h="221392">
                <a:tc>
                  <a:txBody>
                    <a:bodyPr/>
                    <a:lstStyle/>
                    <a:p>
                      <a:pPr algn="ctr" fontAlgn="ctr"/>
                      <a:r>
                        <a:rPr lang="el" sz="1400" b="0" i="0" u="none" strike="noStrike">
                          <a:solidFill>
                            <a:srgbClr val="000000"/>
                          </a:solidFill>
                          <a:effectLst/>
                          <a:latin typeface="Calibri" panose="020F0502020204030204" pitchFamily="34" charset="0"/>
                        </a:rPr>
                        <a:t>24</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Προστατέψτε το επαγγελματικό σας email</a:t>
                      </a: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126809"/>
                  </a:ext>
                </a:extLst>
              </a:tr>
              <a:tr h="221392">
                <a:tc>
                  <a:txBody>
                    <a:bodyPr/>
                    <a:lstStyle/>
                    <a:p>
                      <a:pPr algn="ctr" fontAlgn="ctr"/>
                      <a:r>
                        <a:rPr lang="el" sz="1400" b="0" i="0" u="none" strike="noStrike">
                          <a:solidFill>
                            <a:srgbClr val="000000"/>
                          </a:solidFill>
                          <a:effectLst/>
                          <a:latin typeface="Calibri" panose="020F0502020204030204" pitchFamily="34" charset="0"/>
                        </a:rPr>
                        <a:t>25</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Ασφαλείς αποκλειστικές διασυνδέσεις δικτύου με συνεργάτες</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155670"/>
                  </a:ext>
                </a:extLst>
              </a:tr>
              <a:tr h="221392">
                <a:tc>
                  <a:txBody>
                    <a:bodyPr/>
                    <a:lstStyle/>
                    <a:p>
                      <a:pPr algn="ctr" fontAlgn="ctr"/>
                      <a:r>
                        <a:rPr lang="el" sz="1400" b="0" i="0" u="none" strike="noStrike">
                          <a:solidFill>
                            <a:srgbClr val="000000"/>
                          </a:solidFill>
                          <a:effectLst/>
                          <a:latin typeface="Calibri" panose="020F0502020204030204" pitchFamily="34" charset="0"/>
                        </a:rPr>
                        <a:t>26</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Έλεγχος και προστασία της πρόσβασης σε αίθουσες διακομιστών και αίθουσες τεχνικών</a:t>
                      </a:r>
                      <a:endParaRPr lang="fr-FR" sz="1400" b="0" i="0" u="none" strike="noStrike">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4089363830"/>
                  </a:ext>
                </a:extLst>
              </a:tr>
            </a:tbl>
          </a:graphicData>
        </a:graphic>
      </p:graphicFrame>
      <p:sp>
        <p:nvSpPr>
          <p:cNvPr id="4" name="Titre 1">
            <a:extLst>
              <a:ext uri="{FF2B5EF4-FFF2-40B4-BE49-F238E27FC236}">
                <a16:creationId xmlns:a16="http://schemas.microsoft.com/office/drawing/2014/main" id="{4CF76372-849C-7996-0516-D7395AFC3B27}"/>
              </a:ext>
            </a:extLst>
          </p:cNvPr>
          <p:cNvSpPr txBox="1">
            <a:spLocks/>
          </p:cNvSpPr>
          <p:nvPr/>
        </p:nvSpPr>
        <p:spPr>
          <a:xfrm>
            <a:off x="0" y="12700"/>
            <a:ext cx="12192000" cy="613954"/>
          </a:xfrm>
          <a:prstGeom prst="rect">
            <a:avLst/>
          </a:prstGeom>
          <a:solidFill>
            <a:schemeClr val="accent1">
              <a:lumMod val="75000"/>
            </a:schemeClr>
          </a:solidFill>
        </p:spPr>
        <p:txBody>
          <a:bodyPr vert="horz" lIns="121920" tIns="60960" rIns="121920" bIns="6096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 sz="3067" b="1">
                <a:solidFill>
                  <a:schemeClr val="bg1"/>
                </a:solidFill>
                <a:latin typeface="Arial Black" panose="020B0A04020102020204" pitchFamily="34" charset="0"/>
              </a:rPr>
              <a:t>ΣΧΕΔΙΟ ΔΡΑΣΗΣ - Πρόληψη</a:t>
            </a:r>
          </a:p>
        </p:txBody>
      </p:sp>
      <p:sp>
        <p:nvSpPr>
          <p:cNvPr id="2" name="ZoneTexte 1">
            <a:extLst>
              <a:ext uri="{FF2B5EF4-FFF2-40B4-BE49-F238E27FC236}">
                <a16:creationId xmlns:a16="http://schemas.microsoft.com/office/drawing/2014/main" id="{7D9EE9A8-08BE-B818-7A4C-35962C258FD7}"/>
              </a:ext>
            </a:extLst>
          </p:cNvPr>
          <p:cNvSpPr txBox="1">
            <a:spLocks noChangeArrowheads="1"/>
          </p:cNvSpPr>
          <p:nvPr/>
        </p:nvSpPr>
        <p:spPr bwMode="auto">
          <a:xfrm rot="20416802">
            <a:off x="7845791" y="5051115"/>
            <a:ext cx="4066105" cy="830997"/>
          </a:xfrm>
          <a:prstGeom prst="rect">
            <a:avLst/>
          </a:prstGeom>
          <a:solidFill>
            <a:schemeClr val="accent5">
              <a:lumMod val="20000"/>
              <a:lumOff val="80000"/>
            </a:schemeClr>
          </a:solidFill>
          <a:ln w="38100">
            <a:solidFill>
              <a:srgbClr val="FF0000"/>
            </a:solidFill>
            <a:miter lim="800000"/>
            <a:headEnd/>
            <a:tailEnd/>
          </a:ln>
        </p:spPr>
        <p:txBody>
          <a:bodyPr wrap="square">
            <a:spAutoFit/>
          </a:bodyPr>
          <a:lstStyle/>
          <a:p>
            <a:pPr algn="ctr" eaLnBrk="1" hangingPunct="1">
              <a:buClr>
                <a:srgbClr val="000000"/>
              </a:buClr>
              <a:buSzPct val="100000"/>
              <a:buFont typeface="Times New Roman" panose="02020603050405020304" pitchFamily="18" charset="0"/>
              <a:buNone/>
            </a:pPr>
            <a:r>
              <a:rPr lang="el" altLang="fr-FR" sz="4800" b="1">
                <a:solidFill>
                  <a:srgbClr val="FF0000"/>
                </a:solidFill>
                <a:latin typeface="[TOP_SECRET]" pitchFamily="2" charset="0"/>
              </a:rPr>
              <a:t>Παράδειγμα</a:t>
            </a:r>
          </a:p>
        </p:txBody>
      </p:sp>
    </p:spTree>
    <p:extLst>
      <p:ext uri="{BB962C8B-B14F-4D97-AF65-F5344CB8AC3E}">
        <p14:creationId xmlns:p14="http://schemas.microsoft.com/office/powerpoint/2010/main" val="58784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E4172E2-A32F-B9F8-F0E7-A8A3882061AA}"/>
              </a:ext>
            </a:extLst>
          </p:cNvPr>
          <p:cNvGraphicFramePr>
            <a:graphicFrameLocks noGrp="1"/>
          </p:cNvGraphicFramePr>
          <p:nvPr>
            <p:extLst>
              <p:ext uri="{D42A27DB-BD31-4B8C-83A1-F6EECF244321}">
                <p14:modId xmlns:p14="http://schemas.microsoft.com/office/powerpoint/2010/main" val="609654367"/>
              </p:ext>
            </p:extLst>
          </p:nvPr>
        </p:nvGraphicFramePr>
        <p:xfrm>
          <a:off x="940525" y="1403164"/>
          <a:ext cx="9980023" cy="4979919"/>
        </p:xfrm>
        <a:graphic>
          <a:graphicData uri="http://schemas.openxmlformats.org/drawingml/2006/table">
            <a:tbl>
              <a:tblPr/>
              <a:tblGrid>
                <a:gridCol w="312766">
                  <a:extLst>
                    <a:ext uri="{9D8B030D-6E8A-4147-A177-3AD203B41FA5}">
                      <a16:colId xmlns:a16="http://schemas.microsoft.com/office/drawing/2014/main" val="3476697109"/>
                    </a:ext>
                  </a:extLst>
                </a:gridCol>
                <a:gridCol w="7904405">
                  <a:extLst>
                    <a:ext uri="{9D8B030D-6E8A-4147-A177-3AD203B41FA5}">
                      <a16:colId xmlns:a16="http://schemas.microsoft.com/office/drawing/2014/main" val="3673111778"/>
                    </a:ext>
                  </a:extLst>
                </a:gridCol>
                <a:gridCol w="881426">
                  <a:extLst>
                    <a:ext uri="{9D8B030D-6E8A-4147-A177-3AD203B41FA5}">
                      <a16:colId xmlns:a16="http://schemas.microsoft.com/office/drawing/2014/main" val="3491167886"/>
                    </a:ext>
                  </a:extLst>
                </a:gridCol>
                <a:gridCol w="881426">
                  <a:extLst>
                    <a:ext uri="{9D8B030D-6E8A-4147-A177-3AD203B41FA5}">
                      <a16:colId xmlns:a16="http://schemas.microsoft.com/office/drawing/2014/main" val="2755081703"/>
                    </a:ext>
                  </a:extLst>
                </a:gridCol>
              </a:tblGrid>
              <a:tr h="198318">
                <a:tc>
                  <a:txBody>
                    <a:bodyPr/>
                    <a:lstStyle/>
                    <a:p>
                      <a:pPr algn="ctr" fontAlgn="ctr"/>
                      <a:r>
                        <a:rPr lang="el" sz="1400" b="0" i="0" u="none" strike="noStrike">
                          <a:solidFill>
                            <a:srgbClr val="000000"/>
                          </a:solidFill>
                          <a:effectLst/>
                          <a:latin typeface="Calibri" panose="020F0502020204030204" pitchFamily="34" charset="0"/>
                        </a:rPr>
                        <a:t>VI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a:solidFill>
                            <a:srgbClr val="000000"/>
                          </a:solidFill>
                          <a:effectLst/>
                          <a:latin typeface="Calibri" panose="020F0502020204030204" pitchFamily="34" charset="0"/>
                        </a:rPr>
                        <a:t> Ασφαλής διαχείριση</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2161917959"/>
                  </a:ext>
                </a:extLst>
              </a:tr>
              <a:tr h="106878">
                <a:tc>
                  <a:txBody>
                    <a:bodyPr/>
                    <a:lstStyle/>
                    <a:p>
                      <a:pPr algn="ctr" fontAlgn="ctr"/>
                      <a:r>
                        <a:rPr lang="el" sz="1400" b="0" i="0" u="none" strike="noStrike">
                          <a:solidFill>
                            <a:srgbClr val="000000"/>
                          </a:solidFill>
                          <a:effectLst/>
                          <a:latin typeface="Calibri" panose="020F0502020204030204" pitchFamily="34" charset="0"/>
                        </a:rPr>
                        <a:t>27</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Απαγορεύουν την πρόσβαση στο Διαδίκτυο από σταθμούς εργασίας ή διακομιστές που χρησιμοποιούνται για τη διαχείριση του συστήματος πληροφοριών</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0236937"/>
                  </a:ext>
                </a:extLst>
              </a:tr>
              <a:tr h="106878">
                <a:tc>
                  <a:txBody>
                    <a:bodyPr/>
                    <a:lstStyle/>
                    <a:p>
                      <a:pPr algn="ctr" fontAlgn="ctr"/>
                      <a:r>
                        <a:rPr lang="el" sz="1400" b="0" i="0" u="none" strike="noStrike">
                          <a:solidFill>
                            <a:srgbClr val="000000"/>
                          </a:solidFill>
                          <a:effectLst/>
                          <a:latin typeface="Calibri" panose="020F0502020204030204" pitchFamily="34" charset="0"/>
                        </a:rPr>
                        <a:t>28</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Χρήση αποκλειστικού, διαμερισμένου δικτύου για διαχείριση πληροφοριακού συστήματος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9188998"/>
                  </a:ext>
                </a:extLst>
              </a:tr>
              <a:tr h="111331">
                <a:tc>
                  <a:txBody>
                    <a:bodyPr/>
                    <a:lstStyle/>
                    <a:p>
                      <a:pPr algn="ctr" fontAlgn="ctr"/>
                      <a:r>
                        <a:rPr lang="el" sz="1400" b="0" i="0" u="none" strike="noStrike">
                          <a:solidFill>
                            <a:srgbClr val="000000"/>
                          </a:solidFill>
                          <a:effectLst/>
                          <a:latin typeface="Calibri" panose="020F0502020204030204" pitchFamily="34" charset="0"/>
                        </a:rPr>
                        <a:t>29</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Περιορισμός των διοικητικών δικαιωμάτων των σταθμών εργασίας στην αυστηρή επιχειρησιακή ανάγκη</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828168835"/>
                  </a:ext>
                </a:extLst>
              </a:tr>
              <a:tr h="106878">
                <a:tc>
                  <a:txBody>
                    <a:bodyPr/>
                    <a:lstStyle/>
                    <a:p>
                      <a:pPr algn="ctr" fontAlgn="ctr"/>
                      <a:r>
                        <a:rPr lang="el" sz="1400" b="0" i="0" u="none" strike="noStrike">
                          <a:solidFill>
                            <a:srgbClr val="000000"/>
                          </a:solidFill>
                          <a:effectLst/>
                          <a:latin typeface="Calibri" panose="020F0502020204030204" pitchFamily="34" charset="0"/>
                        </a:rPr>
                        <a:t>VII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a:solidFill>
                            <a:srgbClr val="000000"/>
                          </a:solidFill>
                          <a:effectLst/>
                          <a:latin typeface="Calibri" panose="020F0502020204030204" pitchFamily="34" charset="0"/>
                        </a:rPr>
                        <a:t> Διαχείριση της κινητικότητας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570293651"/>
                  </a:ext>
                </a:extLst>
              </a:tr>
              <a:tr h="106878">
                <a:tc>
                  <a:txBody>
                    <a:bodyPr/>
                    <a:lstStyle/>
                    <a:p>
                      <a:pPr algn="ctr" fontAlgn="ctr"/>
                      <a:r>
                        <a:rPr lang="el" sz="1400" b="0" i="0" u="none" strike="noStrike">
                          <a:solidFill>
                            <a:srgbClr val="000000"/>
                          </a:solidFill>
                          <a:effectLst/>
                          <a:latin typeface="Calibri" panose="020F0502020204030204" pitchFamily="34" charset="0"/>
                        </a:rPr>
                        <a:t>30</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Λάβετε μέτρα φυσικής ασφάλειας για κινητές συσκευές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883550"/>
                  </a:ext>
                </a:extLst>
              </a:tr>
              <a:tr h="106878">
                <a:tc>
                  <a:txBody>
                    <a:bodyPr/>
                    <a:lstStyle/>
                    <a:p>
                      <a:pPr algn="ctr" fontAlgn="ctr"/>
                      <a:r>
                        <a:rPr lang="el" sz="1400" b="0" i="0" u="none" strike="noStrike">
                          <a:solidFill>
                            <a:srgbClr val="000000"/>
                          </a:solidFill>
                          <a:effectLst/>
                          <a:latin typeface="Calibri" panose="020F0502020204030204" pitchFamily="34" charset="0"/>
                        </a:rPr>
                        <a:t>31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Κρυπτογράφηση ευαίσθητων δεδομένων, ειδικά σε δυνητικά "χαμένο υλικό"</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889695887"/>
                  </a:ext>
                </a:extLst>
              </a:tr>
              <a:tr h="106878">
                <a:tc>
                  <a:txBody>
                    <a:bodyPr/>
                    <a:lstStyle/>
                    <a:p>
                      <a:pPr algn="ctr" fontAlgn="ctr"/>
                      <a:r>
                        <a:rPr lang="el" sz="1400" b="0" i="0" u="none" strike="noStrike">
                          <a:solidFill>
                            <a:srgbClr val="000000"/>
                          </a:solidFill>
                          <a:effectLst/>
                          <a:latin typeface="Calibri" panose="020F0502020204030204" pitchFamily="34" charset="0"/>
                        </a:rPr>
                        <a:t>32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Ασφαλίστε τη σύνδεση δικτύου φορητών σταθμών εργασίας που χρησιμοποιούνται σε μακρινά σενάρια</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117209"/>
                  </a:ext>
                </a:extLst>
              </a:tr>
              <a:tr h="111331">
                <a:tc>
                  <a:txBody>
                    <a:bodyPr/>
                    <a:lstStyle/>
                    <a:p>
                      <a:pPr algn="ctr" fontAlgn="ctr"/>
                      <a:r>
                        <a:rPr lang="el" sz="1400" b="0" i="0" u="none" strike="noStrike">
                          <a:solidFill>
                            <a:srgbClr val="000000"/>
                          </a:solidFill>
                          <a:effectLst/>
                          <a:latin typeface="Calibri" panose="020F0502020204030204" pitchFamily="34" charset="0"/>
                        </a:rPr>
                        <a:t>33</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Υιοθέτηση πολιτικών ασφάλειας κινητών συσκευών</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484426"/>
                  </a:ext>
                </a:extLst>
              </a:tr>
              <a:tr h="106878">
                <a:tc>
                  <a:txBody>
                    <a:bodyPr/>
                    <a:lstStyle/>
                    <a:p>
                      <a:pPr algn="ctr" fontAlgn="ctr"/>
                      <a:r>
                        <a:rPr lang="el" sz="1400" b="0" i="0" u="none" strike="noStrike">
                          <a:solidFill>
                            <a:srgbClr val="000000"/>
                          </a:solidFill>
                          <a:effectLst/>
                          <a:latin typeface="Calibri" panose="020F0502020204030204" pitchFamily="34" charset="0"/>
                        </a:rPr>
                        <a:t>VIII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a:solidFill>
                            <a:srgbClr val="000000"/>
                          </a:solidFill>
                          <a:effectLst/>
                          <a:latin typeface="Calibri" panose="020F0502020204030204" pitchFamily="34" charset="0"/>
                        </a:rPr>
                        <a:t> Ενημέρωση του πληροφοριακού συστήματος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733546498"/>
                  </a:ext>
                </a:extLst>
              </a:tr>
              <a:tr h="106878">
                <a:tc>
                  <a:txBody>
                    <a:bodyPr/>
                    <a:lstStyle/>
                    <a:p>
                      <a:pPr algn="ctr" fontAlgn="ctr"/>
                      <a:r>
                        <a:rPr lang="el" sz="1400" b="0" i="0" u="none" strike="noStrike">
                          <a:solidFill>
                            <a:srgbClr val="000000"/>
                          </a:solidFill>
                          <a:effectLst/>
                          <a:latin typeface="Calibri" panose="020F0502020204030204" pitchFamily="34" charset="0"/>
                        </a:rPr>
                        <a:t>34</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Καθορισμός πολιτικής για την ενημέρωση των στοιχείων του πληροφοριακού συστήματος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312235646"/>
                  </a:ext>
                </a:extLst>
              </a:tr>
              <a:tr h="111331">
                <a:tc>
                  <a:txBody>
                    <a:bodyPr/>
                    <a:lstStyle/>
                    <a:p>
                      <a:pPr algn="ctr" fontAlgn="ctr"/>
                      <a:r>
                        <a:rPr lang="el" sz="1400" b="0" i="0" u="none" strike="noStrike">
                          <a:solidFill>
                            <a:srgbClr val="000000"/>
                          </a:solidFill>
                          <a:effectLst/>
                          <a:latin typeface="Calibri" panose="020F0502020204030204" pitchFamily="34" charset="0"/>
                        </a:rPr>
                        <a:t>35</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dirty="0">
                          <a:solidFill>
                            <a:srgbClr val="000000"/>
                          </a:solidFill>
                          <a:effectLst/>
                          <a:latin typeface="Calibri" panose="020F0502020204030204" pitchFamily="34" charset="0"/>
                        </a:rPr>
                        <a:t> Πρόβλεψη του τέλους της συντήρησης λογισμικού και συστήματος και περιορισμός της πρόσφυσης του   λογισμικού</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904702786"/>
                  </a:ext>
                </a:extLst>
              </a:tr>
              <a:tr h="106878">
                <a:tc>
                  <a:txBody>
                    <a:bodyPr/>
                    <a:lstStyle/>
                    <a:p>
                      <a:pPr algn="ctr" fontAlgn="ctr"/>
                      <a:r>
                        <a:rPr lang="el" sz="1400" b="0" i="0" u="none" strike="noStrike">
                          <a:solidFill>
                            <a:srgbClr val="000000"/>
                          </a:solidFill>
                          <a:effectLst/>
                          <a:latin typeface="Calibri" panose="020F0502020204030204" pitchFamily="34" charset="0"/>
                        </a:rPr>
                        <a:t>ΙΧ</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a:solidFill>
                            <a:srgbClr val="000000"/>
                          </a:solidFill>
                          <a:effectLst/>
                          <a:latin typeface="Calibri" panose="020F0502020204030204" pitchFamily="34" charset="0"/>
                        </a:rPr>
                        <a:t>Επίβλεψη, έλεγχος, αντίδραση</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3869042221"/>
                  </a:ext>
                </a:extLst>
              </a:tr>
              <a:tr h="106878">
                <a:tc>
                  <a:txBody>
                    <a:bodyPr/>
                    <a:lstStyle/>
                    <a:p>
                      <a:pPr algn="ctr" fontAlgn="ctr"/>
                      <a:r>
                        <a:rPr lang="el" sz="1400" b="0" i="0" u="none" strike="noStrike">
                          <a:solidFill>
                            <a:srgbClr val="000000"/>
                          </a:solidFill>
                          <a:effectLst/>
                          <a:latin typeface="Calibri" panose="020F0502020204030204" pitchFamily="34" charset="0"/>
                        </a:rPr>
                        <a:t>36</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Ενεργοποίηση και ρύθμιση παραμέτρων αρχείων καταγραφής για τα πιο σημαντικά στοιχεία</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026160"/>
                  </a:ext>
                </a:extLst>
              </a:tr>
              <a:tr h="106878">
                <a:tc>
                  <a:txBody>
                    <a:bodyPr/>
                    <a:lstStyle/>
                    <a:p>
                      <a:pPr algn="ctr" fontAlgn="ctr"/>
                      <a:r>
                        <a:rPr lang="el" sz="1400" b="0" i="0" u="none" strike="noStrike">
                          <a:solidFill>
                            <a:srgbClr val="000000"/>
                          </a:solidFill>
                          <a:effectLst/>
                          <a:latin typeface="Calibri" panose="020F0502020204030204" pitchFamily="34" charset="0"/>
                        </a:rPr>
                        <a:t>37</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Ορισμός και επιβολή πολιτικής δημιουργίας αντιγράφων ασφαλείας για κρίσιμα στοιχεία</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796087"/>
                  </a:ext>
                </a:extLst>
              </a:tr>
              <a:tr h="106878">
                <a:tc>
                  <a:txBody>
                    <a:bodyPr/>
                    <a:lstStyle/>
                    <a:p>
                      <a:pPr algn="ctr" fontAlgn="ctr"/>
                      <a:r>
                        <a:rPr lang="el" sz="1400" b="0" i="0" u="none" strike="noStrike">
                          <a:solidFill>
                            <a:srgbClr val="000000"/>
                          </a:solidFill>
                          <a:effectLst/>
                          <a:latin typeface="Calibri" panose="020F0502020204030204" pitchFamily="34" charset="0"/>
                        </a:rPr>
                        <a:t>38</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Διεξαγωγή τακτικών ελέγχων ασφαλείας και ελέγχων και εφαρμογή των σχετικών διορθωτικών ενεργειών</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041378"/>
                  </a:ext>
                </a:extLst>
              </a:tr>
              <a:tr h="106878">
                <a:tc>
                  <a:txBody>
                    <a:bodyPr/>
                    <a:lstStyle/>
                    <a:p>
                      <a:pPr algn="ctr" fontAlgn="ctr"/>
                      <a:r>
                        <a:rPr lang="el" sz="1400" b="0" i="0" u="none" strike="noStrike">
                          <a:solidFill>
                            <a:srgbClr val="000000"/>
                          </a:solidFill>
                          <a:effectLst/>
                          <a:latin typeface="Calibri" panose="020F0502020204030204" pitchFamily="34" charset="0"/>
                        </a:rPr>
                        <a:t>39</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Ορίστε έναν αναφερόμενο ασφαλείας πληροφοριακών συστημάτων και γνωστοποιήστε τον στο προσωπικό</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636021444"/>
                  </a:ext>
                </a:extLst>
              </a:tr>
              <a:tr h="111331">
                <a:tc>
                  <a:txBody>
                    <a:bodyPr/>
                    <a:lstStyle/>
                    <a:p>
                      <a:pPr algn="ctr" fontAlgn="ctr"/>
                      <a:r>
                        <a:rPr lang="el" sz="1400" b="0" i="0" u="none" strike="noStrike">
                          <a:solidFill>
                            <a:srgbClr val="000000"/>
                          </a:solidFill>
                          <a:effectLst/>
                          <a:latin typeface="Calibri" panose="020F0502020204030204" pitchFamily="34" charset="0"/>
                        </a:rPr>
                        <a:t>40</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Καθορισμός διαδικασίας διαχείρισης περιστατικών ασφαλείας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014850624"/>
                  </a:ext>
                </a:extLst>
              </a:tr>
              <a:tr h="106878">
                <a:tc>
                  <a:txBody>
                    <a:bodyPr/>
                    <a:lstStyle/>
                    <a:p>
                      <a:pPr algn="ctr" fontAlgn="ctr"/>
                      <a:r>
                        <a:rPr lang="el" sz="1400" b="0" i="0" u="none" strike="noStrike">
                          <a:solidFill>
                            <a:srgbClr val="000000"/>
                          </a:solidFill>
                          <a:effectLst/>
                          <a:latin typeface="Calibri" panose="020F0502020204030204" pitchFamily="34" charset="0"/>
                        </a:rPr>
                        <a:t>X</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l" sz="1400" b="0" i="0" u="none" strike="noStrike" dirty="0">
                          <a:solidFill>
                            <a:srgbClr val="000000"/>
                          </a:solidFill>
                          <a:effectLst/>
                          <a:latin typeface="Calibri" panose="020F0502020204030204" pitchFamily="34" charset="0"/>
                        </a:rPr>
                        <a:t>Εκτενέστερα</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1008265196"/>
                  </a:ext>
                </a:extLst>
              </a:tr>
              <a:tr h="106878">
                <a:tc>
                  <a:txBody>
                    <a:bodyPr/>
                    <a:lstStyle/>
                    <a:p>
                      <a:pPr algn="ctr" fontAlgn="ctr"/>
                      <a:r>
                        <a:rPr lang="el" sz="1400" b="0" i="0" u="none" strike="noStrike">
                          <a:solidFill>
                            <a:srgbClr val="000000"/>
                          </a:solidFill>
                          <a:effectLst/>
                          <a:latin typeface="Calibri" panose="020F0502020204030204" pitchFamily="34" charset="0"/>
                        </a:rPr>
                        <a:t>41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Διεξαγωγή επίσημης ανάλυσης κινδύνου</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7890265"/>
                  </a:ext>
                </a:extLst>
              </a:tr>
              <a:tr h="111331">
                <a:tc>
                  <a:txBody>
                    <a:bodyPr/>
                    <a:lstStyle/>
                    <a:p>
                      <a:pPr algn="ctr" fontAlgn="ctr"/>
                      <a:r>
                        <a:rPr lang="el" sz="1400" b="0" i="0" u="none" strike="noStrike">
                          <a:solidFill>
                            <a:srgbClr val="000000"/>
                          </a:solidFill>
                          <a:effectLst/>
                          <a:latin typeface="Calibri" panose="020F0502020204030204" pitchFamily="34" charset="0"/>
                        </a:rPr>
                        <a:t>42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l" sz="1400" b="0" i="0" u="none" strike="noStrike">
                          <a:solidFill>
                            <a:srgbClr val="000000"/>
                          </a:solidFill>
                          <a:effectLst/>
                          <a:latin typeface="Calibri" panose="020F0502020204030204" pitchFamily="34" charset="0"/>
                        </a:rPr>
                        <a:t> Ευνοούν τη χρήση προϊόντων και υπηρεσιών που έχουν πιστοποιηθεί από την Εθνική Υπηρεσία Ασφαλείας</a:t>
                      </a:r>
                      <a:endParaRPr lang="fr-FR" sz="1400" b="0" i="0" u="none" strike="noStrike">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706305"/>
                  </a:ext>
                </a:extLst>
              </a:tr>
            </a:tbl>
          </a:graphicData>
        </a:graphic>
      </p:graphicFrame>
      <p:sp>
        <p:nvSpPr>
          <p:cNvPr id="4" name="Titre 1">
            <a:extLst>
              <a:ext uri="{FF2B5EF4-FFF2-40B4-BE49-F238E27FC236}">
                <a16:creationId xmlns:a16="http://schemas.microsoft.com/office/drawing/2014/main" id="{81E38684-64CE-1C26-F116-BB09BA0D3144}"/>
              </a:ext>
            </a:extLst>
          </p:cNvPr>
          <p:cNvSpPr txBox="1">
            <a:spLocks/>
          </p:cNvSpPr>
          <p:nvPr/>
        </p:nvSpPr>
        <p:spPr>
          <a:xfrm>
            <a:off x="0" y="0"/>
            <a:ext cx="12192000" cy="613954"/>
          </a:xfrm>
          <a:prstGeom prst="rect">
            <a:avLst/>
          </a:prstGeom>
          <a:solidFill>
            <a:schemeClr val="accent1">
              <a:lumMod val="75000"/>
            </a:schemeClr>
          </a:solidFill>
        </p:spPr>
        <p:txBody>
          <a:bodyPr vert="horz" lIns="121920" tIns="60960" rIns="121920" bIns="6096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 sz="3067" b="1">
                <a:solidFill>
                  <a:schemeClr val="bg1"/>
                </a:solidFill>
                <a:latin typeface="Arial Black" panose="020B0A04020102020204" pitchFamily="34" charset="0"/>
              </a:rPr>
              <a:t>ΣΧΕΔΙΟ ΔΡΑΣΗΣ – Προληπτικά μέτρα</a:t>
            </a:r>
            <a:endParaRPr lang="fr-FR" sz="3067" b="1">
              <a:solidFill>
                <a:schemeClr val="bg1"/>
              </a:solidFill>
              <a:latin typeface="Arial Black" panose="020B0A04020102020204" pitchFamily="34" charset="0"/>
            </a:endParaRPr>
          </a:p>
        </p:txBody>
      </p:sp>
      <p:sp>
        <p:nvSpPr>
          <p:cNvPr id="2" name="ZoneTexte 1">
            <a:extLst>
              <a:ext uri="{FF2B5EF4-FFF2-40B4-BE49-F238E27FC236}">
                <a16:creationId xmlns:a16="http://schemas.microsoft.com/office/drawing/2014/main" id="{4CE0EE11-BA0D-6DFB-606B-0CFEDCDAAC7D}"/>
              </a:ext>
            </a:extLst>
          </p:cNvPr>
          <p:cNvSpPr txBox="1">
            <a:spLocks noChangeArrowheads="1"/>
          </p:cNvSpPr>
          <p:nvPr/>
        </p:nvSpPr>
        <p:spPr bwMode="auto">
          <a:xfrm rot="20416802">
            <a:off x="7845791" y="5051115"/>
            <a:ext cx="4066105" cy="830997"/>
          </a:xfrm>
          <a:prstGeom prst="rect">
            <a:avLst/>
          </a:prstGeom>
          <a:solidFill>
            <a:schemeClr val="accent5">
              <a:lumMod val="20000"/>
              <a:lumOff val="80000"/>
            </a:schemeClr>
          </a:solidFill>
          <a:ln w="38100">
            <a:solidFill>
              <a:srgbClr val="FF0000"/>
            </a:solidFill>
            <a:miter lim="800000"/>
            <a:headEnd/>
            <a:tailEnd/>
          </a:ln>
        </p:spPr>
        <p:txBody>
          <a:bodyPr wrap="square">
            <a:spAutoFit/>
          </a:bodyPr>
          <a:lstStyle/>
          <a:p>
            <a:pPr algn="ctr" eaLnBrk="1" hangingPunct="1">
              <a:buClr>
                <a:srgbClr val="000000"/>
              </a:buClr>
              <a:buSzPct val="100000"/>
              <a:buFont typeface="Times New Roman" panose="02020603050405020304" pitchFamily="18" charset="0"/>
              <a:buNone/>
            </a:pPr>
            <a:r>
              <a:rPr lang="el" altLang="fr-FR" sz="4800" b="1">
                <a:solidFill>
                  <a:srgbClr val="FF0000"/>
                </a:solidFill>
                <a:latin typeface="[TOP_SECRET]" pitchFamily="2" charset="0"/>
              </a:rPr>
              <a:t>Παράδειγμα</a:t>
            </a:r>
          </a:p>
        </p:txBody>
      </p:sp>
    </p:spTree>
    <p:extLst>
      <p:ext uri="{BB962C8B-B14F-4D97-AF65-F5344CB8AC3E}">
        <p14:creationId xmlns:p14="http://schemas.microsoft.com/office/powerpoint/2010/main" val="9636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17779B3-8194-46CC-8277-710098D24E0D}"/>
              </a:ext>
            </a:extLst>
          </p:cNvPr>
          <p:cNvSpPr txBox="1"/>
          <p:nvPr/>
        </p:nvSpPr>
        <p:spPr>
          <a:xfrm>
            <a:off x="0" y="22279"/>
            <a:ext cx="7905499" cy="1015663"/>
          </a:xfrm>
          <a:prstGeom prst="rect">
            <a:avLst/>
          </a:prstGeom>
          <a:solidFill>
            <a:schemeClr val="bg1"/>
          </a:solidFill>
          <a:ln>
            <a:solidFill>
              <a:schemeClr val="bg1"/>
            </a:solidFill>
          </a:ln>
        </p:spPr>
        <p:txBody>
          <a:bodyPr wrap="square">
            <a:spAutoFit/>
          </a:bodyPr>
          <a:lstStyle>
            <a:defPPr>
              <a:defRPr lang="en-US"/>
            </a:defPPr>
            <a:lvl1pPr>
              <a:defRPr sz="3200" b="1">
                <a:solidFill>
                  <a:schemeClr val="accent1">
                    <a:lumMod val="50000"/>
                  </a:schemeClr>
                </a:solidFill>
                <a:latin typeface="Calibri" charset="0"/>
                <a:ea typeface="MS PGothic" charset="-128"/>
              </a:defRPr>
            </a:lvl1pPr>
            <a:lvl2pPr marL="742950" indent="-285750">
              <a:defRPr>
                <a:latin typeface="Calibri" charset="0"/>
                <a:ea typeface="MS PGothic" charset="-128"/>
              </a:defRPr>
            </a:lvl2pPr>
            <a:lvl3pPr marL="1143000" indent="-228600">
              <a:defRPr>
                <a:latin typeface="Calibri" charset="0"/>
                <a:ea typeface="MS PGothic" charset="-128"/>
              </a:defRPr>
            </a:lvl3pPr>
            <a:lvl4pPr marL="1600200" indent="-228600">
              <a:defRPr>
                <a:latin typeface="Calibri" charset="0"/>
                <a:ea typeface="MS PGothic" charset="-128"/>
              </a:defRPr>
            </a:lvl4pPr>
            <a:lvl5pPr marL="2057400" indent="-228600">
              <a:defRPr>
                <a:latin typeface="Calibri" charset="0"/>
                <a:ea typeface="MS PGothic" charset="-128"/>
              </a:defRPr>
            </a:lvl5pPr>
            <a:lvl6pPr marL="2514600" indent="-228600" eaLnBrk="0" fontAlgn="base" hangingPunct="0">
              <a:spcBef>
                <a:spcPct val="0"/>
              </a:spcBef>
              <a:spcAft>
                <a:spcPct val="0"/>
              </a:spcAft>
              <a:defRPr>
                <a:latin typeface="Calibri" charset="0"/>
                <a:ea typeface="MS PGothic" charset="-128"/>
              </a:defRPr>
            </a:lvl6pPr>
            <a:lvl7pPr marL="2971800" indent="-228600" eaLnBrk="0" fontAlgn="base" hangingPunct="0">
              <a:spcBef>
                <a:spcPct val="0"/>
              </a:spcBef>
              <a:spcAft>
                <a:spcPct val="0"/>
              </a:spcAft>
              <a:defRPr>
                <a:latin typeface="Calibri" charset="0"/>
                <a:ea typeface="MS PGothic" charset="-128"/>
              </a:defRPr>
            </a:lvl7pPr>
            <a:lvl8pPr marL="3429000" indent="-228600" eaLnBrk="0" fontAlgn="base" hangingPunct="0">
              <a:spcBef>
                <a:spcPct val="0"/>
              </a:spcBef>
              <a:spcAft>
                <a:spcPct val="0"/>
              </a:spcAft>
              <a:defRPr>
                <a:latin typeface="Calibri" charset="0"/>
                <a:ea typeface="MS PGothic" charset="-128"/>
              </a:defRPr>
            </a:lvl8pPr>
            <a:lvl9pPr marL="3886200" indent="-228600" eaLnBrk="0" fontAlgn="base" hangingPunct="0">
              <a:spcBef>
                <a:spcPct val="0"/>
              </a:spcBef>
              <a:spcAft>
                <a:spcPct val="0"/>
              </a:spcAft>
              <a:defRPr>
                <a:latin typeface="Calibri" charset="0"/>
                <a:ea typeface="MS PGothic" charset="-128"/>
              </a:defRPr>
            </a:lvl9pPr>
          </a:lstStyle>
          <a:p>
            <a:r>
              <a:rPr lang="el" sz="3600"/>
              <a:t>Μετριασμού </a:t>
            </a:r>
          </a:p>
          <a:p>
            <a:r>
              <a:rPr lang="el" sz="2400" b="0"/>
              <a:t>Βήμα 1 – Πιστοποίηση / Ταξινόμηση</a:t>
            </a:r>
            <a:endParaRPr lang="fr-FR" sz="2400" b="0"/>
          </a:p>
        </p:txBody>
      </p:sp>
      <p:pic>
        <p:nvPicPr>
          <p:cNvPr id="5" name="Picture 4">
            <a:extLst>
              <a:ext uri="{FF2B5EF4-FFF2-40B4-BE49-F238E27FC236}">
                <a16:creationId xmlns:a16="http://schemas.microsoft.com/office/drawing/2014/main" id="{3585097C-D1B8-4C54-B16C-58B405CFCAC7}"/>
              </a:ext>
            </a:extLst>
          </p:cNvPr>
          <p:cNvPicPr>
            <a:picLocks noChangeAspect="1"/>
          </p:cNvPicPr>
          <p:nvPr/>
        </p:nvPicPr>
        <p:blipFill>
          <a:blip r:embed="rId2"/>
          <a:stretch>
            <a:fillRect/>
          </a:stretch>
        </p:blipFill>
        <p:spPr>
          <a:xfrm>
            <a:off x="924924" y="1004101"/>
            <a:ext cx="1162050" cy="962025"/>
          </a:xfrm>
          <a:prstGeom prst="rect">
            <a:avLst/>
          </a:prstGeom>
        </p:spPr>
      </p:pic>
      <p:sp>
        <p:nvSpPr>
          <p:cNvPr id="7" name="TextBox 6">
            <a:extLst>
              <a:ext uri="{FF2B5EF4-FFF2-40B4-BE49-F238E27FC236}">
                <a16:creationId xmlns:a16="http://schemas.microsoft.com/office/drawing/2014/main" id="{D719F7C8-7BCE-4CE6-90C7-D19C172FD89F}"/>
              </a:ext>
            </a:extLst>
          </p:cNvPr>
          <p:cNvSpPr txBox="1"/>
          <p:nvPr/>
        </p:nvSpPr>
        <p:spPr>
          <a:xfrm>
            <a:off x="2040354" y="1154792"/>
            <a:ext cx="9907004" cy="3631763"/>
          </a:xfrm>
          <a:prstGeom prst="rect">
            <a:avLst/>
          </a:prstGeom>
          <a:noFill/>
        </p:spPr>
        <p:txBody>
          <a:bodyPr wrap="square">
            <a:spAutoFit/>
          </a:bodyPr>
          <a:lstStyle/>
          <a:p>
            <a:r>
              <a:rPr lang="en-GB" sz="1800" b="0" i="0" u="none" strike="noStrike" baseline="0" dirty="0">
                <a:solidFill>
                  <a:srgbClr val="000000"/>
                </a:solidFill>
                <a:latin typeface="Arial" panose="020B0604020202020204" pitchFamily="34" charset="0"/>
              </a:rPr>
              <a:t>IACS (</a:t>
            </a:r>
            <a:r>
              <a:rPr lang="en-GB" sz="1600" b="0" i="0" u="none" strike="noStrike" baseline="0" dirty="0">
                <a:solidFill>
                  <a:srgbClr val="1D1D1B"/>
                </a:solidFill>
                <a:latin typeface="Arial" panose="020B0604020202020204" pitchFamily="34" charset="0"/>
              </a:rPr>
              <a:t>industrial automation and control systems) </a:t>
            </a:r>
            <a:r>
              <a:rPr lang="en-GB" sz="1800" b="0" i="0" u="none" strike="noStrike" baseline="0" dirty="0">
                <a:solidFill>
                  <a:srgbClr val="000000"/>
                </a:solidFill>
                <a:latin typeface="Arial" panose="020B0604020202020204" pitchFamily="34" charset="0"/>
              </a:rPr>
              <a:t>Unified Requirement</a:t>
            </a:r>
          </a:p>
          <a:p>
            <a:r>
              <a:rPr lang="el" sz="1600" b="0" i="0" u="none" strike="noStrike" baseline="0" dirty="0">
                <a:solidFill>
                  <a:srgbClr val="000000"/>
                </a:solidFill>
                <a:latin typeface="Arial" panose="020B0604020202020204" pitchFamily="34" charset="0"/>
              </a:rPr>
              <a:t> (</a:t>
            </a:r>
            <a:r>
              <a:rPr lang="el" sz="1400" b="0" i="0" u="none" strike="noStrike" baseline="0" dirty="0">
                <a:solidFill>
                  <a:srgbClr val="1D1D1B"/>
                </a:solidFill>
                <a:latin typeface="Arial" panose="020B0604020202020204" pitchFamily="34" charset="0"/>
              </a:rPr>
              <a:t>συστήματα βιομηχανικού αυτοματισμού και ελέγχου)</a:t>
            </a:r>
            <a:endParaRPr lang="en-GB" sz="1600" b="0" i="0" u="none" strike="noStrike" baseline="0" dirty="0">
              <a:solidFill>
                <a:srgbClr val="000000"/>
              </a:solidFill>
              <a:latin typeface="Arial" panose="020B0604020202020204" pitchFamily="34" charset="0"/>
            </a:endParaRPr>
          </a:p>
          <a:p>
            <a:r>
              <a:rPr lang="el" sz="1600" b="0" i="0" u="none" strike="noStrike" baseline="0" dirty="0">
                <a:solidFill>
                  <a:srgbClr val="000000"/>
                </a:solidFill>
                <a:latin typeface="Arial" panose="020B0604020202020204" pitchFamily="34" charset="0"/>
              </a:rPr>
              <a:t> </a:t>
            </a:r>
            <a:r>
              <a:rPr lang="el" sz="2800" b="1" i="0" u="none" strike="noStrike" baseline="0" dirty="0">
                <a:solidFill>
                  <a:srgbClr val="000000"/>
                </a:solidFill>
                <a:latin typeface="Arial" panose="020B0604020202020204" pitchFamily="34" charset="0"/>
              </a:rPr>
              <a:t>Ανθεκτικότητα των πλοίων στον κυβερνοχώρο </a:t>
            </a:r>
            <a:endParaRPr lang="en-GB" sz="2800" b="0" i="0" u="none" strike="noStrike" baseline="0" dirty="0">
              <a:solidFill>
                <a:srgbClr val="000000"/>
              </a:solidFill>
              <a:latin typeface="Arial" panose="020B0604020202020204" pitchFamily="34" charset="0"/>
            </a:endParaRPr>
          </a:p>
          <a:p>
            <a:r>
              <a:rPr lang="el" sz="1400" b="1" i="0" u="none" strike="noStrike" baseline="0" dirty="0">
                <a:solidFill>
                  <a:srgbClr val="000000"/>
                </a:solidFill>
                <a:latin typeface="Arial" panose="020B0604020202020204" pitchFamily="34" charset="0"/>
              </a:rPr>
              <a:t>1. Εισαγωγή </a:t>
            </a:r>
            <a:endParaRPr lang="en-GB" sz="1400" b="0" i="0" u="none" strike="noStrike" baseline="0" dirty="0">
              <a:solidFill>
                <a:srgbClr val="000000"/>
              </a:solidFill>
              <a:latin typeface="Arial" panose="020B0604020202020204" pitchFamily="34" charset="0"/>
            </a:endParaRPr>
          </a:p>
          <a:p>
            <a:r>
              <a:rPr lang="el" sz="1400" b="0" i="0" u="none" strike="noStrike" baseline="0" dirty="0">
                <a:solidFill>
                  <a:srgbClr val="000000"/>
                </a:solidFill>
                <a:latin typeface="Arial" panose="020B0604020202020204" pitchFamily="34" charset="0"/>
              </a:rPr>
              <a:t>Η διασύνδεση των συστημάτων πληροφορικής στα πλοία, μαζί με την ευρεία χρήση επί του πλοίου εμπορικών έτοιμων προς χρήση προϊόντων (COTS), ανοίγουν τη δυνατότητα επιθέσεων να επηρεάσουν τα δεδομένα του προσωπικού, την ανθρώπινη ασφάλεια, την ασφάλεια του πλοίου και να απειλήσουν το θαλάσσιο περιβάλλον. </a:t>
            </a:r>
          </a:p>
          <a:p>
            <a:r>
              <a:rPr lang="el" sz="1400" b="0" i="0" u="none" strike="noStrike" baseline="0" dirty="0">
                <a:solidFill>
                  <a:srgbClr val="000000"/>
                </a:solidFill>
                <a:latin typeface="Arial" panose="020B0604020202020204" pitchFamily="34" charset="0"/>
              </a:rPr>
              <a:t>Οι επιτιθέμενοι μπορούν να στοχεύσουν οποιονδήποτε συνδυασμό ανθρώπων και τεχνολογίας για να επιτύχουν τον στόχο τους, όπου υπάρχει σύνδεση δικτύου ή οποιαδήποτε άλλη διεπαφή μεταξύ των ενσωματωμένων συστημάτων και του εξωτερικού κόσμου. Η προστασία των πλοίων, και της ναυτιλίας γενικότερα, από τρέχουσες και αναδυόμενες απειλές περιλαμβάνει μια σειρά μέτρων που εξελίσσονται συνεχώς. </a:t>
            </a:r>
          </a:p>
          <a:p>
            <a:r>
              <a:rPr lang="el" sz="1400" b="0" i="0" u="none" strike="noStrike" baseline="0" dirty="0">
                <a:solidFill>
                  <a:srgbClr val="000000"/>
                </a:solidFill>
                <a:latin typeface="Arial" panose="020B0604020202020204" pitchFamily="34" charset="0"/>
              </a:rPr>
              <a:t>Στη συνέχεια, είναι απαραίτητο να θεσπιστεί ένα </a:t>
            </a:r>
            <a:r>
              <a:rPr lang="el" sz="1400" b="1" i="0" u="none" strike="noStrike" baseline="0" dirty="0">
                <a:solidFill>
                  <a:srgbClr val="000000"/>
                </a:solidFill>
                <a:latin typeface="Arial" panose="020B0604020202020204" pitchFamily="34" charset="0"/>
              </a:rPr>
              <a:t>κοινό σύνολο ελάχιστων λειτουργικών κριτηρίων και κριτηρίων επιδόσεων για την παράδοση ενός πλοίου που μπορεί πράγματι να περιγραφεί ως ανθεκτικό στον κυβερνοχώρο</a:t>
            </a:r>
            <a:r>
              <a:rPr lang="el" sz="1400" b="0" i="0" u="none" strike="noStrike" baseline="0" dirty="0">
                <a:solidFill>
                  <a:srgbClr val="000000"/>
                </a:solidFill>
                <a:latin typeface="Arial" panose="020B0604020202020204" pitchFamily="34" charset="0"/>
              </a:rPr>
              <a:t>. </a:t>
            </a:r>
          </a:p>
          <a:p>
            <a:r>
              <a:rPr lang="el" sz="1400" b="0" i="0" u="none" strike="noStrike" baseline="0" dirty="0">
                <a:solidFill>
                  <a:srgbClr val="000000"/>
                </a:solidFill>
                <a:latin typeface="Arial" panose="020B0604020202020204" pitchFamily="34" charset="0"/>
              </a:rPr>
              <a:t>Το IACS θεωρεί ότι οι ελάχιστες απαιτήσεις που εφαρμόζονται με συνέπεια στην πλήρη επιφάνεια απειλής χρησιμοποιώντας μια προσέγγιση βάσει στόχων είναι απαραίτητες για να καταστούν τα πλοία ανθεκτικά στον κυβερνοχώρο. </a:t>
            </a:r>
            <a:endParaRPr lang="en-GB" sz="1400" dirty="0"/>
          </a:p>
        </p:txBody>
      </p:sp>
      <p:sp>
        <p:nvSpPr>
          <p:cNvPr id="9" name="TextBox 8">
            <a:extLst>
              <a:ext uri="{FF2B5EF4-FFF2-40B4-BE49-F238E27FC236}">
                <a16:creationId xmlns:a16="http://schemas.microsoft.com/office/drawing/2014/main" id="{879CC4E1-254E-46E5-94BC-272E2D80E76B}"/>
              </a:ext>
            </a:extLst>
          </p:cNvPr>
          <p:cNvSpPr txBox="1"/>
          <p:nvPr/>
        </p:nvSpPr>
        <p:spPr>
          <a:xfrm>
            <a:off x="903704" y="5692412"/>
            <a:ext cx="10948737" cy="1092607"/>
          </a:xfrm>
          <a:prstGeom prst="rect">
            <a:avLst/>
          </a:prstGeom>
          <a:noFill/>
        </p:spPr>
        <p:txBody>
          <a:bodyPr wrap="square">
            <a:spAutoFit/>
          </a:bodyPr>
          <a:lstStyle/>
          <a:p>
            <a:pPr>
              <a:spcAft>
                <a:spcPts val="600"/>
              </a:spcAft>
            </a:pPr>
            <a:r>
              <a:rPr lang="el" sz="1200" b="0" i="0" u="none" strike="noStrike" baseline="0" dirty="0">
                <a:solidFill>
                  <a:srgbClr val="000000"/>
                </a:solidFill>
                <a:latin typeface="Arial" panose="020B0604020202020204" pitchFamily="34" charset="0"/>
              </a:rPr>
              <a:t>1. Η παρούσα ενοποιημένη απαίτηση πρέπει να εφαρμόζεται ομοιόμορφα από τις εταιρείες ΟΣΔΕ σε πλοία που έχουν συναφθεί για ναυπήγηση την ή μετά την 1η Ιανουαρίου 2024 και μπορεί να χρησιμοποιηθεί για άλλα πλοία ως μη υποχρεωτική καθοδήγηση. Προκειμένου να δοθεί επαρκής χρόνος για τη μη υποχρεωτική πιλοτική εφαρμογή της παρούσας UR, επιλέχθηκε η ημερομηνία εφαρμογής της 1ης Ιανουαρίου 2024. </a:t>
            </a:r>
          </a:p>
          <a:p>
            <a:r>
              <a:rPr lang="el" sz="1200" b="0" i="0" u="none" strike="noStrike" baseline="0" dirty="0">
                <a:solidFill>
                  <a:srgbClr val="000000"/>
                </a:solidFill>
                <a:latin typeface="Arial" panose="020B0604020202020204" pitchFamily="34" charset="0"/>
              </a:rPr>
              <a:t>2. Ως ημερομηνία "σύμβασης ναυπήγησης" νοείται η ημερομηνία υπογραφής της σύμβασης ναυπήγησης του πλοίου μεταξύ του μελλοντικού πλοιοκτήτη και της ναυπηγικής εταιρείας. Για περισσότερες λεπτομέρειες σχετικά με το </a:t>
            </a:r>
            <a:endParaRPr lang="en-GB" sz="1200" dirty="0"/>
          </a:p>
        </p:txBody>
      </p:sp>
      <p:cxnSp>
        <p:nvCxnSpPr>
          <p:cNvPr id="11" name="Straight Arrow Connector 10">
            <a:extLst>
              <a:ext uri="{FF2B5EF4-FFF2-40B4-BE49-F238E27FC236}">
                <a16:creationId xmlns:a16="http://schemas.microsoft.com/office/drawing/2014/main" id="{5EE944BC-0BF4-48B9-BDE0-1EBFCE4E1361}"/>
              </a:ext>
            </a:extLst>
          </p:cNvPr>
          <p:cNvCxnSpPr>
            <a:cxnSpLocks/>
          </p:cNvCxnSpPr>
          <p:nvPr/>
        </p:nvCxnSpPr>
        <p:spPr>
          <a:xfrm>
            <a:off x="1663102" y="2296061"/>
            <a:ext cx="240632" cy="300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A8ED9D9-3F97-4E41-98D5-B68236E60359}"/>
              </a:ext>
            </a:extLst>
          </p:cNvPr>
          <p:cNvSpPr txBox="1"/>
          <p:nvPr/>
        </p:nvSpPr>
        <p:spPr>
          <a:xfrm>
            <a:off x="991174" y="1992603"/>
            <a:ext cx="659348" cy="369332"/>
          </a:xfrm>
          <a:prstGeom prst="rect">
            <a:avLst/>
          </a:prstGeom>
          <a:noFill/>
        </p:spPr>
        <p:txBody>
          <a:bodyPr wrap="none" rtlCol="0">
            <a:spAutoFit/>
          </a:bodyPr>
          <a:lstStyle/>
          <a:p>
            <a:r>
              <a:rPr lang="el" err="1"/>
              <a:t>Γεγονότα</a:t>
            </a:r>
            <a:endParaRPr lang="en-GB"/>
          </a:p>
        </p:txBody>
      </p:sp>
      <p:sp>
        <p:nvSpPr>
          <p:cNvPr id="14" name="TextBox 13">
            <a:extLst>
              <a:ext uri="{FF2B5EF4-FFF2-40B4-BE49-F238E27FC236}">
                <a16:creationId xmlns:a16="http://schemas.microsoft.com/office/drawing/2014/main" id="{1923BAC7-EDF6-4E53-831D-EDE39ED7512D}"/>
              </a:ext>
            </a:extLst>
          </p:cNvPr>
          <p:cNvSpPr txBox="1"/>
          <p:nvPr/>
        </p:nvSpPr>
        <p:spPr>
          <a:xfrm>
            <a:off x="922501" y="2740542"/>
            <a:ext cx="920445" cy="369332"/>
          </a:xfrm>
          <a:prstGeom prst="rect">
            <a:avLst/>
          </a:prstGeom>
          <a:noFill/>
        </p:spPr>
        <p:txBody>
          <a:bodyPr wrap="none" rtlCol="0">
            <a:spAutoFit/>
          </a:bodyPr>
          <a:lstStyle/>
          <a:p>
            <a:r>
              <a:rPr lang="el" dirty="0"/>
              <a:t>Απειλή</a:t>
            </a:r>
            <a:endParaRPr lang="en-GB" dirty="0"/>
          </a:p>
        </p:txBody>
      </p:sp>
      <p:cxnSp>
        <p:nvCxnSpPr>
          <p:cNvPr id="15" name="Straight Arrow Connector 14">
            <a:extLst>
              <a:ext uri="{FF2B5EF4-FFF2-40B4-BE49-F238E27FC236}">
                <a16:creationId xmlns:a16="http://schemas.microsoft.com/office/drawing/2014/main" id="{DABBD14F-87CA-4244-AE86-AEBDF72C3EB8}"/>
              </a:ext>
            </a:extLst>
          </p:cNvPr>
          <p:cNvCxnSpPr>
            <a:cxnSpLocks/>
          </p:cNvCxnSpPr>
          <p:nvPr/>
        </p:nvCxnSpPr>
        <p:spPr>
          <a:xfrm>
            <a:off x="1587336" y="3112531"/>
            <a:ext cx="414089" cy="277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ED1244-E3F3-42C1-8938-4FF8BB2020DC}"/>
              </a:ext>
            </a:extLst>
          </p:cNvPr>
          <p:cNvSpPr txBox="1"/>
          <p:nvPr/>
        </p:nvSpPr>
        <p:spPr>
          <a:xfrm>
            <a:off x="801958" y="3535993"/>
            <a:ext cx="1101776" cy="369332"/>
          </a:xfrm>
          <a:prstGeom prst="rect">
            <a:avLst/>
          </a:prstGeom>
          <a:noFill/>
        </p:spPr>
        <p:txBody>
          <a:bodyPr wrap="none" rtlCol="0">
            <a:spAutoFit/>
          </a:bodyPr>
          <a:lstStyle/>
          <a:p>
            <a:r>
              <a:rPr lang="el" dirty="0"/>
              <a:t>Μέτρα</a:t>
            </a:r>
            <a:endParaRPr lang="en-GB" dirty="0"/>
          </a:p>
        </p:txBody>
      </p:sp>
      <p:cxnSp>
        <p:nvCxnSpPr>
          <p:cNvPr id="18" name="Straight Arrow Connector 17">
            <a:extLst>
              <a:ext uri="{FF2B5EF4-FFF2-40B4-BE49-F238E27FC236}">
                <a16:creationId xmlns:a16="http://schemas.microsoft.com/office/drawing/2014/main" id="{8658CBD6-5F63-48F4-A942-6A3B083BC0E0}"/>
              </a:ext>
            </a:extLst>
          </p:cNvPr>
          <p:cNvCxnSpPr>
            <a:cxnSpLocks/>
          </p:cNvCxnSpPr>
          <p:nvPr/>
        </p:nvCxnSpPr>
        <p:spPr>
          <a:xfrm>
            <a:off x="1527561" y="3925978"/>
            <a:ext cx="414089" cy="277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71E39B87-52C6-2788-2F94-7762FD286EB5}"/>
              </a:ext>
            </a:extLst>
          </p:cNvPr>
          <p:cNvSpPr txBox="1"/>
          <p:nvPr/>
        </p:nvSpPr>
        <p:spPr>
          <a:xfrm rot="1403991">
            <a:off x="8687719" y="865602"/>
            <a:ext cx="3379451" cy="276999"/>
          </a:xfrm>
          <a:prstGeom prst="rect">
            <a:avLst/>
          </a:prstGeom>
          <a:solidFill>
            <a:schemeClr val="accent5">
              <a:lumMod val="40000"/>
              <a:lumOff val="60000"/>
            </a:schemeClr>
          </a:solidFill>
          <a:ln>
            <a:solidFill>
              <a:schemeClr val="accent3"/>
            </a:solidFill>
          </a:ln>
        </p:spPr>
        <p:txBody>
          <a:bodyPr wrap="none" rtlCol="0">
            <a:spAutoFit/>
          </a:bodyPr>
          <a:lstStyle/>
          <a:p>
            <a:r>
              <a:rPr lang="el" sz="1200" dirty="0"/>
              <a:t>Παράδειγμα από την αυτοκινητοβιομηχανία</a:t>
            </a:r>
          </a:p>
        </p:txBody>
      </p:sp>
    </p:spTree>
    <p:extLst>
      <p:ext uri="{BB962C8B-B14F-4D97-AF65-F5344CB8AC3E}">
        <p14:creationId xmlns:p14="http://schemas.microsoft.com/office/powerpoint/2010/main" val="14623308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C731140-C9C9-ADEF-CB88-18AAC2276917}"/>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03DF7626-8C1D-70FD-C8DF-78C6AA2697C2}"/>
              </a:ext>
            </a:extLst>
          </p:cNvPr>
          <p:cNvSpPr>
            <a:spLocks noGrp="1"/>
          </p:cNvSpPr>
          <p:nvPr>
            <p:ph type="sldNum" sz="quarter" idx="12"/>
          </p:nvPr>
        </p:nvSpPr>
        <p:spPr/>
        <p:txBody>
          <a:bodyPr/>
          <a:lstStyle/>
          <a:p>
            <a:fld id="{AF8FC096-D195-4392-A597-E50EA60D946D}" type="slidenum">
              <a:rPr lang="fr-FR" smtClean="0"/>
              <a:t>78</a:t>
            </a:fld>
            <a:endParaRPr lang="fr-FR"/>
          </a:p>
        </p:txBody>
      </p:sp>
      <p:pic>
        <p:nvPicPr>
          <p:cNvPr id="4" name="Espace réservé pour une image  8" descr="Μια εικόνα που περιέχει εξωτερικό, κτίριο, βάρκα, κάθισμα&#10;&#10;Περιγραφή που δημιουργείται με πολύ υψηλό επίπεδο εμπιστοσύνης">
            <a:extLst>
              <a:ext uri="{FF2B5EF4-FFF2-40B4-BE49-F238E27FC236}">
                <a16:creationId xmlns:a16="http://schemas.microsoft.com/office/drawing/2014/main" id="{C79DA331-FEC4-8EF3-8E1F-04B2FFCA26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51587" y="0"/>
            <a:ext cx="5840413" cy="6861176"/>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5" name="Titre 5">
            <a:extLst>
              <a:ext uri="{FF2B5EF4-FFF2-40B4-BE49-F238E27FC236}">
                <a16:creationId xmlns:a16="http://schemas.microsoft.com/office/drawing/2014/main" id="{DDFAD80F-6FBF-AB70-F640-4E88D7564B03}"/>
              </a:ext>
            </a:extLst>
          </p:cNvPr>
          <p:cNvSpPr txBox="1">
            <a:spLocks/>
          </p:cNvSpPr>
          <p:nvPr/>
        </p:nvSpPr>
        <p:spPr>
          <a:xfrm>
            <a:off x="97874" y="1129961"/>
            <a:ext cx="8638353" cy="42366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sz="2800" b="1" dirty="0"/>
              <a:t>Πρακτική</a:t>
            </a:r>
          </a:p>
          <a:p>
            <a:r>
              <a:rPr lang="el" sz="2800" b="1" dirty="0"/>
              <a:t>ΕΚΠΑΊΔΕΥΣΗ</a:t>
            </a:r>
          </a:p>
          <a:p>
            <a:endParaRPr lang="fr-FR" sz="2800" dirty="0"/>
          </a:p>
          <a:p>
            <a:pPr marL="685800" indent="-685800">
              <a:lnSpc>
                <a:spcPct val="170000"/>
              </a:lnSpc>
              <a:buFontTx/>
              <a:buChar char="-"/>
            </a:pPr>
            <a:r>
              <a:rPr lang="el" sz="2800" dirty="0"/>
              <a:t>Πλαστογράφηση AIS / GNSS (1)</a:t>
            </a:r>
          </a:p>
          <a:p>
            <a:pPr marL="685800" indent="-685800">
              <a:lnSpc>
                <a:spcPct val="170000"/>
              </a:lnSpc>
              <a:buFontTx/>
              <a:buChar char="-"/>
            </a:pPr>
            <a:r>
              <a:rPr lang="el" sz="2800" dirty="0"/>
              <a:t>Πλατφόρμα Pentest (2)</a:t>
            </a:r>
          </a:p>
          <a:p>
            <a:pPr marL="685800" indent="-685800">
              <a:lnSpc>
                <a:spcPct val="170000"/>
              </a:lnSpc>
              <a:buFontTx/>
              <a:buChar char="-"/>
            </a:pPr>
            <a:r>
              <a:rPr lang="el" sz="2800" dirty="0"/>
              <a:t>Αποδιαμόρφωση RF / USB (3)</a:t>
            </a:r>
          </a:p>
          <a:p>
            <a:pPr marL="685800" indent="-685800">
              <a:lnSpc>
                <a:spcPct val="170000"/>
              </a:lnSpc>
              <a:buFontTx/>
              <a:buChar char="-"/>
            </a:pPr>
            <a:r>
              <a:rPr lang="el" sz="2800" dirty="0"/>
              <a:t>Παρεμβολές (4) – </a:t>
            </a:r>
            <a:r>
              <a:rPr lang="el-GR" sz="2800" dirty="0"/>
              <a:t>Μόνο διαχειριστικές</a:t>
            </a:r>
            <a:endParaRPr lang="fr-FR" sz="2800" dirty="0"/>
          </a:p>
        </p:txBody>
      </p:sp>
    </p:spTree>
    <p:extLst>
      <p:ext uri="{BB962C8B-B14F-4D97-AF65-F5344CB8AC3E}">
        <p14:creationId xmlns:p14="http://schemas.microsoft.com/office/powerpoint/2010/main" val="3858812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17FEE471-21BE-25C4-2318-D7FCA03A1625}"/>
              </a:ext>
            </a:extLst>
          </p:cNvPr>
          <p:cNvSpPr>
            <a:spLocks/>
          </p:cNvSpPr>
          <p:nvPr/>
        </p:nvSpPr>
        <p:spPr bwMode="auto">
          <a:xfrm>
            <a:off x="525161" y="902417"/>
            <a:ext cx="11141678"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l" altLang="it-IT" sz="1800" b="1" dirty="0">
                <a:solidFill>
                  <a:srgbClr val="000099"/>
                </a:solidFill>
              </a:rPr>
              <a:t>Περίπτωση χρήσης 1 - Πλαστογράφηση AIS</a:t>
            </a:r>
          </a:p>
          <a:p>
            <a:pPr algn="ctr">
              <a:spcBef>
                <a:spcPct val="0"/>
              </a:spcBef>
              <a:spcAft>
                <a:spcPts val="600"/>
              </a:spcAft>
              <a:buNone/>
            </a:pPr>
            <a:endParaRPr lang="en-US" altLang="it-IT" sz="1800" b="1" dirty="0">
              <a:solidFill>
                <a:srgbClr val="000099"/>
              </a:solidFill>
            </a:endParaRPr>
          </a:p>
          <a:p>
            <a:pPr algn="just">
              <a:spcBef>
                <a:spcPct val="0"/>
              </a:spcBef>
              <a:spcAft>
                <a:spcPts val="600"/>
              </a:spcAft>
              <a:buNone/>
            </a:pPr>
            <a:r>
              <a:rPr lang="el" altLang="it-IT" sz="1800" dirty="0">
                <a:solidFill>
                  <a:srgbClr val="000099"/>
                </a:solidFill>
              </a:rPr>
              <a:t>Μία από τις πιο βασικές μεθόδους προσοχής είναι η παρακολούθηση των σημάτων AIS χρησιμοποιώντας μια ζεύξη δεδομένων VHF (VDL) για να κατανοήσουμε εάν ο σταθμός εκπομπής χρησιμοποιεί εσωτερική ή εξωτερική λειτουργία συγχρονισμού UTC (η κατάσταση συγχρονισμού μπορεί να είναι άμεση ή έμμεση).</a:t>
            </a:r>
          </a:p>
          <a:p>
            <a:pPr algn="just">
              <a:spcBef>
                <a:spcPct val="0"/>
              </a:spcBef>
              <a:spcAft>
                <a:spcPts val="600"/>
              </a:spcAft>
              <a:buNone/>
            </a:pPr>
            <a:endParaRPr lang="en-GB" altLang="it-IT" sz="1800" b="1" dirty="0">
              <a:solidFill>
                <a:srgbClr val="000099"/>
              </a:solidFill>
            </a:endParaRPr>
          </a:p>
          <a:p>
            <a:pPr algn="just">
              <a:spcBef>
                <a:spcPct val="0"/>
              </a:spcBef>
              <a:spcAft>
                <a:spcPts val="600"/>
              </a:spcAft>
              <a:buNone/>
            </a:pPr>
            <a:endParaRPr lang="en-US" altLang="it-IT" sz="1800" b="1" dirty="0">
              <a:solidFill>
                <a:srgbClr val="000099"/>
              </a:solidFill>
            </a:endParaRPr>
          </a:p>
        </p:txBody>
      </p:sp>
      <p:pic>
        <p:nvPicPr>
          <p:cNvPr id="16388" name="Immagine 2">
            <a:extLst>
              <a:ext uri="{FF2B5EF4-FFF2-40B4-BE49-F238E27FC236}">
                <a16:creationId xmlns:a16="http://schemas.microsoft.com/office/drawing/2014/main" id="{795CBBC0-D570-CC6A-E77B-848DF1C9B9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829" y="2874880"/>
            <a:ext cx="9067346" cy="372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F4690A51-2049-17D6-4903-D4609FEF293B}"/>
              </a:ext>
            </a:extLst>
          </p:cNvPr>
          <p:cNvSpPr txBox="1">
            <a:spLocks/>
          </p:cNvSpPr>
          <p:nvPr/>
        </p:nvSpPr>
        <p:spPr>
          <a:xfrm>
            <a:off x="525161" y="97971"/>
            <a:ext cx="11141678" cy="668812"/>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err="1"/>
              <a:t>Ανάλυση - Ψηφιακή Εγκληματολογία για Ναυτιλία</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ΤΙ</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l"/>
              <a:t>Θέματα Εκπαίδευσης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129426" cy="3182005"/>
          </a:xfrm>
        </p:spPr>
        <p:txBody>
          <a:bodyPr>
            <a:noAutofit/>
          </a:bodyPr>
          <a:lstStyle/>
          <a:p>
            <a:pPr>
              <a:spcBef>
                <a:spcPts val="600"/>
              </a:spcBef>
            </a:pPr>
            <a:r>
              <a:rPr lang="el"/>
              <a:t>Απειλές και ευπάθειες</a:t>
            </a:r>
          </a:p>
          <a:p>
            <a:pPr>
              <a:spcBef>
                <a:spcPts val="600"/>
              </a:spcBef>
            </a:pPr>
            <a:r>
              <a:rPr lang="el"/>
              <a:t>Νομικές πτυχές της ναυτιλίας</a:t>
            </a:r>
          </a:p>
          <a:p>
            <a:pPr>
              <a:spcBef>
                <a:spcPts val="600"/>
              </a:spcBef>
            </a:pPr>
            <a:r>
              <a:rPr lang="el"/>
              <a:t>Απειλές κυβερνοασφάλειας Πληροφορίες ειδικά για τη ναυτιλία</a:t>
            </a:r>
          </a:p>
          <a:p>
            <a:pPr>
              <a:spcBef>
                <a:spcPts val="600"/>
              </a:spcBef>
            </a:pPr>
            <a:r>
              <a:rPr lang="el"/>
              <a:t>Διακυβέρνηση Ασφάλειας Πληροφοριών (ISG) και Διαχείριση Κινδύνων Ασφάλειας Πληροφοριών (ISRM)</a:t>
            </a:r>
          </a:p>
          <a:p>
            <a:pPr>
              <a:spcBef>
                <a:spcPts val="600"/>
              </a:spcBef>
            </a:pPr>
            <a:r>
              <a:rPr lang="el"/>
              <a:t>Σχεδιασμός και Υλοποίηση Αρχιτεκτονικής Ασφάλειας</a:t>
            </a:r>
          </a:p>
          <a:p>
            <a:pPr>
              <a:spcBef>
                <a:spcPts val="600"/>
              </a:spcBef>
            </a:pPr>
            <a:r>
              <a:rPr lang="el"/>
              <a:t>Επιλογή και εφαρμογή ελέγχων ασφαλείας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5" name="Espace réservé pour une image  4" descr="Μια εικόνα που περιέχει ρούχα, ανθρώπινο πρόσωπο, πρόσωπο, τοίχο&#10;&#10;Περιγραφή που δημιουργείται αυτόματα">
            <a:extLst>
              <a:ext uri="{FF2B5EF4-FFF2-40B4-BE49-F238E27FC236}">
                <a16:creationId xmlns:a16="http://schemas.microsoft.com/office/drawing/2014/main" id="{7770A6A1-7A57-2DE3-E492-729D7247F2C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321770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790D3722-1EFA-F14C-D14E-3D2E859261B4}"/>
              </a:ext>
            </a:extLst>
          </p:cNvPr>
          <p:cNvSpPr>
            <a:spLocks/>
          </p:cNvSpPr>
          <p:nvPr/>
        </p:nvSpPr>
        <p:spPr bwMode="auto">
          <a:xfrm>
            <a:off x="609600" y="1125538"/>
            <a:ext cx="1097279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l" altLang="it-IT" sz="1800" b="1" dirty="0">
                <a:solidFill>
                  <a:srgbClr val="000099"/>
                </a:solidFill>
              </a:rPr>
              <a:t>Περίπτωση χρήσης 1 - Πλαστογράφηση AIS</a:t>
            </a:r>
          </a:p>
          <a:p>
            <a:pPr algn="ctr">
              <a:spcBef>
                <a:spcPct val="0"/>
              </a:spcBef>
              <a:spcAft>
                <a:spcPts val="600"/>
              </a:spcAft>
              <a:buNone/>
            </a:pPr>
            <a:endParaRPr lang="en-US" altLang="it-IT" sz="1800" b="1" dirty="0">
              <a:solidFill>
                <a:srgbClr val="000099"/>
              </a:solidFill>
            </a:endParaRPr>
          </a:p>
          <a:p>
            <a:pPr algn="just">
              <a:spcBef>
                <a:spcPct val="0"/>
              </a:spcBef>
              <a:spcAft>
                <a:spcPts val="600"/>
              </a:spcAft>
              <a:buNone/>
            </a:pPr>
            <a:r>
              <a:rPr lang="el" altLang="it-IT" sz="1800" dirty="0">
                <a:solidFill>
                  <a:srgbClr val="000099"/>
                </a:solidFill>
              </a:rPr>
              <a:t>Η χρήση ενός εξωτερικού συστήματος μπορεί πράγματι να είναι μια πρώτη ένδειξη, δεδομένου ότι η πλαστογράφηση του συστήματος επιτυγχάνεται συνήθως με τη χρήση ενός κατάλληλα τροποποιημένου εξωτερικού GPS ή ενός υπολογιστή εξοπλισμένου με ειδικό λογισμικό το οποίο, συνδεδεμένο με τη συσκευή πομπού, μεταβάλλει τις παραμέτρους του, στέλνοντας ψευδή σήματα.</a:t>
            </a:r>
            <a:endParaRPr lang="en-GB" altLang="it-IT" sz="1800" dirty="0">
              <a:solidFill>
                <a:srgbClr val="000099"/>
              </a:solidFill>
            </a:endParaRPr>
          </a:p>
          <a:p>
            <a:pPr algn="just">
              <a:spcBef>
                <a:spcPct val="0"/>
              </a:spcBef>
              <a:spcAft>
                <a:spcPts val="600"/>
              </a:spcAft>
              <a:buNone/>
            </a:pPr>
            <a:endParaRPr lang="en-US" altLang="it-IT" sz="1800" b="1" dirty="0">
              <a:solidFill>
                <a:srgbClr val="000099"/>
              </a:solidFill>
            </a:endParaRPr>
          </a:p>
        </p:txBody>
      </p:sp>
      <p:pic>
        <p:nvPicPr>
          <p:cNvPr id="17412" name="Immagine 2">
            <a:extLst>
              <a:ext uri="{FF2B5EF4-FFF2-40B4-BE49-F238E27FC236}">
                <a16:creationId xmlns:a16="http://schemas.microsoft.com/office/drawing/2014/main" id="{8AF6BA31-FBB9-C8BB-760B-0775C4C177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4627" y="3242686"/>
            <a:ext cx="6962744" cy="372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5">
            <a:extLst>
              <a:ext uri="{FF2B5EF4-FFF2-40B4-BE49-F238E27FC236}">
                <a16:creationId xmlns:a16="http://schemas.microsoft.com/office/drawing/2014/main" id="{77457016-5A83-1AD2-9AD8-CA5488E9D0BE}"/>
              </a:ext>
            </a:extLst>
          </p:cNvPr>
          <p:cNvSpPr txBox="1">
            <a:spLocks/>
          </p:cNvSpPr>
          <p:nvPr/>
        </p:nvSpPr>
        <p:spPr>
          <a:xfrm>
            <a:off x="525161" y="97971"/>
            <a:ext cx="11141678" cy="668812"/>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err="1"/>
              <a:t>Ανάλυση - Ψηφιακή Εγκληματολογία για Ναυτιλία</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41FD6546-FFD5-5540-F1A2-23300C200FB0}"/>
              </a:ext>
            </a:extLst>
          </p:cNvPr>
          <p:cNvSpPr>
            <a:spLocks/>
          </p:cNvSpPr>
          <p:nvPr/>
        </p:nvSpPr>
        <p:spPr bwMode="auto">
          <a:xfrm>
            <a:off x="805543" y="1125538"/>
            <a:ext cx="10689771"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l" altLang="it-IT" sz="2000" b="1" dirty="0">
                <a:solidFill>
                  <a:srgbClr val="000099"/>
                </a:solidFill>
              </a:rPr>
              <a:t>ΜΑΘΗΜΑ</a:t>
            </a:r>
          </a:p>
          <a:p>
            <a:pPr algn="ctr">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l" altLang="it-IT" sz="2000" b="1" dirty="0">
                <a:solidFill>
                  <a:srgbClr val="000099"/>
                </a:solidFill>
              </a:rPr>
              <a:t>Όσοι αποφασίζουν να δημιουργήσουν παρεμβολές χρησιμοποιώντας πλαστογράφηση AIS δεν χρειάζεται να εξοπλιστούν με εξελιγμένο εξοπλισμό, απαιτώντας, από την άλλη πλευρά, μέτριες επενδύσεις όσον αφορά τους ανθρώπους και τους πόρους.</a:t>
            </a:r>
          </a:p>
          <a:p>
            <a:pPr algn="just">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l" altLang="it-IT" sz="2000" b="1" dirty="0">
                <a:solidFill>
                  <a:srgbClr val="000099"/>
                </a:solidFill>
              </a:rPr>
              <a:t>Ακόμη και σχετικά απλά και φθηνά εργαλεία είναι συχνά αρκετά για να είναι σε θέση να παράγουν επιθέσεις που οδηγούν στα επιθυμητά αποτελέσματα.</a:t>
            </a:r>
          </a:p>
          <a:p>
            <a:pPr algn="just">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l" altLang="it-IT" sz="2000" b="1" dirty="0">
                <a:solidFill>
                  <a:srgbClr val="000099"/>
                </a:solidFill>
              </a:rPr>
              <a:t>Στην πράξη, ακόμη και ένα μόνο άτομο μπορεί να αποτελέσει απειλή, να είναι σε θέση να χτυπήσει ακόμη και από μεγάλες αποστάσεις, οπουδήποτε στον κόσμο όπου να έχει πρόσβαση στο διαδίκτυο και να είναι σε θέση να δράσει σε τέτοιο χρόνο ώστε να μην επιτρέπει αποτελεσματικές αμυντικές αντιδράσεις.</a:t>
            </a:r>
          </a:p>
        </p:txBody>
      </p:sp>
      <p:sp>
        <p:nvSpPr>
          <p:cNvPr id="3" name="Titre 5">
            <a:extLst>
              <a:ext uri="{FF2B5EF4-FFF2-40B4-BE49-F238E27FC236}">
                <a16:creationId xmlns:a16="http://schemas.microsoft.com/office/drawing/2014/main" id="{F484C868-29E1-46F3-611B-97F34F29B77D}"/>
              </a:ext>
            </a:extLst>
          </p:cNvPr>
          <p:cNvSpPr txBox="1">
            <a:spLocks/>
          </p:cNvSpPr>
          <p:nvPr/>
        </p:nvSpPr>
        <p:spPr>
          <a:xfrm>
            <a:off x="525161" y="97971"/>
            <a:ext cx="11141678" cy="668812"/>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err="1"/>
              <a:t>Ανάλυση - Ψηφιακή Εγκληματολογία για Ναυτιλία</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descr="Μια εικόνα που περιέχει μεταφορά, βάρκα, βάρκα, νερό&#10;&#10;Περιγραφή που δημιουργείται αυτόματα">
            <a:extLst>
              <a:ext uri="{FF2B5EF4-FFF2-40B4-BE49-F238E27FC236}">
                <a16:creationId xmlns:a16="http://schemas.microsoft.com/office/drawing/2014/main" id="{E94D6ACF-30D8-EA30-0191-1561D53FBC0C}"/>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F4F3EA1A-A47B-B78C-D279-19DA3968E78B}"/>
              </a:ext>
            </a:extLst>
          </p:cNvPr>
          <p:cNvSpPr>
            <a:spLocks noGrp="1"/>
          </p:cNvSpPr>
          <p:nvPr>
            <p:ph type="ctrTitle"/>
          </p:nvPr>
        </p:nvSpPr>
        <p:spPr>
          <a:xfrm>
            <a:off x="6207918" y="1451657"/>
            <a:ext cx="4786877" cy="1518315"/>
          </a:xfrm>
        </p:spPr>
        <p:txBody>
          <a:bodyPr>
            <a:normAutofit/>
          </a:bodyPr>
          <a:lstStyle/>
          <a:p>
            <a:r>
              <a:rPr lang="el" sz="2400" dirty="0"/>
              <a:t>Διδάγματα που εντοπίστηκαν</a:t>
            </a:r>
            <a:br>
              <a:rPr lang="fr-FR" sz="2400" dirty="0"/>
            </a:br>
            <a:r>
              <a:rPr lang="el" sz="2400" dirty="0"/>
              <a:t>Συμπεράσματα</a:t>
            </a:r>
          </a:p>
        </p:txBody>
      </p:sp>
      <p:sp>
        <p:nvSpPr>
          <p:cNvPr id="3" name="Sous-titre 2">
            <a:extLst>
              <a:ext uri="{FF2B5EF4-FFF2-40B4-BE49-F238E27FC236}">
                <a16:creationId xmlns:a16="http://schemas.microsoft.com/office/drawing/2014/main" id="{89CB30FE-B54A-FF26-6AED-DE69AF8D5704}"/>
              </a:ext>
            </a:extLst>
          </p:cNvPr>
          <p:cNvSpPr>
            <a:spLocks noGrp="1"/>
          </p:cNvSpPr>
          <p:nvPr>
            <p:ph type="subTitle" idx="1"/>
          </p:nvPr>
        </p:nvSpPr>
        <p:spPr>
          <a:xfrm>
            <a:off x="6207918" y="3124130"/>
            <a:ext cx="4786877" cy="763899"/>
          </a:xfrm>
        </p:spPr>
        <p:txBody>
          <a:bodyPr/>
          <a:lstStyle/>
          <a:p>
            <a:r>
              <a:rPr lang="el" dirty="0"/>
              <a:t>AIS &amp; Ασφάλεια</a:t>
            </a:r>
            <a:endParaRPr lang="fr-FR" dirty="0"/>
          </a:p>
        </p:txBody>
      </p:sp>
      <p:sp>
        <p:nvSpPr>
          <p:cNvPr id="6" name="Titolo 1">
            <a:extLst>
              <a:ext uri="{FF2B5EF4-FFF2-40B4-BE49-F238E27FC236}">
                <a16:creationId xmlns:a16="http://schemas.microsoft.com/office/drawing/2014/main" id="{FDEF31A6-18B2-DC49-A56F-A53D6AAC3E54}"/>
              </a:ext>
            </a:extLst>
          </p:cNvPr>
          <p:cNvSpPr>
            <a:spLocks/>
          </p:cNvSpPr>
          <p:nvPr/>
        </p:nvSpPr>
        <p:spPr bwMode="auto">
          <a:xfrm>
            <a:off x="6207918" y="3682228"/>
            <a:ext cx="4890659" cy="317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endParaRPr lang="en-US" altLang="it-IT" sz="1800" dirty="0">
              <a:solidFill>
                <a:schemeClr val="tx2">
                  <a:lumMod val="60000"/>
                  <a:lumOff val="40000"/>
                </a:schemeClr>
              </a:solidFill>
            </a:endParaRPr>
          </a:p>
          <a:p>
            <a:pPr algn="just">
              <a:spcBef>
                <a:spcPct val="0"/>
              </a:spcBef>
              <a:spcAft>
                <a:spcPts val="600"/>
              </a:spcAft>
              <a:buNone/>
            </a:pPr>
            <a:r>
              <a:rPr lang="el" altLang="it-IT" sz="1800" dirty="0">
                <a:solidFill>
                  <a:schemeClr val="tx2">
                    <a:lumMod val="60000"/>
                    <a:lumOff val="40000"/>
                  </a:schemeClr>
                </a:solidFill>
              </a:rPr>
              <a:t>Καθίσταται όλο και πιο αναγκαίο να εστιάσουμε την προσοχή σε αυτό το ζήτημα και να αυξήσουμε την ευαισθητοποίηση ότι η πλαστογράφηση AIS, καθώς και άλλες παρόμοιες απειλές, αποτελούν σοβαρό πρόβλημα για την ασφάλεια της ναυσιπλοΐας.</a:t>
            </a:r>
          </a:p>
          <a:p>
            <a:pPr algn="just">
              <a:spcBef>
                <a:spcPct val="0"/>
              </a:spcBef>
              <a:spcAft>
                <a:spcPts val="600"/>
              </a:spcAft>
              <a:buNone/>
            </a:pPr>
            <a:r>
              <a:rPr lang="en-US" altLang="it-IT" sz="1800" dirty="0">
                <a:solidFill>
                  <a:schemeClr val="tx2">
                    <a:lumMod val="60000"/>
                    <a:lumOff val="40000"/>
                  </a:schemeClr>
                </a:solidFill>
              </a:rPr>
              <a:t> </a:t>
            </a:r>
          </a:p>
          <a:p>
            <a:pPr algn="just">
              <a:spcBef>
                <a:spcPct val="0"/>
              </a:spcBef>
              <a:spcAft>
                <a:spcPts val="600"/>
              </a:spcAft>
              <a:buNone/>
            </a:pPr>
            <a:endParaRPr lang="en-US" altLang="it-IT" sz="1800" dirty="0">
              <a:solidFill>
                <a:schemeClr val="tx2">
                  <a:lumMod val="60000"/>
                  <a:lumOff val="40000"/>
                </a:schemeClr>
              </a:solidFill>
            </a:endParaRPr>
          </a:p>
        </p:txBody>
      </p:sp>
      <p:sp>
        <p:nvSpPr>
          <p:cNvPr id="8" name="Titre 5">
            <a:extLst>
              <a:ext uri="{FF2B5EF4-FFF2-40B4-BE49-F238E27FC236}">
                <a16:creationId xmlns:a16="http://schemas.microsoft.com/office/drawing/2014/main" id="{0BEFD72E-7799-3F53-C0D2-60C1D08D783F}"/>
              </a:ext>
            </a:extLst>
          </p:cNvPr>
          <p:cNvSpPr txBox="1">
            <a:spLocks/>
          </p:cNvSpPr>
          <p:nvPr/>
        </p:nvSpPr>
        <p:spPr>
          <a:xfrm>
            <a:off x="6207918" y="319329"/>
            <a:ext cx="5840729" cy="12675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sz="3200" dirty="0">
                <a:solidFill>
                  <a:schemeClr val="bg1"/>
                </a:solidFill>
              </a:rPr>
              <a:t>Περίπτωση χρήσης – Digital Forensic for Maritime</a:t>
            </a:r>
          </a:p>
        </p:txBody>
      </p:sp>
    </p:spTree>
    <p:extLst>
      <p:ext uri="{BB962C8B-B14F-4D97-AF65-F5344CB8AC3E}">
        <p14:creationId xmlns:p14="http://schemas.microsoft.com/office/powerpoint/2010/main" val="21193641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l"/>
              <a:t>Ευχαριστώ</a:t>
            </a:r>
          </a:p>
        </p:txBody>
      </p:sp>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l"/>
              <a:t>Ώρες γραφείου: </a:t>
            </a:r>
          </a:p>
          <a:p>
            <a:r>
              <a:rPr lang="el"/>
              <a:t>Μ-Πε 2:00μμ-6:00 μ.μ.</a:t>
            </a:r>
          </a:p>
          <a:p>
            <a:r>
              <a:rPr lang="el"/>
              <a:t>Τοποθεσία : Toulon</a:t>
            </a:r>
          </a:p>
          <a:p>
            <a:endParaRPr lang="en-US"/>
          </a:p>
          <a:p>
            <a:r>
              <a:rPr lang="el"/>
              <a:t>Στείλτε όλες τις ερωτήσεις στη διεύθυνση:</a:t>
            </a:r>
          </a:p>
          <a:p>
            <a:r>
              <a:rPr lang="el">
                <a:hlinkClick r:id="rId2"/>
              </a:rPr>
              <a:t>Bruno.bender@ventura-associate.com</a:t>
            </a:r>
            <a:endParaRPr lang="en-US"/>
          </a:p>
          <a:p>
            <a:endParaRPr lang="en-US"/>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Espace réservé pour une image  10" descr="Μια εικόνα που περιέχει ρούχα, πρόσωπο, ουρανό, άνθρωπο&#10;&#10;Περιγραφή που δημιουργείται αυτόματα">
            <a:extLst>
              <a:ext uri="{FF2B5EF4-FFF2-40B4-BE49-F238E27FC236}">
                <a16:creationId xmlns:a16="http://schemas.microsoft.com/office/drawing/2014/main" id="{09274BB8-CFAF-9572-DB9D-D4125E92A748}"/>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94851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D915D80-80BB-B4AE-BF95-54F3416F49E2}"/>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04142275-026C-384B-1239-001AAB557150}"/>
              </a:ext>
            </a:extLst>
          </p:cNvPr>
          <p:cNvSpPr>
            <a:spLocks noGrp="1"/>
          </p:cNvSpPr>
          <p:nvPr>
            <p:ph type="sldNum" sz="quarter" idx="12"/>
          </p:nvPr>
        </p:nvSpPr>
        <p:spPr/>
        <p:txBody>
          <a:bodyPr/>
          <a:lstStyle/>
          <a:p>
            <a:fld id="{AF8FC096-D195-4392-A597-E50EA60D946D}" type="slidenum">
              <a:rPr lang="fr-FR" smtClean="0"/>
              <a:t>84</a:t>
            </a:fld>
            <a:endParaRPr lang="fr-FR"/>
          </a:p>
        </p:txBody>
      </p:sp>
      <p:pic>
        <p:nvPicPr>
          <p:cNvPr id="4" name="Picture 6" descr="Κείμενο, εφαρμογή&#10;&#10;Περιγραφή που δημιουργείται αυτόματα με μέτρια σιγουριά">
            <a:extLst>
              <a:ext uri="{FF2B5EF4-FFF2-40B4-BE49-F238E27FC236}">
                <a16:creationId xmlns:a16="http://schemas.microsoft.com/office/drawing/2014/main" id="{C6C5000F-4FDF-ED5A-378A-9334EE0756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35911" y="1110514"/>
            <a:ext cx="8910135" cy="5210905"/>
          </a:xfrm>
          <a:prstGeom prst="rect">
            <a:avLst/>
          </a:prstGeom>
        </p:spPr>
      </p:pic>
      <p:sp>
        <p:nvSpPr>
          <p:cNvPr id="5" name="Title 2">
            <a:extLst>
              <a:ext uri="{FF2B5EF4-FFF2-40B4-BE49-F238E27FC236}">
                <a16:creationId xmlns:a16="http://schemas.microsoft.com/office/drawing/2014/main" id="{D4A912EB-C6FD-6410-A5EE-7180AE248835}"/>
              </a:ext>
            </a:extLst>
          </p:cNvPr>
          <p:cNvSpPr txBox="1">
            <a:spLocks/>
          </p:cNvSpPr>
          <p:nvPr/>
        </p:nvSpPr>
        <p:spPr>
          <a:xfrm>
            <a:off x="3867897" y="271551"/>
            <a:ext cx="4786877" cy="1518315"/>
          </a:xfrm>
          <a:prstGeom prst="rect">
            <a:avLst/>
          </a:prstGeom>
        </p:spPr>
        <p:txBody>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a:t>Ερωτήσεις?</a:t>
            </a:r>
          </a:p>
        </p:txBody>
      </p:sp>
    </p:spTree>
    <p:extLst>
      <p:ext uri="{BB962C8B-B14F-4D97-AF65-F5344CB8AC3E}">
        <p14:creationId xmlns:p14="http://schemas.microsoft.com/office/powerpoint/2010/main" val="174570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ΓΙΑΤΊ</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l"/>
              <a:t>Μαθησιακά Αποτελέσματα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4186716"/>
          </a:xfrm>
        </p:spPr>
        <p:txBody>
          <a:bodyPr>
            <a:noAutofit/>
          </a:bodyPr>
          <a:lstStyle/>
          <a:p>
            <a:pPr>
              <a:spcBef>
                <a:spcPts val="600"/>
              </a:spcBef>
            </a:pPr>
            <a:r>
              <a:rPr lang="el" dirty="0"/>
              <a:t>Επιδεικνύουν ηθική και επαγγελματική συμπεριφορά σε όλες τις πτυχές της διαχείρισης πληροφοριών και ασφάλειας στον κυβερνοχώρο.</a:t>
            </a:r>
          </a:p>
          <a:p>
            <a:pPr>
              <a:spcBef>
                <a:spcPts val="600"/>
              </a:spcBef>
            </a:pPr>
            <a:r>
              <a:rPr lang="el" dirty="0"/>
              <a:t>Κατανοούν και αρθρώνουν τις βασικές έννοιες και αρχές της ασφάλειας των πληροφοριών και της ασφάλειας στον κυβερνοχώρο.</a:t>
            </a:r>
          </a:p>
          <a:p>
            <a:pPr>
              <a:spcBef>
                <a:spcPts val="600"/>
              </a:spcBef>
            </a:pPr>
            <a:r>
              <a:rPr lang="el" dirty="0"/>
              <a:t>Κατανο</a:t>
            </a:r>
            <a:r>
              <a:rPr lang="el-GR" dirty="0" err="1"/>
              <a:t>ούν</a:t>
            </a:r>
            <a:r>
              <a:rPr lang="el" dirty="0"/>
              <a:t> το εξελισσόμενο τοπίο απειλών στον κυβερνοχώρο και το ευρύ φάσμα των κυβερνοεπιθέσεων.</a:t>
            </a:r>
          </a:p>
          <a:p>
            <a:pPr>
              <a:spcBef>
                <a:spcPts val="600"/>
              </a:spcBef>
            </a:pPr>
            <a:r>
              <a:rPr lang="el" dirty="0"/>
              <a:t>Προσδιορίζουν τις απειλές, τα τρωτά σημεία και τους κινδύνους στον κυβερνοχώρο για έναν οργανισμό.</a:t>
            </a:r>
          </a:p>
          <a:p>
            <a:pPr>
              <a:spcBef>
                <a:spcPts val="600"/>
              </a:spcBef>
            </a:pPr>
            <a:r>
              <a:rPr lang="el" dirty="0"/>
              <a:t>Αναγνωρίζουν τον ρόλο του ανθρώπινου παράγοντα στις παραβιάσεις της ασφάλειας στον κυβερνοχώρο και στις στρατηγικές μετριασμού του κινδύνου.</a:t>
            </a:r>
          </a:p>
          <a:p>
            <a:pPr>
              <a:spcBef>
                <a:spcPts val="600"/>
              </a:spcBef>
            </a:pPr>
            <a:r>
              <a:rPr lang="el" dirty="0"/>
              <a:t>Δυνατότητα βοήθειας και επιλογής κατάλληλων ελέγχων ασφαλείας για προστασία από εντοπισμένες απειλές και κινδύνους στον κυβερνοχώρο.</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5" name="Espace réservé pour une image  4">
            <a:extLst>
              <a:ext uri="{FF2B5EF4-FFF2-40B4-BE49-F238E27FC236}">
                <a16:creationId xmlns:a16="http://schemas.microsoft.com/office/drawing/2014/main" id="{EC7784A1-6F65-2F18-465A-CF979B33D746}"/>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94464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15CCAF-B227-4420-8A82-899C4EC33714}">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152</TotalTime>
  <Words>8130</Words>
  <Application>Microsoft Office PowerPoint</Application>
  <PresentationFormat>Widescreen</PresentationFormat>
  <Paragraphs>1469</Paragraphs>
  <Slides>84</Slides>
  <Notes>26</Notes>
  <HiddenSlides>4</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7" baseType="lpstr">
      <vt:lpstr>[TOP_SECRET]</vt:lpstr>
      <vt:lpstr>Arial</vt:lpstr>
      <vt:lpstr>Arial Black</vt:lpstr>
      <vt:lpstr>Arial MT</vt:lpstr>
      <vt:lpstr>Book Antiqua</vt:lpstr>
      <vt:lpstr>Calibri</vt:lpstr>
      <vt:lpstr>Cambria Math</vt:lpstr>
      <vt:lpstr>Century Gothic</vt:lpstr>
      <vt:lpstr>Courier New</vt:lpstr>
      <vt:lpstr>Lucida Sans Unicode</vt:lpstr>
      <vt:lpstr>Times New Roman</vt:lpstr>
      <vt:lpstr>Custom</vt:lpstr>
      <vt:lpstr>Draw</vt:lpstr>
      <vt:lpstr>Ψηφιακή Εγκληματολογία για τη Ναυτιλία - Digital Forensics for Maritime</vt:lpstr>
      <vt:lpstr>Ψηφιακή Εγκληματολογία για τη Ναυτιλία</vt:lpstr>
      <vt:lpstr>Στόχοι: Ποιος-Τι-Γιατι χρειάζεσαι για να κάνεις αυτή την εκπαίδευση</vt:lpstr>
      <vt:lpstr>CSP Training Logistic: CSP0012_S_M_Digital Forensic for Maritime</vt:lpstr>
      <vt:lpstr>Προτάσεις Αξίας</vt:lpstr>
      <vt:lpstr>ΠΟΙΟΣ</vt:lpstr>
      <vt:lpstr>ΠΟΙΟΣ</vt:lpstr>
      <vt:lpstr>ΤΙ</vt:lpstr>
      <vt:lpstr>ΓΙΑΤΊ</vt:lpstr>
      <vt:lpstr>Περίγραμμα Εκπαίδευσης</vt:lpstr>
      <vt:lpstr>Θέμα-1: Νομικό Πλαίσιο</vt:lpstr>
      <vt:lpstr>Θέμα-2:  Κίνδυνοι για την ασφάλεια στον κυβερνοχώρο στον Ναυτιλιακό τομέα</vt:lpstr>
      <vt:lpstr>Θέμα-3: AIS  Forensics</vt:lpstr>
      <vt:lpstr>Μέθοδος αξιολόγησης</vt:lpstr>
      <vt:lpstr>Βασικές γνώσεις και προαπαιτούμενα</vt:lpstr>
      <vt:lpstr>Τεχνικά εργαλεία και άλλες απαιτήσεις</vt:lpstr>
      <vt:lpstr>Πηγές: Βιβλία &amp; Υλικά αναφοράς</vt:lpstr>
      <vt:lpstr>Περιουσιακά στοιχεία και απειλές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Πρόοδος μαθήματος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Υπηρεσίες TDMA που χρησιμοποιούνται στο AIS</vt:lpstr>
      <vt:lpstr>Νομικό Πλαίσιο</vt:lpstr>
      <vt:lpstr>PowerPoint Presentation</vt:lpstr>
      <vt:lpstr>PowerPoint Presentation</vt:lpstr>
      <vt:lpstr>PowerPoint Presentation</vt:lpstr>
      <vt:lpstr>AIS ARCHITECTURE &amp; ΠΕΡΙΠΤΏΣΕΙΣ ΧΡΉΣΗΣ</vt:lpstr>
      <vt:lpstr>PowerPoint Presentation</vt:lpstr>
      <vt:lpstr>Πρόοδος μαθήματος</vt:lpstr>
      <vt:lpstr>AIS – διασυνδεδεμένες μονάδες και πρότυπα</vt:lpstr>
      <vt:lpstr>PowerPoint Presentation</vt:lpstr>
      <vt:lpstr>Πρόοδος μαθήματος</vt:lpstr>
      <vt:lpstr>Περίπτωση χρήσης 1 – Ψηφιακή Εγκληματολογία για Ναυτιλία</vt:lpstr>
      <vt:lpstr>PowerPoint Presentation</vt:lpstr>
      <vt:lpstr>PowerPoint Presentation</vt:lpstr>
      <vt:lpstr>PowerPoint Presentation</vt:lpstr>
      <vt:lpstr>PowerPoint Presentation</vt:lpstr>
      <vt:lpstr>PowerPoint Presentation</vt:lpstr>
      <vt:lpstr>PowerPoint Presentation</vt:lpstr>
      <vt:lpstr>Πρόοδος μαθήματος</vt:lpstr>
      <vt:lpstr>PowerPoint Presentation</vt:lpstr>
      <vt:lpstr>PowerPoint Presentation</vt:lpstr>
      <vt:lpstr>PowerPoint Presentation</vt:lpstr>
      <vt:lpstr>Πρόοδος μαθήματος</vt:lpstr>
      <vt:lpstr>MITRE ATT&amp;CK Navigator Εχθρικές Τακτικές, Τεχνικές και Κοινή Γνώση</vt:lpstr>
      <vt:lpstr>PowerPoint Presentation</vt:lpstr>
      <vt:lpstr>Ταξινόμηση / Πιστοποίηση / Προσόντα</vt:lpstr>
      <vt:lpstr>Ταξινόμηση / Πιστοποίηση / Προσόντα</vt:lpstr>
      <vt:lpstr>Εκτίμηση / διαχείριση κινδύνου</vt:lpstr>
      <vt:lpstr>Διαπίστευση</vt:lpstr>
      <vt:lpstr>Πιστοποίηση</vt:lpstr>
      <vt:lpstr>Ανάλυση / Αντιμετώπιση Κινδύνων</vt:lpstr>
      <vt:lpstr>Στάση στον κυβερνοχώρο</vt:lpstr>
      <vt:lpstr>Μόνιμη στάση ασφάλειας στον κυβερνοχώρο</vt:lpstr>
      <vt:lpstr>Προστασία</vt:lpstr>
      <vt:lpstr>Άμυνα</vt:lpstr>
      <vt:lpstr>Μόνιμη στάση ασφάλειας στον κυβερνοχώρο</vt:lpstr>
      <vt:lpstr>Σχέδιο δράσης  για την εγκληματολογία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Διδάγματα που εντοπίστηκαν Συμπεράσματα</vt:lpstr>
      <vt:lpstr>Ευχαριστώ</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 a</cp:lastModifiedBy>
  <cp:revision>82</cp:revision>
  <dcterms:modified xsi:type="dcterms:W3CDTF">2025-04-29T19:48:46Z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