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7772400" cx="12801600"/>
  <p:notesSz cx="12801600" cy="7772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12" roundtripDataSignature="AMtx7miITLPMwRtz/qic/R+EAve2M8Hv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34025" y="582925"/>
            <a:ext cx="85348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280150" y="3691875"/>
            <a:ext cx="10241275" cy="3497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 txBox="1"/>
          <p:nvPr>
            <p:ph idx="1" type="body"/>
          </p:nvPr>
        </p:nvSpPr>
        <p:spPr>
          <a:xfrm>
            <a:off x="1280150" y="3691875"/>
            <a:ext cx="10241275" cy="3497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:notes"/>
          <p:cNvSpPr/>
          <p:nvPr>
            <p:ph idx="2" type="sldImg"/>
          </p:nvPr>
        </p:nvSpPr>
        <p:spPr>
          <a:xfrm>
            <a:off x="2134025" y="582925"/>
            <a:ext cx="85348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:notes"/>
          <p:cNvSpPr txBox="1"/>
          <p:nvPr>
            <p:ph idx="1" type="body"/>
          </p:nvPr>
        </p:nvSpPr>
        <p:spPr>
          <a:xfrm>
            <a:off x="1280150" y="3691875"/>
            <a:ext cx="10241275" cy="3497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2:notes"/>
          <p:cNvSpPr/>
          <p:nvPr>
            <p:ph idx="2" type="sldImg"/>
          </p:nvPr>
        </p:nvSpPr>
        <p:spPr>
          <a:xfrm>
            <a:off x="2134025" y="582925"/>
            <a:ext cx="85348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:notes"/>
          <p:cNvSpPr txBox="1"/>
          <p:nvPr>
            <p:ph idx="1" type="body"/>
          </p:nvPr>
        </p:nvSpPr>
        <p:spPr>
          <a:xfrm>
            <a:off x="1280150" y="3691875"/>
            <a:ext cx="10241275" cy="3497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3:notes"/>
          <p:cNvSpPr/>
          <p:nvPr>
            <p:ph idx="2" type="sldImg"/>
          </p:nvPr>
        </p:nvSpPr>
        <p:spPr>
          <a:xfrm>
            <a:off x="2134025" y="582925"/>
            <a:ext cx="85348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 txBox="1"/>
          <p:nvPr>
            <p:ph idx="1" type="body"/>
          </p:nvPr>
        </p:nvSpPr>
        <p:spPr>
          <a:xfrm>
            <a:off x="1280150" y="3691875"/>
            <a:ext cx="10241275" cy="3497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4:notes"/>
          <p:cNvSpPr/>
          <p:nvPr>
            <p:ph idx="2" type="sldImg"/>
          </p:nvPr>
        </p:nvSpPr>
        <p:spPr>
          <a:xfrm>
            <a:off x="2134025" y="582925"/>
            <a:ext cx="85348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:notes"/>
          <p:cNvSpPr txBox="1"/>
          <p:nvPr>
            <p:ph idx="1" type="body"/>
          </p:nvPr>
        </p:nvSpPr>
        <p:spPr>
          <a:xfrm>
            <a:off x="1280150" y="3691875"/>
            <a:ext cx="10241275" cy="3497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5:notes"/>
          <p:cNvSpPr/>
          <p:nvPr>
            <p:ph idx="2" type="sldImg"/>
          </p:nvPr>
        </p:nvSpPr>
        <p:spPr>
          <a:xfrm>
            <a:off x="2134025" y="582925"/>
            <a:ext cx="85348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 txBox="1"/>
          <p:nvPr>
            <p:ph idx="1" type="body"/>
          </p:nvPr>
        </p:nvSpPr>
        <p:spPr>
          <a:xfrm>
            <a:off x="1280150" y="3691875"/>
            <a:ext cx="10241275" cy="3497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:notes"/>
          <p:cNvSpPr/>
          <p:nvPr>
            <p:ph idx="2" type="sldImg"/>
          </p:nvPr>
        </p:nvSpPr>
        <p:spPr>
          <a:xfrm>
            <a:off x="2134025" y="582925"/>
            <a:ext cx="8534825" cy="291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4340859" y="487591"/>
            <a:ext cx="7169784" cy="6121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85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" type="body"/>
          </p:nvPr>
        </p:nvSpPr>
        <p:spPr>
          <a:xfrm>
            <a:off x="3880484" y="3828467"/>
            <a:ext cx="8706485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1" type="ftr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2" type="sldNum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/>
          <p:nvPr>
            <p:ph type="ctrTitle"/>
          </p:nvPr>
        </p:nvSpPr>
        <p:spPr>
          <a:xfrm>
            <a:off x="960120" y="2409444"/>
            <a:ext cx="10881360" cy="16322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85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" type="subTitle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2" type="sldNum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"/>
          <p:cNvSpPr txBox="1"/>
          <p:nvPr>
            <p:ph type="title"/>
          </p:nvPr>
        </p:nvSpPr>
        <p:spPr>
          <a:xfrm>
            <a:off x="4340859" y="487591"/>
            <a:ext cx="7169784" cy="6121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85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" type="body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2" type="body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0"/>
          <p:cNvSpPr txBox="1"/>
          <p:nvPr>
            <p:ph idx="11" type="ftr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0" type="dt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4340859" y="487591"/>
            <a:ext cx="7169784" cy="6121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85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1" type="ftr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10" type="dt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2" type="sldNum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0" type="dt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2"/>
          <p:cNvSpPr txBox="1"/>
          <p:nvPr>
            <p:ph idx="12" type="sldNum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/>
          <p:nvPr/>
        </p:nvSpPr>
        <p:spPr>
          <a:xfrm>
            <a:off x="304800" y="457200"/>
            <a:ext cx="12192000" cy="6858000"/>
          </a:xfrm>
          <a:custGeom>
            <a:rect b="b" l="l" r="r" t="t"/>
            <a:pathLst>
              <a:path extrusionOk="0" h="6858000" w="12192000">
                <a:moveTo>
                  <a:pt x="12192000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6858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7"/>
          <p:cNvSpPr/>
          <p:nvPr/>
        </p:nvSpPr>
        <p:spPr>
          <a:xfrm>
            <a:off x="4800600" y="5570218"/>
            <a:ext cx="799465" cy="1739264"/>
          </a:xfrm>
          <a:custGeom>
            <a:rect b="b" l="l" r="r" t="t"/>
            <a:pathLst>
              <a:path extrusionOk="0" h="1739265" w="799464">
                <a:moveTo>
                  <a:pt x="27432" y="1738883"/>
                </a:moveTo>
                <a:lnTo>
                  <a:pt x="0" y="1738883"/>
                </a:lnTo>
                <a:lnTo>
                  <a:pt x="429768" y="141731"/>
                </a:lnTo>
                <a:lnTo>
                  <a:pt x="449360" y="94219"/>
                </a:lnTo>
                <a:lnTo>
                  <a:pt x="479340" y="54973"/>
                </a:lnTo>
                <a:lnTo>
                  <a:pt x="517660" y="25309"/>
                </a:lnTo>
                <a:lnTo>
                  <a:pt x="562269" y="6546"/>
                </a:lnTo>
                <a:lnTo>
                  <a:pt x="611123" y="0"/>
                </a:lnTo>
                <a:lnTo>
                  <a:pt x="623673" y="522"/>
                </a:lnTo>
                <a:lnTo>
                  <a:pt x="694896" y="19716"/>
                </a:lnTo>
                <a:lnTo>
                  <a:pt x="703018" y="26091"/>
                </a:lnTo>
                <a:lnTo>
                  <a:pt x="610432" y="26091"/>
                </a:lnTo>
                <a:lnTo>
                  <a:pt x="568508" y="31946"/>
                </a:lnTo>
                <a:lnTo>
                  <a:pt x="529970" y="48386"/>
                </a:lnTo>
                <a:lnTo>
                  <a:pt x="496767" y="74224"/>
                </a:lnTo>
                <a:lnTo>
                  <a:pt x="470845" y="108273"/>
                </a:lnTo>
                <a:lnTo>
                  <a:pt x="454151" y="149350"/>
                </a:lnTo>
                <a:lnTo>
                  <a:pt x="27432" y="1738883"/>
                </a:lnTo>
                <a:close/>
              </a:path>
              <a:path extrusionOk="0" h="1739265" w="799464">
                <a:moveTo>
                  <a:pt x="391668" y="1738883"/>
                </a:moveTo>
                <a:lnTo>
                  <a:pt x="362712" y="1738883"/>
                </a:lnTo>
                <a:lnTo>
                  <a:pt x="768095" y="236220"/>
                </a:lnTo>
                <a:lnTo>
                  <a:pt x="773620" y="203168"/>
                </a:lnTo>
                <a:lnTo>
                  <a:pt x="764666" y="139349"/>
                </a:lnTo>
                <a:lnTo>
                  <a:pt x="733091" y="83010"/>
                </a:lnTo>
                <a:lnTo>
                  <a:pt x="684037" y="43291"/>
                </a:lnTo>
                <a:lnTo>
                  <a:pt x="610432" y="26091"/>
                </a:lnTo>
                <a:lnTo>
                  <a:pt x="703018" y="26091"/>
                </a:lnTo>
                <a:lnTo>
                  <a:pt x="752903" y="65245"/>
                </a:lnTo>
                <a:lnTo>
                  <a:pt x="789908" y="130444"/>
                </a:lnTo>
                <a:lnTo>
                  <a:pt x="799052" y="204453"/>
                </a:lnTo>
                <a:lnTo>
                  <a:pt x="792480" y="242315"/>
                </a:lnTo>
                <a:lnTo>
                  <a:pt x="391668" y="1738883"/>
                </a:lnTo>
                <a:close/>
              </a:path>
            </a:pathLst>
          </a:custGeom>
          <a:solidFill>
            <a:srgbClr val="D6791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" name="Google Shape;8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04800" y="457200"/>
            <a:ext cx="5486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7"/>
          <p:cNvSpPr txBox="1"/>
          <p:nvPr>
            <p:ph type="title"/>
          </p:nvPr>
        </p:nvSpPr>
        <p:spPr>
          <a:xfrm>
            <a:off x="4340859" y="487591"/>
            <a:ext cx="7169784" cy="6121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85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7"/>
          <p:cNvSpPr txBox="1"/>
          <p:nvPr>
            <p:ph idx="1" type="body"/>
          </p:nvPr>
        </p:nvSpPr>
        <p:spPr>
          <a:xfrm>
            <a:off x="3880484" y="3828467"/>
            <a:ext cx="8706485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1" type="ftr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Relationship Id="rId4" Type="http://schemas.openxmlformats.org/officeDocument/2006/relationships/image" Target="../media/image10.png"/><Relationship Id="rId5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jpg"/><Relationship Id="rId4" Type="http://schemas.openxmlformats.org/officeDocument/2006/relationships/image" Target="../media/image15.png"/><Relationship Id="rId5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6.png"/><Relationship Id="rId5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6.png"/><Relationship Id="rId5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jpg"/><Relationship Id="rId4" Type="http://schemas.openxmlformats.org/officeDocument/2006/relationships/image" Target="../media/image5.jpg"/><Relationship Id="rId5" Type="http://schemas.openxmlformats.org/officeDocument/2006/relationships/hyperlink" Target="mailto:stylianos.karagiannis@pdmfc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oogle Shape;46;p1"/>
          <p:cNvGrpSpPr/>
          <p:nvPr/>
        </p:nvGrpSpPr>
        <p:grpSpPr>
          <a:xfrm>
            <a:off x="304800" y="455675"/>
            <a:ext cx="12111225" cy="6861047"/>
            <a:chOff x="304800" y="455675"/>
            <a:chExt cx="12111225" cy="6861047"/>
          </a:xfrm>
        </p:grpSpPr>
        <p:sp>
          <p:nvSpPr>
            <p:cNvPr id="47" name="Google Shape;47;p1"/>
            <p:cNvSpPr/>
            <p:nvPr/>
          </p:nvSpPr>
          <p:spPr>
            <a:xfrm>
              <a:off x="5690615" y="458723"/>
              <a:ext cx="5361940" cy="6840220"/>
            </a:xfrm>
            <a:custGeom>
              <a:rect b="b" l="l" r="r" t="t"/>
              <a:pathLst>
                <a:path extrusionOk="0" h="6840220" w="5361940">
                  <a:moveTo>
                    <a:pt x="3439667" y="6839711"/>
                  </a:moveTo>
                  <a:lnTo>
                    <a:pt x="0" y="6839711"/>
                  </a:lnTo>
                  <a:lnTo>
                    <a:pt x="1923287" y="0"/>
                  </a:lnTo>
                  <a:lnTo>
                    <a:pt x="5361431" y="0"/>
                  </a:lnTo>
                  <a:lnTo>
                    <a:pt x="3439667" y="6839711"/>
                  </a:lnTo>
                  <a:close/>
                </a:path>
              </a:pathLst>
            </a:custGeom>
            <a:solidFill>
              <a:srgbClr val="FFB800">
                <a:alpha val="21960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4867175" y="457198"/>
              <a:ext cx="1925955" cy="6858000"/>
            </a:xfrm>
            <a:custGeom>
              <a:rect b="b" l="l" r="r" t="t"/>
              <a:pathLst>
                <a:path extrusionOk="0" h="6858000" w="1925954">
                  <a:moveTo>
                    <a:pt x="1925345" y="0"/>
                  </a:moveTo>
                  <a:lnTo>
                    <a:pt x="0" y="6858000"/>
                  </a:lnTo>
                </a:path>
              </a:pathLst>
            </a:custGeom>
            <a:noFill/>
            <a:ln cap="flat" cmpd="sng" w="25900">
              <a:solidFill>
                <a:srgbClr val="D6791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3813047" y="457199"/>
              <a:ext cx="2549525" cy="6847840"/>
            </a:xfrm>
            <a:custGeom>
              <a:rect b="b" l="l" r="r" t="t"/>
              <a:pathLst>
                <a:path extrusionOk="0" h="6847840" w="2549525">
                  <a:moveTo>
                    <a:pt x="1495040" y="3662853"/>
                  </a:moveTo>
                  <a:lnTo>
                    <a:pt x="1408005" y="3662853"/>
                  </a:lnTo>
                  <a:lnTo>
                    <a:pt x="1455639" y="3652454"/>
                  </a:lnTo>
                  <a:lnTo>
                    <a:pt x="1497567" y="3628302"/>
                  </a:lnTo>
                  <a:lnTo>
                    <a:pt x="1530571" y="3592298"/>
                  </a:lnTo>
                  <a:lnTo>
                    <a:pt x="1551432" y="3546347"/>
                  </a:lnTo>
                  <a:lnTo>
                    <a:pt x="1944623" y="2097023"/>
                  </a:lnTo>
                  <a:lnTo>
                    <a:pt x="2522328" y="0"/>
                  </a:lnTo>
                  <a:lnTo>
                    <a:pt x="2549481" y="0"/>
                  </a:lnTo>
                  <a:lnTo>
                    <a:pt x="2548127" y="6096"/>
                  </a:lnTo>
                  <a:lnTo>
                    <a:pt x="1970532" y="2104643"/>
                  </a:lnTo>
                  <a:lnTo>
                    <a:pt x="1577340" y="3553967"/>
                  </a:lnTo>
                  <a:lnTo>
                    <a:pt x="1558522" y="3599229"/>
                  </a:lnTo>
                  <a:lnTo>
                    <a:pt x="1529417" y="3636659"/>
                  </a:lnTo>
                  <a:lnTo>
                    <a:pt x="1495040" y="3662853"/>
                  </a:lnTo>
                  <a:close/>
                </a:path>
                <a:path extrusionOk="0" h="6847840" w="2549525">
                  <a:moveTo>
                    <a:pt x="25907" y="6847332"/>
                  </a:moveTo>
                  <a:lnTo>
                    <a:pt x="13524" y="6847140"/>
                  </a:lnTo>
                  <a:lnTo>
                    <a:pt x="6834" y="6846689"/>
                  </a:lnTo>
                  <a:lnTo>
                    <a:pt x="0" y="6845807"/>
                  </a:lnTo>
                  <a:lnTo>
                    <a:pt x="821435" y="3659123"/>
                  </a:lnTo>
                  <a:lnTo>
                    <a:pt x="1162811" y="2386583"/>
                  </a:lnTo>
                  <a:lnTo>
                    <a:pt x="1162811" y="2385060"/>
                  </a:lnTo>
                  <a:lnTo>
                    <a:pt x="1191451" y="2341546"/>
                  </a:lnTo>
                  <a:lnTo>
                    <a:pt x="1229891" y="2308712"/>
                  </a:lnTo>
                  <a:lnTo>
                    <a:pt x="1275501" y="2287731"/>
                  </a:lnTo>
                  <a:lnTo>
                    <a:pt x="1325648" y="2279768"/>
                  </a:lnTo>
                  <a:lnTo>
                    <a:pt x="1377696" y="2286000"/>
                  </a:lnTo>
                  <a:lnTo>
                    <a:pt x="1420747" y="2303397"/>
                  </a:lnTo>
                  <a:lnTo>
                    <a:pt x="1326038" y="2303397"/>
                  </a:lnTo>
                  <a:lnTo>
                    <a:pt x="1283317" y="2310152"/>
                  </a:lnTo>
                  <a:lnTo>
                    <a:pt x="1244327" y="2328172"/>
                  </a:lnTo>
                  <a:lnTo>
                    <a:pt x="1211482" y="2356505"/>
                  </a:lnTo>
                  <a:lnTo>
                    <a:pt x="1187196" y="2394204"/>
                  </a:lnTo>
                  <a:lnTo>
                    <a:pt x="845871" y="3665029"/>
                  </a:lnTo>
                  <a:lnTo>
                    <a:pt x="26073" y="6846689"/>
                  </a:lnTo>
                  <a:lnTo>
                    <a:pt x="25957" y="6847140"/>
                  </a:lnTo>
                  <a:lnTo>
                    <a:pt x="25907" y="6847332"/>
                  </a:lnTo>
                  <a:close/>
                </a:path>
                <a:path extrusionOk="0" h="6847840" w="2549525">
                  <a:moveTo>
                    <a:pt x="1401974" y="3689680"/>
                  </a:moveTo>
                  <a:lnTo>
                    <a:pt x="1353312" y="3683508"/>
                  </a:lnTo>
                  <a:lnTo>
                    <a:pt x="1287970" y="3650932"/>
                  </a:lnTo>
                  <a:lnTo>
                    <a:pt x="1242060" y="3596640"/>
                  </a:lnTo>
                  <a:lnTo>
                    <a:pt x="1219200" y="3528441"/>
                  </a:lnTo>
                  <a:lnTo>
                    <a:pt x="1218126" y="3495078"/>
                  </a:lnTo>
                  <a:lnTo>
                    <a:pt x="1218057" y="3492911"/>
                  </a:lnTo>
                  <a:lnTo>
                    <a:pt x="1223772" y="3457955"/>
                  </a:lnTo>
                  <a:lnTo>
                    <a:pt x="1482852" y="2503932"/>
                  </a:lnTo>
                  <a:lnTo>
                    <a:pt x="1487948" y="2453651"/>
                  </a:lnTo>
                  <a:lnTo>
                    <a:pt x="1477170" y="2405639"/>
                  </a:lnTo>
                  <a:lnTo>
                    <a:pt x="1452567" y="2363260"/>
                  </a:lnTo>
                  <a:lnTo>
                    <a:pt x="1416186" y="2329879"/>
                  </a:lnTo>
                  <a:lnTo>
                    <a:pt x="1370074" y="2308860"/>
                  </a:lnTo>
                  <a:lnTo>
                    <a:pt x="1326038" y="2303397"/>
                  </a:lnTo>
                  <a:lnTo>
                    <a:pt x="1420747" y="2303397"/>
                  </a:lnTo>
                  <a:lnTo>
                    <a:pt x="1460330" y="2333244"/>
                  </a:lnTo>
                  <a:lnTo>
                    <a:pt x="1488566" y="2370582"/>
                  </a:lnTo>
                  <a:lnTo>
                    <a:pt x="1506389" y="2414016"/>
                  </a:lnTo>
                  <a:lnTo>
                    <a:pt x="1512527" y="2461260"/>
                  </a:lnTo>
                  <a:lnTo>
                    <a:pt x="1505712" y="2510027"/>
                  </a:lnTo>
                  <a:lnTo>
                    <a:pt x="1248155" y="3464052"/>
                  </a:lnTo>
                  <a:lnTo>
                    <a:pt x="1242393" y="3495078"/>
                  </a:lnTo>
                  <a:lnTo>
                    <a:pt x="1250298" y="3555991"/>
                  </a:lnTo>
                  <a:lnTo>
                    <a:pt x="1280944" y="3609807"/>
                  </a:lnTo>
                  <a:lnTo>
                    <a:pt x="1329189" y="3646813"/>
                  </a:lnTo>
                  <a:lnTo>
                    <a:pt x="1408005" y="3662853"/>
                  </a:lnTo>
                  <a:lnTo>
                    <a:pt x="1495040" y="3662853"/>
                  </a:lnTo>
                  <a:lnTo>
                    <a:pt x="1492186" y="3665029"/>
                  </a:lnTo>
                  <a:lnTo>
                    <a:pt x="1448985" y="3683113"/>
                  </a:lnTo>
                  <a:lnTo>
                    <a:pt x="1401974" y="3689680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0" name="Google Shape;50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04800" y="455675"/>
              <a:ext cx="5841492" cy="68610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1" name="Google Shape;51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9915142" y="6809231"/>
              <a:ext cx="2500883" cy="46634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2" name="Google Shape;52;p1"/>
          <p:cNvSpPr txBox="1"/>
          <p:nvPr>
            <p:ph type="title"/>
          </p:nvPr>
        </p:nvSpPr>
        <p:spPr>
          <a:xfrm>
            <a:off x="6675755" y="1956993"/>
            <a:ext cx="4662300" cy="3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3975">
            <a:spAutoFit/>
          </a:bodyPr>
          <a:lstStyle/>
          <a:p>
            <a:pPr indent="0" lvl="0" marL="12700" marR="5080" rtl="0" algn="l">
              <a:lnSpc>
                <a:spcPct val="10774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50">
                <a:solidFill>
                  <a:srgbClr val="000000"/>
                </a:solidFill>
              </a:rPr>
              <a:t>Scienza </a:t>
            </a:r>
            <a:r>
              <a:rPr lang="en-US" sz="4650">
                <a:solidFill>
                  <a:srgbClr val="000000"/>
                </a:solidFill>
              </a:rPr>
              <a:t>Forensica digitale per la salute</a:t>
            </a:r>
            <a:endParaRPr sz="4650"/>
          </a:p>
          <a:p>
            <a:pPr indent="0" lvl="0" marL="12700" rtl="0" algn="l">
              <a:lnSpc>
                <a:spcPct val="100000"/>
              </a:lnSpc>
              <a:spcBef>
                <a:spcPts val="875"/>
              </a:spcBef>
              <a:spcAft>
                <a:spcPts val="0"/>
              </a:spcAft>
              <a:buNone/>
            </a:pPr>
            <a:r>
              <a:rPr lang="en-US" sz="5800">
                <a:solidFill>
                  <a:srgbClr val="D6791A"/>
                </a:solidFill>
              </a:rPr>
              <a:t>CSP012</a:t>
            </a:r>
            <a:endParaRPr sz="5800"/>
          </a:p>
        </p:txBody>
      </p:sp>
      <p:sp>
        <p:nvSpPr>
          <p:cNvPr id="53" name="Google Shape;53;p1"/>
          <p:cNvSpPr txBox="1"/>
          <p:nvPr/>
        </p:nvSpPr>
        <p:spPr>
          <a:xfrm>
            <a:off x="6675755" y="5391277"/>
            <a:ext cx="4792980" cy="5441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latin typeface="Times New Roman"/>
                <a:ea typeface="Times New Roman"/>
                <a:cs typeface="Times New Roman"/>
                <a:sym typeface="Times New Roman"/>
              </a:rPr>
              <a:t>PRESENTAZIONE DA PARTE DI: STYLIANOS KARAGIANNIS (PDMFC, PORTOGALLO)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oogle Shape;58;p2"/>
          <p:cNvGrpSpPr/>
          <p:nvPr/>
        </p:nvGrpSpPr>
        <p:grpSpPr>
          <a:xfrm>
            <a:off x="694942" y="1981200"/>
            <a:ext cx="1804415" cy="3377183"/>
            <a:chOff x="694942" y="1981200"/>
            <a:chExt cx="1804415" cy="3377183"/>
          </a:xfrm>
        </p:grpSpPr>
        <p:pic>
          <p:nvPicPr>
            <p:cNvPr id="59" name="Google Shape;59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94942" y="1981200"/>
              <a:ext cx="1804415" cy="337718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Google Shape;60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016508" y="2424493"/>
              <a:ext cx="984504" cy="25361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1" name="Google Shape;61;p2"/>
          <p:cNvSpPr txBox="1"/>
          <p:nvPr>
            <p:ph type="title"/>
          </p:nvPr>
        </p:nvSpPr>
        <p:spPr>
          <a:xfrm>
            <a:off x="4340859" y="487591"/>
            <a:ext cx="7169700" cy="11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Scienza Forensica digitale per la salute</a:t>
            </a:r>
            <a:endParaRPr/>
          </a:p>
        </p:txBody>
      </p:sp>
      <p:sp>
        <p:nvSpPr>
          <p:cNvPr id="62" name="Google Shape;62;p2"/>
          <p:cNvSpPr txBox="1"/>
          <p:nvPr/>
        </p:nvSpPr>
        <p:spPr>
          <a:xfrm>
            <a:off x="3879850" y="1158595"/>
            <a:ext cx="8364220" cy="18008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2190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Introduzione</a:t>
            </a:r>
            <a:endParaRPr sz="2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3334" marR="5080" rtl="0" algn="l">
              <a:lnSpc>
                <a:spcPct val="119411"/>
              </a:lnSpc>
              <a:spcBef>
                <a:spcPts val="1775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	dispositivi	di	imaging	medico	hanno	rivoluzionato	l'assistenza	ai	pazienti.	La maggiore connettività dei dispositivi moderni solleva problemi di cybersecurity.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685" lvl="0" marL="285750" marR="5080" rtl="0" algn="l">
              <a:lnSpc>
                <a:spcPct val="119411"/>
              </a:lnSpc>
              <a:spcBef>
                <a:spcPts val="910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Sfide: </a:t>
            </a: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Integrare la sicurezza informatica nello sviluppo delle apparecchiature a causa 	dei lunghi cicli di vita. Le minacce informatiche in rapida evoluzione che colpiscono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4154804" y="2932379"/>
            <a:ext cx="8088630" cy="284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l'assistenza	sanitaria	comportano	rischi	significativi.	Impatto	degli	attacchi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3880484" y="3087954"/>
            <a:ext cx="7273290" cy="7480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300">
            <a:spAutoFit/>
          </a:bodyPr>
          <a:lstStyle/>
          <a:p>
            <a:pPr indent="0" lvl="0" marL="28638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informatici sull'assistenza ai pazienti e sulle cartelle cliniche elettroniche.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805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 problema dei PACS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" name="Google Shape;65;p2"/>
          <p:cNvSpPr txBox="1"/>
          <p:nvPr/>
        </p:nvSpPr>
        <p:spPr>
          <a:xfrm>
            <a:off x="3880484" y="3828467"/>
            <a:ext cx="8706485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8575">
            <a:spAutoFit/>
          </a:bodyPr>
          <a:lstStyle/>
          <a:p>
            <a:pPr indent="-273050" lvl="0" marL="28575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Archiviazione e trasmissione efficiente di immagini e dati dei pazienti.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19" lvl="0" marL="287655" marR="347980" rtl="0" algn="just">
              <a:lnSpc>
                <a:spcPct val="119411"/>
              </a:lnSpc>
              <a:spcBef>
                <a:spcPts val="980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Vulnerabilità:  Configurazioni  predefinite,  mancanza  di  misure  di  sicurezza. Esposizione di milioni di immagini mediche nel 2019 a causa di scarse pratiche di sicurezza (rapporto di ProPublica).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rtl="0" algn="just">
              <a:lnSpc>
                <a:spcPct val="100000"/>
              </a:lnSpc>
              <a:spcBef>
                <a:spcPts val="73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Assistenza ai pazienti e sicurezza informatica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685" lvl="0" marL="287020" marR="5080" rtl="0" algn="l">
              <a:lnSpc>
                <a:spcPct val="114705"/>
              </a:lnSpc>
              <a:spcBef>
                <a:spcPts val="1040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Gli ospedali devono affrontare le sfide dell'aggiornamento di apparecchiature e software obsoleti.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050" lvl="0" marL="285750" rtl="0" algn="l">
              <a:lnSpc>
                <a:spcPct val="100000"/>
              </a:lnSpc>
              <a:spcBef>
                <a:spcPts val="875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Rischio di attacchi informatici a causa di sistemi non patchati.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685" lvl="0" marL="285750" marR="351155" rtl="0" algn="l">
              <a:lnSpc>
                <a:spcPct val="119411"/>
              </a:lnSpc>
              <a:spcBef>
                <a:spcPts val="965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Impatto dell'attacco EternalBlue sui computer ospedalieri e sui dispositivi medici 	privi di patch.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6" name="Google Shape;66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988295" y="7168718"/>
            <a:ext cx="2500883" cy="466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3"/>
          <p:cNvGrpSpPr/>
          <p:nvPr/>
        </p:nvGrpSpPr>
        <p:grpSpPr>
          <a:xfrm>
            <a:off x="554736" y="1461516"/>
            <a:ext cx="2084831" cy="4416550"/>
            <a:chOff x="554736" y="1461516"/>
            <a:chExt cx="2084831" cy="4416550"/>
          </a:xfrm>
        </p:grpSpPr>
        <p:pic>
          <p:nvPicPr>
            <p:cNvPr id="72" name="Google Shape;72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54736" y="1461516"/>
              <a:ext cx="2084831" cy="44165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74774" y="1885188"/>
              <a:ext cx="1252918" cy="359968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4" name="Google Shape;74;p3"/>
          <p:cNvSpPr txBox="1"/>
          <p:nvPr>
            <p:ph type="title"/>
          </p:nvPr>
        </p:nvSpPr>
        <p:spPr>
          <a:xfrm>
            <a:off x="4340859" y="552563"/>
            <a:ext cx="7084059" cy="551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50"/>
              <a:t>Infrastruttura del settore sanitario</a:t>
            </a:r>
            <a:endParaRPr sz="3450"/>
          </a:p>
        </p:txBody>
      </p:sp>
      <p:sp>
        <p:nvSpPr>
          <p:cNvPr id="75" name="Google Shape;75;p3"/>
          <p:cNvSpPr txBox="1"/>
          <p:nvPr/>
        </p:nvSpPr>
        <p:spPr>
          <a:xfrm>
            <a:off x="3903345" y="1044428"/>
            <a:ext cx="8314690" cy="58820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85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Attività e protocolli in sanità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050" lvl="0" marL="285115" marR="5080" rtl="0" algn="just">
              <a:lnSpc>
                <a:spcPct val="119411"/>
              </a:lnSpc>
              <a:spcBef>
                <a:spcPts val="1015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DICOM  (Digital  Imaging  and  Communications  in  Medicine):  DICOM  è  uno 	standard per la trasmissione, l'archiviazione e la condivisione di dati di imaging 	medico  radiografie,  risonanze  magnetiche  e  TAC.  È  ampiamente  utilizzato  in 	ambito sanitario per lo scambio di immagini mediche tra diversi sistemi e strutture.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050" lvl="0" marL="285115" marR="6350" rtl="0" algn="just">
              <a:lnSpc>
                <a:spcPct val="100600"/>
              </a:lnSpc>
              <a:spcBef>
                <a:spcPts val="819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PACS  (Picture  Archiving  and  Communication  System):  Il  PACS  è  un  sistema 	utilizzato per archiviare, recuperare e distribuire immagini mediche. Si integra con 	DICOM e fornisce agli operatori sanitari l'accesso alle immagini dei pazienti e ai 	relativi dati.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050" lvl="0" marL="285115" marR="5080" rtl="0" algn="just">
              <a:lnSpc>
                <a:spcPct val="119411"/>
              </a:lnSpc>
              <a:spcBef>
                <a:spcPts val="940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HL7 FHIR (Health Level Seven Fast Healthcare Interoperability Resources): HL7 	FHIR  è  uno  standard  per  lo  scambio  di  informazioni  sanitarie  elettroniche. 	Consente l'interoperabilità tra diversi sistemi sanitari e facilita lo scambio di dati del 	paziente come cartelle cliniche, risultati di laboratorio e osservazioni cliniche.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050" lvl="0" marL="285115" marR="6350" rtl="0" algn="just">
              <a:lnSpc>
                <a:spcPct val="119411"/>
              </a:lnSpc>
              <a:spcBef>
                <a:spcPts val="930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Controller  di  dominio  -  Active  Directory:  Active  Directory  è  un  servizio  di 	directory  sviluppato  da  Microsoft  per  gestire  le  identità  degli  utenti,  le 	autorizzazioni e l'accesso alle risorse all'interno di una rete. Nelle organizzazioni 	sanitarie, Active Directory viene utilizzato per gestire gli account utente, i controlli 	di accesso e l'autenticazione.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7810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Formazione CSP CSP001: Presentazione di S. Karagiannis, PDMFC, Portogall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Google Shape;76;p3"/>
          <p:cNvSpPr txBox="1"/>
          <p:nvPr/>
        </p:nvSpPr>
        <p:spPr>
          <a:xfrm>
            <a:off x="9937477" y="6726262"/>
            <a:ext cx="94615" cy="189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925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7" name="Google Shape;7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988295" y="6583654"/>
            <a:ext cx="2500883" cy="466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4"/>
          <p:cNvGrpSpPr/>
          <p:nvPr/>
        </p:nvGrpSpPr>
        <p:grpSpPr>
          <a:xfrm>
            <a:off x="626363" y="1726691"/>
            <a:ext cx="1941575" cy="3887723"/>
            <a:chOff x="626363" y="1726691"/>
            <a:chExt cx="1941575" cy="3887723"/>
          </a:xfrm>
        </p:grpSpPr>
        <p:pic>
          <p:nvPicPr>
            <p:cNvPr id="83" name="Google Shape;83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26363" y="1726691"/>
              <a:ext cx="1941575" cy="38877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84;p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946404" y="2156460"/>
              <a:ext cx="1124711" cy="30472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5" name="Google Shape;85;p4"/>
          <p:cNvSpPr txBox="1"/>
          <p:nvPr>
            <p:ph type="title"/>
          </p:nvPr>
        </p:nvSpPr>
        <p:spPr>
          <a:xfrm>
            <a:off x="4340849" y="487600"/>
            <a:ext cx="7696500" cy="6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Scienza </a:t>
            </a:r>
            <a:r>
              <a:rPr lang="en-US"/>
              <a:t>Forensica digitale per la salute</a:t>
            </a:r>
            <a:endParaRPr/>
          </a:p>
        </p:txBody>
      </p:sp>
      <p:sp>
        <p:nvSpPr>
          <p:cNvPr id="86" name="Google Shape;86;p4"/>
          <p:cNvSpPr txBox="1"/>
          <p:nvPr/>
        </p:nvSpPr>
        <p:spPr>
          <a:xfrm>
            <a:off x="3602990" y="1050648"/>
            <a:ext cx="8643620" cy="59194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1750">
            <a:spAutoFit/>
          </a:bodyPr>
          <a:lstStyle/>
          <a:p>
            <a:pPr indent="0" lvl="0" marL="49593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DFH e DFIR</a:t>
            </a:r>
            <a:endParaRPr sz="2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98450" marR="5080" rtl="0" algn="just">
              <a:lnSpc>
                <a:spcPct val="119411"/>
              </a:lnSpc>
              <a:spcBef>
                <a:spcPts val="565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Digital Forensics for Health (DFH) prevede l'analisi dei dati digitali in ambito sanitario per garantire la sicurezza e l'integrità informatica. La DFIR (Digital Forensics and  Incident  Response)  è  un  approccio  in  tempo  reale  per  rilevare  e  mitigare  gli incidenti di cybersecurity. Entrambi sono fondamentali per proteggere le informazioni dei pazienti e i sistemi informatici sanitari.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3334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Forensica digitale per la salute (DFH)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050" lvl="0" marL="286385" rtl="0" algn="l">
              <a:lnSpc>
                <a:spcPct val="100000"/>
              </a:lnSpc>
              <a:spcBef>
                <a:spcPts val="905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Processo investigativo applicato ai dati digitali nel sanitario.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955" lvl="0" marL="287020" marR="232409" rtl="0" algn="l">
              <a:lnSpc>
                <a:spcPct val="119411"/>
              </a:lnSpc>
              <a:spcBef>
                <a:spcPts val="965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concentra sull'analisi delle prove digitali relative ai sistemi informativi sanitari e ai dispositivi medici.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955" lvl="0" marL="287020" marR="476250" rtl="0" algn="l">
              <a:lnSpc>
                <a:spcPct val="119411"/>
              </a:lnSpc>
              <a:spcBef>
                <a:spcPts val="905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L'obiettivo è scoprire e mitigare gli incidenti, le violazioni o i malfunzionamenti di cybersecurity all'interno dell'infrastruttura IT sanitaria.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3334" rtl="0" algn="l">
              <a:lnSpc>
                <a:spcPct val="100000"/>
              </a:lnSpc>
              <a:spcBef>
                <a:spcPts val="74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DFIR (Digital Forensics and Incident Response)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685" lvl="0" marL="287020" rtl="0" algn="l">
              <a:lnSpc>
                <a:spcPct val="100000"/>
              </a:lnSpc>
              <a:spcBef>
                <a:spcPts val="894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Approccio integrato che combina le pratiche di digital forensics e di incident response.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3685" lvl="0" marL="28702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tratta di rilevare, analizzare e mitigare gli incidenti di cybersecurity in tempo reale.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955" lvl="0" marL="287020" marR="681990" rtl="0" algn="l">
              <a:lnSpc>
                <a:spcPct val="119411"/>
              </a:lnSpc>
              <a:spcBef>
                <a:spcPts val="975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È fondamentale per mantenere l'integrità e la sicurezza delle risorse e dei sistemi digitali in vari settori, tra cui quello sanitario.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79095" rtl="0" algn="just">
              <a:lnSpc>
                <a:spcPct val="100000"/>
              </a:lnSpc>
              <a:spcBef>
                <a:spcPts val="885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Formazione CSP CSP001: Presentazione di S. Karagiannis, PDMFC, Portogall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4"/>
          <p:cNvSpPr txBox="1"/>
          <p:nvPr/>
        </p:nvSpPr>
        <p:spPr>
          <a:xfrm>
            <a:off x="9937477" y="6770001"/>
            <a:ext cx="94615" cy="189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925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8" name="Google Shape;88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988295" y="6647078"/>
            <a:ext cx="2500883" cy="466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5"/>
          <p:cNvGrpSpPr/>
          <p:nvPr/>
        </p:nvGrpSpPr>
        <p:grpSpPr>
          <a:xfrm>
            <a:off x="626363" y="1726691"/>
            <a:ext cx="1941575" cy="3887723"/>
            <a:chOff x="626363" y="1726691"/>
            <a:chExt cx="1941575" cy="3887723"/>
          </a:xfrm>
        </p:grpSpPr>
        <p:pic>
          <p:nvPicPr>
            <p:cNvPr id="94" name="Google Shape;94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26363" y="1726691"/>
              <a:ext cx="1941575" cy="38877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5" name="Google Shape;95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946404" y="2156460"/>
              <a:ext cx="1124711" cy="30472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6" name="Google Shape;96;p5"/>
          <p:cNvSpPr txBox="1"/>
          <p:nvPr>
            <p:ph type="title"/>
          </p:nvPr>
        </p:nvSpPr>
        <p:spPr>
          <a:xfrm>
            <a:off x="4340859" y="602284"/>
            <a:ext cx="74943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/>
              <a:t>Scienza </a:t>
            </a:r>
            <a:r>
              <a:rPr lang="en-US" sz="2900"/>
              <a:t>Forensica digitale e risposta agli incidenti</a:t>
            </a:r>
            <a:endParaRPr sz="2900"/>
          </a:p>
        </p:txBody>
      </p:sp>
      <p:sp>
        <p:nvSpPr>
          <p:cNvPr id="97" name="Google Shape;97;p5"/>
          <p:cNvSpPr txBox="1"/>
          <p:nvPr/>
        </p:nvSpPr>
        <p:spPr>
          <a:xfrm>
            <a:off x="3126105" y="1064881"/>
            <a:ext cx="9077960" cy="5598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0150">
            <a:spAutoFit/>
          </a:bodyPr>
          <a:lstStyle/>
          <a:p>
            <a:pPr indent="0" lvl="0" marL="973455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 cos'è il DFIR?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891539" marR="5080" rtl="0" algn="just">
              <a:lnSpc>
                <a:spcPct val="119411"/>
              </a:lnSpc>
              <a:spcBef>
                <a:spcPts val="295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Digital Forensics and Incident Response (DFIR) è un campo multidisciplinare nell'ambito della sicurezza informatica dedicato all'identificazione, alla raccolta, alla conservazione, all'esame e all'analisi delle prove digitali relative a sistemi informatici, reti e dispositivi digitali.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1165860" marR="5715" rtl="0" algn="just">
              <a:lnSpc>
                <a:spcPct val="119411"/>
              </a:lnSpc>
              <a:spcBef>
                <a:spcPts val="509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Esempio 1: </a:t>
            </a: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caso di violazione dei dati, gli specialisti DFIR analizzano i log, i metadati e il traffico di rete per risalire alla fonte della violazione, determinare l'entità dell'accesso non autorizzato e identificare i dati compromessi.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1165860" marR="5715" rtl="0" algn="just">
              <a:lnSpc>
                <a:spcPct val="100600"/>
              </a:lnSpc>
              <a:spcBef>
                <a:spcPts val="434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Times New Roman"/>
              <a:buChar char="▪"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Esempio 2: </a:t>
            </a: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Durante un'indagine su un cyberattacco, gli esperti DFIR utilizzano strumenti forensi per estrarre e analizzare gli artefatti dai dispositivi compromessi e comprendere le tattiche e le motivazioni dell'attaccante.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rtl="0" algn="just">
              <a:lnSpc>
                <a:spcPct val="100000"/>
              </a:lnSpc>
              <a:spcBef>
                <a:spcPts val="33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Forensica digitale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5715" rtl="0" algn="just">
              <a:lnSpc>
                <a:spcPct val="119411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Questo aspetto comporta l'esame sistematico e scientifico degli artefatti digitali per ricostruire gli eventi, stabilire le tempistiche e scoprire l'origine e l'impatto degli incidenti informatici.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87020" marR="6350" rtl="0" algn="l">
              <a:lnSpc>
                <a:spcPct val="119411"/>
              </a:lnSpc>
              <a:spcBef>
                <a:spcPts val="515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Arial"/>
              <a:buChar char="•"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Esempio 1: </a:t>
            </a: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Recupero di file o messaggi e-mail cancellati per raccogliere prove di accessi non autorizzati o manomissioni di dati.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19" lvl="0" marL="286385" marR="745490" rtl="0" algn="l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>
                <a:srgbClr val="00F9F9"/>
              </a:buClr>
              <a:buSzPts val="1800"/>
              <a:buFont typeface="Arial"/>
              <a:buChar char="•"/>
            </a:pPr>
            <a:r>
              <a:rPr lang="en-US" sz="1700">
                <a:solidFill>
                  <a:srgbClr val="00F9F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Esempio 2: </a:t>
            </a: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analisi dei dump di memoria per identificare processi dannosi o malware che risiedono nel sistema.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85598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Formazione CSP CSP001: Presentazione di S. Karagiannis, PDMFC, Portogall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9937477" y="6463296"/>
            <a:ext cx="94615" cy="189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925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9" name="Google Shape;9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988295" y="6335344"/>
            <a:ext cx="2500883" cy="466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/>
          <p:nvPr/>
        </p:nvSpPr>
        <p:spPr>
          <a:xfrm>
            <a:off x="304800" y="457200"/>
            <a:ext cx="12192000" cy="6858000"/>
          </a:xfrm>
          <a:custGeom>
            <a:rect b="b" l="l" r="r" t="t"/>
            <a:pathLst>
              <a:path extrusionOk="0" h="6858000" w="12192000">
                <a:moveTo>
                  <a:pt x="12192000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6858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5" name="Google Shape;105;p6"/>
          <p:cNvGrpSpPr/>
          <p:nvPr/>
        </p:nvGrpSpPr>
        <p:grpSpPr>
          <a:xfrm>
            <a:off x="6798564" y="490728"/>
            <a:ext cx="5617462" cy="6821805"/>
            <a:chOff x="6798564" y="490728"/>
            <a:chExt cx="5617462" cy="6821805"/>
          </a:xfrm>
        </p:grpSpPr>
        <p:sp>
          <p:nvSpPr>
            <p:cNvPr id="106" name="Google Shape;106;p6"/>
            <p:cNvSpPr/>
            <p:nvPr/>
          </p:nvSpPr>
          <p:spPr>
            <a:xfrm>
              <a:off x="6798564" y="490728"/>
              <a:ext cx="5347970" cy="6821805"/>
            </a:xfrm>
            <a:custGeom>
              <a:rect b="b" l="l" r="r" t="t"/>
              <a:pathLst>
                <a:path extrusionOk="0" h="6821805" w="5347970">
                  <a:moveTo>
                    <a:pt x="3430523" y="6821423"/>
                  </a:moveTo>
                  <a:lnTo>
                    <a:pt x="0" y="6821423"/>
                  </a:lnTo>
                  <a:lnTo>
                    <a:pt x="1917191" y="0"/>
                  </a:lnTo>
                  <a:lnTo>
                    <a:pt x="5347715" y="0"/>
                  </a:lnTo>
                  <a:lnTo>
                    <a:pt x="3430523" y="6821423"/>
                  </a:lnTo>
                  <a:close/>
                </a:path>
              </a:pathLst>
            </a:custGeom>
            <a:solidFill>
              <a:srgbClr val="FFB800">
                <a:alpha val="12156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07" name="Google Shape;107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915143" y="6786371"/>
              <a:ext cx="2500883" cy="46481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8" name="Google Shape;108;p6"/>
          <p:cNvGrpSpPr/>
          <p:nvPr/>
        </p:nvGrpSpPr>
        <p:grpSpPr>
          <a:xfrm>
            <a:off x="304800" y="457200"/>
            <a:ext cx="6250813" cy="6858000"/>
            <a:chOff x="304800" y="457200"/>
            <a:chExt cx="6250813" cy="6858000"/>
          </a:xfrm>
        </p:grpSpPr>
        <p:sp>
          <p:nvSpPr>
            <p:cNvPr id="109" name="Google Shape;109;p6"/>
            <p:cNvSpPr/>
            <p:nvPr/>
          </p:nvSpPr>
          <p:spPr>
            <a:xfrm>
              <a:off x="5756148" y="5570218"/>
              <a:ext cx="799465" cy="1739264"/>
            </a:xfrm>
            <a:custGeom>
              <a:rect b="b" l="l" r="r" t="t"/>
              <a:pathLst>
                <a:path extrusionOk="0" h="1739265" w="799465">
                  <a:moveTo>
                    <a:pt x="27432" y="1738883"/>
                  </a:moveTo>
                  <a:lnTo>
                    <a:pt x="0" y="1738883"/>
                  </a:lnTo>
                  <a:lnTo>
                    <a:pt x="429768" y="141731"/>
                  </a:lnTo>
                  <a:lnTo>
                    <a:pt x="449360" y="94219"/>
                  </a:lnTo>
                  <a:lnTo>
                    <a:pt x="479340" y="54973"/>
                  </a:lnTo>
                  <a:lnTo>
                    <a:pt x="517660" y="25309"/>
                  </a:lnTo>
                  <a:lnTo>
                    <a:pt x="562269" y="6546"/>
                  </a:lnTo>
                  <a:lnTo>
                    <a:pt x="611123" y="0"/>
                  </a:lnTo>
                  <a:lnTo>
                    <a:pt x="623673" y="522"/>
                  </a:lnTo>
                  <a:lnTo>
                    <a:pt x="694896" y="19716"/>
                  </a:lnTo>
                  <a:lnTo>
                    <a:pt x="703018" y="26091"/>
                  </a:lnTo>
                  <a:lnTo>
                    <a:pt x="610432" y="26091"/>
                  </a:lnTo>
                  <a:lnTo>
                    <a:pt x="568508" y="31946"/>
                  </a:lnTo>
                  <a:lnTo>
                    <a:pt x="529970" y="48386"/>
                  </a:lnTo>
                  <a:lnTo>
                    <a:pt x="496767" y="74224"/>
                  </a:lnTo>
                  <a:lnTo>
                    <a:pt x="470845" y="108273"/>
                  </a:lnTo>
                  <a:lnTo>
                    <a:pt x="454151" y="149350"/>
                  </a:lnTo>
                  <a:lnTo>
                    <a:pt x="27432" y="1738883"/>
                  </a:lnTo>
                  <a:close/>
                </a:path>
                <a:path extrusionOk="0" h="1739265" w="799465">
                  <a:moveTo>
                    <a:pt x="391668" y="1738883"/>
                  </a:moveTo>
                  <a:lnTo>
                    <a:pt x="362712" y="1738883"/>
                  </a:lnTo>
                  <a:lnTo>
                    <a:pt x="768095" y="236220"/>
                  </a:lnTo>
                  <a:lnTo>
                    <a:pt x="773620" y="203168"/>
                  </a:lnTo>
                  <a:lnTo>
                    <a:pt x="764666" y="139349"/>
                  </a:lnTo>
                  <a:lnTo>
                    <a:pt x="733091" y="83010"/>
                  </a:lnTo>
                  <a:lnTo>
                    <a:pt x="684037" y="43291"/>
                  </a:lnTo>
                  <a:lnTo>
                    <a:pt x="610432" y="26091"/>
                  </a:lnTo>
                  <a:lnTo>
                    <a:pt x="703018" y="26091"/>
                  </a:lnTo>
                  <a:lnTo>
                    <a:pt x="752903" y="65245"/>
                  </a:lnTo>
                  <a:lnTo>
                    <a:pt x="789908" y="130444"/>
                  </a:lnTo>
                  <a:lnTo>
                    <a:pt x="799052" y="204453"/>
                  </a:lnTo>
                  <a:lnTo>
                    <a:pt x="792480" y="242315"/>
                  </a:lnTo>
                  <a:lnTo>
                    <a:pt x="391668" y="1738883"/>
                  </a:lnTo>
                  <a:close/>
                </a:path>
              </a:pathLst>
            </a:custGeom>
            <a:solidFill>
              <a:srgbClr val="D6791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10" name="Google Shape;110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04800" y="457200"/>
              <a:ext cx="5486400" cy="6858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1" name="Google Shape;111;p6"/>
          <p:cNvSpPr txBox="1"/>
          <p:nvPr>
            <p:ph type="title"/>
          </p:nvPr>
        </p:nvSpPr>
        <p:spPr>
          <a:xfrm>
            <a:off x="3833495" y="2561412"/>
            <a:ext cx="2327275" cy="9093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800">
                <a:solidFill>
                  <a:srgbClr val="00F9F9"/>
                </a:solidFill>
              </a:rPr>
              <a:t>Grazie</a:t>
            </a:r>
            <a:endParaRPr sz="5800"/>
          </a:p>
        </p:txBody>
      </p:sp>
      <p:sp>
        <p:nvSpPr>
          <p:cNvPr id="112" name="Google Shape;112;p6"/>
          <p:cNvSpPr txBox="1"/>
          <p:nvPr/>
        </p:nvSpPr>
        <p:spPr>
          <a:xfrm>
            <a:off x="4203700" y="3749738"/>
            <a:ext cx="5804535" cy="1092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Presentatore: Stylianos Karagiannis (PDMFC, Portogallo) Si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None/>
            </a:pPr>
            <a:r>
              <a:t/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2419985" rtl="0" algn="l">
              <a:lnSpc>
                <a:spcPct val="101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prega di inviare tutte le domande a: </a:t>
            </a:r>
            <a:r>
              <a:rPr lang="en-US" sz="1700" u="sng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stylianos.karagiannis@pdmfc.com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2025-05-11T21:37:22Z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2025-05-03T00:00:00Z</vt:filetime>
  </property>
  <property fmtid="{D5CDD505-2E9C-101B-9397-08002B2CF9AE}" pid="3" name="Creator">
    <vt:lpwstr>Microsoft Office Word</vt:lpwstr>
  </property>
  <property fmtid="{D5CDD505-2E9C-101B-9397-08002B2CF9AE}" pid="4" name="LastSaved">
    <vt:filetime>2025-05-11T00:00:00Z</vt:filetime>
  </property>
  <property fmtid="{D5CDD505-2E9C-101B-9397-08002B2CF9AE}" pid="5" name="Producer">
    <vt:lpwstr>Aspose.Words for .NET 25.2.0</vt:lpwstr>
  </property>
</Properties>
</file>