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2801600" cy="7772400"/>
  <p:notesSz cx="128016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142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60120" y="2409444"/>
            <a:ext cx="10881360" cy="1632204"/>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subTitle" idx="4"/>
          </p:nvPr>
        </p:nvSpPr>
        <p:spPr>
          <a:xfrm>
            <a:off x="1920240" y="4352544"/>
            <a:ext cx="896112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sz="half" idx="2"/>
          </p:nvPr>
        </p:nvSpPr>
        <p:spPr>
          <a:xfrm>
            <a:off x="640080" y="1787652"/>
            <a:ext cx="5568696"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592824" y="1787652"/>
            <a:ext cx="5568696"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800" y="457200"/>
            <a:ext cx="12192000" cy="6858000"/>
          </a:xfrm>
          <a:custGeom>
            <a:avLst/>
            <a:gdLst/>
            <a:ahLst/>
            <a:cxnLst/>
            <a:rect l="l" t="t" r="r" b="b"/>
            <a:pathLst>
              <a:path w="12192000" h="6858000">
                <a:moveTo>
                  <a:pt x="12192000" y="6858000"/>
                </a:moveTo>
                <a:lnTo>
                  <a:pt x="0" y="6858000"/>
                </a:lnTo>
                <a:lnTo>
                  <a:pt x="0" y="0"/>
                </a:lnTo>
                <a:lnTo>
                  <a:pt x="12192000" y="0"/>
                </a:lnTo>
                <a:lnTo>
                  <a:pt x="12192000" y="68580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6675997" y="1956291"/>
            <a:ext cx="4648834" cy="2449195"/>
          </a:xfrm>
          <a:prstGeom prst="rect">
            <a:avLst/>
          </a:prstGeom>
        </p:spPr>
        <p:txBody>
          <a:bodyPr wrap="square" lIns="0" tIns="0" rIns="0" bIns="0">
            <a:spAutoFit/>
          </a:bodyPr>
          <a:lstStyle>
            <a:lvl1pPr>
              <a:defRPr sz="4800" b="0" i="0">
                <a:solidFill>
                  <a:schemeClr val="tx1"/>
                </a:solidFill>
                <a:latin typeface="Palatino Linotype"/>
                <a:cs typeface="Palatino Linotype"/>
              </a:defRPr>
            </a:lvl1pPr>
          </a:lstStyle>
          <a:p>
            <a:endParaRPr/>
          </a:p>
        </p:txBody>
      </p:sp>
      <p:sp>
        <p:nvSpPr>
          <p:cNvPr id="3" name="Holder 3"/>
          <p:cNvSpPr>
            <a:spLocks noGrp="1"/>
          </p:cNvSpPr>
          <p:nvPr>
            <p:ph type="body" idx="1"/>
          </p:nvPr>
        </p:nvSpPr>
        <p:spPr>
          <a:xfrm>
            <a:off x="640080" y="1787652"/>
            <a:ext cx="11521440"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352544" y="7228332"/>
            <a:ext cx="4096512"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40080" y="7228332"/>
            <a:ext cx="2944368"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29/04/2025</a:t>
            </a:fld>
            <a:endParaRPr lang="en-US"/>
          </a:p>
        </p:txBody>
      </p:sp>
      <p:sp>
        <p:nvSpPr>
          <p:cNvPr id="6" name="Holder 6"/>
          <p:cNvSpPr>
            <a:spLocks noGrp="1"/>
          </p:cNvSpPr>
          <p:nvPr>
            <p:ph type="sldNum" sz="quarter" idx="7"/>
          </p:nvPr>
        </p:nvSpPr>
        <p:spPr>
          <a:xfrm>
            <a:off x="9217152" y="7228332"/>
            <a:ext cx="2944368"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mailto:stylianos.karagiannis@pdmfc.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4800" y="444245"/>
            <a:ext cx="12111355" cy="6884034"/>
            <a:chOff x="304800" y="444245"/>
            <a:chExt cx="12111355" cy="6884034"/>
          </a:xfrm>
        </p:grpSpPr>
        <p:sp>
          <p:nvSpPr>
            <p:cNvPr id="3" name="object 3"/>
            <p:cNvSpPr/>
            <p:nvPr/>
          </p:nvSpPr>
          <p:spPr>
            <a:xfrm>
              <a:off x="5690615" y="458724"/>
              <a:ext cx="5361940" cy="6840220"/>
            </a:xfrm>
            <a:custGeom>
              <a:avLst/>
              <a:gdLst/>
              <a:ahLst/>
              <a:cxnLst/>
              <a:rect l="l" t="t" r="r" b="b"/>
              <a:pathLst>
                <a:path w="5361940" h="6840220">
                  <a:moveTo>
                    <a:pt x="3439667" y="6839711"/>
                  </a:moveTo>
                  <a:lnTo>
                    <a:pt x="0" y="6839711"/>
                  </a:lnTo>
                  <a:lnTo>
                    <a:pt x="1923287" y="0"/>
                  </a:lnTo>
                  <a:lnTo>
                    <a:pt x="5361431" y="0"/>
                  </a:lnTo>
                  <a:lnTo>
                    <a:pt x="3439667" y="6839711"/>
                  </a:lnTo>
                  <a:close/>
                </a:path>
              </a:pathLst>
            </a:custGeom>
            <a:solidFill>
              <a:srgbClr val="FFB800">
                <a:alpha val="22265"/>
              </a:srgbClr>
            </a:solidFill>
          </p:spPr>
          <p:txBody>
            <a:bodyPr wrap="square" lIns="0" tIns="0" rIns="0" bIns="0" rtlCol="0"/>
            <a:lstStyle/>
            <a:p>
              <a:endParaRPr/>
            </a:p>
          </p:txBody>
        </p:sp>
        <p:sp>
          <p:nvSpPr>
            <p:cNvPr id="4" name="object 4"/>
            <p:cNvSpPr/>
            <p:nvPr/>
          </p:nvSpPr>
          <p:spPr>
            <a:xfrm>
              <a:off x="4867175" y="457199"/>
              <a:ext cx="1925955" cy="6858000"/>
            </a:xfrm>
            <a:custGeom>
              <a:avLst/>
              <a:gdLst/>
              <a:ahLst/>
              <a:cxnLst/>
              <a:rect l="l" t="t" r="r" b="b"/>
              <a:pathLst>
                <a:path w="1925954" h="6858000">
                  <a:moveTo>
                    <a:pt x="1925345" y="0"/>
                  </a:moveTo>
                  <a:lnTo>
                    <a:pt x="0" y="6858000"/>
                  </a:lnTo>
                </a:path>
              </a:pathLst>
            </a:custGeom>
            <a:ln w="25908">
              <a:solidFill>
                <a:srgbClr val="D6791A"/>
              </a:solidFill>
            </a:ln>
          </p:spPr>
          <p:txBody>
            <a:bodyPr wrap="square" lIns="0" tIns="0" rIns="0" bIns="0" rtlCol="0"/>
            <a:lstStyle/>
            <a:p>
              <a:endParaRPr/>
            </a:p>
          </p:txBody>
        </p:sp>
        <p:sp>
          <p:nvSpPr>
            <p:cNvPr id="5" name="object 5"/>
            <p:cNvSpPr/>
            <p:nvPr/>
          </p:nvSpPr>
          <p:spPr>
            <a:xfrm>
              <a:off x="3813048" y="457199"/>
              <a:ext cx="2549525" cy="6847840"/>
            </a:xfrm>
            <a:custGeom>
              <a:avLst/>
              <a:gdLst/>
              <a:ahLst/>
              <a:cxnLst/>
              <a:rect l="l" t="t" r="r" b="b"/>
              <a:pathLst>
                <a:path w="2549525" h="6847840">
                  <a:moveTo>
                    <a:pt x="25908" y="6847332"/>
                  </a:moveTo>
                  <a:lnTo>
                    <a:pt x="13525" y="6847141"/>
                  </a:lnTo>
                  <a:lnTo>
                    <a:pt x="6834" y="6846689"/>
                  </a:lnTo>
                  <a:lnTo>
                    <a:pt x="0" y="6845808"/>
                  </a:lnTo>
                  <a:lnTo>
                    <a:pt x="821435" y="3659124"/>
                  </a:lnTo>
                  <a:lnTo>
                    <a:pt x="1162812" y="2386584"/>
                  </a:lnTo>
                  <a:lnTo>
                    <a:pt x="1162812" y="2385060"/>
                  </a:lnTo>
                  <a:lnTo>
                    <a:pt x="1191451" y="2341546"/>
                  </a:lnTo>
                  <a:lnTo>
                    <a:pt x="1229892" y="2308713"/>
                  </a:lnTo>
                  <a:lnTo>
                    <a:pt x="1275502" y="2287731"/>
                  </a:lnTo>
                  <a:lnTo>
                    <a:pt x="1325648" y="2279769"/>
                  </a:lnTo>
                  <a:lnTo>
                    <a:pt x="1377696" y="2286000"/>
                  </a:lnTo>
                  <a:lnTo>
                    <a:pt x="1422950" y="2304288"/>
                  </a:lnTo>
                  <a:lnTo>
                    <a:pt x="1460330" y="2333244"/>
                  </a:lnTo>
                  <a:lnTo>
                    <a:pt x="1488567" y="2370582"/>
                  </a:lnTo>
                  <a:lnTo>
                    <a:pt x="1506389" y="2414016"/>
                  </a:lnTo>
                  <a:lnTo>
                    <a:pt x="1512527" y="2461260"/>
                  </a:lnTo>
                  <a:lnTo>
                    <a:pt x="1505712" y="2510028"/>
                  </a:lnTo>
                  <a:lnTo>
                    <a:pt x="1248156" y="3464052"/>
                  </a:lnTo>
                  <a:lnTo>
                    <a:pt x="1242393" y="3495079"/>
                  </a:lnTo>
                  <a:lnTo>
                    <a:pt x="1250299" y="3555992"/>
                  </a:lnTo>
                  <a:lnTo>
                    <a:pt x="1280945" y="3609808"/>
                  </a:lnTo>
                  <a:lnTo>
                    <a:pt x="1329189" y="3646813"/>
                  </a:lnTo>
                  <a:lnTo>
                    <a:pt x="1408005" y="3662854"/>
                  </a:lnTo>
                  <a:lnTo>
                    <a:pt x="1455639" y="3652455"/>
                  </a:lnTo>
                  <a:lnTo>
                    <a:pt x="1497567" y="3628302"/>
                  </a:lnTo>
                  <a:lnTo>
                    <a:pt x="1530571" y="3592299"/>
                  </a:lnTo>
                  <a:lnTo>
                    <a:pt x="1551432" y="3546348"/>
                  </a:lnTo>
                  <a:lnTo>
                    <a:pt x="1944624" y="2097024"/>
                  </a:lnTo>
                  <a:lnTo>
                    <a:pt x="2522329" y="0"/>
                  </a:lnTo>
                  <a:lnTo>
                    <a:pt x="2549482" y="0"/>
                  </a:lnTo>
                  <a:lnTo>
                    <a:pt x="2548127" y="6096"/>
                  </a:lnTo>
                  <a:lnTo>
                    <a:pt x="1970532" y="2104643"/>
                  </a:lnTo>
                  <a:lnTo>
                    <a:pt x="1577340" y="3553968"/>
                  </a:lnTo>
                  <a:lnTo>
                    <a:pt x="1558522" y="3599229"/>
                  </a:lnTo>
                  <a:lnTo>
                    <a:pt x="1529418" y="3636659"/>
                  </a:lnTo>
                  <a:lnTo>
                    <a:pt x="1492186" y="3665029"/>
                  </a:lnTo>
                  <a:lnTo>
                    <a:pt x="1448985" y="3683113"/>
                  </a:lnTo>
                  <a:lnTo>
                    <a:pt x="1401974" y="3689681"/>
                  </a:lnTo>
                  <a:lnTo>
                    <a:pt x="1353312" y="3683508"/>
                  </a:lnTo>
                  <a:lnTo>
                    <a:pt x="1287970" y="3650932"/>
                  </a:lnTo>
                  <a:lnTo>
                    <a:pt x="1242060" y="3596640"/>
                  </a:lnTo>
                  <a:lnTo>
                    <a:pt x="1219200" y="3528441"/>
                  </a:lnTo>
                  <a:lnTo>
                    <a:pt x="1218057" y="3492912"/>
                  </a:lnTo>
                  <a:lnTo>
                    <a:pt x="1223772" y="3457956"/>
                  </a:lnTo>
                  <a:lnTo>
                    <a:pt x="1482852" y="2503932"/>
                  </a:lnTo>
                  <a:lnTo>
                    <a:pt x="1487948" y="2453652"/>
                  </a:lnTo>
                  <a:lnTo>
                    <a:pt x="1477170" y="2405640"/>
                  </a:lnTo>
                  <a:lnTo>
                    <a:pt x="1452567" y="2363260"/>
                  </a:lnTo>
                  <a:lnTo>
                    <a:pt x="1416186" y="2329879"/>
                  </a:lnTo>
                  <a:lnTo>
                    <a:pt x="1370075" y="2308860"/>
                  </a:lnTo>
                  <a:lnTo>
                    <a:pt x="1326038" y="2303398"/>
                  </a:lnTo>
                  <a:lnTo>
                    <a:pt x="1283317" y="2310152"/>
                  </a:lnTo>
                  <a:lnTo>
                    <a:pt x="1244327" y="2328172"/>
                  </a:lnTo>
                  <a:lnTo>
                    <a:pt x="1211482" y="2356506"/>
                  </a:lnTo>
                  <a:lnTo>
                    <a:pt x="1187196" y="2394204"/>
                  </a:lnTo>
                  <a:lnTo>
                    <a:pt x="845820" y="3665220"/>
                  </a:lnTo>
                  <a:lnTo>
                    <a:pt x="25908" y="6847332"/>
                  </a:lnTo>
                  <a:close/>
                </a:path>
              </a:pathLst>
            </a:custGeom>
            <a:solidFill>
              <a:srgbClr val="FFB800"/>
            </a:solidFill>
          </p:spPr>
          <p:txBody>
            <a:bodyPr wrap="square" lIns="0" tIns="0" rIns="0" bIns="0" rtlCol="0"/>
            <a:lstStyle/>
            <a:p>
              <a:endParaRPr/>
            </a:p>
          </p:txBody>
        </p:sp>
        <p:pic>
          <p:nvPicPr>
            <p:cNvPr id="6" name="object 6"/>
            <p:cNvPicPr/>
            <p:nvPr/>
          </p:nvPicPr>
          <p:blipFill>
            <a:blip r:embed="rId2" cstate="print"/>
            <a:stretch>
              <a:fillRect/>
            </a:stretch>
          </p:blipFill>
          <p:spPr>
            <a:xfrm>
              <a:off x="304800" y="455676"/>
              <a:ext cx="5841492" cy="6861048"/>
            </a:xfrm>
            <a:prstGeom prst="rect">
              <a:avLst/>
            </a:prstGeom>
          </p:spPr>
        </p:pic>
        <p:pic>
          <p:nvPicPr>
            <p:cNvPr id="7" name="object 7"/>
            <p:cNvPicPr/>
            <p:nvPr/>
          </p:nvPicPr>
          <p:blipFill>
            <a:blip r:embed="rId3" cstate="print"/>
            <a:stretch>
              <a:fillRect/>
            </a:stretch>
          </p:blipFill>
          <p:spPr>
            <a:xfrm>
              <a:off x="9915143" y="6809232"/>
              <a:ext cx="2500884" cy="466343"/>
            </a:xfrm>
            <a:prstGeom prst="rect">
              <a:avLst/>
            </a:prstGeom>
          </p:spPr>
        </p:pic>
      </p:grpSp>
      <p:sp>
        <p:nvSpPr>
          <p:cNvPr id="8" name="object 8"/>
          <p:cNvSpPr txBox="1"/>
          <p:nvPr/>
        </p:nvSpPr>
        <p:spPr>
          <a:xfrm>
            <a:off x="6676065" y="5464533"/>
            <a:ext cx="4484370" cy="843821"/>
          </a:xfrm>
          <a:prstGeom prst="rect">
            <a:avLst/>
          </a:prstGeom>
        </p:spPr>
        <p:txBody>
          <a:bodyPr vert="horz" wrap="square" lIns="0" tIns="12700" rIns="0" bIns="0" rtlCol="0">
            <a:spAutoFit/>
          </a:bodyPr>
          <a:lstStyle/>
          <a:p>
            <a:pPr marL="12700">
              <a:lnSpc>
                <a:spcPct val="100000"/>
              </a:lnSpc>
              <a:spcBef>
                <a:spcPts val="100"/>
              </a:spcBef>
            </a:pPr>
            <a:r>
              <a:rPr lang="el" sz="1800" spc="80">
                <a:latin typeface="Palatino Linotype"/>
                <a:cs typeface="Palatino Linotype"/>
              </a:rPr>
              <a:t>ΠΑΡΟΥΣΊΑΣΗ: ΣΤΥΛΙΑΝΌΣ</a:t>
            </a:r>
            <a:endParaRPr sz="1800" dirty="0">
              <a:latin typeface="Palatino Linotype"/>
              <a:cs typeface="Palatino Linotype"/>
            </a:endParaRPr>
          </a:p>
          <a:p>
            <a:pPr marL="12700">
              <a:lnSpc>
                <a:spcPct val="100000"/>
              </a:lnSpc>
            </a:pPr>
            <a:r>
              <a:rPr lang="el" sz="1800" spc="75" dirty="0">
                <a:latin typeface="Palatino Linotype"/>
                <a:cs typeface="Palatino Linotype"/>
              </a:rPr>
              <a:t>ΚΑΡΑΓΙΆΝΝΗΣ (PDMFC, ΠΟΡΤΟΓΑΛΊΑ)</a:t>
            </a:r>
            <a:endParaRPr sz="1800" dirty="0">
              <a:latin typeface="Palatino Linotype"/>
              <a:cs typeface="Palatino Linotype"/>
            </a:endParaRPr>
          </a:p>
        </p:txBody>
      </p:sp>
      <p:sp>
        <p:nvSpPr>
          <p:cNvPr id="9" name="object 9"/>
          <p:cNvSpPr txBox="1">
            <a:spLocks noGrp="1"/>
          </p:cNvSpPr>
          <p:nvPr>
            <p:ph type="title"/>
          </p:nvPr>
        </p:nvSpPr>
        <p:spPr>
          <a:xfrm>
            <a:off x="6793130" y="1220392"/>
            <a:ext cx="5922403" cy="4115614"/>
          </a:xfrm>
          <a:prstGeom prst="rect">
            <a:avLst/>
          </a:prstGeom>
        </p:spPr>
        <p:txBody>
          <a:bodyPr vert="horz" wrap="square" lIns="0" tIns="95885" rIns="0" bIns="0" rtlCol="0">
            <a:spAutoFit/>
          </a:bodyPr>
          <a:lstStyle/>
          <a:p>
            <a:pPr marL="12700" marR="5080">
              <a:lnSpc>
                <a:spcPts val="5180"/>
              </a:lnSpc>
              <a:spcBef>
                <a:spcPts val="755"/>
              </a:spcBef>
            </a:pPr>
            <a:r>
              <a:rPr lang="el-GR" sz="4400" spc="70" dirty="0">
                <a:solidFill>
                  <a:srgbClr val="000000"/>
                </a:solidFill>
              </a:rPr>
              <a:t>Ψηφιακή Εγκληματολογία για την Υγεία - </a:t>
            </a:r>
            <a:r>
              <a:rPr lang="el-GR" sz="4400" spc="70" dirty="0" err="1">
                <a:solidFill>
                  <a:srgbClr val="000000"/>
                </a:solidFill>
              </a:rPr>
              <a:t>Digital</a:t>
            </a:r>
            <a:r>
              <a:rPr lang="el-GR" sz="4400" spc="-85" dirty="0">
                <a:solidFill>
                  <a:srgbClr val="000000"/>
                </a:solidFill>
              </a:rPr>
              <a:t> </a:t>
            </a:r>
            <a:r>
              <a:rPr lang="el-GR" sz="4400" spc="-10" dirty="0" err="1">
                <a:solidFill>
                  <a:srgbClr val="000000"/>
                </a:solidFill>
              </a:rPr>
              <a:t>Forensics</a:t>
            </a:r>
            <a:r>
              <a:rPr lang="el-GR" sz="4400" spc="-10" dirty="0">
                <a:solidFill>
                  <a:srgbClr val="000000"/>
                </a:solidFill>
              </a:rPr>
              <a:t> </a:t>
            </a:r>
            <a:r>
              <a:rPr lang="el-GR" sz="4400">
                <a:solidFill>
                  <a:srgbClr val="000000"/>
                </a:solidFill>
              </a:rPr>
              <a:t>for</a:t>
            </a:r>
            <a:r>
              <a:rPr lang="el-GR" sz="4400" spc="20">
                <a:solidFill>
                  <a:srgbClr val="000000"/>
                </a:solidFill>
              </a:rPr>
              <a:t> </a:t>
            </a:r>
            <a:r>
              <a:rPr lang="el-GR" sz="4400" spc="-10">
                <a:solidFill>
                  <a:srgbClr val="000000"/>
                </a:solidFill>
              </a:rPr>
              <a:t>Health</a:t>
            </a:r>
            <a:br>
              <a:rPr lang="el-GR" sz="4400" spc="-10">
                <a:solidFill>
                  <a:srgbClr val="000000"/>
                </a:solidFill>
              </a:rPr>
            </a:br>
            <a:br>
              <a:rPr lang="el-GR" sz="4400" dirty="0"/>
            </a:br>
            <a:r>
              <a:rPr lang="el-GR" sz="5400" spc="80" dirty="0">
                <a:solidFill>
                  <a:srgbClr val="D6791A"/>
                </a:solidFill>
              </a:rPr>
              <a:t>CSP012</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8000"/>
            <a:chOff x="304800" y="457200"/>
            <a:chExt cx="5486400" cy="6858000"/>
          </a:xfrm>
        </p:grpSpPr>
        <p:sp>
          <p:nvSpPr>
            <p:cNvPr id="3" name="object 3"/>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304800" y="457200"/>
              <a:ext cx="5486400" cy="6858000"/>
            </a:xfrm>
            <a:prstGeom prst="rect">
              <a:avLst/>
            </a:prstGeom>
          </p:spPr>
        </p:pic>
      </p:grpSp>
      <p:sp>
        <p:nvSpPr>
          <p:cNvPr id="5" name="object 5"/>
          <p:cNvSpPr txBox="1">
            <a:spLocks noGrp="1"/>
          </p:cNvSpPr>
          <p:nvPr>
            <p:ph type="title"/>
          </p:nvPr>
        </p:nvSpPr>
        <p:spPr>
          <a:xfrm>
            <a:off x="4341399" y="701687"/>
            <a:ext cx="6495934" cy="483234"/>
          </a:xfrm>
          <a:prstGeom prst="rect">
            <a:avLst/>
          </a:prstGeom>
        </p:spPr>
        <p:txBody>
          <a:bodyPr vert="horz" wrap="square" lIns="0" tIns="12700" rIns="0" bIns="0" rtlCol="0">
            <a:spAutoFit/>
          </a:bodyPr>
          <a:lstStyle/>
          <a:p>
            <a:pPr marL="12700">
              <a:lnSpc>
                <a:spcPct val="100000"/>
              </a:lnSpc>
              <a:spcBef>
                <a:spcPts val="100"/>
              </a:spcBef>
            </a:pPr>
            <a:r>
              <a:rPr lang="el" sz="3000" spc="150">
                <a:solidFill>
                  <a:srgbClr val="FFFFFF"/>
                </a:solidFill>
              </a:rPr>
              <a:t>Η διαδικασία DFIR</a:t>
            </a:r>
            <a:endParaRPr sz="3000"/>
          </a:p>
        </p:txBody>
      </p:sp>
      <p:grpSp>
        <p:nvGrpSpPr>
          <p:cNvPr id="6" name="object 6"/>
          <p:cNvGrpSpPr/>
          <p:nvPr/>
        </p:nvGrpSpPr>
        <p:grpSpPr>
          <a:xfrm>
            <a:off x="633983" y="1755648"/>
            <a:ext cx="1926589" cy="3828415"/>
            <a:chOff x="633983" y="1755648"/>
            <a:chExt cx="1926589" cy="3828415"/>
          </a:xfrm>
        </p:grpSpPr>
        <p:pic>
          <p:nvPicPr>
            <p:cNvPr id="7" name="object 7"/>
            <p:cNvPicPr/>
            <p:nvPr/>
          </p:nvPicPr>
          <p:blipFill>
            <a:blip r:embed="rId3" cstate="print"/>
            <a:stretch>
              <a:fillRect/>
            </a:stretch>
          </p:blipFill>
          <p:spPr>
            <a:xfrm>
              <a:off x="633983" y="1755648"/>
              <a:ext cx="1926335" cy="3828287"/>
            </a:xfrm>
            <a:prstGeom prst="rect">
              <a:avLst/>
            </a:prstGeom>
          </p:spPr>
        </p:pic>
        <p:pic>
          <p:nvPicPr>
            <p:cNvPr id="8" name="object 8"/>
            <p:cNvPicPr/>
            <p:nvPr/>
          </p:nvPicPr>
          <p:blipFill>
            <a:blip r:embed="rId4" cstate="print"/>
            <a:stretch>
              <a:fillRect/>
            </a:stretch>
          </p:blipFill>
          <p:spPr>
            <a:xfrm>
              <a:off x="954024" y="2151126"/>
              <a:ext cx="1088064" cy="3021750"/>
            </a:xfrm>
            <a:prstGeom prst="rect">
              <a:avLst/>
            </a:prstGeom>
          </p:spPr>
        </p:pic>
      </p:grpSp>
      <p:sp>
        <p:nvSpPr>
          <p:cNvPr id="9" name="object 9"/>
          <p:cNvSpPr txBox="1"/>
          <p:nvPr/>
        </p:nvSpPr>
        <p:spPr>
          <a:xfrm>
            <a:off x="3204441" y="1060229"/>
            <a:ext cx="8999855" cy="5146922"/>
          </a:xfrm>
          <a:prstGeom prst="rect">
            <a:avLst/>
          </a:prstGeom>
        </p:spPr>
        <p:txBody>
          <a:bodyPr vert="horz" wrap="square" lIns="0" tIns="169545" rIns="0" bIns="0" rtlCol="0">
            <a:spAutoFit/>
          </a:bodyPr>
          <a:lstStyle/>
          <a:p>
            <a:pPr marL="894715">
              <a:lnSpc>
                <a:spcPct val="100000"/>
              </a:lnSpc>
              <a:spcBef>
                <a:spcPts val="1335"/>
              </a:spcBef>
            </a:pPr>
            <a:r>
              <a:rPr lang="el" dirty="0">
                <a:solidFill>
                  <a:srgbClr val="00F9F9"/>
                </a:solidFill>
                <a:latin typeface="Palatino Linotype"/>
                <a:cs typeface="Palatino Linotype"/>
              </a:rPr>
              <a:t>Π</a:t>
            </a:r>
            <a:r>
              <a:rPr lang="el-GR" dirty="0">
                <a:solidFill>
                  <a:srgbClr val="00F9F9"/>
                </a:solidFill>
                <a:latin typeface="Palatino Linotype"/>
                <a:cs typeface="Palatino Linotype"/>
              </a:rPr>
              <a:t>ω</a:t>
            </a:r>
            <a:r>
              <a:rPr lang="el" dirty="0">
                <a:solidFill>
                  <a:srgbClr val="00F9F9"/>
                </a:solidFill>
                <a:latin typeface="Palatino Linotype"/>
                <a:cs typeface="Palatino Linotype"/>
              </a:rPr>
              <a:t>ς να?</a:t>
            </a:r>
            <a:endParaRPr dirty="0">
              <a:latin typeface="Palatino Linotype"/>
              <a:cs typeface="Palatino Linotype"/>
            </a:endParaRPr>
          </a:p>
          <a:p>
            <a:pPr marL="693420" marR="5080" algn="just">
              <a:lnSpc>
                <a:spcPct val="100000"/>
              </a:lnSpc>
              <a:spcBef>
                <a:spcPts val="1035"/>
              </a:spcBef>
            </a:pPr>
            <a:r>
              <a:rPr lang="el" sz="1600" dirty="0">
                <a:solidFill>
                  <a:srgbClr val="FFFFFF"/>
                </a:solidFill>
                <a:latin typeface="Palatino Linotype"/>
                <a:cs typeface="Palatino Linotype"/>
              </a:rPr>
              <a:t>Οι οργανισμοί θα πρέπει να θέσουν ισχυρά σχέδια αντιμετώπισης περιστατικών (IRP), να διεξάγουν τακτικές εκπαιδευτικές ασκήσεις και να εφαρμόζουν προληπτικά μέτρα, όπως κυνήγι απειλών (</a:t>
            </a:r>
            <a:r>
              <a:rPr lang="en-US" sz="1600" dirty="0">
                <a:solidFill>
                  <a:srgbClr val="FFFFFF"/>
                </a:solidFill>
                <a:latin typeface="Palatino Linotype"/>
                <a:cs typeface="Palatino Linotype"/>
              </a:rPr>
              <a:t>threat hunting)</a:t>
            </a:r>
            <a:r>
              <a:rPr lang="el" sz="1600" dirty="0">
                <a:solidFill>
                  <a:srgbClr val="FFFFFF"/>
                </a:solidFill>
                <a:latin typeface="Palatino Linotype"/>
                <a:cs typeface="Palatino Linotype"/>
              </a:rPr>
              <a:t> και αξιολογήσεις ευπάθειας.</a:t>
            </a:r>
            <a:endParaRPr sz="1600" dirty="0">
              <a:latin typeface="Palatino Linotype"/>
              <a:cs typeface="Palatino Linotype"/>
            </a:endParaRPr>
          </a:p>
          <a:p>
            <a:pPr marL="967740" marR="7620" indent="-274320" algn="just">
              <a:lnSpc>
                <a:spcPct val="100000"/>
              </a:lnSpc>
              <a:spcBef>
                <a:spcPts val="395"/>
              </a:spcBef>
              <a:buClr>
                <a:srgbClr val="00F9F9"/>
              </a:buClr>
              <a:buFont typeface="Times New Roman"/>
              <a:buChar char="▪"/>
              <a:tabLst>
                <a:tab pos="967740" algn="l"/>
              </a:tabLst>
            </a:pPr>
            <a:r>
              <a:rPr lang="el" sz="1600" dirty="0">
                <a:solidFill>
                  <a:srgbClr val="FFFFFF"/>
                </a:solidFill>
                <a:latin typeface="Palatino Linotype"/>
                <a:cs typeface="Palatino Linotype"/>
              </a:rPr>
              <a:t>Ανάπτυξη και τεκμηρίωση εγχειριδίων αντιμετώπισης περιστατικών που περιγράφουν ρόλους, ευθύνες και πρωτόκολλα επικοινωνίας κατά τη διάρκεια ενός περιστατικού στον κυβερνοχώρο.</a:t>
            </a:r>
            <a:endParaRPr sz="1600" dirty="0">
              <a:latin typeface="Palatino Linotype"/>
              <a:cs typeface="Palatino Linotype"/>
            </a:endParaRPr>
          </a:p>
          <a:p>
            <a:pPr marL="967740" marR="5080" indent="-274320" algn="just">
              <a:lnSpc>
                <a:spcPct val="100000"/>
              </a:lnSpc>
              <a:spcBef>
                <a:spcPts val="395"/>
              </a:spcBef>
              <a:buClr>
                <a:srgbClr val="00F9F9"/>
              </a:buClr>
              <a:buFont typeface="Times New Roman"/>
              <a:buChar char="▪"/>
              <a:tabLst>
                <a:tab pos="967740" algn="l"/>
              </a:tabLst>
            </a:pPr>
            <a:r>
              <a:rPr lang="el" sz="1600" dirty="0">
                <a:solidFill>
                  <a:srgbClr val="FFFFFF"/>
                </a:solidFill>
                <a:latin typeface="Palatino Linotype"/>
                <a:cs typeface="Palatino Linotype"/>
              </a:rPr>
              <a:t>Διεξαγωγή ασκήσεων επί χάρτου που προσομοιώνουν διάφορα σενάρια κυβερνοεπιθέσεων για τον έλεγχο της αποτελεσματικότητας των διαδικασιών απόκρισης.</a:t>
            </a:r>
            <a:endParaRPr sz="1600" dirty="0">
              <a:latin typeface="Palatino Linotype"/>
              <a:cs typeface="Palatino Linotype"/>
            </a:endParaRPr>
          </a:p>
          <a:p>
            <a:pPr marL="12700" marR="5715" algn="just">
              <a:lnSpc>
                <a:spcPct val="100000"/>
              </a:lnSpc>
              <a:spcBef>
                <a:spcPts val="1360"/>
              </a:spcBef>
            </a:pPr>
            <a:r>
              <a:rPr lang="el" sz="1600" dirty="0">
                <a:solidFill>
                  <a:srgbClr val="00F9F9"/>
                </a:solidFill>
                <a:latin typeface="Palatino Linotype"/>
                <a:cs typeface="Palatino Linotype"/>
              </a:rPr>
              <a:t>Ανίχνευση και ταυτοποίηση: </a:t>
            </a:r>
            <a:r>
              <a:rPr lang="el" sz="1600" dirty="0">
                <a:solidFill>
                  <a:srgbClr val="FFFFFF"/>
                </a:solidFill>
                <a:latin typeface="Palatino Linotype"/>
                <a:cs typeface="Palatino Linotype"/>
              </a:rPr>
              <a:t>Η έγκαιρη ανίχνευση απειλών στον κυβερνοχώρο βασίζεται στη χρήση συστημάτων ανίχνευσης εισβολών (IDS), λύσεων διαχείρισης πληροφοριών ασφαλείας και συμβάντων (SIEM) και εργαλείων ανίχνευσης ανωμαλιών.</a:t>
            </a:r>
            <a:endParaRPr sz="1600" dirty="0">
              <a:latin typeface="Palatino Linotype"/>
              <a:cs typeface="Palatino Linotype"/>
            </a:endParaRPr>
          </a:p>
          <a:p>
            <a:pPr marL="286385" indent="-273685" algn="just">
              <a:lnSpc>
                <a:spcPct val="100000"/>
              </a:lnSpc>
              <a:spcBef>
                <a:spcPts val="395"/>
              </a:spcBef>
              <a:buClr>
                <a:srgbClr val="00F9F9"/>
              </a:buClr>
              <a:buFont typeface="Times New Roman"/>
              <a:buChar char="▪"/>
              <a:tabLst>
                <a:tab pos="286385" algn="l"/>
              </a:tabLst>
            </a:pPr>
            <a:r>
              <a:rPr lang="el" sz="1600" dirty="0">
                <a:solidFill>
                  <a:srgbClr val="FFFFFF"/>
                </a:solidFill>
                <a:latin typeface="Palatino Linotype"/>
                <a:cs typeface="Palatino Linotype"/>
              </a:rPr>
              <a:t>Ρύθμιση κανόνων SIEM για την ενεργοποίηση ειδοποιήσεων για ύποπτες προσπάθειες σύνδεσης ή</a:t>
            </a:r>
            <a:r>
              <a:rPr lang="en-US" sz="1600" dirty="0">
                <a:latin typeface="Palatino Linotype"/>
                <a:cs typeface="Palatino Linotype"/>
              </a:rPr>
              <a:t> </a:t>
            </a:r>
            <a:r>
              <a:rPr lang="el" sz="1600" dirty="0">
                <a:solidFill>
                  <a:srgbClr val="FFFFFF"/>
                </a:solidFill>
                <a:latin typeface="Palatino Linotype"/>
                <a:cs typeface="Palatino Linotype"/>
              </a:rPr>
              <a:t>μη φυσιολογικά μοτίβα κίνησης δικτύου ενδεικτικά πιθανής παραβίασης.</a:t>
            </a:r>
            <a:endParaRPr sz="1600" dirty="0">
              <a:latin typeface="Palatino Linotype"/>
              <a:cs typeface="Palatino Linotype"/>
            </a:endParaRPr>
          </a:p>
          <a:p>
            <a:pPr marL="285750" marR="7620" indent="-273685" algn="just">
              <a:lnSpc>
                <a:spcPct val="100000"/>
              </a:lnSpc>
              <a:spcBef>
                <a:spcPts val="395"/>
              </a:spcBef>
              <a:buClr>
                <a:srgbClr val="00F9F9"/>
              </a:buClr>
              <a:buFont typeface="Times New Roman"/>
              <a:buChar char="▪"/>
              <a:tabLst>
                <a:tab pos="287020" algn="l"/>
              </a:tabLst>
            </a:pPr>
            <a:r>
              <a:rPr lang="el" sz="1600" dirty="0">
                <a:solidFill>
                  <a:srgbClr val="FFFFFF"/>
                </a:solidFill>
                <a:latin typeface="Palatino Linotype"/>
                <a:cs typeface="Palatino Linotype"/>
              </a:rPr>
              <a:t>Ανάπτυξη παραγόντων ανίχνευσης και απόκρισης τελικού σημείου (EDR) για την παρακολούθηση και τη συσχέτιση των δραστηριοτήτων τελικού σημείου για ενδείξεις παραβίασης.</a:t>
            </a:r>
            <a:endParaRPr sz="1600" dirty="0">
              <a:latin typeface="Palatino Linotype"/>
              <a:cs typeface="Palatino Linotype"/>
            </a:endParaRPr>
          </a:p>
        </p:txBody>
      </p:sp>
      <p:pic>
        <p:nvPicPr>
          <p:cNvPr id="10" name="object 10"/>
          <p:cNvPicPr/>
          <p:nvPr/>
        </p:nvPicPr>
        <p:blipFill>
          <a:blip r:embed="rId5" cstate="print"/>
          <a:stretch>
            <a:fillRect/>
          </a:stretch>
        </p:blipFill>
        <p:spPr>
          <a:xfrm>
            <a:off x="9988296" y="6839712"/>
            <a:ext cx="2500883" cy="466343"/>
          </a:xfrm>
          <a:prstGeom prst="rect">
            <a:avLst/>
          </a:prstGeom>
        </p:spPr>
      </p:pic>
      <p:sp>
        <p:nvSpPr>
          <p:cNvPr id="11" name="object 11"/>
          <p:cNvSpPr txBox="1"/>
          <p:nvPr/>
        </p:nvSpPr>
        <p:spPr>
          <a:xfrm>
            <a:off x="2686757" y="6998263"/>
            <a:ext cx="7155906" cy="182422"/>
          </a:xfrm>
          <a:prstGeom prst="rect">
            <a:avLst/>
          </a:prstGeom>
        </p:spPr>
        <p:txBody>
          <a:bodyPr vert="horz" wrap="square" lIns="0" tIns="0" rIns="0" bIns="0" rtlCol="0">
            <a:spAutoFit/>
          </a:bodyPr>
          <a:lstStyle/>
          <a:p>
            <a:pPr marL="12700">
              <a:lnSpc>
                <a:spcPts val="1410"/>
              </a:lnSpc>
            </a:pPr>
            <a:r>
              <a:rPr lang="el" sz="1400" dirty="0">
                <a:solidFill>
                  <a:srgbClr val="FFFFFF"/>
                </a:solidFill>
                <a:latin typeface="Palatino Linotype"/>
                <a:cs typeface="Palatino Linotype"/>
              </a:rPr>
              <a:t>CSP Training CSP001: Παρουσίαση από τον Σ. Καραγιάννη, PDMFC, Πορτογαλία</a:t>
            </a:r>
            <a:endParaRPr sz="1400" dirty="0">
              <a:latin typeface="Palatino Linotype"/>
              <a:cs typeface="Palatino Linotyp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6400" cy="6858000"/>
            <a:chOff x="304800" y="457200"/>
            <a:chExt cx="5486400" cy="6858000"/>
          </a:xfrm>
        </p:grpSpPr>
        <p:sp>
          <p:nvSpPr>
            <p:cNvPr id="3" name="object 3"/>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304800" y="457200"/>
              <a:ext cx="5486400" cy="6858000"/>
            </a:xfrm>
            <a:prstGeom prst="rect">
              <a:avLst/>
            </a:prstGeom>
          </p:spPr>
        </p:pic>
      </p:grpSp>
      <p:sp>
        <p:nvSpPr>
          <p:cNvPr id="5" name="object 5"/>
          <p:cNvSpPr txBox="1">
            <a:spLocks noGrp="1"/>
          </p:cNvSpPr>
          <p:nvPr>
            <p:ph type="title"/>
          </p:nvPr>
        </p:nvSpPr>
        <p:spPr>
          <a:xfrm>
            <a:off x="4341398" y="573779"/>
            <a:ext cx="6179845" cy="382156"/>
          </a:xfrm>
          <a:prstGeom prst="rect">
            <a:avLst/>
          </a:prstGeom>
        </p:spPr>
        <p:txBody>
          <a:bodyPr vert="horz" wrap="square" lIns="0" tIns="12700" rIns="0" bIns="0" rtlCol="0">
            <a:spAutoFit/>
          </a:bodyPr>
          <a:lstStyle/>
          <a:p>
            <a:pPr marL="12700">
              <a:lnSpc>
                <a:spcPct val="100000"/>
              </a:lnSpc>
              <a:spcBef>
                <a:spcPts val="100"/>
              </a:spcBef>
            </a:pPr>
            <a:r>
              <a:rPr lang="el" sz="2400" spc="155" dirty="0">
                <a:solidFill>
                  <a:srgbClr val="FFFFFF"/>
                </a:solidFill>
              </a:rPr>
              <a:t>Ψηφιακή εγκληματολογική έρευνα</a:t>
            </a:r>
            <a:endParaRPr sz="2400" dirty="0"/>
          </a:p>
        </p:txBody>
      </p:sp>
      <p:grpSp>
        <p:nvGrpSpPr>
          <p:cNvPr id="6" name="object 6"/>
          <p:cNvGrpSpPr/>
          <p:nvPr/>
        </p:nvGrpSpPr>
        <p:grpSpPr>
          <a:xfrm>
            <a:off x="592836" y="1604772"/>
            <a:ext cx="2009139" cy="4131945"/>
            <a:chOff x="592836" y="1604772"/>
            <a:chExt cx="2009139" cy="4131945"/>
          </a:xfrm>
        </p:grpSpPr>
        <p:pic>
          <p:nvPicPr>
            <p:cNvPr id="7" name="object 7"/>
            <p:cNvPicPr/>
            <p:nvPr/>
          </p:nvPicPr>
          <p:blipFill>
            <a:blip r:embed="rId3" cstate="print"/>
            <a:stretch>
              <a:fillRect/>
            </a:stretch>
          </p:blipFill>
          <p:spPr>
            <a:xfrm>
              <a:off x="592836" y="1604772"/>
              <a:ext cx="2008631" cy="4131563"/>
            </a:xfrm>
            <a:prstGeom prst="rect">
              <a:avLst/>
            </a:prstGeom>
          </p:spPr>
        </p:pic>
        <p:pic>
          <p:nvPicPr>
            <p:cNvPr id="8" name="object 8"/>
            <p:cNvPicPr/>
            <p:nvPr/>
          </p:nvPicPr>
          <p:blipFill>
            <a:blip r:embed="rId4" cstate="print"/>
            <a:stretch>
              <a:fillRect/>
            </a:stretch>
          </p:blipFill>
          <p:spPr>
            <a:xfrm>
              <a:off x="912875" y="2046922"/>
              <a:ext cx="1190244" cy="3279457"/>
            </a:xfrm>
            <a:prstGeom prst="rect">
              <a:avLst/>
            </a:prstGeom>
          </p:spPr>
        </p:pic>
      </p:grpSp>
      <p:pic>
        <p:nvPicPr>
          <p:cNvPr id="9" name="object 9"/>
          <p:cNvPicPr/>
          <p:nvPr/>
        </p:nvPicPr>
        <p:blipFill>
          <a:blip r:embed="rId5" cstate="print"/>
          <a:stretch>
            <a:fillRect/>
          </a:stretch>
        </p:blipFill>
        <p:spPr>
          <a:xfrm>
            <a:off x="9988296" y="6839712"/>
            <a:ext cx="2500883" cy="466343"/>
          </a:xfrm>
          <a:prstGeom prst="rect">
            <a:avLst/>
          </a:prstGeom>
        </p:spPr>
      </p:pic>
      <p:sp>
        <p:nvSpPr>
          <p:cNvPr id="10" name="object 10"/>
          <p:cNvSpPr txBox="1"/>
          <p:nvPr/>
        </p:nvSpPr>
        <p:spPr>
          <a:xfrm>
            <a:off x="2902681" y="901003"/>
            <a:ext cx="9427210" cy="6058069"/>
          </a:xfrm>
          <a:prstGeom prst="rect">
            <a:avLst/>
          </a:prstGeom>
        </p:spPr>
        <p:txBody>
          <a:bodyPr vert="horz" wrap="square" lIns="0" tIns="109220" rIns="0" bIns="0" rtlCol="0">
            <a:spAutoFit/>
          </a:bodyPr>
          <a:lstStyle/>
          <a:p>
            <a:pPr marL="1196340">
              <a:lnSpc>
                <a:spcPct val="100000"/>
              </a:lnSpc>
              <a:spcBef>
                <a:spcPts val="860"/>
              </a:spcBef>
            </a:pPr>
            <a:r>
              <a:rPr lang="el" spc="50" dirty="0">
                <a:solidFill>
                  <a:srgbClr val="00F9F9"/>
                </a:solidFill>
                <a:latin typeface="Palatino Linotype"/>
                <a:cs typeface="Palatino Linotype"/>
              </a:rPr>
              <a:t>Πριν ξεκινήσουμε.</a:t>
            </a:r>
            <a:endParaRPr dirty="0">
              <a:latin typeface="Palatino Linotype"/>
              <a:cs typeface="Palatino Linotype"/>
            </a:endParaRPr>
          </a:p>
          <a:p>
            <a:pPr marL="995680" marR="54610" algn="just">
              <a:lnSpc>
                <a:spcPct val="100000"/>
              </a:lnSpc>
              <a:spcBef>
                <a:spcPts val="545"/>
              </a:spcBef>
            </a:pPr>
            <a:r>
              <a:rPr lang="el" sz="1400" dirty="0">
                <a:solidFill>
                  <a:srgbClr val="FFFFFF"/>
                </a:solidFill>
                <a:latin typeface="Palatino Linotype"/>
                <a:cs typeface="Palatino Linotype"/>
              </a:rPr>
              <a:t>Πριν ξεκινήσετε μια εγκληματολογική έρευνα στον τομέα της υγειονομικής περίθαλψης, είναι σημαντικό να διασφαλίσετε ότι τα δεδομένα παραμένουν αμετάβλητα καθ 'όλη τη διάρκεια της διαδικασίας έρευνας.</a:t>
            </a:r>
            <a:endParaRPr sz="1400" dirty="0">
              <a:latin typeface="Palatino Linotype"/>
              <a:cs typeface="Palatino Linotype"/>
            </a:endParaRPr>
          </a:p>
          <a:p>
            <a:pPr marL="1270000" marR="53340" indent="-274320" algn="just">
              <a:lnSpc>
                <a:spcPct val="100000"/>
              </a:lnSpc>
              <a:spcBef>
                <a:spcPts val="405"/>
              </a:spcBef>
              <a:buFont typeface="Times New Roman"/>
              <a:buChar char="▪"/>
              <a:tabLst>
                <a:tab pos="1270000" algn="l"/>
              </a:tabLst>
            </a:pPr>
            <a:r>
              <a:rPr lang="el" sz="1400" dirty="0">
                <a:solidFill>
                  <a:srgbClr val="00F9F9"/>
                </a:solidFill>
                <a:latin typeface="Palatino Linotype"/>
                <a:cs typeface="Palatino Linotype"/>
              </a:rPr>
              <a:t>Σενάριο έρευνας: </a:t>
            </a:r>
            <a:r>
              <a:rPr lang="el" sz="1400" dirty="0">
                <a:solidFill>
                  <a:srgbClr val="FFFFFF"/>
                </a:solidFill>
                <a:latin typeface="Palatino Linotype"/>
                <a:cs typeface="Palatino Linotype"/>
              </a:rPr>
              <a:t>Μια εγκατάσταση υγειονομικής περίθαλψης υποπτεύεται μη εξουσιοδοτημένη πρόσβαση σε αρχεία ασθενών.</a:t>
            </a:r>
            <a:endParaRPr sz="1400" dirty="0">
              <a:latin typeface="Palatino Linotype"/>
              <a:cs typeface="Palatino Linotype"/>
            </a:endParaRPr>
          </a:p>
          <a:p>
            <a:pPr marL="1270000" marR="56515" indent="-274320" algn="just">
              <a:lnSpc>
                <a:spcPct val="100000"/>
              </a:lnSpc>
              <a:spcBef>
                <a:spcPts val="400"/>
              </a:spcBef>
              <a:buFont typeface="Times New Roman"/>
              <a:buChar char="▪"/>
              <a:tabLst>
                <a:tab pos="1270000" algn="l"/>
              </a:tabLst>
            </a:pPr>
            <a:r>
              <a:rPr lang="el" sz="1400" dirty="0">
                <a:solidFill>
                  <a:srgbClr val="00F9F9"/>
                </a:solidFill>
                <a:latin typeface="Palatino Linotype"/>
                <a:cs typeface="Palatino Linotype"/>
              </a:rPr>
              <a:t>Τεχνική διατήρησης: </a:t>
            </a:r>
            <a:r>
              <a:rPr lang="el-GR" sz="1400" dirty="0">
                <a:solidFill>
                  <a:srgbClr val="FFFFFF"/>
                </a:solidFill>
                <a:latin typeface="Palatino Linotype"/>
                <a:cs typeface="Palatino Linotype"/>
              </a:rPr>
              <a:t>Οι ε</a:t>
            </a:r>
            <a:r>
              <a:rPr lang="el" sz="1400" dirty="0">
                <a:solidFill>
                  <a:srgbClr val="FFFFFF"/>
                </a:solidFill>
                <a:latin typeface="Palatino Linotype"/>
                <a:cs typeface="Palatino Linotype"/>
              </a:rPr>
              <a:t>γκληματολογικοί ερευνητές χρησιμοποιούν συσκευές αποκλεισμού εγγραφής για να αποκτήσουν ψηφιακά αποδεικτικά στοιχεία από διακομιστές που φιλοξενούν αρχεία ασθενών.</a:t>
            </a:r>
            <a:endParaRPr sz="1400" dirty="0">
              <a:latin typeface="Palatino Linotype"/>
              <a:cs typeface="Palatino Linotype"/>
            </a:endParaRPr>
          </a:p>
          <a:p>
            <a:pPr marL="1270000" marR="53975" indent="-274320" algn="just">
              <a:lnSpc>
                <a:spcPct val="100000"/>
              </a:lnSpc>
              <a:spcBef>
                <a:spcPts val="395"/>
              </a:spcBef>
              <a:buFont typeface="Times New Roman"/>
              <a:buChar char="▪"/>
              <a:tabLst>
                <a:tab pos="1270000" algn="l"/>
              </a:tabLst>
            </a:pPr>
            <a:r>
              <a:rPr lang="el" sz="1400" dirty="0">
                <a:solidFill>
                  <a:srgbClr val="00F9F9"/>
                </a:solidFill>
                <a:latin typeface="Palatino Linotype"/>
                <a:cs typeface="Palatino Linotype"/>
              </a:rPr>
              <a:t>Υλοποίηση εργαλείου: </a:t>
            </a:r>
            <a:r>
              <a:rPr lang="el" sz="1400" dirty="0">
                <a:solidFill>
                  <a:srgbClr val="FFFFFF"/>
                </a:solidFill>
                <a:latin typeface="Palatino Linotype"/>
                <a:cs typeface="Palatino Linotype"/>
              </a:rPr>
              <a:t>Αλγόριθμοι κατακερματισμού όπως το SHA-256 εφαρμόζονται για την επαλήθευση της ακεραιότητας των δεδομένων που αποκτήθηκαν σε σχέση με τις αρχικές εγγραφές. Η διασφάλιση της ακεραιότητας των δεδομένων επιτρέπει στους ερευνητές να αναλύουν τα αποδεικτικά στοιχεία με σιγουριά, διασφαλίζοντας ακριβή ευρήματα για νομικές διαδικασίες.</a:t>
            </a:r>
            <a:endParaRPr sz="1400" dirty="0">
              <a:latin typeface="Palatino Linotype"/>
              <a:cs typeface="Palatino Linotype"/>
            </a:endParaRPr>
          </a:p>
          <a:p>
            <a:pPr marL="12700" marR="5080" algn="just">
              <a:lnSpc>
                <a:spcPct val="100200"/>
              </a:lnSpc>
              <a:spcBef>
                <a:spcPts val="1040"/>
              </a:spcBef>
            </a:pPr>
            <a:r>
              <a:rPr lang="el" sz="1400" dirty="0">
                <a:solidFill>
                  <a:srgbClr val="00F9F9"/>
                </a:solidFill>
                <a:latin typeface="Palatino Linotype"/>
                <a:cs typeface="Palatino Linotype"/>
              </a:rPr>
              <a:t>KALI Forensic Mode: </a:t>
            </a:r>
            <a:r>
              <a:rPr lang="el" sz="1400" dirty="0">
                <a:solidFill>
                  <a:srgbClr val="FFFFFF"/>
                </a:solidFill>
                <a:latin typeface="Palatino Linotype"/>
                <a:cs typeface="Palatino Linotype"/>
              </a:rPr>
              <a:t>Το Kali Linux διαθέτει μια ολοκληρωμένη επιλογή εγκληματολογικού λογισμικού ανοιχτού κώδικα. Αυτό περιλαμβάνει δημοφιλή εργαλεία για απεικόνιση δίσκου, ανάλυση αρχείων, εγκληματολογία μνήμης, εγκληματολογία δικτύου και πολλά άλλα. Έχοντας αυτά τα εργαλεία άμεσα διαθέσιμα απλοποιεί την εγκληματολογική ροή εργασίας και ενισχύει την παραγωγικότητα.</a:t>
            </a:r>
            <a:endParaRPr sz="1400" dirty="0">
              <a:latin typeface="Palatino Linotype"/>
              <a:cs typeface="Palatino Linotype"/>
            </a:endParaRPr>
          </a:p>
          <a:p>
            <a:pPr marL="286385" indent="-273685" algn="just">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Σενάριο έρευνας: Μια εγκατάσταση υγειονομικής περίθαλψης υποπτεύεται μη εξουσιοδοτημένη πρόσβαση σε αρχεία ασθενών.</a:t>
            </a:r>
            <a:endParaRPr sz="1400" dirty="0">
              <a:latin typeface="Palatino Linotype"/>
              <a:cs typeface="Palatino Linotype"/>
            </a:endParaRPr>
          </a:p>
          <a:p>
            <a:pPr marL="286385" indent="-273685" algn="just">
              <a:lnSpc>
                <a:spcPct val="100000"/>
              </a:lnSpc>
              <a:spcBef>
                <a:spcPts val="400"/>
              </a:spcBef>
              <a:buClr>
                <a:srgbClr val="00F9F9"/>
              </a:buClr>
              <a:buFont typeface="Times New Roman"/>
              <a:buChar char="▪"/>
              <a:tabLst>
                <a:tab pos="286385" algn="l"/>
              </a:tabLst>
            </a:pPr>
            <a:r>
              <a:rPr lang="el" sz="1400" dirty="0">
                <a:solidFill>
                  <a:srgbClr val="FFFFFF"/>
                </a:solidFill>
                <a:latin typeface="Palatino Linotype"/>
                <a:cs typeface="Palatino Linotype"/>
              </a:rPr>
              <a:t>Τεχνική διατήρησης: Οι εγκληματολογικοί ερευνητές χρησιμοποιούν συσκευές αποκλεισμού εγγραφής για να αποκτήσουν ψηφιακή</a:t>
            </a:r>
            <a:r>
              <a:rPr lang="el" sz="1400" dirty="0">
                <a:latin typeface="Palatino Linotype"/>
                <a:cs typeface="Palatino Linotype"/>
              </a:rPr>
              <a:t> </a:t>
            </a:r>
            <a:r>
              <a:rPr lang="el" sz="1400" dirty="0">
                <a:solidFill>
                  <a:srgbClr val="FFFFFF"/>
                </a:solidFill>
                <a:latin typeface="Palatino Linotype"/>
                <a:cs typeface="Palatino Linotype"/>
              </a:rPr>
              <a:t>αποδεικτικά στοιχεία από διακομιστές που φιλοξενούν αρχεία ασθενών.</a:t>
            </a:r>
            <a:endParaRPr sz="1400" dirty="0">
              <a:latin typeface="Palatino Linotype"/>
              <a:cs typeface="Palatino Linotype"/>
            </a:endParaRPr>
          </a:p>
          <a:p>
            <a:pPr marL="286385" marR="11430" indent="-274320" algn="just">
              <a:lnSpc>
                <a:spcPct val="100000"/>
              </a:lnSpc>
              <a:spcBef>
                <a:spcPts val="395"/>
              </a:spcBef>
              <a:buClr>
                <a:srgbClr val="00F9F9"/>
              </a:buClr>
              <a:buFont typeface="Times New Roman"/>
              <a:buChar char="▪"/>
              <a:tabLst>
                <a:tab pos="286385" algn="l"/>
              </a:tabLst>
            </a:pPr>
            <a:r>
              <a:rPr lang="el" sz="1400" dirty="0">
                <a:solidFill>
                  <a:srgbClr val="FFFFFF"/>
                </a:solidFill>
                <a:latin typeface="Palatino Linotype"/>
                <a:cs typeface="Palatino Linotype"/>
              </a:rPr>
              <a:t>Υλοποίηση εργαλείου: Αλγόριθμοι κατακερματισμού όπως το SHA-256 εφαρμόζονται για την επαλήθευση της ακεραιότητας των δεδομένων που αποκτήθηκαν σε σχέση με τις αρχικές εγγραφές.</a:t>
            </a:r>
            <a:endParaRPr sz="1400" dirty="0">
              <a:latin typeface="Palatino Linotype"/>
              <a:cs typeface="Palatino Linotype"/>
            </a:endParaRPr>
          </a:p>
        </p:txBody>
      </p:sp>
      <p:sp>
        <p:nvSpPr>
          <p:cNvPr id="11" name="object 11"/>
          <p:cNvSpPr txBox="1"/>
          <p:nvPr/>
        </p:nvSpPr>
        <p:spPr>
          <a:xfrm>
            <a:off x="2720623" y="6998263"/>
            <a:ext cx="7122040" cy="182422"/>
          </a:xfrm>
          <a:prstGeom prst="rect">
            <a:avLst/>
          </a:prstGeom>
        </p:spPr>
        <p:txBody>
          <a:bodyPr vert="horz" wrap="square" lIns="0" tIns="0" rIns="0" bIns="0" rtlCol="0">
            <a:spAutoFit/>
          </a:bodyPr>
          <a:lstStyle/>
          <a:p>
            <a:pPr marL="12700">
              <a:lnSpc>
                <a:spcPts val="1410"/>
              </a:lnSpc>
            </a:pPr>
            <a:r>
              <a:rPr lang="el" sz="1400" dirty="0">
                <a:solidFill>
                  <a:srgbClr val="FFFFFF"/>
                </a:solidFill>
                <a:latin typeface="Palatino Linotype"/>
                <a:cs typeface="Palatino Linotype"/>
              </a:rPr>
              <a:t>CSP Training CSP001: Παρουσίαση από τον Σ. Καραγιάννη, PDMFC, Πορτογαλία</a:t>
            </a:r>
            <a:endParaRPr sz="1400" dirty="0">
              <a:latin typeface="Palatino Linotype"/>
              <a:cs typeface="Palatino Linoty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457200"/>
            <a:ext cx="5480685" cy="6858000"/>
            <a:chOff x="304800" y="457200"/>
            <a:chExt cx="5480685" cy="6858000"/>
          </a:xfrm>
        </p:grpSpPr>
        <p:sp>
          <p:nvSpPr>
            <p:cNvPr id="3" name="object 3"/>
            <p:cNvSpPr/>
            <p:nvPr/>
          </p:nvSpPr>
          <p:spPr>
            <a:xfrm>
              <a:off x="4800600" y="5570219"/>
              <a:ext cx="799465" cy="1739264"/>
            </a:xfrm>
            <a:custGeom>
              <a:avLst/>
              <a:gdLst/>
              <a:ahLst/>
              <a:cxnLst/>
              <a:rect l="l" t="t" r="r" b="b"/>
              <a:pathLst>
                <a:path w="799464"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4" name="object 4"/>
            <p:cNvPicPr/>
            <p:nvPr/>
          </p:nvPicPr>
          <p:blipFill>
            <a:blip r:embed="rId2" cstate="print"/>
            <a:stretch>
              <a:fillRect/>
            </a:stretch>
          </p:blipFill>
          <p:spPr>
            <a:xfrm>
              <a:off x="304800" y="457200"/>
              <a:ext cx="5480303" cy="6858000"/>
            </a:xfrm>
            <a:prstGeom prst="rect">
              <a:avLst/>
            </a:prstGeom>
          </p:spPr>
        </p:pic>
      </p:grpSp>
      <p:sp>
        <p:nvSpPr>
          <p:cNvPr id="5" name="object 5"/>
          <p:cNvSpPr txBox="1">
            <a:spLocks noGrp="1"/>
          </p:cNvSpPr>
          <p:nvPr>
            <p:ph type="title"/>
          </p:nvPr>
        </p:nvSpPr>
        <p:spPr>
          <a:xfrm>
            <a:off x="4341399" y="701687"/>
            <a:ext cx="6405623" cy="443711"/>
          </a:xfrm>
          <a:prstGeom prst="rect">
            <a:avLst/>
          </a:prstGeom>
        </p:spPr>
        <p:txBody>
          <a:bodyPr vert="horz" wrap="square" lIns="0" tIns="12700" rIns="0" bIns="0" rtlCol="0">
            <a:spAutoFit/>
          </a:bodyPr>
          <a:lstStyle/>
          <a:p>
            <a:pPr marL="12700">
              <a:lnSpc>
                <a:spcPct val="100000"/>
              </a:lnSpc>
              <a:spcBef>
                <a:spcPts val="100"/>
              </a:spcBef>
            </a:pPr>
            <a:r>
              <a:rPr lang="el" sz="2800" spc="114" dirty="0">
                <a:solidFill>
                  <a:srgbClr val="FFFFFF"/>
                </a:solidFill>
              </a:rPr>
              <a:t>Ανάλυση βασικών αιτιών (RCA)</a:t>
            </a:r>
            <a:endParaRPr sz="2800" dirty="0"/>
          </a:p>
        </p:txBody>
      </p:sp>
      <p:grpSp>
        <p:nvGrpSpPr>
          <p:cNvPr id="6" name="object 6"/>
          <p:cNvGrpSpPr/>
          <p:nvPr/>
        </p:nvGrpSpPr>
        <p:grpSpPr>
          <a:xfrm>
            <a:off x="573023" y="1528572"/>
            <a:ext cx="2048510" cy="4281170"/>
            <a:chOff x="573023" y="1528572"/>
            <a:chExt cx="2048510" cy="4281170"/>
          </a:xfrm>
        </p:grpSpPr>
        <p:pic>
          <p:nvPicPr>
            <p:cNvPr id="7" name="object 7"/>
            <p:cNvPicPr/>
            <p:nvPr/>
          </p:nvPicPr>
          <p:blipFill>
            <a:blip r:embed="rId3" cstate="print"/>
            <a:stretch>
              <a:fillRect/>
            </a:stretch>
          </p:blipFill>
          <p:spPr>
            <a:xfrm>
              <a:off x="573023" y="3535680"/>
              <a:ext cx="1507235" cy="2273807"/>
            </a:xfrm>
            <a:prstGeom prst="rect">
              <a:avLst/>
            </a:prstGeom>
          </p:spPr>
        </p:pic>
        <p:pic>
          <p:nvPicPr>
            <p:cNvPr id="8" name="object 8"/>
            <p:cNvPicPr/>
            <p:nvPr/>
          </p:nvPicPr>
          <p:blipFill>
            <a:blip r:embed="rId4" cstate="print"/>
            <a:stretch>
              <a:fillRect/>
            </a:stretch>
          </p:blipFill>
          <p:spPr>
            <a:xfrm>
              <a:off x="929806" y="3977640"/>
              <a:ext cx="652105" cy="1392793"/>
            </a:xfrm>
            <a:prstGeom prst="rect">
              <a:avLst/>
            </a:prstGeom>
          </p:spPr>
        </p:pic>
        <p:pic>
          <p:nvPicPr>
            <p:cNvPr id="9" name="object 9"/>
            <p:cNvPicPr/>
            <p:nvPr/>
          </p:nvPicPr>
          <p:blipFill>
            <a:blip r:embed="rId5" cstate="print"/>
            <a:stretch>
              <a:fillRect/>
            </a:stretch>
          </p:blipFill>
          <p:spPr>
            <a:xfrm>
              <a:off x="963168" y="3425952"/>
              <a:ext cx="1146047" cy="937259"/>
            </a:xfrm>
            <a:prstGeom prst="rect">
              <a:avLst/>
            </a:prstGeom>
          </p:spPr>
        </p:pic>
        <p:pic>
          <p:nvPicPr>
            <p:cNvPr id="10" name="object 10"/>
            <p:cNvPicPr/>
            <p:nvPr/>
          </p:nvPicPr>
          <p:blipFill>
            <a:blip r:embed="rId6" cstate="print"/>
            <a:stretch>
              <a:fillRect/>
            </a:stretch>
          </p:blipFill>
          <p:spPr>
            <a:xfrm>
              <a:off x="992124" y="1528572"/>
              <a:ext cx="1629155" cy="2724911"/>
            </a:xfrm>
            <a:prstGeom prst="rect">
              <a:avLst/>
            </a:prstGeom>
          </p:spPr>
        </p:pic>
        <p:pic>
          <p:nvPicPr>
            <p:cNvPr id="11" name="object 11"/>
            <p:cNvPicPr/>
            <p:nvPr/>
          </p:nvPicPr>
          <p:blipFill>
            <a:blip r:embed="rId7" cstate="print"/>
            <a:stretch>
              <a:fillRect/>
            </a:stretch>
          </p:blipFill>
          <p:spPr>
            <a:xfrm>
              <a:off x="1429512" y="1943290"/>
              <a:ext cx="663892" cy="1902714"/>
            </a:xfrm>
            <a:prstGeom prst="rect">
              <a:avLst/>
            </a:prstGeom>
          </p:spPr>
        </p:pic>
      </p:grpSp>
      <p:sp>
        <p:nvSpPr>
          <p:cNvPr id="12" name="object 12"/>
          <p:cNvSpPr txBox="1"/>
          <p:nvPr/>
        </p:nvSpPr>
        <p:spPr>
          <a:xfrm>
            <a:off x="3476978" y="1056298"/>
            <a:ext cx="8726065" cy="5150769"/>
          </a:xfrm>
          <a:prstGeom prst="rect">
            <a:avLst/>
          </a:prstGeom>
        </p:spPr>
        <p:txBody>
          <a:bodyPr vert="horz" wrap="square" lIns="0" tIns="173355" rIns="0" bIns="0" rtlCol="0">
            <a:spAutoFit/>
          </a:bodyPr>
          <a:lstStyle/>
          <a:p>
            <a:pPr marL="841375">
              <a:lnSpc>
                <a:spcPct val="100000"/>
              </a:lnSpc>
              <a:spcBef>
                <a:spcPts val="1365"/>
              </a:spcBef>
            </a:pPr>
            <a:r>
              <a:rPr lang="el" spc="60" dirty="0">
                <a:solidFill>
                  <a:srgbClr val="00F9F9"/>
                </a:solidFill>
                <a:latin typeface="Palatino Linotype"/>
                <a:cs typeface="Palatino Linotype"/>
              </a:rPr>
              <a:t>Ορισμός</a:t>
            </a:r>
            <a:endParaRPr dirty="0">
              <a:latin typeface="Palatino Linotype"/>
              <a:cs typeface="Palatino Linotype"/>
            </a:endParaRPr>
          </a:p>
          <a:p>
            <a:pPr marL="640080" marR="5080">
              <a:lnSpc>
                <a:spcPct val="100000"/>
              </a:lnSpc>
              <a:spcBef>
                <a:spcPts val="905"/>
              </a:spcBef>
            </a:pPr>
            <a:r>
              <a:rPr lang="el" sz="1400" dirty="0">
                <a:solidFill>
                  <a:srgbClr val="FFFFFF"/>
                </a:solidFill>
                <a:latin typeface="Palatino Linotype"/>
                <a:cs typeface="Palatino Linotype"/>
              </a:rPr>
              <a:t>Η ανάλυση βασικών αιτιών (RCA) είναι η διαδικασία προσδιορισμού του θεμελιώδους λόγου ή του υποκείμενου παράγοντα που είναι υπεύθυνος για ένα πρόβλημα ή ζήτημα.</a:t>
            </a:r>
            <a:endParaRPr sz="1400" dirty="0">
              <a:latin typeface="Palatino Linotype"/>
              <a:cs typeface="Palatino Linotype"/>
            </a:endParaRPr>
          </a:p>
          <a:p>
            <a:pPr marL="914400" indent="-274320">
              <a:lnSpc>
                <a:spcPct val="100000"/>
              </a:lnSpc>
              <a:spcBef>
                <a:spcPts val="405"/>
              </a:spcBef>
              <a:buClr>
                <a:srgbClr val="00F9F9"/>
              </a:buClr>
              <a:buFont typeface="Times New Roman"/>
              <a:buChar char="▪"/>
              <a:tabLst>
                <a:tab pos="914400" algn="l"/>
              </a:tabLst>
            </a:pPr>
            <a:r>
              <a:rPr lang="el" sz="1400" dirty="0">
                <a:solidFill>
                  <a:srgbClr val="FFFFFF"/>
                </a:solidFill>
                <a:latin typeface="Palatino Linotype"/>
                <a:cs typeface="Palatino Linotype"/>
              </a:rPr>
              <a:t>Επιτρέπει την αντιμετώπιση ζητημάτων στην πηγή τους, οδηγώντας σε πιο βιώσιμες λύσεις.</a:t>
            </a:r>
            <a:endParaRPr sz="1400" dirty="0">
              <a:latin typeface="Palatino Linotype"/>
              <a:cs typeface="Palatino Linotype"/>
            </a:endParaRPr>
          </a:p>
          <a:p>
            <a:pPr marL="914400" marR="6350" indent="-274320">
              <a:lnSpc>
                <a:spcPct val="100000"/>
              </a:lnSpc>
              <a:spcBef>
                <a:spcPts val="400"/>
              </a:spcBef>
              <a:buClr>
                <a:srgbClr val="00F9F9"/>
              </a:buClr>
              <a:buFont typeface="Times New Roman"/>
              <a:buChar char="▪"/>
              <a:tabLst>
                <a:tab pos="914400" algn="l"/>
              </a:tabLst>
            </a:pPr>
            <a:r>
              <a:rPr lang="el" sz="1400" dirty="0">
                <a:solidFill>
                  <a:srgbClr val="FFFFFF"/>
                </a:solidFill>
                <a:latin typeface="Palatino Linotype"/>
                <a:cs typeface="Palatino Linotype"/>
              </a:rPr>
              <a:t>Η επίλυση των βασικών αιτιών αποτρέπει την επανεμφάνιση του προβλήματος, εξοικονομώντας χρόνο και πόρους.</a:t>
            </a:r>
            <a:endParaRPr sz="1400" dirty="0">
              <a:latin typeface="Palatino Linotype"/>
              <a:cs typeface="Palatino Linotype"/>
            </a:endParaRPr>
          </a:p>
          <a:p>
            <a:pPr marL="640080">
              <a:lnSpc>
                <a:spcPct val="100000"/>
              </a:lnSpc>
              <a:spcBef>
                <a:spcPts val="395"/>
              </a:spcBef>
            </a:pPr>
            <a:r>
              <a:rPr lang="el" sz="1400" dirty="0">
                <a:solidFill>
                  <a:srgbClr val="00F9F9"/>
                </a:solidFill>
                <a:latin typeface="Palatino Linotype"/>
                <a:cs typeface="Palatino Linotype"/>
              </a:rPr>
              <a:t>Βήματα στην ανάλυση της βασικής αιτίας: </a:t>
            </a:r>
            <a:r>
              <a:rPr lang="el" sz="1400" dirty="0">
                <a:solidFill>
                  <a:srgbClr val="FFFFFF"/>
                </a:solidFill>
                <a:latin typeface="Palatino Linotype"/>
                <a:cs typeface="Palatino Linotype"/>
              </a:rPr>
              <a:t>1) Προσδιορίστε το πρόβλημα, 2) Συγκεντρώστε δεδομένα, 3) Αναλύστε</a:t>
            </a:r>
            <a:r>
              <a:rPr lang="el" sz="1400" dirty="0">
                <a:latin typeface="Palatino Linotype"/>
                <a:cs typeface="Palatino Linotype"/>
              </a:rPr>
              <a:t> </a:t>
            </a:r>
            <a:r>
              <a:rPr lang="el" sz="1400" dirty="0">
                <a:solidFill>
                  <a:srgbClr val="FFFFFF"/>
                </a:solidFill>
                <a:latin typeface="Palatino Linotype"/>
                <a:cs typeface="Palatino Linotype"/>
              </a:rPr>
              <a:t>δεδομένα, 4) προσδιορισμός της βασικής αιτίας, 5) εφαρμογή λύσεων, 6) παρακολούθηση και αξιολόγηση</a:t>
            </a:r>
            <a:endParaRPr sz="1400" dirty="0">
              <a:latin typeface="Palatino Linotype"/>
              <a:cs typeface="Palatino Linotype"/>
            </a:endParaRPr>
          </a:p>
          <a:p>
            <a:pPr marL="12700" algn="just">
              <a:lnSpc>
                <a:spcPct val="100000"/>
              </a:lnSpc>
              <a:spcBef>
                <a:spcPts val="2265"/>
              </a:spcBef>
            </a:pPr>
            <a:r>
              <a:rPr lang="el" sz="1400" dirty="0">
                <a:solidFill>
                  <a:srgbClr val="00F9F9"/>
                </a:solidFill>
                <a:latin typeface="Palatino Linotype"/>
                <a:cs typeface="Palatino Linotype"/>
              </a:rPr>
              <a:t>Παράδειγμα RCA: </a:t>
            </a:r>
            <a:r>
              <a:rPr lang="el" sz="1400" dirty="0">
                <a:solidFill>
                  <a:srgbClr val="FFFFFF"/>
                </a:solidFill>
                <a:latin typeface="Palatino Linotype"/>
                <a:cs typeface="Palatino Linotype"/>
              </a:rPr>
              <a:t>Μη εξουσιοδοτημένη πρόσβαση σε ευαίσθητα δεδομένα υγειονομικής περίθαλψης.</a:t>
            </a:r>
            <a:endParaRPr sz="1400" dirty="0">
              <a:latin typeface="Palatino Linotype"/>
              <a:cs typeface="Palatino Linotype"/>
            </a:endParaRPr>
          </a:p>
          <a:p>
            <a:pPr marL="286385" indent="-273685" algn="just">
              <a:lnSpc>
                <a:spcPct val="100000"/>
              </a:lnSpc>
              <a:spcBef>
                <a:spcPts val="409"/>
              </a:spcBef>
              <a:buClr>
                <a:srgbClr val="00F9F9"/>
              </a:buClr>
              <a:buFont typeface="Times New Roman"/>
              <a:buChar char="▪"/>
              <a:tabLst>
                <a:tab pos="286385" algn="l"/>
              </a:tabLst>
            </a:pPr>
            <a:r>
              <a:rPr lang="el" sz="1400" dirty="0">
                <a:solidFill>
                  <a:srgbClr val="FFFFFF"/>
                </a:solidFill>
                <a:latin typeface="Palatino Linotype"/>
                <a:cs typeface="Palatino Linotype"/>
              </a:rPr>
              <a:t>Βασική αιτία: Αδυναμίες στα πρωτόκολλα ασφαλείας δικτύου και ανεπαρκείς έλεγχοι πρόσβασης.</a:t>
            </a:r>
            <a:endParaRPr sz="1400" dirty="0">
              <a:latin typeface="Palatino Linotype"/>
              <a:cs typeface="Palatino Linotype"/>
            </a:endParaRPr>
          </a:p>
          <a:p>
            <a:pPr marL="287020" marR="5080" indent="-274320" algn="just">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Έρευνα ψηφιακής εγκληματολογίας: Η RCA καθοδηγεί τους εμπειρογνώμονες ψηφιακής εγκληματολογίας στην αποκάλυψη αποδεικτικών στοιχείων που σχετίζονται με την παραβίαση, όπως παραβιασμένα διαπιστευτήρια ή ευπάθειες εκμετάλλευσης.</a:t>
            </a:r>
            <a:endParaRPr sz="1400" dirty="0">
              <a:latin typeface="Palatino Linotype"/>
              <a:cs typeface="Palatino Linotype"/>
            </a:endParaRPr>
          </a:p>
          <a:p>
            <a:pPr marL="286385" indent="-273685" algn="just">
              <a:lnSpc>
                <a:spcPct val="100000"/>
              </a:lnSpc>
              <a:spcBef>
                <a:spcPts val="400"/>
              </a:spcBef>
              <a:buClr>
                <a:srgbClr val="00F9F9"/>
              </a:buClr>
              <a:buFont typeface="Times New Roman"/>
              <a:buChar char="▪"/>
              <a:tabLst>
                <a:tab pos="286385" algn="l"/>
              </a:tabLst>
            </a:pPr>
            <a:r>
              <a:rPr lang="el" sz="1400" dirty="0">
                <a:solidFill>
                  <a:srgbClr val="FFFFFF"/>
                </a:solidFill>
                <a:latin typeface="Palatino Linotype"/>
                <a:cs typeface="Palatino Linotype"/>
              </a:rPr>
              <a:t>Περιστατικό: Μόλυνση από κακόβουλο λογισμικό που οδηγεί σε παραβίαση του συστήματος.</a:t>
            </a:r>
            <a:endParaRPr sz="1400" dirty="0">
              <a:latin typeface="Palatino Linotype"/>
              <a:cs typeface="Palatino Linotype"/>
            </a:endParaRPr>
          </a:p>
          <a:p>
            <a:pPr marL="286385" indent="-273685" algn="just">
              <a:lnSpc>
                <a:spcPct val="100000"/>
              </a:lnSpc>
              <a:spcBef>
                <a:spcPts val="405"/>
              </a:spcBef>
              <a:buClr>
                <a:srgbClr val="00F9F9"/>
              </a:buClr>
              <a:buFont typeface="Times New Roman"/>
              <a:buChar char="▪"/>
              <a:tabLst>
                <a:tab pos="286385" algn="l"/>
              </a:tabLst>
            </a:pPr>
            <a:r>
              <a:rPr lang="el" sz="1400" dirty="0">
                <a:solidFill>
                  <a:srgbClr val="FFFFFF"/>
                </a:solidFill>
                <a:latin typeface="Palatino Linotype"/>
                <a:cs typeface="Palatino Linotype"/>
              </a:rPr>
              <a:t>Βασική αιτία: Έλλειψη μέτρων ασφαλείας τελικού σημείου και ξεπερασμένες ενημερώσεις κώδικα λογισμικού.</a:t>
            </a:r>
            <a:endParaRPr sz="1400" dirty="0">
              <a:latin typeface="Palatino Linotype"/>
              <a:cs typeface="Palatino Linotype"/>
            </a:endParaRPr>
          </a:p>
          <a:p>
            <a:pPr marL="287020" marR="6985" indent="-274320" algn="just">
              <a:lnSpc>
                <a:spcPct val="100000"/>
              </a:lnSpc>
              <a:spcBef>
                <a:spcPts val="395"/>
              </a:spcBef>
              <a:buClr>
                <a:srgbClr val="00F9F9"/>
              </a:buClr>
              <a:buFont typeface="Times New Roman"/>
              <a:buChar char="▪"/>
              <a:tabLst>
                <a:tab pos="287020" algn="l"/>
              </a:tabLst>
            </a:pPr>
            <a:r>
              <a:rPr lang="el" sz="1400" dirty="0">
                <a:solidFill>
                  <a:srgbClr val="FFFFFF"/>
                </a:solidFill>
                <a:latin typeface="Palatino Linotype"/>
                <a:cs typeface="Palatino Linotype"/>
              </a:rPr>
              <a:t>Έρευνα ψηφιακής εγκληματολογίας: Το RCA βοηθά στον εντοπισμό του αρχικού σημείου εισόδου του κακόβουλου λογισμικού και εντοπίζει τη διάδοσή του σε όλο το δίκτυο.</a:t>
            </a:r>
            <a:endParaRPr sz="1400" dirty="0">
              <a:latin typeface="Palatino Linotype"/>
              <a:cs typeface="Palatino Linotype"/>
            </a:endParaRPr>
          </a:p>
        </p:txBody>
      </p:sp>
      <p:pic>
        <p:nvPicPr>
          <p:cNvPr id="13" name="object 13"/>
          <p:cNvPicPr/>
          <p:nvPr/>
        </p:nvPicPr>
        <p:blipFill>
          <a:blip r:embed="rId8" cstate="print"/>
          <a:stretch>
            <a:fillRect/>
          </a:stretch>
        </p:blipFill>
        <p:spPr>
          <a:xfrm>
            <a:off x="9988296" y="6839712"/>
            <a:ext cx="2500883" cy="466343"/>
          </a:xfrm>
          <a:prstGeom prst="rect">
            <a:avLst/>
          </a:prstGeom>
        </p:spPr>
      </p:pic>
      <p:sp>
        <p:nvSpPr>
          <p:cNvPr id="14" name="object 14"/>
          <p:cNvSpPr txBox="1"/>
          <p:nvPr/>
        </p:nvSpPr>
        <p:spPr>
          <a:xfrm>
            <a:off x="2201333" y="7021609"/>
            <a:ext cx="7641329" cy="182422"/>
          </a:xfrm>
          <a:prstGeom prst="rect">
            <a:avLst/>
          </a:prstGeom>
        </p:spPr>
        <p:txBody>
          <a:bodyPr vert="horz" wrap="square" lIns="0" tIns="0" rIns="0" bIns="0" rtlCol="0">
            <a:spAutoFit/>
          </a:bodyPr>
          <a:lstStyle/>
          <a:p>
            <a:pPr marL="12700">
              <a:lnSpc>
                <a:spcPts val="1410"/>
              </a:lnSpc>
            </a:pPr>
            <a:r>
              <a:rPr lang="el" sz="1400" dirty="0">
                <a:solidFill>
                  <a:srgbClr val="FFFFFF"/>
                </a:solidFill>
                <a:latin typeface="Palatino Linotype"/>
                <a:cs typeface="Palatino Linotype"/>
              </a:rPr>
              <a:t>CSP Training CSP001: Παρουσίαση από τον Σ. Καραγιάννη, PDMFC, Πορτογαλία</a:t>
            </a:r>
            <a:endParaRPr sz="1400"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98564" y="490727"/>
            <a:ext cx="5347970" cy="6821805"/>
          </a:xfrm>
          <a:custGeom>
            <a:avLst/>
            <a:gdLst/>
            <a:ahLst/>
            <a:cxnLst/>
            <a:rect l="l" t="t" r="r" b="b"/>
            <a:pathLst>
              <a:path w="5347970" h="6821805">
                <a:moveTo>
                  <a:pt x="3430524" y="6821423"/>
                </a:moveTo>
                <a:lnTo>
                  <a:pt x="0" y="6821423"/>
                </a:lnTo>
                <a:lnTo>
                  <a:pt x="1917191" y="0"/>
                </a:lnTo>
                <a:lnTo>
                  <a:pt x="5347715" y="0"/>
                </a:lnTo>
                <a:lnTo>
                  <a:pt x="3430524" y="6821423"/>
                </a:lnTo>
                <a:close/>
              </a:path>
            </a:pathLst>
          </a:custGeom>
          <a:solidFill>
            <a:srgbClr val="FFB800">
              <a:alpha val="12500"/>
            </a:srgbClr>
          </a:solidFill>
        </p:spPr>
        <p:txBody>
          <a:bodyPr wrap="square" lIns="0" tIns="0" rIns="0" bIns="0" rtlCol="0"/>
          <a:lstStyle/>
          <a:p>
            <a:endParaRPr/>
          </a:p>
        </p:txBody>
      </p:sp>
      <p:grpSp>
        <p:nvGrpSpPr>
          <p:cNvPr id="3" name="object 3"/>
          <p:cNvGrpSpPr/>
          <p:nvPr/>
        </p:nvGrpSpPr>
        <p:grpSpPr>
          <a:xfrm>
            <a:off x="304800" y="457200"/>
            <a:ext cx="6250940" cy="6858000"/>
            <a:chOff x="304800" y="457200"/>
            <a:chExt cx="6250940" cy="6858000"/>
          </a:xfrm>
        </p:grpSpPr>
        <p:sp>
          <p:nvSpPr>
            <p:cNvPr id="4" name="object 4"/>
            <p:cNvSpPr/>
            <p:nvPr/>
          </p:nvSpPr>
          <p:spPr>
            <a:xfrm>
              <a:off x="5756148" y="5570219"/>
              <a:ext cx="799465" cy="1739264"/>
            </a:xfrm>
            <a:custGeom>
              <a:avLst/>
              <a:gdLst/>
              <a:ahLst/>
              <a:cxnLst/>
              <a:rect l="l" t="t" r="r" b="b"/>
              <a:pathLst>
                <a:path w="799465" h="1739265">
                  <a:moveTo>
                    <a:pt x="391668" y="1738883"/>
                  </a:moveTo>
                  <a:lnTo>
                    <a:pt x="362712" y="1738883"/>
                  </a:lnTo>
                  <a:lnTo>
                    <a:pt x="768096" y="236220"/>
                  </a:lnTo>
                  <a:lnTo>
                    <a:pt x="773620" y="203168"/>
                  </a:lnTo>
                  <a:lnTo>
                    <a:pt x="764666" y="139350"/>
                  </a:lnTo>
                  <a:lnTo>
                    <a:pt x="733091" y="83010"/>
                  </a:lnTo>
                  <a:lnTo>
                    <a:pt x="684037" y="43291"/>
                  </a:lnTo>
                  <a:lnTo>
                    <a:pt x="610432" y="26091"/>
                  </a:lnTo>
                  <a:lnTo>
                    <a:pt x="568508" y="31947"/>
                  </a:lnTo>
                  <a:lnTo>
                    <a:pt x="529971" y="48386"/>
                  </a:lnTo>
                  <a:lnTo>
                    <a:pt x="496767" y="74224"/>
                  </a:lnTo>
                  <a:lnTo>
                    <a:pt x="470845" y="108274"/>
                  </a:lnTo>
                  <a:lnTo>
                    <a:pt x="454151" y="149351"/>
                  </a:lnTo>
                  <a:lnTo>
                    <a:pt x="27432" y="1738883"/>
                  </a:lnTo>
                  <a:lnTo>
                    <a:pt x="0" y="1738883"/>
                  </a:lnTo>
                  <a:lnTo>
                    <a:pt x="429768" y="141732"/>
                  </a:lnTo>
                  <a:lnTo>
                    <a:pt x="449360" y="94219"/>
                  </a:lnTo>
                  <a:lnTo>
                    <a:pt x="479340" y="54973"/>
                  </a:lnTo>
                  <a:lnTo>
                    <a:pt x="517660" y="25310"/>
                  </a:lnTo>
                  <a:lnTo>
                    <a:pt x="562270" y="6547"/>
                  </a:lnTo>
                  <a:lnTo>
                    <a:pt x="611123" y="0"/>
                  </a:lnTo>
                  <a:lnTo>
                    <a:pt x="623673" y="523"/>
                  </a:lnTo>
                  <a:lnTo>
                    <a:pt x="694896" y="19716"/>
                  </a:lnTo>
                  <a:lnTo>
                    <a:pt x="752903" y="65246"/>
                  </a:lnTo>
                  <a:lnTo>
                    <a:pt x="789908" y="130444"/>
                  </a:lnTo>
                  <a:lnTo>
                    <a:pt x="799052" y="204454"/>
                  </a:lnTo>
                  <a:lnTo>
                    <a:pt x="792480" y="242316"/>
                  </a:lnTo>
                  <a:lnTo>
                    <a:pt x="391668" y="1738883"/>
                  </a:lnTo>
                  <a:close/>
                </a:path>
              </a:pathLst>
            </a:custGeom>
            <a:solidFill>
              <a:srgbClr val="D6791A"/>
            </a:solidFill>
          </p:spPr>
          <p:txBody>
            <a:bodyPr wrap="square" lIns="0" tIns="0" rIns="0" bIns="0" rtlCol="0"/>
            <a:lstStyle/>
            <a:p>
              <a:endParaRPr/>
            </a:p>
          </p:txBody>
        </p:sp>
        <p:pic>
          <p:nvPicPr>
            <p:cNvPr id="5" name="object 5"/>
            <p:cNvPicPr/>
            <p:nvPr/>
          </p:nvPicPr>
          <p:blipFill>
            <a:blip r:embed="rId2" cstate="print"/>
            <a:stretch>
              <a:fillRect/>
            </a:stretch>
          </p:blipFill>
          <p:spPr>
            <a:xfrm>
              <a:off x="304800" y="457200"/>
              <a:ext cx="5486400" cy="6858000"/>
            </a:xfrm>
            <a:prstGeom prst="rect">
              <a:avLst/>
            </a:prstGeom>
          </p:spPr>
        </p:pic>
      </p:grpSp>
      <p:sp>
        <p:nvSpPr>
          <p:cNvPr id="6" name="object 6"/>
          <p:cNvSpPr txBox="1">
            <a:spLocks noGrp="1"/>
          </p:cNvSpPr>
          <p:nvPr>
            <p:ph type="title"/>
          </p:nvPr>
        </p:nvSpPr>
        <p:spPr>
          <a:xfrm>
            <a:off x="3833806" y="2559331"/>
            <a:ext cx="4982815" cy="940435"/>
          </a:xfrm>
          <a:prstGeom prst="rect">
            <a:avLst/>
          </a:prstGeom>
        </p:spPr>
        <p:txBody>
          <a:bodyPr vert="horz" wrap="square" lIns="0" tIns="12700" rIns="0" bIns="0" rtlCol="0">
            <a:spAutoFit/>
          </a:bodyPr>
          <a:lstStyle/>
          <a:p>
            <a:pPr marL="12700">
              <a:lnSpc>
                <a:spcPct val="100000"/>
              </a:lnSpc>
              <a:spcBef>
                <a:spcPts val="100"/>
              </a:spcBef>
            </a:pPr>
            <a:r>
              <a:rPr lang="el" sz="6000" spc="260" dirty="0">
                <a:solidFill>
                  <a:srgbClr val="00F9F9"/>
                </a:solidFill>
              </a:rPr>
              <a:t>Ευχαριστώ</a:t>
            </a:r>
            <a:endParaRPr sz="6000" dirty="0"/>
          </a:p>
        </p:txBody>
      </p:sp>
      <p:sp>
        <p:nvSpPr>
          <p:cNvPr id="7" name="object 7"/>
          <p:cNvSpPr txBox="1"/>
          <p:nvPr/>
        </p:nvSpPr>
        <p:spPr>
          <a:xfrm>
            <a:off x="4204164" y="3763766"/>
            <a:ext cx="5334635" cy="1123315"/>
          </a:xfrm>
          <a:prstGeom prst="rect">
            <a:avLst/>
          </a:prstGeom>
        </p:spPr>
        <p:txBody>
          <a:bodyPr vert="horz" wrap="square" lIns="0" tIns="12700" rIns="0" bIns="0" rtlCol="0">
            <a:spAutoFit/>
          </a:bodyPr>
          <a:lstStyle/>
          <a:p>
            <a:pPr marL="12700">
              <a:lnSpc>
                <a:spcPct val="100000"/>
              </a:lnSpc>
              <a:spcBef>
                <a:spcPts val="100"/>
              </a:spcBef>
            </a:pPr>
            <a:r>
              <a:rPr lang="el" sz="1800">
                <a:solidFill>
                  <a:srgbClr val="FFFFFF"/>
                </a:solidFill>
                <a:latin typeface="Palatino Linotype"/>
                <a:cs typeface="Palatino Linotype"/>
              </a:rPr>
              <a:t>Εισηγητής: Στυλιανός Καραγιάννης (PDMFC, Πορτογαλία)</a:t>
            </a:r>
            <a:endParaRPr sz="1800">
              <a:latin typeface="Palatino Linotype"/>
              <a:cs typeface="Palatino Linotype"/>
            </a:endParaRPr>
          </a:p>
          <a:p>
            <a:pPr marL="12700">
              <a:lnSpc>
                <a:spcPct val="100000"/>
              </a:lnSpc>
              <a:spcBef>
                <a:spcPts val="2160"/>
              </a:spcBef>
            </a:pPr>
            <a:r>
              <a:rPr lang="el" sz="1800">
                <a:solidFill>
                  <a:srgbClr val="FFFFFF"/>
                </a:solidFill>
                <a:latin typeface="Palatino Linotype"/>
                <a:cs typeface="Palatino Linotype"/>
              </a:rPr>
              <a:t>Στείλτε όλες τις ερωτήσεις στη διεύθυνση:</a:t>
            </a:r>
            <a:endParaRPr sz="1800">
              <a:latin typeface="Palatino Linotype"/>
              <a:cs typeface="Palatino Linotype"/>
            </a:endParaRPr>
          </a:p>
          <a:p>
            <a:pPr marL="12700">
              <a:lnSpc>
                <a:spcPct val="100000"/>
              </a:lnSpc>
            </a:pPr>
            <a:r>
              <a:rPr lang="el" sz="1800" spc="-10">
                <a:solidFill>
                  <a:srgbClr val="FFFFFF"/>
                </a:solidFill>
                <a:latin typeface="Palatino Linotype"/>
                <a:cs typeface="Palatino Linotype"/>
                <a:hlinkClick r:id="rId3"/>
              </a:rPr>
              <a:t>stylianos.karagiannis@pdmfc.com</a:t>
            </a:r>
            <a:endParaRPr sz="1800">
              <a:latin typeface="Palatino Linotype"/>
              <a:cs typeface="Palatino Linotype"/>
            </a:endParaRPr>
          </a:p>
        </p:txBody>
      </p:sp>
      <p:pic>
        <p:nvPicPr>
          <p:cNvPr id="8" name="object 8"/>
          <p:cNvPicPr/>
          <p:nvPr/>
        </p:nvPicPr>
        <p:blipFill>
          <a:blip r:embed="rId4" cstate="print"/>
          <a:stretch>
            <a:fillRect/>
          </a:stretch>
        </p:blipFill>
        <p:spPr>
          <a:xfrm>
            <a:off x="9915143" y="6786371"/>
            <a:ext cx="2500884" cy="46481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696</Words>
  <Application>Microsoft Office PowerPoint</Application>
  <PresentationFormat>Custom</PresentationFormat>
  <Paragraphs>40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Palatino Linotype</vt:lpstr>
      <vt:lpstr>Times New Roman</vt:lpstr>
      <vt:lpstr>Office Theme</vt:lpstr>
      <vt:lpstr>Ψηφιακή Εγκληματολογία για την Υγεία - Digital Forensics for Health  CSP012</vt:lpstr>
      <vt:lpstr>Η διαδικασία DFIR</vt:lpstr>
      <vt:lpstr>Ψηφιακή εγκληματολογική έρευνα</vt:lpstr>
      <vt:lpstr>Ανάλυση βασικών αιτιών (RCA)</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js</dc:creator>
  <cp:lastModifiedBy>a a</cp:lastModifiedBy>
  <cp:revision>17</cp:revision>
  <dcterms:modified xsi:type="dcterms:W3CDTF">2025-04-29T11:25:27Z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2024-03-21T00:00:00Z</vt:filetime>
  </property>
  <property fmtid="{D5CDD505-2E9C-101B-9397-08002B2CF9AE}" pid="3" name="LastSaved">
    <vt:filetime>2025-04-29T00:00:00Z</vt:filetime>
  </property>
  <property fmtid="{D5CDD505-2E9C-101B-9397-08002B2CF9AE}" pid="4" name="Producer">
    <vt:lpwstr>Microsoft: Print To PDF</vt:lpwstr>
  </property>
</Properties>
</file>