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1428" y="3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sz="1800" b="0" i="0">
                <a:solidFill>
                  <a:schemeClr val="bg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17" name="bg object 17"/>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18" name="bg object 18"/>
          <p:cNvPicPr/>
          <p:nvPr/>
        </p:nvPicPr>
        <p:blipFill>
          <a:blip r:embed="rId7" cstate="print"/>
          <a:stretch>
            <a:fillRect/>
          </a:stretch>
        </p:blipFill>
        <p:spPr>
          <a:xfrm>
            <a:off x="304800" y="457200"/>
            <a:ext cx="5486400" cy="6858000"/>
          </a:xfrm>
          <a:prstGeom prst="rect">
            <a:avLst/>
          </a:prstGeom>
        </p:spPr>
      </p:pic>
      <p:sp>
        <p:nvSpPr>
          <p:cNvPr id="2" name="Holder 2"/>
          <p:cNvSpPr>
            <a:spLocks noGrp="1"/>
          </p:cNvSpPr>
          <p:nvPr>
            <p:ph type="title"/>
          </p:nvPr>
        </p:nvSpPr>
        <p:spPr>
          <a:xfrm>
            <a:off x="4341252" y="486913"/>
            <a:ext cx="6800215" cy="635000"/>
          </a:xfrm>
          <a:prstGeom prst="rect">
            <a:avLst/>
          </a:prstGeom>
        </p:spPr>
        <p:txBody>
          <a:bodyPr wrap="square" lIns="0" tIns="0" rIns="0" bIns="0">
            <a:spAutoFit/>
          </a:bodyPr>
          <a:lstStyle>
            <a:lvl1pPr>
              <a:defRPr sz="4000"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a:xfrm>
            <a:off x="3603702" y="1659156"/>
            <a:ext cx="8641080" cy="5196840"/>
          </a:xfrm>
          <a:prstGeom prst="rect">
            <a:avLst/>
          </a:prstGeom>
        </p:spPr>
        <p:txBody>
          <a:bodyPr wrap="square" lIns="0" tIns="0" rIns="0" bIns="0">
            <a:spAutoFit/>
          </a:bodyPr>
          <a:lstStyle>
            <a:lvl1pPr>
              <a:defRPr sz="1800" b="0" i="0">
                <a:solidFill>
                  <a:schemeClr val="bg1"/>
                </a:solidFill>
                <a:latin typeface="Palatino Linotype"/>
                <a:cs typeface="Palatino Linotype"/>
              </a:defRPr>
            </a:lvl1pPr>
          </a:lstStyle>
          <a:p>
            <a:endParaRPr/>
          </a:p>
        </p:txBody>
      </p:sp>
      <p:sp>
        <p:nvSpPr>
          <p:cNvPr id="4" name="Holder 4"/>
          <p:cNvSpPr>
            <a:spLocks noGrp="1"/>
          </p:cNvSpPr>
          <p:nvPr>
            <p:ph type="ftr" sz="quarter" idx="5"/>
          </p:nvPr>
        </p:nvSpPr>
        <p:spPr>
          <a:xfrm>
            <a:off x="3969547" y="6998263"/>
            <a:ext cx="5873115" cy="207009"/>
          </a:xfrm>
          <a:prstGeom prst="rect">
            <a:avLst/>
          </a:prstGeom>
        </p:spPr>
        <p:txBody>
          <a:bodyPr wrap="square" lIns="0" tIns="0" rIns="0" bIns="0">
            <a:spAutoFit/>
          </a:bodyPr>
          <a:lstStyle>
            <a:lvl1pPr>
              <a:defRPr sz="1400" b="0" i="0">
                <a:solidFill>
                  <a:schemeClr val="bg1"/>
                </a:solidFill>
                <a:latin typeface="Palatino Linotype"/>
                <a:cs typeface="Palatino Linotype"/>
              </a:defRPr>
            </a:lvl1pPr>
          </a:lstStyle>
          <a:p>
            <a:pPr marL="12700">
              <a:lnSpc>
                <a:spcPts val="1410"/>
              </a:lnSpc>
            </a:pPr>
            <a:r>
              <a:rPr lang="el"/>
              <a:t>CSP Training CSP001: Παρουσίαση από τον Σ. Καραγιάννη, PDMFC, Πορτογαλία</a:t>
            </a: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mailto:stylianos.karagiannis@pdmfc.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444245"/>
            <a:ext cx="12111355" cy="6884034"/>
            <a:chOff x="304800" y="444245"/>
            <a:chExt cx="12111355" cy="6884034"/>
          </a:xfrm>
        </p:grpSpPr>
        <p:sp>
          <p:nvSpPr>
            <p:cNvPr id="3" name="object 3"/>
            <p:cNvSpPr/>
            <p:nvPr/>
          </p:nvSpPr>
          <p:spPr>
            <a:xfrm>
              <a:off x="5690615" y="458724"/>
              <a:ext cx="5361940" cy="6840220"/>
            </a:xfrm>
            <a:custGeom>
              <a:avLst/>
              <a:gdLst/>
              <a:ahLst/>
              <a:cxnLst/>
              <a:rect l="l" t="t" r="r" b="b"/>
              <a:pathLst>
                <a:path w="5361940" h="6840220">
                  <a:moveTo>
                    <a:pt x="3439667" y="6839711"/>
                  </a:moveTo>
                  <a:lnTo>
                    <a:pt x="0" y="6839711"/>
                  </a:lnTo>
                  <a:lnTo>
                    <a:pt x="1923287" y="0"/>
                  </a:lnTo>
                  <a:lnTo>
                    <a:pt x="5361431" y="0"/>
                  </a:lnTo>
                  <a:lnTo>
                    <a:pt x="3439667" y="6839711"/>
                  </a:lnTo>
                  <a:close/>
                </a:path>
              </a:pathLst>
            </a:custGeom>
            <a:solidFill>
              <a:srgbClr val="FFB800">
                <a:alpha val="22265"/>
              </a:srgbClr>
            </a:solidFill>
          </p:spPr>
          <p:txBody>
            <a:bodyPr wrap="square" lIns="0" tIns="0" rIns="0" bIns="0" rtlCol="0"/>
            <a:lstStyle/>
            <a:p>
              <a:endParaRPr/>
            </a:p>
          </p:txBody>
        </p:sp>
        <p:sp>
          <p:nvSpPr>
            <p:cNvPr id="4" name="object 4"/>
            <p:cNvSpPr/>
            <p:nvPr/>
          </p:nvSpPr>
          <p:spPr>
            <a:xfrm>
              <a:off x="4867175" y="457199"/>
              <a:ext cx="1925955" cy="6858000"/>
            </a:xfrm>
            <a:custGeom>
              <a:avLst/>
              <a:gdLst/>
              <a:ahLst/>
              <a:cxnLst/>
              <a:rect l="l" t="t" r="r" b="b"/>
              <a:pathLst>
                <a:path w="1925954" h="6858000">
                  <a:moveTo>
                    <a:pt x="1925345" y="0"/>
                  </a:moveTo>
                  <a:lnTo>
                    <a:pt x="0" y="6858000"/>
                  </a:lnTo>
                </a:path>
              </a:pathLst>
            </a:custGeom>
            <a:ln w="25908">
              <a:solidFill>
                <a:srgbClr val="D6791A"/>
              </a:solidFill>
            </a:ln>
          </p:spPr>
          <p:txBody>
            <a:bodyPr wrap="square" lIns="0" tIns="0" rIns="0" bIns="0" rtlCol="0"/>
            <a:lstStyle/>
            <a:p>
              <a:endParaRPr/>
            </a:p>
          </p:txBody>
        </p:sp>
        <p:sp>
          <p:nvSpPr>
            <p:cNvPr id="5" name="object 5"/>
            <p:cNvSpPr/>
            <p:nvPr/>
          </p:nvSpPr>
          <p:spPr>
            <a:xfrm>
              <a:off x="3813048" y="457199"/>
              <a:ext cx="2549525" cy="6847840"/>
            </a:xfrm>
            <a:custGeom>
              <a:avLst/>
              <a:gdLst/>
              <a:ahLst/>
              <a:cxnLst/>
              <a:rect l="l" t="t" r="r" b="b"/>
              <a:pathLst>
                <a:path w="2549525" h="6847840">
                  <a:moveTo>
                    <a:pt x="25908" y="6847332"/>
                  </a:moveTo>
                  <a:lnTo>
                    <a:pt x="13525" y="6847141"/>
                  </a:lnTo>
                  <a:lnTo>
                    <a:pt x="6834" y="6846689"/>
                  </a:lnTo>
                  <a:lnTo>
                    <a:pt x="0" y="6845808"/>
                  </a:lnTo>
                  <a:lnTo>
                    <a:pt x="821435" y="3659124"/>
                  </a:lnTo>
                  <a:lnTo>
                    <a:pt x="1162812" y="2386584"/>
                  </a:lnTo>
                  <a:lnTo>
                    <a:pt x="1162812" y="2385060"/>
                  </a:lnTo>
                  <a:lnTo>
                    <a:pt x="1191451" y="2341546"/>
                  </a:lnTo>
                  <a:lnTo>
                    <a:pt x="1229892" y="2308713"/>
                  </a:lnTo>
                  <a:lnTo>
                    <a:pt x="1275502" y="2287731"/>
                  </a:lnTo>
                  <a:lnTo>
                    <a:pt x="1325648" y="2279769"/>
                  </a:lnTo>
                  <a:lnTo>
                    <a:pt x="1377696" y="2286000"/>
                  </a:lnTo>
                  <a:lnTo>
                    <a:pt x="1422950" y="2304288"/>
                  </a:lnTo>
                  <a:lnTo>
                    <a:pt x="1460330" y="2333244"/>
                  </a:lnTo>
                  <a:lnTo>
                    <a:pt x="1488567" y="2370582"/>
                  </a:lnTo>
                  <a:lnTo>
                    <a:pt x="1506389" y="2414016"/>
                  </a:lnTo>
                  <a:lnTo>
                    <a:pt x="1512527" y="2461260"/>
                  </a:lnTo>
                  <a:lnTo>
                    <a:pt x="1505712" y="2510028"/>
                  </a:lnTo>
                  <a:lnTo>
                    <a:pt x="1248156" y="3464052"/>
                  </a:lnTo>
                  <a:lnTo>
                    <a:pt x="1242393" y="3495079"/>
                  </a:lnTo>
                  <a:lnTo>
                    <a:pt x="1250299" y="3555992"/>
                  </a:lnTo>
                  <a:lnTo>
                    <a:pt x="1280945" y="3609808"/>
                  </a:lnTo>
                  <a:lnTo>
                    <a:pt x="1329189" y="3646813"/>
                  </a:lnTo>
                  <a:lnTo>
                    <a:pt x="1408005" y="3662854"/>
                  </a:lnTo>
                  <a:lnTo>
                    <a:pt x="1455639" y="3652455"/>
                  </a:lnTo>
                  <a:lnTo>
                    <a:pt x="1497567" y="3628302"/>
                  </a:lnTo>
                  <a:lnTo>
                    <a:pt x="1530571" y="3592299"/>
                  </a:lnTo>
                  <a:lnTo>
                    <a:pt x="1551432" y="3546348"/>
                  </a:lnTo>
                  <a:lnTo>
                    <a:pt x="1944624" y="2097024"/>
                  </a:lnTo>
                  <a:lnTo>
                    <a:pt x="2522329" y="0"/>
                  </a:lnTo>
                  <a:lnTo>
                    <a:pt x="2549482" y="0"/>
                  </a:lnTo>
                  <a:lnTo>
                    <a:pt x="2548127" y="6096"/>
                  </a:lnTo>
                  <a:lnTo>
                    <a:pt x="1970532" y="2104643"/>
                  </a:lnTo>
                  <a:lnTo>
                    <a:pt x="1577340" y="3553968"/>
                  </a:lnTo>
                  <a:lnTo>
                    <a:pt x="1558522" y="3599229"/>
                  </a:lnTo>
                  <a:lnTo>
                    <a:pt x="1529418" y="3636659"/>
                  </a:lnTo>
                  <a:lnTo>
                    <a:pt x="1492186" y="3665029"/>
                  </a:lnTo>
                  <a:lnTo>
                    <a:pt x="1448985" y="3683113"/>
                  </a:lnTo>
                  <a:lnTo>
                    <a:pt x="1401974" y="3689681"/>
                  </a:lnTo>
                  <a:lnTo>
                    <a:pt x="1353312" y="3683508"/>
                  </a:lnTo>
                  <a:lnTo>
                    <a:pt x="1287970" y="3650932"/>
                  </a:lnTo>
                  <a:lnTo>
                    <a:pt x="1242060" y="3596640"/>
                  </a:lnTo>
                  <a:lnTo>
                    <a:pt x="1219200" y="3528441"/>
                  </a:lnTo>
                  <a:lnTo>
                    <a:pt x="1218057" y="3492912"/>
                  </a:lnTo>
                  <a:lnTo>
                    <a:pt x="1223772" y="3457956"/>
                  </a:lnTo>
                  <a:lnTo>
                    <a:pt x="1482852" y="2503932"/>
                  </a:lnTo>
                  <a:lnTo>
                    <a:pt x="1487948" y="2453652"/>
                  </a:lnTo>
                  <a:lnTo>
                    <a:pt x="1477170" y="2405640"/>
                  </a:lnTo>
                  <a:lnTo>
                    <a:pt x="1452567" y="2363260"/>
                  </a:lnTo>
                  <a:lnTo>
                    <a:pt x="1416186" y="2329879"/>
                  </a:lnTo>
                  <a:lnTo>
                    <a:pt x="1370075" y="2308860"/>
                  </a:lnTo>
                  <a:lnTo>
                    <a:pt x="1326038" y="2303398"/>
                  </a:lnTo>
                  <a:lnTo>
                    <a:pt x="1283317" y="2310152"/>
                  </a:lnTo>
                  <a:lnTo>
                    <a:pt x="1244327" y="2328172"/>
                  </a:lnTo>
                  <a:lnTo>
                    <a:pt x="1211482" y="2356506"/>
                  </a:lnTo>
                  <a:lnTo>
                    <a:pt x="1187196" y="2394204"/>
                  </a:lnTo>
                  <a:lnTo>
                    <a:pt x="845820" y="3665220"/>
                  </a:lnTo>
                  <a:lnTo>
                    <a:pt x="25908" y="6847332"/>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5676"/>
              <a:ext cx="5841492" cy="6861048"/>
            </a:xfrm>
            <a:prstGeom prst="rect">
              <a:avLst/>
            </a:prstGeom>
          </p:spPr>
        </p:pic>
        <p:pic>
          <p:nvPicPr>
            <p:cNvPr id="7" name="object 7"/>
            <p:cNvPicPr/>
            <p:nvPr/>
          </p:nvPicPr>
          <p:blipFill>
            <a:blip r:embed="rId3" cstate="print"/>
            <a:stretch>
              <a:fillRect/>
            </a:stretch>
          </p:blipFill>
          <p:spPr>
            <a:xfrm>
              <a:off x="9915143" y="6809232"/>
              <a:ext cx="2500884" cy="466343"/>
            </a:xfrm>
            <a:prstGeom prst="rect">
              <a:avLst/>
            </a:prstGeom>
          </p:spPr>
        </p:pic>
      </p:grpSp>
      <p:sp>
        <p:nvSpPr>
          <p:cNvPr id="8" name="object 8"/>
          <p:cNvSpPr txBox="1"/>
          <p:nvPr/>
        </p:nvSpPr>
        <p:spPr>
          <a:xfrm>
            <a:off x="6676065" y="5464533"/>
            <a:ext cx="4484370" cy="843821"/>
          </a:xfrm>
          <a:prstGeom prst="rect">
            <a:avLst/>
          </a:prstGeom>
        </p:spPr>
        <p:txBody>
          <a:bodyPr vert="horz" wrap="square" lIns="0" tIns="12700" rIns="0" bIns="0" rtlCol="0">
            <a:spAutoFit/>
          </a:bodyPr>
          <a:lstStyle/>
          <a:p>
            <a:pPr marL="12700">
              <a:lnSpc>
                <a:spcPct val="100000"/>
              </a:lnSpc>
              <a:spcBef>
                <a:spcPts val="100"/>
              </a:spcBef>
            </a:pPr>
            <a:r>
              <a:rPr lang="el" sz="1800" spc="80" dirty="0">
                <a:latin typeface="Palatino Linotype"/>
                <a:cs typeface="Palatino Linotype"/>
              </a:rPr>
              <a:t>ΠΑΡΟΥΣΊΑΣΗ: ΣΤΥΛΙΑΝΌΣ</a:t>
            </a:r>
            <a:endParaRPr sz="1800" dirty="0">
              <a:latin typeface="Palatino Linotype"/>
              <a:cs typeface="Palatino Linotype"/>
            </a:endParaRPr>
          </a:p>
          <a:p>
            <a:pPr marL="12700">
              <a:lnSpc>
                <a:spcPct val="100000"/>
              </a:lnSpc>
            </a:pPr>
            <a:r>
              <a:rPr lang="el" sz="1800" spc="75" dirty="0">
                <a:latin typeface="Palatino Linotype"/>
                <a:cs typeface="Palatino Linotype"/>
              </a:rPr>
              <a:t>ΚΑΡΑΓΙΆΝΝΗΣ (PDMFC, ΠΟΡΤΟΓΑΛΊΑ)</a:t>
            </a:r>
            <a:endParaRPr sz="1800" dirty="0">
              <a:latin typeface="Palatino Linotype"/>
              <a:cs typeface="Palatino Linotype"/>
            </a:endParaRPr>
          </a:p>
        </p:txBody>
      </p:sp>
      <p:sp>
        <p:nvSpPr>
          <p:cNvPr id="9" name="object 9"/>
          <p:cNvSpPr txBox="1">
            <a:spLocks noGrp="1"/>
          </p:cNvSpPr>
          <p:nvPr>
            <p:ph type="title"/>
          </p:nvPr>
        </p:nvSpPr>
        <p:spPr>
          <a:xfrm>
            <a:off x="6676065" y="891545"/>
            <a:ext cx="5628892" cy="3802964"/>
          </a:xfrm>
          <a:prstGeom prst="rect">
            <a:avLst/>
          </a:prstGeom>
        </p:spPr>
        <p:txBody>
          <a:bodyPr vert="horz" wrap="square" lIns="0" tIns="95885" rIns="0" bIns="0" rtlCol="0">
            <a:spAutoFit/>
          </a:bodyPr>
          <a:lstStyle/>
          <a:p>
            <a:pPr marL="12700" marR="5080">
              <a:lnSpc>
                <a:spcPts val="5180"/>
              </a:lnSpc>
              <a:spcBef>
                <a:spcPts val="755"/>
              </a:spcBef>
            </a:pPr>
            <a:r>
              <a:rPr lang="el" sz="4400" spc="70" dirty="0">
                <a:solidFill>
                  <a:srgbClr val="000000"/>
                </a:solidFill>
              </a:rPr>
              <a:t>Ψηφιακή Εγκληματολογία για την Υγεία</a:t>
            </a:r>
            <a:r>
              <a:rPr lang="en-US" sz="4400" spc="70" dirty="0">
                <a:solidFill>
                  <a:srgbClr val="000000"/>
                </a:solidFill>
              </a:rPr>
              <a:t> - Digital</a:t>
            </a:r>
            <a:r>
              <a:rPr lang="en-US" sz="4400" spc="-85" dirty="0">
                <a:solidFill>
                  <a:srgbClr val="000000"/>
                </a:solidFill>
              </a:rPr>
              <a:t> </a:t>
            </a:r>
            <a:r>
              <a:rPr lang="en-US" sz="4400" spc="-10" dirty="0">
                <a:solidFill>
                  <a:srgbClr val="000000"/>
                </a:solidFill>
              </a:rPr>
              <a:t>Forensics </a:t>
            </a:r>
            <a:r>
              <a:rPr lang="en-US" sz="4400" dirty="0">
                <a:solidFill>
                  <a:srgbClr val="000000"/>
                </a:solidFill>
              </a:rPr>
              <a:t>for</a:t>
            </a:r>
            <a:r>
              <a:rPr lang="en-US" sz="4400" spc="20" dirty="0">
                <a:solidFill>
                  <a:srgbClr val="000000"/>
                </a:solidFill>
              </a:rPr>
              <a:t> </a:t>
            </a:r>
            <a:r>
              <a:rPr lang="en-US" sz="4400" spc="-10" dirty="0">
                <a:solidFill>
                  <a:srgbClr val="000000"/>
                </a:solidFill>
              </a:rPr>
              <a:t>Health</a:t>
            </a:r>
            <a:endParaRPr sz="4400" dirty="0"/>
          </a:p>
          <a:p>
            <a:pPr marL="12700">
              <a:lnSpc>
                <a:spcPct val="100000"/>
              </a:lnSpc>
              <a:spcBef>
                <a:spcPts val="865"/>
              </a:spcBef>
            </a:pPr>
            <a:r>
              <a:rPr lang="el" sz="5400" spc="80" dirty="0">
                <a:solidFill>
                  <a:srgbClr val="D6791A"/>
                </a:solidFill>
              </a:rPr>
              <a:t>CSP012</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3208" y="688288"/>
            <a:ext cx="7433059" cy="381515"/>
          </a:xfrm>
          <a:prstGeom prst="rect">
            <a:avLst/>
          </a:prstGeom>
        </p:spPr>
        <p:txBody>
          <a:bodyPr vert="horz" wrap="square" lIns="0" tIns="12065" rIns="0" bIns="0" rtlCol="0">
            <a:spAutoFit/>
          </a:bodyPr>
          <a:lstStyle/>
          <a:p>
            <a:pPr marL="12700">
              <a:lnSpc>
                <a:spcPct val="100000"/>
              </a:lnSpc>
              <a:spcBef>
                <a:spcPts val="95"/>
              </a:spcBef>
            </a:pPr>
            <a:r>
              <a:rPr lang="el" sz="2400" spc="170" dirty="0"/>
              <a:t>Ψηφιακή Εγκληματολογία για την Υγεία</a:t>
            </a:r>
          </a:p>
        </p:txBody>
      </p:sp>
      <p:sp>
        <p:nvSpPr>
          <p:cNvPr id="3" name="object 3"/>
          <p:cNvSpPr txBox="1"/>
          <p:nvPr/>
        </p:nvSpPr>
        <p:spPr>
          <a:xfrm>
            <a:off x="3612444" y="1069803"/>
            <a:ext cx="8596450" cy="6098464"/>
          </a:xfrm>
          <a:prstGeom prst="rect">
            <a:avLst/>
          </a:prstGeom>
        </p:spPr>
        <p:txBody>
          <a:bodyPr vert="horz" wrap="square" lIns="0" tIns="12065" rIns="0" bIns="0" rtlCol="0">
            <a:spAutoFit/>
          </a:bodyPr>
          <a:lstStyle/>
          <a:p>
            <a:pPr marL="218440">
              <a:lnSpc>
                <a:spcPct val="100000"/>
              </a:lnSpc>
              <a:spcBef>
                <a:spcPts val="95"/>
              </a:spcBef>
            </a:pPr>
            <a:r>
              <a:rPr lang="el" sz="2400" spc="-10" dirty="0">
                <a:solidFill>
                  <a:srgbClr val="00F9F9"/>
                </a:solidFill>
                <a:latin typeface="Palatino Linotype"/>
                <a:cs typeface="Palatino Linotype"/>
              </a:rPr>
              <a:t>Εισαγωγή</a:t>
            </a:r>
            <a:endParaRPr sz="2400" dirty="0">
              <a:latin typeface="Palatino Linotype"/>
              <a:cs typeface="Palatino Linotype"/>
            </a:endParaRPr>
          </a:p>
          <a:p>
            <a:pPr marL="12700" marR="5080" algn="just">
              <a:lnSpc>
                <a:spcPct val="100000"/>
              </a:lnSpc>
              <a:spcBef>
                <a:spcPts val="1695"/>
              </a:spcBef>
            </a:pPr>
            <a:r>
              <a:rPr lang="el" sz="1600" dirty="0">
                <a:solidFill>
                  <a:srgbClr val="FFFFFF"/>
                </a:solidFill>
                <a:latin typeface="Palatino Linotype"/>
                <a:cs typeface="Palatino Linotype"/>
              </a:rPr>
              <a:t>Οι ιατρικές συσκευές απεικόνισης έχουν φέρει επανάσταση στη φροντίδα των ασθενών. Η αυξημένη συνδεσιμότητα των σύγχρονων συσκευών εγείρει ανησυχίες για την ασφάλεια στον κυβερνοχώρο.</a:t>
            </a:r>
            <a:endParaRPr sz="1600" dirty="0">
              <a:latin typeface="Palatino Linotype"/>
              <a:cs typeface="Palatino Linotype"/>
            </a:endParaRPr>
          </a:p>
          <a:p>
            <a:pPr marL="285750" marR="5080" indent="-273685" algn="just">
              <a:lnSpc>
                <a:spcPct val="100000"/>
              </a:lnSpc>
              <a:spcBef>
                <a:spcPts val="805"/>
              </a:spcBef>
              <a:buFont typeface="Times New Roman"/>
              <a:buChar char="▪"/>
              <a:tabLst>
                <a:tab pos="287020" algn="l"/>
              </a:tabLst>
            </a:pPr>
            <a:r>
              <a:rPr lang="el" sz="1600" dirty="0">
                <a:solidFill>
                  <a:srgbClr val="00F9F9"/>
                </a:solidFill>
                <a:latin typeface="Palatino Linotype"/>
                <a:cs typeface="Palatino Linotype"/>
              </a:rPr>
              <a:t>Προκλήσεις: </a:t>
            </a:r>
            <a:r>
              <a:rPr lang="el" sz="1600" dirty="0">
                <a:solidFill>
                  <a:srgbClr val="FFFFFF"/>
                </a:solidFill>
                <a:latin typeface="Palatino Linotype"/>
                <a:cs typeface="Palatino Linotype"/>
              </a:rPr>
              <a:t>Ενσωμάτωση της ασφάλειας στον κυβερνοχώρο στην ανάπτυξη εξοπλισμού λόγω μεγάλων κύκλων ζωής. Οι ταχέως εξελισσόμενες απειλές στον κυβερνοχώρο που στοχεύουν την υγειονομική περίθαλψη ενέχουν σημαντικούς κινδύνους. Επιπτώσεις των κυβερνοεπιθέσεων στη φροντίδα των ασθενών και στα ηλεκτρονικά ιατρικά αρχεία.</a:t>
            </a:r>
            <a:endParaRPr sz="1600" dirty="0">
              <a:latin typeface="Palatino Linotype"/>
              <a:cs typeface="Palatino Linotype"/>
            </a:endParaRPr>
          </a:p>
          <a:p>
            <a:pPr marL="12700" algn="just">
              <a:lnSpc>
                <a:spcPct val="100000"/>
              </a:lnSpc>
              <a:spcBef>
                <a:spcPts val="790"/>
              </a:spcBef>
            </a:pPr>
            <a:r>
              <a:rPr lang="el" sz="1600" spc="50" dirty="0">
                <a:solidFill>
                  <a:srgbClr val="00F9F9"/>
                </a:solidFill>
                <a:latin typeface="Palatino Linotype"/>
                <a:cs typeface="Palatino Linotype"/>
              </a:rPr>
              <a:t>Το πρόβλημα με το PACS</a:t>
            </a:r>
            <a:endParaRPr sz="1600" dirty="0">
              <a:latin typeface="Palatino Linotype"/>
              <a:cs typeface="Palatino Linotype"/>
            </a:endParaRPr>
          </a:p>
          <a:p>
            <a:pPr marL="286385" indent="-273685" algn="just">
              <a:lnSpc>
                <a:spcPct val="100000"/>
              </a:lnSpc>
              <a:spcBef>
                <a:spcPts val="805"/>
              </a:spcBef>
              <a:buClr>
                <a:srgbClr val="00F9F9"/>
              </a:buClr>
              <a:buFont typeface="Times New Roman"/>
              <a:buChar char="▪"/>
              <a:tabLst>
                <a:tab pos="286385" algn="l"/>
              </a:tabLst>
            </a:pPr>
            <a:r>
              <a:rPr lang="el" sz="1600" dirty="0">
                <a:solidFill>
                  <a:srgbClr val="FFFFFF"/>
                </a:solidFill>
                <a:latin typeface="Palatino Linotype"/>
                <a:cs typeface="Palatino Linotype"/>
              </a:rPr>
              <a:t>Αποτελεσματική αποθήκευση και μετάδοση εικόνων και δεδομένων ασθενών.</a:t>
            </a:r>
            <a:endParaRPr sz="1600" dirty="0">
              <a:latin typeface="Palatino Linotype"/>
              <a:cs typeface="Palatino Linotype"/>
            </a:endParaRPr>
          </a:p>
          <a:p>
            <a:pPr marL="287020" marR="5715" indent="-274320" algn="just">
              <a:lnSpc>
                <a:spcPct val="100000"/>
              </a:lnSpc>
              <a:spcBef>
                <a:spcPts val="805"/>
              </a:spcBef>
              <a:buClr>
                <a:srgbClr val="00F9F9"/>
              </a:buClr>
              <a:buFont typeface="Times New Roman"/>
              <a:buChar char="▪"/>
              <a:tabLst>
                <a:tab pos="287020" algn="l"/>
              </a:tabLst>
            </a:pPr>
            <a:r>
              <a:rPr lang="el" sz="1600" dirty="0">
                <a:solidFill>
                  <a:srgbClr val="FFFFFF"/>
                </a:solidFill>
                <a:latin typeface="Palatino Linotype"/>
                <a:cs typeface="Palatino Linotype"/>
              </a:rPr>
              <a:t>Ευπάθειες: Προεπιλεγμένες διαμορφώσεις, έλλειψη μέτρων ασφαλείας. Έκθεση εκατομμυρίων ιατρικών εικόνων το 2019 λόγω κακών πρακτικών ασφαλείας (έκθεση της ProPublica).</a:t>
            </a:r>
            <a:endParaRPr sz="1600" dirty="0">
              <a:latin typeface="Palatino Linotype"/>
              <a:cs typeface="Palatino Linotype"/>
            </a:endParaRPr>
          </a:p>
          <a:p>
            <a:pPr marL="12700" algn="just">
              <a:lnSpc>
                <a:spcPct val="100000"/>
              </a:lnSpc>
              <a:spcBef>
                <a:spcPts val="790"/>
              </a:spcBef>
            </a:pPr>
            <a:r>
              <a:rPr lang="el" sz="1600" dirty="0">
                <a:solidFill>
                  <a:srgbClr val="00F9F9"/>
                </a:solidFill>
                <a:latin typeface="Palatino Linotype"/>
                <a:cs typeface="Palatino Linotype"/>
              </a:rPr>
              <a:t>Φροντίδα ασθενών και ασφάλεια στον κυβερνοχώρο</a:t>
            </a:r>
            <a:endParaRPr sz="1600" dirty="0">
              <a:latin typeface="Palatino Linotype"/>
              <a:cs typeface="Palatino Linotype"/>
            </a:endParaRPr>
          </a:p>
          <a:p>
            <a:pPr marL="286385" indent="-273685" algn="just">
              <a:lnSpc>
                <a:spcPct val="100000"/>
              </a:lnSpc>
              <a:spcBef>
                <a:spcPts val="805"/>
              </a:spcBef>
              <a:buClr>
                <a:srgbClr val="00F9F9"/>
              </a:buClr>
              <a:buFont typeface="Times New Roman"/>
              <a:buChar char="▪"/>
              <a:tabLst>
                <a:tab pos="286385" algn="l"/>
              </a:tabLst>
            </a:pPr>
            <a:r>
              <a:rPr lang="el" sz="1600" dirty="0">
                <a:solidFill>
                  <a:srgbClr val="FFFFFF"/>
                </a:solidFill>
                <a:latin typeface="Palatino Linotype"/>
                <a:cs typeface="Palatino Linotype"/>
              </a:rPr>
              <a:t>Τα νοσοκομεία αντιμετωπίζουν προκλήσεις στην ενημέρωση παρωχημένου εξοπλισμού και λογισμικού.</a:t>
            </a:r>
            <a:endParaRPr sz="1600" dirty="0">
              <a:latin typeface="Palatino Linotype"/>
              <a:cs typeface="Palatino Linotype"/>
            </a:endParaRPr>
          </a:p>
          <a:p>
            <a:pPr marL="286385" indent="-273685" algn="just">
              <a:lnSpc>
                <a:spcPct val="100000"/>
              </a:lnSpc>
              <a:spcBef>
                <a:spcPts val="815"/>
              </a:spcBef>
              <a:buClr>
                <a:srgbClr val="00F9F9"/>
              </a:buClr>
              <a:buFont typeface="Times New Roman"/>
              <a:buChar char="▪"/>
              <a:tabLst>
                <a:tab pos="286385" algn="l"/>
              </a:tabLst>
            </a:pPr>
            <a:r>
              <a:rPr lang="el" sz="1600" dirty="0">
                <a:solidFill>
                  <a:srgbClr val="FFFFFF"/>
                </a:solidFill>
                <a:latin typeface="Palatino Linotype"/>
                <a:cs typeface="Palatino Linotype"/>
              </a:rPr>
              <a:t>Κίνδυνος κυβερνοεπιθέσεων λόγω μη επιδιορθωμένων συστημάτων.</a:t>
            </a:r>
            <a:endParaRPr sz="1600" dirty="0">
              <a:latin typeface="Palatino Linotype"/>
              <a:cs typeface="Palatino Linotype"/>
            </a:endParaRPr>
          </a:p>
          <a:p>
            <a:pPr marL="285750" marR="8255" indent="-273685" algn="just">
              <a:lnSpc>
                <a:spcPct val="100000"/>
              </a:lnSpc>
              <a:spcBef>
                <a:spcPts val="795"/>
              </a:spcBef>
              <a:buClr>
                <a:srgbClr val="00F9F9"/>
              </a:buClr>
              <a:buFont typeface="Times New Roman"/>
              <a:buChar char="▪"/>
              <a:tabLst>
                <a:tab pos="287020" algn="l"/>
              </a:tabLst>
            </a:pPr>
            <a:r>
              <a:rPr lang="el" sz="1600" dirty="0">
                <a:solidFill>
                  <a:srgbClr val="FFFFFF"/>
                </a:solidFill>
                <a:latin typeface="Palatino Linotype"/>
                <a:cs typeface="Palatino Linotype"/>
              </a:rPr>
              <a:t>Αντίκτυπο της επίθεσης EternalBlue σε μη επιδιορθωμένους νοσοκομειακούς υπολογιστές και ιατρικές συσκευές.</a:t>
            </a:r>
            <a:endParaRPr sz="1600" dirty="0">
              <a:latin typeface="Palatino Linotype"/>
              <a:cs typeface="Palatino Linotype"/>
            </a:endParaRPr>
          </a:p>
        </p:txBody>
      </p:sp>
      <p:grpSp>
        <p:nvGrpSpPr>
          <p:cNvPr id="4" name="object 4"/>
          <p:cNvGrpSpPr/>
          <p:nvPr/>
        </p:nvGrpSpPr>
        <p:grpSpPr>
          <a:xfrm>
            <a:off x="694943" y="1981200"/>
            <a:ext cx="1804670" cy="3377565"/>
            <a:chOff x="694943" y="1981200"/>
            <a:chExt cx="1804670" cy="3377565"/>
          </a:xfrm>
        </p:grpSpPr>
        <p:pic>
          <p:nvPicPr>
            <p:cNvPr id="5" name="object 5"/>
            <p:cNvPicPr/>
            <p:nvPr/>
          </p:nvPicPr>
          <p:blipFill>
            <a:blip r:embed="rId2" cstate="print"/>
            <a:stretch>
              <a:fillRect/>
            </a:stretch>
          </p:blipFill>
          <p:spPr>
            <a:xfrm>
              <a:off x="694943" y="1981200"/>
              <a:ext cx="1804415" cy="3377183"/>
            </a:xfrm>
            <a:prstGeom prst="rect">
              <a:avLst/>
            </a:prstGeom>
          </p:spPr>
        </p:pic>
        <p:pic>
          <p:nvPicPr>
            <p:cNvPr id="6" name="object 6"/>
            <p:cNvPicPr/>
            <p:nvPr/>
          </p:nvPicPr>
          <p:blipFill>
            <a:blip r:embed="rId3" cstate="print"/>
            <a:stretch>
              <a:fillRect/>
            </a:stretch>
          </p:blipFill>
          <p:spPr>
            <a:xfrm>
              <a:off x="1016508" y="2424493"/>
              <a:ext cx="984504" cy="2536126"/>
            </a:xfrm>
            <a:prstGeom prst="rect">
              <a:avLst/>
            </a:prstGeom>
          </p:spPr>
        </p:pic>
      </p:grpSp>
      <p:pic>
        <p:nvPicPr>
          <p:cNvPr id="7" name="object 7"/>
          <p:cNvPicPr/>
          <p:nvPr/>
        </p:nvPicPr>
        <p:blipFill>
          <a:blip r:embed="rId4" cstate="print"/>
          <a:stretch>
            <a:fillRect/>
          </a:stretch>
        </p:blipFill>
        <p:spPr>
          <a:xfrm>
            <a:off x="9988296" y="6839712"/>
            <a:ext cx="2500883" cy="466343"/>
          </a:xfrm>
          <a:prstGeom prst="rect">
            <a:avLst/>
          </a:prstGeom>
        </p:spPr>
      </p:pic>
      <p:sp>
        <p:nvSpPr>
          <p:cNvPr id="8" name="object 8"/>
          <p:cNvSpPr txBox="1">
            <a:spLocks noGrp="1"/>
          </p:cNvSpPr>
          <p:nvPr>
            <p:ph type="ftr" sz="quarter" idx="5"/>
          </p:nvPr>
        </p:nvSpPr>
        <p:spPr>
          <a:xfrm>
            <a:off x="592706" y="7108904"/>
            <a:ext cx="9677471" cy="172163"/>
          </a:xfrm>
          <a:prstGeom prst="rect">
            <a:avLst/>
          </a:prstGeom>
        </p:spPr>
        <p:txBody>
          <a:bodyPr vert="horz" wrap="square" lIns="0" tIns="0" rIns="0" bIns="0" rtlCol="0">
            <a:spAutoFit/>
          </a:bodyPr>
          <a:lstStyle/>
          <a:p>
            <a:pPr marL="12700">
              <a:lnSpc>
                <a:spcPts val="1410"/>
              </a:lnSpc>
            </a:pPr>
            <a:r>
              <a:rPr lang="el" sz="1100" dirty="0"/>
              <a:t>CSP Training CSP001: Παρουσίαση από τον Σ. Καραγιάννη, PDMFC, Πορτογαλία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1413" y="550915"/>
            <a:ext cx="7482840" cy="382156"/>
          </a:xfrm>
          <a:prstGeom prst="rect">
            <a:avLst/>
          </a:prstGeom>
        </p:spPr>
        <p:txBody>
          <a:bodyPr vert="horz" wrap="square" lIns="0" tIns="12700" rIns="0" bIns="0" rtlCol="0">
            <a:spAutoFit/>
          </a:bodyPr>
          <a:lstStyle/>
          <a:p>
            <a:pPr marL="12700">
              <a:lnSpc>
                <a:spcPct val="100000"/>
              </a:lnSpc>
              <a:spcBef>
                <a:spcPts val="100"/>
              </a:spcBef>
            </a:pPr>
            <a:r>
              <a:rPr lang="el" sz="2400" spc="110" dirty="0"/>
              <a:t>Υποδομή τομέα υγειονομικής περίθαλψης</a:t>
            </a:r>
            <a:endParaRPr sz="2400" dirty="0"/>
          </a:p>
        </p:txBody>
      </p:sp>
      <p:grpSp>
        <p:nvGrpSpPr>
          <p:cNvPr id="3" name="object 3"/>
          <p:cNvGrpSpPr/>
          <p:nvPr/>
        </p:nvGrpSpPr>
        <p:grpSpPr>
          <a:xfrm>
            <a:off x="554736" y="1461516"/>
            <a:ext cx="2085339" cy="4417060"/>
            <a:chOff x="554736" y="1461516"/>
            <a:chExt cx="2085339" cy="4417060"/>
          </a:xfrm>
        </p:grpSpPr>
        <p:pic>
          <p:nvPicPr>
            <p:cNvPr id="4" name="object 4"/>
            <p:cNvPicPr/>
            <p:nvPr/>
          </p:nvPicPr>
          <p:blipFill>
            <a:blip r:embed="rId2" cstate="print"/>
            <a:stretch>
              <a:fillRect/>
            </a:stretch>
          </p:blipFill>
          <p:spPr>
            <a:xfrm>
              <a:off x="554736" y="1461516"/>
              <a:ext cx="2084831" cy="4416551"/>
            </a:xfrm>
            <a:prstGeom prst="rect">
              <a:avLst/>
            </a:prstGeom>
          </p:spPr>
        </p:pic>
        <p:pic>
          <p:nvPicPr>
            <p:cNvPr id="5" name="object 5"/>
            <p:cNvPicPr/>
            <p:nvPr/>
          </p:nvPicPr>
          <p:blipFill>
            <a:blip r:embed="rId3" cstate="print"/>
            <a:stretch>
              <a:fillRect/>
            </a:stretch>
          </p:blipFill>
          <p:spPr>
            <a:xfrm>
              <a:off x="874775" y="1885188"/>
              <a:ext cx="1252918" cy="3599688"/>
            </a:xfrm>
            <a:prstGeom prst="rect">
              <a:avLst/>
            </a:prstGeom>
          </p:spPr>
        </p:pic>
      </p:grpSp>
      <p:sp>
        <p:nvSpPr>
          <p:cNvPr id="6" name="object 6"/>
          <p:cNvSpPr txBox="1"/>
          <p:nvPr/>
        </p:nvSpPr>
        <p:spPr>
          <a:xfrm>
            <a:off x="3601156" y="933071"/>
            <a:ext cx="8638069" cy="6045245"/>
          </a:xfrm>
          <a:prstGeom prst="rect">
            <a:avLst/>
          </a:prstGeom>
        </p:spPr>
        <p:txBody>
          <a:bodyPr vert="horz" wrap="square" lIns="0" tIns="154940" rIns="0" bIns="0" rtlCol="0">
            <a:spAutoFit/>
          </a:bodyPr>
          <a:lstStyle/>
          <a:p>
            <a:pPr marL="12700">
              <a:lnSpc>
                <a:spcPct val="100000"/>
              </a:lnSpc>
              <a:spcBef>
                <a:spcPts val="1220"/>
              </a:spcBef>
            </a:pPr>
            <a:r>
              <a:rPr lang="el" sz="2000" dirty="0">
                <a:solidFill>
                  <a:srgbClr val="00F9F9"/>
                </a:solidFill>
                <a:latin typeface="Palatino Linotype"/>
                <a:cs typeface="Palatino Linotype"/>
              </a:rPr>
              <a:t>Περιουσιακά στοιχεία και πρωτόκολλα στην υγειονομική περίθαλψη</a:t>
            </a:r>
            <a:endParaRPr sz="2000" dirty="0">
              <a:latin typeface="Palatino Linotype"/>
              <a:cs typeface="Palatino Linotype"/>
            </a:endParaRPr>
          </a:p>
          <a:p>
            <a:pPr marL="285750" marR="5080" indent="-273685" algn="just">
              <a:lnSpc>
                <a:spcPct val="100000"/>
              </a:lnSpc>
              <a:spcBef>
                <a:spcPts val="840"/>
              </a:spcBef>
              <a:buClr>
                <a:srgbClr val="00F9F9"/>
              </a:buClr>
              <a:buFont typeface="Times New Roman"/>
              <a:buChar char="▪"/>
              <a:tabLst>
                <a:tab pos="287020" algn="l"/>
              </a:tabLst>
            </a:pPr>
            <a:r>
              <a:rPr lang="el" sz="1600" spc="70" dirty="0">
                <a:solidFill>
                  <a:srgbClr val="FFFFFF"/>
                </a:solidFill>
                <a:latin typeface="Palatino Linotype"/>
                <a:cs typeface="Palatino Linotype"/>
              </a:rPr>
              <a:t>DICOM (Digital Imaging and Communications in Medicine): Το DICOM είναι ένα πρότυπο για τη μετάδοση, αποθήκευση και κοινή χρήση δεδομένων ιατρικής απεικόνισης, όπως ακτίνες Χ, μαγνητικές τομογραφίες και αξονικές τομογραφίες. Χρησιμοποιείται ευρέως στην υγειονομική περίθαλψη για την ανταλλαγή ιατρικών εικόνων μεταξύ διαφορετικών συστημάτων και εγκαταστάσεων.</a:t>
            </a:r>
            <a:endParaRPr sz="1600" dirty="0">
              <a:latin typeface="Palatino Linotype"/>
              <a:cs typeface="Palatino Linotype"/>
            </a:endParaRPr>
          </a:p>
          <a:p>
            <a:pPr marL="285750" marR="6350" indent="-273685" algn="just">
              <a:lnSpc>
                <a:spcPct val="100200"/>
              </a:lnSpc>
              <a:spcBef>
                <a:spcPts val="785"/>
              </a:spcBef>
              <a:buClr>
                <a:srgbClr val="00F9F9"/>
              </a:buClr>
              <a:buFont typeface="Times New Roman"/>
              <a:buChar char="▪"/>
              <a:tabLst>
                <a:tab pos="287020" algn="l"/>
              </a:tabLst>
            </a:pPr>
            <a:r>
              <a:rPr lang="el" sz="1600" dirty="0">
                <a:solidFill>
                  <a:srgbClr val="FFFFFF"/>
                </a:solidFill>
                <a:latin typeface="Palatino Linotype"/>
                <a:cs typeface="Palatino Linotype"/>
              </a:rPr>
              <a:t>PACS (Picture Archiving and Communication System): Το PACS είναι ένα σύστημα που χρησιμοποιείται για την αποθήκευση, ανάκτηση και διανομή ιατρικών εικόνων. Ενσωματώνεται με το DICOM και παρέχει στους επαγγελματίες υγείας πρόσβαση σε εικόνες ασθενών και σχετικά δεδομένα.</a:t>
            </a:r>
            <a:endParaRPr sz="1600" dirty="0">
              <a:latin typeface="Palatino Linotype"/>
              <a:cs typeface="Palatino Linotype"/>
            </a:endParaRPr>
          </a:p>
          <a:p>
            <a:pPr marL="285750" marR="5080" indent="-273685" algn="just">
              <a:lnSpc>
                <a:spcPct val="100000"/>
              </a:lnSpc>
              <a:spcBef>
                <a:spcPts val="805"/>
              </a:spcBef>
              <a:buClr>
                <a:srgbClr val="00F9F9"/>
              </a:buClr>
              <a:buFont typeface="Times New Roman"/>
              <a:buChar char="▪"/>
              <a:tabLst>
                <a:tab pos="287020" algn="l"/>
              </a:tabLst>
            </a:pPr>
            <a:r>
              <a:rPr lang="el" sz="1600" dirty="0">
                <a:solidFill>
                  <a:srgbClr val="FFFFFF"/>
                </a:solidFill>
                <a:latin typeface="Palatino Linotype"/>
                <a:cs typeface="Palatino Linotype"/>
              </a:rPr>
              <a:t>HL7 FHIR (Health Level Seven Fast Healthcare Interoperability Resources): Το HL7 FHIR είναι ένα πρότυπο για την ανταλλαγή ηλεκτρονικών πληροφοριών υγειονομικής περίθαλψης. Επιτρέπει τη διαλειτουργικότητα μεταξύ διαφορετικών συστημάτων υγειονομικής περίθαλψης και διευκολύνει την ανταλλαγή δεδομένων ασθενών, όπως ιατρικά αρχεία, εργαστηριακά αποτελέσματα και κλινικές παρατηρήσεις.</a:t>
            </a:r>
            <a:endParaRPr sz="1600" dirty="0">
              <a:latin typeface="Palatino Linotype"/>
              <a:cs typeface="Palatino Linotype"/>
            </a:endParaRPr>
          </a:p>
          <a:p>
            <a:pPr marL="285750" marR="6350" indent="-273685" algn="just">
              <a:lnSpc>
                <a:spcPct val="100000"/>
              </a:lnSpc>
              <a:spcBef>
                <a:spcPts val="805"/>
              </a:spcBef>
              <a:buClr>
                <a:srgbClr val="00F9F9"/>
              </a:buClr>
              <a:buFont typeface="Times New Roman"/>
              <a:buChar char="▪"/>
              <a:tabLst>
                <a:tab pos="287020" algn="l"/>
              </a:tabLst>
            </a:pPr>
            <a:r>
              <a:rPr lang="en-US" sz="1600" dirty="0">
                <a:solidFill>
                  <a:srgbClr val="FFFFFF"/>
                </a:solidFill>
                <a:latin typeface="Palatino Linotype"/>
                <a:cs typeface="Palatino Linotype"/>
              </a:rPr>
              <a:t>Domain Controller – Active Directory</a:t>
            </a:r>
            <a:r>
              <a:rPr lang="el" sz="1600" dirty="0">
                <a:solidFill>
                  <a:srgbClr val="FFFFFF"/>
                </a:solidFill>
                <a:latin typeface="Palatino Linotype"/>
                <a:cs typeface="Palatino Linotype"/>
              </a:rPr>
              <a:t>: Η υπηρεσία Active Directory είναι μια υπηρεσία καταλόγου που αναπτύχθηκε από τη Microsoft για τη διαχείριση ταυτοτήτων, δικαιωμάτων και πρόσβασης χρηστών σε πόρους μέσα σε ένα δίκτυο. Στους οργανισμούς υγειονομικής περίθαλψης, η υπηρεσία καταλόγου Active Directory χρησιμοποιείται για τη διαχείριση λογαριασμών χρηστών, ελέγχων πρόσβασης και ελέγχου ταυτότητας.</a:t>
            </a:r>
            <a:endParaRPr sz="1600" dirty="0">
              <a:latin typeface="Palatino Linotype"/>
              <a:cs typeface="Palatino Linotype"/>
            </a:endParaRPr>
          </a:p>
        </p:txBody>
      </p:sp>
      <p:pic>
        <p:nvPicPr>
          <p:cNvPr id="7" name="object 7"/>
          <p:cNvPicPr/>
          <p:nvPr/>
        </p:nvPicPr>
        <p:blipFill>
          <a:blip r:embed="rId4" cstate="print"/>
          <a:stretch>
            <a:fillRect/>
          </a:stretch>
        </p:blipFill>
        <p:spPr>
          <a:xfrm>
            <a:off x="9988296" y="6839712"/>
            <a:ext cx="2500883" cy="466343"/>
          </a:xfrm>
          <a:prstGeom prst="rect">
            <a:avLst/>
          </a:prstGeom>
        </p:spPr>
      </p:pic>
      <p:sp>
        <p:nvSpPr>
          <p:cNvPr id="8" name="object 8"/>
          <p:cNvSpPr txBox="1">
            <a:spLocks noGrp="1"/>
          </p:cNvSpPr>
          <p:nvPr>
            <p:ph type="ftr" sz="quarter" idx="5"/>
          </p:nvPr>
        </p:nvSpPr>
        <p:spPr>
          <a:xfrm>
            <a:off x="346447" y="7146655"/>
            <a:ext cx="5873115" cy="172163"/>
          </a:xfrm>
          <a:prstGeom prst="rect">
            <a:avLst/>
          </a:prstGeom>
        </p:spPr>
        <p:txBody>
          <a:bodyPr vert="horz" wrap="square" lIns="0" tIns="0" rIns="0" bIns="0" rtlCol="0">
            <a:spAutoFit/>
          </a:bodyPr>
          <a:lstStyle/>
          <a:p>
            <a:pPr marL="12700">
              <a:lnSpc>
                <a:spcPts val="1410"/>
              </a:lnSpc>
            </a:pPr>
            <a:r>
              <a:rPr lang="el" sz="1100" dirty="0"/>
              <a:t>CSP Training CSP001: Παρουσίαση από τον Σ. Καραγιάννη, PDMFC, Πορτογαλία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1252" y="486913"/>
            <a:ext cx="8042659" cy="443070"/>
          </a:xfrm>
          <a:prstGeom prst="rect">
            <a:avLst/>
          </a:prstGeom>
        </p:spPr>
        <p:txBody>
          <a:bodyPr vert="horz" wrap="square" lIns="0" tIns="12065" rIns="0" bIns="0" rtlCol="0">
            <a:spAutoFit/>
          </a:bodyPr>
          <a:lstStyle/>
          <a:p>
            <a:pPr marL="12700">
              <a:lnSpc>
                <a:spcPct val="100000"/>
              </a:lnSpc>
              <a:spcBef>
                <a:spcPts val="95"/>
              </a:spcBef>
            </a:pPr>
            <a:r>
              <a:rPr lang="el" sz="2800" spc="170" dirty="0"/>
              <a:t>Ψηφιακή Εγκληματολογία για την Υγεία</a:t>
            </a:r>
          </a:p>
        </p:txBody>
      </p:sp>
      <p:sp>
        <p:nvSpPr>
          <p:cNvPr id="3" name="object 3"/>
          <p:cNvSpPr txBox="1"/>
          <p:nvPr/>
        </p:nvSpPr>
        <p:spPr>
          <a:xfrm>
            <a:off x="4086826" y="1171522"/>
            <a:ext cx="2494915" cy="452120"/>
          </a:xfrm>
          <a:prstGeom prst="rect">
            <a:avLst/>
          </a:prstGeom>
        </p:spPr>
        <p:txBody>
          <a:bodyPr vert="horz" wrap="square" lIns="0" tIns="12065" rIns="0" bIns="0" rtlCol="0">
            <a:spAutoFit/>
          </a:bodyPr>
          <a:lstStyle/>
          <a:p>
            <a:pPr marL="12700">
              <a:lnSpc>
                <a:spcPct val="100000"/>
              </a:lnSpc>
              <a:spcBef>
                <a:spcPts val="95"/>
              </a:spcBef>
            </a:pPr>
            <a:r>
              <a:rPr lang="el" sz="2800" dirty="0">
                <a:solidFill>
                  <a:srgbClr val="00F9F9"/>
                </a:solidFill>
                <a:latin typeface="Palatino Linotype"/>
                <a:cs typeface="Palatino Linotype"/>
              </a:rPr>
              <a:t>DFH και DFIR</a:t>
            </a:r>
            <a:endParaRPr sz="2800" dirty="0">
              <a:latin typeface="Palatino Linotype"/>
              <a:cs typeface="Palatino Linotype"/>
            </a:endParaRPr>
          </a:p>
        </p:txBody>
      </p:sp>
      <p:grpSp>
        <p:nvGrpSpPr>
          <p:cNvPr id="4" name="object 4"/>
          <p:cNvGrpSpPr/>
          <p:nvPr/>
        </p:nvGrpSpPr>
        <p:grpSpPr>
          <a:xfrm>
            <a:off x="626363" y="1726692"/>
            <a:ext cx="1941830" cy="3888104"/>
            <a:chOff x="626363" y="1726692"/>
            <a:chExt cx="1941830" cy="3888104"/>
          </a:xfrm>
        </p:grpSpPr>
        <p:pic>
          <p:nvPicPr>
            <p:cNvPr id="5" name="object 5"/>
            <p:cNvPicPr/>
            <p:nvPr/>
          </p:nvPicPr>
          <p:blipFill>
            <a:blip r:embed="rId2" cstate="print"/>
            <a:stretch>
              <a:fillRect/>
            </a:stretch>
          </p:blipFill>
          <p:spPr>
            <a:xfrm>
              <a:off x="626363" y="1726692"/>
              <a:ext cx="1941575" cy="3887724"/>
            </a:xfrm>
            <a:prstGeom prst="rect">
              <a:avLst/>
            </a:prstGeom>
          </p:spPr>
        </p:pic>
        <p:pic>
          <p:nvPicPr>
            <p:cNvPr id="6" name="object 6"/>
            <p:cNvPicPr/>
            <p:nvPr/>
          </p:nvPicPr>
          <p:blipFill>
            <a:blip r:embed="rId3" cstate="print"/>
            <a:stretch>
              <a:fillRect/>
            </a:stretch>
          </p:blipFill>
          <p:spPr>
            <a:xfrm>
              <a:off x="946404" y="2156460"/>
              <a:ext cx="1124712" cy="3047238"/>
            </a:xfrm>
            <a:prstGeom prst="rect">
              <a:avLst/>
            </a:prstGeom>
          </p:spPr>
        </p:pic>
      </p:grpSp>
      <p:sp>
        <p:nvSpPr>
          <p:cNvPr id="7" name="object 7"/>
          <p:cNvSpPr txBox="1">
            <a:spLocks noGrp="1"/>
          </p:cNvSpPr>
          <p:nvPr>
            <p:ph type="body" idx="1"/>
          </p:nvPr>
        </p:nvSpPr>
        <p:spPr>
          <a:xfrm>
            <a:off x="3322596" y="1668290"/>
            <a:ext cx="9061315" cy="5116785"/>
          </a:xfrm>
          <a:prstGeom prst="rect">
            <a:avLst/>
          </a:prstGeom>
        </p:spPr>
        <p:txBody>
          <a:bodyPr vert="horz" wrap="square" lIns="0" tIns="12700" rIns="0" bIns="0" rtlCol="0">
            <a:spAutoFit/>
          </a:bodyPr>
          <a:lstStyle/>
          <a:p>
            <a:pPr marL="297180" marR="5080" algn="just">
              <a:lnSpc>
                <a:spcPct val="100000"/>
              </a:lnSpc>
              <a:spcBef>
                <a:spcPts val="100"/>
              </a:spcBef>
            </a:pPr>
            <a:r>
              <a:rPr lang="el" sz="1400" dirty="0"/>
              <a:t>Η Ψηφιακή Εγκληματολογία για την Υγεία (DFH) περιλαμβάνει τη διερεύνηση ψηφιακών δεδομένων στην υγειονομική περίθαλψη για τη διασφάλιση της ασφάλειας στον κυβερνοχώρο και της ακεραιότητας. Το DFIR (Digital Forensics and Incident Response) είναι μια προσέγγιση σε πραγματικό χρόνο για τον εντοπισμό και τον μετριασμό περιστατικών ασφάλειας στον κυβερνοχώρο.  Και τα δύο είναι ζωτικής σημασίας για τη διασφάλιση των πληροφοριών των ασθενών και των συστημάτων πληροφορικής υγειονομικής περίθαλψης.</a:t>
            </a:r>
          </a:p>
          <a:p>
            <a:pPr marL="12700" algn="just">
              <a:lnSpc>
                <a:spcPct val="100000"/>
              </a:lnSpc>
              <a:spcBef>
                <a:spcPts val="550"/>
              </a:spcBef>
            </a:pPr>
            <a:r>
              <a:rPr lang="el" sz="1400" spc="45" dirty="0">
                <a:solidFill>
                  <a:srgbClr val="00F9F9"/>
                </a:solidFill>
              </a:rPr>
              <a:t>Ψηφιακή Εγκληματολογία για την Υγεία (DFH)</a:t>
            </a:r>
          </a:p>
          <a:p>
            <a:pPr marL="286385" indent="-273685" algn="just">
              <a:lnSpc>
                <a:spcPct val="100000"/>
              </a:lnSpc>
              <a:spcBef>
                <a:spcPts val="805"/>
              </a:spcBef>
              <a:buClr>
                <a:srgbClr val="00F9F9"/>
              </a:buClr>
              <a:buFont typeface="Times New Roman"/>
              <a:buChar char="▪"/>
              <a:tabLst>
                <a:tab pos="286385" algn="l"/>
              </a:tabLst>
            </a:pPr>
            <a:r>
              <a:rPr lang="el" sz="1400" spc="-10" dirty="0"/>
              <a:t>Ερευνητική διαδικασία που εφαρμόζεται σε ψηφιακά δεδομένα στον τομέα της υγειονομικής περίθαλψης.</a:t>
            </a:r>
          </a:p>
          <a:p>
            <a:pPr marL="287020" marR="6350" indent="-274955">
              <a:lnSpc>
                <a:spcPct val="100000"/>
              </a:lnSpc>
              <a:spcBef>
                <a:spcPts val="790"/>
              </a:spcBef>
              <a:buClr>
                <a:srgbClr val="00F9F9"/>
              </a:buClr>
              <a:buFont typeface="Times New Roman"/>
              <a:buChar char="▪"/>
              <a:tabLst>
                <a:tab pos="287020" algn="l"/>
              </a:tabLst>
            </a:pPr>
            <a:r>
              <a:rPr lang="el" sz="1400" dirty="0"/>
              <a:t>Επικεντρώνεται στην ανάλυση ψηφιακών τεκμηρίων που σχετίζονται με πληροφοριακά συστήματα υγείας και ιατρικές συσκευές.</a:t>
            </a:r>
          </a:p>
          <a:p>
            <a:pPr marL="287020" marR="12700" indent="-274955">
              <a:lnSpc>
                <a:spcPct val="100000"/>
              </a:lnSpc>
              <a:spcBef>
                <a:spcPts val="805"/>
              </a:spcBef>
              <a:buClr>
                <a:srgbClr val="00F9F9"/>
              </a:buClr>
              <a:buFont typeface="Times New Roman"/>
              <a:buChar char="▪"/>
              <a:tabLst>
                <a:tab pos="287020" algn="l"/>
              </a:tabLst>
            </a:pPr>
            <a:r>
              <a:rPr lang="el" sz="1400" dirty="0"/>
              <a:t>Στοχεύει στην αποκάλυψη και τον μετριασμό περιστατικών, παραβιάσεων ή δυσλειτουργιών στον τομέα της ασφάλειας στον κυβερνοχώρο εντός της υποδομής πληροφορικής στον τομέα της υγειονομικής περίθαλψης.</a:t>
            </a:r>
          </a:p>
          <a:p>
            <a:pPr marL="12700">
              <a:lnSpc>
                <a:spcPct val="100000"/>
              </a:lnSpc>
              <a:spcBef>
                <a:spcPts val="805"/>
              </a:spcBef>
            </a:pPr>
            <a:r>
              <a:rPr lang="el" sz="1400" spc="65" dirty="0">
                <a:solidFill>
                  <a:srgbClr val="00F9F9"/>
                </a:solidFill>
              </a:rPr>
              <a:t>DFIR (Ψηφιακή Εγκληματολογία και Αντιμετώπιση Περιστατικών)</a:t>
            </a:r>
          </a:p>
          <a:p>
            <a:pPr marL="287020" indent="-274320">
              <a:lnSpc>
                <a:spcPct val="100000"/>
              </a:lnSpc>
              <a:spcBef>
                <a:spcPts val="790"/>
              </a:spcBef>
              <a:buClr>
                <a:srgbClr val="00F9F9"/>
              </a:buClr>
              <a:buFont typeface="Times New Roman"/>
              <a:buChar char="▪"/>
              <a:tabLst>
                <a:tab pos="287020" algn="l"/>
              </a:tabLst>
            </a:pPr>
            <a:r>
              <a:rPr lang="el" sz="1400" dirty="0"/>
              <a:t>Ολοκληρωμένη προσέγγιση που συνδυάζει την ψηφιακή εγκληματολογία και τις πρακτικές αντιμετώπισης περιστατικών.</a:t>
            </a:r>
          </a:p>
          <a:p>
            <a:pPr marL="286385" indent="-273685">
              <a:lnSpc>
                <a:spcPct val="100000"/>
              </a:lnSpc>
              <a:spcBef>
                <a:spcPts val="805"/>
              </a:spcBef>
              <a:buClr>
                <a:srgbClr val="00F9F9"/>
              </a:buClr>
              <a:buFont typeface="Times New Roman"/>
              <a:buChar char="▪"/>
              <a:tabLst>
                <a:tab pos="286385" algn="l"/>
              </a:tabLst>
            </a:pPr>
            <a:r>
              <a:rPr lang="el" sz="1400" dirty="0"/>
              <a:t>Περιλαμβάνει τον εντοπισμό, την ανάλυση και τον μετριασμό περιστατικών ασφάλειας στον κυβερνοχώρο σε πραγματικό χρόνο.</a:t>
            </a:r>
          </a:p>
          <a:p>
            <a:pPr marL="287020" marR="8255" indent="-274955">
              <a:lnSpc>
                <a:spcPct val="100000"/>
              </a:lnSpc>
              <a:spcBef>
                <a:spcPts val="805"/>
              </a:spcBef>
              <a:buClr>
                <a:srgbClr val="00F9F9"/>
              </a:buClr>
              <a:buFont typeface="Times New Roman"/>
              <a:buChar char="▪"/>
              <a:tabLst>
                <a:tab pos="287020" algn="l"/>
              </a:tabLst>
            </a:pPr>
            <a:r>
              <a:rPr lang="el" sz="1400" dirty="0"/>
              <a:t>Ζωτικής σημασίας για τη διατήρηση της ακεραιότητας και της ασφάλειας των ψηφιακών περιουσιακών στοιχείων και συστημάτων σε διάφορους τομείς, συμπεριλαμβανομένης της υγειονομικής περίθαλψης.</a:t>
            </a:r>
          </a:p>
        </p:txBody>
      </p:sp>
      <p:pic>
        <p:nvPicPr>
          <p:cNvPr id="8" name="object 8"/>
          <p:cNvPicPr/>
          <p:nvPr/>
        </p:nvPicPr>
        <p:blipFill>
          <a:blip r:embed="rId4" cstate="print"/>
          <a:stretch>
            <a:fillRect/>
          </a:stretch>
        </p:blipFill>
        <p:spPr>
          <a:xfrm>
            <a:off x="9988296" y="6839712"/>
            <a:ext cx="2500883" cy="466343"/>
          </a:xfrm>
          <a:prstGeom prst="rect">
            <a:avLst/>
          </a:prstGeom>
        </p:spPr>
      </p:pic>
      <p:sp>
        <p:nvSpPr>
          <p:cNvPr id="9" name="object 9"/>
          <p:cNvSpPr txBox="1">
            <a:spLocks noGrp="1"/>
          </p:cNvSpPr>
          <p:nvPr>
            <p:ph type="ftr" sz="quarter" idx="5"/>
          </p:nvPr>
        </p:nvSpPr>
        <p:spPr>
          <a:xfrm>
            <a:off x="2968979" y="6981672"/>
            <a:ext cx="8171906" cy="182422"/>
          </a:xfrm>
          <a:prstGeom prst="rect">
            <a:avLst/>
          </a:prstGeom>
        </p:spPr>
        <p:txBody>
          <a:bodyPr vert="horz" wrap="square" lIns="0" tIns="0" rIns="0" bIns="0" rtlCol="0">
            <a:spAutoFit/>
          </a:bodyPr>
          <a:lstStyle/>
          <a:p>
            <a:pPr marL="12700">
              <a:lnSpc>
                <a:spcPts val="1410"/>
              </a:lnSpc>
            </a:pPr>
            <a:r>
              <a:rPr lang="el" dirty="0"/>
              <a:t>CSP Training CSP001: Παρουσίαση από τον Σ. Καραγιάννη, PDMFC, Πορτογαλία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9064" y="646992"/>
            <a:ext cx="9076690" cy="320601"/>
          </a:xfrm>
          <a:prstGeom prst="rect">
            <a:avLst/>
          </a:prstGeom>
        </p:spPr>
        <p:txBody>
          <a:bodyPr vert="horz" wrap="square" lIns="0" tIns="12700" rIns="0" bIns="0" rtlCol="0">
            <a:spAutoFit/>
          </a:bodyPr>
          <a:lstStyle/>
          <a:p>
            <a:pPr marL="12700">
              <a:lnSpc>
                <a:spcPct val="100000"/>
              </a:lnSpc>
              <a:spcBef>
                <a:spcPts val="100"/>
              </a:spcBef>
            </a:pPr>
            <a:r>
              <a:rPr lang="el" sz="2000" spc="155" dirty="0"/>
              <a:t>Ψηφιακή Εγκληματολογία και Αντιμετώπιση Περιστατικών</a:t>
            </a:r>
            <a:endParaRPr sz="2000" dirty="0"/>
          </a:p>
        </p:txBody>
      </p:sp>
      <p:grpSp>
        <p:nvGrpSpPr>
          <p:cNvPr id="3" name="object 3"/>
          <p:cNvGrpSpPr/>
          <p:nvPr/>
        </p:nvGrpSpPr>
        <p:grpSpPr>
          <a:xfrm>
            <a:off x="626363" y="1726692"/>
            <a:ext cx="1941830" cy="3888104"/>
            <a:chOff x="626363" y="1726692"/>
            <a:chExt cx="1941830" cy="3888104"/>
          </a:xfrm>
        </p:grpSpPr>
        <p:pic>
          <p:nvPicPr>
            <p:cNvPr id="4" name="object 4"/>
            <p:cNvPicPr/>
            <p:nvPr/>
          </p:nvPicPr>
          <p:blipFill>
            <a:blip r:embed="rId2" cstate="print"/>
            <a:stretch>
              <a:fillRect/>
            </a:stretch>
          </p:blipFill>
          <p:spPr>
            <a:xfrm>
              <a:off x="626363" y="1726692"/>
              <a:ext cx="1941575" cy="3887724"/>
            </a:xfrm>
            <a:prstGeom prst="rect">
              <a:avLst/>
            </a:prstGeom>
          </p:spPr>
        </p:pic>
        <p:pic>
          <p:nvPicPr>
            <p:cNvPr id="5" name="object 5"/>
            <p:cNvPicPr/>
            <p:nvPr/>
          </p:nvPicPr>
          <p:blipFill>
            <a:blip r:embed="rId3" cstate="print"/>
            <a:stretch>
              <a:fillRect/>
            </a:stretch>
          </p:blipFill>
          <p:spPr>
            <a:xfrm>
              <a:off x="946404" y="2156460"/>
              <a:ext cx="1124712" cy="3047238"/>
            </a:xfrm>
            <a:prstGeom prst="rect">
              <a:avLst/>
            </a:prstGeom>
          </p:spPr>
        </p:pic>
      </p:grpSp>
      <p:sp>
        <p:nvSpPr>
          <p:cNvPr id="6" name="object 6"/>
          <p:cNvSpPr txBox="1"/>
          <p:nvPr/>
        </p:nvSpPr>
        <p:spPr>
          <a:xfrm>
            <a:off x="3070577" y="929208"/>
            <a:ext cx="9307219" cy="6353662"/>
          </a:xfrm>
          <a:prstGeom prst="rect">
            <a:avLst/>
          </a:prstGeom>
        </p:spPr>
        <p:txBody>
          <a:bodyPr vert="horz" wrap="square" lIns="0" tIns="48895" rIns="0" bIns="0" rtlCol="0">
            <a:spAutoFit/>
          </a:bodyPr>
          <a:lstStyle/>
          <a:p>
            <a:pPr marL="972819" algn="just">
              <a:lnSpc>
                <a:spcPct val="100000"/>
              </a:lnSpc>
              <a:spcBef>
                <a:spcPts val="385"/>
              </a:spcBef>
            </a:pPr>
            <a:r>
              <a:rPr lang="el" sz="2000" dirty="0">
                <a:solidFill>
                  <a:srgbClr val="00F9F9"/>
                </a:solidFill>
                <a:latin typeface="Palatino Linotype"/>
                <a:cs typeface="Palatino Linotype"/>
              </a:rPr>
              <a:t>Τι είναι το DFIR;</a:t>
            </a:r>
            <a:endParaRPr sz="2000" dirty="0">
              <a:latin typeface="Palatino Linotype"/>
              <a:cs typeface="Palatino Linotype"/>
            </a:endParaRPr>
          </a:p>
          <a:p>
            <a:pPr marL="891540" marR="5715" algn="just">
              <a:lnSpc>
                <a:spcPct val="100000"/>
              </a:lnSpc>
              <a:spcBef>
                <a:spcPts val="219"/>
              </a:spcBef>
            </a:pPr>
            <a:r>
              <a:rPr lang="el" sz="1600" dirty="0">
                <a:solidFill>
                  <a:srgbClr val="FFFFFF"/>
                </a:solidFill>
                <a:latin typeface="Palatino Linotype"/>
                <a:cs typeface="Palatino Linotype"/>
              </a:rPr>
              <a:t>Η Ψηφιακή Εγκληματολογία και η Αντιμετώπιση Περιστατικών (DFIR) είναι ένας διεπιστημονικός τομέας στον τομέα της ασφάλειας στον κυβερνοχώρο αφιερωμένος στον εντοπισμό, τη συλλογή, τη διατήρηση, την εξέταση και την ανάλυση ψηφιακών αποδεικτικών στοιχείων που σχετίζονται με συστήματα υπολογιστών, δίκτυα και ψηφιακές συσκευές.</a:t>
            </a:r>
            <a:endParaRPr sz="1600" dirty="0">
              <a:latin typeface="Palatino Linotype"/>
              <a:cs typeface="Palatino Linotype"/>
            </a:endParaRPr>
          </a:p>
          <a:p>
            <a:pPr marL="1165860" marR="6350" indent="-274320" algn="just">
              <a:lnSpc>
                <a:spcPct val="100000"/>
              </a:lnSpc>
              <a:spcBef>
                <a:spcPts val="395"/>
              </a:spcBef>
              <a:buFont typeface="Times New Roman"/>
              <a:buChar char="▪"/>
              <a:tabLst>
                <a:tab pos="1165860" algn="l"/>
              </a:tabLst>
            </a:pPr>
            <a:r>
              <a:rPr lang="el" sz="1600" dirty="0">
                <a:solidFill>
                  <a:srgbClr val="00F9F9"/>
                </a:solidFill>
                <a:latin typeface="Palatino Linotype"/>
                <a:cs typeface="Palatino Linotype"/>
              </a:rPr>
              <a:t>Παράδειγμα 1: </a:t>
            </a:r>
            <a:r>
              <a:rPr lang="el" sz="1600" dirty="0">
                <a:solidFill>
                  <a:srgbClr val="FFFFFF"/>
                </a:solidFill>
                <a:latin typeface="Palatino Linotype"/>
                <a:cs typeface="Palatino Linotype"/>
              </a:rPr>
              <a:t>Σε περίπτωση παραβίασης δεδομένων, οι ειδικοί του DFIR αναλύουν αρχεία καταγραφής, μεταδεδομένα και κίνηση δικτύου για να εντοπίσουν την πηγή της παραβίασης, να προσδιορίσουν την έκταση της μη εξουσιοδοτημένης πρόσβασης και να προσδιορίσουν τα παραβιασμένα δεδομένα.</a:t>
            </a:r>
            <a:endParaRPr sz="1600" dirty="0">
              <a:latin typeface="Palatino Linotype"/>
              <a:cs typeface="Palatino Linotype"/>
            </a:endParaRPr>
          </a:p>
          <a:p>
            <a:pPr marL="1165860" marR="5715" indent="-274320" algn="just">
              <a:lnSpc>
                <a:spcPct val="100299"/>
              </a:lnSpc>
              <a:spcBef>
                <a:spcPts val="400"/>
              </a:spcBef>
              <a:buFont typeface="Times New Roman"/>
              <a:buChar char="▪"/>
              <a:tabLst>
                <a:tab pos="1165860" algn="l"/>
              </a:tabLst>
            </a:pPr>
            <a:r>
              <a:rPr lang="el" sz="1600" dirty="0">
                <a:solidFill>
                  <a:srgbClr val="00F9F9"/>
                </a:solidFill>
                <a:latin typeface="Palatino Linotype"/>
                <a:cs typeface="Palatino Linotype"/>
              </a:rPr>
              <a:t>Παράδειγμα 2</a:t>
            </a:r>
            <a:r>
              <a:rPr lang="el" sz="1600">
                <a:solidFill>
                  <a:srgbClr val="00F9F9"/>
                </a:solidFill>
                <a:latin typeface="Palatino Linotype"/>
                <a:cs typeface="Palatino Linotype"/>
              </a:rPr>
              <a:t>: </a:t>
            </a:r>
            <a:r>
              <a:rPr lang="el" sz="1600">
                <a:solidFill>
                  <a:srgbClr val="FFFFFF"/>
                </a:solidFill>
                <a:latin typeface="Palatino Linotype"/>
                <a:cs typeface="Palatino Linotype"/>
              </a:rPr>
              <a:t>Κατά τη </a:t>
            </a:r>
            <a:r>
              <a:rPr lang="el" sz="1600" dirty="0">
                <a:solidFill>
                  <a:srgbClr val="FFFFFF"/>
                </a:solidFill>
                <a:latin typeface="Palatino Linotype"/>
                <a:cs typeface="Palatino Linotype"/>
              </a:rPr>
              <a:t>διάρκεια μιας έρευνας για κυβερνοεπίθεση, οι ειδικοί του DFIR χρησιμοποιούν εγκληματολογικά εργαλεία για να εξαγάγουν και να αναλύσουν αντικείμενα από παραβιασμένες συσκευές για να κατανοήσουν τις τακτικές και τα κίνητρα του εισβολέα.</a:t>
            </a:r>
            <a:endParaRPr sz="1600" dirty="0">
              <a:latin typeface="Palatino Linotype"/>
              <a:cs typeface="Palatino Linotype"/>
            </a:endParaRPr>
          </a:p>
          <a:p>
            <a:pPr marL="12700" algn="just">
              <a:lnSpc>
                <a:spcPct val="100000"/>
              </a:lnSpc>
              <a:spcBef>
                <a:spcPts val="350"/>
              </a:spcBef>
            </a:pPr>
            <a:r>
              <a:rPr lang="el" sz="1600" spc="45" dirty="0">
                <a:solidFill>
                  <a:srgbClr val="00F9F9"/>
                </a:solidFill>
                <a:latin typeface="Palatino Linotype"/>
                <a:cs typeface="Palatino Linotype"/>
              </a:rPr>
              <a:t>Ψηφιακή Εγκληματολογία</a:t>
            </a:r>
            <a:endParaRPr sz="1600" dirty="0">
              <a:latin typeface="Palatino Linotype"/>
              <a:cs typeface="Palatino Linotype"/>
            </a:endParaRPr>
          </a:p>
          <a:p>
            <a:pPr marL="12700" marR="6350" algn="just">
              <a:lnSpc>
                <a:spcPct val="100000"/>
              </a:lnSpc>
              <a:spcBef>
                <a:spcPts val="395"/>
              </a:spcBef>
            </a:pPr>
            <a:r>
              <a:rPr lang="el" sz="1600" dirty="0">
                <a:solidFill>
                  <a:srgbClr val="FFFFFF"/>
                </a:solidFill>
                <a:latin typeface="Palatino Linotype"/>
                <a:cs typeface="Palatino Linotype"/>
              </a:rPr>
              <a:t>Αυτή η πτυχή περιλαμβάνει τη συστηματική και επιστημονική εξέταση ψηφιακών τεχνουργημάτων για την ανακατασκευή γεγονότων, τον καθορισμό χρονοδιαγραμμάτων και την αποκάλυψη της πηγής και των επιπτώσεων των περιστατικών στον κυβερνοχώρο.</a:t>
            </a:r>
            <a:endParaRPr sz="1600" dirty="0">
              <a:latin typeface="Palatino Linotype"/>
              <a:cs typeface="Palatino Linotype"/>
            </a:endParaRPr>
          </a:p>
          <a:p>
            <a:pPr marL="286385" marR="6985" indent="-274320" algn="just">
              <a:lnSpc>
                <a:spcPct val="100000"/>
              </a:lnSpc>
              <a:spcBef>
                <a:spcPts val="405"/>
              </a:spcBef>
              <a:buFont typeface="Arial"/>
              <a:buChar char="•"/>
              <a:tabLst>
                <a:tab pos="286385" algn="l"/>
              </a:tabLst>
            </a:pPr>
            <a:r>
              <a:rPr lang="el" sz="1600" dirty="0">
                <a:solidFill>
                  <a:srgbClr val="00F9F9"/>
                </a:solidFill>
                <a:latin typeface="Palatino Linotype"/>
                <a:cs typeface="Palatino Linotype"/>
              </a:rPr>
              <a:t>Παράδειγμα 1:  </a:t>
            </a:r>
            <a:r>
              <a:rPr lang="el" sz="1600" dirty="0">
                <a:solidFill>
                  <a:srgbClr val="FFFFFF"/>
                </a:solidFill>
                <a:latin typeface="Palatino Linotype"/>
                <a:cs typeface="Palatino Linotype"/>
              </a:rPr>
              <a:t>Ανάκτηση διαγραμμένων αρχείων ή μηνυμάτων ηλεκτρονικού ταχυδρομείου για τη συλλογή αποδεικτικών στοιχείων μη εξουσιοδοτημένης πρόσβασης ή αλλοίωσης δεδομένων.</a:t>
            </a:r>
            <a:endParaRPr sz="1600" dirty="0">
              <a:latin typeface="Palatino Linotype"/>
              <a:cs typeface="Palatino Linotype"/>
            </a:endParaRPr>
          </a:p>
          <a:p>
            <a:pPr marL="286385" indent="-273685" algn="just">
              <a:lnSpc>
                <a:spcPct val="100000"/>
              </a:lnSpc>
              <a:spcBef>
                <a:spcPts val="400"/>
              </a:spcBef>
              <a:buFont typeface="Arial"/>
              <a:buChar char="•"/>
              <a:tabLst>
                <a:tab pos="286385" algn="l"/>
              </a:tabLst>
            </a:pPr>
            <a:r>
              <a:rPr lang="el" sz="1600" dirty="0">
                <a:solidFill>
                  <a:srgbClr val="00F9F9"/>
                </a:solidFill>
                <a:latin typeface="Palatino Linotype"/>
                <a:cs typeface="Palatino Linotype"/>
              </a:rPr>
              <a:t>Παράδειγμα 2: </a:t>
            </a:r>
            <a:r>
              <a:rPr lang="el" sz="1600" dirty="0">
                <a:solidFill>
                  <a:srgbClr val="FFFFFF"/>
                </a:solidFill>
                <a:latin typeface="Palatino Linotype"/>
                <a:cs typeface="Palatino Linotype"/>
              </a:rPr>
              <a:t>Ανάλυση ενδείξεων μνήμης για τον εντοπισμό κακόβουλων διεργασιών ή κακόβουλου λογισμικού</a:t>
            </a:r>
            <a:endParaRPr sz="1600" dirty="0">
              <a:latin typeface="Palatino Linotype"/>
              <a:cs typeface="Palatino Linotype"/>
            </a:endParaRPr>
          </a:p>
          <a:p>
            <a:pPr marL="286385" algn="just">
              <a:lnSpc>
                <a:spcPct val="100000"/>
              </a:lnSpc>
            </a:pPr>
            <a:r>
              <a:rPr lang="el" sz="1600" dirty="0">
                <a:solidFill>
                  <a:srgbClr val="FFFFFF"/>
                </a:solidFill>
                <a:latin typeface="Palatino Linotype"/>
                <a:cs typeface="Palatino Linotype"/>
              </a:rPr>
              <a:t>που διαμένουν στο σύστημα.</a:t>
            </a:r>
            <a:endParaRPr sz="1600" dirty="0">
              <a:latin typeface="Palatino Linotype"/>
              <a:cs typeface="Palatino Linotype"/>
            </a:endParaRPr>
          </a:p>
        </p:txBody>
      </p:sp>
      <p:pic>
        <p:nvPicPr>
          <p:cNvPr id="7" name="object 7"/>
          <p:cNvPicPr/>
          <p:nvPr/>
        </p:nvPicPr>
        <p:blipFill>
          <a:blip r:embed="rId4" cstate="print"/>
          <a:stretch>
            <a:fillRect/>
          </a:stretch>
        </p:blipFill>
        <p:spPr>
          <a:xfrm>
            <a:off x="9988296" y="6839712"/>
            <a:ext cx="2500883" cy="466343"/>
          </a:xfrm>
          <a:prstGeom prst="rect">
            <a:avLst/>
          </a:prstGeom>
        </p:spPr>
      </p:pic>
      <p:sp>
        <p:nvSpPr>
          <p:cNvPr id="8" name="object 8"/>
          <p:cNvSpPr txBox="1">
            <a:spLocks noGrp="1"/>
          </p:cNvSpPr>
          <p:nvPr>
            <p:ph type="ftr" sz="quarter" idx="5"/>
          </p:nvPr>
        </p:nvSpPr>
        <p:spPr>
          <a:xfrm>
            <a:off x="6227325" y="7133892"/>
            <a:ext cx="5873115" cy="172163"/>
          </a:xfrm>
          <a:prstGeom prst="rect">
            <a:avLst/>
          </a:prstGeom>
        </p:spPr>
        <p:txBody>
          <a:bodyPr vert="horz" wrap="square" lIns="0" tIns="0" rIns="0" bIns="0" rtlCol="0">
            <a:spAutoFit/>
          </a:bodyPr>
          <a:lstStyle/>
          <a:p>
            <a:pPr marL="12700">
              <a:lnSpc>
                <a:spcPts val="1410"/>
              </a:lnSpc>
            </a:pPr>
            <a:r>
              <a:rPr lang="el" sz="1100" dirty="0"/>
              <a:t>CSP Training CSP001: Παρουσίαση από τον Σ. Καραγιάννη, PDMFC, Πορτογαλία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3" name="object 3"/>
          <p:cNvSpPr/>
          <p:nvPr/>
        </p:nvSpPr>
        <p:spPr>
          <a:xfrm>
            <a:off x="6798564" y="490727"/>
            <a:ext cx="5347970" cy="6821805"/>
          </a:xfrm>
          <a:custGeom>
            <a:avLst/>
            <a:gdLst/>
            <a:ahLst/>
            <a:cxnLst/>
            <a:rect l="l" t="t" r="r" b="b"/>
            <a:pathLst>
              <a:path w="5347970" h="6821805">
                <a:moveTo>
                  <a:pt x="3430524" y="6821423"/>
                </a:moveTo>
                <a:lnTo>
                  <a:pt x="0" y="6821423"/>
                </a:lnTo>
                <a:lnTo>
                  <a:pt x="1917191" y="0"/>
                </a:lnTo>
                <a:lnTo>
                  <a:pt x="5347715" y="0"/>
                </a:lnTo>
                <a:lnTo>
                  <a:pt x="3430524" y="6821423"/>
                </a:lnTo>
                <a:close/>
              </a:path>
            </a:pathLst>
          </a:custGeom>
          <a:solidFill>
            <a:srgbClr val="FFB800">
              <a:alpha val="12500"/>
            </a:srgbClr>
          </a:solidFill>
        </p:spPr>
        <p:txBody>
          <a:bodyPr wrap="square" lIns="0" tIns="0" rIns="0" bIns="0" rtlCol="0"/>
          <a:lstStyle/>
          <a:p>
            <a:endParaRPr/>
          </a:p>
        </p:txBody>
      </p:sp>
      <p:grpSp>
        <p:nvGrpSpPr>
          <p:cNvPr id="4" name="object 4"/>
          <p:cNvGrpSpPr/>
          <p:nvPr/>
        </p:nvGrpSpPr>
        <p:grpSpPr>
          <a:xfrm>
            <a:off x="304800" y="457200"/>
            <a:ext cx="6250940" cy="6858000"/>
            <a:chOff x="304800" y="457200"/>
            <a:chExt cx="6250940" cy="6858000"/>
          </a:xfrm>
        </p:grpSpPr>
        <p:sp>
          <p:nvSpPr>
            <p:cNvPr id="5" name="object 5"/>
            <p:cNvSpPr/>
            <p:nvPr/>
          </p:nvSpPr>
          <p:spPr>
            <a:xfrm>
              <a:off x="5756148" y="5570219"/>
              <a:ext cx="799465" cy="1739264"/>
            </a:xfrm>
            <a:custGeom>
              <a:avLst/>
              <a:gdLst/>
              <a:ahLst/>
              <a:cxnLst/>
              <a:rect l="l" t="t" r="r" b="b"/>
              <a:pathLst>
                <a:path w="799465"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7200"/>
              <a:ext cx="5486400" cy="6858000"/>
            </a:xfrm>
            <a:prstGeom prst="rect">
              <a:avLst/>
            </a:prstGeom>
          </p:spPr>
        </p:pic>
      </p:grpSp>
      <p:sp>
        <p:nvSpPr>
          <p:cNvPr id="7" name="object 7"/>
          <p:cNvSpPr txBox="1">
            <a:spLocks noGrp="1"/>
          </p:cNvSpPr>
          <p:nvPr>
            <p:ph type="title"/>
          </p:nvPr>
        </p:nvSpPr>
        <p:spPr>
          <a:xfrm>
            <a:off x="3833806" y="2559331"/>
            <a:ext cx="5486399" cy="940435"/>
          </a:xfrm>
          <a:prstGeom prst="rect">
            <a:avLst/>
          </a:prstGeom>
        </p:spPr>
        <p:txBody>
          <a:bodyPr vert="horz" wrap="square" lIns="0" tIns="12700" rIns="0" bIns="0" rtlCol="0">
            <a:spAutoFit/>
          </a:bodyPr>
          <a:lstStyle/>
          <a:p>
            <a:pPr marL="12700">
              <a:lnSpc>
                <a:spcPct val="100000"/>
              </a:lnSpc>
              <a:spcBef>
                <a:spcPts val="100"/>
              </a:spcBef>
            </a:pPr>
            <a:r>
              <a:rPr lang="el" sz="6000" spc="260" dirty="0">
                <a:solidFill>
                  <a:srgbClr val="00F9F9"/>
                </a:solidFill>
              </a:rPr>
              <a:t>Ευχαριστώ</a:t>
            </a:r>
            <a:endParaRPr sz="6000" dirty="0"/>
          </a:p>
        </p:txBody>
      </p:sp>
      <p:sp>
        <p:nvSpPr>
          <p:cNvPr id="8" name="object 8"/>
          <p:cNvSpPr txBox="1"/>
          <p:nvPr/>
        </p:nvSpPr>
        <p:spPr>
          <a:xfrm>
            <a:off x="4204164" y="3763766"/>
            <a:ext cx="5334635" cy="1123315"/>
          </a:xfrm>
          <a:prstGeom prst="rect">
            <a:avLst/>
          </a:prstGeom>
        </p:spPr>
        <p:txBody>
          <a:bodyPr vert="horz" wrap="square" lIns="0" tIns="12700" rIns="0" bIns="0" rtlCol="0">
            <a:spAutoFit/>
          </a:bodyPr>
          <a:lstStyle/>
          <a:p>
            <a:pPr marL="12700">
              <a:lnSpc>
                <a:spcPct val="100000"/>
              </a:lnSpc>
              <a:spcBef>
                <a:spcPts val="100"/>
              </a:spcBef>
            </a:pPr>
            <a:r>
              <a:rPr lang="el" sz="1800" dirty="0">
                <a:solidFill>
                  <a:srgbClr val="FFFFFF"/>
                </a:solidFill>
                <a:latin typeface="Palatino Linotype"/>
                <a:cs typeface="Palatino Linotype"/>
              </a:rPr>
              <a:t>Εισηγητής: Στυλιανός Καραγιάννης (PDMFC, Πορτογαλία)</a:t>
            </a:r>
            <a:endParaRPr sz="1800" dirty="0">
              <a:latin typeface="Palatino Linotype"/>
              <a:cs typeface="Palatino Linotype"/>
            </a:endParaRPr>
          </a:p>
          <a:p>
            <a:pPr marL="12700">
              <a:lnSpc>
                <a:spcPct val="100000"/>
              </a:lnSpc>
              <a:spcBef>
                <a:spcPts val="2160"/>
              </a:spcBef>
            </a:pPr>
            <a:r>
              <a:rPr lang="el" sz="1800" dirty="0">
                <a:solidFill>
                  <a:srgbClr val="FFFFFF"/>
                </a:solidFill>
                <a:latin typeface="Palatino Linotype"/>
                <a:cs typeface="Palatino Linotype"/>
              </a:rPr>
              <a:t>Στείλτε όλες τις ερωτήσεις στη διεύθυνση:</a:t>
            </a:r>
            <a:endParaRPr sz="1800" dirty="0">
              <a:latin typeface="Palatino Linotype"/>
              <a:cs typeface="Palatino Linotype"/>
            </a:endParaRPr>
          </a:p>
          <a:p>
            <a:pPr marL="12700">
              <a:lnSpc>
                <a:spcPct val="100000"/>
              </a:lnSpc>
            </a:pPr>
            <a:r>
              <a:rPr lang="el" sz="1800" spc="-10" dirty="0">
                <a:solidFill>
                  <a:srgbClr val="FFFFFF"/>
                </a:solidFill>
                <a:latin typeface="Palatino Linotype"/>
                <a:cs typeface="Palatino Linotype"/>
                <a:hlinkClick r:id="rId3"/>
              </a:rPr>
              <a:t>stylianos.karagiannis@pdmfc.com</a:t>
            </a:r>
            <a:endParaRPr sz="1800" dirty="0">
              <a:latin typeface="Palatino Linotype"/>
              <a:cs typeface="Palatino Linotype"/>
            </a:endParaRPr>
          </a:p>
        </p:txBody>
      </p:sp>
      <p:pic>
        <p:nvPicPr>
          <p:cNvPr id="9" name="object 9"/>
          <p:cNvPicPr/>
          <p:nvPr/>
        </p:nvPicPr>
        <p:blipFill>
          <a:blip r:embed="rId4" cstate="print"/>
          <a:stretch>
            <a:fillRect/>
          </a:stretch>
        </p:blipFill>
        <p:spPr>
          <a:xfrm>
            <a:off x="9915143" y="6786371"/>
            <a:ext cx="2500884" cy="4648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887</Words>
  <Application>Microsoft Office PowerPoint</Application>
  <PresentationFormat>Custom</PresentationFormat>
  <Paragraphs>50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Palatino Linotype</vt:lpstr>
      <vt:lpstr>Times New Roman</vt:lpstr>
      <vt:lpstr>Office Theme</vt:lpstr>
      <vt:lpstr>Ψηφιακή Εγκληματολογία για την Υγεία - Digital Forensics for Health CSP012</vt:lpstr>
      <vt:lpstr>Ψηφιακή Εγκληματολογία για την Υγεία</vt:lpstr>
      <vt:lpstr>Υποδομή τομέα υγειονομικής περίθαλψης</vt:lpstr>
      <vt:lpstr>Ψηφιακή Εγκληματολογία για την Υγεία</vt:lpstr>
      <vt:lpstr>Ψηφιακή Εγκληματολογία και Αντιμετώπιση Περιστατικών</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13</cp:revision>
  <dcterms:modified xsi:type="dcterms:W3CDTF">2025-04-29T11:16:22Z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2024-03-21T00:00:00Z</vt:filetime>
  </property>
  <property fmtid="{D5CDD505-2E9C-101B-9397-08002B2CF9AE}" pid="3" name="LastSaved">
    <vt:filetime>2025-04-29T00:00:00Z</vt:filetime>
  </property>
  <property fmtid="{D5CDD505-2E9C-101B-9397-08002B2CF9AE}" pid="4" name="Producer">
    <vt:lpwstr>Microsoft: Print To PDF</vt:lpwstr>
  </property>
</Properties>
</file>