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12192000"/>
  <p:notesSz cx="6858000" cy="9144000"/>
  <p:embeddedFontLst>
    <p:embeddedFont>
      <p:font typeface="Book Antiqua"/>
      <p:regular r:id="rId30"/>
      <p:bold r:id="rId31"/>
      <p:italic r:id="rId32"/>
      <p:boldItalic r:id="rId33"/>
    </p:embeddedFont>
    <p:embeddedFont>
      <p:font typeface="Century Gothic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8" roundtripDataSignature="AMtx7mi13LygYdc4oNJbTf6yc3jjaCdj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6DECD6D-228D-4511-8FBF-FD16AA2AA409}">
  <a:tblStyle styleId="{16DECD6D-228D-4511-8FBF-FD16AA2AA409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3E6"/>
          </a:solidFill>
        </a:fill>
      </a:tcStyle>
    </a:wholeTbl>
    <a:band1H>
      <a:tcTxStyle b="off" i="off"/>
      <a:tcStyle>
        <a:fill>
          <a:solidFill>
            <a:srgbClr val="FFE6C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FFE6CA"/>
          </a:solidFill>
        </a:fill>
      </a:tcStyle>
    </a:band1V>
    <a:band2V>
      <a:tcTxStyle b="off" i="off"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BookAntiqua-bold.fntdata"/><Relationship Id="rId30" Type="http://schemas.openxmlformats.org/officeDocument/2006/relationships/font" Target="fonts/BookAntiqua-regular.fntdata"/><Relationship Id="rId11" Type="http://schemas.openxmlformats.org/officeDocument/2006/relationships/slide" Target="slides/slide5.xml"/><Relationship Id="rId33" Type="http://schemas.openxmlformats.org/officeDocument/2006/relationships/font" Target="fonts/BookAntiqua-boldItalic.fntdata"/><Relationship Id="rId10" Type="http://schemas.openxmlformats.org/officeDocument/2006/relationships/slide" Target="slides/slide4.xml"/><Relationship Id="rId32" Type="http://schemas.openxmlformats.org/officeDocument/2006/relationships/font" Target="fonts/BookAntiqua-italic.fntdata"/><Relationship Id="rId13" Type="http://schemas.openxmlformats.org/officeDocument/2006/relationships/slide" Target="slides/slide7.xml"/><Relationship Id="rId35" Type="http://schemas.openxmlformats.org/officeDocument/2006/relationships/font" Target="fonts/CenturyGothic-bold.fntdata"/><Relationship Id="rId12" Type="http://schemas.openxmlformats.org/officeDocument/2006/relationships/slide" Target="slides/slide6.xml"/><Relationship Id="rId34" Type="http://schemas.openxmlformats.org/officeDocument/2006/relationships/font" Target="fonts/CenturyGothic-regular.fntdata"/><Relationship Id="rId15" Type="http://schemas.openxmlformats.org/officeDocument/2006/relationships/slide" Target="slides/slide9.xml"/><Relationship Id="rId37" Type="http://schemas.openxmlformats.org/officeDocument/2006/relationships/font" Target="fonts/CenturyGothic-boldItalic.fntdata"/><Relationship Id="rId14" Type="http://schemas.openxmlformats.org/officeDocument/2006/relationships/slide" Target="slides/slide8.xml"/><Relationship Id="rId36" Type="http://schemas.openxmlformats.org/officeDocument/2006/relationships/font" Target="fonts/CenturyGothic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customschemas.google.com/relationships/presentationmetadata" Target="meta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8" name="Google Shape;42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" name="Google Shape;18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7" name="Google Shape;47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4" name="Google Shape;49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8" name="Google Shape;50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32131" y="-30007"/>
            <a:ext cx="6064493" cy="687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2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" name="Google Shape;18;p32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" name="Google Shape;19;p32"/>
          <p:cNvSpPr txBox="1"/>
          <p:nvPr>
            <p:ph idx="3" type="body"/>
          </p:nvPr>
        </p:nvSpPr>
        <p:spPr>
          <a:xfrm>
            <a:off x="7119274" y="3373515"/>
            <a:ext cx="4323426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000"/>
              <a:buNone/>
              <a:defRPr b="1" sz="6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20" name="Google Shape;20;p32"/>
          <p:cNvCxnSpPr/>
          <p:nvPr/>
        </p:nvCxnSpPr>
        <p:spPr>
          <a:xfrm flipH="1">
            <a:off x="4559556" y="-10665"/>
            <a:ext cx="1930144" cy="687729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1" showMasterSp="0">
  <p:cSld name="Agenda - Topic 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4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44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3" name="Google Shape;123;p44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4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5" name="Google Shape;125;p44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6" name="Google Shape;126;p44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7" name="Google Shape;127;p44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8" name="Google Shape;128;p44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9" name="Google Shape;129;p44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0" name="Google Shape;130;p44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1" name="Google Shape;131;p44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2" name="Google Shape;132;p44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3" name="Google Shape;133;p44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34" name="Google Shape;134;p44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4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4" showMasterSp="0">
  <p:cSld name="Agenda - Topic 4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5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45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0" name="Google Shape;140;p45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45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2" name="Google Shape;142;p45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3" name="Google Shape;143;p45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4" name="Google Shape;144;p45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5" name="Google Shape;145;p45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6" name="Google Shape;146;p45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7" name="Google Shape;147;p45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8" name="Google Shape;148;p45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9" name="Google Shape;149;p45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0" name="Google Shape;150;p45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51" name="Google Shape;151;p45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2" name="Google Shape;152;p45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5" showMasterSp="0">
  <p:cSld name="Agenda - Topic 5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6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46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7" name="Google Shape;157;p46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6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9" name="Google Shape;159;p46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0" name="Google Shape;160;p46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1" name="Google Shape;161;p46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2" name="Google Shape;162;p46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3" name="Google Shape;163;p46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4" name="Google Shape;164;p46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5" name="Google Shape;165;p46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6" name="Google Shape;166;p46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7" name="Google Shape;167;p46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68" name="Google Shape;168;p46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46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46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Agend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33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24" name="Google Shape;24;p33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3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3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9" name="Google Shape;29;p33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3" name="Google Shape;33;p33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4" name="Google Shape;34;p33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Dark" showMasterSp="0">
  <p:cSld name="Comparison Dark">
    <p:bg>
      <p:bgPr>
        <a:solidFill>
          <a:schemeClr val="dk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4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40" name="Google Shape;40;p3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34"/>
          <p:cNvSpPr txBox="1"/>
          <p:nvPr>
            <p:ph type="title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4" name="Google Shape;44;p34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4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6" name="Google Shape;46;p34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7" name="Google Shape;47;p34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34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9" name="Google Shape;49;p34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0" name="Google Shape;50;p34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34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5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6" name="Google Shape;56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35"/>
          <p:cNvSpPr/>
          <p:nvPr/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35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1" name="Google Shape;61;p35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5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3" name="Google Shape;63;p35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4" name="Google Shape;64;p35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5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35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7" name="Google Shape;67;p35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9" name="Google Shape;69;p35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/>
          <p:nvPr>
            <p:ph type="ctrTitle"/>
          </p:nvPr>
        </p:nvSpPr>
        <p:spPr>
          <a:xfrm>
            <a:off x="6615541" y="715654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" name="Google Shape;74;p36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36"/>
          <p:cNvSpPr txBox="1"/>
          <p:nvPr>
            <p:ph idx="3" type="body"/>
          </p:nvPr>
        </p:nvSpPr>
        <p:spPr>
          <a:xfrm>
            <a:off x="6605708" y="33486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76" name="Google Shape;7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sson Summary" showMasterSp="0">
  <p:cSld name="Lesson Summary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7"/>
          <p:cNvSpPr txBox="1"/>
          <p:nvPr>
            <p:ph type="ctrTitle"/>
          </p:nvPr>
        </p:nvSpPr>
        <p:spPr>
          <a:xfrm>
            <a:off x="6599788" y="353962"/>
            <a:ext cx="4786877" cy="983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" type="subTitle"/>
          </p:nvPr>
        </p:nvSpPr>
        <p:spPr>
          <a:xfrm>
            <a:off x="6599788" y="1517074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0" name="Google Shape;80;p37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1" name="Google Shape;81;p37"/>
          <p:cNvSpPr txBox="1"/>
          <p:nvPr>
            <p:ph idx="3" type="body"/>
          </p:nvPr>
        </p:nvSpPr>
        <p:spPr>
          <a:xfrm>
            <a:off x="6599788" y="234126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4" type="body"/>
          </p:nvPr>
        </p:nvSpPr>
        <p:spPr>
          <a:xfrm>
            <a:off x="6599789" y="2753247"/>
            <a:ext cx="3852296" cy="81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83" name="Google Shape;8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7"/>
          <p:cNvSpPr txBox="1"/>
          <p:nvPr>
            <p:ph idx="5" type="body"/>
          </p:nvPr>
        </p:nvSpPr>
        <p:spPr>
          <a:xfrm>
            <a:off x="6599788" y="3563285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5" name="Google Shape;85;p37"/>
          <p:cNvSpPr txBox="1"/>
          <p:nvPr>
            <p:ph idx="6" type="body"/>
          </p:nvPr>
        </p:nvSpPr>
        <p:spPr>
          <a:xfrm>
            <a:off x="6599788" y="3982578"/>
            <a:ext cx="3860546" cy="52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37"/>
          <p:cNvSpPr txBox="1"/>
          <p:nvPr>
            <p:ph idx="7" type="body"/>
          </p:nvPr>
        </p:nvSpPr>
        <p:spPr>
          <a:xfrm>
            <a:off x="6599788" y="4564818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7" name="Google Shape;87;p37"/>
          <p:cNvSpPr txBox="1"/>
          <p:nvPr>
            <p:ph idx="8" type="body"/>
          </p:nvPr>
        </p:nvSpPr>
        <p:spPr>
          <a:xfrm>
            <a:off x="6599788" y="4975138"/>
            <a:ext cx="3860546" cy="852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8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8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1" name="Google Shape;91;p38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" name="Google Shape;92;p38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3" name="Google Shape;93;p38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" name="Google Shape;94;p38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8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2" showMasterSp="0">
  <p:cSld name="Agenda - Topic 2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9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39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9" name="Google Shape;99;p39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9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1" name="Google Shape;101;p39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2" name="Google Shape;102;p39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3" name="Google Shape;103;p39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4" name="Google Shape;104;p39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5" name="Google Shape;105;p39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6" name="Google Shape;106;p39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7" name="Google Shape;107;p39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8" name="Google Shape;108;p39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9" name="Google Shape;109;p39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10" name="Google Shape;110;p39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" name="Google Shape;111;p39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9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 showMasterSp="0">
  <p:cSld name="Closing Slide"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3"/>
          <p:cNvGrpSpPr/>
          <p:nvPr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115" name="Google Shape;115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40328" y="2242"/>
              <a:ext cx="6049150" cy="6862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43"/>
          <p:cNvSpPr txBox="1"/>
          <p:nvPr>
            <p:ph type="ctrTitle"/>
          </p:nvPr>
        </p:nvSpPr>
        <p:spPr>
          <a:xfrm>
            <a:off x="6970326" y="1679216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3"/>
          <p:cNvSpPr/>
          <p:nvPr>
            <p:ph idx="2" type="pic"/>
          </p:nvPr>
        </p:nvSpPr>
        <p:spPr>
          <a:xfrm>
            <a:off x="-29499" y="-2236"/>
            <a:ext cx="6814124" cy="68710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9" name="Google Shape;119;p43"/>
          <p:cNvSpPr txBox="1"/>
          <p:nvPr>
            <p:ph idx="1" type="body"/>
          </p:nvPr>
        </p:nvSpPr>
        <p:spPr>
          <a:xfrm>
            <a:off x="6970326" y="3748958"/>
            <a:ext cx="4786878" cy="225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  <a:defRPr sz="16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1" type="ftr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2" type="sldNum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3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ook Antiqua"/>
              <a:buNone/>
            </a:pPr>
            <a:r>
              <a:rPr lang="en-US" sz="4800"/>
              <a:t>La scienza forense digitale nel settore sanitario</a:t>
            </a:r>
            <a:endParaRPr/>
          </a:p>
        </p:txBody>
      </p:sp>
      <p:sp>
        <p:nvSpPr>
          <p:cNvPr id="177" name="Google Shape;177;p1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PRESENTAZIONE DA PARTE DI: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NOMI DEI FORMATORI</a:t>
            </a:r>
            <a:endParaRPr/>
          </a:p>
        </p:txBody>
      </p:sp>
      <p:sp>
        <p:nvSpPr>
          <p:cNvPr id="178" name="Google Shape;178;p1"/>
          <p:cNvSpPr txBox="1"/>
          <p:nvPr>
            <p:ph idx="3" type="body"/>
          </p:nvPr>
        </p:nvSpPr>
        <p:spPr>
          <a:xfrm>
            <a:off x="7119274" y="3373515"/>
            <a:ext cx="4323426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4400"/>
              <a:t>CSP_012_SA_H</a:t>
            </a:r>
            <a:endParaRPr/>
          </a:p>
        </p:txBody>
      </p:sp>
      <p:sp>
        <p:nvSpPr>
          <p:cNvPr id="179" name="Google Shape;179;p1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black and white cover with blue squares&#10;&#10;Description automatically generated" id="180" name="Google Shape;180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2" l="0" r="0" t="784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181" name="Google Shape;181;p1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182" name="Google Shape;182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PERCHÉ</a:t>
            </a:r>
            <a:endParaRPr/>
          </a:p>
        </p:txBody>
      </p:sp>
      <p:sp>
        <p:nvSpPr>
          <p:cNvPr id="313" name="Google Shape;313;p10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Risultati dell'apprendimento</a:t>
            </a:r>
            <a:endParaRPr/>
          </a:p>
        </p:txBody>
      </p:sp>
      <p:sp>
        <p:nvSpPr>
          <p:cNvPr id="314" name="Google Shape;314;p10"/>
          <p:cNvSpPr txBox="1"/>
          <p:nvPr>
            <p:ph idx="3" type="body"/>
          </p:nvPr>
        </p:nvSpPr>
        <p:spPr>
          <a:xfrm>
            <a:off x="6498130" y="1977017"/>
            <a:ext cx="5577329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Conoscere le definizioni e le metodologie utilizzate nella Digital Forensics.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Scoprite il panorama delle minacce informatiche che incombono sull'assistenza sanitaria e le vulnerabilità più comuni.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Ottenete informazioni da dimostrazioni realistiche passo dopo passo utilizzando strumenti di visualizzazione forensi.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Imparare le migliori pratiche per migliorare la sicurezza informatica di una struttura sanitaria.</a:t>
            </a:r>
            <a:endParaRPr/>
          </a:p>
        </p:txBody>
      </p:sp>
      <p:cxnSp>
        <p:nvCxnSpPr>
          <p:cNvPr id="315" name="Google Shape;315;p10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6" name="Google Shape;316;p10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pointing at papers&#10;&#10;Description automatically generated" id="317" name="Google Shape;317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194" r="419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318" name="Google Shape;318;p10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19" name="Google Shape;319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"/>
          <p:cNvSpPr txBox="1"/>
          <p:nvPr>
            <p:ph type="ctrTitle"/>
          </p:nvPr>
        </p:nvSpPr>
        <p:spPr>
          <a:xfrm>
            <a:off x="6599787" y="0"/>
            <a:ext cx="4786877" cy="983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Schema di formazione</a:t>
            </a:r>
            <a:endParaRPr/>
          </a:p>
        </p:txBody>
      </p:sp>
      <p:sp>
        <p:nvSpPr>
          <p:cNvPr id="326" name="Google Shape;326;p12"/>
          <p:cNvSpPr txBox="1"/>
          <p:nvPr>
            <p:ph idx="1" type="subTitle"/>
          </p:nvPr>
        </p:nvSpPr>
        <p:spPr>
          <a:xfrm>
            <a:off x="6599787" y="1163112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Giorno 1</a:t>
            </a:r>
            <a:endParaRPr/>
          </a:p>
        </p:txBody>
      </p:sp>
      <p:sp>
        <p:nvSpPr>
          <p:cNvPr id="327" name="Google Shape;327;p12"/>
          <p:cNvSpPr txBox="1"/>
          <p:nvPr>
            <p:ph idx="3" type="body"/>
          </p:nvPr>
        </p:nvSpPr>
        <p:spPr>
          <a:xfrm>
            <a:off x="6599788" y="234126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rPr lang="en-US" sz="1600"/>
              <a:t>Argomento 1: Introduzione alla scienza forense digitale</a:t>
            </a:r>
            <a:endParaRPr/>
          </a:p>
        </p:txBody>
      </p:sp>
      <p:sp>
        <p:nvSpPr>
          <p:cNvPr id="328" name="Google Shape;328;p12"/>
          <p:cNvSpPr txBox="1"/>
          <p:nvPr>
            <p:ph idx="4" type="body"/>
          </p:nvPr>
        </p:nvSpPr>
        <p:spPr>
          <a:xfrm>
            <a:off x="6599788" y="2753247"/>
            <a:ext cx="5592211" cy="81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Introduzione alle definizioni e alle metodologie utilizzate nella digital forensics</a:t>
            </a:r>
            <a:endParaRPr/>
          </a:p>
        </p:txBody>
      </p:sp>
      <p:sp>
        <p:nvSpPr>
          <p:cNvPr id="329" name="Google Shape;329;p12"/>
          <p:cNvSpPr txBox="1"/>
          <p:nvPr>
            <p:ph idx="5" type="body"/>
          </p:nvPr>
        </p:nvSpPr>
        <p:spPr>
          <a:xfrm>
            <a:off x="6599787" y="3754998"/>
            <a:ext cx="518880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Argomento-2: Minacce e vulnerabilità informatiche nell'assistenza sanitaria</a:t>
            </a:r>
            <a:endParaRPr/>
          </a:p>
        </p:txBody>
      </p:sp>
      <p:sp>
        <p:nvSpPr>
          <p:cNvPr id="330" name="Google Shape;330;p12"/>
          <p:cNvSpPr txBox="1"/>
          <p:nvPr>
            <p:ph idx="6" type="body"/>
          </p:nvPr>
        </p:nvSpPr>
        <p:spPr>
          <a:xfrm>
            <a:off x="6599786" y="4174291"/>
            <a:ext cx="5502565" cy="52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Panoramica del panorama delle minacce informatiche che affliggono il settore sanitario e dei punti di vulnerabilità comuni.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p12"/>
          <p:cNvSpPr txBox="1"/>
          <p:nvPr>
            <p:ph idx="7" type="body"/>
          </p:nvPr>
        </p:nvSpPr>
        <p:spPr>
          <a:xfrm>
            <a:off x="6599788" y="487945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32" name="Google Shape;332;p12"/>
          <p:cNvSpPr txBox="1"/>
          <p:nvPr>
            <p:ph idx="8" type="body"/>
          </p:nvPr>
        </p:nvSpPr>
        <p:spPr>
          <a:xfrm>
            <a:off x="6599788" y="5289771"/>
            <a:ext cx="5502564" cy="852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grpSp>
        <p:nvGrpSpPr>
          <p:cNvPr id="333" name="Google Shape;333;p12"/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334" name="Google Shape;334;p12"/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rect b="b" l="l" r="r" t="t"/>
              <a:pathLst>
                <a:path extrusionOk="0" h="6837172" w="2545001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35" name="Google Shape;335;p12"/>
            <p:cNvCxnSpPr/>
            <p:nvPr/>
          </p:nvCxnSpPr>
          <p:spPr>
            <a:xfrm flipH="1">
              <a:off x="3084061" y="0"/>
              <a:ext cx="1822122" cy="6871447"/>
            </a:xfrm>
            <a:prstGeom prst="straightConnector1">
              <a:avLst/>
            </a:prstGeom>
            <a:noFill/>
            <a:ln cap="flat" cmpd="sng" w="222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A cup of coffee and a notebook on a table&#10;&#10;Description automatically generated" id="336" name="Google Shape;336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124" r="13124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337" name="Google Shape;337;p12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38" name="Google Shape;338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3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Schema di formazione: 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/>
              <a:t>Giorno 2</a:t>
            </a:r>
            <a:endParaRPr/>
          </a:p>
        </p:txBody>
      </p:sp>
      <p:sp>
        <p:nvSpPr>
          <p:cNvPr id="345" name="Google Shape;345;p13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8" name="Google Shape;348;p13"/>
          <p:cNvSpPr txBox="1"/>
          <p:nvPr/>
        </p:nvSpPr>
        <p:spPr>
          <a:xfrm>
            <a:off x="796322" y="2164080"/>
            <a:ext cx="6980092" cy="346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3: Casi d'uso di un'indagine di Digital Forensics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3"/>
          <p:cNvSpPr txBox="1"/>
          <p:nvPr/>
        </p:nvSpPr>
        <p:spPr>
          <a:xfrm>
            <a:off x="796323" y="2510109"/>
            <a:ext cx="6980091" cy="1208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</a:pPr>
            <a:r>
              <a:rPr b="0" i="0" lang="en-US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Panoramica e dimostrazioni pratiche su incidenti realistici nel settore sanitario. </a:t>
            </a:r>
            <a:endParaRPr/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</a:pPr>
            <a:r>
              <a:rPr b="0" i="0" lang="en-US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settore, seguita da un approccio graduale per analizzare e mitigare</a:t>
            </a:r>
            <a:endParaRPr/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</a:pPr>
            <a:r>
              <a:rPr b="0" i="0" lang="en-US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minacce con strumenti di visualizzazione.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3"/>
          <p:cNvSpPr txBox="1"/>
          <p:nvPr/>
        </p:nvSpPr>
        <p:spPr>
          <a:xfrm>
            <a:off x="805286" y="3732905"/>
            <a:ext cx="6980092" cy="346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4: Preparazione, risposta e resilienza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3"/>
          <p:cNvSpPr txBox="1"/>
          <p:nvPr/>
        </p:nvSpPr>
        <p:spPr>
          <a:xfrm>
            <a:off x="805287" y="4078934"/>
            <a:ext cx="6980091" cy="1208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</a:pPr>
            <a:r>
              <a:rPr b="0" i="0" lang="en-US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Introduzione alle migliori pratiche volte a migliorare la cybersecurity.</a:t>
            </a:r>
            <a:endParaRPr/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</a:pPr>
            <a:r>
              <a:rPr b="0" i="0" lang="en-US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postura delle TIC in ambito sanitario.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up of coffee and a notebook on a table&#10;&#10;Description automatically generated" id="352" name="Google Shape;352;p1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260" r="18259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53" name="Google Shape;353;p1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CSP_012_SA_H: La scienza forense digitale nel settore sanitario </a:t>
            </a:r>
            <a:endParaRPr/>
          </a:p>
        </p:txBody>
      </p:sp>
      <p:grpSp>
        <p:nvGrpSpPr>
          <p:cNvPr id="354" name="Google Shape;354;p13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55" name="Google Shape;355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7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Schema di formazione: 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/>
              <a:t>Giorno 3</a:t>
            </a:r>
            <a:endParaRPr/>
          </a:p>
        </p:txBody>
      </p:sp>
      <p:sp>
        <p:nvSpPr>
          <p:cNvPr id="362" name="Google Shape;362;p47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3" name="Google Shape;36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7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5" name="Google Shape;365;p47"/>
          <p:cNvSpPr txBox="1"/>
          <p:nvPr/>
        </p:nvSpPr>
        <p:spPr>
          <a:xfrm>
            <a:off x="390272" y="2102475"/>
            <a:ext cx="6980092" cy="346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Esercitazioni pratiche: Casi d'uso di un'indagine di Digital Forensics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7"/>
          <p:cNvSpPr txBox="1"/>
          <p:nvPr/>
        </p:nvSpPr>
        <p:spPr>
          <a:xfrm>
            <a:off x="481221" y="2594997"/>
            <a:ext cx="6980091" cy="1208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39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7"/>
          <p:cNvSpPr txBox="1"/>
          <p:nvPr/>
        </p:nvSpPr>
        <p:spPr>
          <a:xfrm>
            <a:off x="805286" y="3732905"/>
            <a:ext cx="6980092" cy="346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016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up of coffee and a notebook on a table&#10;&#10;Description automatically generated" id="368" name="Google Shape;368;p4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260" r="18259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69" name="Google Shape;369;p47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CSP_012_SA_H: La scienza forense digitale nel settore sanitario </a:t>
            </a:r>
            <a:endParaRPr/>
          </a:p>
        </p:txBody>
      </p:sp>
      <p:grpSp>
        <p:nvGrpSpPr>
          <p:cNvPr id="370" name="Google Shape;370;p47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71" name="Google Shape;371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3" name="Google Shape;373;p47"/>
          <p:cNvSpPr/>
          <p:nvPr/>
        </p:nvSpPr>
        <p:spPr>
          <a:xfrm>
            <a:off x="137279" y="2555469"/>
            <a:ext cx="6886500" cy="3000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666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b="1" i="0" lang="en-US" sz="105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Indagine simulata sulla violazione dei dati</a:t>
            </a:r>
            <a:r>
              <a:rPr b="0" i="0" lang="en-US" sz="105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Condurre un'indagine simulata su uno scenario di violazione dei dati all'interno di un'organizzazione sanitaria. Identificare il punto di ingresso, analizzare i sistemi compromessi e documentare i risultati.</a:t>
            </a:r>
            <a:endParaRPr b="0" i="0" sz="105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666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b="1" i="0" lang="en-US" sz="105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Esercizio di analisi del malware</a:t>
            </a:r>
            <a:r>
              <a:rPr b="0" i="0" lang="en-US" sz="105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Analizzare un malware scoperto in una rete sanitaria. Utilizzate gli strumenti forensi per analizzare il malware, comprenderne il comportamento e determinarne l'impatto sui dati dei pazienti.</a:t>
            </a:r>
            <a:endParaRPr b="0" i="0" sz="105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666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b="1" i="0" lang="en-US" sz="105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Esercitazione di recupero dei file cancellati</a:t>
            </a:r>
            <a:r>
              <a:rPr b="0" i="0" lang="en-US" sz="105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Eseguire un'esercitazione pratica di recupero di file cancellati da un dispositivo digitale utilizzato in ambito sanitario. Convalidare i dati recuperati per garantirne l'integrità e la rilevanza ai fini dell'indagine.</a:t>
            </a:r>
            <a:endParaRPr b="0" i="0" sz="105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66675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b="1" i="0" lang="en-US" sz="105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Imaging forense di dispositivi digitali</a:t>
            </a:r>
            <a:r>
              <a:rPr b="0" i="0" lang="en-US" sz="105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Creare immagini forensi di vari dispositivi digitali comunemente utilizzati in ambito sanitario, come computer e dispositivi mobili. Assicurarsi che il processo di imaging segua le migliori pratiche per mantenere l'integrità delle prove.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"/>
          <p:cNvSpPr txBox="1"/>
          <p:nvPr>
            <p:ph type="ctrTitle"/>
          </p:nvPr>
        </p:nvSpPr>
        <p:spPr>
          <a:xfrm>
            <a:off x="6615541" y="715654"/>
            <a:ext cx="5334412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 sz="3600"/>
              <a:t>Argomento 1: Introduzione alla scienza forense digitale</a:t>
            </a:r>
            <a:endParaRPr/>
          </a:p>
        </p:txBody>
      </p:sp>
      <p:sp>
        <p:nvSpPr>
          <p:cNvPr id="379" name="Google Shape;379;p16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Tratteremo queste competenze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80" name="Google Shape;380;p16"/>
          <p:cNvSpPr txBox="1"/>
          <p:nvPr>
            <p:ph idx="3" type="body"/>
          </p:nvPr>
        </p:nvSpPr>
        <p:spPr>
          <a:xfrm>
            <a:off x="6605707" y="3348617"/>
            <a:ext cx="5344245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lang="en-US" sz="1000"/>
              <a:t>Introduzione alla digital forensics, definizioni e metodologie.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Raccolta e conservazione delle prove</a:t>
            </a:r>
            <a:r>
              <a:rPr lang="en-US" sz="1000"/>
              <a:t>: Imparare le migliori pratiche per identificare, raccogliere e conservare le prove digitali.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Recupero e analisi dei dati</a:t>
            </a:r>
            <a:r>
              <a:rPr lang="en-US" sz="1000"/>
              <a:t>: Acquisire competenze nel recupero di dati cancellati o danneggiati da vari dispositivi digitali e analizzarli per ottenere informazioni rilevanti.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Strumenti e tecniche forensi</a:t>
            </a:r>
            <a:r>
              <a:rPr lang="en-US" sz="1000"/>
              <a:t>: Esperienza pratica con gli strumenti e le tecniche di digital forensics standard del settore utilizzati per indagare sui crimini informatici.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Considerazioni legali ed etiche</a:t>
            </a:r>
            <a:r>
              <a:rPr lang="en-US" sz="1000"/>
              <a:t>: Comprendere i quadri giuridici, le questioni etiche e le linee guida che regolano le indagini forensi digitali, garantendo la conformità alle leggi e agli standard professionali</a:t>
            </a:r>
            <a:r>
              <a:rPr lang="en-US" sz="1100"/>
              <a:t>.</a:t>
            </a:r>
            <a:endParaRPr/>
          </a:p>
        </p:txBody>
      </p:sp>
      <p:cxnSp>
        <p:nvCxnSpPr>
          <p:cNvPr id="381" name="Google Shape;381;p16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2" name="Google Shape;382;p16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83" name="Google Shape;383;p16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84" name="Google Shape;384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6" name="Google Shape;386;p16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1612" r="2161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"/>
          <p:cNvSpPr txBox="1"/>
          <p:nvPr>
            <p:ph type="ctrTitle"/>
          </p:nvPr>
        </p:nvSpPr>
        <p:spPr>
          <a:xfrm>
            <a:off x="6615541" y="715654"/>
            <a:ext cx="5441988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ook Antiqua"/>
              <a:buNone/>
            </a:pPr>
            <a:r>
              <a:rPr lang="en-US" sz="3600"/>
              <a:t>Argomento 2: </a:t>
            </a:r>
            <a:br>
              <a:rPr lang="en-US" sz="3600"/>
            </a:br>
            <a:r>
              <a:rPr lang="en-US" sz="3600"/>
              <a:t>Minacce e vulnerabilità informatiche nell'assistenza sanitaria</a:t>
            </a:r>
            <a:endParaRPr/>
          </a:p>
        </p:txBody>
      </p:sp>
      <p:sp>
        <p:nvSpPr>
          <p:cNvPr id="392" name="Google Shape;392;p17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Tratteremo queste competenze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93" name="Google Shape;393;p17"/>
          <p:cNvSpPr txBox="1"/>
          <p:nvPr>
            <p:ph idx="3" type="body"/>
          </p:nvPr>
        </p:nvSpPr>
        <p:spPr>
          <a:xfrm>
            <a:off x="6605707" y="3348617"/>
            <a:ext cx="5344245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Identificazione delle minacce informatiche comuni</a:t>
            </a:r>
            <a:r>
              <a:rPr lang="en-US" sz="1000"/>
              <a:t>: Imparare a riconoscere e comprendere i vari tipi di minacce informatiche che colpiscono specificamente i sistemi sanitari, come ransomware, phishing e minacce interne. 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Valutazione delle vulnerabilità</a:t>
            </a:r>
            <a:r>
              <a:rPr lang="en-US" sz="1000"/>
              <a:t>: Acquisire competenze nella conduzione di valutazioni approfondite delle vulnerabilità per identificare i punti deboli dell'infrastruttura IT sanitaria che potrebbero essere sfruttati dagli aggressori informatici. 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Implementazione di misure di sicurezza</a:t>
            </a:r>
            <a:r>
              <a:rPr lang="en-US" sz="1000"/>
              <a:t>: Comprendere e applicare le migliori pratiche per l'implementazione di solide misure di sicurezza, tra cui la crittografia, il controllo degli accessi e la sicurezza della rete, per proteggere i dati sanitari sensibili. 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Risposta e gestione degli incidenti</a:t>
            </a:r>
            <a:r>
              <a:rPr lang="en-US" sz="1000"/>
              <a:t>: Sviluppare la capacità di rispondere e gestire efficacemente gli incidenti di cybersecurity, tra cui individuare le violazioni, mitigare i danni e garantire un rapido recupero per mantenere i servizi sanitari.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</p:txBody>
      </p:sp>
      <p:cxnSp>
        <p:nvCxnSpPr>
          <p:cNvPr id="394" name="Google Shape;394;p17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5" name="Google Shape;395;p17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96" name="Google Shape;396;p17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97" name="Google Shape;397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9" name="Google Shape;399;p1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8719" r="28718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8"/>
          <p:cNvSpPr txBox="1"/>
          <p:nvPr>
            <p:ph type="ctrTitle"/>
          </p:nvPr>
        </p:nvSpPr>
        <p:spPr>
          <a:xfrm>
            <a:off x="6615541" y="715654"/>
            <a:ext cx="5441988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ook Antiqua"/>
              <a:buNone/>
            </a:pPr>
            <a:r>
              <a:rPr lang="en-US" sz="3600"/>
              <a:t>Argomento 3: </a:t>
            </a:r>
            <a:br>
              <a:rPr lang="en-US" sz="3600"/>
            </a:br>
            <a:r>
              <a:rPr lang="en-US"/>
              <a:t>Casi d'uso di un'indagine di Digital Forensics</a:t>
            </a:r>
            <a:endParaRPr/>
          </a:p>
        </p:txBody>
      </p:sp>
      <p:sp>
        <p:nvSpPr>
          <p:cNvPr id="405" name="Google Shape;405;p18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Tratteremo queste competenze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06" name="Google Shape;406;p18"/>
          <p:cNvSpPr txBox="1"/>
          <p:nvPr>
            <p:ph idx="3" type="body"/>
          </p:nvPr>
        </p:nvSpPr>
        <p:spPr>
          <a:xfrm>
            <a:off x="6605707" y="3348617"/>
            <a:ext cx="5344245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Indagini sulle violazioni dei dati</a:t>
            </a:r>
            <a:r>
              <a:rPr lang="en-US" sz="1000"/>
              <a:t>: Imparare a condurre indagini approfondite sulle violazioni dei dati, compresa l'identificazione della fonte, del metodo di attacco e dell'entità dei dati compromessi.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Analisi degli attacchi malware</a:t>
            </a:r>
            <a:r>
              <a:rPr lang="en-US" sz="1000"/>
              <a:t>: Acquisire competenze nella dissezione e nella comprensione del malware, rintracciandone l'origine, il comportamento e l'impatto sui sistemi colpiti per prevenire attacchi futuri.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Recupero di file eliminati</a:t>
            </a:r>
            <a:r>
              <a:rPr lang="en-US" sz="1000"/>
              <a:t>: Padroneggia le tecniche per il recupero e l'analisi di file cancellati, nascosti o crittografati per scoprire prove cruciali durante le indagini forensi digitali.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Esame di dispositivi digitali</a:t>
            </a:r>
            <a:r>
              <a:rPr lang="en-US" sz="1000"/>
              <a:t>: Sviluppare competenze nell'esame di vari dispositivi digitali, come computer, telefoni cellulari e dispositivi IoT, per estrarre e analizzare prove rilevanti per indagini penali e cause legali.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</p:txBody>
      </p:sp>
      <p:cxnSp>
        <p:nvCxnSpPr>
          <p:cNvPr id="407" name="Google Shape;407;p18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8" name="Google Shape;408;p18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09" name="Google Shape;409;p18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10" name="Google Shape;410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2" name="Google Shape;412;p18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6051" r="26051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8"/>
          <p:cNvSpPr txBox="1"/>
          <p:nvPr>
            <p:ph type="ctrTitle"/>
          </p:nvPr>
        </p:nvSpPr>
        <p:spPr>
          <a:xfrm>
            <a:off x="6615541" y="715654"/>
            <a:ext cx="5441988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ook Antiqua"/>
              <a:buNone/>
            </a:pPr>
            <a:r>
              <a:rPr lang="en-US" sz="3600"/>
              <a:t>Argomento 4: </a:t>
            </a:r>
            <a:br>
              <a:rPr lang="en-US" sz="3600"/>
            </a:br>
            <a:r>
              <a:rPr lang="en-US" sz="36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Preparazione, risposta e resilienza</a:t>
            </a:r>
            <a:endParaRPr/>
          </a:p>
        </p:txBody>
      </p:sp>
      <p:sp>
        <p:nvSpPr>
          <p:cNvPr id="418" name="Google Shape;418;p48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Tratteremo queste competenze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19" name="Google Shape;419;p48"/>
          <p:cNvSpPr txBox="1"/>
          <p:nvPr>
            <p:ph idx="3" type="body"/>
          </p:nvPr>
        </p:nvSpPr>
        <p:spPr>
          <a:xfrm>
            <a:off x="6605707" y="3348617"/>
            <a:ext cx="5344245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Sviluppo di piani di risposta agli incidenti</a:t>
            </a:r>
            <a:r>
              <a:rPr lang="en-US" sz="1000"/>
              <a:t>: Imparare a creare piani di risposta agli incidenti completi che delineino i passi da compiere quando si verifica un incidente di cybersecurity, garantendo un'azione rapida ed efficace. 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Conduzione di valutazioni del rischio</a:t>
            </a:r>
            <a:r>
              <a:rPr lang="en-US" sz="1000"/>
              <a:t>: Acquisire competenze nell'esecuzione di valutazioni dettagliate dei rischi per identificare potenziali minacce e vulnerabilità, aiutando a dare priorità agli sforzi e alle risorse per la sicurezza. </a:t>
            </a:r>
            <a:endParaRPr/>
          </a:p>
          <a:p>
            <a:pPr indent="-2108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000"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o"/>
            </a:pPr>
            <a:r>
              <a:rPr b="1" lang="en-US" sz="1000"/>
              <a:t>Costruire la resilienza informatica</a:t>
            </a:r>
            <a:r>
              <a:rPr lang="en-US" sz="1000"/>
              <a:t>: Comprendere le strategie per costruire la resilienza informatica all'interno di un'organizzazione, concentrandosi sulla capacità di riprendersi rapidamente ed efficacemente da attacchi e interruzioni informatiche. </a:t>
            </a:r>
            <a:endParaRPr/>
          </a:p>
        </p:txBody>
      </p:sp>
      <p:cxnSp>
        <p:nvCxnSpPr>
          <p:cNvPr id="420" name="Google Shape;420;p48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1" name="Google Shape;421;p48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22" name="Google Shape;422;p48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23" name="Google Shape;423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5" name="Google Shape;425;p48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6017" r="26018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raising his hand" id="430" name="Google Shape;430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333" r="8333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31" name="Google Shape;431;p19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/>
              <a:t>Esercitazioni pratiche di formazione</a:t>
            </a:r>
            <a:endParaRPr/>
          </a:p>
        </p:txBody>
      </p:sp>
      <p:sp>
        <p:nvSpPr>
          <p:cNvPr id="432" name="Google Shape;432;p19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3" name="Google Shape;433;p19"/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434" name="Google Shape;434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5" name="Google Shape;435;p19"/>
            <p:cNvSpPr/>
            <p:nvPr/>
          </p:nvSpPr>
          <p:spPr>
            <a:xfrm>
              <a:off x="7370364" y="-23539"/>
              <a:ext cx="2562565" cy="6884359"/>
            </a:xfrm>
            <a:custGeom>
              <a:rect b="b" l="l" r="r" t="t"/>
              <a:pathLst>
                <a:path extrusionOk="0" h="6884359" w="2562565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aphicFrame>
        <p:nvGraphicFramePr>
          <p:cNvPr id="436" name="Google Shape;436;p19"/>
          <p:cNvGraphicFramePr/>
          <p:nvPr/>
        </p:nvGraphicFramePr>
        <p:xfrm>
          <a:off x="423305" y="1986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{16DECD6D-228D-4511-8FBF-FD16AA2AA409}</a:tableStyleId>
              </a:tblPr>
              <a:tblGrid>
                <a:gridCol w="2212350"/>
                <a:gridCol w="2212350"/>
                <a:gridCol w="22123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Titolo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Obiettivo dell'esercizio fisico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u="none" cap="none" strike="noStrike"/>
                        <a:t>Esercizio 1 (Giorno 3)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cap="none" strike="noStrike"/>
                        <a:t>Indagine simulata sulla violazione dei dati</a:t>
                      </a:r>
                      <a:endParaRPr sz="9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Condurre un'indagine simulata su uno scenario di violazione dei dati all'interno di un'organizzazione sanitaria. Identificate il punto di ingresso, analizzate i sistemi compromessi e documentate i risultati.</a:t>
                      </a:r>
                      <a:endParaRPr sz="9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u="none" cap="none" strike="noStrike"/>
                        <a:t>Esercizio 2 (Giorno 3)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cap="none" strike="noStrike"/>
                        <a:t>Esercizio di analisi del malware</a:t>
                      </a:r>
                      <a:endParaRPr b="1" sz="9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Analizzare un malware scoperto in una rete sanitaria. Utilizzate gli strumenti forensi per analizzare il malware, comprenderne il comportamento e determinarne l'impatto sui dati dei pazienti.</a:t>
                      </a:r>
                      <a:endParaRPr sz="9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u="none" cap="none" strike="noStrike"/>
                        <a:t>Esercizio 3 (Giorno 3)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cap="none" strike="noStrike"/>
                        <a:t>Recupero dei file cancellati</a:t>
                      </a:r>
                      <a:endParaRPr sz="9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Eseguire un esercizio pratico di recupero di file cancellati da un dispositivo digitale utilizzato in ambito sanitario. Convalidare i dati recuperati per garantirne l'integrità e la rilevanza ai fini dell'indagine.</a:t>
                      </a:r>
                      <a:endParaRPr sz="9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u="none" cap="none" strike="noStrike"/>
                        <a:t>Esercizio 4 (Giorno 3)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i="0" lang="en-US" sz="900" u="none" cap="none" strike="noStrike"/>
                        <a:t>Imaging forense di dispositivi digitali</a:t>
                      </a:r>
                      <a:endParaRPr b="1" i="0" sz="9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cap="none" strike="noStrike"/>
                        <a:t>Creare immagini forensi di vari dispositivi digitali comunemente utilizzati in ambito sanitario, come computer e dispositivi mobili. Assicurarsi che il processo di imaging segua le migliori pratiche per mantenere l'integrità delle prove.</a:t>
                      </a:r>
                      <a:endParaRPr sz="9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37" name="Google Shape;437;p19"/>
          <p:cNvSpPr txBox="1"/>
          <p:nvPr/>
        </p:nvSpPr>
        <p:spPr>
          <a:xfrm>
            <a:off x="824241" y="1505779"/>
            <a:ext cx="8730716" cy="3028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850">
            <a:spAutoFit/>
          </a:bodyPr>
          <a:lstStyle/>
          <a:p>
            <a:pPr indent="0" lvl="0" marL="1485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Esercizi </a:t>
            </a:r>
            <a:r>
              <a:rPr b="0" i="0" lang="en-US" sz="18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pratici che richiedono un impegno personale e di squadra.</a:t>
            </a:r>
            <a:endParaRPr b="0" i="0" sz="187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9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CSP_012_SA_H: La scienza forense digitale nel settore sanitario </a:t>
            </a:r>
            <a:endParaRPr/>
          </a:p>
        </p:txBody>
      </p:sp>
      <p:grpSp>
        <p:nvGrpSpPr>
          <p:cNvPr id="439" name="Google Shape;439;p19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40" name="Google Shape;440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0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/>
              <a:t>Metodo di valutazione</a:t>
            </a:r>
            <a:endParaRPr/>
          </a:p>
        </p:txBody>
      </p:sp>
      <p:sp>
        <p:nvSpPr>
          <p:cNvPr id="447" name="Google Shape;447;p20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48" name="Google Shape;448;p20"/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449" name="Google Shape;449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0" name="Google Shape;450;p20"/>
            <p:cNvSpPr/>
            <p:nvPr/>
          </p:nvSpPr>
          <p:spPr>
            <a:xfrm>
              <a:off x="7370364" y="-23539"/>
              <a:ext cx="2562565" cy="6884359"/>
            </a:xfrm>
            <a:custGeom>
              <a:rect b="b" l="l" r="r" t="t"/>
              <a:pathLst>
                <a:path extrusionOk="0" h="6884359" w="2562565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aphicFrame>
        <p:nvGraphicFramePr>
          <p:cNvPr id="451" name="Google Shape;451;p20"/>
          <p:cNvGraphicFramePr/>
          <p:nvPr/>
        </p:nvGraphicFramePr>
        <p:xfrm>
          <a:off x="757637" y="230612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{16DECD6D-228D-4511-8FBF-FD16AA2AA409}</a:tableStyleId>
              </a:tblPr>
              <a:tblGrid>
                <a:gridCol w="2212350"/>
                <a:gridCol w="22123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Elemento di valutazione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Come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Quiz a scelta multipla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Quiz online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u="none" cap="none" strike="noStrike"/>
                        <a:t>Compiti applicati (individuali)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Soluzione del problema da presentare in seguito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u="none" cap="none" strike="noStrike"/>
                        <a:t>Discussione di gruppo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Durante il workshop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452" name="Google Shape;452;p20"/>
          <p:cNvSpPr txBox="1"/>
          <p:nvPr/>
        </p:nvSpPr>
        <p:spPr>
          <a:xfrm>
            <a:off x="824241" y="1505779"/>
            <a:ext cx="8730716" cy="3028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850">
            <a:spAutoFit/>
          </a:bodyPr>
          <a:lstStyle/>
          <a:p>
            <a:pPr indent="0" lvl="0" marL="1485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</a:pPr>
            <a:r>
              <a:rPr b="0" i="0" lang="en-US" sz="187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Delineare gli elementi di valutazione e il processo di valutazione</a:t>
            </a:r>
            <a:endParaRPr b="0" i="0" sz="187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0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CSP_012_SA_H: La scienza forense digitale nel settore sanitario </a:t>
            </a:r>
            <a:endParaRPr/>
          </a:p>
        </p:txBody>
      </p:sp>
      <p:pic>
        <p:nvPicPr>
          <p:cNvPr descr="A person sitting at a desk writing on a paper&#10;&#10;Description automatically generated" id="454" name="Google Shape;454;p2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621" r="1362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455" name="Google Shape;455;p20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56" name="Google Shape;456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" name="Google Shape;1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702" y="1338943"/>
            <a:ext cx="11808595" cy="41801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1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3" name="Google Shape;463;p21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Conoscenze di base e prerequisiti</a:t>
            </a:r>
            <a:endParaRPr/>
          </a:p>
        </p:txBody>
      </p:sp>
      <p:sp>
        <p:nvSpPr>
          <p:cNvPr id="464" name="Google Shape;464;p21"/>
          <p:cNvSpPr txBox="1"/>
          <p:nvPr>
            <p:ph idx="1" type="body"/>
          </p:nvPr>
        </p:nvSpPr>
        <p:spPr>
          <a:xfrm>
            <a:off x="893304" y="1808873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Conoscenze di base:</a:t>
            </a:r>
            <a:endParaRPr/>
          </a:p>
        </p:txBody>
      </p:sp>
      <p:sp>
        <p:nvSpPr>
          <p:cNvPr id="465" name="Google Shape;465;p21"/>
          <p:cNvSpPr txBox="1"/>
          <p:nvPr>
            <p:ph idx="3" type="body"/>
          </p:nvPr>
        </p:nvSpPr>
        <p:spPr>
          <a:xfrm>
            <a:off x="824241" y="2656667"/>
            <a:ext cx="5885179" cy="4981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Una conoscenza di base dei computer e delle reti è apprezzata ma non richiesta.</a:t>
            </a:r>
            <a:endParaRPr/>
          </a:p>
        </p:txBody>
      </p:sp>
      <p:sp>
        <p:nvSpPr>
          <p:cNvPr id="466" name="Google Shape;466;p21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7" name="Google Shape;46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1"/>
          <p:cNvSpPr txBox="1"/>
          <p:nvPr/>
        </p:nvSpPr>
        <p:spPr>
          <a:xfrm>
            <a:off x="893304" y="4258088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Prerequisiti: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1"/>
          <p:cNvSpPr txBox="1"/>
          <p:nvPr/>
        </p:nvSpPr>
        <p:spPr>
          <a:xfrm>
            <a:off x="893304" y="4791489"/>
            <a:ext cx="5885179" cy="3651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Nessuno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holding books in a library&#10;&#10;Description automatically generated" id="470" name="Google Shape;470;p2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161" r="1316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71" name="Google Shape;471;p21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CSP_012_SA_H: La scienza forense digitale nel settore sanitario </a:t>
            </a:r>
            <a:endParaRPr/>
          </a:p>
        </p:txBody>
      </p:sp>
      <p:grpSp>
        <p:nvGrpSpPr>
          <p:cNvPr id="472" name="Google Shape;472;p21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73" name="Google Shape;473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0" name="Google Shape;480;p22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Strumenti tecnici e altri requisiti</a:t>
            </a:r>
            <a:endParaRPr/>
          </a:p>
        </p:txBody>
      </p:sp>
      <p:sp>
        <p:nvSpPr>
          <p:cNvPr id="481" name="Google Shape;481;p22"/>
          <p:cNvSpPr txBox="1"/>
          <p:nvPr>
            <p:ph idx="1" type="body"/>
          </p:nvPr>
        </p:nvSpPr>
        <p:spPr>
          <a:xfrm>
            <a:off x="1037417" y="1803267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Strumenti tecnici</a:t>
            </a:r>
            <a:endParaRPr/>
          </a:p>
        </p:txBody>
      </p:sp>
      <p:sp>
        <p:nvSpPr>
          <p:cNvPr id="482" name="Google Shape;482;p22"/>
          <p:cNvSpPr txBox="1"/>
          <p:nvPr>
            <p:ph idx="3" type="body"/>
          </p:nvPr>
        </p:nvSpPr>
        <p:spPr>
          <a:xfrm>
            <a:off x="1037417" y="2785796"/>
            <a:ext cx="5885179" cy="11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Computer con accesso a Internet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Accesso al browser web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Strumenti tecnici: Kali Linux</a:t>
            </a:r>
            <a:endParaRPr/>
          </a:p>
        </p:txBody>
      </p:sp>
      <p:sp>
        <p:nvSpPr>
          <p:cNvPr id="483" name="Google Shape;483;p22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4" name="Google Shape;48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2"/>
          <p:cNvSpPr txBox="1"/>
          <p:nvPr/>
        </p:nvSpPr>
        <p:spPr>
          <a:xfrm>
            <a:off x="1037417" y="4566535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Altri requisiti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2"/>
          <p:cNvSpPr txBox="1"/>
          <p:nvPr/>
        </p:nvSpPr>
        <p:spPr>
          <a:xfrm>
            <a:off x="1037416" y="5414205"/>
            <a:ext cx="5885179" cy="2810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Volontà di imparare e sperimentare / Partecipazione attiva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working on a project&#10;&#10;Description automatically generated" id="487" name="Google Shape;487;p2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4408" r="14407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88" name="Google Shape;488;p22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CSP_012_SA_H: La scienza forense digitale nel settore sanitario </a:t>
            </a:r>
            <a:endParaRPr/>
          </a:p>
        </p:txBody>
      </p:sp>
      <p:grpSp>
        <p:nvGrpSpPr>
          <p:cNvPr id="489" name="Google Shape;489;p22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490" name="Google Shape;490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4"/>
          <p:cNvSpPr txBox="1"/>
          <p:nvPr>
            <p:ph type="ctrTitle"/>
          </p:nvPr>
        </p:nvSpPr>
        <p:spPr>
          <a:xfrm>
            <a:off x="328978" y="337795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Registrazione: </a:t>
            </a:r>
            <a:r>
              <a:rPr lang="en-US"/>
              <a:t>Come iscriversi e altre informazioni pratiche</a:t>
            </a:r>
            <a:endParaRPr/>
          </a:p>
        </p:txBody>
      </p:sp>
      <p:sp>
        <p:nvSpPr>
          <p:cNvPr id="497" name="Google Shape;497;p24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 "/>
            </a:pPr>
            <a:r>
              <a:rPr lang="en-US"/>
              <a:t>Il processo di registrazione specifico per la formazione in Digital Forensics nel settore sanitario può variare a seconda dell'ente di formazione o dell'istituzione. Tuttavia, le fasi generali sono generalmente semplici e possono essere completate online o di persona.</a:t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US"/>
              <a:t>Registrazione online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US"/>
              <a:t>Registrazione di persona</a:t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A person working at a desk" id="498" name="Google Shape;498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565" r="3565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99" name="Google Shape;499;p24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0" name="Google Shape;50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2" name="Google Shape;502;p2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CSP_012_SA_H: La scienza forense digitale nel settore sanitario </a:t>
            </a:r>
            <a:endParaRPr/>
          </a:p>
        </p:txBody>
      </p:sp>
      <p:grpSp>
        <p:nvGrpSpPr>
          <p:cNvPr id="503" name="Google Shape;503;p24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504" name="Google Shape;504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 txBox="1"/>
          <p:nvPr>
            <p:ph type="ctrTitle"/>
          </p:nvPr>
        </p:nvSpPr>
        <p:spPr>
          <a:xfrm>
            <a:off x="6970326" y="1679216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</a:pPr>
            <a:r>
              <a:rPr lang="en-US"/>
              <a:t>Grazie</a:t>
            </a:r>
            <a:endParaRPr/>
          </a:p>
        </p:txBody>
      </p:sp>
      <p:pic>
        <p:nvPicPr>
          <p:cNvPr descr="A person and person looking at a computer screen" id="511" name="Google Shape;511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7" r="125" t="0"/>
          <a:stretch/>
        </p:blipFill>
        <p:spPr>
          <a:xfrm>
            <a:off x="-29499" y="-2236"/>
            <a:ext cx="6814124" cy="68710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512" name="Google Shape;512;p30"/>
          <p:cNvSpPr txBox="1"/>
          <p:nvPr>
            <p:ph idx="1" type="body"/>
          </p:nvPr>
        </p:nvSpPr>
        <p:spPr>
          <a:xfrm>
            <a:off x="7168506" y="3819979"/>
            <a:ext cx="4786878" cy="225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rPr lang="en-US"/>
              <a:t>Si prega di inviare tutte le domande 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rPr lang="en-US"/>
              <a:t>t.apostolidis@zelus.gr</a:t>
            </a:r>
            <a:endParaRPr/>
          </a:p>
        </p:txBody>
      </p:sp>
      <p:grpSp>
        <p:nvGrpSpPr>
          <p:cNvPr id="513" name="Google Shape;513;p30"/>
          <p:cNvGrpSpPr/>
          <p:nvPr/>
        </p:nvGrpSpPr>
        <p:grpSpPr>
          <a:xfrm>
            <a:off x="4059704" y="0"/>
            <a:ext cx="2928883" cy="6871447"/>
            <a:chOff x="4059704" y="0"/>
            <a:chExt cx="2928883" cy="6871447"/>
          </a:xfrm>
        </p:grpSpPr>
        <p:sp>
          <p:nvSpPr>
            <p:cNvPr id="514" name="Google Shape;514;p30"/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rect b="b" l="l" r="r" t="t"/>
              <a:pathLst>
                <a:path extrusionOk="0" h="6837172" w="2545001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515" name="Google Shape;515;p30"/>
            <p:cNvCxnSpPr/>
            <p:nvPr/>
          </p:nvCxnSpPr>
          <p:spPr>
            <a:xfrm flipH="1">
              <a:off x="4059704" y="0"/>
              <a:ext cx="1822122" cy="6871447"/>
            </a:xfrm>
            <a:prstGeom prst="straightConnector1">
              <a:avLst/>
            </a:prstGeom>
            <a:noFill/>
            <a:ln cap="flat" cmpd="sng" w="222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16" name="Google Shape;516;p30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517" name="Google Shape;517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riting at a desk&#10;" id="195" name="Google Shape;195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94" r="7594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6" name="Google Shape;196;p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3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/>
              <a:t>La scienza forense digitale nel settore sanitario</a:t>
            </a:r>
            <a:endParaRPr/>
          </a:p>
        </p:txBody>
      </p:sp>
      <p:sp>
        <p:nvSpPr>
          <p:cNvPr id="198" name="Google Shape;198;p3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o1.</a:t>
            </a:r>
            <a:endParaRPr/>
          </a:p>
        </p:txBody>
      </p:sp>
      <p:sp>
        <p:nvSpPr>
          <p:cNvPr id="199" name="Google Shape;199;p3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Obiettivi: Chi-Cosa-Perché è necessario partecipare a questa formazione</a:t>
            </a:r>
            <a:endParaRPr/>
          </a:p>
        </p:txBody>
      </p:sp>
      <p:sp>
        <p:nvSpPr>
          <p:cNvPr id="200" name="Google Shape;200;p3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o3.</a:t>
            </a:r>
            <a:endParaRPr/>
          </a:p>
        </p:txBody>
      </p:sp>
      <p:sp>
        <p:nvSpPr>
          <p:cNvPr id="201" name="Google Shape;201;p3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Risultati dell'apprendimento</a:t>
            </a:r>
            <a:endParaRPr/>
          </a:p>
        </p:txBody>
      </p:sp>
      <p:sp>
        <p:nvSpPr>
          <p:cNvPr id="202" name="Google Shape;202;p3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o4.</a:t>
            </a:r>
            <a:endParaRPr/>
          </a:p>
        </p:txBody>
      </p:sp>
      <p:sp>
        <p:nvSpPr>
          <p:cNvPr id="203" name="Google Shape;203;p3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Schemi di formazione</a:t>
            </a:r>
            <a:endParaRPr/>
          </a:p>
        </p:txBody>
      </p:sp>
      <p:sp>
        <p:nvSpPr>
          <p:cNvPr id="204" name="Google Shape;204;p3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o5.</a:t>
            </a:r>
            <a:endParaRPr/>
          </a:p>
        </p:txBody>
      </p:sp>
      <p:sp>
        <p:nvSpPr>
          <p:cNvPr id="205" name="Google Shape;205;p3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Dettagli degli esercizi</a:t>
            </a:r>
            <a:endParaRPr/>
          </a:p>
        </p:txBody>
      </p:sp>
      <p:sp>
        <p:nvSpPr>
          <p:cNvPr id="206" name="Google Shape;206;p3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o2.</a:t>
            </a:r>
            <a:endParaRPr/>
          </a:p>
        </p:txBody>
      </p:sp>
      <p:sp>
        <p:nvSpPr>
          <p:cNvPr id="207" name="Google Shape;207;p3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Logistica della formazione: Quando-Dove-Come</a:t>
            </a:r>
            <a:endParaRPr/>
          </a:p>
        </p:txBody>
      </p:sp>
      <p:sp>
        <p:nvSpPr>
          <p:cNvPr id="208" name="Google Shape;208;p3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" name="Google Shape;2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CSP_012_SA_H: La scienza forense digitale nel settore sanitario</a:t>
            </a:r>
            <a:endParaRPr/>
          </a:p>
        </p:txBody>
      </p:sp>
      <p:sp>
        <p:nvSpPr>
          <p:cNvPr id="211" name="Google Shape;211;p3"/>
          <p:cNvSpPr txBox="1"/>
          <p:nvPr/>
        </p:nvSpPr>
        <p:spPr>
          <a:xfrm>
            <a:off x="807966" y="4986668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o6.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"/>
          <p:cNvSpPr txBox="1"/>
          <p:nvPr/>
        </p:nvSpPr>
        <p:spPr>
          <a:xfrm>
            <a:off x="1627103" y="4989054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pratiche e requisiti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"/>
          <p:cNvSpPr txBox="1"/>
          <p:nvPr/>
        </p:nvSpPr>
        <p:spPr>
          <a:xfrm>
            <a:off x="807966" y="5615541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o7.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 txBox="1"/>
          <p:nvPr/>
        </p:nvSpPr>
        <p:spPr>
          <a:xfrm>
            <a:off x="1627103" y="5620632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sulla registrazione e contatti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3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16" name="Google Shape;216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1111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Obiettivi: </a:t>
            </a: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Acquisire competenze nell'analisi dei dati, ricostruire le tempistiche degli eventi e adottare misure di protezione per evitare incidenti futuri.</a:t>
            </a:r>
            <a:endParaRPr/>
          </a:p>
        </p:txBody>
      </p:sp>
      <p:sp>
        <p:nvSpPr>
          <p:cNvPr id="223" name="Google Shape;223;p4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224" name="Google Shape;224;p4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/>
              <a:t>Non è necessario alcun background tecnico per iscriversi. Questo corso copre argomenti di base e avanzati per tutti gli appassionati di cybersecurity.</a:t>
            </a:r>
            <a:endParaRPr sz="1200"/>
          </a:p>
        </p:txBody>
      </p:sp>
      <p:sp>
        <p:nvSpPr>
          <p:cNvPr id="225" name="Google Shape;225;p4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COSA</a:t>
            </a:r>
            <a:endParaRPr/>
          </a:p>
        </p:txBody>
      </p:sp>
      <p:sp>
        <p:nvSpPr>
          <p:cNvPr id="226" name="Google Shape;226;p4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Imparate le basi della digital forensics e il suo impatto sul settore sanitario con scenari reali.</a:t>
            </a:r>
            <a:endParaRPr/>
          </a:p>
        </p:txBody>
      </p:sp>
      <p:sp>
        <p:nvSpPr>
          <p:cNvPr id="227" name="Google Shape;227;p4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PERCHÉ</a:t>
            </a:r>
            <a:endParaRPr/>
          </a:p>
        </p:txBody>
      </p:sp>
      <p:pic>
        <p:nvPicPr>
          <p:cNvPr descr="Circuit" id="228" name="Google Shape;228;p4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4500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 partecipanti otterranno le prime indicazioni su come proteggere i propri beni per evitare incidenti futuri.</a:t>
            </a:r>
            <a:endParaRPr/>
          </a:p>
        </p:txBody>
      </p:sp>
      <p:sp>
        <p:nvSpPr>
          <p:cNvPr id="230" name="Google Shape;230;p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3d Glasses" id="231" name="Google Shape;231;p4"/>
          <p:cNvPicPr preferRelativeResize="0"/>
          <p:nvPr/>
        </p:nvPicPr>
        <p:blipFill rotWithShape="1">
          <a:blip r:embed="rId4">
            <a:alphaModFix/>
          </a:blip>
          <a:srcRect b="4573" l="0" r="0" t="4573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acus" id="232" name="Google Shape;232;p4"/>
          <p:cNvPicPr preferRelativeResize="0"/>
          <p:nvPr/>
        </p:nvPicPr>
        <p:blipFill rotWithShape="1">
          <a:blip r:embed="rId5">
            <a:alphaModFix/>
          </a:blip>
          <a:srcRect b="4500" l="0" r="0" t="4502"/>
          <a:stretch/>
        </p:blipFill>
        <p:spPr>
          <a:xfrm>
            <a:off x="557215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CSP_012_SA_H: La scienza forense digitale nel settore sanitario </a:t>
            </a:r>
            <a:endParaRPr/>
          </a:p>
        </p:txBody>
      </p:sp>
      <p:grpSp>
        <p:nvGrpSpPr>
          <p:cNvPr id="234" name="Google Shape;234;p4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35" name="Google Shape;235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QUANDO</a:t>
            </a:r>
            <a:endParaRPr/>
          </a:p>
        </p:txBody>
      </p:sp>
      <p:pic>
        <p:nvPicPr>
          <p:cNvPr descr="Abacus" id="242" name="Google Shape;242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500" l="0" r="0" t="4502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Calendario: Autunno 2024</a:t>
            </a:r>
            <a:endParaRPr/>
          </a:p>
        </p:txBody>
      </p:sp>
      <p:sp>
        <p:nvSpPr>
          <p:cNvPr id="244" name="Google Shape;244;p5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DOVE</a:t>
            </a:r>
            <a:endParaRPr/>
          </a:p>
        </p:txBody>
      </p:sp>
      <p:pic>
        <p:nvPicPr>
          <p:cNvPr descr="3d Glasses" id="245" name="Google Shape;245;p5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4573" l="0" r="0" t="4573"/>
          <a:stretch/>
        </p:blipFill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TBD</a:t>
            </a:r>
            <a:endParaRPr/>
          </a:p>
        </p:txBody>
      </p:sp>
      <p:sp>
        <p:nvSpPr>
          <p:cNvPr id="247" name="Google Shape;247;p5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COME</a:t>
            </a:r>
            <a:endParaRPr/>
          </a:p>
        </p:txBody>
      </p:sp>
      <p:pic>
        <p:nvPicPr>
          <p:cNvPr descr="Circuit" id="248" name="Google Shape;248;p5"/>
          <p:cNvPicPr preferRelativeResize="0"/>
          <p:nvPr>
            <p:ph idx="8" type="pic"/>
          </p:nvPr>
        </p:nvPicPr>
        <p:blipFill rotWithShape="1">
          <a:blip r:embed="rId5">
            <a:alphaModFix/>
          </a:blip>
          <a:srcRect b="4500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5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Dimostrazioni video e laboratori online dal vivo con scenari realistici.</a:t>
            </a:r>
            <a:endParaRPr/>
          </a:p>
        </p:txBody>
      </p:sp>
      <p:sp>
        <p:nvSpPr>
          <p:cNvPr id="250" name="Google Shape;250;p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5"/>
          <p:cNvSpPr txBox="1"/>
          <p:nvPr>
            <p:ph idx="11" type="ftr"/>
          </p:nvPr>
        </p:nvSpPr>
        <p:spPr>
          <a:xfrm>
            <a:off x="232361" y="6163176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CSP_012_SA_H: La scienza forense digitale nel settore sanitario </a:t>
            </a:r>
            <a:endParaRPr/>
          </a:p>
        </p:txBody>
      </p:sp>
      <p:sp>
        <p:nvSpPr>
          <p:cNvPr id="252" name="Google Shape;252;p5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Logistica della formazione CSP: </a:t>
            </a:r>
            <a:r>
              <a:rPr lang="en-US"/>
              <a:t>quando-dove-come</a:t>
            </a:r>
            <a:endParaRPr/>
          </a:p>
        </p:txBody>
      </p:sp>
      <p:grpSp>
        <p:nvGrpSpPr>
          <p:cNvPr id="253" name="Google Shape;253;p5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54" name="Google Shape;254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Proposte di valore</a:t>
            </a:r>
            <a:endParaRPr/>
          </a:p>
        </p:txBody>
      </p:sp>
      <p:sp>
        <p:nvSpPr>
          <p:cNvPr id="261" name="Google Shape;261;p6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Vantaggi per i partecipanti</a:t>
            </a:r>
            <a:endParaRPr/>
          </a:p>
        </p:txBody>
      </p:sp>
      <p:sp>
        <p:nvSpPr>
          <p:cNvPr id="262" name="Google Shape;262;p6"/>
          <p:cNvSpPr txBox="1"/>
          <p:nvPr>
            <p:ph idx="3" type="body"/>
          </p:nvPr>
        </p:nvSpPr>
        <p:spPr>
          <a:xfrm>
            <a:off x="6498130" y="1977017"/>
            <a:ext cx="5541470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Livello del modulo di formazione: Il modulo copre scenari di base e avanzati.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Formazione professionale da parte di professionisti della sicurezza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Sviluppo di competenze pratiche e pratiche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Radicati con il Quadro europeo delle competenze di cybersecurity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Approfondimenti all'avanguardia da parte di esperti del settore e del mondo accademico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Fate esperienza diretta su scenari realistici e simili a quelli della produzione.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</p:txBody>
      </p:sp>
      <p:cxnSp>
        <p:nvCxnSpPr>
          <p:cNvPr id="263" name="Google Shape;263;p6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4" name="Google Shape;264;p6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group of people looking at a sign" id="265" name="Google Shape;265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288" r="6286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266" name="Google Shape;266;p6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67" name="Google Shape;267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274" name="Google Shape;274;p7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Profilo dei partecipanti alla formazione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75" name="Google Shape;275;p7"/>
          <p:cNvSpPr txBox="1"/>
          <p:nvPr>
            <p:ph idx="3" type="body"/>
          </p:nvPr>
        </p:nvSpPr>
        <p:spPr>
          <a:xfrm>
            <a:off x="6498131" y="19770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Dirigenti e leader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Professionisti della sicurezza informatica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Appassionati di sicurezza informatica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Chiunque sia disposto ad imparare</a:t>
            </a:r>
            <a:endParaRPr/>
          </a:p>
        </p:txBody>
      </p:sp>
      <p:cxnSp>
        <p:nvCxnSpPr>
          <p:cNvPr id="276" name="Google Shape;276;p7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7" name="Google Shape;277;p7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standing in front of a table with a person&#10;&#10;Description automatically generated" id="278" name="Google Shape;278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072" r="407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279" name="Google Shape;279;p7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80" name="Google Shape;280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287" name="Google Shape;287;p8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Allenatore: Thanos Apostolidis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88" name="Google Shape;288;p8"/>
          <p:cNvSpPr txBox="1"/>
          <p:nvPr>
            <p:ph idx="3" type="body"/>
          </p:nvPr>
        </p:nvSpPr>
        <p:spPr>
          <a:xfrm>
            <a:off x="6498130" y="1977017"/>
            <a:ext cx="5182881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b="0" i="0" lang="en-US">
                <a:latin typeface="Century Gothic"/>
                <a:ea typeface="Century Gothic"/>
                <a:cs typeface="Century Gothic"/>
                <a:sym typeface="Century Gothic"/>
              </a:rPr>
              <a:t>Sviluppatore software e analista di sicurezza @ Zelus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Appassionato di sicurezza informatica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Giocatore competitivo di "Cattura la bandiera (CTF)".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9" name="Google Shape;289;p8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0" name="Google Shape;290;p8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1" name="Google Shape;291;p8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292" name="Google Shape;292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4" name="Google Shape;294;p8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7439" r="7439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COSA</a:t>
            </a:r>
            <a:endParaRPr/>
          </a:p>
        </p:txBody>
      </p:sp>
      <p:sp>
        <p:nvSpPr>
          <p:cNvPr id="300" name="Google Shape;300;p9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Argomenti di formazione</a:t>
            </a:r>
            <a:endParaRPr/>
          </a:p>
        </p:txBody>
      </p:sp>
      <p:sp>
        <p:nvSpPr>
          <p:cNvPr id="301" name="Google Shape;301;p9"/>
          <p:cNvSpPr txBox="1"/>
          <p:nvPr>
            <p:ph idx="3" type="body"/>
          </p:nvPr>
        </p:nvSpPr>
        <p:spPr>
          <a:xfrm>
            <a:off x="6498130" y="1977017"/>
            <a:ext cx="4546387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Introduzione alla scienza forense digitale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Minacce e vulnerabilità informatiche nel settore sanitario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Caso d'uso di un'indagine di Digital Forensics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Preparazione, risposta e resilienza</a:t>
            </a:r>
            <a:endParaRPr/>
          </a:p>
        </p:txBody>
      </p:sp>
      <p:cxnSp>
        <p:nvCxnSpPr>
          <p:cNvPr id="302" name="Google Shape;302;p9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3" name="Google Shape;303;p9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4" name="Google Shape;304;p9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305" name="Google Shape;305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" name="Google Shape;307;p9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26142" r="2614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2023-07-18T15:28:54.0000000Z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