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1428"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sz="3000" b="0" i="0">
                <a:solidFill>
                  <a:schemeClr val="bg1"/>
                </a:solidFill>
                <a:latin typeface="Palatino Linotype"/>
                <a:cs typeface="Palatino Linotype"/>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sz="1800" b="0" i="0">
                <a:solidFill>
                  <a:srgbClr val="00F9F9"/>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1800" b="0" i="0">
                <a:solidFill>
                  <a:srgbClr val="00F9F9"/>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17" name="bg object 17"/>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304800" y="457200"/>
            <a:ext cx="5486400" cy="6835139"/>
          </a:xfrm>
          <a:prstGeom prst="rect">
            <a:avLst/>
          </a:prstGeom>
        </p:spPr>
      </p:pic>
      <p:sp>
        <p:nvSpPr>
          <p:cNvPr id="2" name="Holder 2"/>
          <p:cNvSpPr>
            <a:spLocks noGrp="1"/>
          </p:cNvSpPr>
          <p:nvPr>
            <p:ph type="title"/>
          </p:nvPr>
        </p:nvSpPr>
        <p:spPr>
          <a:xfrm>
            <a:off x="4196520" y="803248"/>
            <a:ext cx="6355080" cy="846455"/>
          </a:xfrm>
          <a:prstGeom prst="rect">
            <a:avLst/>
          </a:prstGeom>
        </p:spPr>
        <p:txBody>
          <a:bodyPr wrap="square" lIns="0" tIns="0" rIns="0" bIns="0">
            <a:spAutoFit/>
          </a:bodyPr>
          <a:lstStyle>
            <a:lvl1pPr>
              <a:defRPr sz="3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3969484" y="1349743"/>
            <a:ext cx="8265159" cy="4076700"/>
          </a:xfrm>
          <a:prstGeom prst="rect">
            <a:avLst/>
          </a:prstGeom>
        </p:spPr>
        <p:txBody>
          <a:bodyPr wrap="square" lIns="0" tIns="0" rIns="0" bIns="0">
            <a:spAutoFit/>
          </a:bodyPr>
          <a:lstStyle>
            <a:lvl1pPr>
              <a:defRPr sz="1800" b="0" i="0">
                <a:solidFill>
                  <a:srgbClr val="00F9F9"/>
                </a:solidFill>
                <a:latin typeface="Palatino Linotype"/>
                <a:cs typeface="Palatino Linotype"/>
              </a:defRPr>
            </a:lvl1pPr>
          </a:lstStyle>
          <a:p>
            <a:endParaRPr/>
          </a:p>
        </p:txBody>
      </p:sp>
      <p:sp>
        <p:nvSpPr>
          <p:cNvPr id="4" name="Holder 4"/>
          <p:cNvSpPr>
            <a:spLocks noGrp="1"/>
          </p:cNvSpPr>
          <p:nvPr>
            <p:ph type="ftr" sz="quarter" idx="5"/>
          </p:nvPr>
        </p:nvSpPr>
        <p:spPr>
          <a:xfrm>
            <a:off x="3969547" y="6998263"/>
            <a:ext cx="5873115" cy="207009"/>
          </a:xfrm>
          <a:prstGeom prst="rect">
            <a:avLst/>
          </a:prstGeom>
        </p:spPr>
        <p:txBody>
          <a:bodyPr wrap="square" lIns="0" tIns="0" rIns="0" bIns="0">
            <a:spAutoFit/>
          </a:bodyPr>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mailto:malware_sender@maliciousdomain.net"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mailto:phishing@example.com" TargetMode="External"/><Relationship Id="rId5" Type="http://schemas.openxmlformats.org/officeDocument/2006/relationships/hyperlink" Target="http://maliciouswebsite.com/malware.exe"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mailto:stylianos.karagiannis@pdmfc.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hyperlink" Target="mailto:hr@healthcaresystembreach.com" TargetMode="External"/><Relationship Id="rId3" Type="http://schemas.openxmlformats.org/officeDocument/2006/relationships/image" Target="../media/image20.jpg"/><Relationship Id="rId7"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444245"/>
            <a:ext cx="12111355" cy="6884034"/>
            <a:chOff x="304800" y="444245"/>
            <a:chExt cx="12111355" cy="6884034"/>
          </a:xfrm>
        </p:grpSpPr>
        <p:sp>
          <p:nvSpPr>
            <p:cNvPr id="3" name="object 3"/>
            <p:cNvSpPr/>
            <p:nvPr/>
          </p:nvSpPr>
          <p:spPr>
            <a:xfrm>
              <a:off x="5690615" y="458724"/>
              <a:ext cx="5361940" cy="6840220"/>
            </a:xfrm>
            <a:custGeom>
              <a:avLst/>
              <a:gdLst/>
              <a:ahLst/>
              <a:cxnLst/>
              <a:rect l="l" t="t" r="r" b="b"/>
              <a:pathLst>
                <a:path w="5361940" h="6840220">
                  <a:moveTo>
                    <a:pt x="3439667" y="6839711"/>
                  </a:moveTo>
                  <a:lnTo>
                    <a:pt x="0" y="6839711"/>
                  </a:lnTo>
                  <a:lnTo>
                    <a:pt x="1923287" y="0"/>
                  </a:lnTo>
                  <a:lnTo>
                    <a:pt x="5361431" y="0"/>
                  </a:lnTo>
                  <a:lnTo>
                    <a:pt x="3439667" y="6839711"/>
                  </a:lnTo>
                  <a:close/>
                </a:path>
              </a:pathLst>
            </a:custGeom>
            <a:solidFill>
              <a:srgbClr val="FFB800">
                <a:alpha val="22265"/>
              </a:srgbClr>
            </a:solidFill>
          </p:spPr>
          <p:txBody>
            <a:bodyPr wrap="square" lIns="0" tIns="0" rIns="0" bIns="0" rtlCol="0"/>
            <a:lstStyle/>
            <a:p>
              <a:endParaRPr/>
            </a:p>
          </p:txBody>
        </p:sp>
        <p:sp>
          <p:nvSpPr>
            <p:cNvPr id="4" name="object 4"/>
            <p:cNvSpPr/>
            <p:nvPr/>
          </p:nvSpPr>
          <p:spPr>
            <a:xfrm>
              <a:off x="4867175" y="457199"/>
              <a:ext cx="1925955" cy="6858000"/>
            </a:xfrm>
            <a:custGeom>
              <a:avLst/>
              <a:gdLst/>
              <a:ahLst/>
              <a:cxnLst/>
              <a:rect l="l" t="t" r="r" b="b"/>
              <a:pathLst>
                <a:path w="1925954" h="6858000">
                  <a:moveTo>
                    <a:pt x="1925345" y="0"/>
                  </a:moveTo>
                  <a:lnTo>
                    <a:pt x="0" y="6858000"/>
                  </a:lnTo>
                </a:path>
              </a:pathLst>
            </a:custGeom>
            <a:ln w="25908">
              <a:solidFill>
                <a:srgbClr val="D6791A"/>
              </a:solidFill>
            </a:ln>
          </p:spPr>
          <p:txBody>
            <a:bodyPr wrap="square" lIns="0" tIns="0" rIns="0" bIns="0" rtlCol="0"/>
            <a:lstStyle/>
            <a:p>
              <a:endParaRPr/>
            </a:p>
          </p:txBody>
        </p:sp>
        <p:sp>
          <p:nvSpPr>
            <p:cNvPr id="5" name="object 5"/>
            <p:cNvSpPr/>
            <p:nvPr/>
          </p:nvSpPr>
          <p:spPr>
            <a:xfrm>
              <a:off x="3813048" y="457199"/>
              <a:ext cx="2549525" cy="6847840"/>
            </a:xfrm>
            <a:custGeom>
              <a:avLst/>
              <a:gdLst/>
              <a:ahLst/>
              <a:cxnLst/>
              <a:rect l="l" t="t" r="r" b="b"/>
              <a:pathLst>
                <a:path w="2549525" h="6847840">
                  <a:moveTo>
                    <a:pt x="25908" y="6847332"/>
                  </a:moveTo>
                  <a:lnTo>
                    <a:pt x="13525" y="6847141"/>
                  </a:lnTo>
                  <a:lnTo>
                    <a:pt x="6834" y="6846689"/>
                  </a:lnTo>
                  <a:lnTo>
                    <a:pt x="0" y="6845808"/>
                  </a:lnTo>
                  <a:lnTo>
                    <a:pt x="821435" y="3659124"/>
                  </a:lnTo>
                  <a:lnTo>
                    <a:pt x="1162812" y="2386584"/>
                  </a:lnTo>
                  <a:lnTo>
                    <a:pt x="1162812" y="2385060"/>
                  </a:lnTo>
                  <a:lnTo>
                    <a:pt x="1191451" y="2341546"/>
                  </a:lnTo>
                  <a:lnTo>
                    <a:pt x="1229892" y="2308713"/>
                  </a:lnTo>
                  <a:lnTo>
                    <a:pt x="1275502" y="2287731"/>
                  </a:lnTo>
                  <a:lnTo>
                    <a:pt x="1325648" y="2279769"/>
                  </a:lnTo>
                  <a:lnTo>
                    <a:pt x="1377696" y="2286000"/>
                  </a:lnTo>
                  <a:lnTo>
                    <a:pt x="1422950" y="2304288"/>
                  </a:lnTo>
                  <a:lnTo>
                    <a:pt x="1460330" y="2333244"/>
                  </a:lnTo>
                  <a:lnTo>
                    <a:pt x="1488567" y="2370582"/>
                  </a:lnTo>
                  <a:lnTo>
                    <a:pt x="1506389" y="2414016"/>
                  </a:lnTo>
                  <a:lnTo>
                    <a:pt x="1512527" y="2461260"/>
                  </a:lnTo>
                  <a:lnTo>
                    <a:pt x="1505712" y="2510028"/>
                  </a:lnTo>
                  <a:lnTo>
                    <a:pt x="1248156" y="3464052"/>
                  </a:lnTo>
                  <a:lnTo>
                    <a:pt x="1242393" y="3495079"/>
                  </a:lnTo>
                  <a:lnTo>
                    <a:pt x="1250299" y="3555992"/>
                  </a:lnTo>
                  <a:lnTo>
                    <a:pt x="1280945" y="3609808"/>
                  </a:lnTo>
                  <a:lnTo>
                    <a:pt x="1329189" y="3646813"/>
                  </a:lnTo>
                  <a:lnTo>
                    <a:pt x="1408005" y="3662854"/>
                  </a:lnTo>
                  <a:lnTo>
                    <a:pt x="1455639" y="3652455"/>
                  </a:lnTo>
                  <a:lnTo>
                    <a:pt x="1497567" y="3628302"/>
                  </a:lnTo>
                  <a:lnTo>
                    <a:pt x="1530571" y="3592299"/>
                  </a:lnTo>
                  <a:lnTo>
                    <a:pt x="1551432" y="3546348"/>
                  </a:lnTo>
                  <a:lnTo>
                    <a:pt x="1944624" y="2097024"/>
                  </a:lnTo>
                  <a:lnTo>
                    <a:pt x="2522329" y="0"/>
                  </a:lnTo>
                  <a:lnTo>
                    <a:pt x="2549482" y="0"/>
                  </a:lnTo>
                  <a:lnTo>
                    <a:pt x="2548127" y="6096"/>
                  </a:lnTo>
                  <a:lnTo>
                    <a:pt x="1970532" y="2104643"/>
                  </a:lnTo>
                  <a:lnTo>
                    <a:pt x="1577340" y="3553968"/>
                  </a:lnTo>
                  <a:lnTo>
                    <a:pt x="1558522" y="3599229"/>
                  </a:lnTo>
                  <a:lnTo>
                    <a:pt x="1529418" y="3636659"/>
                  </a:lnTo>
                  <a:lnTo>
                    <a:pt x="1492186" y="3665029"/>
                  </a:lnTo>
                  <a:lnTo>
                    <a:pt x="1448985" y="3683113"/>
                  </a:lnTo>
                  <a:lnTo>
                    <a:pt x="1401974" y="3689681"/>
                  </a:lnTo>
                  <a:lnTo>
                    <a:pt x="1353312" y="3683508"/>
                  </a:lnTo>
                  <a:lnTo>
                    <a:pt x="1287970" y="3650932"/>
                  </a:lnTo>
                  <a:lnTo>
                    <a:pt x="1242060" y="3596640"/>
                  </a:lnTo>
                  <a:lnTo>
                    <a:pt x="1219200" y="3528441"/>
                  </a:lnTo>
                  <a:lnTo>
                    <a:pt x="1218057" y="3492912"/>
                  </a:lnTo>
                  <a:lnTo>
                    <a:pt x="1223772" y="3457956"/>
                  </a:lnTo>
                  <a:lnTo>
                    <a:pt x="1482852" y="2503932"/>
                  </a:lnTo>
                  <a:lnTo>
                    <a:pt x="1487948" y="2453652"/>
                  </a:lnTo>
                  <a:lnTo>
                    <a:pt x="1477170" y="2405640"/>
                  </a:lnTo>
                  <a:lnTo>
                    <a:pt x="1452567" y="2363260"/>
                  </a:lnTo>
                  <a:lnTo>
                    <a:pt x="1416186" y="2329879"/>
                  </a:lnTo>
                  <a:lnTo>
                    <a:pt x="1370075" y="2308860"/>
                  </a:lnTo>
                  <a:lnTo>
                    <a:pt x="1326038" y="2303398"/>
                  </a:lnTo>
                  <a:lnTo>
                    <a:pt x="1283317" y="2310152"/>
                  </a:lnTo>
                  <a:lnTo>
                    <a:pt x="1244327" y="2328172"/>
                  </a:lnTo>
                  <a:lnTo>
                    <a:pt x="1211482" y="2356506"/>
                  </a:lnTo>
                  <a:lnTo>
                    <a:pt x="1187196" y="2394204"/>
                  </a:lnTo>
                  <a:lnTo>
                    <a:pt x="845820" y="3665220"/>
                  </a:lnTo>
                  <a:lnTo>
                    <a:pt x="25908" y="6847332"/>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5676"/>
              <a:ext cx="5841492" cy="6861048"/>
            </a:xfrm>
            <a:prstGeom prst="rect">
              <a:avLst/>
            </a:prstGeom>
          </p:spPr>
        </p:pic>
        <p:pic>
          <p:nvPicPr>
            <p:cNvPr id="7" name="object 7"/>
            <p:cNvPicPr/>
            <p:nvPr/>
          </p:nvPicPr>
          <p:blipFill>
            <a:blip r:embed="rId3" cstate="print"/>
            <a:stretch>
              <a:fillRect/>
            </a:stretch>
          </p:blipFill>
          <p:spPr>
            <a:xfrm>
              <a:off x="9915143" y="6809232"/>
              <a:ext cx="2500884" cy="466343"/>
            </a:xfrm>
            <a:prstGeom prst="rect">
              <a:avLst/>
            </a:prstGeom>
          </p:spPr>
        </p:pic>
      </p:grpSp>
      <p:sp>
        <p:nvSpPr>
          <p:cNvPr id="8" name="object 8"/>
          <p:cNvSpPr txBox="1"/>
          <p:nvPr/>
        </p:nvSpPr>
        <p:spPr>
          <a:xfrm>
            <a:off x="6676065" y="5464533"/>
            <a:ext cx="4484370" cy="843821"/>
          </a:xfrm>
          <a:prstGeom prst="rect">
            <a:avLst/>
          </a:prstGeom>
        </p:spPr>
        <p:txBody>
          <a:bodyPr vert="horz" wrap="square" lIns="0" tIns="12700" rIns="0" bIns="0" rtlCol="0">
            <a:spAutoFit/>
          </a:bodyPr>
          <a:lstStyle/>
          <a:p>
            <a:pPr marL="12700">
              <a:lnSpc>
                <a:spcPct val="100000"/>
              </a:lnSpc>
              <a:spcBef>
                <a:spcPts val="100"/>
              </a:spcBef>
            </a:pPr>
            <a:r>
              <a:rPr lang="el" sz="1800" spc="80" dirty="0">
                <a:latin typeface="Palatino Linotype"/>
                <a:cs typeface="Palatino Linotype"/>
              </a:rPr>
              <a:t>ΠΑΡΟΥΣΊΑΣΗ: ΣΤΥΛΙΑΝΌΣ</a:t>
            </a:r>
            <a:endParaRPr sz="1800" dirty="0">
              <a:latin typeface="Palatino Linotype"/>
              <a:cs typeface="Palatino Linotype"/>
            </a:endParaRPr>
          </a:p>
          <a:p>
            <a:pPr marL="12700">
              <a:lnSpc>
                <a:spcPct val="100000"/>
              </a:lnSpc>
            </a:pPr>
            <a:r>
              <a:rPr lang="el" sz="1800" spc="75" dirty="0">
                <a:latin typeface="Palatino Linotype"/>
                <a:cs typeface="Palatino Linotype"/>
              </a:rPr>
              <a:t>ΚΑΡΑΓΙΆΝΝΗΣ (PDMFC, ΠΟΡΤΟΓΑΛΊΑ)</a:t>
            </a:r>
            <a:endParaRPr sz="1800" dirty="0">
              <a:latin typeface="Palatino Linotype"/>
              <a:cs typeface="Palatino Linotype"/>
            </a:endParaRPr>
          </a:p>
        </p:txBody>
      </p:sp>
      <p:sp>
        <p:nvSpPr>
          <p:cNvPr id="9" name="object 9"/>
          <p:cNvSpPr txBox="1">
            <a:spLocks noGrp="1"/>
          </p:cNvSpPr>
          <p:nvPr>
            <p:ph type="title"/>
          </p:nvPr>
        </p:nvSpPr>
        <p:spPr>
          <a:xfrm>
            <a:off x="6969732" y="681307"/>
            <a:ext cx="5448270" cy="4782463"/>
          </a:xfrm>
          <a:prstGeom prst="rect">
            <a:avLst/>
          </a:prstGeom>
        </p:spPr>
        <p:txBody>
          <a:bodyPr vert="horz" wrap="square" lIns="0" tIns="95885" rIns="0" bIns="0" rtlCol="0">
            <a:spAutoFit/>
          </a:bodyPr>
          <a:lstStyle/>
          <a:p>
            <a:pPr marL="12700" marR="5080">
              <a:lnSpc>
                <a:spcPts val="5180"/>
              </a:lnSpc>
              <a:spcBef>
                <a:spcPts val="755"/>
              </a:spcBef>
            </a:pPr>
            <a:r>
              <a:rPr lang="el-GR" sz="4400" spc="70" dirty="0">
                <a:solidFill>
                  <a:srgbClr val="000000"/>
                </a:solidFill>
              </a:rPr>
              <a:t>Ψηφιακή Εγκληματολογία για την Υγεία - </a:t>
            </a:r>
            <a:r>
              <a:rPr lang="el-GR" sz="4400" spc="70" dirty="0" err="1">
                <a:solidFill>
                  <a:srgbClr val="000000"/>
                </a:solidFill>
              </a:rPr>
              <a:t>Digital</a:t>
            </a:r>
            <a:r>
              <a:rPr lang="el-GR" sz="4400" spc="-85" dirty="0">
                <a:solidFill>
                  <a:srgbClr val="000000"/>
                </a:solidFill>
              </a:rPr>
              <a:t> </a:t>
            </a:r>
            <a:r>
              <a:rPr lang="el-GR" sz="4400" spc="-10" dirty="0" err="1">
                <a:solidFill>
                  <a:srgbClr val="000000"/>
                </a:solidFill>
              </a:rPr>
              <a:t>Forensics</a:t>
            </a:r>
            <a:r>
              <a:rPr lang="el-GR" sz="4400" spc="-10" dirty="0">
                <a:solidFill>
                  <a:srgbClr val="000000"/>
                </a:solidFill>
              </a:rPr>
              <a:t> </a:t>
            </a:r>
            <a:r>
              <a:rPr lang="el-GR" sz="4400" dirty="0">
                <a:solidFill>
                  <a:srgbClr val="000000"/>
                </a:solidFill>
              </a:rPr>
              <a:t>for</a:t>
            </a:r>
            <a:r>
              <a:rPr lang="el-GR" sz="4400" spc="20" dirty="0">
                <a:solidFill>
                  <a:srgbClr val="000000"/>
                </a:solidFill>
              </a:rPr>
              <a:t> </a:t>
            </a:r>
            <a:r>
              <a:rPr lang="el-GR" sz="4400" spc="-10" dirty="0">
                <a:solidFill>
                  <a:srgbClr val="000000"/>
                </a:solidFill>
              </a:rPr>
              <a:t>Health</a:t>
            </a:r>
            <a:br>
              <a:rPr lang="el-GR" sz="4400" spc="-10" dirty="0">
                <a:solidFill>
                  <a:srgbClr val="000000"/>
                </a:solidFill>
              </a:rPr>
            </a:br>
            <a:br>
              <a:rPr lang="el-GR" sz="4400" dirty="0"/>
            </a:br>
            <a:r>
              <a:rPr lang="el-GR" sz="5400" spc="80" dirty="0">
                <a:solidFill>
                  <a:srgbClr val="D6791A"/>
                </a:solidFill>
              </a:rPr>
              <a:t>CSP012</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33765" y="598806"/>
            <a:ext cx="7621167" cy="483234"/>
          </a:xfrm>
          <a:prstGeom prst="rect">
            <a:avLst/>
          </a:prstGeom>
        </p:spPr>
        <p:txBody>
          <a:bodyPr vert="horz" wrap="square" lIns="0" tIns="12700" rIns="0" bIns="0" rtlCol="0">
            <a:spAutoFit/>
          </a:bodyPr>
          <a:lstStyle/>
          <a:p>
            <a:pPr marL="12700">
              <a:lnSpc>
                <a:spcPct val="100000"/>
              </a:lnSpc>
              <a:spcBef>
                <a:spcPts val="100"/>
              </a:spcBef>
            </a:pPr>
            <a:r>
              <a:rPr lang="el" spc="95" dirty="0"/>
              <a:t>Kuiper, Αλυσίδα Επιμέλειας και IoC</a:t>
            </a:r>
          </a:p>
        </p:txBody>
      </p:sp>
      <p:grpSp>
        <p:nvGrpSpPr>
          <p:cNvPr id="3" name="object 3"/>
          <p:cNvGrpSpPr/>
          <p:nvPr/>
        </p:nvGrpSpPr>
        <p:grpSpPr>
          <a:xfrm>
            <a:off x="452627" y="1082040"/>
            <a:ext cx="2289175" cy="5177155"/>
            <a:chOff x="452627" y="1082040"/>
            <a:chExt cx="2289175" cy="5177155"/>
          </a:xfrm>
        </p:grpSpPr>
        <p:pic>
          <p:nvPicPr>
            <p:cNvPr id="4" name="object 4"/>
            <p:cNvPicPr/>
            <p:nvPr/>
          </p:nvPicPr>
          <p:blipFill>
            <a:blip r:embed="rId2" cstate="print"/>
            <a:stretch>
              <a:fillRect/>
            </a:stretch>
          </p:blipFill>
          <p:spPr>
            <a:xfrm>
              <a:off x="452627" y="4366260"/>
              <a:ext cx="1403604" cy="1892808"/>
            </a:xfrm>
            <a:prstGeom prst="rect">
              <a:avLst/>
            </a:prstGeom>
          </p:spPr>
        </p:pic>
        <p:sp>
          <p:nvSpPr>
            <p:cNvPr id="5" name="object 5"/>
            <p:cNvSpPr/>
            <p:nvPr/>
          </p:nvSpPr>
          <p:spPr>
            <a:xfrm>
              <a:off x="772668" y="4917947"/>
              <a:ext cx="554990" cy="931544"/>
            </a:xfrm>
            <a:custGeom>
              <a:avLst/>
              <a:gdLst/>
              <a:ahLst/>
              <a:cxnLst/>
              <a:rect l="l" t="t" r="r" b="b"/>
              <a:pathLst>
                <a:path w="554990" h="931545">
                  <a:moveTo>
                    <a:pt x="256031" y="516636"/>
                  </a:moveTo>
                  <a:lnTo>
                    <a:pt x="223242" y="488108"/>
                  </a:lnTo>
                  <a:lnTo>
                    <a:pt x="214883" y="446532"/>
                  </a:lnTo>
                  <a:lnTo>
                    <a:pt x="214883" y="441959"/>
                  </a:lnTo>
                  <a:lnTo>
                    <a:pt x="216407" y="434340"/>
                  </a:lnTo>
                  <a:lnTo>
                    <a:pt x="219519" y="426529"/>
                  </a:lnTo>
                  <a:lnTo>
                    <a:pt x="226052" y="407003"/>
                  </a:lnTo>
                  <a:lnTo>
                    <a:pt x="257556" y="371856"/>
                  </a:lnTo>
                  <a:lnTo>
                    <a:pt x="280796" y="367283"/>
                  </a:lnTo>
                  <a:lnTo>
                    <a:pt x="294846" y="368427"/>
                  </a:lnTo>
                  <a:lnTo>
                    <a:pt x="310895" y="371856"/>
                  </a:lnTo>
                  <a:lnTo>
                    <a:pt x="315158" y="373261"/>
                  </a:lnTo>
                  <a:lnTo>
                    <a:pt x="320992" y="375094"/>
                  </a:lnTo>
                  <a:lnTo>
                    <a:pt x="328255" y="377214"/>
                  </a:lnTo>
                  <a:lnTo>
                    <a:pt x="336804" y="379475"/>
                  </a:lnTo>
                  <a:lnTo>
                    <a:pt x="370451" y="389977"/>
                  </a:lnTo>
                  <a:lnTo>
                    <a:pt x="376427" y="391668"/>
                  </a:lnTo>
                  <a:lnTo>
                    <a:pt x="391152" y="395668"/>
                  </a:lnTo>
                  <a:lnTo>
                    <a:pt x="403478" y="398716"/>
                  </a:lnTo>
                  <a:lnTo>
                    <a:pt x="419100" y="402336"/>
                  </a:lnTo>
                  <a:lnTo>
                    <a:pt x="451085" y="402336"/>
                  </a:lnTo>
                  <a:lnTo>
                    <a:pt x="450151" y="405384"/>
                  </a:lnTo>
                  <a:lnTo>
                    <a:pt x="446889" y="416242"/>
                  </a:lnTo>
                  <a:lnTo>
                    <a:pt x="443970" y="426529"/>
                  </a:lnTo>
                  <a:lnTo>
                    <a:pt x="281177" y="426529"/>
                  </a:lnTo>
                  <a:lnTo>
                    <a:pt x="248816" y="452795"/>
                  </a:lnTo>
                  <a:lnTo>
                    <a:pt x="244411" y="475107"/>
                  </a:lnTo>
                  <a:lnTo>
                    <a:pt x="244530" y="481679"/>
                  </a:lnTo>
                  <a:lnTo>
                    <a:pt x="245363" y="487680"/>
                  </a:lnTo>
                  <a:lnTo>
                    <a:pt x="263652" y="501396"/>
                  </a:lnTo>
                  <a:lnTo>
                    <a:pt x="265152" y="504396"/>
                  </a:lnTo>
                  <a:lnTo>
                    <a:pt x="264305" y="505968"/>
                  </a:lnTo>
                  <a:lnTo>
                    <a:pt x="259079" y="515112"/>
                  </a:lnTo>
                  <a:lnTo>
                    <a:pt x="256031" y="516636"/>
                  </a:lnTo>
                  <a:close/>
                </a:path>
                <a:path w="554990" h="931545">
                  <a:moveTo>
                    <a:pt x="451085" y="402336"/>
                  </a:moveTo>
                  <a:lnTo>
                    <a:pt x="428244" y="402336"/>
                  </a:lnTo>
                  <a:lnTo>
                    <a:pt x="431292" y="400812"/>
                  </a:lnTo>
                  <a:lnTo>
                    <a:pt x="435863" y="391668"/>
                  </a:lnTo>
                  <a:lnTo>
                    <a:pt x="438911" y="382524"/>
                  </a:lnTo>
                  <a:lnTo>
                    <a:pt x="441959" y="381000"/>
                  </a:lnTo>
                  <a:lnTo>
                    <a:pt x="454152" y="384048"/>
                  </a:lnTo>
                  <a:lnTo>
                    <a:pt x="455676" y="387096"/>
                  </a:lnTo>
                  <a:lnTo>
                    <a:pt x="453128" y="395668"/>
                  </a:lnTo>
                  <a:lnTo>
                    <a:pt x="451085" y="402336"/>
                  </a:lnTo>
                  <a:close/>
                </a:path>
                <a:path w="554990" h="931545">
                  <a:moveTo>
                    <a:pt x="379475" y="567118"/>
                  </a:moveTo>
                  <a:lnTo>
                    <a:pt x="340518" y="558427"/>
                  </a:lnTo>
                  <a:lnTo>
                    <a:pt x="313943" y="530352"/>
                  </a:lnTo>
                  <a:lnTo>
                    <a:pt x="308419" y="491490"/>
                  </a:lnTo>
                  <a:lnTo>
                    <a:pt x="308477" y="481679"/>
                  </a:lnTo>
                  <a:lnTo>
                    <a:pt x="308599" y="463296"/>
                  </a:lnTo>
                  <a:lnTo>
                    <a:pt x="310895" y="429768"/>
                  </a:lnTo>
                  <a:lnTo>
                    <a:pt x="294283" y="426529"/>
                  </a:lnTo>
                  <a:lnTo>
                    <a:pt x="443970" y="426529"/>
                  </a:lnTo>
                  <a:lnTo>
                    <a:pt x="443483" y="428244"/>
                  </a:lnTo>
                  <a:lnTo>
                    <a:pt x="441935" y="434340"/>
                  </a:lnTo>
                  <a:lnTo>
                    <a:pt x="329183" y="434340"/>
                  </a:lnTo>
                  <a:lnTo>
                    <a:pt x="329183" y="466725"/>
                  </a:lnTo>
                  <a:lnTo>
                    <a:pt x="348329" y="504396"/>
                  </a:lnTo>
                  <a:lnTo>
                    <a:pt x="370046" y="508920"/>
                  </a:lnTo>
                  <a:lnTo>
                    <a:pt x="426719" y="508920"/>
                  </a:lnTo>
                  <a:lnTo>
                    <a:pt x="426719" y="515112"/>
                  </a:lnTo>
                  <a:lnTo>
                    <a:pt x="425196" y="521208"/>
                  </a:lnTo>
                  <a:lnTo>
                    <a:pt x="425196" y="522732"/>
                  </a:lnTo>
                  <a:lnTo>
                    <a:pt x="423671" y="525780"/>
                  </a:lnTo>
                  <a:lnTo>
                    <a:pt x="423671" y="528828"/>
                  </a:lnTo>
                  <a:lnTo>
                    <a:pt x="419647" y="540282"/>
                  </a:lnTo>
                  <a:lnTo>
                    <a:pt x="414337" y="549592"/>
                  </a:lnTo>
                  <a:lnTo>
                    <a:pt x="407598" y="556902"/>
                  </a:lnTo>
                  <a:lnTo>
                    <a:pt x="399287" y="562356"/>
                  </a:lnTo>
                  <a:lnTo>
                    <a:pt x="389810" y="565808"/>
                  </a:lnTo>
                  <a:lnTo>
                    <a:pt x="379475" y="567118"/>
                  </a:lnTo>
                  <a:close/>
                </a:path>
                <a:path w="554990" h="931545">
                  <a:moveTo>
                    <a:pt x="426672" y="508920"/>
                  </a:moveTo>
                  <a:lnTo>
                    <a:pt x="370046" y="508920"/>
                  </a:lnTo>
                  <a:lnTo>
                    <a:pt x="380618" y="506349"/>
                  </a:lnTo>
                  <a:lnTo>
                    <a:pt x="388334" y="499776"/>
                  </a:lnTo>
                  <a:lnTo>
                    <a:pt x="393192" y="489204"/>
                  </a:lnTo>
                  <a:lnTo>
                    <a:pt x="394954" y="478940"/>
                  </a:lnTo>
                  <a:lnTo>
                    <a:pt x="393572" y="468820"/>
                  </a:lnTo>
                  <a:lnTo>
                    <a:pt x="389334" y="458986"/>
                  </a:lnTo>
                  <a:lnTo>
                    <a:pt x="382523" y="449580"/>
                  </a:lnTo>
                  <a:lnTo>
                    <a:pt x="329183" y="434340"/>
                  </a:lnTo>
                  <a:lnTo>
                    <a:pt x="441935" y="434340"/>
                  </a:lnTo>
                  <a:lnTo>
                    <a:pt x="441221" y="437150"/>
                  </a:lnTo>
                  <a:lnTo>
                    <a:pt x="439102" y="445770"/>
                  </a:lnTo>
                  <a:lnTo>
                    <a:pt x="437319" y="454152"/>
                  </a:lnTo>
                  <a:lnTo>
                    <a:pt x="403859" y="454152"/>
                  </a:lnTo>
                  <a:lnTo>
                    <a:pt x="425196" y="505968"/>
                  </a:lnTo>
                  <a:lnTo>
                    <a:pt x="426672" y="508920"/>
                  </a:lnTo>
                  <a:close/>
                </a:path>
                <a:path w="554990" h="931545">
                  <a:moveTo>
                    <a:pt x="432815" y="464820"/>
                  </a:moveTo>
                  <a:lnTo>
                    <a:pt x="403859" y="454152"/>
                  </a:lnTo>
                  <a:lnTo>
                    <a:pt x="437319" y="454152"/>
                  </a:lnTo>
                  <a:lnTo>
                    <a:pt x="435863" y="463296"/>
                  </a:lnTo>
                  <a:lnTo>
                    <a:pt x="432815" y="464820"/>
                  </a:lnTo>
                  <a:close/>
                </a:path>
                <a:path w="554990" h="931545">
                  <a:moveTo>
                    <a:pt x="16763" y="870204"/>
                  </a:moveTo>
                  <a:lnTo>
                    <a:pt x="1523" y="865632"/>
                  </a:lnTo>
                  <a:lnTo>
                    <a:pt x="0" y="862584"/>
                  </a:lnTo>
                  <a:lnTo>
                    <a:pt x="3428" y="851416"/>
                  </a:lnTo>
                  <a:lnTo>
                    <a:pt x="7100" y="839938"/>
                  </a:lnTo>
                  <a:lnTo>
                    <a:pt x="10286" y="830223"/>
                  </a:lnTo>
                  <a:lnTo>
                    <a:pt x="13715" y="819912"/>
                  </a:lnTo>
                  <a:lnTo>
                    <a:pt x="20288" y="795337"/>
                  </a:lnTo>
                  <a:lnTo>
                    <a:pt x="26288" y="771906"/>
                  </a:lnTo>
                  <a:lnTo>
                    <a:pt x="31718" y="749617"/>
                  </a:lnTo>
                  <a:lnTo>
                    <a:pt x="36575" y="728472"/>
                  </a:lnTo>
                  <a:lnTo>
                    <a:pt x="38861" y="718423"/>
                  </a:lnTo>
                  <a:lnTo>
                    <a:pt x="43769" y="697420"/>
                  </a:lnTo>
                  <a:lnTo>
                    <a:pt x="62864" y="639508"/>
                  </a:lnTo>
                  <a:lnTo>
                    <a:pt x="82295" y="605028"/>
                  </a:lnTo>
                  <a:lnTo>
                    <a:pt x="123658" y="572881"/>
                  </a:lnTo>
                  <a:lnTo>
                    <a:pt x="179260" y="561403"/>
                  </a:lnTo>
                  <a:lnTo>
                    <a:pt x="200858" y="563284"/>
                  </a:lnTo>
                  <a:lnTo>
                    <a:pt x="258294" y="581072"/>
                  </a:lnTo>
                  <a:lnTo>
                    <a:pt x="312539" y="621172"/>
                  </a:lnTo>
                  <a:lnTo>
                    <a:pt x="318858" y="630174"/>
                  </a:lnTo>
                  <a:lnTo>
                    <a:pt x="161734" y="630174"/>
                  </a:lnTo>
                  <a:lnTo>
                    <a:pt x="138183" y="633603"/>
                  </a:lnTo>
                  <a:lnTo>
                    <a:pt x="98107" y="655320"/>
                  </a:lnTo>
                  <a:lnTo>
                    <a:pt x="71056" y="697420"/>
                  </a:lnTo>
                  <a:lnTo>
                    <a:pt x="60959" y="731520"/>
                  </a:lnTo>
                  <a:lnTo>
                    <a:pt x="58054" y="741569"/>
                  </a:lnTo>
                  <a:lnTo>
                    <a:pt x="56006" y="751332"/>
                  </a:lnTo>
                  <a:lnTo>
                    <a:pt x="54530" y="761095"/>
                  </a:lnTo>
                  <a:lnTo>
                    <a:pt x="53339" y="771144"/>
                  </a:lnTo>
                  <a:lnTo>
                    <a:pt x="93535" y="783336"/>
                  </a:lnTo>
                  <a:lnTo>
                    <a:pt x="126849" y="793004"/>
                  </a:lnTo>
                  <a:lnTo>
                    <a:pt x="169163" y="804672"/>
                  </a:lnTo>
                  <a:lnTo>
                    <a:pt x="263560" y="829032"/>
                  </a:lnTo>
                  <a:lnTo>
                    <a:pt x="278225" y="833056"/>
                  </a:lnTo>
                  <a:lnTo>
                    <a:pt x="289941" y="835914"/>
                  </a:lnTo>
                  <a:lnTo>
                    <a:pt x="298799" y="837628"/>
                  </a:lnTo>
                  <a:lnTo>
                    <a:pt x="304800" y="838200"/>
                  </a:lnTo>
                  <a:lnTo>
                    <a:pt x="33527" y="838200"/>
                  </a:lnTo>
                  <a:lnTo>
                    <a:pt x="30479" y="839724"/>
                  </a:lnTo>
                  <a:lnTo>
                    <a:pt x="27431" y="842772"/>
                  </a:lnTo>
                  <a:lnTo>
                    <a:pt x="26217" y="845963"/>
                  </a:lnTo>
                  <a:lnTo>
                    <a:pt x="24574" y="851154"/>
                  </a:lnTo>
                  <a:lnTo>
                    <a:pt x="22074" y="858631"/>
                  </a:lnTo>
                  <a:lnTo>
                    <a:pt x="18287" y="868680"/>
                  </a:lnTo>
                  <a:lnTo>
                    <a:pt x="16763" y="870204"/>
                  </a:lnTo>
                  <a:close/>
                </a:path>
                <a:path w="554990" h="931545">
                  <a:moveTo>
                    <a:pt x="307847" y="931164"/>
                  </a:moveTo>
                  <a:lnTo>
                    <a:pt x="301752" y="929640"/>
                  </a:lnTo>
                  <a:lnTo>
                    <a:pt x="298704" y="926592"/>
                  </a:lnTo>
                  <a:lnTo>
                    <a:pt x="295656" y="914400"/>
                  </a:lnTo>
                  <a:lnTo>
                    <a:pt x="292607" y="908304"/>
                  </a:lnTo>
                  <a:lnTo>
                    <a:pt x="214883" y="882396"/>
                  </a:lnTo>
                  <a:lnTo>
                    <a:pt x="82034" y="847415"/>
                  </a:lnTo>
                  <a:lnTo>
                    <a:pt x="38100" y="838200"/>
                  </a:lnTo>
                  <a:lnTo>
                    <a:pt x="304800" y="838200"/>
                  </a:lnTo>
                  <a:lnTo>
                    <a:pt x="318515" y="800100"/>
                  </a:lnTo>
                  <a:lnTo>
                    <a:pt x="326135" y="761619"/>
                  </a:lnTo>
                  <a:lnTo>
                    <a:pt x="326659" y="744807"/>
                  </a:lnTo>
                  <a:lnTo>
                    <a:pt x="324611" y="729996"/>
                  </a:lnTo>
                  <a:lnTo>
                    <a:pt x="302752" y="687133"/>
                  </a:lnTo>
                  <a:lnTo>
                    <a:pt x="256984" y="653224"/>
                  </a:lnTo>
                  <a:lnTo>
                    <a:pt x="216407" y="637032"/>
                  </a:lnTo>
                  <a:lnTo>
                    <a:pt x="161734" y="630174"/>
                  </a:lnTo>
                  <a:lnTo>
                    <a:pt x="318858" y="630174"/>
                  </a:lnTo>
                  <a:lnTo>
                    <a:pt x="340280" y="664392"/>
                  </a:lnTo>
                  <a:lnTo>
                    <a:pt x="353536" y="714565"/>
                  </a:lnTo>
                  <a:lnTo>
                    <a:pt x="354710" y="734758"/>
                  </a:lnTo>
                  <a:lnTo>
                    <a:pt x="353567" y="755904"/>
                  </a:lnTo>
                  <a:lnTo>
                    <a:pt x="350138" y="778192"/>
                  </a:lnTo>
                  <a:lnTo>
                    <a:pt x="344423" y="801624"/>
                  </a:lnTo>
                  <a:lnTo>
                    <a:pt x="323087" y="877824"/>
                  </a:lnTo>
                  <a:lnTo>
                    <a:pt x="318801" y="892349"/>
                  </a:lnTo>
                  <a:lnTo>
                    <a:pt x="315086" y="906018"/>
                  </a:lnTo>
                  <a:lnTo>
                    <a:pt x="311943" y="918543"/>
                  </a:lnTo>
                  <a:lnTo>
                    <a:pt x="309371" y="929640"/>
                  </a:lnTo>
                  <a:lnTo>
                    <a:pt x="307847" y="931164"/>
                  </a:lnTo>
                  <a:close/>
                </a:path>
                <a:path w="554990" h="931545">
                  <a:moveTo>
                    <a:pt x="358139" y="147828"/>
                  </a:moveTo>
                  <a:lnTo>
                    <a:pt x="355092" y="147828"/>
                  </a:lnTo>
                  <a:lnTo>
                    <a:pt x="329183" y="140208"/>
                  </a:lnTo>
                  <a:lnTo>
                    <a:pt x="322375" y="120396"/>
                  </a:lnTo>
                  <a:lnTo>
                    <a:pt x="317563" y="103441"/>
                  </a:lnTo>
                  <a:lnTo>
                    <a:pt x="314897" y="90202"/>
                  </a:lnTo>
                  <a:lnTo>
                    <a:pt x="314825" y="89844"/>
                  </a:lnTo>
                  <a:lnTo>
                    <a:pt x="314070" y="80772"/>
                  </a:lnTo>
                  <a:lnTo>
                    <a:pt x="313943" y="73152"/>
                  </a:lnTo>
                  <a:lnTo>
                    <a:pt x="315467" y="67056"/>
                  </a:lnTo>
                  <a:lnTo>
                    <a:pt x="318547" y="59340"/>
                  </a:lnTo>
                  <a:lnTo>
                    <a:pt x="325112" y="39719"/>
                  </a:lnTo>
                  <a:lnTo>
                    <a:pt x="356615" y="4572"/>
                  </a:lnTo>
                  <a:lnTo>
                    <a:pt x="379856" y="0"/>
                  </a:lnTo>
                  <a:lnTo>
                    <a:pt x="393906" y="1143"/>
                  </a:lnTo>
                  <a:lnTo>
                    <a:pt x="409956" y="4572"/>
                  </a:lnTo>
                  <a:lnTo>
                    <a:pt x="414218" y="5977"/>
                  </a:lnTo>
                  <a:lnTo>
                    <a:pt x="420052" y="7810"/>
                  </a:lnTo>
                  <a:lnTo>
                    <a:pt x="427315" y="9930"/>
                  </a:lnTo>
                  <a:lnTo>
                    <a:pt x="435863" y="12191"/>
                  </a:lnTo>
                  <a:lnTo>
                    <a:pt x="469511" y="22693"/>
                  </a:lnTo>
                  <a:lnTo>
                    <a:pt x="512135" y="32956"/>
                  </a:lnTo>
                  <a:lnTo>
                    <a:pt x="518160" y="33528"/>
                  </a:lnTo>
                  <a:lnTo>
                    <a:pt x="524256" y="35052"/>
                  </a:lnTo>
                  <a:lnTo>
                    <a:pt x="550005" y="35052"/>
                  </a:lnTo>
                  <a:lnTo>
                    <a:pt x="549211" y="37719"/>
                  </a:lnTo>
                  <a:lnTo>
                    <a:pt x="545949" y="48292"/>
                  </a:lnTo>
                  <a:lnTo>
                    <a:pt x="542660" y="59055"/>
                  </a:lnTo>
                  <a:lnTo>
                    <a:pt x="380237" y="59055"/>
                  </a:lnTo>
                  <a:lnTo>
                    <a:pt x="368807" y="61626"/>
                  </a:lnTo>
                  <a:lnTo>
                    <a:pt x="344233" y="100036"/>
                  </a:lnTo>
                  <a:lnTo>
                    <a:pt x="343662" y="107632"/>
                  </a:lnTo>
                  <a:lnTo>
                    <a:pt x="344233" y="114371"/>
                  </a:lnTo>
                  <a:lnTo>
                    <a:pt x="345886" y="120181"/>
                  </a:lnTo>
                  <a:lnTo>
                    <a:pt x="345948" y="120396"/>
                  </a:lnTo>
                  <a:lnTo>
                    <a:pt x="362711" y="134112"/>
                  </a:lnTo>
                  <a:lnTo>
                    <a:pt x="364235" y="137159"/>
                  </a:lnTo>
                  <a:lnTo>
                    <a:pt x="358139" y="147828"/>
                  </a:lnTo>
                  <a:close/>
                </a:path>
                <a:path w="554990" h="931545">
                  <a:moveTo>
                    <a:pt x="550005" y="35052"/>
                  </a:moveTo>
                  <a:lnTo>
                    <a:pt x="527303" y="35052"/>
                  </a:lnTo>
                  <a:lnTo>
                    <a:pt x="530352" y="32004"/>
                  </a:lnTo>
                  <a:lnTo>
                    <a:pt x="533399" y="30480"/>
                  </a:lnTo>
                  <a:lnTo>
                    <a:pt x="534923" y="24384"/>
                  </a:lnTo>
                  <a:lnTo>
                    <a:pt x="537972" y="13716"/>
                  </a:lnTo>
                  <a:lnTo>
                    <a:pt x="541019" y="12191"/>
                  </a:lnTo>
                  <a:lnTo>
                    <a:pt x="553211" y="15240"/>
                  </a:lnTo>
                  <a:lnTo>
                    <a:pt x="554735" y="18288"/>
                  </a:lnTo>
                  <a:lnTo>
                    <a:pt x="552188" y="27718"/>
                  </a:lnTo>
                  <a:lnTo>
                    <a:pt x="550005" y="35052"/>
                  </a:lnTo>
                  <a:close/>
                </a:path>
                <a:path w="554990" h="931545">
                  <a:moveTo>
                    <a:pt x="478536" y="199263"/>
                  </a:moveTo>
                  <a:lnTo>
                    <a:pt x="439578" y="190928"/>
                  </a:lnTo>
                  <a:lnTo>
                    <a:pt x="413004" y="163068"/>
                  </a:lnTo>
                  <a:lnTo>
                    <a:pt x="407630" y="126039"/>
                  </a:lnTo>
                  <a:lnTo>
                    <a:pt x="407659" y="96012"/>
                  </a:lnTo>
                  <a:lnTo>
                    <a:pt x="409956" y="62484"/>
                  </a:lnTo>
                  <a:lnTo>
                    <a:pt x="393954" y="59340"/>
                  </a:lnTo>
                  <a:lnTo>
                    <a:pt x="380237" y="59055"/>
                  </a:lnTo>
                  <a:lnTo>
                    <a:pt x="542660" y="59055"/>
                  </a:lnTo>
                  <a:lnTo>
                    <a:pt x="542573" y="59340"/>
                  </a:lnTo>
                  <a:lnTo>
                    <a:pt x="540658" y="67056"/>
                  </a:lnTo>
                  <a:lnTo>
                    <a:pt x="428244" y="67056"/>
                  </a:lnTo>
                  <a:lnTo>
                    <a:pt x="428331" y="84629"/>
                  </a:lnTo>
                  <a:lnTo>
                    <a:pt x="428723" y="96012"/>
                  </a:lnTo>
                  <a:lnTo>
                    <a:pt x="428815" y="98679"/>
                  </a:lnTo>
                  <a:lnTo>
                    <a:pt x="448032" y="135802"/>
                  </a:lnTo>
                  <a:lnTo>
                    <a:pt x="469749" y="140994"/>
                  </a:lnTo>
                  <a:lnTo>
                    <a:pt x="525534" y="140994"/>
                  </a:lnTo>
                  <a:lnTo>
                    <a:pt x="525780" y="141732"/>
                  </a:lnTo>
                  <a:lnTo>
                    <a:pt x="525732" y="146494"/>
                  </a:lnTo>
                  <a:lnTo>
                    <a:pt x="524256" y="152400"/>
                  </a:lnTo>
                  <a:lnTo>
                    <a:pt x="524256" y="155448"/>
                  </a:lnTo>
                  <a:lnTo>
                    <a:pt x="522731" y="158496"/>
                  </a:lnTo>
                  <a:lnTo>
                    <a:pt x="522731" y="161544"/>
                  </a:lnTo>
                  <a:lnTo>
                    <a:pt x="518707" y="172355"/>
                  </a:lnTo>
                  <a:lnTo>
                    <a:pt x="513397" y="181737"/>
                  </a:lnTo>
                  <a:lnTo>
                    <a:pt x="506658" y="189404"/>
                  </a:lnTo>
                  <a:lnTo>
                    <a:pt x="498348" y="195072"/>
                  </a:lnTo>
                  <a:lnTo>
                    <a:pt x="488870" y="197882"/>
                  </a:lnTo>
                  <a:lnTo>
                    <a:pt x="478536" y="199263"/>
                  </a:lnTo>
                  <a:close/>
                </a:path>
                <a:path w="554990" h="931545">
                  <a:moveTo>
                    <a:pt x="525534" y="140994"/>
                  </a:moveTo>
                  <a:lnTo>
                    <a:pt x="469749" y="140994"/>
                  </a:lnTo>
                  <a:lnTo>
                    <a:pt x="479869" y="138874"/>
                  </a:lnTo>
                  <a:lnTo>
                    <a:pt x="487418" y="132469"/>
                  </a:lnTo>
                  <a:lnTo>
                    <a:pt x="492252" y="121920"/>
                  </a:lnTo>
                  <a:lnTo>
                    <a:pt x="494014" y="110776"/>
                  </a:lnTo>
                  <a:lnTo>
                    <a:pt x="492632" y="100203"/>
                  </a:lnTo>
                  <a:lnTo>
                    <a:pt x="488394" y="90202"/>
                  </a:lnTo>
                  <a:lnTo>
                    <a:pt x="481583" y="80772"/>
                  </a:lnTo>
                  <a:lnTo>
                    <a:pt x="428244" y="67056"/>
                  </a:lnTo>
                  <a:lnTo>
                    <a:pt x="540658" y="67056"/>
                  </a:lnTo>
                  <a:lnTo>
                    <a:pt x="540281" y="68580"/>
                  </a:lnTo>
                  <a:lnTo>
                    <a:pt x="538162" y="77724"/>
                  </a:lnTo>
                  <a:lnTo>
                    <a:pt x="536328" y="86868"/>
                  </a:lnTo>
                  <a:lnTo>
                    <a:pt x="502919" y="86868"/>
                  </a:lnTo>
                  <a:lnTo>
                    <a:pt x="524256" y="137159"/>
                  </a:lnTo>
                  <a:lnTo>
                    <a:pt x="525534" y="140994"/>
                  </a:lnTo>
                  <a:close/>
                </a:path>
                <a:path w="554990" h="931545">
                  <a:moveTo>
                    <a:pt x="534923" y="96012"/>
                  </a:moveTo>
                  <a:lnTo>
                    <a:pt x="531876" y="96012"/>
                  </a:lnTo>
                  <a:lnTo>
                    <a:pt x="502919" y="86868"/>
                  </a:lnTo>
                  <a:lnTo>
                    <a:pt x="536328" y="86868"/>
                  </a:lnTo>
                  <a:lnTo>
                    <a:pt x="534923" y="96012"/>
                  </a:lnTo>
                  <a:close/>
                </a:path>
                <a:path w="554990" h="931545">
                  <a:moveTo>
                    <a:pt x="319094" y="230124"/>
                  </a:moveTo>
                  <a:lnTo>
                    <a:pt x="288035" y="230124"/>
                  </a:lnTo>
                  <a:lnTo>
                    <a:pt x="291083" y="222504"/>
                  </a:lnTo>
                  <a:lnTo>
                    <a:pt x="293369" y="211383"/>
                  </a:lnTo>
                  <a:lnTo>
                    <a:pt x="303275" y="179832"/>
                  </a:lnTo>
                  <a:lnTo>
                    <a:pt x="327659" y="190500"/>
                  </a:lnTo>
                  <a:lnTo>
                    <a:pt x="329183" y="193548"/>
                  </a:lnTo>
                  <a:lnTo>
                    <a:pt x="319094" y="230124"/>
                  </a:lnTo>
                  <a:close/>
                </a:path>
                <a:path w="554990" h="931545">
                  <a:moveTo>
                    <a:pt x="294131" y="318516"/>
                  </a:moveTo>
                  <a:lnTo>
                    <a:pt x="288035" y="316992"/>
                  </a:lnTo>
                  <a:lnTo>
                    <a:pt x="286511" y="315468"/>
                  </a:lnTo>
                  <a:lnTo>
                    <a:pt x="284987" y="312420"/>
                  </a:lnTo>
                  <a:lnTo>
                    <a:pt x="281939" y="300228"/>
                  </a:lnTo>
                  <a:lnTo>
                    <a:pt x="278891" y="292608"/>
                  </a:lnTo>
                  <a:lnTo>
                    <a:pt x="275843" y="283464"/>
                  </a:lnTo>
                  <a:lnTo>
                    <a:pt x="217289" y="268986"/>
                  </a:lnTo>
                  <a:lnTo>
                    <a:pt x="207263" y="266700"/>
                  </a:lnTo>
                  <a:lnTo>
                    <a:pt x="206359" y="258103"/>
                  </a:lnTo>
                  <a:lnTo>
                    <a:pt x="205739" y="250507"/>
                  </a:lnTo>
                  <a:lnTo>
                    <a:pt x="205120" y="243768"/>
                  </a:lnTo>
                  <a:lnTo>
                    <a:pt x="204215" y="237744"/>
                  </a:lnTo>
                  <a:lnTo>
                    <a:pt x="203715" y="231457"/>
                  </a:lnTo>
                  <a:lnTo>
                    <a:pt x="202501" y="224028"/>
                  </a:lnTo>
                  <a:lnTo>
                    <a:pt x="201001" y="215455"/>
                  </a:lnTo>
                  <a:lnTo>
                    <a:pt x="199730" y="206359"/>
                  </a:lnTo>
                  <a:lnTo>
                    <a:pt x="199643" y="205740"/>
                  </a:lnTo>
                  <a:lnTo>
                    <a:pt x="204215" y="201168"/>
                  </a:lnTo>
                  <a:lnTo>
                    <a:pt x="217384" y="206359"/>
                  </a:lnTo>
                  <a:lnTo>
                    <a:pt x="229552" y="210693"/>
                  </a:lnTo>
                  <a:lnTo>
                    <a:pt x="288035" y="230124"/>
                  </a:lnTo>
                  <a:lnTo>
                    <a:pt x="319094" y="230124"/>
                  </a:lnTo>
                  <a:lnTo>
                    <a:pt x="316991" y="237744"/>
                  </a:lnTo>
                  <a:lnTo>
                    <a:pt x="390144" y="257556"/>
                  </a:lnTo>
                  <a:lnTo>
                    <a:pt x="425865" y="266700"/>
                  </a:lnTo>
                  <a:lnTo>
                    <a:pt x="431292" y="268224"/>
                  </a:lnTo>
                  <a:lnTo>
                    <a:pt x="491947" y="268224"/>
                  </a:lnTo>
                  <a:lnTo>
                    <a:pt x="492252" y="269748"/>
                  </a:lnTo>
                  <a:lnTo>
                    <a:pt x="489203" y="284988"/>
                  </a:lnTo>
                  <a:lnTo>
                    <a:pt x="486862" y="291084"/>
                  </a:lnTo>
                  <a:lnTo>
                    <a:pt x="303275" y="291084"/>
                  </a:lnTo>
                  <a:lnTo>
                    <a:pt x="301752" y="297180"/>
                  </a:lnTo>
                  <a:lnTo>
                    <a:pt x="298704" y="307848"/>
                  </a:lnTo>
                  <a:lnTo>
                    <a:pt x="297179" y="316992"/>
                  </a:lnTo>
                  <a:lnTo>
                    <a:pt x="294131" y="318516"/>
                  </a:lnTo>
                  <a:close/>
                </a:path>
                <a:path w="554990" h="931545">
                  <a:moveTo>
                    <a:pt x="491947" y="268224"/>
                  </a:moveTo>
                  <a:lnTo>
                    <a:pt x="443483" y="268224"/>
                  </a:lnTo>
                  <a:lnTo>
                    <a:pt x="448056" y="263652"/>
                  </a:lnTo>
                  <a:lnTo>
                    <a:pt x="452627" y="260604"/>
                  </a:lnTo>
                  <a:lnTo>
                    <a:pt x="457199" y="256032"/>
                  </a:lnTo>
                  <a:lnTo>
                    <a:pt x="458723" y="248412"/>
                  </a:lnTo>
                  <a:lnTo>
                    <a:pt x="460248" y="242316"/>
                  </a:lnTo>
                  <a:lnTo>
                    <a:pt x="460248" y="225552"/>
                  </a:lnTo>
                  <a:lnTo>
                    <a:pt x="469391" y="222504"/>
                  </a:lnTo>
                  <a:lnTo>
                    <a:pt x="469391" y="224028"/>
                  </a:lnTo>
                  <a:lnTo>
                    <a:pt x="472439" y="227075"/>
                  </a:lnTo>
                  <a:lnTo>
                    <a:pt x="475487" y="234696"/>
                  </a:lnTo>
                  <a:lnTo>
                    <a:pt x="479744" y="242316"/>
                  </a:lnTo>
                  <a:lnTo>
                    <a:pt x="487223" y="256032"/>
                  </a:lnTo>
                  <a:lnTo>
                    <a:pt x="490727" y="262128"/>
                  </a:lnTo>
                  <a:lnTo>
                    <a:pt x="491947" y="268224"/>
                  </a:lnTo>
                  <a:close/>
                </a:path>
                <a:path w="554990" h="931545">
                  <a:moveTo>
                    <a:pt x="454152" y="326136"/>
                  </a:moveTo>
                  <a:lnTo>
                    <a:pt x="440435" y="326136"/>
                  </a:lnTo>
                  <a:lnTo>
                    <a:pt x="433506" y="325612"/>
                  </a:lnTo>
                  <a:lnTo>
                    <a:pt x="426148" y="324231"/>
                  </a:lnTo>
                  <a:lnTo>
                    <a:pt x="408431" y="320040"/>
                  </a:lnTo>
                  <a:lnTo>
                    <a:pt x="356615" y="304800"/>
                  </a:lnTo>
                  <a:lnTo>
                    <a:pt x="303275" y="291084"/>
                  </a:lnTo>
                  <a:lnTo>
                    <a:pt x="486862" y="291084"/>
                  </a:lnTo>
                  <a:lnTo>
                    <a:pt x="484036" y="298442"/>
                  </a:lnTo>
                  <a:lnTo>
                    <a:pt x="477583" y="309181"/>
                  </a:lnTo>
                  <a:lnTo>
                    <a:pt x="469701" y="317349"/>
                  </a:lnTo>
                  <a:lnTo>
                    <a:pt x="460248" y="323088"/>
                  </a:lnTo>
                  <a:lnTo>
                    <a:pt x="454152" y="326136"/>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739139" y="2801111"/>
              <a:ext cx="1539239" cy="2392679"/>
            </a:xfrm>
            <a:prstGeom prst="rect">
              <a:avLst/>
            </a:prstGeom>
          </p:spPr>
        </p:pic>
        <p:pic>
          <p:nvPicPr>
            <p:cNvPr id="7" name="object 7"/>
            <p:cNvPicPr/>
            <p:nvPr/>
          </p:nvPicPr>
          <p:blipFill>
            <a:blip r:embed="rId4" cstate="print"/>
            <a:stretch>
              <a:fillRect/>
            </a:stretch>
          </p:blipFill>
          <p:spPr>
            <a:xfrm>
              <a:off x="1059180" y="3243262"/>
              <a:ext cx="720852" cy="1539557"/>
            </a:xfrm>
            <a:prstGeom prst="rect">
              <a:avLst/>
            </a:prstGeom>
          </p:spPr>
        </p:pic>
        <p:pic>
          <p:nvPicPr>
            <p:cNvPr id="8" name="object 8"/>
            <p:cNvPicPr/>
            <p:nvPr/>
          </p:nvPicPr>
          <p:blipFill>
            <a:blip r:embed="rId5" cstate="print"/>
            <a:stretch>
              <a:fillRect/>
            </a:stretch>
          </p:blipFill>
          <p:spPr>
            <a:xfrm>
              <a:off x="1161287" y="2688335"/>
              <a:ext cx="1147571" cy="938783"/>
            </a:xfrm>
            <a:prstGeom prst="rect">
              <a:avLst/>
            </a:prstGeom>
          </p:spPr>
        </p:pic>
        <p:pic>
          <p:nvPicPr>
            <p:cNvPr id="9" name="object 9"/>
            <p:cNvPicPr/>
            <p:nvPr/>
          </p:nvPicPr>
          <p:blipFill>
            <a:blip r:embed="rId6" cstate="print"/>
            <a:stretch>
              <a:fillRect/>
            </a:stretch>
          </p:blipFill>
          <p:spPr>
            <a:xfrm>
              <a:off x="1191768" y="1082040"/>
              <a:ext cx="1549907" cy="2433827"/>
            </a:xfrm>
            <a:prstGeom prst="rect">
              <a:avLst/>
            </a:prstGeom>
          </p:spPr>
        </p:pic>
        <p:sp>
          <p:nvSpPr>
            <p:cNvPr id="10" name="object 10"/>
            <p:cNvSpPr/>
            <p:nvPr/>
          </p:nvSpPr>
          <p:spPr>
            <a:xfrm>
              <a:off x="1629155" y="1466088"/>
              <a:ext cx="600075" cy="1643380"/>
            </a:xfrm>
            <a:custGeom>
              <a:avLst/>
              <a:gdLst/>
              <a:ahLst/>
              <a:cxnLst/>
              <a:rect l="l" t="t" r="r" b="b"/>
              <a:pathLst>
                <a:path w="600075" h="1643380">
                  <a:moveTo>
                    <a:pt x="42672" y="1591055"/>
                  </a:moveTo>
                  <a:lnTo>
                    <a:pt x="39624" y="1591055"/>
                  </a:lnTo>
                  <a:lnTo>
                    <a:pt x="15240" y="1583436"/>
                  </a:lnTo>
                  <a:lnTo>
                    <a:pt x="2476" y="1546669"/>
                  </a:lnTo>
                  <a:lnTo>
                    <a:pt x="0" y="1516380"/>
                  </a:lnTo>
                  <a:lnTo>
                    <a:pt x="1524" y="1510284"/>
                  </a:lnTo>
                  <a:lnTo>
                    <a:pt x="3079" y="1502568"/>
                  </a:lnTo>
                  <a:lnTo>
                    <a:pt x="18097" y="1467231"/>
                  </a:lnTo>
                  <a:lnTo>
                    <a:pt x="52268" y="1444371"/>
                  </a:lnTo>
                  <a:lnTo>
                    <a:pt x="64960" y="1443228"/>
                  </a:lnTo>
                  <a:lnTo>
                    <a:pt x="79081" y="1444371"/>
                  </a:lnTo>
                  <a:lnTo>
                    <a:pt x="94488" y="1447800"/>
                  </a:lnTo>
                  <a:lnTo>
                    <a:pt x="99393" y="1449204"/>
                  </a:lnTo>
                  <a:lnTo>
                    <a:pt x="105156" y="1451038"/>
                  </a:lnTo>
                  <a:lnTo>
                    <a:pt x="112061" y="1453157"/>
                  </a:lnTo>
                  <a:lnTo>
                    <a:pt x="120396" y="1455420"/>
                  </a:lnTo>
                  <a:lnTo>
                    <a:pt x="145542" y="1463230"/>
                  </a:lnTo>
                  <a:lnTo>
                    <a:pt x="154686" y="1465921"/>
                  </a:lnTo>
                  <a:lnTo>
                    <a:pt x="161544" y="1467612"/>
                  </a:lnTo>
                  <a:lnTo>
                    <a:pt x="176117" y="1471636"/>
                  </a:lnTo>
                  <a:lnTo>
                    <a:pt x="187833" y="1474660"/>
                  </a:lnTo>
                  <a:lnTo>
                    <a:pt x="202692" y="1478280"/>
                  </a:lnTo>
                  <a:lnTo>
                    <a:pt x="234848" y="1478280"/>
                  </a:lnTo>
                  <a:lnTo>
                    <a:pt x="233934" y="1480947"/>
                  </a:lnTo>
                  <a:lnTo>
                    <a:pt x="230505" y="1491519"/>
                  </a:lnTo>
                  <a:lnTo>
                    <a:pt x="227193" y="1502282"/>
                  </a:lnTo>
                  <a:lnTo>
                    <a:pt x="66103" y="1502282"/>
                  </a:lnTo>
                  <a:lnTo>
                    <a:pt x="33051" y="1527857"/>
                  </a:lnTo>
                  <a:lnTo>
                    <a:pt x="28194" y="1550860"/>
                  </a:lnTo>
                  <a:lnTo>
                    <a:pt x="28765" y="1557599"/>
                  </a:lnTo>
                  <a:lnTo>
                    <a:pt x="30419" y="1563409"/>
                  </a:lnTo>
                  <a:lnTo>
                    <a:pt x="30480" y="1563623"/>
                  </a:lnTo>
                  <a:lnTo>
                    <a:pt x="47244" y="1577339"/>
                  </a:lnTo>
                  <a:lnTo>
                    <a:pt x="48768" y="1580388"/>
                  </a:lnTo>
                  <a:lnTo>
                    <a:pt x="42672" y="1591055"/>
                  </a:lnTo>
                  <a:close/>
                </a:path>
                <a:path w="600075" h="1643380">
                  <a:moveTo>
                    <a:pt x="234848" y="1478280"/>
                  </a:moveTo>
                  <a:lnTo>
                    <a:pt x="213360" y="1478280"/>
                  </a:lnTo>
                  <a:lnTo>
                    <a:pt x="214884" y="1475231"/>
                  </a:lnTo>
                  <a:lnTo>
                    <a:pt x="217932" y="1473708"/>
                  </a:lnTo>
                  <a:lnTo>
                    <a:pt x="220980" y="1467612"/>
                  </a:lnTo>
                  <a:lnTo>
                    <a:pt x="224028" y="1456944"/>
                  </a:lnTo>
                  <a:lnTo>
                    <a:pt x="225552" y="1455420"/>
                  </a:lnTo>
                  <a:lnTo>
                    <a:pt x="237744" y="1458468"/>
                  </a:lnTo>
                  <a:lnTo>
                    <a:pt x="240792" y="1461515"/>
                  </a:lnTo>
                  <a:lnTo>
                    <a:pt x="237363" y="1470945"/>
                  </a:lnTo>
                  <a:lnTo>
                    <a:pt x="234848" y="1478280"/>
                  </a:lnTo>
                  <a:close/>
                </a:path>
                <a:path w="600075" h="1643380">
                  <a:moveTo>
                    <a:pt x="163258" y="1643062"/>
                  </a:moveTo>
                  <a:lnTo>
                    <a:pt x="124753" y="1634370"/>
                  </a:lnTo>
                  <a:lnTo>
                    <a:pt x="97536" y="1606296"/>
                  </a:lnTo>
                  <a:lnTo>
                    <a:pt x="92881" y="1569267"/>
                  </a:lnTo>
                  <a:lnTo>
                    <a:pt x="92905" y="1562100"/>
                  </a:lnTo>
                  <a:lnTo>
                    <a:pt x="93016" y="1557599"/>
                  </a:lnTo>
                  <a:lnTo>
                    <a:pt x="93104" y="1554003"/>
                  </a:lnTo>
                  <a:lnTo>
                    <a:pt x="93182" y="1550860"/>
                  </a:lnTo>
                  <a:lnTo>
                    <a:pt x="93285" y="1546669"/>
                  </a:lnTo>
                  <a:lnTo>
                    <a:pt x="93365" y="1543431"/>
                  </a:lnTo>
                  <a:lnTo>
                    <a:pt x="93478" y="1539239"/>
                  </a:lnTo>
                  <a:lnTo>
                    <a:pt x="96012" y="1505712"/>
                  </a:lnTo>
                  <a:lnTo>
                    <a:pt x="79986" y="1502568"/>
                  </a:lnTo>
                  <a:lnTo>
                    <a:pt x="66103" y="1502282"/>
                  </a:lnTo>
                  <a:lnTo>
                    <a:pt x="227193" y="1502282"/>
                  </a:lnTo>
                  <a:lnTo>
                    <a:pt x="227105" y="1502568"/>
                  </a:lnTo>
                  <a:lnTo>
                    <a:pt x="225190" y="1510284"/>
                  </a:lnTo>
                  <a:lnTo>
                    <a:pt x="114300" y="1510284"/>
                  </a:lnTo>
                  <a:lnTo>
                    <a:pt x="113928" y="1520951"/>
                  </a:lnTo>
                  <a:lnTo>
                    <a:pt x="113907" y="1534668"/>
                  </a:lnTo>
                  <a:lnTo>
                    <a:pt x="114035" y="1539239"/>
                  </a:lnTo>
                  <a:lnTo>
                    <a:pt x="133421" y="1579030"/>
                  </a:lnTo>
                  <a:lnTo>
                    <a:pt x="155162" y="1584221"/>
                  </a:lnTo>
                  <a:lnTo>
                    <a:pt x="210065" y="1584221"/>
                  </a:lnTo>
                  <a:lnTo>
                    <a:pt x="210312" y="1584960"/>
                  </a:lnTo>
                  <a:lnTo>
                    <a:pt x="210264" y="1589722"/>
                  </a:lnTo>
                  <a:lnTo>
                    <a:pt x="208788" y="1595628"/>
                  </a:lnTo>
                  <a:lnTo>
                    <a:pt x="208788" y="1601723"/>
                  </a:lnTo>
                  <a:lnTo>
                    <a:pt x="207264" y="1604772"/>
                  </a:lnTo>
                  <a:lnTo>
                    <a:pt x="203239" y="1616225"/>
                  </a:lnTo>
                  <a:lnTo>
                    <a:pt x="197929" y="1625536"/>
                  </a:lnTo>
                  <a:lnTo>
                    <a:pt x="191190" y="1632847"/>
                  </a:lnTo>
                  <a:lnTo>
                    <a:pt x="182880" y="1638300"/>
                  </a:lnTo>
                  <a:lnTo>
                    <a:pt x="173426" y="1641752"/>
                  </a:lnTo>
                  <a:lnTo>
                    <a:pt x="163258" y="1643062"/>
                  </a:lnTo>
                  <a:close/>
                </a:path>
                <a:path w="600075" h="1643380">
                  <a:moveTo>
                    <a:pt x="210065" y="1584221"/>
                  </a:moveTo>
                  <a:lnTo>
                    <a:pt x="155162" y="1584221"/>
                  </a:lnTo>
                  <a:lnTo>
                    <a:pt x="165735" y="1582102"/>
                  </a:lnTo>
                  <a:lnTo>
                    <a:pt x="173450" y="1575696"/>
                  </a:lnTo>
                  <a:lnTo>
                    <a:pt x="178308" y="1565147"/>
                  </a:lnTo>
                  <a:lnTo>
                    <a:pt x="179403" y="1554003"/>
                  </a:lnTo>
                  <a:lnTo>
                    <a:pt x="177927" y="1543431"/>
                  </a:lnTo>
                  <a:lnTo>
                    <a:pt x="173593" y="1533429"/>
                  </a:lnTo>
                  <a:lnTo>
                    <a:pt x="166116" y="1524000"/>
                  </a:lnTo>
                  <a:lnTo>
                    <a:pt x="114300" y="1510284"/>
                  </a:lnTo>
                  <a:lnTo>
                    <a:pt x="225190" y="1510284"/>
                  </a:lnTo>
                  <a:lnTo>
                    <a:pt x="224813" y="1511807"/>
                  </a:lnTo>
                  <a:lnTo>
                    <a:pt x="222694" y="1520951"/>
                  </a:lnTo>
                  <a:lnTo>
                    <a:pt x="220861" y="1530095"/>
                  </a:lnTo>
                  <a:lnTo>
                    <a:pt x="187452" y="1530095"/>
                  </a:lnTo>
                  <a:lnTo>
                    <a:pt x="208788" y="1580388"/>
                  </a:lnTo>
                  <a:lnTo>
                    <a:pt x="210065" y="1584221"/>
                  </a:lnTo>
                  <a:close/>
                </a:path>
                <a:path w="600075" h="1643380">
                  <a:moveTo>
                    <a:pt x="219456" y="1539239"/>
                  </a:moveTo>
                  <a:lnTo>
                    <a:pt x="216408" y="1539239"/>
                  </a:lnTo>
                  <a:lnTo>
                    <a:pt x="187451" y="1530095"/>
                  </a:lnTo>
                  <a:lnTo>
                    <a:pt x="220861" y="1530095"/>
                  </a:lnTo>
                  <a:lnTo>
                    <a:pt x="219456" y="1539239"/>
                  </a:lnTo>
                  <a:close/>
                </a:path>
                <a:path w="600075" h="1643380">
                  <a:moveTo>
                    <a:pt x="118110" y="1304544"/>
                  </a:moveTo>
                  <a:lnTo>
                    <a:pt x="97536" y="1304544"/>
                  </a:lnTo>
                  <a:lnTo>
                    <a:pt x="76200" y="1258823"/>
                  </a:lnTo>
                  <a:lnTo>
                    <a:pt x="75366" y="1250822"/>
                  </a:lnTo>
                  <a:lnTo>
                    <a:pt x="75423" y="1240917"/>
                  </a:lnTo>
                  <a:lnTo>
                    <a:pt x="91249" y="1198245"/>
                  </a:lnTo>
                  <a:lnTo>
                    <a:pt x="112932" y="1181004"/>
                  </a:lnTo>
                  <a:lnTo>
                    <a:pt x="113065" y="1181004"/>
                  </a:lnTo>
                  <a:lnTo>
                    <a:pt x="123896" y="1177432"/>
                  </a:lnTo>
                  <a:lnTo>
                    <a:pt x="136588" y="1175766"/>
                  </a:lnTo>
                  <a:lnTo>
                    <a:pt x="150709" y="1176385"/>
                  </a:lnTo>
                  <a:lnTo>
                    <a:pt x="166116" y="1179576"/>
                  </a:lnTo>
                  <a:lnTo>
                    <a:pt x="169568" y="1181004"/>
                  </a:lnTo>
                  <a:lnTo>
                    <a:pt x="175450" y="1183005"/>
                  </a:lnTo>
                  <a:lnTo>
                    <a:pt x="183904" y="1185576"/>
                  </a:lnTo>
                  <a:lnTo>
                    <a:pt x="195072" y="1188720"/>
                  </a:lnTo>
                  <a:lnTo>
                    <a:pt x="207668" y="1192744"/>
                  </a:lnTo>
                  <a:lnTo>
                    <a:pt x="218122" y="1195768"/>
                  </a:lnTo>
                  <a:lnTo>
                    <a:pt x="226576" y="1197935"/>
                  </a:lnTo>
                  <a:lnTo>
                    <a:pt x="233172" y="1199388"/>
                  </a:lnTo>
                  <a:lnTo>
                    <a:pt x="247745" y="1203412"/>
                  </a:lnTo>
                  <a:lnTo>
                    <a:pt x="259461" y="1206436"/>
                  </a:lnTo>
                  <a:lnTo>
                    <a:pt x="280416" y="1211580"/>
                  </a:lnTo>
                  <a:lnTo>
                    <a:pt x="307230" y="1211580"/>
                  </a:lnTo>
                  <a:lnTo>
                    <a:pt x="306705" y="1213294"/>
                  </a:lnTo>
                  <a:lnTo>
                    <a:pt x="301752" y="1231392"/>
                  </a:lnTo>
                  <a:lnTo>
                    <a:pt x="299738" y="1238345"/>
                  </a:lnTo>
                  <a:lnTo>
                    <a:pt x="148732" y="1238345"/>
                  </a:lnTo>
                  <a:lnTo>
                    <a:pt x="130683" y="1240917"/>
                  </a:lnTo>
                  <a:lnTo>
                    <a:pt x="117776" y="1249775"/>
                  </a:lnTo>
                  <a:lnTo>
                    <a:pt x="109728" y="1264920"/>
                  </a:lnTo>
                  <a:lnTo>
                    <a:pt x="108323" y="1274897"/>
                  </a:lnTo>
                  <a:lnTo>
                    <a:pt x="108775" y="1284160"/>
                  </a:lnTo>
                  <a:lnTo>
                    <a:pt x="111228" y="1292566"/>
                  </a:lnTo>
                  <a:lnTo>
                    <a:pt x="115824" y="1299972"/>
                  </a:lnTo>
                  <a:lnTo>
                    <a:pt x="118110" y="1304544"/>
                  </a:lnTo>
                  <a:close/>
                </a:path>
                <a:path w="600075" h="1643380">
                  <a:moveTo>
                    <a:pt x="307230" y="1211580"/>
                  </a:moveTo>
                  <a:lnTo>
                    <a:pt x="280416" y="1211580"/>
                  </a:lnTo>
                  <a:lnTo>
                    <a:pt x="284988" y="1210055"/>
                  </a:lnTo>
                  <a:lnTo>
                    <a:pt x="288036" y="1208531"/>
                  </a:lnTo>
                  <a:lnTo>
                    <a:pt x="292608" y="1199388"/>
                  </a:lnTo>
                  <a:lnTo>
                    <a:pt x="295656" y="1187196"/>
                  </a:lnTo>
                  <a:lnTo>
                    <a:pt x="298894" y="1185576"/>
                  </a:lnTo>
                  <a:lnTo>
                    <a:pt x="298275" y="1185576"/>
                  </a:lnTo>
                  <a:lnTo>
                    <a:pt x="312420" y="1188720"/>
                  </a:lnTo>
                  <a:lnTo>
                    <a:pt x="313944" y="1191768"/>
                  </a:lnTo>
                  <a:lnTo>
                    <a:pt x="309895" y="1202888"/>
                  </a:lnTo>
                  <a:lnTo>
                    <a:pt x="307230" y="1211580"/>
                  </a:lnTo>
                  <a:close/>
                </a:path>
                <a:path w="600075" h="1643380">
                  <a:moveTo>
                    <a:pt x="288036" y="1277112"/>
                  </a:moveTo>
                  <a:lnTo>
                    <a:pt x="228885" y="1256966"/>
                  </a:lnTo>
                  <a:lnTo>
                    <a:pt x="214884" y="1252728"/>
                  </a:lnTo>
                  <a:lnTo>
                    <a:pt x="172212" y="1242060"/>
                  </a:lnTo>
                  <a:lnTo>
                    <a:pt x="148732" y="1238345"/>
                  </a:lnTo>
                  <a:lnTo>
                    <a:pt x="299738" y="1238345"/>
                  </a:lnTo>
                  <a:lnTo>
                    <a:pt x="299442" y="1239369"/>
                  </a:lnTo>
                  <a:lnTo>
                    <a:pt x="296989" y="1249489"/>
                  </a:lnTo>
                  <a:lnTo>
                    <a:pt x="291084" y="1275588"/>
                  </a:lnTo>
                  <a:lnTo>
                    <a:pt x="288036" y="1277112"/>
                  </a:lnTo>
                  <a:close/>
                </a:path>
                <a:path w="600075" h="1643380">
                  <a:moveTo>
                    <a:pt x="67056" y="1391412"/>
                  </a:moveTo>
                  <a:lnTo>
                    <a:pt x="54864" y="1388363"/>
                  </a:lnTo>
                  <a:lnTo>
                    <a:pt x="51816" y="1385315"/>
                  </a:lnTo>
                  <a:lnTo>
                    <a:pt x="54608" y="1364932"/>
                  </a:lnTo>
                  <a:lnTo>
                    <a:pt x="54673" y="1364456"/>
                  </a:lnTo>
                  <a:lnTo>
                    <a:pt x="56388" y="1343025"/>
                  </a:lnTo>
                  <a:lnTo>
                    <a:pt x="56388" y="1298447"/>
                  </a:lnTo>
                  <a:lnTo>
                    <a:pt x="60960" y="1293876"/>
                  </a:lnTo>
                  <a:lnTo>
                    <a:pt x="97536" y="1304544"/>
                  </a:lnTo>
                  <a:lnTo>
                    <a:pt x="118110" y="1304544"/>
                  </a:lnTo>
                  <a:lnTo>
                    <a:pt x="120396" y="1309115"/>
                  </a:lnTo>
                  <a:lnTo>
                    <a:pt x="128016" y="1313688"/>
                  </a:lnTo>
                  <a:lnTo>
                    <a:pt x="135636" y="1315212"/>
                  </a:lnTo>
                  <a:lnTo>
                    <a:pt x="175260" y="1327404"/>
                  </a:lnTo>
                  <a:lnTo>
                    <a:pt x="221170" y="1338453"/>
                  </a:lnTo>
                  <a:lnTo>
                    <a:pt x="235910" y="1341548"/>
                  </a:lnTo>
                  <a:lnTo>
                    <a:pt x="245364" y="1342644"/>
                  </a:lnTo>
                  <a:lnTo>
                    <a:pt x="271497" y="1342644"/>
                  </a:lnTo>
                  <a:lnTo>
                    <a:pt x="270129" y="1347216"/>
                  </a:lnTo>
                  <a:lnTo>
                    <a:pt x="265795" y="1362075"/>
                  </a:lnTo>
                  <a:lnTo>
                    <a:pt x="265679" y="1362455"/>
                  </a:lnTo>
                  <a:lnTo>
                    <a:pt x="83820" y="1362455"/>
                  </a:lnTo>
                  <a:lnTo>
                    <a:pt x="79248" y="1363980"/>
                  </a:lnTo>
                  <a:lnTo>
                    <a:pt x="77724" y="1367028"/>
                  </a:lnTo>
                  <a:lnTo>
                    <a:pt x="74676" y="1370076"/>
                  </a:lnTo>
                  <a:lnTo>
                    <a:pt x="74676" y="1373123"/>
                  </a:lnTo>
                  <a:lnTo>
                    <a:pt x="73152" y="1379220"/>
                  </a:lnTo>
                  <a:lnTo>
                    <a:pt x="68580" y="1389888"/>
                  </a:lnTo>
                  <a:lnTo>
                    <a:pt x="67056" y="1391412"/>
                  </a:lnTo>
                  <a:close/>
                </a:path>
                <a:path w="600075" h="1643380">
                  <a:moveTo>
                    <a:pt x="271497" y="1342644"/>
                  </a:moveTo>
                  <a:lnTo>
                    <a:pt x="245364" y="1342644"/>
                  </a:lnTo>
                  <a:lnTo>
                    <a:pt x="249031" y="1341215"/>
                  </a:lnTo>
                  <a:lnTo>
                    <a:pt x="252984" y="1336929"/>
                  </a:lnTo>
                  <a:lnTo>
                    <a:pt x="256936" y="1329785"/>
                  </a:lnTo>
                  <a:lnTo>
                    <a:pt x="260604" y="1319784"/>
                  </a:lnTo>
                  <a:lnTo>
                    <a:pt x="262128" y="1318260"/>
                  </a:lnTo>
                  <a:lnTo>
                    <a:pt x="275844" y="1321308"/>
                  </a:lnTo>
                  <a:lnTo>
                    <a:pt x="277368" y="1324355"/>
                  </a:lnTo>
                  <a:lnTo>
                    <a:pt x="273891" y="1334642"/>
                  </a:lnTo>
                  <a:lnTo>
                    <a:pt x="271497" y="1342644"/>
                  </a:lnTo>
                  <a:close/>
                </a:path>
                <a:path w="600075" h="1643380">
                  <a:moveTo>
                    <a:pt x="243840" y="1440180"/>
                  </a:moveTo>
                  <a:lnTo>
                    <a:pt x="231648" y="1435608"/>
                  </a:lnTo>
                  <a:lnTo>
                    <a:pt x="230124" y="1432560"/>
                  </a:lnTo>
                  <a:lnTo>
                    <a:pt x="232100" y="1423368"/>
                  </a:lnTo>
                  <a:lnTo>
                    <a:pt x="233362" y="1416177"/>
                  </a:lnTo>
                  <a:lnTo>
                    <a:pt x="233767" y="1410700"/>
                  </a:lnTo>
                  <a:lnTo>
                    <a:pt x="233172" y="1406652"/>
                  </a:lnTo>
                  <a:lnTo>
                    <a:pt x="233172" y="1403604"/>
                  </a:lnTo>
                  <a:lnTo>
                    <a:pt x="230124" y="1400555"/>
                  </a:lnTo>
                  <a:lnTo>
                    <a:pt x="224028" y="1399031"/>
                  </a:lnTo>
                  <a:lnTo>
                    <a:pt x="210026" y="1394460"/>
                  </a:lnTo>
                  <a:lnTo>
                    <a:pt x="164592" y="1380744"/>
                  </a:lnTo>
                  <a:lnTo>
                    <a:pt x="114681" y="1368242"/>
                  </a:lnTo>
                  <a:lnTo>
                    <a:pt x="83820" y="1362455"/>
                  </a:lnTo>
                  <a:lnTo>
                    <a:pt x="265679" y="1362455"/>
                  </a:lnTo>
                  <a:lnTo>
                    <a:pt x="260604" y="1379220"/>
                  </a:lnTo>
                  <a:lnTo>
                    <a:pt x="252603" y="1412938"/>
                  </a:lnTo>
                  <a:lnTo>
                    <a:pt x="249459" y="1426583"/>
                  </a:lnTo>
                  <a:lnTo>
                    <a:pt x="246888" y="1438655"/>
                  </a:lnTo>
                  <a:lnTo>
                    <a:pt x="243840" y="1440180"/>
                  </a:lnTo>
                  <a:close/>
                </a:path>
                <a:path w="600075" h="1643380">
                  <a:moveTo>
                    <a:pt x="64008" y="961644"/>
                  </a:moveTo>
                  <a:lnTo>
                    <a:pt x="51816" y="958596"/>
                  </a:lnTo>
                  <a:lnTo>
                    <a:pt x="50292" y="955548"/>
                  </a:lnTo>
                  <a:lnTo>
                    <a:pt x="52975" y="935736"/>
                  </a:lnTo>
                  <a:lnTo>
                    <a:pt x="53062" y="935093"/>
                  </a:lnTo>
                  <a:lnTo>
                    <a:pt x="53168" y="934212"/>
                  </a:lnTo>
                  <a:lnTo>
                    <a:pt x="54864" y="912495"/>
                  </a:lnTo>
                  <a:lnTo>
                    <a:pt x="55435" y="889968"/>
                  </a:lnTo>
                  <a:lnTo>
                    <a:pt x="54940" y="870204"/>
                  </a:lnTo>
                  <a:lnTo>
                    <a:pt x="54864" y="867156"/>
                  </a:lnTo>
                  <a:lnTo>
                    <a:pt x="57912" y="864108"/>
                  </a:lnTo>
                  <a:lnTo>
                    <a:pt x="59436" y="864108"/>
                  </a:lnTo>
                  <a:lnTo>
                    <a:pt x="65532" y="865632"/>
                  </a:lnTo>
                  <a:lnTo>
                    <a:pt x="79248" y="870204"/>
                  </a:lnTo>
                  <a:lnTo>
                    <a:pt x="174831" y="897850"/>
                  </a:lnTo>
                  <a:lnTo>
                    <a:pt x="217932" y="909828"/>
                  </a:lnTo>
                  <a:lnTo>
                    <a:pt x="288036" y="928116"/>
                  </a:lnTo>
                  <a:lnTo>
                    <a:pt x="308950" y="934212"/>
                  </a:lnTo>
                  <a:lnTo>
                    <a:pt x="77724" y="934212"/>
                  </a:lnTo>
                  <a:lnTo>
                    <a:pt x="74676" y="935736"/>
                  </a:lnTo>
                  <a:lnTo>
                    <a:pt x="73152" y="941832"/>
                  </a:lnTo>
                  <a:lnTo>
                    <a:pt x="71651" y="943332"/>
                  </a:lnTo>
                  <a:lnTo>
                    <a:pt x="70104" y="949452"/>
                  </a:lnTo>
                  <a:lnTo>
                    <a:pt x="67056" y="960120"/>
                  </a:lnTo>
                  <a:lnTo>
                    <a:pt x="64008" y="961644"/>
                  </a:lnTo>
                  <a:close/>
                </a:path>
                <a:path w="600075" h="1643380">
                  <a:moveTo>
                    <a:pt x="378851" y="943332"/>
                  </a:moveTo>
                  <a:lnTo>
                    <a:pt x="358163" y="943332"/>
                  </a:lnTo>
                  <a:lnTo>
                    <a:pt x="361188" y="940308"/>
                  </a:lnTo>
                  <a:lnTo>
                    <a:pt x="365760" y="931163"/>
                  </a:lnTo>
                  <a:lnTo>
                    <a:pt x="370332" y="918971"/>
                  </a:lnTo>
                  <a:lnTo>
                    <a:pt x="371856" y="917448"/>
                  </a:lnTo>
                  <a:lnTo>
                    <a:pt x="384048" y="920496"/>
                  </a:lnTo>
                  <a:lnTo>
                    <a:pt x="385572" y="923544"/>
                  </a:lnTo>
                  <a:lnTo>
                    <a:pt x="378904" y="943165"/>
                  </a:lnTo>
                  <a:lnTo>
                    <a:pt x="378851" y="943332"/>
                  </a:lnTo>
                  <a:close/>
                </a:path>
                <a:path w="600075" h="1643380">
                  <a:moveTo>
                    <a:pt x="271081" y="1136713"/>
                  </a:moveTo>
                  <a:lnTo>
                    <a:pt x="228600" y="1130808"/>
                  </a:lnTo>
                  <a:lnTo>
                    <a:pt x="192405" y="1116711"/>
                  </a:lnTo>
                  <a:lnTo>
                    <a:pt x="160591" y="1084326"/>
                  </a:lnTo>
                  <a:lnTo>
                    <a:pt x="143256" y="1037082"/>
                  </a:lnTo>
                  <a:lnTo>
                    <a:pt x="138088" y="1013555"/>
                  </a:lnTo>
                  <a:lnTo>
                    <a:pt x="138376" y="1008888"/>
                  </a:lnTo>
                  <a:lnTo>
                    <a:pt x="138493" y="1006983"/>
                  </a:lnTo>
                  <a:lnTo>
                    <a:pt x="149465" y="970407"/>
                  </a:lnTo>
                  <a:lnTo>
                    <a:pt x="159217" y="955548"/>
                  </a:lnTo>
                  <a:lnTo>
                    <a:pt x="161449" y="952476"/>
                  </a:lnTo>
                  <a:lnTo>
                    <a:pt x="149352" y="949452"/>
                  </a:lnTo>
                  <a:lnTo>
                    <a:pt x="124515" y="942570"/>
                  </a:lnTo>
                  <a:lnTo>
                    <a:pt x="104965" y="937831"/>
                  </a:lnTo>
                  <a:lnTo>
                    <a:pt x="90844" y="935093"/>
                  </a:lnTo>
                  <a:lnTo>
                    <a:pt x="82296" y="934212"/>
                  </a:lnTo>
                  <a:lnTo>
                    <a:pt x="308950" y="934212"/>
                  </a:lnTo>
                  <a:lnTo>
                    <a:pt x="314178" y="935736"/>
                  </a:lnTo>
                  <a:lnTo>
                    <a:pt x="334708" y="940879"/>
                  </a:lnTo>
                  <a:lnTo>
                    <a:pt x="348257" y="943332"/>
                  </a:lnTo>
                  <a:lnTo>
                    <a:pt x="378851" y="943332"/>
                  </a:lnTo>
                  <a:lnTo>
                    <a:pt x="375928" y="952476"/>
                  </a:lnTo>
                  <a:lnTo>
                    <a:pt x="373380" y="961644"/>
                  </a:lnTo>
                  <a:lnTo>
                    <a:pt x="372591" y="964692"/>
                  </a:lnTo>
                  <a:lnTo>
                    <a:pt x="207264" y="964692"/>
                  </a:lnTo>
                  <a:lnTo>
                    <a:pt x="176784" y="987552"/>
                  </a:lnTo>
                  <a:lnTo>
                    <a:pt x="167735" y="1006983"/>
                  </a:lnTo>
                  <a:lnTo>
                    <a:pt x="167640" y="1007363"/>
                  </a:lnTo>
                  <a:lnTo>
                    <a:pt x="175783" y="1045511"/>
                  </a:lnTo>
                  <a:lnTo>
                    <a:pt x="214026" y="1066395"/>
                  </a:lnTo>
                  <a:lnTo>
                    <a:pt x="264414" y="1074610"/>
                  </a:lnTo>
                  <a:lnTo>
                    <a:pt x="350901" y="1074610"/>
                  </a:lnTo>
                  <a:lnTo>
                    <a:pt x="350520" y="1075944"/>
                  </a:lnTo>
                  <a:lnTo>
                    <a:pt x="322659" y="1119235"/>
                  </a:lnTo>
                  <a:lnTo>
                    <a:pt x="290107" y="1134022"/>
                  </a:lnTo>
                  <a:lnTo>
                    <a:pt x="271081" y="1136713"/>
                  </a:lnTo>
                  <a:close/>
                </a:path>
                <a:path w="600075" h="1643380">
                  <a:moveTo>
                    <a:pt x="350901" y="1074610"/>
                  </a:moveTo>
                  <a:lnTo>
                    <a:pt x="264414" y="1074610"/>
                  </a:lnTo>
                  <a:lnTo>
                    <a:pt x="281035" y="1072205"/>
                  </a:lnTo>
                  <a:lnTo>
                    <a:pt x="295656" y="1066800"/>
                  </a:lnTo>
                  <a:lnTo>
                    <a:pt x="316944" y="1032248"/>
                  </a:lnTo>
                  <a:lnTo>
                    <a:pt x="316992" y="1024699"/>
                  </a:lnTo>
                  <a:lnTo>
                    <a:pt x="315896" y="1016865"/>
                  </a:lnTo>
                  <a:lnTo>
                    <a:pt x="284988" y="985837"/>
                  </a:lnTo>
                  <a:lnTo>
                    <a:pt x="207264" y="964692"/>
                  </a:lnTo>
                  <a:lnTo>
                    <a:pt x="372591" y="964692"/>
                  </a:lnTo>
                  <a:lnTo>
                    <a:pt x="371112" y="970407"/>
                  </a:lnTo>
                  <a:lnTo>
                    <a:pt x="368808" y="980884"/>
                  </a:lnTo>
                  <a:lnTo>
                    <a:pt x="366637" y="992123"/>
                  </a:lnTo>
                  <a:lnTo>
                    <a:pt x="365829" y="996696"/>
                  </a:lnTo>
                  <a:lnTo>
                    <a:pt x="326136" y="996696"/>
                  </a:lnTo>
                  <a:lnTo>
                    <a:pt x="344983" y="1034415"/>
                  </a:lnTo>
                  <a:lnTo>
                    <a:pt x="355092" y="1057655"/>
                  </a:lnTo>
                  <a:lnTo>
                    <a:pt x="353568" y="1065276"/>
                  </a:lnTo>
                  <a:lnTo>
                    <a:pt x="350901" y="1074610"/>
                  </a:lnTo>
                  <a:close/>
                </a:path>
                <a:path w="600075" h="1643380">
                  <a:moveTo>
                    <a:pt x="361188" y="1007363"/>
                  </a:moveTo>
                  <a:lnTo>
                    <a:pt x="355496" y="1005054"/>
                  </a:lnTo>
                  <a:lnTo>
                    <a:pt x="347662" y="1002601"/>
                  </a:lnTo>
                  <a:lnTo>
                    <a:pt x="326136" y="996696"/>
                  </a:lnTo>
                  <a:lnTo>
                    <a:pt x="365829" y="996696"/>
                  </a:lnTo>
                  <a:lnTo>
                    <a:pt x="364236" y="1005839"/>
                  </a:lnTo>
                  <a:lnTo>
                    <a:pt x="361188" y="1007363"/>
                  </a:lnTo>
                  <a:close/>
                </a:path>
                <a:path w="600075" h="1643380">
                  <a:moveTo>
                    <a:pt x="416052" y="589216"/>
                  </a:moveTo>
                  <a:lnTo>
                    <a:pt x="367284" y="582167"/>
                  </a:lnTo>
                  <a:lnTo>
                    <a:pt x="309181" y="553783"/>
                  </a:lnTo>
                  <a:lnTo>
                    <a:pt x="281940" y="505967"/>
                  </a:lnTo>
                  <a:lnTo>
                    <a:pt x="280608" y="476607"/>
                  </a:lnTo>
                  <a:lnTo>
                    <a:pt x="282102" y="461486"/>
                  </a:lnTo>
                  <a:lnTo>
                    <a:pt x="297061" y="414432"/>
                  </a:lnTo>
                  <a:lnTo>
                    <a:pt x="333208" y="375570"/>
                  </a:lnTo>
                  <a:lnTo>
                    <a:pt x="371284" y="365855"/>
                  </a:lnTo>
                  <a:lnTo>
                    <a:pt x="385572" y="366141"/>
                  </a:lnTo>
                  <a:lnTo>
                    <a:pt x="452199" y="384452"/>
                  </a:lnTo>
                  <a:lnTo>
                    <a:pt x="496871" y="423933"/>
                  </a:lnTo>
                  <a:lnTo>
                    <a:pt x="497514" y="425577"/>
                  </a:lnTo>
                  <a:lnTo>
                    <a:pt x="354377" y="425577"/>
                  </a:lnTo>
                  <a:lnTo>
                    <a:pt x="339852" y="426720"/>
                  </a:lnTo>
                  <a:lnTo>
                    <a:pt x="306324" y="457200"/>
                  </a:lnTo>
                  <a:lnTo>
                    <a:pt x="306300" y="476607"/>
                  </a:lnTo>
                  <a:lnTo>
                    <a:pt x="317563" y="493585"/>
                  </a:lnTo>
                  <a:lnTo>
                    <a:pt x="339971" y="507992"/>
                  </a:lnTo>
                  <a:lnTo>
                    <a:pt x="373380" y="519683"/>
                  </a:lnTo>
                  <a:lnTo>
                    <a:pt x="417337" y="528566"/>
                  </a:lnTo>
                  <a:lnTo>
                    <a:pt x="499514" y="528566"/>
                  </a:lnTo>
                  <a:lnTo>
                    <a:pt x="497681" y="533685"/>
                  </a:lnTo>
                  <a:lnTo>
                    <a:pt x="486537" y="552831"/>
                  </a:lnTo>
                  <a:lnTo>
                    <a:pt x="472535" y="567975"/>
                  </a:lnTo>
                  <a:lnTo>
                    <a:pt x="455676" y="579120"/>
                  </a:lnTo>
                  <a:lnTo>
                    <a:pt x="437149" y="586239"/>
                  </a:lnTo>
                  <a:lnTo>
                    <a:pt x="416052" y="589216"/>
                  </a:lnTo>
                  <a:close/>
                </a:path>
                <a:path w="600075" h="1643380">
                  <a:moveTo>
                    <a:pt x="499514" y="528566"/>
                  </a:moveTo>
                  <a:lnTo>
                    <a:pt x="417337" y="528566"/>
                  </a:lnTo>
                  <a:lnTo>
                    <a:pt x="450723" y="527875"/>
                  </a:lnTo>
                  <a:lnTo>
                    <a:pt x="473249" y="517755"/>
                  </a:lnTo>
                  <a:lnTo>
                    <a:pt x="484632" y="498348"/>
                  </a:lnTo>
                  <a:lnTo>
                    <a:pt x="486632" y="484346"/>
                  </a:lnTo>
                  <a:lnTo>
                    <a:pt x="483489" y="472059"/>
                  </a:lnTo>
                  <a:lnTo>
                    <a:pt x="453175" y="448079"/>
                  </a:lnTo>
                  <a:lnTo>
                    <a:pt x="394287" y="430148"/>
                  </a:lnTo>
                  <a:lnTo>
                    <a:pt x="354377" y="425577"/>
                  </a:lnTo>
                  <a:lnTo>
                    <a:pt x="497514" y="425577"/>
                  </a:lnTo>
                  <a:lnTo>
                    <a:pt x="507492" y="451104"/>
                  </a:lnTo>
                  <a:lnTo>
                    <a:pt x="509825" y="465105"/>
                  </a:lnTo>
                  <a:lnTo>
                    <a:pt x="509984" y="472059"/>
                  </a:lnTo>
                  <a:lnTo>
                    <a:pt x="510088" y="476607"/>
                  </a:lnTo>
                  <a:lnTo>
                    <a:pt x="510159" y="479679"/>
                  </a:lnTo>
                  <a:lnTo>
                    <a:pt x="508890" y="493585"/>
                  </a:lnTo>
                  <a:lnTo>
                    <a:pt x="508777" y="494823"/>
                  </a:lnTo>
                  <a:lnTo>
                    <a:pt x="505968" y="510540"/>
                  </a:lnTo>
                  <a:lnTo>
                    <a:pt x="499514" y="528566"/>
                  </a:lnTo>
                  <a:close/>
                </a:path>
                <a:path w="600075" h="1643380">
                  <a:moveTo>
                    <a:pt x="134112" y="705612"/>
                  </a:moveTo>
                  <a:lnTo>
                    <a:pt x="120396" y="701040"/>
                  </a:lnTo>
                  <a:lnTo>
                    <a:pt x="118872" y="697992"/>
                  </a:lnTo>
                  <a:lnTo>
                    <a:pt x="122586" y="686895"/>
                  </a:lnTo>
                  <a:lnTo>
                    <a:pt x="126873" y="672084"/>
                  </a:lnTo>
                  <a:lnTo>
                    <a:pt x="131730" y="653843"/>
                  </a:lnTo>
                  <a:lnTo>
                    <a:pt x="137160" y="632460"/>
                  </a:lnTo>
                  <a:lnTo>
                    <a:pt x="143208" y="611266"/>
                  </a:lnTo>
                  <a:lnTo>
                    <a:pt x="147828" y="593217"/>
                  </a:lnTo>
                  <a:lnTo>
                    <a:pt x="151304" y="578024"/>
                  </a:lnTo>
                  <a:lnTo>
                    <a:pt x="153924" y="565404"/>
                  </a:lnTo>
                  <a:lnTo>
                    <a:pt x="156972" y="563879"/>
                  </a:lnTo>
                  <a:lnTo>
                    <a:pt x="170688" y="568452"/>
                  </a:lnTo>
                  <a:lnTo>
                    <a:pt x="172212" y="571500"/>
                  </a:lnTo>
                  <a:lnTo>
                    <a:pt x="170211" y="581548"/>
                  </a:lnTo>
                  <a:lnTo>
                    <a:pt x="168783" y="589026"/>
                  </a:lnTo>
                  <a:lnTo>
                    <a:pt x="167925" y="594217"/>
                  </a:lnTo>
                  <a:lnTo>
                    <a:pt x="167640" y="597408"/>
                  </a:lnTo>
                  <a:lnTo>
                    <a:pt x="167640" y="601979"/>
                  </a:lnTo>
                  <a:lnTo>
                    <a:pt x="217027" y="621339"/>
                  </a:lnTo>
                  <a:lnTo>
                    <a:pt x="378214" y="664392"/>
                  </a:lnTo>
                  <a:lnTo>
                    <a:pt x="422148" y="673608"/>
                  </a:lnTo>
                  <a:lnTo>
                    <a:pt x="152400" y="673608"/>
                  </a:lnTo>
                  <a:lnTo>
                    <a:pt x="147828" y="675132"/>
                  </a:lnTo>
                  <a:lnTo>
                    <a:pt x="146304" y="679704"/>
                  </a:lnTo>
                  <a:lnTo>
                    <a:pt x="144875" y="682013"/>
                  </a:lnTo>
                  <a:lnTo>
                    <a:pt x="142875" y="686752"/>
                  </a:lnTo>
                  <a:lnTo>
                    <a:pt x="140303" y="694062"/>
                  </a:lnTo>
                  <a:lnTo>
                    <a:pt x="137160" y="704088"/>
                  </a:lnTo>
                  <a:lnTo>
                    <a:pt x="134112" y="705612"/>
                  </a:lnTo>
                  <a:close/>
                </a:path>
                <a:path w="600075" h="1643380">
                  <a:moveTo>
                    <a:pt x="423672" y="781812"/>
                  </a:moveTo>
                  <a:lnTo>
                    <a:pt x="420624" y="781812"/>
                  </a:lnTo>
                  <a:lnTo>
                    <a:pt x="406908" y="778763"/>
                  </a:lnTo>
                  <a:lnTo>
                    <a:pt x="405384" y="775716"/>
                  </a:lnTo>
                  <a:lnTo>
                    <a:pt x="407384" y="765667"/>
                  </a:lnTo>
                  <a:lnTo>
                    <a:pt x="408813" y="758190"/>
                  </a:lnTo>
                  <a:lnTo>
                    <a:pt x="409599" y="753427"/>
                  </a:lnTo>
                  <a:lnTo>
                    <a:pt x="409670" y="752998"/>
                  </a:lnTo>
                  <a:lnTo>
                    <a:pt x="409956" y="749808"/>
                  </a:lnTo>
                  <a:lnTo>
                    <a:pt x="409956" y="745236"/>
                  </a:lnTo>
                  <a:lnTo>
                    <a:pt x="408432" y="742188"/>
                  </a:lnTo>
                  <a:lnTo>
                    <a:pt x="403860" y="740663"/>
                  </a:lnTo>
                  <a:lnTo>
                    <a:pt x="393835" y="736687"/>
                  </a:lnTo>
                  <a:lnTo>
                    <a:pt x="338328" y="719328"/>
                  </a:lnTo>
                  <a:lnTo>
                    <a:pt x="224028" y="688848"/>
                  </a:lnTo>
                  <a:lnTo>
                    <a:pt x="181165" y="678370"/>
                  </a:lnTo>
                  <a:lnTo>
                    <a:pt x="155448" y="673608"/>
                  </a:lnTo>
                  <a:lnTo>
                    <a:pt x="426720" y="673608"/>
                  </a:lnTo>
                  <a:lnTo>
                    <a:pt x="429768" y="672084"/>
                  </a:lnTo>
                  <a:lnTo>
                    <a:pt x="431292" y="667512"/>
                  </a:lnTo>
                  <a:lnTo>
                    <a:pt x="432720" y="665202"/>
                  </a:lnTo>
                  <a:lnTo>
                    <a:pt x="434721" y="660463"/>
                  </a:lnTo>
                  <a:lnTo>
                    <a:pt x="437292" y="653153"/>
                  </a:lnTo>
                  <a:lnTo>
                    <a:pt x="440436" y="643128"/>
                  </a:lnTo>
                  <a:lnTo>
                    <a:pt x="443484" y="641604"/>
                  </a:lnTo>
                  <a:lnTo>
                    <a:pt x="458724" y="646175"/>
                  </a:lnTo>
                  <a:lnTo>
                    <a:pt x="460248" y="647700"/>
                  </a:lnTo>
                  <a:lnTo>
                    <a:pt x="455652" y="660320"/>
                  </a:lnTo>
                  <a:lnTo>
                    <a:pt x="451032" y="675132"/>
                  </a:lnTo>
                  <a:lnTo>
                    <a:pt x="445889" y="693562"/>
                  </a:lnTo>
                  <a:lnTo>
                    <a:pt x="440436" y="714756"/>
                  </a:lnTo>
                  <a:lnTo>
                    <a:pt x="435030" y="735306"/>
                  </a:lnTo>
                  <a:lnTo>
                    <a:pt x="430450" y="752998"/>
                  </a:lnTo>
                  <a:lnTo>
                    <a:pt x="426505" y="768977"/>
                  </a:lnTo>
                  <a:lnTo>
                    <a:pt x="423672" y="781812"/>
                  </a:lnTo>
                  <a:close/>
                </a:path>
                <a:path w="600075" h="1643380">
                  <a:moveTo>
                    <a:pt x="425958" y="327469"/>
                  </a:moveTo>
                  <a:lnTo>
                    <a:pt x="382524" y="321563"/>
                  </a:lnTo>
                  <a:lnTo>
                    <a:pt x="321945" y="291846"/>
                  </a:lnTo>
                  <a:lnTo>
                    <a:pt x="281940" y="243840"/>
                  </a:lnTo>
                  <a:lnTo>
                    <a:pt x="265889" y="183856"/>
                  </a:lnTo>
                  <a:lnTo>
                    <a:pt x="264988" y="177831"/>
                  </a:lnTo>
                  <a:lnTo>
                    <a:pt x="266295" y="140541"/>
                  </a:lnTo>
                  <a:lnTo>
                    <a:pt x="274320" y="100583"/>
                  </a:lnTo>
                  <a:lnTo>
                    <a:pt x="293370" y="49530"/>
                  </a:lnTo>
                  <a:lnTo>
                    <a:pt x="321564" y="3048"/>
                  </a:lnTo>
                  <a:lnTo>
                    <a:pt x="324612" y="0"/>
                  </a:lnTo>
                  <a:lnTo>
                    <a:pt x="339828" y="7739"/>
                  </a:lnTo>
                  <a:lnTo>
                    <a:pt x="356044" y="15049"/>
                  </a:lnTo>
                  <a:lnTo>
                    <a:pt x="373689" y="22074"/>
                  </a:lnTo>
                  <a:lnTo>
                    <a:pt x="393192" y="28956"/>
                  </a:lnTo>
                  <a:lnTo>
                    <a:pt x="394716" y="30479"/>
                  </a:lnTo>
                  <a:lnTo>
                    <a:pt x="392176" y="38100"/>
                  </a:lnTo>
                  <a:lnTo>
                    <a:pt x="350520" y="38100"/>
                  </a:lnTo>
                  <a:lnTo>
                    <a:pt x="333660" y="49244"/>
                  </a:lnTo>
                  <a:lnTo>
                    <a:pt x="319659" y="64389"/>
                  </a:lnTo>
                  <a:lnTo>
                    <a:pt x="308514" y="83534"/>
                  </a:lnTo>
                  <a:lnTo>
                    <a:pt x="300228" y="106679"/>
                  </a:lnTo>
                  <a:lnTo>
                    <a:pt x="295036" y="132111"/>
                  </a:lnTo>
                  <a:lnTo>
                    <a:pt x="295275" y="155829"/>
                  </a:lnTo>
                  <a:lnTo>
                    <a:pt x="310896" y="198120"/>
                  </a:lnTo>
                  <a:lnTo>
                    <a:pt x="344043" y="231267"/>
                  </a:lnTo>
                  <a:lnTo>
                    <a:pt x="393192" y="252983"/>
                  </a:lnTo>
                  <a:lnTo>
                    <a:pt x="429768" y="259294"/>
                  </a:lnTo>
                  <a:lnTo>
                    <a:pt x="560747" y="259294"/>
                  </a:lnTo>
                  <a:lnTo>
                    <a:pt x="545782" y="280987"/>
                  </a:lnTo>
                  <a:lnTo>
                    <a:pt x="511373" y="307967"/>
                  </a:lnTo>
                  <a:lnTo>
                    <a:pt x="469392" y="323087"/>
                  </a:lnTo>
                  <a:lnTo>
                    <a:pt x="447675" y="326493"/>
                  </a:lnTo>
                  <a:lnTo>
                    <a:pt x="425958" y="327469"/>
                  </a:lnTo>
                  <a:close/>
                </a:path>
                <a:path w="600075" h="1643380">
                  <a:moveTo>
                    <a:pt x="387096" y="45720"/>
                  </a:moveTo>
                  <a:lnTo>
                    <a:pt x="375380" y="42600"/>
                  </a:lnTo>
                  <a:lnTo>
                    <a:pt x="365379" y="40195"/>
                  </a:lnTo>
                  <a:lnTo>
                    <a:pt x="357092" y="38647"/>
                  </a:lnTo>
                  <a:lnTo>
                    <a:pt x="350520" y="38100"/>
                  </a:lnTo>
                  <a:lnTo>
                    <a:pt x="392176" y="38100"/>
                  </a:lnTo>
                  <a:lnTo>
                    <a:pt x="390144" y="44196"/>
                  </a:lnTo>
                  <a:lnTo>
                    <a:pt x="387096" y="45720"/>
                  </a:lnTo>
                  <a:close/>
                </a:path>
                <a:path w="600075" h="1643380">
                  <a:moveTo>
                    <a:pt x="560747" y="259294"/>
                  </a:moveTo>
                  <a:lnTo>
                    <a:pt x="429768" y="259294"/>
                  </a:lnTo>
                  <a:lnTo>
                    <a:pt x="464058" y="257746"/>
                  </a:lnTo>
                  <a:lnTo>
                    <a:pt x="496062" y="248483"/>
                  </a:lnTo>
                  <a:lnTo>
                    <a:pt x="539496" y="218765"/>
                  </a:lnTo>
                  <a:lnTo>
                    <a:pt x="560070" y="183856"/>
                  </a:lnTo>
                  <a:lnTo>
                    <a:pt x="571452" y="139565"/>
                  </a:lnTo>
                  <a:lnTo>
                    <a:pt x="573405" y="117157"/>
                  </a:lnTo>
                  <a:lnTo>
                    <a:pt x="572500" y="94464"/>
                  </a:lnTo>
                  <a:lnTo>
                    <a:pt x="568452" y="71628"/>
                  </a:lnTo>
                  <a:lnTo>
                    <a:pt x="574548" y="67056"/>
                  </a:lnTo>
                  <a:lnTo>
                    <a:pt x="594360" y="82296"/>
                  </a:lnTo>
                  <a:lnTo>
                    <a:pt x="598598" y="108870"/>
                  </a:lnTo>
                  <a:lnTo>
                    <a:pt x="599694" y="136017"/>
                  </a:lnTo>
                  <a:lnTo>
                    <a:pt x="597360" y="163734"/>
                  </a:lnTo>
                  <a:lnTo>
                    <a:pt x="591312" y="192024"/>
                  </a:lnTo>
                  <a:lnTo>
                    <a:pt x="572476" y="242292"/>
                  </a:lnTo>
                  <a:lnTo>
                    <a:pt x="560747" y="259294"/>
                  </a:lnTo>
                  <a:close/>
                </a:path>
              </a:pathLst>
            </a:custGeom>
            <a:solidFill>
              <a:srgbClr val="000000"/>
            </a:solidFill>
          </p:spPr>
          <p:txBody>
            <a:bodyPr wrap="square" lIns="0" tIns="0" rIns="0" bIns="0" rtlCol="0"/>
            <a:lstStyle/>
            <a:p>
              <a:endParaRPr/>
            </a:p>
          </p:txBody>
        </p:sp>
      </p:grpSp>
      <p:pic>
        <p:nvPicPr>
          <p:cNvPr id="11" name="object 11"/>
          <p:cNvPicPr/>
          <p:nvPr/>
        </p:nvPicPr>
        <p:blipFill>
          <a:blip r:embed="rId7" cstate="print"/>
          <a:stretch>
            <a:fillRect/>
          </a:stretch>
        </p:blipFill>
        <p:spPr>
          <a:xfrm>
            <a:off x="9988296" y="6839712"/>
            <a:ext cx="2500883" cy="466343"/>
          </a:xfrm>
          <a:prstGeom prst="rect">
            <a:avLst/>
          </a:prstGeom>
        </p:spPr>
      </p:pic>
      <p:sp>
        <p:nvSpPr>
          <p:cNvPr id="12" name="object 12"/>
          <p:cNvSpPr txBox="1"/>
          <p:nvPr/>
        </p:nvSpPr>
        <p:spPr>
          <a:xfrm>
            <a:off x="3616902" y="1268817"/>
            <a:ext cx="8732071" cy="5434821"/>
          </a:xfrm>
          <a:prstGeom prst="rect">
            <a:avLst/>
          </a:prstGeom>
        </p:spPr>
        <p:txBody>
          <a:bodyPr vert="horz" wrap="square" lIns="0" tIns="157480" rIns="0" bIns="0" rtlCol="0">
            <a:spAutoFit/>
          </a:bodyPr>
          <a:lstStyle/>
          <a:p>
            <a:pPr marL="314325">
              <a:lnSpc>
                <a:spcPct val="100000"/>
              </a:lnSpc>
              <a:spcBef>
                <a:spcPts val="1240"/>
              </a:spcBef>
            </a:pPr>
            <a:r>
              <a:rPr lang="el" sz="1300" dirty="0">
                <a:solidFill>
                  <a:srgbClr val="00F9F9"/>
                </a:solidFill>
                <a:latin typeface="Palatino Linotype"/>
                <a:cs typeface="Palatino Linotype"/>
              </a:rPr>
              <a:t>Περίπτωση χρήσης υγειονομικής περίθαλψης </a:t>
            </a:r>
            <a:r>
              <a:rPr lang="el" sz="1300" dirty="0">
                <a:solidFill>
                  <a:srgbClr val="00F9F9"/>
                </a:solidFill>
                <a:latin typeface="Times New Roman"/>
                <a:cs typeface="Times New Roman"/>
              </a:rPr>
              <a:t>- </a:t>
            </a:r>
            <a:r>
              <a:rPr lang="el" sz="1300" dirty="0">
                <a:solidFill>
                  <a:srgbClr val="00F9F9"/>
                </a:solidFill>
                <a:latin typeface="Palatino Linotype"/>
                <a:cs typeface="Palatino Linotype"/>
              </a:rPr>
              <a:t>παραβίαση δεδομένων Pt.2</a:t>
            </a:r>
            <a:endParaRPr sz="1300" dirty="0">
              <a:latin typeface="Palatino Linotype"/>
              <a:cs typeface="Palatino Linotype"/>
            </a:endParaRPr>
          </a:p>
          <a:p>
            <a:pPr marL="12700" marR="5080" indent="218440" algn="just">
              <a:lnSpc>
                <a:spcPct val="100000"/>
              </a:lnSpc>
              <a:spcBef>
                <a:spcPts val="905"/>
              </a:spcBef>
              <a:buAutoNum type="arabicPeriod" startAt="7"/>
              <a:tabLst>
                <a:tab pos="231140" algn="l"/>
              </a:tabLst>
            </a:pPr>
            <a:r>
              <a:rPr lang="el" sz="1300" dirty="0">
                <a:solidFill>
                  <a:srgbClr val="00F9F9"/>
                </a:solidFill>
                <a:latin typeface="Palatino Linotype"/>
                <a:cs typeface="Palatino Linotype"/>
              </a:rPr>
              <a:t>Πρότυπα συμπεριφοράς: </a:t>
            </a:r>
            <a:r>
              <a:rPr lang="el" sz="1300" dirty="0">
                <a:solidFill>
                  <a:srgbClr val="FFFFFF"/>
                </a:solidFill>
                <a:latin typeface="Palatino Linotype"/>
                <a:cs typeface="Palatino Linotype"/>
              </a:rPr>
              <a:t>Τα πρότυπα συμπεριφοράς αναφέρονται σε μη φυσιολογικές δραστηριότητες που παρατηρούνται σε αρχεία καταγραφής συστήματος ή στην κυκλοφορία δικτύου. Σε περίπτωση παραβίασης δεδομένων υγειονομικής περίθαλψης, αυτά τα μοτίβα θα μπορούσαν να περιλαμβάνουν ασυνήθιστα μοτίβα πρόσβασης στα αρχεία ασθενών ή μη φυσιολογικές μεταφορές δεδομένων.</a:t>
            </a:r>
            <a:endParaRPr sz="1300" dirty="0">
              <a:latin typeface="Palatino Linotype"/>
              <a:cs typeface="Palatino Linotype"/>
            </a:endParaRPr>
          </a:p>
          <a:p>
            <a:pPr marL="287020" marR="6350" lvl="1" indent="-274955" algn="just">
              <a:lnSpc>
                <a:spcPct val="100000"/>
              </a:lnSpc>
              <a:spcBef>
                <a:spcPts val="395"/>
              </a:spcBef>
              <a:buClr>
                <a:srgbClr val="00F9F9"/>
              </a:buClr>
              <a:buFont typeface="Times New Roman"/>
              <a:buChar char="▪"/>
              <a:tabLst>
                <a:tab pos="287020" algn="l"/>
              </a:tabLst>
            </a:pPr>
            <a:r>
              <a:rPr lang="el" sz="1300" dirty="0">
                <a:solidFill>
                  <a:srgbClr val="FFFFFF"/>
                </a:solidFill>
                <a:latin typeface="Palatino Linotype"/>
                <a:cs typeface="Palatino Linotype"/>
              </a:rPr>
              <a:t>Παράδειγμα: Η μη εξουσιοδοτημένη πρόσβαση σε αρχεία ασθενών εκτός των κανονικών ωρών λειτουργίας μπορεί να υποδεικνύει ύποπτη συμπεριφορά.</a:t>
            </a:r>
            <a:endParaRPr sz="1300" dirty="0">
              <a:latin typeface="Palatino Linotype"/>
              <a:cs typeface="Palatino Linotype"/>
            </a:endParaRPr>
          </a:p>
          <a:p>
            <a:pPr marL="12700" marR="5715" indent="208279" algn="just">
              <a:lnSpc>
                <a:spcPct val="100000"/>
              </a:lnSpc>
              <a:spcBef>
                <a:spcPts val="395"/>
              </a:spcBef>
              <a:buAutoNum type="arabicPeriod" startAt="8"/>
              <a:tabLst>
                <a:tab pos="220979" algn="l"/>
              </a:tabLst>
            </a:pPr>
            <a:r>
              <a:rPr lang="en-US" sz="1300" dirty="0">
                <a:solidFill>
                  <a:srgbClr val="00F9F9"/>
                </a:solidFill>
                <a:latin typeface="Palatino Linotype"/>
                <a:cs typeface="Palatino Linotype"/>
              </a:rPr>
              <a:t>Signatures - </a:t>
            </a:r>
            <a:r>
              <a:rPr lang="el" sz="1300" dirty="0">
                <a:solidFill>
                  <a:srgbClr val="00F9F9"/>
                </a:solidFill>
                <a:latin typeface="Palatino Linotype"/>
                <a:cs typeface="Palatino Linotype"/>
              </a:rPr>
              <a:t>Υπογραφές: </a:t>
            </a:r>
            <a:r>
              <a:rPr lang="el" sz="1300" dirty="0">
                <a:solidFill>
                  <a:srgbClr val="FFFFFF"/>
                </a:solidFill>
                <a:latin typeface="Palatino Linotype"/>
                <a:cs typeface="Palatino Linotype"/>
              </a:rPr>
              <a:t>Οι υπογραφές είναι μοναδικά αναγνωριστικά ή μοτίβα που σχετίζονται με γνωστές παραλλαγές κακόβουλου λογισμικού ή τεχνικές επίθεσης. Σε περίπτωση παραβίασης δεδομένων υγειονομικής περίθαλψης, οι υπογραφές μπορούν να βοηθήσουν στον εντοπισμό κακόβουλου λογισμικού ή μεθόδων επίθεσης που χρησιμοποιούνται από εγκληματίες στον κυβερνοχώρο.</a:t>
            </a:r>
            <a:endParaRPr sz="1300" dirty="0">
              <a:latin typeface="Palatino Linotype"/>
              <a:cs typeface="Palatino Linotype"/>
            </a:endParaRPr>
          </a:p>
          <a:p>
            <a:pPr marL="287020" marR="5715" lvl="1" indent="-274955" algn="just">
              <a:lnSpc>
                <a:spcPct val="100000"/>
              </a:lnSpc>
              <a:spcBef>
                <a:spcPts val="409"/>
              </a:spcBef>
              <a:buClr>
                <a:srgbClr val="00F9F9"/>
              </a:buClr>
              <a:buFont typeface="Times New Roman"/>
              <a:buChar char="▪"/>
              <a:tabLst>
                <a:tab pos="287020" algn="l"/>
              </a:tabLst>
            </a:pPr>
            <a:r>
              <a:rPr lang="el" sz="1300" dirty="0">
                <a:solidFill>
                  <a:srgbClr val="FFFFFF"/>
                </a:solidFill>
                <a:latin typeface="Palatino Linotype"/>
                <a:cs typeface="Palatino Linotype"/>
              </a:rPr>
              <a:t>Παράδειγμα: Η υπογραφή για ransomware που χρησιμοποιείται σε παραβιάσεις δεδομένων υγειονομικής περίθαλψης θα μπορούσε να βοηθήσει στον εντοπισμό δραστηριότητας ransomware.</a:t>
            </a:r>
            <a:endParaRPr sz="1300" dirty="0">
              <a:latin typeface="Palatino Linotype"/>
              <a:cs typeface="Palatino Linotype"/>
            </a:endParaRPr>
          </a:p>
          <a:p>
            <a:pPr marL="12700" marR="5080" indent="201930" algn="just">
              <a:lnSpc>
                <a:spcPct val="100299"/>
              </a:lnSpc>
              <a:spcBef>
                <a:spcPts val="390"/>
              </a:spcBef>
              <a:buAutoNum type="arabicPeriod" startAt="9"/>
              <a:tabLst>
                <a:tab pos="214629" algn="l"/>
              </a:tabLst>
            </a:pPr>
            <a:r>
              <a:rPr lang="en-US" sz="1300" dirty="0">
                <a:solidFill>
                  <a:srgbClr val="00F9F9"/>
                </a:solidFill>
                <a:latin typeface="Palatino Linotype"/>
                <a:cs typeface="Palatino Linotype"/>
              </a:rPr>
              <a:t>File Paths - </a:t>
            </a:r>
            <a:r>
              <a:rPr lang="el" sz="1300" dirty="0">
                <a:solidFill>
                  <a:srgbClr val="00F9F9"/>
                </a:solidFill>
                <a:latin typeface="Palatino Linotype"/>
                <a:cs typeface="Palatino Linotype"/>
              </a:rPr>
              <a:t>Διαδρομές αρχείων: </a:t>
            </a:r>
            <a:r>
              <a:rPr lang="el-GR" sz="1300" dirty="0">
                <a:solidFill>
                  <a:srgbClr val="FFFFFF"/>
                </a:solidFill>
                <a:latin typeface="Palatino Linotype"/>
                <a:cs typeface="Palatino Linotype"/>
              </a:rPr>
              <a:t>Τα </a:t>
            </a:r>
            <a:r>
              <a:rPr lang="en-US" sz="1300" dirty="0">
                <a:solidFill>
                  <a:srgbClr val="FFFFFF"/>
                </a:solidFill>
                <a:latin typeface="Palatino Linotype"/>
                <a:cs typeface="Palatino Linotype"/>
              </a:rPr>
              <a:t>File Paths </a:t>
            </a:r>
            <a:r>
              <a:rPr lang="el" sz="1300" dirty="0">
                <a:solidFill>
                  <a:srgbClr val="FFFFFF"/>
                </a:solidFill>
                <a:latin typeface="Palatino Linotype"/>
                <a:cs typeface="Palatino Linotype"/>
              </a:rPr>
              <a:t>υποδεικνύουν τη θέση των αρχείων μέσα σε ένα σύστημα αρχείων. Σε περίπτωση παραβίασης δεδομένων υγειονομικής περίθαλψης, οι διαδρομές αρχείων μπορούν να προσδιορίσουν τη θέση των παραβιασμένων αρχείων ασθενών ή άλλων ευαίσθητων δεδομένων.</a:t>
            </a:r>
            <a:endParaRPr sz="1300" dirty="0">
              <a:latin typeface="Palatino Linotype"/>
              <a:cs typeface="Palatino Linotype"/>
            </a:endParaRPr>
          </a:p>
          <a:p>
            <a:pPr marL="287020" marR="6985" lvl="1" indent="-274955" algn="just">
              <a:lnSpc>
                <a:spcPct val="100000"/>
              </a:lnSpc>
              <a:spcBef>
                <a:spcPts val="395"/>
              </a:spcBef>
              <a:buClr>
                <a:srgbClr val="00F9F9"/>
              </a:buClr>
              <a:buFont typeface="Times New Roman"/>
              <a:buChar char="▪"/>
              <a:tabLst>
                <a:tab pos="287020" algn="l"/>
              </a:tabLst>
            </a:pPr>
            <a:r>
              <a:rPr lang="el" sz="1300" dirty="0">
                <a:solidFill>
                  <a:srgbClr val="FFFFFF"/>
                </a:solidFill>
                <a:latin typeface="Palatino Linotype"/>
                <a:cs typeface="Palatino Linotype"/>
              </a:rPr>
              <a:t>Παράδειγμα: C:\Data\HealthcareSystemBreach\PatientRecords μπορεί να είναι η διαδρομή αρχείου προς έναν κατάλογο που περιέχει παραβιασμένα αρχεία ασθενών.</a:t>
            </a:r>
            <a:endParaRPr sz="1300" dirty="0">
              <a:latin typeface="Palatino Linotype"/>
              <a:cs typeface="Palatino Linotype"/>
            </a:endParaRPr>
          </a:p>
          <a:p>
            <a:pPr marL="12700" marR="5080" indent="311785" algn="just">
              <a:lnSpc>
                <a:spcPct val="100000"/>
              </a:lnSpc>
              <a:spcBef>
                <a:spcPts val="409"/>
              </a:spcBef>
              <a:buAutoNum type="arabicPeriod" startAt="10"/>
              <a:tabLst>
                <a:tab pos="324485" algn="l"/>
              </a:tabLst>
            </a:pPr>
            <a:r>
              <a:rPr lang="en-US" sz="1300" dirty="0">
                <a:solidFill>
                  <a:srgbClr val="00F9F9"/>
                </a:solidFill>
                <a:latin typeface="Palatino Linotype"/>
                <a:cs typeface="Palatino Linotype"/>
              </a:rPr>
              <a:t>Registry Values - </a:t>
            </a:r>
            <a:r>
              <a:rPr lang="el" sz="1300" dirty="0">
                <a:solidFill>
                  <a:srgbClr val="00F9F9"/>
                </a:solidFill>
                <a:latin typeface="Palatino Linotype"/>
                <a:cs typeface="Palatino Linotype"/>
              </a:rPr>
              <a:t>Τιμές μητρώου: </a:t>
            </a:r>
            <a:r>
              <a:rPr lang="el" sz="1300" dirty="0">
                <a:solidFill>
                  <a:srgbClr val="FFFFFF"/>
                </a:solidFill>
                <a:latin typeface="Palatino Linotype"/>
                <a:cs typeface="Palatino Linotype"/>
              </a:rPr>
              <a:t>Οι τιμές μητρώου είναι δεδομένα που αποθηκεύονται μέσα σε κλειδιά μητρώου. Στο πλαίσιο παραβίασης δεδομένων υγειονομικής περίθαλψης, ύποπτες τιμές μητρώου θα μπορούσαν να υποδηλώνουν μη εξουσιοδοτημένες αλλαγές στις διαμορφώσεις ή τις ρυθμίσεις του συστήματος υγειονομικής περίθαλψης.</a:t>
            </a:r>
            <a:endParaRPr sz="1300" dirty="0">
              <a:latin typeface="Palatino Linotype"/>
              <a:cs typeface="Palatino Linotype"/>
            </a:endParaRPr>
          </a:p>
          <a:p>
            <a:pPr marL="287020" marR="6350" lvl="1" indent="-274955" algn="just">
              <a:lnSpc>
                <a:spcPct val="100000"/>
              </a:lnSpc>
              <a:spcBef>
                <a:spcPts val="395"/>
              </a:spcBef>
              <a:buClr>
                <a:srgbClr val="00F9F9"/>
              </a:buClr>
              <a:buFont typeface="Times New Roman"/>
              <a:buChar char="▪"/>
              <a:tabLst>
                <a:tab pos="287020" algn="l"/>
              </a:tabLst>
            </a:pPr>
            <a:r>
              <a:rPr lang="el" sz="1300" dirty="0">
                <a:solidFill>
                  <a:srgbClr val="FFFFFF"/>
                </a:solidFill>
                <a:latin typeface="Palatino Linotype"/>
                <a:cs typeface="Palatino Linotype"/>
              </a:rPr>
              <a:t>Παράδειγμα: Η τιμή "LeakedDataPath" που έχει οριστεί σε έναν μη τυπικό κατάλογο θα μπορούσε να υποδεικνύει μια προσπάθεια απόκρυψης παραβιασμένων δεδομένων.</a:t>
            </a:r>
            <a:endParaRPr sz="1300" dirty="0">
              <a:latin typeface="Palatino Linotype"/>
              <a:cs typeface="Palatino Linotype"/>
            </a:endParaRPr>
          </a:p>
        </p:txBody>
      </p:sp>
      <p:sp>
        <p:nvSpPr>
          <p:cNvPr id="13" name="object 13"/>
          <p:cNvSpPr txBox="1">
            <a:spLocks noGrp="1"/>
          </p:cNvSpPr>
          <p:nvPr>
            <p:ph type="ftr" sz="quarter" idx="5"/>
          </p:nvPr>
        </p:nvSpPr>
        <p:spPr>
          <a:xfrm>
            <a:off x="3160889" y="6999111"/>
            <a:ext cx="6681774"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6400" cy="6852284"/>
            <a:chOff x="304800" y="457200"/>
            <a:chExt cx="5486400" cy="6852284"/>
          </a:xfrm>
        </p:grpSpPr>
        <p:pic>
          <p:nvPicPr>
            <p:cNvPr id="3" name="object 3"/>
            <p:cNvPicPr/>
            <p:nvPr/>
          </p:nvPicPr>
          <p:blipFill>
            <a:blip r:embed="rId2" cstate="print"/>
            <a:stretch>
              <a:fillRect/>
            </a:stretch>
          </p:blipFill>
          <p:spPr>
            <a:xfrm>
              <a:off x="469391" y="1147572"/>
              <a:ext cx="2253995" cy="5044439"/>
            </a:xfrm>
            <a:prstGeom prst="rect">
              <a:avLst/>
            </a:prstGeom>
          </p:spPr>
        </p:pic>
        <p:pic>
          <p:nvPicPr>
            <p:cNvPr id="4" name="object 4"/>
            <p:cNvPicPr/>
            <p:nvPr/>
          </p:nvPicPr>
          <p:blipFill>
            <a:blip r:embed="rId3" cstate="print"/>
            <a:stretch>
              <a:fillRect/>
            </a:stretch>
          </p:blipFill>
          <p:spPr>
            <a:xfrm>
              <a:off x="790956" y="1533144"/>
              <a:ext cx="1419606" cy="4264866"/>
            </a:xfrm>
            <a:prstGeom prst="rect">
              <a:avLst/>
            </a:prstGeom>
          </p:spPr>
        </p:pic>
      </p:grpSp>
      <p:pic>
        <p:nvPicPr>
          <p:cNvPr id="5" name="object 5"/>
          <p:cNvPicPr/>
          <p:nvPr/>
        </p:nvPicPr>
        <p:blipFill>
          <a:blip r:embed="rId4" cstate="print"/>
          <a:stretch>
            <a:fillRect/>
          </a:stretch>
        </p:blipFill>
        <p:spPr>
          <a:xfrm>
            <a:off x="9988296" y="6839712"/>
            <a:ext cx="2500883" cy="466343"/>
          </a:xfrm>
          <a:prstGeom prst="rect">
            <a:avLst/>
          </a:prstGeom>
        </p:spPr>
      </p:pic>
      <p:sp>
        <p:nvSpPr>
          <p:cNvPr id="6" name="object 6"/>
          <p:cNvSpPr txBox="1"/>
          <p:nvPr/>
        </p:nvSpPr>
        <p:spPr>
          <a:xfrm>
            <a:off x="3885656" y="2067577"/>
            <a:ext cx="8317230" cy="2434000"/>
          </a:xfrm>
          <a:prstGeom prst="rect">
            <a:avLst/>
          </a:prstGeom>
        </p:spPr>
        <p:txBody>
          <a:bodyPr vert="horz" wrap="square" lIns="0" tIns="12700" rIns="0" bIns="0" rtlCol="0">
            <a:spAutoFit/>
          </a:bodyPr>
          <a:lstStyle/>
          <a:p>
            <a:pPr marL="12700" marR="5080" indent="233045">
              <a:lnSpc>
                <a:spcPct val="100000"/>
              </a:lnSpc>
              <a:spcBef>
                <a:spcPts val="100"/>
              </a:spcBef>
              <a:buAutoNum type="arabicPeriod"/>
              <a:tabLst>
                <a:tab pos="245745" algn="l"/>
              </a:tabLst>
            </a:pPr>
            <a:r>
              <a:rPr lang="el" sz="1600" dirty="0">
                <a:solidFill>
                  <a:srgbClr val="00F9F9"/>
                </a:solidFill>
                <a:latin typeface="Palatino Linotype"/>
                <a:cs typeface="Palatino Linotype"/>
              </a:rPr>
              <a:t>Διευθύνσεις IP: </a:t>
            </a:r>
            <a:r>
              <a:rPr lang="el" sz="1600" dirty="0">
                <a:solidFill>
                  <a:srgbClr val="FFFFFF"/>
                </a:solidFill>
                <a:latin typeface="Palatino Linotype"/>
                <a:cs typeface="Palatino Linotype"/>
              </a:rPr>
              <a:t>Λίστα γνωστών κακόβουλων διευθύνσεων IP που εμπλέκονται σε κυβερνοεπιθέσεις ή φιλοξενούν κακόβουλο περιεχόμενο.</a:t>
            </a:r>
            <a:endParaRPr sz="1600" dirty="0">
              <a:latin typeface="Palatino Linotype"/>
              <a:cs typeface="Palatino Linotype"/>
            </a:endParaRPr>
          </a:p>
          <a:p>
            <a:pPr marL="286385" lvl="1" indent="-273685">
              <a:lnSpc>
                <a:spcPct val="100000"/>
              </a:lnSpc>
              <a:spcBef>
                <a:spcPts val="395"/>
              </a:spcBef>
              <a:buClr>
                <a:srgbClr val="00F9F9"/>
              </a:buClr>
              <a:buFont typeface="Times New Roman"/>
              <a:buChar char="▪"/>
              <a:tabLst>
                <a:tab pos="286385" algn="l"/>
              </a:tabLst>
            </a:pPr>
            <a:r>
              <a:rPr lang="el" sz="1600" dirty="0">
                <a:solidFill>
                  <a:srgbClr val="FFFFFF"/>
                </a:solidFill>
                <a:latin typeface="Palatino Linotype"/>
                <a:cs typeface="Palatino Linotype"/>
              </a:rPr>
              <a:t>Παράδειγμα: 192.168.1.100, 10.10.10.10, 172.16.0.1</a:t>
            </a:r>
            <a:endParaRPr sz="1600" dirty="0">
              <a:latin typeface="Palatino Linotype"/>
              <a:cs typeface="Palatino Linotype"/>
            </a:endParaRPr>
          </a:p>
          <a:p>
            <a:pPr marL="12700" marR="8255" indent="367665">
              <a:lnSpc>
                <a:spcPct val="100000"/>
              </a:lnSpc>
              <a:spcBef>
                <a:spcPts val="405"/>
              </a:spcBef>
              <a:buAutoNum type="arabicPeriod" startAt="2"/>
              <a:tabLst>
                <a:tab pos="380365" algn="l"/>
                <a:tab pos="1424940" algn="l"/>
                <a:tab pos="2403475" algn="l"/>
                <a:tab pos="3686175" algn="l"/>
                <a:tab pos="4662170" algn="l"/>
                <a:tab pos="5512435" algn="l"/>
                <a:tab pos="6749415" algn="l"/>
                <a:tab pos="7407275" algn="l"/>
              </a:tabLst>
            </a:pPr>
            <a:r>
              <a:rPr lang="en-US" sz="1600" spc="-10" dirty="0">
                <a:solidFill>
                  <a:srgbClr val="00F9F9"/>
                </a:solidFill>
                <a:latin typeface="Palatino Linotype"/>
                <a:cs typeface="Palatino Linotype"/>
              </a:rPr>
              <a:t>Domain Names</a:t>
            </a:r>
            <a:r>
              <a:rPr lang="el" sz="1600" spc="-10" dirty="0">
                <a:solidFill>
                  <a:srgbClr val="00F9F9"/>
                </a:solidFill>
                <a:latin typeface="Palatino Linotype"/>
                <a:cs typeface="Palatino Linotype"/>
              </a:rPr>
              <a:t>: </a:t>
            </a:r>
            <a:r>
              <a:rPr lang="el" sz="1600" spc="-10" dirty="0">
                <a:solidFill>
                  <a:srgbClr val="FFFFFF"/>
                </a:solidFill>
                <a:latin typeface="Palatino Linotype"/>
                <a:cs typeface="Palatino Linotype"/>
              </a:rPr>
              <a:t>Ύποπτα ονόματα τομέα που σχετίζονται με καμπάνιες ηλεκτρονικού ψαρέματος (phishing), διανομή κακόβουλου λογισμικού ή διακομιστές εντολών και ελέγχου.</a:t>
            </a:r>
            <a:endParaRPr sz="1600" dirty="0">
              <a:latin typeface="Palatino Linotype"/>
              <a:cs typeface="Palatino Linotype"/>
            </a:endParaRPr>
          </a:p>
          <a:p>
            <a:pPr marL="286385" lvl="1" indent="-273685">
              <a:lnSpc>
                <a:spcPct val="100000"/>
              </a:lnSpc>
              <a:spcBef>
                <a:spcPts val="400"/>
              </a:spcBef>
              <a:buClr>
                <a:srgbClr val="00F9F9"/>
              </a:buClr>
              <a:buFont typeface="Times New Roman"/>
              <a:buChar char="▪"/>
              <a:tabLst>
                <a:tab pos="286385" algn="l"/>
              </a:tabLst>
            </a:pPr>
            <a:r>
              <a:rPr lang="el" sz="1600" dirty="0">
                <a:solidFill>
                  <a:srgbClr val="FFFFFF"/>
                </a:solidFill>
                <a:latin typeface="Palatino Linotype"/>
                <a:cs typeface="Palatino Linotype"/>
              </a:rPr>
              <a:t>Παράδειγμα: maliciousdomain.com, phishing-site.org, malware-server.net</a:t>
            </a:r>
            <a:endParaRPr sz="1600" dirty="0">
              <a:latin typeface="Palatino Linotype"/>
              <a:cs typeface="Palatino Linotype"/>
            </a:endParaRPr>
          </a:p>
          <a:p>
            <a:pPr marL="12700">
              <a:lnSpc>
                <a:spcPct val="100000"/>
              </a:lnSpc>
              <a:spcBef>
                <a:spcPts val="395"/>
              </a:spcBef>
            </a:pPr>
            <a:r>
              <a:rPr lang="el" sz="1600" dirty="0">
                <a:solidFill>
                  <a:srgbClr val="00F9F9"/>
                </a:solidFill>
                <a:latin typeface="Palatino Linotype"/>
                <a:cs typeface="Palatino Linotype"/>
              </a:rPr>
              <a:t>3. Κατακερματισμοί αρχείων: </a:t>
            </a:r>
            <a:r>
              <a:rPr lang="el" sz="1600" dirty="0">
                <a:solidFill>
                  <a:srgbClr val="FFFFFF"/>
                </a:solidFill>
                <a:latin typeface="Palatino Linotype"/>
                <a:cs typeface="Palatino Linotype"/>
              </a:rPr>
              <a:t>Τιμές κατακερματισμού κακόβουλων αρχείων ή εκτελέσιμων αρχείων που χρησιμοποιούνται σε κυβερνοεπιθέσεις.</a:t>
            </a:r>
            <a:endParaRPr sz="1600" dirty="0">
              <a:latin typeface="Palatino Linotype"/>
              <a:cs typeface="Palatino Linotype"/>
            </a:endParaRPr>
          </a:p>
        </p:txBody>
      </p:sp>
      <p:sp>
        <p:nvSpPr>
          <p:cNvPr id="11" name="object 11"/>
          <p:cNvSpPr txBox="1">
            <a:spLocks noGrp="1"/>
          </p:cNvSpPr>
          <p:nvPr>
            <p:ph type="ftr" sz="quarter" idx="5"/>
          </p:nvPr>
        </p:nvSpPr>
        <p:spPr>
          <a:xfrm>
            <a:off x="2912533" y="6969153"/>
            <a:ext cx="6930129"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
        <p:nvSpPr>
          <p:cNvPr id="8" name="object 8"/>
          <p:cNvSpPr txBox="1"/>
          <p:nvPr/>
        </p:nvSpPr>
        <p:spPr>
          <a:xfrm>
            <a:off x="3693414" y="4595751"/>
            <a:ext cx="7372984" cy="710451"/>
          </a:xfrm>
          <a:prstGeom prst="rect">
            <a:avLst/>
          </a:prstGeom>
        </p:spPr>
        <p:txBody>
          <a:bodyPr vert="horz" wrap="square" lIns="0" tIns="12700" rIns="0" bIns="0" rtlCol="0">
            <a:spAutoFit/>
          </a:bodyPr>
          <a:lstStyle/>
          <a:p>
            <a:pPr marL="287020" marR="592455" indent="-274955">
              <a:lnSpc>
                <a:spcPct val="100000"/>
              </a:lnSpc>
              <a:spcBef>
                <a:spcPts val="100"/>
              </a:spcBef>
              <a:buClr>
                <a:srgbClr val="00F9F9"/>
              </a:buClr>
              <a:buFont typeface="Times New Roman"/>
              <a:buChar char="▪"/>
              <a:tabLst>
                <a:tab pos="287020" algn="l"/>
                <a:tab pos="1875155" algn="l"/>
                <a:tab pos="3082290" algn="l"/>
              </a:tabLst>
            </a:pPr>
            <a:r>
              <a:rPr lang="el" sz="1400" spc="-10" dirty="0">
                <a:solidFill>
                  <a:srgbClr val="FFFFFF"/>
                </a:solidFill>
                <a:latin typeface="Palatino Linotype"/>
                <a:cs typeface="Palatino Linotype"/>
              </a:rPr>
              <a:t>Παράδειγμα: MD5: d41d8cd98f00b204e9800998ecf8427e, </a:t>
            </a:r>
            <a:r>
              <a:rPr lang="en-US" sz="1400" b="1" spc="-10" dirty="0">
                <a:solidFill>
                  <a:srgbClr val="FFFFFF"/>
                </a:solidFill>
                <a:latin typeface="Palatino Linotype"/>
                <a:cs typeface="Palatino Linotype"/>
              </a:rPr>
              <a:t>SHA265</a:t>
            </a:r>
            <a:r>
              <a:rPr lang="en-US" sz="1400" spc="-10" dirty="0">
                <a:solidFill>
                  <a:srgbClr val="FFFFFF"/>
                </a:solidFill>
                <a:latin typeface="Palatino Linotype"/>
                <a:cs typeface="Palatino Linotype"/>
              </a:rPr>
              <a:t>:</a:t>
            </a:r>
            <a:r>
              <a:rPr lang="el" sz="1400" spc="-10" dirty="0">
                <a:solidFill>
                  <a:srgbClr val="FFFFFF"/>
                </a:solidFill>
                <a:latin typeface="Palatino Linotype"/>
                <a:cs typeface="Palatino Linotype"/>
              </a:rPr>
              <a:t>5b73209e4ef5b194c7c52b1fd2c5490aef2f0cd</a:t>
            </a:r>
            <a:endParaRPr sz="1400" dirty="0">
              <a:latin typeface="Palatino Linotype"/>
              <a:cs typeface="Palatino Linotype"/>
            </a:endParaRPr>
          </a:p>
          <a:p>
            <a:pPr marL="12700">
              <a:lnSpc>
                <a:spcPct val="100000"/>
              </a:lnSpc>
              <a:spcBef>
                <a:spcPts val="395"/>
              </a:spcBef>
            </a:pPr>
            <a:r>
              <a:rPr lang="el" sz="1400" dirty="0">
                <a:solidFill>
                  <a:srgbClr val="00F9F9"/>
                </a:solidFill>
                <a:latin typeface="Palatino Linotype"/>
                <a:cs typeface="Palatino Linotype"/>
              </a:rPr>
              <a:t>4. URL: </a:t>
            </a:r>
            <a:r>
              <a:rPr lang="el" sz="1400" dirty="0">
                <a:solidFill>
                  <a:srgbClr val="FFFFFF"/>
                </a:solidFill>
                <a:latin typeface="Palatino Linotype"/>
                <a:cs typeface="Palatino Linotype"/>
              </a:rPr>
              <a:t>URL κακόβουλων ιστότοπων, κιτ εκμετάλλευσης ή κακόβουλα ωφέλιμα φορτία.</a:t>
            </a:r>
            <a:endParaRPr sz="1400" dirty="0">
              <a:latin typeface="Palatino Linotype"/>
              <a:cs typeface="Palatino Linotype"/>
            </a:endParaRPr>
          </a:p>
        </p:txBody>
      </p:sp>
      <p:sp>
        <p:nvSpPr>
          <p:cNvPr id="9" name="object 9"/>
          <p:cNvSpPr txBox="1"/>
          <p:nvPr/>
        </p:nvSpPr>
        <p:spPr>
          <a:xfrm>
            <a:off x="3693414" y="5308635"/>
            <a:ext cx="8317230" cy="1408078"/>
          </a:xfrm>
          <a:prstGeom prst="rect">
            <a:avLst/>
          </a:prstGeom>
        </p:spPr>
        <p:txBody>
          <a:bodyPr vert="horz" wrap="square" lIns="0" tIns="12700" rIns="0" bIns="0" rtlCol="0">
            <a:spAutoFit/>
          </a:bodyPr>
          <a:lstStyle/>
          <a:p>
            <a:pPr marL="286385" indent="-273685">
              <a:lnSpc>
                <a:spcPct val="100000"/>
              </a:lnSpc>
              <a:spcBef>
                <a:spcPts val="100"/>
              </a:spcBef>
              <a:buClr>
                <a:srgbClr val="00F9F9"/>
              </a:buClr>
              <a:buFont typeface="Times New Roman"/>
              <a:buChar char="▪"/>
              <a:tabLst>
                <a:tab pos="286385" algn="l"/>
                <a:tab pos="1886585" algn="l"/>
                <a:tab pos="6808470" algn="l"/>
              </a:tabLst>
            </a:pPr>
            <a:r>
              <a:rPr lang="el" sz="1400" spc="-10" dirty="0">
                <a:solidFill>
                  <a:srgbClr val="FFFFFF"/>
                </a:solidFill>
                <a:latin typeface="Palatino Linotype"/>
                <a:cs typeface="Palatino Linotype"/>
              </a:rPr>
              <a:t>Παράδειγμα: </a:t>
            </a:r>
            <a:r>
              <a:rPr lang="el" sz="1400" spc="-10" dirty="0">
                <a:solidFill>
                  <a:srgbClr val="FFFFFF"/>
                </a:solidFill>
                <a:latin typeface="Palatino Linotype"/>
                <a:cs typeface="Palatino Linotype"/>
                <a:hlinkClick r:id="rId5"/>
              </a:rPr>
              <a:t>http://maliciouswebsite.com/malware.exe,</a:t>
            </a:r>
            <a:r>
              <a:rPr lang="el" sz="1400" dirty="0">
                <a:solidFill>
                  <a:srgbClr val="FFFFFF"/>
                </a:solidFill>
                <a:latin typeface="Palatino Linotype"/>
                <a:cs typeface="Palatino Linotype"/>
              </a:rPr>
              <a:t> https://exploit-</a:t>
            </a:r>
            <a:endParaRPr sz="1400" dirty="0">
              <a:latin typeface="Palatino Linotype"/>
              <a:cs typeface="Palatino Linotype"/>
            </a:endParaRPr>
          </a:p>
          <a:p>
            <a:pPr marL="287020">
              <a:lnSpc>
                <a:spcPct val="100000"/>
              </a:lnSpc>
            </a:pPr>
            <a:r>
              <a:rPr lang="el" sz="1400" spc="-10" dirty="0">
                <a:solidFill>
                  <a:srgbClr val="FFFFFF"/>
                </a:solidFill>
                <a:latin typeface="Palatino Linotype"/>
                <a:cs typeface="Palatino Linotype"/>
              </a:rPr>
              <a:t>kit.org/exploit.php?id=123</a:t>
            </a:r>
            <a:endParaRPr sz="1400" dirty="0">
              <a:latin typeface="Palatino Linotype"/>
              <a:cs typeface="Palatino Linotype"/>
            </a:endParaRPr>
          </a:p>
          <a:p>
            <a:pPr marL="12700" marR="5080" indent="262890">
              <a:lnSpc>
                <a:spcPct val="100000"/>
              </a:lnSpc>
              <a:spcBef>
                <a:spcPts val="409"/>
              </a:spcBef>
              <a:buAutoNum type="arabicPeriod" startAt="5"/>
              <a:tabLst>
                <a:tab pos="275590" algn="l"/>
              </a:tabLst>
            </a:pPr>
            <a:r>
              <a:rPr lang="el" sz="1400" dirty="0">
                <a:solidFill>
                  <a:srgbClr val="00F9F9"/>
                </a:solidFill>
                <a:latin typeface="Palatino Linotype"/>
                <a:cs typeface="Palatino Linotype"/>
              </a:rPr>
              <a:t>Διευθύνσεις ηλεκτρονικού ταχυδρομείου: </a:t>
            </a:r>
            <a:r>
              <a:rPr lang="el" sz="1400" dirty="0">
                <a:solidFill>
                  <a:srgbClr val="FFFFFF"/>
                </a:solidFill>
                <a:latin typeface="Palatino Linotype"/>
                <a:cs typeface="Palatino Linotype"/>
              </a:rPr>
              <a:t>Γνωστές διευθύνσεις ηλεκτρονικού ταχυδρομείου που χρησιμοποιούνται για απόπειρες ηλεκτρονικού ψαρέματος (phishing), καμπάνιες ανεπιθύμητης αλληλογραφίας ή επικοινωνία με κακόβουλους παράγοντες.</a:t>
            </a:r>
            <a:endParaRPr sz="1400" dirty="0">
              <a:latin typeface="Palatino Linotype"/>
              <a:cs typeface="Palatino Linotype"/>
            </a:endParaRPr>
          </a:p>
          <a:p>
            <a:pPr marL="286385" lvl="1" indent="-273685">
              <a:lnSpc>
                <a:spcPct val="100000"/>
              </a:lnSpc>
              <a:spcBef>
                <a:spcPts val="395"/>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a:t>
            </a:r>
            <a:r>
              <a:rPr lang="el" sz="1400" spc="-10" dirty="0">
                <a:solidFill>
                  <a:srgbClr val="FFFFFF"/>
                </a:solidFill>
                <a:latin typeface="Palatino Linotype"/>
                <a:cs typeface="Palatino Linotype"/>
                <a:hlinkClick r:id="rId6"/>
              </a:rPr>
              <a:t>phishing@example.com,</a:t>
            </a:r>
            <a:r>
              <a:rPr lang="el" sz="1400" spc="35" dirty="0">
                <a:solidFill>
                  <a:srgbClr val="FFFFFF"/>
                </a:solidFill>
                <a:latin typeface="Palatino Linotype"/>
                <a:cs typeface="Palatino Linotype"/>
              </a:rPr>
              <a:t> </a:t>
            </a:r>
            <a:r>
              <a:rPr lang="el" sz="1400" spc="-10" dirty="0">
                <a:solidFill>
                  <a:srgbClr val="FFFFFF"/>
                </a:solidFill>
                <a:latin typeface="Palatino Linotype"/>
                <a:cs typeface="Palatino Linotype"/>
                <a:hlinkClick r:id="rId7"/>
              </a:rPr>
              <a:t>malware_sender@maliciousdomain.net</a:t>
            </a:r>
            <a:endParaRPr sz="1400" dirty="0">
              <a:latin typeface="Palatino Linotype"/>
              <a:cs typeface="Palatino Linotype"/>
            </a:endParaRPr>
          </a:p>
        </p:txBody>
      </p:sp>
      <p:sp>
        <p:nvSpPr>
          <p:cNvPr id="10" name="object 10"/>
          <p:cNvSpPr txBox="1">
            <a:spLocks noGrp="1"/>
          </p:cNvSpPr>
          <p:nvPr>
            <p:ph type="title"/>
          </p:nvPr>
        </p:nvSpPr>
        <p:spPr>
          <a:xfrm>
            <a:off x="4196520" y="803248"/>
            <a:ext cx="7091230" cy="1123384"/>
          </a:xfrm>
          <a:prstGeom prst="rect">
            <a:avLst/>
          </a:prstGeom>
        </p:spPr>
        <p:txBody>
          <a:bodyPr vert="horz" wrap="square" lIns="0" tIns="68580" rIns="0" bIns="0" rtlCol="0">
            <a:spAutoFit/>
          </a:bodyPr>
          <a:lstStyle/>
          <a:p>
            <a:pPr marL="12700">
              <a:lnSpc>
                <a:spcPct val="100000"/>
              </a:lnSpc>
              <a:spcBef>
                <a:spcPts val="540"/>
              </a:spcBef>
            </a:pPr>
            <a:r>
              <a:rPr lang="el" spc="95" dirty="0"/>
              <a:t>Kuiper, Αλυσίδα Επιμέλειας και IoC</a:t>
            </a:r>
          </a:p>
          <a:p>
            <a:pPr marL="21590">
              <a:lnSpc>
                <a:spcPct val="100000"/>
              </a:lnSpc>
              <a:spcBef>
                <a:spcPts val="260"/>
              </a:spcBef>
            </a:pPr>
            <a:r>
              <a:rPr lang="el" sz="1800" spc="45" dirty="0">
                <a:solidFill>
                  <a:srgbClr val="00F9F9"/>
                </a:solidFill>
              </a:rPr>
              <a:t>Ψηφιακή εγκληματολογία, ειδικά στον τομέα της υγειονομικής περίθαλψης</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520" y="859058"/>
            <a:ext cx="7153909" cy="382156"/>
          </a:xfrm>
          <a:prstGeom prst="rect">
            <a:avLst/>
          </a:prstGeom>
        </p:spPr>
        <p:txBody>
          <a:bodyPr vert="horz" wrap="square" lIns="0" tIns="12700" rIns="0" bIns="0" rtlCol="0">
            <a:spAutoFit/>
          </a:bodyPr>
          <a:lstStyle/>
          <a:p>
            <a:pPr marL="12700">
              <a:lnSpc>
                <a:spcPct val="100000"/>
              </a:lnSpc>
              <a:spcBef>
                <a:spcPts val="100"/>
              </a:spcBef>
            </a:pPr>
            <a:r>
              <a:rPr lang="el" sz="2400" spc="95" dirty="0"/>
              <a:t>Kuiper, Αλυσίδα Επιτήρησης και </a:t>
            </a:r>
            <a:r>
              <a:rPr lang="en-US" sz="2400" spc="95" dirty="0"/>
              <a:t>IoC</a:t>
            </a:r>
            <a:r>
              <a:rPr lang="el" sz="2400" spc="95" dirty="0"/>
              <a:t> Μέρος 2</a:t>
            </a:r>
          </a:p>
        </p:txBody>
      </p:sp>
      <p:grpSp>
        <p:nvGrpSpPr>
          <p:cNvPr id="3" name="object 3"/>
          <p:cNvGrpSpPr/>
          <p:nvPr/>
        </p:nvGrpSpPr>
        <p:grpSpPr>
          <a:xfrm>
            <a:off x="469391" y="1147572"/>
            <a:ext cx="2254250" cy="5044440"/>
            <a:chOff x="469391" y="1147572"/>
            <a:chExt cx="2254250" cy="5044440"/>
          </a:xfrm>
        </p:grpSpPr>
        <p:pic>
          <p:nvPicPr>
            <p:cNvPr id="4" name="object 4"/>
            <p:cNvPicPr/>
            <p:nvPr/>
          </p:nvPicPr>
          <p:blipFill>
            <a:blip r:embed="rId2" cstate="print"/>
            <a:stretch>
              <a:fillRect/>
            </a:stretch>
          </p:blipFill>
          <p:spPr>
            <a:xfrm>
              <a:off x="469391" y="1147572"/>
              <a:ext cx="2253995" cy="5044439"/>
            </a:xfrm>
            <a:prstGeom prst="rect">
              <a:avLst/>
            </a:prstGeom>
          </p:spPr>
        </p:pic>
        <p:pic>
          <p:nvPicPr>
            <p:cNvPr id="5" name="object 5"/>
            <p:cNvPicPr/>
            <p:nvPr/>
          </p:nvPicPr>
          <p:blipFill>
            <a:blip r:embed="rId3" cstate="print"/>
            <a:stretch>
              <a:fillRect/>
            </a:stretch>
          </p:blipFill>
          <p:spPr>
            <a:xfrm>
              <a:off x="790956" y="1533144"/>
              <a:ext cx="1419606" cy="4264866"/>
            </a:xfrm>
            <a:prstGeom prst="rect">
              <a:avLst/>
            </a:prstGeom>
          </p:spPr>
        </p:pic>
      </p:grpSp>
      <p:pic>
        <p:nvPicPr>
          <p:cNvPr id="6" name="object 6"/>
          <p:cNvPicPr/>
          <p:nvPr/>
        </p:nvPicPr>
        <p:blipFill>
          <a:blip r:embed="rId4" cstate="print"/>
          <a:stretch>
            <a:fillRect/>
          </a:stretch>
        </p:blipFill>
        <p:spPr>
          <a:xfrm>
            <a:off x="9988296" y="6839712"/>
            <a:ext cx="2500883" cy="466343"/>
          </a:xfrm>
          <a:prstGeom prst="rect">
            <a:avLst/>
          </a:prstGeom>
        </p:spPr>
      </p:pic>
      <p:sp>
        <p:nvSpPr>
          <p:cNvPr id="7" name="object 7"/>
          <p:cNvSpPr txBox="1">
            <a:spLocks noGrp="1"/>
          </p:cNvSpPr>
          <p:nvPr>
            <p:ph type="body" idx="1"/>
          </p:nvPr>
        </p:nvSpPr>
        <p:spPr>
          <a:xfrm>
            <a:off x="3969484" y="1349743"/>
            <a:ext cx="8265159" cy="4932119"/>
          </a:xfrm>
          <a:prstGeom prst="rect">
            <a:avLst/>
          </a:prstGeom>
        </p:spPr>
        <p:txBody>
          <a:bodyPr vert="horz" wrap="square" lIns="0" tIns="12700" rIns="0" bIns="0" rtlCol="0">
            <a:spAutoFit/>
          </a:bodyPr>
          <a:lstStyle/>
          <a:p>
            <a:pPr marL="248285">
              <a:lnSpc>
                <a:spcPct val="100000"/>
              </a:lnSpc>
              <a:spcBef>
                <a:spcPts val="100"/>
              </a:spcBef>
            </a:pPr>
            <a:r>
              <a:rPr lang="el" spc="45" dirty="0"/>
              <a:t>Ψηφιακή εγκληματολογία, ειδικά στον τομέα της υγειονομικής περίθαλψης</a:t>
            </a:r>
          </a:p>
          <a:p>
            <a:pPr marL="341630" indent="-328930">
              <a:lnSpc>
                <a:spcPct val="100000"/>
              </a:lnSpc>
              <a:spcBef>
                <a:spcPts val="1800"/>
              </a:spcBef>
              <a:buAutoNum type="arabicPeriod" startAt="6"/>
              <a:tabLst>
                <a:tab pos="341630" algn="l"/>
                <a:tab pos="1671955" algn="l"/>
                <a:tab pos="2899410" algn="l"/>
                <a:tab pos="3272154" algn="l"/>
                <a:tab pos="4259580" algn="l"/>
                <a:tab pos="4618355" algn="l"/>
                <a:tab pos="5482590" algn="l"/>
                <a:tab pos="6525259" algn="l"/>
                <a:tab pos="7551420" algn="l"/>
              </a:tabLst>
            </a:pPr>
            <a:r>
              <a:rPr lang="en-US" spc="-10" dirty="0"/>
              <a:t>Signatures - </a:t>
            </a:r>
            <a:r>
              <a:rPr lang="el" spc="-10" dirty="0"/>
              <a:t>Υπογραφές: </a:t>
            </a:r>
            <a:r>
              <a:rPr lang="el" spc="-10" dirty="0">
                <a:solidFill>
                  <a:srgbClr val="FFFFFF"/>
                </a:solidFill>
              </a:rPr>
              <a:t>Υπογραφές ή μοτίβα γνωστών παραλλαγών κακόβουλου λογισμικού, εκμετάλλευση</a:t>
            </a:r>
          </a:p>
          <a:p>
            <a:pPr marL="12700">
              <a:lnSpc>
                <a:spcPct val="100000"/>
              </a:lnSpc>
            </a:pPr>
            <a:r>
              <a:rPr lang="el" dirty="0">
                <a:solidFill>
                  <a:srgbClr val="FFFFFF"/>
                </a:solidFill>
              </a:rPr>
              <a:t>τεχνικές ή μεθόδους επίθεσης.</a:t>
            </a:r>
          </a:p>
          <a:p>
            <a:pPr marL="287020" marR="5080" lvl="1" indent="-274955">
              <a:lnSpc>
                <a:spcPct val="100000"/>
              </a:lnSpc>
              <a:spcBef>
                <a:spcPts val="395"/>
              </a:spcBef>
              <a:buClr>
                <a:srgbClr val="00F9F9"/>
              </a:buClr>
              <a:buFont typeface="Times New Roman"/>
              <a:buChar char="▪"/>
              <a:tabLst>
                <a:tab pos="287020" algn="l"/>
              </a:tabLst>
            </a:pPr>
            <a:r>
              <a:rPr lang="el" sz="1800" dirty="0">
                <a:solidFill>
                  <a:srgbClr val="FFFFFF"/>
                </a:solidFill>
                <a:latin typeface="Palatino Linotype"/>
                <a:cs typeface="Palatino Linotype"/>
              </a:rPr>
              <a:t>Παράδειγμα: Υπογραφή για μια συγκεκριμένη οικογένεια ransomware, μοτίβο για επιθέσεις έγχυσης SQL.</a:t>
            </a:r>
            <a:endParaRPr sz="1800" dirty="0">
              <a:latin typeface="Palatino Linotype"/>
              <a:cs typeface="Palatino Linotype"/>
            </a:endParaRPr>
          </a:p>
          <a:p>
            <a:pPr marL="287020" indent="-274320">
              <a:lnSpc>
                <a:spcPct val="100000"/>
              </a:lnSpc>
              <a:spcBef>
                <a:spcPts val="409"/>
              </a:spcBef>
              <a:buAutoNum type="arabicPeriod" startAt="7"/>
              <a:tabLst>
                <a:tab pos="287020" algn="l"/>
              </a:tabLst>
            </a:pPr>
            <a:r>
              <a:rPr lang="en-US" dirty="0"/>
              <a:t>File Paths - </a:t>
            </a:r>
            <a:r>
              <a:rPr lang="el" dirty="0"/>
              <a:t>Διαδρομές αρχείων: </a:t>
            </a:r>
            <a:r>
              <a:rPr lang="el" dirty="0">
                <a:solidFill>
                  <a:srgbClr val="FFFFFF"/>
                </a:solidFill>
              </a:rPr>
              <a:t>Διαδρομές προς αρχεία ή καταλόγους που συσχετίζονται συνήθως με κακόβουλο λογισμικό</a:t>
            </a:r>
          </a:p>
          <a:p>
            <a:pPr marL="12700">
              <a:lnSpc>
                <a:spcPct val="100000"/>
              </a:lnSpc>
            </a:pPr>
            <a:r>
              <a:rPr lang="el" dirty="0">
                <a:solidFill>
                  <a:srgbClr val="FFFFFF"/>
                </a:solidFill>
              </a:rPr>
              <a:t>μολύνσεις ή μη εξουσιοδοτημένη δραστηριότητα.</a:t>
            </a:r>
          </a:p>
          <a:p>
            <a:pPr marL="286385" lvl="1" indent="-273685">
              <a:lnSpc>
                <a:spcPct val="100000"/>
              </a:lnSpc>
              <a:spcBef>
                <a:spcPts val="395"/>
              </a:spcBef>
              <a:buClr>
                <a:srgbClr val="00F9F9"/>
              </a:buClr>
              <a:buFont typeface="Times New Roman"/>
              <a:buChar char="▪"/>
              <a:tabLst>
                <a:tab pos="286385" algn="l"/>
                <a:tab pos="4316730" algn="l"/>
              </a:tabLst>
            </a:pPr>
            <a:r>
              <a:rPr lang="el" sz="1800" spc="-10" dirty="0">
                <a:solidFill>
                  <a:srgbClr val="FFFFFF"/>
                </a:solidFill>
                <a:latin typeface="Palatino Linotype"/>
                <a:cs typeface="Palatino Linotype"/>
              </a:rPr>
              <a:t>Παράδειγμα: C:\Windows\System32\malicious.dll,</a:t>
            </a:r>
            <a:endParaRPr sz="1800" dirty="0">
              <a:latin typeface="Palatino Linotype"/>
              <a:cs typeface="Palatino Linotype"/>
            </a:endParaRPr>
          </a:p>
          <a:p>
            <a:pPr marL="287020">
              <a:lnSpc>
                <a:spcPct val="100000"/>
              </a:lnSpc>
            </a:pPr>
            <a:r>
              <a:rPr lang="el" spc="-10" dirty="0">
                <a:solidFill>
                  <a:srgbClr val="FFFFFF"/>
                </a:solidFill>
              </a:rPr>
              <a:t>/var/www/html/backdoor.php</a:t>
            </a:r>
          </a:p>
          <a:p>
            <a:pPr marL="12700" marR="10160" indent="294640">
              <a:lnSpc>
                <a:spcPct val="100000"/>
              </a:lnSpc>
              <a:spcBef>
                <a:spcPts val="395"/>
              </a:spcBef>
              <a:buAutoNum type="arabicPeriod" startAt="8"/>
              <a:tabLst>
                <a:tab pos="307340" algn="l"/>
              </a:tabLst>
            </a:pPr>
            <a:r>
              <a:rPr lang="en-US" dirty="0"/>
              <a:t>Registry Values - </a:t>
            </a:r>
            <a:r>
              <a:rPr lang="el" dirty="0"/>
              <a:t>Τιμές μητρώου: </a:t>
            </a:r>
            <a:r>
              <a:rPr lang="el" dirty="0">
                <a:solidFill>
                  <a:srgbClr val="FFFFFF"/>
                </a:solidFill>
              </a:rPr>
              <a:t>Τιμές εντός του μητρώου των Windows που υποδεικνύουν πιθανή παραβίαση ή κακόβουλη δραστηριότητα.</a:t>
            </a:r>
          </a:p>
          <a:p>
            <a:pPr marL="287020" marR="5080" lvl="1" indent="-274955">
              <a:lnSpc>
                <a:spcPct val="100000"/>
              </a:lnSpc>
              <a:spcBef>
                <a:spcPts val="420"/>
              </a:spcBef>
              <a:buClr>
                <a:srgbClr val="00F9F9"/>
              </a:buClr>
              <a:buFont typeface="Times New Roman"/>
              <a:buChar char="▪"/>
              <a:tabLst>
                <a:tab pos="287020" algn="l"/>
                <a:tab pos="1948814" algn="l"/>
                <a:tab pos="3237865" algn="l"/>
                <a:tab pos="5309235" algn="l"/>
                <a:tab pos="6305550" algn="l"/>
                <a:tab pos="7222490" algn="l"/>
                <a:tab pos="8052434" algn="l"/>
              </a:tabLst>
            </a:pPr>
            <a:r>
              <a:rPr lang="el" sz="1800" spc="-10" dirty="0">
                <a:solidFill>
                  <a:srgbClr val="FFFFFF"/>
                </a:solidFill>
                <a:latin typeface="Palatino Linotype"/>
                <a:cs typeface="Palatino Linotype"/>
              </a:rPr>
              <a:t>Παράδειγμα: Η τιμή "EnableLUA" έχει οριστεί σε 0 στο HKLM\Software\Microsoft\Windows\CurrentVersion\Policies\System</a:t>
            </a:r>
            <a:endParaRPr sz="1800" dirty="0">
              <a:latin typeface="Palatino Linotype"/>
              <a:cs typeface="Palatino Linotype"/>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10"/>
              </a:lnSpc>
            </a:pPr>
            <a:r>
              <a:rPr lang="el"/>
              <a:t>CSP Training CSP001: Παρουσίαση από τον Σ. Καραγιάννη, PDMFC, Πορτογαλία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547" y="621070"/>
            <a:ext cx="7780963" cy="483234"/>
          </a:xfrm>
          <a:prstGeom prst="rect">
            <a:avLst/>
          </a:prstGeom>
        </p:spPr>
        <p:txBody>
          <a:bodyPr vert="horz" wrap="square" lIns="0" tIns="12700" rIns="0" bIns="0" rtlCol="0">
            <a:spAutoFit/>
          </a:bodyPr>
          <a:lstStyle/>
          <a:p>
            <a:pPr marL="12700">
              <a:lnSpc>
                <a:spcPct val="100000"/>
              </a:lnSpc>
              <a:spcBef>
                <a:spcPts val="100"/>
              </a:spcBef>
            </a:pPr>
            <a:r>
              <a:rPr lang="el" spc="114" dirty="0"/>
              <a:t>RVT2 στις εγκληματολογικές έρευνες</a:t>
            </a:r>
          </a:p>
        </p:txBody>
      </p:sp>
      <p:grpSp>
        <p:nvGrpSpPr>
          <p:cNvPr id="3" name="object 3"/>
          <p:cNvGrpSpPr/>
          <p:nvPr/>
        </p:nvGrpSpPr>
        <p:grpSpPr>
          <a:xfrm>
            <a:off x="498348" y="1251204"/>
            <a:ext cx="2197735" cy="4837430"/>
            <a:chOff x="498348" y="1251204"/>
            <a:chExt cx="2197735" cy="4837430"/>
          </a:xfrm>
        </p:grpSpPr>
        <p:pic>
          <p:nvPicPr>
            <p:cNvPr id="4" name="object 4"/>
            <p:cNvPicPr/>
            <p:nvPr/>
          </p:nvPicPr>
          <p:blipFill>
            <a:blip r:embed="rId2" cstate="print"/>
            <a:stretch>
              <a:fillRect/>
            </a:stretch>
          </p:blipFill>
          <p:spPr>
            <a:xfrm>
              <a:off x="498348" y="1251204"/>
              <a:ext cx="2197608" cy="4837176"/>
            </a:xfrm>
            <a:prstGeom prst="rect">
              <a:avLst/>
            </a:prstGeom>
          </p:spPr>
        </p:pic>
        <p:pic>
          <p:nvPicPr>
            <p:cNvPr id="5" name="object 5"/>
            <p:cNvPicPr/>
            <p:nvPr/>
          </p:nvPicPr>
          <p:blipFill>
            <a:blip r:embed="rId3" cstate="print"/>
            <a:stretch>
              <a:fillRect/>
            </a:stretch>
          </p:blipFill>
          <p:spPr>
            <a:xfrm>
              <a:off x="818388" y="1674876"/>
              <a:ext cx="1366259" cy="4018788"/>
            </a:xfrm>
            <a:prstGeom prst="rect">
              <a:avLst/>
            </a:prstGeom>
          </p:spPr>
        </p:pic>
      </p:grpSp>
      <p:pic>
        <p:nvPicPr>
          <p:cNvPr id="6" name="object 6"/>
          <p:cNvPicPr/>
          <p:nvPr/>
        </p:nvPicPr>
        <p:blipFill>
          <a:blip r:embed="rId4" cstate="print"/>
          <a:stretch>
            <a:fillRect/>
          </a:stretch>
        </p:blipFill>
        <p:spPr>
          <a:xfrm>
            <a:off x="9988296" y="6839712"/>
            <a:ext cx="2500883" cy="466343"/>
          </a:xfrm>
          <a:prstGeom prst="rect">
            <a:avLst/>
          </a:prstGeom>
        </p:spPr>
      </p:pic>
      <p:sp>
        <p:nvSpPr>
          <p:cNvPr id="7" name="object 7"/>
          <p:cNvSpPr txBox="1"/>
          <p:nvPr/>
        </p:nvSpPr>
        <p:spPr>
          <a:xfrm>
            <a:off x="3937448" y="996195"/>
            <a:ext cx="8267700" cy="5189882"/>
          </a:xfrm>
          <a:prstGeom prst="rect">
            <a:avLst/>
          </a:prstGeom>
        </p:spPr>
        <p:txBody>
          <a:bodyPr vert="horz" wrap="square" lIns="0" tIns="128270" rIns="0" bIns="0" rtlCol="0">
            <a:spAutoFit/>
          </a:bodyPr>
          <a:lstStyle/>
          <a:p>
            <a:pPr marL="280670" algn="just">
              <a:lnSpc>
                <a:spcPct val="100000"/>
              </a:lnSpc>
              <a:spcBef>
                <a:spcPts val="1010"/>
              </a:spcBef>
            </a:pPr>
            <a:r>
              <a:rPr lang="el" sz="1400" spc="45" dirty="0">
                <a:solidFill>
                  <a:srgbClr val="00F9F9"/>
                </a:solidFill>
                <a:latin typeface="Palatino Linotype"/>
                <a:cs typeface="Palatino Linotype"/>
              </a:rPr>
              <a:t>Ψηφιακή εγκληματολογία, ειδικά στον τομέα της υγειονομικής περίθαλψης</a:t>
            </a:r>
            <a:endParaRPr sz="1400" dirty="0">
              <a:latin typeface="Palatino Linotype"/>
              <a:cs typeface="Palatino Linotype"/>
            </a:endParaRPr>
          </a:p>
          <a:p>
            <a:pPr marL="12700" marR="10160" algn="just">
              <a:lnSpc>
                <a:spcPct val="100299"/>
              </a:lnSpc>
              <a:spcBef>
                <a:spcPts val="905"/>
              </a:spcBef>
            </a:pPr>
            <a:r>
              <a:rPr lang="el" sz="1400" dirty="0">
                <a:solidFill>
                  <a:srgbClr val="FFFFFF"/>
                </a:solidFill>
                <a:latin typeface="Palatino Linotype"/>
                <a:cs typeface="Palatino Linotype"/>
              </a:rPr>
              <a:t>Το RVT2 αυτοματοποιεί τις εργασίες ρουτίνας και την ανάλυση στις εγκληματολογικές έρευνες, μειώνοντας τη χειρωνακτική προσπάθεια και αυξάνοντας την αποτελεσματικότητα. Οι εργασίες περιλαμβάνουν συλλογή αποδεικτικών στοιχείων, ανάλυση δεδομένων, ανάλυση τεχνουργημάτων και δημιουργία αναφορών.</a:t>
            </a:r>
            <a:endParaRPr sz="1400" dirty="0">
              <a:latin typeface="Palatino Linotype"/>
              <a:cs typeface="Palatino Linotype"/>
            </a:endParaRPr>
          </a:p>
          <a:p>
            <a:pPr marL="12700" marR="8255" algn="just">
              <a:lnSpc>
                <a:spcPct val="100000"/>
              </a:lnSpc>
              <a:spcBef>
                <a:spcPts val="395"/>
              </a:spcBef>
            </a:pPr>
            <a:r>
              <a:rPr lang="el" sz="1400" dirty="0">
                <a:solidFill>
                  <a:srgbClr val="00F9F9"/>
                </a:solidFill>
                <a:latin typeface="Palatino Linotype"/>
                <a:cs typeface="Palatino Linotype"/>
              </a:rPr>
              <a:t>Παράδειγμα σεναρίου: </a:t>
            </a:r>
            <a:r>
              <a:rPr lang="el" sz="1400" dirty="0">
                <a:solidFill>
                  <a:srgbClr val="FFFFFF"/>
                </a:solidFill>
                <a:latin typeface="Palatino Linotype"/>
                <a:cs typeface="Palatino Linotype"/>
              </a:rPr>
              <a:t>Ας υποθέσουμε ότι ένας οργανισμός υγειονομικής περίθαλψης αντιμετωπίζει παραβίαση δεδομένων, οδηγώντας σε παραβίαση των πληροφοριών των ασθενών. Οι εγκληματολογικοί ερευνητές αναπτύσσουν το RVT2 για να αναλύσουν τα παραβιασμένα συστήματα και να προσδιορίσουν την έκταση της παραβίασης.</a:t>
            </a:r>
            <a:endParaRPr sz="1400" dirty="0">
              <a:latin typeface="Palatino Linotype"/>
              <a:cs typeface="Palatino Linotype"/>
            </a:endParaRPr>
          </a:p>
          <a:p>
            <a:pPr marL="12700" marR="5080" algn="just">
              <a:lnSpc>
                <a:spcPct val="100000"/>
              </a:lnSpc>
              <a:spcBef>
                <a:spcPts val="409"/>
              </a:spcBef>
            </a:pPr>
            <a:r>
              <a:rPr lang="el" sz="1400" dirty="0">
                <a:solidFill>
                  <a:srgbClr val="00F9F9"/>
                </a:solidFill>
                <a:latin typeface="Palatino Linotype"/>
                <a:cs typeface="Palatino Linotype"/>
              </a:rPr>
              <a:t>Συλλογή αποδεικτικών στοιχείων: </a:t>
            </a:r>
            <a:r>
              <a:rPr lang="el" sz="1400" dirty="0">
                <a:solidFill>
                  <a:srgbClr val="FFFFFF"/>
                </a:solidFill>
                <a:latin typeface="Palatino Linotype"/>
                <a:cs typeface="Palatino Linotype"/>
              </a:rPr>
              <a:t>Το RVT2 διευκολύνει τη συλλογή ψηφιακών αποδεικτικών στοιχείων από διάφορες πηγές, όπως σκληρούς δίσκους, ενδείξεις μνήμης και καταγραφές δικτύου. Οι ερευνητές χρησιμοποιούν το RVT2 για να δημιουργήσουν εγκληματολογικές εικόνες των επηρεαζόμενων διακομιστών και σταθμών εργασίας για ανάλυση.</a:t>
            </a:r>
            <a:endParaRPr sz="1400" dirty="0">
              <a:latin typeface="Palatino Linotype"/>
              <a:cs typeface="Palatino Linotype"/>
            </a:endParaRPr>
          </a:p>
          <a:p>
            <a:pPr marL="12700" marR="6985" algn="just">
              <a:lnSpc>
                <a:spcPct val="100000"/>
              </a:lnSpc>
              <a:spcBef>
                <a:spcPts val="395"/>
              </a:spcBef>
            </a:pPr>
            <a:r>
              <a:rPr lang="el" sz="1400" dirty="0">
                <a:solidFill>
                  <a:srgbClr val="00F9F9"/>
                </a:solidFill>
                <a:latin typeface="Palatino Linotype"/>
                <a:cs typeface="Palatino Linotype"/>
              </a:rPr>
              <a:t>Ανάλυση τεχνουργημάτων:  </a:t>
            </a:r>
            <a:r>
              <a:rPr lang="el" sz="1400" dirty="0">
                <a:solidFill>
                  <a:srgbClr val="FFFFFF"/>
                </a:solidFill>
                <a:latin typeface="Palatino Linotype"/>
                <a:cs typeface="Palatino Linotype"/>
              </a:rPr>
              <a:t>Το RVT2 αναλύει τα συλλεχθέντα αντικείμενα, συμπεριλαμβανομένων των μεταδεδομένων του συστήματος αρχείων, των καταχωρήσεων μητρώου και των αρχείων καταγραφής δικτύου, για την εξαγωγή σχετικών πληροφοριών. Οι ερευνητές αναλύουν τις ομάδες μητρώου και τα αρχεία καταγραφής συμβάντων για να εντοπίσουν ύποπτα μοτίβα δραστηριότητας και πιθανά σημεία εισόδου για τους επιτιθέμενους.</a:t>
            </a:r>
            <a:endParaRPr sz="1400" dirty="0">
              <a:latin typeface="Palatino Linotype"/>
              <a:cs typeface="Palatino Linotype"/>
            </a:endParaRPr>
          </a:p>
          <a:p>
            <a:pPr marL="12700" marR="8890" algn="just">
              <a:lnSpc>
                <a:spcPct val="100000"/>
              </a:lnSpc>
              <a:spcBef>
                <a:spcPts val="395"/>
              </a:spcBef>
            </a:pPr>
            <a:r>
              <a:rPr lang="el" sz="1400" dirty="0">
                <a:solidFill>
                  <a:srgbClr val="00F9F9"/>
                </a:solidFill>
                <a:latin typeface="Palatino Linotype"/>
                <a:cs typeface="Palatino Linotype"/>
              </a:rPr>
              <a:t>Δείκτες παραβίασης (IoC):  </a:t>
            </a:r>
            <a:r>
              <a:rPr lang="el" sz="1400" dirty="0">
                <a:solidFill>
                  <a:srgbClr val="FFFFFF"/>
                </a:solidFill>
                <a:latin typeface="Palatino Linotype"/>
                <a:cs typeface="Palatino Linotype"/>
              </a:rPr>
              <a:t>Το RVT2 βοηθά στον εντοπισμό IoC, όπως απόπειρες μη εξουσιοδοτημένης πρόσβασης, υπογραφές κακόβουλου λογισμικού και ανωμαλίες δικτύου, για την κατανόηση του φορέα επίθεσης. Οι ερευνητές χρησιμοποιούν το RVT2 για να συσχετίσουν τα IoC σε πολλαπλά συστήματα και να εντοπίσουν το αρχικό σημείο εισόδου για τον εισβολέα.</a:t>
            </a:r>
            <a:endParaRPr sz="1400" dirty="0">
              <a:latin typeface="Palatino Linotype"/>
              <a:cs typeface="Palatino Linotype"/>
            </a:endParaRPr>
          </a:p>
        </p:txBody>
      </p:sp>
      <p:sp>
        <p:nvSpPr>
          <p:cNvPr id="8" name="object 8"/>
          <p:cNvSpPr txBox="1">
            <a:spLocks noGrp="1"/>
          </p:cNvSpPr>
          <p:nvPr>
            <p:ph type="ftr" sz="quarter" idx="5"/>
          </p:nvPr>
        </p:nvSpPr>
        <p:spPr>
          <a:xfrm>
            <a:off x="2427111" y="6839712"/>
            <a:ext cx="8352529"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548" y="621070"/>
            <a:ext cx="7464874" cy="443711"/>
          </a:xfrm>
          <a:prstGeom prst="rect">
            <a:avLst/>
          </a:prstGeom>
        </p:spPr>
        <p:txBody>
          <a:bodyPr vert="horz" wrap="square" lIns="0" tIns="12700" rIns="0" bIns="0" rtlCol="0">
            <a:spAutoFit/>
          </a:bodyPr>
          <a:lstStyle/>
          <a:p>
            <a:pPr marL="12700">
              <a:lnSpc>
                <a:spcPct val="100000"/>
              </a:lnSpc>
              <a:spcBef>
                <a:spcPts val="100"/>
              </a:spcBef>
            </a:pPr>
            <a:r>
              <a:rPr lang="el" sz="2800" spc="114" dirty="0"/>
              <a:t>RVT2 στις εγκληματολογικές έρευνες</a:t>
            </a:r>
          </a:p>
        </p:txBody>
      </p:sp>
      <p:grpSp>
        <p:nvGrpSpPr>
          <p:cNvPr id="3" name="object 3"/>
          <p:cNvGrpSpPr/>
          <p:nvPr/>
        </p:nvGrpSpPr>
        <p:grpSpPr>
          <a:xfrm>
            <a:off x="498348" y="1251204"/>
            <a:ext cx="2197735" cy="4837430"/>
            <a:chOff x="498348" y="1251204"/>
            <a:chExt cx="2197735" cy="4837430"/>
          </a:xfrm>
        </p:grpSpPr>
        <p:pic>
          <p:nvPicPr>
            <p:cNvPr id="4" name="object 4"/>
            <p:cNvPicPr/>
            <p:nvPr/>
          </p:nvPicPr>
          <p:blipFill>
            <a:blip r:embed="rId2" cstate="print"/>
            <a:stretch>
              <a:fillRect/>
            </a:stretch>
          </p:blipFill>
          <p:spPr>
            <a:xfrm>
              <a:off x="498348" y="1251204"/>
              <a:ext cx="2197608" cy="4837176"/>
            </a:xfrm>
            <a:prstGeom prst="rect">
              <a:avLst/>
            </a:prstGeom>
          </p:spPr>
        </p:pic>
        <p:pic>
          <p:nvPicPr>
            <p:cNvPr id="5" name="object 5"/>
            <p:cNvPicPr/>
            <p:nvPr/>
          </p:nvPicPr>
          <p:blipFill>
            <a:blip r:embed="rId3" cstate="print"/>
            <a:stretch>
              <a:fillRect/>
            </a:stretch>
          </p:blipFill>
          <p:spPr>
            <a:xfrm>
              <a:off x="818388" y="1674876"/>
              <a:ext cx="1366259" cy="4018788"/>
            </a:xfrm>
            <a:prstGeom prst="rect">
              <a:avLst/>
            </a:prstGeom>
          </p:spPr>
        </p:pic>
      </p:grpSp>
      <p:pic>
        <p:nvPicPr>
          <p:cNvPr id="6" name="object 6"/>
          <p:cNvPicPr/>
          <p:nvPr/>
        </p:nvPicPr>
        <p:blipFill>
          <a:blip r:embed="rId4" cstate="print"/>
          <a:stretch>
            <a:fillRect/>
          </a:stretch>
        </p:blipFill>
        <p:spPr>
          <a:xfrm>
            <a:off x="9988296" y="6839712"/>
            <a:ext cx="2500883" cy="466343"/>
          </a:xfrm>
          <a:prstGeom prst="rect">
            <a:avLst/>
          </a:prstGeom>
        </p:spPr>
      </p:pic>
      <p:sp>
        <p:nvSpPr>
          <p:cNvPr id="7" name="object 7"/>
          <p:cNvSpPr txBox="1"/>
          <p:nvPr/>
        </p:nvSpPr>
        <p:spPr>
          <a:xfrm>
            <a:off x="3937448" y="996195"/>
            <a:ext cx="8264525" cy="5292474"/>
          </a:xfrm>
          <a:prstGeom prst="rect">
            <a:avLst/>
          </a:prstGeom>
        </p:spPr>
        <p:txBody>
          <a:bodyPr vert="horz" wrap="square" lIns="0" tIns="128270" rIns="0" bIns="0" rtlCol="0">
            <a:spAutoFit/>
          </a:bodyPr>
          <a:lstStyle/>
          <a:p>
            <a:pPr marL="280670" algn="just">
              <a:lnSpc>
                <a:spcPct val="100000"/>
              </a:lnSpc>
              <a:spcBef>
                <a:spcPts val="1010"/>
              </a:spcBef>
            </a:pPr>
            <a:r>
              <a:rPr lang="el" sz="1400" spc="75" dirty="0">
                <a:solidFill>
                  <a:srgbClr val="00F9F9"/>
                </a:solidFill>
                <a:latin typeface="Palatino Linotype"/>
                <a:cs typeface="Palatino Linotype"/>
              </a:rPr>
              <a:t>Παράδειγμα εξαγωγής δεδομένων USB</a:t>
            </a:r>
            <a:endParaRPr sz="1400" dirty="0">
              <a:latin typeface="Palatino Linotype"/>
              <a:cs typeface="Palatino Linotype"/>
            </a:endParaRPr>
          </a:p>
          <a:p>
            <a:pPr marL="12700" marR="5080" algn="just">
              <a:lnSpc>
                <a:spcPct val="100299"/>
              </a:lnSpc>
              <a:spcBef>
                <a:spcPts val="905"/>
              </a:spcBef>
            </a:pPr>
            <a:r>
              <a:rPr lang="el" sz="1400" dirty="0">
                <a:solidFill>
                  <a:srgbClr val="FFFFFF"/>
                </a:solidFill>
                <a:latin typeface="Palatino Linotype"/>
                <a:cs typeface="Palatino Linotype"/>
              </a:rPr>
              <a:t>Σε αυτό το σενάριο, μια εσωτερική απειλή εντός ενός οργανισμού υγειονομικής περίθαλψης στοχεύει στην κλοπή ευαίσθητων πληροφοριών ασθενών χρησιμοποιώντας συσκευές USB. Ο επιτιθέμενος, ένας δυσαρεστημένος υπάλληλος με πρόσβαση σε αρχεία ασθενών, σχεδιάζει να αποσπάσει δεδομένα για προσωπικό όφελος.</a:t>
            </a:r>
            <a:endParaRPr sz="1400" dirty="0">
              <a:latin typeface="Palatino Linotype"/>
              <a:cs typeface="Palatino Linotype"/>
            </a:endParaRPr>
          </a:p>
          <a:p>
            <a:pPr marL="12700" algn="just">
              <a:lnSpc>
                <a:spcPct val="100000"/>
              </a:lnSpc>
              <a:spcBef>
                <a:spcPts val="395"/>
              </a:spcBef>
            </a:pPr>
            <a:r>
              <a:rPr lang="el" sz="1400" dirty="0">
                <a:solidFill>
                  <a:srgbClr val="00F9F9"/>
                </a:solidFill>
                <a:latin typeface="Palatino Linotype"/>
                <a:cs typeface="Palatino Linotype"/>
              </a:rPr>
              <a:t>Χρήση εργασίας ανάλυσης συμβάντων USB RVT2</a:t>
            </a:r>
            <a:endParaRPr sz="1400" dirty="0">
              <a:latin typeface="Palatino Linotype"/>
              <a:cs typeface="Palatino Linotype"/>
            </a:endParaRPr>
          </a:p>
          <a:p>
            <a:pPr marL="285750" marR="6350" indent="-273685" algn="just">
              <a:lnSpc>
                <a:spcPct val="100000"/>
              </a:lnSpc>
              <a:spcBef>
                <a:spcPts val="409"/>
              </a:spcBef>
              <a:buClr>
                <a:srgbClr val="00F9F9"/>
              </a:buClr>
              <a:buFont typeface="Times New Roman"/>
              <a:buChar char="▪"/>
              <a:tabLst>
                <a:tab pos="287020" algn="l"/>
              </a:tabLst>
            </a:pPr>
            <a:r>
              <a:rPr lang="el" sz="1400" dirty="0">
                <a:solidFill>
                  <a:srgbClr val="FFFFFF"/>
                </a:solidFill>
                <a:latin typeface="Palatino Linotype"/>
                <a:cs typeface="Palatino Linotype"/>
              </a:rPr>
              <a:t>Παράμετροι εισόδου: Η απόλυτη διαδρομή προς το αρχείο Microsoft-Windows-DriverFrameworks-UserMode%4Operational.evtx που περιέχει αρχεία καταγραφής συμβάντων USB.</a:t>
            </a:r>
            <a:endParaRPr sz="1400" dirty="0">
              <a:latin typeface="Palatino Linotype"/>
              <a:cs typeface="Palatino Linotype"/>
            </a:endParaRPr>
          </a:p>
          <a:p>
            <a:pPr marL="285750" marR="5080" indent="-273685" algn="just">
              <a:lnSpc>
                <a:spcPct val="100000"/>
              </a:lnSpc>
              <a:spcBef>
                <a:spcPts val="395"/>
              </a:spcBef>
              <a:buClr>
                <a:srgbClr val="00F9F9"/>
              </a:buClr>
              <a:buFont typeface="Times New Roman"/>
              <a:buChar char="▪"/>
              <a:tabLst>
                <a:tab pos="287020" algn="l"/>
              </a:tabLst>
            </a:pPr>
            <a:r>
              <a:rPr lang="el" sz="1400" dirty="0">
                <a:solidFill>
                  <a:srgbClr val="FFFFFF"/>
                </a:solidFill>
                <a:latin typeface="Palatino Linotype"/>
                <a:cs typeface="Palatino Linotype"/>
              </a:rPr>
              <a:t>Ροή εκτέλεσης: Το RVT2 αναλύει αρχεία συμβάντων των Windows για να εξαγάγει συμβάντα που σχετίζονται με USB, συμπεριλαμβανομένων των χρονικών σημάνσεων εισαγωγής και κατάργησης συσκευών. Τα σχετικά δεδομένα συμβάντων USB αποθηκεύονται σε αρχείο μορφής JSON για ανάλυση και διερεύνηση.</a:t>
            </a:r>
            <a:endParaRPr sz="1400" dirty="0">
              <a:latin typeface="Palatino Linotype"/>
              <a:cs typeface="Palatino Linotype"/>
            </a:endParaRPr>
          </a:p>
          <a:p>
            <a:pPr marL="285750" marR="6350" indent="-273685" algn="just">
              <a:lnSpc>
                <a:spcPct val="100000"/>
              </a:lnSpc>
              <a:spcBef>
                <a:spcPts val="395"/>
              </a:spcBef>
              <a:buClr>
                <a:srgbClr val="00F9F9"/>
              </a:buClr>
              <a:buFont typeface="Times New Roman"/>
              <a:buChar char="▪"/>
              <a:tabLst>
                <a:tab pos="287020" algn="l"/>
              </a:tabLst>
            </a:pPr>
            <a:r>
              <a:rPr lang="el" sz="1400" dirty="0">
                <a:solidFill>
                  <a:srgbClr val="FFFFFF"/>
                </a:solidFill>
                <a:latin typeface="Palatino Linotype"/>
                <a:cs typeface="Palatino Linotype"/>
              </a:rPr>
              <a:t>Ανάλυση: Οι εγκληματολογικοί αναλυτές αξιοποιούν τα αναλυμένα δεδομένα συμβάντων USB για να εντοπίσουν ύποπτες εισαγωγές συσκευών USB και απόπειρες εξαγωγής δεδομένων.</a:t>
            </a:r>
            <a:endParaRPr sz="1400" dirty="0">
              <a:latin typeface="Palatino Linotype"/>
              <a:cs typeface="Palatino Linotype"/>
            </a:endParaRPr>
          </a:p>
          <a:p>
            <a:pPr marL="286385" indent="-273685" algn="just">
              <a:lnSpc>
                <a:spcPct val="100000"/>
              </a:lnSpc>
              <a:spcBef>
                <a:spcPts val="409"/>
              </a:spcBef>
              <a:buClr>
                <a:srgbClr val="00F9F9"/>
              </a:buClr>
              <a:buFont typeface="Times New Roman"/>
              <a:buChar char="▪"/>
              <a:tabLst>
                <a:tab pos="286385" algn="l"/>
              </a:tabLst>
            </a:pPr>
            <a:r>
              <a:rPr lang="el" sz="1400" dirty="0">
                <a:solidFill>
                  <a:srgbClr val="FFFFFF"/>
                </a:solidFill>
                <a:latin typeface="Palatino Linotype"/>
                <a:cs typeface="Palatino Linotype"/>
              </a:rPr>
              <a:t>Διερεύνηση: Συσχετίζοντας τις χρονικές σημάνσεις συμβάντων USB με τα αρχεία καταγραφής δραστηριότητας χρήστη,</a:t>
            </a:r>
            <a:endParaRPr sz="1400" dirty="0">
              <a:latin typeface="Palatino Linotype"/>
              <a:cs typeface="Palatino Linotype"/>
            </a:endParaRPr>
          </a:p>
          <a:p>
            <a:pPr marL="287020" algn="just">
              <a:lnSpc>
                <a:spcPct val="100000"/>
              </a:lnSpc>
            </a:pPr>
            <a:r>
              <a:rPr lang="el" sz="1400" dirty="0">
                <a:solidFill>
                  <a:srgbClr val="FFFFFF"/>
                </a:solidFill>
                <a:latin typeface="Palatino Linotype"/>
                <a:cs typeface="Palatino Linotype"/>
              </a:rPr>
              <a:t>Οι ερευνητές μπορούν να αποδώσουν μη εξουσιοδοτημένη πρόσβαση δεδομένων στην εσωτερική απειλή.</a:t>
            </a:r>
            <a:endParaRPr sz="1400" dirty="0">
              <a:latin typeface="Palatino Linotype"/>
              <a:cs typeface="Palatino Linotype"/>
            </a:endParaRPr>
          </a:p>
          <a:p>
            <a:pPr marL="285750" marR="5715" indent="-273685" algn="just">
              <a:lnSpc>
                <a:spcPct val="100000"/>
              </a:lnSpc>
              <a:spcBef>
                <a:spcPts val="395"/>
              </a:spcBef>
              <a:buClr>
                <a:srgbClr val="00F9F9"/>
              </a:buClr>
              <a:buFont typeface="Times New Roman"/>
              <a:buChar char="▪"/>
              <a:tabLst>
                <a:tab pos="287020" algn="l"/>
              </a:tabLst>
            </a:pPr>
            <a:r>
              <a:rPr lang="el" sz="1400" dirty="0">
                <a:solidFill>
                  <a:srgbClr val="FFFFFF"/>
                </a:solidFill>
                <a:latin typeface="Palatino Linotype"/>
                <a:cs typeface="Palatino Linotype"/>
              </a:rPr>
              <a:t>Απόκριση: Ο οργανισμός υγειονομικής περίθαλψης εφαρμόζει αυστηρότερες πολιτικές χρήσης συσκευών USB, διεξάγει εκπαίδευση ευαισθητοποίησης των εργαζομένων και ενισχύει τα μέτρα ασφαλείας των τελικών σημείων για την πρόληψη μελλοντικών περιστατικών.</a:t>
            </a:r>
            <a:endParaRPr sz="1400" dirty="0">
              <a:latin typeface="Palatino Linotype"/>
              <a:cs typeface="Palatino Linotype"/>
            </a:endParaRPr>
          </a:p>
        </p:txBody>
      </p:sp>
      <p:sp>
        <p:nvSpPr>
          <p:cNvPr id="8" name="object 8"/>
          <p:cNvSpPr txBox="1">
            <a:spLocks noGrp="1"/>
          </p:cNvSpPr>
          <p:nvPr>
            <p:ph type="ftr" sz="quarter" idx="5"/>
          </p:nvPr>
        </p:nvSpPr>
        <p:spPr>
          <a:xfrm>
            <a:off x="2695956" y="6776205"/>
            <a:ext cx="7114607"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3" name="object 3"/>
          <p:cNvSpPr/>
          <p:nvPr/>
        </p:nvSpPr>
        <p:spPr>
          <a:xfrm>
            <a:off x="6798564" y="490727"/>
            <a:ext cx="5347970" cy="6821805"/>
          </a:xfrm>
          <a:custGeom>
            <a:avLst/>
            <a:gdLst/>
            <a:ahLst/>
            <a:cxnLst/>
            <a:rect l="l" t="t" r="r" b="b"/>
            <a:pathLst>
              <a:path w="5347970" h="6821805">
                <a:moveTo>
                  <a:pt x="3430524" y="6821423"/>
                </a:moveTo>
                <a:lnTo>
                  <a:pt x="0" y="6821423"/>
                </a:lnTo>
                <a:lnTo>
                  <a:pt x="1917191" y="0"/>
                </a:lnTo>
                <a:lnTo>
                  <a:pt x="5347715" y="0"/>
                </a:lnTo>
                <a:lnTo>
                  <a:pt x="3430524" y="6821423"/>
                </a:lnTo>
                <a:close/>
              </a:path>
            </a:pathLst>
          </a:custGeom>
          <a:solidFill>
            <a:srgbClr val="FFB800">
              <a:alpha val="12500"/>
            </a:srgbClr>
          </a:solidFill>
        </p:spPr>
        <p:txBody>
          <a:bodyPr wrap="square" lIns="0" tIns="0" rIns="0" bIns="0" rtlCol="0"/>
          <a:lstStyle/>
          <a:p>
            <a:endParaRPr/>
          </a:p>
        </p:txBody>
      </p:sp>
      <p:grpSp>
        <p:nvGrpSpPr>
          <p:cNvPr id="4" name="object 4"/>
          <p:cNvGrpSpPr/>
          <p:nvPr/>
        </p:nvGrpSpPr>
        <p:grpSpPr>
          <a:xfrm>
            <a:off x="304800" y="457200"/>
            <a:ext cx="6250940" cy="6858000"/>
            <a:chOff x="304800" y="457200"/>
            <a:chExt cx="6250940" cy="6858000"/>
          </a:xfrm>
        </p:grpSpPr>
        <p:sp>
          <p:nvSpPr>
            <p:cNvPr id="5" name="object 5"/>
            <p:cNvSpPr/>
            <p:nvPr/>
          </p:nvSpPr>
          <p:spPr>
            <a:xfrm>
              <a:off x="5756148" y="5570219"/>
              <a:ext cx="799465" cy="1739264"/>
            </a:xfrm>
            <a:custGeom>
              <a:avLst/>
              <a:gdLst/>
              <a:ahLst/>
              <a:cxnLst/>
              <a:rect l="l" t="t" r="r" b="b"/>
              <a:pathLst>
                <a:path w="799465"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7200"/>
              <a:ext cx="5486400" cy="6858000"/>
            </a:xfrm>
            <a:prstGeom prst="rect">
              <a:avLst/>
            </a:prstGeom>
          </p:spPr>
        </p:pic>
      </p:grpSp>
      <p:sp>
        <p:nvSpPr>
          <p:cNvPr id="7" name="object 7"/>
          <p:cNvSpPr txBox="1">
            <a:spLocks noGrp="1"/>
          </p:cNvSpPr>
          <p:nvPr>
            <p:ph type="title"/>
          </p:nvPr>
        </p:nvSpPr>
        <p:spPr>
          <a:xfrm>
            <a:off x="3833807" y="2559331"/>
            <a:ext cx="6190726" cy="940435"/>
          </a:xfrm>
          <a:prstGeom prst="rect">
            <a:avLst/>
          </a:prstGeom>
        </p:spPr>
        <p:txBody>
          <a:bodyPr vert="horz" wrap="square" lIns="0" tIns="12700" rIns="0" bIns="0" rtlCol="0">
            <a:spAutoFit/>
          </a:bodyPr>
          <a:lstStyle/>
          <a:p>
            <a:pPr marL="12700">
              <a:lnSpc>
                <a:spcPct val="100000"/>
              </a:lnSpc>
              <a:spcBef>
                <a:spcPts val="100"/>
              </a:spcBef>
            </a:pPr>
            <a:r>
              <a:rPr lang="el" sz="6000" spc="260" dirty="0">
                <a:solidFill>
                  <a:srgbClr val="00F9F9"/>
                </a:solidFill>
              </a:rPr>
              <a:t>Ευχαριστώ</a:t>
            </a:r>
            <a:endParaRPr sz="6000" dirty="0"/>
          </a:p>
        </p:txBody>
      </p:sp>
      <p:sp>
        <p:nvSpPr>
          <p:cNvPr id="8" name="object 8"/>
          <p:cNvSpPr txBox="1"/>
          <p:nvPr/>
        </p:nvSpPr>
        <p:spPr>
          <a:xfrm>
            <a:off x="4204164" y="3763766"/>
            <a:ext cx="5334635" cy="1123315"/>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Palatino Linotype"/>
                <a:cs typeface="Palatino Linotype"/>
              </a:rPr>
              <a:t>Εισηγητής: Στυλιανός Καραγιάννης (PDMFC, Πορτογαλία)</a:t>
            </a:r>
            <a:endParaRPr sz="1800">
              <a:latin typeface="Palatino Linotype"/>
              <a:cs typeface="Palatino Linotype"/>
            </a:endParaRPr>
          </a:p>
          <a:p>
            <a:pPr marL="12700">
              <a:lnSpc>
                <a:spcPct val="100000"/>
              </a:lnSpc>
              <a:spcBef>
                <a:spcPts val="2160"/>
              </a:spcBef>
            </a:pPr>
            <a:r>
              <a:rPr lang="el" sz="1800">
                <a:solidFill>
                  <a:srgbClr val="FFFFFF"/>
                </a:solidFill>
                <a:latin typeface="Palatino Linotype"/>
                <a:cs typeface="Palatino Linotype"/>
              </a:rPr>
              <a:t>Στείλτε όλες τις ερωτήσεις στη διεύθυνση:</a:t>
            </a:r>
            <a:endParaRPr sz="1800">
              <a:latin typeface="Palatino Linotype"/>
              <a:cs typeface="Palatino Linotype"/>
            </a:endParaRPr>
          </a:p>
          <a:p>
            <a:pPr marL="12700">
              <a:lnSpc>
                <a:spcPct val="100000"/>
              </a:lnSpc>
            </a:pPr>
            <a:r>
              <a:rPr lang="el" sz="1800" spc="-10">
                <a:solidFill>
                  <a:srgbClr val="FFFFFF"/>
                </a:solidFill>
                <a:latin typeface="Palatino Linotype"/>
                <a:cs typeface="Palatino Linotype"/>
                <a:hlinkClick r:id="rId3"/>
              </a:rPr>
              <a:t>stylianos.karagiannis@pdmfc.com</a:t>
            </a:r>
            <a:endParaRPr sz="1800">
              <a:latin typeface="Palatino Linotype"/>
              <a:cs typeface="Palatino Linotype"/>
            </a:endParaRPr>
          </a:p>
        </p:txBody>
      </p:sp>
      <p:pic>
        <p:nvPicPr>
          <p:cNvPr id="9" name="object 9"/>
          <p:cNvPicPr/>
          <p:nvPr/>
        </p:nvPicPr>
        <p:blipFill>
          <a:blip r:embed="rId4" cstate="print"/>
          <a:stretch>
            <a:fillRect/>
          </a:stretch>
        </p:blipFill>
        <p:spPr>
          <a:xfrm>
            <a:off x="9915143" y="6786371"/>
            <a:ext cx="2500884" cy="464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grpSp>
        <p:nvGrpSpPr>
          <p:cNvPr id="3" name="object 3"/>
          <p:cNvGrpSpPr/>
          <p:nvPr/>
        </p:nvGrpSpPr>
        <p:grpSpPr>
          <a:xfrm>
            <a:off x="304800" y="457200"/>
            <a:ext cx="5486400" cy="6858000"/>
            <a:chOff x="304800" y="457200"/>
            <a:chExt cx="5486400" cy="6858000"/>
          </a:xfrm>
        </p:grpSpPr>
        <p:sp>
          <p:nvSpPr>
            <p:cNvPr id="4" name="object 4"/>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304800" y="457200"/>
              <a:ext cx="5486400" cy="6858000"/>
            </a:xfrm>
            <a:prstGeom prst="rect">
              <a:avLst/>
            </a:prstGeom>
          </p:spPr>
        </p:pic>
      </p:grpSp>
      <p:sp>
        <p:nvSpPr>
          <p:cNvPr id="6" name="object 6"/>
          <p:cNvSpPr txBox="1">
            <a:spLocks noGrp="1"/>
          </p:cNvSpPr>
          <p:nvPr>
            <p:ph type="title"/>
          </p:nvPr>
        </p:nvSpPr>
        <p:spPr>
          <a:xfrm>
            <a:off x="4341399" y="701687"/>
            <a:ext cx="3171825" cy="483234"/>
          </a:xfrm>
          <a:prstGeom prst="rect">
            <a:avLst/>
          </a:prstGeom>
        </p:spPr>
        <p:txBody>
          <a:bodyPr vert="horz" wrap="square" lIns="0" tIns="12700" rIns="0" bIns="0" rtlCol="0">
            <a:spAutoFit/>
          </a:bodyPr>
          <a:lstStyle/>
          <a:p>
            <a:pPr marL="12700">
              <a:lnSpc>
                <a:spcPct val="100000"/>
              </a:lnSpc>
              <a:spcBef>
                <a:spcPts val="100"/>
              </a:spcBef>
            </a:pPr>
            <a:r>
              <a:rPr lang="el" spc="125"/>
              <a:t>Ghidra και GDB</a:t>
            </a:r>
          </a:p>
        </p:txBody>
      </p:sp>
      <p:grpSp>
        <p:nvGrpSpPr>
          <p:cNvPr id="7" name="object 7"/>
          <p:cNvGrpSpPr/>
          <p:nvPr/>
        </p:nvGrpSpPr>
        <p:grpSpPr>
          <a:xfrm>
            <a:off x="573023" y="1528572"/>
            <a:ext cx="2048510" cy="4281170"/>
            <a:chOff x="573023" y="1528572"/>
            <a:chExt cx="2048510" cy="4281170"/>
          </a:xfrm>
        </p:grpSpPr>
        <p:pic>
          <p:nvPicPr>
            <p:cNvPr id="8" name="object 8"/>
            <p:cNvPicPr/>
            <p:nvPr/>
          </p:nvPicPr>
          <p:blipFill>
            <a:blip r:embed="rId3" cstate="print"/>
            <a:stretch>
              <a:fillRect/>
            </a:stretch>
          </p:blipFill>
          <p:spPr>
            <a:xfrm>
              <a:off x="573023" y="3535680"/>
              <a:ext cx="1507235" cy="2273807"/>
            </a:xfrm>
            <a:prstGeom prst="rect">
              <a:avLst/>
            </a:prstGeom>
          </p:spPr>
        </p:pic>
        <p:pic>
          <p:nvPicPr>
            <p:cNvPr id="9" name="object 9"/>
            <p:cNvPicPr/>
            <p:nvPr/>
          </p:nvPicPr>
          <p:blipFill>
            <a:blip r:embed="rId4" cstate="print"/>
            <a:stretch>
              <a:fillRect/>
            </a:stretch>
          </p:blipFill>
          <p:spPr>
            <a:xfrm>
              <a:off x="929806" y="3977640"/>
              <a:ext cx="652105" cy="1392793"/>
            </a:xfrm>
            <a:prstGeom prst="rect">
              <a:avLst/>
            </a:prstGeom>
          </p:spPr>
        </p:pic>
        <p:pic>
          <p:nvPicPr>
            <p:cNvPr id="10" name="object 10"/>
            <p:cNvPicPr/>
            <p:nvPr/>
          </p:nvPicPr>
          <p:blipFill>
            <a:blip r:embed="rId5" cstate="print"/>
            <a:stretch>
              <a:fillRect/>
            </a:stretch>
          </p:blipFill>
          <p:spPr>
            <a:xfrm>
              <a:off x="963168" y="3425952"/>
              <a:ext cx="1146047" cy="937259"/>
            </a:xfrm>
            <a:prstGeom prst="rect">
              <a:avLst/>
            </a:prstGeom>
          </p:spPr>
        </p:pic>
        <p:pic>
          <p:nvPicPr>
            <p:cNvPr id="11" name="object 11"/>
            <p:cNvPicPr/>
            <p:nvPr/>
          </p:nvPicPr>
          <p:blipFill>
            <a:blip r:embed="rId6" cstate="print"/>
            <a:stretch>
              <a:fillRect/>
            </a:stretch>
          </p:blipFill>
          <p:spPr>
            <a:xfrm>
              <a:off x="992124" y="1528572"/>
              <a:ext cx="1629155" cy="2724911"/>
            </a:xfrm>
            <a:prstGeom prst="rect">
              <a:avLst/>
            </a:prstGeom>
          </p:spPr>
        </p:pic>
        <p:pic>
          <p:nvPicPr>
            <p:cNvPr id="12" name="object 12"/>
            <p:cNvPicPr/>
            <p:nvPr/>
          </p:nvPicPr>
          <p:blipFill>
            <a:blip r:embed="rId7" cstate="print"/>
            <a:stretch>
              <a:fillRect/>
            </a:stretch>
          </p:blipFill>
          <p:spPr>
            <a:xfrm>
              <a:off x="1429512" y="1943290"/>
              <a:ext cx="663892" cy="1902714"/>
            </a:xfrm>
            <a:prstGeom prst="rect">
              <a:avLst/>
            </a:prstGeom>
          </p:spPr>
        </p:pic>
      </p:grpSp>
      <p:pic>
        <p:nvPicPr>
          <p:cNvPr id="13" name="object 13"/>
          <p:cNvPicPr/>
          <p:nvPr/>
        </p:nvPicPr>
        <p:blipFill>
          <a:blip r:embed="rId8" cstate="print"/>
          <a:stretch>
            <a:fillRect/>
          </a:stretch>
        </p:blipFill>
        <p:spPr>
          <a:xfrm>
            <a:off x="9988296" y="6839712"/>
            <a:ext cx="2500883" cy="466343"/>
          </a:xfrm>
          <a:prstGeom prst="rect">
            <a:avLst/>
          </a:prstGeom>
        </p:spPr>
      </p:pic>
      <p:sp>
        <p:nvSpPr>
          <p:cNvPr id="14" name="object 14"/>
          <p:cNvSpPr txBox="1"/>
          <p:nvPr/>
        </p:nvSpPr>
        <p:spPr>
          <a:xfrm>
            <a:off x="3204435" y="1040474"/>
            <a:ext cx="8999855" cy="5277086"/>
          </a:xfrm>
          <a:prstGeom prst="rect">
            <a:avLst/>
          </a:prstGeom>
        </p:spPr>
        <p:txBody>
          <a:bodyPr vert="horz" wrap="square" lIns="0" tIns="189230" rIns="0" bIns="0" rtlCol="0">
            <a:spAutoFit/>
          </a:bodyPr>
          <a:lstStyle/>
          <a:p>
            <a:pPr marL="894715">
              <a:lnSpc>
                <a:spcPct val="100000"/>
              </a:lnSpc>
              <a:spcBef>
                <a:spcPts val="1490"/>
              </a:spcBef>
            </a:pPr>
            <a:r>
              <a:rPr lang="el" dirty="0">
                <a:solidFill>
                  <a:srgbClr val="00F9F9"/>
                </a:solidFill>
                <a:latin typeface="Palatino Linotype"/>
                <a:cs typeface="Palatino Linotype"/>
              </a:rPr>
              <a:t>Πού μπορεί να χρησιμοποιηθεί;</a:t>
            </a:r>
            <a:endParaRPr dirty="0">
              <a:latin typeface="Palatino Linotype"/>
              <a:cs typeface="Palatino Linotype"/>
            </a:endParaRPr>
          </a:p>
          <a:p>
            <a:pPr marL="693420" marR="8255" algn="just">
              <a:lnSpc>
                <a:spcPct val="100000"/>
              </a:lnSpc>
              <a:spcBef>
                <a:spcPts val="1045"/>
              </a:spcBef>
            </a:pPr>
            <a:r>
              <a:rPr lang="el" sz="1400" dirty="0">
                <a:solidFill>
                  <a:srgbClr val="FFFFFF"/>
                </a:solidFill>
                <a:latin typeface="Palatino Linotype"/>
                <a:cs typeface="Palatino Linotype"/>
              </a:rPr>
              <a:t>Το Ghidra είναι ένα πλαίσιο αντίστροφης μηχανικής λογισμικ</a:t>
            </a:r>
            <a:r>
              <a:rPr lang="el-GR" sz="1400" dirty="0">
                <a:solidFill>
                  <a:srgbClr val="FFFFFF"/>
                </a:solidFill>
                <a:latin typeface="Palatino Linotype"/>
                <a:cs typeface="Palatino Linotype"/>
              </a:rPr>
              <a:t>ό</a:t>
            </a:r>
            <a:r>
              <a:rPr lang="el" sz="1400" dirty="0">
                <a:solidFill>
                  <a:srgbClr val="FFFFFF"/>
                </a:solidFill>
                <a:latin typeface="Palatino Linotype"/>
                <a:cs typeface="Palatino Linotype"/>
              </a:rPr>
              <a:t> που αναπτύχθηκε από την Εθνική Υπηρεσία Ασφαλείας (NSA) που βοηθά στην ανάλυση και κατανόηση εκτελέσιμων αρχείων.</a:t>
            </a:r>
            <a:endParaRPr sz="1400" dirty="0">
              <a:latin typeface="Palatino Linotype"/>
              <a:cs typeface="Palatino Linotype"/>
            </a:endParaRPr>
          </a:p>
          <a:p>
            <a:pPr marL="693420" marR="8255" algn="just">
              <a:lnSpc>
                <a:spcPct val="100000"/>
              </a:lnSpc>
              <a:spcBef>
                <a:spcPts val="395"/>
              </a:spcBef>
            </a:pPr>
            <a:r>
              <a:rPr lang="el" sz="1400" dirty="0">
                <a:solidFill>
                  <a:srgbClr val="00F9F9"/>
                </a:solidFill>
                <a:latin typeface="Palatino Linotype"/>
                <a:cs typeface="Palatino Linotype"/>
              </a:rPr>
              <a:t>Εφαρμογή στην υγειονομική περίθαλψη:  </a:t>
            </a:r>
            <a:r>
              <a:rPr lang="el" sz="1400" dirty="0">
                <a:solidFill>
                  <a:srgbClr val="FFFFFF"/>
                </a:solidFill>
                <a:latin typeface="Palatino Linotype"/>
                <a:cs typeface="Palatino Linotype"/>
              </a:rPr>
              <a:t>Χρησιμοποιείται για την ανάλυση υλικολογισμικού και λογισμικού ιατρικών συσκευών για τρωτά σημεία και κερκόπορτες.</a:t>
            </a:r>
            <a:endParaRPr sz="1400" dirty="0">
              <a:latin typeface="Palatino Linotype"/>
              <a:cs typeface="Palatino Linotype"/>
            </a:endParaRPr>
          </a:p>
          <a:p>
            <a:pPr marL="693420" marR="5080" algn="just">
              <a:lnSpc>
                <a:spcPct val="100000"/>
              </a:lnSpc>
              <a:spcBef>
                <a:spcPts val="409"/>
              </a:spcBef>
            </a:pPr>
            <a:r>
              <a:rPr lang="el" sz="1400" dirty="0">
                <a:solidFill>
                  <a:srgbClr val="00F9F9"/>
                </a:solidFill>
                <a:latin typeface="Palatino Linotype"/>
                <a:cs typeface="Palatino Linotype"/>
              </a:rPr>
              <a:t>Παράδειγμα:  </a:t>
            </a:r>
            <a:r>
              <a:rPr lang="el" sz="1400" dirty="0">
                <a:solidFill>
                  <a:srgbClr val="FFFFFF"/>
                </a:solidFill>
                <a:latin typeface="Palatino Linotype"/>
                <a:cs typeface="Palatino Linotype"/>
              </a:rPr>
              <a:t>Ανάλυση του υλικολογισμικού μιας ιατρικής αντλίας έγχυσης για τον εντοπισμό πιθανών τρωτών σημείων που θα μπορούσαν να οδηγήσουν σε μη εξουσιοδοτημένη πρόσβαση ή παραβίαση. Παρέχει πληροφορίες σχετικά με την εσωτερική λειτουργία του λογισμικού ιατρικών συσκευών, επιτρέποντας στους ερευνητές ασφάλειας να εντοπίζουν και να αντιμετωπίζουν προληπτικά τα τρωτά σημεία.</a:t>
            </a:r>
            <a:endParaRPr sz="1400" dirty="0">
              <a:latin typeface="Palatino Linotype"/>
              <a:cs typeface="Palatino Linotype"/>
            </a:endParaRPr>
          </a:p>
          <a:p>
            <a:pPr marL="12700" algn="just">
              <a:lnSpc>
                <a:spcPct val="100000"/>
              </a:lnSpc>
              <a:spcBef>
                <a:spcPts val="894"/>
              </a:spcBef>
            </a:pPr>
            <a:r>
              <a:rPr lang="el" sz="1400" spc="100" dirty="0">
                <a:solidFill>
                  <a:srgbClr val="00F9F9"/>
                </a:solidFill>
                <a:latin typeface="Palatino Linotype"/>
                <a:cs typeface="Palatino Linotype"/>
              </a:rPr>
              <a:t>GDB (πρόγραμμα εντοπισμού σφαλμάτων GNU)</a:t>
            </a:r>
            <a:endParaRPr sz="1400" dirty="0">
              <a:latin typeface="Palatino Linotype"/>
              <a:cs typeface="Palatino Linotype"/>
            </a:endParaRPr>
          </a:p>
          <a:p>
            <a:pPr marL="12700" marR="6350" algn="just">
              <a:lnSpc>
                <a:spcPct val="100000"/>
              </a:lnSpc>
              <a:spcBef>
                <a:spcPts val="400"/>
              </a:spcBef>
            </a:pPr>
            <a:r>
              <a:rPr lang="el" sz="1400" dirty="0">
                <a:solidFill>
                  <a:srgbClr val="FFFFFF"/>
                </a:solidFill>
                <a:latin typeface="Palatino Linotype"/>
                <a:cs typeface="Palatino Linotype"/>
              </a:rPr>
              <a:t>Το GDB είναι ένα ισχυρό πρόγραμμα εντοπισμού σφαλμάτων που επιτρέπει στους προγραμματιστές να επιθεωρούν και να χειρίζονται την εκτέλεση προγραμμάτων κατά τη διάρκεια του χρόνου εκτέλεσης.</a:t>
            </a:r>
            <a:endParaRPr sz="1400" dirty="0">
              <a:latin typeface="Palatino Linotype"/>
              <a:cs typeface="Palatino Linotype"/>
            </a:endParaRPr>
          </a:p>
          <a:p>
            <a:pPr marL="12700" marR="5080" algn="just">
              <a:lnSpc>
                <a:spcPct val="100000"/>
              </a:lnSpc>
              <a:spcBef>
                <a:spcPts val="405"/>
              </a:spcBef>
            </a:pPr>
            <a:r>
              <a:rPr lang="el" sz="1400" dirty="0">
                <a:solidFill>
                  <a:srgbClr val="00F9F9"/>
                </a:solidFill>
                <a:latin typeface="Palatino Linotype"/>
                <a:cs typeface="Palatino Linotype"/>
              </a:rPr>
              <a:t>Εφαρμογή στην υγειονομική περίθαλψη: </a:t>
            </a:r>
            <a:r>
              <a:rPr lang="el" sz="1400" dirty="0">
                <a:solidFill>
                  <a:srgbClr val="FFFFFF"/>
                </a:solidFill>
                <a:latin typeface="Palatino Linotype"/>
                <a:cs typeface="Palatino Linotype"/>
              </a:rPr>
              <a:t>Χρησιμοποιείται για τον εντοπισμό σφαλμάτων και την ανάλυση λογισμικού ιατρικών συσκευών για τον εντοπισμό και τη διόρθωση σφαλμάτων και τρωτών σημείων λογισμικού.</a:t>
            </a:r>
            <a:endParaRPr sz="1400" dirty="0">
              <a:latin typeface="Palatino Linotype"/>
              <a:cs typeface="Palatino Linotype"/>
            </a:endParaRPr>
          </a:p>
          <a:p>
            <a:pPr marL="12700" marR="6350" algn="just">
              <a:lnSpc>
                <a:spcPct val="100000"/>
              </a:lnSpc>
              <a:spcBef>
                <a:spcPts val="400"/>
              </a:spcBef>
            </a:pPr>
            <a:r>
              <a:rPr lang="el" sz="1400" dirty="0">
                <a:solidFill>
                  <a:srgbClr val="FFFFFF"/>
                </a:solidFill>
                <a:latin typeface="Palatino Linotype"/>
                <a:cs typeface="Palatino Linotype"/>
              </a:rPr>
              <a:t>Παράδειγμα: Εντοπισμός σφαλμάτων υλικολογισμικού ιατρικής συσκευής για τον εντοπισμό της βασικής αιτίας ενός σφάλματος λογισμικού ή απροσδόκητης συμπεριφοράς. Επιτρέπει στους οργανισμούς υγειονομικής περίθαλψης να διασφαλίζουν την αξιοπιστία και την ασφάλεια του λογισμικού ιατρικών συσκευών, εντοπίζοντας και επιλύοντας πιθανά ζητήματα κατά τη διάρκεια των φάσεων ανάπτυξης και δοκιμών.</a:t>
            </a:r>
            <a:endParaRPr sz="1400" dirty="0">
              <a:latin typeface="Palatino Linotype"/>
              <a:cs typeface="Palatino Linotype"/>
            </a:endParaRPr>
          </a:p>
        </p:txBody>
      </p:sp>
      <p:sp>
        <p:nvSpPr>
          <p:cNvPr id="15" name="object 15"/>
          <p:cNvSpPr txBox="1">
            <a:spLocks noGrp="1"/>
          </p:cNvSpPr>
          <p:nvPr>
            <p:ph type="ftr" sz="quarter" idx="5"/>
          </p:nvPr>
        </p:nvSpPr>
        <p:spPr>
          <a:xfrm>
            <a:off x="2935111" y="6998263"/>
            <a:ext cx="6907551"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5670" y="701687"/>
            <a:ext cx="4915751" cy="483234"/>
          </a:xfrm>
          <a:prstGeom prst="rect">
            <a:avLst/>
          </a:prstGeom>
        </p:spPr>
        <p:txBody>
          <a:bodyPr vert="horz" wrap="square" lIns="0" tIns="12700" rIns="0" bIns="0" rtlCol="0">
            <a:spAutoFit/>
          </a:bodyPr>
          <a:lstStyle/>
          <a:p>
            <a:pPr marL="12700">
              <a:lnSpc>
                <a:spcPct val="100000"/>
              </a:lnSpc>
              <a:spcBef>
                <a:spcPts val="100"/>
              </a:spcBef>
            </a:pPr>
            <a:r>
              <a:rPr lang="el" spc="75" dirty="0"/>
              <a:t>Αυτοψία - </a:t>
            </a:r>
            <a:r>
              <a:rPr lang="en-US" spc="75" dirty="0"/>
              <a:t>Autopsy</a:t>
            </a:r>
            <a:endParaRPr lang="el" spc="75" dirty="0"/>
          </a:p>
        </p:txBody>
      </p:sp>
      <p:grpSp>
        <p:nvGrpSpPr>
          <p:cNvPr id="3" name="object 3"/>
          <p:cNvGrpSpPr/>
          <p:nvPr/>
        </p:nvGrpSpPr>
        <p:grpSpPr>
          <a:xfrm>
            <a:off x="807720" y="2398775"/>
            <a:ext cx="1579245" cy="2542540"/>
            <a:chOff x="807720" y="2398775"/>
            <a:chExt cx="1579245" cy="2542540"/>
          </a:xfrm>
        </p:grpSpPr>
        <p:pic>
          <p:nvPicPr>
            <p:cNvPr id="4" name="object 4"/>
            <p:cNvPicPr/>
            <p:nvPr/>
          </p:nvPicPr>
          <p:blipFill>
            <a:blip r:embed="rId2" cstate="print"/>
            <a:stretch>
              <a:fillRect/>
            </a:stretch>
          </p:blipFill>
          <p:spPr>
            <a:xfrm>
              <a:off x="807720" y="2398775"/>
              <a:ext cx="1578863" cy="2542031"/>
            </a:xfrm>
            <a:prstGeom prst="rect">
              <a:avLst/>
            </a:prstGeom>
          </p:spPr>
        </p:pic>
        <p:pic>
          <p:nvPicPr>
            <p:cNvPr id="5" name="object 5"/>
            <p:cNvPicPr/>
            <p:nvPr/>
          </p:nvPicPr>
          <p:blipFill>
            <a:blip r:embed="rId3" cstate="print"/>
            <a:stretch>
              <a:fillRect/>
            </a:stretch>
          </p:blipFill>
          <p:spPr>
            <a:xfrm>
              <a:off x="1162812" y="2796540"/>
              <a:ext cx="794766" cy="1754124"/>
            </a:xfrm>
            <a:prstGeom prst="rect">
              <a:avLst/>
            </a:prstGeom>
          </p:spPr>
        </p:pic>
      </p:grpSp>
      <p:pic>
        <p:nvPicPr>
          <p:cNvPr id="6" name="object 6"/>
          <p:cNvPicPr/>
          <p:nvPr/>
        </p:nvPicPr>
        <p:blipFill>
          <a:blip r:embed="rId4" cstate="print"/>
          <a:stretch>
            <a:fillRect/>
          </a:stretch>
        </p:blipFill>
        <p:spPr>
          <a:xfrm>
            <a:off x="9988296" y="6839712"/>
            <a:ext cx="2500883" cy="466343"/>
          </a:xfrm>
          <a:prstGeom prst="rect">
            <a:avLst/>
          </a:prstGeom>
        </p:spPr>
      </p:pic>
      <p:sp>
        <p:nvSpPr>
          <p:cNvPr id="7" name="object 7"/>
          <p:cNvSpPr txBox="1"/>
          <p:nvPr/>
        </p:nvSpPr>
        <p:spPr>
          <a:xfrm>
            <a:off x="2863056" y="1030552"/>
            <a:ext cx="9341485" cy="5238614"/>
          </a:xfrm>
          <a:prstGeom prst="rect">
            <a:avLst/>
          </a:prstGeom>
        </p:spPr>
        <p:txBody>
          <a:bodyPr vert="horz" wrap="square" lIns="0" tIns="199390" rIns="0" bIns="0" rtlCol="0">
            <a:spAutoFit/>
          </a:bodyPr>
          <a:lstStyle/>
          <a:p>
            <a:pPr marL="1355090">
              <a:lnSpc>
                <a:spcPct val="100000"/>
              </a:lnSpc>
              <a:spcBef>
                <a:spcPts val="1570"/>
              </a:spcBef>
            </a:pPr>
            <a:r>
              <a:rPr lang="el" dirty="0">
                <a:solidFill>
                  <a:srgbClr val="00F9F9"/>
                </a:solidFill>
                <a:latin typeface="Palatino Linotype"/>
                <a:cs typeface="Palatino Linotype"/>
              </a:rPr>
              <a:t>Πώς μπορεί να χρησιμοποιηθεί;</a:t>
            </a:r>
            <a:endParaRPr dirty="0">
              <a:latin typeface="Palatino Linotype"/>
              <a:cs typeface="Palatino Linotype"/>
            </a:endParaRPr>
          </a:p>
          <a:p>
            <a:pPr marL="1035050" marR="8255" algn="just">
              <a:lnSpc>
                <a:spcPct val="100000"/>
              </a:lnSpc>
              <a:spcBef>
                <a:spcPts val="1045"/>
              </a:spcBef>
            </a:pPr>
            <a:r>
              <a:rPr lang="el-GR" sz="1400" spc="-10" dirty="0">
                <a:solidFill>
                  <a:srgbClr val="FFFFFF"/>
                </a:solidFill>
                <a:latin typeface="Palatino Linotype"/>
                <a:cs typeface="Palatino Linotype"/>
              </a:rPr>
              <a:t>Είναι μία </a:t>
            </a:r>
            <a:r>
              <a:rPr lang="el" sz="1400" spc="-10" dirty="0">
                <a:solidFill>
                  <a:srgbClr val="FFFFFF"/>
                </a:solidFill>
                <a:latin typeface="Palatino Linotype"/>
                <a:cs typeface="Palatino Linotype"/>
              </a:rPr>
              <a:t>Πλατφόρμα ψηφιακής εγκληματολογίας ανοιχτού κώδικα για την ανάλυση εικόνων δίσκων και τη διεξαγωγή εγκληματολογικών ερευνών.</a:t>
            </a:r>
            <a:endParaRPr sz="1400" dirty="0">
              <a:latin typeface="Palatino Linotype"/>
              <a:cs typeface="Palatino Linotype"/>
            </a:endParaRPr>
          </a:p>
          <a:p>
            <a:pPr marL="1035050" algn="just">
              <a:lnSpc>
                <a:spcPct val="100000"/>
              </a:lnSpc>
              <a:spcBef>
                <a:spcPts val="409"/>
              </a:spcBef>
            </a:pPr>
            <a:r>
              <a:rPr lang="el" sz="1400" dirty="0">
                <a:solidFill>
                  <a:srgbClr val="00F9F9"/>
                </a:solidFill>
                <a:latin typeface="Palatino Linotype"/>
                <a:cs typeface="Palatino Linotype"/>
              </a:rPr>
              <a:t>Σημασία στον τομέα της υγειονομικής περίθαλψης</a:t>
            </a:r>
            <a:endParaRPr sz="1400" dirty="0">
              <a:latin typeface="Palatino Linotype"/>
              <a:cs typeface="Palatino Linotype"/>
            </a:endParaRPr>
          </a:p>
          <a:p>
            <a:pPr marL="1309370" marR="7620" indent="-274320" algn="just">
              <a:lnSpc>
                <a:spcPct val="100000"/>
              </a:lnSpc>
              <a:spcBef>
                <a:spcPts val="395"/>
              </a:spcBef>
              <a:buClr>
                <a:srgbClr val="00F9F9"/>
              </a:buClr>
              <a:buFont typeface="Times New Roman"/>
              <a:buChar char="▪"/>
              <a:tabLst>
                <a:tab pos="1309370" algn="l"/>
              </a:tabLst>
            </a:pPr>
            <a:r>
              <a:rPr lang="el" sz="1400" dirty="0">
                <a:solidFill>
                  <a:srgbClr val="FFFFFF"/>
                </a:solidFill>
                <a:latin typeface="Palatino Linotype"/>
                <a:cs typeface="Palatino Linotype"/>
              </a:rPr>
              <a:t>Ανάλυση δεδομένων ιατρικής απεικόνισης: Η αυτοψία μπορεί να χρησιμοποιηθεί για την εξέταση εικόνων δίσκων από συσκευές ιατρικής απεικόνισης, όπως μαγνητικούς ή αξονικούς τομογράφους, για τη διερεύνηση πιθανών περιστατικών ασφάλειας ή παραβιάσεων δεδομένων.</a:t>
            </a:r>
            <a:endParaRPr sz="1400" dirty="0">
              <a:latin typeface="Palatino Linotype"/>
              <a:cs typeface="Palatino Linotype"/>
            </a:endParaRPr>
          </a:p>
          <a:p>
            <a:pPr marL="1309370" marR="8890" indent="-274320" algn="just">
              <a:lnSpc>
                <a:spcPct val="100000"/>
              </a:lnSpc>
              <a:spcBef>
                <a:spcPts val="395"/>
              </a:spcBef>
              <a:buClr>
                <a:srgbClr val="00F9F9"/>
              </a:buClr>
              <a:buFont typeface="Times New Roman"/>
              <a:buChar char="▪"/>
              <a:tabLst>
                <a:tab pos="1309370" algn="l"/>
              </a:tabLst>
            </a:pPr>
            <a:r>
              <a:rPr lang="el" sz="1400" dirty="0">
                <a:solidFill>
                  <a:srgbClr val="FFFFFF"/>
                </a:solidFill>
                <a:latin typeface="Palatino Linotype"/>
                <a:cs typeface="Palatino Linotype"/>
              </a:rPr>
              <a:t>Ανάκτηση διαγραμμένων ηλεκτρονικών αρχείων υγείας (EHR): Οι δυνατότητες ανάλυσης του συστήματος αρχείων της αυτοψίας μπορούν να βοηθήσουν στην ανάκτηση των διαγραμμένων αρχείων EHR, διασφαλίζοντας την ακεραιότητα των δεδομένων και τη συμμόρφωση με τους κανονισμούς υγειονομικής περίθαλψης.</a:t>
            </a:r>
            <a:endParaRPr sz="1400" dirty="0">
              <a:latin typeface="Palatino Linotype"/>
              <a:cs typeface="Palatino Linotype"/>
            </a:endParaRPr>
          </a:p>
          <a:p>
            <a:pPr marL="1309370" marR="5080" indent="-274320" algn="just">
              <a:lnSpc>
                <a:spcPct val="100000"/>
              </a:lnSpc>
              <a:spcBef>
                <a:spcPts val="409"/>
              </a:spcBef>
              <a:buClr>
                <a:srgbClr val="00F9F9"/>
              </a:buClr>
              <a:buFont typeface="Times New Roman"/>
              <a:buChar char="▪"/>
              <a:tabLst>
                <a:tab pos="1309370" algn="l"/>
              </a:tabLst>
            </a:pPr>
            <a:r>
              <a:rPr lang="el" sz="1400" dirty="0">
                <a:solidFill>
                  <a:srgbClr val="FFFFFF"/>
                </a:solidFill>
                <a:latin typeface="Palatino Linotype"/>
                <a:cs typeface="Palatino Linotype"/>
              </a:rPr>
              <a:t>Εξέταση δεδομένων ιατρικών συσκευών: Η αυτοψία επιτρέπει την εγκληματολογική ανάλυση δεδομένων από ιατρικές συσκευές, όπως αντλίες έγχυσης ή βηματοδότες, για τον εντοπισμό τρωτών σημείων ασφαλείας ή προσπαθειών παραβίασης.</a:t>
            </a:r>
            <a:endParaRPr sz="1400" dirty="0">
              <a:latin typeface="Palatino Linotype"/>
              <a:cs typeface="Palatino Linotype"/>
            </a:endParaRPr>
          </a:p>
          <a:p>
            <a:pPr marL="12700">
              <a:lnSpc>
                <a:spcPct val="100000"/>
              </a:lnSpc>
              <a:spcBef>
                <a:spcPts val="1800"/>
              </a:spcBef>
            </a:pPr>
            <a:r>
              <a:rPr lang="el" sz="1400" dirty="0">
                <a:solidFill>
                  <a:srgbClr val="FFFFFF"/>
                </a:solidFill>
                <a:latin typeface="Palatino Linotype"/>
                <a:cs typeface="Palatino Linotype"/>
              </a:rPr>
              <a:t>Περιστατικό: Μη εξουσιοδοτημένη πρόσβαση σε ιατρικά αρχεία ασθενών.</a:t>
            </a:r>
            <a:endParaRPr sz="1400" dirty="0">
              <a:latin typeface="Palatino Linotype"/>
              <a:cs typeface="Palatino Linotype"/>
            </a:endParaRPr>
          </a:p>
          <a:p>
            <a:pPr marL="12700">
              <a:lnSpc>
                <a:spcPct val="100000"/>
              </a:lnSpc>
              <a:spcBef>
                <a:spcPts val="405"/>
              </a:spcBef>
            </a:pPr>
            <a:r>
              <a:rPr lang="el" sz="1400" dirty="0">
                <a:solidFill>
                  <a:srgbClr val="FFFFFF"/>
                </a:solidFill>
                <a:latin typeface="Palatino Linotype"/>
                <a:cs typeface="Palatino Linotype"/>
              </a:rPr>
              <a:t>Ανάλυση αυτοψίας: Ιατροδικαστική εξέταση εικόνων δίσκων από διακομιστές νοσοκομείων για τον εντοπισμό πρόσβασης</a:t>
            </a:r>
            <a:endParaRPr sz="1400" dirty="0">
              <a:latin typeface="Palatino Linotype"/>
              <a:cs typeface="Palatino Linotype"/>
            </a:endParaRPr>
          </a:p>
          <a:p>
            <a:pPr marL="12700">
              <a:lnSpc>
                <a:spcPct val="100000"/>
              </a:lnSpc>
              <a:spcBef>
                <a:spcPts val="5"/>
              </a:spcBef>
            </a:pPr>
            <a:r>
              <a:rPr lang="el" sz="1400" dirty="0">
                <a:solidFill>
                  <a:srgbClr val="FFFFFF"/>
                </a:solidFill>
                <a:latin typeface="Palatino Linotype"/>
                <a:cs typeface="Palatino Linotype"/>
              </a:rPr>
              <a:t>αρχεία καταγραφής και ίχνη μη εξουσιοδοτημένης πρόσβασης.</a:t>
            </a:r>
            <a:endParaRPr sz="1400" dirty="0">
              <a:latin typeface="Palatino Linotype"/>
              <a:cs typeface="Palatino Linotype"/>
            </a:endParaRPr>
          </a:p>
          <a:p>
            <a:pPr marL="12700" marR="8890">
              <a:lnSpc>
                <a:spcPct val="100000"/>
              </a:lnSpc>
              <a:spcBef>
                <a:spcPts val="405"/>
              </a:spcBef>
            </a:pPr>
            <a:r>
              <a:rPr lang="el" sz="1400" dirty="0">
                <a:solidFill>
                  <a:srgbClr val="FFFFFF"/>
                </a:solidFill>
                <a:latin typeface="Palatino Linotype"/>
                <a:cs typeface="Palatino Linotype"/>
              </a:rPr>
              <a:t>Αποτέλεσμα: Προσδιορισμός των ενεργειών του εισβολέα και των πιθανών παραβιάσεων δεδομένων, επιτρέποντας την αντιμετώπιση περιστατικών και μέτρα μετριασμού.</a:t>
            </a:r>
            <a:endParaRPr sz="1400" dirty="0">
              <a:latin typeface="Palatino Linotype"/>
              <a:cs typeface="Palatino Linotype"/>
            </a:endParaRPr>
          </a:p>
        </p:txBody>
      </p:sp>
      <p:sp>
        <p:nvSpPr>
          <p:cNvPr id="8" name="object 8"/>
          <p:cNvSpPr txBox="1">
            <a:spLocks noGrp="1"/>
          </p:cNvSpPr>
          <p:nvPr>
            <p:ph type="ftr" sz="quarter" idx="5"/>
          </p:nvPr>
        </p:nvSpPr>
        <p:spPr>
          <a:xfrm>
            <a:off x="3138311" y="6998263"/>
            <a:ext cx="6704351"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5671" y="701687"/>
            <a:ext cx="3996054" cy="483234"/>
          </a:xfrm>
          <a:prstGeom prst="rect">
            <a:avLst/>
          </a:prstGeom>
        </p:spPr>
        <p:txBody>
          <a:bodyPr vert="horz" wrap="square" lIns="0" tIns="12700" rIns="0" bIns="0" rtlCol="0">
            <a:spAutoFit/>
          </a:bodyPr>
          <a:lstStyle/>
          <a:p>
            <a:pPr marL="12700">
              <a:lnSpc>
                <a:spcPct val="100000"/>
              </a:lnSpc>
              <a:spcBef>
                <a:spcPts val="100"/>
              </a:spcBef>
            </a:pPr>
            <a:r>
              <a:rPr lang="el" spc="155"/>
              <a:t>DFIRKuiper (Kuiper)</a:t>
            </a:r>
          </a:p>
        </p:txBody>
      </p:sp>
      <p:sp>
        <p:nvSpPr>
          <p:cNvPr id="3" name="object 3"/>
          <p:cNvSpPr txBox="1"/>
          <p:nvPr/>
        </p:nvSpPr>
        <p:spPr>
          <a:xfrm>
            <a:off x="4205672" y="1221714"/>
            <a:ext cx="7726683" cy="228268"/>
          </a:xfrm>
          <a:prstGeom prst="rect">
            <a:avLst/>
          </a:prstGeom>
        </p:spPr>
        <p:txBody>
          <a:bodyPr vert="horz" wrap="square" lIns="0" tIns="12700" rIns="0" bIns="0" rtlCol="0">
            <a:spAutoFit/>
          </a:bodyPr>
          <a:lstStyle/>
          <a:p>
            <a:pPr marL="12700">
              <a:lnSpc>
                <a:spcPct val="100000"/>
              </a:lnSpc>
              <a:spcBef>
                <a:spcPts val="100"/>
              </a:spcBef>
            </a:pPr>
            <a:r>
              <a:rPr lang="el" sz="1400" spc="45" dirty="0">
                <a:solidFill>
                  <a:srgbClr val="00F9F9"/>
                </a:solidFill>
                <a:latin typeface="Palatino Linotype"/>
                <a:cs typeface="Palatino Linotype"/>
              </a:rPr>
              <a:t>Ψηφιακή εγκληματολογία, ειδικά στον τομέα της υγειονομικής περίθαλψης</a:t>
            </a:r>
            <a:endParaRPr sz="1400" dirty="0">
              <a:latin typeface="Palatino Linotype"/>
              <a:cs typeface="Palatino Linotype"/>
            </a:endParaRPr>
          </a:p>
        </p:txBody>
      </p:sp>
      <p:grpSp>
        <p:nvGrpSpPr>
          <p:cNvPr id="4" name="object 4"/>
          <p:cNvGrpSpPr/>
          <p:nvPr/>
        </p:nvGrpSpPr>
        <p:grpSpPr>
          <a:xfrm>
            <a:off x="699516" y="1996440"/>
            <a:ext cx="1795780" cy="3345179"/>
            <a:chOff x="699516" y="1996440"/>
            <a:chExt cx="1795780" cy="3345179"/>
          </a:xfrm>
        </p:grpSpPr>
        <p:pic>
          <p:nvPicPr>
            <p:cNvPr id="5" name="object 5"/>
            <p:cNvPicPr/>
            <p:nvPr/>
          </p:nvPicPr>
          <p:blipFill>
            <a:blip r:embed="rId2" cstate="print"/>
            <a:stretch>
              <a:fillRect/>
            </a:stretch>
          </p:blipFill>
          <p:spPr>
            <a:xfrm>
              <a:off x="699516" y="1996440"/>
              <a:ext cx="1795271" cy="3345179"/>
            </a:xfrm>
            <a:prstGeom prst="rect">
              <a:avLst/>
            </a:prstGeom>
          </p:spPr>
        </p:pic>
        <p:pic>
          <p:nvPicPr>
            <p:cNvPr id="6" name="object 6"/>
            <p:cNvPicPr/>
            <p:nvPr/>
          </p:nvPicPr>
          <p:blipFill>
            <a:blip r:embed="rId3" cstate="print"/>
            <a:stretch>
              <a:fillRect/>
            </a:stretch>
          </p:blipFill>
          <p:spPr>
            <a:xfrm>
              <a:off x="1019556" y="2389632"/>
              <a:ext cx="970788" cy="2538039"/>
            </a:xfrm>
            <a:prstGeom prst="rect">
              <a:avLst/>
            </a:prstGeom>
          </p:spPr>
        </p:pic>
      </p:grpSp>
      <p:pic>
        <p:nvPicPr>
          <p:cNvPr id="7" name="object 7"/>
          <p:cNvPicPr/>
          <p:nvPr/>
        </p:nvPicPr>
        <p:blipFill>
          <a:blip r:embed="rId4" cstate="print"/>
          <a:stretch>
            <a:fillRect/>
          </a:stretch>
        </p:blipFill>
        <p:spPr>
          <a:xfrm>
            <a:off x="9988296" y="6839712"/>
            <a:ext cx="2500883" cy="466343"/>
          </a:xfrm>
          <a:prstGeom prst="rect">
            <a:avLst/>
          </a:prstGeom>
        </p:spPr>
      </p:pic>
      <p:sp>
        <p:nvSpPr>
          <p:cNvPr id="11" name="object 11"/>
          <p:cNvSpPr txBox="1">
            <a:spLocks noGrp="1"/>
          </p:cNvSpPr>
          <p:nvPr>
            <p:ph type="ftr" sz="quarter" idx="5"/>
          </p:nvPr>
        </p:nvSpPr>
        <p:spPr>
          <a:xfrm>
            <a:off x="2863056" y="6976533"/>
            <a:ext cx="6979607"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
        <p:nvSpPr>
          <p:cNvPr id="9" name="object 9"/>
          <p:cNvSpPr txBox="1"/>
          <p:nvPr/>
        </p:nvSpPr>
        <p:spPr>
          <a:xfrm>
            <a:off x="3885711" y="1715501"/>
            <a:ext cx="8046644" cy="767518"/>
          </a:xfrm>
          <a:prstGeom prst="rect">
            <a:avLst/>
          </a:prstGeom>
        </p:spPr>
        <p:txBody>
          <a:bodyPr vert="horz" wrap="square" lIns="0" tIns="13335" rIns="0" bIns="0" rtlCol="0">
            <a:spAutoFit/>
          </a:bodyPr>
          <a:lstStyle/>
          <a:p>
            <a:pPr marL="12700" marR="5080">
              <a:lnSpc>
                <a:spcPct val="100000"/>
              </a:lnSpc>
              <a:spcBef>
                <a:spcPts val="105"/>
              </a:spcBef>
              <a:tabLst>
                <a:tab pos="1256665" algn="l"/>
                <a:tab pos="2029460" algn="l"/>
                <a:tab pos="3033395" algn="l"/>
                <a:tab pos="3554729" algn="l"/>
              </a:tabLst>
            </a:pPr>
            <a:r>
              <a:rPr lang="el-GR" sz="1600" dirty="0">
                <a:solidFill>
                  <a:schemeClr val="bg1"/>
                </a:solidFill>
              </a:rPr>
              <a:t>Αυτοματοποιημένο εργαλείο ψηφιακής εγκληματολογίας και αντιμετώπισης περιστατικών που αναπτύχθηκε από την </a:t>
            </a:r>
            <a:r>
              <a:rPr lang="el-GR" sz="1600" dirty="0" err="1">
                <a:solidFill>
                  <a:schemeClr val="bg1"/>
                </a:solidFill>
              </a:rPr>
              <a:t>Google</a:t>
            </a:r>
            <a:r>
              <a:rPr lang="el-GR" sz="1600" dirty="0">
                <a:solidFill>
                  <a:schemeClr val="bg1"/>
                </a:solidFill>
              </a:rPr>
              <a:t>, αξιοποιώντας αλγόριθμους μηχανικής μάθησης.</a:t>
            </a:r>
            <a:br>
              <a:rPr lang="el-GR" sz="1600" dirty="0">
                <a:solidFill>
                  <a:schemeClr val="bg1"/>
                </a:solidFill>
              </a:rPr>
            </a:br>
            <a:r>
              <a:rPr lang="el-GR" sz="1700" dirty="0">
                <a:solidFill>
                  <a:srgbClr val="00F9F9"/>
                </a:solidFill>
                <a:latin typeface="Palatino Linotype"/>
                <a:cs typeface="Palatino Linotype"/>
              </a:rPr>
              <a:t>Σημασία στον τομέα της υγειονομικής περίθαλψης</a:t>
            </a:r>
            <a:endParaRPr lang="el-GR" sz="1700" dirty="0">
              <a:latin typeface="Palatino Linotype"/>
              <a:cs typeface="Palatino Linotype"/>
            </a:endParaRPr>
          </a:p>
        </p:txBody>
      </p:sp>
      <p:sp>
        <p:nvSpPr>
          <p:cNvPr id="10" name="object 10"/>
          <p:cNvSpPr txBox="1"/>
          <p:nvPr/>
        </p:nvSpPr>
        <p:spPr>
          <a:xfrm>
            <a:off x="2863056" y="2594871"/>
            <a:ext cx="9342120" cy="3845283"/>
          </a:xfrm>
          <a:prstGeom prst="rect">
            <a:avLst/>
          </a:prstGeom>
        </p:spPr>
        <p:txBody>
          <a:bodyPr vert="horz" wrap="square" lIns="0" tIns="13335" rIns="0" bIns="0" rtlCol="0">
            <a:spAutoFit/>
          </a:bodyPr>
          <a:lstStyle/>
          <a:p>
            <a:pPr marL="1309370" marR="9525" indent="-274320" algn="just">
              <a:lnSpc>
                <a:spcPct val="100000"/>
              </a:lnSpc>
              <a:spcBef>
                <a:spcPts val="105"/>
              </a:spcBef>
              <a:buClr>
                <a:srgbClr val="00F9F9"/>
              </a:buClr>
              <a:buFont typeface="Times New Roman"/>
              <a:buChar char="▪"/>
              <a:tabLst>
                <a:tab pos="1309370" algn="l"/>
              </a:tabLst>
            </a:pPr>
            <a:r>
              <a:rPr lang="el" sz="1400" dirty="0">
                <a:solidFill>
                  <a:srgbClr val="FFFFFF"/>
                </a:solidFill>
                <a:latin typeface="Palatino Linotype"/>
                <a:cs typeface="Palatino Linotype"/>
              </a:rPr>
              <a:t>Ταχεία ανάλυση δεδομένων υγειονομικής περίθαλψης: Οι δυνατότητες αυτοματισμού του Kuiper επιτρέπουν τη γρήγορη ανάλυση μεγάλων όγκων δεδομένων υγειονομικής περίθαλψης, όπως ηλεκτρονικά αρχεία υγείας (EHR) ή αρχεία ιατρικής απεικόνισης.</a:t>
            </a:r>
            <a:endParaRPr sz="1400" dirty="0">
              <a:latin typeface="Palatino Linotype"/>
              <a:cs typeface="Palatino Linotype"/>
            </a:endParaRPr>
          </a:p>
          <a:p>
            <a:pPr marL="1309370" marR="5080" indent="-274320" algn="just">
              <a:lnSpc>
                <a:spcPct val="100000"/>
              </a:lnSpc>
              <a:spcBef>
                <a:spcPts val="395"/>
              </a:spcBef>
              <a:buClr>
                <a:srgbClr val="00F9F9"/>
              </a:buClr>
              <a:buFont typeface="Times New Roman"/>
              <a:buChar char="▪"/>
              <a:tabLst>
                <a:tab pos="1309370" algn="l"/>
              </a:tabLst>
            </a:pPr>
            <a:r>
              <a:rPr lang="el" sz="1400" dirty="0">
                <a:solidFill>
                  <a:srgbClr val="FFFFFF"/>
                </a:solidFill>
                <a:latin typeface="Palatino Linotype"/>
                <a:cs typeface="Palatino Linotype"/>
              </a:rPr>
              <a:t>Ανίχνευση ανώμαλων δραστηριοτήτων: Οι αλγόριθμοι μηχανικής μάθησης του Kuiper μπορούν να εντοπίσουν ύποπτα μοτίβα ή ανωμαλίες στα δεδομένα υγειονομικής περίθαλψης, βοηθώντας στον εντοπισμό πιθανών περιστατικών ασφάλειας ή παραβιάσεων.</a:t>
            </a:r>
            <a:endParaRPr sz="1400" dirty="0">
              <a:latin typeface="Palatino Linotype"/>
              <a:cs typeface="Palatino Linotype"/>
            </a:endParaRPr>
          </a:p>
          <a:p>
            <a:pPr marL="1309370" marR="6985" indent="-274320" algn="just">
              <a:lnSpc>
                <a:spcPct val="100000"/>
              </a:lnSpc>
              <a:spcBef>
                <a:spcPts val="405"/>
              </a:spcBef>
              <a:buClr>
                <a:srgbClr val="00F9F9"/>
              </a:buClr>
              <a:buFont typeface="Times New Roman"/>
              <a:buChar char="▪"/>
              <a:tabLst>
                <a:tab pos="1309370" algn="l"/>
              </a:tabLst>
            </a:pPr>
            <a:r>
              <a:rPr lang="el" sz="1400" dirty="0">
                <a:solidFill>
                  <a:srgbClr val="FFFFFF"/>
                </a:solidFill>
                <a:latin typeface="Palatino Linotype"/>
                <a:cs typeface="Palatino Linotype"/>
              </a:rPr>
              <a:t>Επεκτασιμότητα στην απόκριση περιστατικών: Το Kuiper επιτρέπει την επεκτασιμότητα στις προσπάθειες απόκρισης περιστατικών στον τομέα της υγειονομικής περίθαλψης, επιτρέποντας στις ομάδες του DFIR να ταξινομούν αποτελεσματικά και να δίνουν προτεραιότητα σε κρίσιμα ευρήματα.</a:t>
            </a:r>
            <a:endParaRPr sz="1400" dirty="0">
              <a:latin typeface="Palatino Linotype"/>
              <a:cs typeface="Palatino Linotype"/>
            </a:endParaRPr>
          </a:p>
          <a:p>
            <a:pPr marL="12700">
              <a:lnSpc>
                <a:spcPct val="100000"/>
              </a:lnSpc>
              <a:spcBef>
                <a:spcPts val="1440"/>
              </a:spcBef>
            </a:pPr>
            <a:r>
              <a:rPr lang="el" sz="1400" dirty="0">
                <a:solidFill>
                  <a:srgbClr val="FFFFFF"/>
                </a:solidFill>
                <a:latin typeface="Palatino Linotype"/>
                <a:cs typeface="Palatino Linotype"/>
              </a:rPr>
              <a:t>Περιστατικό: Ύποπτη δραστηριότητα που εντοπίστηκε στο σύστημα EHR ενός νοσοκομείου.</a:t>
            </a:r>
            <a:endParaRPr sz="1400" dirty="0">
              <a:latin typeface="Palatino Linotype"/>
              <a:cs typeface="Palatino Linotype"/>
            </a:endParaRPr>
          </a:p>
          <a:p>
            <a:pPr marL="12700">
              <a:lnSpc>
                <a:spcPct val="100000"/>
              </a:lnSpc>
              <a:spcBef>
                <a:spcPts val="409"/>
              </a:spcBef>
            </a:pPr>
            <a:r>
              <a:rPr lang="el" sz="1400" dirty="0">
                <a:solidFill>
                  <a:srgbClr val="FFFFFF"/>
                </a:solidFill>
                <a:latin typeface="Palatino Linotype"/>
                <a:cs typeface="Palatino Linotype"/>
              </a:rPr>
              <a:t>Ανάλυση Kuiper: Αυτοματοποιημένη ανάλυση δεδομένων EHR για τον εντοπισμό ανώμαλων μοτίβων πρόσβασης ή</a:t>
            </a:r>
            <a:r>
              <a:rPr lang="el" sz="1400" dirty="0">
                <a:latin typeface="Palatino Linotype"/>
                <a:cs typeface="Palatino Linotype"/>
              </a:rPr>
              <a:t> </a:t>
            </a:r>
            <a:r>
              <a:rPr lang="el" sz="1400" dirty="0">
                <a:solidFill>
                  <a:srgbClr val="FFFFFF"/>
                </a:solidFill>
                <a:latin typeface="Palatino Linotype"/>
                <a:cs typeface="Palatino Linotype"/>
              </a:rPr>
              <a:t>μη εξουσιοδοτημένες τροποποιήσεις.</a:t>
            </a:r>
            <a:endParaRPr sz="1400" dirty="0">
              <a:latin typeface="Palatino Linotype"/>
              <a:cs typeface="Palatino Linotype"/>
            </a:endParaRPr>
          </a:p>
          <a:p>
            <a:pPr marL="12700" marR="9525">
              <a:lnSpc>
                <a:spcPct val="100000"/>
              </a:lnSpc>
              <a:spcBef>
                <a:spcPts val="409"/>
              </a:spcBef>
            </a:pPr>
            <a:r>
              <a:rPr lang="el" sz="1400" dirty="0">
                <a:solidFill>
                  <a:srgbClr val="FFFFFF"/>
                </a:solidFill>
                <a:latin typeface="Palatino Linotype"/>
                <a:cs typeface="Palatino Linotype"/>
              </a:rPr>
              <a:t>Αποτέλεσμα: Έγκαιρος εντοπισμός πιθανών περιστατικών ασφάλειας, επιτρέποντας έγκαιρες ενέργειες απόκρισης και μετριασμού για την προστασία των δεδομένων των ασθενών και τη διασφάλιση της ακεραιότητας του συστήματος υγειονομικής περίθαλψης.</a:t>
            </a:r>
            <a:endParaRPr sz="1400"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5670" y="701687"/>
            <a:ext cx="6823573" cy="382156"/>
          </a:xfrm>
          <a:prstGeom prst="rect">
            <a:avLst/>
          </a:prstGeom>
        </p:spPr>
        <p:txBody>
          <a:bodyPr vert="horz" wrap="square" lIns="0" tIns="12700" rIns="0" bIns="0" rtlCol="0">
            <a:spAutoFit/>
          </a:bodyPr>
          <a:lstStyle/>
          <a:p>
            <a:pPr marL="12700">
              <a:lnSpc>
                <a:spcPct val="100000"/>
              </a:lnSpc>
              <a:spcBef>
                <a:spcPts val="100"/>
              </a:spcBef>
            </a:pPr>
            <a:r>
              <a:rPr lang="en-US" sz="2400" spc="130" dirty="0"/>
              <a:t>Chain</a:t>
            </a:r>
            <a:r>
              <a:rPr lang="en-US" sz="2400" spc="185" dirty="0"/>
              <a:t> </a:t>
            </a:r>
            <a:r>
              <a:rPr lang="en-US" sz="2400" spc="150" dirty="0"/>
              <a:t>of</a:t>
            </a:r>
            <a:r>
              <a:rPr lang="en-US" sz="2400" spc="165" dirty="0"/>
              <a:t> </a:t>
            </a:r>
            <a:r>
              <a:rPr lang="en-US" sz="2400" spc="85" dirty="0"/>
              <a:t>Custody</a:t>
            </a:r>
            <a:r>
              <a:rPr lang="el-GR" sz="2400" spc="85" dirty="0"/>
              <a:t> - </a:t>
            </a:r>
            <a:r>
              <a:rPr lang="el" sz="2400" spc="130" dirty="0"/>
              <a:t>Αλυσίδα επιτήρησης</a:t>
            </a:r>
          </a:p>
        </p:txBody>
      </p:sp>
      <p:grpSp>
        <p:nvGrpSpPr>
          <p:cNvPr id="3" name="object 3"/>
          <p:cNvGrpSpPr/>
          <p:nvPr/>
        </p:nvGrpSpPr>
        <p:grpSpPr>
          <a:xfrm>
            <a:off x="687324" y="1955292"/>
            <a:ext cx="1818639" cy="3429000"/>
            <a:chOff x="687324" y="1955292"/>
            <a:chExt cx="1818639" cy="3429000"/>
          </a:xfrm>
        </p:grpSpPr>
        <p:pic>
          <p:nvPicPr>
            <p:cNvPr id="4" name="object 4"/>
            <p:cNvPicPr/>
            <p:nvPr/>
          </p:nvPicPr>
          <p:blipFill>
            <a:blip r:embed="rId2" cstate="print"/>
            <a:stretch>
              <a:fillRect/>
            </a:stretch>
          </p:blipFill>
          <p:spPr>
            <a:xfrm>
              <a:off x="687324" y="1955292"/>
              <a:ext cx="1818132" cy="3429000"/>
            </a:xfrm>
            <a:prstGeom prst="rect">
              <a:avLst/>
            </a:prstGeom>
          </p:spPr>
        </p:pic>
        <p:pic>
          <p:nvPicPr>
            <p:cNvPr id="5" name="object 5"/>
            <p:cNvPicPr/>
            <p:nvPr/>
          </p:nvPicPr>
          <p:blipFill>
            <a:blip r:embed="rId3" cstate="print"/>
            <a:stretch>
              <a:fillRect/>
            </a:stretch>
          </p:blipFill>
          <p:spPr>
            <a:xfrm>
              <a:off x="1043752" y="2340864"/>
              <a:ext cx="949448" cy="2608897"/>
            </a:xfrm>
            <a:prstGeom prst="rect">
              <a:avLst/>
            </a:prstGeom>
          </p:spPr>
        </p:pic>
      </p:grpSp>
      <p:pic>
        <p:nvPicPr>
          <p:cNvPr id="6" name="object 6"/>
          <p:cNvPicPr/>
          <p:nvPr/>
        </p:nvPicPr>
        <p:blipFill>
          <a:blip r:embed="rId4" cstate="print"/>
          <a:stretch>
            <a:fillRect/>
          </a:stretch>
        </p:blipFill>
        <p:spPr>
          <a:xfrm>
            <a:off x="9988296" y="6839712"/>
            <a:ext cx="2500883" cy="466343"/>
          </a:xfrm>
          <a:prstGeom prst="rect">
            <a:avLst/>
          </a:prstGeom>
        </p:spPr>
      </p:pic>
      <p:sp>
        <p:nvSpPr>
          <p:cNvPr id="7" name="object 7"/>
          <p:cNvSpPr txBox="1"/>
          <p:nvPr/>
        </p:nvSpPr>
        <p:spPr>
          <a:xfrm>
            <a:off x="3190705" y="1243059"/>
            <a:ext cx="9163050" cy="5507277"/>
          </a:xfrm>
          <a:prstGeom prst="rect">
            <a:avLst/>
          </a:prstGeom>
        </p:spPr>
        <p:txBody>
          <a:bodyPr vert="horz" wrap="square" lIns="0" tIns="13335" rIns="0" bIns="0" rtlCol="0">
            <a:spAutoFit/>
          </a:bodyPr>
          <a:lstStyle/>
          <a:p>
            <a:pPr marL="858519" algn="just">
              <a:lnSpc>
                <a:spcPct val="100000"/>
              </a:lnSpc>
              <a:spcBef>
                <a:spcPts val="105"/>
              </a:spcBef>
            </a:pPr>
            <a:r>
              <a:rPr lang="el" sz="1400" dirty="0">
                <a:solidFill>
                  <a:srgbClr val="00F9F9"/>
                </a:solidFill>
                <a:latin typeface="Palatino Linotype"/>
                <a:cs typeface="Palatino Linotype"/>
              </a:rPr>
              <a:t>Η αλυσίδα επιτήρησης </a:t>
            </a:r>
            <a:r>
              <a:rPr lang="el" sz="1400" dirty="0">
                <a:solidFill>
                  <a:srgbClr val="FFFFFF"/>
                </a:solidFill>
                <a:latin typeface="Palatino Linotype"/>
                <a:cs typeface="Palatino Linotype"/>
              </a:rPr>
              <a:t>αναφέρεται στο τεκμηριωμένο ίχνος που δείχνει τη χρονολογική ακολουθία</a:t>
            </a:r>
            <a:endParaRPr sz="1400" dirty="0">
              <a:latin typeface="Palatino Linotype"/>
              <a:cs typeface="Palatino Linotype"/>
            </a:endParaRPr>
          </a:p>
          <a:p>
            <a:pPr marL="858519" algn="just">
              <a:lnSpc>
                <a:spcPct val="100000"/>
              </a:lnSpc>
            </a:pPr>
            <a:r>
              <a:rPr lang="el" sz="1400" dirty="0">
                <a:solidFill>
                  <a:srgbClr val="FFFFFF"/>
                </a:solidFill>
                <a:latin typeface="Palatino Linotype"/>
                <a:cs typeface="Palatino Linotype"/>
              </a:rPr>
              <a:t>φύλαξης, ελέγχου, μεταφοράς, ανάλυσης και διάθεσης φυσικών ή ψηφιακών αποδεικτικών στοιχείων.</a:t>
            </a:r>
            <a:endParaRPr sz="1400" dirty="0">
              <a:latin typeface="Palatino Linotype"/>
              <a:cs typeface="Palatino Linotype"/>
            </a:endParaRPr>
          </a:p>
          <a:p>
            <a:pPr marL="1132840" marR="5715" indent="-274320" algn="just">
              <a:lnSpc>
                <a:spcPct val="100000"/>
              </a:lnSpc>
              <a:spcBef>
                <a:spcPts val="405"/>
              </a:spcBef>
              <a:buClr>
                <a:srgbClr val="00F9F9"/>
              </a:buClr>
              <a:buFont typeface="Times New Roman"/>
              <a:buChar char="▪"/>
              <a:tabLst>
                <a:tab pos="1132840" algn="l"/>
              </a:tabLst>
            </a:pPr>
            <a:r>
              <a:rPr lang="el" sz="1400" dirty="0">
                <a:solidFill>
                  <a:srgbClr val="FFFFFF"/>
                </a:solidFill>
                <a:latin typeface="Palatino Linotype"/>
                <a:cs typeface="Palatino Linotype"/>
              </a:rPr>
              <a:t>Είναι ζωτικής σημασίας στις νομικές διαδικασίες και έρευνες να διασφαλίζεται η ακεραιότητα και </a:t>
            </a:r>
            <a:r>
              <a:rPr lang="el-GR" sz="1400" dirty="0">
                <a:solidFill>
                  <a:srgbClr val="FFFFFF"/>
                </a:solidFill>
                <a:latin typeface="Palatino Linotype"/>
                <a:cs typeface="Palatino Linotype"/>
              </a:rPr>
              <a:t>την παραδοχή</a:t>
            </a:r>
            <a:r>
              <a:rPr lang="el" sz="1400" dirty="0">
                <a:solidFill>
                  <a:srgbClr val="FFFFFF"/>
                </a:solidFill>
                <a:latin typeface="Palatino Linotype"/>
                <a:cs typeface="Palatino Linotype"/>
              </a:rPr>
              <a:t> των αποδεικτικών στοιχείων στο δικαστήριο.</a:t>
            </a:r>
            <a:endParaRPr sz="1400" dirty="0">
              <a:latin typeface="Palatino Linotype"/>
              <a:cs typeface="Palatino Linotype"/>
            </a:endParaRPr>
          </a:p>
          <a:p>
            <a:pPr marL="1132840" marR="5080" indent="-274320" algn="just">
              <a:lnSpc>
                <a:spcPct val="100000"/>
              </a:lnSpc>
              <a:spcBef>
                <a:spcPts val="395"/>
              </a:spcBef>
              <a:buClr>
                <a:srgbClr val="00F9F9"/>
              </a:buClr>
              <a:buFont typeface="Times New Roman"/>
              <a:buChar char="▪"/>
              <a:tabLst>
                <a:tab pos="1132840" algn="l"/>
              </a:tabLst>
            </a:pPr>
            <a:r>
              <a:rPr lang="el" sz="1400" dirty="0">
                <a:solidFill>
                  <a:srgbClr val="FFFFFF"/>
                </a:solidFill>
                <a:latin typeface="Palatino Linotype"/>
                <a:cs typeface="Palatino Linotype"/>
              </a:rPr>
              <a:t>Τα αρχεία αλυσίδας φύλαξης περιλαμβάνουν λεπτομέρειες όπως ποιος συνέλεξε τα αποδεικτικά στοιχεία, πότε και πού συλλέχθηκαν, ποιος τα χειρίστηκε και τυχόν αλλαγές στις συνθήκες κατοχής ή αποθήκευσης.</a:t>
            </a:r>
            <a:endParaRPr sz="1400" dirty="0">
              <a:latin typeface="Palatino Linotype"/>
              <a:cs typeface="Palatino Linotype"/>
            </a:endParaRPr>
          </a:p>
          <a:p>
            <a:pPr marL="1132840" marR="5080" indent="-274320" algn="just">
              <a:lnSpc>
                <a:spcPct val="100000"/>
              </a:lnSpc>
              <a:spcBef>
                <a:spcPts val="395"/>
              </a:spcBef>
              <a:buClr>
                <a:srgbClr val="00F9F9"/>
              </a:buClr>
              <a:buFont typeface="Times New Roman"/>
              <a:buChar char="▪"/>
              <a:tabLst>
                <a:tab pos="1132840" algn="l"/>
              </a:tabLst>
            </a:pPr>
            <a:r>
              <a:rPr lang="el" sz="1400" dirty="0">
                <a:solidFill>
                  <a:srgbClr val="FFFFFF"/>
                </a:solidFill>
                <a:latin typeface="Palatino Linotype"/>
                <a:cs typeface="Palatino Linotype"/>
              </a:rPr>
              <a:t>Η διατήρηση κατάλληλης αλυσίδας επιτήρησης συμβάλλει στην εξακρίβωση της γνησιότητας και της αξιοπιστίας των αποδεικτικών στοιχείων, αποδεικνύοντας ότι δεν έχουν παραποιηθεί ή παραβιαστεί κατά τη διάρκεια της διαδικασίας έρευνας.</a:t>
            </a:r>
            <a:endParaRPr sz="1400" dirty="0">
              <a:latin typeface="Palatino Linotype"/>
              <a:cs typeface="Palatino Linotype"/>
            </a:endParaRPr>
          </a:p>
          <a:p>
            <a:pPr marL="12700">
              <a:lnSpc>
                <a:spcPct val="100000"/>
              </a:lnSpc>
              <a:spcBef>
                <a:spcPts val="1380"/>
              </a:spcBef>
            </a:pPr>
            <a:r>
              <a:rPr lang="el" sz="1400" dirty="0">
                <a:solidFill>
                  <a:srgbClr val="00F9F9"/>
                </a:solidFill>
                <a:latin typeface="Palatino Linotype"/>
                <a:cs typeface="Palatino Linotype"/>
              </a:rPr>
              <a:t>Δείκτες συμβιβασμού (IOC)</a:t>
            </a:r>
            <a:endParaRPr sz="1400" dirty="0">
              <a:latin typeface="Palatino Linotype"/>
              <a:cs typeface="Palatino Linotype"/>
            </a:endParaRPr>
          </a:p>
          <a:p>
            <a:pPr marL="287020" marR="84455" indent="-274320">
              <a:lnSpc>
                <a:spcPct val="100000"/>
              </a:lnSpc>
              <a:spcBef>
                <a:spcPts val="409"/>
              </a:spcBef>
              <a:buClr>
                <a:srgbClr val="00F9F9"/>
              </a:buClr>
              <a:buFont typeface="Times New Roman"/>
              <a:buChar char="▪"/>
              <a:tabLst>
                <a:tab pos="287020" algn="l"/>
              </a:tabLst>
            </a:pPr>
            <a:r>
              <a:rPr lang="el" sz="1400" dirty="0">
                <a:solidFill>
                  <a:srgbClr val="FFFFFF"/>
                </a:solidFill>
                <a:latin typeface="Palatino Linotype"/>
                <a:cs typeface="Palatino Linotype"/>
              </a:rPr>
              <a:t>Οι IOC είναι τεχνουργήματα ή αποδεικτικά στοιχεία που παρατηρούνται στο δίκτυο ή τα συστήματα ενός οργανισμού που υποδεικνύουν πιθανά περιστατικά ασφαλείας ή συμβιβασμούς.</a:t>
            </a:r>
            <a:endParaRPr sz="1400" dirty="0">
              <a:latin typeface="Palatino Linotype"/>
              <a:cs typeface="Palatino Linotype"/>
            </a:endParaRPr>
          </a:p>
          <a:p>
            <a:pPr marL="287020" indent="-274320">
              <a:lnSpc>
                <a:spcPct val="100000"/>
              </a:lnSpc>
              <a:spcBef>
                <a:spcPts val="395"/>
              </a:spcBef>
              <a:buClr>
                <a:srgbClr val="00F9F9"/>
              </a:buClr>
              <a:buFont typeface="Times New Roman"/>
              <a:buChar char="▪"/>
              <a:tabLst>
                <a:tab pos="287020" algn="l"/>
              </a:tabLst>
            </a:pPr>
            <a:r>
              <a:rPr lang="el" sz="1400" dirty="0">
                <a:solidFill>
                  <a:srgbClr val="FFFFFF"/>
                </a:solidFill>
                <a:latin typeface="Palatino Linotype"/>
                <a:cs typeface="Palatino Linotype"/>
              </a:rPr>
              <a:t>Μπορεί να περιλαμβάνουν ύποπτα αρχεία, μοτίβα κυκλοφορίας δικτύου, καταχωρήσεις αρχείου καταγραφής συστήματος ή συμπεριφορά</a:t>
            </a:r>
            <a:endParaRPr sz="1400" dirty="0">
              <a:latin typeface="Palatino Linotype"/>
              <a:cs typeface="Palatino Linotype"/>
            </a:endParaRPr>
          </a:p>
          <a:p>
            <a:pPr marL="287020">
              <a:lnSpc>
                <a:spcPct val="100000"/>
              </a:lnSpc>
            </a:pPr>
            <a:r>
              <a:rPr lang="el" sz="1400" dirty="0">
                <a:solidFill>
                  <a:srgbClr val="FFFFFF"/>
                </a:solidFill>
                <a:latin typeface="Palatino Linotype"/>
                <a:cs typeface="Palatino Linotype"/>
              </a:rPr>
              <a:t>ανωμαλίες που υποδηλώνουν κακόβουλη δραστηριότητα.</a:t>
            </a:r>
            <a:endParaRPr sz="1400" dirty="0">
              <a:latin typeface="Palatino Linotype"/>
              <a:cs typeface="Palatino Linotype"/>
            </a:endParaRPr>
          </a:p>
          <a:p>
            <a:pPr marL="287020" marR="83820" indent="-274320">
              <a:lnSpc>
                <a:spcPct val="100000"/>
              </a:lnSpc>
              <a:spcBef>
                <a:spcPts val="400"/>
              </a:spcBef>
              <a:buClr>
                <a:srgbClr val="00F9F9"/>
              </a:buClr>
              <a:buFont typeface="Times New Roman"/>
              <a:buChar char="▪"/>
              <a:tabLst>
                <a:tab pos="287020" algn="l"/>
              </a:tabLst>
            </a:pPr>
            <a:r>
              <a:rPr lang="el" sz="1400" dirty="0">
                <a:solidFill>
                  <a:srgbClr val="FFFFFF"/>
                </a:solidFill>
                <a:latin typeface="Palatino Linotype"/>
                <a:cs typeface="Palatino Linotype"/>
              </a:rPr>
              <a:t>Οι ΔΟΕ χρησιμοποιούνται από επαγγελματίες στον τομέα της ασφάλειας στον κυβερνοχώρο και ανταποκριτές περιστατικών για τον εντοπισμό, τη διερεύνηση και τον μετριασμό των απειλών ασφαλείας σε πραγματικό χρόνο.</a:t>
            </a:r>
            <a:endParaRPr sz="1400" dirty="0">
              <a:latin typeface="Palatino Linotype"/>
              <a:cs typeface="Palatino Linotype"/>
            </a:endParaRPr>
          </a:p>
          <a:p>
            <a:pPr marL="286385" indent="-273685">
              <a:lnSpc>
                <a:spcPct val="100000"/>
              </a:lnSpc>
              <a:spcBef>
                <a:spcPts val="405"/>
              </a:spcBef>
              <a:buClr>
                <a:srgbClr val="00F9F9"/>
              </a:buClr>
              <a:buFont typeface="Times New Roman"/>
              <a:buChar char="▪"/>
              <a:tabLst>
                <a:tab pos="286385" algn="l"/>
              </a:tabLst>
            </a:pPr>
            <a:r>
              <a:rPr lang="el" sz="1400" dirty="0">
                <a:solidFill>
                  <a:srgbClr val="FFFFFF"/>
                </a:solidFill>
                <a:latin typeface="Palatino Linotype"/>
                <a:cs typeface="Palatino Linotype"/>
              </a:rPr>
              <a:t>Οι συνήθεις τύποι IOC περιλαμβάνουν διευθύνσεις IP, ονόματα τομέα, κατακερματισμούς αρχείων, κλειδιά μητρώου και</a:t>
            </a:r>
            <a:endParaRPr sz="1400" dirty="0">
              <a:latin typeface="Palatino Linotype"/>
              <a:cs typeface="Palatino Linotype"/>
            </a:endParaRPr>
          </a:p>
          <a:p>
            <a:pPr marL="287020">
              <a:lnSpc>
                <a:spcPct val="100000"/>
              </a:lnSpc>
            </a:pPr>
            <a:r>
              <a:rPr lang="el" sz="1400" dirty="0">
                <a:solidFill>
                  <a:srgbClr val="FFFFFF"/>
                </a:solidFill>
                <a:latin typeface="Palatino Linotype"/>
                <a:cs typeface="Palatino Linotype"/>
              </a:rPr>
              <a:t>μοτίβα δραστηριότητας που σχετίζονται με γνωστό κακόβουλο λογισμικό ή τεχνικές επίθεσης.</a:t>
            </a:r>
            <a:endParaRPr sz="1400" dirty="0">
              <a:latin typeface="Palatino Linotype"/>
              <a:cs typeface="Palatino Linotype"/>
            </a:endParaRPr>
          </a:p>
        </p:txBody>
      </p:sp>
      <p:sp>
        <p:nvSpPr>
          <p:cNvPr id="8" name="object 8"/>
          <p:cNvSpPr txBox="1">
            <a:spLocks noGrp="1"/>
          </p:cNvSpPr>
          <p:nvPr>
            <p:ph type="ftr" sz="quarter" idx="5"/>
          </p:nvPr>
        </p:nvSpPr>
        <p:spPr>
          <a:xfrm>
            <a:off x="2889957" y="6998264"/>
            <a:ext cx="6952706"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519" y="803248"/>
            <a:ext cx="8317229" cy="577055"/>
          </a:xfrm>
          <a:prstGeom prst="rect">
            <a:avLst/>
          </a:prstGeom>
        </p:spPr>
        <p:txBody>
          <a:bodyPr vert="horz" wrap="square" lIns="0" tIns="114274" rIns="0" bIns="0" rtlCol="0">
            <a:spAutoFit/>
          </a:bodyPr>
          <a:lstStyle/>
          <a:p>
            <a:pPr marL="12700">
              <a:lnSpc>
                <a:spcPct val="100000"/>
              </a:lnSpc>
              <a:spcBef>
                <a:spcPts val="100"/>
              </a:spcBef>
            </a:pPr>
            <a:r>
              <a:rPr lang="el" spc="95"/>
              <a:t>Kuiper, Αλυσίδα Επιμέλειας και IoC</a:t>
            </a:r>
          </a:p>
        </p:txBody>
      </p:sp>
      <p:grpSp>
        <p:nvGrpSpPr>
          <p:cNvPr id="3" name="object 3"/>
          <p:cNvGrpSpPr/>
          <p:nvPr/>
        </p:nvGrpSpPr>
        <p:grpSpPr>
          <a:xfrm>
            <a:off x="469391" y="1147572"/>
            <a:ext cx="2254250" cy="5044440"/>
            <a:chOff x="469391" y="1147572"/>
            <a:chExt cx="2254250" cy="5044440"/>
          </a:xfrm>
        </p:grpSpPr>
        <p:pic>
          <p:nvPicPr>
            <p:cNvPr id="4" name="object 4"/>
            <p:cNvPicPr/>
            <p:nvPr/>
          </p:nvPicPr>
          <p:blipFill>
            <a:blip r:embed="rId2" cstate="print"/>
            <a:stretch>
              <a:fillRect/>
            </a:stretch>
          </p:blipFill>
          <p:spPr>
            <a:xfrm>
              <a:off x="469391" y="1147572"/>
              <a:ext cx="2253995" cy="5044439"/>
            </a:xfrm>
            <a:prstGeom prst="rect">
              <a:avLst/>
            </a:prstGeom>
          </p:spPr>
        </p:pic>
        <p:pic>
          <p:nvPicPr>
            <p:cNvPr id="5" name="object 5"/>
            <p:cNvPicPr/>
            <p:nvPr/>
          </p:nvPicPr>
          <p:blipFill>
            <a:blip r:embed="rId3" cstate="print"/>
            <a:stretch>
              <a:fillRect/>
            </a:stretch>
          </p:blipFill>
          <p:spPr>
            <a:xfrm>
              <a:off x="790956" y="1533144"/>
              <a:ext cx="1419606" cy="4264866"/>
            </a:xfrm>
            <a:prstGeom prst="rect">
              <a:avLst/>
            </a:prstGeom>
          </p:spPr>
        </p:pic>
      </p:grpSp>
      <p:pic>
        <p:nvPicPr>
          <p:cNvPr id="6" name="object 6"/>
          <p:cNvPicPr/>
          <p:nvPr/>
        </p:nvPicPr>
        <p:blipFill>
          <a:blip r:embed="rId4" cstate="print"/>
          <a:stretch>
            <a:fillRect/>
          </a:stretch>
        </p:blipFill>
        <p:spPr>
          <a:xfrm>
            <a:off x="9988296" y="6839712"/>
            <a:ext cx="2500883" cy="466343"/>
          </a:xfrm>
          <a:prstGeom prst="rect">
            <a:avLst/>
          </a:prstGeom>
        </p:spPr>
      </p:pic>
      <p:sp>
        <p:nvSpPr>
          <p:cNvPr id="7" name="object 7"/>
          <p:cNvSpPr txBox="1"/>
          <p:nvPr/>
        </p:nvSpPr>
        <p:spPr>
          <a:xfrm>
            <a:off x="3949663" y="1832838"/>
            <a:ext cx="8317230" cy="4311437"/>
          </a:xfrm>
          <a:prstGeom prst="rect">
            <a:avLst/>
          </a:prstGeom>
        </p:spPr>
        <p:txBody>
          <a:bodyPr vert="horz" wrap="square" lIns="0" tIns="12700" rIns="0" bIns="0" rtlCol="0">
            <a:spAutoFit/>
          </a:bodyPr>
          <a:lstStyle/>
          <a:p>
            <a:pPr marL="12700" marR="6350" algn="just">
              <a:lnSpc>
                <a:spcPct val="100000"/>
              </a:lnSpc>
              <a:spcBef>
                <a:spcPts val="100"/>
              </a:spcBef>
            </a:pPr>
            <a:r>
              <a:rPr lang="el" sz="1400" dirty="0">
                <a:solidFill>
                  <a:srgbClr val="00F9F9"/>
                </a:solidFill>
                <a:latin typeface="Palatino Linotype"/>
                <a:cs typeface="Palatino Linotype"/>
              </a:rPr>
              <a:t>Αλυσίδα επιμέλειας: </a:t>
            </a:r>
            <a:r>
              <a:rPr lang="el-GR" sz="1400" dirty="0">
                <a:solidFill>
                  <a:srgbClr val="FFFFFF"/>
                </a:solidFill>
                <a:latin typeface="Palatino Linotype"/>
                <a:cs typeface="Palatino Linotype"/>
              </a:rPr>
              <a:t>Το </a:t>
            </a:r>
            <a:r>
              <a:rPr lang="en-US" sz="1400" dirty="0">
                <a:solidFill>
                  <a:srgbClr val="FFFFFF"/>
                </a:solidFill>
                <a:latin typeface="Palatino Linotype"/>
                <a:cs typeface="Palatino Linotype"/>
              </a:rPr>
              <a:t>K</a:t>
            </a:r>
            <a:r>
              <a:rPr lang="el" sz="1400" dirty="0">
                <a:solidFill>
                  <a:srgbClr val="FFFFFF"/>
                </a:solidFill>
                <a:latin typeface="Palatino Linotype"/>
                <a:cs typeface="Palatino Linotype"/>
              </a:rPr>
              <a:t>uiper μπορεί να τεκμηριώσει τον χειρισμό και την ανάλυση ψηφιακών αποδεικτικών στοιχείων, παρέχοντας ένα λεπτομερές αρχείο για το ποιος είχε πρόσβαση στα δεδομένα, πότε είχε πρόσβαση σε αυτά και τυχόν ενέργειες που πραγματοποιήθηκαν σε αυτά.  Αυτό διασφαλίζει την ακεραιότητα και </a:t>
            </a:r>
            <a:r>
              <a:rPr lang="el-GR" sz="1400" dirty="0">
                <a:solidFill>
                  <a:srgbClr val="FFFFFF"/>
                </a:solidFill>
                <a:latin typeface="Palatino Linotype"/>
                <a:cs typeface="Palatino Linotype"/>
              </a:rPr>
              <a:t>την παραδοχή</a:t>
            </a:r>
            <a:r>
              <a:rPr lang="el" sz="1400" dirty="0">
                <a:solidFill>
                  <a:srgbClr val="FFFFFF"/>
                </a:solidFill>
                <a:latin typeface="Palatino Linotype"/>
                <a:cs typeface="Palatino Linotype"/>
              </a:rPr>
              <a:t> των αποδεικτικών στοιχείων σε νομικές διαδικασίες.</a:t>
            </a:r>
            <a:endParaRPr sz="1400" dirty="0">
              <a:latin typeface="Palatino Linotype"/>
              <a:cs typeface="Palatino Linotype"/>
            </a:endParaRPr>
          </a:p>
          <a:p>
            <a:pPr marL="286385" marR="5080" indent="-274320" algn="just">
              <a:lnSpc>
                <a:spcPct val="100000"/>
              </a:lnSpc>
              <a:spcBef>
                <a:spcPts val="405"/>
              </a:spcBef>
              <a:buClr>
                <a:srgbClr val="00F9F9"/>
              </a:buClr>
              <a:buFont typeface="Times New Roman"/>
              <a:buChar char="▪"/>
              <a:tabLst>
                <a:tab pos="286385" algn="l"/>
              </a:tabLst>
            </a:pPr>
            <a:r>
              <a:rPr lang="el" sz="1400" dirty="0">
                <a:solidFill>
                  <a:srgbClr val="FFFFFF"/>
                </a:solidFill>
                <a:latin typeface="Palatino Linotype"/>
                <a:cs typeface="Palatino Linotype"/>
              </a:rPr>
              <a:t>Το Kuiper παρέχει μια κεντρική πλατφόρμα για ψηφιακές έρευνες, επιτρέποντας στις ομάδες να τεκμηριώνουν και να διατηρούν μια σαφή αλυσίδα φύλαξης για όλα τα συλλεχθέντα αποδεικτικά στοιχεία.</a:t>
            </a:r>
            <a:endParaRPr sz="1400" dirty="0">
              <a:latin typeface="Palatino Linotype"/>
              <a:cs typeface="Palatino Linotype"/>
            </a:endParaRPr>
          </a:p>
          <a:p>
            <a:pPr marL="286385" indent="-273685" algn="just">
              <a:lnSpc>
                <a:spcPct val="100000"/>
              </a:lnSpc>
              <a:spcBef>
                <a:spcPts val="409"/>
              </a:spcBef>
              <a:buClr>
                <a:srgbClr val="00F9F9"/>
              </a:buClr>
              <a:buFont typeface="Times New Roman"/>
              <a:buChar char="▪"/>
              <a:tabLst>
                <a:tab pos="286385" algn="l"/>
              </a:tabLst>
            </a:pPr>
            <a:r>
              <a:rPr lang="el" sz="1400" dirty="0">
                <a:solidFill>
                  <a:srgbClr val="FFFFFF"/>
                </a:solidFill>
                <a:latin typeface="Palatino Linotype"/>
                <a:cs typeface="Palatino Linotype"/>
              </a:rPr>
              <a:t>Με τον κεντρικό διακομιστή του Kuiper, όλα τα αποδεικτικά στοιχεία αποθηκεύονται σε μία μόνο τοποθεσία,</a:t>
            </a:r>
            <a:r>
              <a:rPr lang="el" sz="1400" dirty="0">
                <a:latin typeface="Palatino Linotype"/>
                <a:cs typeface="Palatino Linotype"/>
              </a:rPr>
              <a:t> </a:t>
            </a:r>
            <a:r>
              <a:rPr lang="el" sz="1400" dirty="0">
                <a:solidFill>
                  <a:srgbClr val="FFFFFF"/>
                </a:solidFill>
                <a:latin typeface="Palatino Linotype"/>
                <a:cs typeface="Palatino Linotype"/>
              </a:rPr>
              <a:t>μειώνοντας την ανάγκη αντιγραφής δεδομένων σε πολλαπλά μηχανήματα κατά τη διάρκεια ερευνών.</a:t>
            </a:r>
            <a:endParaRPr sz="1400" dirty="0">
              <a:latin typeface="Palatino Linotype"/>
              <a:cs typeface="Palatino Linotype"/>
            </a:endParaRPr>
          </a:p>
          <a:p>
            <a:pPr marL="286385" marR="6985" indent="-274320" algn="just">
              <a:lnSpc>
                <a:spcPct val="100000"/>
              </a:lnSpc>
              <a:spcBef>
                <a:spcPts val="395"/>
              </a:spcBef>
              <a:buClr>
                <a:srgbClr val="00F9F9"/>
              </a:buClr>
              <a:buFont typeface="Times New Roman"/>
              <a:buChar char="▪"/>
              <a:tabLst>
                <a:tab pos="286385" algn="l"/>
              </a:tabLst>
            </a:pPr>
            <a:r>
              <a:rPr lang="el" sz="1400" dirty="0">
                <a:solidFill>
                  <a:srgbClr val="FFFFFF"/>
                </a:solidFill>
                <a:latin typeface="Palatino Linotype"/>
                <a:cs typeface="Palatino Linotype"/>
              </a:rPr>
              <a:t>Το Kuiper διασφαλίζει την ακεραιότητα και </a:t>
            </a:r>
            <a:r>
              <a:rPr lang="el-GR" sz="1400" dirty="0">
                <a:solidFill>
                  <a:srgbClr val="FFFFFF"/>
                </a:solidFill>
                <a:latin typeface="Palatino Linotype"/>
                <a:cs typeface="Palatino Linotype"/>
              </a:rPr>
              <a:t>την παραδοχή</a:t>
            </a:r>
            <a:r>
              <a:rPr lang="el" sz="1400" dirty="0">
                <a:solidFill>
                  <a:srgbClr val="FFFFFF"/>
                </a:solidFill>
                <a:latin typeface="Palatino Linotype"/>
                <a:cs typeface="Palatino Linotype"/>
              </a:rPr>
              <a:t> των αποδεικτικών στοιχείων παρακολουθώντας τις λεπτομέρειες πρόσβασης και τις ενέργειες που πραγματοποιούνται.  Η συνεπής ανάλυση χρησιμοποιώντας αξιόπιστους αναλυτές ενισχύει την αξιοπιστία, ζωτικής σημασίας για τη διατήρηση μιας αξιόπιστης αλυσίδας φύλαξης. Με προηγμένες αναλύσεις και χειρισμό δεδομένων, η Kuiper ανιχνεύει αποτελεσματικά τις IOC.</a:t>
            </a:r>
            <a:endParaRPr sz="1400" dirty="0">
              <a:latin typeface="Palatino Linotype"/>
              <a:cs typeface="Palatino Linotype"/>
            </a:endParaRPr>
          </a:p>
          <a:p>
            <a:pPr marL="286385" marR="5715" indent="-274320" algn="just">
              <a:lnSpc>
                <a:spcPct val="100000"/>
              </a:lnSpc>
              <a:spcBef>
                <a:spcPts val="395"/>
              </a:spcBef>
              <a:buClr>
                <a:srgbClr val="00F9F9"/>
              </a:buClr>
              <a:buFont typeface="Times New Roman"/>
              <a:buChar char="▪"/>
              <a:tabLst>
                <a:tab pos="286385" algn="l"/>
              </a:tabLst>
            </a:pPr>
            <a:r>
              <a:rPr lang="el" sz="1400" dirty="0">
                <a:solidFill>
                  <a:srgbClr val="FFFFFF"/>
                </a:solidFill>
                <a:latin typeface="Palatino Linotype"/>
                <a:cs typeface="Palatino Linotype"/>
              </a:rPr>
              <a:t>Οι αναλυτές μπορούν να θέσουν κανόνες για την ειδοποίηση ύποπτων δραστηριοτήτων και να συνεργαστούν, να επισημάνουν και να οπτικοποιήσουν αρχεία για γρήγορη αναγνώριση και απόκριση της ΔΟΕ.</a:t>
            </a:r>
            <a:endParaRPr sz="1400" dirty="0">
              <a:latin typeface="Palatino Linotype"/>
              <a:cs typeface="Palatino Linotype"/>
            </a:endParaRPr>
          </a:p>
        </p:txBody>
      </p:sp>
      <p:sp>
        <p:nvSpPr>
          <p:cNvPr id="8" name="object 8"/>
          <p:cNvSpPr txBox="1">
            <a:spLocks noGrp="1"/>
          </p:cNvSpPr>
          <p:nvPr>
            <p:ph type="ftr" sz="quarter" idx="5"/>
          </p:nvPr>
        </p:nvSpPr>
        <p:spPr>
          <a:xfrm>
            <a:off x="3036711" y="6998263"/>
            <a:ext cx="6805951"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6400" cy="6852284"/>
            <a:chOff x="304800" y="457200"/>
            <a:chExt cx="5486400" cy="6852284"/>
          </a:xfrm>
        </p:grpSpPr>
        <p:pic>
          <p:nvPicPr>
            <p:cNvPr id="3" name="object 3"/>
            <p:cNvPicPr/>
            <p:nvPr/>
          </p:nvPicPr>
          <p:blipFill>
            <a:blip r:embed="rId2" cstate="print"/>
            <a:stretch>
              <a:fillRect/>
            </a:stretch>
          </p:blipFill>
          <p:spPr>
            <a:xfrm>
              <a:off x="469391" y="1147572"/>
              <a:ext cx="2253995" cy="5044439"/>
            </a:xfrm>
            <a:prstGeom prst="rect">
              <a:avLst/>
            </a:prstGeom>
          </p:spPr>
        </p:pic>
        <p:pic>
          <p:nvPicPr>
            <p:cNvPr id="4" name="object 4"/>
            <p:cNvPicPr/>
            <p:nvPr/>
          </p:nvPicPr>
          <p:blipFill>
            <a:blip r:embed="rId3" cstate="print"/>
            <a:stretch>
              <a:fillRect/>
            </a:stretch>
          </p:blipFill>
          <p:spPr>
            <a:xfrm>
              <a:off x="790956" y="1533144"/>
              <a:ext cx="1419606" cy="4264866"/>
            </a:xfrm>
            <a:prstGeom prst="rect">
              <a:avLst/>
            </a:prstGeom>
          </p:spPr>
        </p:pic>
      </p:grpSp>
      <p:pic>
        <p:nvPicPr>
          <p:cNvPr id="5" name="object 5"/>
          <p:cNvPicPr/>
          <p:nvPr/>
        </p:nvPicPr>
        <p:blipFill>
          <a:blip r:embed="rId4" cstate="print"/>
          <a:stretch>
            <a:fillRect/>
          </a:stretch>
        </p:blipFill>
        <p:spPr>
          <a:xfrm>
            <a:off x="9988296" y="6839712"/>
            <a:ext cx="2500883" cy="466343"/>
          </a:xfrm>
          <a:prstGeom prst="rect">
            <a:avLst/>
          </a:prstGeom>
        </p:spPr>
      </p:pic>
      <p:sp>
        <p:nvSpPr>
          <p:cNvPr id="6" name="object 6"/>
          <p:cNvSpPr txBox="1"/>
          <p:nvPr/>
        </p:nvSpPr>
        <p:spPr>
          <a:xfrm>
            <a:off x="3885656" y="1777796"/>
            <a:ext cx="8319770" cy="4701287"/>
          </a:xfrm>
          <a:prstGeom prst="rect">
            <a:avLst/>
          </a:prstGeom>
        </p:spPr>
        <p:txBody>
          <a:bodyPr vert="horz" wrap="square" lIns="0" tIns="12700" rIns="0" bIns="0" rtlCol="0">
            <a:spAutoFit/>
          </a:bodyPr>
          <a:lstStyle/>
          <a:p>
            <a:pPr marL="12700" marR="6985" algn="just">
              <a:lnSpc>
                <a:spcPct val="100000"/>
              </a:lnSpc>
              <a:spcBef>
                <a:spcPts val="100"/>
              </a:spcBef>
            </a:pPr>
            <a:r>
              <a:rPr lang="el" sz="1600" dirty="0">
                <a:solidFill>
                  <a:srgbClr val="FFFFFF"/>
                </a:solidFill>
                <a:latin typeface="Palatino Linotype"/>
                <a:cs typeface="Palatino Linotype"/>
              </a:rPr>
              <a:t>Ένας οργανισμός που χρησιμοποιεί το Kuiper παρατηρεί ασυνήθιστη δραστηριότητα δικτύου που προέρχεται από έναν συγκεκριμένο σταθμό εργασίας.  Η δραστηριότητα περιλαμβάνει επανειλημμένες προσπάθειες δημιουργίας συνδέσεων με γνωστές κακόβουλες διευθύνσεις IP.</a:t>
            </a:r>
            <a:endParaRPr sz="1600" dirty="0">
              <a:latin typeface="Palatino Linotype"/>
              <a:cs typeface="Palatino Linotype"/>
            </a:endParaRPr>
          </a:p>
          <a:p>
            <a:pPr marL="286385" indent="-273685" algn="just">
              <a:lnSpc>
                <a:spcPct val="100000"/>
              </a:lnSpc>
              <a:spcBef>
                <a:spcPts val="395"/>
              </a:spcBef>
              <a:buFont typeface="Times New Roman"/>
              <a:buChar char="▪"/>
              <a:tabLst>
                <a:tab pos="286385" algn="l"/>
              </a:tabLst>
            </a:pPr>
            <a:r>
              <a:rPr lang="el" sz="1600" dirty="0">
                <a:solidFill>
                  <a:srgbClr val="00F9F9"/>
                </a:solidFill>
                <a:latin typeface="Palatino Linotype"/>
                <a:cs typeface="Palatino Linotype"/>
              </a:rPr>
              <a:t>Ανίχνευση: </a:t>
            </a:r>
            <a:r>
              <a:rPr lang="el" sz="1600" dirty="0">
                <a:solidFill>
                  <a:srgbClr val="FFFFFF"/>
                </a:solidFill>
                <a:latin typeface="Palatino Linotype"/>
                <a:cs typeface="Palatino Linotype"/>
              </a:rPr>
              <a:t>Οι δυνατότητες παρακολούθησης δικτύου του Kuiper επισημαίνουν την ύποπτη</a:t>
            </a:r>
            <a:r>
              <a:rPr lang="el" sz="1600" dirty="0">
                <a:latin typeface="Palatino Linotype"/>
                <a:cs typeface="Palatino Linotype"/>
              </a:rPr>
              <a:t> </a:t>
            </a:r>
            <a:r>
              <a:rPr lang="el" sz="1600" dirty="0">
                <a:solidFill>
                  <a:srgbClr val="FFFFFF"/>
                </a:solidFill>
                <a:latin typeface="Palatino Linotype"/>
                <a:cs typeface="Palatino Linotype"/>
              </a:rPr>
              <a:t>δραστηριότητα δικτύου στο σταθμό εργασίας ως IoC.</a:t>
            </a:r>
            <a:endParaRPr sz="1600" dirty="0">
              <a:latin typeface="Palatino Linotype"/>
              <a:cs typeface="Palatino Linotype"/>
            </a:endParaRPr>
          </a:p>
          <a:p>
            <a:pPr marL="285750" marR="10160" indent="-273685" algn="just">
              <a:lnSpc>
                <a:spcPct val="100000"/>
              </a:lnSpc>
              <a:spcBef>
                <a:spcPts val="409"/>
              </a:spcBef>
              <a:buFont typeface="Times New Roman"/>
              <a:buChar char="▪"/>
              <a:tabLst>
                <a:tab pos="287020" algn="l"/>
              </a:tabLst>
            </a:pPr>
            <a:r>
              <a:rPr lang="el" sz="1600" dirty="0">
                <a:solidFill>
                  <a:srgbClr val="00F9F9"/>
                </a:solidFill>
                <a:latin typeface="Palatino Linotype"/>
                <a:cs typeface="Palatino Linotype"/>
              </a:rPr>
              <a:t>Δημιουργία ειδοποιήσεων: </a:t>
            </a:r>
            <a:r>
              <a:rPr lang="el" sz="1600" dirty="0">
                <a:solidFill>
                  <a:srgbClr val="FFFFFF"/>
                </a:solidFill>
                <a:latin typeface="Palatino Linotype"/>
                <a:cs typeface="Palatino Linotype"/>
              </a:rPr>
              <a:t>Με βάση προκαθορισμένους κανόνες που έχουν οριστεί στο Kuiper, δημιουργείται αυτόματα μια ειδοποίηση για τις ύποπτες συνδέσεις δικτύου.</a:t>
            </a:r>
            <a:endParaRPr sz="1600" dirty="0">
              <a:latin typeface="Palatino Linotype"/>
              <a:cs typeface="Palatino Linotype"/>
            </a:endParaRPr>
          </a:p>
          <a:p>
            <a:pPr marL="285750" marR="8255" indent="-273685" algn="just">
              <a:lnSpc>
                <a:spcPct val="100299"/>
              </a:lnSpc>
              <a:spcBef>
                <a:spcPts val="390"/>
              </a:spcBef>
              <a:buFont typeface="Times New Roman"/>
              <a:buChar char="▪"/>
              <a:tabLst>
                <a:tab pos="287020" algn="l"/>
              </a:tabLst>
            </a:pPr>
            <a:r>
              <a:rPr lang="el" sz="1600" dirty="0">
                <a:solidFill>
                  <a:srgbClr val="00F9F9"/>
                </a:solidFill>
                <a:latin typeface="Palatino Linotype"/>
                <a:cs typeface="Palatino Linotype"/>
              </a:rPr>
              <a:t>Έρευνα:  </a:t>
            </a:r>
            <a:r>
              <a:rPr lang="el" sz="1600" dirty="0">
                <a:solidFill>
                  <a:srgbClr val="FFFFFF"/>
                </a:solidFill>
                <a:latin typeface="Palatino Linotype"/>
                <a:cs typeface="Palatino Linotype"/>
              </a:rPr>
              <a:t>Οι αναλυτές έχουν πρόσβαση στη διεπαφή του Kuiper για να διερευνήσουν περαιτέρω την ειδοποίηση. Εξετάζουν το χρονοδιάγραμμα των συμβάντων που σχετίζονται με τη δραστηριότητα δικτύου του σταθμού εργασίας.</a:t>
            </a:r>
            <a:endParaRPr sz="1600" dirty="0">
              <a:latin typeface="Palatino Linotype"/>
              <a:cs typeface="Palatino Linotype"/>
            </a:endParaRPr>
          </a:p>
          <a:p>
            <a:pPr marL="285750" marR="8255" indent="-273685" algn="just">
              <a:lnSpc>
                <a:spcPct val="100000"/>
              </a:lnSpc>
              <a:spcBef>
                <a:spcPts val="395"/>
              </a:spcBef>
              <a:buFont typeface="Times New Roman"/>
              <a:buChar char="▪"/>
              <a:tabLst>
                <a:tab pos="287020" algn="l"/>
              </a:tabLst>
            </a:pPr>
            <a:r>
              <a:rPr lang="el" sz="1600" dirty="0">
                <a:solidFill>
                  <a:srgbClr val="00F9F9"/>
                </a:solidFill>
                <a:latin typeface="Palatino Linotype"/>
                <a:cs typeface="Palatino Linotype"/>
              </a:rPr>
              <a:t>Ανάλυση: </a:t>
            </a:r>
            <a:r>
              <a:rPr lang="el" sz="1600" dirty="0">
                <a:solidFill>
                  <a:srgbClr val="FFFFFF"/>
                </a:solidFill>
                <a:latin typeface="Palatino Linotype"/>
                <a:cs typeface="Palatino Linotype"/>
              </a:rPr>
              <a:t>Τα προηγμένα εργαλεία ανάλυσης της Kuiper αναλύουν τα δεδομένα κίνησης δικτύου για να εντοπίσουν μοτίβα και ανωμαλίες ενδεικτικές κακόβουλης συμπεριφοράς.</a:t>
            </a:r>
            <a:endParaRPr sz="1600" dirty="0">
              <a:latin typeface="Palatino Linotype"/>
              <a:cs typeface="Palatino Linotype"/>
            </a:endParaRPr>
          </a:p>
          <a:p>
            <a:pPr marL="285750" marR="5080" indent="-273685" algn="just">
              <a:lnSpc>
                <a:spcPct val="100000"/>
              </a:lnSpc>
              <a:spcBef>
                <a:spcPts val="409"/>
              </a:spcBef>
              <a:buFont typeface="Times New Roman"/>
              <a:buChar char="▪"/>
              <a:tabLst>
                <a:tab pos="287020" algn="l"/>
              </a:tabLst>
            </a:pPr>
            <a:r>
              <a:rPr lang="el" sz="1600" dirty="0">
                <a:solidFill>
                  <a:srgbClr val="00F9F9"/>
                </a:solidFill>
                <a:latin typeface="Palatino Linotype"/>
                <a:cs typeface="Palatino Linotype"/>
              </a:rPr>
              <a:t>Επιβεβαίωση: </a:t>
            </a:r>
            <a:r>
              <a:rPr lang="el" sz="1600" dirty="0">
                <a:solidFill>
                  <a:srgbClr val="FFFFFF"/>
                </a:solidFill>
                <a:latin typeface="Palatino Linotype"/>
                <a:cs typeface="Palatino Linotype"/>
              </a:rPr>
              <a:t>Μέσω των δυνατοτήτων οπτικοποίησης του Kuiper, οι αναλυτές επιβεβαιώνουν ότι ο σταθμός εργασίας προσπαθεί να συνδεθεί με γνωστές κακόβουλες διευθύνσεις IP, επιβεβαιώνοντας την παρουσία ενός IoC.</a:t>
            </a:r>
            <a:endParaRPr sz="1600" dirty="0">
              <a:latin typeface="Palatino Linotype"/>
              <a:cs typeface="Palatino Linotype"/>
            </a:endParaRPr>
          </a:p>
        </p:txBody>
      </p:sp>
      <p:sp>
        <p:nvSpPr>
          <p:cNvPr id="8" name="object 8"/>
          <p:cNvSpPr txBox="1">
            <a:spLocks noGrp="1"/>
          </p:cNvSpPr>
          <p:nvPr>
            <p:ph type="ftr" sz="quarter" idx="5"/>
          </p:nvPr>
        </p:nvSpPr>
        <p:spPr>
          <a:xfrm>
            <a:off x="2641601" y="6998264"/>
            <a:ext cx="7201062" cy="181470"/>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
        <p:nvSpPr>
          <p:cNvPr id="7" name="object 7"/>
          <p:cNvSpPr txBox="1">
            <a:spLocks noGrp="1"/>
          </p:cNvSpPr>
          <p:nvPr>
            <p:ph type="title"/>
          </p:nvPr>
        </p:nvSpPr>
        <p:spPr>
          <a:xfrm>
            <a:off x="4169409" y="720006"/>
            <a:ext cx="8319770" cy="784830"/>
          </a:xfrm>
          <a:prstGeom prst="rect">
            <a:avLst/>
          </a:prstGeom>
        </p:spPr>
        <p:txBody>
          <a:bodyPr vert="horz" wrap="square" lIns="0" tIns="68580" rIns="0" bIns="0" rtlCol="0">
            <a:spAutoFit/>
          </a:bodyPr>
          <a:lstStyle/>
          <a:p>
            <a:pPr marL="12700">
              <a:lnSpc>
                <a:spcPct val="100000"/>
              </a:lnSpc>
              <a:spcBef>
                <a:spcPts val="540"/>
              </a:spcBef>
            </a:pPr>
            <a:r>
              <a:rPr lang="el" sz="2800" spc="95" dirty="0"/>
              <a:t>Kuiper, Αλυσίδα Επιμέλειας και IoC</a:t>
            </a:r>
          </a:p>
          <a:p>
            <a:pPr marL="21590">
              <a:lnSpc>
                <a:spcPct val="100000"/>
              </a:lnSpc>
              <a:spcBef>
                <a:spcPts val="260"/>
              </a:spcBef>
            </a:pPr>
            <a:r>
              <a:rPr lang="el" sz="1600" spc="45" dirty="0">
                <a:solidFill>
                  <a:srgbClr val="00F9F9"/>
                </a:solidFill>
              </a:rPr>
              <a:t>Ψηφιακή εγκληματολογία, ειδικά στον τομέα της υγειονομικής περίθαλψης</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6400" cy="6852284"/>
            <a:chOff x="304800" y="457200"/>
            <a:chExt cx="5486400" cy="6852284"/>
          </a:xfrm>
        </p:grpSpPr>
        <p:pic>
          <p:nvPicPr>
            <p:cNvPr id="3" name="object 3"/>
            <p:cNvPicPr/>
            <p:nvPr/>
          </p:nvPicPr>
          <p:blipFill>
            <a:blip r:embed="rId2" cstate="print"/>
            <a:stretch>
              <a:fillRect/>
            </a:stretch>
          </p:blipFill>
          <p:spPr>
            <a:xfrm>
              <a:off x="452628" y="4366259"/>
              <a:ext cx="1403604" cy="1892808"/>
            </a:xfrm>
            <a:prstGeom prst="rect">
              <a:avLst/>
            </a:prstGeom>
          </p:spPr>
        </p:pic>
        <p:sp>
          <p:nvSpPr>
            <p:cNvPr id="4" name="object 4"/>
            <p:cNvSpPr/>
            <p:nvPr/>
          </p:nvSpPr>
          <p:spPr>
            <a:xfrm>
              <a:off x="772668" y="4917947"/>
              <a:ext cx="554990" cy="931544"/>
            </a:xfrm>
            <a:custGeom>
              <a:avLst/>
              <a:gdLst/>
              <a:ahLst/>
              <a:cxnLst/>
              <a:rect l="l" t="t" r="r" b="b"/>
              <a:pathLst>
                <a:path w="554990" h="931545">
                  <a:moveTo>
                    <a:pt x="256031" y="516636"/>
                  </a:moveTo>
                  <a:lnTo>
                    <a:pt x="223242" y="488108"/>
                  </a:lnTo>
                  <a:lnTo>
                    <a:pt x="214883" y="446532"/>
                  </a:lnTo>
                  <a:lnTo>
                    <a:pt x="214883" y="441959"/>
                  </a:lnTo>
                  <a:lnTo>
                    <a:pt x="216407" y="434340"/>
                  </a:lnTo>
                  <a:lnTo>
                    <a:pt x="219519" y="426529"/>
                  </a:lnTo>
                  <a:lnTo>
                    <a:pt x="226052" y="407003"/>
                  </a:lnTo>
                  <a:lnTo>
                    <a:pt x="257556" y="371856"/>
                  </a:lnTo>
                  <a:lnTo>
                    <a:pt x="280796" y="367283"/>
                  </a:lnTo>
                  <a:lnTo>
                    <a:pt x="294846" y="368427"/>
                  </a:lnTo>
                  <a:lnTo>
                    <a:pt x="310895" y="371856"/>
                  </a:lnTo>
                  <a:lnTo>
                    <a:pt x="315158" y="373261"/>
                  </a:lnTo>
                  <a:lnTo>
                    <a:pt x="320992" y="375094"/>
                  </a:lnTo>
                  <a:lnTo>
                    <a:pt x="328255" y="377214"/>
                  </a:lnTo>
                  <a:lnTo>
                    <a:pt x="336804" y="379475"/>
                  </a:lnTo>
                  <a:lnTo>
                    <a:pt x="370451" y="389977"/>
                  </a:lnTo>
                  <a:lnTo>
                    <a:pt x="376427" y="391668"/>
                  </a:lnTo>
                  <a:lnTo>
                    <a:pt x="391152" y="395668"/>
                  </a:lnTo>
                  <a:lnTo>
                    <a:pt x="403478" y="398716"/>
                  </a:lnTo>
                  <a:lnTo>
                    <a:pt x="419100" y="402336"/>
                  </a:lnTo>
                  <a:lnTo>
                    <a:pt x="451085" y="402336"/>
                  </a:lnTo>
                  <a:lnTo>
                    <a:pt x="450151" y="405384"/>
                  </a:lnTo>
                  <a:lnTo>
                    <a:pt x="446889" y="416242"/>
                  </a:lnTo>
                  <a:lnTo>
                    <a:pt x="443970" y="426529"/>
                  </a:lnTo>
                  <a:lnTo>
                    <a:pt x="281177" y="426529"/>
                  </a:lnTo>
                  <a:lnTo>
                    <a:pt x="248816" y="452795"/>
                  </a:lnTo>
                  <a:lnTo>
                    <a:pt x="244411" y="475107"/>
                  </a:lnTo>
                  <a:lnTo>
                    <a:pt x="244530" y="481679"/>
                  </a:lnTo>
                  <a:lnTo>
                    <a:pt x="245363" y="487680"/>
                  </a:lnTo>
                  <a:lnTo>
                    <a:pt x="263652" y="501396"/>
                  </a:lnTo>
                  <a:lnTo>
                    <a:pt x="265152" y="504396"/>
                  </a:lnTo>
                  <a:lnTo>
                    <a:pt x="264305" y="505968"/>
                  </a:lnTo>
                  <a:lnTo>
                    <a:pt x="259079" y="515112"/>
                  </a:lnTo>
                  <a:lnTo>
                    <a:pt x="256031" y="516636"/>
                  </a:lnTo>
                  <a:close/>
                </a:path>
                <a:path w="554990" h="931545">
                  <a:moveTo>
                    <a:pt x="451085" y="402336"/>
                  </a:moveTo>
                  <a:lnTo>
                    <a:pt x="428244" y="402336"/>
                  </a:lnTo>
                  <a:lnTo>
                    <a:pt x="431292" y="400812"/>
                  </a:lnTo>
                  <a:lnTo>
                    <a:pt x="435863" y="391668"/>
                  </a:lnTo>
                  <a:lnTo>
                    <a:pt x="438911" y="382524"/>
                  </a:lnTo>
                  <a:lnTo>
                    <a:pt x="441959" y="381000"/>
                  </a:lnTo>
                  <a:lnTo>
                    <a:pt x="454152" y="384048"/>
                  </a:lnTo>
                  <a:lnTo>
                    <a:pt x="455676" y="387096"/>
                  </a:lnTo>
                  <a:lnTo>
                    <a:pt x="453128" y="395668"/>
                  </a:lnTo>
                  <a:lnTo>
                    <a:pt x="451085" y="402336"/>
                  </a:lnTo>
                  <a:close/>
                </a:path>
                <a:path w="554990" h="931545">
                  <a:moveTo>
                    <a:pt x="379475" y="567118"/>
                  </a:moveTo>
                  <a:lnTo>
                    <a:pt x="340518" y="558427"/>
                  </a:lnTo>
                  <a:lnTo>
                    <a:pt x="313943" y="530352"/>
                  </a:lnTo>
                  <a:lnTo>
                    <a:pt x="308419" y="491490"/>
                  </a:lnTo>
                  <a:lnTo>
                    <a:pt x="308477" y="481679"/>
                  </a:lnTo>
                  <a:lnTo>
                    <a:pt x="308599" y="463296"/>
                  </a:lnTo>
                  <a:lnTo>
                    <a:pt x="310895" y="429768"/>
                  </a:lnTo>
                  <a:lnTo>
                    <a:pt x="294283" y="426529"/>
                  </a:lnTo>
                  <a:lnTo>
                    <a:pt x="443970" y="426529"/>
                  </a:lnTo>
                  <a:lnTo>
                    <a:pt x="443483" y="428244"/>
                  </a:lnTo>
                  <a:lnTo>
                    <a:pt x="441935" y="434340"/>
                  </a:lnTo>
                  <a:lnTo>
                    <a:pt x="329183" y="434340"/>
                  </a:lnTo>
                  <a:lnTo>
                    <a:pt x="329183" y="466725"/>
                  </a:lnTo>
                  <a:lnTo>
                    <a:pt x="348329" y="504396"/>
                  </a:lnTo>
                  <a:lnTo>
                    <a:pt x="370046" y="508920"/>
                  </a:lnTo>
                  <a:lnTo>
                    <a:pt x="426719" y="508920"/>
                  </a:lnTo>
                  <a:lnTo>
                    <a:pt x="426719" y="515112"/>
                  </a:lnTo>
                  <a:lnTo>
                    <a:pt x="425196" y="521208"/>
                  </a:lnTo>
                  <a:lnTo>
                    <a:pt x="425196" y="522732"/>
                  </a:lnTo>
                  <a:lnTo>
                    <a:pt x="423671" y="525780"/>
                  </a:lnTo>
                  <a:lnTo>
                    <a:pt x="423671" y="528828"/>
                  </a:lnTo>
                  <a:lnTo>
                    <a:pt x="419647" y="540282"/>
                  </a:lnTo>
                  <a:lnTo>
                    <a:pt x="414337" y="549592"/>
                  </a:lnTo>
                  <a:lnTo>
                    <a:pt x="407598" y="556902"/>
                  </a:lnTo>
                  <a:lnTo>
                    <a:pt x="399287" y="562356"/>
                  </a:lnTo>
                  <a:lnTo>
                    <a:pt x="389810" y="565808"/>
                  </a:lnTo>
                  <a:lnTo>
                    <a:pt x="379475" y="567118"/>
                  </a:lnTo>
                  <a:close/>
                </a:path>
                <a:path w="554990" h="931545">
                  <a:moveTo>
                    <a:pt x="426672" y="508920"/>
                  </a:moveTo>
                  <a:lnTo>
                    <a:pt x="370046" y="508920"/>
                  </a:lnTo>
                  <a:lnTo>
                    <a:pt x="380618" y="506349"/>
                  </a:lnTo>
                  <a:lnTo>
                    <a:pt x="388334" y="499776"/>
                  </a:lnTo>
                  <a:lnTo>
                    <a:pt x="393192" y="489204"/>
                  </a:lnTo>
                  <a:lnTo>
                    <a:pt x="394954" y="478940"/>
                  </a:lnTo>
                  <a:lnTo>
                    <a:pt x="393572" y="468820"/>
                  </a:lnTo>
                  <a:lnTo>
                    <a:pt x="389334" y="458986"/>
                  </a:lnTo>
                  <a:lnTo>
                    <a:pt x="382523" y="449580"/>
                  </a:lnTo>
                  <a:lnTo>
                    <a:pt x="329183" y="434340"/>
                  </a:lnTo>
                  <a:lnTo>
                    <a:pt x="441935" y="434340"/>
                  </a:lnTo>
                  <a:lnTo>
                    <a:pt x="441221" y="437150"/>
                  </a:lnTo>
                  <a:lnTo>
                    <a:pt x="439102" y="445770"/>
                  </a:lnTo>
                  <a:lnTo>
                    <a:pt x="437319" y="454152"/>
                  </a:lnTo>
                  <a:lnTo>
                    <a:pt x="403859" y="454152"/>
                  </a:lnTo>
                  <a:lnTo>
                    <a:pt x="425196" y="505968"/>
                  </a:lnTo>
                  <a:lnTo>
                    <a:pt x="426672" y="508920"/>
                  </a:lnTo>
                  <a:close/>
                </a:path>
                <a:path w="554990" h="931545">
                  <a:moveTo>
                    <a:pt x="432815" y="464820"/>
                  </a:moveTo>
                  <a:lnTo>
                    <a:pt x="403859" y="454152"/>
                  </a:lnTo>
                  <a:lnTo>
                    <a:pt x="437319" y="454152"/>
                  </a:lnTo>
                  <a:lnTo>
                    <a:pt x="435863" y="463296"/>
                  </a:lnTo>
                  <a:lnTo>
                    <a:pt x="432815" y="464820"/>
                  </a:lnTo>
                  <a:close/>
                </a:path>
                <a:path w="554990" h="931545">
                  <a:moveTo>
                    <a:pt x="16763" y="870204"/>
                  </a:moveTo>
                  <a:lnTo>
                    <a:pt x="1523" y="865632"/>
                  </a:lnTo>
                  <a:lnTo>
                    <a:pt x="0" y="862584"/>
                  </a:lnTo>
                  <a:lnTo>
                    <a:pt x="3428" y="851416"/>
                  </a:lnTo>
                  <a:lnTo>
                    <a:pt x="7100" y="839938"/>
                  </a:lnTo>
                  <a:lnTo>
                    <a:pt x="10286" y="830223"/>
                  </a:lnTo>
                  <a:lnTo>
                    <a:pt x="13715" y="819912"/>
                  </a:lnTo>
                  <a:lnTo>
                    <a:pt x="20288" y="795337"/>
                  </a:lnTo>
                  <a:lnTo>
                    <a:pt x="26288" y="771906"/>
                  </a:lnTo>
                  <a:lnTo>
                    <a:pt x="31718" y="749617"/>
                  </a:lnTo>
                  <a:lnTo>
                    <a:pt x="36575" y="728472"/>
                  </a:lnTo>
                  <a:lnTo>
                    <a:pt x="38861" y="718423"/>
                  </a:lnTo>
                  <a:lnTo>
                    <a:pt x="43769" y="697420"/>
                  </a:lnTo>
                  <a:lnTo>
                    <a:pt x="62864" y="639508"/>
                  </a:lnTo>
                  <a:lnTo>
                    <a:pt x="82295" y="605028"/>
                  </a:lnTo>
                  <a:lnTo>
                    <a:pt x="123658" y="572881"/>
                  </a:lnTo>
                  <a:lnTo>
                    <a:pt x="179260" y="561403"/>
                  </a:lnTo>
                  <a:lnTo>
                    <a:pt x="200858" y="563284"/>
                  </a:lnTo>
                  <a:lnTo>
                    <a:pt x="258294" y="581072"/>
                  </a:lnTo>
                  <a:lnTo>
                    <a:pt x="312539" y="621172"/>
                  </a:lnTo>
                  <a:lnTo>
                    <a:pt x="318858" y="630174"/>
                  </a:lnTo>
                  <a:lnTo>
                    <a:pt x="161734" y="630174"/>
                  </a:lnTo>
                  <a:lnTo>
                    <a:pt x="138183" y="633603"/>
                  </a:lnTo>
                  <a:lnTo>
                    <a:pt x="98107" y="655320"/>
                  </a:lnTo>
                  <a:lnTo>
                    <a:pt x="71056" y="697420"/>
                  </a:lnTo>
                  <a:lnTo>
                    <a:pt x="60959" y="731520"/>
                  </a:lnTo>
                  <a:lnTo>
                    <a:pt x="58054" y="741569"/>
                  </a:lnTo>
                  <a:lnTo>
                    <a:pt x="56006" y="751332"/>
                  </a:lnTo>
                  <a:lnTo>
                    <a:pt x="54530" y="761095"/>
                  </a:lnTo>
                  <a:lnTo>
                    <a:pt x="53339" y="771144"/>
                  </a:lnTo>
                  <a:lnTo>
                    <a:pt x="93535" y="783336"/>
                  </a:lnTo>
                  <a:lnTo>
                    <a:pt x="126849" y="793004"/>
                  </a:lnTo>
                  <a:lnTo>
                    <a:pt x="169163" y="804672"/>
                  </a:lnTo>
                  <a:lnTo>
                    <a:pt x="263560" y="829032"/>
                  </a:lnTo>
                  <a:lnTo>
                    <a:pt x="278225" y="833056"/>
                  </a:lnTo>
                  <a:lnTo>
                    <a:pt x="289941" y="835914"/>
                  </a:lnTo>
                  <a:lnTo>
                    <a:pt x="298799" y="837628"/>
                  </a:lnTo>
                  <a:lnTo>
                    <a:pt x="304800" y="838200"/>
                  </a:lnTo>
                  <a:lnTo>
                    <a:pt x="33527" y="838200"/>
                  </a:lnTo>
                  <a:lnTo>
                    <a:pt x="30479" y="839724"/>
                  </a:lnTo>
                  <a:lnTo>
                    <a:pt x="27431" y="842772"/>
                  </a:lnTo>
                  <a:lnTo>
                    <a:pt x="26217" y="845963"/>
                  </a:lnTo>
                  <a:lnTo>
                    <a:pt x="24574" y="851154"/>
                  </a:lnTo>
                  <a:lnTo>
                    <a:pt x="22074" y="858631"/>
                  </a:lnTo>
                  <a:lnTo>
                    <a:pt x="18287" y="868680"/>
                  </a:lnTo>
                  <a:lnTo>
                    <a:pt x="16763" y="870204"/>
                  </a:lnTo>
                  <a:close/>
                </a:path>
                <a:path w="554990" h="931545">
                  <a:moveTo>
                    <a:pt x="307847" y="931164"/>
                  </a:moveTo>
                  <a:lnTo>
                    <a:pt x="301752" y="929640"/>
                  </a:lnTo>
                  <a:lnTo>
                    <a:pt x="298704" y="926592"/>
                  </a:lnTo>
                  <a:lnTo>
                    <a:pt x="295656" y="914400"/>
                  </a:lnTo>
                  <a:lnTo>
                    <a:pt x="292607" y="908304"/>
                  </a:lnTo>
                  <a:lnTo>
                    <a:pt x="214883" y="882396"/>
                  </a:lnTo>
                  <a:lnTo>
                    <a:pt x="82034" y="847415"/>
                  </a:lnTo>
                  <a:lnTo>
                    <a:pt x="38100" y="838200"/>
                  </a:lnTo>
                  <a:lnTo>
                    <a:pt x="304800" y="838200"/>
                  </a:lnTo>
                  <a:lnTo>
                    <a:pt x="318515" y="800100"/>
                  </a:lnTo>
                  <a:lnTo>
                    <a:pt x="326135" y="761619"/>
                  </a:lnTo>
                  <a:lnTo>
                    <a:pt x="326659" y="744807"/>
                  </a:lnTo>
                  <a:lnTo>
                    <a:pt x="324611" y="729996"/>
                  </a:lnTo>
                  <a:lnTo>
                    <a:pt x="302752" y="687133"/>
                  </a:lnTo>
                  <a:lnTo>
                    <a:pt x="256984" y="653224"/>
                  </a:lnTo>
                  <a:lnTo>
                    <a:pt x="216407" y="637032"/>
                  </a:lnTo>
                  <a:lnTo>
                    <a:pt x="161734" y="630174"/>
                  </a:lnTo>
                  <a:lnTo>
                    <a:pt x="318858" y="630174"/>
                  </a:lnTo>
                  <a:lnTo>
                    <a:pt x="340280" y="664392"/>
                  </a:lnTo>
                  <a:lnTo>
                    <a:pt x="353536" y="714565"/>
                  </a:lnTo>
                  <a:lnTo>
                    <a:pt x="354710" y="734758"/>
                  </a:lnTo>
                  <a:lnTo>
                    <a:pt x="353567" y="755904"/>
                  </a:lnTo>
                  <a:lnTo>
                    <a:pt x="350138" y="778192"/>
                  </a:lnTo>
                  <a:lnTo>
                    <a:pt x="344423" y="801624"/>
                  </a:lnTo>
                  <a:lnTo>
                    <a:pt x="323087" y="877824"/>
                  </a:lnTo>
                  <a:lnTo>
                    <a:pt x="318801" y="892349"/>
                  </a:lnTo>
                  <a:lnTo>
                    <a:pt x="315086" y="906018"/>
                  </a:lnTo>
                  <a:lnTo>
                    <a:pt x="311943" y="918543"/>
                  </a:lnTo>
                  <a:lnTo>
                    <a:pt x="309371" y="929640"/>
                  </a:lnTo>
                  <a:lnTo>
                    <a:pt x="307847" y="931164"/>
                  </a:lnTo>
                  <a:close/>
                </a:path>
                <a:path w="554990" h="931545">
                  <a:moveTo>
                    <a:pt x="358139" y="147828"/>
                  </a:moveTo>
                  <a:lnTo>
                    <a:pt x="355092" y="147828"/>
                  </a:lnTo>
                  <a:lnTo>
                    <a:pt x="329183" y="140208"/>
                  </a:lnTo>
                  <a:lnTo>
                    <a:pt x="322375" y="120396"/>
                  </a:lnTo>
                  <a:lnTo>
                    <a:pt x="317563" y="103441"/>
                  </a:lnTo>
                  <a:lnTo>
                    <a:pt x="314897" y="90202"/>
                  </a:lnTo>
                  <a:lnTo>
                    <a:pt x="314825" y="89844"/>
                  </a:lnTo>
                  <a:lnTo>
                    <a:pt x="314070" y="80772"/>
                  </a:lnTo>
                  <a:lnTo>
                    <a:pt x="313943" y="73152"/>
                  </a:lnTo>
                  <a:lnTo>
                    <a:pt x="315467" y="67056"/>
                  </a:lnTo>
                  <a:lnTo>
                    <a:pt x="318547" y="59340"/>
                  </a:lnTo>
                  <a:lnTo>
                    <a:pt x="325112" y="39719"/>
                  </a:lnTo>
                  <a:lnTo>
                    <a:pt x="356615" y="4572"/>
                  </a:lnTo>
                  <a:lnTo>
                    <a:pt x="379856" y="0"/>
                  </a:lnTo>
                  <a:lnTo>
                    <a:pt x="393906" y="1143"/>
                  </a:lnTo>
                  <a:lnTo>
                    <a:pt x="409956" y="4572"/>
                  </a:lnTo>
                  <a:lnTo>
                    <a:pt x="414218" y="5977"/>
                  </a:lnTo>
                  <a:lnTo>
                    <a:pt x="420052" y="7810"/>
                  </a:lnTo>
                  <a:lnTo>
                    <a:pt x="427315" y="9930"/>
                  </a:lnTo>
                  <a:lnTo>
                    <a:pt x="435863" y="12191"/>
                  </a:lnTo>
                  <a:lnTo>
                    <a:pt x="469511" y="22693"/>
                  </a:lnTo>
                  <a:lnTo>
                    <a:pt x="512135" y="32956"/>
                  </a:lnTo>
                  <a:lnTo>
                    <a:pt x="518160" y="33528"/>
                  </a:lnTo>
                  <a:lnTo>
                    <a:pt x="524256" y="35052"/>
                  </a:lnTo>
                  <a:lnTo>
                    <a:pt x="550005" y="35052"/>
                  </a:lnTo>
                  <a:lnTo>
                    <a:pt x="549211" y="37719"/>
                  </a:lnTo>
                  <a:lnTo>
                    <a:pt x="545949" y="48292"/>
                  </a:lnTo>
                  <a:lnTo>
                    <a:pt x="542660" y="59055"/>
                  </a:lnTo>
                  <a:lnTo>
                    <a:pt x="380237" y="59055"/>
                  </a:lnTo>
                  <a:lnTo>
                    <a:pt x="368807" y="61626"/>
                  </a:lnTo>
                  <a:lnTo>
                    <a:pt x="344233" y="100036"/>
                  </a:lnTo>
                  <a:lnTo>
                    <a:pt x="343662" y="107632"/>
                  </a:lnTo>
                  <a:lnTo>
                    <a:pt x="344233" y="114371"/>
                  </a:lnTo>
                  <a:lnTo>
                    <a:pt x="345886" y="120181"/>
                  </a:lnTo>
                  <a:lnTo>
                    <a:pt x="345948" y="120396"/>
                  </a:lnTo>
                  <a:lnTo>
                    <a:pt x="362711" y="134112"/>
                  </a:lnTo>
                  <a:lnTo>
                    <a:pt x="364235" y="137159"/>
                  </a:lnTo>
                  <a:lnTo>
                    <a:pt x="358139" y="147828"/>
                  </a:lnTo>
                  <a:close/>
                </a:path>
                <a:path w="554990" h="931545">
                  <a:moveTo>
                    <a:pt x="550005" y="35052"/>
                  </a:moveTo>
                  <a:lnTo>
                    <a:pt x="527303" y="35052"/>
                  </a:lnTo>
                  <a:lnTo>
                    <a:pt x="530352" y="32004"/>
                  </a:lnTo>
                  <a:lnTo>
                    <a:pt x="533399" y="30480"/>
                  </a:lnTo>
                  <a:lnTo>
                    <a:pt x="534923" y="24384"/>
                  </a:lnTo>
                  <a:lnTo>
                    <a:pt x="537972" y="13716"/>
                  </a:lnTo>
                  <a:lnTo>
                    <a:pt x="541019" y="12191"/>
                  </a:lnTo>
                  <a:lnTo>
                    <a:pt x="553211" y="15240"/>
                  </a:lnTo>
                  <a:lnTo>
                    <a:pt x="554735" y="18288"/>
                  </a:lnTo>
                  <a:lnTo>
                    <a:pt x="552188" y="27718"/>
                  </a:lnTo>
                  <a:lnTo>
                    <a:pt x="550005" y="35052"/>
                  </a:lnTo>
                  <a:close/>
                </a:path>
                <a:path w="554990" h="931545">
                  <a:moveTo>
                    <a:pt x="478536" y="199263"/>
                  </a:moveTo>
                  <a:lnTo>
                    <a:pt x="439578" y="190928"/>
                  </a:lnTo>
                  <a:lnTo>
                    <a:pt x="413004" y="163068"/>
                  </a:lnTo>
                  <a:lnTo>
                    <a:pt x="407630" y="126039"/>
                  </a:lnTo>
                  <a:lnTo>
                    <a:pt x="407659" y="96012"/>
                  </a:lnTo>
                  <a:lnTo>
                    <a:pt x="409956" y="62484"/>
                  </a:lnTo>
                  <a:lnTo>
                    <a:pt x="393954" y="59340"/>
                  </a:lnTo>
                  <a:lnTo>
                    <a:pt x="380237" y="59055"/>
                  </a:lnTo>
                  <a:lnTo>
                    <a:pt x="542660" y="59055"/>
                  </a:lnTo>
                  <a:lnTo>
                    <a:pt x="542573" y="59340"/>
                  </a:lnTo>
                  <a:lnTo>
                    <a:pt x="540658" y="67056"/>
                  </a:lnTo>
                  <a:lnTo>
                    <a:pt x="428244" y="67056"/>
                  </a:lnTo>
                  <a:lnTo>
                    <a:pt x="428331" y="84629"/>
                  </a:lnTo>
                  <a:lnTo>
                    <a:pt x="428723" y="96012"/>
                  </a:lnTo>
                  <a:lnTo>
                    <a:pt x="428815" y="98679"/>
                  </a:lnTo>
                  <a:lnTo>
                    <a:pt x="448032" y="135802"/>
                  </a:lnTo>
                  <a:lnTo>
                    <a:pt x="469749" y="140994"/>
                  </a:lnTo>
                  <a:lnTo>
                    <a:pt x="525534" y="140994"/>
                  </a:lnTo>
                  <a:lnTo>
                    <a:pt x="525780" y="141732"/>
                  </a:lnTo>
                  <a:lnTo>
                    <a:pt x="525732" y="146494"/>
                  </a:lnTo>
                  <a:lnTo>
                    <a:pt x="524256" y="152400"/>
                  </a:lnTo>
                  <a:lnTo>
                    <a:pt x="524256" y="155448"/>
                  </a:lnTo>
                  <a:lnTo>
                    <a:pt x="522731" y="158496"/>
                  </a:lnTo>
                  <a:lnTo>
                    <a:pt x="522731" y="161544"/>
                  </a:lnTo>
                  <a:lnTo>
                    <a:pt x="518707" y="172355"/>
                  </a:lnTo>
                  <a:lnTo>
                    <a:pt x="513397" y="181737"/>
                  </a:lnTo>
                  <a:lnTo>
                    <a:pt x="506658" y="189404"/>
                  </a:lnTo>
                  <a:lnTo>
                    <a:pt x="498348" y="195072"/>
                  </a:lnTo>
                  <a:lnTo>
                    <a:pt x="488870" y="197882"/>
                  </a:lnTo>
                  <a:lnTo>
                    <a:pt x="478536" y="199263"/>
                  </a:lnTo>
                  <a:close/>
                </a:path>
                <a:path w="554990" h="931545">
                  <a:moveTo>
                    <a:pt x="525534" y="140994"/>
                  </a:moveTo>
                  <a:lnTo>
                    <a:pt x="469749" y="140994"/>
                  </a:lnTo>
                  <a:lnTo>
                    <a:pt x="479869" y="138874"/>
                  </a:lnTo>
                  <a:lnTo>
                    <a:pt x="487418" y="132469"/>
                  </a:lnTo>
                  <a:lnTo>
                    <a:pt x="492252" y="121920"/>
                  </a:lnTo>
                  <a:lnTo>
                    <a:pt x="494014" y="110776"/>
                  </a:lnTo>
                  <a:lnTo>
                    <a:pt x="492632" y="100203"/>
                  </a:lnTo>
                  <a:lnTo>
                    <a:pt x="488394" y="90202"/>
                  </a:lnTo>
                  <a:lnTo>
                    <a:pt x="481583" y="80772"/>
                  </a:lnTo>
                  <a:lnTo>
                    <a:pt x="428244" y="67056"/>
                  </a:lnTo>
                  <a:lnTo>
                    <a:pt x="540658" y="67056"/>
                  </a:lnTo>
                  <a:lnTo>
                    <a:pt x="540281" y="68580"/>
                  </a:lnTo>
                  <a:lnTo>
                    <a:pt x="538162" y="77724"/>
                  </a:lnTo>
                  <a:lnTo>
                    <a:pt x="536328" y="86868"/>
                  </a:lnTo>
                  <a:lnTo>
                    <a:pt x="502919" y="86868"/>
                  </a:lnTo>
                  <a:lnTo>
                    <a:pt x="524256" y="137159"/>
                  </a:lnTo>
                  <a:lnTo>
                    <a:pt x="525534" y="140994"/>
                  </a:lnTo>
                  <a:close/>
                </a:path>
                <a:path w="554990" h="931545">
                  <a:moveTo>
                    <a:pt x="534923" y="96012"/>
                  </a:moveTo>
                  <a:lnTo>
                    <a:pt x="531876" y="96012"/>
                  </a:lnTo>
                  <a:lnTo>
                    <a:pt x="502919" y="86868"/>
                  </a:lnTo>
                  <a:lnTo>
                    <a:pt x="536328" y="86868"/>
                  </a:lnTo>
                  <a:lnTo>
                    <a:pt x="534923" y="96012"/>
                  </a:lnTo>
                  <a:close/>
                </a:path>
                <a:path w="554990" h="931545">
                  <a:moveTo>
                    <a:pt x="319094" y="230124"/>
                  </a:moveTo>
                  <a:lnTo>
                    <a:pt x="288035" y="230124"/>
                  </a:lnTo>
                  <a:lnTo>
                    <a:pt x="291083" y="222504"/>
                  </a:lnTo>
                  <a:lnTo>
                    <a:pt x="293369" y="211383"/>
                  </a:lnTo>
                  <a:lnTo>
                    <a:pt x="303275" y="179832"/>
                  </a:lnTo>
                  <a:lnTo>
                    <a:pt x="327659" y="190500"/>
                  </a:lnTo>
                  <a:lnTo>
                    <a:pt x="329183" y="193548"/>
                  </a:lnTo>
                  <a:lnTo>
                    <a:pt x="319094" y="230124"/>
                  </a:lnTo>
                  <a:close/>
                </a:path>
                <a:path w="554990" h="931545">
                  <a:moveTo>
                    <a:pt x="294131" y="318516"/>
                  </a:moveTo>
                  <a:lnTo>
                    <a:pt x="288035" y="316992"/>
                  </a:lnTo>
                  <a:lnTo>
                    <a:pt x="286511" y="315468"/>
                  </a:lnTo>
                  <a:lnTo>
                    <a:pt x="284987" y="312420"/>
                  </a:lnTo>
                  <a:lnTo>
                    <a:pt x="281939" y="300228"/>
                  </a:lnTo>
                  <a:lnTo>
                    <a:pt x="278891" y="292608"/>
                  </a:lnTo>
                  <a:lnTo>
                    <a:pt x="275843" y="283464"/>
                  </a:lnTo>
                  <a:lnTo>
                    <a:pt x="217289" y="268986"/>
                  </a:lnTo>
                  <a:lnTo>
                    <a:pt x="207263" y="266700"/>
                  </a:lnTo>
                  <a:lnTo>
                    <a:pt x="206359" y="258103"/>
                  </a:lnTo>
                  <a:lnTo>
                    <a:pt x="205739" y="250507"/>
                  </a:lnTo>
                  <a:lnTo>
                    <a:pt x="205120" y="243768"/>
                  </a:lnTo>
                  <a:lnTo>
                    <a:pt x="204215" y="237744"/>
                  </a:lnTo>
                  <a:lnTo>
                    <a:pt x="203715" y="231457"/>
                  </a:lnTo>
                  <a:lnTo>
                    <a:pt x="202501" y="224028"/>
                  </a:lnTo>
                  <a:lnTo>
                    <a:pt x="201001" y="215455"/>
                  </a:lnTo>
                  <a:lnTo>
                    <a:pt x="199730" y="206359"/>
                  </a:lnTo>
                  <a:lnTo>
                    <a:pt x="199643" y="205740"/>
                  </a:lnTo>
                  <a:lnTo>
                    <a:pt x="204215" y="201168"/>
                  </a:lnTo>
                  <a:lnTo>
                    <a:pt x="217384" y="206359"/>
                  </a:lnTo>
                  <a:lnTo>
                    <a:pt x="229552" y="210693"/>
                  </a:lnTo>
                  <a:lnTo>
                    <a:pt x="288035" y="230124"/>
                  </a:lnTo>
                  <a:lnTo>
                    <a:pt x="319094" y="230124"/>
                  </a:lnTo>
                  <a:lnTo>
                    <a:pt x="316991" y="237744"/>
                  </a:lnTo>
                  <a:lnTo>
                    <a:pt x="390144" y="257556"/>
                  </a:lnTo>
                  <a:lnTo>
                    <a:pt x="425865" y="266700"/>
                  </a:lnTo>
                  <a:lnTo>
                    <a:pt x="431292" y="268224"/>
                  </a:lnTo>
                  <a:lnTo>
                    <a:pt x="491947" y="268224"/>
                  </a:lnTo>
                  <a:lnTo>
                    <a:pt x="492252" y="269748"/>
                  </a:lnTo>
                  <a:lnTo>
                    <a:pt x="489203" y="284988"/>
                  </a:lnTo>
                  <a:lnTo>
                    <a:pt x="486862" y="291084"/>
                  </a:lnTo>
                  <a:lnTo>
                    <a:pt x="303275" y="291084"/>
                  </a:lnTo>
                  <a:lnTo>
                    <a:pt x="301752" y="297180"/>
                  </a:lnTo>
                  <a:lnTo>
                    <a:pt x="298704" y="307848"/>
                  </a:lnTo>
                  <a:lnTo>
                    <a:pt x="297179" y="316992"/>
                  </a:lnTo>
                  <a:lnTo>
                    <a:pt x="294131" y="318516"/>
                  </a:lnTo>
                  <a:close/>
                </a:path>
                <a:path w="554990" h="931545">
                  <a:moveTo>
                    <a:pt x="491947" y="268224"/>
                  </a:moveTo>
                  <a:lnTo>
                    <a:pt x="443483" y="268224"/>
                  </a:lnTo>
                  <a:lnTo>
                    <a:pt x="448056" y="263652"/>
                  </a:lnTo>
                  <a:lnTo>
                    <a:pt x="452627" y="260604"/>
                  </a:lnTo>
                  <a:lnTo>
                    <a:pt x="457199" y="256032"/>
                  </a:lnTo>
                  <a:lnTo>
                    <a:pt x="458723" y="248412"/>
                  </a:lnTo>
                  <a:lnTo>
                    <a:pt x="460248" y="242316"/>
                  </a:lnTo>
                  <a:lnTo>
                    <a:pt x="460248" y="225552"/>
                  </a:lnTo>
                  <a:lnTo>
                    <a:pt x="469391" y="222504"/>
                  </a:lnTo>
                  <a:lnTo>
                    <a:pt x="469391" y="224028"/>
                  </a:lnTo>
                  <a:lnTo>
                    <a:pt x="472439" y="227075"/>
                  </a:lnTo>
                  <a:lnTo>
                    <a:pt x="475487" y="234696"/>
                  </a:lnTo>
                  <a:lnTo>
                    <a:pt x="479744" y="242316"/>
                  </a:lnTo>
                  <a:lnTo>
                    <a:pt x="487223" y="256032"/>
                  </a:lnTo>
                  <a:lnTo>
                    <a:pt x="490727" y="262128"/>
                  </a:lnTo>
                  <a:lnTo>
                    <a:pt x="491947" y="268224"/>
                  </a:lnTo>
                  <a:close/>
                </a:path>
                <a:path w="554990" h="931545">
                  <a:moveTo>
                    <a:pt x="454152" y="326136"/>
                  </a:moveTo>
                  <a:lnTo>
                    <a:pt x="440435" y="326136"/>
                  </a:lnTo>
                  <a:lnTo>
                    <a:pt x="433506" y="325612"/>
                  </a:lnTo>
                  <a:lnTo>
                    <a:pt x="426148" y="324231"/>
                  </a:lnTo>
                  <a:lnTo>
                    <a:pt x="408431" y="320040"/>
                  </a:lnTo>
                  <a:lnTo>
                    <a:pt x="356615" y="304800"/>
                  </a:lnTo>
                  <a:lnTo>
                    <a:pt x="303275" y="291084"/>
                  </a:lnTo>
                  <a:lnTo>
                    <a:pt x="486862" y="291084"/>
                  </a:lnTo>
                  <a:lnTo>
                    <a:pt x="484036" y="298442"/>
                  </a:lnTo>
                  <a:lnTo>
                    <a:pt x="477583" y="309181"/>
                  </a:lnTo>
                  <a:lnTo>
                    <a:pt x="469701" y="317349"/>
                  </a:lnTo>
                  <a:lnTo>
                    <a:pt x="460248" y="323088"/>
                  </a:lnTo>
                  <a:lnTo>
                    <a:pt x="454152" y="326136"/>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739139" y="2801111"/>
              <a:ext cx="1539239" cy="2392679"/>
            </a:xfrm>
            <a:prstGeom prst="rect">
              <a:avLst/>
            </a:prstGeom>
          </p:spPr>
        </p:pic>
        <p:pic>
          <p:nvPicPr>
            <p:cNvPr id="6" name="object 6"/>
            <p:cNvPicPr/>
            <p:nvPr/>
          </p:nvPicPr>
          <p:blipFill>
            <a:blip r:embed="rId4" cstate="print"/>
            <a:stretch>
              <a:fillRect/>
            </a:stretch>
          </p:blipFill>
          <p:spPr>
            <a:xfrm>
              <a:off x="1059180" y="3243262"/>
              <a:ext cx="720852" cy="1539557"/>
            </a:xfrm>
            <a:prstGeom prst="rect">
              <a:avLst/>
            </a:prstGeom>
          </p:spPr>
        </p:pic>
        <p:pic>
          <p:nvPicPr>
            <p:cNvPr id="7" name="object 7"/>
            <p:cNvPicPr/>
            <p:nvPr/>
          </p:nvPicPr>
          <p:blipFill>
            <a:blip r:embed="rId5" cstate="print"/>
            <a:stretch>
              <a:fillRect/>
            </a:stretch>
          </p:blipFill>
          <p:spPr>
            <a:xfrm>
              <a:off x="1161287" y="2688335"/>
              <a:ext cx="1147571" cy="938783"/>
            </a:xfrm>
            <a:prstGeom prst="rect">
              <a:avLst/>
            </a:prstGeom>
          </p:spPr>
        </p:pic>
        <p:pic>
          <p:nvPicPr>
            <p:cNvPr id="8" name="object 8"/>
            <p:cNvPicPr/>
            <p:nvPr/>
          </p:nvPicPr>
          <p:blipFill>
            <a:blip r:embed="rId6" cstate="print"/>
            <a:stretch>
              <a:fillRect/>
            </a:stretch>
          </p:blipFill>
          <p:spPr>
            <a:xfrm>
              <a:off x="1191768" y="1082040"/>
              <a:ext cx="1549907" cy="2433827"/>
            </a:xfrm>
            <a:prstGeom prst="rect">
              <a:avLst/>
            </a:prstGeom>
          </p:spPr>
        </p:pic>
        <p:sp>
          <p:nvSpPr>
            <p:cNvPr id="9" name="object 9"/>
            <p:cNvSpPr/>
            <p:nvPr/>
          </p:nvSpPr>
          <p:spPr>
            <a:xfrm>
              <a:off x="1629155" y="1466088"/>
              <a:ext cx="600075" cy="1643380"/>
            </a:xfrm>
            <a:custGeom>
              <a:avLst/>
              <a:gdLst/>
              <a:ahLst/>
              <a:cxnLst/>
              <a:rect l="l" t="t" r="r" b="b"/>
              <a:pathLst>
                <a:path w="600075" h="1643380">
                  <a:moveTo>
                    <a:pt x="42672" y="1591055"/>
                  </a:moveTo>
                  <a:lnTo>
                    <a:pt x="39624" y="1591055"/>
                  </a:lnTo>
                  <a:lnTo>
                    <a:pt x="15240" y="1583436"/>
                  </a:lnTo>
                  <a:lnTo>
                    <a:pt x="2476" y="1546669"/>
                  </a:lnTo>
                  <a:lnTo>
                    <a:pt x="0" y="1516380"/>
                  </a:lnTo>
                  <a:lnTo>
                    <a:pt x="1524" y="1510284"/>
                  </a:lnTo>
                  <a:lnTo>
                    <a:pt x="3079" y="1502568"/>
                  </a:lnTo>
                  <a:lnTo>
                    <a:pt x="18097" y="1467231"/>
                  </a:lnTo>
                  <a:lnTo>
                    <a:pt x="52268" y="1444371"/>
                  </a:lnTo>
                  <a:lnTo>
                    <a:pt x="64960" y="1443228"/>
                  </a:lnTo>
                  <a:lnTo>
                    <a:pt x="79081" y="1444371"/>
                  </a:lnTo>
                  <a:lnTo>
                    <a:pt x="94488" y="1447800"/>
                  </a:lnTo>
                  <a:lnTo>
                    <a:pt x="99393" y="1449204"/>
                  </a:lnTo>
                  <a:lnTo>
                    <a:pt x="105156" y="1451038"/>
                  </a:lnTo>
                  <a:lnTo>
                    <a:pt x="112061" y="1453157"/>
                  </a:lnTo>
                  <a:lnTo>
                    <a:pt x="120396" y="1455420"/>
                  </a:lnTo>
                  <a:lnTo>
                    <a:pt x="145542" y="1463230"/>
                  </a:lnTo>
                  <a:lnTo>
                    <a:pt x="154686" y="1465921"/>
                  </a:lnTo>
                  <a:lnTo>
                    <a:pt x="161544" y="1467612"/>
                  </a:lnTo>
                  <a:lnTo>
                    <a:pt x="176117" y="1471636"/>
                  </a:lnTo>
                  <a:lnTo>
                    <a:pt x="187833" y="1474660"/>
                  </a:lnTo>
                  <a:lnTo>
                    <a:pt x="202692" y="1478280"/>
                  </a:lnTo>
                  <a:lnTo>
                    <a:pt x="234848" y="1478280"/>
                  </a:lnTo>
                  <a:lnTo>
                    <a:pt x="233934" y="1480947"/>
                  </a:lnTo>
                  <a:lnTo>
                    <a:pt x="230505" y="1491519"/>
                  </a:lnTo>
                  <a:lnTo>
                    <a:pt x="227193" y="1502282"/>
                  </a:lnTo>
                  <a:lnTo>
                    <a:pt x="66103" y="1502282"/>
                  </a:lnTo>
                  <a:lnTo>
                    <a:pt x="33051" y="1527857"/>
                  </a:lnTo>
                  <a:lnTo>
                    <a:pt x="28194" y="1550860"/>
                  </a:lnTo>
                  <a:lnTo>
                    <a:pt x="28765" y="1557599"/>
                  </a:lnTo>
                  <a:lnTo>
                    <a:pt x="30419" y="1563409"/>
                  </a:lnTo>
                  <a:lnTo>
                    <a:pt x="30480" y="1563623"/>
                  </a:lnTo>
                  <a:lnTo>
                    <a:pt x="47244" y="1577339"/>
                  </a:lnTo>
                  <a:lnTo>
                    <a:pt x="48768" y="1580388"/>
                  </a:lnTo>
                  <a:lnTo>
                    <a:pt x="42672" y="1591055"/>
                  </a:lnTo>
                  <a:close/>
                </a:path>
                <a:path w="600075" h="1643380">
                  <a:moveTo>
                    <a:pt x="234848" y="1478280"/>
                  </a:moveTo>
                  <a:lnTo>
                    <a:pt x="213360" y="1478280"/>
                  </a:lnTo>
                  <a:lnTo>
                    <a:pt x="214884" y="1475231"/>
                  </a:lnTo>
                  <a:lnTo>
                    <a:pt x="217932" y="1473708"/>
                  </a:lnTo>
                  <a:lnTo>
                    <a:pt x="220980" y="1467612"/>
                  </a:lnTo>
                  <a:lnTo>
                    <a:pt x="224028" y="1456944"/>
                  </a:lnTo>
                  <a:lnTo>
                    <a:pt x="225552" y="1455420"/>
                  </a:lnTo>
                  <a:lnTo>
                    <a:pt x="237744" y="1458468"/>
                  </a:lnTo>
                  <a:lnTo>
                    <a:pt x="240792" y="1461515"/>
                  </a:lnTo>
                  <a:lnTo>
                    <a:pt x="237363" y="1470945"/>
                  </a:lnTo>
                  <a:lnTo>
                    <a:pt x="234848" y="1478280"/>
                  </a:lnTo>
                  <a:close/>
                </a:path>
                <a:path w="600075" h="1643380">
                  <a:moveTo>
                    <a:pt x="163258" y="1643062"/>
                  </a:moveTo>
                  <a:lnTo>
                    <a:pt x="124753" y="1634370"/>
                  </a:lnTo>
                  <a:lnTo>
                    <a:pt x="97536" y="1606296"/>
                  </a:lnTo>
                  <a:lnTo>
                    <a:pt x="92881" y="1569267"/>
                  </a:lnTo>
                  <a:lnTo>
                    <a:pt x="92905" y="1562100"/>
                  </a:lnTo>
                  <a:lnTo>
                    <a:pt x="93016" y="1557599"/>
                  </a:lnTo>
                  <a:lnTo>
                    <a:pt x="93104" y="1554003"/>
                  </a:lnTo>
                  <a:lnTo>
                    <a:pt x="93182" y="1550860"/>
                  </a:lnTo>
                  <a:lnTo>
                    <a:pt x="93285" y="1546669"/>
                  </a:lnTo>
                  <a:lnTo>
                    <a:pt x="93365" y="1543431"/>
                  </a:lnTo>
                  <a:lnTo>
                    <a:pt x="93478" y="1539239"/>
                  </a:lnTo>
                  <a:lnTo>
                    <a:pt x="96012" y="1505712"/>
                  </a:lnTo>
                  <a:lnTo>
                    <a:pt x="79986" y="1502568"/>
                  </a:lnTo>
                  <a:lnTo>
                    <a:pt x="66103" y="1502282"/>
                  </a:lnTo>
                  <a:lnTo>
                    <a:pt x="227193" y="1502282"/>
                  </a:lnTo>
                  <a:lnTo>
                    <a:pt x="227105" y="1502568"/>
                  </a:lnTo>
                  <a:lnTo>
                    <a:pt x="225190" y="1510284"/>
                  </a:lnTo>
                  <a:lnTo>
                    <a:pt x="114300" y="1510284"/>
                  </a:lnTo>
                  <a:lnTo>
                    <a:pt x="113928" y="1520951"/>
                  </a:lnTo>
                  <a:lnTo>
                    <a:pt x="113907" y="1534668"/>
                  </a:lnTo>
                  <a:lnTo>
                    <a:pt x="114035" y="1539239"/>
                  </a:lnTo>
                  <a:lnTo>
                    <a:pt x="133421" y="1579030"/>
                  </a:lnTo>
                  <a:lnTo>
                    <a:pt x="155162" y="1584221"/>
                  </a:lnTo>
                  <a:lnTo>
                    <a:pt x="210065" y="1584221"/>
                  </a:lnTo>
                  <a:lnTo>
                    <a:pt x="210312" y="1584960"/>
                  </a:lnTo>
                  <a:lnTo>
                    <a:pt x="210264" y="1589722"/>
                  </a:lnTo>
                  <a:lnTo>
                    <a:pt x="208788" y="1595628"/>
                  </a:lnTo>
                  <a:lnTo>
                    <a:pt x="208788" y="1601723"/>
                  </a:lnTo>
                  <a:lnTo>
                    <a:pt x="207264" y="1604772"/>
                  </a:lnTo>
                  <a:lnTo>
                    <a:pt x="203239" y="1616225"/>
                  </a:lnTo>
                  <a:lnTo>
                    <a:pt x="197929" y="1625536"/>
                  </a:lnTo>
                  <a:lnTo>
                    <a:pt x="191190" y="1632847"/>
                  </a:lnTo>
                  <a:lnTo>
                    <a:pt x="182880" y="1638300"/>
                  </a:lnTo>
                  <a:lnTo>
                    <a:pt x="173426" y="1641752"/>
                  </a:lnTo>
                  <a:lnTo>
                    <a:pt x="163258" y="1643062"/>
                  </a:lnTo>
                  <a:close/>
                </a:path>
                <a:path w="600075" h="1643380">
                  <a:moveTo>
                    <a:pt x="210065" y="1584221"/>
                  </a:moveTo>
                  <a:lnTo>
                    <a:pt x="155162" y="1584221"/>
                  </a:lnTo>
                  <a:lnTo>
                    <a:pt x="165735" y="1582102"/>
                  </a:lnTo>
                  <a:lnTo>
                    <a:pt x="173450" y="1575696"/>
                  </a:lnTo>
                  <a:lnTo>
                    <a:pt x="178308" y="1565147"/>
                  </a:lnTo>
                  <a:lnTo>
                    <a:pt x="179403" y="1554003"/>
                  </a:lnTo>
                  <a:lnTo>
                    <a:pt x="177927" y="1543431"/>
                  </a:lnTo>
                  <a:lnTo>
                    <a:pt x="173593" y="1533429"/>
                  </a:lnTo>
                  <a:lnTo>
                    <a:pt x="166116" y="1524000"/>
                  </a:lnTo>
                  <a:lnTo>
                    <a:pt x="114300" y="1510284"/>
                  </a:lnTo>
                  <a:lnTo>
                    <a:pt x="225190" y="1510284"/>
                  </a:lnTo>
                  <a:lnTo>
                    <a:pt x="224813" y="1511807"/>
                  </a:lnTo>
                  <a:lnTo>
                    <a:pt x="222694" y="1520951"/>
                  </a:lnTo>
                  <a:lnTo>
                    <a:pt x="220861" y="1530095"/>
                  </a:lnTo>
                  <a:lnTo>
                    <a:pt x="187452" y="1530095"/>
                  </a:lnTo>
                  <a:lnTo>
                    <a:pt x="208788" y="1580388"/>
                  </a:lnTo>
                  <a:lnTo>
                    <a:pt x="210065" y="1584221"/>
                  </a:lnTo>
                  <a:close/>
                </a:path>
                <a:path w="600075" h="1643380">
                  <a:moveTo>
                    <a:pt x="219456" y="1539239"/>
                  </a:moveTo>
                  <a:lnTo>
                    <a:pt x="216408" y="1539239"/>
                  </a:lnTo>
                  <a:lnTo>
                    <a:pt x="187451" y="1530095"/>
                  </a:lnTo>
                  <a:lnTo>
                    <a:pt x="220861" y="1530095"/>
                  </a:lnTo>
                  <a:lnTo>
                    <a:pt x="219456" y="1539239"/>
                  </a:lnTo>
                  <a:close/>
                </a:path>
                <a:path w="600075" h="1643380">
                  <a:moveTo>
                    <a:pt x="118110" y="1304544"/>
                  </a:moveTo>
                  <a:lnTo>
                    <a:pt x="97536" y="1304544"/>
                  </a:lnTo>
                  <a:lnTo>
                    <a:pt x="76200" y="1258823"/>
                  </a:lnTo>
                  <a:lnTo>
                    <a:pt x="75366" y="1250822"/>
                  </a:lnTo>
                  <a:lnTo>
                    <a:pt x="75423" y="1240917"/>
                  </a:lnTo>
                  <a:lnTo>
                    <a:pt x="91249" y="1198245"/>
                  </a:lnTo>
                  <a:lnTo>
                    <a:pt x="112932" y="1181004"/>
                  </a:lnTo>
                  <a:lnTo>
                    <a:pt x="113065" y="1181004"/>
                  </a:lnTo>
                  <a:lnTo>
                    <a:pt x="123896" y="1177432"/>
                  </a:lnTo>
                  <a:lnTo>
                    <a:pt x="136588" y="1175766"/>
                  </a:lnTo>
                  <a:lnTo>
                    <a:pt x="150709" y="1176385"/>
                  </a:lnTo>
                  <a:lnTo>
                    <a:pt x="166116" y="1179576"/>
                  </a:lnTo>
                  <a:lnTo>
                    <a:pt x="169568" y="1181004"/>
                  </a:lnTo>
                  <a:lnTo>
                    <a:pt x="175450" y="1183005"/>
                  </a:lnTo>
                  <a:lnTo>
                    <a:pt x="183904" y="1185576"/>
                  </a:lnTo>
                  <a:lnTo>
                    <a:pt x="195072" y="1188720"/>
                  </a:lnTo>
                  <a:lnTo>
                    <a:pt x="207668" y="1192744"/>
                  </a:lnTo>
                  <a:lnTo>
                    <a:pt x="218122" y="1195768"/>
                  </a:lnTo>
                  <a:lnTo>
                    <a:pt x="226576" y="1197935"/>
                  </a:lnTo>
                  <a:lnTo>
                    <a:pt x="233172" y="1199388"/>
                  </a:lnTo>
                  <a:lnTo>
                    <a:pt x="247745" y="1203412"/>
                  </a:lnTo>
                  <a:lnTo>
                    <a:pt x="259461" y="1206436"/>
                  </a:lnTo>
                  <a:lnTo>
                    <a:pt x="280416" y="1211580"/>
                  </a:lnTo>
                  <a:lnTo>
                    <a:pt x="307230" y="1211580"/>
                  </a:lnTo>
                  <a:lnTo>
                    <a:pt x="306705" y="1213294"/>
                  </a:lnTo>
                  <a:lnTo>
                    <a:pt x="301752" y="1231392"/>
                  </a:lnTo>
                  <a:lnTo>
                    <a:pt x="299738" y="1238345"/>
                  </a:lnTo>
                  <a:lnTo>
                    <a:pt x="148732" y="1238345"/>
                  </a:lnTo>
                  <a:lnTo>
                    <a:pt x="130683" y="1240917"/>
                  </a:lnTo>
                  <a:lnTo>
                    <a:pt x="117776" y="1249775"/>
                  </a:lnTo>
                  <a:lnTo>
                    <a:pt x="109728" y="1264920"/>
                  </a:lnTo>
                  <a:lnTo>
                    <a:pt x="108323" y="1274897"/>
                  </a:lnTo>
                  <a:lnTo>
                    <a:pt x="108775" y="1284160"/>
                  </a:lnTo>
                  <a:lnTo>
                    <a:pt x="111228" y="1292566"/>
                  </a:lnTo>
                  <a:lnTo>
                    <a:pt x="115824" y="1299972"/>
                  </a:lnTo>
                  <a:lnTo>
                    <a:pt x="118110" y="1304544"/>
                  </a:lnTo>
                  <a:close/>
                </a:path>
                <a:path w="600075" h="1643380">
                  <a:moveTo>
                    <a:pt x="307230" y="1211580"/>
                  </a:moveTo>
                  <a:lnTo>
                    <a:pt x="280416" y="1211580"/>
                  </a:lnTo>
                  <a:lnTo>
                    <a:pt x="284988" y="1210055"/>
                  </a:lnTo>
                  <a:lnTo>
                    <a:pt x="288036" y="1208531"/>
                  </a:lnTo>
                  <a:lnTo>
                    <a:pt x="292608" y="1199388"/>
                  </a:lnTo>
                  <a:lnTo>
                    <a:pt x="295656" y="1187196"/>
                  </a:lnTo>
                  <a:lnTo>
                    <a:pt x="298894" y="1185576"/>
                  </a:lnTo>
                  <a:lnTo>
                    <a:pt x="298275" y="1185576"/>
                  </a:lnTo>
                  <a:lnTo>
                    <a:pt x="312420" y="1188720"/>
                  </a:lnTo>
                  <a:lnTo>
                    <a:pt x="313944" y="1191768"/>
                  </a:lnTo>
                  <a:lnTo>
                    <a:pt x="309895" y="1202888"/>
                  </a:lnTo>
                  <a:lnTo>
                    <a:pt x="307230" y="1211580"/>
                  </a:lnTo>
                  <a:close/>
                </a:path>
                <a:path w="600075" h="1643380">
                  <a:moveTo>
                    <a:pt x="288036" y="1277112"/>
                  </a:moveTo>
                  <a:lnTo>
                    <a:pt x="228885" y="1256966"/>
                  </a:lnTo>
                  <a:lnTo>
                    <a:pt x="214884" y="1252728"/>
                  </a:lnTo>
                  <a:lnTo>
                    <a:pt x="172212" y="1242060"/>
                  </a:lnTo>
                  <a:lnTo>
                    <a:pt x="148732" y="1238345"/>
                  </a:lnTo>
                  <a:lnTo>
                    <a:pt x="299738" y="1238345"/>
                  </a:lnTo>
                  <a:lnTo>
                    <a:pt x="299442" y="1239369"/>
                  </a:lnTo>
                  <a:lnTo>
                    <a:pt x="296989" y="1249489"/>
                  </a:lnTo>
                  <a:lnTo>
                    <a:pt x="291084" y="1275588"/>
                  </a:lnTo>
                  <a:lnTo>
                    <a:pt x="288036" y="1277112"/>
                  </a:lnTo>
                  <a:close/>
                </a:path>
                <a:path w="600075" h="1643380">
                  <a:moveTo>
                    <a:pt x="67056" y="1391412"/>
                  </a:moveTo>
                  <a:lnTo>
                    <a:pt x="54864" y="1388363"/>
                  </a:lnTo>
                  <a:lnTo>
                    <a:pt x="51816" y="1385315"/>
                  </a:lnTo>
                  <a:lnTo>
                    <a:pt x="54608" y="1364932"/>
                  </a:lnTo>
                  <a:lnTo>
                    <a:pt x="54673" y="1364456"/>
                  </a:lnTo>
                  <a:lnTo>
                    <a:pt x="56388" y="1343025"/>
                  </a:lnTo>
                  <a:lnTo>
                    <a:pt x="56388" y="1298447"/>
                  </a:lnTo>
                  <a:lnTo>
                    <a:pt x="60960" y="1293876"/>
                  </a:lnTo>
                  <a:lnTo>
                    <a:pt x="97536" y="1304544"/>
                  </a:lnTo>
                  <a:lnTo>
                    <a:pt x="118110" y="1304544"/>
                  </a:lnTo>
                  <a:lnTo>
                    <a:pt x="120396" y="1309115"/>
                  </a:lnTo>
                  <a:lnTo>
                    <a:pt x="128016" y="1313688"/>
                  </a:lnTo>
                  <a:lnTo>
                    <a:pt x="135636" y="1315212"/>
                  </a:lnTo>
                  <a:lnTo>
                    <a:pt x="175260" y="1327404"/>
                  </a:lnTo>
                  <a:lnTo>
                    <a:pt x="221170" y="1338453"/>
                  </a:lnTo>
                  <a:lnTo>
                    <a:pt x="235910" y="1341548"/>
                  </a:lnTo>
                  <a:lnTo>
                    <a:pt x="245364" y="1342644"/>
                  </a:lnTo>
                  <a:lnTo>
                    <a:pt x="271497" y="1342644"/>
                  </a:lnTo>
                  <a:lnTo>
                    <a:pt x="270129" y="1347216"/>
                  </a:lnTo>
                  <a:lnTo>
                    <a:pt x="265795" y="1362075"/>
                  </a:lnTo>
                  <a:lnTo>
                    <a:pt x="265679" y="1362455"/>
                  </a:lnTo>
                  <a:lnTo>
                    <a:pt x="83820" y="1362455"/>
                  </a:lnTo>
                  <a:lnTo>
                    <a:pt x="79248" y="1363980"/>
                  </a:lnTo>
                  <a:lnTo>
                    <a:pt x="77724" y="1367028"/>
                  </a:lnTo>
                  <a:lnTo>
                    <a:pt x="74676" y="1370076"/>
                  </a:lnTo>
                  <a:lnTo>
                    <a:pt x="74676" y="1373123"/>
                  </a:lnTo>
                  <a:lnTo>
                    <a:pt x="73152" y="1379220"/>
                  </a:lnTo>
                  <a:lnTo>
                    <a:pt x="68580" y="1389888"/>
                  </a:lnTo>
                  <a:lnTo>
                    <a:pt x="67056" y="1391412"/>
                  </a:lnTo>
                  <a:close/>
                </a:path>
                <a:path w="600075" h="1643380">
                  <a:moveTo>
                    <a:pt x="271497" y="1342644"/>
                  </a:moveTo>
                  <a:lnTo>
                    <a:pt x="245364" y="1342644"/>
                  </a:lnTo>
                  <a:lnTo>
                    <a:pt x="249031" y="1341215"/>
                  </a:lnTo>
                  <a:lnTo>
                    <a:pt x="252984" y="1336929"/>
                  </a:lnTo>
                  <a:lnTo>
                    <a:pt x="256936" y="1329785"/>
                  </a:lnTo>
                  <a:lnTo>
                    <a:pt x="260604" y="1319784"/>
                  </a:lnTo>
                  <a:lnTo>
                    <a:pt x="262128" y="1318260"/>
                  </a:lnTo>
                  <a:lnTo>
                    <a:pt x="275844" y="1321308"/>
                  </a:lnTo>
                  <a:lnTo>
                    <a:pt x="277368" y="1324355"/>
                  </a:lnTo>
                  <a:lnTo>
                    <a:pt x="273891" y="1334642"/>
                  </a:lnTo>
                  <a:lnTo>
                    <a:pt x="271497" y="1342644"/>
                  </a:lnTo>
                  <a:close/>
                </a:path>
                <a:path w="600075" h="1643380">
                  <a:moveTo>
                    <a:pt x="243840" y="1440180"/>
                  </a:moveTo>
                  <a:lnTo>
                    <a:pt x="231648" y="1435608"/>
                  </a:lnTo>
                  <a:lnTo>
                    <a:pt x="230124" y="1432560"/>
                  </a:lnTo>
                  <a:lnTo>
                    <a:pt x="232100" y="1423368"/>
                  </a:lnTo>
                  <a:lnTo>
                    <a:pt x="233362" y="1416177"/>
                  </a:lnTo>
                  <a:lnTo>
                    <a:pt x="233767" y="1410700"/>
                  </a:lnTo>
                  <a:lnTo>
                    <a:pt x="233172" y="1406652"/>
                  </a:lnTo>
                  <a:lnTo>
                    <a:pt x="233172" y="1403604"/>
                  </a:lnTo>
                  <a:lnTo>
                    <a:pt x="230124" y="1400555"/>
                  </a:lnTo>
                  <a:lnTo>
                    <a:pt x="224028" y="1399031"/>
                  </a:lnTo>
                  <a:lnTo>
                    <a:pt x="210026" y="1394460"/>
                  </a:lnTo>
                  <a:lnTo>
                    <a:pt x="164592" y="1380744"/>
                  </a:lnTo>
                  <a:lnTo>
                    <a:pt x="114681" y="1368242"/>
                  </a:lnTo>
                  <a:lnTo>
                    <a:pt x="83820" y="1362455"/>
                  </a:lnTo>
                  <a:lnTo>
                    <a:pt x="265679" y="1362455"/>
                  </a:lnTo>
                  <a:lnTo>
                    <a:pt x="260604" y="1379220"/>
                  </a:lnTo>
                  <a:lnTo>
                    <a:pt x="252603" y="1412938"/>
                  </a:lnTo>
                  <a:lnTo>
                    <a:pt x="249459" y="1426583"/>
                  </a:lnTo>
                  <a:lnTo>
                    <a:pt x="246888" y="1438655"/>
                  </a:lnTo>
                  <a:lnTo>
                    <a:pt x="243840" y="1440180"/>
                  </a:lnTo>
                  <a:close/>
                </a:path>
                <a:path w="600075" h="1643380">
                  <a:moveTo>
                    <a:pt x="64008" y="961644"/>
                  </a:moveTo>
                  <a:lnTo>
                    <a:pt x="51816" y="958596"/>
                  </a:lnTo>
                  <a:lnTo>
                    <a:pt x="50292" y="955548"/>
                  </a:lnTo>
                  <a:lnTo>
                    <a:pt x="52975" y="935736"/>
                  </a:lnTo>
                  <a:lnTo>
                    <a:pt x="53062" y="935093"/>
                  </a:lnTo>
                  <a:lnTo>
                    <a:pt x="53168" y="934212"/>
                  </a:lnTo>
                  <a:lnTo>
                    <a:pt x="54864" y="912495"/>
                  </a:lnTo>
                  <a:lnTo>
                    <a:pt x="55435" y="889968"/>
                  </a:lnTo>
                  <a:lnTo>
                    <a:pt x="54940" y="870204"/>
                  </a:lnTo>
                  <a:lnTo>
                    <a:pt x="54864" y="867156"/>
                  </a:lnTo>
                  <a:lnTo>
                    <a:pt x="57912" y="864108"/>
                  </a:lnTo>
                  <a:lnTo>
                    <a:pt x="59436" y="864108"/>
                  </a:lnTo>
                  <a:lnTo>
                    <a:pt x="65532" y="865632"/>
                  </a:lnTo>
                  <a:lnTo>
                    <a:pt x="79248" y="870204"/>
                  </a:lnTo>
                  <a:lnTo>
                    <a:pt x="174831" y="897850"/>
                  </a:lnTo>
                  <a:lnTo>
                    <a:pt x="217932" y="909828"/>
                  </a:lnTo>
                  <a:lnTo>
                    <a:pt x="288036" y="928116"/>
                  </a:lnTo>
                  <a:lnTo>
                    <a:pt x="308950" y="934212"/>
                  </a:lnTo>
                  <a:lnTo>
                    <a:pt x="77724" y="934212"/>
                  </a:lnTo>
                  <a:lnTo>
                    <a:pt x="74676" y="935736"/>
                  </a:lnTo>
                  <a:lnTo>
                    <a:pt x="73152" y="941832"/>
                  </a:lnTo>
                  <a:lnTo>
                    <a:pt x="71651" y="943332"/>
                  </a:lnTo>
                  <a:lnTo>
                    <a:pt x="70104" y="949452"/>
                  </a:lnTo>
                  <a:lnTo>
                    <a:pt x="67056" y="960120"/>
                  </a:lnTo>
                  <a:lnTo>
                    <a:pt x="64008" y="961644"/>
                  </a:lnTo>
                  <a:close/>
                </a:path>
                <a:path w="600075" h="1643380">
                  <a:moveTo>
                    <a:pt x="378851" y="943332"/>
                  </a:moveTo>
                  <a:lnTo>
                    <a:pt x="358163" y="943332"/>
                  </a:lnTo>
                  <a:lnTo>
                    <a:pt x="361188" y="940308"/>
                  </a:lnTo>
                  <a:lnTo>
                    <a:pt x="365760" y="931163"/>
                  </a:lnTo>
                  <a:lnTo>
                    <a:pt x="370332" y="918971"/>
                  </a:lnTo>
                  <a:lnTo>
                    <a:pt x="371856" y="917448"/>
                  </a:lnTo>
                  <a:lnTo>
                    <a:pt x="384048" y="920496"/>
                  </a:lnTo>
                  <a:lnTo>
                    <a:pt x="385572" y="923544"/>
                  </a:lnTo>
                  <a:lnTo>
                    <a:pt x="378904" y="943165"/>
                  </a:lnTo>
                  <a:lnTo>
                    <a:pt x="378851" y="943332"/>
                  </a:lnTo>
                  <a:close/>
                </a:path>
                <a:path w="600075" h="1643380">
                  <a:moveTo>
                    <a:pt x="271081" y="1136713"/>
                  </a:moveTo>
                  <a:lnTo>
                    <a:pt x="228600" y="1130808"/>
                  </a:lnTo>
                  <a:lnTo>
                    <a:pt x="192405" y="1116711"/>
                  </a:lnTo>
                  <a:lnTo>
                    <a:pt x="160591" y="1084326"/>
                  </a:lnTo>
                  <a:lnTo>
                    <a:pt x="143256" y="1037082"/>
                  </a:lnTo>
                  <a:lnTo>
                    <a:pt x="138088" y="1013555"/>
                  </a:lnTo>
                  <a:lnTo>
                    <a:pt x="138376" y="1008888"/>
                  </a:lnTo>
                  <a:lnTo>
                    <a:pt x="138493" y="1006983"/>
                  </a:lnTo>
                  <a:lnTo>
                    <a:pt x="149465" y="970407"/>
                  </a:lnTo>
                  <a:lnTo>
                    <a:pt x="159217" y="955548"/>
                  </a:lnTo>
                  <a:lnTo>
                    <a:pt x="161449" y="952476"/>
                  </a:lnTo>
                  <a:lnTo>
                    <a:pt x="149352" y="949452"/>
                  </a:lnTo>
                  <a:lnTo>
                    <a:pt x="124515" y="942570"/>
                  </a:lnTo>
                  <a:lnTo>
                    <a:pt x="104965" y="937831"/>
                  </a:lnTo>
                  <a:lnTo>
                    <a:pt x="90844" y="935093"/>
                  </a:lnTo>
                  <a:lnTo>
                    <a:pt x="82296" y="934212"/>
                  </a:lnTo>
                  <a:lnTo>
                    <a:pt x="308950" y="934212"/>
                  </a:lnTo>
                  <a:lnTo>
                    <a:pt x="314178" y="935736"/>
                  </a:lnTo>
                  <a:lnTo>
                    <a:pt x="334708" y="940879"/>
                  </a:lnTo>
                  <a:lnTo>
                    <a:pt x="348257" y="943332"/>
                  </a:lnTo>
                  <a:lnTo>
                    <a:pt x="378851" y="943332"/>
                  </a:lnTo>
                  <a:lnTo>
                    <a:pt x="375928" y="952476"/>
                  </a:lnTo>
                  <a:lnTo>
                    <a:pt x="373380" y="961644"/>
                  </a:lnTo>
                  <a:lnTo>
                    <a:pt x="372591" y="964692"/>
                  </a:lnTo>
                  <a:lnTo>
                    <a:pt x="207264" y="964692"/>
                  </a:lnTo>
                  <a:lnTo>
                    <a:pt x="176784" y="987552"/>
                  </a:lnTo>
                  <a:lnTo>
                    <a:pt x="167735" y="1006983"/>
                  </a:lnTo>
                  <a:lnTo>
                    <a:pt x="167640" y="1007363"/>
                  </a:lnTo>
                  <a:lnTo>
                    <a:pt x="175783" y="1045511"/>
                  </a:lnTo>
                  <a:lnTo>
                    <a:pt x="214026" y="1066395"/>
                  </a:lnTo>
                  <a:lnTo>
                    <a:pt x="264414" y="1074610"/>
                  </a:lnTo>
                  <a:lnTo>
                    <a:pt x="350901" y="1074610"/>
                  </a:lnTo>
                  <a:lnTo>
                    <a:pt x="350520" y="1075944"/>
                  </a:lnTo>
                  <a:lnTo>
                    <a:pt x="322659" y="1119235"/>
                  </a:lnTo>
                  <a:lnTo>
                    <a:pt x="290107" y="1134022"/>
                  </a:lnTo>
                  <a:lnTo>
                    <a:pt x="271081" y="1136713"/>
                  </a:lnTo>
                  <a:close/>
                </a:path>
                <a:path w="600075" h="1643380">
                  <a:moveTo>
                    <a:pt x="350901" y="1074610"/>
                  </a:moveTo>
                  <a:lnTo>
                    <a:pt x="264414" y="1074610"/>
                  </a:lnTo>
                  <a:lnTo>
                    <a:pt x="281035" y="1072205"/>
                  </a:lnTo>
                  <a:lnTo>
                    <a:pt x="295656" y="1066800"/>
                  </a:lnTo>
                  <a:lnTo>
                    <a:pt x="316944" y="1032248"/>
                  </a:lnTo>
                  <a:lnTo>
                    <a:pt x="316992" y="1024699"/>
                  </a:lnTo>
                  <a:lnTo>
                    <a:pt x="315896" y="1016865"/>
                  </a:lnTo>
                  <a:lnTo>
                    <a:pt x="284988" y="985837"/>
                  </a:lnTo>
                  <a:lnTo>
                    <a:pt x="207264" y="964692"/>
                  </a:lnTo>
                  <a:lnTo>
                    <a:pt x="372591" y="964692"/>
                  </a:lnTo>
                  <a:lnTo>
                    <a:pt x="371112" y="970407"/>
                  </a:lnTo>
                  <a:lnTo>
                    <a:pt x="368808" y="980884"/>
                  </a:lnTo>
                  <a:lnTo>
                    <a:pt x="366637" y="992123"/>
                  </a:lnTo>
                  <a:lnTo>
                    <a:pt x="365829" y="996696"/>
                  </a:lnTo>
                  <a:lnTo>
                    <a:pt x="326136" y="996696"/>
                  </a:lnTo>
                  <a:lnTo>
                    <a:pt x="344983" y="1034415"/>
                  </a:lnTo>
                  <a:lnTo>
                    <a:pt x="355092" y="1057655"/>
                  </a:lnTo>
                  <a:lnTo>
                    <a:pt x="353568" y="1065276"/>
                  </a:lnTo>
                  <a:lnTo>
                    <a:pt x="350901" y="1074610"/>
                  </a:lnTo>
                  <a:close/>
                </a:path>
                <a:path w="600075" h="1643380">
                  <a:moveTo>
                    <a:pt x="361188" y="1007363"/>
                  </a:moveTo>
                  <a:lnTo>
                    <a:pt x="355496" y="1005054"/>
                  </a:lnTo>
                  <a:lnTo>
                    <a:pt x="347662" y="1002601"/>
                  </a:lnTo>
                  <a:lnTo>
                    <a:pt x="326136" y="996696"/>
                  </a:lnTo>
                  <a:lnTo>
                    <a:pt x="365829" y="996696"/>
                  </a:lnTo>
                  <a:lnTo>
                    <a:pt x="364236" y="1005839"/>
                  </a:lnTo>
                  <a:lnTo>
                    <a:pt x="361188" y="1007363"/>
                  </a:lnTo>
                  <a:close/>
                </a:path>
                <a:path w="600075" h="1643380">
                  <a:moveTo>
                    <a:pt x="416052" y="589216"/>
                  </a:moveTo>
                  <a:lnTo>
                    <a:pt x="367284" y="582167"/>
                  </a:lnTo>
                  <a:lnTo>
                    <a:pt x="309181" y="553783"/>
                  </a:lnTo>
                  <a:lnTo>
                    <a:pt x="281940" y="505967"/>
                  </a:lnTo>
                  <a:lnTo>
                    <a:pt x="280608" y="476607"/>
                  </a:lnTo>
                  <a:lnTo>
                    <a:pt x="282102" y="461486"/>
                  </a:lnTo>
                  <a:lnTo>
                    <a:pt x="297061" y="414432"/>
                  </a:lnTo>
                  <a:lnTo>
                    <a:pt x="333208" y="375570"/>
                  </a:lnTo>
                  <a:lnTo>
                    <a:pt x="371284" y="365855"/>
                  </a:lnTo>
                  <a:lnTo>
                    <a:pt x="385572" y="366141"/>
                  </a:lnTo>
                  <a:lnTo>
                    <a:pt x="452199" y="384452"/>
                  </a:lnTo>
                  <a:lnTo>
                    <a:pt x="496871" y="423933"/>
                  </a:lnTo>
                  <a:lnTo>
                    <a:pt x="497514" y="425577"/>
                  </a:lnTo>
                  <a:lnTo>
                    <a:pt x="354377" y="425577"/>
                  </a:lnTo>
                  <a:lnTo>
                    <a:pt x="339852" y="426720"/>
                  </a:lnTo>
                  <a:lnTo>
                    <a:pt x="306324" y="457200"/>
                  </a:lnTo>
                  <a:lnTo>
                    <a:pt x="306300" y="476607"/>
                  </a:lnTo>
                  <a:lnTo>
                    <a:pt x="317563" y="493585"/>
                  </a:lnTo>
                  <a:lnTo>
                    <a:pt x="339971" y="507992"/>
                  </a:lnTo>
                  <a:lnTo>
                    <a:pt x="373380" y="519683"/>
                  </a:lnTo>
                  <a:lnTo>
                    <a:pt x="417337" y="528566"/>
                  </a:lnTo>
                  <a:lnTo>
                    <a:pt x="499514" y="528566"/>
                  </a:lnTo>
                  <a:lnTo>
                    <a:pt x="497681" y="533685"/>
                  </a:lnTo>
                  <a:lnTo>
                    <a:pt x="486537" y="552831"/>
                  </a:lnTo>
                  <a:lnTo>
                    <a:pt x="472535" y="567975"/>
                  </a:lnTo>
                  <a:lnTo>
                    <a:pt x="455676" y="579120"/>
                  </a:lnTo>
                  <a:lnTo>
                    <a:pt x="437149" y="586239"/>
                  </a:lnTo>
                  <a:lnTo>
                    <a:pt x="416052" y="589216"/>
                  </a:lnTo>
                  <a:close/>
                </a:path>
                <a:path w="600075" h="1643380">
                  <a:moveTo>
                    <a:pt x="499514" y="528566"/>
                  </a:moveTo>
                  <a:lnTo>
                    <a:pt x="417337" y="528566"/>
                  </a:lnTo>
                  <a:lnTo>
                    <a:pt x="450723" y="527875"/>
                  </a:lnTo>
                  <a:lnTo>
                    <a:pt x="473249" y="517755"/>
                  </a:lnTo>
                  <a:lnTo>
                    <a:pt x="484632" y="498348"/>
                  </a:lnTo>
                  <a:lnTo>
                    <a:pt x="486632" y="484346"/>
                  </a:lnTo>
                  <a:lnTo>
                    <a:pt x="483489" y="472059"/>
                  </a:lnTo>
                  <a:lnTo>
                    <a:pt x="453175" y="448079"/>
                  </a:lnTo>
                  <a:lnTo>
                    <a:pt x="394287" y="430148"/>
                  </a:lnTo>
                  <a:lnTo>
                    <a:pt x="354377" y="425577"/>
                  </a:lnTo>
                  <a:lnTo>
                    <a:pt x="497514" y="425577"/>
                  </a:lnTo>
                  <a:lnTo>
                    <a:pt x="507492" y="451104"/>
                  </a:lnTo>
                  <a:lnTo>
                    <a:pt x="509825" y="465105"/>
                  </a:lnTo>
                  <a:lnTo>
                    <a:pt x="509984" y="472059"/>
                  </a:lnTo>
                  <a:lnTo>
                    <a:pt x="510088" y="476607"/>
                  </a:lnTo>
                  <a:lnTo>
                    <a:pt x="510159" y="479679"/>
                  </a:lnTo>
                  <a:lnTo>
                    <a:pt x="508890" y="493585"/>
                  </a:lnTo>
                  <a:lnTo>
                    <a:pt x="508777" y="494823"/>
                  </a:lnTo>
                  <a:lnTo>
                    <a:pt x="505968" y="510540"/>
                  </a:lnTo>
                  <a:lnTo>
                    <a:pt x="499514" y="528566"/>
                  </a:lnTo>
                  <a:close/>
                </a:path>
                <a:path w="600075" h="1643380">
                  <a:moveTo>
                    <a:pt x="134112" y="705612"/>
                  </a:moveTo>
                  <a:lnTo>
                    <a:pt x="120396" y="701040"/>
                  </a:lnTo>
                  <a:lnTo>
                    <a:pt x="118872" y="697992"/>
                  </a:lnTo>
                  <a:lnTo>
                    <a:pt x="122586" y="686895"/>
                  </a:lnTo>
                  <a:lnTo>
                    <a:pt x="126873" y="672084"/>
                  </a:lnTo>
                  <a:lnTo>
                    <a:pt x="131730" y="653843"/>
                  </a:lnTo>
                  <a:lnTo>
                    <a:pt x="137160" y="632460"/>
                  </a:lnTo>
                  <a:lnTo>
                    <a:pt x="143208" y="611266"/>
                  </a:lnTo>
                  <a:lnTo>
                    <a:pt x="147828" y="593217"/>
                  </a:lnTo>
                  <a:lnTo>
                    <a:pt x="151304" y="578024"/>
                  </a:lnTo>
                  <a:lnTo>
                    <a:pt x="153924" y="565404"/>
                  </a:lnTo>
                  <a:lnTo>
                    <a:pt x="156972" y="563879"/>
                  </a:lnTo>
                  <a:lnTo>
                    <a:pt x="170688" y="568452"/>
                  </a:lnTo>
                  <a:lnTo>
                    <a:pt x="172212" y="571500"/>
                  </a:lnTo>
                  <a:lnTo>
                    <a:pt x="170211" y="581548"/>
                  </a:lnTo>
                  <a:lnTo>
                    <a:pt x="168783" y="589026"/>
                  </a:lnTo>
                  <a:lnTo>
                    <a:pt x="167925" y="594217"/>
                  </a:lnTo>
                  <a:lnTo>
                    <a:pt x="167640" y="597408"/>
                  </a:lnTo>
                  <a:lnTo>
                    <a:pt x="167640" y="601979"/>
                  </a:lnTo>
                  <a:lnTo>
                    <a:pt x="217027" y="621339"/>
                  </a:lnTo>
                  <a:lnTo>
                    <a:pt x="378214" y="664392"/>
                  </a:lnTo>
                  <a:lnTo>
                    <a:pt x="422148" y="673608"/>
                  </a:lnTo>
                  <a:lnTo>
                    <a:pt x="152400" y="673608"/>
                  </a:lnTo>
                  <a:lnTo>
                    <a:pt x="147828" y="675132"/>
                  </a:lnTo>
                  <a:lnTo>
                    <a:pt x="146304" y="679704"/>
                  </a:lnTo>
                  <a:lnTo>
                    <a:pt x="144875" y="682013"/>
                  </a:lnTo>
                  <a:lnTo>
                    <a:pt x="142875" y="686752"/>
                  </a:lnTo>
                  <a:lnTo>
                    <a:pt x="140303" y="694062"/>
                  </a:lnTo>
                  <a:lnTo>
                    <a:pt x="137160" y="704088"/>
                  </a:lnTo>
                  <a:lnTo>
                    <a:pt x="134112" y="705612"/>
                  </a:lnTo>
                  <a:close/>
                </a:path>
                <a:path w="600075" h="1643380">
                  <a:moveTo>
                    <a:pt x="423672" y="781812"/>
                  </a:moveTo>
                  <a:lnTo>
                    <a:pt x="420624" y="781812"/>
                  </a:lnTo>
                  <a:lnTo>
                    <a:pt x="406908" y="778763"/>
                  </a:lnTo>
                  <a:lnTo>
                    <a:pt x="405384" y="775716"/>
                  </a:lnTo>
                  <a:lnTo>
                    <a:pt x="407384" y="765667"/>
                  </a:lnTo>
                  <a:lnTo>
                    <a:pt x="408813" y="758190"/>
                  </a:lnTo>
                  <a:lnTo>
                    <a:pt x="409599" y="753427"/>
                  </a:lnTo>
                  <a:lnTo>
                    <a:pt x="409670" y="752998"/>
                  </a:lnTo>
                  <a:lnTo>
                    <a:pt x="409956" y="749808"/>
                  </a:lnTo>
                  <a:lnTo>
                    <a:pt x="409956" y="745236"/>
                  </a:lnTo>
                  <a:lnTo>
                    <a:pt x="408432" y="742188"/>
                  </a:lnTo>
                  <a:lnTo>
                    <a:pt x="403860" y="740663"/>
                  </a:lnTo>
                  <a:lnTo>
                    <a:pt x="393835" y="736687"/>
                  </a:lnTo>
                  <a:lnTo>
                    <a:pt x="338328" y="719328"/>
                  </a:lnTo>
                  <a:lnTo>
                    <a:pt x="224028" y="688848"/>
                  </a:lnTo>
                  <a:lnTo>
                    <a:pt x="181165" y="678370"/>
                  </a:lnTo>
                  <a:lnTo>
                    <a:pt x="155448" y="673608"/>
                  </a:lnTo>
                  <a:lnTo>
                    <a:pt x="426720" y="673608"/>
                  </a:lnTo>
                  <a:lnTo>
                    <a:pt x="429768" y="672084"/>
                  </a:lnTo>
                  <a:lnTo>
                    <a:pt x="431292" y="667512"/>
                  </a:lnTo>
                  <a:lnTo>
                    <a:pt x="432720" y="665202"/>
                  </a:lnTo>
                  <a:lnTo>
                    <a:pt x="434721" y="660463"/>
                  </a:lnTo>
                  <a:lnTo>
                    <a:pt x="437292" y="653153"/>
                  </a:lnTo>
                  <a:lnTo>
                    <a:pt x="440436" y="643128"/>
                  </a:lnTo>
                  <a:lnTo>
                    <a:pt x="443484" y="641604"/>
                  </a:lnTo>
                  <a:lnTo>
                    <a:pt x="458724" y="646175"/>
                  </a:lnTo>
                  <a:lnTo>
                    <a:pt x="460248" y="647700"/>
                  </a:lnTo>
                  <a:lnTo>
                    <a:pt x="455652" y="660320"/>
                  </a:lnTo>
                  <a:lnTo>
                    <a:pt x="451032" y="675132"/>
                  </a:lnTo>
                  <a:lnTo>
                    <a:pt x="445889" y="693562"/>
                  </a:lnTo>
                  <a:lnTo>
                    <a:pt x="440436" y="714756"/>
                  </a:lnTo>
                  <a:lnTo>
                    <a:pt x="435030" y="735306"/>
                  </a:lnTo>
                  <a:lnTo>
                    <a:pt x="430450" y="752998"/>
                  </a:lnTo>
                  <a:lnTo>
                    <a:pt x="426505" y="768977"/>
                  </a:lnTo>
                  <a:lnTo>
                    <a:pt x="423672" y="781812"/>
                  </a:lnTo>
                  <a:close/>
                </a:path>
                <a:path w="600075" h="1643380">
                  <a:moveTo>
                    <a:pt x="425958" y="327469"/>
                  </a:moveTo>
                  <a:lnTo>
                    <a:pt x="382524" y="321563"/>
                  </a:lnTo>
                  <a:lnTo>
                    <a:pt x="321945" y="291846"/>
                  </a:lnTo>
                  <a:lnTo>
                    <a:pt x="281940" y="243840"/>
                  </a:lnTo>
                  <a:lnTo>
                    <a:pt x="265889" y="183856"/>
                  </a:lnTo>
                  <a:lnTo>
                    <a:pt x="264988" y="177831"/>
                  </a:lnTo>
                  <a:lnTo>
                    <a:pt x="266295" y="140541"/>
                  </a:lnTo>
                  <a:lnTo>
                    <a:pt x="274320" y="100583"/>
                  </a:lnTo>
                  <a:lnTo>
                    <a:pt x="293370" y="49530"/>
                  </a:lnTo>
                  <a:lnTo>
                    <a:pt x="321564" y="3048"/>
                  </a:lnTo>
                  <a:lnTo>
                    <a:pt x="324612" y="0"/>
                  </a:lnTo>
                  <a:lnTo>
                    <a:pt x="339828" y="7739"/>
                  </a:lnTo>
                  <a:lnTo>
                    <a:pt x="356044" y="15049"/>
                  </a:lnTo>
                  <a:lnTo>
                    <a:pt x="373689" y="22074"/>
                  </a:lnTo>
                  <a:lnTo>
                    <a:pt x="393192" y="28956"/>
                  </a:lnTo>
                  <a:lnTo>
                    <a:pt x="394716" y="30479"/>
                  </a:lnTo>
                  <a:lnTo>
                    <a:pt x="392176" y="38100"/>
                  </a:lnTo>
                  <a:lnTo>
                    <a:pt x="350520" y="38100"/>
                  </a:lnTo>
                  <a:lnTo>
                    <a:pt x="333660" y="49244"/>
                  </a:lnTo>
                  <a:lnTo>
                    <a:pt x="319659" y="64389"/>
                  </a:lnTo>
                  <a:lnTo>
                    <a:pt x="308514" y="83534"/>
                  </a:lnTo>
                  <a:lnTo>
                    <a:pt x="300228" y="106679"/>
                  </a:lnTo>
                  <a:lnTo>
                    <a:pt x="295036" y="132111"/>
                  </a:lnTo>
                  <a:lnTo>
                    <a:pt x="295275" y="155829"/>
                  </a:lnTo>
                  <a:lnTo>
                    <a:pt x="310896" y="198120"/>
                  </a:lnTo>
                  <a:lnTo>
                    <a:pt x="344043" y="231267"/>
                  </a:lnTo>
                  <a:lnTo>
                    <a:pt x="393192" y="252983"/>
                  </a:lnTo>
                  <a:lnTo>
                    <a:pt x="429768" y="259294"/>
                  </a:lnTo>
                  <a:lnTo>
                    <a:pt x="560747" y="259294"/>
                  </a:lnTo>
                  <a:lnTo>
                    <a:pt x="545782" y="280987"/>
                  </a:lnTo>
                  <a:lnTo>
                    <a:pt x="511373" y="307967"/>
                  </a:lnTo>
                  <a:lnTo>
                    <a:pt x="469392" y="323087"/>
                  </a:lnTo>
                  <a:lnTo>
                    <a:pt x="447675" y="326493"/>
                  </a:lnTo>
                  <a:lnTo>
                    <a:pt x="425958" y="327469"/>
                  </a:lnTo>
                  <a:close/>
                </a:path>
                <a:path w="600075" h="1643380">
                  <a:moveTo>
                    <a:pt x="387096" y="45720"/>
                  </a:moveTo>
                  <a:lnTo>
                    <a:pt x="375380" y="42600"/>
                  </a:lnTo>
                  <a:lnTo>
                    <a:pt x="365379" y="40195"/>
                  </a:lnTo>
                  <a:lnTo>
                    <a:pt x="357092" y="38647"/>
                  </a:lnTo>
                  <a:lnTo>
                    <a:pt x="350520" y="38100"/>
                  </a:lnTo>
                  <a:lnTo>
                    <a:pt x="392176" y="38100"/>
                  </a:lnTo>
                  <a:lnTo>
                    <a:pt x="390144" y="44196"/>
                  </a:lnTo>
                  <a:lnTo>
                    <a:pt x="387096" y="45720"/>
                  </a:lnTo>
                  <a:close/>
                </a:path>
                <a:path w="600075" h="1643380">
                  <a:moveTo>
                    <a:pt x="560747" y="259294"/>
                  </a:moveTo>
                  <a:lnTo>
                    <a:pt x="429768" y="259294"/>
                  </a:lnTo>
                  <a:lnTo>
                    <a:pt x="464058" y="257746"/>
                  </a:lnTo>
                  <a:lnTo>
                    <a:pt x="496062" y="248483"/>
                  </a:lnTo>
                  <a:lnTo>
                    <a:pt x="539496" y="218765"/>
                  </a:lnTo>
                  <a:lnTo>
                    <a:pt x="560070" y="183856"/>
                  </a:lnTo>
                  <a:lnTo>
                    <a:pt x="571452" y="139565"/>
                  </a:lnTo>
                  <a:lnTo>
                    <a:pt x="573405" y="117157"/>
                  </a:lnTo>
                  <a:lnTo>
                    <a:pt x="572500" y="94464"/>
                  </a:lnTo>
                  <a:lnTo>
                    <a:pt x="568452" y="71628"/>
                  </a:lnTo>
                  <a:lnTo>
                    <a:pt x="574548" y="67056"/>
                  </a:lnTo>
                  <a:lnTo>
                    <a:pt x="594360" y="82296"/>
                  </a:lnTo>
                  <a:lnTo>
                    <a:pt x="598598" y="108870"/>
                  </a:lnTo>
                  <a:lnTo>
                    <a:pt x="599694" y="136017"/>
                  </a:lnTo>
                  <a:lnTo>
                    <a:pt x="597360" y="163734"/>
                  </a:lnTo>
                  <a:lnTo>
                    <a:pt x="591312" y="192024"/>
                  </a:lnTo>
                  <a:lnTo>
                    <a:pt x="572476" y="242292"/>
                  </a:lnTo>
                  <a:lnTo>
                    <a:pt x="560747" y="259294"/>
                  </a:lnTo>
                  <a:close/>
                </a:path>
              </a:pathLst>
            </a:custGeom>
            <a:solidFill>
              <a:srgbClr val="000000"/>
            </a:solidFill>
          </p:spPr>
          <p:txBody>
            <a:bodyPr wrap="square" lIns="0" tIns="0" rIns="0" bIns="0" rtlCol="0"/>
            <a:lstStyle/>
            <a:p>
              <a:endParaRPr/>
            </a:p>
          </p:txBody>
        </p:sp>
      </p:grpSp>
      <p:pic>
        <p:nvPicPr>
          <p:cNvPr id="10" name="object 10"/>
          <p:cNvPicPr/>
          <p:nvPr/>
        </p:nvPicPr>
        <p:blipFill>
          <a:blip r:embed="rId7" cstate="print"/>
          <a:stretch>
            <a:fillRect/>
          </a:stretch>
        </p:blipFill>
        <p:spPr>
          <a:xfrm>
            <a:off x="9988296" y="6839712"/>
            <a:ext cx="2500883" cy="466343"/>
          </a:xfrm>
          <a:prstGeom prst="rect">
            <a:avLst/>
          </a:prstGeom>
        </p:spPr>
      </p:pic>
      <p:sp>
        <p:nvSpPr>
          <p:cNvPr id="11" name="object 11"/>
          <p:cNvSpPr txBox="1"/>
          <p:nvPr/>
        </p:nvSpPr>
        <p:spPr>
          <a:xfrm>
            <a:off x="3840556" y="1703049"/>
            <a:ext cx="8320405" cy="5009705"/>
          </a:xfrm>
          <a:prstGeom prst="rect">
            <a:avLst/>
          </a:prstGeom>
        </p:spPr>
        <p:txBody>
          <a:bodyPr vert="horz" wrap="square" lIns="0" tIns="13335" rIns="0" bIns="0" rtlCol="0">
            <a:spAutoFit/>
          </a:bodyPr>
          <a:lstStyle/>
          <a:p>
            <a:pPr marL="12700" marR="6985" indent="285115" algn="just">
              <a:lnSpc>
                <a:spcPct val="100000"/>
              </a:lnSpc>
              <a:spcBef>
                <a:spcPts val="105"/>
              </a:spcBef>
              <a:buAutoNum type="arabicPeriod"/>
              <a:tabLst>
                <a:tab pos="297815" algn="l"/>
              </a:tabLst>
            </a:pPr>
            <a:r>
              <a:rPr lang="el" sz="1400" dirty="0">
                <a:solidFill>
                  <a:srgbClr val="00F9F9"/>
                </a:solidFill>
                <a:latin typeface="Palatino Linotype"/>
                <a:cs typeface="Palatino Linotype"/>
              </a:rPr>
              <a:t>Διευθύνσεις IP:  </a:t>
            </a:r>
            <a:r>
              <a:rPr lang="el" sz="1400" dirty="0">
                <a:solidFill>
                  <a:srgbClr val="FFFFFF"/>
                </a:solidFill>
                <a:latin typeface="Palatino Linotype"/>
                <a:cs typeface="Palatino Linotype"/>
              </a:rPr>
              <a:t>Πρόκειται για αριθμητικές ετικέτες που εκχωρούνται σε συσκευές που είναι συνδεδεμένες σε δίκτυο. Σε ένα σενάριο παραβίασης δεδομένων υγειονομικής περίθαλψης, ύποπτες διευθύνσεις IP θα μπορούσαν να υποδεικνύουν μη εξουσιοδοτημένες προσπάθειες πρόσβασης, διακομιστές εντολών και ελέγχου ή τοποθεσίες εισβολέων.</a:t>
            </a:r>
            <a:endParaRPr sz="1400" dirty="0">
              <a:latin typeface="Palatino Linotype"/>
              <a:cs typeface="Palatino Linotype"/>
            </a:endParaRPr>
          </a:p>
          <a:p>
            <a:pPr marL="286385" marR="9525" lvl="1" indent="-274320" algn="just">
              <a:lnSpc>
                <a:spcPct val="100000"/>
              </a:lnSpc>
              <a:spcBef>
                <a:spcPts val="405"/>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Το 203.0.113.10 μπορεί να είναι μια διεύθυνση IP που χρησιμοποιείται από έναν εισβολέα για πρόσβαση σε μια βάση δεδομένων υγειονομικής περίθαλψης.</a:t>
            </a:r>
            <a:endParaRPr sz="1400" dirty="0">
              <a:latin typeface="Palatino Linotype"/>
              <a:cs typeface="Palatino Linotype"/>
            </a:endParaRPr>
          </a:p>
          <a:p>
            <a:pPr marL="12700" marR="8255" indent="278765" algn="just">
              <a:lnSpc>
                <a:spcPct val="100000"/>
              </a:lnSpc>
              <a:spcBef>
                <a:spcPts val="395"/>
              </a:spcBef>
              <a:buAutoNum type="arabicPeriod" startAt="2"/>
              <a:tabLst>
                <a:tab pos="291465" algn="l"/>
              </a:tabLst>
            </a:pPr>
            <a:r>
              <a:rPr lang="en-US" sz="1400" dirty="0">
                <a:solidFill>
                  <a:srgbClr val="00F9F9"/>
                </a:solidFill>
                <a:latin typeface="Palatino Linotype"/>
                <a:cs typeface="Palatino Linotype"/>
              </a:rPr>
              <a:t>Domain Names - </a:t>
            </a:r>
            <a:r>
              <a:rPr lang="el" sz="1400" dirty="0">
                <a:solidFill>
                  <a:srgbClr val="00F9F9"/>
                </a:solidFill>
                <a:latin typeface="Palatino Linotype"/>
                <a:cs typeface="Palatino Linotype"/>
              </a:rPr>
              <a:t>Ονόματα τομέα: </a:t>
            </a:r>
            <a:r>
              <a:rPr lang="el" sz="1400" dirty="0">
                <a:solidFill>
                  <a:srgbClr val="FFFFFF"/>
                </a:solidFill>
                <a:latin typeface="Palatino Linotype"/>
                <a:cs typeface="Palatino Linotype"/>
              </a:rPr>
              <a:t>Τα ονόματα τομέα είναι διευθύνσεις αναγνώσιμες από τον άνθρωπο που χρησιμοποιούνται για πρόσβαση σε ιστότοπους ή διακομιστές στο διαδίκτυο.  Στο πλαίσιο παραβίασης δεδομένων υγειονομικής περίθαλψης, κακόβουλα ονόματα τομέα θα μπορούσαν να χρησιμοποιηθούν για καμπάνιες ηλεκτρονικού ψαρέματος (phishing) που στοχεύουν υπαλλήλους υγειονομικής περίθαλψης ή ασθενείς ή για τη φιλοξενία ψεύτικων πυλών υγειονομικής περίθαλψης.</a:t>
            </a:r>
            <a:endParaRPr sz="1400" dirty="0">
              <a:latin typeface="Palatino Linotype"/>
              <a:cs typeface="Palatino Linotype"/>
            </a:endParaRPr>
          </a:p>
          <a:p>
            <a:pPr marL="286385" marR="12065" lvl="1" indent="-274320" algn="just">
              <a:lnSpc>
                <a:spcPct val="100000"/>
              </a:lnSpc>
              <a:spcBef>
                <a:spcPts val="400"/>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healthcaresystembreach.com μπορεί να είναι ένας τομέας που χρησιμοποιείται σε μια καμπάνια ηλεκτρονικού ψαρέματος (phishing) που πλαστοπροσωπεί ένα σύστημα υγειονομικής περίθαλψης.</a:t>
            </a:r>
            <a:endParaRPr sz="1400" dirty="0">
              <a:latin typeface="Palatino Linotype"/>
              <a:cs typeface="Palatino Linotype"/>
            </a:endParaRPr>
          </a:p>
          <a:p>
            <a:pPr marL="12700" marR="5080" indent="254635" algn="just">
              <a:lnSpc>
                <a:spcPct val="100000"/>
              </a:lnSpc>
              <a:spcBef>
                <a:spcPts val="405"/>
              </a:spcBef>
              <a:buAutoNum type="arabicPeriod" startAt="3"/>
              <a:tabLst>
                <a:tab pos="267335" algn="l"/>
              </a:tabLst>
            </a:pPr>
            <a:r>
              <a:rPr lang="el" sz="1400" dirty="0">
                <a:solidFill>
                  <a:srgbClr val="00F9F9"/>
                </a:solidFill>
                <a:latin typeface="Palatino Linotype"/>
                <a:cs typeface="Palatino Linotype"/>
              </a:rPr>
              <a:t>Κατακερματισμοί αρχείων: </a:t>
            </a:r>
            <a:r>
              <a:rPr lang="el" sz="1400" dirty="0">
                <a:solidFill>
                  <a:srgbClr val="FFFFFF"/>
                </a:solidFill>
                <a:latin typeface="Palatino Linotype"/>
                <a:cs typeface="Palatino Linotype"/>
              </a:rPr>
              <a:t>Οι τιμές κατακερματισμού αντιπροσωπεύουν μοναδικά ψηφιακά δακτυλικά αποτυπώματα αρχείων. Σε μια παραβίαση δεδομένων, οι κατακερματισμοί αρχείων μπορούν να εντοπίσουν παραβιασμένα αρχεία που περιέχουν αρχεία ασθενών ή ευαίσθητα δεδομένα υγειονομικής περίθαλψης. Η σύγκριση κατακερματισμών βοηθά στον εντοπισμό γνωστών κακόβουλων αρχείων.</a:t>
            </a:r>
            <a:endParaRPr sz="1400" dirty="0">
              <a:latin typeface="Palatino Linotype"/>
              <a:cs typeface="Palatino Linotype"/>
            </a:endParaRPr>
          </a:p>
          <a:p>
            <a:pPr marL="286385" marR="6985" lvl="1" indent="-274320" algn="just">
              <a:lnSpc>
                <a:spcPct val="100000"/>
              </a:lnSpc>
              <a:spcBef>
                <a:spcPts val="395"/>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MD5: 5a4b63e90d2a8129bc070137645c5287 θα μπορούσε να είναι ο κατακερματισμός ενός αρχείου βάσης δεδομένων που έχει παραβιαστεί.</a:t>
            </a:r>
            <a:endParaRPr sz="1400" dirty="0">
              <a:latin typeface="Palatino Linotype"/>
              <a:cs typeface="Palatino Linotype"/>
            </a:endParaRPr>
          </a:p>
        </p:txBody>
      </p:sp>
      <p:sp>
        <p:nvSpPr>
          <p:cNvPr id="13" name="object 13"/>
          <p:cNvSpPr txBox="1">
            <a:spLocks noGrp="1"/>
          </p:cNvSpPr>
          <p:nvPr>
            <p:ph type="ftr" sz="quarter" idx="5"/>
          </p:nvPr>
        </p:nvSpPr>
        <p:spPr>
          <a:xfrm>
            <a:off x="3025423" y="6998263"/>
            <a:ext cx="6817240"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
        <p:nvSpPr>
          <p:cNvPr id="12" name="object 12"/>
          <p:cNvSpPr txBox="1">
            <a:spLocks noGrp="1"/>
          </p:cNvSpPr>
          <p:nvPr>
            <p:ph type="title"/>
          </p:nvPr>
        </p:nvSpPr>
        <p:spPr>
          <a:xfrm>
            <a:off x="4196519" y="803248"/>
            <a:ext cx="8130947" cy="807272"/>
          </a:xfrm>
          <a:prstGeom prst="rect">
            <a:avLst/>
          </a:prstGeom>
        </p:spPr>
        <p:txBody>
          <a:bodyPr vert="horz" wrap="square" lIns="0" tIns="60325" rIns="0" bIns="0" rtlCol="0">
            <a:spAutoFit/>
          </a:bodyPr>
          <a:lstStyle/>
          <a:p>
            <a:pPr marL="12700">
              <a:lnSpc>
                <a:spcPct val="100000"/>
              </a:lnSpc>
              <a:spcBef>
                <a:spcPts val="475"/>
              </a:spcBef>
            </a:pPr>
            <a:r>
              <a:rPr lang="el" sz="2800" spc="95" dirty="0"/>
              <a:t>Kuiper, Αλυσίδα Επιμέλειας και IoC</a:t>
            </a:r>
          </a:p>
          <a:p>
            <a:pPr marL="21590">
              <a:lnSpc>
                <a:spcPct val="100000"/>
              </a:lnSpc>
              <a:spcBef>
                <a:spcPts val="254"/>
              </a:spcBef>
            </a:pPr>
            <a:r>
              <a:rPr lang="el" sz="1800" dirty="0">
                <a:solidFill>
                  <a:srgbClr val="00F9F9"/>
                </a:solidFill>
              </a:rPr>
              <a:t>Περίπτωση χρήσης υγειονομικής περίθαλψης </a:t>
            </a:r>
            <a:r>
              <a:rPr lang="el" sz="1800" dirty="0">
                <a:solidFill>
                  <a:srgbClr val="00F9F9"/>
                </a:solidFill>
                <a:latin typeface="Times New Roman"/>
                <a:cs typeface="Times New Roman"/>
              </a:rPr>
              <a:t>- </a:t>
            </a:r>
            <a:r>
              <a:rPr lang="el" sz="1800" dirty="0">
                <a:solidFill>
                  <a:srgbClr val="00F9F9"/>
                </a:solidFill>
              </a:rPr>
              <a:t>παραβίαση δεδομένων Pt.1</a:t>
            </a:r>
            <a:endParaRPr sz="18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6400" cy="6852284"/>
            <a:chOff x="304800" y="457200"/>
            <a:chExt cx="5486400" cy="6852284"/>
          </a:xfrm>
        </p:grpSpPr>
        <p:pic>
          <p:nvPicPr>
            <p:cNvPr id="3" name="object 3"/>
            <p:cNvPicPr/>
            <p:nvPr/>
          </p:nvPicPr>
          <p:blipFill>
            <a:blip r:embed="rId2" cstate="print"/>
            <a:stretch>
              <a:fillRect/>
            </a:stretch>
          </p:blipFill>
          <p:spPr>
            <a:xfrm>
              <a:off x="452628" y="4366259"/>
              <a:ext cx="1403604" cy="1892808"/>
            </a:xfrm>
            <a:prstGeom prst="rect">
              <a:avLst/>
            </a:prstGeom>
          </p:spPr>
        </p:pic>
        <p:sp>
          <p:nvSpPr>
            <p:cNvPr id="4" name="object 4"/>
            <p:cNvSpPr/>
            <p:nvPr/>
          </p:nvSpPr>
          <p:spPr>
            <a:xfrm>
              <a:off x="772668" y="4917947"/>
              <a:ext cx="554990" cy="931544"/>
            </a:xfrm>
            <a:custGeom>
              <a:avLst/>
              <a:gdLst/>
              <a:ahLst/>
              <a:cxnLst/>
              <a:rect l="l" t="t" r="r" b="b"/>
              <a:pathLst>
                <a:path w="554990" h="931545">
                  <a:moveTo>
                    <a:pt x="256031" y="516636"/>
                  </a:moveTo>
                  <a:lnTo>
                    <a:pt x="223242" y="488108"/>
                  </a:lnTo>
                  <a:lnTo>
                    <a:pt x="214883" y="446532"/>
                  </a:lnTo>
                  <a:lnTo>
                    <a:pt x="214883" y="441959"/>
                  </a:lnTo>
                  <a:lnTo>
                    <a:pt x="216407" y="434340"/>
                  </a:lnTo>
                  <a:lnTo>
                    <a:pt x="219519" y="426529"/>
                  </a:lnTo>
                  <a:lnTo>
                    <a:pt x="226052" y="407003"/>
                  </a:lnTo>
                  <a:lnTo>
                    <a:pt x="257556" y="371856"/>
                  </a:lnTo>
                  <a:lnTo>
                    <a:pt x="280796" y="367283"/>
                  </a:lnTo>
                  <a:lnTo>
                    <a:pt x="294846" y="368427"/>
                  </a:lnTo>
                  <a:lnTo>
                    <a:pt x="310895" y="371856"/>
                  </a:lnTo>
                  <a:lnTo>
                    <a:pt x="315158" y="373261"/>
                  </a:lnTo>
                  <a:lnTo>
                    <a:pt x="320992" y="375094"/>
                  </a:lnTo>
                  <a:lnTo>
                    <a:pt x="328255" y="377214"/>
                  </a:lnTo>
                  <a:lnTo>
                    <a:pt x="336804" y="379475"/>
                  </a:lnTo>
                  <a:lnTo>
                    <a:pt x="370451" y="389977"/>
                  </a:lnTo>
                  <a:lnTo>
                    <a:pt x="376427" y="391668"/>
                  </a:lnTo>
                  <a:lnTo>
                    <a:pt x="391152" y="395668"/>
                  </a:lnTo>
                  <a:lnTo>
                    <a:pt x="403478" y="398716"/>
                  </a:lnTo>
                  <a:lnTo>
                    <a:pt x="419100" y="402336"/>
                  </a:lnTo>
                  <a:lnTo>
                    <a:pt x="451085" y="402336"/>
                  </a:lnTo>
                  <a:lnTo>
                    <a:pt x="450151" y="405384"/>
                  </a:lnTo>
                  <a:lnTo>
                    <a:pt x="446889" y="416242"/>
                  </a:lnTo>
                  <a:lnTo>
                    <a:pt x="443970" y="426529"/>
                  </a:lnTo>
                  <a:lnTo>
                    <a:pt x="281177" y="426529"/>
                  </a:lnTo>
                  <a:lnTo>
                    <a:pt x="248816" y="452795"/>
                  </a:lnTo>
                  <a:lnTo>
                    <a:pt x="244411" y="475107"/>
                  </a:lnTo>
                  <a:lnTo>
                    <a:pt x="244530" y="481679"/>
                  </a:lnTo>
                  <a:lnTo>
                    <a:pt x="245363" y="487680"/>
                  </a:lnTo>
                  <a:lnTo>
                    <a:pt x="263652" y="501396"/>
                  </a:lnTo>
                  <a:lnTo>
                    <a:pt x="265152" y="504396"/>
                  </a:lnTo>
                  <a:lnTo>
                    <a:pt x="264305" y="505968"/>
                  </a:lnTo>
                  <a:lnTo>
                    <a:pt x="259079" y="515112"/>
                  </a:lnTo>
                  <a:lnTo>
                    <a:pt x="256031" y="516636"/>
                  </a:lnTo>
                  <a:close/>
                </a:path>
                <a:path w="554990" h="931545">
                  <a:moveTo>
                    <a:pt x="451085" y="402336"/>
                  </a:moveTo>
                  <a:lnTo>
                    <a:pt x="428244" y="402336"/>
                  </a:lnTo>
                  <a:lnTo>
                    <a:pt x="431292" y="400812"/>
                  </a:lnTo>
                  <a:lnTo>
                    <a:pt x="435863" y="391668"/>
                  </a:lnTo>
                  <a:lnTo>
                    <a:pt x="438911" y="382524"/>
                  </a:lnTo>
                  <a:lnTo>
                    <a:pt x="441959" y="381000"/>
                  </a:lnTo>
                  <a:lnTo>
                    <a:pt x="454152" y="384048"/>
                  </a:lnTo>
                  <a:lnTo>
                    <a:pt x="455676" y="387096"/>
                  </a:lnTo>
                  <a:lnTo>
                    <a:pt x="453128" y="395668"/>
                  </a:lnTo>
                  <a:lnTo>
                    <a:pt x="451085" y="402336"/>
                  </a:lnTo>
                  <a:close/>
                </a:path>
                <a:path w="554990" h="931545">
                  <a:moveTo>
                    <a:pt x="379475" y="567118"/>
                  </a:moveTo>
                  <a:lnTo>
                    <a:pt x="340518" y="558427"/>
                  </a:lnTo>
                  <a:lnTo>
                    <a:pt x="313943" y="530352"/>
                  </a:lnTo>
                  <a:lnTo>
                    <a:pt x="308419" y="491490"/>
                  </a:lnTo>
                  <a:lnTo>
                    <a:pt x="308477" y="481679"/>
                  </a:lnTo>
                  <a:lnTo>
                    <a:pt x="308599" y="463296"/>
                  </a:lnTo>
                  <a:lnTo>
                    <a:pt x="310895" y="429768"/>
                  </a:lnTo>
                  <a:lnTo>
                    <a:pt x="294283" y="426529"/>
                  </a:lnTo>
                  <a:lnTo>
                    <a:pt x="443970" y="426529"/>
                  </a:lnTo>
                  <a:lnTo>
                    <a:pt x="443483" y="428244"/>
                  </a:lnTo>
                  <a:lnTo>
                    <a:pt x="441935" y="434340"/>
                  </a:lnTo>
                  <a:lnTo>
                    <a:pt x="329183" y="434340"/>
                  </a:lnTo>
                  <a:lnTo>
                    <a:pt x="329183" y="466725"/>
                  </a:lnTo>
                  <a:lnTo>
                    <a:pt x="348329" y="504396"/>
                  </a:lnTo>
                  <a:lnTo>
                    <a:pt x="370046" y="508920"/>
                  </a:lnTo>
                  <a:lnTo>
                    <a:pt x="426719" y="508920"/>
                  </a:lnTo>
                  <a:lnTo>
                    <a:pt x="426719" y="515112"/>
                  </a:lnTo>
                  <a:lnTo>
                    <a:pt x="425196" y="521208"/>
                  </a:lnTo>
                  <a:lnTo>
                    <a:pt x="425196" y="522732"/>
                  </a:lnTo>
                  <a:lnTo>
                    <a:pt x="423671" y="525780"/>
                  </a:lnTo>
                  <a:lnTo>
                    <a:pt x="423671" y="528828"/>
                  </a:lnTo>
                  <a:lnTo>
                    <a:pt x="419647" y="540282"/>
                  </a:lnTo>
                  <a:lnTo>
                    <a:pt x="414337" y="549592"/>
                  </a:lnTo>
                  <a:lnTo>
                    <a:pt x="407598" y="556902"/>
                  </a:lnTo>
                  <a:lnTo>
                    <a:pt x="399287" y="562356"/>
                  </a:lnTo>
                  <a:lnTo>
                    <a:pt x="389810" y="565808"/>
                  </a:lnTo>
                  <a:lnTo>
                    <a:pt x="379475" y="567118"/>
                  </a:lnTo>
                  <a:close/>
                </a:path>
                <a:path w="554990" h="931545">
                  <a:moveTo>
                    <a:pt x="426672" y="508920"/>
                  </a:moveTo>
                  <a:lnTo>
                    <a:pt x="370046" y="508920"/>
                  </a:lnTo>
                  <a:lnTo>
                    <a:pt x="380618" y="506349"/>
                  </a:lnTo>
                  <a:lnTo>
                    <a:pt x="388334" y="499776"/>
                  </a:lnTo>
                  <a:lnTo>
                    <a:pt x="393192" y="489204"/>
                  </a:lnTo>
                  <a:lnTo>
                    <a:pt x="394954" y="478940"/>
                  </a:lnTo>
                  <a:lnTo>
                    <a:pt x="393572" y="468820"/>
                  </a:lnTo>
                  <a:lnTo>
                    <a:pt x="389334" y="458986"/>
                  </a:lnTo>
                  <a:lnTo>
                    <a:pt x="382523" y="449580"/>
                  </a:lnTo>
                  <a:lnTo>
                    <a:pt x="329183" y="434340"/>
                  </a:lnTo>
                  <a:lnTo>
                    <a:pt x="441935" y="434340"/>
                  </a:lnTo>
                  <a:lnTo>
                    <a:pt x="441221" y="437150"/>
                  </a:lnTo>
                  <a:lnTo>
                    <a:pt x="439102" y="445770"/>
                  </a:lnTo>
                  <a:lnTo>
                    <a:pt x="437319" y="454152"/>
                  </a:lnTo>
                  <a:lnTo>
                    <a:pt x="403859" y="454152"/>
                  </a:lnTo>
                  <a:lnTo>
                    <a:pt x="425196" y="505968"/>
                  </a:lnTo>
                  <a:lnTo>
                    <a:pt x="426672" y="508920"/>
                  </a:lnTo>
                  <a:close/>
                </a:path>
                <a:path w="554990" h="931545">
                  <a:moveTo>
                    <a:pt x="432815" y="464820"/>
                  </a:moveTo>
                  <a:lnTo>
                    <a:pt x="403859" y="454152"/>
                  </a:lnTo>
                  <a:lnTo>
                    <a:pt x="437319" y="454152"/>
                  </a:lnTo>
                  <a:lnTo>
                    <a:pt x="435863" y="463296"/>
                  </a:lnTo>
                  <a:lnTo>
                    <a:pt x="432815" y="464820"/>
                  </a:lnTo>
                  <a:close/>
                </a:path>
                <a:path w="554990" h="931545">
                  <a:moveTo>
                    <a:pt x="16763" y="870204"/>
                  </a:moveTo>
                  <a:lnTo>
                    <a:pt x="1523" y="865632"/>
                  </a:lnTo>
                  <a:lnTo>
                    <a:pt x="0" y="862584"/>
                  </a:lnTo>
                  <a:lnTo>
                    <a:pt x="3428" y="851416"/>
                  </a:lnTo>
                  <a:lnTo>
                    <a:pt x="7100" y="839938"/>
                  </a:lnTo>
                  <a:lnTo>
                    <a:pt x="10286" y="830223"/>
                  </a:lnTo>
                  <a:lnTo>
                    <a:pt x="13715" y="819912"/>
                  </a:lnTo>
                  <a:lnTo>
                    <a:pt x="20288" y="795337"/>
                  </a:lnTo>
                  <a:lnTo>
                    <a:pt x="26288" y="771906"/>
                  </a:lnTo>
                  <a:lnTo>
                    <a:pt x="31718" y="749617"/>
                  </a:lnTo>
                  <a:lnTo>
                    <a:pt x="36575" y="728472"/>
                  </a:lnTo>
                  <a:lnTo>
                    <a:pt x="38861" y="718423"/>
                  </a:lnTo>
                  <a:lnTo>
                    <a:pt x="43769" y="697420"/>
                  </a:lnTo>
                  <a:lnTo>
                    <a:pt x="62864" y="639508"/>
                  </a:lnTo>
                  <a:lnTo>
                    <a:pt x="82295" y="605028"/>
                  </a:lnTo>
                  <a:lnTo>
                    <a:pt x="123658" y="572881"/>
                  </a:lnTo>
                  <a:lnTo>
                    <a:pt x="179260" y="561403"/>
                  </a:lnTo>
                  <a:lnTo>
                    <a:pt x="200858" y="563284"/>
                  </a:lnTo>
                  <a:lnTo>
                    <a:pt x="258294" y="581072"/>
                  </a:lnTo>
                  <a:lnTo>
                    <a:pt x="312539" y="621172"/>
                  </a:lnTo>
                  <a:lnTo>
                    <a:pt x="318858" y="630174"/>
                  </a:lnTo>
                  <a:lnTo>
                    <a:pt x="161734" y="630174"/>
                  </a:lnTo>
                  <a:lnTo>
                    <a:pt x="138183" y="633603"/>
                  </a:lnTo>
                  <a:lnTo>
                    <a:pt x="98107" y="655320"/>
                  </a:lnTo>
                  <a:lnTo>
                    <a:pt x="71056" y="697420"/>
                  </a:lnTo>
                  <a:lnTo>
                    <a:pt x="60959" y="731520"/>
                  </a:lnTo>
                  <a:lnTo>
                    <a:pt x="58054" y="741569"/>
                  </a:lnTo>
                  <a:lnTo>
                    <a:pt x="56006" y="751332"/>
                  </a:lnTo>
                  <a:lnTo>
                    <a:pt x="54530" y="761095"/>
                  </a:lnTo>
                  <a:lnTo>
                    <a:pt x="53339" y="771144"/>
                  </a:lnTo>
                  <a:lnTo>
                    <a:pt x="93535" y="783336"/>
                  </a:lnTo>
                  <a:lnTo>
                    <a:pt x="126849" y="793004"/>
                  </a:lnTo>
                  <a:lnTo>
                    <a:pt x="169163" y="804672"/>
                  </a:lnTo>
                  <a:lnTo>
                    <a:pt x="263560" y="829032"/>
                  </a:lnTo>
                  <a:lnTo>
                    <a:pt x="278225" y="833056"/>
                  </a:lnTo>
                  <a:lnTo>
                    <a:pt x="289941" y="835914"/>
                  </a:lnTo>
                  <a:lnTo>
                    <a:pt x="298799" y="837628"/>
                  </a:lnTo>
                  <a:lnTo>
                    <a:pt x="304800" y="838200"/>
                  </a:lnTo>
                  <a:lnTo>
                    <a:pt x="33527" y="838200"/>
                  </a:lnTo>
                  <a:lnTo>
                    <a:pt x="30479" y="839724"/>
                  </a:lnTo>
                  <a:lnTo>
                    <a:pt x="27431" y="842772"/>
                  </a:lnTo>
                  <a:lnTo>
                    <a:pt x="26217" y="845963"/>
                  </a:lnTo>
                  <a:lnTo>
                    <a:pt x="24574" y="851154"/>
                  </a:lnTo>
                  <a:lnTo>
                    <a:pt x="22074" y="858631"/>
                  </a:lnTo>
                  <a:lnTo>
                    <a:pt x="18287" y="868680"/>
                  </a:lnTo>
                  <a:lnTo>
                    <a:pt x="16763" y="870204"/>
                  </a:lnTo>
                  <a:close/>
                </a:path>
                <a:path w="554990" h="931545">
                  <a:moveTo>
                    <a:pt x="307847" y="931164"/>
                  </a:moveTo>
                  <a:lnTo>
                    <a:pt x="301752" y="929640"/>
                  </a:lnTo>
                  <a:lnTo>
                    <a:pt x="298704" y="926592"/>
                  </a:lnTo>
                  <a:lnTo>
                    <a:pt x="295656" y="914400"/>
                  </a:lnTo>
                  <a:lnTo>
                    <a:pt x="292607" y="908304"/>
                  </a:lnTo>
                  <a:lnTo>
                    <a:pt x="214883" y="882396"/>
                  </a:lnTo>
                  <a:lnTo>
                    <a:pt x="82034" y="847415"/>
                  </a:lnTo>
                  <a:lnTo>
                    <a:pt x="38100" y="838200"/>
                  </a:lnTo>
                  <a:lnTo>
                    <a:pt x="304800" y="838200"/>
                  </a:lnTo>
                  <a:lnTo>
                    <a:pt x="318515" y="800100"/>
                  </a:lnTo>
                  <a:lnTo>
                    <a:pt x="326135" y="761619"/>
                  </a:lnTo>
                  <a:lnTo>
                    <a:pt x="326659" y="744807"/>
                  </a:lnTo>
                  <a:lnTo>
                    <a:pt x="324611" y="729996"/>
                  </a:lnTo>
                  <a:lnTo>
                    <a:pt x="302752" y="687133"/>
                  </a:lnTo>
                  <a:lnTo>
                    <a:pt x="256984" y="653224"/>
                  </a:lnTo>
                  <a:lnTo>
                    <a:pt x="216407" y="637032"/>
                  </a:lnTo>
                  <a:lnTo>
                    <a:pt x="161734" y="630174"/>
                  </a:lnTo>
                  <a:lnTo>
                    <a:pt x="318858" y="630174"/>
                  </a:lnTo>
                  <a:lnTo>
                    <a:pt x="340280" y="664392"/>
                  </a:lnTo>
                  <a:lnTo>
                    <a:pt x="353536" y="714565"/>
                  </a:lnTo>
                  <a:lnTo>
                    <a:pt x="354710" y="734758"/>
                  </a:lnTo>
                  <a:lnTo>
                    <a:pt x="353567" y="755904"/>
                  </a:lnTo>
                  <a:lnTo>
                    <a:pt x="350138" y="778192"/>
                  </a:lnTo>
                  <a:lnTo>
                    <a:pt x="344423" y="801624"/>
                  </a:lnTo>
                  <a:lnTo>
                    <a:pt x="323087" y="877824"/>
                  </a:lnTo>
                  <a:lnTo>
                    <a:pt x="318801" y="892349"/>
                  </a:lnTo>
                  <a:lnTo>
                    <a:pt x="315086" y="906018"/>
                  </a:lnTo>
                  <a:lnTo>
                    <a:pt x="311943" y="918543"/>
                  </a:lnTo>
                  <a:lnTo>
                    <a:pt x="309371" y="929640"/>
                  </a:lnTo>
                  <a:lnTo>
                    <a:pt x="307847" y="931164"/>
                  </a:lnTo>
                  <a:close/>
                </a:path>
                <a:path w="554990" h="931545">
                  <a:moveTo>
                    <a:pt x="358139" y="147828"/>
                  </a:moveTo>
                  <a:lnTo>
                    <a:pt x="355092" y="147828"/>
                  </a:lnTo>
                  <a:lnTo>
                    <a:pt x="329183" y="140208"/>
                  </a:lnTo>
                  <a:lnTo>
                    <a:pt x="322375" y="120396"/>
                  </a:lnTo>
                  <a:lnTo>
                    <a:pt x="317563" y="103441"/>
                  </a:lnTo>
                  <a:lnTo>
                    <a:pt x="314897" y="90202"/>
                  </a:lnTo>
                  <a:lnTo>
                    <a:pt x="314825" y="89844"/>
                  </a:lnTo>
                  <a:lnTo>
                    <a:pt x="314070" y="80772"/>
                  </a:lnTo>
                  <a:lnTo>
                    <a:pt x="313943" y="73152"/>
                  </a:lnTo>
                  <a:lnTo>
                    <a:pt x="315467" y="67056"/>
                  </a:lnTo>
                  <a:lnTo>
                    <a:pt x="318547" y="59340"/>
                  </a:lnTo>
                  <a:lnTo>
                    <a:pt x="325112" y="39719"/>
                  </a:lnTo>
                  <a:lnTo>
                    <a:pt x="356615" y="4572"/>
                  </a:lnTo>
                  <a:lnTo>
                    <a:pt x="379856" y="0"/>
                  </a:lnTo>
                  <a:lnTo>
                    <a:pt x="393906" y="1143"/>
                  </a:lnTo>
                  <a:lnTo>
                    <a:pt x="409956" y="4572"/>
                  </a:lnTo>
                  <a:lnTo>
                    <a:pt x="414218" y="5977"/>
                  </a:lnTo>
                  <a:lnTo>
                    <a:pt x="420052" y="7810"/>
                  </a:lnTo>
                  <a:lnTo>
                    <a:pt x="427315" y="9930"/>
                  </a:lnTo>
                  <a:lnTo>
                    <a:pt x="435863" y="12191"/>
                  </a:lnTo>
                  <a:lnTo>
                    <a:pt x="469511" y="22693"/>
                  </a:lnTo>
                  <a:lnTo>
                    <a:pt x="512135" y="32956"/>
                  </a:lnTo>
                  <a:lnTo>
                    <a:pt x="518160" y="33528"/>
                  </a:lnTo>
                  <a:lnTo>
                    <a:pt x="524256" y="35052"/>
                  </a:lnTo>
                  <a:lnTo>
                    <a:pt x="550005" y="35052"/>
                  </a:lnTo>
                  <a:lnTo>
                    <a:pt x="549211" y="37719"/>
                  </a:lnTo>
                  <a:lnTo>
                    <a:pt x="545949" y="48292"/>
                  </a:lnTo>
                  <a:lnTo>
                    <a:pt x="542660" y="59055"/>
                  </a:lnTo>
                  <a:lnTo>
                    <a:pt x="380237" y="59055"/>
                  </a:lnTo>
                  <a:lnTo>
                    <a:pt x="368807" y="61626"/>
                  </a:lnTo>
                  <a:lnTo>
                    <a:pt x="344233" y="100036"/>
                  </a:lnTo>
                  <a:lnTo>
                    <a:pt x="343662" y="107632"/>
                  </a:lnTo>
                  <a:lnTo>
                    <a:pt x="344233" y="114371"/>
                  </a:lnTo>
                  <a:lnTo>
                    <a:pt x="345886" y="120181"/>
                  </a:lnTo>
                  <a:lnTo>
                    <a:pt x="345948" y="120396"/>
                  </a:lnTo>
                  <a:lnTo>
                    <a:pt x="362711" y="134112"/>
                  </a:lnTo>
                  <a:lnTo>
                    <a:pt x="364235" y="137159"/>
                  </a:lnTo>
                  <a:lnTo>
                    <a:pt x="358139" y="147828"/>
                  </a:lnTo>
                  <a:close/>
                </a:path>
                <a:path w="554990" h="931545">
                  <a:moveTo>
                    <a:pt x="550005" y="35052"/>
                  </a:moveTo>
                  <a:lnTo>
                    <a:pt x="527303" y="35052"/>
                  </a:lnTo>
                  <a:lnTo>
                    <a:pt x="530352" y="32004"/>
                  </a:lnTo>
                  <a:lnTo>
                    <a:pt x="533399" y="30480"/>
                  </a:lnTo>
                  <a:lnTo>
                    <a:pt x="534923" y="24384"/>
                  </a:lnTo>
                  <a:lnTo>
                    <a:pt x="537972" y="13716"/>
                  </a:lnTo>
                  <a:lnTo>
                    <a:pt x="541019" y="12191"/>
                  </a:lnTo>
                  <a:lnTo>
                    <a:pt x="553211" y="15240"/>
                  </a:lnTo>
                  <a:lnTo>
                    <a:pt x="554735" y="18288"/>
                  </a:lnTo>
                  <a:lnTo>
                    <a:pt x="552188" y="27718"/>
                  </a:lnTo>
                  <a:lnTo>
                    <a:pt x="550005" y="35052"/>
                  </a:lnTo>
                  <a:close/>
                </a:path>
                <a:path w="554990" h="931545">
                  <a:moveTo>
                    <a:pt x="478536" y="199263"/>
                  </a:moveTo>
                  <a:lnTo>
                    <a:pt x="439578" y="190928"/>
                  </a:lnTo>
                  <a:lnTo>
                    <a:pt x="413004" y="163068"/>
                  </a:lnTo>
                  <a:lnTo>
                    <a:pt x="407630" y="126039"/>
                  </a:lnTo>
                  <a:lnTo>
                    <a:pt x="407659" y="96012"/>
                  </a:lnTo>
                  <a:lnTo>
                    <a:pt x="409956" y="62484"/>
                  </a:lnTo>
                  <a:lnTo>
                    <a:pt x="393954" y="59340"/>
                  </a:lnTo>
                  <a:lnTo>
                    <a:pt x="380237" y="59055"/>
                  </a:lnTo>
                  <a:lnTo>
                    <a:pt x="542660" y="59055"/>
                  </a:lnTo>
                  <a:lnTo>
                    <a:pt x="542573" y="59340"/>
                  </a:lnTo>
                  <a:lnTo>
                    <a:pt x="540658" y="67056"/>
                  </a:lnTo>
                  <a:lnTo>
                    <a:pt x="428244" y="67056"/>
                  </a:lnTo>
                  <a:lnTo>
                    <a:pt x="428331" y="84629"/>
                  </a:lnTo>
                  <a:lnTo>
                    <a:pt x="428723" y="96012"/>
                  </a:lnTo>
                  <a:lnTo>
                    <a:pt x="428815" y="98679"/>
                  </a:lnTo>
                  <a:lnTo>
                    <a:pt x="448032" y="135802"/>
                  </a:lnTo>
                  <a:lnTo>
                    <a:pt x="469749" y="140994"/>
                  </a:lnTo>
                  <a:lnTo>
                    <a:pt x="525534" y="140994"/>
                  </a:lnTo>
                  <a:lnTo>
                    <a:pt x="525780" y="141732"/>
                  </a:lnTo>
                  <a:lnTo>
                    <a:pt x="525732" y="146494"/>
                  </a:lnTo>
                  <a:lnTo>
                    <a:pt x="524256" y="152400"/>
                  </a:lnTo>
                  <a:lnTo>
                    <a:pt x="524256" y="155448"/>
                  </a:lnTo>
                  <a:lnTo>
                    <a:pt x="522731" y="158496"/>
                  </a:lnTo>
                  <a:lnTo>
                    <a:pt x="522731" y="161544"/>
                  </a:lnTo>
                  <a:lnTo>
                    <a:pt x="518707" y="172355"/>
                  </a:lnTo>
                  <a:lnTo>
                    <a:pt x="513397" y="181737"/>
                  </a:lnTo>
                  <a:lnTo>
                    <a:pt x="506658" y="189404"/>
                  </a:lnTo>
                  <a:lnTo>
                    <a:pt x="498348" y="195072"/>
                  </a:lnTo>
                  <a:lnTo>
                    <a:pt x="488870" y="197882"/>
                  </a:lnTo>
                  <a:lnTo>
                    <a:pt x="478536" y="199263"/>
                  </a:lnTo>
                  <a:close/>
                </a:path>
                <a:path w="554990" h="931545">
                  <a:moveTo>
                    <a:pt x="525534" y="140994"/>
                  </a:moveTo>
                  <a:lnTo>
                    <a:pt x="469749" y="140994"/>
                  </a:lnTo>
                  <a:lnTo>
                    <a:pt x="479869" y="138874"/>
                  </a:lnTo>
                  <a:lnTo>
                    <a:pt x="487418" y="132469"/>
                  </a:lnTo>
                  <a:lnTo>
                    <a:pt x="492252" y="121920"/>
                  </a:lnTo>
                  <a:lnTo>
                    <a:pt x="494014" y="110776"/>
                  </a:lnTo>
                  <a:lnTo>
                    <a:pt x="492632" y="100203"/>
                  </a:lnTo>
                  <a:lnTo>
                    <a:pt x="488394" y="90202"/>
                  </a:lnTo>
                  <a:lnTo>
                    <a:pt x="481583" y="80772"/>
                  </a:lnTo>
                  <a:lnTo>
                    <a:pt x="428244" y="67056"/>
                  </a:lnTo>
                  <a:lnTo>
                    <a:pt x="540658" y="67056"/>
                  </a:lnTo>
                  <a:lnTo>
                    <a:pt x="540281" y="68580"/>
                  </a:lnTo>
                  <a:lnTo>
                    <a:pt x="538162" y="77724"/>
                  </a:lnTo>
                  <a:lnTo>
                    <a:pt x="536328" y="86868"/>
                  </a:lnTo>
                  <a:lnTo>
                    <a:pt x="502919" y="86868"/>
                  </a:lnTo>
                  <a:lnTo>
                    <a:pt x="524256" y="137159"/>
                  </a:lnTo>
                  <a:lnTo>
                    <a:pt x="525534" y="140994"/>
                  </a:lnTo>
                  <a:close/>
                </a:path>
                <a:path w="554990" h="931545">
                  <a:moveTo>
                    <a:pt x="534923" y="96012"/>
                  </a:moveTo>
                  <a:lnTo>
                    <a:pt x="531876" y="96012"/>
                  </a:lnTo>
                  <a:lnTo>
                    <a:pt x="502919" y="86868"/>
                  </a:lnTo>
                  <a:lnTo>
                    <a:pt x="536328" y="86868"/>
                  </a:lnTo>
                  <a:lnTo>
                    <a:pt x="534923" y="96012"/>
                  </a:lnTo>
                  <a:close/>
                </a:path>
                <a:path w="554990" h="931545">
                  <a:moveTo>
                    <a:pt x="319094" y="230124"/>
                  </a:moveTo>
                  <a:lnTo>
                    <a:pt x="288035" y="230124"/>
                  </a:lnTo>
                  <a:lnTo>
                    <a:pt x="291083" y="222504"/>
                  </a:lnTo>
                  <a:lnTo>
                    <a:pt x="293369" y="211383"/>
                  </a:lnTo>
                  <a:lnTo>
                    <a:pt x="303275" y="179832"/>
                  </a:lnTo>
                  <a:lnTo>
                    <a:pt x="327659" y="190500"/>
                  </a:lnTo>
                  <a:lnTo>
                    <a:pt x="329183" y="193548"/>
                  </a:lnTo>
                  <a:lnTo>
                    <a:pt x="319094" y="230124"/>
                  </a:lnTo>
                  <a:close/>
                </a:path>
                <a:path w="554990" h="931545">
                  <a:moveTo>
                    <a:pt x="294131" y="318516"/>
                  </a:moveTo>
                  <a:lnTo>
                    <a:pt x="288035" y="316992"/>
                  </a:lnTo>
                  <a:lnTo>
                    <a:pt x="286511" y="315468"/>
                  </a:lnTo>
                  <a:lnTo>
                    <a:pt x="284987" y="312420"/>
                  </a:lnTo>
                  <a:lnTo>
                    <a:pt x="281939" y="300228"/>
                  </a:lnTo>
                  <a:lnTo>
                    <a:pt x="278891" y="292608"/>
                  </a:lnTo>
                  <a:lnTo>
                    <a:pt x="275843" y="283464"/>
                  </a:lnTo>
                  <a:lnTo>
                    <a:pt x="217289" y="268986"/>
                  </a:lnTo>
                  <a:lnTo>
                    <a:pt x="207263" y="266700"/>
                  </a:lnTo>
                  <a:lnTo>
                    <a:pt x="206359" y="258103"/>
                  </a:lnTo>
                  <a:lnTo>
                    <a:pt x="205739" y="250507"/>
                  </a:lnTo>
                  <a:lnTo>
                    <a:pt x="205120" y="243768"/>
                  </a:lnTo>
                  <a:lnTo>
                    <a:pt x="204215" y="237744"/>
                  </a:lnTo>
                  <a:lnTo>
                    <a:pt x="203715" y="231457"/>
                  </a:lnTo>
                  <a:lnTo>
                    <a:pt x="202501" y="224028"/>
                  </a:lnTo>
                  <a:lnTo>
                    <a:pt x="201001" y="215455"/>
                  </a:lnTo>
                  <a:lnTo>
                    <a:pt x="199730" y="206359"/>
                  </a:lnTo>
                  <a:lnTo>
                    <a:pt x="199643" y="205740"/>
                  </a:lnTo>
                  <a:lnTo>
                    <a:pt x="204215" y="201168"/>
                  </a:lnTo>
                  <a:lnTo>
                    <a:pt x="217384" y="206359"/>
                  </a:lnTo>
                  <a:lnTo>
                    <a:pt x="229552" y="210693"/>
                  </a:lnTo>
                  <a:lnTo>
                    <a:pt x="288035" y="230124"/>
                  </a:lnTo>
                  <a:lnTo>
                    <a:pt x="319094" y="230124"/>
                  </a:lnTo>
                  <a:lnTo>
                    <a:pt x="316991" y="237744"/>
                  </a:lnTo>
                  <a:lnTo>
                    <a:pt x="390144" y="257556"/>
                  </a:lnTo>
                  <a:lnTo>
                    <a:pt x="425865" y="266700"/>
                  </a:lnTo>
                  <a:lnTo>
                    <a:pt x="431292" y="268224"/>
                  </a:lnTo>
                  <a:lnTo>
                    <a:pt x="491947" y="268224"/>
                  </a:lnTo>
                  <a:lnTo>
                    <a:pt x="492252" y="269748"/>
                  </a:lnTo>
                  <a:lnTo>
                    <a:pt x="489203" y="284988"/>
                  </a:lnTo>
                  <a:lnTo>
                    <a:pt x="486862" y="291084"/>
                  </a:lnTo>
                  <a:lnTo>
                    <a:pt x="303275" y="291084"/>
                  </a:lnTo>
                  <a:lnTo>
                    <a:pt x="301752" y="297180"/>
                  </a:lnTo>
                  <a:lnTo>
                    <a:pt x="298704" y="307848"/>
                  </a:lnTo>
                  <a:lnTo>
                    <a:pt x="297179" y="316992"/>
                  </a:lnTo>
                  <a:lnTo>
                    <a:pt x="294131" y="318516"/>
                  </a:lnTo>
                  <a:close/>
                </a:path>
                <a:path w="554990" h="931545">
                  <a:moveTo>
                    <a:pt x="491947" y="268224"/>
                  </a:moveTo>
                  <a:lnTo>
                    <a:pt x="443483" y="268224"/>
                  </a:lnTo>
                  <a:lnTo>
                    <a:pt x="448056" y="263652"/>
                  </a:lnTo>
                  <a:lnTo>
                    <a:pt x="452627" y="260604"/>
                  </a:lnTo>
                  <a:lnTo>
                    <a:pt x="457199" y="256032"/>
                  </a:lnTo>
                  <a:lnTo>
                    <a:pt x="458723" y="248412"/>
                  </a:lnTo>
                  <a:lnTo>
                    <a:pt x="460248" y="242316"/>
                  </a:lnTo>
                  <a:lnTo>
                    <a:pt x="460248" y="225552"/>
                  </a:lnTo>
                  <a:lnTo>
                    <a:pt x="469391" y="222504"/>
                  </a:lnTo>
                  <a:lnTo>
                    <a:pt x="469391" y="224028"/>
                  </a:lnTo>
                  <a:lnTo>
                    <a:pt x="472439" y="227075"/>
                  </a:lnTo>
                  <a:lnTo>
                    <a:pt x="475487" y="234696"/>
                  </a:lnTo>
                  <a:lnTo>
                    <a:pt x="479744" y="242316"/>
                  </a:lnTo>
                  <a:lnTo>
                    <a:pt x="487223" y="256032"/>
                  </a:lnTo>
                  <a:lnTo>
                    <a:pt x="490727" y="262128"/>
                  </a:lnTo>
                  <a:lnTo>
                    <a:pt x="491947" y="268224"/>
                  </a:lnTo>
                  <a:close/>
                </a:path>
                <a:path w="554990" h="931545">
                  <a:moveTo>
                    <a:pt x="454152" y="326136"/>
                  </a:moveTo>
                  <a:lnTo>
                    <a:pt x="440435" y="326136"/>
                  </a:lnTo>
                  <a:lnTo>
                    <a:pt x="433506" y="325612"/>
                  </a:lnTo>
                  <a:lnTo>
                    <a:pt x="426148" y="324231"/>
                  </a:lnTo>
                  <a:lnTo>
                    <a:pt x="408431" y="320040"/>
                  </a:lnTo>
                  <a:lnTo>
                    <a:pt x="356615" y="304800"/>
                  </a:lnTo>
                  <a:lnTo>
                    <a:pt x="303275" y="291084"/>
                  </a:lnTo>
                  <a:lnTo>
                    <a:pt x="486862" y="291084"/>
                  </a:lnTo>
                  <a:lnTo>
                    <a:pt x="484036" y="298442"/>
                  </a:lnTo>
                  <a:lnTo>
                    <a:pt x="477583" y="309181"/>
                  </a:lnTo>
                  <a:lnTo>
                    <a:pt x="469701" y="317349"/>
                  </a:lnTo>
                  <a:lnTo>
                    <a:pt x="460248" y="323088"/>
                  </a:lnTo>
                  <a:lnTo>
                    <a:pt x="454152" y="326136"/>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739139" y="2801111"/>
              <a:ext cx="1539239" cy="2392679"/>
            </a:xfrm>
            <a:prstGeom prst="rect">
              <a:avLst/>
            </a:prstGeom>
          </p:spPr>
        </p:pic>
        <p:pic>
          <p:nvPicPr>
            <p:cNvPr id="6" name="object 6"/>
            <p:cNvPicPr/>
            <p:nvPr/>
          </p:nvPicPr>
          <p:blipFill>
            <a:blip r:embed="rId4" cstate="print"/>
            <a:stretch>
              <a:fillRect/>
            </a:stretch>
          </p:blipFill>
          <p:spPr>
            <a:xfrm>
              <a:off x="1059180" y="3243262"/>
              <a:ext cx="720852" cy="1539557"/>
            </a:xfrm>
            <a:prstGeom prst="rect">
              <a:avLst/>
            </a:prstGeom>
          </p:spPr>
        </p:pic>
        <p:pic>
          <p:nvPicPr>
            <p:cNvPr id="7" name="object 7"/>
            <p:cNvPicPr/>
            <p:nvPr/>
          </p:nvPicPr>
          <p:blipFill>
            <a:blip r:embed="rId5" cstate="print"/>
            <a:stretch>
              <a:fillRect/>
            </a:stretch>
          </p:blipFill>
          <p:spPr>
            <a:xfrm>
              <a:off x="1161287" y="2688335"/>
              <a:ext cx="1147571" cy="938783"/>
            </a:xfrm>
            <a:prstGeom prst="rect">
              <a:avLst/>
            </a:prstGeom>
          </p:spPr>
        </p:pic>
        <p:pic>
          <p:nvPicPr>
            <p:cNvPr id="8" name="object 8"/>
            <p:cNvPicPr/>
            <p:nvPr/>
          </p:nvPicPr>
          <p:blipFill>
            <a:blip r:embed="rId6" cstate="print"/>
            <a:stretch>
              <a:fillRect/>
            </a:stretch>
          </p:blipFill>
          <p:spPr>
            <a:xfrm>
              <a:off x="1191768" y="1082040"/>
              <a:ext cx="1549907" cy="2433827"/>
            </a:xfrm>
            <a:prstGeom prst="rect">
              <a:avLst/>
            </a:prstGeom>
          </p:spPr>
        </p:pic>
        <p:sp>
          <p:nvSpPr>
            <p:cNvPr id="9" name="object 9"/>
            <p:cNvSpPr/>
            <p:nvPr/>
          </p:nvSpPr>
          <p:spPr>
            <a:xfrm>
              <a:off x="1629155" y="1466088"/>
              <a:ext cx="600075" cy="1643380"/>
            </a:xfrm>
            <a:custGeom>
              <a:avLst/>
              <a:gdLst/>
              <a:ahLst/>
              <a:cxnLst/>
              <a:rect l="l" t="t" r="r" b="b"/>
              <a:pathLst>
                <a:path w="600075" h="1643380">
                  <a:moveTo>
                    <a:pt x="42672" y="1591055"/>
                  </a:moveTo>
                  <a:lnTo>
                    <a:pt x="39624" y="1591055"/>
                  </a:lnTo>
                  <a:lnTo>
                    <a:pt x="15240" y="1583436"/>
                  </a:lnTo>
                  <a:lnTo>
                    <a:pt x="2476" y="1546669"/>
                  </a:lnTo>
                  <a:lnTo>
                    <a:pt x="0" y="1516380"/>
                  </a:lnTo>
                  <a:lnTo>
                    <a:pt x="1524" y="1510284"/>
                  </a:lnTo>
                  <a:lnTo>
                    <a:pt x="3079" y="1502568"/>
                  </a:lnTo>
                  <a:lnTo>
                    <a:pt x="18097" y="1467231"/>
                  </a:lnTo>
                  <a:lnTo>
                    <a:pt x="52268" y="1444371"/>
                  </a:lnTo>
                  <a:lnTo>
                    <a:pt x="64960" y="1443228"/>
                  </a:lnTo>
                  <a:lnTo>
                    <a:pt x="79081" y="1444371"/>
                  </a:lnTo>
                  <a:lnTo>
                    <a:pt x="94488" y="1447800"/>
                  </a:lnTo>
                  <a:lnTo>
                    <a:pt x="99393" y="1449204"/>
                  </a:lnTo>
                  <a:lnTo>
                    <a:pt x="105156" y="1451038"/>
                  </a:lnTo>
                  <a:lnTo>
                    <a:pt x="112061" y="1453157"/>
                  </a:lnTo>
                  <a:lnTo>
                    <a:pt x="120396" y="1455420"/>
                  </a:lnTo>
                  <a:lnTo>
                    <a:pt x="145542" y="1463230"/>
                  </a:lnTo>
                  <a:lnTo>
                    <a:pt x="154686" y="1465921"/>
                  </a:lnTo>
                  <a:lnTo>
                    <a:pt x="161544" y="1467612"/>
                  </a:lnTo>
                  <a:lnTo>
                    <a:pt x="176117" y="1471636"/>
                  </a:lnTo>
                  <a:lnTo>
                    <a:pt x="187833" y="1474660"/>
                  </a:lnTo>
                  <a:lnTo>
                    <a:pt x="202692" y="1478280"/>
                  </a:lnTo>
                  <a:lnTo>
                    <a:pt x="234848" y="1478280"/>
                  </a:lnTo>
                  <a:lnTo>
                    <a:pt x="233934" y="1480947"/>
                  </a:lnTo>
                  <a:lnTo>
                    <a:pt x="230505" y="1491519"/>
                  </a:lnTo>
                  <a:lnTo>
                    <a:pt x="227193" y="1502282"/>
                  </a:lnTo>
                  <a:lnTo>
                    <a:pt x="66103" y="1502282"/>
                  </a:lnTo>
                  <a:lnTo>
                    <a:pt x="33051" y="1527857"/>
                  </a:lnTo>
                  <a:lnTo>
                    <a:pt x="28194" y="1550860"/>
                  </a:lnTo>
                  <a:lnTo>
                    <a:pt x="28765" y="1557599"/>
                  </a:lnTo>
                  <a:lnTo>
                    <a:pt x="30419" y="1563409"/>
                  </a:lnTo>
                  <a:lnTo>
                    <a:pt x="30480" y="1563623"/>
                  </a:lnTo>
                  <a:lnTo>
                    <a:pt x="47244" y="1577339"/>
                  </a:lnTo>
                  <a:lnTo>
                    <a:pt x="48768" y="1580388"/>
                  </a:lnTo>
                  <a:lnTo>
                    <a:pt x="42672" y="1591055"/>
                  </a:lnTo>
                  <a:close/>
                </a:path>
                <a:path w="600075" h="1643380">
                  <a:moveTo>
                    <a:pt x="234848" y="1478280"/>
                  </a:moveTo>
                  <a:lnTo>
                    <a:pt x="213360" y="1478280"/>
                  </a:lnTo>
                  <a:lnTo>
                    <a:pt x="214884" y="1475231"/>
                  </a:lnTo>
                  <a:lnTo>
                    <a:pt x="217932" y="1473708"/>
                  </a:lnTo>
                  <a:lnTo>
                    <a:pt x="220980" y="1467612"/>
                  </a:lnTo>
                  <a:lnTo>
                    <a:pt x="224028" y="1456944"/>
                  </a:lnTo>
                  <a:lnTo>
                    <a:pt x="225552" y="1455420"/>
                  </a:lnTo>
                  <a:lnTo>
                    <a:pt x="237744" y="1458468"/>
                  </a:lnTo>
                  <a:lnTo>
                    <a:pt x="240792" y="1461515"/>
                  </a:lnTo>
                  <a:lnTo>
                    <a:pt x="237363" y="1470945"/>
                  </a:lnTo>
                  <a:lnTo>
                    <a:pt x="234848" y="1478280"/>
                  </a:lnTo>
                  <a:close/>
                </a:path>
                <a:path w="600075" h="1643380">
                  <a:moveTo>
                    <a:pt x="163258" y="1643062"/>
                  </a:moveTo>
                  <a:lnTo>
                    <a:pt x="124753" y="1634370"/>
                  </a:lnTo>
                  <a:lnTo>
                    <a:pt x="97536" y="1606296"/>
                  </a:lnTo>
                  <a:lnTo>
                    <a:pt x="92881" y="1569267"/>
                  </a:lnTo>
                  <a:lnTo>
                    <a:pt x="92905" y="1562100"/>
                  </a:lnTo>
                  <a:lnTo>
                    <a:pt x="93016" y="1557599"/>
                  </a:lnTo>
                  <a:lnTo>
                    <a:pt x="93104" y="1554003"/>
                  </a:lnTo>
                  <a:lnTo>
                    <a:pt x="93182" y="1550860"/>
                  </a:lnTo>
                  <a:lnTo>
                    <a:pt x="93285" y="1546669"/>
                  </a:lnTo>
                  <a:lnTo>
                    <a:pt x="93365" y="1543431"/>
                  </a:lnTo>
                  <a:lnTo>
                    <a:pt x="93478" y="1539239"/>
                  </a:lnTo>
                  <a:lnTo>
                    <a:pt x="96012" y="1505712"/>
                  </a:lnTo>
                  <a:lnTo>
                    <a:pt x="79986" y="1502568"/>
                  </a:lnTo>
                  <a:lnTo>
                    <a:pt x="66103" y="1502282"/>
                  </a:lnTo>
                  <a:lnTo>
                    <a:pt x="227193" y="1502282"/>
                  </a:lnTo>
                  <a:lnTo>
                    <a:pt x="227105" y="1502568"/>
                  </a:lnTo>
                  <a:lnTo>
                    <a:pt x="225190" y="1510284"/>
                  </a:lnTo>
                  <a:lnTo>
                    <a:pt x="114300" y="1510284"/>
                  </a:lnTo>
                  <a:lnTo>
                    <a:pt x="113928" y="1520951"/>
                  </a:lnTo>
                  <a:lnTo>
                    <a:pt x="113907" y="1534668"/>
                  </a:lnTo>
                  <a:lnTo>
                    <a:pt x="114035" y="1539239"/>
                  </a:lnTo>
                  <a:lnTo>
                    <a:pt x="133421" y="1579030"/>
                  </a:lnTo>
                  <a:lnTo>
                    <a:pt x="155162" y="1584221"/>
                  </a:lnTo>
                  <a:lnTo>
                    <a:pt x="210065" y="1584221"/>
                  </a:lnTo>
                  <a:lnTo>
                    <a:pt x="210312" y="1584960"/>
                  </a:lnTo>
                  <a:lnTo>
                    <a:pt x="210264" y="1589722"/>
                  </a:lnTo>
                  <a:lnTo>
                    <a:pt x="208788" y="1595628"/>
                  </a:lnTo>
                  <a:lnTo>
                    <a:pt x="208788" y="1601723"/>
                  </a:lnTo>
                  <a:lnTo>
                    <a:pt x="207264" y="1604772"/>
                  </a:lnTo>
                  <a:lnTo>
                    <a:pt x="203239" y="1616225"/>
                  </a:lnTo>
                  <a:lnTo>
                    <a:pt x="197929" y="1625536"/>
                  </a:lnTo>
                  <a:lnTo>
                    <a:pt x="191190" y="1632847"/>
                  </a:lnTo>
                  <a:lnTo>
                    <a:pt x="182880" y="1638300"/>
                  </a:lnTo>
                  <a:lnTo>
                    <a:pt x="173426" y="1641752"/>
                  </a:lnTo>
                  <a:lnTo>
                    <a:pt x="163258" y="1643062"/>
                  </a:lnTo>
                  <a:close/>
                </a:path>
                <a:path w="600075" h="1643380">
                  <a:moveTo>
                    <a:pt x="210065" y="1584221"/>
                  </a:moveTo>
                  <a:lnTo>
                    <a:pt x="155162" y="1584221"/>
                  </a:lnTo>
                  <a:lnTo>
                    <a:pt x="165735" y="1582102"/>
                  </a:lnTo>
                  <a:lnTo>
                    <a:pt x="173450" y="1575696"/>
                  </a:lnTo>
                  <a:lnTo>
                    <a:pt x="178308" y="1565147"/>
                  </a:lnTo>
                  <a:lnTo>
                    <a:pt x="179403" y="1554003"/>
                  </a:lnTo>
                  <a:lnTo>
                    <a:pt x="177927" y="1543431"/>
                  </a:lnTo>
                  <a:lnTo>
                    <a:pt x="173593" y="1533429"/>
                  </a:lnTo>
                  <a:lnTo>
                    <a:pt x="166116" y="1524000"/>
                  </a:lnTo>
                  <a:lnTo>
                    <a:pt x="114300" y="1510284"/>
                  </a:lnTo>
                  <a:lnTo>
                    <a:pt x="225190" y="1510284"/>
                  </a:lnTo>
                  <a:lnTo>
                    <a:pt x="224813" y="1511807"/>
                  </a:lnTo>
                  <a:lnTo>
                    <a:pt x="222694" y="1520951"/>
                  </a:lnTo>
                  <a:lnTo>
                    <a:pt x="220861" y="1530095"/>
                  </a:lnTo>
                  <a:lnTo>
                    <a:pt x="187452" y="1530095"/>
                  </a:lnTo>
                  <a:lnTo>
                    <a:pt x="208788" y="1580388"/>
                  </a:lnTo>
                  <a:lnTo>
                    <a:pt x="210065" y="1584221"/>
                  </a:lnTo>
                  <a:close/>
                </a:path>
                <a:path w="600075" h="1643380">
                  <a:moveTo>
                    <a:pt x="219456" y="1539239"/>
                  </a:moveTo>
                  <a:lnTo>
                    <a:pt x="216408" y="1539239"/>
                  </a:lnTo>
                  <a:lnTo>
                    <a:pt x="187451" y="1530095"/>
                  </a:lnTo>
                  <a:lnTo>
                    <a:pt x="220861" y="1530095"/>
                  </a:lnTo>
                  <a:lnTo>
                    <a:pt x="219456" y="1539239"/>
                  </a:lnTo>
                  <a:close/>
                </a:path>
                <a:path w="600075" h="1643380">
                  <a:moveTo>
                    <a:pt x="118110" y="1304544"/>
                  </a:moveTo>
                  <a:lnTo>
                    <a:pt x="97536" y="1304544"/>
                  </a:lnTo>
                  <a:lnTo>
                    <a:pt x="76200" y="1258823"/>
                  </a:lnTo>
                  <a:lnTo>
                    <a:pt x="75366" y="1250822"/>
                  </a:lnTo>
                  <a:lnTo>
                    <a:pt x="75423" y="1240917"/>
                  </a:lnTo>
                  <a:lnTo>
                    <a:pt x="91249" y="1198245"/>
                  </a:lnTo>
                  <a:lnTo>
                    <a:pt x="112932" y="1181004"/>
                  </a:lnTo>
                  <a:lnTo>
                    <a:pt x="113065" y="1181004"/>
                  </a:lnTo>
                  <a:lnTo>
                    <a:pt x="123896" y="1177432"/>
                  </a:lnTo>
                  <a:lnTo>
                    <a:pt x="136588" y="1175766"/>
                  </a:lnTo>
                  <a:lnTo>
                    <a:pt x="150709" y="1176385"/>
                  </a:lnTo>
                  <a:lnTo>
                    <a:pt x="166116" y="1179576"/>
                  </a:lnTo>
                  <a:lnTo>
                    <a:pt x="169568" y="1181004"/>
                  </a:lnTo>
                  <a:lnTo>
                    <a:pt x="175450" y="1183005"/>
                  </a:lnTo>
                  <a:lnTo>
                    <a:pt x="183904" y="1185576"/>
                  </a:lnTo>
                  <a:lnTo>
                    <a:pt x="195072" y="1188720"/>
                  </a:lnTo>
                  <a:lnTo>
                    <a:pt x="207668" y="1192744"/>
                  </a:lnTo>
                  <a:lnTo>
                    <a:pt x="218122" y="1195768"/>
                  </a:lnTo>
                  <a:lnTo>
                    <a:pt x="226576" y="1197935"/>
                  </a:lnTo>
                  <a:lnTo>
                    <a:pt x="233172" y="1199388"/>
                  </a:lnTo>
                  <a:lnTo>
                    <a:pt x="247745" y="1203412"/>
                  </a:lnTo>
                  <a:lnTo>
                    <a:pt x="259461" y="1206436"/>
                  </a:lnTo>
                  <a:lnTo>
                    <a:pt x="280416" y="1211580"/>
                  </a:lnTo>
                  <a:lnTo>
                    <a:pt x="307230" y="1211580"/>
                  </a:lnTo>
                  <a:lnTo>
                    <a:pt x="306705" y="1213294"/>
                  </a:lnTo>
                  <a:lnTo>
                    <a:pt x="301752" y="1231392"/>
                  </a:lnTo>
                  <a:lnTo>
                    <a:pt x="299738" y="1238345"/>
                  </a:lnTo>
                  <a:lnTo>
                    <a:pt x="148732" y="1238345"/>
                  </a:lnTo>
                  <a:lnTo>
                    <a:pt x="130683" y="1240917"/>
                  </a:lnTo>
                  <a:lnTo>
                    <a:pt x="117776" y="1249775"/>
                  </a:lnTo>
                  <a:lnTo>
                    <a:pt x="109728" y="1264920"/>
                  </a:lnTo>
                  <a:lnTo>
                    <a:pt x="108323" y="1274897"/>
                  </a:lnTo>
                  <a:lnTo>
                    <a:pt x="108775" y="1284160"/>
                  </a:lnTo>
                  <a:lnTo>
                    <a:pt x="111228" y="1292566"/>
                  </a:lnTo>
                  <a:lnTo>
                    <a:pt x="115824" y="1299972"/>
                  </a:lnTo>
                  <a:lnTo>
                    <a:pt x="118110" y="1304544"/>
                  </a:lnTo>
                  <a:close/>
                </a:path>
                <a:path w="600075" h="1643380">
                  <a:moveTo>
                    <a:pt x="307230" y="1211580"/>
                  </a:moveTo>
                  <a:lnTo>
                    <a:pt x="280416" y="1211580"/>
                  </a:lnTo>
                  <a:lnTo>
                    <a:pt x="284988" y="1210055"/>
                  </a:lnTo>
                  <a:lnTo>
                    <a:pt x="288036" y="1208531"/>
                  </a:lnTo>
                  <a:lnTo>
                    <a:pt x="292608" y="1199388"/>
                  </a:lnTo>
                  <a:lnTo>
                    <a:pt x="295656" y="1187196"/>
                  </a:lnTo>
                  <a:lnTo>
                    <a:pt x="298894" y="1185576"/>
                  </a:lnTo>
                  <a:lnTo>
                    <a:pt x="298275" y="1185576"/>
                  </a:lnTo>
                  <a:lnTo>
                    <a:pt x="312420" y="1188720"/>
                  </a:lnTo>
                  <a:lnTo>
                    <a:pt x="313944" y="1191768"/>
                  </a:lnTo>
                  <a:lnTo>
                    <a:pt x="309895" y="1202888"/>
                  </a:lnTo>
                  <a:lnTo>
                    <a:pt x="307230" y="1211580"/>
                  </a:lnTo>
                  <a:close/>
                </a:path>
                <a:path w="600075" h="1643380">
                  <a:moveTo>
                    <a:pt x="288036" y="1277112"/>
                  </a:moveTo>
                  <a:lnTo>
                    <a:pt x="228885" y="1256966"/>
                  </a:lnTo>
                  <a:lnTo>
                    <a:pt x="214884" y="1252728"/>
                  </a:lnTo>
                  <a:lnTo>
                    <a:pt x="172212" y="1242060"/>
                  </a:lnTo>
                  <a:lnTo>
                    <a:pt x="148732" y="1238345"/>
                  </a:lnTo>
                  <a:lnTo>
                    <a:pt x="299738" y="1238345"/>
                  </a:lnTo>
                  <a:lnTo>
                    <a:pt x="299442" y="1239369"/>
                  </a:lnTo>
                  <a:lnTo>
                    <a:pt x="296989" y="1249489"/>
                  </a:lnTo>
                  <a:lnTo>
                    <a:pt x="291084" y="1275588"/>
                  </a:lnTo>
                  <a:lnTo>
                    <a:pt x="288036" y="1277112"/>
                  </a:lnTo>
                  <a:close/>
                </a:path>
                <a:path w="600075" h="1643380">
                  <a:moveTo>
                    <a:pt x="67056" y="1391412"/>
                  </a:moveTo>
                  <a:lnTo>
                    <a:pt x="54864" y="1388363"/>
                  </a:lnTo>
                  <a:lnTo>
                    <a:pt x="51816" y="1385315"/>
                  </a:lnTo>
                  <a:lnTo>
                    <a:pt x="54608" y="1364932"/>
                  </a:lnTo>
                  <a:lnTo>
                    <a:pt x="54673" y="1364456"/>
                  </a:lnTo>
                  <a:lnTo>
                    <a:pt x="56388" y="1343025"/>
                  </a:lnTo>
                  <a:lnTo>
                    <a:pt x="56388" y="1298447"/>
                  </a:lnTo>
                  <a:lnTo>
                    <a:pt x="60960" y="1293876"/>
                  </a:lnTo>
                  <a:lnTo>
                    <a:pt x="97536" y="1304544"/>
                  </a:lnTo>
                  <a:lnTo>
                    <a:pt x="118110" y="1304544"/>
                  </a:lnTo>
                  <a:lnTo>
                    <a:pt x="120396" y="1309115"/>
                  </a:lnTo>
                  <a:lnTo>
                    <a:pt x="128016" y="1313688"/>
                  </a:lnTo>
                  <a:lnTo>
                    <a:pt x="135636" y="1315212"/>
                  </a:lnTo>
                  <a:lnTo>
                    <a:pt x="175260" y="1327404"/>
                  </a:lnTo>
                  <a:lnTo>
                    <a:pt x="221170" y="1338453"/>
                  </a:lnTo>
                  <a:lnTo>
                    <a:pt x="235910" y="1341548"/>
                  </a:lnTo>
                  <a:lnTo>
                    <a:pt x="245364" y="1342644"/>
                  </a:lnTo>
                  <a:lnTo>
                    <a:pt x="271497" y="1342644"/>
                  </a:lnTo>
                  <a:lnTo>
                    <a:pt x="270129" y="1347216"/>
                  </a:lnTo>
                  <a:lnTo>
                    <a:pt x="265795" y="1362075"/>
                  </a:lnTo>
                  <a:lnTo>
                    <a:pt x="265679" y="1362455"/>
                  </a:lnTo>
                  <a:lnTo>
                    <a:pt x="83820" y="1362455"/>
                  </a:lnTo>
                  <a:lnTo>
                    <a:pt x="79248" y="1363980"/>
                  </a:lnTo>
                  <a:lnTo>
                    <a:pt x="77724" y="1367028"/>
                  </a:lnTo>
                  <a:lnTo>
                    <a:pt x="74676" y="1370076"/>
                  </a:lnTo>
                  <a:lnTo>
                    <a:pt x="74676" y="1373123"/>
                  </a:lnTo>
                  <a:lnTo>
                    <a:pt x="73152" y="1379220"/>
                  </a:lnTo>
                  <a:lnTo>
                    <a:pt x="68580" y="1389888"/>
                  </a:lnTo>
                  <a:lnTo>
                    <a:pt x="67056" y="1391412"/>
                  </a:lnTo>
                  <a:close/>
                </a:path>
                <a:path w="600075" h="1643380">
                  <a:moveTo>
                    <a:pt x="271497" y="1342644"/>
                  </a:moveTo>
                  <a:lnTo>
                    <a:pt x="245364" y="1342644"/>
                  </a:lnTo>
                  <a:lnTo>
                    <a:pt x="249031" y="1341215"/>
                  </a:lnTo>
                  <a:lnTo>
                    <a:pt x="252984" y="1336929"/>
                  </a:lnTo>
                  <a:lnTo>
                    <a:pt x="256936" y="1329785"/>
                  </a:lnTo>
                  <a:lnTo>
                    <a:pt x="260604" y="1319784"/>
                  </a:lnTo>
                  <a:lnTo>
                    <a:pt x="262128" y="1318260"/>
                  </a:lnTo>
                  <a:lnTo>
                    <a:pt x="275844" y="1321308"/>
                  </a:lnTo>
                  <a:lnTo>
                    <a:pt x="277368" y="1324355"/>
                  </a:lnTo>
                  <a:lnTo>
                    <a:pt x="273891" y="1334642"/>
                  </a:lnTo>
                  <a:lnTo>
                    <a:pt x="271497" y="1342644"/>
                  </a:lnTo>
                  <a:close/>
                </a:path>
                <a:path w="600075" h="1643380">
                  <a:moveTo>
                    <a:pt x="243840" y="1440180"/>
                  </a:moveTo>
                  <a:lnTo>
                    <a:pt x="231648" y="1435608"/>
                  </a:lnTo>
                  <a:lnTo>
                    <a:pt x="230124" y="1432560"/>
                  </a:lnTo>
                  <a:lnTo>
                    <a:pt x="232100" y="1423368"/>
                  </a:lnTo>
                  <a:lnTo>
                    <a:pt x="233362" y="1416177"/>
                  </a:lnTo>
                  <a:lnTo>
                    <a:pt x="233767" y="1410700"/>
                  </a:lnTo>
                  <a:lnTo>
                    <a:pt x="233172" y="1406652"/>
                  </a:lnTo>
                  <a:lnTo>
                    <a:pt x="233172" y="1403604"/>
                  </a:lnTo>
                  <a:lnTo>
                    <a:pt x="230124" y="1400555"/>
                  </a:lnTo>
                  <a:lnTo>
                    <a:pt x="224028" y="1399031"/>
                  </a:lnTo>
                  <a:lnTo>
                    <a:pt x="210026" y="1394460"/>
                  </a:lnTo>
                  <a:lnTo>
                    <a:pt x="164592" y="1380744"/>
                  </a:lnTo>
                  <a:lnTo>
                    <a:pt x="114681" y="1368242"/>
                  </a:lnTo>
                  <a:lnTo>
                    <a:pt x="83820" y="1362455"/>
                  </a:lnTo>
                  <a:lnTo>
                    <a:pt x="265679" y="1362455"/>
                  </a:lnTo>
                  <a:lnTo>
                    <a:pt x="260604" y="1379220"/>
                  </a:lnTo>
                  <a:lnTo>
                    <a:pt x="252603" y="1412938"/>
                  </a:lnTo>
                  <a:lnTo>
                    <a:pt x="249459" y="1426583"/>
                  </a:lnTo>
                  <a:lnTo>
                    <a:pt x="246888" y="1438655"/>
                  </a:lnTo>
                  <a:lnTo>
                    <a:pt x="243840" y="1440180"/>
                  </a:lnTo>
                  <a:close/>
                </a:path>
                <a:path w="600075" h="1643380">
                  <a:moveTo>
                    <a:pt x="64008" y="961644"/>
                  </a:moveTo>
                  <a:lnTo>
                    <a:pt x="51816" y="958596"/>
                  </a:lnTo>
                  <a:lnTo>
                    <a:pt x="50292" y="955548"/>
                  </a:lnTo>
                  <a:lnTo>
                    <a:pt x="52975" y="935736"/>
                  </a:lnTo>
                  <a:lnTo>
                    <a:pt x="53062" y="935093"/>
                  </a:lnTo>
                  <a:lnTo>
                    <a:pt x="53168" y="934212"/>
                  </a:lnTo>
                  <a:lnTo>
                    <a:pt x="54864" y="912495"/>
                  </a:lnTo>
                  <a:lnTo>
                    <a:pt x="55435" y="889968"/>
                  </a:lnTo>
                  <a:lnTo>
                    <a:pt x="54940" y="870204"/>
                  </a:lnTo>
                  <a:lnTo>
                    <a:pt x="54864" y="867156"/>
                  </a:lnTo>
                  <a:lnTo>
                    <a:pt x="57912" y="864108"/>
                  </a:lnTo>
                  <a:lnTo>
                    <a:pt x="59436" y="864108"/>
                  </a:lnTo>
                  <a:lnTo>
                    <a:pt x="65532" y="865632"/>
                  </a:lnTo>
                  <a:lnTo>
                    <a:pt x="79248" y="870204"/>
                  </a:lnTo>
                  <a:lnTo>
                    <a:pt x="174831" y="897850"/>
                  </a:lnTo>
                  <a:lnTo>
                    <a:pt x="217932" y="909828"/>
                  </a:lnTo>
                  <a:lnTo>
                    <a:pt x="288036" y="928116"/>
                  </a:lnTo>
                  <a:lnTo>
                    <a:pt x="308950" y="934212"/>
                  </a:lnTo>
                  <a:lnTo>
                    <a:pt x="77724" y="934212"/>
                  </a:lnTo>
                  <a:lnTo>
                    <a:pt x="74676" y="935736"/>
                  </a:lnTo>
                  <a:lnTo>
                    <a:pt x="73152" y="941832"/>
                  </a:lnTo>
                  <a:lnTo>
                    <a:pt x="71651" y="943332"/>
                  </a:lnTo>
                  <a:lnTo>
                    <a:pt x="70104" y="949452"/>
                  </a:lnTo>
                  <a:lnTo>
                    <a:pt x="67056" y="960120"/>
                  </a:lnTo>
                  <a:lnTo>
                    <a:pt x="64008" y="961644"/>
                  </a:lnTo>
                  <a:close/>
                </a:path>
                <a:path w="600075" h="1643380">
                  <a:moveTo>
                    <a:pt x="378851" y="943332"/>
                  </a:moveTo>
                  <a:lnTo>
                    <a:pt x="358163" y="943332"/>
                  </a:lnTo>
                  <a:lnTo>
                    <a:pt x="361188" y="940308"/>
                  </a:lnTo>
                  <a:lnTo>
                    <a:pt x="365760" y="931163"/>
                  </a:lnTo>
                  <a:lnTo>
                    <a:pt x="370332" y="918971"/>
                  </a:lnTo>
                  <a:lnTo>
                    <a:pt x="371856" y="917448"/>
                  </a:lnTo>
                  <a:lnTo>
                    <a:pt x="384048" y="920496"/>
                  </a:lnTo>
                  <a:lnTo>
                    <a:pt x="385572" y="923544"/>
                  </a:lnTo>
                  <a:lnTo>
                    <a:pt x="378904" y="943165"/>
                  </a:lnTo>
                  <a:lnTo>
                    <a:pt x="378851" y="943332"/>
                  </a:lnTo>
                  <a:close/>
                </a:path>
                <a:path w="600075" h="1643380">
                  <a:moveTo>
                    <a:pt x="271081" y="1136713"/>
                  </a:moveTo>
                  <a:lnTo>
                    <a:pt x="228600" y="1130808"/>
                  </a:lnTo>
                  <a:lnTo>
                    <a:pt x="192405" y="1116711"/>
                  </a:lnTo>
                  <a:lnTo>
                    <a:pt x="160591" y="1084326"/>
                  </a:lnTo>
                  <a:lnTo>
                    <a:pt x="143256" y="1037082"/>
                  </a:lnTo>
                  <a:lnTo>
                    <a:pt x="138088" y="1013555"/>
                  </a:lnTo>
                  <a:lnTo>
                    <a:pt x="138376" y="1008888"/>
                  </a:lnTo>
                  <a:lnTo>
                    <a:pt x="138493" y="1006983"/>
                  </a:lnTo>
                  <a:lnTo>
                    <a:pt x="149465" y="970407"/>
                  </a:lnTo>
                  <a:lnTo>
                    <a:pt x="159217" y="955548"/>
                  </a:lnTo>
                  <a:lnTo>
                    <a:pt x="161449" y="952476"/>
                  </a:lnTo>
                  <a:lnTo>
                    <a:pt x="149352" y="949452"/>
                  </a:lnTo>
                  <a:lnTo>
                    <a:pt x="124515" y="942570"/>
                  </a:lnTo>
                  <a:lnTo>
                    <a:pt x="104965" y="937831"/>
                  </a:lnTo>
                  <a:lnTo>
                    <a:pt x="90844" y="935093"/>
                  </a:lnTo>
                  <a:lnTo>
                    <a:pt x="82296" y="934212"/>
                  </a:lnTo>
                  <a:lnTo>
                    <a:pt x="308950" y="934212"/>
                  </a:lnTo>
                  <a:lnTo>
                    <a:pt x="314178" y="935736"/>
                  </a:lnTo>
                  <a:lnTo>
                    <a:pt x="334708" y="940879"/>
                  </a:lnTo>
                  <a:lnTo>
                    <a:pt x="348257" y="943332"/>
                  </a:lnTo>
                  <a:lnTo>
                    <a:pt x="378851" y="943332"/>
                  </a:lnTo>
                  <a:lnTo>
                    <a:pt x="375928" y="952476"/>
                  </a:lnTo>
                  <a:lnTo>
                    <a:pt x="373380" y="961644"/>
                  </a:lnTo>
                  <a:lnTo>
                    <a:pt x="372591" y="964692"/>
                  </a:lnTo>
                  <a:lnTo>
                    <a:pt x="207264" y="964692"/>
                  </a:lnTo>
                  <a:lnTo>
                    <a:pt x="176784" y="987552"/>
                  </a:lnTo>
                  <a:lnTo>
                    <a:pt x="167735" y="1006983"/>
                  </a:lnTo>
                  <a:lnTo>
                    <a:pt x="167640" y="1007363"/>
                  </a:lnTo>
                  <a:lnTo>
                    <a:pt x="175783" y="1045511"/>
                  </a:lnTo>
                  <a:lnTo>
                    <a:pt x="214026" y="1066395"/>
                  </a:lnTo>
                  <a:lnTo>
                    <a:pt x="264414" y="1074610"/>
                  </a:lnTo>
                  <a:lnTo>
                    <a:pt x="350901" y="1074610"/>
                  </a:lnTo>
                  <a:lnTo>
                    <a:pt x="350520" y="1075944"/>
                  </a:lnTo>
                  <a:lnTo>
                    <a:pt x="322659" y="1119235"/>
                  </a:lnTo>
                  <a:lnTo>
                    <a:pt x="290107" y="1134022"/>
                  </a:lnTo>
                  <a:lnTo>
                    <a:pt x="271081" y="1136713"/>
                  </a:lnTo>
                  <a:close/>
                </a:path>
                <a:path w="600075" h="1643380">
                  <a:moveTo>
                    <a:pt x="350901" y="1074610"/>
                  </a:moveTo>
                  <a:lnTo>
                    <a:pt x="264414" y="1074610"/>
                  </a:lnTo>
                  <a:lnTo>
                    <a:pt x="281035" y="1072205"/>
                  </a:lnTo>
                  <a:lnTo>
                    <a:pt x="295656" y="1066800"/>
                  </a:lnTo>
                  <a:lnTo>
                    <a:pt x="316944" y="1032248"/>
                  </a:lnTo>
                  <a:lnTo>
                    <a:pt x="316992" y="1024699"/>
                  </a:lnTo>
                  <a:lnTo>
                    <a:pt x="315896" y="1016865"/>
                  </a:lnTo>
                  <a:lnTo>
                    <a:pt x="284988" y="985837"/>
                  </a:lnTo>
                  <a:lnTo>
                    <a:pt x="207264" y="964692"/>
                  </a:lnTo>
                  <a:lnTo>
                    <a:pt x="372591" y="964692"/>
                  </a:lnTo>
                  <a:lnTo>
                    <a:pt x="371112" y="970407"/>
                  </a:lnTo>
                  <a:lnTo>
                    <a:pt x="368808" y="980884"/>
                  </a:lnTo>
                  <a:lnTo>
                    <a:pt x="366637" y="992123"/>
                  </a:lnTo>
                  <a:lnTo>
                    <a:pt x="365829" y="996696"/>
                  </a:lnTo>
                  <a:lnTo>
                    <a:pt x="326136" y="996696"/>
                  </a:lnTo>
                  <a:lnTo>
                    <a:pt x="344983" y="1034415"/>
                  </a:lnTo>
                  <a:lnTo>
                    <a:pt x="355092" y="1057655"/>
                  </a:lnTo>
                  <a:lnTo>
                    <a:pt x="353568" y="1065276"/>
                  </a:lnTo>
                  <a:lnTo>
                    <a:pt x="350901" y="1074610"/>
                  </a:lnTo>
                  <a:close/>
                </a:path>
                <a:path w="600075" h="1643380">
                  <a:moveTo>
                    <a:pt x="361188" y="1007363"/>
                  </a:moveTo>
                  <a:lnTo>
                    <a:pt x="355496" y="1005054"/>
                  </a:lnTo>
                  <a:lnTo>
                    <a:pt x="347662" y="1002601"/>
                  </a:lnTo>
                  <a:lnTo>
                    <a:pt x="326136" y="996696"/>
                  </a:lnTo>
                  <a:lnTo>
                    <a:pt x="365829" y="996696"/>
                  </a:lnTo>
                  <a:lnTo>
                    <a:pt x="364236" y="1005839"/>
                  </a:lnTo>
                  <a:lnTo>
                    <a:pt x="361188" y="1007363"/>
                  </a:lnTo>
                  <a:close/>
                </a:path>
                <a:path w="600075" h="1643380">
                  <a:moveTo>
                    <a:pt x="416052" y="589216"/>
                  </a:moveTo>
                  <a:lnTo>
                    <a:pt x="367284" y="582167"/>
                  </a:lnTo>
                  <a:lnTo>
                    <a:pt x="309181" y="553783"/>
                  </a:lnTo>
                  <a:lnTo>
                    <a:pt x="281940" y="505967"/>
                  </a:lnTo>
                  <a:lnTo>
                    <a:pt x="280608" y="476607"/>
                  </a:lnTo>
                  <a:lnTo>
                    <a:pt x="282102" y="461486"/>
                  </a:lnTo>
                  <a:lnTo>
                    <a:pt x="297061" y="414432"/>
                  </a:lnTo>
                  <a:lnTo>
                    <a:pt x="333208" y="375570"/>
                  </a:lnTo>
                  <a:lnTo>
                    <a:pt x="371284" y="365855"/>
                  </a:lnTo>
                  <a:lnTo>
                    <a:pt x="385572" y="366141"/>
                  </a:lnTo>
                  <a:lnTo>
                    <a:pt x="452199" y="384452"/>
                  </a:lnTo>
                  <a:lnTo>
                    <a:pt x="496871" y="423933"/>
                  </a:lnTo>
                  <a:lnTo>
                    <a:pt x="497514" y="425577"/>
                  </a:lnTo>
                  <a:lnTo>
                    <a:pt x="354377" y="425577"/>
                  </a:lnTo>
                  <a:lnTo>
                    <a:pt x="339852" y="426720"/>
                  </a:lnTo>
                  <a:lnTo>
                    <a:pt x="306324" y="457200"/>
                  </a:lnTo>
                  <a:lnTo>
                    <a:pt x="306300" y="476607"/>
                  </a:lnTo>
                  <a:lnTo>
                    <a:pt x="317563" y="493585"/>
                  </a:lnTo>
                  <a:lnTo>
                    <a:pt x="339971" y="507992"/>
                  </a:lnTo>
                  <a:lnTo>
                    <a:pt x="373380" y="519683"/>
                  </a:lnTo>
                  <a:lnTo>
                    <a:pt x="417337" y="528566"/>
                  </a:lnTo>
                  <a:lnTo>
                    <a:pt x="499514" y="528566"/>
                  </a:lnTo>
                  <a:lnTo>
                    <a:pt x="497681" y="533685"/>
                  </a:lnTo>
                  <a:lnTo>
                    <a:pt x="486537" y="552831"/>
                  </a:lnTo>
                  <a:lnTo>
                    <a:pt x="472535" y="567975"/>
                  </a:lnTo>
                  <a:lnTo>
                    <a:pt x="455676" y="579120"/>
                  </a:lnTo>
                  <a:lnTo>
                    <a:pt x="437149" y="586239"/>
                  </a:lnTo>
                  <a:lnTo>
                    <a:pt x="416052" y="589216"/>
                  </a:lnTo>
                  <a:close/>
                </a:path>
                <a:path w="600075" h="1643380">
                  <a:moveTo>
                    <a:pt x="499514" y="528566"/>
                  </a:moveTo>
                  <a:lnTo>
                    <a:pt x="417337" y="528566"/>
                  </a:lnTo>
                  <a:lnTo>
                    <a:pt x="450723" y="527875"/>
                  </a:lnTo>
                  <a:lnTo>
                    <a:pt x="473249" y="517755"/>
                  </a:lnTo>
                  <a:lnTo>
                    <a:pt x="484632" y="498348"/>
                  </a:lnTo>
                  <a:lnTo>
                    <a:pt x="486632" y="484346"/>
                  </a:lnTo>
                  <a:lnTo>
                    <a:pt x="483489" y="472059"/>
                  </a:lnTo>
                  <a:lnTo>
                    <a:pt x="453175" y="448079"/>
                  </a:lnTo>
                  <a:lnTo>
                    <a:pt x="394287" y="430148"/>
                  </a:lnTo>
                  <a:lnTo>
                    <a:pt x="354377" y="425577"/>
                  </a:lnTo>
                  <a:lnTo>
                    <a:pt x="497514" y="425577"/>
                  </a:lnTo>
                  <a:lnTo>
                    <a:pt x="507492" y="451104"/>
                  </a:lnTo>
                  <a:lnTo>
                    <a:pt x="509825" y="465105"/>
                  </a:lnTo>
                  <a:lnTo>
                    <a:pt x="509984" y="472059"/>
                  </a:lnTo>
                  <a:lnTo>
                    <a:pt x="510088" y="476607"/>
                  </a:lnTo>
                  <a:lnTo>
                    <a:pt x="510159" y="479679"/>
                  </a:lnTo>
                  <a:lnTo>
                    <a:pt x="508890" y="493585"/>
                  </a:lnTo>
                  <a:lnTo>
                    <a:pt x="508777" y="494823"/>
                  </a:lnTo>
                  <a:lnTo>
                    <a:pt x="505968" y="510540"/>
                  </a:lnTo>
                  <a:lnTo>
                    <a:pt x="499514" y="528566"/>
                  </a:lnTo>
                  <a:close/>
                </a:path>
                <a:path w="600075" h="1643380">
                  <a:moveTo>
                    <a:pt x="134112" y="705612"/>
                  </a:moveTo>
                  <a:lnTo>
                    <a:pt x="120396" y="701040"/>
                  </a:lnTo>
                  <a:lnTo>
                    <a:pt x="118872" y="697992"/>
                  </a:lnTo>
                  <a:lnTo>
                    <a:pt x="122586" y="686895"/>
                  </a:lnTo>
                  <a:lnTo>
                    <a:pt x="126873" y="672084"/>
                  </a:lnTo>
                  <a:lnTo>
                    <a:pt x="131730" y="653843"/>
                  </a:lnTo>
                  <a:lnTo>
                    <a:pt x="137160" y="632460"/>
                  </a:lnTo>
                  <a:lnTo>
                    <a:pt x="143208" y="611266"/>
                  </a:lnTo>
                  <a:lnTo>
                    <a:pt x="147828" y="593217"/>
                  </a:lnTo>
                  <a:lnTo>
                    <a:pt x="151304" y="578024"/>
                  </a:lnTo>
                  <a:lnTo>
                    <a:pt x="153924" y="565404"/>
                  </a:lnTo>
                  <a:lnTo>
                    <a:pt x="156972" y="563879"/>
                  </a:lnTo>
                  <a:lnTo>
                    <a:pt x="170688" y="568452"/>
                  </a:lnTo>
                  <a:lnTo>
                    <a:pt x="172212" y="571500"/>
                  </a:lnTo>
                  <a:lnTo>
                    <a:pt x="170211" y="581548"/>
                  </a:lnTo>
                  <a:lnTo>
                    <a:pt x="168783" y="589026"/>
                  </a:lnTo>
                  <a:lnTo>
                    <a:pt x="167925" y="594217"/>
                  </a:lnTo>
                  <a:lnTo>
                    <a:pt x="167640" y="597408"/>
                  </a:lnTo>
                  <a:lnTo>
                    <a:pt x="167640" y="601979"/>
                  </a:lnTo>
                  <a:lnTo>
                    <a:pt x="217027" y="621339"/>
                  </a:lnTo>
                  <a:lnTo>
                    <a:pt x="378214" y="664392"/>
                  </a:lnTo>
                  <a:lnTo>
                    <a:pt x="422148" y="673608"/>
                  </a:lnTo>
                  <a:lnTo>
                    <a:pt x="152400" y="673608"/>
                  </a:lnTo>
                  <a:lnTo>
                    <a:pt x="147828" y="675132"/>
                  </a:lnTo>
                  <a:lnTo>
                    <a:pt x="146304" y="679704"/>
                  </a:lnTo>
                  <a:lnTo>
                    <a:pt x="144875" y="682013"/>
                  </a:lnTo>
                  <a:lnTo>
                    <a:pt x="142875" y="686752"/>
                  </a:lnTo>
                  <a:lnTo>
                    <a:pt x="140303" y="694062"/>
                  </a:lnTo>
                  <a:lnTo>
                    <a:pt x="137160" y="704088"/>
                  </a:lnTo>
                  <a:lnTo>
                    <a:pt x="134112" y="705612"/>
                  </a:lnTo>
                  <a:close/>
                </a:path>
                <a:path w="600075" h="1643380">
                  <a:moveTo>
                    <a:pt x="423672" y="781812"/>
                  </a:moveTo>
                  <a:lnTo>
                    <a:pt x="420624" y="781812"/>
                  </a:lnTo>
                  <a:lnTo>
                    <a:pt x="406908" y="778763"/>
                  </a:lnTo>
                  <a:lnTo>
                    <a:pt x="405384" y="775716"/>
                  </a:lnTo>
                  <a:lnTo>
                    <a:pt x="407384" y="765667"/>
                  </a:lnTo>
                  <a:lnTo>
                    <a:pt x="408813" y="758190"/>
                  </a:lnTo>
                  <a:lnTo>
                    <a:pt x="409599" y="753427"/>
                  </a:lnTo>
                  <a:lnTo>
                    <a:pt x="409670" y="752998"/>
                  </a:lnTo>
                  <a:lnTo>
                    <a:pt x="409956" y="749808"/>
                  </a:lnTo>
                  <a:lnTo>
                    <a:pt x="409956" y="745236"/>
                  </a:lnTo>
                  <a:lnTo>
                    <a:pt x="408432" y="742188"/>
                  </a:lnTo>
                  <a:lnTo>
                    <a:pt x="403860" y="740663"/>
                  </a:lnTo>
                  <a:lnTo>
                    <a:pt x="393835" y="736687"/>
                  </a:lnTo>
                  <a:lnTo>
                    <a:pt x="338328" y="719328"/>
                  </a:lnTo>
                  <a:lnTo>
                    <a:pt x="224028" y="688848"/>
                  </a:lnTo>
                  <a:lnTo>
                    <a:pt x="181165" y="678370"/>
                  </a:lnTo>
                  <a:lnTo>
                    <a:pt x="155448" y="673608"/>
                  </a:lnTo>
                  <a:lnTo>
                    <a:pt x="426720" y="673608"/>
                  </a:lnTo>
                  <a:lnTo>
                    <a:pt x="429768" y="672084"/>
                  </a:lnTo>
                  <a:lnTo>
                    <a:pt x="431292" y="667512"/>
                  </a:lnTo>
                  <a:lnTo>
                    <a:pt x="432720" y="665202"/>
                  </a:lnTo>
                  <a:lnTo>
                    <a:pt x="434721" y="660463"/>
                  </a:lnTo>
                  <a:lnTo>
                    <a:pt x="437292" y="653153"/>
                  </a:lnTo>
                  <a:lnTo>
                    <a:pt x="440436" y="643128"/>
                  </a:lnTo>
                  <a:lnTo>
                    <a:pt x="443484" y="641604"/>
                  </a:lnTo>
                  <a:lnTo>
                    <a:pt x="458724" y="646175"/>
                  </a:lnTo>
                  <a:lnTo>
                    <a:pt x="460248" y="647700"/>
                  </a:lnTo>
                  <a:lnTo>
                    <a:pt x="455652" y="660320"/>
                  </a:lnTo>
                  <a:lnTo>
                    <a:pt x="451032" y="675132"/>
                  </a:lnTo>
                  <a:lnTo>
                    <a:pt x="445889" y="693562"/>
                  </a:lnTo>
                  <a:lnTo>
                    <a:pt x="440436" y="714756"/>
                  </a:lnTo>
                  <a:lnTo>
                    <a:pt x="435030" y="735306"/>
                  </a:lnTo>
                  <a:lnTo>
                    <a:pt x="430450" y="752998"/>
                  </a:lnTo>
                  <a:lnTo>
                    <a:pt x="426505" y="768977"/>
                  </a:lnTo>
                  <a:lnTo>
                    <a:pt x="423672" y="781812"/>
                  </a:lnTo>
                  <a:close/>
                </a:path>
                <a:path w="600075" h="1643380">
                  <a:moveTo>
                    <a:pt x="425958" y="327469"/>
                  </a:moveTo>
                  <a:lnTo>
                    <a:pt x="382524" y="321563"/>
                  </a:lnTo>
                  <a:lnTo>
                    <a:pt x="321945" y="291846"/>
                  </a:lnTo>
                  <a:lnTo>
                    <a:pt x="281940" y="243840"/>
                  </a:lnTo>
                  <a:lnTo>
                    <a:pt x="265889" y="183856"/>
                  </a:lnTo>
                  <a:lnTo>
                    <a:pt x="264988" y="177831"/>
                  </a:lnTo>
                  <a:lnTo>
                    <a:pt x="266295" y="140541"/>
                  </a:lnTo>
                  <a:lnTo>
                    <a:pt x="274320" y="100583"/>
                  </a:lnTo>
                  <a:lnTo>
                    <a:pt x="293370" y="49530"/>
                  </a:lnTo>
                  <a:lnTo>
                    <a:pt x="321564" y="3048"/>
                  </a:lnTo>
                  <a:lnTo>
                    <a:pt x="324612" y="0"/>
                  </a:lnTo>
                  <a:lnTo>
                    <a:pt x="339828" y="7739"/>
                  </a:lnTo>
                  <a:lnTo>
                    <a:pt x="356044" y="15049"/>
                  </a:lnTo>
                  <a:lnTo>
                    <a:pt x="373689" y="22074"/>
                  </a:lnTo>
                  <a:lnTo>
                    <a:pt x="393192" y="28956"/>
                  </a:lnTo>
                  <a:lnTo>
                    <a:pt x="394716" y="30479"/>
                  </a:lnTo>
                  <a:lnTo>
                    <a:pt x="392176" y="38100"/>
                  </a:lnTo>
                  <a:lnTo>
                    <a:pt x="350520" y="38100"/>
                  </a:lnTo>
                  <a:lnTo>
                    <a:pt x="333660" y="49244"/>
                  </a:lnTo>
                  <a:lnTo>
                    <a:pt x="319659" y="64389"/>
                  </a:lnTo>
                  <a:lnTo>
                    <a:pt x="308514" y="83534"/>
                  </a:lnTo>
                  <a:lnTo>
                    <a:pt x="300228" y="106679"/>
                  </a:lnTo>
                  <a:lnTo>
                    <a:pt x="295036" y="132111"/>
                  </a:lnTo>
                  <a:lnTo>
                    <a:pt x="295275" y="155829"/>
                  </a:lnTo>
                  <a:lnTo>
                    <a:pt x="310896" y="198120"/>
                  </a:lnTo>
                  <a:lnTo>
                    <a:pt x="344043" y="231267"/>
                  </a:lnTo>
                  <a:lnTo>
                    <a:pt x="393192" y="252983"/>
                  </a:lnTo>
                  <a:lnTo>
                    <a:pt x="429768" y="259294"/>
                  </a:lnTo>
                  <a:lnTo>
                    <a:pt x="560747" y="259294"/>
                  </a:lnTo>
                  <a:lnTo>
                    <a:pt x="545782" y="280987"/>
                  </a:lnTo>
                  <a:lnTo>
                    <a:pt x="511373" y="307967"/>
                  </a:lnTo>
                  <a:lnTo>
                    <a:pt x="469392" y="323087"/>
                  </a:lnTo>
                  <a:lnTo>
                    <a:pt x="447675" y="326493"/>
                  </a:lnTo>
                  <a:lnTo>
                    <a:pt x="425958" y="327469"/>
                  </a:lnTo>
                  <a:close/>
                </a:path>
                <a:path w="600075" h="1643380">
                  <a:moveTo>
                    <a:pt x="387096" y="45720"/>
                  </a:moveTo>
                  <a:lnTo>
                    <a:pt x="375380" y="42600"/>
                  </a:lnTo>
                  <a:lnTo>
                    <a:pt x="365379" y="40195"/>
                  </a:lnTo>
                  <a:lnTo>
                    <a:pt x="357092" y="38647"/>
                  </a:lnTo>
                  <a:lnTo>
                    <a:pt x="350520" y="38100"/>
                  </a:lnTo>
                  <a:lnTo>
                    <a:pt x="392176" y="38100"/>
                  </a:lnTo>
                  <a:lnTo>
                    <a:pt x="390144" y="44196"/>
                  </a:lnTo>
                  <a:lnTo>
                    <a:pt x="387096" y="45720"/>
                  </a:lnTo>
                  <a:close/>
                </a:path>
                <a:path w="600075" h="1643380">
                  <a:moveTo>
                    <a:pt x="560747" y="259294"/>
                  </a:moveTo>
                  <a:lnTo>
                    <a:pt x="429768" y="259294"/>
                  </a:lnTo>
                  <a:lnTo>
                    <a:pt x="464058" y="257746"/>
                  </a:lnTo>
                  <a:lnTo>
                    <a:pt x="496062" y="248483"/>
                  </a:lnTo>
                  <a:lnTo>
                    <a:pt x="539496" y="218765"/>
                  </a:lnTo>
                  <a:lnTo>
                    <a:pt x="560070" y="183856"/>
                  </a:lnTo>
                  <a:lnTo>
                    <a:pt x="571452" y="139565"/>
                  </a:lnTo>
                  <a:lnTo>
                    <a:pt x="573405" y="117157"/>
                  </a:lnTo>
                  <a:lnTo>
                    <a:pt x="572500" y="94464"/>
                  </a:lnTo>
                  <a:lnTo>
                    <a:pt x="568452" y="71628"/>
                  </a:lnTo>
                  <a:lnTo>
                    <a:pt x="574548" y="67056"/>
                  </a:lnTo>
                  <a:lnTo>
                    <a:pt x="594360" y="82296"/>
                  </a:lnTo>
                  <a:lnTo>
                    <a:pt x="598598" y="108870"/>
                  </a:lnTo>
                  <a:lnTo>
                    <a:pt x="599694" y="136017"/>
                  </a:lnTo>
                  <a:lnTo>
                    <a:pt x="597360" y="163734"/>
                  </a:lnTo>
                  <a:lnTo>
                    <a:pt x="591312" y="192024"/>
                  </a:lnTo>
                  <a:lnTo>
                    <a:pt x="572476" y="242292"/>
                  </a:lnTo>
                  <a:lnTo>
                    <a:pt x="560747" y="259294"/>
                  </a:lnTo>
                  <a:close/>
                </a:path>
              </a:pathLst>
            </a:custGeom>
            <a:solidFill>
              <a:srgbClr val="000000"/>
            </a:solidFill>
          </p:spPr>
          <p:txBody>
            <a:bodyPr wrap="square" lIns="0" tIns="0" rIns="0" bIns="0" rtlCol="0"/>
            <a:lstStyle/>
            <a:p>
              <a:endParaRPr/>
            </a:p>
          </p:txBody>
        </p:sp>
      </p:grpSp>
      <p:pic>
        <p:nvPicPr>
          <p:cNvPr id="10" name="object 10"/>
          <p:cNvPicPr/>
          <p:nvPr/>
        </p:nvPicPr>
        <p:blipFill>
          <a:blip r:embed="rId7" cstate="print"/>
          <a:stretch>
            <a:fillRect/>
          </a:stretch>
        </p:blipFill>
        <p:spPr>
          <a:xfrm>
            <a:off x="9988296" y="6839712"/>
            <a:ext cx="2500883" cy="466343"/>
          </a:xfrm>
          <a:prstGeom prst="rect">
            <a:avLst/>
          </a:prstGeom>
        </p:spPr>
      </p:pic>
      <p:sp>
        <p:nvSpPr>
          <p:cNvPr id="11" name="object 11"/>
          <p:cNvSpPr txBox="1"/>
          <p:nvPr/>
        </p:nvSpPr>
        <p:spPr>
          <a:xfrm>
            <a:off x="3779784" y="1640988"/>
            <a:ext cx="8569188" cy="5009705"/>
          </a:xfrm>
          <a:prstGeom prst="rect">
            <a:avLst/>
          </a:prstGeom>
        </p:spPr>
        <p:txBody>
          <a:bodyPr vert="horz" wrap="square" lIns="0" tIns="13335" rIns="0" bIns="0" rtlCol="0">
            <a:spAutoFit/>
          </a:bodyPr>
          <a:lstStyle/>
          <a:p>
            <a:pPr marL="12700" marR="6350" indent="220345" algn="just">
              <a:lnSpc>
                <a:spcPct val="100000"/>
              </a:lnSpc>
              <a:spcBef>
                <a:spcPts val="105"/>
              </a:spcBef>
              <a:buAutoNum type="arabicPeriod" startAt="4"/>
              <a:tabLst>
                <a:tab pos="233045" algn="l"/>
              </a:tabLst>
            </a:pPr>
            <a:r>
              <a:rPr lang="el" sz="1400" dirty="0">
                <a:solidFill>
                  <a:srgbClr val="00F9F9"/>
                </a:solidFill>
                <a:latin typeface="Palatino Linotype"/>
                <a:cs typeface="Palatino Linotype"/>
              </a:rPr>
              <a:t>URL: </a:t>
            </a:r>
            <a:r>
              <a:rPr lang="el" sz="1400" dirty="0">
                <a:solidFill>
                  <a:srgbClr val="FFFFFF"/>
                </a:solidFill>
                <a:latin typeface="Palatino Linotype"/>
                <a:cs typeface="Palatino Linotype"/>
              </a:rPr>
              <a:t>Οι διευθύνσεις URL είναι διευθύνσεις ιστού που καθορίζουν τη θέση των πόρων στο διαδίκτυο. Οι κακόβουλες διευθύνσεις URL σε ένα πλαίσιο παραβίασης δεδομένων υγειονομικής περίθαλψης θα μπορούσαν να οδηγήσουν σε ιστότοπους ηλεκτρονικού ψαρέματος (phishing) ή ιστότοπους διανομής κακόβουλου λογισμικού.</a:t>
            </a:r>
            <a:endParaRPr sz="1400" dirty="0">
              <a:latin typeface="Palatino Linotype"/>
              <a:cs typeface="Palatino Linotype"/>
            </a:endParaRPr>
          </a:p>
          <a:p>
            <a:pPr marL="286385" marR="10160" lvl="1" indent="-274320" algn="just">
              <a:lnSpc>
                <a:spcPct val="100000"/>
              </a:lnSpc>
              <a:spcBef>
                <a:spcPts val="405"/>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http://fakehealthportal.com/login </a:t>
            </a:r>
            <a:r>
              <a:rPr lang="el" sz="1400" spc="175" dirty="0">
                <a:solidFill>
                  <a:srgbClr val="FFFFFF"/>
                </a:solidFill>
                <a:latin typeface="Palatino Linotype"/>
                <a:cs typeface="Palatino Linotype"/>
              </a:rPr>
              <a:t> μπορεί να οδηγήσει σε μια τοποθεσία Web ηλεκτρονικού "ψαρέματος" που πλαστοπροσωπεί μια πύλη υγειονομικής περίθαλψης.</a:t>
            </a:r>
            <a:endParaRPr sz="1400" dirty="0">
              <a:latin typeface="Palatino Linotype"/>
              <a:cs typeface="Palatino Linotype"/>
            </a:endParaRPr>
          </a:p>
          <a:p>
            <a:pPr marL="12700" marR="5080" indent="274320" algn="just">
              <a:lnSpc>
                <a:spcPct val="100000"/>
              </a:lnSpc>
              <a:spcBef>
                <a:spcPts val="395"/>
              </a:spcBef>
              <a:buAutoNum type="arabicPeriod" startAt="5"/>
              <a:tabLst>
                <a:tab pos="287020" algn="l"/>
              </a:tabLst>
            </a:pPr>
            <a:r>
              <a:rPr lang="el" sz="1400" dirty="0">
                <a:solidFill>
                  <a:srgbClr val="00F9F9"/>
                </a:solidFill>
                <a:latin typeface="Palatino Linotype"/>
                <a:cs typeface="Palatino Linotype"/>
              </a:rPr>
              <a:t>Διευθύνσεις ηλεκτρονικού ταχυδρομείου: </a:t>
            </a:r>
            <a:r>
              <a:rPr lang="el" sz="1400" dirty="0">
                <a:solidFill>
                  <a:srgbClr val="FFFFFF"/>
                </a:solidFill>
                <a:latin typeface="Palatino Linotype"/>
                <a:cs typeface="Palatino Linotype"/>
              </a:rPr>
              <a:t>Οι διευθύνσεις ηλεκτρονικού ταχυδρομείου χρησιμοποιούνται για σκοπούς επικοινωνίας. Σε περίπτωση παραβίασης δεδομένων υγειονομικής περίθαλψης, οι εισβολείς ενδέχεται να χρησιμοποιήσουν διευθύνσεις ηλεκτρονικού ταχυδρομείου για καμπάνιες ηλεκτρονικού ψαρέματος (phishing) που στοχεύουν υπαλλήλους υγειονομικής περίθαλψης ή ασθενείς ή για επικοινωνία που σχετίζεται με την παραβίαση.</a:t>
            </a:r>
            <a:endParaRPr sz="1400" dirty="0">
              <a:latin typeface="Palatino Linotype"/>
              <a:cs typeface="Palatino Linotype"/>
            </a:endParaRPr>
          </a:p>
          <a:p>
            <a:pPr marL="286385" marR="7620" lvl="1" indent="-274320" algn="just">
              <a:lnSpc>
                <a:spcPct val="100000"/>
              </a:lnSpc>
              <a:spcBef>
                <a:spcPts val="400"/>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a:t>
            </a:r>
            <a:r>
              <a:rPr lang="el" sz="1400" dirty="0">
                <a:solidFill>
                  <a:srgbClr val="FFFFFF"/>
                </a:solidFill>
                <a:latin typeface="Palatino Linotype"/>
                <a:cs typeface="Palatino Linotype"/>
                <a:hlinkClick r:id="rId8"/>
              </a:rPr>
              <a:t>hr@healthcaresystembreach.com</a:t>
            </a:r>
            <a:r>
              <a:rPr lang="el" sz="1400" spc="395" dirty="0">
                <a:solidFill>
                  <a:srgbClr val="FFFFFF"/>
                </a:solidFill>
                <a:latin typeface="Palatino Linotype"/>
                <a:cs typeface="Palatino Linotype"/>
              </a:rPr>
              <a:t> θα μπορούσε να είναι μια διεύθυνση ηλεκτρονικού ταχυδρομείου που χρησιμοποιείται σε ένα μήνυμα ηλεκτρονικού "ψαρέματος" που στοχεύει το προσωπικό υγειονομικής περίθαλψης.</a:t>
            </a:r>
            <a:endParaRPr sz="1400" dirty="0">
              <a:latin typeface="Palatino Linotype"/>
              <a:cs typeface="Palatino Linotype"/>
            </a:endParaRPr>
          </a:p>
          <a:p>
            <a:pPr marL="12700" marR="6350" indent="295910" algn="just">
              <a:lnSpc>
                <a:spcPct val="100000"/>
              </a:lnSpc>
              <a:spcBef>
                <a:spcPts val="405"/>
              </a:spcBef>
              <a:buAutoNum type="arabicPeriod" startAt="6"/>
              <a:tabLst>
                <a:tab pos="308610" algn="l"/>
              </a:tabLst>
            </a:pPr>
            <a:r>
              <a:rPr lang="en-US" sz="1400" dirty="0">
                <a:solidFill>
                  <a:srgbClr val="00F9F9"/>
                </a:solidFill>
                <a:latin typeface="Palatino Linotype"/>
                <a:cs typeface="Palatino Linotype"/>
              </a:rPr>
              <a:t>Registry Keys - </a:t>
            </a:r>
            <a:r>
              <a:rPr lang="el" sz="1400" dirty="0">
                <a:solidFill>
                  <a:srgbClr val="00F9F9"/>
                </a:solidFill>
                <a:latin typeface="Palatino Linotype"/>
                <a:cs typeface="Palatino Linotype"/>
              </a:rPr>
              <a:t>Κλειδιά μητρώου:  </a:t>
            </a:r>
            <a:r>
              <a:rPr lang="el" sz="1400" dirty="0">
                <a:solidFill>
                  <a:srgbClr val="FFFFFF"/>
                </a:solidFill>
                <a:latin typeface="Palatino Linotype"/>
                <a:cs typeface="Palatino Linotype"/>
              </a:rPr>
              <a:t>Τα </a:t>
            </a:r>
            <a:r>
              <a:rPr lang="en-US" sz="1400" dirty="0">
                <a:solidFill>
                  <a:srgbClr val="FFFFFF"/>
                </a:solidFill>
                <a:latin typeface="Palatino Linotype"/>
                <a:cs typeface="Palatino Linotype"/>
              </a:rPr>
              <a:t>Registry Keys </a:t>
            </a:r>
            <a:r>
              <a:rPr lang="el" sz="1400" dirty="0">
                <a:solidFill>
                  <a:srgbClr val="FFFFFF"/>
                </a:solidFill>
                <a:latin typeface="Palatino Linotype"/>
                <a:cs typeface="Palatino Linotype"/>
              </a:rPr>
              <a:t>είναι καταχωρήσεις στο μητρώο των Windows που αποθηκεύουν ρυθμίσεις παραμέτρων ή άλλες πληροφορίες. Στο πλαίσιο παραβίασης δεδομένων υγειονομικής περίθαλψης, ύποπτα κλειδιά μητρώου θα μπορούσαν να υποδηλώνουν μη εξουσιοδοτημένη πρόσβαση ή παραβίαση των ρυθμίσεων του συστήματος υγειονομικής περίθαλψης.</a:t>
            </a:r>
            <a:endParaRPr sz="1400" dirty="0">
              <a:latin typeface="Palatino Linotype"/>
              <a:cs typeface="Palatino Linotype"/>
            </a:endParaRPr>
          </a:p>
          <a:p>
            <a:pPr marL="286385" lvl="1" indent="-273685" algn="just">
              <a:lnSpc>
                <a:spcPct val="100000"/>
              </a:lnSpc>
              <a:spcBef>
                <a:spcPts val="395"/>
              </a:spcBef>
              <a:buClr>
                <a:srgbClr val="00F9F9"/>
              </a:buClr>
              <a:buFont typeface="Times New Roman"/>
              <a:buChar char="▪"/>
              <a:tabLst>
                <a:tab pos="286385" algn="l"/>
              </a:tabLst>
            </a:pPr>
            <a:r>
              <a:rPr lang="el" sz="1400" dirty="0">
                <a:solidFill>
                  <a:srgbClr val="FFFFFF"/>
                </a:solidFill>
                <a:latin typeface="Palatino Linotype"/>
                <a:cs typeface="Palatino Linotype"/>
              </a:rPr>
              <a:t>Παράδειγμα: HKLM\Software\HealthcareSystemBreach\DataLeakage μπορεί να είναι ένα</a:t>
            </a:r>
            <a:endParaRPr sz="1400" dirty="0">
              <a:latin typeface="Palatino Linotype"/>
              <a:cs typeface="Palatino Linotype"/>
            </a:endParaRPr>
          </a:p>
          <a:p>
            <a:pPr marL="286385" algn="just">
              <a:lnSpc>
                <a:spcPct val="100000"/>
              </a:lnSpc>
            </a:pPr>
            <a:r>
              <a:rPr lang="el" sz="1400" dirty="0">
                <a:solidFill>
                  <a:srgbClr val="FFFFFF"/>
                </a:solidFill>
                <a:latin typeface="Palatino Linotype"/>
                <a:cs typeface="Palatino Linotype"/>
              </a:rPr>
              <a:t>κλειδί μητρώου που υποδεικνύει μια δραστηριότητα που σχετίζεται με παραβίαση.</a:t>
            </a:r>
            <a:endParaRPr sz="1400" dirty="0">
              <a:latin typeface="Palatino Linotype"/>
              <a:cs typeface="Palatino Linotype"/>
            </a:endParaRPr>
          </a:p>
        </p:txBody>
      </p:sp>
      <p:sp>
        <p:nvSpPr>
          <p:cNvPr id="13" name="object 13"/>
          <p:cNvSpPr txBox="1">
            <a:spLocks noGrp="1"/>
          </p:cNvSpPr>
          <p:nvPr>
            <p:ph type="ftr" sz="quarter" idx="5"/>
          </p:nvPr>
        </p:nvSpPr>
        <p:spPr>
          <a:xfrm>
            <a:off x="2506133" y="6998263"/>
            <a:ext cx="7336529"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
        <p:nvSpPr>
          <p:cNvPr id="12" name="object 12"/>
          <p:cNvSpPr txBox="1">
            <a:spLocks noGrp="1"/>
          </p:cNvSpPr>
          <p:nvPr>
            <p:ph type="title"/>
          </p:nvPr>
        </p:nvSpPr>
        <p:spPr>
          <a:xfrm>
            <a:off x="4196519" y="803248"/>
            <a:ext cx="8007691" cy="807272"/>
          </a:xfrm>
          <a:prstGeom prst="rect">
            <a:avLst/>
          </a:prstGeom>
        </p:spPr>
        <p:txBody>
          <a:bodyPr vert="horz" wrap="square" lIns="0" tIns="60325" rIns="0" bIns="0" rtlCol="0">
            <a:spAutoFit/>
          </a:bodyPr>
          <a:lstStyle/>
          <a:p>
            <a:pPr marL="12700">
              <a:lnSpc>
                <a:spcPct val="100000"/>
              </a:lnSpc>
              <a:spcBef>
                <a:spcPts val="475"/>
              </a:spcBef>
            </a:pPr>
            <a:r>
              <a:rPr lang="el" sz="2800" spc="95" dirty="0"/>
              <a:t>Kuiper, Αλυσίδα Επιμέλειας και IoC</a:t>
            </a:r>
          </a:p>
          <a:p>
            <a:pPr marL="21590">
              <a:lnSpc>
                <a:spcPct val="100000"/>
              </a:lnSpc>
              <a:spcBef>
                <a:spcPts val="254"/>
              </a:spcBef>
            </a:pPr>
            <a:r>
              <a:rPr lang="el" sz="1800" dirty="0">
                <a:solidFill>
                  <a:srgbClr val="00F9F9"/>
                </a:solidFill>
              </a:rPr>
              <a:t>Περίπτωση χρήσης υγειονομικής περίθαλψης </a:t>
            </a:r>
            <a:r>
              <a:rPr lang="el" sz="1800" dirty="0">
                <a:solidFill>
                  <a:srgbClr val="00F9F9"/>
                </a:solidFill>
                <a:latin typeface="Times New Roman"/>
                <a:cs typeface="Times New Roman"/>
              </a:rPr>
              <a:t>- </a:t>
            </a:r>
            <a:r>
              <a:rPr lang="el" sz="1800" dirty="0">
                <a:solidFill>
                  <a:srgbClr val="00F9F9"/>
                </a:solidFill>
              </a:rPr>
              <a:t>παραβίαση δεδομένων Pt.2</a:t>
            </a:r>
            <a:endParaRPr sz="18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3000</Words>
  <Application>Microsoft Office PowerPoint</Application>
  <PresentationFormat>Custom</PresentationFormat>
  <Paragraphs>144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Palatino Linotype</vt:lpstr>
      <vt:lpstr>Times New Roman</vt:lpstr>
      <vt:lpstr>Office Theme</vt:lpstr>
      <vt:lpstr>Ψηφιακή Εγκληματολογία για την Υγεία - Digital Forensics for Health  CSP012</vt:lpstr>
      <vt:lpstr>Ghidra και GDB</vt:lpstr>
      <vt:lpstr>Αυτοψία - Autopsy</vt:lpstr>
      <vt:lpstr>DFIRKuiper (Kuiper)</vt:lpstr>
      <vt:lpstr>Chain of Custody - Αλυσίδα επιτήρησης</vt:lpstr>
      <vt:lpstr>Kuiper, Αλυσίδα Επιμέλειας και IoC</vt:lpstr>
      <vt:lpstr>Kuiper, Αλυσίδα Επιμέλειας και IoC Ψηφιακή εγκληματολογία, ειδικά στον τομέα της υγειονομικής περίθαλψης</vt:lpstr>
      <vt:lpstr>Kuiper, Αλυσίδα Επιμέλειας και IoC Περίπτωση χρήσης υγειονομικής περίθαλψης - παραβίαση δεδομένων Pt.1</vt:lpstr>
      <vt:lpstr>Kuiper, Αλυσίδα Επιμέλειας και IoC Περίπτωση χρήσης υγειονομικής περίθαλψης - παραβίαση δεδομένων Pt.2</vt:lpstr>
      <vt:lpstr>Kuiper, Αλυσίδα Επιμέλειας και IoC</vt:lpstr>
      <vt:lpstr>Kuiper, Αλυσίδα Επιμέλειας και IoC Ψηφιακή εγκληματολογία, ειδικά στον τομέα της υγειονομικής περίθαλψης</vt:lpstr>
      <vt:lpstr>Kuiper, Αλυσίδα Επιτήρησης και IoC Μέρος 2</vt:lpstr>
      <vt:lpstr>RVT2 στις εγκληματολογικές έρευνες</vt:lpstr>
      <vt:lpstr>RVT2 στις εγκληματολογικές έρευνες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56</cp:revision>
  <dcterms:modified xsi:type="dcterms:W3CDTF">2025-04-29T12:02:01Z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2024-03-21T00:00:00Z</vt:filetime>
  </property>
  <property fmtid="{D5CDD505-2E9C-101B-9397-08002B2CF9AE}" pid="3" name="LastSaved">
    <vt:filetime>2025-04-29T00:00:00Z</vt:filetime>
  </property>
  <property fmtid="{D5CDD505-2E9C-101B-9397-08002B2CF9AE}" pid="4" name="Producer">
    <vt:lpwstr>Microsoft: Print To PDF</vt:lpwstr>
  </property>
</Properties>
</file>