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1" r:id="rId14"/>
    <p:sldId id="272" r:id="rId15"/>
    <p:sldId id="273" r:id="rId16"/>
    <p:sldId id="286" r:id="rId17"/>
    <p:sldId id="275" r:id="rId18"/>
    <p:sldId id="276" r:id="rId19"/>
    <p:sldId id="277" r:id="rId20"/>
    <p:sldId id="279" r:id="rId21"/>
    <p:sldId id="285" r:id="rId22"/>
  </p:sldIdLst>
  <p:sldSz cx="12192000" cy="6858000"/>
  <p:notesSz cx="6858000" cy="9144000"/>
  <p:embeddedFontLst>
    <p:embeddedFont>
      <p:font typeface="Book Antiqua" panose="020406020503050303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jRlTS0ZvJm/fkQsJaKNHxFrDTU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B9B2E0-171B-4035-90C7-ED9CFA07228D}">
  <a:tblStyle styleId="{E3B9B2E0-171B-4035-90C7-ED9CFA07228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38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2"/>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2"/>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2"/>
          <p:cNvSpPr>
            <a:spLocks noGrp="1"/>
          </p:cNvSpPr>
          <p:nvPr>
            <p:ph type="pic" idx="2"/>
          </p:nvPr>
        </p:nvSpPr>
        <p:spPr>
          <a:xfrm>
            <a:off x="0" y="-2235"/>
            <a:ext cx="5840730" cy="6862275"/>
          </a:xfrm>
          <a:prstGeom prst="rect">
            <a:avLst/>
          </a:prstGeom>
          <a:solidFill>
            <a:schemeClr val="lt2"/>
          </a:solidFill>
          <a:ln>
            <a:noFill/>
          </a:ln>
        </p:spPr>
      </p:sp>
      <p:sp>
        <p:nvSpPr>
          <p:cNvPr id="19" name="Google Shape;19;p32"/>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2"/>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4"/>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5"/>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6"/>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6"/>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6"/>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6"/>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6"/>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6"/>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6"/>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6"/>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6"/>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6"/>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6"/>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6"/>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3"/>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3"/>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3"/>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3"/>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3"/>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3"/>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3"/>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3"/>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4"/>
          <p:cNvGrpSpPr/>
          <p:nvPr/>
        </p:nvGrpSpPr>
        <p:grpSpPr>
          <a:xfrm>
            <a:off x="8233290" y="0"/>
            <a:ext cx="2740011" cy="6850028"/>
            <a:chOff x="8233290" y="0"/>
            <a:chExt cx="2740011" cy="6850028"/>
          </a:xfrm>
        </p:grpSpPr>
        <p:pic>
          <p:nvPicPr>
            <p:cNvPr id="40" name="Google Shape;40;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4"/>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4"/>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4"/>
          <p:cNvSpPr>
            <a:spLocks noGrp="1"/>
          </p:cNvSpPr>
          <p:nvPr>
            <p:ph type="pic" idx="2"/>
          </p:nvPr>
        </p:nvSpPr>
        <p:spPr>
          <a:xfrm>
            <a:off x="2239419" y="2833688"/>
            <a:ext cx="1005840" cy="914400"/>
          </a:xfrm>
          <a:prstGeom prst="rect">
            <a:avLst/>
          </a:prstGeom>
          <a:noFill/>
          <a:ln>
            <a:noFill/>
          </a:ln>
        </p:spPr>
      </p:sp>
      <p:sp>
        <p:nvSpPr>
          <p:cNvPr id="45" name="Google Shape;45;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4"/>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4"/>
          <p:cNvSpPr>
            <a:spLocks noGrp="1"/>
          </p:cNvSpPr>
          <p:nvPr>
            <p:ph type="pic" idx="5"/>
          </p:nvPr>
        </p:nvSpPr>
        <p:spPr>
          <a:xfrm>
            <a:off x="5572159" y="2954840"/>
            <a:ext cx="1005840" cy="914400"/>
          </a:xfrm>
          <a:prstGeom prst="rect">
            <a:avLst/>
          </a:prstGeom>
          <a:noFill/>
          <a:ln>
            <a:noFill/>
          </a:ln>
        </p:spPr>
      </p:sp>
      <p:sp>
        <p:nvSpPr>
          <p:cNvPr id="48" name="Google Shape;48;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4"/>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4"/>
          <p:cNvSpPr>
            <a:spLocks noGrp="1"/>
          </p:cNvSpPr>
          <p:nvPr>
            <p:ph type="pic" idx="8"/>
          </p:nvPr>
        </p:nvSpPr>
        <p:spPr>
          <a:xfrm>
            <a:off x="8916470" y="2833688"/>
            <a:ext cx="1005840" cy="914400"/>
          </a:xfrm>
          <a:prstGeom prst="rect">
            <a:avLst/>
          </a:prstGeom>
          <a:noFill/>
          <a:ln>
            <a:noFill/>
          </a:ln>
        </p:spPr>
      </p:sp>
      <p:sp>
        <p:nvSpPr>
          <p:cNvPr id="51" name="Google Shape;51;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5"/>
          <p:cNvGrpSpPr/>
          <p:nvPr/>
        </p:nvGrpSpPr>
        <p:grpSpPr>
          <a:xfrm>
            <a:off x="8233290" y="0"/>
            <a:ext cx="2740011" cy="6850028"/>
            <a:chOff x="8233290" y="0"/>
            <a:chExt cx="2740011" cy="6850028"/>
          </a:xfrm>
        </p:grpSpPr>
        <p:pic>
          <p:nvPicPr>
            <p:cNvPr id="56" name="Google Shape;56;p35"/>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5"/>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5"/>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5"/>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5"/>
          <p:cNvSpPr>
            <a:spLocks noGrp="1"/>
          </p:cNvSpPr>
          <p:nvPr>
            <p:ph type="pic" idx="2"/>
          </p:nvPr>
        </p:nvSpPr>
        <p:spPr>
          <a:xfrm>
            <a:off x="2239419" y="2833688"/>
            <a:ext cx="1005840" cy="914400"/>
          </a:xfrm>
          <a:prstGeom prst="rect">
            <a:avLst/>
          </a:prstGeom>
          <a:noFill/>
          <a:ln>
            <a:noFill/>
          </a:ln>
        </p:spPr>
      </p:sp>
      <p:sp>
        <p:nvSpPr>
          <p:cNvPr id="62" name="Google Shape;62;p35"/>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5"/>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5"/>
          <p:cNvSpPr>
            <a:spLocks noGrp="1"/>
          </p:cNvSpPr>
          <p:nvPr>
            <p:ph type="pic" idx="5"/>
          </p:nvPr>
        </p:nvSpPr>
        <p:spPr>
          <a:xfrm>
            <a:off x="5572159" y="2954840"/>
            <a:ext cx="1005840" cy="914400"/>
          </a:xfrm>
          <a:prstGeom prst="rect">
            <a:avLst/>
          </a:prstGeom>
          <a:noFill/>
          <a:ln>
            <a:noFill/>
          </a:ln>
        </p:spPr>
      </p:sp>
      <p:sp>
        <p:nvSpPr>
          <p:cNvPr id="65" name="Google Shape;65;p35"/>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5"/>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5"/>
          <p:cNvSpPr>
            <a:spLocks noGrp="1"/>
          </p:cNvSpPr>
          <p:nvPr>
            <p:ph type="pic" idx="8"/>
          </p:nvPr>
        </p:nvSpPr>
        <p:spPr>
          <a:xfrm>
            <a:off x="8916470" y="2833688"/>
            <a:ext cx="1005840" cy="914400"/>
          </a:xfrm>
          <a:prstGeom prst="rect">
            <a:avLst/>
          </a:prstGeom>
          <a:noFill/>
          <a:ln>
            <a:noFill/>
          </a:ln>
        </p:spPr>
      </p:sp>
      <p:sp>
        <p:nvSpPr>
          <p:cNvPr id="68" name="Google Shape;68;p35"/>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6"/>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6"/>
          <p:cNvSpPr>
            <a:spLocks noGrp="1"/>
          </p:cNvSpPr>
          <p:nvPr>
            <p:ph type="pic" idx="2"/>
          </p:nvPr>
        </p:nvSpPr>
        <p:spPr>
          <a:xfrm>
            <a:off x="0" y="-2235"/>
            <a:ext cx="5840730" cy="6862275"/>
          </a:xfrm>
          <a:prstGeom prst="rect">
            <a:avLst/>
          </a:prstGeom>
          <a:solidFill>
            <a:schemeClr val="lt2"/>
          </a:solidFill>
          <a:ln>
            <a:noFill/>
          </a:ln>
        </p:spPr>
      </p:sp>
      <p:sp>
        <p:nvSpPr>
          <p:cNvPr id="75" name="Google Shape;75;p36"/>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7"/>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7"/>
          <p:cNvSpPr>
            <a:spLocks noGrp="1"/>
          </p:cNvSpPr>
          <p:nvPr>
            <p:ph type="pic" idx="2"/>
          </p:nvPr>
        </p:nvSpPr>
        <p:spPr>
          <a:xfrm>
            <a:off x="0" y="-2235"/>
            <a:ext cx="5840730" cy="6862275"/>
          </a:xfrm>
          <a:prstGeom prst="rect">
            <a:avLst/>
          </a:prstGeom>
          <a:solidFill>
            <a:schemeClr val="lt2"/>
          </a:solidFill>
          <a:ln>
            <a:noFill/>
          </a:ln>
        </p:spPr>
      </p:sp>
      <p:sp>
        <p:nvSpPr>
          <p:cNvPr id="81" name="Google Shape;81;p37"/>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7"/>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7"/>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7"/>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7"/>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7"/>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7"/>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8"/>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8"/>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8"/>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9"/>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9"/>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9"/>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9"/>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9"/>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9"/>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9"/>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9"/>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9"/>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9"/>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9"/>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3"/>
          <p:cNvGrpSpPr/>
          <p:nvPr/>
        </p:nvGrpSpPr>
        <p:grpSpPr>
          <a:xfrm>
            <a:off x="5382569" y="2242"/>
            <a:ext cx="6806909" cy="6862481"/>
            <a:chOff x="5382569" y="2242"/>
            <a:chExt cx="6806909" cy="6862481"/>
          </a:xfrm>
        </p:grpSpPr>
        <p:pic>
          <p:nvPicPr>
            <p:cNvPr id="147" name="Google Shape;147;p43"/>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3"/>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3"/>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3"/>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3"/>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1"/>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1"/>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1" r:id="rId10"/>
    <p:sldLayoutId id="2147483662" r:id="rId11"/>
    <p:sldLayoutId id="21474836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fi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Book Antiqua"/>
              <a:buNone/>
            </a:pPr>
            <a:r>
              <a:rPr lang="en-US" sz="4400" dirty="0"/>
              <a:t>Data Protection and Privacy Technologies for Healthcare</a:t>
            </a:r>
          </a:p>
        </p:txBody>
      </p:sp>
      <p:sp>
        <p:nvSpPr>
          <p:cNvPr id="209" name="Google Shape;209;p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US"/>
              <a:t>PRESENTATION BY: </a:t>
            </a:r>
            <a:endParaRPr/>
          </a:p>
          <a:p>
            <a:pPr marL="0" lvl="0" indent="0" algn="l" rtl="0">
              <a:lnSpc>
                <a:spcPct val="100000"/>
              </a:lnSpc>
              <a:spcBef>
                <a:spcPts val="0"/>
              </a:spcBef>
              <a:spcAft>
                <a:spcPts val="0"/>
              </a:spcAft>
              <a:buSzPts val="1600"/>
              <a:buNone/>
            </a:pPr>
            <a:r>
              <a:rPr lang="en-US"/>
              <a:t>TRAINNERS NAMES</a:t>
            </a:r>
            <a:endParaRPr/>
          </a:p>
        </p:txBody>
      </p:sp>
      <p:sp>
        <p:nvSpPr>
          <p:cNvPr id="210" name="Google Shape;210;p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6000"/>
              <a:buNone/>
            </a:pPr>
            <a:r>
              <a:rPr lang="en-US" sz="4400" dirty="0"/>
              <a:t>CSP_005_S_H</a:t>
            </a:r>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grpSp>
        <p:nvGrpSpPr>
          <p:cNvPr id="213" name="Google Shape;213;p1"/>
          <p:cNvGrpSpPr/>
          <p:nvPr/>
        </p:nvGrpSpPr>
        <p:grpSpPr>
          <a:xfrm>
            <a:off x="7549377" y="6167336"/>
            <a:ext cx="3294001" cy="612000"/>
            <a:chOff x="5179092" y="5483822"/>
            <a:chExt cx="3294001" cy="612000"/>
          </a:xfrm>
        </p:grpSpPr>
        <p:pic>
          <p:nvPicPr>
            <p:cNvPr id="214" name="Google Shape;214;p1"/>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215" name="Google Shape;215;p1"/>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0"/>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WHY</a:t>
            </a:r>
            <a:endParaRPr/>
          </a:p>
        </p:txBody>
      </p:sp>
      <p:sp>
        <p:nvSpPr>
          <p:cNvPr id="345" name="Google Shape;345;p10"/>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Learning Outcomes</a:t>
            </a:r>
            <a:endParaRPr dirty="0"/>
          </a:p>
        </p:txBody>
      </p:sp>
      <p:sp>
        <p:nvSpPr>
          <p:cNvPr id="346" name="Google Shape;346;p10"/>
          <p:cNvSpPr txBox="1">
            <a:spLocks noGrp="1"/>
          </p:cNvSpPr>
          <p:nvPr>
            <p:ph type="body" idx="3"/>
          </p:nvPr>
        </p:nvSpPr>
        <p:spPr>
          <a:xfrm>
            <a:off x="6498130" y="1977017"/>
            <a:ext cx="5577329"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Comprehend Data Protection Principles: Understand the foundational principles of data protection and privacy, particularly in the context of healthcare, including key concepts, risks, and real-world implications.</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Navigate Regulatory Compliance: Gain the ability to interpret and apply major regulatory frameworks such as GDPR and HIPAA, ensuring compliance in healthcare data management and understanding the consequences of data breaches.</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Implement Security Technologies: Develop practical skills in implementing encryption, secure communication, access control, and authentication methods to safeguard healthcare data.</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Facilitate Secure Health Information Exchange: Acquire knowledge and experience in setting up and managing secure and interoperable health information exchange systems, utilizing standards like HL7 and FHIR to maintain privacy and security.</a:t>
            </a:r>
            <a:endParaRPr dirty="0"/>
          </a:p>
        </p:txBody>
      </p:sp>
      <p:cxnSp>
        <p:nvCxnSpPr>
          <p:cNvPr id="347" name="Google Shape;347;p10"/>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48" name="Google Shape;348;p10"/>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49" name="Google Shape;349;p10" descr="A person pointing at papers&#10;&#10;Description automatically generated"/>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grpSp>
        <p:nvGrpSpPr>
          <p:cNvPr id="350" name="Google Shape;350;p10"/>
          <p:cNvGrpSpPr/>
          <p:nvPr/>
        </p:nvGrpSpPr>
        <p:grpSpPr>
          <a:xfrm>
            <a:off x="7549377" y="6167336"/>
            <a:ext cx="3294001" cy="612000"/>
            <a:chOff x="5179092" y="5483822"/>
            <a:chExt cx="3294001" cy="612000"/>
          </a:xfrm>
        </p:grpSpPr>
        <p:pic>
          <p:nvPicPr>
            <p:cNvPr id="351" name="Google Shape;351;p10"/>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52" name="Google Shape;352;p10"/>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2"/>
          <p:cNvSpPr txBox="1">
            <a:spLocks noGrp="1"/>
          </p:cNvSpPr>
          <p:nvPr>
            <p:ph type="ctrTitle"/>
          </p:nvPr>
        </p:nvSpPr>
        <p:spPr>
          <a:xfrm>
            <a:off x="6599787" y="0"/>
            <a:ext cx="4786877" cy="9832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71" name="Google Shape;371;p12"/>
          <p:cNvSpPr txBox="1">
            <a:spLocks noGrp="1"/>
          </p:cNvSpPr>
          <p:nvPr>
            <p:ph type="subTitle" idx="1"/>
          </p:nvPr>
        </p:nvSpPr>
        <p:spPr>
          <a:xfrm>
            <a:off x="6599787" y="1163112"/>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Day-1</a:t>
            </a:r>
            <a:endParaRPr/>
          </a:p>
        </p:txBody>
      </p:sp>
      <p:sp>
        <p:nvSpPr>
          <p:cNvPr id="372" name="Google Shape;372;p12"/>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Topic-1: </a:t>
            </a:r>
            <a:r>
              <a:rPr lang="en-US" sz="1400" dirty="0"/>
              <a:t>Introduction to Data Protection and Privacy in Healthcare</a:t>
            </a:r>
            <a:endParaRPr dirty="0"/>
          </a:p>
        </p:txBody>
      </p:sp>
      <p:sp>
        <p:nvSpPr>
          <p:cNvPr id="373" name="Google Shape;373;p12"/>
          <p:cNvSpPr txBox="1">
            <a:spLocks noGrp="1"/>
          </p:cNvSpPr>
          <p:nvPr>
            <p:ph type="body" idx="4"/>
          </p:nvPr>
        </p:nvSpPr>
        <p:spPr>
          <a:xfrm>
            <a:off x="6599788" y="2753247"/>
            <a:ext cx="5592211" cy="817345"/>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n-US" dirty="0"/>
              <a:t>Gain an understanding of the importance of data protection in healthcare, including key concepts, privacy risks, and real-world examples of data breaches.</a:t>
            </a:r>
            <a:endParaRPr dirty="0"/>
          </a:p>
        </p:txBody>
      </p:sp>
      <p:sp>
        <p:nvSpPr>
          <p:cNvPr id="374" name="Google Shape;374;p12"/>
          <p:cNvSpPr txBox="1">
            <a:spLocks noGrp="1"/>
          </p:cNvSpPr>
          <p:nvPr>
            <p:ph type="body" idx="5"/>
          </p:nvPr>
        </p:nvSpPr>
        <p:spPr>
          <a:xfrm>
            <a:off x="6599787" y="3754998"/>
            <a:ext cx="5188800" cy="401939"/>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n-US" sz="1600" dirty="0"/>
              <a:t>Topic-2: </a:t>
            </a:r>
            <a:r>
              <a:rPr lang="en-US" sz="1400" dirty="0"/>
              <a:t>Regulatory Frameworks and Compliance</a:t>
            </a:r>
            <a:endParaRPr dirty="0"/>
          </a:p>
        </p:txBody>
      </p:sp>
      <p:sp>
        <p:nvSpPr>
          <p:cNvPr id="375" name="Google Shape;375;p12"/>
          <p:cNvSpPr txBox="1">
            <a:spLocks noGrp="1"/>
          </p:cNvSpPr>
          <p:nvPr>
            <p:ph type="body" idx="6"/>
          </p:nvPr>
        </p:nvSpPr>
        <p:spPr>
          <a:xfrm>
            <a:off x="6599786" y="4174291"/>
            <a:ext cx="5502565" cy="529133"/>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n-US" dirty="0"/>
              <a:t>Learn about major data protection regulations like GDPR and HIPAA, their compliance requirements, and the legal implications of data breaches.</a:t>
            </a:r>
            <a:endParaRPr dirty="0"/>
          </a:p>
        </p:txBody>
      </p:sp>
      <p:sp>
        <p:nvSpPr>
          <p:cNvPr id="376" name="Google Shape;376;p12"/>
          <p:cNvSpPr txBox="1">
            <a:spLocks noGrp="1"/>
          </p:cNvSpPr>
          <p:nvPr>
            <p:ph type="body" idx="7"/>
          </p:nvPr>
        </p:nvSpPr>
        <p:spPr>
          <a:xfrm>
            <a:off x="6599788" y="4879451"/>
            <a:ext cx="4796710" cy="401939"/>
          </a:xfrm>
          <a:prstGeom prst="rect">
            <a:avLst/>
          </a:prstGeom>
          <a:noFill/>
          <a:ln>
            <a:noFill/>
          </a:ln>
        </p:spPr>
        <p:txBody>
          <a:bodyPr spcFirstLastPara="1" wrap="square" lIns="91425" tIns="0" rIns="0" bIns="45700" anchor="b" anchorCtr="0">
            <a:normAutofit/>
          </a:bodyPr>
          <a:lstStyle/>
          <a:p>
            <a:pPr marL="0" lvl="0" indent="0" algn="l" rtl="0">
              <a:lnSpc>
                <a:spcPct val="100000"/>
              </a:lnSpc>
              <a:spcBef>
                <a:spcPts val="0"/>
              </a:spcBef>
              <a:spcAft>
                <a:spcPts val="0"/>
              </a:spcAft>
              <a:buSzPts val="1600"/>
              <a:buNone/>
            </a:pPr>
            <a:endParaRPr dirty="0"/>
          </a:p>
        </p:txBody>
      </p:sp>
      <p:sp>
        <p:nvSpPr>
          <p:cNvPr id="377" name="Google Shape;377;p12"/>
          <p:cNvSpPr txBox="1">
            <a:spLocks noGrp="1"/>
          </p:cNvSpPr>
          <p:nvPr>
            <p:ph type="body" idx="8"/>
          </p:nvPr>
        </p:nvSpPr>
        <p:spPr>
          <a:xfrm>
            <a:off x="6599788" y="5289771"/>
            <a:ext cx="5502564" cy="852906"/>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endParaRPr dirty="0"/>
          </a:p>
        </p:txBody>
      </p:sp>
      <p:grpSp>
        <p:nvGrpSpPr>
          <p:cNvPr id="378" name="Google Shape;378;p12"/>
          <p:cNvGrpSpPr/>
          <p:nvPr/>
        </p:nvGrpSpPr>
        <p:grpSpPr>
          <a:xfrm>
            <a:off x="3084061" y="0"/>
            <a:ext cx="2959129" cy="6871447"/>
            <a:chOff x="3084061" y="0"/>
            <a:chExt cx="2959129" cy="6871447"/>
          </a:xfrm>
        </p:grpSpPr>
        <p:sp>
          <p:nvSpPr>
            <p:cNvPr id="379" name="Google Shape;379;p12"/>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80" name="Google Shape;380;p12"/>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81" name="Google Shape;381;p12"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grpSp>
        <p:nvGrpSpPr>
          <p:cNvPr id="382" name="Google Shape;382;p12"/>
          <p:cNvGrpSpPr/>
          <p:nvPr/>
        </p:nvGrpSpPr>
        <p:grpSpPr>
          <a:xfrm>
            <a:off x="7549377" y="6167336"/>
            <a:ext cx="3294001" cy="612000"/>
            <a:chOff x="5179092" y="5483822"/>
            <a:chExt cx="3294001" cy="612000"/>
          </a:xfrm>
        </p:grpSpPr>
        <p:pic>
          <p:nvPicPr>
            <p:cNvPr id="383" name="Google Shape;383;p12"/>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84" name="Google Shape;384;p12"/>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n-US">
                <a:solidFill>
                  <a:schemeClr val="accent1"/>
                </a:solidFill>
              </a:rPr>
              <a:t>Training Outline: </a:t>
            </a:r>
            <a:br>
              <a:rPr lang="en-US">
                <a:solidFill>
                  <a:schemeClr val="accent1"/>
                </a:solidFill>
              </a:rPr>
            </a:br>
            <a:br>
              <a:rPr lang="en-US">
                <a:solidFill>
                  <a:schemeClr val="accent1"/>
                </a:solidFill>
              </a:rPr>
            </a:br>
            <a:r>
              <a:rPr lang="en-US"/>
              <a:t>Day-2</a:t>
            </a:r>
            <a:endParaRPr/>
          </a:p>
        </p:txBody>
      </p:sp>
      <p:sp>
        <p:nvSpPr>
          <p:cNvPr id="390" name="Google Shape;390;p1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1" name="Google Shape;391;p13"/>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2" name="Google Shape;392;p1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sp>
        <p:nvSpPr>
          <p:cNvPr id="393" name="Google Shape;393;p13"/>
          <p:cNvSpPr txBox="1"/>
          <p:nvPr/>
        </p:nvSpPr>
        <p:spPr>
          <a:xfrm>
            <a:off x="796322" y="2164080"/>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dirty="0">
                <a:solidFill>
                  <a:schemeClr val="accent1"/>
                </a:solidFill>
                <a:latin typeface="Century Gothic"/>
                <a:ea typeface="Century Gothic"/>
                <a:cs typeface="Century Gothic"/>
                <a:sym typeface="Century Gothic"/>
              </a:rPr>
              <a:t>Topic-3: Data Encryption and Secure Communication</a:t>
            </a:r>
            <a:endParaRPr dirty="0"/>
          </a:p>
        </p:txBody>
      </p:sp>
      <p:sp>
        <p:nvSpPr>
          <p:cNvPr id="394" name="Google Shape;394;p13"/>
          <p:cNvSpPr txBox="1"/>
          <p:nvPr/>
        </p:nvSpPr>
        <p:spPr>
          <a:xfrm>
            <a:off x="796323" y="2510109"/>
            <a:ext cx="6980091" cy="120893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accent1"/>
              </a:buClr>
              <a:buSzPts val="1400"/>
              <a:buFont typeface="Calibri"/>
              <a:buChar char=" "/>
            </a:pPr>
            <a:r>
              <a:rPr lang="en-US" sz="1400" dirty="0">
                <a:solidFill>
                  <a:schemeClr val="dk1"/>
                </a:solidFill>
                <a:latin typeface="Century Gothic"/>
                <a:ea typeface="Century Gothic"/>
                <a:cs typeface="Century Gothic"/>
                <a:sym typeface="Century Gothic"/>
              </a:rPr>
              <a:t>Explore the basics of encryption, standards and protocols for securing healthcare data, and techniques for establishing secure communication channels.</a:t>
            </a:r>
            <a:endParaRPr dirty="0"/>
          </a:p>
        </p:txBody>
      </p:sp>
      <p:sp>
        <p:nvSpPr>
          <p:cNvPr id="395" name="Google Shape;395;p13"/>
          <p:cNvSpPr txBox="1"/>
          <p:nvPr/>
        </p:nvSpPr>
        <p:spPr>
          <a:xfrm>
            <a:off x="805286" y="3732905"/>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dirty="0">
                <a:solidFill>
                  <a:schemeClr val="accent1"/>
                </a:solidFill>
                <a:latin typeface="Century Gothic"/>
                <a:ea typeface="Century Gothic"/>
                <a:cs typeface="Century Gothic"/>
                <a:sym typeface="Century Gothic"/>
              </a:rPr>
              <a:t>Topic-4: Health Information Exchange and Interoperability</a:t>
            </a:r>
            <a:endParaRPr dirty="0"/>
          </a:p>
        </p:txBody>
      </p:sp>
      <p:sp>
        <p:nvSpPr>
          <p:cNvPr id="396" name="Google Shape;396;p13"/>
          <p:cNvSpPr txBox="1"/>
          <p:nvPr/>
        </p:nvSpPr>
        <p:spPr>
          <a:xfrm>
            <a:off x="805287" y="4078934"/>
            <a:ext cx="6980091" cy="120893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accent1"/>
              </a:buClr>
              <a:buSzPts val="1400"/>
              <a:buFont typeface="Calibri"/>
              <a:buChar char=" "/>
            </a:pPr>
            <a:r>
              <a:rPr lang="en-US" dirty="0">
                <a:solidFill>
                  <a:schemeClr val="dk1"/>
                </a:solidFill>
                <a:latin typeface="Century Gothic"/>
                <a:ea typeface="Century Gothic"/>
                <a:cs typeface="Century Gothic"/>
                <a:sym typeface="Century Gothic"/>
              </a:rPr>
              <a:t>Discover standards and protocols for health information exchange, ensuring privacy and security in interoperable systems, and analyzing successful case studies.</a:t>
            </a:r>
            <a:endParaRPr dirty="0"/>
          </a:p>
        </p:txBody>
      </p:sp>
      <p:pic>
        <p:nvPicPr>
          <p:cNvPr id="397" name="Google Shape;397;p13" descr="A cup of coffee and a notebook on a table&#10;&#10;Description automatically generated"/>
          <p:cNvPicPr preferRelativeResize="0">
            <a:picLocks noGrp="1"/>
          </p:cNvPicPr>
          <p:nvPr>
            <p:ph type="pic" idx="2"/>
          </p:nvPr>
        </p:nvPicPr>
        <p:blipFill rotWithShape="1">
          <a:blip r:embed="rId4">
            <a:alphaModFix/>
          </a:blip>
          <a:srcRect l="18260" r="18260"/>
          <a:stretch/>
        </p:blipFill>
        <p:spPr>
          <a:xfrm flipH="1">
            <a:off x="7616623" y="0"/>
            <a:ext cx="4571892" cy="6858000"/>
          </a:xfrm>
          <a:prstGeom prst="rect">
            <a:avLst/>
          </a:prstGeom>
          <a:solidFill>
            <a:schemeClr val="lt2"/>
          </a:solidFill>
          <a:ln>
            <a:noFill/>
          </a:ln>
        </p:spPr>
      </p:pic>
      <p:sp>
        <p:nvSpPr>
          <p:cNvPr id="398" name="Google Shape;398;p1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grpSp>
        <p:nvGrpSpPr>
          <p:cNvPr id="399" name="Google Shape;399;p13"/>
          <p:cNvGrpSpPr/>
          <p:nvPr/>
        </p:nvGrpSpPr>
        <p:grpSpPr>
          <a:xfrm>
            <a:off x="8373992" y="6167336"/>
            <a:ext cx="3294001" cy="612000"/>
            <a:chOff x="5179092" y="5483822"/>
            <a:chExt cx="3294001" cy="612000"/>
          </a:xfrm>
        </p:grpSpPr>
        <p:pic>
          <p:nvPicPr>
            <p:cNvPr id="400" name="Google Shape;400;p13"/>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401" name="Google Shape;401;p13"/>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6"/>
          <p:cNvSpPr txBox="1">
            <a:spLocks noGrp="1"/>
          </p:cNvSpPr>
          <p:nvPr>
            <p:ph type="ctrTitle"/>
          </p:nvPr>
        </p:nvSpPr>
        <p:spPr>
          <a:xfrm>
            <a:off x="6615541" y="715654"/>
            <a:ext cx="5334412"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Topic-1: </a:t>
            </a:r>
            <a:r>
              <a:rPr lang="en-US" dirty="0"/>
              <a:t>Introduction to Data Protection and Privacy in Healthcare</a:t>
            </a:r>
            <a:endParaRPr dirty="0"/>
          </a:p>
        </p:txBody>
      </p:sp>
      <p:sp>
        <p:nvSpPr>
          <p:cNvPr id="443" name="Google Shape;443;p16"/>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We will cover these skills</a:t>
            </a:r>
            <a:endParaRPr dirty="0"/>
          </a:p>
          <a:p>
            <a:pPr marL="0" lvl="0" indent="0" algn="l" rtl="0">
              <a:lnSpc>
                <a:spcPct val="100000"/>
              </a:lnSpc>
              <a:spcBef>
                <a:spcPts val="0"/>
              </a:spcBef>
              <a:spcAft>
                <a:spcPts val="0"/>
              </a:spcAft>
              <a:buSzPts val="2400"/>
              <a:buNone/>
            </a:pPr>
            <a:endParaRPr dirty="0"/>
          </a:p>
        </p:txBody>
      </p:sp>
      <p:sp>
        <p:nvSpPr>
          <p:cNvPr id="444" name="Google Shape;444;p16"/>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Identifying Key Privacy Risks and Threats</a:t>
            </a:r>
            <a:r>
              <a:rPr lang="en-US" sz="1000" dirty="0"/>
              <a:t>: Understand various privacy risks specific to healthcare data and how they can impact patient confidentiality.</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Defining Essential Privacy and Security Concepts</a:t>
            </a:r>
            <a:r>
              <a:rPr lang="en-US" sz="1000" dirty="0"/>
              <a:t>: Gain clarity on critical terms such as Personally Identifiable Information (PII), Protected Health Information (PHI), anonymization, and pseudonymization.</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Understanding the Importance of Data Protection</a:t>
            </a:r>
            <a:r>
              <a:rPr lang="en-US" sz="1000" dirty="0"/>
              <a:t>: Recognize the significance of data protection and privacy in maintaining patient trust and ensuring compliance with legal and ethical standards.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Analyzing Real-World Data Breach Examples</a:t>
            </a:r>
            <a:r>
              <a:rPr lang="en-US" sz="1000" dirty="0"/>
              <a:t>: Learn to examine real-world cases of data breaches in healthcare, identifying causes, consequences, and preventive measures.</a:t>
            </a:r>
            <a:endParaRPr lang="en-US" sz="1100" dirty="0"/>
          </a:p>
        </p:txBody>
      </p:sp>
      <p:cxnSp>
        <p:nvCxnSpPr>
          <p:cNvPr id="445" name="Google Shape;445;p1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46" name="Google Shape;446;p1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48" name="Google Shape;448;p16"/>
          <p:cNvGrpSpPr/>
          <p:nvPr/>
        </p:nvGrpSpPr>
        <p:grpSpPr>
          <a:xfrm>
            <a:off x="7549377" y="6167336"/>
            <a:ext cx="3294001" cy="612000"/>
            <a:chOff x="5179092" y="5483822"/>
            <a:chExt cx="3294001" cy="612000"/>
          </a:xfrm>
        </p:grpSpPr>
        <p:pic>
          <p:nvPicPr>
            <p:cNvPr id="449" name="Google Shape;449;p16"/>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50" name="Google Shape;450;p16"/>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6EF1B517-1094-43B3-8840-A541054934A9}"/>
              </a:ext>
            </a:extLst>
          </p:cNvPr>
          <p:cNvPicPr>
            <a:picLocks noGrp="1" noChangeAspect="1"/>
          </p:cNvPicPr>
          <p:nvPr>
            <p:ph type="pic" idx="2"/>
          </p:nvPr>
        </p:nvPicPr>
        <p:blipFill>
          <a:blip r:embed="rId5"/>
          <a:srcRect l="21612" r="21612"/>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7"/>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Topic-2: </a:t>
            </a:r>
            <a:br>
              <a:rPr lang="en-US" sz="3600" dirty="0"/>
            </a:br>
            <a:r>
              <a:rPr lang="en-US" dirty="0"/>
              <a:t>Regulatory Frameworks and Compliance</a:t>
            </a:r>
            <a:endParaRPr dirty="0"/>
          </a:p>
        </p:txBody>
      </p:sp>
      <p:sp>
        <p:nvSpPr>
          <p:cNvPr id="456" name="Google Shape;456;p17"/>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57" name="Google Shape;457;p17"/>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Comparing Key Regulatory Frameworks</a:t>
            </a:r>
            <a:r>
              <a:rPr lang="en-US" sz="1000" dirty="0"/>
              <a:t>: Understand and differentiate between major data protection regulations such as GDPR and HIPAA, including their core components and requirements.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Interpreting Compliance Requirements</a:t>
            </a:r>
            <a:r>
              <a:rPr lang="en-US" sz="1000" dirty="0"/>
              <a:t>: Learn to interpret and apply the specific compliance obligations of various regulatory frameworks to healthcare settings.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Analyzing Legal Implications of Data Breaches</a:t>
            </a:r>
            <a:r>
              <a:rPr lang="en-US" sz="1000" dirty="0"/>
              <a:t>: Assess the legal consequences of data breaches under different regulatory regimes, and understand the importance of compliance to avoid penalties.</a:t>
            </a:r>
          </a:p>
        </p:txBody>
      </p:sp>
      <p:cxnSp>
        <p:nvCxnSpPr>
          <p:cNvPr id="458" name="Google Shape;458;p1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59" name="Google Shape;459;p1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61" name="Google Shape;461;p17"/>
          <p:cNvGrpSpPr/>
          <p:nvPr/>
        </p:nvGrpSpPr>
        <p:grpSpPr>
          <a:xfrm>
            <a:off x="7549377" y="6167336"/>
            <a:ext cx="3294001" cy="612000"/>
            <a:chOff x="5179092" y="5483822"/>
            <a:chExt cx="3294001" cy="612000"/>
          </a:xfrm>
        </p:grpSpPr>
        <p:pic>
          <p:nvPicPr>
            <p:cNvPr id="462" name="Google Shape;462;p17"/>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63" name="Google Shape;463;p17"/>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66DA728E-0CCB-4D00-87F5-CFCE063BA6F7}"/>
              </a:ext>
            </a:extLst>
          </p:cNvPr>
          <p:cNvPicPr>
            <a:picLocks noGrp="1" noChangeAspect="1"/>
          </p:cNvPicPr>
          <p:nvPr>
            <p:ph type="pic" idx="2"/>
          </p:nvPr>
        </p:nvPicPr>
        <p:blipFill>
          <a:blip r:embed="rId5"/>
          <a:srcRect l="28719" r="28719"/>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Topic-3: </a:t>
            </a:r>
            <a:br>
              <a:rPr lang="en-US" sz="3600" dirty="0"/>
            </a:br>
            <a:r>
              <a:rPr lang="en-US" dirty="0"/>
              <a:t>Data Encryption and Secure Communication</a:t>
            </a:r>
            <a:endParaRPr dirty="0"/>
          </a:p>
        </p:txBody>
      </p:sp>
      <p:sp>
        <p:nvSpPr>
          <p:cNvPr id="469" name="Google Shape;469;p18"/>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70" name="Google Shape;470;p18"/>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Understanding Encryption Basics</a:t>
            </a:r>
            <a:r>
              <a:rPr lang="en-US" sz="1000" dirty="0"/>
              <a:t>: Grasp the fundamental concepts of encryption, including the differences between symmetric and asymmetric encryption methods.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Implementing Encryption Standards</a:t>
            </a:r>
            <a:r>
              <a:rPr lang="en-US" sz="1000" dirty="0"/>
              <a:t>: Learn to apply common encryption standards and protocols such as AES and RSA to secure healthcare data.</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Establishing Secure Communication Channels</a:t>
            </a:r>
            <a:r>
              <a:rPr lang="en-US" sz="1000" dirty="0"/>
              <a:t>: Gain skills in setting up secure communication channels, including TLS and VPNs, to protect data in transit.</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Practicing Encryption Techniques</a:t>
            </a:r>
            <a:r>
              <a:rPr lang="en-US" sz="1000" dirty="0"/>
              <a:t>: Acquire hands-on experience with encryption tools and techniques through practical lab exercises, enhancing the security of healthcare information systems.</a:t>
            </a:r>
            <a:endParaRPr sz="1000" dirty="0"/>
          </a:p>
        </p:txBody>
      </p:sp>
      <p:cxnSp>
        <p:nvCxnSpPr>
          <p:cNvPr id="471" name="Google Shape;471;p1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72" name="Google Shape;472;p1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74" name="Google Shape;474;p18"/>
          <p:cNvGrpSpPr/>
          <p:nvPr/>
        </p:nvGrpSpPr>
        <p:grpSpPr>
          <a:xfrm>
            <a:off x="7549377" y="6167336"/>
            <a:ext cx="3294001" cy="612000"/>
            <a:chOff x="5179092" y="5483822"/>
            <a:chExt cx="3294001" cy="612000"/>
          </a:xfrm>
        </p:grpSpPr>
        <p:pic>
          <p:nvPicPr>
            <p:cNvPr id="475" name="Google Shape;475;p1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76" name="Google Shape;476;p1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E57BC783-D984-40BA-9575-D718350CFBFB}"/>
              </a:ext>
            </a:extLst>
          </p:cNvPr>
          <p:cNvPicPr>
            <a:picLocks noGrp="1" noChangeAspect="1"/>
          </p:cNvPicPr>
          <p:nvPr>
            <p:ph type="pic" idx="2"/>
          </p:nvPr>
        </p:nvPicPr>
        <p:blipFill>
          <a:blip r:embed="rId5"/>
          <a:srcRect l="26051" r="26051"/>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ct val="100000"/>
              <a:buFont typeface="Book Antiqua"/>
              <a:buNone/>
            </a:pPr>
            <a:r>
              <a:rPr lang="en-US" sz="3600" dirty="0"/>
              <a:t>Topic-4: </a:t>
            </a:r>
            <a:br>
              <a:rPr lang="en-US" sz="3600" dirty="0"/>
            </a:br>
            <a:r>
              <a:rPr lang="en-US" sz="3100" dirty="0"/>
              <a:t>Health Information Exchange and Interoperability</a:t>
            </a:r>
            <a:endParaRPr sz="3100" dirty="0"/>
          </a:p>
        </p:txBody>
      </p:sp>
      <p:sp>
        <p:nvSpPr>
          <p:cNvPr id="469" name="Google Shape;469;p18"/>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70" name="Google Shape;470;p18"/>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Implementing Health Information Exchange Standards</a:t>
            </a:r>
            <a:r>
              <a:rPr lang="en-US" sz="1000" dirty="0"/>
              <a:t>: Learn to apply standards and protocols like HL7 and FHIR to facilitate secure and efficient health information exchange.</a:t>
            </a:r>
            <a:endParaRPr lang="el-GR" sz="1000" dirty="0"/>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Ensuring Privacy and Security in Interoperable Systems</a:t>
            </a:r>
            <a:r>
              <a:rPr lang="en-US" sz="1000" dirty="0"/>
              <a:t>: Understand the challenges and solutions for maintaining privacy and security when integrating various healthcare information systems.</a:t>
            </a:r>
            <a:endParaRPr lang="el-GR" sz="1000" dirty="0"/>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Analyzing Successful Health Information Exchanges</a:t>
            </a:r>
            <a:r>
              <a:rPr lang="en-US" sz="1000" dirty="0"/>
              <a:t>: Study case examples of effective health information exchanges to identify best practices and common obstacles.</a:t>
            </a:r>
            <a:endParaRPr lang="el-GR" sz="1000" dirty="0"/>
          </a:p>
          <a:p>
            <a:pPr marL="274320" lvl="0" indent="-274320" algn="l" rtl="0">
              <a:lnSpc>
                <a:spcPct val="100000"/>
              </a:lnSpc>
              <a:spcBef>
                <a:spcPts val="0"/>
              </a:spcBef>
              <a:spcAft>
                <a:spcPts val="0"/>
              </a:spcAft>
              <a:buSzPts val="1000"/>
              <a:buChar char="o"/>
            </a:pPr>
            <a:endParaRPr lang="en-US" sz="1000" b="1" dirty="0"/>
          </a:p>
          <a:p>
            <a:pPr marL="274320" lvl="0" indent="-274320" algn="l" rtl="0">
              <a:lnSpc>
                <a:spcPct val="100000"/>
              </a:lnSpc>
              <a:spcBef>
                <a:spcPts val="0"/>
              </a:spcBef>
              <a:spcAft>
                <a:spcPts val="0"/>
              </a:spcAft>
              <a:buSzPts val="1000"/>
              <a:buChar char="o"/>
            </a:pPr>
            <a:r>
              <a:rPr lang="en-US" sz="1000" b="1" dirty="0"/>
              <a:t>Configuring Secure Data Exchange Protocols</a:t>
            </a:r>
            <a:r>
              <a:rPr lang="en-US" sz="1000" dirty="0"/>
              <a:t>: Gain hands-on experience in setting up and using FHIR for secure data exchange, ensuring compliance with privacy and security requirements.</a:t>
            </a:r>
          </a:p>
        </p:txBody>
      </p:sp>
      <p:cxnSp>
        <p:nvCxnSpPr>
          <p:cNvPr id="471" name="Google Shape;471;p1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72" name="Google Shape;472;p1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74" name="Google Shape;474;p18"/>
          <p:cNvGrpSpPr/>
          <p:nvPr/>
        </p:nvGrpSpPr>
        <p:grpSpPr>
          <a:xfrm>
            <a:off x="7549377" y="6167336"/>
            <a:ext cx="3294001" cy="612000"/>
            <a:chOff x="5179092" y="5483822"/>
            <a:chExt cx="3294001" cy="612000"/>
          </a:xfrm>
        </p:grpSpPr>
        <p:pic>
          <p:nvPicPr>
            <p:cNvPr id="475" name="Google Shape;475;p1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76" name="Google Shape;476;p1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8F507C11-3C1B-40FC-9BFA-EE9DF16C93DF}"/>
              </a:ext>
            </a:extLst>
          </p:cNvPr>
          <p:cNvPicPr>
            <a:picLocks noGrp="1" noChangeAspect="1"/>
          </p:cNvPicPr>
          <p:nvPr>
            <p:ph type="pic" idx="2"/>
          </p:nvPr>
        </p:nvPicPr>
        <p:blipFill>
          <a:blip r:embed="rId5"/>
          <a:srcRect l="26018" r="26018"/>
          <a:stretch>
            <a:fillRect/>
          </a:stretch>
        </p:blipFill>
        <p:spPr/>
      </p:pic>
    </p:spTree>
    <p:extLst>
      <p:ext uri="{BB962C8B-B14F-4D97-AF65-F5344CB8AC3E}">
        <p14:creationId xmlns:p14="http://schemas.microsoft.com/office/powerpoint/2010/main" val="358151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a:t>Evaluation method</a:t>
            </a:r>
            <a:endParaRPr/>
          </a:p>
        </p:txBody>
      </p:sp>
      <p:sp>
        <p:nvSpPr>
          <p:cNvPr id="498" name="Google Shape;498;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99" name="Google Shape;499;p20"/>
          <p:cNvGrpSpPr/>
          <p:nvPr/>
        </p:nvGrpSpPr>
        <p:grpSpPr>
          <a:xfrm>
            <a:off x="7370364" y="-23539"/>
            <a:ext cx="2562565" cy="6885155"/>
            <a:chOff x="7370364" y="-23539"/>
            <a:chExt cx="2562565" cy="6885155"/>
          </a:xfrm>
        </p:grpSpPr>
        <p:pic>
          <p:nvPicPr>
            <p:cNvPr id="500" name="Google Shape;500;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01" name="Google Shape;501;p20"/>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aphicFrame>
        <p:nvGraphicFramePr>
          <p:cNvPr id="502" name="Google Shape;502;p20"/>
          <p:cNvGraphicFramePr/>
          <p:nvPr>
            <p:extLst>
              <p:ext uri="{D42A27DB-BD31-4B8C-83A1-F6EECF244321}">
                <p14:modId xmlns:p14="http://schemas.microsoft.com/office/powerpoint/2010/main" val="2251230807"/>
              </p:ext>
            </p:extLst>
          </p:nvPr>
        </p:nvGraphicFramePr>
        <p:xfrm>
          <a:off x="757637" y="2306120"/>
          <a:ext cx="4424700" cy="1280180"/>
        </p:xfrm>
        <a:graphic>
          <a:graphicData uri="http://schemas.openxmlformats.org/drawingml/2006/table">
            <a:tbl>
              <a:tblPr firstRow="1" bandRow="1">
                <a:noFill/>
                <a:tableStyleId>{E3B9B2E0-171B-4035-90C7-ED9CFA07228D}</a:tableStyleId>
              </a:tblPr>
              <a:tblGrid>
                <a:gridCol w="2212350">
                  <a:extLst>
                    <a:ext uri="{9D8B030D-6E8A-4147-A177-3AD203B41FA5}">
                      <a16:colId xmlns:a16="http://schemas.microsoft.com/office/drawing/2014/main" val="20000"/>
                    </a:ext>
                  </a:extLst>
                </a:gridCol>
                <a:gridCol w="22123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t>Evaluation Element</a:t>
                      </a:r>
                      <a:endParaRPr sz="1800"/>
                    </a:p>
                  </a:txBody>
                  <a:tcPr marL="91450" marR="91450" marT="45725" marB="45725"/>
                </a:tc>
                <a:tc>
                  <a:txBody>
                    <a:bodyPr/>
                    <a:lstStyle/>
                    <a:p>
                      <a:pPr marL="0" marR="0" lvl="0" indent="0" algn="l" rtl="0">
                        <a:spcBef>
                          <a:spcPts val="0"/>
                        </a:spcBef>
                        <a:spcAft>
                          <a:spcPts val="0"/>
                        </a:spcAft>
                        <a:buNone/>
                      </a:pPr>
                      <a:r>
                        <a:rPr lang="en-US" sz="1800"/>
                        <a:t>How</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Multiple Choice Quizzes</a:t>
                      </a:r>
                      <a:endParaRPr sz="1800"/>
                    </a:p>
                  </a:txBody>
                  <a:tcPr marL="91450" marR="91450" marT="45725" marB="45725"/>
                </a:tc>
                <a:tc>
                  <a:txBody>
                    <a:bodyPr/>
                    <a:lstStyle/>
                    <a:p>
                      <a:pPr marL="0" marR="0" lvl="0" indent="0" algn="l" rtl="0">
                        <a:spcBef>
                          <a:spcPts val="0"/>
                        </a:spcBef>
                        <a:spcAft>
                          <a:spcPts val="0"/>
                        </a:spcAft>
                        <a:buNone/>
                      </a:pPr>
                      <a:r>
                        <a:rPr lang="en-US" sz="1800" dirty="0"/>
                        <a:t>Online Quizzes</a:t>
                      </a:r>
                      <a:endParaRPr sz="1800" dirty="0"/>
                    </a:p>
                  </a:txBody>
                  <a:tcPr marL="91450" marR="91450" marT="45725" marB="45725"/>
                </a:tc>
                <a:extLst>
                  <a:ext uri="{0D108BD9-81ED-4DB2-BD59-A6C34878D82A}">
                    <a16:rowId xmlns:a16="http://schemas.microsoft.com/office/drawing/2014/main" val="10001"/>
                  </a:ext>
                </a:extLst>
              </a:tr>
            </a:tbl>
          </a:graphicData>
        </a:graphic>
      </p:graphicFrame>
      <p:sp>
        <p:nvSpPr>
          <p:cNvPr id="503" name="Google Shape;503;p20"/>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a:solidFill>
                  <a:schemeClr val="dk1"/>
                </a:solidFill>
                <a:latin typeface="Arial"/>
                <a:ea typeface="Arial"/>
                <a:cs typeface="Arial"/>
                <a:sym typeface="Arial"/>
              </a:rPr>
              <a:t>Outline the evaluation elements and assessment process</a:t>
            </a:r>
            <a:endParaRPr sz="1870">
              <a:solidFill>
                <a:schemeClr val="dk1"/>
              </a:solidFill>
              <a:latin typeface="Arial"/>
              <a:ea typeface="Arial"/>
              <a:cs typeface="Arial"/>
              <a:sym typeface="Arial"/>
            </a:endParaRPr>
          </a:p>
        </p:txBody>
      </p:sp>
      <p:sp>
        <p:nvSpPr>
          <p:cNvPr id="504" name="Google Shape;504;p2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pic>
        <p:nvPicPr>
          <p:cNvPr id="505" name="Google Shape;505;p20" descr="A person sitting at a desk writing on a paper&#10;&#10;Description automatically generated"/>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grpSp>
        <p:nvGrpSpPr>
          <p:cNvPr id="506" name="Google Shape;506;p20"/>
          <p:cNvGrpSpPr/>
          <p:nvPr/>
        </p:nvGrpSpPr>
        <p:grpSpPr>
          <a:xfrm>
            <a:off x="7549377" y="6167336"/>
            <a:ext cx="3294001" cy="612000"/>
            <a:chOff x="5179092" y="5483822"/>
            <a:chExt cx="3294001" cy="612000"/>
          </a:xfrm>
        </p:grpSpPr>
        <p:pic>
          <p:nvPicPr>
            <p:cNvPr id="507" name="Google Shape;507;p20"/>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08" name="Google Shape;508;p20"/>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514" name="Google Shape;514;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515" name="Google Shape;515;p21"/>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Background knowledge:</a:t>
            </a:r>
            <a:endParaRPr/>
          </a:p>
        </p:txBody>
      </p:sp>
      <p:sp>
        <p:nvSpPr>
          <p:cNvPr id="516" name="Google Shape;516;p21"/>
          <p:cNvSpPr txBox="1">
            <a:spLocks noGrp="1"/>
          </p:cNvSpPr>
          <p:nvPr>
            <p:ph type="body" idx="3"/>
          </p:nvPr>
        </p:nvSpPr>
        <p:spPr>
          <a:xfrm>
            <a:off x="824241" y="2656667"/>
            <a:ext cx="5885179" cy="49814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n-US" sz="1600" dirty="0"/>
              <a:t>Basic understanding of computers and networking is appreciated but not required.</a:t>
            </a:r>
            <a:endParaRPr dirty="0"/>
          </a:p>
        </p:txBody>
      </p:sp>
      <p:sp>
        <p:nvSpPr>
          <p:cNvPr id="517" name="Google Shape;517;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18" name="Google Shape;518;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19" name="Google Shape;519;p21"/>
          <p:cNvSpPr txBox="1"/>
          <p:nvPr/>
        </p:nvSpPr>
        <p:spPr>
          <a:xfrm>
            <a:off x="893304" y="4258088"/>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Prerequisites:</a:t>
            </a:r>
            <a:endParaRPr/>
          </a:p>
        </p:txBody>
      </p:sp>
      <p:sp>
        <p:nvSpPr>
          <p:cNvPr id="520" name="Google Shape;520;p21"/>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None</a:t>
            </a:r>
            <a:endParaRPr/>
          </a:p>
        </p:txBody>
      </p:sp>
      <p:pic>
        <p:nvPicPr>
          <p:cNvPr id="521" name="Google Shape;521;p21" descr="A person holding books in a library&#10;&#10;Description automatically generated"/>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sp>
        <p:nvSpPr>
          <p:cNvPr id="522" name="Google Shape;522;p21"/>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grpSp>
        <p:nvGrpSpPr>
          <p:cNvPr id="523" name="Google Shape;523;p21"/>
          <p:cNvGrpSpPr/>
          <p:nvPr/>
        </p:nvGrpSpPr>
        <p:grpSpPr>
          <a:xfrm>
            <a:off x="7549377" y="6167336"/>
            <a:ext cx="3294001" cy="612000"/>
            <a:chOff x="5179092" y="5483822"/>
            <a:chExt cx="3294001" cy="612000"/>
          </a:xfrm>
        </p:grpSpPr>
        <p:pic>
          <p:nvPicPr>
            <p:cNvPr id="524" name="Google Shape;524;p21"/>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25" name="Google Shape;525;p21"/>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
        <p:nvSpPr>
          <p:cNvPr id="531" name="Google Shape;531;p2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532" name="Google Shape;532;p22"/>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Technical Tools</a:t>
            </a:r>
            <a:endParaRPr/>
          </a:p>
        </p:txBody>
      </p:sp>
      <p:sp>
        <p:nvSpPr>
          <p:cNvPr id="533" name="Google Shape;533;p22"/>
          <p:cNvSpPr txBox="1">
            <a:spLocks noGrp="1"/>
          </p:cNvSpPr>
          <p:nvPr>
            <p:ph type="body" idx="3"/>
          </p:nvPr>
        </p:nvSpPr>
        <p:spPr>
          <a:xfrm>
            <a:off x="1037417" y="2785796"/>
            <a:ext cx="5885179" cy="1179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n-US" sz="1600" dirty="0"/>
              <a:t>Computer with Internet Access</a:t>
            </a:r>
            <a:endParaRPr dirty="0"/>
          </a:p>
          <a:p>
            <a:pPr marL="0" lvl="0" indent="0" algn="l" rtl="0">
              <a:lnSpc>
                <a:spcPct val="100000"/>
              </a:lnSpc>
              <a:spcBef>
                <a:spcPts val="1400"/>
              </a:spcBef>
              <a:spcAft>
                <a:spcPts val="0"/>
              </a:spcAft>
              <a:buSzPts val="1600"/>
              <a:buNone/>
            </a:pPr>
            <a:r>
              <a:rPr lang="en-US" sz="1600" dirty="0"/>
              <a:t>Web Browser Access (for final Quiz)</a:t>
            </a:r>
            <a:endParaRPr dirty="0"/>
          </a:p>
        </p:txBody>
      </p:sp>
      <p:sp>
        <p:nvSpPr>
          <p:cNvPr id="534" name="Google Shape;534;p22"/>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35" name="Google Shape;535;p22"/>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36" name="Google Shape;536;p22"/>
          <p:cNvSpPr txBox="1"/>
          <p:nvPr/>
        </p:nvSpPr>
        <p:spPr>
          <a:xfrm>
            <a:off x="1037417" y="4566535"/>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Other Requirements</a:t>
            </a:r>
            <a:endParaRPr/>
          </a:p>
        </p:txBody>
      </p:sp>
      <p:sp>
        <p:nvSpPr>
          <p:cNvPr id="537" name="Google Shape;537;p22"/>
          <p:cNvSpPr txBox="1"/>
          <p:nvPr/>
        </p:nvSpPr>
        <p:spPr>
          <a:xfrm>
            <a:off x="1037416" y="5414205"/>
            <a:ext cx="5885179" cy="281074"/>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rgbClr val="7F7F7F"/>
                </a:solidFill>
                <a:latin typeface="Century Gothic"/>
                <a:ea typeface="Century Gothic"/>
                <a:cs typeface="Century Gothic"/>
                <a:sym typeface="Century Gothic"/>
              </a:rPr>
              <a:t>Willingness to Learn and Experiment / Active Participation</a:t>
            </a:r>
            <a:endParaRPr dirty="0"/>
          </a:p>
        </p:txBody>
      </p:sp>
      <p:pic>
        <p:nvPicPr>
          <p:cNvPr id="538" name="Google Shape;538;p22" descr="A group of people working on a project&#10;&#10;Description automatically generated"/>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sp>
        <p:nvSpPr>
          <p:cNvPr id="539" name="Google Shape;539;p2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grpSp>
        <p:nvGrpSpPr>
          <p:cNvPr id="540" name="Google Shape;540;p22"/>
          <p:cNvGrpSpPr/>
          <p:nvPr/>
        </p:nvGrpSpPr>
        <p:grpSpPr>
          <a:xfrm>
            <a:off x="7549377" y="6167336"/>
            <a:ext cx="3294001" cy="612000"/>
            <a:chOff x="5179092" y="5483822"/>
            <a:chExt cx="3294001" cy="612000"/>
          </a:xfrm>
        </p:grpSpPr>
        <p:pic>
          <p:nvPicPr>
            <p:cNvPr id="541" name="Google Shape;541;p22"/>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42" name="Google Shape;542;p22"/>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20"/>
        <p:cNvGrpSpPr/>
        <p:nvPr/>
      </p:nvGrpSpPr>
      <p:grpSpPr>
        <a:xfrm>
          <a:off x="0" y="0"/>
          <a:ext cx="0" cy="0"/>
          <a:chOff x="0" y="0"/>
          <a:chExt cx="0" cy="0"/>
        </a:xfrm>
      </p:grpSpPr>
      <p:sp>
        <p:nvSpPr>
          <p:cNvPr id="221" name="Google Shape;221;p2"/>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22" name="Google Shape;222;p2"/>
          <p:cNvPicPr preferRelativeResize="0"/>
          <p:nvPr/>
        </p:nvPicPr>
        <p:blipFill rotWithShape="1">
          <a:blip r:embed="rId3">
            <a:alphaModFix/>
          </a:blip>
          <a:srcRect/>
          <a:stretch/>
        </p:blipFill>
        <p:spPr>
          <a:xfrm>
            <a:off x="191702" y="1338943"/>
            <a:ext cx="11808595" cy="418011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4"/>
          <p:cNvSpPr txBox="1">
            <a:spLocks noGrp="1"/>
          </p:cNvSpPr>
          <p:nvPr>
            <p:ph type="ctrTitle"/>
          </p:nvPr>
        </p:nvSpPr>
        <p:spPr>
          <a:xfrm>
            <a:off x="328978" y="337795"/>
            <a:ext cx="6732237"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00000"/>
              <a:buFont typeface="Book Antiqua"/>
              <a:buNone/>
            </a:pPr>
            <a:r>
              <a:rPr lang="en-US" dirty="0">
                <a:solidFill>
                  <a:schemeClr val="accent1"/>
                </a:solidFill>
              </a:rPr>
              <a:t>Registration: </a:t>
            </a:r>
            <a:r>
              <a:rPr lang="en-US" dirty="0"/>
              <a:t>How to register and other practical information</a:t>
            </a:r>
            <a:endParaRPr dirty="0"/>
          </a:p>
        </p:txBody>
      </p:sp>
      <p:sp>
        <p:nvSpPr>
          <p:cNvPr id="563" name="Google Shape;563;p24"/>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n-US" dirty="0"/>
              <a:t>The specific registration process for the Digital Forensics in the Health Sector training may vary depending on the training provider or institution. However, the general steps are typically straightforward and can be completed online or in person.</a:t>
            </a:r>
            <a:endParaRPr dirty="0"/>
          </a:p>
          <a:p>
            <a:pPr marL="91440" lvl="0" indent="-2539" algn="l" rtl="0">
              <a:lnSpc>
                <a:spcPct val="100000"/>
              </a:lnSpc>
              <a:spcBef>
                <a:spcPts val="1400"/>
              </a:spcBef>
              <a:spcAft>
                <a:spcPts val="0"/>
              </a:spcAft>
              <a:buSzPts val="1400"/>
              <a:buNone/>
            </a:pPr>
            <a:endParaRPr dirty="0"/>
          </a:p>
          <a:p>
            <a:pPr marL="342900" lvl="0" indent="-342900" algn="l" rtl="0">
              <a:lnSpc>
                <a:spcPct val="100000"/>
              </a:lnSpc>
              <a:spcBef>
                <a:spcPts val="1400"/>
              </a:spcBef>
              <a:spcAft>
                <a:spcPts val="0"/>
              </a:spcAft>
              <a:buSzPts val="1400"/>
              <a:buFont typeface="Book Antiqua"/>
              <a:buAutoNum type="arabicPeriod"/>
            </a:pPr>
            <a:r>
              <a:rPr lang="en-US" dirty="0"/>
              <a:t>Online Registration</a:t>
            </a:r>
            <a:endParaRPr dirty="0"/>
          </a:p>
          <a:p>
            <a:pPr marL="342900" lvl="0" indent="-342900" algn="l" rtl="0">
              <a:lnSpc>
                <a:spcPct val="100000"/>
              </a:lnSpc>
              <a:spcBef>
                <a:spcPts val="1400"/>
              </a:spcBef>
              <a:spcAft>
                <a:spcPts val="0"/>
              </a:spcAft>
              <a:buSzPts val="1400"/>
              <a:buFont typeface="Book Antiqua"/>
              <a:buAutoNum type="arabicPeriod"/>
            </a:pPr>
            <a:r>
              <a:rPr lang="en-US" dirty="0"/>
              <a:t>In-Person Registration</a:t>
            </a: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p:txBody>
      </p:sp>
      <p:pic>
        <p:nvPicPr>
          <p:cNvPr id="564" name="Google Shape;564;p24" descr="A person working at a desk"/>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565" name="Google Shape;565;p24"/>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66" name="Google Shape;566;p24"/>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567" name="Google Shape;567;p2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568" name="Google Shape;568;p2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grpSp>
        <p:nvGrpSpPr>
          <p:cNvPr id="569" name="Google Shape;569;p24"/>
          <p:cNvGrpSpPr/>
          <p:nvPr/>
        </p:nvGrpSpPr>
        <p:grpSpPr>
          <a:xfrm>
            <a:off x="7549377" y="6167336"/>
            <a:ext cx="3294001" cy="612000"/>
            <a:chOff x="5179092" y="5483822"/>
            <a:chExt cx="3294001" cy="612000"/>
          </a:xfrm>
        </p:grpSpPr>
        <p:pic>
          <p:nvPicPr>
            <p:cNvPr id="570" name="Google Shape;570;p24"/>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71" name="Google Shape;571;p24"/>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0"/>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Thank you</a:t>
            </a:r>
            <a:endParaRPr/>
          </a:p>
        </p:txBody>
      </p:sp>
      <p:pic>
        <p:nvPicPr>
          <p:cNvPr id="677" name="Google Shape;677;p30" descr="A person and person looking at a computer screen"/>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678" name="Google Shape;678;p30"/>
          <p:cNvSpPr txBox="1">
            <a:spLocks noGrp="1"/>
          </p:cNvSpPr>
          <p:nvPr>
            <p:ph type="body" idx="1"/>
          </p:nvPr>
        </p:nvSpPr>
        <p:spPr>
          <a:xfrm>
            <a:off x="7168506" y="3819979"/>
            <a:ext cx="4786878" cy="2258013"/>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endParaRPr dirty="0"/>
          </a:p>
          <a:p>
            <a:pPr marL="0" lvl="0" indent="0" algn="l" rtl="0">
              <a:lnSpc>
                <a:spcPct val="100000"/>
              </a:lnSpc>
              <a:spcBef>
                <a:spcPts val="0"/>
              </a:spcBef>
              <a:spcAft>
                <a:spcPts val="0"/>
              </a:spcAft>
              <a:buSzPts val="1600"/>
              <a:buFont typeface="Courier New"/>
              <a:buNone/>
            </a:pPr>
            <a:r>
              <a:rPr lang="en-US" dirty="0"/>
              <a:t>Please send all questions to:</a:t>
            </a:r>
            <a:endParaRPr dirty="0"/>
          </a:p>
          <a:p>
            <a:pPr marL="0" lvl="0" indent="0" algn="l" rtl="0">
              <a:lnSpc>
                <a:spcPct val="100000"/>
              </a:lnSpc>
              <a:spcBef>
                <a:spcPts val="0"/>
              </a:spcBef>
              <a:spcAft>
                <a:spcPts val="0"/>
              </a:spcAft>
              <a:buSzPts val="1600"/>
              <a:buFont typeface="Courier New"/>
              <a:buNone/>
            </a:pPr>
            <a:r>
              <a:rPr lang="en-US" dirty="0">
                <a:effectLst/>
              </a:rPr>
              <a:t>t.apostolidis@zelus.gr</a:t>
            </a:r>
            <a:endParaRPr dirty="0"/>
          </a:p>
        </p:txBody>
      </p:sp>
      <p:grpSp>
        <p:nvGrpSpPr>
          <p:cNvPr id="679" name="Google Shape;679;p30"/>
          <p:cNvGrpSpPr/>
          <p:nvPr/>
        </p:nvGrpSpPr>
        <p:grpSpPr>
          <a:xfrm>
            <a:off x="4059704" y="0"/>
            <a:ext cx="2928883" cy="6871447"/>
            <a:chOff x="4059704" y="0"/>
            <a:chExt cx="2928883" cy="6871447"/>
          </a:xfrm>
        </p:grpSpPr>
        <p:sp>
          <p:nvSpPr>
            <p:cNvPr id="680" name="Google Shape;680;p30"/>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681" name="Google Shape;681;p30"/>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grpSp>
        <p:nvGrpSpPr>
          <p:cNvPr id="682" name="Google Shape;682;p30"/>
          <p:cNvGrpSpPr/>
          <p:nvPr/>
        </p:nvGrpSpPr>
        <p:grpSpPr>
          <a:xfrm>
            <a:off x="7549377" y="6167336"/>
            <a:ext cx="3294001" cy="612000"/>
            <a:chOff x="5179092" y="5483822"/>
            <a:chExt cx="3294001" cy="612000"/>
          </a:xfrm>
        </p:grpSpPr>
        <p:pic>
          <p:nvPicPr>
            <p:cNvPr id="683" name="Google Shape;683;p30"/>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684" name="Google Shape;684;p30"/>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 descr="A person writing at a desk&#10;"/>
          <p:cNvPicPr preferRelativeResize="0">
            <a:picLocks noGrp="1"/>
          </p:cNvPicPr>
          <p:nvPr>
            <p:ph type="pic" idx="2"/>
          </p:nvPr>
        </p:nvPicPr>
        <p:blipFill rotWithShape="1">
          <a:blip r:embed="rId3">
            <a:alphaModFix/>
          </a:blip>
          <a:srcRect l="7594" r="7594"/>
          <a:stretch/>
        </p:blipFill>
        <p:spPr>
          <a:xfrm flipH="1">
            <a:off x="7163691" y="0"/>
            <a:ext cx="5024825" cy="6858000"/>
          </a:xfrm>
          <a:prstGeom prst="rect">
            <a:avLst/>
          </a:prstGeom>
          <a:solidFill>
            <a:schemeClr val="lt2"/>
          </a:solidFill>
          <a:ln>
            <a:noFill/>
          </a:ln>
        </p:spPr>
      </p:pic>
      <p:sp>
        <p:nvSpPr>
          <p:cNvPr id="228" name="Google Shape;228;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229" name="Google Shape;229;p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dirty="0"/>
              <a:t>Data Protection and Privacy Technologies for Healthcare</a:t>
            </a:r>
            <a:endParaRPr lang="en-US" dirty="0"/>
          </a:p>
        </p:txBody>
      </p:sp>
      <p:sp>
        <p:nvSpPr>
          <p:cNvPr id="230" name="Google Shape;230;p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o1.</a:t>
            </a:r>
            <a:endParaRPr/>
          </a:p>
        </p:txBody>
      </p:sp>
      <p:sp>
        <p:nvSpPr>
          <p:cNvPr id="231" name="Google Shape;231;p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n-US" dirty="0"/>
              <a:t>Goals: Who-What-Why you need to take this training</a:t>
            </a:r>
            <a:endParaRPr dirty="0"/>
          </a:p>
        </p:txBody>
      </p:sp>
      <p:sp>
        <p:nvSpPr>
          <p:cNvPr id="232" name="Google Shape;232;p3"/>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o3.</a:t>
            </a:r>
            <a:endParaRPr/>
          </a:p>
        </p:txBody>
      </p:sp>
      <p:sp>
        <p:nvSpPr>
          <p:cNvPr id="233" name="Google Shape;233;p3"/>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t>Learning outcomes</a:t>
            </a:r>
            <a:endParaRPr dirty="0"/>
          </a:p>
        </p:txBody>
      </p:sp>
      <p:sp>
        <p:nvSpPr>
          <p:cNvPr id="234" name="Google Shape;234;p3"/>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o4.</a:t>
            </a:r>
            <a:endParaRPr/>
          </a:p>
        </p:txBody>
      </p:sp>
      <p:sp>
        <p:nvSpPr>
          <p:cNvPr id="235" name="Google Shape;235;p3"/>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Training outlines</a:t>
            </a:r>
            <a:endParaRPr/>
          </a:p>
        </p:txBody>
      </p:sp>
      <p:sp>
        <p:nvSpPr>
          <p:cNvPr id="236" name="Google Shape;236;p3"/>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o5.</a:t>
            </a:r>
            <a:endParaRPr/>
          </a:p>
        </p:txBody>
      </p:sp>
      <p:sp>
        <p:nvSpPr>
          <p:cNvPr id="237" name="Google Shape;237;p3"/>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Exercises details</a:t>
            </a:r>
            <a:endParaRPr/>
          </a:p>
        </p:txBody>
      </p:sp>
      <p:sp>
        <p:nvSpPr>
          <p:cNvPr id="238" name="Google Shape;238;p3"/>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o2.</a:t>
            </a:r>
            <a:endParaRPr/>
          </a:p>
        </p:txBody>
      </p:sp>
      <p:sp>
        <p:nvSpPr>
          <p:cNvPr id="239" name="Google Shape;239;p3"/>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t>Training logistics: When-Where-How</a:t>
            </a:r>
            <a:endParaRPr dirty="0"/>
          </a:p>
        </p:txBody>
      </p:sp>
      <p:sp>
        <p:nvSpPr>
          <p:cNvPr id="240" name="Google Shape;240;p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41" name="Google Shape;241;p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242" name="Google Shape;242;p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sp>
        <p:nvSpPr>
          <p:cNvPr id="243" name="Google Shape;243;p3"/>
          <p:cNvSpPr txBox="1"/>
          <p:nvPr/>
        </p:nvSpPr>
        <p:spPr>
          <a:xfrm>
            <a:off x="807966" y="4986668"/>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o6.</a:t>
            </a:r>
            <a:endParaRPr/>
          </a:p>
        </p:txBody>
      </p:sp>
      <p:sp>
        <p:nvSpPr>
          <p:cNvPr id="244" name="Google Shape;244;p3"/>
          <p:cNvSpPr txBox="1"/>
          <p:nvPr/>
        </p:nvSpPr>
        <p:spPr>
          <a:xfrm>
            <a:off x="1627103" y="4989054"/>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Practical information and requirements</a:t>
            </a:r>
            <a:endParaRPr/>
          </a:p>
        </p:txBody>
      </p:sp>
      <p:sp>
        <p:nvSpPr>
          <p:cNvPr id="245" name="Google Shape;245;p3"/>
          <p:cNvSpPr txBox="1"/>
          <p:nvPr/>
        </p:nvSpPr>
        <p:spPr>
          <a:xfrm>
            <a:off x="807966" y="5615541"/>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o7.</a:t>
            </a:r>
            <a:endParaRPr/>
          </a:p>
        </p:txBody>
      </p:sp>
      <p:sp>
        <p:nvSpPr>
          <p:cNvPr id="246" name="Google Shape;246;p3"/>
          <p:cNvSpPr txBox="1"/>
          <p:nvPr/>
        </p:nvSpPr>
        <p:spPr>
          <a:xfrm>
            <a:off x="1627103" y="5620632"/>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Registration information and contacts</a:t>
            </a:r>
            <a:endParaRPr/>
          </a:p>
        </p:txBody>
      </p:sp>
      <p:grpSp>
        <p:nvGrpSpPr>
          <p:cNvPr id="247" name="Google Shape;247;p3"/>
          <p:cNvGrpSpPr/>
          <p:nvPr/>
        </p:nvGrpSpPr>
        <p:grpSpPr>
          <a:xfrm>
            <a:off x="7549377" y="6167336"/>
            <a:ext cx="3294001" cy="612000"/>
            <a:chOff x="5179092" y="5483822"/>
            <a:chExt cx="3294001" cy="612000"/>
          </a:xfrm>
        </p:grpSpPr>
        <p:pic>
          <p:nvPicPr>
            <p:cNvPr id="248" name="Google Shape;248;p3"/>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249" name="Google Shape;249;p3"/>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ts val="3600"/>
              <a:buFont typeface="Book Antiqua"/>
              <a:buNone/>
            </a:pPr>
            <a:r>
              <a:rPr lang="en-US" dirty="0">
                <a:solidFill>
                  <a:schemeClr val="accent1"/>
                </a:solidFill>
              </a:rPr>
              <a:t>Goals: </a:t>
            </a:r>
            <a:r>
              <a:rPr lang="en-US" sz="3600" dirty="0">
                <a:solidFill>
                  <a:srgbClr val="FFFFFF"/>
                </a:solidFill>
                <a:latin typeface="Arial"/>
                <a:ea typeface="Arial"/>
                <a:cs typeface="Arial"/>
                <a:sym typeface="Arial"/>
              </a:rPr>
              <a:t>Educate participants about essential data protection and privacy technologies in healthcare.</a:t>
            </a:r>
            <a:endParaRPr dirty="0"/>
          </a:p>
        </p:txBody>
      </p:sp>
      <p:sp>
        <p:nvSpPr>
          <p:cNvPr id="255" name="Google Shape;255;p4"/>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56" name="Google Shape;256;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sz="1100" dirty="0"/>
              <a:t>No technical background is necessary to enroll. This course covers basic and advanced topics aimed for any participant in the health sector and any cybersecurity enthusiast.</a:t>
            </a:r>
            <a:endParaRPr sz="1100" dirty="0"/>
          </a:p>
        </p:txBody>
      </p:sp>
      <p:sp>
        <p:nvSpPr>
          <p:cNvPr id="257" name="Google Shape;257;p4"/>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58" name="Google Shape;258;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Learn the foundations of digital forensics and how they impact the health sector with real life scenarios.</a:t>
            </a:r>
            <a:endParaRPr dirty="0"/>
          </a:p>
        </p:txBody>
      </p:sp>
      <p:sp>
        <p:nvSpPr>
          <p:cNvPr id="259" name="Google Shape;259;p4"/>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60" name="Google Shape;260;p4" descr="Circuit"/>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61" name="Google Shape;261;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sz="1200" dirty="0"/>
              <a:t>Ensure understanding of regulatory compliance requirements, and foster improved management of healthcare data security.</a:t>
            </a:r>
            <a:endParaRPr sz="1200" dirty="0"/>
          </a:p>
        </p:txBody>
      </p:sp>
      <p:sp>
        <p:nvSpPr>
          <p:cNvPr id="262" name="Google Shape;262;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63" name="Google Shape;263;p4"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64" name="Google Shape;264;p4" descr="Abacus"/>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sp>
        <p:nvSpPr>
          <p:cNvPr id="265" name="Google Shape;265;p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CSP_005_S_H Data Protection and Privacy Technologies for Healthcare</a:t>
            </a:r>
            <a:endParaRPr dirty="0"/>
          </a:p>
        </p:txBody>
      </p:sp>
      <p:grpSp>
        <p:nvGrpSpPr>
          <p:cNvPr id="266" name="Google Shape;266;p4"/>
          <p:cNvGrpSpPr/>
          <p:nvPr/>
        </p:nvGrpSpPr>
        <p:grpSpPr>
          <a:xfrm>
            <a:off x="7549377" y="6167336"/>
            <a:ext cx="3294001" cy="612000"/>
            <a:chOff x="5179092" y="5483822"/>
            <a:chExt cx="3294001" cy="612000"/>
          </a:xfrm>
        </p:grpSpPr>
        <p:pic>
          <p:nvPicPr>
            <p:cNvPr id="267" name="Google Shape;267;p4"/>
            <p:cNvPicPr preferRelativeResize="0"/>
            <p:nvPr/>
          </p:nvPicPr>
          <p:blipFill rotWithShape="1">
            <a:blip r:embed="rId6">
              <a:alphaModFix/>
            </a:blip>
            <a:srcRect/>
            <a:stretch/>
          </p:blipFill>
          <p:spPr>
            <a:xfrm>
              <a:off x="5179092" y="5483822"/>
              <a:ext cx="1530000" cy="612000"/>
            </a:xfrm>
            <a:prstGeom prst="rect">
              <a:avLst/>
            </a:prstGeom>
            <a:noFill/>
            <a:ln>
              <a:noFill/>
            </a:ln>
          </p:spPr>
        </p:pic>
        <p:pic>
          <p:nvPicPr>
            <p:cNvPr id="268" name="Google Shape;268;p4"/>
            <p:cNvPicPr preferRelativeResize="0"/>
            <p:nvPr/>
          </p:nvPicPr>
          <p:blipFill rotWithShape="1">
            <a:blip r:embed="rId7">
              <a:alphaModFix/>
            </a:blip>
            <a:srcRect/>
            <a:stretch/>
          </p:blipFill>
          <p:spPr>
            <a:xfrm>
              <a:off x="6709092" y="5483822"/>
              <a:ext cx="1764001" cy="6120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WHEN</a:t>
            </a:r>
            <a:endParaRPr/>
          </a:p>
        </p:txBody>
      </p:sp>
      <p:pic>
        <p:nvPicPr>
          <p:cNvPr id="274" name="Google Shape;274;p5" descr="Abacus"/>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75" name="Google Shape;275;p5"/>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Time schedule: Autumn 2024</a:t>
            </a:r>
            <a:endParaRPr/>
          </a:p>
        </p:txBody>
      </p:sp>
      <p:sp>
        <p:nvSpPr>
          <p:cNvPr id="276" name="Google Shape;276;p5"/>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WHERE</a:t>
            </a:r>
            <a:endParaRPr/>
          </a:p>
        </p:txBody>
      </p:sp>
      <p:pic>
        <p:nvPicPr>
          <p:cNvPr id="277" name="Google Shape;277;p5" descr="3d Glasses"/>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78" name="Google Shape;278;p5"/>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TBD</a:t>
            </a:r>
            <a:endParaRPr dirty="0"/>
          </a:p>
        </p:txBody>
      </p:sp>
      <p:sp>
        <p:nvSpPr>
          <p:cNvPr id="279" name="Google Shape;279;p5"/>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HOW</a:t>
            </a:r>
            <a:endParaRPr/>
          </a:p>
        </p:txBody>
      </p:sp>
      <p:pic>
        <p:nvPicPr>
          <p:cNvPr id="280" name="Google Shape;280;p5" descr="Circuit"/>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81" name="Google Shape;281;p5"/>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Interactive lectures, and group discussions.</a:t>
            </a:r>
            <a:endParaRPr dirty="0"/>
          </a:p>
        </p:txBody>
      </p:sp>
      <p:sp>
        <p:nvSpPr>
          <p:cNvPr id="282" name="Google Shape;282;p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283" name="Google Shape;283;p5"/>
          <p:cNvSpPr txBox="1">
            <a:spLocks noGrp="1"/>
          </p:cNvSpPr>
          <p:nvPr>
            <p:ph type="ftr" idx="11"/>
          </p:nvPr>
        </p:nvSpPr>
        <p:spPr>
          <a:xfrm>
            <a:off x="232361" y="6163176"/>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CSP_005_S_H Data Protection and Privacy Technologies for Healthcare</a:t>
            </a:r>
            <a:endParaRPr dirty="0"/>
          </a:p>
        </p:txBody>
      </p:sp>
      <p:sp>
        <p:nvSpPr>
          <p:cNvPr id="284" name="Google Shape;284;p5"/>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CSP Training Logistic: </a:t>
            </a:r>
            <a:r>
              <a:rPr lang="en-US"/>
              <a:t>When-Where-How</a:t>
            </a:r>
            <a:endParaRPr/>
          </a:p>
        </p:txBody>
      </p:sp>
      <p:grpSp>
        <p:nvGrpSpPr>
          <p:cNvPr id="285" name="Google Shape;285;p5"/>
          <p:cNvGrpSpPr/>
          <p:nvPr/>
        </p:nvGrpSpPr>
        <p:grpSpPr>
          <a:xfrm>
            <a:off x="7549377" y="6167336"/>
            <a:ext cx="3294001" cy="612000"/>
            <a:chOff x="5179092" y="5483822"/>
            <a:chExt cx="3294001" cy="612000"/>
          </a:xfrm>
        </p:grpSpPr>
        <p:pic>
          <p:nvPicPr>
            <p:cNvPr id="286" name="Google Shape;286;p5"/>
            <p:cNvPicPr preferRelativeResize="0"/>
            <p:nvPr/>
          </p:nvPicPr>
          <p:blipFill rotWithShape="1">
            <a:blip r:embed="rId6">
              <a:alphaModFix/>
            </a:blip>
            <a:srcRect/>
            <a:stretch/>
          </p:blipFill>
          <p:spPr>
            <a:xfrm>
              <a:off x="5179092" y="5483822"/>
              <a:ext cx="1530000" cy="612000"/>
            </a:xfrm>
            <a:prstGeom prst="rect">
              <a:avLst/>
            </a:prstGeom>
            <a:noFill/>
            <a:ln>
              <a:noFill/>
            </a:ln>
          </p:spPr>
        </p:pic>
        <p:pic>
          <p:nvPicPr>
            <p:cNvPr id="287" name="Google Shape;287;p5"/>
            <p:cNvPicPr preferRelativeResize="0"/>
            <p:nvPr/>
          </p:nvPicPr>
          <p:blipFill rotWithShape="1">
            <a:blip r:embed="rId7">
              <a:alphaModFix/>
            </a:blip>
            <a:srcRect/>
            <a:stretch/>
          </p:blipFill>
          <p:spPr>
            <a:xfrm>
              <a:off x="6709092" y="5483822"/>
              <a:ext cx="1764001" cy="6120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Value Propositions</a:t>
            </a:r>
            <a:endParaRPr/>
          </a:p>
        </p:txBody>
      </p:sp>
      <p:sp>
        <p:nvSpPr>
          <p:cNvPr id="293" name="Google Shape;293;p6"/>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Benefits to Participants</a:t>
            </a:r>
            <a:endParaRPr dirty="0"/>
          </a:p>
        </p:txBody>
      </p:sp>
      <p:sp>
        <p:nvSpPr>
          <p:cNvPr id="294" name="Google Shape;294;p6"/>
          <p:cNvSpPr txBox="1">
            <a:spLocks noGrp="1"/>
          </p:cNvSpPr>
          <p:nvPr>
            <p:ph type="body" idx="3"/>
          </p:nvPr>
        </p:nvSpPr>
        <p:spPr>
          <a:xfrm>
            <a:off x="6498130" y="1977017"/>
            <a:ext cx="5541470"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Enhanced Knowledge of Data Protection: Gain a comprehensive understanding of data protection principles, regulatory frameworks, and privacy-preserving technologies specific to the healthcare sector.</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Practical Implementation Skills: Develop hands-on experience with encryption, secure communication, access control, and health information exchange standards, enabling effective application in real-world healthcare settings.</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Regulatory Compliance Competence: Acquire the ability to navigate and ensure compliance with key regulations such as GDPR and HIPAA, minimizing the risk of legal penalties and data breaches.</a:t>
            </a:r>
          </a:p>
          <a:p>
            <a:pPr marL="274320" lvl="0" indent="-274320" algn="l" rtl="0">
              <a:lnSpc>
                <a:spcPct val="100000"/>
              </a:lnSpc>
              <a:spcBef>
                <a:spcPts val="0"/>
              </a:spcBef>
              <a:spcAft>
                <a:spcPts val="0"/>
              </a:spcAft>
              <a:buSzPts val="1200"/>
              <a:buChar char="o"/>
            </a:pPr>
            <a:endParaRPr lang="en-US" sz="1200" dirty="0"/>
          </a:p>
          <a:p>
            <a:pPr marL="274320" lvl="0" indent="-274320" algn="l" rtl="0">
              <a:lnSpc>
                <a:spcPct val="100000"/>
              </a:lnSpc>
              <a:spcBef>
                <a:spcPts val="0"/>
              </a:spcBef>
              <a:spcAft>
                <a:spcPts val="0"/>
              </a:spcAft>
              <a:buSzPts val="1200"/>
              <a:buChar char="o"/>
            </a:pPr>
            <a:r>
              <a:rPr lang="en-US" sz="1200" dirty="0"/>
              <a:t>Improved Data Security Management: Learn best practices for managing and securing sensitive healthcare data, enhancing overall data security and protecting patient privacy.</a:t>
            </a:r>
            <a:endParaRPr sz="1200" dirty="0"/>
          </a:p>
        </p:txBody>
      </p:sp>
      <p:cxnSp>
        <p:nvCxnSpPr>
          <p:cNvPr id="295" name="Google Shape;295;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6" name="Google Shape;296;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7" name="Google Shape;297;p6" descr="A group of people looking at a sign"/>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grpSp>
        <p:nvGrpSpPr>
          <p:cNvPr id="298" name="Google Shape;298;p6"/>
          <p:cNvGrpSpPr/>
          <p:nvPr/>
        </p:nvGrpSpPr>
        <p:grpSpPr>
          <a:xfrm>
            <a:off x="7549377" y="6167336"/>
            <a:ext cx="3294001" cy="612000"/>
            <a:chOff x="5179092" y="5483822"/>
            <a:chExt cx="3294001" cy="612000"/>
          </a:xfrm>
        </p:grpSpPr>
        <p:pic>
          <p:nvPicPr>
            <p:cNvPr id="299" name="Google Shape;299;p6"/>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00" name="Google Shape;300;p6"/>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306" name="Google Shape;306;p7"/>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a:p>
            <a:pPr marL="0" lvl="0" indent="0" algn="l" rtl="0">
              <a:lnSpc>
                <a:spcPct val="100000"/>
              </a:lnSpc>
              <a:spcBef>
                <a:spcPts val="0"/>
              </a:spcBef>
              <a:spcAft>
                <a:spcPts val="0"/>
              </a:spcAft>
              <a:buSzPts val="2400"/>
              <a:buNone/>
            </a:pPr>
            <a:endParaRPr dirty="0"/>
          </a:p>
        </p:txBody>
      </p:sp>
      <p:sp>
        <p:nvSpPr>
          <p:cNvPr id="307" name="Google Shape;307;p7"/>
          <p:cNvSpPr txBox="1">
            <a:spLocks noGrp="1"/>
          </p:cNvSpPr>
          <p:nvPr>
            <p:ph type="body" idx="3"/>
          </p:nvPr>
        </p:nvSpPr>
        <p:spPr>
          <a:xfrm>
            <a:off x="6498131" y="1977017"/>
            <a:ext cx="2699066" cy="2569866"/>
          </a:xfrm>
          <a:prstGeom prst="rect">
            <a:avLst/>
          </a:prstGeom>
          <a:noFill/>
          <a:ln>
            <a:noFill/>
          </a:ln>
        </p:spPr>
        <p:txBody>
          <a:bodyPr spcFirstLastPara="1" wrap="square" lIns="91425" tIns="0" rIns="0" bIns="45700" anchor="t" anchorCtr="0">
            <a:normAutofit/>
          </a:bodyPr>
          <a:lstStyle/>
          <a:p>
            <a:pPr marL="274320" lvl="0" indent="-274320" algn="l" rtl="0">
              <a:lnSpc>
                <a:spcPct val="100000"/>
              </a:lnSpc>
              <a:spcBef>
                <a:spcPts val="0"/>
              </a:spcBef>
              <a:spcAft>
                <a:spcPts val="0"/>
              </a:spcAft>
              <a:buSzPts val="1400"/>
              <a:buFont typeface="Courier New"/>
              <a:buChar char="o"/>
            </a:pPr>
            <a:r>
              <a:rPr lang="en-US" dirty="0"/>
              <a:t>Healthcare Professionals</a:t>
            </a:r>
            <a:endParaRPr lang="el-GR" dirty="0"/>
          </a:p>
          <a:p>
            <a:pPr marL="274320" lvl="0" indent="-274320" algn="l" rtl="0">
              <a:lnSpc>
                <a:spcPct val="100000"/>
              </a:lnSpc>
              <a:spcBef>
                <a:spcPts val="0"/>
              </a:spcBef>
              <a:spcAft>
                <a:spcPts val="0"/>
              </a:spcAft>
              <a:buSzPts val="1400"/>
              <a:buFont typeface="Courier New"/>
              <a:buChar char="o"/>
            </a:pPr>
            <a:endParaRPr lang="el-GR" dirty="0"/>
          </a:p>
          <a:p>
            <a:pPr marL="274320" lvl="0" indent="-274320" algn="l" rtl="0">
              <a:lnSpc>
                <a:spcPct val="100000"/>
              </a:lnSpc>
              <a:spcBef>
                <a:spcPts val="0"/>
              </a:spcBef>
              <a:spcAft>
                <a:spcPts val="0"/>
              </a:spcAft>
              <a:buSzPts val="1400"/>
              <a:buFont typeface="Courier New"/>
              <a:buChar char="o"/>
            </a:pPr>
            <a:r>
              <a:rPr lang="en-US" dirty="0"/>
              <a:t>Healthcare IT Staff</a:t>
            </a:r>
            <a:endParaRPr lang="el-GR" dirty="0"/>
          </a:p>
          <a:p>
            <a:pPr marL="274320" lvl="0" indent="-274320" algn="l" rtl="0">
              <a:lnSpc>
                <a:spcPct val="100000"/>
              </a:lnSpc>
              <a:spcBef>
                <a:spcPts val="0"/>
              </a:spcBef>
              <a:spcAft>
                <a:spcPts val="0"/>
              </a:spcAft>
              <a:buSzPts val="1400"/>
              <a:buFont typeface="Courier New"/>
              <a:buChar char="o"/>
            </a:pPr>
            <a:endParaRPr lang="el-GR" dirty="0"/>
          </a:p>
          <a:p>
            <a:pPr marL="274320" lvl="0" indent="-274320" algn="l" rtl="0">
              <a:lnSpc>
                <a:spcPct val="100000"/>
              </a:lnSpc>
              <a:spcBef>
                <a:spcPts val="0"/>
              </a:spcBef>
              <a:spcAft>
                <a:spcPts val="0"/>
              </a:spcAft>
              <a:buSzPts val="1400"/>
              <a:buFont typeface="Courier New"/>
              <a:buChar char="o"/>
            </a:pPr>
            <a:r>
              <a:rPr lang="en-US" dirty="0"/>
              <a:t>Healthcare Administrators</a:t>
            </a:r>
            <a:endParaRPr lang="el-GR" dirty="0"/>
          </a:p>
          <a:p>
            <a:pPr marL="274320" lvl="0" indent="-274320" algn="l" rtl="0">
              <a:lnSpc>
                <a:spcPct val="100000"/>
              </a:lnSpc>
              <a:spcBef>
                <a:spcPts val="0"/>
              </a:spcBef>
              <a:spcAft>
                <a:spcPts val="0"/>
              </a:spcAft>
              <a:buSzPts val="1400"/>
              <a:buFont typeface="Courier New"/>
              <a:buChar char="o"/>
            </a:pPr>
            <a:endParaRPr lang="el-GR" dirty="0"/>
          </a:p>
          <a:p>
            <a:pPr marL="274320" lvl="0" indent="-274320" algn="l" rtl="0">
              <a:lnSpc>
                <a:spcPct val="100000"/>
              </a:lnSpc>
              <a:spcBef>
                <a:spcPts val="0"/>
              </a:spcBef>
              <a:spcAft>
                <a:spcPts val="0"/>
              </a:spcAft>
              <a:buSzPts val="1400"/>
              <a:buFont typeface="Courier New"/>
              <a:buChar char="o"/>
            </a:pPr>
            <a:r>
              <a:rPr lang="en-US" dirty="0"/>
              <a:t>Cybersecurity Enthusiasts</a:t>
            </a:r>
          </a:p>
          <a:p>
            <a:pPr marL="274320" lvl="0" indent="-274320" algn="l" rtl="0">
              <a:lnSpc>
                <a:spcPct val="100000"/>
              </a:lnSpc>
              <a:spcBef>
                <a:spcPts val="1800"/>
              </a:spcBef>
              <a:spcAft>
                <a:spcPts val="0"/>
              </a:spcAft>
              <a:buSzPts val="1400"/>
              <a:buFont typeface="Courier New"/>
              <a:buChar char="o"/>
            </a:pPr>
            <a:r>
              <a:rPr lang="en-US" dirty="0"/>
              <a:t>Anyone willing to learn</a:t>
            </a:r>
            <a:endParaRPr dirty="0"/>
          </a:p>
        </p:txBody>
      </p:sp>
      <p:cxnSp>
        <p:nvCxnSpPr>
          <p:cNvPr id="308" name="Google Shape;308;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7"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840730" cy="6862275"/>
          </a:xfrm>
          <a:prstGeom prst="rect">
            <a:avLst/>
          </a:prstGeom>
          <a:solidFill>
            <a:schemeClr val="lt2"/>
          </a:solidFill>
          <a:ln>
            <a:noFill/>
          </a:ln>
        </p:spPr>
      </p:pic>
      <p:grpSp>
        <p:nvGrpSpPr>
          <p:cNvPr id="311" name="Google Shape;311;p7"/>
          <p:cNvGrpSpPr/>
          <p:nvPr/>
        </p:nvGrpSpPr>
        <p:grpSpPr>
          <a:xfrm>
            <a:off x="7549377" y="6167336"/>
            <a:ext cx="3294001" cy="612000"/>
            <a:chOff x="5179092" y="5483822"/>
            <a:chExt cx="3294001" cy="612000"/>
          </a:xfrm>
        </p:grpSpPr>
        <p:pic>
          <p:nvPicPr>
            <p:cNvPr id="312" name="Google Shape;312;p7"/>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13" name="Google Shape;313;p7"/>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319" name="Google Shape;319;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Trainer: Thanos Apostolidis</a:t>
            </a:r>
            <a:endParaRPr dirty="0"/>
          </a:p>
          <a:p>
            <a:pPr marL="0" lvl="0" indent="0" algn="l" rtl="0">
              <a:lnSpc>
                <a:spcPct val="100000"/>
              </a:lnSpc>
              <a:spcBef>
                <a:spcPts val="0"/>
              </a:spcBef>
              <a:spcAft>
                <a:spcPts val="0"/>
              </a:spcAft>
              <a:buSzPts val="2400"/>
              <a:buNone/>
            </a:pPr>
            <a:endParaRPr dirty="0"/>
          </a:p>
        </p:txBody>
      </p:sp>
      <p:sp>
        <p:nvSpPr>
          <p:cNvPr id="320" name="Google Shape;320;p8"/>
          <p:cNvSpPr txBox="1">
            <a:spLocks noGrp="1"/>
          </p:cNvSpPr>
          <p:nvPr>
            <p:ph type="body" idx="3"/>
          </p:nvPr>
        </p:nvSpPr>
        <p:spPr>
          <a:xfrm>
            <a:off x="6498130" y="1977017"/>
            <a:ext cx="5182881" cy="2569866"/>
          </a:xfrm>
          <a:prstGeom prst="rect">
            <a:avLst/>
          </a:prstGeom>
          <a:noFill/>
          <a:ln>
            <a:noFill/>
          </a:ln>
        </p:spPr>
        <p:txBody>
          <a:bodyPr spcFirstLastPara="1" wrap="square" lIns="91425" tIns="0" rIns="0" bIns="45700" anchor="t" anchorCtr="0">
            <a:normAutofit/>
          </a:bodyPr>
          <a:lstStyle/>
          <a:p>
            <a:pPr marL="274320" lvl="0" indent="-274320" algn="l" rtl="0">
              <a:lnSpc>
                <a:spcPct val="100000"/>
              </a:lnSpc>
              <a:spcBef>
                <a:spcPts val="0"/>
              </a:spcBef>
              <a:spcAft>
                <a:spcPts val="0"/>
              </a:spcAft>
              <a:buSzPts val="1400"/>
              <a:buFont typeface="Courier New"/>
              <a:buChar char="o"/>
            </a:pPr>
            <a:r>
              <a:rPr lang="en-US" b="0" i="0" dirty="0">
                <a:effectLst/>
                <a:latin typeface="Century Gothic" panose="020B0502020202020204" pitchFamily="34" charset="0"/>
              </a:rPr>
              <a:t>Software Developer &amp; Security Analyst @ Zelus</a:t>
            </a:r>
          </a:p>
          <a:p>
            <a:pPr marL="274320" lvl="0" indent="-274320" algn="l" rtl="0">
              <a:lnSpc>
                <a:spcPct val="100000"/>
              </a:lnSpc>
              <a:spcBef>
                <a:spcPts val="0"/>
              </a:spcBef>
              <a:spcAft>
                <a:spcPts val="0"/>
              </a:spcAft>
              <a:buSzPts val="1400"/>
              <a:buFont typeface="Courier New"/>
              <a:buChar char="o"/>
            </a:pPr>
            <a:r>
              <a:rPr lang="en-US" dirty="0">
                <a:latin typeface="Century Gothic" panose="020B0502020202020204" pitchFamily="34" charset="0"/>
              </a:rPr>
              <a:t>Cyber Security Enthusiast</a:t>
            </a:r>
          </a:p>
          <a:p>
            <a:pPr marL="274320" lvl="0" indent="-274320" algn="l" rtl="0">
              <a:lnSpc>
                <a:spcPct val="100000"/>
              </a:lnSpc>
              <a:spcBef>
                <a:spcPts val="0"/>
              </a:spcBef>
              <a:spcAft>
                <a:spcPts val="0"/>
              </a:spcAft>
              <a:buSzPts val="1400"/>
              <a:buFont typeface="Courier New"/>
              <a:buChar char="o"/>
            </a:pPr>
            <a:r>
              <a:rPr lang="en-US" dirty="0">
                <a:latin typeface="Century Gothic" panose="020B0502020202020204" pitchFamily="34" charset="0"/>
              </a:rPr>
              <a:t>Competitive “Capture the Flag (CTF)” player.</a:t>
            </a:r>
            <a:endParaRPr dirty="0">
              <a:latin typeface="Century Gothic" panose="020B0502020202020204" pitchFamily="34" charset="0"/>
            </a:endParaRPr>
          </a:p>
        </p:txBody>
      </p:sp>
      <p:cxnSp>
        <p:nvCxnSpPr>
          <p:cNvPr id="321" name="Google Shape;321;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22" name="Google Shape;322;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324" name="Google Shape;324;p8"/>
          <p:cNvGrpSpPr/>
          <p:nvPr/>
        </p:nvGrpSpPr>
        <p:grpSpPr>
          <a:xfrm>
            <a:off x="7549377" y="6167336"/>
            <a:ext cx="3294001" cy="612000"/>
            <a:chOff x="5179092" y="5483822"/>
            <a:chExt cx="3294001" cy="612000"/>
          </a:xfrm>
        </p:grpSpPr>
        <p:pic>
          <p:nvPicPr>
            <p:cNvPr id="325" name="Google Shape;325;p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326" name="Google Shape;326;p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7" name="Θέση εικόνας 6">
            <a:extLst>
              <a:ext uri="{FF2B5EF4-FFF2-40B4-BE49-F238E27FC236}">
                <a16:creationId xmlns:a16="http://schemas.microsoft.com/office/drawing/2014/main" id="{20A42788-A2DC-4D01-A55D-29973ED59E32}"/>
              </a:ext>
            </a:extLst>
          </p:cNvPr>
          <p:cNvPicPr>
            <a:picLocks noGrp="1" noChangeAspect="1"/>
          </p:cNvPicPr>
          <p:nvPr>
            <p:ph type="pic" idx="2"/>
          </p:nvPr>
        </p:nvPicPr>
        <p:blipFill>
          <a:blip r:embed="rId5"/>
          <a:srcRect l="7439" r="7439"/>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WHAT</a:t>
            </a:r>
            <a:endParaRPr/>
          </a:p>
        </p:txBody>
      </p:sp>
      <p:sp>
        <p:nvSpPr>
          <p:cNvPr id="332" name="Google Shape;332;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Training Topics</a:t>
            </a:r>
            <a:endParaRPr/>
          </a:p>
        </p:txBody>
      </p:sp>
      <p:sp>
        <p:nvSpPr>
          <p:cNvPr id="333" name="Google Shape;333;p9"/>
          <p:cNvSpPr txBox="1">
            <a:spLocks noGrp="1"/>
          </p:cNvSpPr>
          <p:nvPr>
            <p:ph type="body" idx="3"/>
          </p:nvPr>
        </p:nvSpPr>
        <p:spPr>
          <a:xfrm>
            <a:off x="6498130" y="1977017"/>
            <a:ext cx="4546387"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Introduction to Data Protection and Privacy in Healthcare</a:t>
            </a:r>
            <a:endParaRPr lang="el-GR" sz="1200" dirty="0"/>
          </a:p>
          <a:p>
            <a:pPr marL="274320" lvl="0" indent="-274320" algn="l" rtl="0">
              <a:lnSpc>
                <a:spcPct val="100000"/>
              </a:lnSpc>
              <a:spcBef>
                <a:spcPts val="0"/>
              </a:spcBef>
              <a:spcAft>
                <a:spcPts val="0"/>
              </a:spcAft>
              <a:buSzPts val="1200"/>
              <a:buChar char="o"/>
            </a:pPr>
            <a:endParaRPr lang="el-GR" sz="1200" dirty="0"/>
          </a:p>
          <a:p>
            <a:pPr marL="274320" lvl="0" indent="-274320" algn="l" rtl="0">
              <a:lnSpc>
                <a:spcPct val="100000"/>
              </a:lnSpc>
              <a:spcBef>
                <a:spcPts val="0"/>
              </a:spcBef>
              <a:spcAft>
                <a:spcPts val="0"/>
              </a:spcAft>
              <a:buSzPts val="1200"/>
              <a:buChar char="o"/>
            </a:pPr>
            <a:r>
              <a:rPr lang="en-US" sz="1200" dirty="0"/>
              <a:t>Regulatory Frameworks and Compliance</a:t>
            </a:r>
            <a:endParaRPr lang="el-GR" sz="1200" dirty="0"/>
          </a:p>
          <a:p>
            <a:pPr marL="274320" lvl="0" indent="-274320" algn="l" rtl="0">
              <a:lnSpc>
                <a:spcPct val="100000"/>
              </a:lnSpc>
              <a:spcBef>
                <a:spcPts val="0"/>
              </a:spcBef>
              <a:spcAft>
                <a:spcPts val="0"/>
              </a:spcAft>
              <a:buSzPts val="1200"/>
              <a:buChar char="o"/>
            </a:pPr>
            <a:endParaRPr lang="el-GR" sz="1200" dirty="0"/>
          </a:p>
          <a:p>
            <a:pPr marL="274320" lvl="0" indent="-274320" algn="l" rtl="0">
              <a:lnSpc>
                <a:spcPct val="100000"/>
              </a:lnSpc>
              <a:spcBef>
                <a:spcPts val="0"/>
              </a:spcBef>
              <a:spcAft>
                <a:spcPts val="0"/>
              </a:spcAft>
              <a:buSzPts val="1200"/>
              <a:buChar char="o"/>
            </a:pPr>
            <a:r>
              <a:rPr lang="en-US" sz="1200" dirty="0"/>
              <a:t>Data Encryption and Secure Communication</a:t>
            </a:r>
            <a:endParaRPr lang="el-GR" sz="1200" dirty="0"/>
          </a:p>
          <a:p>
            <a:pPr marL="274320" lvl="0" indent="-274320" algn="l" rtl="0">
              <a:lnSpc>
                <a:spcPct val="100000"/>
              </a:lnSpc>
              <a:spcBef>
                <a:spcPts val="0"/>
              </a:spcBef>
              <a:spcAft>
                <a:spcPts val="0"/>
              </a:spcAft>
              <a:buSzPts val="1200"/>
              <a:buChar char="o"/>
            </a:pPr>
            <a:endParaRPr lang="el-GR" sz="1200" dirty="0"/>
          </a:p>
          <a:p>
            <a:pPr marL="274320" lvl="0" indent="-274320" algn="l" rtl="0">
              <a:lnSpc>
                <a:spcPct val="100000"/>
              </a:lnSpc>
              <a:spcBef>
                <a:spcPts val="0"/>
              </a:spcBef>
              <a:spcAft>
                <a:spcPts val="0"/>
              </a:spcAft>
              <a:buSzPts val="1200"/>
              <a:buChar char="o"/>
            </a:pPr>
            <a:r>
              <a:rPr lang="en-US" sz="1200" dirty="0"/>
              <a:t>Health Information Exchange and Interoperability</a:t>
            </a:r>
            <a:endParaRPr dirty="0"/>
          </a:p>
        </p:txBody>
      </p:sp>
      <p:cxnSp>
        <p:nvCxnSpPr>
          <p:cNvPr id="334" name="Google Shape;334;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35" name="Google Shape;335;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337" name="Google Shape;337;p9"/>
          <p:cNvGrpSpPr/>
          <p:nvPr/>
        </p:nvGrpSpPr>
        <p:grpSpPr>
          <a:xfrm>
            <a:off x="7549377" y="6167336"/>
            <a:ext cx="3294001" cy="612000"/>
            <a:chOff x="5179092" y="5483822"/>
            <a:chExt cx="3294001" cy="612000"/>
          </a:xfrm>
        </p:grpSpPr>
        <p:pic>
          <p:nvPicPr>
            <p:cNvPr id="338" name="Google Shape;338;p9"/>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339" name="Google Shape;339;p9"/>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84FAABFC-5E5F-4B71-B585-214231BA960B}"/>
              </a:ext>
            </a:extLst>
          </p:cNvPr>
          <p:cNvPicPr>
            <a:picLocks noGrp="1" noChangeAspect="1"/>
          </p:cNvPicPr>
          <p:nvPr>
            <p:ph type="pic" idx="2"/>
          </p:nvPr>
        </p:nvPicPr>
        <p:blipFill>
          <a:blip r:embed="rId5"/>
          <a:srcRect l="26142" r="26142"/>
          <a:stretch>
            <a:fillRect/>
          </a:stretch>
        </p:blipFill>
        <p:spPr>
          <a:xfrm>
            <a:off x="0" y="-2235"/>
            <a:ext cx="5840730" cy="6862275"/>
          </a:xfrm>
        </p:spPr>
      </p:pic>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1303</Words>
  <Application>Microsoft Office PowerPoint</Application>
  <PresentationFormat>Ευρεία οθόνη</PresentationFormat>
  <Paragraphs>165</Paragraphs>
  <Slides>21</Slides>
  <Notes>21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21</vt:i4>
      </vt:variant>
    </vt:vector>
  </HeadingPairs>
  <TitlesOfParts>
    <vt:vector size="27" baseType="lpstr">
      <vt:lpstr>Calibri</vt:lpstr>
      <vt:lpstr>Century Gothic</vt:lpstr>
      <vt:lpstr>Arial</vt:lpstr>
      <vt:lpstr>Courier New</vt:lpstr>
      <vt:lpstr>Book Antiqua</vt:lpstr>
      <vt:lpstr>Custom</vt:lpstr>
      <vt:lpstr>Data Protection and Privacy Technologies for Healthcare</vt:lpstr>
      <vt:lpstr>Παρουσίαση του PowerPoint</vt:lpstr>
      <vt:lpstr>Data Protection and Privacy Technologies for Healthcare</vt:lpstr>
      <vt:lpstr>Goals: Educate participants about essential data protection and privacy technologies in healthcare.</vt:lpstr>
      <vt:lpstr>CSP Training Logistic: When-Where-How</vt:lpstr>
      <vt:lpstr>Value Propositions</vt:lpstr>
      <vt:lpstr>WHO</vt:lpstr>
      <vt:lpstr>WHO</vt:lpstr>
      <vt:lpstr>WHAT</vt:lpstr>
      <vt:lpstr>WHY</vt:lpstr>
      <vt:lpstr>Training Outline</vt:lpstr>
      <vt:lpstr>Training Outline:   Day-2</vt:lpstr>
      <vt:lpstr>Topic-1: Introduction to Data Protection and Privacy in Healthcare</vt:lpstr>
      <vt:lpstr>Topic-2:  Regulatory Frameworks and Compliance</vt:lpstr>
      <vt:lpstr>Topic-3:  Data Encryption and Secure Communication</vt:lpstr>
      <vt:lpstr>Topic-4:  Health Information Exchange and Interoperability</vt:lpstr>
      <vt:lpstr>Evaluation method</vt:lpstr>
      <vt:lpstr>Background Knowledge and Prerequisites</vt:lpstr>
      <vt:lpstr>Technical Tools and Other Requirement</vt:lpstr>
      <vt:lpstr>Registration: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Forensics in the Health Sector</dc:title>
  <dc:creator>osorin</dc:creator>
  <cp:lastModifiedBy>Thanos Apostolidis</cp:lastModifiedBy>
  <cp:revision>45</cp:revision>
  <dcterms:created xsi:type="dcterms:W3CDTF">2023-07-18T15:28:54Z</dcterms:created>
  <dcterms:modified xsi:type="dcterms:W3CDTF">2024-07-01T15:03:20Z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