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87" r:id="rId14"/>
    <p:sldId id="271" r:id="rId15"/>
    <p:sldId id="272" r:id="rId16"/>
    <p:sldId id="273" r:id="rId17"/>
    <p:sldId id="286" r:id="rId18"/>
    <p:sldId id="274" r:id="rId19"/>
    <p:sldId id="275" r:id="rId20"/>
    <p:sldId id="276" r:id="rId21"/>
    <p:sldId id="277" r:id="rId22"/>
    <p:sldId id="279" r:id="rId23"/>
    <p:sldId id="285" r:id="rId24"/>
  </p:sldIdLst>
  <p:sldSz cx="12192000" cy="6858000"/>
  <p:notesSz cx="6858000" cy="9144000"/>
  <p:embeddedFontLst>
    <p:embeddedFont>
      <p:font typeface="Book Antiqua" panose="020406020503050303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jRlTS0ZvJm/fkQsJaKNHxFrDTU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3B9B2E0-171B-4035-90C7-ED9CFA07228D}">
  <a:tblStyle styleId="{E3B9B2E0-171B-4035-90C7-ED9CFA07228D}"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4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10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385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2"/>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2"/>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2"/>
          <p:cNvSpPr>
            <a:spLocks noGrp="1"/>
          </p:cNvSpPr>
          <p:nvPr>
            <p:ph type="pic" idx="2"/>
          </p:nvPr>
        </p:nvSpPr>
        <p:spPr>
          <a:xfrm>
            <a:off x="0" y="-2235"/>
            <a:ext cx="5840730" cy="6862275"/>
          </a:xfrm>
          <a:prstGeom prst="rect">
            <a:avLst/>
          </a:prstGeom>
          <a:solidFill>
            <a:schemeClr val="lt2"/>
          </a:solidFill>
          <a:ln>
            <a:noFill/>
          </a:ln>
        </p:spPr>
      </p:sp>
      <p:sp>
        <p:nvSpPr>
          <p:cNvPr id="19" name="Google Shape;19;p32"/>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2"/>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4"/>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5"/>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6"/>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6"/>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6"/>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6"/>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6"/>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6"/>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6"/>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6"/>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6"/>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6"/>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6"/>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6"/>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6"/>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6"/>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6"/>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6"/>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3"/>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3"/>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3"/>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3"/>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3"/>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3"/>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3"/>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3"/>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3"/>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4"/>
          <p:cNvGrpSpPr/>
          <p:nvPr/>
        </p:nvGrpSpPr>
        <p:grpSpPr>
          <a:xfrm>
            <a:off x="8233290" y="0"/>
            <a:ext cx="2740011" cy="6850028"/>
            <a:chOff x="8233290" y="0"/>
            <a:chExt cx="2740011" cy="6850028"/>
          </a:xfrm>
        </p:grpSpPr>
        <p:pic>
          <p:nvPicPr>
            <p:cNvPr id="40" name="Google Shape;40;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4"/>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4"/>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4"/>
          <p:cNvSpPr>
            <a:spLocks noGrp="1"/>
          </p:cNvSpPr>
          <p:nvPr>
            <p:ph type="pic" idx="2"/>
          </p:nvPr>
        </p:nvSpPr>
        <p:spPr>
          <a:xfrm>
            <a:off x="2239419" y="2833688"/>
            <a:ext cx="1005840" cy="914400"/>
          </a:xfrm>
          <a:prstGeom prst="rect">
            <a:avLst/>
          </a:prstGeom>
          <a:noFill/>
          <a:ln>
            <a:noFill/>
          </a:ln>
        </p:spPr>
      </p:sp>
      <p:sp>
        <p:nvSpPr>
          <p:cNvPr id="45" name="Google Shape;45;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4"/>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4"/>
          <p:cNvSpPr>
            <a:spLocks noGrp="1"/>
          </p:cNvSpPr>
          <p:nvPr>
            <p:ph type="pic" idx="5"/>
          </p:nvPr>
        </p:nvSpPr>
        <p:spPr>
          <a:xfrm>
            <a:off x="5572159" y="2954840"/>
            <a:ext cx="1005840" cy="914400"/>
          </a:xfrm>
          <a:prstGeom prst="rect">
            <a:avLst/>
          </a:prstGeom>
          <a:noFill/>
          <a:ln>
            <a:noFill/>
          </a:ln>
        </p:spPr>
      </p:sp>
      <p:sp>
        <p:nvSpPr>
          <p:cNvPr id="48" name="Google Shape;48;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4"/>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4"/>
          <p:cNvSpPr>
            <a:spLocks noGrp="1"/>
          </p:cNvSpPr>
          <p:nvPr>
            <p:ph type="pic" idx="8"/>
          </p:nvPr>
        </p:nvSpPr>
        <p:spPr>
          <a:xfrm>
            <a:off x="8916470" y="2833688"/>
            <a:ext cx="1005840" cy="914400"/>
          </a:xfrm>
          <a:prstGeom prst="rect">
            <a:avLst/>
          </a:prstGeom>
          <a:noFill/>
          <a:ln>
            <a:noFill/>
          </a:ln>
        </p:spPr>
      </p:sp>
      <p:sp>
        <p:nvSpPr>
          <p:cNvPr id="51" name="Google Shape;51;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5"/>
          <p:cNvGrpSpPr/>
          <p:nvPr/>
        </p:nvGrpSpPr>
        <p:grpSpPr>
          <a:xfrm>
            <a:off x="8233290" y="0"/>
            <a:ext cx="2740011" cy="6850028"/>
            <a:chOff x="8233290" y="0"/>
            <a:chExt cx="2740011" cy="6850028"/>
          </a:xfrm>
        </p:grpSpPr>
        <p:pic>
          <p:nvPicPr>
            <p:cNvPr id="56" name="Google Shape;56;p35"/>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5"/>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5"/>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5"/>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5"/>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5"/>
          <p:cNvSpPr>
            <a:spLocks noGrp="1"/>
          </p:cNvSpPr>
          <p:nvPr>
            <p:ph type="pic" idx="2"/>
          </p:nvPr>
        </p:nvSpPr>
        <p:spPr>
          <a:xfrm>
            <a:off x="2239419" y="2833688"/>
            <a:ext cx="1005840" cy="914400"/>
          </a:xfrm>
          <a:prstGeom prst="rect">
            <a:avLst/>
          </a:prstGeom>
          <a:noFill/>
          <a:ln>
            <a:noFill/>
          </a:ln>
        </p:spPr>
      </p:sp>
      <p:sp>
        <p:nvSpPr>
          <p:cNvPr id="62" name="Google Shape;62;p35"/>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5"/>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5"/>
          <p:cNvSpPr>
            <a:spLocks noGrp="1"/>
          </p:cNvSpPr>
          <p:nvPr>
            <p:ph type="pic" idx="5"/>
          </p:nvPr>
        </p:nvSpPr>
        <p:spPr>
          <a:xfrm>
            <a:off x="5572159" y="2954840"/>
            <a:ext cx="1005840" cy="914400"/>
          </a:xfrm>
          <a:prstGeom prst="rect">
            <a:avLst/>
          </a:prstGeom>
          <a:noFill/>
          <a:ln>
            <a:noFill/>
          </a:ln>
        </p:spPr>
      </p:sp>
      <p:sp>
        <p:nvSpPr>
          <p:cNvPr id="65" name="Google Shape;65;p35"/>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5"/>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5"/>
          <p:cNvSpPr>
            <a:spLocks noGrp="1"/>
          </p:cNvSpPr>
          <p:nvPr>
            <p:ph type="pic" idx="8"/>
          </p:nvPr>
        </p:nvSpPr>
        <p:spPr>
          <a:xfrm>
            <a:off x="8916470" y="2833688"/>
            <a:ext cx="1005840" cy="914400"/>
          </a:xfrm>
          <a:prstGeom prst="rect">
            <a:avLst/>
          </a:prstGeom>
          <a:noFill/>
          <a:ln>
            <a:noFill/>
          </a:ln>
        </p:spPr>
      </p:sp>
      <p:sp>
        <p:nvSpPr>
          <p:cNvPr id="68" name="Google Shape;68;p35"/>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6"/>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6"/>
          <p:cNvSpPr>
            <a:spLocks noGrp="1"/>
          </p:cNvSpPr>
          <p:nvPr>
            <p:ph type="pic" idx="2"/>
          </p:nvPr>
        </p:nvSpPr>
        <p:spPr>
          <a:xfrm>
            <a:off x="0" y="-2235"/>
            <a:ext cx="5840730" cy="6862275"/>
          </a:xfrm>
          <a:prstGeom prst="rect">
            <a:avLst/>
          </a:prstGeom>
          <a:solidFill>
            <a:schemeClr val="lt2"/>
          </a:solidFill>
          <a:ln>
            <a:noFill/>
          </a:ln>
        </p:spPr>
      </p:sp>
      <p:sp>
        <p:nvSpPr>
          <p:cNvPr id="75" name="Google Shape;75;p36"/>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7"/>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7"/>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7"/>
          <p:cNvSpPr>
            <a:spLocks noGrp="1"/>
          </p:cNvSpPr>
          <p:nvPr>
            <p:ph type="pic" idx="2"/>
          </p:nvPr>
        </p:nvSpPr>
        <p:spPr>
          <a:xfrm>
            <a:off x="0" y="-2235"/>
            <a:ext cx="5840730" cy="6862275"/>
          </a:xfrm>
          <a:prstGeom prst="rect">
            <a:avLst/>
          </a:prstGeom>
          <a:solidFill>
            <a:schemeClr val="lt2"/>
          </a:solidFill>
          <a:ln>
            <a:noFill/>
          </a:ln>
        </p:spPr>
      </p:sp>
      <p:sp>
        <p:nvSpPr>
          <p:cNvPr id="81" name="Google Shape;81;p37"/>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7"/>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7"/>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7"/>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7"/>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7"/>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7"/>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8"/>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8"/>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8"/>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9"/>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9"/>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9"/>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9"/>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9"/>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9"/>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9"/>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9"/>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9"/>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9"/>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9"/>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3"/>
          <p:cNvGrpSpPr/>
          <p:nvPr/>
        </p:nvGrpSpPr>
        <p:grpSpPr>
          <a:xfrm>
            <a:off x="5382569" y="2242"/>
            <a:ext cx="6806909" cy="6862481"/>
            <a:chOff x="5382569" y="2242"/>
            <a:chExt cx="6806909" cy="6862481"/>
          </a:xfrm>
        </p:grpSpPr>
        <p:pic>
          <p:nvPicPr>
            <p:cNvPr id="147" name="Google Shape;147;p43"/>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3"/>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3"/>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3"/>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3"/>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1"/>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1"/>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1" r:id="rId10"/>
    <p:sldLayoutId id="2147483662" r:id="rId11"/>
    <p:sldLayoutId id="214748366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fi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800"/>
              <a:buFont typeface="Book Antiqua"/>
              <a:buNone/>
            </a:pPr>
            <a:r>
              <a:rPr lang="en-US" sz="4800" dirty="0"/>
              <a:t>Digital Forensics in the Health Sector</a:t>
            </a:r>
            <a:endParaRPr lang="en-US" dirty="0"/>
          </a:p>
        </p:txBody>
      </p:sp>
      <p:sp>
        <p:nvSpPr>
          <p:cNvPr id="209" name="Google Shape;209;p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600"/>
              <a:buNone/>
            </a:pPr>
            <a:r>
              <a:rPr lang="en-US"/>
              <a:t>PRESENTATION BY: </a:t>
            </a:r>
            <a:endParaRPr/>
          </a:p>
          <a:p>
            <a:pPr marL="0" lvl="0" indent="0" algn="l" rtl="0">
              <a:lnSpc>
                <a:spcPct val="100000"/>
              </a:lnSpc>
              <a:spcBef>
                <a:spcPts val="0"/>
              </a:spcBef>
              <a:spcAft>
                <a:spcPts val="0"/>
              </a:spcAft>
              <a:buSzPts val="1600"/>
              <a:buNone/>
            </a:pPr>
            <a:r>
              <a:rPr lang="en-US"/>
              <a:t>TRAINNERS NAMES</a:t>
            </a:r>
            <a:endParaRPr/>
          </a:p>
        </p:txBody>
      </p:sp>
      <p:sp>
        <p:nvSpPr>
          <p:cNvPr id="210" name="Google Shape;210;p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6000"/>
              <a:buNone/>
            </a:pPr>
            <a:r>
              <a:rPr lang="en-US" sz="4400" dirty="0"/>
              <a:t>CSP_012_SA_H</a:t>
            </a:r>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A black and white cover with blue squares&#10;&#10;Description automatically generated"/>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grpSp>
        <p:nvGrpSpPr>
          <p:cNvPr id="213" name="Google Shape;213;p1"/>
          <p:cNvGrpSpPr/>
          <p:nvPr/>
        </p:nvGrpSpPr>
        <p:grpSpPr>
          <a:xfrm>
            <a:off x="7549377" y="6167336"/>
            <a:ext cx="3294001" cy="612000"/>
            <a:chOff x="5179092" y="5483822"/>
            <a:chExt cx="3294001" cy="612000"/>
          </a:xfrm>
        </p:grpSpPr>
        <p:pic>
          <p:nvPicPr>
            <p:cNvPr id="214" name="Google Shape;214;p1"/>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215" name="Google Shape;215;p1"/>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0"/>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WHY</a:t>
            </a:r>
            <a:endParaRPr/>
          </a:p>
        </p:txBody>
      </p:sp>
      <p:sp>
        <p:nvSpPr>
          <p:cNvPr id="345" name="Google Shape;345;p10"/>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Learning Outcomes</a:t>
            </a:r>
            <a:endParaRPr/>
          </a:p>
        </p:txBody>
      </p:sp>
      <p:sp>
        <p:nvSpPr>
          <p:cNvPr id="346" name="Google Shape;346;p10"/>
          <p:cNvSpPr txBox="1">
            <a:spLocks noGrp="1"/>
          </p:cNvSpPr>
          <p:nvPr>
            <p:ph type="body" idx="3"/>
          </p:nvPr>
        </p:nvSpPr>
        <p:spPr>
          <a:xfrm>
            <a:off x="6498130" y="1977017"/>
            <a:ext cx="5577329"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dirty="0"/>
              <a:t>Get aware of definitions and methodologies used in Digital Forensics.</a:t>
            </a:r>
            <a:endParaRPr dirty="0"/>
          </a:p>
          <a:p>
            <a:pPr marL="274320" lvl="0" indent="-274320" algn="l" rtl="0">
              <a:lnSpc>
                <a:spcPct val="100000"/>
              </a:lnSpc>
              <a:spcBef>
                <a:spcPts val="1200"/>
              </a:spcBef>
              <a:spcAft>
                <a:spcPts val="0"/>
              </a:spcAft>
              <a:buSzPts val="1200"/>
              <a:buChar char="o"/>
            </a:pPr>
            <a:r>
              <a:rPr lang="en-US" sz="1200" dirty="0"/>
              <a:t>Learn about the landscape of cyber threats facing healthcare along with common vulnerabilities.</a:t>
            </a:r>
            <a:endParaRPr dirty="0"/>
          </a:p>
          <a:p>
            <a:pPr marL="274320" lvl="0" indent="-274320" algn="l" rtl="0">
              <a:lnSpc>
                <a:spcPct val="100000"/>
              </a:lnSpc>
              <a:spcBef>
                <a:spcPts val="1200"/>
              </a:spcBef>
              <a:spcAft>
                <a:spcPts val="0"/>
              </a:spcAft>
              <a:buSzPts val="1200"/>
              <a:buChar char="o"/>
            </a:pPr>
            <a:r>
              <a:rPr lang="en-US" sz="1200" dirty="0"/>
              <a:t>Get insights from realistic step by step demos using forensics visualization tools.</a:t>
            </a:r>
            <a:endParaRPr dirty="0"/>
          </a:p>
          <a:p>
            <a:pPr marL="274320" lvl="0" indent="-274320" algn="l" rtl="0">
              <a:lnSpc>
                <a:spcPct val="100000"/>
              </a:lnSpc>
              <a:spcBef>
                <a:spcPts val="1200"/>
              </a:spcBef>
              <a:spcAft>
                <a:spcPts val="0"/>
              </a:spcAft>
              <a:buSzPts val="1200"/>
              <a:buChar char="o"/>
            </a:pPr>
            <a:r>
              <a:rPr lang="en-US" sz="1200" dirty="0"/>
              <a:t>Learn best practices aiming to enhance the cybersecurity posture of a healthcare ICT.</a:t>
            </a:r>
            <a:endParaRPr dirty="0"/>
          </a:p>
        </p:txBody>
      </p:sp>
      <p:cxnSp>
        <p:nvCxnSpPr>
          <p:cNvPr id="347" name="Google Shape;347;p10"/>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48" name="Google Shape;348;p10"/>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49" name="Google Shape;349;p10" descr="A person pointing at papers&#10;&#10;Description automatically generated"/>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grpSp>
        <p:nvGrpSpPr>
          <p:cNvPr id="350" name="Google Shape;350;p10"/>
          <p:cNvGrpSpPr/>
          <p:nvPr/>
        </p:nvGrpSpPr>
        <p:grpSpPr>
          <a:xfrm>
            <a:off x="7549377" y="6167336"/>
            <a:ext cx="3294001" cy="612000"/>
            <a:chOff x="5179092" y="5483822"/>
            <a:chExt cx="3294001" cy="612000"/>
          </a:xfrm>
        </p:grpSpPr>
        <p:pic>
          <p:nvPicPr>
            <p:cNvPr id="351" name="Google Shape;351;p10"/>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52" name="Google Shape;352;p10"/>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2"/>
          <p:cNvSpPr txBox="1">
            <a:spLocks noGrp="1"/>
          </p:cNvSpPr>
          <p:nvPr>
            <p:ph type="ctrTitle"/>
          </p:nvPr>
        </p:nvSpPr>
        <p:spPr>
          <a:xfrm>
            <a:off x="6599787" y="0"/>
            <a:ext cx="4786877" cy="98322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Training Outline</a:t>
            </a:r>
            <a:endParaRPr/>
          </a:p>
        </p:txBody>
      </p:sp>
      <p:sp>
        <p:nvSpPr>
          <p:cNvPr id="371" name="Google Shape;371;p12"/>
          <p:cNvSpPr txBox="1">
            <a:spLocks noGrp="1"/>
          </p:cNvSpPr>
          <p:nvPr>
            <p:ph type="subTitle" idx="1"/>
          </p:nvPr>
        </p:nvSpPr>
        <p:spPr>
          <a:xfrm>
            <a:off x="6599787" y="1163112"/>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Day-1</a:t>
            </a:r>
            <a:endParaRPr/>
          </a:p>
        </p:txBody>
      </p:sp>
      <p:sp>
        <p:nvSpPr>
          <p:cNvPr id="372" name="Google Shape;372;p12"/>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n-US" sz="1600" dirty="0"/>
              <a:t>Topic-1: Introduction to Digital Forensics</a:t>
            </a:r>
            <a:endParaRPr dirty="0"/>
          </a:p>
        </p:txBody>
      </p:sp>
      <p:sp>
        <p:nvSpPr>
          <p:cNvPr id="373" name="Google Shape;373;p12"/>
          <p:cNvSpPr txBox="1">
            <a:spLocks noGrp="1"/>
          </p:cNvSpPr>
          <p:nvPr>
            <p:ph type="body" idx="4"/>
          </p:nvPr>
        </p:nvSpPr>
        <p:spPr>
          <a:xfrm>
            <a:off x="6599788" y="2753247"/>
            <a:ext cx="5592211" cy="817345"/>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r>
              <a:rPr lang="en-US" dirty="0"/>
              <a:t>Introduction to definitions and methodologies used in digital forensics</a:t>
            </a:r>
            <a:endParaRPr dirty="0"/>
          </a:p>
        </p:txBody>
      </p:sp>
      <p:sp>
        <p:nvSpPr>
          <p:cNvPr id="374" name="Google Shape;374;p12"/>
          <p:cNvSpPr txBox="1">
            <a:spLocks noGrp="1"/>
          </p:cNvSpPr>
          <p:nvPr>
            <p:ph type="body" idx="5"/>
          </p:nvPr>
        </p:nvSpPr>
        <p:spPr>
          <a:xfrm>
            <a:off x="6599787" y="3754998"/>
            <a:ext cx="5188800" cy="401939"/>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n-US" sz="1600" dirty="0"/>
              <a:t>Topic-2: Cyber Threats and Vulnerabilities in Healthcare</a:t>
            </a:r>
            <a:endParaRPr dirty="0"/>
          </a:p>
        </p:txBody>
      </p:sp>
      <p:sp>
        <p:nvSpPr>
          <p:cNvPr id="375" name="Google Shape;375;p12"/>
          <p:cNvSpPr txBox="1">
            <a:spLocks noGrp="1"/>
          </p:cNvSpPr>
          <p:nvPr>
            <p:ph type="body" idx="6"/>
          </p:nvPr>
        </p:nvSpPr>
        <p:spPr>
          <a:xfrm>
            <a:off x="6599786" y="4174291"/>
            <a:ext cx="5502565" cy="529133"/>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r>
              <a:rPr lang="en-US" dirty="0"/>
              <a:t>Overview of the landscape of cyber threads facing healthcare along with common vulnerable points.</a:t>
            </a:r>
            <a:endParaRPr dirty="0"/>
          </a:p>
          <a:p>
            <a:pPr marL="0" lvl="0" indent="0" algn="l" rtl="0">
              <a:lnSpc>
                <a:spcPct val="100000"/>
              </a:lnSpc>
              <a:spcBef>
                <a:spcPts val="600"/>
              </a:spcBef>
              <a:spcAft>
                <a:spcPts val="0"/>
              </a:spcAft>
              <a:buSzPts val="1400"/>
              <a:buNone/>
            </a:pPr>
            <a:endParaRPr dirty="0"/>
          </a:p>
        </p:txBody>
      </p:sp>
      <p:sp>
        <p:nvSpPr>
          <p:cNvPr id="376" name="Google Shape;376;p12"/>
          <p:cNvSpPr txBox="1">
            <a:spLocks noGrp="1"/>
          </p:cNvSpPr>
          <p:nvPr>
            <p:ph type="body" idx="7"/>
          </p:nvPr>
        </p:nvSpPr>
        <p:spPr>
          <a:xfrm>
            <a:off x="6599788" y="4879451"/>
            <a:ext cx="4796710" cy="401939"/>
          </a:xfrm>
          <a:prstGeom prst="rect">
            <a:avLst/>
          </a:prstGeom>
          <a:noFill/>
          <a:ln>
            <a:noFill/>
          </a:ln>
        </p:spPr>
        <p:txBody>
          <a:bodyPr spcFirstLastPara="1" wrap="square" lIns="91425" tIns="0" rIns="0" bIns="45700" anchor="b" anchorCtr="0">
            <a:normAutofit/>
          </a:bodyPr>
          <a:lstStyle/>
          <a:p>
            <a:pPr marL="0" lvl="0" indent="0" algn="l" rtl="0">
              <a:lnSpc>
                <a:spcPct val="100000"/>
              </a:lnSpc>
              <a:spcBef>
                <a:spcPts val="0"/>
              </a:spcBef>
              <a:spcAft>
                <a:spcPts val="0"/>
              </a:spcAft>
              <a:buSzPts val="1600"/>
              <a:buNone/>
            </a:pPr>
            <a:endParaRPr dirty="0"/>
          </a:p>
        </p:txBody>
      </p:sp>
      <p:sp>
        <p:nvSpPr>
          <p:cNvPr id="377" name="Google Shape;377;p12"/>
          <p:cNvSpPr txBox="1">
            <a:spLocks noGrp="1"/>
          </p:cNvSpPr>
          <p:nvPr>
            <p:ph type="body" idx="8"/>
          </p:nvPr>
        </p:nvSpPr>
        <p:spPr>
          <a:xfrm>
            <a:off x="6599788" y="5289771"/>
            <a:ext cx="5502564" cy="852906"/>
          </a:xfrm>
          <a:prstGeom prst="rect">
            <a:avLst/>
          </a:prstGeom>
          <a:noFill/>
          <a:ln>
            <a:noFill/>
          </a:ln>
        </p:spPr>
        <p:txBody>
          <a:bodyPr spcFirstLastPara="1" wrap="square" lIns="91425" tIns="45700" rIns="0" bIns="45700" anchor="t" anchorCtr="0">
            <a:noAutofit/>
          </a:bodyPr>
          <a:lstStyle/>
          <a:p>
            <a:pPr marL="0" lvl="0" indent="0" algn="l" rtl="0">
              <a:lnSpc>
                <a:spcPct val="100000"/>
              </a:lnSpc>
              <a:spcBef>
                <a:spcPts val="0"/>
              </a:spcBef>
              <a:spcAft>
                <a:spcPts val="0"/>
              </a:spcAft>
              <a:buSzPts val="1400"/>
              <a:buNone/>
            </a:pPr>
            <a:endParaRPr dirty="0"/>
          </a:p>
        </p:txBody>
      </p:sp>
      <p:grpSp>
        <p:nvGrpSpPr>
          <p:cNvPr id="378" name="Google Shape;378;p12"/>
          <p:cNvGrpSpPr/>
          <p:nvPr/>
        </p:nvGrpSpPr>
        <p:grpSpPr>
          <a:xfrm>
            <a:off x="3084061" y="0"/>
            <a:ext cx="2959129" cy="6871447"/>
            <a:chOff x="3084061" y="0"/>
            <a:chExt cx="2959129" cy="6871447"/>
          </a:xfrm>
        </p:grpSpPr>
        <p:sp>
          <p:nvSpPr>
            <p:cNvPr id="379" name="Google Shape;379;p12"/>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80" name="Google Shape;380;p12"/>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81" name="Google Shape;381;p12"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grpSp>
        <p:nvGrpSpPr>
          <p:cNvPr id="382" name="Google Shape;382;p12"/>
          <p:cNvGrpSpPr/>
          <p:nvPr/>
        </p:nvGrpSpPr>
        <p:grpSpPr>
          <a:xfrm>
            <a:off x="7549377" y="6167336"/>
            <a:ext cx="3294001" cy="612000"/>
            <a:chOff x="5179092" y="5483822"/>
            <a:chExt cx="3294001" cy="612000"/>
          </a:xfrm>
        </p:grpSpPr>
        <p:pic>
          <p:nvPicPr>
            <p:cNvPr id="383" name="Google Shape;383;p12"/>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84" name="Google Shape;384;p12"/>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3"/>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ct val="100000"/>
              <a:buFont typeface="Book Antiqua"/>
              <a:buNone/>
            </a:pPr>
            <a:r>
              <a:rPr lang="en-US">
                <a:solidFill>
                  <a:schemeClr val="accent1"/>
                </a:solidFill>
              </a:rPr>
              <a:t>Training Outline: </a:t>
            </a:r>
            <a:br>
              <a:rPr lang="en-US">
                <a:solidFill>
                  <a:schemeClr val="accent1"/>
                </a:solidFill>
              </a:rPr>
            </a:br>
            <a:br>
              <a:rPr lang="en-US">
                <a:solidFill>
                  <a:schemeClr val="accent1"/>
                </a:solidFill>
              </a:rPr>
            </a:br>
            <a:r>
              <a:rPr lang="en-US"/>
              <a:t>Day-2</a:t>
            </a:r>
            <a:endParaRPr/>
          </a:p>
        </p:txBody>
      </p:sp>
      <p:sp>
        <p:nvSpPr>
          <p:cNvPr id="390" name="Google Shape;390;p1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1" name="Google Shape;391;p13"/>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2" name="Google Shape;392;p1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12</a:t>
            </a:fld>
            <a:endParaRPr/>
          </a:p>
        </p:txBody>
      </p:sp>
      <p:sp>
        <p:nvSpPr>
          <p:cNvPr id="393" name="Google Shape;393;p13"/>
          <p:cNvSpPr txBox="1"/>
          <p:nvPr/>
        </p:nvSpPr>
        <p:spPr>
          <a:xfrm>
            <a:off x="796322" y="2164080"/>
            <a:ext cx="6980092" cy="346029"/>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r>
              <a:rPr lang="en-US" sz="1600" dirty="0">
                <a:solidFill>
                  <a:schemeClr val="accent1"/>
                </a:solidFill>
                <a:latin typeface="Century Gothic"/>
                <a:ea typeface="Century Gothic"/>
                <a:cs typeface="Century Gothic"/>
                <a:sym typeface="Century Gothic"/>
              </a:rPr>
              <a:t>Topic-3: Use Cases of a Digital Forensics Investigation</a:t>
            </a:r>
            <a:endParaRPr dirty="0"/>
          </a:p>
        </p:txBody>
      </p:sp>
      <p:sp>
        <p:nvSpPr>
          <p:cNvPr id="394" name="Google Shape;394;p13"/>
          <p:cNvSpPr txBox="1"/>
          <p:nvPr/>
        </p:nvSpPr>
        <p:spPr>
          <a:xfrm>
            <a:off x="796323" y="2510109"/>
            <a:ext cx="6980091" cy="120893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chemeClr val="accent1"/>
              </a:buClr>
              <a:buSzPts val="1400"/>
              <a:buFont typeface="Calibri"/>
              <a:buChar char=" "/>
            </a:pPr>
            <a:r>
              <a:rPr lang="en-US" sz="1400" dirty="0">
                <a:solidFill>
                  <a:schemeClr val="dk1"/>
                </a:solidFill>
                <a:latin typeface="Century Gothic"/>
                <a:ea typeface="Century Gothic"/>
                <a:cs typeface="Century Gothic"/>
                <a:sym typeface="Century Gothic"/>
              </a:rPr>
              <a:t>Overview and hands-on demos on realistic incidents in the health </a:t>
            </a:r>
          </a:p>
          <a:p>
            <a:pPr marL="91440" marR="0" lvl="0" indent="-91440" algn="l" rtl="0">
              <a:lnSpc>
                <a:spcPct val="100000"/>
              </a:lnSpc>
              <a:spcBef>
                <a:spcPts val="0"/>
              </a:spcBef>
              <a:spcAft>
                <a:spcPts val="0"/>
              </a:spcAft>
              <a:buClr>
                <a:schemeClr val="accent1"/>
              </a:buClr>
              <a:buSzPts val="1400"/>
              <a:buFont typeface="Calibri"/>
              <a:buChar char=" "/>
            </a:pPr>
            <a:r>
              <a:rPr lang="en-US" dirty="0">
                <a:solidFill>
                  <a:schemeClr val="dk1"/>
                </a:solidFill>
                <a:latin typeface="Century Gothic"/>
                <a:sym typeface="Century Gothic"/>
              </a:rPr>
              <a:t>sector followed by a step by step approach to analyze and mitigate</a:t>
            </a:r>
          </a:p>
          <a:p>
            <a:pPr marL="91440" marR="0" lvl="0" indent="-91440" algn="l" rtl="0">
              <a:lnSpc>
                <a:spcPct val="100000"/>
              </a:lnSpc>
              <a:spcBef>
                <a:spcPts val="0"/>
              </a:spcBef>
              <a:spcAft>
                <a:spcPts val="0"/>
              </a:spcAft>
              <a:buClr>
                <a:schemeClr val="accent1"/>
              </a:buClr>
              <a:buSzPts val="1400"/>
              <a:buFont typeface="Calibri"/>
              <a:buChar char=" "/>
            </a:pPr>
            <a:r>
              <a:rPr lang="en-US" dirty="0">
                <a:solidFill>
                  <a:schemeClr val="dk1"/>
                </a:solidFill>
                <a:latin typeface="Century Gothic"/>
                <a:sym typeface="Century Gothic"/>
              </a:rPr>
              <a:t>threats with visualization tools.</a:t>
            </a:r>
            <a:endParaRPr dirty="0"/>
          </a:p>
        </p:txBody>
      </p:sp>
      <p:sp>
        <p:nvSpPr>
          <p:cNvPr id="395" name="Google Shape;395;p13"/>
          <p:cNvSpPr txBox="1"/>
          <p:nvPr/>
        </p:nvSpPr>
        <p:spPr>
          <a:xfrm>
            <a:off x="805286" y="3732905"/>
            <a:ext cx="6980092" cy="346029"/>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r>
              <a:rPr lang="en-US" sz="1600" dirty="0">
                <a:solidFill>
                  <a:schemeClr val="accent1"/>
                </a:solidFill>
                <a:latin typeface="Century Gothic"/>
                <a:ea typeface="Century Gothic"/>
                <a:cs typeface="Century Gothic"/>
                <a:sym typeface="Century Gothic"/>
              </a:rPr>
              <a:t>Topic-4: Preparation, Response and Resilience</a:t>
            </a:r>
            <a:endParaRPr dirty="0"/>
          </a:p>
        </p:txBody>
      </p:sp>
      <p:sp>
        <p:nvSpPr>
          <p:cNvPr id="396" name="Google Shape;396;p13"/>
          <p:cNvSpPr txBox="1"/>
          <p:nvPr/>
        </p:nvSpPr>
        <p:spPr>
          <a:xfrm>
            <a:off x="805287" y="4078934"/>
            <a:ext cx="6980091" cy="120893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chemeClr val="accent1"/>
              </a:buClr>
              <a:buSzPts val="1400"/>
              <a:buFont typeface="Calibri"/>
              <a:buChar char=" "/>
            </a:pPr>
            <a:r>
              <a:rPr lang="en-US" sz="1400" dirty="0">
                <a:solidFill>
                  <a:schemeClr val="dk1"/>
                </a:solidFill>
                <a:latin typeface="Century Gothic"/>
                <a:ea typeface="Century Gothic"/>
                <a:cs typeface="Century Gothic"/>
                <a:sym typeface="Century Gothic"/>
              </a:rPr>
              <a:t>Introduction to best practices aimed at enhancing the cybersecurity</a:t>
            </a:r>
          </a:p>
          <a:p>
            <a:pPr marL="91440" marR="0" lvl="0" indent="-91440" algn="l" rtl="0">
              <a:lnSpc>
                <a:spcPct val="100000"/>
              </a:lnSpc>
              <a:spcBef>
                <a:spcPts val="0"/>
              </a:spcBef>
              <a:spcAft>
                <a:spcPts val="0"/>
              </a:spcAft>
              <a:buClr>
                <a:schemeClr val="accent1"/>
              </a:buClr>
              <a:buSzPts val="1400"/>
              <a:buFont typeface="Calibri"/>
              <a:buChar char=" "/>
            </a:pPr>
            <a:r>
              <a:rPr lang="en-US" dirty="0">
                <a:solidFill>
                  <a:schemeClr val="dk1"/>
                </a:solidFill>
                <a:latin typeface="Century Gothic"/>
                <a:sym typeface="Century Gothic"/>
              </a:rPr>
              <a:t>posture of healthcare ICT.</a:t>
            </a:r>
            <a:endParaRPr dirty="0"/>
          </a:p>
        </p:txBody>
      </p:sp>
      <p:pic>
        <p:nvPicPr>
          <p:cNvPr id="397" name="Google Shape;397;p13" descr="A cup of coffee and a notebook on a table&#10;&#10;Description automatically generated"/>
          <p:cNvPicPr preferRelativeResize="0">
            <a:picLocks noGrp="1"/>
          </p:cNvPicPr>
          <p:nvPr>
            <p:ph type="pic" idx="2"/>
          </p:nvPr>
        </p:nvPicPr>
        <p:blipFill rotWithShape="1">
          <a:blip r:embed="rId4">
            <a:alphaModFix/>
          </a:blip>
          <a:srcRect l="18260" r="18260"/>
          <a:stretch/>
        </p:blipFill>
        <p:spPr>
          <a:xfrm flipH="1">
            <a:off x="7163691" y="0"/>
            <a:ext cx="5024825" cy="6858000"/>
          </a:xfrm>
          <a:prstGeom prst="rect">
            <a:avLst/>
          </a:prstGeom>
          <a:solidFill>
            <a:schemeClr val="lt2"/>
          </a:solidFill>
          <a:ln>
            <a:noFill/>
          </a:ln>
        </p:spPr>
      </p:pic>
      <p:sp>
        <p:nvSpPr>
          <p:cNvPr id="398" name="Google Shape;398;p1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grpSp>
        <p:nvGrpSpPr>
          <p:cNvPr id="399" name="Google Shape;399;p13"/>
          <p:cNvGrpSpPr/>
          <p:nvPr/>
        </p:nvGrpSpPr>
        <p:grpSpPr>
          <a:xfrm>
            <a:off x="7549377" y="6167336"/>
            <a:ext cx="3294001" cy="612000"/>
            <a:chOff x="5179092" y="5483822"/>
            <a:chExt cx="3294001" cy="612000"/>
          </a:xfrm>
        </p:grpSpPr>
        <p:pic>
          <p:nvPicPr>
            <p:cNvPr id="400" name="Google Shape;400;p13"/>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401" name="Google Shape;401;p13"/>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3"/>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ct val="100000"/>
              <a:buFont typeface="Book Antiqua"/>
              <a:buNone/>
            </a:pPr>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Day-3</a:t>
            </a:r>
            <a:endParaRPr dirty="0"/>
          </a:p>
        </p:txBody>
      </p:sp>
      <p:sp>
        <p:nvSpPr>
          <p:cNvPr id="390" name="Google Shape;390;p1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1" name="Google Shape;391;p13"/>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2" name="Google Shape;392;p1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
        <p:nvSpPr>
          <p:cNvPr id="393" name="Google Shape;393;p13"/>
          <p:cNvSpPr txBox="1"/>
          <p:nvPr/>
        </p:nvSpPr>
        <p:spPr>
          <a:xfrm>
            <a:off x="390272" y="2102475"/>
            <a:ext cx="6980092" cy="346029"/>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r>
              <a:rPr lang="en-US" sz="1600" dirty="0">
                <a:solidFill>
                  <a:schemeClr val="accent1"/>
                </a:solidFill>
                <a:latin typeface="Century Gothic"/>
                <a:ea typeface="Century Gothic"/>
                <a:cs typeface="Century Gothic"/>
                <a:sym typeface="Century Gothic"/>
              </a:rPr>
              <a:t>Hands-on Exercises: Use Cases of a Digital Forensics Investigation</a:t>
            </a:r>
            <a:endParaRPr lang="en-US" dirty="0"/>
          </a:p>
        </p:txBody>
      </p:sp>
      <p:sp>
        <p:nvSpPr>
          <p:cNvPr id="394" name="Google Shape;394;p13"/>
          <p:cNvSpPr txBox="1"/>
          <p:nvPr/>
        </p:nvSpPr>
        <p:spPr>
          <a:xfrm>
            <a:off x="481221" y="2594997"/>
            <a:ext cx="6980091" cy="1208930"/>
          </a:xfrm>
          <a:prstGeom prst="rect">
            <a:avLst/>
          </a:prstGeom>
          <a:noFill/>
          <a:ln>
            <a:noFill/>
          </a:ln>
        </p:spPr>
        <p:txBody>
          <a:bodyPr spcFirstLastPara="1" wrap="square" lIns="91425" tIns="45700" rIns="91425" bIns="45700" anchor="t" anchorCtr="0">
            <a:noAutofit/>
          </a:bodyPr>
          <a:lstStyle/>
          <a:p>
            <a:pPr marL="91440" marR="0" lvl="0" indent="-91440" algn="l" rtl="0">
              <a:lnSpc>
                <a:spcPct val="100000"/>
              </a:lnSpc>
              <a:spcBef>
                <a:spcPts val="0"/>
              </a:spcBef>
              <a:spcAft>
                <a:spcPts val="0"/>
              </a:spcAft>
              <a:buClr>
                <a:schemeClr val="accent1"/>
              </a:buClr>
              <a:buSzPts val="1400"/>
              <a:buFont typeface="Calibri"/>
              <a:buChar char=" "/>
            </a:pPr>
            <a:endParaRPr dirty="0"/>
          </a:p>
        </p:txBody>
      </p:sp>
      <p:sp>
        <p:nvSpPr>
          <p:cNvPr id="395" name="Google Shape;395;p13"/>
          <p:cNvSpPr txBox="1"/>
          <p:nvPr/>
        </p:nvSpPr>
        <p:spPr>
          <a:xfrm>
            <a:off x="805286" y="3732905"/>
            <a:ext cx="6980092" cy="346029"/>
          </a:xfrm>
          <a:prstGeom prst="rect">
            <a:avLst/>
          </a:prstGeom>
          <a:noFill/>
          <a:ln>
            <a:noFill/>
          </a:ln>
        </p:spPr>
        <p:txBody>
          <a:bodyPr spcFirstLastPara="1" wrap="square" lIns="91425" tIns="45700" rIns="91425" bIns="45700" anchor="t" anchorCtr="0">
            <a:noAutofit/>
          </a:bodyPr>
          <a:lstStyle/>
          <a:p>
            <a:pPr marL="91440" marR="0" lvl="0" indent="-101600" algn="l" rtl="0">
              <a:lnSpc>
                <a:spcPct val="100000"/>
              </a:lnSpc>
              <a:spcBef>
                <a:spcPts val="0"/>
              </a:spcBef>
              <a:spcAft>
                <a:spcPts val="0"/>
              </a:spcAft>
              <a:buClr>
                <a:schemeClr val="accent1"/>
              </a:buClr>
              <a:buSzPts val="1600"/>
              <a:buFont typeface="Calibri"/>
              <a:buChar char=" "/>
            </a:pPr>
            <a:endParaRPr dirty="0"/>
          </a:p>
        </p:txBody>
      </p:sp>
      <p:pic>
        <p:nvPicPr>
          <p:cNvPr id="397" name="Google Shape;397;p13" descr="A cup of coffee and a notebook on a table&#10;&#10;Description automatically generated"/>
          <p:cNvPicPr preferRelativeResize="0">
            <a:picLocks noGrp="1"/>
          </p:cNvPicPr>
          <p:nvPr>
            <p:ph type="pic" idx="2"/>
          </p:nvPr>
        </p:nvPicPr>
        <p:blipFill rotWithShape="1">
          <a:blip r:embed="rId4">
            <a:alphaModFix/>
          </a:blip>
          <a:srcRect l="18260" r="18260"/>
          <a:stretch/>
        </p:blipFill>
        <p:spPr>
          <a:xfrm flipH="1">
            <a:off x="7163691" y="0"/>
            <a:ext cx="5024825" cy="6858000"/>
          </a:xfrm>
          <a:prstGeom prst="rect">
            <a:avLst/>
          </a:prstGeom>
          <a:solidFill>
            <a:schemeClr val="lt2"/>
          </a:solidFill>
          <a:ln>
            <a:noFill/>
          </a:ln>
        </p:spPr>
      </p:pic>
      <p:sp>
        <p:nvSpPr>
          <p:cNvPr id="398" name="Google Shape;398;p1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grpSp>
        <p:nvGrpSpPr>
          <p:cNvPr id="399" name="Google Shape;399;p13"/>
          <p:cNvGrpSpPr/>
          <p:nvPr/>
        </p:nvGrpSpPr>
        <p:grpSpPr>
          <a:xfrm>
            <a:off x="7549377" y="6167336"/>
            <a:ext cx="3294001" cy="612000"/>
            <a:chOff x="5179092" y="5483822"/>
            <a:chExt cx="3294001" cy="612000"/>
          </a:xfrm>
        </p:grpSpPr>
        <p:pic>
          <p:nvPicPr>
            <p:cNvPr id="400" name="Google Shape;400;p13"/>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401" name="Google Shape;401;p13"/>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
        <p:nvSpPr>
          <p:cNvPr id="3" name="Rectangle 2">
            <a:extLst>
              <a:ext uri="{FF2B5EF4-FFF2-40B4-BE49-F238E27FC236}">
                <a16:creationId xmlns:a16="http://schemas.microsoft.com/office/drawing/2014/main" id="{7A65A376-7DB5-48A6-9D4B-DE3D4A15A2CB}"/>
              </a:ext>
            </a:extLst>
          </p:cNvPr>
          <p:cNvSpPr>
            <a:spLocks noChangeArrowheads="1"/>
          </p:cNvSpPr>
          <p:nvPr/>
        </p:nvSpPr>
        <p:spPr bwMode="auto">
          <a:xfrm>
            <a:off x="137279" y="2555469"/>
            <a:ext cx="68865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050" b="1" i="0" u="none" strike="noStrike" cap="none" normalizeH="0" baseline="0" dirty="0" err="1">
                <a:ln>
                  <a:noFill/>
                </a:ln>
                <a:solidFill>
                  <a:schemeClr val="tx1"/>
                </a:solidFill>
                <a:effectLst/>
                <a:latin typeface="Century Gothic" panose="020B0502020202020204" pitchFamily="34" charset="0"/>
              </a:rPr>
              <a:t>Simulated</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Data</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Breach</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Investigation</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Conduct</a:t>
            </a:r>
            <a:r>
              <a:rPr kumimoji="0" lang="el-GR" altLang="el-GR" sz="1050" b="0" i="0" u="none" strike="noStrike" cap="none" normalizeH="0" baseline="0" dirty="0">
                <a:ln>
                  <a:noFill/>
                </a:ln>
                <a:solidFill>
                  <a:schemeClr val="tx1"/>
                </a:solidFill>
                <a:effectLst/>
                <a:latin typeface="Century Gothic" panose="020B0502020202020204" pitchFamily="34" charset="0"/>
              </a:rPr>
              <a:t> a </a:t>
            </a:r>
            <a:r>
              <a:rPr kumimoji="0" lang="el-GR" altLang="el-GR" sz="1050" b="0" i="0" u="none" strike="noStrike" cap="none" normalizeH="0" baseline="0" dirty="0" err="1">
                <a:ln>
                  <a:noFill/>
                </a:ln>
                <a:solidFill>
                  <a:schemeClr val="tx1"/>
                </a:solidFill>
                <a:effectLst/>
                <a:latin typeface="Century Gothic" panose="020B0502020202020204" pitchFamily="34" charset="0"/>
              </a:rPr>
              <a:t>mock</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investigation</a:t>
            </a:r>
            <a:r>
              <a:rPr kumimoji="0" lang="el-GR" altLang="el-GR" sz="1050" b="0" i="0" u="none" strike="noStrike" cap="none" normalizeH="0" baseline="0" dirty="0">
                <a:ln>
                  <a:noFill/>
                </a:ln>
                <a:solidFill>
                  <a:schemeClr val="tx1"/>
                </a:solidFill>
                <a:effectLst/>
                <a:latin typeface="Century Gothic" panose="020B0502020202020204" pitchFamily="34" charset="0"/>
              </a:rPr>
              <a:t> of a </a:t>
            </a:r>
            <a:r>
              <a:rPr kumimoji="0" lang="el-GR" altLang="el-GR" sz="1050" b="0" i="0" u="none" strike="noStrike" cap="none" normalizeH="0" baseline="0" dirty="0" err="1">
                <a:ln>
                  <a:noFill/>
                </a:ln>
                <a:solidFill>
                  <a:schemeClr val="tx1"/>
                </a:solidFill>
                <a:effectLst/>
                <a:latin typeface="Century Gothic" panose="020B0502020202020204" pitchFamily="34" charset="0"/>
              </a:rPr>
              <a:t>data</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breach</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scenario</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within</a:t>
            </a:r>
            <a:r>
              <a:rPr kumimoji="0" lang="el-GR" altLang="el-GR" sz="1050" b="0" i="0" u="none" strike="noStrike" cap="none" normalizeH="0" baseline="0" dirty="0">
                <a:ln>
                  <a:noFill/>
                </a:ln>
                <a:solidFill>
                  <a:schemeClr val="tx1"/>
                </a:solidFill>
                <a:effectLst/>
                <a:latin typeface="Century Gothic" panose="020B0502020202020204" pitchFamily="34" charset="0"/>
              </a:rPr>
              <a:t> a </a:t>
            </a:r>
            <a:r>
              <a:rPr kumimoji="0" lang="el-GR" altLang="el-GR" sz="1050" b="0" i="0" u="none" strike="noStrike" cap="none" normalizeH="0" baseline="0" dirty="0" err="1">
                <a:ln>
                  <a:noFill/>
                </a:ln>
                <a:solidFill>
                  <a:schemeClr val="tx1"/>
                </a:solidFill>
                <a:effectLst/>
                <a:latin typeface="Century Gothic" panose="020B0502020202020204" pitchFamily="34" charset="0"/>
              </a:rPr>
              <a:t>healthcare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organization</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Identify</a:t>
            </a:r>
            <a:r>
              <a:rPr kumimoji="0" lang="el-GR" altLang="el-GR" sz="1050" b="0" i="0" u="none" strike="noStrike" cap="none" normalizeH="0" baseline="0" dirty="0">
                <a:ln>
                  <a:noFill/>
                </a:ln>
                <a:solidFill>
                  <a:schemeClr val="tx1"/>
                </a:solidFill>
                <a:effectLst/>
                <a:latin typeface="Century Gothic" panose="020B0502020202020204" pitchFamily="34" charset="0"/>
              </a:rPr>
              <a:t>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entry</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point</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analyze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compromised</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systems</a:t>
            </a:r>
            <a:r>
              <a:rPr kumimoji="0" lang="el-GR" altLang="el-GR" sz="1050" b="0" i="0" u="none" strike="noStrike" cap="none" normalizeH="0" baseline="0" dirty="0">
                <a:ln>
                  <a:noFill/>
                </a:ln>
                <a:solidFill>
                  <a:schemeClr val="tx1"/>
                </a:solidFill>
                <a:effectLst/>
                <a:latin typeface="Century Gothic" panose="020B0502020202020204" pitchFamily="34" charset="0"/>
              </a:rPr>
              <a:t>, and </a:t>
            </a:r>
            <a:r>
              <a:rPr kumimoji="0" lang="el-GR" altLang="el-GR" sz="1050" b="0" i="0" u="none" strike="noStrike" cap="none" normalizeH="0" baseline="0" dirty="0" err="1">
                <a:ln>
                  <a:noFill/>
                </a:ln>
                <a:solidFill>
                  <a:schemeClr val="tx1"/>
                </a:solidFill>
                <a:effectLst/>
                <a:latin typeface="Century Gothic" panose="020B0502020202020204" pitchFamily="34" charset="0"/>
              </a:rPr>
              <a:t>document</a:t>
            </a:r>
            <a:r>
              <a:rPr kumimoji="0" lang="el-GR" altLang="el-GR" sz="1050" b="0" i="0" u="none" strike="noStrike" cap="none" normalizeH="0" baseline="0" dirty="0">
                <a:ln>
                  <a:noFill/>
                </a:ln>
                <a:solidFill>
                  <a:schemeClr val="tx1"/>
                </a:solidFill>
                <a:effectLst/>
                <a:latin typeface="Century Gothic" panose="020B0502020202020204" pitchFamily="34" charset="0"/>
              </a:rPr>
              <a:t>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findings</a:t>
            </a:r>
            <a:r>
              <a:rPr kumimoji="0" lang="el-GR" altLang="el-GR" sz="1050" b="0" i="0" u="none" strike="noStrike" cap="none" normalizeH="0" baseline="0" dirty="0">
                <a:ln>
                  <a:noFill/>
                </a:ln>
                <a:solidFill>
                  <a:schemeClr val="tx1"/>
                </a:solidFill>
                <a:effectLst/>
                <a:latin typeface="Century Gothic" panose="020B0502020202020204" pitchFamily="34" charset="0"/>
              </a:rPr>
              <a:t>.</a:t>
            </a:r>
            <a:endParaRPr kumimoji="0" lang="en-US" altLang="el-GR" sz="105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l-GR" sz="1050" dirty="0">
              <a:solidFill>
                <a:schemeClr val="tx1"/>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l-GR" altLang="el-GR" sz="105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050" b="1" i="0" u="none" strike="noStrike" cap="none" normalizeH="0" baseline="0" dirty="0" err="1">
                <a:ln>
                  <a:noFill/>
                </a:ln>
                <a:solidFill>
                  <a:schemeClr val="tx1"/>
                </a:solidFill>
                <a:effectLst/>
                <a:latin typeface="Century Gothic" panose="020B0502020202020204" pitchFamily="34" charset="0"/>
              </a:rPr>
              <a:t>Malware</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Analysis</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Exercise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Analyze</a:t>
            </a:r>
            <a:r>
              <a:rPr kumimoji="0" lang="el-GR" altLang="el-GR" sz="1050" b="0" i="0" u="none" strike="noStrike" cap="none" normalizeH="0" baseline="0" dirty="0">
                <a:ln>
                  <a:noFill/>
                </a:ln>
                <a:solidFill>
                  <a:schemeClr val="tx1"/>
                </a:solidFill>
                <a:effectLst/>
                <a:latin typeface="Century Gothic" panose="020B0502020202020204" pitchFamily="34" charset="0"/>
              </a:rPr>
              <a:t> a </a:t>
            </a:r>
            <a:r>
              <a:rPr kumimoji="0" lang="el-GR" altLang="el-GR" sz="1050" b="0" i="0" u="none" strike="noStrike" cap="none" normalizeH="0" baseline="0" dirty="0" err="1">
                <a:ln>
                  <a:noFill/>
                </a:ln>
                <a:solidFill>
                  <a:schemeClr val="tx1"/>
                </a:solidFill>
                <a:effectLst/>
                <a:latin typeface="Century Gothic" panose="020B0502020202020204" pitchFamily="34" charset="0"/>
              </a:rPr>
              <a:t>piece</a:t>
            </a:r>
            <a:r>
              <a:rPr kumimoji="0" lang="el-GR" altLang="el-GR" sz="1050" b="0" i="0" u="none" strike="noStrike" cap="none" normalizeH="0" baseline="0" dirty="0">
                <a:ln>
                  <a:noFill/>
                </a:ln>
                <a:solidFill>
                  <a:schemeClr val="tx1"/>
                </a:solidFill>
                <a:effectLst/>
                <a:latin typeface="Century Gothic" panose="020B0502020202020204" pitchFamily="34" charset="0"/>
              </a:rPr>
              <a:t> of </a:t>
            </a:r>
            <a:r>
              <a:rPr kumimoji="0" lang="el-GR" altLang="el-GR" sz="1050" b="0" i="0" u="none" strike="noStrike" cap="none" normalizeH="0" baseline="0" dirty="0" err="1">
                <a:ln>
                  <a:noFill/>
                </a:ln>
                <a:solidFill>
                  <a:schemeClr val="tx1"/>
                </a:solidFill>
                <a:effectLst/>
                <a:latin typeface="Century Gothic" panose="020B0502020202020204" pitchFamily="34" charset="0"/>
              </a:rPr>
              <a:t>malware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discovered</a:t>
            </a:r>
            <a:r>
              <a:rPr kumimoji="0" lang="el-GR" altLang="el-GR" sz="1050" b="0" i="0" u="none" strike="noStrike" cap="none" normalizeH="0" baseline="0" dirty="0">
                <a:ln>
                  <a:noFill/>
                </a:ln>
                <a:solidFill>
                  <a:schemeClr val="tx1"/>
                </a:solidFill>
                <a:effectLst/>
                <a:latin typeface="Century Gothic" panose="020B0502020202020204" pitchFamily="34" charset="0"/>
              </a:rPr>
              <a:t> on a </a:t>
            </a:r>
            <a:r>
              <a:rPr kumimoji="0" lang="el-GR" altLang="el-GR" sz="1050" b="0" i="0" u="none" strike="noStrike" cap="none" normalizeH="0" baseline="0" dirty="0" err="1">
                <a:ln>
                  <a:noFill/>
                </a:ln>
                <a:solidFill>
                  <a:schemeClr val="tx1"/>
                </a:solidFill>
                <a:effectLst/>
                <a:latin typeface="Century Gothic" panose="020B0502020202020204" pitchFamily="34" charset="0"/>
              </a:rPr>
              <a:t>healthcare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network</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Use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forensic</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tools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to</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dissect</a:t>
            </a:r>
            <a:r>
              <a:rPr kumimoji="0" lang="el-GR" altLang="el-GR" sz="1050" b="0" i="0" u="none" strike="noStrike" cap="none" normalizeH="0" baseline="0" dirty="0">
                <a:ln>
                  <a:noFill/>
                </a:ln>
                <a:solidFill>
                  <a:schemeClr val="tx1"/>
                </a:solidFill>
                <a:effectLst/>
                <a:latin typeface="Century Gothic" panose="020B0502020202020204" pitchFamily="34" charset="0"/>
              </a:rPr>
              <a:t>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malware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understand</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its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behavior</a:t>
            </a:r>
            <a:r>
              <a:rPr kumimoji="0" lang="el-GR" altLang="el-GR" sz="1050" b="0" i="0" u="none" strike="noStrike" cap="none" normalizeH="0" baseline="0" dirty="0">
                <a:ln>
                  <a:noFill/>
                </a:ln>
                <a:solidFill>
                  <a:schemeClr val="tx1"/>
                </a:solidFill>
                <a:effectLst/>
                <a:latin typeface="Century Gothic" panose="020B0502020202020204" pitchFamily="34" charset="0"/>
              </a:rPr>
              <a:t>, and </a:t>
            </a:r>
            <a:r>
              <a:rPr kumimoji="0" lang="el-GR" altLang="el-GR" sz="1050" b="0" i="0" u="none" strike="noStrike" cap="none" normalizeH="0" baseline="0" dirty="0" err="1">
                <a:ln>
                  <a:noFill/>
                </a:ln>
                <a:solidFill>
                  <a:schemeClr val="tx1"/>
                </a:solidFill>
                <a:effectLst/>
                <a:latin typeface="Century Gothic" panose="020B0502020202020204" pitchFamily="34" charset="0"/>
              </a:rPr>
              <a:t>determine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its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impact</a:t>
            </a:r>
            <a:r>
              <a:rPr kumimoji="0" lang="el-GR" altLang="el-GR" sz="1050" b="0" i="0" u="none" strike="noStrike" cap="none" normalizeH="0" baseline="0" dirty="0">
                <a:ln>
                  <a:noFill/>
                </a:ln>
                <a:solidFill>
                  <a:schemeClr val="tx1"/>
                </a:solidFill>
                <a:effectLst/>
                <a:latin typeface="Century Gothic" panose="020B0502020202020204" pitchFamily="34" charset="0"/>
              </a:rPr>
              <a:t> on </a:t>
            </a:r>
            <a:r>
              <a:rPr kumimoji="0" lang="el-GR" altLang="el-GR" sz="1050" b="0" i="0" u="none" strike="noStrike" cap="none" normalizeH="0" baseline="0" dirty="0" err="1">
                <a:ln>
                  <a:noFill/>
                </a:ln>
                <a:solidFill>
                  <a:schemeClr val="tx1"/>
                </a:solidFill>
                <a:effectLst/>
                <a:latin typeface="Century Gothic" panose="020B0502020202020204" pitchFamily="34" charset="0"/>
              </a:rPr>
              <a:t>patient</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data</a:t>
            </a:r>
            <a:r>
              <a:rPr kumimoji="0" lang="el-GR" altLang="el-GR" sz="1050" b="0" i="0" u="none" strike="noStrike" cap="none" normalizeH="0" baseline="0" dirty="0">
                <a:ln>
                  <a:noFill/>
                </a:ln>
                <a:solidFill>
                  <a:schemeClr val="tx1"/>
                </a:solidFill>
                <a:effectLst/>
                <a:latin typeface="Century Gothic" panose="020B0502020202020204" pitchFamily="34" charset="0"/>
              </a:rPr>
              <a:t>.</a:t>
            </a:r>
            <a:endParaRPr kumimoji="0" lang="en-US" altLang="el-GR" sz="105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l-GR" sz="1050" dirty="0">
              <a:solidFill>
                <a:schemeClr val="tx1"/>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l-GR" altLang="el-GR" sz="105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050" b="1" i="0" u="none" strike="noStrike" cap="none" normalizeH="0" baseline="0" dirty="0" err="1">
                <a:ln>
                  <a:noFill/>
                </a:ln>
                <a:solidFill>
                  <a:schemeClr val="tx1"/>
                </a:solidFill>
                <a:effectLst/>
                <a:latin typeface="Century Gothic" panose="020B0502020202020204" pitchFamily="34" charset="0"/>
              </a:rPr>
              <a:t>Deleted</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File</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Recovery</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Drill</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Perform</a:t>
            </a:r>
            <a:r>
              <a:rPr kumimoji="0" lang="el-GR" altLang="el-GR" sz="1050" b="0" i="0" u="none" strike="noStrike" cap="none" normalizeH="0" baseline="0" dirty="0">
                <a:ln>
                  <a:noFill/>
                </a:ln>
                <a:solidFill>
                  <a:schemeClr val="tx1"/>
                </a:solidFill>
                <a:effectLst/>
                <a:latin typeface="Century Gothic" panose="020B0502020202020204" pitchFamily="34" charset="0"/>
              </a:rPr>
              <a:t> a </a:t>
            </a:r>
            <a:r>
              <a:rPr kumimoji="0" lang="el-GR" altLang="el-GR" sz="1050" b="0" i="0" u="none" strike="noStrike" cap="none" normalizeH="0" baseline="0" dirty="0" err="1">
                <a:ln>
                  <a:noFill/>
                </a:ln>
                <a:solidFill>
                  <a:schemeClr val="tx1"/>
                </a:solidFill>
                <a:effectLst/>
                <a:latin typeface="Century Gothic" panose="020B0502020202020204" pitchFamily="34" charset="0"/>
              </a:rPr>
              <a:t>hands</a:t>
            </a:r>
            <a:r>
              <a:rPr kumimoji="0" lang="el-GR" altLang="el-GR" sz="1050" b="0" i="0" u="none" strike="noStrike" cap="none" normalizeH="0" baseline="0" dirty="0">
                <a:ln>
                  <a:noFill/>
                </a:ln>
                <a:solidFill>
                  <a:schemeClr val="tx1"/>
                </a:solidFill>
                <a:effectLst/>
                <a:latin typeface="Century Gothic" panose="020B0502020202020204" pitchFamily="34" charset="0"/>
              </a:rPr>
              <a:t>-on </a:t>
            </a:r>
            <a:r>
              <a:rPr kumimoji="0" lang="el-GR" altLang="el-GR" sz="1050" b="0" i="0" u="none" strike="noStrike" cap="none" normalizeH="0" baseline="0" dirty="0" err="1">
                <a:ln>
                  <a:noFill/>
                </a:ln>
                <a:solidFill>
                  <a:schemeClr val="tx1"/>
                </a:solidFill>
                <a:effectLst/>
                <a:latin typeface="Century Gothic" panose="020B0502020202020204" pitchFamily="34" charset="0"/>
              </a:rPr>
              <a:t>exercise</a:t>
            </a:r>
            <a:r>
              <a:rPr kumimoji="0" lang="el-GR" altLang="el-GR" sz="1050" b="0" i="0" u="none" strike="noStrike" cap="none" normalizeH="0" baseline="0" dirty="0">
                <a:ln>
                  <a:noFill/>
                </a:ln>
                <a:solidFill>
                  <a:schemeClr val="tx1"/>
                </a:solidFill>
                <a:effectLst/>
                <a:latin typeface="Century Gothic" panose="020B0502020202020204" pitchFamily="34" charset="0"/>
              </a:rPr>
              <a:t> in </a:t>
            </a:r>
            <a:r>
              <a:rPr kumimoji="0" lang="el-GR" altLang="el-GR" sz="1050" b="0" i="0" u="none" strike="noStrike" cap="none" normalizeH="0" baseline="0" dirty="0" err="1">
                <a:ln>
                  <a:noFill/>
                </a:ln>
                <a:solidFill>
                  <a:schemeClr val="tx1"/>
                </a:solidFill>
                <a:effectLst/>
                <a:latin typeface="Century Gothic" panose="020B0502020202020204" pitchFamily="34" charset="0"/>
              </a:rPr>
              <a:t>recovering</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deleted</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files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from</a:t>
            </a:r>
            <a:r>
              <a:rPr kumimoji="0" lang="el-GR" altLang="el-GR" sz="1050" b="0" i="0" u="none" strike="noStrike" cap="none" normalizeH="0" baseline="0" dirty="0">
                <a:ln>
                  <a:noFill/>
                </a:ln>
                <a:solidFill>
                  <a:schemeClr val="tx1"/>
                </a:solidFill>
                <a:effectLst/>
                <a:latin typeface="Century Gothic" panose="020B0502020202020204" pitchFamily="34" charset="0"/>
              </a:rPr>
              <a:t> a </a:t>
            </a:r>
            <a:r>
              <a:rPr kumimoji="0" lang="el-GR" altLang="el-GR" sz="1050" b="0" i="0" u="none" strike="noStrike" cap="none" normalizeH="0" baseline="0" dirty="0" err="1">
                <a:ln>
                  <a:noFill/>
                </a:ln>
                <a:solidFill>
                  <a:schemeClr val="tx1"/>
                </a:solidFill>
                <a:effectLst/>
                <a:latin typeface="Century Gothic" panose="020B0502020202020204" pitchFamily="34" charset="0"/>
              </a:rPr>
              <a:t>digital</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device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used</a:t>
            </a:r>
            <a:r>
              <a:rPr kumimoji="0" lang="el-GR" altLang="el-GR" sz="1050" b="0" i="0" u="none" strike="noStrike" cap="none" normalizeH="0" baseline="0" dirty="0">
                <a:ln>
                  <a:noFill/>
                </a:ln>
                <a:solidFill>
                  <a:schemeClr val="tx1"/>
                </a:solidFill>
                <a:effectLst/>
                <a:latin typeface="Century Gothic" panose="020B0502020202020204" pitchFamily="34" charset="0"/>
              </a:rPr>
              <a:t> in a </a:t>
            </a:r>
            <a:r>
              <a:rPr kumimoji="0" lang="el-GR" altLang="el-GR" sz="1050" b="0" i="0" u="none" strike="noStrike" cap="none" normalizeH="0" baseline="0" dirty="0" err="1">
                <a:ln>
                  <a:noFill/>
                </a:ln>
                <a:solidFill>
                  <a:schemeClr val="tx1"/>
                </a:solidFill>
                <a:effectLst/>
                <a:latin typeface="Century Gothic" panose="020B0502020202020204" pitchFamily="34" charset="0"/>
              </a:rPr>
              <a:t>healthcare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setting</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Validate</a:t>
            </a:r>
            <a:r>
              <a:rPr kumimoji="0" lang="el-GR" altLang="el-GR" sz="1050" b="0" i="0" u="none" strike="noStrike" cap="none" normalizeH="0" baseline="0" dirty="0">
                <a:ln>
                  <a:noFill/>
                </a:ln>
                <a:solidFill>
                  <a:schemeClr val="tx1"/>
                </a:solidFill>
                <a:effectLst/>
                <a:latin typeface="Century Gothic" panose="020B0502020202020204" pitchFamily="34" charset="0"/>
              </a:rPr>
              <a:t>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recovered</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data</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to</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ensure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its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integrity</a:t>
            </a:r>
            <a:r>
              <a:rPr kumimoji="0" lang="el-GR" altLang="el-GR" sz="1050" b="0" i="0" u="none" strike="noStrike" cap="none" normalizeH="0" baseline="0" dirty="0">
                <a:ln>
                  <a:noFill/>
                </a:ln>
                <a:solidFill>
                  <a:schemeClr val="tx1"/>
                </a:solidFill>
                <a:effectLst/>
                <a:latin typeface="Century Gothic" panose="020B0502020202020204" pitchFamily="34" charset="0"/>
              </a:rPr>
              <a:t> and </a:t>
            </a:r>
            <a:r>
              <a:rPr kumimoji="0" lang="el-GR" altLang="el-GR" sz="1050" b="0" i="0" u="none" strike="noStrike" cap="none" normalizeH="0" baseline="0" dirty="0" err="1">
                <a:ln>
                  <a:noFill/>
                </a:ln>
                <a:solidFill>
                  <a:schemeClr val="tx1"/>
                </a:solidFill>
                <a:effectLst/>
                <a:latin typeface="Century Gothic" panose="020B0502020202020204" pitchFamily="34" charset="0"/>
              </a:rPr>
              <a:t>relevance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to</a:t>
            </a:r>
            <a:r>
              <a:rPr kumimoji="0" lang="el-GR" altLang="el-GR" sz="1050" b="0" i="0" u="none" strike="noStrike" cap="none" normalizeH="0" baseline="0" dirty="0">
                <a:ln>
                  <a:noFill/>
                </a:ln>
                <a:solidFill>
                  <a:schemeClr val="tx1"/>
                </a:solidFill>
                <a:effectLst/>
                <a:latin typeface="Century Gothic" panose="020B0502020202020204" pitchFamily="34" charset="0"/>
              </a:rPr>
              <a:t>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investigation</a:t>
            </a:r>
            <a:r>
              <a:rPr kumimoji="0" lang="el-GR" altLang="el-GR" sz="1050" b="0" i="0" u="none" strike="noStrike" cap="none" normalizeH="0" baseline="0" dirty="0">
                <a:ln>
                  <a:noFill/>
                </a:ln>
                <a:solidFill>
                  <a:schemeClr val="tx1"/>
                </a:solidFill>
                <a:effectLst/>
                <a:latin typeface="Century Gothic" panose="020B0502020202020204" pitchFamily="34" charset="0"/>
              </a:rPr>
              <a:t>.</a:t>
            </a:r>
            <a:endParaRPr kumimoji="0" lang="en-US" altLang="el-GR" sz="105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l-GR" sz="1050" dirty="0">
              <a:solidFill>
                <a:schemeClr val="tx1"/>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l-GR" altLang="el-GR" sz="1050"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1050" b="1" i="0" u="none" strike="noStrike" cap="none" normalizeH="0" baseline="0" dirty="0" err="1">
                <a:ln>
                  <a:noFill/>
                </a:ln>
                <a:solidFill>
                  <a:schemeClr val="tx1"/>
                </a:solidFill>
                <a:effectLst/>
                <a:latin typeface="Century Gothic" panose="020B0502020202020204" pitchFamily="34" charset="0"/>
              </a:rPr>
              <a:t>Forensic</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Imaging</a:t>
            </a:r>
            <a:r>
              <a:rPr kumimoji="0" lang="el-GR" altLang="el-GR" sz="1050" b="1" i="0" u="none" strike="noStrike" cap="none" normalizeH="0" baseline="0" dirty="0">
                <a:ln>
                  <a:noFill/>
                </a:ln>
                <a:solidFill>
                  <a:schemeClr val="tx1"/>
                </a:solidFill>
                <a:effectLst/>
                <a:latin typeface="Century Gothic" panose="020B0502020202020204" pitchFamily="34" charset="0"/>
              </a:rPr>
              <a:t> of </a:t>
            </a:r>
            <a:r>
              <a:rPr kumimoji="0" lang="el-GR" altLang="el-GR" sz="1050" b="1" i="0" u="none" strike="noStrike" cap="none" normalizeH="0" baseline="0" dirty="0" err="1">
                <a:ln>
                  <a:noFill/>
                </a:ln>
                <a:solidFill>
                  <a:schemeClr val="tx1"/>
                </a:solidFill>
                <a:effectLst/>
                <a:latin typeface="Century Gothic" panose="020B0502020202020204" pitchFamily="34" charset="0"/>
              </a:rPr>
              <a:t>Digital</a:t>
            </a:r>
            <a:r>
              <a:rPr kumimoji="0" lang="el-GR" altLang="el-GR" sz="1050" b="1" i="0" u="none" strike="noStrike" cap="none" normalizeH="0" baseline="0" dirty="0">
                <a:ln>
                  <a:noFill/>
                </a:ln>
                <a:solidFill>
                  <a:schemeClr val="tx1"/>
                </a:solidFill>
                <a:effectLst/>
                <a:latin typeface="Century Gothic" panose="020B0502020202020204" pitchFamily="34" charset="0"/>
              </a:rPr>
              <a:t> </a:t>
            </a:r>
            <a:r>
              <a:rPr kumimoji="0" lang="el-GR" altLang="el-GR" sz="1050" b="1" i="0" u="none" strike="noStrike" cap="none" normalizeH="0" baseline="0" dirty="0" err="1">
                <a:ln>
                  <a:noFill/>
                </a:ln>
                <a:solidFill>
                  <a:schemeClr val="tx1"/>
                </a:solidFill>
                <a:effectLst/>
                <a:latin typeface="Century Gothic" panose="020B0502020202020204" pitchFamily="34" charset="0"/>
              </a:rPr>
              <a:t>Devices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Create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forensic</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images</a:t>
            </a:r>
            <a:r>
              <a:rPr kumimoji="0" lang="el-GR" altLang="el-GR" sz="1050" b="0" i="0" u="none" strike="noStrike" cap="none" normalizeH="0" baseline="0" dirty="0">
                <a:ln>
                  <a:noFill/>
                </a:ln>
                <a:solidFill>
                  <a:schemeClr val="tx1"/>
                </a:solidFill>
                <a:effectLst/>
                <a:latin typeface="Century Gothic" panose="020B0502020202020204" pitchFamily="34" charset="0"/>
              </a:rPr>
              <a:t> of </a:t>
            </a:r>
            <a:r>
              <a:rPr kumimoji="0" lang="el-GR" altLang="el-GR" sz="1050" b="0" i="0" u="none" strike="noStrike" cap="none" normalizeH="0" baseline="0" dirty="0" err="1">
                <a:ln>
                  <a:noFill/>
                </a:ln>
                <a:solidFill>
                  <a:schemeClr val="tx1"/>
                </a:solidFill>
                <a:effectLst/>
                <a:latin typeface="Century Gothic" panose="020B0502020202020204" pitchFamily="34" charset="0"/>
              </a:rPr>
              <a:t>various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digital</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devices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commonly</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used</a:t>
            </a:r>
            <a:r>
              <a:rPr kumimoji="0" lang="el-GR" altLang="el-GR" sz="1050" b="0" i="0" u="none" strike="noStrike" cap="none" normalizeH="0" baseline="0" dirty="0">
                <a:ln>
                  <a:noFill/>
                </a:ln>
                <a:solidFill>
                  <a:schemeClr val="tx1"/>
                </a:solidFill>
                <a:effectLst/>
                <a:latin typeface="Century Gothic" panose="020B0502020202020204" pitchFamily="34" charset="0"/>
              </a:rPr>
              <a:t> in </a:t>
            </a:r>
            <a:r>
              <a:rPr kumimoji="0" lang="el-GR" altLang="el-GR" sz="1050" b="0" i="0" u="none" strike="noStrike" cap="none" normalizeH="0" baseline="0" dirty="0" err="1">
                <a:ln>
                  <a:noFill/>
                </a:ln>
                <a:solidFill>
                  <a:schemeClr val="tx1"/>
                </a:solidFill>
                <a:effectLst/>
                <a:latin typeface="Century Gothic" panose="020B0502020202020204" pitchFamily="34" charset="0"/>
              </a:rPr>
              <a:t>healthcare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such</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as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computers</a:t>
            </a:r>
            <a:r>
              <a:rPr kumimoji="0" lang="el-GR" altLang="el-GR" sz="1050" b="0" i="0" u="none" strike="noStrike" cap="none" normalizeH="0" baseline="0" dirty="0">
                <a:ln>
                  <a:noFill/>
                </a:ln>
                <a:solidFill>
                  <a:schemeClr val="tx1"/>
                </a:solidFill>
                <a:effectLst/>
                <a:latin typeface="Century Gothic" panose="020B0502020202020204" pitchFamily="34" charset="0"/>
              </a:rPr>
              <a:t> and </a:t>
            </a:r>
            <a:r>
              <a:rPr kumimoji="0" lang="el-GR" altLang="el-GR" sz="1050" b="0" i="0" u="none" strike="noStrike" cap="none" normalizeH="0" baseline="0" dirty="0" err="1">
                <a:ln>
                  <a:noFill/>
                </a:ln>
                <a:solidFill>
                  <a:schemeClr val="tx1"/>
                </a:solidFill>
                <a:effectLst/>
                <a:latin typeface="Century Gothic" panose="020B0502020202020204" pitchFamily="34" charset="0"/>
              </a:rPr>
              <a:t>mobile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devices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Ensure</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that</a:t>
            </a:r>
            <a:r>
              <a:rPr kumimoji="0" lang="el-GR" altLang="el-GR" sz="1050" b="0" i="0" u="none" strike="noStrike" cap="none" normalizeH="0" baseline="0" dirty="0">
                <a:ln>
                  <a:noFill/>
                </a:ln>
                <a:solidFill>
                  <a:schemeClr val="tx1"/>
                </a:solidFill>
                <a:effectLst/>
                <a:latin typeface="Century Gothic" panose="020B0502020202020204" pitchFamily="34" charset="0"/>
              </a:rPr>
              <a:t>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imaging</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process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follows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best</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practices</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to</a:t>
            </a:r>
            <a:r>
              <a:rPr kumimoji="0" lang="el-GR" altLang="el-GR" sz="1050" b="0" i="0" u="none" strike="noStrike" cap="none" normalizeH="0" baseline="0" dirty="0">
                <a:ln>
                  <a:noFill/>
                </a:ln>
                <a:solidFill>
                  <a:schemeClr val="tx1"/>
                </a:solidFill>
                <a:effectLst/>
                <a:latin typeface="Century Gothic" panose="020B0502020202020204" pitchFamily="34" charset="0"/>
              </a:rPr>
              <a:t> </a:t>
            </a:r>
            <a:r>
              <a:rPr kumimoji="0" lang="el-GR" altLang="el-GR" sz="1050" b="0" i="0" u="none" strike="noStrike" cap="none" normalizeH="0" baseline="0" dirty="0" err="1">
                <a:ln>
                  <a:noFill/>
                </a:ln>
                <a:solidFill>
                  <a:schemeClr val="tx1"/>
                </a:solidFill>
                <a:effectLst/>
                <a:latin typeface="Century Gothic" panose="020B0502020202020204" pitchFamily="34" charset="0"/>
              </a:rPr>
              <a:t>maintain</a:t>
            </a:r>
            <a:r>
              <a:rPr kumimoji="0" lang="el-GR" altLang="el-GR" sz="1050" b="0" i="0" u="none" strike="noStrike" cap="none" normalizeH="0" baseline="0" dirty="0">
                <a:ln>
                  <a:noFill/>
                </a:ln>
                <a:solidFill>
                  <a:schemeClr val="tx1"/>
                </a:solidFill>
                <a:effectLst/>
                <a:latin typeface="Century Gothic" panose="020B0502020202020204" pitchFamily="34" charset="0"/>
              </a:rPr>
              <a:t>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integrity</a:t>
            </a:r>
            <a:r>
              <a:rPr kumimoji="0" lang="el-GR" altLang="el-GR" sz="1050" b="0" i="0" u="none" strike="noStrike" cap="none" normalizeH="0" baseline="0" dirty="0">
                <a:ln>
                  <a:noFill/>
                </a:ln>
                <a:solidFill>
                  <a:schemeClr val="tx1"/>
                </a:solidFill>
                <a:effectLst/>
                <a:latin typeface="Century Gothic" panose="020B0502020202020204" pitchFamily="34" charset="0"/>
              </a:rPr>
              <a:t> of the </a:t>
            </a:r>
            <a:r>
              <a:rPr kumimoji="0" lang="el-GR" altLang="el-GR" sz="1050" b="0" i="0" u="none" strike="noStrike" cap="none" normalizeH="0" baseline="0" dirty="0" err="1">
                <a:ln>
                  <a:noFill/>
                </a:ln>
                <a:solidFill>
                  <a:schemeClr val="tx1"/>
                </a:solidFill>
                <a:effectLst/>
                <a:latin typeface="Century Gothic" panose="020B0502020202020204" pitchFamily="34" charset="0"/>
              </a:rPr>
              <a:t>evidence</a:t>
            </a:r>
            <a:r>
              <a:rPr kumimoji="0" lang="el-GR" altLang="el-GR" sz="1050" b="0" i="0" u="none" strike="noStrike" cap="none" normalizeH="0" baseline="0" dirty="0">
                <a:ln>
                  <a:noFill/>
                </a:ln>
                <a:solidFill>
                  <a:schemeClr val="tx1"/>
                </a:solidFill>
                <a:effectLst/>
                <a:latin typeface="Century Gothic" panose="020B0502020202020204" pitchFamily="34" charset="0"/>
              </a:rPr>
              <a:t>.</a:t>
            </a:r>
          </a:p>
        </p:txBody>
      </p:sp>
    </p:spTree>
    <p:extLst>
      <p:ext uri="{BB962C8B-B14F-4D97-AF65-F5344CB8AC3E}">
        <p14:creationId xmlns:p14="http://schemas.microsoft.com/office/powerpoint/2010/main" val="279530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6"/>
          <p:cNvSpPr txBox="1">
            <a:spLocks noGrp="1"/>
          </p:cNvSpPr>
          <p:nvPr>
            <p:ph type="ctrTitle"/>
          </p:nvPr>
        </p:nvSpPr>
        <p:spPr>
          <a:xfrm>
            <a:off x="6615541" y="715654"/>
            <a:ext cx="5334412"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ct val="100000"/>
              <a:buFont typeface="Book Antiqua"/>
              <a:buNone/>
            </a:pPr>
            <a:r>
              <a:rPr lang="en-US" sz="3600" dirty="0"/>
              <a:t>Topic-1: Introduction to Digital Forensics</a:t>
            </a:r>
            <a:endParaRPr dirty="0"/>
          </a:p>
        </p:txBody>
      </p:sp>
      <p:sp>
        <p:nvSpPr>
          <p:cNvPr id="443" name="Google Shape;443;p16"/>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We will cover these skills</a:t>
            </a:r>
            <a:endParaRPr dirty="0"/>
          </a:p>
          <a:p>
            <a:pPr marL="0" lvl="0" indent="0" algn="l" rtl="0">
              <a:lnSpc>
                <a:spcPct val="100000"/>
              </a:lnSpc>
              <a:spcBef>
                <a:spcPts val="0"/>
              </a:spcBef>
              <a:spcAft>
                <a:spcPts val="0"/>
              </a:spcAft>
              <a:buSzPts val="2400"/>
              <a:buNone/>
            </a:pPr>
            <a:endParaRPr dirty="0"/>
          </a:p>
        </p:txBody>
      </p:sp>
      <p:sp>
        <p:nvSpPr>
          <p:cNvPr id="444" name="Google Shape;444;p16"/>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dirty="0"/>
              <a:t>Introduction to digital forensics, definitions and methodologies.</a:t>
            </a:r>
            <a:endParaRPr dirty="0"/>
          </a:p>
          <a:p>
            <a:pPr marL="274320" lvl="0" indent="-274320" algn="l" rtl="0">
              <a:lnSpc>
                <a:spcPct val="100000"/>
              </a:lnSpc>
              <a:spcBef>
                <a:spcPts val="600"/>
              </a:spcBef>
              <a:spcAft>
                <a:spcPts val="0"/>
              </a:spcAft>
              <a:buSzPts val="1000"/>
              <a:buChar char="o"/>
            </a:pPr>
            <a:r>
              <a:rPr lang="en-US" sz="1000" b="1" dirty="0"/>
              <a:t>Evidence collection and preservation</a:t>
            </a:r>
            <a:r>
              <a:rPr lang="en-US" sz="1000" dirty="0"/>
              <a:t>: Learn the best practices for identifying, collecting, and preserving digital evidence. </a:t>
            </a:r>
          </a:p>
          <a:p>
            <a:pPr marL="274320" lvl="0" indent="-274320" algn="l" rtl="0">
              <a:lnSpc>
                <a:spcPct val="100000"/>
              </a:lnSpc>
              <a:spcBef>
                <a:spcPts val="600"/>
              </a:spcBef>
              <a:spcAft>
                <a:spcPts val="0"/>
              </a:spcAft>
              <a:buSzPts val="1000"/>
              <a:buChar char="o"/>
            </a:pPr>
            <a:r>
              <a:rPr lang="en-US" sz="1000" b="1" dirty="0"/>
              <a:t>Data Recovery and Analysis</a:t>
            </a:r>
            <a:r>
              <a:rPr lang="en-US" sz="1000" dirty="0"/>
              <a:t>: Gain skills in recovering deleted or corrupted data from various digital devices and analyzing it for relevant information.</a:t>
            </a:r>
            <a:endParaRPr lang="en-US" dirty="0"/>
          </a:p>
          <a:p>
            <a:pPr marL="274320" lvl="0" indent="-274320" algn="l" rtl="0">
              <a:lnSpc>
                <a:spcPct val="100000"/>
              </a:lnSpc>
              <a:spcBef>
                <a:spcPts val="600"/>
              </a:spcBef>
              <a:spcAft>
                <a:spcPts val="0"/>
              </a:spcAft>
              <a:buSzPts val="1000"/>
              <a:buChar char="o"/>
            </a:pPr>
            <a:r>
              <a:rPr lang="en-US" sz="1000" b="1" dirty="0"/>
              <a:t>Forensic Tools and Techniques</a:t>
            </a:r>
            <a:r>
              <a:rPr lang="en-US" sz="1000" dirty="0"/>
              <a:t>: Get hands-on experience with industry-standard digital forensics tools and techniques used to investigate cybercrimes.</a:t>
            </a:r>
          </a:p>
          <a:p>
            <a:pPr marL="274320" lvl="0" indent="-274320" algn="l" rtl="0">
              <a:lnSpc>
                <a:spcPct val="100000"/>
              </a:lnSpc>
              <a:spcBef>
                <a:spcPts val="600"/>
              </a:spcBef>
              <a:spcAft>
                <a:spcPts val="0"/>
              </a:spcAft>
              <a:buSzPts val="1000"/>
              <a:buChar char="o"/>
            </a:pPr>
            <a:r>
              <a:rPr lang="en-US" sz="1000" b="1" dirty="0"/>
              <a:t>Legal and Ethical Considerations</a:t>
            </a:r>
            <a:r>
              <a:rPr lang="en-US" sz="1000" dirty="0"/>
              <a:t>: Understand the legal frameworks, ethical issues, and guidelines governing digital forensic investigations, ensuring compliance with laws and professional standards</a:t>
            </a:r>
            <a:r>
              <a:rPr lang="en-US" sz="1100" dirty="0"/>
              <a:t>.</a:t>
            </a:r>
          </a:p>
        </p:txBody>
      </p:sp>
      <p:cxnSp>
        <p:nvCxnSpPr>
          <p:cNvPr id="445" name="Google Shape;445;p1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46" name="Google Shape;446;p1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48" name="Google Shape;448;p16"/>
          <p:cNvGrpSpPr/>
          <p:nvPr/>
        </p:nvGrpSpPr>
        <p:grpSpPr>
          <a:xfrm>
            <a:off x="7549377" y="6167336"/>
            <a:ext cx="3294001" cy="612000"/>
            <a:chOff x="5179092" y="5483822"/>
            <a:chExt cx="3294001" cy="612000"/>
          </a:xfrm>
        </p:grpSpPr>
        <p:pic>
          <p:nvPicPr>
            <p:cNvPr id="449" name="Google Shape;449;p16"/>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50" name="Google Shape;450;p16"/>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6EF1B517-1094-43B3-8840-A541054934A9}"/>
              </a:ext>
            </a:extLst>
          </p:cNvPr>
          <p:cNvPicPr>
            <a:picLocks noGrp="1" noChangeAspect="1"/>
          </p:cNvPicPr>
          <p:nvPr>
            <p:ph type="pic" idx="2"/>
          </p:nvPr>
        </p:nvPicPr>
        <p:blipFill>
          <a:blip r:embed="rId5"/>
          <a:srcRect l="21612" r="21612"/>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7"/>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n-US" sz="3600" dirty="0"/>
              <a:t>Topic-2: </a:t>
            </a:r>
            <a:br>
              <a:rPr lang="en-US" sz="3600" dirty="0"/>
            </a:br>
            <a:r>
              <a:rPr lang="en-US" sz="3600" dirty="0"/>
              <a:t>Cyber Threats and Vulnerabilities in Healthcare</a:t>
            </a:r>
            <a:endParaRPr dirty="0"/>
          </a:p>
        </p:txBody>
      </p:sp>
      <p:sp>
        <p:nvSpPr>
          <p:cNvPr id="456" name="Google Shape;456;p17"/>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We will cover these skills</a:t>
            </a:r>
            <a:endParaRPr/>
          </a:p>
          <a:p>
            <a:pPr marL="0" lvl="0" indent="0" algn="l" rtl="0">
              <a:lnSpc>
                <a:spcPct val="100000"/>
              </a:lnSpc>
              <a:spcBef>
                <a:spcPts val="0"/>
              </a:spcBef>
              <a:spcAft>
                <a:spcPts val="0"/>
              </a:spcAft>
              <a:buSzPts val="2400"/>
              <a:buNone/>
            </a:pPr>
            <a:endParaRPr/>
          </a:p>
        </p:txBody>
      </p:sp>
      <p:sp>
        <p:nvSpPr>
          <p:cNvPr id="457" name="Google Shape;457;p17"/>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b="1" dirty="0"/>
              <a:t>Identifying Common Cyber Threats</a:t>
            </a:r>
            <a:r>
              <a:rPr lang="en-US" sz="1000" dirty="0"/>
              <a:t>: Learn to recognize and understand the various types of cyber threats that specifically target healthcare systems, such as ransomware, phishing, and insider threats. </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Vulnerability Assessment</a:t>
            </a:r>
            <a:r>
              <a:rPr lang="en-US" sz="1000" dirty="0"/>
              <a:t>: Gain skills in conducting thorough vulnerability assessments to identify weaknesses in healthcare IT infrastructure that could be exploited by cyber attackers. </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Implementing Security Measures</a:t>
            </a:r>
            <a:r>
              <a:rPr lang="en-US" sz="1000" dirty="0"/>
              <a:t>: Understand and apply best practices for implementing robust security measures, including encryption, access controls, and network security, to protect sensitive healthcare data. </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Incident Response and Management</a:t>
            </a:r>
            <a:r>
              <a:rPr lang="en-US" sz="1000" dirty="0"/>
              <a:t>: Develop the ability to effectively respond to and manage cybersecurity incidents, including detecting breaches, mitigating damage, and ensuring a rapid recovery to maintain healthcare services.</a:t>
            </a:r>
            <a:endParaRPr sz="1000" dirty="0"/>
          </a:p>
          <a:p>
            <a:pPr marL="0" lvl="0" indent="0" algn="l" rtl="0">
              <a:lnSpc>
                <a:spcPct val="100000"/>
              </a:lnSpc>
              <a:spcBef>
                <a:spcPts val="600"/>
              </a:spcBef>
              <a:spcAft>
                <a:spcPts val="0"/>
              </a:spcAft>
              <a:buSzPts val="1000"/>
              <a:buNone/>
            </a:pPr>
            <a:endParaRPr sz="1000" dirty="0"/>
          </a:p>
        </p:txBody>
      </p:sp>
      <p:cxnSp>
        <p:nvCxnSpPr>
          <p:cNvPr id="458" name="Google Shape;458;p1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59" name="Google Shape;459;p1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61" name="Google Shape;461;p17"/>
          <p:cNvGrpSpPr/>
          <p:nvPr/>
        </p:nvGrpSpPr>
        <p:grpSpPr>
          <a:xfrm>
            <a:off x="7549377" y="6167336"/>
            <a:ext cx="3294001" cy="612000"/>
            <a:chOff x="5179092" y="5483822"/>
            <a:chExt cx="3294001" cy="612000"/>
          </a:xfrm>
        </p:grpSpPr>
        <p:pic>
          <p:nvPicPr>
            <p:cNvPr id="462" name="Google Shape;462;p17"/>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63" name="Google Shape;463;p17"/>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66DA728E-0CCB-4D00-87F5-CFCE063BA6F7}"/>
              </a:ext>
            </a:extLst>
          </p:cNvPr>
          <p:cNvPicPr>
            <a:picLocks noGrp="1" noChangeAspect="1"/>
          </p:cNvPicPr>
          <p:nvPr>
            <p:ph type="pic" idx="2"/>
          </p:nvPr>
        </p:nvPicPr>
        <p:blipFill>
          <a:blip r:embed="rId5"/>
          <a:srcRect l="28719" r="28719"/>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8"/>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n-US" sz="3600" dirty="0"/>
              <a:t>Topic-3: </a:t>
            </a:r>
            <a:br>
              <a:rPr lang="en-US" sz="3600" dirty="0"/>
            </a:br>
            <a:r>
              <a:rPr lang="en-US" dirty="0"/>
              <a:t>Use Cases of a Digital Forensics Investigation</a:t>
            </a:r>
            <a:endParaRPr dirty="0"/>
          </a:p>
        </p:txBody>
      </p:sp>
      <p:sp>
        <p:nvSpPr>
          <p:cNvPr id="469" name="Google Shape;469;p18"/>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We will cover these skills</a:t>
            </a:r>
            <a:endParaRPr/>
          </a:p>
          <a:p>
            <a:pPr marL="0" lvl="0" indent="0" algn="l" rtl="0">
              <a:lnSpc>
                <a:spcPct val="100000"/>
              </a:lnSpc>
              <a:spcBef>
                <a:spcPts val="0"/>
              </a:spcBef>
              <a:spcAft>
                <a:spcPts val="0"/>
              </a:spcAft>
              <a:buSzPts val="2400"/>
              <a:buNone/>
            </a:pPr>
            <a:endParaRPr/>
          </a:p>
        </p:txBody>
      </p:sp>
      <p:sp>
        <p:nvSpPr>
          <p:cNvPr id="470" name="Google Shape;470;p18"/>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b="1" dirty="0"/>
              <a:t>Investigating Data Breaches</a:t>
            </a:r>
            <a:r>
              <a:rPr lang="en-US" sz="1000" dirty="0"/>
              <a:t>: Learn how to conduct thorough investigations into data breaches, including identifying the source, method of attack, and extent of the data compromised.</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Analyzing Malware Attacks</a:t>
            </a:r>
            <a:r>
              <a:rPr lang="en-US" sz="1000" dirty="0"/>
              <a:t>: Gain skills in dissecting and understanding malware, tracing its origin, behavior, and impact on the affected systems to prevent future attacks.</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Recovering Deleted Files</a:t>
            </a:r>
            <a:r>
              <a:rPr lang="en-US" sz="1000" dirty="0"/>
              <a:t>: Master techniques for recovering and analyzing deleted, hidden, or encrypted files to uncover crucial evidence during digital forensic investigations.</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Examining Digital Devices</a:t>
            </a:r>
            <a:r>
              <a:rPr lang="en-US" sz="1000" dirty="0"/>
              <a:t>: Develop expertise in examining various digital devices, such as computers, mobile phones, and IoT devices, to extract and analyze evidence relevant to criminal investigations and legal cases.</a:t>
            </a:r>
            <a:endParaRPr sz="1000" dirty="0"/>
          </a:p>
          <a:p>
            <a:pPr marL="0" lvl="0" indent="0" algn="l" rtl="0">
              <a:lnSpc>
                <a:spcPct val="100000"/>
              </a:lnSpc>
              <a:spcBef>
                <a:spcPts val="600"/>
              </a:spcBef>
              <a:spcAft>
                <a:spcPts val="0"/>
              </a:spcAft>
              <a:buSzPts val="1000"/>
              <a:buNone/>
            </a:pPr>
            <a:endParaRPr sz="1000" dirty="0"/>
          </a:p>
        </p:txBody>
      </p:sp>
      <p:cxnSp>
        <p:nvCxnSpPr>
          <p:cNvPr id="471" name="Google Shape;471;p1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72" name="Google Shape;472;p1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74" name="Google Shape;474;p18"/>
          <p:cNvGrpSpPr/>
          <p:nvPr/>
        </p:nvGrpSpPr>
        <p:grpSpPr>
          <a:xfrm>
            <a:off x="7549377" y="6167336"/>
            <a:ext cx="3294001" cy="612000"/>
            <a:chOff x="5179092" y="5483822"/>
            <a:chExt cx="3294001" cy="612000"/>
          </a:xfrm>
        </p:grpSpPr>
        <p:pic>
          <p:nvPicPr>
            <p:cNvPr id="475" name="Google Shape;475;p18"/>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76" name="Google Shape;476;p18"/>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E57BC783-D984-40BA-9575-D718350CFBFB}"/>
              </a:ext>
            </a:extLst>
          </p:cNvPr>
          <p:cNvPicPr>
            <a:picLocks noGrp="1" noChangeAspect="1"/>
          </p:cNvPicPr>
          <p:nvPr>
            <p:ph type="pic" idx="2"/>
          </p:nvPr>
        </p:nvPicPr>
        <p:blipFill>
          <a:blip r:embed="rId5"/>
          <a:srcRect l="26051" r="26051"/>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8"/>
          <p:cNvSpPr txBox="1">
            <a:spLocks noGrp="1"/>
          </p:cNvSpPr>
          <p:nvPr>
            <p:ph type="ctrTitle"/>
          </p:nvPr>
        </p:nvSpPr>
        <p:spPr>
          <a:xfrm>
            <a:off x="6615541" y="715654"/>
            <a:ext cx="5441988" cy="15183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 Antiqua"/>
              <a:buNone/>
            </a:pPr>
            <a:r>
              <a:rPr lang="en-US" sz="3600" dirty="0"/>
              <a:t>Topic-4: </a:t>
            </a:r>
            <a:br>
              <a:rPr lang="en-US" sz="3600" dirty="0"/>
            </a:br>
            <a:r>
              <a:rPr lang="en-US" sz="3600" dirty="0">
                <a:solidFill>
                  <a:schemeClr val="accent1"/>
                </a:solidFill>
                <a:latin typeface="Century Gothic"/>
                <a:ea typeface="Century Gothic"/>
                <a:cs typeface="Century Gothic"/>
                <a:sym typeface="Century Gothic"/>
              </a:rPr>
              <a:t>Preparation, Response and Resilience</a:t>
            </a:r>
            <a:endParaRPr dirty="0"/>
          </a:p>
        </p:txBody>
      </p:sp>
      <p:sp>
        <p:nvSpPr>
          <p:cNvPr id="469" name="Google Shape;469;p18"/>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We will cover these skills</a:t>
            </a:r>
            <a:endParaRPr/>
          </a:p>
          <a:p>
            <a:pPr marL="0" lvl="0" indent="0" algn="l" rtl="0">
              <a:lnSpc>
                <a:spcPct val="100000"/>
              </a:lnSpc>
              <a:spcBef>
                <a:spcPts val="0"/>
              </a:spcBef>
              <a:spcAft>
                <a:spcPts val="0"/>
              </a:spcAft>
              <a:buSzPts val="2400"/>
              <a:buNone/>
            </a:pPr>
            <a:endParaRPr/>
          </a:p>
        </p:txBody>
      </p:sp>
      <p:sp>
        <p:nvSpPr>
          <p:cNvPr id="470" name="Google Shape;470;p18"/>
          <p:cNvSpPr txBox="1">
            <a:spLocks noGrp="1"/>
          </p:cNvSpPr>
          <p:nvPr>
            <p:ph type="body" idx="3"/>
          </p:nvPr>
        </p:nvSpPr>
        <p:spPr>
          <a:xfrm>
            <a:off x="6605707" y="3348617"/>
            <a:ext cx="5344245"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000"/>
              <a:buChar char="o"/>
            </a:pPr>
            <a:r>
              <a:rPr lang="en-US" sz="1000" b="1" dirty="0"/>
              <a:t>Developing Incident Response Plans</a:t>
            </a:r>
            <a:r>
              <a:rPr lang="en-US" sz="1000" dirty="0"/>
              <a:t>: Learn to create comprehensive incident response plans that outline the steps to take when a cybersecurity incident occurs, ensuring quick and effective action. </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Conducting Risk Assessments</a:t>
            </a:r>
            <a:r>
              <a:rPr lang="en-US" sz="1000" dirty="0"/>
              <a:t>: Gain skills in performing detailed risk assessments to identify potential threats and vulnerabilities, helping to prioritize security efforts and resources. </a:t>
            </a:r>
          </a:p>
          <a:p>
            <a:pPr marL="274320" lvl="0" indent="-274320" algn="l" rtl="0">
              <a:lnSpc>
                <a:spcPct val="100000"/>
              </a:lnSpc>
              <a:spcBef>
                <a:spcPts val="0"/>
              </a:spcBef>
              <a:spcAft>
                <a:spcPts val="0"/>
              </a:spcAft>
              <a:buSzPts val="1000"/>
              <a:buChar char="o"/>
            </a:pPr>
            <a:endParaRPr lang="en-US" sz="1000" dirty="0"/>
          </a:p>
          <a:p>
            <a:pPr marL="274320" lvl="0" indent="-274320" algn="l" rtl="0">
              <a:lnSpc>
                <a:spcPct val="100000"/>
              </a:lnSpc>
              <a:spcBef>
                <a:spcPts val="0"/>
              </a:spcBef>
              <a:spcAft>
                <a:spcPts val="0"/>
              </a:spcAft>
              <a:buSzPts val="1000"/>
              <a:buChar char="o"/>
            </a:pPr>
            <a:r>
              <a:rPr lang="en-US" sz="1000" b="1" dirty="0"/>
              <a:t>Building Cyber Resilience</a:t>
            </a:r>
            <a:r>
              <a:rPr lang="en-US" sz="1000" dirty="0"/>
              <a:t>: Understand strategies to build cyber resilience within an organization, focusing on the ability to recover quickly and effectively from cyber attacks and disruptions. </a:t>
            </a:r>
          </a:p>
        </p:txBody>
      </p:sp>
      <p:cxnSp>
        <p:nvCxnSpPr>
          <p:cNvPr id="471" name="Google Shape;471;p1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472" name="Google Shape;472;p1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474" name="Google Shape;474;p18"/>
          <p:cNvGrpSpPr/>
          <p:nvPr/>
        </p:nvGrpSpPr>
        <p:grpSpPr>
          <a:xfrm>
            <a:off x="7549377" y="6167336"/>
            <a:ext cx="3294001" cy="612000"/>
            <a:chOff x="5179092" y="5483822"/>
            <a:chExt cx="3294001" cy="612000"/>
          </a:xfrm>
        </p:grpSpPr>
        <p:pic>
          <p:nvPicPr>
            <p:cNvPr id="475" name="Google Shape;475;p18"/>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476" name="Google Shape;476;p18"/>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8F507C11-3C1B-40FC-9BFA-EE9DF16C93DF}"/>
              </a:ext>
            </a:extLst>
          </p:cNvPr>
          <p:cNvPicPr>
            <a:picLocks noGrp="1" noChangeAspect="1"/>
          </p:cNvPicPr>
          <p:nvPr>
            <p:ph type="pic" idx="2"/>
          </p:nvPr>
        </p:nvPicPr>
        <p:blipFill>
          <a:blip r:embed="rId5"/>
          <a:srcRect l="26018" r="26018"/>
          <a:stretch>
            <a:fillRect/>
          </a:stretch>
        </p:blipFill>
        <p:spPr/>
      </p:pic>
    </p:spTree>
    <p:extLst>
      <p:ext uri="{BB962C8B-B14F-4D97-AF65-F5344CB8AC3E}">
        <p14:creationId xmlns:p14="http://schemas.microsoft.com/office/powerpoint/2010/main" val="3581516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9" descr="A person raising his hand"/>
          <p:cNvPicPr preferRelativeResize="0">
            <a:picLocks noGrp="1"/>
          </p:cNvPicPr>
          <p:nvPr>
            <p:ph type="pic" idx="2"/>
          </p:nvPr>
        </p:nvPicPr>
        <p:blipFill rotWithShape="1">
          <a:blip r:embed="rId3">
            <a:alphaModFix/>
          </a:blip>
          <a:srcRect l="8333" r="8333"/>
          <a:stretch/>
        </p:blipFill>
        <p:spPr>
          <a:xfrm flipH="1">
            <a:off x="7163691" y="0"/>
            <a:ext cx="5024825" cy="6858000"/>
          </a:xfrm>
          <a:prstGeom prst="rect">
            <a:avLst/>
          </a:prstGeom>
          <a:solidFill>
            <a:schemeClr val="lt2"/>
          </a:solidFill>
          <a:ln>
            <a:noFill/>
          </a:ln>
        </p:spPr>
      </p:pic>
      <p:sp>
        <p:nvSpPr>
          <p:cNvPr id="482" name="Google Shape;482;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Training Practical Exercises</a:t>
            </a:r>
            <a:endParaRPr dirty="0"/>
          </a:p>
        </p:txBody>
      </p:sp>
      <p:sp>
        <p:nvSpPr>
          <p:cNvPr id="483" name="Google Shape;483;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grpSp>
        <p:nvGrpSpPr>
          <p:cNvPr id="484" name="Google Shape;484;p19"/>
          <p:cNvGrpSpPr/>
          <p:nvPr/>
        </p:nvGrpSpPr>
        <p:grpSpPr>
          <a:xfrm>
            <a:off x="7370364" y="-23539"/>
            <a:ext cx="2562565" cy="6885155"/>
            <a:chOff x="7370364" y="-23539"/>
            <a:chExt cx="2562565" cy="6885155"/>
          </a:xfrm>
        </p:grpSpPr>
        <p:pic>
          <p:nvPicPr>
            <p:cNvPr id="485" name="Google Shape;485;p19"/>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86" name="Google Shape;486;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aphicFrame>
        <p:nvGraphicFramePr>
          <p:cNvPr id="487" name="Google Shape;487;p19"/>
          <p:cNvGraphicFramePr/>
          <p:nvPr>
            <p:extLst>
              <p:ext uri="{D42A27DB-BD31-4B8C-83A1-F6EECF244321}">
                <p14:modId xmlns:p14="http://schemas.microsoft.com/office/powerpoint/2010/main" val="2961630682"/>
              </p:ext>
            </p:extLst>
          </p:nvPr>
        </p:nvGraphicFramePr>
        <p:xfrm>
          <a:off x="423305" y="1986000"/>
          <a:ext cx="6637050" cy="4028490"/>
        </p:xfrm>
        <a:graphic>
          <a:graphicData uri="http://schemas.openxmlformats.org/drawingml/2006/table">
            <a:tbl>
              <a:tblPr firstRow="1" bandRow="1">
                <a:noFill/>
                <a:tableStyleId>{E3B9B2E0-171B-4035-90C7-ED9CFA07228D}</a:tableStyleId>
              </a:tblPr>
              <a:tblGrid>
                <a:gridCol w="2212350">
                  <a:extLst>
                    <a:ext uri="{9D8B030D-6E8A-4147-A177-3AD203B41FA5}">
                      <a16:colId xmlns:a16="http://schemas.microsoft.com/office/drawing/2014/main" val="20000"/>
                    </a:ext>
                  </a:extLst>
                </a:gridCol>
                <a:gridCol w="2212350">
                  <a:extLst>
                    <a:ext uri="{9D8B030D-6E8A-4147-A177-3AD203B41FA5}">
                      <a16:colId xmlns:a16="http://schemas.microsoft.com/office/drawing/2014/main" val="20001"/>
                    </a:ext>
                  </a:extLst>
                </a:gridCol>
                <a:gridCol w="221235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1800"/>
                        <a:t>Title</a:t>
                      </a:r>
                      <a:endParaRPr sz="1800"/>
                    </a:p>
                  </a:txBody>
                  <a:tcPr marL="91450" marR="91450" marT="45725" marB="45725"/>
                </a:tc>
                <a:tc>
                  <a:txBody>
                    <a:bodyPr/>
                    <a:lstStyle/>
                    <a:p>
                      <a:pPr marL="0" marR="0" lvl="0" indent="0" algn="l" rtl="0">
                        <a:spcBef>
                          <a:spcPts val="0"/>
                        </a:spcBef>
                        <a:spcAft>
                          <a:spcPts val="0"/>
                        </a:spcAft>
                        <a:buNone/>
                      </a:pPr>
                      <a:r>
                        <a:rPr lang="en-US" sz="1800"/>
                        <a:t>Goal of Exercise</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dirty="0"/>
                        <a:t>Exercise-1 (Day-3)</a:t>
                      </a:r>
                      <a:endParaRPr sz="1800" dirty="0"/>
                    </a:p>
                  </a:txBody>
                  <a:tcPr marL="91450" marR="91450" marT="45725" marB="45725"/>
                </a:tc>
                <a:tc>
                  <a:txBody>
                    <a:bodyPr/>
                    <a:lstStyle/>
                    <a:p>
                      <a:pPr marL="0" marR="0" lvl="0" indent="0" algn="l" rtl="0">
                        <a:spcBef>
                          <a:spcPts val="0"/>
                        </a:spcBef>
                        <a:spcAft>
                          <a:spcPts val="0"/>
                        </a:spcAft>
                        <a:buNone/>
                      </a:pPr>
                      <a:r>
                        <a:rPr lang="en-US" sz="900" b="1" dirty="0"/>
                        <a:t>Simulated Data Breach Investigation</a:t>
                      </a:r>
                      <a:endParaRPr sz="900" dirty="0"/>
                    </a:p>
                  </a:txBody>
                  <a:tcPr marL="91450" marR="91450" marT="45725" marB="45725"/>
                </a:tc>
                <a:tc>
                  <a:txBody>
                    <a:bodyPr/>
                    <a:lstStyle/>
                    <a:p>
                      <a:pPr marL="0" marR="0" lvl="0" indent="0" algn="l" rtl="0">
                        <a:spcBef>
                          <a:spcPts val="0"/>
                        </a:spcBef>
                        <a:spcAft>
                          <a:spcPts val="0"/>
                        </a:spcAft>
                        <a:buNone/>
                      </a:pPr>
                      <a:r>
                        <a:rPr lang="en-US" sz="900" dirty="0"/>
                        <a:t>Conduct a mock investigation of a data breach scenario within a healthcare organization. Identify the entry point, analyze compromised systems, and document the findings.</a:t>
                      </a:r>
                      <a:endParaRPr sz="900"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dirty="0"/>
                        <a:t>Exercise-2 (Day-3)</a:t>
                      </a:r>
                      <a:endParaRPr sz="1800" dirty="0"/>
                    </a:p>
                  </a:txBody>
                  <a:tcPr marL="91450" marR="91450" marT="45725" marB="45725"/>
                </a:tc>
                <a:tc>
                  <a:txBody>
                    <a:bodyPr/>
                    <a:lstStyle/>
                    <a:p>
                      <a:pPr marL="0" marR="0" lvl="0" indent="0" algn="l" rtl="0">
                        <a:spcBef>
                          <a:spcPts val="0"/>
                        </a:spcBef>
                        <a:spcAft>
                          <a:spcPts val="0"/>
                        </a:spcAft>
                        <a:buNone/>
                      </a:pPr>
                      <a:r>
                        <a:rPr lang="en-US" sz="900" b="1" dirty="0"/>
                        <a:t>Malware Analysis Exercise</a:t>
                      </a:r>
                      <a:endParaRPr sz="900" b="1" dirty="0"/>
                    </a:p>
                  </a:txBody>
                  <a:tcPr marL="91450" marR="91450" marT="45725" marB="45725"/>
                </a:tc>
                <a:tc>
                  <a:txBody>
                    <a:bodyPr/>
                    <a:lstStyle/>
                    <a:p>
                      <a:pPr marL="0" marR="0" lvl="0" indent="0" algn="l" rtl="0">
                        <a:spcBef>
                          <a:spcPts val="0"/>
                        </a:spcBef>
                        <a:spcAft>
                          <a:spcPts val="0"/>
                        </a:spcAft>
                        <a:buNone/>
                      </a:pPr>
                      <a:r>
                        <a:rPr lang="en-US" sz="900" dirty="0"/>
                        <a:t>Analyze a piece of malware discovered on a healthcare network. Use forensic tools to dissect the malware, understand its behavior, and determine its impact on patient data.</a:t>
                      </a:r>
                      <a:endParaRPr sz="900"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dirty="0"/>
                        <a:t>Exercise-3 (Day-3)</a:t>
                      </a:r>
                      <a:endParaRPr sz="1800" dirty="0"/>
                    </a:p>
                  </a:txBody>
                  <a:tcPr marL="91450" marR="91450" marT="45725" marB="45725"/>
                </a:tc>
                <a:tc>
                  <a:txBody>
                    <a:bodyPr/>
                    <a:lstStyle/>
                    <a:p>
                      <a:pPr marL="0" marR="0" lvl="0" indent="0" algn="l" rtl="0">
                        <a:spcBef>
                          <a:spcPts val="0"/>
                        </a:spcBef>
                        <a:spcAft>
                          <a:spcPts val="0"/>
                        </a:spcAft>
                        <a:buNone/>
                      </a:pPr>
                      <a:r>
                        <a:rPr lang="en-US" sz="900" b="1" dirty="0"/>
                        <a:t>Deleted File Recovery Drill</a:t>
                      </a:r>
                      <a:endParaRPr sz="900" dirty="0"/>
                    </a:p>
                  </a:txBody>
                  <a:tcPr marL="91450" marR="91450" marT="45725" marB="45725"/>
                </a:tc>
                <a:tc>
                  <a:txBody>
                    <a:bodyPr/>
                    <a:lstStyle/>
                    <a:p>
                      <a:pPr marL="0" marR="0" lvl="0" indent="0" algn="l" rtl="0">
                        <a:spcBef>
                          <a:spcPts val="0"/>
                        </a:spcBef>
                        <a:spcAft>
                          <a:spcPts val="0"/>
                        </a:spcAft>
                        <a:buNone/>
                      </a:pPr>
                      <a:r>
                        <a:rPr lang="en-US" sz="900" dirty="0"/>
                        <a:t>Perform a hands-on exercise in recovering deleted files from a digital device used in a healthcare setting. Validate the recovered data to ensure its integrity and relevance to the investigation.</a:t>
                      </a:r>
                      <a:endParaRPr sz="900"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dirty="0"/>
                        <a:t>Exercise-4 (Day-3)</a:t>
                      </a:r>
                      <a:endParaRPr sz="1800" dirty="0"/>
                    </a:p>
                  </a:txBody>
                  <a:tcPr marL="91450" marR="91450" marT="45725" marB="45725"/>
                </a:tc>
                <a:tc>
                  <a:txBody>
                    <a:bodyPr/>
                    <a:lstStyle/>
                    <a:p>
                      <a:pPr marL="0" marR="0" lvl="0" indent="0" algn="l" rtl="0">
                        <a:spcBef>
                          <a:spcPts val="0"/>
                        </a:spcBef>
                        <a:spcAft>
                          <a:spcPts val="0"/>
                        </a:spcAft>
                        <a:buNone/>
                      </a:pPr>
                      <a:r>
                        <a:rPr lang="en-US" sz="900" b="1" i="0" dirty="0"/>
                        <a:t>Forensic Imaging of Digital Devices</a:t>
                      </a:r>
                      <a:endParaRPr sz="900" b="1" i="0" dirty="0"/>
                    </a:p>
                  </a:txBody>
                  <a:tcPr marL="91450" marR="91450" marT="45725" marB="45725"/>
                </a:tc>
                <a:tc>
                  <a:txBody>
                    <a:bodyPr/>
                    <a:lstStyle/>
                    <a:p>
                      <a:pPr marL="0" marR="0" lvl="0" indent="0" algn="l" rtl="0">
                        <a:spcBef>
                          <a:spcPts val="0"/>
                        </a:spcBef>
                        <a:spcAft>
                          <a:spcPts val="0"/>
                        </a:spcAft>
                        <a:buNone/>
                      </a:pPr>
                      <a:r>
                        <a:rPr lang="en-US" sz="900" dirty="0"/>
                        <a:t>Create forensic images of various digital devices commonly used in healthcare, such as computers and mobile devices. Ensure that the imaging process follows best practices to maintain the integrity of the evidence.</a:t>
                      </a:r>
                      <a:endParaRPr sz="900" dirty="0"/>
                    </a:p>
                  </a:txBody>
                  <a:tcPr marL="91450" marR="91450" marT="45725" marB="45725"/>
                </a:tc>
                <a:extLst>
                  <a:ext uri="{0D108BD9-81ED-4DB2-BD59-A6C34878D82A}">
                    <a16:rowId xmlns:a16="http://schemas.microsoft.com/office/drawing/2014/main" val="10005"/>
                  </a:ext>
                </a:extLst>
              </a:tr>
            </a:tbl>
          </a:graphicData>
        </a:graphic>
      </p:graphicFrame>
      <p:sp>
        <p:nvSpPr>
          <p:cNvPr id="488" name="Google Shape;488;p19"/>
          <p:cNvSpPr txBox="1"/>
          <p:nvPr/>
        </p:nvSpPr>
        <p:spPr>
          <a:xfrm>
            <a:off x="824241" y="1505779"/>
            <a:ext cx="8730716" cy="30289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n-US" sz="1870">
                <a:solidFill>
                  <a:schemeClr val="dk1"/>
                </a:solidFill>
                <a:latin typeface="Arial"/>
                <a:ea typeface="Arial"/>
                <a:cs typeface="Arial"/>
                <a:sym typeface="Arial"/>
              </a:rPr>
              <a:t>Practical </a:t>
            </a:r>
            <a:r>
              <a:rPr lang="en-US" sz="1800">
                <a:solidFill>
                  <a:schemeClr val="dk1"/>
                </a:solidFill>
                <a:latin typeface="Century Gothic"/>
                <a:ea typeface="Century Gothic"/>
                <a:cs typeface="Century Gothic"/>
                <a:sym typeface="Century Gothic"/>
              </a:rPr>
              <a:t>exercises</a:t>
            </a:r>
            <a:r>
              <a:rPr lang="en-US" sz="1870">
                <a:solidFill>
                  <a:schemeClr val="dk1"/>
                </a:solidFill>
                <a:latin typeface="Arial"/>
                <a:ea typeface="Arial"/>
                <a:cs typeface="Arial"/>
                <a:sym typeface="Arial"/>
              </a:rPr>
              <a:t> requiring both personal and team effort</a:t>
            </a:r>
            <a:endParaRPr sz="1870">
              <a:solidFill>
                <a:schemeClr val="dk1"/>
              </a:solidFill>
              <a:latin typeface="Arial"/>
              <a:ea typeface="Arial"/>
              <a:cs typeface="Arial"/>
              <a:sym typeface="Arial"/>
            </a:endParaRPr>
          </a:p>
        </p:txBody>
      </p:sp>
      <p:sp>
        <p:nvSpPr>
          <p:cNvPr id="489" name="Google Shape;489;p1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grpSp>
        <p:nvGrpSpPr>
          <p:cNvPr id="490" name="Google Shape;490;p19"/>
          <p:cNvGrpSpPr/>
          <p:nvPr/>
        </p:nvGrpSpPr>
        <p:grpSpPr>
          <a:xfrm>
            <a:off x="7549377" y="6167336"/>
            <a:ext cx="3294001" cy="612000"/>
            <a:chOff x="5179092" y="5483822"/>
            <a:chExt cx="3294001" cy="612000"/>
          </a:xfrm>
        </p:grpSpPr>
        <p:pic>
          <p:nvPicPr>
            <p:cNvPr id="491" name="Google Shape;491;p19"/>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492" name="Google Shape;492;p19"/>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a:t>Evaluation method</a:t>
            </a:r>
            <a:endParaRPr/>
          </a:p>
        </p:txBody>
      </p:sp>
      <p:sp>
        <p:nvSpPr>
          <p:cNvPr id="498" name="Google Shape;498;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499" name="Google Shape;499;p20"/>
          <p:cNvGrpSpPr/>
          <p:nvPr/>
        </p:nvGrpSpPr>
        <p:grpSpPr>
          <a:xfrm>
            <a:off x="7370364" y="-23539"/>
            <a:ext cx="2562565" cy="6885155"/>
            <a:chOff x="7370364" y="-23539"/>
            <a:chExt cx="2562565" cy="6885155"/>
          </a:xfrm>
        </p:grpSpPr>
        <p:pic>
          <p:nvPicPr>
            <p:cNvPr id="500" name="Google Shape;500;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501" name="Google Shape;501;p20"/>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graphicFrame>
        <p:nvGraphicFramePr>
          <p:cNvPr id="502" name="Google Shape;502;p20"/>
          <p:cNvGraphicFramePr/>
          <p:nvPr>
            <p:extLst>
              <p:ext uri="{D42A27DB-BD31-4B8C-83A1-F6EECF244321}">
                <p14:modId xmlns:p14="http://schemas.microsoft.com/office/powerpoint/2010/main" val="2916112084"/>
              </p:ext>
            </p:extLst>
          </p:nvPr>
        </p:nvGraphicFramePr>
        <p:xfrm>
          <a:off x="757637" y="2306120"/>
          <a:ext cx="4424700" cy="2565440"/>
        </p:xfrm>
        <a:graphic>
          <a:graphicData uri="http://schemas.openxmlformats.org/drawingml/2006/table">
            <a:tbl>
              <a:tblPr firstRow="1" bandRow="1">
                <a:noFill/>
                <a:tableStyleId>{E3B9B2E0-171B-4035-90C7-ED9CFA07228D}</a:tableStyleId>
              </a:tblPr>
              <a:tblGrid>
                <a:gridCol w="2212350">
                  <a:extLst>
                    <a:ext uri="{9D8B030D-6E8A-4147-A177-3AD203B41FA5}">
                      <a16:colId xmlns:a16="http://schemas.microsoft.com/office/drawing/2014/main" val="20000"/>
                    </a:ext>
                  </a:extLst>
                </a:gridCol>
                <a:gridCol w="221235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a:t>Evaluation Element</a:t>
                      </a:r>
                      <a:endParaRPr sz="1800"/>
                    </a:p>
                  </a:txBody>
                  <a:tcPr marL="91450" marR="91450" marT="45725" marB="45725"/>
                </a:tc>
                <a:tc>
                  <a:txBody>
                    <a:bodyPr/>
                    <a:lstStyle/>
                    <a:p>
                      <a:pPr marL="0" marR="0" lvl="0" indent="0" algn="l" rtl="0">
                        <a:spcBef>
                          <a:spcPts val="0"/>
                        </a:spcBef>
                        <a:spcAft>
                          <a:spcPts val="0"/>
                        </a:spcAft>
                        <a:buNone/>
                      </a:pPr>
                      <a:r>
                        <a:rPr lang="en-US" sz="1800"/>
                        <a:t>How</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Multiple Choice Quizzes</a:t>
                      </a:r>
                      <a:endParaRPr sz="1800"/>
                    </a:p>
                  </a:txBody>
                  <a:tcPr marL="91450" marR="91450" marT="45725" marB="45725"/>
                </a:tc>
                <a:tc>
                  <a:txBody>
                    <a:bodyPr/>
                    <a:lstStyle/>
                    <a:p>
                      <a:pPr marL="0" marR="0" lvl="0" indent="0" algn="l" rtl="0">
                        <a:spcBef>
                          <a:spcPts val="0"/>
                        </a:spcBef>
                        <a:spcAft>
                          <a:spcPts val="0"/>
                        </a:spcAft>
                        <a:buNone/>
                      </a:pPr>
                      <a:r>
                        <a:rPr lang="en-US" sz="1800"/>
                        <a:t>Online Quizzes</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dirty="0"/>
                        <a:t>Applied Tasks (Individual)</a:t>
                      </a:r>
                      <a:endParaRPr sz="1800" dirty="0"/>
                    </a:p>
                  </a:txBody>
                  <a:tcPr marL="91450" marR="91450" marT="45725" marB="45725"/>
                </a:tc>
                <a:tc>
                  <a:txBody>
                    <a:bodyPr/>
                    <a:lstStyle/>
                    <a:p>
                      <a:pPr marL="0" marR="0" lvl="0" indent="0" algn="l" rtl="0">
                        <a:spcBef>
                          <a:spcPts val="0"/>
                        </a:spcBef>
                        <a:spcAft>
                          <a:spcPts val="0"/>
                        </a:spcAft>
                        <a:buNone/>
                      </a:pPr>
                      <a:r>
                        <a:rPr lang="en-US" sz="1800"/>
                        <a:t>Problem solution to be submitted later</a:t>
                      </a: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chemeClr val="dk1"/>
                        </a:buClr>
                        <a:buSzPts val="1800"/>
                        <a:buFont typeface="Century Gothic"/>
                        <a:buNone/>
                      </a:pPr>
                      <a:r>
                        <a:rPr lang="en-US" sz="1800"/>
                        <a:t>Group discussion</a:t>
                      </a:r>
                      <a:endParaRPr sz="1800"/>
                    </a:p>
                  </a:txBody>
                  <a:tcPr marL="91450" marR="91450" marT="45725" marB="45725"/>
                </a:tc>
                <a:tc>
                  <a:txBody>
                    <a:bodyPr/>
                    <a:lstStyle/>
                    <a:p>
                      <a:pPr marL="0" marR="0" lvl="0" indent="0" algn="l" rtl="0">
                        <a:spcBef>
                          <a:spcPts val="0"/>
                        </a:spcBef>
                        <a:spcAft>
                          <a:spcPts val="0"/>
                        </a:spcAft>
                        <a:buNone/>
                      </a:pPr>
                      <a:r>
                        <a:rPr lang="en-US" sz="1800" dirty="0"/>
                        <a:t>During workshop</a:t>
                      </a:r>
                      <a:endParaRPr sz="1800" dirty="0"/>
                    </a:p>
                  </a:txBody>
                  <a:tcPr marL="91450" marR="91450" marT="45725" marB="45725"/>
                </a:tc>
                <a:extLst>
                  <a:ext uri="{0D108BD9-81ED-4DB2-BD59-A6C34878D82A}">
                    <a16:rowId xmlns:a16="http://schemas.microsoft.com/office/drawing/2014/main" val="10004"/>
                  </a:ext>
                </a:extLst>
              </a:tr>
            </a:tbl>
          </a:graphicData>
        </a:graphic>
      </p:graphicFrame>
      <p:sp>
        <p:nvSpPr>
          <p:cNvPr id="503" name="Google Shape;503;p20"/>
          <p:cNvSpPr txBox="1"/>
          <p:nvPr/>
        </p:nvSpPr>
        <p:spPr>
          <a:xfrm>
            <a:off x="824241" y="1505779"/>
            <a:ext cx="8730716" cy="30289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n-US" sz="1870">
                <a:solidFill>
                  <a:schemeClr val="dk1"/>
                </a:solidFill>
                <a:latin typeface="Arial"/>
                <a:ea typeface="Arial"/>
                <a:cs typeface="Arial"/>
                <a:sym typeface="Arial"/>
              </a:rPr>
              <a:t>Outline the evaluation elements and assessment process</a:t>
            </a:r>
            <a:endParaRPr sz="1870">
              <a:solidFill>
                <a:schemeClr val="dk1"/>
              </a:solidFill>
              <a:latin typeface="Arial"/>
              <a:ea typeface="Arial"/>
              <a:cs typeface="Arial"/>
              <a:sym typeface="Arial"/>
            </a:endParaRPr>
          </a:p>
        </p:txBody>
      </p:sp>
      <p:sp>
        <p:nvSpPr>
          <p:cNvPr id="504" name="Google Shape;504;p2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pic>
        <p:nvPicPr>
          <p:cNvPr id="505" name="Google Shape;505;p20" descr="A person sitting at a desk writing on a paper&#10;&#10;Description automatically generated"/>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grpSp>
        <p:nvGrpSpPr>
          <p:cNvPr id="506" name="Google Shape;506;p20"/>
          <p:cNvGrpSpPr/>
          <p:nvPr/>
        </p:nvGrpSpPr>
        <p:grpSpPr>
          <a:xfrm>
            <a:off x="7549377" y="6167336"/>
            <a:ext cx="3294001" cy="612000"/>
            <a:chOff x="5179092" y="5483822"/>
            <a:chExt cx="3294001" cy="612000"/>
          </a:xfrm>
        </p:grpSpPr>
        <p:pic>
          <p:nvPicPr>
            <p:cNvPr id="507" name="Google Shape;507;p20"/>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08" name="Google Shape;508;p20"/>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20"/>
        <p:cNvGrpSpPr/>
        <p:nvPr/>
      </p:nvGrpSpPr>
      <p:grpSpPr>
        <a:xfrm>
          <a:off x="0" y="0"/>
          <a:ext cx="0" cy="0"/>
          <a:chOff x="0" y="0"/>
          <a:chExt cx="0" cy="0"/>
        </a:xfrm>
      </p:grpSpPr>
      <p:sp>
        <p:nvSpPr>
          <p:cNvPr id="221" name="Google Shape;221;p2"/>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22" name="Google Shape;222;p2"/>
          <p:cNvPicPr preferRelativeResize="0"/>
          <p:nvPr/>
        </p:nvPicPr>
        <p:blipFill rotWithShape="1">
          <a:blip r:embed="rId3">
            <a:alphaModFix/>
          </a:blip>
          <a:srcRect/>
          <a:stretch/>
        </p:blipFill>
        <p:spPr>
          <a:xfrm>
            <a:off x="191702" y="1338943"/>
            <a:ext cx="11808595" cy="4180114"/>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514" name="Google Shape;514;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515" name="Google Shape;515;p21"/>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Background knowledge:</a:t>
            </a:r>
            <a:endParaRPr/>
          </a:p>
        </p:txBody>
      </p:sp>
      <p:sp>
        <p:nvSpPr>
          <p:cNvPr id="516" name="Google Shape;516;p21"/>
          <p:cNvSpPr txBox="1">
            <a:spLocks noGrp="1"/>
          </p:cNvSpPr>
          <p:nvPr>
            <p:ph type="body" idx="3"/>
          </p:nvPr>
        </p:nvSpPr>
        <p:spPr>
          <a:xfrm>
            <a:off x="824241" y="2656667"/>
            <a:ext cx="5885179" cy="49814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n-US" sz="1600" dirty="0"/>
              <a:t>Basic understanding of computers and networking is appreciated but not required.</a:t>
            </a:r>
            <a:endParaRPr dirty="0"/>
          </a:p>
        </p:txBody>
      </p:sp>
      <p:sp>
        <p:nvSpPr>
          <p:cNvPr id="517" name="Google Shape;517;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518" name="Google Shape;518;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519" name="Google Shape;519;p21"/>
          <p:cNvSpPr txBox="1"/>
          <p:nvPr/>
        </p:nvSpPr>
        <p:spPr>
          <a:xfrm>
            <a:off x="893304" y="4258088"/>
            <a:ext cx="5710505"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Prerequisites:</a:t>
            </a:r>
            <a:endParaRPr/>
          </a:p>
        </p:txBody>
      </p:sp>
      <p:sp>
        <p:nvSpPr>
          <p:cNvPr id="520" name="Google Shape;520;p21"/>
          <p:cNvSpPr txBox="1"/>
          <p:nvPr/>
        </p:nvSpPr>
        <p:spPr>
          <a:xfrm>
            <a:off x="893304"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a:solidFill>
                  <a:srgbClr val="7F7F7F"/>
                </a:solidFill>
                <a:latin typeface="Century Gothic"/>
                <a:ea typeface="Century Gothic"/>
                <a:cs typeface="Century Gothic"/>
                <a:sym typeface="Century Gothic"/>
              </a:rPr>
              <a:t>None</a:t>
            </a:r>
            <a:endParaRPr/>
          </a:p>
        </p:txBody>
      </p:sp>
      <p:pic>
        <p:nvPicPr>
          <p:cNvPr id="521" name="Google Shape;521;p21" descr="A person holding books in a library&#10;&#10;Description automatically generated"/>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sp>
        <p:nvSpPr>
          <p:cNvPr id="522" name="Google Shape;522;p21"/>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grpSp>
        <p:nvGrpSpPr>
          <p:cNvPr id="523" name="Google Shape;523;p21"/>
          <p:cNvGrpSpPr/>
          <p:nvPr/>
        </p:nvGrpSpPr>
        <p:grpSpPr>
          <a:xfrm>
            <a:off x="7549377" y="6167336"/>
            <a:ext cx="3294001" cy="612000"/>
            <a:chOff x="5179092" y="5483822"/>
            <a:chExt cx="3294001" cy="612000"/>
          </a:xfrm>
        </p:grpSpPr>
        <p:pic>
          <p:nvPicPr>
            <p:cNvPr id="524" name="Google Shape;524;p21"/>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25" name="Google Shape;525;p21"/>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531" name="Google Shape;531;p2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Technical Tools and Other Requirement</a:t>
            </a:r>
            <a:endParaRPr/>
          </a:p>
        </p:txBody>
      </p:sp>
      <p:sp>
        <p:nvSpPr>
          <p:cNvPr id="532" name="Google Shape;532;p22"/>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Technical Tools</a:t>
            </a:r>
            <a:endParaRPr/>
          </a:p>
        </p:txBody>
      </p:sp>
      <p:sp>
        <p:nvSpPr>
          <p:cNvPr id="533" name="Google Shape;533;p22"/>
          <p:cNvSpPr txBox="1">
            <a:spLocks noGrp="1"/>
          </p:cNvSpPr>
          <p:nvPr>
            <p:ph type="body" idx="3"/>
          </p:nvPr>
        </p:nvSpPr>
        <p:spPr>
          <a:xfrm>
            <a:off x="1037417" y="2785796"/>
            <a:ext cx="5885179" cy="11798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1600"/>
              <a:buNone/>
            </a:pPr>
            <a:r>
              <a:rPr lang="en-US" sz="1600" dirty="0"/>
              <a:t>Computer with Internet Access</a:t>
            </a:r>
            <a:endParaRPr dirty="0"/>
          </a:p>
          <a:p>
            <a:pPr marL="0" lvl="0" indent="0" algn="l" rtl="0">
              <a:lnSpc>
                <a:spcPct val="100000"/>
              </a:lnSpc>
              <a:spcBef>
                <a:spcPts val="1400"/>
              </a:spcBef>
              <a:spcAft>
                <a:spcPts val="0"/>
              </a:spcAft>
              <a:buSzPts val="1600"/>
              <a:buNone/>
            </a:pPr>
            <a:r>
              <a:rPr lang="en-US" sz="1600" dirty="0"/>
              <a:t>Web Browser Access</a:t>
            </a:r>
            <a:endParaRPr dirty="0"/>
          </a:p>
          <a:p>
            <a:pPr marL="0" lvl="0" indent="0" algn="l" rtl="0">
              <a:lnSpc>
                <a:spcPct val="100000"/>
              </a:lnSpc>
              <a:spcBef>
                <a:spcPts val="1400"/>
              </a:spcBef>
              <a:spcAft>
                <a:spcPts val="0"/>
              </a:spcAft>
              <a:buSzPts val="1600"/>
              <a:buNone/>
            </a:pPr>
            <a:r>
              <a:rPr lang="en-US" sz="1600" dirty="0"/>
              <a:t>Technical Tools: Kali Linux</a:t>
            </a:r>
            <a:endParaRPr dirty="0"/>
          </a:p>
        </p:txBody>
      </p:sp>
      <p:sp>
        <p:nvSpPr>
          <p:cNvPr id="534" name="Google Shape;534;p22"/>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535" name="Google Shape;535;p22"/>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536" name="Google Shape;536;p22"/>
          <p:cNvSpPr txBox="1"/>
          <p:nvPr/>
        </p:nvSpPr>
        <p:spPr>
          <a:xfrm>
            <a:off x="1037417" y="4566535"/>
            <a:ext cx="5710505"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Other Requirements</a:t>
            </a:r>
            <a:endParaRPr/>
          </a:p>
        </p:txBody>
      </p:sp>
      <p:sp>
        <p:nvSpPr>
          <p:cNvPr id="537" name="Google Shape;537;p22"/>
          <p:cNvSpPr txBox="1"/>
          <p:nvPr/>
        </p:nvSpPr>
        <p:spPr>
          <a:xfrm>
            <a:off x="1037416" y="5414205"/>
            <a:ext cx="5885179" cy="281074"/>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rgbClr val="7F7F7F"/>
                </a:solidFill>
                <a:latin typeface="Century Gothic"/>
                <a:ea typeface="Century Gothic"/>
                <a:cs typeface="Century Gothic"/>
                <a:sym typeface="Century Gothic"/>
              </a:rPr>
              <a:t>Willingness to Learn and Experiment / Active Participation</a:t>
            </a:r>
            <a:endParaRPr dirty="0"/>
          </a:p>
        </p:txBody>
      </p:sp>
      <p:pic>
        <p:nvPicPr>
          <p:cNvPr id="538" name="Google Shape;538;p22" descr="A group of people working on a project&#10;&#10;Description automatically generated"/>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sp>
        <p:nvSpPr>
          <p:cNvPr id="539" name="Google Shape;539;p2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grpSp>
        <p:nvGrpSpPr>
          <p:cNvPr id="540" name="Google Shape;540;p22"/>
          <p:cNvGrpSpPr/>
          <p:nvPr/>
        </p:nvGrpSpPr>
        <p:grpSpPr>
          <a:xfrm>
            <a:off x="7549377" y="6167336"/>
            <a:ext cx="3294001" cy="612000"/>
            <a:chOff x="5179092" y="5483822"/>
            <a:chExt cx="3294001" cy="612000"/>
          </a:xfrm>
        </p:grpSpPr>
        <p:pic>
          <p:nvPicPr>
            <p:cNvPr id="541" name="Google Shape;541;p22"/>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42" name="Google Shape;542;p22"/>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4"/>
          <p:cNvSpPr txBox="1">
            <a:spLocks noGrp="1"/>
          </p:cNvSpPr>
          <p:nvPr>
            <p:ph type="ctrTitle"/>
          </p:nvPr>
        </p:nvSpPr>
        <p:spPr>
          <a:xfrm>
            <a:off x="328978" y="337795"/>
            <a:ext cx="6732237" cy="1524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ct val="100000"/>
              <a:buFont typeface="Book Antiqua"/>
              <a:buNone/>
            </a:pPr>
            <a:r>
              <a:rPr lang="en-US" dirty="0">
                <a:solidFill>
                  <a:schemeClr val="accent1"/>
                </a:solidFill>
              </a:rPr>
              <a:t>Registration: </a:t>
            </a:r>
            <a:r>
              <a:rPr lang="en-US" dirty="0"/>
              <a:t>How to register and other practical information</a:t>
            </a:r>
            <a:endParaRPr dirty="0"/>
          </a:p>
        </p:txBody>
      </p:sp>
      <p:sp>
        <p:nvSpPr>
          <p:cNvPr id="563" name="Google Shape;563;p24"/>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n-US" dirty="0"/>
              <a:t>The specific registration process for the Digital Forensics in the Health Sector training may vary depending on the training provider or institution. However, the general steps are typically straightforward and can be completed online or in person.</a:t>
            </a:r>
            <a:endParaRPr dirty="0"/>
          </a:p>
          <a:p>
            <a:pPr marL="91440" lvl="0" indent="-2539" algn="l" rtl="0">
              <a:lnSpc>
                <a:spcPct val="100000"/>
              </a:lnSpc>
              <a:spcBef>
                <a:spcPts val="1400"/>
              </a:spcBef>
              <a:spcAft>
                <a:spcPts val="0"/>
              </a:spcAft>
              <a:buSzPts val="1400"/>
              <a:buNone/>
            </a:pPr>
            <a:endParaRPr dirty="0"/>
          </a:p>
          <a:p>
            <a:pPr marL="342900" lvl="0" indent="-342900" algn="l" rtl="0">
              <a:lnSpc>
                <a:spcPct val="100000"/>
              </a:lnSpc>
              <a:spcBef>
                <a:spcPts val="1400"/>
              </a:spcBef>
              <a:spcAft>
                <a:spcPts val="0"/>
              </a:spcAft>
              <a:buSzPts val="1400"/>
              <a:buFont typeface="Book Antiqua"/>
              <a:buAutoNum type="arabicPeriod"/>
            </a:pPr>
            <a:r>
              <a:rPr lang="en-US" dirty="0"/>
              <a:t>Online Registration</a:t>
            </a:r>
            <a:endParaRPr dirty="0"/>
          </a:p>
          <a:p>
            <a:pPr marL="342900" lvl="0" indent="-342900" algn="l" rtl="0">
              <a:lnSpc>
                <a:spcPct val="100000"/>
              </a:lnSpc>
              <a:spcBef>
                <a:spcPts val="1400"/>
              </a:spcBef>
              <a:spcAft>
                <a:spcPts val="0"/>
              </a:spcAft>
              <a:buSzPts val="1400"/>
              <a:buFont typeface="Book Antiqua"/>
              <a:buAutoNum type="arabicPeriod"/>
            </a:pPr>
            <a:r>
              <a:rPr lang="en-US" dirty="0"/>
              <a:t>In-Person Registration</a:t>
            </a:r>
            <a:endParaRPr dirty="0"/>
          </a:p>
          <a:p>
            <a:pPr marL="91440" lvl="0" indent="-2539" algn="l" rtl="0">
              <a:lnSpc>
                <a:spcPct val="100000"/>
              </a:lnSpc>
              <a:spcBef>
                <a:spcPts val="1400"/>
              </a:spcBef>
              <a:spcAft>
                <a:spcPts val="0"/>
              </a:spcAft>
              <a:buSzPts val="1400"/>
              <a:buNone/>
            </a:pPr>
            <a:endParaRPr dirty="0"/>
          </a:p>
          <a:p>
            <a:pPr marL="91440" lvl="0" indent="-2539" algn="l" rtl="0">
              <a:lnSpc>
                <a:spcPct val="100000"/>
              </a:lnSpc>
              <a:spcBef>
                <a:spcPts val="1400"/>
              </a:spcBef>
              <a:spcAft>
                <a:spcPts val="0"/>
              </a:spcAft>
              <a:buSzPts val="1400"/>
              <a:buNone/>
            </a:pPr>
            <a:endParaRPr dirty="0"/>
          </a:p>
          <a:p>
            <a:pPr marL="91440" lvl="0" indent="-2539" algn="l" rtl="0">
              <a:lnSpc>
                <a:spcPct val="100000"/>
              </a:lnSpc>
              <a:spcBef>
                <a:spcPts val="1400"/>
              </a:spcBef>
              <a:spcAft>
                <a:spcPts val="0"/>
              </a:spcAft>
              <a:buSzPts val="1400"/>
              <a:buNone/>
            </a:pPr>
            <a:endParaRPr dirty="0"/>
          </a:p>
        </p:txBody>
      </p:sp>
      <p:pic>
        <p:nvPicPr>
          <p:cNvPr id="564" name="Google Shape;564;p24" descr="A person working at a desk"/>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565" name="Google Shape;565;p24"/>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566" name="Google Shape;566;p24"/>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567" name="Google Shape;567;p2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sp>
        <p:nvSpPr>
          <p:cNvPr id="568" name="Google Shape;568;p2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grpSp>
        <p:nvGrpSpPr>
          <p:cNvPr id="569" name="Google Shape;569;p24"/>
          <p:cNvGrpSpPr/>
          <p:nvPr/>
        </p:nvGrpSpPr>
        <p:grpSpPr>
          <a:xfrm>
            <a:off x="7549377" y="6167336"/>
            <a:ext cx="3294001" cy="612000"/>
            <a:chOff x="5179092" y="5483822"/>
            <a:chExt cx="3294001" cy="612000"/>
          </a:xfrm>
        </p:grpSpPr>
        <p:pic>
          <p:nvPicPr>
            <p:cNvPr id="570" name="Google Shape;570;p24"/>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571" name="Google Shape;571;p24"/>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0"/>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n-US"/>
              <a:t>Thank you</a:t>
            </a:r>
            <a:endParaRPr/>
          </a:p>
        </p:txBody>
      </p:sp>
      <p:pic>
        <p:nvPicPr>
          <p:cNvPr id="677" name="Google Shape;677;p30" descr="A person and person looking at a computer screen"/>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678" name="Google Shape;678;p30"/>
          <p:cNvSpPr txBox="1">
            <a:spLocks noGrp="1"/>
          </p:cNvSpPr>
          <p:nvPr>
            <p:ph type="body" idx="1"/>
          </p:nvPr>
        </p:nvSpPr>
        <p:spPr>
          <a:xfrm>
            <a:off x="7168506" y="3819979"/>
            <a:ext cx="4786878" cy="2258013"/>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endParaRPr dirty="0"/>
          </a:p>
          <a:p>
            <a:pPr marL="0" lvl="0" indent="0" algn="l" rtl="0">
              <a:lnSpc>
                <a:spcPct val="100000"/>
              </a:lnSpc>
              <a:spcBef>
                <a:spcPts val="0"/>
              </a:spcBef>
              <a:spcAft>
                <a:spcPts val="0"/>
              </a:spcAft>
              <a:buSzPts val="1600"/>
              <a:buFont typeface="Courier New"/>
              <a:buNone/>
            </a:pPr>
            <a:r>
              <a:rPr lang="en-US" dirty="0"/>
              <a:t>Please send all questions to:</a:t>
            </a:r>
            <a:endParaRPr dirty="0"/>
          </a:p>
          <a:p>
            <a:pPr marL="0" lvl="0" indent="0" algn="l" rtl="0">
              <a:lnSpc>
                <a:spcPct val="100000"/>
              </a:lnSpc>
              <a:spcBef>
                <a:spcPts val="0"/>
              </a:spcBef>
              <a:spcAft>
                <a:spcPts val="0"/>
              </a:spcAft>
              <a:buSzPts val="1600"/>
              <a:buFont typeface="Courier New"/>
              <a:buNone/>
            </a:pPr>
            <a:r>
              <a:rPr lang="en-US" dirty="0">
                <a:effectLst/>
              </a:rPr>
              <a:t>t.apostolidis@zelus.gr</a:t>
            </a:r>
            <a:endParaRPr dirty="0"/>
          </a:p>
        </p:txBody>
      </p:sp>
      <p:grpSp>
        <p:nvGrpSpPr>
          <p:cNvPr id="679" name="Google Shape;679;p30"/>
          <p:cNvGrpSpPr/>
          <p:nvPr/>
        </p:nvGrpSpPr>
        <p:grpSpPr>
          <a:xfrm>
            <a:off x="4059704" y="0"/>
            <a:ext cx="2928883" cy="6871447"/>
            <a:chOff x="4059704" y="0"/>
            <a:chExt cx="2928883" cy="6871447"/>
          </a:xfrm>
        </p:grpSpPr>
        <p:sp>
          <p:nvSpPr>
            <p:cNvPr id="680" name="Google Shape;680;p30"/>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681" name="Google Shape;681;p30"/>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grpSp>
        <p:nvGrpSpPr>
          <p:cNvPr id="682" name="Google Shape;682;p30"/>
          <p:cNvGrpSpPr/>
          <p:nvPr/>
        </p:nvGrpSpPr>
        <p:grpSpPr>
          <a:xfrm>
            <a:off x="7549377" y="6167336"/>
            <a:ext cx="3294001" cy="612000"/>
            <a:chOff x="5179092" y="5483822"/>
            <a:chExt cx="3294001" cy="612000"/>
          </a:xfrm>
        </p:grpSpPr>
        <p:pic>
          <p:nvPicPr>
            <p:cNvPr id="683" name="Google Shape;683;p30"/>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684" name="Google Shape;684;p30"/>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 descr="A person writing at a desk&#10;"/>
          <p:cNvPicPr preferRelativeResize="0">
            <a:picLocks noGrp="1"/>
          </p:cNvPicPr>
          <p:nvPr>
            <p:ph type="pic" idx="2"/>
          </p:nvPr>
        </p:nvPicPr>
        <p:blipFill rotWithShape="1">
          <a:blip r:embed="rId3">
            <a:alphaModFix/>
          </a:blip>
          <a:srcRect l="7594" r="7594"/>
          <a:stretch/>
        </p:blipFill>
        <p:spPr>
          <a:xfrm flipH="1">
            <a:off x="7163691" y="0"/>
            <a:ext cx="5024825" cy="6858000"/>
          </a:xfrm>
          <a:prstGeom prst="rect">
            <a:avLst/>
          </a:prstGeom>
          <a:solidFill>
            <a:schemeClr val="lt2"/>
          </a:solidFill>
          <a:ln>
            <a:noFill/>
          </a:ln>
        </p:spPr>
      </p:pic>
      <p:sp>
        <p:nvSpPr>
          <p:cNvPr id="228" name="Google Shape;228;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sp>
        <p:nvSpPr>
          <p:cNvPr id="229" name="Google Shape;229;p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dirty="0"/>
              <a:t>Digital Forensics in the Health Sector</a:t>
            </a:r>
          </a:p>
        </p:txBody>
      </p:sp>
      <p:sp>
        <p:nvSpPr>
          <p:cNvPr id="230" name="Google Shape;230;p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o1.</a:t>
            </a:r>
            <a:endParaRPr/>
          </a:p>
        </p:txBody>
      </p:sp>
      <p:sp>
        <p:nvSpPr>
          <p:cNvPr id="231" name="Google Shape;231;p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ct val="100000"/>
              <a:buNone/>
            </a:pPr>
            <a:r>
              <a:rPr lang="en-US" dirty="0"/>
              <a:t>Goals: Who-What-Why you need to take this training</a:t>
            </a:r>
            <a:endParaRPr dirty="0"/>
          </a:p>
        </p:txBody>
      </p:sp>
      <p:sp>
        <p:nvSpPr>
          <p:cNvPr id="232" name="Google Shape;232;p3"/>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o3.</a:t>
            </a:r>
            <a:endParaRPr/>
          </a:p>
        </p:txBody>
      </p:sp>
      <p:sp>
        <p:nvSpPr>
          <p:cNvPr id="233" name="Google Shape;233;p3"/>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t>Learning outcomes</a:t>
            </a:r>
            <a:endParaRPr dirty="0"/>
          </a:p>
        </p:txBody>
      </p:sp>
      <p:sp>
        <p:nvSpPr>
          <p:cNvPr id="234" name="Google Shape;234;p3"/>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o4.</a:t>
            </a:r>
            <a:endParaRPr/>
          </a:p>
        </p:txBody>
      </p:sp>
      <p:sp>
        <p:nvSpPr>
          <p:cNvPr id="235" name="Google Shape;235;p3"/>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a:t>Training outlines</a:t>
            </a:r>
            <a:endParaRPr/>
          </a:p>
        </p:txBody>
      </p:sp>
      <p:sp>
        <p:nvSpPr>
          <p:cNvPr id="236" name="Google Shape;236;p3"/>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o5.</a:t>
            </a:r>
            <a:endParaRPr/>
          </a:p>
        </p:txBody>
      </p:sp>
      <p:sp>
        <p:nvSpPr>
          <p:cNvPr id="237" name="Google Shape;237;p3"/>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a:t>Exercises details</a:t>
            </a:r>
            <a:endParaRPr/>
          </a:p>
        </p:txBody>
      </p:sp>
      <p:sp>
        <p:nvSpPr>
          <p:cNvPr id="238" name="Google Shape;238;p3"/>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a:t>o2.</a:t>
            </a:r>
            <a:endParaRPr/>
          </a:p>
        </p:txBody>
      </p:sp>
      <p:sp>
        <p:nvSpPr>
          <p:cNvPr id="239" name="Google Shape;239;p3"/>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t>Training logistics: When-Where-How</a:t>
            </a:r>
            <a:endParaRPr dirty="0"/>
          </a:p>
        </p:txBody>
      </p:sp>
      <p:sp>
        <p:nvSpPr>
          <p:cNvPr id="240" name="Google Shape;240;p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41" name="Google Shape;241;p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242" name="Google Shape;242;p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a:t>
            </a:r>
            <a:endParaRPr dirty="0"/>
          </a:p>
        </p:txBody>
      </p:sp>
      <p:sp>
        <p:nvSpPr>
          <p:cNvPr id="243" name="Google Shape;243;p3"/>
          <p:cNvSpPr txBox="1"/>
          <p:nvPr/>
        </p:nvSpPr>
        <p:spPr>
          <a:xfrm>
            <a:off x="807966" y="4986668"/>
            <a:ext cx="788639"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o6.</a:t>
            </a:r>
            <a:endParaRPr/>
          </a:p>
        </p:txBody>
      </p:sp>
      <p:sp>
        <p:nvSpPr>
          <p:cNvPr id="244" name="Google Shape;244;p3"/>
          <p:cNvSpPr txBox="1"/>
          <p:nvPr/>
        </p:nvSpPr>
        <p:spPr>
          <a:xfrm>
            <a:off x="1627103" y="4989054"/>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Practical information and requirements</a:t>
            </a:r>
            <a:endParaRPr/>
          </a:p>
        </p:txBody>
      </p:sp>
      <p:sp>
        <p:nvSpPr>
          <p:cNvPr id="245" name="Google Shape;245;p3"/>
          <p:cNvSpPr txBox="1"/>
          <p:nvPr/>
        </p:nvSpPr>
        <p:spPr>
          <a:xfrm>
            <a:off x="807966" y="5615541"/>
            <a:ext cx="788639"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chemeClr val="accent1"/>
              </a:buClr>
              <a:buSzPts val="4400"/>
              <a:buFont typeface="Calibri"/>
              <a:buNone/>
            </a:pPr>
            <a:r>
              <a:rPr lang="en-US" sz="4400" b="0" baseline="-25000">
                <a:solidFill>
                  <a:schemeClr val="dk2"/>
                </a:solidFill>
                <a:latin typeface="Century Gothic"/>
                <a:ea typeface="Century Gothic"/>
                <a:cs typeface="Century Gothic"/>
                <a:sym typeface="Century Gothic"/>
              </a:rPr>
              <a:t>o7.</a:t>
            </a:r>
            <a:endParaRPr/>
          </a:p>
        </p:txBody>
      </p:sp>
      <p:sp>
        <p:nvSpPr>
          <p:cNvPr id="246" name="Google Shape;246;p3"/>
          <p:cNvSpPr txBox="1"/>
          <p:nvPr/>
        </p:nvSpPr>
        <p:spPr>
          <a:xfrm>
            <a:off x="1627103" y="5620632"/>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Registration information and contacts</a:t>
            </a:r>
            <a:endParaRPr/>
          </a:p>
        </p:txBody>
      </p:sp>
      <p:grpSp>
        <p:nvGrpSpPr>
          <p:cNvPr id="247" name="Google Shape;247;p3"/>
          <p:cNvGrpSpPr/>
          <p:nvPr/>
        </p:nvGrpSpPr>
        <p:grpSpPr>
          <a:xfrm>
            <a:off x="7549377" y="6167336"/>
            <a:ext cx="3294001" cy="612000"/>
            <a:chOff x="5179092" y="5483822"/>
            <a:chExt cx="3294001" cy="612000"/>
          </a:xfrm>
        </p:grpSpPr>
        <p:pic>
          <p:nvPicPr>
            <p:cNvPr id="248" name="Google Shape;248;p3"/>
            <p:cNvPicPr preferRelativeResize="0"/>
            <p:nvPr/>
          </p:nvPicPr>
          <p:blipFill rotWithShape="1">
            <a:blip r:embed="rId5">
              <a:alphaModFix/>
            </a:blip>
            <a:srcRect/>
            <a:stretch/>
          </p:blipFill>
          <p:spPr>
            <a:xfrm>
              <a:off x="5179092" y="5483822"/>
              <a:ext cx="1530000" cy="612000"/>
            </a:xfrm>
            <a:prstGeom prst="rect">
              <a:avLst/>
            </a:prstGeom>
            <a:noFill/>
            <a:ln>
              <a:noFill/>
            </a:ln>
          </p:spPr>
        </p:pic>
        <p:pic>
          <p:nvPicPr>
            <p:cNvPr id="249" name="Google Shape;249;p3"/>
            <p:cNvPicPr preferRelativeResize="0"/>
            <p:nvPr/>
          </p:nvPicPr>
          <p:blipFill rotWithShape="1">
            <a:blip r:embed="rId6">
              <a:alphaModFix/>
            </a:blip>
            <a:srcRect/>
            <a:stretch/>
          </p:blipFill>
          <p:spPr>
            <a:xfrm>
              <a:off x="6709092" y="5483822"/>
              <a:ext cx="1764001" cy="61200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ts val="3600"/>
              <a:buFont typeface="Book Antiqua"/>
              <a:buNone/>
            </a:pPr>
            <a:r>
              <a:rPr lang="en-US" dirty="0">
                <a:solidFill>
                  <a:schemeClr val="accent1"/>
                </a:solidFill>
              </a:rPr>
              <a:t>Goals: </a:t>
            </a:r>
            <a:r>
              <a:rPr lang="en-US" sz="3600" dirty="0">
                <a:solidFill>
                  <a:srgbClr val="FFFFFF"/>
                </a:solidFill>
                <a:latin typeface="Arial"/>
                <a:ea typeface="Arial"/>
                <a:cs typeface="Arial"/>
                <a:sym typeface="Arial"/>
              </a:rPr>
              <a:t>Gain proficiency in data analysis, piece together event timelines, and deploy protective measures to avert future incidents.</a:t>
            </a:r>
            <a:endParaRPr dirty="0"/>
          </a:p>
        </p:txBody>
      </p:sp>
      <p:sp>
        <p:nvSpPr>
          <p:cNvPr id="255" name="Google Shape;255;p4"/>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WHO</a:t>
            </a:r>
            <a:endParaRPr/>
          </a:p>
        </p:txBody>
      </p:sp>
      <p:sp>
        <p:nvSpPr>
          <p:cNvPr id="256" name="Google Shape;256;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sz="1200" dirty="0"/>
              <a:t>No technical background is necessary to enroll. This course covers basic and advanced topics aimed for any cybersecurity enthusiast.</a:t>
            </a:r>
            <a:endParaRPr sz="1200" dirty="0"/>
          </a:p>
        </p:txBody>
      </p:sp>
      <p:sp>
        <p:nvSpPr>
          <p:cNvPr id="257" name="Google Shape;257;p4"/>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WHAT</a:t>
            </a:r>
            <a:endParaRPr/>
          </a:p>
        </p:txBody>
      </p:sp>
      <p:sp>
        <p:nvSpPr>
          <p:cNvPr id="258" name="Google Shape;258;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Learn the foundations of digital forensics and how they impact the health sector with real life scenarios.</a:t>
            </a:r>
            <a:endParaRPr dirty="0"/>
          </a:p>
        </p:txBody>
      </p:sp>
      <p:sp>
        <p:nvSpPr>
          <p:cNvPr id="259" name="Google Shape;259;p4"/>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WHY</a:t>
            </a:r>
            <a:endParaRPr/>
          </a:p>
        </p:txBody>
      </p:sp>
      <p:pic>
        <p:nvPicPr>
          <p:cNvPr id="260" name="Google Shape;260;p4" descr="Circuit"/>
          <p:cNvPicPr preferRelativeResize="0">
            <a:picLocks noGrp="1"/>
          </p:cNvPicPr>
          <p:nvPr>
            <p:ph type="pic" idx="8"/>
          </p:nvPr>
        </p:nvPicPr>
        <p:blipFill rotWithShape="1">
          <a:blip r:embed="rId3">
            <a:alphaModFix/>
          </a:blip>
          <a:srcRect t="4502" b="4501"/>
          <a:stretch/>
        </p:blipFill>
        <p:spPr>
          <a:xfrm>
            <a:off x="8916470" y="2833688"/>
            <a:ext cx="1005840" cy="914400"/>
          </a:xfrm>
          <a:prstGeom prst="rect">
            <a:avLst/>
          </a:prstGeom>
          <a:noFill/>
          <a:ln>
            <a:noFill/>
          </a:ln>
        </p:spPr>
      </p:pic>
      <p:sp>
        <p:nvSpPr>
          <p:cNvPr id="261" name="Google Shape;261;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Participants will gain their first insights on how to protect their assets to avert future incidents.</a:t>
            </a:r>
            <a:endParaRPr dirty="0"/>
          </a:p>
        </p:txBody>
      </p:sp>
      <p:sp>
        <p:nvSpPr>
          <p:cNvPr id="262" name="Google Shape;262;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63" name="Google Shape;263;p4" descr="3d Glasses"/>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64" name="Google Shape;264;p4" descr="Abacus"/>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sp>
        <p:nvSpPr>
          <p:cNvPr id="265" name="Google Shape;265;p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CSP_012_SA_H: Digital Forensics in the Health Sector </a:t>
            </a:r>
            <a:endParaRPr dirty="0"/>
          </a:p>
        </p:txBody>
      </p:sp>
      <p:grpSp>
        <p:nvGrpSpPr>
          <p:cNvPr id="266" name="Google Shape;266;p4"/>
          <p:cNvGrpSpPr/>
          <p:nvPr/>
        </p:nvGrpSpPr>
        <p:grpSpPr>
          <a:xfrm>
            <a:off x="7549377" y="6167336"/>
            <a:ext cx="3294001" cy="612000"/>
            <a:chOff x="5179092" y="5483822"/>
            <a:chExt cx="3294001" cy="612000"/>
          </a:xfrm>
        </p:grpSpPr>
        <p:pic>
          <p:nvPicPr>
            <p:cNvPr id="267" name="Google Shape;267;p4"/>
            <p:cNvPicPr preferRelativeResize="0"/>
            <p:nvPr/>
          </p:nvPicPr>
          <p:blipFill rotWithShape="1">
            <a:blip r:embed="rId6">
              <a:alphaModFix/>
            </a:blip>
            <a:srcRect/>
            <a:stretch/>
          </p:blipFill>
          <p:spPr>
            <a:xfrm>
              <a:off x="5179092" y="5483822"/>
              <a:ext cx="1530000" cy="612000"/>
            </a:xfrm>
            <a:prstGeom prst="rect">
              <a:avLst/>
            </a:prstGeom>
            <a:noFill/>
            <a:ln>
              <a:noFill/>
            </a:ln>
          </p:spPr>
        </p:pic>
        <p:pic>
          <p:nvPicPr>
            <p:cNvPr id="268" name="Google Shape;268;p4"/>
            <p:cNvPicPr preferRelativeResize="0"/>
            <p:nvPr/>
          </p:nvPicPr>
          <p:blipFill rotWithShape="1">
            <a:blip r:embed="rId7">
              <a:alphaModFix/>
            </a:blip>
            <a:srcRect/>
            <a:stretch/>
          </p:blipFill>
          <p:spPr>
            <a:xfrm>
              <a:off x="6709092" y="5483822"/>
              <a:ext cx="1764001" cy="61200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WHEN</a:t>
            </a:r>
            <a:endParaRPr/>
          </a:p>
        </p:txBody>
      </p:sp>
      <p:pic>
        <p:nvPicPr>
          <p:cNvPr id="274" name="Google Shape;274;p5" descr="Abacus"/>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75" name="Google Shape;275;p5"/>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Time schedule: Autumn 2024</a:t>
            </a:r>
            <a:endParaRPr/>
          </a:p>
        </p:txBody>
      </p:sp>
      <p:sp>
        <p:nvSpPr>
          <p:cNvPr id="276" name="Google Shape;276;p5"/>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WHERE</a:t>
            </a:r>
            <a:endParaRPr/>
          </a:p>
        </p:txBody>
      </p:sp>
      <p:pic>
        <p:nvPicPr>
          <p:cNvPr id="277" name="Google Shape;277;p5" descr="3d Glasses"/>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78" name="Google Shape;278;p5"/>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TBD</a:t>
            </a:r>
            <a:endParaRPr dirty="0"/>
          </a:p>
        </p:txBody>
      </p:sp>
      <p:sp>
        <p:nvSpPr>
          <p:cNvPr id="279" name="Google Shape;279;p5"/>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HOW</a:t>
            </a:r>
            <a:endParaRPr/>
          </a:p>
        </p:txBody>
      </p:sp>
      <p:pic>
        <p:nvPicPr>
          <p:cNvPr id="280" name="Google Shape;280;p5" descr="Circuit"/>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81" name="Google Shape;281;p5"/>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Video demonstrations and live online labs with realistic scenarios.</a:t>
            </a:r>
            <a:endParaRPr dirty="0"/>
          </a:p>
        </p:txBody>
      </p:sp>
      <p:sp>
        <p:nvSpPr>
          <p:cNvPr id="282" name="Google Shape;282;p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a:t>
            </a:fld>
            <a:endParaRPr/>
          </a:p>
        </p:txBody>
      </p:sp>
      <p:sp>
        <p:nvSpPr>
          <p:cNvPr id="283" name="Google Shape;283;p5"/>
          <p:cNvSpPr txBox="1">
            <a:spLocks noGrp="1"/>
          </p:cNvSpPr>
          <p:nvPr>
            <p:ph type="ftr" idx="11"/>
          </p:nvPr>
        </p:nvSpPr>
        <p:spPr>
          <a:xfrm>
            <a:off x="232361" y="6163176"/>
            <a:ext cx="6637071"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CSP_012_SA_H: Digital Forensics in the Health Sector </a:t>
            </a:r>
            <a:endParaRPr dirty="0"/>
          </a:p>
        </p:txBody>
      </p:sp>
      <p:sp>
        <p:nvSpPr>
          <p:cNvPr id="284" name="Google Shape;284;p5"/>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CSP Training Logistic: </a:t>
            </a:r>
            <a:r>
              <a:rPr lang="en-US"/>
              <a:t>When-Where-How</a:t>
            </a:r>
            <a:endParaRPr/>
          </a:p>
        </p:txBody>
      </p:sp>
      <p:grpSp>
        <p:nvGrpSpPr>
          <p:cNvPr id="285" name="Google Shape;285;p5"/>
          <p:cNvGrpSpPr/>
          <p:nvPr/>
        </p:nvGrpSpPr>
        <p:grpSpPr>
          <a:xfrm>
            <a:off x="7549377" y="6167336"/>
            <a:ext cx="3294001" cy="612000"/>
            <a:chOff x="5179092" y="5483822"/>
            <a:chExt cx="3294001" cy="612000"/>
          </a:xfrm>
        </p:grpSpPr>
        <p:pic>
          <p:nvPicPr>
            <p:cNvPr id="286" name="Google Shape;286;p5"/>
            <p:cNvPicPr preferRelativeResize="0"/>
            <p:nvPr/>
          </p:nvPicPr>
          <p:blipFill rotWithShape="1">
            <a:blip r:embed="rId6">
              <a:alphaModFix/>
            </a:blip>
            <a:srcRect/>
            <a:stretch/>
          </p:blipFill>
          <p:spPr>
            <a:xfrm>
              <a:off x="5179092" y="5483822"/>
              <a:ext cx="1530000" cy="612000"/>
            </a:xfrm>
            <a:prstGeom prst="rect">
              <a:avLst/>
            </a:prstGeom>
            <a:noFill/>
            <a:ln>
              <a:noFill/>
            </a:ln>
          </p:spPr>
        </p:pic>
        <p:pic>
          <p:nvPicPr>
            <p:cNvPr id="287" name="Google Shape;287;p5"/>
            <p:cNvPicPr preferRelativeResize="0"/>
            <p:nvPr/>
          </p:nvPicPr>
          <p:blipFill rotWithShape="1">
            <a:blip r:embed="rId7">
              <a:alphaModFix/>
            </a:blip>
            <a:srcRect/>
            <a:stretch/>
          </p:blipFill>
          <p:spPr>
            <a:xfrm>
              <a:off x="6709092" y="5483822"/>
              <a:ext cx="1764001" cy="6120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Value Propositions</a:t>
            </a:r>
            <a:endParaRPr/>
          </a:p>
        </p:txBody>
      </p:sp>
      <p:sp>
        <p:nvSpPr>
          <p:cNvPr id="293" name="Google Shape;293;p6"/>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Benefits to Participants</a:t>
            </a:r>
            <a:endParaRPr/>
          </a:p>
        </p:txBody>
      </p:sp>
      <p:sp>
        <p:nvSpPr>
          <p:cNvPr id="294" name="Google Shape;294;p6"/>
          <p:cNvSpPr txBox="1">
            <a:spLocks noGrp="1"/>
          </p:cNvSpPr>
          <p:nvPr>
            <p:ph type="body" idx="3"/>
          </p:nvPr>
        </p:nvSpPr>
        <p:spPr>
          <a:xfrm>
            <a:off x="6498130" y="1977017"/>
            <a:ext cx="5541470"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dirty="0"/>
              <a:t>Level of Training Module: Module covers both basic and advanced scenarios.</a:t>
            </a:r>
            <a:endParaRPr dirty="0"/>
          </a:p>
          <a:p>
            <a:pPr marL="274320" lvl="0" indent="-274320" algn="l" rtl="0">
              <a:lnSpc>
                <a:spcPct val="100000"/>
              </a:lnSpc>
              <a:spcBef>
                <a:spcPts val="1200"/>
              </a:spcBef>
              <a:spcAft>
                <a:spcPts val="0"/>
              </a:spcAft>
              <a:buSzPts val="1200"/>
              <a:buChar char="o"/>
            </a:pPr>
            <a:r>
              <a:rPr lang="en-US" sz="1200" dirty="0"/>
              <a:t>Professional Training by security professionals</a:t>
            </a:r>
            <a:endParaRPr dirty="0"/>
          </a:p>
          <a:p>
            <a:pPr marL="274320" lvl="0" indent="-274320" algn="l" rtl="0">
              <a:lnSpc>
                <a:spcPct val="100000"/>
              </a:lnSpc>
              <a:spcBef>
                <a:spcPts val="1200"/>
              </a:spcBef>
              <a:spcAft>
                <a:spcPts val="0"/>
              </a:spcAft>
              <a:buSzPts val="1200"/>
              <a:buChar char="o"/>
            </a:pPr>
            <a:r>
              <a:rPr lang="en-US" sz="1200" dirty="0"/>
              <a:t>Hands-on and Practical Skills Development </a:t>
            </a:r>
            <a:endParaRPr dirty="0"/>
          </a:p>
          <a:p>
            <a:pPr marL="274320" lvl="0" indent="-274320" algn="l" rtl="0">
              <a:lnSpc>
                <a:spcPct val="100000"/>
              </a:lnSpc>
              <a:spcBef>
                <a:spcPts val="1200"/>
              </a:spcBef>
              <a:spcAft>
                <a:spcPts val="0"/>
              </a:spcAft>
              <a:buSzPts val="1200"/>
              <a:buChar char="o"/>
            </a:pPr>
            <a:r>
              <a:rPr lang="en-US" sz="1200" dirty="0"/>
              <a:t>Rooted with European Cybersecurity Skills Framework</a:t>
            </a:r>
            <a:endParaRPr dirty="0"/>
          </a:p>
          <a:p>
            <a:pPr marL="274320" lvl="0" indent="-274320" algn="l" rtl="0">
              <a:lnSpc>
                <a:spcPct val="100000"/>
              </a:lnSpc>
              <a:spcBef>
                <a:spcPts val="1200"/>
              </a:spcBef>
              <a:spcAft>
                <a:spcPts val="0"/>
              </a:spcAft>
              <a:buSzPts val="1200"/>
              <a:buChar char="o"/>
            </a:pPr>
            <a:r>
              <a:rPr lang="en-US" sz="1200" dirty="0"/>
              <a:t>Cutting-edge insights from industry-academic experts</a:t>
            </a:r>
            <a:endParaRPr dirty="0"/>
          </a:p>
          <a:p>
            <a:pPr marL="274320" lvl="0" indent="-274320" algn="l" rtl="0">
              <a:lnSpc>
                <a:spcPct val="100000"/>
              </a:lnSpc>
              <a:spcBef>
                <a:spcPts val="1200"/>
              </a:spcBef>
              <a:spcAft>
                <a:spcPts val="0"/>
              </a:spcAft>
              <a:buSzPts val="1200"/>
              <a:buChar char="o"/>
            </a:pPr>
            <a:r>
              <a:rPr lang="en-US" sz="1200" dirty="0"/>
              <a:t>Get hands on experience on realistic and production-like scenarios.</a:t>
            </a:r>
            <a:endParaRPr lang="en-US" dirty="0"/>
          </a:p>
          <a:p>
            <a:pPr marL="0" lvl="0" indent="0" algn="l" rtl="0">
              <a:lnSpc>
                <a:spcPct val="100000"/>
              </a:lnSpc>
              <a:spcBef>
                <a:spcPts val="1200"/>
              </a:spcBef>
              <a:spcAft>
                <a:spcPts val="0"/>
              </a:spcAft>
              <a:buSzPts val="1200"/>
              <a:buNone/>
            </a:pPr>
            <a:endParaRPr sz="1200" dirty="0"/>
          </a:p>
        </p:txBody>
      </p:sp>
      <p:cxnSp>
        <p:nvCxnSpPr>
          <p:cNvPr id="295" name="Google Shape;295;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6" name="Google Shape;296;p6"/>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7" name="Google Shape;297;p6" descr="A group of people looking at a sign"/>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grpSp>
        <p:nvGrpSpPr>
          <p:cNvPr id="298" name="Google Shape;298;p6"/>
          <p:cNvGrpSpPr/>
          <p:nvPr/>
        </p:nvGrpSpPr>
        <p:grpSpPr>
          <a:xfrm>
            <a:off x="7549377" y="6167336"/>
            <a:ext cx="3294001" cy="612000"/>
            <a:chOff x="5179092" y="5483822"/>
            <a:chExt cx="3294001" cy="612000"/>
          </a:xfrm>
        </p:grpSpPr>
        <p:pic>
          <p:nvPicPr>
            <p:cNvPr id="299" name="Google Shape;299;p6"/>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00" name="Google Shape;300;p6"/>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WHO</a:t>
            </a:r>
            <a:endParaRPr/>
          </a:p>
        </p:txBody>
      </p:sp>
      <p:sp>
        <p:nvSpPr>
          <p:cNvPr id="306" name="Google Shape;306;p7"/>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a:p>
            <a:pPr marL="0" lvl="0" indent="0" algn="l" rtl="0">
              <a:lnSpc>
                <a:spcPct val="100000"/>
              </a:lnSpc>
              <a:spcBef>
                <a:spcPts val="0"/>
              </a:spcBef>
              <a:spcAft>
                <a:spcPts val="0"/>
              </a:spcAft>
              <a:buSzPts val="2400"/>
              <a:buNone/>
            </a:pPr>
            <a:endParaRPr dirty="0"/>
          </a:p>
        </p:txBody>
      </p:sp>
      <p:sp>
        <p:nvSpPr>
          <p:cNvPr id="307" name="Google Shape;307;p7"/>
          <p:cNvSpPr txBox="1">
            <a:spLocks noGrp="1"/>
          </p:cNvSpPr>
          <p:nvPr>
            <p:ph type="body" idx="3"/>
          </p:nvPr>
        </p:nvSpPr>
        <p:spPr>
          <a:xfrm>
            <a:off x="6498131" y="1977017"/>
            <a:ext cx="2699066" cy="2569866"/>
          </a:xfrm>
          <a:prstGeom prst="rect">
            <a:avLst/>
          </a:prstGeom>
          <a:noFill/>
          <a:ln>
            <a:noFill/>
          </a:ln>
        </p:spPr>
        <p:txBody>
          <a:bodyPr spcFirstLastPara="1" wrap="square" lIns="91425" tIns="0" rIns="0" bIns="45700" anchor="t" anchorCtr="0">
            <a:normAutofit/>
          </a:bodyPr>
          <a:lstStyle/>
          <a:p>
            <a:pPr marL="274320" lvl="0" indent="-274320" algn="l" rtl="0">
              <a:lnSpc>
                <a:spcPct val="100000"/>
              </a:lnSpc>
              <a:spcBef>
                <a:spcPts val="0"/>
              </a:spcBef>
              <a:spcAft>
                <a:spcPts val="0"/>
              </a:spcAft>
              <a:buSzPts val="1400"/>
              <a:buFont typeface="Courier New"/>
              <a:buChar char="o"/>
            </a:pPr>
            <a:r>
              <a:rPr lang="en-US" dirty="0"/>
              <a:t>Managers and Leaders</a:t>
            </a:r>
            <a:endParaRPr dirty="0"/>
          </a:p>
          <a:p>
            <a:pPr marL="274320" lvl="0" indent="-274320" algn="l" rtl="0">
              <a:lnSpc>
                <a:spcPct val="100000"/>
              </a:lnSpc>
              <a:spcBef>
                <a:spcPts val="1800"/>
              </a:spcBef>
              <a:spcAft>
                <a:spcPts val="0"/>
              </a:spcAft>
              <a:buSzPts val="1400"/>
              <a:buFont typeface="Courier New"/>
              <a:buChar char="o"/>
            </a:pPr>
            <a:r>
              <a:rPr lang="en-US" dirty="0"/>
              <a:t>Cybersecurity Professionals</a:t>
            </a:r>
            <a:endParaRPr lang="el-GR" dirty="0"/>
          </a:p>
          <a:p>
            <a:pPr marL="274320" lvl="0" indent="-274320" algn="l" rtl="0">
              <a:lnSpc>
                <a:spcPct val="100000"/>
              </a:lnSpc>
              <a:spcBef>
                <a:spcPts val="1800"/>
              </a:spcBef>
              <a:spcAft>
                <a:spcPts val="0"/>
              </a:spcAft>
              <a:buSzPts val="1400"/>
              <a:buFont typeface="Courier New"/>
              <a:buChar char="o"/>
            </a:pPr>
            <a:r>
              <a:rPr lang="en-US" dirty="0"/>
              <a:t>Cybersecurity Enthusiasts</a:t>
            </a:r>
          </a:p>
          <a:p>
            <a:pPr marL="274320" lvl="0" indent="-274320" algn="l" rtl="0">
              <a:lnSpc>
                <a:spcPct val="100000"/>
              </a:lnSpc>
              <a:spcBef>
                <a:spcPts val="1800"/>
              </a:spcBef>
              <a:spcAft>
                <a:spcPts val="0"/>
              </a:spcAft>
              <a:buSzPts val="1400"/>
              <a:buFont typeface="Courier New"/>
              <a:buChar char="o"/>
            </a:pPr>
            <a:r>
              <a:rPr lang="en-US" dirty="0"/>
              <a:t>Anyone willing to learn</a:t>
            </a:r>
            <a:endParaRPr dirty="0"/>
          </a:p>
        </p:txBody>
      </p:sp>
      <p:cxnSp>
        <p:nvCxnSpPr>
          <p:cNvPr id="308" name="Google Shape;308;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0" name="Google Shape;310;p7"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840730" cy="6862275"/>
          </a:xfrm>
          <a:prstGeom prst="rect">
            <a:avLst/>
          </a:prstGeom>
          <a:solidFill>
            <a:schemeClr val="lt2"/>
          </a:solidFill>
          <a:ln>
            <a:noFill/>
          </a:ln>
        </p:spPr>
      </p:pic>
      <p:grpSp>
        <p:nvGrpSpPr>
          <p:cNvPr id="311" name="Google Shape;311;p7"/>
          <p:cNvGrpSpPr/>
          <p:nvPr/>
        </p:nvGrpSpPr>
        <p:grpSpPr>
          <a:xfrm>
            <a:off x="7549377" y="6167336"/>
            <a:ext cx="3294001" cy="612000"/>
            <a:chOff x="5179092" y="5483822"/>
            <a:chExt cx="3294001" cy="612000"/>
          </a:xfrm>
        </p:grpSpPr>
        <p:pic>
          <p:nvPicPr>
            <p:cNvPr id="312" name="Google Shape;312;p7"/>
            <p:cNvPicPr preferRelativeResize="0"/>
            <p:nvPr/>
          </p:nvPicPr>
          <p:blipFill rotWithShape="1">
            <a:blip r:embed="rId4">
              <a:alphaModFix/>
            </a:blip>
            <a:srcRect/>
            <a:stretch/>
          </p:blipFill>
          <p:spPr>
            <a:xfrm>
              <a:off x="5179092" y="5483822"/>
              <a:ext cx="1530000" cy="612000"/>
            </a:xfrm>
            <a:prstGeom prst="rect">
              <a:avLst/>
            </a:prstGeom>
            <a:noFill/>
            <a:ln>
              <a:noFill/>
            </a:ln>
          </p:spPr>
        </p:pic>
        <p:pic>
          <p:nvPicPr>
            <p:cNvPr id="313" name="Google Shape;313;p7"/>
            <p:cNvPicPr preferRelativeResize="0"/>
            <p:nvPr/>
          </p:nvPicPr>
          <p:blipFill rotWithShape="1">
            <a:blip r:embed="rId5">
              <a:alphaModFix/>
            </a:blip>
            <a:srcRect/>
            <a:stretch/>
          </p:blipFill>
          <p:spPr>
            <a:xfrm>
              <a:off x="6709092" y="5483822"/>
              <a:ext cx="1764001" cy="6120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WHO</a:t>
            </a:r>
            <a:endParaRPr/>
          </a:p>
        </p:txBody>
      </p:sp>
      <p:sp>
        <p:nvSpPr>
          <p:cNvPr id="319" name="Google Shape;319;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Trainer: Thanos Apostolidis</a:t>
            </a:r>
            <a:endParaRPr dirty="0"/>
          </a:p>
          <a:p>
            <a:pPr marL="0" lvl="0" indent="0" algn="l" rtl="0">
              <a:lnSpc>
                <a:spcPct val="100000"/>
              </a:lnSpc>
              <a:spcBef>
                <a:spcPts val="0"/>
              </a:spcBef>
              <a:spcAft>
                <a:spcPts val="0"/>
              </a:spcAft>
              <a:buSzPts val="2400"/>
              <a:buNone/>
            </a:pPr>
            <a:endParaRPr dirty="0"/>
          </a:p>
        </p:txBody>
      </p:sp>
      <p:sp>
        <p:nvSpPr>
          <p:cNvPr id="320" name="Google Shape;320;p8"/>
          <p:cNvSpPr txBox="1">
            <a:spLocks noGrp="1"/>
          </p:cNvSpPr>
          <p:nvPr>
            <p:ph type="body" idx="3"/>
          </p:nvPr>
        </p:nvSpPr>
        <p:spPr>
          <a:xfrm>
            <a:off x="6498130" y="1977017"/>
            <a:ext cx="5182881" cy="2569866"/>
          </a:xfrm>
          <a:prstGeom prst="rect">
            <a:avLst/>
          </a:prstGeom>
          <a:noFill/>
          <a:ln>
            <a:noFill/>
          </a:ln>
        </p:spPr>
        <p:txBody>
          <a:bodyPr spcFirstLastPara="1" wrap="square" lIns="91425" tIns="0" rIns="0" bIns="45700" anchor="t" anchorCtr="0">
            <a:normAutofit/>
          </a:bodyPr>
          <a:lstStyle/>
          <a:p>
            <a:pPr marL="274320" lvl="0" indent="-274320" algn="l" rtl="0">
              <a:lnSpc>
                <a:spcPct val="100000"/>
              </a:lnSpc>
              <a:spcBef>
                <a:spcPts val="0"/>
              </a:spcBef>
              <a:spcAft>
                <a:spcPts val="0"/>
              </a:spcAft>
              <a:buSzPts val="1400"/>
              <a:buFont typeface="Courier New"/>
              <a:buChar char="o"/>
            </a:pPr>
            <a:r>
              <a:rPr lang="en-US" b="0" i="0" dirty="0">
                <a:effectLst/>
                <a:latin typeface="Century Gothic" panose="020B0502020202020204" pitchFamily="34" charset="0"/>
              </a:rPr>
              <a:t>Software Developer &amp; Security Analyst @ Zelus</a:t>
            </a:r>
          </a:p>
          <a:p>
            <a:pPr marL="274320" lvl="0" indent="-274320" algn="l" rtl="0">
              <a:lnSpc>
                <a:spcPct val="100000"/>
              </a:lnSpc>
              <a:spcBef>
                <a:spcPts val="0"/>
              </a:spcBef>
              <a:spcAft>
                <a:spcPts val="0"/>
              </a:spcAft>
              <a:buSzPts val="1400"/>
              <a:buFont typeface="Courier New"/>
              <a:buChar char="o"/>
            </a:pPr>
            <a:r>
              <a:rPr lang="en-US" dirty="0">
                <a:latin typeface="Century Gothic" panose="020B0502020202020204" pitchFamily="34" charset="0"/>
              </a:rPr>
              <a:t>Cyber Security Enthusiast</a:t>
            </a:r>
          </a:p>
          <a:p>
            <a:pPr marL="274320" lvl="0" indent="-274320" algn="l" rtl="0">
              <a:lnSpc>
                <a:spcPct val="100000"/>
              </a:lnSpc>
              <a:spcBef>
                <a:spcPts val="0"/>
              </a:spcBef>
              <a:spcAft>
                <a:spcPts val="0"/>
              </a:spcAft>
              <a:buSzPts val="1400"/>
              <a:buFont typeface="Courier New"/>
              <a:buChar char="o"/>
            </a:pPr>
            <a:r>
              <a:rPr lang="en-US" dirty="0">
                <a:latin typeface="Century Gothic" panose="020B0502020202020204" pitchFamily="34" charset="0"/>
              </a:rPr>
              <a:t>Competitive “Capture the Flag (CTF)” player.</a:t>
            </a:r>
            <a:endParaRPr dirty="0">
              <a:latin typeface="Century Gothic" panose="020B0502020202020204" pitchFamily="34" charset="0"/>
            </a:endParaRPr>
          </a:p>
        </p:txBody>
      </p:sp>
      <p:cxnSp>
        <p:nvCxnSpPr>
          <p:cNvPr id="321" name="Google Shape;321;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22" name="Google Shape;322;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324" name="Google Shape;324;p8"/>
          <p:cNvGrpSpPr/>
          <p:nvPr/>
        </p:nvGrpSpPr>
        <p:grpSpPr>
          <a:xfrm>
            <a:off x="7549377" y="6167336"/>
            <a:ext cx="3294001" cy="612000"/>
            <a:chOff x="5179092" y="5483822"/>
            <a:chExt cx="3294001" cy="612000"/>
          </a:xfrm>
        </p:grpSpPr>
        <p:pic>
          <p:nvPicPr>
            <p:cNvPr id="325" name="Google Shape;325;p8"/>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326" name="Google Shape;326;p8"/>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7" name="Θέση εικόνας 6">
            <a:extLst>
              <a:ext uri="{FF2B5EF4-FFF2-40B4-BE49-F238E27FC236}">
                <a16:creationId xmlns:a16="http://schemas.microsoft.com/office/drawing/2014/main" id="{20A42788-A2DC-4D01-A55D-29973ED59E32}"/>
              </a:ext>
            </a:extLst>
          </p:cNvPr>
          <p:cNvPicPr>
            <a:picLocks noGrp="1" noChangeAspect="1"/>
          </p:cNvPicPr>
          <p:nvPr>
            <p:ph type="pic" idx="2"/>
          </p:nvPr>
        </p:nvPicPr>
        <p:blipFill>
          <a:blip r:embed="rId5"/>
          <a:srcRect l="7439" r="7439"/>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WHAT</a:t>
            </a:r>
            <a:endParaRPr/>
          </a:p>
        </p:txBody>
      </p:sp>
      <p:sp>
        <p:nvSpPr>
          <p:cNvPr id="332" name="Google Shape;332;p9"/>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Training Topics</a:t>
            </a:r>
            <a:endParaRPr/>
          </a:p>
        </p:txBody>
      </p:sp>
      <p:sp>
        <p:nvSpPr>
          <p:cNvPr id="333" name="Google Shape;333;p9"/>
          <p:cNvSpPr txBox="1">
            <a:spLocks noGrp="1"/>
          </p:cNvSpPr>
          <p:nvPr>
            <p:ph type="body" idx="3"/>
          </p:nvPr>
        </p:nvSpPr>
        <p:spPr>
          <a:xfrm>
            <a:off x="6498130" y="1977017"/>
            <a:ext cx="4546387" cy="2569866"/>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dirty="0"/>
              <a:t>Introduction to Digital Forensics</a:t>
            </a:r>
            <a:endParaRPr dirty="0"/>
          </a:p>
          <a:p>
            <a:pPr marL="274320" lvl="0" indent="-274320" algn="l" rtl="0">
              <a:lnSpc>
                <a:spcPct val="100000"/>
              </a:lnSpc>
              <a:spcBef>
                <a:spcPts val="1200"/>
              </a:spcBef>
              <a:spcAft>
                <a:spcPts val="0"/>
              </a:spcAft>
              <a:buSzPts val="1200"/>
              <a:buChar char="o"/>
            </a:pPr>
            <a:r>
              <a:rPr lang="en-US" sz="1200" dirty="0"/>
              <a:t>Cyber Threats and Vulnerabilities in Healthcare </a:t>
            </a:r>
            <a:endParaRPr dirty="0"/>
          </a:p>
          <a:p>
            <a:pPr marL="274320" lvl="0" indent="-274320" algn="l" rtl="0">
              <a:lnSpc>
                <a:spcPct val="100000"/>
              </a:lnSpc>
              <a:spcBef>
                <a:spcPts val="1200"/>
              </a:spcBef>
              <a:spcAft>
                <a:spcPts val="0"/>
              </a:spcAft>
              <a:buSzPts val="1200"/>
              <a:buChar char="o"/>
            </a:pPr>
            <a:r>
              <a:rPr lang="en-US" sz="1200" dirty="0"/>
              <a:t>Use Case of a Digital Forensics Investigation</a:t>
            </a:r>
            <a:endParaRPr dirty="0"/>
          </a:p>
          <a:p>
            <a:pPr marL="274320" lvl="0" indent="-274320" algn="l" rtl="0">
              <a:lnSpc>
                <a:spcPct val="100000"/>
              </a:lnSpc>
              <a:spcBef>
                <a:spcPts val="1200"/>
              </a:spcBef>
              <a:spcAft>
                <a:spcPts val="0"/>
              </a:spcAft>
              <a:buSzPts val="1200"/>
              <a:buChar char="o"/>
            </a:pPr>
            <a:r>
              <a:rPr lang="en-US" sz="1200" dirty="0"/>
              <a:t>Preparation, Response and Resilience</a:t>
            </a:r>
            <a:endParaRPr dirty="0"/>
          </a:p>
        </p:txBody>
      </p:sp>
      <p:cxnSp>
        <p:nvCxnSpPr>
          <p:cNvPr id="334" name="Google Shape;334;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35" name="Google Shape;335;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nvGrpSpPr>
          <p:cNvPr id="337" name="Google Shape;337;p9"/>
          <p:cNvGrpSpPr/>
          <p:nvPr/>
        </p:nvGrpSpPr>
        <p:grpSpPr>
          <a:xfrm>
            <a:off x="7549377" y="6167336"/>
            <a:ext cx="3294001" cy="612000"/>
            <a:chOff x="5179092" y="5483822"/>
            <a:chExt cx="3294001" cy="612000"/>
          </a:xfrm>
        </p:grpSpPr>
        <p:pic>
          <p:nvPicPr>
            <p:cNvPr id="338" name="Google Shape;338;p9"/>
            <p:cNvPicPr preferRelativeResize="0"/>
            <p:nvPr/>
          </p:nvPicPr>
          <p:blipFill rotWithShape="1">
            <a:blip r:embed="rId3">
              <a:alphaModFix/>
            </a:blip>
            <a:srcRect/>
            <a:stretch/>
          </p:blipFill>
          <p:spPr>
            <a:xfrm>
              <a:off x="5179092" y="5483822"/>
              <a:ext cx="1530000" cy="612000"/>
            </a:xfrm>
            <a:prstGeom prst="rect">
              <a:avLst/>
            </a:prstGeom>
            <a:noFill/>
            <a:ln>
              <a:noFill/>
            </a:ln>
          </p:spPr>
        </p:pic>
        <p:pic>
          <p:nvPicPr>
            <p:cNvPr id="339" name="Google Shape;339;p9"/>
            <p:cNvPicPr preferRelativeResize="0"/>
            <p:nvPr/>
          </p:nvPicPr>
          <p:blipFill rotWithShape="1">
            <a:blip r:embed="rId4">
              <a:alphaModFix/>
            </a:blip>
            <a:srcRect/>
            <a:stretch/>
          </p:blipFill>
          <p:spPr>
            <a:xfrm>
              <a:off x="6709092" y="5483822"/>
              <a:ext cx="1764001" cy="612000"/>
            </a:xfrm>
            <a:prstGeom prst="rect">
              <a:avLst/>
            </a:prstGeom>
            <a:noFill/>
            <a:ln>
              <a:noFill/>
            </a:ln>
          </p:spPr>
        </p:pic>
      </p:grpSp>
      <p:pic>
        <p:nvPicPr>
          <p:cNvPr id="5" name="Θέση εικόνας 4">
            <a:extLst>
              <a:ext uri="{FF2B5EF4-FFF2-40B4-BE49-F238E27FC236}">
                <a16:creationId xmlns:a16="http://schemas.microsoft.com/office/drawing/2014/main" id="{84FAABFC-5E5F-4B71-B585-214231BA960B}"/>
              </a:ext>
            </a:extLst>
          </p:cNvPr>
          <p:cNvPicPr>
            <a:picLocks noGrp="1" noChangeAspect="1"/>
          </p:cNvPicPr>
          <p:nvPr>
            <p:ph type="pic" idx="2"/>
          </p:nvPr>
        </p:nvPicPr>
        <p:blipFill>
          <a:blip r:embed="rId5"/>
          <a:srcRect l="26142" r="26142"/>
          <a:stretch>
            <a:fillRect/>
          </a:stretch>
        </p:blipFill>
        <p:spPr>
          <a:xfrm>
            <a:off x="0" y="-2235"/>
            <a:ext cx="5840730" cy="6862275"/>
          </a:xfrm>
        </p:spPr>
      </p:pic>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1563</Words>
  <Application>Microsoft Office PowerPoint</Application>
  <PresentationFormat>Ευρεία οθόνη</PresentationFormat>
  <Paragraphs>192</Paragraphs>
  <Slides>23</Slides>
  <Notes>23</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23</vt:i4>
      </vt:variant>
    </vt:vector>
  </HeadingPairs>
  <TitlesOfParts>
    <vt:vector size="29" baseType="lpstr">
      <vt:lpstr>Book Antiqua</vt:lpstr>
      <vt:lpstr>Calibri</vt:lpstr>
      <vt:lpstr>Century Gothic</vt:lpstr>
      <vt:lpstr>Arial</vt:lpstr>
      <vt:lpstr>Courier New</vt:lpstr>
      <vt:lpstr>Custom</vt:lpstr>
      <vt:lpstr>Digital Forensics in the Health Sector</vt:lpstr>
      <vt:lpstr>Παρουσίαση του PowerPoint</vt:lpstr>
      <vt:lpstr>Digital Forensics in the Health Sector</vt:lpstr>
      <vt:lpstr>Goals: Gain proficiency in data analysis, piece together event timelines, and deploy protective measures to avert future incidents.</vt:lpstr>
      <vt:lpstr>CSP Training Logistic: When-Where-How</vt:lpstr>
      <vt:lpstr>Value Propositions</vt:lpstr>
      <vt:lpstr>WHO</vt:lpstr>
      <vt:lpstr>WHO</vt:lpstr>
      <vt:lpstr>WHAT</vt:lpstr>
      <vt:lpstr>WHY</vt:lpstr>
      <vt:lpstr>Training Outline</vt:lpstr>
      <vt:lpstr>Training Outline:   Day-2</vt:lpstr>
      <vt:lpstr>Training Outline:   Day-3</vt:lpstr>
      <vt:lpstr>Topic-1: Introduction to Digital Forensics</vt:lpstr>
      <vt:lpstr>Topic-2:  Cyber Threats and Vulnerabilities in Healthcare</vt:lpstr>
      <vt:lpstr>Topic-3:  Use Cases of a Digital Forensics Investigation</vt:lpstr>
      <vt:lpstr>Topic-4:  Preparation, Response and Resilience</vt:lpstr>
      <vt:lpstr>Training Practical Exercises</vt:lpstr>
      <vt:lpstr>Evaluation method</vt:lpstr>
      <vt:lpstr>Background Knowledge and Prerequisites</vt:lpstr>
      <vt:lpstr>Technical Tools and Other Requirement</vt:lpstr>
      <vt:lpstr>Registration: How to register and other practical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Forensics in the Health Sector</dc:title>
  <cp:lastModifiedBy>Thanos Apostolidis</cp:lastModifiedBy>
  <cp:revision>32</cp:revision>
  <dcterms:created xsi:type="dcterms:W3CDTF">2023-07-18T15:28:54Z</dcterms:created>
  <dcterms:modified xsi:type="dcterms:W3CDTF">2024-06-17T11:45:13Z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