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</p:sldIdLst>
  <p:sldSz cy="6858000" cx="12192000"/>
  <p:notesSz cx="6858000" cy="9144000"/>
  <p:embeddedFontLst>
    <p:embeddedFont>
      <p:font typeface="Book Antiqua"/>
      <p:regular r:id="rId67"/>
      <p:bold r:id="rId68"/>
      <p:italic r:id="rId69"/>
      <p:boldItalic r:id="rId70"/>
    </p:embeddedFont>
    <p:embeddedFont>
      <p:font typeface="Century Gothic"/>
      <p:regular r:id="rId71"/>
      <p:bold r:id="rId72"/>
      <p:italic r:id="rId73"/>
      <p:boldItalic r:id="rId7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75" roundtripDataSignature="AMtx7mj7Jsq06oKBfnRF5K4GSna4I6qA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CenturyGothic-italic.fntdata"/><Relationship Id="rId72" Type="http://schemas.openxmlformats.org/officeDocument/2006/relationships/font" Target="fonts/CenturyGothic-bold.fntdata"/><Relationship Id="rId31" Type="http://schemas.openxmlformats.org/officeDocument/2006/relationships/slide" Target="slides/slide26.xml"/><Relationship Id="rId75" Type="http://customschemas.google.com/relationships/presentationmetadata" Target="metadata"/><Relationship Id="rId30" Type="http://schemas.openxmlformats.org/officeDocument/2006/relationships/slide" Target="slides/slide25.xml"/><Relationship Id="rId74" Type="http://schemas.openxmlformats.org/officeDocument/2006/relationships/font" Target="fonts/CenturyGothic-boldItalic.fntdata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font" Target="fonts/CenturyGothic-regular.fntdata"/><Relationship Id="rId70" Type="http://schemas.openxmlformats.org/officeDocument/2006/relationships/font" Target="fonts/BookAntiqua-boldItalic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font" Target="fonts/BookAntiqua-bold.fntdata"/><Relationship Id="rId23" Type="http://schemas.openxmlformats.org/officeDocument/2006/relationships/slide" Target="slides/slide18.xml"/><Relationship Id="rId67" Type="http://schemas.openxmlformats.org/officeDocument/2006/relationships/font" Target="fonts/BookAntiqua-regular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BookAntiqua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Importanza</a:t>
            </a:r>
            <a:r>
              <a:rPr lang="en-US"/>
              <a:t>: È fondamentale per garantire l'integrità dei dati durante l'acquisizione.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Tipi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Bloccatori di scrittura</a:t>
            </a:r>
            <a:r>
              <a:rPr lang="en-US"/>
              <a:t>: Impediscono la modifica dei dati durante l'esame.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Duplicatori forensi</a:t>
            </a:r>
            <a:r>
              <a:rPr lang="en-US"/>
              <a:t>: Creano copie esatte di supporti digitali.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Dispositivi di recupero dati</a:t>
            </a:r>
            <a:r>
              <a:rPr lang="en-US"/>
              <a:t>: Recuperare i dati da memorie danneggiate o corrotte.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Importanza</a:t>
            </a:r>
            <a:r>
              <a:rPr lang="en-US"/>
              <a:t>: Consente l'analisi e l'esame dettagliato delle prove digitali.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Tipi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Imager FTK</a:t>
            </a:r>
            <a:r>
              <a:rPr lang="en-US"/>
              <a:t>: Imaging e anteprima dei dati.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Autopsy</a:t>
            </a:r>
            <a:r>
              <a:rPr lang="en-US"/>
              <a:t>: strumento forense open-source per l'analisi dei dati.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EnCase</a:t>
            </a:r>
            <a:r>
              <a:rPr lang="en-US"/>
              <a:t>: Software completo di investigazione digitale.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Wireshark</a:t>
            </a:r>
            <a:r>
              <a:rPr lang="en-US"/>
              <a:t>: Analizzatore di protocolli di rete per l'analisi forense della rete.</a:t>
            </a:r>
            <a:endParaRPr/>
          </a:p>
        </p:txBody>
      </p:sp>
      <p:sp>
        <p:nvSpPr>
          <p:cNvPr id="352" name="Google Shape;352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Necessità di convalida</a:t>
            </a:r>
            <a:r>
              <a:rPr lang="en-US"/>
              <a:t>: Garantire che gli strumenti forniscano risultati accurati e affidabili.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Metodi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Test</a:t>
            </a:r>
            <a:r>
              <a:rPr lang="en-US"/>
              <a:t>: Eseguire test utilizzando set di dati noti.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Convalida incrociata</a:t>
            </a:r>
            <a:r>
              <a:rPr lang="en-US"/>
              <a:t>: Confronto dei risultati di più strumenti per confermare l'accuratezza.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66" name="Google Shape;366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Importanza</a:t>
            </a:r>
            <a:r>
              <a:rPr lang="en-US"/>
              <a:t>: Mantiene l'integrità e l'affidabilità dei processi forensi.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Passi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Procedure operative standard</a:t>
            </a:r>
            <a:r>
              <a:rPr lang="en-US"/>
              <a:t>: Stabilire linee guida e protocolli chiari.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Calibrazione regolare degli utensili</a:t>
            </a:r>
            <a:r>
              <a:rPr lang="en-US"/>
              <a:t>: Assicurarsi che gli utensili funzionino correttamente.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Formazione continua</a:t>
            </a:r>
            <a:r>
              <a:rPr lang="en-US"/>
              <a:t>: Mantenere il passo con le tecnologie e le metodologie in evoluzione.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80" name="Google Shape;380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Scenario</a:t>
            </a:r>
            <a:r>
              <a:rPr lang="en-US"/>
              <a:t>: Sospetto di compromissione del sistema SCADA.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Passi compiuti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Selezione degli strumenti</a:t>
            </a:r>
            <a:r>
              <a:rPr lang="en-US"/>
              <a:t>: Scegliere gli strumenti hardware e software appropriati.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Test controllati</a:t>
            </a:r>
            <a:r>
              <a:rPr lang="en-US"/>
              <a:t>: Convalidare gli strumenti utilizzando i dati di test.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Procedure QA</a:t>
            </a:r>
            <a:r>
              <a:rPr lang="en-US"/>
              <a:t>: Implementare procedure standard e condurre sessioni di formazione regolari per mantenere l'accuratezza degli strumenti.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94" name="Google Shape;394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-US"/>
              <a:t>Definizione</a:t>
            </a:r>
            <a:r>
              <a:rPr lang="en-US"/>
              <a:t>: Il processo di raccolta di prove digitali da varie fonti, mantenendo l'integrità dei dati.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-US"/>
              <a:t>Importanza</a:t>
            </a:r>
            <a:r>
              <a:rPr lang="en-US"/>
              <a:t>: Garantisce l'autenticità e l'affidabilità delle prove, fondamentali per le indagini sulle infrastrutture energetiche critiche.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-US"/>
              <a:t>Obiettivi</a:t>
            </a:r>
            <a:r>
              <a:rPr lang="en-US"/>
              <a:t>: Raccogliere i dati in modo legalmente difendibile e mantenendo la loro integrità.</a:t>
            </a:r>
            <a:endParaRPr/>
          </a:p>
        </p:txBody>
      </p:sp>
      <p:sp>
        <p:nvSpPr>
          <p:cNvPr id="421" name="Google Shape;421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-US"/>
              <a:t>Formati comuni</a:t>
            </a:r>
            <a:r>
              <a:rPr lang="en-US"/>
              <a:t>: Comprendere i formati di archiviazione di base come FAT32 e NTFS.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-US"/>
              <a:t>Formati del settore energetico</a:t>
            </a:r>
            <a:r>
              <a:rPr lang="en-US"/>
              <a:t>: Formati di dati specializzati, come i log SCADA e i dati dei contatori intelligenti, unici nel settore dell'energia.</a:t>
            </a:r>
            <a:endParaRPr/>
          </a:p>
        </p:txBody>
      </p:sp>
      <p:sp>
        <p:nvSpPr>
          <p:cNvPr id="435" name="Google Shape;435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8" name="Google Shape;44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Strumenti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FTK Imager</a:t>
            </a:r>
            <a:r>
              <a:rPr lang="en-US"/>
              <a:t>: Per creare immagini forensi.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EnCase</a:t>
            </a:r>
            <a:r>
              <a:rPr lang="en-US"/>
              <a:t>: Strumento forense completo per l'acquisizione e l'analisi.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dd</a:t>
            </a:r>
            <a:r>
              <a:rPr lang="en-US"/>
              <a:t>: Utilità a riga di comando per l'imaging dei dischi.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Metodi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Acquisizione dal vivo</a:t>
            </a:r>
            <a:r>
              <a:rPr lang="en-US"/>
              <a:t>: Dati raccolti da un sistema in funzione.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Acquisizione statica</a:t>
            </a:r>
            <a:r>
              <a:rPr lang="en-US"/>
              <a:t>: Dati raccolti da un sistema spento.</a:t>
            </a:r>
            <a:endParaRPr/>
          </a:p>
        </p:txBody>
      </p:sp>
      <p:sp>
        <p:nvSpPr>
          <p:cNvPr id="449" name="Google Shape;449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2" name="Google Shape;46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Importanza</a:t>
            </a:r>
            <a:r>
              <a:rPr lang="en-US"/>
              <a:t>: Assicura che i dati acquisiti siano una replica esatta e non siano stati alterati.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Tecniche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Hashing</a:t>
            </a:r>
            <a:r>
              <a:rPr lang="en-US"/>
              <a:t>: utilizzare hash crittografici come MD5 e SHA-1 per convalidare l'integrità dei dati.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Verifica incrociata</a:t>
            </a:r>
            <a:r>
              <a:rPr lang="en-US"/>
              <a:t>: Confronto dei risultati di più strumenti di acquisizione per garantire l'accuratezza.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63" name="Google Shape;463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Scenario</a:t>
            </a:r>
            <a:r>
              <a:rPr lang="en-US"/>
              <a:t>: Una rete di smart grid subisce un'intrusione informatica.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Passi compiuti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Identificazione dei dati</a:t>
            </a:r>
            <a:r>
              <a:rPr lang="en-US"/>
              <a:t>: Identificare i log e i punti dati rilevanti.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Acquisizione</a:t>
            </a:r>
            <a:r>
              <a:rPr lang="en-US"/>
              <a:t>: Utilizzare FTK Imager per creare un'immagine forense del sistema.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Convalida</a:t>
            </a:r>
            <a:r>
              <a:rPr lang="en-US"/>
              <a:t>: Utilizzare hash MD5 per garantire l'integrità dei dati acquisiti.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77" name="Google Shape;477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3" name="Google Shape;503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Importanza</a:t>
            </a:r>
            <a:r>
              <a:rPr lang="en-US"/>
              <a:t>: Le conoscenze giuridiche sono fondamentali per garantire l'ammissibilità delle prove in tribunale e la conformità delle indagini alle leggi vigenti.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Principi chiave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Ammissibilità</a:t>
            </a:r>
            <a:r>
              <a:rPr lang="en-US"/>
              <a:t>: Criteri che rendono le prove accettabili in un tribunale.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Catena di custodia</a:t>
            </a:r>
            <a:r>
              <a:rPr lang="en-US"/>
              <a:t>: Documentazione che traccia le prove dalla raccolta alla presentazione.</a:t>
            </a:r>
            <a:endParaRPr/>
          </a:p>
        </p:txBody>
      </p:sp>
      <p:sp>
        <p:nvSpPr>
          <p:cNvPr id="504" name="Google Shape;504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7" name="Google Shape;51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Leggi nazionali</a:t>
            </a:r>
            <a:r>
              <a:rPr lang="en-US"/>
              <a:t>: Comprendere le leggi locali in materia di sicurezza informatica e protezione dei dati.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Standard internazionali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GDPR</a:t>
            </a:r>
            <a:r>
              <a:rPr lang="en-US"/>
              <a:t>: Regolamento generale sulla protezione dei dati per il trattamento dei dati personali.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ISO/IEC 27037</a:t>
            </a:r>
            <a:r>
              <a:rPr lang="en-US"/>
              <a:t>: Linee guida per la raccolta e la conservazione delle prove digitali.</a:t>
            </a:r>
            <a:endParaRPr/>
          </a:p>
        </p:txBody>
      </p:sp>
      <p:sp>
        <p:nvSpPr>
          <p:cNvPr id="518" name="Google Shape;518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1" name="Google Shape;53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-US"/>
              <a:t>Influenza sulla raccolta</a:t>
            </a:r>
            <a:r>
              <a:rPr lang="en-US"/>
              <a:t>: Assicura che i metodi utilizzati siano conformi agli standard legali.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-US"/>
              <a:t>Influenza sull'analisi</a:t>
            </a:r>
            <a:r>
              <a:rPr lang="en-US"/>
              <a:t>: L'analisi deve rispettare le leggi sulla privacy e altri vincoli legali.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-US"/>
              <a:t>Influenza sui rapporti</a:t>
            </a:r>
            <a:r>
              <a:rPr lang="en-US"/>
              <a:t>: I rapporti devono essere chiari, concreti e giuridicamente corretti.</a:t>
            </a:r>
            <a:endParaRPr/>
          </a:p>
        </p:txBody>
      </p:sp>
      <p:sp>
        <p:nvSpPr>
          <p:cNvPr id="532" name="Google Shape;532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5" name="Google Shape;545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Definizione</a:t>
            </a:r>
            <a:r>
              <a:rPr lang="en-US"/>
              <a:t>: Processo che segue la gestione delle prove dalla raccolta al tribunale.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Importanza</a:t>
            </a:r>
            <a:r>
              <a:rPr lang="en-US"/>
              <a:t>: Preserva l'integrità e la credibilità delle prove.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Passi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Documentazione</a:t>
            </a:r>
            <a:r>
              <a:rPr lang="en-US"/>
              <a:t>: Tenere un registro dettagliato di chi ha maneggiato le prove e quando.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Conservazione sicura</a:t>
            </a:r>
            <a:r>
              <a:rPr lang="en-US"/>
              <a:t>: Conservare le prove in un ambiente sicuro.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Accesso controllato</a:t>
            </a:r>
            <a:r>
              <a:rPr lang="en-US"/>
              <a:t>: Limitare l'accesso al solo personale autorizzato.</a:t>
            </a:r>
            <a:endParaRPr/>
          </a:p>
        </p:txBody>
      </p:sp>
      <p:sp>
        <p:nvSpPr>
          <p:cNvPr id="546" name="Google Shape;546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-US"/>
              <a:t>Raccolta delle prove</a:t>
            </a:r>
            <a:r>
              <a:rPr lang="en-US"/>
              <a:t>: Raccogliere i registri e i dati del sistema seguendo i protocolli legali.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-US"/>
              <a:t>Catena di custodia</a:t>
            </a:r>
            <a:r>
              <a:rPr lang="en-US"/>
              <a:t>: Documentate meticolosamente ogni fase.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-US"/>
              <a:t>Documentazione legale</a:t>
            </a:r>
            <a:r>
              <a:rPr lang="en-US"/>
              <a:t>: Preparare rapporti conformi agli standard legali, assicurando che possano essere utilizzati in tribunale se necessario.</a:t>
            </a:r>
            <a:endParaRPr/>
          </a:p>
        </p:txBody>
      </p:sp>
      <p:sp>
        <p:nvSpPr>
          <p:cNvPr id="560" name="Google Shape;560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6" name="Google Shape;586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Definizione</a:t>
            </a:r>
            <a:r>
              <a:rPr lang="en-US"/>
              <a:t>: Il processo di esame delle prove digitali per scoprire e interpretare i dati relativi agli incidenti informatici.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Importanza</a:t>
            </a:r>
            <a:r>
              <a:rPr lang="en-US"/>
              <a:t>: È fondamentale per comprendere la natura e l'impatto delle minacce informatiche nel settore dell'energia.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Aree chiave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Analisi del malware</a:t>
            </a:r>
            <a:r>
              <a:rPr lang="en-US"/>
              <a:t>: Identificazione e comprensione del software dannoso.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Analisi della memoria volatile</a:t>
            </a:r>
            <a:r>
              <a:rPr lang="en-US"/>
              <a:t>: Esame dei dati nella RAM.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Analisi della linea del tempo</a:t>
            </a:r>
            <a:r>
              <a:rPr lang="en-US"/>
              <a:t>: Ricostruzione degli eventi in ordine cronologico.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Analisi delle intrusioni</a:t>
            </a:r>
            <a:r>
              <a:rPr lang="en-US"/>
              <a:t>: Indagine su accessi non autorizzati o violazioni.</a:t>
            </a:r>
            <a:endParaRPr/>
          </a:p>
        </p:txBody>
      </p:sp>
      <p:sp>
        <p:nvSpPr>
          <p:cNvPr id="587" name="Google Shape;587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0" name="Google Shape;600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Definizione</a:t>
            </a:r>
            <a:r>
              <a:rPr lang="en-US"/>
              <a:t>: Il processo di esame del software dannoso per comprenderne il comportamento e l'impatto.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Tipi</a:t>
            </a:r>
            <a:r>
              <a:rPr lang="en-US"/>
              <a:t>: Virus, worm, trojan, ransomware.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Tecniche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Analisi statica</a:t>
            </a:r>
            <a:r>
              <a:rPr lang="en-US"/>
              <a:t>: Esame del codice senza eseguirlo.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Analisi dinamica</a:t>
            </a:r>
            <a:r>
              <a:rPr lang="en-US"/>
              <a:t>: Esecuzione del malware in un ambiente controllato per osservarne il comportamento.</a:t>
            </a:r>
            <a:endParaRPr/>
          </a:p>
        </p:txBody>
      </p:sp>
      <p:sp>
        <p:nvSpPr>
          <p:cNvPr id="601" name="Google Shape;601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4" name="Google Shape;614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Importanza</a:t>
            </a:r>
            <a:r>
              <a:rPr lang="en-US"/>
              <a:t>: La memoria volatile (RAM) contiene dati transitori che possono fornire informazioni sui processi attivi e sulle applicazioni in esecuzione durante un incidente.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Strumenti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Volatilità</a:t>
            </a:r>
            <a:r>
              <a:rPr lang="en-US"/>
              <a:t>: Un framework open-source per l'analisi della RAM.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Memoryze</a:t>
            </a:r>
            <a:r>
              <a:rPr lang="en-US"/>
              <a:t>: Uno strumento per l'analisi forense della memoria.</a:t>
            </a:r>
            <a:endParaRPr/>
          </a:p>
        </p:txBody>
      </p:sp>
      <p:sp>
        <p:nvSpPr>
          <p:cNvPr id="615" name="Google Shape;615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8" name="Google Shape;628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Scopo</a:t>
            </a:r>
            <a:r>
              <a:rPr lang="en-US"/>
              <a:t>: creare una sequenza cronologica degli eventi per comprendere la sequenza e l'impatto delle azioni che precedono e accompagnano un incidente.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Strumenti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Log2Timeline</a:t>
            </a:r>
            <a:r>
              <a:rPr lang="en-US"/>
              <a:t>: Uno strumento per creare una linea temporale di eventi da vari file di log.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Plaso</a:t>
            </a:r>
            <a:r>
              <a:rPr lang="en-US"/>
              <a:t>: Uno strumento per aggregare e correlare i dati della timeline.</a:t>
            </a:r>
            <a:endParaRPr/>
          </a:p>
        </p:txBody>
      </p:sp>
      <p:sp>
        <p:nvSpPr>
          <p:cNvPr id="629" name="Google Shape;629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2" name="Google Shape;642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Identificare i CIO</a:t>
            </a:r>
            <a:r>
              <a:rPr lang="en-US"/>
              <a:t>: Rilevare le prove di un accesso o di un'attività non autorizzata.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Metodi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Basato sulle firme</a:t>
            </a:r>
            <a:r>
              <a:rPr lang="en-US"/>
              <a:t>: Utilizza modelli noti per rilevare le intrusioni.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Basato sulle anomalie</a:t>
            </a:r>
            <a:r>
              <a:rPr lang="en-US"/>
              <a:t>: Rilevamento di deviazioni dal comportamento normale.</a:t>
            </a:r>
            <a:endParaRPr/>
          </a:p>
        </p:txBody>
      </p:sp>
      <p:sp>
        <p:nvSpPr>
          <p:cNvPr id="643" name="Google Shape;643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6" name="Google Shape;656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Scenario</a:t>
            </a:r>
            <a:r>
              <a:rPr lang="en-US"/>
              <a:t>: Un sistema SCADA mostra segni di accesso non autorizzato.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Passi compiuti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Identificare i CIO</a:t>
            </a:r>
            <a:r>
              <a:rPr lang="en-US"/>
              <a:t>: Cercare tentativi di login e attività di rete insoliti.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Strumenti di analisi</a:t>
            </a:r>
            <a:r>
              <a:rPr lang="en-US"/>
              <a:t>: Utilizzate Volatility per l'analisi della memoria e Log2Timeline per creare una timeline degli eventi.</a:t>
            </a:r>
            <a:endParaRPr/>
          </a:p>
        </p:txBody>
      </p:sp>
      <p:sp>
        <p:nvSpPr>
          <p:cNvPr id="657" name="Google Shape;657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3" name="Google Shape;683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-US"/>
              <a:t>Definizione</a:t>
            </a:r>
            <a:r>
              <a:rPr lang="en-US"/>
              <a:t>: L'esame sistematico dei sistemi e dei dati informatici per scoprire e analizzare le prove digitali relative alla criminalità informatica.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-US"/>
              <a:t>Ambito di applicazione</a:t>
            </a:r>
            <a:r>
              <a:rPr lang="en-US"/>
              <a:t>: Comprende varie fasi, dal trattamento della scena del crimine alla documentazione delle prove e alla stesura dei rapporti.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-US"/>
              <a:t>Importanza</a:t>
            </a:r>
            <a:r>
              <a:rPr lang="en-US"/>
              <a:t>: Assicura un'indagine approfondita e una documentazione accurata degli incidenti informatici che colpiscono le infrastrutture energetiche.</a:t>
            </a:r>
            <a:endParaRPr/>
          </a:p>
        </p:txBody>
      </p:sp>
      <p:sp>
        <p:nvSpPr>
          <p:cNvPr id="684" name="Google Shape;684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7" name="Google Shape;697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Passi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Preparazione</a:t>
            </a:r>
            <a:r>
              <a:rPr lang="en-US"/>
              <a:t>: Pianificazione e allocazione delle risorse.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Identificazione</a:t>
            </a:r>
            <a:r>
              <a:rPr lang="en-US"/>
              <a:t>: Riconoscere le prove potenziali.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Conservazione</a:t>
            </a:r>
            <a:r>
              <a:rPr lang="en-US"/>
              <a:t>: Proteggere le prove da alterazioni.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Raccolta</a:t>
            </a:r>
            <a:r>
              <a:rPr lang="en-US"/>
              <a:t>: Raccolta delle prove.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Esame</a:t>
            </a:r>
            <a:r>
              <a:rPr lang="en-US"/>
              <a:t>: Ispezione dettagliata delle prove.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Analisi</a:t>
            </a:r>
            <a:r>
              <a:rPr lang="en-US"/>
              <a:t>: Interpretare i risultati.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Relazioni</a:t>
            </a:r>
            <a:r>
              <a:rPr lang="en-US"/>
              <a:t>: Documentare e presentare i risultati.</a:t>
            </a:r>
            <a:endParaRPr/>
          </a:p>
        </p:txBody>
      </p:sp>
      <p:sp>
        <p:nvSpPr>
          <p:cNvPr id="698" name="Google Shape;698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1" name="Google Shape;711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Importanza</a:t>
            </a:r>
            <a:r>
              <a:rPr lang="en-US"/>
              <a:t>: Assicura che le prove siano accuratamente registrate e conservate per l'analisi e i procedimenti legali.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Tecniche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Prove fotografiche</a:t>
            </a:r>
            <a:r>
              <a:rPr lang="en-US"/>
              <a:t>: Documentazione visiva della scena e delle prove.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Diari scritti</a:t>
            </a:r>
            <a:r>
              <a:rPr lang="en-US"/>
              <a:t>: Note dettagliate sulle prove e sulle azioni intraprese.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Moduli per la catena di custodia</a:t>
            </a:r>
            <a:r>
              <a:rPr lang="en-US"/>
              <a:t>: Traccia la gestione delle prove dalla raccolta al tribunale.</a:t>
            </a:r>
            <a:endParaRPr/>
          </a:p>
        </p:txBody>
      </p:sp>
      <p:sp>
        <p:nvSpPr>
          <p:cNvPr id="712" name="Google Shape;712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5" name="Google Shape;725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Definizione</a:t>
            </a:r>
            <a:r>
              <a:rPr lang="en-US"/>
              <a:t>: Un processo che documenta il percorso delle prove dalla raccolta al tribunale.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Importanza</a:t>
            </a:r>
            <a:r>
              <a:rPr lang="en-US"/>
              <a:t>: Mantiene l'integrità e la credibilità delle prove.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Passi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Raccolta iniziale</a:t>
            </a:r>
            <a:r>
              <a:rPr lang="en-US"/>
              <a:t>: Documentare chi ha raccolto le prove e quando.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Trasferimento</a:t>
            </a:r>
            <a:r>
              <a:rPr lang="en-US"/>
              <a:t>: Registrare ogni passaggio di consegne.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Conservazione</a:t>
            </a:r>
            <a:r>
              <a:rPr lang="en-US"/>
              <a:t>: Conservare le prove in modo sicuro.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Presentazione</a:t>
            </a:r>
            <a:r>
              <a:rPr lang="en-US"/>
              <a:t>: Presentare le prove in modo legalmente accettabile.</a:t>
            </a:r>
            <a:endParaRPr/>
          </a:p>
        </p:txBody>
      </p:sp>
      <p:sp>
        <p:nvSpPr>
          <p:cNvPr id="726" name="Google Shape;726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9" name="Google Shape;739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Definizione</a:t>
            </a:r>
            <a:r>
              <a:rPr lang="en-US"/>
              <a:t>: Creazione di una copia esatta di una prova digitale per preservare l'originale.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Scopo</a:t>
            </a:r>
            <a:r>
              <a:rPr lang="en-US"/>
              <a:t>: consente di effettuare analisi senza alterare i dati originali.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Strumenti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dd</a:t>
            </a:r>
            <a:r>
              <a:rPr lang="en-US"/>
              <a:t>: Utilità a riga di comando per la clonazione dei dischi.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FTK Imager</a:t>
            </a:r>
            <a:r>
              <a:rPr lang="en-US"/>
              <a:t>: Strumento per la creazione di immagini forensi di supporti digitali.</a:t>
            </a:r>
            <a:endParaRPr/>
          </a:p>
        </p:txBody>
      </p:sp>
      <p:sp>
        <p:nvSpPr>
          <p:cNvPr id="740" name="Google Shape;740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3" name="Google Shape;753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-US"/>
              <a:t>Garantire l'integrità</a:t>
            </a:r>
            <a:r>
              <a:rPr lang="en-US"/>
              <a:t>: Utilizzare l'hashing (ad esempio, MD5, SHA-1) per verificare l'integrità dei dati.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-US"/>
              <a:t>Relazioni efficaci</a:t>
            </a:r>
            <a:r>
              <a:rPr lang="en-US"/>
              <a:t>: I rapporti devono essere chiari, concisi e riflettere accuratamente i risultati, adatti sia a un pubblico tecnico che non tecnico.</a:t>
            </a:r>
            <a:endParaRPr/>
          </a:p>
        </p:txBody>
      </p:sp>
      <p:sp>
        <p:nvSpPr>
          <p:cNvPr id="754" name="Google Shape;754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7" name="Google Shape;767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Scenario</a:t>
            </a:r>
            <a:r>
              <a:rPr lang="en-US"/>
              <a:t>: L'infrastruttura IT di un'azienda energetica viene compromessa.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Passi compiuti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Documentazione della scena</a:t>
            </a:r>
            <a:r>
              <a:rPr lang="en-US"/>
              <a:t>: Acquisire prove fotografiche e registri dettagliati.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Raccolta delle prove</a:t>
            </a:r>
            <a:r>
              <a:rPr lang="en-US"/>
              <a:t>: Raccogliere le prove digitali pertinenti.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Clonazione</a:t>
            </a:r>
            <a:r>
              <a:rPr lang="en-US"/>
              <a:t>: Creare copie forensi delle prove.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Catena di custodia</a:t>
            </a:r>
            <a:r>
              <a:rPr lang="en-US"/>
              <a:t>: Assicurarsi che tutte le fasi siano documentate per mantenere l'integrità delle prove.</a:t>
            </a:r>
            <a:endParaRPr/>
          </a:p>
        </p:txBody>
      </p:sp>
      <p:sp>
        <p:nvSpPr>
          <p:cNvPr id="768" name="Google Shape;768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4" name="Google Shape;794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-US"/>
              <a:t>Definizione</a:t>
            </a:r>
            <a:r>
              <a:rPr lang="en-US"/>
              <a:t>: La scienza forense di rete consiste nel monitoraggio e nell'analisi del traffico di rete per rilevare e rispondere agli incidenti di sicurezza.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-US"/>
              <a:t>Importanza</a:t>
            </a:r>
            <a:r>
              <a:rPr lang="en-US"/>
              <a:t>: Cruciale per proteggere l'infrastruttura di comunicazione delle reti energetiche dalle minacce informatiche.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-US"/>
              <a:t>Obiettivi</a:t>
            </a:r>
            <a:r>
              <a:rPr lang="en-US"/>
              <a:t>: Identificare, analizzare e mitigare gli attacchi basati sulla rete, garantendo l'integrità e la disponibilità dei servizi di rete.</a:t>
            </a:r>
            <a:endParaRPr/>
          </a:p>
        </p:txBody>
      </p:sp>
      <p:sp>
        <p:nvSpPr>
          <p:cNvPr id="795" name="Google Shape;795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8" name="Google Shape;808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Tipi di attacchi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DDoS (Distributed Denial of Service)</a:t>
            </a:r>
            <a:r>
              <a:rPr lang="en-US"/>
              <a:t>: Sovrasta le risorse di rete.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MITM (Man-in-the-Middle)</a:t>
            </a:r>
            <a:r>
              <a:rPr lang="en-US"/>
              <a:t>: Intercetta e altera le comunicazioni.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Sniffing dei pacchetti</a:t>
            </a:r>
            <a:r>
              <a:rPr lang="en-US"/>
              <a:t>: Cattura e analizza i pacchetti di rete.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Tecniche di rilevamento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IDS/IPS (Intrusion Detection/Prevention Systems)</a:t>
            </a:r>
            <a:r>
              <a:rPr lang="en-US"/>
              <a:t>: Monitorano e analizzano il traffico di rete alla ricerca di segni di attacchi.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Rilevamento delle anomalie</a:t>
            </a:r>
            <a:r>
              <a:rPr lang="en-US"/>
              <a:t>: Identifica le deviazioni dal normale comportamento della rete.</a:t>
            </a:r>
            <a:endParaRPr/>
          </a:p>
        </p:txBody>
      </p:sp>
      <p:sp>
        <p:nvSpPr>
          <p:cNvPr id="809" name="Google Shape;809;p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2" name="Google Shape;822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Passi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Preparazione</a:t>
            </a:r>
            <a:r>
              <a:rPr lang="en-US"/>
              <a:t>: Sviluppare e mantenere un piano di risposta agli incidenti.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Identificazione</a:t>
            </a:r>
            <a:r>
              <a:rPr lang="en-US"/>
              <a:t>: Rilevare e identificare l'incidente.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Contenimento</a:t>
            </a:r>
            <a:r>
              <a:rPr lang="en-US"/>
              <a:t>: Limitare la diffusione e l'impatto dell'incidente.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Sradicamento</a:t>
            </a:r>
            <a:r>
              <a:rPr lang="en-US"/>
              <a:t>: Eliminare la causa dell'incidente.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Ripristino</a:t>
            </a:r>
            <a:r>
              <a:rPr lang="en-US"/>
              <a:t>: Ripristino dei sistemi e delle operazioni interessate.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Lezioni apprese</a:t>
            </a:r>
            <a:r>
              <a:rPr lang="en-US"/>
              <a:t>: Analizzare l'incidente e migliorare le strategie di risposta future.</a:t>
            </a:r>
            <a:endParaRPr/>
          </a:p>
        </p:txBody>
      </p:sp>
      <p:sp>
        <p:nvSpPr>
          <p:cNvPr id="823" name="Google Shape;823;p4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6" name="Google Shape;836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Strumenti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Wireshark</a:t>
            </a:r>
            <a:r>
              <a:rPr lang="en-US"/>
              <a:t>: Analizzatore di protocollo di rete per catturare e analizzare il traffico di rete.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tcpdump</a:t>
            </a:r>
            <a:r>
              <a:rPr lang="en-US"/>
              <a:t>: Analizzatore di pacchetti a riga di comando.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Migliori pratiche</a:t>
            </a:r>
            <a:r>
              <a:rPr lang="en-US"/>
              <a:t>: Utilizzare archivi protetti da scrittura, mantenere registri dettagliati del processo di raccolta e garantire la catena di custodia.</a:t>
            </a:r>
            <a:endParaRPr/>
          </a:p>
        </p:txBody>
      </p:sp>
      <p:sp>
        <p:nvSpPr>
          <p:cNvPr id="837" name="Google Shape;837;p4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0" name="Google Shape;850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Scenario</a:t>
            </a:r>
            <a:r>
              <a:rPr lang="en-US"/>
              <a:t>: Una rete di smart grid subisce un attacco DDoS.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Passi compiuti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Rilevamento</a:t>
            </a:r>
            <a:r>
              <a:rPr lang="en-US"/>
              <a:t>: Utilizzare IDS/IPS per identificare l'attacco.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Contenimento</a:t>
            </a:r>
            <a:r>
              <a:rPr lang="en-US"/>
              <a:t>: Isolare i segmenti colpiti per evitare la diffusione.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Analisi</a:t>
            </a:r>
            <a:r>
              <a:rPr lang="en-US"/>
              <a:t>: Catturare e analizzare il traffico con Wireshark per comprendere i vettori di attacco.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51" name="Google Shape;851;p4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7" name="Google Shape;877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-US"/>
              <a:t>Definizione</a:t>
            </a:r>
            <a:r>
              <a:rPr lang="en-US"/>
              <a:t>: Il reporting consiste nel documentare i risultati di un'indagine forense in modo chiaro e conciso.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-US"/>
              <a:t>Scopo</a:t>
            </a:r>
            <a:r>
              <a:rPr lang="en-US"/>
              <a:t>: comunicare i risultati alle parti interessate, supportare i procedimenti legali e fornire una base per ulteriori azioni.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-US"/>
              <a:t>Importanza</a:t>
            </a:r>
            <a:r>
              <a:rPr lang="en-US"/>
              <a:t>: Assicura la comprensione dei risultati da parte di un pubblico sia tecnico che non tecnico, compresi i professionisti del settore legale.</a:t>
            </a:r>
            <a:endParaRPr/>
          </a:p>
        </p:txBody>
      </p:sp>
      <p:sp>
        <p:nvSpPr>
          <p:cNvPr id="878" name="Google Shape;878;p4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Definizione: La scienza forense digitale si occupa dell'identificazione, della conservazione, dell'esame e dell'analisi delle prove digitali.</a:t>
            </a:r>
            <a:endParaRPr/>
          </a:p>
          <a:p>
            <a:pPr indent="-285750" lvl="0" marL="2857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Importanza: Essenziale per proteggere dalle minacce informatiche infrastrutture critiche come i sistemi SCADA e le reti intelligenti nel settore energetico.</a:t>
            </a:r>
            <a:endParaRPr/>
          </a:p>
          <a:p>
            <a:pPr indent="-285750" lvl="0" marL="2857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Obiettivi: Recuperare, analizzare e presentare materiale informatico in modo legalmente accettabile.</a:t>
            </a:r>
            <a:endParaRPr/>
          </a:p>
        </p:txBody>
      </p:sp>
      <p:sp>
        <p:nvSpPr>
          <p:cNvPr id="269" name="Google Shape;26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1" name="Google Shape;891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Struttura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Sintesi</a:t>
            </a:r>
            <a:r>
              <a:rPr lang="en-US"/>
              <a:t>: panoramica dell'indagine e risultati principali.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Metodologia</a:t>
            </a:r>
            <a:r>
              <a:rPr lang="en-US"/>
              <a:t>: Descrizione dettagliata degli strumenti e delle tecniche utilizzate.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Risultati</a:t>
            </a:r>
            <a:r>
              <a:rPr lang="en-US"/>
              <a:t>: Presentazione dettagliata delle prove e dell'analisi.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Conclusione</a:t>
            </a:r>
            <a:r>
              <a:rPr lang="en-US"/>
              <a:t>: Sintesi dei risultati e delle raccomandazioni.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Appendici</a:t>
            </a:r>
            <a:r>
              <a:rPr lang="en-US"/>
              <a:t>: Informazioni supplementari e dati dettagliati.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Migliori pratiche</a:t>
            </a:r>
            <a:r>
              <a:rPr lang="en-US"/>
              <a:t>: Utilizzare un linguaggio chiaro e preciso, evitare il gergo tecnico, garantire l'accuratezza di tutte le informazioni presentate.</a:t>
            </a:r>
            <a:endParaRPr/>
          </a:p>
        </p:txBody>
      </p:sp>
      <p:sp>
        <p:nvSpPr>
          <p:cNvPr id="892" name="Google Shape;892;p5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5" name="Google Shape;905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Metodi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Ausili visivi</a:t>
            </a:r>
            <a:r>
              <a:rPr lang="en-US"/>
              <a:t>: Utilizzare tabelle, grafici e diagrammi per illustrare i risultati.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Spiegazioni semplificate</a:t>
            </a:r>
            <a:r>
              <a:rPr lang="en-US"/>
              <a:t>: Suddividere concetti complessi in segmenti comprensibili.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Concentrarsi sui punti chiave</a:t>
            </a:r>
            <a:r>
              <a:rPr lang="en-US"/>
              <a:t>: Evidenziare i risultati più critici e le loro implicazioni.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Considerazione del pubblico</a:t>
            </a:r>
            <a:r>
              <a:rPr lang="en-US"/>
              <a:t>: Regolare la profondità dei dettagli tecnici in base al livello di conoscenza del pubblico.</a:t>
            </a:r>
            <a:endParaRPr/>
          </a:p>
        </p:txBody>
      </p:sp>
      <p:sp>
        <p:nvSpPr>
          <p:cNvPr id="906" name="Google Shape;906;p5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9" name="Google Shape;919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Strumenti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Grafici</a:t>
            </a:r>
            <a:r>
              <a:rPr lang="en-US"/>
              <a:t>: Mostrano relazioni e tendenze.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Grafici</a:t>
            </a:r>
            <a:r>
              <a:rPr lang="en-US"/>
              <a:t>: Visualizzare distribuzioni e confronti di dati.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Linee del tempo</a:t>
            </a:r>
            <a:r>
              <a:rPr lang="en-US"/>
              <a:t>: Visualizzare le sequenze di eventi.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Esempi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Diagrammi di rete</a:t>
            </a:r>
            <a:r>
              <a:rPr lang="en-US"/>
              <a:t>: Illustrano la struttura della rete e i punti di compromesso.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Cronologia degli eventi</a:t>
            </a:r>
            <a:r>
              <a:rPr lang="en-US"/>
              <a:t>: Mostra l'ordine cronologico degli eventi relativi all'incidente.</a:t>
            </a:r>
            <a:endParaRPr/>
          </a:p>
        </p:txBody>
      </p:sp>
      <p:sp>
        <p:nvSpPr>
          <p:cNvPr id="920" name="Google Shape;920;p5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3" name="Google Shape;933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Scenario</a:t>
            </a:r>
            <a:r>
              <a:rPr lang="en-US"/>
              <a:t>: Il sistema di controllo di una centrale elettrica viene compromesso da un malware.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Passi compiuti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Creazione del rapporto</a:t>
            </a:r>
            <a:r>
              <a:rPr lang="en-US"/>
              <a:t>: Documentare il processo di indagine, i risultati e le raccomandazioni.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Ausili visivi</a:t>
            </a:r>
            <a:r>
              <a:rPr lang="en-US"/>
              <a:t>: Utilizzare grafici per mostrare la diffusione del malware, le tempistiche di progressione dell'attacco e i diagrammi dell'impatto sul sistema.</a:t>
            </a:r>
            <a:endParaRPr/>
          </a:p>
        </p:txBody>
      </p:sp>
      <p:sp>
        <p:nvSpPr>
          <p:cNvPr id="934" name="Google Shape;934;p5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0" name="Google Shape;960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-US"/>
              <a:t>Panoramica</a:t>
            </a:r>
            <a:r>
              <a:rPr lang="en-US"/>
              <a:t>: Introduzione agli aspetti emergenti e complessi della digital forensics, fondamentali per affrontare le minacce informatiche più sofisticate.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-US"/>
              <a:t>Rilevanza</a:t>
            </a:r>
            <a:r>
              <a:rPr lang="en-US"/>
              <a:t>: La comprensione di argomenti avanzati è essenziale per proteggere le moderne infrastrutture energetiche, come le reti intelligenti e i dispositivi IoT.</a:t>
            </a:r>
            <a:endParaRPr/>
          </a:p>
        </p:txBody>
      </p:sp>
      <p:sp>
        <p:nvSpPr>
          <p:cNvPr id="961" name="Google Shape;961;p5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4" name="Google Shape;974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Definizione</a:t>
            </a:r>
            <a:r>
              <a:rPr lang="en-US"/>
              <a:t>: La cloud forensics consiste nell'investigazione di ambienti basati sul cloud per scoprire e analizzare le prove digitali.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Importanza</a:t>
            </a:r>
            <a:r>
              <a:rPr lang="en-US"/>
              <a:t>: Poiché le aziende del settore energetico utilizzano sempre più spesso i servizi cloud, diventa fondamentale capire come indagare sugli ambienti cloud.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Sfide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Giurisdizione dei dati</a:t>
            </a:r>
            <a:r>
              <a:rPr lang="en-US"/>
              <a:t>: Problemi di autorità legale sui dati archiviati in luoghi diversi.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Multi-tenancy</a:t>
            </a:r>
            <a:r>
              <a:rPr lang="en-US"/>
              <a:t>: Più client condividono lo stesso hardware fisico.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Volatilità dei dati</a:t>
            </a:r>
            <a:r>
              <a:rPr lang="en-US"/>
              <a:t>: I dati nel cloud possono cambiare rapidamente.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Strumenti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EnCase Cloud</a:t>
            </a:r>
            <a:r>
              <a:rPr lang="en-US"/>
              <a:t>: Strumento forense per le indagini sul cloud.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AWS CloudTrail</a:t>
            </a:r>
            <a:r>
              <a:rPr lang="en-US"/>
              <a:t>: Registra le chiamate API AWS per la verifica.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Azure Security Center</a:t>
            </a:r>
            <a:r>
              <a:rPr lang="en-US"/>
              <a:t>: Fornisce la gestione della sicurezza e la protezione dalle minacce per gli ambienti cloud.</a:t>
            </a:r>
            <a:endParaRPr/>
          </a:p>
        </p:txBody>
      </p:sp>
      <p:sp>
        <p:nvSpPr>
          <p:cNvPr id="975" name="Google Shape;975;p5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8" name="Google Shape;988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Definizione</a:t>
            </a:r>
            <a:r>
              <a:rPr lang="en-US"/>
              <a:t>: L'IoT forensics consiste nell'indagare sui dispositivi Internet of Things per raccogliere e analizzare le prove.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Importanza</a:t>
            </a:r>
            <a:r>
              <a:rPr lang="en-US"/>
              <a:t>: Il crescente utilizzo di dispositivi IoT nelle infrastrutture energetiche richiede tecniche forensi specializzate.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Sfide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Eterogeneità dei dispositivi</a:t>
            </a:r>
            <a:r>
              <a:rPr lang="en-US"/>
              <a:t>: Varietà di dispositivi con sistemi operativi e protocolli diversi.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Volume dei dati</a:t>
            </a:r>
            <a:r>
              <a:rPr lang="en-US"/>
              <a:t>: Grandi quantità di dati generati dai dispositivi IoT.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Vulnerabilità della sicurezza</a:t>
            </a:r>
            <a:r>
              <a:rPr lang="en-US"/>
              <a:t>: Molti dispositivi IoT hanno misure di sicurezza deboli.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Strumenti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Foren6</a:t>
            </a:r>
            <a:r>
              <a:rPr lang="en-US"/>
              <a:t>: analizza il traffico 6LoWPAN (IPv6 over Low-Power Wireless Personal Area Networks).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IoT Inspector</a:t>
            </a:r>
            <a:r>
              <a:rPr lang="en-US"/>
              <a:t>: Monitora e analizza il comportamento dei dispositivi IoT.</a:t>
            </a:r>
            <a:endParaRPr/>
          </a:p>
        </p:txBody>
      </p:sp>
      <p:sp>
        <p:nvSpPr>
          <p:cNvPr id="989" name="Google Shape;989;p5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2" name="Google Shape;1002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Tendenze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AI e apprendimento automatico</a:t>
            </a:r>
            <a:r>
              <a:rPr lang="en-US"/>
              <a:t>: Utilizzato per il riconoscimento di modelli e il rilevamento di anomalie in grandi insiemi di dati.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Blockchain Forensics</a:t>
            </a:r>
            <a:r>
              <a:rPr lang="en-US"/>
              <a:t>: Indagine su transazioni e attività sulle reti blockchain.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Sfide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Crittografia</a:t>
            </a:r>
            <a:r>
              <a:rPr lang="en-US"/>
              <a:t>: L'uso diffuso della crittografia complica l'accesso ai dati.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Leggi sulla privacy dei dati</a:t>
            </a:r>
            <a:r>
              <a:rPr lang="en-US"/>
              <a:t>: Regolamenti come il GDPR hanno un impatto sulle modalità di conduzione delle indagini forensi.</a:t>
            </a:r>
            <a:endParaRPr/>
          </a:p>
        </p:txBody>
      </p:sp>
      <p:sp>
        <p:nvSpPr>
          <p:cNvPr id="1003" name="Google Shape;1003;p5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6" name="Google Shape;1016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Tecniche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Memoria forense</a:t>
            </a:r>
            <a:r>
              <a:rPr lang="en-US"/>
              <a:t>: Analisi della memoria volatile alla ricerca di prove.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Ingegneria inversa</a:t>
            </a:r>
            <a:r>
              <a:rPr lang="en-US"/>
              <a:t>: Disassemblaggio e analisi del software per comprenderne la funzionalità.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Steganalisi</a:t>
            </a:r>
            <a:r>
              <a:rPr lang="en-US"/>
              <a:t>: Rilevare le informazioni nascoste nei file digitali.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Strumenti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Volatilità</a:t>
            </a:r>
            <a:r>
              <a:rPr lang="en-US"/>
              <a:t>: Struttura per la memory forensics.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IDA Pro</a:t>
            </a:r>
            <a:r>
              <a:rPr lang="en-US"/>
              <a:t>: Disassemblatore per software di reverse engineering.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Stegdetect</a:t>
            </a:r>
            <a:r>
              <a:rPr lang="en-US"/>
              <a:t>: Strumento per il rilevamento della steganografia nelle immagini.</a:t>
            </a:r>
            <a:endParaRPr/>
          </a:p>
        </p:txBody>
      </p:sp>
      <p:sp>
        <p:nvSpPr>
          <p:cNvPr id="1017" name="Google Shape;1017;p5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∙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Vantaggi: Contribuisce a proteggere i dati e le infrastrutture sensibili, supporta le cause legali fornendo prove, migliora la postura complessiva della cybersecurity.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∙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Processo:</a:t>
            </a:r>
            <a:endParaRPr/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Identificazione: Riconoscere l'incidente e identificare i dati rilevanti.</a:t>
            </a:r>
            <a:endParaRPr/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Conservazione: Garantire l'integrità dei dati e prevenire le manomissioni.</a:t>
            </a:r>
            <a:endParaRPr/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Analisi: Esame dei dati per identificare la causa e la portata dell'incidente.</a:t>
            </a:r>
            <a:endParaRPr/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Presentazione: Documentare e presentare i risultati in modo chiaro e conciso.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0" name="Google Shape;1030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Scenario</a:t>
            </a:r>
            <a:r>
              <a:rPr lang="en-US"/>
              <a:t>: Una violazione della sicurezza interessa sia i servizi cloud che i dispositivi IoT di un'azienda energetica.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Passi compiuti</a:t>
            </a:r>
            <a:r>
              <a:rPr lang="en-US"/>
              <a:t>: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Raccolta dati</a:t>
            </a:r>
            <a:r>
              <a:rPr lang="en-US"/>
              <a:t>: Raccogliere prove dai registri del cloud (AWS CloudTrail) e dai dispositivi IoT (Foren6).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Analisi</a:t>
            </a:r>
            <a:r>
              <a:rPr lang="en-US"/>
              <a:t>: Utilizzare EnCase Cloud e IoT Inspector per analizzare i dati raccolti.</a:t>
            </a:r>
            <a:endParaRPr/>
          </a:p>
          <a:p>
            <a:pPr indent="-762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Sfide</a:t>
            </a:r>
            <a:r>
              <a:rPr lang="en-US"/>
              <a:t>: Affrontare i problemi legati alla giurisdizione dei dati, all'eterogeneità dei dispositivi e al volume dei dati.</a:t>
            </a:r>
            <a:endParaRPr/>
          </a:p>
        </p:txBody>
      </p:sp>
      <p:sp>
        <p:nvSpPr>
          <p:cNvPr id="1031" name="Google Shape;1031;p6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" name="Google Shape;1044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∙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Passi dettagliati:</a:t>
            </a:r>
            <a:endParaRPr/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Identificazione: Individuare le potenziali fonti di prove digitali.</a:t>
            </a:r>
            <a:endParaRPr/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Conservazione: Utilizzare blocchi di scrittura per impedire l'alterazione dei dati.</a:t>
            </a:r>
            <a:endParaRPr/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Raccolta: Raccogliere i dati utilizzando metodi scientifici.</a:t>
            </a:r>
            <a:endParaRPr/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Esame: Estrarre e valutare i dati rilevanti.</a:t>
            </a:r>
            <a:endParaRPr/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Analisi: Comprendere il significato dei dati.</a:t>
            </a:r>
            <a:endParaRPr/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Presentazione: Preparare e presentare una relazione completa.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∙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Scenario: Il sistema di smart grid subisce una sospetta intrusione informatica.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∙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Passi compiuti:</a:t>
            </a:r>
            <a:endParaRPr/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Identificazione: Rilevare attività sospette.</a:t>
            </a:r>
            <a:endParaRPr/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Conservazione: Protezione dei registri e dei dati di sistema.</a:t>
            </a:r>
            <a:endParaRPr/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Raccolta: Raccogliere i dati dai sistemi interessati.</a:t>
            </a:r>
            <a:endParaRPr/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Esame: Analizzare i registri e gli accessi.</a:t>
            </a:r>
            <a:endParaRPr/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Analisi: Identificare i punti di accesso non autorizzati e le potenziali violazioni dei dati.</a:t>
            </a:r>
            <a:endParaRPr/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Presentazione: Preparare una relazione per le parti interessate e le forze dell'ordine.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32131" y="-30007"/>
            <a:ext cx="6064493" cy="687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63"/>
          <p:cNvSpPr txBox="1"/>
          <p:nvPr>
            <p:ph type="ctrTitle"/>
          </p:nvPr>
        </p:nvSpPr>
        <p:spPr>
          <a:xfrm>
            <a:off x="7119890" y="723440"/>
            <a:ext cx="4323426" cy="25790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ook Antiqua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3"/>
          <p:cNvSpPr txBox="1"/>
          <p:nvPr>
            <p:ph idx="1" type="subTitle"/>
          </p:nvPr>
        </p:nvSpPr>
        <p:spPr>
          <a:xfrm>
            <a:off x="7128152" y="5248834"/>
            <a:ext cx="4323426" cy="100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8" name="Google Shape;18;p63"/>
          <p:cNvSpPr/>
          <p:nvPr>
            <p:ph idx="2" type="pic"/>
          </p:nvPr>
        </p:nvSpPr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9" name="Google Shape;19;p63"/>
          <p:cNvSpPr txBox="1"/>
          <p:nvPr>
            <p:ph idx="3" type="body"/>
          </p:nvPr>
        </p:nvSpPr>
        <p:spPr>
          <a:xfrm>
            <a:off x="7119274" y="3373515"/>
            <a:ext cx="4323426" cy="1008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00"/>
              <a:buNone/>
              <a:defRPr b="1" sz="6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20" name="Google Shape;20;p63"/>
          <p:cNvCxnSpPr/>
          <p:nvPr/>
        </p:nvCxnSpPr>
        <p:spPr>
          <a:xfrm flipH="1">
            <a:off x="4559556" y="-10665"/>
            <a:ext cx="1930144" cy="6877290"/>
          </a:xfrm>
          <a:prstGeom prst="straightConnector1">
            <a:avLst/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sson Summary" showMasterSp="0">
  <p:cSld name="Lesson Summary">
    <p:bg>
      <p:bgPr>
        <a:solidFill>
          <a:schemeClr val="dk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2"/>
          <p:cNvSpPr txBox="1"/>
          <p:nvPr>
            <p:ph type="ctrTitle"/>
          </p:nvPr>
        </p:nvSpPr>
        <p:spPr>
          <a:xfrm>
            <a:off x="6599788" y="353962"/>
            <a:ext cx="4786877" cy="983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72"/>
          <p:cNvSpPr txBox="1"/>
          <p:nvPr>
            <p:ph idx="1" type="subTitle"/>
          </p:nvPr>
        </p:nvSpPr>
        <p:spPr>
          <a:xfrm>
            <a:off x="6599788" y="1517074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0" name="Google Shape;110;p72"/>
          <p:cNvSpPr/>
          <p:nvPr>
            <p:ph idx="2" type="pic"/>
          </p:nvPr>
        </p:nvSpPr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1" name="Google Shape;111;p72"/>
          <p:cNvSpPr txBox="1"/>
          <p:nvPr>
            <p:ph idx="3" type="body"/>
          </p:nvPr>
        </p:nvSpPr>
        <p:spPr>
          <a:xfrm>
            <a:off x="6599788" y="2341261"/>
            <a:ext cx="4796710" cy="4019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ourier New"/>
              <a:buNone/>
              <a:defRPr sz="2000"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2" name="Google Shape;112;p72"/>
          <p:cNvSpPr txBox="1"/>
          <p:nvPr>
            <p:ph idx="4" type="body"/>
          </p:nvPr>
        </p:nvSpPr>
        <p:spPr>
          <a:xfrm>
            <a:off x="6599789" y="2753247"/>
            <a:ext cx="3852296" cy="817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pic>
        <p:nvPicPr>
          <p:cNvPr id="113" name="Google Shape;113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4426666" y="5060315"/>
            <a:ext cx="927943" cy="18013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72"/>
          <p:cNvSpPr txBox="1"/>
          <p:nvPr>
            <p:ph idx="5" type="body"/>
          </p:nvPr>
        </p:nvSpPr>
        <p:spPr>
          <a:xfrm>
            <a:off x="6599788" y="3563285"/>
            <a:ext cx="4796710" cy="4019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ourier New"/>
              <a:buNone/>
              <a:defRPr sz="2000"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5" name="Google Shape;115;p72"/>
          <p:cNvSpPr txBox="1"/>
          <p:nvPr>
            <p:ph idx="6" type="body"/>
          </p:nvPr>
        </p:nvSpPr>
        <p:spPr>
          <a:xfrm>
            <a:off x="6599788" y="3982578"/>
            <a:ext cx="3860546" cy="529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6" name="Google Shape;116;p72"/>
          <p:cNvSpPr txBox="1"/>
          <p:nvPr>
            <p:ph idx="7" type="body"/>
          </p:nvPr>
        </p:nvSpPr>
        <p:spPr>
          <a:xfrm>
            <a:off x="6599788" y="4564818"/>
            <a:ext cx="4796710" cy="4019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ourier New"/>
              <a:buNone/>
              <a:defRPr sz="2000"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7" name="Google Shape;117;p72"/>
          <p:cNvSpPr txBox="1"/>
          <p:nvPr>
            <p:ph idx="8" type="body"/>
          </p:nvPr>
        </p:nvSpPr>
        <p:spPr>
          <a:xfrm>
            <a:off x="6599788" y="4975138"/>
            <a:ext cx="3860546" cy="852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1" showMasterSp="0">
  <p:cSld name="Agenda - Topic 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3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73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21" name="Google Shape;121;p73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73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3" name="Google Shape;123;p73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4" name="Google Shape;124;p73"/>
          <p:cNvSpPr txBox="1"/>
          <p:nvPr>
            <p:ph idx="4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5" name="Google Shape;125;p73"/>
          <p:cNvSpPr txBox="1"/>
          <p:nvPr>
            <p:ph idx="5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6" name="Google Shape;126;p73"/>
          <p:cNvSpPr txBox="1"/>
          <p:nvPr>
            <p:ph idx="6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7" name="Google Shape;127;p73"/>
          <p:cNvSpPr txBox="1"/>
          <p:nvPr>
            <p:ph idx="7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8" name="Google Shape;128;p73"/>
          <p:cNvSpPr txBox="1"/>
          <p:nvPr>
            <p:ph idx="8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9" name="Google Shape;129;p73"/>
          <p:cNvSpPr txBox="1"/>
          <p:nvPr>
            <p:ph idx="9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0" name="Google Shape;130;p73"/>
          <p:cNvSpPr txBox="1"/>
          <p:nvPr>
            <p:ph idx="13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1" name="Google Shape;131;p73"/>
          <p:cNvSpPr txBox="1"/>
          <p:nvPr>
            <p:ph idx="14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132" name="Google Shape;132;p73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3" name="Google Shape;133;p73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73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2" showMasterSp="0">
  <p:cSld name="Agenda - Topic 2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4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74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8" name="Google Shape;138;p74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74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0" name="Google Shape;140;p74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1" name="Google Shape;141;p74"/>
          <p:cNvSpPr txBox="1"/>
          <p:nvPr>
            <p:ph idx="4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2" name="Google Shape;142;p74"/>
          <p:cNvSpPr txBox="1"/>
          <p:nvPr>
            <p:ph idx="5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3" name="Google Shape;143;p74"/>
          <p:cNvSpPr txBox="1"/>
          <p:nvPr>
            <p:ph idx="6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4" name="Google Shape;144;p74"/>
          <p:cNvSpPr txBox="1"/>
          <p:nvPr>
            <p:ph idx="7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5" name="Google Shape;145;p74"/>
          <p:cNvSpPr txBox="1"/>
          <p:nvPr>
            <p:ph idx="8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6" name="Google Shape;146;p74"/>
          <p:cNvSpPr txBox="1"/>
          <p:nvPr>
            <p:ph idx="9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7" name="Google Shape;147;p74"/>
          <p:cNvSpPr txBox="1"/>
          <p:nvPr>
            <p:ph idx="13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8" name="Google Shape;148;p74"/>
          <p:cNvSpPr txBox="1"/>
          <p:nvPr>
            <p:ph idx="14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149" name="Google Shape;149;p74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0" name="Google Shape;150;p74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74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3" showMasterSp="0">
  <p:cSld name="Agenda - Topic 3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5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Google Shape;154;p75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5" name="Google Shape;155;p75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75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7" name="Google Shape;157;p75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8" name="Google Shape;158;p75"/>
          <p:cNvSpPr txBox="1"/>
          <p:nvPr>
            <p:ph idx="4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9" name="Google Shape;159;p75"/>
          <p:cNvSpPr txBox="1"/>
          <p:nvPr>
            <p:ph idx="5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0" name="Google Shape;160;p75"/>
          <p:cNvSpPr txBox="1"/>
          <p:nvPr>
            <p:ph idx="6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1" name="Google Shape;161;p75"/>
          <p:cNvSpPr txBox="1"/>
          <p:nvPr>
            <p:ph idx="7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2" name="Google Shape;162;p75"/>
          <p:cNvSpPr txBox="1"/>
          <p:nvPr>
            <p:ph idx="8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3" name="Google Shape;163;p75"/>
          <p:cNvSpPr txBox="1"/>
          <p:nvPr>
            <p:ph idx="9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4" name="Google Shape;164;p75"/>
          <p:cNvSpPr txBox="1"/>
          <p:nvPr>
            <p:ph idx="13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5" name="Google Shape;165;p75"/>
          <p:cNvSpPr txBox="1"/>
          <p:nvPr>
            <p:ph idx="14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166" name="Google Shape;166;p75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7" name="Google Shape;167;p75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75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4" showMasterSp="0">
  <p:cSld name="Agenda - Topic 4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6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76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72" name="Google Shape;172;p76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76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4" name="Google Shape;174;p76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5" name="Google Shape;175;p76"/>
          <p:cNvSpPr txBox="1"/>
          <p:nvPr>
            <p:ph idx="4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6" name="Google Shape;176;p76"/>
          <p:cNvSpPr txBox="1"/>
          <p:nvPr>
            <p:ph idx="5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7" name="Google Shape;177;p76"/>
          <p:cNvSpPr txBox="1"/>
          <p:nvPr>
            <p:ph idx="6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8" name="Google Shape;178;p76"/>
          <p:cNvSpPr txBox="1"/>
          <p:nvPr>
            <p:ph idx="7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9" name="Google Shape;179;p76"/>
          <p:cNvSpPr txBox="1"/>
          <p:nvPr>
            <p:ph idx="8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80" name="Google Shape;180;p76"/>
          <p:cNvSpPr txBox="1"/>
          <p:nvPr>
            <p:ph idx="9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81" name="Google Shape;181;p76"/>
          <p:cNvSpPr txBox="1"/>
          <p:nvPr>
            <p:ph idx="13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82" name="Google Shape;182;p76"/>
          <p:cNvSpPr txBox="1"/>
          <p:nvPr>
            <p:ph idx="14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183" name="Google Shape;183;p76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4" name="Google Shape;184;p76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6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5" showMasterSp="0">
  <p:cSld name="Agenda - Topic 5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7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77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89" name="Google Shape;189;p77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77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1" name="Google Shape;191;p77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2" name="Google Shape;192;p77"/>
          <p:cNvSpPr txBox="1"/>
          <p:nvPr>
            <p:ph idx="4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3" name="Google Shape;193;p77"/>
          <p:cNvSpPr txBox="1"/>
          <p:nvPr>
            <p:ph idx="5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4" name="Google Shape;194;p77"/>
          <p:cNvSpPr txBox="1"/>
          <p:nvPr>
            <p:ph idx="6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5" name="Google Shape;195;p77"/>
          <p:cNvSpPr txBox="1"/>
          <p:nvPr>
            <p:ph idx="7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6" name="Google Shape;196;p77"/>
          <p:cNvSpPr txBox="1"/>
          <p:nvPr>
            <p:ph idx="8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7" name="Google Shape;197;p77"/>
          <p:cNvSpPr txBox="1"/>
          <p:nvPr>
            <p:ph idx="9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8" name="Google Shape;198;p77"/>
          <p:cNvSpPr txBox="1"/>
          <p:nvPr>
            <p:ph idx="13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9" name="Google Shape;199;p77"/>
          <p:cNvSpPr txBox="1"/>
          <p:nvPr>
            <p:ph idx="14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200" name="Google Shape;200;p77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1" name="Google Shape;201;p77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77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 showMasterSp="0">
  <p:cSld name="Agenda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4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Google Shape;23;p64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cxnSp>
        <p:nvCxnSpPr>
          <p:cNvPr id="24" name="Google Shape;24;p64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64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4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64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4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9" name="Google Shape;29;p64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0" name="Google Shape;30;p64"/>
          <p:cNvSpPr txBox="1"/>
          <p:nvPr>
            <p:ph idx="4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1" name="Google Shape;31;p64"/>
          <p:cNvSpPr txBox="1"/>
          <p:nvPr>
            <p:ph idx="5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2" name="Google Shape;32;p64"/>
          <p:cNvSpPr txBox="1"/>
          <p:nvPr>
            <p:ph idx="6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3" name="Google Shape;33;p64"/>
          <p:cNvSpPr txBox="1"/>
          <p:nvPr>
            <p:ph idx="7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4" name="Google Shape;34;p64"/>
          <p:cNvSpPr txBox="1"/>
          <p:nvPr>
            <p:ph idx="8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5" name="Google Shape;35;p64"/>
          <p:cNvSpPr txBox="1"/>
          <p:nvPr>
            <p:ph idx="9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6" name="Google Shape;36;p64"/>
          <p:cNvSpPr txBox="1"/>
          <p:nvPr>
            <p:ph idx="13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7" name="Google Shape;37;p64"/>
          <p:cNvSpPr txBox="1"/>
          <p:nvPr>
            <p:ph idx="14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5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5"/>
          <p:cNvSpPr txBox="1"/>
          <p:nvPr>
            <p:ph idx="1" type="body"/>
          </p:nvPr>
        </p:nvSpPr>
        <p:spPr>
          <a:xfrm>
            <a:off x="796322" y="2252076"/>
            <a:ext cx="5797550" cy="3051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 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1" name="Google Shape;41;p65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2" name="Google Shape;42;p65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43;p65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65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5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 showMasterSp="0">
  <p:cSld name="3_Title Slide">
    <p:bg>
      <p:bgPr>
        <a:solidFill>
          <a:schemeClr val="dk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6"/>
          <p:cNvSpPr txBox="1"/>
          <p:nvPr>
            <p:ph type="ctrTitle"/>
          </p:nvPr>
        </p:nvSpPr>
        <p:spPr>
          <a:xfrm>
            <a:off x="6615541" y="715654"/>
            <a:ext cx="4786877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6"/>
          <p:cNvSpPr txBox="1"/>
          <p:nvPr>
            <p:ph idx="1" type="subTitle"/>
          </p:nvPr>
        </p:nvSpPr>
        <p:spPr>
          <a:xfrm>
            <a:off x="6605708" y="24314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9" name="Google Shape;49;p66"/>
          <p:cNvSpPr/>
          <p:nvPr>
            <p:ph idx="2" type="pic"/>
          </p:nvPr>
        </p:nvSpPr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0" name="Google Shape;50;p66"/>
          <p:cNvSpPr txBox="1"/>
          <p:nvPr>
            <p:ph idx="3" type="body"/>
          </p:nvPr>
        </p:nvSpPr>
        <p:spPr>
          <a:xfrm>
            <a:off x="6605708" y="3348617"/>
            <a:ext cx="2699066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ourier New"/>
              <a:buChar char="o"/>
              <a:defRPr sz="14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pic>
        <p:nvPicPr>
          <p:cNvPr id="51" name="Google Shape;51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4426666" y="5060315"/>
            <a:ext cx="927943" cy="180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 showMasterSp="0">
  <p:cSld name="Closing Slide">
    <p:bg>
      <p:bgPr>
        <a:solidFill>
          <a:schemeClr val="dk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67"/>
          <p:cNvGrpSpPr/>
          <p:nvPr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54" name="Google Shape;54;p6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40328" y="2242"/>
              <a:ext cx="6049150" cy="68624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6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" name="Google Shape;56;p67"/>
          <p:cNvSpPr txBox="1"/>
          <p:nvPr>
            <p:ph type="ctrTitle"/>
          </p:nvPr>
        </p:nvSpPr>
        <p:spPr>
          <a:xfrm>
            <a:off x="6970326" y="1679216"/>
            <a:ext cx="4786877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ook Antiqua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7"/>
          <p:cNvSpPr/>
          <p:nvPr>
            <p:ph idx="2" type="pic"/>
          </p:nvPr>
        </p:nvSpPr>
        <p:spPr>
          <a:xfrm>
            <a:off x="-29499" y="-2236"/>
            <a:ext cx="6814124" cy="687109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8" name="Google Shape;58;p67"/>
          <p:cNvSpPr txBox="1"/>
          <p:nvPr>
            <p:ph idx="1" type="body"/>
          </p:nvPr>
        </p:nvSpPr>
        <p:spPr>
          <a:xfrm>
            <a:off x="6970326" y="3748958"/>
            <a:ext cx="4786878" cy="2258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None/>
              <a:defRPr sz="16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(Single line)" showMasterSp="0">
  <p:cSld name="Title and Content (Single line)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8"/>
          <p:cNvSpPr txBox="1"/>
          <p:nvPr>
            <p:ph type="ctrTitle"/>
          </p:nvPr>
        </p:nvSpPr>
        <p:spPr>
          <a:xfrm>
            <a:off x="796322" y="408820"/>
            <a:ext cx="8935507" cy="949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68"/>
          <p:cNvSpPr txBox="1"/>
          <p:nvPr>
            <p:ph idx="1" type="body"/>
          </p:nvPr>
        </p:nvSpPr>
        <p:spPr>
          <a:xfrm>
            <a:off x="796322" y="1986061"/>
            <a:ext cx="5797550" cy="4015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 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2" name="Google Shape;62;p68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3" name="Google Shape;63;p68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8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 showMasterSp="0">
  <p:cSld name="Title and Content 2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9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69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69"/>
          <p:cNvSpPr txBox="1"/>
          <p:nvPr>
            <p:ph idx="1" type="body"/>
          </p:nvPr>
        </p:nvSpPr>
        <p:spPr>
          <a:xfrm>
            <a:off x="796322" y="2252394"/>
            <a:ext cx="5797518" cy="25329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69" name="Google Shape;69;p69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69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9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2" name="Google Shape;72;p69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Google Shape;73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04430" y="5008931"/>
            <a:ext cx="3842918" cy="435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>
  <p:cSld name="Comparis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70"/>
          <p:cNvGrpSpPr/>
          <p:nvPr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76" name="Google Shape;76;p7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233290" y="0"/>
              <a:ext cx="2740011" cy="6850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7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" name="Google Shape;78;p70"/>
          <p:cNvSpPr/>
          <p:nvPr/>
        </p:nvSpPr>
        <p:spPr>
          <a:xfrm>
            <a:off x="7995403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70"/>
          <p:cNvSpPr txBox="1"/>
          <p:nvPr>
            <p:ph type="ctrTitle"/>
          </p:nvPr>
        </p:nvSpPr>
        <p:spPr>
          <a:xfrm>
            <a:off x="447368" y="270880"/>
            <a:ext cx="1129726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70"/>
          <p:cNvSpPr/>
          <p:nvPr>
            <p:ph idx="1" type="body"/>
          </p:nvPr>
        </p:nvSpPr>
        <p:spPr>
          <a:xfrm>
            <a:off x="131835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accent1">
              <a:alpha val="9803"/>
            </a:schemeClr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1" name="Google Shape;81;p70"/>
          <p:cNvSpPr/>
          <p:nvPr>
            <p:ph idx="2" type="pic"/>
          </p:nvPr>
        </p:nvSpPr>
        <p:spPr>
          <a:xfrm>
            <a:off x="2239419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70"/>
          <p:cNvSpPr txBox="1"/>
          <p:nvPr>
            <p:ph idx="3" type="body"/>
          </p:nvPr>
        </p:nvSpPr>
        <p:spPr>
          <a:xfrm>
            <a:off x="1605817" y="3989405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3" name="Google Shape;83;p70"/>
          <p:cNvSpPr/>
          <p:nvPr>
            <p:ph idx="4" type="body"/>
          </p:nvPr>
        </p:nvSpPr>
        <p:spPr>
          <a:xfrm>
            <a:off x="465109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accent1">
              <a:alpha val="9803"/>
            </a:schemeClr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4" name="Google Shape;84;p70"/>
          <p:cNvSpPr/>
          <p:nvPr>
            <p:ph idx="5" type="pic"/>
          </p:nvPr>
        </p:nvSpPr>
        <p:spPr>
          <a:xfrm>
            <a:off x="5572159" y="2954840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70"/>
          <p:cNvSpPr txBox="1"/>
          <p:nvPr>
            <p:ph idx="6" type="body"/>
          </p:nvPr>
        </p:nvSpPr>
        <p:spPr>
          <a:xfrm>
            <a:off x="4938557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70"/>
          <p:cNvSpPr/>
          <p:nvPr>
            <p:ph idx="7" type="body"/>
          </p:nvPr>
        </p:nvSpPr>
        <p:spPr>
          <a:xfrm>
            <a:off x="7995403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accent1">
              <a:alpha val="9803"/>
            </a:schemeClr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7" name="Google Shape;87;p70"/>
          <p:cNvSpPr/>
          <p:nvPr>
            <p:ph idx="8" type="pic"/>
          </p:nvPr>
        </p:nvSpPr>
        <p:spPr>
          <a:xfrm>
            <a:off x="8916470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70"/>
          <p:cNvSpPr txBox="1"/>
          <p:nvPr>
            <p:ph idx="9" type="body"/>
          </p:nvPr>
        </p:nvSpPr>
        <p:spPr>
          <a:xfrm>
            <a:off x="8282868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9" name="Google Shape;89;p70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70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Dark" showMasterSp="0">
  <p:cSld name="Comparison Dark">
    <p:bg>
      <p:bgPr>
        <a:solidFill>
          <a:schemeClr val="dk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71"/>
          <p:cNvGrpSpPr/>
          <p:nvPr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93" name="Google Shape;93;p7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233290" y="0"/>
              <a:ext cx="2740011" cy="6850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7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" name="Google Shape;95;p71"/>
          <p:cNvSpPr txBox="1"/>
          <p:nvPr>
            <p:ph type="title"/>
          </p:nvPr>
        </p:nvSpPr>
        <p:spPr>
          <a:xfrm>
            <a:off x="409099" y="286603"/>
            <a:ext cx="11373803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71"/>
          <p:cNvSpPr/>
          <p:nvPr>
            <p:ph idx="1" type="body"/>
          </p:nvPr>
        </p:nvSpPr>
        <p:spPr>
          <a:xfrm>
            <a:off x="131835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7" name="Google Shape;97;p71"/>
          <p:cNvSpPr/>
          <p:nvPr>
            <p:ph idx="2" type="pic"/>
          </p:nvPr>
        </p:nvSpPr>
        <p:spPr>
          <a:xfrm>
            <a:off x="2239419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71"/>
          <p:cNvSpPr txBox="1"/>
          <p:nvPr>
            <p:ph idx="3" type="body"/>
          </p:nvPr>
        </p:nvSpPr>
        <p:spPr>
          <a:xfrm>
            <a:off x="1605817" y="3989405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9" name="Google Shape;99;p71"/>
          <p:cNvSpPr/>
          <p:nvPr>
            <p:ph idx="4" type="body"/>
          </p:nvPr>
        </p:nvSpPr>
        <p:spPr>
          <a:xfrm>
            <a:off x="465109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0" name="Google Shape;100;p71"/>
          <p:cNvSpPr/>
          <p:nvPr>
            <p:ph idx="5" type="pic"/>
          </p:nvPr>
        </p:nvSpPr>
        <p:spPr>
          <a:xfrm>
            <a:off x="5572159" y="2954840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71"/>
          <p:cNvSpPr txBox="1"/>
          <p:nvPr>
            <p:ph idx="6" type="body"/>
          </p:nvPr>
        </p:nvSpPr>
        <p:spPr>
          <a:xfrm>
            <a:off x="4938557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2" name="Google Shape;102;p71"/>
          <p:cNvSpPr/>
          <p:nvPr>
            <p:ph idx="7" type="body"/>
          </p:nvPr>
        </p:nvSpPr>
        <p:spPr>
          <a:xfrm>
            <a:off x="7995403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3" name="Google Shape;103;p71"/>
          <p:cNvSpPr/>
          <p:nvPr>
            <p:ph idx="8" type="pic"/>
          </p:nvPr>
        </p:nvSpPr>
        <p:spPr>
          <a:xfrm>
            <a:off x="8916470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71"/>
          <p:cNvSpPr txBox="1"/>
          <p:nvPr>
            <p:ph idx="9" type="body"/>
          </p:nvPr>
        </p:nvSpPr>
        <p:spPr>
          <a:xfrm>
            <a:off x="8282868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5" name="Google Shape;105;p71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71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ook Antiqua"/>
              <a:buNone/>
              <a:defRPr b="0" i="0" sz="6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62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62"/>
          <p:cNvSpPr txBox="1"/>
          <p:nvPr>
            <p:ph idx="11" type="ftr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62"/>
          <p:cNvSpPr txBox="1"/>
          <p:nvPr>
            <p:ph idx="12" type="sldNum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4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4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9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"/>
          <p:cNvSpPr txBox="1"/>
          <p:nvPr>
            <p:ph type="ctrTitle"/>
          </p:nvPr>
        </p:nvSpPr>
        <p:spPr>
          <a:xfrm>
            <a:off x="7119889" y="723440"/>
            <a:ext cx="4899285" cy="25790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 Antiqua"/>
              <a:buNone/>
            </a:pPr>
            <a:r>
              <a:rPr lang="en-US" sz="4000"/>
              <a:t>Scienza digitale </a:t>
            </a:r>
            <a:r>
              <a:rPr lang="en-US" sz="4000"/>
              <a:t>forense</a:t>
            </a:r>
            <a:r>
              <a:rPr lang="en-US" sz="4000"/>
              <a:t> per l'energia</a:t>
            </a:r>
            <a:endParaRPr/>
          </a:p>
        </p:txBody>
      </p:sp>
      <p:sp>
        <p:nvSpPr>
          <p:cNvPr id="209" name="Google Shape;209;p1"/>
          <p:cNvSpPr txBox="1"/>
          <p:nvPr>
            <p:ph idx="1" type="subTitle"/>
          </p:nvPr>
        </p:nvSpPr>
        <p:spPr>
          <a:xfrm>
            <a:off x="7128152" y="5248834"/>
            <a:ext cx="4323426" cy="100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PRESENTAZIONE A CURA DI: </a:t>
            </a:r>
            <a:endParaRPr/>
          </a:p>
        </p:txBody>
      </p:sp>
      <p:sp>
        <p:nvSpPr>
          <p:cNvPr id="210" name="Google Shape;210;p1"/>
          <p:cNvSpPr txBox="1"/>
          <p:nvPr>
            <p:ph idx="3" type="body"/>
          </p:nvPr>
        </p:nvSpPr>
        <p:spPr>
          <a:xfrm>
            <a:off x="6976872" y="3373515"/>
            <a:ext cx="4465828" cy="1008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CSP012_S_E</a:t>
            </a:r>
            <a:endParaRPr/>
          </a:p>
        </p:txBody>
      </p:sp>
      <p:sp>
        <p:nvSpPr>
          <p:cNvPr id="211" name="Google Shape;211;p1"/>
          <p:cNvSpPr/>
          <p:nvPr/>
        </p:nvSpPr>
        <p:spPr>
          <a:xfrm rot="10800000">
            <a:off x="3507757" y="-11160"/>
            <a:ext cx="2553080" cy="6858841"/>
          </a:xfrm>
          <a:custGeom>
            <a:rect b="b" l="l" r="r" t="t"/>
            <a:pathLst>
              <a:path extrusionOk="0" h="6858841" w="2553080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black and white cover with blue squares&#10;&#10;Description automatically generated" id="212" name="Google Shape;212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83" l="0" r="0" t="784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grpSp>
        <p:nvGrpSpPr>
          <p:cNvPr id="213" name="Google Shape;213;p1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214" name="Google Shape;214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0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1. Strumenti hardware per la scienza forense digitale</a:t>
            </a:r>
            <a:endParaRPr/>
          </a:p>
        </p:txBody>
      </p:sp>
      <p:sp>
        <p:nvSpPr>
          <p:cNvPr id="341" name="Google Shape;341;p10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342" name="Google Shape;342;p10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Importanza degli strumenti hardware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Tipi di strumenti hardware: Bloccatori di scrittura, duplicatori forensi, dispositivi di recupero dati</a:t>
            </a:r>
            <a:endParaRPr sz="1050"/>
          </a:p>
        </p:txBody>
      </p:sp>
      <p:cxnSp>
        <p:nvCxnSpPr>
          <p:cNvPr id="343" name="Google Shape;343;p10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4" name="Google Shape;344;p10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45" name="Google Shape;345;p10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46" name="Google Shape;346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Google Shape;347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348" name="Google Shape;348;p10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1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2. Strumenti software per la scienza forense digitale</a:t>
            </a:r>
            <a:endParaRPr/>
          </a:p>
        </p:txBody>
      </p:sp>
      <p:sp>
        <p:nvSpPr>
          <p:cNvPr id="355" name="Google Shape;355;p11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356" name="Google Shape;356;p11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Importanza degli strumenti software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Tipi di strumenti software: FTK Imager, Autopsy, EnCase, Wireshark.</a:t>
            </a:r>
            <a:endParaRPr sz="1200"/>
          </a:p>
        </p:txBody>
      </p:sp>
      <p:cxnSp>
        <p:nvCxnSpPr>
          <p:cNvPr id="357" name="Google Shape;357;p11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8" name="Google Shape;358;p11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59" name="Google Shape;359;p11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60" name="Google Shape;360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1" name="Google Shape;361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362" name="Google Shape;362;p11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2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3. Convalida degli strumenti forensi</a:t>
            </a:r>
            <a:endParaRPr/>
          </a:p>
        </p:txBody>
      </p:sp>
      <p:sp>
        <p:nvSpPr>
          <p:cNvPr id="369" name="Google Shape;369;p12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370" name="Google Shape;370;p12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Necessità di convalida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Metodi di validazione: Test in ambienti controllati, convalida incrociata con diversi strumenti.</a:t>
            </a:r>
            <a:endParaRPr sz="1200"/>
          </a:p>
        </p:txBody>
      </p:sp>
      <p:cxnSp>
        <p:nvCxnSpPr>
          <p:cNvPr id="371" name="Google Shape;371;p12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2" name="Google Shape;372;p12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73" name="Google Shape;373;p12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74" name="Google Shape;374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Google Shape;375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376" name="Google Shape;376;p12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3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4. Garanzia di qualità nella scienza forense digitale dell'energia</a:t>
            </a:r>
            <a:endParaRPr/>
          </a:p>
        </p:txBody>
      </p:sp>
      <p:sp>
        <p:nvSpPr>
          <p:cNvPr id="383" name="Google Shape;383;p13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384" name="Google Shape;384;p13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Importanza della garanzia di qualità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Fasi di garanzia della qualità: Procedure operative standard, calibrazione regolare degli strumenti, formazione continua.</a:t>
            </a:r>
            <a:endParaRPr sz="1200"/>
          </a:p>
        </p:txBody>
      </p:sp>
      <p:cxnSp>
        <p:nvCxnSpPr>
          <p:cNvPr id="385" name="Google Shape;385;p13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6" name="Google Shape;386;p13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87" name="Google Shape;387;p13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88" name="Google Shape;388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9" name="Google Shape;389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390" name="Google Shape;390;p13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4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5. Caso d'uso: convalida dello strumento e garanzia di qualità</a:t>
            </a:r>
            <a:endParaRPr/>
          </a:p>
        </p:txBody>
      </p:sp>
      <p:sp>
        <p:nvSpPr>
          <p:cNvPr id="397" name="Google Shape;397;p14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398" name="Google Shape;398;p14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Scenario: Convalida degli strumenti forensi in un'indagine su un sistema SCADA.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Passi compiuti: Selezione degli utensili, test controllati, implementazione delle procedure di AQ.</a:t>
            </a:r>
            <a:endParaRPr sz="1200"/>
          </a:p>
        </p:txBody>
      </p:sp>
      <p:cxnSp>
        <p:nvCxnSpPr>
          <p:cNvPr id="399" name="Google Shape;399;p14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0" name="Google Shape;400;p14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01" name="Google Shape;401;p14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02" name="Google Shape;402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3" name="Google Shape;403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404" name="Google Shape;404;p14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5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Book Antiqua"/>
              <a:buNone/>
            </a:pPr>
            <a:r>
              <a:rPr lang="en-US">
                <a:solidFill>
                  <a:schemeClr val="accent1"/>
                </a:solidFill>
              </a:rPr>
              <a:t>Schema di formazione: </a:t>
            </a:r>
            <a:br>
              <a:rPr lang="en-US">
                <a:solidFill>
                  <a:schemeClr val="accent1"/>
                </a:solidFill>
              </a:rPr>
            </a:br>
            <a:br>
              <a:rPr lang="en-US">
                <a:solidFill>
                  <a:schemeClr val="accent1"/>
                </a:solidFill>
              </a:rPr>
            </a:br>
            <a:r>
              <a:rPr lang="en-US"/>
              <a:t>Argomento-03 - Acquisizione di dati e prove</a:t>
            </a:r>
            <a:endParaRPr/>
          </a:p>
        </p:txBody>
      </p:sp>
      <p:sp>
        <p:nvSpPr>
          <p:cNvPr id="410" name="Google Shape;410;p15"/>
          <p:cNvSpPr/>
          <p:nvPr/>
        </p:nvSpPr>
        <p:spPr>
          <a:xfrm>
            <a:off x="7370364" y="-3219"/>
            <a:ext cx="2562565" cy="6884359"/>
          </a:xfrm>
          <a:custGeom>
            <a:rect b="b" l="l" r="r" t="t"/>
            <a:pathLst>
              <a:path extrusionOk="0" h="6884359" w="2562565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1" name="Google Shape;41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7829202" y="5156615"/>
            <a:ext cx="878334" cy="1705001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15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3" name="Google Shape;413;p15"/>
          <p:cNvSpPr txBox="1"/>
          <p:nvPr/>
        </p:nvSpPr>
        <p:spPr>
          <a:xfrm>
            <a:off x="796323" y="2726930"/>
            <a:ext cx="6980091" cy="1208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144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Comprendere l'acquisizione di dati ed evidenze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Formati di archiviazione dei dati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Strumenti e metodi di acquisizione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Convalida delle acquisizioni di dati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Caso d'uso: Acquisizione di dati nell'incidente Smart Grid</a:t>
            </a:r>
            <a:endParaRPr/>
          </a:p>
        </p:txBody>
      </p:sp>
      <p:pic>
        <p:nvPicPr>
          <p:cNvPr descr="A cup of coffee and a notebook on a table&#10;&#10;Description automatically generated" id="414" name="Google Shape;414;p15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18260" r="18260" t="0"/>
          <a:stretch/>
        </p:blipFill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grpSp>
        <p:nvGrpSpPr>
          <p:cNvPr id="415" name="Google Shape;415;p15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16" name="Google Shape;416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7" name="Google Shape;417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6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1. Introduzione all'acquisizione di dati ed evidenze</a:t>
            </a:r>
            <a:endParaRPr/>
          </a:p>
        </p:txBody>
      </p:sp>
      <p:sp>
        <p:nvSpPr>
          <p:cNvPr id="424" name="Google Shape;424;p16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425" name="Google Shape;425;p16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Definizione di acquisizione dati nella scienza forense digitale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Importanza nel settore energetico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Obiettivi principali</a:t>
            </a:r>
            <a:endParaRPr sz="1200"/>
          </a:p>
        </p:txBody>
      </p:sp>
      <p:cxnSp>
        <p:nvCxnSpPr>
          <p:cNvPr id="426" name="Google Shape;426;p16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7" name="Google Shape;427;p16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28" name="Google Shape;428;p16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29" name="Google Shape;429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431" name="Google Shape;431;p16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7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2. Formati di archiviazione dei dati</a:t>
            </a:r>
            <a:endParaRPr/>
          </a:p>
        </p:txBody>
      </p:sp>
      <p:sp>
        <p:nvSpPr>
          <p:cNvPr id="438" name="Google Shape;438;p17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439" name="Google Shape;439;p17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Formati comuni: FAT32, NTFS, Ext4, ecc.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Formati specifici del settore energetico: Registri SCADA, dati dei contatori intelligenti</a:t>
            </a:r>
            <a:endParaRPr sz="1200"/>
          </a:p>
        </p:txBody>
      </p:sp>
      <p:cxnSp>
        <p:nvCxnSpPr>
          <p:cNvPr id="440" name="Google Shape;440;p17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1" name="Google Shape;441;p17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42" name="Google Shape;442;p17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43" name="Google Shape;443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445" name="Google Shape;445;p17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8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3. Strumenti e metodi di acquisizione</a:t>
            </a:r>
            <a:endParaRPr/>
          </a:p>
        </p:txBody>
      </p:sp>
      <p:sp>
        <p:nvSpPr>
          <p:cNvPr id="452" name="Google Shape;452;p18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453" name="Google Shape;453;p18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Strumenti: FTK Imager, EnCase, dd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Metodi: Acquisizione dal vivo, acquisizione statica</a:t>
            </a:r>
            <a:endParaRPr sz="1200"/>
          </a:p>
        </p:txBody>
      </p:sp>
      <p:cxnSp>
        <p:nvCxnSpPr>
          <p:cNvPr id="454" name="Google Shape;454;p18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5" name="Google Shape;455;p18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56" name="Google Shape;456;p18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57" name="Google Shape;457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8" name="Google Shape;458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459" name="Google Shape;459;p18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9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4. Convalida delle acquisizioni di dati</a:t>
            </a:r>
            <a:endParaRPr/>
          </a:p>
        </p:txBody>
      </p:sp>
      <p:sp>
        <p:nvSpPr>
          <p:cNvPr id="466" name="Google Shape;466;p19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467" name="Google Shape;467;p19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Importanza della convalida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Tecniche: Hashing (MD5, SHA-1), verifica incrociata</a:t>
            </a:r>
            <a:endParaRPr sz="1200"/>
          </a:p>
        </p:txBody>
      </p:sp>
      <p:cxnSp>
        <p:nvCxnSpPr>
          <p:cNvPr id="468" name="Google Shape;468;p19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9" name="Google Shape;469;p19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70" name="Google Shape;470;p19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71" name="Google Shape;471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2" name="Google Shape;472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473" name="Google Shape;473;p19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"/>
          <p:cNvSpPr/>
          <p:nvPr/>
        </p:nvSpPr>
        <p:spPr>
          <a:xfrm rot="10800000">
            <a:off x="3507757" y="-11160"/>
            <a:ext cx="2553080" cy="6858841"/>
          </a:xfrm>
          <a:custGeom>
            <a:rect b="b" l="l" r="r" t="t"/>
            <a:pathLst>
              <a:path extrusionOk="0" h="6858841" w="2553080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2" name="Google Shape;22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702" y="1338943"/>
            <a:ext cx="11808595" cy="418011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0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5. Caso d'uso: Acquisizione di dati in caso di incidente nella Smart Grid</a:t>
            </a:r>
            <a:endParaRPr/>
          </a:p>
        </p:txBody>
      </p:sp>
      <p:sp>
        <p:nvSpPr>
          <p:cNvPr id="480" name="Google Shape;480;p20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481" name="Google Shape;481;p20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Scenario: Incidente informatico in una rete di smart grid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Passi compiuti: Identificazione dei dati, acquisizione tramite FTK Imager, convalida tramite hashing.</a:t>
            </a:r>
            <a:endParaRPr sz="1200"/>
          </a:p>
        </p:txBody>
      </p:sp>
      <p:cxnSp>
        <p:nvCxnSpPr>
          <p:cNvPr id="482" name="Google Shape;482;p20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3" name="Google Shape;483;p20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84" name="Google Shape;484;p20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85" name="Google Shape;485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6" name="Google Shape;486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487" name="Google Shape;487;p20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1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Book Antiqua"/>
              <a:buNone/>
            </a:pPr>
            <a:r>
              <a:rPr lang="en-US">
                <a:solidFill>
                  <a:schemeClr val="accent1"/>
                </a:solidFill>
              </a:rPr>
              <a:t>Schema di formazione: </a:t>
            </a:r>
            <a:br>
              <a:rPr lang="en-US">
                <a:solidFill>
                  <a:schemeClr val="accent1"/>
                </a:solidFill>
              </a:rPr>
            </a:br>
            <a:br>
              <a:rPr lang="en-US">
                <a:solidFill>
                  <a:schemeClr val="accent1"/>
                </a:solidFill>
              </a:rPr>
            </a:br>
            <a:r>
              <a:rPr lang="en-US"/>
              <a:t>Argomento-04 - Aspetti legali della s</a:t>
            </a:r>
            <a:r>
              <a:rPr lang="en-US"/>
              <a:t>cienza digitale forense</a:t>
            </a:r>
            <a:endParaRPr/>
          </a:p>
        </p:txBody>
      </p:sp>
      <p:sp>
        <p:nvSpPr>
          <p:cNvPr id="493" name="Google Shape;493;p21"/>
          <p:cNvSpPr/>
          <p:nvPr/>
        </p:nvSpPr>
        <p:spPr>
          <a:xfrm>
            <a:off x="7370364" y="-3219"/>
            <a:ext cx="2562565" cy="6884359"/>
          </a:xfrm>
          <a:custGeom>
            <a:rect b="b" l="l" r="r" t="t"/>
            <a:pathLst>
              <a:path extrusionOk="0" h="6884359" w="2562565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4" name="Google Shape;49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7829202" y="5156615"/>
            <a:ext cx="878334" cy="1705001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21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6" name="Google Shape;496;p21"/>
          <p:cNvSpPr txBox="1"/>
          <p:nvPr/>
        </p:nvSpPr>
        <p:spPr>
          <a:xfrm>
            <a:off x="796323" y="2726930"/>
            <a:ext cx="6980091" cy="1208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144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Introduzione agli aspetti legali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Leggi e regolamenti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Impatto legale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Mantenimento della catena di custodia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Caso d'uso: Conformità legale nelle indagini forensi</a:t>
            </a:r>
            <a:endParaRPr/>
          </a:p>
        </p:txBody>
      </p:sp>
      <p:pic>
        <p:nvPicPr>
          <p:cNvPr descr="A cup of coffee and a notebook on a table&#10;&#10;Description automatically generated" id="497" name="Google Shape;497;p2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18260" r="18260" t="0"/>
          <a:stretch/>
        </p:blipFill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grpSp>
        <p:nvGrpSpPr>
          <p:cNvPr id="498" name="Google Shape;498;p21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99" name="Google Shape;499;p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0" name="Google Shape;500;p2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2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1. Introduzione agli aspetti legali</a:t>
            </a:r>
            <a:endParaRPr/>
          </a:p>
        </p:txBody>
      </p:sp>
      <p:sp>
        <p:nvSpPr>
          <p:cNvPr id="507" name="Google Shape;507;p22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508" name="Google Shape;508;p22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Importanza delle conoscenze legali nella scienza forense digitale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Principi giuridici fondamentali: Ammissibilità, catena di custodia</a:t>
            </a:r>
            <a:endParaRPr sz="1200"/>
          </a:p>
        </p:txBody>
      </p:sp>
      <p:cxnSp>
        <p:nvCxnSpPr>
          <p:cNvPr id="509" name="Google Shape;509;p22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0" name="Google Shape;510;p22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11" name="Google Shape;511;p22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12" name="Google Shape;512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3" name="Google Shape;513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514" name="Google Shape;514;p22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3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2. Leggi e regolamenti</a:t>
            </a:r>
            <a:endParaRPr/>
          </a:p>
        </p:txBody>
      </p:sp>
      <p:sp>
        <p:nvSpPr>
          <p:cNvPr id="521" name="Google Shape;521;p23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522" name="Google Shape;522;p23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Leggi nazionali: Leggi sulla sicurezza informatica, leggi sulla protezione dei dati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Standard internazionali: GDPR, ISO/IEC 27037</a:t>
            </a:r>
            <a:endParaRPr sz="1200"/>
          </a:p>
        </p:txBody>
      </p:sp>
      <p:cxnSp>
        <p:nvCxnSpPr>
          <p:cNvPr id="523" name="Google Shape;523;p23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4" name="Google Shape;524;p23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25" name="Google Shape;525;p23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26" name="Google Shape;526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7" name="Google Shape;527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528" name="Google Shape;528;p23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4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3. Impatto legale</a:t>
            </a:r>
            <a:endParaRPr/>
          </a:p>
        </p:txBody>
      </p:sp>
      <p:sp>
        <p:nvSpPr>
          <p:cNvPr id="535" name="Google Shape;535;p24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536" name="Google Shape;536;p24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Influenza sulla raccolta delle prove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Influenza su analisi e reportistica</a:t>
            </a:r>
            <a:endParaRPr sz="1200"/>
          </a:p>
        </p:txBody>
      </p:sp>
      <p:cxnSp>
        <p:nvCxnSpPr>
          <p:cNvPr id="537" name="Google Shape;537;p24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8" name="Google Shape;538;p24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39" name="Google Shape;539;p24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40" name="Google Shape;540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1" name="Google Shape;541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542" name="Google Shape;542;p24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5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4. Mantenimento della catena di custodia</a:t>
            </a:r>
            <a:endParaRPr/>
          </a:p>
        </p:txBody>
      </p:sp>
      <p:sp>
        <p:nvSpPr>
          <p:cNvPr id="549" name="Google Shape;549;p25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550" name="Google Shape;550;p25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Definizione e importanza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Passi: Documentazione, stoccaggio sicuro, accesso controllato</a:t>
            </a:r>
            <a:endParaRPr sz="1200"/>
          </a:p>
        </p:txBody>
      </p:sp>
      <p:cxnSp>
        <p:nvCxnSpPr>
          <p:cNvPr id="551" name="Google Shape;551;p25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2" name="Google Shape;552;p25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53" name="Google Shape;553;p25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54" name="Google Shape;554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5" name="Google Shape;555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556" name="Google Shape;556;p25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6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4. Mantenimento della catena di custodia</a:t>
            </a:r>
            <a:endParaRPr/>
          </a:p>
        </p:txBody>
      </p:sp>
      <p:sp>
        <p:nvSpPr>
          <p:cNvPr id="563" name="Google Shape;563;p26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564" name="Google Shape;564;p26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Scenario: indagine su una violazione in un'azienda energetica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Passi compiuti: Raccolta delle prove, mantenimento della catena di custodia, documentazione legale.</a:t>
            </a:r>
            <a:endParaRPr sz="1200"/>
          </a:p>
        </p:txBody>
      </p:sp>
      <p:cxnSp>
        <p:nvCxnSpPr>
          <p:cNvPr id="565" name="Google Shape;565;p26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6" name="Google Shape;566;p26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67" name="Google Shape;567;p26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68" name="Google Shape;568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9" name="Google Shape;569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570" name="Google Shape;570;p26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7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Book Antiqua"/>
              <a:buNone/>
            </a:pPr>
            <a:r>
              <a:rPr lang="en-US">
                <a:solidFill>
                  <a:schemeClr val="accent1"/>
                </a:solidFill>
              </a:rPr>
              <a:t>Schema di formazione: </a:t>
            </a:r>
            <a:br>
              <a:rPr lang="en-US">
                <a:solidFill>
                  <a:schemeClr val="accent1"/>
                </a:solidFill>
              </a:rPr>
            </a:br>
            <a:br>
              <a:rPr lang="en-US">
                <a:solidFill>
                  <a:schemeClr val="accent1"/>
                </a:solidFill>
              </a:rPr>
            </a:br>
            <a:r>
              <a:rPr lang="en-US"/>
              <a:t>Argomento-05 - Analisi forensi digitali</a:t>
            </a:r>
            <a:endParaRPr/>
          </a:p>
        </p:txBody>
      </p:sp>
      <p:sp>
        <p:nvSpPr>
          <p:cNvPr id="576" name="Google Shape;576;p27"/>
          <p:cNvSpPr/>
          <p:nvPr/>
        </p:nvSpPr>
        <p:spPr>
          <a:xfrm>
            <a:off x="7370364" y="-3219"/>
            <a:ext cx="2562565" cy="6884359"/>
          </a:xfrm>
          <a:custGeom>
            <a:rect b="b" l="l" r="r" t="t"/>
            <a:pathLst>
              <a:path extrusionOk="0" h="6884359" w="2562565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7" name="Google Shape;57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7829202" y="5156615"/>
            <a:ext cx="878334" cy="1705001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27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9" name="Google Shape;579;p27"/>
          <p:cNvSpPr txBox="1"/>
          <p:nvPr/>
        </p:nvSpPr>
        <p:spPr>
          <a:xfrm>
            <a:off x="796323" y="2726930"/>
            <a:ext cx="6980091" cy="1208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144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Introduzione alle analisi di Digital Forensics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Analisi del malware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Analisi della memoria volatile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Analisi della linea temporale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Analisi delle intrusioni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Caso d'uso: Analisi delle intrusioni nel sistema SCADA</a:t>
            </a:r>
            <a:endParaRPr/>
          </a:p>
        </p:txBody>
      </p:sp>
      <p:pic>
        <p:nvPicPr>
          <p:cNvPr descr="A cup of coffee and a notebook on a table&#10;&#10;Description automatically generated" id="580" name="Google Shape;580;p27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18260" r="18260" t="0"/>
          <a:stretch/>
        </p:blipFill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grpSp>
        <p:nvGrpSpPr>
          <p:cNvPr id="581" name="Google Shape;581;p27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82" name="Google Shape;582;p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3" name="Google Shape;583;p2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8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1. Introduzione alle analisi forensi digitali</a:t>
            </a:r>
            <a:endParaRPr/>
          </a:p>
        </p:txBody>
      </p:sp>
      <p:sp>
        <p:nvSpPr>
          <p:cNvPr id="590" name="Google Shape;590;p28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591" name="Google Shape;591;p28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Definizione e importanza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Aree chiave: Analisi del malware, analisi della memoria volatile, analisi della linea del tempo, analisi delle intrusioni.</a:t>
            </a:r>
            <a:endParaRPr sz="1200"/>
          </a:p>
        </p:txBody>
      </p:sp>
      <p:cxnSp>
        <p:nvCxnSpPr>
          <p:cNvPr id="592" name="Google Shape;592;p28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3" name="Google Shape;593;p28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94" name="Google Shape;594;p28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95" name="Google Shape;595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6" name="Google Shape;596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597" name="Google Shape;597;p28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9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2. Analisi del malware</a:t>
            </a:r>
            <a:endParaRPr/>
          </a:p>
        </p:txBody>
      </p:sp>
      <p:sp>
        <p:nvSpPr>
          <p:cNvPr id="604" name="Google Shape;604;p29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605" name="Google Shape;605;p29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Definizione e tipi di malware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Tecniche di analisi: Analisi statica, analisi dinamica</a:t>
            </a:r>
            <a:endParaRPr sz="1200"/>
          </a:p>
        </p:txBody>
      </p:sp>
      <p:cxnSp>
        <p:nvCxnSpPr>
          <p:cNvPr id="606" name="Google Shape;606;p29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7" name="Google Shape;607;p29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8" name="Google Shape;608;p29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609" name="Google Shape;609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0" name="Google Shape;610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611" name="Google Shape;611;p29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writing at a desk&#10;" id="227" name="Google Shape;227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594" r="7594" t="0"/>
          <a:stretch/>
        </p:blipFill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228" name="Google Shape;228;p3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3"/>
          <p:cNvSpPr txBox="1"/>
          <p:nvPr>
            <p:ph type="ctrTitle"/>
          </p:nvPr>
        </p:nvSpPr>
        <p:spPr>
          <a:xfrm>
            <a:off x="796322" y="320040"/>
            <a:ext cx="7911214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 Antiqua"/>
              <a:buNone/>
            </a:pPr>
            <a:r>
              <a:rPr lang="en-US" sz="2800"/>
              <a:t>Scienza digitale forense</a:t>
            </a:r>
            <a:r>
              <a:rPr lang="en-US" sz="2800"/>
              <a:t> per l'energia - Panoramica del seminario</a:t>
            </a:r>
            <a:endParaRPr/>
          </a:p>
        </p:txBody>
      </p:sp>
      <p:sp>
        <p:nvSpPr>
          <p:cNvPr id="230" name="Google Shape;230;p3"/>
          <p:cNvSpPr txBox="1"/>
          <p:nvPr>
            <p:ph idx="1" type="body"/>
          </p:nvPr>
        </p:nvSpPr>
        <p:spPr>
          <a:xfrm>
            <a:off x="720545" y="131584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o1.</a:t>
            </a:r>
            <a:endParaRPr/>
          </a:p>
        </p:txBody>
      </p:sp>
      <p:sp>
        <p:nvSpPr>
          <p:cNvPr id="231" name="Google Shape;231;p3"/>
          <p:cNvSpPr txBox="1"/>
          <p:nvPr>
            <p:ph idx="3" type="body"/>
          </p:nvPr>
        </p:nvSpPr>
        <p:spPr>
          <a:xfrm>
            <a:off x="1539682" y="1315846"/>
            <a:ext cx="6732236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700"/>
              <a:t>Introduzione alla scienza forense digitale</a:t>
            </a:r>
            <a:endParaRPr/>
          </a:p>
        </p:txBody>
      </p:sp>
      <p:sp>
        <p:nvSpPr>
          <p:cNvPr id="232" name="Google Shape;232;p3"/>
          <p:cNvSpPr txBox="1"/>
          <p:nvPr>
            <p:ph idx="4" type="body"/>
          </p:nvPr>
        </p:nvSpPr>
        <p:spPr>
          <a:xfrm>
            <a:off x="720545" y="218804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o3.</a:t>
            </a:r>
            <a:endParaRPr/>
          </a:p>
        </p:txBody>
      </p:sp>
      <p:sp>
        <p:nvSpPr>
          <p:cNvPr id="233" name="Google Shape;233;p3"/>
          <p:cNvSpPr txBox="1"/>
          <p:nvPr>
            <p:ph idx="5" type="body"/>
          </p:nvPr>
        </p:nvSpPr>
        <p:spPr>
          <a:xfrm>
            <a:off x="1539682" y="2188046"/>
            <a:ext cx="6199724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700"/>
              <a:t>Acquisizione di dati ed evidenze</a:t>
            </a:r>
            <a:endParaRPr/>
          </a:p>
        </p:txBody>
      </p:sp>
      <p:sp>
        <p:nvSpPr>
          <p:cNvPr id="234" name="Google Shape;234;p3"/>
          <p:cNvSpPr txBox="1"/>
          <p:nvPr>
            <p:ph idx="6" type="body"/>
          </p:nvPr>
        </p:nvSpPr>
        <p:spPr>
          <a:xfrm>
            <a:off x="720545" y="262414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o4.</a:t>
            </a:r>
            <a:endParaRPr/>
          </a:p>
        </p:txBody>
      </p:sp>
      <p:sp>
        <p:nvSpPr>
          <p:cNvPr id="235" name="Google Shape;235;p3"/>
          <p:cNvSpPr txBox="1"/>
          <p:nvPr>
            <p:ph idx="7" type="body"/>
          </p:nvPr>
        </p:nvSpPr>
        <p:spPr>
          <a:xfrm>
            <a:off x="1539682" y="2624146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700"/>
              <a:t>Aspetti legali della scienza forense digitale</a:t>
            </a:r>
            <a:endParaRPr/>
          </a:p>
        </p:txBody>
      </p:sp>
      <p:sp>
        <p:nvSpPr>
          <p:cNvPr id="236" name="Google Shape;236;p3"/>
          <p:cNvSpPr txBox="1"/>
          <p:nvPr>
            <p:ph idx="8" type="body"/>
          </p:nvPr>
        </p:nvSpPr>
        <p:spPr>
          <a:xfrm>
            <a:off x="720545" y="306024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o5.</a:t>
            </a:r>
            <a:endParaRPr/>
          </a:p>
        </p:txBody>
      </p:sp>
      <p:sp>
        <p:nvSpPr>
          <p:cNvPr id="237" name="Google Shape;237;p3"/>
          <p:cNvSpPr txBox="1"/>
          <p:nvPr>
            <p:ph idx="9" type="body"/>
          </p:nvPr>
        </p:nvSpPr>
        <p:spPr>
          <a:xfrm>
            <a:off x="1539682" y="3060246"/>
            <a:ext cx="502482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700"/>
              <a:t>Analisi forensi digitali</a:t>
            </a:r>
            <a:endParaRPr/>
          </a:p>
        </p:txBody>
      </p:sp>
      <p:sp>
        <p:nvSpPr>
          <p:cNvPr id="238" name="Google Shape;238;p3"/>
          <p:cNvSpPr txBox="1"/>
          <p:nvPr>
            <p:ph idx="13" type="body"/>
          </p:nvPr>
        </p:nvSpPr>
        <p:spPr>
          <a:xfrm>
            <a:off x="720545" y="175194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o2.</a:t>
            </a:r>
            <a:endParaRPr/>
          </a:p>
        </p:txBody>
      </p:sp>
      <p:sp>
        <p:nvSpPr>
          <p:cNvPr id="239" name="Google Shape;239;p3"/>
          <p:cNvSpPr txBox="1"/>
          <p:nvPr>
            <p:ph idx="14" type="body"/>
          </p:nvPr>
        </p:nvSpPr>
        <p:spPr>
          <a:xfrm>
            <a:off x="1539682" y="1751946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700"/>
              <a:t>Strumenti per la Digital Forensics dell'energia</a:t>
            </a:r>
            <a:endParaRPr sz="1700"/>
          </a:p>
        </p:txBody>
      </p:sp>
      <p:sp>
        <p:nvSpPr>
          <p:cNvPr id="240" name="Google Shape;240;p3"/>
          <p:cNvSpPr/>
          <p:nvPr/>
        </p:nvSpPr>
        <p:spPr>
          <a:xfrm>
            <a:off x="7370364" y="-3219"/>
            <a:ext cx="2562565" cy="6884359"/>
          </a:xfrm>
          <a:custGeom>
            <a:rect b="b" l="l" r="r" t="t"/>
            <a:pathLst>
              <a:path extrusionOk="0" h="6884359" w="2562565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1" name="Google Shape;24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7829202" y="5156615"/>
            <a:ext cx="878334" cy="1705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p3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243" name="Google Shape;243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5" name="Google Shape;245;p3"/>
          <p:cNvSpPr txBox="1"/>
          <p:nvPr/>
        </p:nvSpPr>
        <p:spPr>
          <a:xfrm>
            <a:off x="717497" y="3496110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b="0" baseline="-25000" lang="en-US" sz="4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o6.</a:t>
            </a:r>
            <a:endParaRPr/>
          </a:p>
        </p:txBody>
      </p:sp>
      <p:sp>
        <p:nvSpPr>
          <p:cNvPr id="246" name="Google Shape;246;p3"/>
          <p:cNvSpPr txBox="1"/>
          <p:nvPr/>
        </p:nvSpPr>
        <p:spPr>
          <a:xfrm>
            <a:off x="1536634" y="3496110"/>
            <a:ext cx="502482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alibri"/>
              <a:buNone/>
            </a:pPr>
            <a:r>
              <a:rPr lang="en-US" sz="17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Investigazione informatica e trattamento dei crimini</a:t>
            </a:r>
            <a:endParaRPr/>
          </a:p>
        </p:txBody>
      </p:sp>
      <p:sp>
        <p:nvSpPr>
          <p:cNvPr id="247" name="Google Shape;247;p3"/>
          <p:cNvSpPr txBox="1"/>
          <p:nvPr/>
        </p:nvSpPr>
        <p:spPr>
          <a:xfrm>
            <a:off x="705305" y="3931974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b="0" baseline="-25000" lang="en-US" sz="4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o7.</a:t>
            </a:r>
            <a:endParaRPr/>
          </a:p>
        </p:txBody>
      </p:sp>
      <p:sp>
        <p:nvSpPr>
          <p:cNvPr id="248" name="Google Shape;248;p3"/>
          <p:cNvSpPr txBox="1"/>
          <p:nvPr/>
        </p:nvSpPr>
        <p:spPr>
          <a:xfrm>
            <a:off x="1524442" y="3931974"/>
            <a:ext cx="502482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alibri"/>
              <a:buNone/>
            </a:pPr>
            <a:r>
              <a:rPr lang="en-US" sz="17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Forensica di rete e risposta agli incidenti</a:t>
            </a:r>
            <a:endParaRPr/>
          </a:p>
        </p:txBody>
      </p:sp>
      <p:sp>
        <p:nvSpPr>
          <p:cNvPr id="249" name="Google Shape;249;p3"/>
          <p:cNvSpPr txBox="1"/>
          <p:nvPr/>
        </p:nvSpPr>
        <p:spPr>
          <a:xfrm>
            <a:off x="702257" y="4367838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b="0" baseline="-25000" lang="en-US" sz="4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o8.</a:t>
            </a:r>
            <a:endParaRPr/>
          </a:p>
        </p:txBody>
      </p:sp>
      <p:sp>
        <p:nvSpPr>
          <p:cNvPr id="250" name="Google Shape;250;p3"/>
          <p:cNvSpPr txBox="1"/>
          <p:nvPr/>
        </p:nvSpPr>
        <p:spPr>
          <a:xfrm>
            <a:off x="1521394" y="4367838"/>
            <a:ext cx="502482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alibri"/>
              <a:buNone/>
            </a:pPr>
            <a:r>
              <a:rPr lang="en-US" sz="17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Relazioni e presentazioni di Digital Forensics</a:t>
            </a:r>
            <a:endParaRPr/>
          </a:p>
        </p:txBody>
      </p:sp>
      <p:sp>
        <p:nvSpPr>
          <p:cNvPr id="251" name="Google Shape;251;p3"/>
          <p:cNvSpPr txBox="1"/>
          <p:nvPr/>
        </p:nvSpPr>
        <p:spPr>
          <a:xfrm>
            <a:off x="702257" y="479760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b="0" baseline="-25000" lang="en-US" sz="4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o9.</a:t>
            </a:r>
            <a:endParaRPr/>
          </a:p>
        </p:txBody>
      </p:sp>
      <p:sp>
        <p:nvSpPr>
          <p:cNvPr id="252" name="Google Shape;252;p3"/>
          <p:cNvSpPr txBox="1"/>
          <p:nvPr/>
        </p:nvSpPr>
        <p:spPr>
          <a:xfrm>
            <a:off x="1521394" y="4797606"/>
            <a:ext cx="502482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alibri"/>
              <a:buNone/>
            </a:pPr>
            <a:r>
              <a:rPr lang="en-US" sz="17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Argomenti avanzati di Forensica digitale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0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3. Analisi della memoria volatile</a:t>
            </a:r>
            <a:endParaRPr/>
          </a:p>
        </p:txBody>
      </p:sp>
      <p:sp>
        <p:nvSpPr>
          <p:cNvPr id="618" name="Google Shape;618;p30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619" name="Google Shape;619;p30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Importanza dell'analisi della RAM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Strumenti e tecniche: Volatilità, Memoryze</a:t>
            </a:r>
            <a:endParaRPr sz="1200"/>
          </a:p>
        </p:txBody>
      </p:sp>
      <p:cxnSp>
        <p:nvCxnSpPr>
          <p:cNvPr id="620" name="Google Shape;620;p30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1" name="Google Shape;621;p30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22" name="Google Shape;622;p30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623" name="Google Shape;623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4" name="Google Shape;624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625" name="Google Shape;625;p30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1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4. Analisi della linea temporale</a:t>
            </a:r>
            <a:endParaRPr/>
          </a:p>
        </p:txBody>
      </p:sp>
      <p:sp>
        <p:nvSpPr>
          <p:cNvPr id="632" name="Google Shape;632;p31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633" name="Google Shape;633;p31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Scopo e vantaggi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Strumenti e metodi: Log2Timeline, Plaso</a:t>
            </a:r>
            <a:endParaRPr sz="1200"/>
          </a:p>
        </p:txBody>
      </p:sp>
      <p:cxnSp>
        <p:nvCxnSpPr>
          <p:cNvPr id="634" name="Google Shape;634;p31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5" name="Google Shape;635;p31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36" name="Google Shape;636;p31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637" name="Google Shape;637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8" name="Google Shape;638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639" name="Google Shape;639;p31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2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5. Analisi delle intrusioni</a:t>
            </a:r>
            <a:endParaRPr/>
          </a:p>
        </p:txBody>
      </p:sp>
      <p:sp>
        <p:nvSpPr>
          <p:cNvPr id="646" name="Google Shape;646;p32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647" name="Google Shape;647;p32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Identificazione degli indicatori di compromesso (IOC)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Metodi: Basati sulla firma, basati sulle anomalie</a:t>
            </a:r>
            <a:endParaRPr sz="1200"/>
          </a:p>
        </p:txBody>
      </p:sp>
      <p:cxnSp>
        <p:nvCxnSpPr>
          <p:cNvPr id="648" name="Google Shape;648;p32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9" name="Google Shape;649;p32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50" name="Google Shape;650;p32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651" name="Google Shape;651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2" name="Google Shape;652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653" name="Google Shape;653;p32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3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6. Caso d'uso: analisi delle intrusioni nel sistema SCADA</a:t>
            </a:r>
            <a:endParaRPr/>
          </a:p>
        </p:txBody>
      </p:sp>
      <p:sp>
        <p:nvSpPr>
          <p:cNvPr id="660" name="Google Shape;660;p33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661" name="Google Shape;661;p33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Scenario: Rilevazione e analisi di un'intrusione in una rete SCADA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Passi compiuti: Identificazione dei CIO, utilizzo di Volatility e Log2Timeline per l'analisi.</a:t>
            </a:r>
            <a:endParaRPr sz="1200"/>
          </a:p>
        </p:txBody>
      </p:sp>
      <p:cxnSp>
        <p:nvCxnSpPr>
          <p:cNvPr id="662" name="Google Shape;662;p33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3" name="Google Shape;663;p33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64" name="Google Shape;664;p33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665" name="Google Shape;665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6" name="Google Shape;666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667" name="Google Shape;667;p33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34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Book Antiqua"/>
              <a:buNone/>
            </a:pPr>
            <a:r>
              <a:rPr lang="en-US">
                <a:solidFill>
                  <a:schemeClr val="accent1"/>
                </a:solidFill>
              </a:rPr>
              <a:t>Schema di formazione: </a:t>
            </a:r>
            <a:br>
              <a:rPr lang="en-US">
                <a:solidFill>
                  <a:schemeClr val="accent1"/>
                </a:solidFill>
              </a:rPr>
            </a:br>
            <a:br>
              <a:rPr lang="en-US">
                <a:solidFill>
                  <a:schemeClr val="accent1"/>
                </a:solidFill>
              </a:rPr>
            </a:br>
            <a:r>
              <a:rPr lang="en-US"/>
              <a:t>Argomento-06 - Indagine informatica e trattamento dei reati</a:t>
            </a:r>
            <a:endParaRPr/>
          </a:p>
        </p:txBody>
      </p:sp>
      <p:sp>
        <p:nvSpPr>
          <p:cNvPr id="673" name="Google Shape;673;p34"/>
          <p:cNvSpPr/>
          <p:nvPr/>
        </p:nvSpPr>
        <p:spPr>
          <a:xfrm>
            <a:off x="7370364" y="-3219"/>
            <a:ext cx="2562565" cy="6884359"/>
          </a:xfrm>
          <a:custGeom>
            <a:rect b="b" l="l" r="r" t="t"/>
            <a:pathLst>
              <a:path extrusionOk="0" h="6884359" w="2562565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4" name="Google Shape;67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7829202" y="5156615"/>
            <a:ext cx="878334" cy="1705001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34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6" name="Google Shape;676;p34"/>
          <p:cNvSpPr txBox="1"/>
          <p:nvPr/>
        </p:nvSpPr>
        <p:spPr>
          <a:xfrm>
            <a:off x="796323" y="2726930"/>
            <a:ext cx="6980091" cy="1208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144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Introduzione all'investigazione informatica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Modello di processo della Digital Forensics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Documentazione della scena e delle prove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Catena di custodia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Clonazione di prove forensi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Integrità delle prove e dei rapporti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Caso d'uso: Indagini forensi sulla criminalità informatica nel settore energetico</a:t>
            </a:r>
            <a:endParaRPr/>
          </a:p>
        </p:txBody>
      </p:sp>
      <p:pic>
        <p:nvPicPr>
          <p:cNvPr descr="A cup of coffee and a notebook on a table&#10;&#10;Description automatically generated" id="677" name="Google Shape;677;p34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18260" r="18260" t="0"/>
          <a:stretch/>
        </p:blipFill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grpSp>
        <p:nvGrpSpPr>
          <p:cNvPr id="678" name="Google Shape;678;p34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679" name="Google Shape;679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0" name="Google Shape;680;p3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35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1. Introduzione all'indagine informatica</a:t>
            </a:r>
            <a:endParaRPr/>
          </a:p>
        </p:txBody>
      </p:sp>
      <p:sp>
        <p:nvSpPr>
          <p:cNvPr id="687" name="Google Shape;687;p35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688" name="Google Shape;688;p35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Definizione e ambito di applicazione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Importanza nel settore energetico</a:t>
            </a:r>
            <a:endParaRPr sz="1200"/>
          </a:p>
        </p:txBody>
      </p:sp>
      <p:cxnSp>
        <p:nvCxnSpPr>
          <p:cNvPr id="689" name="Google Shape;689;p35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0" name="Google Shape;690;p35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91" name="Google Shape;691;p35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692" name="Google Shape;692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3" name="Google Shape;693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694" name="Google Shape;694;p35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36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2. Modello di processo della Digital Forensics</a:t>
            </a:r>
            <a:endParaRPr/>
          </a:p>
        </p:txBody>
      </p:sp>
      <p:sp>
        <p:nvSpPr>
          <p:cNvPr id="701" name="Google Shape;701;p36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702" name="Google Shape;702;p36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Fasi: Preparazione, identificazione, conservazione, raccolta, esame, analisi, stesura di un rapporto.</a:t>
            </a:r>
            <a:endParaRPr sz="1200"/>
          </a:p>
        </p:txBody>
      </p:sp>
      <p:cxnSp>
        <p:nvCxnSpPr>
          <p:cNvPr id="703" name="Google Shape;703;p36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4" name="Google Shape;704;p36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05" name="Google Shape;705;p36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706" name="Google Shape;706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7" name="Google Shape;707;p3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708" name="Google Shape;708;p36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7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3. Documentazione della scena e delle prove</a:t>
            </a:r>
            <a:endParaRPr/>
          </a:p>
        </p:txBody>
      </p:sp>
      <p:sp>
        <p:nvSpPr>
          <p:cNvPr id="715" name="Google Shape;715;p37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716" name="Google Shape;716;p37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Importanza di una documentazione accurata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Tecniche: Prove fotografiche, registri scritti, moduli per la catena di custodia.</a:t>
            </a:r>
            <a:endParaRPr sz="1200"/>
          </a:p>
        </p:txBody>
      </p:sp>
      <p:cxnSp>
        <p:nvCxnSpPr>
          <p:cNvPr id="717" name="Google Shape;717;p37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8" name="Google Shape;718;p37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19" name="Google Shape;719;p37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720" name="Google Shape;720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1" name="Google Shape;721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722" name="Google Shape;722;p37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38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4. Catena di custodia</a:t>
            </a:r>
            <a:endParaRPr/>
          </a:p>
        </p:txBody>
      </p:sp>
      <p:sp>
        <p:nvSpPr>
          <p:cNvPr id="729" name="Google Shape;729;p38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730" name="Google Shape;730;p38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Definizione e importanza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Fasi: Raccolta iniziale, trasferimento, conservazione, presentazione in tribunale</a:t>
            </a:r>
            <a:endParaRPr sz="1200"/>
          </a:p>
        </p:txBody>
      </p:sp>
      <p:cxnSp>
        <p:nvCxnSpPr>
          <p:cNvPr id="731" name="Google Shape;731;p38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2" name="Google Shape;732;p38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33" name="Google Shape;733;p38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734" name="Google Shape;734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5" name="Google Shape;735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736" name="Google Shape;736;p38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39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5. Clonazione di prove forensi</a:t>
            </a:r>
            <a:endParaRPr/>
          </a:p>
        </p:txBody>
      </p:sp>
      <p:sp>
        <p:nvSpPr>
          <p:cNvPr id="743" name="Google Shape;743;p39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744" name="Google Shape;744;p39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Definizione e scopo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Strumenti: dd, FTK Imager</a:t>
            </a:r>
            <a:endParaRPr sz="1200"/>
          </a:p>
        </p:txBody>
      </p:sp>
      <p:cxnSp>
        <p:nvCxnSpPr>
          <p:cNvPr id="745" name="Google Shape;745;p39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6" name="Google Shape;746;p39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47" name="Google Shape;747;p39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748" name="Google Shape;748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9" name="Google Shape;749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750" name="Google Shape;750;p39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Book Antiqua"/>
              <a:buNone/>
            </a:pPr>
            <a:r>
              <a:rPr lang="en-US">
                <a:solidFill>
                  <a:schemeClr val="accent1"/>
                </a:solidFill>
              </a:rPr>
              <a:t>Schema di formazione: </a:t>
            </a:r>
            <a:br>
              <a:rPr lang="en-US">
                <a:solidFill>
                  <a:schemeClr val="accent1"/>
                </a:solidFill>
              </a:rPr>
            </a:br>
            <a:br>
              <a:rPr lang="en-US">
                <a:solidFill>
                  <a:schemeClr val="accent1"/>
                </a:solidFill>
              </a:rPr>
            </a:br>
            <a:r>
              <a:rPr lang="en-US"/>
              <a:t>Argomento-01 - Introduzione alla s</a:t>
            </a:r>
            <a:r>
              <a:rPr lang="en-US"/>
              <a:t>cienza digitale forense</a:t>
            </a: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7370364" y="-3219"/>
            <a:ext cx="2562565" cy="6884359"/>
          </a:xfrm>
          <a:custGeom>
            <a:rect b="b" l="l" r="r" t="t"/>
            <a:pathLst>
              <a:path extrusionOk="0" h="6884359" w="2562565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9" name="Google Shape;25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7829202" y="5156615"/>
            <a:ext cx="878334" cy="17050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1" name="Google Shape;261;p4"/>
          <p:cNvSpPr txBox="1"/>
          <p:nvPr/>
        </p:nvSpPr>
        <p:spPr>
          <a:xfrm>
            <a:off x="796323" y="2726930"/>
            <a:ext cx="6980091" cy="1208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144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Comprendere la scienza forense digitale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Vantaggi e processi della Digital Forensics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 processo di Digital Forensics in dettaglio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Scenario del caso d'uso</a:t>
            </a:r>
            <a:endParaRPr/>
          </a:p>
        </p:txBody>
      </p:sp>
      <p:pic>
        <p:nvPicPr>
          <p:cNvPr descr="A cup of coffee and a notebook on a table&#10;&#10;Description automatically generated" id="262" name="Google Shape;262;p4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18260" r="18260" t="0"/>
          <a:stretch/>
        </p:blipFill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grpSp>
        <p:nvGrpSpPr>
          <p:cNvPr id="263" name="Google Shape;263;p4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264" name="Google Shape;264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40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6. Integrità delle prove e dei rapporti</a:t>
            </a:r>
            <a:endParaRPr/>
          </a:p>
        </p:txBody>
      </p:sp>
      <p:sp>
        <p:nvSpPr>
          <p:cNvPr id="757" name="Google Shape;757;p40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758" name="Google Shape;758;p40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Garantire l'integrità delle prove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Relazioni efficaci: Chiara, concisa, concreta</a:t>
            </a:r>
            <a:endParaRPr sz="1200"/>
          </a:p>
        </p:txBody>
      </p:sp>
      <p:cxnSp>
        <p:nvCxnSpPr>
          <p:cNvPr id="759" name="Google Shape;759;p40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0" name="Google Shape;760;p40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61" name="Google Shape;761;p40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762" name="Google Shape;762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3" name="Google Shape;763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764" name="Google Shape;764;p40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41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7. Caso d'uso: Indagine forense sul crimine informatico nel settore dell'energia</a:t>
            </a:r>
            <a:endParaRPr/>
          </a:p>
        </p:txBody>
      </p:sp>
      <p:sp>
        <p:nvSpPr>
          <p:cNvPr id="771" name="Google Shape;771;p41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772" name="Google Shape;772;p41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Scenario: indagine su un attacco informatico all'infrastruttura IT di un'azienda energetica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Passi compiuti: Documentazione della scena, raccolta delle prove, clonazione, catena di custodia.</a:t>
            </a:r>
            <a:endParaRPr sz="1200"/>
          </a:p>
        </p:txBody>
      </p:sp>
      <p:cxnSp>
        <p:nvCxnSpPr>
          <p:cNvPr id="773" name="Google Shape;773;p41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4" name="Google Shape;774;p41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75" name="Google Shape;775;p41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776" name="Google Shape;776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7" name="Google Shape;777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778" name="Google Shape;778;p41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42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Book Antiqua"/>
              <a:buNone/>
            </a:pPr>
            <a:r>
              <a:rPr lang="en-US">
                <a:solidFill>
                  <a:schemeClr val="accent1"/>
                </a:solidFill>
              </a:rPr>
              <a:t>Schema di formazione: </a:t>
            </a:r>
            <a:br>
              <a:rPr lang="en-US">
                <a:solidFill>
                  <a:schemeClr val="accent1"/>
                </a:solidFill>
              </a:rPr>
            </a:br>
            <a:br>
              <a:rPr lang="en-US">
                <a:solidFill>
                  <a:schemeClr val="accent1"/>
                </a:solidFill>
              </a:rPr>
            </a:br>
            <a:r>
              <a:rPr lang="en-US"/>
              <a:t>Argomento-07 - Forensica di rete e risposta agli incidenti</a:t>
            </a:r>
            <a:endParaRPr/>
          </a:p>
        </p:txBody>
      </p:sp>
      <p:sp>
        <p:nvSpPr>
          <p:cNvPr id="784" name="Google Shape;784;p42"/>
          <p:cNvSpPr/>
          <p:nvPr/>
        </p:nvSpPr>
        <p:spPr>
          <a:xfrm>
            <a:off x="7370364" y="-3219"/>
            <a:ext cx="2562565" cy="6884359"/>
          </a:xfrm>
          <a:custGeom>
            <a:rect b="b" l="l" r="r" t="t"/>
            <a:pathLst>
              <a:path extrusionOk="0" h="6884359" w="2562565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85" name="Google Shape;78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7829202" y="5156615"/>
            <a:ext cx="878334" cy="1705001"/>
          </a:xfrm>
          <a:prstGeom prst="rect">
            <a:avLst/>
          </a:prstGeom>
          <a:noFill/>
          <a:ln>
            <a:noFill/>
          </a:ln>
        </p:spPr>
      </p:pic>
      <p:sp>
        <p:nvSpPr>
          <p:cNvPr id="786" name="Google Shape;786;p42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7" name="Google Shape;787;p42"/>
          <p:cNvSpPr txBox="1"/>
          <p:nvPr/>
        </p:nvSpPr>
        <p:spPr>
          <a:xfrm>
            <a:off x="796323" y="2726930"/>
            <a:ext cx="6980091" cy="1208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144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Introduzione alla scienza forense di rete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Indagine sulle intrusioni nelle reti energetiche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Procedure di risposta agli incidenti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Raccolta delle prove nella scienza forense di rete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Caso d'uso: Rispondere a un attacco di rete a una Smart Grid</a:t>
            </a:r>
            <a:endParaRPr/>
          </a:p>
        </p:txBody>
      </p:sp>
      <p:pic>
        <p:nvPicPr>
          <p:cNvPr descr="A cup of coffee and a notebook on a table&#10;&#10;Description automatically generated" id="788" name="Google Shape;788;p4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18260" r="18260" t="0"/>
          <a:stretch/>
        </p:blipFill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grpSp>
        <p:nvGrpSpPr>
          <p:cNvPr id="789" name="Google Shape;789;p42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790" name="Google Shape;790;p4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1" name="Google Shape;791;p4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43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1. Introduzione alla scienza forense di rete</a:t>
            </a:r>
            <a:endParaRPr/>
          </a:p>
        </p:txBody>
      </p:sp>
      <p:sp>
        <p:nvSpPr>
          <p:cNvPr id="798" name="Google Shape;798;p43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799" name="Google Shape;799;p43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Definizione e importanza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Obiettivi chiave nel settore energetico</a:t>
            </a:r>
            <a:endParaRPr sz="1200"/>
          </a:p>
        </p:txBody>
      </p:sp>
      <p:cxnSp>
        <p:nvCxnSpPr>
          <p:cNvPr id="800" name="Google Shape;800;p43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01" name="Google Shape;801;p43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02" name="Google Shape;802;p43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803" name="Google Shape;803;p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4" name="Google Shape;804;p4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805" name="Google Shape;805;p43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44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2. Indagine sulle intrusioni nelle reti energetiche</a:t>
            </a:r>
            <a:endParaRPr/>
          </a:p>
        </p:txBody>
      </p:sp>
      <p:sp>
        <p:nvSpPr>
          <p:cNvPr id="812" name="Google Shape;812;p44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813" name="Google Shape;813;p44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Tipi comuni di attacchi di rete: DDoS, MITM, sniffing dei pacchetti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Tecniche di rilevamento: IDS/IPS, rilevamento di anomalie</a:t>
            </a:r>
            <a:endParaRPr sz="1200"/>
          </a:p>
        </p:txBody>
      </p:sp>
      <p:cxnSp>
        <p:nvCxnSpPr>
          <p:cNvPr id="814" name="Google Shape;814;p44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5" name="Google Shape;815;p44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16" name="Google Shape;816;p44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817" name="Google Shape;817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8" name="Google Shape;818;p4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819" name="Google Shape;819;p44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45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3. Procedure di risposta agli incidenti</a:t>
            </a:r>
            <a:endParaRPr/>
          </a:p>
        </p:txBody>
      </p:sp>
      <p:sp>
        <p:nvSpPr>
          <p:cNvPr id="826" name="Google Shape;826;p45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827" name="Google Shape;827;p45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Fasi: Preparazione, identificazione, contenimento, eradicazione, recupero, lezioni apprese</a:t>
            </a:r>
            <a:endParaRPr sz="1200"/>
          </a:p>
        </p:txBody>
      </p:sp>
      <p:cxnSp>
        <p:nvCxnSpPr>
          <p:cNvPr id="828" name="Google Shape;828;p45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9" name="Google Shape;829;p45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30" name="Google Shape;830;p45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831" name="Google Shape;831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2" name="Google Shape;832;p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833" name="Google Shape;833;p45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46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4. Raccolta delle prove nella scienza forense di rete</a:t>
            </a:r>
            <a:endParaRPr/>
          </a:p>
        </p:txBody>
      </p:sp>
      <p:sp>
        <p:nvSpPr>
          <p:cNvPr id="840" name="Google Shape;840;p46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841" name="Google Shape;841;p46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Strumenti: Wireshark, tcpdump</a:t>
            </a:r>
            <a:endParaRPr sz="1800"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Migliori pratiche: Garantire l'integrità dei dati, documentare il processo di raccolta</a:t>
            </a:r>
            <a:endParaRPr sz="1200"/>
          </a:p>
        </p:txBody>
      </p:sp>
      <p:cxnSp>
        <p:nvCxnSpPr>
          <p:cNvPr id="842" name="Google Shape;842;p46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3" name="Google Shape;843;p46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4" name="Google Shape;844;p46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845" name="Google Shape;845;p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6" name="Google Shape;846;p4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847" name="Google Shape;847;p46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47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5. Caso d'uso: Risposta a un attacco alla rete di una Smart Grid</a:t>
            </a:r>
            <a:endParaRPr/>
          </a:p>
        </p:txBody>
      </p:sp>
      <p:sp>
        <p:nvSpPr>
          <p:cNvPr id="854" name="Google Shape;854;p47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855" name="Google Shape;855;p47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Scenario: Rilevamento e risposta a un attacco DDoS su una rete di smart grid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Passi compiuti: Utilizzo di IDS/IPS per il rilevamento, il contenimento e l'analisi con Wireshark</a:t>
            </a:r>
            <a:endParaRPr sz="1200"/>
          </a:p>
        </p:txBody>
      </p:sp>
      <p:cxnSp>
        <p:nvCxnSpPr>
          <p:cNvPr id="856" name="Google Shape;856;p47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7" name="Google Shape;857;p47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58" name="Google Shape;858;p47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859" name="Google Shape;859;p4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0" name="Google Shape;860;p4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861" name="Google Shape;861;p47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48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Book Antiqua"/>
              <a:buNone/>
            </a:pPr>
            <a:r>
              <a:rPr lang="en-US">
                <a:solidFill>
                  <a:schemeClr val="accent1"/>
                </a:solidFill>
              </a:rPr>
              <a:t>Schema di formazione: </a:t>
            </a:r>
            <a:br>
              <a:rPr lang="en-US">
                <a:solidFill>
                  <a:schemeClr val="accent1"/>
                </a:solidFill>
              </a:rPr>
            </a:br>
            <a:br>
              <a:rPr lang="en-US">
                <a:solidFill>
                  <a:schemeClr val="accent1"/>
                </a:solidFill>
              </a:rPr>
            </a:br>
            <a:r>
              <a:rPr lang="en-US"/>
              <a:t>Argomento-08 - Relazioni e presentazioni della Digital Forensics</a:t>
            </a:r>
            <a:endParaRPr/>
          </a:p>
        </p:txBody>
      </p:sp>
      <p:sp>
        <p:nvSpPr>
          <p:cNvPr id="867" name="Google Shape;867;p48"/>
          <p:cNvSpPr/>
          <p:nvPr/>
        </p:nvSpPr>
        <p:spPr>
          <a:xfrm>
            <a:off x="7370364" y="-3219"/>
            <a:ext cx="2562565" cy="6884359"/>
          </a:xfrm>
          <a:custGeom>
            <a:rect b="b" l="l" r="r" t="t"/>
            <a:pathLst>
              <a:path extrusionOk="0" h="6884359" w="2562565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8" name="Google Shape;86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7829202" y="5156615"/>
            <a:ext cx="878334" cy="1705001"/>
          </a:xfrm>
          <a:prstGeom prst="rect">
            <a:avLst/>
          </a:prstGeom>
          <a:noFill/>
          <a:ln>
            <a:noFill/>
          </a:ln>
        </p:spPr>
      </p:pic>
      <p:sp>
        <p:nvSpPr>
          <p:cNvPr id="869" name="Google Shape;869;p48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0" name="Google Shape;870;p48"/>
          <p:cNvSpPr txBox="1"/>
          <p:nvPr/>
        </p:nvSpPr>
        <p:spPr>
          <a:xfrm>
            <a:off x="796323" y="2726930"/>
            <a:ext cx="6980091" cy="1208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144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Importanza del reporting nella Digital Forensics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Stesura di rapporti forensi completi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Presentare le prove digitali in modo efficace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Visualizzazione di dati forensi complessi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Caso d'uso: Reporting forense per un incidente informatico del settore energetico</a:t>
            </a:r>
            <a:endParaRPr/>
          </a:p>
        </p:txBody>
      </p:sp>
      <p:pic>
        <p:nvPicPr>
          <p:cNvPr descr="A cup of coffee and a notebook on a table&#10;&#10;Description automatically generated" id="871" name="Google Shape;871;p4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18260" r="18260" t="0"/>
          <a:stretch/>
        </p:blipFill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grpSp>
        <p:nvGrpSpPr>
          <p:cNvPr id="872" name="Google Shape;872;p48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873" name="Google Shape;873;p4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4" name="Google Shape;874;p4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49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1. Importanza del reporting nella Digital Forensics</a:t>
            </a:r>
            <a:endParaRPr/>
          </a:p>
        </p:txBody>
      </p:sp>
      <p:sp>
        <p:nvSpPr>
          <p:cNvPr id="881" name="Google Shape;881;p49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882" name="Google Shape;882;p49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Definizione e scopo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Importanza in contesti legali e tecnici</a:t>
            </a:r>
            <a:endParaRPr sz="1200"/>
          </a:p>
        </p:txBody>
      </p:sp>
      <p:cxnSp>
        <p:nvCxnSpPr>
          <p:cNvPr id="883" name="Google Shape;883;p49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4" name="Google Shape;884;p49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85" name="Google Shape;885;p49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886" name="Google Shape;886;p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7" name="Google Shape;887;p4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888" name="Google Shape;888;p49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1. Introduzione alla scienza forense digitale</a:t>
            </a:r>
            <a:endParaRPr/>
          </a:p>
        </p:txBody>
      </p:sp>
      <p:sp>
        <p:nvSpPr>
          <p:cNvPr id="272" name="Google Shape;272;p5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273" name="Google Shape;273;p5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Definizione di Digital Forensics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Importanza nel settore energetico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Obiettivi principali della Digital Forensics</a:t>
            </a:r>
            <a:endParaRPr/>
          </a:p>
        </p:txBody>
      </p:sp>
      <p:cxnSp>
        <p:nvCxnSpPr>
          <p:cNvPr id="274" name="Google Shape;274;p5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5" name="Google Shape;275;p5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6" name="Google Shape;276;p5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277" name="Google Shape;277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luz&#10;&#10;Descrição gerada automaticamente" id="279" name="Google Shape;279;p5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50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2. Scrivere rapporti forensi completi</a:t>
            </a:r>
            <a:endParaRPr/>
          </a:p>
        </p:txBody>
      </p:sp>
      <p:sp>
        <p:nvSpPr>
          <p:cNvPr id="895" name="Google Shape;895;p50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896" name="Google Shape;896;p50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Struttura: Sintesi, metodologia, risultati, conclusioni, appendici.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Migliori pratiche: Chiarezza, concisione, accuratezza</a:t>
            </a:r>
            <a:endParaRPr sz="1200"/>
          </a:p>
        </p:txBody>
      </p:sp>
      <p:cxnSp>
        <p:nvCxnSpPr>
          <p:cNvPr id="897" name="Google Shape;897;p50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8" name="Google Shape;898;p50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99" name="Google Shape;899;p50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900" name="Google Shape;900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1" name="Google Shape;901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902" name="Google Shape;902;p50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51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3. Presentare le prove digitali in modo efficace</a:t>
            </a:r>
            <a:endParaRPr/>
          </a:p>
        </p:txBody>
      </p:sp>
      <p:sp>
        <p:nvSpPr>
          <p:cNvPr id="909" name="Google Shape;909;p51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910" name="Google Shape;910;p51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Metodi: Ausili visivi, spiegazioni semplificate, focalizzazione sui punti chiave.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Considerazione del pubblico: Adattare la presentazione a un pubblico tecnico e non tecnico</a:t>
            </a:r>
            <a:endParaRPr sz="1200"/>
          </a:p>
        </p:txBody>
      </p:sp>
      <p:cxnSp>
        <p:nvCxnSpPr>
          <p:cNvPr id="911" name="Google Shape;911;p51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2" name="Google Shape;912;p51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13" name="Google Shape;913;p51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914" name="Google Shape;914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5" name="Google Shape;915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916" name="Google Shape;916;p51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52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4. Visualizzazione di dati forensi complessi</a:t>
            </a:r>
            <a:endParaRPr/>
          </a:p>
        </p:txBody>
      </p:sp>
      <p:sp>
        <p:nvSpPr>
          <p:cNvPr id="923" name="Google Shape;923;p52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924" name="Google Shape;924;p52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Strumenti: Grafici, diagrammi, linee del tempo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Esempi: Diagrammi di rete, cronologie di eventi</a:t>
            </a:r>
            <a:endParaRPr sz="1200"/>
          </a:p>
        </p:txBody>
      </p:sp>
      <p:cxnSp>
        <p:nvCxnSpPr>
          <p:cNvPr id="925" name="Google Shape;925;p52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6" name="Google Shape;926;p52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27" name="Google Shape;927;p52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928" name="Google Shape;928;p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9" name="Google Shape;929;p5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930" name="Google Shape;930;p52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53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5. Caso d'uso: Reporting forense per un incidente informatico nel settore energetico</a:t>
            </a:r>
            <a:endParaRPr/>
          </a:p>
        </p:txBody>
      </p:sp>
      <p:sp>
        <p:nvSpPr>
          <p:cNvPr id="937" name="Google Shape;937;p53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938" name="Google Shape;938;p53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Scenario: Segnalazione di un attacco di malware nel sistema di controllo di una centrale elettrica.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Passi compiuti: Creare una relazione completa, utilizzando supporti visivi per presentare i risultati.</a:t>
            </a:r>
            <a:endParaRPr sz="1200"/>
          </a:p>
        </p:txBody>
      </p:sp>
      <p:cxnSp>
        <p:nvCxnSpPr>
          <p:cNvPr id="939" name="Google Shape;939;p53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40" name="Google Shape;940;p53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41" name="Google Shape;941;p53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942" name="Google Shape;942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3" name="Google Shape;943;p5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944" name="Google Shape;944;p53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54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Book Antiqua"/>
              <a:buNone/>
            </a:pPr>
            <a:r>
              <a:rPr lang="en-US">
                <a:solidFill>
                  <a:schemeClr val="accent1"/>
                </a:solidFill>
              </a:rPr>
              <a:t>Schema di formazione: </a:t>
            </a:r>
            <a:br>
              <a:rPr lang="en-US">
                <a:solidFill>
                  <a:schemeClr val="accent1"/>
                </a:solidFill>
              </a:rPr>
            </a:br>
            <a:br>
              <a:rPr lang="en-US">
                <a:solidFill>
                  <a:schemeClr val="accent1"/>
                </a:solidFill>
              </a:rPr>
            </a:br>
            <a:r>
              <a:rPr lang="en-US"/>
              <a:t>Argomento-09 - Argomenti avanzati di Digital Forensics</a:t>
            </a:r>
            <a:endParaRPr/>
          </a:p>
        </p:txBody>
      </p:sp>
      <p:sp>
        <p:nvSpPr>
          <p:cNvPr id="950" name="Google Shape;950;p54"/>
          <p:cNvSpPr/>
          <p:nvPr/>
        </p:nvSpPr>
        <p:spPr>
          <a:xfrm>
            <a:off x="7370364" y="-3219"/>
            <a:ext cx="2562565" cy="6884359"/>
          </a:xfrm>
          <a:custGeom>
            <a:rect b="b" l="l" r="r" t="t"/>
            <a:pathLst>
              <a:path extrusionOk="0" h="6884359" w="2562565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1" name="Google Shape;95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7829202" y="5156615"/>
            <a:ext cx="878334" cy="1705001"/>
          </a:xfrm>
          <a:prstGeom prst="rect">
            <a:avLst/>
          </a:prstGeom>
          <a:noFill/>
          <a:ln>
            <a:noFill/>
          </a:ln>
        </p:spPr>
      </p:pic>
      <p:sp>
        <p:nvSpPr>
          <p:cNvPr id="952" name="Google Shape;952;p54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3" name="Google Shape;953;p54"/>
          <p:cNvSpPr txBox="1"/>
          <p:nvPr/>
        </p:nvSpPr>
        <p:spPr>
          <a:xfrm>
            <a:off x="796323" y="2726930"/>
            <a:ext cx="6980091" cy="1208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144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Introduzione agli argomenti avanzati della scienza forense digitale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Forensica in-the-cloud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Forensica IoT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Tendenze e sfide emergenti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Tecniche forensi digitali avanzate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Forensics per il cloud e l'IoT nel settore energetico</a:t>
            </a:r>
            <a:endParaRPr/>
          </a:p>
        </p:txBody>
      </p:sp>
      <p:pic>
        <p:nvPicPr>
          <p:cNvPr descr="A cup of coffee and a notebook on a table&#10;&#10;Description automatically generated" id="954" name="Google Shape;954;p54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18260" r="18260" t="0"/>
          <a:stretch/>
        </p:blipFill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grpSp>
        <p:nvGrpSpPr>
          <p:cNvPr id="955" name="Google Shape;955;p54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956" name="Google Shape;956;p5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7" name="Google Shape;957;p5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55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1. Introduzione agli argomenti avanzati della scienza forense digitale</a:t>
            </a:r>
            <a:endParaRPr/>
          </a:p>
        </p:txBody>
      </p:sp>
      <p:sp>
        <p:nvSpPr>
          <p:cNvPr id="964" name="Google Shape;964;p55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965" name="Google Shape;965;p55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Panoramica degli argomenti avanzati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Rilevanza per il settore energetico</a:t>
            </a:r>
            <a:endParaRPr sz="1200"/>
          </a:p>
        </p:txBody>
      </p:sp>
      <p:cxnSp>
        <p:nvCxnSpPr>
          <p:cNvPr id="966" name="Google Shape;966;p55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7" name="Google Shape;967;p55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68" name="Google Shape;968;p55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969" name="Google Shape;969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0" name="Google Shape;970;p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971" name="Google Shape;971;p55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56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2. Forensica del cloud</a:t>
            </a:r>
            <a:endParaRPr/>
          </a:p>
        </p:txBody>
      </p:sp>
      <p:sp>
        <p:nvSpPr>
          <p:cNvPr id="978" name="Google Shape;978;p56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979" name="Google Shape;979;p56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Definizione e importanza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Sfide: Competenza dei dati, multi-tenancy, volatilità dei dati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Strumenti e tecniche: EnCase Cloud, AWS CloudTrail, Azure Security Center</a:t>
            </a:r>
            <a:endParaRPr sz="1200"/>
          </a:p>
        </p:txBody>
      </p:sp>
      <p:cxnSp>
        <p:nvCxnSpPr>
          <p:cNvPr id="980" name="Google Shape;980;p56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81" name="Google Shape;981;p56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2" name="Google Shape;982;p56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983" name="Google Shape;983;p5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4" name="Google Shape;984;p5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985" name="Google Shape;985;p56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57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3. Forensica dell'IoT</a:t>
            </a:r>
            <a:endParaRPr/>
          </a:p>
        </p:txBody>
      </p:sp>
      <p:sp>
        <p:nvSpPr>
          <p:cNvPr id="992" name="Google Shape;992;p57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993" name="Google Shape;993;p57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Definizione e importanza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Sfide: Eterogeneità dei dispositivi, volume dei dati, vulnerabilità della sicurezza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Strumenti e tecniche: Foren6, IoT Inspector</a:t>
            </a:r>
            <a:endParaRPr sz="1200"/>
          </a:p>
        </p:txBody>
      </p:sp>
      <p:cxnSp>
        <p:nvCxnSpPr>
          <p:cNvPr id="994" name="Google Shape;994;p57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95" name="Google Shape;995;p57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96" name="Google Shape;996;p57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997" name="Google Shape;997;p5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8" name="Google Shape;998;p5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999" name="Google Shape;999;p57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58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4. Tendenze e sfide emergenti</a:t>
            </a:r>
            <a:endParaRPr/>
          </a:p>
        </p:txBody>
      </p:sp>
      <p:sp>
        <p:nvSpPr>
          <p:cNvPr id="1006" name="Google Shape;1006;p58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1007" name="Google Shape;1007;p58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Tendenze: AI e machine learning nella forensics, blockchain forensics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Sfide: Crittografia, leggi sulla privacy</a:t>
            </a:r>
            <a:endParaRPr sz="1200"/>
          </a:p>
        </p:txBody>
      </p:sp>
      <p:cxnSp>
        <p:nvCxnSpPr>
          <p:cNvPr id="1008" name="Google Shape;1008;p58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09" name="Google Shape;1009;p58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10" name="Google Shape;1010;p58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011" name="Google Shape;1011;p5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2" name="Google Shape;1012;p5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1013" name="Google Shape;1013;p58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59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5. Tecniche forensi digitali avanzate</a:t>
            </a:r>
            <a:endParaRPr/>
          </a:p>
        </p:txBody>
      </p:sp>
      <p:sp>
        <p:nvSpPr>
          <p:cNvPr id="1020" name="Google Shape;1020;p59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1021" name="Google Shape;1021;p59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Tecniche: Forensica della memoria, reverse engineering, steganalisi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Strumenti: Volatilità, IDA Pro, Stegdetect</a:t>
            </a:r>
            <a:endParaRPr sz="1200"/>
          </a:p>
        </p:txBody>
      </p:sp>
      <p:cxnSp>
        <p:nvCxnSpPr>
          <p:cNvPr id="1022" name="Google Shape;1022;p59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23" name="Google Shape;1023;p59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24" name="Google Shape;1024;p59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025" name="Google Shape;1025;p5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6" name="Google Shape;1026;p5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1027" name="Google Shape;1027;p59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6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2. Vantaggi e processo della Digital Forensics</a:t>
            </a:r>
            <a:endParaRPr/>
          </a:p>
        </p:txBody>
      </p:sp>
      <p:sp>
        <p:nvSpPr>
          <p:cNvPr id="286" name="Google Shape;286;p6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287" name="Google Shape;287;p6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Vantaggi: Protezione delle infrastrutture critiche, assistenza nei procedimenti legali, supporto alle misure di cybersecurity.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Panoramica del processo:</a:t>
            </a:r>
            <a:endParaRPr/>
          </a:p>
          <a:p>
            <a:pPr indent="-274320" lvl="1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400"/>
              <a:t>Identificazione</a:t>
            </a:r>
            <a:endParaRPr/>
          </a:p>
          <a:p>
            <a:pPr indent="-274320" lvl="1" marL="27432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400"/>
              <a:t>Conservazione</a:t>
            </a:r>
            <a:endParaRPr/>
          </a:p>
          <a:p>
            <a:pPr indent="-274320" lvl="1" marL="27432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400"/>
              <a:t>Analisi</a:t>
            </a:r>
            <a:endParaRPr/>
          </a:p>
          <a:p>
            <a:pPr indent="-274320" lvl="1" marL="27432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400"/>
              <a:t>Presentazione</a:t>
            </a:r>
            <a:endParaRPr/>
          </a:p>
        </p:txBody>
      </p:sp>
      <p:cxnSp>
        <p:nvCxnSpPr>
          <p:cNvPr id="288" name="Google Shape;288;p6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9" name="Google Shape;289;p6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90" name="Google Shape;290;p6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291" name="Google Shape;291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luz&#10;&#10;Descrição gerada automaticamente" id="293" name="Google Shape;293;p6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60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6. Caso d'uso: Forensics per il cloud e l'IoT nel settore dell'energia</a:t>
            </a:r>
            <a:endParaRPr/>
          </a:p>
        </p:txBody>
      </p:sp>
      <p:sp>
        <p:nvSpPr>
          <p:cNvPr id="1034" name="Google Shape;1034;p60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1035" name="Google Shape;1035;p60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Scenario: indagine su una violazione della sicurezza che coinvolge servizi cloud e dispositivi IoT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Passi compiuti: Raccolta dei dati, analisi con strumenti forensi cloud e IoT, risoluzione dei problemi.</a:t>
            </a:r>
            <a:endParaRPr sz="1200"/>
          </a:p>
        </p:txBody>
      </p:sp>
      <p:cxnSp>
        <p:nvCxnSpPr>
          <p:cNvPr id="1036" name="Google Shape;1036;p60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7" name="Google Shape;1037;p60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38" name="Google Shape;1038;p60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039" name="Google Shape;1039;p6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0" name="Google Shape;1040;p6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espaço&#10;&#10;Descrição gerada automaticamente" id="1041" name="Google Shape;1041;p60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61"/>
          <p:cNvSpPr txBox="1"/>
          <p:nvPr>
            <p:ph type="ctrTitle"/>
          </p:nvPr>
        </p:nvSpPr>
        <p:spPr>
          <a:xfrm>
            <a:off x="6970326" y="1679216"/>
            <a:ext cx="4786877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ook Antiqua"/>
              <a:buNone/>
            </a:pPr>
            <a:r>
              <a:rPr lang="en-US"/>
              <a:t>Grazie</a:t>
            </a:r>
            <a:endParaRPr/>
          </a:p>
        </p:txBody>
      </p:sp>
      <p:pic>
        <p:nvPicPr>
          <p:cNvPr descr="A person and person looking at a computer screen" id="1047" name="Google Shape;1047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27" r="126" t="0"/>
          <a:stretch/>
        </p:blipFill>
        <p:spPr>
          <a:xfrm>
            <a:off x="-29499" y="-2236"/>
            <a:ext cx="6814124" cy="687109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1048" name="Google Shape;1048;p61"/>
          <p:cNvSpPr txBox="1"/>
          <p:nvPr>
            <p:ph idx="1" type="body"/>
          </p:nvPr>
        </p:nvSpPr>
        <p:spPr>
          <a:xfrm>
            <a:off x="6970326" y="3748958"/>
            <a:ext cx="4786878" cy="2258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None/>
            </a:pPr>
            <a:r>
              <a:rPr lang="en-US"/>
              <a:t>Si prega di inviare tutte le domande a: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None/>
            </a:pPr>
            <a:r>
              <a:rPr lang="en-US"/>
              <a:t>gehad@example.com</a:t>
            </a:r>
            <a:endParaRPr/>
          </a:p>
        </p:txBody>
      </p:sp>
      <p:grpSp>
        <p:nvGrpSpPr>
          <p:cNvPr id="1049" name="Google Shape;1049;p61"/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1050" name="Google Shape;1050;p61"/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rect b="b" l="l" r="r" t="t"/>
              <a:pathLst>
                <a:path extrusionOk="0" h="6837172" w="2545001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1051" name="Google Shape;1051;p61"/>
            <p:cNvCxnSpPr/>
            <p:nvPr/>
          </p:nvCxnSpPr>
          <p:spPr>
            <a:xfrm flipH="1">
              <a:off x="4059704" y="0"/>
              <a:ext cx="1822122" cy="6871447"/>
            </a:xfrm>
            <a:prstGeom prst="straightConnector1">
              <a:avLst/>
            </a:prstGeom>
            <a:noFill/>
            <a:ln cap="flat" cmpd="sng" w="222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052" name="Google Shape;1052;p61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053" name="Google Shape;1053;p6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4" name="Google Shape;1054;p6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3. Il processo di Digital Forensics in dettaglio</a:t>
            </a:r>
            <a:endParaRPr/>
          </a:p>
        </p:txBody>
      </p:sp>
      <p:sp>
        <p:nvSpPr>
          <p:cNvPr id="300" name="Google Shape;300;p7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301" name="Google Shape;301;p7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Identificazione: Individuazione delle prove digitali.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Conservazione: Assicurare le prove.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Raccolta: Raccolta di prove digitali.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Esame: Analizzare le prove.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Analisi: Interpretare i dati.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Presentazione: Segnalazione dei risultati.</a:t>
            </a:r>
            <a:endParaRPr/>
          </a:p>
        </p:txBody>
      </p:sp>
      <p:cxnSp>
        <p:nvCxnSpPr>
          <p:cNvPr id="302" name="Google Shape;302;p7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3" name="Google Shape;303;p7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04" name="Google Shape;304;p7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05" name="Google Shape;305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6" name="Google Shape;306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luz&#10;&#10;Descrição gerada automaticamente" id="307" name="Google Shape;307;p7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8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4. Caso d'uso: Incidente informatico nel settore energetico</a:t>
            </a:r>
            <a:endParaRPr/>
          </a:p>
        </p:txBody>
      </p:sp>
      <p:sp>
        <p:nvSpPr>
          <p:cNvPr id="314" name="Google Shape;314;p8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Contesto</a:t>
            </a:r>
            <a:endParaRPr/>
          </a:p>
        </p:txBody>
      </p:sp>
      <p:sp>
        <p:nvSpPr>
          <p:cNvPr id="315" name="Google Shape;315;p8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Scenario: Rilevato un accesso non autorizzato in una smart grid.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o"/>
            </a:pPr>
            <a:r>
              <a:rPr lang="en-US" sz="1800"/>
              <a:t>Fasi adottate: Identificazione, conservazione, raccolta, esame, analisi e presentazione delle prove.</a:t>
            </a:r>
            <a:endParaRPr/>
          </a:p>
        </p:txBody>
      </p:sp>
      <p:cxnSp>
        <p:nvCxnSpPr>
          <p:cNvPr id="316" name="Google Shape;316;p8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7" name="Google Shape;317;p8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18" name="Google Shape;318;p8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19" name="Google Shape;319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luz&#10;&#10;Descrição gerada automaticamente" id="321" name="Google Shape;321;p8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9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Book Antiqua"/>
              <a:buNone/>
            </a:pPr>
            <a:r>
              <a:rPr lang="en-US">
                <a:solidFill>
                  <a:schemeClr val="accent1"/>
                </a:solidFill>
              </a:rPr>
              <a:t>Schema di formazione: </a:t>
            </a:r>
            <a:br>
              <a:rPr lang="en-US">
                <a:solidFill>
                  <a:schemeClr val="accent1"/>
                </a:solidFill>
              </a:rPr>
            </a:br>
            <a:br>
              <a:rPr lang="en-US">
                <a:solidFill>
                  <a:schemeClr val="accent1"/>
                </a:solidFill>
              </a:rPr>
            </a:br>
            <a:r>
              <a:rPr lang="en-US"/>
              <a:t>Argomento-02 - Strumenti per la Digital Forensics dell'energia</a:t>
            </a:r>
            <a:endParaRPr/>
          </a:p>
        </p:txBody>
      </p:sp>
      <p:sp>
        <p:nvSpPr>
          <p:cNvPr id="327" name="Google Shape;327;p9"/>
          <p:cNvSpPr/>
          <p:nvPr/>
        </p:nvSpPr>
        <p:spPr>
          <a:xfrm>
            <a:off x="7370364" y="-3219"/>
            <a:ext cx="2562565" cy="6884359"/>
          </a:xfrm>
          <a:custGeom>
            <a:rect b="b" l="l" r="r" t="t"/>
            <a:pathLst>
              <a:path extrusionOk="0" h="6884359" w="2562565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8" name="Google Shape;32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7829202" y="5156615"/>
            <a:ext cx="878334" cy="1705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9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0" name="Google Shape;330;p9"/>
          <p:cNvSpPr txBox="1"/>
          <p:nvPr/>
        </p:nvSpPr>
        <p:spPr>
          <a:xfrm>
            <a:off x="796323" y="2726930"/>
            <a:ext cx="6980091" cy="1208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144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Strumenti hardware per la scienza forense digitale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Strumenti software per la scienza forense digitale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Convalida degli strumenti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Assicurazione di qualità nella scienza forense digitale dell'energia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Scenario del caso d'uso</a:t>
            </a:r>
            <a:endParaRPr/>
          </a:p>
        </p:txBody>
      </p:sp>
      <p:pic>
        <p:nvPicPr>
          <p:cNvPr descr="A cup of coffee and a notebook on a table&#10;&#10;Description automatically generated" id="331" name="Google Shape;331;p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18260" r="18260" t="0"/>
          <a:stretch/>
        </p:blipFill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grpSp>
        <p:nvGrpSpPr>
          <p:cNvPr id="332" name="Google Shape;332;p9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33" name="Google Shape;333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2023-07-18T15:28:54.0000000Z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