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5" r:id="rId4"/>
  </p:sldMasterIdLst>
  <p:notesMasterIdLst>
    <p:notesMasterId r:id="rId55"/>
  </p:notesMasterIdLst>
  <p:handoutMasterIdLst>
    <p:handoutMasterId r:id="rId56"/>
  </p:handoutMasterIdLst>
  <p:sldIdLst>
    <p:sldId id="376" r:id="rId5"/>
    <p:sldId id="257" r:id="rId6"/>
    <p:sldId id="388" r:id="rId7"/>
    <p:sldId id="258" r:id="rId8"/>
    <p:sldId id="396" r:id="rId9"/>
    <p:sldId id="378" r:id="rId10"/>
    <p:sldId id="398" r:id="rId11"/>
    <p:sldId id="393" r:id="rId12"/>
    <p:sldId id="394" r:id="rId13"/>
    <p:sldId id="384" r:id="rId14"/>
    <p:sldId id="402" r:id="rId15"/>
    <p:sldId id="403" r:id="rId16"/>
    <p:sldId id="409" r:id="rId17"/>
    <p:sldId id="407" r:id="rId18"/>
    <p:sldId id="417" r:id="rId19"/>
    <p:sldId id="415" r:id="rId20"/>
    <p:sldId id="416" r:id="rId21"/>
    <p:sldId id="418" r:id="rId22"/>
    <p:sldId id="419" r:id="rId23"/>
    <p:sldId id="410" r:id="rId24"/>
    <p:sldId id="420" r:id="rId25"/>
    <p:sldId id="413" r:id="rId26"/>
    <p:sldId id="411" r:id="rId27"/>
    <p:sldId id="274" r:id="rId28"/>
    <p:sldId id="275" r:id="rId29"/>
    <p:sldId id="276" r:id="rId30"/>
    <p:sldId id="277" r:id="rId31"/>
    <p:sldId id="278" r:id="rId32"/>
    <p:sldId id="279" r:id="rId33"/>
    <p:sldId id="280" r:id="rId34"/>
    <p:sldId id="281" r:id="rId35"/>
    <p:sldId id="282" r:id="rId36"/>
    <p:sldId id="269" r:id="rId37"/>
    <p:sldId id="285" r:id="rId38"/>
    <p:sldId id="286" r:id="rId39"/>
    <p:sldId id="287" r:id="rId40"/>
    <p:sldId id="289" r:id="rId41"/>
    <p:sldId id="290" r:id="rId42"/>
    <p:sldId id="293" r:id="rId43"/>
    <p:sldId id="296" r:id="rId44"/>
    <p:sldId id="421" r:id="rId45"/>
    <p:sldId id="422" r:id="rId46"/>
    <p:sldId id="423" r:id="rId47"/>
    <p:sldId id="424" r:id="rId48"/>
    <p:sldId id="425" r:id="rId49"/>
    <p:sldId id="426" r:id="rId50"/>
    <p:sldId id="427" r:id="rId51"/>
    <p:sldId id="428" r:id="rId52"/>
    <p:sldId id="317" r:id="rId53"/>
    <p:sldId id="387"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Συντάκτης" initials="Α"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D"/>
    <a:srgbClr val="2C4A5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7" d="100"/>
          <a:sy n="97" d="100"/>
        </p:scale>
        <p:origin x="1110" y="30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_rels/data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93D836-2830-4E25-83A5-71E09EA145D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DE66C66-7C37-4C68-A4D2-8AB0585E48BB}">
      <dgm:prSet/>
      <dgm:spPr/>
      <dgm:t>
        <a:bodyPr/>
        <a:lstStyle/>
        <a:p>
          <a:r>
            <a:rPr lang="el"/>
            <a:t>Πλοήγηση και επικοινωνία </a:t>
          </a:r>
        </a:p>
      </dgm:t>
    </dgm:pt>
    <dgm:pt modelId="{B079EC5A-6B09-4778-AEA2-6DD8CD16566D}" type="parTrans" cxnId="{44B1FA57-E88A-4E39-9970-4A7520CEB96C}">
      <dgm:prSet/>
      <dgm:spPr/>
      <dgm:t>
        <a:bodyPr/>
        <a:lstStyle/>
        <a:p>
          <a:endParaRPr lang="en-US"/>
        </a:p>
      </dgm:t>
    </dgm:pt>
    <dgm:pt modelId="{CECC2898-A512-4AC8-BB9D-F7D635229C8A}" type="sibTrans" cxnId="{44B1FA57-E88A-4E39-9970-4A7520CEB96C}">
      <dgm:prSet/>
      <dgm:spPr/>
      <dgm:t>
        <a:bodyPr/>
        <a:lstStyle/>
        <a:p>
          <a:endParaRPr lang="en-US"/>
        </a:p>
      </dgm:t>
    </dgm:pt>
    <dgm:pt modelId="{66EEB93C-5CCD-4CED-8189-43BF5936131C}">
      <dgm:prSet/>
      <dgm:spPr/>
      <dgm:t>
        <a:bodyPr/>
        <a:lstStyle/>
        <a:p>
          <a:r>
            <a:rPr lang="el"/>
            <a:t>Λογισμικό Global Positioning System (GPS) - Ηλεκτρονικά Συστήματα Απεικόνισης Χαρτών και Πληροφοριών (ECDIS) - Συστήματα αυτόματης αναγνώρισης (AIS) </a:t>
          </a:r>
        </a:p>
      </dgm:t>
    </dgm:pt>
    <dgm:pt modelId="{3CE503CD-B3CD-4520-AB9A-97313B03C464}" type="parTrans" cxnId="{AD627276-E9C1-4A9D-BEC2-1BD72DC067F8}">
      <dgm:prSet/>
      <dgm:spPr/>
      <dgm:t>
        <a:bodyPr/>
        <a:lstStyle/>
        <a:p>
          <a:endParaRPr lang="en-US"/>
        </a:p>
      </dgm:t>
    </dgm:pt>
    <dgm:pt modelId="{6B86F7D7-7134-4AF9-A3E6-BEBC49580AA7}" type="sibTrans" cxnId="{AD627276-E9C1-4A9D-BEC2-1BD72DC067F8}">
      <dgm:prSet/>
      <dgm:spPr/>
      <dgm:t>
        <a:bodyPr/>
        <a:lstStyle/>
        <a:p>
          <a:endParaRPr lang="en-US"/>
        </a:p>
      </dgm:t>
    </dgm:pt>
    <dgm:pt modelId="{ED50361B-3916-4F67-B053-8F403E8329DA}">
      <dgm:prSet/>
      <dgm:spPr/>
      <dgm:t>
        <a:bodyPr/>
        <a:lstStyle/>
        <a:p>
          <a:r>
            <a:rPr lang="el" dirty="0"/>
            <a:t>Διαχείριση φορτίου και Εφοδιασμού</a:t>
          </a:r>
        </a:p>
      </dgm:t>
    </dgm:pt>
    <dgm:pt modelId="{38288F08-9EF0-45E0-B130-E1374DD0349A}" type="parTrans" cxnId="{D94FE951-64BA-4AF3-B071-D23718122C9A}">
      <dgm:prSet/>
      <dgm:spPr/>
      <dgm:t>
        <a:bodyPr/>
        <a:lstStyle/>
        <a:p>
          <a:endParaRPr lang="en-US"/>
        </a:p>
      </dgm:t>
    </dgm:pt>
    <dgm:pt modelId="{9F3F53C8-FBF9-4579-833B-DFDA48A29D4D}" type="sibTrans" cxnId="{D94FE951-64BA-4AF3-B071-D23718122C9A}">
      <dgm:prSet/>
      <dgm:spPr/>
      <dgm:t>
        <a:bodyPr/>
        <a:lstStyle/>
        <a:p>
          <a:endParaRPr lang="en-US"/>
        </a:p>
      </dgm:t>
    </dgm:pt>
    <dgm:pt modelId="{403A198A-1E62-402F-8183-8562964E76DB}">
      <dgm:prSet/>
      <dgm:spPr/>
      <dgm:t>
        <a:bodyPr/>
        <a:lstStyle/>
        <a:p>
          <a:r>
            <a:rPr lang="el"/>
            <a:t>Λογισμικό για διαχείριση αποθεμάτων, παρακολούθηση φορτίου και αυτοματοποιημένα συστήματα χειρισμού.</a:t>
          </a:r>
        </a:p>
      </dgm:t>
    </dgm:pt>
    <dgm:pt modelId="{27FB3C85-8E60-40E7-A6F3-BE90510D00B8}" type="parTrans" cxnId="{89E7964B-4DD3-44CA-843E-6E455667BC38}">
      <dgm:prSet/>
      <dgm:spPr/>
      <dgm:t>
        <a:bodyPr/>
        <a:lstStyle/>
        <a:p>
          <a:endParaRPr lang="en-US"/>
        </a:p>
      </dgm:t>
    </dgm:pt>
    <dgm:pt modelId="{4EB66BFA-2EAD-4447-9EB4-73D0A6CEA90E}" type="sibTrans" cxnId="{89E7964B-4DD3-44CA-843E-6E455667BC38}">
      <dgm:prSet/>
      <dgm:spPr/>
      <dgm:t>
        <a:bodyPr/>
        <a:lstStyle/>
        <a:p>
          <a:endParaRPr lang="en-US"/>
        </a:p>
      </dgm:t>
    </dgm:pt>
    <dgm:pt modelId="{AB34AE8D-4984-47B9-9772-03CAA8E33D42}">
      <dgm:prSet/>
      <dgm:spPr/>
      <dgm:t>
        <a:bodyPr/>
        <a:lstStyle/>
        <a:p>
          <a:r>
            <a:rPr lang="el"/>
            <a:t>Ασφάλεια στον κυβερνοχώρο</a:t>
          </a:r>
        </a:p>
      </dgm:t>
    </dgm:pt>
    <dgm:pt modelId="{F0C187A7-4F6A-419D-A79C-57E6D0674897}" type="parTrans" cxnId="{5D5687E2-136E-4A60-A728-C0E0708D0C04}">
      <dgm:prSet/>
      <dgm:spPr/>
      <dgm:t>
        <a:bodyPr/>
        <a:lstStyle/>
        <a:p>
          <a:endParaRPr lang="en-US"/>
        </a:p>
      </dgm:t>
    </dgm:pt>
    <dgm:pt modelId="{70001029-CD73-4F92-A532-B7C682DC782F}" type="sibTrans" cxnId="{5D5687E2-136E-4A60-A728-C0E0708D0C04}">
      <dgm:prSet/>
      <dgm:spPr/>
      <dgm:t>
        <a:bodyPr/>
        <a:lstStyle/>
        <a:p>
          <a:endParaRPr lang="en-US"/>
        </a:p>
      </dgm:t>
    </dgm:pt>
    <dgm:pt modelId="{B7785E8F-FC2D-4142-A01D-D11C8E501B67}">
      <dgm:prSet/>
      <dgm:spPr/>
      <dgm:t>
        <a:bodyPr/>
        <a:lstStyle/>
        <a:p>
          <a:r>
            <a:rPr lang="el"/>
            <a:t>Λογισμικό για την προστασία πλοίων και λιμενικών υποδομών</a:t>
          </a:r>
        </a:p>
      </dgm:t>
    </dgm:pt>
    <dgm:pt modelId="{A9084B0B-AFD2-4E02-97F3-A0BF24ECE3D9}" type="parTrans" cxnId="{EDB02269-5D0E-45C6-AA26-E61660E40F00}">
      <dgm:prSet/>
      <dgm:spPr/>
      <dgm:t>
        <a:bodyPr/>
        <a:lstStyle/>
        <a:p>
          <a:endParaRPr lang="en-US"/>
        </a:p>
      </dgm:t>
    </dgm:pt>
    <dgm:pt modelId="{A630D149-4C9D-43FB-B502-8606868A339D}" type="sibTrans" cxnId="{EDB02269-5D0E-45C6-AA26-E61660E40F00}">
      <dgm:prSet/>
      <dgm:spPr/>
      <dgm:t>
        <a:bodyPr/>
        <a:lstStyle/>
        <a:p>
          <a:endParaRPr lang="en-US"/>
        </a:p>
      </dgm:t>
    </dgm:pt>
    <dgm:pt modelId="{1B5B4DC8-6039-4C7A-9A68-FB69F273B8EA}">
      <dgm:prSet/>
      <dgm:spPr/>
      <dgm:t>
        <a:bodyPr/>
        <a:lstStyle/>
        <a:p>
          <a:r>
            <a:rPr lang="el"/>
            <a:t>Λογισμικό ειδικής περίπτωσης</a:t>
          </a:r>
        </a:p>
      </dgm:t>
    </dgm:pt>
    <dgm:pt modelId="{5D7F4FFB-1B63-4C16-9084-5D6F03525835}" type="parTrans" cxnId="{FA30FF94-1946-4525-B6E0-E16770851B24}">
      <dgm:prSet/>
      <dgm:spPr/>
      <dgm:t>
        <a:bodyPr/>
        <a:lstStyle/>
        <a:p>
          <a:endParaRPr lang="en-US"/>
        </a:p>
      </dgm:t>
    </dgm:pt>
    <dgm:pt modelId="{A90B29F8-E46E-4A00-94CE-C09417D82CFA}" type="sibTrans" cxnId="{FA30FF94-1946-4525-B6E0-E16770851B24}">
      <dgm:prSet/>
      <dgm:spPr/>
      <dgm:t>
        <a:bodyPr/>
        <a:lstStyle/>
        <a:p>
          <a:endParaRPr lang="en-US"/>
        </a:p>
      </dgm:t>
    </dgm:pt>
    <dgm:pt modelId="{039C75A6-98F9-4610-943E-EBB83055F706}">
      <dgm:prSet/>
      <dgm:spPr/>
      <dgm:t>
        <a:bodyPr/>
        <a:lstStyle/>
        <a:p>
          <a:r>
            <a:rPr lang="el"/>
            <a:t>Προσαρμοσμένο λογισμικό για την επικύρωση του προϊόντος </a:t>
          </a:r>
        </a:p>
      </dgm:t>
    </dgm:pt>
    <dgm:pt modelId="{B9D3C77C-B0EA-4D9F-952B-9E745D406285}" type="parTrans" cxnId="{66471507-F700-4D4C-93EE-86C1BED1841F}">
      <dgm:prSet/>
      <dgm:spPr/>
      <dgm:t>
        <a:bodyPr/>
        <a:lstStyle/>
        <a:p>
          <a:endParaRPr lang="en-US"/>
        </a:p>
      </dgm:t>
    </dgm:pt>
    <dgm:pt modelId="{F2F6AB2A-7CE9-4157-A06D-C2D6C233CF6C}" type="sibTrans" cxnId="{66471507-F700-4D4C-93EE-86C1BED1841F}">
      <dgm:prSet/>
      <dgm:spPr/>
      <dgm:t>
        <a:bodyPr/>
        <a:lstStyle/>
        <a:p>
          <a:endParaRPr lang="en-US"/>
        </a:p>
      </dgm:t>
    </dgm:pt>
    <dgm:pt modelId="{9C3D9C9C-7F3F-40B4-8983-71D9DADD3746}" type="pres">
      <dgm:prSet presAssocID="{A693D836-2830-4E25-83A5-71E09EA145D2}" presName="linear" presStyleCnt="0">
        <dgm:presLayoutVars>
          <dgm:dir/>
          <dgm:animLvl val="lvl"/>
          <dgm:resizeHandles val="exact"/>
        </dgm:presLayoutVars>
      </dgm:prSet>
      <dgm:spPr/>
    </dgm:pt>
    <dgm:pt modelId="{7BF52818-54D6-48D1-A86C-C8D0370E2E75}" type="pres">
      <dgm:prSet presAssocID="{4DE66C66-7C37-4C68-A4D2-8AB0585E48BB}" presName="parentLin" presStyleCnt="0"/>
      <dgm:spPr/>
    </dgm:pt>
    <dgm:pt modelId="{15C4BE0B-867F-4613-B7F9-C6E63CA5CA6A}" type="pres">
      <dgm:prSet presAssocID="{4DE66C66-7C37-4C68-A4D2-8AB0585E48BB}" presName="parentLeftMargin" presStyleLbl="node1" presStyleIdx="0" presStyleCnt="4"/>
      <dgm:spPr/>
    </dgm:pt>
    <dgm:pt modelId="{B3CC7C6E-C0E3-46DB-8022-AF1A844AE242}" type="pres">
      <dgm:prSet presAssocID="{4DE66C66-7C37-4C68-A4D2-8AB0585E48BB}" presName="parentText" presStyleLbl="node1" presStyleIdx="0" presStyleCnt="4">
        <dgm:presLayoutVars>
          <dgm:chMax val="0"/>
          <dgm:bulletEnabled val="1"/>
        </dgm:presLayoutVars>
      </dgm:prSet>
      <dgm:spPr/>
    </dgm:pt>
    <dgm:pt modelId="{4A7947A7-6920-427F-8594-8E255F86C8A7}" type="pres">
      <dgm:prSet presAssocID="{4DE66C66-7C37-4C68-A4D2-8AB0585E48BB}" presName="negativeSpace" presStyleCnt="0"/>
      <dgm:spPr/>
    </dgm:pt>
    <dgm:pt modelId="{C5F298A7-B7A4-44E7-9101-F757F67BD622}" type="pres">
      <dgm:prSet presAssocID="{4DE66C66-7C37-4C68-A4D2-8AB0585E48BB}" presName="childText" presStyleLbl="conFgAcc1" presStyleIdx="0" presStyleCnt="4">
        <dgm:presLayoutVars>
          <dgm:bulletEnabled val="1"/>
        </dgm:presLayoutVars>
      </dgm:prSet>
      <dgm:spPr/>
    </dgm:pt>
    <dgm:pt modelId="{4C8B469D-CBA0-4220-974D-9637BF7C2E5B}" type="pres">
      <dgm:prSet presAssocID="{CECC2898-A512-4AC8-BB9D-F7D635229C8A}" presName="spaceBetweenRectangles" presStyleCnt="0"/>
      <dgm:spPr/>
    </dgm:pt>
    <dgm:pt modelId="{6373E929-EF07-4E43-8AD3-24D31615F3B0}" type="pres">
      <dgm:prSet presAssocID="{ED50361B-3916-4F67-B053-8F403E8329DA}" presName="parentLin" presStyleCnt="0"/>
      <dgm:spPr/>
    </dgm:pt>
    <dgm:pt modelId="{A992FCC8-80A8-4CAD-91CE-F07B7D14839D}" type="pres">
      <dgm:prSet presAssocID="{ED50361B-3916-4F67-B053-8F403E8329DA}" presName="parentLeftMargin" presStyleLbl="node1" presStyleIdx="0" presStyleCnt="4"/>
      <dgm:spPr/>
    </dgm:pt>
    <dgm:pt modelId="{94C5F9C1-C590-458E-A1EC-BBC49EAA1B75}" type="pres">
      <dgm:prSet presAssocID="{ED50361B-3916-4F67-B053-8F403E8329DA}" presName="parentText" presStyleLbl="node1" presStyleIdx="1" presStyleCnt="4">
        <dgm:presLayoutVars>
          <dgm:chMax val="0"/>
          <dgm:bulletEnabled val="1"/>
        </dgm:presLayoutVars>
      </dgm:prSet>
      <dgm:spPr/>
    </dgm:pt>
    <dgm:pt modelId="{4932B4BE-E08D-4EFC-800C-68E302562ECC}" type="pres">
      <dgm:prSet presAssocID="{ED50361B-3916-4F67-B053-8F403E8329DA}" presName="negativeSpace" presStyleCnt="0"/>
      <dgm:spPr/>
    </dgm:pt>
    <dgm:pt modelId="{18F3CB49-99BD-4E5D-B18D-33FCFEEE1E61}" type="pres">
      <dgm:prSet presAssocID="{ED50361B-3916-4F67-B053-8F403E8329DA}" presName="childText" presStyleLbl="conFgAcc1" presStyleIdx="1" presStyleCnt="4">
        <dgm:presLayoutVars>
          <dgm:bulletEnabled val="1"/>
        </dgm:presLayoutVars>
      </dgm:prSet>
      <dgm:spPr/>
    </dgm:pt>
    <dgm:pt modelId="{FDFE6E18-74CF-4A88-8F03-A5D546A74133}" type="pres">
      <dgm:prSet presAssocID="{9F3F53C8-FBF9-4579-833B-DFDA48A29D4D}" presName="spaceBetweenRectangles" presStyleCnt="0"/>
      <dgm:spPr/>
    </dgm:pt>
    <dgm:pt modelId="{D94D8634-F3C5-49E1-AFA8-FA147BF64FE9}" type="pres">
      <dgm:prSet presAssocID="{AB34AE8D-4984-47B9-9772-03CAA8E33D42}" presName="parentLin" presStyleCnt="0"/>
      <dgm:spPr/>
    </dgm:pt>
    <dgm:pt modelId="{0DAF0FB2-D4BC-4036-8D5A-735672A6E0C9}" type="pres">
      <dgm:prSet presAssocID="{AB34AE8D-4984-47B9-9772-03CAA8E33D42}" presName="parentLeftMargin" presStyleLbl="node1" presStyleIdx="1" presStyleCnt="4"/>
      <dgm:spPr/>
    </dgm:pt>
    <dgm:pt modelId="{767B2B2B-35CB-4C8F-9E49-C8A4E649CAA8}" type="pres">
      <dgm:prSet presAssocID="{AB34AE8D-4984-47B9-9772-03CAA8E33D42}" presName="parentText" presStyleLbl="node1" presStyleIdx="2" presStyleCnt="4">
        <dgm:presLayoutVars>
          <dgm:chMax val="0"/>
          <dgm:bulletEnabled val="1"/>
        </dgm:presLayoutVars>
      </dgm:prSet>
      <dgm:spPr/>
    </dgm:pt>
    <dgm:pt modelId="{57E22DD2-1EE5-4B1A-861F-6B03342C6F47}" type="pres">
      <dgm:prSet presAssocID="{AB34AE8D-4984-47B9-9772-03CAA8E33D42}" presName="negativeSpace" presStyleCnt="0"/>
      <dgm:spPr/>
    </dgm:pt>
    <dgm:pt modelId="{A4B5A0CD-6F3E-4615-94D9-A05D9DC308FA}" type="pres">
      <dgm:prSet presAssocID="{AB34AE8D-4984-47B9-9772-03CAA8E33D42}" presName="childText" presStyleLbl="conFgAcc1" presStyleIdx="2" presStyleCnt="4">
        <dgm:presLayoutVars>
          <dgm:bulletEnabled val="1"/>
        </dgm:presLayoutVars>
      </dgm:prSet>
      <dgm:spPr/>
    </dgm:pt>
    <dgm:pt modelId="{9215C0CB-7D69-4BA5-BA19-3F5332BA6671}" type="pres">
      <dgm:prSet presAssocID="{70001029-CD73-4F92-A532-B7C682DC782F}" presName="spaceBetweenRectangles" presStyleCnt="0"/>
      <dgm:spPr/>
    </dgm:pt>
    <dgm:pt modelId="{FFAB5251-61B5-4E85-A55D-A69E5F9F643E}" type="pres">
      <dgm:prSet presAssocID="{1B5B4DC8-6039-4C7A-9A68-FB69F273B8EA}" presName="parentLin" presStyleCnt="0"/>
      <dgm:spPr/>
    </dgm:pt>
    <dgm:pt modelId="{53ED91F9-08D8-42AA-BD81-4AA569F9ED2F}" type="pres">
      <dgm:prSet presAssocID="{1B5B4DC8-6039-4C7A-9A68-FB69F273B8EA}" presName="parentLeftMargin" presStyleLbl="node1" presStyleIdx="2" presStyleCnt="4"/>
      <dgm:spPr/>
    </dgm:pt>
    <dgm:pt modelId="{DA5B9DBA-CEA9-4824-8C5F-54C45863AA05}" type="pres">
      <dgm:prSet presAssocID="{1B5B4DC8-6039-4C7A-9A68-FB69F273B8EA}" presName="parentText" presStyleLbl="node1" presStyleIdx="3" presStyleCnt="4">
        <dgm:presLayoutVars>
          <dgm:chMax val="0"/>
          <dgm:bulletEnabled val="1"/>
        </dgm:presLayoutVars>
      </dgm:prSet>
      <dgm:spPr/>
    </dgm:pt>
    <dgm:pt modelId="{92F60749-60B0-4AC2-8755-B8D31A9DCAD0}" type="pres">
      <dgm:prSet presAssocID="{1B5B4DC8-6039-4C7A-9A68-FB69F273B8EA}" presName="negativeSpace" presStyleCnt="0"/>
      <dgm:spPr/>
    </dgm:pt>
    <dgm:pt modelId="{848E9BA9-FF20-4284-8E2F-71CBD8C1221D}" type="pres">
      <dgm:prSet presAssocID="{1B5B4DC8-6039-4C7A-9A68-FB69F273B8EA}" presName="childText" presStyleLbl="conFgAcc1" presStyleIdx="3" presStyleCnt="4">
        <dgm:presLayoutVars>
          <dgm:bulletEnabled val="1"/>
        </dgm:presLayoutVars>
      </dgm:prSet>
      <dgm:spPr/>
    </dgm:pt>
  </dgm:ptLst>
  <dgm:cxnLst>
    <dgm:cxn modelId="{66471507-F700-4D4C-93EE-86C1BED1841F}" srcId="{1B5B4DC8-6039-4C7A-9A68-FB69F273B8EA}" destId="{039C75A6-98F9-4610-943E-EBB83055F706}" srcOrd="0" destOrd="0" parTransId="{B9D3C77C-B0EA-4D9F-952B-9E745D406285}" sibTransId="{F2F6AB2A-7CE9-4157-A06D-C2D6C233CF6C}"/>
    <dgm:cxn modelId="{A102F916-7C68-4E25-96CF-979288046B53}" type="presOf" srcId="{4DE66C66-7C37-4C68-A4D2-8AB0585E48BB}" destId="{15C4BE0B-867F-4613-B7F9-C6E63CA5CA6A}" srcOrd="0" destOrd="0" presId="urn:microsoft.com/office/officeart/2005/8/layout/list1"/>
    <dgm:cxn modelId="{9EB5B75F-2598-48B4-AF6E-DB8D4069233B}" type="presOf" srcId="{1B5B4DC8-6039-4C7A-9A68-FB69F273B8EA}" destId="{53ED91F9-08D8-42AA-BD81-4AA569F9ED2F}" srcOrd="0" destOrd="0" presId="urn:microsoft.com/office/officeart/2005/8/layout/list1"/>
    <dgm:cxn modelId="{B467CE46-8328-4A30-BC2D-803CD161F63B}" type="presOf" srcId="{AB34AE8D-4984-47B9-9772-03CAA8E33D42}" destId="{767B2B2B-35CB-4C8F-9E49-C8A4E649CAA8}" srcOrd="1" destOrd="0" presId="urn:microsoft.com/office/officeart/2005/8/layout/list1"/>
    <dgm:cxn modelId="{EDB02269-5D0E-45C6-AA26-E61660E40F00}" srcId="{AB34AE8D-4984-47B9-9772-03CAA8E33D42}" destId="{B7785E8F-FC2D-4142-A01D-D11C8E501B67}" srcOrd="0" destOrd="0" parTransId="{A9084B0B-AFD2-4E02-97F3-A0BF24ECE3D9}" sibTransId="{A630D149-4C9D-43FB-B502-8606868A339D}"/>
    <dgm:cxn modelId="{295ECF6A-35AA-4231-9A22-381174AF3F40}" type="presOf" srcId="{403A198A-1E62-402F-8183-8562964E76DB}" destId="{18F3CB49-99BD-4E5D-B18D-33FCFEEE1E61}" srcOrd="0" destOrd="0" presId="urn:microsoft.com/office/officeart/2005/8/layout/list1"/>
    <dgm:cxn modelId="{89E7964B-4DD3-44CA-843E-6E455667BC38}" srcId="{ED50361B-3916-4F67-B053-8F403E8329DA}" destId="{403A198A-1E62-402F-8183-8562964E76DB}" srcOrd="0" destOrd="0" parTransId="{27FB3C85-8E60-40E7-A6F3-BE90510D00B8}" sibTransId="{4EB66BFA-2EAD-4447-9EB4-73D0A6CEA90E}"/>
    <dgm:cxn modelId="{D94FE951-64BA-4AF3-B071-D23718122C9A}" srcId="{A693D836-2830-4E25-83A5-71E09EA145D2}" destId="{ED50361B-3916-4F67-B053-8F403E8329DA}" srcOrd="1" destOrd="0" parTransId="{38288F08-9EF0-45E0-B130-E1374DD0349A}" sibTransId="{9F3F53C8-FBF9-4579-833B-DFDA48A29D4D}"/>
    <dgm:cxn modelId="{7DA7AB72-56D8-418B-ABE3-6D7DD16E7AD1}" type="presOf" srcId="{B7785E8F-FC2D-4142-A01D-D11C8E501B67}" destId="{A4B5A0CD-6F3E-4615-94D9-A05D9DC308FA}" srcOrd="0" destOrd="0" presId="urn:microsoft.com/office/officeart/2005/8/layout/list1"/>
    <dgm:cxn modelId="{2915F573-2AA2-4490-8095-C9B10A8E9B64}" type="presOf" srcId="{ED50361B-3916-4F67-B053-8F403E8329DA}" destId="{A992FCC8-80A8-4CAD-91CE-F07B7D14839D}" srcOrd="0" destOrd="0" presId="urn:microsoft.com/office/officeart/2005/8/layout/list1"/>
    <dgm:cxn modelId="{AD627276-E9C1-4A9D-BEC2-1BD72DC067F8}" srcId="{4DE66C66-7C37-4C68-A4D2-8AB0585E48BB}" destId="{66EEB93C-5CCD-4CED-8189-43BF5936131C}" srcOrd="0" destOrd="0" parTransId="{3CE503CD-B3CD-4520-AB9A-97313B03C464}" sibTransId="{6B86F7D7-7134-4AF9-A3E6-BEBC49580AA7}"/>
    <dgm:cxn modelId="{44B1FA57-E88A-4E39-9970-4A7520CEB96C}" srcId="{A693D836-2830-4E25-83A5-71E09EA145D2}" destId="{4DE66C66-7C37-4C68-A4D2-8AB0585E48BB}" srcOrd="0" destOrd="0" parTransId="{B079EC5A-6B09-4778-AEA2-6DD8CD16566D}" sibTransId="{CECC2898-A512-4AC8-BB9D-F7D635229C8A}"/>
    <dgm:cxn modelId="{5AEE5B82-0FE0-481B-A84D-852F4DAC6607}" type="presOf" srcId="{1B5B4DC8-6039-4C7A-9A68-FB69F273B8EA}" destId="{DA5B9DBA-CEA9-4824-8C5F-54C45863AA05}" srcOrd="1" destOrd="0" presId="urn:microsoft.com/office/officeart/2005/8/layout/list1"/>
    <dgm:cxn modelId="{FA30FF94-1946-4525-B6E0-E16770851B24}" srcId="{A693D836-2830-4E25-83A5-71E09EA145D2}" destId="{1B5B4DC8-6039-4C7A-9A68-FB69F273B8EA}" srcOrd="3" destOrd="0" parTransId="{5D7F4FFB-1B63-4C16-9084-5D6F03525835}" sibTransId="{A90B29F8-E46E-4A00-94CE-C09417D82CFA}"/>
    <dgm:cxn modelId="{42717198-57ED-431F-A034-29991382D021}" type="presOf" srcId="{AB34AE8D-4984-47B9-9772-03CAA8E33D42}" destId="{0DAF0FB2-D4BC-4036-8D5A-735672A6E0C9}" srcOrd="0" destOrd="0" presId="urn:microsoft.com/office/officeart/2005/8/layout/list1"/>
    <dgm:cxn modelId="{9EE9CAA2-810A-4A13-BFD7-70186919E886}" type="presOf" srcId="{039C75A6-98F9-4610-943E-EBB83055F706}" destId="{848E9BA9-FF20-4284-8E2F-71CBD8C1221D}" srcOrd="0" destOrd="0" presId="urn:microsoft.com/office/officeart/2005/8/layout/list1"/>
    <dgm:cxn modelId="{08CDA9AB-E0B4-4235-8AE5-E073DF787309}" type="presOf" srcId="{A693D836-2830-4E25-83A5-71E09EA145D2}" destId="{9C3D9C9C-7F3F-40B4-8983-71D9DADD3746}" srcOrd="0" destOrd="0" presId="urn:microsoft.com/office/officeart/2005/8/layout/list1"/>
    <dgm:cxn modelId="{A762E7C4-07D5-4130-B799-CDBD848AE892}" type="presOf" srcId="{4DE66C66-7C37-4C68-A4D2-8AB0585E48BB}" destId="{B3CC7C6E-C0E3-46DB-8022-AF1A844AE242}" srcOrd="1" destOrd="0" presId="urn:microsoft.com/office/officeart/2005/8/layout/list1"/>
    <dgm:cxn modelId="{332D0BD4-B2CF-4BB8-99F1-58068CBC8C3C}" type="presOf" srcId="{66EEB93C-5CCD-4CED-8189-43BF5936131C}" destId="{C5F298A7-B7A4-44E7-9101-F757F67BD622}" srcOrd="0" destOrd="0" presId="urn:microsoft.com/office/officeart/2005/8/layout/list1"/>
    <dgm:cxn modelId="{5D5687E2-136E-4A60-A728-C0E0708D0C04}" srcId="{A693D836-2830-4E25-83A5-71E09EA145D2}" destId="{AB34AE8D-4984-47B9-9772-03CAA8E33D42}" srcOrd="2" destOrd="0" parTransId="{F0C187A7-4F6A-419D-A79C-57E6D0674897}" sibTransId="{70001029-CD73-4F92-A532-B7C682DC782F}"/>
    <dgm:cxn modelId="{ED042AF5-8D33-4EA3-8C35-C0990C20837D}" type="presOf" srcId="{ED50361B-3916-4F67-B053-8F403E8329DA}" destId="{94C5F9C1-C590-458E-A1EC-BBC49EAA1B75}" srcOrd="1" destOrd="0" presId="urn:microsoft.com/office/officeart/2005/8/layout/list1"/>
    <dgm:cxn modelId="{EDD52C99-E4D7-4492-82E8-C5116CA028FD}" type="presParOf" srcId="{9C3D9C9C-7F3F-40B4-8983-71D9DADD3746}" destId="{7BF52818-54D6-48D1-A86C-C8D0370E2E75}" srcOrd="0" destOrd="0" presId="urn:microsoft.com/office/officeart/2005/8/layout/list1"/>
    <dgm:cxn modelId="{53CC8F4F-7C97-4228-A418-E37BA76E6E96}" type="presParOf" srcId="{7BF52818-54D6-48D1-A86C-C8D0370E2E75}" destId="{15C4BE0B-867F-4613-B7F9-C6E63CA5CA6A}" srcOrd="0" destOrd="0" presId="urn:microsoft.com/office/officeart/2005/8/layout/list1"/>
    <dgm:cxn modelId="{797D6319-4E57-41FF-9458-A6D40F6DD3CB}" type="presParOf" srcId="{7BF52818-54D6-48D1-A86C-C8D0370E2E75}" destId="{B3CC7C6E-C0E3-46DB-8022-AF1A844AE242}" srcOrd="1" destOrd="0" presId="urn:microsoft.com/office/officeart/2005/8/layout/list1"/>
    <dgm:cxn modelId="{27C55ABB-9379-4B0E-8D16-89BBA75FC3CE}" type="presParOf" srcId="{9C3D9C9C-7F3F-40B4-8983-71D9DADD3746}" destId="{4A7947A7-6920-427F-8594-8E255F86C8A7}" srcOrd="1" destOrd="0" presId="urn:microsoft.com/office/officeart/2005/8/layout/list1"/>
    <dgm:cxn modelId="{3C454D2F-667A-499F-9D83-D408AD02CA3E}" type="presParOf" srcId="{9C3D9C9C-7F3F-40B4-8983-71D9DADD3746}" destId="{C5F298A7-B7A4-44E7-9101-F757F67BD622}" srcOrd="2" destOrd="0" presId="urn:microsoft.com/office/officeart/2005/8/layout/list1"/>
    <dgm:cxn modelId="{DA6018FE-3502-4E4B-AF3A-B0580C825AC3}" type="presParOf" srcId="{9C3D9C9C-7F3F-40B4-8983-71D9DADD3746}" destId="{4C8B469D-CBA0-4220-974D-9637BF7C2E5B}" srcOrd="3" destOrd="0" presId="urn:microsoft.com/office/officeart/2005/8/layout/list1"/>
    <dgm:cxn modelId="{7D30ECDA-E3D7-4D64-ACE6-9D411173AC5E}" type="presParOf" srcId="{9C3D9C9C-7F3F-40B4-8983-71D9DADD3746}" destId="{6373E929-EF07-4E43-8AD3-24D31615F3B0}" srcOrd="4" destOrd="0" presId="urn:microsoft.com/office/officeart/2005/8/layout/list1"/>
    <dgm:cxn modelId="{F03CC9DE-1F35-431B-B993-4899763A4A70}" type="presParOf" srcId="{6373E929-EF07-4E43-8AD3-24D31615F3B0}" destId="{A992FCC8-80A8-4CAD-91CE-F07B7D14839D}" srcOrd="0" destOrd="0" presId="urn:microsoft.com/office/officeart/2005/8/layout/list1"/>
    <dgm:cxn modelId="{5C2CE81C-D6EC-487D-A063-00925DB788E7}" type="presParOf" srcId="{6373E929-EF07-4E43-8AD3-24D31615F3B0}" destId="{94C5F9C1-C590-458E-A1EC-BBC49EAA1B75}" srcOrd="1" destOrd="0" presId="urn:microsoft.com/office/officeart/2005/8/layout/list1"/>
    <dgm:cxn modelId="{F8FEC336-8814-4586-897A-C8E720D4374D}" type="presParOf" srcId="{9C3D9C9C-7F3F-40B4-8983-71D9DADD3746}" destId="{4932B4BE-E08D-4EFC-800C-68E302562ECC}" srcOrd="5" destOrd="0" presId="urn:microsoft.com/office/officeart/2005/8/layout/list1"/>
    <dgm:cxn modelId="{C98B05A4-A6D3-497A-AB6F-6FF2A585F2AF}" type="presParOf" srcId="{9C3D9C9C-7F3F-40B4-8983-71D9DADD3746}" destId="{18F3CB49-99BD-4E5D-B18D-33FCFEEE1E61}" srcOrd="6" destOrd="0" presId="urn:microsoft.com/office/officeart/2005/8/layout/list1"/>
    <dgm:cxn modelId="{E0E9B01B-E5B0-45AB-B734-374C33FA9580}" type="presParOf" srcId="{9C3D9C9C-7F3F-40B4-8983-71D9DADD3746}" destId="{FDFE6E18-74CF-4A88-8F03-A5D546A74133}" srcOrd="7" destOrd="0" presId="urn:microsoft.com/office/officeart/2005/8/layout/list1"/>
    <dgm:cxn modelId="{58AA523D-6912-4921-9781-CF17BFBC7D41}" type="presParOf" srcId="{9C3D9C9C-7F3F-40B4-8983-71D9DADD3746}" destId="{D94D8634-F3C5-49E1-AFA8-FA147BF64FE9}" srcOrd="8" destOrd="0" presId="urn:microsoft.com/office/officeart/2005/8/layout/list1"/>
    <dgm:cxn modelId="{E4F564B1-A06E-4976-AA59-B6AFB106EE5F}" type="presParOf" srcId="{D94D8634-F3C5-49E1-AFA8-FA147BF64FE9}" destId="{0DAF0FB2-D4BC-4036-8D5A-735672A6E0C9}" srcOrd="0" destOrd="0" presId="urn:microsoft.com/office/officeart/2005/8/layout/list1"/>
    <dgm:cxn modelId="{CEF3CA2E-C7EF-4115-B3DB-7FB7030E3985}" type="presParOf" srcId="{D94D8634-F3C5-49E1-AFA8-FA147BF64FE9}" destId="{767B2B2B-35CB-4C8F-9E49-C8A4E649CAA8}" srcOrd="1" destOrd="0" presId="urn:microsoft.com/office/officeart/2005/8/layout/list1"/>
    <dgm:cxn modelId="{1A4B4B56-D26E-4E0D-97C1-314A1C183CE4}" type="presParOf" srcId="{9C3D9C9C-7F3F-40B4-8983-71D9DADD3746}" destId="{57E22DD2-1EE5-4B1A-861F-6B03342C6F47}" srcOrd="9" destOrd="0" presId="urn:microsoft.com/office/officeart/2005/8/layout/list1"/>
    <dgm:cxn modelId="{FA4A80E3-663B-4CFA-98DE-CFA506EBC7E1}" type="presParOf" srcId="{9C3D9C9C-7F3F-40B4-8983-71D9DADD3746}" destId="{A4B5A0CD-6F3E-4615-94D9-A05D9DC308FA}" srcOrd="10" destOrd="0" presId="urn:microsoft.com/office/officeart/2005/8/layout/list1"/>
    <dgm:cxn modelId="{832CA35B-B010-403A-A666-E7F37BC621E3}" type="presParOf" srcId="{9C3D9C9C-7F3F-40B4-8983-71D9DADD3746}" destId="{9215C0CB-7D69-4BA5-BA19-3F5332BA6671}" srcOrd="11" destOrd="0" presId="urn:microsoft.com/office/officeart/2005/8/layout/list1"/>
    <dgm:cxn modelId="{F54D5958-2620-4C64-BE65-CF8121788D55}" type="presParOf" srcId="{9C3D9C9C-7F3F-40B4-8983-71D9DADD3746}" destId="{FFAB5251-61B5-4E85-A55D-A69E5F9F643E}" srcOrd="12" destOrd="0" presId="urn:microsoft.com/office/officeart/2005/8/layout/list1"/>
    <dgm:cxn modelId="{2EB90E36-9BC2-482F-B692-76B496CEE581}" type="presParOf" srcId="{FFAB5251-61B5-4E85-A55D-A69E5F9F643E}" destId="{53ED91F9-08D8-42AA-BD81-4AA569F9ED2F}" srcOrd="0" destOrd="0" presId="urn:microsoft.com/office/officeart/2005/8/layout/list1"/>
    <dgm:cxn modelId="{A8934725-A4E8-47E4-BCEF-8E266032F585}" type="presParOf" srcId="{FFAB5251-61B5-4E85-A55D-A69E5F9F643E}" destId="{DA5B9DBA-CEA9-4824-8C5F-54C45863AA05}" srcOrd="1" destOrd="0" presId="urn:microsoft.com/office/officeart/2005/8/layout/list1"/>
    <dgm:cxn modelId="{CE717E3F-AE53-4A00-95DA-F49E55E6888E}" type="presParOf" srcId="{9C3D9C9C-7F3F-40B4-8983-71D9DADD3746}" destId="{92F60749-60B0-4AC2-8755-B8D31A9DCAD0}" srcOrd="13" destOrd="0" presId="urn:microsoft.com/office/officeart/2005/8/layout/list1"/>
    <dgm:cxn modelId="{B301262E-6245-4D3F-A3B3-5DD01E889539}" type="presParOf" srcId="{9C3D9C9C-7F3F-40B4-8983-71D9DADD3746}" destId="{848E9BA9-FF20-4284-8E2F-71CBD8C1221D}"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5E0AA7-F392-4DC5-81A7-CA1654C0EB5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37EF7C6-1DDD-48DA-9061-0358FBE2A761}">
      <dgm:prSet/>
      <dgm:spPr/>
      <dgm:t>
        <a:bodyPr/>
        <a:lstStyle/>
        <a:p>
          <a:pPr>
            <a:lnSpc>
              <a:spcPct val="100000"/>
            </a:lnSpc>
          </a:pPr>
          <a:r>
            <a:rPr lang="el"/>
            <a:t>Δίκτυο IoT (Internet of things) </a:t>
          </a:r>
        </a:p>
      </dgm:t>
    </dgm:pt>
    <dgm:pt modelId="{9022B10A-A4B0-4C61-BA57-540D84109FCF}" type="parTrans" cxnId="{DB285048-75D0-4A84-A5AD-74EA6444E532}">
      <dgm:prSet/>
      <dgm:spPr/>
      <dgm:t>
        <a:bodyPr/>
        <a:lstStyle/>
        <a:p>
          <a:endParaRPr lang="en-US"/>
        </a:p>
      </dgm:t>
    </dgm:pt>
    <dgm:pt modelId="{238ECF71-D6E6-4E2B-B8F9-0FF13E26C76E}" type="sibTrans" cxnId="{DB285048-75D0-4A84-A5AD-74EA6444E532}">
      <dgm:prSet/>
      <dgm:spPr/>
      <dgm:t>
        <a:bodyPr/>
        <a:lstStyle/>
        <a:p>
          <a:endParaRPr lang="en-US"/>
        </a:p>
      </dgm:t>
    </dgm:pt>
    <dgm:pt modelId="{6DF73453-3EF7-4D3C-961B-8BCC1B853F80}">
      <dgm:prSet/>
      <dgm:spPr/>
      <dgm:t>
        <a:bodyPr/>
        <a:lstStyle/>
        <a:p>
          <a:pPr>
            <a:lnSpc>
              <a:spcPct val="100000"/>
            </a:lnSpc>
          </a:pPr>
          <a:r>
            <a:rPr lang="el"/>
            <a:t>Συσκευές χαμηλής απόδοσης παρακολουθούν τη θερμοκρασία, το έρμα, την υγρασία κ.λπ.   </a:t>
          </a:r>
        </a:p>
      </dgm:t>
    </dgm:pt>
    <dgm:pt modelId="{01727825-47D4-4331-BDD8-3D69A50C2DF2}" type="parTrans" cxnId="{F08D456C-4356-457C-9272-46C54B7E6E41}">
      <dgm:prSet/>
      <dgm:spPr/>
      <dgm:t>
        <a:bodyPr/>
        <a:lstStyle/>
        <a:p>
          <a:endParaRPr lang="en-US"/>
        </a:p>
      </dgm:t>
    </dgm:pt>
    <dgm:pt modelId="{DDCA799D-3C78-4BB5-BFDE-C59ADBC51E0B}" type="sibTrans" cxnId="{F08D456C-4356-457C-9272-46C54B7E6E41}">
      <dgm:prSet/>
      <dgm:spPr/>
      <dgm:t>
        <a:bodyPr/>
        <a:lstStyle/>
        <a:p>
          <a:endParaRPr lang="en-US"/>
        </a:p>
      </dgm:t>
    </dgm:pt>
    <dgm:pt modelId="{34377AF3-4CD6-484B-BCB2-24808B41CA15}">
      <dgm:prSet/>
      <dgm:spPr/>
      <dgm:t>
        <a:bodyPr/>
        <a:lstStyle/>
        <a:p>
          <a:pPr>
            <a:lnSpc>
              <a:spcPct val="100000"/>
            </a:lnSpc>
          </a:pPr>
          <a:r>
            <a:rPr lang="el"/>
            <a:t>Συστήματα Επικοινωνίας</a:t>
          </a:r>
        </a:p>
      </dgm:t>
    </dgm:pt>
    <dgm:pt modelId="{BF1C7DFC-DB28-4F91-BD03-E6C98C96990D}" type="parTrans" cxnId="{5704810C-A0FF-4FC3-89F7-96B16ED1DC98}">
      <dgm:prSet/>
      <dgm:spPr/>
      <dgm:t>
        <a:bodyPr/>
        <a:lstStyle/>
        <a:p>
          <a:endParaRPr lang="en-US"/>
        </a:p>
      </dgm:t>
    </dgm:pt>
    <dgm:pt modelId="{72B88493-F80B-4C69-B328-8AE68ABF8D2C}" type="sibTrans" cxnId="{5704810C-A0FF-4FC3-89F7-96B16ED1DC98}">
      <dgm:prSet/>
      <dgm:spPr/>
      <dgm:t>
        <a:bodyPr/>
        <a:lstStyle/>
        <a:p>
          <a:endParaRPr lang="en-US"/>
        </a:p>
      </dgm:t>
    </dgm:pt>
    <dgm:pt modelId="{2820B043-8F66-49F8-BAF6-0516697E2455}">
      <dgm:prSet/>
      <dgm:spPr/>
      <dgm:t>
        <a:bodyPr/>
        <a:lstStyle/>
        <a:p>
          <a:pPr>
            <a:lnSpc>
              <a:spcPct val="100000"/>
            </a:lnSpc>
          </a:pPr>
          <a:r>
            <a:rPr lang="el"/>
            <a:t>Ηλεκτρονικό ταχυδρομείο, δορυφορική επικοινωνία και συστήματα εσωτερικής επικοινωνίας.</a:t>
          </a:r>
        </a:p>
      </dgm:t>
    </dgm:pt>
    <dgm:pt modelId="{EF5A9288-0C7A-4614-99A2-D3CF9E8A62C1}" type="parTrans" cxnId="{A222DDF3-F106-4B1E-B530-6052DCE76FD7}">
      <dgm:prSet/>
      <dgm:spPr/>
      <dgm:t>
        <a:bodyPr/>
        <a:lstStyle/>
        <a:p>
          <a:endParaRPr lang="en-US"/>
        </a:p>
      </dgm:t>
    </dgm:pt>
    <dgm:pt modelId="{A787DECA-62E0-46BC-B23D-03802D4EE8EF}" type="sibTrans" cxnId="{A222DDF3-F106-4B1E-B530-6052DCE76FD7}">
      <dgm:prSet/>
      <dgm:spPr/>
      <dgm:t>
        <a:bodyPr/>
        <a:lstStyle/>
        <a:p>
          <a:endParaRPr lang="en-US"/>
        </a:p>
      </dgm:t>
    </dgm:pt>
    <dgm:pt modelId="{94FE9608-4A14-4D8D-AA37-EE011DA65F61}">
      <dgm:prSet/>
      <dgm:spPr/>
      <dgm:t>
        <a:bodyPr/>
        <a:lstStyle/>
        <a:p>
          <a:pPr>
            <a:lnSpc>
              <a:spcPct val="100000"/>
            </a:lnSpc>
          </a:pPr>
          <a:r>
            <a:rPr lang="el"/>
            <a:t>Λειτουργίες και Διαχείριση Λιμένων</a:t>
          </a:r>
        </a:p>
      </dgm:t>
    </dgm:pt>
    <dgm:pt modelId="{C6DE58B8-75A6-412E-B367-F04EC546082B}" type="parTrans" cxnId="{DE7B4FC5-4056-441B-ACFE-74B6EA692754}">
      <dgm:prSet/>
      <dgm:spPr/>
      <dgm:t>
        <a:bodyPr/>
        <a:lstStyle/>
        <a:p>
          <a:endParaRPr lang="en-US"/>
        </a:p>
      </dgm:t>
    </dgm:pt>
    <dgm:pt modelId="{E7E2A4D3-AD55-45E9-AA6D-D4F335004698}" type="sibTrans" cxnId="{DE7B4FC5-4056-441B-ACFE-74B6EA692754}">
      <dgm:prSet/>
      <dgm:spPr/>
      <dgm:t>
        <a:bodyPr/>
        <a:lstStyle/>
        <a:p>
          <a:endParaRPr lang="en-US"/>
        </a:p>
      </dgm:t>
    </dgm:pt>
    <dgm:pt modelId="{E4BE29E0-40DA-4DF0-8261-AD0BFFE33118}">
      <dgm:prSet/>
      <dgm:spPr/>
      <dgm:t>
        <a:bodyPr/>
        <a:lstStyle/>
        <a:p>
          <a:pPr>
            <a:lnSpc>
              <a:spcPct val="100000"/>
            </a:lnSpc>
          </a:pPr>
          <a:r>
            <a:rPr lang="el"/>
            <a:t>Λογισμικό συνδέει τη ναυτιλιακή εταιρεία με το τρέχον πλοίο</a:t>
          </a:r>
        </a:p>
      </dgm:t>
    </dgm:pt>
    <dgm:pt modelId="{EEF85C9F-6A5A-4035-9DD1-02802835C41F}" type="parTrans" cxnId="{9981F622-CF75-4A89-83C4-DEDA827C0CD1}">
      <dgm:prSet/>
      <dgm:spPr/>
      <dgm:t>
        <a:bodyPr/>
        <a:lstStyle/>
        <a:p>
          <a:endParaRPr lang="en-US"/>
        </a:p>
      </dgm:t>
    </dgm:pt>
    <dgm:pt modelId="{BC4CDA2C-66E1-4498-AB59-964FCFD6F323}" type="sibTrans" cxnId="{9981F622-CF75-4A89-83C4-DEDA827C0CD1}">
      <dgm:prSet/>
      <dgm:spPr/>
      <dgm:t>
        <a:bodyPr/>
        <a:lstStyle/>
        <a:p>
          <a:endParaRPr lang="en-US"/>
        </a:p>
      </dgm:t>
    </dgm:pt>
    <dgm:pt modelId="{2D175BF4-2E68-4A0F-AD2B-572DCC369637}">
      <dgm:prSet/>
      <dgm:spPr/>
      <dgm:t>
        <a:bodyPr/>
        <a:lstStyle/>
        <a:p>
          <a:pPr>
            <a:lnSpc>
              <a:spcPct val="100000"/>
            </a:lnSpc>
          </a:pPr>
          <a:r>
            <a:rPr lang="el"/>
            <a:t>Συστήματα παρακολούθησης και ελέγχου κινητήρα</a:t>
          </a:r>
        </a:p>
      </dgm:t>
    </dgm:pt>
    <dgm:pt modelId="{17CA98E9-313F-4756-9588-21723F98F19C}" type="parTrans" cxnId="{84B21F12-8D85-4D20-AB6E-3D1983157A3E}">
      <dgm:prSet/>
      <dgm:spPr/>
      <dgm:t>
        <a:bodyPr/>
        <a:lstStyle/>
        <a:p>
          <a:endParaRPr lang="en-US"/>
        </a:p>
      </dgm:t>
    </dgm:pt>
    <dgm:pt modelId="{299DE5F5-D95C-491D-9BBF-7EC57FA0CF38}" type="sibTrans" cxnId="{84B21F12-8D85-4D20-AB6E-3D1983157A3E}">
      <dgm:prSet/>
      <dgm:spPr/>
      <dgm:t>
        <a:bodyPr/>
        <a:lstStyle/>
        <a:p>
          <a:endParaRPr lang="en-US"/>
        </a:p>
      </dgm:t>
    </dgm:pt>
    <dgm:pt modelId="{4F25AAD2-E3B6-499E-97B9-DD1475D0DD59}">
      <dgm:prSet/>
      <dgm:spPr/>
      <dgm:t>
        <a:bodyPr/>
        <a:lstStyle/>
        <a:p>
          <a:pPr>
            <a:lnSpc>
              <a:spcPct val="100000"/>
            </a:lnSpc>
          </a:pPr>
          <a:r>
            <a:rPr lang="el"/>
            <a:t>Παρακολουθεί σε πραγματικό χρόνο τις παραμέτρους απόδοσης του κινητήρα και την αποτελεσματική διαχείριση καυσίμου</a:t>
          </a:r>
        </a:p>
      </dgm:t>
    </dgm:pt>
    <dgm:pt modelId="{55AA34A8-921C-4FDD-99A2-70E8B85757D5}" type="parTrans" cxnId="{3ED0E2D0-AB01-48E4-B39E-ACDAF16A9F8E}">
      <dgm:prSet/>
      <dgm:spPr/>
      <dgm:t>
        <a:bodyPr/>
        <a:lstStyle/>
        <a:p>
          <a:endParaRPr lang="en-US"/>
        </a:p>
      </dgm:t>
    </dgm:pt>
    <dgm:pt modelId="{DA612519-B81E-45F8-B141-F40B82FFB48B}" type="sibTrans" cxnId="{3ED0E2D0-AB01-48E4-B39E-ACDAF16A9F8E}">
      <dgm:prSet/>
      <dgm:spPr/>
      <dgm:t>
        <a:bodyPr/>
        <a:lstStyle/>
        <a:p>
          <a:endParaRPr lang="en-US"/>
        </a:p>
      </dgm:t>
    </dgm:pt>
    <dgm:pt modelId="{9F135A4B-941A-4849-AC72-8A8253618F21}" type="pres">
      <dgm:prSet presAssocID="{345E0AA7-F392-4DC5-81A7-CA1654C0EB58}" presName="root" presStyleCnt="0">
        <dgm:presLayoutVars>
          <dgm:dir/>
          <dgm:resizeHandles val="exact"/>
        </dgm:presLayoutVars>
      </dgm:prSet>
      <dgm:spPr/>
    </dgm:pt>
    <dgm:pt modelId="{FC843E90-2EF4-4115-B887-BB9C2692C1D4}" type="pres">
      <dgm:prSet presAssocID="{C37EF7C6-1DDD-48DA-9061-0358FBE2A761}" presName="compNode" presStyleCnt="0"/>
      <dgm:spPr/>
    </dgm:pt>
    <dgm:pt modelId="{06446FB9-6F88-4D95-B12C-A08A3B9126AF}" type="pres">
      <dgm:prSet presAssocID="{C37EF7C6-1DDD-48DA-9061-0358FBE2A761}" presName="bgRect" presStyleLbl="bgShp" presStyleIdx="0" presStyleCnt="4"/>
      <dgm:spPr/>
    </dgm:pt>
    <dgm:pt modelId="{6BAC0EBD-0F6F-4A79-BE9E-03FCD833E788}" type="pres">
      <dgm:prSet presAssocID="{C37EF7C6-1DDD-48DA-9061-0358FBE2A76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Σκηνή γέφυρας"/>
        </a:ext>
      </dgm:extLst>
    </dgm:pt>
    <dgm:pt modelId="{5F432663-F1B0-4195-924A-68E47CA59857}" type="pres">
      <dgm:prSet presAssocID="{C37EF7C6-1DDD-48DA-9061-0358FBE2A761}" presName="spaceRect" presStyleCnt="0"/>
      <dgm:spPr/>
    </dgm:pt>
    <dgm:pt modelId="{36137CB7-AF5F-485A-9EFB-123CD2BA6619}" type="pres">
      <dgm:prSet presAssocID="{C37EF7C6-1DDD-48DA-9061-0358FBE2A761}" presName="parTx" presStyleLbl="revTx" presStyleIdx="0" presStyleCnt="8">
        <dgm:presLayoutVars>
          <dgm:chMax val="0"/>
          <dgm:chPref val="0"/>
        </dgm:presLayoutVars>
      </dgm:prSet>
      <dgm:spPr/>
    </dgm:pt>
    <dgm:pt modelId="{5EB19B16-3395-4902-BF27-A64E5E4C8AFA}" type="pres">
      <dgm:prSet presAssocID="{C37EF7C6-1DDD-48DA-9061-0358FBE2A761}" presName="desTx" presStyleLbl="revTx" presStyleIdx="1" presStyleCnt="8">
        <dgm:presLayoutVars/>
      </dgm:prSet>
      <dgm:spPr/>
    </dgm:pt>
    <dgm:pt modelId="{5A0F02BD-DFCA-4C27-AA0C-2FC8FAA60AA5}" type="pres">
      <dgm:prSet presAssocID="{238ECF71-D6E6-4E2B-B8F9-0FF13E26C76E}" presName="sibTrans" presStyleCnt="0"/>
      <dgm:spPr/>
    </dgm:pt>
    <dgm:pt modelId="{81021156-EE51-42FC-B798-E017408119B9}" type="pres">
      <dgm:prSet presAssocID="{34377AF3-4CD6-484B-BCB2-24808B41CA15}" presName="compNode" presStyleCnt="0"/>
      <dgm:spPr/>
    </dgm:pt>
    <dgm:pt modelId="{60AE6A8A-10FB-4CF0-9083-BB2A20C69186}" type="pres">
      <dgm:prSet presAssocID="{34377AF3-4CD6-484B-BCB2-24808B41CA15}" presName="bgRect" presStyleLbl="bgShp" presStyleIdx="1" presStyleCnt="4"/>
      <dgm:spPr/>
    </dgm:pt>
    <dgm:pt modelId="{569A7798-43A4-44BF-8E9A-8EB02336ABFE}" type="pres">
      <dgm:prSet presAssocID="{34377AF3-4CD6-484B-BCB2-24808B41CA1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Δορυφόρος"/>
        </a:ext>
      </dgm:extLst>
    </dgm:pt>
    <dgm:pt modelId="{D9BDA92B-C318-4D3F-855D-3C0E269F42CC}" type="pres">
      <dgm:prSet presAssocID="{34377AF3-4CD6-484B-BCB2-24808B41CA15}" presName="spaceRect" presStyleCnt="0"/>
      <dgm:spPr/>
    </dgm:pt>
    <dgm:pt modelId="{F87EBA26-8897-4DDB-9B0A-B118C1224B1B}" type="pres">
      <dgm:prSet presAssocID="{34377AF3-4CD6-484B-BCB2-24808B41CA15}" presName="parTx" presStyleLbl="revTx" presStyleIdx="2" presStyleCnt="8">
        <dgm:presLayoutVars>
          <dgm:chMax val="0"/>
          <dgm:chPref val="0"/>
        </dgm:presLayoutVars>
      </dgm:prSet>
      <dgm:spPr/>
    </dgm:pt>
    <dgm:pt modelId="{27D12E90-5BEB-47B4-A35C-409D64DD03CB}" type="pres">
      <dgm:prSet presAssocID="{34377AF3-4CD6-484B-BCB2-24808B41CA15}" presName="desTx" presStyleLbl="revTx" presStyleIdx="3" presStyleCnt="8">
        <dgm:presLayoutVars/>
      </dgm:prSet>
      <dgm:spPr/>
    </dgm:pt>
    <dgm:pt modelId="{2D5DA5D4-EBCE-4F8A-89A7-12F505C2315F}" type="pres">
      <dgm:prSet presAssocID="{72B88493-F80B-4C69-B328-8AE68ABF8D2C}" presName="sibTrans" presStyleCnt="0"/>
      <dgm:spPr/>
    </dgm:pt>
    <dgm:pt modelId="{1411F232-4C47-4EEE-93E0-2C2508C69E1F}" type="pres">
      <dgm:prSet presAssocID="{94FE9608-4A14-4D8D-AA37-EE011DA65F61}" presName="compNode" presStyleCnt="0"/>
      <dgm:spPr/>
    </dgm:pt>
    <dgm:pt modelId="{9A39127A-1A44-43D6-9100-392CDCF47B66}" type="pres">
      <dgm:prSet presAssocID="{94FE9608-4A14-4D8D-AA37-EE011DA65F61}" presName="bgRect" presStyleLbl="bgShp" presStyleIdx="2" presStyleCnt="4"/>
      <dgm:spPr/>
    </dgm:pt>
    <dgm:pt modelId="{C0FF9A54-5533-4517-9789-6FB9CD84B3B9}" type="pres">
      <dgm:prSet presAssocID="{94FE9608-4A14-4D8D-AA37-EE011DA65F6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Φορτηγό"/>
        </a:ext>
      </dgm:extLst>
    </dgm:pt>
    <dgm:pt modelId="{50A3C8D6-29F2-40B3-8FBD-8A605AE35F19}" type="pres">
      <dgm:prSet presAssocID="{94FE9608-4A14-4D8D-AA37-EE011DA65F61}" presName="spaceRect" presStyleCnt="0"/>
      <dgm:spPr/>
    </dgm:pt>
    <dgm:pt modelId="{48326386-8864-4A7A-81A9-B6FBD262FC2F}" type="pres">
      <dgm:prSet presAssocID="{94FE9608-4A14-4D8D-AA37-EE011DA65F61}" presName="parTx" presStyleLbl="revTx" presStyleIdx="4" presStyleCnt="8">
        <dgm:presLayoutVars>
          <dgm:chMax val="0"/>
          <dgm:chPref val="0"/>
        </dgm:presLayoutVars>
      </dgm:prSet>
      <dgm:spPr/>
    </dgm:pt>
    <dgm:pt modelId="{373D99A8-8F03-4A90-82DB-8CACCC755636}" type="pres">
      <dgm:prSet presAssocID="{94FE9608-4A14-4D8D-AA37-EE011DA65F61}" presName="desTx" presStyleLbl="revTx" presStyleIdx="5" presStyleCnt="8">
        <dgm:presLayoutVars/>
      </dgm:prSet>
      <dgm:spPr/>
    </dgm:pt>
    <dgm:pt modelId="{5FBE88D7-06B0-4105-818E-9DADE0CB5598}" type="pres">
      <dgm:prSet presAssocID="{E7E2A4D3-AD55-45E9-AA6D-D4F335004698}" presName="sibTrans" presStyleCnt="0"/>
      <dgm:spPr/>
    </dgm:pt>
    <dgm:pt modelId="{7BE2098F-24F8-4115-A92E-52BDC3D7051A}" type="pres">
      <dgm:prSet presAssocID="{2D175BF4-2E68-4A0F-AD2B-572DCC369637}" presName="compNode" presStyleCnt="0"/>
      <dgm:spPr/>
    </dgm:pt>
    <dgm:pt modelId="{15365942-7AB7-4A3F-AA43-9CE291A4353D}" type="pres">
      <dgm:prSet presAssocID="{2D175BF4-2E68-4A0F-AD2B-572DCC369637}" presName="bgRect" presStyleLbl="bgShp" presStyleIdx="3" presStyleCnt="4"/>
      <dgm:spPr/>
    </dgm:pt>
    <dgm:pt modelId="{646EB893-ACF0-47CF-831F-BA817096A87D}" type="pres">
      <dgm:prSet presAssocID="{2D175BF4-2E68-4A0F-AD2B-572DCC36963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Μετρητής"/>
        </a:ext>
      </dgm:extLst>
    </dgm:pt>
    <dgm:pt modelId="{D3CBE6E3-5C3B-49C5-A64A-D39807F0C85C}" type="pres">
      <dgm:prSet presAssocID="{2D175BF4-2E68-4A0F-AD2B-572DCC369637}" presName="spaceRect" presStyleCnt="0"/>
      <dgm:spPr/>
    </dgm:pt>
    <dgm:pt modelId="{AABBEFF2-48CB-4B70-AB1F-F6D018F56D94}" type="pres">
      <dgm:prSet presAssocID="{2D175BF4-2E68-4A0F-AD2B-572DCC369637}" presName="parTx" presStyleLbl="revTx" presStyleIdx="6" presStyleCnt="8">
        <dgm:presLayoutVars>
          <dgm:chMax val="0"/>
          <dgm:chPref val="0"/>
        </dgm:presLayoutVars>
      </dgm:prSet>
      <dgm:spPr/>
    </dgm:pt>
    <dgm:pt modelId="{0CEA49B3-3119-48E6-98B1-12207D7A4D47}" type="pres">
      <dgm:prSet presAssocID="{2D175BF4-2E68-4A0F-AD2B-572DCC369637}" presName="desTx" presStyleLbl="revTx" presStyleIdx="7" presStyleCnt="8">
        <dgm:presLayoutVars/>
      </dgm:prSet>
      <dgm:spPr/>
    </dgm:pt>
  </dgm:ptLst>
  <dgm:cxnLst>
    <dgm:cxn modelId="{08B41402-12F1-44DB-850F-9FA9346F9487}" type="presOf" srcId="{345E0AA7-F392-4DC5-81A7-CA1654C0EB58}" destId="{9F135A4B-941A-4849-AC72-8A8253618F21}" srcOrd="0" destOrd="0" presId="urn:microsoft.com/office/officeart/2018/2/layout/IconVerticalSolidList"/>
    <dgm:cxn modelId="{5704810C-A0FF-4FC3-89F7-96B16ED1DC98}" srcId="{345E0AA7-F392-4DC5-81A7-CA1654C0EB58}" destId="{34377AF3-4CD6-484B-BCB2-24808B41CA15}" srcOrd="1" destOrd="0" parTransId="{BF1C7DFC-DB28-4F91-BD03-E6C98C96990D}" sibTransId="{72B88493-F80B-4C69-B328-8AE68ABF8D2C}"/>
    <dgm:cxn modelId="{0A88D011-0DDB-4F44-BC37-2580630F3D32}" type="presOf" srcId="{2D175BF4-2E68-4A0F-AD2B-572DCC369637}" destId="{AABBEFF2-48CB-4B70-AB1F-F6D018F56D94}" srcOrd="0" destOrd="0" presId="urn:microsoft.com/office/officeart/2018/2/layout/IconVerticalSolidList"/>
    <dgm:cxn modelId="{84B21F12-8D85-4D20-AB6E-3D1983157A3E}" srcId="{345E0AA7-F392-4DC5-81A7-CA1654C0EB58}" destId="{2D175BF4-2E68-4A0F-AD2B-572DCC369637}" srcOrd="3" destOrd="0" parTransId="{17CA98E9-313F-4756-9588-21723F98F19C}" sibTransId="{299DE5F5-D95C-491D-9BBF-7EC57FA0CF38}"/>
    <dgm:cxn modelId="{9981F622-CF75-4A89-83C4-DEDA827C0CD1}" srcId="{94FE9608-4A14-4D8D-AA37-EE011DA65F61}" destId="{E4BE29E0-40DA-4DF0-8261-AD0BFFE33118}" srcOrd="0" destOrd="0" parTransId="{EEF85C9F-6A5A-4035-9DD1-02802835C41F}" sibTransId="{BC4CDA2C-66E1-4498-AB59-964FCFD6F323}"/>
    <dgm:cxn modelId="{DB285048-75D0-4A84-A5AD-74EA6444E532}" srcId="{345E0AA7-F392-4DC5-81A7-CA1654C0EB58}" destId="{C37EF7C6-1DDD-48DA-9061-0358FBE2A761}" srcOrd="0" destOrd="0" parTransId="{9022B10A-A4B0-4C61-BA57-540D84109FCF}" sibTransId="{238ECF71-D6E6-4E2B-B8F9-0FF13E26C76E}"/>
    <dgm:cxn modelId="{F354176B-9788-47B8-8BCC-1DAB61C350C8}" type="presOf" srcId="{C37EF7C6-1DDD-48DA-9061-0358FBE2A761}" destId="{36137CB7-AF5F-485A-9EFB-123CD2BA6619}" srcOrd="0" destOrd="0" presId="urn:microsoft.com/office/officeart/2018/2/layout/IconVerticalSolidList"/>
    <dgm:cxn modelId="{F08D456C-4356-457C-9272-46C54B7E6E41}" srcId="{C37EF7C6-1DDD-48DA-9061-0358FBE2A761}" destId="{6DF73453-3EF7-4D3C-961B-8BCC1B853F80}" srcOrd="0" destOrd="0" parTransId="{01727825-47D4-4331-BDD8-3D69A50C2DF2}" sibTransId="{DDCA799D-3C78-4BB5-BFDE-C59ADBC51E0B}"/>
    <dgm:cxn modelId="{F8B62380-C8CB-497E-84BC-D3B6E026A076}" type="presOf" srcId="{E4BE29E0-40DA-4DF0-8261-AD0BFFE33118}" destId="{373D99A8-8F03-4A90-82DB-8CACCC755636}" srcOrd="0" destOrd="0" presId="urn:microsoft.com/office/officeart/2018/2/layout/IconVerticalSolidList"/>
    <dgm:cxn modelId="{8A0FFC83-49C0-479D-8899-82CF75FE40EE}" type="presOf" srcId="{34377AF3-4CD6-484B-BCB2-24808B41CA15}" destId="{F87EBA26-8897-4DDB-9B0A-B118C1224B1B}" srcOrd="0" destOrd="0" presId="urn:microsoft.com/office/officeart/2018/2/layout/IconVerticalSolidList"/>
    <dgm:cxn modelId="{660294AD-F382-4537-8520-CFB48C4BBC6D}" type="presOf" srcId="{2820B043-8F66-49F8-BAF6-0516697E2455}" destId="{27D12E90-5BEB-47B4-A35C-409D64DD03CB}" srcOrd="0" destOrd="0" presId="urn:microsoft.com/office/officeart/2018/2/layout/IconVerticalSolidList"/>
    <dgm:cxn modelId="{DBC0F0B4-A32E-4A8B-8024-5088633C1089}" type="presOf" srcId="{4F25AAD2-E3B6-499E-97B9-DD1475D0DD59}" destId="{0CEA49B3-3119-48E6-98B1-12207D7A4D47}" srcOrd="0" destOrd="0" presId="urn:microsoft.com/office/officeart/2018/2/layout/IconVerticalSolidList"/>
    <dgm:cxn modelId="{1294CEB7-FCBE-4BF7-B9D3-D216020761A8}" type="presOf" srcId="{94FE9608-4A14-4D8D-AA37-EE011DA65F61}" destId="{48326386-8864-4A7A-81A9-B6FBD262FC2F}" srcOrd="0" destOrd="0" presId="urn:microsoft.com/office/officeart/2018/2/layout/IconVerticalSolidList"/>
    <dgm:cxn modelId="{DE7B4FC5-4056-441B-ACFE-74B6EA692754}" srcId="{345E0AA7-F392-4DC5-81A7-CA1654C0EB58}" destId="{94FE9608-4A14-4D8D-AA37-EE011DA65F61}" srcOrd="2" destOrd="0" parTransId="{C6DE58B8-75A6-412E-B367-F04EC546082B}" sibTransId="{E7E2A4D3-AD55-45E9-AA6D-D4F335004698}"/>
    <dgm:cxn modelId="{3ED0E2D0-AB01-48E4-B39E-ACDAF16A9F8E}" srcId="{2D175BF4-2E68-4A0F-AD2B-572DCC369637}" destId="{4F25AAD2-E3B6-499E-97B9-DD1475D0DD59}" srcOrd="0" destOrd="0" parTransId="{55AA34A8-921C-4FDD-99A2-70E8B85757D5}" sibTransId="{DA612519-B81E-45F8-B141-F40B82FFB48B}"/>
    <dgm:cxn modelId="{A222DDF3-F106-4B1E-B530-6052DCE76FD7}" srcId="{34377AF3-4CD6-484B-BCB2-24808B41CA15}" destId="{2820B043-8F66-49F8-BAF6-0516697E2455}" srcOrd="0" destOrd="0" parTransId="{EF5A9288-0C7A-4614-99A2-D3CF9E8A62C1}" sibTransId="{A787DECA-62E0-46BC-B23D-03802D4EE8EF}"/>
    <dgm:cxn modelId="{D64A63F6-7E58-4CF5-9FE7-B8340971DAD8}" type="presOf" srcId="{6DF73453-3EF7-4D3C-961B-8BCC1B853F80}" destId="{5EB19B16-3395-4902-BF27-A64E5E4C8AFA}" srcOrd="0" destOrd="0" presId="urn:microsoft.com/office/officeart/2018/2/layout/IconVerticalSolidList"/>
    <dgm:cxn modelId="{CE951A19-FD98-4E50-87D6-D6B7B7FA13EC}" type="presParOf" srcId="{9F135A4B-941A-4849-AC72-8A8253618F21}" destId="{FC843E90-2EF4-4115-B887-BB9C2692C1D4}" srcOrd="0" destOrd="0" presId="urn:microsoft.com/office/officeart/2018/2/layout/IconVerticalSolidList"/>
    <dgm:cxn modelId="{04BA483D-6756-4EA2-A86A-95D42DE0D035}" type="presParOf" srcId="{FC843E90-2EF4-4115-B887-BB9C2692C1D4}" destId="{06446FB9-6F88-4D95-B12C-A08A3B9126AF}" srcOrd="0" destOrd="0" presId="urn:microsoft.com/office/officeart/2018/2/layout/IconVerticalSolidList"/>
    <dgm:cxn modelId="{18001508-6901-4E2D-8AEB-FC02A0D0FF41}" type="presParOf" srcId="{FC843E90-2EF4-4115-B887-BB9C2692C1D4}" destId="{6BAC0EBD-0F6F-4A79-BE9E-03FCD833E788}" srcOrd="1" destOrd="0" presId="urn:microsoft.com/office/officeart/2018/2/layout/IconVerticalSolidList"/>
    <dgm:cxn modelId="{F051C974-1D96-4726-A3F5-3159E9FBB913}" type="presParOf" srcId="{FC843E90-2EF4-4115-B887-BB9C2692C1D4}" destId="{5F432663-F1B0-4195-924A-68E47CA59857}" srcOrd="2" destOrd="0" presId="urn:microsoft.com/office/officeart/2018/2/layout/IconVerticalSolidList"/>
    <dgm:cxn modelId="{BAF9EBF0-561B-4694-8140-CCA2EF67D591}" type="presParOf" srcId="{FC843E90-2EF4-4115-B887-BB9C2692C1D4}" destId="{36137CB7-AF5F-485A-9EFB-123CD2BA6619}" srcOrd="3" destOrd="0" presId="urn:microsoft.com/office/officeart/2018/2/layout/IconVerticalSolidList"/>
    <dgm:cxn modelId="{E3EE863A-AD5B-4CB3-8CC2-DAA66DDFEAA7}" type="presParOf" srcId="{FC843E90-2EF4-4115-B887-BB9C2692C1D4}" destId="{5EB19B16-3395-4902-BF27-A64E5E4C8AFA}" srcOrd="4" destOrd="0" presId="urn:microsoft.com/office/officeart/2018/2/layout/IconVerticalSolidList"/>
    <dgm:cxn modelId="{ACB66CF5-73FC-4611-9CA8-8588E47D9A5C}" type="presParOf" srcId="{9F135A4B-941A-4849-AC72-8A8253618F21}" destId="{5A0F02BD-DFCA-4C27-AA0C-2FC8FAA60AA5}" srcOrd="1" destOrd="0" presId="urn:microsoft.com/office/officeart/2018/2/layout/IconVerticalSolidList"/>
    <dgm:cxn modelId="{1FAE5876-B0A0-4442-948D-A330F91C3172}" type="presParOf" srcId="{9F135A4B-941A-4849-AC72-8A8253618F21}" destId="{81021156-EE51-42FC-B798-E017408119B9}" srcOrd="2" destOrd="0" presId="urn:microsoft.com/office/officeart/2018/2/layout/IconVerticalSolidList"/>
    <dgm:cxn modelId="{29F90C9B-500E-4351-AE2F-7FA38057AF86}" type="presParOf" srcId="{81021156-EE51-42FC-B798-E017408119B9}" destId="{60AE6A8A-10FB-4CF0-9083-BB2A20C69186}" srcOrd="0" destOrd="0" presId="urn:microsoft.com/office/officeart/2018/2/layout/IconVerticalSolidList"/>
    <dgm:cxn modelId="{33240A0B-F883-422C-B68E-568BCDEA60CD}" type="presParOf" srcId="{81021156-EE51-42FC-B798-E017408119B9}" destId="{569A7798-43A4-44BF-8E9A-8EB02336ABFE}" srcOrd="1" destOrd="0" presId="urn:microsoft.com/office/officeart/2018/2/layout/IconVerticalSolidList"/>
    <dgm:cxn modelId="{E370EF45-5547-42CD-9663-5180692AA802}" type="presParOf" srcId="{81021156-EE51-42FC-B798-E017408119B9}" destId="{D9BDA92B-C318-4D3F-855D-3C0E269F42CC}" srcOrd="2" destOrd="0" presId="urn:microsoft.com/office/officeart/2018/2/layout/IconVerticalSolidList"/>
    <dgm:cxn modelId="{B3A34AB8-A5C0-430F-AEEE-534D6254AB20}" type="presParOf" srcId="{81021156-EE51-42FC-B798-E017408119B9}" destId="{F87EBA26-8897-4DDB-9B0A-B118C1224B1B}" srcOrd="3" destOrd="0" presId="urn:microsoft.com/office/officeart/2018/2/layout/IconVerticalSolidList"/>
    <dgm:cxn modelId="{C1B75CA2-5CC9-4BD3-B5F5-7FE5F0F7663E}" type="presParOf" srcId="{81021156-EE51-42FC-B798-E017408119B9}" destId="{27D12E90-5BEB-47B4-A35C-409D64DD03CB}" srcOrd="4" destOrd="0" presId="urn:microsoft.com/office/officeart/2018/2/layout/IconVerticalSolidList"/>
    <dgm:cxn modelId="{47237DFB-5158-4397-8A26-4A67967E7018}" type="presParOf" srcId="{9F135A4B-941A-4849-AC72-8A8253618F21}" destId="{2D5DA5D4-EBCE-4F8A-89A7-12F505C2315F}" srcOrd="3" destOrd="0" presId="urn:microsoft.com/office/officeart/2018/2/layout/IconVerticalSolidList"/>
    <dgm:cxn modelId="{797C70AC-0909-4B6F-9135-EC51CAE267BA}" type="presParOf" srcId="{9F135A4B-941A-4849-AC72-8A8253618F21}" destId="{1411F232-4C47-4EEE-93E0-2C2508C69E1F}" srcOrd="4" destOrd="0" presId="urn:microsoft.com/office/officeart/2018/2/layout/IconVerticalSolidList"/>
    <dgm:cxn modelId="{7E8A679A-78EE-42B3-99C3-4E8A8DA27662}" type="presParOf" srcId="{1411F232-4C47-4EEE-93E0-2C2508C69E1F}" destId="{9A39127A-1A44-43D6-9100-392CDCF47B66}" srcOrd="0" destOrd="0" presId="urn:microsoft.com/office/officeart/2018/2/layout/IconVerticalSolidList"/>
    <dgm:cxn modelId="{F8B5DBF8-DF2D-42BC-B2C7-2236B1FE8C58}" type="presParOf" srcId="{1411F232-4C47-4EEE-93E0-2C2508C69E1F}" destId="{C0FF9A54-5533-4517-9789-6FB9CD84B3B9}" srcOrd="1" destOrd="0" presId="urn:microsoft.com/office/officeart/2018/2/layout/IconVerticalSolidList"/>
    <dgm:cxn modelId="{7C26BAC2-770F-48B7-8FAB-25D19A66B917}" type="presParOf" srcId="{1411F232-4C47-4EEE-93E0-2C2508C69E1F}" destId="{50A3C8D6-29F2-40B3-8FBD-8A605AE35F19}" srcOrd="2" destOrd="0" presId="urn:microsoft.com/office/officeart/2018/2/layout/IconVerticalSolidList"/>
    <dgm:cxn modelId="{ED1C3B82-9CD9-420E-9980-6D29289778D0}" type="presParOf" srcId="{1411F232-4C47-4EEE-93E0-2C2508C69E1F}" destId="{48326386-8864-4A7A-81A9-B6FBD262FC2F}" srcOrd="3" destOrd="0" presId="urn:microsoft.com/office/officeart/2018/2/layout/IconVerticalSolidList"/>
    <dgm:cxn modelId="{45B7C1A5-3D7E-4733-9A37-F4C1F183D4A2}" type="presParOf" srcId="{1411F232-4C47-4EEE-93E0-2C2508C69E1F}" destId="{373D99A8-8F03-4A90-82DB-8CACCC755636}" srcOrd="4" destOrd="0" presId="urn:microsoft.com/office/officeart/2018/2/layout/IconVerticalSolidList"/>
    <dgm:cxn modelId="{59530381-7855-4AB0-9EE8-918F25569B6A}" type="presParOf" srcId="{9F135A4B-941A-4849-AC72-8A8253618F21}" destId="{5FBE88D7-06B0-4105-818E-9DADE0CB5598}" srcOrd="5" destOrd="0" presId="urn:microsoft.com/office/officeart/2018/2/layout/IconVerticalSolidList"/>
    <dgm:cxn modelId="{9BB62C73-BCE6-4521-9D19-7DE797D7EDBC}" type="presParOf" srcId="{9F135A4B-941A-4849-AC72-8A8253618F21}" destId="{7BE2098F-24F8-4115-A92E-52BDC3D7051A}" srcOrd="6" destOrd="0" presId="urn:microsoft.com/office/officeart/2018/2/layout/IconVerticalSolidList"/>
    <dgm:cxn modelId="{FDDB6D23-F26F-4D3E-8E53-21E3F55500DA}" type="presParOf" srcId="{7BE2098F-24F8-4115-A92E-52BDC3D7051A}" destId="{15365942-7AB7-4A3F-AA43-9CE291A4353D}" srcOrd="0" destOrd="0" presId="urn:microsoft.com/office/officeart/2018/2/layout/IconVerticalSolidList"/>
    <dgm:cxn modelId="{0E27A477-C96B-42EF-8446-9FEFD143B2DE}" type="presParOf" srcId="{7BE2098F-24F8-4115-A92E-52BDC3D7051A}" destId="{646EB893-ACF0-47CF-831F-BA817096A87D}" srcOrd="1" destOrd="0" presId="urn:microsoft.com/office/officeart/2018/2/layout/IconVerticalSolidList"/>
    <dgm:cxn modelId="{F963D343-880D-4F37-9C49-ACD3A35D5203}" type="presParOf" srcId="{7BE2098F-24F8-4115-A92E-52BDC3D7051A}" destId="{D3CBE6E3-5C3B-49C5-A64A-D39807F0C85C}" srcOrd="2" destOrd="0" presId="urn:microsoft.com/office/officeart/2018/2/layout/IconVerticalSolidList"/>
    <dgm:cxn modelId="{B910DF48-4F51-427A-8E41-937EA6DDC074}" type="presParOf" srcId="{7BE2098F-24F8-4115-A92E-52BDC3D7051A}" destId="{AABBEFF2-48CB-4B70-AB1F-F6D018F56D94}" srcOrd="3" destOrd="0" presId="urn:microsoft.com/office/officeart/2018/2/layout/IconVerticalSolidList"/>
    <dgm:cxn modelId="{6558EA08-97F6-4258-B84C-3BEE7BBFF7EC}" type="presParOf" srcId="{7BE2098F-24F8-4115-A92E-52BDC3D7051A}" destId="{0CEA49B3-3119-48E6-98B1-12207D7A4D47}"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66D3F0-98BD-4934-999C-C7BAC4D8B229}"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D3B55945-4FE3-40ED-BE4A-0467BFB4F975}">
      <dgm:prSet/>
      <dgm:spPr/>
      <dgm:t>
        <a:bodyPr/>
        <a:lstStyle/>
        <a:p>
          <a:r>
            <a:rPr lang="el"/>
            <a:t>Εκτίμηση κινδύνου</a:t>
          </a:r>
        </a:p>
      </dgm:t>
    </dgm:pt>
    <dgm:pt modelId="{7918DF16-EFB7-4748-8192-D82E9549FFE9}" type="parTrans" cxnId="{BE23E05B-7F93-482A-A1FD-B9FFA430E910}">
      <dgm:prSet/>
      <dgm:spPr/>
      <dgm:t>
        <a:bodyPr/>
        <a:lstStyle/>
        <a:p>
          <a:endParaRPr lang="en-US"/>
        </a:p>
      </dgm:t>
    </dgm:pt>
    <dgm:pt modelId="{431EA140-8541-48D8-9FC1-DA2A5B4F71D9}" type="sibTrans" cxnId="{BE23E05B-7F93-482A-A1FD-B9FFA430E910}">
      <dgm:prSet/>
      <dgm:spPr/>
      <dgm:t>
        <a:bodyPr/>
        <a:lstStyle/>
        <a:p>
          <a:endParaRPr lang="en-US"/>
        </a:p>
      </dgm:t>
    </dgm:pt>
    <dgm:pt modelId="{72FC233E-E1BD-4489-BB73-0A0713CFBFA7}">
      <dgm:prSet/>
      <dgm:spPr/>
      <dgm:t>
        <a:bodyPr/>
        <a:lstStyle/>
        <a:p>
          <a:r>
            <a:rPr lang="el"/>
            <a:t>Δήλωση περιουσιακών στοιχείων και υπολογισμός επιπτώσεων</a:t>
          </a:r>
        </a:p>
      </dgm:t>
    </dgm:pt>
    <dgm:pt modelId="{29CD03BE-32EC-47EB-A570-3BDD59B70677}" type="parTrans" cxnId="{1581F39E-2C05-4C2A-AC62-87947606461E}">
      <dgm:prSet/>
      <dgm:spPr/>
      <dgm:t>
        <a:bodyPr/>
        <a:lstStyle/>
        <a:p>
          <a:endParaRPr lang="en-US"/>
        </a:p>
      </dgm:t>
    </dgm:pt>
    <dgm:pt modelId="{841DFC82-E57F-4114-B438-797C6B10FE4C}" type="sibTrans" cxnId="{1581F39E-2C05-4C2A-AC62-87947606461E}">
      <dgm:prSet/>
      <dgm:spPr/>
      <dgm:t>
        <a:bodyPr/>
        <a:lstStyle/>
        <a:p>
          <a:endParaRPr lang="en-US"/>
        </a:p>
      </dgm:t>
    </dgm:pt>
    <dgm:pt modelId="{22E1B411-1D57-49AD-95DB-089C07913CEC}">
      <dgm:prSet/>
      <dgm:spPr/>
      <dgm:t>
        <a:bodyPr/>
        <a:lstStyle/>
        <a:p>
          <a:r>
            <a:rPr lang="el"/>
            <a:t>Αναγνώριση ευάλωτων δυαδικών συστημάτων</a:t>
          </a:r>
        </a:p>
      </dgm:t>
    </dgm:pt>
    <dgm:pt modelId="{DE5F6E2B-DAB1-42B9-94B5-9AA479376760}" type="parTrans" cxnId="{F3472D92-26F7-4AC8-B71E-AF5594C1FCE0}">
      <dgm:prSet/>
      <dgm:spPr/>
      <dgm:t>
        <a:bodyPr/>
        <a:lstStyle/>
        <a:p>
          <a:endParaRPr lang="en-US"/>
        </a:p>
      </dgm:t>
    </dgm:pt>
    <dgm:pt modelId="{1AC1E52C-4C88-472A-8432-930E155E2FCE}" type="sibTrans" cxnId="{F3472D92-26F7-4AC8-B71E-AF5594C1FCE0}">
      <dgm:prSet/>
      <dgm:spPr/>
      <dgm:t>
        <a:bodyPr/>
        <a:lstStyle/>
        <a:p>
          <a:endParaRPr lang="en-US"/>
        </a:p>
      </dgm:t>
    </dgm:pt>
    <dgm:pt modelId="{80BA6AE4-AB47-474C-A43F-25851D9193FB}">
      <dgm:prSet/>
      <dgm:spPr/>
      <dgm:t>
        <a:bodyPr/>
        <a:lstStyle/>
        <a:p>
          <a:r>
            <a:rPr lang="el" dirty="0"/>
            <a:t>Μικρές δοκιμές διείσδυσης σε κάθε διαφορετικό δυαδικό αρχείο </a:t>
          </a:r>
        </a:p>
      </dgm:t>
    </dgm:pt>
    <dgm:pt modelId="{F660F4D2-8470-45BB-B753-32B0EB2837C0}" type="parTrans" cxnId="{B21EF5C8-18E4-46B8-95BF-B2D35700945D}">
      <dgm:prSet/>
      <dgm:spPr/>
      <dgm:t>
        <a:bodyPr/>
        <a:lstStyle/>
        <a:p>
          <a:endParaRPr lang="en-US"/>
        </a:p>
      </dgm:t>
    </dgm:pt>
    <dgm:pt modelId="{8D23FEA1-2336-4EE2-A8C2-396773270B51}" type="sibTrans" cxnId="{B21EF5C8-18E4-46B8-95BF-B2D35700945D}">
      <dgm:prSet/>
      <dgm:spPr/>
      <dgm:t>
        <a:bodyPr/>
        <a:lstStyle/>
        <a:p>
          <a:endParaRPr lang="en-US"/>
        </a:p>
      </dgm:t>
    </dgm:pt>
    <dgm:pt modelId="{6B8F86AA-EF57-4213-9B7C-8F76333B0C07}">
      <dgm:prSet/>
      <dgm:spPr/>
      <dgm:t>
        <a:bodyPr/>
        <a:lstStyle/>
        <a:p>
          <a:r>
            <a:rPr lang="el"/>
            <a:t>Στρατηγικές μετριασμού</a:t>
          </a:r>
        </a:p>
      </dgm:t>
    </dgm:pt>
    <dgm:pt modelId="{25352538-23E6-4FD1-925D-D4F06A6E6CFB}" type="parTrans" cxnId="{1D3B4F31-E1F0-48DC-B23F-BDFC6039A62C}">
      <dgm:prSet/>
      <dgm:spPr/>
      <dgm:t>
        <a:bodyPr/>
        <a:lstStyle/>
        <a:p>
          <a:endParaRPr lang="en-US"/>
        </a:p>
      </dgm:t>
    </dgm:pt>
    <dgm:pt modelId="{10F1EE1C-3712-4C7C-8247-5AC59287AA13}" type="sibTrans" cxnId="{1D3B4F31-E1F0-48DC-B23F-BDFC6039A62C}">
      <dgm:prSet/>
      <dgm:spPr/>
      <dgm:t>
        <a:bodyPr/>
        <a:lstStyle/>
        <a:p>
          <a:endParaRPr lang="en-US"/>
        </a:p>
      </dgm:t>
    </dgm:pt>
    <dgm:pt modelId="{6465837D-FD46-4969-BA4C-428870DB34F0}">
      <dgm:prSet/>
      <dgm:spPr/>
      <dgm:t>
        <a:bodyPr/>
        <a:lstStyle/>
        <a:p>
          <a:r>
            <a:rPr lang="el"/>
            <a:t>Προστασία δικτύου </a:t>
          </a:r>
        </a:p>
      </dgm:t>
    </dgm:pt>
    <dgm:pt modelId="{6A3E14F8-AEC5-4A67-A043-175E5943AFFF}" type="parTrans" cxnId="{2623AAF6-10DE-4039-9EF7-5A93E5851CCE}">
      <dgm:prSet/>
      <dgm:spPr/>
      <dgm:t>
        <a:bodyPr/>
        <a:lstStyle/>
        <a:p>
          <a:endParaRPr lang="en-US"/>
        </a:p>
      </dgm:t>
    </dgm:pt>
    <dgm:pt modelId="{45030ECC-526B-4249-B019-465F1B074554}" type="sibTrans" cxnId="{2623AAF6-10DE-4039-9EF7-5A93E5851CCE}">
      <dgm:prSet/>
      <dgm:spPr/>
      <dgm:t>
        <a:bodyPr/>
        <a:lstStyle/>
        <a:p>
          <a:endParaRPr lang="en-US"/>
        </a:p>
      </dgm:t>
    </dgm:pt>
    <dgm:pt modelId="{58E18D6A-6830-4A7D-BDCE-F772D03BE284}">
      <dgm:prSet/>
      <dgm:spPr/>
      <dgm:t>
        <a:bodyPr/>
        <a:lstStyle/>
        <a:p>
          <a:r>
            <a:rPr lang="el"/>
            <a:t>Προστασία λογισμικού </a:t>
          </a:r>
        </a:p>
      </dgm:t>
    </dgm:pt>
    <dgm:pt modelId="{AFB5ECB6-E7DB-4947-B650-71130204F5A0}" type="parTrans" cxnId="{2C539A72-82C2-49FC-BEBC-A91EF343A634}">
      <dgm:prSet/>
      <dgm:spPr/>
      <dgm:t>
        <a:bodyPr/>
        <a:lstStyle/>
        <a:p>
          <a:endParaRPr lang="en-US"/>
        </a:p>
      </dgm:t>
    </dgm:pt>
    <dgm:pt modelId="{CD047F03-2EFB-472A-BC7E-212E40C123F2}" type="sibTrans" cxnId="{2C539A72-82C2-49FC-BEBC-A91EF343A634}">
      <dgm:prSet/>
      <dgm:spPr/>
      <dgm:t>
        <a:bodyPr/>
        <a:lstStyle/>
        <a:p>
          <a:endParaRPr lang="en-US"/>
        </a:p>
      </dgm:t>
    </dgm:pt>
    <dgm:pt modelId="{BD12C0C8-EAC8-45D8-B95E-8871923000FC}">
      <dgm:prSet/>
      <dgm:spPr/>
      <dgm:t>
        <a:bodyPr/>
        <a:lstStyle/>
        <a:p>
          <a:r>
            <a:rPr lang="el"/>
            <a:t>Ανθρώπινο λάθος </a:t>
          </a:r>
        </a:p>
      </dgm:t>
    </dgm:pt>
    <dgm:pt modelId="{9962E918-50C9-4A0E-9435-BC4117CA0476}" type="parTrans" cxnId="{008B8AE6-520D-468D-87A4-C6BE4A10A900}">
      <dgm:prSet/>
      <dgm:spPr/>
      <dgm:t>
        <a:bodyPr/>
        <a:lstStyle/>
        <a:p>
          <a:endParaRPr lang="en-US"/>
        </a:p>
      </dgm:t>
    </dgm:pt>
    <dgm:pt modelId="{7AF0466C-F982-427A-9F96-10E6CD7A03F7}" type="sibTrans" cxnId="{008B8AE6-520D-468D-87A4-C6BE4A10A900}">
      <dgm:prSet/>
      <dgm:spPr/>
      <dgm:t>
        <a:bodyPr/>
        <a:lstStyle/>
        <a:p>
          <a:endParaRPr lang="en-US"/>
        </a:p>
      </dgm:t>
    </dgm:pt>
    <dgm:pt modelId="{01A243D2-C6E8-4ECE-92E4-8FE0C126E5AB}">
      <dgm:prSet/>
      <dgm:spPr/>
      <dgm:t>
        <a:bodyPr/>
        <a:lstStyle/>
        <a:p>
          <a:r>
            <a:rPr lang="el"/>
            <a:t>Εκπαίδευση ναυτικού προσωπικού </a:t>
          </a:r>
        </a:p>
      </dgm:t>
    </dgm:pt>
    <dgm:pt modelId="{BC5F1C43-137F-40FB-805E-49F07EA15E19}" type="parTrans" cxnId="{6D28E915-600F-47AE-B273-0CE590BF77BA}">
      <dgm:prSet/>
      <dgm:spPr/>
      <dgm:t>
        <a:bodyPr/>
        <a:lstStyle/>
        <a:p>
          <a:endParaRPr lang="en-US"/>
        </a:p>
      </dgm:t>
    </dgm:pt>
    <dgm:pt modelId="{3D95B0DA-59BD-4F67-952F-38BAC6E92454}" type="sibTrans" cxnId="{6D28E915-600F-47AE-B273-0CE590BF77BA}">
      <dgm:prSet/>
      <dgm:spPr/>
      <dgm:t>
        <a:bodyPr/>
        <a:lstStyle/>
        <a:p>
          <a:endParaRPr lang="en-US"/>
        </a:p>
      </dgm:t>
    </dgm:pt>
    <dgm:pt modelId="{CB7DD42C-B332-4797-8D66-0714C6393B7C}" type="pres">
      <dgm:prSet presAssocID="{2766D3F0-98BD-4934-999C-C7BAC4D8B229}" presName="diagram" presStyleCnt="0">
        <dgm:presLayoutVars>
          <dgm:chPref val="1"/>
          <dgm:dir/>
          <dgm:animOne val="branch"/>
          <dgm:animLvl val="lvl"/>
          <dgm:resizeHandles/>
        </dgm:presLayoutVars>
      </dgm:prSet>
      <dgm:spPr/>
    </dgm:pt>
    <dgm:pt modelId="{7489C89B-F47F-4552-AA72-25AA88B529C6}" type="pres">
      <dgm:prSet presAssocID="{D3B55945-4FE3-40ED-BE4A-0467BFB4F975}" presName="root" presStyleCnt="0"/>
      <dgm:spPr/>
    </dgm:pt>
    <dgm:pt modelId="{D10C3575-3E0B-4A89-A920-A3A4E1209DA8}" type="pres">
      <dgm:prSet presAssocID="{D3B55945-4FE3-40ED-BE4A-0467BFB4F975}" presName="rootComposite" presStyleCnt="0"/>
      <dgm:spPr/>
    </dgm:pt>
    <dgm:pt modelId="{2CD9F4ED-C5C7-4DAE-B8AC-52B5D88FA23C}" type="pres">
      <dgm:prSet presAssocID="{D3B55945-4FE3-40ED-BE4A-0467BFB4F975}" presName="rootText" presStyleLbl="node1" presStyleIdx="0" presStyleCnt="4"/>
      <dgm:spPr/>
    </dgm:pt>
    <dgm:pt modelId="{84649A42-F5DF-4F0B-ACB9-0CFD629E2B91}" type="pres">
      <dgm:prSet presAssocID="{D3B55945-4FE3-40ED-BE4A-0467BFB4F975}" presName="rootConnector" presStyleLbl="node1" presStyleIdx="0" presStyleCnt="4"/>
      <dgm:spPr/>
    </dgm:pt>
    <dgm:pt modelId="{C05EDBB5-A886-4826-94B7-B863A963D956}" type="pres">
      <dgm:prSet presAssocID="{D3B55945-4FE3-40ED-BE4A-0467BFB4F975}" presName="childShape" presStyleCnt="0"/>
      <dgm:spPr/>
    </dgm:pt>
    <dgm:pt modelId="{E0D41403-3CEA-4BEE-B495-A30818CDF585}" type="pres">
      <dgm:prSet presAssocID="{29CD03BE-32EC-47EB-A570-3BDD59B70677}" presName="Name13" presStyleLbl="parChTrans1D2" presStyleIdx="0" presStyleCnt="5"/>
      <dgm:spPr/>
    </dgm:pt>
    <dgm:pt modelId="{C2892068-4168-4AD8-9DA7-8497078C5D15}" type="pres">
      <dgm:prSet presAssocID="{72FC233E-E1BD-4489-BB73-0A0713CFBFA7}" presName="childText" presStyleLbl="bgAcc1" presStyleIdx="0" presStyleCnt="5">
        <dgm:presLayoutVars>
          <dgm:bulletEnabled val="1"/>
        </dgm:presLayoutVars>
      </dgm:prSet>
      <dgm:spPr/>
    </dgm:pt>
    <dgm:pt modelId="{FCD776D3-3B31-4E6D-A5CB-F0571FF5B30B}" type="pres">
      <dgm:prSet presAssocID="{22E1B411-1D57-49AD-95DB-089C07913CEC}" presName="root" presStyleCnt="0"/>
      <dgm:spPr/>
    </dgm:pt>
    <dgm:pt modelId="{D159803F-DCFB-4A69-A003-722614AA5C94}" type="pres">
      <dgm:prSet presAssocID="{22E1B411-1D57-49AD-95DB-089C07913CEC}" presName="rootComposite" presStyleCnt="0"/>
      <dgm:spPr/>
    </dgm:pt>
    <dgm:pt modelId="{1C14B066-9AC3-49CF-B1C2-EB9512E6F483}" type="pres">
      <dgm:prSet presAssocID="{22E1B411-1D57-49AD-95DB-089C07913CEC}" presName="rootText" presStyleLbl="node1" presStyleIdx="1" presStyleCnt="4"/>
      <dgm:spPr/>
    </dgm:pt>
    <dgm:pt modelId="{322CA7FF-6ADF-4C7E-9B1D-FE2F0D683F75}" type="pres">
      <dgm:prSet presAssocID="{22E1B411-1D57-49AD-95DB-089C07913CEC}" presName="rootConnector" presStyleLbl="node1" presStyleIdx="1" presStyleCnt="4"/>
      <dgm:spPr/>
    </dgm:pt>
    <dgm:pt modelId="{5553E958-C8B5-4A96-8B3A-3B1FEC2B66E0}" type="pres">
      <dgm:prSet presAssocID="{22E1B411-1D57-49AD-95DB-089C07913CEC}" presName="childShape" presStyleCnt="0"/>
      <dgm:spPr/>
    </dgm:pt>
    <dgm:pt modelId="{7CBD0A4E-D4AD-4673-88DA-1DE22C5AABF8}" type="pres">
      <dgm:prSet presAssocID="{F660F4D2-8470-45BB-B753-32B0EB2837C0}" presName="Name13" presStyleLbl="parChTrans1D2" presStyleIdx="1" presStyleCnt="5"/>
      <dgm:spPr/>
    </dgm:pt>
    <dgm:pt modelId="{68ACB822-BB57-4952-AE76-6BDC79337658}" type="pres">
      <dgm:prSet presAssocID="{80BA6AE4-AB47-474C-A43F-25851D9193FB}" presName="childText" presStyleLbl="bgAcc1" presStyleIdx="1" presStyleCnt="5">
        <dgm:presLayoutVars>
          <dgm:bulletEnabled val="1"/>
        </dgm:presLayoutVars>
      </dgm:prSet>
      <dgm:spPr/>
    </dgm:pt>
    <dgm:pt modelId="{5B42BB60-E772-4430-815A-90F47F1AAF66}" type="pres">
      <dgm:prSet presAssocID="{6B8F86AA-EF57-4213-9B7C-8F76333B0C07}" presName="root" presStyleCnt="0"/>
      <dgm:spPr/>
    </dgm:pt>
    <dgm:pt modelId="{841AF5D9-1081-44D1-A63A-21C0B3D87412}" type="pres">
      <dgm:prSet presAssocID="{6B8F86AA-EF57-4213-9B7C-8F76333B0C07}" presName="rootComposite" presStyleCnt="0"/>
      <dgm:spPr/>
    </dgm:pt>
    <dgm:pt modelId="{F58AAAC7-52B1-4234-9839-38B83EA2762F}" type="pres">
      <dgm:prSet presAssocID="{6B8F86AA-EF57-4213-9B7C-8F76333B0C07}" presName="rootText" presStyleLbl="node1" presStyleIdx="2" presStyleCnt="4"/>
      <dgm:spPr/>
    </dgm:pt>
    <dgm:pt modelId="{238140C9-E06A-4D1E-8A98-93E46408983A}" type="pres">
      <dgm:prSet presAssocID="{6B8F86AA-EF57-4213-9B7C-8F76333B0C07}" presName="rootConnector" presStyleLbl="node1" presStyleIdx="2" presStyleCnt="4"/>
      <dgm:spPr/>
    </dgm:pt>
    <dgm:pt modelId="{DFE5228D-F4E4-42D5-B146-02FAB30016FE}" type="pres">
      <dgm:prSet presAssocID="{6B8F86AA-EF57-4213-9B7C-8F76333B0C07}" presName="childShape" presStyleCnt="0"/>
      <dgm:spPr/>
    </dgm:pt>
    <dgm:pt modelId="{35A2135C-1F36-43C4-9946-AEAD6A0DE7B7}" type="pres">
      <dgm:prSet presAssocID="{6A3E14F8-AEC5-4A67-A043-175E5943AFFF}" presName="Name13" presStyleLbl="parChTrans1D2" presStyleIdx="2" presStyleCnt="5"/>
      <dgm:spPr/>
    </dgm:pt>
    <dgm:pt modelId="{2A138485-F0B2-493C-B788-1FF4E2571094}" type="pres">
      <dgm:prSet presAssocID="{6465837D-FD46-4969-BA4C-428870DB34F0}" presName="childText" presStyleLbl="bgAcc1" presStyleIdx="2" presStyleCnt="5">
        <dgm:presLayoutVars>
          <dgm:bulletEnabled val="1"/>
        </dgm:presLayoutVars>
      </dgm:prSet>
      <dgm:spPr/>
    </dgm:pt>
    <dgm:pt modelId="{51B26E24-96A7-464C-A443-2965FCC0D4E3}" type="pres">
      <dgm:prSet presAssocID="{AFB5ECB6-E7DB-4947-B650-71130204F5A0}" presName="Name13" presStyleLbl="parChTrans1D2" presStyleIdx="3" presStyleCnt="5"/>
      <dgm:spPr/>
    </dgm:pt>
    <dgm:pt modelId="{482FA932-4EE0-4660-9FBA-B9D91227A21F}" type="pres">
      <dgm:prSet presAssocID="{58E18D6A-6830-4A7D-BDCE-F772D03BE284}" presName="childText" presStyleLbl="bgAcc1" presStyleIdx="3" presStyleCnt="5">
        <dgm:presLayoutVars>
          <dgm:bulletEnabled val="1"/>
        </dgm:presLayoutVars>
      </dgm:prSet>
      <dgm:spPr/>
    </dgm:pt>
    <dgm:pt modelId="{D9020C7C-4F95-475A-9E79-531A11734CD7}" type="pres">
      <dgm:prSet presAssocID="{BD12C0C8-EAC8-45D8-B95E-8871923000FC}" presName="root" presStyleCnt="0"/>
      <dgm:spPr/>
    </dgm:pt>
    <dgm:pt modelId="{FBBDD65B-F9C9-4757-B82A-F4DC43F6BFC9}" type="pres">
      <dgm:prSet presAssocID="{BD12C0C8-EAC8-45D8-B95E-8871923000FC}" presName="rootComposite" presStyleCnt="0"/>
      <dgm:spPr/>
    </dgm:pt>
    <dgm:pt modelId="{E6672AF3-BF7A-4F1E-80B5-D46B0276D8F4}" type="pres">
      <dgm:prSet presAssocID="{BD12C0C8-EAC8-45D8-B95E-8871923000FC}" presName="rootText" presStyleLbl="node1" presStyleIdx="3" presStyleCnt="4"/>
      <dgm:spPr/>
    </dgm:pt>
    <dgm:pt modelId="{DF88B3A9-E96B-4407-92F7-3AA7C1278343}" type="pres">
      <dgm:prSet presAssocID="{BD12C0C8-EAC8-45D8-B95E-8871923000FC}" presName="rootConnector" presStyleLbl="node1" presStyleIdx="3" presStyleCnt="4"/>
      <dgm:spPr/>
    </dgm:pt>
    <dgm:pt modelId="{CBAF9C97-B057-4FDD-B027-55FC1B0C8DCF}" type="pres">
      <dgm:prSet presAssocID="{BD12C0C8-EAC8-45D8-B95E-8871923000FC}" presName="childShape" presStyleCnt="0"/>
      <dgm:spPr/>
    </dgm:pt>
    <dgm:pt modelId="{D70A6845-C0C2-4C50-B688-B2D87C4C7A60}" type="pres">
      <dgm:prSet presAssocID="{BC5F1C43-137F-40FB-805E-49F07EA15E19}" presName="Name13" presStyleLbl="parChTrans1D2" presStyleIdx="4" presStyleCnt="5"/>
      <dgm:spPr/>
    </dgm:pt>
    <dgm:pt modelId="{6F8B5672-3B9E-401B-B92F-FF9B9EDC3FC6}" type="pres">
      <dgm:prSet presAssocID="{01A243D2-C6E8-4ECE-92E4-8FE0C126E5AB}" presName="childText" presStyleLbl="bgAcc1" presStyleIdx="4" presStyleCnt="5">
        <dgm:presLayoutVars>
          <dgm:bulletEnabled val="1"/>
        </dgm:presLayoutVars>
      </dgm:prSet>
      <dgm:spPr/>
    </dgm:pt>
  </dgm:ptLst>
  <dgm:cxnLst>
    <dgm:cxn modelId="{8DF5A512-B4B9-4D7D-B155-6D6D366585C1}" type="presOf" srcId="{22E1B411-1D57-49AD-95DB-089C07913CEC}" destId="{322CA7FF-6ADF-4C7E-9B1D-FE2F0D683F75}" srcOrd="1" destOrd="0" presId="urn:microsoft.com/office/officeart/2005/8/layout/hierarchy3"/>
    <dgm:cxn modelId="{6D28E915-600F-47AE-B273-0CE590BF77BA}" srcId="{BD12C0C8-EAC8-45D8-B95E-8871923000FC}" destId="{01A243D2-C6E8-4ECE-92E4-8FE0C126E5AB}" srcOrd="0" destOrd="0" parTransId="{BC5F1C43-137F-40FB-805E-49F07EA15E19}" sibTransId="{3D95B0DA-59BD-4F67-952F-38BAC6E92454}"/>
    <dgm:cxn modelId="{77EE7221-B688-4C1A-9492-3AAA90B968CE}" type="presOf" srcId="{BD12C0C8-EAC8-45D8-B95E-8871923000FC}" destId="{DF88B3A9-E96B-4407-92F7-3AA7C1278343}" srcOrd="1" destOrd="0" presId="urn:microsoft.com/office/officeart/2005/8/layout/hierarchy3"/>
    <dgm:cxn modelId="{01ABC228-B8B2-47E2-889B-B90FAB801293}" type="presOf" srcId="{BD12C0C8-EAC8-45D8-B95E-8871923000FC}" destId="{E6672AF3-BF7A-4F1E-80B5-D46B0276D8F4}" srcOrd="0" destOrd="0" presId="urn:microsoft.com/office/officeart/2005/8/layout/hierarchy3"/>
    <dgm:cxn modelId="{1D3B4F31-E1F0-48DC-B23F-BDFC6039A62C}" srcId="{2766D3F0-98BD-4934-999C-C7BAC4D8B229}" destId="{6B8F86AA-EF57-4213-9B7C-8F76333B0C07}" srcOrd="2" destOrd="0" parTransId="{25352538-23E6-4FD1-925D-D4F06A6E6CFB}" sibTransId="{10F1EE1C-3712-4C7C-8247-5AC59287AA13}"/>
    <dgm:cxn modelId="{6901F032-0B78-450E-862D-EC092670AFA0}" type="presOf" srcId="{2766D3F0-98BD-4934-999C-C7BAC4D8B229}" destId="{CB7DD42C-B332-4797-8D66-0714C6393B7C}" srcOrd="0" destOrd="0" presId="urn:microsoft.com/office/officeart/2005/8/layout/hierarchy3"/>
    <dgm:cxn modelId="{1C652F33-7A99-4874-8A3B-49E1305AE0DA}" type="presOf" srcId="{6B8F86AA-EF57-4213-9B7C-8F76333B0C07}" destId="{238140C9-E06A-4D1E-8A98-93E46408983A}" srcOrd="1" destOrd="0" presId="urn:microsoft.com/office/officeart/2005/8/layout/hierarchy3"/>
    <dgm:cxn modelId="{BE08F83C-AA21-464A-A42E-94227979CB53}" type="presOf" srcId="{80BA6AE4-AB47-474C-A43F-25851D9193FB}" destId="{68ACB822-BB57-4952-AE76-6BDC79337658}" srcOrd="0" destOrd="0" presId="urn:microsoft.com/office/officeart/2005/8/layout/hierarchy3"/>
    <dgm:cxn modelId="{F1DE3F3F-9A85-43F5-86F6-EE131E852D20}" type="presOf" srcId="{AFB5ECB6-E7DB-4947-B650-71130204F5A0}" destId="{51B26E24-96A7-464C-A443-2965FCC0D4E3}" srcOrd="0" destOrd="0" presId="urn:microsoft.com/office/officeart/2005/8/layout/hierarchy3"/>
    <dgm:cxn modelId="{02497040-8163-4921-878A-57AB78187FC8}" type="presOf" srcId="{F660F4D2-8470-45BB-B753-32B0EB2837C0}" destId="{7CBD0A4E-D4AD-4673-88DA-1DE22C5AABF8}" srcOrd="0" destOrd="0" presId="urn:microsoft.com/office/officeart/2005/8/layout/hierarchy3"/>
    <dgm:cxn modelId="{BE23E05B-7F93-482A-A1FD-B9FFA430E910}" srcId="{2766D3F0-98BD-4934-999C-C7BAC4D8B229}" destId="{D3B55945-4FE3-40ED-BE4A-0467BFB4F975}" srcOrd="0" destOrd="0" parTransId="{7918DF16-EFB7-4748-8192-D82E9549FFE9}" sibTransId="{431EA140-8541-48D8-9FC1-DA2A5B4F71D9}"/>
    <dgm:cxn modelId="{E4810F63-FCF8-4FB9-B4D3-058F31E51358}" type="presOf" srcId="{29CD03BE-32EC-47EB-A570-3BDD59B70677}" destId="{E0D41403-3CEA-4BEE-B495-A30818CDF585}" srcOrd="0" destOrd="0" presId="urn:microsoft.com/office/officeart/2005/8/layout/hierarchy3"/>
    <dgm:cxn modelId="{ABEC8663-F172-4058-9D47-666D7675DA92}" type="presOf" srcId="{6465837D-FD46-4969-BA4C-428870DB34F0}" destId="{2A138485-F0B2-493C-B788-1FF4E2571094}" srcOrd="0" destOrd="0" presId="urn:microsoft.com/office/officeart/2005/8/layout/hierarchy3"/>
    <dgm:cxn modelId="{2C539A72-82C2-49FC-BEBC-A91EF343A634}" srcId="{6B8F86AA-EF57-4213-9B7C-8F76333B0C07}" destId="{58E18D6A-6830-4A7D-BDCE-F772D03BE284}" srcOrd="1" destOrd="0" parTransId="{AFB5ECB6-E7DB-4947-B650-71130204F5A0}" sibTransId="{CD047F03-2EFB-472A-BC7E-212E40C123F2}"/>
    <dgm:cxn modelId="{8B26C689-D514-45EB-A60A-7C51910D6A28}" type="presOf" srcId="{D3B55945-4FE3-40ED-BE4A-0467BFB4F975}" destId="{84649A42-F5DF-4F0B-ACB9-0CFD629E2B91}" srcOrd="1" destOrd="0" presId="urn:microsoft.com/office/officeart/2005/8/layout/hierarchy3"/>
    <dgm:cxn modelId="{F3472D92-26F7-4AC8-B71E-AF5594C1FCE0}" srcId="{2766D3F0-98BD-4934-999C-C7BAC4D8B229}" destId="{22E1B411-1D57-49AD-95DB-089C07913CEC}" srcOrd="1" destOrd="0" parTransId="{DE5F6E2B-DAB1-42B9-94B5-9AA479376760}" sibTransId="{1AC1E52C-4C88-472A-8432-930E155E2FCE}"/>
    <dgm:cxn modelId="{1581F39E-2C05-4C2A-AC62-87947606461E}" srcId="{D3B55945-4FE3-40ED-BE4A-0467BFB4F975}" destId="{72FC233E-E1BD-4489-BB73-0A0713CFBFA7}" srcOrd="0" destOrd="0" parTransId="{29CD03BE-32EC-47EB-A570-3BDD59B70677}" sibTransId="{841DFC82-E57F-4114-B438-797C6B10FE4C}"/>
    <dgm:cxn modelId="{57A726A2-8466-4D42-BD45-BF8BDD46459A}" type="presOf" srcId="{6A3E14F8-AEC5-4A67-A043-175E5943AFFF}" destId="{35A2135C-1F36-43C4-9946-AEAD6A0DE7B7}" srcOrd="0" destOrd="0" presId="urn:microsoft.com/office/officeart/2005/8/layout/hierarchy3"/>
    <dgm:cxn modelId="{829285AF-6604-44AA-879C-AB3356247A16}" type="presOf" srcId="{01A243D2-C6E8-4ECE-92E4-8FE0C126E5AB}" destId="{6F8B5672-3B9E-401B-B92F-FF9B9EDC3FC6}" srcOrd="0" destOrd="0" presId="urn:microsoft.com/office/officeart/2005/8/layout/hierarchy3"/>
    <dgm:cxn modelId="{BF1441B9-5A15-4CFE-BB8C-2A4E0498D7DD}" type="presOf" srcId="{D3B55945-4FE3-40ED-BE4A-0467BFB4F975}" destId="{2CD9F4ED-C5C7-4DAE-B8AC-52B5D88FA23C}" srcOrd="0" destOrd="0" presId="urn:microsoft.com/office/officeart/2005/8/layout/hierarchy3"/>
    <dgm:cxn modelId="{B21EF5C8-18E4-46B8-95BF-B2D35700945D}" srcId="{22E1B411-1D57-49AD-95DB-089C07913CEC}" destId="{80BA6AE4-AB47-474C-A43F-25851D9193FB}" srcOrd="0" destOrd="0" parTransId="{F660F4D2-8470-45BB-B753-32B0EB2837C0}" sibTransId="{8D23FEA1-2336-4EE2-A8C2-396773270B51}"/>
    <dgm:cxn modelId="{4DB0CADC-AD61-4281-9016-BD77FB422535}" type="presOf" srcId="{6B8F86AA-EF57-4213-9B7C-8F76333B0C07}" destId="{F58AAAC7-52B1-4234-9839-38B83EA2762F}" srcOrd="0" destOrd="0" presId="urn:microsoft.com/office/officeart/2005/8/layout/hierarchy3"/>
    <dgm:cxn modelId="{008B8AE6-520D-468D-87A4-C6BE4A10A900}" srcId="{2766D3F0-98BD-4934-999C-C7BAC4D8B229}" destId="{BD12C0C8-EAC8-45D8-B95E-8871923000FC}" srcOrd="3" destOrd="0" parTransId="{9962E918-50C9-4A0E-9435-BC4117CA0476}" sibTransId="{7AF0466C-F982-427A-9F96-10E6CD7A03F7}"/>
    <dgm:cxn modelId="{74C91AE8-9190-4A55-A9D0-459ADD3C61C3}" type="presOf" srcId="{72FC233E-E1BD-4489-BB73-0A0713CFBFA7}" destId="{C2892068-4168-4AD8-9DA7-8497078C5D15}" srcOrd="0" destOrd="0" presId="urn:microsoft.com/office/officeart/2005/8/layout/hierarchy3"/>
    <dgm:cxn modelId="{CE73D7E8-9550-43A9-98DF-AE6A61789DA3}" type="presOf" srcId="{22E1B411-1D57-49AD-95DB-089C07913CEC}" destId="{1C14B066-9AC3-49CF-B1C2-EB9512E6F483}" srcOrd="0" destOrd="0" presId="urn:microsoft.com/office/officeart/2005/8/layout/hierarchy3"/>
    <dgm:cxn modelId="{2623AAF6-10DE-4039-9EF7-5A93E5851CCE}" srcId="{6B8F86AA-EF57-4213-9B7C-8F76333B0C07}" destId="{6465837D-FD46-4969-BA4C-428870DB34F0}" srcOrd="0" destOrd="0" parTransId="{6A3E14F8-AEC5-4A67-A043-175E5943AFFF}" sibTransId="{45030ECC-526B-4249-B019-465F1B074554}"/>
    <dgm:cxn modelId="{689EF8F7-3485-4AC3-9450-9BA6A121C845}" type="presOf" srcId="{58E18D6A-6830-4A7D-BDCE-F772D03BE284}" destId="{482FA932-4EE0-4660-9FBA-B9D91227A21F}" srcOrd="0" destOrd="0" presId="urn:microsoft.com/office/officeart/2005/8/layout/hierarchy3"/>
    <dgm:cxn modelId="{4078E0FF-878B-405B-993F-EAF08EB8EF18}" type="presOf" srcId="{BC5F1C43-137F-40FB-805E-49F07EA15E19}" destId="{D70A6845-C0C2-4C50-B688-B2D87C4C7A60}" srcOrd="0" destOrd="0" presId="urn:microsoft.com/office/officeart/2005/8/layout/hierarchy3"/>
    <dgm:cxn modelId="{B32A97FE-47D1-46AC-84AA-C09BACB52DD2}" type="presParOf" srcId="{CB7DD42C-B332-4797-8D66-0714C6393B7C}" destId="{7489C89B-F47F-4552-AA72-25AA88B529C6}" srcOrd="0" destOrd="0" presId="urn:microsoft.com/office/officeart/2005/8/layout/hierarchy3"/>
    <dgm:cxn modelId="{2AD7FED5-7DCF-4958-8E3F-529608C2FB79}" type="presParOf" srcId="{7489C89B-F47F-4552-AA72-25AA88B529C6}" destId="{D10C3575-3E0B-4A89-A920-A3A4E1209DA8}" srcOrd="0" destOrd="0" presId="urn:microsoft.com/office/officeart/2005/8/layout/hierarchy3"/>
    <dgm:cxn modelId="{32F7543A-5732-4569-98FA-3EECB5AC0599}" type="presParOf" srcId="{D10C3575-3E0B-4A89-A920-A3A4E1209DA8}" destId="{2CD9F4ED-C5C7-4DAE-B8AC-52B5D88FA23C}" srcOrd="0" destOrd="0" presId="urn:microsoft.com/office/officeart/2005/8/layout/hierarchy3"/>
    <dgm:cxn modelId="{D54AE044-484E-4FD4-8F54-AF9CAB270998}" type="presParOf" srcId="{D10C3575-3E0B-4A89-A920-A3A4E1209DA8}" destId="{84649A42-F5DF-4F0B-ACB9-0CFD629E2B91}" srcOrd="1" destOrd="0" presId="urn:microsoft.com/office/officeart/2005/8/layout/hierarchy3"/>
    <dgm:cxn modelId="{25744B62-29E8-4121-8EA1-BAF0E914BA20}" type="presParOf" srcId="{7489C89B-F47F-4552-AA72-25AA88B529C6}" destId="{C05EDBB5-A886-4826-94B7-B863A963D956}" srcOrd="1" destOrd="0" presId="urn:microsoft.com/office/officeart/2005/8/layout/hierarchy3"/>
    <dgm:cxn modelId="{D0CA28B9-5DDC-4A3A-A970-521FBEB98C2E}" type="presParOf" srcId="{C05EDBB5-A886-4826-94B7-B863A963D956}" destId="{E0D41403-3CEA-4BEE-B495-A30818CDF585}" srcOrd="0" destOrd="0" presId="urn:microsoft.com/office/officeart/2005/8/layout/hierarchy3"/>
    <dgm:cxn modelId="{1919B309-8E5E-4A89-9DB4-236F97AEB862}" type="presParOf" srcId="{C05EDBB5-A886-4826-94B7-B863A963D956}" destId="{C2892068-4168-4AD8-9DA7-8497078C5D15}" srcOrd="1" destOrd="0" presId="urn:microsoft.com/office/officeart/2005/8/layout/hierarchy3"/>
    <dgm:cxn modelId="{BADF3187-14BC-412A-865E-DBB16B15921E}" type="presParOf" srcId="{CB7DD42C-B332-4797-8D66-0714C6393B7C}" destId="{FCD776D3-3B31-4E6D-A5CB-F0571FF5B30B}" srcOrd="1" destOrd="0" presId="urn:microsoft.com/office/officeart/2005/8/layout/hierarchy3"/>
    <dgm:cxn modelId="{ABF23CCE-67C6-401D-91A5-EF5C800C33B9}" type="presParOf" srcId="{FCD776D3-3B31-4E6D-A5CB-F0571FF5B30B}" destId="{D159803F-DCFB-4A69-A003-722614AA5C94}" srcOrd="0" destOrd="0" presId="urn:microsoft.com/office/officeart/2005/8/layout/hierarchy3"/>
    <dgm:cxn modelId="{B7BC619B-365B-4967-B173-55D5736366F7}" type="presParOf" srcId="{D159803F-DCFB-4A69-A003-722614AA5C94}" destId="{1C14B066-9AC3-49CF-B1C2-EB9512E6F483}" srcOrd="0" destOrd="0" presId="urn:microsoft.com/office/officeart/2005/8/layout/hierarchy3"/>
    <dgm:cxn modelId="{EEF8331B-4A62-4C3B-8B8C-EC9237D59A0B}" type="presParOf" srcId="{D159803F-DCFB-4A69-A003-722614AA5C94}" destId="{322CA7FF-6ADF-4C7E-9B1D-FE2F0D683F75}" srcOrd="1" destOrd="0" presId="urn:microsoft.com/office/officeart/2005/8/layout/hierarchy3"/>
    <dgm:cxn modelId="{8C173ED9-30DB-4A5F-AB70-819B323F3B74}" type="presParOf" srcId="{FCD776D3-3B31-4E6D-A5CB-F0571FF5B30B}" destId="{5553E958-C8B5-4A96-8B3A-3B1FEC2B66E0}" srcOrd="1" destOrd="0" presId="urn:microsoft.com/office/officeart/2005/8/layout/hierarchy3"/>
    <dgm:cxn modelId="{0D1F2CF3-53E9-40D6-9C80-B6F763448EFD}" type="presParOf" srcId="{5553E958-C8B5-4A96-8B3A-3B1FEC2B66E0}" destId="{7CBD0A4E-D4AD-4673-88DA-1DE22C5AABF8}" srcOrd="0" destOrd="0" presId="urn:microsoft.com/office/officeart/2005/8/layout/hierarchy3"/>
    <dgm:cxn modelId="{527D0B63-4EBD-4124-B212-F9191085C8B8}" type="presParOf" srcId="{5553E958-C8B5-4A96-8B3A-3B1FEC2B66E0}" destId="{68ACB822-BB57-4952-AE76-6BDC79337658}" srcOrd="1" destOrd="0" presId="urn:microsoft.com/office/officeart/2005/8/layout/hierarchy3"/>
    <dgm:cxn modelId="{3F247D6F-464E-49E5-B346-5E3D09C39BA7}" type="presParOf" srcId="{CB7DD42C-B332-4797-8D66-0714C6393B7C}" destId="{5B42BB60-E772-4430-815A-90F47F1AAF66}" srcOrd="2" destOrd="0" presId="urn:microsoft.com/office/officeart/2005/8/layout/hierarchy3"/>
    <dgm:cxn modelId="{6E8F02A4-F5FC-4C24-BEAC-9F443E13957C}" type="presParOf" srcId="{5B42BB60-E772-4430-815A-90F47F1AAF66}" destId="{841AF5D9-1081-44D1-A63A-21C0B3D87412}" srcOrd="0" destOrd="0" presId="urn:microsoft.com/office/officeart/2005/8/layout/hierarchy3"/>
    <dgm:cxn modelId="{5BF03D57-0D69-4693-9CF7-ADE48DA93C3B}" type="presParOf" srcId="{841AF5D9-1081-44D1-A63A-21C0B3D87412}" destId="{F58AAAC7-52B1-4234-9839-38B83EA2762F}" srcOrd="0" destOrd="0" presId="urn:microsoft.com/office/officeart/2005/8/layout/hierarchy3"/>
    <dgm:cxn modelId="{4BEF86CF-8A41-4012-B92C-A84316D15422}" type="presParOf" srcId="{841AF5D9-1081-44D1-A63A-21C0B3D87412}" destId="{238140C9-E06A-4D1E-8A98-93E46408983A}" srcOrd="1" destOrd="0" presId="urn:microsoft.com/office/officeart/2005/8/layout/hierarchy3"/>
    <dgm:cxn modelId="{79EA356F-2ED2-435B-859D-C0C88BCBB423}" type="presParOf" srcId="{5B42BB60-E772-4430-815A-90F47F1AAF66}" destId="{DFE5228D-F4E4-42D5-B146-02FAB30016FE}" srcOrd="1" destOrd="0" presId="urn:microsoft.com/office/officeart/2005/8/layout/hierarchy3"/>
    <dgm:cxn modelId="{8291AFB3-2CF4-4B11-A536-F21BB9D798E9}" type="presParOf" srcId="{DFE5228D-F4E4-42D5-B146-02FAB30016FE}" destId="{35A2135C-1F36-43C4-9946-AEAD6A0DE7B7}" srcOrd="0" destOrd="0" presId="urn:microsoft.com/office/officeart/2005/8/layout/hierarchy3"/>
    <dgm:cxn modelId="{6D0AC6E4-01F2-45E9-AE03-15821D4928DC}" type="presParOf" srcId="{DFE5228D-F4E4-42D5-B146-02FAB30016FE}" destId="{2A138485-F0B2-493C-B788-1FF4E2571094}" srcOrd="1" destOrd="0" presId="urn:microsoft.com/office/officeart/2005/8/layout/hierarchy3"/>
    <dgm:cxn modelId="{32DB8F4E-6804-4663-A716-5F0BDE00EC64}" type="presParOf" srcId="{DFE5228D-F4E4-42D5-B146-02FAB30016FE}" destId="{51B26E24-96A7-464C-A443-2965FCC0D4E3}" srcOrd="2" destOrd="0" presId="urn:microsoft.com/office/officeart/2005/8/layout/hierarchy3"/>
    <dgm:cxn modelId="{6ECB712D-E4A8-47D2-8AA8-7420425CDAC4}" type="presParOf" srcId="{DFE5228D-F4E4-42D5-B146-02FAB30016FE}" destId="{482FA932-4EE0-4660-9FBA-B9D91227A21F}" srcOrd="3" destOrd="0" presId="urn:microsoft.com/office/officeart/2005/8/layout/hierarchy3"/>
    <dgm:cxn modelId="{58D4BE49-CBC8-4CBE-853F-CDF5BE7E356C}" type="presParOf" srcId="{CB7DD42C-B332-4797-8D66-0714C6393B7C}" destId="{D9020C7C-4F95-475A-9E79-531A11734CD7}" srcOrd="3" destOrd="0" presId="urn:microsoft.com/office/officeart/2005/8/layout/hierarchy3"/>
    <dgm:cxn modelId="{25BA0934-DAD2-447E-B0D7-A434C75A6411}" type="presParOf" srcId="{D9020C7C-4F95-475A-9E79-531A11734CD7}" destId="{FBBDD65B-F9C9-4757-B82A-F4DC43F6BFC9}" srcOrd="0" destOrd="0" presId="urn:microsoft.com/office/officeart/2005/8/layout/hierarchy3"/>
    <dgm:cxn modelId="{102E63B5-01C9-46FA-986C-70BB13D192B8}" type="presParOf" srcId="{FBBDD65B-F9C9-4757-B82A-F4DC43F6BFC9}" destId="{E6672AF3-BF7A-4F1E-80B5-D46B0276D8F4}" srcOrd="0" destOrd="0" presId="urn:microsoft.com/office/officeart/2005/8/layout/hierarchy3"/>
    <dgm:cxn modelId="{612CE817-C6A7-41DC-B19F-F66C52A9EA3D}" type="presParOf" srcId="{FBBDD65B-F9C9-4757-B82A-F4DC43F6BFC9}" destId="{DF88B3A9-E96B-4407-92F7-3AA7C1278343}" srcOrd="1" destOrd="0" presId="urn:microsoft.com/office/officeart/2005/8/layout/hierarchy3"/>
    <dgm:cxn modelId="{37B63B57-9B70-4118-A3B4-B3EE59A36FC1}" type="presParOf" srcId="{D9020C7C-4F95-475A-9E79-531A11734CD7}" destId="{CBAF9C97-B057-4FDD-B027-55FC1B0C8DCF}" srcOrd="1" destOrd="0" presId="urn:microsoft.com/office/officeart/2005/8/layout/hierarchy3"/>
    <dgm:cxn modelId="{AED99DDC-6AA8-4DAB-A776-FAC261128CB0}" type="presParOf" srcId="{CBAF9C97-B057-4FDD-B027-55FC1B0C8DCF}" destId="{D70A6845-C0C2-4C50-B688-B2D87C4C7A60}" srcOrd="0" destOrd="0" presId="urn:microsoft.com/office/officeart/2005/8/layout/hierarchy3"/>
    <dgm:cxn modelId="{6576ED23-1C9F-4BE9-B710-4C276F24B21B}" type="presParOf" srcId="{CBAF9C97-B057-4FDD-B027-55FC1B0C8DCF}" destId="{6F8B5672-3B9E-401B-B92F-FF9B9EDC3FC6}"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766D3F0-98BD-4934-999C-C7BAC4D8B229}" type="doc">
      <dgm:prSet loTypeId="urn:microsoft.com/office/officeart/2005/8/layout/hierarchy3" loCatId="hierarchy" qsTypeId="urn:microsoft.com/office/officeart/2005/8/quickstyle/simple1" qsCatId="simple" csTypeId="urn:microsoft.com/office/officeart/2005/8/colors/accent1_2" csCatId="accent1"/>
      <dgm:spPr/>
      <dgm:t>
        <a:bodyPr/>
        <a:lstStyle/>
        <a:p>
          <a:endParaRPr lang="en-US"/>
        </a:p>
      </dgm:t>
    </dgm:pt>
    <dgm:pt modelId="{D3B55945-4FE3-40ED-BE4A-0467BFB4F975}">
      <dgm:prSet/>
      <dgm:spPr/>
      <dgm:t>
        <a:bodyPr/>
        <a:lstStyle/>
        <a:p>
          <a:r>
            <a:rPr lang="el"/>
            <a:t>Εκτίμηση κινδύνου</a:t>
          </a:r>
        </a:p>
      </dgm:t>
    </dgm:pt>
    <dgm:pt modelId="{7918DF16-EFB7-4748-8192-D82E9549FFE9}" type="parTrans" cxnId="{BE23E05B-7F93-482A-A1FD-B9FFA430E910}">
      <dgm:prSet/>
      <dgm:spPr/>
      <dgm:t>
        <a:bodyPr/>
        <a:lstStyle/>
        <a:p>
          <a:endParaRPr lang="en-US"/>
        </a:p>
      </dgm:t>
    </dgm:pt>
    <dgm:pt modelId="{431EA140-8541-48D8-9FC1-DA2A5B4F71D9}" type="sibTrans" cxnId="{BE23E05B-7F93-482A-A1FD-B9FFA430E910}">
      <dgm:prSet/>
      <dgm:spPr/>
      <dgm:t>
        <a:bodyPr/>
        <a:lstStyle/>
        <a:p>
          <a:endParaRPr lang="en-US"/>
        </a:p>
      </dgm:t>
    </dgm:pt>
    <dgm:pt modelId="{72FC233E-E1BD-4489-BB73-0A0713CFBFA7}">
      <dgm:prSet/>
      <dgm:spPr/>
      <dgm:t>
        <a:bodyPr/>
        <a:lstStyle/>
        <a:p>
          <a:r>
            <a:rPr lang="el"/>
            <a:t>Δήλωση περιουσιακών στοιχείων και υπολογισμός επιπτώσεων</a:t>
          </a:r>
        </a:p>
      </dgm:t>
    </dgm:pt>
    <dgm:pt modelId="{29CD03BE-32EC-47EB-A570-3BDD59B70677}" type="parTrans" cxnId="{1581F39E-2C05-4C2A-AC62-87947606461E}">
      <dgm:prSet/>
      <dgm:spPr/>
      <dgm:t>
        <a:bodyPr/>
        <a:lstStyle/>
        <a:p>
          <a:endParaRPr lang="en-US"/>
        </a:p>
      </dgm:t>
    </dgm:pt>
    <dgm:pt modelId="{841DFC82-E57F-4114-B438-797C6B10FE4C}" type="sibTrans" cxnId="{1581F39E-2C05-4C2A-AC62-87947606461E}">
      <dgm:prSet/>
      <dgm:spPr/>
      <dgm:t>
        <a:bodyPr/>
        <a:lstStyle/>
        <a:p>
          <a:endParaRPr lang="en-US"/>
        </a:p>
      </dgm:t>
    </dgm:pt>
    <dgm:pt modelId="{22E1B411-1D57-49AD-95DB-089C07913CEC}">
      <dgm:prSet/>
      <dgm:spPr/>
      <dgm:t>
        <a:bodyPr/>
        <a:lstStyle/>
        <a:p>
          <a:r>
            <a:rPr lang="el"/>
            <a:t>Αναγνώριση ευάλωτων δυαδικών συστημάτων</a:t>
          </a:r>
        </a:p>
      </dgm:t>
    </dgm:pt>
    <dgm:pt modelId="{DE5F6E2B-DAB1-42B9-94B5-9AA479376760}" type="parTrans" cxnId="{F3472D92-26F7-4AC8-B71E-AF5594C1FCE0}">
      <dgm:prSet/>
      <dgm:spPr/>
      <dgm:t>
        <a:bodyPr/>
        <a:lstStyle/>
        <a:p>
          <a:endParaRPr lang="en-US"/>
        </a:p>
      </dgm:t>
    </dgm:pt>
    <dgm:pt modelId="{1AC1E52C-4C88-472A-8432-930E155E2FCE}" type="sibTrans" cxnId="{F3472D92-26F7-4AC8-B71E-AF5594C1FCE0}">
      <dgm:prSet/>
      <dgm:spPr/>
      <dgm:t>
        <a:bodyPr/>
        <a:lstStyle/>
        <a:p>
          <a:endParaRPr lang="en-US"/>
        </a:p>
      </dgm:t>
    </dgm:pt>
    <dgm:pt modelId="{80BA6AE4-AB47-474C-A43F-25851D9193FB}">
      <dgm:prSet/>
      <dgm:spPr/>
      <dgm:t>
        <a:bodyPr/>
        <a:lstStyle/>
        <a:p>
          <a:r>
            <a:rPr lang="el"/>
            <a:t>Μικρές δοκιμές στυλό σε κάθε διαφορετικό δυαδικό αρχείο </a:t>
          </a:r>
        </a:p>
      </dgm:t>
    </dgm:pt>
    <dgm:pt modelId="{F660F4D2-8470-45BB-B753-32B0EB2837C0}" type="parTrans" cxnId="{B21EF5C8-18E4-46B8-95BF-B2D35700945D}">
      <dgm:prSet/>
      <dgm:spPr/>
      <dgm:t>
        <a:bodyPr/>
        <a:lstStyle/>
        <a:p>
          <a:endParaRPr lang="en-US"/>
        </a:p>
      </dgm:t>
    </dgm:pt>
    <dgm:pt modelId="{8D23FEA1-2336-4EE2-A8C2-396773270B51}" type="sibTrans" cxnId="{B21EF5C8-18E4-46B8-95BF-B2D35700945D}">
      <dgm:prSet/>
      <dgm:spPr/>
      <dgm:t>
        <a:bodyPr/>
        <a:lstStyle/>
        <a:p>
          <a:endParaRPr lang="en-US"/>
        </a:p>
      </dgm:t>
    </dgm:pt>
    <dgm:pt modelId="{6B8F86AA-EF57-4213-9B7C-8F76333B0C07}">
      <dgm:prSet/>
      <dgm:spPr/>
      <dgm:t>
        <a:bodyPr/>
        <a:lstStyle/>
        <a:p>
          <a:r>
            <a:rPr lang="el"/>
            <a:t>Στρατηγικές μετριασμού</a:t>
          </a:r>
        </a:p>
      </dgm:t>
    </dgm:pt>
    <dgm:pt modelId="{25352538-23E6-4FD1-925D-D4F06A6E6CFB}" type="parTrans" cxnId="{1D3B4F31-E1F0-48DC-B23F-BDFC6039A62C}">
      <dgm:prSet/>
      <dgm:spPr/>
      <dgm:t>
        <a:bodyPr/>
        <a:lstStyle/>
        <a:p>
          <a:endParaRPr lang="en-US"/>
        </a:p>
      </dgm:t>
    </dgm:pt>
    <dgm:pt modelId="{10F1EE1C-3712-4C7C-8247-5AC59287AA13}" type="sibTrans" cxnId="{1D3B4F31-E1F0-48DC-B23F-BDFC6039A62C}">
      <dgm:prSet/>
      <dgm:spPr/>
      <dgm:t>
        <a:bodyPr/>
        <a:lstStyle/>
        <a:p>
          <a:endParaRPr lang="en-US"/>
        </a:p>
      </dgm:t>
    </dgm:pt>
    <dgm:pt modelId="{6465837D-FD46-4969-BA4C-428870DB34F0}">
      <dgm:prSet/>
      <dgm:spPr/>
      <dgm:t>
        <a:bodyPr/>
        <a:lstStyle/>
        <a:p>
          <a:r>
            <a:rPr lang="el"/>
            <a:t>Προστασία δικτύου </a:t>
          </a:r>
        </a:p>
      </dgm:t>
    </dgm:pt>
    <dgm:pt modelId="{6A3E14F8-AEC5-4A67-A043-175E5943AFFF}" type="parTrans" cxnId="{2623AAF6-10DE-4039-9EF7-5A93E5851CCE}">
      <dgm:prSet/>
      <dgm:spPr/>
      <dgm:t>
        <a:bodyPr/>
        <a:lstStyle/>
        <a:p>
          <a:endParaRPr lang="en-US"/>
        </a:p>
      </dgm:t>
    </dgm:pt>
    <dgm:pt modelId="{45030ECC-526B-4249-B019-465F1B074554}" type="sibTrans" cxnId="{2623AAF6-10DE-4039-9EF7-5A93E5851CCE}">
      <dgm:prSet/>
      <dgm:spPr/>
      <dgm:t>
        <a:bodyPr/>
        <a:lstStyle/>
        <a:p>
          <a:endParaRPr lang="en-US"/>
        </a:p>
      </dgm:t>
    </dgm:pt>
    <dgm:pt modelId="{58E18D6A-6830-4A7D-BDCE-F772D03BE284}">
      <dgm:prSet/>
      <dgm:spPr/>
      <dgm:t>
        <a:bodyPr/>
        <a:lstStyle/>
        <a:p>
          <a:r>
            <a:rPr lang="el"/>
            <a:t>Προστασία λογισμικού </a:t>
          </a:r>
        </a:p>
      </dgm:t>
    </dgm:pt>
    <dgm:pt modelId="{AFB5ECB6-E7DB-4947-B650-71130204F5A0}" type="parTrans" cxnId="{2C539A72-82C2-49FC-BEBC-A91EF343A634}">
      <dgm:prSet/>
      <dgm:spPr/>
      <dgm:t>
        <a:bodyPr/>
        <a:lstStyle/>
        <a:p>
          <a:endParaRPr lang="en-US"/>
        </a:p>
      </dgm:t>
    </dgm:pt>
    <dgm:pt modelId="{CD047F03-2EFB-472A-BC7E-212E40C123F2}" type="sibTrans" cxnId="{2C539A72-82C2-49FC-BEBC-A91EF343A634}">
      <dgm:prSet/>
      <dgm:spPr/>
      <dgm:t>
        <a:bodyPr/>
        <a:lstStyle/>
        <a:p>
          <a:endParaRPr lang="en-US"/>
        </a:p>
      </dgm:t>
    </dgm:pt>
    <dgm:pt modelId="{BD12C0C8-EAC8-45D8-B95E-8871923000FC}">
      <dgm:prSet/>
      <dgm:spPr/>
      <dgm:t>
        <a:bodyPr/>
        <a:lstStyle/>
        <a:p>
          <a:r>
            <a:rPr lang="el"/>
            <a:t>Ανθρώπινο λάθος </a:t>
          </a:r>
        </a:p>
      </dgm:t>
    </dgm:pt>
    <dgm:pt modelId="{9962E918-50C9-4A0E-9435-BC4117CA0476}" type="parTrans" cxnId="{008B8AE6-520D-468D-87A4-C6BE4A10A900}">
      <dgm:prSet/>
      <dgm:spPr/>
      <dgm:t>
        <a:bodyPr/>
        <a:lstStyle/>
        <a:p>
          <a:endParaRPr lang="en-US"/>
        </a:p>
      </dgm:t>
    </dgm:pt>
    <dgm:pt modelId="{7AF0466C-F982-427A-9F96-10E6CD7A03F7}" type="sibTrans" cxnId="{008B8AE6-520D-468D-87A4-C6BE4A10A900}">
      <dgm:prSet/>
      <dgm:spPr/>
      <dgm:t>
        <a:bodyPr/>
        <a:lstStyle/>
        <a:p>
          <a:endParaRPr lang="en-US"/>
        </a:p>
      </dgm:t>
    </dgm:pt>
    <dgm:pt modelId="{01A243D2-C6E8-4ECE-92E4-8FE0C126E5AB}">
      <dgm:prSet/>
      <dgm:spPr/>
      <dgm:t>
        <a:bodyPr/>
        <a:lstStyle/>
        <a:p>
          <a:r>
            <a:rPr lang="el"/>
            <a:t>Εκπαίδευση ναυτικού προσωπικού </a:t>
          </a:r>
        </a:p>
      </dgm:t>
    </dgm:pt>
    <dgm:pt modelId="{BC5F1C43-137F-40FB-805E-49F07EA15E19}" type="parTrans" cxnId="{6D28E915-600F-47AE-B273-0CE590BF77BA}">
      <dgm:prSet/>
      <dgm:spPr/>
      <dgm:t>
        <a:bodyPr/>
        <a:lstStyle/>
        <a:p>
          <a:endParaRPr lang="en-US"/>
        </a:p>
      </dgm:t>
    </dgm:pt>
    <dgm:pt modelId="{3D95B0DA-59BD-4F67-952F-38BAC6E92454}" type="sibTrans" cxnId="{6D28E915-600F-47AE-B273-0CE590BF77BA}">
      <dgm:prSet/>
      <dgm:spPr/>
      <dgm:t>
        <a:bodyPr/>
        <a:lstStyle/>
        <a:p>
          <a:endParaRPr lang="en-US"/>
        </a:p>
      </dgm:t>
    </dgm:pt>
    <dgm:pt modelId="{CB7DD42C-B332-4797-8D66-0714C6393B7C}" type="pres">
      <dgm:prSet presAssocID="{2766D3F0-98BD-4934-999C-C7BAC4D8B229}" presName="diagram" presStyleCnt="0">
        <dgm:presLayoutVars>
          <dgm:chPref val="1"/>
          <dgm:dir/>
          <dgm:animOne val="branch"/>
          <dgm:animLvl val="lvl"/>
          <dgm:resizeHandles/>
        </dgm:presLayoutVars>
      </dgm:prSet>
      <dgm:spPr/>
    </dgm:pt>
    <dgm:pt modelId="{7489C89B-F47F-4552-AA72-25AA88B529C6}" type="pres">
      <dgm:prSet presAssocID="{D3B55945-4FE3-40ED-BE4A-0467BFB4F975}" presName="root" presStyleCnt="0"/>
      <dgm:spPr/>
    </dgm:pt>
    <dgm:pt modelId="{D10C3575-3E0B-4A89-A920-A3A4E1209DA8}" type="pres">
      <dgm:prSet presAssocID="{D3B55945-4FE3-40ED-BE4A-0467BFB4F975}" presName="rootComposite" presStyleCnt="0"/>
      <dgm:spPr/>
    </dgm:pt>
    <dgm:pt modelId="{2CD9F4ED-C5C7-4DAE-B8AC-52B5D88FA23C}" type="pres">
      <dgm:prSet presAssocID="{D3B55945-4FE3-40ED-BE4A-0467BFB4F975}" presName="rootText" presStyleLbl="node1" presStyleIdx="0" presStyleCnt="4"/>
      <dgm:spPr/>
    </dgm:pt>
    <dgm:pt modelId="{84649A42-F5DF-4F0B-ACB9-0CFD629E2B91}" type="pres">
      <dgm:prSet presAssocID="{D3B55945-4FE3-40ED-BE4A-0467BFB4F975}" presName="rootConnector" presStyleLbl="node1" presStyleIdx="0" presStyleCnt="4"/>
      <dgm:spPr/>
    </dgm:pt>
    <dgm:pt modelId="{C05EDBB5-A886-4826-94B7-B863A963D956}" type="pres">
      <dgm:prSet presAssocID="{D3B55945-4FE3-40ED-BE4A-0467BFB4F975}" presName="childShape" presStyleCnt="0"/>
      <dgm:spPr/>
    </dgm:pt>
    <dgm:pt modelId="{E0D41403-3CEA-4BEE-B495-A30818CDF585}" type="pres">
      <dgm:prSet presAssocID="{29CD03BE-32EC-47EB-A570-3BDD59B70677}" presName="Name13" presStyleLbl="parChTrans1D2" presStyleIdx="0" presStyleCnt="5"/>
      <dgm:spPr/>
    </dgm:pt>
    <dgm:pt modelId="{C2892068-4168-4AD8-9DA7-8497078C5D15}" type="pres">
      <dgm:prSet presAssocID="{72FC233E-E1BD-4489-BB73-0A0713CFBFA7}" presName="childText" presStyleLbl="bgAcc1" presStyleIdx="0" presStyleCnt="5">
        <dgm:presLayoutVars>
          <dgm:bulletEnabled val="1"/>
        </dgm:presLayoutVars>
      </dgm:prSet>
      <dgm:spPr/>
    </dgm:pt>
    <dgm:pt modelId="{FCD776D3-3B31-4E6D-A5CB-F0571FF5B30B}" type="pres">
      <dgm:prSet presAssocID="{22E1B411-1D57-49AD-95DB-089C07913CEC}" presName="root" presStyleCnt="0"/>
      <dgm:spPr/>
    </dgm:pt>
    <dgm:pt modelId="{D159803F-DCFB-4A69-A003-722614AA5C94}" type="pres">
      <dgm:prSet presAssocID="{22E1B411-1D57-49AD-95DB-089C07913CEC}" presName="rootComposite" presStyleCnt="0"/>
      <dgm:spPr/>
    </dgm:pt>
    <dgm:pt modelId="{1C14B066-9AC3-49CF-B1C2-EB9512E6F483}" type="pres">
      <dgm:prSet presAssocID="{22E1B411-1D57-49AD-95DB-089C07913CEC}" presName="rootText" presStyleLbl="node1" presStyleIdx="1" presStyleCnt="4"/>
      <dgm:spPr/>
    </dgm:pt>
    <dgm:pt modelId="{322CA7FF-6ADF-4C7E-9B1D-FE2F0D683F75}" type="pres">
      <dgm:prSet presAssocID="{22E1B411-1D57-49AD-95DB-089C07913CEC}" presName="rootConnector" presStyleLbl="node1" presStyleIdx="1" presStyleCnt="4"/>
      <dgm:spPr/>
    </dgm:pt>
    <dgm:pt modelId="{5553E958-C8B5-4A96-8B3A-3B1FEC2B66E0}" type="pres">
      <dgm:prSet presAssocID="{22E1B411-1D57-49AD-95DB-089C07913CEC}" presName="childShape" presStyleCnt="0"/>
      <dgm:spPr/>
    </dgm:pt>
    <dgm:pt modelId="{7CBD0A4E-D4AD-4673-88DA-1DE22C5AABF8}" type="pres">
      <dgm:prSet presAssocID="{F660F4D2-8470-45BB-B753-32B0EB2837C0}" presName="Name13" presStyleLbl="parChTrans1D2" presStyleIdx="1" presStyleCnt="5"/>
      <dgm:spPr/>
    </dgm:pt>
    <dgm:pt modelId="{68ACB822-BB57-4952-AE76-6BDC79337658}" type="pres">
      <dgm:prSet presAssocID="{80BA6AE4-AB47-474C-A43F-25851D9193FB}" presName="childText" presStyleLbl="bgAcc1" presStyleIdx="1" presStyleCnt="5">
        <dgm:presLayoutVars>
          <dgm:bulletEnabled val="1"/>
        </dgm:presLayoutVars>
      </dgm:prSet>
      <dgm:spPr/>
    </dgm:pt>
    <dgm:pt modelId="{5B42BB60-E772-4430-815A-90F47F1AAF66}" type="pres">
      <dgm:prSet presAssocID="{6B8F86AA-EF57-4213-9B7C-8F76333B0C07}" presName="root" presStyleCnt="0"/>
      <dgm:spPr/>
    </dgm:pt>
    <dgm:pt modelId="{841AF5D9-1081-44D1-A63A-21C0B3D87412}" type="pres">
      <dgm:prSet presAssocID="{6B8F86AA-EF57-4213-9B7C-8F76333B0C07}" presName="rootComposite" presStyleCnt="0"/>
      <dgm:spPr/>
    </dgm:pt>
    <dgm:pt modelId="{F58AAAC7-52B1-4234-9839-38B83EA2762F}" type="pres">
      <dgm:prSet presAssocID="{6B8F86AA-EF57-4213-9B7C-8F76333B0C07}" presName="rootText" presStyleLbl="node1" presStyleIdx="2" presStyleCnt="4"/>
      <dgm:spPr/>
    </dgm:pt>
    <dgm:pt modelId="{238140C9-E06A-4D1E-8A98-93E46408983A}" type="pres">
      <dgm:prSet presAssocID="{6B8F86AA-EF57-4213-9B7C-8F76333B0C07}" presName="rootConnector" presStyleLbl="node1" presStyleIdx="2" presStyleCnt="4"/>
      <dgm:spPr/>
    </dgm:pt>
    <dgm:pt modelId="{DFE5228D-F4E4-42D5-B146-02FAB30016FE}" type="pres">
      <dgm:prSet presAssocID="{6B8F86AA-EF57-4213-9B7C-8F76333B0C07}" presName="childShape" presStyleCnt="0"/>
      <dgm:spPr/>
    </dgm:pt>
    <dgm:pt modelId="{35A2135C-1F36-43C4-9946-AEAD6A0DE7B7}" type="pres">
      <dgm:prSet presAssocID="{6A3E14F8-AEC5-4A67-A043-175E5943AFFF}" presName="Name13" presStyleLbl="parChTrans1D2" presStyleIdx="2" presStyleCnt="5"/>
      <dgm:spPr/>
    </dgm:pt>
    <dgm:pt modelId="{2A138485-F0B2-493C-B788-1FF4E2571094}" type="pres">
      <dgm:prSet presAssocID="{6465837D-FD46-4969-BA4C-428870DB34F0}" presName="childText" presStyleLbl="bgAcc1" presStyleIdx="2" presStyleCnt="5">
        <dgm:presLayoutVars>
          <dgm:bulletEnabled val="1"/>
        </dgm:presLayoutVars>
      </dgm:prSet>
      <dgm:spPr/>
    </dgm:pt>
    <dgm:pt modelId="{51B26E24-96A7-464C-A443-2965FCC0D4E3}" type="pres">
      <dgm:prSet presAssocID="{AFB5ECB6-E7DB-4947-B650-71130204F5A0}" presName="Name13" presStyleLbl="parChTrans1D2" presStyleIdx="3" presStyleCnt="5"/>
      <dgm:spPr/>
    </dgm:pt>
    <dgm:pt modelId="{482FA932-4EE0-4660-9FBA-B9D91227A21F}" type="pres">
      <dgm:prSet presAssocID="{58E18D6A-6830-4A7D-BDCE-F772D03BE284}" presName="childText" presStyleLbl="bgAcc1" presStyleIdx="3" presStyleCnt="5">
        <dgm:presLayoutVars>
          <dgm:bulletEnabled val="1"/>
        </dgm:presLayoutVars>
      </dgm:prSet>
      <dgm:spPr/>
    </dgm:pt>
    <dgm:pt modelId="{D9020C7C-4F95-475A-9E79-531A11734CD7}" type="pres">
      <dgm:prSet presAssocID="{BD12C0C8-EAC8-45D8-B95E-8871923000FC}" presName="root" presStyleCnt="0"/>
      <dgm:spPr/>
    </dgm:pt>
    <dgm:pt modelId="{FBBDD65B-F9C9-4757-B82A-F4DC43F6BFC9}" type="pres">
      <dgm:prSet presAssocID="{BD12C0C8-EAC8-45D8-B95E-8871923000FC}" presName="rootComposite" presStyleCnt="0"/>
      <dgm:spPr/>
    </dgm:pt>
    <dgm:pt modelId="{E6672AF3-BF7A-4F1E-80B5-D46B0276D8F4}" type="pres">
      <dgm:prSet presAssocID="{BD12C0C8-EAC8-45D8-B95E-8871923000FC}" presName="rootText" presStyleLbl="node1" presStyleIdx="3" presStyleCnt="4"/>
      <dgm:spPr/>
    </dgm:pt>
    <dgm:pt modelId="{DF88B3A9-E96B-4407-92F7-3AA7C1278343}" type="pres">
      <dgm:prSet presAssocID="{BD12C0C8-EAC8-45D8-B95E-8871923000FC}" presName="rootConnector" presStyleLbl="node1" presStyleIdx="3" presStyleCnt="4"/>
      <dgm:spPr/>
    </dgm:pt>
    <dgm:pt modelId="{CBAF9C97-B057-4FDD-B027-55FC1B0C8DCF}" type="pres">
      <dgm:prSet presAssocID="{BD12C0C8-EAC8-45D8-B95E-8871923000FC}" presName="childShape" presStyleCnt="0"/>
      <dgm:spPr/>
    </dgm:pt>
    <dgm:pt modelId="{D70A6845-C0C2-4C50-B688-B2D87C4C7A60}" type="pres">
      <dgm:prSet presAssocID="{BC5F1C43-137F-40FB-805E-49F07EA15E19}" presName="Name13" presStyleLbl="parChTrans1D2" presStyleIdx="4" presStyleCnt="5"/>
      <dgm:spPr/>
    </dgm:pt>
    <dgm:pt modelId="{6F8B5672-3B9E-401B-B92F-FF9B9EDC3FC6}" type="pres">
      <dgm:prSet presAssocID="{01A243D2-C6E8-4ECE-92E4-8FE0C126E5AB}" presName="childText" presStyleLbl="bgAcc1" presStyleIdx="4" presStyleCnt="5">
        <dgm:presLayoutVars>
          <dgm:bulletEnabled val="1"/>
        </dgm:presLayoutVars>
      </dgm:prSet>
      <dgm:spPr/>
    </dgm:pt>
  </dgm:ptLst>
  <dgm:cxnLst>
    <dgm:cxn modelId="{8DF5A512-B4B9-4D7D-B155-6D6D366585C1}" type="presOf" srcId="{22E1B411-1D57-49AD-95DB-089C07913CEC}" destId="{322CA7FF-6ADF-4C7E-9B1D-FE2F0D683F75}" srcOrd="1" destOrd="0" presId="urn:microsoft.com/office/officeart/2005/8/layout/hierarchy3"/>
    <dgm:cxn modelId="{6D28E915-600F-47AE-B273-0CE590BF77BA}" srcId="{BD12C0C8-EAC8-45D8-B95E-8871923000FC}" destId="{01A243D2-C6E8-4ECE-92E4-8FE0C126E5AB}" srcOrd="0" destOrd="0" parTransId="{BC5F1C43-137F-40FB-805E-49F07EA15E19}" sibTransId="{3D95B0DA-59BD-4F67-952F-38BAC6E92454}"/>
    <dgm:cxn modelId="{77EE7221-B688-4C1A-9492-3AAA90B968CE}" type="presOf" srcId="{BD12C0C8-EAC8-45D8-B95E-8871923000FC}" destId="{DF88B3A9-E96B-4407-92F7-3AA7C1278343}" srcOrd="1" destOrd="0" presId="urn:microsoft.com/office/officeart/2005/8/layout/hierarchy3"/>
    <dgm:cxn modelId="{01ABC228-B8B2-47E2-889B-B90FAB801293}" type="presOf" srcId="{BD12C0C8-EAC8-45D8-B95E-8871923000FC}" destId="{E6672AF3-BF7A-4F1E-80B5-D46B0276D8F4}" srcOrd="0" destOrd="0" presId="urn:microsoft.com/office/officeart/2005/8/layout/hierarchy3"/>
    <dgm:cxn modelId="{1D3B4F31-E1F0-48DC-B23F-BDFC6039A62C}" srcId="{2766D3F0-98BD-4934-999C-C7BAC4D8B229}" destId="{6B8F86AA-EF57-4213-9B7C-8F76333B0C07}" srcOrd="2" destOrd="0" parTransId="{25352538-23E6-4FD1-925D-D4F06A6E6CFB}" sibTransId="{10F1EE1C-3712-4C7C-8247-5AC59287AA13}"/>
    <dgm:cxn modelId="{6901F032-0B78-450E-862D-EC092670AFA0}" type="presOf" srcId="{2766D3F0-98BD-4934-999C-C7BAC4D8B229}" destId="{CB7DD42C-B332-4797-8D66-0714C6393B7C}" srcOrd="0" destOrd="0" presId="urn:microsoft.com/office/officeart/2005/8/layout/hierarchy3"/>
    <dgm:cxn modelId="{1C652F33-7A99-4874-8A3B-49E1305AE0DA}" type="presOf" srcId="{6B8F86AA-EF57-4213-9B7C-8F76333B0C07}" destId="{238140C9-E06A-4D1E-8A98-93E46408983A}" srcOrd="1" destOrd="0" presId="urn:microsoft.com/office/officeart/2005/8/layout/hierarchy3"/>
    <dgm:cxn modelId="{BE08F83C-AA21-464A-A42E-94227979CB53}" type="presOf" srcId="{80BA6AE4-AB47-474C-A43F-25851D9193FB}" destId="{68ACB822-BB57-4952-AE76-6BDC79337658}" srcOrd="0" destOrd="0" presId="urn:microsoft.com/office/officeart/2005/8/layout/hierarchy3"/>
    <dgm:cxn modelId="{F1DE3F3F-9A85-43F5-86F6-EE131E852D20}" type="presOf" srcId="{AFB5ECB6-E7DB-4947-B650-71130204F5A0}" destId="{51B26E24-96A7-464C-A443-2965FCC0D4E3}" srcOrd="0" destOrd="0" presId="urn:microsoft.com/office/officeart/2005/8/layout/hierarchy3"/>
    <dgm:cxn modelId="{02497040-8163-4921-878A-57AB78187FC8}" type="presOf" srcId="{F660F4D2-8470-45BB-B753-32B0EB2837C0}" destId="{7CBD0A4E-D4AD-4673-88DA-1DE22C5AABF8}" srcOrd="0" destOrd="0" presId="urn:microsoft.com/office/officeart/2005/8/layout/hierarchy3"/>
    <dgm:cxn modelId="{BE23E05B-7F93-482A-A1FD-B9FFA430E910}" srcId="{2766D3F0-98BD-4934-999C-C7BAC4D8B229}" destId="{D3B55945-4FE3-40ED-BE4A-0467BFB4F975}" srcOrd="0" destOrd="0" parTransId="{7918DF16-EFB7-4748-8192-D82E9549FFE9}" sibTransId="{431EA140-8541-48D8-9FC1-DA2A5B4F71D9}"/>
    <dgm:cxn modelId="{E4810F63-FCF8-4FB9-B4D3-058F31E51358}" type="presOf" srcId="{29CD03BE-32EC-47EB-A570-3BDD59B70677}" destId="{E0D41403-3CEA-4BEE-B495-A30818CDF585}" srcOrd="0" destOrd="0" presId="urn:microsoft.com/office/officeart/2005/8/layout/hierarchy3"/>
    <dgm:cxn modelId="{ABEC8663-F172-4058-9D47-666D7675DA92}" type="presOf" srcId="{6465837D-FD46-4969-BA4C-428870DB34F0}" destId="{2A138485-F0B2-493C-B788-1FF4E2571094}" srcOrd="0" destOrd="0" presId="urn:microsoft.com/office/officeart/2005/8/layout/hierarchy3"/>
    <dgm:cxn modelId="{2C539A72-82C2-49FC-BEBC-A91EF343A634}" srcId="{6B8F86AA-EF57-4213-9B7C-8F76333B0C07}" destId="{58E18D6A-6830-4A7D-BDCE-F772D03BE284}" srcOrd="1" destOrd="0" parTransId="{AFB5ECB6-E7DB-4947-B650-71130204F5A0}" sibTransId="{CD047F03-2EFB-472A-BC7E-212E40C123F2}"/>
    <dgm:cxn modelId="{8B26C689-D514-45EB-A60A-7C51910D6A28}" type="presOf" srcId="{D3B55945-4FE3-40ED-BE4A-0467BFB4F975}" destId="{84649A42-F5DF-4F0B-ACB9-0CFD629E2B91}" srcOrd="1" destOrd="0" presId="urn:microsoft.com/office/officeart/2005/8/layout/hierarchy3"/>
    <dgm:cxn modelId="{F3472D92-26F7-4AC8-B71E-AF5594C1FCE0}" srcId="{2766D3F0-98BD-4934-999C-C7BAC4D8B229}" destId="{22E1B411-1D57-49AD-95DB-089C07913CEC}" srcOrd="1" destOrd="0" parTransId="{DE5F6E2B-DAB1-42B9-94B5-9AA479376760}" sibTransId="{1AC1E52C-4C88-472A-8432-930E155E2FCE}"/>
    <dgm:cxn modelId="{1581F39E-2C05-4C2A-AC62-87947606461E}" srcId="{D3B55945-4FE3-40ED-BE4A-0467BFB4F975}" destId="{72FC233E-E1BD-4489-BB73-0A0713CFBFA7}" srcOrd="0" destOrd="0" parTransId="{29CD03BE-32EC-47EB-A570-3BDD59B70677}" sibTransId="{841DFC82-E57F-4114-B438-797C6B10FE4C}"/>
    <dgm:cxn modelId="{57A726A2-8466-4D42-BD45-BF8BDD46459A}" type="presOf" srcId="{6A3E14F8-AEC5-4A67-A043-175E5943AFFF}" destId="{35A2135C-1F36-43C4-9946-AEAD6A0DE7B7}" srcOrd="0" destOrd="0" presId="urn:microsoft.com/office/officeart/2005/8/layout/hierarchy3"/>
    <dgm:cxn modelId="{829285AF-6604-44AA-879C-AB3356247A16}" type="presOf" srcId="{01A243D2-C6E8-4ECE-92E4-8FE0C126E5AB}" destId="{6F8B5672-3B9E-401B-B92F-FF9B9EDC3FC6}" srcOrd="0" destOrd="0" presId="urn:microsoft.com/office/officeart/2005/8/layout/hierarchy3"/>
    <dgm:cxn modelId="{BF1441B9-5A15-4CFE-BB8C-2A4E0498D7DD}" type="presOf" srcId="{D3B55945-4FE3-40ED-BE4A-0467BFB4F975}" destId="{2CD9F4ED-C5C7-4DAE-B8AC-52B5D88FA23C}" srcOrd="0" destOrd="0" presId="urn:microsoft.com/office/officeart/2005/8/layout/hierarchy3"/>
    <dgm:cxn modelId="{B21EF5C8-18E4-46B8-95BF-B2D35700945D}" srcId="{22E1B411-1D57-49AD-95DB-089C07913CEC}" destId="{80BA6AE4-AB47-474C-A43F-25851D9193FB}" srcOrd="0" destOrd="0" parTransId="{F660F4D2-8470-45BB-B753-32B0EB2837C0}" sibTransId="{8D23FEA1-2336-4EE2-A8C2-396773270B51}"/>
    <dgm:cxn modelId="{4DB0CADC-AD61-4281-9016-BD77FB422535}" type="presOf" srcId="{6B8F86AA-EF57-4213-9B7C-8F76333B0C07}" destId="{F58AAAC7-52B1-4234-9839-38B83EA2762F}" srcOrd="0" destOrd="0" presId="urn:microsoft.com/office/officeart/2005/8/layout/hierarchy3"/>
    <dgm:cxn modelId="{008B8AE6-520D-468D-87A4-C6BE4A10A900}" srcId="{2766D3F0-98BD-4934-999C-C7BAC4D8B229}" destId="{BD12C0C8-EAC8-45D8-B95E-8871923000FC}" srcOrd="3" destOrd="0" parTransId="{9962E918-50C9-4A0E-9435-BC4117CA0476}" sibTransId="{7AF0466C-F982-427A-9F96-10E6CD7A03F7}"/>
    <dgm:cxn modelId="{74C91AE8-9190-4A55-A9D0-459ADD3C61C3}" type="presOf" srcId="{72FC233E-E1BD-4489-BB73-0A0713CFBFA7}" destId="{C2892068-4168-4AD8-9DA7-8497078C5D15}" srcOrd="0" destOrd="0" presId="urn:microsoft.com/office/officeart/2005/8/layout/hierarchy3"/>
    <dgm:cxn modelId="{CE73D7E8-9550-43A9-98DF-AE6A61789DA3}" type="presOf" srcId="{22E1B411-1D57-49AD-95DB-089C07913CEC}" destId="{1C14B066-9AC3-49CF-B1C2-EB9512E6F483}" srcOrd="0" destOrd="0" presId="urn:microsoft.com/office/officeart/2005/8/layout/hierarchy3"/>
    <dgm:cxn modelId="{2623AAF6-10DE-4039-9EF7-5A93E5851CCE}" srcId="{6B8F86AA-EF57-4213-9B7C-8F76333B0C07}" destId="{6465837D-FD46-4969-BA4C-428870DB34F0}" srcOrd="0" destOrd="0" parTransId="{6A3E14F8-AEC5-4A67-A043-175E5943AFFF}" sibTransId="{45030ECC-526B-4249-B019-465F1B074554}"/>
    <dgm:cxn modelId="{689EF8F7-3485-4AC3-9450-9BA6A121C845}" type="presOf" srcId="{58E18D6A-6830-4A7D-BDCE-F772D03BE284}" destId="{482FA932-4EE0-4660-9FBA-B9D91227A21F}" srcOrd="0" destOrd="0" presId="urn:microsoft.com/office/officeart/2005/8/layout/hierarchy3"/>
    <dgm:cxn modelId="{4078E0FF-878B-405B-993F-EAF08EB8EF18}" type="presOf" srcId="{BC5F1C43-137F-40FB-805E-49F07EA15E19}" destId="{D70A6845-C0C2-4C50-B688-B2D87C4C7A60}" srcOrd="0" destOrd="0" presId="urn:microsoft.com/office/officeart/2005/8/layout/hierarchy3"/>
    <dgm:cxn modelId="{B32A97FE-47D1-46AC-84AA-C09BACB52DD2}" type="presParOf" srcId="{CB7DD42C-B332-4797-8D66-0714C6393B7C}" destId="{7489C89B-F47F-4552-AA72-25AA88B529C6}" srcOrd="0" destOrd="0" presId="urn:microsoft.com/office/officeart/2005/8/layout/hierarchy3"/>
    <dgm:cxn modelId="{2AD7FED5-7DCF-4958-8E3F-529608C2FB79}" type="presParOf" srcId="{7489C89B-F47F-4552-AA72-25AA88B529C6}" destId="{D10C3575-3E0B-4A89-A920-A3A4E1209DA8}" srcOrd="0" destOrd="0" presId="urn:microsoft.com/office/officeart/2005/8/layout/hierarchy3"/>
    <dgm:cxn modelId="{32F7543A-5732-4569-98FA-3EECB5AC0599}" type="presParOf" srcId="{D10C3575-3E0B-4A89-A920-A3A4E1209DA8}" destId="{2CD9F4ED-C5C7-4DAE-B8AC-52B5D88FA23C}" srcOrd="0" destOrd="0" presId="urn:microsoft.com/office/officeart/2005/8/layout/hierarchy3"/>
    <dgm:cxn modelId="{D54AE044-484E-4FD4-8F54-AF9CAB270998}" type="presParOf" srcId="{D10C3575-3E0B-4A89-A920-A3A4E1209DA8}" destId="{84649A42-F5DF-4F0B-ACB9-0CFD629E2B91}" srcOrd="1" destOrd="0" presId="urn:microsoft.com/office/officeart/2005/8/layout/hierarchy3"/>
    <dgm:cxn modelId="{25744B62-29E8-4121-8EA1-BAF0E914BA20}" type="presParOf" srcId="{7489C89B-F47F-4552-AA72-25AA88B529C6}" destId="{C05EDBB5-A886-4826-94B7-B863A963D956}" srcOrd="1" destOrd="0" presId="urn:microsoft.com/office/officeart/2005/8/layout/hierarchy3"/>
    <dgm:cxn modelId="{D0CA28B9-5DDC-4A3A-A970-521FBEB98C2E}" type="presParOf" srcId="{C05EDBB5-A886-4826-94B7-B863A963D956}" destId="{E0D41403-3CEA-4BEE-B495-A30818CDF585}" srcOrd="0" destOrd="0" presId="urn:microsoft.com/office/officeart/2005/8/layout/hierarchy3"/>
    <dgm:cxn modelId="{1919B309-8E5E-4A89-9DB4-236F97AEB862}" type="presParOf" srcId="{C05EDBB5-A886-4826-94B7-B863A963D956}" destId="{C2892068-4168-4AD8-9DA7-8497078C5D15}" srcOrd="1" destOrd="0" presId="urn:microsoft.com/office/officeart/2005/8/layout/hierarchy3"/>
    <dgm:cxn modelId="{BADF3187-14BC-412A-865E-DBB16B15921E}" type="presParOf" srcId="{CB7DD42C-B332-4797-8D66-0714C6393B7C}" destId="{FCD776D3-3B31-4E6D-A5CB-F0571FF5B30B}" srcOrd="1" destOrd="0" presId="urn:microsoft.com/office/officeart/2005/8/layout/hierarchy3"/>
    <dgm:cxn modelId="{ABF23CCE-67C6-401D-91A5-EF5C800C33B9}" type="presParOf" srcId="{FCD776D3-3B31-4E6D-A5CB-F0571FF5B30B}" destId="{D159803F-DCFB-4A69-A003-722614AA5C94}" srcOrd="0" destOrd="0" presId="urn:microsoft.com/office/officeart/2005/8/layout/hierarchy3"/>
    <dgm:cxn modelId="{B7BC619B-365B-4967-B173-55D5736366F7}" type="presParOf" srcId="{D159803F-DCFB-4A69-A003-722614AA5C94}" destId="{1C14B066-9AC3-49CF-B1C2-EB9512E6F483}" srcOrd="0" destOrd="0" presId="urn:microsoft.com/office/officeart/2005/8/layout/hierarchy3"/>
    <dgm:cxn modelId="{EEF8331B-4A62-4C3B-8B8C-EC9237D59A0B}" type="presParOf" srcId="{D159803F-DCFB-4A69-A003-722614AA5C94}" destId="{322CA7FF-6ADF-4C7E-9B1D-FE2F0D683F75}" srcOrd="1" destOrd="0" presId="urn:microsoft.com/office/officeart/2005/8/layout/hierarchy3"/>
    <dgm:cxn modelId="{8C173ED9-30DB-4A5F-AB70-819B323F3B74}" type="presParOf" srcId="{FCD776D3-3B31-4E6D-A5CB-F0571FF5B30B}" destId="{5553E958-C8B5-4A96-8B3A-3B1FEC2B66E0}" srcOrd="1" destOrd="0" presId="urn:microsoft.com/office/officeart/2005/8/layout/hierarchy3"/>
    <dgm:cxn modelId="{0D1F2CF3-53E9-40D6-9C80-B6F763448EFD}" type="presParOf" srcId="{5553E958-C8B5-4A96-8B3A-3B1FEC2B66E0}" destId="{7CBD0A4E-D4AD-4673-88DA-1DE22C5AABF8}" srcOrd="0" destOrd="0" presId="urn:microsoft.com/office/officeart/2005/8/layout/hierarchy3"/>
    <dgm:cxn modelId="{527D0B63-4EBD-4124-B212-F9191085C8B8}" type="presParOf" srcId="{5553E958-C8B5-4A96-8B3A-3B1FEC2B66E0}" destId="{68ACB822-BB57-4952-AE76-6BDC79337658}" srcOrd="1" destOrd="0" presId="urn:microsoft.com/office/officeart/2005/8/layout/hierarchy3"/>
    <dgm:cxn modelId="{3F247D6F-464E-49E5-B346-5E3D09C39BA7}" type="presParOf" srcId="{CB7DD42C-B332-4797-8D66-0714C6393B7C}" destId="{5B42BB60-E772-4430-815A-90F47F1AAF66}" srcOrd="2" destOrd="0" presId="urn:microsoft.com/office/officeart/2005/8/layout/hierarchy3"/>
    <dgm:cxn modelId="{6E8F02A4-F5FC-4C24-BEAC-9F443E13957C}" type="presParOf" srcId="{5B42BB60-E772-4430-815A-90F47F1AAF66}" destId="{841AF5D9-1081-44D1-A63A-21C0B3D87412}" srcOrd="0" destOrd="0" presId="urn:microsoft.com/office/officeart/2005/8/layout/hierarchy3"/>
    <dgm:cxn modelId="{5BF03D57-0D69-4693-9CF7-ADE48DA93C3B}" type="presParOf" srcId="{841AF5D9-1081-44D1-A63A-21C0B3D87412}" destId="{F58AAAC7-52B1-4234-9839-38B83EA2762F}" srcOrd="0" destOrd="0" presId="urn:microsoft.com/office/officeart/2005/8/layout/hierarchy3"/>
    <dgm:cxn modelId="{4BEF86CF-8A41-4012-B92C-A84316D15422}" type="presParOf" srcId="{841AF5D9-1081-44D1-A63A-21C0B3D87412}" destId="{238140C9-E06A-4D1E-8A98-93E46408983A}" srcOrd="1" destOrd="0" presId="urn:microsoft.com/office/officeart/2005/8/layout/hierarchy3"/>
    <dgm:cxn modelId="{79EA356F-2ED2-435B-859D-C0C88BCBB423}" type="presParOf" srcId="{5B42BB60-E772-4430-815A-90F47F1AAF66}" destId="{DFE5228D-F4E4-42D5-B146-02FAB30016FE}" srcOrd="1" destOrd="0" presId="urn:microsoft.com/office/officeart/2005/8/layout/hierarchy3"/>
    <dgm:cxn modelId="{8291AFB3-2CF4-4B11-A536-F21BB9D798E9}" type="presParOf" srcId="{DFE5228D-F4E4-42D5-B146-02FAB30016FE}" destId="{35A2135C-1F36-43C4-9946-AEAD6A0DE7B7}" srcOrd="0" destOrd="0" presId="urn:microsoft.com/office/officeart/2005/8/layout/hierarchy3"/>
    <dgm:cxn modelId="{6D0AC6E4-01F2-45E9-AE03-15821D4928DC}" type="presParOf" srcId="{DFE5228D-F4E4-42D5-B146-02FAB30016FE}" destId="{2A138485-F0B2-493C-B788-1FF4E2571094}" srcOrd="1" destOrd="0" presId="urn:microsoft.com/office/officeart/2005/8/layout/hierarchy3"/>
    <dgm:cxn modelId="{32DB8F4E-6804-4663-A716-5F0BDE00EC64}" type="presParOf" srcId="{DFE5228D-F4E4-42D5-B146-02FAB30016FE}" destId="{51B26E24-96A7-464C-A443-2965FCC0D4E3}" srcOrd="2" destOrd="0" presId="urn:microsoft.com/office/officeart/2005/8/layout/hierarchy3"/>
    <dgm:cxn modelId="{6ECB712D-E4A8-47D2-8AA8-7420425CDAC4}" type="presParOf" srcId="{DFE5228D-F4E4-42D5-B146-02FAB30016FE}" destId="{482FA932-4EE0-4660-9FBA-B9D91227A21F}" srcOrd="3" destOrd="0" presId="urn:microsoft.com/office/officeart/2005/8/layout/hierarchy3"/>
    <dgm:cxn modelId="{58D4BE49-CBC8-4CBE-853F-CDF5BE7E356C}" type="presParOf" srcId="{CB7DD42C-B332-4797-8D66-0714C6393B7C}" destId="{D9020C7C-4F95-475A-9E79-531A11734CD7}" srcOrd="3" destOrd="0" presId="urn:microsoft.com/office/officeart/2005/8/layout/hierarchy3"/>
    <dgm:cxn modelId="{25BA0934-DAD2-447E-B0D7-A434C75A6411}" type="presParOf" srcId="{D9020C7C-4F95-475A-9E79-531A11734CD7}" destId="{FBBDD65B-F9C9-4757-B82A-F4DC43F6BFC9}" srcOrd="0" destOrd="0" presId="urn:microsoft.com/office/officeart/2005/8/layout/hierarchy3"/>
    <dgm:cxn modelId="{102E63B5-01C9-46FA-986C-70BB13D192B8}" type="presParOf" srcId="{FBBDD65B-F9C9-4757-B82A-F4DC43F6BFC9}" destId="{E6672AF3-BF7A-4F1E-80B5-D46B0276D8F4}" srcOrd="0" destOrd="0" presId="urn:microsoft.com/office/officeart/2005/8/layout/hierarchy3"/>
    <dgm:cxn modelId="{612CE817-C6A7-41DC-B19F-F66C52A9EA3D}" type="presParOf" srcId="{FBBDD65B-F9C9-4757-B82A-F4DC43F6BFC9}" destId="{DF88B3A9-E96B-4407-92F7-3AA7C1278343}" srcOrd="1" destOrd="0" presId="urn:microsoft.com/office/officeart/2005/8/layout/hierarchy3"/>
    <dgm:cxn modelId="{37B63B57-9B70-4118-A3B4-B3EE59A36FC1}" type="presParOf" srcId="{D9020C7C-4F95-475A-9E79-531A11734CD7}" destId="{CBAF9C97-B057-4FDD-B027-55FC1B0C8DCF}" srcOrd="1" destOrd="0" presId="urn:microsoft.com/office/officeart/2005/8/layout/hierarchy3"/>
    <dgm:cxn modelId="{AED99DDC-6AA8-4DAB-A776-FAC261128CB0}" type="presParOf" srcId="{CBAF9C97-B057-4FDD-B027-55FC1B0C8DCF}" destId="{D70A6845-C0C2-4C50-B688-B2D87C4C7A60}" srcOrd="0" destOrd="0" presId="urn:microsoft.com/office/officeart/2005/8/layout/hierarchy3"/>
    <dgm:cxn modelId="{6576ED23-1C9F-4BE9-B710-4C276F24B21B}" type="presParOf" srcId="{CBAF9C97-B057-4FDD-B027-55FC1B0C8DCF}" destId="{6F8B5672-3B9E-401B-B92F-FF9B9EDC3FC6}"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F298A7-B7A4-44E7-9101-F757F67BD622}">
      <dsp:nvSpPr>
        <dsp:cNvPr id="0" name=""/>
        <dsp:cNvSpPr/>
      </dsp:nvSpPr>
      <dsp:spPr>
        <a:xfrm>
          <a:off x="0" y="191862"/>
          <a:ext cx="6251110" cy="8505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5156" tIns="249936" rIns="485156" bIns="85344" numCol="1" spcCol="1270" anchor="t" anchorCtr="0">
          <a:noAutofit/>
        </a:bodyPr>
        <a:lstStyle/>
        <a:p>
          <a:pPr marL="114300" lvl="1" indent="-114300" algn="l" defTabSz="533400">
            <a:lnSpc>
              <a:spcPct val="90000"/>
            </a:lnSpc>
            <a:spcBef>
              <a:spcPct val="0"/>
            </a:spcBef>
            <a:spcAft>
              <a:spcPct val="15000"/>
            </a:spcAft>
            <a:buChar char="•"/>
          </a:pPr>
          <a:r>
            <a:rPr lang="el" sz="1200" kern="1200"/>
            <a:t>Λογισμικό Global Positioning System (GPS) - Ηλεκτρονικά Συστήματα Απεικόνισης Χαρτών και Πληροφοριών (ECDIS) - Συστήματα αυτόματης αναγνώρισης (AIS) </a:t>
          </a:r>
        </a:p>
      </dsp:txBody>
      <dsp:txXfrm>
        <a:off x="0" y="191862"/>
        <a:ext cx="6251110" cy="850500"/>
      </dsp:txXfrm>
    </dsp:sp>
    <dsp:sp modelId="{B3CC7C6E-C0E3-46DB-8022-AF1A844AE242}">
      <dsp:nvSpPr>
        <dsp:cNvPr id="0" name=""/>
        <dsp:cNvSpPr/>
      </dsp:nvSpPr>
      <dsp:spPr>
        <a:xfrm>
          <a:off x="312555" y="14742"/>
          <a:ext cx="4375777" cy="3542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394" tIns="0" rIns="165394" bIns="0" numCol="1" spcCol="1270" anchor="ctr" anchorCtr="0">
          <a:noAutofit/>
        </a:bodyPr>
        <a:lstStyle/>
        <a:p>
          <a:pPr marL="0" lvl="0" indent="0" algn="l" defTabSz="533400">
            <a:lnSpc>
              <a:spcPct val="90000"/>
            </a:lnSpc>
            <a:spcBef>
              <a:spcPct val="0"/>
            </a:spcBef>
            <a:spcAft>
              <a:spcPct val="35000"/>
            </a:spcAft>
            <a:buNone/>
          </a:pPr>
          <a:r>
            <a:rPr lang="el" sz="1200" kern="1200"/>
            <a:t>Πλοήγηση και επικοινωνία </a:t>
          </a:r>
        </a:p>
      </dsp:txBody>
      <dsp:txXfrm>
        <a:off x="329848" y="32035"/>
        <a:ext cx="4341191" cy="319654"/>
      </dsp:txXfrm>
    </dsp:sp>
    <dsp:sp modelId="{18F3CB49-99BD-4E5D-B18D-33FCFEEE1E61}">
      <dsp:nvSpPr>
        <dsp:cNvPr id="0" name=""/>
        <dsp:cNvSpPr/>
      </dsp:nvSpPr>
      <dsp:spPr>
        <a:xfrm>
          <a:off x="0" y="1284282"/>
          <a:ext cx="6251110" cy="6804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5156" tIns="249936" rIns="485156" bIns="85344" numCol="1" spcCol="1270" anchor="t" anchorCtr="0">
          <a:noAutofit/>
        </a:bodyPr>
        <a:lstStyle/>
        <a:p>
          <a:pPr marL="114300" lvl="1" indent="-114300" algn="l" defTabSz="533400">
            <a:lnSpc>
              <a:spcPct val="90000"/>
            </a:lnSpc>
            <a:spcBef>
              <a:spcPct val="0"/>
            </a:spcBef>
            <a:spcAft>
              <a:spcPct val="15000"/>
            </a:spcAft>
            <a:buChar char="•"/>
          </a:pPr>
          <a:r>
            <a:rPr lang="el" sz="1200" kern="1200"/>
            <a:t>Λογισμικό για διαχείριση αποθεμάτων, παρακολούθηση φορτίου και αυτοματοποιημένα συστήματα χειρισμού.</a:t>
          </a:r>
        </a:p>
      </dsp:txBody>
      <dsp:txXfrm>
        <a:off x="0" y="1284282"/>
        <a:ext cx="6251110" cy="680400"/>
      </dsp:txXfrm>
    </dsp:sp>
    <dsp:sp modelId="{94C5F9C1-C590-458E-A1EC-BBC49EAA1B75}">
      <dsp:nvSpPr>
        <dsp:cNvPr id="0" name=""/>
        <dsp:cNvSpPr/>
      </dsp:nvSpPr>
      <dsp:spPr>
        <a:xfrm>
          <a:off x="312555" y="1107162"/>
          <a:ext cx="4375777" cy="3542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394" tIns="0" rIns="165394" bIns="0" numCol="1" spcCol="1270" anchor="ctr" anchorCtr="0">
          <a:noAutofit/>
        </a:bodyPr>
        <a:lstStyle/>
        <a:p>
          <a:pPr marL="0" lvl="0" indent="0" algn="l" defTabSz="533400">
            <a:lnSpc>
              <a:spcPct val="90000"/>
            </a:lnSpc>
            <a:spcBef>
              <a:spcPct val="0"/>
            </a:spcBef>
            <a:spcAft>
              <a:spcPct val="35000"/>
            </a:spcAft>
            <a:buNone/>
          </a:pPr>
          <a:r>
            <a:rPr lang="el" sz="1200" kern="1200" dirty="0"/>
            <a:t>Διαχείριση φορτίου και Εφοδιασμού</a:t>
          </a:r>
        </a:p>
      </dsp:txBody>
      <dsp:txXfrm>
        <a:off x="329848" y="1124455"/>
        <a:ext cx="4341191" cy="319654"/>
      </dsp:txXfrm>
    </dsp:sp>
    <dsp:sp modelId="{A4B5A0CD-6F3E-4615-94D9-A05D9DC308FA}">
      <dsp:nvSpPr>
        <dsp:cNvPr id="0" name=""/>
        <dsp:cNvSpPr/>
      </dsp:nvSpPr>
      <dsp:spPr>
        <a:xfrm>
          <a:off x="0" y="2206602"/>
          <a:ext cx="6251110" cy="5103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5156" tIns="249936" rIns="485156" bIns="85344" numCol="1" spcCol="1270" anchor="t" anchorCtr="0">
          <a:noAutofit/>
        </a:bodyPr>
        <a:lstStyle/>
        <a:p>
          <a:pPr marL="114300" lvl="1" indent="-114300" algn="l" defTabSz="533400">
            <a:lnSpc>
              <a:spcPct val="90000"/>
            </a:lnSpc>
            <a:spcBef>
              <a:spcPct val="0"/>
            </a:spcBef>
            <a:spcAft>
              <a:spcPct val="15000"/>
            </a:spcAft>
            <a:buChar char="•"/>
          </a:pPr>
          <a:r>
            <a:rPr lang="el" sz="1200" kern="1200"/>
            <a:t>Λογισμικό για την προστασία πλοίων και λιμενικών υποδομών</a:t>
          </a:r>
        </a:p>
      </dsp:txBody>
      <dsp:txXfrm>
        <a:off x="0" y="2206602"/>
        <a:ext cx="6251110" cy="510300"/>
      </dsp:txXfrm>
    </dsp:sp>
    <dsp:sp modelId="{767B2B2B-35CB-4C8F-9E49-C8A4E649CAA8}">
      <dsp:nvSpPr>
        <dsp:cNvPr id="0" name=""/>
        <dsp:cNvSpPr/>
      </dsp:nvSpPr>
      <dsp:spPr>
        <a:xfrm>
          <a:off x="312555" y="2029482"/>
          <a:ext cx="4375777" cy="3542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394" tIns="0" rIns="165394" bIns="0" numCol="1" spcCol="1270" anchor="ctr" anchorCtr="0">
          <a:noAutofit/>
        </a:bodyPr>
        <a:lstStyle/>
        <a:p>
          <a:pPr marL="0" lvl="0" indent="0" algn="l" defTabSz="533400">
            <a:lnSpc>
              <a:spcPct val="90000"/>
            </a:lnSpc>
            <a:spcBef>
              <a:spcPct val="0"/>
            </a:spcBef>
            <a:spcAft>
              <a:spcPct val="35000"/>
            </a:spcAft>
            <a:buNone/>
          </a:pPr>
          <a:r>
            <a:rPr lang="el" sz="1200" kern="1200"/>
            <a:t>Ασφάλεια στον κυβερνοχώρο</a:t>
          </a:r>
        </a:p>
      </dsp:txBody>
      <dsp:txXfrm>
        <a:off x="329848" y="2046775"/>
        <a:ext cx="4341191" cy="319654"/>
      </dsp:txXfrm>
    </dsp:sp>
    <dsp:sp modelId="{848E9BA9-FF20-4284-8E2F-71CBD8C1221D}">
      <dsp:nvSpPr>
        <dsp:cNvPr id="0" name=""/>
        <dsp:cNvSpPr/>
      </dsp:nvSpPr>
      <dsp:spPr>
        <a:xfrm>
          <a:off x="0" y="2958822"/>
          <a:ext cx="6251110" cy="5103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5156" tIns="249936" rIns="485156" bIns="85344" numCol="1" spcCol="1270" anchor="t" anchorCtr="0">
          <a:noAutofit/>
        </a:bodyPr>
        <a:lstStyle/>
        <a:p>
          <a:pPr marL="114300" lvl="1" indent="-114300" algn="l" defTabSz="533400">
            <a:lnSpc>
              <a:spcPct val="90000"/>
            </a:lnSpc>
            <a:spcBef>
              <a:spcPct val="0"/>
            </a:spcBef>
            <a:spcAft>
              <a:spcPct val="15000"/>
            </a:spcAft>
            <a:buChar char="•"/>
          </a:pPr>
          <a:r>
            <a:rPr lang="el" sz="1200" kern="1200"/>
            <a:t>Προσαρμοσμένο λογισμικό για την επικύρωση του προϊόντος </a:t>
          </a:r>
        </a:p>
      </dsp:txBody>
      <dsp:txXfrm>
        <a:off x="0" y="2958822"/>
        <a:ext cx="6251110" cy="510300"/>
      </dsp:txXfrm>
    </dsp:sp>
    <dsp:sp modelId="{DA5B9DBA-CEA9-4824-8C5F-54C45863AA05}">
      <dsp:nvSpPr>
        <dsp:cNvPr id="0" name=""/>
        <dsp:cNvSpPr/>
      </dsp:nvSpPr>
      <dsp:spPr>
        <a:xfrm>
          <a:off x="312555" y="2781701"/>
          <a:ext cx="4375777" cy="3542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394" tIns="0" rIns="165394" bIns="0" numCol="1" spcCol="1270" anchor="ctr" anchorCtr="0">
          <a:noAutofit/>
        </a:bodyPr>
        <a:lstStyle/>
        <a:p>
          <a:pPr marL="0" lvl="0" indent="0" algn="l" defTabSz="533400">
            <a:lnSpc>
              <a:spcPct val="90000"/>
            </a:lnSpc>
            <a:spcBef>
              <a:spcPct val="0"/>
            </a:spcBef>
            <a:spcAft>
              <a:spcPct val="35000"/>
            </a:spcAft>
            <a:buNone/>
          </a:pPr>
          <a:r>
            <a:rPr lang="el" sz="1200" kern="1200"/>
            <a:t>Λογισμικό ειδικής περίπτωσης</a:t>
          </a:r>
        </a:p>
      </dsp:txBody>
      <dsp:txXfrm>
        <a:off x="329848" y="2798994"/>
        <a:ext cx="4341191" cy="3196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446FB9-6F88-4D95-B12C-A08A3B9126AF}">
      <dsp:nvSpPr>
        <dsp:cNvPr id="0" name=""/>
        <dsp:cNvSpPr/>
      </dsp:nvSpPr>
      <dsp:spPr>
        <a:xfrm>
          <a:off x="0" y="1805"/>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AC0EBD-0F6F-4A79-BE9E-03FCD833E788}">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137CB7-AF5F-485A-9EFB-123CD2BA6619}">
      <dsp:nvSpPr>
        <dsp:cNvPr id="0" name=""/>
        <dsp:cNvSpPr/>
      </dsp:nvSpPr>
      <dsp:spPr>
        <a:xfrm>
          <a:off x="1057183" y="1805"/>
          <a:ext cx="4732020"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l" sz="2200" kern="1200"/>
            <a:t>Δίκτυο IoT (Internet of things) </a:t>
          </a:r>
        </a:p>
      </dsp:txBody>
      <dsp:txXfrm>
        <a:off x="1057183" y="1805"/>
        <a:ext cx="4732020" cy="915310"/>
      </dsp:txXfrm>
    </dsp:sp>
    <dsp:sp modelId="{5EB19B16-3395-4902-BF27-A64E5E4C8AFA}">
      <dsp:nvSpPr>
        <dsp:cNvPr id="0" name=""/>
        <dsp:cNvSpPr/>
      </dsp:nvSpPr>
      <dsp:spPr>
        <a:xfrm>
          <a:off x="5789203" y="1805"/>
          <a:ext cx="472639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666750">
            <a:lnSpc>
              <a:spcPct val="100000"/>
            </a:lnSpc>
            <a:spcBef>
              <a:spcPct val="0"/>
            </a:spcBef>
            <a:spcAft>
              <a:spcPct val="35000"/>
            </a:spcAft>
            <a:buNone/>
          </a:pPr>
          <a:r>
            <a:rPr lang="el" sz="1500" kern="1200"/>
            <a:t>Συσκευές χαμηλής απόδοσης παρακολουθούν τη θερμοκρασία, το έρμα, την υγρασία κ.λπ.   </a:t>
          </a:r>
        </a:p>
      </dsp:txBody>
      <dsp:txXfrm>
        <a:off x="5789203" y="1805"/>
        <a:ext cx="4726396" cy="915310"/>
      </dsp:txXfrm>
    </dsp:sp>
    <dsp:sp modelId="{60AE6A8A-10FB-4CF0-9083-BB2A20C69186}">
      <dsp:nvSpPr>
        <dsp:cNvPr id="0" name=""/>
        <dsp:cNvSpPr/>
      </dsp:nvSpPr>
      <dsp:spPr>
        <a:xfrm>
          <a:off x="0" y="1145944"/>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9A7798-43A4-44BF-8E9A-8EB02336ABFE}">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7EBA26-8897-4DDB-9B0A-B118C1224B1B}">
      <dsp:nvSpPr>
        <dsp:cNvPr id="0" name=""/>
        <dsp:cNvSpPr/>
      </dsp:nvSpPr>
      <dsp:spPr>
        <a:xfrm>
          <a:off x="1057183" y="1145944"/>
          <a:ext cx="4732020"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l" sz="2200" kern="1200"/>
            <a:t>Συστήματα Επικοινωνίας</a:t>
          </a:r>
        </a:p>
      </dsp:txBody>
      <dsp:txXfrm>
        <a:off x="1057183" y="1145944"/>
        <a:ext cx="4732020" cy="915310"/>
      </dsp:txXfrm>
    </dsp:sp>
    <dsp:sp modelId="{27D12E90-5BEB-47B4-A35C-409D64DD03CB}">
      <dsp:nvSpPr>
        <dsp:cNvPr id="0" name=""/>
        <dsp:cNvSpPr/>
      </dsp:nvSpPr>
      <dsp:spPr>
        <a:xfrm>
          <a:off x="5789203" y="1145944"/>
          <a:ext cx="472639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666750">
            <a:lnSpc>
              <a:spcPct val="100000"/>
            </a:lnSpc>
            <a:spcBef>
              <a:spcPct val="0"/>
            </a:spcBef>
            <a:spcAft>
              <a:spcPct val="35000"/>
            </a:spcAft>
            <a:buNone/>
          </a:pPr>
          <a:r>
            <a:rPr lang="el" sz="1500" kern="1200"/>
            <a:t>Ηλεκτρονικό ταχυδρομείο, δορυφορική επικοινωνία και συστήματα εσωτερικής επικοινωνίας.</a:t>
          </a:r>
        </a:p>
      </dsp:txBody>
      <dsp:txXfrm>
        <a:off x="5789203" y="1145944"/>
        <a:ext cx="4726396" cy="915310"/>
      </dsp:txXfrm>
    </dsp:sp>
    <dsp:sp modelId="{9A39127A-1A44-43D6-9100-392CDCF47B66}">
      <dsp:nvSpPr>
        <dsp:cNvPr id="0" name=""/>
        <dsp:cNvSpPr/>
      </dsp:nvSpPr>
      <dsp:spPr>
        <a:xfrm>
          <a:off x="0" y="2290082"/>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FF9A54-5533-4517-9789-6FB9CD84B3B9}">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326386-8864-4A7A-81A9-B6FBD262FC2F}">
      <dsp:nvSpPr>
        <dsp:cNvPr id="0" name=""/>
        <dsp:cNvSpPr/>
      </dsp:nvSpPr>
      <dsp:spPr>
        <a:xfrm>
          <a:off x="1057183" y="2290082"/>
          <a:ext cx="4732020"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l" sz="2200" kern="1200"/>
            <a:t>Λειτουργίες και Διαχείριση Λιμένων</a:t>
          </a:r>
        </a:p>
      </dsp:txBody>
      <dsp:txXfrm>
        <a:off x="1057183" y="2290082"/>
        <a:ext cx="4732020" cy="915310"/>
      </dsp:txXfrm>
    </dsp:sp>
    <dsp:sp modelId="{373D99A8-8F03-4A90-82DB-8CACCC755636}">
      <dsp:nvSpPr>
        <dsp:cNvPr id="0" name=""/>
        <dsp:cNvSpPr/>
      </dsp:nvSpPr>
      <dsp:spPr>
        <a:xfrm>
          <a:off x="5789203" y="2290082"/>
          <a:ext cx="472639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666750">
            <a:lnSpc>
              <a:spcPct val="100000"/>
            </a:lnSpc>
            <a:spcBef>
              <a:spcPct val="0"/>
            </a:spcBef>
            <a:spcAft>
              <a:spcPct val="35000"/>
            </a:spcAft>
            <a:buNone/>
          </a:pPr>
          <a:r>
            <a:rPr lang="el" sz="1500" kern="1200"/>
            <a:t>Λογισμικό συνδέει τη ναυτιλιακή εταιρεία με το τρέχον πλοίο</a:t>
          </a:r>
        </a:p>
      </dsp:txBody>
      <dsp:txXfrm>
        <a:off x="5789203" y="2290082"/>
        <a:ext cx="4726396" cy="915310"/>
      </dsp:txXfrm>
    </dsp:sp>
    <dsp:sp modelId="{15365942-7AB7-4A3F-AA43-9CE291A4353D}">
      <dsp:nvSpPr>
        <dsp:cNvPr id="0" name=""/>
        <dsp:cNvSpPr/>
      </dsp:nvSpPr>
      <dsp:spPr>
        <a:xfrm>
          <a:off x="0" y="3434221"/>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6EB893-ACF0-47CF-831F-BA817096A87D}">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BBEFF2-48CB-4B70-AB1F-F6D018F56D94}">
      <dsp:nvSpPr>
        <dsp:cNvPr id="0" name=""/>
        <dsp:cNvSpPr/>
      </dsp:nvSpPr>
      <dsp:spPr>
        <a:xfrm>
          <a:off x="1057183" y="3434221"/>
          <a:ext cx="4732020"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l" sz="2200" kern="1200"/>
            <a:t>Συστήματα παρακολούθησης και ελέγχου κινητήρα</a:t>
          </a:r>
        </a:p>
      </dsp:txBody>
      <dsp:txXfrm>
        <a:off x="1057183" y="3434221"/>
        <a:ext cx="4732020" cy="915310"/>
      </dsp:txXfrm>
    </dsp:sp>
    <dsp:sp modelId="{0CEA49B3-3119-48E6-98B1-12207D7A4D47}">
      <dsp:nvSpPr>
        <dsp:cNvPr id="0" name=""/>
        <dsp:cNvSpPr/>
      </dsp:nvSpPr>
      <dsp:spPr>
        <a:xfrm>
          <a:off x="5789203" y="3434221"/>
          <a:ext cx="472639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666750">
            <a:lnSpc>
              <a:spcPct val="100000"/>
            </a:lnSpc>
            <a:spcBef>
              <a:spcPct val="0"/>
            </a:spcBef>
            <a:spcAft>
              <a:spcPct val="35000"/>
            </a:spcAft>
            <a:buNone/>
          </a:pPr>
          <a:r>
            <a:rPr lang="el" sz="1500" kern="1200"/>
            <a:t>Παρακολουθεί σε πραγματικό χρόνο τις παραμέτρους απόδοσης του κινητήρα και την αποτελεσματική διαχείριση καυσίμου</a:t>
          </a:r>
        </a:p>
      </dsp:txBody>
      <dsp:txXfrm>
        <a:off x="5789203" y="3434221"/>
        <a:ext cx="4726396" cy="9153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D9F4ED-C5C7-4DAE-B8AC-52B5D88FA23C}">
      <dsp:nvSpPr>
        <dsp:cNvPr id="0" name=""/>
        <dsp:cNvSpPr/>
      </dsp:nvSpPr>
      <dsp:spPr>
        <a:xfrm>
          <a:off x="1925" y="239294"/>
          <a:ext cx="2212999" cy="110649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l" sz="1700" kern="1200"/>
            <a:t>Εκτίμηση κινδύνου</a:t>
          </a:r>
        </a:p>
      </dsp:txBody>
      <dsp:txXfrm>
        <a:off x="34333" y="271702"/>
        <a:ext cx="2148183" cy="1041683"/>
      </dsp:txXfrm>
    </dsp:sp>
    <dsp:sp modelId="{E0D41403-3CEA-4BEE-B495-A30818CDF585}">
      <dsp:nvSpPr>
        <dsp:cNvPr id="0" name=""/>
        <dsp:cNvSpPr/>
      </dsp:nvSpPr>
      <dsp:spPr>
        <a:xfrm>
          <a:off x="223225" y="1345794"/>
          <a:ext cx="221299" cy="829874"/>
        </a:xfrm>
        <a:custGeom>
          <a:avLst/>
          <a:gdLst/>
          <a:ahLst/>
          <a:cxnLst/>
          <a:rect l="0" t="0" r="0" b="0"/>
          <a:pathLst>
            <a:path>
              <a:moveTo>
                <a:pt x="0" y="0"/>
              </a:moveTo>
              <a:lnTo>
                <a:pt x="0" y="829874"/>
              </a:lnTo>
              <a:lnTo>
                <a:pt x="221299" y="82987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892068-4168-4AD8-9DA7-8497078C5D15}">
      <dsp:nvSpPr>
        <dsp:cNvPr id="0" name=""/>
        <dsp:cNvSpPr/>
      </dsp:nvSpPr>
      <dsp:spPr>
        <a:xfrm>
          <a:off x="444525" y="1622419"/>
          <a:ext cx="1770399" cy="110649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l" sz="1400" kern="1200"/>
            <a:t>Δήλωση περιουσιακών στοιχείων και υπολογισμός επιπτώσεων</a:t>
          </a:r>
        </a:p>
      </dsp:txBody>
      <dsp:txXfrm>
        <a:off x="476933" y="1654827"/>
        <a:ext cx="1705583" cy="1041683"/>
      </dsp:txXfrm>
    </dsp:sp>
    <dsp:sp modelId="{1C14B066-9AC3-49CF-B1C2-EB9512E6F483}">
      <dsp:nvSpPr>
        <dsp:cNvPr id="0" name=""/>
        <dsp:cNvSpPr/>
      </dsp:nvSpPr>
      <dsp:spPr>
        <a:xfrm>
          <a:off x="2768175" y="239294"/>
          <a:ext cx="2212999" cy="110649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l" sz="1700" kern="1200"/>
            <a:t>Αναγνώριση ευάλωτων δυαδικών συστημάτων</a:t>
          </a:r>
        </a:p>
      </dsp:txBody>
      <dsp:txXfrm>
        <a:off x="2800583" y="271702"/>
        <a:ext cx="2148183" cy="1041683"/>
      </dsp:txXfrm>
    </dsp:sp>
    <dsp:sp modelId="{7CBD0A4E-D4AD-4673-88DA-1DE22C5AABF8}">
      <dsp:nvSpPr>
        <dsp:cNvPr id="0" name=""/>
        <dsp:cNvSpPr/>
      </dsp:nvSpPr>
      <dsp:spPr>
        <a:xfrm>
          <a:off x="2989475" y="1345794"/>
          <a:ext cx="221299" cy="829874"/>
        </a:xfrm>
        <a:custGeom>
          <a:avLst/>
          <a:gdLst/>
          <a:ahLst/>
          <a:cxnLst/>
          <a:rect l="0" t="0" r="0" b="0"/>
          <a:pathLst>
            <a:path>
              <a:moveTo>
                <a:pt x="0" y="0"/>
              </a:moveTo>
              <a:lnTo>
                <a:pt x="0" y="829874"/>
              </a:lnTo>
              <a:lnTo>
                <a:pt x="221299" y="82987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ACB822-BB57-4952-AE76-6BDC79337658}">
      <dsp:nvSpPr>
        <dsp:cNvPr id="0" name=""/>
        <dsp:cNvSpPr/>
      </dsp:nvSpPr>
      <dsp:spPr>
        <a:xfrm>
          <a:off x="3210775" y="1622419"/>
          <a:ext cx="1770399" cy="110649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l" sz="1400" kern="1200" dirty="0"/>
            <a:t>Μικρές δοκιμές διείσδυσης σε κάθε διαφορετικό δυαδικό αρχείο </a:t>
          </a:r>
        </a:p>
      </dsp:txBody>
      <dsp:txXfrm>
        <a:off x="3243183" y="1654827"/>
        <a:ext cx="1705583" cy="1041683"/>
      </dsp:txXfrm>
    </dsp:sp>
    <dsp:sp modelId="{F58AAAC7-52B1-4234-9839-38B83EA2762F}">
      <dsp:nvSpPr>
        <dsp:cNvPr id="0" name=""/>
        <dsp:cNvSpPr/>
      </dsp:nvSpPr>
      <dsp:spPr>
        <a:xfrm>
          <a:off x="5534424" y="239294"/>
          <a:ext cx="2212999" cy="110649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l" sz="1700" kern="1200"/>
            <a:t>Στρατηγικές μετριασμού</a:t>
          </a:r>
        </a:p>
      </dsp:txBody>
      <dsp:txXfrm>
        <a:off x="5566832" y="271702"/>
        <a:ext cx="2148183" cy="1041683"/>
      </dsp:txXfrm>
    </dsp:sp>
    <dsp:sp modelId="{35A2135C-1F36-43C4-9946-AEAD6A0DE7B7}">
      <dsp:nvSpPr>
        <dsp:cNvPr id="0" name=""/>
        <dsp:cNvSpPr/>
      </dsp:nvSpPr>
      <dsp:spPr>
        <a:xfrm>
          <a:off x="5755724" y="1345794"/>
          <a:ext cx="221299" cy="829874"/>
        </a:xfrm>
        <a:custGeom>
          <a:avLst/>
          <a:gdLst/>
          <a:ahLst/>
          <a:cxnLst/>
          <a:rect l="0" t="0" r="0" b="0"/>
          <a:pathLst>
            <a:path>
              <a:moveTo>
                <a:pt x="0" y="0"/>
              </a:moveTo>
              <a:lnTo>
                <a:pt x="0" y="829874"/>
              </a:lnTo>
              <a:lnTo>
                <a:pt x="221299" y="82987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138485-F0B2-493C-B788-1FF4E2571094}">
      <dsp:nvSpPr>
        <dsp:cNvPr id="0" name=""/>
        <dsp:cNvSpPr/>
      </dsp:nvSpPr>
      <dsp:spPr>
        <a:xfrm>
          <a:off x="5977024" y="1622419"/>
          <a:ext cx="1770399" cy="110649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l" sz="1400" kern="1200"/>
            <a:t>Προστασία δικτύου </a:t>
          </a:r>
        </a:p>
      </dsp:txBody>
      <dsp:txXfrm>
        <a:off x="6009432" y="1654827"/>
        <a:ext cx="1705583" cy="1041683"/>
      </dsp:txXfrm>
    </dsp:sp>
    <dsp:sp modelId="{51B26E24-96A7-464C-A443-2965FCC0D4E3}">
      <dsp:nvSpPr>
        <dsp:cNvPr id="0" name=""/>
        <dsp:cNvSpPr/>
      </dsp:nvSpPr>
      <dsp:spPr>
        <a:xfrm>
          <a:off x="5755724" y="1345794"/>
          <a:ext cx="221299" cy="2212999"/>
        </a:xfrm>
        <a:custGeom>
          <a:avLst/>
          <a:gdLst/>
          <a:ahLst/>
          <a:cxnLst/>
          <a:rect l="0" t="0" r="0" b="0"/>
          <a:pathLst>
            <a:path>
              <a:moveTo>
                <a:pt x="0" y="0"/>
              </a:moveTo>
              <a:lnTo>
                <a:pt x="0" y="2212999"/>
              </a:lnTo>
              <a:lnTo>
                <a:pt x="221299" y="2212999"/>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2FA932-4EE0-4660-9FBA-B9D91227A21F}">
      <dsp:nvSpPr>
        <dsp:cNvPr id="0" name=""/>
        <dsp:cNvSpPr/>
      </dsp:nvSpPr>
      <dsp:spPr>
        <a:xfrm>
          <a:off x="5977024" y="3005543"/>
          <a:ext cx="1770399" cy="110649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l" sz="1400" kern="1200"/>
            <a:t>Προστασία λογισμικού </a:t>
          </a:r>
        </a:p>
      </dsp:txBody>
      <dsp:txXfrm>
        <a:off x="6009432" y="3037951"/>
        <a:ext cx="1705583" cy="1041683"/>
      </dsp:txXfrm>
    </dsp:sp>
    <dsp:sp modelId="{E6672AF3-BF7A-4F1E-80B5-D46B0276D8F4}">
      <dsp:nvSpPr>
        <dsp:cNvPr id="0" name=""/>
        <dsp:cNvSpPr/>
      </dsp:nvSpPr>
      <dsp:spPr>
        <a:xfrm>
          <a:off x="8300674" y="239294"/>
          <a:ext cx="2212999" cy="110649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l" sz="1700" kern="1200"/>
            <a:t>Ανθρώπινο λάθος </a:t>
          </a:r>
        </a:p>
      </dsp:txBody>
      <dsp:txXfrm>
        <a:off x="8333082" y="271702"/>
        <a:ext cx="2148183" cy="1041683"/>
      </dsp:txXfrm>
    </dsp:sp>
    <dsp:sp modelId="{D70A6845-C0C2-4C50-B688-B2D87C4C7A60}">
      <dsp:nvSpPr>
        <dsp:cNvPr id="0" name=""/>
        <dsp:cNvSpPr/>
      </dsp:nvSpPr>
      <dsp:spPr>
        <a:xfrm>
          <a:off x="8521974" y="1345794"/>
          <a:ext cx="221299" cy="829874"/>
        </a:xfrm>
        <a:custGeom>
          <a:avLst/>
          <a:gdLst/>
          <a:ahLst/>
          <a:cxnLst/>
          <a:rect l="0" t="0" r="0" b="0"/>
          <a:pathLst>
            <a:path>
              <a:moveTo>
                <a:pt x="0" y="0"/>
              </a:moveTo>
              <a:lnTo>
                <a:pt x="0" y="829874"/>
              </a:lnTo>
              <a:lnTo>
                <a:pt x="221299" y="82987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8B5672-3B9E-401B-B92F-FF9B9EDC3FC6}">
      <dsp:nvSpPr>
        <dsp:cNvPr id="0" name=""/>
        <dsp:cNvSpPr/>
      </dsp:nvSpPr>
      <dsp:spPr>
        <a:xfrm>
          <a:off x="8743274" y="1622419"/>
          <a:ext cx="1770399" cy="110649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l" sz="1400" kern="1200"/>
            <a:t>Εκπαίδευση ναυτικού προσωπικού </a:t>
          </a:r>
        </a:p>
      </dsp:txBody>
      <dsp:txXfrm>
        <a:off x="8775682" y="1654827"/>
        <a:ext cx="1705583" cy="10416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D9F4ED-C5C7-4DAE-B8AC-52B5D88FA23C}">
      <dsp:nvSpPr>
        <dsp:cNvPr id="0" name=""/>
        <dsp:cNvSpPr/>
      </dsp:nvSpPr>
      <dsp:spPr>
        <a:xfrm>
          <a:off x="1925" y="239294"/>
          <a:ext cx="2212999" cy="110649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l" sz="1700" kern="1200"/>
            <a:t>Εκτίμηση κινδύνου</a:t>
          </a:r>
        </a:p>
      </dsp:txBody>
      <dsp:txXfrm>
        <a:off x="34333" y="271702"/>
        <a:ext cx="2148183" cy="1041683"/>
      </dsp:txXfrm>
    </dsp:sp>
    <dsp:sp modelId="{E0D41403-3CEA-4BEE-B495-A30818CDF585}">
      <dsp:nvSpPr>
        <dsp:cNvPr id="0" name=""/>
        <dsp:cNvSpPr/>
      </dsp:nvSpPr>
      <dsp:spPr>
        <a:xfrm>
          <a:off x="223225" y="1345794"/>
          <a:ext cx="221299" cy="829874"/>
        </a:xfrm>
        <a:custGeom>
          <a:avLst/>
          <a:gdLst/>
          <a:ahLst/>
          <a:cxnLst/>
          <a:rect l="0" t="0" r="0" b="0"/>
          <a:pathLst>
            <a:path>
              <a:moveTo>
                <a:pt x="0" y="0"/>
              </a:moveTo>
              <a:lnTo>
                <a:pt x="0" y="829874"/>
              </a:lnTo>
              <a:lnTo>
                <a:pt x="221299" y="82987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892068-4168-4AD8-9DA7-8497078C5D15}">
      <dsp:nvSpPr>
        <dsp:cNvPr id="0" name=""/>
        <dsp:cNvSpPr/>
      </dsp:nvSpPr>
      <dsp:spPr>
        <a:xfrm>
          <a:off x="444525" y="1622419"/>
          <a:ext cx="1770399" cy="110649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l" sz="1400" kern="1200"/>
            <a:t>Δήλωση περιουσιακών στοιχείων και υπολογισμός επιπτώσεων</a:t>
          </a:r>
        </a:p>
      </dsp:txBody>
      <dsp:txXfrm>
        <a:off x="476933" y="1654827"/>
        <a:ext cx="1705583" cy="1041683"/>
      </dsp:txXfrm>
    </dsp:sp>
    <dsp:sp modelId="{1C14B066-9AC3-49CF-B1C2-EB9512E6F483}">
      <dsp:nvSpPr>
        <dsp:cNvPr id="0" name=""/>
        <dsp:cNvSpPr/>
      </dsp:nvSpPr>
      <dsp:spPr>
        <a:xfrm>
          <a:off x="2768175" y="239294"/>
          <a:ext cx="2212999" cy="110649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l" sz="1700" kern="1200"/>
            <a:t>Αναγνώριση ευάλωτων δυαδικών συστημάτων</a:t>
          </a:r>
        </a:p>
      </dsp:txBody>
      <dsp:txXfrm>
        <a:off x="2800583" y="271702"/>
        <a:ext cx="2148183" cy="1041683"/>
      </dsp:txXfrm>
    </dsp:sp>
    <dsp:sp modelId="{7CBD0A4E-D4AD-4673-88DA-1DE22C5AABF8}">
      <dsp:nvSpPr>
        <dsp:cNvPr id="0" name=""/>
        <dsp:cNvSpPr/>
      </dsp:nvSpPr>
      <dsp:spPr>
        <a:xfrm>
          <a:off x="2989475" y="1345794"/>
          <a:ext cx="221299" cy="829874"/>
        </a:xfrm>
        <a:custGeom>
          <a:avLst/>
          <a:gdLst/>
          <a:ahLst/>
          <a:cxnLst/>
          <a:rect l="0" t="0" r="0" b="0"/>
          <a:pathLst>
            <a:path>
              <a:moveTo>
                <a:pt x="0" y="0"/>
              </a:moveTo>
              <a:lnTo>
                <a:pt x="0" y="829874"/>
              </a:lnTo>
              <a:lnTo>
                <a:pt x="221299" y="82987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ACB822-BB57-4952-AE76-6BDC79337658}">
      <dsp:nvSpPr>
        <dsp:cNvPr id="0" name=""/>
        <dsp:cNvSpPr/>
      </dsp:nvSpPr>
      <dsp:spPr>
        <a:xfrm>
          <a:off x="3210775" y="1622419"/>
          <a:ext cx="1770399" cy="110649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l" sz="1400" kern="1200"/>
            <a:t>Μικρές δοκιμές στυλό σε κάθε διαφορετικό δυαδικό αρχείο </a:t>
          </a:r>
        </a:p>
      </dsp:txBody>
      <dsp:txXfrm>
        <a:off x="3243183" y="1654827"/>
        <a:ext cx="1705583" cy="1041683"/>
      </dsp:txXfrm>
    </dsp:sp>
    <dsp:sp modelId="{F58AAAC7-52B1-4234-9839-38B83EA2762F}">
      <dsp:nvSpPr>
        <dsp:cNvPr id="0" name=""/>
        <dsp:cNvSpPr/>
      </dsp:nvSpPr>
      <dsp:spPr>
        <a:xfrm>
          <a:off x="5534424" y="239294"/>
          <a:ext cx="2212999" cy="110649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l" sz="1700" kern="1200"/>
            <a:t>Στρατηγικές μετριασμού</a:t>
          </a:r>
        </a:p>
      </dsp:txBody>
      <dsp:txXfrm>
        <a:off x="5566832" y="271702"/>
        <a:ext cx="2148183" cy="1041683"/>
      </dsp:txXfrm>
    </dsp:sp>
    <dsp:sp modelId="{35A2135C-1F36-43C4-9946-AEAD6A0DE7B7}">
      <dsp:nvSpPr>
        <dsp:cNvPr id="0" name=""/>
        <dsp:cNvSpPr/>
      </dsp:nvSpPr>
      <dsp:spPr>
        <a:xfrm>
          <a:off x="5755724" y="1345794"/>
          <a:ext cx="221299" cy="829874"/>
        </a:xfrm>
        <a:custGeom>
          <a:avLst/>
          <a:gdLst/>
          <a:ahLst/>
          <a:cxnLst/>
          <a:rect l="0" t="0" r="0" b="0"/>
          <a:pathLst>
            <a:path>
              <a:moveTo>
                <a:pt x="0" y="0"/>
              </a:moveTo>
              <a:lnTo>
                <a:pt x="0" y="829874"/>
              </a:lnTo>
              <a:lnTo>
                <a:pt x="221299" y="82987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138485-F0B2-493C-B788-1FF4E2571094}">
      <dsp:nvSpPr>
        <dsp:cNvPr id="0" name=""/>
        <dsp:cNvSpPr/>
      </dsp:nvSpPr>
      <dsp:spPr>
        <a:xfrm>
          <a:off x="5977024" y="1622419"/>
          <a:ext cx="1770399" cy="110649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l" sz="1400" kern="1200"/>
            <a:t>Προστασία δικτύου </a:t>
          </a:r>
        </a:p>
      </dsp:txBody>
      <dsp:txXfrm>
        <a:off x="6009432" y="1654827"/>
        <a:ext cx="1705583" cy="1041683"/>
      </dsp:txXfrm>
    </dsp:sp>
    <dsp:sp modelId="{51B26E24-96A7-464C-A443-2965FCC0D4E3}">
      <dsp:nvSpPr>
        <dsp:cNvPr id="0" name=""/>
        <dsp:cNvSpPr/>
      </dsp:nvSpPr>
      <dsp:spPr>
        <a:xfrm>
          <a:off x="5755724" y="1345794"/>
          <a:ext cx="221299" cy="2212999"/>
        </a:xfrm>
        <a:custGeom>
          <a:avLst/>
          <a:gdLst/>
          <a:ahLst/>
          <a:cxnLst/>
          <a:rect l="0" t="0" r="0" b="0"/>
          <a:pathLst>
            <a:path>
              <a:moveTo>
                <a:pt x="0" y="0"/>
              </a:moveTo>
              <a:lnTo>
                <a:pt x="0" y="2212999"/>
              </a:lnTo>
              <a:lnTo>
                <a:pt x="221299" y="2212999"/>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2FA932-4EE0-4660-9FBA-B9D91227A21F}">
      <dsp:nvSpPr>
        <dsp:cNvPr id="0" name=""/>
        <dsp:cNvSpPr/>
      </dsp:nvSpPr>
      <dsp:spPr>
        <a:xfrm>
          <a:off x="5977024" y="3005543"/>
          <a:ext cx="1770399" cy="110649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l" sz="1400" kern="1200"/>
            <a:t>Προστασία λογισμικού </a:t>
          </a:r>
        </a:p>
      </dsp:txBody>
      <dsp:txXfrm>
        <a:off x="6009432" y="3037951"/>
        <a:ext cx="1705583" cy="1041683"/>
      </dsp:txXfrm>
    </dsp:sp>
    <dsp:sp modelId="{E6672AF3-BF7A-4F1E-80B5-D46B0276D8F4}">
      <dsp:nvSpPr>
        <dsp:cNvPr id="0" name=""/>
        <dsp:cNvSpPr/>
      </dsp:nvSpPr>
      <dsp:spPr>
        <a:xfrm>
          <a:off x="8300674" y="239294"/>
          <a:ext cx="2212999" cy="110649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l" sz="1700" kern="1200"/>
            <a:t>Ανθρώπινο λάθος </a:t>
          </a:r>
        </a:p>
      </dsp:txBody>
      <dsp:txXfrm>
        <a:off x="8333082" y="271702"/>
        <a:ext cx="2148183" cy="1041683"/>
      </dsp:txXfrm>
    </dsp:sp>
    <dsp:sp modelId="{D70A6845-C0C2-4C50-B688-B2D87C4C7A60}">
      <dsp:nvSpPr>
        <dsp:cNvPr id="0" name=""/>
        <dsp:cNvSpPr/>
      </dsp:nvSpPr>
      <dsp:spPr>
        <a:xfrm>
          <a:off x="8521974" y="1345794"/>
          <a:ext cx="221299" cy="829874"/>
        </a:xfrm>
        <a:custGeom>
          <a:avLst/>
          <a:gdLst/>
          <a:ahLst/>
          <a:cxnLst/>
          <a:rect l="0" t="0" r="0" b="0"/>
          <a:pathLst>
            <a:path>
              <a:moveTo>
                <a:pt x="0" y="0"/>
              </a:moveTo>
              <a:lnTo>
                <a:pt x="0" y="829874"/>
              </a:lnTo>
              <a:lnTo>
                <a:pt x="221299" y="82987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8B5672-3B9E-401B-B92F-FF9B9EDC3FC6}">
      <dsp:nvSpPr>
        <dsp:cNvPr id="0" name=""/>
        <dsp:cNvSpPr/>
      </dsp:nvSpPr>
      <dsp:spPr>
        <a:xfrm>
          <a:off x="8743274" y="1622419"/>
          <a:ext cx="1770399" cy="110649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l" sz="1400" kern="1200"/>
            <a:t>Εκπαίδευση ναυτικού προσωπικού </a:t>
          </a:r>
        </a:p>
      </dsp:txBody>
      <dsp:txXfrm>
        <a:off x="8775682" y="1654827"/>
        <a:ext cx="1705583" cy="104168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69671B-947A-44A3-A764-A91E66D469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B4B23CC-4610-41C4-A0CF-67A30700C4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7299BE-0F96-4D8C-8AC3-AFAE1A841C66}" type="datetimeFigureOut">
              <a:rPr lang="en-US" smtClean="0"/>
              <a:t>25/04/2025</a:t>
            </a:fld>
            <a:endParaRPr lang="en-US"/>
          </a:p>
        </p:txBody>
      </p:sp>
      <p:sp>
        <p:nvSpPr>
          <p:cNvPr id="4" name="Footer Placeholder 3">
            <a:extLst>
              <a:ext uri="{FF2B5EF4-FFF2-40B4-BE49-F238E27FC236}">
                <a16:creationId xmlns:a16="http://schemas.microsoft.com/office/drawing/2014/main" id="{1F94FC55-2324-40BC-8420-15EC835D95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63EC604-E5A5-4A58-AC5A-211F83D37C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3B048B-0EBA-466F-928F-37073F3BFB70}" type="slidenum">
              <a:rPr lang="en-US" smtClean="0"/>
              <a:t>‹#›</a:t>
            </a:fld>
            <a:endParaRPr lang="en-US"/>
          </a:p>
        </p:txBody>
      </p:sp>
    </p:spTree>
    <p:extLst>
      <p:ext uri="{BB962C8B-B14F-4D97-AF65-F5344CB8AC3E}">
        <p14:creationId xmlns:p14="http://schemas.microsoft.com/office/powerpoint/2010/main" val="4065507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692AC-01A2-4EFF-966B-504F28E82D7A}" type="datetimeFigureOut">
              <a:rPr lang="en-US" noProof="0" smtClean="0"/>
              <a:t>25/04/2025</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 noProof="0"/>
              <a:t>Κάντε κλικ για να επεξεργαστείτε στυλ κειμένου υποδείγματος</a:t>
            </a:r>
          </a:p>
          <a:p>
            <a:pPr lvl="1"/>
            <a:r>
              <a:rPr lang="el" noProof="0"/>
              <a:t>Δεύτερο επίπεδο</a:t>
            </a:r>
          </a:p>
          <a:p>
            <a:pPr lvl="2"/>
            <a:r>
              <a:rPr lang="el" noProof="0"/>
              <a:t>Τρίτο επίπεδο</a:t>
            </a:r>
          </a:p>
          <a:p>
            <a:pPr lvl="3"/>
            <a:r>
              <a:rPr lang="el" noProof="0"/>
              <a:t>Τέταρτο επίπεδο</a:t>
            </a:r>
          </a:p>
          <a:p>
            <a:pPr lvl="4"/>
            <a:r>
              <a:rPr lang="el" noProof="0"/>
              <a:t>Πέμπτο επίπεδο</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D498D-6977-40EC-8E5E-7EB644D5E759}" type="slidenum">
              <a:rPr lang="en-US" noProof="0" smtClean="0"/>
              <a:t>‹#›</a:t>
            </a:fld>
            <a:endParaRPr lang="en-US" noProof="0"/>
          </a:p>
        </p:txBody>
      </p:sp>
    </p:spTree>
    <p:extLst>
      <p:ext uri="{BB962C8B-B14F-4D97-AF65-F5344CB8AC3E}">
        <p14:creationId xmlns:p14="http://schemas.microsoft.com/office/powerpoint/2010/main" val="13522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a:p>
        </p:txBody>
      </p:sp>
    </p:spTree>
    <p:extLst>
      <p:ext uri="{BB962C8B-B14F-4D97-AF65-F5344CB8AC3E}">
        <p14:creationId xmlns:p14="http://schemas.microsoft.com/office/powerpoint/2010/main" val="2278711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c5a591c0c4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g2c5a591c0c4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1"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l"/>
              <a:t>Προσθέστε τίτλο εδώ</a:t>
            </a:r>
          </a:p>
        </p:txBody>
      </p:sp>
      <p:sp>
        <p:nvSpPr>
          <p:cNvPr id="3" name="Subtitle 2"/>
          <p:cNvSpPr>
            <a:spLocks noGrp="1"/>
          </p:cNvSpPr>
          <p:nvPr>
            <p:ph type="subTitle" idx="1" hasCustomPrompt="1"/>
          </p:nvPr>
        </p:nvSpPr>
        <p:spPr>
          <a:xfrm>
            <a:off x="7128152"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
              <a:t>Προσθέστε υπότιτλους εδώ</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4" y="3373515"/>
            <a:ext cx="4323426" cy="1008926"/>
          </a:xfrm>
        </p:spPr>
        <p:txBody>
          <a:bodyPr lIns="91440" rIns="91440">
            <a:noAutofit/>
          </a:bodyPr>
          <a:lstStyle>
            <a:lvl1pPr marL="0" indent="0">
              <a:buNone/>
              <a:defRPr sz="6000" b="1">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164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 Topic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720533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 Topic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400"/>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138037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 Topic 3">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1842760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 Topic 4">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2726819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 Topic 5">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3581226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5382569" y="2242"/>
            <a:ext cx="6806909" cy="6862481"/>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6970326" y="1679216"/>
            <a:ext cx="4786877" cy="1518315"/>
          </a:xfrm>
        </p:spPr>
        <p:txBody>
          <a:bodyPr anchor="b">
            <a:normAutofit/>
          </a:bodyPr>
          <a:lstStyle>
            <a:lvl1pPr algn="l">
              <a:lnSpc>
                <a:spcPct val="90000"/>
              </a:lnSpc>
              <a:defRPr sz="6000" spc="100" baseline="0">
                <a:solidFill>
                  <a:schemeClr val="accent1"/>
                </a:solidFill>
              </a:defRPr>
            </a:lvl1pPr>
          </a:lstStyle>
          <a:p>
            <a:r>
              <a:rPr lang="el"/>
              <a:t>Προσθήκη τίτλου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endParaRPr lang="en-US"/>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970326" y="3748958"/>
            <a:ext cx="4786878" cy="2258013"/>
          </a:xfrm>
        </p:spPr>
        <p:txBody>
          <a:bodyPr lIns="91440" tIns="0">
            <a:normAutofit/>
          </a:bodyPr>
          <a:lstStyle>
            <a:lvl1pPr marL="0" indent="0">
              <a:spcBef>
                <a:spcPts val="0"/>
              </a:spcBef>
              <a:spcAft>
                <a:spcPts val="0"/>
              </a:spcAft>
              <a:buFont typeface="Courier New" panose="02070309020205020404" pitchFamily="49" charset="0"/>
              <a:buNone/>
              <a:defRPr sz="16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spTree>
    <p:extLst>
      <p:ext uri="{BB962C8B-B14F-4D97-AF65-F5344CB8AC3E}">
        <p14:creationId xmlns:p14="http://schemas.microsoft.com/office/powerpoint/2010/main" val="46274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omparison Dark">
  <p:cSld name="1_Comparison Dark">
    <p:bg>
      <p:bgPr>
        <a:solidFill>
          <a:schemeClr val="dk1"/>
        </a:solidFill>
        <a:effectLst/>
      </p:bgPr>
    </p:bg>
    <p:spTree>
      <p:nvGrpSpPr>
        <p:cNvPr id="1" name="Shape 38"/>
        <p:cNvGrpSpPr/>
        <p:nvPr/>
      </p:nvGrpSpPr>
      <p:grpSpPr>
        <a:xfrm>
          <a:off x="0" y="0"/>
          <a:ext cx="0" cy="0"/>
          <a:chOff x="0" y="0"/>
          <a:chExt cx="0" cy="0"/>
        </a:xfrm>
      </p:grpSpPr>
      <p:grpSp>
        <p:nvGrpSpPr>
          <p:cNvPr id="39" name="Google Shape;39;p33"/>
          <p:cNvGrpSpPr/>
          <p:nvPr/>
        </p:nvGrpSpPr>
        <p:grpSpPr>
          <a:xfrm>
            <a:off x="8233290" y="0"/>
            <a:ext cx="2740011" cy="6850028"/>
            <a:chOff x="8233290" y="0"/>
            <a:chExt cx="2740011" cy="6850028"/>
          </a:xfrm>
        </p:grpSpPr>
        <p:pic>
          <p:nvPicPr>
            <p:cNvPr id="40" name="Google Shape;40;p33"/>
            <p:cNvPicPr preferRelativeResize="0"/>
            <p:nvPr/>
          </p:nvPicPr>
          <p:blipFill rotWithShape="1">
            <a:blip r:embed="rId2">
              <a:alphaModFix/>
            </a:blip>
            <a:srcRect/>
            <a:stretch/>
          </p:blipFill>
          <p:spPr>
            <a:xfrm>
              <a:off x="8233290" y="0"/>
              <a:ext cx="2740011" cy="6850028"/>
            </a:xfrm>
            <a:prstGeom prst="rect">
              <a:avLst/>
            </a:prstGeom>
            <a:noFill/>
            <a:ln>
              <a:noFill/>
            </a:ln>
          </p:spPr>
        </p:pic>
        <p:pic>
          <p:nvPicPr>
            <p:cNvPr id="41" name="Google Shape;41;p33"/>
            <p:cNvPicPr preferRelativeResize="0"/>
            <p:nvPr/>
          </p:nvPicPr>
          <p:blipFill rotWithShape="1">
            <a:blip r:embed="rId3">
              <a:alphaModFix/>
            </a:blip>
            <a:srcRect/>
            <a:stretch/>
          </p:blipFill>
          <p:spPr>
            <a:xfrm>
              <a:off x="9001841" y="4372451"/>
              <a:ext cx="878334" cy="1705001"/>
            </a:xfrm>
            <a:prstGeom prst="rect">
              <a:avLst/>
            </a:prstGeom>
            <a:noFill/>
            <a:ln>
              <a:noFill/>
            </a:ln>
          </p:spPr>
        </p:pic>
      </p:grpSp>
      <p:sp>
        <p:nvSpPr>
          <p:cNvPr id="42" name="Google Shape;42;p33"/>
          <p:cNvSpPr txBox="1">
            <a:spLocks noGrp="1"/>
          </p:cNvSpPr>
          <p:nvPr>
            <p:ph type="title"/>
          </p:nvPr>
        </p:nvSpPr>
        <p:spPr>
          <a:xfrm>
            <a:off x="409099" y="286603"/>
            <a:ext cx="11373803" cy="145075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33"/>
          <p:cNvSpPr>
            <a:spLocks noGrp="1"/>
          </p:cNvSpPr>
          <p:nvPr>
            <p:ph type="body" idx="1"/>
          </p:nvPr>
        </p:nvSpPr>
        <p:spPr>
          <a:xfrm>
            <a:off x="131835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4" name="Google Shape;44;p33"/>
          <p:cNvSpPr>
            <a:spLocks noGrp="1"/>
          </p:cNvSpPr>
          <p:nvPr>
            <p:ph type="pic" idx="2"/>
          </p:nvPr>
        </p:nvSpPr>
        <p:spPr>
          <a:xfrm>
            <a:off x="2239419" y="2833688"/>
            <a:ext cx="1005840" cy="914400"/>
          </a:xfrm>
          <a:prstGeom prst="rect">
            <a:avLst/>
          </a:prstGeom>
          <a:noFill/>
          <a:ln>
            <a:noFill/>
          </a:ln>
        </p:spPr>
      </p:sp>
      <p:sp>
        <p:nvSpPr>
          <p:cNvPr id="45" name="Google Shape;45;p33"/>
          <p:cNvSpPr txBox="1">
            <a:spLocks noGrp="1"/>
          </p:cNvSpPr>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6" name="Google Shape;46;p33"/>
          <p:cNvSpPr>
            <a:spLocks noGrp="1"/>
          </p:cNvSpPr>
          <p:nvPr>
            <p:ph type="body" idx="4"/>
          </p:nvPr>
        </p:nvSpPr>
        <p:spPr>
          <a:xfrm>
            <a:off x="465109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7" name="Google Shape;47;p33"/>
          <p:cNvSpPr>
            <a:spLocks noGrp="1"/>
          </p:cNvSpPr>
          <p:nvPr>
            <p:ph type="pic" idx="5"/>
          </p:nvPr>
        </p:nvSpPr>
        <p:spPr>
          <a:xfrm>
            <a:off x="5572159" y="2954840"/>
            <a:ext cx="1005840" cy="914400"/>
          </a:xfrm>
          <a:prstGeom prst="rect">
            <a:avLst/>
          </a:prstGeom>
          <a:noFill/>
          <a:ln>
            <a:noFill/>
          </a:ln>
        </p:spPr>
      </p:sp>
      <p:sp>
        <p:nvSpPr>
          <p:cNvPr id="48" name="Google Shape;48;p33"/>
          <p:cNvSpPr txBox="1">
            <a:spLocks noGrp="1"/>
          </p:cNvSpPr>
          <p:nvPr>
            <p:ph type="body" idx="6"/>
          </p:nvPr>
        </p:nvSpPr>
        <p:spPr>
          <a:xfrm>
            <a:off x="4938557"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9" name="Google Shape;49;p33"/>
          <p:cNvSpPr>
            <a:spLocks noGrp="1"/>
          </p:cNvSpPr>
          <p:nvPr>
            <p:ph type="body" idx="7"/>
          </p:nvPr>
        </p:nvSpPr>
        <p:spPr>
          <a:xfrm>
            <a:off x="7995403"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0" name="Google Shape;50;p33"/>
          <p:cNvSpPr>
            <a:spLocks noGrp="1"/>
          </p:cNvSpPr>
          <p:nvPr>
            <p:ph type="pic" idx="8"/>
          </p:nvPr>
        </p:nvSpPr>
        <p:spPr>
          <a:xfrm>
            <a:off x="8916470" y="2833688"/>
            <a:ext cx="1005840" cy="914400"/>
          </a:xfrm>
          <a:prstGeom prst="rect">
            <a:avLst/>
          </a:prstGeom>
          <a:noFill/>
          <a:ln>
            <a:noFill/>
          </a:ln>
        </p:spPr>
      </p:sp>
      <p:sp>
        <p:nvSpPr>
          <p:cNvPr id="51" name="Google Shape;51;p33"/>
          <p:cNvSpPr txBox="1">
            <a:spLocks noGrp="1"/>
          </p:cNvSpPr>
          <p:nvPr>
            <p:ph type="body" idx="9"/>
          </p:nvPr>
        </p:nvSpPr>
        <p:spPr>
          <a:xfrm>
            <a:off x="8282868"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2" name="Google Shape;52;p33"/>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lt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3"/>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50524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E09F7A-69F6-5463-4B80-3FEB2CBA9741}"/>
              </a:ext>
            </a:extLst>
          </p:cNvPr>
          <p:cNvSpPr>
            <a:spLocks noGrp="1"/>
          </p:cNvSpPr>
          <p:nvPr>
            <p:ph type="title"/>
          </p:nvPr>
        </p:nvSpPr>
        <p:spPr/>
        <p:txBody>
          <a:bodyPr/>
          <a:lstStyle/>
          <a:p>
            <a:r>
              <a:rPr lang="el"/>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78295889-A6F6-7F71-F901-7DDC08B40E62}"/>
              </a:ext>
            </a:extLst>
          </p:cNvPr>
          <p:cNvSpPr>
            <a:spLocks noGrp="1"/>
          </p:cNvSpPr>
          <p:nvPr>
            <p:ph idx="1"/>
          </p:nvPr>
        </p:nvSpPr>
        <p:spPr/>
        <p:txBody>
          <a:bodyPr/>
          <a:lstStyle/>
          <a:p>
            <a:pPr lvl="0"/>
            <a:r>
              <a:rPr lang="el"/>
              <a:t>Στυλ κειμένου υποδείγματος</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4" name="Θέση ημερομηνίας 3">
            <a:extLst>
              <a:ext uri="{FF2B5EF4-FFF2-40B4-BE49-F238E27FC236}">
                <a16:creationId xmlns:a16="http://schemas.microsoft.com/office/drawing/2014/main" id="{E532C0B7-9617-1DF6-8671-14BAEBB37600}"/>
              </a:ext>
            </a:extLst>
          </p:cNvPr>
          <p:cNvSpPr>
            <a:spLocks noGrp="1"/>
          </p:cNvSpPr>
          <p:nvPr>
            <p:ph type="dt" sz="half" idx="10"/>
          </p:nvPr>
        </p:nvSpPr>
        <p:spPr/>
        <p:txBody>
          <a:bodyPr/>
          <a:lstStyle/>
          <a:p>
            <a:fld id="{94AB680F-3516-4290-84F1-137B42236371}" type="datetimeFigureOut">
              <a:rPr lang="el-GR" smtClean="0"/>
              <a:t>25/4/2025</a:t>
            </a:fld>
            <a:endParaRPr lang="el-GR"/>
          </a:p>
        </p:txBody>
      </p:sp>
      <p:sp>
        <p:nvSpPr>
          <p:cNvPr id="5" name="Θέση υποσέλιδου 4">
            <a:extLst>
              <a:ext uri="{FF2B5EF4-FFF2-40B4-BE49-F238E27FC236}">
                <a16:creationId xmlns:a16="http://schemas.microsoft.com/office/drawing/2014/main" id="{40EF25B5-DC1B-8D9E-B664-B3E9E50A536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F9D43794-5A48-B74D-230C-02D2834B546A}"/>
              </a:ext>
            </a:extLst>
          </p:cNvPr>
          <p:cNvSpPr>
            <a:spLocks noGrp="1"/>
          </p:cNvSpPr>
          <p:nvPr>
            <p:ph type="sldNum" sz="quarter" idx="12"/>
          </p:nvPr>
        </p:nvSpPr>
        <p:spPr/>
        <p:txBody>
          <a:bodyPr/>
          <a:lstStyle/>
          <a:p>
            <a:fld id="{DE953BAF-C008-465A-A4CE-330FA572AC7B}" type="slidenum">
              <a:rPr lang="el-GR" smtClean="0"/>
              <a:t>‹#›</a:t>
            </a:fld>
            <a:endParaRPr lang="el-GR"/>
          </a:p>
        </p:txBody>
      </p:sp>
    </p:spTree>
    <p:extLst>
      <p:ext uri="{BB962C8B-B14F-4D97-AF65-F5344CB8AC3E}">
        <p14:creationId xmlns:p14="http://schemas.microsoft.com/office/powerpoint/2010/main" val="363805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52034" y="161688"/>
            <a:ext cx="9688106" cy="384208"/>
          </a:xfrm>
          <a:prstGeom prst="rect">
            <a:avLst/>
          </a:prstGeom>
        </p:spPr>
        <p:txBody>
          <a:bodyPr wrap="square" lIns="0" tIns="0" rIns="0" bIns="0">
            <a:spAutoFit/>
          </a:bodyPr>
          <a:lstStyle>
            <a:lvl1pPr>
              <a:defRPr sz="2774" b="0" i="0">
                <a:solidFill>
                  <a:schemeClr val="bg1"/>
                </a:solidFill>
                <a:latin typeface="Carlito"/>
                <a:cs typeface="Carlito"/>
              </a:defRPr>
            </a:lvl1pPr>
          </a:lstStyle>
          <a:p>
            <a:endParaRPr/>
          </a:p>
        </p:txBody>
      </p:sp>
      <p:sp>
        <p:nvSpPr>
          <p:cNvPr id="3" name="Holder 3"/>
          <p:cNvSpPr>
            <a:spLocks noGrp="1"/>
          </p:cNvSpPr>
          <p:nvPr>
            <p:ph type="subTitle" idx="4"/>
          </p:nvPr>
        </p:nvSpPr>
        <p:spPr>
          <a:xfrm>
            <a:off x="1828800" y="3840481"/>
            <a:ext cx="8534400" cy="301942"/>
          </a:xfrm>
          <a:prstGeom prst="rect">
            <a:avLst/>
          </a:prstGeom>
        </p:spPr>
        <p:txBody>
          <a:bodyPr wrap="square" lIns="0" tIns="0" rIns="0" bIns="0">
            <a:spAutoFit/>
          </a:bodyPr>
          <a:lstStyle>
            <a:lvl1pPr>
              <a:defRPr sz="2180" b="0" i="0">
                <a:solidFill>
                  <a:schemeClr val="tx1"/>
                </a:solidFill>
                <a:latin typeface="Carlito"/>
                <a:cs typeface="Carlito"/>
              </a:defRPr>
            </a:lvl1pPr>
          </a:lstStyle>
          <a:p>
            <a:endParaRPr/>
          </a:p>
        </p:txBody>
      </p:sp>
      <p:sp>
        <p:nvSpPr>
          <p:cNvPr id="4" name="Holder 4"/>
          <p:cNvSpPr>
            <a:spLocks noGrp="1"/>
          </p:cNvSpPr>
          <p:nvPr>
            <p:ph type="ftr" sz="quarter" idx="5"/>
          </p:nvPr>
        </p:nvSpPr>
        <p:spPr/>
        <p:txBody>
          <a:bodyPr lIns="0" tIns="0" rIns="0" bIns="0"/>
          <a:lstStyle>
            <a:lvl1pPr>
              <a:defRPr sz="1189" b="0" i="0">
                <a:solidFill>
                  <a:schemeClr val="bg1"/>
                </a:solidFill>
                <a:latin typeface="Carlito"/>
                <a:cs typeface="Carlito"/>
              </a:defRPr>
            </a:lvl1pPr>
          </a:lstStyle>
          <a:p>
            <a:pPr marL="25168">
              <a:lnSpc>
                <a:spcPts val="1328"/>
              </a:lnSpc>
            </a:pPr>
            <a:r>
              <a:rPr lang="el" spc="-20"/>
              <a:t>Δημήτριος Α. Γλυνός (Πανεπιστήμιο Πειραιά)</a:t>
            </a:r>
          </a:p>
        </p:txBody>
      </p:sp>
      <p:sp>
        <p:nvSpPr>
          <p:cNvPr id="5" name="Holder 5"/>
          <p:cNvSpPr>
            <a:spLocks noGrp="1"/>
          </p:cNvSpPr>
          <p:nvPr>
            <p:ph type="dt" sz="half" idx="6"/>
          </p:nvPr>
        </p:nvSpPr>
        <p:spPr/>
        <p:txBody>
          <a:bodyPr lIns="0" tIns="0" rIns="0" bIns="0"/>
          <a:lstStyle>
            <a:lvl1pPr>
              <a:defRPr sz="1189" b="0" i="0">
                <a:solidFill>
                  <a:schemeClr val="bg1"/>
                </a:solidFill>
                <a:latin typeface="Carlito"/>
                <a:cs typeface="Carlito"/>
              </a:defRPr>
            </a:lvl1pPr>
          </a:lstStyle>
          <a:p>
            <a:pPr marL="100670">
              <a:lnSpc>
                <a:spcPts val="1328"/>
              </a:lnSpc>
            </a:pPr>
            <a:r>
              <a:rPr lang="el"/>
              <a:t>4 Μαΐου, 2020</a:t>
            </a:r>
          </a:p>
        </p:txBody>
      </p:sp>
      <p:sp>
        <p:nvSpPr>
          <p:cNvPr id="6" name="Holder 6"/>
          <p:cNvSpPr>
            <a:spLocks noGrp="1"/>
          </p:cNvSpPr>
          <p:nvPr>
            <p:ph type="sldNum" sz="quarter" idx="7"/>
          </p:nvPr>
        </p:nvSpPr>
        <p:spPr/>
        <p:txBody>
          <a:bodyPr lIns="0" tIns="0" rIns="0" bIns="0"/>
          <a:lstStyle>
            <a:lvl1pPr>
              <a:defRPr sz="1189" b="0" i="0">
                <a:solidFill>
                  <a:schemeClr val="bg1"/>
                </a:solidFill>
                <a:latin typeface="Carlito"/>
                <a:cs typeface="Carlito"/>
              </a:defRPr>
            </a:lvl1pPr>
          </a:lstStyle>
          <a:p>
            <a:pPr marL="100670">
              <a:lnSpc>
                <a:spcPts val="1328"/>
              </a:lnSpc>
            </a:pPr>
            <a:fld id="{81D60167-4931-47E6-BA6A-407CBD079E47}" type="slidenum">
              <a:rPr lang="en-US" smtClean="0"/>
              <a:pPr marL="100670">
                <a:lnSpc>
                  <a:spcPts val="1328"/>
                </a:lnSpc>
              </a:pPr>
              <a:t>‹#›</a:t>
            </a:fld>
            <a:r>
              <a:rPr lang="el" spc="-79"/>
              <a:t> / 24</a:t>
            </a:r>
          </a:p>
        </p:txBody>
      </p:sp>
    </p:spTree>
    <p:extLst>
      <p:ext uri="{BB962C8B-B14F-4D97-AF65-F5344CB8AC3E}">
        <p14:creationId xmlns:p14="http://schemas.microsoft.com/office/powerpoint/2010/main" val="4124664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Agenda - Topic 2">
  <p:cSld name="1_Agenda - Topic 2">
    <p:spTree>
      <p:nvGrpSpPr>
        <p:cNvPr id="1" name="Shape 96"/>
        <p:cNvGrpSpPr/>
        <p:nvPr/>
      </p:nvGrpSpPr>
      <p:grpSpPr>
        <a:xfrm>
          <a:off x="0" y="0"/>
          <a:ext cx="0" cy="0"/>
          <a:chOff x="0" y="0"/>
          <a:chExt cx="0" cy="0"/>
        </a:xfrm>
      </p:grpSpPr>
      <p:sp>
        <p:nvSpPr>
          <p:cNvPr id="97" name="Google Shape;97;p38"/>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8" name="Google Shape;98;p38"/>
          <p:cNvSpPr>
            <a:spLocks noGrp="1"/>
          </p:cNvSpPr>
          <p:nvPr>
            <p:ph type="pic" idx="2"/>
          </p:nvPr>
        </p:nvSpPr>
        <p:spPr>
          <a:xfrm flipH="1">
            <a:off x="7163691" y="0"/>
            <a:ext cx="5024825" cy="6858000"/>
          </a:xfrm>
          <a:prstGeom prst="rect">
            <a:avLst/>
          </a:prstGeom>
          <a:solidFill>
            <a:schemeClr val="lt2"/>
          </a:solidFill>
          <a:ln>
            <a:noFill/>
          </a:ln>
        </p:spPr>
      </p:sp>
      <p:sp>
        <p:nvSpPr>
          <p:cNvPr id="99" name="Google Shape;99;p38"/>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38"/>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1" name="Google Shape;101;p38"/>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2" name="Google Shape;102;p38"/>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3" name="Google Shape;103;p38"/>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4" name="Google Shape;104;p38"/>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5" name="Google Shape;105;p38"/>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6" name="Google Shape;106;p38"/>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7" name="Google Shape;107;p38"/>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8" name="Google Shape;108;p38"/>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9" name="Google Shape;109;p38"/>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110" name="Google Shape;110;p38"/>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111" name="Google Shape;111;p38"/>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38"/>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42600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
        <p:nvSpPr>
          <p:cNvPr id="3" name="Title 1">
            <a:extLst>
              <a:ext uri="{FF2B5EF4-FFF2-40B4-BE49-F238E27FC236}">
                <a16:creationId xmlns:a16="http://schemas.microsoft.com/office/drawing/2014/main" id="{B7EC4C7D-9F32-3DD5-0898-0A64AB3E48C2}"/>
              </a:ext>
            </a:extLst>
          </p:cNvPr>
          <p:cNvSpPr>
            <a:spLocks noGrp="1"/>
          </p:cNvSpPr>
          <p:nvPr>
            <p:ph type="ctrTitle" hasCustomPrompt="1"/>
          </p:nvPr>
        </p:nvSpPr>
        <p:spPr>
          <a:xfrm>
            <a:off x="796322" y="320040"/>
            <a:ext cx="6732237" cy="1017147"/>
          </a:xfrm>
        </p:spPr>
        <p:txBody>
          <a:bodyPr anchor="b">
            <a:noAutofit/>
          </a:bodyPr>
          <a:lstStyle>
            <a:lvl1pPr algn="l">
              <a:lnSpc>
                <a:spcPct val="90000"/>
              </a:lnSpc>
              <a:defRPr sz="3600" spc="100" baseline="0">
                <a:solidFill>
                  <a:schemeClr val="tx1"/>
                </a:solidFill>
              </a:defRPr>
            </a:lvl1pPr>
          </a:lstStyle>
          <a:p>
            <a:r>
              <a:rPr lang="el"/>
              <a:t>Προσθέστε τίτλο εδώ</a:t>
            </a:r>
          </a:p>
        </p:txBody>
      </p:sp>
      <p:sp>
        <p:nvSpPr>
          <p:cNvPr id="4" name="Text Placeholder 7">
            <a:extLst>
              <a:ext uri="{FF2B5EF4-FFF2-40B4-BE49-F238E27FC236}">
                <a16:creationId xmlns:a16="http://schemas.microsoft.com/office/drawing/2014/main" id="{3CD56122-AE93-63D3-9B51-14AA353EC027}"/>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5" name="Text Placeholder 12">
            <a:extLst>
              <a:ext uri="{FF2B5EF4-FFF2-40B4-BE49-F238E27FC236}">
                <a16:creationId xmlns:a16="http://schemas.microsoft.com/office/drawing/2014/main" id="{80B457C0-C5F0-38B3-A5A4-4CF83DA5DCA9}"/>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8" name="Text Placeholder 7">
            <a:extLst>
              <a:ext uri="{FF2B5EF4-FFF2-40B4-BE49-F238E27FC236}">
                <a16:creationId xmlns:a16="http://schemas.microsoft.com/office/drawing/2014/main" id="{A608DDE2-7690-8BBF-1E41-BF40F26AF191}"/>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9" name="Text Placeholder 12">
            <a:extLst>
              <a:ext uri="{FF2B5EF4-FFF2-40B4-BE49-F238E27FC236}">
                <a16:creationId xmlns:a16="http://schemas.microsoft.com/office/drawing/2014/main" id="{4A70176D-1CA9-F362-DA0D-140ADC80AB78}"/>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25" name="Text Placeholder 7">
            <a:extLst>
              <a:ext uri="{FF2B5EF4-FFF2-40B4-BE49-F238E27FC236}">
                <a16:creationId xmlns:a16="http://schemas.microsoft.com/office/drawing/2014/main" id="{0B557568-DAFA-B892-D220-F9088C6909A3}"/>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26" name="Text Placeholder 12">
            <a:extLst>
              <a:ext uri="{FF2B5EF4-FFF2-40B4-BE49-F238E27FC236}">
                <a16:creationId xmlns:a16="http://schemas.microsoft.com/office/drawing/2014/main" id="{5920ECF3-A4B7-A9A1-C23F-56EDD775AC7B}"/>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27" name="Text Placeholder 7">
            <a:extLst>
              <a:ext uri="{FF2B5EF4-FFF2-40B4-BE49-F238E27FC236}">
                <a16:creationId xmlns:a16="http://schemas.microsoft.com/office/drawing/2014/main" id="{0A92B7FF-F522-FFD6-3A37-5C7F5CB3AE4D}"/>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8" name="Text Placeholder 12">
            <a:extLst>
              <a:ext uri="{FF2B5EF4-FFF2-40B4-BE49-F238E27FC236}">
                <a16:creationId xmlns:a16="http://schemas.microsoft.com/office/drawing/2014/main" id="{718010FC-71DC-C4A0-BBE6-35E03F05FE2E}"/>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29" name="Text Placeholder 7">
            <a:extLst>
              <a:ext uri="{FF2B5EF4-FFF2-40B4-BE49-F238E27FC236}">
                <a16:creationId xmlns:a16="http://schemas.microsoft.com/office/drawing/2014/main" id="{2512EE29-359B-8558-2A40-DB8D4D256652}"/>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30" name="Text Placeholder 12">
            <a:extLst>
              <a:ext uri="{FF2B5EF4-FFF2-40B4-BE49-F238E27FC236}">
                <a16:creationId xmlns:a16="http://schemas.microsoft.com/office/drawing/2014/main" id="{70CCBBEB-A224-6D89-748B-8053ED48B25A}"/>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Tree>
    <p:extLst>
      <p:ext uri="{BB962C8B-B14F-4D97-AF65-F5344CB8AC3E}">
        <p14:creationId xmlns:p14="http://schemas.microsoft.com/office/powerpoint/2010/main" val="2473709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15541" y="715654"/>
            <a:ext cx="4786877" cy="1518315"/>
          </a:xfrm>
        </p:spPr>
        <p:txBody>
          <a:bodyPr anchor="b">
            <a:normAutofit/>
          </a:bodyPr>
          <a:lstStyle>
            <a:lvl1pPr algn="l">
              <a:lnSpc>
                <a:spcPct val="90000"/>
              </a:lnSpc>
              <a:defRPr sz="3600" spc="100" baseline="0">
                <a:solidFill>
                  <a:schemeClr val="bg1"/>
                </a:solidFill>
              </a:defRPr>
            </a:lvl1pPr>
          </a:lstStyle>
          <a:p>
            <a:r>
              <a:rPr lang="el"/>
              <a:t>Προσθέστε τίτλο εδώ</a:t>
            </a:r>
          </a:p>
        </p:txBody>
      </p:sp>
      <p:sp>
        <p:nvSpPr>
          <p:cNvPr id="3" name="Subtitle 2"/>
          <p:cNvSpPr>
            <a:spLocks noGrp="1"/>
          </p:cNvSpPr>
          <p:nvPr>
            <p:ph type="subTitle" idx="1" hasCustomPrompt="1"/>
          </p:nvPr>
        </p:nvSpPr>
        <p:spPr>
          <a:xfrm>
            <a:off x="6605708" y="2431477"/>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
              <a:t>Προσθέστε υπότιτλους εδώ</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605708" y="3348617"/>
            <a:ext cx="2699066" cy="2569866"/>
          </a:xfrm>
        </p:spPr>
        <p:txBody>
          <a:bodyPr lIns="91440" tIns="0">
            <a:normAutofit/>
          </a:bodyPr>
          <a:lstStyle>
            <a:lvl1pPr marL="274320" indent="-274320">
              <a:spcAft>
                <a:spcPts val="600"/>
              </a:spcAft>
              <a:buFont typeface="Courier New" panose="02070309020205020404" pitchFamily="49" charset="0"/>
              <a:buChar char="o"/>
              <a:defRPr sz="14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Tree>
    <p:extLst>
      <p:ext uri="{BB962C8B-B14F-4D97-AF65-F5344CB8AC3E}">
        <p14:creationId xmlns:p14="http://schemas.microsoft.com/office/powerpoint/2010/main" val="603767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4" name="Content Placeholder 3">
            <a:extLst>
              <a:ext uri="{FF2B5EF4-FFF2-40B4-BE49-F238E27FC236}">
                <a16:creationId xmlns:a16="http://schemas.microsoft.com/office/drawing/2014/main" id="{B3EF88AD-4B54-9DC5-D315-825BE9FCEEF4}"/>
              </a:ext>
            </a:extLst>
          </p:cNvPr>
          <p:cNvSpPr>
            <a:spLocks noGrp="1"/>
          </p:cNvSpPr>
          <p:nvPr>
            <p:ph sz="quarter" idx="17"/>
          </p:nvPr>
        </p:nvSpPr>
        <p:spPr>
          <a:xfrm>
            <a:off x="796322" y="2252076"/>
            <a:ext cx="5797550" cy="3051762"/>
          </a:xfrm>
        </p:spPr>
        <p:txBody>
          <a:bodyPr>
            <a:normAutofit/>
          </a:bodyPr>
          <a:lstStyle>
            <a:lvl1pPr>
              <a:defRPr sz="1400"/>
            </a:lvl1pPr>
            <a:lvl2pPr>
              <a:defRPr sz="1400"/>
            </a:lvl2pPr>
            <a:lvl3pPr>
              <a:defRPr sz="1400"/>
            </a:lvl3pPr>
            <a:lvl4pPr>
              <a:defRPr sz="1400"/>
            </a:lvl4pPr>
            <a:lvl5pPr>
              <a:defRPr sz="1400"/>
            </a:lvl5pPr>
          </a:lstStyle>
          <a:p>
            <a:pPr lvl="0"/>
            <a:r>
              <a:rPr lang="el"/>
              <a:t>Κάντε κλικ για να επεξεργαστείτε στυλ κειμένου υποδείγματος</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212095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ingle lin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408820"/>
            <a:ext cx="8935507" cy="94946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4" name="Content Placeholder 3">
            <a:extLst>
              <a:ext uri="{FF2B5EF4-FFF2-40B4-BE49-F238E27FC236}">
                <a16:creationId xmlns:a16="http://schemas.microsoft.com/office/drawing/2014/main" id="{940D7E9A-1E17-C6A0-31A6-F6F620FF9E84}"/>
              </a:ext>
            </a:extLst>
          </p:cNvPr>
          <p:cNvSpPr>
            <a:spLocks noGrp="1"/>
          </p:cNvSpPr>
          <p:nvPr>
            <p:ph sz="quarter" idx="17"/>
          </p:nvPr>
        </p:nvSpPr>
        <p:spPr>
          <a:xfrm>
            <a:off x="796322" y="1986061"/>
            <a:ext cx="5797550" cy="4015244"/>
          </a:xfrm>
        </p:spPr>
        <p:txBody>
          <a:bodyPr>
            <a:normAutofit/>
          </a:bodyPr>
          <a:lstStyle>
            <a:lvl1pPr>
              <a:defRPr sz="1400"/>
            </a:lvl1pPr>
            <a:lvl2pPr>
              <a:defRPr sz="1400"/>
            </a:lvl2pPr>
            <a:lvl3pPr>
              <a:defRPr sz="1400"/>
            </a:lvl3pPr>
            <a:lvl4pPr>
              <a:defRPr sz="1400"/>
            </a:lvl4pPr>
            <a:lvl5pPr>
              <a:defRPr sz="1400"/>
            </a:lvl5pPr>
          </a:lstStyle>
          <a:p>
            <a:pPr lvl="0"/>
            <a:r>
              <a:rPr lang="el"/>
              <a:t>Κάντε κλικ για να επεξεργαστείτε στυλ κειμένου υποδείγματος</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27769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796322" y="2252394"/>
            <a:ext cx="5797518" cy="2532966"/>
          </a:xfrm>
        </p:spPr>
        <p:txBody>
          <a:bodyPr lIns="91440" bIns="0" anchor="t">
            <a:normAutofit/>
          </a:bodyPr>
          <a:lstStyle>
            <a:lvl1pPr marL="0" indent="0">
              <a:spcBef>
                <a:spcPts val="600"/>
              </a:spcBef>
              <a:spcAft>
                <a:spcPts val="1800"/>
              </a:spcAft>
              <a:buNone/>
              <a:defRPr sz="1400"/>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pic>
        <p:nvPicPr>
          <p:cNvPr id="3" name="Graphic 2">
            <a:extLst>
              <a:ext uri="{FF2B5EF4-FFF2-40B4-BE49-F238E27FC236}">
                <a16:creationId xmlns:a16="http://schemas.microsoft.com/office/drawing/2014/main" id="{B38829F9-FA07-E84B-ED85-A3958046CB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4430" y="5008931"/>
            <a:ext cx="3842918" cy="435047"/>
          </a:xfrm>
          <a:prstGeom prst="rect">
            <a:avLst/>
          </a:prstGeom>
        </p:spPr>
      </p:pic>
    </p:spTree>
    <p:extLst>
      <p:ext uri="{BB962C8B-B14F-4D97-AF65-F5344CB8AC3E}">
        <p14:creationId xmlns:p14="http://schemas.microsoft.com/office/powerpoint/2010/main" val="3542979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26" name="Rectangle: Rounded Corners 25">
            <a:extLst>
              <a:ext uri="{FF2B5EF4-FFF2-40B4-BE49-F238E27FC236}">
                <a16:creationId xmlns:a16="http://schemas.microsoft.com/office/drawing/2014/main" id="{4D27DC4C-0653-4DB5-ABFE-50764C59AD69}"/>
              </a:ext>
              <a:ext uri="{C183D7F6-B498-43B3-948B-1728B52AA6E4}">
                <adec:decorative xmlns:adec="http://schemas.microsoft.com/office/drawing/2017/decorative" val="1"/>
              </a:ext>
            </a:extLst>
          </p:cNvPr>
          <p:cNvSpPr/>
          <p:nvPr userDrawn="1"/>
        </p:nvSpPr>
        <p:spPr>
          <a:xfrm>
            <a:off x="7995403" y="1894376"/>
            <a:ext cx="2847975" cy="33908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47368" y="270880"/>
            <a:ext cx="11297264" cy="1524000"/>
          </a:xfrm>
        </p:spPr>
        <p:txBody>
          <a:bodyPr anchor="ctr">
            <a:normAutofit/>
          </a:bodyPr>
          <a:lstStyle>
            <a:lvl1pPr algn="ctr">
              <a:lnSpc>
                <a:spcPct val="90000"/>
              </a:lnSpc>
              <a:defRPr sz="3600" spc="100" baseline="0">
                <a:solidFill>
                  <a:schemeClr val="tx1"/>
                </a:solidFill>
              </a:defRPr>
            </a:lvl1pPr>
          </a:lstStyle>
          <a:p>
            <a:r>
              <a:rPr lang="el"/>
              <a:t>Προσθέστε τίτλο εδώ</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236001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mparison Dark">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3" name="Title 2">
            <a:extLst>
              <a:ext uri="{FF2B5EF4-FFF2-40B4-BE49-F238E27FC236}">
                <a16:creationId xmlns:a16="http://schemas.microsoft.com/office/drawing/2014/main" id="{30CF8376-A762-054E-EA3C-FF9430AD98E5}"/>
              </a:ext>
            </a:extLst>
          </p:cNvPr>
          <p:cNvSpPr>
            <a:spLocks noGrp="1"/>
          </p:cNvSpPr>
          <p:nvPr>
            <p:ph type="title" hasCustomPrompt="1"/>
          </p:nvPr>
        </p:nvSpPr>
        <p:spPr>
          <a:xfrm>
            <a:off x="409099" y="286603"/>
            <a:ext cx="11373803" cy="1450757"/>
          </a:xfrm>
        </p:spPr>
        <p:txBody>
          <a:bodyPr anchor="ctr">
            <a:normAutofit/>
          </a:bodyPr>
          <a:lstStyle>
            <a:lvl1pPr algn="ctr">
              <a:defRPr sz="3600">
                <a:solidFill>
                  <a:schemeClr val="bg1"/>
                </a:solidFill>
              </a:defRPr>
            </a:lvl1pPr>
          </a:lstStyle>
          <a:p>
            <a:r>
              <a:rPr lang="el"/>
              <a:t>Προσθέστε τίτλο εδώ</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bg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37241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sson Summar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99788" y="353962"/>
            <a:ext cx="4786877" cy="983225"/>
          </a:xfrm>
        </p:spPr>
        <p:txBody>
          <a:bodyPr anchor="b">
            <a:normAutofit/>
          </a:bodyPr>
          <a:lstStyle>
            <a:lvl1pPr algn="l">
              <a:lnSpc>
                <a:spcPct val="90000"/>
              </a:lnSpc>
              <a:defRPr sz="3600" spc="100" baseline="0">
                <a:solidFill>
                  <a:schemeClr val="bg1"/>
                </a:solidFill>
              </a:defRPr>
            </a:lvl1pPr>
          </a:lstStyle>
          <a:p>
            <a:r>
              <a:rPr lang="el"/>
              <a:t>Προσθέστε τίτλο εδώ</a:t>
            </a:r>
          </a:p>
        </p:txBody>
      </p:sp>
      <p:sp>
        <p:nvSpPr>
          <p:cNvPr id="3" name="Subtitle 2"/>
          <p:cNvSpPr>
            <a:spLocks noGrp="1"/>
          </p:cNvSpPr>
          <p:nvPr>
            <p:ph type="subTitle" idx="1" hasCustomPrompt="1"/>
          </p:nvPr>
        </p:nvSpPr>
        <p:spPr>
          <a:xfrm>
            <a:off x="6599788" y="1517074"/>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
              <a:t>Προσθέστε υπότιτλους εδώ</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599788" y="2341261"/>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sp>
        <p:nvSpPr>
          <p:cNvPr id="11" name="Text Placeholder 10">
            <a:extLst>
              <a:ext uri="{FF2B5EF4-FFF2-40B4-BE49-F238E27FC236}">
                <a16:creationId xmlns:a16="http://schemas.microsoft.com/office/drawing/2014/main" id="{A9BC9EC3-C68A-CC9E-C220-8D585A8B43A0}"/>
              </a:ext>
            </a:extLst>
          </p:cNvPr>
          <p:cNvSpPr>
            <a:spLocks noGrp="1"/>
          </p:cNvSpPr>
          <p:nvPr>
            <p:ph type="body" sz="quarter" idx="15" hasCustomPrompt="1"/>
          </p:nvPr>
        </p:nvSpPr>
        <p:spPr>
          <a:xfrm>
            <a:off x="6599789" y="2753247"/>
            <a:ext cx="3852296" cy="817345"/>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l"/>
              <a:t>Κάντε κλικ για να προσθέσετε κείμενο</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
        <p:nvSpPr>
          <p:cNvPr id="6" name="Text Placeholder 6">
            <a:extLst>
              <a:ext uri="{FF2B5EF4-FFF2-40B4-BE49-F238E27FC236}">
                <a16:creationId xmlns:a16="http://schemas.microsoft.com/office/drawing/2014/main" id="{DE3FA6A1-74D7-3926-C0BF-FECA6C0B0338}"/>
              </a:ext>
            </a:extLst>
          </p:cNvPr>
          <p:cNvSpPr>
            <a:spLocks noGrp="1"/>
          </p:cNvSpPr>
          <p:nvPr>
            <p:ph type="body" sz="quarter" idx="13" hasCustomPrompt="1"/>
          </p:nvPr>
        </p:nvSpPr>
        <p:spPr>
          <a:xfrm>
            <a:off x="6599788" y="3563285"/>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sp>
        <p:nvSpPr>
          <p:cNvPr id="12" name="Text Placeholder 10">
            <a:extLst>
              <a:ext uri="{FF2B5EF4-FFF2-40B4-BE49-F238E27FC236}">
                <a16:creationId xmlns:a16="http://schemas.microsoft.com/office/drawing/2014/main" id="{9487AC4B-B367-6BC8-2DCA-61A43B326449}"/>
              </a:ext>
            </a:extLst>
          </p:cNvPr>
          <p:cNvSpPr>
            <a:spLocks noGrp="1"/>
          </p:cNvSpPr>
          <p:nvPr>
            <p:ph type="body" sz="quarter" idx="16" hasCustomPrompt="1"/>
          </p:nvPr>
        </p:nvSpPr>
        <p:spPr>
          <a:xfrm>
            <a:off x="6599788" y="3982578"/>
            <a:ext cx="3860546" cy="529133"/>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l"/>
              <a:t>Κάντε κλικ για να προσθέσετε κείμενο</a:t>
            </a:r>
          </a:p>
        </p:txBody>
      </p:sp>
      <p:sp>
        <p:nvSpPr>
          <p:cNvPr id="8" name="Text Placeholder 6">
            <a:extLst>
              <a:ext uri="{FF2B5EF4-FFF2-40B4-BE49-F238E27FC236}">
                <a16:creationId xmlns:a16="http://schemas.microsoft.com/office/drawing/2014/main" id="{34E9A44E-6692-ACFA-4EB0-368490BF357A}"/>
              </a:ext>
            </a:extLst>
          </p:cNvPr>
          <p:cNvSpPr>
            <a:spLocks noGrp="1"/>
          </p:cNvSpPr>
          <p:nvPr>
            <p:ph type="body" sz="quarter" idx="14" hasCustomPrompt="1"/>
          </p:nvPr>
        </p:nvSpPr>
        <p:spPr>
          <a:xfrm>
            <a:off x="6599788" y="4564818"/>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sp>
        <p:nvSpPr>
          <p:cNvPr id="13" name="Text Placeholder 10">
            <a:extLst>
              <a:ext uri="{FF2B5EF4-FFF2-40B4-BE49-F238E27FC236}">
                <a16:creationId xmlns:a16="http://schemas.microsoft.com/office/drawing/2014/main" id="{AB0B6725-F963-746B-381A-0F998539A022}"/>
              </a:ext>
            </a:extLst>
          </p:cNvPr>
          <p:cNvSpPr>
            <a:spLocks noGrp="1"/>
          </p:cNvSpPr>
          <p:nvPr>
            <p:ph type="body" sz="quarter" idx="17" hasCustomPrompt="1"/>
          </p:nvPr>
        </p:nvSpPr>
        <p:spPr>
          <a:xfrm>
            <a:off x="6599788" y="4975138"/>
            <a:ext cx="3860546" cy="852906"/>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l"/>
              <a:t>Κάντε κλικ για να προσθέσετε κείμενο</a:t>
            </a:r>
          </a:p>
        </p:txBody>
      </p:sp>
    </p:spTree>
    <p:extLst>
      <p:ext uri="{BB962C8B-B14F-4D97-AF65-F5344CB8AC3E}">
        <p14:creationId xmlns:p14="http://schemas.microsoft.com/office/powerpoint/2010/main" val="141920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l"/>
              <a:t>Προσθέστε τίτλο εδώ</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l"/>
              <a:t>Κάντε κλικ για να επεξεργαστείτε στυλ κειμένου υποδείγματος</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7" name="Footer Placeholder 8">
            <a:extLst>
              <a:ext uri="{FF2B5EF4-FFF2-40B4-BE49-F238E27FC236}">
                <a16:creationId xmlns:a16="http://schemas.microsoft.com/office/drawing/2014/main" id="{16BCAC9C-7B8B-A7E5-574A-2C2D473655B3}"/>
              </a:ext>
            </a:extLst>
          </p:cNvPr>
          <p:cNvSpPr>
            <a:spLocks noGrp="1"/>
          </p:cNvSpPr>
          <p:nvPr>
            <p:ph type="ftr" sz="quarter" idx="3"/>
          </p:nvPr>
        </p:nvSpPr>
        <p:spPr>
          <a:xfrm>
            <a:off x="643051" y="6221324"/>
            <a:ext cx="6818262"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8" name="Slide Number Placeholder 9">
            <a:extLst>
              <a:ext uri="{FF2B5EF4-FFF2-40B4-BE49-F238E27FC236}">
                <a16:creationId xmlns:a16="http://schemas.microsoft.com/office/drawing/2014/main" id="{E44D41BF-45CF-B60E-08D3-A8C49332E574}"/>
              </a:ext>
            </a:extLst>
          </p:cNvPr>
          <p:cNvSpPr>
            <a:spLocks noGrp="1"/>
          </p:cNvSpPr>
          <p:nvPr>
            <p:ph type="sldNum" sz="quarter" idx="4"/>
          </p:nvPr>
        </p:nvSpPr>
        <p:spPr>
          <a:xfrm>
            <a:off x="10930596" y="622132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6823282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9" r:id="rId5"/>
    <p:sldLayoutId id="2147483746" r:id="rId6"/>
    <p:sldLayoutId id="2147483747" r:id="rId7"/>
    <p:sldLayoutId id="2147483748" r:id="rId8"/>
    <p:sldLayoutId id="2147483750" r:id="rId9"/>
    <p:sldLayoutId id="2147483756" r:id="rId10"/>
    <p:sldLayoutId id="2147483751" r:id="rId11"/>
    <p:sldLayoutId id="2147483752" r:id="rId12"/>
    <p:sldLayoutId id="2147483754" r:id="rId13"/>
    <p:sldLayoutId id="2147483755" r:id="rId14"/>
    <p:sldLayoutId id="2147483753" r:id="rId15"/>
    <p:sldLayoutId id="2147483757" r:id="rId16"/>
    <p:sldLayoutId id="2147483758" r:id="rId17"/>
    <p:sldLayoutId id="2147483759" r:id="rId18"/>
    <p:sldLayoutId id="2147483760" r:id="rId19"/>
  </p:sldLayoutIdLst>
  <p:hf hdr="0" dt="0"/>
  <p:txStyles>
    <p:title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Layout" Target="../slideLayouts/slideLayout11.xml"/><Relationship Id="rId4" Type="http://schemas.openxmlformats.org/officeDocument/2006/relationships/image" Target="../media/image4.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9.jpeg"/><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Layout" Target="../slideLayouts/slideLayout11.xml"/><Relationship Id="rId4" Type="http://schemas.openxmlformats.org/officeDocument/2006/relationships/image" Target="../media/image4.sv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40.jpeg"/><Relationship Id="rId2" Type="http://schemas.openxmlformats.org/officeDocument/2006/relationships/diagramData" Target="../diagrams/data4.xml"/><Relationship Id="rId1" Type="http://schemas.openxmlformats.org/officeDocument/2006/relationships/slideLayout" Target="../slideLayouts/slideLayout1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Layout" Target="../slideLayouts/slideLayout11.xml"/><Relationship Id="rId4" Type="http://schemas.openxmlformats.org/officeDocument/2006/relationships/image" Target="../media/image4.sv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7.xml"/><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7.xml"/><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1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17.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1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59.png"/><Relationship Id="rId1" Type="http://schemas.openxmlformats.org/officeDocument/2006/relationships/slideLayout" Target="../slideLayouts/slideLayout17.xml"/><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7.xml"/><Relationship Id="rId4" Type="http://schemas.openxmlformats.org/officeDocument/2006/relationships/image" Target="../media/image91.png"/></Relationships>
</file>

<file path=ppt/slides/_rels/slide3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78.png"/><Relationship Id="rId1" Type="http://schemas.openxmlformats.org/officeDocument/2006/relationships/slideLayout" Target="../slideLayouts/slideLayout1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8.png"/></Relationships>
</file>

<file path=ppt/slides/_rels/slide3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Layout" Target="../slideLayouts/slideLayout11.xml"/><Relationship Id="rId4" Type="http://schemas.openxmlformats.org/officeDocument/2006/relationships/image" Target="../media/image4.svg"/></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8.xml"/><Relationship Id="rId5" Type="http://schemas.openxmlformats.org/officeDocument/2006/relationships/image" Target="../media/image114.png"/><Relationship Id="rId4" Type="http://schemas.openxmlformats.org/officeDocument/2006/relationships/image" Target="../media/image113.png"/></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mailto:dpolemi@unipi.gr" TargetMode="External"/><Relationship Id="rId2" Type="http://schemas.openxmlformats.org/officeDocument/2006/relationships/image" Target="../media/image115.jpeg"/><Relationship Id="rId1" Type="http://schemas.openxmlformats.org/officeDocument/2006/relationships/slideLayout" Target="../slideLayouts/slideLayout15.xml"/><Relationship Id="rId4" Type="http://schemas.openxmlformats.org/officeDocument/2006/relationships/hyperlink" Target="mailto:dkoutras@unipi.gr"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6573050" y="770768"/>
            <a:ext cx="5433630" cy="2579052"/>
          </a:xfrm>
        </p:spPr>
        <p:txBody>
          <a:bodyPr>
            <a:noAutofit/>
          </a:bodyPr>
          <a:lstStyle/>
          <a:p>
            <a:r>
              <a:rPr lang="el" sz="4800" dirty="0"/>
              <a:t>Προσομοιώσεις</a:t>
            </a:r>
            <a:r>
              <a:rPr lang="en-US" sz="4800" dirty="0"/>
              <a:t> </a:t>
            </a:r>
            <a:r>
              <a:rPr lang="en-US" sz="4800"/>
              <a:t>(Cyber Ranges)</a:t>
            </a:r>
            <a:r>
              <a:rPr lang="el" sz="4800"/>
              <a:t> και Επιχειρήσεις Κυβερνοασφάλειας</a:t>
            </a:r>
            <a:endParaRPr lang="en-US" sz="4800" dirty="0"/>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128152" y="5248834"/>
            <a:ext cx="4323426" cy="1008925"/>
          </a:xfrm>
        </p:spPr>
        <p:txBody>
          <a:bodyPr/>
          <a:lstStyle/>
          <a:p>
            <a:r>
              <a:rPr lang="el" err="1"/>
              <a:t>Παρουσιαση απΟ: </a:t>
            </a:r>
          </a:p>
          <a:p>
            <a:r>
              <a:rPr lang="el" err="1"/>
              <a:t>κουτρασ δημητριοσ</a:t>
            </a:r>
            <a:endParaRPr lang="en-US"/>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6610120" y="3373515"/>
            <a:ext cx="4832580" cy="1008926"/>
          </a:xfrm>
        </p:spPr>
        <p:txBody>
          <a:bodyPr/>
          <a:lstStyle/>
          <a:p>
            <a:r>
              <a:rPr lang="el"/>
              <a:t>CSP011_S_M</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a:p>
        </p:txBody>
      </p:sp>
      <p:pic>
        <p:nvPicPr>
          <p:cNvPr id="47" name="Picture Placeholder 46" descr="Ασπρόμαυρο εξώφυλλο με μπλε τετράγωνα&#10;&#10;Περιγραφή που δημιουργείται αυτόματα">
            <a:extLst>
              <a:ext uri="{FF2B5EF4-FFF2-40B4-BE49-F238E27FC236}">
                <a16:creationId xmlns:a16="http://schemas.microsoft.com/office/drawing/2014/main" id="{5F839494-0FF9-BB9C-71F6-77CFACA7DA72}"/>
              </a:ext>
            </a:extLst>
          </p:cNvPr>
          <p:cNvPicPr>
            <a:picLocks noGrp="1" noChangeAspect="1"/>
          </p:cNvPicPr>
          <p:nvPr>
            <p:ph type="pic" sz="quarter" idx="11"/>
          </p:nvPr>
        </p:nvPicPr>
        <p:blipFill>
          <a:blip r:embed="rId3"/>
          <a:srcRect t="784" b="784"/>
          <a:stretch>
            <a:fillRect/>
          </a:stretch>
        </p:blipFill>
        <p:spPr/>
      </p:pic>
      <p:pic>
        <p:nvPicPr>
          <p:cNvPr id="2" name="Google Shape;213;p1">
            <a:extLst>
              <a:ext uri="{FF2B5EF4-FFF2-40B4-BE49-F238E27FC236}">
                <a16:creationId xmlns:a16="http://schemas.microsoft.com/office/drawing/2014/main" id="{1E74E0BD-8246-C0F0-12C9-F119DDB67355}"/>
              </a:ext>
            </a:extLst>
          </p:cNvPr>
          <p:cNvPicPr preferRelativeResize="0"/>
          <p:nvPr/>
        </p:nvPicPr>
        <p:blipFill>
          <a:blip r:embed="rId4">
            <a:alphaModFix/>
          </a:blip>
          <a:stretch>
            <a:fillRect/>
          </a:stretch>
        </p:blipFill>
        <p:spPr>
          <a:xfrm>
            <a:off x="9490675" y="6305150"/>
            <a:ext cx="2553075" cy="472250"/>
          </a:xfrm>
          <a:prstGeom prst="rect">
            <a:avLst/>
          </a:prstGeom>
          <a:noFill/>
          <a:ln>
            <a:noFill/>
          </a:ln>
        </p:spPr>
      </p:pic>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D3917-072D-B98F-53A4-46496DCB7D2A}"/>
              </a:ext>
            </a:extLst>
          </p:cNvPr>
          <p:cNvSpPr>
            <a:spLocks noGrp="1"/>
          </p:cNvSpPr>
          <p:nvPr>
            <p:ph type="ctrTitle"/>
          </p:nvPr>
        </p:nvSpPr>
        <p:spPr>
          <a:xfrm>
            <a:off x="6254857" y="113421"/>
            <a:ext cx="6182148" cy="983225"/>
          </a:xfrm>
        </p:spPr>
        <p:txBody>
          <a:bodyPr/>
          <a:lstStyle/>
          <a:p>
            <a:r>
              <a:rPr lang="el" dirty="0"/>
              <a:t>Περίγραμμα Εκπαίδευσης</a:t>
            </a:r>
          </a:p>
        </p:txBody>
      </p:sp>
      <p:sp>
        <p:nvSpPr>
          <p:cNvPr id="10" name="Subtitle 9">
            <a:extLst>
              <a:ext uri="{FF2B5EF4-FFF2-40B4-BE49-F238E27FC236}">
                <a16:creationId xmlns:a16="http://schemas.microsoft.com/office/drawing/2014/main" id="{DB4740A4-A1D9-E9B5-6838-073E1369284E}"/>
              </a:ext>
            </a:extLst>
          </p:cNvPr>
          <p:cNvSpPr>
            <a:spLocks noGrp="1"/>
          </p:cNvSpPr>
          <p:nvPr>
            <p:ph type="subTitle" idx="1"/>
          </p:nvPr>
        </p:nvSpPr>
        <p:spPr>
          <a:xfrm>
            <a:off x="6599787" y="1163112"/>
            <a:ext cx="4786877" cy="763899"/>
          </a:xfrm>
        </p:spPr>
        <p:txBody>
          <a:bodyPr/>
          <a:lstStyle/>
          <a:p>
            <a:r>
              <a:rPr lang="el"/>
              <a:t>Ημέρα-1</a:t>
            </a:r>
          </a:p>
        </p:txBody>
      </p:sp>
      <p:sp>
        <p:nvSpPr>
          <p:cNvPr id="11" name="Text Placeholder 10">
            <a:extLst>
              <a:ext uri="{FF2B5EF4-FFF2-40B4-BE49-F238E27FC236}">
                <a16:creationId xmlns:a16="http://schemas.microsoft.com/office/drawing/2014/main" id="{06C1B1B9-02C9-EF1E-AFBE-E40015F082E0}"/>
              </a:ext>
            </a:extLst>
          </p:cNvPr>
          <p:cNvSpPr>
            <a:spLocks noGrp="1"/>
          </p:cNvSpPr>
          <p:nvPr>
            <p:ph type="body" sz="quarter" idx="12"/>
          </p:nvPr>
        </p:nvSpPr>
        <p:spPr>
          <a:xfrm>
            <a:off x="6599788" y="2341261"/>
            <a:ext cx="4796710" cy="401939"/>
          </a:xfrm>
        </p:spPr>
        <p:txBody>
          <a:bodyPr>
            <a:noAutofit/>
          </a:bodyPr>
          <a:lstStyle/>
          <a:p>
            <a:r>
              <a:rPr lang="el" sz="1600" dirty="0"/>
              <a:t>Θέμα-1: Εισαγωγή στην Κυβερνοασφάλεια των Θαλάσσιων Λιμένων</a:t>
            </a:r>
          </a:p>
        </p:txBody>
      </p:sp>
      <p:sp>
        <p:nvSpPr>
          <p:cNvPr id="12" name="Text Placeholder 11">
            <a:extLst>
              <a:ext uri="{FF2B5EF4-FFF2-40B4-BE49-F238E27FC236}">
                <a16:creationId xmlns:a16="http://schemas.microsoft.com/office/drawing/2014/main" id="{A45E210F-6B8D-736F-B141-2B3CBE61357A}"/>
              </a:ext>
            </a:extLst>
          </p:cNvPr>
          <p:cNvSpPr>
            <a:spLocks noGrp="1"/>
          </p:cNvSpPr>
          <p:nvPr>
            <p:ph type="body" sz="quarter" idx="13"/>
          </p:nvPr>
        </p:nvSpPr>
        <p:spPr>
          <a:xfrm>
            <a:off x="6599786" y="3084077"/>
            <a:ext cx="5188800" cy="401939"/>
          </a:xfrm>
        </p:spPr>
        <p:txBody>
          <a:bodyPr>
            <a:noAutofit/>
          </a:bodyPr>
          <a:lstStyle/>
          <a:p>
            <a:pPr>
              <a:spcBef>
                <a:spcPts val="600"/>
              </a:spcBef>
              <a:spcAft>
                <a:spcPts val="0"/>
              </a:spcAft>
            </a:pPr>
            <a:r>
              <a:rPr lang="el" sz="1600" dirty="0"/>
              <a:t>Θέμα-2: Περιβάλλον ασφάλειας στη θάλασσα: η τρέχουσα κατάσταση</a:t>
            </a:r>
          </a:p>
        </p:txBody>
      </p:sp>
      <p:sp>
        <p:nvSpPr>
          <p:cNvPr id="13" name="Text Placeholder 12">
            <a:extLst>
              <a:ext uri="{FF2B5EF4-FFF2-40B4-BE49-F238E27FC236}">
                <a16:creationId xmlns:a16="http://schemas.microsoft.com/office/drawing/2014/main" id="{19847AB5-5442-A3C4-87F1-C737DF1C6DC0}"/>
              </a:ext>
            </a:extLst>
          </p:cNvPr>
          <p:cNvSpPr>
            <a:spLocks noGrp="1"/>
          </p:cNvSpPr>
          <p:nvPr>
            <p:ph type="body" sz="quarter" idx="14"/>
          </p:nvPr>
        </p:nvSpPr>
        <p:spPr>
          <a:xfrm>
            <a:off x="6589954" y="3699296"/>
            <a:ext cx="4796710" cy="401939"/>
          </a:xfrm>
        </p:spPr>
        <p:txBody>
          <a:bodyPr>
            <a:normAutofit fontScale="85000" lnSpcReduction="20000"/>
          </a:bodyPr>
          <a:lstStyle/>
          <a:p>
            <a:pPr>
              <a:spcBef>
                <a:spcPts val="600"/>
              </a:spcBef>
              <a:spcAft>
                <a:spcPts val="0"/>
              </a:spcAft>
            </a:pPr>
            <a:r>
              <a:rPr lang="el" sz="1600"/>
              <a:t>Θέμα-3: Σώμα γνώσης για την ασφάλεια στον κυβερνοχώρο.</a:t>
            </a:r>
          </a:p>
        </p:txBody>
      </p:sp>
      <p:grpSp>
        <p:nvGrpSpPr>
          <p:cNvPr id="44" name="Group 43">
            <a:extLst>
              <a:ext uri="{FF2B5EF4-FFF2-40B4-BE49-F238E27FC236}">
                <a16:creationId xmlns:a16="http://schemas.microsoft.com/office/drawing/2014/main" id="{19A1C40A-BC04-C14E-7867-E3D7B15979F8}"/>
              </a:ext>
              <a:ext uri="{C183D7F6-B498-43B3-948B-1728B52AA6E4}">
                <adec:decorative xmlns:adec="http://schemas.microsoft.com/office/drawing/2017/decorative" val="1"/>
              </a:ext>
            </a:extLst>
          </p:cNvPr>
          <p:cNvGrpSpPr/>
          <p:nvPr/>
        </p:nvGrpSpPr>
        <p:grpSpPr>
          <a:xfrm>
            <a:off x="3084061" y="0"/>
            <a:ext cx="2959129" cy="6871447"/>
            <a:chOff x="3084061" y="0"/>
            <a:chExt cx="2959129" cy="6871447"/>
          </a:xfrm>
        </p:grpSpPr>
        <p:sp>
          <p:nvSpPr>
            <p:cNvPr id="45" name="Freeform: Shape 44">
              <a:extLst>
                <a:ext uri="{FF2B5EF4-FFF2-40B4-BE49-F238E27FC236}">
                  <a16:creationId xmlns:a16="http://schemas.microsoft.com/office/drawing/2014/main" id="{45521D96-1220-9A5F-FB15-764C14CD87A4}"/>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cxnSp>
          <p:nvCxnSpPr>
            <p:cNvPr id="46" name="Straight Connector 45">
              <a:extLst>
                <a:ext uri="{FF2B5EF4-FFF2-40B4-BE49-F238E27FC236}">
                  <a16:creationId xmlns:a16="http://schemas.microsoft.com/office/drawing/2014/main" id="{937359AB-4FC7-AF1F-096F-69BD733B876C}"/>
                </a:ext>
              </a:extLst>
            </p:cNvPr>
            <p:cNvCxnSpPr>
              <a:cxnSpLocks/>
            </p:cNvCxnSpPr>
            <p:nvPr/>
          </p:nvCxnSpPr>
          <p:spPr>
            <a:xfrm flipH="1">
              <a:off x="308406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5" name="Picture Placeholder 14"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5379627D-9B2A-E0CB-76C0-3EADE6FC7807}"/>
              </a:ext>
            </a:extLst>
          </p:cNvPr>
          <p:cNvPicPr>
            <a:picLocks noGrp="1" noChangeAspect="1"/>
          </p:cNvPicPr>
          <p:nvPr>
            <p:ph type="pic" sz="quarter" idx="11"/>
          </p:nvPr>
        </p:nvPicPr>
        <p:blipFill>
          <a:blip r:embed="rId2"/>
          <a:srcRect l="13124" r="13124"/>
          <a:stretch>
            <a:fillRect/>
          </a:stretch>
        </p:blipFill>
        <p:spPr/>
      </p:pic>
      <p:sp>
        <p:nvSpPr>
          <p:cNvPr id="7" name="Text Placeholder 12">
            <a:extLst>
              <a:ext uri="{FF2B5EF4-FFF2-40B4-BE49-F238E27FC236}">
                <a16:creationId xmlns:a16="http://schemas.microsoft.com/office/drawing/2014/main" id="{AE533A58-2D22-1842-712C-8FBD6C6A6BFA}"/>
              </a:ext>
            </a:extLst>
          </p:cNvPr>
          <p:cNvSpPr txBox="1">
            <a:spLocks/>
          </p:cNvSpPr>
          <p:nvPr/>
        </p:nvSpPr>
        <p:spPr>
          <a:xfrm>
            <a:off x="6599788" y="4234166"/>
            <a:ext cx="4796710" cy="401939"/>
          </a:xfrm>
          <a:prstGeom prst="rect">
            <a:avLst/>
          </a:prstGeom>
        </p:spPr>
        <p:txBody>
          <a:bodyPr vert="horz" lIns="91440" tIns="0" rIns="0" bIns="45720" rtlCol="0" anchor="b">
            <a:normAutofit/>
          </a:bodyPr>
          <a:lstStyle>
            <a:lvl1pPr marL="0" indent="0" algn="l" defTabSz="914400" rtl="0" eaLnBrk="1" latinLnBrk="0" hangingPunct="1">
              <a:lnSpc>
                <a:spcPct val="100000"/>
              </a:lnSpc>
              <a:spcBef>
                <a:spcPts val="1200"/>
              </a:spcBef>
              <a:spcAft>
                <a:spcPts val="600"/>
              </a:spcAft>
              <a:buClr>
                <a:schemeClr val="accent1"/>
              </a:buClr>
              <a:buSzPct val="100000"/>
              <a:buFont typeface="Courier New" panose="02070309020205020404" pitchFamily="49" charset="0"/>
              <a:buNone/>
              <a:defRPr sz="2000" kern="1200">
                <a:solidFill>
                  <a:schemeClr val="accent1"/>
                </a:solidFill>
                <a:latin typeface="+mn-lt"/>
                <a:ea typeface="+mn-ea"/>
                <a:cs typeface="+mn-cs"/>
              </a:defRPr>
            </a:lvl1pPr>
            <a:lvl2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200" kern="1200">
                <a:solidFill>
                  <a:schemeClr val="bg1"/>
                </a:solidFill>
                <a:latin typeface="+mn-lt"/>
                <a:ea typeface="+mn-ea"/>
                <a:cs typeface="+mn-cs"/>
              </a:defRPr>
            </a:lvl2pPr>
            <a:lvl3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3pPr>
            <a:lvl4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4pPr>
            <a:lvl5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l" sz="1600"/>
              <a:t>Θέμα-4: Pen-Test.</a:t>
            </a:r>
          </a:p>
        </p:txBody>
      </p:sp>
    </p:spTree>
    <p:extLst>
      <p:ext uri="{BB962C8B-B14F-4D97-AF65-F5344CB8AC3E}">
        <p14:creationId xmlns:p14="http://schemas.microsoft.com/office/powerpoint/2010/main" val="237198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11</a:t>
            </a:fld>
            <a:endParaRPr lang="en-US"/>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6732237" cy="1017147"/>
          </a:xfrm>
        </p:spPr>
        <p:txBody>
          <a:bodyPr>
            <a:noAutofit/>
          </a:bodyPr>
          <a:lstStyle/>
          <a:p>
            <a:r>
              <a:rPr lang="el" sz="3600" dirty="0"/>
              <a:t>Βασικές γνώσεις και Προαπαιτούμενες</a:t>
            </a:r>
            <a:endParaRPr lang="en-US" dirty="0"/>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893304" y="1808873"/>
            <a:ext cx="5710505" cy="533400"/>
          </a:xfrm>
        </p:spPr>
        <p:txBody>
          <a:bodyPr vert="horz" lIns="0" tIns="0" rIns="0" bIns="0" rtlCol="0" anchor="ctr">
            <a:noAutofit/>
          </a:bodyPr>
          <a:lstStyle/>
          <a:p>
            <a:pPr algn="l"/>
            <a:r>
              <a:rPr lang="el"/>
              <a:t>Βασικές γνώσεις:</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893304" y="2342273"/>
            <a:ext cx="5885179" cy="1632299"/>
          </a:xfrm>
        </p:spPr>
        <p:txBody>
          <a:bodyPr>
            <a:noAutofit/>
          </a:bodyPr>
          <a:lstStyle/>
          <a:p>
            <a:r>
              <a:rPr lang="el" sz="1600"/>
              <a:t>Βασική κατανόηση υπολογιστών και δικτύων</a:t>
            </a:r>
          </a:p>
          <a:p>
            <a:r>
              <a:rPr lang="el" sz="1600"/>
              <a:t>Εξοικείωση με κοινές απειλές και ευπάθειες για την ασφάλεια στο διαδίκτυο</a:t>
            </a:r>
          </a:p>
          <a:p>
            <a:r>
              <a:rPr lang="el" sz="1600"/>
              <a:t>Ευαισθητοποίηση σχετικά με την ασφάλεια στον κυβερνοχώρο</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28" name="Text Placeholder 5">
            <a:extLst>
              <a:ext uri="{FF2B5EF4-FFF2-40B4-BE49-F238E27FC236}">
                <a16:creationId xmlns:a16="http://schemas.microsoft.com/office/drawing/2014/main" id="{CB8B4797-4723-9D92-DF5E-86CBB705F93C}"/>
              </a:ext>
            </a:extLst>
          </p:cNvPr>
          <p:cNvSpPr txBox="1">
            <a:spLocks/>
          </p:cNvSpPr>
          <p:nvPr/>
        </p:nvSpPr>
        <p:spPr>
          <a:xfrm>
            <a:off x="893304" y="4258088"/>
            <a:ext cx="5710505"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l"/>
            <a:r>
              <a:rPr lang="el" dirty="0"/>
              <a:t>Προαπαιτούμενες:</a:t>
            </a:r>
          </a:p>
        </p:txBody>
      </p:sp>
      <p:sp>
        <p:nvSpPr>
          <p:cNvPr id="29" name="Text Placeholder 10">
            <a:extLst>
              <a:ext uri="{FF2B5EF4-FFF2-40B4-BE49-F238E27FC236}">
                <a16:creationId xmlns:a16="http://schemas.microsoft.com/office/drawing/2014/main" id="{2BED4F96-A04E-C9DC-CC14-D7BF90874C22}"/>
              </a:ext>
            </a:extLst>
          </p:cNvPr>
          <p:cNvSpPr txBox="1">
            <a:spLocks/>
          </p:cNvSpPr>
          <p:nvPr/>
        </p:nvSpPr>
        <p:spPr>
          <a:xfrm>
            <a:off x="893304" y="4791489"/>
            <a:ext cx="5885179" cy="365126"/>
          </a:xfrm>
          <a:prstGeom prst="rect">
            <a:avLst/>
          </a:prstGeom>
        </p:spPr>
        <p:txBody>
          <a:bodyPr vert="horz" lIns="0" tIns="45720" rIns="0" bIns="0" rtlCol="0" anchor="b">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600" dirty="0"/>
              <a:t>Κα</a:t>
            </a:r>
            <a:r>
              <a:rPr lang="el-GR" sz="1600" dirty="0"/>
              <a:t>μία</a:t>
            </a:r>
            <a:endParaRPr lang="el" sz="1600" dirty="0"/>
          </a:p>
        </p:txBody>
      </p:sp>
      <p:pic>
        <p:nvPicPr>
          <p:cNvPr id="39" name="Picture Placeholder 38" descr="Ένα άτομο που κρατά βιβλία σε μια βιβλιοθήκη&#10;&#10;Περιγραφή που δημιουργείται αυτόματα">
            <a:extLst>
              <a:ext uri="{FF2B5EF4-FFF2-40B4-BE49-F238E27FC236}">
                <a16:creationId xmlns:a16="http://schemas.microsoft.com/office/drawing/2014/main" id="{10FE2B7C-AE61-BE40-0320-C82DDDDF7AAA}"/>
              </a:ext>
            </a:extLst>
          </p:cNvPr>
          <p:cNvPicPr>
            <a:picLocks noGrp="1" noChangeAspect="1"/>
          </p:cNvPicPr>
          <p:nvPr>
            <p:ph type="pic" sz="quarter" idx="11"/>
          </p:nvPr>
        </p:nvPicPr>
        <p:blipFill>
          <a:blip r:embed="rId4"/>
          <a:srcRect l="13161" r="13161"/>
          <a:stretch>
            <a:fillRect/>
          </a:stretch>
        </p:blipFill>
        <p:spPr/>
      </p:pic>
    </p:spTree>
    <p:extLst>
      <p:ext uri="{BB962C8B-B14F-4D97-AF65-F5344CB8AC3E}">
        <p14:creationId xmlns:p14="http://schemas.microsoft.com/office/powerpoint/2010/main" val="311611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12</a:t>
            </a:fld>
            <a:endParaRPr lang="en-US"/>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6732237" cy="1017147"/>
          </a:xfrm>
        </p:spPr>
        <p:txBody>
          <a:bodyPr>
            <a:noAutofit/>
          </a:bodyPr>
          <a:lstStyle/>
          <a:p>
            <a:r>
              <a:rPr lang="el" sz="3600"/>
              <a:t>Τεχνικά εργαλεία και άλλες απαιτήσεις</a:t>
            </a:r>
            <a:endParaRPr lang="en-US"/>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1037417" y="1803267"/>
            <a:ext cx="5710505" cy="533400"/>
          </a:xfrm>
        </p:spPr>
        <p:txBody>
          <a:bodyPr vert="horz" lIns="0" tIns="0" rIns="0" bIns="0" rtlCol="0" anchor="ctr">
            <a:noAutofit/>
          </a:bodyPr>
          <a:lstStyle/>
          <a:p>
            <a:pPr algn="l"/>
            <a:r>
              <a:rPr lang="el"/>
              <a:t>Τεχνικά εργαλεία</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037417" y="2554174"/>
            <a:ext cx="5885179" cy="1259806"/>
          </a:xfrm>
        </p:spPr>
        <p:txBody>
          <a:bodyPr>
            <a:noAutofit/>
          </a:bodyPr>
          <a:lstStyle/>
          <a:p>
            <a:r>
              <a:rPr lang="el" sz="1600" dirty="0"/>
              <a:t>Υπολογιστής με πρόσβαση στο Internet</a:t>
            </a:r>
          </a:p>
          <a:p>
            <a:r>
              <a:rPr lang="el" sz="1600" dirty="0"/>
              <a:t>Τεχνικά εργαλεία: Kali Linux, εικονική μηχανή, NMap, Wireshak, μεταγλωττιστές, C. </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28" name="Text Placeholder 5">
            <a:extLst>
              <a:ext uri="{FF2B5EF4-FFF2-40B4-BE49-F238E27FC236}">
                <a16:creationId xmlns:a16="http://schemas.microsoft.com/office/drawing/2014/main" id="{CB8B4797-4723-9D92-DF5E-86CBB705F93C}"/>
              </a:ext>
            </a:extLst>
          </p:cNvPr>
          <p:cNvSpPr txBox="1">
            <a:spLocks/>
          </p:cNvSpPr>
          <p:nvPr/>
        </p:nvSpPr>
        <p:spPr>
          <a:xfrm>
            <a:off x="1037417" y="4566535"/>
            <a:ext cx="5710505"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l"/>
            <a:r>
              <a:rPr lang="el"/>
              <a:t>Άλλες απαιτήσεις</a:t>
            </a:r>
          </a:p>
        </p:txBody>
      </p:sp>
      <p:sp>
        <p:nvSpPr>
          <p:cNvPr id="29" name="Text Placeholder 10">
            <a:extLst>
              <a:ext uri="{FF2B5EF4-FFF2-40B4-BE49-F238E27FC236}">
                <a16:creationId xmlns:a16="http://schemas.microsoft.com/office/drawing/2014/main" id="{2BED4F96-A04E-C9DC-CC14-D7BF90874C22}"/>
              </a:ext>
            </a:extLst>
          </p:cNvPr>
          <p:cNvSpPr txBox="1">
            <a:spLocks/>
          </p:cNvSpPr>
          <p:nvPr/>
        </p:nvSpPr>
        <p:spPr>
          <a:xfrm>
            <a:off x="1049093" y="5198015"/>
            <a:ext cx="5885179" cy="783933"/>
          </a:xfrm>
          <a:prstGeom prst="rect">
            <a:avLst/>
          </a:prstGeom>
        </p:spPr>
        <p:txBody>
          <a:bodyPr vert="horz" lIns="0" tIns="45720" rIns="0" bIns="0" rtlCol="0" anchor="b">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600"/>
              <a:t>Γνώση Βασικών Εννοιών Πληροφορικής / Επίγνωση Πρακτικών Ασφάλειας Διαδικτύου / Προθυμία για Μάθηση και Πειραματισμό / Ενεργός Συμμετοχή</a:t>
            </a:r>
          </a:p>
        </p:txBody>
      </p:sp>
      <p:pic>
        <p:nvPicPr>
          <p:cNvPr id="8" name="Picture Placeholder 7" descr="Μια ομάδα ανθρώπων που εργάζονται σε ένα έργο&#10;&#10;Περιγραφή που δημιουργείται αυτόματα">
            <a:extLst>
              <a:ext uri="{FF2B5EF4-FFF2-40B4-BE49-F238E27FC236}">
                <a16:creationId xmlns:a16="http://schemas.microsoft.com/office/drawing/2014/main" id="{F7F2A728-0495-F970-08BB-DF29D017CE61}"/>
              </a:ext>
            </a:extLst>
          </p:cNvPr>
          <p:cNvPicPr>
            <a:picLocks noGrp="1" noChangeAspect="1"/>
          </p:cNvPicPr>
          <p:nvPr>
            <p:ph type="pic" sz="quarter" idx="11"/>
          </p:nvPr>
        </p:nvPicPr>
        <p:blipFill>
          <a:blip r:embed="rId4"/>
          <a:srcRect l="14408" r="14408"/>
          <a:stretch>
            <a:fillRect/>
          </a:stretch>
        </p:blipFill>
        <p:spPr/>
      </p:pic>
    </p:spTree>
    <p:extLst>
      <p:ext uri="{BB962C8B-B14F-4D97-AF65-F5344CB8AC3E}">
        <p14:creationId xmlns:p14="http://schemas.microsoft.com/office/powerpoint/2010/main" val="3013528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5A879-E5AD-3E97-7279-ADA2CD086963}"/>
            </a:ext>
          </a:extLst>
        </p:cNvPr>
        <p:cNvGrpSpPr/>
        <p:nvPr/>
      </p:nvGrpSpPr>
      <p:grpSpPr>
        <a:xfrm>
          <a:off x="0" y="0"/>
          <a:ext cx="0" cy="0"/>
          <a:chOff x="0" y="0"/>
          <a:chExt cx="0" cy="0"/>
        </a:xfrm>
      </p:grpSpPr>
      <p:pic>
        <p:nvPicPr>
          <p:cNvPr id="16" name="Picture Placeholder 16" descr="Ένα άτομο σηκώνει το χέρι του">
            <a:extLst>
              <a:ext uri="{FF2B5EF4-FFF2-40B4-BE49-F238E27FC236}">
                <a16:creationId xmlns:a16="http://schemas.microsoft.com/office/drawing/2014/main" id="{D6C19D5D-C12E-C0B5-66CA-00A38F192ECC}"/>
              </a:ext>
            </a:extLst>
          </p:cNvPr>
          <p:cNvPicPr>
            <a:picLocks noGrp="1" noChangeAspect="1"/>
          </p:cNvPicPr>
          <p:nvPr>
            <p:ph type="pic" sz="quarter" idx="11"/>
          </p:nvPr>
        </p:nvPicPr>
        <p:blipFill>
          <a:blip r:embed="rId2"/>
          <a:srcRect l="8333" r="8333"/>
          <a:stretch/>
        </p:blipFill>
        <p:spPr/>
      </p:pic>
      <p:sp>
        <p:nvSpPr>
          <p:cNvPr id="3" name="Title 2">
            <a:extLst>
              <a:ext uri="{FF2B5EF4-FFF2-40B4-BE49-F238E27FC236}">
                <a16:creationId xmlns:a16="http://schemas.microsoft.com/office/drawing/2014/main" id="{6C247F1D-D317-6C65-B523-99F399A770BD}"/>
              </a:ext>
            </a:extLst>
          </p:cNvPr>
          <p:cNvSpPr>
            <a:spLocks noGrp="1"/>
          </p:cNvSpPr>
          <p:nvPr>
            <p:ph type="ctrTitle"/>
          </p:nvPr>
        </p:nvSpPr>
        <p:spPr/>
        <p:txBody>
          <a:bodyPr/>
          <a:lstStyle/>
          <a:p>
            <a:r>
              <a:rPr lang="el"/>
              <a:t>Πρόοδος μαθήματος</a:t>
            </a:r>
          </a:p>
        </p:txBody>
      </p:sp>
      <p:sp>
        <p:nvSpPr>
          <p:cNvPr id="4" name="Text Placeholder 3">
            <a:extLst>
              <a:ext uri="{FF2B5EF4-FFF2-40B4-BE49-F238E27FC236}">
                <a16:creationId xmlns:a16="http://schemas.microsoft.com/office/drawing/2014/main" id="{690D01FB-A096-A28C-4A09-D7739A412F20}"/>
              </a:ext>
            </a:extLst>
          </p:cNvPr>
          <p:cNvSpPr>
            <a:spLocks noGrp="1"/>
          </p:cNvSpPr>
          <p:nvPr>
            <p:ph type="body" sz="quarter" idx="10"/>
          </p:nvPr>
        </p:nvSpPr>
        <p:spPr/>
        <p:txBody>
          <a:bodyPr/>
          <a:lstStyle/>
          <a:p>
            <a:r>
              <a:rPr lang="el" sz="5400"/>
              <a:t>Ο1</a:t>
            </a:r>
            <a:r>
              <a:rPr lang="el"/>
              <a:t>.</a:t>
            </a:r>
          </a:p>
        </p:txBody>
      </p:sp>
      <p:sp>
        <p:nvSpPr>
          <p:cNvPr id="5" name="Text Placeholder 4">
            <a:extLst>
              <a:ext uri="{FF2B5EF4-FFF2-40B4-BE49-F238E27FC236}">
                <a16:creationId xmlns:a16="http://schemas.microsoft.com/office/drawing/2014/main" id="{EE8641CA-9857-4177-34A5-818C83EAB65D}"/>
              </a:ext>
            </a:extLst>
          </p:cNvPr>
          <p:cNvSpPr>
            <a:spLocks noGrp="1"/>
          </p:cNvSpPr>
          <p:nvPr>
            <p:ph type="body" sz="quarter" idx="16"/>
          </p:nvPr>
        </p:nvSpPr>
        <p:spPr/>
        <p:txBody>
          <a:bodyPr>
            <a:normAutofit fontScale="70000" lnSpcReduction="20000"/>
          </a:bodyPr>
          <a:lstStyle/>
          <a:p>
            <a:r>
              <a:rPr lang="el" sz="2200" dirty="0">
                <a:solidFill>
                  <a:schemeClr val="tx1"/>
                </a:solidFill>
              </a:rPr>
              <a:t>Πλοήγηση στις απειλές στον κυβερνοχώρο: Ο κίνδυνος ευάλωτων δυαδικών αρχείων στα ναυτηλιακά συστήματα</a:t>
            </a:r>
          </a:p>
        </p:txBody>
      </p:sp>
      <p:sp>
        <p:nvSpPr>
          <p:cNvPr id="6" name="Text Placeholder 5">
            <a:extLst>
              <a:ext uri="{FF2B5EF4-FFF2-40B4-BE49-F238E27FC236}">
                <a16:creationId xmlns:a16="http://schemas.microsoft.com/office/drawing/2014/main" id="{61ADAA1A-BB66-FD89-7961-ABC235425657}"/>
              </a:ext>
            </a:extLst>
          </p:cNvPr>
          <p:cNvSpPr>
            <a:spLocks noGrp="1"/>
          </p:cNvSpPr>
          <p:nvPr>
            <p:ph type="body" sz="quarter" idx="12"/>
          </p:nvPr>
        </p:nvSpPr>
        <p:spPr/>
        <p:txBody>
          <a:bodyPr/>
          <a:lstStyle/>
          <a:p>
            <a:r>
              <a:rPr lang="el" sz="4400"/>
              <a:t>Ο2</a:t>
            </a:r>
            <a:r>
              <a:rPr lang="el"/>
              <a:t>.</a:t>
            </a:r>
          </a:p>
        </p:txBody>
      </p:sp>
      <p:sp>
        <p:nvSpPr>
          <p:cNvPr id="7" name="Text Placeholder 6">
            <a:extLst>
              <a:ext uri="{FF2B5EF4-FFF2-40B4-BE49-F238E27FC236}">
                <a16:creationId xmlns:a16="http://schemas.microsoft.com/office/drawing/2014/main" id="{57AE03A1-F794-56A9-6A31-77AED7A9E43B}"/>
              </a:ext>
            </a:extLst>
          </p:cNvPr>
          <p:cNvSpPr>
            <a:spLocks noGrp="1"/>
          </p:cNvSpPr>
          <p:nvPr>
            <p:ph type="body" sz="quarter" idx="17"/>
          </p:nvPr>
        </p:nvSpPr>
        <p:spPr/>
        <p:txBody>
          <a:bodyPr>
            <a:normAutofit/>
          </a:bodyPr>
          <a:lstStyle/>
          <a:p>
            <a:r>
              <a:rPr lang="el" sz="2000">
                <a:solidFill>
                  <a:schemeClr val="tx1">
                    <a:lumMod val="50000"/>
                    <a:lumOff val="50000"/>
                  </a:schemeClr>
                </a:solidFill>
              </a:rPr>
              <a:t>Από το λογισμικό στα δυαδικά αρχεία</a:t>
            </a:r>
          </a:p>
        </p:txBody>
      </p:sp>
      <p:sp>
        <p:nvSpPr>
          <p:cNvPr id="8" name="Text Placeholder 7">
            <a:extLst>
              <a:ext uri="{FF2B5EF4-FFF2-40B4-BE49-F238E27FC236}">
                <a16:creationId xmlns:a16="http://schemas.microsoft.com/office/drawing/2014/main" id="{CA50F511-489C-4D21-49CC-136D2825FB3B}"/>
              </a:ext>
            </a:extLst>
          </p:cNvPr>
          <p:cNvSpPr>
            <a:spLocks noGrp="1"/>
          </p:cNvSpPr>
          <p:nvPr>
            <p:ph type="body" sz="quarter" idx="13"/>
          </p:nvPr>
        </p:nvSpPr>
        <p:spPr/>
        <p:txBody>
          <a:bodyPr/>
          <a:lstStyle/>
          <a:p>
            <a:r>
              <a:rPr lang="el"/>
              <a:t>Ο3.</a:t>
            </a:r>
          </a:p>
        </p:txBody>
      </p:sp>
      <p:sp>
        <p:nvSpPr>
          <p:cNvPr id="9" name="Text Placeholder 8">
            <a:extLst>
              <a:ext uri="{FF2B5EF4-FFF2-40B4-BE49-F238E27FC236}">
                <a16:creationId xmlns:a16="http://schemas.microsoft.com/office/drawing/2014/main" id="{1D9525F2-38CA-B9F9-2C13-0225A6C57164}"/>
              </a:ext>
            </a:extLst>
          </p:cNvPr>
          <p:cNvSpPr>
            <a:spLocks noGrp="1"/>
          </p:cNvSpPr>
          <p:nvPr>
            <p:ph type="body" sz="quarter" idx="18"/>
          </p:nvPr>
        </p:nvSpPr>
        <p:spPr/>
        <p:txBody>
          <a:bodyPr/>
          <a:lstStyle/>
          <a:p>
            <a:r>
              <a:rPr lang="el"/>
              <a:t>Μνήμη </a:t>
            </a:r>
          </a:p>
        </p:txBody>
      </p:sp>
      <p:sp>
        <p:nvSpPr>
          <p:cNvPr id="10" name="Text Placeholder 9">
            <a:extLst>
              <a:ext uri="{FF2B5EF4-FFF2-40B4-BE49-F238E27FC236}">
                <a16:creationId xmlns:a16="http://schemas.microsoft.com/office/drawing/2014/main" id="{02D57C20-6572-9AB4-F721-23777C954666}"/>
              </a:ext>
            </a:extLst>
          </p:cNvPr>
          <p:cNvSpPr>
            <a:spLocks noGrp="1"/>
          </p:cNvSpPr>
          <p:nvPr>
            <p:ph type="body" sz="quarter" idx="14"/>
          </p:nvPr>
        </p:nvSpPr>
        <p:spPr/>
        <p:txBody>
          <a:bodyPr/>
          <a:lstStyle/>
          <a:p>
            <a:r>
              <a:rPr lang="el"/>
              <a:t>Ο4.</a:t>
            </a:r>
          </a:p>
        </p:txBody>
      </p:sp>
      <p:sp>
        <p:nvSpPr>
          <p:cNvPr id="11" name="Text Placeholder 10">
            <a:extLst>
              <a:ext uri="{FF2B5EF4-FFF2-40B4-BE49-F238E27FC236}">
                <a16:creationId xmlns:a16="http://schemas.microsoft.com/office/drawing/2014/main" id="{964B0245-83D3-305D-EE02-D4AC863FA97A}"/>
              </a:ext>
            </a:extLst>
          </p:cNvPr>
          <p:cNvSpPr>
            <a:spLocks noGrp="1"/>
          </p:cNvSpPr>
          <p:nvPr>
            <p:ph type="body" sz="quarter" idx="19"/>
          </p:nvPr>
        </p:nvSpPr>
        <p:spPr/>
        <p:txBody>
          <a:bodyPr/>
          <a:lstStyle/>
          <a:p>
            <a:r>
              <a:rPr lang="el" dirty="0"/>
              <a:t>Μαύρο κουτί – </a:t>
            </a:r>
            <a:r>
              <a:rPr lang="el-GR" dirty="0"/>
              <a:t>Δοκιμές Διείσδυσης</a:t>
            </a:r>
            <a:endParaRPr lang="el" dirty="0"/>
          </a:p>
        </p:txBody>
      </p:sp>
      <p:sp>
        <p:nvSpPr>
          <p:cNvPr id="15" name="Slide Number Placeholder 14">
            <a:extLst>
              <a:ext uri="{FF2B5EF4-FFF2-40B4-BE49-F238E27FC236}">
                <a16:creationId xmlns:a16="http://schemas.microsoft.com/office/drawing/2014/main" id="{3C2E0AA3-CA4D-128B-7B5C-88A787371AC5}"/>
              </a:ext>
            </a:extLst>
          </p:cNvPr>
          <p:cNvSpPr>
            <a:spLocks noGrp="1"/>
          </p:cNvSpPr>
          <p:nvPr>
            <p:ph type="sldNum" sz="quarter" idx="4"/>
          </p:nvPr>
        </p:nvSpPr>
        <p:spPr/>
        <p:txBody>
          <a:bodyPr/>
          <a:lstStyle/>
          <a:p>
            <a:fld id="{3A98EE3D-8CD1-4C3F-BD1C-C98C9596463C}" type="slidenum">
              <a:rPr lang="en-US" smtClean="0"/>
              <a:pPr/>
              <a:t>13</a:t>
            </a:fld>
            <a:endParaRPr lang="en-US"/>
          </a:p>
        </p:txBody>
      </p:sp>
      <p:grpSp>
        <p:nvGrpSpPr>
          <p:cNvPr id="17" name="Group 16">
            <a:extLst>
              <a:ext uri="{FF2B5EF4-FFF2-40B4-BE49-F238E27FC236}">
                <a16:creationId xmlns:a16="http://schemas.microsoft.com/office/drawing/2014/main" id="{23018EE9-1AD6-B9C0-F618-6C026ABF317E}"/>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A6BB9AA5-2F65-14E9-BF74-E9F383CA674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DBCFA096-D0DC-4C6E-D170-579EA8A52644}"/>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grpSp>
    </p:spTree>
    <p:extLst>
      <p:ext uri="{BB962C8B-B14F-4D97-AF65-F5344CB8AC3E}">
        <p14:creationId xmlns:p14="http://schemas.microsoft.com/office/powerpoint/2010/main" val="3426820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1">
            <a:extLst>
              <a:ext uri="{FF2B5EF4-FFF2-40B4-BE49-F238E27FC236}">
                <a16:creationId xmlns:a16="http://schemas.microsoft.com/office/drawing/2014/main" id="{D7857EDB-833B-F8E3-F8BB-69E1F6A0E118}"/>
              </a:ext>
            </a:extLst>
          </p:cNvPr>
          <p:cNvSpPr>
            <a:spLocks noGrp="1"/>
          </p:cNvSpPr>
          <p:nvPr>
            <p:ph type="pic" sz="quarter" idx="11"/>
          </p:nvPr>
        </p:nvSpPr>
        <p:spPr/>
        <p:txBody>
          <a:bodyPr/>
          <a:lstStyle/>
          <a:p>
            <a:endParaRPr lang="el-GR"/>
          </a:p>
        </p:txBody>
      </p:sp>
      <p:sp>
        <p:nvSpPr>
          <p:cNvPr id="15" name="Θέση αριθμού διαφάνειας 14">
            <a:extLst>
              <a:ext uri="{FF2B5EF4-FFF2-40B4-BE49-F238E27FC236}">
                <a16:creationId xmlns:a16="http://schemas.microsoft.com/office/drawing/2014/main" id="{C2B365CD-4C71-7ADC-DB74-286B145A5D7B}"/>
              </a:ext>
            </a:extLst>
          </p:cNvPr>
          <p:cNvSpPr>
            <a:spLocks noGrp="1"/>
          </p:cNvSpPr>
          <p:nvPr>
            <p:ph type="sldNum" sz="quarter" idx="4"/>
          </p:nvPr>
        </p:nvSpPr>
        <p:spPr/>
        <p:txBody>
          <a:bodyPr/>
          <a:lstStyle/>
          <a:p>
            <a:fld id="{3A98EE3D-8CD1-4C3F-BD1C-C98C9596463C}" type="slidenum">
              <a:rPr lang="en-US" smtClean="0"/>
              <a:pPr/>
              <a:t>14</a:t>
            </a:fld>
            <a:endParaRPr lang="en-US"/>
          </a:p>
        </p:txBody>
      </p:sp>
      <p:sp useBgFill="1">
        <p:nvSpPr>
          <p:cNvPr id="16" name="Rectangle 7">
            <a:extLst>
              <a:ext uri="{FF2B5EF4-FFF2-40B4-BE49-F238E27FC236}">
                <a16:creationId xmlns:a16="http://schemas.microsoft.com/office/drawing/2014/main" id="{2578D0CA-2297-4F73-757D-EBC1497785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97523842-974E-46AB-F17D-D780EF640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1">
            <a:extLst>
              <a:ext uri="{FF2B5EF4-FFF2-40B4-BE49-F238E27FC236}">
                <a16:creationId xmlns:a16="http://schemas.microsoft.com/office/drawing/2014/main" id="{D39B8131-9022-CC25-CF37-A907615F79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3">
            <a:extLst>
              <a:ext uri="{FF2B5EF4-FFF2-40B4-BE49-F238E27FC236}">
                <a16:creationId xmlns:a16="http://schemas.microsoft.com/office/drawing/2014/main" id="{AD16E3A2-7173-40A9-D3B2-6A743D1980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5">
            <a:extLst>
              <a:ext uri="{FF2B5EF4-FFF2-40B4-BE49-F238E27FC236}">
                <a16:creationId xmlns:a16="http://schemas.microsoft.com/office/drawing/2014/main" id="{B571BD8B-C8A2-88CC-610B-4FE2A1A2D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Τίτλος 1">
            <a:extLst>
              <a:ext uri="{FF2B5EF4-FFF2-40B4-BE49-F238E27FC236}">
                <a16:creationId xmlns:a16="http://schemas.microsoft.com/office/drawing/2014/main" id="{1A3F07EC-27F4-0791-D201-D67121F18948}"/>
              </a:ext>
            </a:extLst>
          </p:cNvPr>
          <p:cNvSpPr txBox="1">
            <a:spLocks/>
          </p:cNvSpPr>
          <p:nvPr/>
        </p:nvSpPr>
        <p:spPr>
          <a:xfrm>
            <a:off x="1371599" y="294538"/>
            <a:ext cx="9895951" cy="1033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 sz="4000" b="1">
                <a:solidFill>
                  <a:srgbClr val="FFFFFF"/>
                </a:solidFill>
              </a:rPr>
              <a:t>Εισαγωγή</a:t>
            </a:r>
            <a:endParaRPr lang="el-GR" sz="4000">
              <a:solidFill>
                <a:srgbClr val="FFFFFF"/>
              </a:solidFill>
            </a:endParaRPr>
          </a:p>
        </p:txBody>
      </p:sp>
      <p:sp>
        <p:nvSpPr>
          <p:cNvPr id="22" name="Θέση περιεχομένου 2">
            <a:extLst>
              <a:ext uri="{FF2B5EF4-FFF2-40B4-BE49-F238E27FC236}">
                <a16:creationId xmlns:a16="http://schemas.microsoft.com/office/drawing/2014/main" id="{274E534D-DC7D-BCBC-4F85-6B3D090D8DB2}"/>
              </a:ext>
            </a:extLst>
          </p:cNvPr>
          <p:cNvSpPr txBox="1">
            <a:spLocks/>
          </p:cNvSpPr>
          <p:nvPr/>
        </p:nvSpPr>
        <p:spPr>
          <a:xfrm>
            <a:off x="326571" y="2318197"/>
            <a:ext cx="11549743" cy="3683358"/>
          </a:xfrm>
          <a:prstGeom prst="rect">
            <a:avLst/>
          </a:prstGeom>
        </p:spPr>
        <p:txBody>
          <a:bodyPr anchor="ctr">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dirty="0"/>
              <a:t>Με τι θα ασχοληθούμε;</a:t>
            </a:r>
          </a:p>
          <a:p>
            <a:pPr lvl="1"/>
            <a:r>
              <a:rPr lang="el" sz="2800" dirty="0"/>
              <a:t>Λογισμικό και ψηφιακά συστήματα στις σύγχρονες ναυτηλιακές επιχειρήσεις</a:t>
            </a:r>
          </a:p>
          <a:p>
            <a:pPr lvl="1"/>
            <a:r>
              <a:rPr lang="el" sz="2800" dirty="0"/>
              <a:t>Τα πλοία και οι λιμενικές λειτουργίες εξαρτώνται όλο και περισσότερο από την ψηφιακή τεχνολογία</a:t>
            </a:r>
          </a:p>
          <a:p>
            <a:pPr lvl="1"/>
            <a:r>
              <a:rPr lang="el" sz="2800" dirty="0"/>
              <a:t>Κατανόηση των κινδύνων που σχετίζονται με το ευάλωτο λογισμικό στα ναυτιλιακά ψηφιακά συστήματα</a:t>
            </a:r>
          </a:p>
          <a:p>
            <a:pPr lvl="1"/>
            <a:endParaRPr lang="el-GR" sz="2800" dirty="0"/>
          </a:p>
        </p:txBody>
      </p:sp>
    </p:spTree>
    <p:extLst>
      <p:ext uri="{BB962C8B-B14F-4D97-AF65-F5344CB8AC3E}">
        <p14:creationId xmlns:p14="http://schemas.microsoft.com/office/powerpoint/2010/main" val="1375639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6B246-59F4-3904-79AA-49BF9418C383}"/>
            </a:ext>
          </a:extLst>
        </p:cNvPr>
        <p:cNvGrpSpPr/>
        <p:nvPr/>
      </p:nvGrpSpPr>
      <p:grpSpPr>
        <a:xfrm>
          <a:off x="0" y="0"/>
          <a:ext cx="0" cy="0"/>
          <a:chOff x="0" y="0"/>
          <a:chExt cx="0" cy="0"/>
        </a:xfrm>
      </p:grpSpPr>
      <p:sp>
        <p:nvSpPr>
          <p:cNvPr id="2" name="Θέση εικόνας 1">
            <a:extLst>
              <a:ext uri="{FF2B5EF4-FFF2-40B4-BE49-F238E27FC236}">
                <a16:creationId xmlns:a16="http://schemas.microsoft.com/office/drawing/2014/main" id="{F5AE4EC6-A40E-D0C2-CA1D-A6AE3D839E01}"/>
              </a:ext>
            </a:extLst>
          </p:cNvPr>
          <p:cNvSpPr>
            <a:spLocks noGrp="1"/>
          </p:cNvSpPr>
          <p:nvPr>
            <p:ph type="pic" sz="quarter" idx="11"/>
          </p:nvPr>
        </p:nvSpPr>
        <p:spPr/>
        <p:txBody>
          <a:bodyPr/>
          <a:lstStyle/>
          <a:p>
            <a:endParaRPr lang="el-GR"/>
          </a:p>
        </p:txBody>
      </p:sp>
      <p:sp>
        <p:nvSpPr>
          <p:cNvPr id="15" name="Θέση αριθμού διαφάνειας 14">
            <a:extLst>
              <a:ext uri="{FF2B5EF4-FFF2-40B4-BE49-F238E27FC236}">
                <a16:creationId xmlns:a16="http://schemas.microsoft.com/office/drawing/2014/main" id="{E2DAA8D5-1743-B9A1-AB2C-73B8FCFED2F5}"/>
              </a:ext>
            </a:extLst>
          </p:cNvPr>
          <p:cNvSpPr>
            <a:spLocks noGrp="1"/>
          </p:cNvSpPr>
          <p:nvPr>
            <p:ph type="sldNum" sz="quarter" idx="4"/>
          </p:nvPr>
        </p:nvSpPr>
        <p:spPr/>
        <p:txBody>
          <a:bodyPr/>
          <a:lstStyle/>
          <a:p>
            <a:fld id="{3A98EE3D-8CD1-4C3F-BD1C-C98C9596463C}" type="slidenum">
              <a:rPr lang="en-US" smtClean="0"/>
              <a:pPr/>
              <a:t>15</a:t>
            </a:fld>
            <a:endParaRPr lang="en-US"/>
          </a:p>
        </p:txBody>
      </p:sp>
      <p:sp useBgFill="1">
        <p:nvSpPr>
          <p:cNvPr id="3" name="Rectangle 8">
            <a:extLst>
              <a:ext uri="{FF2B5EF4-FFF2-40B4-BE49-F238E27FC236}">
                <a16:creationId xmlns:a16="http://schemas.microsoft.com/office/drawing/2014/main" id="{9C1E57EC-DB8A-1C3F-4C6B-49BC13347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Τίτλος 1">
            <a:extLst>
              <a:ext uri="{FF2B5EF4-FFF2-40B4-BE49-F238E27FC236}">
                <a16:creationId xmlns:a16="http://schemas.microsoft.com/office/drawing/2014/main" id="{34445CD7-FAF2-A67E-8327-787458602758}"/>
              </a:ext>
            </a:extLst>
          </p:cNvPr>
          <p:cNvSpPr txBox="1">
            <a:spLocks/>
          </p:cNvSpPr>
          <p:nvPr/>
        </p:nvSpPr>
        <p:spPr>
          <a:xfrm>
            <a:off x="5297761" y="329184"/>
            <a:ext cx="7680819" cy="1783080"/>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 sz="5400" dirty="0"/>
              <a:t>Λογισμικό στις σύγχρονες ναυτιλιακές επιχειρήσεις</a:t>
            </a:r>
            <a:endParaRPr lang="el-GR" sz="5400" dirty="0"/>
          </a:p>
        </p:txBody>
      </p:sp>
      <p:pic>
        <p:nvPicPr>
          <p:cNvPr id="5" name="Picture 4" descr="Εμπορευματοκιβώτια μεταφοράς φορτίου σε σωρό και σε ημιφορτηγό σε λιμάνι">
            <a:extLst>
              <a:ext uri="{FF2B5EF4-FFF2-40B4-BE49-F238E27FC236}">
                <a16:creationId xmlns:a16="http://schemas.microsoft.com/office/drawing/2014/main" id="{CC997EC6-D254-0DB8-3629-4005EB0797B8}"/>
              </a:ext>
            </a:extLst>
          </p:cNvPr>
          <p:cNvPicPr>
            <a:picLocks noChangeAspect="1"/>
          </p:cNvPicPr>
          <p:nvPr/>
        </p:nvPicPr>
        <p:blipFill rotWithShape="1">
          <a:blip r:embed="rId2"/>
          <a:srcRect l="34083" r="1498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 name="sketchy line">
            <a:extLst>
              <a:ext uri="{FF2B5EF4-FFF2-40B4-BE49-F238E27FC236}">
                <a16:creationId xmlns:a16="http://schemas.microsoft.com/office/drawing/2014/main" id="{B2F89526-E860-BDC0-3D26-3451B10FAC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Θέση περιεχομένου 2">
            <a:extLst>
              <a:ext uri="{FF2B5EF4-FFF2-40B4-BE49-F238E27FC236}">
                <a16:creationId xmlns:a16="http://schemas.microsoft.com/office/drawing/2014/main" id="{A53B1769-C132-902C-9DCE-0F582C724835}"/>
              </a:ext>
            </a:extLst>
          </p:cNvPr>
          <p:cNvGraphicFramePr>
            <a:graphicFrameLocks/>
          </p:cNvGraphicFramePr>
          <p:nvPr>
            <p:extLst>
              <p:ext uri="{D42A27DB-BD31-4B8C-83A1-F6EECF244321}">
                <p14:modId xmlns:p14="http://schemas.microsoft.com/office/powerpoint/2010/main" val="1607258568"/>
              </p:ext>
            </p:extLst>
          </p:nvPr>
        </p:nvGraphicFramePr>
        <p:xfrm>
          <a:off x="5297762" y="2706624"/>
          <a:ext cx="6251110" cy="34838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7209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BE903-F76B-4467-C0E5-12AFFFE438AF}"/>
            </a:ext>
          </a:extLst>
        </p:cNvPr>
        <p:cNvGrpSpPr/>
        <p:nvPr/>
      </p:nvGrpSpPr>
      <p:grpSpPr>
        <a:xfrm>
          <a:off x="0" y="0"/>
          <a:ext cx="0" cy="0"/>
          <a:chOff x="0" y="0"/>
          <a:chExt cx="0" cy="0"/>
        </a:xfrm>
      </p:grpSpPr>
      <p:sp>
        <p:nvSpPr>
          <p:cNvPr id="15" name="Θέση αριθμού διαφάνειας 14">
            <a:extLst>
              <a:ext uri="{FF2B5EF4-FFF2-40B4-BE49-F238E27FC236}">
                <a16:creationId xmlns:a16="http://schemas.microsoft.com/office/drawing/2014/main" id="{66AF585B-4056-F918-CEE9-41BDF0017A35}"/>
              </a:ext>
            </a:extLst>
          </p:cNvPr>
          <p:cNvSpPr>
            <a:spLocks noGrp="1"/>
          </p:cNvSpPr>
          <p:nvPr>
            <p:ph type="sldNum" sz="quarter" idx="4"/>
          </p:nvPr>
        </p:nvSpPr>
        <p:spPr/>
        <p:txBody>
          <a:bodyPr/>
          <a:lstStyle/>
          <a:p>
            <a:fld id="{3A98EE3D-8CD1-4C3F-BD1C-C98C9596463C}" type="slidenum">
              <a:rPr lang="en-US" smtClean="0"/>
              <a:pPr/>
              <a:t>16</a:t>
            </a:fld>
            <a:endParaRPr lang="en-US"/>
          </a:p>
        </p:txBody>
      </p:sp>
      <p:sp>
        <p:nvSpPr>
          <p:cNvPr id="3" name="Τίτλος 1">
            <a:extLst>
              <a:ext uri="{FF2B5EF4-FFF2-40B4-BE49-F238E27FC236}">
                <a16:creationId xmlns:a16="http://schemas.microsoft.com/office/drawing/2014/main" id="{0ACC3C7E-B0D2-3E8C-8292-21B47EA663D6}"/>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 sz="4400" dirty="0"/>
              <a:t>Λογισμικό στις σύγχρονες ναυτηλιακές επιχειρήσεις (2)</a:t>
            </a:r>
            <a:endParaRPr lang="el-GR" dirty="0"/>
          </a:p>
        </p:txBody>
      </p:sp>
      <p:graphicFrame>
        <p:nvGraphicFramePr>
          <p:cNvPr id="4" name="Θέση περιεχομένου 2">
            <a:extLst>
              <a:ext uri="{FF2B5EF4-FFF2-40B4-BE49-F238E27FC236}">
                <a16:creationId xmlns:a16="http://schemas.microsoft.com/office/drawing/2014/main" id="{9881C46E-0CC3-7E06-4594-79CA372FF6B7}"/>
              </a:ext>
            </a:extLst>
          </p:cNvPr>
          <p:cNvGraphicFramePr>
            <a:graphicFrameLocks/>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4417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D9C4E-0C97-B3FB-673A-D02C30BDDA44}"/>
            </a:ext>
          </a:extLst>
        </p:cNvPr>
        <p:cNvGrpSpPr/>
        <p:nvPr/>
      </p:nvGrpSpPr>
      <p:grpSpPr>
        <a:xfrm>
          <a:off x="0" y="0"/>
          <a:ext cx="0" cy="0"/>
          <a:chOff x="0" y="0"/>
          <a:chExt cx="0" cy="0"/>
        </a:xfrm>
      </p:grpSpPr>
      <p:sp>
        <p:nvSpPr>
          <p:cNvPr id="2" name="Θέση εικόνας 1">
            <a:extLst>
              <a:ext uri="{FF2B5EF4-FFF2-40B4-BE49-F238E27FC236}">
                <a16:creationId xmlns:a16="http://schemas.microsoft.com/office/drawing/2014/main" id="{206C5789-6473-F4B1-BA0A-E45C10D05B0C}"/>
              </a:ext>
            </a:extLst>
          </p:cNvPr>
          <p:cNvSpPr>
            <a:spLocks noGrp="1"/>
          </p:cNvSpPr>
          <p:nvPr>
            <p:ph type="pic" sz="quarter" idx="11"/>
          </p:nvPr>
        </p:nvSpPr>
        <p:spPr/>
        <p:txBody>
          <a:bodyPr/>
          <a:lstStyle/>
          <a:p>
            <a:endParaRPr lang="el-GR"/>
          </a:p>
        </p:txBody>
      </p:sp>
      <p:sp>
        <p:nvSpPr>
          <p:cNvPr id="15" name="Θέση αριθμού διαφάνειας 14">
            <a:extLst>
              <a:ext uri="{FF2B5EF4-FFF2-40B4-BE49-F238E27FC236}">
                <a16:creationId xmlns:a16="http://schemas.microsoft.com/office/drawing/2014/main" id="{79D4C86B-B687-89CC-E33D-B79311076B32}"/>
              </a:ext>
            </a:extLst>
          </p:cNvPr>
          <p:cNvSpPr>
            <a:spLocks noGrp="1"/>
          </p:cNvSpPr>
          <p:nvPr>
            <p:ph type="sldNum" sz="quarter" idx="4"/>
          </p:nvPr>
        </p:nvSpPr>
        <p:spPr/>
        <p:txBody>
          <a:bodyPr/>
          <a:lstStyle/>
          <a:p>
            <a:fld id="{3A98EE3D-8CD1-4C3F-BD1C-C98C9596463C}" type="slidenum">
              <a:rPr lang="en-US" smtClean="0"/>
              <a:pPr/>
              <a:t>17</a:t>
            </a:fld>
            <a:endParaRPr lang="en-US"/>
          </a:p>
        </p:txBody>
      </p:sp>
      <p:sp useBgFill="1">
        <p:nvSpPr>
          <p:cNvPr id="3" name="Slide Background">
            <a:extLst>
              <a:ext uri="{FF2B5EF4-FFF2-40B4-BE49-F238E27FC236}">
                <a16:creationId xmlns:a16="http://schemas.microsoft.com/office/drawing/2014/main" id="{7858C072-8752-408A-8206-FBAB92836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Rectangle 10">
            <a:extLst>
              <a:ext uri="{FF2B5EF4-FFF2-40B4-BE49-F238E27FC236}">
                <a16:creationId xmlns:a16="http://schemas.microsoft.com/office/drawing/2014/main" id="{79CB1913-8973-7EBA-C4C3-291F4D7EB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Τίτλος 1">
            <a:extLst>
              <a:ext uri="{FF2B5EF4-FFF2-40B4-BE49-F238E27FC236}">
                <a16:creationId xmlns:a16="http://schemas.microsoft.com/office/drawing/2014/main" id="{5D53AB0A-5379-2E55-C810-EC7EC65059F9}"/>
              </a:ext>
            </a:extLst>
          </p:cNvPr>
          <p:cNvSpPr txBox="1">
            <a:spLocks/>
          </p:cNvSpPr>
          <p:nvPr/>
        </p:nvSpPr>
        <p:spPr>
          <a:xfrm>
            <a:off x="5716053" y="404248"/>
            <a:ext cx="6170089" cy="155930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 sz="4000"/>
              <a:t>Το λογισμικό είναι απαραίτητο, αλλά ...</a:t>
            </a:r>
            <a:endParaRPr lang="el-GR" sz="4000"/>
          </a:p>
        </p:txBody>
      </p:sp>
      <p:sp>
        <p:nvSpPr>
          <p:cNvPr id="6" name="Θέση περιεχομένου 2">
            <a:extLst>
              <a:ext uri="{FF2B5EF4-FFF2-40B4-BE49-F238E27FC236}">
                <a16:creationId xmlns:a16="http://schemas.microsoft.com/office/drawing/2014/main" id="{50720A20-276A-D8D8-467E-E6B70A3CE0CB}"/>
              </a:ext>
            </a:extLst>
          </p:cNvPr>
          <p:cNvSpPr txBox="1">
            <a:spLocks/>
          </p:cNvSpPr>
          <p:nvPr/>
        </p:nvSpPr>
        <p:spPr>
          <a:xfrm>
            <a:off x="5878286" y="2536371"/>
            <a:ext cx="6007856" cy="3995058"/>
          </a:xfrm>
          <a:prstGeom prst="rect">
            <a:avLst/>
          </a:prstGeom>
        </p:spPr>
        <p:txBody>
          <a:bodyPr anchor="ctr">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dirty="0"/>
              <a:t>Γεγονότα...</a:t>
            </a:r>
          </a:p>
          <a:p>
            <a:pPr lvl="1"/>
            <a:r>
              <a:rPr lang="el" sz="2000" dirty="0"/>
              <a:t>Κίνητρα – Big -&gt; Μεγάλα χρηματικά ποσά από ανταγωνιστή  ή κάποιον με </a:t>
            </a:r>
            <a:r>
              <a:rPr lang="el" sz="2000" b="1" dirty="0"/>
              <a:t>διαφορετικά επιχειρηματικά συμφέροντα </a:t>
            </a:r>
            <a:r>
              <a:rPr lang="el" sz="2000" dirty="0"/>
              <a:t>στο λιμάνι </a:t>
            </a:r>
            <a:endParaRPr lang="el-GR" sz="2000" dirty="0"/>
          </a:p>
          <a:p>
            <a:pPr lvl="1"/>
            <a:r>
              <a:rPr lang="el" sz="2000" dirty="0"/>
              <a:t>Ποικιλία διαφορετικών λογισμικών = μεγάλη πιθανότητα για τον εισβολέα να εντοπίσει μια ευπάθεια </a:t>
            </a:r>
            <a:endParaRPr lang="el-GR" sz="2000" dirty="0"/>
          </a:p>
          <a:p>
            <a:pPr lvl="1"/>
            <a:r>
              <a:rPr lang="el" sz="2000" dirty="0"/>
              <a:t>Ενσωμάτωση φυσικής ασφάλειας </a:t>
            </a:r>
          </a:p>
          <a:p>
            <a:pPr lvl="2"/>
            <a:r>
              <a:rPr lang="el" sz="1600" dirty="0"/>
              <a:t>Δεν μπορείτε να αφήσετε κάποιον κοντά με φορητό υπολογιστή και κεραία </a:t>
            </a:r>
            <a:endParaRPr lang="el-GR" sz="1600" dirty="0"/>
          </a:p>
        </p:txBody>
      </p:sp>
      <p:pic>
        <p:nvPicPr>
          <p:cNvPr id="7" name="Εικόνα 6" descr="Εικόνα που περιέχει υπολογιστής, εσωτερικός χώρος, φορητός υπολογιστής, προσωπικός υπολογιστής&#10;&#10;Περιγραφή που δημιουργήθηκε αυτόματα">
            <a:extLst>
              <a:ext uri="{FF2B5EF4-FFF2-40B4-BE49-F238E27FC236}">
                <a16:creationId xmlns:a16="http://schemas.microsoft.com/office/drawing/2014/main" id="{60A6F103-D57E-E876-F34E-D889E73D90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71" y="-2"/>
            <a:ext cx="5312224" cy="6858000"/>
          </a:xfrm>
          <a:prstGeom prst="rect">
            <a:avLst/>
          </a:prstGeom>
        </p:spPr>
      </p:pic>
    </p:spTree>
    <p:extLst>
      <p:ext uri="{BB962C8B-B14F-4D97-AF65-F5344CB8AC3E}">
        <p14:creationId xmlns:p14="http://schemas.microsoft.com/office/powerpoint/2010/main" val="4183415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EA7F3-236E-B740-6BF5-FF0632EA22E7}"/>
            </a:ext>
          </a:extLst>
        </p:cNvPr>
        <p:cNvGrpSpPr/>
        <p:nvPr/>
      </p:nvGrpSpPr>
      <p:grpSpPr>
        <a:xfrm>
          <a:off x="0" y="0"/>
          <a:ext cx="0" cy="0"/>
          <a:chOff x="0" y="0"/>
          <a:chExt cx="0" cy="0"/>
        </a:xfrm>
      </p:grpSpPr>
      <p:sp>
        <p:nvSpPr>
          <p:cNvPr id="2" name="Θέση εικόνας 1">
            <a:extLst>
              <a:ext uri="{FF2B5EF4-FFF2-40B4-BE49-F238E27FC236}">
                <a16:creationId xmlns:a16="http://schemas.microsoft.com/office/drawing/2014/main" id="{5C13AF63-4DF7-2911-5451-CA29EC8ED67B}"/>
              </a:ext>
            </a:extLst>
          </p:cNvPr>
          <p:cNvSpPr>
            <a:spLocks noGrp="1"/>
          </p:cNvSpPr>
          <p:nvPr>
            <p:ph type="pic" sz="quarter" idx="11"/>
          </p:nvPr>
        </p:nvSpPr>
        <p:spPr/>
        <p:txBody>
          <a:bodyPr/>
          <a:lstStyle/>
          <a:p>
            <a:endParaRPr lang="el-GR"/>
          </a:p>
        </p:txBody>
      </p:sp>
      <p:sp>
        <p:nvSpPr>
          <p:cNvPr id="15" name="Θέση αριθμού διαφάνειας 14">
            <a:extLst>
              <a:ext uri="{FF2B5EF4-FFF2-40B4-BE49-F238E27FC236}">
                <a16:creationId xmlns:a16="http://schemas.microsoft.com/office/drawing/2014/main" id="{CD7C35E7-56D9-9CCD-AE14-310D6C78C224}"/>
              </a:ext>
            </a:extLst>
          </p:cNvPr>
          <p:cNvSpPr>
            <a:spLocks noGrp="1"/>
          </p:cNvSpPr>
          <p:nvPr>
            <p:ph type="sldNum" sz="quarter" idx="4"/>
          </p:nvPr>
        </p:nvSpPr>
        <p:spPr/>
        <p:txBody>
          <a:bodyPr/>
          <a:lstStyle/>
          <a:p>
            <a:fld id="{3A98EE3D-8CD1-4C3F-BD1C-C98C9596463C}" type="slidenum">
              <a:rPr lang="en-US" smtClean="0"/>
              <a:pPr/>
              <a:t>18</a:t>
            </a:fld>
            <a:endParaRPr lang="en-US"/>
          </a:p>
        </p:txBody>
      </p:sp>
      <p:sp useBgFill="1">
        <p:nvSpPr>
          <p:cNvPr id="3" name="Rectangle 10">
            <a:extLst>
              <a:ext uri="{FF2B5EF4-FFF2-40B4-BE49-F238E27FC236}">
                <a16:creationId xmlns:a16="http://schemas.microsoft.com/office/drawing/2014/main" id="{13E36C19-9BC6-AAC2-F4D5-801385C284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12">
            <a:extLst>
              <a:ext uri="{FF2B5EF4-FFF2-40B4-BE49-F238E27FC236}">
                <a16:creationId xmlns:a16="http://schemas.microsoft.com/office/drawing/2014/main" id="{DF98919D-7083-B937-8553-F394CAF93C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53886" y="0"/>
            <a:ext cx="7538114" cy="6858000"/>
          </a:xfrm>
          <a:custGeom>
            <a:avLst/>
            <a:gdLst>
              <a:gd name="connsiteX0" fmla="*/ 366246 w 7538114"/>
              <a:gd name="connsiteY0" fmla="*/ 0 h 6858000"/>
              <a:gd name="connsiteX1" fmla="*/ 2830292 w 7538114"/>
              <a:gd name="connsiteY1" fmla="*/ 0 h 6858000"/>
              <a:gd name="connsiteX2" fmla="*/ 3903260 w 7538114"/>
              <a:gd name="connsiteY2" fmla="*/ 0 h 6858000"/>
              <a:gd name="connsiteX3" fmla="*/ 4597266 w 7538114"/>
              <a:gd name="connsiteY3" fmla="*/ 0 h 6858000"/>
              <a:gd name="connsiteX4" fmla="*/ 7192370 w 7538114"/>
              <a:gd name="connsiteY4" fmla="*/ 0 h 6858000"/>
              <a:gd name="connsiteX5" fmla="*/ 7538114 w 7538114"/>
              <a:gd name="connsiteY5" fmla="*/ 0 h 6858000"/>
              <a:gd name="connsiteX6" fmla="*/ 7538114 w 7538114"/>
              <a:gd name="connsiteY6" fmla="*/ 6858000 h 6858000"/>
              <a:gd name="connsiteX7" fmla="*/ 7192370 w 7538114"/>
              <a:gd name="connsiteY7" fmla="*/ 6858000 h 6858000"/>
              <a:gd name="connsiteX8" fmla="*/ 4597266 w 7538114"/>
              <a:gd name="connsiteY8" fmla="*/ 6858000 h 6858000"/>
              <a:gd name="connsiteX9" fmla="*/ 3903260 w 7538114"/>
              <a:gd name="connsiteY9" fmla="*/ 6858000 h 6858000"/>
              <a:gd name="connsiteX10" fmla="*/ 2830292 w 7538114"/>
              <a:gd name="connsiteY10" fmla="*/ 6858000 h 6858000"/>
              <a:gd name="connsiteX11" fmla="*/ 170314 w 7538114"/>
              <a:gd name="connsiteY11" fmla="*/ 6858000 h 6858000"/>
              <a:gd name="connsiteX12" fmla="*/ 170341 w 7538114"/>
              <a:gd name="connsiteY12" fmla="*/ 6857759 h 6858000"/>
              <a:gd name="connsiteX13" fmla="*/ 173485 w 7538114"/>
              <a:gd name="connsiteY13" fmla="*/ 6852129 h 6858000"/>
              <a:gd name="connsiteX14" fmla="*/ 167544 w 7538114"/>
              <a:gd name="connsiteY14" fmla="*/ 6830335 h 6858000"/>
              <a:gd name="connsiteX15" fmla="*/ 163472 w 7538114"/>
              <a:gd name="connsiteY15" fmla="*/ 6796707 h 6858000"/>
              <a:gd name="connsiteX16" fmla="*/ 160535 w 7538114"/>
              <a:gd name="connsiteY16" fmla="*/ 6780725 h 6858000"/>
              <a:gd name="connsiteX17" fmla="*/ 162318 w 7538114"/>
              <a:gd name="connsiteY17" fmla="*/ 6767829 h 6858000"/>
              <a:gd name="connsiteX18" fmla="*/ 162771 w 7538114"/>
              <a:gd name="connsiteY18" fmla="*/ 6694444 h 6858000"/>
              <a:gd name="connsiteX19" fmla="*/ 165604 w 7538114"/>
              <a:gd name="connsiteY19" fmla="*/ 6677569 h 6858000"/>
              <a:gd name="connsiteX20" fmla="*/ 171255 w 7538114"/>
              <a:gd name="connsiteY20" fmla="*/ 6669571 h 6858000"/>
              <a:gd name="connsiteX21" fmla="*/ 169240 w 7538114"/>
              <a:gd name="connsiteY21" fmla="*/ 6663304 h 6858000"/>
              <a:gd name="connsiteX22" fmla="*/ 169039 w 7538114"/>
              <a:gd name="connsiteY22" fmla="*/ 6618916 h 6858000"/>
              <a:gd name="connsiteX23" fmla="*/ 168392 w 7538114"/>
              <a:gd name="connsiteY23" fmla="*/ 6589960 h 6858000"/>
              <a:gd name="connsiteX24" fmla="*/ 160636 w 7538114"/>
              <a:gd name="connsiteY24" fmla="*/ 6588200 h 6858000"/>
              <a:gd name="connsiteX25" fmla="*/ 157872 w 7538114"/>
              <a:gd name="connsiteY25" fmla="*/ 6562416 h 6858000"/>
              <a:gd name="connsiteX26" fmla="*/ 162851 w 7538114"/>
              <a:gd name="connsiteY26" fmla="*/ 6534939 h 6858000"/>
              <a:gd name="connsiteX27" fmla="*/ 162153 w 7538114"/>
              <a:gd name="connsiteY27" fmla="*/ 6502552 h 6858000"/>
              <a:gd name="connsiteX28" fmla="*/ 161821 w 7538114"/>
              <a:gd name="connsiteY28" fmla="*/ 6483172 h 6858000"/>
              <a:gd name="connsiteX29" fmla="*/ 154586 w 7538114"/>
              <a:gd name="connsiteY29" fmla="*/ 6432309 h 6858000"/>
              <a:gd name="connsiteX30" fmla="*/ 127078 w 7538114"/>
              <a:gd name="connsiteY30" fmla="*/ 6349783 h 6858000"/>
              <a:gd name="connsiteX31" fmla="*/ 123181 w 7538114"/>
              <a:gd name="connsiteY31" fmla="*/ 6323872 h 6858000"/>
              <a:gd name="connsiteX32" fmla="*/ 124767 w 7538114"/>
              <a:gd name="connsiteY32" fmla="*/ 6319343 h 6858000"/>
              <a:gd name="connsiteX33" fmla="*/ 108246 w 7538114"/>
              <a:gd name="connsiteY33" fmla="*/ 6190348 h 6858000"/>
              <a:gd name="connsiteX34" fmla="*/ 107279 w 7538114"/>
              <a:gd name="connsiteY34" fmla="*/ 6167269 h 6858000"/>
              <a:gd name="connsiteX35" fmla="*/ 107883 w 7538114"/>
              <a:gd name="connsiteY35" fmla="*/ 6149986 h 6858000"/>
              <a:gd name="connsiteX36" fmla="*/ 102380 w 7538114"/>
              <a:gd name="connsiteY36" fmla="*/ 6108622 h 6858000"/>
              <a:gd name="connsiteX37" fmla="*/ 90314 w 7538114"/>
              <a:gd name="connsiteY37" fmla="*/ 6041155 h 6858000"/>
              <a:gd name="connsiteX38" fmla="*/ 88409 w 7538114"/>
              <a:gd name="connsiteY38" fmla="*/ 6026587 h 6858000"/>
              <a:gd name="connsiteX39" fmla="*/ 89403 w 7538114"/>
              <a:gd name="connsiteY39" fmla="*/ 6013265 h 6858000"/>
              <a:gd name="connsiteX40" fmla="*/ 91927 w 7538114"/>
              <a:gd name="connsiteY40" fmla="*/ 6009478 h 6858000"/>
              <a:gd name="connsiteX41" fmla="*/ 91302 w 7538114"/>
              <a:gd name="connsiteY41" fmla="*/ 6001336 h 6858000"/>
              <a:gd name="connsiteX42" fmla="*/ 91687 w 7538114"/>
              <a:gd name="connsiteY42" fmla="*/ 5999003 h 6858000"/>
              <a:gd name="connsiteX43" fmla="*/ 93336 w 7538114"/>
              <a:gd name="connsiteY43" fmla="*/ 5985795 h 6858000"/>
              <a:gd name="connsiteX44" fmla="*/ 83190 w 7538114"/>
              <a:gd name="connsiteY44" fmla="*/ 5961758 h 6858000"/>
              <a:gd name="connsiteX45" fmla="*/ 81952 w 7538114"/>
              <a:gd name="connsiteY45" fmla="*/ 5928761 h 6858000"/>
              <a:gd name="connsiteX46" fmla="*/ 67420 w 7538114"/>
              <a:gd name="connsiteY46" fmla="*/ 5787247 h 6858000"/>
              <a:gd name="connsiteX47" fmla="*/ 50760 w 7538114"/>
              <a:gd name="connsiteY47" fmla="*/ 5710700 h 6858000"/>
              <a:gd name="connsiteX48" fmla="*/ 42956 w 7538114"/>
              <a:gd name="connsiteY48" fmla="*/ 5641754 h 6858000"/>
              <a:gd name="connsiteX49" fmla="*/ 29695 w 7538114"/>
              <a:gd name="connsiteY49" fmla="*/ 5602326 h 6858000"/>
              <a:gd name="connsiteX50" fmla="*/ 18841 w 7538114"/>
              <a:gd name="connsiteY50" fmla="*/ 5570885 h 6858000"/>
              <a:gd name="connsiteX51" fmla="*/ 9977 w 7538114"/>
              <a:gd name="connsiteY51" fmla="*/ 5543492 h 6858000"/>
              <a:gd name="connsiteX52" fmla="*/ 5255 w 7538114"/>
              <a:gd name="connsiteY52" fmla="*/ 5531024 h 6858000"/>
              <a:gd name="connsiteX53" fmla="*/ 5447 w 7538114"/>
              <a:gd name="connsiteY53" fmla="*/ 5527845 h 6858000"/>
              <a:gd name="connsiteX54" fmla="*/ 0 w 7538114"/>
              <a:gd name="connsiteY54" fmla="*/ 5507724 h 6858000"/>
              <a:gd name="connsiteX55" fmla="*/ 435 w 7538114"/>
              <a:gd name="connsiteY55" fmla="*/ 5507045 h 6858000"/>
              <a:gd name="connsiteX56" fmla="*/ 1128 w 7538114"/>
              <a:gd name="connsiteY56" fmla="*/ 5499619 h 6858000"/>
              <a:gd name="connsiteX57" fmla="*/ 1291 w 7538114"/>
              <a:gd name="connsiteY57" fmla="*/ 5486342 h 6858000"/>
              <a:gd name="connsiteX58" fmla="*/ 7976 w 7538114"/>
              <a:gd name="connsiteY58" fmla="*/ 5450755 h 6858000"/>
              <a:gd name="connsiteX59" fmla="*/ 2355 w 7538114"/>
              <a:gd name="connsiteY59" fmla="*/ 5429732 h 6858000"/>
              <a:gd name="connsiteX60" fmla="*/ 1499 w 7538114"/>
              <a:gd name="connsiteY60" fmla="*/ 5370432 h 6858000"/>
              <a:gd name="connsiteX61" fmla="*/ 11483 w 7538114"/>
              <a:gd name="connsiteY61" fmla="*/ 5308330 h 6858000"/>
              <a:gd name="connsiteX62" fmla="*/ 12793 w 7538114"/>
              <a:gd name="connsiteY62" fmla="*/ 5246026 h 6858000"/>
              <a:gd name="connsiteX63" fmla="*/ 12525 w 7538114"/>
              <a:gd name="connsiteY63" fmla="*/ 5223468 h 6858000"/>
              <a:gd name="connsiteX64" fmla="*/ 15322 w 7538114"/>
              <a:gd name="connsiteY64" fmla="*/ 5183258 h 6858000"/>
              <a:gd name="connsiteX65" fmla="*/ 18633 w 7538114"/>
              <a:gd name="connsiteY65" fmla="*/ 5164842 h 6858000"/>
              <a:gd name="connsiteX66" fmla="*/ 18428 w 7538114"/>
              <a:gd name="connsiteY66" fmla="*/ 5164034 h 6858000"/>
              <a:gd name="connsiteX67" fmla="*/ 19854 w 7538114"/>
              <a:gd name="connsiteY67" fmla="*/ 5162388 h 6858000"/>
              <a:gd name="connsiteX68" fmla="*/ 20514 w 7538114"/>
              <a:gd name="connsiteY68" fmla="*/ 5158981 h 6858000"/>
              <a:gd name="connsiteX69" fmla="*/ 20089 w 7538114"/>
              <a:gd name="connsiteY69" fmla="*/ 5149681 h 6858000"/>
              <a:gd name="connsiteX70" fmla="*/ 19561 w 7538114"/>
              <a:gd name="connsiteY70" fmla="*/ 5146183 h 6858000"/>
              <a:gd name="connsiteX71" fmla="*/ 19571 w 7538114"/>
              <a:gd name="connsiteY71" fmla="*/ 5141065 h 6858000"/>
              <a:gd name="connsiteX72" fmla="*/ 19690 w 7538114"/>
              <a:gd name="connsiteY72" fmla="*/ 5140937 h 6858000"/>
              <a:gd name="connsiteX73" fmla="*/ 19471 w 7538114"/>
              <a:gd name="connsiteY73" fmla="*/ 5136144 h 6858000"/>
              <a:gd name="connsiteX74" fmla="*/ 16918 w 7538114"/>
              <a:gd name="connsiteY74" fmla="*/ 5112689 h 6858000"/>
              <a:gd name="connsiteX75" fmla="*/ 28071 w 7538114"/>
              <a:gd name="connsiteY75" fmla="*/ 5081696 h 6858000"/>
              <a:gd name="connsiteX76" fmla="*/ 30005 w 7538114"/>
              <a:gd name="connsiteY76" fmla="*/ 5068879 h 6858000"/>
              <a:gd name="connsiteX77" fmla="*/ 31661 w 7538114"/>
              <a:gd name="connsiteY77" fmla="*/ 5062033 h 6858000"/>
              <a:gd name="connsiteX78" fmla="*/ 32169 w 7538114"/>
              <a:gd name="connsiteY78" fmla="*/ 5061608 h 6858000"/>
              <a:gd name="connsiteX79" fmla="*/ 27436 w 7538114"/>
              <a:gd name="connsiteY79" fmla="*/ 5021480 h 6858000"/>
              <a:gd name="connsiteX80" fmla="*/ 26614 w 7538114"/>
              <a:gd name="connsiteY80" fmla="*/ 5013906 h 6858000"/>
              <a:gd name="connsiteX81" fmla="*/ 25056 w 7538114"/>
              <a:gd name="connsiteY81" fmla="*/ 5011767 h 6858000"/>
              <a:gd name="connsiteX82" fmla="*/ 24513 w 7538114"/>
              <a:gd name="connsiteY82" fmla="*/ 5000592 h 6858000"/>
              <a:gd name="connsiteX83" fmla="*/ 24951 w 7538114"/>
              <a:gd name="connsiteY83" fmla="*/ 4999307 h 6858000"/>
              <a:gd name="connsiteX84" fmla="*/ 22644 w 7538114"/>
              <a:gd name="connsiteY84" fmla="*/ 4990090 h 6858000"/>
              <a:gd name="connsiteX85" fmla="*/ 18465 w 7538114"/>
              <a:gd name="connsiteY85" fmla="*/ 4982366 h 6858000"/>
              <a:gd name="connsiteX86" fmla="*/ 20888 w 7538114"/>
              <a:gd name="connsiteY86" fmla="*/ 4887310 h 6858000"/>
              <a:gd name="connsiteX87" fmla="*/ 15781 w 7538114"/>
              <a:gd name="connsiteY87" fmla="*/ 4807298 h 6858000"/>
              <a:gd name="connsiteX88" fmla="*/ 19649 w 7538114"/>
              <a:gd name="connsiteY88" fmla="*/ 4779990 h 6858000"/>
              <a:gd name="connsiteX89" fmla="*/ 21858 w 7538114"/>
              <a:gd name="connsiteY89" fmla="*/ 4664237 h 6858000"/>
              <a:gd name="connsiteX90" fmla="*/ 13583 w 7538114"/>
              <a:gd name="connsiteY90" fmla="*/ 4598607 h 6858000"/>
              <a:gd name="connsiteX91" fmla="*/ 7118 w 7538114"/>
              <a:gd name="connsiteY91" fmla="*/ 4546768 h 6858000"/>
              <a:gd name="connsiteX92" fmla="*/ 14555 w 7538114"/>
              <a:gd name="connsiteY92" fmla="*/ 4522182 h 6858000"/>
              <a:gd name="connsiteX93" fmla="*/ 17290 w 7538114"/>
              <a:gd name="connsiteY93" fmla="*/ 4509768 h 6858000"/>
              <a:gd name="connsiteX94" fmla="*/ 17421 w 7538114"/>
              <a:gd name="connsiteY94" fmla="*/ 4494586 h 6858000"/>
              <a:gd name="connsiteX95" fmla="*/ 18193 w 7538114"/>
              <a:gd name="connsiteY95" fmla="*/ 4440649 h 6858000"/>
              <a:gd name="connsiteX96" fmla="*/ 16616 w 7538114"/>
              <a:gd name="connsiteY96" fmla="*/ 4431853 h 6858000"/>
              <a:gd name="connsiteX97" fmla="*/ 19246 w 7538114"/>
              <a:gd name="connsiteY97" fmla="*/ 4403141 h 6858000"/>
              <a:gd name="connsiteX98" fmla="*/ 19623 w 7538114"/>
              <a:gd name="connsiteY98" fmla="*/ 4356631 h 6858000"/>
              <a:gd name="connsiteX99" fmla="*/ 20293 w 7538114"/>
              <a:gd name="connsiteY99" fmla="*/ 4339937 h 6858000"/>
              <a:gd name="connsiteX100" fmla="*/ 18752 w 7538114"/>
              <a:gd name="connsiteY100" fmla="*/ 4331435 h 6858000"/>
              <a:gd name="connsiteX101" fmla="*/ 24901 w 7538114"/>
              <a:gd name="connsiteY101" fmla="*/ 4320990 h 6858000"/>
              <a:gd name="connsiteX102" fmla="*/ 23734 w 7538114"/>
              <a:gd name="connsiteY102" fmla="*/ 4309111 h 6858000"/>
              <a:gd name="connsiteX103" fmla="*/ 29040 w 7538114"/>
              <a:gd name="connsiteY103" fmla="*/ 4263489 h 6858000"/>
              <a:gd name="connsiteX104" fmla="*/ 29429 w 7538114"/>
              <a:gd name="connsiteY104" fmla="*/ 4258775 h 6858000"/>
              <a:gd name="connsiteX105" fmla="*/ 33702 w 7538114"/>
              <a:gd name="connsiteY105" fmla="*/ 4248512 h 6858000"/>
              <a:gd name="connsiteX106" fmla="*/ 37356 w 7538114"/>
              <a:gd name="connsiteY106" fmla="*/ 4228644 h 6858000"/>
              <a:gd name="connsiteX107" fmla="*/ 50107 w 7538114"/>
              <a:gd name="connsiteY107" fmla="*/ 4193665 h 6858000"/>
              <a:gd name="connsiteX108" fmla="*/ 56192 w 7538114"/>
              <a:gd name="connsiteY108" fmla="*/ 4173105 h 6858000"/>
              <a:gd name="connsiteX109" fmla="*/ 61800 w 7538114"/>
              <a:gd name="connsiteY109" fmla="*/ 4159194 h 6858000"/>
              <a:gd name="connsiteX110" fmla="*/ 69720 w 7538114"/>
              <a:gd name="connsiteY110" fmla="*/ 4118135 h 6858000"/>
              <a:gd name="connsiteX111" fmla="*/ 80190 w 7538114"/>
              <a:gd name="connsiteY111" fmla="*/ 4047713 h 6858000"/>
              <a:gd name="connsiteX112" fmla="*/ 96666 w 7538114"/>
              <a:gd name="connsiteY112" fmla="*/ 3980780 h 6858000"/>
              <a:gd name="connsiteX113" fmla="*/ 107651 w 7538114"/>
              <a:gd name="connsiteY113" fmla="*/ 3941872 h 6858000"/>
              <a:gd name="connsiteX114" fmla="*/ 118444 w 7538114"/>
              <a:gd name="connsiteY114" fmla="*/ 3897465 h 6858000"/>
              <a:gd name="connsiteX115" fmla="*/ 134545 w 7538114"/>
              <a:gd name="connsiteY115" fmla="*/ 3811132 h 6858000"/>
              <a:gd name="connsiteX116" fmla="*/ 145381 w 7538114"/>
              <a:gd name="connsiteY116" fmla="*/ 3746540 h 6858000"/>
              <a:gd name="connsiteX117" fmla="*/ 146587 w 7538114"/>
              <a:gd name="connsiteY117" fmla="*/ 3670275 h 6858000"/>
              <a:gd name="connsiteX118" fmla="*/ 165690 w 7538114"/>
              <a:gd name="connsiteY118" fmla="*/ 3580981 h 6858000"/>
              <a:gd name="connsiteX119" fmla="*/ 163175 w 7538114"/>
              <a:gd name="connsiteY119" fmla="*/ 3570960 h 6858000"/>
              <a:gd name="connsiteX120" fmla="*/ 162665 w 7538114"/>
              <a:gd name="connsiteY120" fmla="*/ 3560693 h 6858000"/>
              <a:gd name="connsiteX121" fmla="*/ 163299 w 7538114"/>
              <a:gd name="connsiteY121" fmla="*/ 3559743 h 6858000"/>
              <a:gd name="connsiteX122" fmla="*/ 164777 w 7538114"/>
              <a:gd name="connsiteY122" fmla="*/ 3548721 h 6858000"/>
              <a:gd name="connsiteX123" fmla="*/ 163708 w 7538114"/>
              <a:gd name="connsiteY123" fmla="*/ 3545693 h 6858000"/>
              <a:gd name="connsiteX124" fmla="*/ 164286 w 7538114"/>
              <a:gd name="connsiteY124" fmla="*/ 3537938 h 6858000"/>
              <a:gd name="connsiteX125" fmla="*/ 164247 w 7538114"/>
              <a:gd name="connsiteY125" fmla="*/ 3522141 h 6858000"/>
              <a:gd name="connsiteX126" fmla="*/ 165343 w 7538114"/>
              <a:gd name="connsiteY126" fmla="*/ 3519672 h 6858000"/>
              <a:gd name="connsiteX127" fmla="*/ 167001 w 7538114"/>
              <a:gd name="connsiteY127" fmla="*/ 3496604 h 6858000"/>
              <a:gd name="connsiteX128" fmla="*/ 167547 w 7538114"/>
              <a:gd name="connsiteY128" fmla="*/ 3496517 h 6858000"/>
              <a:gd name="connsiteX129" fmla="*/ 170301 w 7538114"/>
              <a:gd name="connsiteY129" fmla="*/ 3491023 h 6858000"/>
              <a:gd name="connsiteX130" fmla="*/ 174371 w 7538114"/>
              <a:gd name="connsiteY130" fmla="*/ 3479998 h 6858000"/>
              <a:gd name="connsiteX131" fmla="*/ 190228 w 7538114"/>
              <a:gd name="connsiteY131" fmla="*/ 3457434 h 6858000"/>
              <a:gd name="connsiteX132" fmla="*/ 192016 w 7538114"/>
              <a:gd name="connsiteY132" fmla="*/ 3433411 h 6858000"/>
              <a:gd name="connsiteX133" fmla="*/ 192663 w 7538114"/>
              <a:gd name="connsiteY133" fmla="*/ 3428691 h 6858000"/>
              <a:gd name="connsiteX134" fmla="*/ 192793 w 7538114"/>
              <a:gd name="connsiteY134" fmla="*/ 3428643 h 6858000"/>
              <a:gd name="connsiteX135" fmla="*/ 193710 w 7538114"/>
              <a:gd name="connsiteY135" fmla="*/ 3423760 h 6858000"/>
              <a:gd name="connsiteX136" fmla="*/ 193839 w 7538114"/>
              <a:gd name="connsiteY136" fmla="*/ 3420085 h 6858000"/>
              <a:gd name="connsiteX137" fmla="*/ 195094 w 7538114"/>
              <a:gd name="connsiteY137" fmla="*/ 3410930 h 6858000"/>
              <a:gd name="connsiteX138" fmla="*/ 196311 w 7538114"/>
              <a:gd name="connsiteY138" fmla="*/ 3408092 h 6858000"/>
              <a:gd name="connsiteX139" fmla="*/ 197928 w 7538114"/>
              <a:gd name="connsiteY139" fmla="*/ 3407419 h 6858000"/>
              <a:gd name="connsiteX140" fmla="*/ 197881 w 7538114"/>
              <a:gd name="connsiteY140" fmla="*/ 3406520 h 6858000"/>
              <a:gd name="connsiteX141" fmla="*/ 204222 w 7538114"/>
              <a:gd name="connsiteY141" fmla="*/ 3391015 h 6858000"/>
              <a:gd name="connsiteX142" fmla="*/ 213950 w 7538114"/>
              <a:gd name="connsiteY142" fmla="*/ 3354361 h 6858000"/>
              <a:gd name="connsiteX143" fmla="*/ 217699 w 7538114"/>
              <a:gd name="connsiteY143" fmla="*/ 3332639 h 6858000"/>
              <a:gd name="connsiteX144" fmla="*/ 229963 w 7538114"/>
              <a:gd name="connsiteY144" fmla="*/ 3273935 h 6858000"/>
              <a:gd name="connsiteX145" fmla="*/ 243785 w 7538114"/>
              <a:gd name="connsiteY145" fmla="*/ 3215621 h 6858000"/>
              <a:gd name="connsiteX146" fmla="*/ 259175 w 7538114"/>
              <a:gd name="connsiteY146" fmla="*/ 3189909 h 6858000"/>
              <a:gd name="connsiteX147" fmla="*/ 259988 w 7538114"/>
              <a:gd name="connsiteY147" fmla="*/ 3186579 h 6858000"/>
              <a:gd name="connsiteX148" fmla="*/ 259980 w 7538114"/>
              <a:gd name="connsiteY148" fmla="*/ 3177264 h 6858000"/>
              <a:gd name="connsiteX149" fmla="*/ 259609 w 7538114"/>
              <a:gd name="connsiteY149" fmla="*/ 3173723 h 6858000"/>
              <a:gd name="connsiteX150" fmla="*/ 259848 w 7538114"/>
              <a:gd name="connsiteY150" fmla="*/ 3168622 h 6858000"/>
              <a:gd name="connsiteX151" fmla="*/ 259971 w 7538114"/>
              <a:gd name="connsiteY151" fmla="*/ 3168508 h 6858000"/>
              <a:gd name="connsiteX152" fmla="*/ 259966 w 7538114"/>
              <a:gd name="connsiteY152" fmla="*/ 3163706 h 6858000"/>
              <a:gd name="connsiteX153" fmla="*/ 258467 w 7538114"/>
              <a:gd name="connsiteY153" fmla="*/ 3140064 h 6858000"/>
              <a:gd name="connsiteX154" fmla="*/ 270990 w 7538114"/>
              <a:gd name="connsiteY154" fmla="*/ 3110288 h 6858000"/>
              <a:gd name="connsiteX155" fmla="*/ 273494 w 7538114"/>
              <a:gd name="connsiteY155" fmla="*/ 3097704 h 6858000"/>
              <a:gd name="connsiteX156" fmla="*/ 275456 w 7538114"/>
              <a:gd name="connsiteY156" fmla="*/ 3091047 h 6858000"/>
              <a:gd name="connsiteX157" fmla="*/ 275980 w 7538114"/>
              <a:gd name="connsiteY157" fmla="*/ 3090672 h 6858000"/>
              <a:gd name="connsiteX158" fmla="*/ 274486 w 7538114"/>
              <a:gd name="connsiteY158" fmla="*/ 3068004 h 6858000"/>
              <a:gd name="connsiteX159" fmla="*/ 275226 w 7538114"/>
              <a:gd name="connsiteY159" fmla="*/ 3065087 h 6858000"/>
              <a:gd name="connsiteX160" fmla="*/ 273050 w 7538114"/>
              <a:gd name="connsiteY160" fmla="*/ 3050191 h 6858000"/>
              <a:gd name="connsiteX161" fmla="*/ 272566 w 7538114"/>
              <a:gd name="connsiteY161" fmla="*/ 3042559 h 6858000"/>
              <a:gd name="connsiteX162" fmla="*/ 271107 w 7538114"/>
              <a:gd name="connsiteY162" fmla="*/ 3040271 h 6858000"/>
              <a:gd name="connsiteX163" fmla="*/ 271065 w 7538114"/>
              <a:gd name="connsiteY163" fmla="*/ 3029072 h 6858000"/>
              <a:gd name="connsiteX164" fmla="*/ 271558 w 7538114"/>
              <a:gd name="connsiteY164" fmla="*/ 3027835 h 6858000"/>
              <a:gd name="connsiteX165" fmla="*/ 268717 w 7538114"/>
              <a:gd name="connsiteY165" fmla="*/ 2964245 h 6858000"/>
              <a:gd name="connsiteX166" fmla="*/ 272511 w 7538114"/>
              <a:gd name="connsiteY166" fmla="*/ 2915772 h 6858000"/>
              <a:gd name="connsiteX167" fmla="*/ 270356 w 7538114"/>
              <a:gd name="connsiteY167" fmla="*/ 2825842 h 6858000"/>
              <a:gd name="connsiteX168" fmla="*/ 273897 w 7538114"/>
              <a:gd name="connsiteY168" fmla="*/ 2734957 h 6858000"/>
              <a:gd name="connsiteX169" fmla="*/ 274458 w 7538114"/>
              <a:gd name="connsiteY169" fmla="*/ 2636572 h 6858000"/>
              <a:gd name="connsiteX170" fmla="*/ 279157 w 7538114"/>
              <a:gd name="connsiteY170" fmla="*/ 2604260 h 6858000"/>
              <a:gd name="connsiteX171" fmla="*/ 288131 w 7538114"/>
              <a:gd name="connsiteY171" fmla="*/ 2582747 h 6858000"/>
              <a:gd name="connsiteX172" fmla="*/ 282516 w 7538114"/>
              <a:gd name="connsiteY172" fmla="*/ 2478755 h 6858000"/>
              <a:gd name="connsiteX173" fmla="*/ 287359 w 7538114"/>
              <a:gd name="connsiteY173" fmla="*/ 2451804 h 6858000"/>
              <a:gd name="connsiteX174" fmla="*/ 289577 w 7538114"/>
              <a:gd name="connsiteY174" fmla="*/ 2408801 h 6858000"/>
              <a:gd name="connsiteX175" fmla="*/ 293203 w 7538114"/>
              <a:gd name="connsiteY175" fmla="*/ 2392670 h 6858000"/>
              <a:gd name="connsiteX176" fmla="*/ 304183 w 7538114"/>
              <a:gd name="connsiteY176" fmla="*/ 2330165 h 6858000"/>
              <a:gd name="connsiteX177" fmla="*/ 310900 w 7538114"/>
              <a:gd name="connsiteY177" fmla="*/ 2276363 h 6858000"/>
              <a:gd name="connsiteX178" fmla="*/ 303909 w 7538114"/>
              <a:gd name="connsiteY178" fmla="*/ 2236310 h 6858000"/>
              <a:gd name="connsiteX179" fmla="*/ 306187 w 7538114"/>
              <a:gd name="connsiteY179" fmla="*/ 2232984 h 6858000"/>
              <a:gd name="connsiteX180" fmla="*/ 307158 w 7538114"/>
              <a:gd name="connsiteY180" fmla="*/ 2205763 h 6858000"/>
              <a:gd name="connsiteX181" fmla="*/ 304860 w 7538114"/>
              <a:gd name="connsiteY181" fmla="*/ 2145703 h 6858000"/>
              <a:gd name="connsiteX182" fmla="*/ 304273 w 7538114"/>
              <a:gd name="connsiteY182" fmla="*/ 2092533 h 6858000"/>
              <a:gd name="connsiteX183" fmla="*/ 301642 w 7538114"/>
              <a:gd name="connsiteY183" fmla="*/ 2057359 h 6858000"/>
              <a:gd name="connsiteX184" fmla="*/ 306736 w 7538114"/>
              <a:gd name="connsiteY184" fmla="*/ 2016105 h 6858000"/>
              <a:gd name="connsiteX185" fmla="*/ 316234 w 7538114"/>
              <a:gd name="connsiteY185" fmla="*/ 1983129 h 6858000"/>
              <a:gd name="connsiteX186" fmla="*/ 318238 w 7538114"/>
              <a:gd name="connsiteY186" fmla="*/ 1956745 h 6858000"/>
              <a:gd name="connsiteX187" fmla="*/ 311341 w 7538114"/>
              <a:gd name="connsiteY187" fmla="*/ 1950160 h 6858000"/>
              <a:gd name="connsiteX188" fmla="*/ 323556 w 7538114"/>
              <a:gd name="connsiteY188" fmla="*/ 1879546 h 6858000"/>
              <a:gd name="connsiteX189" fmla="*/ 326085 w 7538114"/>
              <a:gd name="connsiteY189" fmla="*/ 1854893 h 6858000"/>
              <a:gd name="connsiteX190" fmla="*/ 335058 w 7538114"/>
              <a:gd name="connsiteY190" fmla="*/ 1787684 h 6858000"/>
              <a:gd name="connsiteX191" fmla="*/ 345620 w 7538114"/>
              <a:gd name="connsiteY191" fmla="*/ 1720464 h 6858000"/>
              <a:gd name="connsiteX192" fmla="*/ 360760 w 7538114"/>
              <a:gd name="connsiteY192" fmla="*/ 1681196 h 6858000"/>
              <a:gd name="connsiteX193" fmla="*/ 368483 w 7538114"/>
              <a:gd name="connsiteY193" fmla="*/ 1625881 h 6858000"/>
              <a:gd name="connsiteX194" fmla="*/ 371077 w 7538114"/>
              <a:gd name="connsiteY194" fmla="*/ 1616704 h 6858000"/>
              <a:gd name="connsiteX195" fmla="*/ 383008 w 7538114"/>
              <a:gd name="connsiteY195" fmla="*/ 1551493 h 6858000"/>
              <a:gd name="connsiteX196" fmla="*/ 384834 w 7538114"/>
              <a:gd name="connsiteY196" fmla="*/ 1475233 h 6858000"/>
              <a:gd name="connsiteX197" fmla="*/ 418371 w 7538114"/>
              <a:gd name="connsiteY197" fmla="*/ 1380155 h 6858000"/>
              <a:gd name="connsiteX198" fmla="*/ 469641 w 7538114"/>
              <a:gd name="connsiteY198" fmla="*/ 1210871 h 6858000"/>
              <a:gd name="connsiteX199" fmla="*/ 489701 w 7538114"/>
              <a:gd name="connsiteY199" fmla="*/ 1028427 h 6858000"/>
              <a:gd name="connsiteX200" fmla="*/ 486354 w 7538114"/>
              <a:gd name="connsiteY200" fmla="*/ 980383 h 6858000"/>
              <a:gd name="connsiteX201" fmla="*/ 479762 w 7538114"/>
              <a:gd name="connsiteY201" fmla="*/ 839699 h 6858000"/>
              <a:gd name="connsiteX202" fmla="*/ 445664 w 7538114"/>
              <a:gd name="connsiteY202" fmla="*/ 696545 h 6858000"/>
              <a:gd name="connsiteX203" fmla="*/ 440047 w 7538114"/>
              <a:gd name="connsiteY203" fmla="*/ 606615 h 6858000"/>
              <a:gd name="connsiteX204" fmla="*/ 431225 w 7538114"/>
              <a:gd name="connsiteY204" fmla="*/ 563889 h 6858000"/>
              <a:gd name="connsiteX205" fmla="*/ 430803 w 7538114"/>
              <a:gd name="connsiteY205" fmla="*/ 534294 h 6858000"/>
              <a:gd name="connsiteX206" fmla="*/ 429777 w 7538114"/>
              <a:gd name="connsiteY206" fmla="*/ 516548 h 6858000"/>
              <a:gd name="connsiteX207" fmla="*/ 415090 w 7538114"/>
              <a:gd name="connsiteY207" fmla="*/ 485808 h 6858000"/>
              <a:gd name="connsiteX208" fmla="*/ 410499 w 7538114"/>
              <a:gd name="connsiteY208" fmla="*/ 369873 h 6858000"/>
              <a:gd name="connsiteX209" fmla="*/ 425314 w 7538114"/>
              <a:gd name="connsiteY209" fmla="*/ 259180 h 6858000"/>
              <a:gd name="connsiteX210" fmla="*/ 383240 w 7538114"/>
              <a:gd name="connsiteY210" fmla="*/ 94173 h 6858000"/>
              <a:gd name="connsiteX211" fmla="*/ 379938 w 7538114"/>
              <a:gd name="connsiteY211" fmla="*/ 77267 h 6858000"/>
              <a:gd name="connsiteX212" fmla="*/ 373430 w 7538114"/>
              <a:gd name="connsiteY212" fmla="*/ 3885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7538114" h="6858000">
                <a:moveTo>
                  <a:pt x="366246" y="0"/>
                </a:moveTo>
                <a:lnTo>
                  <a:pt x="2830292" y="0"/>
                </a:lnTo>
                <a:lnTo>
                  <a:pt x="3903260" y="0"/>
                </a:lnTo>
                <a:lnTo>
                  <a:pt x="4597266" y="0"/>
                </a:lnTo>
                <a:lnTo>
                  <a:pt x="7192370" y="0"/>
                </a:lnTo>
                <a:lnTo>
                  <a:pt x="7538114" y="0"/>
                </a:lnTo>
                <a:lnTo>
                  <a:pt x="7538114" y="6858000"/>
                </a:lnTo>
                <a:lnTo>
                  <a:pt x="7192370" y="6858000"/>
                </a:lnTo>
                <a:lnTo>
                  <a:pt x="4597266" y="6858000"/>
                </a:lnTo>
                <a:lnTo>
                  <a:pt x="3903260" y="6858000"/>
                </a:lnTo>
                <a:lnTo>
                  <a:pt x="2830292" y="6858000"/>
                </a:lnTo>
                <a:lnTo>
                  <a:pt x="170314" y="6858000"/>
                </a:lnTo>
                <a:cubicBezTo>
                  <a:pt x="170323" y="6857920"/>
                  <a:pt x="170332" y="6857839"/>
                  <a:pt x="170341" y="6857759"/>
                </a:cubicBezTo>
                <a:lnTo>
                  <a:pt x="173485" y="6852129"/>
                </a:lnTo>
                <a:lnTo>
                  <a:pt x="167544" y="6830335"/>
                </a:lnTo>
                <a:cubicBezTo>
                  <a:pt x="165474" y="6819600"/>
                  <a:pt x="164100" y="6808301"/>
                  <a:pt x="163472" y="6796707"/>
                </a:cubicBezTo>
                <a:cubicBezTo>
                  <a:pt x="167658" y="6794106"/>
                  <a:pt x="161711" y="6785006"/>
                  <a:pt x="160535" y="6780725"/>
                </a:cubicBezTo>
                <a:cubicBezTo>
                  <a:pt x="163268" y="6780680"/>
                  <a:pt x="164578" y="6771195"/>
                  <a:pt x="162318" y="6767829"/>
                </a:cubicBezTo>
                <a:cubicBezTo>
                  <a:pt x="152545" y="6697090"/>
                  <a:pt x="178083" y="6736894"/>
                  <a:pt x="162771" y="6694444"/>
                </a:cubicBezTo>
                <a:cubicBezTo>
                  <a:pt x="161971" y="6687342"/>
                  <a:pt x="163342" y="6682014"/>
                  <a:pt x="165604" y="6677569"/>
                </a:cubicBezTo>
                <a:lnTo>
                  <a:pt x="171255" y="6669571"/>
                </a:lnTo>
                <a:lnTo>
                  <a:pt x="169240" y="6663304"/>
                </a:lnTo>
                <a:cubicBezTo>
                  <a:pt x="169082" y="6639651"/>
                  <a:pt x="174873" y="6632678"/>
                  <a:pt x="169039" y="6618916"/>
                </a:cubicBezTo>
                <a:cubicBezTo>
                  <a:pt x="181164" y="6598580"/>
                  <a:pt x="170248" y="6605428"/>
                  <a:pt x="168392" y="6589960"/>
                </a:cubicBezTo>
                <a:cubicBezTo>
                  <a:pt x="165975" y="6577758"/>
                  <a:pt x="161323" y="6600160"/>
                  <a:pt x="160636" y="6588200"/>
                </a:cubicBezTo>
                <a:cubicBezTo>
                  <a:pt x="163766" y="6575263"/>
                  <a:pt x="154044" y="6575871"/>
                  <a:pt x="157872" y="6562416"/>
                </a:cubicBezTo>
                <a:cubicBezTo>
                  <a:pt x="165196" y="6565685"/>
                  <a:pt x="156453" y="6535866"/>
                  <a:pt x="162851" y="6534939"/>
                </a:cubicBezTo>
                <a:cubicBezTo>
                  <a:pt x="153702" y="6523511"/>
                  <a:pt x="164973" y="6517769"/>
                  <a:pt x="162153" y="6502552"/>
                </a:cubicBezTo>
                <a:cubicBezTo>
                  <a:pt x="158692" y="6495386"/>
                  <a:pt x="158098" y="6490216"/>
                  <a:pt x="161821" y="6483172"/>
                </a:cubicBezTo>
                <a:cubicBezTo>
                  <a:pt x="144969" y="6450162"/>
                  <a:pt x="161066" y="6463202"/>
                  <a:pt x="154586" y="6432309"/>
                </a:cubicBezTo>
                <a:cubicBezTo>
                  <a:pt x="147771" y="6405695"/>
                  <a:pt x="143349" y="6375524"/>
                  <a:pt x="127078" y="6349783"/>
                </a:cubicBezTo>
                <a:cubicBezTo>
                  <a:pt x="122468" y="6345058"/>
                  <a:pt x="120723" y="6333456"/>
                  <a:pt x="123181" y="6323872"/>
                </a:cubicBezTo>
                <a:cubicBezTo>
                  <a:pt x="123604" y="6322225"/>
                  <a:pt x="124138" y="6320698"/>
                  <a:pt x="124767" y="6319343"/>
                </a:cubicBezTo>
                <a:cubicBezTo>
                  <a:pt x="122278" y="6297089"/>
                  <a:pt x="111161" y="6215694"/>
                  <a:pt x="108246" y="6190348"/>
                </a:cubicBezTo>
                <a:cubicBezTo>
                  <a:pt x="114169" y="6188296"/>
                  <a:pt x="103482" y="6175479"/>
                  <a:pt x="107279" y="6167269"/>
                </a:cubicBezTo>
                <a:cubicBezTo>
                  <a:pt x="110610" y="6161389"/>
                  <a:pt x="108145" y="6156128"/>
                  <a:pt x="107883" y="6149986"/>
                </a:cubicBezTo>
                <a:cubicBezTo>
                  <a:pt x="110502" y="6141894"/>
                  <a:pt x="105773" y="6115502"/>
                  <a:pt x="102380" y="6108622"/>
                </a:cubicBezTo>
                <a:cubicBezTo>
                  <a:pt x="90593" y="6092179"/>
                  <a:pt x="99346" y="6054816"/>
                  <a:pt x="90314" y="6041155"/>
                </a:cubicBezTo>
                <a:cubicBezTo>
                  <a:pt x="88990" y="6036198"/>
                  <a:pt x="88454" y="6031348"/>
                  <a:pt x="88409" y="6026587"/>
                </a:cubicBezTo>
                <a:lnTo>
                  <a:pt x="89403" y="6013265"/>
                </a:lnTo>
                <a:lnTo>
                  <a:pt x="91927" y="6009478"/>
                </a:lnTo>
                <a:lnTo>
                  <a:pt x="91302" y="6001336"/>
                </a:lnTo>
                <a:cubicBezTo>
                  <a:pt x="91431" y="6000558"/>
                  <a:pt x="91559" y="5999781"/>
                  <a:pt x="91687" y="5999003"/>
                </a:cubicBezTo>
                <a:cubicBezTo>
                  <a:pt x="92431" y="5994547"/>
                  <a:pt x="93080" y="5990148"/>
                  <a:pt x="93336" y="5985795"/>
                </a:cubicBezTo>
                <a:cubicBezTo>
                  <a:pt x="80676" y="5991520"/>
                  <a:pt x="93430" y="5949705"/>
                  <a:pt x="83190" y="5961758"/>
                </a:cubicBezTo>
                <a:cubicBezTo>
                  <a:pt x="82399" y="5938832"/>
                  <a:pt x="72862" y="5956319"/>
                  <a:pt x="81952" y="5928761"/>
                </a:cubicBezTo>
                <a:cubicBezTo>
                  <a:pt x="79324" y="5899676"/>
                  <a:pt x="72619" y="5823590"/>
                  <a:pt x="67420" y="5787247"/>
                </a:cubicBezTo>
                <a:cubicBezTo>
                  <a:pt x="53530" y="5750058"/>
                  <a:pt x="57730" y="5736292"/>
                  <a:pt x="50760" y="5710700"/>
                </a:cubicBezTo>
                <a:cubicBezTo>
                  <a:pt x="47368" y="5660911"/>
                  <a:pt x="30723" y="5663675"/>
                  <a:pt x="42956" y="5641754"/>
                </a:cubicBezTo>
                <a:cubicBezTo>
                  <a:pt x="39970" y="5608358"/>
                  <a:pt x="24769" y="5637338"/>
                  <a:pt x="29695" y="5602326"/>
                </a:cubicBezTo>
                <a:cubicBezTo>
                  <a:pt x="27700" y="5601239"/>
                  <a:pt x="20274" y="5573144"/>
                  <a:pt x="18841" y="5570885"/>
                </a:cubicBezTo>
                <a:lnTo>
                  <a:pt x="9977" y="5543492"/>
                </a:lnTo>
                <a:lnTo>
                  <a:pt x="5255" y="5531024"/>
                </a:lnTo>
                <a:lnTo>
                  <a:pt x="5447" y="5527845"/>
                </a:lnTo>
                <a:lnTo>
                  <a:pt x="0" y="5507724"/>
                </a:lnTo>
                <a:lnTo>
                  <a:pt x="435" y="5507045"/>
                </a:lnTo>
                <a:cubicBezTo>
                  <a:pt x="1286" y="5505065"/>
                  <a:pt x="1681" y="5502734"/>
                  <a:pt x="1128" y="5499619"/>
                </a:cubicBezTo>
                <a:cubicBezTo>
                  <a:pt x="9450" y="5498516"/>
                  <a:pt x="3652" y="5495435"/>
                  <a:pt x="1291" y="5486342"/>
                </a:cubicBezTo>
                <a:cubicBezTo>
                  <a:pt x="13688" y="5482600"/>
                  <a:pt x="2464" y="5460320"/>
                  <a:pt x="7976" y="5450755"/>
                </a:cubicBezTo>
                <a:cubicBezTo>
                  <a:pt x="5962" y="5444157"/>
                  <a:pt x="4058" y="5437113"/>
                  <a:pt x="2355" y="5429732"/>
                </a:cubicBezTo>
                <a:lnTo>
                  <a:pt x="1499" y="5370432"/>
                </a:lnTo>
                <a:lnTo>
                  <a:pt x="11483" y="5308330"/>
                </a:lnTo>
                <a:cubicBezTo>
                  <a:pt x="11701" y="5285359"/>
                  <a:pt x="15408" y="5265468"/>
                  <a:pt x="12793" y="5246026"/>
                </a:cubicBezTo>
                <a:cubicBezTo>
                  <a:pt x="15678" y="5238129"/>
                  <a:pt x="16842" y="5230685"/>
                  <a:pt x="12525" y="5223468"/>
                </a:cubicBezTo>
                <a:cubicBezTo>
                  <a:pt x="13966" y="5202031"/>
                  <a:pt x="20131" y="5196842"/>
                  <a:pt x="15322" y="5183258"/>
                </a:cubicBezTo>
                <a:cubicBezTo>
                  <a:pt x="25294" y="5171214"/>
                  <a:pt x="21488" y="5170502"/>
                  <a:pt x="18633" y="5164842"/>
                </a:cubicBezTo>
                <a:cubicBezTo>
                  <a:pt x="18565" y="5164573"/>
                  <a:pt x="18496" y="5164303"/>
                  <a:pt x="18428" y="5164034"/>
                </a:cubicBezTo>
                <a:lnTo>
                  <a:pt x="19854" y="5162388"/>
                </a:lnTo>
                <a:lnTo>
                  <a:pt x="20514" y="5158981"/>
                </a:lnTo>
                <a:lnTo>
                  <a:pt x="20089" y="5149681"/>
                </a:lnTo>
                <a:lnTo>
                  <a:pt x="19561" y="5146183"/>
                </a:lnTo>
                <a:cubicBezTo>
                  <a:pt x="19336" y="5143774"/>
                  <a:pt x="19361" y="5142173"/>
                  <a:pt x="19571" y="5141065"/>
                </a:cubicBezTo>
                <a:lnTo>
                  <a:pt x="19690" y="5140937"/>
                </a:lnTo>
                <a:cubicBezTo>
                  <a:pt x="19617" y="5139339"/>
                  <a:pt x="19544" y="5137742"/>
                  <a:pt x="19471" y="5136144"/>
                </a:cubicBezTo>
                <a:cubicBezTo>
                  <a:pt x="18832" y="5128055"/>
                  <a:pt x="17958" y="5120182"/>
                  <a:pt x="16918" y="5112689"/>
                </a:cubicBezTo>
                <a:cubicBezTo>
                  <a:pt x="23464" y="5106353"/>
                  <a:pt x="15733" y="5078666"/>
                  <a:pt x="28071" y="5081696"/>
                </a:cubicBezTo>
                <a:cubicBezTo>
                  <a:pt x="27036" y="5071588"/>
                  <a:pt x="21912" y="5065475"/>
                  <a:pt x="30005" y="5068879"/>
                </a:cubicBezTo>
                <a:cubicBezTo>
                  <a:pt x="29897" y="5065551"/>
                  <a:pt x="30585" y="5063501"/>
                  <a:pt x="31661" y="5062033"/>
                </a:cubicBezTo>
                <a:lnTo>
                  <a:pt x="32169" y="5061608"/>
                </a:lnTo>
                <a:lnTo>
                  <a:pt x="27436" y="5021480"/>
                </a:lnTo>
                <a:lnTo>
                  <a:pt x="26614" y="5013906"/>
                </a:lnTo>
                <a:lnTo>
                  <a:pt x="25056" y="5011767"/>
                </a:lnTo>
                <a:cubicBezTo>
                  <a:pt x="24110" y="5009457"/>
                  <a:pt x="23701" y="5006147"/>
                  <a:pt x="24513" y="5000592"/>
                </a:cubicBezTo>
                <a:lnTo>
                  <a:pt x="24951" y="4999307"/>
                </a:lnTo>
                <a:lnTo>
                  <a:pt x="22644" y="4990090"/>
                </a:lnTo>
                <a:cubicBezTo>
                  <a:pt x="21579" y="4987122"/>
                  <a:pt x="20222" y="4984494"/>
                  <a:pt x="18465" y="4982366"/>
                </a:cubicBezTo>
                <a:cubicBezTo>
                  <a:pt x="27858" y="4950984"/>
                  <a:pt x="19264" y="4921373"/>
                  <a:pt x="20888" y="4887310"/>
                </a:cubicBezTo>
                <a:cubicBezTo>
                  <a:pt x="17563" y="4848813"/>
                  <a:pt x="18386" y="4829570"/>
                  <a:pt x="15781" y="4807298"/>
                </a:cubicBezTo>
                <a:cubicBezTo>
                  <a:pt x="15634" y="4803627"/>
                  <a:pt x="14440" y="4773874"/>
                  <a:pt x="19649" y="4779990"/>
                </a:cubicBezTo>
                <a:cubicBezTo>
                  <a:pt x="18744" y="4746827"/>
                  <a:pt x="22869" y="4698305"/>
                  <a:pt x="21858" y="4664237"/>
                </a:cubicBezTo>
                <a:cubicBezTo>
                  <a:pt x="34232" y="4642340"/>
                  <a:pt x="11268" y="4621318"/>
                  <a:pt x="13583" y="4598607"/>
                </a:cubicBezTo>
                <a:cubicBezTo>
                  <a:pt x="2193" y="4604819"/>
                  <a:pt x="19974" y="4548010"/>
                  <a:pt x="7118" y="4546768"/>
                </a:cubicBezTo>
                <a:lnTo>
                  <a:pt x="14555" y="4522182"/>
                </a:lnTo>
                <a:lnTo>
                  <a:pt x="17290" y="4509768"/>
                </a:lnTo>
                <a:cubicBezTo>
                  <a:pt x="17884" y="4505118"/>
                  <a:pt x="18021" y="4500115"/>
                  <a:pt x="17421" y="4494586"/>
                </a:cubicBezTo>
                <a:cubicBezTo>
                  <a:pt x="12327" y="4480984"/>
                  <a:pt x="18571" y="4459805"/>
                  <a:pt x="18193" y="4440649"/>
                </a:cubicBezTo>
                <a:lnTo>
                  <a:pt x="16616" y="4431853"/>
                </a:lnTo>
                <a:lnTo>
                  <a:pt x="19246" y="4403141"/>
                </a:lnTo>
                <a:cubicBezTo>
                  <a:pt x="19372" y="4387638"/>
                  <a:pt x="19497" y="4372134"/>
                  <a:pt x="19623" y="4356631"/>
                </a:cubicBezTo>
                <a:cubicBezTo>
                  <a:pt x="19508" y="4349062"/>
                  <a:pt x="15847" y="4339045"/>
                  <a:pt x="20293" y="4339937"/>
                </a:cubicBezTo>
                <a:lnTo>
                  <a:pt x="18752" y="4331435"/>
                </a:lnTo>
                <a:cubicBezTo>
                  <a:pt x="19520" y="4328277"/>
                  <a:pt x="24070" y="4324711"/>
                  <a:pt x="24901" y="4320990"/>
                </a:cubicBezTo>
                <a:lnTo>
                  <a:pt x="23734" y="4309111"/>
                </a:lnTo>
                <a:cubicBezTo>
                  <a:pt x="24423" y="4299527"/>
                  <a:pt x="28090" y="4271878"/>
                  <a:pt x="29040" y="4263489"/>
                </a:cubicBezTo>
                <a:cubicBezTo>
                  <a:pt x="29169" y="4261918"/>
                  <a:pt x="29300" y="4260346"/>
                  <a:pt x="29429" y="4258775"/>
                </a:cubicBezTo>
                <a:lnTo>
                  <a:pt x="33702" y="4248512"/>
                </a:lnTo>
                <a:cubicBezTo>
                  <a:pt x="36933" y="4241044"/>
                  <a:pt x="39109" y="4235167"/>
                  <a:pt x="37356" y="4228644"/>
                </a:cubicBezTo>
                <a:cubicBezTo>
                  <a:pt x="41530" y="4217526"/>
                  <a:pt x="53227" y="4209759"/>
                  <a:pt x="50107" y="4193665"/>
                </a:cubicBezTo>
                <a:cubicBezTo>
                  <a:pt x="55406" y="4198550"/>
                  <a:pt x="50749" y="4175793"/>
                  <a:pt x="56192" y="4173105"/>
                </a:cubicBezTo>
                <a:cubicBezTo>
                  <a:pt x="60575" y="4171863"/>
                  <a:pt x="60184" y="4164671"/>
                  <a:pt x="61800" y="4159194"/>
                </a:cubicBezTo>
                <a:cubicBezTo>
                  <a:pt x="66276" y="4155290"/>
                  <a:pt x="70363" y="4127730"/>
                  <a:pt x="69720" y="4118135"/>
                </a:cubicBezTo>
                <a:cubicBezTo>
                  <a:pt x="65265" y="4091091"/>
                  <a:pt x="83289" y="4069336"/>
                  <a:pt x="80190" y="4047713"/>
                </a:cubicBezTo>
                <a:cubicBezTo>
                  <a:pt x="84682" y="4020435"/>
                  <a:pt x="92089" y="3998420"/>
                  <a:pt x="96666" y="3980780"/>
                </a:cubicBezTo>
                <a:cubicBezTo>
                  <a:pt x="98580" y="3977851"/>
                  <a:pt x="106155" y="3945259"/>
                  <a:pt x="107651" y="3941872"/>
                </a:cubicBezTo>
                <a:cubicBezTo>
                  <a:pt x="111761" y="3922504"/>
                  <a:pt x="112043" y="3930219"/>
                  <a:pt x="118444" y="3897465"/>
                </a:cubicBezTo>
                <a:cubicBezTo>
                  <a:pt x="124996" y="3869981"/>
                  <a:pt x="127657" y="3841768"/>
                  <a:pt x="134545" y="3811132"/>
                </a:cubicBezTo>
                <a:cubicBezTo>
                  <a:pt x="143817" y="3778601"/>
                  <a:pt x="141464" y="3759343"/>
                  <a:pt x="145381" y="3746540"/>
                </a:cubicBezTo>
                <a:cubicBezTo>
                  <a:pt x="156739" y="3719637"/>
                  <a:pt x="147664" y="3711291"/>
                  <a:pt x="146587" y="3670275"/>
                </a:cubicBezTo>
                <a:cubicBezTo>
                  <a:pt x="154134" y="3638754"/>
                  <a:pt x="151397" y="3605028"/>
                  <a:pt x="165690" y="3580981"/>
                </a:cubicBezTo>
                <a:cubicBezTo>
                  <a:pt x="164433" y="3577837"/>
                  <a:pt x="163639" y="3574469"/>
                  <a:pt x="163175" y="3570960"/>
                </a:cubicBezTo>
                <a:lnTo>
                  <a:pt x="162665" y="3560693"/>
                </a:lnTo>
                <a:lnTo>
                  <a:pt x="163299" y="3559743"/>
                </a:lnTo>
                <a:cubicBezTo>
                  <a:pt x="165039" y="3554949"/>
                  <a:pt x="165246" y="3551528"/>
                  <a:pt x="164777" y="3548721"/>
                </a:cubicBezTo>
                <a:lnTo>
                  <a:pt x="163708" y="3545693"/>
                </a:lnTo>
                <a:lnTo>
                  <a:pt x="164286" y="3537938"/>
                </a:lnTo>
                <a:cubicBezTo>
                  <a:pt x="164273" y="3532672"/>
                  <a:pt x="164261" y="3527407"/>
                  <a:pt x="164247" y="3522141"/>
                </a:cubicBezTo>
                <a:lnTo>
                  <a:pt x="165343" y="3519672"/>
                </a:lnTo>
                <a:lnTo>
                  <a:pt x="167001" y="3496604"/>
                </a:lnTo>
                <a:lnTo>
                  <a:pt x="167547" y="3496517"/>
                </a:lnTo>
                <a:cubicBezTo>
                  <a:pt x="168811" y="3495796"/>
                  <a:pt x="169814" y="3494272"/>
                  <a:pt x="170301" y="3491023"/>
                </a:cubicBezTo>
                <a:cubicBezTo>
                  <a:pt x="177219" y="3499391"/>
                  <a:pt x="173541" y="3490314"/>
                  <a:pt x="174371" y="3479998"/>
                </a:cubicBezTo>
                <a:cubicBezTo>
                  <a:pt x="185299" y="3490692"/>
                  <a:pt x="183023" y="3459350"/>
                  <a:pt x="190228" y="3457434"/>
                </a:cubicBezTo>
                <a:cubicBezTo>
                  <a:pt x="190591" y="3449617"/>
                  <a:pt x="191174" y="3441542"/>
                  <a:pt x="192016" y="3433411"/>
                </a:cubicBezTo>
                <a:lnTo>
                  <a:pt x="192663" y="3428691"/>
                </a:lnTo>
                <a:cubicBezTo>
                  <a:pt x="192706" y="3428676"/>
                  <a:pt x="192750" y="3428659"/>
                  <a:pt x="192793" y="3428643"/>
                </a:cubicBezTo>
                <a:cubicBezTo>
                  <a:pt x="193186" y="3427720"/>
                  <a:pt x="193494" y="3426206"/>
                  <a:pt x="193710" y="3423760"/>
                </a:cubicBezTo>
                <a:cubicBezTo>
                  <a:pt x="193753" y="3422535"/>
                  <a:pt x="193797" y="3421310"/>
                  <a:pt x="193839" y="3420085"/>
                </a:cubicBezTo>
                <a:lnTo>
                  <a:pt x="195094" y="3410930"/>
                </a:lnTo>
                <a:lnTo>
                  <a:pt x="196311" y="3408092"/>
                </a:lnTo>
                <a:lnTo>
                  <a:pt x="197928" y="3407419"/>
                </a:lnTo>
                <a:cubicBezTo>
                  <a:pt x="197912" y="3407119"/>
                  <a:pt x="197897" y="3406820"/>
                  <a:pt x="197881" y="3406520"/>
                </a:cubicBezTo>
                <a:cubicBezTo>
                  <a:pt x="196231" y="3399306"/>
                  <a:pt x="192821" y="3396220"/>
                  <a:pt x="204222" y="3391015"/>
                </a:cubicBezTo>
                <a:cubicBezTo>
                  <a:pt x="202162" y="3374996"/>
                  <a:pt x="208811" y="3373934"/>
                  <a:pt x="213950" y="3354361"/>
                </a:cubicBezTo>
                <a:cubicBezTo>
                  <a:pt x="211218" y="3344737"/>
                  <a:pt x="213619" y="3338360"/>
                  <a:pt x="217699" y="3332639"/>
                </a:cubicBezTo>
                <a:cubicBezTo>
                  <a:pt x="218717" y="3312409"/>
                  <a:pt x="225688" y="3295747"/>
                  <a:pt x="229963" y="3273935"/>
                </a:cubicBezTo>
                <a:cubicBezTo>
                  <a:pt x="228293" y="3248488"/>
                  <a:pt x="239257" y="3238943"/>
                  <a:pt x="243785" y="3215621"/>
                </a:cubicBezTo>
                <a:cubicBezTo>
                  <a:pt x="237893" y="3192522"/>
                  <a:pt x="253940" y="3201000"/>
                  <a:pt x="259175" y="3189909"/>
                </a:cubicBezTo>
                <a:lnTo>
                  <a:pt x="259988" y="3186579"/>
                </a:lnTo>
                <a:lnTo>
                  <a:pt x="259980" y="3177264"/>
                </a:lnTo>
                <a:lnTo>
                  <a:pt x="259609" y="3173723"/>
                </a:lnTo>
                <a:cubicBezTo>
                  <a:pt x="259490" y="3171299"/>
                  <a:pt x="259588" y="3169704"/>
                  <a:pt x="259848" y="3168622"/>
                </a:cubicBezTo>
                <a:lnTo>
                  <a:pt x="259971" y="3168508"/>
                </a:lnTo>
                <a:cubicBezTo>
                  <a:pt x="259969" y="3166907"/>
                  <a:pt x="259968" y="3165307"/>
                  <a:pt x="259966" y="3163706"/>
                </a:cubicBezTo>
                <a:cubicBezTo>
                  <a:pt x="259691" y="3155577"/>
                  <a:pt x="259171" y="3147642"/>
                  <a:pt x="258467" y="3140064"/>
                </a:cubicBezTo>
                <a:cubicBezTo>
                  <a:pt x="265286" y="3134408"/>
                  <a:pt x="258805" y="3106027"/>
                  <a:pt x="270990" y="3110288"/>
                </a:cubicBezTo>
                <a:cubicBezTo>
                  <a:pt x="270407" y="3100106"/>
                  <a:pt x="265565" y="3093497"/>
                  <a:pt x="273494" y="3097704"/>
                </a:cubicBezTo>
                <a:cubicBezTo>
                  <a:pt x="273534" y="3094376"/>
                  <a:pt x="274313" y="3092401"/>
                  <a:pt x="275456" y="3091047"/>
                </a:cubicBezTo>
                <a:lnTo>
                  <a:pt x="275980" y="3090672"/>
                </a:lnTo>
                <a:lnTo>
                  <a:pt x="274486" y="3068004"/>
                </a:lnTo>
                <a:lnTo>
                  <a:pt x="275226" y="3065087"/>
                </a:lnTo>
                <a:lnTo>
                  <a:pt x="273050" y="3050191"/>
                </a:lnTo>
                <a:cubicBezTo>
                  <a:pt x="272889" y="3047647"/>
                  <a:pt x="272728" y="3045103"/>
                  <a:pt x="272566" y="3042559"/>
                </a:cubicBezTo>
                <a:lnTo>
                  <a:pt x="271107" y="3040271"/>
                </a:lnTo>
                <a:cubicBezTo>
                  <a:pt x="270265" y="3037872"/>
                  <a:pt x="270006" y="3034528"/>
                  <a:pt x="271065" y="3029072"/>
                </a:cubicBezTo>
                <a:lnTo>
                  <a:pt x="271558" y="3027835"/>
                </a:lnTo>
                <a:cubicBezTo>
                  <a:pt x="270688" y="3024705"/>
                  <a:pt x="268559" y="2982922"/>
                  <a:pt x="268717" y="2964245"/>
                </a:cubicBezTo>
                <a:cubicBezTo>
                  <a:pt x="279502" y="2933904"/>
                  <a:pt x="269365" y="2949568"/>
                  <a:pt x="272511" y="2915772"/>
                </a:cubicBezTo>
                <a:cubicBezTo>
                  <a:pt x="272017" y="2877552"/>
                  <a:pt x="270125" y="2850992"/>
                  <a:pt x="270356" y="2825842"/>
                </a:cubicBezTo>
                <a:cubicBezTo>
                  <a:pt x="269433" y="2814032"/>
                  <a:pt x="268938" y="2727859"/>
                  <a:pt x="273897" y="2734957"/>
                </a:cubicBezTo>
                <a:cubicBezTo>
                  <a:pt x="264242" y="2698391"/>
                  <a:pt x="277769" y="2677127"/>
                  <a:pt x="274458" y="2636572"/>
                </a:cubicBezTo>
                <a:cubicBezTo>
                  <a:pt x="287792" y="2615986"/>
                  <a:pt x="275829" y="2626668"/>
                  <a:pt x="279157" y="2604260"/>
                </a:cubicBezTo>
                <a:cubicBezTo>
                  <a:pt x="279270" y="2587221"/>
                  <a:pt x="288019" y="2599786"/>
                  <a:pt x="288131" y="2582747"/>
                </a:cubicBezTo>
                <a:cubicBezTo>
                  <a:pt x="260352" y="2545890"/>
                  <a:pt x="290145" y="2525479"/>
                  <a:pt x="282516" y="2478755"/>
                </a:cubicBezTo>
                <a:lnTo>
                  <a:pt x="287359" y="2451804"/>
                </a:lnTo>
                <a:cubicBezTo>
                  <a:pt x="285426" y="2443087"/>
                  <a:pt x="285710" y="2414879"/>
                  <a:pt x="289577" y="2408801"/>
                </a:cubicBezTo>
                <a:cubicBezTo>
                  <a:pt x="290424" y="2402768"/>
                  <a:pt x="289064" y="2396183"/>
                  <a:pt x="293203" y="2392670"/>
                </a:cubicBezTo>
                <a:cubicBezTo>
                  <a:pt x="295637" y="2379564"/>
                  <a:pt x="301233" y="2349549"/>
                  <a:pt x="304183" y="2330165"/>
                </a:cubicBezTo>
                <a:cubicBezTo>
                  <a:pt x="298973" y="2319718"/>
                  <a:pt x="309550" y="2303314"/>
                  <a:pt x="310900" y="2276363"/>
                </a:cubicBezTo>
                <a:cubicBezTo>
                  <a:pt x="304874" y="2264930"/>
                  <a:pt x="311891" y="2258198"/>
                  <a:pt x="303909" y="2236310"/>
                </a:cubicBezTo>
                <a:cubicBezTo>
                  <a:pt x="304734" y="2235412"/>
                  <a:pt x="305502" y="2234293"/>
                  <a:pt x="306187" y="2232984"/>
                </a:cubicBezTo>
                <a:cubicBezTo>
                  <a:pt x="310170" y="2225381"/>
                  <a:pt x="310605" y="2213194"/>
                  <a:pt x="307158" y="2205763"/>
                </a:cubicBezTo>
                <a:cubicBezTo>
                  <a:pt x="296601" y="2170883"/>
                  <a:pt x="306474" y="2175442"/>
                  <a:pt x="304860" y="2145703"/>
                </a:cubicBezTo>
                <a:cubicBezTo>
                  <a:pt x="304314" y="2112090"/>
                  <a:pt x="314083" y="2134724"/>
                  <a:pt x="304273" y="2092533"/>
                </a:cubicBezTo>
                <a:cubicBezTo>
                  <a:pt x="308983" y="2088154"/>
                  <a:pt x="303590" y="2066396"/>
                  <a:pt x="301642" y="2057359"/>
                </a:cubicBezTo>
                <a:cubicBezTo>
                  <a:pt x="301720" y="2041038"/>
                  <a:pt x="313213" y="2032807"/>
                  <a:pt x="306736" y="2016105"/>
                </a:cubicBezTo>
                <a:cubicBezTo>
                  <a:pt x="312847" y="2019262"/>
                  <a:pt x="310007" y="1975377"/>
                  <a:pt x="316234" y="1983129"/>
                </a:cubicBezTo>
                <a:cubicBezTo>
                  <a:pt x="322177" y="1972692"/>
                  <a:pt x="313034" y="1967129"/>
                  <a:pt x="318238" y="1956745"/>
                </a:cubicBezTo>
                <a:cubicBezTo>
                  <a:pt x="319718" y="1944884"/>
                  <a:pt x="311423" y="1963350"/>
                  <a:pt x="311341" y="1950160"/>
                </a:cubicBezTo>
                <a:lnTo>
                  <a:pt x="323556" y="1879546"/>
                </a:lnTo>
                <a:cubicBezTo>
                  <a:pt x="320263" y="1869846"/>
                  <a:pt x="322312" y="1862247"/>
                  <a:pt x="326085" y="1854893"/>
                </a:cubicBezTo>
                <a:cubicBezTo>
                  <a:pt x="325955" y="1832625"/>
                  <a:pt x="332007" y="1812578"/>
                  <a:pt x="335058" y="1787684"/>
                </a:cubicBezTo>
                <a:cubicBezTo>
                  <a:pt x="331933" y="1760490"/>
                  <a:pt x="342400" y="1747069"/>
                  <a:pt x="345620" y="1720464"/>
                </a:cubicBezTo>
                <a:cubicBezTo>
                  <a:pt x="337355" y="1693643"/>
                  <a:pt x="360215" y="1703686"/>
                  <a:pt x="360760" y="1681196"/>
                </a:cubicBezTo>
                <a:cubicBezTo>
                  <a:pt x="353923" y="1644243"/>
                  <a:pt x="368449" y="1682451"/>
                  <a:pt x="368483" y="1625881"/>
                </a:cubicBezTo>
                <a:cubicBezTo>
                  <a:pt x="367181" y="1622619"/>
                  <a:pt x="369088" y="1615868"/>
                  <a:pt x="371077" y="1616704"/>
                </a:cubicBezTo>
                <a:cubicBezTo>
                  <a:pt x="371005" y="1604306"/>
                  <a:pt x="384453" y="1569256"/>
                  <a:pt x="383008" y="1551493"/>
                </a:cubicBezTo>
                <a:cubicBezTo>
                  <a:pt x="390598" y="1517303"/>
                  <a:pt x="381821" y="1500132"/>
                  <a:pt x="384834" y="1475233"/>
                </a:cubicBezTo>
                <a:cubicBezTo>
                  <a:pt x="393221" y="1446677"/>
                  <a:pt x="400498" y="1430031"/>
                  <a:pt x="418371" y="1380155"/>
                </a:cubicBezTo>
                <a:lnTo>
                  <a:pt x="469641" y="1210871"/>
                </a:lnTo>
                <a:cubicBezTo>
                  <a:pt x="507460" y="1148093"/>
                  <a:pt x="486915" y="1066841"/>
                  <a:pt x="489701" y="1028427"/>
                </a:cubicBezTo>
                <a:cubicBezTo>
                  <a:pt x="478454" y="1012506"/>
                  <a:pt x="490925" y="999600"/>
                  <a:pt x="486354" y="980383"/>
                </a:cubicBezTo>
                <a:cubicBezTo>
                  <a:pt x="483880" y="937629"/>
                  <a:pt x="471099" y="895192"/>
                  <a:pt x="479762" y="839699"/>
                </a:cubicBezTo>
                <a:cubicBezTo>
                  <a:pt x="444550" y="814685"/>
                  <a:pt x="465776" y="749644"/>
                  <a:pt x="445664" y="696545"/>
                </a:cubicBezTo>
                <a:cubicBezTo>
                  <a:pt x="441558" y="665722"/>
                  <a:pt x="459046" y="617297"/>
                  <a:pt x="440047" y="606615"/>
                </a:cubicBezTo>
                <a:cubicBezTo>
                  <a:pt x="451675" y="592509"/>
                  <a:pt x="432892" y="579307"/>
                  <a:pt x="431225" y="563889"/>
                </a:cubicBezTo>
                <a:cubicBezTo>
                  <a:pt x="438618" y="551582"/>
                  <a:pt x="432225" y="545475"/>
                  <a:pt x="430803" y="534294"/>
                </a:cubicBezTo>
                <a:cubicBezTo>
                  <a:pt x="435364" y="529230"/>
                  <a:pt x="435126" y="519767"/>
                  <a:pt x="429777" y="516548"/>
                </a:cubicBezTo>
                <a:cubicBezTo>
                  <a:pt x="417444" y="521116"/>
                  <a:pt x="423596" y="488251"/>
                  <a:pt x="415090" y="485808"/>
                </a:cubicBezTo>
                <a:cubicBezTo>
                  <a:pt x="413316" y="466733"/>
                  <a:pt x="424116" y="383903"/>
                  <a:pt x="410499" y="369873"/>
                </a:cubicBezTo>
                <a:cubicBezTo>
                  <a:pt x="404034" y="331308"/>
                  <a:pt x="425696" y="275570"/>
                  <a:pt x="425314" y="259180"/>
                </a:cubicBezTo>
                <a:cubicBezTo>
                  <a:pt x="450188" y="242918"/>
                  <a:pt x="384634" y="163766"/>
                  <a:pt x="383240" y="94173"/>
                </a:cubicBezTo>
                <a:cubicBezTo>
                  <a:pt x="385641" y="84795"/>
                  <a:pt x="385609" y="79782"/>
                  <a:pt x="379938" y="77267"/>
                </a:cubicBezTo>
                <a:cubicBezTo>
                  <a:pt x="378301" y="68220"/>
                  <a:pt x="376144" y="54774"/>
                  <a:pt x="373430" y="3885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Τίτλος 1">
            <a:extLst>
              <a:ext uri="{FF2B5EF4-FFF2-40B4-BE49-F238E27FC236}">
                <a16:creationId xmlns:a16="http://schemas.microsoft.com/office/drawing/2014/main" id="{43328B72-E9F8-5C0C-15BA-EAC8330D4D9E}"/>
              </a:ext>
            </a:extLst>
          </p:cNvPr>
          <p:cNvSpPr txBox="1">
            <a:spLocks/>
          </p:cNvSpPr>
          <p:nvPr/>
        </p:nvSpPr>
        <p:spPr>
          <a:xfrm>
            <a:off x="5867400" y="609600"/>
            <a:ext cx="5310116" cy="13228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
              <a:t>Περιουσιακά στοιχεία</a:t>
            </a:r>
          </a:p>
        </p:txBody>
      </p:sp>
      <p:pic>
        <p:nvPicPr>
          <p:cNvPr id="6" name="Θέση περιεχομένου 4" descr="Εικόνα που περιέχει κείμενο, στιγμιότυπο οθόνης, γραμματοσειρά, σχεδίαση&#10;&#10;Περιγραφή που δημιουργήθηκε αυτόματα">
            <a:extLst>
              <a:ext uri="{FF2B5EF4-FFF2-40B4-BE49-F238E27FC236}">
                <a16:creationId xmlns:a16="http://schemas.microsoft.com/office/drawing/2014/main" id="{B4235A8F-AF59-029F-E09B-D8DE5306DB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14" y="14433"/>
            <a:ext cx="4570140" cy="6745596"/>
          </a:xfrm>
          <a:prstGeom prst="rect">
            <a:avLst/>
          </a:prstGeom>
        </p:spPr>
      </p:pic>
      <p:sp>
        <p:nvSpPr>
          <p:cNvPr id="7" name="TextBox 6">
            <a:extLst>
              <a:ext uri="{FF2B5EF4-FFF2-40B4-BE49-F238E27FC236}">
                <a16:creationId xmlns:a16="http://schemas.microsoft.com/office/drawing/2014/main" id="{7DEE5174-FE69-23CA-9C54-0D1B55578659}"/>
              </a:ext>
            </a:extLst>
          </p:cNvPr>
          <p:cNvSpPr txBox="1"/>
          <p:nvPr/>
        </p:nvSpPr>
        <p:spPr>
          <a:xfrm>
            <a:off x="5867400" y="2194102"/>
            <a:ext cx="5310116" cy="3908585"/>
          </a:xfrm>
          <a:prstGeom prst="rect">
            <a:avLst/>
          </a:prstGeom>
        </p:spPr>
        <p:txBody>
          <a:bodyPr vert="horz" lIns="91440" tIns="45720" rIns="91440" bIns="45720" rtlCol="0">
            <a:normAutofit fontScale="92500" lnSpcReduction="20000"/>
          </a:bodyPr>
          <a:lstStyle/>
          <a:p>
            <a:pPr marL="285750" indent="-228600">
              <a:lnSpc>
                <a:spcPct val="90000"/>
              </a:lnSpc>
              <a:spcAft>
                <a:spcPts val="600"/>
              </a:spcAft>
              <a:buFont typeface="Arial" panose="020B0604020202020204" pitchFamily="34" charset="0"/>
              <a:buChar char="•"/>
            </a:pPr>
            <a:r>
              <a:rPr lang="el" sz="2000"/>
              <a:t>Όλα τα στοιχεία σχετίζονται με κάποιο λογισμικό </a:t>
            </a:r>
          </a:p>
          <a:p>
            <a:pPr marL="285750" indent="-228600">
              <a:lnSpc>
                <a:spcPct val="90000"/>
              </a:lnSpc>
              <a:spcAft>
                <a:spcPts val="600"/>
              </a:spcAft>
              <a:buFont typeface="Arial" panose="020B0604020202020204" pitchFamily="34" charset="0"/>
              <a:buChar char="•"/>
            </a:pPr>
            <a:r>
              <a:rPr lang="el" sz="2000"/>
              <a:t>Η μεγάλη ποικιλία δίνει στον κακόβουλο εισβολέα πολλές διαδρομές για να ξεκινήσει οποιαδήποτε επίθεση</a:t>
            </a:r>
          </a:p>
          <a:p>
            <a:pPr marL="285750" indent="-228600">
              <a:lnSpc>
                <a:spcPct val="90000"/>
              </a:lnSpc>
              <a:spcAft>
                <a:spcPts val="600"/>
              </a:spcAft>
              <a:buFont typeface="Arial" panose="020B0604020202020204" pitchFamily="34" charset="0"/>
              <a:buChar char="•"/>
            </a:pPr>
            <a:endParaRPr lang="en-US" sz="2000"/>
          </a:p>
          <a:p>
            <a:pPr marL="285750" indent="-228600">
              <a:lnSpc>
                <a:spcPct val="90000"/>
              </a:lnSpc>
              <a:spcAft>
                <a:spcPts val="600"/>
              </a:spcAft>
              <a:buFont typeface="Arial" panose="020B0604020202020204" pitchFamily="34" charset="0"/>
              <a:buChar char="•"/>
            </a:pPr>
            <a:r>
              <a:rPr lang="el" sz="2000"/>
              <a:t>Σε αυτές τις λίστες υπάρχουν διαφορετικά είδη περιουσιακών στοιχείων</a:t>
            </a:r>
          </a:p>
          <a:p>
            <a:pPr marL="742950" lvl="1" indent="-228600">
              <a:lnSpc>
                <a:spcPct val="90000"/>
              </a:lnSpc>
              <a:spcAft>
                <a:spcPts val="600"/>
              </a:spcAft>
              <a:buFont typeface="Arial" panose="020B0604020202020204" pitchFamily="34" charset="0"/>
              <a:buChar char="•"/>
            </a:pPr>
            <a:r>
              <a:rPr lang="el" sz="2000"/>
              <a:t>Λογισμικό</a:t>
            </a:r>
          </a:p>
          <a:p>
            <a:pPr marL="742950" lvl="1" indent="-228600">
              <a:lnSpc>
                <a:spcPct val="90000"/>
              </a:lnSpc>
              <a:spcAft>
                <a:spcPts val="600"/>
              </a:spcAft>
              <a:buFont typeface="Arial" panose="020B0604020202020204" pitchFamily="34" charset="0"/>
              <a:buChar char="•"/>
            </a:pPr>
            <a:r>
              <a:rPr lang="el" sz="2000"/>
              <a:t>Δυαδικά αρχεία (τύπος λογισμικού)</a:t>
            </a:r>
          </a:p>
          <a:p>
            <a:pPr marL="742950" lvl="1" indent="-228600">
              <a:lnSpc>
                <a:spcPct val="90000"/>
              </a:lnSpc>
              <a:spcAft>
                <a:spcPts val="600"/>
              </a:spcAft>
              <a:buFont typeface="Arial" panose="020B0604020202020204" pitchFamily="34" charset="0"/>
              <a:buChar char="•"/>
            </a:pPr>
            <a:r>
              <a:rPr lang="el" sz="2000"/>
              <a:t>Πρωτόκολλα επικοινωνίας </a:t>
            </a:r>
          </a:p>
          <a:p>
            <a:pPr marL="742950" lvl="1" indent="-228600">
              <a:lnSpc>
                <a:spcPct val="90000"/>
              </a:lnSpc>
              <a:spcAft>
                <a:spcPts val="600"/>
              </a:spcAft>
              <a:buFont typeface="Arial" panose="020B0604020202020204" pitchFamily="34" charset="0"/>
              <a:buChar char="•"/>
            </a:pPr>
            <a:r>
              <a:rPr lang="el" sz="2000"/>
              <a:t>Πρωτόκολλα IoT</a:t>
            </a:r>
          </a:p>
          <a:p>
            <a:pPr marL="742950" lvl="1" indent="-228600">
              <a:lnSpc>
                <a:spcPct val="90000"/>
              </a:lnSpc>
              <a:spcAft>
                <a:spcPts val="600"/>
              </a:spcAft>
              <a:buFont typeface="Arial" panose="020B0604020202020204" pitchFamily="34" charset="0"/>
              <a:buChar char="•"/>
            </a:pPr>
            <a:r>
              <a:rPr lang="el" sz="2000"/>
              <a:t>Υπηρεσίες Web</a:t>
            </a:r>
          </a:p>
          <a:p>
            <a:pPr marL="742950" lvl="1" indent="-228600">
              <a:lnSpc>
                <a:spcPct val="90000"/>
              </a:lnSpc>
              <a:spcAft>
                <a:spcPts val="600"/>
              </a:spcAft>
              <a:buFont typeface="Arial" panose="020B0604020202020204" pitchFamily="34" charset="0"/>
              <a:buChar char="•"/>
            </a:pPr>
            <a:r>
              <a:rPr lang="el" sz="2000"/>
              <a:t>Ευαίσθητα δεδομένα σε διάφορες βάσεις δεδομένων </a:t>
            </a:r>
          </a:p>
          <a:p>
            <a:pPr marL="742950" lvl="1" indent="-228600">
              <a:lnSpc>
                <a:spcPct val="90000"/>
              </a:lnSpc>
              <a:spcAft>
                <a:spcPts val="600"/>
              </a:spcAft>
              <a:buFont typeface="Arial" panose="020B0604020202020204" pitchFamily="34" charset="0"/>
              <a:buChar char="•"/>
            </a:pPr>
            <a:endParaRPr lang="en-US" sz="2000"/>
          </a:p>
          <a:p>
            <a:pPr marL="285750" indent="-228600">
              <a:lnSpc>
                <a:spcPct val="90000"/>
              </a:lnSpc>
              <a:spcAft>
                <a:spcPts val="600"/>
              </a:spcAft>
              <a:buFont typeface="Arial" panose="020B0604020202020204" pitchFamily="34" charset="0"/>
              <a:buChar char="•"/>
            </a:pPr>
            <a:endParaRPr lang="en-US" sz="2000"/>
          </a:p>
        </p:txBody>
      </p:sp>
    </p:spTree>
    <p:extLst>
      <p:ext uri="{BB962C8B-B14F-4D97-AF65-F5344CB8AC3E}">
        <p14:creationId xmlns:p14="http://schemas.microsoft.com/office/powerpoint/2010/main" val="607586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FD336-7080-57A2-D989-FF857E9271D9}"/>
            </a:ext>
          </a:extLst>
        </p:cNvPr>
        <p:cNvGrpSpPr/>
        <p:nvPr/>
      </p:nvGrpSpPr>
      <p:grpSpPr>
        <a:xfrm>
          <a:off x="0" y="0"/>
          <a:ext cx="0" cy="0"/>
          <a:chOff x="0" y="0"/>
          <a:chExt cx="0" cy="0"/>
        </a:xfrm>
      </p:grpSpPr>
      <p:sp>
        <p:nvSpPr>
          <p:cNvPr id="15" name="Θέση αριθμού διαφάνειας 14">
            <a:extLst>
              <a:ext uri="{FF2B5EF4-FFF2-40B4-BE49-F238E27FC236}">
                <a16:creationId xmlns:a16="http://schemas.microsoft.com/office/drawing/2014/main" id="{9C907439-6486-5A3A-4B90-8C5829859F74}"/>
              </a:ext>
            </a:extLst>
          </p:cNvPr>
          <p:cNvSpPr>
            <a:spLocks noGrp="1"/>
          </p:cNvSpPr>
          <p:nvPr>
            <p:ph type="sldNum" sz="quarter" idx="4"/>
          </p:nvPr>
        </p:nvSpPr>
        <p:spPr/>
        <p:txBody>
          <a:bodyPr/>
          <a:lstStyle/>
          <a:p>
            <a:fld id="{3A98EE3D-8CD1-4C3F-BD1C-C98C9596463C}" type="slidenum">
              <a:rPr lang="en-US" smtClean="0"/>
              <a:pPr/>
              <a:t>19</a:t>
            </a:fld>
            <a:endParaRPr lang="en-US"/>
          </a:p>
        </p:txBody>
      </p:sp>
      <p:sp>
        <p:nvSpPr>
          <p:cNvPr id="3" name="Τίτλος 1">
            <a:extLst>
              <a:ext uri="{FF2B5EF4-FFF2-40B4-BE49-F238E27FC236}">
                <a16:creationId xmlns:a16="http://schemas.microsoft.com/office/drawing/2014/main" id="{D830910B-A2D0-9213-3FB6-D2EB8BA17267}"/>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 sz="4400" b="1">
                <a:solidFill>
                  <a:schemeClr val="accent1">
                    <a:lumMod val="50000"/>
                  </a:schemeClr>
                </a:solidFill>
              </a:rPr>
              <a:t>Κατανόηση των κινδύνων - μετριασμοί</a:t>
            </a:r>
            <a:endParaRPr lang="el-GR" b="1">
              <a:solidFill>
                <a:schemeClr val="accent1">
                  <a:lumMod val="50000"/>
                </a:schemeClr>
              </a:solidFill>
            </a:endParaRPr>
          </a:p>
        </p:txBody>
      </p:sp>
      <p:graphicFrame>
        <p:nvGraphicFramePr>
          <p:cNvPr id="4" name="Θέση περιεχομένου 2">
            <a:extLst>
              <a:ext uri="{FF2B5EF4-FFF2-40B4-BE49-F238E27FC236}">
                <a16:creationId xmlns:a16="http://schemas.microsoft.com/office/drawing/2014/main" id="{712BBA46-FBA9-7507-F224-7B553AA1B32A}"/>
              </a:ext>
            </a:extLst>
          </p:cNvPr>
          <p:cNvGraphicFramePr>
            <a:graphicFrameLocks/>
          </p:cNvGraphicFramePr>
          <p:nvPr>
            <p:extLst>
              <p:ext uri="{D42A27DB-BD31-4B8C-83A1-F6EECF244321}">
                <p14:modId xmlns:p14="http://schemas.microsoft.com/office/powerpoint/2010/main" val="211713280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8714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g2c5a591c0c4_0_113"/>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219" name="Google Shape;219;g2c5a591c0c4_0_113"/>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2</a:t>
            </a:fld>
            <a:endParaRPr>
              <a:solidFill>
                <a:schemeClr val="dk1"/>
              </a:solidFill>
            </a:endParaRPr>
          </a:p>
        </p:txBody>
      </p:sp>
      <p:pic>
        <p:nvPicPr>
          <p:cNvPr id="220" name="Google Shape;220;g2c5a591c0c4_0_113"/>
          <p:cNvPicPr preferRelativeResize="0"/>
          <p:nvPr/>
        </p:nvPicPr>
        <p:blipFill>
          <a:blip r:embed="rId4">
            <a:alphaModFix/>
          </a:blip>
          <a:stretch>
            <a:fillRect/>
          </a:stretch>
        </p:blipFill>
        <p:spPr>
          <a:xfrm>
            <a:off x="152400" y="1325025"/>
            <a:ext cx="11887202" cy="420794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51933-E173-2A1E-76D3-292B098604F0}"/>
            </a:ext>
          </a:extLst>
        </p:cNvPr>
        <p:cNvGrpSpPr/>
        <p:nvPr/>
      </p:nvGrpSpPr>
      <p:grpSpPr>
        <a:xfrm>
          <a:off x="0" y="0"/>
          <a:ext cx="0" cy="0"/>
          <a:chOff x="0" y="0"/>
          <a:chExt cx="0" cy="0"/>
        </a:xfrm>
      </p:grpSpPr>
      <p:pic>
        <p:nvPicPr>
          <p:cNvPr id="16" name="Picture Placeholder 16" descr="Ένα άτομο σηκώνει το χέρι του">
            <a:extLst>
              <a:ext uri="{FF2B5EF4-FFF2-40B4-BE49-F238E27FC236}">
                <a16:creationId xmlns:a16="http://schemas.microsoft.com/office/drawing/2014/main" id="{FE4A0E75-5E9D-6F5B-2DC8-549F8F9C75A5}"/>
              </a:ext>
            </a:extLst>
          </p:cNvPr>
          <p:cNvPicPr>
            <a:picLocks noGrp="1" noChangeAspect="1"/>
          </p:cNvPicPr>
          <p:nvPr>
            <p:ph type="pic" sz="quarter" idx="11"/>
          </p:nvPr>
        </p:nvPicPr>
        <p:blipFill>
          <a:blip r:embed="rId2"/>
          <a:srcRect l="8333" r="8333"/>
          <a:stretch/>
        </p:blipFill>
        <p:spPr/>
      </p:pic>
      <p:sp>
        <p:nvSpPr>
          <p:cNvPr id="3" name="Title 2">
            <a:extLst>
              <a:ext uri="{FF2B5EF4-FFF2-40B4-BE49-F238E27FC236}">
                <a16:creationId xmlns:a16="http://schemas.microsoft.com/office/drawing/2014/main" id="{DDD015A5-E81E-415E-8DE2-04A590BD2DE7}"/>
              </a:ext>
            </a:extLst>
          </p:cNvPr>
          <p:cNvSpPr>
            <a:spLocks noGrp="1"/>
          </p:cNvSpPr>
          <p:nvPr>
            <p:ph type="ctrTitle"/>
          </p:nvPr>
        </p:nvSpPr>
        <p:spPr/>
        <p:txBody>
          <a:bodyPr/>
          <a:lstStyle/>
          <a:p>
            <a:r>
              <a:rPr lang="el"/>
              <a:t>Πρόοδος μαθήματος</a:t>
            </a:r>
          </a:p>
        </p:txBody>
      </p:sp>
      <p:sp>
        <p:nvSpPr>
          <p:cNvPr id="4" name="Text Placeholder 3">
            <a:extLst>
              <a:ext uri="{FF2B5EF4-FFF2-40B4-BE49-F238E27FC236}">
                <a16:creationId xmlns:a16="http://schemas.microsoft.com/office/drawing/2014/main" id="{27BF3D83-61AA-698B-1E4B-54F74028105D}"/>
              </a:ext>
            </a:extLst>
          </p:cNvPr>
          <p:cNvSpPr>
            <a:spLocks noGrp="1"/>
          </p:cNvSpPr>
          <p:nvPr>
            <p:ph type="body" sz="quarter" idx="10"/>
          </p:nvPr>
        </p:nvSpPr>
        <p:spPr/>
        <p:txBody>
          <a:bodyPr/>
          <a:lstStyle/>
          <a:p>
            <a:r>
              <a:rPr lang="el"/>
              <a:t>Ο1.</a:t>
            </a:r>
          </a:p>
        </p:txBody>
      </p:sp>
      <p:sp>
        <p:nvSpPr>
          <p:cNvPr id="5" name="Text Placeholder 4">
            <a:extLst>
              <a:ext uri="{FF2B5EF4-FFF2-40B4-BE49-F238E27FC236}">
                <a16:creationId xmlns:a16="http://schemas.microsoft.com/office/drawing/2014/main" id="{8E0DA825-883A-DA29-4F59-14098A02B7DF}"/>
              </a:ext>
            </a:extLst>
          </p:cNvPr>
          <p:cNvSpPr>
            <a:spLocks noGrp="1"/>
          </p:cNvSpPr>
          <p:nvPr>
            <p:ph type="body" sz="quarter" idx="16"/>
          </p:nvPr>
        </p:nvSpPr>
        <p:spPr/>
        <p:txBody>
          <a:bodyPr>
            <a:normAutofit fontScale="77500" lnSpcReduction="20000"/>
          </a:bodyPr>
          <a:lstStyle/>
          <a:p>
            <a:r>
              <a:rPr lang="el" dirty="0"/>
              <a:t>Πλοήγηση στις απειλές στον κυβερνοχώρο: Ο κίνδυνος ευάλωτων δυαδικών αρχείων στα ναυτηλιακά συστήματα</a:t>
            </a:r>
          </a:p>
        </p:txBody>
      </p:sp>
      <p:sp>
        <p:nvSpPr>
          <p:cNvPr id="6" name="Text Placeholder 5">
            <a:extLst>
              <a:ext uri="{FF2B5EF4-FFF2-40B4-BE49-F238E27FC236}">
                <a16:creationId xmlns:a16="http://schemas.microsoft.com/office/drawing/2014/main" id="{6E12A6D1-62D3-2575-EF7D-5471BC785EDE}"/>
              </a:ext>
            </a:extLst>
          </p:cNvPr>
          <p:cNvSpPr>
            <a:spLocks noGrp="1"/>
          </p:cNvSpPr>
          <p:nvPr>
            <p:ph type="body" sz="quarter" idx="12"/>
          </p:nvPr>
        </p:nvSpPr>
        <p:spPr/>
        <p:txBody>
          <a:bodyPr/>
          <a:lstStyle/>
          <a:p>
            <a:r>
              <a:rPr lang="el"/>
              <a:t>Ο2.</a:t>
            </a:r>
          </a:p>
        </p:txBody>
      </p:sp>
      <p:sp>
        <p:nvSpPr>
          <p:cNvPr id="7" name="Text Placeholder 6">
            <a:extLst>
              <a:ext uri="{FF2B5EF4-FFF2-40B4-BE49-F238E27FC236}">
                <a16:creationId xmlns:a16="http://schemas.microsoft.com/office/drawing/2014/main" id="{5162F624-5672-DA32-8AF6-A83B5BF6DCC8}"/>
              </a:ext>
            </a:extLst>
          </p:cNvPr>
          <p:cNvSpPr>
            <a:spLocks noGrp="1"/>
          </p:cNvSpPr>
          <p:nvPr>
            <p:ph type="body" sz="quarter" idx="17"/>
          </p:nvPr>
        </p:nvSpPr>
        <p:spPr/>
        <p:txBody>
          <a:bodyPr>
            <a:normAutofit/>
          </a:bodyPr>
          <a:lstStyle/>
          <a:p>
            <a:r>
              <a:rPr lang="el" sz="1900"/>
              <a:t>Από το λογισμικό στα δυαδικά αρχεία</a:t>
            </a:r>
          </a:p>
        </p:txBody>
      </p:sp>
      <p:sp>
        <p:nvSpPr>
          <p:cNvPr id="8" name="Text Placeholder 7">
            <a:extLst>
              <a:ext uri="{FF2B5EF4-FFF2-40B4-BE49-F238E27FC236}">
                <a16:creationId xmlns:a16="http://schemas.microsoft.com/office/drawing/2014/main" id="{E76D6DF8-5C74-97BE-A910-9460B95B5EC3}"/>
              </a:ext>
            </a:extLst>
          </p:cNvPr>
          <p:cNvSpPr>
            <a:spLocks noGrp="1"/>
          </p:cNvSpPr>
          <p:nvPr>
            <p:ph type="body" sz="quarter" idx="13"/>
          </p:nvPr>
        </p:nvSpPr>
        <p:spPr/>
        <p:txBody>
          <a:bodyPr/>
          <a:lstStyle/>
          <a:p>
            <a:r>
              <a:rPr lang="el"/>
              <a:t>Ο3.</a:t>
            </a:r>
          </a:p>
        </p:txBody>
      </p:sp>
      <p:sp>
        <p:nvSpPr>
          <p:cNvPr id="9" name="Text Placeholder 8">
            <a:extLst>
              <a:ext uri="{FF2B5EF4-FFF2-40B4-BE49-F238E27FC236}">
                <a16:creationId xmlns:a16="http://schemas.microsoft.com/office/drawing/2014/main" id="{BFD5C41B-DAD7-11E8-6F57-ABDB083964F6}"/>
              </a:ext>
            </a:extLst>
          </p:cNvPr>
          <p:cNvSpPr>
            <a:spLocks noGrp="1"/>
          </p:cNvSpPr>
          <p:nvPr>
            <p:ph type="body" sz="quarter" idx="18"/>
          </p:nvPr>
        </p:nvSpPr>
        <p:spPr/>
        <p:txBody>
          <a:bodyPr/>
          <a:lstStyle/>
          <a:p>
            <a:r>
              <a:rPr lang="el"/>
              <a:t>Μνήμη </a:t>
            </a:r>
          </a:p>
        </p:txBody>
      </p:sp>
      <p:sp>
        <p:nvSpPr>
          <p:cNvPr id="10" name="Text Placeholder 9">
            <a:extLst>
              <a:ext uri="{FF2B5EF4-FFF2-40B4-BE49-F238E27FC236}">
                <a16:creationId xmlns:a16="http://schemas.microsoft.com/office/drawing/2014/main" id="{91ED6572-8F20-068B-1D3B-D07E96B024CF}"/>
              </a:ext>
            </a:extLst>
          </p:cNvPr>
          <p:cNvSpPr>
            <a:spLocks noGrp="1"/>
          </p:cNvSpPr>
          <p:nvPr>
            <p:ph type="body" sz="quarter" idx="14"/>
          </p:nvPr>
        </p:nvSpPr>
        <p:spPr/>
        <p:txBody>
          <a:bodyPr/>
          <a:lstStyle/>
          <a:p>
            <a:r>
              <a:rPr lang="el"/>
              <a:t>Ο4.</a:t>
            </a:r>
          </a:p>
        </p:txBody>
      </p:sp>
      <p:sp>
        <p:nvSpPr>
          <p:cNvPr id="11" name="Text Placeholder 10">
            <a:extLst>
              <a:ext uri="{FF2B5EF4-FFF2-40B4-BE49-F238E27FC236}">
                <a16:creationId xmlns:a16="http://schemas.microsoft.com/office/drawing/2014/main" id="{AC66980D-5AC9-2339-9DC1-C2F4D3D447C8}"/>
              </a:ext>
            </a:extLst>
          </p:cNvPr>
          <p:cNvSpPr>
            <a:spLocks noGrp="1"/>
          </p:cNvSpPr>
          <p:nvPr>
            <p:ph type="body" sz="quarter" idx="19"/>
          </p:nvPr>
        </p:nvSpPr>
        <p:spPr/>
        <p:txBody>
          <a:bodyPr/>
          <a:lstStyle/>
          <a:p>
            <a:r>
              <a:rPr lang="el" dirty="0"/>
              <a:t>Μαύρο κουτί – </a:t>
            </a:r>
            <a:r>
              <a:rPr lang="el-GR" dirty="0"/>
              <a:t>Δοκιμές Διείσδυσης</a:t>
            </a:r>
            <a:endParaRPr lang="el" dirty="0"/>
          </a:p>
        </p:txBody>
      </p:sp>
      <p:sp>
        <p:nvSpPr>
          <p:cNvPr id="15" name="Slide Number Placeholder 14">
            <a:extLst>
              <a:ext uri="{FF2B5EF4-FFF2-40B4-BE49-F238E27FC236}">
                <a16:creationId xmlns:a16="http://schemas.microsoft.com/office/drawing/2014/main" id="{EC6FE635-7DBA-08DD-C8F6-CF985A52DB70}"/>
              </a:ext>
            </a:extLst>
          </p:cNvPr>
          <p:cNvSpPr>
            <a:spLocks noGrp="1"/>
          </p:cNvSpPr>
          <p:nvPr>
            <p:ph type="sldNum" sz="quarter" idx="4"/>
          </p:nvPr>
        </p:nvSpPr>
        <p:spPr/>
        <p:txBody>
          <a:bodyPr/>
          <a:lstStyle/>
          <a:p>
            <a:fld id="{3A98EE3D-8CD1-4C3F-BD1C-C98C9596463C}" type="slidenum">
              <a:rPr lang="en-US" smtClean="0"/>
              <a:pPr/>
              <a:t>20</a:t>
            </a:fld>
            <a:endParaRPr lang="en-US"/>
          </a:p>
        </p:txBody>
      </p:sp>
      <p:grpSp>
        <p:nvGrpSpPr>
          <p:cNvPr id="17" name="Group 16">
            <a:extLst>
              <a:ext uri="{FF2B5EF4-FFF2-40B4-BE49-F238E27FC236}">
                <a16:creationId xmlns:a16="http://schemas.microsoft.com/office/drawing/2014/main" id="{E655C6E6-0867-7127-9D30-4F1974D83AFC}"/>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90C9A310-19AD-AC04-6A00-D6B94DF03E3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8D1AC566-6B40-988D-2A01-689B2E6EA09A}"/>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grpSp>
    </p:spTree>
    <p:extLst>
      <p:ext uri="{BB962C8B-B14F-4D97-AF65-F5344CB8AC3E}">
        <p14:creationId xmlns:p14="http://schemas.microsoft.com/office/powerpoint/2010/main" val="3350541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41791-2487-6BE4-88CB-023D462662F4}"/>
            </a:ext>
          </a:extLst>
        </p:cNvPr>
        <p:cNvGrpSpPr/>
        <p:nvPr/>
      </p:nvGrpSpPr>
      <p:grpSpPr>
        <a:xfrm>
          <a:off x="0" y="0"/>
          <a:ext cx="0" cy="0"/>
          <a:chOff x="0" y="0"/>
          <a:chExt cx="0" cy="0"/>
        </a:xfrm>
      </p:grpSpPr>
      <p:sp>
        <p:nvSpPr>
          <p:cNvPr id="15" name="Θέση αριθμού διαφάνειας 14">
            <a:extLst>
              <a:ext uri="{FF2B5EF4-FFF2-40B4-BE49-F238E27FC236}">
                <a16:creationId xmlns:a16="http://schemas.microsoft.com/office/drawing/2014/main" id="{F4AF1E33-0407-F1DF-E9D5-9E01851637D2}"/>
              </a:ext>
            </a:extLst>
          </p:cNvPr>
          <p:cNvSpPr>
            <a:spLocks noGrp="1"/>
          </p:cNvSpPr>
          <p:nvPr>
            <p:ph type="sldNum" sz="quarter" idx="4"/>
          </p:nvPr>
        </p:nvSpPr>
        <p:spPr/>
        <p:txBody>
          <a:bodyPr/>
          <a:lstStyle/>
          <a:p>
            <a:fld id="{3A98EE3D-8CD1-4C3F-BD1C-C98C9596463C}" type="slidenum">
              <a:rPr lang="en-US" smtClean="0"/>
              <a:pPr/>
              <a:t>21</a:t>
            </a:fld>
            <a:endParaRPr lang="en-US"/>
          </a:p>
        </p:txBody>
      </p:sp>
      <p:sp>
        <p:nvSpPr>
          <p:cNvPr id="3" name="Τίτλος 1">
            <a:extLst>
              <a:ext uri="{FF2B5EF4-FFF2-40B4-BE49-F238E27FC236}">
                <a16:creationId xmlns:a16="http://schemas.microsoft.com/office/drawing/2014/main" id="{23093940-C903-58D5-A48C-D0B8729D9D66}"/>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 sz="4400" b="1">
                <a:solidFill>
                  <a:schemeClr val="accent1">
                    <a:lumMod val="50000"/>
                  </a:schemeClr>
                </a:solidFill>
              </a:rPr>
              <a:t>Κατανόηση των κινδύνων - μετριασμοί</a:t>
            </a:r>
            <a:endParaRPr lang="el-GR" b="1">
              <a:solidFill>
                <a:schemeClr val="accent1">
                  <a:lumMod val="50000"/>
                </a:schemeClr>
              </a:solidFill>
            </a:endParaRPr>
          </a:p>
        </p:txBody>
      </p:sp>
      <p:graphicFrame>
        <p:nvGraphicFramePr>
          <p:cNvPr id="4" name="Θέση περιεχομένου 2">
            <a:extLst>
              <a:ext uri="{FF2B5EF4-FFF2-40B4-BE49-F238E27FC236}">
                <a16:creationId xmlns:a16="http://schemas.microsoft.com/office/drawing/2014/main" id="{0E9D6865-F9C6-0620-E5B9-863395A9BC8A}"/>
              </a:ext>
            </a:extLst>
          </p:cNvPr>
          <p:cNvGraphicFramePr>
            <a:graphicFrameLocks/>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useBgFill="1">
        <p:nvSpPr>
          <p:cNvPr id="2" name="Slide Background">
            <a:extLst>
              <a:ext uri="{FF2B5EF4-FFF2-40B4-BE49-F238E27FC236}">
                <a16:creationId xmlns:a16="http://schemas.microsoft.com/office/drawing/2014/main" id="{44AD9B5E-EAC0-B154-E7E1-64918DF9A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Προγραμματισμός δεδομένων στην οθόνη του υπολογιστή">
            <a:extLst>
              <a:ext uri="{FF2B5EF4-FFF2-40B4-BE49-F238E27FC236}">
                <a16:creationId xmlns:a16="http://schemas.microsoft.com/office/drawing/2014/main" id="{A0B1A1B0-127B-22C4-705B-1F63AC7C15FF}"/>
              </a:ext>
            </a:extLst>
          </p:cNvPr>
          <p:cNvPicPr>
            <a:picLocks noChangeAspect="1"/>
          </p:cNvPicPr>
          <p:nvPr/>
        </p:nvPicPr>
        <p:blipFill rotWithShape="1">
          <a:blip r:embed="rId7"/>
          <a:srcRect l="28643" r="18698" b="-2"/>
          <a:stretch/>
        </p:blipFill>
        <p:spPr>
          <a:xfrm>
            <a:off x="-1" y="-2"/>
            <a:ext cx="3298372" cy="6858002"/>
          </a:xfrm>
          <a:prstGeom prst="rect">
            <a:avLst/>
          </a:prstGeom>
        </p:spPr>
      </p:pic>
      <p:sp useBgFill="1">
        <p:nvSpPr>
          <p:cNvPr id="6" name="Rectangle 10">
            <a:extLst>
              <a:ext uri="{FF2B5EF4-FFF2-40B4-BE49-F238E27FC236}">
                <a16:creationId xmlns:a16="http://schemas.microsoft.com/office/drawing/2014/main" id="{7D8647AD-DB3C-2019-4C54-E5D286E0C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Τίτλος 1">
            <a:extLst>
              <a:ext uri="{FF2B5EF4-FFF2-40B4-BE49-F238E27FC236}">
                <a16:creationId xmlns:a16="http://schemas.microsoft.com/office/drawing/2014/main" id="{28364ADD-E70D-CD89-D4CC-AB9354CCF170}"/>
              </a:ext>
            </a:extLst>
          </p:cNvPr>
          <p:cNvSpPr txBox="1">
            <a:spLocks/>
          </p:cNvSpPr>
          <p:nvPr/>
        </p:nvSpPr>
        <p:spPr>
          <a:xfrm>
            <a:off x="4392706" y="405685"/>
            <a:ext cx="7187579" cy="155930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 sz="4000" b="1"/>
              <a:t>Από λειτουργικό λογισμικό σε ευάλωτο δυαδικό αρχείο</a:t>
            </a:r>
            <a:endParaRPr lang="el-GR" sz="4000"/>
          </a:p>
        </p:txBody>
      </p:sp>
      <p:sp>
        <p:nvSpPr>
          <p:cNvPr id="8" name="Θέση περιεχομένου 2">
            <a:extLst>
              <a:ext uri="{FF2B5EF4-FFF2-40B4-BE49-F238E27FC236}">
                <a16:creationId xmlns:a16="http://schemas.microsoft.com/office/drawing/2014/main" id="{B4AD67A4-BD74-4402-7E11-6E081BCC8953}"/>
              </a:ext>
            </a:extLst>
          </p:cNvPr>
          <p:cNvSpPr txBox="1">
            <a:spLocks/>
          </p:cNvSpPr>
          <p:nvPr/>
        </p:nvSpPr>
        <p:spPr>
          <a:xfrm>
            <a:off x="3461657" y="2133600"/>
            <a:ext cx="7901000" cy="4106478"/>
          </a:xfrm>
          <a:prstGeom prst="rect">
            <a:avLst/>
          </a:prstGeom>
        </p:spPr>
        <p:txBody>
          <a:bodyPr anchor="ctr">
            <a:normAutofit fontScale="92500" lnSpcReduction="10000"/>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l" sz="2400" dirty="0"/>
              <a:t>Τι είναι ένα δυαδικό αρχείο;</a:t>
            </a:r>
          </a:p>
          <a:p>
            <a:r>
              <a:rPr lang="el" sz="2400" dirty="0"/>
              <a:t>Δυαδικά αρχεία, είναι αρχεία υπολογιστή που περιέχουν μεταγλωττισμένο πηγαίο κώδικα από γλώσσες προγραμματισμού όπως C ή C ++. </a:t>
            </a:r>
          </a:p>
          <a:p>
            <a:r>
              <a:rPr lang="el" sz="2400" dirty="0"/>
              <a:t>Δυαδική μορφή, σημαίνει ότι είναι γραμμένα στο δυαδικό αριθμητικό σύστημα που αποτελείται μόνο από 1s και 0s.</a:t>
            </a:r>
          </a:p>
          <a:p>
            <a:r>
              <a:rPr lang="el" sz="2400" dirty="0"/>
              <a:t>Γλώσσα μηχανής που μπορεί να εκτελέσει απευθείας η CPU ενός υπολογιστή.</a:t>
            </a:r>
          </a:p>
          <a:p>
            <a:r>
              <a:rPr lang="el" sz="2400" dirty="0"/>
              <a:t>Δώστε εντολή στον υπολογιστή να εκτελέσει συγκεκριμένες λειτουργίες</a:t>
            </a:r>
          </a:p>
        </p:txBody>
      </p:sp>
    </p:spTree>
    <p:extLst>
      <p:ext uri="{BB962C8B-B14F-4D97-AF65-F5344CB8AC3E}">
        <p14:creationId xmlns:p14="http://schemas.microsoft.com/office/powerpoint/2010/main" val="1080337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D2CD1-506C-D245-182E-D16F7D88B168}"/>
            </a:ext>
          </a:extLst>
        </p:cNvPr>
        <p:cNvGrpSpPr/>
        <p:nvPr/>
      </p:nvGrpSpPr>
      <p:grpSpPr>
        <a:xfrm>
          <a:off x="0" y="0"/>
          <a:ext cx="0" cy="0"/>
          <a:chOff x="0" y="0"/>
          <a:chExt cx="0" cy="0"/>
        </a:xfrm>
      </p:grpSpPr>
      <p:sp>
        <p:nvSpPr>
          <p:cNvPr id="2" name="Θέση εικόνας 1">
            <a:extLst>
              <a:ext uri="{FF2B5EF4-FFF2-40B4-BE49-F238E27FC236}">
                <a16:creationId xmlns:a16="http://schemas.microsoft.com/office/drawing/2014/main" id="{37881CB9-BFDB-B1A9-1F74-79AF33D7254A}"/>
              </a:ext>
            </a:extLst>
          </p:cNvPr>
          <p:cNvSpPr>
            <a:spLocks noGrp="1"/>
          </p:cNvSpPr>
          <p:nvPr>
            <p:ph type="pic" sz="quarter" idx="11"/>
          </p:nvPr>
        </p:nvSpPr>
        <p:spPr/>
        <p:txBody>
          <a:bodyPr/>
          <a:lstStyle/>
          <a:p>
            <a:endParaRPr lang="el-GR"/>
          </a:p>
        </p:txBody>
      </p:sp>
      <p:sp>
        <p:nvSpPr>
          <p:cNvPr id="15" name="Θέση αριθμού διαφάνειας 14">
            <a:extLst>
              <a:ext uri="{FF2B5EF4-FFF2-40B4-BE49-F238E27FC236}">
                <a16:creationId xmlns:a16="http://schemas.microsoft.com/office/drawing/2014/main" id="{B8D5266D-1C55-F8D5-6766-BAD6F49246B0}"/>
              </a:ext>
            </a:extLst>
          </p:cNvPr>
          <p:cNvSpPr>
            <a:spLocks noGrp="1"/>
          </p:cNvSpPr>
          <p:nvPr>
            <p:ph type="sldNum" sz="quarter" idx="4"/>
          </p:nvPr>
        </p:nvSpPr>
        <p:spPr/>
        <p:txBody>
          <a:bodyPr/>
          <a:lstStyle/>
          <a:p>
            <a:fld id="{3A98EE3D-8CD1-4C3F-BD1C-C98C9596463C}" type="slidenum">
              <a:rPr lang="en-US" smtClean="0"/>
              <a:pPr/>
              <a:t>22</a:t>
            </a:fld>
            <a:endParaRPr lang="en-US"/>
          </a:p>
        </p:txBody>
      </p:sp>
      <p:sp useBgFill="1">
        <p:nvSpPr>
          <p:cNvPr id="16" name="Rectangle 7">
            <a:extLst>
              <a:ext uri="{FF2B5EF4-FFF2-40B4-BE49-F238E27FC236}">
                <a16:creationId xmlns:a16="http://schemas.microsoft.com/office/drawing/2014/main" id="{AB87127A-2566-69B0-DD1C-1195C3CE9B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D50BA1F6-AF77-1246-444B-4C87063EC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1">
            <a:extLst>
              <a:ext uri="{FF2B5EF4-FFF2-40B4-BE49-F238E27FC236}">
                <a16:creationId xmlns:a16="http://schemas.microsoft.com/office/drawing/2014/main" id="{6F10C827-6690-6ADA-540A-306A20AB04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3">
            <a:extLst>
              <a:ext uri="{FF2B5EF4-FFF2-40B4-BE49-F238E27FC236}">
                <a16:creationId xmlns:a16="http://schemas.microsoft.com/office/drawing/2014/main" id="{EAB25BDE-9DDF-3043-8D57-A17E176D38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5">
            <a:extLst>
              <a:ext uri="{FF2B5EF4-FFF2-40B4-BE49-F238E27FC236}">
                <a16:creationId xmlns:a16="http://schemas.microsoft.com/office/drawing/2014/main" id="{ACF6A920-1042-930B-3754-3470797908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17">
            <a:extLst>
              <a:ext uri="{FF2B5EF4-FFF2-40B4-BE49-F238E27FC236}">
                <a16:creationId xmlns:a16="http://schemas.microsoft.com/office/drawing/2014/main" id="{2B0CE845-9CCB-CA32-2CFD-FC3B4AFDC8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Τίτλος 1">
            <a:extLst>
              <a:ext uri="{FF2B5EF4-FFF2-40B4-BE49-F238E27FC236}">
                <a16:creationId xmlns:a16="http://schemas.microsoft.com/office/drawing/2014/main" id="{C324E51B-57DB-ADA1-E13D-B6B6205312C8}"/>
              </a:ext>
            </a:extLst>
          </p:cNvPr>
          <p:cNvSpPr txBox="1">
            <a:spLocks/>
          </p:cNvSpPr>
          <p:nvPr/>
        </p:nvSpPr>
        <p:spPr>
          <a:xfrm>
            <a:off x="826396" y="586855"/>
            <a:ext cx="4230100" cy="338749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algn="r"/>
            <a:r>
              <a:rPr lang="el" sz="4000">
                <a:solidFill>
                  <a:srgbClr val="FFFFFF"/>
                </a:solidFill>
              </a:rPr>
              <a:t>Ευπάθειες σε δυαδικά αρχεία </a:t>
            </a:r>
            <a:endParaRPr lang="el-GR" sz="4000">
              <a:solidFill>
                <a:srgbClr val="FFFFFF"/>
              </a:solidFill>
            </a:endParaRPr>
          </a:p>
        </p:txBody>
      </p:sp>
      <p:sp>
        <p:nvSpPr>
          <p:cNvPr id="23" name="Θέση περιεχομένου 2">
            <a:extLst>
              <a:ext uri="{FF2B5EF4-FFF2-40B4-BE49-F238E27FC236}">
                <a16:creationId xmlns:a16="http://schemas.microsoft.com/office/drawing/2014/main" id="{3FA27DF6-5D8A-AF2E-42BE-C2B5FB2C0EB8}"/>
              </a:ext>
            </a:extLst>
          </p:cNvPr>
          <p:cNvSpPr txBox="1">
            <a:spLocks/>
          </p:cNvSpPr>
          <p:nvPr/>
        </p:nvSpPr>
        <p:spPr>
          <a:xfrm>
            <a:off x="5782236" y="649480"/>
            <a:ext cx="5583370" cy="5546047"/>
          </a:xfrm>
          <a:prstGeom prst="rect">
            <a:avLst/>
          </a:prstGeom>
        </p:spPr>
        <p:txBody>
          <a:bodyPr anchor="ctr">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dirty="0"/>
              <a:t>Πού μπορούμε να βρούμε τρωτά σημεία;</a:t>
            </a:r>
          </a:p>
          <a:p>
            <a:pPr lvl="1"/>
            <a:r>
              <a:rPr lang="el" sz="2000" b="1" dirty="0"/>
              <a:t>Φάση κωδικοποίησης</a:t>
            </a:r>
          </a:p>
          <a:p>
            <a:pPr lvl="2"/>
            <a:r>
              <a:rPr lang="el" dirty="0"/>
              <a:t>Οι προγραμματιστές ενδέχεται να συντάξουν κώδικα που δεν είναι ασφαλής, όπως αποτυχία σωστού χειρισμού εξωτερικών δεδομένων εισόδου</a:t>
            </a:r>
            <a:endParaRPr lang="en-US" sz="1600" b="1" dirty="0"/>
          </a:p>
          <a:p>
            <a:pPr lvl="1"/>
            <a:r>
              <a:rPr lang="el" sz="2000" b="1" dirty="0"/>
              <a:t>Φάση μεταγλώττισης</a:t>
            </a:r>
          </a:p>
          <a:p>
            <a:pPr lvl="2"/>
            <a:r>
              <a:rPr lang="el" dirty="0"/>
              <a:t>Οι βελτιστοποιήσεις μεταγλωττιστή ή οι παρανοήσεις της πρόθεσης του κώδικα μπορούν να δημιουργήσουν ευπάθειες.</a:t>
            </a:r>
            <a:endParaRPr lang="en-US" sz="1600" b="1" dirty="0"/>
          </a:p>
          <a:p>
            <a:pPr lvl="1"/>
            <a:r>
              <a:rPr lang="el" sz="2000" b="1" dirty="0"/>
              <a:t>Εξαρτήσεις</a:t>
            </a:r>
          </a:p>
          <a:p>
            <a:pPr lvl="2"/>
            <a:r>
              <a:rPr lang="el" dirty="0"/>
              <a:t>Εάν ο κώδικας βασίζεται σε εξωτερικές βιβλιοθήκες ή στοιχεία που είναι τα ίδια μη ασφαλή</a:t>
            </a:r>
            <a:endParaRPr lang="en-US" sz="1600" b="1" dirty="0"/>
          </a:p>
          <a:p>
            <a:pPr lvl="1"/>
            <a:r>
              <a:rPr lang="el" sz="2000" b="1" dirty="0"/>
              <a:t>Περιβάλλον</a:t>
            </a:r>
          </a:p>
          <a:p>
            <a:pPr lvl="2"/>
            <a:r>
              <a:rPr lang="el" dirty="0"/>
              <a:t>Το περιβάλλον όπου μεταγλωττίζεται ο κώδικας (όπως το λειτουργικό σύστημα) ενδέχεται να παρουσιάζει ευπάθειες, ειδικά εάν είναι διαφορετικό από το περιβάλλον όπου γράφτηκε ο κώδικας.</a:t>
            </a:r>
            <a:endParaRPr lang="el-GR" dirty="0"/>
          </a:p>
        </p:txBody>
      </p:sp>
    </p:spTree>
    <p:extLst>
      <p:ext uri="{BB962C8B-B14F-4D97-AF65-F5344CB8AC3E}">
        <p14:creationId xmlns:p14="http://schemas.microsoft.com/office/powerpoint/2010/main" val="3460969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AEE6E-725F-1A09-0DAD-C4476F33763B}"/>
            </a:ext>
          </a:extLst>
        </p:cNvPr>
        <p:cNvGrpSpPr/>
        <p:nvPr/>
      </p:nvGrpSpPr>
      <p:grpSpPr>
        <a:xfrm>
          <a:off x="0" y="0"/>
          <a:ext cx="0" cy="0"/>
          <a:chOff x="0" y="0"/>
          <a:chExt cx="0" cy="0"/>
        </a:xfrm>
      </p:grpSpPr>
      <p:pic>
        <p:nvPicPr>
          <p:cNvPr id="16" name="Picture Placeholder 16" descr="Ένα άτομο σηκώνει το χέρι του">
            <a:extLst>
              <a:ext uri="{FF2B5EF4-FFF2-40B4-BE49-F238E27FC236}">
                <a16:creationId xmlns:a16="http://schemas.microsoft.com/office/drawing/2014/main" id="{CDAA4935-B47B-D75C-77ED-FC6C09A24CDD}"/>
              </a:ext>
            </a:extLst>
          </p:cNvPr>
          <p:cNvPicPr>
            <a:picLocks noGrp="1" noChangeAspect="1"/>
          </p:cNvPicPr>
          <p:nvPr>
            <p:ph type="pic" sz="quarter" idx="11"/>
          </p:nvPr>
        </p:nvPicPr>
        <p:blipFill>
          <a:blip r:embed="rId2"/>
          <a:srcRect l="8333" r="8333"/>
          <a:stretch/>
        </p:blipFill>
        <p:spPr/>
      </p:pic>
      <p:sp>
        <p:nvSpPr>
          <p:cNvPr id="3" name="Title 2">
            <a:extLst>
              <a:ext uri="{FF2B5EF4-FFF2-40B4-BE49-F238E27FC236}">
                <a16:creationId xmlns:a16="http://schemas.microsoft.com/office/drawing/2014/main" id="{B3ED14F7-69F9-D5F4-4B6B-D64CD3BADFBC}"/>
              </a:ext>
            </a:extLst>
          </p:cNvPr>
          <p:cNvSpPr>
            <a:spLocks noGrp="1"/>
          </p:cNvSpPr>
          <p:nvPr>
            <p:ph type="ctrTitle"/>
          </p:nvPr>
        </p:nvSpPr>
        <p:spPr/>
        <p:txBody>
          <a:bodyPr/>
          <a:lstStyle/>
          <a:p>
            <a:r>
              <a:rPr lang="el"/>
              <a:t>Πρόοδος μαθήματος</a:t>
            </a:r>
          </a:p>
        </p:txBody>
      </p:sp>
      <p:sp>
        <p:nvSpPr>
          <p:cNvPr id="4" name="Text Placeholder 3">
            <a:extLst>
              <a:ext uri="{FF2B5EF4-FFF2-40B4-BE49-F238E27FC236}">
                <a16:creationId xmlns:a16="http://schemas.microsoft.com/office/drawing/2014/main" id="{77F1BEAD-5E42-49CE-4D59-10AE4283ABAD}"/>
              </a:ext>
            </a:extLst>
          </p:cNvPr>
          <p:cNvSpPr>
            <a:spLocks noGrp="1"/>
          </p:cNvSpPr>
          <p:nvPr>
            <p:ph type="body" sz="quarter" idx="10"/>
          </p:nvPr>
        </p:nvSpPr>
        <p:spPr/>
        <p:txBody>
          <a:bodyPr/>
          <a:lstStyle/>
          <a:p>
            <a:r>
              <a:rPr lang="el"/>
              <a:t>Ο1.</a:t>
            </a:r>
          </a:p>
        </p:txBody>
      </p:sp>
      <p:sp>
        <p:nvSpPr>
          <p:cNvPr id="5" name="Text Placeholder 4">
            <a:extLst>
              <a:ext uri="{FF2B5EF4-FFF2-40B4-BE49-F238E27FC236}">
                <a16:creationId xmlns:a16="http://schemas.microsoft.com/office/drawing/2014/main" id="{BC09E5AE-B1EA-E2E0-A3B1-1379BB5D634F}"/>
              </a:ext>
            </a:extLst>
          </p:cNvPr>
          <p:cNvSpPr>
            <a:spLocks noGrp="1"/>
          </p:cNvSpPr>
          <p:nvPr>
            <p:ph type="body" sz="quarter" idx="16"/>
          </p:nvPr>
        </p:nvSpPr>
        <p:spPr/>
        <p:txBody>
          <a:bodyPr>
            <a:normAutofit fontScale="77500" lnSpcReduction="20000"/>
          </a:bodyPr>
          <a:lstStyle/>
          <a:p>
            <a:r>
              <a:rPr lang="el" dirty="0"/>
              <a:t>Πλοήγηση στις απειλές στον κυβερνοχώρο: Ο κίνδυνος ευάλωτων δυαδικών αρχείων στα ναυτηλιακά συστήματα</a:t>
            </a:r>
          </a:p>
        </p:txBody>
      </p:sp>
      <p:sp>
        <p:nvSpPr>
          <p:cNvPr id="6" name="Text Placeholder 5">
            <a:extLst>
              <a:ext uri="{FF2B5EF4-FFF2-40B4-BE49-F238E27FC236}">
                <a16:creationId xmlns:a16="http://schemas.microsoft.com/office/drawing/2014/main" id="{77C6A96C-6B7A-B6C6-C34F-AC813C97DDAA}"/>
              </a:ext>
            </a:extLst>
          </p:cNvPr>
          <p:cNvSpPr>
            <a:spLocks noGrp="1"/>
          </p:cNvSpPr>
          <p:nvPr>
            <p:ph type="body" sz="quarter" idx="12"/>
          </p:nvPr>
        </p:nvSpPr>
        <p:spPr/>
        <p:txBody>
          <a:bodyPr/>
          <a:lstStyle/>
          <a:p>
            <a:r>
              <a:rPr lang="el" sz="4400"/>
              <a:t>Ο2</a:t>
            </a:r>
            <a:r>
              <a:rPr lang="el"/>
              <a:t>.</a:t>
            </a:r>
          </a:p>
        </p:txBody>
      </p:sp>
      <p:sp>
        <p:nvSpPr>
          <p:cNvPr id="7" name="Text Placeholder 6">
            <a:extLst>
              <a:ext uri="{FF2B5EF4-FFF2-40B4-BE49-F238E27FC236}">
                <a16:creationId xmlns:a16="http://schemas.microsoft.com/office/drawing/2014/main" id="{6D0CEB05-3C5C-D74D-2538-5C866282A593}"/>
              </a:ext>
            </a:extLst>
          </p:cNvPr>
          <p:cNvSpPr>
            <a:spLocks noGrp="1"/>
          </p:cNvSpPr>
          <p:nvPr>
            <p:ph type="body" sz="quarter" idx="17"/>
          </p:nvPr>
        </p:nvSpPr>
        <p:spPr/>
        <p:txBody>
          <a:bodyPr>
            <a:normAutofit/>
          </a:bodyPr>
          <a:lstStyle/>
          <a:p>
            <a:r>
              <a:rPr lang="el" sz="2000">
                <a:solidFill>
                  <a:schemeClr val="tx1">
                    <a:lumMod val="50000"/>
                    <a:lumOff val="50000"/>
                  </a:schemeClr>
                </a:solidFill>
              </a:rPr>
              <a:t>Από το λογισμικό στα δυαδικά αρχεία</a:t>
            </a:r>
          </a:p>
        </p:txBody>
      </p:sp>
      <p:sp>
        <p:nvSpPr>
          <p:cNvPr id="8" name="Text Placeholder 7">
            <a:extLst>
              <a:ext uri="{FF2B5EF4-FFF2-40B4-BE49-F238E27FC236}">
                <a16:creationId xmlns:a16="http://schemas.microsoft.com/office/drawing/2014/main" id="{B1015EF5-668B-9476-FBC8-50CD693657B3}"/>
              </a:ext>
            </a:extLst>
          </p:cNvPr>
          <p:cNvSpPr>
            <a:spLocks noGrp="1"/>
          </p:cNvSpPr>
          <p:nvPr>
            <p:ph type="body" sz="quarter" idx="13"/>
          </p:nvPr>
        </p:nvSpPr>
        <p:spPr/>
        <p:txBody>
          <a:bodyPr/>
          <a:lstStyle/>
          <a:p>
            <a:r>
              <a:rPr lang="el" sz="5400"/>
              <a:t>Ο3.</a:t>
            </a:r>
          </a:p>
        </p:txBody>
      </p:sp>
      <p:sp>
        <p:nvSpPr>
          <p:cNvPr id="9" name="Text Placeholder 8">
            <a:extLst>
              <a:ext uri="{FF2B5EF4-FFF2-40B4-BE49-F238E27FC236}">
                <a16:creationId xmlns:a16="http://schemas.microsoft.com/office/drawing/2014/main" id="{8F7F1AC9-F687-1B66-88B5-5D6123D11945}"/>
              </a:ext>
            </a:extLst>
          </p:cNvPr>
          <p:cNvSpPr>
            <a:spLocks noGrp="1"/>
          </p:cNvSpPr>
          <p:nvPr>
            <p:ph type="body" sz="quarter" idx="18"/>
          </p:nvPr>
        </p:nvSpPr>
        <p:spPr/>
        <p:txBody>
          <a:bodyPr/>
          <a:lstStyle/>
          <a:p>
            <a:r>
              <a:rPr lang="el" sz="1900">
                <a:solidFill>
                  <a:schemeClr val="tx1"/>
                </a:solidFill>
              </a:rPr>
              <a:t>Μνήμη </a:t>
            </a:r>
          </a:p>
        </p:txBody>
      </p:sp>
      <p:sp>
        <p:nvSpPr>
          <p:cNvPr id="10" name="Text Placeholder 9">
            <a:extLst>
              <a:ext uri="{FF2B5EF4-FFF2-40B4-BE49-F238E27FC236}">
                <a16:creationId xmlns:a16="http://schemas.microsoft.com/office/drawing/2014/main" id="{DF2EF0C7-05C0-76D3-0A1E-F035E77A99FB}"/>
              </a:ext>
            </a:extLst>
          </p:cNvPr>
          <p:cNvSpPr>
            <a:spLocks noGrp="1"/>
          </p:cNvSpPr>
          <p:nvPr>
            <p:ph type="body" sz="quarter" idx="14"/>
          </p:nvPr>
        </p:nvSpPr>
        <p:spPr/>
        <p:txBody>
          <a:bodyPr/>
          <a:lstStyle/>
          <a:p>
            <a:r>
              <a:rPr lang="el"/>
              <a:t>Ο4.</a:t>
            </a:r>
          </a:p>
        </p:txBody>
      </p:sp>
      <p:sp>
        <p:nvSpPr>
          <p:cNvPr id="11" name="Text Placeholder 10">
            <a:extLst>
              <a:ext uri="{FF2B5EF4-FFF2-40B4-BE49-F238E27FC236}">
                <a16:creationId xmlns:a16="http://schemas.microsoft.com/office/drawing/2014/main" id="{E48813AB-8E54-BAA3-18DE-7BD0E1A25AE3}"/>
              </a:ext>
            </a:extLst>
          </p:cNvPr>
          <p:cNvSpPr>
            <a:spLocks noGrp="1"/>
          </p:cNvSpPr>
          <p:nvPr>
            <p:ph type="body" sz="quarter" idx="19"/>
          </p:nvPr>
        </p:nvSpPr>
        <p:spPr/>
        <p:txBody>
          <a:bodyPr/>
          <a:lstStyle/>
          <a:p>
            <a:r>
              <a:rPr lang="el" dirty="0"/>
              <a:t>Μαύρο κουτί – </a:t>
            </a:r>
            <a:r>
              <a:rPr lang="el-GR" dirty="0"/>
              <a:t>Δοκιμές Διείσδυσης</a:t>
            </a:r>
            <a:endParaRPr lang="el" dirty="0"/>
          </a:p>
        </p:txBody>
      </p:sp>
      <p:sp>
        <p:nvSpPr>
          <p:cNvPr id="15" name="Slide Number Placeholder 14">
            <a:extLst>
              <a:ext uri="{FF2B5EF4-FFF2-40B4-BE49-F238E27FC236}">
                <a16:creationId xmlns:a16="http://schemas.microsoft.com/office/drawing/2014/main" id="{53FB2111-0C75-985F-A296-4C1F47180239}"/>
              </a:ext>
            </a:extLst>
          </p:cNvPr>
          <p:cNvSpPr>
            <a:spLocks noGrp="1"/>
          </p:cNvSpPr>
          <p:nvPr>
            <p:ph type="sldNum" sz="quarter" idx="4"/>
          </p:nvPr>
        </p:nvSpPr>
        <p:spPr/>
        <p:txBody>
          <a:bodyPr/>
          <a:lstStyle/>
          <a:p>
            <a:fld id="{3A98EE3D-8CD1-4C3F-BD1C-C98C9596463C}" type="slidenum">
              <a:rPr lang="en-US" smtClean="0"/>
              <a:pPr/>
              <a:t>23</a:t>
            </a:fld>
            <a:endParaRPr lang="en-US"/>
          </a:p>
        </p:txBody>
      </p:sp>
      <p:grpSp>
        <p:nvGrpSpPr>
          <p:cNvPr id="17" name="Group 16">
            <a:extLst>
              <a:ext uri="{FF2B5EF4-FFF2-40B4-BE49-F238E27FC236}">
                <a16:creationId xmlns:a16="http://schemas.microsoft.com/office/drawing/2014/main" id="{377260A6-AF55-5427-3182-75212C4C4A3C}"/>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39CFC902-4D8A-E282-94F4-BEC9CD80615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16128400-D4A5-51C5-11A7-B272E7E3E193}"/>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grpSp>
    </p:spTree>
    <p:extLst>
      <p:ext uri="{BB962C8B-B14F-4D97-AF65-F5344CB8AC3E}">
        <p14:creationId xmlns:p14="http://schemas.microsoft.com/office/powerpoint/2010/main" val="19080131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5332" y="216318"/>
            <a:ext cx="20800088" cy="949964"/>
          </a:xfrm>
          <a:prstGeom prst="rect">
            <a:avLst/>
          </a:prstGeom>
        </p:spPr>
        <p:txBody>
          <a:bodyPr vert="horz" wrap="square" lIns="0" tIns="26377" rIns="0" bIns="0" rtlCol="0" anchor="ctr">
            <a:spAutoFit/>
          </a:bodyPr>
          <a:lstStyle/>
          <a:p>
            <a:pPr marL="36425">
              <a:lnSpc>
                <a:spcPct val="100000"/>
              </a:lnSpc>
              <a:spcBef>
                <a:spcPts val="208"/>
              </a:spcBef>
            </a:pPr>
            <a:r>
              <a:rPr lang="el" spc="-59" dirty="0"/>
              <a:t>Σφάλματα αλλοίωσης μνήμης</a:t>
            </a:r>
          </a:p>
        </p:txBody>
      </p:sp>
      <p:sp>
        <p:nvSpPr>
          <p:cNvPr id="7" name="object 7"/>
          <p:cNvSpPr txBox="1"/>
          <p:nvPr/>
        </p:nvSpPr>
        <p:spPr>
          <a:xfrm>
            <a:off x="1785760" y="2277409"/>
            <a:ext cx="9288640" cy="1854200"/>
          </a:xfrm>
          <a:prstGeom prst="rect">
            <a:avLst/>
          </a:prstGeom>
        </p:spPr>
        <p:txBody>
          <a:bodyPr vert="horz" wrap="square" lIns="0" tIns="25121" rIns="0" bIns="0" rtlCol="0">
            <a:spAutoFit/>
          </a:bodyPr>
          <a:lstStyle/>
          <a:p>
            <a:pPr marL="572750" marR="499898" indent="-548885">
              <a:lnSpc>
                <a:spcPct val="113599"/>
              </a:lnSpc>
              <a:spcBef>
                <a:spcPts val="198"/>
              </a:spcBef>
            </a:pPr>
            <a:r>
              <a:rPr lang="el" sz="2176" spc="-129" dirty="0">
                <a:latin typeface="Tahoma"/>
                <a:cs typeface="Tahoma"/>
              </a:rPr>
              <a:t>Υπάρχει σε λογισμικό που αναπτύχθηκε σε γλώσσες προγραμματισμού που επιτρέπουν άμεσες αναφορές μνήμης (Assembly, C, C++, ...)</a:t>
            </a:r>
            <a:endParaRPr sz="2176" dirty="0">
              <a:latin typeface="Tahoma"/>
              <a:cs typeface="Tahoma"/>
            </a:endParaRPr>
          </a:p>
          <a:p>
            <a:pPr marL="1122891">
              <a:spcBef>
                <a:spcPts val="710"/>
              </a:spcBef>
            </a:pPr>
            <a:r>
              <a:rPr lang="el" sz="1582" dirty="0">
                <a:latin typeface="Courier New"/>
                <a:cs typeface="Courier New"/>
              </a:rPr>
              <a:t>*p = τιμή·</a:t>
            </a:r>
            <a:endParaRPr sz="1582" dirty="0">
              <a:latin typeface="Courier New"/>
              <a:cs typeface="Courier New"/>
            </a:endParaRPr>
          </a:p>
          <a:p>
            <a:pPr marL="572750">
              <a:spcBef>
                <a:spcPts val="475"/>
              </a:spcBef>
            </a:pPr>
            <a:r>
              <a:rPr lang="el" sz="2176" spc="-20" dirty="0">
                <a:latin typeface="Tahoma"/>
                <a:cs typeface="Tahoma"/>
              </a:rPr>
              <a:t>Μην εκτελείτε ελέγχους εκτός ορίων σε λειτουργίες τύπου πίνακα</a:t>
            </a:r>
            <a:endParaRPr sz="2176" dirty="0">
              <a:latin typeface="Tahoma"/>
              <a:cs typeface="Tahoma"/>
            </a:endParaRPr>
          </a:p>
          <a:p>
            <a:pPr marL="1122891">
              <a:spcBef>
                <a:spcPts val="732"/>
              </a:spcBef>
            </a:pPr>
            <a:r>
              <a:rPr lang="el" sz="1582" dirty="0">
                <a:latin typeface="Courier New"/>
                <a:cs typeface="Courier New"/>
              </a:rPr>
              <a:t>α[++i] = 4;</a:t>
            </a:r>
            <a:endParaRPr sz="1582" dirty="0">
              <a:latin typeface="Courier New"/>
              <a:cs typeface="Courier New"/>
            </a:endParaRPr>
          </a:p>
        </p:txBody>
      </p:sp>
      <p:pic>
        <p:nvPicPr>
          <p:cNvPr id="8" name="object 8"/>
          <p:cNvPicPr/>
          <p:nvPr/>
        </p:nvPicPr>
        <p:blipFill>
          <a:blip r:embed="rId2" cstate="print"/>
          <a:stretch>
            <a:fillRect/>
          </a:stretch>
        </p:blipFill>
        <p:spPr>
          <a:xfrm>
            <a:off x="2091732" y="2863779"/>
            <a:ext cx="128116" cy="128115"/>
          </a:xfrm>
          <a:prstGeom prst="rect">
            <a:avLst/>
          </a:prstGeom>
        </p:spPr>
      </p:pic>
      <p:pic>
        <p:nvPicPr>
          <p:cNvPr id="9" name="object 9"/>
          <p:cNvPicPr/>
          <p:nvPr/>
        </p:nvPicPr>
        <p:blipFill>
          <a:blip r:embed="rId3" cstate="print"/>
          <a:stretch>
            <a:fillRect/>
          </a:stretch>
        </p:blipFill>
        <p:spPr>
          <a:xfrm>
            <a:off x="2665744" y="3237829"/>
            <a:ext cx="102996" cy="102994"/>
          </a:xfrm>
          <a:prstGeom prst="rect">
            <a:avLst/>
          </a:prstGeom>
        </p:spPr>
      </p:pic>
      <p:pic>
        <p:nvPicPr>
          <p:cNvPr id="10" name="object 10"/>
          <p:cNvPicPr/>
          <p:nvPr/>
        </p:nvPicPr>
        <p:blipFill>
          <a:blip r:embed="rId4" cstate="print"/>
          <a:stretch>
            <a:fillRect/>
          </a:stretch>
        </p:blipFill>
        <p:spPr>
          <a:xfrm>
            <a:off x="2091732" y="3588516"/>
            <a:ext cx="128116" cy="128115"/>
          </a:xfrm>
          <a:prstGeom prst="rect">
            <a:avLst/>
          </a:prstGeom>
        </p:spPr>
      </p:pic>
      <p:pic>
        <p:nvPicPr>
          <p:cNvPr id="11" name="object 11"/>
          <p:cNvPicPr/>
          <p:nvPr/>
        </p:nvPicPr>
        <p:blipFill>
          <a:blip r:embed="rId5" cstate="print"/>
          <a:stretch>
            <a:fillRect/>
          </a:stretch>
        </p:blipFill>
        <p:spPr>
          <a:xfrm>
            <a:off x="2665744" y="3963571"/>
            <a:ext cx="102996" cy="10299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9427" y="224147"/>
            <a:ext cx="20800088" cy="949964"/>
          </a:xfrm>
          <a:prstGeom prst="rect">
            <a:avLst/>
          </a:prstGeom>
        </p:spPr>
        <p:txBody>
          <a:bodyPr vert="horz" wrap="square" lIns="0" tIns="26377" rIns="0" bIns="0" rtlCol="0" anchor="ctr">
            <a:spAutoFit/>
          </a:bodyPr>
          <a:lstStyle/>
          <a:p>
            <a:pPr marL="36425">
              <a:lnSpc>
                <a:spcPct val="100000"/>
              </a:lnSpc>
              <a:spcBef>
                <a:spcPts val="208"/>
              </a:spcBef>
            </a:pPr>
            <a:r>
              <a:rPr lang="el" spc="-59" dirty="0"/>
              <a:t>Σφάλματα αλλοίωσης μνήμης</a:t>
            </a:r>
          </a:p>
        </p:txBody>
      </p:sp>
      <p:sp>
        <p:nvSpPr>
          <p:cNvPr id="7" name="object 7"/>
          <p:cNvSpPr txBox="1"/>
          <p:nvPr/>
        </p:nvSpPr>
        <p:spPr>
          <a:xfrm>
            <a:off x="1785760" y="1989070"/>
            <a:ext cx="8412982" cy="2956432"/>
          </a:xfrm>
          <a:prstGeom prst="rect">
            <a:avLst/>
          </a:prstGeom>
        </p:spPr>
        <p:txBody>
          <a:bodyPr vert="horz" wrap="square" lIns="0" tIns="18841" rIns="0" bIns="0" rtlCol="0">
            <a:spAutoFit/>
          </a:bodyPr>
          <a:lstStyle/>
          <a:p>
            <a:pPr marL="25121" marR="212267" algn="just">
              <a:lnSpc>
                <a:spcPct val="102000"/>
              </a:lnSpc>
              <a:spcBef>
                <a:spcPts val="148"/>
              </a:spcBef>
            </a:pPr>
            <a:r>
              <a:rPr lang="el" sz="2176" spc="-89" dirty="0">
                <a:latin typeface="Tahoma"/>
                <a:cs typeface="Tahoma"/>
              </a:rPr>
              <a:t>Επίσης, επηρεάζουν το λογισμικό που βασίζεται σε στοιχεία που είναι ευάλωτα σε σφάλματα αλλοίωσης μνήμης. Για παράδειγμα:</a:t>
            </a:r>
            <a:endParaRPr sz="2176" dirty="0">
              <a:latin typeface="Tahoma"/>
              <a:cs typeface="Tahoma"/>
            </a:endParaRPr>
          </a:p>
          <a:p>
            <a:pPr marL="572750" marR="273815" algn="just">
              <a:lnSpc>
                <a:spcPts val="2374"/>
              </a:lnSpc>
              <a:spcBef>
                <a:spcPts val="613"/>
              </a:spcBef>
            </a:pPr>
            <a:r>
              <a:rPr lang="el" sz="2176" spc="-69" dirty="0">
                <a:latin typeface="Tahoma"/>
                <a:cs typeface="Tahoma"/>
              </a:rPr>
              <a:t>Η Java δεν επιτρέπει άμεσες αναφορές μνήμης και δημιουργεί μια εξαίρεση χρόνου εκτέλεσης σε σφάλματα </a:t>
            </a:r>
            <a:r>
              <a:rPr lang="el-GR" sz="2176" spc="-69" dirty="0">
                <a:latin typeface="Tahoma"/>
                <a:cs typeface="Tahoma"/>
              </a:rPr>
              <a:t>δείκτη μήτρας</a:t>
            </a:r>
            <a:endParaRPr sz="2176" dirty="0">
              <a:latin typeface="Tahoma"/>
              <a:cs typeface="Tahoma"/>
            </a:endParaRPr>
          </a:p>
          <a:p>
            <a:pPr marL="1122891" algn="just">
              <a:spcBef>
                <a:spcPts val="208"/>
              </a:spcBef>
            </a:pPr>
            <a:r>
              <a:rPr lang="el" sz="1978" spc="-59" dirty="0">
                <a:latin typeface="Tahoma"/>
                <a:cs typeface="Tahoma"/>
              </a:rPr>
              <a:t>Ωστόσο, το JVM είναι ευάλωτο σε σφάλματα αλλοίωσης μνήμης</a:t>
            </a:r>
            <a:endParaRPr sz="1978" dirty="0">
              <a:latin typeface="Tahoma"/>
              <a:cs typeface="Tahoma"/>
            </a:endParaRPr>
          </a:p>
          <a:p>
            <a:pPr marL="1122891" marR="10048" algn="just">
              <a:lnSpc>
                <a:spcPts val="2354"/>
              </a:lnSpc>
              <a:spcBef>
                <a:spcPts val="168"/>
              </a:spcBef>
            </a:pPr>
            <a:r>
              <a:rPr lang="el" sz="1978" spc="-40" dirty="0">
                <a:latin typeface="Tahoma"/>
                <a:cs typeface="Tahoma"/>
              </a:rPr>
              <a:t>Οι εγγενείς βιβλιοθήκες JDK είναι ευάλωτες σε σφάλματα καταστροφής μνήμης Η εκτέλεση μη αξιόπιστου bytecode σε ένα JVM θα μπορούσε να προκαλέσει τέτοια σφάλματα (π.χ. μικροεφαρμογές προγράμματος περιήγησης)</a:t>
            </a:r>
            <a:endParaRPr sz="1978" dirty="0">
              <a:latin typeface="Tahoma"/>
              <a:cs typeface="Tahoma"/>
            </a:endParaRPr>
          </a:p>
        </p:txBody>
      </p:sp>
      <p:pic>
        <p:nvPicPr>
          <p:cNvPr id="8" name="object 8"/>
          <p:cNvPicPr/>
          <p:nvPr/>
        </p:nvPicPr>
        <p:blipFill>
          <a:blip r:embed="rId2" cstate="print"/>
          <a:stretch>
            <a:fillRect/>
          </a:stretch>
        </p:blipFill>
        <p:spPr>
          <a:xfrm>
            <a:off x="2091732" y="2867798"/>
            <a:ext cx="128116" cy="128115"/>
          </a:xfrm>
          <a:prstGeom prst="rect">
            <a:avLst/>
          </a:prstGeom>
        </p:spPr>
      </p:pic>
      <p:pic>
        <p:nvPicPr>
          <p:cNvPr id="9" name="object 9"/>
          <p:cNvPicPr/>
          <p:nvPr/>
        </p:nvPicPr>
        <p:blipFill>
          <a:blip r:embed="rId3" cstate="print"/>
          <a:stretch>
            <a:fillRect/>
          </a:stretch>
        </p:blipFill>
        <p:spPr>
          <a:xfrm>
            <a:off x="2665744" y="3543549"/>
            <a:ext cx="102996" cy="102996"/>
          </a:xfrm>
          <a:prstGeom prst="rect">
            <a:avLst/>
          </a:prstGeom>
        </p:spPr>
      </p:pic>
      <p:pic>
        <p:nvPicPr>
          <p:cNvPr id="10" name="object 10"/>
          <p:cNvPicPr/>
          <p:nvPr/>
        </p:nvPicPr>
        <p:blipFill>
          <a:blip r:embed="rId4" cstate="print"/>
          <a:stretch>
            <a:fillRect/>
          </a:stretch>
        </p:blipFill>
        <p:spPr>
          <a:xfrm>
            <a:off x="2665744" y="3843745"/>
            <a:ext cx="102996" cy="102994"/>
          </a:xfrm>
          <a:prstGeom prst="rect">
            <a:avLst/>
          </a:prstGeom>
        </p:spPr>
      </p:pic>
      <p:pic>
        <p:nvPicPr>
          <p:cNvPr id="11" name="object 11"/>
          <p:cNvPicPr/>
          <p:nvPr/>
        </p:nvPicPr>
        <p:blipFill>
          <a:blip r:embed="rId5" cstate="print"/>
          <a:stretch>
            <a:fillRect/>
          </a:stretch>
        </p:blipFill>
        <p:spPr>
          <a:xfrm>
            <a:off x="2665744" y="4143939"/>
            <a:ext cx="102996" cy="10299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16372" y="223796"/>
            <a:ext cx="20800088" cy="1380851"/>
          </a:xfrm>
          <a:prstGeom prst="rect">
            <a:avLst/>
          </a:prstGeom>
        </p:spPr>
        <p:txBody>
          <a:bodyPr vert="horz" wrap="square" lIns="0" tIns="26377" rIns="0" bIns="0" rtlCol="0" anchor="ctr">
            <a:spAutoFit/>
          </a:bodyPr>
          <a:lstStyle/>
          <a:p>
            <a:pPr marL="36425">
              <a:lnSpc>
                <a:spcPct val="100000"/>
              </a:lnSpc>
              <a:spcBef>
                <a:spcPts val="208"/>
              </a:spcBef>
            </a:pPr>
            <a:r>
              <a:rPr lang="el" sz="4400" spc="-79" dirty="0"/>
              <a:t>Τα σφάλματα αλλοίωσης μνήμης </a:t>
            </a:r>
            <a:br>
              <a:rPr lang="en-US" sz="4400" spc="-119" dirty="0"/>
            </a:br>
            <a:r>
              <a:rPr lang="el" sz="4400" spc="-49" dirty="0"/>
              <a:t>είναι παντού</a:t>
            </a:r>
          </a:p>
        </p:txBody>
      </p:sp>
      <p:sp>
        <p:nvSpPr>
          <p:cNvPr id="7" name="object 7"/>
          <p:cNvSpPr txBox="1"/>
          <p:nvPr/>
        </p:nvSpPr>
        <p:spPr>
          <a:xfrm>
            <a:off x="1359040" y="1604647"/>
            <a:ext cx="9349600" cy="5078559"/>
          </a:xfrm>
          <a:prstGeom prst="rect">
            <a:avLst/>
          </a:prstGeom>
        </p:spPr>
        <p:txBody>
          <a:bodyPr vert="horz" wrap="square" lIns="0" tIns="23865" rIns="0" bIns="0" rtlCol="0">
            <a:spAutoFit/>
          </a:bodyPr>
          <a:lstStyle/>
          <a:p>
            <a:pPr marL="25121" marR="4500355">
              <a:lnSpc>
                <a:spcPct val="125699"/>
              </a:lnSpc>
              <a:spcBef>
                <a:spcPts val="188"/>
              </a:spcBef>
            </a:pPr>
            <a:r>
              <a:rPr lang="el" sz="2176" spc="-79" dirty="0">
                <a:latin typeface="Tahoma"/>
                <a:cs typeface="Tahoma"/>
              </a:rPr>
              <a:t>Πυρήνες λειτουργικών συστημάτων  Βιβλιοθήκες συστήματος</a:t>
            </a:r>
            <a:endParaRPr sz="2176" dirty="0">
              <a:latin typeface="Tahoma"/>
              <a:cs typeface="Tahoma"/>
            </a:endParaRPr>
          </a:p>
          <a:p>
            <a:pPr marL="25121">
              <a:spcBef>
                <a:spcPts val="574"/>
              </a:spcBef>
            </a:pPr>
            <a:r>
              <a:rPr lang="el" sz="2176" spc="-89" dirty="0">
                <a:latin typeface="Tahoma"/>
                <a:cs typeface="Tahoma"/>
              </a:rPr>
              <a:t>Εργαλεία συστήματος</a:t>
            </a:r>
            <a:endParaRPr sz="2176" dirty="0">
              <a:latin typeface="Tahoma"/>
              <a:cs typeface="Tahoma"/>
            </a:endParaRPr>
          </a:p>
          <a:p>
            <a:pPr marL="25121" marR="10048">
              <a:lnSpc>
                <a:spcPct val="124500"/>
              </a:lnSpc>
              <a:spcBef>
                <a:spcPts val="119"/>
              </a:spcBef>
            </a:pPr>
            <a:r>
              <a:rPr lang="el" sz="2176" spc="-89" dirty="0">
                <a:latin typeface="Tahoma"/>
                <a:cs typeface="Tahoma"/>
              </a:rPr>
              <a:t>Λογισμικό για ενσωματωμένα συστήματα (δρομολογητές, τηλεοράσεις, κινητές συσκευές, ...) </a:t>
            </a:r>
            <a:endParaRPr lang="el-GR" sz="2176" spc="-89" dirty="0">
              <a:latin typeface="Tahoma"/>
              <a:cs typeface="Tahoma"/>
            </a:endParaRPr>
          </a:p>
          <a:p>
            <a:pPr marL="25121" marR="10048">
              <a:lnSpc>
                <a:spcPct val="124500"/>
              </a:lnSpc>
              <a:spcBef>
                <a:spcPts val="119"/>
              </a:spcBef>
            </a:pPr>
            <a:r>
              <a:rPr lang="el-GR" sz="2176" spc="-89" dirty="0">
                <a:latin typeface="Tahoma"/>
                <a:cs typeface="Tahoma"/>
              </a:rPr>
              <a:t>Υπηρεσίες </a:t>
            </a:r>
            <a:r>
              <a:rPr lang="en-US" sz="2176" spc="-89" dirty="0">
                <a:latin typeface="Tahoma"/>
                <a:cs typeface="Tahoma"/>
              </a:rPr>
              <a:t>Internet</a:t>
            </a:r>
            <a:endParaRPr lang="en-US" sz="2176" dirty="0">
              <a:latin typeface="Tahoma"/>
              <a:cs typeface="Tahoma"/>
            </a:endParaRPr>
          </a:p>
          <a:p>
            <a:pPr marL="25121" marR="5776482">
              <a:lnSpc>
                <a:spcPct val="125499"/>
              </a:lnSpc>
              <a:spcBef>
                <a:spcPts val="30"/>
              </a:spcBef>
            </a:pPr>
            <a:r>
              <a:rPr lang="el" sz="2176" spc="-69" dirty="0">
                <a:latin typeface="Tahoma"/>
                <a:cs typeface="Tahoma"/>
              </a:rPr>
              <a:t>Εγγενείς βιβλιοθήκες </a:t>
            </a:r>
          </a:p>
          <a:p>
            <a:pPr marL="25121" marR="5776482">
              <a:lnSpc>
                <a:spcPct val="125499"/>
              </a:lnSpc>
              <a:spcBef>
                <a:spcPts val="30"/>
              </a:spcBef>
            </a:pPr>
            <a:r>
              <a:rPr lang="el" sz="2176" spc="-69" dirty="0">
                <a:latin typeface="Tahoma"/>
                <a:cs typeface="Tahoma"/>
              </a:rPr>
              <a:t>Προγράμματα περιήγησης στο διαδίκτυο </a:t>
            </a:r>
          </a:p>
          <a:p>
            <a:pPr marL="25121" marR="5776482">
              <a:lnSpc>
                <a:spcPct val="125499"/>
              </a:lnSpc>
              <a:spcBef>
                <a:spcPts val="30"/>
              </a:spcBef>
            </a:pPr>
            <a:r>
              <a:rPr lang="el" sz="2176" spc="-59" dirty="0">
                <a:latin typeface="Tahoma"/>
                <a:cs typeface="Tahoma"/>
              </a:rPr>
              <a:t>Λογισμικό που υποστηρίζει συστήματα SCADA</a:t>
            </a:r>
            <a:endParaRPr sz="2176" dirty="0">
              <a:latin typeface="Tahoma"/>
              <a:cs typeface="Tahoma"/>
            </a:endParaRPr>
          </a:p>
          <a:p>
            <a:pPr marL="25121">
              <a:spcBef>
                <a:spcPts val="712"/>
              </a:spcBef>
            </a:pPr>
            <a:r>
              <a:rPr lang="el" sz="2176" spc="-49" dirty="0">
                <a:latin typeface="Tahoma"/>
                <a:cs typeface="Tahoma"/>
              </a:rPr>
              <a:t>...</a:t>
            </a:r>
            <a:endParaRPr sz="2176" dirty="0">
              <a:latin typeface="Tahoma"/>
              <a:cs typeface="Tahoma"/>
            </a:endParaRPr>
          </a:p>
        </p:txBody>
      </p:sp>
      <p:pic>
        <p:nvPicPr>
          <p:cNvPr id="8" name="object 8"/>
          <p:cNvPicPr/>
          <p:nvPr/>
        </p:nvPicPr>
        <p:blipFill>
          <a:blip r:embed="rId2" cstate="print"/>
          <a:stretch>
            <a:fillRect/>
          </a:stretch>
        </p:blipFill>
        <p:spPr>
          <a:xfrm>
            <a:off x="1116372" y="1853143"/>
            <a:ext cx="128116" cy="128115"/>
          </a:xfrm>
          <a:prstGeom prst="rect">
            <a:avLst/>
          </a:prstGeom>
        </p:spPr>
      </p:pic>
      <p:pic>
        <p:nvPicPr>
          <p:cNvPr id="9" name="object 9"/>
          <p:cNvPicPr/>
          <p:nvPr/>
        </p:nvPicPr>
        <p:blipFill>
          <a:blip r:embed="rId3" cstate="print"/>
          <a:stretch>
            <a:fillRect/>
          </a:stretch>
        </p:blipFill>
        <p:spPr>
          <a:xfrm>
            <a:off x="1116372" y="2268893"/>
            <a:ext cx="128116" cy="128115"/>
          </a:xfrm>
          <a:prstGeom prst="rect">
            <a:avLst/>
          </a:prstGeom>
        </p:spPr>
      </p:pic>
      <p:pic>
        <p:nvPicPr>
          <p:cNvPr id="10" name="object 10"/>
          <p:cNvPicPr/>
          <p:nvPr/>
        </p:nvPicPr>
        <p:blipFill>
          <a:blip r:embed="rId4" cstate="print"/>
          <a:stretch>
            <a:fillRect/>
          </a:stretch>
        </p:blipFill>
        <p:spPr>
          <a:xfrm>
            <a:off x="1116372" y="2684644"/>
            <a:ext cx="128116" cy="128115"/>
          </a:xfrm>
          <a:prstGeom prst="rect">
            <a:avLst/>
          </a:prstGeom>
        </p:spPr>
      </p:pic>
      <p:pic>
        <p:nvPicPr>
          <p:cNvPr id="11" name="object 11"/>
          <p:cNvPicPr/>
          <p:nvPr/>
        </p:nvPicPr>
        <p:blipFill>
          <a:blip r:embed="rId5" cstate="print"/>
          <a:stretch>
            <a:fillRect/>
          </a:stretch>
        </p:blipFill>
        <p:spPr>
          <a:xfrm>
            <a:off x="1116372" y="3100394"/>
            <a:ext cx="128116" cy="128115"/>
          </a:xfrm>
          <a:prstGeom prst="rect">
            <a:avLst/>
          </a:prstGeom>
        </p:spPr>
      </p:pic>
      <p:pic>
        <p:nvPicPr>
          <p:cNvPr id="13" name="object 13"/>
          <p:cNvPicPr/>
          <p:nvPr/>
        </p:nvPicPr>
        <p:blipFill>
          <a:blip r:embed="rId6" cstate="print"/>
          <a:stretch>
            <a:fillRect/>
          </a:stretch>
        </p:blipFill>
        <p:spPr>
          <a:xfrm>
            <a:off x="1116372" y="3934156"/>
            <a:ext cx="128116" cy="128115"/>
          </a:xfrm>
          <a:prstGeom prst="rect">
            <a:avLst/>
          </a:prstGeom>
        </p:spPr>
      </p:pic>
      <p:pic>
        <p:nvPicPr>
          <p:cNvPr id="14" name="object 14"/>
          <p:cNvPicPr/>
          <p:nvPr/>
        </p:nvPicPr>
        <p:blipFill>
          <a:blip r:embed="rId7" cstate="print"/>
          <a:stretch>
            <a:fillRect/>
          </a:stretch>
        </p:blipFill>
        <p:spPr>
          <a:xfrm>
            <a:off x="1116372" y="4349907"/>
            <a:ext cx="128116" cy="128115"/>
          </a:xfrm>
          <a:prstGeom prst="rect">
            <a:avLst/>
          </a:prstGeom>
        </p:spPr>
      </p:pic>
      <p:pic>
        <p:nvPicPr>
          <p:cNvPr id="15" name="object 15"/>
          <p:cNvPicPr/>
          <p:nvPr/>
        </p:nvPicPr>
        <p:blipFill>
          <a:blip r:embed="rId8" cstate="print"/>
          <a:stretch>
            <a:fillRect/>
          </a:stretch>
        </p:blipFill>
        <p:spPr>
          <a:xfrm>
            <a:off x="1116372" y="4765507"/>
            <a:ext cx="128116" cy="128115"/>
          </a:xfrm>
          <a:prstGeom prst="rect">
            <a:avLst/>
          </a:prstGeom>
        </p:spPr>
      </p:pic>
      <p:pic>
        <p:nvPicPr>
          <p:cNvPr id="3" name="object 15">
            <a:extLst>
              <a:ext uri="{FF2B5EF4-FFF2-40B4-BE49-F238E27FC236}">
                <a16:creationId xmlns:a16="http://schemas.microsoft.com/office/drawing/2014/main" id="{84DD0984-53FC-BA35-15DB-52581EA37B83}"/>
              </a:ext>
            </a:extLst>
          </p:cNvPr>
          <p:cNvPicPr/>
          <p:nvPr/>
        </p:nvPicPr>
        <p:blipFill>
          <a:blip r:embed="rId8" cstate="print"/>
          <a:stretch>
            <a:fillRect/>
          </a:stretch>
        </p:blipFill>
        <p:spPr>
          <a:xfrm>
            <a:off x="1116372" y="5537667"/>
            <a:ext cx="128116" cy="12811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8116" y="752270"/>
            <a:ext cx="20800088" cy="765298"/>
          </a:xfrm>
          <a:prstGeom prst="rect">
            <a:avLst/>
          </a:prstGeom>
        </p:spPr>
        <p:txBody>
          <a:bodyPr vert="horz" wrap="square" lIns="0" tIns="26377" rIns="0" bIns="0" rtlCol="0" anchor="ctr">
            <a:spAutoFit/>
          </a:bodyPr>
          <a:lstStyle/>
          <a:p>
            <a:pPr marL="33913">
              <a:lnSpc>
                <a:spcPct val="100000"/>
              </a:lnSpc>
              <a:spcBef>
                <a:spcPts val="208"/>
              </a:spcBef>
            </a:pPr>
            <a:r>
              <a:rPr lang="el" sz="4800" spc="-79" dirty="0"/>
              <a:t>Επιπτώσεις σφαλμάτων αλλοίωσης μνήμης</a:t>
            </a:r>
          </a:p>
        </p:txBody>
      </p:sp>
      <p:sp>
        <p:nvSpPr>
          <p:cNvPr id="7" name="object 7"/>
          <p:cNvSpPr txBox="1"/>
          <p:nvPr/>
        </p:nvSpPr>
        <p:spPr>
          <a:xfrm>
            <a:off x="2334400" y="2045291"/>
            <a:ext cx="9095600" cy="3332055"/>
          </a:xfrm>
          <a:prstGeom prst="rect">
            <a:avLst/>
          </a:prstGeom>
        </p:spPr>
        <p:txBody>
          <a:bodyPr vert="horz" wrap="square" lIns="0" tIns="23865" rIns="0" bIns="0" rtlCol="0">
            <a:spAutoFit/>
          </a:bodyPr>
          <a:lstStyle/>
          <a:p>
            <a:pPr marL="25121" marR="10048">
              <a:lnSpc>
                <a:spcPct val="126400"/>
              </a:lnSpc>
              <a:spcBef>
                <a:spcPts val="188"/>
              </a:spcBef>
            </a:pPr>
            <a:r>
              <a:rPr lang="el" sz="2176" spc="-79" dirty="0">
                <a:latin typeface="Tahoma"/>
                <a:cs typeface="Tahoma"/>
              </a:rPr>
              <a:t>Το πρόγραμμα συνεχίζει να λειτουργεί με τροποποιημένα δεδομένα στη μνήμη Αλλαγή χρόνου εκτέλεσης στην </a:t>
            </a:r>
            <a:r>
              <a:rPr lang="el-GR" sz="2176" spc="-79" dirty="0" err="1">
                <a:latin typeface="Tahoma"/>
                <a:cs typeface="Tahoma"/>
              </a:rPr>
              <a:t>επιχειρησιασκή</a:t>
            </a:r>
            <a:r>
              <a:rPr lang="el" sz="2176" spc="-79" dirty="0">
                <a:latin typeface="Tahoma"/>
                <a:cs typeface="Tahoma"/>
              </a:rPr>
              <a:t> λογική</a:t>
            </a:r>
            <a:endParaRPr sz="2176" dirty="0">
              <a:latin typeface="Tahoma"/>
              <a:cs typeface="Tahoma"/>
            </a:endParaRPr>
          </a:p>
          <a:p>
            <a:pPr marL="25121" marR="2817275">
              <a:lnSpc>
                <a:spcPct val="125499"/>
              </a:lnSpc>
            </a:pPr>
            <a:r>
              <a:rPr lang="el" sz="2176" spc="-69" dirty="0">
                <a:latin typeface="Tahoma"/>
                <a:cs typeface="Tahoma"/>
              </a:rPr>
              <a:t>Άρνηση υπηρεσίας (διακοπή λειτουργίας προγράμματος) </a:t>
            </a:r>
            <a:endParaRPr lang="en-US" sz="2176" spc="-69" dirty="0">
              <a:latin typeface="Tahoma"/>
              <a:cs typeface="Tahoma"/>
            </a:endParaRPr>
          </a:p>
          <a:p>
            <a:pPr marL="25121" marR="2817275">
              <a:lnSpc>
                <a:spcPct val="125499"/>
              </a:lnSpc>
            </a:pPr>
            <a:r>
              <a:rPr lang="el" sz="2176" spc="-69" dirty="0">
                <a:latin typeface="Tahoma"/>
                <a:cs typeface="Tahoma"/>
              </a:rPr>
              <a:t>Εκτέλεση κώδικα</a:t>
            </a:r>
            <a:endParaRPr sz="2176" dirty="0">
              <a:latin typeface="Tahoma"/>
              <a:cs typeface="Tahoma"/>
            </a:endParaRPr>
          </a:p>
          <a:p>
            <a:pPr marL="25121" marR="2144043">
              <a:lnSpc>
                <a:spcPct val="125499"/>
              </a:lnSpc>
              <a:spcBef>
                <a:spcPts val="30"/>
              </a:spcBef>
            </a:pPr>
            <a:r>
              <a:rPr lang="el" sz="2176" spc="-69" dirty="0">
                <a:latin typeface="Tahoma"/>
                <a:cs typeface="Tahoma"/>
              </a:rPr>
              <a:t>Παράκαμψη ελέγχου ασφαλείας (ενημερωμένη έκδοση κώδικα χρόνου εκτέλεσης) </a:t>
            </a:r>
            <a:endParaRPr lang="en-US" sz="2176" spc="-69" dirty="0">
              <a:latin typeface="Tahoma"/>
              <a:cs typeface="Tahoma"/>
            </a:endParaRPr>
          </a:p>
          <a:p>
            <a:pPr marL="25121" marR="2144043">
              <a:lnSpc>
                <a:spcPct val="125499"/>
              </a:lnSpc>
              <a:spcBef>
                <a:spcPts val="30"/>
              </a:spcBef>
            </a:pPr>
            <a:r>
              <a:rPr lang="el" sz="2176" spc="-69" dirty="0">
                <a:latin typeface="Tahoma"/>
                <a:cs typeface="Tahoma"/>
              </a:rPr>
              <a:t>Αποκάλυψη ευαίσθητων πληροφοριών</a:t>
            </a:r>
            <a:endParaRPr sz="2176" dirty="0">
              <a:latin typeface="Tahoma"/>
              <a:cs typeface="Tahoma"/>
            </a:endParaRPr>
          </a:p>
        </p:txBody>
      </p:sp>
      <p:pic>
        <p:nvPicPr>
          <p:cNvPr id="8" name="object 8"/>
          <p:cNvPicPr/>
          <p:nvPr/>
        </p:nvPicPr>
        <p:blipFill>
          <a:blip r:embed="rId2" cstate="print"/>
          <a:stretch>
            <a:fillRect/>
          </a:stretch>
        </p:blipFill>
        <p:spPr>
          <a:xfrm>
            <a:off x="2071412" y="2268330"/>
            <a:ext cx="128116" cy="128115"/>
          </a:xfrm>
          <a:prstGeom prst="rect">
            <a:avLst/>
          </a:prstGeom>
        </p:spPr>
      </p:pic>
      <p:pic>
        <p:nvPicPr>
          <p:cNvPr id="9" name="object 9"/>
          <p:cNvPicPr/>
          <p:nvPr/>
        </p:nvPicPr>
        <p:blipFill>
          <a:blip r:embed="rId3" cstate="print"/>
          <a:stretch>
            <a:fillRect/>
          </a:stretch>
        </p:blipFill>
        <p:spPr>
          <a:xfrm>
            <a:off x="2071412" y="2684081"/>
            <a:ext cx="128116" cy="128115"/>
          </a:xfrm>
          <a:prstGeom prst="rect">
            <a:avLst/>
          </a:prstGeom>
        </p:spPr>
      </p:pic>
      <p:pic>
        <p:nvPicPr>
          <p:cNvPr id="10" name="object 10"/>
          <p:cNvPicPr/>
          <p:nvPr/>
        </p:nvPicPr>
        <p:blipFill>
          <a:blip r:embed="rId4" cstate="print"/>
          <a:stretch>
            <a:fillRect/>
          </a:stretch>
        </p:blipFill>
        <p:spPr>
          <a:xfrm>
            <a:off x="2071412" y="3102092"/>
            <a:ext cx="128116" cy="128115"/>
          </a:xfrm>
          <a:prstGeom prst="rect">
            <a:avLst/>
          </a:prstGeom>
        </p:spPr>
      </p:pic>
      <p:pic>
        <p:nvPicPr>
          <p:cNvPr id="11" name="object 11"/>
          <p:cNvPicPr/>
          <p:nvPr/>
        </p:nvPicPr>
        <p:blipFill>
          <a:blip r:embed="rId5" cstate="print"/>
          <a:stretch>
            <a:fillRect/>
          </a:stretch>
        </p:blipFill>
        <p:spPr>
          <a:xfrm>
            <a:off x="2071412" y="3517842"/>
            <a:ext cx="128116" cy="128116"/>
          </a:xfrm>
          <a:prstGeom prst="rect">
            <a:avLst/>
          </a:prstGeom>
        </p:spPr>
      </p:pic>
      <p:pic>
        <p:nvPicPr>
          <p:cNvPr id="12" name="object 12"/>
          <p:cNvPicPr/>
          <p:nvPr/>
        </p:nvPicPr>
        <p:blipFill>
          <a:blip r:embed="rId6" cstate="print"/>
          <a:stretch>
            <a:fillRect/>
          </a:stretch>
        </p:blipFill>
        <p:spPr>
          <a:xfrm>
            <a:off x="2071412" y="3936106"/>
            <a:ext cx="128116" cy="128115"/>
          </a:xfrm>
          <a:prstGeom prst="rect">
            <a:avLst/>
          </a:prstGeom>
        </p:spPr>
      </p:pic>
      <p:pic>
        <p:nvPicPr>
          <p:cNvPr id="13" name="object 13"/>
          <p:cNvPicPr/>
          <p:nvPr/>
        </p:nvPicPr>
        <p:blipFill>
          <a:blip r:embed="rId7" cstate="print"/>
          <a:stretch>
            <a:fillRect/>
          </a:stretch>
        </p:blipFill>
        <p:spPr>
          <a:xfrm>
            <a:off x="2071412" y="4351755"/>
            <a:ext cx="128116" cy="128115"/>
          </a:xfrm>
          <a:prstGeom prst="rect">
            <a:avLst/>
          </a:prstGeom>
        </p:spPr>
      </p:pic>
      <p:pic>
        <p:nvPicPr>
          <p:cNvPr id="3" name="object 13">
            <a:extLst>
              <a:ext uri="{FF2B5EF4-FFF2-40B4-BE49-F238E27FC236}">
                <a16:creationId xmlns:a16="http://schemas.microsoft.com/office/drawing/2014/main" id="{6FFA86C0-3867-673A-F3E6-179A9B49A506}"/>
              </a:ext>
            </a:extLst>
          </p:cNvPr>
          <p:cNvPicPr/>
          <p:nvPr/>
        </p:nvPicPr>
        <p:blipFill>
          <a:blip r:embed="rId7" cstate="print"/>
          <a:stretch>
            <a:fillRect/>
          </a:stretch>
        </p:blipFill>
        <p:spPr>
          <a:xfrm>
            <a:off x="2071412" y="5103595"/>
            <a:ext cx="128116" cy="12811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4452" y="552354"/>
            <a:ext cx="20800088" cy="765298"/>
          </a:xfrm>
          <a:prstGeom prst="rect">
            <a:avLst/>
          </a:prstGeom>
        </p:spPr>
        <p:txBody>
          <a:bodyPr vert="horz" wrap="square" lIns="0" tIns="26377" rIns="0" bIns="0" rtlCol="0" anchor="ctr">
            <a:spAutoFit/>
          </a:bodyPr>
          <a:lstStyle/>
          <a:p>
            <a:pPr marL="36425">
              <a:lnSpc>
                <a:spcPct val="100000"/>
              </a:lnSpc>
              <a:spcBef>
                <a:spcPts val="208"/>
              </a:spcBef>
            </a:pPr>
            <a:r>
              <a:rPr lang="el" sz="4800" spc="-79" dirty="0"/>
              <a:t>Κοινά σφάλματα αλλοίωσης μνήμης</a:t>
            </a:r>
          </a:p>
        </p:txBody>
      </p:sp>
      <p:sp>
        <p:nvSpPr>
          <p:cNvPr id="7" name="object 7"/>
          <p:cNvSpPr txBox="1"/>
          <p:nvPr/>
        </p:nvSpPr>
        <p:spPr>
          <a:xfrm>
            <a:off x="2334398" y="2238219"/>
            <a:ext cx="9644242" cy="2002012"/>
          </a:xfrm>
          <a:prstGeom prst="rect">
            <a:avLst/>
          </a:prstGeom>
        </p:spPr>
        <p:txBody>
          <a:bodyPr vert="horz" wrap="square" lIns="0" tIns="23865" rIns="0" bIns="0" rtlCol="0">
            <a:spAutoFit/>
          </a:bodyPr>
          <a:lstStyle/>
          <a:p>
            <a:pPr marL="25121" marR="3057177">
              <a:lnSpc>
                <a:spcPct val="125499"/>
              </a:lnSpc>
              <a:spcBef>
                <a:spcPts val="188"/>
              </a:spcBef>
            </a:pPr>
            <a:r>
              <a:rPr lang="el" sz="2176" spc="-59" dirty="0">
                <a:latin typeface="Tahoma"/>
                <a:cs typeface="Tahoma"/>
              </a:rPr>
              <a:t>Υπερχείλιση </a:t>
            </a:r>
            <a:r>
              <a:rPr lang="en-US" sz="2176" spc="-59" dirty="0">
                <a:latin typeface="Tahoma"/>
                <a:cs typeface="Tahoma"/>
              </a:rPr>
              <a:t>buffer (</a:t>
            </a:r>
            <a:r>
              <a:rPr lang="el-GR" sz="2176" spc="-59" dirty="0">
                <a:latin typeface="Tahoma"/>
                <a:cs typeface="Tahoma"/>
              </a:rPr>
              <a:t>περιοχή στην </a:t>
            </a:r>
            <a:r>
              <a:rPr lang="el" sz="2176" spc="-59" dirty="0">
                <a:latin typeface="Tahoma"/>
                <a:cs typeface="Tahoma"/>
              </a:rPr>
              <a:t>προσωρινή μνήμη) Σφάλματα off-by-one</a:t>
            </a:r>
            <a:endParaRPr sz="2176" dirty="0">
              <a:latin typeface="Tahoma"/>
              <a:cs typeface="Tahoma"/>
            </a:endParaRPr>
          </a:p>
          <a:p>
            <a:pPr marL="25121">
              <a:spcBef>
                <a:spcPts val="316"/>
              </a:spcBef>
            </a:pPr>
            <a:r>
              <a:rPr lang="el" sz="2176" spc="-99" dirty="0">
                <a:latin typeface="Tahoma"/>
                <a:cs typeface="Tahoma"/>
              </a:rPr>
              <a:t>Σφάλματα κατάργησης αναφοράς μη αξιόπιστου δείκτη</a:t>
            </a:r>
            <a:endParaRPr sz="2176" dirty="0">
              <a:latin typeface="Tahoma"/>
              <a:cs typeface="Tahoma"/>
            </a:endParaRPr>
          </a:p>
          <a:p>
            <a:pPr marL="574006">
              <a:spcBef>
                <a:spcPts val="336"/>
              </a:spcBef>
            </a:pPr>
            <a:r>
              <a:rPr lang="el" sz="1978" i="1" spc="-158" dirty="0">
                <a:latin typeface="Arial"/>
                <a:cs typeface="Arial"/>
              </a:rPr>
              <a:t>κάπου </a:t>
            </a:r>
            <a:r>
              <a:rPr lang="el" sz="1978" spc="-129" dirty="0">
                <a:latin typeface="Tahoma"/>
                <a:cs typeface="Tahoma"/>
              </a:rPr>
              <a:t>τύπου σφαλμάτων</a:t>
            </a:r>
            <a:endParaRPr sz="1978" dirty="0">
              <a:latin typeface="Tahoma"/>
              <a:cs typeface="Tahoma"/>
            </a:endParaRPr>
          </a:p>
          <a:p>
            <a:pPr marL="25121">
              <a:spcBef>
                <a:spcPts val="710"/>
              </a:spcBef>
            </a:pPr>
            <a:r>
              <a:rPr lang="el" sz="2176" spc="-59" dirty="0">
                <a:latin typeface="Tahoma"/>
                <a:cs typeface="Tahoma"/>
              </a:rPr>
              <a:t>Μορφοποίηση σφαλμάτων συμβολοσειράς</a:t>
            </a:r>
            <a:endParaRPr sz="2176" dirty="0">
              <a:latin typeface="Tahoma"/>
              <a:cs typeface="Tahoma"/>
            </a:endParaRPr>
          </a:p>
        </p:txBody>
      </p:sp>
      <p:pic>
        <p:nvPicPr>
          <p:cNvPr id="8" name="object 8"/>
          <p:cNvPicPr/>
          <p:nvPr/>
        </p:nvPicPr>
        <p:blipFill>
          <a:blip r:embed="rId2" cstate="print"/>
          <a:stretch>
            <a:fillRect/>
          </a:stretch>
        </p:blipFill>
        <p:spPr>
          <a:xfrm>
            <a:off x="2091732" y="2485710"/>
            <a:ext cx="128116" cy="128115"/>
          </a:xfrm>
          <a:prstGeom prst="rect">
            <a:avLst/>
          </a:prstGeom>
        </p:spPr>
      </p:pic>
      <p:pic>
        <p:nvPicPr>
          <p:cNvPr id="9" name="object 9"/>
          <p:cNvPicPr/>
          <p:nvPr/>
        </p:nvPicPr>
        <p:blipFill>
          <a:blip r:embed="rId3" cstate="print"/>
          <a:stretch>
            <a:fillRect/>
          </a:stretch>
        </p:blipFill>
        <p:spPr>
          <a:xfrm>
            <a:off x="2091732" y="2901460"/>
            <a:ext cx="128116" cy="128115"/>
          </a:xfrm>
          <a:prstGeom prst="rect">
            <a:avLst/>
          </a:prstGeom>
        </p:spPr>
      </p:pic>
      <p:pic>
        <p:nvPicPr>
          <p:cNvPr id="10" name="object 10"/>
          <p:cNvPicPr/>
          <p:nvPr/>
        </p:nvPicPr>
        <p:blipFill>
          <a:blip r:embed="rId4" cstate="print"/>
          <a:stretch>
            <a:fillRect/>
          </a:stretch>
        </p:blipFill>
        <p:spPr>
          <a:xfrm>
            <a:off x="2091732" y="3277017"/>
            <a:ext cx="128116" cy="128115"/>
          </a:xfrm>
          <a:prstGeom prst="rect">
            <a:avLst/>
          </a:prstGeom>
        </p:spPr>
      </p:pic>
      <p:pic>
        <p:nvPicPr>
          <p:cNvPr id="11" name="object 11"/>
          <p:cNvPicPr/>
          <p:nvPr/>
        </p:nvPicPr>
        <p:blipFill>
          <a:blip r:embed="rId5" cstate="print"/>
          <a:stretch>
            <a:fillRect/>
          </a:stretch>
        </p:blipFill>
        <p:spPr>
          <a:xfrm>
            <a:off x="2104292" y="3740168"/>
            <a:ext cx="102996" cy="102994"/>
          </a:xfrm>
          <a:prstGeom prst="rect">
            <a:avLst/>
          </a:prstGeom>
        </p:spPr>
      </p:pic>
      <p:pic>
        <p:nvPicPr>
          <p:cNvPr id="12" name="object 12"/>
          <p:cNvPicPr/>
          <p:nvPr/>
        </p:nvPicPr>
        <p:blipFill>
          <a:blip r:embed="rId6" cstate="print"/>
          <a:stretch>
            <a:fillRect/>
          </a:stretch>
        </p:blipFill>
        <p:spPr>
          <a:xfrm>
            <a:off x="2091732" y="4050083"/>
            <a:ext cx="128116" cy="12811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91732" y="89050"/>
            <a:ext cx="20800088" cy="765298"/>
          </a:xfrm>
          <a:prstGeom prst="rect">
            <a:avLst/>
          </a:prstGeom>
        </p:spPr>
        <p:txBody>
          <a:bodyPr vert="horz" wrap="square" lIns="0" tIns="26377" rIns="0" bIns="0" rtlCol="0" anchor="ctr">
            <a:spAutoFit/>
          </a:bodyPr>
          <a:lstStyle/>
          <a:p>
            <a:pPr marL="42705">
              <a:lnSpc>
                <a:spcPct val="100000"/>
              </a:lnSpc>
              <a:spcBef>
                <a:spcPts val="208"/>
              </a:spcBef>
            </a:pPr>
            <a:r>
              <a:rPr lang="el" sz="4800" spc="-40" dirty="0"/>
              <a:t>Υπερχείλιση </a:t>
            </a:r>
            <a:r>
              <a:rPr lang="en-US" sz="4800" spc="-40" dirty="0"/>
              <a:t>buffer</a:t>
            </a:r>
            <a:endParaRPr lang="el" sz="4800" spc="-40" dirty="0"/>
          </a:p>
        </p:txBody>
      </p:sp>
      <p:sp>
        <p:nvSpPr>
          <p:cNvPr id="7" name="object 7"/>
          <p:cNvSpPr txBox="1"/>
          <p:nvPr/>
        </p:nvSpPr>
        <p:spPr>
          <a:xfrm>
            <a:off x="1484375" y="1089375"/>
            <a:ext cx="9498585" cy="5123229"/>
          </a:xfrm>
          <a:prstGeom prst="rect">
            <a:avLst/>
          </a:prstGeom>
        </p:spPr>
        <p:txBody>
          <a:bodyPr vert="horz" wrap="square" lIns="0" tIns="20097" rIns="0" bIns="0" rtlCol="0">
            <a:spAutoFit/>
          </a:bodyPr>
          <a:lstStyle/>
          <a:p>
            <a:pPr marL="25121" marR="48985">
              <a:lnSpc>
                <a:spcPct val="101800"/>
              </a:lnSpc>
              <a:spcBef>
                <a:spcPts val="158"/>
              </a:spcBef>
            </a:pPr>
            <a:r>
              <a:rPr lang="el" sz="2176" spc="-59" dirty="0">
                <a:latin typeface="Tahoma"/>
                <a:cs typeface="Tahoma"/>
              </a:rPr>
              <a:t>Τα δεδομένα εγγράφονται μετά το τέλος ενός buffer καταστρέφοντας τα περιεχόμενα γειτονικών θέσεων μνήμης.</a:t>
            </a:r>
            <a:endParaRPr sz="2176" dirty="0">
              <a:latin typeface="Tahoma"/>
              <a:cs typeface="Tahoma"/>
            </a:endParaRPr>
          </a:p>
          <a:p>
            <a:pPr marL="25121">
              <a:spcBef>
                <a:spcPts val="643"/>
              </a:spcBef>
            </a:pPr>
            <a:r>
              <a:rPr lang="el" sz="2176" spc="-20" dirty="0">
                <a:latin typeface="Tahoma"/>
                <a:cs typeface="Tahoma"/>
              </a:rPr>
              <a:t>Παράδειγμα:</a:t>
            </a:r>
            <a:endParaRPr sz="2176" dirty="0">
              <a:latin typeface="Tahoma"/>
              <a:cs typeface="Tahoma"/>
            </a:endParaRPr>
          </a:p>
          <a:p>
            <a:pPr marL="298935" marR="2105106">
              <a:lnSpc>
                <a:spcPct val="125600"/>
              </a:lnSpc>
              <a:spcBef>
                <a:spcPts val="514"/>
              </a:spcBef>
            </a:pPr>
            <a:r>
              <a:rPr lang="el" sz="1780" dirty="0">
                <a:latin typeface="Courier New"/>
                <a:cs typeface="Courier New"/>
              </a:rPr>
              <a:t>/* Ο εισβολέας ελέγχει όλα τα δεδομένα img.hdr */ memcpy(dest, &amp;(img.hdr), img.hdr.size);</a:t>
            </a:r>
            <a:endParaRPr sz="1780" dirty="0">
              <a:latin typeface="Courier New"/>
              <a:cs typeface="Courier New"/>
            </a:endParaRPr>
          </a:p>
          <a:p>
            <a:pPr marL="25121">
              <a:spcBef>
                <a:spcPts val="742"/>
              </a:spcBef>
            </a:pPr>
            <a:r>
              <a:rPr lang="el" sz="2176" spc="-59" dirty="0">
                <a:latin typeface="Tahoma"/>
                <a:cs typeface="Tahoma"/>
              </a:rPr>
              <a:t>Τι γίνεται αν ένας εισβολέας κάνει </a:t>
            </a:r>
            <a:r>
              <a:rPr lang="el" sz="1780" spc="-59" dirty="0">
                <a:latin typeface="Courier New"/>
                <a:cs typeface="Courier New"/>
              </a:rPr>
              <a:t>img.hdr.size </a:t>
            </a:r>
            <a:r>
              <a:rPr lang="el" sz="2176" spc="-49" dirty="0">
                <a:latin typeface="Tahoma"/>
                <a:cs typeface="Tahoma"/>
              </a:rPr>
              <a:t>μεγαλύτερο από το μέγεθος του</a:t>
            </a:r>
            <a:endParaRPr sz="2176" dirty="0">
              <a:latin typeface="Tahoma"/>
              <a:cs typeface="Tahoma"/>
            </a:endParaRPr>
          </a:p>
          <a:p>
            <a:pPr marL="25121">
              <a:spcBef>
                <a:spcPts val="99"/>
              </a:spcBef>
            </a:pPr>
            <a:r>
              <a:rPr lang="en-US" sz="1780" dirty="0" err="1">
                <a:latin typeface="Courier New"/>
                <a:cs typeface="Courier New"/>
              </a:rPr>
              <a:t>dest</a:t>
            </a:r>
            <a:r>
              <a:rPr lang="el" sz="1780" dirty="0">
                <a:latin typeface="Courier New"/>
                <a:cs typeface="Courier New"/>
              </a:rPr>
              <a:t> </a:t>
            </a:r>
            <a:r>
              <a:rPr lang="el" sz="2176" spc="-20" dirty="0">
                <a:latin typeface="Tahoma"/>
                <a:cs typeface="Tahoma"/>
              </a:rPr>
              <a:t>buffer</a:t>
            </a:r>
            <a:r>
              <a:rPr lang="en-US" sz="2176" spc="-20" dirty="0">
                <a:latin typeface="Tahoma"/>
                <a:cs typeface="Tahoma"/>
              </a:rPr>
              <a:t>;</a:t>
            </a:r>
            <a:endParaRPr sz="2176" dirty="0">
              <a:latin typeface="Tahoma"/>
              <a:cs typeface="Tahoma"/>
            </a:endParaRPr>
          </a:p>
          <a:p>
            <a:pPr marL="25121">
              <a:spcBef>
                <a:spcPts val="336"/>
              </a:spcBef>
            </a:pPr>
            <a:r>
              <a:rPr lang="el" sz="2176" spc="-89" dirty="0">
                <a:latin typeface="Tahoma"/>
                <a:cs typeface="Tahoma"/>
              </a:rPr>
              <a:t>Κοινοί τύποι</a:t>
            </a:r>
            <a:endParaRPr sz="2176" dirty="0">
              <a:latin typeface="Tahoma"/>
              <a:cs typeface="Tahoma"/>
            </a:endParaRPr>
          </a:p>
          <a:p>
            <a:pPr marL="574006">
              <a:spcBef>
                <a:spcPts val="218"/>
              </a:spcBef>
            </a:pPr>
            <a:r>
              <a:rPr lang="el" sz="1978" spc="-69" dirty="0">
                <a:latin typeface="Tahoma"/>
                <a:cs typeface="Tahoma"/>
              </a:rPr>
              <a:t>Υπερχείλιση buffer στοίβας (τοπικές μεταβλητές κ.λπ.)</a:t>
            </a:r>
            <a:endParaRPr sz="1978" dirty="0">
              <a:latin typeface="Tahoma"/>
              <a:cs typeface="Tahoma"/>
            </a:endParaRPr>
          </a:p>
          <a:p>
            <a:pPr marL="574006">
              <a:spcBef>
                <a:spcPts val="30"/>
              </a:spcBef>
            </a:pPr>
            <a:r>
              <a:rPr lang="el" sz="1978" spc="-49" dirty="0">
                <a:latin typeface="Tahoma"/>
                <a:cs typeface="Tahoma"/>
              </a:rPr>
              <a:t>Υπερχειλίσεις buffer σωρού (δυναμικά εκχωρημένες μεταβλητές / αντικείμενα)</a:t>
            </a:r>
            <a:endParaRPr sz="1978" dirty="0">
              <a:latin typeface="Tahoma"/>
              <a:cs typeface="Tahoma"/>
            </a:endParaRPr>
          </a:p>
          <a:p>
            <a:pPr marL="25121">
              <a:spcBef>
                <a:spcPts val="435"/>
              </a:spcBef>
            </a:pPr>
            <a:r>
              <a:rPr lang="el" sz="2176" spc="-40" dirty="0">
                <a:latin typeface="Tahoma"/>
                <a:cs typeface="Tahoma"/>
              </a:rPr>
              <a:t>Άλλοι τύποι</a:t>
            </a:r>
            <a:endParaRPr sz="2176" dirty="0">
              <a:latin typeface="Tahoma"/>
              <a:cs typeface="Tahoma"/>
            </a:endParaRPr>
          </a:p>
          <a:p>
            <a:pPr marL="574006">
              <a:spcBef>
                <a:spcPts val="346"/>
              </a:spcBef>
            </a:pPr>
            <a:r>
              <a:rPr lang="el" sz="1978" spc="-59" dirty="0">
                <a:latin typeface="Tahoma"/>
                <a:cs typeface="Tahoma"/>
              </a:rPr>
              <a:t>Υπερχείλιση buffer BSS (καθολικές εγγράψιμες μεταβλητές)</a:t>
            </a:r>
            <a:endParaRPr sz="1978" dirty="0">
              <a:latin typeface="Tahoma"/>
              <a:cs typeface="Tahoma"/>
            </a:endParaRPr>
          </a:p>
          <a:p>
            <a:pPr marL="25121" marR="592846">
              <a:lnSpc>
                <a:spcPct val="101800"/>
              </a:lnSpc>
              <a:spcBef>
                <a:spcPts val="682"/>
              </a:spcBef>
            </a:pPr>
            <a:r>
              <a:rPr lang="el" sz="2176" spc="-59" dirty="0">
                <a:latin typeface="Tahoma"/>
                <a:cs typeface="Tahoma"/>
              </a:rPr>
              <a:t>Πρόταση: εκτελέστε λειτουργίες ελέγχου ορίων / περιορίστε τη λειτουργία αντιγραφής στο μέγεθος του buffer προορισμού.</a:t>
            </a:r>
            <a:endParaRPr sz="2176" dirty="0">
              <a:latin typeface="Tahoma"/>
              <a:cs typeface="Tahoma"/>
            </a:endParaRPr>
          </a:p>
        </p:txBody>
      </p:sp>
      <p:pic>
        <p:nvPicPr>
          <p:cNvPr id="8" name="object 8"/>
          <p:cNvPicPr/>
          <p:nvPr/>
        </p:nvPicPr>
        <p:blipFill>
          <a:blip r:embed="rId2" cstate="print"/>
          <a:stretch>
            <a:fillRect/>
          </a:stretch>
        </p:blipFill>
        <p:spPr>
          <a:xfrm>
            <a:off x="1309412" y="1179201"/>
            <a:ext cx="128116" cy="128115"/>
          </a:xfrm>
          <a:prstGeom prst="rect">
            <a:avLst/>
          </a:prstGeom>
        </p:spPr>
      </p:pic>
      <p:pic>
        <p:nvPicPr>
          <p:cNvPr id="9" name="object 9"/>
          <p:cNvPicPr/>
          <p:nvPr/>
        </p:nvPicPr>
        <p:blipFill>
          <a:blip r:embed="rId3" cstate="print"/>
          <a:stretch>
            <a:fillRect/>
          </a:stretch>
        </p:blipFill>
        <p:spPr>
          <a:xfrm>
            <a:off x="1309412" y="1932827"/>
            <a:ext cx="128116" cy="128115"/>
          </a:xfrm>
          <a:prstGeom prst="rect">
            <a:avLst/>
          </a:prstGeom>
        </p:spPr>
      </p:pic>
      <p:pic>
        <p:nvPicPr>
          <p:cNvPr id="10" name="object 10"/>
          <p:cNvPicPr/>
          <p:nvPr/>
        </p:nvPicPr>
        <p:blipFill>
          <a:blip r:embed="rId4" cstate="print"/>
          <a:stretch>
            <a:fillRect/>
          </a:stretch>
        </p:blipFill>
        <p:spPr>
          <a:xfrm>
            <a:off x="1309412" y="3104214"/>
            <a:ext cx="128116" cy="128115"/>
          </a:xfrm>
          <a:prstGeom prst="rect">
            <a:avLst/>
          </a:prstGeom>
        </p:spPr>
      </p:pic>
      <p:pic>
        <p:nvPicPr>
          <p:cNvPr id="11" name="object 11"/>
          <p:cNvPicPr/>
          <p:nvPr/>
        </p:nvPicPr>
        <p:blipFill>
          <a:blip r:embed="rId5" cstate="print"/>
          <a:stretch>
            <a:fillRect/>
          </a:stretch>
        </p:blipFill>
        <p:spPr>
          <a:xfrm>
            <a:off x="1309412" y="3822671"/>
            <a:ext cx="128116" cy="128115"/>
          </a:xfrm>
          <a:prstGeom prst="rect">
            <a:avLst/>
          </a:prstGeom>
        </p:spPr>
      </p:pic>
      <p:pic>
        <p:nvPicPr>
          <p:cNvPr id="12" name="object 12"/>
          <p:cNvPicPr/>
          <p:nvPr/>
        </p:nvPicPr>
        <p:blipFill>
          <a:blip r:embed="rId6" cstate="print"/>
          <a:stretch>
            <a:fillRect/>
          </a:stretch>
        </p:blipFill>
        <p:spPr>
          <a:xfrm>
            <a:off x="1883424" y="4193455"/>
            <a:ext cx="102996" cy="102994"/>
          </a:xfrm>
          <a:prstGeom prst="rect">
            <a:avLst/>
          </a:prstGeom>
        </p:spPr>
      </p:pic>
      <p:pic>
        <p:nvPicPr>
          <p:cNvPr id="13" name="object 13"/>
          <p:cNvPicPr/>
          <p:nvPr/>
        </p:nvPicPr>
        <p:blipFill>
          <a:blip r:embed="rId7" cstate="print"/>
          <a:stretch>
            <a:fillRect/>
          </a:stretch>
        </p:blipFill>
        <p:spPr>
          <a:xfrm>
            <a:off x="1883424" y="4493626"/>
            <a:ext cx="102996" cy="102994"/>
          </a:xfrm>
          <a:prstGeom prst="rect">
            <a:avLst/>
          </a:prstGeom>
        </p:spPr>
      </p:pic>
      <p:pic>
        <p:nvPicPr>
          <p:cNvPr id="14" name="object 14"/>
          <p:cNvPicPr/>
          <p:nvPr/>
        </p:nvPicPr>
        <p:blipFill>
          <a:blip r:embed="rId8" cstate="print"/>
          <a:stretch>
            <a:fillRect/>
          </a:stretch>
        </p:blipFill>
        <p:spPr>
          <a:xfrm>
            <a:off x="1309412" y="4844062"/>
            <a:ext cx="128116" cy="128115"/>
          </a:xfrm>
          <a:prstGeom prst="rect">
            <a:avLst/>
          </a:prstGeom>
        </p:spPr>
      </p:pic>
      <p:pic>
        <p:nvPicPr>
          <p:cNvPr id="15" name="object 15"/>
          <p:cNvPicPr/>
          <p:nvPr/>
        </p:nvPicPr>
        <p:blipFill>
          <a:blip r:embed="rId9" cstate="print"/>
          <a:stretch>
            <a:fillRect/>
          </a:stretch>
        </p:blipFill>
        <p:spPr>
          <a:xfrm>
            <a:off x="1883424" y="5219041"/>
            <a:ext cx="102996" cy="93632"/>
          </a:xfrm>
          <a:prstGeom prst="rect">
            <a:avLst/>
          </a:prstGeom>
        </p:spPr>
      </p:pic>
      <p:pic>
        <p:nvPicPr>
          <p:cNvPr id="16" name="object 16"/>
          <p:cNvPicPr/>
          <p:nvPr/>
        </p:nvPicPr>
        <p:blipFill>
          <a:blip r:embed="rId10" cstate="print"/>
          <a:stretch>
            <a:fillRect/>
          </a:stretch>
        </p:blipFill>
        <p:spPr>
          <a:xfrm>
            <a:off x="1309412" y="5610173"/>
            <a:ext cx="128116" cy="12811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Placeholder 82" descr="Ένα άτομο που γράφει σε ένα γραφείο">
            <a:extLst>
              <a:ext uri="{FF2B5EF4-FFF2-40B4-BE49-F238E27FC236}">
                <a16:creationId xmlns:a16="http://schemas.microsoft.com/office/drawing/2014/main" id="{9F2CBF26-9F88-C836-7BBE-2C8D15399C20}"/>
              </a:ext>
            </a:extLst>
          </p:cNvPr>
          <p:cNvPicPr>
            <a:picLocks noGrp="1" noChangeAspect="1"/>
          </p:cNvPicPr>
          <p:nvPr>
            <p:ph type="pic" sz="quarter" idx="11"/>
          </p:nvPr>
        </p:nvPicPr>
        <p:blipFill>
          <a:blip r:embed="rId2"/>
          <a:srcRect l="7594" r="7594"/>
          <a:stretch/>
        </p:blipFill>
        <p:spPr>
          <a:xfrm flipH="1">
            <a:off x="7163691" y="0"/>
            <a:ext cx="5024825" cy="6858000"/>
          </a:xfrm>
        </p:spPr>
      </p:pic>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3</a:t>
            </a:fld>
            <a:endParaRPr lang="en-US"/>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6732237" cy="1017147"/>
          </a:xfrm>
        </p:spPr>
        <p:txBody>
          <a:bodyPr>
            <a:noAutofit/>
          </a:bodyPr>
          <a:lstStyle/>
          <a:p>
            <a:r>
              <a:rPr lang="el" sz="3600"/>
              <a:t>Cyber Ranges και Λειτουργίες</a:t>
            </a:r>
            <a:endParaRPr lang="en-US"/>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824242" y="1749479"/>
            <a:ext cx="788639" cy="533400"/>
          </a:xfrm>
        </p:spPr>
        <p:txBody>
          <a:bodyPr vert="horz" lIns="0" tIns="0" rIns="0" bIns="0" rtlCol="0" anchor="ctr">
            <a:noAutofit/>
          </a:bodyPr>
          <a:lstStyle/>
          <a:p>
            <a:r>
              <a:rPr lang="el"/>
              <a:t>Ο1.</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643379" y="1749479"/>
            <a:ext cx="5885179" cy="533400"/>
          </a:xfrm>
        </p:spPr>
        <p:txBody>
          <a:bodyPr>
            <a:normAutofit fontScale="92500" lnSpcReduction="20000"/>
          </a:bodyPr>
          <a:lstStyle/>
          <a:p>
            <a:r>
              <a:rPr lang="el" dirty="0"/>
              <a:t>Στόχοι: Ποιος-Τι-Γιατί πρέπει να πάρετε αυτή την εκπαίδευση</a:t>
            </a:r>
          </a:p>
        </p:txBody>
      </p:sp>
      <p:sp>
        <p:nvSpPr>
          <p:cNvPr id="8" name="Text Placeholder 7">
            <a:extLst>
              <a:ext uri="{FF2B5EF4-FFF2-40B4-BE49-F238E27FC236}">
                <a16:creationId xmlns:a16="http://schemas.microsoft.com/office/drawing/2014/main" id="{8BF3FD88-1E1E-60D7-6DBA-54883EB49562}"/>
              </a:ext>
            </a:extLst>
          </p:cNvPr>
          <p:cNvSpPr>
            <a:spLocks noGrp="1"/>
          </p:cNvSpPr>
          <p:nvPr>
            <p:ph type="body" sz="quarter" idx="13"/>
          </p:nvPr>
        </p:nvSpPr>
        <p:spPr>
          <a:xfrm>
            <a:off x="824242" y="3006909"/>
            <a:ext cx="788639" cy="533400"/>
          </a:xfrm>
        </p:spPr>
        <p:txBody>
          <a:bodyPr/>
          <a:lstStyle/>
          <a:p>
            <a:r>
              <a:rPr lang="el"/>
              <a:t>Ο3.</a:t>
            </a:r>
          </a:p>
        </p:txBody>
      </p:sp>
      <p:sp>
        <p:nvSpPr>
          <p:cNvPr id="13" name="Text Placeholder 12">
            <a:extLst>
              <a:ext uri="{FF2B5EF4-FFF2-40B4-BE49-F238E27FC236}">
                <a16:creationId xmlns:a16="http://schemas.microsoft.com/office/drawing/2014/main" id="{FDE41E67-4B27-8ADF-D2D1-675182477DD6}"/>
              </a:ext>
            </a:extLst>
          </p:cNvPr>
          <p:cNvSpPr>
            <a:spLocks noGrp="1"/>
          </p:cNvSpPr>
          <p:nvPr>
            <p:ph type="body" sz="quarter" idx="18"/>
          </p:nvPr>
        </p:nvSpPr>
        <p:spPr>
          <a:xfrm>
            <a:off x="1643379" y="3009613"/>
            <a:ext cx="5885179" cy="533400"/>
          </a:xfrm>
        </p:spPr>
        <p:txBody>
          <a:bodyPr/>
          <a:lstStyle/>
          <a:p>
            <a:r>
              <a:rPr lang="el" dirty="0"/>
              <a:t>Μαθησιακά αποτελέσματα</a:t>
            </a:r>
            <a:endParaRPr lang="en-US" dirty="0"/>
          </a:p>
        </p:txBody>
      </p:sp>
      <p:sp>
        <p:nvSpPr>
          <p:cNvPr id="9" name="Text Placeholder 8">
            <a:extLst>
              <a:ext uri="{FF2B5EF4-FFF2-40B4-BE49-F238E27FC236}">
                <a16:creationId xmlns:a16="http://schemas.microsoft.com/office/drawing/2014/main" id="{56ADDB23-D709-216E-09BB-D24BECACD459}"/>
              </a:ext>
            </a:extLst>
          </p:cNvPr>
          <p:cNvSpPr>
            <a:spLocks noGrp="1"/>
          </p:cNvSpPr>
          <p:nvPr>
            <p:ph type="body" sz="quarter" idx="14"/>
          </p:nvPr>
        </p:nvSpPr>
        <p:spPr>
          <a:xfrm>
            <a:off x="824242" y="3635783"/>
            <a:ext cx="788639" cy="533400"/>
          </a:xfrm>
        </p:spPr>
        <p:txBody>
          <a:bodyPr/>
          <a:lstStyle/>
          <a:p>
            <a:r>
              <a:rPr lang="el"/>
              <a:t>Ο4.</a:t>
            </a:r>
          </a:p>
        </p:txBody>
      </p:sp>
      <p:sp>
        <p:nvSpPr>
          <p:cNvPr id="14" name="Text Placeholder 13">
            <a:extLst>
              <a:ext uri="{FF2B5EF4-FFF2-40B4-BE49-F238E27FC236}">
                <a16:creationId xmlns:a16="http://schemas.microsoft.com/office/drawing/2014/main" id="{38154CB8-8FD8-4E91-99AF-E3CF73422828}"/>
              </a:ext>
            </a:extLst>
          </p:cNvPr>
          <p:cNvSpPr>
            <a:spLocks noGrp="1"/>
          </p:cNvSpPr>
          <p:nvPr>
            <p:ph type="body" sz="quarter" idx="19"/>
          </p:nvPr>
        </p:nvSpPr>
        <p:spPr>
          <a:xfrm>
            <a:off x="1643379" y="3638169"/>
            <a:ext cx="5885179" cy="533400"/>
          </a:xfrm>
        </p:spPr>
        <p:txBody>
          <a:bodyPr/>
          <a:lstStyle/>
          <a:p>
            <a:r>
              <a:rPr lang="el" dirty="0"/>
              <a:t>Περιγράμματα κατάρτισης</a:t>
            </a:r>
          </a:p>
        </p:txBody>
      </p:sp>
      <p:sp>
        <p:nvSpPr>
          <p:cNvPr id="10" name="Text Placeholder 9">
            <a:extLst>
              <a:ext uri="{FF2B5EF4-FFF2-40B4-BE49-F238E27FC236}">
                <a16:creationId xmlns:a16="http://schemas.microsoft.com/office/drawing/2014/main" id="{11E1F72F-5806-46E4-AC01-9413DBC58B58}"/>
              </a:ext>
            </a:extLst>
          </p:cNvPr>
          <p:cNvSpPr>
            <a:spLocks noGrp="1"/>
          </p:cNvSpPr>
          <p:nvPr>
            <p:ph type="body" sz="quarter" idx="15"/>
          </p:nvPr>
        </p:nvSpPr>
        <p:spPr>
          <a:xfrm>
            <a:off x="824242" y="4264656"/>
            <a:ext cx="788639" cy="533400"/>
          </a:xfrm>
        </p:spPr>
        <p:txBody>
          <a:bodyPr/>
          <a:lstStyle/>
          <a:p>
            <a:r>
              <a:rPr lang="el"/>
              <a:t>Ο5.</a:t>
            </a:r>
          </a:p>
        </p:txBody>
      </p:sp>
      <p:sp>
        <p:nvSpPr>
          <p:cNvPr id="7" name="Text Placeholder 6">
            <a:extLst>
              <a:ext uri="{FF2B5EF4-FFF2-40B4-BE49-F238E27FC236}">
                <a16:creationId xmlns:a16="http://schemas.microsoft.com/office/drawing/2014/main" id="{F4EFEB83-8DF8-9418-13FD-C034C8279A76}"/>
              </a:ext>
            </a:extLst>
          </p:cNvPr>
          <p:cNvSpPr>
            <a:spLocks noGrp="1"/>
          </p:cNvSpPr>
          <p:nvPr>
            <p:ph type="body" sz="quarter" idx="12"/>
          </p:nvPr>
        </p:nvSpPr>
        <p:spPr>
          <a:xfrm>
            <a:off x="824242" y="2378035"/>
            <a:ext cx="788639" cy="533400"/>
          </a:xfrm>
        </p:spPr>
        <p:txBody>
          <a:bodyPr/>
          <a:lstStyle/>
          <a:p>
            <a:r>
              <a:rPr lang="el"/>
              <a:t>Ο2.</a:t>
            </a:r>
          </a:p>
        </p:txBody>
      </p:sp>
      <p:sp>
        <p:nvSpPr>
          <p:cNvPr id="12" name="Text Placeholder 11">
            <a:extLst>
              <a:ext uri="{FF2B5EF4-FFF2-40B4-BE49-F238E27FC236}">
                <a16:creationId xmlns:a16="http://schemas.microsoft.com/office/drawing/2014/main" id="{827C4889-BB27-08A2-E9DE-947634C2E254}"/>
              </a:ext>
            </a:extLst>
          </p:cNvPr>
          <p:cNvSpPr>
            <a:spLocks noGrp="1"/>
          </p:cNvSpPr>
          <p:nvPr>
            <p:ph type="body" sz="quarter" idx="17"/>
          </p:nvPr>
        </p:nvSpPr>
        <p:spPr>
          <a:xfrm>
            <a:off x="1643379" y="2378035"/>
            <a:ext cx="5885179" cy="533400"/>
          </a:xfrm>
        </p:spPr>
        <p:txBody>
          <a:bodyPr>
            <a:normAutofit/>
          </a:bodyPr>
          <a:lstStyle/>
          <a:p>
            <a:r>
              <a:rPr lang="el-GR" dirty="0"/>
              <a:t>Οργάνωση Εκπαίδευσης</a:t>
            </a:r>
            <a:r>
              <a:rPr lang="el" dirty="0"/>
              <a:t>: Πότε-Πού-Πώς</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3" name="Text Placeholder 8">
            <a:extLst>
              <a:ext uri="{FF2B5EF4-FFF2-40B4-BE49-F238E27FC236}">
                <a16:creationId xmlns:a16="http://schemas.microsoft.com/office/drawing/2014/main" id="{7EE773C5-4ADF-018F-93E2-0BFF82EEF346}"/>
              </a:ext>
            </a:extLst>
          </p:cNvPr>
          <p:cNvSpPr txBox="1">
            <a:spLocks/>
          </p:cNvSpPr>
          <p:nvPr/>
        </p:nvSpPr>
        <p:spPr>
          <a:xfrm>
            <a:off x="807966" y="4986668"/>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a:t>Ο6.</a:t>
            </a:r>
          </a:p>
        </p:txBody>
      </p:sp>
      <p:sp>
        <p:nvSpPr>
          <p:cNvPr id="4" name="Text Placeholder 13">
            <a:extLst>
              <a:ext uri="{FF2B5EF4-FFF2-40B4-BE49-F238E27FC236}">
                <a16:creationId xmlns:a16="http://schemas.microsoft.com/office/drawing/2014/main" id="{F729409D-37AC-27D4-75DB-B10526DA2D95}"/>
              </a:ext>
            </a:extLst>
          </p:cNvPr>
          <p:cNvSpPr txBox="1">
            <a:spLocks/>
          </p:cNvSpPr>
          <p:nvPr/>
        </p:nvSpPr>
        <p:spPr>
          <a:xfrm>
            <a:off x="1627103" y="4256853"/>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a:t>Πρακτικές πληροφορίες και απαιτήσεις</a:t>
            </a:r>
          </a:p>
        </p:txBody>
      </p:sp>
      <p:sp>
        <p:nvSpPr>
          <p:cNvPr id="16" name="Text Placeholder 14">
            <a:extLst>
              <a:ext uri="{FF2B5EF4-FFF2-40B4-BE49-F238E27FC236}">
                <a16:creationId xmlns:a16="http://schemas.microsoft.com/office/drawing/2014/main" id="{69A9B1DE-889E-82BE-68D9-04D72C3D1E11}"/>
              </a:ext>
            </a:extLst>
          </p:cNvPr>
          <p:cNvSpPr txBox="1">
            <a:spLocks/>
          </p:cNvSpPr>
          <p:nvPr/>
        </p:nvSpPr>
        <p:spPr>
          <a:xfrm>
            <a:off x="1596605" y="4925492"/>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dirty="0"/>
              <a:t>Πληροφορίες εγγραφής και επικοινωνία</a:t>
            </a:r>
          </a:p>
        </p:txBody>
      </p:sp>
    </p:spTree>
    <p:extLst>
      <p:ext uri="{BB962C8B-B14F-4D97-AF65-F5344CB8AC3E}">
        <p14:creationId xmlns:p14="http://schemas.microsoft.com/office/powerpoint/2010/main" val="648501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63184" y="108209"/>
            <a:ext cx="20800088" cy="765298"/>
          </a:xfrm>
          <a:prstGeom prst="rect">
            <a:avLst/>
          </a:prstGeom>
        </p:spPr>
        <p:txBody>
          <a:bodyPr vert="horz" wrap="square" lIns="0" tIns="26377" rIns="0" bIns="0" rtlCol="0" anchor="ctr">
            <a:spAutoFit/>
          </a:bodyPr>
          <a:lstStyle/>
          <a:p>
            <a:pPr marL="42705">
              <a:lnSpc>
                <a:spcPct val="100000"/>
              </a:lnSpc>
              <a:spcBef>
                <a:spcPts val="208"/>
              </a:spcBef>
            </a:pPr>
            <a:r>
              <a:rPr lang="el" sz="4800" spc="-40"/>
              <a:t>Υπερχείλιση buffer</a:t>
            </a:r>
          </a:p>
        </p:txBody>
      </p:sp>
      <p:sp>
        <p:nvSpPr>
          <p:cNvPr id="8" name="object 8"/>
          <p:cNvSpPr txBox="1">
            <a:spLocks noGrp="1"/>
          </p:cNvSpPr>
          <p:nvPr>
            <p:ph type="body" idx="1"/>
          </p:nvPr>
        </p:nvSpPr>
        <p:spPr>
          <a:xfrm>
            <a:off x="306402" y="1173983"/>
            <a:ext cx="11580798" cy="4577821"/>
          </a:xfrm>
          <a:prstGeom prst="rect">
            <a:avLst/>
          </a:prstGeom>
        </p:spPr>
        <p:txBody>
          <a:bodyPr vert="horz" wrap="square" lIns="0" tIns="60290" rIns="0" bIns="0" rtlCol="0">
            <a:spAutoFit/>
          </a:bodyPr>
          <a:lstStyle/>
          <a:p>
            <a:pPr marL="533813" marR="126859">
              <a:lnSpc>
                <a:spcPts val="2374"/>
              </a:lnSpc>
              <a:spcBef>
                <a:spcPts val="475"/>
              </a:spcBef>
            </a:pPr>
            <a:r>
              <a:rPr lang="el" spc="-79" dirty="0"/>
              <a:t>Συνήθως οφείλεται στη χρήση </a:t>
            </a:r>
            <a:r>
              <a:rPr lang="el" i="1" spc="-49" dirty="0">
                <a:latin typeface="Arial"/>
                <a:cs typeface="Arial"/>
              </a:rPr>
              <a:t>μη ασφαλών </a:t>
            </a:r>
            <a:r>
              <a:rPr lang="el" spc="-69" dirty="0"/>
              <a:t>συναρτήσεων libc: gets(3), scanf(3), sprintf(3), strcpy(3), strcat(3), ...</a:t>
            </a:r>
          </a:p>
          <a:p>
            <a:pPr marL="1082698" marR="118067">
              <a:lnSpc>
                <a:spcPct val="100000"/>
              </a:lnSpc>
              <a:spcBef>
                <a:spcPts val="287"/>
              </a:spcBef>
            </a:pPr>
            <a:r>
              <a:rPr lang="el" sz="1978" spc="-49" dirty="0"/>
              <a:t>Αυτές οι συναρτήσεις σταματούν την αντιγραφή δεδομένων όταν βρουν ένα NULL byte στο buffer πηγαίου κώδικα (ή EOF για το gets(3)), ανεξάρτητα από το μέγεθος του buffer προορισμού</a:t>
            </a:r>
            <a:endParaRPr sz="1978" dirty="0"/>
          </a:p>
          <a:p>
            <a:pPr marL="675744" marR="4321999">
              <a:lnSpc>
                <a:spcPct val="125600"/>
              </a:lnSpc>
              <a:spcBef>
                <a:spcPts val="1691"/>
              </a:spcBef>
            </a:pPr>
            <a:r>
              <a:rPr lang="en-US" sz="1780" dirty="0">
                <a:latin typeface="Courier New"/>
                <a:cs typeface="Courier New"/>
              </a:rPr>
              <a:t>char</a:t>
            </a:r>
            <a:r>
              <a:rPr lang="en-US" sz="1780" spc="-40" dirty="0">
                <a:latin typeface="Courier New"/>
                <a:cs typeface="Courier New"/>
              </a:rPr>
              <a:t> </a:t>
            </a:r>
            <a:r>
              <a:rPr lang="en-US" sz="1780" spc="-20" dirty="0">
                <a:latin typeface="Courier New"/>
                <a:cs typeface="Courier New"/>
              </a:rPr>
              <a:t>argument[100]; </a:t>
            </a:r>
            <a:r>
              <a:rPr lang="en-US" sz="1780" dirty="0" err="1">
                <a:latin typeface="Courier New"/>
                <a:cs typeface="Courier New"/>
              </a:rPr>
              <a:t>strcpy</a:t>
            </a:r>
            <a:r>
              <a:rPr lang="en-US" sz="1780" dirty="0">
                <a:latin typeface="Courier New"/>
                <a:cs typeface="Courier New"/>
              </a:rPr>
              <a:t>(argument,</a:t>
            </a:r>
            <a:r>
              <a:rPr lang="en-US" sz="1780" spc="-158" dirty="0">
                <a:latin typeface="Courier New"/>
                <a:cs typeface="Courier New"/>
              </a:rPr>
              <a:t> </a:t>
            </a:r>
            <a:r>
              <a:rPr lang="en-US" sz="1780" spc="-20" dirty="0" err="1">
                <a:latin typeface="Courier New"/>
                <a:cs typeface="Courier New"/>
              </a:rPr>
              <a:t>argv</a:t>
            </a:r>
            <a:r>
              <a:rPr lang="en-US" sz="1780" spc="-20" dirty="0">
                <a:latin typeface="Courier New"/>
                <a:cs typeface="Courier New"/>
              </a:rPr>
              <a:t>[2]);</a:t>
            </a:r>
            <a:endParaRPr lang="en-US" sz="1780" dirty="0">
              <a:latin typeface="Courier New"/>
              <a:cs typeface="Courier New"/>
            </a:endParaRPr>
          </a:p>
          <a:p>
            <a:pPr marL="508692">
              <a:lnSpc>
                <a:spcPct val="100000"/>
              </a:lnSpc>
            </a:pPr>
            <a:endParaRPr sz="1780" dirty="0">
              <a:latin typeface="Courier New"/>
              <a:cs typeface="Courier New"/>
            </a:endParaRPr>
          </a:p>
          <a:p>
            <a:pPr marL="508692">
              <a:lnSpc>
                <a:spcPct val="100000"/>
              </a:lnSpc>
              <a:spcBef>
                <a:spcPts val="870"/>
              </a:spcBef>
            </a:pPr>
            <a:endParaRPr sz="1780" dirty="0">
              <a:latin typeface="Courier New"/>
              <a:cs typeface="Courier New"/>
            </a:endParaRPr>
          </a:p>
          <a:p>
            <a:pPr marL="1082698" indent="-550141">
              <a:lnSpc>
                <a:spcPct val="100000"/>
              </a:lnSpc>
            </a:pPr>
            <a:r>
              <a:rPr lang="el" i="1" spc="-20" dirty="0">
                <a:latin typeface="Arial"/>
                <a:cs typeface="Arial"/>
              </a:rPr>
              <a:t>Υπάρχουν ασφαλείς </a:t>
            </a:r>
            <a:r>
              <a:rPr lang="el" spc="-69" dirty="0"/>
              <a:t>εναλλακτικές λύσεις: fgets(3), snprintf(3), strncpy(3), strncat(3), ...</a:t>
            </a:r>
          </a:p>
          <a:p>
            <a:pPr marL="508692">
              <a:lnSpc>
                <a:spcPct val="100000"/>
              </a:lnSpc>
              <a:spcBef>
                <a:spcPts val="158"/>
              </a:spcBef>
            </a:pPr>
            <a:endParaRPr spc="-49" dirty="0"/>
          </a:p>
          <a:p>
            <a:pPr marL="1082698" marR="10048">
              <a:lnSpc>
                <a:spcPts val="2354"/>
              </a:lnSpc>
              <a:spcBef>
                <a:spcPts val="10"/>
              </a:spcBef>
            </a:pPr>
            <a:r>
              <a:rPr lang="el" sz="1978" spc="-69" dirty="0"/>
              <a:t>Επιτρέπουν στους προγραμματιστές να καθορίσουν το μέγιστο αριθμό byte που θα εγγραφούν στο buffer προορισμού</a:t>
            </a:r>
            <a:endParaRPr sz="1978"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89458" y="183055"/>
            <a:ext cx="20800088" cy="703743"/>
          </a:xfrm>
          <a:prstGeom prst="rect">
            <a:avLst/>
          </a:prstGeom>
        </p:spPr>
        <p:txBody>
          <a:bodyPr vert="horz" wrap="square" lIns="0" tIns="26377" rIns="0" bIns="0" rtlCol="0" anchor="ctr">
            <a:spAutoFit/>
          </a:bodyPr>
          <a:lstStyle/>
          <a:p>
            <a:pPr marL="42705">
              <a:lnSpc>
                <a:spcPct val="100000"/>
              </a:lnSpc>
              <a:spcBef>
                <a:spcPts val="208"/>
              </a:spcBef>
            </a:pPr>
            <a:r>
              <a:rPr lang="el" spc="-40"/>
              <a:t>Υπερχείλιση buffer</a:t>
            </a:r>
          </a:p>
        </p:txBody>
      </p:sp>
      <p:sp>
        <p:nvSpPr>
          <p:cNvPr id="7" name="object 7"/>
          <p:cNvSpPr txBox="1"/>
          <p:nvPr/>
        </p:nvSpPr>
        <p:spPr>
          <a:xfrm>
            <a:off x="676042" y="1796882"/>
            <a:ext cx="10521506" cy="3142316"/>
          </a:xfrm>
          <a:prstGeom prst="rect">
            <a:avLst/>
          </a:prstGeom>
        </p:spPr>
        <p:txBody>
          <a:bodyPr vert="horz" wrap="square" lIns="0" tIns="18841" rIns="0" bIns="0" rtlCol="0">
            <a:spAutoFit/>
          </a:bodyPr>
          <a:lstStyle/>
          <a:p>
            <a:pPr marL="25121" marR="10048">
              <a:lnSpc>
                <a:spcPct val="102000"/>
              </a:lnSpc>
              <a:spcBef>
                <a:spcPts val="148"/>
              </a:spcBef>
            </a:pPr>
            <a:r>
              <a:rPr lang="el" sz="2176" spc="-79" dirty="0">
                <a:latin typeface="Tahoma"/>
                <a:cs typeface="Tahoma"/>
              </a:rPr>
              <a:t>Οι επιτιθέμενοι μπορούν να προκαλέσουν υπερχείλιση buffer όταν ελέγχουν τουλάχιστον μία από τις παρακάτω παραμέτρους</a:t>
            </a:r>
            <a:endParaRPr sz="2176" dirty="0">
              <a:latin typeface="Tahoma"/>
              <a:cs typeface="Tahoma"/>
            </a:endParaRPr>
          </a:p>
          <a:p>
            <a:pPr marL="572750" marR="4308183">
              <a:lnSpc>
                <a:spcPct val="125499"/>
              </a:lnSpc>
            </a:pPr>
            <a:r>
              <a:rPr lang="el" sz="2176" spc="-49" dirty="0">
                <a:latin typeface="Tahoma"/>
                <a:cs typeface="Tahoma"/>
              </a:rPr>
              <a:t>το μέγεθος των δεδομένων που αντιγράφονται τη θέση του buffer εισόδου</a:t>
            </a:r>
            <a:endParaRPr sz="2176" dirty="0">
              <a:latin typeface="Tahoma"/>
              <a:cs typeface="Tahoma"/>
            </a:endParaRPr>
          </a:p>
          <a:p>
            <a:pPr marL="572750" marR="821444">
              <a:lnSpc>
                <a:spcPct val="102899"/>
              </a:lnSpc>
              <a:spcBef>
                <a:spcPts val="593"/>
              </a:spcBef>
            </a:pPr>
            <a:r>
              <a:rPr lang="el" sz="2176" spc="-49" dirty="0">
                <a:latin typeface="Tahoma"/>
                <a:cs typeface="Tahoma"/>
              </a:rPr>
              <a:t>Τα δεδομένα που αντιγράφονται (και το λογισμικό αναμένει συγκεκριμένο σύμβολο τερματισμού στα δεδομένα)</a:t>
            </a:r>
            <a:endParaRPr sz="2176" dirty="0">
              <a:latin typeface="Tahoma"/>
              <a:cs typeface="Tahoma"/>
            </a:endParaRPr>
          </a:p>
          <a:p>
            <a:pPr marL="572750">
              <a:spcBef>
                <a:spcPts val="613"/>
              </a:spcBef>
            </a:pPr>
            <a:r>
              <a:rPr lang="el" sz="2176" spc="-40" dirty="0">
                <a:latin typeface="Tahoma"/>
                <a:cs typeface="Tahoma"/>
              </a:rPr>
              <a:t>το μέγεθος του buffer εξόδου</a:t>
            </a:r>
            <a:endParaRPr sz="2176" dirty="0">
              <a:latin typeface="Tahoma"/>
              <a:cs typeface="Tahoma"/>
            </a:endParaRPr>
          </a:p>
          <a:p>
            <a:pPr marL="572750">
              <a:spcBef>
                <a:spcPts val="663"/>
              </a:spcBef>
            </a:pPr>
            <a:r>
              <a:rPr lang="el" sz="2176" spc="-20" dirty="0">
                <a:latin typeface="Tahoma"/>
                <a:cs typeface="Tahoma"/>
              </a:rPr>
              <a:t>Η θέση του buffer εξόδου</a:t>
            </a:r>
            <a:endParaRPr sz="2176" dirty="0">
              <a:latin typeface="Tahoma"/>
              <a:cs typeface="Tahoma"/>
            </a:endParaRPr>
          </a:p>
        </p:txBody>
      </p:sp>
      <p:pic>
        <p:nvPicPr>
          <p:cNvPr id="8" name="object 8"/>
          <p:cNvPicPr/>
          <p:nvPr/>
        </p:nvPicPr>
        <p:blipFill>
          <a:blip r:embed="rId2" cstate="print"/>
          <a:stretch>
            <a:fillRect/>
          </a:stretch>
        </p:blipFill>
        <p:spPr>
          <a:xfrm>
            <a:off x="994452" y="2654103"/>
            <a:ext cx="128116" cy="128115"/>
          </a:xfrm>
          <a:prstGeom prst="rect">
            <a:avLst/>
          </a:prstGeom>
        </p:spPr>
      </p:pic>
      <p:pic>
        <p:nvPicPr>
          <p:cNvPr id="9" name="object 9"/>
          <p:cNvPicPr/>
          <p:nvPr/>
        </p:nvPicPr>
        <p:blipFill>
          <a:blip r:embed="rId3" cstate="print"/>
          <a:stretch>
            <a:fillRect/>
          </a:stretch>
        </p:blipFill>
        <p:spPr>
          <a:xfrm>
            <a:off x="994452" y="3069854"/>
            <a:ext cx="128116" cy="128115"/>
          </a:xfrm>
          <a:prstGeom prst="rect">
            <a:avLst/>
          </a:prstGeom>
        </p:spPr>
      </p:pic>
      <p:pic>
        <p:nvPicPr>
          <p:cNvPr id="10" name="object 10"/>
          <p:cNvPicPr/>
          <p:nvPr/>
        </p:nvPicPr>
        <p:blipFill>
          <a:blip r:embed="rId4" cstate="print"/>
          <a:stretch>
            <a:fillRect/>
          </a:stretch>
        </p:blipFill>
        <p:spPr>
          <a:xfrm>
            <a:off x="994452" y="3487865"/>
            <a:ext cx="128116" cy="128115"/>
          </a:xfrm>
          <a:prstGeom prst="rect">
            <a:avLst/>
          </a:prstGeom>
        </p:spPr>
      </p:pic>
      <p:pic>
        <p:nvPicPr>
          <p:cNvPr id="11" name="object 11"/>
          <p:cNvPicPr/>
          <p:nvPr/>
        </p:nvPicPr>
        <p:blipFill>
          <a:blip r:embed="rId5" cstate="print"/>
          <a:stretch>
            <a:fillRect/>
          </a:stretch>
        </p:blipFill>
        <p:spPr>
          <a:xfrm>
            <a:off x="994452" y="4238980"/>
            <a:ext cx="128116" cy="128115"/>
          </a:xfrm>
          <a:prstGeom prst="rect">
            <a:avLst/>
          </a:prstGeom>
        </p:spPr>
      </p:pic>
      <p:pic>
        <p:nvPicPr>
          <p:cNvPr id="12" name="object 12"/>
          <p:cNvPicPr/>
          <p:nvPr/>
        </p:nvPicPr>
        <p:blipFill>
          <a:blip r:embed="rId6" cstate="print"/>
          <a:stretch>
            <a:fillRect/>
          </a:stretch>
        </p:blipFill>
        <p:spPr>
          <a:xfrm>
            <a:off x="994452" y="4654153"/>
            <a:ext cx="128116" cy="12811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796" y="169899"/>
            <a:ext cx="19844374" cy="765298"/>
          </a:xfrm>
          <a:prstGeom prst="rect">
            <a:avLst/>
          </a:prstGeom>
        </p:spPr>
        <p:txBody>
          <a:bodyPr vert="horz" wrap="square" lIns="0" tIns="26377" rIns="0" bIns="0" rtlCol="0" anchor="ctr">
            <a:spAutoFit/>
          </a:bodyPr>
          <a:lstStyle/>
          <a:p>
            <a:pPr marL="27633">
              <a:lnSpc>
                <a:spcPct val="100000"/>
              </a:lnSpc>
              <a:spcBef>
                <a:spcPts val="208"/>
              </a:spcBef>
            </a:pPr>
            <a:r>
              <a:rPr lang="el" sz="4800" spc="-69" dirty="0"/>
              <a:t>Εκμετάλλευση υπερχείλισης buffer στη στοίβα</a:t>
            </a:r>
          </a:p>
        </p:txBody>
      </p:sp>
      <p:sp>
        <p:nvSpPr>
          <p:cNvPr id="10" name="object 10"/>
          <p:cNvSpPr txBox="1"/>
          <p:nvPr/>
        </p:nvSpPr>
        <p:spPr>
          <a:xfrm>
            <a:off x="972960" y="3476124"/>
            <a:ext cx="11554320" cy="2470686"/>
          </a:xfrm>
          <a:prstGeom prst="rect">
            <a:avLst/>
          </a:prstGeom>
        </p:spPr>
        <p:txBody>
          <a:bodyPr vert="horz" wrap="square" lIns="0" tIns="16329" rIns="0" bIns="0" rtlCol="0">
            <a:spAutoFit/>
          </a:bodyPr>
          <a:lstStyle/>
          <a:p>
            <a:pPr marL="25121" marR="393137">
              <a:lnSpc>
                <a:spcPct val="102899"/>
              </a:lnSpc>
              <a:spcBef>
                <a:spcPts val="129"/>
              </a:spcBef>
            </a:pPr>
            <a:r>
              <a:rPr lang="el" sz="2176" spc="-30" dirty="0">
                <a:latin typeface="Tahoma"/>
                <a:cs typeface="Tahoma"/>
              </a:rPr>
              <a:t>Μια υπερχείλιση σε μια τοπική μεταβλητή μπορεί να αντικαταστήσει τη διεύθυνση επιστροφής της συνάρτησης</a:t>
            </a:r>
            <a:endParaRPr sz="2176" dirty="0">
              <a:latin typeface="Tahoma"/>
              <a:cs typeface="Tahoma"/>
            </a:endParaRPr>
          </a:p>
          <a:p>
            <a:pPr marL="25121" marR="10048">
              <a:lnSpc>
                <a:spcPct val="102699"/>
              </a:lnSpc>
              <a:spcBef>
                <a:spcPts val="453"/>
              </a:spcBef>
            </a:pPr>
            <a:r>
              <a:rPr lang="el" sz="2176" spc="-59" dirty="0">
                <a:latin typeface="Tahoma"/>
                <a:cs typeface="Tahoma"/>
              </a:rPr>
              <a:t>Η διεύθυνση επιστροφής καθορίζει την εντολή που θα εκτελεστεί μόλις τερματιστεί η λειτουργία</a:t>
            </a:r>
            <a:endParaRPr sz="2176" dirty="0">
              <a:latin typeface="Tahoma"/>
              <a:cs typeface="Tahoma"/>
            </a:endParaRPr>
          </a:p>
          <a:p>
            <a:pPr marL="25121">
              <a:spcBef>
                <a:spcPts val="326"/>
              </a:spcBef>
            </a:pPr>
            <a:r>
              <a:rPr lang="el" sz="2176" spc="-59" dirty="0">
                <a:latin typeface="Tahoma"/>
                <a:cs typeface="Tahoma"/>
              </a:rPr>
              <a:t>Ένας επιτηθέμενος μπορεί να εκμεταλλευτεί την υπερχείλιση για να ανακατευθύνει τη ροή του προγράμματος σε:</a:t>
            </a:r>
            <a:endParaRPr sz="2176" dirty="0">
              <a:latin typeface="Tahoma"/>
              <a:cs typeface="Tahoma"/>
            </a:endParaRPr>
          </a:p>
          <a:p>
            <a:pPr marL="574006">
              <a:spcBef>
                <a:spcPts val="267"/>
              </a:spcBef>
            </a:pPr>
            <a:r>
              <a:rPr lang="el" sz="1978" spc="-49" dirty="0">
                <a:latin typeface="Tahoma"/>
                <a:cs typeface="Tahoma"/>
              </a:rPr>
              <a:t>κώδικα που παρέχεται ως μέρος της υπερχείλισης</a:t>
            </a:r>
            <a:endParaRPr sz="1978" dirty="0">
              <a:latin typeface="Tahoma"/>
              <a:cs typeface="Tahoma"/>
            </a:endParaRPr>
          </a:p>
          <a:p>
            <a:pPr marL="574006">
              <a:spcBef>
                <a:spcPts val="10"/>
              </a:spcBef>
            </a:pPr>
            <a:r>
              <a:rPr lang="el" sz="1978" spc="-69" dirty="0">
                <a:latin typeface="Tahoma"/>
                <a:cs typeface="Tahoma"/>
              </a:rPr>
              <a:t>Άλλο κώδικα μέσα στο χώρο μνήμης της διαδικασίας</a:t>
            </a:r>
            <a:endParaRPr sz="1978" dirty="0">
              <a:latin typeface="Tahoma"/>
              <a:cs typeface="Tahoma"/>
            </a:endParaRPr>
          </a:p>
        </p:txBody>
      </p:sp>
      <p:pic>
        <p:nvPicPr>
          <p:cNvPr id="11" name="object 11"/>
          <p:cNvPicPr/>
          <p:nvPr/>
        </p:nvPicPr>
        <p:blipFill>
          <a:blip r:embed="rId2" cstate="print"/>
          <a:stretch>
            <a:fillRect/>
          </a:stretch>
        </p:blipFill>
        <p:spPr>
          <a:xfrm>
            <a:off x="2091732" y="1520566"/>
            <a:ext cx="160382" cy="128115"/>
          </a:xfrm>
          <a:prstGeom prst="rect">
            <a:avLst/>
          </a:prstGeom>
        </p:spPr>
      </p:pic>
      <p:pic>
        <p:nvPicPr>
          <p:cNvPr id="12" name="object 12"/>
          <p:cNvPicPr/>
          <p:nvPr/>
        </p:nvPicPr>
        <p:blipFill>
          <a:blip r:embed="rId3" cstate="print"/>
          <a:stretch>
            <a:fillRect/>
          </a:stretch>
        </p:blipFill>
        <p:spPr>
          <a:xfrm>
            <a:off x="730291" y="3642675"/>
            <a:ext cx="184377" cy="128115"/>
          </a:xfrm>
          <a:prstGeom prst="rect">
            <a:avLst/>
          </a:prstGeom>
        </p:spPr>
      </p:pic>
      <p:pic>
        <p:nvPicPr>
          <p:cNvPr id="13" name="object 13"/>
          <p:cNvPicPr/>
          <p:nvPr/>
        </p:nvPicPr>
        <p:blipFill>
          <a:blip r:embed="rId4" cstate="print"/>
          <a:stretch>
            <a:fillRect/>
          </a:stretch>
        </p:blipFill>
        <p:spPr>
          <a:xfrm>
            <a:off x="730291" y="4382234"/>
            <a:ext cx="184377" cy="128115"/>
          </a:xfrm>
          <a:prstGeom prst="rect">
            <a:avLst/>
          </a:prstGeom>
        </p:spPr>
      </p:pic>
      <p:pic>
        <p:nvPicPr>
          <p:cNvPr id="14" name="object 14"/>
          <p:cNvPicPr/>
          <p:nvPr/>
        </p:nvPicPr>
        <p:blipFill>
          <a:blip r:embed="rId5" cstate="print"/>
          <a:stretch>
            <a:fillRect/>
          </a:stretch>
        </p:blipFill>
        <p:spPr>
          <a:xfrm>
            <a:off x="730291" y="5095718"/>
            <a:ext cx="184377" cy="128115"/>
          </a:xfrm>
          <a:prstGeom prst="rect">
            <a:avLst/>
          </a:prstGeom>
        </p:spPr>
      </p:pic>
      <p:pic>
        <p:nvPicPr>
          <p:cNvPr id="15" name="object 15"/>
          <p:cNvPicPr/>
          <p:nvPr/>
        </p:nvPicPr>
        <p:blipFill>
          <a:blip r:embed="rId6" cstate="print"/>
          <a:stretch>
            <a:fillRect/>
          </a:stretch>
        </p:blipFill>
        <p:spPr>
          <a:xfrm>
            <a:off x="1304303" y="5471954"/>
            <a:ext cx="148225" cy="102994"/>
          </a:xfrm>
          <a:prstGeom prst="rect">
            <a:avLst/>
          </a:prstGeom>
        </p:spPr>
      </p:pic>
      <p:pic>
        <p:nvPicPr>
          <p:cNvPr id="16" name="object 16"/>
          <p:cNvPicPr/>
          <p:nvPr/>
        </p:nvPicPr>
        <p:blipFill>
          <a:blip r:embed="rId7" cstate="print"/>
          <a:stretch>
            <a:fillRect/>
          </a:stretch>
        </p:blipFill>
        <p:spPr>
          <a:xfrm>
            <a:off x="1304303" y="5772148"/>
            <a:ext cx="148225" cy="102996"/>
          </a:xfrm>
          <a:prstGeom prst="rect">
            <a:avLst/>
          </a:prstGeom>
        </p:spPr>
      </p:pic>
      <p:sp>
        <p:nvSpPr>
          <p:cNvPr id="3" name="object 8">
            <a:extLst>
              <a:ext uri="{FF2B5EF4-FFF2-40B4-BE49-F238E27FC236}">
                <a16:creationId xmlns:a16="http://schemas.microsoft.com/office/drawing/2014/main" id="{57CEA0BB-E632-8708-A8D6-E624C6FE6EA3}"/>
              </a:ext>
            </a:extLst>
          </p:cNvPr>
          <p:cNvSpPr txBox="1"/>
          <p:nvPr/>
        </p:nvSpPr>
        <p:spPr>
          <a:xfrm>
            <a:off x="4843723" y="1753184"/>
            <a:ext cx="3229289" cy="693050"/>
          </a:xfrm>
          <a:prstGeom prst="rect">
            <a:avLst/>
          </a:prstGeom>
        </p:spPr>
        <p:txBody>
          <a:bodyPr vert="horz" wrap="square" lIns="0" tIns="25121" rIns="0" bIns="0" rtlCol="0">
            <a:spAutoFit/>
          </a:bodyPr>
          <a:lstStyle/>
          <a:p>
            <a:pPr marL="25121" marR="10048" indent="47729">
              <a:lnSpc>
                <a:spcPct val="124700"/>
              </a:lnSpc>
              <a:spcBef>
                <a:spcPts val="198"/>
              </a:spcBef>
              <a:tabLst>
                <a:tab pos="717193" algn="l"/>
                <a:tab pos="3067225" algn="l"/>
              </a:tabLst>
            </a:pPr>
            <a:r>
              <a:rPr sz="1780" dirty="0">
                <a:latin typeface="Courier New"/>
                <a:cs typeface="Courier New"/>
              </a:rPr>
              <a:t>[</a:t>
            </a:r>
            <a:r>
              <a:rPr sz="1780" spc="-40" dirty="0">
                <a:latin typeface="Courier New"/>
                <a:cs typeface="Courier New"/>
              </a:rPr>
              <a:t> </a:t>
            </a:r>
            <a:r>
              <a:rPr sz="1780" dirty="0">
                <a:latin typeface="Courier New"/>
                <a:cs typeface="Courier New"/>
              </a:rPr>
              <a:t>Function</a:t>
            </a:r>
            <a:r>
              <a:rPr sz="1780" spc="-30" dirty="0">
                <a:latin typeface="Courier New"/>
                <a:cs typeface="Courier New"/>
              </a:rPr>
              <a:t> </a:t>
            </a:r>
            <a:r>
              <a:rPr sz="1780" dirty="0">
                <a:latin typeface="Courier New"/>
                <a:cs typeface="Courier New"/>
              </a:rPr>
              <a:t>Parameters</a:t>
            </a:r>
            <a:r>
              <a:rPr sz="1780" spc="-30" dirty="0">
                <a:latin typeface="Courier New"/>
                <a:cs typeface="Courier New"/>
              </a:rPr>
              <a:t> </a:t>
            </a:r>
            <a:r>
              <a:rPr sz="1780" spc="-119" dirty="0">
                <a:latin typeface="Courier New"/>
                <a:cs typeface="Courier New"/>
              </a:rPr>
              <a:t>] </a:t>
            </a:r>
            <a:r>
              <a:rPr sz="1780" spc="-99" dirty="0">
                <a:latin typeface="Courier New"/>
                <a:cs typeface="Courier New"/>
              </a:rPr>
              <a:t>[</a:t>
            </a:r>
            <a:r>
              <a:rPr sz="1780" dirty="0">
                <a:latin typeface="Courier New"/>
                <a:cs typeface="Courier New"/>
              </a:rPr>
              <a:t>	Return</a:t>
            </a:r>
            <a:r>
              <a:rPr sz="1780" spc="-49" dirty="0">
                <a:latin typeface="Courier New"/>
                <a:cs typeface="Courier New"/>
              </a:rPr>
              <a:t> </a:t>
            </a:r>
            <a:r>
              <a:rPr sz="1780" spc="-20" dirty="0">
                <a:latin typeface="Courier New"/>
                <a:cs typeface="Courier New"/>
              </a:rPr>
              <a:t>Address</a:t>
            </a:r>
            <a:r>
              <a:rPr sz="1780" dirty="0">
                <a:latin typeface="Courier New"/>
                <a:cs typeface="Courier New"/>
              </a:rPr>
              <a:t>	</a:t>
            </a:r>
            <a:r>
              <a:rPr sz="1780" spc="-99" dirty="0">
                <a:latin typeface="Courier New"/>
                <a:cs typeface="Courier New"/>
              </a:rPr>
              <a:t>]</a:t>
            </a:r>
            <a:endParaRPr sz="1780" dirty="0">
              <a:latin typeface="Courier New"/>
              <a:cs typeface="Courier New"/>
            </a:endParaRPr>
          </a:p>
        </p:txBody>
      </p:sp>
      <p:pic>
        <p:nvPicPr>
          <p:cNvPr id="4" name="object 11">
            <a:extLst>
              <a:ext uri="{FF2B5EF4-FFF2-40B4-BE49-F238E27FC236}">
                <a16:creationId xmlns:a16="http://schemas.microsoft.com/office/drawing/2014/main" id="{B86842C6-DBE7-692B-9A51-975B2BCB7B78}"/>
              </a:ext>
            </a:extLst>
          </p:cNvPr>
          <p:cNvPicPr/>
          <p:nvPr/>
        </p:nvPicPr>
        <p:blipFill>
          <a:blip r:embed="rId2" cstate="print"/>
          <a:stretch>
            <a:fillRect/>
          </a:stretch>
        </p:blipFill>
        <p:spPr>
          <a:xfrm>
            <a:off x="2091732" y="1520566"/>
            <a:ext cx="128116" cy="128115"/>
          </a:xfrm>
          <a:prstGeom prst="rect">
            <a:avLst/>
          </a:prstGeom>
        </p:spPr>
      </p:pic>
      <p:sp>
        <p:nvSpPr>
          <p:cNvPr id="5" name="object 9">
            <a:extLst>
              <a:ext uri="{FF2B5EF4-FFF2-40B4-BE49-F238E27FC236}">
                <a16:creationId xmlns:a16="http://schemas.microsoft.com/office/drawing/2014/main" id="{1B53F69B-2DF7-129A-628B-7602EA11E800}"/>
              </a:ext>
            </a:extLst>
          </p:cNvPr>
          <p:cNvSpPr txBox="1"/>
          <p:nvPr/>
        </p:nvSpPr>
        <p:spPr>
          <a:xfrm>
            <a:off x="4843723" y="2429942"/>
            <a:ext cx="3229289" cy="697923"/>
          </a:xfrm>
          <a:prstGeom prst="rect">
            <a:avLst/>
          </a:prstGeom>
        </p:spPr>
        <p:txBody>
          <a:bodyPr vert="horz" wrap="square" lIns="0" tIns="25121" rIns="0" bIns="0" rtlCol="0">
            <a:spAutoFit/>
          </a:bodyPr>
          <a:lstStyle/>
          <a:p>
            <a:pPr marL="25121" marR="10048" indent="45217">
              <a:lnSpc>
                <a:spcPct val="125600"/>
              </a:lnSpc>
              <a:spcBef>
                <a:spcPts val="198"/>
              </a:spcBef>
              <a:tabLst>
                <a:tab pos="576518" algn="l"/>
                <a:tab pos="3067225" algn="l"/>
              </a:tabLst>
            </a:pPr>
            <a:r>
              <a:rPr sz="1780" dirty="0">
                <a:latin typeface="Courier New"/>
                <a:cs typeface="Courier New"/>
              </a:rPr>
              <a:t>[</a:t>
            </a:r>
            <a:r>
              <a:rPr sz="1780" spc="-49" dirty="0">
                <a:latin typeface="Courier New"/>
                <a:cs typeface="Courier New"/>
              </a:rPr>
              <a:t> </a:t>
            </a:r>
            <a:r>
              <a:rPr sz="1780" dirty="0">
                <a:latin typeface="Courier New"/>
                <a:cs typeface="Courier New"/>
              </a:rPr>
              <a:t>Saved</a:t>
            </a:r>
            <a:r>
              <a:rPr sz="1780" spc="-40" dirty="0">
                <a:latin typeface="Courier New"/>
                <a:cs typeface="Courier New"/>
              </a:rPr>
              <a:t> </a:t>
            </a:r>
            <a:r>
              <a:rPr sz="1780" dirty="0">
                <a:latin typeface="Courier New"/>
                <a:cs typeface="Courier New"/>
              </a:rPr>
              <a:t>Frame</a:t>
            </a:r>
            <a:r>
              <a:rPr sz="1780" spc="-49" dirty="0">
                <a:latin typeface="Courier New"/>
                <a:cs typeface="Courier New"/>
              </a:rPr>
              <a:t> </a:t>
            </a:r>
            <a:r>
              <a:rPr sz="1780" dirty="0">
                <a:latin typeface="Courier New"/>
                <a:cs typeface="Courier New"/>
              </a:rPr>
              <a:t>Pointer</a:t>
            </a:r>
            <a:r>
              <a:rPr sz="1780" spc="-40" dirty="0">
                <a:latin typeface="Courier New"/>
                <a:cs typeface="Courier New"/>
              </a:rPr>
              <a:t> </a:t>
            </a:r>
            <a:r>
              <a:rPr sz="1780" spc="-99" dirty="0">
                <a:latin typeface="Courier New"/>
                <a:cs typeface="Courier New"/>
              </a:rPr>
              <a:t>] [</a:t>
            </a:r>
            <a:r>
              <a:rPr sz="1780" dirty="0">
                <a:latin typeface="Courier New"/>
                <a:cs typeface="Courier New"/>
              </a:rPr>
              <a:t>	Local</a:t>
            </a:r>
            <a:r>
              <a:rPr sz="1780" spc="-20" dirty="0">
                <a:latin typeface="Courier New"/>
                <a:cs typeface="Courier New"/>
              </a:rPr>
              <a:t> Variables</a:t>
            </a:r>
            <a:r>
              <a:rPr sz="1780" dirty="0">
                <a:latin typeface="Courier New"/>
                <a:cs typeface="Courier New"/>
              </a:rPr>
              <a:t>	</a:t>
            </a:r>
            <a:r>
              <a:rPr sz="1780" spc="-99" dirty="0">
                <a:latin typeface="Courier New"/>
                <a:cs typeface="Courier New"/>
              </a:rPr>
              <a:t>]</a:t>
            </a:r>
            <a:endParaRPr sz="1780" dirty="0">
              <a:latin typeface="Courier New"/>
              <a:cs typeface="Courier New"/>
            </a:endParaRPr>
          </a:p>
        </p:txBody>
      </p:sp>
      <p:sp>
        <p:nvSpPr>
          <p:cNvPr id="6" name="object 7">
            <a:extLst>
              <a:ext uri="{FF2B5EF4-FFF2-40B4-BE49-F238E27FC236}">
                <a16:creationId xmlns:a16="http://schemas.microsoft.com/office/drawing/2014/main" id="{1D1404A9-28ED-8A32-EB16-0FD8FC5C8538}"/>
              </a:ext>
            </a:extLst>
          </p:cNvPr>
          <p:cNvSpPr txBox="1"/>
          <p:nvPr/>
        </p:nvSpPr>
        <p:spPr>
          <a:xfrm>
            <a:off x="2334399" y="1188087"/>
            <a:ext cx="2247761" cy="2288037"/>
          </a:xfrm>
          <a:prstGeom prst="rect">
            <a:avLst/>
          </a:prstGeom>
        </p:spPr>
        <p:txBody>
          <a:bodyPr vert="horz" wrap="square" lIns="0" tIns="190919" rIns="0" bIns="0" rtlCol="0">
            <a:spAutoFit/>
          </a:bodyPr>
          <a:lstStyle/>
          <a:p>
            <a:pPr marL="25121">
              <a:spcBef>
                <a:spcPts val="1503"/>
              </a:spcBef>
            </a:pPr>
            <a:r>
              <a:rPr lang="el-GR" sz="2176" spc="-20" dirty="0">
                <a:latin typeface="Tahoma"/>
                <a:cs typeface="Tahoma"/>
              </a:rPr>
              <a:t>Συνάρτηση κλήση στοίβας</a:t>
            </a:r>
            <a:endParaRPr sz="2176" dirty="0">
              <a:latin typeface="Tahoma"/>
              <a:cs typeface="Tahoma"/>
            </a:endParaRPr>
          </a:p>
          <a:p>
            <a:pPr marR="153236" algn="r">
              <a:spcBef>
                <a:spcPts val="1058"/>
              </a:spcBef>
              <a:tabLst>
                <a:tab pos="1905396" algn="l"/>
              </a:tabLst>
            </a:pPr>
            <a:r>
              <a:rPr sz="1780" dirty="0">
                <a:latin typeface="Courier New"/>
                <a:cs typeface="Courier New"/>
              </a:rPr>
              <a:t>high</a:t>
            </a:r>
            <a:r>
              <a:rPr sz="1780" spc="-40" dirty="0">
                <a:latin typeface="Courier New"/>
                <a:cs typeface="Courier New"/>
              </a:rPr>
              <a:t> </a:t>
            </a:r>
            <a:r>
              <a:rPr sz="1780" spc="-20" dirty="0">
                <a:latin typeface="Courier New"/>
                <a:cs typeface="Courier New"/>
              </a:rPr>
              <a:t>address</a:t>
            </a:r>
            <a:r>
              <a:rPr sz="1780" dirty="0">
                <a:latin typeface="Courier New"/>
                <a:cs typeface="Courier New"/>
              </a:rPr>
              <a:t>	</a:t>
            </a:r>
            <a:r>
              <a:rPr sz="1780" spc="-99" dirty="0">
                <a:latin typeface="Courier New"/>
                <a:cs typeface="Courier New"/>
              </a:rPr>
              <a:t>^</a:t>
            </a:r>
            <a:endParaRPr sz="1780" dirty="0">
              <a:latin typeface="Courier New"/>
              <a:cs typeface="Courier New"/>
            </a:endParaRPr>
          </a:p>
          <a:p>
            <a:pPr marR="170820" algn="r">
              <a:spcBef>
                <a:spcPts val="524"/>
              </a:spcBef>
            </a:pPr>
            <a:r>
              <a:rPr sz="1780" spc="-99" dirty="0">
                <a:latin typeface="Courier New"/>
                <a:cs typeface="Courier New"/>
              </a:rPr>
              <a:t>|</a:t>
            </a:r>
            <a:endParaRPr sz="1780" dirty="0">
              <a:latin typeface="Courier New"/>
              <a:cs typeface="Courier New"/>
            </a:endParaRPr>
          </a:p>
          <a:p>
            <a:pPr marL="184636" marR="129371" indent="1838828">
              <a:lnSpc>
                <a:spcPct val="125600"/>
              </a:lnSpc>
              <a:tabLst>
                <a:tab pos="1954383" algn="l"/>
              </a:tabLst>
            </a:pPr>
            <a:r>
              <a:rPr sz="1780" spc="-99" dirty="0">
                <a:latin typeface="Courier New"/>
                <a:cs typeface="Courier New"/>
              </a:rPr>
              <a:t>| </a:t>
            </a:r>
            <a:r>
              <a:rPr sz="1780" dirty="0">
                <a:latin typeface="Courier New"/>
                <a:cs typeface="Courier New"/>
              </a:rPr>
              <a:t>low</a:t>
            </a:r>
            <a:r>
              <a:rPr sz="1780" spc="-49" dirty="0">
                <a:latin typeface="Courier New"/>
                <a:cs typeface="Courier New"/>
              </a:rPr>
              <a:t> </a:t>
            </a:r>
            <a:r>
              <a:rPr sz="1780" spc="-20" dirty="0">
                <a:latin typeface="Courier New"/>
                <a:cs typeface="Courier New"/>
              </a:rPr>
              <a:t>address</a:t>
            </a:r>
            <a:r>
              <a:rPr sz="1780" dirty="0">
                <a:latin typeface="Courier New"/>
                <a:cs typeface="Courier New"/>
              </a:rPr>
              <a:t>	</a:t>
            </a:r>
            <a:r>
              <a:rPr sz="1780" spc="-99" dirty="0">
                <a:latin typeface="Courier New"/>
                <a:cs typeface="Courier New"/>
              </a:rPr>
              <a:t>|</a:t>
            </a:r>
            <a:endParaRPr sz="1780" dirty="0">
              <a:latin typeface="Courier New"/>
              <a:cs typeface="Courier New"/>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39454" y="59226"/>
            <a:ext cx="20800088" cy="765298"/>
          </a:xfrm>
          <a:prstGeom prst="rect">
            <a:avLst/>
          </a:prstGeom>
        </p:spPr>
        <p:txBody>
          <a:bodyPr vert="horz" wrap="square" lIns="0" tIns="26377" rIns="0" bIns="0" rtlCol="0" anchor="ctr">
            <a:spAutoFit/>
          </a:bodyPr>
          <a:lstStyle/>
          <a:p>
            <a:pPr marL="51495">
              <a:lnSpc>
                <a:spcPct val="100000"/>
              </a:lnSpc>
              <a:spcBef>
                <a:spcPts val="208"/>
              </a:spcBef>
            </a:pPr>
            <a:r>
              <a:rPr lang="el" sz="4800" spc="-129"/>
              <a:t>Σφάλματα off-by-one</a:t>
            </a:r>
          </a:p>
        </p:txBody>
      </p:sp>
      <p:sp>
        <p:nvSpPr>
          <p:cNvPr id="7" name="object 7"/>
          <p:cNvSpPr txBox="1"/>
          <p:nvPr/>
        </p:nvSpPr>
        <p:spPr>
          <a:xfrm>
            <a:off x="2318998" y="920877"/>
            <a:ext cx="9446281" cy="5532814"/>
          </a:xfrm>
          <a:prstGeom prst="rect">
            <a:avLst/>
          </a:prstGeom>
        </p:spPr>
        <p:txBody>
          <a:bodyPr vert="horz" wrap="square" lIns="0" tIns="187151" rIns="0" bIns="0" rtlCol="0">
            <a:spAutoFit/>
          </a:bodyPr>
          <a:lstStyle/>
          <a:p>
            <a:pPr marL="25121">
              <a:spcBef>
                <a:spcPts val="1474"/>
              </a:spcBef>
            </a:pPr>
            <a:r>
              <a:rPr lang="el" sz="2176" spc="-20" dirty="0">
                <a:latin typeface="Tahoma"/>
                <a:cs typeface="Tahoma"/>
              </a:rPr>
              <a:t>Παράδειγμα:</a:t>
            </a:r>
            <a:endParaRPr sz="2176" dirty="0">
              <a:latin typeface="Tahoma"/>
              <a:cs typeface="Tahoma"/>
            </a:endParaRPr>
          </a:p>
          <a:p>
            <a:pPr marL="25121">
              <a:spcBef>
                <a:spcPts val="1038"/>
              </a:spcBef>
            </a:pPr>
            <a:r>
              <a:rPr lang="nn-NO" sz="1780" dirty="0">
                <a:latin typeface="Courier New"/>
                <a:cs typeface="Courier New"/>
              </a:rPr>
              <a:t>void</a:t>
            </a:r>
            <a:r>
              <a:rPr lang="nn-NO" sz="1780" spc="-10" dirty="0">
                <a:latin typeface="Courier New"/>
                <a:cs typeface="Courier New"/>
              </a:rPr>
              <a:t> </a:t>
            </a:r>
            <a:r>
              <a:rPr lang="nn-NO" sz="1780" spc="-20" dirty="0">
                <a:latin typeface="Courier New"/>
                <a:cs typeface="Courier New"/>
              </a:rPr>
              <a:t>func(...)</a:t>
            </a:r>
            <a:endParaRPr lang="nn-NO" sz="1780" dirty="0">
              <a:latin typeface="Courier New"/>
              <a:cs typeface="Courier New"/>
            </a:endParaRPr>
          </a:p>
          <a:p>
            <a:pPr marL="25121">
              <a:spcBef>
                <a:spcPts val="544"/>
              </a:spcBef>
            </a:pPr>
            <a:r>
              <a:rPr lang="nn-NO" sz="1780" spc="-99" dirty="0">
                <a:latin typeface="Courier New"/>
                <a:cs typeface="Courier New"/>
              </a:rPr>
              <a:t>{</a:t>
            </a:r>
            <a:endParaRPr lang="nn-NO" sz="1780" dirty="0">
              <a:latin typeface="Courier New"/>
              <a:cs typeface="Courier New"/>
            </a:endParaRPr>
          </a:p>
          <a:p>
            <a:pPr marL="576518" marR="5258998">
              <a:lnSpc>
                <a:spcPct val="125600"/>
              </a:lnSpc>
            </a:pPr>
            <a:r>
              <a:rPr lang="nn-NO" sz="1780" dirty="0">
                <a:latin typeface="Courier New"/>
                <a:cs typeface="Courier New"/>
              </a:rPr>
              <a:t>char</a:t>
            </a:r>
            <a:r>
              <a:rPr lang="nn-NO" sz="1780" spc="-40" dirty="0">
                <a:latin typeface="Courier New"/>
                <a:cs typeface="Courier New"/>
              </a:rPr>
              <a:t> </a:t>
            </a:r>
            <a:r>
              <a:rPr lang="nn-NO" sz="1780" spc="-20" dirty="0">
                <a:latin typeface="Courier New"/>
                <a:cs typeface="Courier New"/>
              </a:rPr>
              <a:t>buf[255]; </a:t>
            </a:r>
            <a:r>
              <a:rPr lang="nn-NO" sz="1780" dirty="0">
                <a:latin typeface="Courier New"/>
                <a:cs typeface="Courier New"/>
              </a:rPr>
              <a:t>char</a:t>
            </a:r>
            <a:r>
              <a:rPr lang="nn-NO" sz="1780" spc="-79" dirty="0">
                <a:latin typeface="Courier New"/>
                <a:cs typeface="Courier New"/>
              </a:rPr>
              <a:t> </a:t>
            </a:r>
            <a:r>
              <a:rPr lang="nn-NO" sz="1780" spc="-20" dirty="0">
                <a:latin typeface="Courier New"/>
                <a:cs typeface="Courier New"/>
              </a:rPr>
              <a:t>data[255];</a:t>
            </a:r>
            <a:endParaRPr lang="nn-NO" sz="1780" dirty="0">
              <a:latin typeface="Courier New"/>
              <a:cs typeface="Courier New"/>
            </a:endParaRPr>
          </a:p>
          <a:p>
            <a:pPr marL="576518">
              <a:spcBef>
                <a:spcPts val="673"/>
              </a:spcBef>
            </a:pPr>
            <a:r>
              <a:rPr lang="nn-NO" sz="1780" spc="-49" dirty="0">
                <a:latin typeface="Courier New"/>
                <a:cs typeface="Courier New"/>
              </a:rPr>
              <a:t>...</a:t>
            </a:r>
            <a:endParaRPr lang="nn-NO" sz="1780" dirty="0">
              <a:latin typeface="Courier New"/>
              <a:cs typeface="Courier New"/>
            </a:endParaRPr>
          </a:p>
          <a:p>
            <a:pPr marL="1127915" marR="2676600" indent="-552653">
              <a:lnSpc>
                <a:spcPts val="2690"/>
              </a:lnSpc>
            </a:pPr>
            <a:r>
              <a:rPr lang="nn-NO" sz="1780" dirty="0">
                <a:latin typeface="Courier New"/>
                <a:cs typeface="Courier New"/>
              </a:rPr>
              <a:t>for</a:t>
            </a:r>
            <a:r>
              <a:rPr lang="nn-NO" sz="1780" spc="-40" dirty="0">
                <a:latin typeface="Courier New"/>
                <a:cs typeface="Courier New"/>
              </a:rPr>
              <a:t> </a:t>
            </a:r>
            <a:r>
              <a:rPr lang="nn-NO" sz="1780" dirty="0">
                <a:latin typeface="Courier New"/>
                <a:cs typeface="Courier New"/>
              </a:rPr>
              <a:t>(i</a:t>
            </a:r>
            <a:r>
              <a:rPr lang="nn-NO" sz="1780" spc="-30" dirty="0">
                <a:latin typeface="Courier New"/>
                <a:cs typeface="Courier New"/>
              </a:rPr>
              <a:t> </a:t>
            </a:r>
            <a:r>
              <a:rPr lang="nn-NO" sz="1780" dirty="0">
                <a:latin typeface="Courier New"/>
                <a:cs typeface="Courier New"/>
              </a:rPr>
              <a:t>=</a:t>
            </a:r>
            <a:r>
              <a:rPr lang="nn-NO" sz="1780" spc="-30" dirty="0">
                <a:latin typeface="Courier New"/>
                <a:cs typeface="Courier New"/>
              </a:rPr>
              <a:t> </a:t>
            </a:r>
            <a:r>
              <a:rPr lang="nn-NO" sz="1780" dirty="0">
                <a:latin typeface="Courier New"/>
                <a:cs typeface="Courier New"/>
              </a:rPr>
              <a:t>0;</a:t>
            </a:r>
            <a:r>
              <a:rPr lang="nn-NO" sz="1780" spc="-40" dirty="0">
                <a:latin typeface="Courier New"/>
                <a:cs typeface="Courier New"/>
              </a:rPr>
              <a:t> </a:t>
            </a:r>
            <a:r>
              <a:rPr lang="nn-NO" sz="1780" dirty="0">
                <a:latin typeface="Courier New"/>
                <a:cs typeface="Courier New"/>
              </a:rPr>
              <a:t>i</a:t>
            </a:r>
            <a:r>
              <a:rPr lang="nn-NO" sz="1780" spc="-30" dirty="0">
                <a:latin typeface="Courier New"/>
                <a:cs typeface="Courier New"/>
              </a:rPr>
              <a:t> </a:t>
            </a:r>
            <a:r>
              <a:rPr lang="nn-NO" sz="1780" dirty="0">
                <a:latin typeface="Courier New"/>
                <a:cs typeface="Courier New"/>
              </a:rPr>
              <a:t>&lt;=</a:t>
            </a:r>
            <a:r>
              <a:rPr lang="nn-NO" sz="1780" spc="-30" dirty="0">
                <a:latin typeface="Courier New"/>
                <a:cs typeface="Courier New"/>
              </a:rPr>
              <a:t> </a:t>
            </a:r>
            <a:r>
              <a:rPr lang="nn-NO" sz="1780" dirty="0">
                <a:latin typeface="Courier New"/>
                <a:cs typeface="Courier New"/>
              </a:rPr>
              <a:t>sizeof(buf);</a:t>
            </a:r>
            <a:r>
              <a:rPr lang="nn-NO" sz="1780" spc="-30" dirty="0">
                <a:latin typeface="Courier New"/>
                <a:cs typeface="Courier New"/>
              </a:rPr>
              <a:t> </a:t>
            </a:r>
            <a:r>
              <a:rPr lang="nn-NO" sz="1780" spc="-40" dirty="0">
                <a:latin typeface="Courier New"/>
                <a:cs typeface="Courier New"/>
              </a:rPr>
              <a:t>i++) </a:t>
            </a:r>
            <a:r>
              <a:rPr lang="nn-NO" sz="1780" dirty="0">
                <a:latin typeface="Courier New"/>
                <a:cs typeface="Courier New"/>
              </a:rPr>
              <a:t>buf[i]</a:t>
            </a:r>
            <a:r>
              <a:rPr lang="nn-NO" sz="1780" spc="-40" dirty="0">
                <a:latin typeface="Courier New"/>
                <a:cs typeface="Courier New"/>
              </a:rPr>
              <a:t> </a:t>
            </a:r>
            <a:r>
              <a:rPr lang="nn-NO" sz="1780" dirty="0">
                <a:latin typeface="Courier New"/>
                <a:cs typeface="Courier New"/>
              </a:rPr>
              <a:t>=</a:t>
            </a:r>
            <a:r>
              <a:rPr lang="nn-NO" sz="1780" spc="-30" dirty="0">
                <a:latin typeface="Courier New"/>
                <a:cs typeface="Courier New"/>
              </a:rPr>
              <a:t> </a:t>
            </a:r>
            <a:r>
              <a:rPr lang="nn-NO" sz="1780" spc="-20" dirty="0">
                <a:latin typeface="Courier New"/>
                <a:cs typeface="Courier New"/>
              </a:rPr>
              <a:t>data[i];</a:t>
            </a:r>
            <a:endParaRPr lang="nn-NO" sz="1780" dirty="0">
              <a:latin typeface="Courier New"/>
              <a:cs typeface="Courier New"/>
            </a:endParaRPr>
          </a:p>
          <a:p>
            <a:pPr marL="576518">
              <a:spcBef>
                <a:spcPts val="386"/>
              </a:spcBef>
            </a:pPr>
            <a:r>
              <a:rPr lang="nn-NO" sz="1780" spc="-49" dirty="0">
                <a:latin typeface="Courier New"/>
                <a:cs typeface="Courier New"/>
              </a:rPr>
              <a:t>...</a:t>
            </a:r>
            <a:endParaRPr lang="nn-NO" sz="1780" dirty="0">
              <a:latin typeface="Courier New"/>
              <a:cs typeface="Courier New"/>
            </a:endParaRPr>
          </a:p>
          <a:p>
            <a:pPr marL="25121">
              <a:spcBef>
                <a:spcPts val="544"/>
              </a:spcBef>
            </a:pPr>
            <a:r>
              <a:rPr lang="nn-NO" sz="1780" spc="-99" dirty="0">
                <a:latin typeface="Courier New"/>
                <a:cs typeface="Courier New"/>
              </a:rPr>
              <a:t>}</a:t>
            </a:r>
            <a:endParaRPr lang="nn-NO" sz="1780" dirty="0">
              <a:latin typeface="Courier New"/>
              <a:cs typeface="Courier New"/>
            </a:endParaRPr>
          </a:p>
          <a:p>
            <a:pPr marL="25121" marR="10048">
              <a:lnSpc>
                <a:spcPct val="102400"/>
              </a:lnSpc>
              <a:spcBef>
                <a:spcPts val="682"/>
              </a:spcBef>
            </a:pPr>
            <a:r>
              <a:rPr lang="el" sz="2176" spc="-20" dirty="0">
                <a:latin typeface="Tahoma"/>
                <a:cs typeface="Tahoma"/>
              </a:rPr>
              <a:t>Πολύ δημοφιλή σφάλματα λόγω σημασιολογίας C ή σημασιολογίας API (π.χ. </a:t>
            </a:r>
            <a:r>
              <a:rPr lang="el" sz="1780" spc="-40" dirty="0">
                <a:latin typeface="Courier New"/>
                <a:cs typeface="Courier New"/>
              </a:rPr>
              <a:t> strncpy </a:t>
            </a:r>
            <a:r>
              <a:rPr lang="el" sz="2176" spc="-20" dirty="0">
                <a:latin typeface="Tahoma"/>
                <a:cs typeface="Tahoma"/>
              </a:rPr>
              <a:t>δεν τερματίζει τη συμβολοσειρά εξόδου με NULL, αντιγράφει έως και </a:t>
            </a:r>
            <a:r>
              <a:rPr lang="el" sz="2176" i="1" dirty="0">
                <a:latin typeface="Arial"/>
                <a:cs typeface="Arial"/>
              </a:rPr>
              <a:t>n </a:t>
            </a:r>
            <a:r>
              <a:rPr lang="el" sz="2176" spc="-20" dirty="0">
                <a:latin typeface="Tahoma"/>
                <a:cs typeface="Tahoma"/>
              </a:rPr>
              <a:t>byte)</a:t>
            </a:r>
            <a:endParaRPr sz="2176" dirty="0">
              <a:latin typeface="Tahoma"/>
              <a:cs typeface="Tahoma"/>
            </a:endParaRPr>
          </a:p>
          <a:p>
            <a:pPr marL="25121" marR="254974">
              <a:lnSpc>
                <a:spcPct val="101800"/>
              </a:lnSpc>
              <a:spcBef>
                <a:spcPts val="673"/>
              </a:spcBef>
            </a:pPr>
            <a:r>
              <a:rPr lang="el" sz="2176" spc="-49" dirty="0">
                <a:latin typeface="Tahoma"/>
                <a:cs typeface="Tahoma"/>
              </a:rPr>
              <a:t>Πρόταση: Μην αντιγράφετε περισσότερα byte από το μέγεθος του buffer προορισμού.</a:t>
            </a:r>
            <a:endParaRPr sz="2176" dirty="0">
              <a:latin typeface="Tahoma"/>
              <a:cs typeface="Tahoma"/>
            </a:endParaRPr>
          </a:p>
        </p:txBody>
      </p:sp>
      <p:pic>
        <p:nvPicPr>
          <p:cNvPr id="8" name="object 8"/>
          <p:cNvPicPr/>
          <p:nvPr/>
        </p:nvPicPr>
        <p:blipFill>
          <a:blip r:embed="rId2" cstate="print"/>
          <a:stretch>
            <a:fillRect/>
          </a:stretch>
        </p:blipFill>
        <p:spPr>
          <a:xfrm>
            <a:off x="2091732" y="1133955"/>
            <a:ext cx="128116" cy="128115"/>
          </a:xfrm>
          <a:prstGeom prst="rect">
            <a:avLst/>
          </a:prstGeom>
        </p:spPr>
      </p:pic>
      <p:pic>
        <p:nvPicPr>
          <p:cNvPr id="9" name="object 9"/>
          <p:cNvPicPr/>
          <p:nvPr/>
        </p:nvPicPr>
        <p:blipFill>
          <a:blip r:embed="rId3" cstate="print"/>
          <a:stretch>
            <a:fillRect/>
          </a:stretch>
        </p:blipFill>
        <p:spPr>
          <a:xfrm>
            <a:off x="2091732" y="4686376"/>
            <a:ext cx="128116" cy="128091"/>
          </a:xfrm>
          <a:prstGeom prst="rect">
            <a:avLst/>
          </a:prstGeom>
        </p:spPr>
      </p:pic>
      <p:pic>
        <p:nvPicPr>
          <p:cNvPr id="10" name="object 10"/>
          <p:cNvPicPr/>
          <p:nvPr/>
        </p:nvPicPr>
        <p:blipFill>
          <a:blip r:embed="rId4" cstate="print"/>
          <a:stretch>
            <a:fillRect/>
          </a:stretch>
        </p:blipFill>
        <p:spPr>
          <a:xfrm>
            <a:off x="2091732" y="5782172"/>
            <a:ext cx="128116" cy="12811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49631" y="261463"/>
            <a:ext cx="20800088" cy="765298"/>
          </a:xfrm>
          <a:prstGeom prst="rect">
            <a:avLst/>
          </a:prstGeom>
        </p:spPr>
        <p:txBody>
          <a:bodyPr vert="horz" wrap="square" lIns="0" tIns="26377" rIns="0" bIns="0" rtlCol="0" anchor="ctr">
            <a:spAutoFit/>
          </a:bodyPr>
          <a:lstStyle/>
          <a:p>
            <a:pPr marL="30145">
              <a:lnSpc>
                <a:spcPct val="100000"/>
              </a:lnSpc>
              <a:spcBef>
                <a:spcPts val="208"/>
              </a:spcBef>
            </a:pPr>
            <a:r>
              <a:rPr lang="el" sz="4800" spc="-69"/>
              <a:t>Εκμετάλλευση σφαλμάτων off-by-one</a:t>
            </a:r>
          </a:p>
        </p:txBody>
      </p:sp>
      <p:sp>
        <p:nvSpPr>
          <p:cNvPr id="7" name="object 7"/>
          <p:cNvSpPr txBox="1">
            <a:spLocks noGrp="1"/>
          </p:cNvSpPr>
          <p:nvPr>
            <p:ph type="body" idx="1"/>
          </p:nvPr>
        </p:nvSpPr>
        <p:spPr>
          <a:xfrm>
            <a:off x="105496" y="1339736"/>
            <a:ext cx="11974725" cy="4228895"/>
          </a:xfrm>
          <a:prstGeom prst="rect">
            <a:avLst/>
          </a:prstGeom>
        </p:spPr>
        <p:txBody>
          <a:bodyPr vert="horz" wrap="square" lIns="0" tIns="414192" rIns="0" bIns="0" rtlCol="0">
            <a:spAutoFit/>
          </a:bodyPr>
          <a:lstStyle/>
          <a:p>
            <a:pPr>
              <a:lnSpc>
                <a:spcPct val="100000"/>
              </a:lnSpc>
              <a:spcBef>
                <a:spcPts val="858"/>
              </a:spcBef>
            </a:pPr>
            <a:r>
              <a:rPr lang="el" spc="-99"/>
              <a:t>Αντικατάσταση ενός byte αποθηκευμένου δείκτη πλαισίου</a:t>
            </a:r>
          </a:p>
          <a:p>
            <a:pPr marL="532557" marR="154492">
              <a:lnSpc>
                <a:spcPct val="101800"/>
              </a:lnSpc>
              <a:spcBef>
                <a:spcPts val="623"/>
              </a:spcBef>
            </a:pPr>
            <a:r>
              <a:rPr lang="el" spc="-40"/>
              <a:t>Μια υπερχείλιση off-by-one στη μεταβλητή ακριβώς δίπλα στον αποθηκευμένο δείκτη πλαισίου θα αλλάξει ένα byte στη διεύθυνση του αποθηκευμένου δείκτη πλαισίου</a:t>
            </a:r>
          </a:p>
          <a:p>
            <a:pPr marL="532557" marR="474777">
              <a:lnSpc>
                <a:spcPct val="101800"/>
              </a:lnSpc>
              <a:spcBef>
                <a:spcPts val="623"/>
              </a:spcBef>
            </a:pPr>
            <a:r>
              <a:rPr lang="el" spc="-49"/>
              <a:t>Αυτή η διεύθυνση ενδέχεται να υποδεικνύει ένα ψεύτικο πλαίσιο στοίβας μέσα στα δεδομένα που παρέχονται από τον εισβολέα</a:t>
            </a:r>
          </a:p>
          <a:p>
            <a:pPr marL="532557" marR="584054">
              <a:lnSpc>
                <a:spcPct val="101800"/>
              </a:lnSpc>
              <a:spcBef>
                <a:spcPts val="623"/>
              </a:spcBef>
            </a:pPr>
            <a:r>
              <a:rPr lang="el"/>
              <a:t>Στον επίλογο της ευάλωτης συνάρτησης: ESP = EBP, EBP = τροποποιημένος δείκτης πλαισίου</a:t>
            </a:r>
          </a:p>
          <a:p>
            <a:pPr marL="532557">
              <a:lnSpc>
                <a:spcPct val="100000"/>
              </a:lnSpc>
              <a:spcBef>
                <a:spcPts val="643"/>
              </a:spcBef>
            </a:pPr>
            <a:r>
              <a:rPr lang="el" spc="-20"/>
              <a:t>Στον επίλογο του καλούντος: ESP = τροποποιημένος δείκτης πλαισίου, αλλά το</a:t>
            </a:r>
          </a:p>
          <a:p>
            <a:pPr marL="532557">
              <a:lnSpc>
                <a:spcPct val="100000"/>
              </a:lnSpc>
              <a:spcBef>
                <a:spcPts val="69"/>
              </a:spcBef>
            </a:pPr>
            <a:r>
              <a:rPr lang="el" sz="1780" spc="-59">
                <a:latin typeface="Courier New"/>
                <a:cs typeface="Courier New"/>
              </a:rPr>
              <a:t>Ret </a:t>
            </a:r>
            <a:r>
              <a:rPr lang="el" spc="-79"/>
              <a:t>οδηγία θα χρησιμοποιήσει μια διεύθυνση που βρέθηκαν στο ψεύτικο πλαίσιο στοίβα!</a:t>
            </a:r>
            <a:endParaRPr sz="1780">
              <a:latin typeface="Courier New"/>
              <a:cs typeface="Courier New"/>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39611" y="242939"/>
            <a:ext cx="7536592" cy="949964"/>
          </a:xfrm>
          <a:prstGeom prst="rect">
            <a:avLst/>
          </a:prstGeom>
        </p:spPr>
        <p:txBody>
          <a:bodyPr vert="horz" wrap="square" lIns="0" tIns="26377" rIns="0" bIns="0" rtlCol="0" anchor="ctr">
            <a:spAutoFit/>
          </a:bodyPr>
          <a:lstStyle/>
          <a:p>
            <a:pPr marL="25121">
              <a:lnSpc>
                <a:spcPct val="100000"/>
              </a:lnSpc>
              <a:spcBef>
                <a:spcPts val="208"/>
              </a:spcBef>
            </a:pPr>
            <a:r>
              <a:rPr lang="el" spc="-188"/>
              <a:t>Μη εκτελέσιμες σελίδες</a:t>
            </a:r>
          </a:p>
        </p:txBody>
      </p:sp>
      <p:sp>
        <p:nvSpPr>
          <p:cNvPr id="7" name="object 7"/>
          <p:cNvSpPr txBox="1">
            <a:spLocks noGrp="1"/>
          </p:cNvSpPr>
          <p:nvPr>
            <p:ph type="body" idx="1"/>
          </p:nvPr>
        </p:nvSpPr>
        <p:spPr>
          <a:xfrm>
            <a:off x="566789" y="1455087"/>
            <a:ext cx="10515600" cy="4426429"/>
          </a:xfrm>
          <a:prstGeom prst="rect">
            <a:avLst/>
          </a:prstGeom>
        </p:spPr>
        <p:txBody>
          <a:bodyPr vert="horz" wrap="square" lIns="0" tIns="77875" rIns="0" bIns="0" rtlCol="0">
            <a:spAutoFit/>
          </a:bodyPr>
          <a:lstStyle/>
          <a:p>
            <a:pPr marL="533813">
              <a:lnSpc>
                <a:spcPct val="100000"/>
              </a:lnSpc>
              <a:spcBef>
                <a:spcPts val="613"/>
              </a:spcBef>
            </a:pPr>
            <a:r>
              <a:rPr lang="el"/>
              <a:t>Η φιλοσοφία W^X</a:t>
            </a:r>
          </a:p>
          <a:p>
            <a:pPr marL="1082698">
              <a:lnSpc>
                <a:spcPct val="100000"/>
              </a:lnSpc>
              <a:spcBef>
                <a:spcPts val="366"/>
              </a:spcBef>
            </a:pPr>
            <a:r>
              <a:rPr lang="el" sz="1978" spc="-69"/>
              <a:t>Οι εγγράψιμες σελίδες δεν πρέπει να είναι εκτελέσιμες</a:t>
            </a:r>
            <a:endParaRPr sz="1978"/>
          </a:p>
          <a:p>
            <a:pPr marL="533813">
              <a:lnSpc>
                <a:spcPct val="100000"/>
              </a:lnSpc>
              <a:spcBef>
                <a:spcPts val="376"/>
              </a:spcBef>
            </a:pPr>
            <a:r>
              <a:rPr lang="el" spc="-69"/>
              <a:t>Οι πρόσφατες CPU επιτρέπουν την επισήμανση σελίδων ως μη εκτελέσιμων</a:t>
            </a:r>
          </a:p>
          <a:p>
            <a:pPr marL="1082698" marR="6130682">
              <a:lnSpc>
                <a:spcPts val="2354"/>
              </a:lnSpc>
              <a:spcBef>
                <a:spcPts val="435"/>
              </a:spcBef>
            </a:pPr>
            <a:r>
              <a:rPr lang="el" sz="1978"/>
              <a:t>AMD NX bit Intel XD bit</a:t>
            </a:r>
            <a:endParaRPr sz="1978"/>
          </a:p>
          <a:p>
            <a:pPr marL="533813" marR="314008">
              <a:lnSpc>
                <a:spcPct val="101800"/>
              </a:lnSpc>
              <a:spcBef>
                <a:spcPts val="603"/>
              </a:spcBef>
            </a:pPr>
            <a:r>
              <a:rPr lang="el" spc="-40"/>
              <a:t>Ένα εκτελέσιμο αρχείο ή μια βιβλιοθήκη μπορεί να περιγράψει ποιες ενότητες πρόκειται να φορτωθούν σε μη εκτελέσιμες σελίδες</a:t>
            </a:r>
          </a:p>
          <a:p>
            <a:pPr marL="533813">
              <a:lnSpc>
                <a:spcPct val="100000"/>
              </a:lnSpc>
              <a:spcBef>
                <a:spcPts val="336"/>
              </a:spcBef>
            </a:pPr>
            <a:r>
              <a:rPr lang="el"/>
              <a:t>Το W ^ X μπορεί επίσης να εξομοιωθεί σε λογισμικό</a:t>
            </a:r>
          </a:p>
          <a:p>
            <a:pPr marL="1082698" marR="1262310">
              <a:lnSpc>
                <a:spcPts val="2354"/>
              </a:lnSpc>
              <a:spcBef>
                <a:spcPts val="435"/>
              </a:spcBef>
            </a:pPr>
            <a:r>
              <a:rPr lang="el" sz="1978" spc="-59"/>
              <a:t>χρήση του μητρώου CS για τον περιορισμό του εκτελέσιμου μέρους ενός έργου ExecShield τμήματος</a:t>
            </a:r>
            <a:endParaRPr sz="1978"/>
          </a:p>
          <a:p>
            <a:pPr marL="533813" marR="10048">
              <a:lnSpc>
                <a:spcPct val="102899"/>
              </a:lnSpc>
              <a:spcBef>
                <a:spcPts val="544"/>
              </a:spcBef>
            </a:pPr>
            <a:r>
              <a:rPr lang="el" spc="-79"/>
              <a:t>Προληπτική λειτουργία ασφαλείας: Μπορεί να σταματήσει τους εισβολείς από την εκτέλεση κώδικα στη στοίβα κ.λπ.</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45392" y="623730"/>
            <a:ext cx="20800088" cy="703743"/>
          </a:xfrm>
          <a:prstGeom prst="rect">
            <a:avLst/>
          </a:prstGeom>
        </p:spPr>
        <p:txBody>
          <a:bodyPr vert="horz" wrap="square" lIns="0" tIns="26377" rIns="0" bIns="0" rtlCol="0" anchor="ctr">
            <a:spAutoFit/>
          </a:bodyPr>
          <a:lstStyle/>
          <a:p>
            <a:pPr marL="42705">
              <a:lnSpc>
                <a:spcPct val="100000"/>
              </a:lnSpc>
              <a:spcBef>
                <a:spcPts val="208"/>
              </a:spcBef>
            </a:pPr>
            <a:r>
              <a:rPr lang="el"/>
              <a:t>Προστασία στοίβας</a:t>
            </a:r>
          </a:p>
        </p:txBody>
      </p:sp>
      <p:sp>
        <p:nvSpPr>
          <p:cNvPr id="9" name="object 9"/>
          <p:cNvSpPr txBox="1">
            <a:spLocks noGrp="1"/>
          </p:cNvSpPr>
          <p:nvPr>
            <p:ph type="body" idx="1"/>
          </p:nvPr>
        </p:nvSpPr>
        <p:spPr>
          <a:xfrm>
            <a:off x="492116" y="1870639"/>
            <a:ext cx="11383955" cy="4385510"/>
          </a:xfrm>
          <a:prstGeom prst="rect">
            <a:avLst/>
          </a:prstGeom>
        </p:spPr>
        <p:txBody>
          <a:bodyPr vert="horz" wrap="square" lIns="0" tIns="342597" rIns="0" bIns="0" rtlCol="0">
            <a:spAutoFit/>
          </a:bodyPr>
          <a:lstStyle/>
          <a:p>
            <a:pPr marL="533813">
              <a:lnSpc>
                <a:spcPct val="100000"/>
              </a:lnSpc>
              <a:spcBef>
                <a:spcPts val="534"/>
              </a:spcBef>
            </a:pPr>
            <a:r>
              <a:rPr lang="el" spc="-59" dirty="0"/>
              <a:t>Μετατροπή της στοίβας σε μη εκτελέσιμη</a:t>
            </a:r>
          </a:p>
          <a:p>
            <a:pPr marL="533813">
              <a:lnSpc>
                <a:spcPct val="100000"/>
              </a:lnSpc>
              <a:spcBef>
                <a:spcPts val="336"/>
              </a:spcBef>
            </a:pPr>
            <a:r>
              <a:rPr lang="el" spc="-79" dirty="0"/>
              <a:t>Αναδιάταξη μεταβλητών για την προστασία δεικτών συναρτήσεων</a:t>
            </a:r>
          </a:p>
          <a:p>
            <a:pPr marL="1082698" marR="419514">
              <a:lnSpc>
                <a:spcPts val="2354"/>
              </a:lnSpc>
              <a:spcBef>
                <a:spcPts val="453"/>
              </a:spcBef>
            </a:pPr>
            <a:r>
              <a:rPr lang="el" sz="1978" spc="-79" dirty="0"/>
              <a:t>Οι δείκτες συναρτήσεων τοποθετούνται σε διευθύνσεις χαμηλότερης μνήμης για να προστατεύονται από υπερχείλιση πινάκων ή άλλων μεταβλητών</a:t>
            </a:r>
            <a:endParaRPr sz="1978" dirty="0"/>
          </a:p>
          <a:p>
            <a:pPr marL="533813">
              <a:lnSpc>
                <a:spcPct val="100000"/>
              </a:lnSpc>
              <a:spcBef>
                <a:spcPts val="297"/>
              </a:spcBef>
            </a:pPr>
            <a:r>
              <a:rPr lang="en-US" spc="-20" dirty="0"/>
              <a:t>Canaries</a:t>
            </a:r>
            <a:endParaRPr lang="el" spc="-20" dirty="0"/>
          </a:p>
          <a:p>
            <a:pPr marL="1082698" marR="10048">
              <a:lnSpc>
                <a:spcPts val="2354"/>
              </a:lnSpc>
              <a:spcBef>
                <a:spcPts val="453"/>
              </a:spcBef>
            </a:pPr>
            <a:r>
              <a:rPr lang="el" sz="1978" dirty="0"/>
              <a:t>Μια τυχαία τιμή (</a:t>
            </a:r>
            <a:r>
              <a:rPr lang="en-US" sz="1978" dirty="0"/>
              <a:t>canary</a:t>
            </a:r>
            <a:r>
              <a:rPr lang="el" sz="1978" dirty="0"/>
              <a:t>) τοποθετείται αμέσως μετά τα τοπικά ορίσματα μιας συνάρτησης</a:t>
            </a:r>
            <a:endParaRPr sz="1978" dirty="0"/>
          </a:p>
          <a:p>
            <a:pPr marL="1082698">
              <a:lnSpc>
                <a:spcPts val="2265"/>
              </a:lnSpc>
            </a:pPr>
            <a:r>
              <a:rPr lang="el" sz="1978" spc="-40" dirty="0"/>
              <a:t>Εάν η λειτουργία εξέρχεται και η </a:t>
            </a:r>
            <a:r>
              <a:rPr lang="en-US" sz="1978" spc="-40" dirty="0"/>
              <a:t>canary</a:t>
            </a:r>
            <a:r>
              <a:rPr lang="el" sz="1978" spc="-40" dirty="0"/>
              <a:t> έχει αλλάξει, είναι σημάδι ενός</a:t>
            </a:r>
            <a:endParaRPr sz="1978" dirty="0"/>
          </a:p>
          <a:p>
            <a:pPr marL="1082698" marR="2282207">
              <a:lnSpc>
                <a:spcPts val="2294"/>
              </a:lnSpc>
              <a:spcBef>
                <a:spcPts val="138"/>
              </a:spcBef>
            </a:pPr>
            <a:r>
              <a:rPr lang="el" sz="1978" spc="-20" dirty="0"/>
              <a:t>υπερχείλιση και η εφαρμογή εξέρχεται αμέσως από το GCC -fstack-protector-all</a:t>
            </a:r>
            <a:endParaRPr sz="1978" dirty="0"/>
          </a:p>
          <a:p>
            <a:pPr marL="1082698">
              <a:lnSpc>
                <a:spcPts val="2314"/>
              </a:lnSpc>
            </a:pPr>
            <a:r>
              <a:rPr lang="el" sz="1978" spc="-20" dirty="0"/>
              <a:t>Επιλογή μεταγλωττιστή Visual Studio /GS</a:t>
            </a:r>
            <a:endParaRPr sz="1978"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240151"/>
            <a:ext cx="12456160" cy="1503962"/>
          </a:xfrm>
          <a:prstGeom prst="rect">
            <a:avLst/>
          </a:prstGeom>
        </p:spPr>
        <p:txBody>
          <a:bodyPr vert="horz" wrap="square" lIns="0" tIns="26377" rIns="0" bIns="0" rtlCol="0" anchor="ctr">
            <a:spAutoFit/>
          </a:bodyPr>
          <a:lstStyle/>
          <a:p>
            <a:pPr marL="42705">
              <a:lnSpc>
                <a:spcPct val="100000"/>
              </a:lnSpc>
              <a:spcBef>
                <a:spcPts val="208"/>
              </a:spcBef>
            </a:pPr>
            <a:r>
              <a:rPr lang="el" sz="4800" spc="-69" dirty="0"/>
              <a:t>Προγραμματισμός προσανατολισμένος στην επιστροφή</a:t>
            </a:r>
          </a:p>
        </p:txBody>
      </p:sp>
      <p:sp>
        <p:nvSpPr>
          <p:cNvPr id="7" name="object 7"/>
          <p:cNvSpPr txBox="1"/>
          <p:nvPr/>
        </p:nvSpPr>
        <p:spPr>
          <a:xfrm>
            <a:off x="932319" y="2325019"/>
            <a:ext cx="10883761" cy="2554007"/>
          </a:xfrm>
          <a:prstGeom prst="rect">
            <a:avLst/>
          </a:prstGeom>
        </p:spPr>
        <p:txBody>
          <a:bodyPr vert="horz" wrap="square" lIns="0" tIns="25121" rIns="0" bIns="0" rtlCol="0">
            <a:spAutoFit/>
          </a:bodyPr>
          <a:lstStyle/>
          <a:p>
            <a:pPr marL="25121" algn="just">
              <a:spcBef>
                <a:spcPts val="198"/>
              </a:spcBef>
            </a:pPr>
            <a:r>
              <a:rPr lang="el" sz="2176" spc="-59" dirty="0">
                <a:latin typeface="Tahoma"/>
                <a:cs typeface="Tahoma"/>
              </a:rPr>
              <a:t>Εάν η διεύθυνση κάποιου μέρους του κώδικα προγράμματος (εκτελέσιμο / βιβλιοθήκη</a:t>
            </a:r>
            <a:endParaRPr sz="2176" dirty="0">
              <a:latin typeface="Tahoma"/>
              <a:cs typeface="Tahoma"/>
            </a:endParaRPr>
          </a:p>
          <a:p>
            <a:pPr marL="25121" marR="10048" algn="just">
              <a:lnSpc>
                <a:spcPct val="102699"/>
              </a:lnSpc>
              <a:spcBef>
                <a:spcPts val="10"/>
              </a:spcBef>
            </a:pPr>
            <a:r>
              <a:rPr lang="el" sz="2176" dirty="0">
                <a:latin typeface="Tahoma"/>
                <a:cs typeface="Tahoma"/>
              </a:rPr>
              <a:t>/ άλλος κώδικας) μπορεί να μαντέψει, τότε ένας εισβολέας μπορεί να δανειστεί αυτόν τον κώδικα για να εκτελέσει εντολές (ή να παρακάμψει την προστασία μνήμης)</a:t>
            </a:r>
            <a:endParaRPr sz="2176" dirty="0">
              <a:latin typeface="Tahoma"/>
              <a:cs typeface="Tahoma"/>
            </a:endParaRPr>
          </a:p>
          <a:p>
            <a:pPr marL="25121" marR="277583" algn="just">
              <a:lnSpc>
                <a:spcPct val="102299"/>
              </a:lnSpc>
              <a:spcBef>
                <a:spcPts val="584"/>
              </a:spcBef>
            </a:pPr>
            <a:r>
              <a:rPr lang="el" sz="2176" spc="-69" dirty="0">
                <a:latin typeface="Tahoma"/>
                <a:cs typeface="Tahoma"/>
              </a:rPr>
              <a:t>Για παράδειγμα, εάν μπορεί να μαντέψε</a:t>
            </a:r>
            <a:r>
              <a:rPr lang="el-GR" sz="2176" spc="-69" dirty="0">
                <a:latin typeface="Tahoma"/>
                <a:cs typeface="Tahoma"/>
              </a:rPr>
              <a:t>ι</a:t>
            </a:r>
            <a:r>
              <a:rPr lang="el" sz="2176" spc="-69" dirty="0">
                <a:latin typeface="Tahoma"/>
                <a:cs typeface="Tahoma"/>
              </a:rPr>
              <a:t> τη διεύθυνση του </a:t>
            </a:r>
            <a:r>
              <a:rPr lang="el" sz="1780" spc="-49" dirty="0">
                <a:latin typeface="Courier New"/>
                <a:cs typeface="Courier New"/>
              </a:rPr>
              <a:t>system()</a:t>
            </a:r>
            <a:r>
              <a:rPr lang="el" sz="2176" spc="-20" dirty="0">
                <a:latin typeface="Tahoma"/>
                <a:cs typeface="Tahoma"/>
              </a:rPr>
              <a:t>ο εισβολέας, μπορεί να εκτελέσει μια επίθεση "return to libc", καλώντας  το </a:t>
            </a:r>
            <a:r>
              <a:rPr lang="en-US" sz="1780" spc="-59" dirty="0">
                <a:latin typeface="Courier New"/>
                <a:cs typeface="Courier New"/>
              </a:rPr>
              <a:t>system</a:t>
            </a:r>
            <a:r>
              <a:rPr lang="el" sz="1780" spc="-59" dirty="0">
                <a:latin typeface="Courier New"/>
                <a:cs typeface="Courier New"/>
              </a:rPr>
              <a:t> </a:t>
            </a:r>
            <a:r>
              <a:rPr lang="el" sz="2176" spc="-40" dirty="0">
                <a:latin typeface="Tahoma"/>
                <a:cs typeface="Tahoma"/>
              </a:rPr>
              <a:t>με τα σωστά ορίσματα</a:t>
            </a:r>
            <a:endParaRPr sz="2176" dirty="0">
              <a:latin typeface="Tahoma"/>
              <a:cs typeface="Tahoma"/>
            </a:endParaRPr>
          </a:p>
          <a:p>
            <a:pPr marL="25121" marR="607919" algn="just">
              <a:lnSpc>
                <a:spcPct val="101800"/>
              </a:lnSpc>
              <a:spcBef>
                <a:spcPts val="613"/>
              </a:spcBef>
            </a:pPr>
            <a:r>
              <a:rPr lang="el" sz="2176" spc="-79" dirty="0">
                <a:latin typeface="Tahoma"/>
                <a:cs typeface="Tahoma"/>
              </a:rPr>
              <a:t>Προγραμματισμός προσανατολισμένος στην επιστροφή (ROP): η επόμενη διεύθυνση που πρέπει να εκτελεστεί εμφανίζεται από τη στοίβα λόγω μιας </a:t>
            </a:r>
            <a:r>
              <a:rPr lang="el" sz="2176" spc="-20" dirty="0">
                <a:latin typeface="Tahoma"/>
                <a:cs typeface="Tahoma"/>
              </a:rPr>
              <a:t>εντολής</a:t>
            </a:r>
            <a:r>
              <a:rPr lang="el" sz="1780" spc="-20" dirty="0">
                <a:latin typeface="Courier New"/>
                <a:cs typeface="Courier New"/>
              </a:rPr>
              <a:t> ret </a:t>
            </a:r>
            <a:endParaRPr sz="2176" dirty="0">
              <a:latin typeface="Tahoma"/>
              <a:cs typeface="Tahoma"/>
            </a:endParaRPr>
          </a:p>
        </p:txBody>
      </p:sp>
      <p:pic>
        <p:nvPicPr>
          <p:cNvPr id="8" name="object 8"/>
          <p:cNvPicPr/>
          <p:nvPr/>
        </p:nvPicPr>
        <p:blipFill>
          <a:blip r:embed="rId2" cstate="print"/>
          <a:stretch>
            <a:fillRect/>
          </a:stretch>
        </p:blipFill>
        <p:spPr>
          <a:xfrm>
            <a:off x="689652" y="2492827"/>
            <a:ext cx="128116" cy="128115"/>
          </a:xfrm>
          <a:prstGeom prst="rect">
            <a:avLst/>
          </a:prstGeom>
        </p:spPr>
      </p:pic>
      <p:pic>
        <p:nvPicPr>
          <p:cNvPr id="9" name="object 9"/>
          <p:cNvPicPr/>
          <p:nvPr/>
        </p:nvPicPr>
        <p:blipFill>
          <a:blip r:embed="rId3" cstate="print"/>
          <a:stretch>
            <a:fillRect/>
          </a:stretch>
        </p:blipFill>
        <p:spPr>
          <a:xfrm>
            <a:off x="689652" y="3587344"/>
            <a:ext cx="128116" cy="128115"/>
          </a:xfrm>
          <a:prstGeom prst="rect">
            <a:avLst/>
          </a:prstGeom>
        </p:spPr>
      </p:pic>
      <p:pic>
        <p:nvPicPr>
          <p:cNvPr id="10" name="object 10"/>
          <p:cNvPicPr/>
          <p:nvPr/>
        </p:nvPicPr>
        <p:blipFill>
          <a:blip r:embed="rId4" cstate="print"/>
          <a:stretch>
            <a:fillRect/>
          </a:stretch>
        </p:blipFill>
        <p:spPr>
          <a:xfrm>
            <a:off x="689652" y="4304182"/>
            <a:ext cx="128116" cy="12811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71453"/>
            <a:ext cx="16814219" cy="642188"/>
          </a:xfrm>
          <a:prstGeom prst="rect">
            <a:avLst/>
          </a:prstGeom>
        </p:spPr>
        <p:txBody>
          <a:bodyPr vert="horz" wrap="square" lIns="0" tIns="26377" rIns="0" bIns="0" rtlCol="0" anchor="ctr">
            <a:spAutoFit/>
          </a:bodyPr>
          <a:lstStyle/>
          <a:p>
            <a:pPr marL="42705">
              <a:lnSpc>
                <a:spcPct val="100000"/>
              </a:lnSpc>
              <a:spcBef>
                <a:spcPts val="208"/>
              </a:spcBef>
            </a:pPr>
            <a:r>
              <a:rPr lang="el" sz="4000" spc="-69" dirty="0"/>
              <a:t>Προγραμματισμός προσανατολισμένος στην επιστροφή</a:t>
            </a:r>
          </a:p>
        </p:txBody>
      </p:sp>
      <p:sp>
        <p:nvSpPr>
          <p:cNvPr id="7" name="object 7"/>
          <p:cNvSpPr txBox="1"/>
          <p:nvPr/>
        </p:nvSpPr>
        <p:spPr>
          <a:xfrm>
            <a:off x="1360794" y="1598699"/>
            <a:ext cx="9130016" cy="4168670"/>
          </a:xfrm>
          <a:prstGeom prst="rect">
            <a:avLst/>
          </a:prstGeom>
        </p:spPr>
        <p:txBody>
          <a:bodyPr vert="horz" wrap="square" lIns="0" tIns="60290" rIns="0" bIns="0" rtlCol="0">
            <a:spAutoFit/>
          </a:bodyPr>
          <a:lstStyle/>
          <a:p>
            <a:pPr marL="25121" marR="10048">
              <a:lnSpc>
                <a:spcPts val="2374"/>
              </a:lnSpc>
              <a:spcBef>
                <a:spcPts val="475"/>
              </a:spcBef>
            </a:pPr>
            <a:r>
              <a:rPr lang="el" sz="2176" spc="-79" dirty="0">
                <a:latin typeface="Tahoma"/>
                <a:cs typeface="Tahoma"/>
              </a:rPr>
              <a:t>Εναλλακτικά, χρησιμοποιώντας αποσπάσματα κώδικα (που ονομάζονται "gadgets"), ένας εισβολέας μπορεί να συνδέσει ένα exploit το οποίο:</a:t>
            </a:r>
            <a:endParaRPr sz="2176" dirty="0">
              <a:latin typeface="Tahoma"/>
              <a:cs typeface="Tahoma"/>
            </a:endParaRPr>
          </a:p>
          <a:p>
            <a:pPr marL="574006" marR="3225485">
              <a:lnSpc>
                <a:spcPts val="2354"/>
              </a:lnSpc>
              <a:spcBef>
                <a:spcPts val="404"/>
              </a:spcBef>
            </a:pPr>
            <a:r>
              <a:rPr lang="el" sz="1978" spc="-89" dirty="0">
                <a:latin typeface="Tahoma"/>
                <a:cs typeface="Tahoma"/>
              </a:rPr>
              <a:t>Εκχωρεί μια νέα σελίδα εκτελέσιμης μνήμης, εγγράφει κώδικα κελύφους </a:t>
            </a:r>
            <a:r>
              <a:rPr lang="en-US" sz="1978" spc="-89" dirty="0">
                <a:latin typeface="Tahoma"/>
                <a:cs typeface="Tahoma"/>
              </a:rPr>
              <a:t>(shellcode) </a:t>
            </a:r>
            <a:r>
              <a:rPr lang="el" sz="1978" spc="-89" dirty="0">
                <a:latin typeface="Tahoma"/>
                <a:cs typeface="Tahoma"/>
              </a:rPr>
              <a:t>σε αυτήν τη σελίδα</a:t>
            </a:r>
            <a:endParaRPr sz="1978" dirty="0">
              <a:latin typeface="Tahoma"/>
              <a:cs typeface="Tahoma"/>
            </a:endParaRPr>
          </a:p>
          <a:p>
            <a:pPr marL="574006">
              <a:lnSpc>
                <a:spcPts val="2245"/>
              </a:lnSpc>
            </a:pPr>
            <a:r>
              <a:rPr lang="el" sz="1978" spc="-109" dirty="0">
                <a:latin typeface="Tahoma"/>
                <a:cs typeface="Tahoma"/>
              </a:rPr>
              <a:t>Εκτελεί τον κώδικα κελύφους</a:t>
            </a:r>
            <a:endParaRPr sz="1978" dirty="0">
              <a:latin typeface="Tahoma"/>
              <a:cs typeface="Tahoma"/>
            </a:endParaRPr>
          </a:p>
          <a:p>
            <a:pPr marL="25121">
              <a:spcBef>
                <a:spcPts val="445"/>
              </a:spcBef>
            </a:pPr>
            <a:r>
              <a:rPr lang="el" sz="2176" spc="-49" dirty="0">
                <a:latin typeface="Tahoma"/>
                <a:cs typeface="Tahoma"/>
              </a:rPr>
              <a:t>Τεχνικές αλυσίδων:</a:t>
            </a:r>
            <a:endParaRPr sz="2176" dirty="0">
              <a:latin typeface="Tahoma"/>
              <a:cs typeface="Tahoma"/>
            </a:endParaRPr>
          </a:p>
          <a:p>
            <a:pPr marL="574006" marR="162028">
              <a:lnSpc>
                <a:spcPts val="2196"/>
              </a:lnSpc>
              <a:spcBef>
                <a:spcPts val="346"/>
              </a:spcBef>
            </a:pPr>
            <a:r>
              <a:rPr lang="el" sz="1978" spc="-69" dirty="0">
                <a:latin typeface="Tahoma"/>
                <a:cs typeface="Tahoma"/>
              </a:rPr>
              <a:t>παρέχοντας στον κώδικα προγράμματος διευθύνσεις </a:t>
            </a:r>
            <a:r>
              <a:rPr lang="en-US" sz="1978" spc="-69" dirty="0">
                <a:latin typeface="Tahoma"/>
                <a:cs typeface="Tahoma"/>
              </a:rPr>
              <a:t>gadget</a:t>
            </a:r>
            <a:r>
              <a:rPr lang="el" sz="1978" spc="-69" dirty="0">
                <a:latin typeface="Tahoma"/>
                <a:cs typeface="Tahoma"/>
              </a:rPr>
              <a:t> (π.χ. μέσω υπερχείλισης buffer στη στοίβα)</a:t>
            </a:r>
            <a:endParaRPr sz="1978" dirty="0">
              <a:latin typeface="Tahoma"/>
              <a:cs typeface="Tahoma"/>
            </a:endParaRPr>
          </a:p>
          <a:p>
            <a:pPr marL="1122891" marR="144443">
              <a:lnSpc>
                <a:spcPct val="101099"/>
              </a:lnSpc>
              <a:spcBef>
                <a:spcPts val="316"/>
              </a:spcBef>
            </a:pPr>
            <a:r>
              <a:rPr lang="el" sz="1780" spc="-20" dirty="0">
                <a:latin typeface="Arial"/>
                <a:cs typeface="Arial"/>
              </a:rPr>
              <a:t>Κάθε gadget εκτελείται και επιστρέφει (έτσι ώστε να χρησιμοποιηθεί η επόμενη διεύθυνση επιστροφής)</a:t>
            </a:r>
            <a:endParaRPr sz="1780" dirty="0">
              <a:latin typeface="Arial"/>
              <a:cs typeface="Arial"/>
            </a:endParaRPr>
          </a:p>
          <a:p>
            <a:pPr marL="574006" marR="26377">
              <a:lnSpc>
                <a:spcPts val="2354"/>
              </a:lnSpc>
              <a:spcBef>
                <a:spcPts val="514"/>
              </a:spcBef>
            </a:pPr>
            <a:r>
              <a:rPr lang="el" sz="1978" spc="-69" dirty="0">
                <a:latin typeface="Tahoma"/>
                <a:cs typeface="Tahoma"/>
              </a:rPr>
              <a:t>Αντί για δηλώσεις επιστροφής, μπορούν επίσης να χρησιμοποιηθούν άλλες τεχνικές (άλματα κ.λπ.)</a:t>
            </a:r>
            <a:endParaRPr sz="1978" dirty="0">
              <a:latin typeface="Tahoma"/>
              <a:cs typeface="Tahoma"/>
            </a:endParaRPr>
          </a:p>
        </p:txBody>
      </p:sp>
      <p:pic>
        <p:nvPicPr>
          <p:cNvPr id="8" name="object 8"/>
          <p:cNvPicPr/>
          <p:nvPr/>
        </p:nvPicPr>
        <p:blipFill>
          <a:blip r:embed="rId2" cstate="print"/>
          <a:stretch>
            <a:fillRect/>
          </a:stretch>
        </p:blipFill>
        <p:spPr>
          <a:xfrm>
            <a:off x="1127177" y="1774705"/>
            <a:ext cx="151029" cy="128115"/>
          </a:xfrm>
          <a:prstGeom prst="rect">
            <a:avLst/>
          </a:prstGeom>
        </p:spPr>
      </p:pic>
      <p:pic>
        <p:nvPicPr>
          <p:cNvPr id="9" name="object 9"/>
          <p:cNvPicPr/>
          <p:nvPr/>
        </p:nvPicPr>
        <p:blipFill>
          <a:blip r:embed="rId3" cstate="print"/>
          <a:stretch>
            <a:fillRect/>
          </a:stretch>
        </p:blipFill>
        <p:spPr>
          <a:xfrm>
            <a:off x="1701190" y="2451713"/>
            <a:ext cx="121416" cy="102994"/>
          </a:xfrm>
          <a:prstGeom prst="rect">
            <a:avLst/>
          </a:prstGeom>
        </p:spPr>
      </p:pic>
      <p:pic>
        <p:nvPicPr>
          <p:cNvPr id="10" name="object 10"/>
          <p:cNvPicPr/>
          <p:nvPr/>
        </p:nvPicPr>
        <p:blipFill>
          <a:blip r:embed="rId4" cstate="print"/>
          <a:stretch>
            <a:fillRect/>
          </a:stretch>
        </p:blipFill>
        <p:spPr>
          <a:xfrm>
            <a:off x="1701190" y="2751907"/>
            <a:ext cx="121416" cy="102994"/>
          </a:xfrm>
          <a:prstGeom prst="rect">
            <a:avLst/>
          </a:prstGeom>
        </p:spPr>
      </p:pic>
      <p:pic>
        <p:nvPicPr>
          <p:cNvPr id="11" name="object 11"/>
          <p:cNvPicPr/>
          <p:nvPr/>
        </p:nvPicPr>
        <p:blipFill>
          <a:blip r:embed="rId5" cstate="print"/>
          <a:stretch>
            <a:fillRect/>
          </a:stretch>
        </p:blipFill>
        <p:spPr>
          <a:xfrm>
            <a:off x="1701190" y="3306698"/>
            <a:ext cx="121416" cy="102994"/>
          </a:xfrm>
          <a:prstGeom prst="rect">
            <a:avLst/>
          </a:prstGeom>
        </p:spPr>
      </p:pic>
      <p:pic>
        <p:nvPicPr>
          <p:cNvPr id="12" name="object 12"/>
          <p:cNvPicPr/>
          <p:nvPr/>
        </p:nvPicPr>
        <p:blipFill>
          <a:blip r:embed="rId6" cstate="print"/>
          <a:stretch>
            <a:fillRect/>
          </a:stretch>
        </p:blipFill>
        <p:spPr>
          <a:xfrm>
            <a:off x="1127177" y="3401031"/>
            <a:ext cx="151029" cy="128115"/>
          </a:xfrm>
          <a:prstGeom prst="rect">
            <a:avLst/>
          </a:prstGeom>
        </p:spPr>
      </p:pic>
      <p:pic>
        <p:nvPicPr>
          <p:cNvPr id="13" name="object 13"/>
          <p:cNvPicPr/>
          <p:nvPr/>
        </p:nvPicPr>
        <p:blipFill>
          <a:blip r:embed="rId7" cstate="print"/>
          <a:stretch>
            <a:fillRect/>
          </a:stretch>
        </p:blipFill>
        <p:spPr>
          <a:xfrm>
            <a:off x="1217498" y="3696722"/>
            <a:ext cx="121416" cy="102994"/>
          </a:xfrm>
          <a:prstGeom prst="rect">
            <a:avLst/>
          </a:prstGeom>
        </p:spPr>
      </p:pic>
      <p:pic>
        <p:nvPicPr>
          <p:cNvPr id="14" name="object 14"/>
          <p:cNvPicPr/>
          <p:nvPr/>
        </p:nvPicPr>
        <p:blipFill>
          <a:blip r:embed="rId8" cstate="print"/>
          <a:stretch>
            <a:fillRect/>
          </a:stretch>
        </p:blipFill>
        <p:spPr>
          <a:xfrm>
            <a:off x="1579776" y="4121428"/>
            <a:ext cx="121414" cy="102994"/>
          </a:xfrm>
          <a:prstGeom prst="rect">
            <a:avLst/>
          </a:prstGeom>
        </p:spPr>
      </p:pic>
      <p:pic>
        <p:nvPicPr>
          <p:cNvPr id="15" name="object 15"/>
          <p:cNvPicPr/>
          <p:nvPr/>
        </p:nvPicPr>
        <p:blipFill>
          <a:blip r:embed="rId9" cstate="print"/>
          <a:stretch>
            <a:fillRect/>
          </a:stretch>
        </p:blipFill>
        <p:spPr>
          <a:xfrm>
            <a:off x="1701190" y="5218225"/>
            <a:ext cx="121416" cy="102994"/>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78086" y="29331"/>
            <a:ext cx="20800088" cy="765298"/>
          </a:xfrm>
          <a:prstGeom prst="rect">
            <a:avLst/>
          </a:prstGeom>
        </p:spPr>
        <p:txBody>
          <a:bodyPr vert="horz" wrap="square" lIns="0" tIns="26377" rIns="0" bIns="0" rtlCol="0" anchor="ctr">
            <a:spAutoFit/>
          </a:bodyPr>
          <a:lstStyle/>
          <a:p>
            <a:pPr marL="30145">
              <a:lnSpc>
                <a:spcPct val="100000"/>
              </a:lnSpc>
              <a:spcBef>
                <a:spcPts val="208"/>
              </a:spcBef>
            </a:pPr>
            <a:r>
              <a:rPr lang="el" sz="4800" spc="-40" dirty="0"/>
              <a:t>Μορφοποίηση σφαλμάτων συμβολοσειράς</a:t>
            </a:r>
          </a:p>
        </p:txBody>
      </p:sp>
      <p:pic>
        <p:nvPicPr>
          <p:cNvPr id="7" name="object 7"/>
          <p:cNvPicPr/>
          <p:nvPr/>
        </p:nvPicPr>
        <p:blipFill>
          <a:blip r:embed="rId2" cstate="print"/>
          <a:stretch>
            <a:fillRect/>
          </a:stretch>
        </p:blipFill>
        <p:spPr>
          <a:xfrm>
            <a:off x="1100032" y="5553498"/>
            <a:ext cx="102996" cy="102996"/>
          </a:xfrm>
          <a:prstGeom prst="rect">
            <a:avLst/>
          </a:prstGeom>
        </p:spPr>
      </p:pic>
      <p:sp>
        <p:nvSpPr>
          <p:cNvPr id="8" name="object 8"/>
          <p:cNvSpPr txBox="1"/>
          <p:nvPr/>
        </p:nvSpPr>
        <p:spPr>
          <a:xfrm>
            <a:off x="809994" y="1049106"/>
            <a:ext cx="10168136" cy="5352394"/>
          </a:xfrm>
          <a:prstGeom prst="rect">
            <a:avLst/>
          </a:prstGeom>
        </p:spPr>
        <p:txBody>
          <a:bodyPr vert="horz" wrap="square" lIns="0" tIns="20097" rIns="0" bIns="0" rtlCol="0">
            <a:spAutoFit/>
          </a:bodyPr>
          <a:lstStyle/>
          <a:p>
            <a:pPr marL="25121" marR="708401">
              <a:lnSpc>
                <a:spcPct val="101800"/>
              </a:lnSpc>
              <a:spcBef>
                <a:spcPts val="158"/>
              </a:spcBef>
            </a:pPr>
            <a:r>
              <a:rPr lang="el" sz="2176" spc="-89" dirty="0">
                <a:latin typeface="Tahoma"/>
                <a:cs typeface="Tahoma"/>
              </a:rPr>
              <a:t>Μερικές φορές οι προγραμματιστές επιτρέπουν την είσοδο από τους χρήστες για να εισάγουν συμβολοσειρές μορφής</a:t>
            </a:r>
            <a:endParaRPr sz="2176" dirty="0">
              <a:latin typeface="Tahoma"/>
              <a:cs typeface="Tahoma"/>
            </a:endParaRPr>
          </a:p>
          <a:p>
            <a:pPr marL="25121" marR="2630127" indent="138163">
              <a:lnSpc>
                <a:spcPct val="125699"/>
              </a:lnSpc>
              <a:spcBef>
                <a:spcPts val="485"/>
              </a:spcBef>
            </a:pPr>
            <a:r>
              <a:rPr lang="en-US" sz="1780" dirty="0" err="1">
                <a:latin typeface="Courier New"/>
                <a:cs typeface="Courier New"/>
              </a:rPr>
              <a:t>strcpy</a:t>
            </a:r>
            <a:r>
              <a:rPr lang="en-US" sz="1780" dirty="0">
                <a:latin typeface="Courier New"/>
                <a:cs typeface="Courier New"/>
              </a:rPr>
              <a:t>(</a:t>
            </a:r>
            <a:r>
              <a:rPr lang="en-US" sz="1780" dirty="0" err="1">
                <a:latin typeface="Courier New"/>
                <a:cs typeface="Courier New"/>
              </a:rPr>
              <a:t>fmt_buf</a:t>
            </a:r>
            <a:r>
              <a:rPr lang="en-US" sz="1780" dirty="0">
                <a:latin typeface="Courier New"/>
                <a:cs typeface="Courier New"/>
              </a:rPr>
              <a:t>,</a:t>
            </a:r>
            <a:r>
              <a:rPr lang="en-US" sz="1780" spc="-59" dirty="0">
                <a:latin typeface="Courier New"/>
                <a:cs typeface="Courier New"/>
              </a:rPr>
              <a:t> </a:t>
            </a:r>
            <a:r>
              <a:rPr lang="en-US" sz="1780" dirty="0">
                <a:latin typeface="Courier New"/>
                <a:cs typeface="Courier New"/>
              </a:rPr>
              <a:t>"user</a:t>
            </a:r>
            <a:r>
              <a:rPr lang="en-US" sz="1780" spc="-59" dirty="0">
                <a:latin typeface="Courier New"/>
                <a:cs typeface="Courier New"/>
              </a:rPr>
              <a:t> </a:t>
            </a:r>
            <a:r>
              <a:rPr lang="en-US" sz="1780" dirty="0">
                <a:latin typeface="Courier New"/>
                <a:cs typeface="Courier New"/>
              </a:rPr>
              <a:t>id:</a:t>
            </a:r>
            <a:r>
              <a:rPr lang="en-US" sz="1780" spc="-59" dirty="0">
                <a:latin typeface="Courier New"/>
                <a:cs typeface="Courier New"/>
              </a:rPr>
              <a:t> </a:t>
            </a:r>
            <a:r>
              <a:rPr lang="en-US" sz="1780" dirty="0">
                <a:latin typeface="Courier New"/>
                <a:cs typeface="Courier New"/>
              </a:rPr>
              <a:t>%</a:t>
            </a:r>
            <a:r>
              <a:rPr lang="en-US" sz="1780" dirty="0" err="1">
                <a:latin typeface="Courier New"/>
                <a:cs typeface="Courier New"/>
              </a:rPr>
              <a:t>i</a:t>
            </a:r>
            <a:r>
              <a:rPr lang="en-US" sz="1780" spc="-59" dirty="0">
                <a:latin typeface="Courier New"/>
                <a:cs typeface="Courier New"/>
              </a:rPr>
              <a:t> </a:t>
            </a:r>
            <a:r>
              <a:rPr lang="en-US" sz="1780" dirty="0">
                <a:latin typeface="Courier New"/>
                <a:cs typeface="Courier New"/>
              </a:rPr>
              <a:t>user:</a:t>
            </a:r>
            <a:r>
              <a:rPr lang="en-US" sz="1780" spc="-59" dirty="0">
                <a:latin typeface="Courier New"/>
                <a:cs typeface="Courier New"/>
              </a:rPr>
              <a:t> </a:t>
            </a:r>
            <a:r>
              <a:rPr lang="en-US" sz="1780" spc="-49" dirty="0">
                <a:latin typeface="Courier New"/>
                <a:cs typeface="Courier New"/>
              </a:rPr>
              <a:t>"); </a:t>
            </a:r>
            <a:r>
              <a:rPr lang="en-US" sz="1780" dirty="0" err="1">
                <a:latin typeface="Courier New"/>
                <a:cs typeface="Courier New"/>
              </a:rPr>
              <a:t>strcat</a:t>
            </a:r>
            <a:r>
              <a:rPr lang="en-US" sz="1780" dirty="0">
                <a:latin typeface="Courier New"/>
                <a:cs typeface="Courier New"/>
              </a:rPr>
              <a:t>(</a:t>
            </a:r>
            <a:r>
              <a:rPr lang="en-US" sz="1780" dirty="0" err="1">
                <a:latin typeface="Courier New"/>
                <a:cs typeface="Courier New"/>
              </a:rPr>
              <a:t>fmt_buf</a:t>
            </a:r>
            <a:r>
              <a:rPr lang="en-US" sz="1780" dirty="0">
                <a:latin typeface="Courier New"/>
                <a:cs typeface="Courier New"/>
              </a:rPr>
              <a:t>,</a:t>
            </a:r>
            <a:r>
              <a:rPr lang="en-US" sz="1780" spc="-148" dirty="0">
                <a:latin typeface="Courier New"/>
                <a:cs typeface="Courier New"/>
              </a:rPr>
              <a:t> </a:t>
            </a:r>
            <a:r>
              <a:rPr lang="en-US" sz="1780" spc="-20" dirty="0">
                <a:latin typeface="Courier New"/>
                <a:cs typeface="Courier New"/>
              </a:rPr>
              <a:t>username); </a:t>
            </a:r>
            <a:r>
              <a:rPr lang="en-US" sz="1780" dirty="0" err="1">
                <a:latin typeface="Courier New"/>
                <a:cs typeface="Courier New"/>
              </a:rPr>
              <a:t>sprintf</a:t>
            </a:r>
            <a:r>
              <a:rPr lang="en-US" sz="1780" dirty="0">
                <a:latin typeface="Courier New"/>
                <a:cs typeface="Courier New"/>
              </a:rPr>
              <a:t>(</a:t>
            </a:r>
            <a:r>
              <a:rPr lang="en-US" sz="1780" dirty="0" err="1">
                <a:latin typeface="Courier New"/>
                <a:cs typeface="Courier New"/>
              </a:rPr>
              <a:t>formatted_str</a:t>
            </a:r>
            <a:r>
              <a:rPr lang="en-US" sz="1780" dirty="0">
                <a:latin typeface="Courier New"/>
                <a:cs typeface="Courier New"/>
              </a:rPr>
              <a:t>,</a:t>
            </a:r>
            <a:r>
              <a:rPr lang="en-US" sz="1780" spc="-148" dirty="0">
                <a:latin typeface="Courier New"/>
                <a:cs typeface="Courier New"/>
              </a:rPr>
              <a:t> </a:t>
            </a:r>
            <a:r>
              <a:rPr lang="en-US" sz="1780" dirty="0" err="1">
                <a:latin typeface="Courier New"/>
                <a:cs typeface="Courier New"/>
              </a:rPr>
              <a:t>fmt_buf</a:t>
            </a:r>
            <a:r>
              <a:rPr lang="en-US" sz="1780" dirty="0">
                <a:latin typeface="Courier New"/>
                <a:cs typeface="Courier New"/>
              </a:rPr>
              <a:t>,</a:t>
            </a:r>
            <a:r>
              <a:rPr lang="en-US" sz="1780" spc="-148" dirty="0">
                <a:latin typeface="Courier New"/>
                <a:cs typeface="Courier New"/>
              </a:rPr>
              <a:t> </a:t>
            </a:r>
            <a:r>
              <a:rPr lang="en-US" sz="1780" spc="-40" dirty="0">
                <a:latin typeface="Courier New"/>
                <a:cs typeface="Courier New"/>
              </a:rPr>
              <a:t>id);</a:t>
            </a:r>
            <a:endParaRPr lang="en-US" sz="1780" dirty="0">
              <a:latin typeface="Courier New"/>
              <a:cs typeface="Courier New"/>
            </a:endParaRPr>
          </a:p>
          <a:p>
            <a:pPr marL="25121">
              <a:spcBef>
                <a:spcPts val="692"/>
              </a:spcBef>
            </a:pPr>
            <a:r>
              <a:rPr lang="el" sz="2176" spc="-40" dirty="0">
                <a:latin typeface="Tahoma"/>
                <a:cs typeface="Tahoma"/>
              </a:rPr>
              <a:t>Ή επιτρέ</a:t>
            </a:r>
            <a:r>
              <a:rPr lang="el-GR" sz="2176" spc="-40" dirty="0">
                <a:latin typeface="Tahoma"/>
                <a:cs typeface="Tahoma"/>
              </a:rPr>
              <a:t>πουν</a:t>
            </a:r>
            <a:r>
              <a:rPr lang="el" sz="2176" spc="-40" dirty="0">
                <a:latin typeface="Tahoma"/>
                <a:cs typeface="Tahoma"/>
              </a:rPr>
              <a:t> στους χρήστες πλήρη έλεγχο των συμβολοσειρών μορφής</a:t>
            </a:r>
            <a:endParaRPr sz="2176" dirty="0">
              <a:latin typeface="Tahoma"/>
              <a:cs typeface="Tahoma"/>
            </a:endParaRPr>
          </a:p>
          <a:p>
            <a:pPr marL="163284">
              <a:spcBef>
                <a:spcPts val="1088"/>
              </a:spcBef>
            </a:pPr>
            <a:r>
              <a:rPr lang="el" sz="1780" spc="-20" dirty="0">
                <a:latin typeface="Courier New"/>
                <a:cs typeface="Courier New"/>
              </a:rPr>
              <a:t>printf (</a:t>
            </a:r>
            <a:r>
              <a:rPr lang="en-US" sz="1780" spc="-20" dirty="0">
                <a:latin typeface="Courier New"/>
                <a:cs typeface="Courier New"/>
              </a:rPr>
              <a:t>username</a:t>
            </a:r>
            <a:r>
              <a:rPr lang="el" sz="1780" spc="-20" dirty="0">
                <a:latin typeface="Courier New"/>
                <a:cs typeface="Courier New"/>
              </a:rPr>
              <a:t>);</a:t>
            </a:r>
            <a:endParaRPr sz="1780" dirty="0">
              <a:latin typeface="Courier New"/>
              <a:cs typeface="Courier New"/>
            </a:endParaRPr>
          </a:p>
          <a:p>
            <a:pPr marL="25121" marR="10048" algn="just">
              <a:lnSpc>
                <a:spcPct val="101800"/>
              </a:lnSpc>
              <a:spcBef>
                <a:spcPts val="722"/>
              </a:spcBef>
            </a:pPr>
            <a:r>
              <a:rPr lang="el" sz="2176" spc="-89" dirty="0">
                <a:latin typeface="Tahoma"/>
                <a:cs typeface="Tahoma"/>
              </a:rPr>
              <a:t>Ο </a:t>
            </a:r>
            <a:r>
              <a:rPr lang="el" sz="2176" dirty="0">
                <a:latin typeface="Tahoma"/>
                <a:cs typeface="Tahoma"/>
              </a:rPr>
              <a:t>εισβολέας τοποθετεί έναν προσδιοριστή %s, η επόμενη διεύθυνση στηστοίβα w</a:t>
            </a:r>
            <a:r>
              <a:rPr lang="el" sz="2176" spc="-49" dirty="0">
                <a:latin typeface="Tahoma"/>
                <a:cs typeface="Tahoma"/>
              </a:rPr>
              <a:t>i</a:t>
            </a:r>
            <a:r>
              <a:rPr lang="el" sz="2176" spc="-79" dirty="0">
                <a:latin typeface="Tahoma"/>
                <a:cs typeface="Tahoma"/>
              </a:rPr>
              <a:t>l</a:t>
            </a:r>
            <a:r>
              <a:rPr lang="el" sz="2176" dirty="0">
                <a:latin typeface="Tahoma"/>
                <a:cs typeface="Tahoma"/>
              </a:rPr>
              <a:t>l be θεωρείται ότι δείχνει to a string and a</a:t>
            </a:r>
            <a:r>
              <a:rPr lang="el" sz="2176" spc="-30" dirty="0">
                <a:latin typeface="Tahoma"/>
                <a:cs typeface="Tahoma"/>
              </a:rPr>
              <a:t>l</a:t>
            </a:r>
            <a:r>
              <a:rPr lang="el" sz="2176" dirty="0">
                <a:latin typeface="Tahoma"/>
                <a:cs typeface="Tahoma"/>
              </a:rPr>
              <a:t>l contents there (οδηγώντας σε NULL) θα απορριφθείως μέρος τουc</a:t>
            </a:r>
            <a:r>
              <a:rPr lang="el" sz="2176" spc="-20" dirty="0">
                <a:latin typeface="Tahoma"/>
                <a:cs typeface="Tahoma"/>
              </a:rPr>
              <a:t>a</a:t>
            </a:r>
            <a:r>
              <a:rPr lang="el" sz="2176" dirty="0">
                <a:latin typeface="Tahoma"/>
                <a:cs typeface="Tahoma"/>
              </a:rPr>
              <a:t>ll.</a:t>
            </a:r>
          </a:p>
          <a:p>
            <a:pPr marL="25121" marR="22609" algn="just">
              <a:lnSpc>
                <a:spcPct val="90500"/>
              </a:lnSpc>
              <a:spcBef>
                <a:spcPts val="584"/>
              </a:spcBef>
            </a:pPr>
            <a:r>
              <a:rPr lang="el" sz="2176" spc="-30" dirty="0">
                <a:latin typeface="Tahoma"/>
                <a:cs typeface="Tahoma"/>
              </a:rPr>
              <a:t>%n προσδιοριστής: </a:t>
            </a:r>
            <a:r>
              <a:rPr lang="el" sz="2176" i="1" spc="-30" dirty="0">
                <a:latin typeface="Arial"/>
                <a:cs typeface="Arial"/>
              </a:rPr>
              <a:t>Ο </a:t>
            </a:r>
            <a:r>
              <a:rPr lang="el" sz="2176" i="1" dirty="0">
                <a:latin typeface="Arial"/>
                <a:cs typeface="Arial"/>
              </a:rPr>
              <a:t>αριθμός των χαρακτήρων που γράφονται so far αποθηκεύεται στον ακέραιο που υποδεικνύεται από το  όρισμα δείκτη </a:t>
            </a:r>
            <a:r>
              <a:rPr lang="el" sz="1780" i="1" spc="-30" dirty="0">
                <a:latin typeface="Courier New"/>
                <a:cs typeface="Courier New"/>
              </a:rPr>
              <a:t>in</a:t>
            </a:r>
            <a:r>
              <a:rPr lang="el" sz="1780" i="1" dirty="0">
                <a:latin typeface="Courier New"/>
                <a:cs typeface="Courier New"/>
              </a:rPr>
              <a:t>t * </a:t>
            </a:r>
            <a:r>
              <a:rPr lang="el" sz="2176" i="1" spc="-20" dirty="0">
                <a:latin typeface="Arial"/>
                <a:cs typeface="Arial"/>
              </a:rPr>
              <a:t>(ή παραλλαγή). Κανένα όρισμα δεν μετατρέπεται.</a:t>
            </a:r>
            <a:endParaRPr sz="2176" dirty="0">
              <a:latin typeface="Arial"/>
              <a:cs typeface="Arial"/>
            </a:endParaRPr>
          </a:p>
          <a:p>
            <a:pPr marL="574006" marR="347920">
              <a:lnSpc>
                <a:spcPts val="2354"/>
              </a:lnSpc>
              <a:spcBef>
                <a:spcPts val="435"/>
              </a:spcBef>
            </a:pPr>
            <a:r>
              <a:rPr lang="el" sz="1978" spc="-20" dirty="0">
                <a:latin typeface="Tahoma"/>
                <a:cs typeface="Tahoma"/>
              </a:rPr>
              <a:t>Κάθε προσδιοριστής μορφής %n που παρέχεται από έναν εισβολέα θα γράψει σε μια διεύθυνση που βρίσκεται στη στοίβα και η οποία μπορεί να ελεγχθεί από τον εισβολέα!</a:t>
            </a:r>
            <a:endParaRPr sz="1978" dirty="0">
              <a:latin typeface="Tahoma"/>
              <a:cs typeface="Tahoma"/>
            </a:endParaRPr>
          </a:p>
        </p:txBody>
      </p:sp>
      <p:pic>
        <p:nvPicPr>
          <p:cNvPr id="9" name="object 9"/>
          <p:cNvPicPr/>
          <p:nvPr/>
        </p:nvPicPr>
        <p:blipFill>
          <a:blip r:embed="rId3" cstate="print"/>
          <a:stretch>
            <a:fillRect/>
          </a:stretch>
        </p:blipFill>
        <p:spPr>
          <a:xfrm>
            <a:off x="578086" y="1134179"/>
            <a:ext cx="128116" cy="128115"/>
          </a:xfrm>
          <a:prstGeom prst="rect">
            <a:avLst/>
          </a:prstGeom>
        </p:spPr>
      </p:pic>
      <p:pic>
        <p:nvPicPr>
          <p:cNvPr id="10" name="object 10"/>
          <p:cNvPicPr/>
          <p:nvPr/>
        </p:nvPicPr>
        <p:blipFill>
          <a:blip r:embed="rId4" cstate="print"/>
          <a:stretch>
            <a:fillRect/>
          </a:stretch>
        </p:blipFill>
        <p:spPr>
          <a:xfrm>
            <a:off x="539058" y="2638549"/>
            <a:ext cx="128116" cy="128115"/>
          </a:xfrm>
          <a:prstGeom prst="rect">
            <a:avLst/>
          </a:prstGeom>
        </p:spPr>
      </p:pic>
      <p:pic>
        <p:nvPicPr>
          <p:cNvPr id="11" name="object 11"/>
          <p:cNvPicPr/>
          <p:nvPr/>
        </p:nvPicPr>
        <p:blipFill>
          <a:blip r:embed="rId5" cstate="print"/>
          <a:stretch>
            <a:fillRect/>
          </a:stretch>
        </p:blipFill>
        <p:spPr>
          <a:xfrm>
            <a:off x="553196" y="3429000"/>
            <a:ext cx="128116" cy="128115"/>
          </a:xfrm>
          <a:prstGeom prst="rect">
            <a:avLst/>
          </a:prstGeom>
        </p:spPr>
      </p:pic>
      <p:pic>
        <p:nvPicPr>
          <p:cNvPr id="12" name="object 12"/>
          <p:cNvPicPr/>
          <p:nvPr/>
        </p:nvPicPr>
        <p:blipFill>
          <a:blip r:embed="rId6" cstate="print"/>
          <a:stretch>
            <a:fillRect/>
          </a:stretch>
        </p:blipFill>
        <p:spPr>
          <a:xfrm>
            <a:off x="575580" y="4546526"/>
            <a:ext cx="128116" cy="12811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600"/>
              <a:buFont typeface="Book Antiqua"/>
              <a:buNone/>
            </a:pPr>
            <a:r>
              <a:rPr lang="el" dirty="0">
                <a:solidFill>
                  <a:schemeClr val="accent1"/>
                </a:solidFill>
              </a:rPr>
              <a:t>Στόχοι</a:t>
            </a:r>
            <a:r>
              <a:rPr lang="el">
                <a:solidFill>
                  <a:schemeClr val="accent1"/>
                </a:solidFill>
              </a:rPr>
              <a:t>: </a:t>
            </a:r>
            <a:r>
              <a:rPr lang="el" sz="3600">
                <a:solidFill>
                  <a:srgbClr val="FFFFFF"/>
                </a:solidFill>
                <a:latin typeface="Arial"/>
                <a:ea typeface="Arial"/>
                <a:cs typeface="Arial"/>
                <a:sym typeface="Arial"/>
              </a:rPr>
              <a:t>Ποιος-Τι-Γιατί </a:t>
            </a:r>
            <a:r>
              <a:rPr lang="el" sz="3600" dirty="0">
                <a:solidFill>
                  <a:srgbClr val="FFFFFF"/>
                </a:solidFill>
                <a:latin typeface="Arial"/>
                <a:ea typeface="Arial"/>
                <a:cs typeface="Arial"/>
                <a:sym typeface="Arial"/>
              </a:rPr>
              <a:t>πρέπει να πάρετε αυτή την εκπαίδευση </a:t>
            </a:r>
            <a:endParaRPr dirty="0"/>
          </a:p>
        </p:txBody>
      </p:sp>
      <p:sp>
        <p:nvSpPr>
          <p:cNvPr id="226" name="Google Shape;226;p3"/>
          <p:cNvSpPr>
            <a:spLocks noGrp="1"/>
          </p:cNvSpPr>
          <p:nvPr>
            <p:ph type="body" idx="1"/>
          </p:nvPr>
        </p:nvSpPr>
        <p:spPr>
          <a:xfrm>
            <a:off x="131835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l"/>
              <a:t>ΠΟΙΟΣ</a:t>
            </a:r>
            <a:endParaRPr/>
          </a:p>
        </p:txBody>
      </p:sp>
      <p:sp>
        <p:nvSpPr>
          <p:cNvPr id="227" name="Google Shape;227;p3"/>
          <p:cNvSpPr txBox="1">
            <a:spLocks noGrp="1"/>
          </p:cNvSpPr>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l" dirty="0"/>
              <a:t>Όλοι με βασικές γνώσεις που ενδιαφέρονται για την ασφάλεια στη ναυτιλία </a:t>
            </a:r>
            <a:endParaRPr dirty="0"/>
          </a:p>
        </p:txBody>
      </p:sp>
      <p:sp>
        <p:nvSpPr>
          <p:cNvPr id="228" name="Google Shape;228;p3"/>
          <p:cNvSpPr>
            <a:spLocks noGrp="1"/>
          </p:cNvSpPr>
          <p:nvPr>
            <p:ph type="body" idx="4"/>
          </p:nvPr>
        </p:nvSpPr>
        <p:spPr>
          <a:xfrm>
            <a:off x="465109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l"/>
              <a:t>ΤΙ</a:t>
            </a:r>
            <a:endParaRPr/>
          </a:p>
        </p:txBody>
      </p:sp>
      <p:sp>
        <p:nvSpPr>
          <p:cNvPr id="229" name="Google Shape;229;p3"/>
          <p:cNvSpPr txBox="1">
            <a:spLocks noGrp="1"/>
          </p:cNvSpPr>
          <p:nvPr>
            <p:ph type="body" idx="6"/>
          </p:nvPr>
        </p:nvSpPr>
        <p:spPr>
          <a:xfrm>
            <a:off x="4754022" y="3989403"/>
            <a:ext cx="2642114"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l" dirty="0"/>
              <a:t>Ναυτιλιακές προσομοιώσεις και επιχειρήσεις στον κυβερνοχώρο για διευθυντές, ηγέτες και επαγγελματίες</a:t>
            </a:r>
            <a:endParaRPr dirty="0"/>
          </a:p>
        </p:txBody>
      </p:sp>
      <p:sp>
        <p:nvSpPr>
          <p:cNvPr id="230" name="Google Shape;230;p3"/>
          <p:cNvSpPr>
            <a:spLocks noGrp="1"/>
          </p:cNvSpPr>
          <p:nvPr>
            <p:ph type="body" idx="7"/>
          </p:nvPr>
        </p:nvSpPr>
        <p:spPr>
          <a:xfrm>
            <a:off x="7995403"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l"/>
              <a:t>ΓΙΑΤΊ</a:t>
            </a:r>
            <a:endParaRPr/>
          </a:p>
        </p:txBody>
      </p:sp>
      <p:pic>
        <p:nvPicPr>
          <p:cNvPr id="231" name="Google Shape;231;p3" descr="Κύκλωμα"/>
          <p:cNvPicPr preferRelativeResize="0">
            <a:picLocks noGrp="1"/>
          </p:cNvPicPr>
          <p:nvPr>
            <p:ph type="pic" idx="8"/>
          </p:nvPr>
        </p:nvPicPr>
        <p:blipFill rotWithShape="1">
          <a:blip r:embed="rId3">
            <a:alphaModFix/>
          </a:blip>
          <a:srcRect t="4502" b="4501"/>
          <a:stretch/>
        </p:blipFill>
        <p:spPr>
          <a:xfrm>
            <a:off x="8916470" y="2833688"/>
            <a:ext cx="1005840" cy="914400"/>
          </a:xfrm>
          <a:prstGeom prst="rect">
            <a:avLst/>
          </a:prstGeom>
          <a:noFill/>
          <a:ln>
            <a:noFill/>
          </a:ln>
        </p:spPr>
      </p:pic>
      <p:sp>
        <p:nvSpPr>
          <p:cNvPr id="232" name="Google Shape;232;p3"/>
          <p:cNvSpPr txBox="1">
            <a:spLocks noGrp="1"/>
          </p:cNvSpPr>
          <p:nvPr>
            <p:ph type="body" idx="9"/>
          </p:nvPr>
        </p:nvSpPr>
        <p:spPr>
          <a:xfrm>
            <a:off x="8025674" y="3748088"/>
            <a:ext cx="2817704" cy="914400"/>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l" dirty="0"/>
              <a:t>Εξοπλίζοντας τους συμμετέχοντες με τις γνώσεις και τις δεξιότητες που απαιτούνται για τη χάραξη στρατηγικής για την προστασία κρίσιμων συστημάτων και δεδομένων</a:t>
            </a:r>
            <a:endParaRPr dirty="0"/>
          </a:p>
        </p:txBody>
      </p:sp>
      <p:sp>
        <p:nvSpPr>
          <p:cNvPr id="233" name="Google Shape;233;p3"/>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a:t>
            </a:fld>
            <a:endParaRPr/>
          </a:p>
        </p:txBody>
      </p:sp>
      <p:pic>
        <p:nvPicPr>
          <p:cNvPr id="234" name="Google Shape;234;p3" descr="3d Γυαλιά"/>
          <p:cNvPicPr preferRelativeResize="0"/>
          <p:nvPr/>
        </p:nvPicPr>
        <p:blipFill rotWithShape="1">
          <a:blip r:embed="rId4">
            <a:alphaModFix/>
          </a:blip>
          <a:srcRect t="4574" b="4573"/>
          <a:stretch/>
        </p:blipFill>
        <p:spPr>
          <a:xfrm>
            <a:off x="2239419" y="2833688"/>
            <a:ext cx="1005840" cy="914400"/>
          </a:xfrm>
          <a:prstGeom prst="rect">
            <a:avLst/>
          </a:prstGeom>
          <a:noFill/>
          <a:ln>
            <a:noFill/>
          </a:ln>
        </p:spPr>
      </p:pic>
      <p:pic>
        <p:nvPicPr>
          <p:cNvPr id="235" name="Google Shape;235;p3" descr="Άβακας"/>
          <p:cNvPicPr preferRelativeResize="0"/>
          <p:nvPr/>
        </p:nvPicPr>
        <p:blipFill rotWithShape="1">
          <a:blip r:embed="rId5">
            <a:alphaModFix/>
          </a:blip>
          <a:srcRect t="4502" b="4501"/>
          <a:stretch/>
        </p:blipFill>
        <p:spPr>
          <a:xfrm>
            <a:off x="5572159" y="2833688"/>
            <a:ext cx="1005840" cy="914400"/>
          </a:xfrm>
          <a:prstGeom prst="rect">
            <a:avLst/>
          </a:prstGeom>
          <a:noFill/>
          <a:ln>
            <a:noFill/>
          </a:ln>
        </p:spPr>
      </p:pic>
      <p:pic>
        <p:nvPicPr>
          <p:cNvPr id="236" name="Google Shape;236;p3"/>
          <p:cNvPicPr preferRelativeResize="0"/>
          <p:nvPr/>
        </p:nvPicPr>
        <p:blipFill>
          <a:blip r:embed="rId6">
            <a:alphaModFix/>
          </a:blip>
          <a:stretch>
            <a:fillRect/>
          </a:stretch>
        </p:blipFill>
        <p:spPr>
          <a:xfrm>
            <a:off x="9509575" y="108400"/>
            <a:ext cx="2553075" cy="4722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4892" y="32538"/>
            <a:ext cx="20800088" cy="857631"/>
          </a:xfrm>
          <a:prstGeom prst="rect">
            <a:avLst/>
          </a:prstGeom>
        </p:spPr>
        <p:txBody>
          <a:bodyPr vert="horz" wrap="square" lIns="0" tIns="26377" rIns="0" bIns="0" rtlCol="0" anchor="ctr">
            <a:spAutoFit/>
          </a:bodyPr>
          <a:lstStyle/>
          <a:p>
            <a:pPr marL="48985">
              <a:lnSpc>
                <a:spcPct val="100000"/>
              </a:lnSpc>
              <a:spcBef>
                <a:spcPts val="208"/>
              </a:spcBef>
            </a:pPr>
            <a:r>
              <a:rPr lang="el" sz="5400" dirty="0"/>
              <a:t>Ο δείκτης NULL καταργεί τις αναφορές</a:t>
            </a:r>
          </a:p>
        </p:txBody>
      </p:sp>
      <p:sp>
        <p:nvSpPr>
          <p:cNvPr id="7" name="object 7"/>
          <p:cNvSpPr txBox="1"/>
          <p:nvPr/>
        </p:nvSpPr>
        <p:spPr>
          <a:xfrm>
            <a:off x="1051448" y="933008"/>
            <a:ext cx="10961898" cy="5015428"/>
          </a:xfrm>
          <a:prstGeom prst="rect">
            <a:avLst/>
          </a:prstGeom>
        </p:spPr>
        <p:txBody>
          <a:bodyPr vert="horz" wrap="square" lIns="0" tIns="187151" rIns="0" bIns="0" rtlCol="0">
            <a:spAutoFit/>
          </a:bodyPr>
          <a:lstStyle/>
          <a:p>
            <a:pPr marL="25121">
              <a:spcBef>
                <a:spcPts val="1474"/>
              </a:spcBef>
            </a:pPr>
            <a:r>
              <a:rPr lang="el" sz="2176" spc="-20" dirty="0">
                <a:latin typeface="Tahoma"/>
                <a:cs typeface="Tahoma"/>
              </a:rPr>
              <a:t>Παράδειγμα:</a:t>
            </a:r>
            <a:endParaRPr sz="2176" dirty="0">
              <a:latin typeface="Tahoma"/>
              <a:cs typeface="Tahoma"/>
            </a:endParaRPr>
          </a:p>
          <a:p>
            <a:pPr marL="298935">
              <a:spcBef>
                <a:spcPts val="1038"/>
              </a:spcBef>
            </a:pPr>
            <a:r>
              <a:rPr lang="el" sz="1780" dirty="0">
                <a:latin typeface="Courier New"/>
                <a:cs typeface="Courier New"/>
              </a:rPr>
              <a:t>x = userinput();</a:t>
            </a:r>
            <a:endParaRPr sz="1780" dirty="0">
              <a:latin typeface="Courier New"/>
              <a:cs typeface="Courier New"/>
            </a:endParaRPr>
          </a:p>
          <a:p>
            <a:pPr marL="298935" marR="2201821">
              <a:lnSpc>
                <a:spcPts val="2690"/>
              </a:lnSpc>
              <a:spcBef>
                <a:spcPts val="168"/>
              </a:spcBef>
            </a:pPr>
            <a:r>
              <a:rPr lang="el" sz="1780" dirty="0">
                <a:latin typeface="Courier New"/>
                <a:cs typeface="Courier New"/>
              </a:rPr>
              <a:t>p = malloc(x * sizeof(struct FILE_OPS)); fop = &amp;(p[FILE_TYPE]);</a:t>
            </a:r>
            <a:endParaRPr sz="1780" dirty="0">
              <a:latin typeface="Courier New"/>
              <a:cs typeface="Courier New"/>
            </a:endParaRPr>
          </a:p>
          <a:p>
            <a:pPr marL="298935">
              <a:spcBef>
                <a:spcPts val="502"/>
              </a:spcBef>
            </a:pPr>
            <a:r>
              <a:rPr lang="el" sz="1780" spc="-20" dirty="0">
                <a:latin typeface="Courier New"/>
                <a:cs typeface="Courier New"/>
              </a:rPr>
              <a:t>fop-&gt;remove(</a:t>
            </a:r>
            <a:r>
              <a:rPr lang="en-US" sz="1780" spc="-20" dirty="0">
                <a:latin typeface="Courier New"/>
                <a:cs typeface="Courier New"/>
              </a:rPr>
              <a:t>file</a:t>
            </a:r>
            <a:r>
              <a:rPr lang="el" sz="1780" spc="-20" dirty="0">
                <a:latin typeface="Courier New"/>
                <a:cs typeface="Courier New"/>
              </a:rPr>
              <a:t>);</a:t>
            </a:r>
            <a:endParaRPr sz="1780" dirty="0">
              <a:latin typeface="Courier New"/>
              <a:cs typeface="Courier New"/>
            </a:endParaRPr>
          </a:p>
          <a:p>
            <a:pPr>
              <a:spcBef>
                <a:spcPts val="1266"/>
              </a:spcBef>
            </a:pPr>
            <a:endParaRPr sz="1780" dirty="0">
              <a:latin typeface="Courier New"/>
              <a:cs typeface="Courier New"/>
            </a:endParaRPr>
          </a:p>
          <a:p>
            <a:pPr marL="25121" algn="just"/>
            <a:r>
              <a:rPr lang="el" sz="2176" spc="-20" dirty="0">
                <a:latin typeface="Tahoma"/>
                <a:cs typeface="Tahoma"/>
              </a:rPr>
              <a:t>Τι γίνεται αν αποτύχει η κλήση στο </a:t>
            </a:r>
            <a:r>
              <a:rPr lang="el" sz="1780" spc="-20" dirty="0">
                <a:latin typeface="Courier New"/>
                <a:cs typeface="Courier New"/>
              </a:rPr>
              <a:t>malloc </a:t>
            </a:r>
            <a:r>
              <a:rPr lang="el" sz="2176" spc="-20" dirty="0">
                <a:latin typeface="Tahoma"/>
                <a:cs typeface="Tahoma"/>
              </a:rPr>
              <a:t>;</a:t>
            </a:r>
            <a:endParaRPr sz="2176" dirty="0">
              <a:latin typeface="Tahoma"/>
              <a:cs typeface="Tahoma"/>
            </a:endParaRPr>
          </a:p>
          <a:p>
            <a:pPr marL="25121" marR="10048" algn="just">
              <a:lnSpc>
                <a:spcPct val="102299"/>
              </a:lnSpc>
              <a:spcBef>
                <a:spcPts val="613"/>
              </a:spcBef>
            </a:pPr>
            <a:r>
              <a:rPr lang="el" sz="2176" spc="-40" dirty="0">
                <a:latin typeface="Tahoma"/>
                <a:cs typeface="Tahoma"/>
              </a:rPr>
              <a:t>Αυτό είναι ένα επικίνδυνο σφάλμα για τον κώδικα κλήσης συστήματος (σε συστήματα που έχουν ενοποιημένο χώρο διευθύνσεων μεταξύ πυρήνα και userland), καθώς μια διαδικασία χρήστη μπορεί να αντιστοιχίσει τις πρώτες σελίδες μνήμης σε κακόβουλο εκτελέσιμο κώδικα.</a:t>
            </a:r>
            <a:endParaRPr sz="2176" dirty="0">
              <a:latin typeface="Tahoma"/>
              <a:cs typeface="Tahoma"/>
            </a:endParaRPr>
          </a:p>
          <a:p>
            <a:pPr marL="25121" marR="808883">
              <a:lnSpc>
                <a:spcPct val="102000"/>
              </a:lnSpc>
              <a:spcBef>
                <a:spcPts val="613"/>
              </a:spcBef>
            </a:pPr>
            <a:r>
              <a:rPr lang="el" sz="2176" spc="-49" dirty="0">
                <a:latin typeface="Tahoma"/>
                <a:cs typeface="Tahoma"/>
              </a:rPr>
              <a:t>Πρόταση: Ελέγχετε πάντα την τιμή επιστροφής των συναρτήσεων εκχώρησης μνήμης.</a:t>
            </a:r>
            <a:endParaRPr sz="2176" dirty="0">
              <a:latin typeface="Tahoma"/>
              <a:cs typeface="Tahoma"/>
            </a:endParaRPr>
          </a:p>
          <a:p>
            <a:pPr marL="25121" marR="325312">
              <a:lnSpc>
                <a:spcPct val="102699"/>
              </a:lnSpc>
              <a:spcBef>
                <a:spcPts val="564"/>
              </a:spcBef>
            </a:pPr>
            <a:r>
              <a:rPr lang="el" sz="2176" spc="-79" dirty="0">
                <a:latin typeface="Tahoma"/>
                <a:cs typeface="Tahoma"/>
              </a:rPr>
              <a:t>Προληπτικό μέτρο για σφάλματα πυρήνα: απαγορεύστε την πρόσβαση στις πρώτες σελίδες μνήμης.</a:t>
            </a:r>
            <a:endParaRPr sz="2176" dirty="0">
              <a:latin typeface="Tahoma"/>
              <a:cs typeface="Tahoma"/>
            </a:endParaRPr>
          </a:p>
        </p:txBody>
      </p:sp>
      <p:pic>
        <p:nvPicPr>
          <p:cNvPr id="8" name="object 8"/>
          <p:cNvPicPr/>
          <p:nvPr/>
        </p:nvPicPr>
        <p:blipFill>
          <a:blip r:embed="rId2" cstate="print"/>
          <a:stretch>
            <a:fillRect/>
          </a:stretch>
        </p:blipFill>
        <p:spPr>
          <a:xfrm>
            <a:off x="923332" y="1249176"/>
            <a:ext cx="128116" cy="128115"/>
          </a:xfrm>
          <a:prstGeom prst="rect">
            <a:avLst/>
          </a:prstGeom>
        </p:spPr>
      </p:pic>
      <p:pic>
        <p:nvPicPr>
          <p:cNvPr id="9" name="object 9"/>
          <p:cNvPicPr/>
          <p:nvPr/>
        </p:nvPicPr>
        <p:blipFill>
          <a:blip r:embed="rId3" cstate="print"/>
          <a:stretch>
            <a:fillRect/>
          </a:stretch>
        </p:blipFill>
        <p:spPr>
          <a:xfrm>
            <a:off x="923332" y="3440722"/>
            <a:ext cx="128116" cy="128115"/>
          </a:xfrm>
          <a:prstGeom prst="rect">
            <a:avLst/>
          </a:prstGeom>
        </p:spPr>
      </p:pic>
      <p:pic>
        <p:nvPicPr>
          <p:cNvPr id="10" name="object 10"/>
          <p:cNvPicPr/>
          <p:nvPr/>
        </p:nvPicPr>
        <p:blipFill>
          <a:blip r:embed="rId4" cstate="print"/>
          <a:stretch>
            <a:fillRect/>
          </a:stretch>
        </p:blipFill>
        <p:spPr>
          <a:xfrm>
            <a:off x="923332" y="3856724"/>
            <a:ext cx="128116" cy="128115"/>
          </a:xfrm>
          <a:prstGeom prst="rect">
            <a:avLst/>
          </a:prstGeom>
        </p:spPr>
      </p:pic>
      <p:pic>
        <p:nvPicPr>
          <p:cNvPr id="11" name="object 11"/>
          <p:cNvPicPr/>
          <p:nvPr/>
        </p:nvPicPr>
        <p:blipFill>
          <a:blip r:embed="rId5" cstate="print"/>
          <a:stretch>
            <a:fillRect/>
          </a:stretch>
        </p:blipFill>
        <p:spPr>
          <a:xfrm>
            <a:off x="923332" y="4949256"/>
            <a:ext cx="128116" cy="128115"/>
          </a:xfrm>
          <a:prstGeom prst="rect">
            <a:avLst/>
          </a:prstGeom>
        </p:spPr>
      </p:pic>
      <p:pic>
        <p:nvPicPr>
          <p:cNvPr id="12" name="object 12"/>
          <p:cNvPicPr/>
          <p:nvPr/>
        </p:nvPicPr>
        <p:blipFill>
          <a:blip r:embed="rId6" cstate="print"/>
          <a:stretch>
            <a:fillRect/>
          </a:stretch>
        </p:blipFill>
        <p:spPr>
          <a:xfrm>
            <a:off x="923332" y="5308652"/>
            <a:ext cx="128116" cy="12811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AB0B6-B72E-ABD4-0BD9-D29A69668178}"/>
            </a:ext>
          </a:extLst>
        </p:cNvPr>
        <p:cNvGrpSpPr/>
        <p:nvPr/>
      </p:nvGrpSpPr>
      <p:grpSpPr>
        <a:xfrm>
          <a:off x="0" y="0"/>
          <a:ext cx="0" cy="0"/>
          <a:chOff x="0" y="0"/>
          <a:chExt cx="0" cy="0"/>
        </a:xfrm>
      </p:grpSpPr>
      <p:pic>
        <p:nvPicPr>
          <p:cNvPr id="16" name="Picture Placeholder 16" descr="Ένα άτομο σηκώνει το χέρι του">
            <a:extLst>
              <a:ext uri="{FF2B5EF4-FFF2-40B4-BE49-F238E27FC236}">
                <a16:creationId xmlns:a16="http://schemas.microsoft.com/office/drawing/2014/main" id="{187FAB68-2716-FAA1-7899-36AC194F952C}"/>
              </a:ext>
            </a:extLst>
          </p:cNvPr>
          <p:cNvPicPr>
            <a:picLocks noGrp="1" noChangeAspect="1"/>
          </p:cNvPicPr>
          <p:nvPr>
            <p:ph type="pic" sz="quarter" idx="11"/>
          </p:nvPr>
        </p:nvPicPr>
        <p:blipFill>
          <a:blip r:embed="rId2"/>
          <a:srcRect l="8333" r="8333"/>
          <a:stretch/>
        </p:blipFill>
        <p:spPr/>
      </p:pic>
      <p:sp>
        <p:nvSpPr>
          <p:cNvPr id="3" name="Title 2">
            <a:extLst>
              <a:ext uri="{FF2B5EF4-FFF2-40B4-BE49-F238E27FC236}">
                <a16:creationId xmlns:a16="http://schemas.microsoft.com/office/drawing/2014/main" id="{981E5F55-5D3F-6B7F-3419-305C9BAB13A5}"/>
              </a:ext>
            </a:extLst>
          </p:cNvPr>
          <p:cNvSpPr>
            <a:spLocks noGrp="1"/>
          </p:cNvSpPr>
          <p:nvPr>
            <p:ph type="ctrTitle"/>
          </p:nvPr>
        </p:nvSpPr>
        <p:spPr/>
        <p:txBody>
          <a:bodyPr/>
          <a:lstStyle/>
          <a:p>
            <a:r>
              <a:rPr lang="el"/>
              <a:t>Πρόοδος μαθήματος</a:t>
            </a:r>
          </a:p>
        </p:txBody>
      </p:sp>
      <p:sp>
        <p:nvSpPr>
          <p:cNvPr id="4" name="Text Placeholder 3">
            <a:extLst>
              <a:ext uri="{FF2B5EF4-FFF2-40B4-BE49-F238E27FC236}">
                <a16:creationId xmlns:a16="http://schemas.microsoft.com/office/drawing/2014/main" id="{A981F5A6-AA32-1046-471D-550390A5B2B9}"/>
              </a:ext>
            </a:extLst>
          </p:cNvPr>
          <p:cNvSpPr>
            <a:spLocks noGrp="1"/>
          </p:cNvSpPr>
          <p:nvPr>
            <p:ph type="body" sz="quarter" idx="10"/>
          </p:nvPr>
        </p:nvSpPr>
        <p:spPr/>
        <p:txBody>
          <a:bodyPr/>
          <a:lstStyle/>
          <a:p>
            <a:r>
              <a:rPr lang="el"/>
              <a:t>Ο1.</a:t>
            </a:r>
          </a:p>
        </p:txBody>
      </p:sp>
      <p:sp>
        <p:nvSpPr>
          <p:cNvPr id="5" name="Text Placeholder 4">
            <a:extLst>
              <a:ext uri="{FF2B5EF4-FFF2-40B4-BE49-F238E27FC236}">
                <a16:creationId xmlns:a16="http://schemas.microsoft.com/office/drawing/2014/main" id="{D8E63AF2-B43D-11DB-F055-C3133C61A24A}"/>
              </a:ext>
            </a:extLst>
          </p:cNvPr>
          <p:cNvSpPr>
            <a:spLocks noGrp="1"/>
          </p:cNvSpPr>
          <p:nvPr>
            <p:ph type="body" sz="quarter" idx="16"/>
          </p:nvPr>
        </p:nvSpPr>
        <p:spPr/>
        <p:txBody>
          <a:bodyPr>
            <a:normAutofit fontScale="77500" lnSpcReduction="20000"/>
          </a:bodyPr>
          <a:lstStyle/>
          <a:p>
            <a:r>
              <a:rPr lang="el" dirty="0"/>
              <a:t>Πλοήγηση στις απειλές στον κυβερνοχώρο: Ο κίνδυνος ευάλωτων δυαδικών αρχείων στα ναυτηλιακά συστήματα</a:t>
            </a:r>
          </a:p>
        </p:txBody>
      </p:sp>
      <p:sp>
        <p:nvSpPr>
          <p:cNvPr id="6" name="Text Placeholder 5">
            <a:extLst>
              <a:ext uri="{FF2B5EF4-FFF2-40B4-BE49-F238E27FC236}">
                <a16:creationId xmlns:a16="http://schemas.microsoft.com/office/drawing/2014/main" id="{8741A3F2-45F6-D62D-9A5C-BFB896A7EAD6}"/>
              </a:ext>
            </a:extLst>
          </p:cNvPr>
          <p:cNvSpPr>
            <a:spLocks noGrp="1"/>
          </p:cNvSpPr>
          <p:nvPr>
            <p:ph type="body" sz="quarter" idx="12"/>
          </p:nvPr>
        </p:nvSpPr>
        <p:spPr/>
        <p:txBody>
          <a:bodyPr/>
          <a:lstStyle/>
          <a:p>
            <a:r>
              <a:rPr lang="el" sz="4400"/>
              <a:t>Ο2</a:t>
            </a:r>
            <a:r>
              <a:rPr lang="el"/>
              <a:t>.</a:t>
            </a:r>
          </a:p>
        </p:txBody>
      </p:sp>
      <p:sp>
        <p:nvSpPr>
          <p:cNvPr id="7" name="Text Placeholder 6">
            <a:extLst>
              <a:ext uri="{FF2B5EF4-FFF2-40B4-BE49-F238E27FC236}">
                <a16:creationId xmlns:a16="http://schemas.microsoft.com/office/drawing/2014/main" id="{9901A4B2-DC20-D7BD-E4B3-CEDD050D728B}"/>
              </a:ext>
            </a:extLst>
          </p:cNvPr>
          <p:cNvSpPr>
            <a:spLocks noGrp="1"/>
          </p:cNvSpPr>
          <p:nvPr>
            <p:ph type="body" sz="quarter" idx="17"/>
          </p:nvPr>
        </p:nvSpPr>
        <p:spPr/>
        <p:txBody>
          <a:bodyPr>
            <a:normAutofit/>
          </a:bodyPr>
          <a:lstStyle/>
          <a:p>
            <a:r>
              <a:rPr lang="el" sz="2000">
                <a:solidFill>
                  <a:schemeClr val="tx1">
                    <a:lumMod val="50000"/>
                    <a:lumOff val="50000"/>
                  </a:schemeClr>
                </a:solidFill>
              </a:rPr>
              <a:t>Από το λογισμικό στα δυαδικά αρχεία</a:t>
            </a:r>
          </a:p>
        </p:txBody>
      </p:sp>
      <p:sp>
        <p:nvSpPr>
          <p:cNvPr id="8" name="Text Placeholder 7">
            <a:extLst>
              <a:ext uri="{FF2B5EF4-FFF2-40B4-BE49-F238E27FC236}">
                <a16:creationId xmlns:a16="http://schemas.microsoft.com/office/drawing/2014/main" id="{F8B2AD11-B2F9-C816-9E78-18FD8A528E5E}"/>
              </a:ext>
            </a:extLst>
          </p:cNvPr>
          <p:cNvSpPr>
            <a:spLocks noGrp="1"/>
          </p:cNvSpPr>
          <p:nvPr>
            <p:ph type="body" sz="quarter" idx="13"/>
          </p:nvPr>
        </p:nvSpPr>
        <p:spPr/>
        <p:txBody>
          <a:bodyPr/>
          <a:lstStyle/>
          <a:p>
            <a:r>
              <a:rPr lang="el"/>
              <a:t>Ο3.</a:t>
            </a:r>
          </a:p>
        </p:txBody>
      </p:sp>
      <p:sp>
        <p:nvSpPr>
          <p:cNvPr id="9" name="Text Placeholder 8">
            <a:extLst>
              <a:ext uri="{FF2B5EF4-FFF2-40B4-BE49-F238E27FC236}">
                <a16:creationId xmlns:a16="http://schemas.microsoft.com/office/drawing/2014/main" id="{CD4F01BE-0930-BF9C-39E3-B9B6482A74D5}"/>
              </a:ext>
            </a:extLst>
          </p:cNvPr>
          <p:cNvSpPr>
            <a:spLocks noGrp="1"/>
          </p:cNvSpPr>
          <p:nvPr>
            <p:ph type="body" sz="quarter" idx="18"/>
          </p:nvPr>
        </p:nvSpPr>
        <p:spPr/>
        <p:txBody>
          <a:bodyPr/>
          <a:lstStyle/>
          <a:p>
            <a:r>
              <a:rPr lang="el"/>
              <a:t>Μνήμη</a:t>
            </a:r>
            <a:r>
              <a:rPr lang="el" sz="1900">
                <a:solidFill>
                  <a:schemeClr val="tx1"/>
                </a:solidFill>
              </a:rPr>
              <a:t> </a:t>
            </a:r>
          </a:p>
        </p:txBody>
      </p:sp>
      <p:sp>
        <p:nvSpPr>
          <p:cNvPr id="10" name="Text Placeholder 9">
            <a:extLst>
              <a:ext uri="{FF2B5EF4-FFF2-40B4-BE49-F238E27FC236}">
                <a16:creationId xmlns:a16="http://schemas.microsoft.com/office/drawing/2014/main" id="{61849F66-5FD5-B248-F5CD-98AED8A1CCA6}"/>
              </a:ext>
            </a:extLst>
          </p:cNvPr>
          <p:cNvSpPr>
            <a:spLocks noGrp="1"/>
          </p:cNvSpPr>
          <p:nvPr>
            <p:ph type="body" sz="quarter" idx="14"/>
          </p:nvPr>
        </p:nvSpPr>
        <p:spPr/>
        <p:txBody>
          <a:bodyPr/>
          <a:lstStyle/>
          <a:p>
            <a:r>
              <a:rPr lang="el" sz="5400"/>
              <a:t>Ο4.</a:t>
            </a:r>
          </a:p>
        </p:txBody>
      </p:sp>
      <p:sp>
        <p:nvSpPr>
          <p:cNvPr id="11" name="Text Placeholder 10">
            <a:extLst>
              <a:ext uri="{FF2B5EF4-FFF2-40B4-BE49-F238E27FC236}">
                <a16:creationId xmlns:a16="http://schemas.microsoft.com/office/drawing/2014/main" id="{C3B8347E-D030-2700-35D9-853E65F2B3CD}"/>
              </a:ext>
            </a:extLst>
          </p:cNvPr>
          <p:cNvSpPr>
            <a:spLocks noGrp="1"/>
          </p:cNvSpPr>
          <p:nvPr>
            <p:ph type="body" sz="quarter" idx="19"/>
          </p:nvPr>
        </p:nvSpPr>
        <p:spPr/>
        <p:txBody>
          <a:bodyPr/>
          <a:lstStyle/>
          <a:p>
            <a:r>
              <a:rPr lang="el" sz="1800" dirty="0">
                <a:solidFill>
                  <a:schemeClr val="tx1"/>
                </a:solidFill>
              </a:rPr>
              <a:t>Μαύρο κουτί – </a:t>
            </a:r>
            <a:r>
              <a:rPr lang="el-GR" sz="1800" dirty="0">
                <a:solidFill>
                  <a:schemeClr val="tx1"/>
                </a:solidFill>
              </a:rPr>
              <a:t>Δοκιμές Διείσδυσης</a:t>
            </a:r>
            <a:endParaRPr lang="el" sz="1800" dirty="0">
              <a:solidFill>
                <a:schemeClr val="tx1"/>
              </a:solidFill>
            </a:endParaRPr>
          </a:p>
        </p:txBody>
      </p:sp>
      <p:sp>
        <p:nvSpPr>
          <p:cNvPr id="15" name="Slide Number Placeholder 14">
            <a:extLst>
              <a:ext uri="{FF2B5EF4-FFF2-40B4-BE49-F238E27FC236}">
                <a16:creationId xmlns:a16="http://schemas.microsoft.com/office/drawing/2014/main" id="{970DC49A-B779-05CC-56F8-08A6D6DE4974}"/>
              </a:ext>
            </a:extLst>
          </p:cNvPr>
          <p:cNvSpPr>
            <a:spLocks noGrp="1"/>
          </p:cNvSpPr>
          <p:nvPr>
            <p:ph type="sldNum" sz="quarter" idx="4"/>
          </p:nvPr>
        </p:nvSpPr>
        <p:spPr/>
        <p:txBody>
          <a:bodyPr/>
          <a:lstStyle/>
          <a:p>
            <a:fld id="{3A98EE3D-8CD1-4C3F-BD1C-C98C9596463C}" type="slidenum">
              <a:rPr lang="en-US" smtClean="0"/>
              <a:pPr/>
              <a:t>41</a:t>
            </a:fld>
            <a:endParaRPr lang="en-US"/>
          </a:p>
        </p:txBody>
      </p:sp>
      <p:grpSp>
        <p:nvGrpSpPr>
          <p:cNvPr id="17" name="Group 16">
            <a:extLst>
              <a:ext uri="{FF2B5EF4-FFF2-40B4-BE49-F238E27FC236}">
                <a16:creationId xmlns:a16="http://schemas.microsoft.com/office/drawing/2014/main" id="{A3ACA21C-0316-D42A-BB1B-6FD0B9EBE512}"/>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A02CD4D5-1352-132C-C98C-2209147B612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60CB4AD5-3766-BC00-4C89-39D41579A0FC}"/>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grpSp>
    </p:spTree>
    <p:extLst>
      <p:ext uri="{BB962C8B-B14F-4D97-AF65-F5344CB8AC3E}">
        <p14:creationId xmlns:p14="http://schemas.microsoft.com/office/powerpoint/2010/main" val="1558720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878AB-42F2-80B1-8BFF-6E776FA69001}"/>
            </a:ext>
          </a:extLst>
        </p:cNvPr>
        <p:cNvGrpSpPr/>
        <p:nvPr/>
      </p:nvGrpSpPr>
      <p:grpSpPr>
        <a:xfrm>
          <a:off x="0" y="0"/>
          <a:ext cx="0" cy="0"/>
          <a:chOff x="0" y="0"/>
          <a:chExt cx="0" cy="0"/>
        </a:xfrm>
      </p:grpSpPr>
      <p:sp>
        <p:nvSpPr>
          <p:cNvPr id="15" name="Θέση αριθμού διαφάνειας 14">
            <a:extLst>
              <a:ext uri="{FF2B5EF4-FFF2-40B4-BE49-F238E27FC236}">
                <a16:creationId xmlns:a16="http://schemas.microsoft.com/office/drawing/2014/main" id="{164834BC-8B64-6981-9CD0-F657BFFF2852}"/>
              </a:ext>
            </a:extLst>
          </p:cNvPr>
          <p:cNvSpPr>
            <a:spLocks noGrp="1"/>
          </p:cNvSpPr>
          <p:nvPr>
            <p:ph type="sldNum" sz="quarter" idx="4"/>
          </p:nvPr>
        </p:nvSpPr>
        <p:spPr/>
        <p:txBody>
          <a:bodyPr/>
          <a:lstStyle/>
          <a:p>
            <a:fld id="{3A98EE3D-8CD1-4C3F-BD1C-C98C9596463C}" type="slidenum">
              <a:rPr lang="en-US" smtClean="0"/>
              <a:pPr/>
              <a:t>42</a:t>
            </a:fld>
            <a:endParaRPr lang="en-US"/>
          </a:p>
        </p:txBody>
      </p:sp>
      <p:sp>
        <p:nvSpPr>
          <p:cNvPr id="7" name="TextBox 6">
            <a:extLst>
              <a:ext uri="{FF2B5EF4-FFF2-40B4-BE49-F238E27FC236}">
                <a16:creationId xmlns:a16="http://schemas.microsoft.com/office/drawing/2014/main" id="{CFB3B37A-0C46-E52F-79CA-D88E25156B61}"/>
              </a:ext>
            </a:extLst>
          </p:cNvPr>
          <p:cNvSpPr txBox="1"/>
          <p:nvPr/>
        </p:nvSpPr>
        <p:spPr>
          <a:xfrm>
            <a:off x="1913263" y="2343834"/>
            <a:ext cx="4365617" cy="1846659"/>
          </a:xfrm>
          <a:prstGeom prst="rect">
            <a:avLst/>
          </a:prstGeom>
          <a:noFill/>
        </p:spPr>
        <p:txBody>
          <a:bodyPr wrap="square">
            <a:spAutoFit/>
          </a:bodyPr>
          <a:lstStyle/>
          <a:p>
            <a:endParaRPr lang="en-US"/>
          </a:p>
          <a:p>
            <a:r>
              <a:rPr lang="el" sz="4800" b="1"/>
              <a:t>Εξερευνώντας το δυαδικό σύστημα</a:t>
            </a:r>
          </a:p>
        </p:txBody>
      </p:sp>
      <p:pic>
        <p:nvPicPr>
          <p:cNvPr id="8" name="Picture Placeholder 16" descr="Ένα άτομο σηκώνει το χέρι του">
            <a:extLst>
              <a:ext uri="{FF2B5EF4-FFF2-40B4-BE49-F238E27FC236}">
                <a16:creationId xmlns:a16="http://schemas.microsoft.com/office/drawing/2014/main" id="{12D2E387-7C45-0C92-522E-ABED0EAF635F}"/>
              </a:ext>
            </a:extLst>
          </p:cNvPr>
          <p:cNvPicPr>
            <a:picLocks noGrp="1" noChangeAspect="1"/>
          </p:cNvPicPr>
          <p:nvPr>
            <p:ph type="pic" sz="quarter" idx="11"/>
          </p:nvPr>
        </p:nvPicPr>
        <p:blipFill>
          <a:blip r:embed="rId2"/>
          <a:srcRect l="8333" r="8333"/>
          <a:stretch/>
        </p:blipFill>
        <p:spPr>
          <a:xfrm flipH="1">
            <a:off x="7163691" y="0"/>
            <a:ext cx="5024825" cy="6858000"/>
          </a:xfrm>
        </p:spPr>
      </p:pic>
    </p:spTree>
    <p:extLst>
      <p:ext uri="{BB962C8B-B14F-4D97-AF65-F5344CB8AC3E}">
        <p14:creationId xmlns:p14="http://schemas.microsoft.com/office/powerpoint/2010/main" val="26279877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BC644-1981-32F1-2EA0-7DE5F7844192}"/>
            </a:ext>
          </a:extLst>
        </p:cNvPr>
        <p:cNvGrpSpPr/>
        <p:nvPr/>
      </p:nvGrpSpPr>
      <p:grpSpPr>
        <a:xfrm>
          <a:off x="0" y="0"/>
          <a:ext cx="0" cy="0"/>
          <a:chOff x="0" y="0"/>
          <a:chExt cx="0" cy="0"/>
        </a:xfrm>
      </p:grpSpPr>
      <p:sp>
        <p:nvSpPr>
          <p:cNvPr id="15" name="Θέση αριθμού διαφάνειας 14">
            <a:extLst>
              <a:ext uri="{FF2B5EF4-FFF2-40B4-BE49-F238E27FC236}">
                <a16:creationId xmlns:a16="http://schemas.microsoft.com/office/drawing/2014/main" id="{709B38C4-E4B4-F4E1-E4A2-6EFD3F847E33}"/>
              </a:ext>
            </a:extLst>
          </p:cNvPr>
          <p:cNvSpPr>
            <a:spLocks noGrp="1"/>
          </p:cNvSpPr>
          <p:nvPr>
            <p:ph type="sldNum" sz="quarter" idx="4"/>
          </p:nvPr>
        </p:nvSpPr>
        <p:spPr/>
        <p:txBody>
          <a:bodyPr/>
          <a:lstStyle/>
          <a:p>
            <a:fld id="{3A98EE3D-8CD1-4C3F-BD1C-C98C9596463C}" type="slidenum">
              <a:rPr lang="en-US" smtClean="0"/>
              <a:pPr/>
              <a:t>43</a:t>
            </a:fld>
            <a:endParaRPr lang="en-US"/>
          </a:p>
        </p:txBody>
      </p:sp>
      <p:sp>
        <p:nvSpPr>
          <p:cNvPr id="7" name="TextBox 6">
            <a:extLst>
              <a:ext uri="{FF2B5EF4-FFF2-40B4-BE49-F238E27FC236}">
                <a16:creationId xmlns:a16="http://schemas.microsoft.com/office/drawing/2014/main" id="{914651BF-5881-8BBF-3513-6CD5E9BACC6C}"/>
              </a:ext>
            </a:extLst>
          </p:cNvPr>
          <p:cNvSpPr txBox="1"/>
          <p:nvPr/>
        </p:nvSpPr>
        <p:spPr>
          <a:xfrm>
            <a:off x="1913263" y="2343834"/>
            <a:ext cx="4365617" cy="1846659"/>
          </a:xfrm>
          <a:prstGeom prst="rect">
            <a:avLst/>
          </a:prstGeom>
          <a:noFill/>
        </p:spPr>
        <p:txBody>
          <a:bodyPr wrap="square">
            <a:spAutoFit/>
          </a:bodyPr>
          <a:lstStyle/>
          <a:p>
            <a:endParaRPr lang="en-US"/>
          </a:p>
          <a:p>
            <a:r>
              <a:rPr lang="el" sz="4800" b="1"/>
              <a:t>Αναζήτηση τρωτών σημείων</a:t>
            </a:r>
          </a:p>
        </p:txBody>
      </p:sp>
      <p:pic>
        <p:nvPicPr>
          <p:cNvPr id="8" name="Picture Placeholder 16" descr="Ένα άτομο σηκώνει το χέρι του">
            <a:extLst>
              <a:ext uri="{FF2B5EF4-FFF2-40B4-BE49-F238E27FC236}">
                <a16:creationId xmlns:a16="http://schemas.microsoft.com/office/drawing/2014/main" id="{47FE98A6-9AC3-778F-68E4-D75088657F07}"/>
              </a:ext>
            </a:extLst>
          </p:cNvPr>
          <p:cNvPicPr>
            <a:picLocks noGrp="1" noChangeAspect="1"/>
          </p:cNvPicPr>
          <p:nvPr>
            <p:ph type="pic" sz="quarter" idx="11"/>
          </p:nvPr>
        </p:nvPicPr>
        <p:blipFill>
          <a:blip r:embed="rId2"/>
          <a:srcRect l="8333" r="8333"/>
          <a:stretch/>
        </p:blipFill>
        <p:spPr>
          <a:xfrm flipH="1">
            <a:off x="7163691" y="0"/>
            <a:ext cx="5024825" cy="6858000"/>
          </a:xfrm>
        </p:spPr>
      </p:pic>
    </p:spTree>
    <p:extLst>
      <p:ext uri="{BB962C8B-B14F-4D97-AF65-F5344CB8AC3E}">
        <p14:creationId xmlns:p14="http://schemas.microsoft.com/office/powerpoint/2010/main" val="16840535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14574" y="238295"/>
            <a:ext cx="20838253" cy="711415"/>
          </a:xfrm>
          <a:prstGeom prst="rect">
            <a:avLst/>
          </a:prstGeom>
        </p:spPr>
        <p:txBody>
          <a:bodyPr vert="horz" wrap="square" lIns="0" tIns="33975" rIns="0" bIns="0" rtlCol="0" anchor="ctr">
            <a:spAutoFit/>
          </a:bodyPr>
          <a:lstStyle/>
          <a:p>
            <a:pPr marL="25168">
              <a:lnSpc>
                <a:spcPct val="100000"/>
              </a:lnSpc>
              <a:spcBef>
                <a:spcPts val="268"/>
              </a:spcBef>
            </a:pPr>
            <a:r>
              <a:rPr lang="el"/>
              <a:t>Μορφή αρχείου</a:t>
            </a:r>
          </a:p>
        </p:txBody>
      </p:sp>
      <p:pic>
        <p:nvPicPr>
          <p:cNvPr id="3" name="object 3"/>
          <p:cNvPicPr/>
          <p:nvPr/>
        </p:nvPicPr>
        <p:blipFill>
          <a:blip r:embed="rId2" cstate="print"/>
          <a:stretch>
            <a:fillRect/>
          </a:stretch>
        </p:blipFill>
        <p:spPr>
          <a:xfrm>
            <a:off x="2079427" y="2146894"/>
            <a:ext cx="135147" cy="135147"/>
          </a:xfrm>
          <a:prstGeom prst="rect">
            <a:avLst/>
          </a:prstGeom>
        </p:spPr>
      </p:pic>
      <p:sp>
        <p:nvSpPr>
          <p:cNvPr id="4" name="object 4"/>
          <p:cNvSpPr txBox="1"/>
          <p:nvPr/>
        </p:nvSpPr>
        <p:spPr>
          <a:xfrm>
            <a:off x="1777573" y="1987331"/>
            <a:ext cx="8383119" cy="2723482"/>
          </a:xfrm>
          <a:prstGeom prst="rect">
            <a:avLst/>
          </a:prstGeom>
        </p:spPr>
        <p:txBody>
          <a:bodyPr vert="horz" wrap="square" lIns="0" tIns="22650" rIns="0" bIns="0" rtlCol="0">
            <a:spAutoFit/>
          </a:bodyPr>
          <a:lstStyle/>
          <a:p>
            <a:pPr marL="573821">
              <a:spcBef>
                <a:spcPts val="178"/>
              </a:spcBef>
            </a:pPr>
            <a:r>
              <a:rPr lang="el" sz="2180" dirty="0">
                <a:latin typeface="Carlito"/>
                <a:cs typeface="Carlito"/>
              </a:rPr>
              <a:t>Το 'αρχείο’ </a:t>
            </a:r>
            <a:r>
              <a:rPr lang="en-US" sz="2180" dirty="0">
                <a:latin typeface="Carlito"/>
                <a:cs typeface="Carlito"/>
              </a:rPr>
              <a:t>utility</a:t>
            </a:r>
            <a:endParaRPr sz="2180" dirty="0">
              <a:latin typeface="Carlito"/>
              <a:cs typeface="Carlito"/>
            </a:endParaRPr>
          </a:p>
          <a:p>
            <a:pPr>
              <a:spcBef>
                <a:spcPts val="268"/>
              </a:spcBef>
            </a:pPr>
            <a:endParaRPr sz="2180" dirty="0">
              <a:latin typeface="Carlito"/>
              <a:cs typeface="Carlito"/>
            </a:endParaRPr>
          </a:p>
          <a:p>
            <a:pPr marL="25168"/>
            <a:r>
              <a:rPr lang="el" sz="1684" dirty="0">
                <a:latin typeface="Liberation Mono"/>
                <a:cs typeface="Liberation Mono"/>
              </a:rPr>
              <a:t>$ αρχείο foo</a:t>
            </a:r>
            <a:endParaRPr sz="1684" dirty="0">
              <a:latin typeface="Liberation Mono"/>
              <a:cs typeface="Liberation Mono"/>
            </a:endParaRPr>
          </a:p>
          <a:p>
            <a:pPr marL="25168" marR="10067">
              <a:lnSpc>
                <a:spcPct val="132800"/>
              </a:lnSpc>
            </a:pPr>
            <a:r>
              <a:rPr lang="el" sz="1684" dirty="0">
                <a:latin typeface="Liberation Mono"/>
                <a:cs typeface="Liberation Mono"/>
              </a:rPr>
              <a:t>foo: ELF 32-bit LSB εκτελέσιμο, Intel 80386, έκδοση 1 (SYSV), δυναμικά συνδεδεμένο (χρησιμοποιεί κοινόχρηστους libs), για GNU/Linux 2.6.24, BuildID[sha1]=0x628d57caa90b9cb4d373105a9b17da72aa4bb0d7,</a:t>
            </a:r>
            <a:endParaRPr sz="1684" dirty="0">
              <a:latin typeface="Liberation Mono"/>
              <a:cs typeface="Liberation Mono"/>
            </a:endParaRPr>
          </a:p>
          <a:p>
            <a:pPr marL="25168">
              <a:spcBef>
                <a:spcPts val="664"/>
              </a:spcBef>
            </a:pPr>
            <a:r>
              <a:rPr lang="el" sz="1684" dirty="0">
                <a:latin typeface="Liberation Mono"/>
                <a:cs typeface="Liberation Mono"/>
              </a:rPr>
              <a:t>δεν έχει απογυμνωθεί</a:t>
            </a:r>
            <a:endParaRPr sz="1684" dirty="0">
              <a:latin typeface="Liberation Mono"/>
              <a:cs typeface="Liberation Mono"/>
            </a:endParaRPr>
          </a:p>
          <a:p>
            <a:pPr marL="25168">
              <a:spcBef>
                <a:spcPts val="664"/>
              </a:spcBef>
            </a:pPr>
            <a:r>
              <a:rPr lang="el" sz="1684" spc="-99" dirty="0">
                <a:latin typeface="Liberation Mono"/>
                <a:cs typeface="Liberation Mono"/>
              </a:rPr>
              <a:t>$</a:t>
            </a:r>
            <a:endParaRPr sz="1684" dirty="0">
              <a:latin typeface="Liberation Mono"/>
              <a:cs typeface="Liberation Mono"/>
            </a:endParaRPr>
          </a:p>
        </p:txBody>
      </p:sp>
      <p:sp>
        <p:nvSpPr>
          <p:cNvPr id="9" name="object 9"/>
          <p:cNvSpPr txBox="1">
            <a:spLocks noGrp="1"/>
          </p:cNvSpPr>
          <p:nvPr>
            <p:ph type="ftr" sz="quarter" idx="5"/>
          </p:nvPr>
        </p:nvSpPr>
        <p:spPr>
          <a:xfrm>
            <a:off x="180047" y="3351159"/>
            <a:ext cx="1176020" cy="101600"/>
          </a:xfrm>
          <a:prstGeom prst="rect">
            <a:avLst/>
          </a:prstGeom>
        </p:spPr>
        <p:txBody>
          <a:bodyPr vert="horz" wrap="square" lIns="0" tIns="0" rIns="0" bIns="0" rtlCol="0">
            <a:spAutoFit/>
          </a:bodyPr>
          <a:lstStyle>
            <a:defPPr>
              <a:defRPr kern="0"/>
            </a:defPPr>
            <a:lvl1pPr>
              <a:defRPr sz="600" b="0" i="0">
                <a:solidFill>
                  <a:schemeClr val="bg1"/>
                </a:solidFill>
                <a:latin typeface="Carlito"/>
                <a:cs typeface="Carlito"/>
              </a:defRPr>
            </a:lvl1pPr>
          </a:lstStyle>
          <a:p>
            <a:pPr marL="25168">
              <a:lnSpc>
                <a:spcPts val="1328"/>
              </a:lnSpc>
            </a:pPr>
            <a:r>
              <a:rPr lang="el" spc="-10"/>
              <a:t>Δημήτριος Α. Γλυνός (Πανεπιστήμιο Πειραιά)</a:t>
            </a:r>
            <a:endParaRPr spc="-20"/>
          </a:p>
        </p:txBody>
      </p:sp>
    </p:spTree>
  </p:cSld>
  <p:clrMapOvr>
    <a:masterClrMapping/>
  </p:clrMapOvr>
  <p:transition>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6916" y="158748"/>
            <a:ext cx="12074013" cy="2065632"/>
          </a:xfrm>
          <a:prstGeom prst="rect">
            <a:avLst/>
          </a:prstGeom>
        </p:spPr>
        <p:txBody>
          <a:bodyPr vert="horz" wrap="square" lIns="0" tIns="33975" rIns="0" bIns="0" rtlCol="0" anchor="ctr">
            <a:spAutoFit/>
          </a:bodyPr>
          <a:lstStyle/>
          <a:p>
            <a:pPr marL="25168">
              <a:lnSpc>
                <a:spcPct val="100000"/>
              </a:lnSpc>
              <a:spcBef>
                <a:spcPts val="268"/>
              </a:spcBef>
            </a:pPr>
            <a:r>
              <a:rPr lang="el" sz="4400" dirty="0"/>
              <a:t>Χαρτογράφηση της λειτουργικότητας της εφαρμογής </a:t>
            </a:r>
            <a:br>
              <a:rPr lang="el-GR" sz="4400" spc="119" dirty="0"/>
            </a:br>
            <a:endParaRPr lang="el-GR" sz="4400" spc="119" dirty="0"/>
          </a:p>
        </p:txBody>
      </p:sp>
      <p:sp>
        <p:nvSpPr>
          <p:cNvPr id="11" name="object 11"/>
          <p:cNvSpPr txBox="1">
            <a:spLocks noGrp="1"/>
          </p:cNvSpPr>
          <p:nvPr>
            <p:ph type="body" idx="1"/>
          </p:nvPr>
        </p:nvSpPr>
        <p:spPr>
          <a:xfrm>
            <a:off x="443903" y="1792206"/>
            <a:ext cx="11304193" cy="4231727"/>
          </a:xfrm>
          <a:prstGeom prst="rect">
            <a:avLst/>
          </a:prstGeom>
        </p:spPr>
        <p:txBody>
          <a:bodyPr vert="horz" wrap="square" lIns="0" tIns="291901" rIns="0" bIns="0" rtlCol="0">
            <a:spAutoFit/>
          </a:bodyPr>
          <a:lstStyle/>
          <a:p>
            <a:pPr marL="573821" marR="3820440" indent="-549912">
              <a:lnSpc>
                <a:spcPct val="125299"/>
              </a:lnSpc>
              <a:spcBef>
                <a:spcPts val="198"/>
              </a:spcBef>
            </a:pPr>
            <a:r>
              <a:rPr lang="el" spc="-20" dirty="0"/>
              <a:t>Εκτελέστε την εφαρμογή κατα σειρά για να προσδιορίσετε βασικές λειτουργίες</a:t>
            </a:r>
          </a:p>
          <a:p>
            <a:pPr marL="573821">
              <a:lnSpc>
                <a:spcPct val="100000"/>
              </a:lnSpc>
              <a:spcBef>
                <a:spcPts val="664"/>
              </a:spcBef>
            </a:pPr>
            <a:r>
              <a:rPr lang="el" spc="-20" dirty="0"/>
              <a:t>Καταστάσεις εφαρμογής</a:t>
            </a:r>
          </a:p>
          <a:p>
            <a:pPr marL="573821" marR="5506669">
              <a:lnSpc>
                <a:spcPct val="125299"/>
              </a:lnSpc>
            </a:pPr>
            <a:r>
              <a:rPr lang="el" dirty="0"/>
              <a:t>σημεία αλληλεπίδρασης χρήστη είσοδος/έξοδοι</a:t>
            </a:r>
          </a:p>
          <a:p>
            <a:pPr marL="573821" marR="10067">
              <a:lnSpc>
                <a:spcPct val="125299"/>
              </a:lnSpc>
            </a:pPr>
            <a:r>
              <a:rPr lang="el" dirty="0"/>
              <a:t>Στοιχεία που θα ήταν ευάλωτα εάν γινόταν εκμετάλλευση ενός σφάλματος στην εφαρμογή Έλεγχοι ασφαλείας υψηλού επιπέδου</a:t>
            </a:r>
          </a:p>
          <a:p>
            <a:pPr marL="573821">
              <a:lnSpc>
                <a:spcPct val="100000"/>
              </a:lnSpc>
              <a:spcBef>
                <a:spcPts val="654"/>
              </a:spcBef>
            </a:pPr>
            <a:r>
              <a:rPr lang="el" dirty="0"/>
              <a:t>Δικαιώματα αρχείων</a:t>
            </a:r>
          </a:p>
          <a:p>
            <a:pPr marL="573821">
              <a:lnSpc>
                <a:spcPct val="100000"/>
              </a:lnSpc>
              <a:spcBef>
                <a:spcPts val="664"/>
              </a:spcBef>
            </a:pPr>
            <a:r>
              <a:rPr lang="el" spc="-20" dirty="0"/>
              <a:t>Απαιτούμενα / Αποκτηθέντα προνόμια</a:t>
            </a:r>
          </a:p>
        </p:txBody>
      </p:sp>
    </p:spTree>
  </p:cSld>
  <p:clrMapOvr>
    <a:masterClrMapping/>
  </p:clrMapOvr>
  <p:transition>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84876" y="31210"/>
            <a:ext cx="20838253" cy="1880966"/>
          </a:xfrm>
          <a:prstGeom prst="rect">
            <a:avLst/>
          </a:prstGeom>
        </p:spPr>
        <p:txBody>
          <a:bodyPr vert="horz" wrap="square" lIns="0" tIns="33975" rIns="0" bIns="0" rtlCol="0" anchor="ctr">
            <a:spAutoFit/>
          </a:bodyPr>
          <a:lstStyle/>
          <a:p>
            <a:pPr marL="25168">
              <a:lnSpc>
                <a:spcPct val="100000"/>
              </a:lnSpc>
              <a:spcBef>
                <a:spcPts val="268"/>
              </a:spcBef>
            </a:pPr>
            <a:r>
              <a:rPr lang="el"/>
              <a:t>Εξαρτήσεις σε </a:t>
            </a:r>
            <a:br>
              <a:rPr lang="el-GR" spc="149"/>
            </a:br>
            <a:r>
              <a:rPr lang="el"/>
              <a:t>δυναμικές βιβλιοθήκες</a:t>
            </a:r>
          </a:p>
        </p:txBody>
      </p:sp>
      <p:pic>
        <p:nvPicPr>
          <p:cNvPr id="3" name="object 3"/>
          <p:cNvPicPr/>
          <p:nvPr/>
        </p:nvPicPr>
        <p:blipFill>
          <a:blip r:embed="rId2" cstate="print"/>
          <a:stretch>
            <a:fillRect/>
          </a:stretch>
        </p:blipFill>
        <p:spPr>
          <a:xfrm>
            <a:off x="2079427" y="2283299"/>
            <a:ext cx="135147" cy="135147"/>
          </a:xfrm>
          <a:prstGeom prst="rect">
            <a:avLst/>
          </a:prstGeom>
        </p:spPr>
      </p:pic>
      <p:sp>
        <p:nvSpPr>
          <p:cNvPr id="4" name="object 4"/>
          <p:cNvSpPr txBox="1"/>
          <p:nvPr/>
        </p:nvSpPr>
        <p:spPr>
          <a:xfrm>
            <a:off x="1777574" y="2123737"/>
            <a:ext cx="8517762" cy="2387236"/>
          </a:xfrm>
          <a:prstGeom prst="rect">
            <a:avLst/>
          </a:prstGeom>
        </p:spPr>
        <p:txBody>
          <a:bodyPr vert="horz" wrap="square" lIns="0" tIns="22650" rIns="0" bIns="0" rtlCol="0">
            <a:spAutoFit/>
          </a:bodyPr>
          <a:lstStyle/>
          <a:p>
            <a:pPr marL="573821">
              <a:spcBef>
                <a:spcPts val="178"/>
              </a:spcBef>
            </a:pPr>
            <a:r>
              <a:rPr lang="el" sz="2180">
                <a:latin typeface="Carlito"/>
                <a:cs typeface="Carlito"/>
              </a:rPr>
              <a:t>Χρησιμοποιήστε το 'ldd' για να εντοπίσετε εξαρτήσεις σε δυναμικές βιβλιοθήκες</a:t>
            </a:r>
            <a:endParaRPr sz="2180">
              <a:latin typeface="Carlito"/>
              <a:cs typeface="Carlito"/>
            </a:endParaRPr>
          </a:p>
          <a:p>
            <a:pPr>
              <a:spcBef>
                <a:spcPts val="268"/>
              </a:spcBef>
            </a:pPr>
            <a:endParaRPr sz="2180">
              <a:latin typeface="Carlito"/>
              <a:cs typeface="Carlito"/>
            </a:endParaRPr>
          </a:p>
          <a:p>
            <a:pPr marL="25168"/>
            <a:r>
              <a:rPr lang="el" sz="1684">
                <a:latin typeface="Liberation Mono"/>
                <a:cs typeface="Liberation Mono"/>
              </a:rPr>
              <a:t>$ ldd foo</a:t>
            </a:r>
            <a:endParaRPr lang="en-US" sz="1684">
              <a:latin typeface="Liberation Mono"/>
              <a:cs typeface="Liberation Mono"/>
            </a:endParaRPr>
          </a:p>
          <a:p>
            <a:pPr marL="1099824">
              <a:spcBef>
                <a:spcPts val="664"/>
              </a:spcBef>
              <a:tabLst>
                <a:tab pos="3787722" algn="l"/>
              </a:tabLst>
            </a:pPr>
            <a:r>
              <a:rPr lang="el" sz="1684">
                <a:latin typeface="Liberation Mono"/>
                <a:cs typeface="Liberation Mono"/>
              </a:rPr>
              <a:t>linux-gate.so.1 =&gt; (0x00602000)</a:t>
            </a:r>
            <a:endParaRPr lang="en-US" sz="1684">
              <a:latin typeface="Liberation Mono"/>
              <a:cs typeface="Liberation Mono"/>
            </a:endParaRPr>
          </a:p>
          <a:p>
            <a:pPr marL="1099824">
              <a:spcBef>
                <a:spcPts val="664"/>
              </a:spcBef>
            </a:pPr>
            <a:r>
              <a:rPr lang="el" sz="1684">
                <a:latin typeface="Liberation Mono"/>
                <a:cs typeface="Liberation Mono"/>
              </a:rPr>
              <a:t>libc.so.6 =&gt; /lib/i386-linux-gnu/libc.so.6 (0x00110000)</a:t>
            </a:r>
            <a:endParaRPr lang="en-US" sz="1684">
              <a:latin typeface="Liberation Mono"/>
              <a:cs typeface="Liberation Mono"/>
            </a:endParaRPr>
          </a:p>
          <a:p>
            <a:pPr marL="1099824">
              <a:spcBef>
                <a:spcPts val="664"/>
              </a:spcBef>
            </a:pPr>
            <a:r>
              <a:rPr lang="el" sz="1684">
                <a:latin typeface="Liberation Mono"/>
                <a:cs typeface="Liberation Mono"/>
              </a:rPr>
              <a:t>/lib/ld-linux.so.2 (0x005c8000)</a:t>
            </a:r>
            <a:endParaRPr lang="en-US" sz="1684">
              <a:latin typeface="Liberation Mono"/>
              <a:cs typeface="Liberation Mono"/>
            </a:endParaRPr>
          </a:p>
          <a:p>
            <a:pPr marL="25168">
              <a:spcBef>
                <a:spcPts val="664"/>
              </a:spcBef>
            </a:pPr>
            <a:r>
              <a:rPr lang="el" sz="1684" spc="-99">
                <a:latin typeface="Liberation Mono"/>
                <a:cs typeface="Liberation Mono"/>
              </a:rPr>
              <a:t>$</a:t>
            </a:r>
            <a:endParaRPr sz="1684">
              <a:latin typeface="Liberation Mono"/>
              <a:cs typeface="Liberation Mono"/>
            </a:endParaRPr>
          </a:p>
        </p:txBody>
      </p:sp>
      <p:sp>
        <p:nvSpPr>
          <p:cNvPr id="9" name="object 9"/>
          <p:cNvSpPr txBox="1">
            <a:spLocks noGrp="1"/>
          </p:cNvSpPr>
          <p:nvPr>
            <p:ph type="ftr" sz="quarter" idx="5"/>
          </p:nvPr>
        </p:nvSpPr>
        <p:spPr>
          <a:xfrm>
            <a:off x="180047" y="3351159"/>
            <a:ext cx="1176020" cy="101600"/>
          </a:xfrm>
          <a:prstGeom prst="rect">
            <a:avLst/>
          </a:prstGeom>
        </p:spPr>
        <p:txBody>
          <a:bodyPr vert="horz" wrap="square" lIns="0" tIns="0" rIns="0" bIns="0" rtlCol="0">
            <a:spAutoFit/>
          </a:bodyPr>
          <a:lstStyle>
            <a:defPPr>
              <a:defRPr kern="0"/>
            </a:defPPr>
            <a:lvl1pPr>
              <a:defRPr sz="600" b="0" i="0">
                <a:solidFill>
                  <a:schemeClr val="bg1"/>
                </a:solidFill>
                <a:latin typeface="Carlito"/>
                <a:cs typeface="Carlito"/>
              </a:defRPr>
            </a:lvl1pPr>
          </a:lstStyle>
          <a:p>
            <a:pPr marL="25168">
              <a:lnSpc>
                <a:spcPts val="1328"/>
              </a:lnSpc>
            </a:pPr>
            <a:r>
              <a:rPr lang="el" spc="-10"/>
              <a:t>Δημήτριος Α. Γλυνός (Πανεπιστήμιο Πειραιά)</a:t>
            </a:r>
            <a:endParaRPr spc="-20"/>
          </a:p>
        </p:txBody>
      </p:sp>
    </p:spTree>
  </p:cSld>
  <p:clrMapOvr>
    <a:masterClrMapping/>
  </p:clrMapOvr>
  <p:transition>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7718" y="337671"/>
            <a:ext cx="11416563" cy="865304"/>
          </a:xfrm>
          <a:prstGeom prst="rect">
            <a:avLst/>
          </a:prstGeom>
        </p:spPr>
        <p:txBody>
          <a:bodyPr vert="horz" wrap="square" lIns="0" tIns="33975" rIns="0" bIns="0" rtlCol="0" anchor="ctr">
            <a:spAutoFit/>
          </a:bodyPr>
          <a:lstStyle/>
          <a:p>
            <a:pPr marL="25168">
              <a:lnSpc>
                <a:spcPct val="100000"/>
              </a:lnSpc>
              <a:spcBef>
                <a:spcPts val="268"/>
              </a:spcBef>
            </a:pPr>
            <a:r>
              <a:rPr lang="el" sz="5400" dirty="0"/>
              <a:t>Ενσωματωμένες στατικές βιβλιοθήκες</a:t>
            </a:r>
          </a:p>
        </p:txBody>
      </p:sp>
      <p:pic>
        <p:nvPicPr>
          <p:cNvPr id="3" name="object 3"/>
          <p:cNvPicPr/>
          <p:nvPr/>
        </p:nvPicPr>
        <p:blipFill>
          <a:blip r:embed="rId2" cstate="print"/>
          <a:stretch>
            <a:fillRect/>
          </a:stretch>
        </p:blipFill>
        <p:spPr>
          <a:xfrm>
            <a:off x="2079427" y="2283299"/>
            <a:ext cx="135147" cy="135147"/>
          </a:xfrm>
          <a:prstGeom prst="rect">
            <a:avLst/>
          </a:prstGeom>
        </p:spPr>
      </p:pic>
      <p:sp>
        <p:nvSpPr>
          <p:cNvPr id="4" name="object 4"/>
          <p:cNvSpPr txBox="1"/>
          <p:nvPr/>
        </p:nvSpPr>
        <p:spPr>
          <a:xfrm>
            <a:off x="1777573" y="2123737"/>
            <a:ext cx="7441874" cy="2387236"/>
          </a:xfrm>
          <a:prstGeom prst="rect">
            <a:avLst/>
          </a:prstGeom>
        </p:spPr>
        <p:txBody>
          <a:bodyPr vert="horz" wrap="square" lIns="0" tIns="22650" rIns="0" bIns="0" rtlCol="0">
            <a:spAutoFit/>
          </a:bodyPr>
          <a:lstStyle/>
          <a:p>
            <a:pPr marL="573821">
              <a:spcBef>
                <a:spcPts val="178"/>
              </a:spcBef>
            </a:pPr>
            <a:r>
              <a:rPr lang="el" sz="2180" dirty="0">
                <a:latin typeface="Carlito"/>
                <a:cs typeface="Carlito"/>
              </a:rPr>
              <a:t>Αναζητήστε ενδιαφέροντα σύμβολα με 'nm' ή 'objdump'</a:t>
            </a:r>
            <a:endParaRPr sz="2180" dirty="0">
              <a:latin typeface="Carlito"/>
              <a:cs typeface="Carlito"/>
            </a:endParaRPr>
          </a:p>
          <a:p>
            <a:pPr>
              <a:spcBef>
                <a:spcPts val="268"/>
              </a:spcBef>
            </a:pPr>
            <a:endParaRPr sz="2180" dirty="0">
              <a:latin typeface="Carlito"/>
              <a:cs typeface="Carlito"/>
            </a:endParaRPr>
          </a:p>
          <a:p>
            <a:pPr marL="25168"/>
            <a:r>
              <a:rPr lang="el" sz="1684" dirty="0">
                <a:latin typeface="Liberation Mono"/>
                <a:cs typeface="Liberation Mono"/>
              </a:rPr>
              <a:t>$ objdump -δ foo</a:t>
            </a:r>
            <a:endParaRPr sz="1684" dirty="0">
              <a:latin typeface="Liberation Mono"/>
              <a:cs typeface="Liberation Mono"/>
            </a:endParaRPr>
          </a:p>
          <a:p>
            <a:pPr marL="25168">
              <a:spcBef>
                <a:spcPts val="664"/>
              </a:spcBef>
            </a:pPr>
            <a:r>
              <a:rPr lang="el" sz="1684" spc="-50" dirty="0">
                <a:latin typeface="Liberation Mono"/>
                <a:cs typeface="Liberation Mono"/>
              </a:rPr>
              <a:t>...</a:t>
            </a:r>
            <a:endParaRPr sz="1684" dirty="0">
              <a:latin typeface="Liberation Mono"/>
              <a:cs typeface="Liberation Mono"/>
            </a:endParaRPr>
          </a:p>
          <a:p>
            <a:pPr marL="25168">
              <a:spcBef>
                <a:spcPts val="664"/>
              </a:spcBef>
            </a:pPr>
            <a:r>
              <a:rPr lang="el" sz="1684" dirty="0">
                <a:latin typeface="Liberation Mono"/>
                <a:cs typeface="Liberation Mono"/>
              </a:rPr>
              <a:t>804C315: E8 B6 00 00 00 Καλέστε 804C3D0 &lt;SSL_library_init&gt;</a:t>
            </a:r>
            <a:endParaRPr sz="1684" dirty="0">
              <a:latin typeface="Liberation Mono"/>
              <a:cs typeface="Liberation Mono"/>
            </a:endParaRPr>
          </a:p>
          <a:p>
            <a:pPr marL="25168">
              <a:spcBef>
                <a:spcPts val="664"/>
              </a:spcBef>
            </a:pPr>
            <a:r>
              <a:rPr lang="el" sz="1684" spc="-50" dirty="0">
                <a:latin typeface="Liberation Mono"/>
                <a:cs typeface="Liberation Mono"/>
              </a:rPr>
              <a:t>...</a:t>
            </a:r>
            <a:endParaRPr sz="1684" dirty="0">
              <a:latin typeface="Liberation Mono"/>
              <a:cs typeface="Liberation Mono"/>
            </a:endParaRPr>
          </a:p>
          <a:p>
            <a:pPr marL="25168">
              <a:spcBef>
                <a:spcPts val="664"/>
              </a:spcBef>
            </a:pPr>
            <a:r>
              <a:rPr lang="el" sz="1684" spc="-99" dirty="0">
                <a:latin typeface="Liberation Mono"/>
                <a:cs typeface="Liberation Mono"/>
              </a:rPr>
              <a:t>$</a:t>
            </a:r>
            <a:endParaRPr sz="1684" dirty="0">
              <a:latin typeface="Liberation Mono"/>
              <a:cs typeface="Liberation Mono"/>
            </a:endParaRPr>
          </a:p>
        </p:txBody>
      </p:sp>
      <p:sp>
        <p:nvSpPr>
          <p:cNvPr id="9" name="object 9"/>
          <p:cNvSpPr txBox="1">
            <a:spLocks noGrp="1"/>
          </p:cNvSpPr>
          <p:nvPr>
            <p:ph type="ftr" sz="quarter" idx="5"/>
          </p:nvPr>
        </p:nvSpPr>
        <p:spPr>
          <a:xfrm>
            <a:off x="180047" y="3351159"/>
            <a:ext cx="1176020" cy="101600"/>
          </a:xfrm>
          <a:prstGeom prst="rect">
            <a:avLst/>
          </a:prstGeom>
        </p:spPr>
        <p:txBody>
          <a:bodyPr vert="horz" wrap="square" lIns="0" tIns="0" rIns="0" bIns="0" rtlCol="0">
            <a:spAutoFit/>
          </a:bodyPr>
          <a:lstStyle>
            <a:defPPr>
              <a:defRPr kern="0"/>
            </a:defPPr>
            <a:lvl1pPr>
              <a:defRPr sz="600" b="0" i="0">
                <a:solidFill>
                  <a:schemeClr val="bg1"/>
                </a:solidFill>
                <a:latin typeface="Carlito"/>
                <a:cs typeface="Carlito"/>
              </a:defRPr>
            </a:lvl1pPr>
          </a:lstStyle>
          <a:p>
            <a:pPr marL="25168">
              <a:lnSpc>
                <a:spcPts val="1328"/>
              </a:lnSpc>
            </a:pPr>
            <a:r>
              <a:rPr lang="el" spc="-10"/>
              <a:t>Δημήτριος Α. Γλυνός (Πανεπιστήμιο Πειραιά)</a:t>
            </a:r>
            <a:endParaRPr spc="-20"/>
          </a:p>
        </p:txBody>
      </p:sp>
    </p:spTree>
  </p:cSld>
  <p:clrMapOvr>
    <a:masterClrMapping/>
  </p:clrMapOvr>
  <p:transition>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57394" y="236532"/>
            <a:ext cx="20838253" cy="711415"/>
          </a:xfrm>
          <a:prstGeom prst="rect">
            <a:avLst/>
          </a:prstGeom>
        </p:spPr>
        <p:txBody>
          <a:bodyPr vert="horz" wrap="square" lIns="0" tIns="33975" rIns="0" bIns="0" rtlCol="0" anchor="ctr">
            <a:spAutoFit/>
          </a:bodyPr>
          <a:lstStyle/>
          <a:p>
            <a:pPr marL="25168">
              <a:lnSpc>
                <a:spcPct val="100000"/>
              </a:lnSpc>
              <a:spcBef>
                <a:spcPts val="268"/>
              </a:spcBef>
            </a:pPr>
            <a:r>
              <a:rPr lang="el"/>
              <a:t>Ιχνηλάτηση εκτέλεσης</a:t>
            </a:r>
          </a:p>
        </p:txBody>
      </p:sp>
      <p:sp>
        <p:nvSpPr>
          <p:cNvPr id="4" name="object 4"/>
          <p:cNvSpPr txBox="1">
            <a:spLocks noGrp="1"/>
          </p:cNvSpPr>
          <p:nvPr>
            <p:ph type="body" idx="1"/>
          </p:nvPr>
        </p:nvSpPr>
        <p:spPr>
          <a:xfrm>
            <a:off x="768057" y="1255040"/>
            <a:ext cx="20838253" cy="4762336"/>
          </a:xfrm>
          <a:prstGeom prst="rect">
            <a:avLst/>
          </a:prstGeom>
        </p:spPr>
        <p:txBody>
          <a:bodyPr vert="horz" wrap="square" lIns="0" tIns="191269" rIns="0" bIns="0" rtlCol="0">
            <a:spAutoFit/>
          </a:bodyPr>
          <a:lstStyle/>
          <a:p>
            <a:pPr marL="573821">
              <a:lnSpc>
                <a:spcPct val="100000"/>
              </a:lnSpc>
              <a:spcBef>
                <a:spcPts val="1506"/>
              </a:spcBef>
            </a:pPr>
            <a:r>
              <a:rPr lang="el"/>
              <a:t>Χρησιμοποιήστε το 'strace' για να εντοπίσετε κλήσεις συστήματος</a:t>
            </a:r>
          </a:p>
          <a:p>
            <a:pPr marL="573821">
              <a:lnSpc>
                <a:spcPct val="100000"/>
              </a:lnSpc>
              <a:spcBef>
                <a:spcPts val="1149"/>
              </a:spcBef>
            </a:pPr>
            <a:r>
              <a:rPr lang="el" sz="1684">
                <a:latin typeface="Liberation Mono"/>
                <a:cs typeface="Liberation Mono"/>
              </a:rPr>
              <a:t>$strace -fF ./foo</a:t>
            </a:r>
            <a:endParaRPr sz="1684">
              <a:latin typeface="Liberation Mono"/>
              <a:cs typeface="Liberation Mono"/>
            </a:endParaRPr>
          </a:p>
          <a:p>
            <a:pPr marL="573821">
              <a:lnSpc>
                <a:spcPct val="100000"/>
              </a:lnSpc>
              <a:spcBef>
                <a:spcPts val="664"/>
              </a:spcBef>
            </a:pPr>
            <a:r>
              <a:rPr lang="el" sz="1684" spc="-50">
                <a:latin typeface="Liberation Mono"/>
                <a:cs typeface="Liberation Mono"/>
              </a:rPr>
              <a:t>...</a:t>
            </a:r>
            <a:endParaRPr sz="1684">
              <a:latin typeface="Liberation Mono"/>
              <a:cs typeface="Liberation Mono"/>
            </a:endParaRPr>
          </a:p>
          <a:p>
            <a:pPr marL="573821">
              <a:lnSpc>
                <a:spcPct val="100000"/>
              </a:lnSpc>
              <a:spcBef>
                <a:spcPts val="664"/>
              </a:spcBef>
            </a:pPr>
            <a:r>
              <a:rPr lang="el" sz="1684">
                <a:latin typeface="Liberation Mono"/>
                <a:cs typeface="Liberation Mono"/>
              </a:rPr>
              <a:t>[PID 16155] execve("/bin/mount", ... ) = 0</a:t>
            </a:r>
            <a:endParaRPr sz="1684">
              <a:latin typeface="Liberation Mono"/>
              <a:cs typeface="Liberation Mono"/>
            </a:endParaRPr>
          </a:p>
          <a:p>
            <a:pPr marL="573821">
              <a:lnSpc>
                <a:spcPct val="100000"/>
              </a:lnSpc>
              <a:spcBef>
                <a:spcPts val="664"/>
              </a:spcBef>
            </a:pPr>
            <a:r>
              <a:rPr lang="el" sz="1684" spc="-50">
                <a:latin typeface="Liberation Mono"/>
                <a:cs typeface="Liberation Mono"/>
              </a:rPr>
              <a:t>...</a:t>
            </a:r>
            <a:endParaRPr sz="1684">
              <a:latin typeface="Liberation Mono"/>
              <a:cs typeface="Liberation Mono"/>
            </a:endParaRPr>
          </a:p>
          <a:p>
            <a:pPr marL="573821">
              <a:lnSpc>
                <a:spcPct val="100000"/>
              </a:lnSpc>
              <a:spcBef>
                <a:spcPts val="664"/>
              </a:spcBef>
            </a:pPr>
            <a:r>
              <a:rPr lang="el" sz="1684" spc="-99">
                <a:latin typeface="Liberation Mono"/>
                <a:cs typeface="Liberation Mono"/>
              </a:rPr>
              <a:t>$</a:t>
            </a:r>
            <a:endParaRPr sz="1684">
              <a:latin typeface="Liberation Mono"/>
              <a:cs typeface="Liberation Mono"/>
            </a:endParaRPr>
          </a:p>
          <a:p>
            <a:pPr marL="573821">
              <a:lnSpc>
                <a:spcPct val="100000"/>
              </a:lnSpc>
              <a:spcBef>
                <a:spcPts val="763"/>
              </a:spcBef>
            </a:pPr>
            <a:r>
              <a:rPr lang="el"/>
              <a:t>Χρησιμοποιήστε το 'ltrace' για να εντοπίσετε κλήσεις βιβλιοθήκης</a:t>
            </a:r>
          </a:p>
          <a:p>
            <a:pPr marL="573821">
              <a:lnSpc>
                <a:spcPct val="100000"/>
              </a:lnSpc>
              <a:spcBef>
                <a:spcPts val="1159"/>
              </a:spcBef>
            </a:pPr>
            <a:r>
              <a:rPr lang="el" sz="1684">
                <a:latin typeface="Liberation Mono"/>
                <a:cs typeface="Liberation Mono"/>
              </a:rPr>
              <a:t>$ltrace./foo</a:t>
            </a:r>
            <a:endParaRPr sz="1684">
              <a:latin typeface="Liberation Mono"/>
              <a:cs typeface="Liberation Mono"/>
            </a:endParaRPr>
          </a:p>
          <a:p>
            <a:pPr marL="573821">
              <a:lnSpc>
                <a:spcPct val="100000"/>
              </a:lnSpc>
              <a:spcBef>
                <a:spcPts val="664"/>
              </a:spcBef>
            </a:pPr>
            <a:r>
              <a:rPr lang="el" sz="1684" spc="-50">
                <a:latin typeface="Liberation Mono"/>
                <a:cs typeface="Liberation Mono"/>
              </a:rPr>
              <a:t>...</a:t>
            </a:r>
            <a:endParaRPr sz="1684">
              <a:latin typeface="Liberation Mono"/>
              <a:cs typeface="Liberation Mono"/>
            </a:endParaRPr>
          </a:p>
          <a:p>
            <a:pPr marL="573821">
              <a:lnSpc>
                <a:spcPct val="100000"/>
              </a:lnSpc>
              <a:spcBef>
                <a:spcPts val="664"/>
              </a:spcBef>
            </a:pPr>
            <a:r>
              <a:rPr lang="el" sz="1684">
                <a:latin typeface="Liberation Mono"/>
                <a:cs typeface="Liberation Mono"/>
              </a:rPr>
              <a:t>strcpy(0xbfc0343d, 0xbfc0451a) = 0xbfc0343d</a:t>
            </a:r>
            <a:endParaRPr sz="1684">
              <a:latin typeface="Liberation Mono"/>
              <a:cs typeface="Liberation Mono"/>
            </a:endParaRPr>
          </a:p>
          <a:p>
            <a:pPr marL="573821">
              <a:lnSpc>
                <a:spcPct val="100000"/>
              </a:lnSpc>
              <a:spcBef>
                <a:spcPts val="664"/>
              </a:spcBef>
            </a:pPr>
            <a:r>
              <a:rPr lang="el" sz="1684" spc="-50">
                <a:latin typeface="Liberation Mono"/>
                <a:cs typeface="Liberation Mono"/>
              </a:rPr>
              <a:t>...</a:t>
            </a:r>
            <a:endParaRPr sz="1684">
              <a:latin typeface="Liberation Mono"/>
              <a:cs typeface="Liberation Mono"/>
            </a:endParaRPr>
          </a:p>
          <a:p>
            <a:pPr marL="573821">
              <a:lnSpc>
                <a:spcPct val="100000"/>
              </a:lnSpc>
              <a:spcBef>
                <a:spcPts val="664"/>
              </a:spcBef>
            </a:pPr>
            <a:r>
              <a:rPr lang="el" sz="1684" spc="-99">
                <a:latin typeface="Liberation Mono"/>
                <a:cs typeface="Liberation Mono"/>
              </a:rPr>
              <a:t>$</a:t>
            </a:r>
            <a:endParaRPr sz="1684">
              <a:latin typeface="Liberation Mono"/>
              <a:cs typeface="Liberation Mono"/>
            </a:endParaRPr>
          </a:p>
        </p:txBody>
      </p:sp>
      <p:sp>
        <p:nvSpPr>
          <p:cNvPr id="10" name="object 10"/>
          <p:cNvSpPr txBox="1">
            <a:spLocks noGrp="1"/>
          </p:cNvSpPr>
          <p:nvPr>
            <p:ph type="ftr" sz="quarter" idx="5"/>
          </p:nvPr>
        </p:nvSpPr>
        <p:spPr>
          <a:xfrm>
            <a:off x="180047" y="3351159"/>
            <a:ext cx="1176020" cy="101600"/>
          </a:xfrm>
          <a:prstGeom prst="rect">
            <a:avLst/>
          </a:prstGeom>
        </p:spPr>
        <p:txBody>
          <a:bodyPr vert="horz" wrap="square" lIns="0" tIns="0" rIns="0" bIns="0" rtlCol="0">
            <a:spAutoFit/>
          </a:bodyPr>
          <a:lstStyle>
            <a:defPPr>
              <a:defRPr kern="0"/>
            </a:defPPr>
            <a:lvl1pPr>
              <a:defRPr sz="600" b="0" i="0">
                <a:solidFill>
                  <a:schemeClr val="bg1"/>
                </a:solidFill>
                <a:latin typeface="Carlito"/>
                <a:cs typeface="Carlito"/>
              </a:defRPr>
            </a:lvl1pPr>
          </a:lstStyle>
          <a:p>
            <a:pPr marL="25168">
              <a:lnSpc>
                <a:spcPts val="1328"/>
              </a:lnSpc>
            </a:pPr>
            <a:r>
              <a:rPr lang="el" spc="-10"/>
              <a:t>Δημήτριος Α. Γλυνός (Πανεπιστήμιο Πειραιά)</a:t>
            </a:r>
            <a:endParaRPr spc="-20"/>
          </a:p>
        </p:txBody>
      </p:sp>
    </p:spTree>
  </p:cSld>
  <p:clrMapOvr>
    <a:masterClrMapping/>
  </p:clrMapOvr>
  <p:transition>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2446944" y="387528"/>
            <a:ext cx="19198449" cy="957636"/>
          </a:xfrm>
          <a:prstGeom prst="rect">
            <a:avLst/>
          </a:prstGeom>
        </p:spPr>
        <p:txBody>
          <a:bodyPr vert="horz" wrap="square" lIns="0" tIns="33975" rIns="0" bIns="0" rtlCol="0" anchor="ctr">
            <a:spAutoFit/>
          </a:bodyPr>
          <a:lstStyle/>
          <a:p>
            <a:pPr marL="25168">
              <a:lnSpc>
                <a:spcPct val="100000"/>
              </a:lnSpc>
              <a:spcBef>
                <a:spcPts val="268"/>
              </a:spcBef>
            </a:pPr>
            <a:r>
              <a:rPr lang="el" sz="6000">
                <a:solidFill>
                  <a:schemeClr val="tx1"/>
                </a:solidFill>
                <a:latin typeface="+mj-lt"/>
                <a:cs typeface="+mj-cs"/>
              </a:rPr>
              <a:t>Δοκιμή ασάφειας</a:t>
            </a:r>
          </a:p>
        </p:txBody>
      </p:sp>
      <p:pic>
        <p:nvPicPr>
          <p:cNvPr id="3" name="object 3"/>
          <p:cNvPicPr/>
          <p:nvPr/>
        </p:nvPicPr>
        <p:blipFill>
          <a:blip r:embed="rId2" cstate="print"/>
          <a:stretch>
            <a:fillRect/>
          </a:stretch>
        </p:blipFill>
        <p:spPr>
          <a:xfrm>
            <a:off x="2079427" y="2722891"/>
            <a:ext cx="135147" cy="135147"/>
          </a:xfrm>
          <a:prstGeom prst="rect">
            <a:avLst/>
          </a:prstGeom>
        </p:spPr>
      </p:pic>
      <p:pic>
        <p:nvPicPr>
          <p:cNvPr id="4" name="object 4"/>
          <p:cNvPicPr/>
          <p:nvPr/>
        </p:nvPicPr>
        <p:blipFill>
          <a:blip r:embed="rId3" cstate="print"/>
          <a:stretch>
            <a:fillRect/>
          </a:stretch>
        </p:blipFill>
        <p:spPr>
          <a:xfrm>
            <a:off x="2079427" y="3098987"/>
            <a:ext cx="135147" cy="135147"/>
          </a:xfrm>
          <a:prstGeom prst="rect">
            <a:avLst/>
          </a:prstGeom>
        </p:spPr>
      </p:pic>
      <p:pic>
        <p:nvPicPr>
          <p:cNvPr id="5" name="object 5"/>
          <p:cNvPicPr/>
          <p:nvPr/>
        </p:nvPicPr>
        <p:blipFill>
          <a:blip r:embed="rId4" cstate="print"/>
          <a:stretch>
            <a:fillRect/>
          </a:stretch>
        </p:blipFill>
        <p:spPr>
          <a:xfrm>
            <a:off x="2654793" y="3476288"/>
            <a:ext cx="108872" cy="108872"/>
          </a:xfrm>
          <a:prstGeom prst="rect">
            <a:avLst/>
          </a:prstGeom>
        </p:spPr>
      </p:pic>
      <p:pic>
        <p:nvPicPr>
          <p:cNvPr id="6" name="object 6"/>
          <p:cNvPicPr/>
          <p:nvPr/>
        </p:nvPicPr>
        <p:blipFill>
          <a:blip r:embed="rId5" cstate="print"/>
          <a:stretch>
            <a:fillRect/>
          </a:stretch>
        </p:blipFill>
        <p:spPr>
          <a:xfrm>
            <a:off x="2654793" y="3960038"/>
            <a:ext cx="108872" cy="108872"/>
          </a:xfrm>
          <a:prstGeom prst="rect">
            <a:avLst/>
          </a:prstGeom>
        </p:spPr>
      </p:pic>
      <p:sp>
        <p:nvSpPr>
          <p:cNvPr id="7" name="object 7"/>
          <p:cNvSpPr txBox="1"/>
          <p:nvPr/>
        </p:nvSpPr>
        <p:spPr>
          <a:xfrm>
            <a:off x="2352053" y="2518735"/>
            <a:ext cx="7487894" cy="1637649"/>
          </a:xfrm>
          <a:prstGeom prst="rect">
            <a:avLst/>
          </a:prstGeom>
        </p:spPr>
        <p:txBody>
          <a:bodyPr vert="horz" wrap="square" lIns="0" tIns="25167" rIns="0" bIns="0" rtlCol="0">
            <a:spAutoFit/>
          </a:bodyPr>
          <a:lstStyle/>
          <a:p>
            <a:pPr marL="25168" marR="10067">
              <a:lnSpc>
                <a:spcPct val="113199"/>
              </a:lnSpc>
              <a:spcBef>
                <a:spcPts val="198"/>
              </a:spcBef>
            </a:pPr>
            <a:r>
              <a:rPr lang="el" sz="2180" spc="-59" dirty="0">
                <a:latin typeface="Carlito"/>
                <a:cs typeface="Carlito"/>
              </a:rPr>
              <a:t>Δοκιμή ακραίων τιμών εισόδου απο χρήστες Χρησιμοποιήση αυτοματοποιημένων fuzzers</a:t>
            </a:r>
            <a:endParaRPr sz="2180" dirty="0">
              <a:latin typeface="Carlito"/>
              <a:cs typeface="Carlito"/>
            </a:endParaRPr>
          </a:p>
          <a:p>
            <a:pPr marL="573821" marR="2368270">
              <a:spcBef>
                <a:spcPts val="347"/>
              </a:spcBef>
            </a:pPr>
            <a:r>
              <a:rPr lang="el-GR" sz="1600" dirty="0" err="1">
                <a:latin typeface="Carlito"/>
              </a:rPr>
              <a:t>Fuzzing</a:t>
            </a:r>
            <a:r>
              <a:rPr lang="el-GR" sz="1600" dirty="0">
                <a:latin typeface="Carlito"/>
              </a:rPr>
              <a:t> πρωτοκόλλων με το εργαλείο ‘</a:t>
            </a:r>
            <a:r>
              <a:rPr lang="el-GR" sz="1600" dirty="0" err="1">
                <a:latin typeface="Carlito"/>
              </a:rPr>
              <a:t>peach</a:t>
            </a:r>
            <a:r>
              <a:rPr lang="el-GR" sz="1600" dirty="0">
                <a:latin typeface="Carlito"/>
              </a:rPr>
              <a:t>’</a:t>
            </a:r>
            <a:r>
              <a:rPr lang="el" sz="1600" spc="-20" dirty="0">
                <a:latin typeface="Carlito"/>
                <a:cs typeface="Carlito"/>
              </a:rPr>
              <a:t> </a:t>
            </a:r>
          </a:p>
          <a:p>
            <a:pPr marL="573821" marR="2368270">
              <a:spcBef>
                <a:spcPts val="347"/>
              </a:spcBef>
            </a:pPr>
            <a:endParaRPr lang="el" sz="1600" spc="-20" dirty="0">
              <a:latin typeface="Carlito"/>
            </a:endParaRPr>
          </a:p>
          <a:p>
            <a:pPr marL="573821" marR="2368270">
              <a:spcBef>
                <a:spcPts val="347"/>
              </a:spcBef>
            </a:pPr>
            <a:r>
              <a:rPr lang="el-GR" sz="1600" dirty="0" err="1">
                <a:latin typeface="Carlito"/>
              </a:rPr>
              <a:t>Fuzzing</a:t>
            </a:r>
            <a:r>
              <a:rPr lang="el-GR" sz="1600" dirty="0">
                <a:latin typeface="Carlito"/>
              </a:rPr>
              <a:t> αρχείων με το εργαλείο ‘</a:t>
            </a:r>
            <a:r>
              <a:rPr lang="el-GR" sz="1600" dirty="0" err="1">
                <a:latin typeface="Carlito"/>
              </a:rPr>
              <a:t>honggfuzz</a:t>
            </a:r>
            <a:r>
              <a:rPr lang="el-GR" sz="1600" dirty="0">
                <a:latin typeface="Carlito"/>
              </a:rPr>
              <a:t>’</a:t>
            </a:r>
            <a:endParaRPr sz="1600" dirty="0">
              <a:latin typeface="Carlito"/>
              <a:cs typeface="Carlito"/>
            </a:endParaRPr>
          </a:p>
        </p:txBody>
      </p:sp>
      <p:sp>
        <p:nvSpPr>
          <p:cNvPr id="12" name="object 12"/>
          <p:cNvSpPr txBox="1">
            <a:spLocks noGrp="1"/>
          </p:cNvSpPr>
          <p:nvPr>
            <p:ph type="ftr" sz="quarter" idx="5"/>
          </p:nvPr>
        </p:nvSpPr>
        <p:spPr>
          <a:xfrm>
            <a:off x="9531292" y="12874487"/>
            <a:ext cx="8154099" cy="166712"/>
          </a:xfrm>
          <a:prstGeom prst="rect">
            <a:avLst/>
          </a:prstGeom>
        </p:spPr>
        <p:txBody>
          <a:bodyPr vert="horz" wrap="square" lIns="0" tIns="0" rIns="0" bIns="0" rtlCol="0" anchor="ctr">
            <a:spAutoFit/>
          </a:bodyPr>
          <a:lstStyle/>
          <a:p>
            <a:pPr marL="25168">
              <a:lnSpc>
                <a:spcPts val="1328"/>
              </a:lnSpc>
            </a:pPr>
            <a:r>
              <a:rPr lang="el" spc="-20"/>
              <a:t>Δημήτριος Α. Γλυνός (Πανεπιστήμιο Πειραιά)</a:t>
            </a:r>
          </a:p>
        </p:txBody>
      </p:sp>
      <p:sp>
        <p:nvSpPr>
          <p:cNvPr id="14" name="object 14"/>
          <p:cNvSpPr txBox="1">
            <a:spLocks noGrp="1"/>
          </p:cNvSpPr>
          <p:nvPr>
            <p:ph type="dt" sz="half" idx="6"/>
          </p:nvPr>
        </p:nvSpPr>
        <p:spPr>
          <a:xfrm>
            <a:off x="3189215" y="12874487"/>
            <a:ext cx="5436066" cy="166712"/>
          </a:xfrm>
          <a:prstGeom prst="rect">
            <a:avLst/>
          </a:prstGeom>
        </p:spPr>
        <p:txBody>
          <a:bodyPr vert="horz" wrap="square" lIns="0" tIns="0" rIns="0" bIns="0" rtlCol="0" anchor="ctr">
            <a:spAutoFit/>
          </a:bodyPr>
          <a:lstStyle/>
          <a:p>
            <a:pPr marL="25168">
              <a:lnSpc>
                <a:spcPts val="1328"/>
              </a:lnSpc>
            </a:pPr>
            <a:r>
              <a:rPr lang="el"/>
              <a:t>4 Μαΐου, 2020</a:t>
            </a:r>
          </a:p>
        </p:txBody>
      </p:sp>
    </p:spTree>
  </p:cSld>
  <p:clrMapOvr>
    <a:masterClrMapping/>
  </p:clrMapOvr>
  <p:transition>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l"/>
              <a:t>Προτάσεις Αξίας</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r>
              <a:rPr lang="el"/>
              <a:t>Οφέλη για τους συμμετέχοντες</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l" sz="1200" dirty="0"/>
              <a:t>Επίπεδο εκπαιδευτικής ενότητας: Προχωρημένο</a:t>
            </a:r>
          </a:p>
          <a:p>
            <a:pPr>
              <a:spcBef>
                <a:spcPts val="600"/>
              </a:spcBef>
            </a:pPr>
            <a:r>
              <a:rPr lang="el" sz="1200" dirty="0"/>
              <a:t>Επαγγελματική εκπαίδευση στον τομέα της ασφάλειας στον κυβερνοχώρο </a:t>
            </a:r>
          </a:p>
          <a:p>
            <a:pPr>
              <a:spcBef>
                <a:spcPts val="600"/>
              </a:spcBef>
            </a:pPr>
            <a:r>
              <a:rPr lang="el" sz="1200" dirty="0"/>
              <a:t>Πρακτική εξάσικηση και ανάπτυξη πρακτικών δεξιοτήτων </a:t>
            </a:r>
          </a:p>
          <a:p>
            <a:pPr>
              <a:spcBef>
                <a:spcPts val="600"/>
              </a:spcBef>
            </a:pPr>
            <a:r>
              <a:rPr lang="el" sz="1200" dirty="0"/>
              <a:t>Πρωτοποριακές γνώσεις από ακαδημαϊκούς εμπειρογνώμονες του κλάδου</a:t>
            </a:r>
          </a:p>
          <a:p>
            <a:pPr>
              <a:spcBef>
                <a:spcPts val="600"/>
              </a:spcBef>
            </a:pPr>
            <a:r>
              <a:rPr lang="el" sz="1200" dirty="0"/>
              <a:t>Βοηθά στην ανάπτυξη δεξιοτήτων και στην εξέλιξη της σταδιοδρομίας </a:t>
            </a:r>
          </a:p>
          <a:p>
            <a:pPr marL="0" indent="0">
              <a:spcBef>
                <a:spcPts val="600"/>
              </a:spcBef>
              <a:buNone/>
            </a:pPr>
            <a:endParaRPr lang="en-US" sz="12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pic>
        <p:nvPicPr>
          <p:cNvPr id="5" name="Picture Placeholder 4" descr="Μια ομάδα ανθρώπων κοιτάζει μια πινακίδα">
            <a:extLst>
              <a:ext uri="{FF2B5EF4-FFF2-40B4-BE49-F238E27FC236}">
                <a16:creationId xmlns:a16="http://schemas.microsoft.com/office/drawing/2014/main" id="{44253FF7-02C0-C9E0-BD85-AF1E10769418}"/>
              </a:ext>
            </a:extLst>
          </p:cNvPr>
          <p:cNvPicPr>
            <a:picLocks noGrp="1" noChangeAspect="1"/>
          </p:cNvPicPr>
          <p:nvPr>
            <p:ph type="pic" sz="quarter" idx="11"/>
          </p:nvPr>
        </p:nvPicPr>
        <p:blipFill>
          <a:blip r:embed="rId2"/>
          <a:srcRect l="6288" r="6288"/>
          <a:stretch>
            <a:fillRect/>
          </a:stretch>
        </p:blipFill>
        <p:spPr/>
      </p:pic>
    </p:spTree>
    <p:extLst>
      <p:ext uri="{BB962C8B-B14F-4D97-AF65-F5344CB8AC3E}">
        <p14:creationId xmlns:p14="http://schemas.microsoft.com/office/powerpoint/2010/main" val="6006421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a:xfrm>
            <a:off x="6970326" y="1679216"/>
            <a:ext cx="4786877" cy="1518315"/>
          </a:xfrm>
        </p:spPr>
        <p:txBody>
          <a:bodyPr/>
          <a:lstStyle/>
          <a:p>
            <a:r>
              <a:rPr lang="el"/>
              <a:t>Ευχαριστώ</a:t>
            </a:r>
          </a:p>
        </p:txBody>
      </p:sp>
      <p:pic>
        <p:nvPicPr>
          <p:cNvPr id="6" name="Picture Placeholder 5" descr="Ένα άτομο και ένα άτομο που κοιτάζει μια οθόνη υπολογιστή">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a:srcRect l="127" r="127"/>
          <a:stretch/>
        </p:blipFill>
        <p:spPr>
          <a:xfrm>
            <a:off x="-29499" y="-2236"/>
            <a:ext cx="6814124" cy="6871095"/>
          </a:xfrm>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a:xfrm>
            <a:off x="6488545" y="3742718"/>
            <a:ext cx="5595300" cy="2258013"/>
          </a:xfrm>
        </p:spPr>
        <p:txBody>
          <a:bodyPr/>
          <a:lstStyle/>
          <a:p>
            <a:endParaRPr lang="en-US" dirty="0"/>
          </a:p>
          <a:p>
            <a:r>
              <a:rPr lang="el" dirty="0"/>
              <a:t>Στείλτε όλες τις ερωτήσεις στις ηλεκτρονικές διευθύνσεις:</a:t>
            </a:r>
          </a:p>
          <a:p>
            <a:pPr marL="0" lvl="0" indent="0" algn="l" rtl="0">
              <a:lnSpc>
                <a:spcPct val="100000"/>
              </a:lnSpc>
              <a:spcBef>
                <a:spcPts val="0"/>
              </a:spcBef>
              <a:spcAft>
                <a:spcPts val="0"/>
              </a:spcAft>
              <a:buSzPts val="1600"/>
              <a:buFont typeface="Courier New"/>
              <a:buNone/>
            </a:pPr>
            <a:r>
              <a:rPr lang="el" dirty="0">
                <a:hlinkClick r:id="rId3">
                  <a:extLst>
                    <a:ext uri="{A12FA001-AC4F-418D-AE19-62706E023703}">
                      <ahyp:hlinkClr xmlns:ahyp="http://schemas.microsoft.com/office/drawing/2018/hyperlinkcolor" val="tx"/>
                    </a:ext>
                  </a:extLst>
                </a:hlinkClick>
              </a:rPr>
              <a:t>dpolemi@unipi.gr</a:t>
            </a:r>
            <a:endParaRPr lang="en-US" dirty="0"/>
          </a:p>
          <a:p>
            <a:pPr marL="0" lvl="0" indent="0" algn="l" rtl="0">
              <a:lnSpc>
                <a:spcPct val="100000"/>
              </a:lnSpc>
              <a:spcBef>
                <a:spcPts val="0"/>
              </a:spcBef>
              <a:spcAft>
                <a:spcPts val="0"/>
              </a:spcAft>
              <a:buSzPts val="1600"/>
              <a:buFont typeface="Courier New"/>
              <a:buNone/>
            </a:pPr>
            <a:r>
              <a:rPr lang="el" dirty="0">
                <a:hlinkClick r:id="rId4">
                  <a:extLst>
                    <a:ext uri="{A12FA001-AC4F-418D-AE19-62706E023703}">
                      <ahyp:hlinkClr xmlns:ahyp="http://schemas.microsoft.com/office/drawing/2018/hyperlinkcolor" val="tx"/>
                    </a:ext>
                  </a:extLst>
                </a:hlinkClick>
              </a:rPr>
              <a:t>dkoutras@unipi.gr</a:t>
            </a:r>
            <a:endParaRPr lang="en-US" dirty="0"/>
          </a:p>
          <a:p>
            <a:pPr marL="0" lvl="0" indent="0" algn="l" rtl="0">
              <a:lnSpc>
                <a:spcPct val="100000"/>
              </a:lnSpc>
              <a:spcBef>
                <a:spcPts val="0"/>
              </a:spcBef>
              <a:spcAft>
                <a:spcPts val="0"/>
              </a:spcAft>
              <a:buSzPts val="1600"/>
              <a:buFont typeface="Courier New"/>
              <a:buNone/>
            </a:pPr>
            <a:endParaRPr lang="en-US" dirty="0"/>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059704" y="0"/>
            <a:ext cx="2928883" cy="6871447"/>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9485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l"/>
              <a:t>ΠΟΙΟΣ</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r>
              <a:rPr lang="el"/>
              <a:t>Προφίλ Συμμετεχόντων στην Εκπαίδευση</a:t>
            </a:r>
          </a:p>
          <a:p>
            <a:endParaRPr lang="en-US"/>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1" y="1977017"/>
            <a:ext cx="2699066" cy="2569866"/>
          </a:xfrm>
        </p:spPr>
        <p:txBody>
          <a:bodyPr>
            <a:normAutofit/>
          </a:bodyPr>
          <a:lstStyle/>
          <a:p>
            <a:r>
              <a:rPr lang="el"/>
              <a:t>Διευθυντές και ηγέτες</a:t>
            </a:r>
          </a:p>
          <a:p>
            <a:r>
              <a:rPr lang="el"/>
              <a:t>Επαγγελματίες του επαγγελματικού βίου</a:t>
            </a:r>
          </a:p>
          <a:p>
            <a:r>
              <a:rPr lang="el"/>
              <a:t>Μικρομεσαίες Επιχειρήσεις και Δημόσιοι Υπάλληλοι</a:t>
            </a:r>
          </a:p>
          <a:p>
            <a:r>
              <a:rPr lang="el"/>
              <a:t>Επαγγελματίες και λάτρεις της ασφάλειας στον κυβερνοχώρο </a:t>
            </a:r>
          </a:p>
          <a:p>
            <a:endParaRPr lang="en-US"/>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pic>
        <p:nvPicPr>
          <p:cNvPr id="9" name="Picture Placeholder 8" descr="Ένα άτομο στέκεται μπροστά από ένα τραπέζι με ένα άτομο&#10;&#10;Περιγραφή που δημιουργείται αυτόματα">
            <a:extLst>
              <a:ext uri="{FF2B5EF4-FFF2-40B4-BE49-F238E27FC236}">
                <a16:creationId xmlns:a16="http://schemas.microsoft.com/office/drawing/2014/main" id="{2F5A27B9-3FFE-451B-F752-8956D9B1047F}"/>
              </a:ext>
            </a:extLst>
          </p:cNvPr>
          <p:cNvPicPr>
            <a:picLocks noGrp="1" noChangeAspect="1"/>
          </p:cNvPicPr>
          <p:nvPr>
            <p:ph type="pic" sz="quarter" idx="11"/>
          </p:nvPr>
        </p:nvPicPr>
        <p:blipFill>
          <a:blip r:embed="rId2"/>
          <a:srcRect l="4073" r="4073"/>
          <a:stretch>
            <a:fillRect/>
          </a:stretch>
        </p:blipFill>
        <p:spPr/>
      </p:pic>
    </p:spTree>
    <p:extLst>
      <p:ext uri="{BB962C8B-B14F-4D97-AF65-F5344CB8AC3E}">
        <p14:creationId xmlns:p14="http://schemas.microsoft.com/office/powerpoint/2010/main" val="463479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l"/>
              <a:t>ΠΟΙΟΣ</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lstStyle/>
          <a:p>
            <a:r>
              <a:rPr lang="el"/>
              <a:t>Προφίλ Εκπαιδευτή</a:t>
            </a:r>
          </a:p>
          <a:p>
            <a:endParaRPr lang="en-US"/>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5840730" y="1977016"/>
            <a:ext cx="5840281" cy="4500901"/>
          </a:xfrm>
        </p:spPr>
        <p:txBody>
          <a:bodyPr>
            <a:normAutofit fontScale="70000" lnSpcReduction="20000"/>
          </a:bodyPr>
          <a:lstStyle/>
          <a:p>
            <a:r>
              <a:rPr lang="el" dirty="0"/>
              <a:t>Η Νινέτα Πολέμη είναι Καθηγήτρια Κυβερνοασφάλειας στο Πανεπιστήμιο Πειραιώς-UNIPI- (Cyber Security Lab, Dept. of Informatics) και CTO/ Συνιδρύτρια της Trustilio. Υπηρέτησε (2017-2020) ως Υπεύθυνη Προγράμματος και Υπεύθυνη Πολιτικής στη Γενική Διεύθυνση της Ευρωπαϊκής Επιτροπής (CONNECT H1 Unit με τίτλο 'Cybersecurity Technologies and Capabilities'). Έχει αποκτήσει το διδακτορικό της στα Εφαρμοσμένα Μαθηματικά (Coding Theory) από το City University of New York (Graduate Center). Κατείχε διδακτικές και ερευνητικές θέσεις στο City University of New York (Queens &amp;; Baruch Colleges), State University of New York (Farmingdale), Université Libre de Bruxelles (ULB)-Solvay Brussels School-. Έχει πάνω από 150 δημοσιεύσεις στον τομέα της ασφάλειας (π.χ. ασφάλεια λιμένων, ασφάλεια στη θάλασσα, </a:t>
            </a:r>
            <a:r>
              <a:rPr lang="el"/>
              <a:t>ασφάλεια ναυτηλιακής </a:t>
            </a:r>
            <a:r>
              <a:rPr lang="el" dirty="0"/>
              <a:t>εφοδιαστικής αλυσίδας), έχει διοργανώσει πολυάριθμες επιστημονικές και διεθνείς επιστημονικές εκδηλώσεις για την ασφάλεια στον κυβερνοχώρο. Έχει λάβει πολλές ερευνητικές επιχορηγήσεις (NATO, IEEE) και βραβεία (NSA, MSI Army Research Office IEEE, CYNY, Υπουργείο Ναυτιλίας, Στρατηγός Εθνικής Άμυνας) και έχει συμμετάσχει ως Project και Technical Manager σε περισσότερα από 60 διεθνή και εθνικά έργα έρευνας και ανάπτυξης στον κυβερνοχώρο. Εργάζεται ως εξωτερικός εμπειρογνώμονας/κριτής/σύμβουλος στον ENISA, E.C. (DG CNECT, DG HOME), ΙΤΕ, Focal Point.</a:t>
            </a:r>
          </a:p>
          <a:p>
            <a:r>
              <a:rPr lang="el" dirty="0"/>
              <a:t>Ο Δημήτρης Κούτρας είναι υποψήφιος διδάκτορας στην ασφάλεια δικτύων, στο Τμήμα Πληροφορικής του Πανεπιστημίου Πειραιώς. Είναι πτυχιούχος Μηχανικός Πληροφορικής και Τεχνολογίας Υπολογιστών από το ΤΕΙ Στερεάς Ελλάδας (Λαμία-2016). Στη συνέχεια απέκτησε επίσης Master of Science (M.Sc.) στη μηχανική διαχείρισης ασφάλειας από το Πανεπιστήμιο Πειραιώς (Πειραιάς-2019). Σήμερα συμμετέχει σε ευρωπαϊκά ερευνητικά προγράμματα ως ερευνητής του ερευνητικού κέντρου του Πανεπιστημίου Πειραιώς. Συμμετέχει επίσης ως εκπαιδευτής σε διάφορα σεμινάρια κυβερνοασφάλειας, που αφορούν τη ναυτιλία, την υγειονομική περίθαλψη και την εφοδιαστική αλυσίδα. Κατέχει επικεφαλής επιθεωρητή ISO 27001:2013, πιστοποίηση στην ασφάλεια πληροφοριών. Το ερευνητικό του έργο αφορά την ανάλυση ασφάλειας δικτύων, την εκτίμηση κινδύνων και την ασφάλεια λειτουργικών συστημάτων. Ο Δημήτρης έχει συνεργαστεί με την UPRC σε αρκετά μεγάλα έργα, συμπεριλαμβανομένων των CyberSec for Europe, CyberSecPro, MELITY και ARTEMIS, που χρηματοδοτούνται από την Ευρωπαϊκή Ένωση και την ελληνική κυβέρνηση. </a:t>
            </a:r>
          </a:p>
          <a:p>
            <a:endParaRPr lang="en-US"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pic>
        <p:nvPicPr>
          <p:cNvPr id="21" name="Picture Placeholder 20" descr="Ένα άτομο που μιλάει σε μικρόφωνο&#10;&#10;Περιγραφή που δημιουργείται αυτόματα">
            <a:extLst>
              <a:ext uri="{FF2B5EF4-FFF2-40B4-BE49-F238E27FC236}">
                <a16:creationId xmlns:a16="http://schemas.microsoft.com/office/drawing/2014/main" id="{D5480851-9AA6-A6C6-659E-CA81E0E733A8}"/>
              </a:ext>
            </a:extLst>
          </p:cNvPr>
          <p:cNvPicPr>
            <a:picLocks noGrp="1" noChangeAspect="1"/>
          </p:cNvPicPr>
          <p:nvPr>
            <p:ph type="pic" sz="quarter" idx="11"/>
          </p:nvPr>
        </p:nvPicPr>
        <p:blipFill>
          <a:blip r:embed="rId2"/>
          <a:srcRect l="239" r="239"/>
          <a:stretch>
            <a:fillRect/>
          </a:stretch>
        </p:blipFill>
        <p:spPr/>
      </p:pic>
    </p:spTree>
    <p:extLst>
      <p:ext uri="{BB962C8B-B14F-4D97-AF65-F5344CB8AC3E}">
        <p14:creationId xmlns:p14="http://schemas.microsoft.com/office/powerpoint/2010/main" val="971830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l"/>
              <a:t>ΤΙ</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lstStyle/>
          <a:p>
            <a:r>
              <a:rPr lang="el"/>
              <a:t>Θέματα Εκπαίδευσης</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4546387" cy="2569866"/>
          </a:xfrm>
        </p:spPr>
        <p:txBody>
          <a:bodyPr>
            <a:noAutofit/>
          </a:bodyPr>
          <a:lstStyle/>
          <a:p>
            <a:pPr>
              <a:spcBef>
                <a:spcPts val="600"/>
              </a:spcBef>
            </a:pPr>
            <a:r>
              <a:rPr lang="el" sz="1200"/>
              <a:t>Σώμα γνώσεων για την ασφάλεια στον κυβερνοχώρο</a:t>
            </a:r>
          </a:p>
          <a:p>
            <a:pPr>
              <a:spcBef>
                <a:spcPts val="600"/>
              </a:spcBef>
            </a:pPr>
            <a:r>
              <a:rPr lang="el" sz="1200"/>
              <a:t>Απειλές και ευπάθειες</a:t>
            </a:r>
          </a:p>
          <a:p>
            <a:pPr>
              <a:spcBef>
                <a:spcPts val="600"/>
              </a:spcBef>
            </a:pPr>
            <a:r>
              <a:rPr lang="el" sz="1200"/>
              <a:t>Ζητήματα ανθρώπινου παράγοντα</a:t>
            </a:r>
          </a:p>
          <a:p>
            <a:pPr>
              <a:spcBef>
                <a:spcPts val="600"/>
              </a:spcBef>
            </a:pPr>
            <a:r>
              <a:rPr lang="el" sz="1200"/>
              <a:t>Σχεδιασμός και Υλοποίηση Αρχιτεκτονικής Ασφάλειας</a:t>
            </a:r>
          </a:p>
          <a:p>
            <a:pPr>
              <a:spcBef>
                <a:spcPts val="600"/>
              </a:spcBef>
            </a:pPr>
            <a:r>
              <a:rPr lang="el" sz="1200"/>
              <a:t>Επιλογή και εφαρμογή ελέγχων ασφαλείας</a:t>
            </a:r>
          </a:p>
          <a:p>
            <a:pPr>
              <a:spcBef>
                <a:spcPts val="600"/>
              </a:spcBef>
            </a:pPr>
            <a:r>
              <a:rPr lang="el" sz="1200"/>
              <a:t>Δοκιμές διείσδυσης</a:t>
            </a:r>
          </a:p>
          <a:p>
            <a:pPr>
              <a:spcBef>
                <a:spcPts val="600"/>
              </a:spcBef>
            </a:pPr>
            <a:endParaRPr lang="en-US" sz="120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pic>
        <p:nvPicPr>
          <p:cNvPr id="31" name="Picture Placeholder 30" descr="Ένα άτομο με κοστούμι που κρατά ένα βιβλίο&#10;&#10;Περιγραφή που δημιουργείται αυτόματα">
            <a:extLst>
              <a:ext uri="{FF2B5EF4-FFF2-40B4-BE49-F238E27FC236}">
                <a16:creationId xmlns:a16="http://schemas.microsoft.com/office/drawing/2014/main" id="{460A1600-5184-3B60-8343-BC4FE5B96ABF}"/>
              </a:ext>
            </a:extLst>
          </p:cNvPr>
          <p:cNvPicPr>
            <a:picLocks noGrp="1" noChangeAspect="1"/>
          </p:cNvPicPr>
          <p:nvPr>
            <p:ph type="pic" sz="quarter" idx="11"/>
          </p:nvPr>
        </p:nvPicPr>
        <p:blipFill>
          <a:blip r:embed="rId2"/>
          <a:srcRect t="10829" b="10829"/>
          <a:stretch>
            <a:fillRect/>
          </a:stretch>
        </p:blipFill>
        <p:spPr/>
      </p:pic>
    </p:spTree>
    <p:extLst>
      <p:ext uri="{BB962C8B-B14F-4D97-AF65-F5344CB8AC3E}">
        <p14:creationId xmlns:p14="http://schemas.microsoft.com/office/powerpoint/2010/main" val="3432177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l"/>
              <a:t>ΓΙΑΤΊ</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r>
              <a:rPr lang="el"/>
              <a:t>Μαθησιακά Αποτελέσματα</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77329" cy="2569866"/>
          </a:xfrm>
        </p:spPr>
        <p:txBody>
          <a:bodyPr>
            <a:noAutofit/>
          </a:bodyPr>
          <a:lstStyle/>
          <a:p>
            <a:pPr>
              <a:spcBef>
                <a:spcPts val="600"/>
              </a:spcBef>
            </a:pPr>
            <a:r>
              <a:rPr lang="el" sz="1200" dirty="0"/>
              <a:t>Κατανόηση των απειλών στον κυβερνοχώρο ειδικά για λιμάνια: Οι συμμετέχοντες θα αποκτήσουν μια ολοκληρωμένη κατανόηση των μοναδικών απειλών στον κυβερνοχώρο που αντιμετωπίζουν οι θαλάσσιοι λιμένες, συμπεριλαμβανομένων των τρωτών σημείων των περιουσιακών στοιχείων και των πιθανών φορέων επίθεσης.</a:t>
            </a:r>
          </a:p>
          <a:p>
            <a:pPr>
              <a:spcBef>
                <a:spcPts val="600"/>
              </a:spcBef>
            </a:pPr>
            <a:r>
              <a:rPr lang="el" sz="1200" dirty="0"/>
              <a:t>Επάρκεια σε τεχνικές δυαδικής εκμετάλλευσης: Οι εκπαιδευόμενοι θα αναπτύξουν δεξιότητες στη δυαδική εκμετάλλευση, μαθαίνοντας πώς να εντοπίζουν και να εκμεταλλεύονται τρωτά σημεία σε λογισμικό που χρησιμοποιείται σε λιμενικά συστήματα.</a:t>
            </a:r>
          </a:p>
          <a:p>
            <a:pPr>
              <a:spcBef>
                <a:spcPts val="600"/>
              </a:spcBef>
            </a:pPr>
            <a:r>
              <a:rPr lang="el" sz="1200" dirty="0"/>
              <a:t>Αποτελεσματική αντιμετώπιση επιθέσεων στον κυβερνοχώρο: Οι συμμετέχοντες θα εκπαιδευτούν σε πρακτικές τεχνικές αντιμετώπισης επιθέσεων στον κυβερνοχώρο, επιτρέποντάς τους να διαχειρίζονται αποτελεσματικά και να μετριάζουν περιστατικά σε πραγματικό χρόνο.</a:t>
            </a:r>
          </a:p>
          <a:p>
            <a:pPr>
              <a:spcBef>
                <a:spcPts val="600"/>
              </a:spcBef>
            </a:pPr>
            <a:r>
              <a:rPr lang="el" sz="1200" dirty="0"/>
              <a:t>Δεξιότητες εκτίμησης και διαχείρισης κινδύνων: Η ικανότητα διεξαγωγής διεξοδικών εκτιμήσεων κινδύνου, εντοπισμού κρίσιμων περιουσιακών στοιχείων και εφαρμογής ισχυρών στρατηγικών διαχείρισης κινδύνων ειδικά για λιμενικά περιβάλλοντα.</a:t>
            </a:r>
          </a:p>
          <a:p>
            <a:pPr>
              <a:spcBef>
                <a:spcPts val="600"/>
              </a:spcBef>
            </a:pPr>
            <a:r>
              <a:rPr lang="el" sz="1200" dirty="0"/>
              <a:t>Πρακτική εμπειρία με εργαλεία κυβερνοασφάλειας: Πρακτική εμπειρία με δημοφιλή εργαλεία και πλατφόρμες κυβερνοασφάλειας, συμπεριλαμβανομένων των δοκιμών διείσδυσης και των εργαλείων κόκκινης ομάδας.</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pic>
        <p:nvPicPr>
          <p:cNvPr id="7" name="Picture Placeholder 6" descr="Ένα άτομο που δείχνει χαρτιά&#10;&#10;Περιγραφή που δημιουργείται αυτόματα">
            <a:extLst>
              <a:ext uri="{FF2B5EF4-FFF2-40B4-BE49-F238E27FC236}">
                <a16:creationId xmlns:a16="http://schemas.microsoft.com/office/drawing/2014/main" id="{411E2CAA-211E-DCAC-3A97-522C2D95BBD3}"/>
              </a:ext>
            </a:extLst>
          </p:cNvPr>
          <p:cNvPicPr>
            <a:picLocks noGrp="1" noChangeAspect="1"/>
          </p:cNvPicPr>
          <p:nvPr>
            <p:ph type="pic" sz="quarter" idx="11"/>
          </p:nvPr>
        </p:nvPicPr>
        <p:blipFill>
          <a:blip r:embed="rId2"/>
          <a:srcRect l="4194" r="4194"/>
          <a:stretch>
            <a:fillRect/>
          </a:stretch>
        </p:blipFill>
        <p:spPr/>
      </p:pic>
    </p:spTree>
    <p:extLst>
      <p:ext uri="{BB962C8B-B14F-4D97-AF65-F5344CB8AC3E}">
        <p14:creationId xmlns:p14="http://schemas.microsoft.com/office/powerpoint/2010/main" val="91944648"/>
      </p:ext>
    </p:extLst>
  </p:cSld>
  <p:clrMapOvr>
    <a:masterClrMapping/>
  </p:clrMapOvr>
</p:sld>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Custom 62">
      <a:majorFont>
        <a:latin typeface="Book Antiqua"/>
        <a:ea typeface=""/>
        <a:cs typeface=""/>
      </a:majorFont>
      <a:minorFont>
        <a:latin typeface="Century Gothic"/>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11534312_Win32_SL_V3" id="{A784F2EB-8377-40E2-878D-F359E4F7734D}" vid="{87F4C17B-0668-4D7F-80F5-6507D8EFBB0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D9726E3-6D86-4455-9266-FC35915A0372}">
  <we:reference id="wa200007130" version="1.0.0.1" store="en-US" storeType="OMEX"/>
  <we:alternateReferences>
    <we:reference id="wa200007130" version="1.0.0.1" store="wa200007130"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739EAE05-2D90-4440-A098-2E114DBDB54E}">
  <ds:schemaRefs>
    <ds:schemaRef ds:uri="http://schemas.microsoft.com/sharepoint/v3/contenttype/forms"/>
  </ds:schemaRefs>
</ds:datastoreItem>
</file>

<file path=customXml/itemProps2.xml><?xml version="1.0" encoding="utf-8"?>
<ds:datastoreItem xmlns:ds="http://schemas.openxmlformats.org/officeDocument/2006/customXml" ds:itemID="{89BB42C3-98F0-4E09-AE96-62EE07CAC5CA}">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C15CCAF-B227-4420-8A82-899C4EC33714}">
  <ds:schemaRefs>
    <ds:schemaRef ds:uri="230e9df3-be65-4c73-a93b-d1236ebd677e"/>
    <ds:schemaRef ds:uri="71af3243-3dd4-4a8d-8c0d-dd76da1f02a5"/>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122</TotalTime>
  <Words>3343</Words>
  <Application>Microsoft Office PowerPoint</Application>
  <PresentationFormat>Widescreen</PresentationFormat>
  <Paragraphs>406</Paragraphs>
  <Slides>50</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Arial</vt:lpstr>
      <vt:lpstr>Book Antiqua</vt:lpstr>
      <vt:lpstr>Calibri</vt:lpstr>
      <vt:lpstr>Carlito</vt:lpstr>
      <vt:lpstr>Century Gothic</vt:lpstr>
      <vt:lpstr>Courier New</vt:lpstr>
      <vt:lpstr>Liberation Mono</vt:lpstr>
      <vt:lpstr>Tahoma</vt:lpstr>
      <vt:lpstr>Custom</vt:lpstr>
      <vt:lpstr>Προσομοιώσεις (Cyber Ranges) και Επιχειρήσεις Κυβερνοασφάλειας</vt:lpstr>
      <vt:lpstr>PowerPoint Presentation</vt:lpstr>
      <vt:lpstr>Cyber Ranges και Λειτουργίες</vt:lpstr>
      <vt:lpstr>Στόχοι: Ποιος-Τι-Γιατί πρέπει να πάρετε αυτή την εκπαίδευση </vt:lpstr>
      <vt:lpstr>Προτάσεις Αξίας</vt:lpstr>
      <vt:lpstr>ΠΟΙΟΣ</vt:lpstr>
      <vt:lpstr>ΠΟΙΟΣ</vt:lpstr>
      <vt:lpstr>ΤΙ</vt:lpstr>
      <vt:lpstr>ΓΙΑΤΊ</vt:lpstr>
      <vt:lpstr>Περίγραμμα Εκπαίδευσης</vt:lpstr>
      <vt:lpstr>Βασικές γνώσεις και Προαπαιτούμενες</vt:lpstr>
      <vt:lpstr>Τεχνικά εργαλεία και άλλες απαιτήσεις</vt:lpstr>
      <vt:lpstr>Πρόοδος μαθήματος</vt:lpstr>
      <vt:lpstr>PowerPoint Presentation</vt:lpstr>
      <vt:lpstr>PowerPoint Presentation</vt:lpstr>
      <vt:lpstr>PowerPoint Presentation</vt:lpstr>
      <vt:lpstr>PowerPoint Presentation</vt:lpstr>
      <vt:lpstr>PowerPoint Presentation</vt:lpstr>
      <vt:lpstr>PowerPoint Presentation</vt:lpstr>
      <vt:lpstr>Πρόοδος μαθήματος</vt:lpstr>
      <vt:lpstr>PowerPoint Presentation</vt:lpstr>
      <vt:lpstr>PowerPoint Presentation</vt:lpstr>
      <vt:lpstr>Πρόοδος μαθήματος</vt:lpstr>
      <vt:lpstr>Σφάλματα αλλοίωσης μνήμης</vt:lpstr>
      <vt:lpstr>Σφάλματα αλλοίωσης μνήμης</vt:lpstr>
      <vt:lpstr>Τα σφάλματα αλλοίωσης μνήμης  είναι παντού</vt:lpstr>
      <vt:lpstr>Επιπτώσεις σφαλμάτων αλλοίωσης μνήμης</vt:lpstr>
      <vt:lpstr>Κοινά σφάλματα αλλοίωσης μνήμης</vt:lpstr>
      <vt:lpstr>Υπερχείλιση buffer</vt:lpstr>
      <vt:lpstr>Υπερχείλιση buffer</vt:lpstr>
      <vt:lpstr>Υπερχείλιση buffer</vt:lpstr>
      <vt:lpstr>Εκμετάλλευση υπερχείλισης buffer στη στοίβα</vt:lpstr>
      <vt:lpstr>Σφάλματα off-by-one</vt:lpstr>
      <vt:lpstr>Εκμετάλλευση σφαλμάτων off-by-one</vt:lpstr>
      <vt:lpstr>Μη εκτελέσιμες σελίδες</vt:lpstr>
      <vt:lpstr>Προστασία στοίβας</vt:lpstr>
      <vt:lpstr>Προγραμματισμός προσανατολισμένος στην επιστροφή</vt:lpstr>
      <vt:lpstr>Προγραμματισμός προσανατολισμένος στην επιστροφή</vt:lpstr>
      <vt:lpstr>Μορφοποίηση σφαλμάτων συμβολοσειράς</vt:lpstr>
      <vt:lpstr>Ο δείκτης NULL καταργεί τις αναφορές</vt:lpstr>
      <vt:lpstr>Πρόοδος μαθήματος</vt:lpstr>
      <vt:lpstr>PowerPoint Presentation</vt:lpstr>
      <vt:lpstr>PowerPoint Presentation</vt:lpstr>
      <vt:lpstr>Μορφή αρχείου</vt:lpstr>
      <vt:lpstr>Χαρτογράφηση της λειτουργικότητας της εφαρμογής  </vt:lpstr>
      <vt:lpstr>Εξαρτήσεις σε  δυναμικές βιβλιοθήκες</vt:lpstr>
      <vt:lpstr>Ενσωματωμένες στατικές βιβλιοθήκες</vt:lpstr>
      <vt:lpstr>Ιχνηλάτηση εκτέλεσης</vt:lpstr>
      <vt:lpstr>Δοκιμή ασάφειας</vt:lpstr>
      <vt:lpstr>Ευχαριστώ</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 a</cp:lastModifiedBy>
  <cp:revision>54</cp:revision>
  <dcterms:modified xsi:type="dcterms:W3CDTF">2025-04-25T18:41:17Z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