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725" r:id="rId4"/>
  </p:sldMasterIdLst>
  <p:notesMasterIdLst>
    <p:notesMasterId r:id="rId60"/>
  </p:notesMasterIdLst>
  <p:handoutMasterIdLst>
    <p:handoutMasterId r:id="rId61"/>
  </p:handoutMasterIdLst>
  <p:sldIdLst>
    <p:sldId id="376" r:id="rId5"/>
    <p:sldId id="257" r:id="rId6"/>
    <p:sldId id="388" r:id="rId7"/>
    <p:sldId id="258" r:id="rId8"/>
    <p:sldId id="396" r:id="rId9"/>
    <p:sldId id="378" r:id="rId10"/>
    <p:sldId id="398" r:id="rId11"/>
    <p:sldId id="393" r:id="rId12"/>
    <p:sldId id="394" r:id="rId13"/>
    <p:sldId id="384" r:id="rId14"/>
    <p:sldId id="402" r:id="rId15"/>
    <p:sldId id="403" r:id="rId16"/>
    <p:sldId id="409" r:id="rId17"/>
    <p:sldId id="407" r:id="rId18"/>
    <p:sldId id="417" r:id="rId19"/>
    <p:sldId id="415" r:id="rId20"/>
    <p:sldId id="416" r:id="rId21"/>
    <p:sldId id="418" r:id="rId22"/>
    <p:sldId id="419" r:id="rId23"/>
    <p:sldId id="410" r:id="rId24"/>
    <p:sldId id="420" r:id="rId25"/>
    <p:sldId id="413" r:id="rId26"/>
    <p:sldId id="411" r:id="rId27"/>
    <p:sldId id="274" r:id="rId28"/>
    <p:sldId id="275" r:id="rId29"/>
    <p:sldId id="276" r:id="rId30"/>
    <p:sldId id="277" r:id="rId31"/>
    <p:sldId id="278" r:id="rId32"/>
    <p:sldId id="279" r:id="rId33"/>
    <p:sldId id="280" r:id="rId34"/>
    <p:sldId id="281" r:id="rId35"/>
    <p:sldId id="282" r:id="rId36"/>
    <p:sldId id="269" r:id="rId37"/>
    <p:sldId id="285" r:id="rId38"/>
    <p:sldId id="286" r:id="rId39"/>
    <p:sldId id="287" r:id="rId40"/>
    <p:sldId id="289" r:id="rId41"/>
    <p:sldId id="290" r:id="rId42"/>
    <p:sldId id="293" r:id="rId43"/>
    <p:sldId id="296" r:id="rId44"/>
    <p:sldId id="421" r:id="rId45"/>
    <p:sldId id="422" r:id="rId46"/>
    <p:sldId id="310" r:id="rId47"/>
    <p:sldId id="311" r:id="rId48"/>
    <p:sldId id="312" r:id="rId49"/>
    <p:sldId id="313" r:id="rId50"/>
    <p:sldId id="314" r:id="rId51"/>
    <p:sldId id="423" r:id="rId52"/>
    <p:sldId id="424" r:id="rId53"/>
    <p:sldId id="425" r:id="rId54"/>
    <p:sldId id="426" r:id="rId55"/>
    <p:sldId id="427" r:id="rId56"/>
    <p:sldId id="428" r:id="rId57"/>
    <p:sldId id="317" r:id="rId58"/>
    <p:sldId id="38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Συντάκτης" initials="Α"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D"/>
    <a:srgbClr val="2C4A52"/>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26" autoAdjust="0"/>
    <p:restoredTop sz="95388" autoAdjust="0"/>
  </p:normalViewPr>
  <p:slideViewPr>
    <p:cSldViewPr snapToGrid="0" showGuides="1">
      <p:cViewPr varScale="1">
        <p:scale>
          <a:sx n="90" d="100"/>
          <a:sy n="90" d="100"/>
        </p:scale>
        <p:origin x="120" y="384"/>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65" d="100"/>
          <a:sy n="65" d="100"/>
        </p:scale>
        <p:origin x="3082" y="3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93D836-2830-4E25-83A5-71E09EA145D2}"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4DE66C66-7C37-4C68-A4D2-8AB0585E48BB}">
      <dgm:prSet/>
      <dgm:spPr/>
      <dgm:t>
        <a:bodyPr/>
        <a:lstStyle/>
        <a:p>
          <a:r>
            <a:rPr lang="en-US"/>
            <a:t>Navigation and Communication </a:t>
          </a:r>
        </a:p>
      </dgm:t>
    </dgm:pt>
    <dgm:pt modelId="{B079EC5A-6B09-4778-AEA2-6DD8CD16566D}" type="parTrans" cxnId="{44B1FA57-E88A-4E39-9970-4A7520CEB96C}">
      <dgm:prSet/>
      <dgm:spPr/>
      <dgm:t>
        <a:bodyPr/>
        <a:lstStyle/>
        <a:p>
          <a:endParaRPr lang="en-US"/>
        </a:p>
      </dgm:t>
    </dgm:pt>
    <dgm:pt modelId="{CECC2898-A512-4AC8-BB9D-F7D635229C8A}" type="sibTrans" cxnId="{44B1FA57-E88A-4E39-9970-4A7520CEB96C}">
      <dgm:prSet/>
      <dgm:spPr/>
      <dgm:t>
        <a:bodyPr/>
        <a:lstStyle/>
        <a:p>
          <a:endParaRPr lang="en-US"/>
        </a:p>
      </dgm:t>
    </dgm:pt>
    <dgm:pt modelId="{66EEB93C-5CCD-4CED-8189-43BF5936131C}">
      <dgm:prSet/>
      <dgm:spPr/>
      <dgm:t>
        <a:bodyPr/>
        <a:lstStyle/>
        <a:p>
          <a:r>
            <a:rPr lang="en-US"/>
            <a:t>Global Positioning System (GPS) software - Electronic Chart Display and Information Systems (ECDIS) - Automatic Identification Systems (AIS) </a:t>
          </a:r>
        </a:p>
      </dgm:t>
    </dgm:pt>
    <dgm:pt modelId="{3CE503CD-B3CD-4520-AB9A-97313B03C464}" type="parTrans" cxnId="{AD627276-E9C1-4A9D-BEC2-1BD72DC067F8}">
      <dgm:prSet/>
      <dgm:spPr/>
      <dgm:t>
        <a:bodyPr/>
        <a:lstStyle/>
        <a:p>
          <a:endParaRPr lang="en-US"/>
        </a:p>
      </dgm:t>
    </dgm:pt>
    <dgm:pt modelId="{6B86F7D7-7134-4AF9-A3E6-BEBC49580AA7}" type="sibTrans" cxnId="{AD627276-E9C1-4A9D-BEC2-1BD72DC067F8}">
      <dgm:prSet/>
      <dgm:spPr/>
      <dgm:t>
        <a:bodyPr/>
        <a:lstStyle/>
        <a:p>
          <a:endParaRPr lang="en-US"/>
        </a:p>
      </dgm:t>
    </dgm:pt>
    <dgm:pt modelId="{ED50361B-3916-4F67-B053-8F403E8329DA}">
      <dgm:prSet/>
      <dgm:spPr/>
      <dgm:t>
        <a:bodyPr/>
        <a:lstStyle/>
        <a:p>
          <a:r>
            <a:rPr lang="en-US"/>
            <a:t>Cargo Management and Logistics</a:t>
          </a:r>
        </a:p>
      </dgm:t>
    </dgm:pt>
    <dgm:pt modelId="{38288F08-9EF0-45E0-B130-E1374DD0349A}" type="parTrans" cxnId="{D94FE951-64BA-4AF3-B071-D23718122C9A}">
      <dgm:prSet/>
      <dgm:spPr/>
      <dgm:t>
        <a:bodyPr/>
        <a:lstStyle/>
        <a:p>
          <a:endParaRPr lang="en-US"/>
        </a:p>
      </dgm:t>
    </dgm:pt>
    <dgm:pt modelId="{9F3F53C8-FBF9-4579-833B-DFDA48A29D4D}" type="sibTrans" cxnId="{D94FE951-64BA-4AF3-B071-D23718122C9A}">
      <dgm:prSet/>
      <dgm:spPr/>
      <dgm:t>
        <a:bodyPr/>
        <a:lstStyle/>
        <a:p>
          <a:endParaRPr lang="en-US"/>
        </a:p>
      </dgm:t>
    </dgm:pt>
    <dgm:pt modelId="{403A198A-1E62-402F-8183-8562964E76DB}">
      <dgm:prSet/>
      <dgm:spPr/>
      <dgm:t>
        <a:bodyPr/>
        <a:lstStyle/>
        <a:p>
          <a:r>
            <a:rPr lang="en-US"/>
            <a:t>Software for inventory management, cargo tracking, and automated handling systems.</a:t>
          </a:r>
        </a:p>
      </dgm:t>
    </dgm:pt>
    <dgm:pt modelId="{27FB3C85-8E60-40E7-A6F3-BE90510D00B8}" type="parTrans" cxnId="{89E7964B-4DD3-44CA-843E-6E455667BC38}">
      <dgm:prSet/>
      <dgm:spPr/>
      <dgm:t>
        <a:bodyPr/>
        <a:lstStyle/>
        <a:p>
          <a:endParaRPr lang="en-US"/>
        </a:p>
      </dgm:t>
    </dgm:pt>
    <dgm:pt modelId="{4EB66BFA-2EAD-4447-9EB4-73D0A6CEA90E}" type="sibTrans" cxnId="{89E7964B-4DD3-44CA-843E-6E455667BC38}">
      <dgm:prSet/>
      <dgm:spPr/>
      <dgm:t>
        <a:bodyPr/>
        <a:lstStyle/>
        <a:p>
          <a:endParaRPr lang="en-US"/>
        </a:p>
      </dgm:t>
    </dgm:pt>
    <dgm:pt modelId="{AB34AE8D-4984-47B9-9772-03CAA8E33D42}">
      <dgm:prSet/>
      <dgm:spPr/>
      <dgm:t>
        <a:bodyPr/>
        <a:lstStyle/>
        <a:p>
          <a:r>
            <a:rPr lang="en-US"/>
            <a:t>Cybersecurity</a:t>
          </a:r>
        </a:p>
      </dgm:t>
    </dgm:pt>
    <dgm:pt modelId="{F0C187A7-4F6A-419D-A79C-57E6D0674897}" type="parTrans" cxnId="{5D5687E2-136E-4A60-A728-C0E0708D0C04}">
      <dgm:prSet/>
      <dgm:spPr/>
      <dgm:t>
        <a:bodyPr/>
        <a:lstStyle/>
        <a:p>
          <a:endParaRPr lang="en-US"/>
        </a:p>
      </dgm:t>
    </dgm:pt>
    <dgm:pt modelId="{70001029-CD73-4F92-A532-B7C682DC782F}" type="sibTrans" cxnId="{5D5687E2-136E-4A60-A728-C0E0708D0C04}">
      <dgm:prSet/>
      <dgm:spPr/>
      <dgm:t>
        <a:bodyPr/>
        <a:lstStyle/>
        <a:p>
          <a:endParaRPr lang="en-US"/>
        </a:p>
      </dgm:t>
    </dgm:pt>
    <dgm:pt modelId="{B7785E8F-FC2D-4142-A01D-D11C8E501B67}">
      <dgm:prSet/>
      <dgm:spPr/>
      <dgm:t>
        <a:bodyPr/>
        <a:lstStyle/>
        <a:p>
          <a:r>
            <a:rPr lang="en-US"/>
            <a:t>Software to protect vessels and port infrastructure</a:t>
          </a:r>
        </a:p>
      </dgm:t>
    </dgm:pt>
    <dgm:pt modelId="{A9084B0B-AFD2-4E02-97F3-A0BF24ECE3D9}" type="parTrans" cxnId="{EDB02269-5D0E-45C6-AA26-E61660E40F00}">
      <dgm:prSet/>
      <dgm:spPr/>
      <dgm:t>
        <a:bodyPr/>
        <a:lstStyle/>
        <a:p>
          <a:endParaRPr lang="en-US"/>
        </a:p>
      </dgm:t>
    </dgm:pt>
    <dgm:pt modelId="{A630D149-4C9D-43FB-B502-8606868A339D}" type="sibTrans" cxnId="{EDB02269-5D0E-45C6-AA26-E61660E40F00}">
      <dgm:prSet/>
      <dgm:spPr/>
      <dgm:t>
        <a:bodyPr/>
        <a:lstStyle/>
        <a:p>
          <a:endParaRPr lang="en-US"/>
        </a:p>
      </dgm:t>
    </dgm:pt>
    <dgm:pt modelId="{1B5B4DC8-6039-4C7A-9A68-FB69F273B8EA}">
      <dgm:prSet/>
      <dgm:spPr/>
      <dgm:t>
        <a:bodyPr/>
        <a:lstStyle/>
        <a:p>
          <a:r>
            <a:rPr lang="en-US"/>
            <a:t>Special case software</a:t>
          </a:r>
        </a:p>
      </dgm:t>
    </dgm:pt>
    <dgm:pt modelId="{5D7F4FFB-1B63-4C16-9084-5D6F03525835}" type="parTrans" cxnId="{FA30FF94-1946-4525-B6E0-E16770851B24}">
      <dgm:prSet/>
      <dgm:spPr/>
      <dgm:t>
        <a:bodyPr/>
        <a:lstStyle/>
        <a:p>
          <a:endParaRPr lang="en-US"/>
        </a:p>
      </dgm:t>
    </dgm:pt>
    <dgm:pt modelId="{A90B29F8-E46E-4A00-94CE-C09417D82CFA}" type="sibTrans" cxnId="{FA30FF94-1946-4525-B6E0-E16770851B24}">
      <dgm:prSet/>
      <dgm:spPr/>
      <dgm:t>
        <a:bodyPr/>
        <a:lstStyle/>
        <a:p>
          <a:endParaRPr lang="en-US"/>
        </a:p>
      </dgm:t>
    </dgm:pt>
    <dgm:pt modelId="{039C75A6-98F9-4610-943E-EBB83055F706}">
      <dgm:prSet/>
      <dgm:spPr/>
      <dgm:t>
        <a:bodyPr/>
        <a:lstStyle/>
        <a:p>
          <a:r>
            <a:rPr lang="en-US"/>
            <a:t>Custom software for the product validation </a:t>
          </a:r>
        </a:p>
      </dgm:t>
    </dgm:pt>
    <dgm:pt modelId="{B9D3C77C-B0EA-4D9F-952B-9E745D406285}" type="parTrans" cxnId="{66471507-F700-4D4C-93EE-86C1BED1841F}">
      <dgm:prSet/>
      <dgm:spPr/>
      <dgm:t>
        <a:bodyPr/>
        <a:lstStyle/>
        <a:p>
          <a:endParaRPr lang="en-US"/>
        </a:p>
      </dgm:t>
    </dgm:pt>
    <dgm:pt modelId="{F2F6AB2A-7CE9-4157-A06D-C2D6C233CF6C}" type="sibTrans" cxnId="{66471507-F700-4D4C-93EE-86C1BED1841F}">
      <dgm:prSet/>
      <dgm:spPr/>
      <dgm:t>
        <a:bodyPr/>
        <a:lstStyle/>
        <a:p>
          <a:endParaRPr lang="en-US"/>
        </a:p>
      </dgm:t>
    </dgm:pt>
    <dgm:pt modelId="{9C3D9C9C-7F3F-40B4-8983-71D9DADD3746}" type="pres">
      <dgm:prSet presAssocID="{A693D836-2830-4E25-83A5-71E09EA145D2}" presName="linear" presStyleCnt="0">
        <dgm:presLayoutVars>
          <dgm:dir/>
          <dgm:animLvl val="lvl"/>
          <dgm:resizeHandles val="exact"/>
        </dgm:presLayoutVars>
      </dgm:prSet>
      <dgm:spPr/>
    </dgm:pt>
    <dgm:pt modelId="{7BF52818-54D6-48D1-A86C-C8D0370E2E75}" type="pres">
      <dgm:prSet presAssocID="{4DE66C66-7C37-4C68-A4D2-8AB0585E48BB}" presName="parentLin" presStyleCnt="0"/>
      <dgm:spPr/>
    </dgm:pt>
    <dgm:pt modelId="{15C4BE0B-867F-4613-B7F9-C6E63CA5CA6A}" type="pres">
      <dgm:prSet presAssocID="{4DE66C66-7C37-4C68-A4D2-8AB0585E48BB}" presName="parentLeftMargin" presStyleLbl="node1" presStyleIdx="0" presStyleCnt="4"/>
      <dgm:spPr/>
    </dgm:pt>
    <dgm:pt modelId="{B3CC7C6E-C0E3-46DB-8022-AF1A844AE242}" type="pres">
      <dgm:prSet presAssocID="{4DE66C66-7C37-4C68-A4D2-8AB0585E48BB}" presName="parentText" presStyleLbl="node1" presStyleIdx="0" presStyleCnt="4">
        <dgm:presLayoutVars>
          <dgm:chMax val="0"/>
          <dgm:bulletEnabled val="1"/>
        </dgm:presLayoutVars>
      </dgm:prSet>
      <dgm:spPr/>
    </dgm:pt>
    <dgm:pt modelId="{4A7947A7-6920-427F-8594-8E255F86C8A7}" type="pres">
      <dgm:prSet presAssocID="{4DE66C66-7C37-4C68-A4D2-8AB0585E48BB}" presName="negativeSpace" presStyleCnt="0"/>
      <dgm:spPr/>
    </dgm:pt>
    <dgm:pt modelId="{C5F298A7-B7A4-44E7-9101-F757F67BD622}" type="pres">
      <dgm:prSet presAssocID="{4DE66C66-7C37-4C68-A4D2-8AB0585E48BB}" presName="childText" presStyleLbl="conFgAcc1" presStyleIdx="0" presStyleCnt="4">
        <dgm:presLayoutVars>
          <dgm:bulletEnabled val="1"/>
        </dgm:presLayoutVars>
      </dgm:prSet>
      <dgm:spPr/>
    </dgm:pt>
    <dgm:pt modelId="{4C8B469D-CBA0-4220-974D-9637BF7C2E5B}" type="pres">
      <dgm:prSet presAssocID="{CECC2898-A512-4AC8-BB9D-F7D635229C8A}" presName="spaceBetweenRectangles" presStyleCnt="0"/>
      <dgm:spPr/>
    </dgm:pt>
    <dgm:pt modelId="{6373E929-EF07-4E43-8AD3-24D31615F3B0}" type="pres">
      <dgm:prSet presAssocID="{ED50361B-3916-4F67-B053-8F403E8329DA}" presName="parentLin" presStyleCnt="0"/>
      <dgm:spPr/>
    </dgm:pt>
    <dgm:pt modelId="{A992FCC8-80A8-4CAD-91CE-F07B7D14839D}" type="pres">
      <dgm:prSet presAssocID="{ED50361B-3916-4F67-B053-8F403E8329DA}" presName="parentLeftMargin" presStyleLbl="node1" presStyleIdx="0" presStyleCnt="4"/>
      <dgm:spPr/>
    </dgm:pt>
    <dgm:pt modelId="{94C5F9C1-C590-458E-A1EC-BBC49EAA1B75}" type="pres">
      <dgm:prSet presAssocID="{ED50361B-3916-4F67-B053-8F403E8329DA}" presName="parentText" presStyleLbl="node1" presStyleIdx="1" presStyleCnt="4">
        <dgm:presLayoutVars>
          <dgm:chMax val="0"/>
          <dgm:bulletEnabled val="1"/>
        </dgm:presLayoutVars>
      </dgm:prSet>
      <dgm:spPr/>
    </dgm:pt>
    <dgm:pt modelId="{4932B4BE-E08D-4EFC-800C-68E302562ECC}" type="pres">
      <dgm:prSet presAssocID="{ED50361B-3916-4F67-B053-8F403E8329DA}" presName="negativeSpace" presStyleCnt="0"/>
      <dgm:spPr/>
    </dgm:pt>
    <dgm:pt modelId="{18F3CB49-99BD-4E5D-B18D-33FCFEEE1E61}" type="pres">
      <dgm:prSet presAssocID="{ED50361B-3916-4F67-B053-8F403E8329DA}" presName="childText" presStyleLbl="conFgAcc1" presStyleIdx="1" presStyleCnt="4">
        <dgm:presLayoutVars>
          <dgm:bulletEnabled val="1"/>
        </dgm:presLayoutVars>
      </dgm:prSet>
      <dgm:spPr/>
    </dgm:pt>
    <dgm:pt modelId="{FDFE6E18-74CF-4A88-8F03-A5D546A74133}" type="pres">
      <dgm:prSet presAssocID="{9F3F53C8-FBF9-4579-833B-DFDA48A29D4D}" presName="spaceBetweenRectangles" presStyleCnt="0"/>
      <dgm:spPr/>
    </dgm:pt>
    <dgm:pt modelId="{D94D8634-F3C5-49E1-AFA8-FA147BF64FE9}" type="pres">
      <dgm:prSet presAssocID="{AB34AE8D-4984-47B9-9772-03CAA8E33D42}" presName="parentLin" presStyleCnt="0"/>
      <dgm:spPr/>
    </dgm:pt>
    <dgm:pt modelId="{0DAF0FB2-D4BC-4036-8D5A-735672A6E0C9}" type="pres">
      <dgm:prSet presAssocID="{AB34AE8D-4984-47B9-9772-03CAA8E33D42}" presName="parentLeftMargin" presStyleLbl="node1" presStyleIdx="1" presStyleCnt="4"/>
      <dgm:spPr/>
    </dgm:pt>
    <dgm:pt modelId="{767B2B2B-35CB-4C8F-9E49-C8A4E649CAA8}" type="pres">
      <dgm:prSet presAssocID="{AB34AE8D-4984-47B9-9772-03CAA8E33D42}" presName="parentText" presStyleLbl="node1" presStyleIdx="2" presStyleCnt="4">
        <dgm:presLayoutVars>
          <dgm:chMax val="0"/>
          <dgm:bulletEnabled val="1"/>
        </dgm:presLayoutVars>
      </dgm:prSet>
      <dgm:spPr/>
    </dgm:pt>
    <dgm:pt modelId="{57E22DD2-1EE5-4B1A-861F-6B03342C6F47}" type="pres">
      <dgm:prSet presAssocID="{AB34AE8D-4984-47B9-9772-03CAA8E33D42}" presName="negativeSpace" presStyleCnt="0"/>
      <dgm:spPr/>
    </dgm:pt>
    <dgm:pt modelId="{A4B5A0CD-6F3E-4615-94D9-A05D9DC308FA}" type="pres">
      <dgm:prSet presAssocID="{AB34AE8D-4984-47B9-9772-03CAA8E33D42}" presName="childText" presStyleLbl="conFgAcc1" presStyleIdx="2" presStyleCnt="4">
        <dgm:presLayoutVars>
          <dgm:bulletEnabled val="1"/>
        </dgm:presLayoutVars>
      </dgm:prSet>
      <dgm:spPr/>
    </dgm:pt>
    <dgm:pt modelId="{9215C0CB-7D69-4BA5-BA19-3F5332BA6671}" type="pres">
      <dgm:prSet presAssocID="{70001029-CD73-4F92-A532-B7C682DC782F}" presName="spaceBetweenRectangles" presStyleCnt="0"/>
      <dgm:spPr/>
    </dgm:pt>
    <dgm:pt modelId="{FFAB5251-61B5-4E85-A55D-A69E5F9F643E}" type="pres">
      <dgm:prSet presAssocID="{1B5B4DC8-6039-4C7A-9A68-FB69F273B8EA}" presName="parentLin" presStyleCnt="0"/>
      <dgm:spPr/>
    </dgm:pt>
    <dgm:pt modelId="{53ED91F9-08D8-42AA-BD81-4AA569F9ED2F}" type="pres">
      <dgm:prSet presAssocID="{1B5B4DC8-6039-4C7A-9A68-FB69F273B8EA}" presName="parentLeftMargin" presStyleLbl="node1" presStyleIdx="2" presStyleCnt="4"/>
      <dgm:spPr/>
    </dgm:pt>
    <dgm:pt modelId="{DA5B9DBA-CEA9-4824-8C5F-54C45863AA05}" type="pres">
      <dgm:prSet presAssocID="{1B5B4DC8-6039-4C7A-9A68-FB69F273B8EA}" presName="parentText" presStyleLbl="node1" presStyleIdx="3" presStyleCnt="4">
        <dgm:presLayoutVars>
          <dgm:chMax val="0"/>
          <dgm:bulletEnabled val="1"/>
        </dgm:presLayoutVars>
      </dgm:prSet>
      <dgm:spPr/>
    </dgm:pt>
    <dgm:pt modelId="{92F60749-60B0-4AC2-8755-B8D31A9DCAD0}" type="pres">
      <dgm:prSet presAssocID="{1B5B4DC8-6039-4C7A-9A68-FB69F273B8EA}" presName="negativeSpace" presStyleCnt="0"/>
      <dgm:spPr/>
    </dgm:pt>
    <dgm:pt modelId="{848E9BA9-FF20-4284-8E2F-71CBD8C1221D}" type="pres">
      <dgm:prSet presAssocID="{1B5B4DC8-6039-4C7A-9A68-FB69F273B8EA}" presName="childText" presStyleLbl="conFgAcc1" presStyleIdx="3" presStyleCnt="4">
        <dgm:presLayoutVars>
          <dgm:bulletEnabled val="1"/>
        </dgm:presLayoutVars>
      </dgm:prSet>
      <dgm:spPr/>
    </dgm:pt>
  </dgm:ptLst>
  <dgm:cxnLst>
    <dgm:cxn modelId="{66471507-F700-4D4C-93EE-86C1BED1841F}" srcId="{1B5B4DC8-6039-4C7A-9A68-FB69F273B8EA}" destId="{039C75A6-98F9-4610-943E-EBB83055F706}" srcOrd="0" destOrd="0" parTransId="{B9D3C77C-B0EA-4D9F-952B-9E745D406285}" sibTransId="{F2F6AB2A-7CE9-4157-A06D-C2D6C233CF6C}"/>
    <dgm:cxn modelId="{A102F916-7C68-4E25-96CF-979288046B53}" type="presOf" srcId="{4DE66C66-7C37-4C68-A4D2-8AB0585E48BB}" destId="{15C4BE0B-867F-4613-B7F9-C6E63CA5CA6A}" srcOrd="0" destOrd="0" presId="urn:microsoft.com/office/officeart/2005/8/layout/list1"/>
    <dgm:cxn modelId="{9EB5B75F-2598-48B4-AF6E-DB8D4069233B}" type="presOf" srcId="{1B5B4DC8-6039-4C7A-9A68-FB69F273B8EA}" destId="{53ED91F9-08D8-42AA-BD81-4AA569F9ED2F}" srcOrd="0" destOrd="0" presId="urn:microsoft.com/office/officeart/2005/8/layout/list1"/>
    <dgm:cxn modelId="{B467CE46-8328-4A30-BC2D-803CD161F63B}" type="presOf" srcId="{AB34AE8D-4984-47B9-9772-03CAA8E33D42}" destId="{767B2B2B-35CB-4C8F-9E49-C8A4E649CAA8}" srcOrd="1" destOrd="0" presId="urn:microsoft.com/office/officeart/2005/8/layout/list1"/>
    <dgm:cxn modelId="{EDB02269-5D0E-45C6-AA26-E61660E40F00}" srcId="{AB34AE8D-4984-47B9-9772-03CAA8E33D42}" destId="{B7785E8F-FC2D-4142-A01D-D11C8E501B67}" srcOrd="0" destOrd="0" parTransId="{A9084B0B-AFD2-4E02-97F3-A0BF24ECE3D9}" sibTransId="{A630D149-4C9D-43FB-B502-8606868A339D}"/>
    <dgm:cxn modelId="{295ECF6A-35AA-4231-9A22-381174AF3F40}" type="presOf" srcId="{403A198A-1E62-402F-8183-8562964E76DB}" destId="{18F3CB49-99BD-4E5D-B18D-33FCFEEE1E61}" srcOrd="0" destOrd="0" presId="urn:microsoft.com/office/officeart/2005/8/layout/list1"/>
    <dgm:cxn modelId="{89E7964B-4DD3-44CA-843E-6E455667BC38}" srcId="{ED50361B-3916-4F67-B053-8F403E8329DA}" destId="{403A198A-1E62-402F-8183-8562964E76DB}" srcOrd="0" destOrd="0" parTransId="{27FB3C85-8E60-40E7-A6F3-BE90510D00B8}" sibTransId="{4EB66BFA-2EAD-4447-9EB4-73D0A6CEA90E}"/>
    <dgm:cxn modelId="{D94FE951-64BA-4AF3-B071-D23718122C9A}" srcId="{A693D836-2830-4E25-83A5-71E09EA145D2}" destId="{ED50361B-3916-4F67-B053-8F403E8329DA}" srcOrd="1" destOrd="0" parTransId="{38288F08-9EF0-45E0-B130-E1374DD0349A}" sibTransId="{9F3F53C8-FBF9-4579-833B-DFDA48A29D4D}"/>
    <dgm:cxn modelId="{7DA7AB72-56D8-418B-ABE3-6D7DD16E7AD1}" type="presOf" srcId="{B7785E8F-FC2D-4142-A01D-D11C8E501B67}" destId="{A4B5A0CD-6F3E-4615-94D9-A05D9DC308FA}" srcOrd="0" destOrd="0" presId="urn:microsoft.com/office/officeart/2005/8/layout/list1"/>
    <dgm:cxn modelId="{2915F573-2AA2-4490-8095-C9B10A8E9B64}" type="presOf" srcId="{ED50361B-3916-4F67-B053-8F403E8329DA}" destId="{A992FCC8-80A8-4CAD-91CE-F07B7D14839D}" srcOrd="0" destOrd="0" presId="urn:microsoft.com/office/officeart/2005/8/layout/list1"/>
    <dgm:cxn modelId="{AD627276-E9C1-4A9D-BEC2-1BD72DC067F8}" srcId="{4DE66C66-7C37-4C68-A4D2-8AB0585E48BB}" destId="{66EEB93C-5CCD-4CED-8189-43BF5936131C}" srcOrd="0" destOrd="0" parTransId="{3CE503CD-B3CD-4520-AB9A-97313B03C464}" sibTransId="{6B86F7D7-7134-4AF9-A3E6-BEBC49580AA7}"/>
    <dgm:cxn modelId="{44B1FA57-E88A-4E39-9970-4A7520CEB96C}" srcId="{A693D836-2830-4E25-83A5-71E09EA145D2}" destId="{4DE66C66-7C37-4C68-A4D2-8AB0585E48BB}" srcOrd="0" destOrd="0" parTransId="{B079EC5A-6B09-4778-AEA2-6DD8CD16566D}" sibTransId="{CECC2898-A512-4AC8-BB9D-F7D635229C8A}"/>
    <dgm:cxn modelId="{5AEE5B82-0FE0-481B-A84D-852F4DAC6607}" type="presOf" srcId="{1B5B4DC8-6039-4C7A-9A68-FB69F273B8EA}" destId="{DA5B9DBA-CEA9-4824-8C5F-54C45863AA05}" srcOrd="1" destOrd="0" presId="urn:microsoft.com/office/officeart/2005/8/layout/list1"/>
    <dgm:cxn modelId="{FA30FF94-1946-4525-B6E0-E16770851B24}" srcId="{A693D836-2830-4E25-83A5-71E09EA145D2}" destId="{1B5B4DC8-6039-4C7A-9A68-FB69F273B8EA}" srcOrd="3" destOrd="0" parTransId="{5D7F4FFB-1B63-4C16-9084-5D6F03525835}" sibTransId="{A90B29F8-E46E-4A00-94CE-C09417D82CFA}"/>
    <dgm:cxn modelId="{42717198-57ED-431F-A034-29991382D021}" type="presOf" srcId="{AB34AE8D-4984-47B9-9772-03CAA8E33D42}" destId="{0DAF0FB2-D4BC-4036-8D5A-735672A6E0C9}" srcOrd="0" destOrd="0" presId="urn:microsoft.com/office/officeart/2005/8/layout/list1"/>
    <dgm:cxn modelId="{9EE9CAA2-810A-4A13-BFD7-70186919E886}" type="presOf" srcId="{039C75A6-98F9-4610-943E-EBB83055F706}" destId="{848E9BA9-FF20-4284-8E2F-71CBD8C1221D}" srcOrd="0" destOrd="0" presId="urn:microsoft.com/office/officeart/2005/8/layout/list1"/>
    <dgm:cxn modelId="{08CDA9AB-E0B4-4235-8AE5-E073DF787309}" type="presOf" srcId="{A693D836-2830-4E25-83A5-71E09EA145D2}" destId="{9C3D9C9C-7F3F-40B4-8983-71D9DADD3746}" srcOrd="0" destOrd="0" presId="urn:microsoft.com/office/officeart/2005/8/layout/list1"/>
    <dgm:cxn modelId="{A762E7C4-07D5-4130-B799-CDBD848AE892}" type="presOf" srcId="{4DE66C66-7C37-4C68-A4D2-8AB0585E48BB}" destId="{B3CC7C6E-C0E3-46DB-8022-AF1A844AE242}" srcOrd="1" destOrd="0" presId="urn:microsoft.com/office/officeart/2005/8/layout/list1"/>
    <dgm:cxn modelId="{332D0BD4-B2CF-4BB8-99F1-58068CBC8C3C}" type="presOf" srcId="{66EEB93C-5CCD-4CED-8189-43BF5936131C}" destId="{C5F298A7-B7A4-44E7-9101-F757F67BD622}" srcOrd="0" destOrd="0" presId="urn:microsoft.com/office/officeart/2005/8/layout/list1"/>
    <dgm:cxn modelId="{5D5687E2-136E-4A60-A728-C0E0708D0C04}" srcId="{A693D836-2830-4E25-83A5-71E09EA145D2}" destId="{AB34AE8D-4984-47B9-9772-03CAA8E33D42}" srcOrd="2" destOrd="0" parTransId="{F0C187A7-4F6A-419D-A79C-57E6D0674897}" sibTransId="{70001029-CD73-4F92-A532-B7C682DC782F}"/>
    <dgm:cxn modelId="{ED042AF5-8D33-4EA3-8C35-C0990C20837D}" type="presOf" srcId="{ED50361B-3916-4F67-B053-8F403E8329DA}" destId="{94C5F9C1-C590-458E-A1EC-BBC49EAA1B75}" srcOrd="1" destOrd="0" presId="urn:microsoft.com/office/officeart/2005/8/layout/list1"/>
    <dgm:cxn modelId="{EDD52C99-E4D7-4492-82E8-C5116CA028FD}" type="presParOf" srcId="{9C3D9C9C-7F3F-40B4-8983-71D9DADD3746}" destId="{7BF52818-54D6-48D1-A86C-C8D0370E2E75}" srcOrd="0" destOrd="0" presId="urn:microsoft.com/office/officeart/2005/8/layout/list1"/>
    <dgm:cxn modelId="{53CC8F4F-7C97-4228-A418-E37BA76E6E96}" type="presParOf" srcId="{7BF52818-54D6-48D1-A86C-C8D0370E2E75}" destId="{15C4BE0B-867F-4613-B7F9-C6E63CA5CA6A}" srcOrd="0" destOrd="0" presId="urn:microsoft.com/office/officeart/2005/8/layout/list1"/>
    <dgm:cxn modelId="{797D6319-4E57-41FF-9458-A6D40F6DD3CB}" type="presParOf" srcId="{7BF52818-54D6-48D1-A86C-C8D0370E2E75}" destId="{B3CC7C6E-C0E3-46DB-8022-AF1A844AE242}" srcOrd="1" destOrd="0" presId="urn:microsoft.com/office/officeart/2005/8/layout/list1"/>
    <dgm:cxn modelId="{27C55ABB-9379-4B0E-8D16-89BBA75FC3CE}" type="presParOf" srcId="{9C3D9C9C-7F3F-40B4-8983-71D9DADD3746}" destId="{4A7947A7-6920-427F-8594-8E255F86C8A7}" srcOrd="1" destOrd="0" presId="urn:microsoft.com/office/officeart/2005/8/layout/list1"/>
    <dgm:cxn modelId="{3C454D2F-667A-499F-9D83-D408AD02CA3E}" type="presParOf" srcId="{9C3D9C9C-7F3F-40B4-8983-71D9DADD3746}" destId="{C5F298A7-B7A4-44E7-9101-F757F67BD622}" srcOrd="2" destOrd="0" presId="urn:microsoft.com/office/officeart/2005/8/layout/list1"/>
    <dgm:cxn modelId="{DA6018FE-3502-4E4B-AF3A-B0580C825AC3}" type="presParOf" srcId="{9C3D9C9C-7F3F-40B4-8983-71D9DADD3746}" destId="{4C8B469D-CBA0-4220-974D-9637BF7C2E5B}" srcOrd="3" destOrd="0" presId="urn:microsoft.com/office/officeart/2005/8/layout/list1"/>
    <dgm:cxn modelId="{7D30ECDA-E3D7-4D64-ACE6-9D411173AC5E}" type="presParOf" srcId="{9C3D9C9C-7F3F-40B4-8983-71D9DADD3746}" destId="{6373E929-EF07-4E43-8AD3-24D31615F3B0}" srcOrd="4" destOrd="0" presId="urn:microsoft.com/office/officeart/2005/8/layout/list1"/>
    <dgm:cxn modelId="{F03CC9DE-1F35-431B-B993-4899763A4A70}" type="presParOf" srcId="{6373E929-EF07-4E43-8AD3-24D31615F3B0}" destId="{A992FCC8-80A8-4CAD-91CE-F07B7D14839D}" srcOrd="0" destOrd="0" presId="urn:microsoft.com/office/officeart/2005/8/layout/list1"/>
    <dgm:cxn modelId="{5C2CE81C-D6EC-487D-A063-00925DB788E7}" type="presParOf" srcId="{6373E929-EF07-4E43-8AD3-24D31615F3B0}" destId="{94C5F9C1-C590-458E-A1EC-BBC49EAA1B75}" srcOrd="1" destOrd="0" presId="urn:microsoft.com/office/officeart/2005/8/layout/list1"/>
    <dgm:cxn modelId="{F8FEC336-8814-4586-897A-C8E720D4374D}" type="presParOf" srcId="{9C3D9C9C-7F3F-40B4-8983-71D9DADD3746}" destId="{4932B4BE-E08D-4EFC-800C-68E302562ECC}" srcOrd="5" destOrd="0" presId="urn:microsoft.com/office/officeart/2005/8/layout/list1"/>
    <dgm:cxn modelId="{C98B05A4-A6D3-497A-AB6F-6FF2A585F2AF}" type="presParOf" srcId="{9C3D9C9C-7F3F-40B4-8983-71D9DADD3746}" destId="{18F3CB49-99BD-4E5D-B18D-33FCFEEE1E61}" srcOrd="6" destOrd="0" presId="urn:microsoft.com/office/officeart/2005/8/layout/list1"/>
    <dgm:cxn modelId="{E0E9B01B-E5B0-45AB-B734-374C33FA9580}" type="presParOf" srcId="{9C3D9C9C-7F3F-40B4-8983-71D9DADD3746}" destId="{FDFE6E18-74CF-4A88-8F03-A5D546A74133}" srcOrd="7" destOrd="0" presId="urn:microsoft.com/office/officeart/2005/8/layout/list1"/>
    <dgm:cxn modelId="{58AA523D-6912-4921-9781-CF17BFBC7D41}" type="presParOf" srcId="{9C3D9C9C-7F3F-40B4-8983-71D9DADD3746}" destId="{D94D8634-F3C5-49E1-AFA8-FA147BF64FE9}" srcOrd="8" destOrd="0" presId="urn:microsoft.com/office/officeart/2005/8/layout/list1"/>
    <dgm:cxn modelId="{E4F564B1-A06E-4976-AA59-B6AFB106EE5F}" type="presParOf" srcId="{D94D8634-F3C5-49E1-AFA8-FA147BF64FE9}" destId="{0DAF0FB2-D4BC-4036-8D5A-735672A6E0C9}" srcOrd="0" destOrd="0" presId="urn:microsoft.com/office/officeart/2005/8/layout/list1"/>
    <dgm:cxn modelId="{CEF3CA2E-C7EF-4115-B3DB-7FB7030E3985}" type="presParOf" srcId="{D94D8634-F3C5-49E1-AFA8-FA147BF64FE9}" destId="{767B2B2B-35CB-4C8F-9E49-C8A4E649CAA8}" srcOrd="1" destOrd="0" presId="urn:microsoft.com/office/officeart/2005/8/layout/list1"/>
    <dgm:cxn modelId="{1A4B4B56-D26E-4E0D-97C1-314A1C183CE4}" type="presParOf" srcId="{9C3D9C9C-7F3F-40B4-8983-71D9DADD3746}" destId="{57E22DD2-1EE5-4B1A-861F-6B03342C6F47}" srcOrd="9" destOrd="0" presId="urn:microsoft.com/office/officeart/2005/8/layout/list1"/>
    <dgm:cxn modelId="{FA4A80E3-663B-4CFA-98DE-CFA506EBC7E1}" type="presParOf" srcId="{9C3D9C9C-7F3F-40B4-8983-71D9DADD3746}" destId="{A4B5A0CD-6F3E-4615-94D9-A05D9DC308FA}" srcOrd="10" destOrd="0" presId="urn:microsoft.com/office/officeart/2005/8/layout/list1"/>
    <dgm:cxn modelId="{832CA35B-B010-403A-A666-E7F37BC621E3}" type="presParOf" srcId="{9C3D9C9C-7F3F-40B4-8983-71D9DADD3746}" destId="{9215C0CB-7D69-4BA5-BA19-3F5332BA6671}" srcOrd="11" destOrd="0" presId="urn:microsoft.com/office/officeart/2005/8/layout/list1"/>
    <dgm:cxn modelId="{F54D5958-2620-4C64-BE65-CF8121788D55}" type="presParOf" srcId="{9C3D9C9C-7F3F-40B4-8983-71D9DADD3746}" destId="{FFAB5251-61B5-4E85-A55D-A69E5F9F643E}" srcOrd="12" destOrd="0" presId="urn:microsoft.com/office/officeart/2005/8/layout/list1"/>
    <dgm:cxn modelId="{2EB90E36-9BC2-482F-B692-76B496CEE581}" type="presParOf" srcId="{FFAB5251-61B5-4E85-A55D-A69E5F9F643E}" destId="{53ED91F9-08D8-42AA-BD81-4AA569F9ED2F}" srcOrd="0" destOrd="0" presId="urn:microsoft.com/office/officeart/2005/8/layout/list1"/>
    <dgm:cxn modelId="{A8934725-A4E8-47E4-BCEF-8E266032F585}" type="presParOf" srcId="{FFAB5251-61B5-4E85-A55D-A69E5F9F643E}" destId="{DA5B9DBA-CEA9-4824-8C5F-54C45863AA05}" srcOrd="1" destOrd="0" presId="urn:microsoft.com/office/officeart/2005/8/layout/list1"/>
    <dgm:cxn modelId="{CE717E3F-AE53-4A00-95DA-F49E55E6888E}" type="presParOf" srcId="{9C3D9C9C-7F3F-40B4-8983-71D9DADD3746}" destId="{92F60749-60B0-4AC2-8755-B8D31A9DCAD0}" srcOrd="13" destOrd="0" presId="urn:microsoft.com/office/officeart/2005/8/layout/list1"/>
    <dgm:cxn modelId="{B301262E-6245-4D3F-A3B3-5DD01E889539}" type="presParOf" srcId="{9C3D9C9C-7F3F-40B4-8983-71D9DADD3746}" destId="{848E9BA9-FF20-4284-8E2F-71CBD8C1221D}"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5E0AA7-F392-4DC5-81A7-CA1654C0EB5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37EF7C6-1DDD-48DA-9061-0358FBE2A761}">
      <dgm:prSet/>
      <dgm:spPr/>
      <dgm:t>
        <a:bodyPr/>
        <a:lstStyle/>
        <a:p>
          <a:pPr>
            <a:lnSpc>
              <a:spcPct val="100000"/>
            </a:lnSpc>
          </a:pPr>
          <a:r>
            <a:rPr lang="en-US"/>
            <a:t>IoT (Internet of things) network </a:t>
          </a:r>
        </a:p>
      </dgm:t>
    </dgm:pt>
    <dgm:pt modelId="{9022B10A-A4B0-4C61-BA57-540D84109FCF}" type="parTrans" cxnId="{DB285048-75D0-4A84-A5AD-74EA6444E532}">
      <dgm:prSet/>
      <dgm:spPr/>
      <dgm:t>
        <a:bodyPr/>
        <a:lstStyle/>
        <a:p>
          <a:endParaRPr lang="en-US"/>
        </a:p>
      </dgm:t>
    </dgm:pt>
    <dgm:pt modelId="{238ECF71-D6E6-4E2B-B8F9-0FF13E26C76E}" type="sibTrans" cxnId="{DB285048-75D0-4A84-A5AD-74EA6444E532}">
      <dgm:prSet/>
      <dgm:spPr/>
      <dgm:t>
        <a:bodyPr/>
        <a:lstStyle/>
        <a:p>
          <a:endParaRPr lang="en-US"/>
        </a:p>
      </dgm:t>
    </dgm:pt>
    <dgm:pt modelId="{6DF73453-3EF7-4D3C-961B-8BCC1B853F80}">
      <dgm:prSet/>
      <dgm:spPr/>
      <dgm:t>
        <a:bodyPr/>
        <a:lstStyle/>
        <a:p>
          <a:pPr>
            <a:lnSpc>
              <a:spcPct val="100000"/>
            </a:lnSpc>
          </a:pPr>
          <a:r>
            <a:rPr lang="en-US"/>
            <a:t>Low performance devices monitor temperature, ballast water, wetness</a:t>
          </a:r>
          <a:r>
            <a:rPr lang="el-GR"/>
            <a:t> </a:t>
          </a:r>
          <a:r>
            <a:rPr lang="en-US"/>
            <a:t>etc…   </a:t>
          </a:r>
        </a:p>
      </dgm:t>
    </dgm:pt>
    <dgm:pt modelId="{01727825-47D4-4331-BDD8-3D69A50C2DF2}" type="parTrans" cxnId="{F08D456C-4356-457C-9272-46C54B7E6E41}">
      <dgm:prSet/>
      <dgm:spPr/>
      <dgm:t>
        <a:bodyPr/>
        <a:lstStyle/>
        <a:p>
          <a:endParaRPr lang="en-US"/>
        </a:p>
      </dgm:t>
    </dgm:pt>
    <dgm:pt modelId="{DDCA799D-3C78-4BB5-BFDE-C59ADBC51E0B}" type="sibTrans" cxnId="{F08D456C-4356-457C-9272-46C54B7E6E41}">
      <dgm:prSet/>
      <dgm:spPr/>
      <dgm:t>
        <a:bodyPr/>
        <a:lstStyle/>
        <a:p>
          <a:endParaRPr lang="en-US"/>
        </a:p>
      </dgm:t>
    </dgm:pt>
    <dgm:pt modelId="{34377AF3-4CD6-484B-BCB2-24808B41CA15}">
      <dgm:prSet/>
      <dgm:spPr/>
      <dgm:t>
        <a:bodyPr/>
        <a:lstStyle/>
        <a:p>
          <a:pPr>
            <a:lnSpc>
              <a:spcPct val="100000"/>
            </a:lnSpc>
          </a:pPr>
          <a:r>
            <a:rPr lang="en-US"/>
            <a:t>Communication Systems</a:t>
          </a:r>
        </a:p>
      </dgm:t>
    </dgm:pt>
    <dgm:pt modelId="{BF1C7DFC-DB28-4F91-BD03-E6C98C96990D}" type="parTrans" cxnId="{5704810C-A0FF-4FC3-89F7-96B16ED1DC98}">
      <dgm:prSet/>
      <dgm:spPr/>
      <dgm:t>
        <a:bodyPr/>
        <a:lstStyle/>
        <a:p>
          <a:endParaRPr lang="en-US"/>
        </a:p>
      </dgm:t>
    </dgm:pt>
    <dgm:pt modelId="{72B88493-F80B-4C69-B328-8AE68ABF8D2C}" type="sibTrans" cxnId="{5704810C-A0FF-4FC3-89F7-96B16ED1DC98}">
      <dgm:prSet/>
      <dgm:spPr/>
      <dgm:t>
        <a:bodyPr/>
        <a:lstStyle/>
        <a:p>
          <a:endParaRPr lang="en-US"/>
        </a:p>
      </dgm:t>
    </dgm:pt>
    <dgm:pt modelId="{2820B043-8F66-49F8-BAF6-0516697E2455}">
      <dgm:prSet/>
      <dgm:spPr/>
      <dgm:t>
        <a:bodyPr/>
        <a:lstStyle/>
        <a:p>
          <a:pPr>
            <a:lnSpc>
              <a:spcPct val="100000"/>
            </a:lnSpc>
          </a:pPr>
          <a:r>
            <a:rPr lang="en-US"/>
            <a:t>E-mail, satellite communication, and internal communication systems.</a:t>
          </a:r>
        </a:p>
      </dgm:t>
    </dgm:pt>
    <dgm:pt modelId="{EF5A9288-0C7A-4614-99A2-D3CF9E8A62C1}" type="parTrans" cxnId="{A222DDF3-F106-4B1E-B530-6052DCE76FD7}">
      <dgm:prSet/>
      <dgm:spPr/>
      <dgm:t>
        <a:bodyPr/>
        <a:lstStyle/>
        <a:p>
          <a:endParaRPr lang="en-US"/>
        </a:p>
      </dgm:t>
    </dgm:pt>
    <dgm:pt modelId="{A787DECA-62E0-46BC-B23D-03802D4EE8EF}" type="sibTrans" cxnId="{A222DDF3-F106-4B1E-B530-6052DCE76FD7}">
      <dgm:prSet/>
      <dgm:spPr/>
      <dgm:t>
        <a:bodyPr/>
        <a:lstStyle/>
        <a:p>
          <a:endParaRPr lang="en-US"/>
        </a:p>
      </dgm:t>
    </dgm:pt>
    <dgm:pt modelId="{94FE9608-4A14-4D8D-AA37-EE011DA65F61}">
      <dgm:prSet/>
      <dgm:spPr/>
      <dgm:t>
        <a:bodyPr/>
        <a:lstStyle/>
        <a:p>
          <a:pPr>
            <a:lnSpc>
              <a:spcPct val="100000"/>
            </a:lnSpc>
          </a:pPr>
          <a:r>
            <a:rPr lang="en-US"/>
            <a:t>Port Operations and Management</a:t>
          </a:r>
        </a:p>
      </dgm:t>
    </dgm:pt>
    <dgm:pt modelId="{C6DE58B8-75A6-412E-B367-F04EC546082B}" type="parTrans" cxnId="{DE7B4FC5-4056-441B-ACFE-74B6EA692754}">
      <dgm:prSet/>
      <dgm:spPr/>
      <dgm:t>
        <a:bodyPr/>
        <a:lstStyle/>
        <a:p>
          <a:endParaRPr lang="en-US"/>
        </a:p>
      </dgm:t>
    </dgm:pt>
    <dgm:pt modelId="{E7E2A4D3-AD55-45E9-AA6D-D4F335004698}" type="sibTrans" cxnId="{DE7B4FC5-4056-441B-ACFE-74B6EA692754}">
      <dgm:prSet/>
      <dgm:spPr/>
      <dgm:t>
        <a:bodyPr/>
        <a:lstStyle/>
        <a:p>
          <a:endParaRPr lang="en-US"/>
        </a:p>
      </dgm:t>
    </dgm:pt>
    <dgm:pt modelId="{E4BE29E0-40DA-4DF0-8261-AD0BFFE33118}">
      <dgm:prSet/>
      <dgm:spPr/>
      <dgm:t>
        <a:bodyPr/>
        <a:lstStyle/>
        <a:p>
          <a:pPr>
            <a:lnSpc>
              <a:spcPct val="100000"/>
            </a:lnSpc>
          </a:pPr>
          <a:r>
            <a:rPr lang="en-US"/>
            <a:t>Software connect the shipping company with the current ship</a:t>
          </a:r>
        </a:p>
      </dgm:t>
    </dgm:pt>
    <dgm:pt modelId="{EEF85C9F-6A5A-4035-9DD1-02802835C41F}" type="parTrans" cxnId="{9981F622-CF75-4A89-83C4-DEDA827C0CD1}">
      <dgm:prSet/>
      <dgm:spPr/>
      <dgm:t>
        <a:bodyPr/>
        <a:lstStyle/>
        <a:p>
          <a:endParaRPr lang="en-US"/>
        </a:p>
      </dgm:t>
    </dgm:pt>
    <dgm:pt modelId="{BC4CDA2C-66E1-4498-AB59-964FCFD6F323}" type="sibTrans" cxnId="{9981F622-CF75-4A89-83C4-DEDA827C0CD1}">
      <dgm:prSet/>
      <dgm:spPr/>
      <dgm:t>
        <a:bodyPr/>
        <a:lstStyle/>
        <a:p>
          <a:endParaRPr lang="en-US"/>
        </a:p>
      </dgm:t>
    </dgm:pt>
    <dgm:pt modelId="{2D175BF4-2E68-4A0F-AD2B-572DCC369637}">
      <dgm:prSet/>
      <dgm:spPr/>
      <dgm:t>
        <a:bodyPr/>
        <a:lstStyle/>
        <a:p>
          <a:pPr>
            <a:lnSpc>
              <a:spcPct val="100000"/>
            </a:lnSpc>
          </a:pPr>
          <a:r>
            <a:rPr lang="en-US"/>
            <a:t>Engine Monitoring and Control Systems</a:t>
          </a:r>
        </a:p>
      </dgm:t>
    </dgm:pt>
    <dgm:pt modelId="{17CA98E9-313F-4756-9588-21723F98F19C}" type="parTrans" cxnId="{84B21F12-8D85-4D20-AB6E-3D1983157A3E}">
      <dgm:prSet/>
      <dgm:spPr/>
      <dgm:t>
        <a:bodyPr/>
        <a:lstStyle/>
        <a:p>
          <a:endParaRPr lang="en-US"/>
        </a:p>
      </dgm:t>
    </dgm:pt>
    <dgm:pt modelId="{299DE5F5-D95C-491D-9BBF-7EC57FA0CF38}" type="sibTrans" cxnId="{84B21F12-8D85-4D20-AB6E-3D1983157A3E}">
      <dgm:prSet/>
      <dgm:spPr/>
      <dgm:t>
        <a:bodyPr/>
        <a:lstStyle/>
        <a:p>
          <a:endParaRPr lang="en-US"/>
        </a:p>
      </dgm:t>
    </dgm:pt>
    <dgm:pt modelId="{4F25AAD2-E3B6-499E-97B9-DD1475D0DD59}">
      <dgm:prSet/>
      <dgm:spPr/>
      <dgm:t>
        <a:bodyPr/>
        <a:lstStyle/>
        <a:p>
          <a:pPr>
            <a:lnSpc>
              <a:spcPct val="100000"/>
            </a:lnSpc>
          </a:pPr>
          <a:r>
            <a:rPr lang="en-US"/>
            <a:t>Real time monitors engine performance parameters, and efficient fuel management</a:t>
          </a:r>
        </a:p>
      </dgm:t>
    </dgm:pt>
    <dgm:pt modelId="{55AA34A8-921C-4FDD-99A2-70E8B85757D5}" type="parTrans" cxnId="{3ED0E2D0-AB01-48E4-B39E-ACDAF16A9F8E}">
      <dgm:prSet/>
      <dgm:spPr/>
      <dgm:t>
        <a:bodyPr/>
        <a:lstStyle/>
        <a:p>
          <a:endParaRPr lang="en-US"/>
        </a:p>
      </dgm:t>
    </dgm:pt>
    <dgm:pt modelId="{DA612519-B81E-45F8-B141-F40B82FFB48B}" type="sibTrans" cxnId="{3ED0E2D0-AB01-48E4-B39E-ACDAF16A9F8E}">
      <dgm:prSet/>
      <dgm:spPr/>
      <dgm:t>
        <a:bodyPr/>
        <a:lstStyle/>
        <a:p>
          <a:endParaRPr lang="en-US"/>
        </a:p>
      </dgm:t>
    </dgm:pt>
    <dgm:pt modelId="{9F135A4B-941A-4849-AC72-8A8253618F21}" type="pres">
      <dgm:prSet presAssocID="{345E0AA7-F392-4DC5-81A7-CA1654C0EB58}" presName="root" presStyleCnt="0">
        <dgm:presLayoutVars>
          <dgm:dir/>
          <dgm:resizeHandles val="exact"/>
        </dgm:presLayoutVars>
      </dgm:prSet>
      <dgm:spPr/>
    </dgm:pt>
    <dgm:pt modelId="{FC843E90-2EF4-4115-B887-BB9C2692C1D4}" type="pres">
      <dgm:prSet presAssocID="{C37EF7C6-1DDD-48DA-9061-0358FBE2A761}" presName="compNode" presStyleCnt="0"/>
      <dgm:spPr/>
    </dgm:pt>
    <dgm:pt modelId="{06446FB9-6F88-4D95-B12C-A08A3B9126AF}" type="pres">
      <dgm:prSet presAssocID="{C37EF7C6-1DDD-48DA-9061-0358FBE2A761}" presName="bgRect" presStyleLbl="bgShp" presStyleIdx="0" presStyleCnt="4"/>
      <dgm:spPr/>
    </dgm:pt>
    <dgm:pt modelId="{6BAC0EBD-0F6F-4A79-BE9E-03FCD833E788}" type="pres">
      <dgm:prSet presAssocID="{C37EF7C6-1DDD-48DA-9061-0358FBE2A76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ridge scene"/>
        </a:ext>
      </dgm:extLst>
    </dgm:pt>
    <dgm:pt modelId="{5F432663-F1B0-4195-924A-68E47CA59857}" type="pres">
      <dgm:prSet presAssocID="{C37EF7C6-1DDD-48DA-9061-0358FBE2A761}" presName="spaceRect" presStyleCnt="0"/>
      <dgm:spPr/>
    </dgm:pt>
    <dgm:pt modelId="{36137CB7-AF5F-485A-9EFB-123CD2BA6619}" type="pres">
      <dgm:prSet presAssocID="{C37EF7C6-1DDD-48DA-9061-0358FBE2A761}" presName="parTx" presStyleLbl="revTx" presStyleIdx="0" presStyleCnt="8">
        <dgm:presLayoutVars>
          <dgm:chMax val="0"/>
          <dgm:chPref val="0"/>
        </dgm:presLayoutVars>
      </dgm:prSet>
      <dgm:spPr/>
    </dgm:pt>
    <dgm:pt modelId="{5EB19B16-3395-4902-BF27-A64E5E4C8AFA}" type="pres">
      <dgm:prSet presAssocID="{C37EF7C6-1DDD-48DA-9061-0358FBE2A761}" presName="desTx" presStyleLbl="revTx" presStyleIdx="1" presStyleCnt="8">
        <dgm:presLayoutVars/>
      </dgm:prSet>
      <dgm:spPr/>
    </dgm:pt>
    <dgm:pt modelId="{5A0F02BD-DFCA-4C27-AA0C-2FC8FAA60AA5}" type="pres">
      <dgm:prSet presAssocID="{238ECF71-D6E6-4E2B-B8F9-0FF13E26C76E}" presName="sibTrans" presStyleCnt="0"/>
      <dgm:spPr/>
    </dgm:pt>
    <dgm:pt modelId="{81021156-EE51-42FC-B798-E017408119B9}" type="pres">
      <dgm:prSet presAssocID="{34377AF3-4CD6-484B-BCB2-24808B41CA15}" presName="compNode" presStyleCnt="0"/>
      <dgm:spPr/>
    </dgm:pt>
    <dgm:pt modelId="{60AE6A8A-10FB-4CF0-9083-BB2A20C69186}" type="pres">
      <dgm:prSet presAssocID="{34377AF3-4CD6-484B-BCB2-24808B41CA15}" presName="bgRect" presStyleLbl="bgShp" presStyleIdx="1" presStyleCnt="4"/>
      <dgm:spPr/>
    </dgm:pt>
    <dgm:pt modelId="{569A7798-43A4-44BF-8E9A-8EB02336ABFE}" type="pres">
      <dgm:prSet presAssocID="{34377AF3-4CD6-484B-BCB2-24808B41CA1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Δορυφόρος"/>
        </a:ext>
      </dgm:extLst>
    </dgm:pt>
    <dgm:pt modelId="{D9BDA92B-C318-4D3F-855D-3C0E269F42CC}" type="pres">
      <dgm:prSet presAssocID="{34377AF3-4CD6-484B-BCB2-24808B41CA15}" presName="spaceRect" presStyleCnt="0"/>
      <dgm:spPr/>
    </dgm:pt>
    <dgm:pt modelId="{F87EBA26-8897-4DDB-9B0A-B118C1224B1B}" type="pres">
      <dgm:prSet presAssocID="{34377AF3-4CD6-484B-BCB2-24808B41CA15}" presName="parTx" presStyleLbl="revTx" presStyleIdx="2" presStyleCnt="8">
        <dgm:presLayoutVars>
          <dgm:chMax val="0"/>
          <dgm:chPref val="0"/>
        </dgm:presLayoutVars>
      </dgm:prSet>
      <dgm:spPr/>
    </dgm:pt>
    <dgm:pt modelId="{27D12E90-5BEB-47B4-A35C-409D64DD03CB}" type="pres">
      <dgm:prSet presAssocID="{34377AF3-4CD6-484B-BCB2-24808B41CA15}" presName="desTx" presStyleLbl="revTx" presStyleIdx="3" presStyleCnt="8">
        <dgm:presLayoutVars/>
      </dgm:prSet>
      <dgm:spPr/>
    </dgm:pt>
    <dgm:pt modelId="{2D5DA5D4-EBCE-4F8A-89A7-12F505C2315F}" type="pres">
      <dgm:prSet presAssocID="{72B88493-F80B-4C69-B328-8AE68ABF8D2C}" presName="sibTrans" presStyleCnt="0"/>
      <dgm:spPr/>
    </dgm:pt>
    <dgm:pt modelId="{1411F232-4C47-4EEE-93E0-2C2508C69E1F}" type="pres">
      <dgm:prSet presAssocID="{94FE9608-4A14-4D8D-AA37-EE011DA65F61}" presName="compNode" presStyleCnt="0"/>
      <dgm:spPr/>
    </dgm:pt>
    <dgm:pt modelId="{9A39127A-1A44-43D6-9100-392CDCF47B66}" type="pres">
      <dgm:prSet presAssocID="{94FE9608-4A14-4D8D-AA37-EE011DA65F61}" presName="bgRect" presStyleLbl="bgShp" presStyleIdx="2" presStyleCnt="4"/>
      <dgm:spPr/>
    </dgm:pt>
    <dgm:pt modelId="{C0FF9A54-5533-4517-9789-6FB9CD84B3B9}" type="pres">
      <dgm:prSet presAssocID="{94FE9608-4A14-4D8D-AA37-EE011DA65F6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Φορτηγό"/>
        </a:ext>
      </dgm:extLst>
    </dgm:pt>
    <dgm:pt modelId="{50A3C8D6-29F2-40B3-8FBD-8A605AE35F19}" type="pres">
      <dgm:prSet presAssocID="{94FE9608-4A14-4D8D-AA37-EE011DA65F61}" presName="spaceRect" presStyleCnt="0"/>
      <dgm:spPr/>
    </dgm:pt>
    <dgm:pt modelId="{48326386-8864-4A7A-81A9-B6FBD262FC2F}" type="pres">
      <dgm:prSet presAssocID="{94FE9608-4A14-4D8D-AA37-EE011DA65F61}" presName="parTx" presStyleLbl="revTx" presStyleIdx="4" presStyleCnt="8">
        <dgm:presLayoutVars>
          <dgm:chMax val="0"/>
          <dgm:chPref val="0"/>
        </dgm:presLayoutVars>
      </dgm:prSet>
      <dgm:spPr/>
    </dgm:pt>
    <dgm:pt modelId="{373D99A8-8F03-4A90-82DB-8CACCC755636}" type="pres">
      <dgm:prSet presAssocID="{94FE9608-4A14-4D8D-AA37-EE011DA65F61}" presName="desTx" presStyleLbl="revTx" presStyleIdx="5" presStyleCnt="8">
        <dgm:presLayoutVars/>
      </dgm:prSet>
      <dgm:spPr/>
    </dgm:pt>
    <dgm:pt modelId="{5FBE88D7-06B0-4105-818E-9DADE0CB5598}" type="pres">
      <dgm:prSet presAssocID="{E7E2A4D3-AD55-45E9-AA6D-D4F335004698}" presName="sibTrans" presStyleCnt="0"/>
      <dgm:spPr/>
    </dgm:pt>
    <dgm:pt modelId="{7BE2098F-24F8-4115-A92E-52BDC3D7051A}" type="pres">
      <dgm:prSet presAssocID="{2D175BF4-2E68-4A0F-AD2B-572DCC369637}" presName="compNode" presStyleCnt="0"/>
      <dgm:spPr/>
    </dgm:pt>
    <dgm:pt modelId="{15365942-7AB7-4A3F-AA43-9CE291A4353D}" type="pres">
      <dgm:prSet presAssocID="{2D175BF4-2E68-4A0F-AD2B-572DCC369637}" presName="bgRect" presStyleLbl="bgShp" presStyleIdx="3" presStyleCnt="4"/>
      <dgm:spPr/>
    </dgm:pt>
    <dgm:pt modelId="{646EB893-ACF0-47CF-831F-BA817096A87D}" type="pres">
      <dgm:prSet presAssocID="{2D175BF4-2E68-4A0F-AD2B-572DCC369637}"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Μετρητής"/>
        </a:ext>
      </dgm:extLst>
    </dgm:pt>
    <dgm:pt modelId="{D3CBE6E3-5C3B-49C5-A64A-D39807F0C85C}" type="pres">
      <dgm:prSet presAssocID="{2D175BF4-2E68-4A0F-AD2B-572DCC369637}" presName="spaceRect" presStyleCnt="0"/>
      <dgm:spPr/>
    </dgm:pt>
    <dgm:pt modelId="{AABBEFF2-48CB-4B70-AB1F-F6D018F56D94}" type="pres">
      <dgm:prSet presAssocID="{2D175BF4-2E68-4A0F-AD2B-572DCC369637}" presName="parTx" presStyleLbl="revTx" presStyleIdx="6" presStyleCnt="8">
        <dgm:presLayoutVars>
          <dgm:chMax val="0"/>
          <dgm:chPref val="0"/>
        </dgm:presLayoutVars>
      </dgm:prSet>
      <dgm:spPr/>
    </dgm:pt>
    <dgm:pt modelId="{0CEA49B3-3119-48E6-98B1-12207D7A4D47}" type="pres">
      <dgm:prSet presAssocID="{2D175BF4-2E68-4A0F-AD2B-572DCC369637}" presName="desTx" presStyleLbl="revTx" presStyleIdx="7" presStyleCnt="8">
        <dgm:presLayoutVars/>
      </dgm:prSet>
      <dgm:spPr/>
    </dgm:pt>
  </dgm:ptLst>
  <dgm:cxnLst>
    <dgm:cxn modelId="{08B41402-12F1-44DB-850F-9FA9346F9487}" type="presOf" srcId="{345E0AA7-F392-4DC5-81A7-CA1654C0EB58}" destId="{9F135A4B-941A-4849-AC72-8A8253618F21}" srcOrd="0" destOrd="0" presId="urn:microsoft.com/office/officeart/2018/2/layout/IconVerticalSolidList"/>
    <dgm:cxn modelId="{5704810C-A0FF-4FC3-89F7-96B16ED1DC98}" srcId="{345E0AA7-F392-4DC5-81A7-CA1654C0EB58}" destId="{34377AF3-4CD6-484B-BCB2-24808B41CA15}" srcOrd="1" destOrd="0" parTransId="{BF1C7DFC-DB28-4F91-BD03-E6C98C96990D}" sibTransId="{72B88493-F80B-4C69-B328-8AE68ABF8D2C}"/>
    <dgm:cxn modelId="{0A88D011-0DDB-4F44-BC37-2580630F3D32}" type="presOf" srcId="{2D175BF4-2E68-4A0F-AD2B-572DCC369637}" destId="{AABBEFF2-48CB-4B70-AB1F-F6D018F56D94}" srcOrd="0" destOrd="0" presId="urn:microsoft.com/office/officeart/2018/2/layout/IconVerticalSolidList"/>
    <dgm:cxn modelId="{84B21F12-8D85-4D20-AB6E-3D1983157A3E}" srcId="{345E0AA7-F392-4DC5-81A7-CA1654C0EB58}" destId="{2D175BF4-2E68-4A0F-AD2B-572DCC369637}" srcOrd="3" destOrd="0" parTransId="{17CA98E9-313F-4756-9588-21723F98F19C}" sibTransId="{299DE5F5-D95C-491D-9BBF-7EC57FA0CF38}"/>
    <dgm:cxn modelId="{9981F622-CF75-4A89-83C4-DEDA827C0CD1}" srcId="{94FE9608-4A14-4D8D-AA37-EE011DA65F61}" destId="{E4BE29E0-40DA-4DF0-8261-AD0BFFE33118}" srcOrd="0" destOrd="0" parTransId="{EEF85C9F-6A5A-4035-9DD1-02802835C41F}" sibTransId="{BC4CDA2C-66E1-4498-AB59-964FCFD6F323}"/>
    <dgm:cxn modelId="{DB285048-75D0-4A84-A5AD-74EA6444E532}" srcId="{345E0AA7-F392-4DC5-81A7-CA1654C0EB58}" destId="{C37EF7C6-1DDD-48DA-9061-0358FBE2A761}" srcOrd="0" destOrd="0" parTransId="{9022B10A-A4B0-4C61-BA57-540D84109FCF}" sibTransId="{238ECF71-D6E6-4E2B-B8F9-0FF13E26C76E}"/>
    <dgm:cxn modelId="{F354176B-9788-47B8-8BCC-1DAB61C350C8}" type="presOf" srcId="{C37EF7C6-1DDD-48DA-9061-0358FBE2A761}" destId="{36137CB7-AF5F-485A-9EFB-123CD2BA6619}" srcOrd="0" destOrd="0" presId="urn:microsoft.com/office/officeart/2018/2/layout/IconVerticalSolidList"/>
    <dgm:cxn modelId="{F08D456C-4356-457C-9272-46C54B7E6E41}" srcId="{C37EF7C6-1DDD-48DA-9061-0358FBE2A761}" destId="{6DF73453-3EF7-4D3C-961B-8BCC1B853F80}" srcOrd="0" destOrd="0" parTransId="{01727825-47D4-4331-BDD8-3D69A50C2DF2}" sibTransId="{DDCA799D-3C78-4BB5-BFDE-C59ADBC51E0B}"/>
    <dgm:cxn modelId="{F8B62380-C8CB-497E-84BC-D3B6E026A076}" type="presOf" srcId="{E4BE29E0-40DA-4DF0-8261-AD0BFFE33118}" destId="{373D99A8-8F03-4A90-82DB-8CACCC755636}" srcOrd="0" destOrd="0" presId="urn:microsoft.com/office/officeart/2018/2/layout/IconVerticalSolidList"/>
    <dgm:cxn modelId="{8A0FFC83-49C0-479D-8899-82CF75FE40EE}" type="presOf" srcId="{34377AF3-4CD6-484B-BCB2-24808B41CA15}" destId="{F87EBA26-8897-4DDB-9B0A-B118C1224B1B}" srcOrd="0" destOrd="0" presId="urn:microsoft.com/office/officeart/2018/2/layout/IconVerticalSolidList"/>
    <dgm:cxn modelId="{660294AD-F382-4537-8520-CFB48C4BBC6D}" type="presOf" srcId="{2820B043-8F66-49F8-BAF6-0516697E2455}" destId="{27D12E90-5BEB-47B4-A35C-409D64DD03CB}" srcOrd="0" destOrd="0" presId="urn:microsoft.com/office/officeart/2018/2/layout/IconVerticalSolidList"/>
    <dgm:cxn modelId="{DBC0F0B4-A32E-4A8B-8024-5088633C1089}" type="presOf" srcId="{4F25AAD2-E3B6-499E-97B9-DD1475D0DD59}" destId="{0CEA49B3-3119-48E6-98B1-12207D7A4D47}" srcOrd="0" destOrd="0" presId="urn:microsoft.com/office/officeart/2018/2/layout/IconVerticalSolidList"/>
    <dgm:cxn modelId="{1294CEB7-FCBE-4BF7-B9D3-D216020761A8}" type="presOf" srcId="{94FE9608-4A14-4D8D-AA37-EE011DA65F61}" destId="{48326386-8864-4A7A-81A9-B6FBD262FC2F}" srcOrd="0" destOrd="0" presId="urn:microsoft.com/office/officeart/2018/2/layout/IconVerticalSolidList"/>
    <dgm:cxn modelId="{DE7B4FC5-4056-441B-ACFE-74B6EA692754}" srcId="{345E0AA7-F392-4DC5-81A7-CA1654C0EB58}" destId="{94FE9608-4A14-4D8D-AA37-EE011DA65F61}" srcOrd="2" destOrd="0" parTransId="{C6DE58B8-75A6-412E-B367-F04EC546082B}" sibTransId="{E7E2A4D3-AD55-45E9-AA6D-D4F335004698}"/>
    <dgm:cxn modelId="{3ED0E2D0-AB01-48E4-B39E-ACDAF16A9F8E}" srcId="{2D175BF4-2E68-4A0F-AD2B-572DCC369637}" destId="{4F25AAD2-E3B6-499E-97B9-DD1475D0DD59}" srcOrd="0" destOrd="0" parTransId="{55AA34A8-921C-4FDD-99A2-70E8B85757D5}" sibTransId="{DA612519-B81E-45F8-B141-F40B82FFB48B}"/>
    <dgm:cxn modelId="{A222DDF3-F106-4B1E-B530-6052DCE76FD7}" srcId="{34377AF3-4CD6-484B-BCB2-24808B41CA15}" destId="{2820B043-8F66-49F8-BAF6-0516697E2455}" srcOrd="0" destOrd="0" parTransId="{EF5A9288-0C7A-4614-99A2-D3CF9E8A62C1}" sibTransId="{A787DECA-62E0-46BC-B23D-03802D4EE8EF}"/>
    <dgm:cxn modelId="{D64A63F6-7E58-4CF5-9FE7-B8340971DAD8}" type="presOf" srcId="{6DF73453-3EF7-4D3C-961B-8BCC1B853F80}" destId="{5EB19B16-3395-4902-BF27-A64E5E4C8AFA}" srcOrd="0" destOrd="0" presId="urn:microsoft.com/office/officeart/2018/2/layout/IconVerticalSolidList"/>
    <dgm:cxn modelId="{CE951A19-FD98-4E50-87D6-D6B7B7FA13EC}" type="presParOf" srcId="{9F135A4B-941A-4849-AC72-8A8253618F21}" destId="{FC843E90-2EF4-4115-B887-BB9C2692C1D4}" srcOrd="0" destOrd="0" presId="urn:microsoft.com/office/officeart/2018/2/layout/IconVerticalSolidList"/>
    <dgm:cxn modelId="{04BA483D-6756-4EA2-A86A-95D42DE0D035}" type="presParOf" srcId="{FC843E90-2EF4-4115-B887-BB9C2692C1D4}" destId="{06446FB9-6F88-4D95-B12C-A08A3B9126AF}" srcOrd="0" destOrd="0" presId="urn:microsoft.com/office/officeart/2018/2/layout/IconVerticalSolidList"/>
    <dgm:cxn modelId="{18001508-6901-4E2D-8AEB-FC02A0D0FF41}" type="presParOf" srcId="{FC843E90-2EF4-4115-B887-BB9C2692C1D4}" destId="{6BAC0EBD-0F6F-4A79-BE9E-03FCD833E788}" srcOrd="1" destOrd="0" presId="urn:microsoft.com/office/officeart/2018/2/layout/IconVerticalSolidList"/>
    <dgm:cxn modelId="{F051C974-1D96-4726-A3F5-3159E9FBB913}" type="presParOf" srcId="{FC843E90-2EF4-4115-B887-BB9C2692C1D4}" destId="{5F432663-F1B0-4195-924A-68E47CA59857}" srcOrd="2" destOrd="0" presId="urn:microsoft.com/office/officeart/2018/2/layout/IconVerticalSolidList"/>
    <dgm:cxn modelId="{BAF9EBF0-561B-4694-8140-CCA2EF67D591}" type="presParOf" srcId="{FC843E90-2EF4-4115-B887-BB9C2692C1D4}" destId="{36137CB7-AF5F-485A-9EFB-123CD2BA6619}" srcOrd="3" destOrd="0" presId="urn:microsoft.com/office/officeart/2018/2/layout/IconVerticalSolidList"/>
    <dgm:cxn modelId="{E3EE863A-AD5B-4CB3-8CC2-DAA66DDFEAA7}" type="presParOf" srcId="{FC843E90-2EF4-4115-B887-BB9C2692C1D4}" destId="{5EB19B16-3395-4902-BF27-A64E5E4C8AFA}" srcOrd="4" destOrd="0" presId="urn:microsoft.com/office/officeart/2018/2/layout/IconVerticalSolidList"/>
    <dgm:cxn modelId="{ACB66CF5-73FC-4611-9CA8-8588E47D9A5C}" type="presParOf" srcId="{9F135A4B-941A-4849-AC72-8A8253618F21}" destId="{5A0F02BD-DFCA-4C27-AA0C-2FC8FAA60AA5}" srcOrd="1" destOrd="0" presId="urn:microsoft.com/office/officeart/2018/2/layout/IconVerticalSolidList"/>
    <dgm:cxn modelId="{1FAE5876-B0A0-4442-948D-A330F91C3172}" type="presParOf" srcId="{9F135A4B-941A-4849-AC72-8A8253618F21}" destId="{81021156-EE51-42FC-B798-E017408119B9}" srcOrd="2" destOrd="0" presId="urn:microsoft.com/office/officeart/2018/2/layout/IconVerticalSolidList"/>
    <dgm:cxn modelId="{29F90C9B-500E-4351-AE2F-7FA38057AF86}" type="presParOf" srcId="{81021156-EE51-42FC-B798-E017408119B9}" destId="{60AE6A8A-10FB-4CF0-9083-BB2A20C69186}" srcOrd="0" destOrd="0" presId="urn:microsoft.com/office/officeart/2018/2/layout/IconVerticalSolidList"/>
    <dgm:cxn modelId="{33240A0B-F883-422C-B68E-568BCDEA60CD}" type="presParOf" srcId="{81021156-EE51-42FC-B798-E017408119B9}" destId="{569A7798-43A4-44BF-8E9A-8EB02336ABFE}" srcOrd="1" destOrd="0" presId="urn:microsoft.com/office/officeart/2018/2/layout/IconVerticalSolidList"/>
    <dgm:cxn modelId="{E370EF45-5547-42CD-9663-5180692AA802}" type="presParOf" srcId="{81021156-EE51-42FC-B798-E017408119B9}" destId="{D9BDA92B-C318-4D3F-855D-3C0E269F42CC}" srcOrd="2" destOrd="0" presId="urn:microsoft.com/office/officeart/2018/2/layout/IconVerticalSolidList"/>
    <dgm:cxn modelId="{B3A34AB8-A5C0-430F-AEEE-534D6254AB20}" type="presParOf" srcId="{81021156-EE51-42FC-B798-E017408119B9}" destId="{F87EBA26-8897-4DDB-9B0A-B118C1224B1B}" srcOrd="3" destOrd="0" presId="urn:microsoft.com/office/officeart/2018/2/layout/IconVerticalSolidList"/>
    <dgm:cxn modelId="{C1B75CA2-5CC9-4BD3-B5F5-7FE5F0F7663E}" type="presParOf" srcId="{81021156-EE51-42FC-B798-E017408119B9}" destId="{27D12E90-5BEB-47B4-A35C-409D64DD03CB}" srcOrd="4" destOrd="0" presId="urn:microsoft.com/office/officeart/2018/2/layout/IconVerticalSolidList"/>
    <dgm:cxn modelId="{47237DFB-5158-4397-8A26-4A67967E7018}" type="presParOf" srcId="{9F135A4B-941A-4849-AC72-8A8253618F21}" destId="{2D5DA5D4-EBCE-4F8A-89A7-12F505C2315F}" srcOrd="3" destOrd="0" presId="urn:microsoft.com/office/officeart/2018/2/layout/IconVerticalSolidList"/>
    <dgm:cxn modelId="{797C70AC-0909-4B6F-9135-EC51CAE267BA}" type="presParOf" srcId="{9F135A4B-941A-4849-AC72-8A8253618F21}" destId="{1411F232-4C47-4EEE-93E0-2C2508C69E1F}" srcOrd="4" destOrd="0" presId="urn:microsoft.com/office/officeart/2018/2/layout/IconVerticalSolidList"/>
    <dgm:cxn modelId="{7E8A679A-78EE-42B3-99C3-4E8A8DA27662}" type="presParOf" srcId="{1411F232-4C47-4EEE-93E0-2C2508C69E1F}" destId="{9A39127A-1A44-43D6-9100-392CDCF47B66}" srcOrd="0" destOrd="0" presId="urn:microsoft.com/office/officeart/2018/2/layout/IconVerticalSolidList"/>
    <dgm:cxn modelId="{F8B5DBF8-DF2D-42BC-B2C7-2236B1FE8C58}" type="presParOf" srcId="{1411F232-4C47-4EEE-93E0-2C2508C69E1F}" destId="{C0FF9A54-5533-4517-9789-6FB9CD84B3B9}" srcOrd="1" destOrd="0" presId="urn:microsoft.com/office/officeart/2018/2/layout/IconVerticalSolidList"/>
    <dgm:cxn modelId="{7C26BAC2-770F-48B7-8FAB-25D19A66B917}" type="presParOf" srcId="{1411F232-4C47-4EEE-93E0-2C2508C69E1F}" destId="{50A3C8D6-29F2-40B3-8FBD-8A605AE35F19}" srcOrd="2" destOrd="0" presId="urn:microsoft.com/office/officeart/2018/2/layout/IconVerticalSolidList"/>
    <dgm:cxn modelId="{ED1C3B82-9CD9-420E-9980-6D29289778D0}" type="presParOf" srcId="{1411F232-4C47-4EEE-93E0-2C2508C69E1F}" destId="{48326386-8864-4A7A-81A9-B6FBD262FC2F}" srcOrd="3" destOrd="0" presId="urn:microsoft.com/office/officeart/2018/2/layout/IconVerticalSolidList"/>
    <dgm:cxn modelId="{45B7C1A5-3D7E-4733-9A37-F4C1F183D4A2}" type="presParOf" srcId="{1411F232-4C47-4EEE-93E0-2C2508C69E1F}" destId="{373D99A8-8F03-4A90-82DB-8CACCC755636}" srcOrd="4" destOrd="0" presId="urn:microsoft.com/office/officeart/2018/2/layout/IconVerticalSolidList"/>
    <dgm:cxn modelId="{59530381-7855-4AB0-9EE8-918F25569B6A}" type="presParOf" srcId="{9F135A4B-941A-4849-AC72-8A8253618F21}" destId="{5FBE88D7-06B0-4105-818E-9DADE0CB5598}" srcOrd="5" destOrd="0" presId="urn:microsoft.com/office/officeart/2018/2/layout/IconVerticalSolidList"/>
    <dgm:cxn modelId="{9BB62C73-BCE6-4521-9D19-7DE797D7EDBC}" type="presParOf" srcId="{9F135A4B-941A-4849-AC72-8A8253618F21}" destId="{7BE2098F-24F8-4115-A92E-52BDC3D7051A}" srcOrd="6" destOrd="0" presId="urn:microsoft.com/office/officeart/2018/2/layout/IconVerticalSolidList"/>
    <dgm:cxn modelId="{FDDB6D23-F26F-4D3E-8E53-21E3F55500DA}" type="presParOf" srcId="{7BE2098F-24F8-4115-A92E-52BDC3D7051A}" destId="{15365942-7AB7-4A3F-AA43-9CE291A4353D}" srcOrd="0" destOrd="0" presId="urn:microsoft.com/office/officeart/2018/2/layout/IconVerticalSolidList"/>
    <dgm:cxn modelId="{0E27A477-C96B-42EF-8446-9FEFD143B2DE}" type="presParOf" srcId="{7BE2098F-24F8-4115-A92E-52BDC3D7051A}" destId="{646EB893-ACF0-47CF-831F-BA817096A87D}" srcOrd="1" destOrd="0" presId="urn:microsoft.com/office/officeart/2018/2/layout/IconVerticalSolidList"/>
    <dgm:cxn modelId="{F963D343-880D-4F37-9C49-ACD3A35D5203}" type="presParOf" srcId="{7BE2098F-24F8-4115-A92E-52BDC3D7051A}" destId="{D3CBE6E3-5C3B-49C5-A64A-D39807F0C85C}" srcOrd="2" destOrd="0" presId="urn:microsoft.com/office/officeart/2018/2/layout/IconVerticalSolidList"/>
    <dgm:cxn modelId="{B910DF48-4F51-427A-8E41-937EA6DDC074}" type="presParOf" srcId="{7BE2098F-24F8-4115-A92E-52BDC3D7051A}" destId="{AABBEFF2-48CB-4B70-AB1F-F6D018F56D94}" srcOrd="3" destOrd="0" presId="urn:microsoft.com/office/officeart/2018/2/layout/IconVerticalSolidList"/>
    <dgm:cxn modelId="{6558EA08-97F6-4258-B84C-3BEE7BBFF7EC}" type="presParOf" srcId="{7BE2098F-24F8-4115-A92E-52BDC3D7051A}" destId="{0CEA49B3-3119-48E6-98B1-12207D7A4D47}"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66D3F0-98BD-4934-999C-C7BAC4D8B229}"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en-US"/>
        </a:p>
      </dgm:t>
    </dgm:pt>
    <dgm:pt modelId="{D3B55945-4FE3-40ED-BE4A-0467BFB4F975}">
      <dgm:prSet/>
      <dgm:spPr/>
      <dgm:t>
        <a:bodyPr/>
        <a:lstStyle/>
        <a:p>
          <a:r>
            <a:rPr lang="en-US"/>
            <a:t>Risk Assessment</a:t>
          </a:r>
        </a:p>
      </dgm:t>
    </dgm:pt>
    <dgm:pt modelId="{7918DF16-EFB7-4748-8192-D82E9549FFE9}" type="parTrans" cxnId="{BE23E05B-7F93-482A-A1FD-B9FFA430E910}">
      <dgm:prSet/>
      <dgm:spPr/>
      <dgm:t>
        <a:bodyPr/>
        <a:lstStyle/>
        <a:p>
          <a:endParaRPr lang="en-US"/>
        </a:p>
      </dgm:t>
    </dgm:pt>
    <dgm:pt modelId="{431EA140-8541-48D8-9FC1-DA2A5B4F71D9}" type="sibTrans" cxnId="{BE23E05B-7F93-482A-A1FD-B9FFA430E910}">
      <dgm:prSet/>
      <dgm:spPr/>
      <dgm:t>
        <a:bodyPr/>
        <a:lstStyle/>
        <a:p>
          <a:endParaRPr lang="en-US"/>
        </a:p>
      </dgm:t>
    </dgm:pt>
    <dgm:pt modelId="{72FC233E-E1BD-4489-BB73-0A0713CFBFA7}">
      <dgm:prSet/>
      <dgm:spPr/>
      <dgm:t>
        <a:bodyPr/>
        <a:lstStyle/>
        <a:p>
          <a:r>
            <a:rPr lang="en-US"/>
            <a:t>Assets declaration and impact computation</a:t>
          </a:r>
        </a:p>
      </dgm:t>
    </dgm:pt>
    <dgm:pt modelId="{29CD03BE-32EC-47EB-A570-3BDD59B70677}" type="parTrans" cxnId="{1581F39E-2C05-4C2A-AC62-87947606461E}">
      <dgm:prSet/>
      <dgm:spPr/>
      <dgm:t>
        <a:bodyPr/>
        <a:lstStyle/>
        <a:p>
          <a:endParaRPr lang="en-US"/>
        </a:p>
      </dgm:t>
    </dgm:pt>
    <dgm:pt modelId="{841DFC82-E57F-4114-B438-797C6B10FE4C}" type="sibTrans" cxnId="{1581F39E-2C05-4C2A-AC62-87947606461E}">
      <dgm:prSet/>
      <dgm:spPr/>
      <dgm:t>
        <a:bodyPr/>
        <a:lstStyle/>
        <a:p>
          <a:endParaRPr lang="en-US"/>
        </a:p>
      </dgm:t>
    </dgm:pt>
    <dgm:pt modelId="{22E1B411-1D57-49AD-95DB-089C07913CEC}">
      <dgm:prSet/>
      <dgm:spPr/>
      <dgm:t>
        <a:bodyPr/>
        <a:lstStyle/>
        <a:p>
          <a:r>
            <a:rPr lang="en-US"/>
            <a:t>Identification of Vulnerable Binaries</a:t>
          </a:r>
        </a:p>
      </dgm:t>
    </dgm:pt>
    <dgm:pt modelId="{DE5F6E2B-DAB1-42B9-94B5-9AA479376760}" type="parTrans" cxnId="{F3472D92-26F7-4AC8-B71E-AF5594C1FCE0}">
      <dgm:prSet/>
      <dgm:spPr/>
      <dgm:t>
        <a:bodyPr/>
        <a:lstStyle/>
        <a:p>
          <a:endParaRPr lang="en-US"/>
        </a:p>
      </dgm:t>
    </dgm:pt>
    <dgm:pt modelId="{1AC1E52C-4C88-472A-8432-930E155E2FCE}" type="sibTrans" cxnId="{F3472D92-26F7-4AC8-B71E-AF5594C1FCE0}">
      <dgm:prSet/>
      <dgm:spPr/>
      <dgm:t>
        <a:bodyPr/>
        <a:lstStyle/>
        <a:p>
          <a:endParaRPr lang="en-US"/>
        </a:p>
      </dgm:t>
    </dgm:pt>
    <dgm:pt modelId="{80BA6AE4-AB47-474C-A43F-25851D9193FB}">
      <dgm:prSet/>
      <dgm:spPr/>
      <dgm:t>
        <a:bodyPr/>
        <a:lstStyle/>
        <a:p>
          <a:r>
            <a:rPr lang="en-US"/>
            <a:t>Small pen tests in every different binary </a:t>
          </a:r>
        </a:p>
      </dgm:t>
    </dgm:pt>
    <dgm:pt modelId="{F660F4D2-8470-45BB-B753-32B0EB2837C0}" type="parTrans" cxnId="{B21EF5C8-18E4-46B8-95BF-B2D35700945D}">
      <dgm:prSet/>
      <dgm:spPr/>
      <dgm:t>
        <a:bodyPr/>
        <a:lstStyle/>
        <a:p>
          <a:endParaRPr lang="en-US"/>
        </a:p>
      </dgm:t>
    </dgm:pt>
    <dgm:pt modelId="{8D23FEA1-2336-4EE2-A8C2-396773270B51}" type="sibTrans" cxnId="{B21EF5C8-18E4-46B8-95BF-B2D35700945D}">
      <dgm:prSet/>
      <dgm:spPr/>
      <dgm:t>
        <a:bodyPr/>
        <a:lstStyle/>
        <a:p>
          <a:endParaRPr lang="en-US"/>
        </a:p>
      </dgm:t>
    </dgm:pt>
    <dgm:pt modelId="{6B8F86AA-EF57-4213-9B7C-8F76333B0C07}">
      <dgm:prSet/>
      <dgm:spPr/>
      <dgm:t>
        <a:bodyPr/>
        <a:lstStyle/>
        <a:p>
          <a:r>
            <a:rPr lang="en-US"/>
            <a:t>Mitigation Strategies</a:t>
          </a:r>
        </a:p>
      </dgm:t>
    </dgm:pt>
    <dgm:pt modelId="{25352538-23E6-4FD1-925D-D4F06A6E6CFB}" type="parTrans" cxnId="{1D3B4F31-E1F0-48DC-B23F-BDFC6039A62C}">
      <dgm:prSet/>
      <dgm:spPr/>
      <dgm:t>
        <a:bodyPr/>
        <a:lstStyle/>
        <a:p>
          <a:endParaRPr lang="en-US"/>
        </a:p>
      </dgm:t>
    </dgm:pt>
    <dgm:pt modelId="{10F1EE1C-3712-4C7C-8247-5AC59287AA13}" type="sibTrans" cxnId="{1D3B4F31-E1F0-48DC-B23F-BDFC6039A62C}">
      <dgm:prSet/>
      <dgm:spPr/>
      <dgm:t>
        <a:bodyPr/>
        <a:lstStyle/>
        <a:p>
          <a:endParaRPr lang="en-US"/>
        </a:p>
      </dgm:t>
    </dgm:pt>
    <dgm:pt modelId="{6465837D-FD46-4969-BA4C-428870DB34F0}">
      <dgm:prSet/>
      <dgm:spPr/>
      <dgm:t>
        <a:bodyPr/>
        <a:lstStyle/>
        <a:p>
          <a:r>
            <a:rPr lang="en-US"/>
            <a:t>Network protection </a:t>
          </a:r>
        </a:p>
      </dgm:t>
    </dgm:pt>
    <dgm:pt modelId="{6A3E14F8-AEC5-4A67-A043-175E5943AFFF}" type="parTrans" cxnId="{2623AAF6-10DE-4039-9EF7-5A93E5851CCE}">
      <dgm:prSet/>
      <dgm:spPr/>
      <dgm:t>
        <a:bodyPr/>
        <a:lstStyle/>
        <a:p>
          <a:endParaRPr lang="en-US"/>
        </a:p>
      </dgm:t>
    </dgm:pt>
    <dgm:pt modelId="{45030ECC-526B-4249-B019-465F1B074554}" type="sibTrans" cxnId="{2623AAF6-10DE-4039-9EF7-5A93E5851CCE}">
      <dgm:prSet/>
      <dgm:spPr/>
      <dgm:t>
        <a:bodyPr/>
        <a:lstStyle/>
        <a:p>
          <a:endParaRPr lang="en-US"/>
        </a:p>
      </dgm:t>
    </dgm:pt>
    <dgm:pt modelId="{58E18D6A-6830-4A7D-BDCE-F772D03BE284}">
      <dgm:prSet/>
      <dgm:spPr/>
      <dgm:t>
        <a:bodyPr/>
        <a:lstStyle/>
        <a:p>
          <a:r>
            <a:rPr lang="en-US"/>
            <a:t>Software protection </a:t>
          </a:r>
        </a:p>
      </dgm:t>
    </dgm:pt>
    <dgm:pt modelId="{AFB5ECB6-E7DB-4947-B650-71130204F5A0}" type="parTrans" cxnId="{2C539A72-82C2-49FC-BEBC-A91EF343A634}">
      <dgm:prSet/>
      <dgm:spPr/>
      <dgm:t>
        <a:bodyPr/>
        <a:lstStyle/>
        <a:p>
          <a:endParaRPr lang="en-US"/>
        </a:p>
      </dgm:t>
    </dgm:pt>
    <dgm:pt modelId="{CD047F03-2EFB-472A-BC7E-212E40C123F2}" type="sibTrans" cxnId="{2C539A72-82C2-49FC-BEBC-A91EF343A634}">
      <dgm:prSet/>
      <dgm:spPr/>
      <dgm:t>
        <a:bodyPr/>
        <a:lstStyle/>
        <a:p>
          <a:endParaRPr lang="en-US"/>
        </a:p>
      </dgm:t>
    </dgm:pt>
    <dgm:pt modelId="{BD12C0C8-EAC8-45D8-B95E-8871923000FC}">
      <dgm:prSet/>
      <dgm:spPr/>
      <dgm:t>
        <a:bodyPr/>
        <a:lstStyle/>
        <a:p>
          <a:r>
            <a:rPr lang="en-US"/>
            <a:t>Human mistake </a:t>
          </a:r>
        </a:p>
      </dgm:t>
    </dgm:pt>
    <dgm:pt modelId="{9962E918-50C9-4A0E-9435-BC4117CA0476}" type="parTrans" cxnId="{008B8AE6-520D-468D-87A4-C6BE4A10A900}">
      <dgm:prSet/>
      <dgm:spPr/>
      <dgm:t>
        <a:bodyPr/>
        <a:lstStyle/>
        <a:p>
          <a:endParaRPr lang="en-US"/>
        </a:p>
      </dgm:t>
    </dgm:pt>
    <dgm:pt modelId="{7AF0466C-F982-427A-9F96-10E6CD7A03F7}" type="sibTrans" cxnId="{008B8AE6-520D-468D-87A4-C6BE4A10A900}">
      <dgm:prSet/>
      <dgm:spPr/>
      <dgm:t>
        <a:bodyPr/>
        <a:lstStyle/>
        <a:p>
          <a:endParaRPr lang="en-US"/>
        </a:p>
      </dgm:t>
    </dgm:pt>
    <dgm:pt modelId="{01A243D2-C6E8-4ECE-92E4-8FE0C126E5AB}">
      <dgm:prSet/>
      <dgm:spPr/>
      <dgm:t>
        <a:bodyPr/>
        <a:lstStyle/>
        <a:p>
          <a:r>
            <a:rPr lang="en-US"/>
            <a:t>Train maritime personnel </a:t>
          </a:r>
        </a:p>
      </dgm:t>
    </dgm:pt>
    <dgm:pt modelId="{BC5F1C43-137F-40FB-805E-49F07EA15E19}" type="parTrans" cxnId="{6D28E915-600F-47AE-B273-0CE590BF77BA}">
      <dgm:prSet/>
      <dgm:spPr/>
      <dgm:t>
        <a:bodyPr/>
        <a:lstStyle/>
        <a:p>
          <a:endParaRPr lang="en-US"/>
        </a:p>
      </dgm:t>
    </dgm:pt>
    <dgm:pt modelId="{3D95B0DA-59BD-4F67-952F-38BAC6E92454}" type="sibTrans" cxnId="{6D28E915-600F-47AE-B273-0CE590BF77BA}">
      <dgm:prSet/>
      <dgm:spPr/>
      <dgm:t>
        <a:bodyPr/>
        <a:lstStyle/>
        <a:p>
          <a:endParaRPr lang="en-US"/>
        </a:p>
      </dgm:t>
    </dgm:pt>
    <dgm:pt modelId="{CB7DD42C-B332-4797-8D66-0714C6393B7C}" type="pres">
      <dgm:prSet presAssocID="{2766D3F0-98BD-4934-999C-C7BAC4D8B229}" presName="diagram" presStyleCnt="0">
        <dgm:presLayoutVars>
          <dgm:chPref val="1"/>
          <dgm:dir/>
          <dgm:animOne val="branch"/>
          <dgm:animLvl val="lvl"/>
          <dgm:resizeHandles/>
        </dgm:presLayoutVars>
      </dgm:prSet>
      <dgm:spPr/>
    </dgm:pt>
    <dgm:pt modelId="{7489C89B-F47F-4552-AA72-25AA88B529C6}" type="pres">
      <dgm:prSet presAssocID="{D3B55945-4FE3-40ED-BE4A-0467BFB4F975}" presName="root" presStyleCnt="0"/>
      <dgm:spPr/>
    </dgm:pt>
    <dgm:pt modelId="{D10C3575-3E0B-4A89-A920-A3A4E1209DA8}" type="pres">
      <dgm:prSet presAssocID="{D3B55945-4FE3-40ED-BE4A-0467BFB4F975}" presName="rootComposite" presStyleCnt="0"/>
      <dgm:spPr/>
    </dgm:pt>
    <dgm:pt modelId="{2CD9F4ED-C5C7-4DAE-B8AC-52B5D88FA23C}" type="pres">
      <dgm:prSet presAssocID="{D3B55945-4FE3-40ED-BE4A-0467BFB4F975}" presName="rootText" presStyleLbl="node1" presStyleIdx="0" presStyleCnt="4"/>
      <dgm:spPr/>
    </dgm:pt>
    <dgm:pt modelId="{84649A42-F5DF-4F0B-ACB9-0CFD629E2B91}" type="pres">
      <dgm:prSet presAssocID="{D3B55945-4FE3-40ED-BE4A-0467BFB4F975}" presName="rootConnector" presStyleLbl="node1" presStyleIdx="0" presStyleCnt="4"/>
      <dgm:spPr/>
    </dgm:pt>
    <dgm:pt modelId="{C05EDBB5-A886-4826-94B7-B863A963D956}" type="pres">
      <dgm:prSet presAssocID="{D3B55945-4FE3-40ED-BE4A-0467BFB4F975}" presName="childShape" presStyleCnt="0"/>
      <dgm:spPr/>
    </dgm:pt>
    <dgm:pt modelId="{E0D41403-3CEA-4BEE-B495-A30818CDF585}" type="pres">
      <dgm:prSet presAssocID="{29CD03BE-32EC-47EB-A570-3BDD59B70677}" presName="Name13" presStyleLbl="parChTrans1D2" presStyleIdx="0" presStyleCnt="5"/>
      <dgm:spPr/>
    </dgm:pt>
    <dgm:pt modelId="{C2892068-4168-4AD8-9DA7-8497078C5D15}" type="pres">
      <dgm:prSet presAssocID="{72FC233E-E1BD-4489-BB73-0A0713CFBFA7}" presName="childText" presStyleLbl="bgAcc1" presStyleIdx="0" presStyleCnt="5">
        <dgm:presLayoutVars>
          <dgm:bulletEnabled val="1"/>
        </dgm:presLayoutVars>
      </dgm:prSet>
      <dgm:spPr/>
    </dgm:pt>
    <dgm:pt modelId="{FCD776D3-3B31-4E6D-A5CB-F0571FF5B30B}" type="pres">
      <dgm:prSet presAssocID="{22E1B411-1D57-49AD-95DB-089C07913CEC}" presName="root" presStyleCnt="0"/>
      <dgm:spPr/>
    </dgm:pt>
    <dgm:pt modelId="{D159803F-DCFB-4A69-A003-722614AA5C94}" type="pres">
      <dgm:prSet presAssocID="{22E1B411-1D57-49AD-95DB-089C07913CEC}" presName="rootComposite" presStyleCnt="0"/>
      <dgm:spPr/>
    </dgm:pt>
    <dgm:pt modelId="{1C14B066-9AC3-49CF-B1C2-EB9512E6F483}" type="pres">
      <dgm:prSet presAssocID="{22E1B411-1D57-49AD-95DB-089C07913CEC}" presName="rootText" presStyleLbl="node1" presStyleIdx="1" presStyleCnt="4"/>
      <dgm:spPr/>
    </dgm:pt>
    <dgm:pt modelId="{322CA7FF-6ADF-4C7E-9B1D-FE2F0D683F75}" type="pres">
      <dgm:prSet presAssocID="{22E1B411-1D57-49AD-95DB-089C07913CEC}" presName="rootConnector" presStyleLbl="node1" presStyleIdx="1" presStyleCnt="4"/>
      <dgm:spPr/>
    </dgm:pt>
    <dgm:pt modelId="{5553E958-C8B5-4A96-8B3A-3B1FEC2B66E0}" type="pres">
      <dgm:prSet presAssocID="{22E1B411-1D57-49AD-95DB-089C07913CEC}" presName="childShape" presStyleCnt="0"/>
      <dgm:spPr/>
    </dgm:pt>
    <dgm:pt modelId="{7CBD0A4E-D4AD-4673-88DA-1DE22C5AABF8}" type="pres">
      <dgm:prSet presAssocID="{F660F4D2-8470-45BB-B753-32B0EB2837C0}" presName="Name13" presStyleLbl="parChTrans1D2" presStyleIdx="1" presStyleCnt="5"/>
      <dgm:spPr/>
    </dgm:pt>
    <dgm:pt modelId="{68ACB822-BB57-4952-AE76-6BDC79337658}" type="pres">
      <dgm:prSet presAssocID="{80BA6AE4-AB47-474C-A43F-25851D9193FB}" presName="childText" presStyleLbl="bgAcc1" presStyleIdx="1" presStyleCnt="5">
        <dgm:presLayoutVars>
          <dgm:bulletEnabled val="1"/>
        </dgm:presLayoutVars>
      </dgm:prSet>
      <dgm:spPr/>
    </dgm:pt>
    <dgm:pt modelId="{5B42BB60-E772-4430-815A-90F47F1AAF66}" type="pres">
      <dgm:prSet presAssocID="{6B8F86AA-EF57-4213-9B7C-8F76333B0C07}" presName="root" presStyleCnt="0"/>
      <dgm:spPr/>
    </dgm:pt>
    <dgm:pt modelId="{841AF5D9-1081-44D1-A63A-21C0B3D87412}" type="pres">
      <dgm:prSet presAssocID="{6B8F86AA-EF57-4213-9B7C-8F76333B0C07}" presName="rootComposite" presStyleCnt="0"/>
      <dgm:spPr/>
    </dgm:pt>
    <dgm:pt modelId="{F58AAAC7-52B1-4234-9839-38B83EA2762F}" type="pres">
      <dgm:prSet presAssocID="{6B8F86AA-EF57-4213-9B7C-8F76333B0C07}" presName="rootText" presStyleLbl="node1" presStyleIdx="2" presStyleCnt="4"/>
      <dgm:spPr/>
    </dgm:pt>
    <dgm:pt modelId="{238140C9-E06A-4D1E-8A98-93E46408983A}" type="pres">
      <dgm:prSet presAssocID="{6B8F86AA-EF57-4213-9B7C-8F76333B0C07}" presName="rootConnector" presStyleLbl="node1" presStyleIdx="2" presStyleCnt="4"/>
      <dgm:spPr/>
    </dgm:pt>
    <dgm:pt modelId="{DFE5228D-F4E4-42D5-B146-02FAB30016FE}" type="pres">
      <dgm:prSet presAssocID="{6B8F86AA-EF57-4213-9B7C-8F76333B0C07}" presName="childShape" presStyleCnt="0"/>
      <dgm:spPr/>
    </dgm:pt>
    <dgm:pt modelId="{35A2135C-1F36-43C4-9946-AEAD6A0DE7B7}" type="pres">
      <dgm:prSet presAssocID="{6A3E14F8-AEC5-4A67-A043-175E5943AFFF}" presName="Name13" presStyleLbl="parChTrans1D2" presStyleIdx="2" presStyleCnt="5"/>
      <dgm:spPr/>
    </dgm:pt>
    <dgm:pt modelId="{2A138485-F0B2-493C-B788-1FF4E2571094}" type="pres">
      <dgm:prSet presAssocID="{6465837D-FD46-4969-BA4C-428870DB34F0}" presName="childText" presStyleLbl="bgAcc1" presStyleIdx="2" presStyleCnt="5">
        <dgm:presLayoutVars>
          <dgm:bulletEnabled val="1"/>
        </dgm:presLayoutVars>
      </dgm:prSet>
      <dgm:spPr/>
    </dgm:pt>
    <dgm:pt modelId="{51B26E24-96A7-464C-A443-2965FCC0D4E3}" type="pres">
      <dgm:prSet presAssocID="{AFB5ECB6-E7DB-4947-B650-71130204F5A0}" presName="Name13" presStyleLbl="parChTrans1D2" presStyleIdx="3" presStyleCnt="5"/>
      <dgm:spPr/>
    </dgm:pt>
    <dgm:pt modelId="{482FA932-4EE0-4660-9FBA-B9D91227A21F}" type="pres">
      <dgm:prSet presAssocID="{58E18D6A-6830-4A7D-BDCE-F772D03BE284}" presName="childText" presStyleLbl="bgAcc1" presStyleIdx="3" presStyleCnt="5">
        <dgm:presLayoutVars>
          <dgm:bulletEnabled val="1"/>
        </dgm:presLayoutVars>
      </dgm:prSet>
      <dgm:spPr/>
    </dgm:pt>
    <dgm:pt modelId="{D9020C7C-4F95-475A-9E79-531A11734CD7}" type="pres">
      <dgm:prSet presAssocID="{BD12C0C8-EAC8-45D8-B95E-8871923000FC}" presName="root" presStyleCnt="0"/>
      <dgm:spPr/>
    </dgm:pt>
    <dgm:pt modelId="{FBBDD65B-F9C9-4757-B82A-F4DC43F6BFC9}" type="pres">
      <dgm:prSet presAssocID="{BD12C0C8-EAC8-45D8-B95E-8871923000FC}" presName="rootComposite" presStyleCnt="0"/>
      <dgm:spPr/>
    </dgm:pt>
    <dgm:pt modelId="{E6672AF3-BF7A-4F1E-80B5-D46B0276D8F4}" type="pres">
      <dgm:prSet presAssocID="{BD12C0C8-EAC8-45D8-B95E-8871923000FC}" presName="rootText" presStyleLbl="node1" presStyleIdx="3" presStyleCnt="4"/>
      <dgm:spPr/>
    </dgm:pt>
    <dgm:pt modelId="{DF88B3A9-E96B-4407-92F7-3AA7C1278343}" type="pres">
      <dgm:prSet presAssocID="{BD12C0C8-EAC8-45D8-B95E-8871923000FC}" presName="rootConnector" presStyleLbl="node1" presStyleIdx="3" presStyleCnt="4"/>
      <dgm:spPr/>
    </dgm:pt>
    <dgm:pt modelId="{CBAF9C97-B057-4FDD-B027-55FC1B0C8DCF}" type="pres">
      <dgm:prSet presAssocID="{BD12C0C8-EAC8-45D8-B95E-8871923000FC}" presName="childShape" presStyleCnt="0"/>
      <dgm:spPr/>
    </dgm:pt>
    <dgm:pt modelId="{D70A6845-C0C2-4C50-B688-B2D87C4C7A60}" type="pres">
      <dgm:prSet presAssocID="{BC5F1C43-137F-40FB-805E-49F07EA15E19}" presName="Name13" presStyleLbl="parChTrans1D2" presStyleIdx="4" presStyleCnt="5"/>
      <dgm:spPr/>
    </dgm:pt>
    <dgm:pt modelId="{6F8B5672-3B9E-401B-B92F-FF9B9EDC3FC6}" type="pres">
      <dgm:prSet presAssocID="{01A243D2-C6E8-4ECE-92E4-8FE0C126E5AB}" presName="childText" presStyleLbl="bgAcc1" presStyleIdx="4" presStyleCnt="5">
        <dgm:presLayoutVars>
          <dgm:bulletEnabled val="1"/>
        </dgm:presLayoutVars>
      </dgm:prSet>
      <dgm:spPr/>
    </dgm:pt>
  </dgm:ptLst>
  <dgm:cxnLst>
    <dgm:cxn modelId="{8DF5A512-B4B9-4D7D-B155-6D6D366585C1}" type="presOf" srcId="{22E1B411-1D57-49AD-95DB-089C07913CEC}" destId="{322CA7FF-6ADF-4C7E-9B1D-FE2F0D683F75}" srcOrd="1" destOrd="0" presId="urn:microsoft.com/office/officeart/2005/8/layout/hierarchy3"/>
    <dgm:cxn modelId="{6D28E915-600F-47AE-B273-0CE590BF77BA}" srcId="{BD12C0C8-EAC8-45D8-B95E-8871923000FC}" destId="{01A243D2-C6E8-4ECE-92E4-8FE0C126E5AB}" srcOrd="0" destOrd="0" parTransId="{BC5F1C43-137F-40FB-805E-49F07EA15E19}" sibTransId="{3D95B0DA-59BD-4F67-952F-38BAC6E92454}"/>
    <dgm:cxn modelId="{77EE7221-B688-4C1A-9492-3AAA90B968CE}" type="presOf" srcId="{BD12C0C8-EAC8-45D8-B95E-8871923000FC}" destId="{DF88B3A9-E96B-4407-92F7-3AA7C1278343}" srcOrd="1" destOrd="0" presId="urn:microsoft.com/office/officeart/2005/8/layout/hierarchy3"/>
    <dgm:cxn modelId="{01ABC228-B8B2-47E2-889B-B90FAB801293}" type="presOf" srcId="{BD12C0C8-EAC8-45D8-B95E-8871923000FC}" destId="{E6672AF3-BF7A-4F1E-80B5-D46B0276D8F4}" srcOrd="0" destOrd="0" presId="urn:microsoft.com/office/officeart/2005/8/layout/hierarchy3"/>
    <dgm:cxn modelId="{1D3B4F31-E1F0-48DC-B23F-BDFC6039A62C}" srcId="{2766D3F0-98BD-4934-999C-C7BAC4D8B229}" destId="{6B8F86AA-EF57-4213-9B7C-8F76333B0C07}" srcOrd="2" destOrd="0" parTransId="{25352538-23E6-4FD1-925D-D4F06A6E6CFB}" sibTransId="{10F1EE1C-3712-4C7C-8247-5AC59287AA13}"/>
    <dgm:cxn modelId="{6901F032-0B78-450E-862D-EC092670AFA0}" type="presOf" srcId="{2766D3F0-98BD-4934-999C-C7BAC4D8B229}" destId="{CB7DD42C-B332-4797-8D66-0714C6393B7C}" srcOrd="0" destOrd="0" presId="urn:microsoft.com/office/officeart/2005/8/layout/hierarchy3"/>
    <dgm:cxn modelId="{1C652F33-7A99-4874-8A3B-49E1305AE0DA}" type="presOf" srcId="{6B8F86AA-EF57-4213-9B7C-8F76333B0C07}" destId="{238140C9-E06A-4D1E-8A98-93E46408983A}" srcOrd="1" destOrd="0" presId="urn:microsoft.com/office/officeart/2005/8/layout/hierarchy3"/>
    <dgm:cxn modelId="{BE08F83C-AA21-464A-A42E-94227979CB53}" type="presOf" srcId="{80BA6AE4-AB47-474C-A43F-25851D9193FB}" destId="{68ACB822-BB57-4952-AE76-6BDC79337658}" srcOrd="0" destOrd="0" presId="urn:microsoft.com/office/officeart/2005/8/layout/hierarchy3"/>
    <dgm:cxn modelId="{F1DE3F3F-9A85-43F5-86F6-EE131E852D20}" type="presOf" srcId="{AFB5ECB6-E7DB-4947-B650-71130204F5A0}" destId="{51B26E24-96A7-464C-A443-2965FCC0D4E3}" srcOrd="0" destOrd="0" presId="urn:microsoft.com/office/officeart/2005/8/layout/hierarchy3"/>
    <dgm:cxn modelId="{02497040-8163-4921-878A-57AB78187FC8}" type="presOf" srcId="{F660F4D2-8470-45BB-B753-32B0EB2837C0}" destId="{7CBD0A4E-D4AD-4673-88DA-1DE22C5AABF8}" srcOrd="0" destOrd="0" presId="urn:microsoft.com/office/officeart/2005/8/layout/hierarchy3"/>
    <dgm:cxn modelId="{BE23E05B-7F93-482A-A1FD-B9FFA430E910}" srcId="{2766D3F0-98BD-4934-999C-C7BAC4D8B229}" destId="{D3B55945-4FE3-40ED-BE4A-0467BFB4F975}" srcOrd="0" destOrd="0" parTransId="{7918DF16-EFB7-4748-8192-D82E9549FFE9}" sibTransId="{431EA140-8541-48D8-9FC1-DA2A5B4F71D9}"/>
    <dgm:cxn modelId="{E4810F63-FCF8-4FB9-B4D3-058F31E51358}" type="presOf" srcId="{29CD03BE-32EC-47EB-A570-3BDD59B70677}" destId="{E0D41403-3CEA-4BEE-B495-A30818CDF585}" srcOrd="0" destOrd="0" presId="urn:microsoft.com/office/officeart/2005/8/layout/hierarchy3"/>
    <dgm:cxn modelId="{ABEC8663-F172-4058-9D47-666D7675DA92}" type="presOf" srcId="{6465837D-FD46-4969-BA4C-428870DB34F0}" destId="{2A138485-F0B2-493C-B788-1FF4E2571094}" srcOrd="0" destOrd="0" presId="urn:microsoft.com/office/officeart/2005/8/layout/hierarchy3"/>
    <dgm:cxn modelId="{2C539A72-82C2-49FC-BEBC-A91EF343A634}" srcId="{6B8F86AA-EF57-4213-9B7C-8F76333B0C07}" destId="{58E18D6A-6830-4A7D-BDCE-F772D03BE284}" srcOrd="1" destOrd="0" parTransId="{AFB5ECB6-E7DB-4947-B650-71130204F5A0}" sibTransId="{CD047F03-2EFB-472A-BC7E-212E40C123F2}"/>
    <dgm:cxn modelId="{8B26C689-D514-45EB-A60A-7C51910D6A28}" type="presOf" srcId="{D3B55945-4FE3-40ED-BE4A-0467BFB4F975}" destId="{84649A42-F5DF-4F0B-ACB9-0CFD629E2B91}" srcOrd="1" destOrd="0" presId="urn:microsoft.com/office/officeart/2005/8/layout/hierarchy3"/>
    <dgm:cxn modelId="{F3472D92-26F7-4AC8-B71E-AF5594C1FCE0}" srcId="{2766D3F0-98BD-4934-999C-C7BAC4D8B229}" destId="{22E1B411-1D57-49AD-95DB-089C07913CEC}" srcOrd="1" destOrd="0" parTransId="{DE5F6E2B-DAB1-42B9-94B5-9AA479376760}" sibTransId="{1AC1E52C-4C88-472A-8432-930E155E2FCE}"/>
    <dgm:cxn modelId="{1581F39E-2C05-4C2A-AC62-87947606461E}" srcId="{D3B55945-4FE3-40ED-BE4A-0467BFB4F975}" destId="{72FC233E-E1BD-4489-BB73-0A0713CFBFA7}" srcOrd="0" destOrd="0" parTransId="{29CD03BE-32EC-47EB-A570-3BDD59B70677}" sibTransId="{841DFC82-E57F-4114-B438-797C6B10FE4C}"/>
    <dgm:cxn modelId="{57A726A2-8466-4D42-BD45-BF8BDD46459A}" type="presOf" srcId="{6A3E14F8-AEC5-4A67-A043-175E5943AFFF}" destId="{35A2135C-1F36-43C4-9946-AEAD6A0DE7B7}" srcOrd="0" destOrd="0" presId="urn:microsoft.com/office/officeart/2005/8/layout/hierarchy3"/>
    <dgm:cxn modelId="{829285AF-6604-44AA-879C-AB3356247A16}" type="presOf" srcId="{01A243D2-C6E8-4ECE-92E4-8FE0C126E5AB}" destId="{6F8B5672-3B9E-401B-B92F-FF9B9EDC3FC6}" srcOrd="0" destOrd="0" presId="urn:microsoft.com/office/officeart/2005/8/layout/hierarchy3"/>
    <dgm:cxn modelId="{BF1441B9-5A15-4CFE-BB8C-2A4E0498D7DD}" type="presOf" srcId="{D3B55945-4FE3-40ED-BE4A-0467BFB4F975}" destId="{2CD9F4ED-C5C7-4DAE-B8AC-52B5D88FA23C}" srcOrd="0" destOrd="0" presId="urn:microsoft.com/office/officeart/2005/8/layout/hierarchy3"/>
    <dgm:cxn modelId="{B21EF5C8-18E4-46B8-95BF-B2D35700945D}" srcId="{22E1B411-1D57-49AD-95DB-089C07913CEC}" destId="{80BA6AE4-AB47-474C-A43F-25851D9193FB}" srcOrd="0" destOrd="0" parTransId="{F660F4D2-8470-45BB-B753-32B0EB2837C0}" sibTransId="{8D23FEA1-2336-4EE2-A8C2-396773270B51}"/>
    <dgm:cxn modelId="{4DB0CADC-AD61-4281-9016-BD77FB422535}" type="presOf" srcId="{6B8F86AA-EF57-4213-9B7C-8F76333B0C07}" destId="{F58AAAC7-52B1-4234-9839-38B83EA2762F}" srcOrd="0" destOrd="0" presId="urn:microsoft.com/office/officeart/2005/8/layout/hierarchy3"/>
    <dgm:cxn modelId="{008B8AE6-520D-468D-87A4-C6BE4A10A900}" srcId="{2766D3F0-98BD-4934-999C-C7BAC4D8B229}" destId="{BD12C0C8-EAC8-45D8-B95E-8871923000FC}" srcOrd="3" destOrd="0" parTransId="{9962E918-50C9-4A0E-9435-BC4117CA0476}" sibTransId="{7AF0466C-F982-427A-9F96-10E6CD7A03F7}"/>
    <dgm:cxn modelId="{74C91AE8-9190-4A55-A9D0-459ADD3C61C3}" type="presOf" srcId="{72FC233E-E1BD-4489-BB73-0A0713CFBFA7}" destId="{C2892068-4168-4AD8-9DA7-8497078C5D15}" srcOrd="0" destOrd="0" presId="urn:microsoft.com/office/officeart/2005/8/layout/hierarchy3"/>
    <dgm:cxn modelId="{CE73D7E8-9550-43A9-98DF-AE6A61789DA3}" type="presOf" srcId="{22E1B411-1D57-49AD-95DB-089C07913CEC}" destId="{1C14B066-9AC3-49CF-B1C2-EB9512E6F483}" srcOrd="0" destOrd="0" presId="urn:microsoft.com/office/officeart/2005/8/layout/hierarchy3"/>
    <dgm:cxn modelId="{2623AAF6-10DE-4039-9EF7-5A93E5851CCE}" srcId="{6B8F86AA-EF57-4213-9B7C-8F76333B0C07}" destId="{6465837D-FD46-4969-BA4C-428870DB34F0}" srcOrd="0" destOrd="0" parTransId="{6A3E14F8-AEC5-4A67-A043-175E5943AFFF}" sibTransId="{45030ECC-526B-4249-B019-465F1B074554}"/>
    <dgm:cxn modelId="{689EF8F7-3485-4AC3-9450-9BA6A121C845}" type="presOf" srcId="{58E18D6A-6830-4A7D-BDCE-F772D03BE284}" destId="{482FA932-4EE0-4660-9FBA-B9D91227A21F}" srcOrd="0" destOrd="0" presId="urn:microsoft.com/office/officeart/2005/8/layout/hierarchy3"/>
    <dgm:cxn modelId="{4078E0FF-878B-405B-993F-EAF08EB8EF18}" type="presOf" srcId="{BC5F1C43-137F-40FB-805E-49F07EA15E19}" destId="{D70A6845-C0C2-4C50-B688-B2D87C4C7A60}" srcOrd="0" destOrd="0" presId="urn:microsoft.com/office/officeart/2005/8/layout/hierarchy3"/>
    <dgm:cxn modelId="{B32A97FE-47D1-46AC-84AA-C09BACB52DD2}" type="presParOf" srcId="{CB7DD42C-B332-4797-8D66-0714C6393B7C}" destId="{7489C89B-F47F-4552-AA72-25AA88B529C6}" srcOrd="0" destOrd="0" presId="urn:microsoft.com/office/officeart/2005/8/layout/hierarchy3"/>
    <dgm:cxn modelId="{2AD7FED5-7DCF-4958-8E3F-529608C2FB79}" type="presParOf" srcId="{7489C89B-F47F-4552-AA72-25AA88B529C6}" destId="{D10C3575-3E0B-4A89-A920-A3A4E1209DA8}" srcOrd="0" destOrd="0" presId="urn:microsoft.com/office/officeart/2005/8/layout/hierarchy3"/>
    <dgm:cxn modelId="{32F7543A-5732-4569-98FA-3EECB5AC0599}" type="presParOf" srcId="{D10C3575-3E0B-4A89-A920-A3A4E1209DA8}" destId="{2CD9F4ED-C5C7-4DAE-B8AC-52B5D88FA23C}" srcOrd="0" destOrd="0" presId="urn:microsoft.com/office/officeart/2005/8/layout/hierarchy3"/>
    <dgm:cxn modelId="{D54AE044-484E-4FD4-8F54-AF9CAB270998}" type="presParOf" srcId="{D10C3575-3E0B-4A89-A920-A3A4E1209DA8}" destId="{84649A42-F5DF-4F0B-ACB9-0CFD629E2B91}" srcOrd="1" destOrd="0" presId="urn:microsoft.com/office/officeart/2005/8/layout/hierarchy3"/>
    <dgm:cxn modelId="{25744B62-29E8-4121-8EA1-BAF0E914BA20}" type="presParOf" srcId="{7489C89B-F47F-4552-AA72-25AA88B529C6}" destId="{C05EDBB5-A886-4826-94B7-B863A963D956}" srcOrd="1" destOrd="0" presId="urn:microsoft.com/office/officeart/2005/8/layout/hierarchy3"/>
    <dgm:cxn modelId="{D0CA28B9-5DDC-4A3A-A970-521FBEB98C2E}" type="presParOf" srcId="{C05EDBB5-A886-4826-94B7-B863A963D956}" destId="{E0D41403-3CEA-4BEE-B495-A30818CDF585}" srcOrd="0" destOrd="0" presId="urn:microsoft.com/office/officeart/2005/8/layout/hierarchy3"/>
    <dgm:cxn modelId="{1919B309-8E5E-4A89-9DB4-236F97AEB862}" type="presParOf" srcId="{C05EDBB5-A886-4826-94B7-B863A963D956}" destId="{C2892068-4168-4AD8-9DA7-8497078C5D15}" srcOrd="1" destOrd="0" presId="urn:microsoft.com/office/officeart/2005/8/layout/hierarchy3"/>
    <dgm:cxn modelId="{BADF3187-14BC-412A-865E-DBB16B15921E}" type="presParOf" srcId="{CB7DD42C-B332-4797-8D66-0714C6393B7C}" destId="{FCD776D3-3B31-4E6D-A5CB-F0571FF5B30B}" srcOrd="1" destOrd="0" presId="urn:microsoft.com/office/officeart/2005/8/layout/hierarchy3"/>
    <dgm:cxn modelId="{ABF23CCE-67C6-401D-91A5-EF5C800C33B9}" type="presParOf" srcId="{FCD776D3-3B31-4E6D-A5CB-F0571FF5B30B}" destId="{D159803F-DCFB-4A69-A003-722614AA5C94}" srcOrd="0" destOrd="0" presId="urn:microsoft.com/office/officeart/2005/8/layout/hierarchy3"/>
    <dgm:cxn modelId="{B7BC619B-365B-4967-B173-55D5736366F7}" type="presParOf" srcId="{D159803F-DCFB-4A69-A003-722614AA5C94}" destId="{1C14B066-9AC3-49CF-B1C2-EB9512E6F483}" srcOrd="0" destOrd="0" presId="urn:microsoft.com/office/officeart/2005/8/layout/hierarchy3"/>
    <dgm:cxn modelId="{EEF8331B-4A62-4C3B-8B8C-EC9237D59A0B}" type="presParOf" srcId="{D159803F-DCFB-4A69-A003-722614AA5C94}" destId="{322CA7FF-6ADF-4C7E-9B1D-FE2F0D683F75}" srcOrd="1" destOrd="0" presId="urn:microsoft.com/office/officeart/2005/8/layout/hierarchy3"/>
    <dgm:cxn modelId="{8C173ED9-30DB-4A5F-AB70-819B323F3B74}" type="presParOf" srcId="{FCD776D3-3B31-4E6D-A5CB-F0571FF5B30B}" destId="{5553E958-C8B5-4A96-8B3A-3B1FEC2B66E0}" srcOrd="1" destOrd="0" presId="urn:microsoft.com/office/officeart/2005/8/layout/hierarchy3"/>
    <dgm:cxn modelId="{0D1F2CF3-53E9-40D6-9C80-B6F763448EFD}" type="presParOf" srcId="{5553E958-C8B5-4A96-8B3A-3B1FEC2B66E0}" destId="{7CBD0A4E-D4AD-4673-88DA-1DE22C5AABF8}" srcOrd="0" destOrd="0" presId="urn:microsoft.com/office/officeart/2005/8/layout/hierarchy3"/>
    <dgm:cxn modelId="{527D0B63-4EBD-4124-B212-F9191085C8B8}" type="presParOf" srcId="{5553E958-C8B5-4A96-8B3A-3B1FEC2B66E0}" destId="{68ACB822-BB57-4952-AE76-6BDC79337658}" srcOrd="1" destOrd="0" presId="urn:microsoft.com/office/officeart/2005/8/layout/hierarchy3"/>
    <dgm:cxn modelId="{3F247D6F-464E-49E5-B346-5E3D09C39BA7}" type="presParOf" srcId="{CB7DD42C-B332-4797-8D66-0714C6393B7C}" destId="{5B42BB60-E772-4430-815A-90F47F1AAF66}" srcOrd="2" destOrd="0" presId="urn:microsoft.com/office/officeart/2005/8/layout/hierarchy3"/>
    <dgm:cxn modelId="{6E8F02A4-F5FC-4C24-BEAC-9F443E13957C}" type="presParOf" srcId="{5B42BB60-E772-4430-815A-90F47F1AAF66}" destId="{841AF5D9-1081-44D1-A63A-21C0B3D87412}" srcOrd="0" destOrd="0" presId="urn:microsoft.com/office/officeart/2005/8/layout/hierarchy3"/>
    <dgm:cxn modelId="{5BF03D57-0D69-4693-9CF7-ADE48DA93C3B}" type="presParOf" srcId="{841AF5D9-1081-44D1-A63A-21C0B3D87412}" destId="{F58AAAC7-52B1-4234-9839-38B83EA2762F}" srcOrd="0" destOrd="0" presId="urn:microsoft.com/office/officeart/2005/8/layout/hierarchy3"/>
    <dgm:cxn modelId="{4BEF86CF-8A41-4012-B92C-A84316D15422}" type="presParOf" srcId="{841AF5D9-1081-44D1-A63A-21C0B3D87412}" destId="{238140C9-E06A-4D1E-8A98-93E46408983A}" srcOrd="1" destOrd="0" presId="urn:microsoft.com/office/officeart/2005/8/layout/hierarchy3"/>
    <dgm:cxn modelId="{79EA356F-2ED2-435B-859D-C0C88BCBB423}" type="presParOf" srcId="{5B42BB60-E772-4430-815A-90F47F1AAF66}" destId="{DFE5228D-F4E4-42D5-B146-02FAB30016FE}" srcOrd="1" destOrd="0" presId="urn:microsoft.com/office/officeart/2005/8/layout/hierarchy3"/>
    <dgm:cxn modelId="{8291AFB3-2CF4-4B11-A536-F21BB9D798E9}" type="presParOf" srcId="{DFE5228D-F4E4-42D5-B146-02FAB30016FE}" destId="{35A2135C-1F36-43C4-9946-AEAD6A0DE7B7}" srcOrd="0" destOrd="0" presId="urn:microsoft.com/office/officeart/2005/8/layout/hierarchy3"/>
    <dgm:cxn modelId="{6D0AC6E4-01F2-45E9-AE03-15821D4928DC}" type="presParOf" srcId="{DFE5228D-F4E4-42D5-B146-02FAB30016FE}" destId="{2A138485-F0B2-493C-B788-1FF4E2571094}" srcOrd="1" destOrd="0" presId="urn:microsoft.com/office/officeart/2005/8/layout/hierarchy3"/>
    <dgm:cxn modelId="{32DB8F4E-6804-4663-A716-5F0BDE00EC64}" type="presParOf" srcId="{DFE5228D-F4E4-42D5-B146-02FAB30016FE}" destId="{51B26E24-96A7-464C-A443-2965FCC0D4E3}" srcOrd="2" destOrd="0" presId="urn:microsoft.com/office/officeart/2005/8/layout/hierarchy3"/>
    <dgm:cxn modelId="{6ECB712D-E4A8-47D2-8AA8-7420425CDAC4}" type="presParOf" srcId="{DFE5228D-F4E4-42D5-B146-02FAB30016FE}" destId="{482FA932-4EE0-4660-9FBA-B9D91227A21F}" srcOrd="3" destOrd="0" presId="urn:microsoft.com/office/officeart/2005/8/layout/hierarchy3"/>
    <dgm:cxn modelId="{58D4BE49-CBC8-4CBE-853F-CDF5BE7E356C}" type="presParOf" srcId="{CB7DD42C-B332-4797-8D66-0714C6393B7C}" destId="{D9020C7C-4F95-475A-9E79-531A11734CD7}" srcOrd="3" destOrd="0" presId="urn:microsoft.com/office/officeart/2005/8/layout/hierarchy3"/>
    <dgm:cxn modelId="{25BA0934-DAD2-447E-B0D7-A434C75A6411}" type="presParOf" srcId="{D9020C7C-4F95-475A-9E79-531A11734CD7}" destId="{FBBDD65B-F9C9-4757-B82A-F4DC43F6BFC9}" srcOrd="0" destOrd="0" presId="urn:microsoft.com/office/officeart/2005/8/layout/hierarchy3"/>
    <dgm:cxn modelId="{102E63B5-01C9-46FA-986C-70BB13D192B8}" type="presParOf" srcId="{FBBDD65B-F9C9-4757-B82A-F4DC43F6BFC9}" destId="{E6672AF3-BF7A-4F1E-80B5-D46B0276D8F4}" srcOrd="0" destOrd="0" presId="urn:microsoft.com/office/officeart/2005/8/layout/hierarchy3"/>
    <dgm:cxn modelId="{612CE817-C6A7-41DC-B19F-F66C52A9EA3D}" type="presParOf" srcId="{FBBDD65B-F9C9-4757-B82A-F4DC43F6BFC9}" destId="{DF88B3A9-E96B-4407-92F7-3AA7C1278343}" srcOrd="1" destOrd="0" presId="urn:microsoft.com/office/officeart/2005/8/layout/hierarchy3"/>
    <dgm:cxn modelId="{37B63B57-9B70-4118-A3B4-B3EE59A36FC1}" type="presParOf" srcId="{D9020C7C-4F95-475A-9E79-531A11734CD7}" destId="{CBAF9C97-B057-4FDD-B027-55FC1B0C8DCF}" srcOrd="1" destOrd="0" presId="urn:microsoft.com/office/officeart/2005/8/layout/hierarchy3"/>
    <dgm:cxn modelId="{AED99DDC-6AA8-4DAB-A776-FAC261128CB0}" type="presParOf" srcId="{CBAF9C97-B057-4FDD-B027-55FC1B0C8DCF}" destId="{D70A6845-C0C2-4C50-B688-B2D87C4C7A60}" srcOrd="0" destOrd="0" presId="urn:microsoft.com/office/officeart/2005/8/layout/hierarchy3"/>
    <dgm:cxn modelId="{6576ED23-1C9F-4BE9-B710-4C276F24B21B}" type="presParOf" srcId="{CBAF9C97-B057-4FDD-B027-55FC1B0C8DCF}" destId="{6F8B5672-3B9E-401B-B92F-FF9B9EDC3FC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66D3F0-98BD-4934-999C-C7BAC4D8B229}" type="doc">
      <dgm:prSet loTypeId="urn:microsoft.com/office/officeart/2005/8/layout/hierarchy3" loCatId="hierarchy" qsTypeId="urn:microsoft.com/office/officeart/2005/8/quickstyle/simple1" qsCatId="simple" csTypeId="urn:microsoft.com/office/officeart/2005/8/colors/accent1_2" csCatId="accent1"/>
      <dgm:spPr/>
      <dgm:t>
        <a:bodyPr/>
        <a:lstStyle/>
        <a:p>
          <a:endParaRPr lang="en-US"/>
        </a:p>
      </dgm:t>
    </dgm:pt>
    <dgm:pt modelId="{D3B55945-4FE3-40ED-BE4A-0467BFB4F975}">
      <dgm:prSet/>
      <dgm:spPr/>
      <dgm:t>
        <a:bodyPr/>
        <a:lstStyle/>
        <a:p>
          <a:r>
            <a:rPr lang="en-US"/>
            <a:t>Risk Assessment</a:t>
          </a:r>
        </a:p>
      </dgm:t>
    </dgm:pt>
    <dgm:pt modelId="{7918DF16-EFB7-4748-8192-D82E9549FFE9}" type="parTrans" cxnId="{BE23E05B-7F93-482A-A1FD-B9FFA430E910}">
      <dgm:prSet/>
      <dgm:spPr/>
      <dgm:t>
        <a:bodyPr/>
        <a:lstStyle/>
        <a:p>
          <a:endParaRPr lang="en-US"/>
        </a:p>
      </dgm:t>
    </dgm:pt>
    <dgm:pt modelId="{431EA140-8541-48D8-9FC1-DA2A5B4F71D9}" type="sibTrans" cxnId="{BE23E05B-7F93-482A-A1FD-B9FFA430E910}">
      <dgm:prSet/>
      <dgm:spPr/>
      <dgm:t>
        <a:bodyPr/>
        <a:lstStyle/>
        <a:p>
          <a:endParaRPr lang="en-US"/>
        </a:p>
      </dgm:t>
    </dgm:pt>
    <dgm:pt modelId="{72FC233E-E1BD-4489-BB73-0A0713CFBFA7}">
      <dgm:prSet/>
      <dgm:spPr/>
      <dgm:t>
        <a:bodyPr/>
        <a:lstStyle/>
        <a:p>
          <a:r>
            <a:rPr lang="en-US"/>
            <a:t>Assets declaration and impact computation</a:t>
          </a:r>
        </a:p>
      </dgm:t>
    </dgm:pt>
    <dgm:pt modelId="{29CD03BE-32EC-47EB-A570-3BDD59B70677}" type="parTrans" cxnId="{1581F39E-2C05-4C2A-AC62-87947606461E}">
      <dgm:prSet/>
      <dgm:spPr/>
      <dgm:t>
        <a:bodyPr/>
        <a:lstStyle/>
        <a:p>
          <a:endParaRPr lang="en-US"/>
        </a:p>
      </dgm:t>
    </dgm:pt>
    <dgm:pt modelId="{841DFC82-E57F-4114-B438-797C6B10FE4C}" type="sibTrans" cxnId="{1581F39E-2C05-4C2A-AC62-87947606461E}">
      <dgm:prSet/>
      <dgm:spPr/>
      <dgm:t>
        <a:bodyPr/>
        <a:lstStyle/>
        <a:p>
          <a:endParaRPr lang="en-US"/>
        </a:p>
      </dgm:t>
    </dgm:pt>
    <dgm:pt modelId="{22E1B411-1D57-49AD-95DB-089C07913CEC}">
      <dgm:prSet/>
      <dgm:spPr/>
      <dgm:t>
        <a:bodyPr/>
        <a:lstStyle/>
        <a:p>
          <a:r>
            <a:rPr lang="en-US"/>
            <a:t>Identification of Vulnerable Binaries</a:t>
          </a:r>
        </a:p>
      </dgm:t>
    </dgm:pt>
    <dgm:pt modelId="{DE5F6E2B-DAB1-42B9-94B5-9AA479376760}" type="parTrans" cxnId="{F3472D92-26F7-4AC8-B71E-AF5594C1FCE0}">
      <dgm:prSet/>
      <dgm:spPr/>
      <dgm:t>
        <a:bodyPr/>
        <a:lstStyle/>
        <a:p>
          <a:endParaRPr lang="en-US"/>
        </a:p>
      </dgm:t>
    </dgm:pt>
    <dgm:pt modelId="{1AC1E52C-4C88-472A-8432-930E155E2FCE}" type="sibTrans" cxnId="{F3472D92-26F7-4AC8-B71E-AF5594C1FCE0}">
      <dgm:prSet/>
      <dgm:spPr/>
      <dgm:t>
        <a:bodyPr/>
        <a:lstStyle/>
        <a:p>
          <a:endParaRPr lang="en-US"/>
        </a:p>
      </dgm:t>
    </dgm:pt>
    <dgm:pt modelId="{80BA6AE4-AB47-474C-A43F-25851D9193FB}">
      <dgm:prSet/>
      <dgm:spPr/>
      <dgm:t>
        <a:bodyPr/>
        <a:lstStyle/>
        <a:p>
          <a:r>
            <a:rPr lang="en-US"/>
            <a:t>Small pen tests in every different binary </a:t>
          </a:r>
        </a:p>
      </dgm:t>
    </dgm:pt>
    <dgm:pt modelId="{F660F4D2-8470-45BB-B753-32B0EB2837C0}" type="parTrans" cxnId="{B21EF5C8-18E4-46B8-95BF-B2D35700945D}">
      <dgm:prSet/>
      <dgm:spPr/>
      <dgm:t>
        <a:bodyPr/>
        <a:lstStyle/>
        <a:p>
          <a:endParaRPr lang="en-US"/>
        </a:p>
      </dgm:t>
    </dgm:pt>
    <dgm:pt modelId="{8D23FEA1-2336-4EE2-A8C2-396773270B51}" type="sibTrans" cxnId="{B21EF5C8-18E4-46B8-95BF-B2D35700945D}">
      <dgm:prSet/>
      <dgm:spPr/>
      <dgm:t>
        <a:bodyPr/>
        <a:lstStyle/>
        <a:p>
          <a:endParaRPr lang="en-US"/>
        </a:p>
      </dgm:t>
    </dgm:pt>
    <dgm:pt modelId="{6B8F86AA-EF57-4213-9B7C-8F76333B0C07}">
      <dgm:prSet/>
      <dgm:spPr/>
      <dgm:t>
        <a:bodyPr/>
        <a:lstStyle/>
        <a:p>
          <a:r>
            <a:rPr lang="en-US"/>
            <a:t>Mitigation Strategies</a:t>
          </a:r>
        </a:p>
      </dgm:t>
    </dgm:pt>
    <dgm:pt modelId="{25352538-23E6-4FD1-925D-D4F06A6E6CFB}" type="parTrans" cxnId="{1D3B4F31-E1F0-48DC-B23F-BDFC6039A62C}">
      <dgm:prSet/>
      <dgm:spPr/>
      <dgm:t>
        <a:bodyPr/>
        <a:lstStyle/>
        <a:p>
          <a:endParaRPr lang="en-US"/>
        </a:p>
      </dgm:t>
    </dgm:pt>
    <dgm:pt modelId="{10F1EE1C-3712-4C7C-8247-5AC59287AA13}" type="sibTrans" cxnId="{1D3B4F31-E1F0-48DC-B23F-BDFC6039A62C}">
      <dgm:prSet/>
      <dgm:spPr/>
      <dgm:t>
        <a:bodyPr/>
        <a:lstStyle/>
        <a:p>
          <a:endParaRPr lang="en-US"/>
        </a:p>
      </dgm:t>
    </dgm:pt>
    <dgm:pt modelId="{6465837D-FD46-4969-BA4C-428870DB34F0}">
      <dgm:prSet/>
      <dgm:spPr/>
      <dgm:t>
        <a:bodyPr/>
        <a:lstStyle/>
        <a:p>
          <a:r>
            <a:rPr lang="en-US"/>
            <a:t>Network protection </a:t>
          </a:r>
        </a:p>
      </dgm:t>
    </dgm:pt>
    <dgm:pt modelId="{6A3E14F8-AEC5-4A67-A043-175E5943AFFF}" type="parTrans" cxnId="{2623AAF6-10DE-4039-9EF7-5A93E5851CCE}">
      <dgm:prSet/>
      <dgm:spPr/>
      <dgm:t>
        <a:bodyPr/>
        <a:lstStyle/>
        <a:p>
          <a:endParaRPr lang="en-US"/>
        </a:p>
      </dgm:t>
    </dgm:pt>
    <dgm:pt modelId="{45030ECC-526B-4249-B019-465F1B074554}" type="sibTrans" cxnId="{2623AAF6-10DE-4039-9EF7-5A93E5851CCE}">
      <dgm:prSet/>
      <dgm:spPr/>
      <dgm:t>
        <a:bodyPr/>
        <a:lstStyle/>
        <a:p>
          <a:endParaRPr lang="en-US"/>
        </a:p>
      </dgm:t>
    </dgm:pt>
    <dgm:pt modelId="{58E18D6A-6830-4A7D-BDCE-F772D03BE284}">
      <dgm:prSet/>
      <dgm:spPr/>
      <dgm:t>
        <a:bodyPr/>
        <a:lstStyle/>
        <a:p>
          <a:r>
            <a:rPr lang="en-US"/>
            <a:t>Software protection </a:t>
          </a:r>
        </a:p>
      </dgm:t>
    </dgm:pt>
    <dgm:pt modelId="{AFB5ECB6-E7DB-4947-B650-71130204F5A0}" type="parTrans" cxnId="{2C539A72-82C2-49FC-BEBC-A91EF343A634}">
      <dgm:prSet/>
      <dgm:spPr/>
      <dgm:t>
        <a:bodyPr/>
        <a:lstStyle/>
        <a:p>
          <a:endParaRPr lang="en-US"/>
        </a:p>
      </dgm:t>
    </dgm:pt>
    <dgm:pt modelId="{CD047F03-2EFB-472A-BC7E-212E40C123F2}" type="sibTrans" cxnId="{2C539A72-82C2-49FC-BEBC-A91EF343A634}">
      <dgm:prSet/>
      <dgm:spPr/>
      <dgm:t>
        <a:bodyPr/>
        <a:lstStyle/>
        <a:p>
          <a:endParaRPr lang="en-US"/>
        </a:p>
      </dgm:t>
    </dgm:pt>
    <dgm:pt modelId="{BD12C0C8-EAC8-45D8-B95E-8871923000FC}">
      <dgm:prSet/>
      <dgm:spPr/>
      <dgm:t>
        <a:bodyPr/>
        <a:lstStyle/>
        <a:p>
          <a:r>
            <a:rPr lang="en-US"/>
            <a:t>Human mistake </a:t>
          </a:r>
        </a:p>
      </dgm:t>
    </dgm:pt>
    <dgm:pt modelId="{9962E918-50C9-4A0E-9435-BC4117CA0476}" type="parTrans" cxnId="{008B8AE6-520D-468D-87A4-C6BE4A10A900}">
      <dgm:prSet/>
      <dgm:spPr/>
      <dgm:t>
        <a:bodyPr/>
        <a:lstStyle/>
        <a:p>
          <a:endParaRPr lang="en-US"/>
        </a:p>
      </dgm:t>
    </dgm:pt>
    <dgm:pt modelId="{7AF0466C-F982-427A-9F96-10E6CD7A03F7}" type="sibTrans" cxnId="{008B8AE6-520D-468D-87A4-C6BE4A10A900}">
      <dgm:prSet/>
      <dgm:spPr/>
      <dgm:t>
        <a:bodyPr/>
        <a:lstStyle/>
        <a:p>
          <a:endParaRPr lang="en-US"/>
        </a:p>
      </dgm:t>
    </dgm:pt>
    <dgm:pt modelId="{01A243D2-C6E8-4ECE-92E4-8FE0C126E5AB}">
      <dgm:prSet/>
      <dgm:spPr/>
      <dgm:t>
        <a:bodyPr/>
        <a:lstStyle/>
        <a:p>
          <a:r>
            <a:rPr lang="en-US"/>
            <a:t>Train maritime personnel </a:t>
          </a:r>
        </a:p>
      </dgm:t>
    </dgm:pt>
    <dgm:pt modelId="{BC5F1C43-137F-40FB-805E-49F07EA15E19}" type="parTrans" cxnId="{6D28E915-600F-47AE-B273-0CE590BF77BA}">
      <dgm:prSet/>
      <dgm:spPr/>
      <dgm:t>
        <a:bodyPr/>
        <a:lstStyle/>
        <a:p>
          <a:endParaRPr lang="en-US"/>
        </a:p>
      </dgm:t>
    </dgm:pt>
    <dgm:pt modelId="{3D95B0DA-59BD-4F67-952F-38BAC6E92454}" type="sibTrans" cxnId="{6D28E915-600F-47AE-B273-0CE590BF77BA}">
      <dgm:prSet/>
      <dgm:spPr/>
      <dgm:t>
        <a:bodyPr/>
        <a:lstStyle/>
        <a:p>
          <a:endParaRPr lang="en-US"/>
        </a:p>
      </dgm:t>
    </dgm:pt>
    <dgm:pt modelId="{CB7DD42C-B332-4797-8D66-0714C6393B7C}" type="pres">
      <dgm:prSet presAssocID="{2766D3F0-98BD-4934-999C-C7BAC4D8B229}" presName="diagram" presStyleCnt="0">
        <dgm:presLayoutVars>
          <dgm:chPref val="1"/>
          <dgm:dir/>
          <dgm:animOne val="branch"/>
          <dgm:animLvl val="lvl"/>
          <dgm:resizeHandles/>
        </dgm:presLayoutVars>
      </dgm:prSet>
      <dgm:spPr/>
    </dgm:pt>
    <dgm:pt modelId="{7489C89B-F47F-4552-AA72-25AA88B529C6}" type="pres">
      <dgm:prSet presAssocID="{D3B55945-4FE3-40ED-BE4A-0467BFB4F975}" presName="root" presStyleCnt="0"/>
      <dgm:spPr/>
    </dgm:pt>
    <dgm:pt modelId="{D10C3575-3E0B-4A89-A920-A3A4E1209DA8}" type="pres">
      <dgm:prSet presAssocID="{D3B55945-4FE3-40ED-BE4A-0467BFB4F975}" presName="rootComposite" presStyleCnt="0"/>
      <dgm:spPr/>
    </dgm:pt>
    <dgm:pt modelId="{2CD9F4ED-C5C7-4DAE-B8AC-52B5D88FA23C}" type="pres">
      <dgm:prSet presAssocID="{D3B55945-4FE3-40ED-BE4A-0467BFB4F975}" presName="rootText" presStyleLbl="node1" presStyleIdx="0" presStyleCnt="4"/>
      <dgm:spPr/>
    </dgm:pt>
    <dgm:pt modelId="{84649A42-F5DF-4F0B-ACB9-0CFD629E2B91}" type="pres">
      <dgm:prSet presAssocID="{D3B55945-4FE3-40ED-BE4A-0467BFB4F975}" presName="rootConnector" presStyleLbl="node1" presStyleIdx="0" presStyleCnt="4"/>
      <dgm:spPr/>
    </dgm:pt>
    <dgm:pt modelId="{C05EDBB5-A886-4826-94B7-B863A963D956}" type="pres">
      <dgm:prSet presAssocID="{D3B55945-4FE3-40ED-BE4A-0467BFB4F975}" presName="childShape" presStyleCnt="0"/>
      <dgm:spPr/>
    </dgm:pt>
    <dgm:pt modelId="{E0D41403-3CEA-4BEE-B495-A30818CDF585}" type="pres">
      <dgm:prSet presAssocID="{29CD03BE-32EC-47EB-A570-3BDD59B70677}" presName="Name13" presStyleLbl="parChTrans1D2" presStyleIdx="0" presStyleCnt="5"/>
      <dgm:spPr/>
    </dgm:pt>
    <dgm:pt modelId="{C2892068-4168-4AD8-9DA7-8497078C5D15}" type="pres">
      <dgm:prSet presAssocID="{72FC233E-E1BD-4489-BB73-0A0713CFBFA7}" presName="childText" presStyleLbl="bgAcc1" presStyleIdx="0" presStyleCnt="5">
        <dgm:presLayoutVars>
          <dgm:bulletEnabled val="1"/>
        </dgm:presLayoutVars>
      </dgm:prSet>
      <dgm:spPr/>
    </dgm:pt>
    <dgm:pt modelId="{FCD776D3-3B31-4E6D-A5CB-F0571FF5B30B}" type="pres">
      <dgm:prSet presAssocID="{22E1B411-1D57-49AD-95DB-089C07913CEC}" presName="root" presStyleCnt="0"/>
      <dgm:spPr/>
    </dgm:pt>
    <dgm:pt modelId="{D159803F-DCFB-4A69-A003-722614AA5C94}" type="pres">
      <dgm:prSet presAssocID="{22E1B411-1D57-49AD-95DB-089C07913CEC}" presName="rootComposite" presStyleCnt="0"/>
      <dgm:spPr/>
    </dgm:pt>
    <dgm:pt modelId="{1C14B066-9AC3-49CF-B1C2-EB9512E6F483}" type="pres">
      <dgm:prSet presAssocID="{22E1B411-1D57-49AD-95DB-089C07913CEC}" presName="rootText" presStyleLbl="node1" presStyleIdx="1" presStyleCnt="4"/>
      <dgm:spPr/>
    </dgm:pt>
    <dgm:pt modelId="{322CA7FF-6ADF-4C7E-9B1D-FE2F0D683F75}" type="pres">
      <dgm:prSet presAssocID="{22E1B411-1D57-49AD-95DB-089C07913CEC}" presName="rootConnector" presStyleLbl="node1" presStyleIdx="1" presStyleCnt="4"/>
      <dgm:spPr/>
    </dgm:pt>
    <dgm:pt modelId="{5553E958-C8B5-4A96-8B3A-3B1FEC2B66E0}" type="pres">
      <dgm:prSet presAssocID="{22E1B411-1D57-49AD-95DB-089C07913CEC}" presName="childShape" presStyleCnt="0"/>
      <dgm:spPr/>
    </dgm:pt>
    <dgm:pt modelId="{7CBD0A4E-D4AD-4673-88DA-1DE22C5AABF8}" type="pres">
      <dgm:prSet presAssocID="{F660F4D2-8470-45BB-B753-32B0EB2837C0}" presName="Name13" presStyleLbl="parChTrans1D2" presStyleIdx="1" presStyleCnt="5"/>
      <dgm:spPr/>
    </dgm:pt>
    <dgm:pt modelId="{68ACB822-BB57-4952-AE76-6BDC79337658}" type="pres">
      <dgm:prSet presAssocID="{80BA6AE4-AB47-474C-A43F-25851D9193FB}" presName="childText" presStyleLbl="bgAcc1" presStyleIdx="1" presStyleCnt="5">
        <dgm:presLayoutVars>
          <dgm:bulletEnabled val="1"/>
        </dgm:presLayoutVars>
      </dgm:prSet>
      <dgm:spPr/>
    </dgm:pt>
    <dgm:pt modelId="{5B42BB60-E772-4430-815A-90F47F1AAF66}" type="pres">
      <dgm:prSet presAssocID="{6B8F86AA-EF57-4213-9B7C-8F76333B0C07}" presName="root" presStyleCnt="0"/>
      <dgm:spPr/>
    </dgm:pt>
    <dgm:pt modelId="{841AF5D9-1081-44D1-A63A-21C0B3D87412}" type="pres">
      <dgm:prSet presAssocID="{6B8F86AA-EF57-4213-9B7C-8F76333B0C07}" presName="rootComposite" presStyleCnt="0"/>
      <dgm:spPr/>
    </dgm:pt>
    <dgm:pt modelId="{F58AAAC7-52B1-4234-9839-38B83EA2762F}" type="pres">
      <dgm:prSet presAssocID="{6B8F86AA-EF57-4213-9B7C-8F76333B0C07}" presName="rootText" presStyleLbl="node1" presStyleIdx="2" presStyleCnt="4"/>
      <dgm:spPr/>
    </dgm:pt>
    <dgm:pt modelId="{238140C9-E06A-4D1E-8A98-93E46408983A}" type="pres">
      <dgm:prSet presAssocID="{6B8F86AA-EF57-4213-9B7C-8F76333B0C07}" presName="rootConnector" presStyleLbl="node1" presStyleIdx="2" presStyleCnt="4"/>
      <dgm:spPr/>
    </dgm:pt>
    <dgm:pt modelId="{DFE5228D-F4E4-42D5-B146-02FAB30016FE}" type="pres">
      <dgm:prSet presAssocID="{6B8F86AA-EF57-4213-9B7C-8F76333B0C07}" presName="childShape" presStyleCnt="0"/>
      <dgm:spPr/>
    </dgm:pt>
    <dgm:pt modelId="{35A2135C-1F36-43C4-9946-AEAD6A0DE7B7}" type="pres">
      <dgm:prSet presAssocID="{6A3E14F8-AEC5-4A67-A043-175E5943AFFF}" presName="Name13" presStyleLbl="parChTrans1D2" presStyleIdx="2" presStyleCnt="5"/>
      <dgm:spPr/>
    </dgm:pt>
    <dgm:pt modelId="{2A138485-F0B2-493C-B788-1FF4E2571094}" type="pres">
      <dgm:prSet presAssocID="{6465837D-FD46-4969-BA4C-428870DB34F0}" presName="childText" presStyleLbl="bgAcc1" presStyleIdx="2" presStyleCnt="5">
        <dgm:presLayoutVars>
          <dgm:bulletEnabled val="1"/>
        </dgm:presLayoutVars>
      </dgm:prSet>
      <dgm:spPr/>
    </dgm:pt>
    <dgm:pt modelId="{51B26E24-96A7-464C-A443-2965FCC0D4E3}" type="pres">
      <dgm:prSet presAssocID="{AFB5ECB6-E7DB-4947-B650-71130204F5A0}" presName="Name13" presStyleLbl="parChTrans1D2" presStyleIdx="3" presStyleCnt="5"/>
      <dgm:spPr/>
    </dgm:pt>
    <dgm:pt modelId="{482FA932-4EE0-4660-9FBA-B9D91227A21F}" type="pres">
      <dgm:prSet presAssocID="{58E18D6A-6830-4A7D-BDCE-F772D03BE284}" presName="childText" presStyleLbl="bgAcc1" presStyleIdx="3" presStyleCnt="5">
        <dgm:presLayoutVars>
          <dgm:bulletEnabled val="1"/>
        </dgm:presLayoutVars>
      </dgm:prSet>
      <dgm:spPr/>
    </dgm:pt>
    <dgm:pt modelId="{D9020C7C-4F95-475A-9E79-531A11734CD7}" type="pres">
      <dgm:prSet presAssocID="{BD12C0C8-EAC8-45D8-B95E-8871923000FC}" presName="root" presStyleCnt="0"/>
      <dgm:spPr/>
    </dgm:pt>
    <dgm:pt modelId="{FBBDD65B-F9C9-4757-B82A-F4DC43F6BFC9}" type="pres">
      <dgm:prSet presAssocID="{BD12C0C8-EAC8-45D8-B95E-8871923000FC}" presName="rootComposite" presStyleCnt="0"/>
      <dgm:spPr/>
    </dgm:pt>
    <dgm:pt modelId="{E6672AF3-BF7A-4F1E-80B5-D46B0276D8F4}" type="pres">
      <dgm:prSet presAssocID="{BD12C0C8-EAC8-45D8-B95E-8871923000FC}" presName="rootText" presStyleLbl="node1" presStyleIdx="3" presStyleCnt="4"/>
      <dgm:spPr/>
    </dgm:pt>
    <dgm:pt modelId="{DF88B3A9-E96B-4407-92F7-3AA7C1278343}" type="pres">
      <dgm:prSet presAssocID="{BD12C0C8-EAC8-45D8-B95E-8871923000FC}" presName="rootConnector" presStyleLbl="node1" presStyleIdx="3" presStyleCnt="4"/>
      <dgm:spPr/>
    </dgm:pt>
    <dgm:pt modelId="{CBAF9C97-B057-4FDD-B027-55FC1B0C8DCF}" type="pres">
      <dgm:prSet presAssocID="{BD12C0C8-EAC8-45D8-B95E-8871923000FC}" presName="childShape" presStyleCnt="0"/>
      <dgm:spPr/>
    </dgm:pt>
    <dgm:pt modelId="{D70A6845-C0C2-4C50-B688-B2D87C4C7A60}" type="pres">
      <dgm:prSet presAssocID="{BC5F1C43-137F-40FB-805E-49F07EA15E19}" presName="Name13" presStyleLbl="parChTrans1D2" presStyleIdx="4" presStyleCnt="5"/>
      <dgm:spPr/>
    </dgm:pt>
    <dgm:pt modelId="{6F8B5672-3B9E-401B-B92F-FF9B9EDC3FC6}" type="pres">
      <dgm:prSet presAssocID="{01A243D2-C6E8-4ECE-92E4-8FE0C126E5AB}" presName="childText" presStyleLbl="bgAcc1" presStyleIdx="4" presStyleCnt="5">
        <dgm:presLayoutVars>
          <dgm:bulletEnabled val="1"/>
        </dgm:presLayoutVars>
      </dgm:prSet>
      <dgm:spPr/>
    </dgm:pt>
  </dgm:ptLst>
  <dgm:cxnLst>
    <dgm:cxn modelId="{8DF5A512-B4B9-4D7D-B155-6D6D366585C1}" type="presOf" srcId="{22E1B411-1D57-49AD-95DB-089C07913CEC}" destId="{322CA7FF-6ADF-4C7E-9B1D-FE2F0D683F75}" srcOrd="1" destOrd="0" presId="urn:microsoft.com/office/officeart/2005/8/layout/hierarchy3"/>
    <dgm:cxn modelId="{6D28E915-600F-47AE-B273-0CE590BF77BA}" srcId="{BD12C0C8-EAC8-45D8-B95E-8871923000FC}" destId="{01A243D2-C6E8-4ECE-92E4-8FE0C126E5AB}" srcOrd="0" destOrd="0" parTransId="{BC5F1C43-137F-40FB-805E-49F07EA15E19}" sibTransId="{3D95B0DA-59BD-4F67-952F-38BAC6E92454}"/>
    <dgm:cxn modelId="{77EE7221-B688-4C1A-9492-3AAA90B968CE}" type="presOf" srcId="{BD12C0C8-EAC8-45D8-B95E-8871923000FC}" destId="{DF88B3A9-E96B-4407-92F7-3AA7C1278343}" srcOrd="1" destOrd="0" presId="urn:microsoft.com/office/officeart/2005/8/layout/hierarchy3"/>
    <dgm:cxn modelId="{01ABC228-B8B2-47E2-889B-B90FAB801293}" type="presOf" srcId="{BD12C0C8-EAC8-45D8-B95E-8871923000FC}" destId="{E6672AF3-BF7A-4F1E-80B5-D46B0276D8F4}" srcOrd="0" destOrd="0" presId="urn:microsoft.com/office/officeart/2005/8/layout/hierarchy3"/>
    <dgm:cxn modelId="{1D3B4F31-E1F0-48DC-B23F-BDFC6039A62C}" srcId="{2766D3F0-98BD-4934-999C-C7BAC4D8B229}" destId="{6B8F86AA-EF57-4213-9B7C-8F76333B0C07}" srcOrd="2" destOrd="0" parTransId="{25352538-23E6-4FD1-925D-D4F06A6E6CFB}" sibTransId="{10F1EE1C-3712-4C7C-8247-5AC59287AA13}"/>
    <dgm:cxn modelId="{6901F032-0B78-450E-862D-EC092670AFA0}" type="presOf" srcId="{2766D3F0-98BD-4934-999C-C7BAC4D8B229}" destId="{CB7DD42C-B332-4797-8D66-0714C6393B7C}" srcOrd="0" destOrd="0" presId="urn:microsoft.com/office/officeart/2005/8/layout/hierarchy3"/>
    <dgm:cxn modelId="{1C652F33-7A99-4874-8A3B-49E1305AE0DA}" type="presOf" srcId="{6B8F86AA-EF57-4213-9B7C-8F76333B0C07}" destId="{238140C9-E06A-4D1E-8A98-93E46408983A}" srcOrd="1" destOrd="0" presId="urn:microsoft.com/office/officeart/2005/8/layout/hierarchy3"/>
    <dgm:cxn modelId="{BE08F83C-AA21-464A-A42E-94227979CB53}" type="presOf" srcId="{80BA6AE4-AB47-474C-A43F-25851D9193FB}" destId="{68ACB822-BB57-4952-AE76-6BDC79337658}" srcOrd="0" destOrd="0" presId="urn:microsoft.com/office/officeart/2005/8/layout/hierarchy3"/>
    <dgm:cxn modelId="{F1DE3F3F-9A85-43F5-86F6-EE131E852D20}" type="presOf" srcId="{AFB5ECB6-E7DB-4947-B650-71130204F5A0}" destId="{51B26E24-96A7-464C-A443-2965FCC0D4E3}" srcOrd="0" destOrd="0" presId="urn:microsoft.com/office/officeart/2005/8/layout/hierarchy3"/>
    <dgm:cxn modelId="{02497040-8163-4921-878A-57AB78187FC8}" type="presOf" srcId="{F660F4D2-8470-45BB-B753-32B0EB2837C0}" destId="{7CBD0A4E-D4AD-4673-88DA-1DE22C5AABF8}" srcOrd="0" destOrd="0" presId="urn:microsoft.com/office/officeart/2005/8/layout/hierarchy3"/>
    <dgm:cxn modelId="{BE23E05B-7F93-482A-A1FD-B9FFA430E910}" srcId="{2766D3F0-98BD-4934-999C-C7BAC4D8B229}" destId="{D3B55945-4FE3-40ED-BE4A-0467BFB4F975}" srcOrd="0" destOrd="0" parTransId="{7918DF16-EFB7-4748-8192-D82E9549FFE9}" sibTransId="{431EA140-8541-48D8-9FC1-DA2A5B4F71D9}"/>
    <dgm:cxn modelId="{E4810F63-FCF8-4FB9-B4D3-058F31E51358}" type="presOf" srcId="{29CD03BE-32EC-47EB-A570-3BDD59B70677}" destId="{E0D41403-3CEA-4BEE-B495-A30818CDF585}" srcOrd="0" destOrd="0" presId="urn:microsoft.com/office/officeart/2005/8/layout/hierarchy3"/>
    <dgm:cxn modelId="{ABEC8663-F172-4058-9D47-666D7675DA92}" type="presOf" srcId="{6465837D-FD46-4969-BA4C-428870DB34F0}" destId="{2A138485-F0B2-493C-B788-1FF4E2571094}" srcOrd="0" destOrd="0" presId="urn:microsoft.com/office/officeart/2005/8/layout/hierarchy3"/>
    <dgm:cxn modelId="{2C539A72-82C2-49FC-BEBC-A91EF343A634}" srcId="{6B8F86AA-EF57-4213-9B7C-8F76333B0C07}" destId="{58E18D6A-6830-4A7D-BDCE-F772D03BE284}" srcOrd="1" destOrd="0" parTransId="{AFB5ECB6-E7DB-4947-B650-71130204F5A0}" sibTransId="{CD047F03-2EFB-472A-BC7E-212E40C123F2}"/>
    <dgm:cxn modelId="{8B26C689-D514-45EB-A60A-7C51910D6A28}" type="presOf" srcId="{D3B55945-4FE3-40ED-BE4A-0467BFB4F975}" destId="{84649A42-F5DF-4F0B-ACB9-0CFD629E2B91}" srcOrd="1" destOrd="0" presId="urn:microsoft.com/office/officeart/2005/8/layout/hierarchy3"/>
    <dgm:cxn modelId="{F3472D92-26F7-4AC8-B71E-AF5594C1FCE0}" srcId="{2766D3F0-98BD-4934-999C-C7BAC4D8B229}" destId="{22E1B411-1D57-49AD-95DB-089C07913CEC}" srcOrd="1" destOrd="0" parTransId="{DE5F6E2B-DAB1-42B9-94B5-9AA479376760}" sibTransId="{1AC1E52C-4C88-472A-8432-930E155E2FCE}"/>
    <dgm:cxn modelId="{1581F39E-2C05-4C2A-AC62-87947606461E}" srcId="{D3B55945-4FE3-40ED-BE4A-0467BFB4F975}" destId="{72FC233E-E1BD-4489-BB73-0A0713CFBFA7}" srcOrd="0" destOrd="0" parTransId="{29CD03BE-32EC-47EB-A570-3BDD59B70677}" sibTransId="{841DFC82-E57F-4114-B438-797C6B10FE4C}"/>
    <dgm:cxn modelId="{57A726A2-8466-4D42-BD45-BF8BDD46459A}" type="presOf" srcId="{6A3E14F8-AEC5-4A67-A043-175E5943AFFF}" destId="{35A2135C-1F36-43C4-9946-AEAD6A0DE7B7}" srcOrd="0" destOrd="0" presId="urn:microsoft.com/office/officeart/2005/8/layout/hierarchy3"/>
    <dgm:cxn modelId="{829285AF-6604-44AA-879C-AB3356247A16}" type="presOf" srcId="{01A243D2-C6E8-4ECE-92E4-8FE0C126E5AB}" destId="{6F8B5672-3B9E-401B-B92F-FF9B9EDC3FC6}" srcOrd="0" destOrd="0" presId="urn:microsoft.com/office/officeart/2005/8/layout/hierarchy3"/>
    <dgm:cxn modelId="{BF1441B9-5A15-4CFE-BB8C-2A4E0498D7DD}" type="presOf" srcId="{D3B55945-4FE3-40ED-BE4A-0467BFB4F975}" destId="{2CD9F4ED-C5C7-4DAE-B8AC-52B5D88FA23C}" srcOrd="0" destOrd="0" presId="urn:microsoft.com/office/officeart/2005/8/layout/hierarchy3"/>
    <dgm:cxn modelId="{B21EF5C8-18E4-46B8-95BF-B2D35700945D}" srcId="{22E1B411-1D57-49AD-95DB-089C07913CEC}" destId="{80BA6AE4-AB47-474C-A43F-25851D9193FB}" srcOrd="0" destOrd="0" parTransId="{F660F4D2-8470-45BB-B753-32B0EB2837C0}" sibTransId="{8D23FEA1-2336-4EE2-A8C2-396773270B51}"/>
    <dgm:cxn modelId="{4DB0CADC-AD61-4281-9016-BD77FB422535}" type="presOf" srcId="{6B8F86AA-EF57-4213-9B7C-8F76333B0C07}" destId="{F58AAAC7-52B1-4234-9839-38B83EA2762F}" srcOrd="0" destOrd="0" presId="urn:microsoft.com/office/officeart/2005/8/layout/hierarchy3"/>
    <dgm:cxn modelId="{008B8AE6-520D-468D-87A4-C6BE4A10A900}" srcId="{2766D3F0-98BD-4934-999C-C7BAC4D8B229}" destId="{BD12C0C8-EAC8-45D8-B95E-8871923000FC}" srcOrd="3" destOrd="0" parTransId="{9962E918-50C9-4A0E-9435-BC4117CA0476}" sibTransId="{7AF0466C-F982-427A-9F96-10E6CD7A03F7}"/>
    <dgm:cxn modelId="{74C91AE8-9190-4A55-A9D0-459ADD3C61C3}" type="presOf" srcId="{72FC233E-E1BD-4489-BB73-0A0713CFBFA7}" destId="{C2892068-4168-4AD8-9DA7-8497078C5D15}" srcOrd="0" destOrd="0" presId="urn:microsoft.com/office/officeart/2005/8/layout/hierarchy3"/>
    <dgm:cxn modelId="{CE73D7E8-9550-43A9-98DF-AE6A61789DA3}" type="presOf" srcId="{22E1B411-1D57-49AD-95DB-089C07913CEC}" destId="{1C14B066-9AC3-49CF-B1C2-EB9512E6F483}" srcOrd="0" destOrd="0" presId="urn:microsoft.com/office/officeart/2005/8/layout/hierarchy3"/>
    <dgm:cxn modelId="{2623AAF6-10DE-4039-9EF7-5A93E5851CCE}" srcId="{6B8F86AA-EF57-4213-9B7C-8F76333B0C07}" destId="{6465837D-FD46-4969-BA4C-428870DB34F0}" srcOrd="0" destOrd="0" parTransId="{6A3E14F8-AEC5-4A67-A043-175E5943AFFF}" sibTransId="{45030ECC-526B-4249-B019-465F1B074554}"/>
    <dgm:cxn modelId="{689EF8F7-3485-4AC3-9450-9BA6A121C845}" type="presOf" srcId="{58E18D6A-6830-4A7D-BDCE-F772D03BE284}" destId="{482FA932-4EE0-4660-9FBA-B9D91227A21F}" srcOrd="0" destOrd="0" presId="urn:microsoft.com/office/officeart/2005/8/layout/hierarchy3"/>
    <dgm:cxn modelId="{4078E0FF-878B-405B-993F-EAF08EB8EF18}" type="presOf" srcId="{BC5F1C43-137F-40FB-805E-49F07EA15E19}" destId="{D70A6845-C0C2-4C50-B688-B2D87C4C7A60}" srcOrd="0" destOrd="0" presId="urn:microsoft.com/office/officeart/2005/8/layout/hierarchy3"/>
    <dgm:cxn modelId="{B32A97FE-47D1-46AC-84AA-C09BACB52DD2}" type="presParOf" srcId="{CB7DD42C-B332-4797-8D66-0714C6393B7C}" destId="{7489C89B-F47F-4552-AA72-25AA88B529C6}" srcOrd="0" destOrd="0" presId="urn:microsoft.com/office/officeart/2005/8/layout/hierarchy3"/>
    <dgm:cxn modelId="{2AD7FED5-7DCF-4958-8E3F-529608C2FB79}" type="presParOf" srcId="{7489C89B-F47F-4552-AA72-25AA88B529C6}" destId="{D10C3575-3E0B-4A89-A920-A3A4E1209DA8}" srcOrd="0" destOrd="0" presId="urn:microsoft.com/office/officeart/2005/8/layout/hierarchy3"/>
    <dgm:cxn modelId="{32F7543A-5732-4569-98FA-3EECB5AC0599}" type="presParOf" srcId="{D10C3575-3E0B-4A89-A920-A3A4E1209DA8}" destId="{2CD9F4ED-C5C7-4DAE-B8AC-52B5D88FA23C}" srcOrd="0" destOrd="0" presId="urn:microsoft.com/office/officeart/2005/8/layout/hierarchy3"/>
    <dgm:cxn modelId="{D54AE044-484E-4FD4-8F54-AF9CAB270998}" type="presParOf" srcId="{D10C3575-3E0B-4A89-A920-A3A4E1209DA8}" destId="{84649A42-F5DF-4F0B-ACB9-0CFD629E2B91}" srcOrd="1" destOrd="0" presId="urn:microsoft.com/office/officeart/2005/8/layout/hierarchy3"/>
    <dgm:cxn modelId="{25744B62-29E8-4121-8EA1-BAF0E914BA20}" type="presParOf" srcId="{7489C89B-F47F-4552-AA72-25AA88B529C6}" destId="{C05EDBB5-A886-4826-94B7-B863A963D956}" srcOrd="1" destOrd="0" presId="urn:microsoft.com/office/officeart/2005/8/layout/hierarchy3"/>
    <dgm:cxn modelId="{D0CA28B9-5DDC-4A3A-A970-521FBEB98C2E}" type="presParOf" srcId="{C05EDBB5-A886-4826-94B7-B863A963D956}" destId="{E0D41403-3CEA-4BEE-B495-A30818CDF585}" srcOrd="0" destOrd="0" presId="urn:microsoft.com/office/officeart/2005/8/layout/hierarchy3"/>
    <dgm:cxn modelId="{1919B309-8E5E-4A89-9DB4-236F97AEB862}" type="presParOf" srcId="{C05EDBB5-A886-4826-94B7-B863A963D956}" destId="{C2892068-4168-4AD8-9DA7-8497078C5D15}" srcOrd="1" destOrd="0" presId="urn:microsoft.com/office/officeart/2005/8/layout/hierarchy3"/>
    <dgm:cxn modelId="{BADF3187-14BC-412A-865E-DBB16B15921E}" type="presParOf" srcId="{CB7DD42C-B332-4797-8D66-0714C6393B7C}" destId="{FCD776D3-3B31-4E6D-A5CB-F0571FF5B30B}" srcOrd="1" destOrd="0" presId="urn:microsoft.com/office/officeart/2005/8/layout/hierarchy3"/>
    <dgm:cxn modelId="{ABF23CCE-67C6-401D-91A5-EF5C800C33B9}" type="presParOf" srcId="{FCD776D3-3B31-4E6D-A5CB-F0571FF5B30B}" destId="{D159803F-DCFB-4A69-A003-722614AA5C94}" srcOrd="0" destOrd="0" presId="urn:microsoft.com/office/officeart/2005/8/layout/hierarchy3"/>
    <dgm:cxn modelId="{B7BC619B-365B-4967-B173-55D5736366F7}" type="presParOf" srcId="{D159803F-DCFB-4A69-A003-722614AA5C94}" destId="{1C14B066-9AC3-49CF-B1C2-EB9512E6F483}" srcOrd="0" destOrd="0" presId="urn:microsoft.com/office/officeart/2005/8/layout/hierarchy3"/>
    <dgm:cxn modelId="{EEF8331B-4A62-4C3B-8B8C-EC9237D59A0B}" type="presParOf" srcId="{D159803F-DCFB-4A69-A003-722614AA5C94}" destId="{322CA7FF-6ADF-4C7E-9B1D-FE2F0D683F75}" srcOrd="1" destOrd="0" presId="urn:microsoft.com/office/officeart/2005/8/layout/hierarchy3"/>
    <dgm:cxn modelId="{8C173ED9-30DB-4A5F-AB70-819B323F3B74}" type="presParOf" srcId="{FCD776D3-3B31-4E6D-A5CB-F0571FF5B30B}" destId="{5553E958-C8B5-4A96-8B3A-3B1FEC2B66E0}" srcOrd="1" destOrd="0" presId="urn:microsoft.com/office/officeart/2005/8/layout/hierarchy3"/>
    <dgm:cxn modelId="{0D1F2CF3-53E9-40D6-9C80-B6F763448EFD}" type="presParOf" srcId="{5553E958-C8B5-4A96-8B3A-3B1FEC2B66E0}" destId="{7CBD0A4E-D4AD-4673-88DA-1DE22C5AABF8}" srcOrd="0" destOrd="0" presId="urn:microsoft.com/office/officeart/2005/8/layout/hierarchy3"/>
    <dgm:cxn modelId="{527D0B63-4EBD-4124-B212-F9191085C8B8}" type="presParOf" srcId="{5553E958-C8B5-4A96-8B3A-3B1FEC2B66E0}" destId="{68ACB822-BB57-4952-AE76-6BDC79337658}" srcOrd="1" destOrd="0" presId="urn:microsoft.com/office/officeart/2005/8/layout/hierarchy3"/>
    <dgm:cxn modelId="{3F247D6F-464E-49E5-B346-5E3D09C39BA7}" type="presParOf" srcId="{CB7DD42C-B332-4797-8D66-0714C6393B7C}" destId="{5B42BB60-E772-4430-815A-90F47F1AAF66}" srcOrd="2" destOrd="0" presId="urn:microsoft.com/office/officeart/2005/8/layout/hierarchy3"/>
    <dgm:cxn modelId="{6E8F02A4-F5FC-4C24-BEAC-9F443E13957C}" type="presParOf" srcId="{5B42BB60-E772-4430-815A-90F47F1AAF66}" destId="{841AF5D9-1081-44D1-A63A-21C0B3D87412}" srcOrd="0" destOrd="0" presId="urn:microsoft.com/office/officeart/2005/8/layout/hierarchy3"/>
    <dgm:cxn modelId="{5BF03D57-0D69-4693-9CF7-ADE48DA93C3B}" type="presParOf" srcId="{841AF5D9-1081-44D1-A63A-21C0B3D87412}" destId="{F58AAAC7-52B1-4234-9839-38B83EA2762F}" srcOrd="0" destOrd="0" presId="urn:microsoft.com/office/officeart/2005/8/layout/hierarchy3"/>
    <dgm:cxn modelId="{4BEF86CF-8A41-4012-B92C-A84316D15422}" type="presParOf" srcId="{841AF5D9-1081-44D1-A63A-21C0B3D87412}" destId="{238140C9-E06A-4D1E-8A98-93E46408983A}" srcOrd="1" destOrd="0" presId="urn:microsoft.com/office/officeart/2005/8/layout/hierarchy3"/>
    <dgm:cxn modelId="{79EA356F-2ED2-435B-859D-C0C88BCBB423}" type="presParOf" srcId="{5B42BB60-E772-4430-815A-90F47F1AAF66}" destId="{DFE5228D-F4E4-42D5-B146-02FAB30016FE}" srcOrd="1" destOrd="0" presId="urn:microsoft.com/office/officeart/2005/8/layout/hierarchy3"/>
    <dgm:cxn modelId="{8291AFB3-2CF4-4B11-A536-F21BB9D798E9}" type="presParOf" srcId="{DFE5228D-F4E4-42D5-B146-02FAB30016FE}" destId="{35A2135C-1F36-43C4-9946-AEAD6A0DE7B7}" srcOrd="0" destOrd="0" presId="urn:microsoft.com/office/officeart/2005/8/layout/hierarchy3"/>
    <dgm:cxn modelId="{6D0AC6E4-01F2-45E9-AE03-15821D4928DC}" type="presParOf" srcId="{DFE5228D-F4E4-42D5-B146-02FAB30016FE}" destId="{2A138485-F0B2-493C-B788-1FF4E2571094}" srcOrd="1" destOrd="0" presId="urn:microsoft.com/office/officeart/2005/8/layout/hierarchy3"/>
    <dgm:cxn modelId="{32DB8F4E-6804-4663-A716-5F0BDE00EC64}" type="presParOf" srcId="{DFE5228D-F4E4-42D5-B146-02FAB30016FE}" destId="{51B26E24-96A7-464C-A443-2965FCC0D4E3}" srcOrd="2" destOrd="0" presId="urn:microsoft.com/office/officeart/2005/8/layout/hierarchy3"/>
    <dgm:cxn modelId="{6ECB712D-E4A8-47D2-8AA8-7420425CDAC4}" type="presParOf" srcId="{DFE5228D-F4E4-42D5-B146-02FAB30016FE}" destId="{482FA932-4EE0-4660-9FBA-B9D91227A21F}" srcOrd="3" destOrd="0" presId="urn:microsoft.com/office/officeart/2005/8/layout/hierarchy3"/>
    <dgm:cxn modelId="{58D4BE49-CBC8-4CBE-853F-CDF5BE7E356C}" type="presParOf" srcId="{CB7DD42C-B332-4797-8D66-0714C6393B7C}" destId="{D9020C7C-4F95-475A-9E79-531A11734CD7}" srcOrd="3" destOrd="0" presId="urn:microsoft.com/office/officeart/2005/8/layout/hierarchy3"/>
    <dgm:cxn modelId="{25BA0934-DAD2-447E-B0D7-A434C75A6411}" type="presParOf" srcId="{D9020C7C-4F95-475A-9E79-531A11734CD7}" destId="{FBBDD65B-F9C9-4757-B82A-F4DC43F6BFC9}" srcOrd="0" destOrd="0" presId="urn:microsoft.com/office/officeart/2005/8/layout/hierarchy3"/>
    <dgm:cxn modelId="{102E63B5-01C9-46FA-986C-70BB13D192B8}" type="presParOf" srcId="{FBBDD65B-F9C9-4757-B82A-F4DC43F6BFC9}" destId="{E6672AF3-BF7A-4F1E-80B5-D46B0276D8F4}" srcOrd="0" destOrd="0" presId="urn:microsoft.com/office/officeart/2005/8/layout/hierarchy3"/>
    <dgm:cxn modelId="{612CE817-C6A7-41DC-B19F-F66C52A9EA3D}" type="presParOf" srcId="{FBBDD65B-F9C9-4757-B82A-F4DC43F6BFC9}" destId="{DF88B3A9-E96B-4407-92F7-3AA7C1278343}" srcOrd="1" destOrd="0" presId="urn:microsoft.com/office/officeart/2005/8/layout/hierarchy3"/>
    <dgm:cxn modelId="{37B63B57-9B70-4118-A3B4-B3EE59A36FC1}" type="presParOf" srcId="{D9020C7C-4F95-475A-9E79-531A11734CD7}" destId="{CBAF9C97-B057-4FDD-B027-55FC1B0C8DCF}" srcOrd="1" destOrd="0" presId="urn:microsoft.com/office/officeart/2005/8/layout/hierarchy3"/>
    <dgm:cxn modelId="{AED99DDC-6AA8-4DAB-A776-FAC261128CB0}" type="presParOf" srcId="{CBAF9C97-B057-4FDD-B027-55FC1B0C8DCF}" destId="{D70A6845-C0C2-4C50-B688-B2D87C4C7A60}" srcOrd="0" destOrd="0" presId="urn:microsoft.com/office/officeart/2005/8/layout/hierarchy3"/>
    <dgm:cxn modelId="{6576ED23-1C9F-4BE9-B710-4C276F24B21B}" type="presParOf" srcId="{CBAF9C97-B057-4FDD-B027-55FC1B0C8DCF}" destId="{6F8B5672-3B9E-401B-B92F-FF9B9EDC3FC6}"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F298A7-B7A4-44E7-9101-F757F67BD622}">
      <dsp:nvSpPr>
        <dsp:cNvPr id="0" name=""/>
        <dsp:cNvSpPr/>
      </dsp:nvSpPr>
      <dsp:spPr>
        <a:xfrm>
          <a:off x="0" y="191862"/>
          <a:ext cx="6251110" cy="8505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5156" tIns="249936" rIns="48515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Global Positioning System (GPS) software - Electronic Chart Display and Information Systems (ECDIS) - Automatic Identification Systems (AIS) </a:t>
          </a:r>
        </a:p>
      </dsp:txBody>
      <dsp:txXfrm>
        <a:off x="0" y="191862"/>
        <a:ext cx="6251110" cy="850500"/>
      </dsp:txXfrm>
    </dsp:sp>
    <dsp:sp modelId="{B3CC7C6E-C0E3-46DB-8022-AF1A844AE242}">
      <dsp:nvSpPr>
        <dsp:cNvPr id="0" name=""/>
        <dsp:cNvSpPr/>
      </dsp:nvSpPr>
      <dsp:spPr>
        <a:xfrm>
          <a:off x="312555" y="14742"/>
          <a:ext cx="4375777" cy="354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394" tIns="0" rIns="165394" bIns="0" numCol="1" spcCol="1270" anchor="ctr" anchorCtr="0">
          <a:noAutofit/>
        </a:bodyPr>
        <a:lstStyle/>
        <a:p>
          <a:pPr marL="0" lvl="0" indent="0" algn="l" defTabSz="533400">
            <a:lnSpc>
              <a:spcPct val="90000"/>
            </a:lnSpc>
            <a:spcBef>
              <a:spcPct val="0"/>
            </a:spcBef>
            <a:spcAft>
              <a:spcPct val="35000"/>
            </a:spcAft>
            <a:buNone/>
          </a:pPr>
          <a:r>
            <a:rPr lang="en-US" sz="1200" kern="1200"/>
            <a:t>Navigation and Communication </a:t>
          </a:r>
        </a:p>
      </dsp:txBody>
      <dsp:txXfrm>
        <a:off x="329848" y="32035"/>
        <a:ext cx="4341191" cy="319654"/>
      </dsp:txXfrm>
    </dsp:sp>
    <dsp:sp modelId="{18F3CB49-99BD-4E5D-B18D-33FCFEEE1E61}">
      <dsp:nvSpPr>
        <dsp:cNvPr id="0" name=""/>
        <dsp:cNvSpPr/>
      </dsp:nvSpPr>
      <dsp:spPr>
        <a:xfrm>
          <a:off x="0" y="1284282"/>
          <a:ext cx="6251110" cy="6804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5156" tIns="249936" rIns="48515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Software for inventory management, cargo tracking, and automated handling systems.</a:t>
          </a:r>
        </a:p>
      </dsp:txBody>
      <dsp:txXfrm>
        <a:off x="0" y="1284282"/>
        <a:ext cx="6251110" cy="680400"/>
      </dsp:txXfrm>
    </dsp:sp>
    <dsp:sp modelId="{94C5F9C1-C590-458E-A1EC-BBC49EAA1B75}">
      <dsp:nvSpPr>
        <dsp:cNvPr id="0" name=""/>
        <dsp:cNvSpPr/>
      </dsp:nvSpPr>
      <dsp:spPr>
        <a:xfrm>
          <a:off x="312555" y="1107162"/>
          <a:ext cx="4375777" cy="354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394" tIns="0" rIns="165394" bIns="0" numCol="1" spcCol="1270" anchor="ctr" anchorCtr="0">
          <a:noAutofit/>
        </a:bodyPr>
        <a:lstStyle/>
        <a:p>
          <a:pPr marL="0" lvl="0" indent="0" algn="l" defTabSz="533400">
            <a:lnSpc>
              <a:spcPct val="90000"/>
            </a:lnSpc>
            <a:spcBef>
              <a:spcPct val="0"/>
            </a:spcBef>
            <a:spcAft>
              <a:spcPct val="35000"/>
            </a:spcAft>
            <a:buNone/>
          </a:pPr>
          <a:r>
            <a:rPr lang="en-US" sz="1200" kern="1200"/>
            <a:t>Cargo Management and Logistics</a:t>
          </a:r>
        </a:p>
      </dsp:txBody>
      <dsp:txXfrm>
        <a:off x="329848" y="1124455"/>
        <a:ext cx="4341191" cy="319654"/>
      </dsp:txXfrm>
    </dsp:sp>
    <dsp:sp modelId="{A4B5A0CD-6F3E-4615-94D9-A05D9DC308FA}">
      <dsp:nvSpPr>
        <dsp:cNvPr id="0" name=""/>
        <dsp:cNvSpPr/>
      </dsp:nvSpPr>
      <dsp:spPr>
        <a:xfrm>
          <a:off x="0" y="2206602"/>
          <a:ext cx="6251110" cy="5103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5156" tIns="249936" rIns="48515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Software to protect vessels and port infrastructure</a:t>
          </a:r>
        </a:p>
      </dsp:txBody>
      <dsp:txXfrm>
        <a:off x="0" y="2206602"/>
        <a:ext cx="6251110" cy="510300"/>
      </dsp:txXfrm>
    </dsp:sp>
    <dsp:sp modelId="{767B2B2B-35CB-4C8F-9E49-C8A4E649CAA8}">
      <dsp:nvSpPr>
        <dsp:cNvPr id="0" name=""/>
        <dsp:cNvSpPr/>
      </dsp:nvSpPr>
      <dsp:spPr>
        <a:xfrm>
          <a:off x="312555" y="2029482"/>
          <a:ext cx="4375777" cy="354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394" tIns="0" rIns="165394" bIns="0" numCol="1" spcCol="1270" anchor="ctr" anchorCtr="0">
          <a:noAutofit/>
        </a:bodyPr>
        <a:lstStyle/>
        <a:p>
          <a:pPr marL="0" lvl="0" indent="0" algn="l" defTabSz="533400">
            <a:lnSpc>
              <a:spcPct val="90000"/>
            </a:lnSpc>
            <a:spcBef>
              <a:spcPct val="0"/>
            </a:spcBef>
            <a:spcAft>
              <a:spcPct val="35000"/>
            </a:spcAft>
            <a:buNone/>
          </a:pPr>
          <a:r>
            <a:rPr lang="en-US" sz="1200" kern="1200"/>
            <a:t>Cybersecurity</a:t>
          </a:r>
        </a:p>
      </dsp:txBody>
      <dsp:txXfrm>
        <a:off x="329848" y="2046775"/>
        <a:ext cx="4341191" cy="319654"/>
      </dsp:txXfrm>
    </dsp:sp>
    <dsp:sp modelId="{848E9BA9-FF20-4284-8E2F-71CBD8C1221D}">
      <dsp:nvSpPr>
        <dsp:cNvPr id="0" name=""/>
        <dsp:cNvSpPr/>
      </dsp:nvSpPr>
      <dsp:spPr>
        <a:xfrm>
          <a:off x="0" y="2958822"/>
          <a:ext cx="6251110" cy="5103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5156" tIns="249936" rIns="485156" bIns="85344" numCol="1" spcCol="1270" anchor="t" anchorCtr="0">
          <a:noAutofit/>
        </a:bodyPr>
        <a:lstStyle/>
        <a:p>
          <a:pPr marL="114300" lvl="1" indent="-114300" algn="l" defTabSz="533400">
            <a:lnSpc>
              <a:spcPct val="90000"/>
            </a:lnSpc>
            <a:spcBef>
              <a:spcPct val="0"/>
            </a:spcBef>
            <a:spcAft>
              <a:spcPct val="15000"/>
            </a:spcAft>
            <a:buChar char="•"/>
          </a:pPr>
          <a:r>
            <a:rPr lang="en-US" sz="1200" kern="1200"/>
            <a:t>Custom software for the product validation </a:t>
          </a:r>
        </a:p>
      </dsp:txBody>
      <dsp:txXfrm>
        <a:off x="0" y="2958822"/>
        <a:ext cx="6251110" cy="510300"/>
      </dsp:txXfrm>
    </dsp:sp>
    <dsp:sp modelId="{DA5B9DBA-CEA9-4824-8C5F-54C45863AA05}">
      <dsp:nvSpPr>
        <dsp:cNvPr id="0" name=""/>
        <dsp:cNvSpPr/>
      </dsp:nvSpPr>
      <dsp:spPr>
        <a:xfrm>
          <a:off x="312555" y="2781701"/>
          <a:ext cx="4375777" cy="35424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394" tIns="0" rIns="165394" bIns="0" numCol="1" spcCol="1270" anchor="ctr" anchorCtr="0">
          <a:noAutofit/>
        </a:bodyPr>
        <a:lstStyle/>
        <a:p>
          <a:pPr marL="0" lvl="0" indent="0" algn="l" defTabSz="533400">
            <a:lnSpc>
              <a:spcPct val="90000"/>
            </a:lnSpc>
            <a:spcBef>
              <a:spcPct val="0"/>
            </a:spcBef>
            <a:spcAft>
              <a:spcPct val="35000"/>
            </a:spcAft>
            <a:buNone/>
          </a:pPr>
          <a:r>
            <a:rPr lang="en-US" sz="1200" kern="1200"/>
            <a:t>Special case software</a:t>
          </a:r>
        </a:p>
      </dsp:txBody>
      <dsp:txXfrm>
        <a:off x="329848" y="2798994"/>
        <a:ext cx="4341191" cy="319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46FB9-6F88-4D95-B12C-A08A3B9126AF}">
      <dsp:nvSpPr>
        <dsp:cNvPr id="0" name=""/>
        <dsp:cNvSpPr/>
      </dsp:nvSpPr>
      <dsp:spPr>
        <a:xfrm>
          <a:off x="0" y="1805"/>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AC0EBD-0F6F-4A79-BE9E-03FCD833E788}">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137CB7-AF5F-485A-9EFB-123CD2BA6619}">
      <dsp:nvSpPr>
        <dsp:cNvPr id="0" name=""/>
        <dsp:cNvSpPr/>
      </dsp:nvSpPr>
      <dsp:spPr>
        <a:xfrm>
          <a:off x="1057183" y="1805"/>
          <a:ext cx="473202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IoT (Internet of things) network </a:t>
          </a:r>
        </a:p>
      </dsp:txBody>
      <dsp:txXfrm>
        <a:off x="1057183" y="1805"/>
        <a:ext cx="4732020" cy="915310"/>
      </dsp:txXfrm>
    </dsp:sp>
    <dsp:sp modelId="{5EB19B16-3395-4902-BF27-A64E5E4C8AFA}">
      <dsp:nvSpPr>
        <dsp:cNvPr id="0" name=""/>
        <dsp:cNvSpPr/>
      </dsp:nvSpPr>
      <dsp:spPr>
        <a:xfrm>
          <a:off x="5789203" y="1805"/>
          <a:ext cx="472639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11200">
            <a:lnSpc>
              <a:spcPct val="100000"/>
            </a:lnSpc>
            <a:spcBef>
              <a:spcPct val="0"/>
            </a:spcBef>
            <a:spcAft>
              <a:spcPct val="35000"/>
            </a:spcAft>
            <a:buNone/>
          </a:pPr>
          <a:r>
            <a:rPr lang="en-US" sz="1600" kern="1200"/>
            <a:t>Low performance devices monitor temperature, ballast water, wetness</a:t>
          </a:r>
          <a:r>
            <a:rPr lang="el-GR" sz="1600" kern="1200"/>
            <a:t> </a:t>
          </a:r>
          <a:r>
            <a:rPr lang="en-US" sz="1600" kern="1200"/>
            <a:t>etc…   </a:t>
          </a:r>
        </a:p>
      </dsp:txBody>
      <dsp:txXfrm>
        <a:off x="5789203" y="1805"/>
        <a:ext cx="4726396" cy="915310"/>
      </dsp:txXfrm>
    </dsp:sp>
    <dsp:sp modelId="{60AE6A8A-10FB-4CF0-9083-BB2A20C69186}">
      <dsp:nvSpPr>
        <dsp:cNvPr id="0" name=""/>
        <dsp:cNvSpPr/>
      </dsp:nvSpPr>
      <dsp:spPr>
        <a:xfrm>
          <a:off x="0" y="1145944"/>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9A7798-43A4-44BF-8E9A-8EB02336ABFE}">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7EBA26-8897-4DDB-9B0A-B118C1224B1B}">
      <dsp:nvSpPr>
        <dsp:cNvPr id="0" name=""/>
        <dsp:cNvSpPr/>
      </dsp:nvSpPr>
      <dsp:spPr>
        <a:xfrm>
          <a:off x="1057183" y="1145944"/>
          <a:ext cx="473202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Communication Systems</a:t>
          </a:r>
        </a:p>
      </dsp:txBody>
      <dsp:txXfrm>
        <a:off x="1057183" y="1145944"/>
        <a:ext cx="4732020" cy="915310"/>
      </dsp:txXfrm>
    </dsp:sp>
    <dsp:sp modelId="{27D12E90-5BEB-47B4-A35C-409D64DD03CB}">
      <dsp:nvSpPr>
        <dsp:cNvPr id="0" name=""/>
        <dsp:cNvSpPr/>
      </dsp:nvSpPr>
      <dsp:spPr>
        <a:xfrm>
          <a:off x="5789203" y="1145944"/>
          <a:ext cx="472639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11200">
            <a:lnSpc>
              <a:spcPct val="100000"/>
            </a:lnSpc>
            <a:spcBef>
              <a:spcPct val="0"/>
            </a:spcBef>
            <a:spcAft>
              <a:spcPct val="35000"/>
            </a:spcAft>
            <a:buNone/>
          </a:pPr>
          <a:r>
            <a:rPr lang="en-US" sz="1600" kern="1200"/>
            <a:t>E-mail, satellite communication, and internal communication systems.</a:t>
          </a:r>
        </a:p>
      </dsp:txBody>
      <dsp:txXfrm>
        <a:off x="5789203" y="1145944"/>
        <a:ext cx="4726396" cy="915310"/>
      </dsp:txXfrm>
    </dsp:sp>
    <dsp:sp modelId="{9A39127A-1A44-43D6-9100-392CDCF47B66}">
      <dsp:nvSpPr>
        <dsp:cNvPr id="0" name=""/>
        <dsp:cNvSpPr/>
      </dsp:nvSpPr>
      <dsp:spPr>
        <a:xfrm>
          <a:off x="0" y="2290082"/>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FF9A54-5533-4517-9789-6FB9CD84B3B9}">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326386-8864-4A7A-81A9-B6FBD262FC2F}">
      <dsp:nvSpPr>
        <dsp:cNvPr id="0" name=""/>
        <dsp:cNvSpPr/>
      </dsp:nvSpPr>
      <dsp:spPr>
        <a:xfrm>
          <a:off x="1057183" y="2290082"/>
          <a:ext cx="473202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Port Operations and Management</a:t>
          </a:r>
        </a:p>
      </dsp:txBody>
      <dsp:txXfrm>
        <a:off x="1057183" y="2290082"/>
        <a:ext cx="4732020" cy="915310"/>
      </dsp:txXfrm>
    </dsp:sp>
    <dsp:sp modelId="{373D99A8-8F03-4A90-82DB-8CACCC755636}">
      <dsp:nvSpPr>
        <dsp:cNvPr id="0" name=""/>
        <dsp:cNvSpPr/>
      </dsp:nvSpPr>
      <dsp:spPr>
        <a:xfrm>
          <a:off x="5789203" y="2290082"/>
          <a:ext cx="472639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11200">
            <a:lnSpc>
              <a:spcPct val="100000"/>
            </a:lnSpc>
            <a:spcBef>
              <a:spcPct val="0"/>
            </a:spcBef>
            <a:spcAft>
              <a:spcPct val="35000"/>
            </a:spcAft>
            <a:buNone/>
          </a:pPr>
          <a:r>
            <a:rPr lang="en-US" sz="1600" kern="1200"/>
            <a:t>Software connect the shipping company with the current ship</a:t>
          </a:r>
        </a:p>
      </dsp:txBody>
      <dsp:txXfrm>
        <a:off x="5789203" y="2290082"/>
        <a:ext cx="4726396" cy="915310"/>
      </dsp:txXfrm>
    </dsp:sp>
    <dsp:sp modelId="{15365942-7AB7-4A3F-AA43-9CE291A4353D}">
      <dsp:nvSpPr>
        <dsp:cNvPr id="0" name=""/>
        <dsp:cNvSpPr/>
      </dsp:nvSpPr>
      <dsp:spPr>
        <a:xfrm>
          <a:off x="0" y="3434221"/>
          <a:ext cx="10515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6EB893-ACF0-47CF-831F-BA817096A87D}">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BBEFF2-48CB-4B70-AB1F-F6D018F56D94}">
      <dsp:nvSpPr>
        <dsp:cNvPr id="0" name=""/>
        <dsp:cNvSpPr/>
      </dsp:nvSpPr>
      <dsp:spPr>
        <a:xfrm>
          <a:off x="1057183" y="3434221"/>
          <a:ext cx="473202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Engine Monitoring and Control Systems</a:t>
          </a:r>
        </a:p>
      </dsp:txBody>
      <dsp:txXfrm>
        <a:off x="1057183" y="3434221"/>
        <a:ext cx="4732020" cy="915310"/>
      </dsp:txXfrm>
    </dsp:sp>
    <dsp:sp modelId="{0CEA49B3-3119-48E6-98B1-12207D7A4D47}">
      <dsp:nvSpPr>
        <dsp:cNvPr id="0" name=""/>
        <dsp:cNvSpPr/>
      </dsp:nvSpPr>
      <dsp:spPr>
        <a:xfrm>
          <a:off x="5789203" y="3434221"/>
          <a:ext cx="472639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711200">
            <a:lnSpc>
              <a:spcPct val="100000"/>
            </a:lnSpc>
            <a:spcBef>
              <a:spcPct val="0"/>
            </a:spcBef>
            <a:spcAft>
              <a:spcPct val="35000"/>
            </a:spcAft>
            <a:buNone/>
          </a:pPr>
          <a:r>
            <a:rPr lang="en-US" sz="1600" kern="1200"/>
            <a:t>Real time monitors engine performance parameters, and efficient fuel management</a:t>
          </a:r>
        </a:p>
      </dsp:txBody>
      <dsp:txXfrm>
        <a:off x="5789203" y="3434221"/>
        <a:ext cx="4726396" cy="915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9F4ED-C5C7-4DAE-B8AC-52B5D88FA23C}">
      <dsp:nvSpPr>
        <dsp:cNvPr id="0" name=""/>
        <dsp:cNvSpPr/>
      </dsp:nvSpPr>
      <dsp:spPr>
        <a:xfrm>
          <a:off x="1925" y="239294"/>
          <a:ext cx="2212999" cy="11064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a:t>Risk Assessment</a:t>
          </a:r>
        </a:p>
      </dsp:txBody>
      <dsp:txXfrm>
        <a:off x="34333" y="271702"/>
        <a:ext cx="2148183" cy="1041683"/>
      </dsp:txXfrm>
    </dsp:sp>
    <dsp:sp modelId="{E0D41403-3CEA-4BEE-B495-A30818CDF585}">
      <dsp:nvSpPr>
        <dsp:cNvPr id="0" name=""/>
        <dsp:cNvSpPr/>
      </dsp:nvSpPr>
      <dsp:spPr>
        <a:xfrm>
          <a:off x="223225" y="1345794"/>
          <a:ext cx="221299" cy="829874"/>
        </a:xfrm>
        <a:custGeom>
          <a:avLst/>
          <a:gdLst/>
          <a:ahLst/>
          <a:cxnLst/>
          <a:rect l="0" t="0" r="0" b="0"/>
          <a:pathLst>
            <a:path>
              <a:moveTo>
                <a:pt x="0" y="0"/>
              </a:moveTo>
              <a:lnTo>
                <a:pt x="0" y="829874"/>
              </a:lnTo>
              <a:lnTo>
                <a:pt x="221299" y="8298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892068-4168-4AD8-9DA7-8497078C5D15}">
      <dsp:nvSpPr>
        <dsp:cNvPr id="0" name=""/>
        <dsp:cNvSpPr/>
      </dsp:nvSpPr>
      <dsp:spPr>
        <a:xfrm>
          <a:off x="444525" y="1622419"/>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Assets declaration and impact computation</a:t>
          </a:r>
        </a:p>
      </dsp:txBody>
      <dsp:txXfrm>
        <a:off x="476933" y="1654827"/>
        <a:ext cx="1705583" cy="1041683"/>
      </dsp:txXfrm>
    </dsp:sp>
    <dsp:sp modelId="{1C14B066-9AC3-49CF-B1C2-EB9512E6F483}">
      <dsp:nvSpPr>
        <dsp:cNvPr id="0" name=""/>
        <dsp:cNvSpPr/>
      </dsp:nvSpPr>
      <dsp:spPr>
        <a:xfrm>
          <a:off x="2768175" y="239294"/>
          <a:ext cx="2212999" cy="11064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a:t>Identification of Vulnerable Binaries</a:t>
          </a:r>
        </a:p>
      </dsp:txBody>
      <dsp:txXfrm>
        <a:off x="2800583" y="271702"/>
        <a:ext cx="2148183" cy="1041683"/>
      </dsp:txXfrm>
    </dsp:sp>
    <dsp:sp modelId="{7CBD0A4E-D4AD-4673-88DA-1DE22C5AABF8}">
      <dsp:nvSpPr>
        <dsp:cNvPr id="0" name=""/>
        <dsp:cNvSpPr/>
      </dsp:nvSpPr>
      <dsp:spPr>
        <a:xfrm>
          <a:off x="2989475" y="1345794"/>
          <a:ext cx="221299" cy="829874"/>
        </a:xfrm>
        <a:custGeom>
          <a:avLst/>
          <a:gdLst/>
          <a:ahLst/>
          <a:cxnLst/>
          <a:rect l="0" t="0" r="0" b="0"/>
          <a:pathLst>
            <a:path>
              <a:moveTo>
                <a:pt x="0" y="0"/>
              </a:moveTo>
              <a:lnTo>
                <a:pt x="0" y="829874"/>
              </a:lnTo>
              <a:lnTo>
                <a:pt x="221299" y="8298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ACB822-BB57-4952-AE76-6BDC79337658}">
      <dsp:nvSpPr>
        <dsp:cNvPr id="0" name=""/>
        <dsp:cNvSpPr/>
      </dsp:nvSpPr>
      <dsp:spPr>
        <a:xfrm>
          <a:off x="3210775" y="1622419"/>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Small pen tests in every different binary </a:t>
          </a:r>
        </a:p>
      </dsp:txBody>
      <dsp:txXfrm>
        <a:off x="3243183" y="1654827"/>
        <a:ext cx="1705583" cy="1041683"/>
      </dsp:txXfrm>
    </dsp:sp>
    <dsp:sp modelId="{F58AAAC7-52B1-4234-9839-38B83EA2762F}">
      <dsp:nvSpPr>
        <dsp:cNvPr id="0" name=""/>
        <dsp:cNvSpPr/>
      </dsp:nvSpPr>
      <dsp:spPr>
        <a:xfrm>
          <a:off x="5534424" y="239294"/>
          <a:ext cx="2212999" cy="11064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a:t>Mitigation Strategies</a:t>
          </a:r>
        </a:p>
      </dsp:txBody>
      <dsp:txXfrm>
        <a:off x="5566832" y="271702"/>
        <a:ext cx="2148183" cy="1041683"/>
      </dsp:txXfrm>
    </dsp:sp>
    <dsp:sp modelId="{35A2135C-1F36-43C4-9946-AEAD6A0DE7B7}">
      <dsp:nvSpPr>
        <dsp:cNvPr id="0" name=""/>
        <dsp:cNvSpPr/>
      </dsp:nvSpPr>
      <dsp:spPr>
        <a:xfrm>
          <a:off x="5755724" y="1345794"/>
          <a:ext cx="221299" cy="829874"/>
        </a:xfrm>
        <a:custGeom>
          <a:avLst/>
          <a:gdLst/>
          <a:ahLst/>
          <a:cxnLst/>
          <a:rect l="0" t="0" r="0" b="0"/>
          <a:pathLst>
            <a:path>
              <a:moveTo>
                <a:pt x="0" y="0"/>
              </a:moveTo>
              <a:lnTo>
                <a:pt x="0" y="829874"/>
              </a:lnTo>
              <a:lnTo>
                <a:pt x="221299" y="8298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138485-F0B2-493C-B788-1FF4E2571094}">
      <dsp:nvSpPr>
        <dsp:cNvPr id="0" name=""/>
        <dsp:cNvSpPr/>
      </dsp:nvSpPr>
      <dsp:spPr>
        <a:xfrm>
          <a:off x="5977024" y="1622419"/>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Network protection </a:t>
          </a:r>
        </a:p>
      </dsp:txBody>
      <dsp:txXfrm>
        <a:off x="6009432" y="1654827"/>
        <a:ext cx="1705583" cy="1041683"/>
      </dsp:txXfrm>
    </dsp:sp>
    <dsp:sp modelId="{51B26E24-96A7-464C-A443-2965FCC0D4E3}">
      <dsp:nvSpPr>
        <dsp:cNvPr id="0" name=""/>
        <dsp:cNvSpPr/>
      </dsp:nvSpPr>
      <dsp:spPr>
        <a:xfrm>
          <a:off x="5755724" y="1345794"/>
          <a:ext cx="221299" cy="2212999"/>
        </a:xfrm>
        <a:custGeom>
          <a:avLst/>
          <a:gdLst/>
          <a:ahLst/>
          <a:cxnLst/>
          <a:rect l="0" t="0" r="0" b="0"/>
          <a:pathLst>
            <a:path>
              <a:moveTo>
                <a:pt x="0" y="0"/>
              </a:moveTo>
              <a:lnTo>
                <a:pt x="0" y="2212999"/>
              </a:lnTo>
              <a:lnTo>
                <a:pt x="221299" y="221299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2FA932-4EE0-4660-9FBA-B9D91227A21F}">
      <dsp:nvSpPr>
        <dsp:cNvPr id="0" name=""/>
        <dsp:cNvSpPr/>
      </dsp:nvSpPr>
      <dsp:spPr>
        <a:xfrm>
          <a:off x="5977024" y="3005543"/>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Software protection </a:t>
          </a:r>
        </a:p>
      </dsp:txBody>
      <dsp:txXfrm>
        <a:off x="6009432" y="3037951"/>
        <a:ext cx="1705583" cy="1041683"/>
      </dsp:txXfrm>
    </dsp:sp>
    <dsp:sp modelId="{E6672AF3-BF7A-4F1E-80B5-D46B0276D8F4}">
      <dsp:nvSpPr>
        <dsp:cNvPr id="0" name=""/>
        <dsp:cNvSpPr/>
      </dsp:nvSpPr>
      <dsp:spPr>
        <a:xfrm>
          <a:off x="8300674" y="239294"/>
          <a:ext cx="2212999" cy="11064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a:t>Human mistake </a:t>
          </a:r>
        </a:p>
      </dsp:txBody>
      <dsp:txXfrm>
        <a:off x="8333082" y="271702"/>
        <a:ext cx="2148183" cy="1041683"/>
      </dsp:txXfrm>
    </dsp:sp>
    <dsp:sp modelId="{D70A6845-C0C2-4C50-B688-B2D87C4C7A60}">
      <dsp:nvSpPr>
        <dsp:cNvPr id="0" name=""/>
        <dsp:cNvSpPr/>
      </dsp:nvSpPr>
      <dsp:spPr>
        <a:xfrm>
          <a:off x="8521974" y="1345794"/>
          <a:ext cx="221299" cy="829874"/>
        </a:xfrm>
        <a:custGeom>
          <a:avLst/>
          <a:gdLst/>
          <a:ahLst/>
          <a:cxnLst/>
          <a:rect l="0" t="0" r="0" b="0"/>
          <a:pathLst>
            <a:path>
              <a:moveTo>
                <a:pt x="0" y="0"/>
              </a:moveTo>
              <a:lnTo>
                <a:pt x="0" y="829874"/>
              </a:lnTo>
              <a:lnTo>
                <a:pt x="221299" y="8298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8B5672-3B9E-401B-B92F-FF9B9EDC3FC6}">
      <dsp:nvSpPr>
        <dsp:cNvPr id="0" name=""/>
        <dsp:cNvSpPr/>
      </dsp:nvSpPr>
      <dsp:spPr>
        <a:xfrm>
          <a:off x="8743274" y="1622419"/>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Train maritime personnel </a:t>
          </a:r>
        </a:p>
      </dsp:txBody>
      <dsp:txXfrm>
        <a:off x="8775682" y="1654827"/>
        <a:ext cx="1705583" cy="10416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D9F4ED-C5C7-4DAE-B8AC-52B5D88FA23C}">
      <dsp:nvSpPr>
        <dsp:cNvPr id="0" name=""/>
        <dsp:cNvSpPr/>
      </dsp:nvSpPr>
      <dsp:spPr>
        <a:xfrm>
          <a:off x="1925" y="239294"/>
          <a:ext cx="2212999" cy="11064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a:t>Risk Assessment</a:t>
          </a:r>
        </a:p>
      </dsp:txBody>
      <dsp:txXfrm>
        <a:off x="34333" y="271702"/>
        <a:ext cx="2148183" cy="1041683"/>
      </dsp:txXfrm>
    </dsp:sp>
    <dsp:sp modelId="{E0D41403-3CEA-4BEE-B495-A30818CDF585}">
      <dsp:nvSpPr>
        <dsp:cNvPr id="0" name=""/>
        <dsp:cNvSpPr/>
      </dsp:nvSpPr>
      <dsp:spPr>
        <a:xfrm>
          <a:off x="223225" y="1345794"/>
          <a:ext cx="221299" cy="829874"/>
        </a:xfrm>
        <a:custGeom>
          <a:avLst/>
          <a:gdLst/>
          <a:ahLst/>
          <a:cxnLst/>
          <a:rect l="0" t="0" r="0" b="0"/>
          <a:pathLst>
            <a:path>
              <a:moveTo>
                <a:pt x="0" y="0"/>
              </a:moveTo>
              <a:lnTo>
                <a:pt x="0" y="829874"/>
              </a:lnTo>
              <a:lnTo>
                <a:pt x="221299" y="8298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892068-4168-4AD8-9DA7-8497078C5D15}">
      <dsp:nvSpPr>
        <dsp:cNvPr id="0" name=""/>
        <dsp:cNvSpPr/>
      </dsp:nvSpPr>
      <dsp:spPr>
        <a:xfrm>
          <a:off x="444525" y="1622419"/>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Assets declaration and impact computation</a:t>
          </a:r>
        </a:p>
      </dsp:txBody>
      <dsp:txXfrm>
        <a:off x="476933" y="1654827"/>
        <a:ext cx="1705583" cy="1041683"/>
      </dsp:txXfrm>
    </dsp:sp>
    <dsp:sp modelId="{1C14B066-9AC3-49CF-B1C2-EB9512E6F483}">
      <dsp:nvSpPr>
        <dsp:cNvPr id="0" name=""/>
        <dsp:cNvSpPr/>
      </dsp:nvSpPr>
      <dsp:spPr>
        <a:xfrm>
          <a:off x="2768175" y="239294"/>
          <a:ext cx="2212999" cy="11064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a:t>Identification of Vulnerable Binaries</a:t>
          </a:r>
        </a:p>
      </dsp:txBody>
      <dsp:txXfrm>
        <a:off x="2800583" y="271702"/>
        <a:ext cx="2148183" cy="1041683"/>
      </dsp:txXfrm>
    </dsp:sp>
    <dsp:sp modelId="{7CBD0A4E-D4AD-4673-88DA-1DE22C5AABF8}">
      <dsp:nvSpPr>
        <dsp:cNvPr id="0" name=""/>
        <dsp:cNvSpPr/>
      </dsp:nvSpPr>
      <dsp:spPr>
        <a:xfrm>
          <a:off x="2989475" y="1345794"/>
          <a:ext cx="221299" cy="829874"/>
        </a:xfrm>
        <a:custGeom>
          <a:avLst/>
          <a:gdLst/>
          <a:ahLst/>
          <a:cxnLst/>
          <a:rect l="0" t="0" r="0" b="0"/>
          <a:pathLst>
            <a:path>
              <a:moveTo>
                <a:pt x="0" y="0"/>
              </a:moveTo>
              <a:lnTo>
                <a:pt x="0" y="829874"/>
              </a:lnTo>
              <a:lnTo>
                <a:pt x="221299" y="8298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ACB822-BB57-4952-AE76-6BDC79337658}">
      <dsp:nvSpPr>
        <dsp:cNvPr id="0" name=""/>
        <dsp:cNvSpPr/>
      </dsp:nvSpPr>
      <dsp:spPr>
        <a:xfrm>
          <a:off x="3210775" y="1622419"/>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Small pen tests in every different binary </a:t>
          </a:r>
        </a:p>
      </dsp:txBody>
      <dsp:txXfrm>
        <a:off x="3243183" y="1654827"/>
        <a:ext cx="1705583" cy="1041683"/>
      </dsp:txXfrm>
    </dsp:sp>
    <dsp:sp modelId="{F58AAAC7-52B1-4234-9839-38B83EA2762F}">
      <dsp:nvSpPr>
        <dsp:cNvPr id="0" name=""/>
        <dsp:cNvSpPr/>
      </dsp:nvSpPr>
      <dsp:spPr>
        <a:xfrm>
          <a:off x="5534424" y="239294"/>
          <a:ext cx="2212999" cy="11064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a:t>Mitigation Strategies</a:t>
          </a:r>
        </a:p>
      </dsp:txBody>
      <dsp:txXfrm>
        <a:off x="5566832" y="271702"/>
        <a:ext cx="2148183" cy="1041683"/>
      </dsp:txXfrm>
    </dsp:sp>
    <dsp:sp modelId="{35A2135C-1F36-43C4-9946-AEAD6A0DE7B7}">
      <dsp:nvSpPr>
        <dsp:cNvPr id="0" name=""/>
        <dsp:cNvSpPr/>
      </dsp:nvSpPr>
      <dsp:spPr>
        <a:xfrm>
          <a:off x="5755724" y="1345794"/>
          <a:ext cx="221299" cy="829874"/>
        </a:xfrm>
        <a:custGeom>
          <a:avLst/>
          <a:gdLst/>
          <a:ahLst/>
          <a:cxnLst/>
          <a:rect l="0" t="0" r="0" b="0"/>
          <a:pathLst>
            <a:path>
              <a:moveTo>
                <a:pt x="0" y="0"/>
              </a:moveTo>
              <a:lnTo>
                <a:pt x="0" y="829874"/>
              </a:lnTo>
              <a:lnTo>
                <a:pt x="221299" y="8298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138485-F0B2-493C-B788-1FF4E2571094}">
      <dsp:nvSpPr>
        <dsp:cNvPr id="0" name=""/>
        <dsp:cNvSpPr/>
      </dsp:nvSpPr>
      <dsp:spPr>
        <a:xfrm>
          <a:off x="5977024" y="1622419"/>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Network protection </a:t>
          </a:r>
        </a:p>
      </dsp:txBody>
      <dsp:txXfrm>
        <a:off x="6009432" y="1654827"/>
        <a:ext cx="1705583" cy="1041683"/>
      </dsp:txXfrm>
    </dsp:sp>
    <dsp:sp modelId="{51B26E24-96A7-464C-A443-2965FCC0D4E3}">
      <dsp:nvSpPr>
        <dsp:cNvPr id="0" name=""/>
        <dsp:cNvSpPr/>
      </dsp:nvSpPr>
      <dsp:spPr>
        <a:xfrm>
          <a:off x="5755724" y="1345794"/>
          <a:ext cx="221299" cy="2212999"/>
        </a:xfrm>
        <a:custGeom>
          <a:avLst/>
          <a:gdLst/>
          <a:ahLst/>
          <a:cxnLst/>
          <a:rect l="0" t="0" r="0" b="0"/>
          <a:pathLst>
            <a:path>
              <a:moveTo>
                <a:pt x="0" y="0"/>
              </a:moveTo>
              <a:lnTo>
                <a:pt x="0" y="2212999"/>
              </a:lnTo>
              <a:lnTo>
                <a:pt x="221299" y="221299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2FA932-4EE0-4660-9FBA-B9D91227A21F}">
      <dsp:nvSpPr>
        <dsp:cNvPr id="0" name=""/>
        <dsp:cNvSpPr/>
      </dsp:nvSpPr>
      <dsp:spPr>
        <a:xfrm>
          <a:off x="5977024" y="3005543"/>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Software protection </a:t>
          </a:r>
        </a:p>
      </dsp:txBody>
      <dsp:txXfrm>
        <a:off x="6009432" y="3037951"/>
        <a:ext cx="1705583" cy="1041683"/>
      </dsp:txXfrm>
    </dsp:sp>
    <dsp:sp modelId="{E6672AF3-BF7A-4F1E-80B5-D46B0276D8F4}">
      <dsp:nvSpPr>
        <dsp:cNvPr id="0" name=""/>
        <dsp:cNvSpPr/>
      </dsp:nvSpPr>
      <dsp:spPr>
        <a:xfrm>
          <a:off x="8300674" y="239294"/>
          <a:ext cx="2212999" cy="110649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a:t>Human mistake </a:t>
          </a:r>
        </a:p>
      </dsp:txBody>
      <dsp:txXfrm>
        <a:off x="8333082" y="271702"/>
        <a:ext cx="2148183" cy="1041683"/>
      </dsp:txXfrm>
    </dsp:sp>
    <dsp:sp modelId="{D70A6845-C0C2-4C50-B688-B2D87C4C7A60}">
      <dsp:nvSpPr>
        <dsp:cNvPr id="0" name=""/>
        <dsp:cNvSpPr/>
      </dsp:nvSpPr>
      <dsp:spPr>
        <a:xfrm>
          <a:off x="8521974" y="1345794"/>
          <a:ext cx="221299" cy="829874"/>
        </a:xfrm>
        <a:custGeom>
          <a:avLst/>
          <a:gdLst/>
          <a:ahLst/>
          <a:cxnLst/>
          <a:rect l="0" t="0" r="0" b="0"/>
          <a:pathLst>
            <a:path>
              <a:moveTo>
                <a:pt x="0" y="0"/>
              </a:moveTo>
              <a:lnTo>
                <a:pt x="0" y="829874"/>
              </a:lnTo>
              <a:lnTo>
                <a:pt x="221299" y="82987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8B5672-3B9E-401B-B92F-FF9B9EDC3FC6}">
      <dsp:nvSpPr>
        <dsp:cNvPr id="0" name=""/>
        <dsp:cNvSpPr/>
      </dsp:nvSpPr>
      <dsp:spPr>
        <a:xfrm>
          <a:off x="8743274" y="1622419"/>
          <a:ext cx="1770399" cy="1106499"/>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a:t>Train maritime personnel </a:t>
          </a:r>
        </a:p>
      </dsp:txBody>
      <dsp:txXfrm>
        <a:off x="8775682" y="1654827"/>
        <a:ext cx="1705583" cy="1041683"/>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69671B-947A-44A3-A764-A91E66D469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B4B23CC-4610-41C4-A0CF-67A30700C47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7299BE-0F96-4D8C-8AC3-AFAE1A841C66}" type="datetimeFigureOut">
              <a:rPr lang="en-US" smtClean="0"/>
              <a:t>4/24/2024</a:t>
            </a:fld>
            <a:endParaRPr lang="en-US" dirty="0"/>
          </a:p>
        </p:txBody>
      </p:sp>
      <p:sp>
        <p:nvSpPr>
          <p:cNvPr id="4" name="Footer Placeholder 3">
            <a:extLst>
              <a:ext uri="{FF2B5EF4-FFF2-40B4-BE49-F238E27FC236}">
                <a16:creationId xmlns:a16="http://schemas.microsoft.com/office/drawing/2014/main" id="{1F94FC55-2324-40BC-8420-15EC835D95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63EC604-E5A5-4A58-AC5A-211F83D37C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3B048B-0EBA-466F-928F-37073F3BFB70}" type="slidenum">
              <a:rPr lang="en-US" smtClean="0"/>
              <a:t>‹#›</a:t>
            </a:fld>
            <a:endParaRPr lang="en-US" dirty="0"/>
          </a:p>
        </p:txBody>
      </p:sp>
    </p:spTree>
    <p:extLst>
      <p:ext uri="{BB962C8B-B14F-4D97-AF65-F5344CB8AC3E}">
        <p14:creationId xmlns:p14="http://schemas.microsoft.com/office/powerpoint/2010/main" val="40655076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692AC-01A2-4EFF-966B-504F28E82D7A}" type="datetimeFigureOut">
              <a:rPr lang="en-US" noProof="0" smtClean="0"/>
              <a:t>4/24/2024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ED498D-6977-40EC-8E5E-7EB644D5E759}" type="slidenum">
              <a:rPr lang="en-US" noProof="0" smtClean="0"/>
              <a:t>‹#›</a:t>
            </a:fld>
            <a:endParaRPr lang="en-US" noProof="0" dirty="0"/>
          </a:p>
        </p:txBody>
      </p:sp>
    </p:spTree>
    <p:extLst>
      <p:ext uri="{BB962C8B-B14F-4D97-AF65-F5344CB8AC3E}">
        <p14:creationId xmlns:p14="http://schemas.microsoft.com/office/powerpoint/2010/main" val="1352264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5a591c0c4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2c5a591c0c4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164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 Topic 1">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20533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 Topic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803725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 - Topic 3">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842760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 Topic 4">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2681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 Topic 5">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 name="Title 1"/>
          <p:cNvSpPr>
            <a:spLocks noGrp="1"/>
          </p:cNvSpPr>
          <p:nvPr>
            <p:ph type="ctrTitle" hasCustomPrompt="1"/>
          </p:nvPr>
        </p:nvSpPr>
        <p:spPr>
          <a:xfrm>
            <a:off x="796322" y="320040"/>
            <a:ext cx="6732237" cy="101714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6" name="Text Placeholder 7">
            <a:extLst>
              <a:ext uri="{FF2B5EF4-FFF2-40B4-BE49-F238E27FC236}">
                <a16:creationId xmlns:a16="http://schemas.microsoft.com/office/drawing/2014/main" id="{7C72C187-9B88-8558-E9E7-CA189DF0EF33}"/>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15" name="Text Placeholder 12">
            <a:extLst>
              <a:ext uri="{FF2B5EF4-FFF2-40B4-BE49-F238E27FC236}">
                <a16:creationId xmlns:a16="http://schemas.microsoft.com/office/drawing/2014/main" id="{9366E515-A368-5E2D-8A9F-6BDBB76BC877}"/>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7" name="Text Placeholder 7">
            <a:extLst>
              <a:ext uri="{FF2B5EF4-FFF2-40B4-BE49-F238E27FC236}">
                <a16:creationId xmlns:a16="http://schemas.microsoft.com/office/drawing/2014/main" id="{1F522536-6FE3-2618-BC24-8C5188185870}"/>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6" name="Text Placeholder 12">
            <a:extLst>
              <a:ext uri="{FF2B5EF4-FFF2-40B4-BE49-F238E27FC236}">
                <a16:creationId xmlns:a16="http://schemas.microsoft.com/office/drawing/2014/main" id="{89C1155B-B06D-77D5-B3DC-9CEAEDF2D61F}"/>
              </a:ext>
            </a:extLst>
          </p:cNvPr>
          <p:cNvSpPr>
            <a:spLocks noGrp="1"/>
          </p:cNvSpPr>
          <p:nvPr>
            <p:ph type="body" sz="quarter" idx="18" hasCustomPrompt="1"/>
          </p:nvPr>
        </p:nvSpPr>
        <p:spPr>
          <a:xfrm>
            <a:off x="1643379" y="3009613"/>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9" name="Text Placeholder 7">
            <a:extLst>
              <a:ext uri="{FF2B5EF4-FFF2-40B4-BE49-F238E27FC236}">
                <a16:creationId xmlns:a16="http://schemas.microsoft.com/office/drawing/2014/main" id="{F3A36BC1-799A-6623-E5E3-1190C0C7C479}"/>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17" name="Text Placeholder 12">
            <a:extLst>
              <a:ext uri="{FF2B5EF4-FFF2-40B4-BE49-F238E27FC236}">
                <a16:creationId xmlns:a16="http://schemas.microsoft.com/office/drawing/2014/main" id="{92954362-36EF-4B42-19C7-6132A7E2A875}"/>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0" name="Text Placeholder 7">
            <a:extLst>
              <a:ext uri="{FF2B5EF4-FFF2-40B4-BE49-F238E27FC236}">
                <a16:creationId xmlns:a16="http://schemas.microsoft.com/office/drawing/2014/main" id="{9EF1DED4-DCEF-D1F3-17B9-BC29651F7DE8}"/>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5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0" name="Text Placeholder 12">
            <a:extLst>
              <a:ext uri="{FF2B5EF4-FFF2-40B4-BE49-F238E27FC236}">
                <a16:creationId xmlns:a16="http://schemas.microsoft.com/office/drawing/2014/main" id="{A57B871C-EE51-327F-62B1-79B005BD932C}"/>
              </a:ext>
            </a:extLst>
          </p:cNvPr>
          <p:cNvSpPr>
            <a:spLocks noGrp="1"/>
          </p:cNvSpPr>
          <p:nvPr>
            <p:ph type="body" sz="quarter" idx="20" hasCustomPrompt="1"/>
          </p:nvPr>
        </p:nvSpPr>
        <p:spPr>
          <a:xfrm>
            <a:off x="1643379" y="4269747"/>
            <a:ext cx="5885179" cy="533400"/>
          </a:xfrm>
        </p:spPr>
        <p:txBody>
          <a:bodyPr bIns="0" anchor="b">
            <a:normAutofit/>
          </a:bodyPr>
          <a:lstStyle>
            <a:lvl1pPr marL="0" indent="0">
              <a:buNone/>
              <a:defRPr sz="2400">
                <a:solidFill>
                  <a:schemeClr val="tx1"/>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812268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CD5142E-2E7B-1488-E5DB-290186766DFD}"/>
              </a:ext>
              <a:ext uri="{C183D7F6-B498-43B3-948B-1728B52AA6E4}">
                <adec:decorative xmlns:adec="http://schemas.microsoft.com/office/drawing/2017/decorative" val="1"/>
              </a:ext>
            </a:extLst>
          </p:cNvPr>
          <p:cNvGrpSpPr/>
          <p:nvPr userDrawn="1"/>
        </p:nvGrpSpPr>
        <p:grpSpPr>
          <a:xfrm>
            <a:off x="5382569" y="2242"/>
            <a:ext cx="6806909" cy="6862481"/>
            <a:chOff x="5382569" y="2242"/>
            <a:chExt cx="6806909" cy="6862481"/>
          </a:xfrm>
        </p:grpSpPr>
        <p:pic>
          <p:nvPicPr>
            <p:cNvPr id="6" name="Graphic 5">
              <a:extLst>
                <a:ext uri="{FF2B5EF4-FFF2-40B4-BE49-F238E27FC236}">
                  <a16:creationId xmlns:a16="http://schemas.microsoft.com/office/drawing/2014/main" id="{02299C1B-36CA-1E4A-2BE2-A212B68067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140328" y="2242"/>
              <a:ext cx="6049150" cy="6862481"/>
            </a:xfrm>
            <a:prstGeom prst="rect">
              <a:avLst/>
            </a:prstGeom>
          </p:spPr>
        </p:pic>
        <p:pic>
          <p:nvPicPr>
            <p:cNvPr id="8" name="Graphic 7">
              <a:extLst>
                <a:ext uri="{FF2B5EF4-FFF2-40B4-BE49-F238E27FC236}">
                  <a16:creationId xmlns:a16="http://schemas.microsoft.com/office/drawing/2014/main" id="{37875AA7-8584-C85D-D920-B6F3612211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382569" y="5060315"/>
              <a:ext cx="927943" cy="1801301"/>
            </a:xfrm>
            <a:prstGeom prst="rect">
              <a:avLst/>
            </a:prstGeom>
          </p:spPr>
        </p:pic>
      </p:grpSp>
      <p:sp>
        <p:nvSpPr>
          <p:cNvPr id="2" name="Title 1"/>
          <p:cNvSpPr>
            <a:spLocks noGrp="1"/>
          </p:cNvSpPr>
          <p:nvPr>
            <p:ph type="ctrTitle" hasCustomPrompt="1"/>
          </p:nvPr>
        </p:nvSpPr>
        <p:spPr>
          <a:xfrm>
            <a:off x="6970326" y="1679216"/>
            <a:ext cx="4786877" cy="1518315"/>
          </a:xfrm>
        </p:spPr>
        <p:txBody>
          <a:bodyPr anchor="b">
            <a:normAutofit/>
          </a:bodyPr>
          <a:lstStyle>
            <a:lvl1pPr algn="l">
              <a:lnSpc>
                <a:spcPct val="90000"/>
              </a:lnSpc>
              <a:defRPr sz="6000" spc="100" baseline="0">
                <a:solidFill>
                  <a:schemeClr val="accent1"/>
                </a:solidFill>
              </a:defRPr>
            </a:lvl1pPr>
          </a:lstStyle>
          <a:p>
            <a:r>
              <a:rPr lang="en-US" dirty="0"/>
              <a:t>Add title </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29499" y="-2236"/>
            <a:ext cx="6814124" cy="687109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97807"/>
              <a:gd name="connsiteX1" fmla="*/ 6814124 w 6814124"/>
              <a:gd name="connsiteY1" fmla="*/ 9870 h 6897807"/>
              <a:gd name="connsiteX2" fmla="*/ 6063554 w 6814124"/>
              <a:gd name="connsiteY2" fmla="*/ 2785785 h 6897807"/>
              <a:gd name="connsiteX3" fmla="*/ 5827334 w 6814124"/>
              <a:gd name="connsiteY3" fmla="*/ 2972475 h 6897807"/>
              <a:gd name="connsiteX4" fmla="*/ 5728274 w 6814124"/>
              <a:gd name="connsiteY4" fmla="*/ 2701965 h 6897807"/>
              <a:gd name="connsiteX5" fmla="*/ 5953064 w 6814124"/>
              <a:gd name="connsiteY5" fmla="*/ 1856145 h 6897807"/>
              <a:gd name="connsiteX6" fmla="*/ 5846384 w 6814124"/>
              <a:gd name="connsiteY6" fmla="*/ 1581825 h 6897807"/>
              <a:gd name="connsiteX7" fmla="*/ 5629214 w 6814124"/>
              <a:gd name="connsiteY7" fmla="*/ 1779945 h 6897807"/>
              <a:gd name="connsiteX8" fmla="*/ 4867214 w 6814124"/>
              <a:gd name="connsiteY8" fmla="*/ 4698405 h 6897807"/>
              <a:gd name="connsiteX9" fmla="*/ 4966274 w 6814124"/>
              <a:gd name="connsiteY9" fmla="*/ 4915575 h 6897807"/>
              <a:gd name="connsiteX10" fmla="*/ 5187254 w 6814124"/>
              <a:gd name="connsiteY10" fmla="*/ 4766985 h 6897807"/>
              <a:gd name="connsiteX11" fmla="*/ 5431094 w 6814124"/>
              <a:gd name="connsiteY11" fmla="*/ 3852585 h 6897807"/>
              <a:gd name="connsiteX12" fmla="*/ 5659694 w 6814124"/>
              <a:gd name="connsiteY12" fmla="*/ 3723045 h 6897807"/>
              <a:gd name="connsiteX13" fmla="*/ 5758754 w 6814124"/>
              <a:gd name="connsiteY13" fmla="*/ 3936405 h 6897807"/>
              <a:gd name="connsiteX14" fmla="*/ 5002015 w 6814124"/>
              <a:gd name="connsiteY14" fmla="*/ 6897807 h 6897807"/>
              <a:gd name="connsiteX15" fmla="*/ 973394 w 6814124"/>
              <a:gd name="connsiteY15" fmla="*/ 6886921 h 6897807"/>
              <a:gd name="connsiteX16" fmla="*/ 0 w 6814124"/>
              <a:gd name="connsiteY16" fmla="*/ 0 h 6897807"/>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973394 w 6814124"/>
              <a:gd name="connsiteY15" fmla="*/ 6877052 h 6887938"/>
              <a:gd name="connsiteX16" fmla="*/ 0 w 6814124"/>
              <a:gd name="connsiteY16" fmla="*/ 0 h 6887938"/>
              <a:gd name="connsiteX0" fmla="*/ 0 w 6814124"/>
              <a:gd name="connsiteY0" fmla="*/ 0 h 6887938"/>
              <a:gd name="connsiteX1" fmla="*/ 6814124 w 6814124"/>
              <a:gd name="connsiteY1" fmla="*/ 1 h 6887938"/>
              <a:gd name="connsiteX2" fmla="*/ 6063554 w 6814124"/>
              <a:gd name="connsiteY2" fmla="*/ 2775916 h 6887938"/>
              <a:gd name="connsiteX3" fmla="*/ 5827334 w 6814124"/>
              <a:gd name="connsiteY3" fmla="*/ 2962606 h 6887938"/>
              <a:gd name="connsiteX4" fmla="*/ 5728274 w 6814124"/>
              <a:gd name="connsiteY4" fmla="*/ 2692096 h 6887938"/>
              <a:gd name="connsiteX5" fmla="*/ 5953064 w 6814124"/>
              <a:gd name="connsiteY5" fmla="*/ 1846276 h 6887938"/>
              <a:gd name="connsiteX6" fmla="*/ 5846384 w 6814124"/>
              <a:gd name="connsiteY6" fmla="*/ 1571956 h 6887938"/>
              <a:gd name="connsiteX7" fmla="*/ 5629214 w 6814124"/>
              <a:gd name="connsiteY7" fmla="*/ 1770076 h 6887938"/>
              <a:gd name="connsiteX8" fmla="*/ 4867214 w 6814124"/>
              <a:gd name="connsiteY8" fmla="*/ 4688536 h 6887938"/>
              <a:gd name="connsiteX9" fmla="*/ 4966274 w 6814124"/>
              <a:gd name="connsiteY9" fmla="*/ 4905706 h 6887938"/>
              <a:gd name="connsiteX10" fmla="*/ 5187254 w 6814124"/>
              <a:gd name="connsiteY10" fmla="*/ 4757116 h 6887938"/>
              <a:gd name="connsiteX11" fmla="*/ 5431094 w 6814124"/>
              <a:gd name="connsiteY11" fmla="*/ 3842716 h 6887938"/>
              <a:gd name="connsiteX12" fmla="*/ 5659694 w 6814124"/>
              <a:gd name="connsiteY12" fmla="*/ 3713176 h 6887938"/>
              <a:gd name="connsiteX13" fmla="*/ 5758754 w 6814124"/>
              <a:gd name="connsiteY13" fmla="*/ 3926536 h 6887938"/>
              <a:gd name="connsiteX14" fmla="*/ 5002015 w 6814124"/>
              <a:gd name="connsiteY14" fmla="*/ 6887938 h 6887938"/>
              <a:gd name="connsiteX15" fmla="*/ 0 w 6814124"/>
              <a:gd name="connsiteY15" fmla="*/ 6877052 h 6887938"/>
              <a:gd name="connsiteX16" fmla="*/ 0 w 6814124"/>
              <a:gd name="connsiteY16" fmla="*/ 0 h 6887938"/>
              <a:gd name="connsiteX0" fmla="*/ 0 w 6814124"/>
              <a:gd name="connsiteY0" fmla="*/ 0 h 6896790"/>
              <a:gd name="connsiteX1" fmla="*/ 6814124 w 6814124"/>
              <a:gd name="connsiteY1" fmla="*/ 1 h 6896790"/>
              <a:gd name="connsiteX2" fmla="*/ 6063554 w 6814124"/>
              <a:gd name="connsiteY2" fmla="*/ 2775916 h 6896790"/>
              <a:gd name="connsiteX3" fmla="*/ 5827334 w 6814124"/>
              <a:gd name="connsiteY3" fmla="*/ 2962606 h 6896790"/>
              <a:gd name="connsiteX4" fmla="*/ 5728274 w 6814124"/>
              <a:gd name="connsiteY4" fmla="*/ 2692096 h 6896790"/>
              <a:gd name="connsiteX5" fmla="*/ 5953064 w 6814124"/>
              <a:gd name="connsiteY5" fmla="*/ 1846276 h 6896790"/>
              <a:gd name="connsiteX6" fmla="*/ 5846384 w 6814124"/>
              <a:gd name="connsiteY6" fmla="*/ 1571956 h 6896790"/>
              <a:gd name="connsiteX7" fmla="*/ 5629214 w 6814124"/>
              <a:gd name="connsiteY7" fmla="*/ 1770076 h 6896790"/>
              <a:gd name="connsiteX8" fmla="*/ 4867214 w 6814124"/>
              <a:gd name="connsiteY8" fmla="*/ 4688536 h 6896790"/>
              <a:gd name="connsiteX9" fmla="*/ 4966274 w 6814124"/>
              <a:gd name="connsiteY9" fmla="*/ 4905706 h 6896790"/>
              <a:gd name="connsiteX10" fmla="*/ 5187254 w 6814124"/>
              <a:gd name="connsiteY10" fmla="*/ 4757116 h 6896790"/>
              <a:gd name="connsiteX11" fmla="*/ 5431094 w 6814124"/>
              <a:gd name="connsiteY11" fmla="*/ 3842716 h 6896790"/>
              <a:gd name="connsiteX12" fmla="*/ 5659694 w 6814124"/>
              <a:gd name="connsiteY12" fmla="*/ 3713176 h 6896790"/>
              <a:gd name="connsiteX13" fmla="*/ 5758754 w 6814124"/>
              <a:gd name="connsiteY13" fmla="*/ 3926536 h 6896790"/>
              <a:gd name="connsiteX14" fmla="*/ 5002015 w 6814124"/>
              <a:gd name="connsiteY14" fmla="*/ 6887938 h 6896790"/>
              <a:gd name="connsiteX15" fmla="*/ 0 w 6814124"/>
              <a:gd name="connsiteY15" fmla="*/ 6896790 h 6896790"/>
              <a:gd name="connsiteX16" fmla="*/ 0 w 6814124"/>
              <a:gd name="connsiteY16" fmla="*/ 0 h 6896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14124" h="6896790">
                <a:moveTo>
                  <a:pt x="0" y="0"/>
                </a:moveTo>
                <a:lnTo>
                  <a:pt x="6814124" y="1"/>
                </a:lnTo>
                <a:lnTo>
                  <a:pt x="6063554" y="2775916"/>
                </a:lnTo>
                <a:cubicBezTo>
                  <a:pt x="6030534" y="2883866"/>
                  <a:pt x="5993704" y="2976576"/>
                  <a:pt x="5827334" y="2962606"/>
                </a:cubicBezTo>
                <a:cubicBezTo>
                  <a:pt x="5641914" y="2845766"/>
                  <a:pt x="5734624" y="2747976"/>
                  <a:pt x="5728274" y="2692096"/>
                </a:cubicBezTo>
                <a:cubicBezTo>
                  <a:pt x="5818444" y="2355546"/>
                  <a:pt x="5878134" y="2121866"/>
                  <a:pt x="5953064" y="1846276"/>
                </a:cubicBezTo>
                <a:cubicBezTo>
                  <a:pt x="5994974" y="1687526"/>
                  <a:pt x="5969574" y="1615136"/>
                  <a:pt x="5846384" y="1571956"/>
                </a:cubicBezTo>
                <a:cubicBezTo>
                  <a:pt x="5711764" y="1563066"/>
                  <a:pt x="5672394" y="1597356"/>
                  <a:pt x="5629214" y="1770076"/>
                </a:cubicBezTo>
                <a:cubicBezTo>
                  <a:pt x="5644454" y="1858976"/>
                  <a:pt x="4851974" y="4599636"/>
                  <a:pt x="4867214" y="4688536"/>
                </a:cubicBezTo>
                <a:cubicBezTo>
                  <a:pt x="4832289" y="4824426"/>
                  <a:pt x="4898964" y="4880306"/>
                  <a:pt x="4966274" y="4905706"/>
                </a:cubicBezTo>
                <a:cubicBezTo>
                  <a:pt x="5075494" y="4904436"/>
                  <a:pt x="5132009" y="4917136"/>
                  <a:pt x="5187254" y="4757116"/>
                </a:cubicBezTo>
                <a:lnTo>
                  <a:pt x="5431094" y="3842716"/>
                </a:lnTo>
                <a:cubicBezTo>
                  <a:pt x="5455224" y="3756356"/>
                  <a:pt x="5528884" y="3692856"/>
                  <a:pt x="5659694" y="3713176"/>
                </a:cubicBezTo>
                <a:cubicBezTo>
                  <a:pt x="5803204" y="3791916"/>
                  <a:pt x="5756214" y="3882086"/>
                  <a:pt x="5758754" y="3926536"/>
                </a:cubicBezTo>
                <a:lnTo>
                  <a:pt x="5002015" y="6887938"/>
                </a:lnTo>
                <a:lnTo>
                  <a:pt x="0" y="6896790"/>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970326" y="3748958"/>
            <a:ext cx="4786878" cy="2258013"/>
          </a:xfrm>
        </p:spPr>
        <p:txBody>
          <a:bodyPr lIns="91440" tIns="0">
            <a:normAutofit/>
          </a:bodyPr>
          <a:lstStyle>
            <a:lvl1pPr marL="0" indent="0">
              <a:spcBef>
                <a:spcPts val="0"/>
              </a:spcBef>
              <a:spcAft>
                <a:spcPts val="0"/>
              </a:spcAft>
              <a:buFont typeface="Courier New" panose="02070309020205020404" pitchFamily="49" charset="0"/>
              <a:buNone/>
              <a:defRPr sz="16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Tree>
    <p:extLst>
      <p:ext uri="{BB962C8B-B14F-4D97-AF65-F5344CB8AC3E}">
        <p14:creationId xmlns:p14="http://schemas.microsoft.com/office/powerpoint/2010/main" val="4627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mparison Dark">
  <p:cSld name="1_Comparison Dark">
    <p:bg>
      <p:bgPr>
        <a:solidFill>
          <a:schemeClr val="dk1"/>
        </a:solidFill>
        <a:effectLst/>
      </p:bgPr>
    </p:bg>
    <p:spTree>
      <p:nvGrpSpPr>
        <p:cNvPr id="1" name="Shape 38"/>
        <p:cNvGrpSpPr/>
        <p:nvPr/>
      </p:nvGrpSpPr>
      <p:grpSpPr>
        <a:xfrm>
          <a:off x="0" y="0"/>
          <a:ext cx="0" cy="0"/>
          <a:chOff x="0" y="0"/>
          <a:chExt cx="0" cy="0"/>
        </a:xfrm>
      </p:grpSpPr>
      <p:grpSp>
        <p:nvGrpSpPr>
          <p:cNvPr id="39" name="Google Shape;39;p33"/>
          <p:cNvGrpSpPr/>
          <p:nvPr/>
        </p:nvGrpSpPr>
        <p:grpSpPr>
          <a:xfrm>
            <a:off x="8233290" y="0"/>
            <a:ext cx="2740011" cy="6850028"/>
            <a:chOff x="8233290" y="0"/>
            <a:chExt cx="2740011" cy="6850028"/>
          </a:xfrm>
        </p:grpSpPr>
        <p:pic>
          <p:nvPicPr>
            <p:cNvPr id="40" name="Google Shape;40;p33"/>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41" name="Google Shape;41;p33"/>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42" name="Google Shape;42;p33"/>
          <p:cNvSpPr txBox="1">
            <a:spLocks noGrp="1"/>
          </p:cNvSpPr>
          <p:nvPr>
            <p:ph type="title"/>
          </p:nvPr>
        </p:nvSpPr>
        <p:spPr>
          <a:xfrm>
            <a:off x="409099" y="286603"/>
            <a:ext cx="11373803" cy="145075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3"/>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 name="Google Shape;44;p33"/>
          <p:cNvSpPr>
            <a:spLocks noGrp="1"/>
          </p:cNvSpPr>
          <p:nvPr>
            <p:ph type="pic" idx="2"/>
          </p:nvPr>
        </p:nvSpPr>
        <p:spPr>
          <a:xfrm>
            <a:off x="2239419" y="2833688"/>
            <a:ext cx="1005840" cy="914400"/>
          </a:xfrm>
          <a:prstGeom prst="rect">
            <a:avLst/>
          </a:prstGeom>
          <a:noFill/>
          <a:ln>
            <a:noFill/>
          </a:ln>
        </p:spPr>
      </p:sp>
      <p:sp>
        <p:nvSpPr>
          <p:cNvPr id="45" name="Google Shape;45;p33"/>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33"/>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7" name="Google Shape;47;p33"/>
          <p:cNvSpPr>
            <a:spLocks noGrp="1"/>
          </p:cNvSpPr>
          <p:nvPr>
            <p:ph type="pic" idx="5"/>
          </p:nvPr>
        </p:nvSpPr>
        <p:spPr>
          <a:xfrm>
            <a:off x="5572159" y="2954840"/>
            <a:ext cx="1005840" cy="914400"/>
          </a:xfrm>
          <a:prstGeom prst="rect">
            <a:avLst/>
          </a:prstGeom>
          <a:noFill/>
          <a:ln>
            <a:noFill/>
          </a:ln>
        </p:spPr>
      </p:sp>
      <p:sp>
        <p:nvSpPr>
          <p:cNvPr id="48" name="Google Shape;48;p33"/>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9" name="Google Shape;49;p33"/>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0" name="Google Shape;50;p33"/>
          <p:cNvSpPr>
            <a:spLocks noGrp="1"/>
          </p:cNvSpPr>
          <p:nvPr>
            <p:ph type="pic" idx="8"/>
          </p:nvPr>
        </p:nvSpPr>
        <p:spPr>
          <a:xfrm>
            <a:off x="8916470" y="2833688"/>
            <a:ext cx="1005840" cy="914400"/>
          </a:xfrm>
          <a:prstGeom prst="rect">
            <a:avLst/>
          </a:prstGeom>
          <a:noFill/>
          <a:ln>
            <a:noFill/>
          </a:ln>
        </p:spPr>
      </p:sp>
      <p:sp>
        <p:nvSpPr>
          <p:cNvPr id="51" name="Google Shape;51;p33"/>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3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0524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E09F7A-69F6-5463-4B80-3FEB2CBA974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78295889-A6F6-7F71-F901-7DDC08B40E62}"/>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532C0B7-9617-1DF6-8671-14BAEBB37600}"/>
              </a:ext>
            </a:extLst>
          </p:cNvPr>
          <p:cNvSpPr>
            <a:spLocks noGrp="1"/>
          </p:cNvSpPr>
          <p:nvPr>
            <p:ph type="dt" sz="half" idx="10"/>
          </p:nvPr>
        </p:nvSpPr>
        <p:spPr/>
        <p:txBody>
          <a:bodyPr/>
          <a:lstStyle/>
          <a:p>
            <a:fld id="{94AB680F-3516-4290-84F1-137B42236371}" type="datetimeFigureOut">
              <a:rPr lang="el-GR" smtClean="0"/>
              <a:t>24/4/2024</a:t>
            </a:fld>
            <a:endParaRPr lang="el-GR"/>
          </a:p>
        </p:txBody>
      </p:sp>
      <p:sp>
        <p:nvSpPr>
          <p:cNvPr id="5" name="Θέση υποσέλιδου 4">
            <a:extLst>
              <a:ext uri="{FF2B5EF4-FFF2-40B4-BE49-F238E27FC236}">
                <a16:creationId xmlns:a16="http://schemas.microsoft.com/office/drawing/2014/main" id="{40EF25B5-DC1B-8D9E-B664-B3E9E50A536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9D43794-5A48-B74D-230C-02D2834B546A}"/>
              </a:ext>
            </a:extLst>
          </p:cNvPr>
          <p:cNvSpPr>
            <a:spLocks noGrp="1"/>
          </p:cNvSpPr>
          <p:nvPr>
            <p:ph type="sldNum" sz="quarter" idx="12"/>
          </p:nvPr>
        </p:nvSpPr>
        <p:spPr/>
        <p:txBody>
          <a:bodyPr/>
          <a:lstStyle/>
          <a:p>
            <a:fld id="{DE953BAF-C008-465A-A4CE-330FA572AC7B}" type="slidenum">
              <a:rPr lang="el-GR" smtClean="0"/>
              <a:t>‹#›</a:t>
            </a:fld>
            <a:endParaRPr lang="el-GR"/>
          </a:p>
        </p:txBody>
      </p:sp>
    </p:spTree>
    <p:extLst>
      <p:ext uri="{BB962C8B-B14F-4D97-AF65-F5344CB8AC3E}">
        <p14:creationId xmlns:p14="http://schemas.microsoft.com/office/powerpoint/2010/main" val="363805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52034" y="161688"/>
            <a:ext cx="9688106" cy="384208"/>
          </a:xfrm>
          <a:prstGeom prst="rect">
            <a:avLst/>
          </a:prstGeom>
        </p:spPr>
        <p:txBody>
          <a:bodyPr wrap="square" lIns="0" tIns="0" rIns="0" bIns="0">
            <a:spAutoFit/>
          </a:bodyPr>
          <a:lstStyle>
            <a:lvl1pPr>
              <a:defRPr sz="2774" b="0" i="0">
                <a:solidFill>
                  <a:schemeClr val="bg1"/>
                </a:solidFill>
                <a:latin typeface="Carlito"/>
                <a:cs typeface="Carlito"/>
              </a:defRPr>
            </a:lvl1pPr>
          </a:lstStyle>
          <a:p>
            <a:endParaRPr/>
          </a:p>
        </p:txBody>
      </p:sp>
      <p:sp>
        <p:nvSpPr>
          <p:cNvPr id="3" name="Holder 3"/>
          <p:cNvSpPr>
            <a:spLocks noGrp="1"/>
          </p:cNvSpPr>
          <p:nvPr>
            <p:ph type="subTitle" idx="4"/>
          </p:nvPr>
        </p:nvSpPr>
        <p:spPr>
          <a:xfrm>
            <a:off x="1828800" y="3840481"/>
            <a:ext cx="8534400" cy="301942"/>
          </a:xfrm>
          <a:prstGeom prst="rect">
            <a:avLst/>
          </a:prstGeom>
        </p:spPr>
        <p:txBody>
          <a:bodyPr wrap="square" lIns="0" tIns="0" rIns="0" bIns="0">
            <a:spAutoFit/>
          </a:bodyPr>
          <a:lstStyle>
            <a:lvl1pPr>
              <a:defRPr sz="2180" b="0" i="0">
                <a:solidFill>
                  <a:schemeClr val="tx1"/>
                </a:solidFill>
                <a:latin typeface="Carlito"/>
                <a:cs typeface="Carlito"/>
              </a:defRPr>
            </a:lvl1pPr>
          </a:lstStyle>
          <a:p>
            <a:endParaRPr/>
          </a:p>
        </p:txBody>
      </p:sp>
      <p:sp>
        <p:nvSpPr>
          <p:cNvPr id="4" name="Holder 4"/>
          <p:cNvSpPr>
            <a:spLocks noGrp="1"/>
          </p:cNvSpPr>
          <p:nvPr>
            <p:ph type="ftr" sz="quarter" idx="5"/>
          </p:nvPr>
        </p:nvSpPr>
        <p:spPr/>
        <p:txBody>
          <a:bodyPr lIns="0" tIns="0" rIns="0" bIns="0"/>
          <a:lstStyle>
            <a:lvl1pPr>
              <a:defRPr sz="1189" b="0" i="0">
                <a:solidFill>
                  <a:schemeClr val="bg1"/>
                </a:solidFill>
                <a:latin typeface="Carlito"/>
                <a:cs typeface="Carlito"/>
              </a:defRPr>
            </a:lvl1pPr>
          </a:lstStyle>
          <a:p>
            <a:pPr marL="25168">
              <a:lnSpc>
                <a:spcPts val="1328"/>
              </a:lnSpc>
            </a:pPr>
            <a:r>
              <a:rPr lang="pt-BR" spc="-20"/>
              <a:t>Dimitrios</a:t>
            </a:r>
            <a:r>
              <a:rPr lang="pt-BR" spc="-30"/>
              <a:t> </a:t>
            </a:r>
            <a:r>
              <a:rPr lang="pt-BR"/>
              <a:t>A.</a:t>
            </a:r>
            <a:r>
              <a:rPr lang="pt-BR" spc="-20"/>
              <a:t> </a:t>
            </a:r>
            <a:r>
              <a:rPr lang="pt-BR"/>
              <a:t>Glynos</a:t>
            </a:r>
            <a:r>
              <a:rPr lang="pt-BR" spc="226"/>
              <a:t> </a:t>
            </a:r>
            <a:r>
              <a:rPr lang="pt-BR" spc="-20"/>
              <a:t>(Univ.</a:t>
            </a:r>
            <a:r>
              <a:rPr lang="pt-BR" spc="59"/>
              <a:t> </a:t>
            </a:r>
            <a:r>
              <a:rPr lang="pt-BR"/>
              <a:t>of</a:t>
            </a:r>
            <a:r>
              <a:rPr lang="pt-BR" spc="-30"/>
              <a:t> </a:t>
            </a:r>
            <a:r>
              <a:rPr lang="pt-BR" spc="-20"/>
              <a:t>Piraeus)</a:t>
            </a:r>
            <a:endParaRPr lang="pt-BR" spc="-20" dirty="0"/>
          </a:p>
        </p:txBody>
      </p:sp>
      <p:sp>
        <p:nvSpPr>
          <p:cNvPr id="5" name="Holder 5"/>
          <p:cNvSpPr>
            <a:spLocks noGrp="1"/>
          </p:cNvSpPr>
          <p:nvPr>
            <p:ph type="dt" sz="half" idx="6"/>
          </p:nvPr>
        </p:nvSpPr>
        <p:spPr/>
        <p:txBody>
          <a:bodyPr lIns="0" tIns="0" rIns="0" bIns="0"/>
          <a:lstStyle>
            <a:lvl1pPr>
              <a:defRPr sz="1189" b="0" i="0">
                <a:solidFill>
                  <a:schemeClr val="bg1"/>
                </a:solidFill>
                <a:latin typeface="Carlito"/>
                <a:cs typeface="Carlito"/>
              </a:defRPr>
            </a:lvl1pPr>
          </a:lstStyle>
          <a:p>
            <a:pPr marL="100670">
              <a:lnSpc>
                <a:spcPts val="1328"/>
              </a:lnSpc>
            </a:pPr>
            <a:r>
              <a:rPr lang="en-US"/>
              <a:t>May</a:t>
            </a:r>
            <a:r>
              <a:rPr lang="en-US" spc="-40"/>
              <a:t> </a:t>
            </a:r>
            <a:r>
              <a:rPr lang="en-US"/>
              <a:t>4th,</a:t>
            </a:r>
            <a:r>
              <a:rPr lang="en-US" spc="-40"/>
              <a:t> 2020</a:t>
            </a:r>
            <a:endParaRPr lang="en-US" spc="-40" dirty="0"/>
          </a:p>
        </p:txBody>
      </p:sp>
      <p:sp>
        <p:nvSpPr>
          <p:cNvPr id="6" name="Holder 6"/>
          <p:cNvSpPr>
            <a:spLocks noGrp="1"/>
          </p:cNvSpPr>
          <p:nvPr>
            <p:ph type="sldNum" sz="quarter" idx="7"/>
          </p:nvPr>
        </p:nvSpPr>
        <p:spPr/>
        <p:txBody>
          <a:bodyPr lIns="0" tIns="0" rIns="0" bIns="0"/>
          <a:lstStyle>
            <a:lvl1pPr>
              <a:defRPr sz="1189" b="0" i="0">
                <a:solidFill>
                  <a:schemeClr val="bg1"/>
                </a:solidFill>
                <a:latin typeface="Carlito"/>
                <a:cs typeface="Carlito"/>
              </a:defRPr>
            </a:lvl1pPr>
          </a:lstStyle>
          <a:p>
            <a:pPr marL="100670">
              <a:lnSpc>
                <a:spcPts val="1328"/>
              </a:lnSpc>
            </a:pPr>
            <a:fld id="{81D60167-4931-47E6-BA6A-407CBD079E47}" type="slidenum">
              <a:rPr lang="en-US" smtClean="0"/>
              <a:pPr marL="100670">
                <a:lnSpc>
                  <a:spcPts val="1328"/>
                </a:lnSpc>
              </a:pPr>
              <a:t>‹#›</a:t>
            </a:fld>
            <a:r>
              <a:rPr lang="en-US" spc="-79"/>
              <a:t> </a:t>
            </a:r>
            <a:r>
              <a:rPr lang="en-US" spc="-20"/>
              <a:t>/</a:t>
            </a:r>
            <a:r>
              <a:rPr lang="en-US" spc="-79"/>
              <a:t> </a:t>
            </a:r>
            <a:r>
              <a:rPr lang="en-US" spc="-50"/>
              <a:t>24</a:t>
            </a:r>
            <a:endParaRPr lang="en-US" spc="-50" dirty="0"/>
          </a:p>
        </p:txBody>
      </p:sp>
    </p:spTree>
    <p:extLst>
      <p:ext uri="{BB962C8B-B14F-4D97-AF65-F5344CB8AC3E}">
        <p14:creationId xmlns:p14="http://schemas.microsoft.com/office/powerpoint/2010/main" val="4124664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Agenda - Topic 2">
  <p:cSld name="1_Agenda - Topic 2">
    <p:spTree>
      <p:nvGrpSpPr>
        <p:cNvPr id="1" name="Shape 96"/>
        <p:cNvGrpSpPr/>
        <p:nvPr/>
      </p:nvGrpSpPr>
      <p:grpSpPr>
        <a:xfrm>
          <a:off x="0" y="0"/>
          <a:ext cx="0" cy="0"/>
          <a:chOff x="0" y="0"/>
          <a:chExt cx="0" cy="0"/>
        </a:xfrm>
      </p:grpSpPr>
      <p:sp>
        <p:nvSpPr>
          <p:cNvPr id="97" name="Google Shape;97;p38"/>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 name="Google Shape;98;p38"/>
          <p:cNvSpPr>
            <a:spLocks noGrp="1"/>
          </p:cNvSpPr>
          <p:nvPr>
            <p:ph type="pic" idx="2"/>
          </p:nvPr>
        </p:nvSpPr>
        <p:spPr>
          <a:xfrm flipH="1">
            <a:off x="7163691" y="0"/>
            <a:ext cx="5024825" cy="6858000"/>
          </a:xfrm>
          <a:prstGeom prst="rect">
            <a:avLst/>
          </a:prstGeom>
          <a:solidFill>
            <a:schemeClr val="lt2"/>
          </a:solidFill>
          <a:ln>
            <a:noFill/>
          </a:ln>
        </p:spPr>
      </p:sp>
      <p:sp>
        <p:nvSpPr>
          <p:cNvPr id="99" name="Google Shape;99;p38"/>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8"/>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1" name="Google Shape;101;p38"/>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2" name="Google Shape;102;p38"/>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3" name="Google Shape;103;p38"/>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4" name="Google Shape;104;p38"/>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5" name="Google Shape;105;p38"/>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6" name="Google Shape;106;p38"/>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7" name="Google Shape;107;p38"/>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8" name="Google Shape;108;p38"/>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9" name="Google Shape;109;p38"/>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0" name="Google Shape;110;p38"/>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1" name="Google Shape;111;p38"/>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8"/>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2600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
        <p:nvSpPr>
          <p:cNvPr id="3" name="Title 1">
            <a:extLst>
              <a:ext uri="{FF2B5EF4-FFF2-40B4-BE49-F238E27FC236}">
                <a16:creationId xmlns:a16="http://schemas.microsoft.com/office/drawing/2014/main" id="{B7EC4C7D-9F32-3DD5-0898-0A64AB3E48C2}"/>
              </a:ext>
            </a:extLst>
          </p:cNvPr>
          <p:cNvSpPr>
            <a:spLocks noGrp="1"/>
          </p:cNvSpPr>
          <p:nvPr>
            <p:ph type="ctrTitle" hasCustomPrompt="1"/>
          </p:nvPr>
        </p:nvSpPr>
        <p:spPr>
          <a:xfrm>
            <a:off x="796322" y="320040"/>
            <a:ext cx="6732237" cy="1017147"/>
          </a:xfrm>
        </p:spPr>
        <p:txBody>
          <a:bodyPr anchor="b">
            <a:noAutofit/>
          </a:bodyPr>
          <a:lstStyle>
            <a:lvl1pPr algn="l">
              <a:lnSpc>
                <a:spcPct val="90000"/>
              </a:lnSpc>
              <a:defRPr sz="3600" spc="100" baseline="0">
                <a:solidFill>
                  <a:schemeClr val="tx1"/>
                </a:solidFill>
              </a:defRPr>
            </a:lvl1pPr>
          </a:lstStyle>
          <a:p>
            <a:r>
              <a:rPr lang="en-US" dirty="0"/>
              <a:t>Add title here</a:t>
            </a:r>
          </a:p>
        </p:txBody>
      </p:sp>
      <p:sp>
        <p:nvSpPr>
          <p:cNvPr id="4" name="Text Placeholder 7">
            <a:extLst>
              <a:ext uri="{FF2B5EF4-FFF2-40B4-BE49-F238E27FC236}">
                <a16:creationId xmlns:a16="http://schemas.microsoft.com/office/drawing/2014/main" id="{3CD56122-AE93-63D3-9B51-14AA353EC027}"/>
              </a:ext>
            </a:extLst>
          </p:cNvPr>
          <p:cNvSpPr>
            <a:spLocks noGrp="1"/>
          </p:cNvSpPr>
          <p:nvPr>
            <p:ph type="body" sz="quarter" idx="10" hasCustomPrompt="1"/>
          </p:nvPr>
        </p:nvSpPr>
        <p:spPr>
          <a:xfrm>
            <a:off x="824242" y="174947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o1.</a:t>
            </a:r>
          </a:p>
        </p:txBody>
      </p:sp>
      <p:sp>
        <p:nvSpPr>
          <p:cNvPr id="5" name="Text Placeholder 12">
            <a:extLst>
              <a:ext uri="{FF2B5EF4-FFF2-40B4-BE49-F238E27FC236}">
                <a16:creationId xmlns:a16="http://schemas.microsoft.com/office/drawing/2014/main" id="{80B457C0-C5F0-38B3-A5A4-4CF83DA5DCA9}"/>
              </a:ext>
            </a:extLst>
          </p:cNvPr>
          <p:cNvSpPr>
            <a:spLocks noGrp="1"/>
          </p:cNvSpPr>
          <p:nvPr>
            <p:ph type="body" sz="quarter" idx="16" hasCustomPrompt="1"/>
          </p:nvPr>
        </p:nvSpPr>
        <p:spPr>
          <a:xfrm>
            <a:off x="1643379" y="174947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18" name="Text Placeholder 7">
            <a:extLst>
              <a:ext uri="{FF2B5EF4-FFF2-40B4-BE49-F238E27FC236}">
                <a16:creationId xmlns:a16="http://schemas.microsoft.com/office/drawing/2014/main" id="{A608DDE2-7690-8BBF-1E41-BF40F26AF191}"/>
              </a:ext>
            </a:extLst>
          </p:cNvPr>
          <p:cNvSpPr>
            <a:spLocks noGrp="1"/>
          </p:cNvSpPr>
          <p:nvPr>
            <p:ph type="body" sz="quarter" idx="13" hasCustomPrompt="1"/>
          </p:nvPr>
        </p:nvSpPr>
        <p:spPr>
          <a:xfrm>
            <a:off x="824242" y="3006909"/>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o3.</a:t>
            </a:r>
          </a:p>
        </p:txBody>
      </p:sp>
      <p:sp>
        <p:nvSpPr>
          <p:cNvPr id="19" name="Text Placeholder 12">
            <a:extLst>
              <a:ext uri="{FF2B5EF4-FFF2-40B4-BE49-F238E27FC236}">
                <a16:creationId xmlns:a16="http://schemas.microsoft.com/office/drawing/2014/main" id="{4A70176D-1CA9-F362-DA0D-140ADC80AB78}"/>
              </a:ext>
            </a:extLst>
          </p:cNvPr>
          <p:cNvSpPr>
            <a:spLocks noGrp="1"/>
          </p:cNvSpPr>
          <p:nvPr>
            <p:ph type="body" sz="quarter" idx="18" hasCustomPrompt="1"/>
          </p:nvPr>
        </p:nvSpPr>
        <p:spPr>
          <a:xfrm>
            <a:off x="1643379" y="3009613"/>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5" name="Text Placeholder 7">
            <a:extLst>
              <a:ext uri="{FF2B5EF4-FFF2-40B4-BE49-F238E27FC236}">
                <a16:creationId xmlns:a16="http://schemas.microsoft.com/office/drawing/2014/main" id="{0B557568-DAFA-B892-D220-F9088C6909A3}"/>
              </a:ext>
            </a:extLst>
          </p:cNvPr>
          <p:cNvSpPr>
            <a:spLocks noGrp="1"/>
          </p:cNvSpPr>
          <p:nvPr>
            <p:ph type="body" sz="quarter" idx="14" hasCustomPrompt="1"/>
          </p:nvPr>
        </p:nvSpPr>
        <p:spPr>
          <a:xfrm>
            <a:off x="824242" y="3635783"/>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o4.</a:t>
            </a:r>
          </a:p>
        </p:txBody>
      </p:sp>
      <p:sp>
        <p:nvSpPr>
          <p:cNvPr id="26" name="Text Placeholder 12">
            <a:extLst>
              <a:ext uri="{FF2B5EF4-FFF2-40B4-BE49-F238E27FC236}">
                <a16:creationId xmlns:a16="http://schemas.microsoft.com/office/drawing/2014/main" id="{5920ECF3-A4B7-A9A1-C23F-56EDD775AC7B}"/>
              </a:ext>
            </a:extLst>
          </p:cNvPr>
          <p:cNvSpPr>
            <a:spLocks noGrp="1"/>
          </p:cNvSpPr>
          <p:nvPr>
            <p:ph type="body" sz="quarter" idx="19" hasCustomPrompt="1"/>
          </p:nvPr>
        </p:nvSpPr>
        <p:spPr>
          <a:xfrm>
            <a:off x="1643379" y="3638169"/>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7" name="Text Placeholder 7">
            <a:extLst>
              <a:ext uri="{FF2B5EF4-FFF2-40B4-BE49-F238E27FC236}">
                <a16:creationId xmlns:a16="http://schemas.microsoft.com/office/drawing/2014/main" id="{0A92B7FF-F522-FFD6-3A37-5C7F5CB3AE4D}"/>
              </a:ext>
            </a:extLst>
          </p:cNvPr>
          <p:cNvSpPr>
            <a:spLocks noGrp="1"/>
          </p:cNvSpPr>
          <p:nvPr>
            <p:ph type="body" sz="quarter" idx="15" hasCustomPrompt="1"/>
          </p:nvPr>
        </p:nvSpPr>
        <p:spPr>
          <a:xfrm>
            <a:off x="824242" y="4264656"/>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o5.</a:t>
            </a:r>
          </a:p>
        </p:txBody>
      </p:sp>
      <p:sp>
        <p:nvSpPr>
          <p:cNvPr id="28" name="Text Placeholder 12">
            <a:extLst>
              <a:ext uri="{FF2B5EF4-FFF2-40B4-BE49-F238E27FC236}">
                <a16:creationId xmlns:a16="http://schemas.microsoft.com/office/drawing/2014/main" id="{718010FC-71DC-C4A0-BBE6-35E03F05FE2E}"/>
              </a:ext>
            </a:extLst>
          </p:cNvPr>
          <p:cNvSpPr>
            <a:spLocks noGrp="1"/>
          </p:cNvSpPr>
          <p:nvPr>
            <p:ph type="body" sz="quarter" idx="20" hasCustomPrompt="1"/>
          </p:nvPr>
        </p:nvSpPr>
        <p:spPr>
          <a:xfrm>
            <a:off x="1643379" y="4269747"/>
            <a:ext cx="5885179" cy="533400"/>
          </a:xfrm>
        </p:spPr>
        <p:txBody>
          <a:bodyPr bIns="0" anchor="b"/>
          <a:lstStyle>
            <a:lvl1pPr marL="0" indent="0">
              <a:buNone/>
              <a:defRPr>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
        <p:nvSpPr>
          <p:cNvPr id="29" name="Text Placeholder 7">
            <a:extLst>
              <a:ext uri="{FF2B5EF4-FFF2-40B4-BE49-F238E27FC236}">
                <a16:creationId xmlns:a16="http://schemas.microsoft.com/office/drawing/2014/main" id="{2512EE29-359B-8558-2A40-DB8D4D256652}"/>
              </a:ext>
            </a:extLst>
          </p:cNvPr>
          <p:cNvSpPr>
            <a:spLocks noGrp="1"/>
          </p:cNvSpPr>
          <p:nvPr>
            <p:ph type="body" sz="quarter" idx="12" hasCustomPrompt="1"/>
          </p:nvPr>
        </p:nvSpPr>
        <p:spPr>
          <a:xfrm>
            <a:off x="824242" y="2378035"/>
            <a:ext cx="788639" cy="533400"/>
          </a:xfrm>
        </p:spPr>
        <p:txBody>
          <a:bodyPr lIns="0" tIns="0" rIns="0" bIns="0" anchor="ctr">
            <a:noAutofit/>
          </a:bodyPr>
          <a:lstStyle>
            <a:lvl1pPr marL="0" indent="0" algn="ctr">
              <a:lnSpc>
                <a:spcPct val="60000"/>
              </a:lnSpc>
              <a:spcBef>
                <a:spcPts val="0"/>
              </a:spcBef>
              <a:spcAft>
                <a:spcPts val="0"/>
              </a:spcAft>
              <a:buNone/>
              <a:defRPr sz="4400" b="0" spc="100" baseline="-25000">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o2.</a:t>
            </a:r>
          </a:p>
        </p:txBody>
      </p:sp>
      <p:sp>
        <p:nvSpPr>
          <p:cNvPr id="30" name="Text Placeholder 12">
            <a:extLst>
              <a:ext uri="{FF2B5EF4-FFF2-40B4-BE49-F238E27FC236}">
                <a16:creationId xmlns:a16="http://schemas.microsoft.com/office/drawing/2014/main" id="{70CCBBEB-A224-6D89-748B-8053ED48B25A}"/>
              </a:ext>
            </a:extLst>
          </p:cNvPr>
          <p:cNvSpPr>
            <a:spLocks noGrp="1"/>
          </p:cNvSpPr>
          <p:nvPr>
            <p:ph type="body" sz="quarter" idx="17" hasCustomPrompt="1"/>
          </p:nvPr>
        </p:nvSpPr>
        <p:spPr>
          <a:xfrm>
            <a:off x="1643379" y="2378035"/>
            <a:ext cx="5885179" cy="533400"/>
          </a:xfrm>
        </p:spPr>
        <p:txBody>
          <a:bodyPr bIns="0" anchor="b">
            <a:normAutofit/>
          </a:bodyPr>
          <a:lstStyle>
            <a:lvl1pPr marL="0" indent="0">
              <a:buNone/>
              <a:defRPr sz="2000">
                <a:solidFill>
                  <a:schemeClr val="tx1">
                    <a:lumMod val="50000"/>
                    <a:lumOff val="50000"/>
                  </a:schemeClr>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spTree>
    <p:extLst>
      <p:ext uri="{BB962C8B-B14F-4D97-AF65-F5344CB8AC3E}">
        <p14:creationId xmlns:p14="http://schemas.microsoft.com/office/powerpoint/2010/main" val="24737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60376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B3EF88AD-4B54-9DC5-D315-825BE9FCEEF4}"/>
              </a:ext>
            </a:extLst>
          </p:cNvPr>
          <p:cNvSpPr>
            <a:spLocks noGrp="1"/>
          </p:cNvSpPr>
          <p:nvPr>
            <p:ph sz="quarter" idx="17"/>
          </p:nvPr>
        </p:nvSpPr>
        <p:spPr>
          <a:xfrm>
            <a:off x="796322" y="2252076"/>
            <a:ext cx="5797550" cy="3051762"/>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2095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Single lin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96322" y="408820"/>
            <a:ext cx="8935507" cy="949467"/>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4" name="Content Placeholder 3">
            <a:extLst>
              <a:ext uri="{FF2B5EF4-FFF2-40B4-BE49-F238E27FC236}">
                <a16:creationId xmlns:a16="http://schemas.microsoft.com/office/drawing/2014/main" id="{940D7E9A-1E17-C6A0-31A6-F6F620FF9E84}"/>
              </a:ext>
            </a:extLst>
          </p:cNvPr>
          <p:cNvSpPr>
            <a:spLocks noGrp="1"/>
          </p:cNvSpPr>
          <p:nvPr>
            <p:ph sz="quarter" idx="17"/>
          </p:nvPr>
        </p:nvSpPr>
        <p:spPr>
          <a:xfrm>
            <a:off x="796322" y="1986061"/>
            <a:ext cx="5797550" cy="4015244"/>
          </a:xfrm>
        </p:spPr>
        <p:txBody>
          <a:bodyPr>
            <a:normAutofit/>
          </a:bodyPr>
          <a:lstStyle>
            <a:lvl1pPr>
              <a:defRPr sz="1400"/>
            </a:lvl1pPr>
            <a:lvl2pPr>
              <a:defRPr sz="1400"/>
            </a:lvl2pPr>
            <a:lvl3pPr>
              <a:defRPr sz="14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7769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B8C35C0-4758-2887-0763-E78795846CD3}"/>
              </a:ext>
              <a:ext uri="{C183D7F6-B498-43B3-948B-1728B52AA6E4}">
                <adec:decorative xmlns:adec="http://schemas.microsoft.com/office/drawing/2017/decorative" val="1"/>
              </a:ext>
            </a:extLst>
          </p:cNvPr>
          <p:cNvSpPr/>
          <p:nvPr userDrawn="1"/>
        </p:nvSpPr>
        <p:spPr>
          <a:xfrm>
            <a:off x="6093537" y="-1946"/>
            <a:ext cx="3601340" cy="6881814"/>
          </a:xfrm>
          <a:custGeom>
            <a:avLst/>
            <a:gdLst>
              <a:gd name="connsiteX0" fmla="*/ 3601340 w 3601340"/>
              <a:gd name="connsiteY0" fmla="*/ 0 h 6881814"/>
              <a:gd name="connsiteX1" fmla="*/ 0 w 3601340"/>
              <a:gd name="connsiteY1" fmla="*/ 0 h 6881814"/>
              <a:gd name="connsiteX2" fmla="*/ 0 w 3601340"/>
              <a:gd name="connsiteY2" fmla="*/ 6881815 h 6881814"/>
              <a:gd name="connsiteX3" fmla="*/ 1064235 w 3601340"/>
              <a:gd name="connsiteY3" fmla="*/ 6881815 h 6881814"/>
              <a:gd name="connsiteX4" fmla="*/ 1441045 w 3601340"/>
              <a:gd name="connsiteY4" fmla="*/ 5490188 h 6881814"/>
              <a:gd name="connsiteX5" fmla="*/ 1835678 w 3601340"/>
              <a:gd name="connsiteY5" fmla="*/ 4034957 h 6881814"/>
              <a:gd name="connsiteX6" fmla="*/ 2045724 w 3601340"/>
              <a:gd name="connsiteY6" fmla="*/ 3914112 h 6881814"/>
              <a:gd name="connsiteX7" fmla="*/ 2166660 w 3601340"/>
              <a:gd name="connsiteY7" fmla="*/ 4124001 h 6881814"/>
              <a:gd name="connsiteX8" fmla="*/ 1906966 w 3601340"/>
              <a:gd name="connsiteY8" fmla="*/ 5081858 h 6881814"/>
              <a:gd name="connsiteX9" fmla="*/ 2027902 w 3601340"/>
              <a:gd name="connsiteY9" fmla="*/ 5291747 h 6881814"/>
              <a:gd name="connsiteX10" fmla="*/ 2227765 w 3601340"/>
              <a:gd name="connsiteY10" fmla="*/ 5198887 h 6881814"/>
              <a:gd name="connsiteX11" fmla="*/ 2570204 w 3601340"/>
              <a:gd name="connsiteY11" fmla="*/ 3923016 h 6881814"/>
              <a:gd name="connsiteX12" fmla="*/ 2602029 w 3601340"/>
              <a:gd name="connsiteY12" fmla="*/ 3799627 h 6881814"/>
              <a:gd name="connsiteX13" fmla="*/ 3601340 w 3601340"/>
              <a:gd name="connsiteY13" fmla="*/ 0 h 688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01340" h="6881814">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w="12700" cap="flat">
            <a:noFill/>
            <a:prstDash val="solid"/>
            <a:miter/>
          </a:ln>
        </p:spPr>
        <p:txBody>
          <a:bodyPr rtlCol="0" anchor="ctr"/>
          <a:lstStyle/>
          <a:p>
            <a:endParaRPr lang="en-US" dirty="0"/>
          </a:p>
        </p:txBody>
      </p:sp>
      <p:sp>
        <p:nvSpPr>
          <p:cNvPr id="2" name="Title 1"/>
          <p:cNvSpPr>
            <a:spLocks noGrp="1"/>
          </p:cNvSpPr>
          <p:nvPr>
            <p:ph type="ctrTitle" hasCustomPrompt="1"/>
          </p:nvPr>
        </p:nvSpPr>
        <p:spPr>
          <a:xfrm>
            <a:off x="796322" y="320040"/>
            <a:ext cx="6732237" cy="1524000"/>
          </a:xfrm>
        </p:spPr>
        <p:txBody>
          <a:bodyPr anchor="b">
            <a:normAutofit/>
          </a:bodyPr>
          <a:lstStyle>
            <a:lvl1pPr algn="l">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796322" y="2252394"/>
            <a:ext cx="5797518" cy="2532966"/>
          </a:xfrm>
        </p:spPr>
        <p:txBody>
          <a:bodyPr lIns="91440" bIns="0" anchor="t">
            <a:normAutofit/>
          </a:bodyPr>
          <a:lstStyle>
            <a:lvl1pPr marL="0" indent="0">
              <a:spcBef>
                <a:spcPts val="600"/>
              </a:spcBef>
              <a:spcAft>
                <a:spcPts val="1800"/>
              </a:spcAft>
              <a:buNone/>
              <a:defRPr sz="1400"/>
            </a:lvl1pPr>
            <a:lvl2pPr marL="201168" indent="0">
              <a:buNone/>
              <a:defRPr/>
            </a:lvl2pPr>
            <a:lvl3pPr marL="384048" indent="0">
              <a:buNone/>
              <a:defRPr/>
            </a:lvl3pPr>
            <a:lvl4pPr marL="566928" indent="0">
              <a:buNone/>
              <a:defRPr/>
            </a:lvl4pPr>
            <a:lvl5pPr marL="749808" indent="0">
              <a:buNone/>
              <a:defRPr/>
            </a:lvl5pPr>
          </a:lstStyle>
          <a:p>
            <a:pPr lvl="0"/>
            <a:r>
              <a:rPr lang="en-US" dirty="0"/>
              <a:t>Click to add text</a:t>
            </a:r>
          </a:p>
        </p:txBody>
      </p:sp>
      <p:cxnSp>
        <p:nvCxnSpPr>
          <p:cNvPr id="22" name="Straight Connector 21">
            <a:extLst>
              <a:ext uri="{FF2B5EF4-FFF2-40B4-BE49-F238E27FC236}">
                <a16:creationId xmlns:a16="http://schemas.microsoft.com/office/drawing/2014/main" id="{C01359A1-A1B1-9DC6-08B9-8042E7FBA168}"/>
              </a:ext>
              <a:ext uri="{C183D7F6-B498-43B3-948B-1728B52AA6E4}">
                <adec:decorative xmlns:adec="http://schemas.microsoft.com/office/drawing/2017/decorative" val="1"/>
              </a:ext>
            </a:extLst>
          </p:cNvPr>
          <p:cNvCxnSpPr>
            <a:cxnSpLocks/>
          </p:cNvCxnSpPr>
          <p:nvPr userDrawn="1"/>
        </p:nvCxnSpPr>
        <p:spPr>
          <a:xfrm rot="10800000" flipH="1">
            <a:off x="6889763"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flipH="1">
            <a:off x="7163691" y="0"/>
            <a:ext cx="5024825" cy="6858000"/>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655820 w 5840730"/>
              <a:gd name="connsiteY6" fmla="*/ 1770075 h 6887937"/>
              <a:gd name="connsiteX7" fmla="*/ 3893820 w 5840730"/>
              <a:gd name="connsiteY7" fmla="*/ 4688535 h 6887937"/>
              <a:gd name="connsiteX8" fmla="*/ 3992880 w 5840730"/>
              <a:gd name="connsiteY8" fmla="*/ 490570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3893820 w 5840730"/>
              <a:gd name="connsiteY6" fmla="*/ 4688535 h 6887937"/>
              <a:gd name="connsiteX7" fmla="*/ 3992880 w 5840730"/>
              <a:gd name="connsiteY7" fmla="*/ 4905705 h 6887937"/>
              <a:gd name="connsiteX8" fmla="*/ 4213860 w 5840730"/>
              <a:gd name="connsiteY8" fmla="*/ 4757115 h 6887937"/>
              <a:gd name="connsiteX9" fmla="*/ 4457700 w 5840730"/>
              <a:gd name="connsiteY9" fmla="*/ 3842715 h 6887937"/>
              <a:gd name="connsiteX10" fmla="*/ 4686300 w 5840730"/>
              <a:gd name="connsiteY10" fmla="*/ 371317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3893820 w 5840730"/>
              <a:gd name="connsiteY5" fmla="*/ 4688535 h 6887937"/>
              <a:gd name="connsiteX6" fmla="*/ 3992880 w 5840730"/>
              <a:gd name="connsiteY6" fmla="*/ 4905705 h 6887937"/>
              <a:gd name="connsiteX7" fmla="*/ 4213860 w 5840730"/>
              <a:gd name="connsiteY7" fmla="*/ 4757115 h 6887937"/>
              <a:gd name="connsiteX8" fmla="*/ 4457700 w 5840730"/>
              <a:gd name="connsiteY8" fmla="*/ 3842715 h 6887937"/>
              <a:gd name="connsiteX9" fmla="*/ 4686300 w 5840730"/>
              <a:gd name="connsiteY9" fmla="*/ 371317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3893820 w 5840730"/>
              <a:gd name="connsiteY4" fmla="*/ 4688535 h 6887937"/>
              <a:gd name="connsiteX5" fmla="*/ 3992880 w 5840730"/>
              <a:gd name="connsiteY5" fmla="*/ 4905705 h 6887937"/>
              <a:gd name="connsiteX6" fmla="*/ 4213860 w 5840730"/>
              <a:gd name="connsiteY6" fmla="*/ 4757115 h 6887937"/>
              <a:gd name="connsiteX7" fmla="*/ 4457700 w 5840730"/>
              <a:gd name="connsiteY7" fmla="*/ 3842715 h 6887937"/>
              <a:gd name="connsiteX8" fmla="*/ 4686300 w 5840730"/>
              <a:gd name="connsiteY8" fmla="*/ 371317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3893820 w 5840730"/>
              <a:gd name="connsiteY3" fmla="*/ 4688535 h 6887937"/>
              <a:gd name="connsiteX4" fmla="*/ 3992880 w 5840730"/>
              <a:gd name="connsiteY4" fmla="*/ 4905705 h 6887937"/>
              <a:gd name="connsiteX5" fmla="*/ 4213860 w 5840730"/>
              <a:gd name="connsiteY5" fmla="*/ 4757115 h 6887937"/>
              <a:gd name="connsiteX6" fmla="*/ 4457700 w 5840730"/>
              <a:gd name="connsiteY6" fmla="*/ 3842715 h 6887937"/>
              <a:gd name="connsiteX7" fmla="*/ 4686300 w 5840730"/>
              <a:gd name="connsiteY7" fmla="*/ 371317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3893820 w 5840730"/>
              <a:gd name="connsiteY2" fmla="*/ 4688535 h 6887937"/>
              <a:gd name="connsiteX3" fmla="*/ 3992880 w 5840730"/>
              <a:gd name="connsiteY3" fmla="*/ 4905705 h 6887937"/>
              <a:gd name="connsiteX4" fmla="*/ 4213860 w 5840730"/>
              <a:gd name="connsiteY4" fmla="*/ 4757115 h 6887937"/>
              <a:gd name="connsiteX5" fmla="*/ 4457700 w 5840730"/>
              <a:gd name="connsiteY5" fmla="*/ 3842715 h 6887937"/>
              <a:gd name="connsiteX6" fmla="*/ 4686300 w 5840730"/>
              <a:gd name="connsiteY6" fmla="*/ 371317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4790753"/>
              <a:gd name="connsiteY0" fmla="*/ 0 h 6887937"/>
              <a:gd name="connsiteX1" fmla="*/ 2674743 w 4790753"/>
              <a:gd name="connsiteY1" fmla="*/ 49345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893820 w 4790753"/>
              <a:gd name="connsiteY2" fmla="*/ 4688535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97763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310950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90698 w 4790753"/>
              <a:gd name="connsiteY2" fmla="*/ 3504252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412040 w 4790753"/>
              <a:gd name="connsiteY2" fmla="*/ 3464777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244891 w 4790753"/>
              <a:gd name="connsiteY2" fmla="*/ 3464778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4790753"/>
              <a:gd name="connsiteY0" fmla="*/ 0 h 6887937"/>
              <a:gd name="connsiteX1" fmla="*/ 2487931 w 4790753"/>
              <a:gd name="connsiteY1" fmla="*/ 0 h 6887937"/>
              <a:gd name="connsiteX2" fmla="*/ 3392375 w 4790753"/>
              <a:gd name="connsiteY2" fmla="*/ 3464779 h 6887937"/>
              <a:gd name="connsiteX3" fmla="*/ 3992880 w 4790753"/>
              <a:gd name="connsiteY3" fmla="*/ 4905705 h 6887937"/>
              <a:gd name="connsiteX4" fmla="*/ 4213860 w 4790753"/>
              <a:gd name="connsiteY4" fmla="*/ 4757115 h 6887937"/>
              <a:gd name="connsiteX5" fmla="*/ 4457700 w 4790753"/>
              <a:gd name="connsiteY5" fmla="*/ 3842715 h 6887937"/>
              <a:gd name="connsiteX6" fmla="*/ 4686300 w 4790753"/>
              <a:gd name="connsiteY6" fmla="*/ 3713175 h 6887937"/>
              <a:gd name="connsiteX7" fmla="*/ 4785360 w 4790753"/>
              <a:gd name="connsiteY7" fmla="*/ 3926535 h 6887937"/>
              <a:gd name="connsiteX8" fmla="*/ 4028621 w 4790753"/>
              <a:gd name="connsiteY8" fmla="*/ 6887937 h 6887937"/>
              <a:gd name="connsiteX9" fmla="*/ 0 w 4790753"/>
              <a:gd name="connsiteY9" fmla="*/ 6877051 h 6887937"/>
              <a:gd name="connsiteX10" fmla="*/ 0 w 4790753"/>
              <a:gd name="connsiteY10" fmla="*/ 0 h 6887937"/>
              <a:gd name="connsiteX0" fmla="*/ 0 w 5110169"/>
              <a:gd name="connsiteY0" fmla="*/ 0 h 6887937"/>
              <a:gd name="connsiteX1" fmla="*/ 2487931 w 5110169"/>
              <a:gd name="connsiteY1" fmla="*/ 0 h 6887937"/>
              <a:gd name="connsiteX2" fmla="*/ 3392375 w 5110169"/>
              <a:gd name="connsiteY2" fmla="*/ 3464779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66000 w 5110169"/>
              <a:gd name="connsiteY2" fmla="*/ 4629324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16839 w 5110169"/>
              <a:gd name="connsiteY2" fmla="*/ 4550372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589019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92880 w 5110169"/>
              <a:gd name="connsiteY3" fmla="*/ 4905705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034002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3953550 w 5110169"/>
              <a:gd name="connsiteY3" fmla="*/ 5300466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42040 w 5110169"/>
              <a:gd name="connsiteY3" fmla="*/ 5566930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677510 w 5110169"/>
              <a:gd name="connsiteY2" fmla="*/ 4510896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05329 w 5110169"/>
              <a:gd name="connsiteY2" fmla="*/ 4974740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775832 w 5110169"/>
              <a:gd name="connsiteY2" fmla="*/ 503395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32208 w 5110169"/>
              <a:gd name="connsiteY3" fmla="*/ 5379419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213860 w 5110169"/>
              <a:gd name="connsiteY4" fmla="*/ 4757115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4457700 w 5110169"/>
              <a:gd name="connsiteY5" fmla="*/ 384271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686300 w 5110169"/>
              <a:gd name="connsiteY6" fmla="*/ 3713175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785360 w 5110169"/>
              <a:gd name="connsiteY7" fmla="*/ 3926535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198620 w 5110169"/>
              <a:gd name="connsiteY7" fmla="*/ 4133044 h 6887937"/>
              <a:gd name="connsiteX8" fmla="*/ 5110169 w 5110169"/>
              <a:gd name="connsiteY8" fmla="*/ 6887937 h 6887937"/>
              <a:gd name="connsiteX9" fmla="*/ 0 w 5110169"/>
              <a:gd name="connsiteY9" fmla="*/ 6877051 h 6887937"/>
              <a:gd name="connsiteX10" fmla="*/ 0 w 5110169"/>
              <a:gd name="connsiteY10" fmla="*/ 0 h 6887937"/>
              <a:gd name="connsiteX0" fmla="*/ 0 w 5110169"/>
              <a:gd name="connsiteY0" fmla="*/ 0 h 6887937"/>
              <a:gd name="connsiteX1" fmla="*/ 2487931 w 5110169"/>
              <a:gd name="connsiteY1" fmla="*/ 0 h 6887937"/>
              <a:gd name="connsiteX2" fmla="*/ 3834825 w 5110169"/>
              <a:gd name="connsiteY2" fmla="*/ 5142514 h 6887937"/>
              <a:gd name="connsiteX3" fmla="*/ 4074118 w 5110169"/>
              <a:gd name="connsiteY3" fmla="*/ 5314407 h 6887937"/>
              <a:gd name="connsiteX4" fmla="*/ 4168140 w 5110169"/>
              <a:gd name="connsiteY4" fmla="*/ 5055407 h 6887937"/>
              <a:gd name="connsiteX5" fmla="*/ 3935730 w 5110169"/>
              <a:gd name="connsiteY5" fmla="*/ 4175425 h 6887937"/>
              <a:gd name="connsiteX6" fmla="*/ 4061460 w 5110169"/>
              <a:gd name="connsiteY6" fmla="*/ 3931157 h 6887937"/>
              <a:gd name="connsiteX7" fmla="*/ 4251960 w 5110169"/>
              <a:gd name="connsiteY7" fmla="*/ 4071856 h 6887937"/>
              <a:gd name="connsiteX8" fmla="*/ 5110169 w 5110169"/>
              <a:gd name="connsiteY8" fmla="*/ 6887937 h 6887937"/>
              <a:gd name="connsiteX9" fmla="*/ 0 w 5110169"/>
              <a:gd name="connsiteY9" fmla="*/ 6877051 h 6887937"/>
              <a:gd name="connsiteX10" fmla="*/ 0 w 5110169"/>
              <a:gd name="connsiteY10" fmla="*/ 0 h 6887937"/>
              <a:gd name="connsiteX0" fmla="*/ 0 w 5030921"/>
              <a:gd name="connsiteY0" fmla="*/ 0 h 6877051"/>
              <a:gd name="connsiteX1" fmla="*/ 2487931 w 5030921"/>
              <a:gd name="connsiteY1" fmla="*/ 0 h 6877051"/>
              <a:gd name="connsiteX2" fmla="*/ 3834825 w 5030921"/>
              <a:gd name="connsiteY2" fmla="*/ 5142514 h 6877051"/>
              <a:gd name="connsiteX3" fmla="*/ 4074118 w 5030921"/>
              <a:gd name="connsiteY3" fmla="*/ 5314407 h 6877051"/>
              <a:gd name="connsiteX4" fmla="*/ 4168140 w 5030921"/>
              <a:gd name="connsiteY4" fmla="*/ 5055407 h 6877051"/>
              <a:gd name="connsiteX5" fmla="*/ 3935730 w 5030921"/>
              <a:gd name="connsiteY5" fmla="*/ 4175425 h 6877051"/>
              <a:gd name="connsiteX6" fmla="*/ 4061460 w 5030921"/>
              <a:gd name="connsiteY6" fmla="*/ 3931157 h 6877051"/>
              <a:gd name="connsiteX7" fmla="*/ 4251960 w 5030921"/>
              <a:gd name="connsiteY7" fmla="*/ 4071856 h 6877051"/>
              <a:gd name="connsiteX8" fmla="*/ 5030921 w 5030921"/>
              <a:gd name="connsiteY8" fmla="*/ 6875699 h 6877051"/>
              <a:gd name="connsiteX9" fmla="*/ 0 w 5030921"/>
              <a:gd name="connsiteY9" fmla="*/ 6877051 h 6877051"/>
              <a:gd name="connsiteX10" fmla="*/ 0 w 5030921"/>
              <a:gd name="connsiteY10" fmla="*/ 0 h 6877051"/>
              <a:gd name="connsiteX0" fmla="*/ 0 w 4963865"/>
              <a:gd name="connsiteY0" fmla="*/ 0 h 6877051"/>
              <a:gd name="connsiteX1" fmla="*/ 2487931 w 4963865"/>
              <a:gd name="connsiteY1" fmla="*/ 0 h 6877051"/>
              <a:gd name="connsiteX2" fmla="*/ 3834825 w 4963865"/>
              <a:gd name="connsiteY2" fmla="*/ 5142514 h 6877051"/>
              <a:gd name="connsiteX3" fmla="*/ 4074118 w 4963865"/>
              <a:gd name="connsiteY3" fmla="*/ 5314407 h 6877051"/>
              <a:gd name="connsiteX4" fmla="*/ 4168140 w 4963865"/>
              <a:gd name="connsiteY4" fmla="*/ 5055407 h 6877051"/>
              <a:gd name="connsiteX5" fmla="*/ 3935730 w 4963865"/>
              <a:gd name="connsiteY5" fmla="*/ 4175425 h 6877051"/>
              <a:gd name="connsiteX6" fmla="*/ 4061460 w 4963865"/>
              <a:gd name="connsiteY6" fmla="*/ 3931157 h 6877051"/>
              <a:gd name="connsiteX7" fmla="*/ 4251960 w 4963865"/>
              <a:gd name="connsiteY7" fmla="*/ 4071856 h 6877051"/>
              <a:gd name="connsiteX8" fmla="*/ 4963865 w 4963865"/>
              <a:gd name="connsiteY8" fmla="*/ 6875699 h 6877051"/>
              <a:gd name="connsiteX9" fmla="*/ 0 w 4963865"/>
              <a:gd name="connsiteY9" fmla="*/ 6877051 h 6877051"/>
              <a:gd name="connsiteX10" fmla="*/ 0 w 4963865"/>
              <a:gd name="connsiteY10" fmla="*/ 0 h 6877051"/>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31157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41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79198 w 5024825"/>
              <a:gd name="connsiteY3" fmla="*/ 5441882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 name="connsiteX0" fmla="*/ 0 w 5024825"/>
              <a:gd name="connsiteY0" fmla="*/ 0 h 6881818"/>
              <a:gd name="connsiteX1" fmla="*/ 2487931 w 5024825"/>
              <a:gd name="connsiteY1" fmla="*/ 0 h 6881818"/>
              <a:gd name="connsiteX2" fmla="*/ 3834825 w 5024825"/>
              <a:gd name="connsiteY2" fmla="*/ 5142514 h 6881818"/>
              <a:gd name="connsiteX3" fmla="*/ 4048718 w 5024825"/>
              <a:gd name="connsiteY3" fmla="*/ 5314407 h 6881818"/>
              <a:gd name="connsiteX4" fmla="*/ 4168140 w 5024825"/>
              <a:gd name="connsiteY4" fmla="*/ 5055407 h 6881818"/>
              <a:gd name="connsiteX5" fmla="*/ 3935730 w 5024825"/>
              <a:gd name="connsiteY5" fmla="*/ 4175425 h 6881818"/>
              <a:gd name="connsiteX6" fmla="*/ 4061460 w 5024825"/>
              <a:gd name="connsiteY6" fmla="*/ 3941355 h 6881818"/>
              <a:gd name="connsiteX7" fmla="*/ 4251960 w 5024825"/>
              <a:gd name="connsiteY7" fmla="*/ 4071856 h 6881818"/>
              <a:gd name="connsiteX8" fmla="*/ 5024825 w 5024825"/>
              <a:gd name="connsiteY8" fmla="*/ 6881818 h 6881818"/>
              <a:gd name="connsiteX9" fmla="*/ 0 w 5024825"/>
              <a:gd name="connsiteY9" fmla="*/ 6877051 h 6881818"/>
              <a:gd name="connsiteX10" fmla="*/ 0 w 5024825"/>
              <a:gd name="connsiteY10" fmla="*/ 0 h 6881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4825" h="6881818">
                <a:moveTo>
                  <a:pt x="0" y="0"/>
                </a:moveTo>
                <a:lnTo>
                  <a:pt x="2487931" y="0"/>
                </a:lnTo>
                <a:lnTo>
                  <a:pt x="3834825" y="5142514"/>
                </a:lnTo>
                <a:cubicBezTo>
                  <a:pt x="3851116" y="5182666"/>
                  <a:pt x="3878538" y="5351369"/>
                  <a:pt x="4048718" y="5314407"/>
                </a:cubicBezTo>
                <a:cubicBezTo>
                  <a:pt x="4218898" y="5277445"/>
                  <a:pt x="4184015" y="5205230"/>
                  <a:pt x="4168140" y="5055407"/>
                </a:cubicBezTo>
                <a:lnTo>
                  <a:pt x="3935730" y="4175425"/>
                </a:lnTo>
                <a:cubicBezTo>
                  <a:pt x="3924300" y="4083966"/>
                  <a:pt x="3902710" y="3989870"/>
                  <a:pt x="4061460" y="3941355"/>
                </a:cubicBezTo>
                <a:cubicBezTo>
                  <a:pt x="4194810" y="3923207"/>
                  <a:pt x="4213860" y="4007005"/>
                  <a:pt x="4251960" y="4071856"/>
                </a:cubicBezTo>
                <a:lnTo>
                  <a:pt x="5024825" y="6881818"/>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pic>
        <p:nvPicPr>
          <p:cNvPr id="3" name="Graphic 2">
            <a:extLst>
              <a:ext uri="{FF2B5EF4-FFF2-40B4-BE49-F238E27FC236}">
                <a16:creationId xmlns:a16="http://schemas.microsoft.com/office/drawing/2014/main" id="{B38829F9-FA07-E84B-ED85-A3958046CB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804430" y="5008931"/>
            <a:ext cx="3842918" cy="435047"/>
          </a:xfrm>
          <a:prstGeom prst="rect">
            <a:avLst/>
          </a:prstGeom>
        </p:spPr>
      </p:pic>
    </p:spTree>
    <p:extLst>
      <p:ext uri="{BB962C8B-B14F-4D97-AF65-F5344CB8AC3E}">
        <p14:creationId xmlns:p14="http://schemas.microsoft.com/office/powerpoint/2010/main" val="3542979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360012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mparison Dark">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a:t>CSP Training Module Name: Presentation Template Created by PR</a:t>
            </a:r>
            <a:endParaRPr lang="en-US" dirty="0"/>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2417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esson Summar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99788" y="353962"/>
            <a:ext cx="4786877" cy="98322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599788" y="1517074"/>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599788" y="2341261"/>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1" name="Text Placeholder 10">
            <a:extLst>
              <a:ext uri="{FF2B5EF4-FFF2-40B4-BE49-F238E27FC236}">
                <a16:creationId xmlns:a16="http://schemas.microsoft.com/office/drawing/2014/main" id="{A9BC9EC3-C68A-CC9E-C220-8D585A8B43A0}"/>
              </a:ext>
            </a:extLst>
          </p:cNvPr>
          <p:cNvSpPr>
            <a:spLocks noGrp="1"/>
          </p:cNvSpPr>
          <p:nvPr>
            <p:ph type="body" sz="quarter" idx="15" hasCustomPrompt="1"/>
          </p:nvPr>
        </p:nvSpPr>
        <p:spPr>
          <a:xfrm>
            <a:off x="6599789" y="2753247"/>
            <a:ext cx="3852296" cy="817345"/>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
        <p:nvSpPr>
          <p:cNvPr id="6" name="Text Placeholder 6">
            <a:extLst>
              <a:ext uri="{FF2B5EF4-FFF2-40B4-BE49-F238E27FC236}">
                <a16:creationId xmlns:a16="http://schemas.microsoft.com/office/drawing/2014/main" id="{DE3FA6A1-74D7-3926-C0BF-FECA6C0B0338}"/>
              </a:ext>
            </a:extLst>
          </p:cNvPr>
          <p:cNvSpPr>
            <a:spLocks noGrp="1"/>
          </p:cNvSpPr>
          <p:nvPr>
            <p:ph type="body" sz="quarter" idx="13" hasCustomPrompt="1"/>
          </p:nvPr>
        </p:nvSpPr>
        <p:spPr>
          <a:xfrm>
            <a:off x="6599788" y="3563285"/>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2" name="Text Placeholder 10">
            <a:extLst>
              <a:ext uri="{FF2B5EF4-FFF2-40B4-BE49-F238E27FC236}">
                <a16:creationId xmlns:a16="http://schemas.microsoft.com/office/drawing/2014/main" id="{9487AC4B-B367-6BC8-2DCA-61A43B326449}"/>
              </a:ext>
            </a:extLst>
          </p:cNvPr>
          <p:cNvSpPr>
            <a:spLocks noGrp="1"/>
          </p:cNvSpPr>
          <p:nvPr>
            <p:ph type="body" sz="quarter" idx="16" hasCustomPrompt="1"/>
          </p:nvPr>
        </p:nvSpPr>
        <p:spPr>
          <a:xfrm>
            <a:off x="6599788" y="3982578"/>
            <a:ext cx="3860546" cy="529133"/>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
        <p:nvSpPr>
          <p:cNvPr id="8" name="Text Placeholder 6">
            <a:extLst>
              <a:ext uri="{FF2B5EF4-FFF2-40B4-BE49-F238E27FC236}">
                <a16:creationId xmlns:a16="http://schemas.microsoft.com/office/drawing/2014/main" id="{34E9A44E-6692-ACFA-4EB0-368490BF357A}"/>
              </a:ext>
            </a:extLst>
          </p:cNvPr>
          <p:cNvSpPr>
            <a:spLocks noGrp="1"/>
          </p:cNvSpPr>
          <p:nvPr>
            <p:ph type="body" sz="quarter" idx="14" hasCustomPrompt="1"/>
          </p:nvPr>
        </p:nvSpPr>
        <p:spPr>
          <a:xfrm>
            <a:off x="6599788" y="4564818"/>
            <a:ext cx="4796710" cy="401939"/>
          </a:xfrm>
        </p:spPr>
        <p:txBody>
          <a:bodyPr lIns="91440" tIns="0" anchor="b">
            <a:normAutofit/>
          </a:bodyPr>
          <a:lstStyle>
            <a:lvl1pPr marL="0" indent="0">
              <a:spcAft>
                <a:spcPts val="600"/>
              </a:spcAft>
              <a:buFont typeface="Courier New" panose="02070309020205020404" pitchFamily="49" charset="0"/>
              <a:buNone/>
              <a:defRPr sz="2000">
                <a:solidFill>
                  <a:schemeClr val="accent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sp>
        <p:nvSpPr>
          <p:cNvPr id="13" name="Text Placeholder 10">
            <a:extLst>
              <a:ext uri="{FF2B5EF4-FFF2-40B4-BE49-F238E27FC236}">
                <a16:creationId xmlns:a16="http://schemas.microsoft.com/office/drawing/2014/main" id="{AB0B6725-F963-746B-381A-0F998539A022}"/>
              </a:ext>
            </a:extLst>
          </p:cNvPr>
          <p:cNvSpPr>
            <a:spLocks noGrp="1"/>
          </p:cNvSpPr>
          <p:nvPr>
            <p:ph type="body" sz="quarter" idx="17" hasCustomPrompt="1"/>
          </p:nvPr>
        </p:nvSpPr>
        <p:spPr>
          <a:xfrm>
            <a:off x="6599788" y="4975138"/>
            <a:ext cx="3860546" cy="852906"/>
          </a:xfrm>
        </p:spPr>
        <p:txBody>
          <a:bodyPr lIns="91440">
            <a:noAutofit/>
          </a:bodyPr>
          <a:lstStyle>
            <a:lvl1pPr marL="0" indent="0">
              <a:buNone/>
              <a:defRPr sz="1400">
                <a:solidFill>
                  <a:schemeClr val="bg1"/>
                </a:solidFill>
              </a:defRPr>
            </a:lvl1pPr>
            <a:lvl2pPr marL="201168" indent="0">
              <a:buNone/>
              <a:defRPr sz="1200">
                <a:solidFill>
                  <a:schemeClr val="bg1"/>
                </a:solidFill>
              </a:defRPr>
            </a:lvl2pPr>
            <a:lvl3pPr marL="384048" indent="0">
              <a:buNone/>
              <a:defRPr sz="1200">
                <a:solidFill>
                  <a:schemeClr val="bg1"/>
                </a:solidFill>
              </a:defRPr>
            </a:lvl3pPr>
            <a:lvl4pPr marL="566928" indent="0">
              <a:buNone/>
              <a:defRPr sz="1200">
                <a:solidFill>
                  <a:schemeClr val="bg1"/>
                </a:solidFill>
              </a:defRPr>
            </a:lvl4pPr>
            <a:lvl5pPr marL="749808" indent="0">
              <a:buNone/>
              <a:defRPr sz="1200">
                <a:solidFill>
                  <a:schemeClr val="bg1"/>
                </a:solidFill>
              </a:defRPr>
            </a:lvl5pPr>
          </a:lstStyle>
          <a:p>
            <a:pPr lvl="0"/>
            <a:r>
              <a:rPr lang="en-US" dirty="0"/>
              <a:t>Click to add text</a:t>
            </a:r>
          </a:p>
        </p:txBody>
      </p:sp>
    </p:spTree>
    <p:extLst>
      <p:ext uri="{BB962C8B-B14F-4D97-AF65-F5344CB8AC3E}">
        <p14:creationId xmlns:p14="http://schemas.microsoft.com/office/powerpoint/2010/main" val="1419208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Add title here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8">
            <a:extLst>
              <a:ext uri="{FF2B5EF4-FFF2-40B4-BE49-F238E27FC236}">
                <a16:creationId xmlns:a16="http://schemas.microsoft.com/office/drawing/2014/main" id="{16BCAC9C-7B8B-A7E5-574A-2C2D473655B3}"/>
              </a:ext>
            </a:extLst>
          </p:cNvPr>
          <p:cNvSpPr>
            <a:spLocks noGrp="1"/>
          </p:cNvSpPr>
          <p:nvPr>
            <p:ph type="ftr" sz="quarter" idx="3"/>
          </p:nvPr>
        </p:nvSpPr>
        <p:spPr>
          <a:xfrm>
            <a:off x="643051" y="6221324"/>
            <a:ext cx="6818262" cy="365125"/>
          </a:xfrm>
          <a:prstGeom prst="rect">
            <a:avLst/>
          </a:prstGeom>
        </p:spPr>
        <p:txBody>
          <a:bodyPr/>
          <a:lstStyle>
            <a:lvl1pPr>
              <a:defRPr sz="1100" b="0" i="0" cap="all" baseline="0">
                <a:solidFill>
                  <a:schemeClr val="tx1"/>
                </a:solidFill>
                <a:latin typeface="+mn-lt"/>
              </a:defRPr>
            </a:lvl1pPr>
          </a:lstStyle>
          <a:p>
            <a:r>
              <a:rPr lang="en-US"/>
              <a:t>CSP Training Module Name: Presentation Template Created by PR</a:t>
            </a:r>
            <a:endParaRPr lang="en-US" dirty="0"/>
          </a:p>
        </p:txBody>
      </p:sp>
      <p:sp>
        <p:nvSpPr>
          <p:cNvPr id="8" name="Slide Number Placeholder 9">
            <a:extLst>
              <a:ext uri="{FF2B5EF4-FFF2-40B4-BE49-F238E27FC236}">
                <a16:creationId xmlns:a16="http://schemas.microsoft.com/office/drawing/2014/main" id="{E44D41BF-45CF-B60E-08D3-A8C49332E574}"/>
              </a:ext>
            </a:extLst>
          </p:cNvPr>
          <p:cNvSpPr>
            <a:spLocks noGrp="1"/>
          </p:cNvSpPr>
          <p:nvPr>
            <p:ph type="sldNum" sz="quarter" idx="4"/>
          </p:nvPr>
        </p:nvSpPr>
        <p:spPr>
          <a:xfrm>
            <a:off x="10930596" y="622132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68232827"/>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9" r:id="rId5"/>
    <p:sldLayoutId id="2147483746" r:id="rId6"/>
    <p:sldLayoutId id="2147483747" r:id="rId7"/>
    <p:sldLayoutId id="2147483748" r:id="rId8"/>
    <p:sldLayoutId id="2147483750" r:id="rId9"/>
    <p:sldLayoutId id="2147483756" r:id="rId10"/>
    <p:sldLayoutId id="2147483751" r:id="rId11"/>
    <p:sldLayoutId id="2147483752" r:id="rId12"/>
    <p:sldLayoutId id="2147483754" r:id="rId13"/>
    <p:sldLayoutId id="2147483755" r:id="rId14"/>
    <p:sldLayoutId id="2147483753" r:id="rId15"/>
    <p:sldLayoutId id="2147483757" r:id="rId16"/>
    <p:sldLayoutId id="2147483758" r:id="rId17"/>
    <p:sldLayoutId id="2147483759" r:id="rId18"/>
    <p:sldLayoutId id="2147483760" r:id="rId19"/>
  </p:sldLayoutIdLst>
  <p:hf hdr="0" dt="0"/>
  <p:txStyles>
    <p:titleStyle>
      <a:lvl1pPr algn="l" defTabSz="914400" rtl="0" eaLnBrk="1" latinLnBrk="0" hangingPunct="1">
        <a:lnSpc>
          <a:spcPct val="90000"/>
        </a:lnSpc>
        <a:spcBef>
          <a:spcPct val="0"/>
        </a:spcBef>
        <a:buNone/>
        <a:defRPr sz="6000" kern="1200" spc="-50" baseline="0">
          <a:solidFill>
            <a:schemeClr val="tx1"/>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Layout" Target="../slideLayouts/slideLayout11.xml"/><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jpeg"/><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Layout" Target="../slideLayouts/slideLayout11.xml"/><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9.jpeg"/><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Layout" Target="../slideLayouts/slideLayout11.xml"/><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17.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7.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1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60.png"/><Relationship Id="rId1" Type="http://schemas.openxmlformats.org/officeDocument/2006/relationships/slideLayout" Target="../slideLayouts/slideLayout17.xml"/><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7.xml"/><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79.png"/><Relationship Id="rId1" Type="http://schemas.openxmlformats.org/officeDocument/2006/relationships/slideLayout" Target="../slideLayouts/slideLayout1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9.png"/></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jpg"/><Relationship Id="rId1" Type="http://schemas.openxmlformats.org/officeDocument/2006/relationships/slideLayout" Target="../slideLayouts/slideLayout11.xml"/><Relationship Id="rId4" Type="http://schemas.openxmlformats.org/officeDocument/2006/relationships/image" Target="../media/image4.svg"/></Relationships>
</file>

<file path=ppt/slides/_rels/slide4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8.xml"/><Relationship Id="rId5" Type="http://schemas.openxmlformats.org/officeDocument/2006/relationships/image" Target="../media/image115.png"/><Relationship Id="rId4" Type="http://schemas.openxmlformats.org/officeDocument/2006/relationships/image" Target="../media/image114.png"/></Relationships>
</file>

<file path=ppt/slides/_rels/slide55.xml.rels><?xml version="1.0" encoding="UTF-8" standalone="yes"?>
<Relationships xmlns="http://schemas.openxmlformats.org/package/2006/relationships"><Relationship Id="rId3" Type="http://schemas.openxmlformats.org/officeDocument/2006/relationships/hyperlink" Target="mailto:dpolemi@unipi.gr" TargetMode="External"/><Relationship Id="rId2" Type="http://schemas.openxmlformats.org/officeDocument/2006/relationships/image" Target="../media/image116.jpg"/><Relationship Id="rId1" Type="http://schemas.openxmlformats.org/officeDocument/2006/relationships/slideLayout" Target="../slideLayouts/slideLayout15.xml"/><Relationship Id="rId4" Type="http://schemas.openxmlformats.org/officeDocument/2006/relationships/hyperlink" Target="mailto:dkoutras@unipi.gr"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94">
            <a:extLst>
              <a:ext uri="{FF2B5EF4-FFF2-40B4-BE49-F238E27FC236}">
                <a16:creationId xmlns:a16="http://schemas.microsoft.com/office/drawing/2014/main" id="{7643F50D-950F-5A7E-722A-79E4F5D31565}"/>
              </a:ext>
            </a:extLst>
          </p:cNvPr>
          <p:cNvSpPr>
            <a:spLocks noGrp="1"/>
          </p:cNvSpPr>
          <p:nvPr>
            <p:ph type="ctrTitle"/>
          </p:nvPr>
        </p:nvSpPr>
        <p:spPr>
          <a:xfrm>
            <a:off x="7119890" y="723440"/>
            <a:ext cx="4323426" cy="2579052"/>
          </a:xfrm>
        </p:spPr>
        <p:txBody>
          <a:bodyPr>
            <a:noAutofit/>
          </a:bodyPr>
          <a:lstStyle/>
          <a:p>
            <a:r>
              <a:rPr lang="en-US" sz="4800" dirty="0"/>
              <a:t>Cyber Ranges and Operations</a:t>
            </a:r>
          </a:p>
        </p:txBody>
      </p:sp>
      <p:sp>
        <p:nvSpPr>
          <p:cNvPr id="96" name="Subtitle 95">
            <a:extLst>
              <a:ext uri="{FF2B5EF4-FFF2-40B4-BE49-F238E27FC236}">
                <a16:creationId xmlns:a16="http://schemas.microsoft.com/office/drawing/2014/main" id="{1C5A4B6C-BAC7-A685-A9B1-2F354B12832E}"/>
              </a:ext>
            </a:extLst>
          </p:cNvPr>
          <p:cNvSpPr>
            <a:spLocks noGrp="1"/>
          </p:cNvSpPr>
          <p:nvPr>
            <p:ph type="subTitle" idx="1"/>
          </p:nvPr>
        </p:nvSpPr>
        <p:spPr>
          <a:xfrm>
            <a:off x="7128152" y="5248834"/>
            <a:ext cx="4323426" cy="1008925"/>
          </a:xfrm>
        </p:spPr>
        <p:txBody>
          <a:bodyPr/>
          <a:lstStyle/>
          <a:p>
            <a:r>
              <a:rPr lang="en-US" dirty="0"/>
              <a:t>Presentation by: </a:t>
            </a:r>
          </a:p>
          <a:p>
            <a:r>
              <a:rPr lang="en-US" dirty="0"/>
              <a:t>KOUTRAS DIMITRIS</a:t>
            </a:r>
          </a:p>
        </p:txBody>
      </p:sp>
      <p:sp>
        <p:nvSpPr>
          <p:cNvPr id="97" name="Text Placeholder 96">
            <a:extLst>
              <a:ext uri="{FF2B5EF4-FFF2-40B4-BE49-F238E27FC236}">
                <a16:creationId xmlns:a16="http://schemas.microsoft.com/office/drawing/2014/main" id="{2A924E96-9B1C-6D19-49F6-49CA70E65537}"/>
              </a:ext>
            </a:extLst>
          </p:cNvPr>
          <p:cNvSpPr>
            <a:spLocks noGrp="1"/>
          </p:cNvSpPr>
          <p:nvPr>
            <p:ph type="body" sz="quarter" idx="10"/>
          </p:nvPr>
        </p:nvSpPr>
        <p:spPr>
          <a:xfrm>
            <a:off x="6610120" y="3373515"/>
            <a:ext cx="4832580" cy="1008926"/>
          </a:xfrm>
        </p:spPr>
        <p:txBody>
          <a:bodyPr/>
          <a:lstStyle/>
          <a:p>
            <a:r>
              <a:rPr lang="en-US" dirty="0"/>
              <a:t>CSP011_S_M</a:t>
            </a:r>
          </a:p>
        </p:txBody>
      </p:sp>
      <p:sp>
        <p:nvSpPr>
          <p:cNvPr id="53" name="Freeform: Shape 52">
            <a:extLst>
              <a:ext uri="{FF2B5EF4-FFF2-40B4-BE49-F238E27FC236}">
                <a16:creationId xmlns:a16="http://schemas.microsoft.com/office/drawing/2014/main" id="{D96C8D99-3232-849B-9CC8-6E4982208FEA}"/>
              </a:ext>
              <a:ext uri="{C183D7F6-B498-43B3-948B-1728B52AA6E4}">
                <adec:decorative xmlns:adec="http://schemas.microsoft.com/office/drawing/2017/decorative" val="1"/>
              </a:ext>
            </a:extLst>
          </p:cNvPr>
          <p:cNvSpPr/>
          <p:nvPr/>
        </p:nvSpPr>
        <p:spPr>
          <a:xfrm rot="10800000">
            <a:off x="3507757" y="-11160"/>
            <a:ext cx="2553080" cy="6858841"/>
          </a:xfrm>
          <a:custGeom>
            <a:avLst/>
            <a:gdLst>
              <a:gd name="connsiteX0" fmla="*/ 2526446 w 2553080"/>
              <a:gd name="connsiteY0" fmla="*/ 0 h 6858841"/>
              <a:gd name="connsiteX1" fmla="*/ 1707127 w 2553080"/>
              <a:gd name="connsiteY1" fmla="*/ 3182290 h 6858841"/>
              <a:gd name="connsiteX2" fmla="*/ 1365955 w 2553080"/>
              <a:gd name="connsiteY2" fmla="*/ 4453431 h 6858841"/>
              <a:gd name="connsiteX3" fmla="*/ 1182052 w 2553080"/>
              <a:gd name="connsiteY3" fmla="*/ 4538343 h 6858841"/>
              <a:gd name="connsiteX4" fmla="*/ 1070442 w 2553080"/>
              <a:gd name="connsiteY4" fmla="*/ 4344440 h 6858841"/>
              <a:gd name="connsiteX5" fmla="*/ 1329175 w 2553080"/>
              <a:gd name="connsiteY5" fmla="*/ 3390133 h 6858841"/>
              <a:gd name="connsiteX6" fmla="*/ 1311418 w 2553080"/>
              <a:gd name="connsiteY6" fmla="*/ 3250726 h 6858841"/>
              <a:gd name="connsiteX7" fmla="*/ 1199808 w 2553080"/>
              <a:gd name="connsiteY7" fmla="*/ 3164547 h 6858841"/>
              <a:gd name="connsiteX8" fmla="*/ 975320 w 2553080"/>
              <a:gd name="connsiteY8" fmla="*/ 3293816 h 6858841"/>
              <a:gd name="connsiteX9" fmla="*/ 582148 w 2553080"/>
              <a:gd name="connsiteY9" fmla="*/ 4743652 h 6858841"/>
              <a:gd name="connsiteX10" fmla="*/ 5073 w 2553080"/>
              <a:gd name="connsiteY10" fmla="*/ 6842367 h 6858841"/>
              <a:gd name="connsiteX11" fmla="*/ 0 w 2553080"/>
              <a:gd name="connsiteY11" fmla="*/ 6858842 h 6858841"/>
              <a:gd name="connsiteX12" fmla="*/ 26634 w 2553080"/>
              <a:gd name="connsiteY12" fmla="*/ 6858842 h 6858841"/>
              <a:gd name="connsiteX13" fmla="*/ 607514 w 2553080"/>
              <a:gd name="connsiteY13" fmla="*/ 4751256 h 6858841"/>
              <a:gd name="connsiteX14" fmla="*/ 1000686 w 2553080"/>
              <a:gd name="connsiteY14" fmla="*/ 3301420 h 6858841"/>
              <a:gd name="connsiteX15" fmla="*/ 1194735 w 2553080"/>
              <a:gd name="connsiteY15" fmla="*/ 3189894 h 6858841"/>
              <a:gd name="connsiteX16" fmla="*/ 1289857 w 2553080"/>
              <a:gd name="connsiteY16" fmla="*/ 3263399 h 6858841"/>
              <a:gd name="connsiteX17" fmla="*/ 1305077 w 2553080"/>
              <a:gd name="connsiteY17" fmla="*/ 3383797 h 6858841"/>
              <a:gd name="connsiteX18" fmla="*/ 1046345 w 2553080"/>
              <a:gd name="connsiteY18" fmla="*/ 4338103 h 6858841"/>
              <a:gd name="connsiteX19" fmla="*/ 1175711 w 2553080"/>
              <a:gd name="connsiteY19" fmla="*/ 4562423 h 6858841"/>
              <a:gd name="connsiteX20" fmla="*/ 1390053 w 2553080"/>
              <a:gd name="connsiteY20" fmla="*/ 4462303 h 6858841"/>
              <a:gd name="connsiteX21" fmla="*/ 1390053 w 2553080"/>
              <a:gd name="connsiteY21" fmla="*/ 4461035 h 6858841"/>
              <a:gd name="connsiteX22" fmla="*/ 1731225 w 2553080"/>
              <a:gd name="connsiteY22" fmla="*/ 3188627 h 6858841"/>
              <a:gd name="connsiteX23" fmla="*/ 2553081 w 2553080"/>
              <a:gd name="connsiteY23" fmla="*/ 1267 h 6858841"/>
              <a:gd name="connsiteX24" fmla="*/ 2526446 w 2553080"/>
              <a:gd name="connsiteY24" fmla="*/ 0 h 685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53080" h="6858841">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w="9116" cap="flat">
            <a:noFill/>
            <a:prstDash val="solid"/>
            <a:miter/>
          </a:ln>
        </p:spPr>
        <p:txBody>
          <a:bodyPr rtlCol="0" anchor="ctr"/>
          <a:lstStyle/>
          <a:p>
            <a:endParaRPr lang="en-US" dirty="0"/>
          </a:p>
        </p:txBody>
      </p:sp>
      <p:pic>
        <p:nvPicPr>
          <p:cNvPr id="47" name="Picture Placeholder 46" descr="A black and white cover with blue squares&#10;&#10;Description automatically generated">
            <a:extLst>
              <a:ext uri="{FF2B5EF4-FFF2-40B4-BE49-F238E27FC236}">
                <a16:creationId xmlns:a16="http://schemas.microsoft.com/office/drawing/2014/main" id="{5F839494-0FF9-BB9C-71F6-77CFACA7DA72}"/>
              </a:ext>
            </a:extLst>
          </p:cNvPr>
          <p:cNvPicPr>
            <a:picLocks noGrp="1" noChangeAspect="1"/>
          </p:cNvPicPr>
          <p:nvPr>
            <p:ph type="pic" sz="quarter" idx="11"/>
          </p:nvPr>
        </p:nvPicPr>
        <p:blipFill>
          <a:blip r:embed="rId3"/>
          <a:srcRect t="784" b="784"/>
          <a:stretch>
            <a:fillRect/>
          </a:stretch>
        </p:blipFill>
        <p:spPr/>
      </p:pic>
      <p:pic>
        <p:nvPicPr>
          <p:cNvPr id="2" name="Google Shape;213;p1">
            <a:extLst>
              <a:ext uri="{FF2B5EF4-FFF2-40B4-BE49-F238E27FC236}">
                <a16:creationId xmlns:a16="http://schemas.microsoft.com/office/drawing/2014/main" id="{1E74E0BD-8246-C0F0-12C9-F119DDB67355}"/>
              </a:ext>
            </a:extLst>
          </p:cNvPr>
          <p:cNvPicPr preferRelativeResize="0"/>
          <p:nvPr/>
        </p:nvPicPr>
        <p:blipFill>
          <a:blip r:embed="rId4">
            <a:alphaModFix/>
          </a:blip>
          <a:stretch>
            <a:fillRect/>
          </a:stretch>
        </p:blipFill>
        <p:spPr>
          <a:xfrm>
            <a:off x="9490675" y="6305150"/>
            <a:ext cx="2553075" cy="472250"/>
          </a:xfrm>
          <a:prstGeom prst="rect">
            <a:avLst/>
          </a:prstGeom>
          <a:noFill/>
          <a:ln>
            <a:noFill/>
          </a:ln>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D3917-072D-B98F-53A4-46496DCB7D2A}"/>
              </a:ext>
            </a:extLst>
          </p:cNvPr>
          <p:cNvSpPr>
            <a:spLocks noGrp="1"/>
          </p:cNvSpPr>
          <p:nvPr>
            <p:ph type="ctrTitle"/>
          </p:nvPr>
        </p:nvSpPr>
        <p:spPr>
          <a:xfrm>
            <a:off x="6599787" y="0"/>
            <a:ext cx="4786877" cy="983225"/>
          </a:xfrm>
        </p:spPr>
        <p:txBody>
          <a:bodyPr/>
          <a:lstStyle/>
          <a:p>
            <a:r>
              <a:rPr lang="en-US" dirty="0"/>
              <a:t>Training Outline</a:t>
            </a:r>
          </a:p>
        </p:txBody>
      </p:sp>
      <p:sp>
        <p:nvSpPr>
          <p:cNvPr id="10" name="Subtitle 9">
            <a:extLst>
              <a:ext uri="{FF2B5EF4-FFF2-40B4-BE49-F238E27FC236}">
                <a16:creationId xmlns:a16="http://schemas.microsoft.com/office/drawing/2014/main" id="{DB4740A4-A1D9-E9B5-6838-073E1369284E}"/>
              </a:ext>
            </a:extLst>
          </p:cNvPr>
          <p:cNvSpPr>
            <a:spLocks noGrp="1"/>
          </p:cNvSpPr>
          <p:nvPr>
            <p:ph type="subTitle" idx="1"/>
          </p:nvPr>
        </p:nvSpPr>
        <p:spPr>
          <a:xfrm>
            <a:off x="6599787" y="1163112"/>
            <a:ext cx="4786877" cy="763899"/>
          </a:xfrm>
        </p:spPr>
        <p:txBody>
          <a:bodyPr/>
          <a:lstStyle/>
          <a:p>
            <a:r>
              <a:rPr lang="en-US" dirty="0"/>
              <a:t>Day-1</a:t>
            </a:r>
          </a:p>
        </p:txBody>
      </p:sp>
      <p:sp>
        <p:nvSpPr>
          <p:cNvPr id="11" name="Text Placeholder 10">
            <a:extLst>
              <a:ext uri="{FF2B5EF4-FFF2-40B4-BE49-F238E27FC236}">
                <a16:creationId xmlns:a16="http://schemas.microsoft.com/office/drawing/2014/main" id="{06C1B1B9-02C9-EF1E-AFBE-E40015F082E0}"/>
              </a:ext>
            </a:extLst>
          </p:cNvPr>
          <p:cNvSpPr>
            <a:spLocks noGrp="1"/>
          </p:cNvSpPr>
          <p:nvPr>
            <p:ph type="body" sz="quarter" idx="12"/>
          </p:nvPr>
        </p:nvSpPr>
        <p:spPr>
          <a:xfrm>
            <a:off x="6599788" y="2341261"/>
            <a:ext cx="4796710" cy="401939"/>
          </a:xfrm>
        </p:spPr>
        <p:txBody>
          <a:bodyPr>
            <a:noAutofit/>
          </a:bodyPr>
          <a:lstStyle/>
          <a:p>
            <a:r>
              <a:rPr lang="en-US" sz="1600" dirty="0"/>
              <a:t>Topic-1: Introduction to Maritime Port Cybersecurity</a:t>
            </a:r>
          </a:p>
        </p:txBody>
      </p:sp>
      <p:sp>
        <p:nvSpPr>
          <p:cNvPr id="12" name="Text Placeholder 11">
            <a:extLst>
              <a:ext uri="{FF2B5EF4-FFF2-40B4-BE49-F238E27FC236}">
                <a16:creationId xmlns:a16="http://schemas.microsoft.com/office/drawing/2014/main" id="{A45E210F-6B8D-736F-B141-2B3CBE61357A}"/>
              </a:ext>
            </a:extLst>
          </p:cNvPr>
          <p:cNvSpPr>
            <a:spLocks noGrp="1"/>
          </p:cNvSpPr>
          <p:nvPr>
            <p:ph type="body" sz="quarter" idx="13"/>
          </p:nvPr>
        </p:nvSpPr>
        <p:spPr>
          <a:xfrm>
            <a:off x="6599786" y="3084077"/>
            <a:ext cx="5188800" cy="401939"/>
          </a:xfrm>
        </p:spPr>
        <p:txBody>
          <a:bodyPr>
            <a:noAutofit/>
          </a:bodyPr>
          <a:lstStyle/>
          <a:p>
            <a:pPr>
              <a:spcBef>
                <a:spcPts val="600"/>
              </a:spcBef>
              <a:spcAft>
                <a:spcPts val="0"/>
              </a:spcAft>
            </a:pPr>
            <a:r>
              <a:rPr lang="en-US" sz="1600" dirty="0"/>
              <a:t>Topic-2: Maritime security environment: the state of play</a:t>
            </a:r>
          </a:p>
        </p:txBody>
      </p:sp>
      <p:sp>
        <p:nvSpPr>
          <p:cNvPr id="13" name="Text Placeholder 12">
            <a:extLst>
              <a:ext uri="{FF2B5EF4-FFF2-40B4-BE49-F238E27FC236}">
                <a16:creationId xmlns:a16="http://schemas.microsoft.com/office/drawing/2014/main" id="{19847AB5-5442-A3C4-87F1-C737DF1C6DC0}"/>
              </a:ext>
            </a:extLst>
          </p:cNvPr>
          <p:cNvSpPr>
            <a:spLocks noGrp="1"/>
          </p:cNvSpPr>
          <p:nvPr>
            <p:ph type="body" sz="quarter" idx="14"/>
          </p:nvPr>
        </p:nvSpPr>
        <p:spPr>
          <a:xfrm>
            <a:off x="6589954" y="3699296"/>
            <a:ext cx="4796710" cy="401939"/>
          </a:xfrm>
        </p:spPr>
        <p:txBody>
          <a:bodyPr>
            <a:normAutofit/>
          </a:bodyPr>
          <a:lstStyle/>
          <a:p>
            <a:pPr>
              <a:spcBef>
                <a:spcPts val="600"/>
              </a:spcBef>
              <a:spcAft>
                <a:spcPts val="0"/>
              </a:spcAft>
            </a:pPr>
            <a:r>
              <a:rPr lang="en-US" sz="1600" dirty="0"/>
              <a:t>Topic-3: Cybersecurity Body of Knowledge.</a:t>
            </a:r>
          </a:p>
        </p:txBody>
      </p:sp>
      <p:grpSp>
        <p:nvGrpSpPr>
          <p:cNvPr id="44" name="Group 43">
            <a:extLst>
              <a:ext uri="{FF2B5EF4-FFF2-40B4-BE49-F238E27FC236}">
                <a16:creationId xmlns:a16="http://schemas.microsoft.com/office/drawing/2014/main" id="{19A1C40A-BC04-C14E-7867-E3D7B15979F8}"/>
              </a:ext>
              <a:ext uri="{C183D7F6-B498-43B3-948B-1728B52AA6E4}">
                <adec:decorative xmlns:adec="http://schemas.microsoft.com/office/drawing/2017/decorative" val="1"/>
              </a:ext>
            </a:extLst>
          </p:cNvPr>
          <p:cNvGrpSpPr/>
          <p:nvPr/>
        </p:nvGrpSpPr>
        <p:grpSpPr>
          <a:xfrm>
            <a:off x="3084061" y="0"/>
            <a:ext cx="2959129" cy="6871447"/>
            <a:chOff x="3084061" y="0"/>
            <a:chExt cx="2959129" cy="6871447"/>
          </a:xfrm>
        </p:grpSpPr>
        <p:sp>
          <p:nvSpPr>
            <p:cNvPr id="45" name="Freeform: Shape 44">
              <a:extLst>
                <a:ext uri="{FF2B5EF4-FFF2-40B4-BE49-F238E27FC236}">
                  <a16:creationId xmlns:a16="http://schemas.microsoft.com/office/drawing/2014/main" id="{45521D96-1220-9A5F-FB15-764C14CD87A4}"/>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46" name="Straight Connector 45">
              <a:extLst>
                <a:ext uri="{FF2B5EF4-FFF2-40B4-BE49-F238E27FC236}">
                  <a16:creationId xmlns:a16="http://schemas.microsoft.com/office/drawing/2014/main" id="{937359AB-4FC7-AF1F-096F-69BD733B876C}"/>
                </a:ext>
              </a:extLst>
            </p:cNvPr>
            <p:cNvCxnSpPr>
              <a:cxnSpLocks/>
            </p:cNvCxnSpPr>
            <p:nvPr/>
          </p:nvCxnSpPr>
          <p:spPr>
            <a:xfrm flipH="1">
              <a:off x="308406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15" name="Picture Placeholder 14" descr="A cup of coffee and a notebook on a table&#10;&#10;Description automatically generated">
            <a:extLst>
              <a:ext uri="{FF2B5EF4-FFF2-40B4-BE49-F238E27FC236}">
                <a16:creationId xmlns:a16="http://schemas.microsoft.com/office/drawing/2014/main" id="{5379627D-9B2A-E0CB-76C0-3EADE6FC7807}"/>
              </a:ext>
            </a:extLst>
          </p:cNvPr>
          <p:cNvPicPr>
            <a:picLocks noGrp="1" noChangeAspect="1"/>
          </p:cNvPicPr>
          <p:nvPr>
            <p:ph type="pic" sz="quarter" idx="11"/>
          </p:nvPr>
        </p:nvPicPr>
        <p:blipFill>
          <a:blip r:embed="rId2"/>
          <a:srcRect l="13124" r="13124"/>
          <a:stretch>
            <a:fillRect/>
          </a:stretch>
        </p:blipFill>
        <p:spPr/>
      </p:pic>
      <p:sp>
        <p:nvSpPr>
          <p:cNvPr id="7" name="Text Placeholder 12">
            <a:extLst>
              <a:ext uri="{FF2B5EF4-FFF2-40B4-BE49-F238E27FC236}">
                <a16:creationId xmlns:a16="http://schemas.microsoft.com/office/drawing/2014/main" id="{AE533A58-2D22-1842-712C-8FBD6C6A6BFA}"/>
              </a:ext>
            </a:extLst>
          </p:cNvPr>
          <p:cNvSpPr txBox="1">
            <a:spLocks/>
          </p:cNvSpPr>
          <p:nvPr/>
        </p:nvSpPr>
        <p:spPr>
          <a:xfrm>
            <a:off x="6599788" y="4234166"/>
            <a:ext cx="4796710" cy="401939"/>
          </a:xfrm>
          <a:prstGeom prst="rect">
            <a:avLst/>
          </a:prstGeom>
        </p:spPr>
        <p:txBody>
          <a:bodyPr vert="horz" lIns="91440" tIns="0" rIns="0" bIns="45720" rtlCol="0" anchor="b">
            <a:normAutofit/>
          </a:bodyPr>
          <a:lstStyle>
            <a:lvl1pPr marL="0" indent="0" algn="l" defTabSz="914400" rtl="0" eaLnBrk="1" latinLnBrk="0" hangingPunct="1">
              <a:lnSpc>
                <a:spcPct val="100000"/>
              </a:lnSpc>
              <a:spcBef>
                <a:spcPts val="1200"/>
              </a:spcBef>
              <a:spcAft>
                <a:spcPts val="600"/>
              </a:spcAft>
              <a:buClr>
                <a:schemeClr val="accent1"/>
              </a:buClr>
              <a:buSzPct val="100000"/>
              <a:buFont typeface="Courier New" panose="02070309020205020404" pitchFamily="49" charset="0"/>
              <a:buNone/>
              <a:defRPr sz="2000" kern="1200">
                <a:solidFill>
                  <a:schemeClr val="accent1"/>
                </a:solidFill>
                <a:latin typeface="+mn-lt"/>
                <a:ea typeface="+mn-ea"/>
                <a:cs typeface="+mn-cs"/>
              </a:defRPr>
            </a:lvl1pPr>
            <a:lvl2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200" kern="1200">
                <a:solidFill>
                  <a:schemeClr val="bg1"/>
                </a:solidFill>
                <a:latin typeface="+mn-lt"/>
                <a:ea typeface="+mn-ea"/>
                <a:cs typeface="+mn-cs"/>
              </a:defRPr>
            </a:lvl2pPr>
            <a:lvl3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3pPr>
            <a:lvl4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4pPr>
            <a:lvl5pPr marL="274320" indent="-274320" algn="l" defTabSz="914400" rtl="0" eaLnBrk="1" latinLnBrk="0" hangingPunct="1">
              <a:lnSpc>
                <a:spcPct val="100000"/>
              </a:lnSpc>
              <a:spcBef>
                <a:spcPts val="200"/>
              </a:spcBef>
              <a:spcAft>
                <a:spcPts val="400"/>
              </a:spcAft>
              <a:buClrTx/>
              <a:buFont typeface="Courier New" panose="02070309020205020404" pitchFamily="49" charset="0"/>
              <a:buChar char="o"/>
              <a:defRPr sz="1050" kern="1200">
                <a:solidFill>
                  <a:schemeClr val="bg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600"/>
              </a:spcBef>
              <a:spcAft>
                <a:spcPts val="0"/>
              </a:spcAft>
            </a:pPr>
            <a:r>
              <a:rPr lang="en-US" sz="1600" dirty="0"/>
              <a:t>Topic-4: Pen-Test.</a:t>
            </a:r>
          </a:p>
        </p:txBody>
      </p:sp>
    </p:spTree>
    <p:extLst>
      <p:ext uri="{BB962C8B-B14F-4D97-AF65-F5344CB8AC3E}">
        <p14:creationId xmlns:p14="http://schemas.microsoft.com/office/powerpoint/2010/main" val="237198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11</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Background Knowledge and Prerequisites</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93304" y="1808873"/>
            <a:ext cx="5710505" cy="533400"/>
          </a:xfrm>
        </p:spPr>
        <p:txBody>
          <a:bodyPr vert="horz" lIns="0" tIns="0" rIns="0" bIns="0" rtlCol="0" anchor="ctr">
            <a:noAutofit/>
          </a:bodyPr>
          <a:lstStyle/>
          <a:p>
            <a:pPr algn="l"/>
            <a:r>
              <a:rPr lang="en-US" dirty="0"/>
              <a:t>Background knowledge:</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893304" y="2342273"/>
            <a:ext cx="5885179" cy="1632299"/>
          </a:xfrm>
        </p:spPr>
        <p:txBody>
          <a:bodyPr>
            <a:noAutofit/>
          </a:bodyPr>
          <a:lstStyle/>
          <a:p>
            <a:r>
              <a:rPr lang="en-US" sz="1600" dirty="0"/>
              <a:t>Basic understanding of computers and networking</a:t>
            </a:r>
          </a:p>
          <a:p>
            <a:r>
              <a:rPr lang="en-US" sz="1600" dirty="0"/>
              <a:t>Familiarity with common internet security threats and vulnerabilities</a:t>
            </a:r>
          </a:p>
          <a:p>
            <a:r>
              <a:rPr lang="en-US" sz="1600" dirty="0"/>
              <a:t>Awareness of cybersecurity</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893304" y="4258088"/>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n-US" dirty="0"/>
              <a:t>Prerequisites:</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893304" y="4791489"/>
            <a:ext cx="5885179" cy="365126"/>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None</a:t>
            </a:r>
          </a:p>
        </p:txBody>
      </p:sp>
      <p:pic>
        <p:nvPicPr>
          <p:cNvPr id="39" name="Picture Placeholder 38" descr="A person holding books in a library&#10;&#10;Description automatically generated">
            <a:extLst>
              <a:ext uri="{FF2B5EF4-FFF2-40B4-BE49-F238E27FC236}">
                <a16:creationId xmlns:a16="http://schemas.microsoft.com/office/drawing/2014/main" id="{10FE2B7C-AE61-BE40-0320-C82DDDDF7AAA}"/>
              </a:ext>
            </a:extLst>
          </p:cNvPr>
          <p:cNvPicPr>
            <a:picLocks noGrp="1" noChangeAspect="1"/>
          </p:cNvPicPr>
          <p:nvPr>
            <p:ph type="pic" sz="quarter" idx="11"/>
          </p:nvPr>
        </p:nvPicPr>
        <p:blipFill>
          <a:blip r:embed="rId4"/>
          <a:srcRect l="13161" r="13161"/>
          <a:stretch>
            <a:fillRect/>
          </a:stretch>
        </p:blipFill>
        <p:spPr/>
      </p:pic>
    </p:spTree>
    <p:extLst>
      <p:ext uri="{BB962C8B-B14F-4D97-AF65-F5344CB8AC3E}">
        <p14:creationId xmlns:p14="http://schemas.microsoft.com/office/powerpoint/2010/main" val="311611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12</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Technical Tools and Other Requirement</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1037417" y="1803267"/>
            <a:ext cx="5710505" cy="533400"/>
          </a:xfrm>
        </p:spPr>
        <p:txBody>
          <a:bodyPr vert="horz" lIns="0" tIns="0" rIns="0" bIns="0" rtlCol="0" anchor="ctr">
            <a:noAutofit/>
          </a:bodyPr>
          <a:lstStyle/>
          <a:p>
            <a:pPr algn="l"/>
            <a:r>
              <a:rPr lang="en-US" dirty="0"/>
              <a:t>Technical Tools</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037417" y="2554174"/>
            <a:ext cx="5885179" cy="1259806"/>
          </a:xfrm>
        </p:spPr>
        <p:txBody>
          <a:bodyPr>
            <a:noAutofit/>
          </a:bodyPr>
          <a:lstStyle/>
          <a:p>
            <a:r>
              <a:rPr lang="en-US" sz="1600" dirty="0"/>
              <a:t>Computer with Internet Access</a:t>
            </a:r>
          </a:p>
          <a:p>
            <a:r>
              <a:rPr lang="en-US" sz="1600" dirty="0"/>
              <a:t>Technical Tools: Kali Linux, Virtual Machine, </a:t>
            </a:r>
            <a:r>
              <a:rPr lang="en-US" sz="1600" dirty="0" err="1"/>
              <a:t>NMap</a:t>
            </a:r>
            <a:r>
              <a:rPr lang="en-US" sz="1600" dirty="0"/>
              <a:t>, </a:t>
            </a:r>
            <a:r>
              <a:rPr lang="en-US" sz="1600" dirty="0" err="1"/>
              <a:t>Wireshak</a:t>
            </a:r>
            <a:r>
              <a:rPr lang="en-US" sz="1600" dirty="0"/>
              <a:t>, Compilers, C. </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29202" y="5156615"/>
            <a:ext cx="878334" cy="1705001"/>
          </a:xfrm>
          <a:prstGeom prst="rect">
            <a:avLst/>
          </a:prstGeom>
        </p:spPr>
      </p:pic>
      <p:sp>
        <p:nvSpPr>
          <p:cNvPr id="28" name="Text Placeholder 5">
            <a:extLst>
              <a:ext uri="{FF2B5EF4-FFF2-40B4-BE49-F238E27FC236}">
                <a16:creationId xmlns:a16="http://schemas.microsoft.com/office/drawing/2014/main" id="{CB8B4797-4723-9D92-DF5E-86CBB705F93C}"/>
              </a:ext>
            </a:extLst>
          </p:cNvPr>
          <p:cNvSpPr txBox="1">
            <a:spLocks/>
          </p:cNvSpPr>
          <p:nvPr/>
        </p:nvSpPr>
        <p:spPr>
          <a:xfrm>
            <a:off x="1037417" y="4566535"/>
            <a:ext cx="5710505"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l"/>
            <a:r>
              <a:rPr lang="en-US" dirty="0"/>
              <a:t>Other Requirements</a:t>
            </a:r>
          </a:p>
        </p:txBody>
      </p:sp>
      <p:sp>
        <p:nvSpPr>
          <p:cNvPr id="29" name="Text Placeholder 10">
            <a:extLst>
              <a:ext uri="{FF2B5EF4-FFF2-40B4-BE49-F238E27FC236}">
                <a16:creationId xmlns:a16="http://schemas.microsoft.com/office/drawing/2014/main" id="{2BED4F96-A04E-C9DC-CC14-D7BF90874C22}"/>
              </a:ext>
            </a:extLst>
          </p:cNvPr>
          <p:cNvSpPr txBox="1">
            <a:spLocks/>
          </p:cNvSpPr>
          <p:nvPr/>
        </p:nvSpPr>
        <p:spPr>
          <a:xfrm>
            <a:off x="1049093" y="5198015"/>
            <a:ext cx="5885179" cy="783933"/>
          </a:xfrm>
          <a:prstGeom prst="rect">
            <a:avLst/>
          </a:prstGeom>
        </p:spPr>
        <p:txBody>
          <a:bodyPr vert="horz" lIns="0" tIns="45720" rIns="0" bIns="0" rtlCol="0" anchor="b">
            <a:no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600" dirty="0"/>
              <a:t>Knowledge of Basic Computer Concepts / Awareness of Internet Security Practices / Willingness to Learn and Experiment / Active Participation</a:t>
            </a:r>
          </a:p>
        </p:txBody>
      </p:sp>
      <p:pic>
        <p:nvPicPr>
          <p:cNvPr id="8" name="Picture Placeholder 7" descr="A group of people working on a project&#10;&#10;Description automatically generated">
            <a:extLst>
              <a:ext uri="{FF2B5EF4-FFF2-40B4-BE49-F238E27FC236}">
                <a16:creationId xmlns:a16="http://schemas.microsoft.com/office/drawing/2014/main" id="{F7F2A728-0495-F970-08BB-DF29D017CE61}"/>
              </a:ext>
            </a:extLst>
          </p:cNvPr>
          <p:cNvPicPr>
            <a:picLocks noGrp="1" noChangeAspect="1"/>
          </p:cNvPicPr>
          <p:nvPr>
            <p:ph type="pic" sz="quarter" idx="11"/>
          </p:nvPr>
        </p:nvPicPr>
        <p:blipFill>
          <a:blip r:embed="rId4"/>
          <a:srcRect l="14408" r="14408"/>
          <a:stretch>
            <a:fillRect/>
          </a:stretch>
        </p:blipFill>
        <p:spPr/>
      </p:pic>
    </p:spTree>
    <p:extLst>
      <p:ext uri="{BB962C8B-B14F-4D97-AF65-F5344CB8AC3E}">
        <p14:creationId xmlns:p14="http://schemas.microsoft.com/office/powerpoint/2010/main" val="3013528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5A879-E5AD-3E97-7279-ADA2CD086963}"/>
            </a:ext>
          </a:extLst>
        </p:cNvPr>
        <p:cNvGrpSpPr/>
        <p:nvPr/>
      </p:nvGrpSpPr>
      <p:grpSpPr>
        <a:xfrm>
          <a:off x="0" y="0"/>
          <a:ext cx="0" cy="0"/>
          <a:chOff x="0" y="0"/>
          <a:chExt cx="0" cy="0"/>
        </a:xfrm>
      </p:grpSpPr>
      <p:pic>
        <p:nvPicPr>
          <p:cNvPr id="16" name="Picture Placeholder 16" descr="A person raising his hand">
            <a:extLst>
              <a:ext uri="{FF2B5EF4-FFF2-40B4-BE49-F238E27FC236}">
                <a16:creationId xmlns:a16="http://schemas.microsoft.com/office/drawing/2014/main" id="{D6C19D5D-C12E-C0B5-66CA-00A38F192ECC}"/>
              </a:ext>
            </a:extLst>
          </p:cNvPr>
          <p:cNvPicPr>
            <a:picLocks noGrp="1" noChangeAspect="1"/>
          </p:cNvPicPr>
          <p:nvPr>
            <p:ph type="pic" sz="quarter" idx="11"/>
          </p:nvPr>
        </p:nvPicPr>
        <p:blipFill>
          <a:blip r:embed="rId2"/>
          <a:srcRect l="8333" r="8333"/>
          <a:stretch/>
        </p:blipFill>
        <p:spPr/>
      </p:pic>
      <p:sp>
        <p:nvSpPr>
          <p:cNvPr id="3" name="Title 2">
            <a:extLst>
              <a:ext uri="{FF2B5EF4-FFF2-40B4-BE49-F238E27FC236}">
                <a16:creationId xmlns:a16="http://schemas.microsoft.com/office/drawing/2014/main" id="{6C247F1D-D317-6C65-B523-99F399A770BD}"/>
              </a:ext>
            </a:extLst>
          </p:cNvPr>
          <p:cNvSpPr>
            <a:spLocks noGrp="1"/>
          </p:cNvSpPr>
          <p:nvPr>
            <p:ph type="ctrTitle"/>
          </p:nvPr>
        </p:nvSpPr>
        <p:spPr/>
        <p:txBody>
          <a:bodyPr/>
          <a:lstStyle/>
          <a:p>
            <a:r>
              <a:rPr lang="en-US" dirty="0"/>
              <a:t>Course progress</a:t>
            </a:r>
          </a:p>
        </p:txBody>
      </p:sp>
      <p:sp>
        <p:nvSpPr>
          <p:cNvPr id="4" name="Text Placeholder 3">
            <a:extLst>
              <a:ext uri="{FF2B5EF4-FFF2-40B4-BE49-F238E27FC236}">
                <a16:creationId xmlns:a16="http://schemas.microsoft.com/office/drawing/2014/main" id="{690D01FB-A096-A28C-4A09-D7739A412F20}"/>
              </a:ext>
            </a:extLst>
          </p:cNvPr>
          <p:cNvSpPr>
            <a:spLocks noGrp="1"/>
          </p:cNvSpPr>
          <p:nvPr>
            <p:ph type="body" sz="quarter" idx="10"/>
          </p:nvPr>
        </p:nvSpPr>
        <p:spPr/>
        <p:txBody>
          <a:bodyPr/>
          <a:lstStyle/>
          <a:p>
            <a:r>
              <a:rPr lang="en-US" sz="5400" dirty="0"/>
              <a:t>o1</a:t>
            </a:r>
            <a:r>
              <a:rPr lang="en-US" dirty="0"/>
              <a:t>.</a:t>
            </a:r>
          </a:p>
        </p:txBody>
      </p:sp>
      <p:sp>
        <p:nvSpPr>
          <p:cNvPr id="5" name="Text Placeholder 4">
            <a:extLst>
              <a:ext uri="{FF2B5EF4-FFF2-40B4-BE49-F238E27FC236}">
                <a16:creationId xmlns:a16="http://schemas.microsoft.com/office/drawing/2014/main" id="{EE8641CA-9857-4177-34A5-818C83EAB65D}"/>
              </a:ext>
            </a:extLst>
          </p:cNvPr>
          <p:cNvSpPr>
            <a:spLocks noGrp="1"/>
          </p:cNvSpPr>
          <p:nvPr>
            <p:ph type="body" sz="quarter" idx="16"/>
          </p:nvPr>
        </p:nvSpPr>
        <p:spPr/>
        <p:txBody>
          <a:bodyPr>
            <a:normAutofit fontScale="85000" lnSpcReduction="20000"/>
          </a:bodyPr>
          <a:lstStyle/>
          <a:p>
            <a:r>
              <a:rPr lang="en-US" sz="2200" dirty="0">
                <a:solidFill>
                  <a:schemeClr val="tx1"/>
                </a:solidFill>
              </a:rPr>
              <a:t>Navigating Cyber Threats: The Risk of Vulnerable Binaries in Maritime Systems</a:t>
            </a:r>
          </a:p>
        </p:txBody>
      </p:sp>
      <p:sp>
        <p:nvSpPr>
          <p:cNvPr id="6" name="Text Placeholder 5">
            <a:extLst>
              <a:ext uri="{FF2B5EF4-FFF2-40B4-BE49-F238E27FC236}">
                <a16:creationId xmlns:a16="http://schemas.microsoft.com/office/drawing/2014/main" id="{61ADAA1A-BB66-FD89-7961-ABC235425657}"/>
              </a:ext>
            </a:extLst>
          </p:cNvPr>
          <p:cNvSpPr>
            <a:spLocks noGrp="1"/>
          </p:cNvSpPr>
          <p:nvPr>
            <p:ph type="body" sz="quarter" idx="12"/>
          </p:nvPr>
        </p:nvSpPr>
        <p:spPr/>
        <p:txBody>
          <a:bodyPr/>
          <a:lstStyle/>
          <a:p>
            <a:r>
              <a:rPr lang="en-US" sz="4400" dirty="0"/>
              <a:t>o2</a:t>
            </a:r>
            <a:r>
              <a:rPr lang="en-US" dirty="0"/>
              <a:t>.</a:t>
            </a:r>
          </a:p>
        </p:txBody>
      </p:sp>
      <p:sp>
        <p:nvSpPr>
          <p:cNvPr id="7" name="Text Placeholder 6">
            <a:extLst>
              <a:ext uri="{FF2B5EF4-FFF2-40B4-BE49-F238E27FC236}">
                <a16:creationId xmlns:a16="http://schemas.microsoft.com/office/drawing/2014/main" id="{57AE03A1-F794-56A9-6A31-77AED7A9E43B}"/>
              </a:ext>
            </a:extLst>
          </p:cNvPr>
          <p:cNvSpPr>
            <a:spLocks noGrp="1"/>
          </p:cNvSpPr>
          <p:nvPr>
            <p:ph type="body" sz="quarter" idx="17"/>
          </p:nvPr>
        </p:nvSpPr>
        <p:spPr/>
        <p:txBody>
          <a:bodyPr>
            <a:normAutofit/>
          </a:bodyPr>
          <a:lstStyle/>
          <a:p>
            <a:r>
              <a:rPr lang="en-US" sz="2000" dirty="0">
                <a:solidFill>
                  <a:schemeClr val="tx1">
                    <a:lumMod val="50000"/>
                    <a:lumOff val="50000"/>
                  </a:schemeClr>
                </a:solidFill>
              </a:rPr>
              <a:t>From Software to Binaries</a:t>
            </a:r>
          </a:p>
        </p:txBody>
      </p:sp>
      <p:sp>
        <p:nvSpPr>
          <p:cNvPr id="8" name="Text Placeholder 7">
            <a:extLst>
              <a:ext uri="{FF2B5EF4-FFF2-40B4-BE49-F238E27FC236}">
                <a16:creationId xmlns:a16="http://schemas.microsoft.com/office/drawing/2014/main" id="{CA50F511-489C-4D21-49CC-136D2825FB3B}"/>
              </a:ext>
            </a:extLst>
          </p:cNvPr>
          <p:cNvSpPr>
            <a:spLocks noGrp="1"/>
          </p:cNvSpPr>
          <p:nvPr>
            <p:ph type="body" sz="quarter" idx="13"/>
          </p:nvPr>
        </p:nvSpPr>
        <p:spPr/>
        <p:txBody>
          <a:bodyPr/>
          <a:lstStyle/>
          <a:p>
            <a:r>
              <a:rPr lang="en-US" dirty="0"/>
              <a:t>o3.</a:t>
            </a:r>
          </a:p>
        </p:txBody>
      </p:sp>
      <p:sp>
        <p:nvSpPr>
          <p:cNvPr id="9" name="Text Placeholder 8">
            <a:extLst>
              <a:ext uri="{FF2B5EF4-FFF2-40B4-BE49-F238E27FC236}">
                <a16:creationId xmlns:a16="http://schemas.microsoft.com/office/drawing/2014/main" id="{1D9525F2-38CA-B9F9-2C13-0225A6C57164}"/>
              </a:ext>
            </a:extLst>
          </p:cNvPr>
          <p:cNvSpPr>
            <a:spLocks noGrp="1"/>
          </p:cNvSpPr>
          <p:nvPr>
            <p:ph type="body" sz="quarter" idx="18"/>
          </p:nvPr>
        </p:nvSpPr>
        <p:spPr/>
        <p:txBody>
          <a:bodyPr/>
          <a:lstStyle/>
          <a:p>
            <a:r>
              <a:rPr lang="en-US" dirty="0"/>
              <a:t>Memory </a:t>
            </a:r>
          </a:p>
        </p:txBody>
      </p:sp>
      <p:sp>
        <p:nvSpPr>
          <p:cNvPr id="10" name="Text Placeholder 9">
            <a:extLst>
              <a:ext uri="{FF2B5EF4-FFF2-40B4-BE49-F238E27FC236}">
                <a16:creationId xmlns:a16="http://schemas.microsoft.com/office/drawing/2014/main" id="{02D57C20-6572-9AB4-F721-23777C954666}"/>
              </a:ext>
            </a:extLst>
          </p:cNvPr>
          <p:cNvSpPr>
            <a:spLocks noGrp="1"/>
          </p:cNvSpPr>
          <p:nvPr>
            <p:ph type="body" sz="quarter" idx="14"/>
          </p:nvPr>
        </p:nvSpPr>
        <p:spPr/>
        <p:txBody>
          <a:bodyPr/>
          <a:lstStyle/>
          <a:p>
            <a:r>
              <a:rPr lang="en-US" dirty="0"/>
              <a:t>o4.</a:t>
            </a:r>
          </a:p>
        </p:txBody>
      </p:sp>
      <p:sp>
        <p:nvSpPr>
          <p:cNvPr id="11" name="Text Placeholder 10">
            <a:extLst>
              <a:ext uri="{FF2B5EF4-FFF2-40B4-BE49-F238E27FC236}">
                <a16:creationId xmlns:a16="http://schemas.microsoft.com/office/drawing/2014/main" id="{964B0245-83D3-305D-EE02-D4AC863FA97A}"/>
              </a:ext>
            </a:extLst>
          </p:cNvPr>
          <p:cNvSpPr>
            <a:spLocks noGrp="1"/>
          </p:cNvSpPr>
          <p:nvPr>
            <p:ph type="body" sz="quarter" idx="19"/>
          </p:nvPr>
        </p:nvSpPr>
        <p:spPr/>
        <p:txBody>
          <a:bodyPr/>
          <a:lstStyle/>
          <a:p>
            <a:r>
              <a:rPr lang="en-US" dirty="0"/>
              <a:t>Black Box Pen Test</a:t>
            </a:r>
          </a:p>
        </p:txBody>
      </p:sp>
      <p:sp>
        <p:nvSpPr>
          <p:cNvPr id="15" name="Slide Number Placeholder 14">
            <a:extLst>
              <a:ext uri="{FF2B5EF4-FFF2-40B4-BE49-F238E27FC236}">
                <a16:creationId xmlns:a16="http://schemas.microsoft.com/office/drawing/2014/main" id="{3C2E0AA3-CA4D-128B-7B5C-88A787371AC5}"/>
              </a:ext>
            </a:extLst>
          </p:cNvPr>
          <p:cNvSpPr>
            <a:spLocks noGrp="1"/>
          </p:cNvSpPr>
          <p:nvPr>
            <p:ph type="sldNum" sz="quarter" idx="4"/>
          </p:nvPr>
        </p:nvSpPr>
        <p:spPr/>
        <p:txBody>
          <a:bodyPr/>
          <a:lstStyle/>
          <a:p>
            <a:fld id="{3A98EE3D-8CD1-4C3F-BD1C-C98C9596463C}" type="slidenum">
              <a:rPr lang="en-US" smtClean="0"/>
              <a:pPr/>
              <a:t>13</a:t>
            </a:fld>
            <a:endParaRPr lang="en-US" dirty="0"/>
          </a:p>
        </p:txBody>
      </p:sp>
      <p:grpSp>
        <p:nvGrpSpPr>
          <p:cNvPr id="17" name="Group 16">
            <a:extLst>
              <a:ext uri="{FF2B5EF4-FFF2-40B4-BE49-F238E27FC236}">
                <a16:creationId xmlns:a16="http://schemas.microsoft.com/office/drawing/2014/main" id="{23018EE9-1AD6-B9C0-F618-6C026ABF317E}"/>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A6BB9AA5-2F65-14E9-BF74-E9F383CA674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DBCFA096-D0DC-4C6E-D170-579EA8A52644}"/>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426820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1">
            <a:extLst>
              <a:ext uri="{FF2B5EF4-FFF2-40B4-BE49-F238E27FC236}">
                <a16:creationId xmlns:a16="http://schemas.microsoft.com/office/drawing/2014/main" id="{D7857EDB-833B-F8E3-F8BB-69E1F6A0E118}"/>
              </a:ext>
            </a:extLst>
          </p:cNvPr>
          <p:cNvSpPr>
            <a:spLocks noGrp="1"/>
          </p:cNvSpPr>
          <p:nvPr>
            <p:ph type="pic" sz="quarter" idx="11"/>
          </p:nvPr>
        </p:nvSpPr>
        <p:spPr/>
        <p:txBody>
          <a:bodyPr/>
          <a:lstStyle/>
          <a:p>
            <a:endParaRPr lang="el-GR"/>
          </a:p>
        </p:txBody>
      </p:sp>
      <p:sp>
        <p:nvSpPr>
          <p:cNvPr id="15" name="Θέση αριθμού διαφάνειας 14">
            <a:extLst>
              <a:ext uri="{FF2B5EF4-FFF2-40B4-BE49-F238E27FC236}">
                <a16:creationId xmlns:a16="http://schemas.microsoft.com/office/drawing/2014/main" id="{C2B365CD-4C71-7ADC-DB74-286B145A5D7B}"/>
              </a:ext>
            </a:extLst>
          </p:cNvPr>
          <p:cNvSpPr>
            <a:spLocks noGrp="1"/>
          </p:cNvSpPr>
          <p:nvPr>
            <p:ph type="sldNum" sz="quarter" idx="4"/>
          </p:nvPr>
        </p:nvSpPr>
        <p:spPr/>
        <p:txBody>
          <a:bodyPr/>
          <a:lstStyle/>
          <a:p>
            <a:fld id="{3A98EE3D-8CD1-4C3F-BD1C-C98C9596463C}" type="slidenum">
              <a:rPr lang="en-US" smtClean="0"/>
              <a:pPr/>
              <a:t>14</a:t>
            </a:fld>
            <a:endParaRPr lang="en-US" dirty="0"/>
          </a:p>
        </p:txBody>
      </p:sp>
      <p:sp useBgFill="1">
        <p:nvSpPr>
          <p:cNvPr id="16" name="Rectangle 7">
            <a:extLst>
              <a:ext uri="{FF2B5EF4-FFF2-40B4-BE49-F238E27FC236}">
                <a16:creationId xmlns:a16="http://schemas.microsoft.com/office/drawing/2014/main" id="{2578D0CA-2297-4F73-757D-EBC149778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97523842-974E-46AB-F17D-D780EF6404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D39B8131-9022-CC25-CF37-A907615F7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AD16E3A2-7173-40A9-D3B2-6A743D198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5">
            <a:extLst>
              <a:ext uri="{FF2B5EF4-FFF2-40B4-BE49-F238E27FC236}">
                <a16:creationId xmlns:a16="http://schemas.microsoft.com/office/drawing/2014/main" id="{B571BD8B-C8A2-88CC-610B-4FE2A1A2D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Τίτλος 1">
            <a:extLst>
              <a:ext uri="{FF2B5EF4-FFF2-40B4-BE49-F238E27FC236}">
                <a16:creationId xmlns:a16="http://schemas.microsoft.com/office/drawing/2014/main" id="{1A3F07EC-27F4-0791-D201-D67121F18948}"/>
              </a:ext>
            </a:extLst>
          </p:cNvPr>
          <p:cNvSpPr txBox="1">
            <a:spLocks/>
          </p:cNvSpPr>
          <p:nvPr/>
        </p:nvSpPr>
        <p:spPr>
          <a:xfrm>
            <a:off x="1371599" y="294538"/>
            <a:ext cx="9895951" cy="10336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sz="4000" b="1">
                <a:solidFill>
                  <a:srgbClr val="FFFFFF"/>
                </a:solidFill>
              </a:rPr>
              <a:t>Introduction</a:t>
            </a:r>
            <a:endParaRPr lang="el-GR" sz="4000" dirty="0">
              <a:solidFill>
                <a:srgbClr val="FFFFFF"/>
              </a:solidFill>
            </a:endParaRPr>
          </a:p>
        </p:txBody>
      </p:sp>
      <p:sp>
        <p:nvSpPr>
          <p:cNvPr id="22" name="Θέση περιεχομένου 2">
            <a:extLst>
              <a:ext uri="{FF2B5EF4-FFF2-40B4-BE49-F238E27FC236}">
                <a16:creationId xmlns:a16="http://schemas.microsoft.com/office/drawing/2014/main" id="{274E534D-DC7D-BCBC-4F85-6B3D090D8DB2}"/>
              </a:ext>
            </a:extLst>
          </p:cNvPr>
          <p:cNvSpPr txBox="1">
            <a:spLocks/>
          </p:cNvSpPr>
          <p:nvPr/>
        </p:nvSpPr>
        <p:spPr>
          <a:xfrm>
            <a:off x="326571" y="2318197"/>
            <a:ext cx="11549743" cy="3683358"/>
          </a:xfrm>
          <a:prstGeom prst="rect">
            <a:avLst/>
          </a:prstGeom>
        </p:spPr>
        <p:txBody>
          <a:bodyPr anchor="ct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t>What will we deal with</a:t>
            </a:r>
            <a:r>
              <a:rPr lang="el-GR"/>
              <a:t>?</a:t>
            </a:r>
          </a:p>
          <a:p>
            <a:pPr lvl="1"/>
            <a:r>
              <a:rPr lang="en-US" sz="2800"/>
              <a:t>Software and digital systems in modern maritime operations</a:t>
            </a:r>
          </a:p>
          <a:p>
            <a:pPr lvl="1"/>
            <a:r>
              <a:rPr lang="en-US" sz="2800"/>
              <a:t>Ships and port operations have become increasingly reliant on digital technology</a:t>
            </a:r>
          </a:p>
          <a:p>
            <a:pPr lvl="1"/>
            <a:r>
              <a:rPr lang="en-US" sz="2800"/>
              <a:t>Understanding the risks associated with vulnerable software within maritime digital systems</a:t>
            </a:r>
          </a:p>
          <a:p>
            <a:pPr lvl="1"/>
            <a:endParaRPr lang="el-GR" sz="2800" dirty="0"/>
          </a:p>
        </p:txBody>
      </p:sp>
    </p:spTree>
    <p:extLst>
      <p:ext uri="{BB962C8B-B14F-4D97-AF65-F5344CB8AC3E}">
        <p14:creationId xmlns:p14="http://schemas.microsoft.com/office/powerpoint/2010/main" val="1375639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6B246-59F4-3904-79AA-49BF9418C383}"/>
            </a:ext>
          </a:extLst>
        </p:cNvPr>
        <p:cNvGrpSpPr/>
        <p:nvPr/>
      </p:nvGrpSpPr>
      <p:grpSpPr>
        <a:xfrm>
          <a:off x="0" y="0"/>
          <a:ext cx="0" cy="0"/>
          <a:chOff x="0" y="0"/>
          <a:chExt cx="0" cy="0"/>
        </a:xfrm>
      </p:grpSpPr>
      <p:sp>
        <p:nvSpPr>
          <p:cNvPr id="2" name="Θέση εικόνας 1">
            <a:extLst>
              <a:ext uri="{FF2B5EF4-FFF2-40B4-BE49-F238E27FC236}">
                <a16:creationId xmlns:a16="http://schemas.microsoft.com/office/drawing/2014/main" id="{F5AE4EC6-A40E-D0C2-CA1D-A6AE3D839E01}"/>
              </a:ext>
            </a:extLst>
          </p:cNvPr>
          <p:cNvSpPr>
            <a:spLocks noGrp="1"/>
          </p:cNvSpPr>
          <p:nvPr>
            <p:ph type="pic" sz="quarter" idx="11"/>
          </p:nvPr>
        </p:nvSpPr>
        <p:spPr/>
        <p:txBody>
          <a:bodyPr/>
          <a:lstStyle/>
          <a:p>
            <a:endParaRPr lang="el-GR"/>
          </a:p>
        </p:txBody>
      </p:sp>
      <p:sp>
        <p:nvSpPr>
          <p:cNvPr id="15" name="Θέση αριθμού διαφάνειας 14">
            <a:extLst>
              <a:ext uri="{FF2B5EF4-FFF2-40B4-BE49-F238E27FC236}">
                <a16:creationId xmlns:a16="http://schemas.microsoft.com/office/drawing/2014/main" id="{E2DAA8D5-1743-B9A1-AB2C-73B8FCFED2F5}"/>
              </a:ext>
            </a:extLst>
          </p:cNvPr>
          <p:cNvSpPr>
            <a:spLocks noGrp="1"/>
          </p:cNvSpPr>
          <p:nvPr>
            <p:ph type="sldNum" sz="quarter" idx="4"/>
          </p:nvPr>
        </p:nvSpPr>
        <p:spPr/>
        <p:txBody>
          <a:bodyPr/>
          <a:lstStyle/>
          <a:p>
            <a:fld id="{3A98EE3D-8CD1-4C3F-BD1C-C98C9596463C}" type="slidenum">
              <a:rPr lang="en-US" smtClean="0"/>
              <a:pPr/>
              <a:t>15</a:t>
            </a:fld>
            <a:endParaRPr lang="en-US" dirty="0"/>
          </a:p>
        </p:txBody>
      </p:sp>
      <p:sp useBgFill="1">
        <p:nvSpPr>
          <p:cNvPr id="3" name="Rectangle 8">
            <a:extLst>
              <a:ext uri="{FF2B5EF4-FFF2-40B4-BE49-F238E27FC236}">
                <a16:creationId xmlns:a16="http://schemas.microsoft.com/office/drawing/2014/main" id="{9C1E57EC-DB8A-1C3F-4C6B-49BC13347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Τίτλος 1">
            <a:extLst>
              <a:ext uri="{FF2B5EF4-FFF2-40B4-BE49-F238E27FC236}">
                <a16:creationId xmlns:a16="http://schemas.microsoft.com/office/drawing/2014/main" id="{34445CD7-FAF2-A67E-8327-787458602758}"/>
              </a:ext>
            </a:extLst>
          </p:cNvPr>
          <p:cNvSpPr txBox="1">
            <a:spLocks/>
          </p:cNvSpPr>
          <p:nvPr/>
        </p:nvSpPr>
        <p:spPr>
          <a:xfrm>
            <a:off x="5297762" y="329184"/>
            <a:ext cx="6251110" cy="1783080"/>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sz="5400"/>
              <a:t>Software in modern maritime operations</a:t>
            </a:r>
            <a:endParaRPr lang="el-GR" sz="5400"/>
          </a:p>
        </p:txBody>
      </p:sp>
      <p:pic>
        <p:nvPicPr>
          <p:cNvPr id="5" name="Picture 4" descr="Cargo shipping containers in a pile and on a semi-truck at a harbour">
            <a:extLst>
              <a:ext uri="{FF2B5EF4-FFF2-40B4-BE49-F238E27FC236}">
                <a16:creationId xmlns:a16="http://schemas.microsoft.com/office/drawing/2014/main" id="{CC997EC6-D254-0DB8-3629-4005EB0797B8}"/>
              </a:ext>
            </a:extLst>
          </p:cNvPr>
          <p:cNvPicPr>
            <a:picLocks noChangeAspect="1"/>
          </p:cNvPicPr>
          <p:nvPr/>
        </p:nvPicPr>
        <p:blipFill rotWithShape="1">
          <a:blip r:embed="rId2"/>
          <a:srcRect l="34083" r="1498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6" name="sketchy line">
            <a:extLst>
              <a:ext uri="{FF2B5EF4-FFF2-40B4-BE49-F238E27FC236}">
                <a16:creationId xmlns:a16="http://schemas.microsoft.com/office/drawing/2014/main" id="{B2F89526-E860-BDC0-3D26-3451B10FAC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Θέση περιεχομένου 2">
            <a:extLst>
              <a:ext uri="{FF2B5EF4-FFF2-40B4-BE49-F238E27FC236}">
                <a16:creationId xmlns:a16="http://schemas.microsoft.com/office/drawing/2014/main" id="{A53B1769-C132-902C-9DCE-0F582C724835}"/>
              </a:ext>
            </a:extLst>
          </p:cNvPr>
          <p:cNvGraphicFramePr>
            <a:graphicFrameLocks/>
          </p:cNvGraphicFramePr>
          <p:nvPr>
            <p:extLst>
              <p:ext uri="{D42A27DB-BD31-4B8C-83A1-F6EECF244321}">
                <p14:modId xmlns:p14="http://schemas.microsoft.com/office/powerpoint/2010/main" val="274548916"/>
              </p:ext>
            </p:extLst>
          </p:nvPr>
        </p:nvGraphicFramePr>
        <p:xfrm>
          <a:off x="5297762" y="2706624"/>
          <a:ext cx="6251110" cy="3483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7209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E903-F76B-4467-C0E5-12AFFFE438AF}"/>
            </a:ext>
          </a:extLst>
        </p:cNvPr>
        <p:cNvGrpSpPr/>
        <p:nvPr/>
      </p:nvGrpSpPr>
      <p:grpSpPr>
        <a:xfrm>
          <a:off x="0" y="0"/>
          <a:ext cx="0" cy="0"/>
          <a:chOff x="0" y="0"/>
          <a:chExt cx="0" cy="0"/>
        </a:xfrm>
      </p:grpSpPr>
      <p:sp>
        <p:nvSpPr>
          <p:cNvPr id="15" name="Θέση αριθμού διαφάνειας 14">
            <a:extLst>
              <a:ext uri="{FF2B5EF4-FFF2-40B4-BE49-F238E27FC236}">
                <a16:creationId xmlns:a16="http://schemas.microsoft.com/office/drawing/2014/main" id="{66AF585B-4056-F918-CEE9-41BDF0017A35}"/>
              </a:ext>
            </a:extLst>
          </p:cNvPr>
          <p:cNvSpPr>
            <a:spLocks noGrp="1"/>
          </p:cNvSpPr>
          <p:nvPr>
            <p:ph type="sldNum" sz="quarter" idx="4"/>
          </p:nvPr>
        </p:nvSpPr>
        <p:spPr/>
        <p:txBody>
          <a:bodyPr/>
          <a:lstStyle/>
          <a:p>
            <a:fld id="{3A98EE3D-8CD1-4C3F-BD1C-C98C9596463C}" type="slidenum">
              <a:rPr lang="en-US" smtClean="0"/>
              <a:pPr/>
              <a:t>16</a:t>
            </a:fld>
            <a:endParaRPr lang="en-US" dirty="0"/>
          </a:p>
        </p:txBody>
      </p:sp>
      <p:sp>
        <p:nvSpPr>
          <p:cNvPr id="3" name="Τίτλος 1">
            <a:extLst>
              <a:ext uri="{FF2B5EF4-FFF2-40B4-BE49-F238E27FC236}">
                <a16:creationId xmlns:a16="http://schemas.microsoft.com/office/drawing/2014/main" id="{0ACC3C7E-B0D2-3E8C-8292-21B47EA663D6}"/>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sz="4400"/>
              <a:t>Software in modern maritime operations (2)</a:t>
            </a:r>
            <a:endParaRPr lang="el-GR"/>
          </a:p>
        </p:txBody>
      </p:sp>
      <p:graphicFrame>
        <p:nvGraphicFramePr>
          <p:cNvPr id="4" name="Θέση περιεχομένου 2">
            <a:extLst>
              <a:ext uri="{FF2B5EF4-FFF2-40B4-BE49-F238E27FC236}">
                <a16:creationId xmlns:a16="http://schemas.microsoft.com/office/drawing/2014/main" id="{9881C46E-0CC3-7E06-4594-79CA372FF6B7}"/>
              </a:ext>
            </a:extLst>
          </p:cNvPr>
          <p:cNvGraphicFramePr>
            <a:graphicFrameLocks/>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344175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D9C4E-0C97-B3FB-673A-D02C30BDDA44}"/>
            </a:ext>
          </a:extLst>
        </p:cNvPr>
        <p:cNvGrpSpPr/>
        <p:nvPr/>
      </p:nvGrpSpPr>
      <p:grpSpPr>
        <a:xfrm>
          <a:off x="0" y="0"/>
          <a:ext cx="0" cy="0"/>
          <a:chOff x="0" y="0"/>
          <a:chExt cx="0" cy="0"/>
        </a:xfrm>
      </p:grpSpPr>
      <p:sp>
        <p:nvSpPr>
          <p:cNvPr id="2" name="Θέση εικόνας 1">
            <a:extLst>
              <a:ext uri="{FF2B5EF4-FFF2-40B4-BE49-F238E27FC236}">
                <a16:creationId xmlns:a16="http://schemas.microsoft.com/office/drawing/2014/main" id="{206C5789-6473-F4B1-BA0A-E45C10D05B0C}"/>
              </a:ext>
            </a:extLst>
          </p:cNvPr>
          <p:cNvSpPr>
            <a:spLocks noGrp="1"/>
          </p:cNvSpPr>
          <p:nvPr>
            <p:ph type="pic" sz="quarter" idx="11"/>
          </p:nvPr>
        </p:nvSpPr>
        <p:spPr/>
        <p:txBody>
          <a:bodyPr/>
          <a:lstStyle/>
          <a:p>
            <a:endParaRPr lang="el-GR"/>
          </a:p>
        </p:txBody>
      </p:sp>
      <p:sp>
        <p:nvSpPr>
          <p:cNvPr id="15" name="Θέση αριθμού διαφάνειας 14">
            <a:extLst>
              <a:ext uri="{FF2B5EF4-FFF2-40B4-BE49-F238E27FC236}">
                <a16:creationId xmlns:a16="http://schemas.microsoft.com/office/drawing/2014/main" id="{79D4C86B-B687-89CC-E33D-B79311076B32}"/>
              </a:ext>
            </a:extLst>
          </p:cNvPr>
          <p:cNvSpPr>
            <a:spLocks noGrp="1"/>
          </p:cNvSpPr>
          <p:nvPr>
            <p:ph type="sldNum" sz="quarter" idx="4"/>
          </p:nvPr>
        </p:nvSpPr>
        <p:spPr/>
        <p:txBody>
          <a:bodyPr/>
          <a:lstStyle/>
          <a:p>
            <a:fld id="{3A98EE3D-8CD1-4C3F-BD1C-C98C9596463C}" type="slidenum">
              <a:rPr lang="en-US" smtClean="0"/>
              <a:pPr/>
              <a:t>17</a:t>
            </a:fld>
            <a:endParaRPr lang="en-US" dirty="0"/>
          </a:p>
        </p:txBody>
      </p:sp>
      <p:sp useBgFill="1">
        <p:nvSpPr>
          <p:cNvPr id="3" name="Slide Background">
            <a:extLst>
              <a:ext uri="{FF2B5EF4-FFF2-40B4-BE49-F238E27FC236}">
                <a16:creationId xmlns:a16="http://schemas.microsoft.com/office/drawing/2014/main" id="{7858C072-8752-408A-8206-FBAB92836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Rectangle 10">
            <a:extLst>
              <a:ext uri="{FF2B5EF4-FFF2-40B4-BE49-F238E27FC236}">
                <a16:creationId xmlns:a16="http://schemas.microsoft.com/office/drawing/2014/main" id="{79CB1913-8973-7EBA-C4C3-291F4D7EB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Τίτλος 1">
            <a:extLst>
              <a:ext uri="{FF2B5EF4-FFF2-40B4-BE49-F238E27FC236}">
                <a16:creationId xmlns:a16="http://schemas.microsoft.com/office/drawing/2014/main" id="{5D53AB0A-5379-2E55-C810-EC7EC65059F9}"/>
              </a:ext>
            </a:extLst>
          </p:cNvPr>
          <p:cNvSpPr txBox="1">
            <a:spLocks/>
          </p:cNvSpPr>
          <p:nvPr/>
        </p:nvSpPr>
        <p:spPr>
          <a:xfrm>
            <a:off x="5716053" y="404248"/>
            <a:ext cx="6170089" cy="15593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sz="4000"/>
              <a:t>Software is necessary but …</a:t>
            </a:r>
            <a:endParaRPr lang="el-GR" sz="4000"/>
          </a:p>
        </p:txBody>
      </p:sp>
      <p:sp>
        <p:nvSpPr>
          <p:cNvPr id="6" name="Θέση περιεχομένου 2">
            <a:extLst>
              <a:ext uri="{FF2B5EF4-FFF2-40B4-BE49-F238E27FC236}">
                <a16:creationId xmlns:a16="http://schemas.microsoft.com/office/drawing/2014/main" id="{50720A20-276A-D8D8-467E-E6B70A3CE0CB}"/>
              </a:ext>
            </a:extLst>
          </p:cNvPr>
          <p:cNvSpPr txBox="1">
            <a:spLocks/>
          </p:cNvSpPr>
          <p:nvPr/>
        </p:nvSpPr>
        <p:spPr>
          <a:xfrm>
            <a:off x="5878286" y="2536371"/>
            <a:ext cx="6007856" cy="3995058"/>
          </a:xfrm>
          <a:prstGeom prst="rect">
            <a:avLst/>
          </a:prstGeom>
        </p:spPr>
        <p:txBody>
          <a:bodyPr anchor="ct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t>Facts …</a:t>
            </a:r>
          </a:p>
          <a:p>
            <a:pPr lvl="1"/>
            <a:r>
              <a:rPr lang="en-US" sz="2000"/>
              <a:t>Motivation – Big -&gt; Large sums of money from a </a:t>
            </a:r>
            <a:r>
              <a:rPr lang="en-US" sz="2000" b="1"/>
              <a:t>competitor</a:t>
            </a:r>
            <a:r>
              <a:rPr lang="en-US" sz="2000"/>
              <a:t> or someone with </a:t>
            </a:r>
            <a:r>
              <a:rPr lang="en-US" sz="2000" b="1"/>
              <a:t>different business interests </a:t>
            </a:r>
            <a:r>
              <a:rPr lang="en-US" sz="2000"/>
              <a:t>in the port  </a:t>
            </a:r>
            <a:endParaRPr lang="el-GR" sz="2000"/>
          </a:p>
          <a:p>
            <a:pPr lvl="1"/>
            <a:r>
              <a:rPr lang="en-US" sz="2000"/>
              <a:t>Large pool of different software = high probability for the attacker to find a vulnerability </a:t>
            </a:r>
            <a:endParaRPr lang="el-GR" sz="2000"/>
          </a:p>
          <a:p>
            <a:pPr lvl="1"/>
            <a:r>
              <a:rPr lang="en-US" sz="2000"/>
              <a:t>Physical Security Integration </a:t>
            </a:r>
          </a:p>
          <a:p>
            <a:pPr lvl="2"/>
            <a:r>
              <a:rPr lang="en-US" sz="1600"/>
              <a:t>You can’t let someone near with a laptop and  an antenna </a:t>
            </a:r>
            <a:endParaRPr lang="el-GR" sz="1600" dirty="0"/>
          </a:p>
        </p:txBody>
      </p:sp>
      <p:pic>
        <p:nvPicPr>
          <p:cNvPr id="7" name="Εικόνα 6" descr="Εικόνα που περιέχει υπολογιστής, εσωτερικός χώρος, φορητός υπολογιστής, προσωπικός υπολογιστής&#10;&#10;Περιγραφή που δημιουργήθηκε αυτόματα">
            <a:extLst>
              <a:ext uri="{FF2B5EF4-FFF2-40B4-BE49-F238E27FC236}">
                <a16:creationId xmlns:a16="http://schemas.microsoft.com/office/drawing/2014/main" id="{60A6F103-D57E-E876-F34E-D889E73D9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1" y="-2"/>
            <a:ext cx="5312224" cy="6858000"/>
          </a:xfrm>
          <a:prstGeom prst="rect">
            <a:avLst/>
          </a:prstGeom>
        </p:spPr>
      </p:pic>
    </p:spTree>
    <p:extLst>
      <p:ext uri="{BB962C8B-B14F-4D97-AF65-F5344CB8AC3E}">
        <p14:creationId xmlns:p14="http://schemas.microsoft.com/office/powerpoint/2010/main" val="4183415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EA7F3-236E-B740-6BF5-FF0632EA22E7}"/>
            </a:ext>
          </a:extLst>
        </p:cNvPr>
        <p:cNvGrpSpPr/>
        <p:nvPr/>
      </p:nvGrpSpPr>
      <p:grpSpPr>
        <a:xfrm>
          <a:off x="0" y="0"/>
          <a:ext cx="0" cy="0"/>
          <a:chOff x="0" y="0"/>
          <a:chExt cx="0" cy="0"/>
        </a:xfrm>
      </p:grpSpPr>
      <p:sp>
        <p:nvSpPr>
          <p:cNvPr id="2" name="Θέση εικόνας 1">
            <a:extLst>
              <a:ext uri="{FF2B5EF4-FFF2-40B4-BE49-F238E27FC236}">
                <a16:creationId xmlns:a16="http://schemas.microsoft.com/office/drawing/2014/main" id="{5C13AF63-4DF7-2911-5451-CA29EC8ED67B}"/>
              </a:ext>
            </a:extLst>
          </p:cNvPr>
          <p:cNvSpPr>
            <a:spLocks noGrp="1"/>
          </p:cNvSpPr>
          <p:nvPr>
            <p:ph type="pic" sz="quarter" idx="11"/>
          </p:nvPr>
        </p:nvSpPr>
        <p:spPr/>
        <p:txBody>
          <a:bodyPr/>
          <a:lstStyle/>
          <a:p>
            <a:endParaRPr lang="el-GR"/>
          </a:p>
        </p:txBody>
      </p:sp>
      <p:sp>
        <p:nvSpPr>
          <p:cNvPr id="15" name="Θέση αριθμού διαφάνειας 14">
            <a:extLst>
              <a:ext uri="{FF2B5EF4-FFF2-40B4-BE49-F238E27FC236}">
                <a16:creationId xmlns:a16="http://schemas.microsoft.com/office/drawing/2014/main" id="{CD7C35E7-56D9-9CCD-AE14-310D6C78C224}"/>
              </a:ext>
            </a:extLst>
          </p:cNvPr>
          <p:cNvSpPr>
            <a:spLocks noGrp="1"/>
          </p:cNvSpPr>
          <p:nvPr>
            <p:ph type="sldNum" sz="quarter" idx="4"/>
          </p:nvPr>
        </p:nvSpPr>
        <p:spPr/>
        <p:txBody>
          <a:bodyPr/>
          <a:lstStyle/>
          <a:p>
            <a:fld id="{3A98EE3D-8CD1-4C3F-BD1C-C98C9596463C}" type="slidenum">
              <a:rPr lang="en-US" smtClean="0"/>
              <a:pPr/>
              <a:t>18</a:t>
            </a:fld>
            <a:endParaRPr lang="en-US" dirty="0"/>
          </a:p>
        </p:txBody>
      </p:sp>
      <p:sp useBgFill="1">
        <p:nvSpPr>
          <p:cNvPr id="3" name="Rectangle 10">
            <a:extLst>
              <a:ext uri="{FF2B5EF4-FFF2-40B4-BE49-F238E27FC236}">
                <a16:creationId xmlns:a16="http://schemas.microsoft.com/office/drawing/2014/main" id="{13E36C19-9BC6-AAC2-F4D5-801385C284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12">
            <a:extLst>
              <a:ext uri="{FF2B5EF4-FFF2-40B4-BE49-F238E27FC236}">
                <a16:creationId xmlns:a16="http://schemas.microsoft.com/office/drawing/2014/main" id="{DF98919D-7083-B937-8553-F394CAF93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Τίτλος 1">
            <a:extLst>
              <a:ext uri="{FF2B5EF4-FFF2-40B4-BE49-F238E27FC236}">
                <a16:creationId xmlns:a16="http://schemas.microsoft.com/office/drawing/2014/main" id="{43328B72-E9F8-5C0C-15BA-EAC8330D4D9E}"/>
              </a:ext>
            </a:extLst>
          </p:cNvPr>
          <p:cNvSpPr txBox="1">
            <a:spLocks/>
          </p:cNvSpPr>
          <p:nvPr/>
        </p:nvSpPr>
        <p:spPr>
          <a:xfrm>
            <a:off x="5867400" y="609600"/>
            <a:ext cx="5310116" cy="13228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a:t>Assets 	</a:t>
            </a:r>
          </a:p>
        </p:txBody>
      </p:sp>
      <p:pic>
        <p:nvPicPr>
          <p:cNvPr id="6" name="Θέση περιεχομένου 4" descr="Εικόνα που περιέχει κείμενο, στιγμιότυπο οθόνης, γραμματοσειρά, σχεδίαση&#10;&#10;Περιγραφή που δημιουργήθηκε αυτόματα">
            <a:extLst>
              <a:ext uri="{FF2B5EF4-FFF2-40B4-BE49-F238E27FC236}">
                <a16:creationId xmlns:a16="http://schemas.microsoft.com/office/drawing/2014/main" id="{B4235A8F-AF59-029F-E09B-D8DE5306DB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4" y="14433"/>
            <a:ext cx="4570140" cy="6745596"/>
          </a:xfrm>
          <a:prstGeom prst="rect">
            <a:avLst/>
          </a:prstGeom>
        </p:spPr>
      </p:pic>
      <p:sp>
        <p:nvSpPr>
          <p:cNvPr id="7" name="TextBox 6">
            <a:extLst>
              <a:ext uri="{FF2B5EF4-FFF2-40B4-BE49-F238E27FC236}">
                <a16:creationId xmlns:a16="http://schemas.microsoft.com/office/drawing/2014/main" id="{7DEE5174-FE69-23CA-9C54-0D1B55578659}"/>
              </a:ext>
            </a:extLst>
          </p:cNvPr>
          <p:cNvSpPr txBox="1"/>
          <p:nvPr/>
        </p:nvSpPr>
        <p:spPr>
          <a:xfrm>
            <a:off x="5867400" y="2194102"/>
            <a:ext cx="5310116" cy="3908585"/>
          </a:xfrm>
          <a:prstGeom prst="rect">
            <a:avLst/>
          </a:prstGeom>
        </p:spPr>
        <p:txBody>
          <a:bodyPr vert="horz" lIns="91440" tIns="45720" rIns="91440" bIns="45720" rtlCol="0">
            <a:normAutofit fontScale="92500" lnSpcReduction="10000"/>
          </a:bodyPr>
          <a:lstStyle/>
          <a:p>
            <a:pPr marL="285750" indent="-228600">
              <a:lnSpc>
                <a:spcPct val="90000"/>
              </a:lnSpc>
              <a:spcAft>
                <a:spcPts val="600"/>
              </a:spcAft>
              <a:buFont typeface="Arial" panose="020B0604020202020204" pitchFamily="34" charset="0"/>
              <a:buChar char="•"/>
            </a:pPr>
            <a:r>
              <a:rPr lang="en-US" sz="2000" dirty="0"/>
              <a:t>All assets are related to some software </a:t>
            </a:r>
          </a:p>
          <a:p>
            <a:pPr marL="285750" indent="-228600">
              <a:lnSpc>
                <a:spcPct val="90000"/>
              </a:lnSpc>
              <a:spcAft>
                <a:spcPts val="600"/>
              </a:spcAft>
              <a:buFont typeface="Arial" panose="020B0604020202020204" pitchFamily="34" charset="0"/>
              <a:buChar char="•"/>
            </a:pPr>
            <a:r>
              <a:rPr lang="en-US" sz="2000" dirty="0"/>
              <a:t>The wide variety gives the malicious attacker many paths to launch any attack</a:t>
            </a:r>
          </a:p>
          <a:p>
            <a:pPr marL="285750"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a:t>In this lists there are different kind </a:t>
            </a:r>
            <a:r>
              <a:rPr lang="en-US" sz="2000"/>
              <a:t>of assets</a:t>
            </a:r>
            <a:endParaRPr lang="en-US" sz="2000" dirty="0"/>
          </a:p>
          <a:p>
            <a:pPr marL="742950" lvl="1" indent="-228600">
              <a:lnSpc>
                <a:spcPct val="90000"/>
              </a:lnSpc>
              <a:spcAft>
                <a:spcPts val="600"/>
              </a:spcAft>
              <a:buFont typeface="Arial" panose="020B0604020202020204" pitchFamily="34" charset="0"/>
              <a:buChar char="•"/>
            </a:pPr>
            <a:r>
              <a:rPr lang="en-US" sz="2000" dirty="0"/>
              <a:t>Software</a:t>
            </a:r>
          </a:p>
          <a:p>
            <a:pPr marL="742950" lvl="1" indent="-228600">
              <a:lnSpc>
                <a:spcPct val="90000"/>
              </a:lnSpc>
              <a:spcAft>
                <a:spcPts val="600"/>
              </a:spcAft>
              <a:buFont typeface="Arial" panose="020B0604020202020204" pitchFamily="34" charset="0"/>
              <a:buChar char="•"/>
            </a:pPr>
            <a:r>
              <a:rPr lang="en-US" sz="2000" dirty="0"/>
              <a:t>Binaries (type of software)</a:t>
            </a:r>
          </a:p>
          <a:p>
            <a:pPr marL="742950" lvl="1" indent="-228600">
              <a:lnSpc>
                <a:spcPct val="90000"/>
              </a:lnSpc>
              <a:spcAft>
                <a:spcPts val="600"/>
              </a:spcAft>
              <a:buFont typeface="Arial" panose="020B0604020202020204" pitchFamily="34" charset="0"/>
              <a:buChar char="•"/>
            </a:pPr>
            <a:r>
              <a:rPr lang="en-US" sz="2000" dirty="0"/>
              <a:t>Communication protocols </a:t>
            </a:r>
          </a:p>
          <a:p>
            <a:pPr marL="742950" lvl="1" indent="-228600">
              <a:lnSpc>
                <a:spcPct val="90000"/>
              </a:lnSpc>
              <a:spcAft>
                <a:spcPts val="600"/>
              </a:spcAft>
              <a:buFont typeface="Arial" panose="020B0604020202020204" pitchFamily="34" charset="0"/>
              <a:buChar char="•"/>
            </a:pPr>
            <a:r>
              <a:rPr lang="en-US" sz="2000" dirty="0"/>
              <a:t>IoT protocols</a:t>
            </a:r>
          </a:p>
          <a:p>
            <a:pPr marL="742950" lvl="1" indent="-228600">
              <a:lnSpc>
                <a:spcPct val="90000"/>
              </a:lnSpc>
              <a:spcAft>
                <a:spcPts val="600"/>
              </a:spcAft>
              <a:buFont typeface="Arial" panose="020B0604020202020204" pitchFamily="34" charset="0"/>
              <a:buChar char="•"/>
            </a:pPr>
            <a:r>
              <a:rPr lang="en-US" sz="2000" dirty="0"/>
              <a:t>Web services</a:t>
            </a:r>
          </a:p>
          <a:p>
            <a:pPr marL="742950" lvl="1" indent="-228600">
              <a:lnSpc>
                <a:spcPct val="90000"/>
              </a:lnSpc>
              <a:spcAft>
                <a:spcPts val="600"/>
              </a:spcAft>
              <a:buFont typeface="Arial" panose="020B0604020202020204" pitchFamily="34" charset="0"/>
              <a:buChar char="•"/>
            </a:pPr>
            <a:r>
              <a:rPr lang="en-US" sz="2000" dirty="0"/>
              <a:t>Sensitive Data in various data bases </a:t>
            </a:r>
          </a:p>
          <a:p>
            <a:pPr marL="742950" lvl="1"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607586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FD336-7080-57A2-D989-FF857E9271D9}"/>
            </a:ext>
          </a:extLst>
        </p:cNvPr>
        <p:cNvGrpSpPr/>
        <p:nvPr/>
      </p:nvGrpSpPr>
      <p:grpSpPr>
        <a:xfrm>
          <a:off x="0" y="0"/>
          <a:ext cx="0" cy="0"/>
          <a:chOff x="0" y="0"/>
          <a:chExt cx="0" cy="0"/>
        </a:xfrm>
      </p:grpSpPr>
      <p:sp>
        <p:nvSpPr>
          <p:cNvPr id="15" name="Θέση αριθμού διαφάνειας 14">
            <a:extLst>
              <a:ext uri="{FF2B5EF4-FFF2-40B4-BE49-F238E27FC236}">
                <a16:creationId xmlns:a16="http://schemas.microsoft.com/office/drawing/2014/main" id="{9C907439-6486-5A3A-4B90-8C5829859F74}"/>
              </a:ext>
            </a:extLst>
          </p:cNvPr>
          <p:cNvSpPr>
            <a:spLocks noGrp="1"/>
          </p:cNvSpPr>
          <p:nvPr>
            <p:ph type="sldNum" sz="quarter" idx="4"/>
          </p:nvPr>
        </p:nvSpPr>
        <p:spPr/>
        <p:txBody>
          <a:bodyPr/>
          <a:lstStyle/>
          <a:p>
            <a:fld id="{3A98EE3D-8CD1-4C3F-BD1C-C98C9596463C}" type="slidenum">
              <a:rPr lang="en-US" smtClean="0"/>
              <a:pPr/>
              <a:t>19</a:t>
            </a:fld>
            <a:endParaRPr lang="en-US" dirty="0"/>
          </a:p>
        </p:txBody>
      </p:sp>
      <p:sp>
        <p:nvSpPr>
          <p:cNvPr id="3" name="Τίτλος 1">
            <a:extLst>
              <a:ext uri="{FF2B5EF4-FFF2-40B4-BE49-F238E27FC236}">
                <a16:creationId xmlns:a16="http://schemas.microsoft.com/office/drawing/2014/main" id="{D830910B-A2D0-9213-3FB6-D2EB8BA17267}"/>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sz="4400" b="1">
                <a:solidFill>
                  <a:schemeClr val="accent1">
                    <a:lumMod val="50000"/>
                  </a:schemeClr>
                </a:solidFill>
              </a:rPr>
              <a:t>Understanding the risks - mitigations</a:t>
            </a:r>
            <a:endParaRPr lang="el-GR" b="1" dirty="0">
              <a:solidFill>
                <a:schemeClr val="accent1">
                  <a:lumMod val="50000"/>
                </a:schemeClr>
              </a:solidFill>
            </a:endParaRPr>
          </a:p>
        </p:txBody>
      </p:sp>
      <p:graphicFrame>
        <p:nvGraphicFramePr>
          <p:cNvPr id="4" name="Θέση περιεχομένου 2">
            <a:extLst>
              <a:ext uri="{FF2B5EF4-FFF2-40B4-BE49-F238E27FC236}">
                <a16:creationId xmlns:a16="http://schemas.microsoft.com/office/drawing/2014/main" id="{712BBA46-FBA9-7507-F224-7B553AA1B32A}"/>
              </a:ext>
            </a:extLst>
          </p:cNvPr>
          <p:cNvGraphicFramePr>
            <a:graphicFrameLocks/>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8714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2c5a591c0c4_0_113"/>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219" name="Google Shape;219;g2c5a591c0c4_0_113"/>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a:t>
            </a:fld>
            <a:endParaRPr>
              <a:solidFill>
                <a:schemeClr val="dk1"/>
              </a:solidFill>
            </a:endParaRPr>
          </a:p>
        </p:txBody>
      </p:sp>
      <p:pic>
        <p:nvPicPr>
          <p:cNvPr id="220" name="Google Shape;220;g2c5a591c0c4_0_113"/>
          <p:cNvPicPr preferRelativeResize="0"/>
          <p:nvPr/>
        </p:nvPicPr>
        <p:blipFill>
          <a:blip r:embed="rId4">
            <a:alphaModFix/>
          </a:blip>
          <a:stretch>
            <a:fillRect/>
          </a:stretch>
        </p:blipFill>
        <p:spPr>
          <a:xfrm>
            <a:off x="152400" y="1325025"/>
            <a:ext cx="11887202" cy="42079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51933-E173-2A1E-76D3-292B098604F0}"/>
            </a:ext>
          </a:extLst>
        </p:cNvPr>
        <p:cNvGrpSpPr/>
        <p:nvPr/>
      </p:nvGrpSpPr>
      <p:grpSpPr>
        <a:xfrm>
          <a:off x="0" y="0"/>
          <a:ext cx="0" cy="0"/>
          <a:chOff x="0" y="0"/>
          <a:chExt cx="0" cy="0"/>
        </a:xfrm>
      </p:grpSpPr>
      <p:pic>
        <p:nvPicPr>
          <p:cNvPr id="16" name="Picture Placeholder 16" descr="A person raising his hand">
            <a:extLst>
              <a:ext uri="{FF2B5EF4-FFF2-40B4-BE49-F238E27FC236}">
                <a16:creationId xmlns:a16="http://schemas.microsoft.com/office/drawing/2014/main" id="{FE4A0E75-5E9D-6F5B-2DC8-549F8F9C75A5}"/>
              </a:ext>
            </a:extLst>
          </p:cNvPr>
          <p:cNvPicPr>
            <a:picLocks noGrp="1" noChangeAspect="1"/>
          </p:cNvPicPr>
          <p:nvPr>
            <p:ph type="pic" sz="quarter" idx="11"/>
          </p:nvPr>
        </p:nvPicPr>
        <p:blipFill>
          <a:blip r:embed="rId2"/>
          <a:srcRect l="8333" r="8333"/>
          <a:stretch/>
        </p:blipFill>
        <p:spPr/>
      </p:pic>
      <p:sp>
        <p:nvSpPr>
          <p:cNvPr id="3" name="Title 2">
            <a:extLst>
              <a:ext uri="{FF2B5EF4-FFF2-40B4-BE49-F238E27FC236}">
                <a16:creationId xmlns:a16="http://schemas.microsoft.com/office/drawing/2014/main" id="{DDD015A5-E81E-415E-8DE2-04A590BD2DE7}"/>
              </a:ext>
            </a:extLst>
          </p:cNvPr>
          <p:cNvSpPr>
            <a:spLocks noGrp="1"/>
          </p:cNvSpPr>
          <p:nvPr>
            <p:ph type="ctrTitle"/>
          </p:nvPr>
        </p:nvSpPr>
        <p:spPr/>
        <p:txBody>
          <a:bodyPr/>
          <a:lstStyle/>
          <a:p>
            <a:r>
              <a:rPr lang="en-US" dirty="0"/>
              <a:t>Course progress</a:t>
            </a:r>
          </a:p>
        </p:txBody>
      </p:sp>
      <p:sp>
        <p:nvSpPr>
          <p:cNvPr id="4" name="Text Placeholder 3">
            <a:extLst>
              <a:ext uri="{FF2B5EF4-FFF2-40B4-BE49-F238E27FC236}">
                <a16:creationId xmlns:a16="http://schemas.microsoft.com/office/drawing/2014/main" id="{27BF3D83-61AA-698B-1E4B-54F74028105D}"/>
              </a:ext>
            </a:extLst>
          </p:cNvPr>
          <p:cNvSpPr>
            <a:spLocks noGrp="1"/>
          </p:cNvSpPr>
          <p:nvPr>
            <p:ph type="body" sz="quarter" idx="10"/>
          </p:nvPr>
        </p:nvSpPr>
        <p:spPr/>
        <p:txBody>
          <a:bodyPr/>
          <a:lstStyle/>
          <a:p>
            <a:r>
              <a:rPr lang="en-US" dirty="0"/>
              <a:t>o1.</a:t>
            </a:r>
          </a:p>
        </p:txBody>
      </p:sp>
      <p:sp>
        <p:nvSpPr>
          <p:cNvPr id="5" name="Text Placeholder 4">
            <a:extLst>
              <a:ext uri="{FF2B5EF4-FFF2-40B4-BE49-F238E27FC236}">
                <a16:creationId xmlns:a16="http://schemas.microsoft.com/office/drawing/2014/main" id="{8E0DA825-883A-DA29-4F59-14098A02B7DF}"/>
              </a:ext>
            </a:extLst>
          </p:cNvPr>
          <p:cNvSpPr>
            <a:spLocks noGrp="1"/>
          </p:cNvSpPr>
          <p:nvPr>
            <p:ph type="body" sz="quarter" idx="16"/>
          </p:nvPr>
        </p:nvSpPr>
        <p:spPr/>
        <p:txBody>
          <a:bodyPr>
            <a:normAutofit fontScale="92500" lnSpcReduction="20000"/>
          </a:bodyPr>
          <a:lstStyle/>
          <a:p>
            <a:r>
              <a:rPr lang="en-US" dirty="0"/>
              <a:t>Navigating Cyber Threats: The Risk of Vulnerable Binaries in Maritime Systems</a:t>
            </a:r>
          </a:p>
        </p:txBody>
      </p:sp>
      <p:sp>
        <p:nvSpPr>
          <p:cNvPr id="6" name="Text Placeholder 5">
            <a:extLst>
              <a:ext uri="{FF2B5EF4-FFF2-40B4-BE49-F238E27FC236}">
                <a16:creationId xmlns:a16="http://schemas.microsoft.com/office/drawing/2014/main" id="{6E12A6D1-62D3-2575-EF7D-5471BC785EDE}"/>
              </a:ext>
            </a:extLst>
          </p:cNvPr>
          <p:cNvSpPr>
            <a:spLocks noGrp="1"/>
          </p:cNvSpPr>
          <p:nvPr>
            <p:ph type="body" sz="quarter" idx="12"/>
          </p:nvPr>
        </p:nvSpPr>
        <p:spPr/>
        <p:txBody>
          <a:bodyPr/>
          <a:lstStyle/>
          <a:p>
            <a:r>
              <a:rPr lang="en-US" dirty="0"/>
              <a:t>o2.</a:t>
            </a:r>
          </a:p>
        </p:txBody>
      </p:sp>
      <p:sp>
        <p:nvSpPr>
          <p:cNvPr id="7" name="Text Placeholder 6">
            <a:extLst>
              <a:ext uri="{FF2B5EF4-FFF2-40B4-BE49-F238E27FC236}">
                <a16:creationId xmlns:a16="http://schemas.microsoft.com/office/drawing/2014/main" id="{5162F624-5672-DA32-8AF6-A83B5BF6DCC8}"/>
              </a:ext>
            </a:extLst>
          </p:cNvPr>
          <p:cNvSpPr>
            <a:spLocks noGrp="1"/>
          </p:cNvSpPr>
          <p:nvPr>
            <p:ph type="body" sz="quarter" idx="17"/>
          </p:nvPr>
        </p:nvSpPr>
        <p:spPr/>
        <p:txBody>
          <a:bodyPr>
            <a:normAutofit/>
          </a:bodyPr>
          <a:lstStyle/>
          <a:p>
            <a:r>
              <a:rPr lang="en-US" sz="1900" dirty="0"/>
              <a:t>From Software to Binaries</a:t>
            </a:r>
          </a:p>
        </p:txBody>
      </p:sp>
      <p:sp>
        <p:nvSpPr>
          <p:cNvPr id="8" name="Text Placeholder 7">
            <a:extLst>
              <a:ext uri="{FF2B5EF4-FFF2-40B4-BE49-F238E27FC236}">
                <a16:creationId xmlns:a16="http://schemas.microsoft.com/office/drawing/2014/main" id="{E76D6DF8-5C74-97BE-A910-9460B95B5EC3}"/>
              </a:ext>
            </a:extLst>
          </p:cNvPr>
          <p:cNvSpPr>
            <a:spLocks noGrp="1"/>
          </p:cNvSpPr>
          <p:nvPr>
            <p:ph type="body" sz="quarter" idx="13"/>
          </p:nvPr>
        </p:nvSpPr>
        <p:spPr/>
        <p:txBody>
          <a:bodyPr/>
          <a:lstStyle/>
          <a:p>
            <a:r>
              <a:rPr lang="en-US" dirty="0"/>
              <a:t>o3.</a:t>
            </a:r>
          </a:p>
        </p:txBody>
      </p:sp>
      <p:sp>
        <p:nvSpPr>
          <p:cNvPr id="9" name="Text Placeholder 8">
            <a:extLst>
              <a:ext uri="{FF2B5EF4-FFF2-40B4-BE49-F238E27FC236}">
                <a16:creationId xmlns:a16="http://schemas.microsoft.com/office/drawing/2014/main" id="{BFD5C41B-DAD7-11E8-6F57-ABDB083964F6}"/>
              </a:ext>
            </a:extLst>
          </p:cNvPr>
          <p:cNvSpPr>
            <a:spLocks noGrp="1"/>
          </p:cNvSpPr>
          <p:nvPr>
            <p:ph type="body" sz="quarter" idx="18"/>
          </p:nvPr>
        </p:nvSpPr>
        <p:spPr/>
        <p:txBody>
          <a:bodyPr/>
          <a:lstStyle/>
          <a:p>
            <a:r>
              <a:rPr lang="en-US" dirty="0"/>
              <a:t>Memory </a:t>
            </a:r>
          </a:p>
        </p:txBody>
      </p:sp>
      <p:sp>
        <p:nvSpPr>
          <p:cNvPr id="10" name="Text Placeholder 9">
            <a:extLst>
              <a:ext uri="{FF2B5EF4-FFF2-40B4-BE49-F238E27FC236}">
                <a16:creationId xmlns:a16="http://schemas.microsoft.com/office/drawing/2014/main" id="{91ED6572-8F20-068B-1D3B-D07E96B024CF}"/>
              </a:ext>
            </a:extLst>
          </p:cNvPr>
          <p:cNvSpPr>
            <a:spLocks noGrp="1"/>
          </p:cNvSpPr>
          <p:nvPr>
            <p:ph type="body" sz="quarter" idx="14"/>
          </p:nvPr>
        </p:nvSpPr>
        <p:spPr/>
        <p:txBody>
          <a:bodyPr/>
          <a:lstStyle/>
          <a:p>
            <a:r>
              <a:rPr lang="en-US" dirty="0"/>
              <a:t>o4.</a:t>
            </a:r>
          </a:p>
        </p:txBody>
      </p:sp>
      <p:sp>
        <p:nvSpPr>
          <p:cNvPr id="11" name="Text Placeholder 10">
            <a:extLst>
              <a:ext uri="{FF2B5EF4-FFF2-40B4-BE49-F238E27FC236}">
                <a16:creationId xmlns:a16="http://schemas.microsoft.com/office/drawing/2014/main" id="{AC66980D-5AC9-2339-9DC1-C2F4D3D447C8}"/>
              </a:ext>
            </a:extLst>
          </p:cNvPr>
          <p:cNvSpPr>
            <a:spLocks noGrp="1"/>
          </p:cNvSpPr>
          <p:nvPr>
            <p:ph type="body" sz="quarter" idx="19"/>
          </p:nvPr>
        </p:nvSpPr>
        <p:spPr/>
        <p:txBody>
          <a:bodyPr/>
          <a:lstStyle/>
          <a:p>
            <a:r>
              <a:rPr lang="en-US" dirty="0"/>
              <a:t>Black Box Pen Test</a:t>
            </a:r>
          </a:p>
        </p:txBody>
      </p:sp>
      <p:sp>
        <p:nvSpPr>
          <p:cNvPr id="15" name="Slide Number Placeholder 14">
            <a:extLst>
              <a:ext uri="{FF2B5EF4-FFF2-40B4-BE49-F238E27FC236}">
                <a16:creationId xmlns:a16="http://schemas.microsoft.com/office/drawing/2014/main" id="{EC6FE635-7DBA-08DD-C8F6-CF985A52DB70}"/>
              </a:ext>
            </a:extLst>
          </p:cNvPr>
          <p:cNvSpPr>
            <a:spLocks noGrp="1"/>
          </p:cNvSpPr>
          <p:nvPr>
            <p:ph type="sldNum" sz="quarter" idx="4"/>
          </p:nvPr>
        </p:nvSpPr>
        <p:spPr/>
        <p:txBody>
          <a:bodyPr/>
          <a:lstStyle/>
          <a:p>
            <a:fld id="{3A98EE3D-8CD1-4C3F-BD1C-C98C9596463C}" type="slidenum">
              <a:rPr lang="en-US" smtClean="0"/>
              <a:pPr/>
              <a:t>20</a:t>
            </a:fld>
            <a:endParaRPr lang="en-US" dirty="0"/>
          </a:p>
        </p:txBody>
      </p:sp>
      <p:grpSp>
        <p:nvGrpSpPr>
          <p:cNvPr id="17" name="Group 16">
            <a:extLst>
              <a:ext uri="{FF2B5EF4-FFF2-40B4-BE49-F238E27FC236}">
                <a16:creationId xmlns:a16="http://schemas.microsoft.com/office/drawing/2014/main" id="{E655C6E6-0867-7127-9D30-4F1974D83AF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90C9A310-19AD-AC04-6A00-D6B94DF03E3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8D1AC566-6B40-988D-2A01-689B2E6EA09A}"/>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350541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41791-2487-6BE4-88CB-023D462662F4}"/>
            </a:ext>
          </a:extLst>
        </p:cNvPr>
        <p:cNvGrpSpPr/>
        <p:nvPr/>
      </p:nvGrpSpPr>
      <p:grpSpPr>
        <a:xfrm>
          <a:off x="0" y="0"/>
          <a:ext cx="0" cy="0"/>
          <a:chOff x="0" y="0"/>
          <a:chExt cx="0" cy="0"/>
        </a:xfrm>
      </p:grpSpPr>
      <p:sp>
        <p:nvSpPr>
          <p:cNvPr id="15" name="Θέση αριθμού διαφάνειας 14">
            <a:extLst>
              <a:ext uri="{FF2B5EF4-FFF2-40B4-BE49-F238E27FC236}">
                <a16:creationId xmlns:a16="http://schemas.microsoft.com/office/drawing/2014/main" id="{F4AF1E33-0407-F1DF-E9D5-9E01851637D2}"/>
              </a:ext>
            </a:extLst>
          </p:cNvPr>
          <p:cNvSpPr>
            <a:spLocks noGrp="1"/>
          </p:cNvSpPr>
          <p:nvPr>
            <p:ph type="sldNum" sz="quarter" idx="4"/>
          </p:nvPr>
        </p:nvSpPr>
        <p:spPr/>
        <p:txBody>
          <a:bodyPr/>
          <a:lstStyle/>
          <a:p>
            <a:fld id="{3A98EE3D-8CD1-4C3F-BD1C-C98C9596463C}" type="slidenum">
              <a:rPr lang="en-US" smtClean="0"/>
              <a:pPr/>
              <a:t>21</a:t>
            </a:fld>
            <a:endParaRPr lang="en-US" dirty="0"/>
          </a:p>
        </p:txBody>
      </p:sp>
      <p:sp>
        <p:nvSpPr>
          <p:cNvPr id="3" name="Τίτλος 1">
            <a:extLst>
              <a:ext uri="{FF2B5EF4-FFF2-40B4-BE49-F238E27FC236}">
                <a16:creationId xmlns:a16="http://schemas.microsoft.com/office/drawing/2014/main" id="{23093940-C903-58D5-A48C-D0B8729D9D66}"/>
              </a:ext>
            </a:extLst>
          </p:cNvPr>
          <p:cNvSpPr txBox="1">
            <a:spLocks/>
          </p:cNvSpPr>
          <p:nvPr/>
        </p:nvSpPr>
        <p:spPr>
          <a:xfrm>
            <a:off x="838200" y="365125"/>
            <a:ext cx="105156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sz="4400" b="1">
                <a:solidFill>
                  <a:schemeClr val="accent1">
                    <a:lumMod val="50000"/>
                  </a:schemeClr>
                </a:solidFill>
              </a:rPr>
              <a:t>Understanding the risks - mitigations</a:t>
            </a:r>
            <a:endParaRPr lang="el-GR" b="1" dirty="0">
              <a:solidFill>
                <a:schemeClr val="accent1">
                  <a:lumMod val="50000"/>
                </a:schemeClr>
              </a:solidFill>
            </a:endParaRPr>
          </a:p>
        </p:txBody>
      </p:sp>
      <p:graphicFrame>
        <p:nvGraphicFramePr>
          <p:cNvPr id="4" name="Θέση περιεχομένου 2">
            <a:extLst>
              <a:ext uri="{FF2B5EF4-FFF2-40B4-BE49-F238E27FC236}">
                <a16:creationId xmlns:a16="http://schemas.microsoft.com/office/drawing/2014/main" id="{0E9D6865-F9C6-0620-E5B9-863395A9BC8A}"/>
              </a:ext>
            </a:extLst>
          </p:cNvPr>
          <p:cNvGraphicFramePr>
            <a:graphicFrameLocks/>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useBgFill="1">
        <p:nvSpPr>
          <p:cNvPr id="2" name="Slide Background">
            <a:extLst>
              <a:ext uri="{FF2B5EF4-FFF2-40B4-BE49-F238E27FC236}">
                <a16:creationId xmlns:a16="http://schemas.microsoft.com/office/drawing/2014/main" id="{44AD9B5E-EAC0-B154-E7E1-64918DF9A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rogramming data on computer monitor">
            <a:extLst>
              <a:ext uri="{FF2B5EF4-FFF2-40B4-BE49-F238E27FC236}">
                <a16:creationId xmlns:a16="http://schemas.microsoft.com/office/drawing/2014/main" id="{A0B1A1B0-127B-22C4-705B-1F63AC7C15FF}"/>
              </a:ext>
            </a:extLst>
          </p:cNvPr>
          <p:cNvPicPr>
            <a:picLocks noChangeAspect="1"/>
          </p:cNvPicPr>
          <p:nvPr/>
        </p:nvPicPr>
        <p:blipFill rotWithShape="1">
          <a:blip r:embed="rId7"/>
          <a:srcRect l="28643" r="18698" b="-2"/>
          <a:stretch/>
        </p:blipFill>
        <p:spPr>
          <a:xfrm>
            <a:off x="-1" y="-2"/>
            <a:ext cx="3298372" cy="6858002"/>
          </a:xfrm>
          <a:prstGeom prst="rect">
            <a:avLst/>
          </a:prstGeom>
        </p:spPr>
      </p:pic>
      <p:sp useBgFill="1">
        <p:nvSpPr>
          <p:cNvPr id="6" name="Rectangle 10">
            <a:extLst>
              <a:ext uri="{FF2B5EF4-FFF2-40B4-BE49-F238E27FC236}">
                <a16:creationId xmlns:a16="http://schemas.microsoft.com/office/drawing/2014/main" id="{7D8647AD-DB3C-2019-4C54-E5D286E0C6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Τίτλος 1">
            <a:extLst>
              <a:ext uri="{FF2B5EF4-FFF2-40B4-BE49-F238E27FC236}">
                <a16:creationId xmlns:a16="http://schemas.microsoft.com/office/drawing/2014/main" id="{28364ADD-E70D-CD89-D4CC-AB9354CCF170}"/>
              </a:ext>
            </a:extLst>
          </p:cNvPr>
          <p:cNvSpPr txBox="1">
            <a:spLocks/>
          </p:cNvSpPr>
          <p:nvPr/>
        </p:nvSpPr>
        <p:spPr>
          <a:xfrm>
            <a:off x="4392706" y="405685"/>
            <a:ext cx="7187579" cy="15593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sz="4000" b="1"/>
              <a:t>From Functional Software to Vulnerable Binary</a:t>
            </a:r>
            <a:endParaRPr lang="el-GR" sz="4000"/>
          </a:p>
        </p:txBody>
      </p:sp>
      <p:sp>
        <p:nvSpPr>
          <p:cNvPr id="8" name="Θέση περιεχομένου 2">
            <a:extLst>
              <a:ext uri="{FF2B5EF4-FFF2-40B4-BE49-F238E27FC236}">
                <a16:creationId xmlns:a16="http://schemas.microsoft.com/office/drawing/2014/main" id="{B4AD67A4-BD74-4402-7E11-6E081BCC8953}"/>
              </a:ext>
            </a:extLst>
          </p:cNvPr>
          <p:cNvSpPr txBox="1">
            <a:spLocks/>
          </p:cNvSpPr>
          <p:nvPr/>
        </p:nvSpPr>
        <p:spPr>
          <a:xfrm>
            <a:off x="3461657" y="2133600"/>
            <a:ext cx="7901000" cy="4106478"/>
          </a:xfrm>
          <a:prstGeom prst="rect">
            <a:avLst/>
          </a:prstGeom>
        </p:spPr>
        <p:txBody>
          <a:bodyPr anchor="ctr">
            <a:normAutofit lnSpcReduction="10000"/>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2400"/>
              <a:t>What is a binary ?</a:t>
            </a:r>
          </a:p>
          <a:p>
            <a:r>
              <a:rPr lang="en-US" sz="2400"/>
              <a:t>Binary files, are computer files that contain compiled source code from programming languages like C or C++. </a:t>
            </a:r>
          </a:p>
          <a:p>
            <a:r>
              <a:rPr lang="en-US" sz="2400"/>
              <a:t>Binary format, means they are written in the binary numeral system that consists of only 1s and 0s.</a:t>
            </a:r>
          </a:p>
          <a:p>
            <a:r>
              <a:rPr lang="en-US" sz="2400"/>
              <a:t>Machine language that a computer's CPU can execute directly.</a:t>
            </a:r>
          </a:p>
          <a:p>
            <a:r>
              <a:rPr lang="en-US" sz="2400"/>
              <a:t>Instruct the computer to perform specific operations</a:t>
            </a:r>
            <a:endParaRPr lang="en-US" sz="2400" dirty="0"/>
          </a:p>
        </p:txBody>
      </p:sp>
    </p:spTree>
    <p:extLst>
      <p:ext uri="{BB962C8B-B14F-4D97-AF65-F5344CB8AC3E}">
        <p14:creationId xmlns:p14="http://schemas.microsoft.com/office/powerpoint/2010/main" val="1080337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D2CD1-506C-D245-182E-D16F7D88B168}"/>
            </a:ext>
          </a:extLst>
        </p:cNvPr>
        <p:cNvGrpSpPr/>
        <p:nvPr/>
      </p:nvGrpSpPr>
      <p:grpSpPr>
        <a:xfrm>
          <a:off x="0" y="0"/>
          <a:ext cx="0" cy="0"/>
          <a:chOff x="0" y="0"/>
          <a:chExt cx="0" cy="0"/>
        </a:xfrm>
      </p:grpSpPr>
      <p:sp>
        <p:nvSpPr>
          <p:cNvPr id="2" name="Θέση εικόνας 1">
            <a:extLst>
              <a:ext uri="{FF2B5EF4-FFF2-40B4-BE49-F238E27FC236}">
                <a16:creationId xmlns:a16="http://schemas.microsoft.com/office/drawing/2014/main" id="{37881CB9-BFDB-B1A9-1F74-79AF33D7254A}"/>
              </a:ext>
            </a:extLst>
          </p:cNvPr>
          <p:cNvSpPr>
            <a:spLocks noGrp="1"/>
          </p:cNvSpPr>
          <p:nvPr>
            <p:ph type="pic" sz="quarter" idx="11"/>
          </p:nvPr>
        </p:nvSpPr>
        <p:spPr/>
        <p:txBody>
          <a:bodyPr/>
          <a:lstStyle/>
          <a:p>
            <a:endParaRPr lang="el-GR"/>
          </a:p>
        </p:txBody>
      </p:sp>
      <p:sp>
        <p:nvSpPr>
          <p:cNvPr id="15" name="Θέση αριθμού διαφάνειας 14">
            <a:extLst>
              <a:ext uri="{FF2B5EF4-FFF2-40B4-BE49-F238E27FC236}">
                <a16:creationId xmlns:a16="http://schemas.microsoft.com/office/drawing/2014/main" id="{B8D5266D-1C55-F8D5-6766-BAD6F49246B0}"/>
              </a:ext>
            </a:extLst>
          </p:cNvPr>
          <p:cNvSpPr>
            <a:spLocks noGrp="1"/>
          </p:cNvSpPr>
          <p:nvPr>
            <p:ph type="sldNum" sz="quarter" idx="4"/>
          </p:nvPr>
        </p:nvSpPr>
        <p:spPr/>
        <p:txBody>
          <a:bodyPr/>
          <a:lstStyle/>
          <a:p>
            <a:fld id="{3A98EE3D-8CD1-4C3F-BD1C-C98C9596463C}" type="slidenum">
              <a:rPr lang="en-US" smtClean="0"/>
              <a:pPr/>
              <a:t>22</a:t>
            </a:fld>
            <a:endParaRPr lang="en-US" dirty="0"/>
          </a:p>
        </p:txBody>
      </p:sp>
      <p:sp useBgFill="1">
        <p:nvSpPr>
          <p:cNvPr id="16" name="Rectangle 7">
            <a:extLst>
              <a:ext uri="{FF2B5EF4-FFF2-40B4-BE49-F238E27FC236}">
                <a16:creationId xmlns:a16="http://schemas.microsoft.com/office/drawing/2014/main" id="{AB87127A-2566-69B0-DD1C-1195C3CE9B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D50BA1F6-AF77-1246-444B-4C87063EC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6F10C827-6690-6ADA-540A-306A20AB0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3">
            <a:extLst>
              <a:ext uri="{FF2B5EF4-FFF2-40B4-BE49-F238E27FC236}">
                <a16:creationId xmlns:a16="http://schemas.microsoft.com/office/drawing/2014/main" id="{EAB25BDE-9DDF-3043-8D57-A17E176D3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5">
            <a:extLst>
              <a:ext uri="{FF2B5EF4-FFF2-40B4-BE49-F238E27FC236}">
                <a16:creationId xmlns:a16="http://schemas.microsoft.com/office/drawing/2014/main" id="{ACF6A920-1042-930B-3754-3470797908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17">
            <a:extLst>
              <a:ext uri="{FF2B5EF4-FFF2-40B4-BE49-F238E27FC236}">
                <a16:creationId xmlns:a16="http://schemas.microsoft.com/office/drawing/2014/main" id="{2B0CE845-9CCB-CA32-2CFD-FC3B4AFDC8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Τίτλος 1">
            <a:extLst>
              <a:ext uri="{FF2B5EF4-FFF2-40B4-BE49-F238E27FC236}">
                <a16:creationId xmlns:a16="http://schemas.microsoft.com/office/drawing/2014/main" id="{C324E51B-57DB-ADA1-E13D-B6B6205312C8}"/>
              </a:ext>
            </a:extLst>
          </p:cNvPr>
          <p:cNvSpPr txBox="1">
            <a:spLocks/>
          </p:cNvSpPr>
          <p:nvPr/>
        </p:nvSpPr>
        <p:spPr>
          <a:xfrm>
            <a:off x="826396" y="586855"/>
            <a:ext cx="4230100" cy="338749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pPr algn="r"/>
            <a:r>
              <a:rPr lang="en-US" sz="4000">
                <a:solidFill>
                  <a:srgbClr val="FFFFFF"/>
                </a:solidFill>
              </a:rPr>
              <a:t>Vulnerabilities into binaries </a:t>
            </a:r>
            <a:endParaRPr lang="el-GR" sz="4000">
              <a:solidFill>
                <a:srgbClr val="FFFFFF"/>
              </a:solidFill>
            </a:endParaRPr>
          </a:p>
        </p:txBody>
      </p:sp>
      <p:sp>
        <p:nvSpPr>
          <p:cNvPr id="23" name="Θέση περιεχομένου 2">
            <a:extLst>
              <a:ext uri="{FF2B5EF4-FFF2-40B4-BE49-F238E27FC236}">
                <a16:creationId xmlns:a16="http://schemas.microsoft.com/office/drawing/2014/main" id="{3FA27DF6-5D8A-AF2E-42BE-C2B5FB2C0EB8}"/>
              </a:ext>
            </a:extLst>
          </p:cNvPr>
          <p:cNvSpPr txBox="1">
            <a:spLocks/>
          </p:cNvSpPr>
          <p:nvPr/>
        </p:nvSpPr>
        <p:spPr>
          <a:xfrm>
            <a:off x="5782236" y="649480"/>
            <a:ext cx="5583370" cy="5546047"/>
          </a:xfrm>
          <a:prstGeom prst="rect">
            <a:avLst/>
          </a:prstGeom>
        </p:spPr>
        <p:txBody>
          <a:bodyPr anchor="ctr">
            <a:normAutofit/>
          </a:bodyPr>
          <a:lst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Where can we find vulnerabilities ?</a:t>
            </a:r>
          </a:p>
          <a:p>
            <a:pPr lvl="1"/>
            <a:r>
              <a:rPr lang="en-US" sz="2000" b="1" dirty="0"/>
              <a:t>Coding Phase</a:t>
            </a:r>
          </a:p>
          <a:p>
            <a:pPr lvl="2"/>
            <a:r>
              <a:rPr lang="en-US" dirty="0"/>
              <a:t>Developers might write code that is insecure, such as failing to handle external input correctly</a:t>
            </a:r>
            <a:endParaRPr lang="en-US" sz="1600" b="1" dirty="0"/>
          </a:p>
          <a:p>
            <a:pPr lvl="1"/>
            <a:r>
              <a:rPr lang="en-US" sz="2000" b="1" dirty="0"/>
              <a:t>Compiling Phase</a:t>
            </a:r>
          </a:p>
          <a:p>
            <a:pPr lvl="2"/>
            <a:r>
              <a:rPr lang="en-US" dirty="0"/>
              <a:t>Compiler optimizations or misunderstandings of the code's intent can introduce vulnerabilities.</a:t>
            </a:r>
            <a:endParaRPr lang="en-US" sz="1600" b="1" dirty="0"/>
          </a:p>
          <a:p>
            <a:pPr lvl="1"/>
            <a:r>
              <a:rPr lang="en-US" sz="2000" b="1" dirty="0"/>
              <a:t>Dependencies</a:t>
            </a:r>
          </a:p>
          <a:p>
            <a:pPr lvl="2"/>
            <a:r>
              <a:rPr lang="en-US" dirty="0"/>
              <a:t>If the code relies on external libraries or components that are themselves insecure</a:t>
            </a:r>
            <a:endParaRPr lang="en-US" sz="1600" b="1" dirty="0"/>
          </a:p>
          <a:p>
            <a:pPr lvl="1"/>
            <a:r>
              <a:rPr lang="en-US" sz="2000" b="1" dirty="0"/>
              <a:t>Environ</a:t>
            </a:r>
            <a:r>
              <a:rPr lang="en-US" b="1" dirty="0"/>
              <a:t>ment</a:t>
            </a:r>
          </a:p>
          <a:p>
            <a:pPr lvl="2"/>
            <a:r>
              <a:rPr lang="en-US" dirty="0"/>
              <a:t>The environment where the code is compiled (such as the operating system) might introduce vulnerabilities, especially if it's different from the environment where the code was written.</a:t>
            </a:r>
            <a:endParaRPr lang="el-GR" dirty="0"/>
          </a:p>
        </p:txBody>
      </p:sp>
    </p:spTree>
    <p:extLst>
      <p:ext uri="{BB962C8B-B14F-4D97-AF65-F5344CB8AC3E}">
        <p14:creationId xmlns:p14="http://schemas.microsoft.com/office/powerpoint/2010/main" val="3460969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AEE6E-725F-1A09-0DAD-C4476F33763B}"/>
            </a:ext>
          </a:extLst>
        </p:cNvPr>
        <p:cNvGrpSpPr/>
        <p:nvPr/>
      </p:nvGrpSpPr>
      <p:grpSpPr>
        <a:xfrm>
          <a:off x="0" y="0"/>
          <a:ext cx="0" cy="0"/>
          <a:chOff x="0" y="0"/>
          <a:chExt cx="0" cy="0"/>
        </a:xfrm>
      </p:grpSpPr>
      <p:pic>
        <p:nvPicPr>
          <p:cNvPr id="16" name="Picture Placeholder 16" descr="A person raising his hand">
            <a:extLst>
              <a:ext uri="{FF2B5EF4-FFF2-40B4-BE49-F238E27FC236}">
                <a16:creationId xmlns:a16="http://schemas.microsoft.com/office/drawing/2014/main" id="{CDAA4935-B47B-D75C-77ED-FC6C09A24CDD}"/>
              </a:ext>
            </a:extLst>
          </p:cNvPr>
          <p:cNvPicPr>
            <a:picLocks noGrp="1" noChangeAspect="1"/>
          </p:cNvPicPr>
          <p:nvPr>
            <p:ph type="pic" sz="quarter" idx="11"/>
          </p:nvPr>
        </p:nvPicPr>
        <p:blipFill>
          <a:blip r:embed="rId2"/>
          <a:srcRect l="8333" r="8333"/>
          <a:stretch/>
        </p:blipFill>
        <p:spPr/>
      </p:pic>
      <p:sp>
        <p:nvSpPr>
          <p:cNvPr id="3" name="Title 2">
            <a:extLst>
              <a:ext uri="{FF2B5EF4-FFF2-40B4-BE49-F238E27FC236}">
                <a16:creationId xmlns:a16="http://schemas.microsoft.com/office/drawing/2014/main" id="{B3ED14F7-69F9-D5F4-4B6B-D64CD3BADFBC}"/>
              </a:ext>
            </a:extLst>
          </p:cNvPr>
          <p:cNvSpPr>
            <a:spLocks noGrp="1"/>
          </p:cNvSpPr>
          <p:nvPr>
            <p:ph type="ctrTitle"/>
          </p:nvPr>
        </p:nvSpPr>
        <p:spPr/>
        <p:txBody>
          <a:bodyPr/>
          <a:lstStyle/>
          <a:p>
            <a:r>
              <a:rPr lang="en-US" dirty="0"/>
              <a:t>Course progress</a:t>
            </a:r>
          </a:p>
        </p:txBody>
      </p:sp>
      <p:sp>
        <p:nvSpPr>
          <p:cNvPr id="4" name="Text Placeholder 3">
            <a:extLst>
              <a:ext uri="{FF2B5EF4-FFF2-40B4-BE49-F238E27FC236}">
                <a16:creationId xmlns:a16="http://schemas.microsoft.com/office/drawing/2014/main" id="{77F1BEAD-5E42-49CE-4D59-10AE4283ABAD}"/>
              </a:ext>
            </a:extLst>
          </p:cNvPr>
          <p:cNvSpPr>
            <a:spLocks noGrp="1"/>
          </p:cNvSpPr>
          <p:nvPr>
            <p:ph type="body" sz="quarter" idx="10"/>
          </p:nvPr>
        </p:nvSpPr>
        <p:spPr/>
        <p:txBody>
          <a:bodyPr/>
          <a:lstStyle/>
          <a:p>
            <a:r>
              <a:rPr lang="en-US" dirty="0"/>
              <a:t>o1.</a:t>
            </a:r>
          </a:p>
        </p:txBody>
      </p:sp>
      <p:sp>
        <p:nvSpPr>
          <p:cNvPr id="5" name="Text Placeholder 4">
            <a:extLst>
              <a:ext uri="{FF2B5EF4-FFF2-40B4-BE49-F238E27FC236}">
                <a16:creationId xmlns:a16="http://schemas.microsoft.com/office/drawing/2014/main" id="{BC09E5AE-B1EA-E2E0-A3B1-1379BB5D634F}"/>
              </a:ext>
            </a:extLst>
          </p:cNvPr>
          <p:cNvSpPr>
            <a:spLocks noGrp="1"/>
          </p:cNvSpPr>
          <p:nvPr>
            <p:ph type="body" sz="quarter" idx="16"/>
          </p:nvPr>
        </p:nvSpPr>
        <p:spPr/>
        <p:txBody>
          <a:bodyPr>
            <a:normAutofit fontScale="92500" lnSpcReduction="20000"/>
          </a:bodyPr>
          <a:lstStyle/>
          <a:p>
            <a:r>
              <a:rPr lang="en-US" dirty="0"/>
              <a:t>Navigating Cyber Threats: The Risk of Vulnerable Binaries in Maritime Systems</a:t>
            </a:r>
          </a:p>
        </p:txBody>
      </p:sp>
      <p:sp>
        <p:nvSpPr>
          <p:cNvPr id="6" name="Text Placeholder 5">
            <a:extLst>
              <a:ext uri="{FF2B5EF4-FFF2-40B4-BE49-F238E27FC236}">
                <a16:creationId xmlns:a16="http://schemas.microsoft.com/office/drawing/2014/main" id="{77C6A96C-6B7A-B6C6-C34F-AC813C97DDAA}"/>
              </a:ext>
            </a:extLst>
          </p:cNvPr>
          <p:cNvSpPr>
            <a:spLocks noGrp="1"/>
          </p:cNvSpPr>
          <p:nvPr>
            <p:ph type="body" sz="quarter" idx="12"/>
          </p:nvPr>
        </p:nvSpPr>
        <p:spPr/>
        <p:txBody>
          <a:bodyPr/>
          <a:lstStyle/>
          <a:p>
            <a:r>
              <a:rPr lang="en-US" sz="4400" dirty="0"/>
              <a:t>o2</a:t>
            </a:r>
            <a:r>
              <a:rPr lang="en-US" dirty="0"/>
              <a:t>.</a:t>
            </a:r>
          </a:p>
        </p:txBody>
      </p:sp>
      <p:sp>
        <p:nvSpPr>
          <p:cNvPr id="7" name="Text Placeholder 6">
            <a:extLst>
              <a:ext uri="{FF2B5EF4-FFF2-40B4-BE49-F238E27FC236}">
                <a16:creationId xmlns:a16="http://schemas.microsoft.com/office/drawing/2014/main" id="{6D0CEB05-3C5C-D74D-2538-5C866282A593}"/>
              </a:ext>
            </a:extLst>
          </p:cNvPr>
          <p:cNvSpPr>
            <a:spLocks noGrp="1"/>
          </p:cNvSpPr>
          <p:nvPr>
            <p:ph type="body" sz="quarter" idx="17"/>
          </p:nvPr>
        </p:nvSpPr>
        <p:spPr/>
        <p:txBody>
          <a:bodyPr>
            <a:normAutofit/>
          </a:bodyPr>
          <a:lstStyle/>
          <a:p>
            <a:r>
              <a:rPr lang="en-US" sz="2000" dirty="0">
                <a:solidFill>
                  <a:schemeClr val="tx1">
                    <a:lumMod val="50000"/>
                    <a:lumOff val="50000"/>
                  </a:schemeClr>
                </a:solidFill>
              </a:rPr>
              <a:t>From Software to Binaries</a:t>
            </a:r>
          </a:p>
        </p:txBody>
      </p:sp>
      <p:sp>
        <p:nvSpPr>
          <p:cNvPr id="8" name="Text Placeholder 7">
            <a:extLst>
              <a:ext uri="{FF2B5EF4-FFF2-40B4-BE49-F238E27FC236}">
                <a16:creationId xmlns:a16="http://schemas.microsoft.com/office/drawing/2014/main" id="{B1015EF5-668B-9476-FBC8-50CD693657B3}"/>
              </a:ext>
            </a:extLst>
          </p:cNvPr>
          <p:cNvSpPr>
            <a:spLocks noGrp="1"/>
          </p:cNvSpPr>
          <p:nvPr>
            <p:ph type="body" sz="quarter" idx="13"/>
          </p:nvPr>
        </p:nvSpPr>
        <p:spPr/>
        <p:txBody>
          <a:bodyPr/>
          <a:lstStyle/>
          <a:p>
            <a:r>
              <a:rPr lang="en-US" sz="5400" dirty="0"/>
              <a:t>o3.</a:t>
            </a:r>
          </a:p>
        </p:txBody>
      </p:sp>
      <p:sp>
        <p:nvSpPr>
          <p:cNvPr id="9" name="Text Placeholder 8">
            <a:extLst>
              <a:ext uri="{FF2B5EF4-FFF2-40B4-BE49-F238E27FC236}">
                <a16:creationId xmlns:a16="http://schemas.microsoft.com/office/drawing/2014/main" id="{8F7F1AC9-F687-1B66-88B5-5D6123D11945}"/>
              </a:ext>
            </a:extLst>
          </p:cNvPr>
          <p:cNvSpPr>
            <a:spLocks noGrp="1"/>
          </p:cNvSpPr>
          <p:nvPr>
            <p:ph type="body" sz="quarter" idx="18"/>
          </p:nvPr>
        </p:nvSpPr>
        <p:spPr/>
        <p:txBody>
          <a:bodyPr/>
          <a:lstStyle/>
          <a:p>
            <a:r>
              <a:rPr lang="en-US" sz="1900" dirty="0">
                <a:solidFill>
                  <a:schemeClr val="tx1"/>
                </a:solidFill>
              </a:rPr>
              <a:t>Memory </a:t>
            </a:r>
          </a:p>
        </p:txBody>
      </p:sp>
      <p:sp>
        <p:nvSpPr>
          <p:cNvPr id="10" name="Text Placeholder 9">
            <a:extLst>
              <a:ext uri="{FF2B5EF4-FFF2-40B4-BE49-F238E27FC236}">
                <a16:creationId xmlns:a16="http://schemas.microsoft.com/office/drawing/2014/main" id="{DF2EF0C7-05C0-76D3-0A1E-F035E77A99FB}"/>
              </a:ext>
            </a:extLst>
          </p:cNvPr>
          <p:cNvSpPr>
            <a:spLocks noGrp="1"/>
          </p:cNvSpPr>
          <p:nvPr>
            <p:ph type="body" sz="quarter" idx="14"/>
          </p:nvPr>
        </p:nvSpPr>
        <p:spPr/>
        <p:txBody>
          <a:bodyPr/>
          <a:lstStyle/>
          <a:p>
            <a:r>
              <a:rPr lang="en-US" dirty="0"/>
              <a:t>o4.</a:t>
            </a:r>
          </a:p>
        </p:txBody>
      </p:sp>
      <p:sp>
        <p:nvSpPr>
          <p:cNvPr id="11" name="Text Placeholder 10">
            <a:extLst>
              <a:ext uri="{FF2B5EF4-FFF2-40B4-BE49-F238E27FC236}">
                <a16:creationId xmlns:a16="http://schemas.microsoft.com/office/drawing/2014/main" id="{E48813AB-8E54-BAA3-18DE-7BD0E1A25AE3}"/>
              </a:ext>
            </a:extLst>
          </p:cNvPr>
          <p:cNvSpPr>
            <a:spLocks noGrp="1"/>
          </p:cNvSpPr>
          <p:nvPr>
            <p:ph type="body" sz="quarter" idx="19"/>
          </p:nvPr>
        </p:nvSpPr>
        <p:spPr/>
        <p:txBody>
          <a:bodyPr/>
          <a:lstStyle/>
          <a:p>
            <a:r>
              <a:rPr lang="en-US" dirty="0"/>
              <a:t>Black Box Pen Test</a:t>
            </a:r>
          </a:p>
        </p:txBody>
      </p:sp>
      <p:sp>
        <p:nvSpPr>
          <p:cNvPr id="15" name="Slide Number Placeholder 14">
            <a:extLst>
              <a:ext uri="{FF2B5EF4-FFF2-40B4-BE49-F238E27FC236}">
                <a16:creationId xmlns:a16="http://schemas.microsoft.com/office/drawing/2014/main" id="{53FB2111-0C75-985F-A296-4C1F47180239}"/>
              </a:ext>
            </a:extLst>
          </p:cNvPr>
          <p:cNvSpPr>
            <a:spLocks noGrp="1"/>
          </p:cNvSpPr>
          <p:nvPr>
            <p:ph type="sldNum" sz="quarter" idx="4"/>
          </p:nvPr>
        </p:nvSpPr>
        <p:spPr/>
        <p:txBody>
          <a:bodyPr/>
          <a:lstStyle/>
          <a:p>
            <a:fld id="{3A98EE3D-8CD1-4C3F-BD1C-C98C9596463C}" type="slidenum">
              <a:rPr lang="en-US" smtClean="0"/>
              <a:pPr/>
              <a:t>23</a:t>
            </a:fld>
            <a:endParaRPr lang="en-US" dirty="0"/>
          </a:p>
        </p:txBody>
      </p:sp>
      <p:grpSp>
        <p:nvGrpSpPr>
          <p:cNvPr id="17" name="Group 16">
            <a:extLst>
              <a:ext uri="{FF2B5EF4-FFF2-40B4-BE49-F238E27FC236}">
                <a16:creationId xmlns:a16="http://schemas.microsoft.com/office/drawing/2014/main" id="{377260A6-AF55-5427-3182-75212C4C4A3C}"/>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39CFC902-4D8A-E282-94F4-BEC9CD80615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16128400-D4A5-51C5-11A7-B272E7E3E193}"/>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908013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91732" y="339428"/>
            <a:ext cx="20800088" cy="703743"/>
          </a:xfrm>
          <a:prstGeom prst="rect">
            <a:avLst/>
          </a:prstGeom>
        </p:spPr>
        <p:txBody>
          <a:bodyPr vert="horz" wrap="square" lIns="0" tIns="26377" rIns="0" bIns="0" rtlCol="0" anchor="ctr">
            <a:spAutoFit/>
          </a:bodyPr>
          <a:lstStyle/>
          <a:p>
            <a:pPr marL="36425">
              <a:lnSpc>
                <a:spcPct val="100000"/>
              </a:lnSpc>
              <a:spcBef>
                <a:spcPts val="208"/>
              </a:spcBef>
            </a:pPr>
            <a:r>
              <a:rPr spc="-59" dirty="0"/>
              <a:t>Memory</a:t>
            </a:r>
            <a:r>
              <a:rPr spc="-109" dirty="0"/>
              <a:t> </a:t>
            </a:r>
            <a:r>
              <a:rPr spc="-69" dirty="0"/>
              <a:t>corruption </a:t>
            </a:r>
            <a:r>
              <a:rPr spc="-40" dirty="0"/>
              <a:t>bugs</a:t>
            </a:r>
          </a:p>
        </p:txBody>
      </p:sp>
      <p:sp>
        <p:nvSpPr>
          <p:cNvPr id="7" name="object 7"/>
          <p:cNvSpPr txBox="1"/>
          <p:nvPr/>
        </p:nvSpPr>
        <p:spPr>
          <a:xfrm>
            <a:off x="1785760" y="2277409"/>
            <a:ext cx="7558871" cy="1854200"/>
          </a:xfrm>
          <a:prstGeom prst="rect">
            <a:avLst/>
          </a:prstGeom>
        </p:spPr>
        <p:txBody>
          <a:bodyPr vert="horz" wrap="square" lIns="0" tIns="25121" rIns="0" bIns="0" rtlCol="0">
            <a:spAutoFit/>
          </a:bodyPr>
          <a:lstStyle/>
          <a:p>
            <a:pPr marL="572750" marR="499898" indent="-548885">
              <a:lnSpc>
                <a:spcPct val="113599"/>
              </a:lnSpc>
              <a:spcBef>
                <a:spcPts val="198"/>
              </a:spcBef>
            </a:pPr>
            <a:r>
              <a:rPr sz="2176" spc="-129" dirty="0">
                <a:latin typeface="Tahoma"/>
                <a:cs typeface="Tahoma"/>
              </a:rPr>
              <a:t>Present</a:t>
            </a:r>
            <a:r>
              <a:rPr sz="2176" dirty="0">
                <a:latin typeface="Tahoma"/>
                <a:cs typeface="Tahoma"/>
              </a:rPr>
              <a:t> </a:t>
            </a:r>
            <a:r>
              <a:rPr sz="2176" spc="-89" dirty="0">
                <a:latin typeface="Tahoma"/>
                <a:cs typeface="Tahoma"/>
              </a:rPr>
              <a:t>in</a:t>
            </a:r>
            <a:r>
              <a:rPr sz="2176" dirty="0">
                <a:latin typeface="Tahoma"/>
                <a:cs typeface="Tahoma"/>
              </a:rPr>
              <a:t> </a:t>
            </a:r>
            <a:r>
              <a:rPr sz="2176" spc="-119" dirty="0">
                <a:latin typeface="Tahoma"/>
                <a:cs typeface="Tahoma"/>
              </a:rPr>
              <a:t>software</a:t>
            </a:r>
            <a:r>
              <a:rPr sz="2176" spc="-10" dirty="0">
                <a:latin typeface="Tahoma"/>
                <a:cs typeface="Tahoma"/>
              </a:rPr>
              <a:t> </a:t>
            </a:r>
            <a:r>
              <a:rPr sz="2176" spc="-129" dirty="0">
                <a:latin typeface="Tahoma"/>
                <a:cs typeface="Tahoma"/>
              </a:rPr>
              <a:t>developed</a:t>
            </a:r>
            <a:r>
              <a:rPr sz="2176" spc="20" dirty="0">
                <a:latin typeface="Tahoma"/>
                <a:cs typeface="Tahoma"/>
              </a:rPr>
              <a:t> </a:t>
            </a:r>
            <a:r>
              <a:rPr sz="2176" spc="-99" dirty="0">
                <a:latin typeface="Tahoma"/>
                <a:cs typeface="Tahoma"/>
              </a:rPr>
              <a:t>in</a:t>
            </a:r>
            <a:r>
              <a:rPr sz="2176" spc="-20" dirty="0">
                <a:latin typeface="Tahoma"/>
                <a:cs typeface="Tahoma"/>
              </a:rPr>
              <a:t> </a:t>
            </a:r>
            <a:r>
              <a:rPr sz="2176" spc="-138" dirty="0">
                <a:latin typeface="Tahoma"/>
                <a:cs typeface="Tahoma"/>
              </a:rPr>
              <a:t>programming</a:t>
            </a:r>
            <a:r>
              <a:rPr sz="2176" spc="20" dirty="0">
                <a:latin typeface="Tahoma"/>
                <a:cs typeface="Tahoma"/>
              </a:rPr>
              <a:t> </a:t>
            </a:r>
            <a:r>
              <a:rPr sz="2176" spc="-138" dirty="0">
                <a:latin typeface="Tahoma"/>
                <a:cs typeface="Tahoma"/>
              </a:rPr>
              <a:t>languages</a:t>
            </a:r>
            <a:r>
              <a:rPr sz="2176" dirty="0">
                <a:latin typeface="Tahoma"/>
                <a:cs typeface="Tahoma"/>
              </a:rPr>
              <a:t> </a:t>
            </a:r>
            <a:r>
              <a:rPr sz="2176" spc="-40" dirty="0">
                <a:latin typeface="Tahoma"/>
                <a:cs typeface="Tahoma"/>
              </a:rPr>
              <a:t>that </a:t>
            </a:r>
            <a:r>
              <a:rPr sz="2176" spc="-49" dirty="0">
                <a:latin typeface="Tahoma"/>
                <a:cs typeface="Tahoma"/>
              </a:rPr>
              <a:t>allow</a:t>
            </a:r>
            <a:r>
              <a:rPr sz="2176" spc="-89" dirty="0">
                <a:latin typeface="Tahoma"/>
                <a:cs typeface="Tahoma"/>
              </a:rPr>
              <a:t> </a:t>
            </a:r>
            <a:r>
              <a:rPr sz="2176" spc="-49" dirty="0">
                <a:latin typeface="Tahoma"/>
                <a:cs typeface="Tahoma"/>
              </a:rPr>
              <a:t>direct</a:t>
            </a:r>
            <a:r>
              <a:rPr sz="2176" spc="-69" dirty="0">
                <a:latin typeface="Tahoma"/>
                <a:cs typeface="Tahoma"/>
              </a:rPr>
              <a:t> </a:t>
            </a:r>
            <a:r>
              <a:rPr sz="2176" spc="-49" dirty="0">
                <a:latin typeface="Tahoma"/>
                <a:cs typeface="Tahoma"/>
              </a:rPr>
              <a:t>memory</a:t>
            </a:r>
            <a:r>
              <a:rPr sz="2176" spc="-69" dirty="0">
                <a:latin typeface="Tahoma"/>
                <a:cs typeface="Tahoma"/>
              </a:rPr>
              <a:t> </a:t>
            </a:r>
            <a:r>
              <a:rPr sz="2176" spc="-49" dirty="0">
                <a:latin typeface="Tahoma"/>
                <a:cs typeface="Tahoma"/>
              </a:rPr>
              <a:t>references</a:t>
            </a:r>
            <a:r>
              <a:rPr sz="2176" spc="-69" dirty="0">
                <a:latin typeface="Tahoma"/>
                <a:cs typeface="Tahoma"/>
              </a:rPr>
              <a:t> </a:t>
            </a:r>
            <a:r>
              <a:rPr sz="2176" spc="-59" dirty="0">
                <a:latin typeface="Tahoma"/>
                <a:cs typeface="Tahoma"/>
              </a:rPr>
              <a:t>(Assembly,</a:t>
            </a:r>
            <a:r>
              <a:rPr sz="2176" spc="-69" dirty="0">
                <a:latin typeface="Tahoma"/>
                <a:cs typeface="Tahoma"/>
              </a:rPr>
              <a:t> </a:t>
            </a:r>
            <a:r>
              <a:rPr sz="2176" spc="-40" dirty="0">
                <a:latin typeface="Tahoma"/>
                <a:cs typeface="Tahoma"/>
              </a:rPr>
              <a:t>C,</a:t>
            </a:r>
            <a:r>
              <a:rPr sz="2176" spc="-79" dirty="0">
                <a:latin typeface="Tahoma"/>
                <a:cs typeface="Tahoma"/>
              </a:rPr>
              <a:t> </a:t>
            </a:r>
            <a:r>
              <a:rPr sz="2176" spc="-40" dirty="0">
                <a:latin typeface="Tahoma"/>
                <a:cs typeface="Tahoma"/>
              </a:rPr>
              <a:t>C++,</a:t>
            </a:r>
            <a:r>
              <a:rPr sz="2176" spc="-49" dirty="0">
                <a:latin typeface="Tahoma"/>
                <a:cs typeface="Tahoma"/>
              </a:rPr>
              <a:t> </a:t>
            </a:r>
            <a:r>
              <a:rPr sz="2176" spc="-40" dirty="0">
                <a:latin typeface="Tahoma"/>
                <a:cs typeface="Tahoma"/>
              </a:rPr>
              <a:t>...)</a:t>
            </a:r>
            <a:endParaRPr sz="2176" dirty="0">
              <a:latin typeface="Tahoma"/>
              <a:cs typeface="Tahoma"/>
            </a:endParaRPr>
          </a:p>
          <a:p>
            <a:pPr marL="1122891">
              <a:spcBef>
                <a:spcPts val="710"/>
              </a:spcBef>
            </a:pPr>
            <a:r>
              <a:rPr sz="1582" dirty="0">
                <a:latin typeface="Courier New"/>
                <a:cs typeface="Courier New"/>
              </a:rPr>
              <a:t>*p</a:t>
            </a:r>
            <a:r>
              <a:rPr sz="1582" spc="89" dirty="0">
                <a:latin typeface="Courier New"/>
                <a:cs typeface="Courier New"/>
              </a:rPr>
              <a:t> </a:t>
            </a:r>
            <a:r>
              <a:rPr sz="1582" dirty="0">
                <a:latin typeface="Courier New"/>
                <a:cs typeface="Courier New"/>
              </a:rPr>
              <a:t>=</a:t>
            </a:r>
            <a:r>
              <a:rPr sz="1582" spc="89" dirty="0">
                <a:latin typeface="Courier New"/>
                <a:cs typeface="Courier New"/>
              </a:rPr>
              <a:t> </a:t>
            </a:r>
            <a:r>
              <a:rPr sz="1582" spc="-20" dirty="0">
                <a:latin typeface="Courier New"/>
                <a:cs typeface="Courier New"/>
              </a:rPr>
              <a:t>value;</a:t>
            </a:r>
            <a:endParaRPr sz="1582" dirty="0">
              <a:latin typeface="Courier New"/>
              <a:cs typeface="Courier New"/>
            </a:endParaRPr>
          </a:p>
          <a:p>
            <a:pPr marL="572750">
              <a:spcBef>
                <a:spcPts val="475"/>
              </a:spcBef>
            </a:pPr>
            <a:r>
              <a:rPr sz="2176" spc="-20" dirty="0">
                <a:latin typeface="Tahoma"/>
                <a:cs typeface="Tahoma"/>
              </a:rPr>
              <a:t>do</a:t>
            </a:r>
            <a:r>
              <a:rPr sz="2176" spc="-40" dirty="0">
                <a:latin typeface="Tahoma"/>
                <a:cs typeface="Tahoma"/>
              </a:rPr>
              <a:t> </a:t>
            </a:r>
            <a:r>
              <a:rPr sz="2176" spc="-20" dirty="0">
                <a:latin typeface="Tahoma"/>
                <a:cs typeface="Tahoma"/>
              </a:rPr>
              <a:t>not</a:t>
            </a:r>
            <a:r>
              <a:rPr sz="2176" spc="-40" dirty="0">
                <a:latin typeface="Tahoma"/>
                <a:cs typeface="Tahoma"/>
              </a:rPr>
              <a:t> </a:t>
            </a:r>
            <a:r>
              <a:rPr sz="2176" spc="-99" dirty="0">
                <a:latin typeface="Tahoma"/>
                <a:cs typeface="Tahoma"/>
              </a:rPr>
              <a:t>perform</a:t>
            </a:r>
            <a:r>
              <a:rPr sz="2176" spc="-10" dirty="0">
                <a:latin typeface="Tahoma"/>
                <a:cs typeface="Tahoma"/>
              </a:rPr>
              <a:t> </a:t>
            </a:r>
            <a:r>
              <a:rPr sz="2176" spc="-129" dirty="0">
                <a:latin typeface="Tahoma"/>
                <a:cs typeface="Tahoma"/>
              </a:rPr>
              <a:t>out-</a:t>
            </a:r>
            <a:r>
              <a:rPr sz="2176" spc="-119" dirty="0">
                <a:latin typeface="Tahoma"/>
                <a:cs typeface="Tahoma"/>
              </a:rPr>
              <a:t>of-</a:t>
            </a:r>
            <a:r>
              <a:rPr sz="2176" spc="-99" dirty="0">
                <a:latin typeface="Tahoma"/>
                <a:cs typeface="Tahoma"/>
              </a:rPr>
              <a:t>bounds</a:t>
            </a:r>
            <a:r>
              <a:rPr sz="2176" spc="-10" dirty="0">
                <a:latin typeface="Tahoma"/>
                <a:cs typeface="Tahoma"/>
              </a:rPr>
              <a:t> </a:t>
            </a:r>
            <a:r>
              <a:rPr sz="2176" spc="-89" dirty="0">
                <a:latin typeface="Tahoma"/>
                <a:cs typeface="Tahoma"/>
              </a:rPr>
              <a:t>checks</a:t>
            </a:r>
            <a:r>
              <a:rPr sz="2176" spc="-20" dirty="0">
                <a:latin typeface="Tahoma"/>
                <a:cs typeface="Tahoma"/>
              </a:rPr>
              <a:t> </a:t>
            </a:r>
            <a:r>
              <a:rPr sz="2176" dirty="0">
                <a:latin typeface="Tahoma"/>
                <a:cs typeface="Tahoma"/>
              </a:rPr>
              <a:t>in</a:t>
            </a:r>
            <a:r>
              <a:rPr sz="2176" spc="-30" dirty="0">
                <a:latin typeface="Tahoma"/>
                <a:cs typeface="Tahoma"/>
              </a:rPr>
              <a:t> </a:t>
            </a:r>
            <a:r>
              <a:rPr sz="2176" spc="-129" dirty="0">
                <a:latin typeface="Tahoma"/>
                <a:cs typeface="Tahoma"/>
              </a:rPr>
              <a:t>array-</a:t>
            </a:r>
            <a:r>
              <a:rPr sz="2176" spc="-59" dirty="0">
                <a:latin typeface="Tahoma"/>
                <a:cs typeface="Tahoma"/>
              </a:rPr>
              <a:t>type</a:t>
            </a:r>
            <a:r>
              <a:rPr sz="2176" spc="-49" dirty="0">
                <a:latin typeface="Tahoma"/>
                <a:cs typeface="Tahoma"/>
              </a:rPr>
              <a:t> </a:t>
            </a:r>
            <a:r>
              <a:rPr sz="2176" spc="-69" dirty="0">
                <a:latin typeface="Tahoma"/>
                <a:cs typeface="Tahoma"/>
              </a:rPr>
              <a:t>operations</a:t>
            </a:r>
            <a:endParaRPr sz="2176" dirty="0">
              <a:latin typeface="Tahoma"/>
              <a:cs typeface="Tahoma"/>
            </a:endParaRPr>
          </a:p>
          <a:p>
            <a:pPr marL="1122891">
              <a:spcBef>
                <a:spcPts val="732"/>
              </a:spcBef>
            </a:pPr>
            <a:r>
              <a:rPr sz="1582" dirty="0">
                <a:latin typeface="Courier New"/>
                <a:cs typeface="Courier New"/>
              </a:rPr>
              <a:t>a[++i]</a:t>
            </a:r>
            <a:r>
              <a:rPr sz="1582" spc="138" dirty="0">
                <a:latin typeface="Courier New"/>
                <a:cs typeface="Courier New"/>
              </a:rPr>
              <a:t> </a:t>
            </a:r>
            <a:r>
              <a:rPr sz="1582" dirty="0">
                <a:latin typeface="Courier New"/>
                <a:cs typeface="Courier New"/>
              </a:rPr>
              <a:t>=</a:t>
            </a:r>
            <a:r>
              <a:rPr sz="1582" spc="138" dirty="0">
                <a:latin typeface="Courier New"/>
                <a:cs typeface="Courier New"/>
              </a:rPr>
              <a:t> </a:t>
            </a:r>
            <a:r>
              <a:rPr sz="1582" spc="-49" dirty="0">
                <a:latin typeface="Courier New"/>
                <a:cs typeface="Courier New"/>
              </a:rPr>
              <a:t>4;</a:t>
            </a:r>
            <a:endParaRPr sz="1582" dirty="0">
              <a:latin typeface="Courier New"/>
              <a:cs typeface="Courier New"/>
            </a:endParaRPr>
          </a:p>
        </p:txBody>
      </p:sp>
      <p:pic>
        <p:nvPicPr>
          <p:cNvPr id="8" name="object 8"/>
          <p:cNvPicPr/>
          <p:nvPr/>
        </p:nvPicPr>
        <p:blipFill>
          <a:blip r:embed="rId2" cstate="print"/>
          <a:stretch>
            <a:fillRect/>
          </a:stretch>
        </p:blipFill>
        <p:spPr>
          <a:xfrm>
            <a:off x="2091732" y="2863779"/>
            <a:ext cx="128116" cy="128115"/>
          </a:xfrm>
          <a:prstGeom prst="rect">
            <a:avLst/>
          </a:prstGeom>
        </p:spPr>
      </p:pic>
      <p:pic>
        <p:nvPicPr>
          <p:cNvPr id="9" name="object 9"/>
          <p:cNvPicPr/>
          <p:nvPr/>
        </p:nvPicPr>
        <p:blipFill>
          <a:blip r:embed="rId3" cstate="print"/>
          <a:stretch>
            <a:fillRect/>
          </a:stretch>
        </p:blipFill>
        <p:spPr>
          <a:xfrm>
            <a:off x="2665744" y="3237829"/>
            <a:ext cx="102996" cy="102994"/>
          </a:xfrm>
          <a:prstGeom prst="rect">
            <a:avLst/>
          </a:prstGeom>
        </p:spPr>
      </p:pic>
      <p:pic>
        <p:nvPicPr>
          <p:cNvPr id="10" name="object 10"/>
          <p:cNvPicPr/>
          <p:nvPr/>
        </p:nvPicPr>
        <p:blipFill>
          <a:blip r:embed="rId4" cstate="print"/>
          <a:stretch>
            <a:fillRect/>
          </a:stretch>
        </p:blipFill>
        <p:spPr>
          <a:xfrm>
            <a:off x="2091732" y="3588516"/>
            <a:ext cx="128116" cy="128115"/>
          </a:xfrm>
          <a:prstGeom prst="rect">
            <a:avLst/>
          </a:prstGeom>
        </p:spPr>
      </p:pic>
      <p:pic>
        <p:nvPicPr>
          <p:cNvPr id="11" name="object 11"/>
          <p:cNvPicPr/>
          <p:nvPr/>
        </p:nvPicPr>
        <p:blipFill>
          <a:blip r:embed="rId5" cstate="print"/>
          <a:stretch>
            <a:fillRect/>
          </a:stretch>
        </p:blipFill>
        <p:spPr>
          <a:xfrm>
            <a:off x="2665744" y="3963571"/>
            <a:ext cx="102996" cy="10299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90307" y="304147"/>
            <a:ext cx="20800088" cy="703743"/>
          </a:xfrm>
          <a:prstGeom prst="rect">
            <a:avLst/>
          </a:prstGeom>
        </p:spPr>
        <p:txBody>
          <a:bodyPr vert="horz" wrap="square" lIns="0" tIns="26377" rIns="0" bIns="0" rtlCol="0" anchor="ctr">
            <a:spAutoFit/>
          </a:bodyPr>
          <a:lstStyle/>
          <a:p>
            <a:pPr marL="36425">
              <a:lnSpc>
                <a:spcPct val="100000"/>
              </a:lnSpc>
              <a:spcBef>
                <a:spcPts val="208"/>
              </a:spcBef>
            </a:pPr>
            <a:r>
              <a:rPr spc="-59" dirty="0"/>
              <a:t>Memory</a:t>
            </a:r>
            <a:r>
              <a:rPr spc="-109" dirty="0"/>
              <a:t> </a:t>
            </a:r>
            <a:r>
              <a:rPr spc="-69" dirty="0"/>
              <a:t>corruption </a:t>
            </a:r>
            <a:r>
              <a:rPr spc="-40" dirty="0"/>
              <a:t>bugs</a:t>
            </a:r>
          </a:p>
        </p:txBody>
      </p:sp>
      <p:sp>
        <p:nvSpPr>
          <p:cNvPr id="7" name="object 7"/>
          <p:cNvSpPr txBox="1"/>
          <p:nvPr/>
        </p:nvSpPr>
        <p:spPr>
          <a:xfrm>
            <a:off x="1785760" y="1989070"/>
            <a:ext cx="8412982" cy="2648656"/>
          </a:xfrm>
          <a:prstGeom prst="rect">
            <a:avLst/>
          </a:prstGeom>
        </p:spPr>
        <p:txBody>
          <a:bodyPr vert="horz" wrap="square" lIns="0" tIns="18841" rIns="0" bIns="0" rtlCol="0">
            <a:spAutoFit/>
          </a:bodyPr>
          <a:lstStyle/>
          <a:p>
            <a:pPr marL="25121" marR="212267" algn="just">
              <a:lnSpc>
                <a:spcPct val="102000"/>
              </a:lnSpc>
              <a:spcBef>
                <a:spcPts val="148"/>
              </a:spcBef>
            </a:pPr>
            <a:r>
              <a:rPr sz="2176" spc="-89" dirty="0">
                <a:latin typeface="Tahoma"/>
                <a:cs typeface="Tahoma"/>
              </a:rPr>
              <a:t>Also</a:t>
            </a:r>
            <a:r>
              <a:rPr sz="2176" spc="-49" dirty="0">
                <a:latin typeface="Tahoma"/>
                <a:cs typeface="Tahoma"/>
              </a:rPr>
              <a:t> </a:t>
            </a:r>
            <a:r>
              <a:rPr sz="2176" spc="-69" dirty="0">
                <a:latin typeface="Tahoma"/>
                <a:cs typeface="Tahoma"/>
              </a:rPr>
              <a:t>affect</a:t>
            </a:r>
            <a:r>
              <a:rPr sz="2176" spc="-40" dirty="0">
                <a:latin typeface="Tahoma"/>
                <a:cs typeface="Tahoma"/>
              </a:rPr>
              <a:t> </a:t>
            </a:r>
            <a:r>
              <a:rPr sz="2176" spc="-69" dirty="0">
                <a:latin typeface="Tahoma"/>
                <a:cs typeface="Tahoma"/>
              </a:rPr>
              <a:t>software</a:t>
            </a:r>
            <a:r>
              <a:rPr sz="2176" spc="-59" dirty="0">
                <a:latin typeface="Tahoma"/>
                <a:cs typeface="Tahoma"/>
              </a:rPr>
              <a:t> </a:t>
            </a:r>
            <a:r>
              <a:rPr sz="2176" spc="-79" dirty="0">
                <a:latin typeface="Tahoma"/>
                <a:cs typeface="Tahoma"/>
              </a:rPr>
              <a:t>that</a:t>
            </a:r>
            <a:r>
              <a:rPr sz="2176" spc="-49" dirty="0">
                <a:latin typeface="Tahoma"/>
                <a:cs typeface="Tahoma"/>
              </a:rPr>
              <a:t> </a:t>
            </a:r>
            <a:r>
              <a:rPr sz="2176" spc="-20" dirty="0">
                <a:latin typeface="Tahoma"/>
                <a:cs typeface="Tahoma"/>
              </a:rPr>
              <a:t>is</a:t>
            </a:r>
            <a:r>
              <a:rPr sz="2176" spc="-30" dirty="0">
                <a:latin typeface="Tahoma"/>
                <a:cs typeface="Tahoma"/>
              </a:rPr>
              <a:t> </a:t>
            </a:r>
            <a:r>
              <a:rPr sz="2176" spc="-89" dirty="0">
                <a:latin typeface="Tahoma"/>
                <a:cs typeface="Tahoma"/>
              </a:rPr>
              <a:t>based</a:t>
            </a:r>
            <a:r>
              <a:rPr sz="2176" spc="-49" dirty="0">
                <a:latin typeface="Tahoma"/>
                <a:cs typeface="Tahoma"/>
              </a:rPr>
              <a:t> </a:t>
            </a:r>
            <a:r>
              <a:rPr sz="2176" spc="-99" dirty="0">
                <a:latin typeface="Tahoma"/>
                <a:cs typeface="Tahoma"/>
              </a:rPr>
              <a:t>on</a:t>
            </a:r>
            <a:r>
              <a:rPr sz="2176" spc="-59" dirty="0">
                <a:latin typeface="Tahoma"/>
                <a:cs typeface="Tahoma"/>
              </a:rPr>
              <a:t> </a:t>
            </a:r>
            <a:r>
              <a:rPr sz="2176" spc="-79" dirty="0">
                <a:latin typeface="Tahoma"/>
                <a:cs typeface="Tahoma"/>
              </a:rPr>
              <a:t>components</a:t>
            </a:r>
            <a:r>
              <a:rPr sz="2176" spc="-49" dirty="0">
                <a:latin typeface="Tahoma"/>
                <a:cs typeface="Tahoma"/>
              </a:rPr>
              <a:t> </a:t>
            </a:r>
            <a:r>
              <a:rPr sz="2176" spc="-59" dirty="0">
                <a:latin typeface="Tahoma"/>
                <a:cs typeface="Tahoma"/>
              </a:rPr>
              <a:t>that</a:t>
            </a:r>
            <a:r>
              <a:rPr sz="2176" spc="-49" dirty="0">
                <a:latin typeface="Tahoma"/>
                <a:cs typeface="Tahoma"/>
              </a:rPr>
              <a:t> </a:t>
            </a:r>
            <a:r>
              <a:rPr sz="2176" spc="-79" dirty="0">
                <a:latin typeface="Tahoma"/>
                <a:cs typeface="Tahoma"/>
              </a:rPr>
              <a:t>are</a:t>
            </a:r>
            <a:r>
              <a:rPr sz="2176" spc="-59" dirty="0">
                <a:latin typeface="Tahoma"/>
                <a:cs typeface="Tahoma"/>
              </a:rPr>
              <a:t> </a:t>
            </a:r>
            <a:r>
              <a:rPr sz="2176" spc="-79" dirty="0">
                <a:latin typeface="Tahoma"/>
                <a:cs typeface="Tahoma"/>
              </a:rPr>
              <a:t>vulnerable</a:t>
            </a:r>
            <a:r>
              <a:rPr sz="2176" spc="-69" dirty="0">
                <a:latin typeface="Tahoma"/>
                <a:cs typeface="Tahoma"/>
              </a:rPr>
              <a:t> </a:t>
            </a:r>
            <a:r>
              <a:rPr sz="2176" spc="-49" dirty="0">
                <a:latin typeface="Tahoma"/>
                <a:cs typeface="Tahoma"/>
              </a:rPr>
              <a:t>to memory</a:t>
            </a:r>
            <a:r>
              <a:rPr sz="2176" spc="-138" dirty="0">
                <a:latin typeface="Tahoma"/>
                <a:cs typeface="Tahoma"/>
              </a:rPr>
              <a:t> </a:t>
            </a:r>
            <a:r>
              <a:rPr sz="2176" spc="-40" dirty="0">
                <a:latin typeface="Tahoma"/>
                <a:cs typeface="Tahoma"/>
              </a:rPr>
              <a:t>corruption</a:t>
            </a:r>
            <a:r>
              <a:rPr sz="2176" spc="-138" dirty="0">
                <a:latin typeface="Tahoma"/>
                <a:cs typeface="Tahoma"/>
              </a:rPr>
              <a:t> </a:t>
            </a:r>
            <a:r>
              <a:rPr sz="2176" dirty="0">
                <a:latin typeface="Tahoma"/>
                <a:cs typeface="Tahoma"/>
              </a:rPr>
              <a:t>bugs.</a:t>
            </a:r>
            <a:r>
              <a:rPr sz="2176" spc="59" dirty="0">
                <a:latin typeface="Tahoma"/>
                <a:cs typeface="Tahoma"/>
              </a:rPr>
              <a:t> </a:t>
            </a:r>
            <a:r>
              <a:rPr sz="2176" spc="-49" dirty="0">
                <a:latin typeface="Tahoma"/>
                <a:cs typeface="Tahoma"/>
              </a:rPr>
              <a:t>For</a:t>
            </a:r>
            <a:r>
              <a:rPr sz="2176" spc="-138" dirty="0">
                <a:latin typeface="Tahoma"/>
                <a:cs typeface="Tahoma"/>
              </a:rPr>
              <a:t> </a:t>
            </a:r>
            <a:r>
              <a:rPr sz="2176" spc="-20" dirty="0">
                <a:latin typeface="Tahoma"/>
                <a:cs typeface="Tahoma"/>
              </a:rPr>
              <a:t>example:</a:t>
            </a:r>
            <a:endParaRPr sz="2176" dirty="0">
              <a:latin typeface="Tahoma"/>
              <a:cs typeface="Tahoma"/>
            </a:endParaRPr>
          </a:p>
          <a:p>
            <a:pPr marL="572750" marR="273815" algn="just">
              <a:lnSpc>
                <a:spcPts val="2374"/>
              </a:lnSpc>
              <a:spcBef>
                <a:spcPts val="613"/>
              </a:spcBef>
            </a:pPr>
            <a:r>
              <a:rPr sz="2176" spc="-69" dirty="0">
                <a:latin typeface="Tahoma"/>
                <a:cs typeface="Tahoma"/>
              </a:rPr>
              <a:t>Java</a:t>
            </a:r>
            <a:r>
              <a:rPr sz="2176" spc="-188" dirty="0">
                <a:latin typeface="Tahoma"/>
                <a:cs typeface="Tahoma"/>
              </a:rPr>
              <a:t> </a:t>
            </a:r>
            <a:r>
              <a:rPr sz="2176" spc="-69" dirty="0">
                <a:latin typeface="Tahoma"/>
                <a:cs typeface="Tahoma"/>
              </a:rPr>
              <a:t>does</a:t>
            </a:r>
            <a:r>
              <a:rPr sz="2176" spc="-158" dirty="0">
                <a:latin typeface="Tahoma"/>
                <a:cs typeface="Tahoma"/>
              </a:rPr>
              <a:t> </a:t>
            </a:r>
            <a:r>
              <a:rPr sz="2176" spc="-69" dirty="0">
                <a:latin typeface="Tahoma"/>
                <a:cs typeface="Tahoma"/>
              </a:rPr>
              <a:t>not</a:t>
            </a:r>
            <a:r>
              <a:rPr sz="2176" spc="-158" dirty="0">
                <a:latin typeface="Tahoma"/>
                <a:cs typeface="Tahoma"/>
              </a:rPr>
              <a:t> </a:t>
            </a:r>
            <a:r>
              <a:rPr sz="2176" spc="-79" dirty="0">
                <a:latin typeface="Tahoma"/>
                <a:cs typeface="Tahoma"/>
              </a:rPr>
              <a:t>allow</a:t>
            </a:r>
            <a:r>
              <a:rPr sz="2176" spc="-188" dirty="0">
                <a:latin typeface="Tahoma"/>
                <a:cs typeface="Tahoma"/>
              </a:rPr>
              <a:t> </a:t>
            </a:r>
            <a:r>
              <a:rPr sz="2176" spc="-79" dirty="0">
                <a:latin typeface="Tahoma"/>
                <a:cs typeface="Tahoma"/>
              </a:rPr>
              <a:t>direct</a:t>
            </a:r>
            <a:r>
              <a:rPr sz="2176" spc="-178" dirty="0">
                <a:latin typeface="Tahoma"/>
                <a:cs typeface="Tahoma"/>
              </a:rPr>
              <a:t> </a:t>
            </a:r>
            <a:r>
              <a:rPr sz="2176" spc="-79" dirty="0">
                <a:latin typeface="Tahoma"/>
                <a:cs typeface="Tahoma"/>
              </a:rPr>
              <a:t>memory</a:t>
            </a:r>
            <a:r>
              <a:rPr sz="2176" spc="-158" dirty="0">
                <a:latin typeface="Tahoma"/>
                <a:cs typeface="Tahoma"/>
              </a:rPr>
              <a:t> </a:t>
            </a:r>
            <a:r>
              <a:rPr sz="2176" spc="-79" dirty="0">
                <a:latin typeface="Tahoma"/>
                <a:cs typeface="Tahoma"/>
              </a:rPr>
              <a:t>references</a:t>
            </a:r>
            <a:r>
              <a:rPr sz="2176" spc="-158" dirty="0">
                <a:latin typeface="Tahoma"/>
                <a:cs typeface="Tahoma"/>
              </a:rPr>
              <a:t> </a:t>
            </a:r>
            <a:r>
              <a:rPr sz="2176" spc="-59" dirty="0">
                <a:latin typeface="Tahoma"/>
                <a:cs typeface="Tahoma"/>
              </a:rPr>
              <a:t>and</a:t>
            </a:r>
            <a:r>
              <a:rPr sz="2176" spc="-158" dirty="0">
                <a:latin typeface="Tahoma"/>
                <a:cs typeface="Tahoma"/>
              </a:rPr>
              <a:t> </a:t>
            </a:r>
            <a:r>
              <a:rPr sz="2176" spc="-79" dirty="0">
                <a:latin typeface="Tahoma"/>
                <a:cs typeface="Tahoma"/>
              </a:rPr>
              <a:t>raises</a:t>
            </a:r>
            <a:r>
              <a:rPr sz="2176" spc="-158" dirty="0">
                <a:latin typeface="Tahoma"/>
                <a:cs typeface="Tahoma"/>
              </a:rPr>
              <a:t> </a:t>
            </a:r>
            <a:r>
              <a:rPr sz="2176" dirty="0">
                <a:latin typeface="Tahoma"/>
                <a:cs typeface="Tahoma"/>
              </a:rPr>
              <a:t>a</a:t>
            </a:r>
            <a:r>
              <a:rPr sz="2176" spc="-168" dirty="0">
                <a:latin typeface="Tahoma"/>
                <a:cs typeface="Tahoma"/>
              </a:rPr>
              <a:t> </a:t>
            </a:r>
            <a:r>
              <a:rPr sz="2176" spc="-79" dirty="0">
                <a:latin typeface="Tahoma"/>
                <a:cs typeface="Tahoma"/>
              </a:rPr>
              <a:t>runtime</a:t>
            </a:r>
            <a:r>
              <a:rPr sz="2176" dirty="0">
                <a:latin typeface="Tahoma"/>
                <a:cs typeface="Tahoma"/>
              </a:rPr>
              <a:t> </a:t>
            </a:r>
            <a:r>
              <a:rPr sz="2176" spc="-10" dirty="0">
                <a:latin typeface="Tahoma"/>
                <a:cs typeface="Tahoma"/>
              </a:rPr>
              <a:t>exception</a:t>
            </a:r>
            <a:r>
              <a:rPr sz="2176" spc="-188" dirty="0">
                <a:latin typeface="Tahoma"/>
                <a:cs typeface="Tahoma"/>
              </a:rPr>
              <a:t> </a:t>
            </a:r>
            <a:r>
              <a:rPr sz="2176" dirty="0">
                <a:latin typeface="Tahoma"/>
                <a:cs typeface="Tahoma"/>
              </a:rPr>
              <a:t>on</a:t>
            </a:r>
            <a:r>
              <a:rPr sz="2176" spc="-168" dirty="0">
                <a:latin typeface="Tahoma"/>
                <a:cs typeface="Tahoma"/>
              </a:rPr>
              <a:t> </a:t>
            </a:r>
            <a:r>
              <a:rPr sz="2176" spc="-10" dirty="0">
                <a:latin typeface="Tahoma"/>
                <a:cs typeface="Tahoma"/>
              </a:rPr>
              <a:t>array</a:t>
            </a:r>
            <a:r>
              <a:rPr sz="2176" spc="-178" dirty="0">
                <a:latin typeface="Tahoma"/>
                <a:cs typeface="Tahoma"/>
              </a:rPr>
              <a:t> </a:t>
            </a:r>
            <a:r>
              <a:rPr sz="2176" dirty="0">
                <a:latin typeface="Tahoma"/>
                <a:cs typeface="Tahoma"/>
              </a:rPr>
              <a:t>i</a:t>
            </a:r>
            <a:r>
              <a:rPr sz="2176" spc="-10" dirty="0">
                <a:latin typeface="Tahoma"/>
                <a:cs typeface="Tahoma"/>
              </a:rPr>
              <a:t>nde</a:t>
            </a:r>
            <a:r>
              <a:rPr sz="2176" dirty="0">
                <a:latin typeface="Tahoma"/>
                <a:cs typeface="Tahoma"/>
              </a:rPr>
              <a:t>x</a:t>
            </a:r>
            <a:r>
              <a:rPr sz="2176" spc="-208" dirty="0">
                <a:latin typeface="Tahoma"/>
                <a:cs typeface="Tahoma"/>
              </a:rPr>
              <a:t> </a:t>
            </a:r>
            <a:r>
              <a:rPr sz="2176" spc="-20" dirty="0">
                <a:latin typeface="Tahoma"/>
                <a:cs typeface="Tahoma"/>
              </a:rPr>
              <a:t>errors</a:t>
            </a:r>
            <a:endParaRPr sz="2176" dirty="0">
              <a:latin typeface="Tahoma"/>
              <a:cs typeface="Tahoma"/>
            </a:endParaRPr>
          </a:p>
          <a:p>
            <a:pPr marL="1122891" algn="just">
              <a:spcBef>
                <a:spcPts val="208"/>
              </a:spcBef>
            </a:pPr>
            <a:r>
              <a:rPr sz="1978" spc="-59" dirty="0">
                <a:latin typeface="Tahoma"/>
                <a:cs typeface="Tahoma"/>
              </a:rPr>
              <a:t>However,</a:t>
            </a:r>
            <a:r>
              <a:rPr sz="1978" spc="-119" dirty="0">
                <a:latin typeface="Tahoma"/>
                <a:cs typeface="Tahoma"/>
              </a:rPr>
              <a:t> </a:t>
            </a:r>
            <a:r>
              <a:rPr sz="1978" spc="-49" dirty="0">
                <a:latin typeface="Tahoma"/>
                <a:cs typeface="Tahoma"/>
              </a:rPr>
              <a:t>the</a:t>
            </a:r>
            <a:r>
              <a:rPr sz="1978" spc="-69" dirty="0">
                <a:latin typeface="Tahoma"/>
                <a:cs typeface="Tahoma"/>
              </a:rPr>
              <a:t> </a:t>
            </a:r>
            <a:r>
              <a:rPr sz="1978" spc="-40" dirty="0">
                <a:latin typeface="Tahoma"/>
                <a:cs typeface="Tahoma"/>
              </a:rPr>
              <a:t>JVM</a:t>
            </a:r>
            <a:r>
              <a:rPr sz="1978" spc="-49" dirty="0">
                <a:latin typeface="Tahoma"/>
                <a:cs typeface="Tahoma"/>
              </a:rPr>
              <a:t> </a:t>
            </a:r>
            <a:r>
              <a:rPr sz="1978" spc="-40" dirty="0">
                <a:latin typeface="Tahoma"/>
                <a:cs typeface="Tahoma"/>
              </a:rPr>
              <a:t>is</a:t>
            </a:r>
            <a:r>
              <a:rPr sz="1978" spc="-79" dirty="0">
                <a:latin typeface="Tahoma"/>
                <a:cs typeface="Tahoma"/>
              </a:rPr>
              <a:t> </a:t>
            </a:r>
            <a:r>
              <a:rPr sz="1978" spc="-59" dirty="0">
                <a:latin typeface="Tahoma"/>
                <a:cs typeface="Tahoma"/>
              </a:rPr>
              <a:t>vulnerable</a:t>
            </a:r>
            <a:r>
              <a:rPr sz="1978" spc="-79" dirty="0">
                <a:latin typeface="Tahoma"/>
                <a:cs typeface="Tahoma"/>
              </a:rPr>
              <a:t> </a:t>
            </a:r>
            <a:r>
              <a:rPr sz="1978" spc="-49" dirty="0">
                <a:latin typeface="Tahoma"/>
                <a:cs typeface="Tahoma"/>
              </a:rPr>
              <a:t>to</a:t>
            </a:r>
            <a:r>
              <a:rPr sz="1978" spc="-79" dirty="0">
                <a:latin typeface="Tahoma"/>
                <a:cs typeface="Tahoma"/>
              </a:rPr>
              <a:t> </a:t>
            </a:r>
            <a:r>
              <a:rPr sz="1978" spc="-49" dirty="0">
                <a:latin typeface="Tahoma"/>
                <a:cs typeface="Tahoma"/>
              </a:rPr>
              <a:t>memory</a:t>
            </a:r>
            <a:r>
              <a:rPr sz="1978" spc="-79" dirty="0">
                <a:latin typeface="Tahoma"/>
                <a:cs typeface="Tahoma"/>
              </a:rPr>
              <a:t> </a:t>
            </a:r>
            <a:r>
              <a:rPr sz="1978" spc="-59" dirty="0">
                <a:latin typeface="Tahoma"/>
                <a:cs typeface="Tahoma"/>
              </a:rPr>
              <a:t>corruption</a:t>
            </a:r>
            <a:r>
              <a:rPr sz="1978" spc="-79" dirty="0">
                <a:latin typeface="Tahoma"/>
                <a:cs typeface="Tahoma"/>
              </a:rPr>
              <a:t> </a:t>
            </a:r>
            <a:r>
              <a:rPr sz="1978" spc="-40" dirty="0">
                <a:latin typeface="Tahoma"/>
                <a:cs typeface="Tahoma"/>
              </a:rPr>
              <a:t>bugs</a:t>
            </a:r>
            <a:endParaRPr sz="1978" dirty="0">
              <a:latin typeface="Tahoma"/>
              <a:cs typeface="Tahoma"/>
            </a:endParaRPr>
          </a:p>
          <a:p>
            <a:pPr marL="1122891" marR="10048" algn="just">
              <a:lnSpc>
                <a:spcPts val="2354"/>
              </a:lnSpc>
              <a:spcBef>
                <a:spcPts val="168"/>
              </a:spcBef>
            </a:pPr>
            <a:r>
              <a:rPr sz="1978" spc="-40" dirty="0">
                <a:latin typeface="Tahoma"/>
                <a:cs typeface="Tahoma"/>
              </a:rPr>
              <a:t>The</a:t>
            </a:r>
            <a:r>
              <a:rPr sz="1978" spc="-89" dirty="0">
                <a:latin typeface="Tahoma"/>
                <a:cs typeface="Tahoma"/>
              </a:rPr>
              <a:t> </a:t>
            </a:r>
            <a:r>
              <a:rPr sz="1978" spc="-20" dirty="0">
                <a:latin typeface="Tahoma"/>
                <a:cs typeface="Tahoma"/>
              </a:rPr>
              <a:t>JDK</a:t>
            </a:r>
            <a:r>
              <a:rPr sz="1978" spc="-99" dirty="0">
                <a:latin typeface="Tahoma"/>
                <a:cs typeface="Tahoma"/>
              </a:rPr>
              <a:t> </a:t>
            </a:r>
            <a:r>
              <a:rPr sz="1978" spc="-20" dirty="0">
                <a:latin typeface="Tahoma"/>
                <a:cs typeface="Tahoma"/>
              </a:rPr>
              <a:t>native</a:t>
            </a:r>
            <a:r>
              <a:rPr sz="1978" spc="-59" dirty="0">
                <a:latin typeface="Tahoma"/>
                <a:cs typeface="Tahoma"/>
              </a:rPr>
              <a:t> </a:t>
            </a:r>
            <a:r>
              <a:rPr sz="1978" spc="-20" dirty="0">
                <a:latin typeface="Tahoma"/>
                <a:cs typeface="Tahoma"/>
              </a:rPr>
              <a:t>libraries</a:t>
            </a:r>
            <a:r>
              <a:rPr sz="1978" spc="-99" dirty="0">
                <a:latin typeface="Tahoma"/>
                <a:cs typeface="Tahoma"/>
              </a:rPr>
              <a:t> </a:t>
            </a:r>
            <a:r>
              <a:rPr sz="1978" spc="-20" dirty="0">
                <a:latin typeface="Tahoma"/>
                <a:cs typeface="Tahoma"/>
              </a:rPr>
              <a:t>are</a:t>
            </a:r>
            <a:r>
              <a:rPr sz="1978" spc="-49" dirty="0">
                <a:latin typeface="Tahoma"/>
                <a:cs typeface="Tahoma"/>
              </a:rPr>
              <a:t> </a:t>
            </a:r>
            <a:r>
              <a:rPr sz="1978" spc="-20" dirty="0">
                <a:latin typeface="Tahoma"/>
                <a:cs typeface="Tahoma"/>
              </a:rPr>
              <a:t>vulnerable</a:t>
            </a:r>
            <a:r>
              <a:rPr sz="1978" spc="-49" dirty="0">
                <a:latin typeface="Tahoma"/>
                <a:cs typeface="Tahoma"/>
              </a:rPr>
              <a:t> </a:t>
            </a:r>
            <a:r>
              <a:rPr sz="1978" spc="-40" dirty="0">
                <a:latin typeface="Tahoma"/>
                <a:cs typeface="Tahoma"/>
              </a:rPr>
              <a:t>to</a:t>
            </a:r>
            <a:r>
              <a:rPr sz="1978" spc="-99" dirty="0">
                <a:latin typeface="Tahoma"/>
                <a:cs typeface="Tahoma"/>
              </a:rPr>
              <a:t> </a:t>
            </a:r>
            <a:r>
              <a:rPr sz="1978" spc="-20" dirty="0">
                <a:latin typeface="Tahoma"/>
                <a:cs typeface="Tahoma"/>
              </a:rPr>
              <a:t>memory</a:t>
            </a:r>
            <a:r>
              <a:rPr sz="1978" spc="-79" dirty="0">
                <a:latin typeface="Tahoma"/>
                <a:cs typeface="Tahoma"/>
              </a:rPr>
              <a:t> </a:t>
            </a:r>
            <a:r>
              <a:rPr sz="1978" spc="-20" dirty="0">
                <a:latin typeface="Tahoma"/>
                <a:cs typeface="Tahoma"/>
              </a:rPr>
              <a:t>corruption</a:t>
            </a:r>
            <a:r>
              <a:rPr sz="1978" spc="-99" dirty="0">
                <a:latin typeface="Tahoma"/>
                <a:cs typeface="Tahoma"/>
              </a:rPr>
              <a:t> </a:t>
            </a:r>
            <a:r>
              <a:rPr sz="1978" spc="-40" dirty="0">
                <a:latin typeface="Tahoma"/>
                <a:cs typeface="Tahoma"/>
              </a:rPr>
              <a:t>bugs </a:t>
            </a:r>
            <a:r>
              <a:rPr sz="1978" spc="-59" dirty="0">
                <a:latin typeface="Tahoma"/>
                <a:cs typeface="Tahoma"/>
              </a:rPr>
              <a:t>Executing</a:t>
            </a:r>
            <a:r>
              <a:rPr sz="1978" spc="-99" dirty="0">
                <a:latin typeface="Tahoma"/>
                <a:cs typeface="Tahoma"/>
              </a:rPr>
              <a:t> </a:t>
            </a:r>
            <a:r>
              <a:rPr sz="1978" spc="-59" dirty="0">
                <a:latin typeface="Tahoma"/>
                <a:cs typeface="Tahoma"/>
              </a:rPr>
              <a:t>untrusted </a:t>
            </a:r>
            <a:r>
              <a:rPr sz="1978" spc="-49" dirty="0">
                <a:latin typeface="Tahoma"/>
                <a:cs typeface="Tahoma"/>
              </a:rPr>
              <a:t>bytecode</a:t>
            </a:r>
            <a:r>
              <a:rPr sz="1978" spc="-79" dirty="0">
                <a:latin typeface="Tahoma"/>
                <a:cs typeface="Tahoma"/>
              </a:rPr>
              <a:t> </a:t>
            </a:r>
            <a:r>
              <a:rPr sz="1978" spc="-59" dirty="0">
                <a:latin typeface="Tahoma"/>
                <a:cs typeface="Tahoma"/>
              </a:rPr>
              <a:t>on</a:t>
            </a:r>
            <a:r>
              <a:rPr sz="1978" spc="-99" dirty="0">
                <a:latin typeface="Tahoma"/>
                <a:cs typeface="Tahoma"/>
              </a:rPr>
              <a:t> </a:t>
            </a:r>
            <a:r>
              <a:rPr sz="1978" dirty="0">
                <a:latin typeface="Tahoma"/>
                <a:cs typeface="Tahoma"/>
              </a:rPr>
              <a:t>a</a:t>
            </a:r>
            <a:r>
              <a:rPr sz="1978" spc="-49" dirty="0">
                <a:latin typeface="Tahoma"/>
                <a:cs typeface="Tahoma"/>
              </a:rPr>
              <a:t> </a:t>
            </a:r>
            <a:r>
              <a:rPr sz="1978" spc="-40" dirty="0">
                <a:latin typeface="Tahoma"/>
                <a:cs typeface="Tahoma"/>
              </a:rPr>
              <a:t>JVM</a:t>
            </a:r>
            <a:r>
              <a:rPr sz="1978" spc="-69" dirty="0">
                <a:latin typeface="Tahoma"/>
                <a:cs typeface="Tahoma"/>
              </a:rPr>
              <a:t> </a:t>
            </a:r>
            <a:r>
              <a:rPr sz="1978" spc="-49" dirty="0">
                <a:latin typeface="Tahoma"/>
                <a:cs typeface="Tahoma"/>
              </a:rPr>
              <a:t>could</a:t>
            </a:r>
            <a:r>
              <a:rPr sz="1978" spc="-59" dirty="0">
                <a:latin typeface="Tahoma"/>
                <a:cs typeface="Tahoma"/>
              </a:rPr>
              <a:t> </a:t>
            </a:r>
            <a:r>
              <a:rPr sz="1978" spc="-49" dirty="0">
                <a:latin typeface="Tahoma"/>
                <a:cs typeface="Tahoma"/>
              </a:rPr>
              <a:t>trigger</a:t>
            </a:r>
            <a:r>
              <a:rPr sz="1978" spc="-59" dirty="0">
                <a:latin typeface="Tahoma"/>
                <a:cs typeface="Tahoma"/>
              </a:rPr>
              <a:t> </a:t>
            </a:r>
            <a:r>
              <a:rPr sz="1978" spc="-79" dirty="0">
                <a:latin typeface="Tahoma"/>
                <a:cs typeface="Tahoma"/>
              </a:rPr>
              <a:t>such </a:t>
            </a:r>
            <a:r>
              <a:rPr sz="1978" spc="-49" dirty="0">
                <a:latin typeface="Tahoma"/>
                <a:cs typeface="Tahoma"/>
              </a:rPr>
              <a:t>bugs</a:t>
            </a:r>
            <a:r>
              <a:rPr sz="1978" spc="-79" dirty="0">
                <a:latin typeface="Tahoma"/>
                <a:cs typeface="Tahoma"/>
              </a:rPr>
              <a:t> </a:t>
            </a:r>
            <a:r>
              <a:rPr sz="1978" spc="-20" dirty="0">
                <a:latin typeface="Tahoma"/>
                <a:cs typeface="Tahoma"/>
              </a:rPr>
              <a:t>(e.g. </a:t>
            </a:r>
            <a:r>
              <a:rPr sz="1978" dirty="0">
                <a:latin typeface="Tahoma"/>
                <a:cs typeface="Tahoma"/>
              </a:rPr>
              <a:t>browser</a:t>
            </a:r>
            <a:r>
              <a:rPr sz="1978" spc="-69" dirty="0">
                <a:latin typeface="Tahoma"/>
                <a:cs typeface="Tahoma"/>
              </a:rPr>
              <a:t> </a:t>
            </a:r>
            <a:r>
              <a:rPr sz="1978" spc="-20" dirty="0">
                <a:latin typeface="Tahoma"/>
                <a:cs typeface="Tahoma"/>
              </a:rPr>
              <a:t>applets)</a:t>
            </a:r>
            <a:endParaRPr sz="1978" dirty="0">
              <a:latin typeface="Tahoma"/>
              <a:cs typeface="Tahoma"/>
            </a:endParaRPr>
          </a:p>
        </p:txBody>
      </p:sp>
      <p:pic>
        <p:nvPicPr>
          <p:cNvPr id="8" name="object 8"/>
          <p:cNvPicPr/>
          <p:nvPr/>
        </p:nvPicPr>
        <p:blipFill>
          <a:blip r:embed="rId2" cstate="print"/>
          <a:stretch>
            <a:fillRect/>
          </a:stretch>
        </p:blipFill>
        <p:spPr>
          <a:xfrm>
            <a:off x="2091732" y="2867798"/>
            <a:ext cx="128116" cy="128115"/>
          </a:xfrm>
          <a:prstGeom prst="rect">
            <a:avLst/>
          </a:prstGeom>
        </p:spPr>
      </p:pic>
      <p:pic>
        <p:nvPicPr>
          <p:cNvPr id="9" name="object 9"/>
          <p:cNvPicPr/>
          <p:nvPr/>
        </p:nvPicPr>
        <p:blipFill>
          <a:blip r:embed="rId3" cstate="print"/>
          <a:stretch>
            <a:fillRect/>
          </a:stretch>
        </p:blipFill>
        <p:spPr>
          <a:xfrm>
            <a:off x="2665744" y="3543549"/>
            <a:ext cx="102996" cy="102996"/>
          </a:xfrm>
          <a:prstGeom prst="rect">
            <a:avLst/>
          </a:prstGeom>
        </p:spPr>
      </p:pic>
      <p:pic>
        <p:nvPicPr>
          <p:cNvPr id="10" name="object 10"/>
          <p:cNvPicPr/>
          <p:nvPr/>
        </p:nvPicPr>
        <p:blipFill>
          <a:blip r:embed="rId4" cstate="print"/>
          <a:stretch>
            <a:fillRect/>
          </a:stretch>
        </p:blipFill>
        <p:spPr>
          <a:xfrm>
            <a:off x="2665744" y="3843745"/>
            <a:ext cx="102996" cy="102994"/>
          </a:xfrm>
          <a:prstGeom prst="rect">
            <a:avLst/>
          </a:prstGeom>
        </p:spPr>
      </p:pic>
      <p:pic>
        <p:nvPicPr>
          <p:cNvPr id="11" name="object 11"/>
          <p:cNvPicPr/>
          <p:nvPr/>
        </p:nvPicPr>
        <p:blipFill>
          <a:blip r:embed="rId5" cstate="print"/>
          <a:stretch>
            <a:fillRect/>
          </a:stretch>
        </p:blipFill>
        <p:spPr>
          <a:xfrm>
            <a:off x="2665744" y="4143939"/>
            <a:ext cx="102996" cy="10299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10285" y="223796"/>
            <a:ext cx="20800088" cy="1380851"/>
          </a:xfrm>
          <a:prstGeom prst="rect">
            <a:avLst/>
          </a:prstGeom>
        </p:spPr>
        <p:txBody>
          <a:bodyPr vert="horz" wrap="square" lIns="0" tIns="26377" rIns="0" bIns="0" rtlCol="0" anchor="ctr">
            <a:spAutoFit/>
          </a:bodyPr>
          <a:lstStyle/>
          <a:p>
            <a:pPr marL="36425">
              <a:lnSpc>
                <a:spcPct val="100000"/>
              </a:lnSpc>
              <a:spcBef>
                <a:spcPts val="208"/>
              </a:spcBef>
            </a:pPr>
            <a:r>
              <a:rPr sz="4400" spc="-79" dirty="0"/>
              <a:t>Memory</a:t>
            </a:r>
            <a:r>
              <a:rPr sz="4400" spc="-138" dirty="0"/>
              <a:t> </a:t>
            </a:r>
            <a:r>
              <a:rPr sz="4400" spc="-89" dirty="0"/>
              <a:t>corruption</a:t>
            </a:r>
            <a:r>
              <a:rPr sz="4400" spc="-129" dirty="0"/>
              <a:t> </a:t>
            </a:r>
            <a:r>
              <a:rPr sz="4400" spc="-59" dirty="0"/>
              <a:t>bugs</a:t>
            </a:r>
            <a:r>
              <a:rPr sz="4400" spc="-119" dirty="0"/>
              <a:t> </a:t>
            </a:r>
            <a:br>
              <a:rPr lang="en-US" sz="4400" spc="-119" dirty="0"/>
            </a:br>
            <a:r>
              <a:rPr sz="4400" spc="-49" dirty="0"/>
              <a:t>are</a:t>
            </a:r>
            <a:r>
              <a:rPr sz="4400" spc="-119" dirty="0"/>
              <a:t> </a:t>
            </a:r>
            <a:r>
              <a:rPr sz="4400" spc="-49" dirty="0"/>
              <a:t>everywhere</a:t>
            </a:r>
          </a:p>
        </p:txBody>
      </p:sp>
      <p:sp>
        <p:nvSpPr>
          <p:cNvPr id="7" name="object 7"/>
          <p:cNvSpPr txBox="1"/>
          <p:nvPr/>
        </p:nvSpPr>
        <p:spPr>
          <a:xfrm>
            <a:off x="2334400" y="1552419"/>
            <a:ext cx="7507375" cy="3803210"/>
          </a:xfrm>
          <a:prstGeom prst="rect">
            <a:avLst/>
          </a:prstGeom>
        </p:spPr>
        <p:txBody>
          <a:bodyPr vert="horz" wrap="square" lIns="0" tIns="23865" rIns="0" bIns="0" rtlCol="0">
            <a:spAutoFit/>
          </a:bodyPr>
          <a:lstStyle/>
          <a:p>
            <a:pPr marL="25121" marR="4500355">
              <a:lnSpc>
                <a:spcPct val="125699"/>
              </a:lnSpc>
              <a:spcBef>
                <a:spcPts val="188"/>
              </a:spcBef>
            </a:pPr>
            <a:r>
              <a:rPr sz="2176" spc="-79" dirty="0">
                <a:latin typeface="Tahoma"/>
                <a:cs typeface="Tahoma"/>
              </a:rPr>
              <a:t>Operating</a:t>
            </a:r>
            <a:r>
              <a:rPr sz="2176" spc="-59" dirty="0">
                <a:latin typeface="Tahoma"/>
                <a:cs typeface="Tahoma"/>
              </a:rPr>
              <a:t> </a:t>
            </a:r>
            <a:r>
              <a:rPr sz="2176" spc="-69" dirty="0">
                <a:latin typeface="Tahoma"/>
                <a:cs typeface="Tahoma"/>
              </a:rPr>
              <a:t>System </a:t>
            </a:r>
            <a:r>
              <a:rPr sz="2176" spc="-49" dirty="0">
                <a:latin typeface="Tahoma"/>
                <a:cs typeface="Tahoma"/>
              </a:rPr>
              <a:t>Kernels </a:t>
            </a:r>
            <a:r>
              <a:rPr sz="2176" dirty="0">
                <a:latin typeface="Tahoma"/>
                <a:cs typeface="Tahoma"/>
              </a:rPr>
              <a:t>System</a:t>
            </a:r>
            <a:r>
              <a:rPr sz="2176" spc="-10" dirty="0">
                <a:latin typeface="Tahoma"/>
                <a:cs typeface="Tahoma"/>
              </a:rPr>
              <a:t> </a:t>
            </a:r>
            <a:r>
              <a:rPr sz="2176" spc="-20" dirty="0">
                <a:latin typeface="Tahoma"/>
                <a:cs typeface="Tahoma"/>
              </a:rPr>
              <a:t>libraries</a:t>
            </a:r>
            <a:endParaRPr sz="2176" dirty="0">
              <a:latin typeface="Tahoma"/>
              <a:cs typeface="Tahoma"/>
            </a:endParaRPr>
          </a:p>
          <a:p>
            <a:pPr marL="25121">
              <a:spcBef>
                <a:spcPts val="574"/>
              </a:spcBef>
            </a:pPr>
            <a:r>
              <a:rPr sz="2176" spc="-89" dirty="0">
                <a:latin typeface="Tahoma"/>
                <a:cs typeface="Tahoma"/>
              </a:rPr>
              <a:t>System</a:t>
            </a:r>
            <a:r>
              <a:rPr sz="2176" spc="-49" dirty="0">
                <a:latin typeface="Tahoma"/>
                <a:cs typeface="Tahoma"/>
              </a:rPr>
              <a:t> </a:t>
            </a:r>
            <a:r>
              <a:rPr sz="2176" spc="-20" dirty="0">
                <a:latin typeface="Tahoma"/>
                <a:cs typeface="Tahoma"/>
              </a:rPr>
              <a:t>tools</a:t>
            </a:r>
            <a:endParaRPr sz="2176" dirty="0">
              <a:latin typeface="Tahoma"/>
              <a:cs typeface="Tahoma"/>
            </a:endParaRPr>
          </a:p>
          <a:p>
            <a:pPr marL="25121" marR="10048">
              <a:lnSpc>
                <a:spcPct val="124500"/>
              </a:lnSpc>
              <a:spcBef>
                <a:spcPts val="119"/>
              </a:spcBef>
            </a:pPr>
            <a:r>
              <a:rPr sz="2176" spc="-89" dirty="0">
                <a:latin typeface="Tahoma"/>
                <a:cs typeface="Tahoma"/>
              </a:rPr>
              <a:t>Software</a:t>
            </a:r>
            <a:r>
              <a:rPr sz="2176" spc="-59" dirty="0">
                <a:latin typeface="Tahoma"/>
                <a:cs typeface="Tahoma"/>
              </a:rPr>
              <a:t> </a:t>
            </a:r>
            <a:r>
              <a:rPr sz="2176" spc="-69" dirty="0">
                <a:latin typeface="Tahoma"/>
                <a:cs typeface="Tahoma"/>
              </a:rPr>
              <a:t>for</a:t>
            </a:r>
            <a:r>
              <a:rPr sz="2176" spc="-89" dirty="0">
                <a:latin typeface="Tahoma"/>
                <a:cs typeface="Tahoma"/>
              </a:rPr>
              <a:t> embedded</a:t>
            </a:r>
            <a:r>
              <a:rPr sz="2176" spc="-69" dirty="0">
                <a:latin typeface="Tahoma"/>
                <a:cs typeface="Tahoma"/>
              </a:rPr>
              <a:t> </a:t>
            </a:r>
            <a:r>
              <a:rPr sz="2176" spc="-89" dirty="0">
                <a:latin typeface="Tahoma"/>
                <a:cs typeface="Tahoma"/>
              </a:rPr>
              <a:t>systems</a:t>
            </a:r>
            <a:r>
              <a:rPr sz="2176" spc="-69" dirty="0">
                <a:latin typeface="Tahoma"/>
                <a:cs typeface="Tahoma"/>
              </a:rPr>
              <a:t> </a:t>
            </a:r>
            <a:r>
              <a:rPr sz="2176" spc="-99" dirty="0">
                <a:latin typeface="Tahoma"/>
                <a:cs typeface="Tahoma"/>
              </a:rPr>
              <a:t>(routers,</a:t>
            </a:r>
            <a:r>
              <a:rPr sz="2176" spc="-69" dirty="0">
                <a:latin typeface="Tahoma"/>
                <a:cs typeface="Tahoma"/>
              </a:rPr>
              <a:t> </a:t>
            </a:r>
            <a:r>
              <a:rPr sz="2176" spc="-79" dirty="0">
                <a:latin typeface="Tahoma"/>
                <a:cs typeface="Tahoma"/>
              </a:rPr>
              <a:t>TVs,</a:t>
            </a:r>
            <a:r>
              <a:rPr sz="2176" spc="-69" dirty="0">
                <a:latin typeface="Tahoma"/>
                <a:cs typeface="Tahoma"/>
              </a:rPr>
              <a:t> </a:t>
            </a:r>
            <a:r>
              <a:rPr sz="2176" spc="-89" dirty="0">
                <a:latin typeface="Tahoma"/>
                <a:cs typeface="Tahoma"/>
              </a:rPr>
              <a:t>mobile</a:t>
            </a:r>
            <a:r>
              <a:rPr sz="2176" spc="-59" dirty="0">
                <a:latin typeface="Tahoma"/>
                <a:cs typeface="Tahoma"/>
              </a:rPr>
              <a:t> </a:t>
            </a:r>
            <a:r>
              <a:rPr sz="2176" spc="-99" dirty="0">
                <a:latin typeface="Tahoma"/>
                <a:cs typeface="Tahoma"/>
              </a:rPr>
              <a:t>devices,</a:t>
            </a:r>
            <a:r>
              <a:rPr sz="2176" spc="-69" dirty="0">
                <a:latin typeface="Tahoma"/>
                <a:cs typeface="Tahoma"/>
              </a:rPr>
              <a:t> </a:t>
            </a:r>
            <a:r>
              <a:rPr sz="2176" spc="-40" dirty="0">
                <a:latin typeface="Tahoma"/>
                <a:cs typeface="Tahoma"/>
              </a:rPr>
              <a:t>...) </a:t>
            </a:r>
            <a:r>
              <a:rPr sz="2176" dirty="0">
                <a:latin typeface="Tahoma"/>
                <a:cs typeface="Tahoma"/>
              </a:rPr>
              <a:t>Internet</a:t>
            </a:r>
            <a:r>
              <a:rPr sz="2176" spc="-30" dirty="0">
                <a:latin typeface="Tahoma"/>
                <a:cs typeface="Tahoma"/>
              </a:rPr>
              <a:t> </a:t>
            </a:r>
            <a:r>
              <a:rPr sz="2176" spc="-20" dirty="0">
                <a:latin typeface="Tahoma"/>
                <a:cs typeface="Tahoma"/>
              </a:rPr>
              <a:t>services</a:t>
            </a:r>
            <a:endParaRPr sz="2176" dirty="0">
              <a:latin typeface="Tahoma"/>
              <a:cs typeface="Tahoma"/>
            </a:endParaRPr>
          </a:p>
          <a:p>
            <a:pPr marL="25121" marR="5776482">
              <a:lnSpc>
                <a:spcPct val="125499"/>
              </a:lnSpc>
              <a:spcBef>
                <a:spcPts val="30"/>
              </a:spcBef>
            </a:pPr>
            <a:r>
              <a:rPr sz="2176" spc="-69" dirty="0">
                <a:latin typeface="Tahoma"/>
                <a:cs typeface="Tahoma"/>
              </a:rPr>
              <a:t>Native</a:t>
            </a:r>
            <a:r>
              <a:rPr sz="2176" spc="-129" dirty="0">
                <a:latin typeface="Tahoma"/>
                <a:cs typeface="Tahoma"/>
              </a:rPr>
              <a:t> </a:t>
            </a:r>
            <a:r>
              <a:rPr sz="2176" spc="-59" dirty="0">
                <a:latin typeface="Tahoma"/>
                <a:cs typeface="Tahoma"/>
              </a:rPr>
              <a:t>libraries </a:t>
            </a:r>
            <a:r>
              <a:rPr sz="2176" spc="-40" dirty="0">
                <a:latin typeface="Tahoma"/>
                <a:cs typeface="Tahoma"/>
              </a:rPr>
              <a:t>Web</a:t>
            </a:r>
            <a:r>
              <a:rPr sz="2176" spc="-138" dirty="0">
                <a:latin typeface="Tahoma"/>
                <a:cs typeface="Tahoma"/>
              </a:rPr>
              <a:t> </a:t>
            </a:r>
            <a:r>
              <a:rPr sz="2176" spc="-20" dirty="0">
                <a:latin typeface="Tahoma"/>
                <a:cs typeface="Tahoma"/>
              </a:rPr>
              <a:t>browsers</a:t>
            </a:r>
            <a:endParaRPr sz="2176" dirty="0">
              <a:latin typeface="Tahoma"/>
              <a:cs typeface="Tahoma"/>
            </a:endParaRPr>
          </a:p>
          <a:p>
            <a:pPr marL="25121">
              <a:spcBef>
                <a:spcPts val="564"/>
              </a:spcBef>
            </a:pPr>
            <a:r>
              <a:rPr sz="2176" spc="-59" dirty="0">
                <a:latin typeface="Tahoma"/>
                <a:cs typeface="Tahoma"/>
              </a:rPr>
              <a:t>Software</a:t>
            </a:r>
            <a:r>
              <a:rPr sz="2176" spc="-49" dirty="0">
                <a:latin typeface="Tahoma"/>
                <a:cs typeface="Tahoma"/>
              </a:rPr>
              <a:t> </a:t>
            </a:r>
            <a:r>
              <a:rPr sz="2176" spc="-59" dirty="0">
                <a:latin typeface="Tahoma"/>
                <a:cs typeface="Tahoma"/>
              </a:rPr>
              <a:t>supporting</a:t>
            </a:r>
            <a:r>
              <a:rPr sz="2176" spc="-10" dirty="0">
                <a:latin typeface="Tahoma"/>
                <a:cs typeface="Tahoma"/>
              </a:rPr>
              <a:t> </a:t>
            </a:r>
            <a:r>
              <a:rPr sz="2176" spc="-59" dirty="0">
                <a:latin typeface="Tahoma"/>
                <a:cs typeface="Tahoma"/>
              </a:rPr>
              <a:t>SCADA</a:t>
            </a:r>
            <a:r>
              <a:rPr sz="2176" spc="-49" dirty="0">
                <a:latin typeface="Tahoma"/>
                <a:cs typeface="Tahoma"/>
              </a:rPr>
              <a:t> </a:t>
            </a:r>
            <a:r>
              <a:rPr sz="2176" spc="-20" dirty="0">
                <a:latin typeface="Tahoma"/>
                <a:cs typeface="Tahoma"/>
              </a:rPr>
              <a:t>systems</a:t>
            </a:r>
            <a:endParaRPr sz="2176" dirty="0">
              <a:latin typeface="Tahoma"/>
              <a:cs typeface="Tahoma"/>
            </a:endParaRPr>
          </a:p>
          <a:p>
            <a:pPr marL="25121">
              <a:spcBef>
                <a:spcPts val="712"/>
              </a:spcBef>
            </a:pPr>
            <a:r>
              <a:rPr sz="2176" spc="-49" dirty="0">
                <a:latin typeface="Tahoma"/>
                <a:cs typeface="Tahoma"/>
              </a:rPr>
              <a:t>...</a:t>
            </a:r>
            <a:endParaRPr sz="2176" dirty="0">
              <a:latin typeface="Tahoma"/>
              <a:cs typeface="Tahoma"/>
            </a:endParaRPr>
          </a:p>
        </p:txBody>
      </p:sp>
      <p:pic>
        <p:nvPicPr>
          <p:cNvPr id="8" name="object 8"/>
          <p:cNvPicPr/>
          <p:nvPr/>
        </p:nvPicPr>
        <p:blipFill>
          <a:blip r:embed="rId2" cstate="print"/>
          <a:stretch>
            <a:fillRect/>
          </a:stretch>
        </p:blipFill>
        <p:spPr>
          <a:xfrm>
            <a:off x="2091732" y="1800915"/>
            <a:ext cx="128116" cy="128115"/>
          </a:xfrm>
          <a:prstGeom prst="rect">
            <a:avLst/>
          </a:prstGeom>
        </p:spPr>
      </p:pic>
      <p:pic>
        <p:nvPicPr>
          <p:cNvPr id="9" name="object 9"/>
          <p:cNvPicPr/>
          <p:nvPr/>
        </p:nvPicPr>
        <p:blipFill>
          <a:blip r:embed="rId3" cstate="print"/>
          <a:stretch>
            <a:fillRect/>
          </a:stretch>
        </p:blipFill>
        <p:spPr>
          <a:xfrm>
            <a:off x="2091732" y="2216665"/>
            <a:ext cx="128116" cy="128115"/>
          </a:xfrm>
          <a:prstGeom prst="rect">
            <a:avLst/>
          </a:prstGeom>
        </p:spPr>
      </p:pic>
      <p:pic>
        <p:nvPicPr>
          <p:cNvPr id="10" name="object 10"/>
          <p:cNvPicPr/>
          <p:nvPr/>
        </p:nvPicPr>
        <p:blipFill>
          <a:blip r:embed="rId4" cstate="print"/>
          <a:stretch>
            <a:fillRect/>
          </a:stretch>
        </p:blipFill>
        <p:spPr>
          <a:xfrm>
            <a:off x="2091732" y="2632416"/>
            <a:ext cx="128116" cy="128115"/>
          </a:xfrm>
          <a:prstGeom prst="rect">
            <a:avLst/>
          </a:prstGeom>
        </p:spPr>
      </p:pic>
      <p:pic>
        <p:nvPicPr>
          <p:cNvPr id="11" name="object 11"/>
          <p:cNvPicPr/>
          <p:nvPr/>
        </p:nvPicPr>
        <p:blipFill>
          <a:blip r:embed="rId5" cstate="print"/>
          <a:stretch>
            <a:fillRect/>
          </a:stretch>
        </p:blipFill>
        <p:spPr>
          <a:xfrm>
            <a:off x="2091732" y="3048166"/>
            <a:ext cx="128116" cy="128115"/>
          </a:xfrm>
          <a:prstGeom prst="rect">
            <a:avLst/>
          </a:prstGeom>
        </p:spPr>
      </p:pic>
      <p:pic>
        <p:nvPicPr>
          <p:cNvPr id="12" name="object 12"/>
          <p:cNvPicPr/>
          <p:nvPr/>
        </p:nvPicPr>
        <p:blipFill>
          <a:blip r:embed="rId6" cstate="print"/>
          <a:stretch>
            <a:fillRect/>
          </a:stretch>
        </p:blipFill>
        <p:spPr>
          <a:xfrm>
            <a:off x="2091732" y="3463917"/>
            <a:ext cx="128116" cy="128115"/>
          </a:xfrm>
          <a:prstGeom prst="rect">
            <a:avLst/>
          </a:prstGeom>
        </p:spPr>
      </p:pic>
      <p:pic>
        <p:nvPicPr>
          <p:cNvPr id="13" name="object 13"/>
          <p:cNvPicPr/>
          <p:nvPr/>
        </p:nvPicPr>
        <p:blipFill>
          <a:blip r:embed="rId7" cstate="print"/>
          <a:stretch>
            <a:fillRect/>
          </a:stretch>
        </p:blipFill>
        <p:spPr>
          <a:xfrm>
            <a:off x="2091732" y="3881928"/>
            <a:ext cx="128116" cy="128115"/>
          </a:xfrm>
          <a:prstGeom prst="rect">
            <a:avLst/>
          </a:prstGeom>
        </p:spPr>
      </p:pic>
      <p:pic>
        <p:nvPicPr>
          <p:cNvPr id="14" name="object 14"/>
          <p:cNvPicPr/>
          <p:nvPr/>
        </p:nvPicPr>
        <p:blipFill>
          <a:blip r:embed="rId8" cstate="print"/>
          <a:stretch>
            <a:fillRect/>
          </a:stretch>
        </p:blipFill>
        <p:spPr>
          <a:xfrm>
            <a:off x="2091732" y="4297679"/>
            <a:ext cx="128116" cy="128115"/>
          </a:xfrm>
          <a:prstGeom prst="rect">
            <a:avLst/>
          </a:prstGeom>
        </p:spPr>
      </p:pic>
      <p:pic>
        <p:nvPicPr>
          <p:cNvPr id="15" name="object 15"/>
          <p:cNvPicPr/>
          <p:nvPr/>
        </p:nvPicPr>
        <p:blipFill>
          <a:blip r:embed="rId9" cstate="print"/>
          <a:stretch>
            <a:fillRect/>
          </a:stretch>
        </p:blipFill>
        <p:spPr>
          <a:xfrm>
            <a:off x="2091732" y="4713279"/>
            <a:ext cx="128116" cy="128115"/>
          </a:xfrm>
          <a:prstGeom prst="rect">
            <a:avLst/>
          </a:prstGeom>
        </p:spPr>
      </p:pic>
      <p:pic>
        <p:nvPicPr>
          <p:cNvPr id="16" name="object 16"/>
          <p:cNvPicPr/>
          <p:nvPr/>
        </p:nvPicPr>
        <p:blipFill>
          <a:blip r:embed="rId10" cstate="print"/>
          <a:stretch>
            <a:fillRect/>
          </a:stretch>
        </p:blipFill>
        <p:spPr>
          <a:xfrm>
            <a:off x="2091732" y="5125237"/>
            <a:ext cx="128116" cy="12811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91956" y="235699"/>
            <a:ext cx="20800088" cy="765298"/>
          </a:xfrm>
          <a:prstGeom prst="rect">
            <a:avLst/>
          </a:prstGeom>
        </p:spPr>
        <p:txBody>
          <a:bodyPr vert="horz" wrap="square" lIns="0" tIns="26377" rIns="0" bIns="0" rtlCol="0" anchor="ctr">
            <a:spAutoFit/>
          </a:bodyPr>
          <a:lstStyle/>
          <a:p>
            <a:pPr marL="33913">
              <a:lnSpc>
                <a:spcPct val="100000"/>
              </a:lnSpc>
              <a:spcBef>
                <a:spcPts val="208"/>
              </a:spcBef>
            </a:pPr>
            <a:r>
              <a:rPr sz="4800" spc="-79" dirty="0"/>
              <a:t>Impact</a:t>
            </a:r>
            <a:r>
              <a:rPr sz="4800" spc="-138" dirty="0"/>
              <a:t> </a:t>
            </a:r>
            <a:r>
              <a:rPr sz="4800" dirty="0"/>
              <a:t>of</a:t>
            </a:r>
            <a:r>
              <a:rPr sz="4800" spc="-119" dirty="0"/>
              <a:t> </a:t>
            </a:r>
            <a:r>
              <a:rPr sz="4800" spc="-79" dirty="0"/>
              <a:t>memory</a:t>
            </a:r>
            <a:r>
              <a:rPr sz="4800" spc="-129" dirty="0"/>
              <a:t> </a:t>
            </a:r>
            <a:r>
              <a:rPr sz="4800" spc="-89" dirty="0"/>
              <a:t>corruption</a:t>
            </a:r>
            <a:r>
              <a:rPr sz="4800" spc="-129" dirty="0"/>
              <a:t> </a:t>
            </a:r>
            <a:r>
              <a:rPr sz="4800" spc="-40" dirty="0"/>
              <a:t>bugs</a:t>
            </a:r>
          </a:p>
        </p:txBody>
      </p:sp>
      <p:sp>
        <p:nvSpPr>
          <p:cNvPr id="7" name="object 7"/>
          <p:cNvSpPr txBox="1"/>
          <p:nvPr/>
        </p:nvSpPr>
        <p:spPr>
          <a:xfrm>
            <a:off x="2334400" y="2045291"/>
            <a:ext cx="6700995" cy="2494903"/>
          </a:xfrm>
          <a:prstGeom prst="rect">
            <a:avLst/>
          </a:prstGeom>
        </p:spPr>
        <p:txBody>
          <a:bodyPr vert="horz" wrap="square" lIns="0" tIns="23865" rIns="0" bIns="0" rtlCol="0">
            <a:spAutoFit/>
          </a:bodyPr>
          <a:lstStyle/>
          <a:p>
            <a:pPr marL="25121" marR="10048">
              <a:lnSpc>
                <a:spcPct val="126400"/>
              </a:lnSpc>
              <a:spcBef>
                <a:spcPts val="188"/>
              </a:spcBef>
            </a:pPr>
            <a:r>
              <a:rPr sz="2176" spc="-79" dirty="0">
                <a:latin typeface="Tahoma"/>
                <a:cs typeface="Tahoma"/>
              </a:rPr>
              <a:t>Program</a:t>
            </a:r>
            <a:r>
              <a:rPr sz="2176" spc="-69" dirty="0">
                <a:latin typeface="Tahoma"/>
                <a:cs typeface="Tahoma"/>
              </a:rPr>
              <a:t> </a:t>
            </a:r>
            <a:r>
              <a:rPr sz="2176" spc="-79" dirty="0">
                <a:latin typeface="Tahoma"/>
                <a:cs typeface="Tahoma"/>
              </a:rPr>
              <a:t>continues</a:t>
            </a:r>
            <a:r>
              <a:rPr sz="2176" spc="-30" dirty="0">
                <a:latin typeface="Tahoma"/>
                <a:cs typeface="Tahoma"/>
              </a:rPr>
              <a:t> </a:t>
            </a:r>
            <a:r>
              <a:rPr sz="2176" spc="-79" dirty="0">
                <a:latin typeface="Tahoma"/>
                <a:cs typeface="Tahoma"/>
              </a:rPr>
              <a:t>working</a:t>
            </a:r>
            <a:r>
              <a:rPr sz="2176" spc="-69" dirty="0">
                <a:latin typeface="Tahoma"/>
                <a:cs typeface="Tahoma"/>
              </a:rPr>
              <a:t> with</a:t>
            </a:r>
            <a:r>
              <a:rPr sz="2176" spc="-40" dirty="0">
                <a:latin typeface="Tahoma"/>
                <a:cs typeface="Tahoma"/>
              </a:rPr>
              <a:t> </a:t>
            </a:r>
            <a:r>
              <a:rPr sz="2176" spc="-79" dirty="0">
                <a:latin typeface="Tahoma"/>
                <a:cs typeface="Tahoma"/>
              </a:rPr>
              <a:t>modified</a:t>
            </a:r>
            <a:r>
              <a:rPr sz="2176" spc="-59" dirty="0">
                <a:latin typeface="Tahoma"/>
                <a:cs typeface="Tahoma"/>
              </a:rPr>
              <a:t> </a:t>
            </a:r>
            <a:r>
              <a:rPr sz="2176" spc="-79" dirty="0">
                <a:latin typeface="Tahoma"/>
                <a:cs typeface="Tahoma"/>
              </a:rPr>
              <a:t>in-memory</a:t>
            </a:r>
            <a:r>
              <a:rPr sz="2176" spc="-30" dirty="0">
                <a:latin typeface="Tahoma"/>
                <a:cs typeface="Tahoma"/>
              </a:rPr>
              <a:t> </a:t>
            </a:r>
            <a:r>
              <a:rPr sz="2176" spc="-40" dirty="0">
                <a:latin typeface="Tahoma"/>
                <a:cs typeface="Tahoma"/>
              </a:rPr>
              <a:t>data </a:t>
            </a:r>
            <a:r>
              <a:rPr sz="2176" spc="-20" dirty="0">
                <a:latin typeface="Tahoma"/>
                <a:cs typeface="Tahoma"/>
              </a:rPr>
              <a:t>Runtime</a:t>
            </a:r>
            <a:r>
              <a:rPr sz="2176" spc="-99" dirty="0">
                <a:latin typeface="Tahoma"/>
                <a:cs typeface="Tahoma"/>
              </a:rPr>
              <a:t> </a:t>
            </a:r>
            <a:r>
              <a:rPr sz="2176" spc="-20" dirty="0">
                <a:latin typeface="Tahoma"/>
                <a:cs typeface="Tahoma"/>
              </a:rPr>
              <a:t>change</a:t>
            </a:r>
            <a:r>
              <a:rPr sz="2176" spc="-69" dirty="0">
                <a:latin typeface="Tahoma"/>
                <a:cs typeface="Tahoma"/>
              </a:rPr>
              <a:t> </a:t>
            </a:r>
            <a:r>
              <a:rPr sz="2176" spc="-20" dirty="0">
                <a:latin typeface="Tahoma"/>
                <a:cs typeface="Tahoma"/>
              </a:rPr>
              <a:t>in</a:t>
            </a:r>
            <a:r>
              <a:rPr sz="2176" spc="-99" dirty="0">
                <a:latin typeface="Tahoma"/>
                <a:cs typeface="Tahoma"/>
              </a:rPr>
              <a:t> </a:t>
            </a:r>
            <a:r>
              <a:rPr sz="2176" spc="-20" dirty="0">
                <a:latin typeface="Tahoma"/>
                <a:cs typeface="Tahoma"/>
              </a:rPr>
              <a:t>business</a:t>
            </a:r>
            <a:r>
              <a:rPr sz="2176" spc="-69" dirty="0">
                <a:latin typeface="Tahoma"/>
                <a:cs typeface="Tahoma"/>
              </a:rPr>
              <a:t> </a:t>
            </a:r>
            <a:r>
              <a:rPr sz="2176" spc="-20" dirty="0">
                <a:latin typeface="Tahoma"/>
                <a:cs typeface="Tahoma"/>
              </a:rPr>
              <a:t>logic</a:t>
            </a:r>
            <a:endParaRPr sz="2176">
              <a:latin typeface="Tahoma"/>
              <a:cs typeface="Tahoma"/>
            </a:endParaRPr>
          </a:p>
          <a:p>
            <a:pPr marL="25121" marR="2817275">
              <a:lnSpc>
                <a:spcPct val="125499"/>
              </a:lnSpc>
            </a:pPr>
            <a:r>
              <a:rPr sz="2176" spc="-69" dirty="0">
                <a:latin typeface="Tahoma"/>
                <a:cs typeface="Tahoma"/>
              </a:rPr>
              <a:t>Denial</a:t>
            </a:r>
            <a:r>
              <a:rPr sz="2176" spc="-109" dirty="0">
                <a:latin typeface="Tahoma"/>
                <a:cs typeface="Tahoma"/>
              </a:rPr>
              <a:t> </a:t>
            </a:r>
            <a:r>
              <a:rPr sz="2176" spc="-40" dirty="0">
                <a:latin typeface="Tahoma"/>
                <a:cs typeface="Tahoma"/>
              </a:rPr>
              <a:t>of</a:t>
            </a:r>
            <a:r>
              <a:rPr sz="2176" spc="-89" dirty="0">
                <a:latin typeface="Tahoma"/>
                <a:cs typeface="Tahoma"/>
              </a:rPr>
              <a:t> </a:t>
            </a:r>
            <a:r>
              <a:rPr sz="2176" spc="-79" dirty="0">
                <a:latin typeface="Tahoma"/>
                <a:cs typeface="Tahoma"/>
              </a:rPr>
              <a:t>Service</a:t>
            </a:r>
            <a:r>
              <a:rPr sz="2176" spc="-89" dirty="0">
                <a:latin typeface="Tahoma"/>
                <a:cs typeface="Tahoma"/>
              </a:rPr>
              <a:t> </a:t>
            </a:r>
            <a:r>
              <a:rPr sz="2176" spc="-79" dirty="0">
                <a:latin typeface="Tahoma"/>
                <a:cs typeface="Tahoma"/>
              </a:rPr>
              <a:t>(program</a:t>
            </a:r>
            <a:r>
              <a:rPr sz="2176" spc="-99" dirty="0">
                <a:latin typeface="Tahoma"/>
                <a:cs typeface="Tahoma"/>
              </a:rPr>
              <a:t> </a:t>
            </a:r>
            <a:r>
              <a:rPr sz="2176" spc="-20" dirty="0">
                <a:latin typeface="Tahoma"/>
                <a:cs typeface="Tahoma"/>
              </a:rPr>
              <a:t>crash) </a:t>
            </a:r>
            <a:r>
              <a:rPr sz="2176" dirty="0">
                <a:latin typeface="Tahoma"/>
                <a:cs typeface="Tahoma"/>
              </a:rPr>
              <a:t>Code</a:t>
            </a:r>
            <a:r>
              <a:rPr sz="2176" spc="-49" dirty="0">
                <a:latin typeface="Tahoma"/>
                <a:cs typeface="Tahoma"/>
              </a:rPr>
              <a:t> </a:t>
            </a:r>
            <a:r>
              <a:rPr sz="2176" spc="-20" dirty="0">
                <a:latin typeface="Tahoma"/>
                <a:cs typeface="Tahoma"/>
              </a:rPr>
              <a:t>execution</a:t>
            </a:r>
            <a:endParaRPr sz="2176">
              <a:latin typeface="Tahoma"/>
              <a:cs typeface="Tahoma"/>
            </a:endParaRPr>
          </a:p>
          <a:p>
            <a:pPr marL="25121" marR="2144043">
              <a:lnSpc>
                <a:spcPct val="125499"/>
              </a:lnSpc>
              <a:spcBef>
                <a:spcPts val="30"/>
              </a:spcBef>
            </a:pPr>
            <a:r>
              <a:rPr sz="2176" spc="-69" dirty="0">
                <a:latin typeface="Tahoma"/>
                <a:cs typeface="Tahoma"/>
              </a:rPr>
              <a:t>Security</a:t>
            </a:r>
            <a:r>
              <a:rPr sz="2176" spc="-49" dirty="0">
                <a:latin typeface="Tahoma"/>
                <a:cs typeface="Tahoma"/>
              </a:rPr>
              <a:t> </a:t>
            </a:r>
            <a:r>
              <a:rPr sz="2176" spc="-79" dirty="0">
                <a:latin typeface="Tahoma"/>
                <a:cs typeface="Tahoma"/>
              </a:rPr>
              <a:t>control</a:t>
            </a:r>
            <a:r>
              <a:rPr sz="2176" spc="-69" dirty="0">
                <a:latin typeface="Tahoma"/>
                <a:cs typeface="Tahoma"/>
              </a:rPr>
              <a:t> bypass</a:t>
            </a:r>
            <a:r>
              <a:rPr sz="2176" spc="-89" dirty="0">
                <a:latin typeface="Tahoma"/>
                <a:cs typeface="Tahoma"/>
              </a:rPr>
              <a:t> </a:t>
            </a:r>
            <a:r>
              <a:rPr sz="2176" spc="-69" dirty="0">
                <a:latin typeface="Tahoma"/>
                <a:cs typeface="Tahoma"/>
              </a:rPr>
              <a:t>(runtime</a:t>
            </a:r>
            <a:r>
              <a:rPr sz="2176" spc="-59" dirty="0">
                <a:latin typeface="Tahoma"/>
                <a:cs typeface="Tahoma"/>
              </a:rPr>
              <a:t> </a:t>
            </a:r>
            <a:r>
              <a:rPr sz="2176" spc="-20" dirty="0">
                <a:latin typeface="Tahoma"/>
                <a:cs typeface="Tahoma"/>
              </a:rPr>
              <a:t>patch) Disclosure</a:t>
            </a:r>
            <a:r>
              <a:rPr sz="2176" spc="-129" dirty="0">
                <a:latin typeface="Tahoma"/>
                <a:cs typeface="Tahoma"/>
              </a:rPr>
              <a:t> </a:t>
            </a:r>
            <a:r>
              <a:rPr sz="2176" dirty="0">
                <a:latin typeface="Tahoma"/>
                <a:cs typeface="Tahoma"/>
              </a:rPr>
              <a:t>of</a:t>
            </a:r>
            <a:r>
              <a:rPr sz="2176" spc="-79" dirty="0">
                <a:latin typeface="Tahoma"/>
                <a:cs typeface="Tahoma"/>
              </a:rPr>
              <a:t> </a:t>
            </a:r>
            <a:r>
              <a:rPr sz="2176" spc="-20" dirty="0">
                <a:latin typeface="Tahoma"/>
                <a:cs typeface="Tahoma"/>
              </a:rPr>
              <a:t>sensitive</a:t>
            </a:r>
            <a:r>
              <a:rPr sz="2176" spc="-79" dirty="0">
                <a:latin typeface="Tahoma"/>
                <a:cs typeface="Tahoma"/>
              </a:rPr>
              <a:t> </a:t>
            </a:r>
            <a:r>
              <a:rPr sz="2176" spc="-20" dirty="0">
                <a:latin typeface="Tahoma"/>
                <a:cs typeface="Tahoma"/>
              </a:rPr>
              <a:t>information</a:t>
            </a:r>
            <a:endParaRPr sz="2176">
              <a:latin typeface="Tahoma"/>
              <a:cs typeface="Tahoma"/>
            </a:endParaRPr>
          </a:p>
        </p:txBody>
      </p:sp>
      <p:pic>
        <p:nvPicPr>
          <p:cNvPr id="8" name="object 8"/>
          <p:cNvPicPr/>
          <p:nvPr/>
        </p:nvPicPr>
        <p:blipFill>
          <a:blip r:embed="rId2" cstate="print"/>
          <a:stretch>
            <a:fillRect/>
          </a:stretch>
        </p:blipFill>
        <p:spPr>
          <a:xfrm>
            <a:off x="2091732" y="2298810"/>
            <a:ext cx="128116" cy="128115"/>
          </a:xfrm>
          <a:prstGeom prst="rect">
            <a:avLst/>
          </a:prstGeom>
        </p:spPr>
      </p:pic>
      <p:pic>
        <p:nvPicPr>
          <p:cNvPr id="9" name="object 9"/>
          <p:cNvPicPr/>
          <p:nvPr/>
        </p:nvPicPr>
        <p:blipFill>
          <a:blip r:embed="rId3" cstate="print"/>
          <a:stretch>
            <a:fillRect/>
          </a:stretch>
        </p:blipFill>
        <p:spPr>
          <a:xfrm>
            <a:off x="2091732" y="2714561"/>
            <a:ext cx="128116" cy="128115"/>
          </a:xfrm>
          <a:prstGeom prst="rect">
            <a:avLst/>
          </a:prstGeom>
        </p:spPr>
      </p:pic>
      <p:pic>
        <p:nvPicPr>
          <p:cNvPr id="10" name="object 10"/>
          <p:cNvPicPr/>
          <p:nvPr/>
        </p:nvPicPr>
        <p:blipFill>
          <a:blip r:embed="rId4" cstate="print"/>
          <a:stretch>
            <a:fillRect/>
          </a:stretch>
        </p:blipFill>
        <p:spPr>
          <a:xfrm>
            <a:off x="2091732" y="3132572"/>
            <a:ext cx="128116" cy="128115"/>
          </a:xfrm>
          <a:prstGeom prst="rect">
            <a:avLst/>
          </a:prstGeom>
        </p:spPr>
      </p:pic>
      <p:pic>
        <p:nvPicPr>
          <p:cNvPr id="11" name="object 11"/>
          <p:cNvPicPr/>
          <p:nvPr/>
        </p:nvPicPr>
        <p:blipFill>
          <a:blip r:embed="rId5" cstate="print"/>
          <a:stretch>
            <a:fillRect/>
          </a:stretch>
        </p:blipFill>
        <p:spPr>
          <a:xfrm>
            <a:off x="2091732" y="3548322"/>
            <a:ext cx="128116" cy="128116"/>
          </a:xfrm>
          <a:prstGeom prst="rect">
            <a:avLst/>
          </a:prstGeom>
        </p:spPr>
      </p:pic>
      <p:pic>
        <p:nvPicPr>
          <p:cNvPr id="12" name="object 12"/>
          <p:cNvPicPr/>
          <p:nvPr/>
        </p:nvPicPr>
        <p:blipFill>
          <a:blip r:embed="rId6" cstate="print"/>
          <a:stretch>
            <a:fillRect/>
          </a:stretch>
        </p:blipFill>
        <p:spPr>
          <a:xfrm>
            <a:off x="2091732" y="3966586"/>
            <a:ext cx="128116" cy="128115"/>
          </a:xfrm>
          <a:prstGeom prst="rect">
            <a:avLst/>
          </a:prstGeom>
        </p:spPr>
      </p:pic>
      <p:pic>
        <p:nvPicPr>
          <p:cNvPr id="13" name="object 13"/>
          <p:cNvPicPr/>
          <p:nvPr/>
        </p:nvPicPr>
        <p:blipFill>
          <a:blip r:embed="rId7" cstate="print"/>
          <a:stretch>
            <a:fillRect/>
          </a:stretch>
        </p:blipFill>
        <p:spPr>
          <a:xfrm>
            <a:off x="2091732" y="4382235"/>
            <a:ext cx="128116" cy="12811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91732" y="247554"/>
            <a:ext cx="20800088" cy="765298"/>
          </a:xfrm>
          <a:prstGeom prst="rect">
            <a:avLst/>
          </a:prstGeom>
        </p:spPr>
        <p:txBody>
          <a:bodyPr vert="horz" wrap="square" lIns="0" tIns="26377" rIns="0" bIns="0" rtlCol="0" anchor="ctr">
            <a:spAutoFit/>
          </a:bodyPr>
          <a:lstStyle/>
          <a:p>
            <a:pPr marL="36425">
              <a:lnSpc>
                <a:spcPct val="100000"/>
              </a:lnSpc>
              <a:spcBef>
                <a:spcPts val="208"/>
              </a:spcBef>
            </a:pPr>
            <a:r>
              <a:rPr sz="4800" spc="-79" dirty="0"/>
              <a:t>Common</a:t>
            </a:r>
            <a:r>
              <a:rPr sz="4800" spc="-99" dirty="0"/>
              <a:t> </a:t>
            </a:r>
            <a:r>
              <a:rPr sz="4800" spc="-79" dirty="0"/>
              <a:t>memory</a:t>
            </a:r>
            <a:r>
              <a:rPr sz="4800" spc="-109" dirty="0"/>
              <a:t> </a:t>
            </a:r>
            <a:r>
              <a:rPr sz="4800" spc="-89" dirty="0"/>
              <a:t>corruption</a:t>
            </a:r>
            <a:r>
              <a:rPr sz="4800" spc="-119" dirty="0"/>
              <a:t> </a:t>
            </a:r>
            <a:r>
              <a:rPr sz="4800" spc="-40" dirty="0"/>
              <a:t>bugs</a:t>
            </a:r>
          </a:p>
        </p:txBody>
      </p:sp>
      <p:sp>
        <p:nvSpPr>
          <p:cNvPr id="7" name="object 7"/>
          <p:cNvSpPr txBox="1"/>
          <p:nvPr/>
        </p:nvSpPr>
        <p:spPr>
          <a:xfrm>
            <a:off x="2334399" y="2238219"/>
            <a:ext cx="5016640" cy="2002012"/>
          </a:xfrm>
          <a:prstGeom prst="rect">
            <a:avLst/>
          </a:prstGeom>
        </p:spPr>
        <p:txBody>
          <a:bodyPr vert="horz" wrap="square" lIns="0" tIns="23865" rIns="0" bIns="0" rtlCol="0">
            <a:spAutoFit/>
          </a:bodyPr>
          <a:lstStyle/>
          <a:p>
            <a:pPr marL="25121" marR="3057177">
              <a:lnSpc>
                <a:spcPct val="125499"/>
              </a:lnSpc>
              <a:spcBef>
                <a:spcPts val="188"/>
              </a:spcBef>
            </a:pPr>
            <a:r>
              <a:rPr sz="2176" spc="-59" dirty="0">
                <a:latin typeface="Tahoma"/>
                <a:cs typeface="Tahoma"/>
              </a:rPr>
              <a:t>Buffer</a:t>
            </a:r>
            <a:r>
              <a:rPr sz="2176" spc="-89" dirty="0">
                <a:latin typeface="Tahoma"/>
                <a:cs typeface="Tahoma"/>
              </a:rPr>
              <a:t> </a:t>
            </a:r>
            <a:r>
              <a:rPr sz="2176" spc="-20" dirty="0">
                <a:latin typeface="Tahoma"/>
                <a:cs typeface="Tahoma"/>
              </a:rPr>
              <a:t>overflows </a:t>
            </a:r>
            <a:r>
              <a:rPr sz="2176" spc="-119" dirty="0">
                <a:latin typeface="Tahoma"/>
                <a:cs typeface="Tahoma"/>
              </a:rPr>
              <a:t>Off-</a:t>
            </a:r>
            <a:r>
              <a:rPr sz="2176" spc="-129" dirty="0">
                <a:latin typeface="Tahoma"/>
                <a:cs typeface="Tahoma"/>
              </a:rPr>
              <a:t>by-</a:t>
            </a:r>
            <a:r>
              <a:rPr sz="2176" spc="-49" dirty="0">
                <a:latin typeface="Tahoma"/>
                <a:cs typeface="Tahoma"/>
              </a:rPr>
              <a:t>one</a:t>
            </a:r>
            <a:r>
              <a:rPr sz="2176" spc="40" dirty="0">
                <a:latin typeface="Tahoma"/>
                <a:cs typeface="Tahoma"/>
              </a:rPr>
              <a:t> </a:t>
            </a:r>
            <a:r>
              <a:rPr sz="2176" spc="-129" dirty="0">
                <a:latin typeface="Tahoma"/>
                <a:cs typeface="Tahoma"/>
              </a:rPr>
              <a:t>errors</a:t>
            </a:r>
            <a:endParaRPr sz="2176">
              <a:latin typeface="Tahoma"/>
              <a:cs typeface="Tahoma"/>
            </a:endParaRPr>
          </a:p>
          <a:p>
            <a:pPr marL="25121">
              <a:spcBef>
                <a:spcPts val="316"/>
              </a:spcBef>
            </a:pPr>
            <a:r>
              <a:rPr sz="2176" spc="-99" dirty="0">
                <a:latin typeface="Tahoma"/>
                <a:cs typeface="Tahoma"/>
              </a:rPr>
              <a:t>Untrusted</a:t>
            </a:r>
            <a:r>
              <a:rPr sz="2176" spc="40" dirty="0">
                <a:latin typeface="Tahoma"/>
                <a:cs typeface="Tahoma"/>
              </a:rPr>
              <a:t> </a:t>
            </a:r>
            <a:r>
              <a:rPr sz="2176" spc="-79" dirty="0">
                <a:latin typeface="Tahoma"/>
                <a:cs typeface="Tahoma"/>
              </a:rPr>
              <a:t>pointer</a:t>
            </a:r>
            <a:r>
              <a:rPr sz="2176" spc="30" dirty="0">
                <a:latin typeface="Tahoma"/>
                <a:cs typeface="Tahoma"/>
              </a:rPr>
              <a:t> </a:t>
            </a:r>
            <a:r>
              <a:rPr sz="2176" spc="-109" dirty="0">
                <a:latin typeface="Tahoma"/>
                <a:cs typeface="Tahoma"/>
              </a:rPr>
              <a:t>dereference</a:t>
            </a:r>
            <a:r>
              <a:rPr sz="2176" spc="49" dirty="0">
                <a:latin typeface="Tahoma"/>
                <a:cs typeface="Tahoma"/>
              </a:rPr>
              <a:t> </a:t>
            </a:r>
            <a:r>
              <a:rPr sz="2176" spc="-40" dirty="0">
                <a:latin typeface="Tahoma"/>
                <a:cs typeface="Tahoma"/>
              </a:rPr>
              <a:t>bugs</a:t>
            </a:r>
            <a:endParaRPr sz="2176">
              <a:latin typeface="Tahoma"/>
              <a:cs typeface="Tahoma"/>
            </a:endParaRPr>
          </a:p>
          <a:p>
            <a:pPr marL="574006">
              <a:spcBef>
                <a:spcPts val="336"/>
              </a:spcBef>
            </a:pPr>
            <a:r>
              <a:rPr sz="1978" spc="-109" dirty="0">
                <a:latin typeface="Tahoma"/>
                <a:cs typeface="Tahoma"/>
              </a:rPr>
              <a:t>write</a:t>
            </a:r>
            <a:r>
              <a:rPr sz="1978" spc="-49" dirty="0">
                <a:latin typeface="Tahoma"/>
                <a:cs typeface="Tahoma"/>
              </a:rPr>
              <a:t> </a:t>
            </a:r>
            <a:r>
              <a:rPr sz="1978" spc="-198" dirty="0">
                <a:latin typeface="Arial Black"/>
                <a:cs typeface="Arial Black"/>
              </a:rPr>
              <a:t>something</a:t>
            </a:r>
            <a:r>
              <a:rPr sz="1978" spc="30" dirty="0">
                <a:latin typeface="Arial Black"/>
                <a:cs typeface="Arial Black"/>
              </a:rPr>
              <a:t> </a:t>
            </a:r>
            <a:r>
              <a:rPr sz="1978" i="1" spc="-158" dirty="0">
                <a:latin typeface="Arial"/>
                <a:cs typeface="Arial"/>
              </a:rPr>
              <a:t>somewhere</a:t>
            </a:r>
            <a:r>
              <a:rPr sz="1978" i="1" spc="168" dirty="0">
                <a:latin typeface="Arial"/>
                <a:cs typeface="Arial"/>
              </a:rPr>
              <a:t> </a:t>
            </a:r>
            <a:r>
              <a:rPr sz="1978" spc="-129" dirty="0">
                <a:latin typeface="Tahoma"/>
                <a:cs typeface="Tahoma"/>
              </a:rPr>
              <a:t>type</a:t>
            </a:r>
            <a:r>
              <a:rPr sz="1978" spc="10" dirty="0">
                <a:latin typeface="Tahoma"/>
                <a:cs typeface="Tahoma"/>
              </a:rPr>
              <a:t> </a:t>
            </a:r>
            <a:r>
              <a:rPr sz="1978" dirty="0">
                <a:latin typeface="Tahoma"/>
                <a:cs typeface="Tahoma"/>
              </a:rPr>
              <a:t>of</a:t>
            </a:r>
            <a:r>
              <a:rPr sz="1978" spc="-10" dirty="0">
                <a:latin typeface="Tahoma"/>
                <a:cs typeface="Tahoma"/>
              </a:rPr>
              <a:t> </a:t>
            </a:r>
            <a:r>
              <a:rPr sz="1978" spc="-99" dirty="0">
                <a:latin typeface="Tahoma"/>
                <a:cs typeface="Tahoma"/>
              </a:rPr>
              <a:t>errors</a:t>
            </a:r>
            <a:endParaRPr sz="1978">
              <a:latin typeface="Tahoma"/>
              <a:cs typeface="Tahoma"/>
            </a:endParaRPr>
          </a:p>
          <a:p>
            <a:pPr marL="25121">
              <a:spcBef>
                <a:spcPts val="710"/>
              </a:spcBef>
            </a:pPr>
            <a:r>
              <a:rPr sz="2176" spc="-59" dirty="0">
                <a:latin typeface="Tahoma"/>
                <a:cs typeface="Tahoma"/>
              </a:rPr>
              <a:t>Format</a:t>
            </a:r>
            <a:r>
              <a:rPr sz="2176" spc="-49" dirty="0">
                <a:latin typeface="Tahoma"/>
                <a:cs typeface="Tahoma"/>
              </a:rPr>
              <a:t> </a:t>
            </a:r>
            <a:r>
              <a:rPr sz="2176" spc="-59" dirty="0">
                <a:latin typeface="Tahoma"/>
                <a:cs typeface="Tahoma"/>
              </a:rPr>
              <a:t>string</a:t>
            </a:r>
            <a:r>
              <a:rPr sz="2176" spc="-69" dirty="0">
                <a:latin typeface="Tahoma"/>
                <a:cs typeface="Tahoma"/>
              </a:rPr>
              <a:t> </a:t>
            </a:r>
            <a:r>
              <a:rPr sz="2176" spc="-40" dirty="0">
                <a:latin typeface="Tahoma"/>
                <a:cs typeface="Tahoma"/>
              </a:rPr>
              <a:t>bugs</a:t>
            </a:r>
            <a:endParaRPr sz="2176">
              <a:latin typeface="Tahoma"/>
              <a:cs typeface="Tahoma"/>
            </a:endParaRPr>
          </a:p>
        </p:txBody>
      </p:sp>
      <p:pic>
        <p:nvPicPr>
          <p:cNvPr id="8" name="object 8"/>
          <p:cNvPicPr/>
          <p:nvPr/>
        </p:nvPicPr>
        <p:blipFill>
          <a:blip r:embed="rId2" cstate="print"/>
          <a:stretch>
            <a:fillRect/>
          </a:stretch>
        </p:blipFill>
        <p:spPr>
          <a:xfrm>
            <a:off x="2091732" y="2485710"/>
            <a:ext cx="128116" cy="128115"/>
          </a:xfrm>
          <a:prstGeom prst="rect">
            <a:avLst/>
          </a:prstGeom>
        </p:spPr>
      </p:pic>
      <p:pic>
        <p:nvPicPr>
          <p:cNvPr id="9" name="object 9"/>
          <p:cNvPicPr/>
          <p:nvPr/>
        </p:nvPicPr>
        <p:blipFill>
          <a:blip r:embed="rId3" cstate="print"/>
          <a:stretch>
            <a:fillRect/>
          </a:stretch>
        </p:blipFill>
        <p:spPr>
          <a:xfrm>
            <a:off x="2091732" y="2901460"/>
            <a:ext cx="128116" cy="128115"/>
          </a:xfrm>
          <a:prstGeom prst="rect">
            <a:avLst/>
          </a:prstGeom>
        </p:spPr>
      </p:pic>
      <p:pic>
        <p:nvPicPr>
          <p:cNvPr id="10" name="object 10"/>
          <p:cNvPicPr/>
          <p:nvPr/>
        </p:nvPicPr>
        <p:blipFill>
          <a:blip r:embed="rId4" cstate="print"/>
          <a:stretch>
            <a:fillRect/>
          </a:stretch>
        </p:blipFill>
        <p:spPr>
          <a:xfrm>
            <a:off x="2091732" y="3277017"/>
            <a:ext cx="128116" cy="128115"/>
          </a:xfrm>
          <a:prstGeom prst="rect">
            <a:avLst/>
          </a:prstGeom>
        </p:spPr>
      </p:pic>
      <p:pic>
        <p:nvPicPr>
          <p:cNvPr id="11" name="object 11"/>
          <p:cNvPicPr/>
          <p:nvPr/>
        </p:nvPicPr>
        <p:blipFill>
          <a:blip r:embed="rId5" cstate="print"/>
          <a:stretch>
            <a:fillRect/>
          </a:stretch>
        </p:blipFill>
        <p:spPr>
          <a:xfrm>
            <a:off x="2665744" y="3651319"/>
            <a:ext cx="102996" cy="102994"/>
          </a:xfrm>
          <a:prstGeom prst="rect">
            <a:avLst/>
          </a:prstGeom>
        </p:spPr>
      </p:pic>
      <p:pic>
        <p:nvPicPr>
          <p:cNvPr id="12" name="object 12"/>
          <p:cNvPicPr/>
          <p:nvPr/>
        </p:nvPicPr>
        <p:blipFill>
          <a:blip r:embed="rId6" cstate="print"/>
          <a:stretch>
            <a:fillRect/>
          </a:stretch>
        </p:blipFill>
        <p:spPr>
          <a:xfrm>
            <a:off x="2091732" y="4041948"/>
            <a:ext cx="128116" cy="12811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12233" y="27278"/>
            <a:ext cx="20800088" cy="765298"/>
          </a:xfrm>
          <a:prstGeom prst="rect">
            <a:avLst/>
          </a:prstGeom>
        </p:spPr>
        <p:txBody>
          <a:bodyPr vert="horz" wrap="square" lIns="0" tIns="26377" rIns="0" bIns="0" rtlCol="0" anchor="ctr">
            <a:spAutoFit/>
          </a:bodyPr>
          <a:lstStyle/>
          <a:p>
            <a:pPr marL="42705">
              <a:lnSpc>
                <a:spcPct val="100000"/>
              </a:lnSpc>
              <a:spcBef>
                <a:spcPts val="208"/>
              </a:spcBef>
            </a:pPr>
            <a:r>
              <a:rPr sz="4800" spc="-40" dirty="0"/>
              <a:t>Buffer</a:t>
            </a:r>
            <a:r>
              <a:rPr sz="4800" spc="-99" dirty="0"/>
              <a:t> </a:t>
            </a:r>
            <a:r>
              <a:rPr sz="4800" spc="-20" dirty="0"/>
              <a:t>overflows</a:t>
            </a:r>
          </a:p>
        </p:txBody>
      </p:sp>
      <p:sp>
        <p:nvSpPr>
          <p:cNvPr id="7" name="object 7"/>
          <p:cNvSpPr txBox="1"/>
          <p:nvPr/>
        </p:nvSpPr>
        <p:spPr>
          <a:xfrm>
            <a:off x="2266695" y="1109695"/>
            <a:ext cx="7847761" cy="5123229"/>
          </a:xfrm>
          <a:prstGeom prst="rect">
            <a:avLst/>
          </a:prstGeom>
        </p:spPr>
        <p:txBody>
          <a:bodyPr vert="horz" wrap="square" lIns="0" tIns="20097" rIns="0" bIns="0" rtlCol="0">
            <a:spAutoFit/>
          </a:bodyPr>
          <a:lstStyle/>
          <a:p>
            <a:pPr marL="25121" marR="48985">
              <a:lnSpc>
                <a:spcPct val="101800"/>
              </a:lnSpc>
              <a:spcBef>
                <a:spcPts val="158"/>
              </a:spcBef>
            </a:pPr>
            <a:r>
              <a:rPr sz="2176" spc="-59" dirty="0">
                <a:latin typeface="Tahoma"/>
                <a:cs typeface="Tahoma"/>
              </a:rPr>
              <a:t>Data</a:t>
            </a:r>
            <a:r>
              <a:rPr sz="2176" spc="-109" dirty="0">
                <a:latin typeface="Tahoma"/>
                <a:cs typeface="Tahoma"/>
              </a:rPr>
              <a:t> </a:t>
            </a:r>
            <a:r>
              <a:rPr sz="2176" spc="-40" dirty="0">
                <a:latin typeface="Tahoma"/>
                <a:cs typeface="Tahoma"/>
              </a:rPr>
              <a:t>are</a:t>
            </a:r>
            <a:r>
              <a:rPr sz="2176" spc="-109" dirty="0">
                <a:latin typeface="Tahoma"/>
                <a:cs typeface="Tahoma"/>
              </a:rPr>
              <a:t> </a:t>
            </a:r>
            <a:r>
              <a:rPr sz="2176" spc="-59" dirty="0">
                <a:latin typeface="Tahoma"/>
                <a:cs typeface="Tahoma"/>
              </a:rPr>
              <a:t>written</a:t>
            </a:r>
            <a:r>
              <a:rPr sz="2176" spc="-99" dirty="0">
                <a:latin typeface="Tahoma"/>
                <a:cs typeface="Tahoma"/>
              </a:rPr>
              <a:t> </a:t>
            </a:r>
            <a:r>
              <a:rPr sz="2176" spc="-49" dirty="0">
                <a:latin typeface="Tahoma"/>
                <a:cs typeface="Tahoma"/>
              </a:rPr>
              <a:t>past</a:t>
            </a:r>
            <a:r>
              <a:rPr sz="2176" spc="-99" dirty="0">
                <a:latin typeface="Tahoma"/>
                <a:cs typeface="Tahoma"/>
              </a:rPr>
              <a:t> </a:t>
            </a:r>
            <a:r>
              <a:rPr sz="2176" spc="-49" dirty="0">
                <a:latin typeface="Tahoma"/>
                <a:cs typeface="Tahoma"/>
              </a:rPr>
              <a:t>the</a:t>
            </a:r>
            <a:r>
              <a:rPr sz="2176" spc="-119" dirty="0">
                <a:latin typeface="Tahoma"/>
                <a:cs typeface="Tahoma"/>
              </a:rPr>
              <a:t> </a:t>
            </a:r>
            <a:r>
              <a:rPr sz="2176" spc="-40" dirty="0">
                <a:latin typeface="Tahoma"/>
                <a:cs typeface="Tahoma"/>
              </a:rPr>
              <a:t>end</a:t>
            </a:r>
            <a:r>
              <a:rPr sz="2176" spc="-119" dirty="0">
                <a:latin typeface="Tahoma"/>
                <a:cs typeface="Tahoma"/>
              </a:rPr>
              <a:t> </a:t>
            </a:r>
            <a:r>
              <a:rPr sz="2176" spc="-40" dirty="0">
                <a:latin typeface="Tahoma"/>
                <a:cs typeface="Tahoma"/>
              </a:rPr>
              <a:t>of</a:t>
            </a:r>
            <a:r>
              <a:rPr sz="2176" spc="-109" dirty="0">
                <a:latin typeface="Tahoma"/>
                <a:cs typeface="Tahoma"/>
              </a:rPr>
              <a:t> </a:t>
            </a:r>
            <a:r>
              <a:rPr sz="2176" dirty="0">
                <a:latin typeface="Tahoma"/>
                <a:cs typeface="Tahoma"/>
              </a:rPr>
              <a:t>a</a:t>
            </a:r>
            <a:r>
              <a:rPr sz="2176" spc="-119" dirty="0">
                <a:latin typeface="Tahoma"/>
                <a:cs typeface="Tahoma"/>
              </a:rPr>
              <a:t> </a:t>
            </a:r>
            <a:r>
              <a:rPr sz="2176" spc="-59" dirty="0">
                <a:latin typeface="Tahoma"/>
                <a:cs typeface="Tahoma"/>
              </a:rPr>
              <a:t>buffer</a:t>
            </a:r>
            <a:r>
              <a:rPr sz="2176" spc="-109" dirty="0">
                <a:latin typeface="Tahoma"/>
                <a:cs typeface="Tahoma"/>
              </a:rPr>
              <a:t> </a:t>
            </a:r>
            <a:r>
              <a:rPr sz="2176" spc="-59" dirty="0">
                <a:latin typeface="Tahoma"/>
                <a:cs typeface="Tahoma"/>
              </a:rPr>
              <a:t>corrupting</a:t>
            </a:r>
            <a:r>
              <a:rPr sz="2176" spc="-99" dirty="0">
                <a:latin typeface="Tahoma"/>
                <a:cs typeface="Tahoma"/>
              </a:rPr>
              <a:t> </a:t>
            </a:r>
            <a:r>
              <a:rPr sz="2176" spc="-49" dirty="0">
                <a:latin typeface="Tahoma"/>
                <a:cs typeface="Tahoma"/>
              </a:rPr>
              <a:t>the</a:t>
            </a:r>
            <a:r>
              <a:rPr sz="2176" spc="-148" dirty="0">
                <a:latin typeface="Tahoma"/>
                <a:cs typeface="Tahoma"/>
              </a:rPr>
              <a:t> </a:t>
            </a:r>
            <a:r>
              <a:rPr sz="2176" spc="-49" dirty="0">
                <a:latin typeface="Tahoma"/>
                <a:cs typeface="Tahoma"/>
              </a:rPr>
              <a:t>contents</a:t>
            </a:r>
            <a:r>
              <a:rPr sz="2176" spc="-99" dirty="0">
                <a:latin typeface="Tahoma"/>
                <a:cs typeface="Tahoma"/>
              </a:rPr>
              <a:t> </a:t>
            </a:r>
            <a:r>
              <a:rPr sz="2176" spc="-49" dirty="0">
                <a:latin typeface="Tahoma"/>
                <a:cs typeface="Tahoma"/>
              </a:rPr>
              <a:t>of </a:t>
            </a:r>
            <a:r>
              <a:rPr sz="2176" spc="-20" dirty="0">
                <a:latin typeface="Tahoma"/>
                <a:cs typeface="Tahoma"/>
              </a:rPr>
              <a:t>adjacent</a:t>
            </a:r>
            <a:r>
              <a:rPr sz="2176" spc="-89" dirty="0">
                <a:latin typeface="Tahoma"/>
                <a:cs typeface="Tahoma"/>
              </a:rPr>
              <a:t> </a:t>
            </a:r>
            <a:r>
              <a:rPr sz="2176" dirty="0">
                <a:latin typeface="Tahoma"/>
                <a:cs typeface="Tahoma"/>
              </a:rPr>
              <a:t>memory</a:t>
            </a:r>
            <a:r>
              <a:rPr sz="2176" spc="-89" dirty="0">
                <a:latin typeface="Tahoma"/>
                <a:cs typeface="Tahoma"/>
              </a:rPr>
              <a:t> </a:t>
            </a:r>
            <a:r>
              <a:rPr sz="2176" spc="-20" dirty="0">
                <a:latin typeface="Tahoma"/>
                <a:cs typeface="Tahoma"/>
              </a:rPr>
              <a:t>locations.</a:t>
            </a:r>
            <a:endParaRPr sz="2176" dirty="0">
              <a:latin typeface="Tahoma"/>
              <a:cs typeface="Tahoma"/>
            </a:endParaRPr>
          </a:p>
          <a:p>
            <a:pPr marL="25121">
              <a:spcBef>
                <a:spcPts val="643"/>
              </a:spcBef>
            </a:pPr>
            <a:r>
              <a:rPr sz="2176" spc="-20" dirty="0">
                <a:latin typeface="Tahoma"/>
                <a:cs typeface="Tahoma"/>
              </a:rPr>
              <a:t>Example:</a:t>
            </a:r>
            <a:endParaRPr sz="2176" dirty="0">
              <a:latin typeface="Tahoma"/>
              <a:cs typeface="Tahoma"/>
            </a:endParaRPr>
          </a:p>
          <a:p>
            <a:pPr marL="298935" marR="2105106">
              <a:lnSpc>
                <a:spcPct val="125600"/>
              </a:lnSpc>
              <a:spcBef>
                <a:spcPts val="514"/>
              </a:spcBef>
            </a:pPr>
            <a:r>
              <a:rPr sz="1780" dirty="0">
                <a:latin typeface="Courier New"/>
                <a:cs typeface="Courier New"/>
              </a:rPr>
              <a:t>/*</a:t>
            </a:r>
            <a:r>
              <a:rPr sz="1780" spc="-79" dirty="0">
                <a:latin typeface="Courier New"/>
                <a:cs typeface="Courier New"/>
              </a:rPr>
              <a:t> </a:t>
            </a:r>
            <a:r>
              <a:rPr sz="1780" dirty="0">
                <a:latin typeface="Courier New"/>
                <a:cs typeface="Courier New"/>
              </a:rPr>
              <a:t>attacker</a:t>
            </a:r>
            <a:r>
              <a:rPr sz="1780" spc="-49" dirty="0">
                <a:latin typeface="Courier New"/>
                <a:cs typeface="Courier New"/>
              </a:rPr>
              <a:t> </a:t>
            </a:r>
            <a:r>
              <a:rPr sz="1780" dirty="0">
                <a:latin typeface="Courier New"/>
                <a:cs typeface="Courier New"/>
              </a:rPr>
              <a:t>controls</a:t>
            </a:r>
            <a:r>
              <a:rPr sz="1780" spc="-49" dirty="0">
                <a:latin typeface="Courier New"/>
                <a:cs typeface="Courier New"/>
              </a:rPr>
              <a:t> </a:t>
            </a:r>
            <a:r>
              <a:rPr sz="1780" dirty="0">
                <a:latin typeface="Courier New"/>
                <a:cs typeface="Courier New"/>
              </a:rPr>
              <a:t>all</a:t>
            </a:r>
            <a:r>
              <a:rPr sz="1780" spc="-59" dirty="0">
                <a:latin typeface="Courier New"/>
                <a:cs typeface="Courier New"/>
              </a:rPr>
              <a:t> </a:t>
            </a:r>
            <a:r>
              <a:rPr sz="1780" dirty="0">
                <a:latin typeface="Courier New"/>
                <a:cs typeface="Courier New"/>
              </a:rPr>
              <a:t>img.hdr</a:t>
            </a:r>
            <a:r>
              <a:rPr sz="1780" spc="-49" dirty="0">
                <a:latin typeface="Courier New"/>
                <a:cs typeface="Courier New"/>
              </a:rPr>
              <a:t> </a:t>
            </a:r>
            <a:r>
              <a:rPr sz="1780" dirty="0">
                <a:latin typeface="Courier New"/>
                <a:cs typeface="Courier New"/>
              </a:rPr>
              <a:t>data</a:t>
            </a:r>
            <a:r>
              <a:rPr sz="1780" spc="-49" dirty="0">
                <a:latin typeface="Courier New"/>
                <a:cs typeface="Courier New"/>
              </a:rPr>
              <a:t> */ </a:t>
            </a:r>
            <a:r>
              <a:rPr sz="1780" dirty="0">
                <a:latin typeface="Courier New"/>
                <a:cs typeface="Courier New"/>
              </a:rPr>
              <a:t>memcpy(dest,</a:t>
            </a:r>
            <a:r>
              <a:rPr sz="1780" spc="-119" dirty="0">
                <a:latin typeface="Courier New"/>
                <a:cs typeface="Courier New"/>
              </a:rPr>
              <a:t> </a:t>
            </a:r>
            <a:r>
              <a:rPr sz="1780" dirty="0">
                <a:latin typeface="Courier New"/>
                <a:cs typeface="Courier New"/>
              </a:rPr>
              <a:t>&amp;(img.hdr),</a:t>
            </a:r>
            <a:r>
              <a:rPr sz="1780" spc="-109" dirty="0">
                <a:latin typeface="Courier New"/>
                <a:cs typeface="Courier New"/>
              </a:rPr>
              <a:t> </a:t>
            </a:r>
            <a:r>
              <a:rPr sz="1780" spc="-20" dirty="0">
                <a:latin typeface="Courier New"/>
                <a:cs typeface="Courier New"/>
              </a:rPr>
              <a:t>img.hdr.size);</a:t>
            </a:r>
            <a:endParaRPr sz="1780" dirty="0">
              <a:latin typeface="Courier New"/>
              <a:cs typeface="Courier New"/>
            </a:endParaRPr>
          </a:p>
          <a:p>
            <a:pPr marL="25121">
              <a:spcBef>
                <a:spcPts val="742"/>
              </a:spcBef>
            </a:pPr>
            <a:r>
              <a:rPr sz="2176" spc="-59" dirty="0">
                <a:latin typeface="Tahoma"/>
                <a:cs typeface="Tahoma"/>
              </a:rPr>
              <a:t>What</a:t>
            </a:r>
            <a:r>
              <a:rPr sz="2176" spc="-158" dirty="0">
                <a:latin typeface="Tahoma"/>
                <a:cs typeface="Tahoma"/>
              </a:rPr>
              <a:t> </a:t>
            </a:r>
            <a:r>
              <a:rPr sz="2176" spc="-20" dirty="0">
                <a:latin typeface="Tahoma"/>
                <a:cs typeface="Tahoma"/>
              </a:rPr>
              <a:t>if</a:t>
            </a:r>
            <a:r>
              <a:rPr sz="2176" spc="-138" dirty="0">
                <a:latin typeface="Tahoma"/>
                <a:cs typeface="Tahoma"/>
              </a:rPr>
              <a:t> </a:t>
            </a:r>
            <a:r>
              <a:rPr sz="2176" dirty="0">
                <a:latin typeface="Tahoma"/>
                <a:cs typeface="Tahoma"/>
              </a:rPr>
              <a:t>an</a:t>
            </a:r>
            <a:r>
              <a:rPr sz="2176" spc="-69" dirty="0">
                <a:latin typeface="Tahoma"/>
                <a:cs typeface="Tahoma"/>
              </a:rPr>
              <a:t> </a:t>
            </a:r>
            <a:r>
              <a:rPr sz="2176" spc="-49" dirty="0">
                <a:latin typeface="Tahoma"/>
                <a:cs typeface="Tahoma"/>
              </a:rPr>
              <a:t>attacker</a:t>
            </a:r>
            <a:r>
              <a:rPr sz="2176" spc="-79" dirty="0">
                <a:latin typeface="Tahoma"/>
                <a:cs typeface="Tahoma"/>
              </a:rPr>
              <a:t> </a:t>
            </a:r>
            <a:r>
              <a:rPr sz="2176" spc="-40" dirty="0">
                <a:latin typeface="Tahoma"/>
                <a:cs typeface="Tahoma"/>
              </a:rPr>
              <a:t>makes</a:t>
            </a:r>
            <a:r>
              <a:rPr sz="2176" spc="-49" dirty="0">
                <a:latin typeface="Tahoma"/>
                <a:cs typeface="Tahoma"/>
              </a:rPr>
              <a:t> </a:t>
            </a:r>
            <a:r>
              <a:rPr sz="1780" spc="-59" dirty="0">
                <a:latin typeface="Courier New"/>
                <a:cs typeface="Courier New"/>
              </a:rPr>
              <a:t>img.hdr.size</a:t>
            </a:r>
            <a:r>
              <a:rPr sz="1780" spc="-336" dirty="0">
                <a:latin typeface="Courier New"/>
                <a:cs typeface="Courier New"/>
              </a:rPr>
              <a:t> </a:t>
            </a:r>
            <a:r>
              <a:rPr sz="2176" spc="-49" dirty="0">
                <a:latin typeface="Tahoma"/>
                <a:cs typeface="Tahoma"/>
              </a:rPr>
              <a:t>larger</a:t>
            </a:r>
            <a:r>
              <a:rPr sz="2176" spc="-89" dirty="0">
                <a:latin typeface="Tahoma"/>
                <a:cs typeface="Tahoma"/>
              </a:rPr>
              <a:t> </a:t>
            </a:r>
            <a:r>
              <a:rPr sz="2176" spc="-40" dirty="0">
                <a:latin typeface="Tahoma"/>
                <a:cs typeface="Tahoma"/>
              </a:rPr>
              <a:t>than</a:t>
            </a:r>
            <a:r>
              <a:rPr sz="2176" spc="-69" dirty="0">
                <a:latin typeface="Tahoma"/>
                <a:cs typeface="Tahoma"/>
              </a:rPr>
              <a:t> </a:t>
            </a:r>
            <a:r>
              <a:rPr sz="2176" spc="-40" dirty="0">
                <a:latin typeface="Tahoma"/>
                <a:cs typeface="Tahoma"/>
              </a:rPr>
              <a:t>the</a:t>
            </a:r>
            <a:r>
              <a:rPr sz="2176" spc="-99" dirty="0">
                <a:latin typeface="Tahoma"/>
                <a:cs typeface="Tahoma"/>
              </a:rPr>
              <a:t> </a:t>
            </a:r>
            <a:r>
              <a:rPr sz="2176" spc="-20" dirty="0">
                <a:latin typeface="Tahoma"/>
                <a:cs typeface="Tahoma"/>
              </a:rPr>
              <a:t>size</a:t>
            </a:r>
            <a:r>
              <a:rPr sz="2176" spc="-89" dirty="0">
                <a:latin typeface="Tahoma"/>
                <a:cs typeface="Tahoma"/>
              </a:rPr>
              <a:t> </a:t>
            </a:r>
            <a:r>
              <a:rPr sz="2176" spc="-20" dirty="0">
                <a:latin typeface="Tahoma"/>
                <a:cs typeface="Tahoma"/>
              </a:rPr>
              <a:t>of</a:t>
            </a:r>
            <a:r>
              <a:rPr sz="2176" spc="-89" dirty="0">
                <a:latin typeface="Tahoma"/>
                <a:cs typeface="Tahoma"/>
              </a:rPr>
              <a:t> </a:t>
            </a:r>
            <a:r>
              <a:rPr sz="2176" spc="-49" dirty="0">
                <a:latin typeface="Tahoma"/>
                <a:cs typeface="Tahoma"/>
              </a:rPr>
              <a:t>the</a:t>
            </a:r>
            <a:endParaRPr sz="2176" dirty="0">
              <a:latin typeface="Tahoma"/>
              <a:cs typeface="Tahoma"/>
            </a:endParaRPr>
          </a:p>
          <a:p>
            <a:pPr marL="25121">
              <a:spcBef>
                <a:spcPts val="99"/>
              </a:spcBef>
            </a:pPr>
            <a:r>
              <a:rPr sz="1780" dirty="0">
                <a:latin typeface="Courier New"/>
                <a:cs typeface="Courier New"/>
              </a:rPr>
              <a:t>dest</a:t>
            </a:r>
            <a:r>
              <a:rPr sz="1780" spc="-79" dirty="0">
                <a:latin typeface="Courier New"/>
                <a:cs typeface="Courier New"/>
              </a:rPr>
              <a:t> </a:t>
            </a:r>
            <a:r>
              <a:rPr sz="2176" spc="-20" dirty="0">
                <a:latin typeface="Tahoma"/>
                <a:cs typeface="Tahoma"/>
              </a:rPr>
              <a:t>buffer?</a:t>
            </a:r>
            <a:endParaRPr sz="2176" dirty="0">
              <a:latin typeface="Tahoma"/>
              <a:cs typeface="Tahoma"/>
            </a:endParaRPr>
          </a:p>
          <a:p>
            <a:pPr marL="25121">
              <a:spcBef>
                <a:spcPts val="336"/>
              </a:spcBef>
            </a:pPr>
            <a:r>
              <a:rPr sz="2176" spc="-89" dirty="0">
                <a:latin typeface="Tahoma"/>
                <a:cs typeface="Tahoma"/>
              </a:rPr>
              <a:t>Common</a:t>
            </a:r>
            <a:r>
              <a:rPr sz="2176" spc="-109" dirty="0">
                <a:latin typeface="Tahoma"/>
                <a:cs typeface="Tahoma"/>
              </a:rPr>
              <a:t> </a:t>
            </a:r>
            <a:r>
              <a:rPr sz="2176" spc="-40" dirty="0">
                <a:latin typeface="Tahoma"/>
                <a:cs typeface="Tahoma"/>
              </a:rPr>
              <a:t>types</a:t>
            </a:r>
            <a:endParaRPr sz="2176" dirty="0">
              <a:latin typeface="Tahoma"/>
              <a:cs typeface="Tahoma"/>
            </a:endParaRPr>
          </a:p>
          <a:p>
            <a:pPr marL="574006">
              <a:spcBef>
                <a:spcPts val="218"/>
              </a:spcBef>
            </a:pPr>
            <a:r>
              <a:rPr sz="1978" spc="-69" dirty="0">
                <a:latin typeface="Tahoma"/>
                <a:cs typeface="Tahoma"/>
              </a:rPr>
              <a:t>Stack </a:t>
            </a:r>
            <a:r>
              <a:rPr sz="1978" spc="-59" dirty="0">
                <a:latin typeface="Tahoma"/>
                <a:cs typeface="Tahoma"/>
              </a:rPr>
              <a:t>buffer</a:t>
            </a:r>
            <a:r>
              <a:rPr sz="1978" spc="-10" dirty="0">
                <a:latin typeface="Tahoma"/>
                <a:cs typeface="Tahoma"/>
              </a:rPr>
              <a:t> </a:t>
            </a:r>
            <a:r>
              <a:rPr sz="1978" spc="-69" dirty="0">
                <a:latin typeface="Tahoma"/>
                <a:cs typeface="Tahoma"/>
              </a:rPr>
              <a:t>overflows</a:t>
            </a:r>
            <a:r>
              <a:rPr sz="1978" spc="-30" dirty="0">
                <a:latin typeface="Tahoma"/>
                <a:cs typeface="Tahoma"/>
              </a:rPr>
              <a:t> </a:t>
            </a:r>
            <a:r>
              <a:rPr sz="1978" spc="-59" dirty="0">
                <a:latin typeface="Tahoma"/>
                <a:cs typeface="Tahoma"/>
              </a:rPr>
              <a:t>(local</a:t>
            </a:r>
            <a:r>
              <a:rPr sz="1978" spc="-40" dirty="0">
                <a:latin typeface="Tahoma"/>
                <a:cs typeface="Tahoma"/>
              </a:rPr>
              <a:t> </a:t>
            </a:r>
            <a:r>
              <a:rPr sz="1978" spc="-69" dirty="0">
                <a:latin typeface="Tahoma"/>
                <a:cs typeface="Tahoma"/>
              </a:rPr>
              <a:t>variables </a:t>
            </a:r>
            <a:r>
              <a:rPr sz="1978" spc="-40" dirty="0">
                <a:latin typeface="Tahoma"/>
                <a:cs typeface="Tahoma"/>
              </a:rPr>
              <a:t>etc.)</a:t>
            </a:r>
            <a:endParaRPr sz="1978" dirty="0">
              <a:latin typeface="Tahoma"/>
              <a:cs typeface="Tahoma"/>
            </a:endParaRPr>
          </a:p>
          <a:p>
            <a:pPr marL="574006">
              <a:spcBef>
                <a:spcPts val="30"/>
              </a:spcBef>
            </a:pPr>
            <a:r>
              <a:rPr sz="1978" spc="-49" dirty="0">
                <a:latin typeface="Tahoma"/>
                <a:cs typeface="Tahoma"/>
              </a:rPr>
              <a:t>Heap </a:t>
            </a:r>
            <a:r>
              <a:rPr sz="1978" spc="-59" dirty="0">
                <a:latin typeface="Tahoma"/>
                <a:cs typeface="Tahoma"/>
              </a:rPr>
              <a:t>buffer</a:t>
            </a:r>
            <a:r>
              <a:rPr sz="1978" spc="-49" dirty="0">
                <a:latin typeface="Tahoma"/>
                <a:cs typeface="Tahoma"/>
              </a:rPr>
              <a:t> </a:t>
            </a:r>
            <a:r>
              <a:rPr sz="1978" spc="-59" dirty="0">
                <a:latin typeface="Tahoma"/>
                <a:cs typeface="Tahoma"/>
              </a:rPr>
              <a:t>overflows </a:t>
            </a:r>
            <a:r>
              <a:rPr sz="1978" spc="-69" dirty="0">
                <a:latin typeface="Tahoma"/>
                <a:cs typeface="Tahoma"/>
              </a:rPr>
              <a:t>(dynamically</a:t>
            </a:r>
            <a:r>
              <a:rPr sz="1978" spc="-59" dirty="0">
                <a:latin typeface="Tahoma"/>
                <a:cs typeface="Tahoma"/>
              </a:rPr>
              <a:t> allocated</a:t>
            </a:r>
            <a:r>
              <a:rPr sz="1978" spc="-49" dirty="0">
                <a:latin typeface="Tahoma"/>
                <a:cs typeface="Tahoma"/>
              </a:rPr>
              <a:t> </a:t>
            </a:r>
            <a:r>
              <a:rPr sz="1978" spc="-69" dirty="0">
                <a:latin typeface="Tahoma"/>
                <a:cs typeface="Tahoma"/>
              </a:rPr>
              <a:t>variables</a:t>
            </a:r>
            <a:r>
              <a:rPr sz="1978" spc="-59" dirty="0">
                <a:latin typeface="Tahoma"/>
                <a:cs typeface="Tahoma"/>
              </a:rPr>
              <a:t> </a:t>
            </a:r>
            <a:r>
              <a:rPr sz="1978" dirty="0">
                <a:latin typeface="Tahoma"/>
                <a:cs typeface="Tahoma"/>
              </a:rPr>
              <a:t>/</a:t>
            </a:r>
            <a:r>
              <a:rPr sz="1978" spc="-49" dirty="0">
                <a:latin typeface="Tahoma"/>
                <a:cs typeface="Tahoma"/>
              </a:rPr>
              <a:t> </a:t>
            </a:r>
            <a:r>
              <a:rPr sz="1978" spc="-20" dirty="0">
                <a:latin typeface="Tahoma"/>
                <a:cs typeface="Tahoma"/>
              </a:rPr>
              <a:t>objects)</a:t>
            </a:r>
            <a:endParaRPr sz="1978" dirty="0">
              <a:latin typeface="Tahoma"/>
              <a:cs typeface="Tahoma"/>
            </a:endParaRPr>
          </a:p>
          <a:p>
            <a:pPr marL="25121">
              <a:spcBef>
                <a:spcPts val="435"/>
              </a:spcBef>
            </a:pPr>
            <a:r>
              <a:rPr sz="2176" spc="-40" dirty="0">
                <a:latin typeface="Tahoma"/>
                <a:cs typeface="Tahoma"/>
              </a:rPr>
              <a:t>Other</a:t>
            </a:r>
            <a:r>
              <a:rPr sz="2176" spc="-79" dirty="0">
                <a:latin typeface="Tahoma"/>
                <a:cs typeface="Tahoma"/>
              </a:rPr>
              <a:t> </a:t>
            </a:r>
            <a:r>
              <a:rPr sz="2176" spc="-20" dirty="0">
                <a:latin typeface="Tahoma"/>
                <a:cs typeface="Tahoma"/>
              </a:rPr>
              <a:t>types</a:t>
            </a:r>
            <a:endParaRPr sz="2176" dirty="0">
              <a:latin typeface="Tahoma"/>
              <a:cs typeface="Tahoma"/>
            </a:endParaRPr>
          </a:p>
          <a:p>
            <a:pPr marL="574006">
              <a:spcBef>
                <a:spcPts val="346"/>
              </a:spcBef>
            </a:pPr>
            <a:r>
              <a:rPr sz="1978" spc="-59" dirty="0">
                <a:latin typeface="Tahoma"/>
                <a:cs typeface="Tahoma"/>
              </a:rPr>
              <a:t>BSS</a:t>
            </a:r>
            <a:r>
              <a:rPr sz="1978" spc="-89" dirty="0">
                <a:latin typeface="Tahoma"/>
                <a:cs typeface="Tahoma"/>
              </a:rPr>
              <a:t> </a:t>
            </a:r>
            <a:r>
              <a:rPr sz="1978" spc="-49" dirty="0">
                <a:latin typeface="Tahoma"/>
                <a:cs typeface="Tahoma"/>
              </a:rPr>
              <a:t>buffer</a:t>
            </a:r>
            <a:r>
              <a:rPr sz="1978" spc="-30" dirty="0">
                <a:latin typeface="Tahoma"/>
                <a:cs typeface="Tahoma"/>
              </a:rPr>
              <a:t> </a:t>
            </a:r>
            <a:r>
              <a:rPr sz="1978" spc="-59" dirty="0">
                <a:latin typeface="Tahoma"/>
                <a:cs typeface="Tahoma"/>
              </a:rPr>
              <a:t>overflows</a:t>
            </a:r>
            <a:r>
              <a:rPr sz="1978" spc="-69" dirty="0">
                <a:latin typeface="Tahoma"/>
                <a:cs typeface="Tahoma"/>
              </a:rPr>
              <a:t> </a:t>
            </a:r>
            <a:r>
              <a:rPr sz="1978" spc="-49" dirty="0">
                <a:latin typeface="Tahoma"/>
                <a:cs typeface="Tahoma"/>
              </a:rPr>
              <a:t>(global</a:t>
            </a:r>
            <a:r>
              <a:rPr sz="1978" spc="-30" dirty="0">
                <a:latin typeface="Tahoma"/>
                <a:cs typeface="Tahoma"/>
              </a:rPr>
              <a:t> </a:t>
            </a:r>
            <a:r>
              <a:rPr sz="1978" spc="-59" dirty="0">
                <a:latin typeface="Tahoma"/>
                <a:cs typeface="Tahoma"/>
              </a:rPr>
              <a:t>writable</a:t>
            </a:r>
            <a:r>
              <a:rPr sz="1978" spc="-30" dirty="0">
                <a:latin typeface="Tahoma"/>
                <a:cs typeface="Tahoma"/>
              </a:rPr>
              <a:t> </a:t>
            </a:r>
            <a:r>
              <a:rPr sz="1978" spc="-20" dirty="0">
                <a:latin typeface="Tahoma"/>
                <a:cs typeface="Tahoma"/>
              </a:rPr>
              <a:t>variables)</a:t>
            </a:r>
            <a:endParaRPr sz="1978" dirty="0">
              <a:latin typeface="Tahoma"/>
              <a:cs typeface="Tahoma"/>
            </a:endParaRPr>
          </a:p>
          <a:p>
            <a:pPr marL="25121" marR="592846">
              <a:lnSpc>
                <a:spcPct val="101800"/>
              </a:lnSpc>
              <a:spcBef>
                <a:spcPts val="682"/>
              </a:spcBef>
            </a:pPr>
            <a:r>
              <a:rPr sz="2176" spc="-59" dirty="0">
                <a:latin typeface="Tahoma"/>
                <a:cs typeface="Tahoma"/>
              </a:rPr>
              <a:t>Proposal:</a:t>
            </a:r>
            <a:r>
              <a:rPr sz="2176" dirty="0">
                <a:latin typeface="Tahoma"/>
                <a:cs typeface="Tahoma"/>
              </a:rPr>
              <a:t> </a:t>
            </a:r>
            <a:r>
              <a:rPr sz="2176" spc="-59" dirty="0">
                <a:latin typeface="Tahoma"/>
                <a:cs typeface="Tahoma"/>
              </a:rPr>
              <a:t>perform</a:t>
            </a:r>
            <a:r>
              <a:rPr sz="2176" spc="-109" dirty="0">
                <a:latin typeface="Tahoma"/>
                <a:cs typeface="Tahoma"/>
              </a:rPr>
              <a:t> </a:t>
            </a:r>
            <a:r>
              <a:rPr sz="2176" spc="-59" dirty="0">
                <a:latin typeface="Tahoma"/>
                <a:cs typeface="Tahoma"/>
              </a:rPr>
              <a:t>bounds</a:t>
            </a:r>
            <a:r>
              <a:rPr sz="2176" spc="-40" dirty="0">
                <a:latin typeface="Tahoma"/>
                <a:cs typeface="Tahoma"/>
              </a:rPr>
              <a:t> </a:t>
            </a:r>
            <a:r>
              <a:rPr sz="2176" spc="-69" dirty="0">
                <a:latin typeface="Tahoma"/>
                <a:cs typeface="Tahoma"/>
              </a:rPr>
              <a:t>checking </a:t>
            </a:r>
            <a:r>
              <a:rPr sz="2176" spc="-59" dirty="0">
                <a:latin typeface="Tahoma"/>
                <a:cs typeface="Tahoma"/>
              </a:rPr>
              <a:t>operations</a:t>
            </a:r>
            <a:r>
              <a:rPr sz="2176" spc="-69" dirty="0">
                <a:latin typeface="Tahoma"/>
                <a:cs typeface="Tahoma"/>
              </a:rPr>
              <a:t> </a:t>
            </a:r>
            <a:r>
              <a:rPr sz="2176" spc="-20" dirty="0">
                <a:latin typeface="Tahoma"/>
                <a:cs typeface="Tahoma"/>
              </a:rPr>
              <a:t>/</a:t>
            </a:r>
            <a:r>
              <a:rPr sz="2176" spc="-79" dirty="0">
                <a:latin typeface="Tahoma"/>
                <a:cs typeface="Tahoma"/>
              </a:rPr>
              <a:t> </a:t>
            </a:r>
            <a:r>
              <a:rPr sz="2176" spc="-49" dirty="0">
                <a:latin typeface="Tahoma"/>
                <a:cs typeface="Tahoma"/>
              </a:rPr>
              <a:t>limit</a:t>
            </a:r>
            <a:r>
              <a:rPr sz="2176" spc="-69" dirty="0">
                <a:latin typeface="Tahoma"/>
                <a:cs typeface="Tahoma"/>
              </a:rPr>
              <a:t> </a:t>
            </a:r>
            <a:r>
              <a:rPr sz="2176" spc="-49" dirty="0">
                <a:latin typeface="Tahoma"/>
                <a:cs typeface="Tahoma"/>
              </a:rPr>
              <a:t>the</a:t>
            </a:r>
            <a:r>
              <a:rPr sz="2176" spc="-109" dirty="0">
                <a:latin typeface="Tahoma"/>
                <a:cs typeface="Tahoma"/>
              </a:rPr>
              <a:t> </a:t>
            </a:r>
            <a:r>
              <a:rPr sz="2176" spc="-40" dirty="0">
                <a:latin typeface="Tahoma"/>
                <a:cs typeface="Tahoma"/>
              </a:rPr>
              <a:t>copy </a:t>
            </a:r>
            <a:r>
              <a:rPr sz="2176" spc="-20" dirty="0">
                <a:latin typeface="Tahoma"/>
                <a:cs typeface="Tahoma"/>
              </a:rPr>
              <a:t>operation</a:t>
            </a:r>
            <a:r>
              <a:rPr sz="2176" spc="-109" dirty="0">
                <a:latin typeface="Tahoma"/>
                <a:cs typeface="Tahoma"/>
              </a:rPr>
              <a:t> </a:t>
            </a:r>
            <a:r>
              <a:rPr sz="2176" dirty="0">
                <a:latin typeface="Tahoma"/>
                <a:cs typeface="Tahoma"/>
              </a:rPr>
              <a:t>to</a:t>
            </a:r>
            <a:r>
              <a:rPr sz="2176" spc="-138" dirty="0">
                <a:latin typeface="Tahoma"/>
                <a:cs typeface="Tahoma"/>
              </a:rPr>
              <a:t> </a:t>
            </a:r>
            <a:r>
              <a:rPr sz="2176" dirty="0">
                <a:latin typeface="Tahoma"/>
                <a:cs typeface="Tahoma"/>
              </a:rPr>
              <a:t>the</a:t>
            </a:r>
            <a:r>
              <a:rPr sz="2176" spc="-119" dirty="0">
                <a:latin typeface="Tahoma"/>
                <a:cs typeface="Tahoma"/>
              </a:rPr>
              <a:t> </a:t>
            </a:r>
            <a:r>
              <a:rPr sz="2176" spc="-20" dirty="0">
                <a:latin typeface="Tahoma"/>
                <a:cs typeface="Tahoma"/>
              </a:rPr>
              <a:t>size</a:t>
            </a:r>
            <a:r>
              <a:rPr sz="2176" spc="-119" dirty="0">
                <a:latin typeface="Tahoma"/>
                <a:cs typeface="Tahoma"/>
              </a:rPr>
              <a:t> </a:t>
            </a:r>
            <a:r>
              <a:rPr sz="2176" dirty="0">
                <a:latin typeface="Tahoma"/>
                <a:cs typeface="Tahoma"/>
              </a:rPr>
              <a:t>of</a:t>
            </a:r>
            <a:r>
              <a:rPr sz="2176" spc="-119" dirty="0">
                <a:latin typeface="Tahoma"/>
                <a:cs typeface="Tahoma"/>
              </a:rPr>
              <a:t> </a:t>
            </a:r>
            <a:r>
              <a:rPr sz="2176" dirty="0">
                <a:latin typeface="Tahoma"/>
                <a:cs typeface="Tahoma"/>
              </a:rPr>
              <a:t>the</a:t>
            </a:r>
            <a:r>
              <a:rPr sz="2176" spc="-119" dirty="0">
                <a:latin typeface="Tahoma"/>
                <a:cs typeface="Tahoma"/>
              </a:rPr>
              <a:t> </a:t>
            </a:r>
            <a:r>
              <a:rPr sz="2176" spc="-20" dirty="0">
                <a:latin typeface="Tahoma"/>
                <a:cs typeface="Tahoma"/>
              </a:rPr>
              <a:t>destination</a:t>
            </a:r>
            <a:r>
              <a:rPr sz="2176" spc="-99" dirty="0">
                <a:latin typeface="Tahoma"/>
                <a:cs typeface="Tahoma"/>
              </a:rPr>
              <a:t> </a:t>
            </a:r>
            <a:r>
              <a:rPr sz="2176" spc="-20" dirty="0">
                <a:latin typeface="Tahoma"/>
                <a:cs typeface="Tahoma"/>
              </a:rPr>
              <a:t>buffer.</a:t>
            </a:r>
            <a:endParaRPr sz="2176" dirty="0">
              <a:latin typeface="Tahoma"/>
              <a:cs typeface="Tahoma"/>
            </a:endParaRPr>
          </a:p>
        </p:txBody>
      </p:sp>
      <p:pic>
        <p:nvPicPr>
          <p:cNvPr id="8" name="object 8"/>
          <p:cNvPicPr/>
          <p:nvPr/>
        </p:nvPicPr>
        <p:blipFill>
          <a:blip r:embed="rId2" cstate="print"/>
          <a:stretch>
            <a:fillRect/>
          </a:stretch>
        </p:blipFill>
        <p:spPr>
          <a:xfrm>
            <a:off x="2091732" y="1199521"/>
            <a:ext cx="128116" cy="128115"/>
          </a:xfrm>
          <a:prstGeom prst="rect">
            <a:avLst/>
          </a:prstGeom>
        </p:spPr>
      </p:pic>
      <p:pic>
        <p:nvPicPr>
          <p:cNvPr id="9" name="object 9"/>
          <p:cNvPicPr/>
          <p:nvPr/>
        </p:nvPicPr>
        <p:blipFill>
          <a:blip r:embed="rId3" cstate="print"/>
          <a:stretch>
            <a:fillRect/>
          </a:stretch>
        </p:blipFill>
        <p:spPr>
          <a:xfrm>
            <a:off x="2091732" y="1953147"/>
            <a:ext cx="128116" cy="128115"/>
          </a:xfrm>
          <a:prstGeom prst="rect">
            <a:avLst/>
          </a:prstGeom>
        </p:spPr>
      </p:pic>
      <p:pic>
        <p:nvPicPr>
          <p:cNvPr id="10" name="object 10"/>
          <p:cNvPicPr/>
          <p:nvPr/>
        </p:nvPicPr>
        <p:blipFill>
          <a:blip r:embed="rId4" cstate="print"/>
          <a:stretch>
            <a:fillRect/>
          </a:stretch>
        </p:blipFill>
        <p:spPr>
          <a:xfrm>
            <a:off x="2091732" y="3124534"/>
            <a:ext cx="128116" cy="128115"/>
          </a:xfrm>
          <a:prstGeom prst="rect">
            <a:avLst/>
          </a:prstGeom>
        </p:spPr>
      </p:pic>
      <p:pic>
        <p:nvPicPr>
          <p:cNvPr id="11" name="object 11"/>
          <p:cNvPicPr/>
          <p:nvPr/>
        </p:nvPicPr>
        <p:blipFill>
          <a:blip r:embed="rId5" cstate="print"/>
          <a:stretch>
            <a:fillRect/>
          </a:stretch>
        </p:blipFill>
        <p:spPr>
          <a:xfrm>
            <a:off x="2091732" y="3842991"/>
            <a:ext cx="128116" cy="128115"/>
          </a:xfrm>
          <a:prstGeom prst="rect">
            <a:avLst/>
          </a:prstGeom>
        </p:spPr>
      </p:pic>
      <p:pic>
        <p:nvPicPr>
          <p:cNvPr id="12" name="object 12"/>
          <p:cNvPicPr/>
          <p:nvPr/>
        </p:nvPicPr>
        <p:blipFill>
          <a:blip r:embed="rId6" cstate="print"/>
          <a:stretch>
            <a:fillRect/>
          </a:stretch>
        </p:blipFill>
        <p:spPr>
          <a:xfrm>
            <a:off x="2665744" y="4213775"/>
            <a:ext cx="102996" cy="102994"/>
          </a:xfrm>
          <a:prstGeom prst="rect">
            <a:avLst/>
          </a:prstGeom>
        </p:spPr>
      </p:pic>
      <p:pic>
        <p:nvPicPr>
          <p:cNvPr id="13" name="object 13"/>
          <p:cNvPicPr/>
          <p:nvPr/>
        </p:nvPicPr>
        <p:blipFill>
          <a:blip r:embed="rId7" cstate="print"/>
          <a:stretch>
            <a:fillRect/>
          </a:stretch>
        </p:blipFill>
        <p:spPr>
          <a:xfrm>
            <a:off x="2665744" y="4513946"/>
            <a:ext cx="102996" cy="102994"/>
          </a:xfrm>
          <a:prstGeom prst="rect">
            <a:avLst/>
          </a:prstGeom>
        </p:spPr>
      </p:pic>
      <p:pic>
        <p:nvPicPr>
          <p:cNvPr id="14" name="object 14"/>
          <p:cNvPicPr/>
          <p:nvPr/>
        </p:nvPicPr>
        <p:blipFill>
          <a:blip r:embed="rId8" cstate="print"/>
          <a:stretch>
            <a:fillRect/>
          </a:stretch>
        </p:blipFill>
        <p:spPr>
          <a:xfrm>
            <a:off x="2091732" y="4864382"/>
            <a:ext cx="128116" cy="128115"/>
          </a:xfrm>
          <a:prstGeom prst="rect">
            <a:avLst/>
          </a:prstGeom>
        </p:spPr>
      </p:pic>
      <p:pic>
        <p:nvPicPr>
          <p:cNvPr id="15" name="object 15"/>
          <p:cNvPicPr/>
          <p:nvPr/>
        </p:nvPicPr>
        <p:blipFill>
          <a:blip r:embed="rId9" cstate="print"/>
          <a:stretch>
            <a:fillRect/>
          </a:stretch>
        </p:blipFill>
        <p:spPr>
          <a:xfrm>
            <a:off x="2665744" y="5239361"/>
            <a:ext cx="102996" cy="93632"/>
          </a:xfrm>
          <a:prstGeom prst="rect">
            <a:avLst/>
          </a:prstGeom>
        </p:spPr>
      </p:pic>
      <p:pic>
        <p:nvPicPr>
          <p:cNvPr id="16" name="object 16"/>
          <p:cNvPicPr/>
          <p:nvPr/>
        </p:nvPicPr>
        <p:blipFill>
          <a:blip r:embed="rId10" cstate="print"/>
          <a:stretch>
            <a:fillRect/>
          </a:stretch>
        </p:blipFill>
        <p:spPr>
          <a:xfrm>
            <a:off x="2091732" y="5630493"/>
            <a:ext cx="128116" cy="12811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Placeholder 82" descr="A person writing at a desk&#10;">
            <a:extLst>
              <a:ext uri="{FF2B5EF4-FFF2-40B4-BE49-F238E27FC236}">
                <a16:creationId xmlns:a16="http://schemas.microsoft.com/office/drawing/2014/main" id="{9F2CBF26-9F88-C836-7BBE-2C8D15399C20}"/>
              </a:ext>
            </a:extLst>
          </p:cNvPr>
          <p:cNvPicPr>
            <a:picLocks noGrp="1" noChangeAspect="1"/>
          </p:cNvPicPr>
          <p:nvPr>
            <p:ph type="pic" sz="quarter" idx="11"/>
          </p:nvPr>
        </p:nvPicPr>
        <p:blipFill>
          <a:blip r:embed="rId2"/>
          <a:srcRect l="7594" r="7594"/>
          <a:stretch/>
        </p:blipFill>
        <p:spPr>
          <a:xfrm flipH="1">
            <a:off x="7163691" y="0"/>
            <a:ext cx="5024825" cy="6858000"/>
          </a:xfrm>
        </p:spPr>
      </p:pic>
      <p:sp>
        <p:nvSpPr>
          <p:cNvPr id="96" name="Slide Number Placeholder 95">
            <a:extLst>
              <a:ext uri="{FF2B5EF4-FFF2-40B4-BE49-F238E27FC236}">
                <a16:creationId xmlns:a16="http://schemas.microsoft.com/office/drawing/2014/main" id="{3BD80834-FB15-847A-2C6B-65FA4C1A991E}"/>
              </a:ext>
            </a:extLst>
          </p:cNvPr>
          <p:cNvSpPr>
            <a:spLocks noGrp="1"/>
          </p:cNvSpPr>
          <p:nvPr>
            <p:ph type="sldNum" sz="quarter" idx="4"/>
          </p:nvPr>
        </p:nvSpPr>
        <p:spPr>
          <a:xfrm>
            <a:off x="10768546" y="6290774"/>
            <a:ext cx="617912" cy="365125"/>
          </a:xfrm>
        </p:spPr>
        <p:txBody>
          <a:bodyPr/>
          <a:lstStyle/>
          <a:p>
            <a:fld id="{3A98EE3D-8CD1-4C3F-BD1C-C98C9596463C}" type="slidenum">
              <a:rPr lang="en-US" smtClean="0"/>
              <a:pPr/>
              <a:t>3</a:t>
            </a:fld>
            <a:endParaRPr lang="en-US" dirty="0"/>
          </a:p>
        </p:txBody>
      </p:sp>
      <p:sp>
        <p:nvSpPr>
          <p:cNvPr id="119" name="Title 118">
            <a:extLst>
              <a:ext uri="{FF2B5EF4-FFF2-40B4-BE49-F238E27FC236}">
                <a16:creationId xmlns:a16="http://schemas.microsoft.com/office/drawing/2014/main" id="{34974D2A-D531-9065-F011-B2A52FD62AC5}"/>
              </a:ext>
            </a:extLst>
          </p:cNvPr>
          <p:cNvSpPr>
            <a:spLocks noGrp="1"/>
          </p:cNvSpPr>
          <p:nvPr>
            <p:ph type="ctrTitle"/>
          </p:nvPr>
        </p:nvSpPr>
        <p:spPr>
          <a:xfrm>
            <a:off x="796322" y="320040"/>
            <a:ext cx="6732237" cy="1017147"/>
          </a:xfrm>
        </p:spPr>
        <p:txBody>
          <a:bodyPr>
            <a:noAutofit/>
          </a:bodyPr>
          <a:lstStyle/>
          <a:p>
            <a:r>
              <a:rPr lang="en-US" sz="3600" dirty="0"/>
              <a:t>Cyber Ranges and Operations</a:t>
            </a:r>
            <a:endParaRPr lang="en-US" dirty="0"/>
          </a:p>
        </p:txBody>
      </p:sp>
      <p:sp>
        <p:nvSpPr>
          <p:cNvPr id="6" name="Text Placeholder 5">
            <a:extLst>
              <a:ext uri="{FF2B5EF4-FFF2-40B4-BE49-F238E27FC236}">
                <a16:creationId xmlns:a16="http://schemas.microsoft.com/office/drawing/2014/main" id="{72FB8BB2-2253-F694-3F4B-48B183090726}"/>
              </a:ext>
            </a:extLst>
          </p:cNvPr>
          <p:cNvSpPr>
            <a:spLocks noGrp="1"/>
          </p:cNvSpPr>
          <p:nvPr>
            <p:ph type="body" sz="quarter" idx="10"/>
          </p:nvPr>
        </p:nvSpPr>
        <p:spPr>
          <a:xfrm>
            <a:off x="824242" y="1749479"/>
            <a:ext cx="788639" cy="533400"/>
          </a:xfrm>
        </p:spPr>
        <p:txBody>
          <a:bodyPr vert="horz" lIns="0" tIns="0" rIns="0" bIns="0" rtlCol="0" anchor="ctr">
            <a:noAutofit/>
          </a:bodyPr>
          <a:lstStyle/>
          <a:p>
            <a:r>
              <a:rPr lang="en-US" dirty="0"/>
              <a:t>o1.</a:t>
            </a:r>
          </a:p>
        </p:txBody>
      </p:sp>
      <p:sp>
        <p:nvSpPr>
          <p:cNvPr id="11" name="Text Placeholder 10">
            <a:extLst>
              <a:ext uri="{FF2B5EF4-FFF2-40B4-BE49-F238E27FC236}">
                <a16:creationId xmlns:a16="http://schemas.microsoft.com/office/drawing/2014/main" id="{F0C2F10C-DD1E-58B2-DE8A-900B513BB48D}"/>
              </a:ext>
            </a:extLst>
          </p:cNvPr>
          <p:cNvSpPr>
            <a:spLocks noGrp="1"/>
          </p:cNvSpPr>
          <p:nvPr>
            <p:ph type="body" sz="quarter" idx="16"/>
          </p:nvPr>
        </p:nvSpPr>
        <p:spPr>
          <a:xfrm>
            <a:off x="1643379" y="1749479"/>
            <a:ext cx="5885179" cy="533400"/>
          </a:xfrm>
        </p:spPr>
        <p:txBody>
          <a:bodyPr>
            <a:normAutofit fontScale="92500" lnSpcReduction="20000"/>
          </a:bodyPr>
          <a:lstStyle/>
          <a:p>
            <a:r>
              <a:rPr lang="en-US" dirty="0"/>
              <a:t>Goals: Who-What-Why you need to take this training</a:t>
            </a:r>
          </a:p>
        </p:txBody>
      </p:sp>
      <p:sp>
        <p:nvSpPr>
          <p:cNvPr id="8" name="Text Placeholder 7">
            <a:extLst>
              <a:ext uri="{FF2B5EF4-FFF2-40B4-BE49-F238E27FC236}">
                <a16:creationId xmlns:a16="http://schemas.microsoft.com/office/drawing/2014/main" id="{8BF3FD88-1E1E-60D7-6DBA-54883EB49562}"/>
              </a:ext>
            </a:extLst>
          </p:cNvPr>
          <p:cNvSpPr>
            <a:spLocks noGrp="1"/>
          </p:cNvSpPr>
          <p:nvPr>
            <p:ph type="body" sz="quarter" idx="13"/>
          </p:nvPr>
        </p:nvSpPr>
        <p:spPr>
          <a:xfrm>
            <a:off x="824242" y="3006909"/>
            <a:ext cx="788639" cy="533400"/>
          </a:xfrm>
        </p:spPr>
        <p:txBody>
          <a:bodyPr/>
          <a:lstStyle/>
          <a:p>
            <a:r>
              <a:rPr lang="en-US" dirty="0"/>
              <a:t>o3.</a:t>
            </a:r>
          </a:p>
        </p:txBody>
      </p:sp>
      <p:sp>
        <p:nvSpPr>
          <p:cNvPr id="13" name="Text Placeholder 12">
            <a:extLst>
              <a:ext uri="{FF2B5EF4-FFF2-40B4-BE49-F238E27FC236}">
                <a16:creationId xmlns:a16="http://schemas.microsoft.com/office/drawing/2014/main" id="{FDE41E67-4B27-8ADF-D2D1-675182477DD6}"/>
              </a:ext>
            </a:extLst>
          </p:cNvPr>
          <p:cNvSpPr>
            <a:spLocks noGrp="1"/>
          </p:cNvSpPr>
          <p:nvPr>
            <p:ph type="body" sz="quarter" idx="18"/>
          </p:nvPr>
        </p:nvSpPr>
        <p:spPr>
          <a:xfrm>
            <a:off x="1643379" y="3009613"/>
            <a:ext cx="5885179" cy="533400"/>
          </a:xfrm>
        </p:spPr>
        <p:txBody>
          <a:bodyPr/>
          <a:lstStyle/>
          <a:p>
            <a:r>
              <a:rPr lang="en-US" dirty="0"/>
              <a:t>Learning outcomes</a:t>
            </a:r>
          </a:p>
        </p:txBody>
      </p:sp>
      <p:sp>
        <p:nvSpPr>
          <p:cNvPr id="9" name="Text Placeholder 8">
            <a:extLst>
              <a:ext uri="{FF2B5EF4-FFF2-40B4-BE49-F238E27FC236}">
                <a16:creationId xmlns:a16="http://schemas.microsoft.com/office/drawing/2014/main" id="{56ADDB23-D709-216E-09BB-D24BECACD459}"/>
              </a:ext>
            </a:extLst>
          </p:cNvPr>
          <p:cNvSpPr>
            <a:spLocks noGrp="1"/>
          </p:cNvSpPr>
          <p:nvPr>
            <p:ph type="body" sz="quarter" idx="14"/>
          </p:nvPr>
        </p:nvSpPr>
        <p:spPr>
          <a:xfrm>
            <a:off x="824242" y="3635783"/>
            <a:ext cx="788639" cy="533400"/>
          </a:xfrm>
        </p:spPr>
        <p:txBody>
          <a:bodyPr/>
          <a:lstStyle/>
          <a:p>
            <a:r>
              <a:rPr lang="en-US" dirty="0"/>
              <a:t>o4.</a:t>
            </a:r>
          </a:p>
        </p:txBody>
      </p:sp>
      <p:sp>
        <p:nvSpPr>
          <p:cNvPr id="14" name="Text Placeholder 13">
            <a:extLst>
              <a:ext uri="{FF2B5EF4-FFF2-40B4-BE49-F238E27FC236}">
                <a16:creationId xmlns:a16="http://schemas.microsoft.com/office/drawing/2014/main" id="{38154CB8-8FD8-4E91-99AF-E3CF73422828}"/>
              </a:ext>
            </a:extLst>
          </p:cNvPr>
          <p:cNvSpPr>
            <a:spLocks noGrp="1"/>
          </p:cNvSpPr>
          <p:nvPr>
            <p:ph type="body" sz="quarter" idx="19"/>
          </p:nvPr>
        </p:nvSpPr>
        <p:spPr>
          <a:xfrm>
            <a:off x="1643379" y="3638169"/>
            <a:ext cx="5885179" cy="533400"/>
          </a:xfrm>
        </p:spPr>
        <p:txBody>
          <a:bodyPr/>
          <a:lstStyle/>
          <a:p>
            <a:r>
              <a:rPr lang="en-US" dirty="0"/>
              <a:t>Training outlines</a:t>
            </a:r>
          </a:p>
        </p:txBody>
      </p:sp>
      <p:sp>
        <p:nvSpPr>
          <p:cNvPr id="10" name="Text Placeholder 9">
            <a:extLst>
              <a:ext uri="{FF2B5EF4-FFF2-40B4-BE49-F238E27FC236}">
                <a16:creationId xmlns:a16="http://schemas.microsoft.com/office/drawing/2014/main" id="{11E1F72F-5806-46E4-AC01-9413DBC58B58}"/>
              </a:ext>
            </a:extLst>
          </p:cNvPr>
          <p:cNvSpPr>
            <a:spLocks noGrp="1"/>
          </p:cNvSpPr>
          <p:nvPr>
            <p:ph type="body" sz="quarter" idx="15"/>
          </p:nvPr>
        </p:nvSpPr>
        <p:spPr>
          <a:xfrm>
            <a:off x="824242" y="4264656"/>
            <a:ext cx="788639" cy="533400"/>
          </a:xfrm>
        </p:spPr>
        <p:txBody>
          <a:bodyPr/>
          <a:lstStyle/>
          <a:p>
            <a:r>
              <a:rPr lang="en-US" dirty="0"/>
              <a:t>o5.</a:t>
            </a:r>
          </a:p>
        </p:txBody>
      </p:sp>
      <p:sp>
        <p:nvSpPr>
          <p:cNvPr id="7" name="Text Placeholder 6">
            <a:extLst>
              <a:ext uri="{FF2B5EF4-FFF2-40B4-BE49-F238E27FC236}">
                <a16:creationId xmlns:a16="http://schemas.microsoft.com/office/drawing/2014/main" id="{F4EFEB83-8DF8-9418-13FD-C034C8279A76}"/>
              </a:ext>
            </a:extLst>
          </p:cNvPr>
          <p:cNvSpPr>
            <a:spLocks noGrp="1"/>
          </p:cNvSpPr>
          <p:nvPr>
            <p:ph type="body" sz="quarter" idx="12"/>
          </p:nvPr>
        </p:nvSpPr>
        <p:spPr>
          <a:xfrm>
            <a:off x="824242" y="2378035"/>
            <a:ext cx="788639" cy="533400"/>
          </a:xfrm>
        </p:spPr>
        <p:txBody>
          <a:bodyPr/>
          <a:lstStyle/>
          <a:p>
            <a:r>
              <a:rPr lang="en-US" dirty="0"/>
              <a:t>o2.</a:t>
            </a:r>
          </a:p>
        </p:txBody>
      </p:sp>
      <p:sp>
        <p:nvSpPr>
          <p:cNvPr id="12" name="Text Placeholder 11">
            <a:extLst>
              <a:ext uri="{FF2B5EF4-FFF2-40B4-BE49-F238E27FC236}">
                <a16:creationId xmlns:a16="http://schemas.microsoft.com/office/drawing/2014/main" id="{827C4889-BB27-08A2-E9DE-947634C2E254}"/>
              </a:ext>
            </a:extLst>
          </p:cNvPr>
          <p:cNvSpPr>
            <a:spLocks noGrp="1"/>
          </p:cNvSpPr>
          <p:nvPr>
            <p:ph type="body" sz="quarter" idx="17"/>
          </p:nvPr>
        </p:nvSpPr>
        <p:spPr>
          <a:xfrm>
            <a:off x="1643379" y="2378035"/>
            <a:ext cx="5885179" cy="533400"/>
          </a:xfrm>
        </p:spPr>
        <p:txBody>
          <a:bodyPr>
            <a:normAutofit/>
          </a:bodyPr>
          <a:lstStyle/>
          <a:p>
            <a:r>
              <a:rPr lang="en-US" dirty="0"/>
              <a:t>Training logistics: When-Where-How</a:t>
            </a:r>
          </a:p>
        </p:txBody>
      </p:sp>
      <p:sp>
        <p:nvSpPr>
          <p:cNvPr id="51" name="Freeform: Shape 50">
            <a:extLst>
              <a:ext uri="{FF2B5EF4-FFF2-40B4-BE49-F238E27FC236}">
                <a16:creationId xmlns:a16="http://schemas.microsoft.com/office/drawing/2014/main" id="{E3A78732-6A77-06C0-D931-D7D867386254}"/>
              </a:ext>
              <a:ext uri="{C183D7F6-B498-43B3-948B-1728B52AA6E4}">
                <adec:decorative xmlns:adec="http://schemas.microsoft.com/office/drawing/2017/decorative" val="1"/>
              </a:ext>
            </a:extLst>
          </p:cNvPr>
          <p:cNvSpPr/>
          <p:nvPr/>
        </p:nvSpPr>
        <p:spPr>
          <a:xfrm>
            <a:off x="7370364" y="-321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pic>
        <p:nvPicPr>
          <p:cNvPr id="73" name="Graphic 72">
            <a:extLst>
              <a:ext uri="{FF2B5EF4-FFF2-40B4-BE49-F238E27FC236}">
                <a16:creationId xmlns:a16="http://schemas.microsoft.com/office/drawing/2014/main" id="{7B7D90C8-A3E9-289E-DC74-AFF053EFBAD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3" name="Text Placeholder 8">
            <a:extLst>
              <a:ext uri="{FF2B5EF4-FFF2-40B4-BE49-F238E27FC236}">
                <a16:creationId xmlns:a16="http://schemas.microsoft.com/office/drawing/2014/main" id="{7EE773C5-4ADF-018F-93E2-0BFF82EEF346}"/>
              </a:ext>
            </a:extLst>
          </p:cNvPr>
          <p:cNvSpPr txBox="1">
            <a:spLocks/>
          </p:cNvSpPr>
          <p:nvPr/>
        </p:nvSpPr>
        <p:spPr>
          <a:xfrm>
            <a:off x="807966" y="4986668"/>
            <a:ext cx="788639" cy="533400"/>
          </a:xfrm>
          <a:prstGeom prst="rect">
            <a:avLst/>
          </a:prstGeom>
        </p:spPr>
        <p:txBody>
          <a:bodyPr vert="horz" lIns="0" tIns="0" rIns="0" bIns="0" rtlCol="0" anchor="ctr">
            <a:noAutofit/>
          </a:bodyPr>
          <a:lstStyle>
            <a:lvl1pPr marL="0" indent="0" algn="ctr" defTabSz="914400" rtl="0" eaLnBrk="1" latinLnBrk="0" hangingPunct="1">
              <a:lnSpc>
                <a:spcPct val="60000"/>
              </a:lnSpc>
              <a:spcBef>
                <a:spcPts val="0"/>
              </a:spcBef>
              <a:spcAft>
                <a:spcPts val="0"/>
              </a:spcAft>
              <a:buClr>
                <a:schemeClr val="accent1"/>
              </a:buClr>
              <a:buSzPct val="100000"/>
              <a:buFont typeface="Calibri" panose="020F0502020204030204" pitchFamily="34" charset="0"/>
              <a:buNone/>
              <a:defRPr sz="4400" b="0" kern="1200" spc="100" baseline="-25000">
                <a:solidFill>
                  <a:schemeClr val="tx2"/>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o6.</a:t>
            </a:r>
          </a:p>
        </p:txBody>
      </p:sp>
      <p:sp>
        <p:nvSpPr>
          <p:cNvPr id="4" name="Text Placeholder 13">
            <a:extLst>
              <a:ext uri="{FF2B5EF4-FFF2-40B4-BE49-F238E27FC236}">
                <a16:creationId xmlns:a16="http://schemas.microsoft.com/office/drawing/2014/main" id="{F729409D-37AC-27D4-75DB-B10526DA2D95}"/>
              </a:ext>
            </a:extLst>
          </p:cNvPr>
          <p:cNvSpPr txBox="1">
            <a:spLocks/>
          </p:cNvSpPr>
          <p:nvPr/>
        </p:nvSpPr>
        <p:spPr>
          <a:xfrm>
            <a:off x="1627103" y="4256853"/>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Practical information and requirements</a:t>
            </a:r>
          </a:p>
        </p:txBody>
      </p:sp>
      <p:sp>
        <p:nvSpPr>
          <p:cNvPr id="16" name="Text Placeholder 14">
            <a:extLst>
              <a:ext uri="{FF2B5EF4-FFF2-40B4-BE49-F238E27FC236}">
                <a16:creationId xmlns:a16="http://schemas.microsoft.com/office/drawing/2014/main" id="{69A9B1DE-889E-82BE-68D9-04D72C3D1E11}"/>
              </a:ext>
            </a:extLst>
          </p:cNvPr>
          <p:cNvSpPr txBox="1">
            <a:spLocks/>
          </p:cNvSpPr>
          <p:nvPr/>
        </p:nvSpPr>
        <p:spPr>
          <a:xfrm>
            <a:off x="1596605" y="4925492"/>
            <a:ext cx="5885179" cy="533400"/>
          </a:xfrm>
          <a:prstGeom prst="rect">
            <a:avLst/>
          </a:prstGeom>
        </p:spPr>
        <p:txBody>
          <a:bodyPr vert="horz" lIns="0" tIns="45720" rIns="0" bIns="0" rtlCol="0" anchor="b">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2000" kern="1200">
                <a:solidFill>
                  <a:schemeClr val="tx1">
                    <a:lumMod val="50000"/>
                    <a:lumOff val="50000"/>
                  </a:schemeClr>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dirty="0"/>
              <a:t>Registration information and contacts</a:t>
            </a:r>
          </a:p>
        </p:txBody>
      </p:sp>
    </p:spTree>
    <p:extLst>
      <p:ext uri="{BB962C8B-B14F-4D97-AF65-F5344CB8AC3E}">
        <p14:creationId xmlns:p14="http://schemas.microsoft.com/office/powerpoint/2010/main" val="648501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63184" y="108209"/>
            <a:ext cx="20800088" cy="765298"/>
          </a:xfrm>
          <a:prstGeom prst="rect">
            <a:avLst/>
          </a:prstGeom>
        </p:spPr>
        <p:txBody>
          <a:bodyPr vert="horz" wrap="square" lIns="0" tIns="26377" rIns="0" bIns="0" rtlCol="0" anchor="ctr">
            <a:spAutoFit/>
          </a:bodyPr>
          <a:lstStyle/>
          <a:p>
            <a:pPr marL="42705">
              <a:lnSpc>
                <a:spcPct val="100000"/>
              </a:lnSpc>
              <a:spcBef>
                <a:spcPts val="208"/>
              </a:spcBef>
            </a:pPr>
            <a:r>
              <a:rPr sz="4800" spc="-40" dirty="0"/>
              <a:t>Buffer</a:t>
            </a:r>
            <a:r>
              <a:rPr sz="4800" spc="-99" dirty="0"/>
              <a:t> </a:t>
            </a:r>
            <a:r>
              <a:rPr sz="4800" spc="-20" dirty="0"/>
              <a:t>overflows</a:t>
            </a:r>
          </a:p>
        </p:txBody>
      </p:sp>
      <p:sp>
        <p:nvSpPr>
          <p:cNvPr id="8" name="object 8"/>
          <p:cNvSpPr txBox="1">
            <a:spLocks noGrp="1"/>
          </p:cNvSpPr>
          <p:nvPr>
            <p:ph type="body" idx="1"/>
          </p:nvPr>
        </p:nvSpPr>
        <p:spPr>
          <a:xfrm>
            <a:off x="306402" y="1173983"/>
            <a:ext cx="11580798" cy="3991763"/>
          </a:xfrm>
          <a:prstGeom prst="rect">
            <a:avLst/>
          </a:prstGeom>
        </p:spPr>
        <p:txBody>
          <a:bodyPr vert="horz" wrap="square" lIns="0" tIns="60290" rIns="0" bIns="0" rtlCol="0">
            <a:spAutoFit/>
          </a:bodyPr>
          <a:lstStyle/>
          <a:p>
            <a:pPr marL="533813" marR="126859">
              <a:lnSpc>
                <a:spcPts val="2374"/>
              </a:lnSpc>
              <a:spcBef>
                <a:spcPts val="475"/>
              </a:spcBef>
            </a:pPr>
            <a:r>
              <a:rPr spc="-79" dirty="0"/>
              <a:t>Commonly</a:t>
            </a:r>
            <a:r>
              <a:rPr spc="-138" dirty="0"/>
              <a:t> </a:t>
            </a:r>
            <a:r>
              <a:rPr spc="-59" dirty="0"/>
              <a:t>due</a:t>
            </a:r>
            <a:r>
              <a:rPr spc="-148" dirty="0"/>
              <a:t> </a:t>
            </a:r>
            <a:r>
              <a:rPr spc="-49" dirty="0"/>
              <a:t>to</a:t>
            </a:r>
            <a:r>
              <a:rPr spc="-138" dirty="0"/>
              <a:t> </a:t>
            </a:r>
            <a:r>
              <a:rPr spc="-49" dirty="0"/>
              <a:t>the</a:t>
            </a:r>
            <a:r>
              <a:rPr spc="-148" dirty="0"/>
              <a:t> </a:t>
            </a:r>
            <a:r>
              <a:rPr spc="-40" dirty="0"/>
              <a:t>use</a:t>
            </a:r>
            <a:r>
              <a:rPr spc="-148" dirty="0"/>
              <a:t> </a:t>
            </a:r>
            <a:r>
              <a:rPr spc="-40" dirty="0"/>
              <a:t>of</a:t>
            </a:r>
            <a:r>
              <a:rPr spc="-148" dirty="0"/>
              <a:t> </a:t>
            </a:r>
            <a:r>
              <a:rPr i="1" spc="-49" dirty="0">
                <a:latin typeface="Arial"/>
                <a:cs typeface="Arial"/>
              </a:rPr>
              <a:t>unsafe</a:t>
            </a:r>
            <a:r>
              <a:rPr i="1" dirty="0">
                <a:latin typeface="Arial"/>
                <a:cs typeface="Arial"/>
              </a:rPr>
              <a:t> </a:t>
            </a:r>
            <a:r>
              <a:rPr spc="-69" dirty="0"/>
              <a:t>libc</a:t>
            </a:r>
            <a:r>
              <a:rPr spc="-158" dirty="0"/>
              <a:t> </a:t>
            </a:r>
            <a:r>
              <a:rPr spc="-49" dirty="0"/>
              <a:t>functions:</a:t>
            </a:r>
            <a:r>
              <a:rPr spc="99" dirty="0"/>
              <a:t> </a:t>
            </a:r>
            <a:r>
              <a:rPr spc="-69" dirty="0"/>
              <a:t>gets(3),</a:t>
            </a:r>
            <a:r>
              <a:rPr spc="-138" dirty="0"/>
              <a:t> </a:t>
            </a:r>
            <a:r>
              <a:rPr spc="-20" dirty="0"/>
              <a:t>scanf(3), </a:t>
            </a:r>
            <a:r>
              <a:rPr dirty="0"/>
              <a:t>sprintf(3),</a:t>
            </a:r>
            <a:r>
              <a:rPr spc="-99" dirty="0"/>
              <a:t> </a:t>
            </a:r>
            <a:r>
              <a:rPr dirty="0"/>
              <a:t>strcpy(3),</a:t>
            </a:r>
            <a:r>
              <a:rPr spc="-109" dirty="0"/>
              <a:t> </a:t>
            </a:r>
            <a:r>
              <a:rPr dirty="0"/>
              <a:t>strcat(3),</a:t>
            </a:r>
            <a:r>
              <a:rPr spc="-89" dirty="0"/>
              <a:t> </a:t>
            </a:r>
            <a:r>
              <a:rPr spc="-49" dirty="0"/>
              <a:t>...</a:t>
            </a:r>
          </a:p>
          <a:p>
            <a:pPr marL="1082698" marR="118067">
              <a:lnSpc>
                <a:spcPct val="100000"/>
              </a:lnSpc>
              <a:spcBef>
                <a:spcPts val="287"/>
              </a:spcBef>
            </a:pPr>
            <a:r>
              <a:rPr sz="1978" spc="-49" dirty="0"/>
              <a:t>These</a:t>
            </a:r>
            <a:r>
              <a:rPr sz="1978" spc="-79" dirty="0"/>
              <a:t> </a:t>
            </a:r>
            <a:r>
              <a:rPr sz="1978" spc="-49" dirty="0"/>
              <a:t>functions</a:t>
            </a:r>
            <a:r>
              <a:rPr sz="1978" spc="-79" dirty="0"/>
              <a:t> </a:t>
            </a:r>
            <a:r>
              <a:rPr sz="1978" spc="-40" dirty="0"/>
              <a:t>stop</a:t>
            </a:r>
            <a:r>
              <a:rPr sz="1978" spc="-89" dirty="0"/>
              <a:t> </a:t>
            </a:r>
            <a:r>
              <a:rPr sz="1978" spc="-40" dirty="0"/>
              <a:t>copying</a:t>
            </a:r>
            <a:r>
              <a:rPr sz="1978" spc="-109" dirty="0"/>
              <a:t> </a:t>
            </a:r>
            <a:r>
              <a:rPr sz="1978" spc="-40" dirty="0"/>
              <a:t>data</a:t>
            </a:r>
            <a:r>
              <a:rPr sz="1978" spc="-99" dirty="0"/>
              <a:t> </a:t>
            </a:r>
            <a:r>
              <a:rPr sz="1978" spc="-40" dirty="0"/>
              <a:t>when</a:t>
            </a:r>
            <a:r>
              <a:rPr sz="1978" spc="-89" dirty="0"/>
              <a:t> </a:t>
            </a:r>
            <a:r>
              <a:rPr sz="1978" spc="-40" dirty="0"/>
              <a:t>they</a:t>
            </a:r>
            <a:r>
              <a:rPr sz="1978" spc="-79" dirty="0"/>
              <a:t> </a:t>
            </a:r>
            <a:r>
              <a:rPr sz="1978" spc="-40" dirty="0"/>
              <a:t>find</a:t>
            </a:r>
            <a:r>
              <a:rPr sz="1978" spc="-89" dirty="0"/>
              <a:t> </a:t>
            </a:r>
            <a:r>
              <a:rPr sz="1978" dirty="0"/>
              <a:t>a</a:t>
            </a:r>
            <a:r>
              <a:rPr sz="1978" spc="-79" dirty="0"/>
              <a:t> </a:t>
            </a:r>
            <a:r>
              <a:rPr sz="1978" spc="-20" dirty="0"/>
              <a:t>NULL</a:t>
            </a:r>
            <a:r>
              <a:rPr sz="1978" spc="-119" dirty="0"/>
              <a:t> </a:t>
            </a:r>
            <a:r>
              <a:rPr sz="1978" spc="-40" dirty="0"/>
              <a:t>byte</a:t>
            </a:r>
            <a:r>
              <a:rPr sz="1978" spc="-79" dirty="0"/>
              <a:t> </a:t>
            </a:r>
            <a:r>
              <a:rPr sz="1978" spc="-40" dirty="0"/>
              <a:t>in</a:t>
            </a:r>
            <a:r>
              <a:rPr sz="1978" spc="-99" dirty="0"/>
              <a:t> </a:t>
            </a:r>
            <a:r>
              <a:rPr sz="1978" spc="-49" dirty="0"/>
              <a:t>the </a:t>
            </a:r>
            <a:r>
              <a:rPr sz="1978" spc="-20" dirty="0"/>
              <a:t>source</a:t>
            </a:r>
            <a:r>
              <a:rPr sz="1978" spc="-119" dirty="0"/>
              <a:t> </a:t>
            </a:r>
            <a:r>
              <a:rPr sz="1978" spc="-20" dirty="0"/>
              <a:t>buffer</a:t>
            </a:r>
            <a:r>
              <a:rPr sz="1978" spc="-99" dirty="0"/>
              <a:t> </a:t>
            </a:r>
            <a:r>
              <a:rPr sz="1978" spc="-20" dirty="0"/>
              <a:t>(or</a:t>
            </a:r>
            <a:r>
              <a:rPr sz="1978" spc="-109" dirty="0"/>
              <a:t> </a:t>
            </a:r>
            <a:r>
              <a:rPr sz="1978" spc="-40" dirty="0"/>
              <a:t>EOF</a:t>
            </a:r>
            <a:r>
              <a:rPr sz="1978" spc="-109" dirty="0"/>
              <a:t> </a:t>
            </a:r>
            <a:r>
              <a:rPr sz="1978" spc="-20" dirty="0"/>
              <a:t>for</a:t>
            </a:r>
            <a:r>
              <a:rPr sz="1978" spc="-119" dirty="0"/>
              <a:t> </a:t>
            </a:r>
            <a:r>
              <a:rPr sz="1978" spc="-20" dirty="0"/>
              <a:t>gets(3)),</a:t>
            </a:r>
            <a:r>
              <a:rPr sz="1978" spc="-99" dirty="0"/>
              <a:t> </a:t>
            </a:r>
            <a:r>
              <a:rPr sz="1978" spc="-20" dirty="0"/>
              <a:t>regardless</a:t>
            </a:r>
            <a:r>
              <a:rPr sz="1978" spc="-129" dirty="0"/>
              <a:t> </a:t>
            </a:r>
            <a:r>
              <a:rPr sz="1978" dirty="0"/>
              <a:t>of</a:t>
            </a:r>
            <a:r>
              <a:rPr sz="1978" spc="-138" dirty="0"/>
              <a:t> </a:t>
            </a:r>
            <a:r>
              <a:rPr sz="1978" spc="-20" dirty="0"/>
              <a:t>the</a:t>
            </a:r>
            <a:r>
              <a:rPr sz="1978" spc="-109" dirty="0"/>
              <a:t> </a:t>
            </a:r>
            <a:r>
              <a:rPr sz="1978" spc="-20" dirty="0"/>
              <a:t>size</a:t>
            </a:r>
            <a:r>
              <a:rPr sz="1978" spc="-99" dirty="0"/>
              <a:t> </a:t>
            </a:r>
            <a:r>
              <a:rPr sz="1978" spc="-20" dirty="0"/>
              <a:t>of</a:t>
            </a:r>
            <a:r>
              <a:rPr sz="1978" spc="-119" dirty="0"/>
              <a:t> </a:t>
            </a:r>
            <a:r>
              <a:rPr sz="1978" spc="-49" dirty="0"/>
              <a:t>the </a:t>
            </a:r>
            <a:r>
              <a:rPr sz="1978" spc="-20" dirty="0"/>
              <a:t>destination</a:t>
            </a:r>
            <a:r>
              <a:rPr sz="1978" spc="59" dirty="0"/>
              <a:t> </a:t>
            </a:r>
            <a:r>
              <a:rPr sz="1978" spc="-20" dirty="0"/>
              <a:t>buffer</a:t>
            </a:r>
            <a:endParaRPr sz="1978" dirty="0"/>
          </a:p>
          <a:p>
            <a:pPr marL="675744" marR="4321999">
              <a:lnSpc>
                <a:spcPct val="125600"/>
              </a:lnSpc>
              <a:spcBef>
                <a:spcPts val="1691"/>
              </a:spcBef>
            </a:pPr>
            <a:r>
              <a:rPr sz="1780" dirty="0">
                <a:latin typeface="Courier New"/>
                <a:cs typeface="Courier New"/>
              </a:rPr>
              <a:t>char</a:t>
            </a:r>
            <a:r>
              <a:rPr sz="1780" spc="-40" dirty="0">
                <a:latin typeface="Courier New"/>
                <a:cs typeface="Courier New"/>
              </a:rPr>
              <a:t> </a:t>
            </a:r>
            <a:r>
              <a:rPr sz="1780" spc="-20" dirty="0">
                <a:latin typeface="Courier New"/>
                <a:cs typeface="Courier New"/>
              </a:rPr>
              <a:t>argument[100]; </a:t>
            </a:r>
            <a:r>
              <a:rPr sz="1780" dirty="0">
                <a:latin typeface="Courier New"/>
                <a:cs typeface="Courier New"/>
              </a:rPr>
              <a:t>strcpy(argument,</a:t>
            </a:r>
            <a:r>
              <a:rPr sz="1780" spc="-158" dirty="0">
                <a:latin typeface="Courier New"/>
                <a:cs typeface="Courier New"/>
              </a:rPr>
              <a:t> </a:t>
            </a:r>
            <a:r>
              <a:rPr sz="1780" spc="-20" dirty="0">
                <a:latin typeface="Courier New"/>
                <a:cs typeface="Courier New"/>
              </a:rPr>
              <a:t>argv[2]);</a:t>
            </a:r>
            <a:endParaRPr sz="1780" dirty="0">
              <a:latin typeface="Courier New"/>
              <a:cs typeface="Courier New"/>
            </a:endParaRPr>
          </a:p>
          <a:p>
            <a:pPr marL="508692">
              <a:lnSpc>
                <a:spcPct val="100000"/>
              </a:lnSpc>
            </a:pPr>
            <a:endParaRPr sz="1780" dirty="0">
              <a:latin typeface="Courier New"/>
              <a:cs typeface="Courier New"/>
            </a:endParaRPr>
          </a:p>
          <a:p>
            <a:pPr marL="508692">
              <a:lnSpc>
                <a:spcPct val="100000"/>
              </a:lnSpc>
              <a:spcBef>
                <a:spcPts val="870"/>
              </a:spcBef>
            </a:pPr>
            <a:endParaRPr sz="1780" dirty="0">
              <a:latin typeface="Courier New"/>
              <a:cs typeface="Courier New"/>
            </a:endParaRPr>
          </a:p>
          <a:p>
            <a:pPr marL="1082698" indent="-550141">
              <a:lnSpc>
                <a:spcPct val="100000"/>
              </a:lnSpc>
            </a:pPr>
            <a:r>
              <a:rPr i="1" spc="-20" dirty="0">
                <a:latin typeface="Arial"/>
                <a:cs typeface="Arial"/>
              </a:rPr>
              <a:t>Safe</a:t>
            </a:r>
            <a:r>
              <a:rPr i="1" spc="69" dirty="0">
                <a:latin typeface="Arial"/>
                <a:cs typeface="Arial"/>
              </a:rPr>
              <a:t> </a:t>
            </a:r>
            <a:r>
              <a:rPr spc="-69" dirty="0"/>
              <a:t>alternatives</a:t>
            </a:r>
            <a:r>
              <a:rPr spc="-79" dirty="0"/>
              <a:t> </a:t>
            </a:r>
            <a:r>
              <a:rPr spc="-40" dirty="0"/>
              <a:t>exist:</a:t>
            </a:r>
            <a:r>
              <a:rPr spc="158" dirty="0"/>
              <a:t> </a:t>
            </a:r>
            <a:r>
              <a:rPr spc="-69" dirty="0"/>
              <a:t>fgets(3), </a:t>
            </a:r>
            <a:r>
              <a:rPr spc="-79" dirty="0"/>
              <a:t>snprintf(3),</a:t>
            </a:r>
            <a:r>
              <a:rPr spc="-69" dirty="0"/>
              <a:t> </a:t>
            </a:r>
            <a:r>
              <a:rPr spc="-79" dirty="0"/>
              <a:t>strncpy(3), strncat(3),</a:t>
            </a:r>
            <a:r>
              <a:rPr spc="-69" dirty="0"/>
              <a:t> </a:t>
            </a:r>
            <a:r>
              <a:rPr spc="-49" dirty="0"/>
              <a:t>...</a:t>
            </a:r>
          </a:p>
          <a:p>
            <a:pPr marL="508692">
              <a:lnSpc>
                <a:spcPct val="100000"/>
              </a:lnSpc>
              <a:spcBef>
                <a:spcPts val="158"/>
              </a:spcBef>
            </a:pPr>
            <a:endParaRPr spc="-49" dirty="0"/>
          </a:p>
          <a:p>
            <a:pPr marL="1082698" marR="10048">
              <a:lnSpc>
                <a:spcPts val="2354"/>
              </a:lnSpc>
              <a:spcBef>
                <a:spcPts val="10"/>
              </a:spcBef>
            </a:pPr>
            <a:r>
              <a:rPr sz="1978" spc="-69" dirty="0"/>
              <a:t>they</a:t>
            </a:r>
            <a:r>
              <a:rPr sz="1978" spc="-119" dirty="0"/>
              <a:t> </a:t>
            </a:r>
            <a:r>
              <a:rPr sz="1978" spc="-59" dirty="0"/>
              <a:t>allow </a:t>
            </a:r>
            <a:r>
              <a:rPr sz="1978" spc="-79" dirty="0"/>
              <a:t>programmers</a:t>
            </a:r>
            <a:r>
              <a:rPr sz="1978" spc="-109" dirty="0"/>
              <a:t> </a:t>
            </a:r>
            <a:r>
              <a:rPr sz="1978" spc="-49" dirty="0"/>
              <a:t>to</a:t>
            </a:r>
            <a:r>
              <a:rPr sz="1978" spc="-69" dirty="0"/>
              <a:t> specify</a:t>
            </a:r>
            <a:r>
              <a:rPr sz="1978" spc="-89" dirty="0"/>
              <a:t> </a:t>
            </a:r>
            <a:r>
              <a:rPr sz="1978" spc="-69" dirty="0"/>
              <a:t>the </a:t>
            </a:r>
            <a:r>
              <a:rPr sz="1978" spc="-79" dirty="0"/>
              <a:t>maximum</a:t>
            </a:r>
            <a:r>
              <a:rPr sz="1978" spc="-69" dirty="0"/>
              <a:t> </a:t>
            </a:r>
            <a:r>
              <a:rPr sz="1978" spc="-79" dirty="0"/>
              <a:t>number </a:t>
            </a:r>
            <a:r>
              <a:rPr sz="1978" spc="-40" dirty="0"/>
              <a:t>of</a:t>
            </a:r>
            <a:r>
              <a:rPr sz="1978" spc="-79" dirty="0"/>
              <a:t> bytes</a:t>
            </a:r>
            <a:r>
              <a:rPr sz="1978" spc="-99" dirty="0"/>
              <a:t> </a:t>
            </a:r>
            <a:r>
              <a:rPr sz="1978" spc="-49" dirty="0"/>
              <a:t>to</a:t>
            </a:r>
            <a:r>
              <a:rPr sz="1978" spc="-79" dirty="0"/>
              <a:t> </a:t>
            </a:r>
            <a:r>
              <a:rPr sz="1978" spc="-49" dirty="0"/>
              <a:t>be </a:t>
            </a:r>
            <a:r>
              <a:rPr sz="1978" dirty="0"/>
              <a:t>written</a:t>
            </a:r>
            <a:r>
              <a:rPr sz="1978" spc="-89" dirty="0"/>
              <a:t> </a:t>
            </a:r>
            <a:r>
              <a:rPr sz="1978" dirty="0"/>
              <a:t>to</a:t>
            </a:r>
            <a:r>
              <a:rPr sz="1978" spc="-79" dirty="0"/>
              <a:t> </a:t>
            </a:r>
            <a:r>
              <a:rPr sz="1978" dirty="0"/>
              <a:t>the</a:t>
            </a:r>
            <a:r>
              <a:rPr sz="1978" spc="-79" dirty="0"/>
              <a:t> </a:t>
            </a:r>
            <a:r>
              <a:rPr sz="1978" dirty="0"/>
              <a:t>destination</a:t>
            </a:r>
            <a:r>
              <a:rPr sz="1978" spc="-59" dirty="0"/>
              <a:t> </a:t>
            </a:r>
            <a:r>
              <a:rPr sz="1978" spc="-20" dirty="0"/>
              <a:t>buffer</a:t>
            </a:r>
            <a:endParaRPr sz="1978"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89458" y="183055"/>
            <a:ext cx="20800088" cy="703743"/>
          </a:xfrm>
          <a:prstGeom prst="rect">
            <a:avLst/>
          </a:prstGeom>
        </p:spPr>
        <p:txBody>
          <a:bodyPr vert="horz" wrap="square" lIns="0" tIns="26377" rIns="0" bIns="0" rtlCol="0" anchor="ctr">
            <a:spAutoFit/>
          </a:bodyPr>
          <a:lstStyle/>
          <a:p>
            <a:pPr marL="42705">
              <a:lnSpc>
                <a:spcPct val="100000"/>
              </a:lnSpc>
              <a:spcBef>
                <a:spcPts val="208"/>
              </a:spcBef>
            </a:pPr>
            <a:r>
              <a:rPr spc="-40" dirty="0"/>
              <a:t>Buffer</a:t>
            </a:r>
            <a:r>
              <a:rPr spc="-99" dirty="0"/>
              <a:t> </a:t>
            </a:r>
            <a:r>
              <a:rPr spc="-20" dirty="0"/>
              <a:t>overflows</a:t>
            </a:r>
          </a:p>
        </p:txBody>
      </p:sp>
      <p:sp>
        <p:nvSpPr>
          <p:cNvPr id="7" name="object 7"/>
          <p:cNvSpPr txBox="1"/>
          <p:nvPr/>
        </p:nvSpPr>
        <p:spPr>
          <a:xfrm>
            <a:off x="1773322" y="1857842"/>
            <a:ext cx="8610181" cy="3142316"/>
          </a:xfrm>
          <a:prstGeom prst="rect">
            <a:avLst/>
          </a:prstGeom>
        </p:spPr>
        <p:txBody>
          <a:bodyPr vert="horz" wrap="square" lIns="0" tIns="18841" rIns="0" bIns="0" rtlCol="0">
            <a:spAutoFit/>
          </a:bodyPr>
          <a:lstStyle/>
          <a:p>
            <a:pPr marL="25121" marR="10048">
              <a:lnSpc>
                <a:spcPct val="102000"/>
              </a:lnSpc>
              <a:spcBef>
                <a:spcPts val="148"/>
              </a:spcBef>
            </a:pPr>
            <a:r>
              <a:rPr sz="2176" spc="-79" dirty="0">
                <a:latin typeface="Tahoma"/>
                <a:cs typeface="Tahoma"/>
              </a:rPr>
              <a:t>Attackers</a:t>
            </a:r>
            <a:r>
              <a:rPr sz="2176" spc="-99" dirty="0">
                <a:latin typeface="Tahoma"/>
                <a:cs typeface="Tahoma"/>
              </a:rPr>
              <a:t> </a:t>
            </a:r>
            <a:r>
              <a:rPr sz="2176" spc="-69" dirty="0">
                <a:latin typeface="Tahoma"/>
                <a:cs typeface="Tahoma"/>
              </a:rPr>
              <a:t>can</a:t>
            </a:r>
            <a:r>
              <a:rPr sz="2176" spc="-99" dirty="0">
                <a:latin typeface="Tahoma"/>
                <a:cs typeface="Tahoma"/>
              </a:rPr>
              <a:t> </a:t>
            </a:r>
            <a:r>
              <a:rPr sz="2176" spc="-69" dirty="0">
                <a:latin typeface="Tahoma"/>
                <a:cs typeface="Tahoma"/>
              </a:rPr>
              <a:t>cause</a:t>
            </a:r>
            <a:r>
              <a:rPr sz="2176" spc="-99" dirty="0">
                <a:latin typeface="Tahoma"/>
                <a:cs typeface="Tahoma"/>
              </a:rPr>
              <a:t> </a:t>
            </a:r>
            <a:r>
              <a:rPr sz="2176" dirty="0">
                <a:latin typeface="Tahoma"/>
                <a:cs typeface="Tahoma"/>
              </a:rPr>
              <a:t>a</a:t>
            </a:r>
            <a:r>
              <a:rPr sz="2176" spc="-129" dirty="0">
                <a:latin typeface="Tahoma"/>
                <a:cs typeface="Tahoma"/>
              </a:rPr>
              <a:t> </a:t>
            </a:r>
            <a:r>
              <a:rPr sz="2176" spc="-69" dirty="0">
                <a:latin typeface="Tahoma"/>
                <a:cs typeface="Tahoma"/>
              </a:rPr>
              <a:t>buffer</a:t>
            </a:r>
            <a:r>
              <a:rPr sz="2176" spc="-99" dirty="0">
                <a:latin typeface="Tahoma"/>
                <a:cs typeface="Tahoma"/>
              </a:rPr>
              <a:t> </a:t>
            </a:r>
            <a:r>
              <a:rPr sz="2176" spc="-79" dirty="0">
                <a:latin typeface="Tahoma"/>
                <a:cs typeface="Tahoma"/>
              </a:rPr>
              <a:t>overflow</a:t>
            </a:r>
            <a:r>
              <a:rPr sz="2176" spc="-129" dirty="0">
                <a:latin typeface="Tahoma"/>
                <a:cs typeface="Tahoma"/>
              </a:rPr>
              <a:t> </a:t>
            </a:r>
            <a:r>
              <a:rPr sz="2176" spc="-59" dirty="0">
                <a:latin typeface="Tahoma"/>
                <a:cs typeface="Tahoma"/>
              </a:rPr>
              <a:t>when</a:t>
            </a:r>
            <a:r>
              <a:rPr sz="2176" spc="-129" dirty="0">
                <a:latin typeface="Tahoma"/>
                <a:cs typeface="Tahoma"/>
              </a:rPr>
              <a:t> </a:t>
            </a:r>
            <a:r>
              <a:rPr sz="2176" spc="-59" dirty="0">
                <a:latin typeface="Tahoma"/>
                <a:cs typeface="Tahoma"/>
              </a:rPr>
              <a:t>they</a:t>
            </a:r>
            <a:r>
              <a:rPr sz="2176" spc="-79" dirty="0">
                <a:latin typeface="Tahoma"/>
                <a:cs typeface="Tahoma"/>
              </a:rPr>
              <a:t> control</a:t>
            </a:r>
            <a:r>
              <a:rPr sz="2176" spc="-89" dirty="0">
                <a:latin typeface="Tahoma"/>
                <a:cs typeface="Tahoma"/>
              </a:rPr>
              <a:t> </a:t>
            </a:r>
            <a:r>
              <a:rPr sz="2176" spc="-49" dirty="0">
                <a:latin typeface="Tahoma"/>
                <a:cs typeface="Tahoma"/>
              </a:rPr>
              <a:t>at</a:t>
            </a:r>
            <a:r>
              <a:rPr sz="2176" spc="-89" dirty="0">
                <a:latin typeface="Tahoma"/>
                <a:cs typeface="Tahoma"/>
              </a:rPr>
              <a:t> </a:t>
            </a:r>
            <a:r>
              <a:rPr sz="2176" spc="-69" dirty="0">
                <a:latin typeface="Tahoma"/>
                <a:cs typeface="Tahoma"/>
              </a:rPr>
              <a:t>least</a:t>
            </a:r>
            <a:r>
              <a:rPr sz="2176" spc="-119" dirty="0">
                <a:latin typeface="Tahoma"/>
                <a:cs typeface="Tahoma"/>
              </a:rPr>
              <a:t> </a:t>
            </a:r>
            <a:r>
              <a:rPr sz="2176" spc="-59" dirty="0">
                <a:latin typeface="Tahoma"/>
                <a:cs typeface="Tahoma"/>
              </a:rPr>
              <a:t>one</a:t>
            </a:r>
            <a:r>
              <a:rPr sz="2176" spc="-129" dirty="0">
                <a:latin typeface="Tahoma"/>
                <a:cs typeface="Tahoma"/>
              </a:rPr>
              <a:t> </a:t>
            </a:r>
            <a:r>
              <a:rPr sz="2176" spc="-40" dirty="0">
                <a:latin typeface="Tahoma"/>
                <a:cs typeface="Tahoma"/>
              </a:rPr>
              <a:t>of</a:t>
            </a:r>
            <a:r>
              <a:rPr sz="2176" spc="-129" dirty="0">
                <a:latin typeface="Tahoma"/>
                <a:cs typeface="Tahoma"/>
              </a:rPr>
              <a:t> </a:t>
            </a:r>
            <a:r>
              <a:rPr sz="2176" spc="-49" dirty="0">
                <a:latin typeface="Tahoma"/>
                <a:cs typeface="Tahoma"/>
              </a:rPr>
              <a:t>the </a:t>
            </a:r>
            <a:r>
              <a:rPr sz="2176" dirty="0">
                <a:latin typeface="Tahoma"/>
                <a:cs typeface="Tahoma"/>
              </a:rPr>
              <a:t>below</a:t>
            </a:r>
            <a:r>
              <a:rPr sz="2176" spc="-20" dirty="0">
                <a:latin typeface="Tahoma"/>
                <a:cs typeface="Tahoma"/>
              </a:rPr>
              <a:t> parameters</a:t>
            </a:r>
            <a:endParaRPr sz="2176" dirty="0">
              <a:latin typeface="Tahoma"/>
              <a:cs typeface="Tahoma"/>
            </a:endParaRPr>
          </a:p>
          <a:p>
            <a:pPr marL="572750" marR="4308183">
              <a:lnSpc>
                <a:spcPct val="125499"/>
              </a:lnSpc>
            </a:pPr>
            <a:r>
              <a:rPr sz="2176" spc="-49" dirty="0">
                <a:latin typeface="Tahoma"/>
                <a:cs typeface="Tahoma"/>
              </a:rPr>
              <a:t>the</a:t>
            </a:r>
            <a:r>
              <a:rPr sz="2176" spc="-148" dirty="0">
                <a:latin typeface="Tahoma"/>
                <a:cs typeface="Tahoma"/>
              </a:rPr>
              <a:t> </a:t>
            </a:r>
            <a:r>
              <a:rPr sz="2176" spc="-59" dirty="0">
                <a:latin typeface="Tahoma"/>
                <a:cs typeface="Tahoma"/>
              </a:rPr>
              <a:t>size</a:t>
            </a:r>
            <a:r>
              <a:rPr sz="2176" spc="-129" dirty="0">
                <a:latin typeface="Tahoma"/>
                <a:cs typeface="Tahoma"/>
              </a:rPr>
              <a:t> </a:t>
            </a:r>
            <a:r>
              <a:rPr sz="2176" spc="-40" dirty="0">
                <a:latin typeface="Tahoma"/>
                <a:cs typeface="Tahoma"/>
              </a:rPr>
              <a:t>of</a:t>
            </a:r>
            <a:r>
              <a:rPr sz="2176" spc="-119" dirty="0">
                <a:latin typeface="Tahoma"/>
                <a:cs typeface="Tahoma"/>
              </a:rPr>
              <a:t> </a:t>
            </a:r>
            <a:r>
              <a:rPr sz="2176" spc="-49" dirty="0">
                <a:latin typeface="Tahoma"/>
                <a:cs typeface="Tahoma"/>
              </a:rPr>
              <a:t>the</a:t>
            </a:r>
            <a:r>
              <a:rPr sz="2176" spc="-158" dirty="0">
                <a:latin typeface="Tahoma"/>
                <a:cs typeface="Tahoma"/>
              </a:rPr>
              <a:t> </a:t>
            </a:r>
            <a:r>
              <a:rPr sz="2176" spc="-59" dirty="0">
                <a:latin typeface="Tahoma"/>
                <a:cs typeface="Tahoma"/>
              </a:rPr>
              <a:t>data</a:t>
            </a:r>
            <a:r>
              <a:rPr sz="2176" spc="-148" dirty="0">
                <a:latin typeface="Tahoma"/>
                <a:cs typeface="Tahoma"/>
              </a:rPr>
              <a:t> </a:t>
            </a:r>
            <a:r>
              <a:rPr sz="2176" spc="-69" dirty="0">
                <a:latin typeface="Tahoma"/>
                <a:cs typeface="Tahoma"/>
              </a:rPr>
              <a:t>being</a:t>
            </a:r>
            <a:r>
              <a:rPr sz="2176" spc="-109" dirty="0">
                <a:latin typeface="Tahoma"/>
                <a:cs typeface="Tahoma"/>
              </a:rPr>
              <a:t> </a:t>
            </a:r>
            <a:r>
              <a:rPr sz="2176" spc="-40" dirty="0">
                <a:latin typeface="Tahoma"/>
                <a:cs typeface="Tahoma"/>
              </a:rPr>
              <a:t>copied </a:t>
            </a:r>
            <a:r>
              <a:rPr sz="2176" dirty="0">
                <a:latin typeface="Tahoma"/>
                <a:cs typeface="Tahoma"/>
              </a:rPr>
              <a:t>the</a:t>
            </a:r>
            <a:r>
              <a:rPr sz="2176" spc="-89" dirty="0">
                <a:latin typeface="Tahoma"/>
                <a:cs typeface="Tahoma"/>
              </a:rPr>
              <a:t> </a:t>
            </a:r>
            <a:r>
              <a:rPr sz="2176" dirty="0">
                <a:latin typeface="Tahoma"/>
                <a:cs typeface="Tahoma"/>
              </a:rPr>
              <a:t>location</a:t>
            </a:r>
            <a:r>
              <a:rPr sz="2176" spc="-89" dirty="0">
                <a:latin typeface="Tahoma"/>
                <a:cs typeface="Tahoma"/>
              </a:rPr>
              <a:t> </a:t>
            </a:r>
            <a:r>
              <a:rPr sz="2176" dirty="0">
                <a:latin typeface="Tahoma"/>
                <a:cs typeface="Tahoma"/>
              </a:rPr>
              <a:t>of</a:t>
            </a:r>
            <a:r>
              <a:rPr sz="2176" spc="-89" dirty="0">
                <a:latin typeface="Tahoma"/>
                <a:cs typeface="Tahoma"/>
              </a:rPr>
              <a:t> </a:t>
            </a:r>
            <a:r>
              <a:rPr sz="2176" dirty="0">
                <a:latin typeface="Tahoma"/>
                <a:cs typeface="Tahoma"/>
              </a:rPr>
              <a:t>the</a:t>
            </a:r>
            <a:r>
              <a:rPr sz="2176" spc="-89" dirty="0">
                <a:latin typeface="Tahoma"/>
                <a:cs typeface="Tahoma"/>
              </a:rPr>
              <a:t> </a:t>
            </a:r>
            <a:r>
              <a:rPr sz="2176" dirty="0">
                <a:latin typeface="Tahoma"/>
                <a:cs typeface="Tahoma"/>
              </a:rPr>
              <a:t>input</a:t>
            </a:r>
            <a:r>
              <a:rPr sz="2176" spc="-79" dirty="0">
                <a:latin typeface="Tahoma"/>
                <a:cs typeface="Tahoma"/>
              </a:rPr>
              <a:t> </a:t>
            </a:r>
            <a:r>
              <a:rPr sz="2176" spc="-20" dirty="0">
                <a:latin typeface="Tahoma"/>
                <a:cs typeface="Tahoma"/>
              </a:rPr>
              <a:t>buffer</a:t>
            </a:r>
            <a:endParaRPr sz="2176" dirty="0">
              <a:latin typeface="Tahoma"/>
              <a:cs typeface="Tahoma"/>
            </a:endParaRPr>
          </a:p>
          <a:p>
            <a:pPr marL="572750" marR="821444">
              <a:lnSpc>
                <a:spcPct val="102899"/>
              </a:lnSpc>
              <a:spcBef>
                <a:spcPts val="593"/>
              </a:spcBef>
            </a:pPr>
            <a:r>
              <a:rPr sz="2176" spc="-49" dirty="0">
                <a:latin typeface="Tahoma"/>
                <a:cs typeface="Tahoma"/>
              </a:rPr>
              <a:t>the</a:t>
            </a:r>
            <a:r>
              <a:rPr sz="2176" spc="-109" dirty="0">
                <a:latin typeface="Tahoma"/>
                <a:cs typeface="Tahoma"/>
              </a:rPr>
              <a:t> </a:t>
            </a:r>
            <a:r>
              <a:rPr sz="2176" spc="-69" dirty="0">
                <a:latin typeface="Tahoma"/>
                <a:cs typeface="Tahoma"/>
              </a:rPr>
              <a:t>data</a:t>
            </a:r>
            <a:r>
              <a:rPr sz="2176" spc="-99" dirty="0">
                <a:latin typeface="Tahoma"/>
                <a:cs typeface="Tahoma"/>
              </a:rPr>
              <a:t> </a:t>
            </a:r>
            <a:r>
              <a:rPr sz="2176" spc="-69" dirty="0">
                <a:latin typeface="Tahoma"/>
                <a:cs typeface="Tahoma"/>
              </a:rPr>
              <a:t>being </a:t>
            </a:r>
            <a:r>
              <a:rPr sz="2176" spc="-79" dirty="0">
                <a:latin typeface="Tahoma"/>
                <a:cs typeface="Tahoma"/>
              </a:rPr>
              <a:t>copied</a:t>
            </a:r>
            <a:r>
              <a:rPr sz="2176" spc="-109" dirty="0">
                <a:latin typeface="Tahoma"/>
                <a:cs typeface="Tahoma"/>
              </a:rPr>
              <a:t> </a:t>
            </a:r>
            <a:r>
              <a:rPr sz="2176" spc="-69" dirty="0">
                <a:latin typeface="Tahoma"/>
                <a:cs typeface="Tahoma"/>
              </a:rPr>
              <a:t>(and </a:t>
            </a:r>
            <a:r>
              <a:rPr sz="2176" spc="-79" dirty="0">
                <a:latin typeface="Tahoma"/>
                <a:cs typeface="Tahoma"/>
              </a:rPr>
              <a:t>software</a:t>
            </a:r>
            <a:r>
              <a:rPr sz="2176" spc="-99" dirty="0">
                <a:latin typeface="Tahoma"/>
                <a:cs typeface="Tahoma"/>
              </a:rPr>
              <a:t> </a:t>
            </a:r>
            <a:r>
              <a:rPr sz="2176" spc="-69" dirty="0">
                <a:latin typeface="Tahoma"/>
                <a:cs typeface="Tahoma"/>
              </a:rPr>
              <a:t>expects</a:t>
            </a:r>
            <a:r>
              <a:rPr sz="2176" spc="-99" dirty="0">
                <a:latin typeface="Tahoma"/>
                <a:cs typeface="Tahoma"/>
              </a:rPr>
              <a:t> </a:t>
            </a:r>
            <a:r>
              <a:rPr sz="2176" spc="-69" dirty="0">
                <a:latin typeface="Tahoma"/>
                <a:cs typeface="Tahoma"/>
              </a:rPr>
              <a:t>certain</a:t>
            </a:r>
            <a:r>
              <a:rPr sz="2176" spc="-109" dirty="0">
                <a:latin typeface="Tahoma"/>
                <a:cs typeface="Tahoma"/>
              </a:rPr>
              <a:t> </a:t>
            </a:r>
            <a:r>
              <a:rPr sz="2176" spc="-20" dirty="0">
                <a:latin typeface="Tahoma"/>
                <a:cs typeface="Tahoma"/>
              </a:rPr>
              <a:t>terminator </a:t>
            </a:r>
            <a:r>
              <a:rPr sz="2176" dirty="0">
                <a:latin typeface="Tahoma"/>
                <a:cs typeface="Tahoma"/>
              </a:rPr>
              <a:t>symbol in</a:t>
            </a:r>
            <a:r>
              <a:rPr sz="2176" spc="-30" dirty="0">
                <a:latin typeface="Tahoma"/>
                <a:cs typeface="Tahoma"/>
              </a:rPr>
              <a:t> </a:t>
            </a:r>
            <a:r>
              <a:rPr sz="2176" spc="-20" dirty="0">
                <a:latin typeface="Tahoma"/>
                <a:cs typeface="Tahoma"/>
              </a:rPr>
              <a:t>data)</a:t>
            </a:r>
            <a:endParaRPr sz="2176" dirty="0">
              <a:latin typeface="Tahoma"/>
              <a:cs typeface="Tahoma"/>
            </a:endParaRPr>
          </a:p>
          <a:p>
            <a:pPr marL="572750">
              <a:spcBef>
                <a:spcPts val="613"/>
              </a:spcBef>
            </a:pPr>
            <a:r>
              <a:rPr sz="2176" spc="-40" dirty="0">
                <a:latin typeface="Tahoma"/>
                <a:cs typeface="Tahoma"/>
              </a:rPr>
              <a:t>the</a:t>
            </a:r>
            <a:r>
              <a:rPr sz="2176" spc="-109" dirty="0">
                <a:latin typeface="Tahoma"/>
                <a:cs typeface="Tahoma"/>
              </a:rPr>
              <a:t> </a:t>
            </a:r>
            <a:r>
              <a:rPr sz="2176" spc="-40" dirty="0">
                <a:latin typeface="Tahoma"/>
                <a:cs typeface="Tahoma"/>
              </a:rPr>
              <a:t>size</a:t>
            </a:r>
            <a:r>
              <a:rPr sz="2176" spc="-109" dirty="0">
                <a:latin typeface="Tahoma"/>
                <a:cs typeface="Tahoma"/>
              </a:rPr>
              <a:t> </a:t>
            </a:r>
            <a:r>
              <a:rPr sz="2176" spc="-40" dirty="0">
                <a:latin typeface="Tahoma"/>
                <a:cs typeface="Tahoma"/>
              </a:rPr>
              <a:t>of</a:t>
            </a:r>
            <a:r>
              <a:rPr sz="2176" spc="-109" dirty="0">
                <a:latin typeface="Tahoma"/>
                <a:cs typeface="Tahoma"/>
              </a:rPr>
              <a:t> </a:t>
            </a:r>
            <a:r>
              <a:rPr sz="2176" spc="-40" dirty="0">
                <a:latin typeface="Tahoma"/>
                <a:cs typeface="Tahoma"/>
              </a:rPr>
              <a:t>the</a:t>
            </a:r>
            <a:r>
              <a:rPr sz="2176" spc="-109" dirty="0">
                <a:latin typeface="Tahoma"/>
                <a:cs typeface="Tahoma"/>
              </a:rPr>
              <a:t> </a:t>
            </a:r>
            <a:r>
              <a:rPr sz="2176" spc="-49" dirty="0">
                <a:latin typeface="Tahoma"/>
                <a:cs typeface="Tahoma"/>
              </a:rPr>
              <a:t>output</a:t>
            </a:r>
            <a:r>
              <a:rPr sz="2176" spc="-99" dirty="0">
                <a:latin typeface="Tahoma"/>
                <a:cs typeface="Tahoma"/>
              </a:rPr>
              <a:t> </a:t>
            </a:r>
            <a:r>
              <a:rPr sz="2176" spc="-20" dirty="0">
                <a:latin typeface="Tahoma"/>
                <a:cs typeface="Tahoma"/>
              </a:rPr>
              <a:t>buffer</a:t>
            </a:r>
            <a:endParaRPr sz="2176" dirty="0">
              <a:latin typeface="Tahoma"/>
              <a:cs typeface="Tahoma"/>
            </a:endParaRPr>
          </a:p>
          <a:p>
            <a:pPr marL="572750">
              <a:spcBef>
                <a:spcPts val="663"/>
              </a:spcBef>
            </a:pPr>
            <a:r>
              <a:rPr sz="2176" spc="-20" dirty="0">
                <a:latin typeface="Tahoma"/>
                <a:cs typeface="Tahoma"/>
              </a:rPr>
              <a:t>the</a:t>
            </a:r>
            <a:r>
              <a:rPr sz="2176" spc="-119" dirty="0">
                <a:latin typeface="Tahoma"/>
                <a:cs typeface="Tahoma"/>
              </a:rPr>
              <a:t> </a:t>
            </a:r>
            <a:r>
              <a:rPr sz="2176" spc="-49" dirty="0">
                <a:latin typeface="Tahoma"/>
                <a:cs typeface="Tahoma"/>
              </a:rPr>
              <a:t>location</a:t>
            </a:r>
            <a:r>
              <a:rPr sz="2176" spc="-119" dirty="0">
                <a:latin typeface="Tahoma"/>
                <a:cs typeface="Tahoma"/>
              </a:rPr>
              <a:t> </a:t>
            </a:r>
            <a:r>
              <a:rPr sz="2176" spc="-20" dirty="0">
                <a:latin typeface="Tahoma"/>
                <a:cs typeface="Tahoma"/>
              </a:rPr>
              <a:t>of</a:t>
            </a:r>
            <a:r>
              <a:rPr sz="2176" spc="-99" dirty="0">
                <a:latin typeface="Tahoma"/>
                <a:cs typeface="Tahoma"/>
              </a:rPr>
              <a:t> </a:t>
            </a:r>
            <a:r>
              <a:rPr sz="2176" spc="-20" dirty="0">
                <a:latin typeface="Tahoma"/>
                <a:cs typeface="Tahoma"/>
              </a:rPr>
              <a:t>the</a:t>
            </a:r>
            <a:r>
              <a:rPr sz="2176" spc="-119" dirty="0">
                <a:latin typeface="Tahoma"/>
                <a:cs typeface="Tahoma"/>
              </a:rPr>
              <a:t> </a:t>
            </a:r>
            <a:r>
              <a:rPr sz="2176" spc="-40" dirty="0">
                <a:latin typeface="Tahoma"/>
                <a:cs typeface="Tahoma"/>
              </a:rPr>
              <a:t>output</a:t>
            </a:r>
            <a:r>
              <a:rPr sz="2176" spc="-69" dirty="0">
                <a:latin typeface="Tahoma"/>
                <a:cs typeface="Tahoma"/>
              </a:rPr>
              <a:t> </a:t>
            </a:r>
            <a:r>
              <a:rPr sz="2176" spc="-20" dirty="0">
                <a:latin typeface="Tahoma"/>
                <a:cs typeface="Tahoma"/>
              </a:rPr>
              <a:t>buffer</a:t>
            </a:r>
            <a:endParaRPr sz="2176" dirty="0">
              <a:latin typeface="Tahoma"/>
              <a:cs typeface="Tahoma"/>
            </a:endParaRPr>
          </a:p>
        </p:txBody>
      </p:sp>
      <p:pic>
        <p:nvPicPr>
          <p:cNvPr id="8" name="object 8"/>
          <p:cNvPicPr/>
          <p:nvPr/>
        </p:nvPicPr>
        <p:blipFill>
          <a:blip r:embed="rId2" cstate="print"/>
          <a:stretch>
            <a:fillRect/>
          </a:stretch>
        </p:blipFill>
        <p:spPr>
          <a:xfrm>
            <a:off x="2091732" y="2715063"/>
            <a:ext cx="128116" cy="128115"/>
          </a:xfrm>
          <a:prstGeom prst="rect">
            <a:avLst/>
          </a:prstGeom>
        </p:spPr>
      </p:pic>
      <p:pic>
        <p:nvPicPr>
          <p:cNvPr id="9" name="object 9"/>
          <p:cNvPicPr/>
          <p:nvPr/>
        </p:nvPicPr>
        <p:blipFill>
          <a:blip r:embed="rId3" cstate="print"/>
          <a:stretch>
            <a:fillRect/>
          </a:stretch>
        </p:blipFill>
        <p:spPr>
          <a:xfrm>
            <a:off x="2091732" y="3130814"/>
            <a:ext cx="128116" cy="128115"/>
          </a:xfrm>
          <a:prstGeom prst="rect">
            <a:avLst/>
          </a:prstGeom>
        </p:spPr>
      </p:pic>
      <p:pic>
        <p:nvPicPr>
          <p:cNvPr id="10" name="object 10"/>
          <p:cNvPicPr/>
          <p:nvPr/>
        </p:nvPicPr>
        <p:blipFill>
          <a:blip r:embed="rId4" cstate="print"/>
          <a:stretch>
            <a:fillRect/>
          </a:stretch>
        </p:blipFill>
        <p:spPr>
          <a:xfrm>
            <a:off x="2091732" y="3548825"/>
            <a:ext cx="128116" cy="128115"/>
          </a:xfrm>
          <a:prstGeom prst="rect">
            <a:avLst/>
          </a:prstGeom>
        </p:spPr>
      </p:pic>
      <p:pic>
        <p:nvPicPr>
          <p:cNvPr id="11" name="object 11"/>
          <p:cNvPicPr/>
          <p:nvPr/>
        </p:nvPicPr>
        <p:blipFill>
          <a:blip r:embed="rId5" cstate="print"/>
          <a:stretch>
            <a:fillRect/>
          </a:stretch>
        </p:blipFill>
        <p:spPr>
          <a:xfrm>
            <a:off x="2091732" y="4299940"/>
            <a:ext cx="128116" cy="128115"/>
          </a:xfrm>
          <a:prstGeom prst="rect">
            <a:avLst/>
          </a:prstGeom>
        </p:spPr>
      </p:pic>
      <p:pic>
        <p:nvPicPr>
          <p:cNvPr id="12" name="object 12"/>
          <p:cNvPicPr/>
          <p:nvPr/>
        </p:nvPicPr>
        <p:blipFill>
          <a:blip r:embed="rId6" cstate="print"/>
          <a:stretch>
            <a:fillRect/>
          </a:stretch>
        </p:blipFill>
        <p:spPr>
          <a:xfrm>
            <a:off x="2091732" y="4715113"/>
            <a:ext cx="128116" cy="12811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58962" y="274019"/>
            <a:ext cx="20800088" cy="765298"/>
          </a:xfrm>
          <a:prstGeom prst="rect">
            <a:avLst/>
          </a:prstGeom>
        </p:spPr>
        <p:txBody>
          <a:bodyPr vert="horz" wrap="square" lIns="0" tIns="26377" rIns="0" bIns="0" rtlCol="0" anchor="ctr">
            <a:spAutoFit/>
          </a:bodyPr>
          <a:lstStyle/>
          <a:p>
            <a:pPr marL="27633">
              <a:lnSpc>
                <a:spcPct val="100000"/>
              </a:lnSpc>
              <a:spcBef>
                <a:spcPts val="208"/>
              </a:spcBef>
            </a:pPr>
            <a:r>
              <a:rPr sz="4800" spc="-69" dirty="0"/>
              <a:t>Exploiting</a:t>
            </a:r>
            <a:r>
              <a:rPr sz="4800" spc="-148" dirty="0"/>
              <a:t> </a:t>
            </a:r>
            <a:r>
              <a:rPr sz="4800" dirty="0"/>
              <a:t>a</a:t>
            </a:r>
            <a:r>
              <a:rPr sz="4800" spc="-158" dirty="0"/>
              <a:t> </a:t>
            </a:r>
            <a:r>
              <a:rPr sz="4800" spc="-59" dirty="0"/>
              <a:t>buffer</a:t>
            </a:r>
            <a:r>
              <a:rPr sz="4800" spc="-138" dirty="0"/>
              <a:t> </a:t>
            </a:r>
            <a:r>
              <a:rPr sz="4800" spc="-69" dirty="0"/>
              <a:t>overflow</a:t>
            </a:r>
            <a:r>
              <a:rPr sz="4800" spc="-148" dirty="0"/>
              <a:t> </a:t>
            </a:r>
            <a:r>
              <a:rPr sz="4800" dirty="0"/>
              <a:t>on</a:t>
            </a:r>
            <a:r>
              <a:rPr sz="4800" spc="-138" dirty="0"/>
              <a:t> </a:t>
            </a:r>
            <a:r>
              <a:rPr sz="4800" spc="-20" dirty="0"/>
              <a:t>the</a:t>
            </a:r>
            <a:r>
              <a:rPr sz="4800" spc="-129" dirty="0"/>
              <a:t> </a:t>
            </a:r>
            <a:r>
              <a:rPr sz="4800" spc="-40" dirty="0"/>
              <a:t>stack</a:t>
            </a:r>
          </a:p>
        </p:txBody>
      </p:sp>
      <p:sp>
        <p:nvSpPr>
          <p:cNvPr id="7" name="object 7"/>
          <p:cNvSpPr txBox="1"/>
          <p:nvPr/>
        </p:nvSpPr>
        <p:spPr>
          <a:xfrm>
            <a:off x="2334399" y="1188087"/>
            <a:ext cx="2306097" cy="1953202"/>
          </a:xfrm>
          <a:prstGeom prst="rect">
            <a:avLst/>
          </a:prstGeom>
        </p:spPr>
        <p:txBody>
          <a:bodyPr vert="horz" wrap="square" lIns="0" tIns="190919" rIns="0" bIns="0" rtlCol="0">
            <a:spAutoFit/>
          </a:bodyPr>
          <a:lstStyle/>
          <a:p>
            <a:pPr marL="25121">
              <a:spcBef>
                <a:spcPts val="1503"/>
              </a:spcBef>
            </a:pPr>
            <a:r>
              <a:rPr sz="2176" spc="-20" dirty="0">
                <a:latin typeface="Tahoma"/>
                <a:cs typeface="Tahoma"/>
              </a:rPr>
              <a:t>Function</a:t>
            </a:r>
            <a:r>
              <a:rPr sz="2176" spc="-69" dirty="0">
                <a:latin typeface="Tahoma"/>
                <a:cs typeface="Tahoma"/>
              </a:rPr>
              <a:t> </a:t>
            </a:r>
            <a:r>
              <a:rPr sz="2176" spc="-20" dirty="0">
                <a:latin typeface="Tahoma"/>
                <a:cs typeface="Tahoma"/>
              </a:rPr>
              <a:t>Call</a:t>
            </a:r>
            <a:r>
              <a:rPr sz="2176" spc="-89" dirty="0">
                <a:latin typeface="Tahoma"/>
                <a:cs typeface="Tahoma"/>
              </a:rPr>
              <a:t> </a:t>
            </a:r>
            <a:r>
              <a:rPr sz="2176" spc="-40" dirty="0">
                <a:latin typeface="Tahoma"/>
                <a:cs typeface="Tahoma"/>
              </a:rPr>
              <a:t>Stack</a:t>
            </a:r>
            <a:endParaRPr sz="2176">
              <a:latin typeface="Tahoma"/>
              <a:cs typeface="Tahoma"/>
            </a:endParaRPr>
          </a:p>
          <a:p>
            <a:pPr marR="153236" algn="r">
              <a:spcBef>
                <a:spcPts val="1058"/>
              </a:spcBef>
              <a:tabLst>
                <a:tab pos="1905396" algn="l"/>
              </a:tabLst>
            </a:pPr>
            <a:r>
              <a:rPr sz="1780" dirty="0">
                <a:latin typeface="Courier New"/>
                <a:cs typeface="Courier New"/>
              </a:rPr>
              <a:t>high</a:t>
            </a:r>
            <a:r>
              <a:rPr sz="1780" spc="-40" dirty="0">
                <a:latin typeface="Courier New"/>
                <a:cs typeface="Courier New"/>
              </a:rPr>
              <a:t> </a:t>
            </a:r>
            <a:r>
              <a:rPr sz="1780" spc="-20" dirty="0">
                <a:latin typeface="Courier New"/>
                <a:cs typeface="Courier New"/>
              </a:rPr>
              <a:t>address</a:t>
            </a:r>
            <a:r>
              <a:rPr sz="1780" dirty="0">
                <a:latin typeface="Courier New"/>
                <a:cs typeface="Courier New"/>
              </a:rPr>
              <a:t>	</a:t>
            </a:r>
            <a:r>
              <a:rPr sz="1780" spc="-99" dirty="0">
                <a:latin typeface="Courier New"/>
                <a:cs typeface="Courier New"/>
              </a:rPr>
              <a:t>^</a:t>
            </a:r>
            <a:endParaRPr sz="1780">
              <a:latin typeface="Courier New"/>
              <a:cs typeface="Courier New"/>
            </a:endParaRPr>
          </a:p>
          <a:p>
            <a:pPr marR="170820" algn="r">
              <a:spcBef>
                <a:spcPts val="524"/>
              </a:spcBef>
            </a:pPr>
            <a:r>
              <a:rPr sz="1780" spc="-99" dirty="0">
                <a:latin typeface="Courier New"/>
                <a:cs typeface="Courier New"/>
              </a:rPr>
              <a:t>|</a:t>
            </a:r>
            <a:endParaRPr sz="1780">
              <a:latin typeface="Courier New"/>
              <a:cs typeface="Courier New"/>
            </a:endParaRPr>
          </a:p>
          <a:p>
            <a:pPr marL="184636" marR="129371" indent="1838828">
              <a:lnSpc>
                <a:spcPct val="125600"/>
              </a:lnSpc>
              <a:tabLst>
                <a:tab pos="1954383" algn="l"/>
              </a:tabLst>
            </a:pPr>
            <a:r>
              <a:rPr sz="1780" spc="-99" dirty="0">
                <a:latin typeface="Courier New"/>
                <a:cs typeface="Courier New"/>
              </a:rPr>
              <a:t>| </a:t>
            </a:r>
            <a:r>
              <a:rPr sz="1780" dirty="0">
                <a:latin typeface="Courier New"/>
                <a:cs typeface="Courier New"/>
              </a:rPr>
              <a:t>low</a:t>
            </a:r>
            <a:r>
              <a:rPr sz="1780" spc="-49" dirty="0">
                <a:latin typeface="Courier New"/>
                <a:cs typeface="Courier New"/>
              </a:rPr>
              <a:t> </a:t>
            </a:r>
            <a:r>
              <a:rPr sz="1780" spc="-20" dirty="0">
                <a:latin typeface="Courier New"/>
                <a:cs typeface="Courier New"/>
              </a:rPr>
              <a:t>address</a:t>
            </a:r>
            <a:r>
              <a:rPr sz="1780" dirty="0">
                <a:latin typeface="Courier New"/>
                <a:cs typeface="Courier New"/>
              </a:rPr>
              <a:t>	</a:t>
            </a:r>
            <a:r>
              <a:rPr sz="1780" spc="-99" dirty="0">
                <a:latin typeface="Courier New"/>
                <a:cs typeface="Courier New"/>
              </a:rPr>
              <a:t>|</a:t>
            </a:r>
            <a:endParaRPr sz="1780">
              <a:latin typeface="Courier New"/>
              <a:cs typeface="Courier New"/>
            </a:endParaRPr>
          </a:p>
        </p:txBody>
      </p:sp>
      <p:sp>
        <p:nvSpPr>
          <p:cNvPr id="8" name="object 8"/>
          <p:cNvSpPr txBox="1"/>
          <p:nvPr/>
        </p:nvSpPr>
        <p:spPr>
          <a:xfrm>
            <a:off x="4843723" y="1753184"/>
            <a:ext cx="3229289" cy="693050"/>
          </a:xfrm>
          <a:prstGeom prst="rect">
            <a:avLst/>
          </a:prstGeom>
        </p:spPr>
        <p:txBody>
          <a:bodyPr vert="horz" wrap="square" lIns="0" tIns="25121" rIns="0" bIns="0" rtlCol="0">
            <a:spAutoFit/>
          </a:bodyPr>
          <a:lstStyle/>
          <a:p>
            <a:pPr marL="25121" marR="10048" indent="47729">
              <a:lnSpc>
                <a:spcPct val="124700"/>
              </a:lnSpc>
              <a:spcBef>
                <a:spcPts val="198"/>
              </a:spcBef>
              <a:tabLst>
                <a:tab pos="717193" algn="l"/>
                <a:tab pos="3067225" algn="l"/>
              </a:tabLst>
            </a:pPr>
            <a:r>
              <a:rPr sz="1780" dirty="0">
                <a:latin typeface="Courier New"/>
                <a:cs typeface="Courier New"/>
              </a:rPr>
              <a:t>[</a:t>
            </a:r>
            <a:r>
              <a:rPr sz="1780" spc="-40" dirty="0">
                <a:latin typeface="Courier New"/>
                <a:cs typeface="Courier New"/>
              </a:rPr>
              <a:t> </a:t>
            </a:r>
            <a:r>
              <a:rPr sz="1780" dirty="0">
                <a:latin typeface="Courier New"/>
                <a:cs typeface="Courier New"/>
              </a:rPr>
              <a:t>Function</a:t>
            </a:r>
            <a:r>
              <a:rPr sz="1780" spc="-30" dirty="0">
                <a:latin typeface="Courier New"/>
                <a:cs typeface="Courier New"/>
              </a:rPr>
              <a:t> </a:t>
            </a:r>
            <a:r>
              <a:rPr sz="1780" dirty="0">
                <a:latin typeface="Courier New"/>
                <a:cs typeface="Courier New"/>
              </a:rPr>
              <a:t>Parameters</a:t>
            </a:r>
            <a:r>
              <a:rPr sz="1780" spc="-30" dirty="0">
                <a:latin typeface="Courier New"/>
                <a:cs typeface="Courier New"/>
              </a:rPr>
              <a:t> </a:t>
            </a:r>
            <a:r>
              <a:rPr sz="1780" spc="-119" dirty="0">
                <a:latin typeface="Courier New"/>
                <a:cs typeface="Courier New"/>
              </a:rPr>
              <a:t>] </a:t>
            </a:r>
            <a:r>
              <a:rPr sz="1780" spc="-99" dirty="0">
                <a:latin typeface="Courier New"/>
                <a:cs typeface="Courier New"/>
              </a:rPr>
              <a:t>[</a:t>
            </a:r>
            <a:r>
              <a:rPr sz="1780" dirty="0">
                <a:latin typeface="Courier New"/>
                <a:cs typeface="Courier New"/>
              </a:rPr>
              <a:t>	Return</a:t>
            </a:r>
            <a:r>
              <a:rPr sz="1780" spc="-49" dirty="0">
                <a:latin typeface="Courier New"/>
                <a:cs typeface="Courier New"/>
              </a:rPr>
              <a:t> </a:t>
            </a:r>
            <a:r>
              <a:rPr sz="1780" spc="-20" dirty="0">
                <a:latin typeface="Courier New"/>
                <a:cs typeface="Courier New"/>
              </a:rPr>
              <a:t>Address</a:t>
            </a:r>
            <a:r>
              <a:rPr sz="1780" dirty="0">
                <a:latin typeface="Courier New"/>
                <a:cs typeface="Courier New"/>
              </a:rPr>
              <a:t>	</a:t>
            </a:r>
            <a:r>
              <a:rPr sz="1780" spc="-99" dirty="0">
                <a:latin typeface="Courier New"/>
                <a:cs typeface="Courier New"/>
              </a:rPr>
              <a:t>]</a:t>
            </a:r>
            <a:endParaRPr sz="1780" dirty="0">
              <a:latin typeface="Courier New"/>
              <a:cs typeface="Courier New"/>
            </a:endParaRPr>
          </a:p>
        </p:txBody>
      </p:sp>
      <p:sp>
        <p:nvSpPr>
          <p:cNvPr id="9" name="object 9"/>
          <p:cNvSpPr txBox="1"/>
          <p:nvPr/>
        </p:nvSpPr>
        <p:spPr>
          <a:xfrm>
            <a:off x="4843723" y="2429942"/>
            <a:ext cx="3229289" cy="697923"/>
          </a:xfrm>
          <a:prstGeom prst="rect">
            <a:avLst/>
          </a:prstGeom>
        </p:spPr>
        <p:txBody>
          <a:bodyPr vert="horz" wrap="square" lIns="0" tIns="25121" rIns="0" bIns="0" rtlCol="0">
            <a:spAutoFit/>
          </a:bodyPr>
          <a:lstStyle/>
          <a:p>
            <a:pPr marL="25121" marR="10048" indent="45217">
              <a:lnSpc>
                <a:spcPct val="125600"/>
              </a:lnSpc>
              <a:spcBef>
                <a:spcPts val="198"/>
              </a:spcBef>
              <a:tabLst>
                <a:tab pos="576518" algn="l"/>
                <a:tab pos="3067225" algn="l"/>
              </a:tabLst>
            </a:pPr>
            <a:r>
              <a:rPr sz="1780" dirty="0">
                <a:latin typeface="Courier New"/>
                <a:cs typeface="Courier New"/>
              </a:rPr>
              <a:t>[</a:t>
            </a:r>
            <a:r>
              <a:rPr sz="1780" spc="-49" dirty="0">
                <a:latin typeface="Courier New"/>
                <a:cs typeface="Courier New"/>
              </a:rPr>
              <a:t> </a:t>
            </a:r>
            <a:r>
              <a:rPr sz="1780" dirty="0">
                <a:latin typeface="Courier New"/>
                <a:cs typeface="Courier New"/>
              </a:rPr>
              <a:t>Saved</a:t>
            </a:r>
            <a:r>
              <a:rPr sz="1780" spc="-40" dirty="0">
                <a:latin typeface="Courier New"/>
                <a:cs typeface="Courier New"/>
              </a:rPr>
              <a:t> </a:t>
            </a:r>
            <a:r>
              <a:rPr sz="1780" dirty="0">
                <a:latin typeface="Courier New"/>
                <a:cs typeface="Courier New"/>
              </a:rPr>
              <a:t>Frame</a:t>
            </a:r>
            <a:r>
              <a:rPr sz="1780" spc="-49" dirty="0">
                <a:latin typeface="Courier New"/>
                <a:cs typeface="Courier New"/>
              </a:rPr>
              <a:t> </a:t>
            </a:r>
            <a:r>
              <a:rPr sz="1780" dirty="0">
                <a:latin typeface="Courier New"/>
                <a:cs typeface="Courier New"/>
              </a:rPr>
              <a:t>Pointer</a:t>
            </a:r>
            <a:r>
              <a:rPr sz="1780" spc="-40" dirty="0">
                <a:latin typeface="Courier New"/>
                <a:cs typeface="Courier New"/>
              </a:rPr>
              <a:t> </a:t>
            </a:r>
            <a:r>
              <a:rPr sz="1780" spc="-99" dirty="0">
                <a:latin typeface="Courier New"/>
                <a:cs typeface="Courier New"/>
              </a:rPr>
              <a:t>] [</a:t>
            </a:r>
            <a:r>
              <a:rPr sz="1780" dirty="0">
                <a:latin typeface="Courier New"/>
                <a:cs typeface="Courier New"/>
              </a:rPr>
              <a:t>	Local</a:t>
            </a:r>
            <a:r>
              <a:rPr sz="1780" spc="-20" dirty="0">
                <a:latin typeface="Courier New"/>
                <a:cs typeface="Courier New"/>
              </a:rPr>
              <a:t> Variables</a:t>
            </a:r>
            <a:r>
              <a:rPr sz="1780" dirty="0">
                <a:latin typeface="Courier New"/>
                <a:cs typeface="Courier New"/>
              </a:rPr>
              <a:t>	</a:t>
            </a:r>
            <a:r>
              <a:rPr sz="1780" spc="-99" dirty="0">
                <a:latin typeface="Courier New"/>
                <a:cs typeface="Courier New"/>
              </a:rPr>
              <a:t>]</a:t>
            </a:r>
            <a:endParaRPr sz="1780" dirty="0">
              <a:latin typeface="Courier New"/>
              <a:cs typeface="Courier New"/>
            </a:endParaRPr>
          </a:p>
        </p:txBody>
      </p:sp>
      <p:sp>
        <p:nvSpPr>
          <p:cNvPr id="10" name="object 10"/>
          <p:cNvSpPr txBox="1"/>
          <p:nvPr/>
        </p:nvSpPr>
        <p:spPr>
          <a:xfrm>
            <a:off x="2334400" y="3219742"/>
            <a:ext cx="8028633" cy="2480753"/>
          </a:xfrm>
          <a:prstGeom prst="rect">
            <a:avLst/>
          </a:prstGeom>
        </p:spPr>
        <p:txBody>
          <a:bodyPr vert="horz" wrap="square" lIns="0" tIns="16329" rIns="0" bIns="0" rtlCol="0">
            <a:spAutoFit/>
          </a:bodyPr>
          <a:lstStyle/>
          <a:p>
            <a:pPr marL="25121" marR="393137">
              <a:lnSpc>
                <a:spcPct val="102899"/>
              </a:lnSpc>
              <a:spcBef>
                <a:spcPts val="129"/>
              </a:spcBef>
            </a:pPr>
            <a:r>
              <a:rPr sz="2176" spc="-30" dirty="0">
                <a:latin typeface="Tahoma"/>
                <a:cs typeface="Tahoma"/>
              </a:rPr>
              <a:t>An</a:t>
            </a:r>
            <a:r>
              <a:rPr sz="2176" spc="-129" dirty="0">
                <a:latin typeface="Tahoma"/>
                <a:cs typeface="Tahoma"/>
              </a:rPr>
              <a:t> </a:t>
            </a:r>
            <a:r>
              <a:rPr sz="2176" spc="-59" dirty="0">
                <a:latin typeface="Tahoma"/>
                <a:cs typeface="Tahoma"/>
              </a:rPr>
              <a:t>overflow</a:t>
            </a:r>
            <a:r>
              <a:rPr sz="2176" spc="-99" dirty="0">
                <a:latin typeface="Tahoma"/>
                <a:cs typeface="Tahoma"/>
              </a:rPr>
              <a:t> </a:t>
            </a:r>
            <a:r>
              <a:rPr sz="2176" spc="-40" dirty="0">
                <a:latin typeface="Tahoma"/>
                <a:cs typeface="Tahoma"/>
              </a:rPr>
              <a:t>in</a:t>
            </a:r>
            <a:r>
              <a:rPr sz="2176" spc="-99" dirty="0">
                <a:latin typeface="Tahoma"/>
                <a:cs typeface="Tahoma"/>
              </a:rPr>
              <a:t> </a:t>
            </a:r>
            <a:r>
              <a:rPr sz="2176" dirty="0">
                <a:latin typeface="Tahoma"/>
                <a:cs typeface="Tahoma"/>
              </a:rPr>
              <a:t>a</a:t>
            </a:r>
            <a:r>
              <a:rPr sz="2176" spc="-99" dirty="0">
                <a:latin typeface="Tahoma"/>
                <a:cs typeface="Tahoma"/>
              </a:rPr>
              <a:t> </a:t>
            </a:r>
            <a:r>
              <a:rPr sz="2176" spc="-59" dirty="0">
                <a:latin typeface="Tahoma"/>
                <a:cs typeface="Tahoma"/>
              </a:rPr>
              <a:t>local</a:t>
            </a:r>
            <a:r>
              <a:rPr sz="2176" spc="-99" dirty="0">
                <a:latin typeface="Tahoma"/>
                <a:cs typeface="Tahoma"/>
              </a:rPr>
              <a:t> </a:t>
            </a:r>
            <a:r>
              <a:rPr sz="2176" spc="-59" dirty="0">
                <a:latin typeface="Tahoma"/>
                <a:cs typeface="Tahoma"/>
              </a:rPr>
              <a:t>variable</a:t>
            </a:r>
            <a:r>
              <a:rPr sz="2176" spc="-119" dirty="0">
                <a:latin typeface="Tahoma"/>
                <a:cs typeface="Tahoma"/>
              </a:rPr>
              <a:t> </a:t>
            </a:r>
            <a:r>
              <a:rPr sz="2176" spc="-49" dirty="0">
                <a:latin typeface="Tahoma"/>
                <a:cs typeface="Tahoma"/>
              </a:rPr>
              <a:t>may</a:t>
            </a:r>
            <a:r>
              <a:rPr sz="2176" spc="-89" dirty="0">
                <a:latin typeface="Tahoma"/>
                <a:cs typeface="Tahoma"/>
              </a:rPr>
              <a:t> </a:t>
            </a:r>
            <a:r>
              <a:rPr sz="2176" spc="-59" dirty="0">
                <a:latin typeface="Tahoma"/>
                <a:cs typeface="Tahoma"/>
              </a:rPr>
              <a:t>overwrite</a:t>
            </a:r>
            <a:r>
              <a:rPr sz="2176" spc="-99" dirty="0">
                <a:latin typeface="Tahoma"/>
                <a:cs typeface="Tahoma"/>
              </a:rPr>
              <a:t> </a:t>
            </a:r>
            <a:r>
              <a:rPr sz="2176" spc="-49" dirty="0">
                <a:latin typeface="Tahoma"/>
                <a:cs typeface="Tahoma"/>
              </a:rPr>
              <a:t>the</a:t>
            </a:r>
            <a:r>
              <a:rPr sz="2176" spc="-99" dirty="0">
                <a:latin typeface="Tahoma"/>
                <a:cs typeface="Tahoma"/>
              </a:rPr>
              <a:t> </a:t>
            </a:r>
            <a:r>
              <a:rPr sz="2176" spc="-59" dirty="0">
                <a:latin typeface="Tahoma"/>
                <a:cs typeface="Tahoma"/>
              </a:rPr>
              <a:t>function’s</a:t>
            </a:r>
            <a:r>
              <a:rPr sz="2176" spc="-79" dirty="0">
                <a:latin typeface="Tahoma"/>
                <a:cs typeface="Tahoma"/>
              </a:rPr>
              <a:t> </a:t>
            </a:r>
            <a:r>
              <a:rPr sz="2176" spc="-20" dirty="0">
                <a:latin typeface="Tahoma"/>
                <a:cs typeface="Tahoma"/>
              </a:rPr>
              <a:t>return address</a:t>
            </a:r>
            <a:endParaRPr sz="2176" dirty="0">
              <a:latin typeface="Tahoma"/>
              <a:cs typeface="Tahoma"/>
            </a:endParaRPr>
          </a:p>
          <a:p>
            <a:pPr marL="25121" marR="10048">
              <a:lnSpc>
                <a:spcPct val="102699"/>
              </a:lnSpc>
              <a:spcBef>
                <a:spcPts val="453"/>
              </a:spcBef>
            </a:pPr>
            <a:r>
              <a:rPr sz="2176" spc="-59" dirty="0">
                <a:latin typeface="Tahoma"/>
                <a:cs typeface="Tahoma"/>
              </a:rPr>
              <a:t>The</a:t>
            </a:r>
            <a:r>
              <a:rPr sz="2176" spc="-89" dirty="0">
                <a:latin typeface="Tahoma"/>
                <a:cs typeface="Tahoma"/>
              </a:rPr>
              <a:t> </a:t>
            </a:r>
            <a:r>
              <a:rPr sz="2176" spc="-69" dirty="0">
                <a:latin typeface="Tahoma"/>
                <a:cs typeface="Tahoma"/>
              </a:rPr>
              <a:t>return</a:t>
            </a:r>
            <a:r>
              <a:rPr sz="2176" spc="-99" dirty="0">
                <a:latin typeface="Tahoma"/>
                <a:cs typeface="Tahoma"/>
              </a:rPr>
              <a:t> </a:t>
            </a:r>
            <a:r>
              <a:rPr sz="2176" spc="-69" dirty="0">
                <a:latin typeface="Tahoma"/>
                <a:cs typeface="Tahoma"/>
              </a:rPr>
              <a:t>address</a:t>
            </a:r>
            <a:r>
              <a:rPr sz="2176" spc="-89" dirty="0">
                <a:latin typeface="Tahoma"/>
                <a:cs typeface="Tahoma"/>
              </a:rPr>
              <a:t> </a:t>
            </a:r>
            <a:r>
              <a:rPr sz="2176" spc="-69" dirty="0">
                <a:latin typeface="Tahoma"/>
                <a:cs typeface="Tahoma"/>
              </a:rPr>
              <a:t>specifies</a:t>
            </a:r>
            <a:r>
              <a:rPr sz="2176" spc="-99" dirty="0">
                <a:latin typeface="Tahoma"/>
                <a:cs typeface="Tahoma"/>
              </a:rPr>
              <a:t> </a:t>
            </a:r>
            <a:r>
              <a:rPr sz="2176" spc="-49" dirty="0">
                <a:latin typeface="Tahoma"/>
                <a:cs typeface="Tahoma"/>
              </a:rPr>
              <a:t>the</a:t>
            </a:r>
            <a:r>
              <a:rPr sz="2176" spc="-109" dirty="0">
                <a:latin typeface="Tahoma"/>
                <a:cs typeface="Tahoma"/>
              </a:rPr>
              <a:t> </a:t>
            </a:r>
            <a:r>
              <a:rPr sz="2176" spc="-79" dirty="0">
                <a:latin typeface="Tahoma"/>
                <a:cs typeface="Tahoma"/>
              </a:rPr>
              <a:t>instruction</a:t>
            </a:r>
            <a:r>
              <a:rPr sz="2176" spc="-109" dirty="0">
                <a:latin typeface="Tahoma"/>
                <a:cs typeface="Tahoma"/>
              </a:rPr>
              <a:t> </a:t>
            </a:r>
            <a:r>
              <a:rPr sz="2176" spc="-59" dirty="0">
                <a:latin typeface="Tahoma"/>
                <a:cs typeface="Tahoma"/>
              </a:rPr>
              <a:t>that</a:t>
            </a:r>
            <a:r>
              <a:rPr sz="2176" spc="-99" dirty="0">
                <a:latin typeface="Tahoma"/>
                <a:cs typeface="Tahoma"/>
              </a:rPr>
              <a:t> </a:t>
            </a:r>
            <a:r>
              <a:rPr sz="2176" spc="-59" dirty="0">
                <a:latin typeface="Tahoma"/>
                <a:cs typeface="Tahoma"/>
              </a:rPr>
              <a:t>will</a:t>
            </a:r>
            <a:r>
              <a:rPr sz="2176" spc="-40" dirty="0">
                <a:latin typeface="Tahoma"/>
                <a:cs typeface="Tahoma"/>
              </a:rPr>
              <a:t> </a:t>
            </a:r>
            <a:r>
              <a:rPr sz="2176" spc="-49" dirty="0">
                <a:latin typeface="Tahoma"/>
                <a:cs typeface="Tahoma"/>
              </a:rPr>
              <a:t>be</a:t>
            </a:r>
            <a:r>
              <a:rPr sz="2176" spc="-79" dirty="0">
                <a:latin typeface="Tahoma"/>
                <a:cs typeface="Tahoma"/>
              </a:rPr>
              <a:t> executed</a:t>
            </a:r>
            <a:r>
              <a:rPr sz="2176" spc="-89" dirty="0">
                <a:latin typeface="Tahoma"/>
                <a:cs typeface="Tahoma"/>
              </a:rPr>
              <a:t> </a:t>
            </a:r>
            <a:r>
              <a:rPr sz="2176" spc="-40" dirty="0">
                <a:latin typeface="Tahoma"/>
                <a:cs typeface="Tahoma"/>
              </a:rPr>
              <a:t>once </a:t>
            </a:r>
            <a:r>
              <a:rPr sz="2176" dirty="0">
                <a:latin typeface="Tahoma"/>
                <a:cs typeface="Tahoma"/>
              </a:rPr>
              <a:t>the</a:t>
            </a:r>
            <a:r>
              <a:rPr sz="2176" spc="-30" dirty="0">
                <a:latin typeface="Tahoma"/>
                <a:cs typeface="Tahoma"/>
              </a:rPr>
              <a:t> </a:t>
            </a:r>
            <a:r>
              <a:rPr sz="2176" dirty="0">
                <a:latin typeface="Tahoma"/>
                <a:cs typeface="Tahoma"/>
              </a:rPr>
              <a:t>function</a:t>
            </a:r>
            <a:r>
              <a:rPr sz="2176" spc="-10" dirty="0">
                <a:latin typeface="Tahoma"/>
                <a:cs typeface="Tahoma"/>
              </a:rPr>
              <a:t> </a:t>
            </a:r>
            <a:r>
              <a:rPr sz="2176" spc="-20" dirty="0">
                <a:latin typeface="Tahoma"/>
                <a:cs typeface="Tahoma"/>
              </a:rPr>
              <a:t>exits</a:t>
            </a:r>
            <a:endParaRPr sz="2176" dirty="0">
              <a:latin typeface="Tahoma"/>
              <a:cs typeface="Tahoma"/>
            </a:endParaRPr>
          </a:p>
          <a:p>
            <a:pPr marL="25121">
              <a:spcBef>
                <a:spcPts val="326"/>
              </a:spcBef>
            </a:pPr>
            <a:r>
              <a:rPr sz="2176" spc="-59" dirty="0">
                <a:latin typeface="Tahoma"/>
                <a:cs typeface="Tahoma"/>
              </a:rPr>
              <a:t>An</a:t>
            </a:r>
            <a:r>
              <a:rPr sz="2176" spc="-79" dirty="0">
                <a:latin typeface="Tahoma"/>
                <a:cs typeface="Tahoma"/>
              </a:rPr>
              <a:t> </a:t>
            </a:r>
            <a:r>
              <a:rPr sz="2176" spc="-69" dirty="0">
                <a:latin typeface="Tahoma"/>
                <a:cs typeface="Tahoma"/>
              </a:rPr>
              <a:t>attacker</a:t>
            </a:r>
            <a:r>
              <a:rPr sz="2176" spc="-59" dirty="0">
                <a:latin typeface="Tahoma"/>
                <a:cs typeface="Tahoma"/>
              </a:rPr>
              <a:t> can</a:t>
            </a:r>
            <a:r>
              <a:rPr sz="2176" spc="-79" dirty="0">
                <a:latin typeface="Tahoma"/>
                <a:cs typeface="Tahoma"/>
              </a:rPr>
              <a:t> </a:t>
            </a:r>
            <a:r>
              <a:rPr sz="2176" spc="-69" dirty="0">
                <a:latin typeface="Tahoma"/>
                <a:cs typeface="Tahoma"/>
              </a:rPr>
              <a:t>exploit</a:t>
            </a:r>
            <a:r>
              <a:rPr sz="2176" spc="-59" dirty="0">
                <a:latin typeface="Tahoma"/>
                <a:cs typeface="Tahoma"/>
              </a:rPr>
              <a:t> </a:t>
            </a:r>
            <a:r>
              <a:rPr sz="2176" spc="-40" dirty="0">
                <a:latin typeface="Tahoma"/>
                <a:cs typeface="Tahoma"/>
              </a:rPr>
              <a:t>the</a:t>
            </a:r>
            <a:r>
              <a:rPr sz="2176" spc="-59" dirty="0">
                <a:latin typeface="Tahoma"/>
                <a:cs typeface="Tahoma"/>
              </a:rPr>
              <a:t> </a:t>
            </a:r>
            <a:r>
              <a:rPr sz="2176" spc="-79" dirty="0">
                <a:latin typeface="Tahoma"/>
                <a:cs typeface="Tahoma"/>
              </a:rPr>
              <a:t>overflow</a:t>
            </a:r>
            <a:r>
              <a:rPr sz="2176" spc="-69" dirty="0">
                <a:latin typeface="Tahoma"/>
                <a:cs typeface="Tahoma"/>
              </a:rPr>
              <a:t> </a:t>
            </a:r>
            <a:r>
              <a:rPr sz="2176" spc="-20" dirty="0">
                <a:latin typeface="Tahoma"/>
                <a:cs typeface="Tahoma"/>
              </a:rPr>
              <a:t>to</a:t>
            </a:r>
            <a:r>
              <a:rPr sz="2176" spc="-69" dirty="0">
                <a:latin typeface="Tahoma"/>
                <a:cs typeface="Tahoma"/>
              </a:rPr>
              <a:t> redirect</a:t>
            </a:r>
            <a:r>
              <a:rPr sz="2176" spc="-59" dirty="0">
                <a:latin typeface="Tahoma"/>
                <a:cs typeface="Tahoma"/>
              </a:rPr>
              <a:t> </a:t>
            </a:r>
            <a:r>
              <a:rPr sz="2176" spc="-40" dirty="0">
                <a:latin typeface="Tahoma"/>
                <a:cs typeface="Tahoma"/>
              </a:rPr>
              <a:t>the</a:t>
            </a:r>
            <a:r>
              <a:rPr sz="2176" spc="-89" dirty="0">
                <a:latin typeface="Tahoma"/>
                <a:cs typeface="Tahoma"/>
              </a:rPr>
              <a:t> </a:t>
            </a:r>
            <a:r>
              <a:rPr sz="2176" spc="-79" dirty="0">
                <a:latin typeface="Tahoma"/>
                <a:cs typeface="Tahoma"/>
              </a:rPr>
              <a:t>program</a:t>
            </a:r>
            <a:r>
              <a:rPr sz="2176" spc="-69" dirty="0">
                <a:latin typeface="Tahoma"/>
                <a:cs typeface="Tahoma"/>
              </a:rPr>
              <a:t> flow</a:t>
            </a:r>
            <a:r>
              <a:rPr sz="2176" spc="-79" dirty="0">
                <a:latin typeface="Tahoma"/>
                <a:cs typeface="Tahoma"/>
              </a:rPr>
              <a:t> </a:t>
            </a:r>
            <a:r>
              <a:rPr sz="2176" spc="-49" dirty="0">
                <a:latin typeface="Tahoma"/>
                <a:cs typeface="Tahoma"/>
              </a:rPr>
              <a:t>to:</a:t>
            </a:r>
            <a:endParaRPr sz="2176" dirty="0">
              <a:latin typeface="Tahoma"/>
              <a:cs typeface="Tahoma"/>
            </a:endParaRPr>
          </a:p>
          <a:p>
            <a:pPr marL="574006">
              <a:spcBef>
                <a:spcPts val="267"/>
              </a:spcBef>
            </a:pPr>
            <a:r>
              <a:rPr sz="1978" spc="-49" dirty="0">
                <a:latin typeface="Tahoma"/>
                <a:cs typeface="Tahoma"/>
              </a:rPr>
              <a:t>code</a:t>
            </a:r>
            <a:r>
              <a:rPr sz="1978" spc="-99" dirty="0">
                <a:latin typeface="Tahoma"/>
                <a:cs typeface="Tahoma"/>
              </a:rPr>
              <a:t> </a:t>
            </a:r>
            <a:r>
              <a:rPr sz="1978" spc="-59" dirty="0">
                <a:latin typeface="Tahoma"/>
                <a:cs typeface="Tahoma"/>
              </a:rPr>
              <a:t>supplied</a:t>
            </a:r>
            <a:r>
              <a:rPr sz="1978" spc="-129" dirty="0">
                <a:latin typeface="Tahoma"/>
                <a:cs typeface="Tahoma"/>
              </a:rPr>
              <a:t> </a:t>
            </a:r>
            <a:r>
              <a:rPr sz="1978" spc="-20" dirty="0">
                <a:latin typeface="Tahoma"/>
                <a:cs typeface="Tahoma"/>
              </a:rPr>
              <a:t>as</a:t>
            </a:r>
            <a:r>
              <a:rPr sz="1978" spc="-109" dirty="0">
                <a:latin typeface="Tahoma"/>
                <a:cs typeface="Tahoma"/>
              </a:rPr>
              <a:t> </a:t>
            </a:r>
            <a:r>
              <a:rPr sz="1978" spc="-49" dirty="0">
                <a:latin typeface="Tahoma"/>
                <a:cs typeface="Tahoma"/>
              </a:rPr>
              <a:t>part</a:t>
            </a:r>
            <a:r>
              <a:rPr sz="1978" spc="-69" dirty="0">
                <a:latin typeface="Tahoma"/>
                <a:cs typeface="Tahoma"/>
              </a:rPr>
              <a:t> </a:t>
            </a:r>
            <a:r>
              <a:rPr sz="1978" spc="-30" dirty="0">
                <a:latin typeface="Tahoma"/>
                <a:cs typeface="Tahoma"/>
              </a:rPr>
              <a:t>of</a:t>
            </a:r>
            <a:r>
              <a:rPr sz="1978" spc="-119" dirty="0">
                <a:latin typeface="Tahoma"/>
                <a:cs typeface="Tahoma"/>
              </a:rPr>
              <a:t> </a:t>
            </a:r>
            <a:r>
              <a:rPr sz="1978" spc="-59" dirty="0">
                <a:latin typeface="Tahoma"/>
                <a:cs typeface="Tahoma"/>
              </a:rPr>
              <a:t>the </a:t>
            </a:r>
            <a:r>
              <a:rPr sz="1978" spc="-20" dirty="0">
                <a:latin typeface="Tahoma"/>
                <a:cs typeface="Tahoma"/>
              </a:rPr>
              <a:t>overflow</a:t>
            </a:r>
            <a:endParaRPr sz="1978" dirty="0">
              <a:latin typeface="Tahoma"/>
              <a:cs typeface="Tahoma"/>
            </a:endParaRPr>
          </a:p>
          <a:p>
            <a:pPr marL="574006">
              <a:spcBef>
                <a:spcPts val="10"/>
              </a:spcBef>
            </a:pPr>
            <a:r>
              <a:rPr sz="1978" spc="-69" dirty="0">
                <a:latin typeface="Tahoma"/>
                <a:cs typeface="Tahoma"/>
              </a:rPr>
              <a:t>other</a:t>
            </a:r>
            <a:r>
              <a:rPr sz="1978" spc="-89" dirty="0">
                <a:latin typeface="Tahoma"/>
                <a:cs typeface="Tahoma"/>
              </a:rPr>
              <a:t> </a:t>
            </a:r>
            <a:r>
              <a:rPr sz="1978" spc="-59" dirty="0">
                <a:latin typeface="Tahoma"/>
                <a:cs typeface="Tahoma"/>
              </a:rPr>
              <a:t>code</a:t>
            </a:r>
            <a:r>
              <a:rPr sz="1978" spc="-89" dirty="0">
                <a:latin typeface="Tahoma"/>
                <a:cs typeface="Tahoma"/>
              </a:rPr>
              <a:t> </a:t>
            </a:r>
            <a:r>
              <a:rPr sz="1978" spc="-69" dirty="0">
                <a:latin typeface="Tahoma"/>
                <a:cs typeface="Tahoma"/>
              </a:rPr>
              <a:t>within</a:t>
            </a:r>
            <a:r>
              <a:rPr sz="1978" spc="-99" dirty="0">
                <a:latin typeface="Tahoma"/>
                <a:cs typeface="Tahoma"/>
              </a:rPr>
              <a:t> </a:t>
            </a:r>
            <a:r>
              <a:rPr sz="1978" spc="-69" dirty="0">
                <a:latin typeface="Tahoma"/>
                <a:cs typeface="Tahoma"/>
              </a:rPr>
              <a:t>the memory</a:t>
            </a:r>
            <a:r>
              <a:rPr sz="1978" spc="-99" dirty="0">
                <a:latin typeface="Tahoma"/>
                <a:cs typeface="Tahoma"/>
              </a:rPr>
              <a:t> </a:t>
            </a:r>
            <a:r>
              <a:rPr sz="1978" spc="-59" dirty="0">
                <a:latin typeface="Tahoma"/>
                <a:cs typeface="Tahoma"/>
              </a:rPr>
              <a:t>space </a:t>
            </a:r>
            <a:r>
              <a:rPr sz="1978" spc="-20" dirty="0">
                <a:latin typeface="Tahoma"/>
                <a:cs typeface="Tahoma"/>
              </a:rPr>
              <a:t>of</a:t>
            </a:r>
            <a:r>
              <a:rPr sz="1978" spc="-99" dirty="0">
                <a:latin typeface="Tahoma"/>
                <a:cs typeface="Tahoma"/>
              </a:rPr>
              <a:t> </a:t>
            </a:r>
            <a:r>
              <a:rPr sz="1978" spc="-59" dirty="0">
                <a:latin typeface="Tahoma"/>
                <a:cs typeface="Tahoma"/>
              </a:rPr>
              <a:t>the</a:t>
            </a:r>
            <a:r>
              <a:rPr sz="1978" spc="-79" dirty="0">
                <a:latin typeface="Tahoma"/>
                <a:cs typeface="Tahoma"/>
              </a:rPr>
              <a:t> </a:t>
            </a:r>
            <a:r>
              <a:rPr sz="1978" spc="-20" dirty="0">
                <a:latin typeface="Tahoma"/>
                <a:cs typeface="Tahoma"/>
              </a:rPr>
              <a:t>process</a:t>
            </a:r>
            <a:endParaRPr sz="1978" dirty="0">
              <a:latin typeface="Tahoma"/>
              <a:cs typeface="Tahoma"/>
            </a:endParaRPr>
          </a:p>
        </p:txBody>
      </p:sp>
      <p:pic>
        <p:nvPicPr>
          <p:cNvPr id="11" name="object 11"/>
          <p:cNvPicPr/>
          <p:nvPr/>
        </p:nvPicPr>
        <p:blipFill>
          <a:blip r:embed="rId2" cstate="print"/>
          <a:stretch>
            <a:fillRect/>
          </a:stretch>
        </p:blipFill>
        <p:spPr>
          <a:xfrm>
            <a:off x="2091732" y="1520566"/>
            <a:ext cx="128116" cy="128115"/>
          </a:xfrm>
          <a:prstGeom prst="rect">
            <a:avLst/>
          </a:prstGeom>
        </p:spPr>
      </p:pic>
      <p:pic>
        <p:nvPicPr>
          <p:cNvPr id="12" name="object 12"/>
          <p:cNvPicPr/>
          <p:nvPr/>
        </p:nvPicPr>
        <p:blipFill>
          <a:blip r:embed="rId3" cstate="print"/>
          <a:stretch>
            <a:fillRect/>
          </a:stretch>
        </p:blipFill>
        <p:spPr>
          <a:xfrm>
            <a:off x="2091732" y="3386293"/>
            <a:ext cx="128116" cy="128115"/>
          </a:xfrm>
          <a:prstGeom prst="rect">
            <a:avLst/>
          </a:prstGeom>
        </p:spPr>
      </p:pic>
      <p:pic>
        <p:nvPicPr>
          <p:cNvPr id="13" name="object 13"/>
          <p:cNvPicPr/>
          <p:nvPr/>
        </p:nvPicPr>
        <p:blipFill>
          <a:blip r:embed="rId4" cstate="print"/>
          <a:stretch>
            <a:fillRect/>
          </a:stretch>
        </p:blipFill>
        <p:spPr>
          <a:xfrm>
            <a:off x="2091732" y="4125852"/>
            <a:ext cx="128116" cy="128115"/>
          </a:xfrm>
          <a:prstGeom prst="rect">
            <a:avLst/>
          </a:prstGeom>
        </p:spPr>
      </p:pic>
      <p:pic>
        <p:nvPicPr>
          <p:cNvPr id="14" name="object 14"/>
          <p:cNvPicPr/>
          <p:nvPr/>
        </p:nvPicPr>
        <p:blipFill>
          <a:blip r:embed="rId5" cstate="print"/>
          <a:stretch>
            <a:fillRect/>
          </a:stretch>
        </p:blipFill>
        <p:spPr>
          <a:xfrm>
            <a:off x="2091732" y="4839336"/>
            <a:ext cx="128116" cy="128115"/>
          </a:xfrm>
          <a:prstGeom prst="rect">
            <a:avLst/>
          </a:prstGeom>
        </p:spPr>
      </p:pic>
      <p:pic>
        <p:nvPicPr>
          <p:cNvPr id="15" name="object 15"/>
          <p:cNvPicPr/>
          <p:nvPr/>
        </p:nvPicPr>
        <p:blipFill>
          <a:blip r:embed="rId6" cstate="print"/>
          <a:stretch>
            <a:fillRect/>
          </a:stretch>
        </p:blipFill>
        <p:spPr>
          <a:xfrm>
            <a:off x="2665744" y="5215572"/>
            <a:ext cx="102996" cy="102994"/>
          </a:xfrm>
          <a:prstGeom prst="rect">
            <a:avLst/>
          </a:prstGeom>
        </p:spPr>
      </p:pic>
      <p:pic>
        <p:nvPicPr>
          <p:cNvPr id="16" name="object 16"/>
          <p:cNvPicPr/>
          <p:nvPr/>
        </p:nvPicPr>
        <p:blipFill>
          <a:blip r:embed="rId7" cstate="print"/>
          <a:stretch>
            <a:fillRect/>
          </a:stretch>
        </p:blipFill>
        <p:spPr>
          <a:xfrm>
            <a:off x="2665744" y="5515766"/>
            <a:ext cx="102996" cy="10299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39454" y="59226"/>
            <a:ext cx="20800088" cy="765298"/>
          </a:xfrm>
          <a:prstGeom prst="rect">
            <a:avLst/>
          </a:prstGeom>
        </p:spPr>
        <p:txBody>
          <a:bodyPr vert="horz" wrap="square" lIns="0" tIns="26377" rIns="0" bIns="0" rtlCol="0" anchor="ctr">
            <a:spAutoFit/>
          </a:bodyPr>
          <a:lstStyle/>
          <a:p>
            <a:pPr marL="51495">
              <a:lnSpc>
                <a:spcPct val="100000"/>
              </a:lnSpc>
              <a:spcBef>
                <a:spcPts val="208"/>
              </a:spcBef>
            </a:pPr>
            <a:r>
              <a:rPr sz="4800" spc="-129" dirty="0"/>
              <a:t>Off-by-</a:t>
            </a:r>
            <a:r>
              <a:rPr sz="4800" spc="-59" dirty="0"/>
              <a:t>one</a:t>
            </a:r>
            <a:r>
              <a:rPr sz="4800" spc="-10" dirty="0"/>
              <a:t> </a:t>
            </a:r>
            <a:r>
              <a:rPr sz="4800" spc="-59" dirty="0"/>
              <a:t>errors</a:t>
            </a:r>
          </a:p>
        </p:txBody>
      </p:sp>
      <p:sp>
        <p:nvSpPr>
          <p:cNvPr id="7" name="object 7"/>
          <p:cNvSpPr txBox="1"/>
          <p:nvPr/>
        </p:nvSpPr>
        <p:spPr>
          <a:xfrm>
            <a:off x="2318999" y="920877"/>
            <a:ext cx="7881676" cy="5532814"/>
          </a:xfrm>
          <a:prstGeom prst="rect">
            <a:avLst/>
          </a:prstGeom>
        </p:spPr>
        <p:txBody>
          <a:bodyPr vert="horz" wrap="square" lIns="0" tIns="187151" rIns="0" bIns="0" rtlCol="0">
            <a:spAutoFit/>
          </a:bodyPr>
          <a:lstStyle/>
          <a:p>
            <a:pPr marL="25121">
              <a:spcBef>
                <a:spcPts val="1474"/>
              </a:spcBef>
            </a:pPr>
            <a:r>
              <a:rPr sz="2176" spc="-20" dirty="0">
                <a:latin typeface="Tahoma"/>
                <a:cs typeface="Tahoma"/>
              </a:rPr>
              <a:t>Example:</a:t>
            </a:r>
            <a:endParaRPr sz="2176" dirty="0">
              <a:latin typeface="Tahoma"/>
              <a:cs typeface="Tahoma"/>
            </a:endParaRPr>
          </a:p>
          <a:p>
            <a:pPr marL="25121">
              <a:spcBef>
                <a:spcPts val="1038"/>
              </a:spcBef>
            </a:pPr>
            <a:r>
              <a:rPr sz="1780" dirty="0">
                <a:latin typeface="Courier New"/>
                <a:cs typeface="Courier New"/>
              </a:rPr>
              <a:t>void</a:t>
            </a:r>
            <a:r>
              <a:rPr sz="1780" spc="-10" dirty="0">
                <a:latin typeface="Courier New"/>
                <a:cs typeface="Courier New"/>
              </a:rPr>
              <a:t> </a:t>
            </a:r>
            <a:r>
              <a:rPr sz="1780" spc="-20" dirty="0">
                <a:latin typeface="Courier New"/>
                <a:cs typeface="Courier New"/>
              </a:rPr>
              <a:t>func(...)</a:t>
            </a:r>
            <a:endParaRPr sz="1780" dirty="0">
              <a:latin typeface="Courier New"/>
              <a:cs typeface="Courier New"/>
            </a:endParaRPr>
          </a:p>
          <a:p>
            <a:pPr marL="25121">
              <a:spcBef>
                <a:spcPts val="544"/>
              </a:spcBef>
            </a:pPr>
            <a:r>
              <a:rPr sz="1780" spc="-99" dirty="0">
                <a:latin typeface="Courier New"/>
                <a:cs typeface="Courier New"/>
              </a:rPr>
              <a:t>{</a:t>
            </a:r>
            <a:endParaRPr sz="1780" dirty="0">
              <a:latin typeface="Courier New"/>
              <a:cs typeface="Courier New"/>
            </a:endParaRPr>
          </a:p>
          <a:p>
            <a:pPr marL="576518" marR="5258998">
              <a:lnSpc>
                <a:spcPct val="125600"/>
              </a:lnSpc>
            </a:pPr>
            <a:r>
              <a:rPr sz="1780" dirty="0">
                <a:latin typeface="Courier New"/>
                <a:cs typeface="Courier New"/>
              </a:rPr>
              <a:t>char</a:t>
            </a:r>
            <a:r>
              <a:rPr sz="1780" spc="-40" dirty="0">
                <a:latin typeface="Courier New"/>
                <a:cs typeface="Courier New"/>
              </a:rPr>
              <a:t> </a:t>
            </a:r>
            <a:r>
              <a:rPr sz="1780" spc="-20" dirty="0">
                <a:latin typeface="Courier New"/>
                <a:cs typeface="Courier New"/>
              </a:rPr>
              <a:t>buf[255]; </a:t>
            </a:r>
            <a:r>
              <a:rPr sz="1780" dirty="0">
                <a:latin typeface="Courier New"/>
                <a:cs typeface="Courier New"/>
              </a:rPr>
              <a:t>char</a:t>
            </a:r>
            <a:r>
              <a:rPr sz="1780" spc="-79" dirty="0">
                <a:latin typeface="Courier New"/>
                <a:cs typeface="Courier New"/>
              </a:rPr>
              <a:t> </a:t>
            </a:r>
            <a:r>
              <a:rPr sz="1780" spc="-20" dirty="0">
                <a:latin typeface="Courier New"/>
                <a:cs typeface="Courier New"/>
              </a:rPr>
              <a:t>data[255];</a:t>
            </a:r>
            <a:endParaRPr sz="1780" dirty="0">
              <a:latin typeface="Courier New"/>
              <a:cs typeface="Courier New"/>
            </a:endParaRPr>
          </a:p>
          <a:p>
            <a:pPr marL="576518">
              <a:spcBef>
                <a:spcPts val="673"/>
              </a:spcBef>
            </a:pPr>
            <a:r>
              <a:rPr sz="1780" spc="-49" dirty="0">
                <a:latin typeface="Courier New"/>
                <a:cs typeface="Courier New"/>
              </a:rPr>
              <a:t>...</a:t>
            </a:r>
            <a:endParaRPr sz="1780" dirty="0">
              <a:latin typeface="Courier New"/>
              <a:cs typeface="Courier New"/>
            </a:endParaRPr>
          </a:p>
          <a:p>
            <a:pPr marL="1127915" marR="2676600" indent="-552653">
              <a:lnSpc>
                <a:spcPts val="2690"/>
              </a:lnSpc>
            </a:pPr>
            <a:r>
              <a:rPr sz="1780" dirty="0">
                <a:latin typeface="Courier New"/>
                <a:cs typeface="Courier New"/>
              </a:rPr>
              <a:t>for</a:t>
            </a:r>
            <a:r>
              <a:rPr sz="1780" spc="-40" dirty="0">
                <a:latin typeface="Courier New"/>
                <a:cs typeface="Courier New"/>
              </a:rPr>
              <a:t> </a:t>
            </a:r>
            <a:r>
              <a:rPr sz="1780" dirty="0">
                <a:latin typeface="Courier New"/>
                <a:cs typeface="Courier New"/>
              </a:rPr>
              <a:t>(i</a:t>
            </a:r>
            <a:r>
              <a:rPr sz="1780" spc="-30" dirty="0">
                <a:latin typeface="Courier New"/>
                <a:cs typeface="Courier New"/>
              </a:rPr>
              <a:t> </a:t>
            </a:r>
            <a:r>
              <a:rPr sz="1780" dirty="0">
                <a:latin typeface="Courier New"/>
                <a:cs typeface="Courier New"/>
              </a:rPr>
              <a:t>=</a:t>
            </a:r>
            <a:r>
              <a:rPr sz="1780" spc="-30" dirty="0">
                <a:latin typeface="Courier New"/>
                <a:cs typeface="Courier New"/>
              </a:rPr>
              <a:t> </a:t>
            </a:r>
            <a:r>
              <a:rPr sz="1780" dirty="0">
                <a:latin typeface="Courier New"/>
                <a:cs typeface="Courier New"/>
              </a:rPr>
              <a:t>0;</a:t>
            </a:r>
            <a:r>
              <a:rPr sz="1780" spc="-40" dirty="0">
                <a:latin typeface="Courier New"/>
                <a:cs typeface="Courier New"/>
              </a:rPr>
              <a:t> </a:t>
            </a:r>
            <a:r>
              <a:rPr sz="1780" dirty="0">
                <a:latin typeface="Courier New"/>
                <a:cs typeface="Courier New"/>
              </a:rPr>
              <a:t>i</a:t>
            </a:r>
            <a:r>
              <a:rPr sz="1780" spc="-30" dirty="0">
                <a:latin typeface="Courier New"/>
                <a:cs typeface="Courier New"/>
              </a:rPr>
              <a:t> </a:t>
            </a:r>
            <a:r>
              <a:rPr sz="1780" dirty="0">
                <a:latin typeface="Courier New"/>
                <a:cs typeface="Courier New"/>
              </a:rPr>
              <a:t>&lt;=</a:t>
            </a:r>
            <a:r>
              <a:rPr sz="1780" spc="-30" dirty="0">
                <a:latin typeface="Courier New"/>
                <a:cs typeface="Courier New"/>
              </a:rPr>
              <a:t> </a:t>
            </a:r>
            <a:r>
              <a:rPr sz="1780" dirty="0">
                <a:latin typeface="Courier New"/>
                <a:cs typeface="Courier New"/>
              </a:rPr>
              <a:t>sizeof(buf);</a:t>
            </a:r>
            <a:r>
              <a:rPr sz="1780" spc="-30" dirty="0">
                <a:latin typeface="Courier New"/>
                <a:cs typeface="Courier New"/>
              </a:rPr>
              <a:t> </a:t>
            </a:r>
            <a:r>
              <a:rPr sz="1780" spc="-40" dirty="0">
                <a:latin typeface="Courier New"/>
                <a:cs typeface="Courier New"/>
              </a:rPr>
              <a:t>i++) </a:t>
            </a:r>
            <a:r>
              <a:rPr sz="1780" dirty="0">
                <a:latin typeface="Courier New"/>
                <a:cs typeface="Courier New"/>
              </a:rPr>
              <a:t>buf[i]</a:t>
            </a:r>
            <a:r>
              <a:rPr sz="1780" spc="-40" dirty="0">
                <a:latin typeface="Courier New"/>
                <a:cs typeface="Courier New"/>
              </a:rPr>
              <a:t> </a:t>
            </a:r>
            <a:r>
              <a:rPr sz="1780" dirty="0">
                <a:latin typeface="Courier New"/>
                <a:cs typeface="Courier New"/>
              </a:rPr>
              <a:t>=</a:t>
            </a:r>
            <a:r>
              <a:rPr sz="1780" spc="-30" dirty="0">
                <a:latin typeface="Courier New"/>
                <a:cs typeface="Courier New"/>
              </a:rPr>
              <a:t> </a:t>
            </a:r>
            <a:r>
              <a:rPr sz="1780" spc="-20" dirty="0">
                <a:latin typeface="Courier New"/>
                <a:cs typeface="Courier New"/>
              </a:rPr>
              <a:t>data[i];</a:t>
            </a:r>
            <a:endParaRPr sz="1780" dirty="0">
              <a:latin typeface="Courier New"/>
              <a:cs typeface="Courier New"/>
            </a:endParaRPr>
          </a:p>
          <a:p>
            <a:pPr marL="576518">
              <a:spcBef>
                <a:spcPts val="386"/>
              </a:spcBef>
            </a:pPr>
            <a:r>
              <a:rPr sz="1780" spc="-49" dirty="0">
                <a:latin typeface="Courier New"/>
                <a:cs typeface="Courier New"/>
              </a:rPr>
              <a:t>...</a:t>
            </a:r>
            <a:endParaRPr sz="1780" dirty="0">
              <a:latin typeface="Courier New"/>
              <a:cs typeface="Courier New"/>
            </a:endParaRPr>
          </a:p>
          <a:p>
            <a:pPr marL="25121">
              <a:spcBef>
                <a:spcPts val="544"/>
              </a:spcBef>
            </a:pPr>
            <a:r>
              <a:rPr sz="1780" spc="-99" dirty="0">
                <a:latin typeface="Courier New"/>
                <a:cs typeface="Courier New"/>
              </a:rPr>
              <a:t>}</a:t>
            </a:r>
            <a:endParaRPr sz="1780" dirty="0">
              <a:latin typeface="Courier New"/>
              <a:cs typeface="Courier New"/>
            </a:endParaRPr>
          </a:p>
          <a:p>
            <a:pPr marL="25121" marR="10048">
              <a:lnSpc>
                <a:spcPct val="102400"/>
              </a:lnSpc>
              <a:spcBef>
                <a:spcPts val="682"/>
              </a:spcBef>
            </a:pPr>
            <a:r>
              <a:rPr sz="2176" spc="-20" dirty="0">
                <a:latin typeface="Tahoma"/>
                <a:cs typeface="Tahoma"/>
              </a:rPr>
              <a:t>Very</a:t>
            </a:r>
            <a:r>
              <a:rPr sz="2176" spc="-138" dirty="0">
                <a:latin typeface="Tahoma"/>
                <a:cs typeface="Tahoma"/>
              </a:rPr>
              <a:t> </a:t>
            </a:r>
            <a:r>
              <a:rPr sz="2176" spc="-20" dirty="0">
                <a:latin typeface="Tahoma"/>
                <a:cs typeface="Tahoma"/>
              </a:rPr>
              <a:t>popular</a:t>
            </a:r>
            <a:r>
              <a:rPr sz="2176" spc="-148" dirty="0">
                <a:latin typeface="Tahoma"/>
                <a:cs typeface="Tahoma"/>
              </a:rPr>
              <a:t> </a:t>
            </a:r>
            <a:r>
              <a:rPr sz="2176" spc="-20" dirty="0">
                <a:latin typeface="Tahoma"/>
                <a:cs typeface="Tahoma"/>
              </a:rPr>
              <a:t>bugs</a:t>
            </a:r>
            <a:r>
              <a:rPr sz="2176" spc="-129" dirty="0">
                <a:latin typeface="Tahoma"/>
                <a:cs typeface="Tahoma"/>
              </a:rPr>
              <a:t> </a:t>
            </a:r>
            <a:r>
              <a:rPr sz="2176" spc="-20" dirty="0">
                <a:latin typeface="Tahoma"/>
                <a:cs typeface="Tahoma"/>
              </a:rPr>
              <a:t>due</a:t>
            </a:r>
            <a:r>
              <a:rPr sz="2176" spc="-138" dirty="0">
                <a:latin typeface="Tahoma"/>
                <a:cs typeface="Tahoma"/>
              </a:rPr>
              <a:t> </a:t>
            </a:r>
            <a:r>
              <a:rPr sz="2176" dirty="0">
                <a:latin typeface="Tahoma"/>
                <a:cs typeface="Tahoma"/>
              </a:rPr>
              <a:t>to</a:t>
            </a:r>
            <a:r>
              <a:rPr sz="2176" spc="-158" dirty="0">
                <a:latin typeface="Tahoma"/>
                <a:cs typeface="Tahoma"/>
              </a:rPr>
              <a:t> </a:t>
            </a:r>
            <a:r>
              <a:rPr sz="2176" dirty="0">
                <a:latin typeface="Tahoma"/>
                <a:cs typeface="Tahoma"/>
              </a:rPr>
              <a:t>C</a:t>
            </a:r>
            <a:r>
              <a:rPr sz="2176" spc="-148" dirty="0">
                <a:latin typeface="Tahoma"/>
                <a:cs typeface="Tahoma"/>
              </a:rPr>
              <a:t> </a:t>
            </a:r>
            <a:r>
              <a:rPr sz="2176" spc="-20" dirty="0">
                <a:latin typeface="Tahoma"/>
                <a:cs typeface="Tahoma"/>
              </a:rPr>
              <a:t>semantics</a:t>
            </a:r>
            <a:r>
              <a:rPr sz="2176" spc="-109" dirty="0">
                <a:latin typeface="Tahoma"/>
                <a:cs typeface="Tahoma"/>
              </a:rPr>
              <a:t> </a:t>
            </a:r>
            <a:r>
              <a:rPr sz="2176" spc="-20" dirty="0">
                <a:latin typeface="Tahoma"/>
                <a:cs typeface="Tahoma"/>
              </a:rPr>
              <a:t>or</a:t>
            </a:r>
            <a:r>
              <a:rPr sz="2176" spc="-129" dirty="0">
                <a:latin typeface="Tahoma"/>
                <a:cs typeface="Tahoma"/>
              </a:rPr>
              <a:t> </a:t>
            </a:r>
            <a:r>
              <a:rPr sz="2176" spc="-20" dirty="0">
                <a:latin typeface="Tahoma"/>
                <a:cs typeface="Tahoma"/>
              </a:rPr>
              <a:t>API</a:t>
            </a:r>
            <a:r>
              <a:rPr sz="2176" spc="-109" dirty="0">
                <a:latin typeface="Tahoma"/>
                <a:cs typeface="Tahoma"/>
              </a:rPr>
              <a:t> </a:t>
            </a:r>
            <a:r>
              <a:rPr sz="2176" spc="-20" dirty="0">
                <a:latin typeface="Tahoma"/>
                <a:cs typeface="Tahoma"/>
              </a:rPr>
              <a:t>semantics</a:t>
            </a:r>
            <a:r>
              <a:rPr sz="2176" spc="-129" dirty="0">
                <a:latin typeface="Tahoma"/>
                <a:cs typeface="Tahoma"/>
              </a:rPr>
              <a:t> </a:t>
            </a:r>
            <a:r>
              <a:rPr sz="2176" spc="-20" dirty="0">
                <a:latin typeface="Tahoma"/>
                <a:cs typeface="Tahoma"/>
              </a:rPr>
              <a:t>(e.g. </a:t>
            </a:r>
            <a:r>
              <a:rPr sz="1780" spc="-40" dirty="0">
                <a:latin typeface="Courier New"/>
                <a:cs typeface="Courier New"/>
              </a:rPr>
              <a:t>strncpy</a:t>
            </a:r>
            <a:r>
              <a:rPr sz="1780" spc="-287" dirty="0">
                <a:latin typeface="Courier New"/>
                <a:cs typeface="Courier New"/>
              </a:rPr>
              <a:t> </a:t>
            </a:r>
            <a:r>
              <a:rPr sz="2176" spc="-20" dirty="0">
                <a:latin typeface="Tahoma"/>
                <a:cs typeface="Tahoma"/>
              </a:rPr>
              <a:t>does</a:t>
            </a:r>
            <a:r>
              <a:rPr sz="2176" spc="-129" dirty="0">
                <a:latin typeface="Tahoma"/>
                <a:cs typeface="Tahoma"/>
              </a:rPr>
              <a:t> </a:t>
            </a:r>
            <a:r>
              <a:rPr sz="2176" spc="-40" dirty="0">
                <a:latin typeface="Tahoma"/>
                <a:cs typeface="Tahoma"/>
              </a:rPr>
              <a:t>not</a:t>
            </a:r>
            <a:r>
              <a:rPr sz="2176" spc="-79" dirty="0">
                <a:latin typeface="Tahoma"/>
                <a:cs typeface="Tahoma"/>
              </a:rPr>
              <a:t> </a:t>
            </a:r>
            <a:r>
              <a:rPr sz="2176" spc="-40" dirty="0">
                <a:latin typeface="Tahoma"/>
                <a:cs typeface="Tahoma"/>
              </a:rPr>
              <a:t>terminate</a:t>
            </a:r>
            <a:r>
              <a:rPr sz="2176" spc="-99" dirty="0">
                <a:latin typeface="Tahoma"/>
                <a:cs typeface="Tahoma"/>
              </a:rPr>
              <a:t> </a:t>
            </a:r>
            <a:r>
              <a:rPr sz="2176" spc="-20" dirty="0">
                <a:latin typeface="Tahoma"/>
                <a:cs typeface="Tahoma"/>
              </a:rPr>
              <a:t>the</a:t>
            </a:r>
            <a:r>
              <a:rPr sz="2176" spc="-109" dirty="0">
                <a:latin typeface="Tahoma"/>
                <a:cs typeface="Tahoma"/>
              </a:rPr>
              <a:t> </a:t>
            </a:r>
            <a:r>
              <a:rPr sz="2176" spc="-40" dirty="0">
                <a:latin typeface="Tahoma"/>
                <a:cs typeface="Tahoma"/>
              </a:rPr>
              <a:t>output</a:t>
            </a:r>
            <a:r>
              <a:rPr sz="2176" spc="-89" dirty="0">
                <a:latin typeface="Tahoma"/>
                <a:cs typeface="Tahoma"/>
              </a:rPr>
              <a:t> </a:t>
            </a:r>
            <a:r>
              <a:rPr sz="2176" spc="-40" dirty="0">
                <a:latin typeface="Tahoma"/>
                <a:cs typeface="Tahoma"/>
              </a:rPr>
              <a:t>string</a:t>
            </a:r>
            <a:r>
              <a:rPr sz="2176" spc="-109" dirty="0">
                <a:latin typeface="Tahoma"/>
                <a:cs typeface="Tahoma"/>
              </a:rPr>
              <a:t> </a:t>
            </a:r>
            <a:r>
              <a:rPr sz="2176" spc="-40" dirty="0">
                <a:latin typeface="Tahoma"/>
                <a:cs typeface="Tahoma"/>
              </a:rPr>
              <a:t>with</a:t>
            </a:r>
            <a:r>
              <a:rPr sz="2176" spc="-129" dirty="0">
                <a:latin typeface="Tahoma"/>
                <a:cs typeface="Tahoma"/>
              </a:rPr>
              <a:t> </a:t>
            </a:r>
            <a:r>
              <a:rPr sz="2176" spc="-49" dirty="0">
                <a:latin typeface="Tahoma"/>
                <a:cs typeface="Tahoma"/>
              </a:rPr>
              <a:t>NULL,</a:t>
            </a:r>
            <a:r>
              <a:rPr sz="2176" spc="-89" dirty="0">
                <a:latin typeface="Tahoma"/>
                <a:cs typeface="Tahoma"/>
              </a:rPr>
              <a:t> </a:t>
            </a:r>
            <a:r>
              <a:rPr sz="2176" spc="-40" dirty="0">
                <a:latin typeface="Tahoma"/>
                <a:cs typeface="Tahoma"/>
              </a:rPr>
              <a:t>copies</a:t>
            </a:r>
            <a:r>
              <a:rPr sz="2176" spc="-89" dirty="0">
                <a:latin typeface="Tahoma"/>
                <a:cs typeface="Tahoma"/>
              </a:rPr>
              <a:t> </a:t>
            </a:r>
            <a:r>
              <a:rPr sz="2176" spc="-49" dirty="0">
                <a:latin typeface="Tahoma"/>
                <a:cs typeface="Tahoma"/>
              </a:rPr>
              <a:t>up </a:t>
            </a:r>
            <a:r>
              <a:rPr sz="2176" dirty="0">
                <a:latin typeface="Tahoma"/>
                <a:cs typeface="Tahoma"/>
              </a:rPr>
              <a:t>to </a:t>
            </a:r>
            <a:r>
              <a:rPr sz="2176" i="1" dirty="0">
                <a:latin typeface="Arial"/>
                <a:cs typeface="Arial"/>
              </a:rPr>
              <a:t>n</a:t>
            </a:r>
            <a:r>
              <a:rPr sz="2176" i="1" spc="-20" dirty="0">
                <a:latin typeface="Arial"/>
                <a:cs typeface="Arial"/>
              </a:rPr>
              <a:t> </a:t>
            </a:r>
            <a:r>
              <a:rPr sz="2176" spc="-20" dirty="0">
                <a:latin typeface="Tahoma"/>
                <a:cs typeface="Tahoma"/>
              </a:rPr>
              <a:t>bytes)</a:t>
            </a:r>
            <a:endParaRPr sz="2176" dirty="0">
              <a:latin typeface="Tahoma"/>
              <a:cs typeface="Tahoma"/>
            </a:endParaRPr>
          </a:p>
          <a:p>
            <a:pPr marL="25121" marR="254974">
              <a:lnSpc>
                <a:spcPct val="101800"/>
              </a:lnSpc>
              <a:spcBef>
                <a:spcPts val="673"/>
              </a:spcBef>
            </a:pPr>
            <a:r>
              <a:rPr sz="2176" spc="-49" dirty="0">
                <a:latin typeface="Tahoma"/>
                <a:cs typeface="Tahoma"/>
              </a:rPr>
              <a:t>Proposal:</a:t>
            </a:r>
            <a:r>
              <a:rPr sz="2176" spc="-40" dirty="0">
                <a:latin typeface="Tahoma"/>
                <a:cs typeface="Tahoma"/>
              </a:rPr>
              <a:t> </a:t>
            </a:r>
            <a:r>
              <a:rPr sz="2176" spc="-59" dirty="0">
                <a:latin typeface="Tahoma"/>
                <a:cs typeface="Tahoma"/>
              </a:rPr>
              <a:t>Do</a:t>
            </a:r>
            <a:r>
              <a:rPr sz="2176" spc="-148" dirty="0">
                <a:latin typeface="Tahoma"/>
                <a:cs typeface="Tahoma"/>
              </a:rPr>
              <a:t> </a:t>
            </a:r>
            <a:r>
              <a:rPr sz="2176" spc="-49" dirty="0">
                <a:latin typeface="Tahoma"/>
                <a:cs typeface="Tahoma"/>
              </a:rPr>
              <a:t>not</a:t>
            </a:r>
            <a:r>
              <a:rPr sz="2176" spc="-109" dirty="0">
                <a:latin typeface="Tahoma"/>
                <a:cs typeface="Tahoma"/>
              </a:rPr>
              <a:t> </a:t>
            </a:r>
            <a:r>
              <a:rPr sz="2176" spc="-59" dirty="0">
                <a:latin typeface="Tahoma"/>
                <a:cs typeface="Tahoma"/>
              </a:rPr>
              <a:t>copy</a:t>
            </a:r>
            <a:r>
              <a:rPr sz="2176" spc="-109" dirty="0">
                <a:latin typeface="Tahoma"/>
                <a:cs typeface="Tahoma"/>
              </a:rPr>
              <a:t> </a:t>
            </a:r>
            <a:r>
              <a:rPr sz="2176" spc="-49" dirty="0">
                <a:latin typeface="Tahoma"/>
                <a:cs typeface="Tahoma"/>
              </a:rPr>
              <a:t>more</a:t>
            </a:r>
            <a:r>
              <a:rPr sz="2176" spc="-129" dirty="0">
                <a:latin typeface="Tahoma"/>
                <a:cs typeface="Tahoma"/>
              </a:rPr>
              <a:t> </a:t>
            </a:r>
            <a:r>
              <a:rPr sz="2176" spc="-49" dirty="0">
                <a:latin typeface="Tahoma"/>
                <a:cs typeface="Tahoma"/>
              </a:rPr>
              <a:t>bytes</a:t>
            </a:r>
            <a:r>
              <a:rPr sz="2176" spc="-119" dirty="0">
                <a:latin typeface="Tahoma"/>
                <a:cs typeface="Tahoma"/>
              </a:rPr>
              <a:t> </a:t>
            </a:r>
            <a:r>
              <a:rPr sz="2176" spc="-49" dirty="0">
                <a:latin typeface="Tahoma"/>
                <a:cs typeface="Tahoma"/>
              </a:rPr>
              <a:t>than</a:t>
            </a:r>
            <a:r>
              <a:rPr sz="2176" spc="-129" dirty="0">
                <a:latin typeface="Tahoma"/>
                <a:cs typeface="Tahoma"/>
              </a:rPr>
              <a:t> </a:t>
            </a:r>
            <a:r>
              <a:rPr sz="2176" spc="-49" dirty="0">
                <a:latin typeface="Tahoma"/>
                <a:cs typeface="Tahoma"/>
              </a:rPr>
              <a:t>the</a:t>
            </a:r>
            <a:r>
              <a:rPr sz="2176" spc="-158" dirty="0">
                <a:latin typeface="Tahoma"/>
                <a:cs typeface="Tahoma"/>
              </a:rPr>
              <a:t> </a:t>
            </a:r>
            <a:r>
              <a:rPr sz="2176" spc="-40" dirty="0">
                <a:latin typeface="Tahoma"/>
                <a:cs typeface="Tahoma"/>
              </a:rPr>
              <a:t>size</a:t>
            </a:r>
            <a:r>
              <a:rPr sz="2176" spc="-129" dirty="0">
                <a:latin typeface="Tahoma"/>
                <a:cs typeface="Tahoma"/>
              </a:rPr>
              <a:t> </a:t>
            </a:r>
            <a:r>
              <a:rPr sz="2176" spc="-40" dirty="0">
                <a:latin typeface="Tahoma"/>
                <a:cs typeface="Tahoma"/>
              </a:rPr>
              <a:t>of</a:t>
            </a:r>
            <a:r>
              <a:rPr sz="2176" spc="-129" dirty="0">
                <a:latin typeface="Tahoma"/>
                <a:cs typeface="Tahoma"/>
              </a:rPr>
              <a:t> </a:t>
            </a:r>
            <a:r>
              <a:rPr sz="2176" spc="-49" dirty="0">
                <a:latin typeface="Tahoma"/>
                <a:cs typeface="Tahoma"/>
              </a:rPr>
              <a:t>the</a:t>
            </a:r>
            <a:r>
              <a:rPr sz="2176" spc="-129" dirty="0">
                <a:latin typeface="Tahoma"/>
                <a:cs typeface="Tahoma"/>
              </a:rPr>
              <a:t> </a:t>
            </a:r>
            <a:r>
              <a:rPr sz="2176" spc="-20" dirty="0">
                <a:latin typeface="Tahoma"/>
                <a:cs typeface="Tahoma"/>
              </a:rPr>
              <a:t>destination buffer.</a:t>
            </a:r>
            <a:endParaRPr sz="2176" dirty="0">
              <a:latin typeface="Tahoma"/>
              <a:cs typeface="Tahoma"/>
            </a:endParaRPr>
          </a:p>
        </p:txBody>
      </p:sp>
      <p:pic>
        <p:nvPicPr>
          <p:cNvPr id="8" name="object 8"/>
          <p:cNvPicPr/>
          <p:nvPr/>
        </p:nvPicPr>
        <p:blipFill>
          <a:blip r:embed="rId2" cstate="print"/>
          <a:stretch>
            <a:fillRect/>
          </a:stretch>
        </p:blipFill>
        <p:spPr>
          <a:xfrm>
            <a:off x="2091732" y="1133955"/>
            <a:ext cx="128116" cy="128115"/>
          </a:xfrm>
          <a:prstGeom prst="rect">
            <a:avLst/>
          </a:prstGeom>
        </p:spPr>
      </p:pic>
      <p:pic>
        <p:nvPicPr>
          <p:cNvPr id="9" name="object 9"/>
          <p:cNvPicPr/>
          <p:nvPr/>
        </p:nvPicPr>
        <p:blipFill>
          <a:blip r:embed="rId3" cstate="print"/>
          <a:stretch>
            <a:fillRect/>
          </a:stretch>
        </p:blipFill>
        <p:spPr>
          <a:xfrm>
            <a:off x="2091732" y="4686376"/>
            <a:ext cx="128116" cy="128091"/>
          </a:xfrm>
          <a:prstGeom prst="rect">
            <a:avLst/>
          </a:prstGeom>
        </p:spPr>
      </p:pic>
      <p:pic>
        <p:nvPicPr>
          <p:cNvPr id="10" name="object 10"/>
          <p:cNvPicPr/>
          <p:nvPr/>
        </p:nvPicPr>
        <p:blipFill>
          <a:blip r:embed="rId4" cstate="print"/>
          <a:stretch>
            <a:fillRect/>
          </a:stretch>
        </p:blipFill>
        <p:spPr>
          <a:xfrm>
            <a:off x="2091732" y="5782172"/>
            <a:ext cx="128116" cy="12811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9631" y="261463"/>
            <a:ext cx="20800088" cy="765298"/>
          </a:xfrm>
          <a:prstGeom prst="rect">
            <a:avLst/>
          </a:prstGeom>
        </p:spPr>
        <p:txBody>
          <a:bodyPr vert="horz" wrap="square" lIns="0" tIns="26377" rIns="0" bIns="0" rtlCol="0" anchor="ctr">
            <a:spAutoFit/>
          </a:bodyPr>
          <a:lstStyle/>
          <a:p>
            <a:pPr marL="30145">
              <a:lnSpc>
                <a:spcPct val="100000"/>
              </a:lnSpc>
              <a:spcBef>
                <a:spcPts val="208"/>
              </a:spcBef>
            </a:pPr>
            <a:r>
              <a:rPr sz="4800" spc="-69" dirty="0"/>
              <a:t>Exploiting</a:t>
            </a:r>
            <a:r>
              <a:rPr sz="4800" spc="-99" dirty="0"/>
              <a:t> </a:t>
            </a:r>
            <a:r>
              <a:rPr sz="4800" spc="-89" dirty="0"/>
              <a:t>off-by-</a:t>
            </a:r>
            <a:r>
              <a:rPr sz="4800" spc="-20" dirty="0"/>
              <a:t>one</a:t>
            </a:r>
            <a:r>
              <a:rPr sz="4800" spc="-89" dirty="0"/>
              <a:t> </a:t>
            </a:r>
            <a:r>
              <a:rPr sz="4800" spc="-20" dirty="0"/>
              <a:t>errors</a:t>
            </a:r>
          </a:p>
        </p:txBody>
      </p:sp>
      <p:sp>
        <p:nvSpPr>
          <p:cNvPr id="7" name="object 7"/>
          <p:cNvSpPr txBox="1">
            <a:spLocks noGrp="1"/>
          </p:cNvSpPr>
          <p:nvPr>
            <p:ph type="body" idx="1"/>
          </p:nvPr>
        </p:nvSpPr>
        <p:spPr>
          <a:xfrm>
            <a:off x="105496" y="1339736"/>
            <a:ext cx="11974725" cy="4228895"/>
          </a:xfrm>
          <a:prstGeom prst="rect">
            <a:avLst/>
          </a:prstGeom>
        </p:spPr>
        <p:txBody>
          <a:bodyPr vert="horz" wrap="square" lIns="0" tIns="414192" rIns="0" bIns="0" rtlCol="0">
            <a:spAutoFit/>
          </a:bodyPr>
          <a:lstStyle/>
          <a:p>
            <a:pPr>
              <a:lnSpc>
                <a:spcPct val="100000"/>
              </a:lnSpc>
              <a:spcBef>
                <a:spcPts val="858"/>
              </a:spcBef>
            </a:pPr>
            <a:r>
              <a:rPr spc="-99" dirty="0"/>
              <a:t>One</a:t>
            </a:r>
            <a:r>
              <a:rPr spc="-49" dirty="0"/>
              <a:t> </a:t>
            </a:r>
            <a:r>
              <a:rPr spc="-89" dirty="0"/>
              <a:t>byte</a:t>
            </a:r>
            <a:r>
              <a:rPr spc="-30" dirty="0"/>
              <a:t> </a:t>
            </a:r>
            <a:r>
              <a:rPr spc="-99" dirty="0"/>
              <a:t>overwrite</a:t>
            </a:r>
            <a:r>
              <a:rPr spc="-49" dirty="0"/>
              <a:t> </a:t>
            </a:r>
            <a:r>
              <a:rPr dirty="0"/>
              <a:t>of</a:t>
            </a:r>
            <a:r>
              <a:rPr spc="-40" dirty="0"/>
              <a:t> </a:t>
            </a:r>
            <a:r>
              <a:rPr spc="-109" dirty="0"/>
              <a:t>saved</a:t>
            </a:r>
            <a:r>
              <a:rPr spc="-40" dirty="0"/>
              <a:t> </a:t>
            </a:r>
            <a:r>
              <a:rPr spc="-109" dirty="0"/>
              <a:t>frame</a:t>
            </a:r>
            <a:r>
              <a:rPr spc="-40" dirty="0"/>
              <a:t> </a:t>
            </a:r>
            <a:r>
              <a:rPr spc="-20" dirty="0"/>
              <a:t>pointer</a:t>
            </a:r>
          </a:p>
          <a:p>
            <a:pPr marL="532557" marR="154492">
              <a:lnSpc>
                <a:spcPct val="101800"/>
              </a:lnSpc>
              <a:spcBef>
                <a:spcPts val="623"/>
              </a:spcBef>
            </a:pPr>
            <a:r>
              <a:rPr spc="-40" dirty="0"/>
              <a:t>An</a:t>
            </a:r>
            <a:r>
              <a:rPr spc="-119" dirty="0"/>
              <a:t> </a:t>
            </a:r>
            <a:r>
              <a:rPr spc="-89" dirty="0"/>
              <a:t>off-by-</a:t>
            </a:r>
            <a:r>
              <a:rPr spc="-49" dirty="0"/>
              <a:t>one</a:t>
            </a:r>
            <a:r>
              <a:rPr spc="-109" dirty="0"/>
              <a:t> </a:t>
            </a:r>
            <a:r>
              <a:rPr spc="-79" dirty="0"/>
              <a:t>overflow</a:t>
            </a:r>
            <a:r>
              <a:rPr spc="-119" dirty="0"/>
              <a:t> </a:t>
            </a:r>
            <a:r>
              <a:rPr spc="-49" dirty="0"/>
              <a:t>to</a:t>
            </a:r>
            <a:r>
              <a:rPr spc="-99" dirty="0"/>
              <a:t> </a:t>
            </a:r>
            <a:r>
              <a:rPr spc="-49" dirty="0"/>
              <a:t>the</a:t>
            </a:r>
            <a:r>
              <a:rPr spc="-109" dirty="0"/>
              <a:t> </a:t>
            </a:r>
            <a:r>
              <a:rPr spc="-69" dirty="0"/>
              <a:t>variable</a:t>
            </a:r>
            <a:r>
              <a:rPr spc="-129" dirty="0"/>
              <a:t> </a:t>
            </a:r>
            <a:r>
              <a:rPr spc="-69" dirty="0"/>
              <a:t>right</a:t>
            </a:r>
            <a:r>
              <a:rPr spc="-99" dirty="0"/>
              <a:t> </a:t>
            </a:r>
            <a:r>
              <a:rPr spc="-59" dirty="0"/>
              <a:t>next</a:t>
            </a:r>
            <a:r>
              <a:rPr spc="-89" dirty="0"/>
              <a:t> </a:t>
            </a:r>
            <a:r>
              <a:rPr spc="-49" dirty="0"/>
              <a:t>to</a:t>
            </a:r>
            <a:r>
              <a:rPr spc="-109" dirty="0"/>
              <a:t> </a:t>
            </a:r>
            <a:r>
              <a:rPr spc="-49" dirty="0"/>
              <a:t>the</a:t>
            </a:r>
            <a:r>
              <a:rPr spc="-109" dirty="0"/>
              <a:t> </a:t>
            </a:r>
            <a:r>
              <a:rPr spc="-69" dirty="0"/>
              <a:t>saved </a:t>
            </a:r>
            <a:r>
              <a:rPr spc="-20" dirty="0"/>
              <a:t>frame </a:t>
            </a:r>
            <a:r>
              <a:rPr spc="-40" dirty="0"/>
              <a:t>pointer</a:t>
            </a:r>
            <a:r>
              <a:rPr spc="-129" dirty="0"/>
              <a:t> </a:t>
            </a:r>
            <a:r>
              <a:rPr spc="-40" dirty="0"/>
              <a:t>will</a:t>
            </a:r>
            <a:r>
              <a:rPr spc="-109" dirty="0"/>
              <a:t> </a:t>
            </a:r>
            <a:r>
              <a:rPr spc="-40" dirty="0"/>
              <a:t>change</a:t>
            </a:r>
            <a:r>
              <a:rPr spc="-119" dirty="0"/>
              <a:t> </a:t>
            </a:r>
            <a:r>
              <a:rPr spc="-40" dirty="0"/>
              <a:t>one</a:t>
            </a:r>
            <a:r>
              <a:rPr spc="-119" dirty="0"/>
              <a:t> </a:t>
            </a:r>
            <a:r>
              <a:rPr spc="-20" dirty="0"/>
              <a:t>byte</a:t>
            </a:r>
            <a:r>
              <a:rPr spc="-119" dirty="0"/>
              <a:t> </a:t>
            </a:r>
            <a:r>
              <a:rPr spc="-20" dirty="0"/>
              <a:t>in</a:t>
            </a:r>
            <a:r>
              <a:rPr spc="-138" dirty="0"/>
              <a:t> </a:t>
            </a:r>
            <a:r>
              <a:rPr spc="-20" dirty="0"/>
              <a:t>the</a:t>
            </a:r>
            <a:r>
              <a:rPr spc="-109" dirty="0"/>
              <a:t> </a:t>
            </a:r>
            <a:r>
              <a:rPr spc="-40" dirty="0"/>
              <a:t>saved</a:t>
            </a:r>
            <a:r>
              <a:rPr spc="-109" dirty="0"/>
              <a:t> </a:t>
            </a:r>
            <a:r>
              <a:rPr spc="-40" dirty="0"/>
              <a:t>frame</a:t>
            </a:r>
            <a:r>
              <a:rPr spc="-119" dirty="0"/>
              <a:t> </a:t>
            </a:r>
            <a:r>
              <a:rPr spc="-40" dirty="0"/>
              <a:t>pointer</a:t>
            </a:r>
            <a:r>
              <a:rPr spc="-119" dirty="0"/>
              <a:t> </a:t>
            </a:r>
            <a:r>
              <a:rPr spc="-20" dirty="0"/>
              <a:t>address</a:t>
            </a:r>
          </a:p>
          <a:p>
            <a:pPr marL="532557" marR="474777">
              <a:lnSpc>
                <a:spcPct val="101800"/>
              </a:lnSpc>
              <a:spcBef>
                <a:spcPts val="623"/>
              </a:spcBef>
            </a:pPr>
            <a:r>
              <a:rPr spc="-49" dirty="0"/>
              <a:t>This</a:t>
            </a:r>
            <a:r>
              <a:rPr spc="-129" dirty="0"/>
              <a:t> </a:t>
            </a:r>
            <a:r>
              <a:rPr spc="-59" dirty="0"/>
              <a:t>address</a:t>
            </a:r>
            <a:r>
              <a:rPr spc="-109" dirty="0"/>
              <a:t> </a:t>
            </a:r>
            <a:r>
              <a:rPr spc="-49" dirty="0"/>
              <a:t>may</a:t>
            </a:r>
            <a:r>
              <a:rPr spc="-79" dirty="0"/>
              <a:t> </a:t>
            </a:r>
            <a:r>
              <a:rPr spc="-59" dirty="0"/>
              <a:t>point</a:t>
            </a:r>
            <a:r>
              <a:rPr spc="-89" dirty="0"/>
              <a:t> </a:t>
            </a:r>
            <a:r>
              <a:rPr spc="-40" dirty="0"/>
              <a:t>to</a:t>
            </a:r>
            <a:r>
              <a:rPr spc="-129" dirty="0"/>
              <a:t> </a:t>
            </a:r>
            <a:r>
              <a:rPr dirty="0"/>
              <a:t>a</a:t>
            </a:r>
            <a:r>
              <a:rPr spc="-129" dirty="0"/>
              <a:t> </a:t>
            </a:r>
            <a:r>
              <a:rPr spc="-49" dirty="0"/>
              <a:t>fake</a:t>
            </a:r>
            <a:r>
              <a:rPr spc="-99" dirty="0"/>
              <a:t> </a:t>
            </a:r>
            <a:r>
              <a:rPr spc="-59" dirty="0"/>
              <a:t>stack</a:t>
            </a:r>
            <a:r>
              <a:rPr spc="-99" dirty="0"/>
              <a:t> </a:t>
            </a:r>
            <a:r>
              <a:rPr spc="-49" dirty="0"/>
              <a:t>frame</a:t>
            </a:r>
            <a:r>
              <a:rPr spc="-99" dirty="0"/>
              <a:t> </a:t>
            </a:r>
            <a:r>
              <a:rPr spc="-59" dirty="0"/>
              <a:t>within</a:t>
            </a:r>
            <a:r>
              <a:rPr spc="-109" dirty="0"/>
              <a:t> </a:t>
            </a:r>
            <a:r>
              <a:rPr spc="-49" dirty="0"/>
              <a:t>the</a:t>
            </a:r>
            <a:r>
              <a:rPr spc="-138" dirty="0"/>
              <a:t> </a:t>
            </a:r>
            <a:r>
              <a:rPr spc="-20" dirty="0"/>
              <a:t>attacker </a:t>
            </a:r>
            <a:r>
              <a:rPr dirty="0"/>
              <a:t>provided</a:t>
            </a:r>
            <a:r>
              <a:rPr spc="-99" dirty="0"/>
              <a:t> </a:t>
            </a:r>
            <a:r>
              <a:rPr spc="-40" dirty="0"/>
              <a:t>data</a:t>
            </a:r>
          </a:p>
          <a:p>
            <a:pPr marL="532557" marR="584054">
              <a:lnSpc>
                <a:spcPct val="101800"/>
              </a:lnSpc>
              <a:spcBef>
                <a:spcPts val="623"/>
              </a:spcBef>
            </a:pPr>
            <a:r>
              <a:rPr dirty="0"/>
              <a:t>At</a:t>
            </a:r>
            <a:r>
              <a:rPr spc="-119" dirty="0"/>
              <a:t> </a:t>
            </a:r>
            <a:r>
              <a:rPr dirty="0"/>
              <a:t>the</a:t>
            </a:r>
            <a:r>
              <a:rPr spc="-129" dirty="0"/>
              <a:t> </a:t>
            </a:r>
            <a:r>
              <a:rPr spc="-20" dirty="0"/>
              <a:t>epilogue</a:t>
            </a:r>
            <a:r>
              <a:rPr spc="-119" dirty="0"/>
              <a:t> </a:t>
            </a:r>
            <a:r>
              <a:rPr dirty="0"/>
              <a:t>of</a:t>
            </a:r>
            <a:r>
              <a:rPr spc="-148" dirty="0"/>
              <a:t> </a:t>
            </a:r>
            <a:r>
              <a:rPr dirty="0"/>
              <a:t>the</a:t>
            </a:r>
            <a:r>
              <a:rPr spc="-129" dirty="0"/>
              <a:t> </a:t>
            </a:r>
            <a:r>
              <a:rPr spc="-20" dirty="0"/>
              <a:t>vulnerable</a:t>
            </a:r>
            <a:r>
              <a:rPr spc="-119" dirty="0"/>
              <a:t> </a:t>
            </a:r>
            <a:r>
              <a:rPr dirty="0"/>
              <a:t>function:</a:t>
            </a:r>
            <a:r>
              <a:rPr spc="30" dirty="0"/>
              <a:t> </a:t>
            </a:r>
            <a:r>
              <a:rPr dirty="0"/>
              <a:t>ESP</a:t>
            </a:r>
            <a:r>
              <a:rPr spc="-138" dirty="0"/>
              <a:t> </a:t>
            </a:r>
            <a:r>
              <a:rPr dirty="0"/>
              <a:t>=</a:t>
            </a:r>
            <a:r>
              <a:rPr spc="-138" dirty="0"/>
              <a:t> </a:t>
            </a:r>
            <a:r>
              <a:rPr dirty="0"/>
              <a:t>EBP,</a:t>
            </a:r>
            <a:r>
              <a:rPr spc="-138" dirty="0"/>
              <a:t> </a:t>
            </a:r>
            <a:r>
              <a:rPr dirty="0"/>
              <a:t>EBP</a:t>
            </a:r>
            <a:r>
              <a:rPr spc="-129" dirty="0"/>
              <a:t> </a:t>
            </a:r>
            <a:r>
              <a:rPr spc="-99" dirty="0"/>
              <a:t>= </a:t>
            </a:r>
            <a:r>
              <a:rPr dirty="0"/>
              <a:t>modified</a:t>
            </a:r>
            <a:r>
              <a:rPr spc="-59" dirty="0"/>
              <a:t> </a:t>
            </a:r>
            <a:r>
              <a:rPr dirty="0"/>
              <a:t>frame</a:t>
            </a:r>
            <a:r>
              <a:rPr spc="-79" dirty="0"/>
              <a:t> </a:t>
            </a:r>
            <a:r>
              <a:rPr spc="-20" dirty="0"/>
              <a:t>pointer</a:t>
            </a:r>
          </a:p>
          <a:p>
            <a:pPr marL="532557">
              <a:lnSpc>
                <a:spcPct val="100000"/>
              </a:lnSpc>
              <a:spcBef>
                <a:spcPts val="643"/>
              </a:spcBef>
            </a:pPr>
            <a:r>
              <a:rPr spc="-20" dirty="0"/>
              <a:t>At</a:t>
            </a:r>
            <a:r>
              <a:rPr spc="-148" dirty="0"/>
              <a:t> </a:t>
            </a:r>
            <a:r>
              <a:rPr spc="-20" dirty="0"/>
              <a:t>the</a:t>
            </a:r>
            <a:r>
              <a:rPr spc="-138" dirty="0"/>
              <a:t> </a:t>
            </a:r>
            <a:r>
              <a:rPr spc="-40" dirty="0"/>
              <a:t>epilogue</a:t>
            </a:r>
            <a:r>
              <a:rPr spc="-119" dirty="0"/>
              <a:t> </a:t>
            </a:r>
            <a:r>
              <a:rPr spc="-20" dirty="0"/>
              <a:t>of</a:t>
            </a:r>
            <a:r>
              <a:rPr spc="-138" dirty="0"/>
              <a:t> </a:t>
            </a:r>
            <a:r>
              <a:rPr spc="-20" dirty="0"/>
              <a:t>the</a:t>
            </a:r>
            <a:r>
              <a:rPr spc="-138" dirty="0"/>
              <a:t> </a:t>
            </a:r>
            <a:r>
              <a:rPr spc="-20" dirty="0"/>
              <a:t>caller:</a:t>
            </a:r>
            <a:r>
              <a:rPr spc="69" dirty="0"/>
              <a:t> </a:t>
            </a:r>
            <a:r>
              <a:rPr spc="-20" dirty="0"/>
              <a:t>ESP</a:t>
            </a:r>
            <a:r>
              <a:rPr spc="-148" dirty="0"/>
              <a:t> </a:t>
            </a:r>
            <a:r>
              <a:rPr dirty="0"/>
              <a:t>=</a:t>
            </a:r>
            <a:r>
              <a:rPr spc="-119" dirty="0"/>
              <a:t> </a:t>
            </a:r>
            <a:r>
              <a:rPr spc="-49" dirty="0"/>
              <a:t>modified</a:t>
            </a:r>
            <a:r>
              <a:rPr spc="-119" dirty="0"/>
              <a:t> </a:t>
            </a:r>
            <a:r>
              <a:rPr spc="-40" dirty="0"/>
              <a:t>frame</a:t>
            </a:r>
            <a:r>
              <a:rPr spc="-129" dirty="0"/>
              <a:t> </a:t>
            </a:r>
            <a:r>
              <a:rPr spc="-40" dirty="0"/>
              <a:t>pointer,</a:t>
            </a:r>
            <a:r>
              <a:rPr spc="-119" dirty="0"/>
              <a:t> </a:t>
            </a:r>
            <a:r>
              <a:rPr spc="-40" dirty="0"/>
              <a:t>but</a:t>
            </a:r>
            <a:r>
              <a:rPr spc="-148" dirty="0"/>
              <a:t> </a:t>
            </a:r>
            <a:r>
              <a:rPr spc="-49" dirty="0"/>
              <a:t>the</a:t>
            </a:r>
          </a:p>
          <a:p>
            <a:pPr marL="532557">
              <a:lnSpc>
                <a:spcPct val="100000"/>
              </a:lnSpc>
              <a:spcBef>
                <a:spcPts val="69"/>
              </a:spcBef>
            </a:pPr>
            <a:r>
              <a:rPr sz="1780" spc="-59" dirty="0">
                <a:latin typeface="Courier New"/>
                <a:cs typeface="Courier New"/>
              </a:rPr>
              <a:t>ret</a:t>
            </a:r>
            <a:r>
              <a:rPr sz="1780" spc="-415" dirty="0">
                <a:latin typeface="Courier New"/>
                <a:cs typeface="Courier New"/>
              </a:rPr>
              <a:t> </a:t>
            </a:r>
            <a:r>
              <a:rPr spc="-79" dirty="0"/>
              <a:t>instruction</a:t>
            </a:r>
            <a:r>
              <a:rPr spc="-158" dirty="0"/>
              <a:t> </a:t>
            </a:r>
            <a:r>
              <a:rPr spc="-49" dirty="0"/>
              <a:t>will</a:t>
            </a:r>
            <a:r>
              <a:rPr spc="-79" dirty="0"/>
              <a:t> </a:t>
            </a:r>
            <a:r>
              <a:rPr spc="-20" dirty="0"/>
              <a:t>use</a:t>
            </a:r>
            <a:r>
              <a:rPr spc="-79" dirty="0"/>
              <a:t> </a:t>
            </a:r>
            <a:r>
              <a:rPr dirty="0"/>
              <a:t>an</a:t>
            </a:r>
            <a:r>
              <a:rPr spc="-69" dirty="0"/>
              <a:t> </a:t>
            </a:r>
            <a:r>
              <a:rPr spc="-59" dirty="0"/>
              <a:t>address </a:t>
            </a:r>
            <a:r>
              <a:rPr spc="-79" dirty="0"/>
              <a:t>found</a:t>
            </a:r>
            <a:r>
              <a:rPr spc="-69" dirty="0"/>
              <a:t> </a:t>
            </a:r>
            <a:r>
              <a:rPr dirty="0"/>
              <a:t>in</a:t>
            </a:r>
            <a:r>
              <a:rPr spc="-89" dirty="0"/>
              <a:t> </a:t>
            </a:r>
            <a:r>
              <a:rPr spc="-40" dirty="0"/>
              <a:t>the</a:t>
            </a:r>
            <a:r>
              <a:rPr spc="-89" dirty="0"/>
              <a:t> </a:t>
            </a:r>
            <a:r>
              <a:rPr spc="-49" dirty="0"/>
              <a:t>fake</a:t>
            </a:r>
            <a:r>
              <a:rPr spc="-59" dirty="0"/>
              <a:t> stack</a:t>
            </a:r>
            <a:r>
              <a:rPr spc="-69" dirty="0"/>
              <a:t> </a:t>
            </a:r>
            <a:r>
              <a:rPr spc="-20" dirty="0"/>
              <a:t>frame!</a:t>
            </a:r>
            <a:endParaRPr sz="1780" dirty="0">
              <a:latin typeface="Courier New"/>
              <a:cs typeface="Courier New"/>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39611" y="242939"/>
            <a:ext cx="7536592" cy="949964"/>
          </a:xfrm>
          <a:prstGeom prst="rect">
            <a:avLst/>
          </a:prstGeom>
        </p:spPr>
        <p:txBody>
          <a:bodyPr vert="horz" wrap="square" lIns="0" tIns="26377" rIns="0" bIns="0" rtlCol="0" anchor="ctr">
            <a:spAutoFit/>
          </a:bodyPr>
          <a:lstStyle/>
          <a:p>
            <a:pPr marL="25121">
              <a:lnSpc>
                <a:spcPct val="100000"/>
              </a:lnSpc>
              <a:spcBef>
                <a:spcPts val="208"/>
              </a:spcBef>
            </a:pPr>
            <a:r>
              <a:rPr spc="-188" dirty="0"/>
              <a:t>Non-</a:t>
            </a:r>
            <a:r>
              <a:rPr spc="-119" dirty="0"/>
              <a:t>executable</a:t>
            </a:r>
            <a:r>
              <a:rPr spc="40" dirty="0"/>
              <a:t> </a:t>
            </a:r>
            <a:r>
              <a:rPr spc="-138" dirty="0"/>
              <a:t>pages</a:t>
            </a:r>
          </a:p>
        </p:txBody>
      </p:sp>
      <p:sp>
        <p:nvSpPr>
          <p:cNvPr id="7" name="object 7"/>
          <p:cNvSpPr txBox="1">
            <a:spLocks noGrp="1"/>
          </p:cNvSpPr>
          <p:nvPr>
            <p:ph type="body" idx="1"/>
          </p:nvPr>
        </p:nvSpPr>
        <p:spPr>
          <a:xfrm>
            <a:off x="566789" y="1455087"/>
            <a:ext cx="10515600" cy="4426429"/>
          </a:xfrm>
          <a:prstGeom prst="rect">
            <a:avLst/>
          </a:prstGeom>
        </p:spPr>
        <p:txBody>
          <a:bodyPr vert="horz" wrap="square" lIns="0" tIns="77875" rIns="0" bIns="0" rtlCol="0">
            <a:spAutoFit/>
          </a:bodyPr>
          <a:lstStyle/>
          <a:p>
            <a:pPr marL="533813">
              <a:lnSpc>
                <a:spcPct val="100000"/>
              </a:lnSpc>
              <a:spcBef>
                <a:spcPts val="613"/>
              </a:spcBef>
            </a:pPr>
            <a:r>
              <a:rPr dirty="0"/>
              <a:t>The</a:t>
            </a:r>
            <a:r>
              <a:rPr spc="-59" dirty="0"/>
              <a:t> </a:t>
            </a:r>
            <a:r>
              <a:rPr dirty="0"/>
              <a:t>W</a:t>
            </a:r>
            <a:r>
              <a:rPr spc="-40" dirty="0"/>
              <a:t> </a:t>
            </a:r>
            <a:r>
              <a:rPr dirty="0"/>
              <a:t>^</a:t>
            </a:r>
            <a:r>
              <a:rPr spc="-49" dirty="0"/>
              <a:t> </a:t>
            </a:r>
            <a:r>
              <a:rPr dirty="0"/>
              <a:t>X</a:t>
            </a:r>
            <a:r>
              <a:rPr spc="-49" dirty="0"/>
              <a:t> </a:t>
            </a:r>
            <a:r>
              <a:rPr spc="-20" dirty="0"/>
              <a:t>philosophy</a:t>
            </a:r>
          </a:p>
          <a:p>
            <a:pPr marL="1082698">
              <a:lnSpc>
                <a:spcPct val="100000"/>
              </a:lnSpc>
              <a:spcBef>
                <a:spcPts val="366"/>
              </a:spcBef>
            </a:pPr>
            <a:r>
              <a:rPr sz="1978" spc="-69" dirty="0"/>
              <a:t>Writable</a:t>
            </a:r>
            <a:r>
              <a:rPr sz="1978" spc="-89" dirty="0"/>
              <a:t> </a:t>
            </a:r>
            <a:r>
              <a:rPr sz="1978" spc="-59" dirty="0"/>
              <a:t>pages</a:t>
            </a:r>
            <a:r>
              <a:rPr sz="1978" spc="-89" dirty="0"/>
              <a:t> </a:t>
            </a:r>
            <a:r>
              <a:rPr sz="1978" spc="-59" dirty="0"/>
              <a:t>should </a:t>
            </a:r>
            <a:r>
              <a:rPr sz="1978" spc="-49" dirty="0"/>
              <a:t>not</a:t>
            </a:r>
            <a:r>
              <a:rPr sz="1978" spc="-89" dirty="0"/>
              <a:t> </a:t>
            </a:r>
            <a:r>
              <a:rPr sz="1978" dirty="0"/>
              <a:t>be</a:t>
            </a:r>
            <a:r>
              <a:rPr sz="1978" spc="-49" dirty="0"/>
              <a:t> </a:t>
            </a:r>
            <a:r>
              <a:rPr sz="1978" spc="-20" dirty="0"/>
              <a:t>executable</a:t>
            </a:r>
            <a:endParaRPr sz="1978" dirty="0"/>
          </a:p>
          <a:p>
            <a:pPr marL="533813">
              <a:lnSpc>
                <a:spcPct val="100000"/>
              </a:lnSpc>
              <a:spcBef>
                <a:spcPts val="376"/>
              </a:spcBef>
            </a:pPr>
            <a:r>
              <a:rPr spc="-69" dirty="0"/>
              <a:t>Recent</a:t>
            </a:r>
            <a:r>
              <a:rPr spc="-89" dirty="0"/>
              <a:t> </a:t>
            </a:r>
            <a:r>
              <a:rPr spc="-59" dirty="0"/>
              <a:t>CPUs</a:t>
            </a:r>
            <a:r>
              <a:rPr spc="-89" dirty="0"/>
              <a:t> </a:t>
            </a:r>
            <a:r>
              <a:rPr spc="-69" dirty="0"/>
              <a:t>allow</a:t>
            </a:r>
            <a:r>
              <a:rPr spc="-89" dirty="0"/>
              <a:t> </a:t>
            </a:r>
            <a:r>
              <a:rPr spc="-69" dirty="0"/>
              <a:t>pages</a:t>
            </a:r>
            <a:r>
              <a:rPr spc="-119" dirty="0"/>
              <a:t> </a:t>
            </a:r>
            <a:r>
              <a:rPr spc="-40" dirty="0"/>
              <a:t>to</a:t>
            </a:r>
            <a:r>
              <a:rPr spc="-119" dirty="0"/>
              <a:t> </a:t>
            </a:r>
            <a:r>
              <a:rPr spc="-40" dirty="0"/>
              <a:t>be</a:t>
            </a:r>
            <a:r>
              <a:rPr spc="-89" dirty="0"/>
              <a:t> </a:t>
            </a:r>
            <a:r>
              <a:rPr spc="-69" dirty="0"/>
              <a:t>marked</a:t>
            </a:r>
            <a:r>
              <a:rPr spc="-79" dirty="0"/>
              <a:t> </a:t>
            </a:r>
            <a:r>
              <a:rPr spc="-40" dirty="0"/>
              <a:t>as</a:t>
            </a:r>
            <a:r>
              <a:rPr spc="-89" dirty="0"/>
              <a:t> non-</a:t>
            </a:r>
            <a:r>
              <a:rPr spc="-20" dirty="0"/>
              <a:t>executable</a:t>
            </a:r>
          </a:p>
          <a:p>
            <a:pPr marL="1082698" marR="6130682">
              <a:lnSpc>
                <a:spcPts val="2354"/>
              </a:lnSpc>
              <a:spcBef>
                <a:spcPts val="435"/>
              </a:spcBef>
            </a:pPr>
            <a:r>
              <a:rPr sz="1978" dirty="0"/>
              <a:t>AMD</a:t>
            </a:r>
            <a:r>
              <a:rPr sz="1978" spc="119" dirty="0"/>
              <a:t> </a:t>
            </a:r>
            <a:r>
              <a:rPr sz="1978" dirty="0"/>
              <a:t>NX</a:t>
            </a:r>
            <a:r>
              <a:rPr sz="1978" spc="79" dirty="0"/>
              <a:t> </a:t>
            </a:r>
            <a:r>
              <a:rPr sz="1978" spc="-49" dirty="0"/>
              <a:t>bit </a:t>
            </a:r>
            <a:r>
              <a:rPr sz="1978" dirty="0"/>
              <a:t>Intel</a:t>
            </a:r>
            <a:r>
              <a:rPr sz="1978" spc="109" dirty="0"/>
              <a:t> </a:t>
            </a:r>
            <a:r>
              <a:rPr sz="1978" dirty="0"/>
              <a:t>XD</a:t>
            </a:r>
            <a:r>
              <a:rPr sz="1978" spc="119" dirty="0"/>
              <a:t> </a:t>
            </a:r>
            <a:r>
              <a:rPr sz="1978" spc="-49" dirty="0"/>
              <a:t>bit</a:t>
            </a:r>
            <a:endParaRPr sz="1978" dirty="0"/>
          </a:p>
          <a:p>
            <a:pPr marL="533813" marR="314008">
              <a:lnSpc>
                <a:spcPct val="101800"/>
              </a:lnSpc>
              <a:spcBef>
                <a:spcPts val="603"/>
              </a:spcBef>
            </a:pPr>
            <a:r>
              <a:rPr spc="-40" dirty="0"/>
              <a:t>An</a:t>
            </a:r>
            <a:r>
              <a:rPr spc="-89" dirty="0"/>
              <a:t> </a:t>
            </a:r>
            <a:r>
              <a:rPr spc="-69" dirty="0"/>
              <a:t>executable</a:t>
            </a:r>
            <a:r>
              <a:rPr spc="-89" dirty="0"/>
              <a:t> </a:t>
            </a:r>
            <a:r>
              <a:rPr spc="-59" dirty="0"/>
              <a:t>file</a:t>
            </a:r>
            <a:r>
              <a:rPr spc="-119" dirty="0"/>
              <a:t> </a:t>
            </a:r>
            <a:r>
              <a:rPr spc="-49" dirty="0"/>
              <a:t>or</a:t>
            </a:r>
            <a:r>
              <a:rPr spc="-109" dirty="0"/>
              <a:t> </a:t>
            </a:r>
            <a:r>
              <a:rPr dirty="0"/>
              <a:t>a</a:t>
            </a:r>
            <a:r>
              <a:rPr spc="-99" dirty="0"/>
              <a:t> </a:t>
            </a:r>
            <a:r>
              <a:rPr spc="-79" dirty="0"/>
              <a:t>library</a:t>
            </a:r>
            <a:r>
              <a:rPr spc="-69" dirty="0"/>
              <a:t> can</a:t>
            </a:r>
            <a:r>
              <a:rPr spc="-119" dirty="0"/>
              <a:t> </a:t>
            </a:r>
            <a:r>
              <a:rPr spc="-69" dirty="0"/>
              <a:t>describe</a:t>
            </a:r>
            <a:r>
              <a:rPr spc="-89" dirty="0"/>
              <a:t> </a:t>
            </a:r>
            <a:r>
              <a:rPr spc="-69" dirty="0"/>
              <a:t>which</a:t>
            </a:r>
            <a:r>
              <a:rPr spc="-119" dirty="0"/>
              <a:t> </a:t>
            </a:r>
            <a:r>
              <a:rPr spc="-69" dirty="0"/>
              <a:t>sections</a:t>
            </a:r>
            <a:r>
              <a:rPr spc="-109" dirty="0"/>
              <a:t> </a:t>
            </a:r>
            <a:r>
              <a:rPr spc="-49" dirty="0"/>
              <a:t>are</a:t>
            </a:r>
            <a:r>
              <a:rPr spc="-119" dirty="0"/>
              <a:t> </a:t>
            </a:r>
            <a:r>
              <a:rPr spc="-49" dirty="0"/>
              <a:t>to</a:t>
            </a:r>
            <a:r>
              <a:rPr spc="-109" dirty="0"/>
              <a:t> </a:t>
            </a:r>
            <a:r>
              <a:rPr spc="-49" dirty="0"/>
              <a:t>be </a:t>
            </a:r>
            <a:r>
              <a:rPr spc="-40" dirty="0"/>
              <a:t>loaded</a:t>
            </a:r>
            <a:r>
              <a:rPr spc="-59" dirty="0"/>
              <a:t> </a:t>
            </a:r>
            <a:r>
              <a:rPr dirty="0"/>
              <a:t>at</a:t>
            </a:r>
            <a:r>
              <a:rPr spc="-49" dirty="0"/>
              <a:t> non-</a:t>
            </a:r>
            <a:r>
              <a:rPr spc="-40" dirty="0"/>
              <a:t>executable</a:t>
            </a:r>
            <a:r>
              <a:rPr spc="-30" dirty="0"/>
              <a:t> </a:t>
            </a:r>
            <a:r>
              <a:rPr spc="-40" dirty="0"/>
              <a:t>pages</a:t>
            </a:r>
          </a:p>
          <a:p>
            <a:pPr marL="533813">
              <a:lnSpc>
                <a:spcPct val="100000"/>
              </a:lnSpc>
              <a:spcBef>
                <a:spcPts val="336"/>
              </a:spcBef>
            </a:pPr>
            <a:r>
              <a:rPr dirty="0"/>
              <a:t>W</a:t>
            </a:r>
            <a:r>
              <a:rPr spc="-129" dirty="0"/>
              <a:t> </a:t>
            </a:r>
            <a:r>
              <a:rPr dirty="0"/>
              <a:t>^</a:t>
            </a:r>
            <a:r>
              <a:rPr spc="-129" dirty="0"/>
              <a:t> </a:t>
            </a:r>
            <a:r>
              <a:rPr dirty="0"/>
              <a:t>X</a:t>
            </a:r>
            <a:r>
              <a:rPr spc="-138" dirty="0"/>
              <a:t> </a:t>
            </a:r>
            <a:r>
              <a:rPr spc="-49" dirty="0"/>
              <a:t>can</a:t>
            </a:r>
            <a:r>
              <a:rPr spc="-138" dirty="0"/>
              <a:t> </a:t>
            </a:r>
            <a:r>
              <a:rPr spc="-40" dirty="0"/>
              <a:t>also</a:t>
            </a:r>
            <a:r>
              <a:rPr spc="-129" dirty="0"/>
              <a:t> </a:t>
            </a:r>
            <a:r>
              <a:rPr spc="-20" dirty="0"/>
              <a:t>be</a:t>
            </a:r>
            <a:r>
              <a:rPr spc="-138" dirty="0"/>
              <a:t> </a:t>
            </a:r>
            <a:r>
              <a:rPr spc="-40" dirty="0"/>
              <a:t>emulated</a:t>
            </a:r>
            <a:r>
              <a:rPr spc="-119" dirty="0"/>
              <a:t> </a:t>
            </a:r>
            <a:r>
              <a:rPr spc="-20" dirty="0"/>
              <a:t>in</a:t>
            </a:r>
            <a:r>
              <a:rPr spc="-138" dirty="0"/>
              <a:t> </a:t>
            </a:r>
            <a:r>
              <a:rPr spc="-20" dirty="0"/>
              <a:t>software</a:t>
            </a:r>
          </a:p>
          <a:p>
            <a:pPr marL="1082698" marR="1262310">
              <a:lnSpc>
                <a:spcPts val="2354"/>
              </a:lnSpc>
              <a:spcBef>
                <a:spcPts val="435"/>
              </a:spcBef>
            </a:pPr>
            <a:r>
              <a:rPr sz="1978" spc="-59" dirty="0"/>
              <a:t>use</a:t>
            </a:r>
            <a:r>
              <a:rPr sz="1978" spc="-99" dirty="0"/>
              <a:t> </a:t>
            </a:r>
            <a:r>
              <a:rPr sz="1978" spc="-30" dirty="0"/>
              <a:t>of</a:t>
            </a:r>
            <a:r>
              <a:rPr sz="1978" spc="-119" dirty="0"/>
              <a:t> </a:t>
            </a:r>
            <a:r>
              <a:rPr sz="1978" spc="-40" dirty="0"/>
              <a:t>CS</a:t>
            </a:r>
            <a:r>
              <a:rPr sz="1978" spc="-109" dirty="0"/>
              <a:t> </a:t>
            </a:r>
            <a:r>
              <a:rPr sz="1978" spc="-59" dirty="0"/>
              <a:t>register</a:t>
            </a:r>
            <a:r>
              <a:rPr sz="1978" spc="-99" dirty="0"/>
              <a:t> </a:t>
            </a:r>
            <a:r>
              <a:rPr sz="1978" spc="-49" dirty="0"/>
              <a:t>to</a:t>
            </a:r>
            <a:r>
              <a:rPr sz="1978" spc="-109" dirty="0"/>
              <a:t> </a:t>
            </a:r>
            <a:r>
              <a:rPr sz="1978" spc="-49" dirty="0"/>
              <a:t>limit</a:t>
            </a:r>
            <a:r>
              <a:rPr sz="1978" spc="-129" dirty="0"/>
              <a:t> </a:t>
            </a:r>
            <a:r>
              <a:rPr sz="1978" spc="-49" dirty="0"/>
              <a:t>the</a:t>
            </a:r>
            <a:r>
              <a:rPr sz="1978" spc="-89" dirty="0"/>
              <a:t> </a:t>
            </a:r>
            <a:r>
              <a:rPr sz="1978" spc="-59" dirty="0"/>
              <a:t>executable</a:t>
            </a:r>
            <a:r>
              <a:rPr sz="1978" spc="-99" dirty="0"/>
              <a:t> </a:t>
            </a:r>
            <a:r>
              <a:rPr sz="1978" spc="-49" dirty="0"/>
              <a:t>part</a:t>
            </a:r>
            <a:r>
              <a:rPr sz="1978" spc="-99" dirty="0"/>
              <a:t> </a:t>
            </a:r>
            <a:r>
              <a:rPr sz="1978" spc="-20" dirty="0"/>
              <a:t>of</a:t>
            </a:r>
            <a:r>
              <a:rPr sz="1978" spc="-138" dirty="0"/>
              <a:t> </a:t>
            </a:r>
            <a:r>
              <a:rPr sz="1978" dirty="0"/>
              <a:t>a</a:t>
            </a:r>
            <a:r>
              <a:rPr sz="1978" spc="-99" dirty="0"/>
              <a:t> </a:t>
            </a:r>
            <a:r>
              <a:rPr sz="1978" spc="-20" dirty="0"/>
              <a:t>segment </a:t>
            </a:r>
            <a:r>
              <a:rPr sz="1978" dirty="0"/>
              <a:t>ExecShield</a:t>
            </a:r>
            <a:r>
              <a:rPr sz="1978" spc="-138" dirty="0"/>
              <a:t> </a:t>
            </a:r>
            <a:r>
              <a:rPr sz="1978" spc="-20" dirty="0"/>
              <a:t>project</a:t>
            </a:r>
            <a:endParaRPr sz="1978" dirty="0"/>
          </a:p>
          <a:p>
            <a:pPr marL="533813" marR="10048">
              <a:lnSpc>
                <a:spcPct val="102899"/>
              </a:lnSpc>
              <a:spcBef>
                <a:spcPts val="544"/>
              </a:spcBef>
            </a:pPr>
            <a:r>
              <a:rPr spc="-79" dirty="0"/>
              <a:t>Proactive</a:t>
            </a:r>
            <a:r>
              <a:rPr spc="-119" dirty="0"/>
              <a:t> </a:t>
            </a:r>
            <a:r>
              <a:rPr spc="-69" dirty="0"/>
              <a:t>security</a:t>
            </a:r>
            <a:r>
              <a:rPr spc="-109" dirty="0"/>
              <a:t> </a:t>
            </a:r>
            <a:r>
              <a:rPr spc="-40" dirty="0"/>
              <a:t>feature:</a:t>
            </a:r>
            <a:r>
              <a:rPr spc="168" dirty="0"/>
              <a:t> </a:t>
            </a:r>
            <a:r>
              <a:rPr spc="-59" dirty="0"/>
              <a:t>Can</a:t>
            </a:r>
            <a:r>
              <a:rPr spc="-89" dirty="0"/>
              <a:t> </a:t>
            </a:r>
            <a:r>
              <a:rPr spc="-69" dirty="0"/>
              <a:t>stop</a:t>
            </a:r>
            <a:r>
              <a:rPr spc="-89" dirty="0"/>
              <a:t> </a:t>
            </a:r>
            <a:r>
              <a:rPr spc="-79" dirty="0"/>
              <a:t>attackers</a:t>
            </a:r>
            <a:r>
              <a:rPr spc="-109" dirty="0"/>
              <a:t> </a:t>
            </a:r>
            <a:r>
              <a:rPr spc="-69" dirty="0"/>
              <a:t>from</a:t>
            </a:r>
            <a:r>
              <a:rPr spc="-89" dirty="0"/>
              <a:t> </a:t>
            </a:r>
            <a:r>
              <a:rPr spc="-79" dirty="0"/>
              <a:t>executing</a:t>
            </a:r>
            <a:r>
              <a:rPr spc="-89" dirty="0"/>
              <a:t> </a:t>
            </a:r>
            <a:r>
              <a:rPr spc="-79" dirty="0"/>
              <a:t>code</a:t>
            </a:r>
            <a:r>
              <a:rPr spc="-129" dirty="0"/>
              <a:t> </a:t>
            </a:r>
            <a:r>
              <a:rPr spc="-49" dirty="0"/>
              <a:t>on </a:t>
            </a:r>
            <a:r>
              <a:rPr dirty="0"/>
              <a:t>the</a:t>
            </a:r>
            <a:r>
              <a:rPr spc="-30" dirty="0"/>
              <a:t> </a:t>
            </a:r>
            <a:r>
              <a:rPr dirty="0"/>
              <a:t>stack </a:t>
            </a:r>
            <a:r>
              <a:rPr spc="-40" dirty="0"/>
              <a:t>etc.</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45392" y="623730"/>
            <a:ext cx="20800088" cy="703743"/>
          </a:xfrm>
          <a:prstGeom prst="rect">
            <a:avLst/>
          </a:prstGeom>
        </p:spPr>
        <p:txBody>
          <a:bodyPr vert="horz" wrap="square" lIns="0" tIns="26377" rIns="0" bIns="0" rtlCol="0" anchor="ctr">
            <a:spAutoFit/>
          </a:bodyPr>
          <a:lstStyle/>
          <a:p>
            <a:pPr marL="42705">
              <a:lnSpc>
                <a:spcPct val="100000"/>
              </a:lnSpc>
              <a:spcBef>
                <a:spcPts val="208"/>
              </a:spcBef>
            </a:pPr>
            <a:r>
              <a:rPr dirty="0"/>
              <a:t>Stack</a:t>
            </a:r>
            <a:r>
              <a:rPr spc="-49" dirty="0"/>
              <a:t> </a:t>
            </a:r>
            <a:r>
              <a:rPr spc="-20" dirty="0"/>
              <a:t>protection</a:t>
            </a:r>
          </a:p>
        </p:txBody>
      </p:sp>
      <p:sp>
        <p:nvSpPr>
          <p:cNvPr id="9" name="object 9"/>
          <p:cNvSpPr txBox="1">
            <a:spLocks noGrp="1"/>
          </p:cNvSpPr>
          <p:nvPr>
            <p:ph type="body" idx="1"/>
          </p:nvPr>
        </p:nvSpPr>
        <p:spPr>
          <a:xfrm>
            <a:off x="492116" y="1870639"/>
            <a:ext cx="11383955" cy="3921280"/>
          </a:xfrm>
          <a:prstGeom prst="rect">
            <a:avLst/>
          </a:prstGeom>
        </p:spPr>
        <p:txBody>
          <a:bodyPr vert="horz" wrap="square" lIns="0" tIns="342597" rIns="0" bIns="0" rtlCol="0">
            <a:spAutoFit/>
          </a:bodyPr>
          <a:lstStyle/>
          <a:p>
            <a:pPr marL="533813">
              <a:lnSpc>
                <a:spcPct val="100000"/>
              </a:lnSpc>
              <a:spcBef>
                <a:spcPts val="534"/>
              </a:spcBef>
            </a:pPr>
            <a:r>
              <a:rPr spc="-59" dirty="0"/>
              <a:t>Making</a:t>
            </a:r>
            <a:r>
              <a:rPr spc="-49" dirty="0"/>
              <a:t> </a:t>
            </a:r>
            <a:r>
              <a:rPr spc="-40" dirty="0"/>
              <a:t>the</a:t>
            </a:r>
            <a:r>
              <a:rPr spc="-79" dirty="0"/>
              <a:t> </a:t>
            </a:r>
            <a:r>
              <a:rPr spc="-49" dirty="0"/>
              <a:t>stack </a:t>
            </a:r>
            <a:r>
              <a:rPr spc="-69" dirty="0"/>
              <a:t>non-</a:t>
            </a:r>
            <a:r>
              <a:rPr spc="-20" dirty="0"/>
              <a:t>executable</a:t>
            </a:r>
          </a:p>
          <a:p>
            <a:pPr marL="533813">
              <a:lnSpc>
                <a:spcPct val="100000"/>
              </a:lnSpc>
              <a:spcBef>
                <a:spcPts val="336"/>
              </a:spcBef>
            </a:pPr>
            <a:r>
              <a:rPr spc="-79" dirty="0"/>
              <a:t>Reordering</a:t>
            </a:r>
            <a:r>
              <a:rPr spc="-69" dirty="0"/>
              <a:t> </a:t>
            </a:r>
            <a:r>
              <a:rPr spc="-79" dirty="0"/>
              <a:t>variables</a:t>
            </a:r>
            <a:r>
              <a:rPr spc="-59" dirty="0"/>
              <a:t> </a:t>
            </a:r>
            <a:r>
              <a:rPr spc="-49" dirty="0"/>
              <a:t>to</a:t>
            </a:r>
            <a:r>
              <a:rPr spc="-69" dirty="0"/>
              <a:t> protect</a:t>
            </a:r>
            <a:r>
              <a:rPr spc="-20" dirty="0"/>
              <a:t> </a:t>
            </a:r>
            <a:r>
              <a:rPr spc="-79" dirty="0"/>
              <a:t>function </a:t>
            </a:r>
            <a:r>
              <a:rPr spc="-20" dirty="0"/>
              <a:t>pointers</a:t>
            </a:r>
          </a:p>
          <a:p>
            <a:pPr marL="1082698" marR="419514">
              <a:lnSpc>
                <a:spcPts val="2354"/>
              </a:lnSpc>
              <a:spcBef>
                <a:spcPts val="453"/>
              </a:spcBef>
            </a:pPr>
            <a:r>
              <a:rPr sz="1978" spc="-79" dirty="0"/>
              <a:t>Function</a:t>
            </a:r>
            <a:r>
              <a:rPr sz="1978" spc="-89" dirty="0"/>
              <a:t> </a:t>
            </a:r>
            <a:r>
              <a:rPr sz="1978" spc="-69" dirty="0"/>
              <a:t>pointers</a:t>
            </a:r>
            <a:r>
              <a:rPr sz="1978" spc="-89" dirty="0"/>
              <a:t> </a:t>
            </a:r>
            <a:r>
              <a:rPr sz="1978" spc="-59" dirty="0"/>
              <a:t>are </a:t>
            </a:r>
            <a:r>
              <a:rPr sz="1978" spc="-69" dirty="0"/>
              <a:t>placed</a:t>
            </a:r>
            <a:r>
              <a:rPr sz="1978" spc="-89" dirty="0"/>
              <a:t> </a:t>
            </a:r>
            <a:r>
              <a:rPr sz="1978" spc="-49" dirty="0"/>
              <a:t>in</a:t>
            </a:r>
            <a:r>
              <a:rPr sz="1978" spc="-89" dirty="0"/>
              <a:t> </a:t>
            </a:r>
            <a:r>
              <a:rPr sz="1978" spc="-69" dirty="0"/>
              <a:t>lower memory</a:t>
            </a:r>
            <a:r>
              <a:rPr sz="1978" spc="-89" dirty="0"/>
              <a:t> </a:t>
            </a:r>
            <a:r>
              <a:rPr sz="1978" spc="-79" dirty="0"/>
              <a:t>addresses</a:t>
            </a:r>
            <a:r>
              <a:rPr sz="1978" spc="-89" dirty="0"/>
              <a:t> </a:t>
            </a:r>
            <a:r>
              <a:rPr sz="1978" spc="-49" dirty="0"/>
              <a:t>to</a:t>
            </a:r>
            <a:r>
              <a:rPr sz="1978" spc="-69" dirty="0"/>
              <a:t> </a:t>
            </a:r>
            <a:r>
              <a:rPr sz="1978" spc="-20" dirty="0"/>
              <a:t>protect </a:t>
            </a:r>
            <a:r>
              <a:rPr sz="1978" spc="-40" dirty="0"/>
              <a:t>them</a:t>
            </a:r>
            <a:r>
              <a:rPr sz="1978" spc="-89" dirty="0"/>
              <a:t> </a:t>
            </a:r>
            <a:r>
              <a:rPr sz="1978" spc="-20" dirty="0"/>
              <a:t>from</a:t>
            </a:r>
            <a:r>
              <a:rPr sz="1978" spc="-59" dirty="0"/>
              <a:t> </a:t>
            </a:r>
            <a:r>
              <a:rPr sz="1978" spc="-40" dirty="0"/>
              <a:t>overflows</a:t>
            </a:r>
            <a:r>
              <a:rPr sz="1978" spc="-99" dirty="0"/>
              <a:t> </a:t>
            </a:r>
            <a:r>
              <a:rPr sz="1978" dirty="0"/>
              <a:t>of</a:t>
            </a:r>
            <a:r>
              <a:rPr sz="1978" spc="-99" dirty="0"/>
              <a:t> </a:t>
            </a:r>
            <a:r>
              <a:rPr sz="1978" spc="-40" dirty="0"/>
              <a:t>arrays</a:t>
            </a:r>
            <a:r>
              <a:rPr sz="1978" spc="-89" dirty="0"/>
              <a:t> </a:t>
            </a:r>
            <a:r>
              <a:rPr sz="1978" dirty="0"/>
              <a:t>or</a:t>
            </a:r>
            <a:r>
              <a:rPr sz="1978" spc="-89" dirty="0"/>
              <a:t> </a:t>
            </a:r>
            <a:r>
              <a:rPr sz="1978" spc="-40" dirty="0"/>
              <a:t>other</a:t>
            </a:r>
            <a:r>
              <a:rPr sz="1978" spc="-89" dirty="0"/>
              <a:t> </a:t>
            </a:r>
            <a:r>
              <a:rPr sz="1978" spc="-20" dirty="0"/>
              <a:t>variables</a:t>
            </a:r>
            <a:endParaRPr sz="1978" dirty="0"/>
          </a:p>
          <a:p>
            <a:pPr marL="533813">
              <a:lnSpc>
                <a:spcPct val="100000"/>
              </a:lnSpc>
              <a:spcBef>
                <a:spcPts val="297"/>
              </a:spcBef>
            </a:pPr>
            <a:r>
              <a:rPr spc="-20" dirty="0"/>
              <a:t>Canaries</a:t>
            </a:r>
          </a:p>
          <a:p>
            <a:pPr marL="1082698" marR="10048">
              <a:lnSpc>
                <a:spcPts val="2354"/>
              </a:lnSpc>
              <a:spcBef>
                <a:spcPts val="453"/>
              </a:spcBef>
            </a:pPr>
            <a:r>
              <a:rPr sz="1978" dirty="0"/>
              <a:t>A</a:t>
            </a:r>
            <a:r>
              <a:rPr sz="1978" spc="-89" dirty="0"/>
              <a:t> </a:t>
            </a:r>
            <a:r>
              <a:rPr sz="1978" spc="-59" dirty="0"/>
              <a:t>random</a:t>
            </a:r>
            <a:r>
              <a:rPr sz="1978" spc="-79" dirty="0"/>
              <a:t> </a:t>
            </a:r>
            <a:r>
              <a:rPr sz="1978" spc="-59" dirty="0"/>
              <a:t>value</a:t>
            </a:r>
            <a:r>
              <a:rPr sz="1978" spc="-89" dirty="0"/>
              <a:t> </a:t>
            </a:r>
            <a:r>
              <a:rPr sz="1978" spc="-59" dirty="0"/>
              <a:t>(canary)</a:t>
            </a:r>
            <a:r>
              <a:rPr sz="1978" spc="-79" dirty="0"/>
              <a:t> </a:t>
            </a:r>
            <a:r>
              <a:rPr sz="1978" spc="-40" dirty="0"/>
              <a:t>is</a:t>
            </a:r>
            <a:r>
              <a:rPr sz="1978" spc="-89" dirty="0"/>
              <a:t> </a:t>
            </a:r>
            <a:r>
              <a:rPr sz="1978" spc="-49" dirty="0"/>
              <a:t>placed</a:t>
            </a:r>
            <a:r>
              <a:rPr sz="1978" spc="-99" dirty="0"/>
              <a:t> </a:t>
            </a:r>
            <a:r>
              <a:rPr sz="1978" spc="-49" dirty="0"/>
              <a:t>right</a:t>
            </a:r>
            <a:r>
              <a:rPr sz="1978" spc="-79" dirty="0"/>
              <a:t> </a:t>
            </a:r>
            <a:r>
              <a:rPr sz="1978" spc="-49" dirty="0"/>
              <a:t>after</a:t>
            </a:r>
            <a:r>
              <a:rPr sz="1978" spc="-59" dirty="0"/>
              <a:t> the</a:t>
            </a:r>
            <a:r>
              <a:rPr sz="1978" spc="-89" dirty="0"/>
              <a:t> </a:t>
            </a:r>
            <a:r>
              <a:rPr sz="1978" spc="-49" dirty="0"/>
              <a:t>local</a:t>
            </a:r>
            <a:r>
              <a:rPr sz="1978" spc="-89" dirty="0"/>
              <a:t> </a:t>
            </a:r>
            <a:r>
              <a:rPr sz="1978" spc="-59" dirty="0"/>
              <a:t>arguments</a:t>
            </a:r>
            <a:r>
              <a:rPr sz="1978" spc="-89" dirty="0"/>
              <a:t> </a:t>
            </a:r>
            <a:r>
              <a:rPr sz="1978" spc="-20" dirty="0"/>
              <a:t>of</a:t>
            </a:r>
            <a:r>
              <a:rPr sz="1978" spc="-109" dirty="0"/>
              <a:t> </a:t>
            </a:r>
            <a:r>
              <a:rPr sz="1978" spc="-99" dirty="0"/>
              <a:t>a </a:t>
            </a:r>
            <a:r>
              <a:rPr sz="1978" spc="-20" dirty="0"/>
              <a:t>function</a:t>
            </a:r>
            <a:endParaRPr sz="1978" dirty="0"/>
          </a:p>
          <a:p>
            <a:pPr marL="1082698">
              <a:lnSpc>
                <a:spcPts val="2265"/>
              </a:lnSpc>
            </a:pPr>
            <a:r>
              <a:rPr sz="1978" spc="-40" dirty="0"/>
              <a:t>If</a:t>
            </a:r>
            <a:r>
              <a:rPr sz="1978" spc="-129" dirty="0"/>
              <a:t> </a:t>
            </a:r>
            <a:r>
              <a:rPr sz="1978" spc="-49" dirty="0"/>
              <a:t>the</a:t>
            </a:r>
            <a:r>
              <a:rPr sz="1978" spc="-79" dirty="0"/>
              <a:t> </a:t>
            </a:r>
            <a:r>
              <a:rPr sz="1978" spc="-59" dirty="0"/>
              <a:t>function</a:t>
            </a:r>
            <a:r>
              <a:rPr sz="1978" spc="-79" dirty="0"/>
              <a:t> </a:t>
            </a:r>
            <a:r>
              <a:rPr sz="1978" spc="-59" dirty="0"/>
              <a:t>exits</a:t>
            </a:r>
            <a:r>
              <a:rPr sz="1978" spc="-119" dirty="0"/>
              <a:t> </a:t>
            </a:r>
            <a:r>
              <a:rPr sz="1978" spc="-40" dirty="0"/>
              <a:t>and</a:t>
            </a:r>
            <a:r>
              <a:rPr sz="1978" spc="-69" dirty="0"/>
              <a:t> </a:t>
            </a:r>
            <a:r>
              <a:rPr sz="1978" spc="-59" dirty="0"/>
              <a:t>the</a:t>
            </a:r>
            <a:r>
              <a:rPr sz="1978" spc="-99" dirty="0"/>
              <a:t> </a:t>
            </a:r>
            <a:r>
              <a:rPr sz="1978" spc="-59" dirty="0"/>
              <a:t>canary</a:t>
            </a:r>
            <a:r>
              <a:rPr sz="1978" spc="-89" dirty="0"/>
              <a:t> </a:t>
            </a:r>
            <a:r>
              <a:rPr sz="1978" spc="-59" dirty="0"/>
              <a:t>has</a:t>
            </a:r>
            <a:r>
              <a:rPr sz="1978" spc="-89" dirty="0"/>
              <a:t> </a:t>
            </a:r>
            <a:r>
              <a:rPr sz="1978" spc="-59" dirty="0"/>
              <a:t>changed,</a:t>
            </a:r>
            <a:r>
              <a:rPr sz="1978" spc="-109" dirty="0"/>
              <a:t> </a:t>
            </a:r>
            <a:r>
              <a:rPr sz="1978" spc="-40" dirty="0"/>
              <a:t>it</a:t>
            </a:r>
            <a:r>
              <a:rPr sz="1978" spc="-109" dirty="0"/>
              <a:t> </a:t>
            </a:r>
            <a:r>
              <a:rPr sz="1978" spc="-40" dirty="0"/>
              <a:t>is</a:t>
            </a:r>
            <a:r>
              <a:rPr sz="1978" spc="-109" dirty="0"/>
              <a:t> </a:t>
            </a:r>
            <a:r>
              <a:rPr sz="1978" dirty="0"/>
              <a:t>a</a:t>
            </a:r>
            <a:r>
              <a:rPr sz="1978" spc="-59" dirty="0"/>
              <a:t> </a:t>
            </a:r>
            <a:r>
              <a:rPr sz="1978" spc="-49" dirty="0"/>
              <a:t>sign</a:t>
            </a:r>
            <a:r>
              <a:rPr sz="1978" spc="-89" dirty="0"/>
              <a:t> </a:t>
            </a:r>
            <a:r>
              <a:rPr sz="1978" spc="-20" dirty="0"/>
              <a:t>of</a:t>
            </a:r>
            <a:r>
              <a:rPr sz="1978" spc="-129" dirty="0"/>
              <a:t> </a:t>
            </a:r>
            <a:r>
              <a:rPr sz="1978" spc="-49" dirty="0"/>
              <a:t>an</a:t>
            </a:r>
            <a:endParaRPr sz="1978" dirty="0"/>
          </a:p>
          <a:p>
            <a:pPr marL="1082698" marR="2282207">
              <a:lnSpc>
                <a:spcPts val="2294"/>
              </a:lnSpc>
              <a:spcBef>
                <a:spcPts val="138"/>
              </a:spcBef>
            </a:pPr>
            <a:r>
              <a:rPr sz="1978" spc="-20" dirty="0"/>
              <a:t>overflow</a:t>
            </a:r>
            <a:r>
              <a:rPr sz="1978" spc="-49" dirty="0"/>
              <a:t> </a:t>
            </a:r>
            <a:r>
              <a:rPr sz="1978" spc="-20" dirty="0"/>
              <a:t>and</a:t>
            </a:r>
            <a:r>
              <a:rPr sz="1978" spc="-69" dirty="0"/>
              <a:t> </a:t>
            </a:r>
            <a:r>
              <a:rPr sz="1978" spc="-20" dirty="0"/>
              <a:t>the</a:t>
            </a:r>
            <a:r>
              <a:rPr sz="1978" spc="-49" dirty="0"/>
              <a:t> </a:t>
            </a:r>
            <a:r>
              <a:rPr sz="1978" spc="-20" dirty="0"/>
              <a:t>application</a:t>
            </a:r>
            <a:r>
              <a:rPr sz="1978" spc="-59" dirty="0"/>
              <a:t> </a:t>
            </a:r>
            <a:r>
              <a:rPr sz="1978" spc="-20" dirty="0"/>
              <a:t>immediately</a:t>
            </a:r>
            <a:r>
              <a:rPr sz="1978" spc="-69" dirty="0"/>
              <a:t> </a:t>
            </a:r>
            <a:r>
              <a:rPr sz="1978" spc="-20" dirty="0"/>
              <a:t>exits </a:t>
            </a:r>
            <a:r>
              <a:rPr sz="1978" dirty="0"/>
              <a:t>gcc</a:t>
            </a:r>
            <a:r>
              <a:rPr sz="1978" spc="514" dirty="0"/>
              <a:t> </a:t>
            </a:r>
            <a:r>
              <a:rPr sz="1978" spc="-69" dirty="0"/>
              <a:t>-</a:t>
            </a:r>
            <a:r>
              <a:rPr sz="1978" spc="-109" dirty="0"/>
              <a:t>fstack-protector-</a:t>
            </a:r>
            <a:r>
              <a:rPr sz="1978" spc="-49" dirty="0"/>
              <a:t>all</a:t>
            </a:r>
            <a:endParaRPr sz="1978" dirty="0"/>
          </a:p>
          <a:p>
            <a:pPr marL="1082698">
              <a:lnSpc>
                <a:spcPts val="2314"/>
              </a:lnSpc>
            </a:pPr>
            <a:r>
              <a:rPr sz="1978" spc="-20" dirty="0"/>
              <a:t>Visual</a:t>
            </a:r>
            <a:r>
              <a:rPr sz="1978" spc="-109" dirty="0"/>
              <a:t> </a:t>
            </a:r>
            <a:r>
              <a:rPr sz="1978" spc="-20" dirty="0"/>
              <a:t>Studio</a:t>
            </a:r>
            <a:r>
              <a:rPr sz="1978" spc="-109" dirty="0"/>
              <a:t> </a:t>
            </a:r>
            <a:r>
              <a:rPr sz="1978" spc="-20" dirty="0"/>
              <a:t>/GS</a:t>
            </a:r>
            <a:r>
              <a:rPr sz="1978" spc="-109" dirty="0"/>
              <a:t> </a:t>
            </a:r>
            <a:r>
              <a:rPr sz="1978" dirty="0"/>
              <a:t>compiler</a:t>
            </a:r>
            <a:r>
              <a:rPr sz="1978" spc="-109" dirty="0"/>
              <a:t> </a:t>
            </a:r>
            <a:r>
              <a:rPr sz="1978" spc="-20" dirty="0"/>
              <a:t>option</a:t>
            </a:r>
            <a:endParaRPr sz="1978"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5129" y="557772"/>
            <a:ext cx="20800088" cy="703743"/>
          </a:xfrm>
          <a:prstGeom prst="rect">
            <a:avLst/>
          </a:prstGeom>
        </p:spPr>
        <p:txBody>
          <a:bodyPr vert="horz" wrap="square" lIns="0" tIns="26377" rIns="0" bIns="0" rtlCol="0" anchor="ctr">
            <a:spAutoFit/>
          </a:bodyPr>
          <a:lstStyle/>
          <a:p>
            <a:pPr marL="42705">
              <a:lnSpc>
                <a:spcPct val="100000"/>
              </a:lnSpc>
              <a:spcBef>
                <a:spcPts val="208"/>
              </a:spcBef>
            </a:pPr>
            <a:r>
              <a:rPr spc="-69" dirty="0"/>
              <a:t>Return</a:t>
            </a:r>
            <a:r>
              <a:rPr spc="-138" dirty="0"/>
              <a:t> </a:t>
            </a:r>
            <a:r>
              <a:rPr spc="-69" dirty="0"/>
              <a:t>oriented</a:t>
            </a:r>
            <a:r>
              <a:rPr spc="-119" dirty="0"/>
              <a:t> </a:t>
            </a:r>
            <a:r>
              <a:rPr spc="-69" dirty="0"/>
              <a:t>programming</a:t>
            </a:r>
          </a:p>
        </p:txBody>
      </p:sp>
      <p:sp>
        <p:nvSpPr>
          <p:cNvPr id="7" name="object 7"/>
          <p:cNvSpPr txBox="1"/>
          <p:nvPr/>
        </p:nvSpPr>
        <p:spPr>
          <a:xfrm>
            <a:off x="2334399" y="1928779"/>
            <a:ext cx="7968343" cy="2895511"/>
          </a:xfrm>
          <a:prstGeom prst="rect">
            <a:avLst/>
          </a:prstGeom>
        </p:spPr>
        <p:txBody>
          <a:bodyPr vert="horz" wrap="square" lIns="0" tIns="25121" rIns="0" bIns="0" rtlCol="0">
            <a:spAutoFit/>
          </a:bodyPr>
          <a:lstStyle/>
          <a:p>
            <a:pPr marL="25121" algn="just">
              <a:spcBef>
                <a:spcPts val="198"/>
              </a:spcBef>
            </a:pPr>
            <a:r>
              <a:rPr sz="2176" spc="-59" dirty="0">
                <a:latin typeface="Tahoma"/>
                <a:cs typeface="Tahoma"/>
              </a:rPr>
              <a:t>If</a:t>
            </a:r>
            <a:r>
              <a:rPr sz="2176" spc="-109" dirty="0">
                <a:latin typeface="Tahoma"/>
                <a:cs typeface="Tahoma"/>
              </a:rPr>
              <a:t> </a:t>
            </a:r>
            <a:r>
              <a:rPr sz="2176" spc="-49" dirty="0">
                <a:latin typeface="Tahoma"/>
                <a:cs typeface="Tahoma"/>
              </a:rPr>
              <a:t>the</a:t>
            </a:r>
            <a:r>
              <a:rPr sz="2176" spc="-109" dirty="0">
                <a:latin typeface="Tahoma"/>
                <a:cs typeface="Tahoma"/>
              </a:rPr>
              <a:t> </a:t>
            </a:r>
            <a:r>
              <a:rPr sz="2176" spc="-69" dirty="0">
                <a:latin typeface="Tahoma"/>
                <a:cs typeface="Tahoma"/>
              </a:rPr>
              <a:t>address</a:t>
            </a:r>
            <a:r>
              <a:rPr sz="2176" spc="-119" dirty="0">
                <a:latin typeface="Tahoma"/>
                <a:cs typeface="Tahoma"/>
              </a:rPr>
              <a:t> </a:t>
            </a:r>
            <a:r>
              <a:rPr sz="2176" spc="-40" dirty="0">
                <a:latin typeface="Tahoma"/>
                <a:cs typeface="Tahoma"/>
              </a:rPr>
              <a:t>of</a:t>
            </a:r>
            <a:r>
              <a:rPr sz="2176" spc="-129" dirty="0">
                <a:latin typeface="Tahoma"/>
                <a:cs typeface="Tahoma"/>
              </a:rPr>
              <a:t> </a:t>
            </a:r>
            <a:r>
              <a:rPr sz="2176" spc="-59" dirty="0">
                <a:latin typeface="Tahoma"/>
                <a:cs typeface="Tahoma"/>
              </a:rPr>
              <a:t>some</a:t>
            </a:r>
            <a:r>
              <a:rPr sz="2176" spc="-119" dirty="0">
                <a:latin typeface="Tahoma"/>
                <a:cs typeface="Tahoma"/>
              </a:rPr>
              <a:t> </a:t>
            </a:r>
            <a:r>
              <a:rPr sz="2176" spc="-59" dirty="0">
                <a:latin typeface="Tahoma"/>
                <a:cs typeface="Tahoma"/>
              </a:rPr>
              <a:t>part</a:t>
            </a:r>
            <a:r>
              <a:rPr sz="2176" spc="-99" dirty="0">
                <a:latin typeface="Tahoma"/>
                <a:cs typeface="Tahoma"/>
              </a:rPr>
              <a:t> </a:t>
            </a:r>
            <a:r>
              <a:rPr sz="2176" spc="-40" dirty="0">
                <a:latin typeface="Tahoma"/>
                <a:cs typeface="Tahoma"/>
              </a:rPr>
              <a:t>of</a:t>
            </a:r>
            <a:r>
              <a:rPr sz="2176" spc="-138" dirty="0">
                <a:latin typeface="Tahoma"/>
                <a:cs typeface="Tahoma"/>
              </a:rPr>
              <a:t> </a:t>
            </a:r>
            <a:r>
              <a:rPr sz="2176" spc="-49" dirty="0">
                <a:latin typeface="Tahoma"/>
                <a:cs typeface="Tahoma"/>
              </a:rPr>
              <a:t>the</a:t>
            </a:r>
            <a:r>
              <a:rPr sz="2176" spc="-109" dirty="0">
                <a:latin typeface="Tahoma"/>
                <a:cs typeface="Tahoma"/>
              </a:rPr>
              <a:t> </a:t>
            </a:r>
            <a:r>
              <a:rPr sz="2176" spc="-79" dirty="0">
                <a:latin typeface="Tahoma"/>
                <a:cs typeface="Tahoma"/>
              </a:rPr>
              <a:t>program</a:t>
            </a:r>
            <a:r>
              <a:rPr sz="2176" spc="-89" dirty="0">
                <a:latin typeface="Tahoma"/>
                <a:cs typeface="Tahoma"/>
              </a:rPr>
              <a:t> </a:t>
            </a:r>
            <a:r>
              <a:rPr sz="2176" spc="-79" dirty="0">
                <a:latin typeface="Tahoma"/>
                <a:cs typeface="Tahoma"/>
              </a:rPr>
              <a:t>code</a:t>
            </a:r>
            <a:r>
              <a:rPr sz="2176" spc="-119" dirty="0">
                <a:latin typeface="Tahoma"/>
                <a:cs typeface="Tahoma"/>
              </a:rPr>
              <a:t> </a:t>
            </a:r>
            <a:r>
              <a:rPr sz="2176" spc="-79" dirty="0">
                <a:latin typeface="Tahoma"/>
                <a:cs typeface="Tahoma"/>
              </a:rPr>
              <a:t>(executable</a:t>
            </a:r>
            <a:r>
              <a:rPr sz="2176" spc="-129" dirty="0">
                <a:latin typeface="Tahoma"/>
                <a:cs typeface="Tahoma"/>
              </a:rPr>
              <a:t> </a:t>
            </a:r>
            <a:r>
              <a:rPr sz="2176" spc="-20" dirty="0">
                <a:latin typeface="Tahoma"/>
                <a:cs typeface="Tahoma"/>
              </a:rPr>
              <a:t>/</a:t>
            </a:r>
            <a:r>
              <a:rPr sz="2176" spc="-119" dirty="0">
                <a:latin typeface="Tahoma"/>
                <a:cs typeface="Tahoma"/>
              </a:rPr>
              <a:t> </a:t>
            </a:r>
            <a:r>
              <a:rPr sz="2176" spc="-20" dirty="0">
                <a:latin typeface="Tahoma"/>
                <a:cs typeface="Tahoma"/>
              </a:rPr>
              <a:t>library</a:t>
            </a:r>
            <a:endParaRPr sz="2176" dirty="0">
              <a:latin typeface="Tahoma"/>
              <a:cs typeface="Tahoma"/>
            </a:endParaRPr>
          </a:p>
          <a:p>
            <a:pPr marL="25121" marR="10048" algn="just">
              <a:lnSpc>
                <a:spcPct val="102699"/>
              </a:lnSpc>
              <a:spcBef>
                <a:spcPts val="10"/>
              </a:spcBef>
            </a:pPr>
            <a:r>
              <a:rPr sz="2176" dirty="0">
                <a:latin typeface="Tahoma"/>
                <a:cs typeface="Tahoma"/>
              </a:rPr>
              <a:t>/</a:t>
            </a:r>
            <a:r>
              <a:rPr sz="2176" spc="-79" dirty="0">
                <a:latin typeface="Tahoma"/>
                <a:cs typeface="Tahoma"/>
              </a:rPr>
              <a:t> </a:t>
            </a:r>
            <a:r>
              <a:rPr sz="2176" spc="-69" dirty="0">
                <a:latin typeface="Tahoma"/>
                <a:cs typeface="Tahoma"/>
              </a:rPr>
              <a:t>other </a:t>
            </a:r>
            <a:r>
              <a:rPr sz="2176" spc="-89" dirty="0">
                <a:latin typeface="Tahoma"/>
                <a:cs typeface="Tahoma"/>
              </a:rPr>
              <a:t>code)</a:t>
            </a:r>
            <a:r>
              <a:rPr sz="2176" spc="-79" dirty="0">
                <a:latin typeface="Tahoma"/>
                <a:cs typeface="Tahoma"/>
              </a:rPr>
              <a:t> can</a:t>
            </a:r>
            <a:r>
              <a:rPr sz="2176" spc="-69" dirty="0">
                <a:latin typeface="Tahoma"/>
                <a:cs typeface="Tahoma"/>
              </a:rPr>
              <a:t> </a:t>
            </a:r>
            <a:r>
              <a:rPr sz="2176" spc="-40" dirty="0">
                <a:latin typeface="Tahoma"/>
                <a:cs typeface="Tahoma"/>
              </a:rPr>
              <a:t>be</a:t>
            </a:r>
            <a:r>
              <a:rPr sz="2176" spc="-89" dirty="0">
                <a:latin typeface="Tahoma"/>
                <a:cs typeface="Tahoma"/>
              </a:rPr>
              <a:t> </a:t>
            </a:r>
            <a:r>
              <a:rPr sz="2176" spc="-69" dirty="0">
                <a:latin typeface="Tahoma"/>
                <a:cs typeface="Tahoma"/>
              </a:rPr>
              <a:t>guessed,</a:t>
            </a:r>
            <a:r>
              <a:rPr sz="2176" spc="-59" dirty="0">
                <a:latin typeface="Tahoma"/>
                <a:cs typeface="Tahoma"/>
              </a:rPr>
              <a:t> </a:t>
            </a:r>
            <a:r>
              <a:rPr sz="2176" spc="-69" dirty="0">
                <a:latin typeface="Tahoma"/>
                <a:cs typeface="Tahoma"/>
              </a:rPr>
              <a:t>then</a:t>
            </a:r>
            <a:r>
              <a:rPr sz="2176" spc="-79" dirty="0">
                <a:latin typeface="Tahoma"/>
                <a:cs typeface="Tahoma"/>
              </a:rPr>
              <a:t> </a:t>
            </a:r>
            <a:r>
              <a:rPr sz="2176" spc="-69" dirty="0">
                <a:latin typeface="Tahoma"/>
                <a:cs typeface="Tahoma"/>
              </a:rPr>
              <a:t>an</a:t>
            </a:r>
            <a:r>
              <a:rPr sz="2176" spc="-79" dirty="0">
                <a:latin typeface="Tahoma"/>
                <a:cs typeface="Tahoma"/>
              </a:rPr>
              <a:t> </a:t>
            </a:r>
            <a:r>
              <a:rPr sz="2176" spc="-69" dirty="0">
                <a:latin typeface="Tahoma"/>
                <a:cs typeface="Tahoma"/>
              </a:rPr>
              <a:t>attacker</a:t>
            </a:r>
            <a:r>
              <a:rPr sz="2176" spc="-59" dirty="0">
                <a:latin typeface="Tahoma"/>
                <a:cs typeface="Tahoma"/>
              </a:rPr>
              <a:t> </a:t>
            </a:r>
            <a:r>
              <a:rPr sz="2176" spc="-69" dirty="0">
                <a:latin typeface="Tahoma"/>
                <a:cs typeface="Tahoma"/>
              </a:rPr>
              <a:t>can</a:t>
            </a:r>
            <a:r>
              <a:rPr sz="2176" spc="-89" dirty="0">
                <a:latin typeface="Tahoma"/>
                <a:cs typeface="Tahoma"/>
              </a:rPr>
              <a:t> </a:t>
            </a:r>
            <a:r>
              <a:rPr sz="2176" spc="-79" dirty="0">
                <a:latin typeface="Tahoma"/>
                <a:cs typeface="Tahoma"/>
              </a:rPr>
              <a:t>borrow</a:t>
            </a:r>
            <a:r>
              <a:rPr sz="2176" spc="-69" dirty="0">
                <a:latin typeface="Tahoma"/>
                <a:cs typeface="Tahoma"/>
              </a:rPr>
              <a:t> that</a:t>
            </a:r>
            <a:r>
              <a:rPr sz="2176" spc="-59" dirty="0">
                <a:latin typeface="Tahoma"/>
                <a:cs typeface="Tahoma"/>
              </a:rPr>
              <a:t> </a:t>
            </a:r>
            <a:r>
              <a:rPr sz="2176" spc="-40" dirty="0">
                <a:latin typeface="Tahoma"/>
                <a:cs typeface="Tahoma"/>
              </a:rPr>
              <a:t>code </a:t>
            </a:r>
            <a:r>
              <a:rPr sz="2176" dirty="0">
                <a:latin typeface="Tahoma"/>
                <a:cs typeface="Tahoma"/>
              </a:rPr>
              <a:t>to</a:t>
            </a:r>
            <a:r>
              <a:rPr sz="2176" spc="-89" dirty="0">
                <a:latin typeface="Tahoma"/>
                <a:cs typeface="Tahoma"/>
              </a:rPr>
              <a:t> </a:t>
            </a:r>
            <a:r>
              <a:rPr sz="2176" spc="-49" dirty="0">
                <a:latin typeface="Tahoma"/>
                <a:cs typeface="Tahoma"/>
              </a:rPr>
              <a:t>execute</a:t>
            </a:r>
            <a:r>
              <a:rPr sz="2176" spc="-99" dirty="0">
                <a:latin typeface="Tahoma"/>
                <a:cs typeface="Tahoma"/>
              </a:rPr>
              <a:t> </a:t>
            </a:r>
            <a:r>
              <a:rPr sz="2176" spc="-59" dirty="0">
                <a:latin typeface="Tahoma"/>
                <a:cs typeface="Tahoma"/>
              </a:rPr>
              <a:t>commands</a:t>
            </a:r>
            <a:r>
              <a:rPr sz="2176" spc="-79" dirty="0">
                <a:latin typeface="Tahoma"/>
                <a:cs typeface="Tahoma"/>
              </a:rPr>
              <a:t> </a:t>
            </a:r>
            <a:r>
              <a:rPr sz="2176" spc="-49" dirty="0">
                <a:latin typeface="Tahoma"/>
                <a:cs typeface="Tahoma"/>
              </a:rPr>
              <a:t>(or</a:t>
            </a:r>
            <a:r>
              <a:rPr sz="2176" spc="-99" dirty="0">
                <a:latin typeface="Tahoma"/>
                <a:cs typeface="Tahoma"/>
              </a:rPr>
              <a:t> </a:t>
            </a:r>
            <a:r>
              <a:rPr sz="2176" spc="-49" dirty="0">
                <a:latin typeface="Tahoma"/>
                <a:cs typeface="Tahoma"/>
              </a:rPr>
              <a:t>bypass</a:t>
            </a:r>
            <a:r>
              <a:rPr sz="2176" spc="-79" dirty="0">
                <a:latin typeface="Tahoma"/>
                <a:cs typeface="Tahoma"/>
              </a:rPr>
              <a:t> </a:t>
            </a:r>
            <a:r>
              <a:rPr sz="2176" spc="-49" dirty="0">
                <a:latin typeface="Tahoma"/>
                <a:cs typeface="Tahoma"/>
              </a:rPr>
              <a:t>memory</a:t>
            </a:r>
            <a:r>
              <a:rPr sz="2176" spc="-79" dirty="0">
                <a:latin typeface="Tahoma"/>
                <a:cs typeface="Tahoma"/>
              </a:rPr>
              <a:t> </a:t>
            </a:r>
            <a:r>
              <a:rPr sz="2176" spc="-20" dirty="0">
                <a:latin typeface="Tahoma"/>
                <a:cs typeface="Tahoma"/>
              </a:rPr>
              <a:t>protections)</a:t>
            </a:r>
            <a:endParaRPr sz="2176" dirty="0">
              <a:latin typeface="Tahoma"/>
              <a:cs typeface="Tahoma"/>
            </a:endParaRPr>
          </a:p>
          <a:p>
            <a:pPr marL="25121" marR="277583" algn="just">
              <a:lnSpc>
                <a:spcPct val="102299"/>
              </a:lnSpc>
              <a:spcBef>
                <a:spcPts val="584"/>
              </a:spcBef>
            </a:pPr>
            <a:r>
              <a:rPr sz="2176" spc="-69" dirty="0">
                <a:latin typeface="Tahoma"/>
                <a:cs typeface="Tahoma"/>
              </a:rPr>
              <a:t>For</a:t>
            </a:r>
            <a:r>
              <a:rPr sz="2176" spc="-99" dirty="0">
                <a:latin typeface="Tahoma"/>
                <a:cs typeface="Tahoma"/>
              </a:rPr>
              <a:t> </a:t>
            </a:r>
            <a:r>
              <a:rPr sz="2176" spc="-40" dirty="0">
                <a:latin typeface="Tahoma"/>
                <a:cs typeface="Tahoma"/>
              </a:rPr>
              <a:t>example,</a:t>
            </a:r>
            <a:r>
              <a:rPr sz="2176" spc="-129" dirty="0">
                <a:latin typeface="Tahoma"/>
                <a:cs typeface="Tahoma"/>
              </a:rPr>
              <a:t> </a:t>
            </a:r>
            <a:r>
              <a:rPr sz="2176" spc="-40" dirty="0">
                <a:latin typeface="Tahoma"/>
                <a:cs typeface="Tahoma"/>
              </a:rPr>
              <a:t>if</a:t>
            </a:r>
            <a:r>
              <a:rPr sz="2176" spc="-129" dirty="0">
                <a:latin typeface="Tahoma"/>
                <a:cs typeface="Tahoma"/>
              </a:rPr>
              <a:t> </a:t>
            </a:r>
            <a:r>
              <a:rPr sz="2176" spc="-20" dirty="0">
                <a:latin typeface="Tahoma"/>
                <a:cs typeface="Tahoma"/>
              </a:rPr>
              <a:t>the</a:t>
            </a:r>
            <a:r>
              <a:rPr sz="2176" spc="-148" dirty="0">
                <a:latin typeface="Tahoma"/>
                <a:cs typeface="Tahoma"/>
              </a:rPr>
              <a:t> </a:t>
            </a:r>
            <a:r>
              <a:rPr sz="2176" spc="-40" dirty="0">
                <a:latin typeface="Tahoma"/>
                <a:cs typeface="Tahoma"/>
              </a:rPr>
              <a:t>address</a:t>
            </a:r>
            <a:r>
              <a:rPr sz="2176" spc="-129" dirty="0">
                <a:latin typeface="Tahoma"/>
                <a:cs typeface="Tahoma"/>
              </a:rPr>
              <a:t> </a:t>
            </a:r>
            <a:r>
              <a:rPr sz="2176" dirty="0">
                <a:latin typeface="Tahoma"/>
                <a:cs typeface="Tahoma"/>
              </a:rPr>
              <a:t>of</a:t>
            </a:r>
            <a:r>
              <a:rPr sz="2176" spc="-49" dirty="0">
                <a:latin typeface="Tahoma"/>
                <a:cs typeface="Tahoma"/>
              </a:rPr>
              <a:t> </a:t>
            </a:r>
            <a:r>
              <a:rPr sz="1780" spc="-49" dirty="0">
                <a:latin typeface="Courier New"/>
                <a:cs typeface="Courier New"/>
              </a:rPr>
              <a:t>system()</a:t>
            </a:r>
            <a:r>
              <a:rPr sz="1780" spc="-218" dirty="0">
                <a:latin typeface="Courier New"/>
                <a:cs typeface="Courier New"/>
              </a:rPr>
              <a:t> </a:t>
            </a:r>
            <a:r>
              <a:rPr sz="2176" spc="-20" dirty="0">
                <a:latin typeface="Tahoma"/>
                <a:cs typeface="Tahoma"/>
              </a:rPr>
              <a:t>can</a:t>
            </a:r>
            <a:r>
              <a:rPr sz="2176" spc="-89" dirty="0">
                <a:latin typeface="Tahoma"/>
                <a:cs typeface="Tahoma"/>
              </a:rPr>
              <a:t> </a:t>
            </a:r>
            <a:r>
              <a:rPr sz="2176" spc="-20" dirty="0">
                <a:latin typeface="Tahoma"/>
                <a:cs typeface="Tahoma"/>
              </a:rPr>
              <a:t>be</a:t>
            </a:r>
            <a:r>
              <a:rPr sz="2176" spc="-99" dirty="0">
                <a:latin typeface="Tahoma"/>
                <a:cs typeface="Tahoma"/>
              </a:rPr>
              <a:t> </a:t>
            </a:r>
            <a:r>
              <a:rPr sz="2176" spc="-20" dirty="0">
                <a:latin typeface="Tahoma"/>
                <a:cs typeface="Tahoma"/>
              </a:rPr>
              <a:t>guessed</a:t>
            </a:r>
            <a:r>
              <a:rPr sz="2176" spc="-89" dirty="0">
                <a:latin typeface="Tahoma"/>
                <a:cs typeface="Tahoma"/>
              </a:rPr>
              <a:t> </a:t>
            </a:r>
            <a:r>
              <a:rPr sz="2176" spc="-20" dirty="0">
                <a:latin typeface="Tahoma"/>
                <a:cs typeface="Tahoma"/>
              </a:rPr>
              <a:t>then</a:t>
            </a:r>
            <a:r>
              <a:rPr sz="2176" spc="-89" dirty="0">
                <a:latin typeface="Tahoma"/>
                <a:cs typeface="Tahoma"/>
              </a:rPr>
              <a:t> </a:t>
            </a:r>
            <a:r>
              <a:rPr sz="2176" spc="-49" dirty="0">
                <a:latin typeface="Tahoma"/>
                <a:cs typeface="Tahoma"/>
              </a:rPr>
              <a:t>the </a:t>
            </a:r>
            <a:r>
              <a:rPr sz="2176" spc="-40" dirty="0">
                <a:latin typeface="Tahoma"/>
                <a:cs typeface="Tahoma"/>
              </a:rPr>
              <a:t>attacker</a:t>
            </a:r>
            <a:r>
              <a:rPr sz="2176" spc="-129" dirty="0">
                <a:latin typeface="Tahoma"/>
                <a:cs typeface="Tahoma"/>
              </a:rPr>
              <a:t> </a:t>
            </a:r>
            <a:r>
              <a:rPr sz="2176" spc="-49" dirty="0">
                <a:latin typeface="Tahoma"/>
                <a:cs typeface="Tahoma"/>
              </a:rPr>
              <a:t>can</a:t>
            </a:r>
            <a:r>
              <a:rPr sz="2176" spc="-119" dirty="0">
                <a:latin typeface="Tahoma"/>
                <a:cs typeface="Tahoma"/>
              </a:rPr>
              <a:t> </a:t>
            </a:r>
            <a:r>
              <a:rPr sz="2176" spc="-40" dirty="0">
                <a:latin typeface="Tahoma"/>
                <a:cs typeface="Tahoma"/>
              </a:rPr>
              <a:t>perform</a:t>
            </a:r>
            <a:r>
              <a:rPr sz="2176" spc="-109" dirty="0">
                <a:latin typeface="Tahoma"/>
                <a:cs typeface="Tahoma"/>
              </a:rPr>
              <a:t> </a:t>
            </a:r>
            <a:r>
              <a:rPr sz="2176" dirty="0">
                <a:latin typeface="Tahoma"/>
                <a:cs typeface="Tahoma"/>
              </a:rPr>
              <a:t>a</a:t>
            </a:r>
            <a:r>
              <a:rPr sz="2176" spc="-79" dirty="0">
                <a:latin typeface="Tahoma"/>
                <a:cs typeface="Tahoma"/>
              </a:rPr>
              <a:t> </a:t>
            </a:r>
            <a:r>
              <a:rPr sz="2176" spc="-40" dirty="0">
                <a:latin typeface="Tahoma"/>
                <a:cs typeface="Tahoma"/>
              </a:rPr>
              <a:t>”return</a:t>
            </a:r>
            <a:r>
              <a:rPr sz="2176" spc="-59" dirty="0">
                <a:latin typeface="Tahoma"/>
                <a:cs typeface="Tahoma"/>
              </a:rPr>
              <a:t> </a:t>
            </a:r>
            <a:r>
              <a:rPr sz="2176" dirty="0">
                <a:latin typeface="Tahoma"/>
                <a:cs typeface="Tahoma"/>
              </a:rPr>
              <a:t>to</a:t>
            </a:r>
            <a:r>
              <a:rPr sz="2176" spc="-69" dirty="0">
                <a:latin typeface="Tahoma"/>
                <a:cs typeface="Tahoma"/>
              </a:rPr>
              <a:t> </a:t>
            </a:r>
            <a:r>
              <a:rPr sz="2176" spc="-40" dirty="0">
                <a:latin typeface="Tahoma"/>
                <a:cs typeface="Tahoma"/>
              </a:rPr>
              <a:t>libc”</a:t>
            </a:r>
            <a:r>
              <a:rPr sz="2176" spc="-30" dirty="0">
                <a:latin typeface="Tahoma"/>
                <a:cs typeface="Tahoma"/>
              </a:rPr>
              <a:t> </a:t>
            </a:r>
            <a:r>
              <a:rPr sz="2176" spc="-40" dirty="0">
                <a:latin typeface="Tahoma"/>
                <a:cs typeface="Tahoma"/>
              </a:rPr>
              <a:t>attack,</a:t>
            </a:r>
            <a:r>
              <a:rPr sz="2176" spc="-49" dirty="0">
                <a:latin typeface="Tahoma"/>
                <a:cs typeface="Tahoma"/>
              </a:rPr>
              <a:t> </a:t>
            </a:r>
            <a:r>
              <a:rPr sz="2176" spc="-40" dirty="0">
                <a:latin typeface="Tahoma"/>
                <a:cs typeface="Tahoma"/>
              </a:rPr>
              <a:t>calling</a:t>
            </a:r>
            <a:r>
              <a:rPr sz="2176" spc="-59" dirty="0">
                <a:latin typeface="Tahoma"/>
                <a:cs typeface="Tahoma"/>
              </a:rPr>
              <a:t> </a:t>
            </a:r>
            <a:r>
              <a:rPr sz="1780" spc="-59" dirty="0">
                <a:latin typeface="Courier New"/>
                <a:cs typeface="Courier New"/>
              </a:rPr>
              <a:t>system</a:t>
            </a:r>
            <a:r>
              <a:rPr sz="1780" spc="-208" dirty="0">
                <a:latin typeface="Courier New"/>
                <a:cs typeface="Courier New"/>
              </a:rPr>
              <a:t> </a:t>
            </a:r>
            <a:r>
              <a:rPr sz="2176" spc="-40" dirty="0">
                <a:latin typeface="Tahoma"/>
                <a:cs typeface="Tahoma"/>
              </a:rPr>
              <a:t>with </a:t>
            </a:r>
            <a:r>
              <a:rPr sz="2176" dirty="0">
                <a:latin typeface="Tahoma"/>
                <a:cs typeface="Tahoma"/>
              </a:rPr>
              <a:t>the</a:t>
            </a:r>
            <a:r>
              <a:rPr sz="2176" spc="-30" dirty="0">
                <a:latin typeface="Tahoma"/>
                <a:cs typeface="Tahoma"/>
              </a:rPr>
              <a:t> </a:t>
            </a:r>
            <a:r>
              <a:rPr sz="2176" dirty="0">
                <a:latin typeface="Tahoma"/>
                <a:cs typeface="Tahoma"/>
              </a:rPr>
              <a:t>right</a:t>
            </a:r>
            <a:r>
              <a:rPr sz="2176" spc="-10" dirty="0">
                <a:latin typeface="Tahoma"/>
                <a:cs typeface="Tahoma"/>
              </a:rPr>
              <a:t> </a:t>
            </a:r>
            <a:r>
              <a:rPr sz="2176" spc="-20" dirty="0">
                <a:latin typeface="Tahoma"/>
                <a:cs typeface="Tahoma"/>
              </a:rPr>
              <a:t>arguments</a:t>
            </a:r>
            <a:endParaRPr sz="2176" dirty="0">
              <a:latin typeface="Tahoma"/>
              <a:cs typeface="Tahoma"/>
            </a:endParaRPr>
          </a:p>
          <a:p>
            <a:pPr marL="25121" marR="607919" algn="just">
              <a:lnSpc>
                <a:spcPct val="101800"/>
              </a:lnSpc>
              <a:spcBef>
                <a:spcPts val="613"/>
              </a:spcBef>
            </a:pPr>
            <a:r>
              <a:rPr sz="2176" spc="-79" dirty="0">
                <a:latin typeface="Tahoma"/>
                <a:cs typeface="Tahoma"/>
              </a:rPr>
              <a:t>Return</a:t>
            </a:r>
            <a:r>
              <a:rPr sz="2176" spc="-89" dirty="0">
                <a:latin typeface="Tahoma"/>
                <a:cs typeface="Tahoma"/>
              </a:rPr>
              <a:t> </a:t>
            </a:r>
            <a:r>
              <a:rPr sz="2176" spc="-69" dirty="0">
                <a:latin typeface="Tahoma"/>
                <a:cs typeface="Tahoma"/>
              </a:rPr>
              <a:t>oriented</a:t>
            </a:r>
            <a:r>
              <a:rPr sz="2176" spc="-79" dirty="0">
                <a:latin typeface="Tahoma"/>
                <a:cs typeface="Tahoma"/>
              </a:rPr>
              <a:t> programming</a:t>
            </a:r>
            <a:r>
              <a:rPr sz="2176" spc="-49" dirty="0">
                <a:latin typeface="Tahoma"/>
                <a:cs typeface="Tahoma"/>
              </a:rPr>
              <a:t> </a:t>
            </a:r>
            <a:r>
              <a:rPr sz="2176" spc="-79" dirty="0">
                <a:latin typeface="Tahoma"/>
                <a:cs typeface="Tahoma"/>
              </a:rPr>
              <a:t>(ROP):</a:t>
            </a:r>
            <a:r>
              <a:rPr sz="2176" spc="-40" dirty="0">
                <a:latin typeface="Tahoma"/>
                <a:cs typeface="Tahoma"/>
              </a:rPr>
              <a:t> </a:t>
            </a:r>
            <a:r>
              <a:rPr sz="2176" spc="-89" dirty="0">
                <a:latin typeface="Tahoma"/>
                <a:cs typeface="Tahoma"/>
              </a:rPr>
              <a:t>next</a:t>
            </a:r>
            <a:r>
              <a:rPr sz="2176" spc="-79" dirty="0">
                <a:latin typeface="Tahoma"/>
                <a:cs typeface="Tahoma"/>
              </a:rPr>
              <a:t> </a:t>
            </a:r>
            <a:r>
              <a:rPr sz="2176" spc="-69" dirty="0">
                <a:latin typeface="Tahoma"/>
                <a:cs typeface="Tahoma"/>
              </a:rPr>
              <a:t>address</a:t>
            </a:r>
            <a:r>
              <a:rPr sz="2176" spc="-79" dirty="0">
                <a:latin typeface="Tahoma"/>
                <a:cs typeface="Tahoma"/>
              </a:rPr>
              <a:t> </a:t>
            </a:r>
            <a:r>
              <a:rPr sz="2176" spc="-69" dirty="0">
                <a:latin typeface="Tahoma"/>
                <a:cs typeface="Tahoma"/>
              </a:rPr>
              <a:t>to</a:t>
            </a:r>
            <a:r>
              <a:rPr sz="2176" spc="-49" dirty="0">
                <a:latin typeface="Tahoma"/>
                <a:cs typeface="Tahoma"/>
              </a:rPr>
              <a:t> </a:t>
            </a:r>
            <a:r>
              <a:rPr sz="2176" spc="-69" dirty="0">
                <a:latin typeface="Tahoma"/>
                <a:cs typeface="Tahoma"/>
              </a:rPr>
              <a:t>execute</a:t>
            </a:r>
            <a:r>
              <a:rPr sz="2176" spc="-89" dirty="0">
                <a:latin typeface="Tahoma"/>
                <a:cs typeface="Tahoma"/>
              </a:rPr>
              <a:t> </a:t>
            </a:r>
            <a:r>
              <a:rPr sz="2176" spc="-49" dirty="0">
                <a:latin typeface="Tahoma"/>
                <a:cs typeface="Tahoma"/>
              </a:rPr>
              <a:t>is </a:t>
            </a:r>
            <a:r>
              <a:rPr sz="2176" spc="-20" dirty="0">
                <a:latin typeface="Tahoma"/>
                <a:cs typeface="Tahoma"/>
              </a:rPr>
              <a:t>popped</a:t>
            </a:r>
            <a:r>
              <a:rPr sz="2176" spc="-158" dirty="0">
                <a:latin typeface="Tahoma"/>
                <a:cs typeface="Tahoma"/>
              </a:rPr>
              <a:t> </a:t>
            </a:r>
            <a:r>
              <a:rPr sz="2176" dirty="0">
                <a:latin typeface="Tahoma"/>
                <a:cs typeface="Tahoma"/>
              </a:rPr>
              <a:t>off</a:t>
            </a:r>
            <a:r>
              <a:rPr sz="2176" spc="-79" dirty="0">
                <a:latin typeface="Tahoma"/>
                <a:cs typeface="Tahoma"/>
              </a:rPr>
              <a:t> </a:t>
            </a:r>
            <a:r>
              <a:rPr sz="2176" dirty="0">
                <a:latin typeface="Tahoma"/>
                <a:cs typeface="Tahoma"/>
              </a:rPr>
              <a:t>the</a:t>
            </a:r>
            <a:r>
              <a:rPr sz="2176" spc="-59" dirty="0">
                <a:latin typeface="Tahoma"/>
                <a:cs typeface="Tahoma"/>
              </a:rPr>
              <a:t> </a:t>
            </a:r>
            <a:r>
              <a:rPr sz="2176" dirty="0">
                <a:latin typeface="Tahoma"/>
                <a:cs typeface="Tahoma"/>
              </a:rPr>
              <a:t>stack</a:t>
            </a:r>
            <a:r>
              <a:rPr sz="2176" spc="-59" dirty="0">
                <a:latin typeface="Tahoma"/>
                <a:cs typeface="Tahoma"/>
              </a:rPr>
              <a:t> </a:t>
            </a:r>
            <a:r>
              <a:rPr sz="2176" dirty="0">
                <a:latin typeface="Tahoma"/>
                <a:cs typeface="Tahoma"/>
              </a:rPr>
              <a:t>due</a:t>
            </a:r>
            <a:r>
              <a:rPr sz="2176" spc="-69" dirty="0">
                <a:latin typeface="Tahoma"/>
                <a:cs typeface="Tahoma"/>
              </a:rPr>
              <a:t> </a:t>
            </a:r>
            <a:r>
              <a:rPr sz="2176" dirty="0">
                <a:latin typeface="Tahoma"/>
                <a:cs typeface="Tahoma"/>
              </a:rPr>
              <a:t>to</a:t>
            </a:r>
            <a:r>
              <a:rPr sz="2176" spc="-59" dirty="0">
                <a:latin typeface="Tahoma"/>
                <a:cs typeface="Tahoma"/>
              </a:rPr>
              <a:t> </a:t>
            </a:r>
            <a:r>
              <a:rPr sz="2176" dirty="0">
                <a:latin typeface="Tahoma"/>
                <a:cs typeface="Tahoma"/>
              </a:rPr>
              <a:t>a</a:t>
            </a:r>
            <a:r>
              <a:rPr sz="2176" spc="-69" dirty="0">
                <a:latin typeface="Tahoma"/>
                <a:cs typeface="Tahoma"/>
              </a:rPr>
              <a:t> </a:t>
            </a:r>
            <a:r>
              <a:rPr sz="1780" spc="-20" dirty="0">
                <a:latin typeface="Courier New"/>
                <a:cs typeface="Courier New"/>
              </a:rPr>
              <a:t>ret</a:t>
            </a:r>
            <a:r>
              <a:rPr sz="1780" spc="-356" dirty="0">
                <a:latin typeface="Courier New"/>
                <a:cs typeface="Courier New"/>
              </a:rPr>
              <a:t> </a:t>
            </a:r>
            <a:r>
              <a:rPr sz="2176" spc="-20" dirty="0">
                <a:latin typeface="Tahoma"/>
                <a:cs typeface="Tahoma"/>
              </a:rPr>
              <a:t>instruction</a:t>
            </a:r>
            <a:endParaRPr sz="2176" dirty="0">
              <a:latin typeface="Tahoma"/>
              <a:cs typeface="Tahoma"/>
            </a:endParaRPr>
          </a:p>
        </p:txBody>
      </p:sp>
      <p:pic>
        <p:nvPicPr>
          <p:cNvPr id="8" name="object 8"/>
          <p:cNvPicPr/>
          <p:nvPr/>
        </p:nvPicPr>
        <p:blipFill>
          <a:blip r:embed="rId2" cstate="print"/>
          <a:stretch>
            <a:fillRect/>
          </a:stretch>
        </p:blipFill>
        <p:spPr>
          <a:xfrm>
            <a:off x="2091732" y="2096587"/>
            <a:ext cx="128116" cy="128115"/>
          </a:xfrm>
          <a:prstGeom prst="rect">
            <a:avLst/>
          </a:prstGeom>
        </p:spPr>
      </p:pic>
      <p:pic>
        <p:nvPicPr>
          <p:cNvPr id="9" name="object 9"/>
          <p:cNvPicPr/>
          <p:nvPr/>
        </p:nvPicPr>
        <p:blipFill>
          <a:blip r:embed="rId3" cstate="print"/>
          <a:stretch>
            <a:fillRect/>
          </a:stretch>
        </p:blipFill>
        <p:spPr>
          <a:xfrm>
            <a:off x="2091732" y="3191104"/>
            <a:ext cx="128116" cy="128115"/>
          </a:xfrm>
          <a:prstGeom prst="rect">
            <a:avLst/>
          </a:prstGeom>
        </p:spPr>
      </p:pic>
      <p:pic>
        <p:nvPicPr>
          <p:cNvPr id="10" name="object 10"/>
          <p:cNvPicPr/>
          <p:nvPr/>
        </p:nvPicPr>
        <p:blipFill>
          <a:blip r:embed="rId4" cstate="print"/>
          <a:stretch>
            <a:fillRect/>
          </a:stretch>
        </p:blipFill>
        <p:spPr>
          <a:xfrm>
            <a:off x="2091732" y="4283862"/>
            <a:ext cx="128116" cy="12811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07491" y="453811"/>
            <a:ext cx="20800088" cy="703743"/>
          </a:xfrm>
          <a:prstGeom prst="rect">
            <a:avLst/>
          </a:prstGeom>
        </p:spPr>
        <p:txBody>
          <a:bodyPr vert="horz" wrap="square" lIns="0" tIns="26377" rIns="0" bIns="0" rtlCol="0" anchor="ctr">
            <a:spAutoFit/>
          </a:bodyPr>
          <a:lstStyle/>
          <a:p>
            <a:pPr marL="42705">
              <a:lnSpc>
                <a:spcPct val="100000"/>
              </a:lnSpc>
              <a:spcBef>
                <a:spcPts val="208"/>
              </a:spcBef>
            </a:pPr>
            <a:r>
              <a:rPr spc="-69" dirty="0"/>
              <a:t>Return</a:t>
            </a:r>
            <a:r>
              <a:rPr spc="-138" dirty="0"/>
              <a:t> </a:t>
            </a:r>
            <a:r>
              <a:rPr spc="-69" dirty="0"/>
              <a:t>oriented</a:t>
            </a:r>
            <a:r>
              <a:rPr spc="-119" dirty="0"/>
              <a:t> </a:t>
            </a:r>
            <a:r>
              <a:rPr spc="-69" dirty="0"/>
              <a:t>programming</a:t>
            </a:r>
          </a:p>
        </p:txBody>
      </p:sp>
      <p:sp>
        <p:nvSpPr>
          <p:cNvPr id="7" name="object 7"/>
          <p:cNvSpPr txBox="1"/>
          <p:nvPr/>
        </p:nvSpPr>
        <p:spPr>
          <a:xfrm>
            <a:off x="2325347" y="1537739"/>
            <a:ext cx="8033657" cy="3860893"/>
          </a:xfrm>
          <a:prstGeom prst="rect">
            <a:avLst/>
          </a:prstGeom>
        </p:spPr>
        <p:txBody>
          <a:bodyPr vert="horz" wrap="square" lIns="0" tIns="60290" rIns="0" bIns="0" rtlCol="0">
            <a:spAutoFit/>
          </a:bodyPr>
          <a:lstStyle/>
          <a:p>
            <a:pPr marL="25121" marR="10048">
              <a:lnSpc>
                <a:spcPts val="2374"/>
              </a:lnSpc>
              <a:spcBef>
                <a:spcPts val="475"/>
              </a:spcBef>
            </a:pPr>
            <a:r>
              <a:rPr sz="2176" spc="-79" dirty="0">
                <a:latin typeface="Tahoma"/>
                <a:cs typeface="Tahoma"/>
              </a:rPr>
              <a:t>Alternatively,</a:t>
            </a:r>
            <a:r>
              <a:rPr sz="2176" spc="-99" dirty="0">
                <a:latin typeface="Tahoma"/>
                <a:cs typeface="Tahoma"/>
              </a:rPr>
              <a:t> </a:t>
            </a:r>
            <a:r>
              <a:rPr sz="2176" spc="-49" dirty="0">
                <a:latin typeface="Tahoma"/>
                <a:cs typeface="Tahoma"/>
              </a:rPr>
              <a:t>by</a:t>
            </a:r>
            <a:r>
              <a:rPr sz="2176" spc="-59" dirty="0">
                <a:latin typeface="Tahoma"/>
                <a:cs typeface="Tahoma"/>
              </a:rPr>
              <a:t> </a:t>
            </a:r>
            <a:r>
              <a:rPr sz="2176" spc="-69" dirty="0">
                <a:latin typeface="Tahoma"/>
                <a:cs typeface="Tahoma"/>
              </a:rPr>
              <a:t>using snippets </a:t>
            </a:r>
            <a:r>
              <a:rPr sz="2176" spc="-40" dirty="0">
                <a:latin typeface="Tahoma"/>
                <a:cs typeface="Tahoma"/>
              </a:rPr>
              <a:t>of</a:t>
            </a:r>
            <a:r>
              <a:rPr sz="2176" spc="-109" dirty="0">
                <a:latin typeface="Tahoma"/>
                <a:cs typeface="Tahoma"/>
              </a:rPr>
              <a:t> </a:t>
            </a:r>
            <a:r>
              <a:rPr sz="2176" spc="-79" dirty="0">
                <a:latin typeface="Tahoma"/>
                <a:cs typeface="Tahoma"/>
              </a:rPr>
              <a:t>borrowed</a:t>
            </a:r>
            <a:r>
              <a:rPr sz="2176" spc="-89" dirty="0">
                <a:latin typeface="Tahoma"/>
                <a:cs typeface="Tahoma"/>
              </a:rPr>
              <a:t> </a:t>
            </a:r>
            <a:r>
              <a:rPr sz="2176" spc="-69" dirty="0">
                <a:latin typeface="Tahoma"/>
                <a:cs typeface="Tahoma"/>
              </a:rPr>
              <a:t>code</a:t>
            </a:r>
            <a:r>
              <a:rPr sz="2176" spc="-89" dirty="0">
                <a:latin typeface="Tahoma"/>
                <a:cs typeface="Tahoma"/>
              </a:rPr>
              <a:t> </a:t>
            </a:r>
            <a:r>
              <a:rPr sz="2176" spc="-79" dirty="0">
                <a:latin typeface="Tahoma"/>
                <a:cs typeface="Tahoma"/>
              </a:rPr>
              <a:t>(called</a:t>
            </a:r>
            <a:r>
              <a:rPr sz="2176" spc="-69" dirty="0">
                <a:latin typeface="Tahoma"/>
                <a:cs typeface="Tahoma"/>
              </a:rPr>
              <a:t> </a:t>
            </a:r>
            <a:r>
              <a:rPr sz="2176" spc="-79" dirty="0">
                <a:latin typeface="Tahoma"/>
                <a:cs typeface="Tahoma"/>
              </a:rPr>
              <a:t>’gadgets’) </a:t>
            </a:r>
            <a:r>
              <a:rPr sz="2176" spc="-49" dirty="0">
                <a:latin typeface="Tahoma"/>
                <a:cs typeface="Tahoma"/>
              </a:rPr>
              <a:t>an </a:t>
            </a:r>
            <a:r>
              <a:rPr sz="2176" dirty="0">
                <a:latin typeface="Tahoma"/>
                <a:cs typeface="Tahoma"/>
              </a:rPr>
              <a:t>attacker</a:t>
            </a:r>
            <a:r>
              <a:rPr sz="2176" spc="-79" dirty="0">
                <a:latin typeface="Tahoma"/>
                <a:cs typeface="Tahoma"/>
              </a:rPr>
              <a:t> </a:t>
            </a:r>
            <a:r>
              <a:rPr sz="2176" dirty="0">
                <a:latin typeface="Tahoma"/>
                <a:cs typeface="Tahoma"/>
              </a:rPr>
              <a:t>can</a:t>
            </a:r>
            <a:r>
              <a:rPr sz="2176" spc="-79" dirty="0">
                <a:latin typeface="Tahoma"/>
                <a:cs typeface="Tahoma"/>
              </a:rPr>
              <a:t> </a:t>
            </a:r>
            <a:r>
              <a:rPr sz="2176" dirty="0">
                <a:latin typeface="Tahoma"/>
                <a:cs typeface="Tahoma"/>
              </a:rPr>
              <a:t>chain</a:t>
            </a:r>
            <a:r>
              <a:rPr sz="2176" spc="-79" dirty="0">
                <a:latin typeface="Tahoma"/>
                <a:cs typeface="Tahoma"/>
              </a:rPr>
              <a:t> </a:t>
            </a:r>
            <a:r>
              <a:rPr sz="2176" dirty="0">
                <a:latin typeface="Tahoma"/>
                <a:cs typeface="Tahoma"/>
              </a:rPr>
              <a:t>an</a:t>
            </a:r>
            <a:r>
              <a:rPr sz="2176" spc="-79" dirty="0">
                <a:latin typeface="Tahoma"/>
                <a:cs typeface="Tahoma"/>
              </a:rPr>
              <a:t> </a:t>
            </a:r>
            <a:r>
              <a:rPr sz="2176" dirty="0">
                <a:latin typeface="Tahoma"/>
                <a:cs typeface="Tahoma"/>
              </a:rPr>
              <a:t>exploit</a:t>
            </a:r>
            <a:r>
              <a:rPr sz="2176" spc="-49" dirty="0">
                <a:latin typeface="Tahoma"/>
                <a:cs typeface="Tahoma"/>
              </a:rPr>
              <a:t> </a:t>
            </a:r>
            <a:r>
              <a:rPr sz="2176" spc="-40" dirty="0">
                <a:latin typeface="Tahoma"/>
                <a:cs typeface="Tahoma"/>
              </a:rPr>
              <a:t>that:</a:t>
            </a:r>
            <a:endParaRPr sz="2176" dirty="0">
              <a:latin typeface="Tahoma"/>
              <a:cs typeface="Tahoma"/>
            </a:endParaRPr>
          </a:p>
          <a:p>
            <a:pPr marL="574006" marR="3225485">
              <a:lnSpc>
                <a:spcPts val="2354"/>
              </a:lnSpc>
              <a:spcBef>
                <a:spcPts val="404"/>
              </a:spcBef>
            </a:pPr>
            <a:r>
              <a:rPr sz="1978" spc="-89" dirty="0">
                <a:latin typeface="Tahoma"/>
                <a:cs typeface="Tahoma"/>
              </a:rPr>
              <a:t>allocates </a:t>
            </a:r>
            <a:r>
              <a:rPr sz="1978" dirty="0">
                <a:latin typeface="Tahoma"/>
                <a:cs typeface="Tahoma"/>
              </a:rPr>
              <a:t>a</a:t>
            </a:r>
            <a:r>
              <a:rPr sz="1978" spc="-69" dirty="0">
                <a:latin typeface="Tahoma"/>
                <a:cs typeface="Tahoma"/>
              </a:rPr>
              <a:t> new </a:t>
            </a:r>
            <a:r>
              <a:rPr sz="1978" spc="-99" dirty="0">
                <a:latin typeface="Tahoma"/>
                <a:cs typeface="Tahoma"/>
              </a:rPr>
              <a:t>executable</a:t>
            </a:r>
            <a:r>
              <a:rPr sz="1978" spc="-69" dirty="0">
                <a:latin typeface="Tahoma"/>
                <a:cs typeface="Tahoma"/>
              </a:rPr>
              <a:t> </a:t>
            </a:r>
            <a:r>
              <a:rPr sz="1978" spc="-89" dirty="0">
                <a:latin typeface="Tahoma"/>
                <a:cs typeface="Tahoma"/>
              </a:rPr>
              <a:t>memory </a:t>
            </a:r>
            <a:r>
              <a:rPr sz="1978" spc="-40" dirty="0">
                <a:latin typeface="Tahoma"/>
                <a:cs typeface="Tahoma"/>
              </a:rPr>
              <a:t>page </a:t>
            </a:r>
            <a:r>
              <a:rPr sz="1978" dirty="0">
                <a:latin typeface="Tahoma"/>
                <a:cs typeface="Tahoma"/>
              </a:rPr>
              <a:t>writes</a:t>
            </a:r>
            <a:r>
              <a:rPr sz="1978" spc="-89" dirty="0">
                <a:latin typeface="Tahoma"/>
                <a:cs typeface="Tahoma"/>
              </a:rPr>
              <a:t> </a:t>
            </a:r>
            <a:r>
              <a:rPr sz="1978" dirty="0">
                <a:latin typeface="Tahoma"/>
                <a:cs typeface="Tahoma"/>
              </a:rPr>
              <a:t>shellcode</a:t>
            </a:r>
            <a:r>
              <a:rPr sz="1978" spc="-69" dirty="0">
                <a:latin typeface="Tahoma"/>
                <a:cs typeface="Tahoma"/>
              </a:rPr>
              <a:t> </a:t>
            </a:r>
            <a:r>
              <a:rPr sz="1978" dirty="0">
                <a:latin typeface="Tahoma"/>
                <a:cs typeface="Tahoma"/>
              </a:rPr>
              <a:t>on</a:t>
            </a:r>
            <a:r>
              <a:rPr sz="1978" spc="-69" dirty="0">
                <a:latin typeface="Tahoma"/>
                <a:cs typeface="Tahoma"/>
              </a:rPr>
              <a:t> </a:t>
            </a:r>
            <a:r>
              <a:rPr sz="1978" dirty="0">
                <a:latin typeface="Tahoma"/>
                <a:cs typeface="Tahoma"/>
              </a:rPr>
              <a:t>that</a:t>
            </a:r>
            <a:r>
              <a:rPr sz="1978" spc="-59" dirty="0">
                <a:latin typeface="Tahoma"/>
                <a:cs typeface="Tahoma"/>
              </a:rPr>
              <a:t> </a:t>
            </a:r>
            <a:r>
              <a:rPr sz="1978" spc="-40" dirty="0">
                <a:latin typeface="Tahoma"/>
                <a:cs typeface="Tahoma"/>
              </a:rPr>
              <a:t>page</a:t>
            </a:r>
            <a:endParaRPr sz="1978" dirty="0">
              <a:latin typeface="Tahoma"/>
              <a:cs typeface="Tahoma"/>
            </a:endParaRPr>
          </a:p>
          <a:p>
            <a:pPr marL="574006">
              <a:lnSpc>
                <a:spcPts val="2245"/>
              </a:lnSpc>
            </a:pPr>
            <a:r>
              <a:rPr sz="1978" spc="-109" dirty="0">
                <a:latin typeface="Tahoma"/>
                <a:cs typeface="Tahoma"/>
              </a:rPr>
              <a:t>executes</a:t>
            </a:r>
            <a:r>
              <a:rPr sz="1978" spc="-49" dirty="0">
                <a:latin typeface="Tahoma"/>
                <a:cs typeface="Tahoma"/>
              </a:rPr>
              <a:t> </a:t>
            </a:r>
            <a:r>
              <a:rPr sz="1978" spc="-69" dirty="0">
                <a:latin typeface="Tahoma"/>
                <a:cs typeface="Tahoma"/>
              </a:rPr>
              <a:t>the</a:t>
            </a:r>
            <a:r>
              <a:rPr sz="1978" spc="-20" dirty="0">
                <a:latin typeface="Tahoma"/>
                <a:cs typeface="Tahoma"/>
              </a:rPr>
              <a:t> shellcode</a:t>
            </a:r>
            <a:endParaRPr sz="1978" dirty="0">
              <a:latin typeface="Tahoma"/>
              <a:cs typeface="Tahoma"/>
            </a:endParaRPr>
          </a:p>
          <a:p>
            <a:pPr marL="25121">
              <a:spcBef>
                <a:spcPts val="445"/>
              </a:spcBef>
            </a:pPr>
            <a:r>
              <a:rPr sz="2176" spc="-49" dirty="0">
                <a:latin typeface="Tahoma"/>
                <a:cs typeface="Tahoma"/>
              </a:rPr>
              <a:t>Chaining</a:t>
            </a:r>
            <a:r>
              <a:rPr sz="2176" spc="-89" dirty="0">
                <a:latin typeface="Tahoma"/>
                <a:cs typeface="Tahoma"/>
              </a:rPr>
              <a:t> </a:t>
            </a:r>
            <a:r>
              <a:rPr sz="2176" spc="-20" dirty="0">
                <a:latin typeface="Tahoma"/>
                <a:cs typeface="Tahoma"/>
              </a:rPr>
              <a:t>techniques:</a:t>
            </a:r>
            <a:endParaRPr sz="2176" dirty="0">
              <a:latin typeface="Tahoma"/>
              <a:cs typeface="Tahoma"/>
            </a:endParaRPr>
          </a:p>
          <a:p>
            <a:pPr marL="574006" marR="162028">
              <a:lnSpc>
                <a:spcPts val="2196"/>
              </a:lnSpc>
              <a:spcBef>
                <a:spcPts val="346"/>
              </a:spcBef>
            </a:pPr>
            <a:r>
              <a:rPr sz="1978" spc="-69" dirty="0">
                <a:latin typeface="Tahoma"/>
                <a:cs typeface="Tahoma"/>
              </a:rPr>
              <a:t>providing</a:t>
            </a:r>
            <a:r>
              <a:rPr sz="1978" spc="-119" dirty="0">
                <a:latin typeface="Tahoma"/>
                <a:cs typeface="Tahoma"/>
              </a:rPr>
              <a:t> </a:t>
            </a:r>
            <a:r>
              <a:rPr sz="1978" spc="-69" dirty="0">
                <a:latin typeface="Tahoma"/>
                <a:cs typeface="Tahoma"/>
              </a:rPr>
              <a:t>the</a:t>
            </a:r>
            <a:r>
              <a:rPr sz="1978" spc="-89" dirty="0">
                <a:latin typeface="Tahoma"/>
                <a:cs typeface="Tahoma"/>
              </a:rPr>
              <a:t> </a:t>
            </a:r>
            <a:r>
              <a:rPr sz="1978" spc="-69" dirty="0">
                <a:latin typeface="Tahoma"/>
                <a:cs typeface="Tahoma"/>
              </a:rPr>
              <a:t>program</a:t>
            </a:r>
            <a:r>
              <a:rPr sz="1978" spc="-99" dirty="0">
                <a:latin typeface="Tahoma"/>
                <a:cs typeface="Tahoma"/>
              </a:rPr>
              <a:t> </a:t>
            </a:r>
            <a:r>
              <a:rPr sz="1978" spc="-59" dirty="0">
                <a:latin typeface="Tahoma"/>
                <a:cs typeface="Tahoma"/>
              </a:rPr>
              <a:t>code</a:t>
            </a:r>
            <a:r>
              <a:rPr sz="1978" spc="-79" dirty="0">
                <a:latin typeface="Tahoma"/>
                <a:cs typeface="Tahoma"/>
              </a:rPr>
              <a:t> </a:t>
            </a:r>
            <a:r>
              <a:rPr sz="1978" spc="-69" dirty="0">
                <a:latin typeface="Tahoma"/>
                <a:cs typeface="Tahoma"/>
              </a:rPr>
              <a:t>with</a:t>
            </a:r>
            <a:r>
              <a:rPr sz="1978" spc="-119" dirty="0">
                <a:latin typeface="Tahoma"/>
                <a:cs typeface="Tahoma"/>
              </a:rPr>
              <a:t> </a:t>
            </a:r>
            <a:r>
              <a:rPr sz="1978" spc="-79" dirty="0">
                <a:latin typeface="Tahoma"/>
                <a:cs typeface="Tahoma"/>
              </a:rPr>
              <a:t>addresses </a:t>
            </a:r>
            <a:r>
              <a:rPr sz="1978" spc="-30" dirty="0">
                <a:latin typeface="Tahoma"/>
                <a:cs typeface="Tahoma"/>
              </a:rPr>
              <a:t>of</a:t>
            </a:r>
            <a:r>
              <a:rPr sz="1978" spc="-119" dirty="0">
                <a:latin typeface="Tahoma"/>
                <a:cs typeface="Tahoma"/>
              </a:rPr>
              <a:t> </a:t>
            </a:r>
            <a:r>
              <a:rPr sz="1978" spc="-69" dirty="0">
                <a:latin typeface="Tahoma"/>
                <a:cs typeface="Tahoma"/>
              </a:rPr>
              <a:t>gadgets</a:t>
            </a:r>
            <a:r>
              <a:rPr sz="1978" spc="-89" dirty="0">
                <a:latin typeface="Tahoma"/>
                <a:cs typeface="Tahoma"/>
              </a:rPr>
              <a:t> </a:t>
            </a:r>
            <a:r>
              <a:rPr sz="1978" spc="-40" dirty="0">
                <a:latin typeface="Tahoma"/>
                <a:cs typeface="Tahoma"/>
              </a:rPr>
              <a:t>(e.g.</a:t>
            </a:r>
            <a:r>
              <a:rPr sz="1978" spc="109" dirty="0">
                <a:latin typeface="Tahoma"/>
                <a:cs typeface="Tahoma"/>
              </a:rPr>
              <a:t> </a:t>
            </a:r>
            <a:r>
              <a:rPr sz="1978" spc="-79" dirty="0">
                <a:latin typeface="Tahoma"/>
                <a:cs typeface="Tahoma"/>
              </a:rPr>
              <a:t>through</a:t>
            </a:r>
            <a:r>
              <a:rPr sz="1978" spc="-119" dirty="0">
                <a:latin typeface="Tahoma"/>
                <a:cs typeface="Tahoma"/>
              </a:rPr>
              <a:t> </a:t>
            </a:r>
            <a:r>
              <a:rPr sz="1978" spc="-99" dirty="0">
                <a:latin typeface="Tahoma"/>
                <a:cs typeface="Tahoma"/>
              </a:rPr>
              <a:t>a </a:t>
            </a:r>
            <a:r>
              <a:rPr sz="1978" dirty="0">
                <a:latin typeface="Tahoma"/>
                <a:cs typeface="Tahoma"/>
              </a:rPr>
              <a:t>buffer</a:t>
            </a:r>
            <a:r>
              <a:rPr sz="1978" spc="-59" dirty="0">
                <a:latin typeface="Tahoma"/>
                <a:cs typeface="Tahoma"/>
              </a:rPr>
              <a:t> </a:t>
            </a:r>
            <a:r>
              <a:rPr sz="1978" dirty="0">
                <a:latin typeface="Tahoma"/>
                <a:cs typeface="Tahoma"/>
              </a:rPr>
              <a:t>overflow</a:t>
            </a:r>
            <a:r>
              <a:rPr sz="1978" spc="-40" dirty="0">
                <a:latin typeface="Tahoma"/>
                <a:cs typeface="Tahoma"/>
              </a:rPr>
              <a:t> </a:t>
            </a:r>
            <a:r>
              <a:rPr sz="1978" dirty="0">
                <a:latin typeface="Tahoma"/>
                <a:cs typeface="Tahoma"/>
              </a:rPr>
              <a:t>on</a:t>
            </a:r>
            <a:r>
              <a:rPr sz="1978" spc="-69" dirty="0">
                <a:latin typeface="Tahoma"/>
                <a:cs typeface="Tahoma"/>
              </a:rPr>
              <a:t> </a:t>
            </a:r>
            <a:r>
              <a:rPr sz="1978" dirty="0">
                <a:latin typeface="Tahoma"/>
                <a:cs typeface="Tahoma"/>
              </a:rPr>
              <a:t>the</a:t>
            </a:r>
            <a:r>
              <a:rPr sz="1978" spc="-40" dirty="0">
                <a:latin typeface="Tahoma"/>
                <a:cs typeface="Tahoma"/>
              </a:rPr>
              <a:t> </a:t>
            </a:r>
            <a:r>
              <a:rPr sz="1978" spc="-20" dirty="0">
                <a:latin typeface="Tahoma"/>
                <a:cs typeface="Tahoma"/>
              </a:rPr>
              <a:t>stack)</a:t>
            </a:r>
            <a:endParaRPr sz="1978" dirty="0">
              <a:latin typeface="Tahoma"/>
              <a:cs typeface="Tahoma"/>
            </a:endParaRPr>
          </a:p>
          <a:p>
            <a:pPr marL="1122891" marR="144443">
              <a:lnSpc>
                <a:spcPct val="101099"/>
              </a:lnSpc>
              <a:spcBef>
                <a:spcPts val="316"/>
              </a:spcBef>
            </a:pPr>
            <a:r>
              <a:rPr sz="1780" spc="-20" dirty="0">
                <a:latin typeface="Arial"/>
                <a:cs typeface="Arial"/>
              </a:rPr>
              <a:t>each</a:t>
            </a:r>
            <a:r>
              <a:rPr sz="1780" spc="-69" dirty="0">
                <a:latin typeface="Arial"/>
                <a:cs typeface="Arial"/>
              </a:rPr>
              <a:t> </a:t>
            </a:r>
            <a:r>
              <a:rPr sz="1780" spc="-20" dirty="0">
                <a:latin typeface="Arial"/>
                <a:cs typeface="Arial"/>
              </a:rPr>
              <a:t>gadget</a:t>
            </a:r>
            <a:r>
              <a:rPr sz="1780" spc="-59" dirty="0">
                <a:latin typeface="Arial"/>
                <a:cs typeface="Arial"/>
              </a:rPr>
              <a:t> </a:t>
            </a:r>
            <a:r>
              <a:rPr sz="1780" spc="-40" dirty="0">
                <a:latin typeface="Arial"/>
                <a:cs typeface="Arial"/>
              </a:rPr>
              <a:t>executes</a:t>
            </a:r>
            <a:r>
              <a:rPr sz="1780" spc="-49" dirty="0">
                <a:latin typeface="Arial"/>
                <a:cs typeface="Arial"/>
              </a:rPr>
              <a:t> </a:t>
            </a:r>
            <a:r>
              <a:rPr sz="1780" spc="-20" dirty="0">
                <a:latin typeface="Arial"/>
                <a:cs typeface="Arial"/>
              </a:rPr>
              <a:t>and</a:t>
            </a:r>
            <a:r>
              <a:rPr sz="1780" spc="-59" dirty="0">
                <a:latin typeface="Arial"/>
                <a:cs typeface="Arial"/>
              </a:rPr>
              <a:t> </a:t>
            </a:r>
            <a:r>
              <a:rPr sz="1780" spc="-40" dirty="0">
                <a:latin typeface="Arial"/>
                <a:cs typeface="Arial"/>
              </a:rPr>
              <a:t>returns</a:t>
            </a:r>
            <a:r>
              <a:rPr sz="1780" spc="-59" dirty="0">
                <a:latin typeface="Arial"/>
                <a:cs typeface="Arial"/>
              </a:rPr>
              <a:t> </a:t>
            </a:r>
            <a:r>
              <a:rPr sz="1780" spc="-20" dirty="0">
                <a:latin typeface="Arial"/>
                <a:cs typeface="Arial"/>
              </a:rPr>
              <a:t>(so</a:t>
            </a:r>
            <a:r>
              <a:rPr sz="1780" spc="-79" dirty="0">
                <a:latin typeface="Arial"/>
                <a:cs typeface="Arial"/>
              </a:rPr>
              <a:t> </a:t>
            </a:r>
            <a:r>
              <a:rPr sz="1780" spc="-20" dirty="0">
                <a:latin typeface="Arial"/>
                <a:cs typeface="Arial"/>
              </a:rPr>
              <a:t>that</a:t>
            </a:r>
            <a:r>
              <a:rPr sz="1780" spc="-59" dirty="0">
                <a:latin typeface="Arial"/>
                <a:cs typeface="Arial"/>
              </a:rPr>
              <a:t> </a:t>
            </a:r>
            <a:r>
              <a:rPr sz="1780" spc="-20" dirty="0">
                <a:latin typeface="Arial"/>
                <a:cs typeface="Arial"/>
              </a:rPr>
              <a:t>the</a:t>
            </a:r>
            <a:r>
              <a:rPr sz="1780" spc="-59" dirty="0">
                <a:latin typeface="Arial"/>
                <a:cs typeface="Arial"/>
              </a:rPr>
              <a:t> </a:t>
            </a:r>
            <a:r>
              <a:rPr sz="1780" spc="-20" dirty="0">
                <a:latin typeface="Arial"/>
                <a:cs typeface="Arial"/>
              </a:rPr>
              <a:t>next</a:t>
            </a:r>
            <a:r>
              <a:rPr sz="1780" spc="-59" dirty="0">
                <a:latin typeface="Arial"/>
                <a:cs typeface="Arial"/>
              </a:rPr>
              <a:t> </a:t>
            </a:r>
            <a:r>
              <a:rPr sz="1780" spc="-40" dirty="0">
                <a:latin typeface="Arial"/>
                <a:cs typeface="Arial"/>
              </a:rPr>
              <a:t>return</a:t>
            </a:r>
            <a:r>
              <a:rPr sz="1780" spc="-89" dirty="0">
                <a:latin typeface="Arial"/>
                <a:cs typeface="Arial"/>
              </a:rPr>
              <a:t> </a:t>
            </a:r>
            <a:r>
              <a:rPr sz="1780" spc="-20" dirty="0">
                <a:latin typeface="Arial"/>
                <a:cs typeface="Arial"/>
              </a:rPr>
              <a:t>address</a:t>
            </a:r>
            <a:r>
              <a:rPr sz="1780" spc="-49" dirty="0">
                <a:latin typeface="Arial"/>
                <a:cs typeface="Arial"/>
              </a:rPr>
              <a:t> </a:t>
            </a:r>
            <a:r>
              <a:rPr sz="1780" spc="-40" dirty="0">
                <a:latin typeface="Arial"/>
                <a:cs typeface="Arial"/>
              </a:rPr>
              <a:t>will </a:t>
            </a:r>
            <a:r>
              <a:rPr sz="1780" dirty="0">
                <a:latin typeface="Arial"/>
                <a:cs typeface="Arial"/>
              </a:rPr>
              <a:t>be </a:t>
            </a:r>
            <a:r>
              <a:rPr sz="1780" spc="-20" dirty="0">
                <a:latin typeface="Arial"/>
                <a:cs typeface="Arial"/>
              </a:rPr>
              <a:t>used)</a:t>
            </a:r>
            <a:endParaRPr sz="1780" dirty="0">
              <a:latin typeface="Arial"/>
              <a:cs typeface="Arial"/>
            </a:endParaRPr>
          </a:p>
          <a:p>
            <a:pPr marL="574006" marR="26377">
              <a:lnSpc>
                <a:spcPts val="2354"/>
              </a:lnSpc>
              <a:spcBef>
                <a:spcPts val="514"/>
              </a:spcBef>
            </a:pPr>
            <a:r>
              <a:rPr sz="1978" spc="-69" dirty="0">
                <a:latin typeface="Tahoma"/>
                <a:cs typeface="Tahoma"/>
              </a:rPr>
              <a:t>instead</a:t>
            </a:r>
            <a:r>
              <a:rPr sz="1978" spc="-99" dirty="0">
                <a:latin typeface="Tahoma"/>
                <a:cs typeface="Tahoma"/>
              </a:rPr>
              <a:t> </a:t>
            </a:r>
            <a:r>
              <a:rPr sz="1978" spc="-40" dirty="0">
                <a:latin typeface="Tahoma"/>
                <a:cs typeface="Tahoma"/>
              </a:rPr>
              <a:t>of</a:t>
            </a:r>
            <a:r>
              <a:rPr sz="1978" spc="-109" dirty="0">
                <a:latin typeface="Tahoma"/>
                <a:cs typeface="Tahoma"/>
              </a:rPr>
              <a:t> </a:t>
            </a:r>
            <a:r>
              <a:rPr sz="1978" spc="-69" dirty="0">
                <a:latin typeface="Tahoma"/>
                <a:cs typeface="Tahoma"/>
              </a:rPr>
              <a:t>return</a:t>
            </a:r>
            <a:r>
              <a:rPr sz="1978" spc="-79" dirty="0">
                <a:latin typeface="Tahoma"/>
                <a:cs typeface="Tahoma"/>
              </a:rPr>
              <a:t> statements,</a:t>
            </a:r>
            <a:r>
              <a:rPr sz="1978" spc="-99" dirty="0">
                <a:latin typeface="Tahoma"/>
                <a:cs typeface="Tahoma"/>
              </a:rPr>
              <a:t> </a:t>
            </a:r>
            <a:r>
              <a:rPr sz="1978" spc="-69" dirty="0">
                <a:latin typeface="Tahoma"/>
                <a:cs typeface="Tahoma"/>
              </a:rPr>
              <a:t>other</a:t>
            </a:r>
            <a:r>
              <a:rPr sz="1978" spc="-89" dirty="0">
                <a:latin typeface="Tahoma"/>
                <a:cs typeface="Tahoma"/>
              </a:rPr>
              <a:t> </a:t>
            </a:r>
            <a:r>
              <a:rPr sz="1978" spc="-79" dirty="0">
                <a:latin typeface="Tahoma"/>
                <a:cs typeface="Tahoma"/>
              </a:rPr>
              <a:t>techniques</a:t>
            </a:r>
            <a:r>
              <a:rPr sz="1978" spc="-99" dirty="0">
                <a:latin typeface="Tahoma"/>
                <a:cs typeface="Tahoma"/>
              </a:rPr>
              <a:t> </a:t>
            </a:r>
            <a:r>
              <a:rPr sz="1978" spc="-69" dirty="0">
                <a:latin typeface="Tahoma"/>
                <a:cs typeface="Tahoma"/>
              </a:rPr>
              <a:t>(jumps</a:t>
            </a:r>
            <a:r>
              <a:rPr sz="1978" spc="-99" dirty="0">
                <a:latin typeface="Tahoma"/>
                <a:cs typeface="Tahoma"/>
              </a:rPr>
              <a:t> </a:t>
            </a:r>
            <a:r>
              <a:rPr sz="1978" spc="-20" dirty="0">
                <a:latin typeface="Tahoma"/>
                <a:cs typeface="Tahoma"/>
              </a:rPr>
              <a:t>etc.)</a:t>
            </a:r>
            <a:r>
              <a:rPr sz="1978" spc="158" dirty="0">
                <a:latin typeface="Tahoma"/>
                <a:cs typeface="Tahoma"/>
              </a:rPr>
              <a:t> </a:t>
            </a:r>
            <a:r>
              <a:rPr sz="1978" spc="-59" dirty="0">
                <a:latin typeface="Tahoma"/>
                <a:cs typeface="Tahoma"/>
              </a:rPr>
              <a:t>can</a:t>
            </a:r>
            <a:r>
              <a:rPr sz="1978" spc="-99" dirty="0">
                <a:latin typeface="Tahoma"/>
                <a:cs typeface="Tahoma"/>
              </a:rPr>
              <a:t> </a:t>
            </a:r>
            <a:r>
              <a:rPr sz="1978" spc="-59" dirty="0">
                <a:latin typeface="Tahoma"/>
                <a:cs typeface="Tahoma"/>
              </a:rPr>
              <a:t>also</a:t>
            </a:r>
            <a:r>
              <a:rPr sz="1978" spc="-99" dirty="0">
                <a:latin typeface="Tahoma"/>
                <a:cs typeface="Tahoma"/>
              </a:rPr>
              <a:t> </a:t>
            </a:r>
            <a:r>
              <a:rPr sz="1978" spc="-49" dirty="0">
                <a:latin typeface="Tahoma"/>
                <a:cs typeface="Tahoma"/>
              </a:rPr>
              <a:t>be </a:t>
            </a:r>
            <a:r>
              <a:rPr sz="1978" spc="-40" dirty="0">
                <a:latin typeface="Tahoma"/>
                <a:cs typeface="Tahoma"/>
              </a:rPr>
              <a:t>used</a:t>
            </a:r>
            <a:endParaRPr sz="1978" dirty="0">
              <a:latin typeface="Tahoma"/>
              <a:cs typeface="Tahoma"/>
            </a:endParaRPr>
          </a:p>
        </p:txBody>
      </p:sp>
      <p:pic>
        <p:nvPicPr>
          <p:cNvPr id="8" name="object 8"/>
          <p:cNvPicPr/>
          <p:nvPr/>
        </p:nvPicPr>
        <p:blipFill>
          <a:blip r:embed="rId2" cstate="print"/>
          <a:stretch>
            <a:fillRect/>
          </a:stretch>
        </p:blipFill>
        <p:spPr>
          <a:xfrm>
            <a:off x="2091732" y="1713745"/>
            <a:ext cx="128116" cy="128115"/>
          </a:xfrm>
          <a:prstGeom prst="rect">
            <a:avLst/>
          </a:prstGeom>
        </p:spPr>
      </p:pic>
      <p:pic>
        <p:nvPicPr>
          <p:cNvPr id="9" name="object 9"/>
          <p:cNvPicPr/>
          <p:nvPr/>
        </p:nvPicPr>
        <p:blipFill>
          <a:blip r:embed="rId3" cstate="print"/>
          <a:stretch>
            <a:fillRect/>
          </a:stretch>
        </p:blipFill>
        <p:spPr>
          <a:xfrm>
            <a:off x="2665744" y="2390753"/>
            <a:ext cx="102996" cy="102994"/>
          </a:xfrm>
          <a:prstGeom prst="rect">
            <a:avLst/>
          </a:prstGeom>
        </p:spPr>
      </p:pic>
      <p:pic>
        <p:nvPicPr>
          <p:cNvPr id="10" name="object 10"/>
          <p:cNvPicPr/>
          <p:nvPr/>
        </p:nvPicPr>
        <p:blipFill>
          <a:blip r:embed="rId4" cstate="print"/>
          <a:stretch>
            <a:fillRect/>
          </a:stretch>
        </p:blipFill>
        <p:spPr>
          <a:xfrm>
            <a:off x="2665744" y="2690947"/>
            <a:ext cx="102996" cy="102994"/>
          </a:xfrm>
          <a:prstGeom prst="rect">
            <a:avLst/>
          </a:prstGeom>
        </p:spPr>
      </p:pic>
      <p:pic>
        <p:nvPicPr>
          <p:cNvPr id="11" name="object 11"/>
          <p:cNvPicPr/>
          <p:nvPr/>
        </p:nvPicPr>
        <p:blipFill>
          <a:blip r:embed="rId5" cstate="print"/>
          <a:stretch>
            <a:fillRect/>
          </a:stretch>
        </p:blipFill>
        <p:spPr>
          <a:xfrm>
            <a:off x="2665744" y="2989635"/>
            <a:ext cx="102996" cy="102994"/>
          </a:xfrm>
          <a:prstGeom prst="rect">
            <a:avLst/>
          </a:prstGeom>
        </p:spPr>
      </p:pic>
      <p:pic>
        <p:nvPicPr>
          <p:cNvPr id="12" name="object 12"/>
          <p:cNvPicPr/>
          <p:nvPr/>
        </p:nvPicPr>
        <p:blipFill>
          <a:blip r:embed="rId6" cstate="print"/>
          <a:stretch>
            <a:fillRect/>
          </a:stretch>
        </p:blipFill>
        <p:spPr>
          <a:xfrm>
            <a:off x="2091732" y="3340071"/>
            <a:ext cx="128116" cy="128115"/>
          </a:xfrm>
          <a:prstGeom prst="rect">
            <a:avLst/>
          </a:prstGeom>
        </p:spPr>
      </p:pic>
      <p:pic>
        <p:nvPicPr>
          <p:cNvPr id="13" name="object 13"/>
          <p:cNvPicPr/>
          <p:nvPr/>
        </p:nvPicPr>
        <p:blipFill>
          <a:blip r:embed="rId7" cstate="print"/>
          <a:stretch>
            <a:fillRect/>
          </a:stretch>
        </p:blipFill>
        <p:spPr>
          <a:xfrm>
            <a:off x="2665744" y="3691261"/>
            <a:ext cx="102996" cy="102994"/>
          </a:xfrm>
          <a:prstGeom prst="rect">
            <a:avLst/>
          </a:prstGeom>
        </p:spPr>
      </p:pic>
      <p:pic>
        <p:nvPicPr>
          <p:cNvPr id="14" name="object 14"/>
          <p:cNvPicPr/>
          <p:nvPr/>
        </p:nvPicPr>
        <p:blipFill>
          <a:blip r:embed="rId8" cstate="print"/>
          <a:stretch>
            <a:fillRect/>
          </a:stretch>
        </p:blipFill>
        <p:spPr>
          <a:xfrm>
            <a:off x="3213380" y="4291048"/>
            <a:ext cx="102994" cy="102994"/>
          </a:xfrm>
          <a:prstGeom prst="rect">
            <a:avLst/>
          </a:prstGeom>
        </p:spPr>
      </p:pic>
      <p:pic>
        <p:nvPicPr>
          <p:cNvPr id="15" name="object 15"/>
          <p:cNvPicPr/>
          <p:nvPr/>
        </p:nvPicPr>
        <p:blipFill>
          <a:blip r:embed="rId9" cstate="print"/>
          <a:stretch>
            <a:fillRect/>
          </a:stretch>
        </p:blipFill>
        <p:spPr>
          <a:xfrm>
            <a:off x="2665744" y="4915453"/>
            <a:ext cx="102996" cy="10299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06886" y="-16370"/>
            <a:ext cx="20800088" cy="765298"/>
          </a:xfrm>
          <a:prstGeom prst="rect">
            <a:avLst/>
          </a:prstGeom>
        </p:spPr>
        <p:txBody>
          <a:bodyPr vert="horz" wrap="square" lIns="0" tIns="26377" rIns="0" bIns="0" rtlCol="0" anchor="ctr">
            <a:spAutoFit/>
          </a:bodyPr>
          <a:lstStyle/>
          <a:p>
            <a:pPr marL="30145">
              <a:lnSpc>
                <a:spcPct val="100000"/>
              </a:lnSpc>
              <a:spcBef>
                <a:spcPts val="208"/>
              </a:spcBef>
            </a:pPr>
            <a:r>
              <a:rPr sz="4800" spc="-40" dirty="0"/>
              <a:t>Format</a:t>
            </a:r>
            <a:r>
              <a:rPr sz="4800" spc="-168" dirty="0"/>
              <a:t> </a:t>
            </a:r>
            <a:r>
              <a:rPr sz="4800" spc="-20" dirty="0"/>
              <a:t>string</a:t>
            </a:r>
            <a:r>
              <a:rPr sz="4800" spc="-138" dirty="0"/>
              <a:t> </a:t>
            </a:r>
            <a:r>
              <a:rPr sz="4800" spc="-40" dirty="0"/>
              <a:t>bugs</a:t>
            </a:r>
          </a:p>
        </p:txBody>
      </p:sp>
      <p:pic>
        <p:nvPicPr>
          <p:cNvPr id="7" name="object 7"/>
          <p:cNvPicPr/>
          <p:nvPr/>
        </p:nvPicPr>
        <p:blipFill>
          <a:blip r:embed="rId2" cstate="print"/>
          <a:stretch>
            <a:fillRect/>
          </a:stretch>
        </p:blipFill>
        <p:spPr>
          <a:xfrm>
            <a:off x="2665744" y="5848138"/>
            <a:ext cx="102996" cy="102996"/>
          </a:xfrm>
          <a:prstGeom prst="rect">
            <a:avLst/>
          </a:prstGeom>
        </p:spPr>
      </p:pic>
      <p:sp>
        <p:nvSpPr>
          <p:cNvPr id="8" name="object 8"/>
          <p:cNvSpPr txBox="1"/>
          <p:nvPr/>
        </p:nvSpPr>
        <p:spPr>
          <a:xfrm>
            <a:off x="2298184" y="973862"/>
            <a:ext cx="7965831" cy="5389776"/>
          </a:xfrm>
          <a:prstGeom prst="rect">
            <a:avLst/>
          </a:prstGeom>
        </p:spPr>
        <p:txBody>
          <a:bodyPr vert="horz" wrap="square" lIns="0" tIns="20097" rIns="0" bIns="0" rtlCol="0">
            <a:spAutoFit/>
          </a:bodyPr>
          <a:lstStyle/>
          <a:p>
            <a:pPr marL="25121" marR="708401">
              <a:lnSpc>
                <a:spcPct val="101800"/>
              </a:lnSpc>
              <a:spcBef>
                <a:spcPts val="158"/>
              </a:spcBef>
            </a:pPr>
            <a:r>
              <a:rPr sz="2176" spc="-89" dirty="0">
                <a:latin typeface="Tahoma"/>
                <a:cs typeface="Tahoma"/>
              </a:rPr>
              <a:t>Sometimes</a:t>
            </a:r>
            <a:r>
              <a:rPr sz="2176" spc="-79" dirty="0">
                <a:latin typeface="Tahoma"/>
                <a:cs typeface="Tahoma"/>
              </a:rPr>
              <a:t> </a:t>
            </a:r>
            <a:r>
              <a:rPr sz="2176" spc="-99" dirty="0">
                <a:latin typeface="Tahoma"/>
                <a:cs typeface="Tahoma"/>
              </a:rPr>
              <a:t>programmers</a:t>
            </a:r>
            <a:r>
              <a:rPr sz="2176" spc="-69" dirty="0">
                <a:latin typeface="Tahoma"/>
                <a:cs typeface="Tahoma"/>
              </a:rPr>
              <a:t> </a:t>
            </a:r>
            <a:r>
              <a:rPr sz="2176" spc="-89" dirty="0">
                <a:latin typeface="Tahoma"/>
                <a:cs typeface="Tahoma"/>
              </a:rPr>
              <a:t>allow </a:t>
            </a:r>
            <a:r>
              <a:rPr sz="2176" spc="-79" dirty="0">
                <a:latin typeface="Tahoma"/>
                <a:cs typeface="Tahoma"/>
              </a:rPr>
              <a:t>input</a:t>
            </a:r>
            <a:r>
              <a:rPr sz="2176" spc="-69" dirty="0">
                <a:latin typeface="Tahoma"/>
                <a:cs typeface="Tahoma"/>
              </a:rPr>
              <a:t> </a:t>
            </a:r>
            <a:r>
              <a:rPr sz="2176" spc="-89" dirty="0">
                <a:latin typeface="Tahoma"/>
                <a:cs typeface="Tahoma"/>
              </a:rPr>
              <a:t>from</a:t>
            </a:r>
            <a:r>
              <a:rPr sz="2176" spc="-79" dirty="0">
                <a:latin typeface="Tahoma"/>
                <a:cs typeface="Tahoma"/>
              </a:rPr>
              <a:t> </a:t>
            </a:r>
            <a:r>
              <a:rPr sz="2176" spc="-89" dirty="0">
                <a:latin typeface="Tahoma"/>
                <a:cs typeface="Tahoma"/>
              </a:rPr>
              <a:t>users</a:t>
            </a:r>
            <a:r>
              <a:rPr sz="2176" spc="-79" dirty="0">
                <a:latin typeface="Tahoma"/>
                <a:cs typeface="Tahoma"/>
              </a:rPr>
              <a:t> </a:t>
            </a:r>
            <a:r>
              <a:rPr sz="2176" spc="-69" dirty="0">
                <a:latin typeface="Tahoma"/>
                <a:cs typeface="Tahoma"/>
              </a:rPr>
              <a:t>to</a:t>
            </a:r>
            <a:r>
              <a:rPr sz="2176" spc="-49" dirty="0">
                <a:latin typeface="Tahoma"/>
                <a:cs typeface="Tahoma"/>
              </a:rPr>
              <a:t> </a:t>
            </a:r>
            <a:r>
              <a:rPr sz="2176" spc="-79" dirty="0">
                <a:latin typeface="Tahoma"/>
                <a:cs typeface="Tahoma"/>
              </a:rPr>
              <a:t>enter </a:t>
            </a:r>
            <a:r>
              <a:rPr sz="2176" spc="-20" dirty="0">
                <a:latin typeface="Tahoma"/>
                <a:cs typeface="Tahoma"/>
              </a:rPr>
              <a:t>format strings</a:t>
            </a:r>
            <a:endParaRPr sz="2176" dirty="0">
              <a:latin typeface="Tahoma"/>
              <a:cs typeface="Tahoma"/>
            </a:endParaRPr>
          </a:p>
          <a:p>
            <a:pPr marL="25121" marR="2630127" indent="138163">
              <a:lnSpc>
                <a:spcPct val="125699"/>
              </a:lnSpc>
              <a:spcBef>
                <a:spcPts val="485"/>
              </a:spcBef>
            </a:pPr>
            <a:r>
              <a:rPr sz="1780" dirty="0">
                <a:latin typeface="Courier New"/>
                <a:cs typeface="Courier New"/>
              </a:rPr>
              <a:t>strcpy(fmt_buf,</a:t>
            </a:r>
            <a:r>
              <a:rPr sz="1780" spc="-59" dirty="0">
                <a:latin typeface="Courier New"/>
                <a:cs typeface="Courier New"/>
              </a:rPr>
              <a:t> </a:t>
            </a:r>
            <a:r>
              <a:rPr sz="1780" dirty="0">
                <a:latin typeface="Courier New"/>
                <a:cs typeface="Courier New"/>
              </a:rPr>
              <a:t>"user</a:t>
            </a:r>
            <a:r>
              <a:rPr sz="1780" spc="-59" dirty="0">
                <a:latin typeface="Courier New"/>
                <a:cs typeface="Courier New"/>
              </a:rPr>
              <a:t> </a:t>
            </a:r>
            <a:r>
              <a:rPr sz="1780" dirty="0">
                <a:latin typeface="Courier New"/>
                <a:cs typeface="Courier New"/>
              </a:rPr>
              <a:t>id:</a:t>
            </a:r>
            <a:r>
              <a:rPr sz="1780" spc="-59" dirty="0">
                <a:latin typeface="Courier New"/>
                <a:cs typeface="Courier New"/>
              </a:rPr>
              <a:t> </a:t>
            </a:r>
            <a:r>
              <a:rPr sz="1780" dirty="0">
                <a:latin typeface="Courier New"/>
                <a:cs typeface="Courier New"/>
              </a:rPr>
              <a:t>%i</a:t>
            </a:r>
            <a:r>
              <a:rPr sz="1780" spc="-59" dirty="0">
                <a:latin typeface="Courier New"/>
                <a:cs typeface="Courier New"/>
              </a:rPr>
              <a:t> </a:t>
            </a:r>
            <a:r>
              <a:rPr sz="1780" dirty="0">
                <a:latin typeface="Courier New"/>
                <a:cs typeface="Courier New"/>
              </a:rPr>
              <a:t>user:</a:t>
            </a:r>
            <a:r>
              <a:rPr sz="1780" spc="-59" dirty="0">
                <a:latin typeface="Courier New"/>
                <a:cs typeface="Courier New"/>
              </a:rPr>
              <a:t> </a:t>
            </a:r>
            <a:r>
              <a:rPr sz="1780" spc="-49" dirty="0">
                <a:latin typeface="Courier New"/>
                <a:cs typeface="Courier New"/>
              </a:rPr>
              <a:t>"); </a:t>
            </a:r>
            <a:r>
              <a:rPr sz="1780" dirty="0">
                <a:latin typeface="Courier New"/>
                <a:cs typeface="Courier New"/>
              </a:rPr>
              <a:t>strcat(fmt_buf,</a:t>
            </a:r>
            <a:r>
              <a:rPr sz="1780" spc="-148" dirty="0">
                <a:latin typeface="Courier New"/>
                <a:cs typeface="Courier New"/>
              </a:rPr>
              <a:t> </a:t>
            </a:r>
            <a:r>
              <a:rPr sz="1780" spc="-20" dirty="0">
                <a:latin typeface="Courier New"/>
                <a:cs typeface="Courier New"/>
              </a:rPr>
              <a:t>username); </a:t>
            </a:r>
            <a:r>
              <a:rPr sz="1780" dirty="0">
                <a:latin typeface="Courier New"/>
                <a:cs typeface="Courier New"/>
              </a:rPr>
              <a:t>sprintf(formatted_str,</a:t>
            </a:r>
            <a:r>
              <a:rPr sz="1780" spc="-148" dirty="0">
                <a:latin typeface="Courier New"/>
                <a:cs typeface="Courier New"/>
              </a:rPr>
              <a:t> </a:t>
            </a:r>
            <a:r>
              <a:rPr sz="1780" dirty="0">
                <a:latin typeface="Courier New"/>
                <a:cs typeface="Courier New"/>
              </a:rPr>
              <a:t>fmt_buf,</a:t>
            </a:r>
            <a:r>
              <a:rPr sz="1780" spc="-148" dirty="0">
                <a:latin typeface="Courier New"/>
                <a:cs typeface="Courier New"/>
              </a:rPr>
              <a:t> </a:t>
            </a:r>
            <a:r>
              <a:rPr sz="1780" spc="-40" dirty="0">
                <a:latin typeface="Courier New"/>
                <a:cs typeface="Courier New"/>
              </a:rPr>
              <a:t>id);</a:t>
            </a:r>
            <a:endParaRPr sz="1780" dirty="0">
              <a:latin typeface="Courier New"/>
              <a:cs typeface="Courier New"/>
            </a:endParaRPr>
          </a:p>
          <a:p>
            <a:pPr marL="25121">
              <a:spcBef>
                <a:spcPts val="692"/>
              </a:spcBef>
            </a:pPr>
            <a:r>
              <a:rPr sz="2176" spc="-40" dirty="0">
                <a:latin typeface="Tahoma"/>
                <a:cs typeface="Tahoma"/>
              </a:rPr>
              <a:t>Or</a:t>
            </a:r>
            <a:r>
              <a:rPr sz="2176" spc="-99" dirty="0">
                <a:latin typeface="Tahoma"/>
                <a:cs typeface="Tahoma"/>
              </a:rPr>
              <a:t> </a:t>
            </a:r>
            <a:r>
              <a:rPr sz="2176" spc="-49" dirty="0">
                <a:latin typeface="Tahoma"/>
                <a:cs typeface="Tahoma"/>
              </a:rPr>
              <a:t>allow</a:t>
            </a:r>
            <a:r>
              <a:rPr sz="2176" spc="-99" dirty="0">
                <a:latin typeface="Tahoma"/>
                <a:cs typeface="Tahoma"/>
              </a:rPr>
              <a:t> </a:t>
            </a:r>
            <a:r>
              <a:rPr sz="2176" spc="-49" dirty="0">
                <a:latin typeface="Tahoma"/>
                <a:cs typeface="Tahoma"/>
              </a:rPr>
              <a:t>users</a:t>
            </a:r>
            <a:r>
              <a:rPr sz="2176" spc="-99" dirty="0">
                <a:latin typeface="Tahoma"/>
                <a:cs typeface="Tahoma"/>
              </a:rPr>
              <a:t> </a:t>
            </a:r>
            <a:r>
              <a:rPr sz="2176" spc="-49" dirty="0">
                <a:latin typeface="Tahoma"/>
                <a:cs typeface="Tahoma"/>
              </a:rPr>
              <a:t>full</a:t>
            </a:r>
            <a:r>
              <a:rPr sz="2176" spc="-89" dirty="0">
                <a:latin typeface="Tahoma"/>
                <a:cs typeface="Tahoma"/>
              </a:rPr>
              <a:t> </a:t>
            </a:r>
            <a:r>
              <a:rPr sz="2176" spc="-49" dirty="0">
                <a:latin typeface="Tahoma"/>
                <a:cs typeface="Tahoma"/>
              </a:rPr>
              <a:t>control</a:t>
            </a:r>
            <a:r>
              <a:rPr sz="2176" spc="-69" dirty="0">
                <a:latin typeface="Tahoma"/>
                <a:cs typeface="Tahoma"/>
              </a:rPr>
              <a:t> </a:t>
            </a:r>
            <a:r>
              <a:rPr sz="2176" spc="-40" dirty="0">
                <a:latin typeface="Tahoma"/>
                <a:cs typeface="Tahoma"/>
              </a:rPr>
              <a:t>of</a:t>
            </a:r>
            <a:r>
              <a:rPr sz="2176" spc="-109" dirty="0">
                <a:latin typeface="Tahoma"/>
                <a:cs typeface="Tahoma"/>
              </a:rPr>
              <a:t> </a:t>
            </a:r>
            <a:r>
              <a:rPr sz="2176" spc="-59" dirty="0">
                <a:latin typeface="Tahoma"/>
                <a:cs typeface="Tahoma"/>
              </a:rPr>
              <a:t>format</a:t>
            </a:r>
            <a:r>
              <a:rPr sz="2176" spc="-79" dirty="0">
                <a:latin typeface="Tahoma"/>
                <a:cs typeface="Tahoma"/>
              </a:rPr>
              <a:t> </a:t>
            </a:r>
            <a:r>
              <a:rPr sz="2176" spc="-20" dirty="0">
                <a:latin typeface="Tahoma"/>
                <a:cs typeface="Tahoma"/>
              </a:rPr>
              <a:t>strings</a:t>
            </a:r>
            <a:endParaRPr sz="2176" dirty="0">
              <a:latin typeface="Tahoma"/>
              <a:cs typeface="Tahoma"/>
            </a:endParaRPr>
          </a:p>
          <a:p>
            <a:pPr marL="163284">
              <a:spcBef>
                <a:spcPts val="1088"/>
              </a:spcBef>
            </a:pPr>
            <a:r>
              <a:rPr sz="1780" spc="-20" dirty="0">
                <a:latin typeface="Courier New"/>
                <a:cs typeface="Courier New"/>
              </a:rPr>
              <a:t>printf(username);</a:t>
            </a:r>
            <a:endParaRPr sz="1780" dirty="0">
              <a:latin typeface="Courier New"/>
              <a:cs typeface="Courier New"/>
            </a:endParaRPr>
          </a:p>
          <a:p>
            <a:pPr marL="25121" marR="10048" algn="just">
              <a:lnSpc>
                <a:spcPct val="101800"/>
              </a:lnSpc>
              <a:spcBef>
                <a:spcPts val="722"/>
              </a:spcBef>
            </a:pPr>
            <a:r>
              <a:rPr sz="2176" spc="-89" dirty="0">
                <a:latin typeface="Tahoma"/>
                <a:cs typeface="Tahoma"/>
              </a:rPr>
              <a:t>I</a:t>
            </a:r>
            <a:r>
              <a:rPr sz="2176" dirty="0">
                <a:latin typeface="Tahoma"/>
                <a:cs typeface="Tahoma"/>
              </a:rPr>
              <a:t>f</a:t>
            </a:r>
            <a:r>
              <a:rPr sz="2176" spc="-138" dirty="0">
                <a:latin typeface="Tahoma"/>
                <a:cs typeface="Tahoma"/>
              </a:rPr>
              <a:t> </a:t>
            </a:r>
            <a:r>
              <a:rPr sz="2176" spc="-59" dirty="0">
                <a:latin typeface="Tahoma"/>
                <a:cs typeface="Tahoma"/>
              </a:rPr>
              <a:t>a</a:t>
            </a:r>
            <a:r>
              <a:rPr sz="2176" dirty="0">
                <a:latin typeface="Tahoma"/>
                <a:cs typeface="Tahoma"/>
              </a:rPr>
              <a:t>n</a:t>
            </a:r>
            <a:r>
              <a:rPr sz="2176" spc="-168" dirty="0">
                <a:latin typeface="Tahoma"/>
                <a:cs typeface="Tahoma"/>
              </a:rPr>
              <a:t> </a:t>
            </a:r>
            <a:r>
              <a:rPr sz="2176" spc="-69" dirty="0">
                <a:latin typeface="Tahoma"/>
                <a:cs typeface="Tahoma"/>
              </a:rPr>
              <a:t>attacker</a:t>
            </a:r>
            <a:r>
              <a:rPr sz="2176" spc="-158" dirty="0">
                <a:latin typeface="Tahoma"/>
                <a:cs typeface="Tahoma"/>
              </a:rPr>
              <a:t> </a:t>
            </a:r>
            <a:r>
              <a:rPr sz="2176" spc="-59" dirty="0">
                <a:latin typeface="Tahoma"/>
                <a:cs typeface="Tahoma"/>
              </a:rPr>
              <a:t>places</a:t>
            </a:r>
            <a:r>
              <a:rPr sz="2176" spc="-138" dirty="0">
                <a:latin typeface="Tahoma"/>
                <a:cs typeface="Tahoma"/>
              </a:rPr>
              <a:t> </a:t>
            </a:r>
            <a:r>
              <a:rPr sz="2176" dirty="0">
                <a:latin typeface="Tahoma"/>
                <a:cs typeface="Tahoma"/>
              </a:rPr>
              <a:t>a</a:t>
            </a:r>
            <a:r>
              <a:rPr sz="2176" spc="-168" dirty="0">
                <a:latin typeface="Tahoma"/>
                <a:cs typeface="Tahoma"/>
              </a:rPr>
              <a:t> </a:t>
            </a:r>
            <a:r>
              <a:rPr sz="2176" spc="-69" dirty="0">
                <a:latin typeface="Tahoma"/>
                <a:cs typeface="Tahoma"/>
              </a:rPr>
              <a:t>%</a:t>
            </a:r>
            <a:r>
              <a:rPr sz="2176" dirty="0">
                <a:latin typeface="Tahoma"/>
                <a:cs typeface="Tahoma"/>
              </a:rPr>
              <a:t>s</a:t>
            </a:r>
            <a:r>
              <a:rPr sz="2176" spc="-138" dirty="0">
                <a:latin typeface="Tahoma"/>
                <a:cs typeface="Tahoma"/>
              </a:rPr>
              <a:t> </a:t>
            </a:r>
            <a:r>
              <a:rPr sz="2176" spc="-69" dirty="0">
                <a:latin typeface="Tahoma"/>
                <a:cs typeface="Tahoma"/>
              </a:rPr>
              <a:t>specifier,</a:t>
            </a:r>
            <a:r>
              <a:rPr sz="2176" spc="-158" dirty="0">
                <a:latin typeface="Tahoma"/>
                <a:cs typeface="Tahoma"/>
              </a:rPr>
              <a:t> </a:t>
            </a:r>
            <a:r>
              <a:rPr sz="2176" spc="-40" dirty="0">
                <a:latin typeface="Tahoma"/>
                <a:cs typeface="Tahoma"/>
              </a:rPr>
              <a:t>the</a:t>
            </a:r>
            <a:r>
              <a:rPr sz="2176" spc="-168" dirty="0">
                <a:latin typeface="Tahoma"/>
                <a:cs typeface="Tahoma"/>
              </a:rPr>
              <a:t> </a:t>
            </a:r>
            <a:r>
              <a:rPr sz="2176" spc="-59" dirty="0">
                <a:latin typeface="Tahoma"/>
                <a:cs typeface="Tahoma"/>
              </a:rPr>
              <a:t>next</a:t>
            </a:r>
            <a:r>
              <a:rPr sz="2176" spc="-129" dirty="0">
                <a:latin typeface="Tahoma"/>
                <a:cs typeface="Tahoma"/>
              </a:rPr>
              <a:t> </a:t>
            </a:r>
            <a:r>
              <a:rPr sz="2176" spc="-69" dirty="0">
                <a:latin typeface="Tahoma"/>
                <a:cs typeface="Tahoma"/>
              </a:rPr>
              <a:t>address</a:t>
            </a:r>
            <a:r>
              <a:rPr sz="2176" spc="-138" dirty="0">
                <a:latin typeface="Tahoma"/>
                <a:cs typeface="Tahoma"/>
              </a:rPr>
              <a:t> </a:t>
            </a:r>
            <a:r>
              <a:rPr sz="2176" spc="-79" dirty="0">
                <a:latin typeface="Tahoma"/>
                <a:cs typeface="Tahoma"/>
              </a:rPr>
              <a:t>i</a:t>
            </a:r>
            <a:r>
              <a:rPr sz="2176" dirty="0">
                <a:latin typeface="Tahoma"/>
                <a:cs typeface="Tahoma"/>
              </a:rPr>
              <a:t>n</a:t>
            </a:r>
            <a:r>
              <a:rPr sz="2176" spc="-168" dirty="0">
                <a:latin typeface="Tahoma"/>
                <a:cs typeface="Tahoma"/>
              </a:rPr>
              <a:t> </a:t>
            </a:r>
            <a:r>
              <a:rPr sz="2176" spc="-40" dirty="0">
                <a:latin typeface="Tahoma"/>
                <a:cs typeface="Tahoma"/>
              </a:rPr>
              <a:t>the</a:t>
            </a:r>
            <a:r>
              <a:rPr sz="2176" spc="-148" dirty="0">
                <a:latin typeface="Tahoma"/>
                <a:cs typeface="Tahoma"/>
              </a:rPr>
              <a:t> </a:t>
            </a:r>
            <a:r>
              <a:rPr sz="2176" spc="-59" dirty="0">
                <a:latin typeface="Tahoma"/>
                <a:cs typeface="Tahoma"/>
              </a:rPr>
              <a:t>stack</a:t>
            </a:r>
            <a:r>
              <a:rPr sz="2176" spc="-158" dirty="0">
                <a:latin typeface="Tahoma"/>
                <a:cs typeface="Tahoma"/>
              </a:rPr>
              <a:t> </a:t>
            </a:r>
            <a:r>
              <a:rPr sz="2176" spc="-79" dirty="0">
                <a:latin typeface="Tahoma"/>
                <a:cs typeface="Tahoma"/>
              </a:rPr>
              <a:t>w</a:t>
            </a:r>
            <a:r>
              <a:rPr sz="2176" spc="-49" dirty="0">
                <a:latin typeface="Tahoma"/>
                <a:cs typeface="Tahoma"/>
              </a:rPr>
              <a:t>i</a:t>
            </a:r>
            <a:r>
              <a:rPr sz="2176" spc="-79" dirty="0">
                <a:latin typeface="Tahoma"/>
                <a:cs typeface="Tahoma"/>
              </a:rPr>
              <a:t>l</a:t>
            </a:r>
            <a:r>
              <a:rPr sz="2176" dirty="0">
                <a:latin typeface="Tahoma"/>
                <a:cs typeface="Tahoma"/>
              </a:rPr>
              <a:t>l </a:t>
            </a:r>
            <a:r>
              <a:rPr sz="2176" spc="-30" dirty="0">
                <a:latin typeface="Tahoma"/>
                <a:cs typeface="Tahoma"/>
              </a:rPr>
              <a:t>b</a:t>
            </a:r>
            <a:r>
              <a:rPr sz="2176" dirty="0">
                <a:latin typeface="Tahoma"/>
                <a:cs typeface="Tahoma"/>
              </a:rPr>
              <a:t>e</a:t>
            </a:r>
            <a:r>
              <a:rPr sz="2176" spc="-188" dirty="0">
                <a:latin typeface="Tahoma"/>
                <a:cs typeface="Tahoma"/>
              </a:rPr>
              <a:t> </a:t>
            </a:r>
            <a:r>
              <a:rPr sz="2176" spc="-40" dirty="0">
                <a:latin typeface="Tahoma"/>
                <a:cs typeface="Tahoma"/>
              </a:rPr>
              <a:t>considered</a:t>
            </a:r>
            <a:r>
              <a:rPr sz="2176" spc="-148" dirty="0">
                <a:latin typeface="Tahoma"/>
                <a:cs typeface="Tahoma"/>
              </a:rPr>
              <a:t> </a:t>
            </a:r>
            <a:r>
              <a:rPr sz="2176" spc="-40" dirty="0">
                <a:latin typeface="Tahoma"/>
                <a:cs typeface="Tahoma"/>
              </a:rPr>
              <a:t>a</a:t>
            </a:r>
            <a:r>
              <a:rPr sz="2176" dirty="0">
                <a:latin typeface="Tahoma"/>
                <a:cs typeface="Tahoma"/>
              </a:rPr>
              <a:t>s</a:t>
            </a:r>
            <a:r>
              <a:rPr sz="2176" spc="-158" dirty="0">
                <a:latin typeface="Tahoma"/>
                <a:cs typeface="Tahoma"/>
              </a:rPr>
              <a:t> </a:t>
            </a:r>
            <a:r>
              <a:rPr sz="2176" spc="-40" dirty="0">
                <a:latin typeface="Tahoma"/>
                <a:cs typeface="Tahoma"/>
              </a:rPr>
              <a:t>pointing</a:t>
            </a:r>
            <a:r>
              <a:rPr sz="2176" spc="-158" dirty="0">
                <a:latin typeface="Tahoma"/>
                <a:cs typeface="Tahoma"/>
              </a:rPr>
              <a:t> </a:t>
            </a:r>
            <a:r>
              <a:rPr sz="2176" spc="-20" dirty="0">
                <a:latin typeface="Tahoma"/>
                <a:cs typeface="Tahoma"/>
              </a:rPr>
              <a:t>t</a:t>
            </a:r>
            <a:r>
              <a:rPr sz="2176" dirty="0">
                <a:latin typeface="Tahoma"/>
                <a:cs typeface="Tahoma"/>
              </a:rPr>
              <a:t>o</a:t>
            </a:r>
            <a:r>
              <a:rPr sz="2176" spc="-158" dirty="0">
                <a:latin typeface="Tahoma"/>
                <a:cs typeface="Tahoma"/>
              </a:rPr>
              <a:t> </a:t>
            </a:r>
            <a:r>
              <a:rPr sz="2176" dirty="0">
                <a:latin typeface="Tahoma"/>
                <a:cs typeface="Tahoma"/>
              </a:rPr>
              <a:t>a</a:t>
            </a:r>
            <a:r>
              <a:rPr sz="2176" spc="-188" dirty="0">
                <a:latin typeface="Tahoma"/>
                <a:cs typeface="Tahoma"/>
              </a:rPr>
              <a:t> </a:t>
            </a:r>
            <a:r>
              <a:rPr sz="2176" spc="-30" dirty="0">
                <a:latin typeface="Tahoma"/>
                <a:cs typeface="Tahoma"/>
              </a:rPr>
              <a:t>string</a:t>
            </a:r>
            <a:r>
              <a:rPr sz="2176" spc="-158" dirty="0">
                <a:latin typeface="Tahoma"/>
                <a:cs typeface="Tahoma"/>
              </a:rPr>
              <a:t> </a:t>
            </a:r>
            <a:r>
              <a:rPr sz="2176" spc="-40" dirty="0">
                <a:latin typeface="Tahoma"/>
                <a:cs typeface="Tahoma"/>
              </a:rPr>
              <a:t>an</a:t>
            </a:r>
            <a:r>
              <a:rPr sz="2176" dirty="0">
                <a:latin typeface="Tahoma"/>
                <a:cs typeface="Tahoma"/>
              </a:rPr>
              <a:t>d</a:t>
            </a:r>
            <a:r>
              <a:rPr sz="2176" spc="-158" dirty="0">
                <a:latin typeface="Tahoma"/>
                <a:cs typeface="Tahoma"/>
              </a:rPr>
              <a:t> </a:t>
            </a:r>
            <a:r>
              <a:rPr sz="2176" spc="-40" dirty="0">
                <a:latin typeface="Tahoma"/>
                <a:cs typeface="Tahoma"/>
              </a:rPr>
              <a:t>a</a:t>
            </a:r>
            <a:r>
              <a:rPr sz="2176" spc="-30" dirty="0">
                <a:latin typeface="Tahoma"/>
                <a:cs typeface="Tahoma"/>
              </a:rPr>
              <a:t>l</a:t>
            </a:r>
            <a:r>
              <a:rPr sz="2176" dirty="0">
                <a:latin typeface="Tahoma"/>
                <a:cs typeface="Tahoma"/>
              </a:rPr>
              <a:t>l</a:t>
            </a:r>
            <a:r>
              <a:rPr sz="2176" spc="-158" dirty="0">
                <a:latin typeface="Tahoma"/>
                <a:cs typeface="Tahoma"/>
              </a:rPr>
              <a:t> </a:t>
            </a:r>
            <a:r>
              <a:rPr sz="2176" spc="-30" dirty="0">
                <a:latin typeface="Tahoma"/>
                <a:cs typeface="Tahoma"/>
              </a:rPr>
              <a:t>contents</a:t>
            </a:r>
            <a:r>
              <a:rPr sz="2176" spc="-158" dirty="0">
                <a:latin typeface="Tahoma"/>
                <a:cs typeface="Tahoma"/>
              </a:rPr>
              <a:t> </a:t>
            </a:r>
            <a:r>
              <a:rPr sz="2176" spc="-30" dirty="0">
                <a:latin typeface="Tahoma"/>
                <a:cs typeface="Tahoma"/>
              </a:rPr>
              <a:t>there</a:t>
            </a:r>
            <a:r>
              <a:rPr sz="2176" spc="-188" dirty="0">
                <a:latin typeface="Tahoma"/>
                <a:cs typeface="Tahoma"/>
              </a:rPr>
              <a:t> </a:t>
            </a:r>
            <a:r>
              <a:rPr sz="2176" spc="-30" dirty="0">
                <a:latin typeface="Tahoma"/>
                <a:cs typeface="Tahoma"/>
              </a:rPr>
              <a:t>(leading</a:t>
            </a:r>
            <a:r>
              <a:rPr sz="2176" spc="-10" dirty="0">
                <a:latin typeface="Tahoma"/>
                <a:cs typeface="Tahoma"/>
              </a:rPr>
              <a:t> </a:t>
            </a:r>
            <a:r>
              <a:rPr sz="2176" dirty="0">
                <a:latin typeface="Tahoma"/>
                <a:cs typeface="Tahoma"/>
              </a:rPr>
              <a:t>to a </a:t>
            </a:r>
            <a:r>
              <a:rPr sz="2176" spc="-20" dirty="0">
                <a:latin typeface="Tahoma"/>
                <a:cs typeface="Tahoma"/>
              </a:rPr>
              <a:t>NULL)</a:t>
            </a:r>
            <a:r>
              <a:rPr sz="2176" dirty="0">
                <a:latin typeface="Tahoma"/>
                <a:cs typeface="Tahoma"/>
              </a:rPr>
              <a:t> will</a:t>
            </a:r>
            <a:r>
              <a:rPr sz="2176" spc="-30" dirty="0">
                <a:latin typeface="Tahoma"/>
                <a:cs typeface="Tahoma"/>
              </a:rPr>
              <a:t> </a:t>
            </a:r>
            <a:r>
              <a:rPr sz="2176" spc="-10" dirty="0">
                <a:latin typeface="Tahoma"/>
                <a:cs typeface="Tahoma"/>
              </a:rPr>
              <a:t>b</a:t>
            </a:r>
            <a:r>
              <a:rPr sz="2176" dirty="0">
                <a:latin typeface="Tahoma"/>
                <a:cs typeface="Tahoma"/>
              </a:rPr>
              <a:t>e </a:t>
            </a:r>
            <a:r>
              <a:rPr sz="2176" spc="-20" dirty="0">
                <a:latin typeface="Tahoma"/>
                <a:cs typeface="Tahoma"/>
              </a:rPr>
              <a:t>dumped</a:t>
            </a:r>
            <a:r>
              <a:rPr sz="2176" spc="10" dirty="0">
                <a:latin typeface="Tahoma"/>
                <a:cs typeface="Tahoma"/>
              </a:rPr>
              <a:t> </a:t>
            </a:r>
            <a:r>
              <a:rPr sz="2176" spc="-10" dirty="0">
                <a:latin typeface="Tahoma"/>
                <a:cs typeface="Tahoma"/>
              </a:rPr>
              <a:t>as</a:t>
            </a:r>
            <a:r>
              <a:rPr sz="2176" dirty="0">
                <a:latin typeface="Tahoma"/>
                <a:cs typeface="Tahoma"/>
              </a:rPr>
              <a:t> </a:t>
            </a:r>
            <a:r>
              <a:rPr sz="2176" spc="-10" dirty="0">
                <a:latin typeface="Tahoma"/>
                <a:cs typeface="Tahoma"/>
              </a:rPr>
              <a:t>part</a:t>
            </a:r>
            <a:r>
              <a:rPr sz="2176" spc="-20" dirty="0">
                <a:latin typeface="Tahoma"/>
                <a:cs typeface="Tahoma"/>
              </a:rPr>
              <a:t> </a:t>
            </a:r>
            <a:r>
              <a:rPr sz="2176" spc="-10" dirty="0">
                <a:latin typeface="Tahoma"/>
                <a:cs typeface="Tahoma"/>
              </a:rPr>
              <a:t>o</a:t>
            </a:r>
            <a:r>
              <a:rPr sz="2176" dirty="0">
                <a:latin typeface="Tahoma"/>
                <a:cs typeface="Tahoma"/>
              </a:rPr>
              <a:t>f the</a:t>
            </a:r>
            <a:r>
              <a:rPr sz="2176" spc="-10" dirty="0">
                <a:latin typeface="Tahoma"/>
                <a:cs typeface="Tahoma"/>
              </a:rPr>
              <a:t> </a:t>
            </a:r>
            <a:r>
              <a:rPr sz="2176" dirty="0">
                <a:latin typeface="Tahoma"/>
                <a:cs typeface="Tahoma"/>
              </a:rPr>
              <a:t>c</a:t>
            </a:r>
            <a:r>
              <a:rPr sz="2176" spc="-20" dirty="0">
                <a:latin typeface="Tahoma"/>
                <a:cs typeface="Tahoma"/>
              </a:rPr>
              <a:t>a</a:t>
            </a:r>
            <a:r>
              <a:rPr sz="2176" dirty="0">
                <a:latin typeface="Tahoma"/>
                <a:cs typeface="Tahoma"/>
              </a:rPr>
              <a:t>ll.</a:t>
            </a:r>
          </a:p>
          <a:p>
            <a:pPr marL="25121" marR="22609" algn="just">
              <a:lnSpc>
                <a:spcPct val="90500"/>
              </a:lnSpc>
              <a:spcBef>
                <a:spcPts val="584"/>
              </a:spcBef>
            </a:pPr>
            <a:r>
              <a:rPr sz="2176" spc="-30" dirty="0">
                <a:latin typeface="Tahoma"/>
                <a:cs typeface="Tahoma"/>
              </a:rPr>
              <a:t>%</a:t>
            </a:r>
            <a:r>
              <a:rPr sz="2176" dirty="0">
                <a:latin typeface="Tahoma"/>
                <a:cs typeface="Tahoma"/>
              </a:rPr>
              <a:t>n</a:t>
            </a:r>
            <a:r>
              <a:rPr sz="2176" spc="-188" dirty="0">
                <a:latin typeface="Tahoma"/>
                <a:cs typeface="Tahoma"/>
              </a:rPr>
              <a:t> </a:t>
            </a:r>
            <a:r>
              <a:rPr sz="2176" spc="-30" dirty="0">
                <a:latin typeface="Tahoma"/>
                <a:cs typeface="Tahoma"/>
              </a:rPr>
              <a:t>specifier: </a:t>
            </a:r>
            <a:r>
              <a:rPr sz="2176" i="1" spc="-30" dirty="0">
                <a:latin typeface="Arial"/>
                <a:cs typeface="Arial"/>
              </a:rPr>
              <a:t>Th</a:t>
            </a:r>
            <a:r>
              <a:rPr sz="2176" i="1" dirty="0">
                <a:latin typeface="Arial"/>
                <a:cs typeface="Arial"/>
              </a:rPr>
              <a:t>e</a:t>
            </a:r>
            <a:r>
              <a:rPr sz="2176" i="1" spc="-109" dirty="0">
                <a:latin typeface="Arial"/>
                <a:cs typeface="Arial"/>
              </a:rPr>
              <a:t> </a:t>
            </a:r>
            <a:r>
              <a:rPr sz="2176" i="1" spc="-30" dirty="0">
                <a:latin typeface="Arial"/>
                <a:cs typeface="Arial"/>
              </a:rPr>
              <a:t>number</a:t>
            </a:r>
            <a:r>
              <a:rPr sz="2176" i="1" spc="-99" dirty="0">
                <a:latin typeface="Arial"/>
                <a:cs typeface="Arial"/>
              </a:rPr>
              <a:t> </a:t>
            </a:r>
            <a:r>
              <a:rPr sz="2176" i="1" spc="-30" dirty="0">
                <a:latin typeface="Arial"/>
                <a:cs typeface="Arial"/>
              </a:rPr>
              <a:t>o</a:t>
            </a:r>
            <a:r>
              <a:rPr sz="2176" i="1" dirty="0">
                <a:latin typeface="Arial"/>
                <a:cs typeface="Arial"/>
              </a:rPr>
              <a:t>f</a:t>
            </a:r>
            <a:r>
              <a:rPr sz="2176" i="1" spc="-119" dirty="0">
                <a:latin typeface="Arial"/>
                <a:cs typeface="Arial"/>
              </a:rPr>
              <a:t> </a:t>
            </a:r>
            <a:r>
              <a:rPr sz="2176" i="1" spc="-30" dirty="0">
                <a:latin typeface="Arial"/>
                <a:cs typeface="Arial"/>
              </a:rPr>
              <a:t>characters</a:t>
            </a:r>
            <a:r>
              <a:rPr sz="2176" i="1" spc="-129" dirty="0">
                <a:latin typeface="Arial"/>
                <a:cs typeface="Arial"/>
              </a:rPr>
              <a:t> </a:t>
            </a:r>
            <a:r>
              <a:rPr sz="2176" i="1" spc="-30" dirty="0">
                <a:latin typeface="Arial"/>
                <a:cs typeface="Arial"/>
              </a:rPr>
              <a:t>written</a:t>
            </a:r>
            <a:r>
              <a:rPr sz="2176" i="1" spc="-138" dirty="0">
                <a:latin typeface="Arial"/>
                <a:cs typeface="Arial"/>
              </a:rPr>
              <a:t> </a:t>
            </a:r>
            <a:r>
              <a:rPr sz="2176" i="1" spc="-30" dirty="0">
                <a:latin typeface="Arial"/>
                <a:cs typeface="Arial"/>
              </a:rPr>
              <a:t>s</a:t>
            </a:r>
            <a:r>
              <a:rPr sz="2176" i="1" dirty="0">
                <a:latin typeface="Arial"/>
                <a:cs typeface="Arial"/>
              </a:rPr>
              <a:t>o</a:t>
            </a:r>
            <a:r>
              <a:rPr sz="2176" i="1" spc="-119" dirty="0">
                <a:latin typeface="Arial"/>
                <a:cs typeface="Arial"/>
              </a:rPr>
              <a:t> </a:t>
            </a:r>
            <a:r>
              <a:rPr sz="2176" i="1" spc="-20" dirty="0">
                <a:latin typeface="Arial"/>
                <a:cs typeface="Arial"/>
              </a:rPr>
              <a:t>far</a:t>
            </a:r>
            <a:r>
              <a:rPr sz="2176" i="1" spc="-99" dirty="0">
                <a:latin typeface="Arial"/>
                <a:cs typeface="Arial"/>
              </a:rPr>
              <a:t> </a:t>
            </a:r>
            <a:r>
              <a:rPr sz="2176" i="1" spc="-30" dirty="0">
                <a:latin typeface="Arial"/>
                <a:cs typeface="Arial"/>
              </a:rPr>
              <a:t>is</a:t>
            </a:r>
            <a:r>
              <a:rPr sz="2176" i="1" spc="-109" dirty="0">
                <a:latin typeface="Arial"/>
                <a:cs typeface="Arial"/>
              </a:rPr>
              <a:t> </a:t>
            </a:r>
            <a:r>
              <a:rPr sz="2176" i="1" spc="-30" dirty="0">
                <a:latin typeface="Arial"/>
                <a:cs typeface="Arial"/>
              </a:rPr>
              <a:t>stored</a:t>
            </a:r>
            <a:r>
              <a:rPr sz="2176" i="1" spc="-109" dirty="0">
                <a:latin typeface="Arial"/>
                <a:cs typeface="Arial"/>
              </a:rPr>
              <a:t> </a:t>
            </a:r>
            <a:r>
              <a:rPr sz="2176" i="1" spc="-30" dirty="0">
                <a:latin typeface="Arial"/>
                <a:cs typeface="Arial"/>
              </a:rPr>
              <a:t>into</a:t>
            </a:r>
            <a:r>
              <a:rPr sz="2176" i="1" dirty="0">
                <a:latin typeface="Arial"/>
                <a:cs typeface="Arial"/>
              </a:rPr>
              <a:t> </a:t>
            </a:r>
            <a:r>
              <a:rPr sz="2176" i="1" spc="-20" dirty="0">
                <a:latin typeface="Arial"/>
                <a:cs typeface="Arial"/>
              </a:rPr>
              <a:t>the</a:t>
            </a:r>
            <a:r>
              <a:rPr sz="2176" i="1" spc="-158" dirty="0">
                <a:latin typeface="Arial"/>
                <a:cs typeface="Arial"/>
              </a:rPr>
              <a:t> </a:t>
            </a:r>
            <a:r>
              <a:rPr sz="2176" i="1" spc="-30" dirty="0">
                <a:latin typeface="Arial"/>
                <a:cs typeface="Arial"/>
              </a:rPr>
              <a:t>integer</a:t>
            </a:r>
            <a:r>
              <a:rPr sz="2176" i="1" spc="-119" dirty="0">
                <a:latin typeface="Arial"/>
                <a:cs typeface="Arial"/>
              </a:rPr>
              <a:t> </a:t>
            </a:r>
            <a:r>
              <a:rPr sz="2176" i="1" spc="-30" dirty="0">
                <a:latin typeface="Arial"/>
                <a:cs typeface="Arial"/>
              </a:rPr>
              <a:t>indicated</a:t>
            </a:r>
            <a:r>
              <a:rPr sz="2176" i="1" spc="-129" dirty="0">
                <a:latin typeface="Arial"/>
                <a:cs typeface="Arial"/>
              </a:rPr>
              <a:t> </a:t>
            </a:r>
            <a:r>
              <a:rPr sz="2176" i="1" spc="-30" dirty="0">
                <a:latin typeface="Arial"/>
                <a:cs typeface="Arial"/>
              </a:rPr>
              <a:t>b</a:t>
            </a:r>
            <a:r>
              <a:rPr sz="2176" i="1" dirty="0">
                <a:latin typeface="Arial"/>
                <a:cs typeface="Arial"/>
              </a:rPr>
              <a:t>y</a:t>
            </a:r>
            <a:r>
              <a:rPr sz="2176" i="1" spc="-158" dirty="0">
                <a:latin typeface="Arial"/>
                <a:cs typeface="Arial"/>
              </a:rPr>
              <a:t> </a:t>
            </a:r>
            <a:r>
              <a:rPr sz="2176" i="1" spc="-30" dirty="0">
                <a:latin typeface="Arial"/>
                <a:cs typeface="Arial"/>
              </a:rPr>
              <a:t>the</a:t>
            </a:r>
            <a:r>
              <a:rPr sz="2176" i="1" spc="-138" dirty="0">
                <a:latin typeface="Arial"/>
                <a:cs typeface="Arial"/>
              </a:rPr>
              <a:t> </a:t>
            </a:r>
            <a:r>
              <a:rPr sz="1780" i="1" spc="-30" dirty="0">
                <a:latin typeface="Courier New"/>
                <a:cs typeface="Courier New"/>
              </a:rPr>
              <a:t>in</a:t>
            </a:r>
            <a:r>
              <a:rPr sz="1780" i="1" dirty="0">
                <a:latin typeface="Courier New"/>
                <a:cs typeface="Courier New"/>
              </a:rPr>
              <a:t>t</a:t>
            </a:r>
            <a:r>
              <a:rPr sz="1780" i="1" spc="-267" dirty="0">
                <a:latin typeface="Courier New"/>
                <a:cs typeface="Courier New"/>
              </a:rPr>
              <a:t> </a:t>
            </a:r>
            <a:r>
              <a:rPr sz="1780" i="1" dirty="0">
                <a:latin typeface="Courier New"/>
                <a:cs typeface="Courier New"/>
              </a:rPr>
              <a:t>*</a:t>
            </a:r>
            <a:r>
              <a:rPr sz="1780" i="1" spc="-386" dirty="0">
                <a:latin typeface="Courier New"/>
                <a:cs typeface="Courier New"/>
              </a:rPr>
              <a:t> </a:t>
            </a:r>
            <a:r>
              <a:rPr sz="2176" i="1" spc="-20" dirty="0">
                <a:latin typeface="Arial"/>
                <a:cs typeface="Arial"/>
              </a:rPr>
              <a:t>(or</a:t>
            </a:r>
            <a:r>
              <a:rPr sz="2176" i="1" spc="-99" dirty="0">
                <a:latin typeface="Arial"/>
                <a:cs typeface="Arial"/>
              </a:rPr>
              <a:t> </a:t>
            </a:r>
            <a:r>
              <a:rPr sz="2176" i="1" spc="-30" dirty="0">
                <a:latin typeface="Arial"/>
                <a:cs typeface="Arial"/>
              </a:rPr>
              <a:t>variant)</a:t>
            </a:r>
            <a:r>
              <a:rPr sz="2176" i="1" spc="-99" dirty="0">
                <a:latin typeface="Arial"/>
                <a:cs typeface="Arial"/>
              </a:rPr>
              <a:t> </a:t>
            </a:r>
            <a:r>
              <a:rPr sz="2176" i="1" spc="-30" dirty="0">
                <a:latin typeface="Arial"/>
                <a:cs typeface="Arial"/>
              </a:rPr>
              <a:t>pointer</a:t>
            </a:r>
            <a:r>
              <a:rPr sz="2176" i="1" spc="-99" dirty="0">
                <a:latin typeface="Arial"/>
                <a:cs typeface="Arial"/>
              </a:rPr>
              <a:t> </a:t>
            </a:r>
            <a:r>
              <a:rPr sz="2176" i="1" spc="-20" dirty="0">
                <a:latin typeface="Arial"/>
                <a:cs typeface="Arial"/>
              </a:rPr>
              <a:t>argument.</a:t>
            </a:r>
            <a:r>
              <a:rPr sz="2176" i="1" spc="79" dirty="0">
                <a:latin typeface="Arial"/>
                <a:cs typeface="Arial"/>
              </a:rPr>
              <a:t> </a:t>
            </a:r>
            <a:r>
              <a:rPr sz="2176" i="1" spc="-30" dirty="0">
                <a:latin typeface="Arial"/>
                <a:cs typeface="Arial"/>
              </a:rPr>
              <a:t>No</a:t>
            </a:r>
            <a:r>
              <a:rPr sz="2176" i="1" dirty="0">
                <a:latin typeface="Arial"/>
                <a:cs typeface="Arial"/>
              </a:rPr>
              <a:t> </a:t>
            </a:r>
            <a:r>
              <a:rPr sz="2176" i="1" spc="-10" dirty="0">
                <a:latin typeface="Arial"/>
                <a:cs typeface="Arial"/>
              </a:rPr>
              <a:t>argument</a:t>
            </a:r>
            <a:r>
              <a:rPr sz="2176" i="1" dirty="0">
                <a:latin typeface="Arial"/>
                <a:cs typeface="Arial"/>
              </a:rPr>
              <a:t> </a:t>
            </a:r>
            <a:r>
              <a:rPr sz="2176" i="1" spc="-20" dirty="0">
                <a:latin typeface="Arial"/>
                <a:cs typeface="Arial"/>
              </a:rPr>
              <a:t>is </a:t>
            </a:r>
            <a:r>
              <a:rPr sz="2176" i="1" spc="-10" dirty="0">
                <a:latin typeface="Arial"/>
                <a:cs typeface="Arial"/>
              </a:rPr>
              <a:t>converted.</a:t>
            </a:r>
            <a:endParaRPr sz="2176" dirty="0">
              <a:latin typeface="Arial"/>
              <a:cs typeface="Arial"/>
            </a:endParaRPr>
          </a:p>
          <a:p>
            <a:pPr marL="574006" marR="347920">
              <a:lnSpc>
                <a:spcPts val="2354"/>
              </a:lnSpc>
              <a:spcBef>
                <a:spcPts val="435"/>
              </a:spcBef>
            </a:pPr>
            <a:r>
              <a:rPr sz="1978" spc="-20" dirty="0">
                <a:latin typeface="Tahoma"/>
                <a:cs typeface="Tahoma"/>
              </a:rPr>
              <a:t>Each</a:t>
            </a:r>
            <a:r>
              <a:rPr sz="1978" spc="-119" dirty="0">
                <a:latin typeface="Tahoma"/>
                <a:cs typeface="Tahoma"/>
              </a:rPr>
              <a:t> </a:t>
            </a:r>
            <a:r>
              <a:rPr sz="1978" spc="-20" dirty="0">
                <a:latin typeface="Tahoma"/>
                <a:cs typeface="Tahoma"/>
              </a:rPr>
              <a:t>%n</a:t>
            </a:r>
            <a:r>
              <a:rPr sz="1978" spc="-99" dirty="0">
                <a:latin typeface="Tahoma"/>
                <a:cs typeface="Tahoma"/>
              </a:rPr>
              <a:t> </a:t>
            </a:r>
            <a:r>
              <a:rPr sz="1978" spc="-20" dirty="0">
                <a:latin typeface="Tahoma"/>
                <a:cs typeface="Tahoma"/>
              </a:rPr>
              <a:t>format</a:t>
            </a:r>
            <a:r>
              <a:rPr sz="1978" spc="-89" dirty="0">
                <a:latin typeface="Tahoma"/>
                <a:cs typeface="Tahoma"/>
              </a:rPr>
              <a:t> </a:t>
            </a:r>
            <a:r>
              <a:rPr sz="1978" spc="-20" dirty="0">
                <a:latin typeface="Tahoma"/>
                <a:cs typeface="Tahoma"/>
              </a:rPr>
              <a:t>specifier</a:t>
            </a:r>
            <a:r>
              <a:rPr sz="1978" spc="-109" dirty="0">
                <a:latin typeface="Tahoma"/>
                <a:cs typeface="Tahoma"/>
              </a:rPr>
              <a:t> </a:t>
            </a:r>
            <a:r>
              <a:rPr sz="1978" spc="-20" dirty="0">
                <a:latin typeface="Tahoma"/>
                <a:cs typeface="Tahoma"/>
              </a:rPr>
              <a:t>supplied</a:t>
            </a:r>
            <a:r>
              <a:rPr sz="1978" spc="-99" dirty="0">
                <a:latin typeface="Tahoma"/>
                <a:cs typeface="Tahoma"/>
              </a:rPr>
              <a:t> </a:t>
            </a:r>
            <a:r>
              <a:rPr sz="1978" spc="-20" dirty="0">
                <a:latin typeface="Tahoma"/>
                <a:cs typeface="Tahoma"/>
              </a:rPr>
              <a:t>by</a:t>
            </a:r>
            <a:r>
              <a:rPr sz="1978" spc="-129" dirty="0">
                <a:latin typeface="Tahoma"/>
                <a:cs typeface="Tahoma"/>
              </a:rPr>
              <a:t> </a:t>
            </a:r>
            <a:r>
              <a:rPr sz="1978" dirty="0">
                <a:latin typeface="Tahoma"/>
                <a:cs typeface="Tahoma"/>
              </a:rPr>
              <a:t>an</a:t>
            </a:r>
            <a:r>
              <a:rPr sz="1978" spc="-89" dirty="0">
                <a:latin typeface="Tahoma"/>
                <a:cs typeface="Tahoma"/>
              </a:rPr>
              <a:t> </a:t>
            </a:r>
            <a:r>
              <a:rPr sz="1978" spc="-20" dirty="0">
                <a:latin typeface="Tahoma"/>
                <a:cs typeface="Tahoma"/>
              </a:rPr>
              <a:t>attacker</a:t>
            </a:r>
            <a:r>
              <a:rPr sz="1978" spc="-99" dirty="0">
                <a:latin typeface="Tahoma"/>
                <a:cs typeface="Tahoma"/>
              </a:rPr>
              <a:t> </a:t>
            </a:r>
            <a:r>
              <a:rPr sz="1978" dirty="0">
                <a:latin typeface="Tahoma"/>
                <a:cs typeface="Tahoma"/>
              </a:rPr>
              <a:t>will</a:t>
            </a:r>
            <a:r>
              <a:rPr sz="1978" spc="-109" dirty="0">
                <a:latin typeface="Tahoma"/>
                <a:cs typeface="Tahoma"/>
              </a:rPr>
              <a:t> </a:t>
            </a:r>
            <a:r>
              <a:rPr sz="1978" dirty="0">
                <a:latin typeface="Tahoma"/>
                <a:cs typeface="Tahoma"/>
              </a:rPr>
              <a:t>write</a:t>
            </a:r>
            <a:r>
              <a:rPr sz="1978" spc="-99" dirty="0">
                <a:latin typeface="Tahoma"/>
                <a:cs typeface="Tahoma"/>
              </a:rPr>
              <a:t> </a:t>
            </a:r>
            <a:r>
              <a:rPr sz="1978" spc="-20" dirty="0">
                <a:latin typeface="Tahoma"/>
                <a:cs typeface="Tahoma"/>
              </a:rPr>
              <a:t>to</a:t>
            </a:r>
            <a:r>
              <a:rPr sz="1978" spc="-119" dirty="0">
                <a:latin typeface="Tahoma"/>
                <a:cs typeface="Tahoma"/>
              </a:rPr>
              <a:t> </a:t>
            </a:r>
            <a:r>
              <a:rPr sz="1978" spc="-49" dirty="0">
                <a:latin typeface="Tahoma"/>
                <a:cs typeface="Tahoma"/>
              </a:rPr>
              <a:t>an </a:t>
            </a:r>
            <a:r>
              <a:rPr sz="1978" spc="-59" dirty="0">
                <a:latin typeface="Tahoma"/>
                <a:cs typeface="Tahoma"/>
              </a:rPr>
              <a:t>address</a:t>
            </a:r>
            <a:r>
              <a:rPr sz="1978" spc="-89" dirty="0">
                <a:latin typeface="Tahoma"/>
                <a:cs typeface="Tahoma"/>
              </a:rPr>
              <a:t> </a:t>
            </a:r>
            <a:r>
              <a:rPr sz="1978" spc="-59" dirty="0">
                <a:latin typeface="Tahoma"/>
                <a:cs typeface="Tahoma"/>
              </a:rPr>
              <a:t>found</a:t>
            </a:r>
            <a:r>
              <a:rPr sz="1978" spc="-99" dirty="0">
                <a:latin typeface="Tahoma"/>
                <a:cs typeface="Tahoma"/>
              </a:rPr>
              <a:t> </a:t>
            </a:r>
            <a:r>
              <a:rPr sz="1978" spc="-40" dirty="0">
                <a:latin typeface="Tahoma"/>
                <a:cs typeface="Tahoma"/>
              </a:rPr>
              <a:t>in</a:t>
            </a:r>
            <a:r>
              <a:rPr sz="1978" spc="-99" dirty="0">
                <a:latin typeface="Tahoma"/>
                <a:cs typeface="Tahoma"/>
              </a:rPr>
              <a:t> </a:t>
            </a:r>
            <a:r>
              <a:rPr sz="1978" spc="-59" dirty="0">
                <a:latin typeface="Tahoma"/>
                <a:cs typeface="Tahoma"/>
              </a:rPr>
              <a:t>the</a:t>
            </a:r>
            <a:r>
              <a:rPr sz="1978" spc="-99" dirty="0">
                <a:latin typeface="Tahoma"/>
                <a:cs typeface="Tahoma"/>
              </a:rPr>
              <a:t> </a:t>
            </a:r>
            <a:r>
              <a:rPr sz="1978" spc="-59" dirty="0">
                <a:latin typeface="Tahoma"/>
                <a:cs typeface="Tahoma"/>
              </a:rPr>
              <a:t>stack</a:t>
            </a:r>
            <a:r>
              <a:rPr sz="1978" spc="-89" dirty="0">
                <a:latin typeface="Tahoma"/>
                <a:cs typeface="Tahoma"/>
              </a:rPr>
              <a:t> </a:t>
            </a:r>
            <a:r>
              <a:rPr sz="1978" spc="-40" dirty="0">
                <a:latin typeface="Tahoma"/>
                <a:cs typeface="Tahoma"/>
              </a:rPr>
              <a:t>which</a:t>
            </a:r>
            <a:r>
              <a:rPr sz="1978" spc="-99" dirty="0">
                <a:latin typeface="Tahoma"/>
                <a:cs typeface="Tahoma"/>
              </a:rPr>
              <a:t> </a:t>
            </a:r>
            <a:r>
              <a:rPr sz="1978" spc="-59" dirty="0">
                <a:latin typeface="Tahoma"/>
                <a:cs typeface="Tahoma"/>
              </a:rPr>
              <a:t>can</a:t>
            </a:r>
            <a:r>
              <a:rPr sz="1978" spc="-119" dirty="0">
                <a:latin typeface="Tahoma"/>
                <a:cs typeface="Tahoma"/>
              </a:rPr>
              <a:t> </a:t>
            </a:r>
            <a:r>
              <a:rPr sz="1978" spc="-40" dirty="0">
                <a:latin typeface="Tahoma"/>
                <a:cs typeface="Tahoma"/>
              </a:rPr>
              <a:t>be</a:t>
            </a:r>
            <a:r>
              <a:rPr sz="1978" spc="-79" dirty="0">
                <a:latin typeface="Tahoma"/>
                <a:cs typeface="Tahoma"/>
              </a:rPr>
              <a:t> </a:t>
            </a:r>
            <a:r>
              <a:rPr sz="1978" spc="-59" dirty="0">
                <a:latin typeface="Tahoma"/>
                <a:cs typeface="Tahoma"/>
              </a:rPr>
              <a:t>controlled</a:t>
            </a:r>
            <a:r>
              <a:rPr sz="1978" spc="-99" dirty="0">
                <a:latin typeface="Tahoma"/>
                <a:cs typeface="Tahoma"/>
              </a:rPr>
              <a:t> </a:t>
            </a:r>
            <a:r>
              <a:rPr sz="1978" spc="-40" dirty="0">
                <a:latin typeface="Tahoma"/>
                <a:cs typeface="Tahoma"/>
              </a:rPr>
              <a:t>by</a:t>
            </a:r>
            <a:r>
              <a:rPr sz="1978" spc="-119" dirty="0">
                <a:latin typeface="Tahoma"/>
                <a:cs typeface="Tahoma"/>
              </a:rPr>
              <a:t> </a:t>
            </a:r>
            <a:r>
              <a:rPr sz="1978" spc="-49" dirty="0">
                <a:latin typeface="Tahoma"/>
                <a:cs typeface="Tahoma"/>
              </a:rPr>
              <a:t>the</a:t>
            </a:r>
            <a:r>
              <a:rPr sz="1978" spc="-79" dirty="0">
                <a:latin typeface="Tahoma"/>
                <a:cs typeface="Tahoma"/>
              </a:rPr>
              <a:t> </a:t>
            </a:r>
            <a:r>
              <a:rPr sz="1978" spc="-20" dirty="0">
                <a:latin typeface="Tahoma"/>
                <a:cs typeface="Tahoma"/>
              </a:rPr>
              <a:t>attacker!</a:t>
            </a:r>
            <a:endParaRPr sz="1978" dirty="0">
              <a:latin typeface="Tahoma"/>
              <a:cs typeface="Tahoma"/>
            </a:endParaRPr>
          </a:p>
        </p:txBody>
      </p:sp>
      <p:pic>
        <p:nvPicPr>
          <p:cNvPr id="9" name="object 9"/>
          <p:cNvPicPr/>
          <p:nvPr/>
        </p:nvPicPr>
        <p:blipFill>
          <a:blip r:embed="rId3" cstate="print"/>
          <a:stretch>
            <a:fillRect/>
          </a:stretch>
        </p:blipFill>
        <p:spPr>
          <a:xfrm>
            <a:off x="2091732" y="1113859"/>
            <a:ext cx="128116" cy="128115"/>
          </a:xfrm>
          <a:prstGeom prst="rect">
            <a:avLst/>
          </a:prstGeom>
        </p:spPr>
      </p:pic>
      <p:pic>
        <p:nvPicPr>
          <p:cNvPr id="10" name="object 10"/>
          <p:cNvPicPr/>
          <p:nvPr/>
        </p:nvPicPr>
        <p:blipFill>
          <a:blip r:embed="rId4" cstate="print"/>
          <a:stretch>
            <a:fillRect/>
          </a:stretch>
        </p:blipFill>
        <p:spPr>
          <a:xfrm>
            <a:off x="2091732" y="2964011"/>
            <a:ext cx="128116" cy="128115"/>
          </a:xfrm>
          <a:prstGeom prst="rect">
            <a:avLst/>
          </a:prstGeom>
        </p:spPr>
      </p:pic>
      <p:pic>
        <p:nvPicPr>
          <p:cNvPr id="11" name="object 11"/>
          <p:cNvPicPr/>
          <p:nvPr/>
        </p:nvPicPr>
        <p:blipFill>
          <a:blip r:embed="rId5" cstate="print"/>
          <a:stretch>
            <a:fillRect/>
          </a:stretch>
        </p:blipFill>
        <p:spPr>
          <a:xfrm>
            <a:off x="2091732" y="3794005"/>
            <a:ext cx="128116" cy="128115"/>
          </a:xfrm>
          <a:prstGeom prst="rect">
            <a:avLst/>
          </a:prstGeom>
        </p:spPr>
      </p:pic>
      <p:pic>
        <p:nvPicPr>
          <p:cNvPr id="12" name="object 12"/>
          <p:cNvPicPr/>
          <p:nvPr/>
        </p:nvPicPr>
        <p:blipFill>
          <a:blip r:embed="rId6" cstate="print"/>
          <a:stretch>
            <a:fillRect/>
          </a:stretch>
        </p:blipFill>
        <p:spPr>
          <a:xfrm>
            <a:off x="2091732" y="4846495"/>
            <a:ext cx="128116" cy="12811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n-US">
                <a:solidFill>
                  <a:schemeClr val="accent1"/>
                </a:solidFill>
              </a:rPr>
              <a:t>Goals: </a:t>
            </a:r>
            <a:r>
              <a:rPr lang="en-US" sz="3600">
                <a:solidFill>
                  <a:srgbClr val="FFFFFF"/>
                </a:solidFill>
                <a:latin typeface="Arial"/>
                <a:ea typeface="Arial"/>
                <a:cs typeface="Arial"/>
                <a:sym typeface="Arial"/>
              </a:rPr>
              <a:t>Who-What-Why you need to take this training </a:t>
            </a:r>
            <a:endParaRPr/>
          </a:p>
        </p:txBody>
      </p:sp>
      <p:sp>
        <p:nvSpPr>
          <p:cNvPr id="226" name="Google Shape;226;p3"/>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WHO</a:t>
            </a:r>
            <a:endParaRPr/>
          </a:p>
        </p:txBody>
      </p:sp>
      <p:sp>
        <p:nvSpPr>
          <p:cNvPr id="227" name="Google Shape;227;p3"/>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Everyone with basic knowledge who is interested in maritime security </a:t>
            </a:r>
            <a:endParaRPr dirty="0"/>
          </a:p>
        </p:txBody>
      </p:sp>
      <p:sp>
        <p:nvSpPr>
          <p:cNvPr id="228" name="Google Shape;228;p3"/>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WHAT</a:t>
            </a:r>
            <a:endParaRPr/>
          </a:p>
        </p:txBody>
      </p:sp>
      <p:sp>
        <p:nvSpPr>
          <p:cNvPr id="229" name="Google Shape;229;p3"/>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a:t>Maritime cyber ranges and operations for managers, leaders and working-professionals</a:t>
            </a:r>
            <a:endParaRPr/>
          </a:p>
        </p:txBody>
      </p:sp>
      <p:sp>
        <p:nvSpPr>
          <p:cNvPr id="230" name="Google Shape;230;p3"/>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n-US"/>
              <a:t>WHY</a:t>
            </a:r>
            <a:endParaRPr/>
          </a:p>
        </p:txBody>
      </p:sp>
      <p:pic>
        <p:nvPicPr>
          <p:cNvPr id="231" name="Google Shape;231;p3" descr="Circuit"/>
          <p:cNvPicPr preferRelativeResize="0">
            <a:picLocks noGrp="1"/>
          </p:cNvPicPr>
          <p:nvPr>
            <p:ph type="pic" idx="8"/>
          </p:nvPr>
        </p:nvPicPr>
        <p:blipFill rotWithShape="1">
          <a:blip r:embed="rId3">
            <a:alphaModFix/>
          </a:blip>
          <a:srcRect t="4502" b="4501"/>
          <a:stretch/>
        </p:blipFill>
        <p:spPr>
          <a:xfrm>
            <a:off x="8916470" y="2833688"/>
            <a:ext cx="1005840" cy="914400"/>
          </a:xfrm>
          <a:prstGeom prst="rect">
            <a:avLst/>
          </a:prstGeom>
          <a:noFill/>
          <a:ln>
            <a:noFill/>
          </a:ln>
        </p:spPr>
      </p:pic>
      <p:sp>
        <p:nvSpPr>
          <p:cNvPr id="232" name="Google Shape;232;p3"/>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a:t>Equipping participants with the knowledge and skills necessary to make a strategy to protect critical systems and data</a:t>
            </a:r>
            <a:endParaRPr/>
          </a:p>
        </p:txBody>
      </p:sp>
      <p:sp>
        <p:nvSpPr>
          <p:cNvPr id="233" name="Google Shape;233;p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a:t>
            </a:fld>
            <a:endParaRPr/>
          </a:p>
        </p:txBody>
      </p:sp>
      <p:pic>
        <p:nvPicPr>
          <p:cNvPr id="234" name="Google Shape;234;p3" descr="3d Glasses"/>
          <p:cNvPicPr preferRelativeResize="0"/>
          <p:nvPr/>
        </p:nvPicPr>
        <p:blipFill rotWithShape="1">
          <a:blip r:embed="rId4">
            <a:alphaModFix/>
          </a:blip>
          <a:srcRect t="4574" b="4573"/>
          <a:stretch/>
        </p:blipFill>
        <p:spPr>
          <a:xfrm>
            <a:off x="2239419" y="2833688"/>
            <a:ext cx="1005840" cy="914400"/>
          </a:xfrm>
          <a:prstGeom prst="rect">
            <a:avLst/>
          </a:prstGeom>
          <a:noFill/>
          <a:ln>
            <a:noFill/>
          </a:ln>
        </p:spPr>
      </p:pic>
      <p:pic>
        <p:nvPicPr>
          <p:cNvPr id="235" name="Google Shape;235;p3" descr="Abacus"/>
          <p:cNvPicPr preferRelativeResize="0"/>
          <p:nvPr/>
        </p:nvPicPr>
        <p:blipFill rotWithShape="1">
          <a:blip r:embed="rId5">
            <a:alphaModFix/>
          </a:blip>
          <a:srcRect t="4502" b="4501"/>
          <a:stretch/>
        </p:blipFill>
        <p:spPr>
          <a:xfrm>
            <a:off x="5572159" y="2833688"/>
            <a:ext cx="1005840" cy="914400"/>
          </a:xfrm>
          <a:prstGeom prst="rect">
            <a:avLst/>
          </a:prstGeom>
          <a:noFill/>
          <a:ln>
            <a:noFill/>
          </a:ln>
        </p:spPr>
      </p:pic>
      <p:pic>
        <p:nvPicPr>
          <p:cNvPr id="236" name="Google Shape;236;p3"/>
          <p:cNvPicPr preferRelativeResize="0"/>
          <p:nvPr/>
        </p:nvPicPr>
        <p:blipFill>
          <a:blip r:embed="rId6">
            <a:alphaModFix/>
          </a:blip>
          <a:stretch>
            <a:fillRect/>
          </a:stretch>
        </p:blipFill>
        <p:spPr>
          <a:xfrm>
            <a:off x="9509575" y="108400"/>
            <a:ext cx="2553075" cy="472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57932" y="-576"/>
            <a:ext cx="20800088" cy="857631"/>
          </a:xfrm>
          <a:prstGeom prst="rect">
            <a:avLst/>
          </a:prstGeom>
        </p:spPr>
        <p:txBody>
          <a:bodyPr vert="horz" wrap="square" lIns="0" tIns="26377" rIns="0" bIns="0" rtlCol="0" anchor="ctr">
            <a:spAutoFit/>
          </a:bodyPr>
          <a:lstStyle/>
          <a:p>
            <a:pPr marL="48985">
              <a:lnSpc>
                <a:spcPct val="100000"/>
              </a:lnSpc>
              <a:spcBef>
                <a:spcPts val="208"/>
              </a:spcBef>
            </a:pPr>
            <a:r>
              <a:rPr sz="5400" dirty="0"/>
              <a:t>NULL</a:t>
            </a:r>
            <a:r>
              <a:rPr sz="5400" spc="-59" dirty="0"/>
              <a:t> </a:t>
            </a:r>
            <a:r>
              <a:rPr sz="5400" dirty="0"/>
              <a:t>pointer</a:t>
            </a:r>
            <a:r>
              <a:rPr sz="5400" spc="-10" dirty="0"/>
              <a:t> </a:t>
            </a:r>
            <a:r>
              <a:rPr sz="5400" spc="-20" dirty="0"/>
              <a:t>dereferences</a:t>
            </a:r>
          </a:p>
        </p:txBody>
      </p:sp>
      <p:sp>
        <p:nvSpPr>
          <p:cNvPr id="7" name="object 7"/>
          <p:cNvSpPr txBox="1"/>
          <p:nvPr/>
        </p:nvSpPr>
        <p:spPr>
          <a:xfrm>
            <a:off x="2337543" y="910448"/>
            <a:ext cx="7943222" cy="5356932"/>
          </a:xfrm>
          <a:prstGeom prst="rect">
            <a:avLst/>
          </a:prstGeom>
        </p:spPr>
        <p:txBody>
          <a:bodyPr vert="horz" wrap="square" lIns="0" tIns="187151" rIns="0" bIns="0" rtlCol="0">
            <a:spAutoFit/>
          </a:bodyPr>
          <a:lstStyle/>
          <a:p>
            <a:pPr marL="25121">
              <a:spcBef>
                <a:spcPts val="1474"/>
              </a:spcBef>
            </a:pPr>
            <a:r>
              <a:rPr sz="2176" spc="-20" dirty="0">
                <a:latin typeface="Tahoma"/>
                <a:cs typeface="Tahoma"/>
              </a:rPr>
              <a:t>Example:</a:t>
            </a:r>
            <a:endParaRPr sz="2176" dirty="0">
              <a:latin typeface="Tahoma"/>
              <a:cs typeface="Tahoma"/>
            </a:endParaRPr>
          </a:p>
          <a:p>
            <a:pPr marL="298935">
              <a:spcBef>
                <a:spcPts val="1038"/>
              </a:spcBef>
            </a:pPr>
            <a:r>
              <a:rPr sz="1780" dirty="0">
                <a:latin typeface="Courier New"/>
                <a:cs typeface="Courier New"/>
              </a:rPr>
              <a:t>x</a:t>
            </a:r>
            <a:r>
              <a:rPr sz="1780" spc="20" dirty="0">
                <a:latin typeface="Courier New"/>
                <a:cs typeface="Courier New"/>
              </a:rPr>
              <a:t> </a:t>
            </a:r>
            <a:r>
              <a:rPr sz="1780" dirty="0">
                <a:latin typeface="Courier New"/>
                <a:cs typeface="Courier New"/>
              </a:rPr>
              <a:t>=</a:t>
            </a:r>
            <a:r>
              <a:rPr sz="1780" spc="20" dirty="0">
                <a:latin typeface="Courier New"/>
                <a:cs typeface="Courier New"/>
              </a:rPr>
              <a:t> </a:t>
            </a:r>
            <a:r>
              <a:rPr sz="1780" spc="-20" dirty="0">
                <a:latin typeface="Courier New"/>
                <a:cs typeface="Courier New"/>
              </a:rPr>
              <a:t>userinput();</a:t>
            </a:r>
            <a:endParaRPr sz="1780" dirty="0">
              <a:latin typeface="Courier New"/>
              <a:cs typeface="Courier New"/>
            </a:endParaRPr>
          </a:p>
          <a:p>
            <a:pPr marL="298935" marR="2201821">
              <a:lnSpc>
                <a:spcPts val="2690"/>
              </a:lnSpc>
              <a:spcBef>
                <a:spcPts val="168"/>
              </a:spcBef>
            </a:pPr>
            <a:r>
              <a:rPr sz="1780" dirty="0">
                <a:latin typeface="Courier New"/>
                <a:cs typeface="Courier New"/>
              </a:rPr>
              <a:t>p</a:t>
            </a:r>
            <a:r>
              <a:rPr sz="1780" spc="-49" dirty="0">
                <a:latin typeface="Courier New"/>
                <a:cs typeface="Courier New"/>
              </a:rPr>
              <a:t> </a:t>
            </a:r>
            <a:r>
              <a:rPr sz="1780" dirty="0">
                <a:latin typeface="Courier New"/>
                <a:cs typeface="Courier New"/>
              </a:rPr>
              <a:t>=</a:t>
            </a:r>
            <a:r>
              <a:rPr sz="1780" spc="-49" dirty="0">
                <a:latin typeface="Courier New"/>
                <a:cs typeface="Courier New"/>
              </a:rPr>
              <a:t> </a:t>
            </a:r>
            <a:r>
              <a:rPr sz="1780" dirty="0">
                <a:latin typeface="Courier New"/>
                <a:cs typeface="Courier New"/>
              </a:rPr>
              <a:t>malloc(x</a:t>
            </a:r>
            <a:r>
              <a:rPr sz="1780" spc="-49" dirty="0">
                <a:latin typeface="Courier New"/>
                <a:cs typeface="Courier New"/>
              </a:rPr>
              <a:t> </a:t>
            </a:r>
            <a:r>
              <a:rPr sz="1780" dirty="0">
                <a:latin typeface="Courier New"/>
                <a:cs typeface="Courier New"/>
              </a:rPr>
              <a:t>*</a:t>
            </a:r>
            <a:r>
              <a:rPr sz="1780" spc="-49" dirty="0">
                <a:latin typeface="Courier New"/>
                <a:cs typeface="Courier New"/>
              </a:rPr>
              <a:t> </a:t>
            </a:r>
            <a:r>
              <a:rPr sz="1780" dirty="0">
                <a:latin typeface="Courier New"/>
                <a:cs typeface="Courier New"/>
              </a:rPr>
              <a:t>sizeof(struct</a:t>
            </a:r>
            <a:r>
              <a:rPr sz="1780" spc="-40" dirty="0">
                <a:latin typeface="Courier New"/>
                <a:cs typeface="Courier New"/>
              </a:rPr>
              <a:t> </a:t>
            </a:r>
            <a:r>
              <a:rPr sz="1780" spc="-20" dirty="0">
                <a:latin typeface="Courier New"/>
                <a:cs typeface="Courier New"/>
              </a:rPr>
              <a:t>FILE_OPS)); </a:t>
            </a:r>
            <a:r>
              <a:rPr sz="1780" dirty="0">
                <a:latin typeface="Courier New"/>
                <a:cs typeface="Courier New"/>
              </a:rPr>
              <a:t>fop</a:t>
            </a:r>
            <a:r>
              <a:rPr sz="1780" spc="-20" dirty="0">
                <a:latin typeface="Courier New"/>
                <a:cs typeface="Courier New"/>
              </a:rPr>
              <a:t> </a:t>
            </a:r>
            <a:r>
              <a:rPr sz="1780" dirty="0">
                <a:latin typeface="Courier New"/>
                <a:cs typeface="Courier New"/>
              </a:rPr>
              <a:t>=</a:t>
            </a:r>
            <a:r>
              <a:rPr sz="1780" spc="-20" dirty="0">
                <a:latin typeface="Courier New"/>
                <a:cs typeface="Courier New"/>
              </a:rPr>
              <a:t> &amp;(p[FILE_TYPE]);</a:t>
            </a:r>
            <a:endParaRPr sz="1780" dirty="0">
              <a:latin typeface="Courier New"/>
              <a:cs typeface="Courier New"/>
            </a:endParaRPr>
          </a:p>
          <a:p>
            <a:pPr marL="298935">
              <a:spcBef>
                <a:spcPts val="502"/>
              </a:spcBef>
            </a:pPr>
            <a:r>
              <a:rPr sz="1780" spc="-20" dirty="0">
                <a:latin typeface="Courier New"/>
                <a:cs typeface="Courier New"/>
              </a:rPr>
              <a:t>fop-&gt;remove(file);</a:t>
            </a:r>
            <a:endParaRPr sz="1780" dirty="0">
              <a:latin typeface="Courier New"/>
              <a:cs typeface="Courier New"/>
            </a:endParaRPr>
          </a:p>
          <a:p>
            <a:pPr>
              <a:spcBef>
                <a:spcPts val="1266"/>
              </a:spcBef>
            </a:pPr>
            <a:endParaRPr sz="1780" dirty="0">
              <a:latin typeface="Courier New"/>
              <a:cs typeface="Courier New"/>
            </a:endParaRPr>
          </a:p>
          <a:p>
            <a:pPr marL="25121" algn="just"/>
            <a:r>
              <a:rPr sz="2176" spc="-20" dirty="0">
                <a:latin typeface="Tahoma"/>
                <a:cs typeface="Tahoma"/>
              </a:rPr>
              <a:t>What</a:t>
            </a:r>
            <a:r>
              <a:rPr sz="2176" spc="-148" dirty="0">
                <a:latin typeface="Tahoma"/>
                <a:cs typeface="Tahoma"/>
              </a:rPr>
              <a:t> </a:t>
            </a:r>
            <a:r>
              <a:rPr sz="2176" dirty="0">
                <a:latin typeface="Tahoma"/>
                <a:cs typeface="Tahoma"/>
              </a:rPr>
              <a:t>if</a:t>
            </a:r>
            <a:r>
              <a:rPr sz="2176" spc="-49" dirty="0">
                <a:latin typeface="Tahoma"/>
                <a:cs typeface="Tahoma"/>
              </a:rPr>
              <a:t> </a:t>
            </a:r>
            <a:r>
              <a:rPr sz="2176" dirty="0">
                <a:latin typeface="Tahoma"/>
                <a:cs typeface="Tahoma"/>
              </a:rPr>
              <a:t>the</a:t>
            </a:r>
            <a:r>
              <a:rPr sz="2176" spc="-59" dirty="0">
                <a:latin typeface="Tahoma"/>
                <a:cs typeface="Tahoma"/>
              </a:rPr>
              <a:t> </a:t>
            </a:r>
            <a:r>
              <a:rPr sz="2176" dirty="0">
                <a:latin typeface="Tahoma"/>
                <a:cs typeface="Tahoma"/>
              </a:rPr>
              <a:t>call</a:t>
            </a:r>
            <a:r>
              <a:rPr sz="2176" spc="-59" dirty="0">
                <a:latin typeface="Tahoma"/>
                <a:cs typeface="Tahoma"/>
              </a:rPr>
              <a:t> </a:t>
            </a:r>
            <a:r>
              <a:rPr sz="2176" dirty="0">
                <a:latin typeface="Tahoma"/>
                <a:cs typeface="Tahoma"/>
              </a:rPr>
              <a:t>to</a:t>
            </a:r>
            <a:r>
              <a:rPr sz="2176" spc="-49" dirty="0">
                <a:latin typeface="Tahoma"/>
                <a:cs typeface="Tahoma"/>
              </a:rPr>
              <a:t> </a:t>
            </a:r>
            <a:r>
              <a:rPr sz="1780" spc="-20" dirty="0">
                <a:latin typeface="Courier New"/>
                <a:cs typeface="Courier New"/>
              </a:rPr>
              <a:t>malloc</a:t>
            </a:r>
            <a:r>
              <a:rPr sz="1780" spc="-346" dirty="0">
                <a:latin typeface="Courier New"/>
                <a:cs typeface="Courier New"/>
              </a:rPr>
              <a:t> </a:t>
            </a:r>
            <a:r>
              <a:rPr sz="2176" spc="-20" dirty="0">
                <a:latin typeface="Tahoma"/>
                <a:cs typeface="Tahoma"/>
              </a:rPr>
              <a:t>fails?</a:t>
            </a:r>
            <a:endParaRPr sz="2176" dirty="0">
              <a:latin typeface="Tahoma"/>
              <a:cs typeface="Tahoma"/>
            </a:endParaRPr>
          </a:p>
          <a:p>
            <a:pPr marL="25121" marR="10048" algn="just">
              <a:lnSpc>
                <a:spcPct val="102299"/>
              </a:lnSpc>
              <a:spcBef>
                <a:spcPts val="613"/>
              </a:spcBef>
            </a:pPr>
            <a:r>
              <a:rPr sz="2176" spc="-40" dirty="0">
                <a:latin typeface="Tahoma"/>
                <a:cs typeface="Tahoma"/>
              </a:rPr>
              <a:t>This</a:t>
            </a:r>
            <a:r>
              <a:rPr sz="2176" spc="-89" dirty="0">
                <a:latin typeface="Tahoma"/>
                <a:cs typeface="Tahoma"/>
              </a:rPr>
              <a:t> </a:t>
            </a:r>
            <a:r>
              <a:rPr sz="2176" spc="-20" dirty="0">
                <a:latin typeface="Tahoma"/>
                <a:cs typeface="Tahoma"/>
              </a:rPr>
              <a:t>is</a:t>
            </a:r>
            <a:r>
              <a:rPr sz="2176" spc="-89" dirty="0">
                <a:latin typeface="Tahoma"/>
                <a:cs typeface="Tahoma"/>
              </a:rPr>
              <a:t> </a:t>
            </a:r>
            <a:r>
              <a:rPr sz="2176" dirty="0">
                <a:latin typeface="Tahoma"/>
                <a:cs typeface="Tahoma"/>
              </a:rPr>
              <a:t>a</a:t>
            </a:r>
            <a:r>
              <a:rPr sz="2176" spc="-89" dirty="0">
                <a:latin typeface="Tahoma"/>
                <a:cs typeface="Tahoma"/>
              </a:rPr>
              <a:t> </a:t>
            </a:r>
            <a:r>
              <a:rPr sz="2176" spc="-69" dirty="0">
                <a:latin typeface="Tahoma"/>
                <a:cs typeface="Tahoma"/>
              </a:rPr>
              <a:t>dangerous</a:t>
            </a:r>
            <a:r>
              <a:rPr sz="2176" spc="-79" dirty="0">
                <a:latin typeface="Tahoma"/>
                <a:cs typeface="Tahoma"/>
              </a:rPr>
              <a:t> </a:t>
            </a:r>
            <a:r>
              <a:rPr sz="2176" spc="-49" dirty="0">
                <a:latin typeface="Tahoma"/>
                <a:cs typeface="Tahoma"/>
              </a:rPr>
              <a:t>bug</a:t>
            </a:r>
            <a:r>
              <a:rPr sz="2176" spc="-79" dirty="0">
                <a:latin typeface="Tahoma"/>
                <a:cs typeface="Tahoma"/>
              </a:rPr>
              <a:t> </a:t>
            </a:r>
            <a:r>
              <a:rPr sz="2176" spc="-59" dirty="0">
                <a:latin typeface="Tahoma"/>
                <a:cs typeface="Tahoma"/>
              </a:rPr>
              <a:t>for</a:t>
            </a:r>
            <a:r>
              <a:rPr sz="2176" spc="-89" dirty="0">
                <a:latin typeface="Tahoma"/>
                <a:cs typeface="Tahoma"/>
              </a:rPr>
              <a:t> </a:t>
            </a:r>
            <a:r>
              <a:rPr sz="2176" spc="-59" dirty="0">
                <a:latin typeface="Tahoma"/>
                <a:cs typeface="Tahoma"/>
              </a:rPr>
              <a:t>system</a:t>
            </a:r>
            <a:r>
              <a:rPr sz="2176" spc="-99" dirty="0">
                <a:latin typeface="Tahoma"/>
                <a:cs typeface="Tahoma"/>
              </a:rPr>
              <a:t> </a:t>
            </a:r>
            <a:r>
              <a:rPr sz="2176" spc="-69" dirty="0">
                <a:latin typeface="Tahoma"/>
                <a:cs typeface="Tahoma"/>
              </a:rPr>
              <a:t>call</a:t>
            </a:r>
            <a:r>
              <a:rPr sz="2176" spc="-89" dirty="0">
                <a:latin typeface="Tahoma"/>
                <a:cs typeface="Tahoma"/>
              </a:rPr>
              <a:t> </a:t>
            </a:r>
            <a:r>
              <a:rPr sz="2176" spc="-59" dirty="0">
                <a:latin typeface="Tahoma"/>
                <a:cs typeface="Tahoma"/>
              </a:rPr>
              <a:t>code</a:t>
            </a:r>
            <a:r>
              <a:rPr sz="2176" spc="-69" dirty="0">
                <a:latin typeface="Tahoma"/>
                <a:cs typeface="Tahoma"/>
              </a:rPr>
              <a:t> </a:t>
            </a:r>
            <a:r>
              <a:rPr sz="2176" spc="-49" dirty="0">
                <a:latin typeface="Tahoma"/>
                <a:cs typeface="Tahoma"/>
              </a:rPr>
              <a:t>(in</a:t>
            </a:r>
            <a:r>
              <a:rPr sz="2176" spc="-89" dirty="0">
                <a:latin typeface="Tahoma"/>
                <a:cs typeface="Tahoma"/>
              </a:rPr>
              <a:t> </a:t>
            </a:r>
            <a:r>
              <a:rPr sz="2176" spc="-59" dirty="0">
                <a:latin typeface="Tahoma"/>
                <a:cs typeface="Tahoma"/>
              </a:rPr>
              <a:t>systems</a:t>
            </a:r>
            <a:r>
              <a:rPr sz="2176" spc="-79" dirty="0">
                <a:latin typeface="Tahoma"/>
                <a:cs typeface="Tahoma"/>
              </a:rPr>
              <a:t> </a:t>
            </a:r>
            <a:r>
              <a:rPr sz="2176" spc="-49" dirty="0">
                <a:latin typeface="Tahoma"/>
                <a:cs typeface="Tahoma"/>
              </a:rPr>
              <a:t>that</a:t>
            </a:r>
            <a:r>
              <a:rPr sz="2176" spc="-79" dirty="0">
                <a:latin typeface="Tahoma"/>
                <a:cs typeface="Tahoma"/>
              </a:rPr>
              <a:t> </a:t>
            </a:r>
            <a:r>
              <a:rPr sz="2176" spc="-69" dirty="0">
                <a:latin typeface="Tahoma"/>
                <a:cs typeface="Tahoma"/>
              </a:rPr>
              <a:t>have</a:t>
            </a:r>
            <a:r>
              <a:rPr sz="2176" spc="-99" dirty="0">
                <a:latin typeface="Tahoma"/>
                <a:cs typeface="Tahoma"/>
              </a:rPr>
              <a:t> a </a:t>
            </a:r>
            <a:r>
              <a:rPr sz="2176" spc="-79" dirty="0">
                <a:latin typeface="Tahoma"/>
                <a:cs typeface="Tahoma"/>
              </a:rPr>
              <a:t>unified</a:t>
            </a:r>
            <a:r>
              <a:rPr sz="2176" spc="-59" dirty="0">
                <a:latin typeface="Tahoma"/>
                <a:cs typeface="Tahoma"/>
              </a:rPr>
              <a:t> </a:t>
            </a:r>
            <a:r>
              <a:rPr sz="2176" spc="-109" dirty="0">
                <a:latin typeface="Tahoma"/>
                <a:cs typeface="Tahoma"/>
              </a:rPr>
              <a:t>address</a:t>
            </a:r>
            <a:r>
              <a:rPr sz="2176" spc="-59" dirty="0">
                <a:latin typeface="Tahoma"/>
                <a:cs typeface="Tahoma"/>
              </a:rPr>
              <a:t> </a:t>
            </a:r>
            <a:r>
              <a:rPr sz="2176" spc="-109" dirty="0">
                <a:latin typeface="Tahoma"/>
                <a:cs typeface="Tahoma"/>
              </a:rPr>
              <a:t>space</a:t>
            </a:r>
            <a:r>
              <a:rPr sz="2176" spc="-49" dirty="0">
                <a:latin typeface="Tahoma"/>
                <a:cs typeface="Tahoma"/>
              </a:rPr>
              <a:t> </a:t>
            </a:r>
            <a:r>
              <a:rPr sz="2176" spc="-129" dirty="0">
                <a:latin typeface="Tahoma"/>
                <a:cs typeface="Tahoma"/>
              </a:rPr>
              <a:t>between</a:t>
            </a:r>
            <a:r>
              <a:rPr sz="2176" spc="-40" dirty="0">
                <a:latin typeface="Tahoma"/>
                <a:cs typeface="Tahoma"/>
              </a:rPr>
              <a:t> </a:t>
            </a:r>
            <a:r>
              <a:rPr sz="2176" spc="-89" dirty="0">
                <a:latin typeface="Tahoma"/>
                <a:cs typeface="Tahoma"/>
              </a:rPr>
              <a:t>kernel</a:t>
            </a:r>
            <a:r>
              <a:rPr sz="2176" spc="-49" dirty="0">
                <a:latin typeface="Tahoma"/>
                <a:cs typeface="Tahoma"/>
              </a:rPr>
              <a:t> </a:t>
            </a:r>
            <a:r>
              <a:rPr sz="2176" spc="-79" dirty="0">
                <a:latin typeface="Tahoma"/>
                <a:cs typeface="Tahoma"/>
              </a:rPr>
              <a:t>and</a:t>
            </a:r>
            <a:r>
              <a:rPr sz="2176" spc="-30" dirty="0">
                <a:latin typeface="Tahoma"/>
                <a:cs typeface="Tahoma"/>
              </a:rPr>
              <a:t> </a:t>
            </a:r>
            <a:r>
              <a:rPr sz="2176" spc="-99" dirty="0">
                <a:latin typeface="Tahoma"/>
                <a:cs typeface="Tahoma"/>
              </a:rPr>
              <a:t>userland)</a:t>
            </a:r>
            <a:r>
              <a:rPr sz="2176" spc="-59" dirty="0">
                <a:latin typeface="Tahoma"/>
                <a:cs typeface="Tahoma"/>
              </a:rPr>
              <a:t> </a:t>
            </a:r>
            <a:r>
              <a:rPr sz="2176" dirty="0">
                <a:latin typeface="Tahoma"/>
                <a:cs typeface="Tahoma"/>
              </a:rPr>
              <a:t>as</a:t>
            </a:r>
            <a:r>
              <a:rPr sz="2176" spc="-59" dirty="0">
                <a:latin typeface="Tahoma"/>
                <a:cs typeface="Tahoma"/>
              </a:rPr>
              <a:t> </a:t>
            </a:r>
            <a:r>
              <a:rPr sz="2176" dirty="0">
                <a:latin typeface="Tahoma"/>
                <a:cs typeface="Tahoma"/>
              </a:rPr>
              <a:t>a</a:t>
            </a:r>
            <a:r>
              <a:rPr sz="2176" spc="-49" dirty="0">
                <a:latin typeface="Tahoma"/>
                <a:cs typeface="Tahoma"/>
              </a:rPr>
              <a:t> </a:t>
            </a:r>
            <a:r>
              <a:rPr sz="2176" spc="-69" dirty="0">
                <a:latin typeface="Tahoma"/>
                <a:cs typeface="Tahoma"/>
              </a:rPr>
              <a:t>user</a:t>
            </a:r>
            <a:r>
              <a:rPr sz="2176" spc="-49" dirty="0">
                <a:latin typeface="Tahoma"/>
                <a:cs typeface="Tahoma"/>
              </a:rPr>
              <a:t> </a:t>
            </a:r>
            <a:r>
              <a:rPr sz="2176" spc="-20" dirty="0">
                <a:latin typeface="Tahoma"/>
                <a:cs typeface="Tahoma"/>
              </a:rPr>
              <a:t>process </a:t>
            </a:r>
            <a:r>
              <a:rPr sz="2176" spc="-40" dirty="0">
                <a:latin typeface="Tahoma"/>
                <a:cs typeface="Tahoma"/>
              </a:rPr>
              <a:t>may</a:t>
            </a:r>
            <a:r>
              <a:rPr sz="2176" spc="-119" dirty="0">
                <a:latin typeface="Tahoma"/>
                <a:cs typeface="Tahoma"/>
              </a:rPr>
              <a:t> </a:t>
            </a:r>
            <a:r>
              <a:rPr sz="2176" spc="-40" dirty="0">
                <a:latin typeface="Tahoma"/>
                <a:cs typeface="Tahoma"/>
              </a:rPr>
              <a:t>map</a:t>
            </a:r>
            <a:r>
              <a:rPr sz="2176" spc="-89" dirty="0">
                <a:latin typeface="Tahoma"/>
                <a:cs typeface="Tahoma"/>
              </a:rPr>
              <a:t> </a:t>
            </a:r>
            <a:r>
              <a:rPr sz="2176" spc="-20" dirty="0">
                <a:latin typeface="Tahoma"/>
                <a:cs typeface="Tahoma"/>
              </a:rPr>
              <a:t>the</a:t>
            </a:r>
            <a:r>
              <a:rPr sz="2176" spc="-99" dirty="0">
                <a:latin typeface="Tahoma"/>
                <a:cs typeface="Tahoma"/>
              </a:rPr>
              <a:t> </a:t>
            </a:r>
            <a:r>
              <a:rPr sz="2176" spc="-40" dirty="0">
                <a:latin typeface="Tahoma"/>
                <a:cs typeface="Tahoma"/>
              </a:rPr>
              <a:t>first</a:t>
            </a:r>
            <a:r>
              <a:rPr sz="2176" spc="-79" dirty="0">
                <a:latin typeface="Tahoma"/>
                <a:cs typeface="Tahoma"/>
              </a:rPr>
              <a:t> </a:t>
            </a:r>
            <a:r>
              <a:rPr sz="2176" spc="-40" dirty="0">
                <a:latin typeface="Tahoma"/>
                <a:cs typeface="Tahoma"/>
              </a:rPr>
              <a:t>pages</a:t>
            </a:r>
            <a:r>
              <a:rPr sz="2176" spc="-99" dirty="0">
                <a:latin typeface="Tahoma"/>
                <a:cs typeface="Tahoma"/>
              </a:rPr>
              <a:t> </a:t>
            </a:r>
            <a:r>
              <a:rPr sz="2176" spc="-20" dirty="0">
                <a:latin typeface="Tahoma"/>
                <a:cs typeface="Tahoma"/>
              </a:rPr>
              <a:t>of</a:t>
            </a:r>
            <a:r>
              <a:rPr sz="2176" spc="-119" dirty="0">
                <a:latin typeface="Tahoma"/>
                <a:cs typeface="Tahoma"/>
              </a:rPr>
              <a:t> </a:t>
            </a:r>
            <a:r>
              <a:rPr sz="2176" spc="-49" dirty="0">
                <a:latin typeface="Tahoma"/>
                <a:cs typeface="Tahoma"/>
              </a:rPr>
              <a:t>memory</a:t>
            </a:r>
            <a:r>
              <a:rPr sz="2176" spc="-89" dirty="0">
                <a:latin typeface="Tahoma"/>
                <a:cs typeface="Tahoma"/>
              </a:rPr>
              <a:t> </a:t>
            </a:r>
            <a:r>
              <a:rPr sz="2176" spc="-20" dirty="0">
                <a:latin typeface="Tahoma"/>
                <a:cs typeface="Tahoma"/>
              </a:rPr>
              <a:t>to</a:t>
            </a:r>
            <a:r>
              <a:rPr sz="2176" spc="-89" dirty="0">
                <a:latin typeface="Tahoma"/>
                <a:cs typeface="Tahoma"/>
              </a:rPr>
              <a:t> </a:t>
            </a:r>
            <a:r>
              <a:rPr sz="2176" spc="-49" dirty="0">
                <a:latin typeface="Tahoma"/>
                <a:cs typeface="Tahoma"/>
              </a:rPr>
              <a:t>malicious</a:t>
            </a:r>
            <a:r>
              <a:rPr sz="2176" spc="-99" dirty="0">
                <a:latin typeface="Tahoma"/>
                <a:cs typeface="Tahoma"/>
              </a:rPr>
              <a:t> </a:t>
            </a:r>
            <a:r>
              <a:rPr sz="2176" spc="-40" dirty="0">
                <a:latin typeface="Tahoma"/>
                <a:cs typeface="Tahoma"/>
              </a:rPr>
              <a:t>executable</a:t>
            </a:r>
            <a:r>
              <a:rPr sz="2176" spc="-99" dirty="0">
                <a:latin typeface="Tahoma"/>
                <a:cs typeface="Tahoma"/>
              </a:rPr>
              <a:t> </a:t>
            </a:r>
            <a:r>
              <a:rPr sz="2176" spc="-20" dirty="0">
                <a:latin typeface="Tahoma"/>
                <a:cs typeface="Tahoma"/>
              </a:rPr>
              <a:t>code.</a:t>
            </a:r>
            <a:endParaRPr sz="2176" dirty="0">
              <a:latin typeface="Tahoma"/>
              <a:cs typeface="Tahoma"/>
            </a:endParaRPr>
          </a:p>
          <a:p>
            <a:pPr marL="25121" marR="808883">
              <a:lnSpc>
                <a:spcPct val="102000"/>
              </a:lnSpc>
              <a:spcBef>
                <a:spcPts val="613"/>
              </a:spcBef>
            </a:pPr>
            <a:r>
              <a:rPr sz="2176" spc="-49" dirty="0">
                <a:latin typeface="Tahoma"/>
                <a:cs typeface="Tahoma"/>
              </a:rPr>
              <a:t>Proposal:</a:t>
            </a:r>
            <a:r>
              <a:rPr sz="2176" spc="99" dirty="0">
                <a:latin typeface="Tahoma"/>
                <a:cs typeface="Tahoma"/>
              </a:rPr>
              <a:t> </a:t>
            </a:r>
            <a:r>
              <a:rPr sz="2176" spc="-69" dirty="0">
                <a:latin typeface="Tahoma"/>
                <a:cs typeface="Tahoma"/>
              </a:rPr>
              <a:t>Always</a:t>
            </a:r>
            <a:r>
              <a:rPr sz="2176" spc="-89" dirty="0">
                <a:latin typeface="Tahoma"/>
                <a:cs typeface="Tahoma"/>
              </a:rPr>
              <a:t> </a:t>
            </a:r>
            <a:r>
              <a:rPr sz="2176" spc="-69" dirty="0">
                <a:latin typeface="Tahoma"/>
                <a:cs typeface="Tahoma"/>
              </a:rPr>
              <a:t>check</a:t>
            </a:r>
            <a:r>
              <a:rPr sz="2176" spc="-119" dirty="0">
                <a:latin typeface="Tahoma"/>
                <a:cs typeface="Tahoma"/>
              </a:rPr>
              <a:t> </a:t>
            </a:r>
            <a:r>
              <a:rPr sz="2176" spc="-49" dirty="0">
                <a:latin typeface="Tahoma"/>
                <a:cs typeface="Tahoma"/>
              </a:rPr>
              <a:t>the</a:t>
            </a:r>
            <a:r>
              <a:rPr sz="2176" spc="-119" dirty="0">
                <a:latin typeface="Tahoma"/>
                <a:cs typeface="Tahoma"/>
              </a:rPr>
              <a:t> </a:t>
            </a:r>
            <a:r>
              <a:rPr sz="2176" spc="-69" dirty="0">
                <a:latin typeface="Tahoma"/>
                <a:cs typeface="Tahoma"/>
              </a:rPr>
              <a:t>return</a:t>
            </a:r>
            <a:r>
              <a:rPr sz="2176" spc="-119" dirty="0">
                <a:latin typeface="Tahoma"/>
                <a:cs typeface="Tahoma"/>
              </a:rPr>
              <a:t> </a:t>
            </a:r>
            <a:r>
              <a:rPr sz="2176" spc="-69" dirty="0">
                <a:latin typeface="Tahoma"/>
                <a:cs typeface="Tahoma"/>
              </a:rPr>
              <a:t>value</a:t>
            </a:r>
            <a:r>
              <a:rPr sz="2176" spc="-129" dirty="0">
                <a:latin typeface="Tahoma"/>
                <a:cs typeface="Tahoma"/>
              </a:rPr>
              <a:t> </a:t>
            </a:r>
            <a:r>
              <a:rPr sz="2176" spc="-49" dirty="0">
                <a:latin typeface="Tahoma"/>
                <a:cs typeface="Tahoma"/>
              </a:rPr>
              <a:t>of</a:t>
            </a:r>
            <a:r>
              <a:rPr sz="2176" spc="-119" dirty="0">
                <a:latin typeface="Tahoma"/>
                <a:cs typeface="Tahoma"/>
              </a:rPr>
              <a:t> </a:t>
            </a:r>
            <a:r>
              <a:rPr sz="2176" spc="-69" dirty="0">
                <a:latin typeface="Tahoma"/>
                <a:cs typeface="Tahoma"/>
              </a:rPr>
              <a:t>memory</a:t>
            </a:r>
            <a:r>
              <a:rPr sz="2176" spc="-79" dirty="0">
                <a:latin typeface="Tahoma"/>
                <a:cs typeface="Tahoma"/>
              </a:rPr>
              <a:t> </a:t>
            </a:r>
            <a:r>
              <a:rPr sz="2176" spc="-20" dirty="0">
                <a:latin typeface="Tahoma"/>
                <a:cs typeface="Tahoma"/>
              </a:rPr>
              <a:t>allocation functions.</a:t>
            </a:r>
            <a:endParaRPr sz="2176" dirty="0">
              <a:latin typeface="Tahoma"/>
              <a:cs typeface="Tahoma"/>
            </a:endParaRPr>
          </a:p>
          <a:p>
            <a:pPr marL="25121" marR="325312">
              <a:lnSpc>
                <a:spcPct val="102699"/>
              </a:lnSpc>
              <a:spcBef>
                <a:spcPts val="564"/>
              </a:spcBef>
            </a:pPr>
            <a:r>
              <a:rPr sz="2176" spc="-79" dirty="0">
                <a:latin typeface="Tahoma"/>
                <a:cs typeface="Tahoma"/>
              </a:rPr>
              <a:t>Proactive</a:t>
            </a:r>
            <a:r>
              <a:rPr sz="2176" spc="-109" dirty="0">
                <a:latin typeface="Tahoma"/>
                <a:cs typeface="Tahoma"/>
              </a:rPr>
              <a:t> </a:t>
            </a:r>
            <a:r>
              <a:rPr sz="2176" spc="-69" dirty="0">
                <a:latin typeface="Tahoma"/>
                <a:cs typeface="Tahoma"/>
              </a:rPr>
              <a:t>measure</a:t>
            </a:r>
            <a:r>
              <a:rPr sz="2176" spc="-99" dirty="0">
                <a:latin typeface="Tahoma"/>
                <a:cs typeface="Tahoma"/>
              </a:rPr>
              <a:t> </a:t>
            </a:r>
            <a:r>
              <a:rPr sz="2176" spc="-59" dirty="0">
                <a:latin typeface="Tahoma"/>
                <a:cs typeface="Tahoma"/>
              </a:rPr>
              <a:t>for</a:t>
            </a:r>
            <a:r>
              <a:rPr sz="2176" spc="-99" dirty="0">
                <a:latin typeface="Tahoma"/>
                <a:cs typeface="Tahoma"/>
              </a:rPr>
              <a:t> </a:t>
            </a:r>
            <a:r>
              <a:rPr sz="2176" spc="-69" dirty="0">
                <a:latin typeface="Tahoma"/>
                <a:cs typeface="Tahoma"/>
              </a:rPr>
              <a:t>Kernel</a:t>
            </a:r>
            <a:r>
              <a:rPr sz="2176" spc="-99" dirty="0">
                <a:latin typeface="Tahoma"/>
                <a:cs typeface="Tahoma"/>
              </a:rPr>
              <a:t> </a:t>
            </a:r>
            <a:r>
              <a:rPr sz="2176" spc="-20" dirty="0">
                <a:latin typeface="Tahoma"/>
                <a:cs typeface="Tahoma"/>
              </a:rPr>
              <a:t>bugs:</a:t>
            </a:r>
            <a:r>
              <a:rPr sz="2176" spc="109" dirty="0">
                <a:latin typeface="Tahoma"/>
                <a:cs typeface="Tahoma"/>
              </a:rPr>
              <a:t> </a:t>
            </a:r>
            <a:r>
              <a:rPr sz="2176" spc="-79" dirty="0">
                <a:latin typeface="Tahoma"/>
                <a:cs typeface="Tahoma"/>
              </a:rPr>
              <a:t>prohibit</a:t>
            </a:r>
            <a:r>
              <a:rPr sz="2176" spc="-89" dirty="0">
                <a:latin typeface="Tahoma"/>
                <a:cs typeface="Tahoma"/>
              </a:rPr>
              <a:t> </a:t>
            </a:r>
            <a:r>
              <a:rPr sz="2176" spc="-69" dirty="0">
                <a:latin typeface="Tahoma"/>
                <a:cs typeface="Tahoma"/>
              </a:rPr>
              <a:t>access</a:t>
            </a:r>
            <a:r>
              <a:rPr sz="2176" spc="-89" dirty="0">
                <a:latin typeface="Tahoma"/>
                <a:cs typeface="Tahoma"/>
              </a:rPr>
              <a:t> </a:t>
            </a:r>
            <a:r>
              <a:rPr sz="2176" spc="-40" dirty="0">
                <a:latin typeface="Tahoma"/>
                <a:cs typeface="Tahoma"/>
              </a:rPr>
              <a:t>to</a:t>
            </a:r>
            <a:r>
              <a:rPr sz="2176" spc="-99" dirty="0">
                <a:latin typeface="Tahoma"/>
                <a:cs typeface="Tahoma"/>
              </a:rPr>
              <a:t> </a:t>
            </a:r>
            <a:r>
              <a:rPr sz="2176" spc="-49" dirty="0">
                <a:latin typeface="Tahoma"/>
                <a:cs typeface="Tahoma"/>
              </a:rPr>
              <a:t>the</a:t>
            </a:r>
            <a:r>
              <a:rPr sz="2176" spc="-109" dirty="0">
                <a:latin typeface="Tahoma"/>
                <a:cs typeface="Tahoma"/>
              </a:rPr>
              <a:t> </a:t>
            </a:r>
            <a:r>
              <a:rPr sz="2176" spc="-59" dirty="0">
                <a:latin typeface="Tahoma"/>
                <a:cs typeface="Tahoma"/>
              </a:rPr>
              <a:t>first</a:t>
            </a:r>
            <a:r>
              <a:rPr sz="2176" spc="-89" dirty="0">
                <a:latin typeface="Tahoma"/>
                <a:cs typeface="Tahoma"/>
              </a:rPr>
              <a:t> </a:t>
            </a:r>
            <a:r>
              <a:rPr sz="2176" spc="-49" dirty="0">
                <a:latin typeface="Tahoma"/>
                <a:cs typeface="Tahoma"/>
              </a:rPr>
              <a:t>few </a:t>
            </a:r>
            <a:r>
              <a:rPr sz="2176" dirty="0">
                <a:latin typeface="Tahoma"/>
                <a:cs typeface="Tahoma"/>
              </a:rPr>
              <a:t>memory</a:t>
            </a:r>
            <a:r>
              <a:rPr sz="2176" spc="-69" dirty="0">
                <a:latin typeface="Tahoma"/>
                <a:cs typeface="Tahoma"/>
              </a:rPr>
              <a:t> </a:t>
            </a:r>
            <a:r>
              <a:rPr sz="2176" spc="-20" dirty="0">
                <a:latin typeface="Tahoma"/>
                <a:cs typeface="Tahoma"/>
              </a:rPr>
              <a:t>pages.</a:t>
            </a:r>
            <a:endParaRPr sz="2176" dirty="0">
              <a:latin typeface="Tahoma"/>
              <a:cs typeface="Tahoma"/>
            </a:endParaRPr>
          </a:p>
        </p:txBody>
      </p:sp>
      <p:pic>
        <p:nvPicPr>
          <p:cNvPr id="8" name="object 8"/>
          <p:cNvPicPr/>
          <p:nvPr/>
        </p:nvPicPr>
        <p:blipFill>
          <a:blip r:embed="rId2" cstate="print"/>
          <a:stretch>
            <a:fillRect/>
          </a:stretch>
        </p:blipFill>
        <p:spPr>
          <a:xfrm>
            <a:off x="2091732" y="1188216"/>
            <a:ext cx="128116" cy="128115"/>
          </a:xfrm>
          <a:prstGeom prst="rect">
            <a:avLst/>
          </a:prstGeom>
        </p:spPr>
      </p:pic>
      <p:pic>
        <p:nvPicPr>
          <p:cNvPr id="9" name="object 9"/>
          <p:cNvPicPr/>
          <p:nvPr/>
        </p:nvPicPr>
        <p:blipFill>
          <a:blip r:embed="rId3" cstate="print"/>
          <a:stretch>
            <a:fillRect/>
          </a:stretch>
        </p:blipFill>
        <p:spPr>
          <a:xfrm>
            <a:off x="2091732" y="3379762"/>
            <a:ext cx="128116" cy="128115"/>
          </a:xfrm>
          <a:prstGeom prst="rect">
            <a:avLst/>
          </a:prstGeom>
        </p:spPr>
      </p:pic>
      <p:pic>
        <p:nvPicPr>
          <p:cNvPr id="10" name="object 10"/>
          <p:cNvPicPr/>
          <p:nvPr/>
        </p:nvPicPr>
        <p:blipFill>
          <a:blip r:embed="rId4" cstate="print"/>
          <a:stretch>
            <a:fillRect/>
          </a:stretch>
        </p:blipFill>
        <p:spPr>
          <a:xfrm>
            <a:off x="2091732" y="3795764"/>
            <a:ext cx="128116" cy="128115"/>
          </a:xfrm>
          <a:prstGeom prst="rect">
            <a:avLst/>
          </a:prstGeom>
        </p:spPr>
      </p:pic>
      <p:pic>
        <p:nvPicPr>
          <p:cNvPr id="11" name="object 11"/>
          <p:cNvPicPr/>
          <p:nvPr/>
        </p:nvPicPr>
        <p:blipFill>
          <a:blip r:embed="rId5" cstate="print"/>
          <a:stretch>
            <a:fillRect/>
          </a:stretch>
        </p:blipFill>
        <p:spPr>
          <a:xfrm>
            <a:off x="2091732" y="4888296"/>
            <a:ext cx="128116" cy="128115"/>
          </a:xfrm>
          <a:prstGeom prst="rect">
            <a:avLst/>
          </a:prstGeom>
        </p:spPr>
      </p:pic>
      <p:pic>
        <p:nvPicPr>
          <p:cNvPr id="12" name="object 12"/>
          <p:cNvPicPr/>
          <p:nvPr/>
        </p:nvPicPr>
        <p:blipFill>
          <a:blip r:embed="rId6" cstate="print"/>
          <a:stretch>
            <a:fillRect/>
          </a:stretch>
        </p:blipFill>
        <p:spPr>
          <a:xfrm>
            <a:off x="2091732" y="5641847"/>
            <a:ext cx="128116" cy="12811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AB0B6-B72E-ABD4-0BD9-D29A69668178}"/>
            </a:ext>
          </a:extLst>
        </p:cNvPr>
        <p:cNvGrpSpPr/>
        <p:nvPr/>
      </p:nvGrpSpPr>
      <p:grpSpPr>
        <a:xfrm>
          <a:off x="0" y="0"/>
          <a:ext cx="0" cy="0"/>
          <a:chOff x="0" y="0"/>
          <a:chExt cx="0" cy="0"/>
        </a:xfrm>
      </p:grpSpPr>
      <p:pic>
        <p:nvPicPr>
          <p:cNvPr id="16" name="Picture Placeholder 16" descr="A person raising his hand">
            <a:extLst>
              <a:ext uri="{FF2B5EF4-FFF2-40B4-BE49-F238E27FC236}">
                <a16:creationId xmlns:a16="http://schemas.microsoft.com/office/drawing/2014/main" id="{187FAB68-2716-FAA1-7899-36AC194F952C}"/>
              </a:ext>
            </a:extLst>
          </p:cNvPr>
          <p:cNvPicPr>
            <a:picLocks noGrp="1" noChangeAspect="1"/>
          </p:cNvPicPr>
          <p:nvPr>
            <p:ph type="pic" sz="quarter" idx="11"/>
          </p:nvPr>
        </p:nvPicPr>
        <p:blipFill>
          <a:blip r:embed="rId2"/>
          <a:srcRect l="8333" r="8333"/>
          <a:stretch/>
        </p:blipFill>
        <p:spPr/>
      </p:pic>
      <p:sp>
        <p:nvSpPr>
          <p:cNvPr id="3" name="Title 2">
            <a:extLst>
              <a:ext uri="{FF2B5EF4-FFF2-40B4-BE49-F238E27FC236}">
                <a16:creationId xmlns:a16="http://schemas.microsoft.com/office/drawing/2014/main" id="{981E5F55-5D3F-6B7F-3419-305C9BAB13A5}"/>
              </a:ext>
            </a:extLst>
          </p:cNvPr>
          <p:cNvSpPr>
            <a:spLocks noGrp="1"/>
          </p:cNvSpPr>
          <p:nvPr>
            <p:ph type="ctrTitle"/>
          </p:nvPr>
        </p:nvSpPr>
        <p:spPr/>
        <p:txBody>
          <a:bodyPr/>
          <a:lstStyle/>
          <a:p>
            <a:r>
              <a:rPr lang="en-US" dirty="0"/>
              <a:t>Course progress</a:t>
            </a:r>
          </a:p>
        </p:txBody>
      </p:sp>
      <p:sp>
        <p:nvSpPr>
          <p:cNvPr id="4" name="Text Placeholder 3">
            <a:extLst>
              <a:ext uri="{FF2B5EF4-FFF2-40B4-BE49-F238E27FC236}">
                <a16:creationId xmlns:a16="http://schemas.microsoft.com/office/drawing/2014/main" id="{A981F5A6-AA32-1046-471D-550390A5B2B9}"/>
              </a:ext>
            </a:extLst>
          </p:cNvPr>
          <p:cNvSpPr>
            <a:spLocks noGrp="1"/>
          </p:cNvSpPr>
          <p:nvPr>
            <p:ph type="body" sz="quarter" idx="10"/>
          </p:nvPr>
        </p:nvSpPr>
        <p:spPr/>
        <p:txBody>
          <a:bodyPr/>
          <a:lstStyle/>
          <a:p>
            <a:r>
              <a:rPr lang="en-US" dirty="0"/>
              <a:t>o1.</a:t>
            </a:r>
          </a:p>
        </p:txBody>
      </p:sp>
      <p:sp>
        <p:nvSpPr>
          <p:cNvPr id="5" name="Text Placeholder 4">
            <a:extLst>
              <a:ext uri="{FF2B5EF4-FFF2-40B4-BE49-F238E27FC236}">
                <a16:creationId xmlns:a16="http://schemas.microsoft.com/office/drawing/2014/main" id="{D8E63AF2-B43D-11DB-F055-C3133C61A24A}"/>
              </a:ext>
            </a:extLst>
          </p:cNvPr>
          <p:cNvSpPr>
            <a:spLocks noGrp="1"/>
          </p:cNvSpPr>
          <p:nvPr>
            <p:ph type="body" sz="quarter" idx="16"/>
          </p:nvPr>
        </p:nvSpPr>
        <p:spPr/>
        <p:txBody>
          <a:bodyPr>
            <a:normAutofit fontScale="92500" lnSpcReduction="20000"/>
          </a:bodyPr>
          <a:lstStyle/>
          <a:p>
            <a:r>
              <a:rPr lang="en-US" dirty="0"/>
              <a:t>Navigating Cyber Threats: The Risk of Vulnerable Binaries in Maritime Systems</a:t>
            </a:r>
          </a:p>
        </p:txBody>
      </p:sp>
      <p:sp>
        <p:nvSpPr>
          <p:cNvPr id="6" name="Text Placeholder 5">
            <a:extLst>
              <a:ext uri="{FF2B5EF4-FFF2-40B4-BE49-F238E27FC236}">
                <a16:creationId xmlns:a16="http://schemas.microsoft.com/office/drawing/2014/main" id="{8741A3F2-45F6-D62D-9A5C-BFB896A7EAD6}"/>
              </a:ext>
            </a:extLst>
          </p:cNvPr>
          <p:cNvSpPr>
            <a:spLocks noGrp="1"/>
          </p:cNvSpPr>
          <p:nvPr>
            <p:ph type="body" sz="quarter" idx="12"/>
          </p:nvPr>
        </p:nvSpPr>
        <p:spPr/>
        <p:txBody>
          <a:bodyPr/>
          <a:lstStyle/>
          <a:p>
            <a:r>
              <a:rPr lang="en-US" sz="4400" dirty="0"/>
              <a:t>o2</a:t>
            </a:r>
            <a:r>
              <a:rPr lang="en-US" dirty="0"/>
              <a:t>.</a:t>
            </a:r>
          </a:p>
        </p:txBody>
      </p:sp>
      <p:sp>
        <p:nvSpPr>
          <p:cNvPr id="7" name="Text Placeholder 6">
            <a:extLst>
              <a:ext uri="{FF2B5EF4-FFF2-40B4-BE49-F238E27FC236}">
                <a16:creationId xmlns:a16="http://schemas.microsoft.com/office/drawing/2014/main" id="{9901A4B2-DC20-D7BD-E4B3-CEDD050D728B}"/>
              </a:ext>
            </a:extLst>
          </p:cNvPr>
          <p:cNvSpPr>
            <a:spLocks noGrp="1"/>
          </p:cNvSpPr>
          <p:nvPr>
            <p:ph type="body" sz="quarter" idx="17"/>
          </p:nvPr>
        </p:nvSpPr>
        <p:spPr/>
        <p:txBody>
          <a:bodyPr>
            <a:normAutofit/>
          </a:bodyPr>
          <a:lstStyle/>
          <a:p>
            <a:r>
              <a:rPr lang="en-US" sz="2000" dirty="0">
                <a:solidFill>
                  <a:schemeClr val="tx1">
                    <a:lumMod val="50000"/>
                    <a:lumOff val="50000"/>
                  </a:schemeClr>
                </a:solidFill>
              </a:rPr>
              <a:t>From Software to Binaries</a:t>
            </a:r>
          </a:p>
        </p:txBody>
      </p:sp>
      <p:sp>
        <p:nvSpPr>
          <p:cNvPr id="8" name="Text Placeholder 7">
            <a:extLst>
              <a:ext uri="{FF2B5EF4-FFF2-40B4-BE49-F238E27FC236}">
                <a16:creationId xmlns:a16="http://schemas.microsoft.com/office/drawing/2014/main" id="{F8B2AD11-B2F9-C816-9E78-18FD8A528E5E}"/>
              </a:ext>
            </a:extLst>
          </p:cNvPr>
          <p:cNvSpPr>
            <a:spLocks noGrp="1"/>
          </p:cNvSpPr>
          <p:nvPr>
            <p:ph type="body" sz="quarter" idx="13"/>
          </p:nvPr>
        </p:nvSpPr>
        <p:spPr/>
        <p:txBody>
          <a:bodyPr/>
          <a:lstStyle/>
          <a:p>
            <a:r>
              <a:rPr lang="en-US" dirty="0"/>
              <a:t>o3.</a:t>
            </a:r>
          </a:p>
        </p:txBody>
      </p:sp>
      <p:sp>
        <p:nvSpPr>
          <p:cNvPr id="9" name="Text Placeholder 8">
            <a:extLst>
              <a:ext uri="{FF2B5EF4-FFF2-40B4-BE49-F238E27FC236}">
                <a16:creationId xmlns:a16="http://schemas.microsoft.com/office/drawing/2014/main" id="{CD4F01BE-0930-BF9C-39E3-B9B6482A74D5}"/>
              </a:ext>
            </a:extLst>
          </p:cNvPr>
          <p:cNvSpPr>
            <a:spLocks noGrp="1"/>
          </p:cNvSpPr>
          <p:nvPr>
            <p:ph type="body" sz="quarter" idx="18"/>
          </p:nvPr>
        </p:nvSpPr>
        <p:spPr/>
        <p:txBody>
          <a:bodyPr/>
          <a:lstStyle/>
          <a:p>
            <a:r>
              <a:rPr lang="en-US" dirty="0"/>
              <a:t>Memory</a:t>
            </a:r>
            <a:r>
              <a:rPr lang="en-US" sz="1900" dirty="0">
                <a:solidFill>
                  <a:schemeClr val="tx1"/>
                </a:solidFill>
              </a:rPr>
              <a:t> </a:t>
            </a:r>
          </a:p>
        </p:txBody>
      </p:sp>
      <p:sp>
        <p:nvSpPr>
          <p:cNvPr id="10" name="Text Placeholder 9">
            <a:extLst>
              <a:ext uri="{FF2B5EF4-FFF2-40B4-BE49-F238E27FC236}">
                <a16:creationId xmlns:a16="http://schemas.microsoft.com/office/drawing/2014/main" id="{61849F66-5FD5-B248-F5CD-98AED8A1CCA6}"/>
              </a:ext>
            </a:extLst>
          </p:cNvPr>
          <p:cNvSpPr>
            <a:spLocks noGrp="1"/>
          </p:cNvSpPr>
          <p:nvPr>
            <p:ph type="body" sz="quarter" idx="14"/>
          </p:nvPr>
        </p:nvSpPr>
        <p:spPr/>
        <p:txBody>
          <a:bodyPr/>
          <a:lstStyle/>
          <a:p>
            <a:r>
              <a:rPr lang="en-US" sz="5400" dirty="0"/>
              <a:t>o4.</a:t>
            </a:r>
          </a:p>
        </p:txBody>
      </p:sp>
      <p:sp>
        <p:nvSpPr>
          <p:cNvPr id="11" name="Text Placeholder 10">
            <a:extLst>
              <a:ext uri="{FF2B5EF4-FFF2-40B4-BE49-F238E27FC236}">
                <a16:creationId xmlns:a16="http://schemas.microsoft.com/office/drawing/2014/main" id="{C3B8347E-D030-2700-35D9-853E65F2B3CD}"/>
              </a:ext>
            </a:extLst>
          </p:cNvPr>
          <p:cNvSpPr>
            <a:spLocks noGrp="1"/>
          </p:cNvSpPr>
          <p:nvPr>
            <p:ph type="body" sz="quarter" idx="19"/>
          </p:nvPr>
        </p:nvSpPr>
        <p:spPr/>
        <p:txBody>
          <a:bodyPr/>
          <a:lstStyle/>
          <a:p>
            <a:r>
              <a:rPr lang="en-US" sz="1900" dirty="0">
                <a:solidFill>
                  <a:schemeClr val="tx1"/>
                </a:solidFill>
              </a:rPr>
              <a:t>Black Box Pen Test</a:t>
            </a:r>
          </a:p>
        </p:txBody>
      </p:sp>
      <p:sp>
        <p:nvSpPr>
          <p:cNvPr id="15" name="Slide Number Placeholder 14">
            <a:extLst>
              <a:ext uri="{FF2B5EF4-FFF2-40B4-BE49-F238E27FC236}">
                <a16:creationId xmlns:a16="http://schemas.microsoft.com/office/drawing/2014/main" id="{970DC49A-B779-05CC-56F8-08A6D6DE4974}"/>
              </a:ext>
            </a:extLst>
          </p:cNvPr>
          <p:cNvSpPr>
            <a:spLocks noGrp="1"/>
          </p:cNvSpPr>
          <p:nvPr>
            <p:ph type="sldNum" sz="quarter" idx="4"/>
          </p:nvPr>
        </p:nvSpPr>
        <p:spPr/>
        <p:txBody>
          <a:bodyPr/>
          <a:lstStyle/>
          <a:p>
            <a:fld id="{3A98EE3D-8CD1-4C3F-BD1C-C98C9596463C}" type="slidenum">
              <a:rPr lang="en-US" smtClean="0"/>
              <a:pPr/>
              <a:t>41</a:t>
            </a:fld>
            <a:endParaRPr lang="en-US" dirty="0"/>
          </a:p>
        </p:txBody>
      </p:sp>
      <p:grpSp>
        <p:nvGrpSpPr>
          <p:cNvPr id="17" name="Group 16">
            <a:extLst>
              <a:ext uri="{FF2B5EF4-FFF2-40B4-BE49-F238E27FC236}">
                <a16:creationId xmlns:a16="http://schemas.microsoft.com/office/drawing/2014/main" id="{A3ACA21C-0316-D42A-BB1B-6FD0B9EBE512}"/>
              </a:ext>
              <a:ext uri="{C183D7F6-B498-43B3-948B-1728B52AA6E4}">
                <adec:decorative xmlns:adec="http://schemas.microsoft.com/office/drawing/2017/decorative" val="1"/>
              </a:ext>
            </a:extLst>
          </p:cNvPr>
          <p:cNvGrpSpPr/>
          <p:nvPr/>
        </p:nvGrpSpPr>
        <p:grpSpPr>
          <a:xfrm>
            <a:off x="7370364" y="-23539"/>
            <a:ext cx="2562565" cy="6885155"/>
            <a:chOff x="7370364" y="-23539"/>
            <a:chExt cx="2562565" cy="6885155"/>
          </a:xfrm>
        </p:grpSpPr>
        <p:pic>
          <p:nvPicPr>
            <p:cNvPr id="18" name="Graphic 17">
              <a:extLst>
                <a:ext uri="{FF2B5EF4-FFF2-40B4-BE49-F238E27FC236}">
                  <a16:creationId xmlns:a16="http://schemas.microsoft.com/office/drawing/2014/main" id="{A02CD4D5-1352-132C-C98C-2209147B612F}"/>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829202" y="5156615"/>
              <a:ext cx="878334" cy="1705001"/>
            </a:xfrm>
            <a:prstGeom prst="rect">
              <a:avLst/>
            </a:prstGeom>
          </p:spPr>
        </p:pic>
        <p:sp>
          <p:nvSpPr>
            <p:cNvPr id="19" name="Freeform: Shape 18">
              <a:extLst>
                <a:ext uri="{FF2B5EF4-FFF2-40B4-BE49-F238E27FC236}">
                  <a16:creationId xmlns:a16="http://schemas.microsoft.com/office/drawing/2014/main" id="{60CB4AD5-3766-BC00-4C89-39D41579A0FC}"/>
                </a:ext>
                <a:ext uri="{C183D7F6-B498-43B3-948B-1728B52AA6E4}">
                  <adec:decorative xmlns:adec="http://schemas.microsoft.com/office/drawing/2017/decorative" val="1"/>
                </a:ext>
              </a:extLst>
            </p:cNvPr>
            <p:cNvSpPr/>
            <p:nvPr/>
          </p:nvSpPr>
          <p:spPr>
            <a:xfrm>
              <a:off x="7370364" y="-23539"/>
              <a:ext cx="2562565" cy="6884359"/>
            </a:xfrm>
            <a:custGeom>
              <a:avLst/>
              <a:gdLst>
                <a:gd name="connsiteX0" fmla="*/ 2535833 w 2562565"/>
                <a:gd name="connsiteY0" fmla="*/ 0 h 6884359"/>
                <a:gd name="connsiteX1" fmla="*/ 2106829 w 2562565"/>
                <a:gd name="connsiteY1" fmla="*/ 1564627 h 6884359"/>
                <a:gd name="connsiteX2" fmla="*/ 1764389 w 2562565"/>
                <a:gd name="connsiteY2" fmla="*/ 2840498 h 6884359"/>
                <a:gd name="connsiteX3" fmla="*/ 1579803 w 2562565"/>
                <a:gd name="connsiteY3" fmla="*/ 2925726 h 6884359"/>
                <a:gd name="connsiteX4" fmla="*/ 1467779 w 2562565"/>
                <a:gd name="connsiteY4" fmla="*/ 2731101 h 6884359"/>
                <a:gd name="connsiteX5" fmla="*/ 1727472 w 2562565"/>
                <a:gd name="connsiteY5" fmla="*/ 1773244 h 6884359"/>
                <a:gd name="connsiteX6" fmla="*/ 1709650 w 2562565"/>
                <a:gd name="connsiteY6" fmla="*/ 1633318 h 6884359"/>
                <a:gd name="connsiteX7" fmla="*/ 1597625 w 2562565"/>
                <a:gd name="connsiteY7" fmla="*/ 1546818 h 6884359"/>
                <a:gd name="connsiteX8" fmla="*/ 1372303 w 2562565"/>
                <a:gd name="connsiteY8" fmla="*/ 1676568 h 6884359"/>
                <a:gd name="connsiteX9" fmla="*/ 977670 w 2562565"/>
                <a:gd name="connsiteY9" fmla="*/ 3131798 h 6884359"/>
                <a:gd name="connsiteX10" fmla="*/ 5092 w 2562565"/>
                <a:gd name="connsiteY10" fmla="*/ 6867823 h 6884359"/>
                <a:gd name="connsiteX11" fmla="*/ 0 w 2562565"/>
                <a:gd name="connsiteY11" fmla="*/ 6884360 h 6884359"/>
                <a:gd name="connsiteX12" fmla="*/ 26733 w 2562565"/>
                <a:gd name="connsiteY12" fmla="*/ 6884360 h 6884359"/>
                <a:gd name="connsiteX13" fmla="*/ 1003131 w 2562565"/>
                <a:gd name="connsiteY13" fmla="*/ 3139431 h 6884359"/>
                <a:gd name="connsiteX14" fmla="*/ 1397763 w 2562565"/>
                <a:gd name="connsiteY14" fmla="*/ 1684200 h 6884359"/>
                <a:gd name="connsiteX15" fmla="*/ 1592533 w 2562565"/>
                <a:gd name="connsiteY15" fmla="*/ 1572259 h 6884359"/>
                <a:gd name="connsiteX16" fmla="*/ 1688009 w 2562565"/>
                <a:gd name="connsiteY16" fmla="*/ 1646039 h 6884359"/>
                <a:gd name="connsiteX17" fmla="*/ 1703285 w 2562565"/>
                <a:gd name="connsiteY17" fmla="*/ 1766884 h 6884359"/>
                <a:gd name="connsiteX18" fmla="*/ 1443591 w 2562565"/>
                <a:gd name="connsiteY18" fmla="*/ 2724741 h 6884359"/>
                <a:gd name="connsiteX19" fmla="*/ 1573438 w 2562565"/>
                <a:gd name="connsiteY19" fmla="*/ 2949894 h 6884359"/>
                <a:gd name="connsiteX20" fmla="*/ 1788577 w 2562565"/>
                <a:gd name="connsiteY20" fmla="*/ 2849402 h 6884359"/>
                <a:gd name="connsiteX21" fmla="*/ 1788577 w 2562565"/>
                <a:gd name="connsiteY21" fmla="*/ 2848130 h 6884359"/>
                <a:gd name="connsiteX22" fmla="*/ 2131016 w 2562565"/>
                <a:gd name="connsiteY22" fmla="*/ 1570987 h 6884359"/>
                <a:gd name="connsiteX23" fmla="*/ 2562566 w 2562565"/>
                <a:gd name="connsiteY23" fmla="*/ 1272 h 6884359"/>
                <a:gd name="connsiteX24" fmla="*/ 2535833 w 2562565"/>
                <a:gd name="connsiteY24" fmla="*/ 0 h 6884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62565" h="6884359">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w="1270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55872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878AB-42F2-80B1-8BFF-6E776FA69001}"/>
            </a:ext>
          </a:extLst>
        </p:cNvPr>
        <p:cNvGrpSpPr/>
        <p:nvPr/>
      </p:nvGrpSpPr>
      <p:grpSpPr>
        <a:xfrm>
          <a:off x="0" y="0"/>
          <a:ext cx="0" cy="0"/>
          <a:chOff x="0" y="0"/>
          <a:chExt cx="0" cy="0"/>
        </a:xfrm>
      </p:grpSpPr>
      <p:sp>
        <p:nvSpPr>
          <p:cNvPr id="15" name="Θέση αριθμού διαφάνειας 14">
            <a:extLst>
              <a:ext uri="{FF2B5EF4-FFF2-40B4-BE49-F238E27FC236}">
                <a16:creationId xmlns:a16="http://schemas.microsoft.com/office/drawing/2014/main" id="{164834BC-8B64-6981-9CD0-F657BFFF2852}"/>
              </a:ext>
            </a:extLst>
          </p:cNvPr>
          <p:cNvSpPr>
            <a:spLocks noGrp="1"/>
          </p:cNvSpPr>
          <p:nvPr>
            <p:ph type="sldNum" sz="quarter" idx="4"/>
          </p:nvPr>
        </p:nvSpPr>
        <p:spPr/>
        <p:txBody>
          <a:bodyPr/>
          <a:lstStyle/>
          <a:p>
            <a:fld id="{3A98EE3D-8CD1-4C3F-BD1C-C98C9596463C}" type="slidenum">
              <a:rPr lang="en-US" smtClean="0"/>
              <a:pPr/>
              <a:t>42</a:t>
            </a:fld>
            <a:endParaRPr lang="en-US" dirty="0"/>
          </a:p>
        </p:txBody>
      </p:sp>
      <p:sp>
        <p:nvSpPr>
          <p:cNvPr id="7" name="TextBox 6">
            <a:extLst>
              <a:ext uri="{FF2B5EF4-FFF2-40B4-BE49-F238E27FC236}">
                <a16:creationId xmlns:a16="http://schemas.microsoft.com/office/drawing/2014/main" id="{CFB3B37A-0C46-E52F-79CA-D88E25156B61}"/>
              </a:ext>
            </a:extLst>
          </p:cNvPr>
          <p:cNvSpPr txBox="1"/>
          <p:nvPr/>
        </p:nvSpPr>
        <p:spPr>
          <a:xfrm>
            <a:off x="1913263" y="2343834"/>
            <a:ext cx="4365617" cy="1846659"/>
          </a:xfrm>
          <a:prstGeom prst="rect">
            <a:avLst/>
          </a:prstGeom>
          <a:noFill/>
        </p:spPr>
        <p:txBody>
          <a:bodyPr wrap="square">
            <a:spAutoFit/>
          </a:bodyPr>
          <a:lstStyle/>
          <a:p>
            <a:endParaRPr lang="en-US" dirty="0"/>
          </a:p>
          <a:p>
            <a:r>
              <a:rPr lang="en-US" sz="4800" b="1" dirty="0"/>
              <a:t>Exploring the binary</a:t>
            </a:r>
          </a:p>
        </p:txBody>
      </p:sp>
      <p:pic>
        <p:nvPicPr>
          <p:cNvPr id="8" name="Picture Placeholder 16" descr="A person raising his hand">
            <a:extLst>
              <a:ext uri="{FF2B5EF4-FFF2-40B4-BE49-F238E27FC236}">
                <a16:creationId xmlns:a16="http://schemas.microsoft.com/office/drawing/2014/main" id="{12D2E387-7C45-0C92-522E-ABED0EAF635F}"/>
              </a:ext>
            </a:extLst>
          </p:cNvPr>
          <p:cNvPicPr>
            <a:picLocks noGrp="1" noChangeAspect="1"/>
          </p:cNvPicPr>
          <p:nvPr>
            <p:ph type="pic" sz="quarter" idx="11"/>
          </p:nvPr>
        </p:nvPicPr>
        <p:blipFill>
          <a:blip r:embed="rId2"/>
          <a:srcRect l="8333" r="8333"/>
          <a:stretch/>
        </p:blipFill>
        <p:spPr>
          <a:xfrm flipH="1">
            <a:off x="7163691" y="0"/>
            <a:ext cx="5024825" cy="6858000"/>
          </a:xfrm>
        </p:spPr>
      </p:pic>
    </p:spTree>
    <p:extLst>
      <p:ext uri="{BB962C8B-B14F-4D97-AF65-F5344CB8AC3E}">
        <p14:creationId xmlns:p14="http://schemas.microsoft.com/office/powerpoint/2010/main" val="2627987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14574" y="238295"/>
            <a:ext cx="20838253" cy="711415"/>
          </a:xfrm>
          <a:prstGeom prst="rect">
            <a:avLst/>
          </a:prstGeom>
        </p:spPr>
        <p:txBody>
          <a:bodyPr vert="horz" wrap="square" lIns="0" tIns="33975" rIns="0" bIns="0" rtlCol="0" anchor="ctr">
            <a:spAutoFit/>
          </a:bodyPr>
          <a:lstStyle/>
          <a:p>
            <a:pPr marL="25168">
              <a:lnSpc>
                <a:spcPct val="100000"/>
              </a:lnSpc>
              <a:spcBef>
                <a:spcPts val="268"/>
              </a:spcBef>
            </a:pPr>
            <a:r>
              <a:rPr dirty="0"/>
              <a:t>File</a:t>
            </a:r>
            <a:r>
              <a:rPr spc="79" dirty="0"/>
              <a:t> </a:t>
            </a:r>
            <a:r>
              <a:rPr spc="-20" dirty="0"/>
              <a:t>format</a:t>
            </a:r>
          </a:p>
        </p:txBody>
      </p:sp>
      <p:pic>
        <p:nvPicPr>
          <p:cNvPr id="3" name="object 3"/>
          <p:cNvPicPr/>
          <p:nvPr/>
        </p:nvPicPr>
        <p:blipFill>
          <a:blip r:embed="rId2" cstate="print"/>
          <a:stretch>
            <a:fillRect/>
          </a:stretch>
        </p:blipFill>
        <p:spPr>
          <a:xfrm>
            <a:off x="2079427" y="2146894"/>
            <a:ext cx="135147" cy="135147"/>
          </a:xfrm>
          <a:prstGeom prst="rect">
            <a:avLst/>
          </a:prstGeom>
        </p:spPr>
      </p:pic>
      <p:sp>
        <p:nvSpPr>
          <p:cNvPr id="4" name="object 4"/>
          <p:cNvSpPr txBox="1"/>
          <p:nvPr/>
        </p:nvSpPr>
        <p:spPr>
          <a:xfrm>
            <a:off x="1777573" y="1987331"/>
            <a:ext cx="8383119" cy="2723482"/>
          </a:xfrm>
          <a:prstGeom prst="rect">
            <a:avLst/>
          </a:prstGeom>
        </p:spPr>
        <p:txBody>
          <a:bodyPr vert="horz" wrap="square" lIns="0" tIns="22650" rIns="0" bIns="0" rtlCol="0">
            <a:spAutoFit/>
          </a:bodyPr>
          <a:lstStyle/>
          <a:p>
            <a:pPr marL="573821">
              <a:spcBef>
                <a:spcPts val="178"/>
              </a:spcBef>
            </a:pPr>
            <a:r>
              <a:rPr sz="2180" dirty="0">
                <a:latin typeface="Carlito"/>
                <a:cs typeface="Carlito"/>
              </a:rPr>
              <a:t>The</a:t>
            </a:r>
            <a:r>
              <a:rPr sz="2180" spc="-69" dirty="0">
                <a:latin typeface="Carlito"/>
                <a:cs typeface="Carlito"/>
              </a:rPr>
              <a:t> </a:t>
            </a:r>
            <a:r>
              <a:rPr sz="2180" dirty="0">
                <a:latin typeface="Carlito"/>
                <a:cs typeface="Carlito"/>
              </a:rPr>
              <a:t>’file’</a:t>
            </a:r>
            <a:r>
              <a:rPr sz="2180" spc="-69" dirty="0">
                <a:latin typeface="Carlito"/>
                <a:cs typeface="Carlito"/>
              </a:rPr>
              <a:t> </a:t>
            </a:r>
            <a:r>
              <a:rPr sz="2180" spc="-20" dirty="0">
                <a:latin typeface="Carlito"/>
                <a:cs typeface="Carlito"/>
              </a:rPr>
              <a:t>utility</a:t>
            </a:r>
            <a:endParaRPr sz="2180" dirty="0">
              <a:latin typeface="Carlito"/>
              <a:cs typeface="Carlito"/>
            </a:endParaRPr>
          </a:p>
          <a:p>
            <a:pPr>
              <a:spcBef>
                <a:spcPts val="268"/>
              </a:spcBef>
            </a:pPr>
            <a:endParaRPr sz="2180" dirty="0">
              <a:latin typeface="Carlito"/>
              <a:cs typeface="Carlito"/>
            </a:endParaRPr>
          </a:p>
          <a:p>
            <a:pPr marL="25168"/>
            <a:r>
              <a:rPr sz="1684" dirty="0">
                <a:latin typeface="Liberation Mono"/>
                <a:cs typeface="Liberation Mono"/>
              </a:rPr>
              <a:t>$</a:t>
            </a:r>
            <a:r>
              <a:rPr sz="1684" spc="119" dirty="0">
                <a:latin typeface="Liberation Mono"/>
                <a:cs typeface="Liberation Mono"/>
              </a:rPr>
              <a:t> </a:t>
            </a:r>
            <a:r>
              <a:rPr sz="1684" dirty="0">
                <a:latin typeface="Liberation Mono"/>
                <a:cs typeface="Liberation Mono"/>
              </a:rPr>
              <a:t>file</a:t>
            </a:r>
            <a:r>
              <a:rPr sz="1684" spc="129" dirty="0">
                <a:latin typeface="Liberation Mono"/>
                <a:cs typeface="Liberation Mono"/>
              </a:rPr>
              <a:t> </a:t>
            </a:r>
            <a:r>
              <a:rPr sz="1684" spc="-50" dirty="0">
                <a:latin typeface="Liberation Mono"/>
                <a:cs typeface="Liberation Mono"/>
              </a:rPr>
              <a:t>foo</a:t>
            </a:r>
            <a:endParaRPr sz="1684" dirty="0">
              <a:latin typeface="Liberation Mono"/>
              <a:cs typeface="Liberation Mono"/>
            </a:endParaRPr>
          </a:p>
          <a:p>
            <a:pPr marL="25168" marR="10067">
              <a:lnSpc>
                <a:spcPct val="132800"/>
              </a:lnSpc>
            </a:pPr>
            <a:r>
              <a:rPr sz="1684" dirty="0">
                <a:latin typeface="Liberation Mono"/>
                <a:cs typeface="Liberation Mono"/>
              </a:rPr>
              <a:t>foo:</a:t>
            </a:r>
            <a:r>
              <a:rPr sz="1684" spc="198" dirty="0">
                <a:latin typeface="Liberation Mono"/>
                <a:cs typeface="Liberation Mono"/>
              </a:rPr>
              <a:t> </a:t>
            </a:r>
            <a:r>
              <a:rPr sz="1684" dirty="0">
                <a:latin typeface="Liberation Mono"/>
                <a:cs typeface="Liberation Mono"/>
              </a:rPr>
              <a:t>ELF</a:t>
            </a:r>
            <a:r>
              <a:rPr sz="1684" spc="208" dirty="0">
                <a:latin typeface="Liberation Mono"/>
                <a:cs typeface="Liberation Mono"/>
              </a:rPr>
              <a:t> </a:t>
            </a:r>
            <a:r>
              <a:rPr sz="1684" dirty="0">
                <a:latin typeface="Liberation Mono"/>
                <a:cs typeface="Liberation Mono"/>
              </a:rPr>
              <a:t>32-bit</a:t>
            </a:r>
            <a:r>
              <a:rPr sz="1684" spc="208" dirty="0">
                <a:latin typeface="Liberation Mono"/>
                <a:cs typeface="Liberation Mono"/>
              </a:rPr>
              <a:t> </a:t>
            </a:r>
            <a:r>
              <a:rPr sz="1684" dirty="0">
                <a:latin typeface="Liberation Mono"/>
                <a:cs typeface="Liberation Mono"/>
              </a:rPr>
              <a:t>LSB</a:t>
            </a:r>
            <a:r>
              <a:rPr sz="1684" spc="208" dirty="0">
                <a:latin typeface="Liberation Mono"/>
                <a:cs typeface="Liberation Mono"/>
              </a:rPr>
              <a:t> </a:t>
            </a:r>
            <a:r>
              <a:rPr sz="1684" dirty="0">
                <a:latin typeface="Liberation Mono"/>
                <a:cs typeface="Liberation Mono"/>
              </a:rPr>
              <a:t>executable,</a:t>
            </a:r>
            <a:r>
              <a:rPr sz="1684" spc="208" dirty="0">
                <a:latin typeface="Liberation Mono"/>
                <a:cs typeface="Liberation Mono"/>
              </a:rPr>
              <a:t> </a:t>
            </a:r>
            <a:r>
              <a:rPr sz="1684" dirty="0">
                <a:latin typeface="Liberation Mono"/>
                <a:cs typeface="Liberation Mono"/>
              </a:rPr>
              <a:t>Intel</a:t>
            </a:r>
            <a:r>
              <a:rPr sz="1684" spc="208" dirty="0">
                <a:latin typeface="Liberation Mono"/>
                <a:cs typeface="Liberation Mono"/>
              </a:rPr>
              <a:t> </a:t>
            </a:r>
            <a:r>
              <a:rPr sz="1684" dirty="0">
                <a:latin typeface="Liberation Mono"/>
                <a:cs typeface="Liberation Mono"/>
              </a:rPr>
              <a:t>80386,</a:t>
            </a:r>
            <a:r>
              <a:rPr sz="1684" spc="198" dirty="0">
                <a:latin typeface="Liberation Mono"/>
                <a:cs typeface="Liberation Mono"/>
              </a:rPr>
              <a:t> </a:t>
            </a:r>
            <a:r>
              <a:rPr sz="1684" dirty="0">
                <a:latin typeface="Liberation Mono"/>
                <a:cs typeface="Liberation Mono"/>
              </a:rPr>
              <a:t>version</a:t>
            </a:r>
            <a:r>
              <a:rPr sz="1684" spc="208" dirty="0">
                <a:latin typeface="Liberation Mono"/>
                <a:cs typeface="Liberation Mono"/>
              </a:rPr>
              <a:t> </a:t>
            </a:r>
            <a:r>
              <a:rPr sz="1684" dirty="0">
                <a:latin typeface="Liberation Mono"/>
                <a:cs typeface="Liberation Mono"/>
              </a:rPr>
              <a:t>1</a:t>
            </a:r>
            <a:r>
              <a:rPr sz="1684" spc="208" dirty="0">
                <a:latin typeface="Liberation Mono"/>
                <a:cs typeface="Liberation Mono"/>
              </a:rPr>
              <a:t> </a:t>
            </a:r>
            <a:r>
              <a:rPr sz="1684" spc="-20" dirty="0">
                <a:latin typeface="Liberation Mono"/>
                <a:cs typeface="Liberation Mono"/>
              </a:rPr>
              <a:t>(SYSV), </a:t>
            </a:r>
            <a:r>
              <a:rPr sz="1684" dirty="0">
                <a:latin typeface="Liberation Mono"/>
                <a:cs typeface="Liberation Mono"/>
              </a:rPr>
              <a:t>dynamically</a:t>
            </a:r>
            <a:r>
              <a:rPr sz="1684" spc="248" dirty="0">
                <a:latin typeface="Liberation Mono"/>
                <a:cs typeface="Liberation Mono"/>
              </a:rPr>
              <a:t> </a:t>
            </a:r>
            <a:r>
              <a:rPr sz="1684" dirty="0">
                <a:latin typeface="Liberation Mono"/>
                <a:cs typeface="Liberation Mono"/>
              </a:rPr>
              <a:t>linked</a:t>
            </a:r>
            <a:r>
              <a:rPr sz="1684" spc="248" dirty="0">
                <a:latin typeface="Liberation Mono"/>
                <a:cs typeface="Liberation Mono"/>
              </a:rPr>
              <a:t> </a:t>
            </a:r>
            <a:r>
              <a:rPr sz="1684" dirty="0">
                <a:latin typeface="Liberation Mono"/>
                <a:cs typeface="Liberation Mono"/>
              </a:rPr>
              <a:t>(uses</a:t>
            </a:r>
            <a:r>
              <a:rPr sz="1684" spc="258" dirty="0">
                <a:latin typeface="Liberation Mono"/>
                <a:cs typeface="Liberation Mono"/>
              </a:rPr>
              <a:t> </a:t>
            </a:r>
            <a:r>
              <a:rPr sz="1684" dirty="0">
                <a:latin typeface="Liberation Mono"/>
                <a:cs typeface="Liberation Mono"/>
              </a:rPr>
              <a:t>shared</a:t>
            </a:r>
            <a:r>
              <a:rPr sz="1684" spc="248" dirty="0">
                <a:latin typeface="Liberation Mono"/>
                <a:cs typeface="Liberation Mono"/>
              </a:rPr>
              <a:t> </a:t>
            </a:r>
            <a:r>
              <a:rPr sz="1684" dirty="0">
                <a:latin typeface="Liberation Mono"/>
                <a:cs typeface="Liberation Mono"/>
              </a:rPr>
              <a:t>libs),</a:t>
            </a:r>
            <a:r>
              <a:rPr sz="1684" spc="248" dirty="0">
                <a:latin typeface="Liberation Mono"/>
                <a:cs typeface="Liberation Mono"/>
              </a:rPr>
              <a:t> </a:t>
            </a:r>
            <a:r>
              <a:rPr sz="1684" dirty="0">
                <a:latin typeface="Liberation Mono"/>
                <a:cs typeface="Liberation Mono"/>
              </a:rPr>
              <a:t>for</a:t>
            </a:r>
            <a:r>
              <a:rPr sz="1684" spc="258" dirty="0">
                <a:latin typeface="Liberation Mono"/>
                <a:cs typeface="Liberation Mono"/>
              </a:rPr>
              <a:t> </a:t>
            </a:r>
            <a:r>
              <a:rPr sz="1684" dirty="0">
                <a:latin typeface="Liberation Mono"/>
                <a:cs typeface="Liberation Mono"/>
              </a:rPr>
              <a:t>GNU/Linux</a:t>
            </a:r>
            <a:r>
              <a:rPr sz="1684" spc="248" dirty="0">
                <a:latin typeface="Liberation Mono"/>
                <a:cs typeface="Liberation Mono"/>
              </a:rPr>
              <a:t> </a:t>
            </a:r>
            <a:r>
              <a:rPr sz="1684" spc="-20" dirty="0">
                <a:latin typeface="Liberation Mono"/>
                <a:cs typeface="Liberation Mono"/>
              </a:rPr>
              <a:t>2.6.24, BuildID[sha1]=0x628d57caa90b9cb4d373105a9b17da72aa4bb0d7,</a:t>
            </a:r>
            <a:endParaRPr sz="1684" dirty="0">
              <a:latin typeface="Liberation Mono"/>
              <a:cs typeface="Liberation Mono"/>
            </a:endParaRPr>
          </a:p>
          <a:p>
            <a:pPr marL="25168">
              <a:spcBef>
                <a:spcPts val="664"/>
              </a:spcBef>
            </a:pPr>
            <a:r>
              <a:rPr sz="1684" dirty="0">
                <a:latin typeface="Liberation Mono"/>
                <a:cs typeface="Liberation Mono"/>
              </a:rPr>
              <a:t>not</a:t>
            </a:r>
            <a:r>
              <a:rPr sz="1684" spc="139" dirty="0">
                <a:latin typeface="Liberation Mono"/>
                <a:cs typeface="Liberation Mono"/>
              </a:rPr>
              <a:t> </a:t>
            </a:r>
            <a:r>
              <a:rPr sz="1684" spc="-20" dirty="0">
                <a:latin typeface="Liberation Mono"/>
                <a:cs typeface="Liberation Mono"/>
              </a:rPr>
              <a:t>stripped</a:t>
            </a:r>
            <a:endParaRPr sz="1684" dirty="0">
              <a:latin typeface="Liberation Mono"/>
              <a:cs typeface="Liberation Mono"/>
            </a:endParaRPr>
          </a:p>
          <a:p>
            <a:pPr marL="25168">
              <a:spcBef>
                <a:spcPts val="664"/>
              </a:spcBef>
            </a:pPr>
            <a:r>
              <a:rPr sz="1684" spc="-99" dirty="0">
                <a:latin typeface="Liberation Mono"/>
                <a:cs typeface="Liberation Mono"/>
              </a:rPr>
              <a:t>$</a:t>
            </a:r>
            <a:endParaRPr sz="1684" dirty="0">
              <a:latin typeface="Liberation Mono"/>
              <a:cs typeface="Liberation Mono"/>
            </a:endParaRPr>
          </a:p>
        </p:txBody>
      </p:sp>
      <p:sp>
        <p:nvSpPr>
          <p:cNvPr id="9" name="object 9"/>
          <p:cNvSpPr txBox="1">
            <a:spLocks noGrp="1"/>
          </p:cNvSpPr>
          <p:nvPr>
            <p:ph type="ftr" sz="quarter" idx="5"/>
          </p:nvPr>
        </p:nvSpPr>
        <p:spPr>
          <a:xfrm>
            <a:off x="180047" y="3351159"/>
            <a:ext cx="1176020" cy="101600"/>
          </a:xfrm>
          <a:prstGeom prst="rect">
            <a:avLst/>
          </a:prstGeom>
        </p:spPr>
        <p:txBody>
          <a:bodyPr vert="horz" wrap="square" lIns="0" tIns="0" rIns="0" bIns="0" rtlCol="0">
            <a:spAutoFit/>
          </a:bodyPr>
          <a:lstStyle>
            <a:defPPr>
              <a:defRPr kern="0"/>
            </a:defPPr>
            <a:lvl1pPr>
              <a:defRPr sz="600" b="0" i="0">
                <a:solidFill>
                  <a:schemeClr val="bg1"/>
                </a:solidFill>
                <a:latin typeface="Carlito"/>
                <a:cs typeface="Carlito"/>
              </a:defRPr>
            </a:lvl1pPr>
          </a:lstStyle>
          <a:p>
            <a:pPr marL="25168">
              <a:lnSpc>
                <a:spcPts val="1328"/>
              </a:lnSpc>
            </a:pPr>
            <a:r>
              <a:rPr lang="pt-BR" spc="-10"/>
              <a:t>Dimitrios</a:t>
            </a:r>
            <a:r>
              <a:rPr lang="pt-BR" spc="-15"/>
              <a:t> </a:t>
            </a:r>
            <a:r>
              <a:rPr lang="pt-BR"/>
              <a:t>A.</a:t>
            </a:r>
            <a:r>
              <a:rPr lang="pt-BR" spc="-10"/>
              <a:t> </a:t>
            </a:r>
            <a:r>
              <a:rPr lang="pt-BR"/>
              <a:t>Glynos</a:t>
            </a:r>
            <a:r>
              <a:rPr lang="pt-BR" spc="114"/>
              <a:t> </a:t>
            </a:r>
            <a:r>
              <a:rPr lang="pt-BR" spc="-10"/>
              <a:t>(Univ.</a:t>
            </a:r>
            <a:r>
              <a:rPr lang="pt-BR" spc="30"/>
              <a:t> </a:t>
            </a:r>
            <a:r>
              <a:rPr lang="pt-BR"/>
              <a:t>of</a:t>
            </a:r>
            <a:r>
              <a:rPr lang="pt-BR" spc="-15"/>
              <a:t> </a:t>
            </a:r>
            <a:r>
              <a:rPr lang="pt-BR" spc="-10"/>
              <a:t>Piraeus)</a:t>
            </a:r>
            <a:endParaRPr spc="-20" dirty="0"/>
          </a:p>
        </p:txBody>
      </p:sp>
    </p:spTree>
  </p:cSld>
  <p:clrMapOvr>
    <a:masterClrMapping/>
  </p:clrMapOvr>
  <p:transition>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93217" y="0"/>
            <a:ext cx="20838253" cy="1511634"/>
          </a:xfrm>
          <a:prstGeom prst="rect">
            <a:avLst/>
          </a:prstGeom>
        </p:spPr>
        <p:txBody>
          <a:bodyPr vert="horz" wrap="square" lIns="0" tIns="33975" rIns="0" bIns="0" rtlCol="0" anchor="ctr">
            <a:spAutoFit/>
          </a:bodyPr>
          <a:lstStyle/>
          <a:p>
            <a:pPr marL="25168">
              <a:lnSpc>
                <a:spcPct val="100000"/>
              </a:lnSpc>
              <a:spcBef>
                <a:spcPts val="268"/>
              </a:spcBef>
            </a:pPr>
            <a:r>
              <a:rPr sz="4800" dirty="0"/>
              <a:t>Mapping</a:t>
            </a:r>
            <a:r>
              <a:rPr sz="4800" spc="119" dirty="0"/>
              <a:t> </a:t>
            </a:r>
            <a:r>
              <a:rPr sz="4800" dirty="0"/>
              <a:t>the</a:t>
            </a:r>
            <a:r>
              <a:rPr sz="4800" spc="129" dirty="0"/>
              <a:t> </a:t>
            </a:r>
            <a:r>
              <a:rPr sz="4800" dirty="0"/>
              <a:t>application</a:t>
            </a:r>
            <a:r>
              <a:rPr sz="4800" spc="119" dirty="0"/>
              <a:t> </a:t>
            </a:r>
            <a:br>
              <a:rPr lang="el-GR" sz="4800" spc="119" dirty="0"/>
            </a:br>
            <a:r>
              <a:rPr sz="4800" spc="-20" dirty="0"/>
              <a:t>functionality</a:t>
            </a:r>
          </a:p>
        </p:txBody>
      </p:sp>
      <p:sp>
        <p:nvSpPr>
          <p:cNvPr id="11" name="object 11"/>
          <p:cNvSpPr txBox="1">
            <a:spLocks noGrp="1"/>
          </p:cNvSpPr>
          <p:nvPr>
            <p:ph type="body" idx="1"/>
          </p:nvPr>
        </p:nvSpPr>
        <p:spPr>
          <a:xfrm>
            <a:off x="366785" y="1759155"/>
            <a:ext cx="11304193" cy="5344852"/>
          </a:xfrm>
          <a:prstGeom prst="rect">
            <a:avLst/>
          </a:prstGeom>
        </p:spPr>
        <p:txBody>
          <a:bodyPr vert="horz" wrap="square" lIns="0" tIns="291901" rIns="0" bIns="0" rtlCol="0">
            <a:spAutoFit/>
          </a:bodyPr>
          <a:lstStyle/>
          <a:p>
            <a:pPr marL="573821" marR="3820440" indent="-549912">
              <a:lnSpc>
                <a:spcPct val="125299"/>
              </a:lnSpc>
              <a:spcBef>
                <a:spcPts val="198"/>
              </a:spcBef>
            </a:pPr>
            <a:r>
              <a:rPr spc="-20" dirty="0"/>
              <a:t>Execute</a:t>
            </a:r>
            <a:r>
              <a:rPr spc="-40" dirty="0"/>
              <a:t> </a:t>
            </a:r>
            <a:r>
              <a:rPr dirty="0"/>
              <a:t>the</a:t>
            </a:r>
            <a:r>
              <a:rPr spc="-40" dirty="0"/>
              <a:t> </a:t>
            </a:r>
            <a:r>
              <a:rPr spc="-20" dirty="0"/>
              <a:t>application</a:t>
            </a:r>
            <a:r>
              <a:rPr spc="-40" dirty="0"/>
              <a:t> </a:t>
            </a:r>
            <a:r>
              <a:rPr dirty="0"/>
              <a:t>in</a:t>
            </a:r>
            <a:r>
              <a:rPr spc="-40" dirty="0"/>
              <a:t> </a:t>
            </a:r>
            <a:r>
              <a:rPr dirty="0"/>
              <a:t>order</a:t>
            </a:r>
            <a:r>
              <a:rPr spc="-40" dirty="0"/>
              <a:t> </a:t>
            </a:r>
            <a:r>
              <a:rPr dirty="0"/>
              <a:t>to</a:t>
            </a:r>
            <a:r>
              <a:rPr spc="-40" dirty="0"/>
              <a:t> </a:t>
            </a:r>
            <a:r>
              <a:rPr spc="-20" dirty="0"/>
              <a:t>identify </a:t>
            </a:r>
            <a:r>
              <a:rPr dirty="0"/>
              <a:t>core</a:t>
            </a:r>
            <a:r>
              <a:rPr spc="-119" dirty="0"/>
              <a:t> </a:t>
            </a:r>
            <a:r>
              <a:rPr spc="-20" dirty="0"/>
              <a:t>functionalities</a:t>
            </a:r>
          </a:p>
          <a:p>
            <a:pPr marL="573821">
              <a:lnSpc>
                <a:spcPct val="100000"/>
              </a:lnSpc>
              <a:spcBef>
                <a:spcPts val="664"/>
              </a:spcBef>
            </a:pPr>
            <a:r>
              <a:rPr spc="-20" dirty="0"/>
              <a:t>application</a:t>
            </a:r>
            <a:r>
              <a:rPr spc="40" dirty="0"/>
              <a:t> </a:t>
            </a:r>
            <a:r>
              <a:rPr spc="-20" dirty="0"/>
              <a:t>states</a:t>
            </a:r>
          </a:p>
          <a:p>
            <a:pPr marL="573821" marR="5506669">
              <a:lnSpc>
                <a:spcPct val="125299"/>
              </a:lnSpc>
            </a:pPr>
            <a:r>
              <a:rPr dirty="0"/>
              <a:t>user</a:t>
            </a:r>
            <a:r>
              <a:rPr spc="-59" dirty="0"/>
              <a:t> </a:t>
            </a:r>
            <a:r>
              <a:rPr spc="-20" dirty="0"/>
              <a:t>interaction</a:t>
            </a:r>
            <a:r>
              <a:rPr spc="-59" dirty="0"/>
              <a:t> </a:t>
            </a:r>
            <a:r>
              <a:rPr spc="-20" dirty="0"/>
              <a:t>points </a:t>
            </a:r>
            <a:r>
              <a:rPr dirty="0"/>
              <a:t>input</a:t>
            </a:r>
            <a:r>
              <a:rPr spc="-40" dirty="0"/>
              <a:t> </a:t>
            </a:r>
            <a:r>
              <a:rPr dirty="0"/>
              <a:t>/</a:t>
            </a:r>
            <a:r>
              <a:rPr spc="-40" dirty="0"/>
              <a:t> </a:t>
            </a:r>
            <a:r>
              <a:rPr spc="-20" dirty="0"/>
              <a:t>outputs</a:t>
            </a:r>
          </a:p>
          <a:p>
            <a:pPr marL="573821" marR="10067">
              <a:lnSpc>
                <a:spcPct val="125299"/>
              </a:lnSpc>
            </a:pPr>
            <a:r>
              <a:rPr dirty="0"/>
              <a:t>assets</a:t>
            </a:r>
            <a:r>
              <a:rPr spc="-40" dirty="0"/>
              <a:t> </a:t>
            </a:r>
            <a:r>
              <a:rPr dirty="0"/>
              <a:t>that</a:t>
            </a:r>
            <a:r>
              <a:rPr spc="-40" dirty="0"/>
              <a:t> </a:t>
            </a:r>
            <a:r>
              <a:rPr dirty="0"/>
              <a:t>would</a:t>
            </a:r>
            <a:r>
              <a:rPr spc="-40" dirty="0"/>
              <a:t> </a:t>
            </a:r>
            <a:r>
              <a:rPr dirty="0"/>
              <a:t>be</a:t>
            </a:r>
            <a:r>
              <a:rPr spc="-40" dirty="0"/>
              <a:t> </a:t>
            </a:r>
            <a:r>
              <a:rPr spc="-20" dirty="0"/>
              <a:t>vulnerable</a:t>
            </a:r>
            <a:r>
              <a:rPr spc="-30" dirty="0"/>
              <a:t> </a:t>
            </a:r>
            <a:r>
              <a:rPr dirty="0"/>
              <a:t>if</a:t>
            </a:r>
            <a:r>
              <a:rPr spc="-40" dirty="0"/>
              <a:t> </a:t>
            </a:r>
            <a:r>
              <a:rPr dirty="0"/>
              <a:t>a</a:t>
            </a:r>
            <a:r>
              <a:rPr spc="-40" dirty="0"/>
              <a:t> </a:t>
            </a:r>
            <a:r>
              <a:rPr dirty="0"/>
              <a:t>bug</a:t>
            </a:r>
            <a:r>
              <a:rPr spc="-40" dirty="0"/>
              <a:t> </a:t>
            </a:r>
            <a:r>
              <a:rPr dirty="0"/>
              <a:t>in</a:t>
            </a:r>
            <a:r>
              <a:rPr spc="-40" dirty="0"/>
              <a:t> </a:t>
            </a:r>
            <a:r>
              <a:rPr dirty="0"/>
              <a:t>the</a:t>
            </a:r>
            <a:r>
              <a:rPr spc="-30" dirty="0"/>
              <a:t> </a:t>
            </a:r>
            <a:r>
              <a:rPr spc="-20" dirty="0"/>
              <a:t>application</a:t>
            </a:r>
            <a:r>
              <a:rPr spc="-40" dirty="0"/>
              <a:t> </a:t>
            </a:r>
            <a:r>
              <a:rPr dirty="0"/>
              <a:t>was</a:t>
            </a:r>
            <a:r>
              <a:rPr spc="-40" dirty="0"/>
              <a:t> </a:t>
            </a:r>
            <a:r>
              <a:rPr spc="-20" dirty="0"/>
              <a:t>exploited </a:t>
            </a:r>
            <a:r>
              <a:rPr dirty="0"/>
              <a:t>high</a:t>
            </a:r>
            <a:r>
              <a:rPr spc="-99" dirty="0"/>
              <a:t> </a:t>
            </a:r>
            <a:r>
              <a:rPr dirty="0"/>
              <a:t>level</a:t>
            </a:r>
            <a:r>
              <a:rPr spc="-89" dirty="0"/>
              <a:t> </a:t>
            </a:r>
            <a:r>
              <a:rPr dirty="0"/>
              <a:t>security</a:t>
            </a:r>
            <a:r>
              <a:rPr spc="-89" dirty="0"/>
              <a:t> </a:t>
            </a:r>
            <a:r>
              <a:rPr spc="-20" dirty="0"/>
              <a:t>controls</a:t>
            </a:r>
          </a:p>
          <a:p>
            <a:pPr marL="573821">
              <a:lnSpc>
                <a:spcPct val="100000"/>
              </a:lnSpc>
              <a:spcBef>
                <a:spcPts val="654"/>
              </a:spcBef>
            </a:pPr>
            <a:r>
              <a:rPr dirty="0"/>
              <a:t>file</a:t>
            </a:r>
            <a:r>
              <a:rPr spc="-69" dirty="0"/>
              <a:t> </a:t>
            </a:r>
            <a:r>
              <a:rPr spc="-20" dirty="0"/>
              <a:t>permissions</a:t>
            </a:r>
          </a:p>
          <a:p>
            <a:pPr marL="573821">
              <a:lnSpc>
                <a:spcPct val="100000"/>
              </a:lnSpc>
              <a:spcBef>
                <a:spcPts val="664"/>
              </a:spcBef>
            </a:pPr>
            <a:r>
              <a:rPr spc="-20" dirty="0"/>
              <a:t>required </a:t>
            </a:r>
            <a:r>
              <a:rPr dirty="0"/>
              <a:t>/</a:t>
            </a:r>
            <a:r>
              <a:rPr spc="-10" dirty="0"/>
              <a:t> </a:t>
            </a:r>
            <a:r>
              <a:rPr spc="-20" dirty="0"/>
              <a:t>obtained</a:t>
            </a:r>
            <a:r>
              <a:rPr spc="-10" dirty="0"/>
              <a:t> </a:t>
            </a:r>
            <a:r>
              <a:rPr spc="-20" dirty="0"/>
              <a:t>privileges</a:t>
            </a:r>
          </a:p>
        </p:txBody>
      </p:sp>
    </p:spTree>
  </p:cSld>
  <p:clrMapOvr>
    <a:masterClrMapping/>
  </p:clrMapOvr>
  <p:transition>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8057" y="242771"/>
            <a:ext cx="20838253" cy="1880966"/>
          </a:xfrm>
          <a:prstGeom prst="rect">
            <a:avLst/>
          </a:prstGeom>
        </p:spPr>
        <p:txBody>
          <a:bodyPr vert="horz" wrap="square" lIns="0" tIns="33975" rIns="0" bIns="0" rtlCol="0" anchor="ctr">
            <a:spAutoFit/>
          </a:bodyPr>
          <a:lstStyle/>
          <a:p>
            <a:pPr marL="25168">
              <a:lnSpc>
                <a:spcPct val="100000"/>
              </a:lnSpc>
              <a:spcBef>
                <a:spcPts val="268"/>
              </a:spcBef>
            </a:pPr>
            <a:r>
              <a:rPr dirty="0"/>
              <a:t>Dependencies</a:t>
            </a:r>
            <a:r>
              <a:rPr spc="139" dirty="0"/>
              <a:t> </a:t>
            </a:r>
            <a:r>
              <a:rPr dirty="0"/>
              <a:t>to</a:t>
            </a:r>
            <a:r>
              <a:rPr spc="149" dirty="0"/>
              <a:t> </a:t>
            </a:r>
            <a:r>
              <a:rPr dirty="0"/>
              <a:t>dynamic</a:t>
            </a:r>
            <a:r>
              <a:rPr spc="149" dirty="0"/>
              <a:t> </a:t>
            </a:r>
            <a:br>
              <a:rPr lang="el-GR" spc="149" dirty="0"/>
            </a:br>
            <a:r>
              <a:rPr spc="-20" dirty="0"/>
              <a:t>libraries</a:t>
            </a:r>
          </a:p>
        </p:txBody>
      </p:sp>
      <p:pic>
        <p:nvPicPr>
          <p:cNvPr id="3" name="object 3"/>
          <p:cNvPicPr/>
          <p:nvPr/>
        </p:nvPicPr>
        <p:blipFill>
          <a:blip r:embed="rId2" cstate="print"/>
          <a:stretch>
            <a:fillRect/>
          </a:stretch>
        </p:blipFill>
        <p:spPr>
          <a:xfrm>
            <a:off x="2079427" y="2283299"/>
            <a:ext cx="135147" cy="135147"/>
          </a:xfrm>
          <a:prstGeom prst="rect">
            <a:avLst/>
          </a:prstGeom>
        </p:spPr>
      </p:pic>
      <p:sp>
        <p:nvSpPr>
          <p:cNvPr id="4" name="object 4"/>
          <p:cNvSpPr txBox="1"/>
          <p:nvPr/>
        </p:nvSpPr>
        <p:spPr>
          <a:xfrm>
            <a:off x="1777574" y="2123737"/>
            <a:ext cx="8517762" cy="2387236"/>
          </a:xfrm>
          <a:prstGeom prst="rect">
            <a:avLst/>
          </a:prstGeom>
        </p:spPr>
        <p:txBody>
          <a:bodyPr vert="horz" wrap="square" lIns="0" tIns="22650" rIns="0" bIns="0" rtlCol="0">
            <a:spAutoFit/>
          </a:bodyPr>
          <a:lstStyle/>
          <a:p>
            <a:pPr marL="573821">
              <a:spcBef>
                <a:spcPts val="178"/>
              </a:spcBef>
            </a:pPr>
            <a:r>
              <a:rPr sz="2180" dirty="0">
                <a:latin typeface="Carlito"/>
                <a:cs typeface="Carlito"/>
              </a:rPr>
              <a:t>Use</a:t>
            </a:r>
            <a:r>
              <a:rPr sz="2180" spc="-40" dirty="0">
                <a:latin typeface="Carlito"/>
                <a:cs typeface="Carlito"/>
              </a:rPr>
              <a:t> </a:t>
            </a:r>
            <a:r>
              <a:rPr sz="2180" dirty="0">
                <a:latin typeface="Carlito"/>
                <a:cs typeface="Carlito"/>
              </a:rPr>
              <a:t>’ldd’</a:t>
            </a:r>
            <a:r>
              <a:rPr sz="2180" spc="-40" dirty="0">
                <a:latin typeface="Carlito"/>
                <a:cs typeface="Carlito"/>
              </a:rPr>
              <a:t> </a:t>
            </a:r>
            <a:r>
              <a:rPr sz="2180" dirty="0">
                <a:latin typeface="Carlito"/>
                <a:cs typeface="Carlito"/>
              </a:rPr>
              <a:t>to</a:t>
            </a:r>
            <a:r>
              <a:rPr sz="2180" spc="-30" dirty="0">
                <a:latin typeface="Carlito"/>
                <a:cs typeface="Carlito"/>
              </a:rPr>
              <a:t> </a:t>
            </a:r>
            <a:r>
              <a:rPr sz="2180" dirty="0">
                <a:latin typeface="Carlito"/>
                <a:cs typeface="Carlito"/>
              </a:rPr>
              <a:t>spot</a:t>
            </a:r>
            <a:r>
              <a:rPr sz="2180" spc="-40" dirty="0">
                <a:latin typeface="Carlito"/>
                <a:cs typeface="Carlito"/>
              </a:rPr>
              <a:t> </a:t>
            </a:r>
            <a:r>
              <a:rPr sz="2180" spc="-20" dirty="0">
                <a:latin typeface="Carlito"/>
                <a:cs typeface="Carlito"/>
              </a:rPr>
              <a:t>dependencies</a:t>
            </a:r>
            <a:r>
              <a:rPr sz="2180" spc="-30" dirty="0">
                <a:latin typeface="Carlito"/>
                <a:cs typeface="Carlito"/>
              </a:rPr>
              <a:t> </a:t>
            </a:r>
            <a:r>
              <a:rPr sz="2180" dirty="0">
                <a:latin typeface="Carlito"/>
                <a:cs typeface="Carlito"/>
              </a:rPr>
              <a:t>to</a:t>
            </a:r>
            <a:r>
              <a:rPr sz="2180" spc="-40" dirty="0">
                <a:latin typeface="Carlito"/>
                <a:cs typeface="Carlito"/>
              </a:rPr>
              <a:t> </a:t>
            </a:r>
            <a:r>
              <a:rPr sz="2180" dirty="0">
                <a:latin typeface="Carlito"/>
                <a:cs typeface="Carlito"/>
              </a:rPr>
              <a:t>dynamic</a:t>
            </a:r>
            <a:r>
              <a:rPr sz="2180" spc="-40" dirty="0">
                <a:latin typeface="Carlito"/>
                <a:cs typeface="Carlito"/>
              </a:rPr>
              <a:t> </a:t>
            </a:r>
            <a:r>
              <a:rPr sz="2180" spc="-20" dirty="0">
                <a:latin typeface="Carlito"/>
                <a:cs typeface="Carlito"/>
              </a:rPr>
              <a:t>libraries</a:t>
            </a:r>
            <a:endParaRPr sz="2180" dirty="0">
              <a:latin typeface="Carlito"/>
              <a:cs typeface="Carlito"/>
            </a:endParaRPr>
          </a:p>
          <a:p>
            <a:pPr>
              <a:spcBef>
                <a:spcPts val="268"/>
              </a:spcBef>
            </a:pPr>
            <a:endParaRPr sz="2180" dirty="0">
              <a:latin typeface="Carlito"/>
              <a:cs typeface="Carlito"/>
            </a:endParaRPr>
          </a:p>
          <a:p>
            <a:pPr marL="25168"/>
            <a:r>
              <a:rPr sz="1684" dirty="0">
                <a:latin typeface="Liberation Mono"/>
                <a:cs typeface="Liberation Mono"/>
              </a:rPr>
              <a:t>$</a:t>
            </a:r>
            <a:r>
              <a:rPr sz="1684" spc="109" dirty="0">
                <a:latin typeface="Liberation Mono"/>
                <a:cs typeface="Liberation Mono"/>
              </a:rPr>
              <a:t> </a:t>
            </a:r>
            <a:r>
              <a:rPr sz="1684" dirty="0" err="1">
                <a:latin typeface="Liberation Mono"/>
                <a:cs typeface="Liberation Mono"/>
              </a:rPr>
              <a:t>ldd</a:t>
            </a:r>
            <a:r>
              <a:rPr sz="1684" spc="109" dirty="0">
                <a:latin typeface="Liberation Mono"/>
                <a:cs typeface="Liberation Mono"/>
              </a:rPr>
              <a:t> </a:t>
            </a:r>
            <a:r>
              <a:rPr sz="1684" spc="-50" dirty="0">
                <a:latin typeface="Liberation Mono"/>
                <a:cs typeface="Liberation Mono"/>
              </a:rPr>
              <a:t>foo</a:t>
            </a:r>
            <a:endParaRPr lang="en-US" sz="1684" dirty="0">
              <a:latin typeface="Liberation Mono"/>
              <a:cs typeface="Liberation Mono"/>
            </a:endParaRPr>
          </a:p>
          <a:p>
            <a:pPr marL="1099824">
              <a:spcBef>
                <a:spcPts val="664"/>
              </a:spcBef>
              <a:tabLst>
                <a:tab pos="3787722" algn="l"/>
              </a:tabLst>
            </a:pPr>
            <a:r>
              <a:rPr lang="en-US" sz="1684" dirty="0">
                <a:latin typeface="Liberation Mono"/>
                <a:cs typeface="Liberation Mono"/>
              </a:rPr>
              <a:t>linux-gate.so.1</a:t>
            </a:r>
            <a:r>
              <a:rPr lang="en-US" sz="1684" spc="503" dirty="0">
                <a:latin typeface="Liberation Mono"/>
                <a:cs typeface="Liberation Mono"/>
              </a:rPr>
              <a:t> </a:t>
            </a:r>
            <a:r>
              <a:rPr lang="en-US" sz="1684" spc="-50" dirty="0">
                <a:latin typeface="Liberation Mono"/>
                <a:cs typeface="Liberation Mono"/>
              </a:rPr>
              <a:t>=&gt;</a:t>
            </a:r>
            <a:r>
              <a:rPr lang="en-US" sz="1684" dirty="0">
                <a:latin typeface="Liberation Mono"/>
                <a:cs typeface="Liberation Mono"/>
              </a:rPr>
              <a:t>	</a:t>
            </a:r>
            <a:r>
              <a:rPr lang="en-US" sz="1684" spc="-20" dirty="0">
                <a:latin typeface="Liberation Mono"/>
                <a:cs typeface="Liberation Mono"/>
              </a:rPr>
              <a:t>(0x00602000)</a:t>
            </a:r>
            <a:endParaRPr lang="en-US" sz="1684" dirty="0">
              <a:latin typeface="Liberation Mono"/>
              <a:cs typeface="Liberation Mono"/>
            </a:endParaRPr>
          </a:p>
          <a:p>
            <a:pPr marL="1099824">
              <a:spcBef>
                <a:spcPts val="664"/>
              </a:spcBef>
            </a:pPr>
            <a:r>
              <a:rPr lang="en-US" sz="1684" dirty="0">
                <a:latin typeface="Liberation Mono"/>
                <a:cs typeface="Liberation Mono"/>
              </a:rPr>
              <a:t>libc.so.6</a:t>
            </a:r>
            <a:r>
              <a:rPr lang="en-US" sz="1684" spc="454" dirty="0">
                <a:latin typeface="Liberation Mono"/>
                <a:cs typeface="Liberation Mono"/>
              </a:rPr>
              <a:t> </a:t>
            </a:r>
            <a:r>
              <a:rPr lang="en-US" sz="1684" dirty="0">
                <a:latin typeface="Liberation Mono"/>
                <a:cs typeface="Liberation Mono"/>
              </a:rPr>
              <a:t>=&gt;</a:t>
            </a:r>
            <a:r>
              <a:rPr lang="en-US" sz="1684" spc="454" dirty="0">
                <a:latin typeface="Liberation Mono"/>
                <a:cs typeface="Liberation Mono"/>
              </a:rPr>
              <a:t> </a:t>
            </a:r>
            <a:r>
              <a:rPr lang="en-US" sz="1684" dirty="0">
                <a:latin typeface="Liberation Mono"/>
                <a:cs typeface="Liberation Mono"/>
              </a:rPr>
              <a:t>/lib/i386-linux-gnu/libc.so.6</a:t>
            </a:r>
            <a:r>
              <a:rPr lang="en-US" sz="1684" spc="466" dirty="0">
                <a:latin typeface="Liberation Mono"/>
                <a:cs typeface="Liberation Mono"/>
              </a:rPr>
              <a:t> </a:t>
            </a:r>
            <a:r>
              <a:rPr lang="en-US" sz="1684" spc="-20" dirty="0">
                <a:latin typeface="Liberation Mono"/>
                <a:cs typeface="Liberation Mono"/>
              </a:rPr>
              <a:t>(0x00110000)</a:t>
            </a:r>
            <a:endParaRPr lang="en-US" sz="1684" dirty="0">
              <a:latin typeface="Liberation Mono"/>
              <a:cs typeface="Liberation Mono"/>
            </a:endParaRPr>
          </a:p>
          <a:p>
            <a:pPr marL="1099824">
              <a:spcBef>
                <a:spcPts val="664"/>
              </a:spcBef>
            </a:pPr>
            <a:r>
              <a:rPr lang="en-US" sz="1684" dirty="0">
                <a:latin typeface="Liberation Mono"/>
                <a:cs typeface="Liberation Mono"/>
              </a:rPr>
              <a:t>/lib/ld-linux.so.2</a:t>
            </a:r>
            <a:r>
              <a:rPr lang="en-US" sz="1684" spc="595" dirty="0">
                <a:latin typeface="Liberation Mono"/>
                <a:cs typeface="Liberation Mono"/>
              </a:rPr>
              <a:t> </a:t>
            </a:r>
            <a:r>
              <a:rPr lang="en-US" sz="1684" spc="-20" dirty="0">
                <a:latin typeface="Liberation Mono"/>
                <a:cs typeface="Liberation Mono"/>
              </a:rPr>
              <a:t>(0x005c8000)</a:t>
            </a:r>
            <a:endParaRPr lang="en-US" sz="1684" dirty="0">
              <a:latin typeface="Liberation Mono"/>
              <a:cs typeface="Liberation Mono"/>
            </a:endParaRPr>
          </a:p>
          <a:p>
            <a:pPr marL="25168">
              <a:spcBef>
                <a:spcPts val="664"/>
              </a:spcBef>
            </a:pPr>
            <a:r>
              <a:rPr sz="1684" spc="-99" dirty="0">
                <a:latin typeface="Liberation Mono"/>
                <a:cs typeface="Liberation Mono"/>
              </a:rPr>
              <a:t>$</a:t>
            </a:r>
            <a:endParaRPr sz="1684" dirty="0">
              <a:latin typeface="Liberation Mono"/>
              <a:cs typeface="Liberation Mono"/>
            </a:endParaRPr>
          </a:p>
        </p:txBody>
      </p:sp>
      <p:sp>
        <p:nvSpPr>
          <p:cNvPr id="9" name="object 9"/>
          <p:cNvSpPr txBox="1">
            <a:spLocks noGrp="1"/>
          </p:cNvSpPr>
          <p:nvPr>
            <p:ph type="ftr" sz="quarter" idx="5"/>
          </p:nvPr>
        </p:nvSpPr>
        <p:spPr>
          <a:xfrm>
            <a:off x="180047" y="3351159"/>
            <a:ext cx="1176020" cy="101600"/>
          </a:xfrm>
          <a:prstGeom prst="rect">
            <a:avLst/>
          </a:prstGeom>
        </p:spPr>
        <p:txBody>
          <a:bodyPr vert="horz" wrap="square" lIns="0" tIns="0" rIns="0" bIns="0" rtlCol="0">
            <a:spAutoFit/>
          </a:bodyPr>
          <a:lstStyle>
            <a:defPPr>
              <a:defRPr kern="0"/>
            </a:defPPr>
            <a:lvl1pPr>
              <a:defRPr sz="600" b="0" i="0">
                <a:solidFill>
                  <a:schemeClr val="bg1"/>
                </a:solidFill>
                <a:latin typeface="Carlito"/>
                <a:cs typeface="Carlito"/>
              </a:defRPr>
            </a:lvl1pPr>
          </a:lstStyle>
          <a:p>
            <a:pPr marL="25168">
              <a:lnSpc>
                <a:spcPts val="1328"/>
              </a:lnSpc>
            </a:pPr>
            <a:r>
              <a:rPr lang="pt-BR" spc="-10"/>
              <a:t>Dimitrios</a:t>
            </a:r>
            <a:r>
              <a:rPr lang="pt-BR" spc="-15"/>
              <a:t> </a:t>
            </a:r>
            <a:r>
              <a:rPr lang="pt-BR"/>
              <a:t>A.</a:t>
            </a:r>
            <a:r>
              <a:rPr lang="pt-BR" spc="-10"/>
              <a:t> </a:t>
            </a:r>
            <a:r>
              <a:rPr lang="pt-BR"/>
              <a:t>Glynos</a:t>
            </a:r>
            <a:r>
              <a:rPr lang="pt-BR" spc="114"/>
              <a:t> </a:t>
            </a:r>
            <a:r>
              <a:rPr lang="pt-BR" spc="-10"/>
              <a:t>(Univ.</a:t>
            </a:r>
            <a:r>
              <a:rPr lang="pt-BR" spc="30"/>
              <a:t> </a:t>
            </a:r>
            <a:r>
              <a:rPr lang="pt-BR"/>
              <a:t>of</a:t>
            </a:r>
            <a:r>
              <a:rPr lang="pt-BR" spc="-15"/>
              <a:t> </a:t>
            </a:r>
            <a:r>
              <a:rPr lang="pt-BR" spc="-10"/>
              <a:t>Piraeus)</a:t>
            </a:r>
            <a:endParaRPr spc="-20" dirty="0"/>
          </a:p>
        </p:txBody>
      </p:sp>
    </p:spTree>
  </p:cSld>
  <p:clrMapOvr>
    <a:masterClrMapping/>
  </p:clrMapOvr>
  <p:transition>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77573" y="516542"/>
            <a:ext cx="20838253" cy="711415"/>
          </a:xfrm>
          <a:prstGeom prst="rect">
            <a:avLst/>
          </a:prstGeom>
        </p:spPr>
        <p:txBody>
          <a:bodyPr vert="horz" wrap="square" lIns="0" tIns="33975" rIns="0" bIns="0" rtlCol="0" anchor="ctr">
            <a:spAutoFit/>
          </a:bodyPr>
          <a:lstStyle/>
          <a:p>
            <a:pPr marL="25168">
              <a:lnSpc>
                <a:spcPct val="100000"/>
              </a:lnSpc>
              <a:spcBef>
                <a:spcPts val="268"/>
              </a:spcBef>
            </a:pPr>
            <a:r>
              <a:rPr dirty="0"/>
              <a:t>Incorporated</a:t>
            </a:r>
            <a:r>
              <a:rPr spc="50" dirty="0"/>
              <a:t> </a:t>
            </a:r>
            <a:r>
              <a:rPr dirty="0"/>
              <a:t>static</a:t>
            </a:r>
            <a:r>
              <a:rPr spc="50" dirty="0"/>
              <a:t> </a:t>
            </a:r>
            <a:r>
              <a:rPr spc="-20" dirty="0"/>
              <a:t>libraries</a:t>
            </a:r>
          </a:p>
        </p:txBody>
      </p:sp>
      <p:pic>
        <p:nvPicPr>
          <p:cNvPr id="3" name="object 3"/>
          <p:cNvPicPr/>
          <p:nvPr/>
        </p:nvPicPr>
        <p:blipFill>
          <a:blip r:embed="rId2" cstate="print"/>
          <a:stretch>
            <a:fillRect/>
          </a:stretch>
        </p:blipFill>
        <p:spPr>
          <a:xfrm>
            <a:off x="2079427" y="2283299"/>
            <a:ext cx="135147" cy="135147"/>
          </a:xfrm>
          <a:prstGeom prst="rect">
            <a:avLst/>
          </a:prstGeom>
        </p:spPr>
      </p:pic>
      <p:sp>
        <p:nvSpPr>
          <p:cNvPr id="4" name="object 4"/>
          <p:cNvSpPr txBox="1"/>
          <p:nvPr/>
        </p:nvSpPr>
        <p:spPr>
          <a:xfrm>
            <a:off x="1777573" y="2123737"/>
            <a:ext cx="7441874" cy="2387236"/>
          </a:xfrm>
          <a:prstGeom prst="rect">
            <a:avLst/>
          </a:prstGeom>
        </p:spPr>
        <p:txBody>
          <a:bodyPr vert="horz" wrap="square" lIns="0" tIns="22650" rIns="0" bIns="0" rtlCol="0">
            <a:spAutoFit/>
          </a:bodyPr>
          <a:lstStyle/>
          <a:p>
            <a:pPr marL="573821">
              <a:spcBef>
                <a:spcPts val="178"/>
              </a:spcBef>
            </a:pPr>
            <a:r>
              <a:rPr sz="2180" dirty="0">
                <a:latin typeface="Carlito"/>
                <a:cs typeface="Carlito"/>
              </a:rPr>
              <a:t>Look</a:t>
            </a:r>
            <a:r>
              <a:rPr sz="2180" spc="-69" dirty="0">
                <a:latin typeface="Carlito"/>
                <a:cs typeface="Carlito"/>
              </a:rPr>
              <a:t> </a:t>
            </a:r>
            <a:r>
              <a:rPr sz="2180" dirty="0">
                <a:latin typeface="Carlito"/>
                <a:cs typeface="Carlito"/>
              </a:rPr>
              <a:t>for</a:t>
            </a:r>
            <a:r>
              <a:rPr sz="2180" spc="-59" dirty="0">
                <a:latin typeface="Carlito"/>
                <a:cs typeface="Carlito"/>
              </a:rPr>
              <a:t> </a:t>
            </a:r>
            <a:r>
              <a:rPr sz="2180" spc="-20" dirty="0">
                <a:latin typeface="Carlito"/>
                <a:cs typeface="Carlito"/>
              </a:rPr>
              <a:t>interesting</a:t>
            </a:r>
            <a:r>
              <a:rPr sz="2180" spc="-59" dirty="0">
                <a:latin typeface="Carlito"/>
                <a:cs typeface="Carlito"/>
              </a:rPr>
              <a:t> </a:t>
            </a:r>
            <a:r>
              <a:rPr sz="2180" spc="-20" dirty="0">
                <a:latin typeface="Carlito"/>
                <a:cs typeface="Carlito"/>
              </a:rPr>
              <a:t>symbols</a:t>
            </a:r>
            <a:r>
              <a:rPr sz="2180" spc="-59" dirty="0">
                <a:latin typeface="Carlito"/>
                <a:cs typeface="Carlito"/>
              </a:rPr>
              <a:t> </a:t>
            </a:r>
            <a:r>
              <a:rPr sz="2180" dirty="0">
                <a:latin typeface="Carlito"/>
                <a:cs typeface="Carlito"/>
              </a:rPr>
              <a:t>with</a:t>
            </a:r>
            <a:r>
              <a:rPr sz="2180" spc="-59" dirty="0">
                <a:latin typeface="Carlito"/>
                <a:cs typeface="Carlito"/>
              </a:rPr>
              <a:t> </a:t>
            </a:r>
            <a:r>
              <a:rPr sz="2180" dirty="0">
                <a:latin typeface="Carlito"/>
                <a:cs typeface="Carlito"/>
              </a:rPr>
              <a:t>’nm’</a:t>
            </a:r>
            <a:r>
              <a:rPr sz="2180" spc="-59" dirty="0">
                <a:latin typeface="Carlito"/>
                <a:cs typeface="Carlito"/>
              </a:rPr>
              <a:t> </a:t>
            </a:r>
            <a:r>
              <a:rPr sz="2180" dirty="0">
                <a:latin typeface="Carlito"/>
                <a:cs typeface="Carlito"/>
              </a:rPr>
              <a:t>or</a:t>
            </a:r>
            <a:r>
              <a:rPr sz="2180" spc="-59" dirty="0">
                <a:latin typeface="Carlito"/>
                <a:cs typeface="Carlito"/>
              </a:rPr>
              <a:t> </a:t>
            </a:r>
            <a:r>
              <a:rPr sz="2180" spc="-20" dirty="0">
                <a:latin typeface="Carlito"/>
                <a:cs typeface="Carlito"/>
              </a:rPr>
              <a:t>’objdump’</a:t>
            </a:r>
            <a:endParaRPr sz="2180" dirty="0">
              <a:latin typeface="Carlito"/>
              <a:cs typeface="Carlito"/>
            </a:endParaRPr>
          </a:p>
          <a:p>
            <a:pPr>
              <a:spcBef>
                <a:spcPts val="268"/>
              </a:spcBef>
            </a:pPr>
            <a:endParaRPr sz="2180" dirty="0">
              <a:latin typeface="Carlito"/>
              <a:cs typeface="Carlito"/>
            </a:endParaRPr>
          </a:p>
          <a:p>
            <a:pPr marL="25168"/>
            <a:r>
              <a:rPr sz="1684" dirty="0">
                <a:latin typeface="Liberation Mono"/>
                <a:cs typeface="Liberation Mono"/>
              </a:rPr>
              <a:t>$</a:t>
            </a:r>
            <a:r>
              <a:rPr sz="1684" spc="149" dirty="0">
                <a:latin typeface="Liberation Mono"/>
                <a:cs typeface="Liberation Mono"/>
              </a:rPr>
              <a:t> </a:t>
            </a:r>
            <a:r>
              <a:rPr sz="1684" dirty="0">
                <a:latin typeface="Liberation Mono"/>
                <a:cs typeface="Liberation Mono"/>
              </a:rPr>
              <a:t>objdump</a:t>
            </a:r>
            <a:r>
              <a:rPr sz="1684" spc="149" dirty="0">
                <a:latin typeface="Liberation Mono"/>
                <a:cs typeface="Liberation Mono"/>
              </a:rPr>
              <a:t> </a:t>
            </a:r>
            <a:r>
              <a:rPr sz="1684" dirty="0">
                <a:latin typeface="Liberation Mono"/>
                <a:cs typeface="Liberation Mono"/>
              </a:rPr>
              <a:t>-d</a:t>
            </a:r>
            <a:r>
              <a:rPr sz="1684" spc="159" dirty="0">
                <a:latin typeface="Liberation Mono"/>
                <a:cs typeface="Liberation Mono"/>
              </a:rPr>
              <a:t> </a:t>
            </a:r>
            <a:r>
              <a:rPr sz="1684" spc="-50" dirty="0">
                <a:latin typeface="Liberation Mono"/>
                <a:cs typeface="Liberation Mono"/>
              </a:rPr>
              <a:t>foo</a:t>
            </a:r>
            <a:endParaRPr sz="1684" dirty="0">
              <a:latin typeface="Liberation Mono"/>
              <a:cs typeface="Liberation Mono"/>
            </a:endParaRPr>
          </a:p>
          <a:p>
            <a:pPr marL="25168">
              <a:spcBef>
                <a:spcPts val="664"/>
              </a:spcBef>
            </a:pPr>
            <a:r>
              <a:rPr sz="1684" spc="-50" dirty="0">
                <a:latin typeface="Liberation Mono"/>
                <a:cs typeface="Liberation Mono"/>
              </a:rPr>
              <a:t>...</a:t>
            </a:r>
            <a:endParaRPr sz="1684" dirty="0">
              <a:latin typeface="Liberation Mono"/>
              <a:cs typeface="Liberation Mono"/>
            </a:endParaRPr>
          </a:p>
          <a:p>
            <a:pPr marL="25168">
              <a:spcBef>
                <a:spcPts val="664"/>
              </a:spcBef>
            </a:pPr>
            <a:r>
              <a:rPr sz="1684" dirty="0">
                <a:latin typeface="Liberation Mono"/>
                <a:cs typeface="Liberation Mono"/>
              </a:rPr>
              <a:t>804c315:</a:t>
            </a:r>
            <a:r>
              <a:rPr sz="1684" spc="159" dirty="0">
                <a:latin typeface="Liberation Mono"/>
                <a:cs typeface="Liberation Mono"/>
              </a:rPr>
              <a:t> </a:t>
            </a:r>
            <a:r>
              <a:rPr sz="1684" dirty="0">
                <a:latin typeface="Liberation Mono"/>
                <a:cs typeface="Liberation Mono"/>
              </a:rPr>
              <a:t>e8</a:t>
            </a:r>
            <a:r>
              <a:rPr sz="1684" spc="159" dirty="0">
                <a:latin typeface="Liberation Mono"/>
                <a:cs typeface="Liberation Mono"/>
              </a:rPr>
              <a:t> </a:t>
            </a:r>
            <a:r>
              <a:rPr sz="1684" dirty="0">
                <a:latin typeface="Liberation Mono"/>
                <a:cs typeface="Liberation Mono"/>
              </a:rPr>
              <a:t>b6</a:t>
            </a:r>
            <a:r>
              <a:rPr sz="1684" spc="159" dirty="0">
                <a:latin typeface="Liberation Mono"/>
                <a:cs typeface="Liberation Mono"/>
              </a:rPr>
              <a:t> </a:t>
            </a:r>
            <a:r>
              <a:rPr sz="1684" dirty="0">
                <a:latin typeface="Liberation Mono"/>
                <a:cs typeface="Liberation Mono"/>
              </a:rPr>
              <a:t>00</a:t>
            </a:r>
            <a:r>
              <a:rPr sz="1684" spc="159" dirty="0">
                <a:latin typeface="Liberation Mono"/>
                <a:cs typeface="Liberation Mono"/>
              </a:rPr>
              <a:t> </a:t>
            </a:r>
            <a:r>
              <a:rPr sz="1684" dirty="0">
                <a:latin typeface="Liberation Mono"/>
                <a:cs typeface="Liberation Mono"/>
              </a:rPr>
              <a:t>00</a:t>
            </a:r>
            <a:r>
              <a:rPr sz="1684" spc="168" dirty="0">
                <a:latin typeface="Liberation Mono"/>
                <a:cs typeface="Liberation Mono"/>
              </a:rPr>
              <a:t> </a:t>
            </a:r>
            <a:r>
              <a:rPr sz="1684" dirty="0">
                <a:latin typeface="Liberation Mono"/>
                <a:cs typeface="Liberation Mono"/>
              </a:rPr>
              <a:t>00</a:t>
            </a:r>
            <a:r>
              <a:rPr sz="1684" spc="159" dirty="0">
                <a:latin typeface="Liberation Mono"/>
                <a:cs typeface="Liberation Mono"/>
              </a:rPr>
              <a:t> </a:t>
            </a:r>
            <a:r>
              <a:rPr sz="1684" dirty="0">
                <a:latin typeface="Liberation Mono"/>
                <a:cs typeface="Liberation Mono"/>
              </a:rPr>
              <a:t>call</a:t>
            </a:r>
            <a:r>
              <a:rPr sz="1684" spc="159" dirty="0">
                <a:latin typeface="Liberation Mono"/>
                <a:cs typeface="Liberation Mono"/>
              </a:rPr>
              <a:t> </a:t>
            </a:r>
            <a:r>
              <a:rPr sz="1684" dirty="0">
                <a:latin typeface="Liberation Mono"/>
                <a:cs typeface="Liberation Mono"/>
              </a:rPr>
              <a:t>804c3d0</a:t>
            </a:r>
            <a:r>
              <a:rPr sz="1684" spc="159" dirty="0">
                <a:latin typeface="Liberation Mono"/>
                <a:cs typeface="Liberation Mono"/>
              </a:rPr>
              <a:t> </a:t>
            </a:r>
            <a:r>
              <a:rPr sz="1684" spc="-20" dirty="0">
                <a:latin typeface="Liberation Mono"/>
                <a:cs typeface="Liberation Mono"/>
              </a:rPr>
              <a:t>&lt;SSL_library_init&gt;</a:t>
            </a:r>
            <a:endParaRPr sz="1684" dirty="0">
              <a:latin typeface="Liberation Mono"/>
              <a:cs typeface="Liberation Mono"/>
            </a:endParaRPr>
          </a:p>
          <a:p>
            <a:pPr marL="25168">
              <a:spcBef>
                <a:spcPts val="664"/>
              </a:spcBef>
            </a:pPr>
            <a:r>
              <a:rPr sz="1684" spc="-50" dirty="0">
                <a:latin typeface="Liberation Mono"/>
                <a:cs typeface="Liberation Mono"/>
              </a:rPr>
              <a:t>...</a:t>
            </a:r>
            <a:endParaRPr sz="1684" dirty="0">
              <a:latin typeface="Liberation Mono"/>
              <a:cs typeface="Liberation Mono"/>
            </a:endParaRPr>
          </a:p>
          <a:p>
            <a:pPr marL="25168">
              <a:spcBef>
                <a:spcPts val="664"/>
              </a:spcBef>
            </a:pPr>
            <a:r>
              <a:rPr sz="1684" spc="-99" dirty="0">
                <a:latin typeface="Liberation Mono"/>
                <a:cs typeface="Liberation Mono"/>
              </a:rPr>
              <a:t>$</a:t>
            </a:r>
            <a:endParaRPr sz="1684" dirty="0">
              <a:latin typeface="Liberation Mono"/>
              <a:cs typeface="Liberation Mono"/>
            </a:endParaRPr>
          </a:p>
        </p:txBody>
      </p:sp>
      <p:sp>
        <p:nvSpPr>
          <p:cNvPr id="9" name="object 9"/>
          <p:cNvSpPr txBox="1">
            <a:spLocks noGrp="1"/>
          </p:cNvSpPr>
          <p:nvPr>
            <p:ph type="ftr" sz="quarter" idx="5"/>
          </p:nvPr>
        </p:nvSpPr>
        <p:spPr>
          <a:xfrm>
            <a:off x="180047" y="3351159"/>
            <a:ext cx="1176020" cy="101600"/>
          </a:xfrm>
          <a:prstGeom prst="rect">
            <a:avLst/>
          </a:prstGeom>
        </p:spPr>
        <p:txBody>
          <a:bodyPr vert="horz" wrap="square" lIns="0" tIns="0" rIns="0" bIns="0" rtlCol="0">
            <a:spAutoFit/>
          </a:bodyPr>
          <a:lstStyle>
            <a:defPPr>
              <a:defRPr kern="0"/>
            </a:defPPr>
            <a:lvl1pPr>
              <a:defRPr sz="600" b="0" i="0">
                <a:solidFill>
                  <a:schemeClr val="bg1"/>
                </a:solidFill>
                <a:latin typeface="Carlito"/>
                <a:cs typeface="Carlito"/>
              </a:defRPr>
            </a:lvl1pPr>
          </a:lstStyle>
          <a:p>
            <a:pPr marL="25168">
              <a:lnSpc>
                <a:spcPts val="1328"/>
              </a:lnSpc>
            </a:pPr>
            <a:r>
              <a:rPr lang="pt-BR" spc="-10"/>
              <a:t>Dimitrios</a:t>
            </a:r>
            <a:r>
              <a:rPr lang="pt-BR" spc="-15"/>
              <a:t> </a:t>
            </a:r>
            <a:r>
              <a:rPr lang="pt-BR"/>
              <a:t>A.</a:t>
            </a:r>
            <a:r>
              <a:rPr lang="pt-BR" spc="-10"/>
              <a:t> </a:t>
            </a:r>
            <a:r>
              <a:rPr lang="pt-BR"/>
              <a:t>Glynos</a:t>
            </a:r>
            <a:r>
              <a:rPr lang="pt-BR" spc="114"/>
              <a:t> </a:t>
            </a:r>
            <a:r>
              <a:rPr lang="pt-BR" spc="-10"/>
              <a:t>(Univ.</a:t>
            </a:r>
            <a:r>
              <a:rPr lang="pt-BR" spc="30"/>
              <a:t> </a:t>
            </a:r>
            <a:r>
              <a:rPr lang="pt-BR"/>
              <a:t>of</a:t>
            </a:r>
            <a:r>
              <a:rPr lang="pt-BR" spc="-15"/>
              <a:t> </a:t>
            </a:r>
            <a:r>
              <a:rPr lang="pt-BR" spc="-10"/>
              <a:t>Piraeus)</a:t>
            </a:r>
            <a:endParaRPr spc="-20" dirty="0"/>
          </a:p>
        </p:txBody>
      </p:sp>
    </p:spTree>
  </p:cSld>
  <p:clrMapOvr>
    <a:masterClrMapping/>
  </p:clrMapOvr>
  <p:transition>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70107" y="280599"/>
            <a:ext cx="20838253" cy="711415"/>
          </a:xfrm>
          <a:prstGeom prst="rect">
            <a:avLst/>
          </a:prstGeom>
        </p:spPr>
        <p:txBody>
          <a:bodyPr vert="horz" wrap="square" lIns="0" tIns="33975" rIns="0" bIns="0" rtlCol="0" anchor="ctr">
            <a:spAutoFit/>
          </a:bodyPr>
          <a:lstStyle/>
          <a:p>
            <a:pPr marL="25168">
              <a:lnSpc>
                <a:spcPct val="100000"/>
              </a:lnSpc>
              <a:spcBef>
                <a:spcPts val="268"/>
              </a:spcBef>
            </a:pPr>
            <a:r>
              <a:rPr dirty="0"/>
              <a:t>Execution</a:t>
            </a:r>
            <a:r>
              <a:rPr spc="-30" dirty="0"/>
              <a:t> </a:t>
            </a:r>
            <a:r>
              <a:rPr spc="-20" dirty="0"/>
              <a:t>tracing</a:t>
            </a:r>
          </a:p>
        </p:txBody>
      </p:sp>
      <p:sp>
        <p:nvSpPr>
          <p:cNvPr id="4" name="object 4"/>
          <p:cNvSpPr txBox="1">
            <a:spLocks noGrp="1"/>
          </p:cNvSpPr>
          <p:nvPr>
            <p:ph type="body" idx="1"/>
          </p:nvPr>
        </p:nvSpPr>
        <p:spPr>
          <a:xfrm>
            <a:off x="768057" y="1255040"/>
            <a:ext cx="20838253" cy="4762336"/>
          </a:xfrm>
          <a:prstGeom prst="rect">
            <a:avLst/>
          </a:prstGeom>
        </p:spPr>
        <p:txBody>
          <a:bodyPr vert="horz" wrap="square" lIns="0" tIns="191269" rIns="0" bIns="0" rtlCol="0">
            <a:spAutoFit/>
          </a:bodyPr>
          <a:lstStyle/>
          <a:p>
            <a:pPr marL="573821">
              <a:lnSpc>
                <a:spcPct val="100000"/>
              </a:lnSpc>
              <a:spcBef>
                <a:spcPts val="1506"/>
              </a:spcBef>
            </a:pPr>
            <a:r>
              <a:rPr dirty="0"/>
              <a:t>Use</a:t>
            </a:r>
            <a:r>
              <a:rPr spc="-50" dirty="0"/>
              <a:t> </a:t>
            </a:r>
            <a:r>
              <a:rPr spc="-40" dirty="0"/>
              <a:t>’strace’ </a:t>
            </a:r>
            <a:r>
              <a:rPr dirty="0"/>
              <a:t>to</a:t>
            </a:r>
            <a:r>
              <a:rPr spc="-40" dirty="0"/>
              <a:t> </a:t>
            </a:r>
            <a:r>
              <a:rPr dirty="0"/>
              <a:t>trace</a:t>
            </a:r>
            <a:r>
              <a:rPr spc="-40" dirty="0"/>
              <a:t> </a:t>
            </a:r>
            <a:r>
              <a:rPr spc="-20" dirty="0"/>
              <a:t>system</a:t>
            </a:r>
            <a:r>
              <a:rPr spc="-40" dirty="0"/>
              <a:t> calls</a:t>
            </a:r>
          </a:p>
          <a:p>
            <a:pPr marL="573821">
              <a:lnSpc>
                <a:spcPct val="100000"/>
              </a:lnSpc>
              <a:spcBef>
                <a:spcPts val="1149"/>
              </a:spcBef>
            </a:pPr>
            <a:r>
              <a:rPr sz="1684" dirty="0">
                <a:latin typeface="Liberation Mono"/>
                <a:cs typeface="Liberation Mono"/>
              </a:rPr>
              <a:t>$</a:t>
            </a:r>
            <a:r>
              <a:rPr sz="1684" spc="149" dirty="0">
                <a:latin typeface="Liberation Mono"/>
                <a:cs typeface="Liberation Mono"/>
              </a:rPr>
              <a:t> </a:t>
            </a:r>
            <a:r>
              <a:rPr sz="1684" dirty="0">
                <a:latin typeface="Liberation Mono"/>
                <a:cs typeface="Liberation Mono"/>
              </a:rPr>
              <a:t>strace</a:t>
            </a:r>
            <a:r>
              <a:rPr sz="1684" spc="149" dirty="0">
                <a:latin typeface="Liberation Mono"/>
                <a:cs typeface="Liberation Mono"/>
              </a:rPr>
              <a:t> </a:t>
            </a:r>
            <a:r>
              <a:rPr sz="1684" dirty="0">
                <a:latin typeface="Liberation Mono"/>
                <a:cs typeface="Liberation Mono"/>
              </a:rPr>
              <a:t>-fF</a:t>
            </a:r>
            <a:r>
              <a:rPr sz="1684" spc="159" dirty="0">
                <a:latin typeface="Liberation Mono"/>
                <a:cs typeface="Liberation Mono"/>
              </a:rPr>
              <a:t> </a:t>
            </a:r>
            <a:r>
              <a:rPr sz="1684" spc="-20" dirty="0">
                <a:latin typeface="Liberation Mono"/>
                <a:cs typeface="Liberation Mono"/>
              </a:rPr>
              <a:t>./foo</a:t>
            </a:r>
            <a:endParaRPr sz="1684" dirty="0">
              <a:latin typeface="Liberation Mono"/>
              <a:cs typeface="Liberation Mono"/>
            </a:endParaRPr>
          </a:p>
          <a:p>
            <a:pPr marL="573821">
              <a:lnSpc>
                <a:spcPct val="100000"/>
              </a:lnSpc>
              <a:spcBef>
                <a:spcPts val="664"/>
              </a:spcBef>
            </a:pPr>
            <a:r>
              <a:rPr sz="1684" spc="-50" dirty="0">
                <a:latin typeface="Liberation Mono"/>
                <a:cs typeface="Liberation Mono"/>
              </a:rPr>
              <a:t>...</a:t>
            </a:r>
            <a:endParaRPr sz="1684" dirty="0">
              <a:latin typeface="Liberation Mono"/>
              <a:cs typeface="Liberation Mono"/>
            </a:endParaRPr>
          </a:p>
          <a:p>
            <a:pPr marL="573821">
              <a:lnSpc>
                <a:spcPct val="100000"/>
              </a:lnSpc>
              <a:spcBef>
                <a:spcPts val="664"/>
              </a:spcBef>
            </a:pPr>
            <a:r>
              <a:rPr sz="1684" dirty="0">
                <a:latin typeface="Liberation Mono"/>
                <a:cs typeface="Liberation Mono"/>
              </a:rPr>
              <a:t>[pid</a:t>
            </a:r>
            <a:r>
              <a:rPr sz="1684" spc="226" dirty="0">
                <a:latin typeface="Liberation Mono"/>
                <a:cs typeface="Liberation Mono"/>
              </a:rPr>
              <a:t> </a:t>
            </a:r>
            <a:r>
              <a:rPr sz="1684" dirty="0">
                <a:latin typeface="Liberation Mono"/>
                <a:cs typeface="Liberation Mono"/>
              </a:rPr>
              <a:t>16155]</a:t>
            </a:r>
            <a:r>
              <a:rPr sz="1684" spc="226" dirty="0">
                <a:latin typeface="Liberation Mono"/>
                <a:cs typeface="Liberation Mono"/>
              </a:rPr>
              <a:t> </a:t>
            </a:r>
            <a:r>
              <a:rPr sz="1684" dirty="0">
                <a:latin typeface="Liberation Mono"/>
                <a:cs typeface="Liberation Mono"/>
              </a:rPr>
              <a:t>execve("/bin/mount",</a:t>
            </a:r>
            <a:r>
              <a:rPr sz="1684" spc="226" dirty="0">
                <a:latin typeface="Liberation Mono"/>
                <a:cs typeface="Liberation Mono"/>
              </a:rPr>
              <a:t> </a:t>
            </a:r>
            <a:r>
              <a:rPr sz="1684" dirty="0">
                <a:latin typeface="Liberation Mono"/>
                <a:cs typeface="Liberation Mono"/>
              </a:rPr>
              <a:t>...</a:t>
            </a:r>
            <a:r>
              <a:rPr sz="1684" spc="226" dirty="0">
                <a:latin typeface="Liberation Mono"/>
                <a:cs typeface="Liberation Mono"/>
              </a:rPr>
              <a:t> </a:t>
            </a:r>
            <a:r>
              <a:rPr sz="1684" dirty="0">
                <a:latin typeface="Liberation Mono"/>
                <a:cs typeface="Liberation Mono"/>
              </a:rPr>
              <a:t>)</a:t>
            </a:r>
            <a:r>
              <a:rPr sz="1684" spc="226" dirty="0">
                <a:latin typeface="Liberation Mono"/>
                <a:cs typeface="Liberation Mono"/>
              </a:rPr>
              <a:t> </a:t>
            </a:r>
            <a:r>
              <a:rPr sz="1684" dirty="0">
                <a:latin typeface="Liberation Mono"/>
                <a:cs typeface="Liberation Mono"/>
              </a:rPr>
              <a:t>=</a:t>
            </a:r>
            <a:r>
              <a:rPr sz="1684" spc="226" dirty="0">
                <a:latin typeface="Liberation Mono"/>
                <a:cs typeface="Liberation Mono"/>
              </a:rPr>
              <a:t> </a:t>
            </a:r>
            <a:r>
              <a:rPr sz="1684" spc="-99" dirty="0">
                <a:latin typeface="Liberation Mono"/>
                <a:cs typeface="Liberation Mono"/>
              </a:rPr>
              <a:t>0</a:t>
            </a:r>
            <a:endParaRPr sz="1684" dirty="0">
              <a:latin typeface="Liberation Mono"/>
              <a:cs typeface="Liberation Mono"/>
            </a:endParaRPr>
          </a:p>
          <a:p>
            <a:pPr marL="573821">
              <a:lnSpc>
                <a:spcPct val="100000"/>
              </a:lnSpc>
              <a:spcBef>
                <a:spcPts val="664"/>
              </a:spcBef>
            </a:pPr>
            <a:r>
              <a:rPr sz="1684" spc="-50" dirty="0">
                <a:latin typeface="Liberation Mono"/>
                <a:cs typeface="Liberation Mono"/>
              </a:rPr>
              <a:t>...</a:t>
            </a:r>
            <a:endParaRPr sz="1684" dirty="0">
              <a:latin typeface="Liberation Mono"/>
              <a:cs typeface="Liberation Mono"/>
            </a:endParaRPr>
          </a:p>
          <a:p>
            <a:pPr marL="573821">
              <a:lnSpc>
                <a:spcPct val="100000"/>
              </a:lnSpc>
              <a:spcBef>
                <a:spcPts val="664"/>
              </a:spcBef>
            </a:pPr>
            <a:r>
              <a:rPr sz="1684" spc="-99" dirty="0">
                <a:latin typeface="Liberation Mono"/>
                <a:cs typeface="Liberation Mono"/>
              </a:rPr>
              <a:t>$</a:t>
            </a:r>
            <a:endParaRPr sz="1684" dirty="0">
              <a:latin typeface="Liberation Mono"/>
              <a:cs typeface="Liberation Mono"/>
            </a:endParaRPr>
          </a:p>
          <a:p>
            <a:pPr marL="573821">
              <a:lnSpc>
                <a:spcPct val="100000"/>
              </a:lnSpc>
              <a:spcBef>
                <a:spcPts val="763"/>
              </a:spcBef>
            </a:pPr>
            <a:r>
              <a:rPr dirty="0"/>
              <a:t>Use</a:t>
            </a:r>
            <a:r>
              <a:rPr spc="-69" dirty="0"/>
              <a:t> </a:t>
            </a:r>
            <a:r>
              <a:rPr dirty="0"/>
              <a:t>’ltrace’</a:t>
            </a:r>
            <a:r>
              <a:rPr spc="-59" dirty="0"/>
              <a:t> </a:t>
            </a:r>
            <a:r>
              <a:rPr dirty="0"/>
              <a:t>to</a:t>
            </a:r>
            <a:r>
              <a:rPr spc="-59" dirty="0"/>
              <a:t> </a:t>
            </a:r>
            <a:r>
              <a:rPr dirty="0"/>
              <a:t>trace</a:t>
            </a:r>
            <a:r>
              <a:rPr spc="-59" dirty="0"/>
              <a:t> </a:t>
            </a:r>
            <a:r>
              <a:rPr spc="-20" dirty="0"/>
              <a:t>library</a:t>
            </a:r>
            <a:r>
              <a:rPr spc="-59" dirty="0"/>
              <a:t> </a:t>
            </a:r>
            <a:r>
              <a:rPr spc="-20" dirty="0"/>
              <a:t>calls</a:t>
            </a:r>
          </a:p>
          <a:p>
            <a:pPr marL="573821">
              <a:lnSpc>
                <a:spcPct val="100000"/>
              </a:lnSpc>
              <a:spcBef>
                <a:spcPts val="1159"/>
              </a:spcBef>
            </a:pPr>
            <a:r>
              <a:rPr sz="1684" dirty="0">
                <a:latin typeface="Liberation Mono"/>
                <a:cs typeface="Liberation Mono"/>
              </a:rPr>
              <a:t>$</a:t>
            </a:r>
            <a:r>
              <a:rPr sz="1684" spc="149" dirty="0">
                <a:latin typeface="Liberation Mono"/>
                <a:cs typeface="Liberation Mono"/>
              </a:rPr>
              <a:t> </a:t>
            </a:r>
            <a:r>
              <a:rPr sz="1684" dirty="0">
                <a:latin typeface="Liberation Mono"/>
                <a:cs typeface="Liberation Mono"/>
              </a:rPr>
              <a:t>ltrace</a:t>
            </a:r>
            <a:r>
              <a:rPr sz="1684" spc="159" dirty="0">
                <a:latin typeface="Liberation Mono"/>
                <a:cs typeface="Liberation Mono"/>
              </a:rPr>
              <a:t> </a:t>
            </a:r>
            <a:r>
              <a:rPr sz="1684" spc="-20" dirty="0">
                <a:latin typeface="Liberation Mono"/>
                <a:cs typeface="Liberation Mono"/>
              </a:rPr>
              <a:t>./foo</a:t>
            </a:r>
            <a:endParaRPr sz="1684" dirty="0">
              <a:latin typeface="Liberation Mono"/>
              <a:cs typeface="Liberation Mono"/>
            </a:endParaRPr>
          </a:p>
          <a:p>
            <a:pPr marL="573821">
              <a:lnSpc>
                <a:spcPct val="100000"/>
              </a:lnSpc>
              <a:spcBef>
                <a:spcPts val="664"/>
              </a:spcBef>
            </a:pPr>
            <a:r>
              <a:rPr sz="1684" spc="-50" dirty="0">
                <a:latin typeface="Liberation Mono"/>
                <a:cs typeface="Liberation Mono"/>
              </a:rPr>
              <a:t>...</a:t>
            </a:r>
            <a:endParaRPr sz="1684" dirty="0">
              <a:latin typeface="Liberation Mono"/>
              <a:cs typeface="Liberation Mono"/>
            </a:endParaRPr>
          </a:p>
          <a:p>
            <a:pPr marL="573821">
              <a:lnSpc>
                <a:spcPct val="100000"/>
              </a:lnSpc>
              <a:spcBef>
                <a:spcPts val="664"/>
              </a:spcBef>
            </a:pPr>
            <a:r>
              <a:rPr sz="1684" dirty="0">
                <a:latin typeface="Liberation Mono"/>
                <a:cs typeface="Liberation Mono"/>
              </a:rPr>
              <a:t>strcpy(0xbfc0343d,</a:t>
            </a:r>
            <a:r>
              <a:rPr sz="1684" spc="337" dirty="0">
                <a:latin typeface="Liberation Mono"/>
                <a:cs typeface="Liberation Mono"/>
              </a:rPr>
              <a:t> </a:t>
            </a:r>
            <a:r>
              <a:rPr sz="1684" dirty="0">
                <a:latin typeface="Liberation Mono"/>
                <a:cs typeface="Liberation Mono"/>
              </a:rPr>
              <a:t>0xbfc0451a)</a:t>
            </a:r>
            <a:r>
              <a:rPr sz="1684" spc="357" dirty="0">
                <a:latin typeface="Liberation Mono"/>
                <a:cs typeface="Liberation Mono"/>
              </a:rPr>
              <a:t> </a:t>
            </a:r>
            <a:r>
              <a:rPr sz="1684" dirty="0">
                <a:latin typeface="Liberation Mono"/>
                <a:cs typeface="Liberation Mono"/>
              </a:rPr>
              <a:t>=</a:t>
            </a:r>
            <a:r>
              <a:rPr sz="1684" spc="357" dirty="0">
                <a:latin typeface="Liberation Mono"/>
                <a:cs typeface="Liberation Mono"/>
              </a:rPr>
              <a:t> </a:t>
            </a:r>
            <a:r>
              <a:rPr sz="1684" spc="-20" dirty="0">
                <a:latin typeface="Liberation Mono"/>
                <a:cs typeface="Liberation Mono"/>
              </a:rPr>
              <a:t>0xbfc0343d</a:t>
            </a:r>
            <a:endParaRPr sz="1684" dirty="0">
              <a:latin typeface="Liberation Mono"/>
              <a:cs typeface="Liberation Mono"/>
            </a:endParaRPr>
          </a:p>
          <a:p>
            <a:pPr marL="573821">
              <a:lnSpc>
                <a:spcPct val="100000"/>
              </a:lnSpc>
              <a:spcBef>
                <a:spcPts val="664"/>
              </a:spcBef>
            </a:pPr>
            <a:r>
              <a:rPr sz="1684" spc="-50" dirty="0">
                <a:latin typeface="Liberation Mono"/>
                <a:cs typeface="Liberation Mono"/>
              </a:rPr>
              <a:t>...</a:t>
            </a:r>
            <a:endParaRPr sz="1684" dirty="0">
              <a:latin typeface="Liberation Mono"/>
              <a:cs typeface="Liberation Mono"/>
            </a:endParaRPr>
          </a:p>
          <a:p>
            <a:pPr marL="573821">
              <a:lnSpc>
                <a:spcPct val="100000"/>
              </a:lnSpc>
              <a:spcBef>
                <a:spcPts val="664"/>
              </a:spcBef>
            </a:pPr>
            <a:r>
              <a:rPr sz="1684" spc="-99" dirty="0">
                <a:latin typeface="Liberation Mono"/>
                <a:cs typeface="Liberation Mono"/>
              </a:rPr>
              <a:t>$</a:t>
            </a:r>
            <a:endParaRPr sz="1684" dirty="0">
              <a:latin typeface="Liberation Mono"/>
              <a:cs typeface="Liberation Mono"/>
            </a:endParaRPr>
          </a:p>
        </p:txBody>
      </p:sp>
      <p:sp>
        <p:nvSpPr>
          <p:cNvPr id="10" name="object 10"/>
          <p:cNvSpPr txBox="1">
            <a:spLocks noGrp="1"/>
          </p:cNvSpPr>
          <p:nvPr>
            <p:ph type="ftr" sz="quarter" idx="5"/>
          </p:nvPr>
        </p:nvSpPr>
        <p:spPr>
          <a:xfrm>
            <a:off x="180047" y="3351159"/>
            <a:ext cx="1176020" cy="101600"/>
          </a:xfrm>
          <a:prstGeom prst="rect">
            <a:avLst/>
          </a:prstGeom>
        </p:spPr>
        <p:txBody>
          <a:bodyPr vert="horz" wrap="square" lIns="0" tIns="0" rIns="0" bIns="0" rtlCol="0">
            <a:spAutoFit/>
          </a:bodyPr>
          <a:lstStyle>
            <a:defPPr>
              <a:defRPr kern="0"/>
            </a:defPPr>
            <a:lvl1pPr>
              <a:defRPr sz="600" b="0" i="0">
                <a:solidFill>
                  <a:schemeClr val="bg1"/>
                </a:solidFill>
                <a:latin typeface="Carlito"/>
                <a:cs typeface="Carlito"/>
              </a:defRPr>
            </a:lvl1pPr>
          </a:lstStyle>
          <a:p>
            <a:pPr marL="25168">
              <a:lnSpc>
                <a:spcPts val="1328"/>
              </a:lnSpc>
            </a:pPr>
            <a:r>
              <a:rPr lang="pt-BR" spc="-10"/>
              <a:t>Dimitrios</a:t>
            </a:r>
            <a:r>
              <a:rPr lang="pt-BR" spc="-15"/>
              <a:t> </a:t>
            </a:r>
            <a:r>
              <a:rPr lang="pt-BR"/>
              <a:t>A.</a:t>
            </a:r>
            <a:r>
              <a:rPr lang="pt-BR" spc="-10"/>
              <a:t> </a:t>
            </a:r>
            <a:r>
              <a:rPr lang="pt-BR"/>
              <a:t>Glynos</a:t>
            </a:r>
            <a:r>
              <a:rPr lang="pt-BR" spc="114"/>
              <a:t> </a:t>
            </a:r>
            <a:r>
              <a:rPr lang="pt-BR" spc="-10"/>
              <a:t>(Univ.</a:t>
            </a:r>
            <a:r>
              <a:rPr lang="pt-BR" spc="30"/>
              <a:t> </a:t>
            </a:r>
            <a:r>
              <a:rPr lang="pt-BR"/>
              <a:t>of</a:t>
            </a:r>
            <a:r>
              <a:rPr lang="pt-BR" spc="-15"/>
              <a:t> </a:t>
            </a:r>
            <a:r>
              <a:rPr lang="pt-BR" spc="-10"/>
              <a:t>Piraeus)</a:t>
            </a:r>
            <a:endParaRPr spc="-20" dirty="0"/>
          </a:p>
        </p:txBody>
      </p:sp>
    </p:spTree>
  </p:cSld>
  <p:clrMapOvr>
    <a:masterClrMapping/>
  </p:clrMapOvr>
  <p:transition>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BC644-1981-32F1-2EA0-7DE5F7844192}"/>
            </a:ext>
          </a:extLst>
        </p:cNvPr>
        <p:cNvGrpSpPr/>
        <p:nvPr/>
      </p:nvGrpSpPr>
      <p:grpSpPr>
        <a:xfrm>
          <a:off x="0" y="0"/>
          <a:ext cx="0" cy="0"/>
          <a:chOff x="0" y="0"/>
          <a:chExt cx="0" cy="0"/>
        </a:xfrm>
      </p:grpSpPr>
      <p:sp>
        <p:nvSpPr>
          <p:cNvPr id="15" name="Θέση αριθμού διαφάνειας 14">
            <a:extLst>
              <a:ext uri="{FF2B5EF4-FFF2-40B4-BE49-F238E27FC236}">
                <a16:creationId xmlns:a16="http://schemas.microsoft.com/office/drawing/2014/main" id="{709B38C4-E4B4-F4E1-E4A2-6EFD3F847E33}"/>
              </a:ext>
            </a:extLst>
          </p:cNvPr>
          <p:cNvSpPr>
            <a:spLocks noGrp="1"/>
          </p:cNvSpPr>
          <p:nvPr>
            <p:ph type="sldNum" sz="quarter" idx="4"/>
          </p:nvPr>
        </p:nvSpPr>
        <p:spPr/>
        <p:txBody>
          <a:bodyPr/>
          <a:lstStyle/>
          <a:p>
            <a:fld id="{3A98EE3D-8CD1-4C3F-BD1C-C98C9596463C}" type="slidenum">
              <a:rPr lang="en-US" smtClean="0"/>
              <a:pPr/>
              <a:t>48</a:t>
            </a:fld>
            <a:endParaRPr lang="en-US" dirty="0"/>
          </a:p>
        </p:txBody>
      </p:sp>
      <p:sp>
        <p:nvSpPr>
          <p:cNvPr id="7" name="TextBox 6">
            <a:extLst>
              <a:ext uri="{FF2B5EF4-FFF2-40B4-BE49-F238E27FC236}">
                <a16:creationId xmlns:a16="http://schemas.microsoft.com/office/drawing/2014/main" id="{914651BF-5881-8BBF-3513-6CD5E9BACC6C}"/>
              </a:ext>
            </a:extLst>
          </p:cNvPr>
          <p:cNvSpPr txBox="1"/>
          <p:nvPr/>
        </p:nvSpPr>
        <p:spPr>
          <a:xfrm>
            <a:off x="1913263" y="2343834"/>
            <a:ext cx="4365617" cy="1846659"/>
          </a:xfrm>
          <a:prstGeom prst="rect">
            <a:avLst/>
          </a:prstGeom>
          <a:noFill/>
        </p:spPr>
        <p:txBody>
          <a:bodyPr wrap="square">
            <a:spAutoFit/>
          </a:bodyPr>
          <a:lstStyle/>
          <a:p>
            <a:endParaRPr lang="en-US" dirty="0"/>
          </a:p>
          <a:p>
            <a:r>
              <a:rPr lang="en-US" sz="4800" b="1" dirty="0"/>
              <a:t>Searching for vulnerabilities</a:t>
            </a:r>
          </a:p>
        </p:txBody>
      </p:sp>
      <p:pic>
        <p:nvPicPr>
          <p:cNvPr id="8" name="Picture Placeholder 16" descr="A person raising his hand">
            <a:extLst>
              <a:ext uri="{FF2B5EF4-FFF2-40B4-BE49-F238E27FC236}">
                <a16:creationId xmlns:a16="http://schemas.microsoft.com/office/drawing/2014/main" id="{47FE98A6-9AC3-778F-68E4-D75088657F07}"/>
              </a:ext>
            </a:extLst>
          </p:cNvPr>
          <p:cNvPicPr>
            <a:picLocks noGrp="1" noChangeAspect="1"/>
          </p:cNvPicPr>
          <p:nvPr>
            <p:ph type="pic" sz="quarter" idx="11"/>
          </p:nvPr>
        </p:nvPicPr>
        <p:blipFill>
          <a:blip r:embed="rId2"/>
          <a:srcRect l="8333" r="8333"/>
          <a:stretch/>
        </p:blipFill>
        <p:spPr>
          <a:xfrm flipH="1">
            <a:off x="7163691" y="0"/>
            <a:ext cx="5024825" cy="6858000"/>
          </a:xfrm>
        </p:spPr>
      </p:pic>
    </p:spTree>
    <p:extLst>
      <p:ext uri="{BB962C8B-B14F-4D97-AF65-F5344CB8AC3E}">
        <p14:creationId xmlns:p14="http://schemas.microsoft.com/office/powerpoint/2010/main" val="16840535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14574" y="238295"/>
            <a:ext cx="20838253" cy="711415"/>
          </a:xfrm>
          <a:prstGeom prst="rect">
            <a:avLst/>
          </a:prstGeom>
        </p:spPr>
        <p:txBody>
          <a:bodyPr vert="horz" wrap="square" lIns="0" tIns="33975" rIns="0" bIns="0" rtlCol="0" anchor="ctr">
            <a:spAutoFit/>
          </a:bodyPr>
          <a:lstStyle/>
          <a:p>
            <a:pPr marL="25168">
              <a:lnSpc>
                <a:spcPct val="100000"/>
              </a:lnSpc>
              <a:spcBef>
                <a:spcPts val="268"/>
              </a:spcBef>
            </a:pPr>
            <a:r>
              <a:rPr dirty="0"/>
              <a:t>File</a:t>
            </a:r>
            <a:r>
              <a:rPr spc="79" dirty="0"/>
              <a:t> </a:t>
            </a:r>
            <a:r>
              <a:rPr spc="-20" dirty="0"/>
              <a:t>format</a:t>
            </a:r>
          </a:p>
        </p:txBody>
      </p:sp>
      <p:pic>
        <p:nvPicPr>
          <p:cNvPr id="3" name="object 3"/>
          <p:cNvPicPr/>
          <p:nvPr/>
        </p:nvPicPr>
        <p:blipFill>
          <a:blip r:embed="rId2" cstate="print"/>
          <a:stretch>
            <a:fillRect/>
          </a:stretch>
        </p:blipFill>
        <p:spPr>
          <a:xfrm>
            <a:off x="2079427" y="2146894"/>
            <a:ext cx="135147" cy="135147"/>
          </a:xfrm>
          <a:prstGeom prst="rect">
            <a:avLst/>
          </a:prstGeom>
        </p:spPr>
      </p:pic>
      <p:sp>
        <p:nvSpPr>
          <p:cNvPr id="4" name="object 4"/>
          <p:cNvSpPr txBox="1"/>
          <p:nvPr/>
        </p:nvSpPr>
        <p:spPr>
          <a:xfrm>
            <a:off x="1777573" y="1987331"/>
            <a:ext cx="8383119" cy="2723482"/>
          </a:xfrm>
          <a:prstGeom prst="rect">
            <a:avLst/>
          </a:prstGeom>
        </p:spPr>
        <p:txBody>
          <a:bodyPr vert="horz" wrap="square" lIns="0" tIns="22650" rIns="0" bIns="0" rtlCol="0">
            <a:spAutoFit/>
          </a:bodyPr>
          <a:lstStyle/>
          <a:p>
            <a:pPr marL="573821">
              <a:spcBef>
                <a:spcPts val="178"/>
              </a:spcBef>
            </a:pPr>
            <a:r>
              <a:rPr sz="2180" dirty="0">
                <a:latin typeface="Carlito"/>
                <a:cs typeface="Carlito"/>
              </a:rPr>
              <a:t>The</a:t>
            </a:r>
            <a:r>
              <a:rPr sz="2180" spc="-69" dirty="0">
                <a:latin typeface="Carlito"/>
                <a:cs typeface="Carlito"/>
              </a:rPr>
              <a:t> </a:t>
            </a:r>
            <a:r>
              <a:rPr sz="2180" dirty="0">
                <a:latin typeface="Carlito"/>
                <a:cs typeface="Carlito"/>
              </a:rPr>
              <a:t>’file’</a:t>
            </a:r>
            <a:r>
              <a:rPr sz="2180" spc="-69" dirty="0">
                <a:latin typeface="Carlito"/>
                <a:cs typeface="Carlito"/>
              </a:rPr>
              <a:t> </a:t>
            </a:r>
            <a:r>
              <a:rPr sz="2180" spc="-20" dirty="0">
                <a:latin typeface="Carlito"/>
                <a:cs typeface="Carlito"/>
              </a:rPr>
              <a:t>utility</a:t>
            </a:r>
            <a:endParaRPr sz="2180" dirty="0">
              <a:latin typeface="Carlito"/>
              <a:cs typeface="Carlito"/>
            </a:endParaRPr>
          </a:p>
          <a:p>
            <a:pPr>
              <a:spcBef>
                <a:spcPts val="268"/>
              </a:spcBef>
            </a:pPr>
            <a:endParaRPr sz="2180" dirty="0">
              <a:latin typeface="Carlito"/>
              <a:cs typeface="Carlito"/>
            </a:endParaRPr>
          </a:p>
          <a:p>
            <a:pPr marL="25168"/>
            <a:r>
              <a:rPr sz="1684" dirty="0">
                <a:latin typeface="Liberation Mono"/>
                <a:cs typeface="Liberation Mono"/>
              </a:rPr>
              <a:t>$</a:t>
            </a:r>
            <a:r>
              <a:rPr sz="1684" spc="119" dirty="0">
                <a:latin typeface="Liberation Mono"/>
                <a:cs typeface="Liberation Mono"/>
              </a:rPr>
              <a:t> </a:t>
            </a:r>
            <a:r>
              <a:rPr sz="1684" dirty="0">
                <a:latin typeface="Liberation Mono"/>
                <a:cs typeface="Liberation Mono"/>
              </a:rPr>
              <a:t>file</a:t>
            </a:r>
            <a:r>
              <a:rPr sz="1684" spc="129" dirty="0">
                <a:latin typeface="Liberation Mono"/>
                <a:cs typeface="Liberation Mono"/>
              </a:rPr>
              <a:t> </a:t>
            </a:r>
            <a:r>
              <a:rPr sz="1684" spc="-50" dirty="0">
                <a:latin typeface="Liberation Mono"/>
                <a:cs typeface="Liberation Mono"/>
              </a:rPr>
              <a:t>foo</a:t>
            </a:r>
            <a:endParaRPr sz="1684" dirty="0">
              <a:latin typeface="Liberation Mono"/>
              <a:cs typeface="Liberation Mono"/>
            </a:endParaRPr>
          </a:p>
          <a:p>
            <a:pPr marL="25168" marR="10067">
              <a:lnSpc>
                <a:spcPct val="132800"/>
              </a:lnSpc>
            </a:pPr>
            <a:r>
              <a:rPr sz="1684" dirty="0">
                <a:latin typeface="Liberation Mono"/>
                <a:cs typeface="Liberation Mono"/>
              </a:rPr>
              <a:t>foo:</a:t>
            </a:r>
            <a:r>
              <a:rPr sz="1684" spc="198" dirty="0">
                <a:latin typeface="Liberation Mono"/>
                <a:cs typeface="Liberation Mono"/>
              </a:rPr>
              <a:t> </a:t>
            </a:r>
            <a:r>
              <a:rPr sz="1684" dirty="0">
                <a:latin typeface="Liberation Mono"/>
                <a:cs typeface="Liberation Mono"/>
              </a:rPr>
              <a:t>ELF</a:t>
            </a:r>
            <a:r>
              <a:rPr sz="1684" spc="208" dirty="0">
                <a:latin typeface="Liberation Mono"/>
                <a:cs typeface="Liberation Mono"/>
              </a:rPr>
              <a:t> </a:t>
            </a:r>
            <a:r>
              <a:rPr sz="1684" dirty="0">
                <a:latin typeface="Liberation Mono"/>
                <a:cs typeface="Liberation Mono"/>
              </a:rPr>
              <a:t>32-bit</a:t>
            </a:r>
            <a:r>
              <a:rPr sz="1684" spc="208" dirty="0">
                <a:latin typeface="Liberation Mono"/>
                <a:cs typeface="Liberation Mono"/>
              </a:rPr>
              <a:t> </a:t>
            </a:r>
            <a:r>
              <a:rPr sz="1684" dirty="0">
                <a:latin typeface="Liberation Mono"/>
                <a:cs typeface="Liberation Mono"/>
              </a:rPr>
              <a:t>LSB</a:t>
            </a:r>
            <a:r>
              <a:rPr sz="1684" spc="208" dirty="0">
                <a:latin typeface="Liberation Mono"/>
                <a:cs typeface="Liberation Mono"/>
              </a:rPr>
              <a:t> </a:t>
            </a:r>
            <a:r>
              <a:rPr sz="1684" dirty="0">
                <a:latin typeface="Liberation Mono"/>
                <a:cs typeface="Liberation Mono"/>
              </a:rPr>
              <a:t>executable,</a:t>
            </a:r>
            <a:r>
              <a:rPr sz="1684" spc="208" dirty="0">
                <a:latin typeface="Liberation Mono"/>
                <a:cs typeface="Liberation Mono"/>
              </a:rPr>
              <a:t> </a:t>
            </a:r>
            <a:r>
              <a:rPr sz="1684" dirty="0">
                <a:latin typeface="Liberation Mono"/>
                <a:cs typeface="Liberation Mono"/>
              </a:rPr>
              <a:t>Intel</a:t>
            </a:r>
            <a:r>
              <a:rPr sz="1684" spc="208" dirty="0">
                <a:latin typeface="Liberation Mono"/>
                <a:cs typeface="Liberation Mono"/>
              </a:rPr>
              <a:t> </a:t>
            </a:r>
            <a:r>
              <a:rPr sz="1684" dirty="0">
                <a:latin typeface="Liberation Mono"/>
                <a:cs typeface="Liberation Mono"/>
              </a:rPr>
              <a:t>80386,</a:t>
            </a:r>
            <a:r>
              <a:rPr sz="1684" spc="198" dirty="0">
                <a:latin typeface="Liberation Mono"/>
                <a:cs typeface="Liberation Mono"/>
              </a:rPr>
              <a:t> </a:t>
            </a:r>
            <a:r>
              <a:rPr sz="1684" dirty="0">
                <a:latin typeface="Liberation Mono"/>
                <a:cs typeface="Liberation Mono"/>
              </a:rPr>
              <a:t>version</a:t>
            </a:r>
            <a:r>
              <a:rPr sz="1684" spc="208" dirty="0">
                <a:latin typeface="Liberation Mono"/>
                <a:cs typeface="Liberation Mono"/>
              </a:rPr>
              <a:t> </a:t>
            </a:r>
            <a:r>
              <a:rPr sz="1684" dirty="0">
                <a:latin typeface="Liberation Mono"/>
                <a:cs typeface="Liberation Mono"/>
              </a:rPr>
              <a:t>1</a:t>
            </a:r>
            <a:r>
              <a:rPr sz="1684" spc="208" dirty="0">
                <a:latin typeface="Liberation Mono"/>
                <a:cs typeface="Liberation Mono"/>
              </a:rPr>
              <a:t> </a:t>
            </a:r>
            <a:r>
              <a:rPr sz="1684" spc="-20" dirty="0">
                <a:latin typeface="Liberation Mono"/>
                <a:cs typeface="Liberation Mono"/>
              </a:rPr>
              <a:t>(SYSV), </a:t>
            </a:r>
            <a:r>
              <a:rPr sz="1684" dirty="0">
                <a:latin typeface="Liberation Mono"/>
                <a:cs typeface="Liberation Mono"/>
              </a:rPr>
              <a:t>dynamically</a:t>
            </a:r>
            <a:r>
              <a:rPr sz="1684" spc="248" dirty="0">
                <a:latin typeface="Liberation Mono"/>
                <a:cs typeface="Liberation Mono"/>
              </a:rPr>
              <a:t> </a:t>
            </a:r>
            <a:r>
              <a:rPr sz="1684" dirty="0">
                <a:latin typeface="Liberation Mono"/>
                <a:cs typeface="Liberation Mono"/>
              </a:rPr>
              <a:t>linked</a:t>
            </a:r>
            <a:r>
              <a:rPr sz="1684" spc="248" dirty="0">
                <a:latin typeface="Liberation Mono"/>
                <a:cs typeface="Liberation Mono"/>
              </a:rPr>
              <a:t> </a:t>
            </a:r>
            <a:r>
              <a:rPr sz="1684" dirty="0">
                <a:latin typeface="Liberation Mono"/>
                <a:cs typeface="Liberation Mono"/>
              </a:rPr>
              <a:t>(uses</a:t>
            </a:r>
            <a:r>
              <a:rPr sz="1684" spc="258" dirty="0">
                <a:latin typeface="Liberation Mono"/>
                <a:cs typeface="Liberation Mono"/>
              </a:rPr>
              <a:t> </a:t>
            </a:r>
            <a:r>
              <a:rPr sz="1684" dirty="0">
                <a:latin typeface="Liberation Mono"/>
                <a:cs typeface="Liberation Mono"/>
              </a:rPr>
              <a:t>shared</a:t>
            </a:r>
            <a:r>
              <a:rPr sz="1684" spc="248" dirty="0">
                <a:latin typeface="Liberation Mono"/>
                <a:cs typeface="Liberation Mono"/>
              </a:rPr>
              <a:t> </a:t>
            </a:r>
            <a:r>
              <a:rPr sz="1684" dirty="0">
                <a:latin typeface="Liberation Mono"/>
                <a:cs typeface="Liberation Mono"/>
              </a:rPr>
              <a:t>libs),</a:t>
            </a:r>
            <a:r>
              <a:rPr sz="1684" spc="248" dirty="0">
                <a:latin typeface="Liberation Mono"/>
                <a:cs typeface="Liberation Mono"/>
              </a:rPr>
              <a:t> </a:t>
            </a:r>
            <a:r>
              <a:rPr sz="1684" dirty="0">
                <a:latin typeface="Liberation Mono"/>
                <a:cs typeface="Liberation Mono"/>
              </a:rPr>
              <a:t>for</a:t>
            </a:r>
            <a:r>
              <a:rPr sz="1684" spc="258" dirty="0">
                <a:latin typeface="Liberation Mono"/>
                <a:cs typeface="Liberation Mono"/>
              </a:rPr>
              <a:t> </a:t>
            </a:r>
            <a:r>
              <a:rPr sz="1684" dirty="0">
                <a:latin typeface="Liberation Mono"/>
                <a:cs typeface="Liberation Mono"/>
              </a:rPr>
              <a:t>GNU/Linux</a:t>
            </a:r>
            <a:r>
              <a:rPr sz="1684" spc="248" dirty="0">
                <a:latin typeface="Liberation Mono"/>
                <a:cs typeface="Liberation Mono"/>
              </a:rPr>
              <a:t> </a:t>
            </a:r>
            <a:r>
              <a:rPr sz="1684" spc="-20" dirty="0">
                <a:latin typeface="Liberation Mono"/>
                <a:cs typeface="Liberation Mono"/>
              </a:rPr>
              <a:t>2.6.24, BuildID[sha1]=0x628d57caa90b9cb4d373105a9b17da72aa4bb0d7,</a:t>
            </a:r>
            <a:endParaRPr sz="1684" dirty="0">
              <a:latin typeface="Liberation Mono"/>
              <a:cs typeface="Liberation Mono"/>
            </a:endParaRPr>
          </a:p>
          <a:p>
            <a:pPr marL="25168">
              <a:spcBef>
                <a:spcPts val="664"/>
              </a:spcBef>
            </a:pPr>
            <a:r>
              <a:rPr sz="1684" dirty="0">
                <a:latin typeface="Liberation Mono"/>
                <a:cs typeface="Liberation Mono"/>
              </a:rPr>
              <a:t>not</a:t>
            </a:r>
            <a:r>
              <a:rPr sz="1684" spc="139" dirty="0">
                <a:latin typeface="Liberation Mono"/>
                <a:cs typeface="Liberation Mono"/>
              </a:rPr>
              <a:t> </a:t>
            </a:r>
            <a:r>
              <a:rPr sz="1684" spc="-20" dirty="0">
                <a:latin typeface="Liberation Mono"/>
                <a:cs typeface="Liberation Mono"/>
              </a:rPr>
              <a:t>stripped</a:t>
            </a:r>
            <a:endParaRPr sz="1684" dirty="0">
              <a:latin typeface="Liberation Mono"/>
              <a:cs typeface="Liberation Mono"/>
            </a:endParaRPr>
          </a:p>
          <a:p>
            <a:pPr marL="25168">
              <a:spcBef>
                <a:spcPts val="664"/>
              </a:spcBef>
            </a:pPr>
            <a:r>
              <a:rPr sz="1684" spc="-99" dirty="0">
                <a:latin typeface="Liberation Mono"/>
                <a:cs typeface="Liberation Mono"/>
              </a:rPr>
              <a:t>$</a:t>
            </a:r>
            <a:endParaRPr sz="1684" dirty="0">
              <a:latin typeface="Liberation Mono"/>
              <a:cs typeface="Liberation Mono"/>
            </a:endParaRPr>
          </a:p>
        </p:txBody>
      </p:sp>
      <p:sp>
        <p:nvSpPr>
          <p:cNvPr id="9" name="object 9"/>
          <p:cNvSpPr txBox="1">
            <a:spLocks noGrp="1"/>
          </p:cNvSpPr>
          <p:nvPr>
            <p:ph type="ftr" sz="quarter" idx="5"/>
          </p:nvPr>
        </p:nvSpPr>
        <p:spPr>
          <a:xfrm>
            <a:off x="180047" y="3351159"/>
            <a:ext cx="1176020" cy="101600"/>
          </a:xfrm>
          <a:prstGeom prst="rect">
            <a:avLst/>
          </a:prstGeom>
        </p:spPr>
        <p:txBody>
          <a:bodyPr vert="horz" wrap="square" lIns="0" tIns="0" rIns="0" bIns="0" rtlCol="0">
            <a:spAutoFit/>
          </a:bodyPr>
          <a:lstStyle>
            <a:defPPr>
              <a:defRPr kern="0"/>
            </a:defPPr>
            <a:lvl1pPr>
              <a:defRPr sz="600" b="0" i="0">
                <a:solidFill>
                  <a:schemeClr val="bg1"/>
                </a:solidFill>
                <a:latin typeface="Carlito"/>
                <a:cs typeface="Carlito"/>
              </a:defRPr>
            </a:lvl1pPr>
          </a:lstStyle>
          <a:p>
            <a:pPr marL="25168">
              <a:lnSpc>
                <a:spcPts val="1328"/>
              </a:lnSpc>
            </a:pPr>
            <a:r>
              <a:rPr lang="pt-BR" spc="-10"/>
              <a:t>Dimitrios</a:t>
            </a:r>
            <a:r>
              <a:rPr lang="pt-BR" spc="-15"/>
              <a:t> </a:t>
            </a:r>
            <a:r>
              <a:rPr lang="pt-BR"/>
              <a:t>A.</a:t>
            </a:r>
            <a:r>
              <a:rPr lang="pt-BR" spc="-10"/>
              <a:t> </a:t>
            </a:r>
            <a:r>
              <a:rPr lang="pt-BR"/>
              <a:t>Glynos</a:t>
            </a:r>
            <a:r>
              <a:rPr lang="pt-BR" spc="114"/>
              <a:t> </a:t>
            </a:r>
            <a:r>
              <a:rPr lang="pt-BR" spc="-10"/>
              <a:t>(Univ.</a:t>
            </a:r>
            <a:r>
              <a:rPr lang="pt-BR" spc="30"/>
              <a:t> </a:t>
            </a:r>
            <a:r>
              <a:rPr lang="pt-BR"/>
              <a:t>of</a:t>
            </a:r>
            <a:r>
              <a:rPr lang="pt-BR" spc="-15"/>
              <a:t> </a:t>
            </a:r>
            <a:r>
              <a:rPr lang="pt-BR" spc="-10"/>
              <a:t>Piraeus)</a:t>
            </a:r>
            <a:endParaRPr spc="-20" dirty="0"/>
          </a:p>
        </p:txBody>
      </p:sp>
    </p:spTree>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Value Propositions</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Benefits to Participants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41470" cy="2569866"/>
          </a:xfrm>
        </p:spPr>
        <p:txBody>
          <a:bodyPr>
            <a:noAutofit/>
          </a:bodyPr>
          <a:lstStyle/>
          <a:p>
            <a:pPr>
              <a:spcBef>
                <a:spcPts val="600"/>
              </a:spcBef>
            </a:pPr>
            <a:r>
              <a:rPr lang="en-US" sz="1200" dirty="0"/>
              <a:t>Level of Training Module: Advance</a:t>
            </a:r>
          </a:p>
          <a:p>
            <a:pPr>
              <a:spcBef>
                <a:spcPts val="600"/>
              </a:spcBef>
            </a:pPr>
            <a:r>
              <a:rPr lang="en-US" sz="1200" dirty="0"/>
              <a:t>Cybersecurity Professional Training </a:t>
            </a:r>
          </a:p>
          <a:p>
            <a:pPr>
              <a:spcBef>
                <a:spcPts val="600"/>
              </a:spcBef>
            </a:pPr>
            <a:r>
              <a:rPr lang="en-US" sz="1200" dirty="0"/>
              <a:t>Hands-on and Practical Skills Development </a:t>
            </a:r>
          </a:p>
          <a:p>
            <a:pPr>
              <a:spcBef>
                <a:spcPts val="600"/>
              </a:spcBef>
            </a:pPr>
            <a:r>
              <a:rPr lang="en-US" sz="1200" dirty="0"/>
              <a:t>Cutting-edge insights from industry-academic experts</a:t>
            </a:r>
          </a:p>
          <a:p>
            <a:pPr>
              <a:spcBef>
                <a:spcPts val="600"/>
              </a:spcBef>
            </a:pPr>
            <a:r>
              <a:rPr lang="en-US" sz="1200" dirty="0"/>
              <a:t>Helps with skills development and career advancement </a:t>
            </a:r>
          </a:p>
          <a:p>
            <a:pPr marL="0" indent="0">
              <a:spcBef>
                <a:spcPts val="600"/>
              </a:spcBef>
              <a:buNone/>
            </a:pP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5" name="Picture Placeholder 4" descr="A group of people looking at a sign">
            <a:extLst>
              <a:ext uri="{FF2B5EF4-FFF2-40B4-BE49-F238E27FC236}">
                <a16:creationId xmlns:a16="http://schemas.microsoft.com/office/drawing/2014/main" id="{44253FF7-02C0-C9E0-BD85-AF1E10769418}"/>
              </a:ext>
            </a:extLst>
          </p:cNvPr>
          <p:cNvPicPr>
            <a:picLocks noGrp="1" noChangeAspect="1"/>
          </p:cNvPicPr>
          <p:nvPr>
            <p:ph type="pic" sz="quarter" idx="11"/>
          </p:nvPr>
        </p:nvPicPr>
        <p:blipFill>
          <a:blip r:embed="rId2"/>
          <a:srcRect l="6288" r="6288"/>
          <a:stretch>
            <a:fillRect/>
          </a:stretch>
        </p:blipFill>
        <p:spPr/>
      </p:pic>
    </p:spTree>
    <p:extLst>
      <p:ext uri="{BB962C8B-B14F-4D97-AF65-F5344CB8AC3E}">
        <p14:creationId xmlns:p14="http://schemas.microsoft.com/office/powerpoint/2010/main" val="600642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72873" y="104909"/>
            <a:ext cx="20838253" cy="1880966"/>
          </a:xfrm>
          <a:prstGeom prst="rect">
            <a:avLst/>
          </a:prstGeom>
        </p:spPr>
        <p:txBody>
          <a:bodyPr vert="horz" wrap="square" lIns="0" tIns="33975" rIns="0" bIns="0" rtlCol="0" anchor="ctr">
            <a:spAutoFit/>
          </a:bodyPr>
          <a:lstStyle/>
          <a:p>
            <a:pPr marL="25168">
              <a:lnSpc>
                <a:spcPct val="100000"/>
              </a:lnSpc>
              <a:spcBef>
                <a:spcPts val="268"/>
              </a:spcBef>
            </a:pPr>
            <a:r>
              <a:rPr dirty="0"/>
              <a:t>Mapping</a:t>
            </a:r>
            <a:r>
              <a:rPr spc="119" dirty="0"/>
              <a:t> </a:t>
            </a:r>
            <a:r>
              <a:rPr dirty="0"/>
              <a:t>the</a:t>
            </a:r>
            <a:r>
              <a:rPr spc="129" dirty="0"/>
              <a:t> </a:t>
            </a:r>
            <a:r>
              <a:rPr dirty="0"/>
              <a:t>application</a:t>
            </a:r>
            <a:r>
              <a:rPr spc="119" dirty="0"/>
              <a:t> </a:t>
            </a:r>
            <a:br>
              <a:rPr lang="el-GR" spc="119" dirty="0"/>
            </a:br>
            <a:r>
              <a:rPr spc="-20" dirty="0"/>
              <a:t>functionality</a:t>
            </a:r>
          </a:p>
        </p:txBody>
      </p:sp>
      <p:sp>
        <p:nvSpPr>
          <p:cNvPr id="11" name="object 11"/>
          <p:cNvSpPr txBox="1">
            <a:spLocks noGrp="1"/>
          </p:cNvSpPr>
          <p:nvPr>
            <p:ph type="body" idx="1"/>
          </p:nvPr>
        </p:nvSpPr>
        <p:spPr>
          <a:xfrm>
            <a:off x="443903" y="1792206"/>
            <a:ext cx="11304193" cy="5344852"/>
          </a:xfrm>
          <a:prstGeom prst="rect">
            <a:avLst/>
          </a:prstGeom>
        </p:spPr>
        <p:txBody>
          <a:bodyPr vert="horz" wrap="square" lIns="0" tIns="291901" rIns="0" bIns="0" rtlCol="0">
            <a:spAutoFit/>
          </a:bodyPr>
          <a:lstStyle/>
          <a:p>
            <a:pPr marL="573821" marR="3820440" indent="-549912">
              <a:lnSpc>
                <a:spcPct val="125299"/>
              </a:lnSpc>
              <a:spcBef>
                <a:spcPts val="198"/>
              </a:spcBef>
            </a:pPr>
            <a:r>
              <a:rPr spc="-20" dirty="0"/>
              <a:t>Execute</a:t>
            </a:r>
            <a:r>
              <a:rPr spc="-40" dirty="0"/>
              <a:t> </a:t>
            </a:r>
            <a:r>
              <a:rPr dirty="0"/>
              <a:t>the</a:t>
            </a:r>
            <a:r>
              <a:rPr spc="-40" dirty="0"/>
              <a:t> </a:t>
            </a:r>
            <a:r>
              <a:rPr spc="-20" dirty="0"/>
              <a:t>application</a:t>
            </a:r>
            <a:r>
              <a:rPr spc="-40" dirty="0"/>
              <a:t> </a:t>
            </a:r>
            <a:r>
              <a:rPr dirty="0"/>
              <a:t>in</a:t>
            </a:r>
            <a:r>
              <a:rPr spc="-40" dirty="0"/>
              <a:t> </a:t>
            </a:r>
            <a:r>
              <a:rPr dirty="0"/>
              <a:t>order</a:t>
            </a:r>
            <a:r>
              <a:rPr spc="-40" dirty="0"/>
              <a:t> </a:t>
            </a:r>
            <a:r>
              <a:rPr dirty="0"/>
              <a:t>to</a:t>
            </a:r>
            <a:r>
              <a:rPr spc="-40" dirty="0"/>
              <a:t> </a:t>
            </a:r>
            <a:r>
              <a:rPr spc="-20" dirty="0"/>
              <a:t>identify </a:t>
            </a:r>
            <a:r>
              <a:rPr dirty="0"/>
              <a:t>core</a:t>
            </a:r>
            <a:r>
              <a:rPr spc="-119" dirty="0"/>
              <a:t> </a:t>
            </a:r>
            <a:r>
              <a:rPr spc="-20" dirty="0"/>
              <a:t>functionalities</a:t>
            </a:r>
          </a:p>
          <a:p>
            <a:pPr marL="573821">
              <a:lnSpc>
                <a:spcPct val="100000"/>
              </a:lnSpc>
              <a:spcBef>
                <a:spcPts val="664"/>
              </a:spcBef>
            </a:pPr>
            <a:r>
              <a:rPr spc="-20" dirty="0"/>
              <a:t>application</a:t>
            </a:r>
            <a:r>
              <a:rPr spc="40" dirty="0"/>
              <a:t> </a:t>
            </a:r>
            <a:r>
              <a:rPr spc="-20" dirty="0"/>
              <a:t>states</a:t>
            </a:r>
          </a:p>
          <a:p>
            <a:pPr marL="573821" marR="5506669">
              <a:lnSpc>
                <a:spcPct val="125299"/>
              </a:lnSpc>
            </a:pPr>
            <a:r>
              <a:rPr dirty="0"/>
              <a:t>user</a:t>
            </a:r>
            <a:r>
              <a:rPr spc="-59" dirty="0"/>
              <a:t> </a:t>
            </a:r>
            <a:r>
              <a:rPr spc="-20" dirty="0"/>
              <a:t>interaction</a:t>
            </a:r>
            <a:r>
              <a:rPr spc="-59" dirty="0"/>
              <a:t> </a:t>
            </a:r>
            <a:r>
              <a:rPr spc="-20" dirty="0"/>
              <a:t>points </a:t>
            </a:r>
            <a:r>
              <a:rPr dirty="0"/>
              <a:t>input</a:t>
            </a:r>
            <a:r>
              <a:rPr spc="-40" dirty="0"/>
              <a:t> </a:t>
            </a:r>
            <a:r>
              <a:rPr dirty="0"/>
              <a:t>/</a:t>
            </a:r>
            <a:r>
              <a:rPr spc="-40" dirty="0"/>
              <a:t> </a:t>
            </a:r>
            <a:r>
              <a:rPr spc="-20" dirty="0"/>
              <a:t>outputs</a:t>
            </a:r>
          </a:p>
          <a:p>
            <a:pPr marL="573821" marR="10067">
              <a:lnSpc>
                <a:spcPct val="125299"/>
              </a:lnSpc>
            </a:pPr>
            <a:r>
              <a:rPr dirty="0"/>
              <a:t>assets</a:t>
            </a:r>
            <a:r>
              <a:rPr spc="-40" dirty="0"/>
              <a:t> </a:t>
            </a:r>
            <a:r>
              <a:rPr dirty="0"/>
              <a:t>that</a:t>
            </a:r>
            <a:r>
              <a:rPr spc="-40" dirty="0"/>
              <a:t> </a:t>
            </a:r>
            <a:r>
              <a:rPr dirty="0"/>
              <a:t>would</a:t>
            </a:r>
            <a:r>
              <a:rPr spc="-40" dirty="0"/>
              <a:t> </a:t>
            </a:r>
            <a:r>
              <a:rPr dirty="0"/>
              <a:t>be</a:t>
            </a:r>
            <a:r>
              <a:rPr spc="-40" dirty="0"/>
              <a:t> </a:t>
            </a:r>
            <a:r>
              <a:rPr spc="-20" dirty="0"/>
              <a:t>vulnerable</a:t>
            </a:r>
            <a:r>
              <a:rPr spc="-30" dirty="0"/>
              <a:t> </a:t>
            </a:r>
            <a:r>
              <a:rPr dirty="0"/>
              <a:t>if</a:t>
            </a:r>
            <a:r>
              <a:rPr spc="-40" dirty="0"/>
              <a:t> </a:t>
            </a:r>
            <a:r>
              <a:rPr dirty="0"/>
              <a:t>a</a:t>
            </a:r>
            <a:r>
              <a:rPr spc="-40" dirty="0"/>
              <a:t> </a:t>
            </a:r>
            <a:r>
              <a:rPr dirty="0"/>
              <a:t>bug</a:t>
            </a:r>
            <a:r>
              <a:rPr spc="-40" dirty="0"/>
              <a:t> </a:t>
            </a:r>
            <a:r>
              <a:rPr dirty="0"/>
              <a:t>in</a:t>
            </a:r>
            <a:r>
              <a:rPr spc="-40" dirty="0"/>
              <a:t> </a:t>
            </a:r>
            <a:r>
              <a:rPr dirty="0"/>
              <a:t>the</a:t>
            </a:r>
            <a:r>
              <a:rPr spc="-30" dirty="0"/>
              <a:t> </a:t>
            </a:r>
            <a:r>
              <a:rPr spc="-20" dirty="0"/>
              <a:t>application</a:t>
            </a:r>
            <a:r>
              <a:rPr spc="-40" dirty="0"/>
              <a:t> </a:t>
            </a:r>
            <a:r>
              <a:rPr dirty="0"/>
              <a:t>was</a:t>
            </a:r>
            <a:r>
              <a:rPr spc="-40" dirty="0"/>
              <a:t> </a:t>
            </a:r>
            <a:r>
              <a:rPr spc="-20" dirty="0"/>
              <a:t>exploited </a:t>
            </a:r>
            <a:r>
              <a:rPr dirty="0"/>
              <a:t>high</a:t>
            </a:r>
            <a:r>
              <a:rPr spc="-99" dirty="0"/>
              <a:t> </a:t>
            </a:r>
            <a:r>
              <a:rPr dirty="0"/>
              <a:t>level</a:t>
            </a:r>
            <a:r>
              <a:rPr spc="-89" dirty="0"/>
              <a:t> </a:t>
            </a:r>
            <a:r>
              <a:rPr dirty="0"/>
              <a:t>security</a:t>
            </a:r>
            <a:r>
              <a:rPr spc="-89" dirty="0"/>
              <a:t> </a:t>
            </a:r>
            <a:r>
              <a:rPr spc="-20" dirty="0"/>
              <a:t>controls</a:t>
            </a:r>
          </a:p>
          <a:p>
            <a:pPr marL="573821">
              <a:lnSpc>
                <a:spcPct val="100000"/>
              </a:lnSpc>
              <a:spcBef>
                <a:spcPts val="654"/>
              </a:spcBef>
            </a:pPr>
            <a:r>
              <a:rPr dirty="0"/>
              <a:t>file</a:t>
            </a:r>
            <a:r>
              <a:rPr spc="-69" dirty="0"/>
              <a:t> </a:t>
            </a:r>
            <a:r>
              <a:rPr spc="-20" dirty="0"/>
              <a:t>permissions</a:t>
            </a:r>
          </a:p>
          <a:p>
            <a:pPr marL="573821">
              <a:lnSpc>
                <a:spcPct val="100000"/>
              </a:lnSpc>
              <a:spcBef>
                <a:spcPts val="664"/>
              </a:spcBef>
            </a:pPr>
            <a:r>
              <a:rPr spc="-20" dirty="0"/>
              <a:t>required </a:t>
            </a:r>
            <a:r>
              <a:rPr dirty="0"/>
              <a:t>/</a:t>
            </a:r>
            <a:r>
              <a:rPr spc="-10" dirty="0"/>
              <a:t> </a:t>
            </a:r>
            <a:r>
              <a:rPr spc="-20" dirty="0"/>
              <a:t>obtained</a:t>
            </a:r>
            <a:r>
              <a:rPr spc="-10" dirty="0"/>
              <a:t> </a:t>
            </a:r>
            <a:r>
              <a:rPr spc="-20" dirty="0"/>
              <a:t>privileges</a:t>
            </a:r>
          </a:p>
        </p:txBody>
      </p:sp>
    </p:spTree>
  </p:cSld>
  <p:clrMapOvr>
    <a:masterClrMapping/>
  </p:clrMapOvr>
  <p:transition>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84876" y="31210"/>
            <a:ext cx="20838253" cy="1880966"/>
          </a:xfrm>
          <a:prstGeom prst="rect">
            <a:avLst/>
          </a:prstGeom>
        </p:spPr>
        <p:txBody>
          <a:bodyPr vert="horz" wrap="square" lIns="0" tIns="33975" rIns="0" bIns="0" rtlCol="0" anchor="ctr">
            <a:spAutoFit/>
          </a:bodyPr>
          <a:lstStyle/>
          <a:p>
            <a:pPr marL="25168">
              <a:lnSpc>
                <a:spcPct val="100000"/>
              </a:lnSpc>
              <a:spcBef>
                <a:spcPts val="268"/>
              </a:spcBef>
            </a:pPr>
            <a:r>
              <a:rPr dirty="0"/>
              <a:t>Dependencies</a:t>
            </a:r>
            <a:r>
              <a:rPr spc="139" dirty="0"/>
              <a:t> </a:t>
            </a:r>
            <a:r>
              <a:rPr dirty="0"/>
              <a:t>to</a:t>
            </a:r>
            <a:r>
              <a:rPr spc="149" dirty="0"/>
              <a:t> </a:t>
            </a:r>
            <a:br>
              <a:rPr lang="el-GR" spc="149" dirty="0"/>
            </a:br>
            <a:r>
              <a:rPr dirty="0"/>
              <a:t>dynamic</a:t>
            </a:r>
            <a:r>
              <a:rPr spc="149" dirty="0"/>
              <a:t> </a:t>
            </a:r>
            <a:r>
              <a:rPr spc="-20" dirty="0"/>
              <a:t>libraries</a:t>
            </a:r>
          </a:p>
        </p:txBody>
      </p:sp>
      <p:pic>
        <p:nvPicPr>
          <p:cNvPr id="3" name="object 3"/>
          <p:cNvPicPr/>
          <p:nvPr/>
        </p:nvPicPr>
        <p:blipFill>
          <a:blip r:embed="rId2" cstate="print"/>
          <a:stretch>
            <a:fillRect/>
          </a:stretch>
        </p:blipFill>
        <p:spPr>
          <a:xfrm>
            <a:off x="2079427" y="2283299"/>
            <a:ext cx="135147" cy="135147"/>
          </a:xfrm>
          <a:prstGeom prst="rect">
            <a:avLst/>
          </a:prstGeom>
        </p:spPr>
      </p:pic>
      <p:sp>
        <p:nvSpPr>
          <p:cNvPr id="4" name="object 4"/>
          <p:cNvSpPr txBox="1"/>
          <p:nvPr/>
        </p:nvSpPr>
        <p:spPr>
          <a:xfrm>
            <a:off x="1777574" y="2123737"/>
            <a:ext cx="8517762" cy="2387236"/>
          </a:xfrm>
          <a:prstGeom prst="rect">
            <a:avLst/>
          </a:prstGeom>
        </p:spPr>
        <p:txBody>
          <a:bodyPr vert="horz" wrap="square" lIns="0" tIns="22650" rIns="0" bIns="0" rtlCol="0">
            <a:spAutoFit/>
          </a:bodyPr>
          <a:lstStyle/>
          <a:p>
            <a:pPr marL="573821">
              <a:spcBef>
                <a:spcPts val="178"/>
              </a:spcBef>
            </a:pPr>
            <a:r>
              <a:rPr sz="2180" dirty="0">
                <a:latin typeface="Carlito"/>
                <a:cs typeface="Carlito"/>
              </a:rPr>
              <a:t>Use</a:t>
            </a:r>
            <a:r>
              <a:rPr sz="2180" spc="-40" dirty="0">
                <a:latin typeface="Carlito"/>
                <a:cs typeface="Carlito"/>
              </a:rPr>
              <a:t> </a:t>
            </a:r>
            <a:r>
              <a:rPr sz="2180" dirty="0">
                <a:latin typeface="Carlito"/>
                <a:cs typeface="Carlito"/>
              </a:rPr>
              <a:t>’ldd’</a:t>
            </a:r>
            <a:r>
              <a:rPr sz="2180" spc="-40" dirty="0">
                <a:latin typeface="Carlito"/>
                <a:cs typeface="Carlito"/>
              </a:rPr>
              <a:t> </a:t>
            </a:r>
            <a:r>
              <a:rPr sz="2180" dirty="0">
                <a:latin typeface="Carlito"/>
                <a:cs typeface="Carlito"/>
              </a:rPr>
              <a:t>to</a:t>
            </a:r>
            <a:r>
              <a:rPr sz="2180" spc="-30" dirty="0">
                <a:latin typeface="Carlito"/>
                <a:cs typeface="Carlito"/>
              </a:rPr>
              <a:t> </a:t>
            </a:r>
            <a:r>
              <a:rPr sz="2180" dirty="0">
                <a:latin typeface="Carlito"/>
                <a:cs typeface="Carlito"/>
              </a:rPr>
              <a:t>spot</a:t>
            </a:r>
            <a:r>
              <a:rPr sz="2180" spc="-40" dirty="0">
                <a:latin typeface="Carlito"/>
                <a:cs typeface="Carlito"/>
              </a:rPr>
              <a:t> </a:t>
            </a:r>
            <a:r>
              <a:rPr sz="2180" spc="-20" dirty="0">
                <a:latin typeface="Carlito"/>
                <a:cs typeface="Carlito"/>
              </a:rPr>
              <a:t>dependencies</a:t>
            </a:r>
            <a:r>
              <a:rPr sz="2180" spc="-30" dirty="0">
                <a:latin typeface="Carlito"/>
                <a:cs typeface="Carlito"/>
              </a:rPr>
              <a:t> </a:t>
            </a:r>
            <a:r>
              <a:rPr sz="2180" dirty="0">
                <a:latin typeface="Carlito"/>
                <a:cs typeface="Carlito"/>
              </a:rPr>
              <a:t>to</a:t>
            </a:r>
            <a:r>
              <a:rPr sz="2180" spc="-40" dirty="0">
                <a:latin typeface="Carlito"/>
                <a:cs typeface="Carlito"/>
              </a:rPr>
              <a:t> </a:t>
            </a:r>
            <a:r>
              <a:rPr sz="2180" dirty="0">
                <a:latin typeface="Carlito"/>
                <a:cs typeface="Carlito"/>
              </a:rPr>
              <a:t>dynamic</a:t>
            </a:r>
            <a:r>
              <a:rPr sz="2180" spc="-40" dirty="0">
                <a:latin typeface="Carlito"/>
                <a:cs typeface="Carlito"/>
              </a:rPr>
              <a:t> </a:t>
            </a:r>
            <a:r>
              <a:rPr sz="2180" spc="-20" dirty="0">
                <a:latin typeface="Carlito"/>
                <a:cs typeface="Carlito"/>
              </a:rPr>
              <a:t>libraries</a:t>
            </a:r>
            <a:endParaRPr sz="2180" dirty="0">
              <a:latin typeface="Carlito"/>
              <a:cs typeface="Carlito"/>
            </a:endParaRPr>
          </a:p>
          <a:p>
            <a:pPr>
              <a:spcBef>
                <a:spcPts val="268"/>
              </a:spcBef>
            </a:pPr>
            <a:endParaRPr sz="2180" dirty="0">
              <a:latin typeface="Carlito"/>
              <a:cs typeface="Carlito"/>
            </a:endParaRPr>
          </a:p>
          <a:p>
            <a:pPr marL="25168"/>
            <a:r>
              <a:rPr sz="1684" dirty="0">
                <a:latin typeface="Liberation Mono"/>
                <a:cs typeface="Liberation Mono"/>
              </a:rPr>
              <a:t>$</a:t>
            </a:r>
            <a:r>
              <a:rPr sz="1684" spc="109" dirty="0">
                <a:latin typeface="Liberation Mono"/>
                <a:cs typeface="Liberation Mono"/>
              </a:rPr>
              <a:t> </a:t>
            </a:r>
            <a:r>
              <a:rPr sz="1684" dirty="0" err="1">
                <a:latin typeface="Liberation Mono"/>
                <a:cs typeface="Liberation Mono"/>
              </a:rPr>
              <a:t>ldd</a:t>
            </a:r>
            <a:r>
              <a:rPr sz="1684" spc="109" dirty="0">
                <a:latin typeface="Liberation Mono"/>
                <a:cs typeface="Liberation Mono"/>
              </a:rPr>
              <a:t> </a:t>
            </a:r>
            <a:r>
              <a:rPr sz="1684" spc="-50" dirty="0">
                <a:latin typeface="Liberation Mono"/>
                <a:cs typeface="Liberation Mono"/>
              </a:rPr>
              <a:t>foo</a:t>
            </a:r>
            <a:endParaRPr lang="en-US" sz="1684" dirty="0">
              <a:latin typeface="Liberation Mono"/>
              <a:cs typeface="Liberation Mono"/>
            </a:endParaRPr>
          </a:p>
          <a:p>
            <a:pPr marL="1099824">
              <a:spcBef>
                <a:spcPts val="664"/>
              </a:spcBef>
              <a:tabLst>
                <a:tab pos="3787722" algn="l"/>
              </a:tabLst>
            </a:pPr>
            <a:r>
              <a:rPr lang="en-US" sz="1684" dirty="0">
                <a:latin typeface="Liberation Mono"/>
                <a:cs typeface="Liberation Mono"/>
              </a:rPr>
              <a:t>linux-gate.so.1</a:t>
            </a:r>
            <a:r>
              <a:rPr lang="en-US" sz="1684" spc="503" dirty="0">
                <a:latin typeface="Liberation Mono"/>
                <a:cs typeface="Liberation Mono"/>
              </a:rPr>
              <a:t> </a:t>
            </a:r>
            <a:r>
              <a:rPr lang="en-US" sz="1684" spc="-50" dirty="0">
                <a:latin typeface="Liberation Mono"/>
                <a:cs typeface="Liberation Mono"/>
              </a:rPr>
              <a:t>=&gt;</a:t>
            </a:r>
            <a:r>
              <a:rPr lang="en-US" sz="1684" dirty="0">
                <a:latin typeface="Liberation Mono"/>
                <a:cs typeface="Liberation Mono"/>
              </a:rPr>
              <a:t>	</a:t>
            </a:r>
            <a:r>
              <a:rPr lang="en-US" sz="1684" spc="-20" dirty="0">
                <a:latin typeface="Liberation Mono"/>
                <a:cs typeface="Liberation Mono"/>
              </a:rPr>
              <a:t>(0x00602000)</a:t>
            </a:r>
            <a:endParaRPr lang="en-US" sz="1684" dirty="0">
              <a:latin typeface="Liberation Mono"/>
              <a:cs typeface="Liberation Mono"/>
            </a:endParaRPr>
          </a:p>
          <a:p>
            <a:pPr marL="1099824">
              <a:spcBef>
                <a:spcPts val="664"/>
              </a:spcBef>
            </a:pPr>
            <a:r>
              <a:rPr lang="en-US" sz="1684" dirty="0">
                <a:latin typeface="Liberation Mono"/>
                <a:cs typeface="Liberation Mono"/>
              </a:rPr>
              <a:t>libc.so.6</a:t>
            </a:r>
            <a:r>
              <a:rPr lang="en-US" sz="1684" spc="454" dirty="0">
                <a:latin typeface="Liberation Mono"/>
                <a:cs typeface="Liberation Mono"/>
              </a:rPr>
              <a:t> </a:t>
            </a:r>
            <a:r>
              <a:rPr lang="en-US" sz="1684" dirty="0">
                <a:latin typeface="Liberation Mono"/>
                <a:cs typeface="Liberation Mono"/>
              </a:rPr>
              <a:t>=&gt;</a:t>
            </a:r>
            <a:r>
              <a:rPr lang="en-US" sz="1684" spc="454" dirty="0">
                <a:latin typeface="Liberation Mono"/>
                <a:cs typeface="Liberation Mono"/>
              </a:rPr>
              <a:t> </a:t>
            </a:r>
            <a:r>
              <a:rPr lang="en-US" sz="1684" dirty="0">
                <a:latin typeface="Liberation Mono"/>
                <a:cs typeface="Liberation Mono"/>
              </a:rPr>
              <a:t>/lib/i386-linux-gnu/libc.so.6</a:t>
            </a:r>
            <a:r>
              <a:rPr lang="en-US" sz="1684" spc="466" dirty="0">
                <a:latin typeface="Liberation Mono"/>
                <a:cs typeface="Liberation Mono"/>
              </a:rPr>
              <a:t> </a:t>
            </a:r>
            <a:r>
              <a:rPr lang="en-US" sz="1684" spc="-20" dirty="0">
                <a:latin typeface="Liberation Mono"/>
                <a:cs typeface="Liberation Mono"/>
              </a:rPr>
              <a:t>(0x00110000)</a:t>
            </a:r>
            <a:endParaRPr lang="en-US" sz="1684" dirty="0">
              <a:latin typeface="Liberation Mono"/>
              <a:cs typeface="Liberation Mono"/>
            </a:endParaRPr>
          </a:p>
          <a:p>
            <a:pPr marL="1099824">
              <a:spcBef>
                <a:spcPts val="664"/>
              </a:spcBef>
            </a:pPr>
            <a:r>
              <a:rPr lang="en-US" sz="1684" dirty="0">
                <a:latin typeface="Liberation Mono"/>
                <a:cs typeface="Liberation Mono"/>
              </a:rPr>
              <a:t>/lib/ld-linux.so.2</a:t>
            </a:r>
            <a:r>
              <a:rPr lang="en-US" sz="1684" spc="595" dirty="0">
                <a:latin typeface="Liberation Mono"/>
                <a:cs typeface="Liberation Mono"/>
              </a:rPr>
              <a:t> </a:t>
            </a:r>
            <a:r>
              <a:rPr lang="en-US" sz="1684" spc="-20" dirty="0">
                <a:latin typeface="Liberation Mono"/>
                <a:cs typeface="Liberation Mono"/>
              </a:rPr>
              <a:t>(0x005c8000)</a:t>
            </a:r>
            <a:endParaRPr lang="en-US" sz="1684" dirty="0">
              <a:latin typeface="Liberation Mono"/>
              <a:cs typeface="Liberation Mono"/>
            </a:endParaRPr>
          </a:p>
          <a:p>
            <a:pPr marL="25168">
              <a:spcBef>
                <a:spcPts val="664"/>
              </a:spcBef>
            </a:pPr>
            <a:r>
              <a:rPr sz="1684" spc="-99" dirty="0">
                <a:latin typeface="Liberation Mono"/>
                <a:cs typeface="Liberation Mono"/>
              </a:rPr>
              <a:t>$</a:t>
            </a:r>
            <a:endParaRPr sz="1684" dirty="0">
              <a:latin typeface="Liberation Mono"/>
              <a:cs typeface="Liberation Mono"/>
            </a:endParaRPr>
          </a:p>
        </p:txBody>
      </p:sp>
      <p:sp>
        <p:nvSpPr>
          <p:cNvPr id="9" name="object 9"/>
          <p:cNvSpPr txBox="1">
            <a:spLocks noGrp="1"/>
          </p:cNvSpPr>
          <p:nvPr>
            <p:ph type="ftr" sz="quarter" idx="5"/>
          </p:nvPr>
        </p:nvSpPr>
        <p:spPr>
          <a:xfrm>
            <a:off x="180047" y="3351159"/>
            <a:ext cx="1176020" cy="101600"/>
          </a:xfrm>
          <a:prstGeom prst="rect">
            <a:avLst/>
          </a:prstGeom>
        </p:spPr>
        <p:txBody>
          <a:bodyPr vert="horz" wrap="square" lIns="0" tIns="0" rIns="0" bIns="0" rtlCol="0">
            <a:spAutoFit/>
          </a:bodyPr>
          <a:lstStyle>
            <a:defPPr>
              <a:defRPr kern="0"/>
            </a:defPPr>
            <a:lvl1pPr>
              <a:defRPr sz="600" b="0" i="0">
                <a:solidFill>
                  <a:schemeClr val="bg1"/>
                </a:solidFill>
                <a:latin typeface="Carlito"/>
                <a:cs typeface="Carlito"/>
              </a:defRPr>
            </a:lvl1pPr>
          </a:lstStyle>
          <a:p>
            <a:pPr marL="25168">
              <a:lnSpc>
                <a:spcPts val="1328"/>
              </a:lnSpc>
            </a:pPr>
            <a:r>
              <a:rPr lang="pt-BR" spc="-10"/>
              <a:t>Dimitrios</a:t>
            </a:r>
            <a:r>
              <a:rPr lang="pt-BR" spc="-15"/>
              <a:t> </a:t>
            </a:r>
            <a:r>
              <a:rPr lang="pt-BR"/>
              <a:t>A.</a:t>
            </a:r>
            <a:r>
              <a:rPr lang="pt-BR" spc="-10"/>
              <a:t> </a:t>
            </a:r>
            <a:r>
              <a:rPr lang="pt-BR"/>
              <a:t>Glynos</a:t>
            </a:r>
            <a:r>
              <a:rPr lang="pt-BR" spc="114"/>
              <a:t> </a:t>
            </a:r>
            <a:r>
              <a:rPr lang="pt-BR" spc="-10"/>
              <a:t>(Univ.</a:t>
            </a:r>
            <a:r>
              <a:rPr lang="pt-BR" spc="30"/>
              <a:t> </a:t>
            </a:r>
            <a:r>
              <a:rPr lang="pt-BR"/>
              <a:t>of</a:t>
            </a:r>
            <a:r>
              <a:rPr lang="pt-BR" spc="-15"/>
              <a:t> </a:t>
            </a:r>
            <a:r>
              <a:rPr lang="pt-BR" spc="-10"/>
              <a:t>Piraeus)</a:t>
            </a:r>
            <a:endParaRPr spc="-20" dirty="0"/>
          </a:p>
        </p:txBody>
      </p:sp>
    </p:spTree>
  </p:cSld>
  <p:clrMapOvr>
    <a:masterClrMapping/>
  </p:clrMapOvr>
  <p:transition>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77573" y="516542"/>
            <a:ext cx="20838253" cy="711415"/>
          </a:xfrm>
          <a:prstGeom prst="rect">
            <a:avLst/>
          </a:prstGeom>
        </p:spPr>
        <p:txBody>
          <a:bodyPr vert="horz" wrap="square" lIns="0" tIns="33975" rIns="0" bIns="0" rtlCol="0" anchor="ctr">
            <a:spAutoFit/>
          </a:bodyPr>
          <a:lstStyle/>
          <a:p>
            <a:pPr marL="25168">
              <a:lnSpc>
                <a:spcPct val="100000"/>
              </a:lnSpc>
              <a:spcBef>
                <a:spcPts val="268"/>
              </a:spcBef>
            </a:pPr>
            <a:r>
              <a:rPr dirty="0"/>
              <a:t>Incorporated</a:t>
            </a:r>
            <a:r>
              <a:rPr spc="50" dirty="0"/>
              <a:t> </a:t>
            </a:r>
            <a:r>
              <a:rPr dirty="0"/>
              <a:t>static</a:t>
            </a:r>
            <a:r>
              <a:rPr spc="50" dirty="0"/>
              <a:t> </a:t>
            </a:r>
            <a:r>
              <a:rPr spc="-20" dirty="0"/>
              <a:t>libraries</a:t>
            </a:r>
          </a:p>
        </p:txBody>
      </p:sp>
      <p:pic>
        <p:nvPicPr>
          <p:cNvPr id="3" name="object 3"/>
          <p:cNvPicPr/>
          <p:nvPr/>
        </p:nvPicPr>
        <p:blipFill>
          <a:blip r:embed="rId2" cstate="print"/>
          <a:stretch>
            <a:fillRect/>
          </a:stretch>
        </p:blipFill>
        <p:spPr>
          <a:xfrm>
            <a:off x="2079427" y="2283299"/>
            <a:ext cx="135147" cy="135147"/>
          </a:xfrm>
          <a:prstGeom prst="rect">
            <a:avLst/>
          </a:prstGeom>
        </p:spPr>
      </p:pic>
      <p:sp>
        <p:nvSpPr>
          <p:cNvPr id="4" name="object 4"/>
          <p:cNvSpPr txBox="1"/>
          <p:nvPr/>
        </p:nvSpPr>
        <p:spPr>
          <a:xfrm>
            <a:off x="1777573" y="2123737"/>
            <a:ext cx="7441874" cy="2387236"/>
          </a:xfrm>
          <a:prstGeom prst="rect">
            <a:avLst/>
          </a:prstGeom>
        </p:spPr>
        <p:txBody>
          <a:bodyPr vert="horz" wrap="square" lIns="0" tIns="22650" rIns="0" bIns="0" rtlCol="0">
            <a:spAutoFit/>
          </a:bodyPr>
          <a:lstStyle/>
          <a:p>
            <a:pPr marL="573821">
              <a:spcBef>
                <a:spcPts val="178"/>
              </a:spcBef>
            </a:pPr>
            <a:r>
              <a:rPr sz="2180" dirty="0">
                <a:latin typeface="Carlito"/>
                <a:cs typeface="Carlito"/>
              </a:rPr>
              <a:t>Look</a:t>
            </a:r>
            <a:r>
              <a:rPr sz="2180" spc="-69" dirty="0">
                <a:latin typeface="Carlito"/>
                <a:cs typeface="Carlito"/>
              </a:rPr>
              <a:t> </a:t>
            </a:r>
            <a:r>
              <a:rPr sz="2180" dirty="0">
                <a:latin typeface="Carlito"/>
                <a:cs typeface="Carlito"/>
              </a:rPr>
              <a:t>for</a:t>
            </a:r>
            <a:r>
              <a:rPr sz="2180" spc="-59" dirty="0">
                <a:latin typeface="Carlito"/>
                <a:cs typeface="Carlito"/>
              </a:rPr>
              <a:t> </a:t>
            </a:r>
            <a:r>
              <a:rPr sz="2180" spc="-20" dirty="0">
                <a:latin typeface="Carlito"/>
                <a:cs typeface="Carlito"/>
              </a:rPr>
              <a:t>interesting</a:t>
            </a:r>
            <a:r>
              <a:rPr sz="2180" spc="-59" dirty="0">
                <a:latin typeface="Carlito"/>
                <a:cs typeface="Carlito"/>
              </a:rPr>
              <a:t> </a:t>
            </a:r>
            <a:r>
              <a:rPr sz="2180" spc="-20" dirty="0">
                <a:latin typeface="Carlito"/>
                <a:cs typeface="Carlito"/>
              </a:rPr>
              <a:t>symbols</a:t>
            </a:r>
            <a:r>
              <a:rPr sz="2180" spc="-59" dirty="0">
                <a:latin typeface="Carlito"/>
                <a:cs typeface="Carlito"/>
              </a:rPr>
              <a:t> </a:t>
            </a:r>
            <a:r>
              <a:rPr sz="2180" dirty="0">
                <a:latin typeface="Carlito"/>
                <a:cs typeface="Carlito"/>
              </a:rPr>
              <a:t>with</a:t>
            </a:r>
            <a:r>
              <a:rPr sz="2180" spc="-59" dirty="0">
                <a:latin typeface="Carlito"/>
                <a:cs typeface="Carlito"/>
              </a:rPr>
              <a:t> </a:t>
            </a:r>
            <a:r>
              <a:rPr sz="2180" dirty="0">
                <a:latin typeface="Carlito"/>
                <a:cs typeface="Carlito"/>
              </a:rPr>
              <a:t>’nm’</a:t>
            </a:r>
            <a:r>
              <a:rPr sz="2180" spc="-59" dirty="0">
                <a:latin typeface="Carlito"/>
                <a:cs typeface="Carlito"/>
              </a:rPr>
              <a:t> </a:t>
            </a:r>
            <a:r>
              <a:rPr sz="2180" dirty="0">
                <a:latin typeface="Carlito"/>
                <a:cs typeface="Carlito"/>
              </a:rPr>
              <a:t>or</a:t>
            </a:r>
            <a:r>
              <a:rPr sz="2180" spc="-59" dirty="0">
                <a:latin typeface="Carlito"/>
                <a:cs typeface="Carlito"/>
              </a:rPr>
              <a:t> </a:t>
            </a:r>
            <a:r>
              <a:rPr sz="2180" spc="-20" dirty="0">
                <a:latin typeface="Carlito"/>
                <a:cs typeface="Carlito"/>
              </a:rPr>
              <a:t>’objdump’</a:t>
            </a:r>
            <a:endParaRPr sz="2180" dirty="0">
              <a:latin typeface="Carlito"/>
              <a:cs typeface="Carlito"/>
            </a:endParaRPr>
          </a:p>
          <a:p>
            <a:pPr>
              <a:spcBef>
                <a:spcPts val="268"/>
              </a:spcBef>
            </a:pPr>
            <a:endParaRPr sz="2180" dirty="0">
              <a:latin typeface="Carlito"/>
              <a:cs typeface="Carlito"/>
            </a:endParaRPr>
          </a:p>
          <a:p>
            <a:pPr marL="25168"/>
            <a:r>
              <a:rPr sz="1684" dirty="0">
                <a:latin typeface="Liberation Mono"/>
                <a:cs typeface="Liberation Mono"/>
              </a:rPr>
              <a:t>$</a:t>
            </a:r>
            <a:r>
              <a:rPr sz="1684" spc="149" dirty="0">
                <a:latin typeface="Liberation Mono"/>
                <a:cs typeface="Liberation Mono"/>
              </a:rPr>
              <a:t> </a:t>
            </a:r>
            <a:r>
              <a:rPr sz="1684" dirty="0">
                <a:latin typeface="Liberation Mono"/>
                <a:cs typeface="Liberation Mono"/>
              </a:rPr>
              <a:t>objdump</a:t>
            </a:r>
            <a:r>
              <a:rPr sz="1684" spc="149" dirty="0">
                <a:latin typeface="Liberation Mono"/>
                <a:cs typeface="Liberation Mono"/>
              </a:rPr>
              <a:t> </a:t>
            </a:r>
            <a:r>
              <a:rPr sz="1684" dirty="0">
                <a:latin typeface="Liberation Mono"/>
                <a:cs typeface="Liberation Mono"/>
              </a:rPr>
              <a:t>-d</a:t>
            </a:r>
            <a:r>
              <a:rPr sz="1684" spc="159" dirty="0">
                <a:latin typeface="Liberation Mono"/>
                <a:cs typeface="Liberation Mono"/>
              </a:rPr>
              <a:t> </a:t>
            </a:r>
            <a:r>
              <a:rPr sz="1684" spc="-50" dirty="0">
                <a:latin typeface="Liberation Mono"/>
                <a:cs typeface="Liberation Mono"/>
              </a:rPr>
              <a:t>foo</a:t>
            </a:r>
            <a:endParaRPr sz="1684" dirty="0">
              <a:latin typeface="Liberation Mono"/>
              <a:cs typeface="Liberation Mono"/>
            </a:endParaRPr>
          </a:p>
          <a:p>
            <a:pPr marL="25168">
              <a:spcBef>
                <a:spcPts val="664"/>
              </a:spcBef>
            </a:pPr>
            <a:r>
              <a:rPr sz="1684" spc="-50" dirty="0">
                <a:latin typeface="Liberation Mono"/>
                <a:cs typeface="Liberation Mono"/>
              </a:rPr>
              <a:t>...</a:t>
            </a:r>
            <a:endParaRPr sz="1684" dirty="0">
              <a:latin typeface="Liberation Mono"/>
              <a:cs typeface="Liberation Mono"/>
            </a:endParaRPr>
          </a:p>
          <a:p>
            <a:pPr marL="25168">
              <a:spcBef>
                <a:spcPts val="664"/>
              </a:spcBef>
            </a:pPr>
            <a:r>
              <a:rPr sz="1684" dirty="0">
                <a:latin typeface="Liberation Mono"/>
                <a:cs typeface="Liberation Mono"/>
              </a:rPr>
              <a:t>804c315:</a:t>
            </a:r>
            <a:r>
              <a:rPr sz="1684" spc="159" dirty="0">
                <a:latin typeface="Liberation Mono"/>
                <a:cs typeface="Liberation Mono"/>
              </a:rPr>
              <a:t> </a:t>
            </a:r>
            <a:r>
              <a:rPr sz="1684" dirty="0">
                <a:latin typeface="Liberation Mono"/>
                <a:cs typeface="Liberation Mono"/>
              </a:rPr>
              <a:t>e8</a:t>
            </a:r>
            <a:r>
              <a:rPr sz="1684" spc="159" dirty="0">
                <a:latin typeface="Liberation Mono"/>
                <a:cs typeface="Liberation Mono"/>
              </a:rPr>
              <a:t> </a:t>
            </a:r>
            <a:r>
              <a:rPr sz="1684" dirty="0">
                <a:latin typeface="Liberation Mono"/>
                <a:cs typeface="Liberation Mono"/>
              </a:rPr>
              <a:t>b6</a:t>
            </a:r>
            <a:r>
              <a:rPr sz="1684" spc="159" dirty="0">
                <a:latin typeface="Liberation Mono"/>
                <a:cs typeface="Liberation Mono"/>
              </a:rPr>
              <a:t> </a:t>
            </a:r>
            <a:r>
              <a:rPr sz="1684" dirty="0">
                <a:latin typeface="Liberation Mono"/>
                <a:cs typeface="Liberation Mono"/>
              </a:rPr>
              <a:t>00</a:t>
            </a:r>
            <a:r>
              <a:rPr sz="1684" spc="159" dirty="0">
                <a:latin typeface="Liberation Mono"/>
                <a:cs typeface="Liberation Mono"/>
              </a:rPr>
              <a:t> </a:t>
            </a:r>
            <a:r>
              <a:rPr sz="1684" dirty="0">
                <a:latin typeface="Liberation Mono"/>
                <a:cs typeface="Liberation Mono"/>
              </a:rPr>
              <a:t>00</a:t>
            </a:r>
            <a:r>
              <a:rPr sz="1684" spc="168" dirty="0">
                <a:latin typeface="Liberation Mono"/>
                <a:cs typeface="Liberation Mono"/>
              </a:rPr>
              <a:t> </a:t>
            </a:r>
            <a:r>
              <a:rPr sz="1684" dirty="0">
                <a:latin typeface="Liberation Mono"/>
                <a:cs typeface="Liberation Mono"/>
              </a:rPr>
              <a:t>00</a:t>
            </a:r>
            <a:r>
              <a:rPr sz="1684" spc="159" dirty="0">
                <a:latin typeface="Liberation Mono"/>
                <a:cs typeface="Liberation Mono"/>
              </a:rPr>
              <a:t> </a:t>
            </a:r>
            <a:r>
              <a:rPr sz="1684" dirty="0">
                <a:latin typeface="Liberation Mono"/>
                <a:cs typeface="Liberation Mono"/>
              </a:rPr>
              <a:t>call</a:t>
            </a:r>
            <a:r>
              <a:rPr sz="1684" spc="159" dirty="0">
                <a:latin typeface="Liberation Mono"/>
                <a:cs typeface="Liberation Mono"/>
              </a:rPr>
              <a:t> </a:t>
            </a:r>
            <a:r>
              <a:rPr sz="1684" dirty="0">
                <a:latin typeface="Liberation Mono"/>
                <a:cs typeface="Liberation Mono"/>
              </a:rPr>
              <a:t>804c3d0</a:t>
            </a:r>
            <a:r>
              <a:rPr sz="1684" spc="159" dirty="0">
                <a:latin typeface="Liberation Mono"/>
                <a:cs typeface="Liberation Mono"/>
              </a:rPr>
              <a:t> </a:t>
            </a:r>
            <a:r>
              <a:rPr sz="1684" spc="-20" dirty="0">
                <a:latin typeface="Liberation Mono"/>
                <a:cs typeface="Liberation Mono"/>
              </a:rPr>
              <a:t>&lt;SSL_library_init&gt;</a:t>
            </a:r>
            <a:endParaRPr sz="1684" dirty="0">
              <a:latin typeface="Liberation Mono"/>
              <a:cs typeface="Liberation Mono"/>
            </a:endParaRPr>
          </a:p>
          <a:p>
            <a:pPr marL="25168">
              <a:spcBef>
                <a:spcPts val="664"/>
              </a:spcBef>
            </a:pPr>
            <a:r>
              <a:rPr sz="1684" spc="-50" dirty="0">
                <a:latin typeface="Liberation Mono"/>
                <a:cs typeface="Liberation Mono"/>
              </a:rPr>
              <a:t>...</a:t>
            </a:r>
            <a:endParaRPr sz="1684" dirty="0">
              <a:latin typeface="Liberation Mono"/>
              <a:cs typeface="Liberation Mono"/>
            </a:endParaRPr>
          </a:p>
          <a:p>
            <a:pPr marL="25168">
              <a:spcBef>
                <a:spcPts val="664"/>
              </a:spcBef>
            </a:pPr>
            <a:r>
              <a:rPr sz="1684" spc="-99" dirty="0">
                <a:latin typeface="Liberation Mono"/>
                <a:cs typeface="Liberation Mono"/>
              </a:rPr>
              <a:t>$</a:t>
            </a:r>
            <a:endParaRPr sz="1684" dirty="0">
              <a:latin typeface="Liberation Mono"/>
              <a:cs typeface="Liberation Mono"/>
            </a:endParaRPr>
          </a:p>
        </p:txBody>
      </p:sp>
      <p:sp>
        <p:nvSpPr>
          <p:cNvPr id="9" name="object 9"/>
          <p:cNvSpPr txBox="1">
            <a:spLocks noGrp="1"/>
          </p:cNvSpPr>
          <p:nvPr>
            <p:ph type="ftr" sz="quarter" idx="5"/>
          </p:nvPr>
        </p:nvSpPr>
        <p:spPr>
          <a:xfrm>
            <a:off x="180047" y="3351159"/>
            <a:ext cx="1176020" cy="101600"/>
          </a:xfrm>
          <a:prstGeom prst="rect">
            <a:avLst/>
          </a:prstGeom>
        </p:spPr>
        <p:txBody>
          <a:bodyPr vert="horz" wrap="square" lIns="0" tIns="0" rIns="0" bIns="0" rtlCol="0">
            <a:spAutoFit/>
          </a:bodyPr>
          <a:lstStyle>
            <a:defPPr>
              <a:defRPr kern="0"/>
            </a:defPPr>
            <a:lvl1pPr>
              <a:defRPr sz="600" b="0" i="0">
                <a:solidFill>
                  <a:schemeClr val="bg1"/>
                </a:solidFill>
                <a:latin typeface="Carlito"/>
                <a:cs typeface="Carlito"/>
              </a:defRPr>
            </a:lvl1pPr>
          </a:lstStyle>
          <a:p>
            <a:pPr marL="25168">
              <a:lnSpc>
                <a:spcPts val="1328"/>
              </a:lnSpc>
            </a:pPr>
            <a:r>
              <a:rPr lang="pt-BR" spc="-10"/>
              <a:t>Dimitrios</a:t>
            </a:r>
            <a:r>
              <a:rPr lang="pt-BR" spc="-15"/>
              <a:t> </a:t>
            </a:r>
            <a:r>
              <a:rPr lang="pt-BR"/>
              <a:t>A.</a:t>
            </a:r>
            <a:r>
              <a:rPr lang="pt-BR" spc="-10"/>
              <a:t> </a:t>
            </a:r>
            <a:r>
              <a:rPr lang="pt-BR"/>
              <a:t>Glynos</a:t>
            </a:r>
            <a:r>
              <a:rPr lang="pt-BR" spc="114"/>
              <a:t> </a:t>
            </a:r>
            <a:r>
              <a:rPr lang="pt-BR" spc="-10"/>
              <a:t>(Univ.</a:t>
            </a:r>
            <a:r>
              <a:rPr lang="pt-BR" spc="30"/>
              <a:t> </a:t>
            </a:r>
            <a:r>
              <a:rPr lang="pt-BR"/>
              <a:t>of</a:t>
            </a:r>
            <a:r>
              <a:rPr lang="pt-BR" spc="-15"/>
              <a:t> </a:t>
            </a:r>
            <a:r>
              <a:rPr lang="pt-BR" spc="-10"/>
              <a:t>Piraeus)</a:t>
            </a:r>
            <a:endParaRPr spc="-20" dirty="0"/>
          </a:p>
        </p:txBody>
      </p:sp>
    </p:spTree>
  </p:cSld>
  <p:clrMapOvr>
    <a:masterClrMapping/>
  </p:clrMapOvr>
  <p:transition>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7394" y="236532"/>
            <a:ext cx="20838253" cy="711415"/>
          </a:xfrm>
          <a:prstGeom prst="rect">
            <a:avLst/>
          </a:prstGeom>
        </p:spPr>
        <p:txBody>
          <a:bodyPr vert="horz" wrap="square" lIns="0" tIns="33975" rIns="0" bIns="0" rtlCol="0" anchor="ctr">
            <a:spAutoFit/>
          </a:bodyPr>
          <a:lstStyle/>
          <a:p>
            <a:pPr marL="25168">
              <a:lnSpc>
                <a:spcPct val="100000"/>
              </a:lnSpc>
              <a:spcBef>
                <a:spcPts val="268"/>
              </a:spcBef>
            </a:pPr>
            <a:r>
              <a:rPr dirty="0"/>
              <a:t>Execution</a:t>
            </a:r>
            <a:r>
              <a:rPr spc="-30" dirty="0"/>
              <a:t> </a:t>
            </a:r>
            <a:r>
              <a:rPr spc="-20" dirty="0"/>
              <a:t>tracing</a:t>
            </a:r>
          </a:p>
        </p:txBody>
      </p:sp>
      <p:sp>
        <p:nvSpPr>
          <p:cNvPr id="4" name="object 4"/>
          <p:cNvSpPr txBox="1">
            <a:spLocks noGrp="1"/>
          </p:cNvSpPr>
          <p:nvPr>
            <p:ph type="body" idx="1"/>
          </p:nvPr>
        </p:nvSpPr>
        <p:spPr>
          <a:xfrm>
            <a:off x="768057" y="1255040"/>
            <a:ext cx="20838253" cy="4762336"/>
          </a:xfrm>
          <a:prstGeom prst="rect">
            <a:avLst/>
          </a:prstGeom>
        </p:spPr>
        <p:txBody>
          <a:bodyPr vert="horz" wrap="square" lIns="0" tIns="191269" rIns="0" bIns="0" rtlCol="0">
            <a:spAutoFit/>
          </a:bodyPr>
          <a:lstStyle/>
          <a:p>
            <a:pPr marL="573821">
              <a:lnSpc>
                <a:spcPct val="100000"/>
              </a:lnSpc>
              <a:spcBef>
                <a:spcPts val="1506"/>
              </a:spcBef>
            </a:pPr>
            <a:r>
              <a:rPr dirty="0"/>
              <a:t>Use</a:t>
            </a:r>
            <a:r>
              <a:rPr spc="-50" dirty="0"/>
              <a:t> </a:t>
            </a:r>
            <a:r>
              <a:rPr spc="-40" dirty="0"/>
              <a:t>’strace’ </a:t>
            </a:r>
            <a:r>
              <a:rPr dirty="0"/>
              <a:t>to</a:t>
            </a:r>
            <a:r>
              <a:rPr spc="-40" dirty="0"/>
              <a:t> </a:t>
            </a:r>
            <a:r>
              <a:rPr dirty="0"/>
              <a:t>trace</a:t>
            </a:r>
            <a:r>
              <a:rPr spc="-40" dirty="0"/>
              <a:t> </a:t>
            </a:r>
            <a:r>
              <a:rPr spc="-20" dirty="0"/>
              <a:t>system</a:t>
            </a:r>
            <a:r>
              <a:rPr spc="-40" dirty="0"/>
              <a:t> calls</a:t>
            </a:r>
          </a:p>
          <a:p>
            <a:pPr marL="573821">
              <a:lnSpc>
                <a:spcPct val="100000"/>
              </a:lnSpc>
              <a:spcBef>
                <a:spcPts val="1149"/>
              </a:spcBef>
            </a:pPr>
            <a:r>
              <a:rPr sz="1684" dirty="0">
                <a:latin typeface="Liberation Mono"/>
                <a:cs typeface="Liberation Mono"/>
              </a:rPr>
              <a:t>$</a:t>
            </a:r>
            <a:r>
              <a:rPr sz="1684" spc="149" dirty="0">
                <a:latin typeface="Liberation Mono"/>
                <a:cs typeface="Liberation Mono"/>
              </a:rPr>
              <a:t> </a:t>
            </a:r>
            <a:r>
              <a:rPr sz="1684" dirty="0">
                <a:latin typeface="Liberation Mono"/>
                <a:cs typeface="Liberation Mono"/>
              </a:rPr>
              <a:t>strace</a:t>
            </a:r>
            <a:r>
              <a:rPr sz="1684" spc="149" dirty="0">
                <a:latin typeface="Liberation Mono"/>
                <a:cs typeface="Liberation Mono"/>
              </a:rPr>
              <a:t> </a:t>
            </a:r>
            <a:r>
              <a:rPr sz="1684" dirty="0">
                <a:latin typeface="Liberation Mono"/>
                <a:cs typeface="Liberation Mono"/>
              </a:rPr>
              <a:t>-fF</a:t>
            </a:r>
            <a:r>
              <a:rPr sz="1684" spc="159" dirty="0">
                <a:latin typeface="Liberation Mono"/>
                <a:cs typeface="Liberation Mono"/>
              </a:rPr>
              <a:t> </a:t>
            </a:r>
            <a:r>
              <a:rPr sz="1684" spc="-20" dirty="0">
                <a:latin typeface="Liberation Mono"/>
                <a:cs typeface="Liberation Mono"/>
              </a:rPr>
              <a:t>./foo</a:t>
            </a:r>
            <a:endParaRPr sz="1684" dirty="0">
              <a:latin typeface="Liberation Mono"/>
              <a:cs typeface="Liberation Mono"/>
            </a:endParaRPr>
          </a:p>
          <a:p>
            <a:pPr marL="573821">
              <a:lnSpc>
                <a:spcPct val="100000"/>
              </a:lnSpc>
              <a:spcBef>
                <a:spcPts val="664"/>
              </a:spcBef>
            </a:pPr>
            <a:r>
              <a:rPr sz="1684" spc="-50" dirty="0">
                <a:latin typeface="Liberation Mono"/>
                <a:cs typeface="Liberation Mono"/>
              </a:rPr>
              <a:t>...</a:t>
            </a:r>
            <a:endParaRPr sz="1684" dirty="0">
              <a:latin typeface="Liberation Mono"/>
              <a:cs typeface="Liberation Mono"/>
            </a:endParaRPr>
          </a:p>
          <a:p>
            <a:pPr marL="573821">
              <a:lnSpc>
                <a:spcPct val="100000"/>
              </a:lnSpc>
              <a:spcBef>
                <a:spcPts val="664"/>
              </a:spcBef>
            </a:pPr>
            <a:r>
              <a:rPr sz="1684" dirty="0">
                <a:latin typeface="Liberation Mono"/>
                <a:cs typeface="Liberation Mono"/>
              </a:rPr>
              <a:t>[pid</a:t>
            </a:r>
            <a:r>
              <a:rPr sz="1684" spc="226" dirty="0">
                <a:latin typeface="Liberation Mono"/>
                <a:cs typeface="Liberation Mono"/>
              </a:rPr>
              <a:t> </a:t>
            </a:r>
            <a:r>
              <a:rPr sz="1684" dirty="0">
                <a:latin typeface="Liberation Mono"/>
                <a:cs typeface="Liberation Mono"/>
              </a:rPr>
              <a:t>16155]</a:t>
            </a:r>
            <a:r>
              <a:rPr sz="1684" spc="226" dirty="0">
                <a:latin typeface="Liberation Mono"/>
                <a:cs typeface="Liberation Mono"/>
              </a:rPr>
              <a:t> </a:t>
            </a:r>
            <a:r>
              <a:rPr sz="1684" dirty="0">
                <a:latin typeface="Liberation Mono"/>
                <a:cs typeface="Liberation Mono"/>
              </a:rPr>
              <a:t>execve("/bin/mount",</a:t>
            </a:r>
            <a:r>
              <a:rPr sz="1684" spc="226" dirty="0">
                <a:latin typeface="Liberation Mono"/>
                <a:cs typeface="Liberation Mono"/>
              </a:rPr>
              <a:t> </a:t>
            </a:r>
            <a:r>
              <a:rPr sz="1684" dirty="0">
                <a:latin typeface="Liberation Mono"/>
                <a:cs typeface="Liberation Mono"/>
              </a:rPr>
              <a:t>...</a:t>
            </a:r>
            <a:r>
              <a:rPr sz="1684" spc="226" dirty="0">
                <a:latin typeface="Liberation Mono"/>
                <a:cs typeface="Liberation Mono"/>
              </a:rPr>
              <a:t> </a:t>
            </a:r>
            <a:r>
              <a:rPr sz="1684" dirty="0">
                <a:latin typeface="Liberation Mono"/>
                <a:cs typeface="Liberation Mono"/>
              </a:rPr>
              <a:t>)</a:t>
            </a:r>
            <a:r>
              <a:rPr sz="1684" spc="226" dirty="0">
                <a:latin typeface="Liberation Mono"/>
                <a:cs typeface="Liberation Mono"/>
              </a:rPr>
              <a:t> </a:t>
            </a:r>
            <a:r>
              <a:rPr sz="1684" dirty="0">
                <a:latin typeface="Liberation Mono"/>
                <a:cs typeface="Liberation Mono"/>
              </a:rPr>
              <a:t>=</a:t>
            </a:r>
            <a:r>
              <a:rPr sz="1684" spc="226" dirty="0">
                <a:latin typeface="Liberation Mono"/>
                <a:cs typeface="Liberation Mono"/>
              </a:rPr>
              <a:t> </a:t>
            </a:r>
            <a:r>
              <a:rPr sz="1684" spc="-99" dirty="0">
                <a:latin typeface="Liberation Mono"/>
                <a:cs typeface="Liberation Mono"/>
              </a:rPr>
              <a:t>0</a:t>
            </a:r>
            <a:endParaRPr sz="1684" dirty="0">
              <a:latin typeface="Liberation Mono"/>
              <a:cs typeface="Liberation Mono"/>
            </a:endParaRPr>
          </a:p>
          <a:p>
            <a:pPr marL="573821">
              <a:lnSpc>
                <a:spcPct val="100000"/>
              </a:lnSpc>
              <a:spcBef>
                <a:spcPts val="664"/>
              </a:spcBef>
            </a:pPr>
            <a:r>
              <a:rPr sz="1684" spc="-50" dirty="0">
                <a:latin typeface="Liberation Mono"/>
                <a:cs typeface="Liberation Mono"/>
              </a:rPr>
              <a:t>...</a:t>
            </a:r>
            <a:endParaRPr sz="1684" dirty="0">
              <a:latin typeface="Liberation Mono"/>
              <a:cs typeface="Liberation Mono"/>
            </a:endParaRPr>
          </a:p>
          <a:p>
            <a:pPr marL="573821">
              <a:lnSpc>
                <a:spcPct val="100000"/>
              </a:lnSpc>
              <a:spcBef>
                <a:spcPts val="664"/>
              </a:spcBef>
            </a:pPr>
            <a:r>
              <a:rPr sz="1684" spc="-99" dirty="0">
                <a:latin typeface="Liberation Mono"/>
                <a:cs typeface="Liberation Mono"/>
              </a:rPr>
              <a:t>$</a:t>
            </a:r>
            <a:endParaRPr sz="1684" dirty="0">
              <a:latin typeface="Liberation Mono"/>
              <a:cs typeface="Liberation Mono"/>
            </a:endParaRPr>
          </a:p>
          <a:p>
            <a:pPr marL="573821">
              <a:lnSpc>
                <a:spcPct val="100000"/>
              </a:lnSpc>
              <a:spcBef>
                <a:spcPts val="763"/>
              </a:spcBef>
            </a:pPr>
            <a:r>
              <a:rPr dirty="0"/>
              <a:t>Use</a:t>
            </a:r>
            <a:r>
              <a:rPr spc="-69" dirty="0"/>
              <a:t> </a:t>
            </a:r>
            <a:r>
              <a:rPr dirty="0"/>
              <a:t>’ltrace’</a:t>
            </a:r>
            <a:r>
              <a:rPr spc="-59" dirty="0"/>
              <a:t> </a:t>
            </a:r>
            <a:r>
              <a:rPr dirty="0"/>
              <a:t>to</a:t>
            </a:r>
            <a:r>
              <a:rPr spc="-59" dirty="0"/>
              <a:t> </a:t>
            </a:r>
            <a:r>
              <a:rPr dirty="0"/>
              <a:t>trace</a:t>
            </a:r>
            <a:r>
              <a:rPr spc="-59" dirty="0"/>
              <a:t> </a:t>
            </a:r>
            <a:r>
              <a:rPr spc="-20" dirty="0"/>
              <a:t>library</a:t>
            </a:r>
            <a:r>
              <a:rPr spc="-59" dirty="0"/>
              <a:t> </a:t>
            </a:r>
            <a:r>
              <a:rPr spc="-20" dirty="0"/>
              <a:t>calls</a:t>
            </a:r>
          </a:p>
          <a:p>
            <a:pPr marL="573821">
              <a:lnSpc>
                <a:spcPct val="100000"/>
              </a:lnSpc>
              <a:spcBef>
                <a:spcPts val="1159"/>
              </a:spcBef>
            </a:pPr>
            <a:r>
              <a:rPr sz="1684" dirty="0">
                <a:latin typeface="Liberation Mono"/>
                <a:cs typeface="Liberation Mono"/>
              </a:rPr>
              <a:t>$</a:t>
            </a:r>
            <a:r>
              <a:rPr sz="1684" spc="149" dirty="0">
                <a:latin typeface="Liberation Mono"/>
                <a:cs typeface="Liberation Mono"/>
              </a:rPr>
              <a:t> </a:t>
            </a:r>
            <a:r>
              <a:rPr sz="1684" dirty="0">
                <a:latin typeface="Liberation Mono"/>
                <a:cs typeface="Liberation Mono"/>
              </a:rPr>
              <a:t>ltrace</a:t>
            </a:r>
            <a:r>
              <a:rPr sz="1684" spc="159" dirty="0">
                <a:latin typeface="Liberation Mono"/>
                <a:cs typeface="Liberation Mono"/>
              </a:rPr>
              <a:t> </a:t>
            </a:r>
            <a:r>
              <a:rPr sz="1684" spc="-20" dirty="0">
                <a:latin typeface="Liberation Mono"/>
                <a:cs typeface="Liberation Mono"/>
              </a:rPr>
              <a:t>./foo</a:t>
            </a:r>
            <a:endParaRPr sz="1684" dirty="0">
              <a:latin typeface="Liberation Mono"/>
              <a:cs typeface="Liberation Mono"/>
            </a:endParaRPr>
          </a:p>
          <a:p>
            <a:pPr marL="573821">
              <a:lnSpc>
                <a:spcPct val="100000"/>
              </a:lnSpc>
              <a:spcBef>
                <a:spcPts val="664"/>
              </a:spcBef>
            </a:pPr>
            <a:r>
              <a:rPr sz="1684" spc="-50" dirty="0">
                <a:latin typeface="Liberation Mono"/>
                <a:cs typeface="Liberation Mono"/>
              </a:rPr>
              <a:t>...</a:t>
            </a:r>
            <a:endParaRPr sz="1684" dirty="0">
              <a:latin typeface="Liberation Mono"/>
              <a:cs typeface="Liberation Mono"/>
            </a:endParaRPr>
          </a:p>
          <a:p>
            <a:pPr marL="573821">
              <a:lnSpc>
                <a:spcPct val="100000"/>
              </a:lnSpc>
              <a:spcBef>
                <a:spcPts val="664"/>
              </a:spcBef>
            </a:pPr>
            <a:r>
              <a:rPr sz="1684" dirty="0">
                <a:latin typeface="Liberation Mono"/>
                <a:cs typeface="Liberation Mono"/>
              </a:rPr>
              <a:t>strcpy(0xbfc0343d,</a:t>
            </a:r>
            <a:r>
              <a:rPr sz="1684" spc="337" dirty="0">
                <a:latin typeface="Liberation Mono"/>
                <a:cs typeface="Liberation Mono"/>
              </a:rPr>
              <a:t> </a:t>
            </a:r>
            <a:r>
              <a:rPr sz="1684" dirty="0">
                <a:latin typeface="Liberation Mono"/>
                <a:cs typeface="Liberation Mono"/>
              </a:rPr>
              <a:t>0xbfc0451a)</a:t>
            </a:r>
            <a:r>
              <a:rPr sz="1684" spc="357" dirty="0">
                <a:latin typeface="Liberation Mono"/>
                <a:cs typeface="Liberation Mono"/>
              </a:rPr>
              <a:t> </a:t>
            </a:r>
            <a:r>
              <a:rPr sz="1684" dirty="0">
                <a:latin typeface="Liberation Mono"/>
                <a:cs typeface="Liberation Mono"/>
              </a:rPr>
              <a:t>=</a:t>
            </a:r>
            <a:r>
              <a:rPr sz="1684" spc="357" dirty="0">
                <a:latin typeface="Liberation Mono"/>
                <a:cs typeface="Liberation Mono"/>
              </a:rPr>
              <a:t> </a:t>
            </a:r>
            <a:r>
              <a:rPr sz="1684" spc="-20" dirty="0">
                <a:latin typeface="Liberation Mono"/>
                <a:cs typeface="Liberation Mono"/>
              </a:rPr>
              <a:t>0xbfc0343d</a:t>
            </a:r>
            <a:endParaRPr sz="1684" dirty="0">
              <a:latin typeface="Liberation Mono"/>
              <a:cs typeface="Liberation Mono"/>
            </a:endParaRPr>
          </a:p>
          <a:p>
            <a:pPr marL="573821">
              <a:lnSpc>
                <a:spcPct val="100000"/>
              </a:lnSpc>
              <a:spcBef>
                <a:spcPts val="664"/>
              </a:spcBef>
            </a:pPr>
            <a:r>
              <a:rPr sz="1684" spc="-50" dirty="0">
                <a:latin typeface="Liberation Mono"/>
                <a:cs typeface="Liberation Mono"/>
              </a:rPr>
              <a:t>...</a:t>
            </a:r>
            <a:endParaRPr sz="1684" dirty="0">
              <a:latin typeface="Liberation Mono"/>
              <a:cs typeface="Liberation Mono"/>
            </a:endParaRPr>
          </a:p>
          <a:p>
            <a:pPr marL="573821">
              <a:lnSpc>
                <a:spcPct val="100000"/>
              </a:lnSpc>
              <a:spcBef>
                <a:spcPts val="664"/>
              </a:spcBef>
            </a:pPr>
            <a:r>
              <a:rPr sz="1684" spc="-99" dirty="0">
                <a:latin typeface="Liberation Mono"/>
                <a:cs typeface="Liberation Mono"/>
              </a:rPr>
              <a:t>$</a:t>
            </a:r>
            <a:endParaRPr sz="1684" dirty="0">
              <a:latin typeface="Liberation Mono"/>
              <a:cs typeface="Liberation Mono"/>
            </a:endParaRPr>
          </a:p>
        </p:txBody>
      </p:sp>
      <p:sp>
        <p:nvSpPr>
          <p:cNvPr id="10" name="object 10"/>
          <p:cNvSpPr txBox="1">
            <a:spLocks noGrp="1"/>
          </p:cNvSpPr>
          <p:nvPr>
            <p:ph type="ftr" sz="quarter" idx="5"/>
          </p:nvPr>
        </p:nvSpPr>
        <p:spPr>
          <a:xfrm>
            <a:off x="180047" y="3351159"/>
            <a:ext cx="1176020" cy="101600"/>
          </a:xfrm>
          <a:prstGeom prst="rect">
            <a:avLst/>
          </a:prstGeom>
        </p:spPr>
        <p:txBody>
          <a:bodyPr vert="horz" wrap="square" lIns="0" tIns="0" rIns="0" bIns="0" rtlCol="0">
            <a:spAutoFit/>
          </a:bodyPr>
          <a:lstStyle>
            <a:defPPr>
              <a:defRPr kern="0"/>
            </a:defPPr>
            <a:lvl1pPr>
              <a:defRPr sz="600" b="0" i="0">
                <a:solidFill>
                  <a:schemeClr val="bg1"/>
                </a:solidFill>
                <a:latin typeface="Carlito"/>
                <a:cs typeface="Carlito"/>
              </a:defRPr>
            </a:lvl1pPr>
          </a:lstStyle>
          <a:p>
            <a:pPr marL="25168">
              <a:lnSpc>
                <a:spcPts val="1328"/>
              </a:lnSpc>
            </a:pPr>
            <a:r>
              <a:rPr lang="pt-BR" spc="-10"/>
              <a:t>Dimitrios</a:t>
            </a:r>
            <a:r>
              <a:rPr lang="pt-BR" spc="-15"/>
              <a:t> </a:t>
            </a:r>
            <a:r>
              <a:rPr lang="pt-BR"/>
              <a:t>A.</a:t>
            </a:r>
            <a:r>
              <a:rPr lang="pt-BR" spc="-10"/>
              <a:t> </a:t>
            </a:r>
            <a:r>
              <a:rPr lang="pt-BR"/>
              <a:t>Glynos</a:t>
            </a:r>
            <a:r>
              <a:rPr lang="pt-BR" spc="114"/>
              <a:t> </a:t>
            </a:r>
            <a:r>
              <a:rPr lang="pt-BR" spc="-10"/>
              <a:t>(Univ.</a:t>
            </a:r>
            <a:r>
              <a:rPr lang="pt-BR" spc="30"/>
              <a:t> </a:t>
            </a:r>
            <a:r>
              <a:rPr lang="pt-BR"/>
              <a:t>of</a:t>
            </a:r>
            <a:r>
              <a:rPr lang="pt-BR" spc="-15"/>
              <a:t> </a:t>
            </a:r>
            <a:r>
              <a:rPr lang="pt-BR" spc="-10"/>
              <a:t>Piraeus)</a:t>
            </a:r>
            <a:endParaRPr spc="-20" dirty="0"/>
          </a:p>
        </p:txBody>
      </p:sp>
    </p:spTree>
  </p:cSld>
  <p:clrMapOvr>
    <a:masterClrMapping/>
  </p:clrMapOvr>
  <p:transition>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2446944" y="387528"/>
            <a:ext cx="19198449" cy="957636"/>
          </a:xfrm>
          <a:prstGeom prst="rect">
            <a:avLst/>
          </a:prstGeom>
        </p:spPr>
        <p:txBody>
          <a:bodyPr vert="horz" wrap="square" lIns="0" tIns="33975" rIns="0" bIns="0" rtlCol="0" anchor="ctr">
            <a:spAutoFit/>
          </a:bodyPr>
          <a:lstStyle/>
          <a:p>
            <a:pPr marL="25168">
              <a:lnSpc>
                <a:spcPct val="100000"/>
              </a:lnSpc>
              <a:spcBef>
                <a:spcPts val="268"/>
              </a:spcBef>
            </a:pPr>
            <a:r>
              <a:rPr sz="6000" dirty="0">
                <a:solidFill>
                  <a:schemeClr val="tx1"/>
                </a:solidFill>
                <a:latin typeface="+mj-lt"/>
                <a:cs typeface="+mj-cs"/>
              </a:rPr>
              <a:t>Fuzz testing</a:t>
            </a:r>
          </a:p>
        </p:txBody>
      </p:sp>
      <p:pic>
        <p:nvPicPr>
          <p:cNvPr id="3" name="object 3"/>
          <p:cNvPicPr/>
          <p:nvPr/>
        </p:nvPicPr>
        <p:blipFill>
          <a:blip r:embed="rId2" cstate="print"/>
          <a:stretch>
            <a:fillRect/>
          </a:stretch>
        </p:blipFill>
        <p:spPr>
          <a:xfrm>
            <a:off x="2079427" y="2722891"/>
            <a:ext cx="135147" cy="135147"/>
          </a:xfrm>
          <a:prstGeom prst="rect">
            <a:avLst/>
          </a:prstGeom>
        </p:spPr>
      </p:pic>
      <p:pic>
        <p:nvPicPr>
          <p:cNvPr id="4" name="object 4"/>
          <p:cNvPicPr/>
          <p:nvPr/>
        </p:nvPicPr>
        <p:blipFill>
          <a:blip r:embed="rId3" cstate="print"/>
          <a:stretch>
            <a:fillRect/>
          </a:stretch>
        </p:blipFill>
        <p:spPr>
          <a:xfrm>
            <a:off x="2079427" y="3098987"/>
            <a:ext cx="135147" cy="135147"/>
          </a:xfrm>
          <a:prstGeom prst="rect">
            <a:avLst/>
          </a:prstGeom>
        </p:spPr>
      </p:pic>
      <p:pic>
        <p:nvPicPr>
          <p:cNvPr id="5" name="object 5"/>
          <p:cNvPicPr/>
          <p:nvPr/>
        </p:nvPicPr>
        <p:blipFill>
          <a:blip r:embed="rId4" cstate="print"/>
          <a:stretch>
            <a:fillRect/>
          </a:stretch>
        </p:blipFill>
        <p:spPr>
          <a:xfrm>
            <a:off x="2654793" y="3476288"/>
            <a:ext cx="108872" cy="108872"/>
          </a:xfrm>
          <a:prstGeom prst="rect">
            <a:avLst/>
          </a:prstGeom>
        </p:spPr>
      </p:pic>
      <p:pic>
        <p:nvPicPr>
          <p:cNvPr id="6" name="object 6"/>
          <p:cNvPicPr/>
          <p:nvPr/>
        </p:nvPicPr>
        <p:blipFill>
          <a:blip r:embed="rId5" cstate="print"/>
          <a:stretch>
            <a:fillRect/>
          </a:stretch>
        </p:blipFill>
        <p:spPr>
          <a:xfrm>
            <a:off x="2654793" y="3777158"/>
            <a:ext cx="108872" cy="108872"/>
          </a:xfrm>
          <a:prstGeom prst="rect">
            <a:avLst/>
          </a:prstGeom>
        </p:spPr>
      </p:pic>
      <p:sp>
        <p:nvSpPr>
          <p:cNvPr id="7" name="object 7"/>
          <p:cNvSpPr txBox="1"/>
          <p:nvPr/>
        </p:nvSpPr>
        <p:spPr>
          <a:xfrm>
            <a:off x="2326666" y="2516718"/>
            <a:ext cx="5882780" cy="1432080"/>
          </a:xfrm>
          <a:prstGeom prst="rect">
            <a:avLst/>
          </a:prstGeom>
        </p:spPr>
        <p:txBody>
          <a:bodyPr vert="horz" wrap="square" lIns="0" tIns="25167" rIns="0" bIns="0" rtlCol="0">
            <a:spAutoFit/>
          </a:bodyPr>
          <a:lstStyle/>
          <a:p>
            <a:pPr marL="25168" marR="10067">
              <a:lnSpc>
                <a:spcPct val="113199"/>
              </a:lnSpc>
              <a:spcBef>
                <a:spcPts val="198"/>
              </a:spcBef>
            </a:pPr>
            <a:r>
              <a:rPr sz="2180" spc="-59" dirty="0">
                <a:latin typeface="Carlito"/>
                <a:cs typeface="Carlito"/>
              </a:rPr>
              <a:t>Test</a:t>
            </a:r>
            <a:r>
              <a:rPr sz="2180" spc="-40" dirty="0">
                <a:latin typeface="Carlito"/>
                <a:cs typeface="Carlito"/>
              </a:rPr>
              <a:t> </a:t>
            </a:r>
            <a:r>
              <a:rPr sz="2180" dirty="0">
                <a:latin typeface="Carlito"/>
                <a:cs typeface="Carlito"/>
              </a:rPr>
              <a:t>wild</a:t>
            </a:r>
            <a:r>
              <a:rPr sz="2180" spc="-40" dirty="0">
                <a:latin typeface="Carlito"/>
                <a:cs typeface="Carlito"/>
              </a:rPr>
              <a:t> </a:t>
            </a:r>
            <a:r>
              <a:rPr sz="2180" dirty="0">
                <a:latin typeface="Carlito"/>
                <a:cs typeface="Carlito"/>
              </a:rPr>
              <a:t>input</a:t>
            </a:r>
            <a:r>
              <a:rPr sz="2180" spc="-30" dirty="0">
                <a:latin typeface="Carlito"/>
                <a:cs typeface="Carlito"/>
              </a:rPr>
              <a:t> </a:t>
            </a:r>
            <a:r>
              <a:rPr sz="2180" spc="-20" dirty="0">
                <a:latin typeface="Carlito"/>
                <a:cs typeface="Carlito"/>
              </a:rPr>
              <a:t>values</a:t>
            </a:r>
            <a:r>
              <a:rPr sz="2180" spc="-40" dirty="0">
                <a:latin typeface="Carlito"/>
                <a:cs typeface="Carlito"/>
              </a:rPr>
              <a:t> </a:t>
            </a:r>
            <a:r>
              <a:rPr sz="2180" dirty="0">
                <a:latin typeface="Carlito"/>
                <a:cs typeface="Carlito"/>
              </a:rPr>
              <a:t>on</a:t>
            </a:r>
            <a:r>
              <a:rPr sz="2180" spc="-30" dirty="0">
                <a:latin typeface="Carlito"/>
                <a:cs typeface="Carlito"/>
              </a:rPr>
              <a:t> </a:t>
            </a:r>
            <a:r>
              <a:rPr sz="2180" spc="-40" dirty="0">
                <a:latin typeface="Carlito"/>
                <a:cs typeface="Carlito"/>
              </a:rPr>
              <a:t>user-</a:t>
            </a:r>
            <a:r>
              <a:rPr sz="2180" spc="-20" dirty="0">
                <a:latin typeface="Carlito"/>
                <a:cs typeface="Carlito"/>
              </a:rPr>
              <a:t>controlled</a:t>
            </a:r>
            <a:r>
              <a:rPr sz="2180" spc="-40" dirty="0">
                <a:latin typeface="Carlito"/>
                <a:cs typeface="Carlito"/>
              </a:rPr>
              <a:t> </a:t>
            </a:r>
            <a:r>
              <a:rPr sz="2180" spc="-20" dirty="0">
                <a:latin typeface="Carlito"/>
                <a:cs typeface="Carlito"/>
              </a:rPr>
              <a:t>parameters </a:t>
            </a:r>
            <a:r>
              <a:rPr sz="2180" dirty="0">
                <a:latin typeface="Carlito"/>
                <a:cs typeface="Carlito"/>
              </a:rPr>
              <a:t>Use</a:t>
            </a:r>
            <a:r>
              <a:rPr sz="2180" spc="-30" dirty="0">
                <a:latin typeface="Carlito"/>
                <a:cs typeface="Carlito"/>
              </a:rPr>
              <a:t> </a:t>
            </a:r>
            <a:r>
              <a:rPr sz="2180" spc="-20" dirty="0">
                <a:latin typeface="Carlito"/>
                <a:cs typeface="Carlito"/>
              </a:rPr>
              <a:t>automated fuzzers</a:t>
            </a:r>
            <a:endParaRPr sz="2180" dirty="0">
              <a:latin typeface="Carlito"/>
              <a:cs typeface="Carlito"/>
            </a:endParaRPr>
          </a:p>
          <a:p>
            <a:pPr marL="573821" marR="2368270">
              <a:spcBef>
                <a:spcPts val="347"/>
              </a:spcBef>
            </a:pPr>
            <a:r>
              <a:rPr sz="1982" spc="-20" dirty="0">
                <a:latin typeface="Carlito"/>
                <a:cs typeface="Carlito"/>
              </a:rPr>
              <a:t>Protocol</a:t>
            </a:r>
            <a:r>
              <a:rPr sz="1982" spc="-50" dirty="0">
                <a:latin typeface="Carlito"/>
                <a:cs typeface="Carlito"/>
              </a:rPr>
              <a:t> </a:t>
            </a:r>
            <a:r>
              <a:rPr sz="1982" dirty="0">
                <a:latin typeface="Carlito"/>
                <a:cs typeface="Carlito"/>
              </a:rPr>
              <a:t>fuzzing</a:t>
            </a:r>
            <a:r>
              <a:rPr sz="1982" spc="-40" dirty="0">
                <a:latin typeface="Carlito"/>
                <a:cs typeface="Carlito"/>
              </a:rPr>
              <a:t> </a:t>
            </a:r>
            <a:r>
              <a:rPr sz="1982" dirty="0">
                <a:latin typeface="Carlito"/>
                <a:cs typeface="Carlito"/>
              </a:rPr>
              <a:t>with</a:t>
            </a:r>
            <a:r>
              <a:rPr sz="1982" spc="-40" dirty="0">
                <a:latin typeface="Carlito"/>
                <a:cs typeface="Carlito"/>
              </a:rPr>
              <a:t> </a:t>
            </a:r>
            <a:r>
              <a:rPr sz="1982" spc="-20" dirty="0">
                <a:latin typeface="Carlito"/>
                <a:cs typeface="Carlito"/>
              </a:rPr>
              <a:t>’peach’ </a:t>
            </a:r>
            <a:r>
              <a:rPr sz="1982" dirty="0">
                <a:latin typeface="Carlito"/>
                <a:cs typeface="Carlito"/>
              </a:rPr>
              <a:t>File</a:t>
            </a:r>
            <a:r>
              <a:rPr sz="1982" spc="-69" dirty="0">
                <a:latin typeface="Carlito"/>
                <a:cs typeface="Carlito"/>
              </a:rPr>
              <a:t> </a:t>
            </a:r>
            <a:r>
              <a:rPr sz="1982" dirty="0">
                <a:latin typeface="Carlito"/>
                <a:cs typeface="Carlito"/>
              </a:rPr>
              <a:t>fuzzing</a:t>
            </a:r>
            <a:r>
              <a:rPr sz="1982" spc="-59" dirty="0">
                <a:latin typeface="Carlito"/>
                <a:cs typeface="Carlito"/>
              </a:rPr>
              <a:t> </a:t>
            </a:r>
            <a:r>
              <a:rPr sz="1982" dirty="0">
                <a:latin typeface="Carlito"/>
                <a:cs typeface="Carlito"/>
              </a:rPr>
              <a:t>with</a:t>
            </a:r>
            <a:r>
              <a:rPr sz="1982" spc="-59" dirty="0">
                <a:latin typeface="Carlito"/>
                <a:cs typeface="Carlito"/>
              </a:rPr>
              <a:t> </a:t>
            </a:r>
            <a:r>
              <a:rPr sz="1982" spc="-20" dirty="0">
                <a:latin typeface="Carlito"/>
                <a:cs typeface="Carlito"/>
              </a:rPr>
              <a:t>’honggfuzz’</a:t>
            </a:r>
            <a:endParaRPr sz="1982" dirty="0">
              <a:latin typeface="Carlito"/>
              <a:cs typeface="Carlito"/>
            </a:endParaRPr>
          </a:p>
        </p:txBody>
      </p:sp>
      <p:sp>
        <p:nvSpPr>
          <p:cNvPr id="12" name="object 12"/>
          <p:cNvSpPr txBox="1">
            <a:spLocks noGrp="1"/>
          </p:cNvSpPr>
          <p:nvPr>
            <p:ph type="ftr" sz="quarter" idx="5"/>
          </p:nvPr>
        </p:nvSpPr>
        <p:spPr>
          <a:xfrm>
            <a:off x="9531292" y="12874487"/>
            <a:ext cx="8154099" cy="166712"/>
          </a:xfrm>
          <a:prstGeom prst="rect">
            <a:avLst/>
          </a:prstGeom>
        </p:spPr>
        <p:txBody>
          <a:bodyPr vert="horz" wrap="square" lIns="0" tIns="0" rIns="0" bIns="0" rtlCol="0" anchor="ctr">
            <a:spAutoFit/>
          </a:bodyPr>
          <a:lstStyle/>
          <a:p>
            <a:pPr marL="25168">
              <a:lnSpc>
                <a:spcPts val="1328"/>
              </a:lnSpc>
            </a:pPr>
            <a:r>
              <a:rPr spc="-20" dirty="0"/>
              <a:t>Dimitrios</a:t>
            </a:r>
            <a:r>
              <a:rPr spc="-30" dirty="0"/>
              <a:t> </a:t>
            </a:r>
            <a:r>
              <a:rPr dirty="0"/>
              <a:t>A.</a:t>
            </a:r>
            <a:r>
              <a:rPr spc="-20" dirty="0"/>
              <a:t> </a:t>
            </a:r>
            <a:r>
              <a:rPr dirty="0"/>
              <a:t>Glynos</a:t>
            </a:r>
            <a:r>
              <a:rPr spc="226" dirty="0"/>
              <a:t> </a:t>
            </a:r>
            <a:r>
              <a:rPr spc="-20" dirty="0"/>
              <a:t>(Univ.</a:t>
            </a:r>
            <a:r>
              <a:rPr spc="59" dirty="0"/>
              <a:t> </a:t>
            </a:r>
            <a:r>
              <a:rPr dirty="0"/>
              <a:t>of</a:t>
            </a:r>
            <a:r>
              <a:rPr spc="-30" dirty="0"/>
              <a:t> </a:t>
            </a:r>
            <a:r>
              <a:rPr spc="-20" dirty="0"/>
              <a:t>Piraeus)</a:t>
            </a:r>
          </a:p>
        </p:txBody>
      </p:sp>
      <p:sp>
        <p:nvSpPr>
          <p:cNvPr id="14" name="object 14"/>
          <p:cNvSpPr txBox="1">
            <a:spLocks noGrp="1"/>
          </p:cNvSpPr>
          <p:nvPr>
            <p:ph type="dt" sz="half" idx="6"/>
          </p:nvPr>
        </p:nvSpPr>
        <p:spPr>
          <a:xfrm>
            <a:off x="3189215" y="12874487"/>
            <a:ext cx="5436066" cy="166712"/>
          </a:xfrm>
          <a:prstGeom prst="rect">
            <a:avLst/>
          </a:prstGeom>
        </p:spPr>
        <p:txBody>
          <a:bodyPr vert="horz" wrap="square" lIns="0" tIns="0" rIns="0" bIns="0" rtlCol="0" anchor="ctr">
            <a:spAutoFit/>
          </a:bodyPr>
          <a:lstStyle/>
          <a:p>
            <a:pPr marL="25168">
              <a:lnSpc>
                <a:spcPts val="1328"/>
              </a:lnSpc>
            </a:pPr>
            <a:r>
              <a:rPr dirty="0"/>
              <a:t>May</a:t>
            </a:r>
            <a:r>
              <a:rPr spc="-40" dirty="0"/>
              <a:t> </a:t>
            </a:r>
            <a:r>
              <a:rPr dirty="0"/>
              <a:t>4th,</a:t>
            </a:r>
            <a:r>
              <a:rPr spc="-40" dirty="0"/>
              <a:t> 2020</a:t>
            </a:r>
          </a:p>
        </p:txBody>
      </p:sp>
    </p:spTree>
  </p:cSld>
  <p:clrMapOvr>
    <a:masterClrMapping/>
  </p:clrMapOvr>
  <p:transition>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452219-785E-4657-C5F4-A53FEF2EB02D}"/>
              </a:ext>
            </a:extLst>
          </p:cNvPr>
          <p:cNvSpPr>
            <a:spLocks noGrp="1"/>
          </p:cNvSpPr>
          <p:nvPr>
            <p:ph type="ctrTitle"/>
          </p:nvPr>
        </p:nvSpPr>
        <p:spPr>
          <a:xfrm>
            <a:off x="6970326" y="1679216"/>
            <a:ext cx="4786877" cy="1518315"/>
          </a:xfrm>
        </p:spPr>
        <p:txBody>
          <a:bodyPr/>
          <a:lstStyle/>
          <a:p>
            <a:r>
              <a:rPr lang="en-US" dirty="0"/>
              <a:t>Thank you</a:t>
            </a:r>
          </a:p>
        </p:txBody>
      </p:sp>
      <p:pic>
        <p:nvPicPr>
          <p:cNvPr id="6" name="Picture Placeholder 5" descr="A person and person looking at a computer screen">
            <a:extLst>
              <a:ext uri="{FF2B5EF4-FFF2-40B4-BE49-F238E27FC236}">
                <a16:creationId xmlns:a16="http://schemas.microsoft.com/office/drawing/2014/main" id="{AA35CD3A-9896-7953-C82D-AAE87F6124DB}"/>
              </a:ext>
            </a:extLst>
          </p:cNvPr>
          <p:cNvPicPr>
            <a:picLocks noGrp="1" noChangeAspect="1"/>
          </p:cNvPicPr>
          <p:nvPr>
            <p:ph type="pic" sz="quarter" idx="11"/>
          </p:nvPr>
        </p:nvPicPr>
        <p:blipFill>
          <a:blip r:embed="rId2"/>
          <a:srcRect l="127" r="127"/>
          <a:stretch/>
        </p:blipFill>
        <p:spPr>
          <a:xfrm>
            <a:off x="-29499" y="-2236"/>
            <a:ext cx="6814124" cy="6871095"/>
          </a:xfrm>
        </p:spPr>
      </p:pic>
      <p:sp>
        <p:nvSpPr>
          <p:cNvPr id="4" name="Text Placeholder 3">
            <a:extLst>
              <a:ext uri="{FF2B5EF4-FFF2-40B4-BE49-F238E27FC236}">
                <a16:creationId xmlns:a16="http://schemas.microsoft.com/office/drawing/2014/main" id="{7AF90D79-5C58-F576-D2D0-3F4F1822E757}"/>
              </a:ext>
            </a:extLst>
          </p:cNvPr>
          <p:cNvSpPr>
            <a:spLocks noGrp="1"/>
          </p:cNvSpPr>
          <p:nvPr>
            <p:ph type="body" sz="quarter" idx="12"/>
          </p:nvPr>
        </p:nvSpPr>
        <p:spPr>
          <a:xfrm>
            <a:off x="6970326" y="3748958"/>
            <a:ext cx="4786878" cy="2258013"/>
          </a:xfrm>
        </p:spPr>
        <p:txBody>
          <a:bodyPr/>
          <a:lstStyle/>
          <a:p>
            <a:endParaRPr lang="en-US" dirty="0"/>
          </a:p>
          <a:p>
            <a:r>
              <a:rPr lang="en-US" dirty="0"/>
              <a:t>Please send all questions to:</a:t>
            </a:r>
          </a:p>
          <a:p>
            <a:pPr marL="0" lvl="0" indent="0" algn="l" rtl="0">
              <a:lnSpc>
                <a:spcPct val="100000"/>
              </a:lnSpc>
              <a:spcBef>
                <a:spcPts val="0"/>
              </a:spcBef>
              <a:spcAft>
                <a:spcPts val="0"/>
              </a:spcAft>
              <a:buSzPts val="1600"/>
              <a:buFont typeface="Courier New"/>
              <a:buNone/>
            </a:pPr>
            <a:r>
              <a:rPr lang="en-US" dirty="0">
                <a:hlinkClick r:id="rId3">
                  <a:extLst>
                    <a:ext uri="{A12FA001-AC4F-418D-AE19-62706E023703}">
                      <ahyp:hlinkClr xmlns:ahyp="http://schemas.microsoft.com/office/drawing/2018/hyperlinkcolor" val="tx"/>
                    </a:ext>
                  </a:extLst>
                </a:hlinkClick>
              </a:rPr>
              <a:t>dpolemi@unipi.gr</a:t>
            </a:r>
            <a:endParaRPr lang="en-US" dirty="0"/>
          </a:p>
          <a:p>
            <a:pPr marL="0" lvl="0" indent="0" algn="l" rtl="0">
              <a:lnSpc>
                <a:spcPct val="100000"/>
              </a:lnSpc>
              <a:spcBef>
                <a:spcPts val="0"/>
              </a:spcBef>
              <a:spcAft>
                <a:spcPts val="0"/>
              </a:spcAft>
              <a:buSzPts val="1600"/>
              <a:buFont typeface="Courier New"/>
              <a:buNone/>
            </a:pPr>
            <a:r>
              <a:rPr lang="en-US" dirty="0">
                <a:hlinkClick r:id="rId4">
                  <a:extLst>
                    <a:ext uri="{A12FA001-AC4F-418D-AE19-62706E023703}">
                      <ahyp:hlinkClr xmlns:ahyp="http://schemas.microsoft.com/office/drawing/2018/hyperlinkcolor" val="tx"/>
                    </a:ext>
                  </a:extLst>
                </a:hlinkClick>
              </a:rPr>
              <a:t>dkoutras@unipi.gr</a:t>
            </a:r>
            <a:endParaRPr lang="en-US" dirty="0"/>
          </a:p>
          <a:p>
            <a:pPr marL="0" lvl="0" indent="0" algn="l" rtl="0">
              <a:lnSpc>
                <a:spcPct val="100000"/>
              </a:lnSpc>
              <a:spcBef>
                <a:spcPts val="0"/>
              </a:spcBef>
              <a:spcAft>
                <a:spcPts val="0"/>
              </a:spcAft>
              <a:buSzPts val="1600"/>
              <a:buFont typeface="Courier New"/>
              <a:buNone/>
            </a:pPr>
            <a:endParaRPr lang="en-US" dirty="0"/>
          </a:p>
        </p:txBody>
      </p:sp>
      <p:grpSp>
        <p:nvGrpSpPr>
          <p:cNvPr id="7" name="Group 6">
            <a:extLst>
              <a:ext uri="{FF2B5EF4-FFF2-40B4-BE49-F238E27FC236}">
                <a16:creationId xmlns:a16="http://schemas.microsoft.com/office/drawing/2014/main" id="{6A8DFC8D-4AE6-170E-C27A-DA97EBD7DC87}"/>
              </a:ext>
              <a:ext uri="{C183D7F6-B498-43B3-948B-1728B52AA6E4}">
                <adec:decorative xmlns:adec="http://schemas.microsoft.com/office/drawing/2017/decorative" val="1"/>
              </a:ext>
            </a:extLst>
          </p:cNvPr>
          <p:cNvGrpSpPr/>
          <p:nvPr/>
        </p:nvGrpSpPr>
        <p:grpSpPr>
          <a:xfrm>
            <a:off x="4059704" y="0"/>
            <a:ext cx="2928883" cy="6871447"/>
            <a:chOff x="4059704" y="0"/>
            <a:chExt cx="2928883" cy="6871447"/>
          </a:xfrm>
        </p:grpSpPr>
        <p:sp>
          <p:nvSpPr>
            <p:cNvPr id="8" name="Freeform: Shape 7">
              <a:extLst>
                <a:ext uri="{FF2B5EF4-FFF2-40B4-BE49-F238E27FC236}">
                  <a16:creationId xmlns:a16="http://schemas.microsoft.com/office/drawing/2014/main" id="{CF966C9E-A9A2-BF8C-EDCB-B7F6AE51C425}"/>
                </a:ext>
              </a:extLst>
            </p:cNvPr>
            <p:cNvSpPr/>
            <p:nvPr/>
          </p:nvSpPr>
          <p:spPr>
            <a:xfrm rot="10800000">
              <a:off x="4443586" y="50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cxnSp>
          <p:nvCxnSpPr>
            <p:cNvPr id="9" name="Straight Connector 8">
              <a:extLst>
                <a:ext uri="{FF2B5EF4-FFF2-40B4-BE49-F238E27FC236}">
                  <a16:creationId xmlns:a16="http://schemas.microsoft.com/office/drawing/2014/main" id="{433BC35A-F255-48AA-48B8-D6561A6FAB9E}"/>
                </a:ext>
              </a:extLst>
            </p:cNvPr>
            <p:cNvCxnSpPr>
              <a:cxnSpLocks/>
            </p:cNvCxnSpPr>
            <p:nvPr/>
          </p:nvCxnSpPr>
          <p:spPr>
            <a:xfrm flipH="1">
              <a:off x="4059704"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85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Training Participants</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1" y="1977017"/>
            <a:ext cx="2699066" cy="2569866"/>
          </a:xfrm>
        </p:spPr>
        <p:txBody>
          <a:bodyPr>
            <a:normAutofit/>
          </a:bodyPr>
          <a:lstStyle/>
          <a:p>
            <a:r>
              <a:rPr lang="en-US" dirty="0"/>
              <a:t>Managers and Leaders</a:t>
            </a:r>
          </a:p>
          <a:p>
            <a:r>
              <a:rPr lang="en-US" dirty="0"/>
              <a:t>Working-life professionals</a:t>
            </a:r>
          </a:p>
          <a:p>
            <a:r>
              <a:rPr lang="en-US" dirty="0"/>
              <a:t>SMEs and Public Sector Employees</a:t>
            </a:r>
          </a:p>
          <a:p>
            <a:r>
              <a:rPr lang="en-US" dirty="0"/>
              <a:t>Cybersecurity practitioners and enthusiasts </a:t>
            </a:r>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9" name="Picture Placeholder 8" descr="A person standing in front of a table with a person&#10;&#10;Description automatically generated">
            <a:extLst>
              <a:ext uri="{FF2B5EF4-FFF2-40B4-BE49-F238E27FC236}">
                <a16:creationId xmlns:a16="http://schemas.microsoft.com/office/drawing/2014/main" id="{2F5A27B9-3FFE-451B-F752-8956D9B1047F}"/>
              </a:ext>
            </a:extLst>
          </p:cNvPr>
          <p:cNvPicPr>
            <a:picLocks noGrp="1" noChangeAspect="1"/>
          </p:cNvPicPr>
          <p:nvPr>
            <p:ph type="pic" sz="quarter" idx="11"/>
          </p:nvPr>
        </p:nvPicPr>
        <p:blipFill>
          <a:blip r:embed="rId2"/>
          <a:srcRect l="4073" r="4073"/>
          <a:stretch>
            <a:fillRect/>
          </a:stretch>
        </p:blipFill>
        <p:spPr/>
      </p:pic>
    </p:spTree>
    <p:extLst>
      <p:ext uri="{BB962C8B-B14F-4D97-AF65-F5344CB8AC3E}">
        <p14:creationId xmlns:p14="http://schemas.microsoft.com/office/powerpoint/2010/main" val="463479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WHO</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Profile of Trainer</a:t>
            </a:r>
          </a:p>
          <a:p>
            <a:endParaRPr lang="en-US" dirty="0"/>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840730" y="1977016"/>
            <a:ext cx="5840281" cy="4500901"/>
          </a:xfrm>
        </p:spPr>
        <p:txBody>
          <a:bodyPr>
            <a:normAutofit fontScale="70000" lnSpcReduction="20000"/>
          </a:bodyPr>
          <a:lstStyle/>
          <a:p>
            <a:r>
              <a:rPr lang="en-US" dirty="0" err="1"/>
              <a:t>Nineta</a:t>
            </a:r>
            <a:r>
              <a:rPr lang="en-US" dirty="0"/>
              <a:t> </a:t>
            </a:r>
            <a:r>
              <a:rPr lang="en-US" dirty="0" err="1"/>
              <a:t>Polemi</a:t>
            </a:r>
            <a:r>
              <a:rPr lang="en-US" dirty="0"/>
              <a:t> is a cybersecurity Professor in the University of Piraeus-UNIPI- (Cyber Security Lab, Dept. of Informatics) and  CTO/ Co-Founder of </a:t>
            </a:r>
            <a:r>
              <a:rPr lang="en-US" dirty="0" err="1"/>
              <a:t>Trustilio</a:t>
            </a:r>
            <a:r>
              <a:rPr lang="en-US" dirty="0"/>
              <a:t>. She served (2017-2020) as </a:t>
            </a:r>
            <a:r>
              <a:rPr lang="en-US" dirty="0" err="1"/>
              <a:t>Programme</a:t>
            </a:r>
            <a:r>
              <a:rPr lang="en-US" dirty="0"/>
              <a:t> Manager and Policy Officer in the European Commission DG (CONNECT H1 Unit entitled ’Cybersecurity Technologies and Capabilities’). She has obtained her Ph.D. in Applied Mathematics (Coding Theory) from The City University of New York (Graduate Center). She held teaching and research positions in The City University of New York (Queens &amp; Baruch Colleges), State University of New York (Farmingdale), Université Libre de </a:t>
            </a:r>
            <a:r>
              <a:rPr lang="en-US" dirty="0" err="1"/>
              <a:t>Bruxelles</a:t>
            </a:r>
            <a:r>
              <a:rPr lang="en-US" dirty="0"/>
              <a:t> (ULB)-Solvay Brussels School-. She has over 150 publications in security (e.g. port security, maritime security, maritime supply chain security) has </a:t>
            </a:r>
            <a:r>
              <a:rPr lang="en-US" dirty="0" err="1"/>
              <a:t>organised</a:t>
            </a:r>
            <a:r>
              <a:rPr lang="en-US" dirty="0"/>
              <a:t> numerous scientific and policy international cybersecurity scientific events. She has received many research grants (NATO, IEEE) and awards (NSA, MSI Army Research Office IEEE, CYNY, Hellenic Ministry of Maritime, Hellenic National Defense General) and has participated as Project and Technical Manager in more than 60 cybersecurity international, EU and national R&amp;D and commercial projects. She serves as external expert/reviewer/consultant  in ENISA, E.C.(DG CNECT, DG HOME), FORTH, Focal Point.</a:t>
            </a:r>
          </a:p>
          <a:p>
            <a:r>
              <a:rPr lang="en-US" dirty="0"/>
              <a:t>Dimitris </a:t>
            </a:r>
            <a:r>
              <a:rPr lang="en-US" dirty="0" err="1"/>
              <a:t>Koutras</a:t>
            </a:r>
            <a:r>
              <a:rPr lang="en-US" dirty="0"/>
              <a:t> is a PhD candidate in network security, at the University of Piraeus, Department of Informatics. He obtained a bachelor’s degree in Information technology and computer technology engineering from the Technological educational institute of Central Greece (Lamia-2016). Then he also obtained a Master of Science (M.Sc.) in security management engineering from the University of Piraeus (Piraeus-2019). He currently participates in European research programs as a researcher of University of Piraeus Research center. He also participates as a trainer in various cybersecurity seminars, concerning maritime, healthcare and supply chain. He holds an ISO 27001:2013 lead auditor, certification in information security. His research work concerns network security analysis, risk assessment and operating systems security. Dimitris has collaborated with UPRC on several major projects, including </a:t>
            </a:r>
            <a:r>
              <a:rPr lang="en-US" dirty="0" err="1"/>
              <a:t>CyberSec</a:t>
            </a:r>
            <a:r>
              <a:rPr lang="en-US" dirty="0"/>
              <a:t> for Europe, </a:t>
            </a:r>
            <a:r>
              <a:rPr lang="en-US" dirty="0" err="1"/>
              <a:t>CyberSecPro</a:t>
            </a:r>
            <a:r>
              <a:rPr lang="en-US" dirty="0"/>
              <a:t>, MELITY and ARTEMIS, funded by the European Union and the Greek government. </a:t>
            </a:r>
          </a:p>
          <a:p>
            <a:endParaRPr lang="en-US"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21" name="Picture Placeholder 20" descr="A person speaking into a microphone&#10;&#10;Description automatically generated">
            <a:extLst>
              <a:ext uri="{FF2B5EF4-FFF2-40B4-BE49-F238E27FC236}">
                <a16:creationId xmlns:a16="http://schemas.microsoft.com/office/drawing/2014/main" id="{D5480851-9AA6-A6C6-659E-CA81E0E733A8}"/>
              </a:ext>
            </a:extLst>
          </p:cNvPr>
          <p:cNvPicPr>
            <a:picLocks noGrp="1" noChangeAspect="1"/>
          </p:cNvPicPr>
          <p:nvPr>
            <p:ph type="pic" sz="quarter" idx="11"/>
          </p:nvPr>
        </p:nvPicPr>
        <p:blipFill>
          <a:blip r:embed="rId2"/>
          <a:srcRect l="239" r="239"/>
          <a:stretch>
            <a:fillRect/>
          </a:stretch>
        </p:blipFill>
        <p:spPr/>
      </p:pic>
    </p:spTree>
    <p:extLst>
      <p:ext uri="{BB962C8B-B14F-4D97-AF65-F5344CB8AC3E}">
        <p14:creationId xmlns:p14="http://schemas.microsoft.com/office/powerpoint/2010/main" val="971830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WHAT</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lstStyle/>
          <a:p>
            <a:r>
              <a:rPr lang="en-US" dirty="0"/>
              <a:t>Training Topics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4546387" cy="2569866"/>
          </a:xfrm>
        </p:spPr>
        <p:txBody>
          <a:bodyPr>
            <a:noAutofit/>
          </a:bodyPr>
          <a:lstStyle/>
          <a:p>
            <a:pPr>
              <a:spcBef>
                <a:spcPts val="600"/>
              </a:spcBef>
            </a:pPr>
            <a:r>
              <a:rPr lang="en-US" sz="1200" dirty="0"/>
              <a:t>Cybersecurity Body of Knowledge</a:t>
            </a:r>
          </a:p>
          <a:p>
            <a:pPr>
              <a:spcBef>
                <a:spcPts val="600"/>
              </a:spcBef>
            </a:pPr>
            <a:r>
              <a:rPr lang="en-US" sz="1200" dirty="0"/>
              <a:t>Threats and vulnerabilities</a:t>
            </a:r>
          </a:p>
          <a:p>
            <a:pPr>
              <a:spcBef>
                <a:spcPts val="600"/>
              </a:spcBef>
            </a:pPr>
            <a:r>
              <a:rPr lang="en-US" sz="1200" dirty="0"/>
              <a:t>Human Factor Considerations</a:t>
            </a:r>
          </a:p>
          <a:p>
            <a:pPr>
              <a:spcBef>
                <a:spcPts val="600"/>
              </a:spcBef>
            </a:pPr>
            <a:r>
              <a:rPr lang="en-US" sz="1200" dirty="0"/>
              <a:t>Security Architecture Design and Implementation</a:t>
            </a:r>
          </a:p>
          <a:p>
            <a:pPr>
              <a:spcBef>
                <a:spcPts val="600"/>
              </a:spcBef>
            </a:pPr>
            <a:r>
              <a:rPr lang="en-US" sz="1200" dirty="0"/>
              <a:t>Security Controls Selection and Implementation</a:t>
            </a:r>
          </a:p>
          <a:p>
            <a:pPr>
              <a:spcBef>
                <a:spcPts val="600"/>
              </a:spcBef>
            </a:pPr>
            <a:r>
              <a:rPr lang="en-US" sz="1200" dirty="0"/>
              <a:t>Penetration Testing</a:t>
            </a:r>
          </a:p>
          <a:p>
            <a:pPr>
              <a:spcBef>
                <a:spcPts val="600"/>
              </a:spcBef>
            </a:pPr>
            <a:endParaRPr lang="en-US" sz="1200" dirty="0"/>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31" name="Picture Placeholder 30" descr="A person in a suit holding a book&#10;&#10;Description automatically generated">
            <a:extLst>
              <a:ext uri="{FF2B5EF4-FFF2-40B4-BE49-F238E27FC236}">
                <a16:creationId xmlns:a16="http://schemas.microsoft.com/office/drawing/2014/main" id="{460A1600-5184-3B60-8343-BC4FE5B96ABF}"/>
              </a:ext>
            </a:extLst>
          </p:cNvPr>
          <p:cNvPicPr>
            <a:picLocks noGrp="1" noChangeAspect="1"/>
          </p:cNvPicPr>
          <p:nvPr>
            <p:ph type="pic" sz="quarter" idx="11"/>
          </p:nvPr>
        </p:nvPicPr>
        <p:blipFill>
          <a:blip r:embed="rId2"/>
          <a:srcRect t="10829" b="10829"/>
          <a:stretch>
            <a:fillRect/>
          </a:stretch>
        </p:blipFill>
        <p:spPr/>
      </p:pic>
    </p:spTree>
    <p:extLst>
      <p:ext uri="{BB962C8B-B14F-4D97-AF65-F5344CB8AC3E}">
        <p14:creationId xmlns:p14="http://schemas.microsoft.com/office/powerpoint/2010/main" val="3432177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507964" y="98470"/>
            <a:ext cx="4786877" cy="763899"/>
          </a:xfrm>
        </p:spPr>
        <p:txBody>
          <a:bodyPr/>
          <a:lstStyle/>
          <a:p>
            <a:r>
              <a:rPr lang="en-US" dirty="0"/>
              <a:t>WHY</a:t>
            </a: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498131" y="1059877"/>
            <a:ext cx="4786877" cy="763899"/>
          </a:xfrm>
        </p:spPr>
        <p:txBody>
          <a:bodyPr>
            <a:normAutofit/>
          </a:bodyPr>
          <a:lstStyle/>
          <a:p>
            <a:r>
              <a:rPr lang="en-US" dirty="0"/>
              <a:t>Learning Outcomes</a:t>
            </a:r>
          </a:p>
        </p:txBody>
      </p:sp>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6498130" y="1977017"/>
            <a:ext cx="5577329" cy="2569866"/>
          </a:xfrm>
        </p:spPr>
        <p:txBody>
          <a:bodyPr>
            <a:noAutofit/>
          </a:bodyPr>
          <a:lstStyle/>
          <a:p>
            <a:pPr>
              <a:spcBef>
                <a:spcPts val="600"/>
              </a:spcBef>
            </a:pPr>
            <a:r>
              <a:rPr lang="en-US" sz="1200" dirty="0"/>
              <a:t>Understanding of Port-Specific Cyber Threats: Participants will gain a comprehensive understanding of the unique cyber threats faced by maritime ports, including asset vulnerabilities and potential attack vectors.</a:t>
            </a:r>
          </a:p>
          <a:p>
            <a:pPr>
              <a:spcBef>
                <a:spcPts val="600"/>
              </a:spcBef>
            </a:pPr>
            <a:r>
              <a:rPr lang="en-US" sz="1200" dirty="0"/>
              <a:t>Proficiency in Binary Exploitation Techniques: Trainees will develop skills in binary exploitation, learning how to identify and exploit vulnerabilities in software used in port systems.</a:t>
            </a:r>
          </a:p>
          <a:p>
            <a:pPr>
              <a:spcBef>
                <a:spcPts val="600"/>
              </a:spcBef>
            </a:pPr>
            <a:r>
              <a:rPr lang="en-US" sz="1200" dirty="0"/>
              <a:t>Effective Cyber Attack Response: Participants will be trained in hands-on cyber attack response techniques, enabling them to effectively manage and mitigate incidents in real-time.</a:t>
            </a:r>
          </a:p>
          <a:p>
            <a:pPr>
              <a:spcBef>
                <a:spcPts val="600"/>
              </a:spcBef>
            </a:pPr>
            <a:r>
              <a:rPr lang="en-US" sz="1200" dirty="0"/>
              <a:t>Risk Assessment and Management Skills: The ability to conduct thorough risk assessments, identify critical assets, and implement robust risk management strategies specific to port environments.</a:t>
            </a:r>
          </a:p>
          <a:p>
            <a:pPr>
              <a:spcBef>
                <a:spcPts val="600"/>
              </a:spcBef>
            </a:pPr>
            <a:r>
              <a:rPr lang="en-US" sz="1200" dirty="0"/>
              <a:t>Practical Experience with Cybersecurity Tools: Hands-on experience with popular cybersecurity tools and platforms, including penetration testing and red-teaming tools.</a:t>
            </a: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pic>
        <p:nvPicPr>
          <p:cNvPr id="7" name="Picture Placeholder 6" descr="A person pointing at papers&#10;&#10;Description automatically generated">
            <a:extLst>
              <a:ext uri="{FF2B5EF4-FFF2-40B4-BE49-F238E27FC236}">
                <a16:creationId xmlns:a16="http://schemas.microsoft.com/office/drawing/2014/main" id="{411E2CAA-211E-DCAC-3A97-522C2D95BBD3}"/>
              </a:ext>
            </a:extLst>
          </p:cNvPr>
          <p:cNvPicPr>
            <a:picLocks noGrp="1" noChangeAspect="1"/>
          </p:cNvPicPr>
          <p:nvPr>
            <p:ph type="pic" sz="quarter" idx="11"/>
          </p:nvPr>
        </p:nvPicPr>
        <p:blipFill>
          <a:blip r:embed="rId2"/>
          <a:srcRect l="4194" r="4194"/>
          <a:stretch>
            <a:fillRect/>
          </a:stretch>
        </p:blipFill>
        <p:spPr/>
      </p:pic>
    </p:spTree>
    <p:extLst>
      <p:ext uri="{BB962C8B-B14F-4D97-AF65-F5344CB8AC3E}">
        <p14:creationId xmlns:p14="http://schemas.microsoft.com/office/powerpoint/2010/main" val="91944648"/>
      </p:ext>
    </p:extLst>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Custom 62">
      <a:majorFont>
        <a:latin typeface="Book Antiqua"/>
        <a:ea typeface=""/>
        <a:cs typeface=""/>
      </a:majorFont>
      <a:minorFont>
        <a:latin typeface="Century Gothic"/>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11534312_Win32_SL_V3" id="{A784F2EB-8377-40E2-878D-F359E4F7734D}" vid="{87F4C17B-0668-4D7F-80F5-6507D8EFBB0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15CCAF-B227-4420-8A82-899C4EC33714}">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739EAE05-2D90-4440-A098-2E114DBDB54E}">
  <ds:schemaRefs>
    <ds:schemaRef ds:uri="http://schemas.microsoft.com/sharepoint/v3/contenttype/forms"/>
  </ds:schemaRefs>
</ds:datastoreItem>
</file>

<file path=customXml/itemProps3.xml><?xml version="1.0" encoding="utf-8"?>
<ds:datastoreItem xmlns:ds="http://schemas.openxmlformats.org/officeDocument/2006/customXml" ds:itemID="{89BB42C3-98F0-4E09-AE96-62EE07CAC5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3490</Words>
  <Application>Microsoft Office PowerPoint</Application>
  <PresentationFormat>Ευρεία οθόνη</PresentationFormat>
  <Paragraphs>447</Paragraphs>
  <Slides>55</Slides>
  <Notes>3</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55</vt:i4>
      </vt:variant>
    </vt:vector>
  </HeadingPairs>
  <TitlesOfParts>
    <vt:vector size="65" baseType="lpstr">
      <vt:lpstr>Arial</vt:lpstr>
      <vt:lpstr>Arial Black</vt:lpstr>
      <vt:lpstr>Book Antiqua</vt:lpstr>
      <vt:lpstr>Calibri</vt:lpstr>
      <vt:lpstr>Carlito</vt:lpstr>
      <vt:lpstr>Century Gothic</vt:lpstr>
      <vt:lpstr>Courier New</vt:lpstr>
      <vt:lpstr>Liberation Mono</vt:lpstr>
      <vt:lpstr>Tahoma</vt:lpstr>
      <vt:lpstr>Custom</vt:lpstr>
      <vt:lpstr>Cyber Ranges and Operations</vt:lpstr>
      <vt:lpstr>Παρουσίαση του PowerPoint</vt:lpstr>
      <vt:lpstr>Cyber Ranges and Operations</vt:lpstr>
      <vt:lpstr>Goals: Who-What-Why you need to take this training </vt:lpstr>
      <vt:lpstr>Value Propositions</vt:lpstr>
      <vt:lpstr>WHO</vt:lpstr>
      <vt:lpstr>WHO</vt:lpstr>
      <vt:lpstr>WHAT</vt:lpstr>
      <vt:lpstr>WHY</vt:lpstr>
      <vt:lpstr>Training Outline</vt:lpstr>
      <vt:lpstr>Background Knowledge and Prerequisites</vt:lpstr>
      <vt:lpstr>Technical Tools and Other Requirement</vt:lpstr>
      <vt:lpstr>Course progress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Course progress</vt:lpstr>
      <vt:lpstr>Παρουσίαση του PowerPoint</vt:lpstr>
      <vt:lpstr>Παρουσίαση του PowerPoint</vt:lpstr>
      <vt:lpstr>Course progress</vt:lpstr>
      <vt:lpstr>Memory corruption bugs</vt:lpstr>
      <vt:lpstr>Memory corruption bugs</vt:lpstr>
      <vt:lpstr>Memory corruption bugs  are everywhere</vt:lpstr>
      <vt:lpstr>Impact of memory corruption bugs</vt:lpstr>
      <vt:lpstr>Common memory corruption bugs</vt:lpstr>
      <vt:lpstr>Buffer overflows</vt:lpstr>
      <vt:lpstr>Buffer overflows</vt:lpstr>
      <vt:lpstr>Buffer overflows</vt:lpstr>
      <vt:lpstr>Exploiting a buffer overflow on the stack</vt:lpstr>
      <vt:lpstr>Off-by-one errors</vt:lpstr>
      <vt:lpstr>Exploiting off-by-one errors</vt:lpstr>
      <vt:lpstr>Non-executable pages</vt:lpstr>
      <vt:lpstr>Stack protection</vt:lpstr>
      <vt:lpstr>Return oriented programming</vt:lpstr>
      <vt:lpstr>Return oriented programming</vt:lpstr>
      <vt:lpstr>Format string bugs</vt:lpstr>
      <vt:lpstr>NULL pointer dereferences</vt:lpstr>
      <vt:lpstr>Course progress</vt:lpstr>
      <vt:lpstr>Παρουσίαση του PowerPoint</vt:lpstr>
      <vt:lpstr>File format</vt:lpstr>
      <vt:lpstr>Mapping the application  functionality</vt:lpstr>
      <vt:lpstr>Dependencies to dynamic  libraries</vt:lpstr>
      <vt:lpstr>Incorporated static libraries</vt:lpstr>
      <vt:lpstr>Execution tracing</vt:lpstr>
      <vt:lpstr>Παρουσίαση του PowerPoint</vt:lpstr>
      <vt:lpstr>File format</vt:lpstr>
      <vt:lpstr>Mapping the application  functionality</vt:lpstr>
      <vt:lpstr>Dependencies to  dynamic libraries</vt:lpstr>
      <vt:lpstr>Incorporated static libraries</vt:lpstr>
      <vt:lpstr>Execution tracing</vt:lpstr>
      <vt:lpstr>Fuzz testing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CyberSecPro Training Presentation Template</dc:title>
  <dc:subject>CyberSecPro Modules</dc:subject>
  <dc:creator/>
  <cp:lastModifiedBy/>
  <cp:revision>1</cp:revision>
  <dcterms:created xsi:type="dcterms:W3CDTF">2023-07-18T15:28:54Z</dcterms:created>
  <dcterms:modified xsi:type="dcterms:W3CDTF">2024-04-24T14:53:54Z</dcterms:modified>
  <cp:version>Ver-1</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