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5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Lst>
  <p:sldSz cx="12192000" cy="6858000"/>
  <p:notesSz cx="6858000" cy="9144000"/>
  <p:embeddedFontLst>
    <p:embeddedFont>
      <p:font typeface="Book Antiqua" panose="02040602050305030304" pitchFamily="18" charset="0"/>
      <p:regular r:id="rId55"/>
      <p:bold r:id="rId56"/>
      <p:italic r:id="rId57"/>
      <p:boldItalic r:id="rId58"/>
    </p:embeddedFont>
    <p:embeddedFont>
      <p:font typeface="Century Gothic" panose="020B0502020202020204" pitchFamily="3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67" roundtripDataSignature="AMtx7mjr616Xqd+thvN+WCopSTXmqFhJr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B0A0626-16F1-4D9C-BAF3-87E11B322E32}">
  <a:tblStyle styleId="{2B0A0626-16F1-4D9C-BAF3-87E11B322E32}" styleName="Table_0">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3E6"/>
          </a:solidFill>
        </a:fill>
      </a:tcStyle>
    </a:wholeTbl>
    <a:band1H>
      <a:tcTxStyle b="off" i="off"/>
      <a:tcStyle>
        <a:tcBdr/>
        <a:fill>
          <a:solidFill>
            <a:srgbClr val="FFE6CA"/>
          </a:solidFill>
        </a:fill>
      </a:tcStyle>
    </a:band1H>
    <a:band2H>
      <a:tcTxStyle b="off" i="off"/>
      <a:tcStyle>
        <a:tcBdr/>
      </a:tcStyle>
    </a:band2H>
    <a:band1V>
      <a:tcTxStyle b="off" i="off"/>
      <a:tcStyle>
        <a:tcBdr/>
        <a:fill>
          <a:solidFill>
            <a:srgbClr val="FFE6CA"/>
          </a:solidFill>
        </a:fill>
      </a:tcStyle>
    </a:band1V>
    <a:band2V>
      <a:tcTxStyle b="off" i="off"/>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7" d="100"/>
          <a:sy n="97" d="100"/>
        </p:scale>
        <p:origin x="408" y="30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customschemas.google.com/relationships/presentationmetadata" Target="meta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6" name="Google Shape;20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5" name="Google Shape;31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c46ccb187e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g2c46ccb187e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6" name="Google Shape;34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8" name="Google Shape;35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1" name="Google Shape;37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5" name="Google Shape;38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0" name="Google Shape;40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5" name="Google Shape;41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8" name="Google Shape;42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9" name="Google Shape;43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c5a591c0c4_0_1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 name="Google Shape;216;g2c5a591c0c4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c4a8f52a91_0_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7" name="Google Shape;467;g2c4a8f52a91_0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c4a8f52a91_0_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7" name="Google Shape;477;g2c4a8f52a91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2c4a8f52a91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6" name="Google Shape;486;g2c4a8f52a91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c4a8f52a91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5" name="Google Shape;495;g2c4a8f52a91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c4a8f52a91_0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04" name="Google Shape;504;g2c4a8f52a91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2c4a8f52a91_0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3" name="Google Shape;513;g2c4a8f52a91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2c4a8f52a91_0_1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4" name="Google Shape;524;g2c4a8f52a91_0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2c46ccb187e_0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2" name="Google Shape;532;g2c46ccb187e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2c46ccb187e_0_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1" name="Google Shape;551;g2c46ccb187e_0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2c50031518f_1_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0" name="Google Shape;560;g2c50031518f_1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2c46ccb187e_0_1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8" name="Google Shape;568;g2c46ccb187e_0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2c46ccb187e_0_1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7" name="Google Shape;577;g2c46ccb187e_0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2c46ccb187e_0_1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5" name="Google Shape;585;g2c46ccb187e_0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2c50031518f_1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3" name="Google Shape;593;g2c50031518f_1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2" name="Google Shape;60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2c46ccb187e_0_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3" name="Google Shape;623;g2c46ccb187e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f4d124a91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1" name="Google Shape;631;g1f4d124a91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f4d124a910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0" name="Google Shape;640;g1f4d124a910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1f4d124a910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9" name="Google Shape;649;g1f4d124a910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9" name="Google Shape;23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1f4d124a910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7" name="Google Shape;657;g1f4d124a910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1f4d124a910_0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6" name="Google Shape;666;g1f4d124a910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1f4d124a910_0_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4" name="Google Shape;674;g1f4d124a910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1f4d124a910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2" name="Google Shape;682;g1f4d124a910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2c4a8f52a91_0_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0" name="Google Shape;690;g2c4a8f52a91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2c46ccb187e_0_1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9" name="Google Shape;709;g2c46ccb187e_0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2c50031518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8" name="Google Shape;718;g2c50031518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2c50031518f_1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26" name="Google Shape;726;g2c50031518f_1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2c50031518f_1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4" name="Google Shape;734;g2c50031518f_1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2c50031518f_1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2" name="Google Shape;742;g2c50031518f_1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5" name="Google Shape;25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2c50031518f_1_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0" name="Google Shape;750;g2c50031518f_1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2c50031518f_1_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0" name="Google Shape;760;g2c50031518f_1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0" name="Google Shape;77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7" name="Google Shape;26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9" name="Google Shape;27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3" name="Google Shape;30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4"/>
        <p:cNvGrpSpPr/>
        <p:nvPr/>
      </p:nvGrpSpPr>
      <p:grpSpPr>
        <a:xfrm>
          <a:off x="0" y="0"/>
          <a:ext cx="0" cy="0"/>
          <a:chOff x="0" y="0"/>
          <a:chExt cx="0" cy="0"/>
        </a:xfrm>
      </p:grpSpPr>
      <p:pic>
        <p:nvPicPr>
          <p:cNvPr id="15" name="Google Shape;15;p31"/>
          <p:cNvPicPr preferRelativeResize="0"/>
          <p:nvPr/>
        </p:nvPicPr>
        <p:blipFill rotWithShape="1">
          <a:blip r:embed="rId2">
            <a:alphaModFix/>
          </a:blip>
          <a:srcRect/>
          <a:stretch/>
        </p:blipFill>
        <p:spPr>
          <a:xfrm>
            <a:off x="5032131" y="-30007"/>
            <a:ext cx="6064493" cy="6879887"/>
          </a:xfrm>
          <a:prstGeom prst="rect">
            <a:avLst/>
          </a:prstGeom>
          <a:noFill/>
          <a:ln>
            <a:noFill/>
          </a:ln>
        </p:spPr>
      </p:pic>
      <p:sp>
        <p:nvSpPr>
          <p:cNvPr id="16" name="Google Shape;16;p31"/>
          <p:cNvSpPr txBox="1">
            <a:spLocks noGrp="1"/>
          </p:cNvSpPr>
          <p:nvPr>
            <p:ph type="ctrTitle"/>
          </p:nvPr>
        </p:nvSpPr>
        <p:spPr>
          <a:xfrm>
            <a:off x="7119890" y="723440"/>
            <a:ext cx="4323426" cy="257905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Book Antiqua"/>
              <a:buNone/>
              <a:defRPr sz="6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1"/>
          <p:cNvSpPr txBox="1">
            <a:spLocks noGrp="1"/>
          </p:cNvSpPr>
          <p:nvPr>
            <p:ph type="subTitle" idx="1"/>
          </p:nvPr>
        </p:nvSpPr>
        <p:spPr>
          <a:xfrm>
            <a:off x="7128152" y="5248834"/>
            <a:ext cx="4323426" cy="100892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SzPts val="1600"/>
              <a:buNone/>
              <a:defRPr sz="1600" cap="none">
                <a:solidFill>
                  <a:schemeClr val="dk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18" name="Google Shape;18;p31"/>
          <p:cNvSpPr>
            <a:spLocks noGrp="1"/>
          </p:cNvSpPr>
          <p:nvPr>
            <p:ph type="pic" idx="2"/>
          </p:nvPr>
        </p:nvSpPr>
        <p:spPr>
          <a:xfrm>
            <a:off x="0" y="-2235"/>
            <a:ext cx="5840730" cy="6862275"/>
          </a:xfrm>
          <a:prstGeom prst="rect">
            <a:avLst/>
          </a:prstGeom>
          <a:solidFill>
            <a:schemeClr val="lt2"/>
          </a:solidFill>
          <a:ln>
            <a:noFill/>
          </a:ln>
        </p:spPr>
      </p:sp>
      <p:sp>
        <p:nvSpPr>
          <p:cNvPr id="19" name="Google Shape;19;p31"/>
          <p:cNvSpPr txBox="1">
            <a:spLocks noGrp="1"/>
          </p:cNvSpPr>
          <p:nvPr>
            <p:ph type="body" idx="3"/>
          </p:nvPr>
        </p:nvSpPr>
        <p:spPr>
          <a:xfrm>
            <a:off x="7119274" y="3373515"/>
            <a:ext cx="4323426" cy="100892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200"/>
              </a:spcBef>
              <a:spcAft>
                <a:spcPts val="0"/>
              </a:spcAft>
              <a:buSzPts val="6000"/>
              <a:buNone/>
              <a:defRPr sz="6000" b="1">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20" name="Google Shape;20;p31"/>
          <p:cNvCxnSpPr/>
          <p:nvPr/>
        </p:nvCxnSpPr>
        <p:spPr>
          <a:xfrm flipH="1">
            <a:off x="4559556" y="-10665"/>
            <a:ext cx="1930144" cy="6877290"/>
          </a:xfrm>
          <a:prstGeom prst="straightConnector1">
            <a:avLst/>
          </a:prstGeom>
          <a:noFill/>
          <a:ln w="25400" cap="flat" cmpd="sng">
            <a:solidFill>
              <a:schemeClr val="dk2"/>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Agenda - Topic 3">
  <p:cSld name="Agenda - Topic 3">
    <p:spTree>
      <p:nvGrpSpPr>
        <p:cNvPr id="1" name="Shape 122"/>
        <p:cNvGrpSpPr/>
        <p:nvPr/>
      </p:nvGrpSpPr>
      <p:grpSpPr>
        <a:xfrm>
          <a:off x="0" y="0"/>
          <a:ext cx="0" cy="0"/>
          <a:chOff x="0" y="0"/>
          <a:chExt cx="0" cy="0"/>
        </a:xfrm>
      </p:grpSpPr>
      <p:sp>
        <p:nvSpPr>
          <p:cNvPr id="123" name="Google Shape;123;p41"/>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24" name="Google Shape;124;p41"/>
          <p:cNvSpPr>
            <a:spLocks noGrp="1"/>
          </p:cNvSpPr>
          <p:nvPr>
            <p:ph type="pic" idx="2"/>
          </p:nvPr>
        </p:nvSpPr>
        <p:spPr>
          <a:xfrm flipH="1">
            <a:off x="7163691" y="0"/>
            <a:ext cx="5024825" cy="6858000"/>
          </a:xfrm>
          <a:prstGeom prst="rect">
            <a:avLst/>
          </a:prstGeom>
          <a:solidFill>
            <a:schemeClr val="lt2"/>
          </a:solidFill>
          <a:ln>
            <a:noFill/>
          </a:ln>
        </p:spPr>
      </p:sp>
      <p:sp>
        <p:nvSpPr>
          <p:cNvPr id="125" name="Google Shape;125;p41"/>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41"/>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27" name="Google Shape;127;p41"/>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28" name="Google Shape;128;p41"/>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29" name="Google Shape;129;p41"/>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30" name="Google Shape;130;p41"/>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31" name="Google Shape;131;p41"/>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solidFill>
                  <a:schemeClr val="dk1"/>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32" name="Google Shape;132;p41"/>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33" name="Google Shape;133;p41"/>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34" name="Google Shape;134;p41"/>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35" name="Google Shape;135;p41"/>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136" name="Google Shape;136;p41"/>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137" name="Google Shape;137;p41"/>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41"/>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Closing Slide">
  <p:cSld name="Closing Slide">
    <p:bg>
      <p:bgPr>
        <a:solidFill>
          <a:schemeClr val="dk1"/>
        </a:solidFill>
        <a:effectLst/>
      </p:bgPr>
    </p:bg>
    <p:spTree>
      <p:nvGrpSpPr>
        <p:cNvPr id="1" name="Shape 139"/>
        <p:cNvGrpSpPr/>
        <p:nvPr/>
      </p:nvGrpSpPr>
      <p:grpSpPr>
        <a:xfrm>
          <a:off x="0" y="0"/>
          <a:ext cx="0" cy="0"/>
          <a:chOff x="0" y="0"/>
          <a:chExt cx="0" cy="0"/>
        </a:xfrm>
      </p:grpSpPr>
      <p:grpSp>
        <p:nvGrpSpPr>
          <p:cNvPr id="140" name="Google Shape;140;p42"/>
          <p:cNvGrpSpPr/>
          <p:nvPr/>
        </p:nvGrpSpPr>
        <p:grpSpPr>
          <a:xfrm>
            <a:off x="5382569" y="2242"/>
            <a:ext cx="6806909" cy="6862481"/>
            <a:chOff x="5382569" y="2242"/>
            <a:chExt cx="6806909" cy="6862481"/>
          </a:xfrm>
        </p:grpSpPr>
        <p:pic>
          <p:nvPicPr>
            <p:cNvPr id="141" name="Google Shape;141;p42"/>
            <p:cNvPicPr preferRelativeResize="0"/>
            <p:nvPr/>
          </p:nvPicPr>
          <p:blipFill rotWithShape="1">
            <a:blip r:embed="rId2">
              <a:alphaModFix/>
            </a:blip>
            <a:srcRect/>
            <a:stretch/>
          </p:blipFill>
          <p:spPr>
            <a:xfrm>
              <a:off x="6140328" y="2242"/>
              <a:ext cx="6049150" cy="6862481"/>
            </a:xfrm>
            <a:prstGeom prst="rect">
              <a:avLst/>
            </a:prstGeom>
            <a:noFill/>
            <a:ln>
              <a:noFill/>
            </a:ln>
          </p:spPr>
        </p:pic>
        <p:pic>
          <p:nvPicPr>
            <p:cNvPr id="142" name="Google Shape;142;p42"/>
            <p:cNvPicPr preferRelativeResize="0"/>
            <p:nvPr/>
          </p:nvPicPr>
          <p:blipFill rotWithShape="1">
            <a:blip r:embed="rId3">
              <a:alphaModFix/>
            </a:blip>
            <a:srcRect/>
            <a:stretch/>
          </p:blipFill>
          <p:spPr>
            <a:xfrm rot="10800000">
              <a:off x="5382569" y="5060315"/>
              <a:ext cx="927943" cy="1801301"/>
            </a:xfrm>
            <a:prstGeom prst="rect">
              <a:avLst/>
            </a:prstGeom>
            <a:noFill/>
            <a:ln>
              <a:noFill/>
            </a:ln>
          </p:spPr>
        </p:pic>
      </p:grpSp>
      <p:sp>
        <p:nvSpPr>
          <p:cNvPr id="143" name="Google Shape;143;p42"/>
          <p:cNvSpPr txBox="1">
            <a:spLocks noGrp="1"/>
          </p:cNvSpPr>
          <p:nvPr>
            <p:ph type="ctrTitle"/>
          </p:nvPr>
        </p:nvSpPr>
        <p:spPr>
          <a:xfrm>
            <a:off x="6970326" y="1679216"/>
            <a:ext cx="4786877" cy="15183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000"/>
              <a:buFont typeface="Book Antiqua"/>
              <a:buNone/>
              <a:defRPr sz="6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42"/>
          <p:cNvSpPr>
            <a:spLocks noGrp="1"/>
          </p:cNvSpPr>
          <p:nvPr>
            <p:ph type="pic" idx="2"/>
          </p:nvPr>
        </p:nvSpPr>
        <p:spPr>
          <a:xfrm>
            <a:off x="-29499" y="-2236"/>
            <a:ext cx="6814124" cy="6871095"/>
          </a:xfrm>
          <a:prstGeom prst="rect">
            <a:avLst/>
          </a:prstGeom>
          <a:solidFill>
            <a:schemeClr val="lt2"/>
          </a:solidFill>
          <a:ln>
            <a:noFill/>
          </a:ln>
        </p:spPr>
      </p:sp>
      <p:sp>
        <p:nvSpPr>
          <p:cNvPr id="145" name="Google Shape;145;p42"/>
          <p:cNvSpPr txBox="1">
            <a:spLocks noGrp="1"/>
          </p:cNvSpPr>
          <p:nvPr>
            <p:ph type="body" idx="1"/>
          </p:nvPr>
        </p:nvSpPr>
        <p:spPr>
          <a:xfrm>
            <a:off x="6970326" y="3748958"/>
            <a:ext cx="4786878" cy="2258013"/>
          </a:xfrm>
          <a:prstGeom prst="rect">
            <a:avLst/>
          </a:prstGeom>
          <a:noFill/>
          <a:ln>
            <a:noFill/>
          </a:ln>
        </p:spPr>
        <p:txBody>
          <a:bodyPr spcFirstLastPara="1" wrap="square" lIns="91425" tIns="0" rIns="0" bIns="45700" anchor="t" anchorCtr="0">
            <a:normAutofit/>
          </a:bodyPr>
          <a:lstStyle>
            <a:lvl1pPr marL="457200" lvl="0" indent="-228600" algn="l">
              <a:lnSpc>
                <a:spcPct val="100000"/>
              </a:lnSpc>
              <a:spcBef>
                <a:spcPts val="0"/>
              </a:spcBef>
              <a:spcAft>
                <a:spcPts val="0"/>
              </a:spcAft>
              <a:buSzPts val="1600"/>
              <a:buFont typeface="Courier New"/>
              <a:buNone/>
              <a:defRPr sz="1600">
                <a:solidFill>
                  <a:schemeClr val="lt1"/>
                </a:solidFill>
              </a:defRPr>
            </a:lvl1pPr>
            <a:lvl2pPr marL="914400" lvl="1" indent="-304800" algn="l">
              <a:lnSpc>
                <a:spcPct val="100000"/>
              </a:lnSpc>
              <a:spcBef>
                <a:spcPts val="2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Content (Single line)">
  <p:cSld name="Title and Content (Single line)">
    <p:spTree>
      <p:nvGrpSpPr>
        <p:cNvPr id="1" name="Shape 146"/>
        <p:cNvGrpSpPr/>
        <p:nvPr/>
      </p:nvGrpSpPr>
      <p:grpSpPr>
        <a:xfrm>
          <a:off x="0" y="0"/>
          <a:ext cx="0" cy="0"/>
          <a:chOff x="0" y="0"/>
          <a:chExt cx="0" cy="0"/>
        </a:xfrm>
      </p:grpSpPr>
      <p:sp>
        <p:nvSpPr>
          <p:cNvPr id="147" name="Google Shape;147;p40"/>
          <p:cNvSpPr txBox="1">
            <a:spLocks noGrp="1"/>
          </p:cNvSpPr>
          <p:nvPr>
            <p:ph type="ctrTitle"/>
          </p:nvPr>
        </p:nvSpPr>
        <p:spPr>
          <a:xfrm>
            <a:off x="796322" y="408820"/>
            <a:ext cx="8935507" cy="94946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40"/>
          <p:cNvSpPr txBox="1">
            <a:spLocks noGrp="1"/>
          </p:cNvSpPr>
          <p:nvPr>
            <p:ph type="body" idx="1"/>
          </p:nvPr>
        </p:nvSpPr>
        <p:spPr>
          <a:xfrm>
            <a:off x="796322" y="1986061"/>
            <a:ext cx="5797550" cy="4015244"/>
          </a:xfrm>
          <a:prstGeom prst="rect">
            <a:avLst/>
          </a:prstGeom>
          <a:noFill/>
          <a:ln>
            <a:noFill/>
          </a:ln>
        </p:spPr>
        <p:txBody>
          <a:bodyPr spcFirstLastPara="1" wrap="square" lIns="0" tIns="45700" rIns="0" bIns="45700" anchor="t" anchorCtr="0">
            <a:normAutofit/>
          </a:bodyPr>
          <a:lstStyle>
            <a:lvl1pPr marL="457200" lvl="0" indent="-317500" algn="l">
              <a:lnSpc>
                <a:spcPct val="100000"/>
              </a:lnSpc>
              <a:spcBef>
                <a:spcPts val="1200"/>
              </a:spcBef>
              <a:spcAft>
                <a:spcPts val="0"/>
              </a:spcAft>
              <a:buSzPts val="1400"/>
              <a:buChar char=" "/>
              <a:defRPr sz="1400"/>
            </a:lvl1pPr>
            <a:lvl2pPr marL="914400" lvl="1" indent="-317500" algn="l">
              <a:lnSpc>
                <a:spcPct val="100000"/>
              </a:lnSpc>
              <a:spcBef>
                <a:spcPts val="200"/>
              </a:spcBef>
              <a:spcAft>
                <a:spcPts val="0"/>
              </a:spcAft>
              <a:buClr>
                <a:schemeClr val="dk1"/>
              </a:buClr>
              <a:buSzPts val="1400"/>
              <a:buChar char="◦"/>
              <a:defRPr sz="1400"/>
            </a:lvl2pPr>
            <a:lvl3pPr marL="1371600" lvl="2" indent="-317500" algn="l">
              <a:lnSpc>
                <a:spcPct val="100000"/>
              </a:lnSpc>
              <a:spcBef>
                <a:spcPts val="400"/>
              </a:spcBef>
              <a:spcAft>
                <a:spcPts val="0"/>
              </a:spcAft>
              <a:buClr>
                <a:schemeClr val="dk1"/>
              </a:buClr>
              <a:buSzPts val="1400"/>
              <a:buChar char="◦"/>
              <a:defRPr sz="1400"/>
            </a:lvl3pPr>
            <a:lvl4pPr marL="1828800" lvl="3" indent="-317500" algn="l">
              <a:lnSpc>
                <a:spcPct val="100000"/>
              </a:lnSpc>
              <a:spcBef>
                <a:spcPts val="400"/>
              </a:spcBef>
              <a:spcAft>
                <a:spcPts val="0"/>
              </a:spcAft>
              <a:buClr>
                <a:schemeClr val="dk1"/>
              </a:buClr>
              <a:buSzPts val="1400"/>
              <a:buChar char="◦"/>
              <a:defRPr sz="1400"/>
            </a:lvl4pPr>
            <a:lvl5pPr marL="2286000" lvl="4" indent="-317500" algn="l">
              <a:lnSpc>
                <a:spcPct val="100000"/>
              </a:lnSpc>
              <a:spcBef>
                <a:spcPts val="400"/>
              </a:spcBef>
              <a:spcAft>
                <a:spcPts val="0"/>
              </a:spcAft>
              <a:buClr>
                <a:schemeClr val="dk1"/>
              </a:buClr>
              <a:buSzPts val="1400"/>
              <a:buChar char="◦"/>
              <a:defRPr sz="14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49" name="Google Shape;149;p40"/>
          <p:cNvSpPr>
            <a:spLocks noGrp="1"/>
          </p:cNvSpPr>
          <p:nvPr>
            <p:ph type="pic" idx="2"/>
          </p:nvPr>
        </p:nvSpPr>
        <p:spPr>
          <a:xfrm flipH="1">
            <a:off x="7163691" y="0"/>
            <a:ext cx="5024825" cy="6858000"/>
          </a:xfrm>
          <a:prstGeom prst="rect">
            <a:avLst/>
          </a:prstGeom>
          <a:solidFill>
            <a:schemeClr val="lt2"/>
          </a:solidFill>
          <a:ln>
            <a:noFill/>
          </a:ln>
        </p:spPr>
      </p:sp>
      <p:sp>
        <p:nvSpPr>
          <p:cNvPr id="150" name="Google Shape;150;p40"/>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40"/>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Agenda - Topic 1">
  <p:cSld name="Agenda - Topic 1">
    <p:spTree>
      <p:nvGrpSpPr>
        <p:cNvPr id="1" name="Shape 152"/>
        <p:cNvGrpSpPr/>
        <p:nvPr/>
      </p:nvGrpSpPr>
      <p:grpSpPr>
        <a:xfrm>
          <a:off x="0" y="0"/>
          <a:ext cx="0" cy="0"/>
          <a:chOff x="0" y="0"/>
          <a:chExt cx="0" cy="0"/>
        </a:xfrm>
      </p:grpSpPr>
      <p:sp>
        <p:nvSpPr>
          <p:cNvPr id="153" name="Google Shape;153;p43"/>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54" name="Google Shape;154;p43"/>
          <p:cNvSpPr>
            <a:spLocks noGrp="1"/>
          </p:cNvSpPr>
          <p:nvPr>
            <p:ph type="pic" idx="2"/>
          </p:nvPr>
        </p:nvSpPr>
        <p:spPr>
          <a:xfrm flipH="1">
            <a:off x="7163691" y="0"/>
            <a:ext cx="5024825" cy="6858000"/>
          </a:xfrm>
          <a:prstGeom prst="rect">
            <a:avLst/>
          </a:prstGeom>
          <a:solidFill>
            <a:schemeClr val="lt2"/>
          </a:solidFill>
          <a:ln>
            <a:noFill/>
          </a:ln>
        </p:spPr>
      </p:sp>
      <p:sp>
        <p:nvSpPr>
          <p:cNvPr id="155" name="Google Shape;155;p43"/>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43"/>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57" name="Google Shape;157;p43"/>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solidFill>
                  <a:schemeClr val="dk1"/>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58" name="Google Shape;158;p43"/>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59" name="Google Shape;159;p43"/>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0" name="Google Shape;160;p43"/>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1" name="Google Shape;161;p43"/>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2" name="Google Shape;162;p43"/>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3" name="Google Shape;163;p43"/>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4" name="Google Shape;164;p43"/>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5" name="Google Shape;165;p43"/>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166" name="Google Shape;166;p43"/>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167" name="Google Shape;167;p43"/>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p43"/>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Agenda - Topic 4">
  <p:cSld name="Agenda - Topic 4">
    <p:spTree>
      <p:nvGrpSpPr>
        <p:cNvPr id="1" name="Shape 169"/>
        <p:cNvGrpSpPr/>
        <p:nvPr/>
      </p:nvGrpSpPr>
      <p:grpSpPr>
        <a:xfrm>
          <a:off x="0" y="0"/>
          <a:ext cx="0" cy="0"/>
          <a:chOff x="0" y="0"/>
          <a:chExt cx="0" cy="0"/>
        </a:xfrm>
      </p:grpSpPr>
      <p:sp>
        <p:nvSpPr>
          <p:cNvPr id="170" name="Google Shape;170;p44"/>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71" name="Google Shape;171;p44"/>
          <p:cNvSpPr>
            <a:spLocks noGrp="1"/>
          </p:cNvSpPr>
          <p:nvPr>
            <p:ph type="pic" idx="2"/>
          </p:nvPr>
        </p:nvSpPr>
        <p:spPr>
          <a:xfrm flipH="1">
            <a:off x="7163691" y="0"/>
            <a:ext cx="5024825" cy="6858000"/>
          </a:xfrm>
          <a:prstGeom prst="rect">
            <a:avLst/>
          </a:prstGeom>
          <a:solidFill>
            <a:schemeClr val="lt2"/>
          </a:solidFill>
          <a:ln>
            <a:noFill/>
          </a:ln>
        </p:spPr>
      </p:sp>
      <p:sp>
        <p:nvSpPr>
          <p:cNvPr id="172" name="Google Shape;172;p44"/>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44"/>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4" name="Google Shape;174;p44"/>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5" name="Google Shape;175;p44"/>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6" name="Google Shape;176;p44"/>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7" name="Google Shape;177;p44"/>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8" name="Google Shape;178;p44"/>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9" name="Google Shape;179;p44"/>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80" name="Google Shape;180;p44"/>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solidFill>
                  <a:schemeClr val="dk1"/>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81" name="Google Shape;181;p44"/>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82" name="Google Shape;182;p44"/>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183" name="Google Shape;183;p44"/>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184" name="Google Shape;184;p44"/>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p44"/>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Agenda - Topic 5">
  <p:cSld name="Agenda - Topic 5">
    <p:spTree>
      <p:nvGrpSpPr>
        <p:cNvPr id="1" name="Shape 186"/>
        <p:cNvGrpSpPr/>
        <p:nvPr/>
      </p:nvGrpSpPr>
      <p:grpSpPr>
        <a:xfrm>
          <a:off x="0" y="0"/>
          <a:ext cx="0" cy="0"/>
          <a:chOff x="0" y="0"/>
          <a:chExt cx="0" cy="0"/>
        </a:xfrm>
      </p:grpSpPr>
      <p:sp>
        <p:nvSpPr>
          <p:cNvPr id="187" name="Google Shape;187;p45"/>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88" name="Google Shape;188;p45"/>
          <p:cNvSpPr>
            <a:spLocks noGrp="1"/>
          </p:cNvSpPr>
          <p:nvPr>
            <p:ph type="pic" idx="2"/>
          </p:nvPr>
        </p:nvSpPr>
        <p:spPr>
          <a:xfrm flipH="1">
            <a:off x="7163691" y="0"/>
            <a:ext cx="5024825" cy="6858000"/>
          </a:xfrm>
          <a:prstGeom prst="rect">
            <a:avLst/>
          </a:prstGeom>
          <a:solidFill>
            <a:schemeClr val="lt2"/>
          </a:solidFill>
          <a:ln>
            <a:noFill/>
          </a:ln>
        </p:spPr>
      </p:sp>
      <p:sp>
        <p:nvSpPr>
          <p:cNvPr id="189" name="Google Shape;189;p45"/>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p45"/>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1" name="Google Shape;191;p45"/>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2" name="Google Shape;192;p45"/>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3" name="Google Shape;193;p45"/>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4" name="Google Shape;194;p45"/>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5" name="Google Shape;195;p45"/>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6" name="Google Shape;196;p45"/>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7" name="Google Shape;197;p45"/>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8" name="Google Shape;198;p45"/>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9" name="Google Shape;199;p45"/>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solidFill>
                  <a:schemeClr val="dk1"/>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200" name="Google Shape;200;p45"/>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01" name="Google Shape;201;p45"/>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2" name="Google Shape;202;p45"/>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Agenda - Topic 2">
  <p:cSld name="Agenda - Topic 2">
    <p:spTree>
      <p:nvGrpSpPr>
        <p:cNvPr id="1" name="Shape 21"/>
        <p:cNvGrpSpPr/>
        <p:nvPr/>
      </p:nvGrpSpPr>
      <p:grpSpPr>
        <a:xfrm>
          <a:off x="0" y="0"/>
          <a:ext cx="0" cy="0"/>
          <a:chOff x="0" y="0"/>
          <a:chExt cx="0" cy="0"/>
        </a:xfrm>
      </p:grpSpPr>
      <p:sp>
        <p:nvSpPr>
          <p:cNvPr id="22" name="Google Shape;22;p38"/>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3" name="Google Shape;23;p38"/>
          <p:cNvSpPr>
            <a:spLocks noGrp="1"/>
          </p:cNvSpPr>
          <p:nvPr>
            <p:ph type="pic" idx="2"/>
          </p:nvPr>
        </p:nvSpPr>
        <p:spPr>
          <a:xfrm flipH="1">
            <a:off x="7163691" y="0"/>
            <a:ext cx="5024825" cy="6858000"/>
          </a:xfrm>
          <a:prstGeom prst="rect">
            <a:avLst/>
          </a:prstGeom>
          <a:solidFill>
            <a:schemeClr val="lt2"/>
          </a:solidFill>
          <a:ln>
            <a:noFill/>
          </a:ln>
        </p:spPr>
      </p:sp>
      <p:sp>
        <p:nvSpPr>
          <p:cNvPr id="24" name="Google Shape;24;p38"/>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8"/>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6" name="Google Shape;26;p38"/>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7" name="Google Shape;27;p38"/>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8" name="Google Shape;28;p38"/>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9" name="Google Shape;29;p38"/>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0" name="Google Shape;30;p38"/>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1" name="Google Shape;31;p38"/>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2" name="Google Shape;32;p38"/>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3" name="Google Shape;33;p38"/>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4" name="Google Shape;34;p38"/>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35" name="Google Shape;35;p38"/>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36" name="Google Shape;36;p38"/>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8"/>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Comparison Dark">
  <p:cSld name="Comparison Dark">
    <p:bg>
      <p:bgPr>
        <a:solidFill>
          <a:schemeClr val="dk1"/>
        </a:solidFill>
        <a:effectLst/>
      </p:bgPr>
    </p:bg>
    <p:spTree>
      <p:nvGrpSpPr>
        <p:cNvPr id="1" name="Shape 38"/>
        <p:cNvGrpSpPr/>
        <p:nvPr/>
      </p:nvGrpSpPr>
      <p:grpSpPr>
        <a:xfrm>
          <a:off x="0" y="0"/>
          <a:ext cx="0" cy="0"/>
          <a:chOff x="0" y="0"/>
          <a:chExt cx="0" cy="0"/>
        </a:xfrm>
      </p:grpSpPr>
      <p:grpSp>
        <p:nvGrpSpPr>
          <p:cNvPr id="39" name="Google Shape;39;p33"/>
          <p:cNvGrpSpPr/>
          <p:nvPr/>
        </p:nvGrpSpPr>
        <p:grpSpPr>
          <a:xfrm>
            <a:off x="8233290" y="0"/>
            <a:ext cx="2740011" cy="6850028"/>
            <a:chOff x="8233290" y="0"/>
            <a:chExt cx="2740011" cy="6850028"/>
          </a:xfrm>
        </p:grpSpPr>
        <p:pic>
          <p:nvPicPr>
            <p:cNvPr id="40" name="Google Shape;40;p33"/>
            <p:cNvPicPr preferRelativeResize="0"/>
            <p:nvPr/>
          </p:nvPicPr>
          <p:blipFill rotWithShape="1">
            <a:blip r:embed="rId2">
              <a:alphaModFix/>
            </a:blip>
            <a:srcRect/>
            <a:stretch/>
          </p:blipFill>
          <p:spPr>
            <a:xfrm>
              <a:off x="8233290" y="0"/>
              <a:ext cx="2740011" cy="6850028"/>
            </a:xfrm>
            <a:prstGeom prst="rect">
              <a:avLst/>
            </a:prstGeom>
            <a:noFill/>
            <a:ln>
              <a:noFill/>
            </a:ln>
          </p:spPr>
        </p:pic>
        <p:pic>
          <p:nvPicPr>
            <p:cNvPr id="41" name="Google Shape;41;p33"/>
            <p:cNvPicPr preferRelativeResize="0"/>
            <p:nvPr/>
          </p:nvPicPr>
          <p:blipFill rotWithShape="1">
            <a:blip r:embed="rId3">
              <a:alphaModFix/>
            </a:blip>
            <a:srcRect/>
            <a:stretch/>
          </p:blipFill>
          <p:spPr>
            <a:xfrm>
              <a:off x="9001841" y="4372451"/>
              <a:ext cx="878334" cy="1705001"/>
            </a:xfrm>
            <a:prstGeom prst="rect">
              <a:avLst/>
            </a:prstGeom>
            <a:noFill/>
            <a:ln>
              <a:noFill/>
            </a:ln>
          </p:spPr>
        </p:pic>
      </p:grpSp>
      <p:sp>
        <p:nvSpPr>
          <p:cNvPr id="42" name="Google Shape;42;p33"/>
          <p:cNvSpPr txBox="1">
            <a:spLocks noGrp="1"/>
          </p:cNvSpPr>
          <p:nvPr>
            <p:ph type="title"/>
          </p:nvPr>
        </p:nvSpPr>
        <p:spPr>
          <a:xfrm>
            <a:off x="409099" y="286603"/>
            <a:ext cx="11373803" cy="145075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Book Antiqua"/>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3"/>
          <p:cNvSpPr>
            <a:spLocks noGrp="1"/>
          </p:cNvSpPr>
          <p:nvPr>
            <p:ph type="body" idx="1"/>
          </p:nvPr>
        </p:nvSpPr>
        <p:spPr>
          <a:xfrm>
            <a:off x="131835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4" name="Google Shape;44;p33"/>
          <p:cNvSpPr>
            <a:spLocks noGrp="1"/>
          </p:cNvSpPr>
          <p:nvPr>
            <p:ph type="pic" idx="2"/>
          </p:nvPr>
        </p:nvSpPr>
        <p:spPr>
          <a:xfrm>
            <a:off x="2239419" y="2833688"/>
            <a:ext cx="1005840" cy="914400"/>
          </a:xfrm>
          <a:prstGeom prst="rect">
            <a:avLst/>
          </a:prstGeom>
          <a:noFill/>
          <a:ln>
            <a:noFill/>
          </a:ln>
        </p:spPr>
      </p:sp>
      <p:sp>
        <p:nvSpPr>
          <p:cNvPr id="45" name="Google Shape;45;p33"/>
          <p:cNvSpPr txBox="1">
            <a:spLocks noGrp="1"/>
          </p:cNvSpPr>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6" name="Google Shape;46;p33"/>
          <p:cNvSpPr>
            <a:spLocks noGrp="1"/>
          </p:cNvSpPr>
          <p:nvPr>
            <p:ph type="body" idx="4"/>
          </p:nvPr>
        </p:nvSpPr>
        <p:spPr>
          <a:xfrm>
            <a:off x="465109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7" name="Google Shape;47;p33"/>
          <p:cNvSpPr>
            <a:spLocks noGrp="1"/>
          </p:cNvSpPr>
          <p:nvPr>
            <p:ph type="pic" idx="5"/>
          </p:nvPr>
        </p:nvSpPr>
        <p:spPr>
          <a:xfrm>
            <a:off x="5572159" y="2954840"/>
            <a:ext cx="1005840" cy="914400"/>
          </a:xfrm>
          <a:prstGeom prst="rect">
            <a:avLst/>
          </a:prstGeom>
          <a:noFill/>
          <a:ln>
            <a:noFill/>
          </a:ln>
        </p:spPr>
      </p:sp>
      <p:sp>
        <p:nvSpPr>
          <p:cNvPr id="48" name="Google Shape;48;p33"/>
          <p:cNvSpPr txBox="1">
            <a:spLocks noGrp="1"/>
          </p:cNvSpPr>
          <p:nvPr>
            <p:ph type="body" idx="6"/>
          </p:nvPr>
        </p:nvSpPr>
        <p:spPr>
          <a:xfrm>
            <a:off x="4938557"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9" name="Google Shape;49;p33"/>
          <p:cNvSpPr>
            <a:spLocks noGrp="1"/>
          </p:cNvSpPr>
          <p:nvPr>
            <p:ph type="body" idx="7"/>
          </p:nvPr>
        </p:nvSpPr>
        <p:spPr>
          <a:xfrm>
            <a:off x="7995403"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0" name="Google Shape;50;p33"/>
          <p:cNvSpPr>
            <a:spLocks noGrp="1"/>
          </p:cNvSpPr>
          <p:nvPr>
            <p:ph type="pic" idx="8"/>
          </p:nvPr>
        </p:nvSpPr>
        <p:spPr>
          <a:xfrm>
            <a:off x="8916470" y="2833688"/>
            <a:ext cx="1005840" cy="914400"/>
          </a:xfrm>
          <a:prstGeom prst="rect">
            <a:avLst/>
          </a:prstGeom>
          <a:noFill/>
          <a:ln>
            <a:noFill/>
          </a:ln>
        </p:spPr>
      </p:sp>
      <p:sp>
        <p:nvSpPr>
          <p:cNvPr id="51" name="Google Shape;51;p33"/>
          <p:cNvSpPr txBox="1">
            <a:spLocks noGrp="1"/>
          </p:cNvSpPr>
          <p:nvPr>
            <p:ph type="body" idx="9"/>
          </p:nvPr>
        </p:nvSpPr>
        <p:spPr>
          <a:xfrm>
            <a:off x="8282868"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2" name="Google Shape;52;p33"/>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100" b="0" i="0"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3"/>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omparison">
  <p:cSld name="Comparison">
    <p:spTree>
      <p:nvGrpSpPr>
        <p:cNvPr id="1" name="Shape 54"/>
        <p:cNvGrpSpPr/>
        <p:nvPr/>
      </p:nvGrpSpPr>
      <p:grpSpPr>
        <a:xfrm>
          <a:off x="0" y="0"/>
          <a:ext cx="0" cy="0"/>
          <a:chOff x="0" y="0"/>
          <a:chExt cx="0" cy="0"/>
        </a:xfrm>
      </p:grpSpPr>
      <p:grpSp>
        <p:nvGrpSpPr>
          <p:cNvPr id="55" name="Google Shape;55;p34"/>
          <p:cNvGrpSpPr/>
          <p:nvPr/>
        </p:nvGrpSpPr>
        <p:grpSpPr>
          <a:xfrm>
            <a:off x="8233290" y="0"/>
            <a:ext cx="2740011" cy="6850028"/>
            <a:chOff x="8233290" y="0"/>
            <a:chExt cx="2740011" cy="6850028"/>
          </a:xfrm>
        </p:grpSpPr>
        <p:pic>
          <p:nvPicPr>
            <p:cNvPr id="56" name="Google Shape;56;p34"/>
            <p:cNvPicPr preferRelativeResize="0"/>
            <p:nvPr/>
          </p:nvPicPr>
          <p:blipFill rotWithShape="1">
            <a:blip r:embed="rId2">
              <a:alphaModFix/>
            </a:blip>
            <a:srcRect/>
            <a:stretch/>
          </p:blipFill>
          <p:spPr>
            <a:xfrm>
              <a:off x="8233290" y="0"/>
              <a:ext cx="2740011" cy="6850028"/>
            </a:xfrm>
            <a:prstGeom prst="rect">
              <a:avLst/>
            </a:prstGeom>
            <a:noFill/>
            <a:ln>
              <a:noFill/>
            </a:ln>
          </p:spPr>
        </p:pic>
        <p:pic>
          <p:nvPicPr>
            <p:cNvPr id="57" name="Google Shape;57;p34"/>
            <p:cNvPicPr preferRelativeResize="0"/>
            <p:nvPr/>
          </p:nvPicPr>
          <p:blipFill rotWithShape="1">
            <a:blip r:embed="rId3">
              <a:alphaModFix/>
            </a:blip>
            <a:srcRect/>
            <a:stretch/>
          </p:blipFill>
          <p:spPr>
            <a:xfrm>
              <a:off x="9001841" y="4372451"/>
              <a:ext cx="878334" cy="1705001"/>
            </a:xfrm>
            <a:prstGeom prst="rect">
              <a:avLst/>
            </a:prstGeom>
            <a:noFill/>
            <a:ln>
              <a:noFill/>
            </a:ln>
          </p:spPr>
        </p:pic>
      </p:grpSp>
      <p:sp>
        <p:nvSpPr>
          <p:cNvPr id="58" name="Google Shape;58;p34"/>
          <p:cNvSpPr/>
          <p:nvPr/>
        </p:nvSpPr>
        <p:spPr>
          <a:xfrm>
            <a:off x="7995403" y="1894376"/>
            <a:ext cx="2847975" cy="339089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9" name="Google Shape;59;p34"/>
          <p:cNvSpPr txBox="1">
            <a:spLocks noGrp="1"/>
          </p:cNvSpPr>
          <p:nvPr>
            <p:ph type="ctrTitle"/>
          </p:nvPr>
        </p:nvSpPr>
        <p:spPr>
          <a:xfrm>
            <a:off x="447368" y="270880"/>
            <a:ext cx="11297264" cy="15240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4"/>
          <p:cNvSpPr>
            <a:spLocks noGrp="1"/>
          </p:cNvSpPr>
          <p:nvPr>
            <p:ph type="body" idx="1"/>
          </p:nvPr>
        </p:nvSpPr>
        <p:spPr>
          <a:xfrm>
            <a:off x="1318352" y="1894376"/>
            <a:ext cx="2847975" cy="3390899"/>
          </a:xfrm>
          <a:prstGeom prst="roundRect">
            <a:avLst>
              <a:gd name="adj" fmla="val 16667"/>
            </a:avLst>
          </a:prstGeom>
          <a:solidFill>
            <a:schemeClr val="accent1">
              <a:alpha val="9411"/>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1" name="Google Shape;61;p34"/>
          <p:cNvSpPr>
            <a:spLocks noGrp="1"/>
          </p:cNvSpPr>
          <p:nvPr>
            <p:ph type="pic" idx="2"/>
          </p:nvPr>
        </p:nvSpPr>
        <p:spPr>
          <a:xfrm>
            <a:off x="2239419" y="2833688"/>
            <a:ext cx="1005840" cy="914400"/>
          </a:xfrm>
          <a:prstGeom prst="rect">
            <a:avLst/>
          </a:prstGeom>
          <a:noFill/>
          <a:ln>
            <a:noFill/>
          </a:ln>
        </p:spPr>
      </p:sp>
      <p:sp>
        <p:nvSpPr>
          <p:cNvPr id="62" name="Google Shape;62;p34"/>
          <p:cNvSpPr txBox="1">
            <a:spLocks noGrp="1"/>
          </p:cNvSpPr>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3" name="Google Shape;63;p34"/>
          <p:cNvSpPr>
            <a:spLocks noGrp="1"/>
          </p:cNvSpPr>
          <p:nvPr>
            <p:ph type="body" idx="4"/>
          </p:nvPr>
        </p:nvSpPr>
        <p:spPr>
          <a:xfrm>
            <a:off x="4651092" y="1894376"/>
            <a:ext cx="2847975" cy="3390899"/>
          </a:xfrm>
          <a:prstGeom prst="roundRect">
            <a:avLst>
              <a:gd name="adj" fmla="val 16667"/>
            </a:avLst>
          </a:prstGeom>
          <a:solidFill>
            <a:schemeClr val="accent1">
              <a:alpha val="9411"/>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4" name="Google Shape;64;p34"/>
          <p:cNvSpPr>
            <a:spLocks noGrp="1"/>
          </p:cNvSpPr>
          <p:nvPr>
            <p:ph type="pic" idx="5"/>
          </p:nvPr>
        </p:nvSpPr>
        <p:spPr>
          <a:xfrm>
            <a:off x="5572159" y="2954840"/>
            <a:ext cx="1005840" cy="914400"/>
          </a:xfrm>
          <a:prstGeom prst="rect">
            <a:avLst/>
          </a:prstGeom>
          <a:noFill/>
          <a:ln>
            <a:noFill/>
          </a:ln>
        </p:spPr>
      </p:sp>
      <p:sp>
        <p:nvSpPr>
          <p:cNvPr id="65" name="Google Shape;65;p34"/>
          <p:cNvSpPr txBox="1">
            <a:spLocks noGrp="1"/>
          </p:cNvSpPr>
          <p:nvPr>
            <p:ph type="body" idx="6"/>
          </p:nvPr>
        </p:nvSpPr>
        <p:spPr>
          <a:xfrm>
            <a:off x="4938557"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6" name="Google Shape;66;p34"/>
          <p:cNvSpPr>
            <a:spLocks noGrp="1"/>
          </p:cNvSpPr>
          <p:nvPr>
            <p:ph type="body" idx="7"/>
          </p:nvPr>
        </p:nvSpPr>
        <p:spPr>
          <a:xfrm>
            <a:off x="7995403" y="1894376"/>
            <a:ext cx="2847975" cy="3390899"/>
          </a:xfrm>
          <a:prstGeom prst="roundRect">
            <a:avLst>
              <a:gd name="adj" fmla="val 16667"/>
            </a:avLst>
          </a:prstGeom>
          <a:solidFill>
            <a:schemeClr val="accent1">
              <a:alpha val="9411"/>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7" name="Google Shape;67;p34"/>
          <p:cNvSpPr>
            <a:spLocks noGrp="1"/>
          </p:cNvSpPr>
          <p:nvPr>
            <p:ph type="pic" idx="8"/>
          </p:nvPr>
        </p:nvSpPr>
        <p:spPr>
          <a:xfrm>
            <a:off x="8916470" y="2833688"/>
            <a:ext cx="1005840" cy="914400"/>
          </a:xfrm>
          <a:prstGeom prst="rect">
            <a:avLst/>
          </a:prstGeom>
          <a:noFill/>
          <a:ln>
            <a:noFill/>
          </a:ln>
        </p:spPr>
      </p:sp>
      <p:sp>
        <p:nvSpPr>
          <p:cNvPr id="68" name="Google Shape;68;p34"/>
          <p:cNvSpPr txBox="1">
            <a:spLocks noGrp="1"/>
          </p:cNvSpPr>
          <p:nvPr>
            <p:ph type="body" idx="9"/>
          </p:nvPr>
        </p:nvSpPr>
        <p:spPr>
          <a:xfrm>
            <a:off x="8282868"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9" name="Google Shape;69;p34"/>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4"/>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solidFill>
          <a:schemeClr val="dk1"/>
        </a:solidFill>
        <a:effectLst/>
      </p:bgPr>
    </p:bg>
    <p:spTree>
      <p:nvGrpSpPr>
        <p:cNvPr id="1" name="Shape 71"/>
        <p:cNvGrpSpPr/>
        <p:nvPr/>
      </p:nvGrpSpPr>
      <p:grpSpPr>
        <a:xfrm>
          <a:off x="0" y="0"/>
          <a:ext cx="0" cy="0"/>
          <a:chOff x="0" y="0"/>
          <a:chExt cx="0" cy="0"/>
        </a:xfrm>
      </p:grpSpPr>
      <p:sp>
        <p:nvSpPr>
          <p:cNvPr id="72" name="Google Shape;72;p35"/>
          <p:cNvSpPr txBox="1">
            <a:spLocks noGrp="1"/>
          </p:cNvSpPr>
          <p:nvPr>
            <p:ph type="ctrTitle"/>
          </p:nvPr>
        </p:nvSpPr>
        <p:spPr>
          <a:xfrm>
            <a:off x="6615541" y="715654"/>
            <a:ext cx="4786877" cy="15183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5"/>
          <p:cNvSpPr txBox="1">
            <a:spLocks noGrp="1"/>
          </p:cNvSpPr>
          <p:nvPr>
            <p:ph type="subTitle" idx="1"/>
          </p:nvPr>
        </p:nvSpPr>
        <p:spPr>
          <a:xfrm>
            <a:off x="6605708" y="2431477"/>
            <a:ext cx="4786877" cy="763899"/>
          </a:xfrm>
          <a:prstGeom prst="rect">
            <a:avLst/>
          </a:prstGeom>
          <a:noFill/>
          <a:ln>
            <a:noFill/>
          </a:ln>
        </p:spPr>
        <p:txBody>
          <a:bodyPr spcFirstLastPara="1" wrap="square" lIns="91425" tIns="91425" rIns="91425" bIns="0" anchor="t" anchorCtr="0">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74" name="Google Shape;74;p35"/>
          <p:cNvSpPr>
            <a:spLocks noGrp="1"/>
          </p:cNvSpPr>
          <p:nvPr>
            <p:ph type="pic" idx="2"/>
          </p:nvPr>
        </p:nvSpPr>
        <p:spPr>
          <a:xfrm>
            <a:off x="0" y="-2235"/>
            <a:ext cx="5840730" cy="6862275"/>
          </a:xfrm>
          <a:prstGeom prst="rect">
            <a:avLst/>
          </a:prstGeom>
          <a:solidFill>
            <a:schemeClr val="lt2"/>
          </a:solidFill>
          <a:ln>
            <a:noFill/>
          </a:ln>
        </p:spPr>
      </p:sp>
      <p:sp>
        <p:nvSpPr>
          <p:cNvPr id="75" name="Google Shape;75;p35"/>
          <p:cNvSpPr txBox="1">
            <a:spLocks noGrp="1"/>
          </p:cNvSpPr>
          <p:nvPr>
            <p:ph type="body" idx="3"/>
          </p:nvPr>
        </p:nvSpPr>
        <p:spPr>
          <a:xfrm>
            <a:off x="6605708" y="3348617"/>
            <a:ext cx="2699066" cy="2569866"/>
          </a:xfrm>
          <a:prstGeom prst="rect">
            <a:avLst/>
          </a:prstGeom>
          <a:noFill/>
          <a:ln>
            <a:noFill/>
          </a:ln>
        </p:spPr>
        <p:txBody>
          <a:bodyPr spcFirstLastPara="1" wrap="square" lIns="91425" tIns="0" rIns="0" bIns="45700" anchor="t" anchorCtr="0">
            <a:normAutofit/>
          </a:bodyPr>
          <a:lstStyle>
            <a:lvl1pPr marL="457200" lvl="0" indent="-317500" algn="l">
              <a:lnSpc>
                <a:spcPct val="100000"/>
              </a:lnSpc>
              <a:spcBef>
                <a:spcPts val="1200"/>
              </a:spcBef>
              <a:spcAft>
                <a:spcPts val="0"/>
              </a:spcAft>
              <a:buSzPts val="1400"/>
              <a:buFont typeface="Courier New"/>
              <a:buChar char="o"/>
              <a:defRPr sz="1400">
                <a:solidFill>
                  <a:schemeClr val="lt1"/>
                </a:solidFill>
              </a:defRPr>
            </a:lvl1pPr>
            <a:lvl2pPr marL="914400" lvl="1" indent="-304800" algn="l">
              <a:lnSpc>
                <a:spcPct val="100000"/>
              </a:lnSpc>
              <a:spcBef>
                <a:spcPts val="6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pic>
        <p:nvPicPr>
          <p:cNvPr id="76" name="Google Shape;76;p35"/>
          <p:cNvPicPr preferRelativeResize="0"/>
          <p:nvPr/>
        </p:nvPicPr>
        <p:blipFill rotWithShape="1">
          <a:blip r:embed="rId2">
            <a:alphaModFix/>
          </a:blip>
          <a:srcRect/>
          <a:stretch/>
        </p:blipFill>
        <p:spPr>
          <a:xfrm rot="10800000">
            <a:off x="4426666" y="5060315"/>
            <a:ext cx="927943" cy="18013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Lesson Summary">
  <p:cSld name="Lesson Summary">
    <p:bg>
      <p:bgPr>
        <a:solidFill>
          <a:schemeClr val="dk1"/>
        </a:solidFill>
        <a:effectLst/>
      </p:bgPr>
    </p:bg>
    <p:spTree>
      <p:nvGrpSpPr>
        <p:cNvPr id="1" name="Shape 77"/>
        <p:cNvGrpSpPr/>
        <p:nvPr/>
      </p:nvGrpSpPr>
      <p:grpSpPr>
        <a:xfrm>
          <a:off x="0" y="0"/>
          <a:ext cx="0" cy="0"/>
          <a:chOff x="0" y="0"/>
          <a:chExt cx="0" cy="0"/>
        </a:xfrm>
      </p:grpSpPr>
      <p:sp>
        <p:nvSpPr>
          <p:cNvPr id="78" name="Google Shape;78;p36"/>
          <p:cNvSpPr txBox="1">
            <a:spLocks noGrp="1"/>
          </p:cNvSpPr>
          <p:nvPr>
            <p:ph type="ctrTitle"/>
          </p:nvPr>
        </p:nvSpPr>
        <p:spPr>
          <a:xfrm>
            <a:off x="6599788" y="353962"/>
            <a:ext cx="4786877" cy="98322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6"/>
          <p:cNvSpPr txBox="1">
            <a:spLocks noGrp="1"/>
          </p:cNvSpPr>
          <p:nvPr>
            <p:ph type="subTitle" idx="1"/>
          </p:nvPr>
        </p:nvSpPr>
        <p:spPr>
          <a:xfrm>
            <a:off x="6599788" y="1517074"/>
            <a:ext cx="4786877" cy="763899"/>
          </a:xfrm>
          <a:prstGeom prst="rect">
            <a:avLst/>
          </a:prstGeom>
          <a:noFill/>
          <a:ln>
            <a:noFill/>
          </a:ln>
        </p:spPr>
        <p:txBody>
          <a:bodyPr spcFirstLastPara="1" wrap="square" lIns="91425" tIns="91425" rIns="91425" bIns="0" anchor="t" anchorCtr="0">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80" name="Google Shape;80;p36"/>
          <p:cNvSpPr>
            <a:spLocks noGrp="1"/>
          </p:cNvSpPr>
          <p:nvPr>
            <p:ph type="pic" idx="2"/>
          </p:nvPr>
        </p:nvSpPr>
        <p:spPr>
          <a:xfrm>
            <a:off x="0" y="-2235"/>
            <a:ext cx="5840730" cy="6862275"/>
          </a:xfrm>
          <a:prstGeom prst="rect">
            <a:avLst/>
          </a:prstGeom>
          <a:solidFill>
            <a:schemeClr val="lt2"/>
          </a:solidFill>
          <a:ln>
            <a:noFill/>
          </a:ln>
        </p:spPr>
      </p:sp>
      <p:sp>
        <p:nvSpPr>
          <p:cNvPr id="81" name="Google Shape;81;p36"/>
          <p:cNvSpPr txBox="1">
            <a:spLocks noGrp="1"/>
          </p:cNvSpPr>
          <p:nvPr>
            <p:ph type="body" idx="3"/>
          </p:nvPr>
        </p:nvSpPr>
        <p:spPr>
          <a:xfrm>
            <a:off x="6599788" y="2341261"/>
            <a:ext cx="4796710" cy="401939"/>
          </a:xfrm>
          <a:prstGeom prst="rect">
            <a:avLst/>
          </a:prstGeom>
          <a:noFill/>
          <a:ln>
            <a:noFill/>
          </a:ln>
        </p:spPr>
        <p:txBody>
          <a:bodyPr spcFirstLastPara="1" wrap="square" lIns="91425" tIns="0" rIns="0" bIns="45700" anchor="b" anchorCtr="0">
            <a:normAutofit/>
          </a:bodyPr>
          <a:lstStyle>
            <a:lvl1pPr marL="457200" lvl="0" indent="-228600" algn="l">
              <a:lnSpc>
                <a:spcPct val="100000"/>
              </a:lnSpc>
              <a:spcBef>
                <a:spcPts val="1200"/>
              </a:spcBef>
              <a:spcAft>
                <a:spcPts val="0"/>
              </a:spcAft>
              <a:buSzPts val="2000"/>
              <a:buFont typeface="Courier New"/>
              <a:buNone/>
              <a:defRPr sz="2000">
                <a:solidFill>
                  <a:schemeClr val="accent1"/>
                </a:solidFill>
              </a:defRPr>
            </a:lvl1pPr>
            <a:lvl2pPr marL="914400" lvl="1" indent="-304800" algn="l">
              <a:lnSpc>
                <a:spcPct val="100000"/>
              </a:lnSpc>
              <a:spcBef>
                <a:spcPts val="6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2" name="Google Shape;82;p36"/>
          <p:cNvSpPr txBox="1">
            <a:spLocks noGrp="1"/>
          </p:cNvSpPr>
          <p:nvPr>
            <p:ph type="body" idx="4"/>
          </p:nvPr>
        </p:nvSpPr>
        <p:spPr>
          <a:xfrm>
            <a:off x="6599789" y="2753247"/>
            <a:ext cx="3852296" cy="817345"/>
          </a:xfrm>
          <a:prstGeom prst="rect">
            <a:avLst/>
          </a:prstGeom>
          <a:noFill/>
          <a:ln>
            <a:noFill/>
          </a:ln>
        </p:spPr>
        <p:txBody>
          <a:bodyPr spcFirstLastPara="1" wrap="square" lIns="91425" tIns="45700" rIns="0" bIns="45700" anchor="t" anchorCtr="0">
            <a:noAutofit/>
          </a:bodyPr>
          <a:lstStyle>
            <a:lvl1pPr marL="457200" lvl="0" indent="-228600" algn="l">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lt1"/>
              </a:buClr>
              <a:buSzPts val="1200"/>
              <a:buNone/>
              <a:defRPr sz="1200">
                <a:solidFill>
                  <a:schemeClr val="lt1"/>
                </a:solidFill>
              </a:defRPr>
            </a:lvl2pPr>
            <a:lvl3pPr marL="1371600" lvl="2" indent="-228600" algn="l">
              <a:lnSpc>
                <a:spcPct val="100000"/>
              </a:lnSpc>
              <a:spcBef>
                <a:spcPts val="400"/>
              </a:spcBef>
              <a:spcAft>
                <a:spcPts val="0"/>
              </a:spcAft>
              <a:buClr>
                <a:schemeClr val="lt1"/>
              </a:buClr>
              <a:buSzPts val="1200"/>
              <a:buNone/>
              <a:defRPr sz="1200">
                <a:solidFill>
                  <a:schemeClr val="lt1"/>
                </a:solidFill>
              </a:defRPr>
            </a:lvl3pPr>
            <a:lvl4pPr marL="1828800" lvl="3" indent="-228600" algn="l">
              <a:lnSpc>
                <a:spcPct val="100000"/>
              </a:lnSpc>
              <a:spcBef>
                <a:spcPts val="400"/>
              </a:spcBef>
              <a:spcAft>
                <a:spcPts val="0"/>
              </a:spcAft>
              <a:buClr>
                <a:schemeClr val="lt1"/>
              </a:buClr>
              <a:buSzPts val="1200"/>
              <a:buNone/>
              <a:defRPr sz="1200">
                <a:solidFill>
                  <a:schemeClr val="lt1"/>
                </a:solidFill>
              </a:defRPr>
            </a:lvl4pPr>
            <a:lvl5pPr marL="2286000" lvl="4" indent="-228600" algn="l">
              <a:lnSpc>
                <a:spcPct val="100000"/>
              </a:lnSpc>
              <a:spcBef>
                <a:spcPts val="400"/>
              </a:spcBef>
              <a:spcAft>
                <a:spcPts val="0"/>
              </a:spcAft>
              <a:buClr>
                <a:schemeClr val="lt1"/>
              </a:buClr>
              <a:buSzPts val="1200"/>
              <a:buNone/>
              <a:defRPr sz="120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pic>
        <p:nvPicPr>
          <p:cNvPr id="83" name="Google Shape;83;p36"/>
          <p:cNvPicPr preferRelativeResize="0"/>
          <p:nvPr/>
        </p:nvPicPr>
        <p:blipFill rotWithShape="1">
          <a:blip r:embed="rId2">
            <a:alphaModFix/>
          </a:blip>
          <a:srcRect/>
          <a:stretch/>
        </p:blipFill>
        <p:spPr>
          <a:xfrm rot="10800000">
            <a:off x="4426666" y="5060315"/>
            <a:ext cx="927943" cy="1801301"/>
          </a:xfrm>
          <a:prstGeom prst="rect">
            <a:avLst/>
          </a:prstGeom>
          <a:noFill/>
          <a:ln>
            <a:noFill/>
          </a:ln>
        </p:spPr>
      </p:pic>
      <p:sp>
        <p:nvSpPr>
          <p:cNvPr id="84" name="Google Shape;84;p36"/>
          <p:cNvSpPr txBox="1">
            <a:spLocks noGrp="1"/>
          </p:cNvSpPr>
          <p:nvPr>
            <p:ph type="body" idx="5"/>
          </p:nvPr>
        </p:nvSpPr>
        <p:spPr>
          <a:xfrm>
            <a:off x="6599788" y="3563285"/>
            <a:ext cx="4796710" cy="401939"/>
          </a:xfrm>
          <a:prstGeom prst="rect">
            <a:avLst/>
          </a:prstGeom>
          <a:noFill/>
          <a:ln>
            <a:noFill/>
          </a:ln>
        </p:spPr>
        <p:txBody>
          <a:bodyPr spcFirstLastPara="1" wrap="square" lIns="91425" tIns="0" rIns="0" bIns="45700" anchor="b" anchorCtr="0">
            <a:normAutofit/>
          </a:bodyPr>
          <a:lstStyle>
            <a:lvl1pPr marL="457200" lvl="0" indent="-228600" algn="l">
              <a:lnSpc>
                <a:spcPct val="100000"/>
              </a:lnSpc>
              <a:spcBef>
                <a:spcPts val="1200"/>
              </a:spcBef>
              <a:spcAft>
                <a:spcPts val="0"/>
              </a:spcAft>
              <a:buSzPts val="2000"/>
              <a:buFont typeface="Courier New"/>
              <a:buNone/>
              <a:defRPr sz="2000">
                <a:solidFill>
                  <a:schemeClr val="accent1"/>
                </a:solidFill>
              </a:defRPr>
            </a:lvl1pPr>
            <a:lvl2pPr marL="914400" lvl="1" indent="-304800" algn="l">
              <a:lnSpc>
                <a:spcPct val="100000"/>
              </a:lnSpc>
              <a:spcBef>
                <a:spcPts val="6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5" name="Google Shape;85;p36"/>
          <p:cNvSpPr txBox="1">
            <a:spLocks noGrp="1"/>
          </p:cNvSpPr>
          <p:nvPr>
            <p:ph type="body" idx="6"/>
          </p:nvPr>
        </p:nvSpPr>
        <p:spPr>
          <a:xfrm>
            <a:off x="6599788" y="3982578"/>
            <a:ext cx="3860546" cy="529133"/>
          </a:xfrm>
          <a:prstGeom prst="rect">
            <a:avLst/>
          </a:prstGeom>
          <a:noFill/>
          <a:ln>
            <a:noFill/>
          </a:ln>
        </p:spPr>
        <p:txBody>
          <a:bodyPr spcFirstLastPara="1" wrap="square" lIns="91425" tIns="45700" rIns="0" bIns="45700" anchor="t" anchorCtr="0">
            <a:noAutofit/>
          </a:bodyPr>
          <a:lstStyle>
            <a:lvl1pPr marL="457200" lvl="0" indent="-228600" algn="l">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lt1"/>
              </a:buClr>
              <a:buSzPts val="1200"/>
              <a:buNone/>
              <a:defRPr sz="1200">
                <a:solidFill>
                  <a:schemeClr val="lt1"/>
                </a:solidFill>
              </a:defRPr>
            </a:lvl2pPr>
            <a:lvl3pPr marL="1371600" lvl="2" indent="-228600" algn="l">
              <a:lnSpc>
                <a:spcPct val="100000"/>
              </a:lnSpc>
              <a:spcBef>
                <a:spcPts val="400"/>
              </a:spcBef>
              <a:spcAft>
                <a:spcPts val="0"/>
              </a:spcAft>
              <a:buClr>
                <a:schemeClr val="lt1"/>
              </a:buClr>
              <a:buSzPts val="1200"/>
              <a:buNone/>
              <a:defRPr sz="1200">
                <a:solidFill>
                  <a:schemeClr val="lt1"/>
                </a:solidFill>
              </a:defRPr>
            </a:lvl3pPr>
            <a:lvl4pPr marL="1828800" lvl="3" indent="-228600" algn="l">
              <a:lnSpc>
                <a:spcPct val="100000"/>
              </a:lnSpc>
              <a:spcBef>
                <a:spcPts val="400"/>
              </a:spcBef>
              <a:spcAft>
                <a:spcPts val="0"/>
              </a:spcAft>
              <a:buClr>
                <a:schemeClr val="lt1"/>
              </a:buClr>
              <a:buSzPts val="1200"/>
              <a:buNone/>
              <a:defRPr sz="1200">
                <a:solidFill>
                  <a:schemeClr val="lt1"/>
                </a:solidFill>
              </a:defRPr>
            </a:lvl4pPr>
            <a:lvl5pPr marL="2286000" lvl="4" indent="-228600" algn="l">
              <a:lnSpc>
                <a:spcPct val="100000"/>
              </a:lnSpc>
              <a:spcBef>
                <a:spcPts val="400"/>
              </a:spcBef>
              <a:spcAft>
                <a:spcPts val="0"/>
              </a:spcAft>
              <a:buClr>
                <a:schemeClr val="lt1"/>
              </a:buClr>
              <a:buSzPts val="1200"/>
              <a:buNone/>
              <a:defRPr sz="120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6" name="Google Shape;86;p36"/>
          <p:cNvSpPr txBox="1">
            <a:spLocks noGrp="1"/>
          </p:cNvSpPr>
          <p:nvPr>
            <p:ph type="body" idx="7"/>
          </p:nvPr>
        </p:nvSpPr>
        <p:spPr>
          <a:xfrm>
            <a:off x="6599788" y="4564818"/>
            <a:ext cx="4796710" cy="401939"/>
          </a:xfrm>
          <a:prstGeom prst="rect">
            <a:avLst/>
          </a:prstGeom>
          <a:noFill/>
          <a:ln>
            <a:noFill/>
          </a:ln>
        </p:spPr>
        <p:txBody>
          <a:bodyPr spcFirstLastPara="1" wrap="square" lIns="91425" tIns="0" rIns="0" bIns="45700" anchor="b" anchorCtr="0">
            <a:normAutofit/>
          </a:bodyPr>
          <a:lstStyle>
            <a:lvl1pPr marL="457200" lvl="0" indent="-228600" algn="l">
              <a:lnSpc>
                <a:spcPct val="100000"/>
              </a:lnSpc>
              <a:spcBef>
                <a:spcPts val="1200"/>
              </a:spcBef>
              <a:spcAft>
                <a:spcPts val="0"/>
              </a:spcAft>
              <a:buSzPts val="2000"/>
              <a:buFont typeface="Courier New"/>
              <a:buNone/>
              <a:defRPr sz="2000">
                <a:solidFill>
                  <a:schemeClr val="accent1"/>
                </a:solidFill>
              </a:defRPr>
            </a:lvl1pPr>
            <a:lvl2pPr marL="914400" lvl="1" indent="-304800" algn="l">
              <a:lnSpc>
                <a:spcPct val="100000"/>
              </a:lnSpc>
              <a:spcBef>
                <a:spcPts val="6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7" name="Google Shape;87;p36"/>
          <p:cNvSpPr txBox="1">
            <a:spLocks noGrp="1"/>
          </p:cNvSpPr>
          <p:nvPr>
            <p:ph type="body" idx="8"/>
          </p:nvPr>
        </p:nvSpPr>
        <p:spPr>
          <a:xfrm>
            <a:off x="6599788" y="4975138"/>
            <a:ext cx="3860546" cy="852906"/>
          </a:xfrm>
          <a:prstGeom prst="rect">
            <a:avLst/>
          </a:prstGeom>
          <a:noFill/>
          <a:ln>
            <a:noFill/>
          </a:ln>
        </p:spPr>
        <p:txBody>
          <a:bodyPr spcFirstLastPara="1" wrap="square" lIns="91425" tIns="45700" rIns="0" bIns="45700" anchor="t" anchorCtr="0">
            <a:noAutofit/>
          </a:bodyPr>
          <a:lstStyle>
            <a:lvl1pPr marL="457200" lvl="0" indent="-228600" algn="l">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lt1"/>
              </a:buClr>
              <a:buSzPts val="1200"/>
              <a:buNone/>
              <a:defRPr sz="1200">
                <a:solidFill>
                  <a:schemeClr val="lt1"/>
                </a:solidFill>
              </a:defRPr>
            </a:lvl2pPr>
            <a:lvl3pPr marL="1371600" lvl="2" indent="-228600" algn="l">
              <a:lnSpc>
                <a:spcPct val="100000"/>
              </a:lnSpc>
              <a:spcBef>
                <a:spcPts val="400"/>
              </a:spcBef>
              <a:spcAft>
                <a:spcPts val="0"/>
              </a:spcAft>
              <a:buClr>
                <a:schemeClr val="lt1"/>
              </a:buClr>
              <a:buSzPts val="1200"/>
              <a:buNone/>
              <a:defRPr sz="1200">
                <a:solidFill>
                  <a:schemeClr val="lt1"/>
                </a:solidFill>
              </a:defRPr>
            </a:lvl3pPr>
            <a:lvl4pPr marL="1828800" lvl="3" indent="-228600" algn="l">
              <a:lnSpc>
                <a:spcPct val="100000"/>
              </a:lnSpc>
              <a:spcBef>
                <a:spcPts val="400"/>
              </a:spcBef>
              <a:spcAft>
                <a:spcPts val="0"/>
              </a:spcAft>
              <a:buClr>
                <a:schemeClr val="lt1"/>
              </a:buClr>
              <a:buSzPts val="1200"/>
              <a:buNone/>
              <a:defRPr sz="1200">
                <a:solidFill>
                  <a:schemeClr val="lt1"/>
                </a:solidFill>
              </a:defRPr>
            </a:lvl4pPr>
            <a:lvl5pPr marL="2286000" lvl="4" indent="-228600" algn="l">
              <a:lnSpc>
                <a:spcPct val="100000"/>
              </a:lnSpc>
              <a:spcBef>
                <a:spcPts val="400"/>
              </a:spcBef>
              <a:spcAft>
                <a:spcPts val="0"/>
              </a:spcAft>
              <a:buClr>
                <a:schemeClr val="lt1"/>
              </a:buClr>
              <a:buSzPts val="1200"/>
              <a:buNone/>
              <a:defRPr sz="120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Agenda">
  <p:cSld name="Agenda">
    <p:spTree>
      <p:nvGrpSpPr>
        <p:cNvPr id="1" name="Shape 88"/>
        <p:cNvGrpSpPr/>
        <p:nvPr/>
      </p:nvGrpSpPr>
      <p:grpSpPr>
        <a:xfrm>
          <a:off x="0" y="0"/>
          <a:ext cx="0" cy="0"/>
          <a:chOff x="0" y="0"/>
          <a:chExt cx="0" cy="0"/>
        </a:xfrm>
      </p:grpSpPr>
      <p:sp>
        <p:nvSpPr>
          <p:cNvPr id="89" name="Google Shape;89;p32"/>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90" name="Google Shape;90;p32"/>
          <p:cNvSpPr>
            <a:spLocks noGrp="1"/>
          </p:cNvSpPr>
          <p:nvPr>
            <p:ph type="pic" idx="2"/>
          </p:nvPr>
        </p:nvSpPr>
        <p:spPr>
          <a:xfrm flipH="1">
            <a:off x="7163691" y="0"/>
            <a:ext cx="5024825" cy="6858000"/>
          </a:xfrm>
          <a:prstGeom prst="rect">
            <a:avLst/>
          </a:prstGeom>
          <a:solidFill>
            <a:schemeClr val="lt2"/>
          </a:solidFill>
          <a:ln>
            <a:noFill/>
          </a:ln>
        </p:spPr>
      </p:sp>
      <p:cxnSp>
        <p:nvCxnSpPr>
          <p:cNvPr id="91" name="Google Shape;91;p32"/>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92" name="Google Shape;92;p32"/>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32"/>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94" name="Google Shape;94;p32"/>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32"/>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6" name="Google Shape;96;p32"/>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7" name="Google Shape;97;p32"/>
          <p:cNvSpPr txBox="1">
            <a:spLocks noGrp="1"/>
          </p:cNvSpPr>
          <p:nvPr>
            <p:ph type="body" idx="4"/>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8" name="Google Shape;98;p32"/>
          <p:cNvSpPr txBox="1">
            <a:spLocks noGrp="1"/>
          </p:cNvSpPr>
          <p:nvPr>
            <p:ph type="body" idx="5"/>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9" name="Google Shape;99;p32"/>
          <p:cNvSpPr txBox="1">
            <a:spLocks noGrp="1"/>
          </p:cNvSpPr>
          <p:nvPr>
            <p:ph type="body" idx="6"/>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0" name="Google Shape;100;p32"/>
          <p:cNvSpPr txBox="1">
            <a:spLocks noGrp="1"/>
          </p:cNvSpPr>
          <p:nvPr>
            <p:ph type="body" idx="7"/>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1" name="Google Shape;101;p32"/>
          <p:cNvSpPr txBox="1">
            <a:spLocks noGrp="1"/>
          </p:cNvSpPr>
          <p:nvPr>
            <p:ph type="body" idx="8"/>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2" name="Google Shape;102;p32"/>
          <p:cNvSpPr txBox="1">
            <a:spLocks noGrp="1"/>
          </p:cNvSpPr>
          <p:nvPr>
            <p:ph type="body" idx="9"/>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3" name="Google Shape;103;p32"/>
          <p:cNvSpPr txBox="1">
            <a:spLocks noGrp="1"/>
          </p:cNvSpPr>
          <p:nvPr>
            <p:ph type="body" idx="13"/>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4" name="Google Shape;104;p32"/>
          <p:cNvSpPr txBox="1">
            <a:spLocks noGrp="1"/>
          </p:cNvSpPr>
          <p:nvPr>
            <p:ph type="body" idx="14"/>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and Content 2">
  <p:cSld name="Title and Content 2">
    <p:spTree>
      <p:nvGrpSpPr>
        <p:cNvPr id="1" name="Shape 105"/>
        <p:cNvGrpSpPr/>
        <p:nvPr/>
      </p:nvGrpSpPr>
      <p:grpSpPr>
        <a:xfrm>
          <a:off x="0" y="0"/>
          <a:ext cx="0" cy="0"/>
          <a:chOff x="0" y="0"/>
          <a:chExt cx="0" cy="0"/>
        </a:xfrm>
      </p:grpSpPr>
      <p:sp>
        <p:nvSpPr>
          <p:cNvPr id="106" name="Google Shape;106;p39"/>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07" name="Google Shape;107;p39"/>
          <p:cNvSpPr txBox="1">
            <a:spLocks noGrp="1"/>
          </p:cNvSpPr>
          <p:nvPr>
            <p:ph type="ctrTitle"/>
          </p:nvPr>
        </p:nvSpPr>
        <p:spPr>
          <a:xfrm>
            <a:off x="796322" y="320040"/>
            <a:ext cx="6732237" cy="152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39"/>
          <p:cNvSpPr txBox="1">
            <a:spLocks noGrp="1"/>
          </p:cNvSpPr>
          <p:nvPr>
            <p:ph type="body" idx="1"/>
          </p:nvPr>
        </p:nvSpPr>
        <p:spPr>
          <a:xfrm>
            <a:off x="796322" y="2252394"/>
            <a:ext cx="5797518" cy="2532966"/>
          </a:xfrm>
          <a:prstGeom prst="rect">
            <a:avLst/>
          </a:prstGeom>
          <a:noFill/>
          <a:ln>
            <a:noFill/>
          </a:ln>
        </p:spPr>
        <p:txBody>
          <a:bodyPr spcFirstLastPara="1" wrap="square" lIns="91425" tIns="45700" rIns="0" bIns="0" anchor="t" anchorCtr="0">
            <a:normAutofit/>
          </a:bodyPr>
          <a:lstStyle>
            <a:lvl1pPr marL="457200" lvl="0" indent="-228600" algn="l">
              <a:lnSpc>
                <a:spcPct val="100000"/>
              </a:lnSpc>
              <a:spcBef>
                <a:spcPts val="600"/>
              </a:spcBef>
              <a:spcAft>
                <a:spcPts val="0"/>
              </a:spcAft>
              <a:buSzPts val="1400"/>
              <a:buNone/>
              <a:defRPr sz="1400"/>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109" name="Google Shape;109;p39"/>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110" name="Google Shape;110;p39"/>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39"/>
          <p:cNvSpPr>
            <a:spLocks noGrp="1"/>
          </p:cNvSpPr>
          <p:nvPr>
            <p:ph type="pic" idx="2"/>
          </p:nvPr>
        </p:nvSpPr>
        <p:spPr>
          <a:xfrm flipH="1">
            <a:off x="7163691" y="0"/>
            <a:ext cx="5024825" cy="6858000"/>
          </a:xfrm>
          <a:prstGeom prst="rect">
            <a:avLst/>
          </a:prstGeom>
          <a:solidFill>
            <a:schemeClr val="lt2"/>
          </a:solidFill>
          <a:ln>
            <a:noFill/>
          </a:ln>
        </p:spPr>
      </p:sp>
      <p:sp>
        <p:nvSpPr>
          <p:cNvPr id="112" name="Google Shape;112;p39"/>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pic>
        <p:nvPicPr>
          <p:cNvPr id="113" name="Google Shape;113;p39"/>
          <p:cNvPicPr preferRelativeResize="0"/>
          <p:nvPr/>
        </p:nvPicPr>
        <p:blipFill rotWithShape="1">
          <a:blip r:embed="rId2">
            <a:alphaModFix/>
          </a:blip>
          <a:srcRect/>
          <a:stretch/>
        </p:blipFill>
        <p:spPr>
          <a:xfrm>
            <a:off x="1804430" y="5008931"/>
            <a:ext cx="3842918" cy="43504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114"/>
        <p:cNvGrpSpPr/>
        <p:nvPr/>
      </p:nvGrpSpPr>
      <p:grpSpPr>
        <a:xfrm>
          <a:off x="0" y="0"/>
          <a:ext cx="0" cy="0"/>
          <a:chOff x="0" y="0"/>
          <a:chExt cx="0" cy="0"/>
        </a:xfrm>
      </p:grpSpPr>
      <p:sp>
        <p:nvSpPr>
          <p:cNvPr id="115" name="Google Shape;115;p37"/>
          <p:cNvSpPr txBox="1">
            <a:spLocks noGrp="1"/>
          </p:cNvSpPr>
          <p:nvPr>
            <p:ph type="ctrTitle"/>
          </p:nvPr>
        </p:nvSpPr>
        <p:spPr>
          <a:xfrm>
            <a:off x="796322" y="320040"/>
            <a:ext cx="6732237" cy="152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37"/>
          <p:cNvSpPr txBox="1">
            <a:spLocks noGrp="1"/>
          </p:cNvSpPr>
          <p:nvPr>
            <p:ph type="body" idx="1"/>
          </p:nvPr>
        </p:nvSpPr>
        <p:spPr>
          <a:xfrm>
            <a:off x="796322" y="2252076"/>
            <a:ext cx="5797550" cy="3051762"/>
          </a:xfrm>
          <a:prstGeom prst="rect">
            <a:avLst/>
          </a:prstGeom>
          <a:noFill/>
          <a:ln>
            <a:noFill/>
          </a:ln>
        </p:spPr>
        <p:txBody>
          <a:bodyPr spcFirstLastPara="1" wrap="square" lIns="0" tIns="45700" rIns="0" bIns="45700" anchor="t" anchorCtr="0">
            <a:normAutofit/>
          </a:bodyPr>
          <a:lstStyle>
            <a:lvl1pPr marL="457200" lvl="0" indent="-317500" algn="l">
              <a:lnSpc>
                <a:spcPct val="100000"/>
              </a:lnSpc>
              <a:spcBef>
                <a:spcPts val="1200"/>
              </a:spcBef>
              <a:spcAft>
                <a:spcPts val="0"/>
              </a:spcAft>
              <a:buSzPts val="1400"/>
              <a:buChar char=" "/>
              <a:defRPr sz="1400"/>
            </a:lvl1pPr>
            <a:lvl2pPr marL="914400" lvl="1" indent="-317500" algn="l">
              <a:lnSpc>
                <a:spcPct val="100000"/>
              </a:lnSpc>
              <a:spcBef>
                <a:spcPts val="200"/>
              </a:spcBef>
              <a:spcAft>
                <a:spcPts val="0"/>
              </a:spcAft>
              <a:buClr>
                <a:schemeClr val="dk1"/>
              </a:buClr>
              <a:buSzPts val="1400"/>
              <a:buChar char="◦"/>
              <a:defRPr sz="1400"/>
            </a:lvl2pPr>
            <a:lvl3pPr marL="1371600" lvl="2" indent="-317500" algn="l">
              <a:lnSpc>
                <a:spcPct val="100000"/>
              </a:lnSpc>
              <a:spcBef>
                <a:spcPts val="400"/>
              </a:spcBef>
              <a:spcAft>
                <a:spcPts val="0"/>
              </a:spcAft>
              <a:buClr>
                <a:schemeClr val="dk1"/>
              </a:buClr>
              <a:buSzPts val="1400"/>
              <a:buChar char="◦"/>
              <a:defRPr sz="1400"/>
            </a:lvl3pPr>
            <a:lvl4pPr marL="1828800" lvl="3" indent="-317500" algn="l">
              <a:lnSpc>
                <a:spcPct val="100000"/>
              </a:lnSpc>
              <a:spcBef>
                <a:spcPts val="400"/>
              </a:spcBef>
              <a:spcAft>
                <a:spcPts val="0"/>
              </a:spcAft>
              <a:buClr>
                <a:schemeClr val="dk1"/>
              </a:buClr>
              <a:buSzPts val="1400"/>
              <a:buChar char="◦"/>
              <a:defRPr sz="1400"/>
            </a:lvl4pPr>
            <a:lvl5pPr marL="2286000" lvl="4" indent="-317500" algn="l">
              <a:lnSpc>
                <a:spcPct val="100000"/>
              </a:lnSpc>
              <a:spcBef>
                <a:spcPts val="400"/>
              </a:spcBef>
              <a:spcAft>
                <a:spcPts val="0"/>
              </a:spcAft>
              <a:buClr>
                <a:schemeClr val="dk1"/>
              </a:buClr>
              <a:buSzPts val="1400"/>
              <a:buChar char="◦"/>
              <a:defRPr sz="14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17" name="Google Shape;117;p37"/>
          <p:cNvSpPr>
            <a:spLocks noGrp="1"/>
          </p:cNvSpPr>
          <p:nvPr>
            <p:ph type="pic" idx="2"/>
          </p:nvPr>
        </p:nvSpPr>
        <p:spPr>
          <a:xfrm flipH="1">
            <a:off x="7163691" y="0"/>
            <a:ext cx="5024825" cy="6858000"/>
          </a:xfrm>
          <a:prstGeom prst="rect">
            <a:avLst/>
          </a:prstGeom>
          <a:solidFill>
            <a:schemeClr val="lt2"/>
          </a:solidFill>
          <a:ln>
            <a:noFill/>
          </a:ln>
        </p:spPr>
      </p:sp>
      <p:sp>
        <p:nvSpPr>
          <p:cNvPr id="118" name="Google Shape;118;p37"/>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cxnSp>
        <p:nvCxnSpPr>
          <p:cNvPr id="119" name="Google Shape;119;p37"/>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120" name="Google Shape;120;p37"/>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3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1"/>
              </a:buClr>
              <a:buSzPts val="6000"/>
              <a:buFont typeface="Book Antiqua"/>
              <a:buNone/>
              <a:defRPr sz="60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0"/>
          <p:cNvSpPr txBox="1">
            <a:spLocks noGrp="1"/>
          </p:cNvSpPr>
          <p:nvPr>
            <p:ph type="body" idx="1"/>
          </p:nvPr>
        </p:nvSpPr>
        <p:spPr>
          <a:xfrm>
            <a:off x="1097280" y="2108201"/>
            <a:ext cx="10058400" cy="3760891"/>
          </a:xfrm>
          <a:prstGeom prst="rect">
            <a:avLst/>
          </a:prstGeom>
          <a:noFill/>
          <a:ln>
            <a:noFill/>
          </a:ln>
        </p:spPr>
        <p:txBody>
          <a:bodyPr spcFirstLastPara="1" wrap="square" lIns="0" tIns="45700" rIns="0" bIns="45700" anchor="t" anchorCtr="0">
            <a:normAutofit/>
          </a:bodyPr>
          <a:lstStyle>
            <a:lvl1pPr marL="457200" marR="0" lvl="0" indent="-355600" algn="l" rtl="0">
              <a:lnSpc>
                <a:spcPct val="100000"/>
              </a:lnSpc>
              <a:spcBef>
                <a:spcPts val="1200"/>
              </a:spcBef>
              <a:spcAft>
                <a:spcPts val="0"/>
              </a:spcAft>
              <a:buClr>
                <a:schemeClr val="accent1"/>
              </a:buClr>
              <a:buSzPts val="2000"/>
              <a:buFont typeface="Calibri"/>
              <a:buChar char=" "/>
              <a:defRPr sz="20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100000"/>
              </a:lnSpc>
              <a:spcBef>
                <a:spcPts val="200"/>
              </a:spcBef>
              <a:spcAft>
                <a:spcPts val="0"/>
              </a:spcAft>
              <a:buClr>
                <a:schemeClr val="dk1"/>
              </a:buClr>
              <a:buSzPts val="1800"/>
              <a:buFont typeface="Calibri"/>
              <a:buChar char="◦"/>
              <a:defRPr sz="1800" b="0" i="0" u="none" strike="noStrike" cap="none">
                <a:solidFill>
                  <a:schemeClr val="dk1"/>
                </a:solidFill>
                <a:latin typeface="Century Gothic"/>
                <a:ea typeface="Century Gothic"/>
                <a:cs typeface="Century Gothic"/>
                <a:sym typeface="Century Gothic"/>
              </a:defRPr>
            </a:lvl2pPr>
            <a:lvl3pPr marL="1371600" marR="0" lvl="2" indent="-317500" algn="l" rtl="0">
              <a:lnSpc>
                <a:spcPct val="100000"/>
              </a:lnSpc>
              <a:spcBef>
                <a:spcPts val="400"/>
              </a:spcBef>
              <a:spcAft>
                <a:spcPts val="0"/>
              </a:spcAft>
              <a:buClr>
                <a:schemeClr val="dk1"/>
              </a:buClr>
              <a:buSzPts val="1400"/>
              <a:buFont typeface="Calibri"/>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100000"/>
              </a:lnSpc>
              <a:spcBef>
                <a:spcPts val="400"/>
              </a:spcBef>
              <a:spcAft>
                <a:spcPts val="0"/>
              </a:spcAft>
              <a:buClr>
                <a:schemeClr val="dk1"/>
              </a:buClr>
              <a:buSzPts val="1400"/>
              <a:buFont typeface="Calibri"/>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100000"/>
              </a:lnSpc>
              <a:spcBef>
                <a:spcPts val="400"/>
              </a:spcBef>
              <a:spcAft>
                <a:spcPts val="0"/>
              </a:spcAft>
              <a:buClr>
                <a:schemeClr val="dk1"/>
              </a:buClr>
              <a:buSzPts val="1400"/>
              <a:buFont typeface="Calibri"/>
              <a:buChar char="◦"/>
              <a:defRPr sz="1400" b="0" i="0" u="none" strike="noStrike" cap="none">
                <a:solidFill>
                  <a:schemeClr val="dk1"/>
                </a:solidFill>
                <a:latin typeface="Century Gothic"/>
                <a:ea typeface="Century Gothic"/>
                <a:cs typeface="Century Gothic"/>
                <a:sym typeface="Century Gothic"/>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9pPr>
          </a:lstStyle>
          <a:p>
            <a:endParaRPr/>
          </a:p>
        </p:txBody>
      </p:sp>
      <p:sp>
        <p:nvSpPr>
          <p:cNvPr id="12" name="Google Shape;12;p30"/>
          <p:cNvSpPr txBox="1">
            <a:spLocks noGrp="1"/>
          </p:cNvSpPr>
          <p:nvPr>
            <p:ph type="ftr" idx="11"/>
          </p:nvPr>
        </p:nvSpPr>
        <p:spPr>
          <a:xfrm>
            <a:off x="643051" y="6221324"/>
            <a:ext cx="6818262"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30"/>
          <p:cNvSpPr txBox="1">
            <a:spLocks noGrp="1"/>
          </p:cNvSpPr>
          <p:nvPr>
            <p:ph type="sldNum" idx="12"/>
          </p:nvPr>
        </p:nvSpPr>
        <p:spPr>
          <a:xfrm>
            <a:off x="10930596" y="6221324"/>
            <a:ext cx="617912"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bbc.com/news/world-europe-24539417" TargetMode="External"/><Relationship Id="rId7" Type="http://schemas.openxmlformats.org/officeDocument/2006/relationships/hyperlink" Target="https://www.synopsys.com/glossary/what-is-owasp-top-10.html#A"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hyperlink" Target="https://owasp.org/Top10/" TargetMode="External"/><Relationship Id="rId5" Type="http://schemas.openxmlformats.org/officeDocument/2006/relationships/hyperlink" Target="https://darktrace.com/blog/troubled-waters-cyber-attacks-on-san-diego-and-barcelonas-ports" TargetMode="External"/><Relationship Id="rId10" Type="http://schemas.openxmlformats.org/officeDocument/2006/relationships/image" Target="../media/image7.png"/><Relationship Id="rId4" Type="http://schemas.openxmlformats.org/officeDocument/2006/relationships/hyperlink" Target="https://www.wired.com/story/notpetya-cyberattack-ukraine-russia-code-crashed-the-world/" TargetMode="External"/><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www.owasptopten.or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10.xml"/><Relationship Id="rId5" Type="http://schemas.openxmlformats.org/officeDocument/2006/relationships/image" Target="../media/image7.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2.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
          <p:cNvSpPr txBox="1">
            <a:spLocks noGrp="1"/>
          </p:cNvSpPr>
          <p:nvPr>
            <p:ph type="ctrTitle"/>
          </p:nvPr>
        </p:nvSpPr>
        <p:spPr>
          <a:xfrm>
            <a:off x="6324600" y="723450"/>
            <a:ext cx="5267632" cy="2579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800"/>
              <a:buFont typeface="Book Antiqua"/>
              <a:buNone/>
            </a:pPr>
            <a:r>
              <a:rPr lang="el" sz="4800" dirty="0"/>
              <a:t>Κυβερνοασφάλεια στη Ν</a:t>
            </a:r>
            <a:r>
              <a:rPr lang="el-GR" sz="4800" dirty="0" err="1"/>
              <a:t>αυτιλ</a:t>
            </a:r>
            <a:r>
              <a:rPr lang="el" sz="4800" dirty="0"/>
              <a:t>ία</a:t>
            </a:r>
            <a:endParaRPr sz="4800" dirty="0"/>
          </a:p>
          <a:p>
            <a:pPr marL="0" lvl="0" indent="0" algn="l" rtl="0">
              <a:lnSpc>
                <a:spcPct val="90000"/>
              </a:lnSpc>
              <a:spcBef>
                <a:spcPts val="0"/>
              </a:spcBef>
              <a:spcAft>
                <a:spcPts val="0"/>
              </a:spcAft>
              <a:buClr>
                <a:schemeClr val="dk1"/>
              </a:buClr>
              <a:buSzPts val="4800"/>
              <a:buFont typeface="Book Antiqua"/>
              <a:buNone/>
            </a:pPr>
            <a:r>
              <a:rPr lang="en-US" sz="4800" dirty="0"/>
              <a:t>Summer School</a:t>
            </a:r>
            <a:r>
              <a:rPr lang="el" sz="4800" dirty="0"/>
              <a:t> - CyberHOT</a:t>
            </a:r>
            <a:endParaRPr sz="4800" dirty="0"/>
          </a:p>
        </p:txBody>
      </p:sp>
      <p:sp>
        <p:nvSpPr>
          <p:cNvPr id="209" name="Google Shape;209;p1"/>
          <p:cNvSpPr txBox="1">
            <a:spLocks noGrp="1"/>
          </p:cNvSpPr>
          <p:nvPr>
            <p:ph type="subTitle" idx="1"/>
          </p:nvPr>
        </p:nvSpPr>
        <p:spPr>
          <a:xfrm>
            <a:off x="7128152" y="5020234"/>
            <a:ext cx="4323300" cy="10089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SzPts val="1600"/>
              <a:buNone/>
            </a:pPr>
            <a:r>
              <a:rPr lang="el" dirty="0"/>
              <a:t>ΠΑΡΟΥΣΙΑΣΗ ΑΠΟ: </a:t>
            </a:r>
            <a:endParaRPr dirty="0"/>
          </a:p>
          <a:p>
            <a:pPr marL="0" lvl="0" indent="0" algn="l" rtl="0">
              <a:lnSpc>
                <a:spcPct val="100000"/>
              </a:lnSpc>
              <a:spcBef>
                <a:spcPts val="0"/>
              </a:spcBef>
              <a:spcAft>
                <a:spcPts val="0"/>
              </a:spcAft>
              <a:buSzPts val="1600"/>
              <a:buNone/>
            </a:pPr>
            <a:r>
              <a:rPr lang="el" dirty="0"/>
              <a:t>ΚΑΘΗΓΗΤΡΙΑ ΝΙΝΕΤΑ ΠΟΛΕΜΗ</a:t>
            </a:r>
            <a:endParaRPr dirty="0"/>
          </a:p>
          <a:p>
            <a:pPr marL="0" lvl="0" indent="0" algn="l" rtl="0">
              <a:lnSpc>
                <a:spcPct val="100000"/>
              </a:lnSpc>
              <a:spcBef>
                <a:spcPts val="0"/>
              </a:spcBef>
              <a:spcAft>
                <a:spcPts val="0"/>
              </a:spcAft>
              <a:buSzPts val="1600"/>
              <a:buNone/>
            </a:pPr>
            <a:r>
              <a:rPr lang="el" dirty="0"/>
              <a:t>ΑΝΑΠΛΗΡΩΤΗΣ ΚΑΘΗΓΗΤΗΣ ΣΩΤΗΡΗΣ ΙΩΑΝΝΙΔΗΣ</a:t>
            </a:r>
            <a:endParaRPr dirty="0"/>
          </a:p>
        </p:txBody>
      </p:sp>
      <p:sp>
        <p:nvSpPr>
          <p:cNvPr id="210" name="Google Shape;210;p1"/>
          <p:cNvSpPr txBox="1">
            <a:spLocks noGrp="1"/>
          </p:cNvSpPr>
          <p:nvPr>
            <p:ph type="body" idx="3"/>
          </p:nvPr>
        </p:nvSpPr>
        <p:spPr>
          <a:xfrm>
            <a:off x="6203050" y="3373525"/>
            <a:ext cx="5840700" cy="1008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6000"/>
              <a:buNone/>
            </a:pPr>
            <a:r>
              <a:rPr lang="el"/>
              <a:t>CSP011_SA_M</a:t>
            </a:r>
            <a:endParaRPr/>
          </a:p>
        </p:txBody>
      </p:sp>
      <p:sp>
        <p:nvSpPr>
          <p:cNvPr id="211" name="Google Shape;211;p1"/>
          <p:cNvSpPr/>
          <p:nvPr/>
        </p:nvSpPr>
        <p:spPr>
          <a:xfrm rot="10800000">
            <a:off x="3507757" y="-11160"/>
            <a:ext cx="2553080" cy="6858841"/>
          </a:xfrm>
          <a:custGeom>
            <a:avLst/>
            <a:gdLst/>
            <a:ahLst/>
            <a:cxnLst/>
            <a:rect l="l" t="t" r="r" b="b"/>
            <a:pathLst>
              <a:path w="2553080" h="6858841" extrusionOk="0">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pic>
        <p:nvPicPr>
          <p:cNvPr id="212" name="Google Shape;212;p1" descr="Ασπρόμαυρο εξώφυλλο με μπλε τετράγωνα&#10;&#10;Περιγραφή που δημιουργείται αυτόματα"/>
          <p:cNvPicPr preferRelativeResize="0">
            <a:picLocks noGrp="1"/>
          </p:cNvPicPr>
          <p:nvPr>
            <p:ph type="pic" idx="2"/>
          </p:nvPr>
        </p:nvPicPr>
        <p:blipFill rotWithShape="1">
          <a:blip r:embed="rId3">
            <a:alphaModFix/>
          </a:blip>
          <a:srcRect t="784" b="782"/>
          <a:stretch/>
        </p:blipFill>
        <p:spPr>
          <a:xfrm>
            <a:off x="0" y="-2235"/>
            <a:ext cx="5840730" cy="6862275"/>
          </a:xfrm>
          <a:prstGeom prst="rect">
            <a:avLst/>
          </a:prstGeom>
          <a:solidFill>
            <a:schemeClr val="lt2"/>
          </a:solidFill>
          <a:ln>
            <a:noFill/>
          </a:ln>
        </p:spPr>
      </p:pic>
      <p:pic>
        <p:nvPicPr>
          <p:cNvPr id="213" name="Google Shape;213;p1"/>
          <p:cNvPicPr preferRelativeResize="0"/>
          <p:nvPr/>
        </p:nvPicPr>
        <p:blipFill rotWithShape="1">
          <a:blip r:embed="rId4">
            <a:alphaModFix/>
          </a:blip>
          <a:srcRect/>
          <a:stretch/>
        </p:blipFill>
        <p:spPr>
          <a:xfrm>
            <a:off x="9490675" y="6305150"/>
            <a:ext cx="2553075" cy="472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1"/>
          <p:cNvSpPr txBox="1">
            <a:spLocks noGrp="1"/>
          </p:cNvSpPr>
          <p:nvPr>
            <p:ph type="ctrTitle"/>
          </p:nvPr>
        </p:nvSpPr>
        <p:spPr>
          <a:xfrm>
            <a:off x="6599787" y="304800"/>
            <a:ext cx="4786800" cy="9831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ts val="3600"/>
              <a:buFont typeface="Book Antiqua"/>
              <a:buNone/>
            </a:pPr>
            <a:r>
              <a:rPr lang="el"/>
              <a:t>Περίγραμμα Εκπαίδευσης</a:t>
            </a:r>
            <a:endParaRPr/>
          </a:p>
        </p:txBody>
      </p:sp>
      <p:sp>
        <p:nvSpPr>
          <p:cNvPr id="318" name="Google Shape;318;p11"/>
          <p:cNvSpPr txBox="1">
            <a:spLocks noGrp="1"/>
          </p:cNvSpPr>
          <p:nvPr>
            <p:ph type="subTitle" idx="1"/>
          </p:nvPr>
        </p:nvSpPr>
        <p:spPr>
          <a:xfrm>
            <a:off x="6599787" y="1467912"/>
            <a:ext cx="4786800" cy="763800"/>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l"/>
              <a:t>Ημέρα-1</a:t>
            </a:r>
            <a:endParaRPr/>
          </a:p>
        </p:txBody>
      </p:sp>
      <p:sp>
        <p:nvSpPr>
          <p:cNvPr id="319" name="Google Shape;319;p11"/>
          <p:cNvSpPr txBox="1">
            <a:spLocks noGrp="1"/>
          </p:cNvSpPr>
          <p:nvPr>
            <p:ph type="body" idx="3"/>
          </p:nvPr>
        </p:nvSpPr>
        <p:spPr>
          <a:xfrm>
            <a:off x="6599800" y="2411675"/>
            <a:ext cx="5502600" cy="636300"/>
          </a:xfrm>
          <a:prstGeom prst="rect">
            <a:avLst/>
          </a:prstGeom>
          <a:noFill/>
          <a:ln>
            <a:noFill/>
          </a:ln>
        </p:spPr>
        <p:txBody>
          <a:bodyPr spcFirstLastPara="1" wrap="square" lIns="91425" tIns="0" rIns="0" bIns="45700" anchor="b" anchorCtr="0">
            <a:noAutofit/>
          </a:bodyPr>
          <a:lstStyle/>
          <a:p>
            <a:pPr marL="0" lvl="0" indent="0" algn="l" rtl="0">
              <a:lnSpc>
                <a:spcPct val="100000"/>
              </a:lnSpc>
              <a:spcBef>
                <a:spcPts val="0"/>
              </a:spcBef>
              <a:spcAft>
                <a:spcPts val="0"/>
              </a:spcAft>
              <a:buSzPts val="1600"/>
              <a:buFont typeface="Courier New"/>
              <a:buNone/>
            </a:pPr>
            <a:r>
              <a:rPr lang="el" sz="1600"/>
              <a:t>Θέμα-1: Εισαγωγή στην πλατφόρμα HtB (Hack the Box) - Δοκιμές διείσδυσης Walkthroughs 1</a:t>
            </a:r>
            <a:endParaRPr/>
          </a:p>
        </p:txBody>
      </p:sp>
      <p:sp>
        <p:nvSpPr>
          <p:cNvPr id="320" name="Google Shape;320;p11"/>
          <p:cNvSpPr txBox="1">
            <a:spLocks noGrp="1"/>
          </p:cNvSpPr>
          <p:nvPr>
            <p:ph type="body" idx="4"/>
          </p:nvPr>
        </p:nvSpPr>
        <p:spPr>
          <a:xfrm>
            <a:off x="6599800" y="3058052"/>
            <a:ext cx="5592300" cy="1245600"/>
          </a:xfrm>
          <a:prstGeom prst="rect">
            <a:avLst/>
          </a:prstGeom>
          <a:noFill/>
          <a:ln>
            <a:noFill/>
          </a:ln>
        </p:spPr>
        <p:txBody>
          <a:bodyPr spcFirstLastPara="1" wrap="square" lIns="91425" tIns="45700" rIns="0" bIns="45700" anchor="t" anchorCtr="0">
            <a:noAutofit/>
          </a:bodyPr>
          <a:lstStyle/>
          <a:p>
            <a:pPr marL="0" lvl="0" indent="0" algn="l" rtl="0">
              <a:lnSpc>
                <a:spcPct val="100000"/>
              </a:lnSpc>
              <a:spcBef>
                <a:spcPts val="600"/>
              </a:spcBef>
              <a:spcAft>
                <a:spcPts val="0"/>
              </a:spcAft>
              <a:buSzPts val="1400"/>
              <a:buNone/>
            </a:pPr>
            <a:r>
              <a:rPr lang="el" dirty="0"/>
              <a:t>Βασικές γνώσεις των Windows</a:t>
            </a:r>
            <a:endParaRPr dirty="0"/>
          </a:p>
          <a:p>
            <a:pPr marL="0" lvl="0" indent="0" algn="l" rtl="0">
              <a:lnSpc>
                <a:spcPct val="100000"/>
              </a:lnSpc>
              <a:spcBef>
                <a:spcPts val="600"/>
              </a:spcBef>
              <a:spcAft>
                <a:spcPts val="0"/>
              </a:spcAft>
              <a:buSzPts val="1400"/>
              <a:buNone/>
            </a:pPr>
            <a:r>
              <a:rPr lang="el" dirty="0"/>
              <a:t>Απαρίθμηση θυρών και υπηρεσιών</a:t>
            </a:r>
            <a:endParaRPr dirty="0"/>
          </a:p>
          <a:p>
            <a:pPr marL="0" lvl="0" indent="0" algn="l" rtl="0">
              <a:lnSpc>
                <a:spcPct val="100000"/>
              </a:lnSpc>
              <a:spcBef>
                <a:spcPts val="600"/>
              </a:spcBef>
              <a:spcAft>
                <a:spcPts val="0"/>
              </a:spcAft>
              <a:buSzPts val="1400"/>
              <a:buNone/>
            </a:pPr>
            <a:r>
              <a:rPr lang="el" dirty="0"/>
              <a:t>Τροποποίηση εκμετάλλευσης</a:t>
            </a:r>
            <a:endParaRPr dirty="0"/>
          </a:p>
          <a:p>
            <a:pPr marL="0" lvl="0" indent="0" algn="l" rtl="0">
              <a:lnSpc>
                <a:spcPct val="100000"/>
              </a:lnSpc>
              <a:spcBef>
                <a:spcPts val="600"/>
              </a:spcBef>
              <a:spcAft>
                <a:spcPts val="0"/>
              </a:spcAft>
              <a:buSzPts val="1400"/>
              <a:buNone/>
            </a:pPr>
            <a:r>
              <a:rPr lang="en-US" dirty="0"/>
              <a:t>Metasploit</a:t>
            </a:r>
            <a:endParaRPr dirty="0"/>
          </a:p>
        </p:txBody>
      </p:sp>
      <p:sp>
        <p:nvSpPr>
          <p:cNvPr id="321" name="Google Shape;321;p11"/>
          <p:cNvSpPr txBox="1">
            <a:spLocks noGrp="1"/>
          </p:cNvSpPr>
          <p:nvPr>
            <p:ph type="body" idx="5"/>
          </p:nvPr>
        </p:nvSpPr>
        <p:spPr>
          <a:xfrm>
            <a:off x="6599787" y="4364598"/>
            <a:ext cx="5188800" cy="402000"/>
          </a:xfrm>
          <a:prstGeom prst="rect">
            <a:avLst/>
          </a:prstGeom>
          <a:noFill/>
          <a:ln>
            <a:noFill/>
          </a:ln>
        </p:spPr>
        <p:txBody>
          <a:bodyPr spcFirstLastPara="1" wrap="square" lIns="91425" tIns="0" rIns="0" bIns="45700" anchor="b" anchorCtr="0">
            <a:noAutofit/>
          </a:bodyPr>
          <a:lstStyle/>
          <a:p>
            <a:pPr marL="0" lvl="0" indent="0" algn="l" rtl="0">
              <a:lnSpc>
                <a:spcPct val="100000"/>
              </a:lnSpc>
              <a:spcBef>
                <a:spcPts val="0"/>
              </a:spcBef>
              <a:spcAft>
                <a:spcPts val="0"/>
              </a:spcAft>
              <a:buSzPts val="1600"/>
              <a:buNone/>
            </a:pPr>
            <a:r>
              <a:rPr lang="el" sz="1600"/>
              <a:t>Θέμα-2: Δοκιμές διείσδυσης Walkthroughs 2 </a:t>
            </a:r>
            <a:endParaRPr/>
          </a:p>
        </p:txBody>
      </p:sp>
      <p:sp>
        <p:nvSpPr>
          <p:cNvPr id="322" name="Google Shape;322;p11"/>
          <p:cNvSpPr txBox="1">
            <a:spLocks noGrp="1"/>
          </p:cNvSpPr>
          <p:nvPr>
            <p:ph type="body" idx="6"/>
          </p:nvPr>
        </p:nvSpPr>
        <p:spPr>
          <a:xfrm>
            <a:off x="6599775" y="4783912"/>
            <a:ext cx="5502600" cy="1245600"/>
          </a:xfrm>
          <a:prstGeom prst="rect">
            <a:avLst/>
          </a:prstGeom>
          <a:noFill/>
          <a:ln>
            <a:noFill/>
          </a:ln>
        </p:spPr>
        <p:txBody>
          <a:bodyPr spcFirstLastPara="1" wrap="square" lIns="91425" tIns="45700" rIns="0" bIns="45700" anchor="t" anchorCtr="0">
            <a:noAutofit/>
          </a:bodyPr>
          <a:lstStyle/>
          <a:p>
            <a:pPr marL="0" lvl="0" indent="0" algn="l" rtl="0">
              <a:lnSpc>
                <a:spcPct val="100000"/>
              </a:lnSpc>
              <a:spcBef>
                <a:spcPts val="600"/>
              </a:spcBef>
              <a:spcAft>
                <a:spcPts val="0"/>
              </a:spcAft>
              <a:buSzPts val="1400"/>
              <a:buNone/>
            </a:pPr>
            <a:r>
              <a:rPr lang="el"/>
              <a:t>Linux</a:t>
            </a:r>
            <a:endParaRPr/>
          </a:p>
          <a:p>
            <a:pPr marL="0" lvl="0" indent="0" algn="l" rtl="0">
              <a:lnSpc>
                <a:spcPct val="100000"/>
              </a:lnSpc>
              <a:spcBef>
                <a:spcPts val="600"/>
              </a:spcBef>
              <a:spcAft>
                <a:spcPts val="0"/>
              </a:spcAft>
              <a:buSzPts val="1400"/>
              <a:buNone/>
            </a:pPr>
            <a:r>
              <a:rPr lang="el"/>
              <a:t>Σάρωση και απαρίθμηση θυρών</a:t>
            </a:r>
            <a:endParaRPr/>
          </a:p>
          <a:p>
            <a:pPr marL="0" lvl="0" indent="0" algn="l" rtl="0">
              <a:lnSpc>
                <a:spcPct val="100000"/>
              </a:lnSpc>
              <a:spcBef>
                <a:spcPts val="600"/>
              </a:spcBef>
              <a:spcAft>
                <a:spcPts val="0"/>
              </a:spcAft>
              <a:buSzPts val="1400"/>
              <a:buNone/>
            </a:pPr>
            <a:r>
              <a:rPr lang="el"/>
              <a:t>Web Fuzzing</a:t>
            </a:r>
            <a:endParaRPr/>
          </a:p>
          <a:p>
            <a:pPr marL="0" lvl="0" indent="0" algn="l" rtl="0">
              <a:lnSpc>
                <a:spcPct val="100000"/>
              </a:lnSpc>
              <a:spcBef>
                <a:spcPts val="600"/>
              </a:spcBef>
              <a:spcAft>
                <a:spcPts val="0"/>
              </a:spcAft>
              <a:buSzPts val="1400"/>
              <a:buNone/>
            </a:pPr>
            <a:r>
              <a:rPr lang="el"/>
              <a:t>Εντοπισμός πρόσφατα τροποποιημένων αρχείων</a:t>
            </a:r>
            <a:endParaRPr/>
          </a:p>
          <a:p>
            <a:pPr marL="0" lvl="0" indent="0" algn="l" rtl="0">
              <a:lnSpc>
                <a:spcPct val="100000"/>
              </a:lnSpc>
              <a:spcBef>
                <a:spcPts val="600"/>
              </a:spcBef>
              <a:spcAft>
                <a:spcPts val="0"/>
              </a:spcAft>
              <a:buSzPts val="1400"/>
              <a:buNone/>
            </a:pPr>
            <a:endParaRPr/>
          </a:p>
        </p:txBody>
      </p:sp>
      <p:grpSp>
        <p:nvGrpSpPr>
          <p:cNvPr id="323" name="Google Shape;323;p11"/>
          <p:cNvGrpSpPr/>
          <p:nvPr/>
        </p:nvGrpSpPr>
        <p:grpSpPr>
          <a:xfrm>
            <a:off x="3084061" y="0"/>
            <a:ext cx="2959129" cy="6871447"/>
            <a:chOff x="3084061" y="0"/>
            <a:chExt cx="2959129" cy="6871447"/>
          </a:xfrm>
        </p:grpSpPr>
        <p:sp>
          <p:nvSpPr>
            <p:cNvPr id="324" name="Google Shape;324;p11"/>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cxnSp>
          <p:nvCxnSpPr>
            <p:cNvPr id="325" name="Google Shape;325;p11"/>
            <p:cNvCxnSpPr/>
            <p:nvPr/>
          </p:nvCxnSpPr>
          <p:spPr>
            <a:xfrm flipH="1">
              <a:off x="3084061" y="0"/>
              <a:ext cx="1822122" cy="6871447"/>
            </a:xfrm>
            <a:prstGeom prst="straightConnector1">
              <a:avLst/>
            </a:prstGeom>
            <a:noFill/>
            <a:ln w="22225" cap="flat" cmpd="sng">
              <a:solidFill>
                <a:schemeClr val="dk2"/>
              </a:solidFill>
              <a:prstDash val="solid"/>
              <a:round/>
              <a:headEnd type="none" w="sm" len="sm"/>
              <a:tailEnd type="none" w="sm" len="sm"/>
            </a:ln>
          </p:spPr>
        </p:cxnSp>
      </p:grpSp>
      <p:pic>
        <p:nvPicPr>
          <p:cNvPr id="326" name="Google Shape;326;p11" descr="Ένα φλιτζάνι καφέ και ένα σημειωματάριο σε ένα τραπέζι&#10;&#10;Περιγραφή που δημιουργείται αυτόματα"/>
          <p:cNvPicPr preferRelativeResize="0">
            <a:picLocks noGrp="1"/>
          </p:cNvPicPr>
          <p:nvPr>
            <p:ph type="pic" idx="2"/>
          </p:nvPr>
        </p:nvPicPr>
        <p:blipFill rotWithShape="1">
          <a:blip r:embed="rId3">
            <a:alphaModFix/>
          </a:blip>
          <a:srcRect l="13124" r="13124"/>
          <a:stretch/>
        </p:blipFill>
        <p:spPr>
          <a:xfrm>
            <a:off x="0" y="-2235"/>
            <a:ext cx="5840730" cy="6862275"/>
          </a:xfrm>
          <a:prstGeom prst="rect">
            <a:avLst/>
          </a:prstGeom>
          <a:solidFill>
            <a:schemeClr val="lt2"/>
          </a:solidFill>
          <a:ln>
            <a:noFill/>
          </a:ln>
        </p:spPr>
      </p:pic>
      <p:pic>
        <p:nvPicPr>
          <p:cNvPr id="327" name="Google Shape;327;p11"/>
          <p:cNvPicPr preferRelativeResize="0"/>
          <p:nvPr/>
        </p:nvPicPr>
        <p:blipFill rotWithShape="1">
          <a:blip r:embed="rId4">
            <a:alphaModFix/>
          </a:blip>
          <a:srcRect/>
          <a:stretch/>
        </p:blipFill>
        <p:spPr>
          <a:xfrm>
            <a:off x="9509575" y="108400"/>
            <a:ext cx="2553075" cy="472250"/>
          </a:xfrm>
          <a:prstGeom prst="rect">
            <a:avLst/>
          </a:prstGeom>
          <a:noFill/>
          <a:ln>
            <a:noFill/>
          </a:ln>
        </p:spPr>
      </p:pic>
      <p:sp>
        <p:nvSpPr>
          <p:cNvPr id="328" name="Google Shape;328;p11"/>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solidFill>
                  <a:schemeClr val="lt1"/>
                </a:solidFill>
              </a:rPr>
              <a:t>10</a:t>
            </a:fld>
            <a:endParaRPr>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g2c46ccb187e_0_16"/>
          <p:cNvSpPr txBox="1">
            <a:spLocks noGrp="1"/>
          </p:cNvSpPr>
          <p:nvPr>
            <p:ph type="ctrTitle"/>
          </p:nvPr>
        </p:nvSpPr>
        <p:spPr>
          <a:xfrm>
            <a:off x="6599787" y="304800"/>
            <a:ext cx="4786800" cy="9831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ts val="3600"/>
              <a:buFont typeface="Book Antiqua"/>
              <a:buNone/>
            </a:pPr>
            <a:r>
              <a:rPr lang="el"/>
              <a:t>Περίγραμμα Εκπαίδευσης</a:t>
            </a:r>
            <a:endParaRPr/>
          </a:p>
        </p:txBody>
      </p:sp>
      <p:sp>
        <p:nvSpPr>
          <p:cNvPr id="334" name="Google Shape;334;g2c46ccb187e_0_16"/>
          <p:cNvSpPr txBox="1">
            <a:spLocks noGrp="1"/>
          </p:cNvSpPr>
          <p:nvPr>
            <p:ph type="subTitle" idx="1"/>
          </p:nvPr>
        </p:nvSpPr>
        <p:spPr>
          <a:xfrm>
            <a:off x="6523587" y="1467912"/>
            <a:ext cx="4786800" cy="763800"/>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l"/>
              <a:t>Ημέρα-1</a:t>
            </a:r>
            <a:endParaRPr/>
          </a:p>
        </p:txBody>
      </p:sp>
      <p:sp>
        <p:nvSpPr>
          <p:cNvPr id="335" name="Google Shape;335;g2c46ccb187e_0_16"/>
          <p:cNvSpPr txBox="1">
            <a:spLocks noGrp="1"/>
          </p:cNvSpPr>
          <p:nvPr>
            <p:ph type="body" idx="3"/>
          </p:nvPr>
        </p:nvSpPr>
        <p:spPr>
          <a:xfrm>
            <a:off x="6523600" y="2036625"/>
            <a:ext cx="5502600" cy="401700"/>
          </a:xfrm>
          <a:prstGeom prst="rect">
            <a:avLst/>
          </a:prstGeom>
          <a:noFill/>
          <a:ln>
            <a:noFill/>
          </a:ln>
        </p:spPr>
        <p:txBody>
          <a:bodyPr spcFirstLastPara="1" wrap="square" lIns="91425" tIns="0" rIns="0" bIns="45700" anchor="b" anchorCtr="0">
            <a:noAutofit/>
          </a:bodyPr>
          <a:lstStyle/>
          <a:p>
            <a:pPr marL="0" lvl="0" indent="0" algn="l" rtl="0">
              <a:lnSpc>
                <a:spcPct val="100000"/>
              </a:lnSpc>
              <a:spcBef>
                <a:spcPts val="0"/>
              </a:spcBef>
              <a:spcAft>
                <a:spcPts val="0"/>
              </a:spcAft>
              <a:buSzPts val="1600"/>
              <a:buFont typeface="Courier New"/>
              <a:buNone/>
            </a:pPr>
            <a:r>
              <a:rPr lang="el" sz="1600"/>
              <a:t>Θέμα-3: Capture the Flag, Άσκηση Δοκιμών Διείσδυσης</a:t>
            </a:r>
            <a:endParaRPr/>
          </a:p>
        </p:txBody>
      </p:sp>
      <p:sp>
        <p:nvSpPr>
          <p:cNvPr id="336" name="Google Shape;336;g2c46ccb187e_0_16"/>
          <p:cNvSpPr txBox="1">
            <a:spLocks noGrp="1"/>
          </p:cNvSpPr>
          <p:nvPr>
            <p:ph type="body" idx="4"/>
          </p:nvPr>
        </p:nvSpPr>
        <p:spPr>
          <a:xfrm>
            <a:off x="6523600" y="2448450"/>
            <a:ext cx="2766600" cy="3345300"/>
          </a:xfrm>
          <a:prstGeom prst="rect">
            <a:avLst/>
          </a:prstGeom>
          <a:noFill/>
          <a:ln>
            <a:noFill/>
          </a:ln>
        </p:spPr>
        <p:txBody>
          <a:bodyPr spcFirstLastPara="1" wrap="square" lIns="91425" tIns="45700" rIns="0" bIns="45700" anchor="t" anchorCtr="0">
            <a:noAutofit/>
          </a:bodyPr>
          <a:lstStyle/>
          <a:p>
            <a:pPr marL="0" lvl="0" indent="0" algn="l" rtl="0">
              <a:lnSpc>
                <a:spcPct val="100000"/>
              </a:lnSpc>
              <a:spcBef>
                <a:spcPts val="600"/>
              </a:spcBef>
              <a:spcAft>
                <a:spcPts val="0"/>
              </a:spcAft>
              <a:buSzPts val="1400"/>
              <a:buNone/>
            </a:pPr>
            <a:r>
              <a:rPr lang="el" dirty="0"/>
              <a:t>Κύρια σημεία πρόκλησης 5:</a:t>
            </a:r>
            <a:endParaRPr dirty="0"/>
          </a:p>
          <a:p>
            <a:pPr marL="0" lvl="0" indent="0" algn="l" rtl="0">
              <a:lnSpc>
                <a:spcPct val="100000"/>
              </a:lnSpc>
              <a:spcBef>
                <a:spcPts val="600"/>
              </a:spcBef>
              <a:spcAft>
                <a:spcPts val="0"/>
              </a:spcAft>
              <a:buSzPts val="1400"/>
              <a:buNone/>
            </a:pPr>
            <a:r>
              <a:rPr lang="el" dirty="0"/>
              <a:t>§ </a:t>
            </a:r>
            <a:r>
              <a:rPr lang="en-US" dirty="0"/>
              <a:t>Python</a:t>
            </a:r>
            <a:endParaRPr dirty="0"/>
          </a:p>
          <a:p>
            <a:pPr marL="0" lvl="0" indent="0" algn="l" rtl="0">
              <a:lnSpc>
                <a:spcPct val="100000"/>
              </a:lnSpc>
              <a:spcBef>
                <a:spcPts val="600"/>
              </a:spcBef>
              <a:spcAft>
                <a:spcPts val="0"/>
              </a:spcAft>
              <a:buSzPts val="1400"/>
              <a:buNone/>
            </a:pPr>
            <a:r>
              <a:rPr lang="el" dirty="0"/>
              <a:t>§ Linux</a:t>
            </a:r>
            <a:endParaRPr dirty="0"/>
          </a:p>
          <a:p>
            <a:pPr marL="0" lvl="0" indent="0" algn="l" rtl="0">
              <a:lnSpc>
                <a:spcPct val="100000"/>
              </a:lnSpc>
              <a:spcBef>
                <a:spcPts val="600"/>
              </a:spcBef>
              <a:spcAft>
                <a:spcPts val="0"/>
              </a:spcAft>
              <a:buSzPts val="1400"/>
              <a:buNone/>
            </a:pPr>
            <a:r>
              <a:rPr lang="el" dirty="0"/>
              <a:t>§ XXE </a:t>
            </a:r>
            <a:r>
              <a:rPr lang="el-GR" dirty="0"/>
              <a:t>Διείσδυση</a:t>
            </a:r>
            <a:endParaRPr dirty="0"/>
          </a:p>
          <a:p>
            <a:pPr marL="0" lvl="0" indent="0" algn="l" rtl="0">
              <a:lnSpc>
                <a:spcPct val="100000"/>
              </a:lnSpc>
              <a:spcBef>
                <a:spcPts val="600"/>
              </a:spcBef>
              <a:spcAft>
                <a:spcPts val="0"/>
              </a:spcAft>
              <a:buSzPts val="1400"/>
              <a:buNone/>
            </a:pPr>
            <a:r>
              <a:rPr lang="el" dirty="0"/>
              <a:t>§ Αναθεώρηση πηγαίου κώδικα </a:t>
            </a:r>
            <a:endParaRPr dirty="0"/>
          </a:p>
          <a:p>
            <a:pPr marL="0" lvl="0" indent="0" algn="l" rtl="0">
              <a:lnSpc>
                <a:spcPct val="100000"/>
              </a:lnSpc>
              <a:spcBef>
                <a:spcPts val="600"/>
              </a:spcBef>
              <a:spcAft>
                <a:spcPts val="0"/>
              </a:spcAft>
              <a:buSzPts val="1400"/>
              <a:buNone/>
            </a:pPr>
            <a:r>
              <a:rPr lang="en-US" dirty="0"/>
              <a:t> </a:t>
            </a:r>
            <a:endParaRPr dirty="0"/>
          </a:p>
          <a:p>
            <a:pPr marL="0" lvl="0" indent="0" algn="l" rtl="0">
              <a:lnSpc>
                <a:spcPct val="100000"/>
              </a:lnSpc>
              <a:spcBef>
                <a:spcPts val="600"/>
              </a:spcBef>
              <a:spcAft>
                <a:spcPts val="0"/>
              </a:spcAft>
              <a:buSzPts val="1400"/>
              <a:buNone/>
            </a:pPr>
            <a:r>
              <a:rPr lang="el" dirty="0"/>
              <a:t>Πρόκληση 6 Highlights: </a:t>
            </a:r>
            <a:endParaRPr dirty="0"/>
          </a:p>
          <a:p>
            <a:pPr marL="0" lvl="0" indent="0" algn="l" rtl="0">
              <a:lnSpc>
                <a:spcPct val="100000"/>
              </a:lnSpc>
              <a:spcBef>
                <a:spcPts val="600"/>
              </a:spcBef>
              <a:spcAft>
                <a:spcPts val="0"/>
              </a:spcAft>
              <a:buSzPts val="1400"/>
              <a:buNone/>
            </a:pPr>
            <a:r>
              <a:rPr lang="el" dirty="0"/>
              <a:t>§ Απαρίθμηση</a:t>
            </a:r>
            <a:endParaRPr dirty="0"/>
          </a:p>
          <a:p>
            <a:pPr marL="0" lvl="0" indent="0" algn="l" rtl="0">
              <a:lnSpc>
                <a:spcPct val="100000"/>
              </a:lnSpc>
              <a:spcBef>
                <a:spcPts val="600"/>
              </a:spcBef>
              <a:spcAft>
                <a:spcPts val="0"/>
              </a:spcAft>
              <a:buSzPts val="1400"/>
              <a:buNone/>
            </a:pPr>
            <a:r>
              <a:rPr lang="el" dirty="0"/>
              <a:t>§ Ανάπτυξη εκμετάλλευσης</a:t>
            </a:r>
            <a:endParaRPr dirty="0"/>
          </a:p>
          <a:p>
            <a:pPr marL="0" lvl="0" indent="0" algn="l" rtl="0">
              <a:lnSpc>
                <a:spcPct val="100000"/>
              </a:lnSpc>
              <a:spcBef>
                <a:spcPts val="600"/>
              </a:spcBef>
              <a:spcAft>
                <a:spcPts val="0"/>
              </a:spcAft>
              <a:buSzPts val="1400"/>
              <a:buNone/>
            </a:pPr>
            <a:r>
              <a:rPr lang="el" dirty="0"/>
              <a:t>§ </a:t>
            </a:r>
            <a:r>
              <a:rPr lang="en-US" dirty="0"/>
              <a:t>ROP</a:t>
            </a:r>
            <a:endParaRPr dirty="0"/>
          </a:p>
          <a:p>
            <a:pPr marL="0" lvl="0" indent="0" algn="l" rtl="0">
              <a:lnSpc>
                <a:spcPct val="100000"/>
              </a:lnSpc>
              <a:spcBef>
                <a:spcPts val="600"/>
              </a:spcBef>
              <a:spcAft>
                <a:spcPts val="0"/>
              </a:spcAft>
              <a:buSzPts val="1400"/>
              <a:buNone/>
            </a:pPr>
            <a:r>
              <a:rPr lang="el" dirty="0"/>
              <a:t>§ Σπάσιμο βάσεων δεδομένων keepass</a:t>
            </a:r>
            <a:endParaRPr dirty="0"/>
          </a:p>
          <a:p>
            <a:pPr marL="0" lvl="0" indent="0" algn="l" rtl="0">
              <a:lnSpc>
                <a:spcPct val="100000"/>
              </a:lnSpc>
              <a:spcBef>
                <a:spcPts val="600"/>
              </a:spcBef>
              <a:spcAft>
                <a:spcPts val="0"/>
              </a:spcAft>
              <a:buSzPts val="1400"/>
              <a:buNone/>
            </a:pPr>
            <a:r>
              <a:rPr lang="en-US" dirty="0"/>
              <a:t> </a:t>
            </a:r>
            <a:endParaRPr dirty="0"/>
          </a:p>
        </p:txBody>
      </p:sp>
      <p:grpSp>
        <p:nvGrpSpPr>
          <p:cNvPr id="337" name="Google Shape;337;g2c46ccb187e_0_16"/>
          <p:cNvGrpSpPr/>
          <p:nvPr/>
        </p:nvGrpSpPr>
        <p:grpSpPr>
          <a:xfrm>
            <a:off x="3083983" y="0"/>
            <a:ext cx="2959207" cy="6871500"/>
            <a:chOff x="3083983" y="0"/>
            <a:chExt cx="2959207" cy="6871500"/>
          </a:xfrm>
        </p:grpSpPr>
        <p:sp>
          <p:nvSpPr>
            <p:cNvPr id="338" name="Google Shape;338;g2c46ccb187e_0_16"/>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cxnSp>
          <p:nvCxnSpPr>
            <p:cNvPr id="339" name="Google Shape;339;g2c46ccb187e_0_16"/>
            <p:cNvCxnSpPr/>
            <p:nvPr/>
          </p:nvCxnSpPr>
          <p:spPr>
            <a:xfrm flipH="1">
              <a:off x="3083983" y="0"/>
              <a:ext cx="1822200" cy="6871500"/>
            </a:xfrm>
            <a:prstGeom prst="straightConnector1">
              <a:avLst/>
            </a:prstGeom>
            <a:noFill/>
            <a:ln w="22225" cap="flat" cmpd="sng">
              <a:solidFill>
                <a:schemeClr val="dk2"/>
              </a:solidFill>
              <a:prstDash val="solid"/>
              <a:round/>
              <a:headEnd type="none" w="sm" len="sm"/>
              <a:tailEnd type="none" w="sm" len="sm"/>
            </a:ln>
          </p:spPr>
        </p:cxnSp>
      </p:grpSp>
      <p:pic>
        <p:nvPicPr>
          <p:cNvPr id="340" name="Google Shape;340;g2c46ccb187e_0_16" descr="Ένα φλιτζάνι καφέ και ένα σημειωματάριο σε ένα τραπέζι&#10;&#10;Περιγραφή που δημιουργείται αυτόματα"/>
          <p:cNvPicPr preferRelativeResize="0">
            <a:picLocks noGrp="1"/>
          </p:cNvPicPr>
          <p:nvPr>
            <p:ph type="pic" idx="2"/>
          </p:nvPr>
        </p:nvPicPr>
        <p:blipFill rotWithShape="1">
          <a:blip r:embed="rId3">
            <a:alphaModFix/>
          </a:blip>
          <a:srcRect l="13120" r="13126"/>
          <a:stretch/>
        </p:blipFill>
        <p:spPr>
          <a:xfrm>
            <a:off x="0" y="-2235"/>
            <a:ext cx="5840729" cy="6862275"/>
          </a:xfrm>
          <a:prstGeom prst="rect">
            <a:avLst/>
          </a:prstGeom>
          <a:solidFill>
            <a:schemeClr val="lt2"/>
          </a:solidFill>
          <a:ln>
            <a:noFill/>
          </a:ln>
        </p:spPr>
      </p:pic>
      <p:sp>
        <p:nvSpPr>
          <p:cNvPr id="341" name="Google Shape;341;g2c46ccb187e_0_16"/>
          <p:cNvSpPr txBox="1">
            <a:spLocks noGrp="1"/>
          </p:cNvSpPr>
          <p:nvPr>
            <p:ph type="body" idx="4"/>
          </p:nvPr>
        </p:nvSpPr>
        <p:spPr>
          <a:xfrm>
            <a:off x="9343000" y="3134250"/>
            <a:ext cx="2766600" cy="1862400"/>
          </a:xfrm>
          <a:prstGeom prst="rect">
            <a:avLst/>
          </a:prstGeom>
          <a:noFill/>
          <a:ln>
            <a:noFill/>
          </a:ln>
        </p:spPr>
        <p:txBody>
          <a:bodyPr spcFirstLastPara="1" wrap="square" lIns="91425" tIns="45700" rIns="0" bIns="45700" anchor="t" anchorCtr="0">
            <a:noAutofit/>
          </a:bodyPr>
          <a:lstStyle/>
          <a:p>
            <a:pPr marL="0" lvl="0" indent="0" algn="l" rtl="0">
              <a:lnSpc>
                <a:spcPct val="100000"/>
              </a:lnSpc>
              <a:spcBef>
                <a:spcPts val="600"/>
              </a:spcBef>
              <a:spcAft>
                <a:spcPts val="0"/>
              </a:spcAft>
              <a:buClr>
                <a:schemeClr val="dk1"/>
              </a:buClr>
              <a:buSzPts val="1100"/>
              <a:buFont typeface="Arial"/>
              <a:buNone/>
            </a:pPr>
            <a:r>
              <a:rPr lang="el" dirty="0"/>
              <a:t>Πρόκληση 7 Highlights:</a:t>
            </a:r>
            <a:endParaRPr dirty="0"/>
          </a:p>
          <a:p>
            <a:pPr marL="0" lvl="0" indent="0" algn="l" rtl="0">
              <a:lnSpc>
                <a:spcPct val="100000"/>
              </a:lnSpc>
              <a:spcBef>
                <a:spcPts val="600"/>
              </a:spcBef>
              <a:spcAft>
                <a:spcPts val="0"/>
              </a:spcAft>
              <a:buClr>
                <a:schemeClr val="dk1"/>
              </a:buClr>
              <a:buSzPts val="1100"/>
              <a:buFont typeface="Arial"/>
              <a:buNone/>
            </a:pPr>
            <a:r>
              <a:rPr lang="el" dirty="0"/>
              <a:t>§ Απαρίθμηση</a:t>
            </a:r>
            <a:endParaRPr dirty="0"/>
          </a:p>
          <a:p>
            <a:pPr marL="0" lvl="0" indent="0" algn="l" rtl="0">
              <a:lnSpc>
                <a:spcPct val="100000"/>
              </a:lnSpc>
              <a:spcBef>
                <a:spcPts val="600"/>
              </a:spcBef>
              <a:spcAft>
                <a:spcPts val="0"/>
              </a:spcAft>
              <a:buClr>
                <a:schemeClr val="dk1"/>
              </a:buClr>
              <a:buSzPts val="1100"/>
              <a:buFont typeface="Arial"/>
              <a:buNone/>
            </a:pPr>
            <a:r>
              <a:rPr lang="el" dirty="0"/>
              <a:t>§ Έγχυση SQL</a:t>
            </a:r>
            <a:endParaRPr dirty="0"/>
          </a:p>
          <a:p>
            <a:pPr marL="0" lvl="0" indent="0" algn="l" rtl="0">
              <a:lnSpc>
                <a:spcPct val="100000"/>
              </a:lnSpc>
              <a:spcBef>
                <a:spcPts val="600"/>
              </a:spcBef>
              <a:spcAft>
                <a:spcPts val="0"/>
              </a:spcAft>
              <a:buClr>
                <a:schemeClr val="dk1"/>
              </a:buClr>
              <a:buSzPts val="1100"/>
              <a:buFont typeface="Arial"/>
              <a:buNone/>
            </a:pPr>
            <a:r>
              <a:rPr lang="el" dirty="0"/>
              <a:t>§ Java</a:t>
            </a:r>
            <a:r>
              <a:rPr lang="en-US" dirty="0"/>
              <a:t> </a:t>
            </a:r>
            <a:r>
              <a:rPr lang="el-GR" dirty="0"/>
              <a:t>κλάσεις</a:t>
            </a:r>
            <a:endParaRPr dirty="0"/>
          </a:p>
          <a:p>
            <a:pPr marL="0" lvl="0" indent="0" algn="l" rtl="0">
              <a:lnSpc>
                <a:spcPct val="100000"/>
              </a:lnSpc>
              <a:spcBef>
                <a:spcPts val="600"/>
              </a:spcBef>
              <a:spcAft>
                <a:spcPts val="0"/>
              </a:spcAft>
              <a:buClr>
                <a:schemeClr val="dk1"/>
              </a:buClr>
              <a:buSzPts val="1100"/>
              <a:buFont typeface="Arial"/>
              <a:buNone/>
            </a:pPr>
            <a:r>
              <a:rPr lang="el" dirty="0"/>
              <a:t>§ Εντοπισμός σφαλμάτων με JDWP</a:t>
            </a:r>
            <a:endParaRPr dirty="0"/>
          </a:p>
          <a:p>
            <a:pPr marL="0" lvl="0" indent="0" algn="l" rtl="0">
              <a:lnSpc>
                <a:spcPct val="100000"/>
              </a:lnSpc>
              <a:spcBef>
                <a:spcPts val="600"/>
              </a:spcBef>
              <a:spcAft>
                <a:spcPts val="0"/>
              </a:spcAft>
              <a:buSzPts val="1100"/>
              <a:buNone/>
            </a:pPr>
            <a:r>
              <a:rPr lang="el" dirty="0"/>
              <a:t>§ Μετατροπή ομιλίας σε κείμενο</a:t>
            </a:r>
            <a:endParaRPr dirty="0"/>
          </a:p>
        </p:txBody>
      </p:sp>
      <p:pic>
        <p:nvPicPr>
          <p:cNvPr id="342" name="Google Shape;342;g2c46ccb187e_0_16"/>
          <p:cNvPicPr preferRelativeResize="0"/>
          <p:nvPr/>
        </p:nvPicPr>
        <p:blipFill rotWithShape="1">
          <a:blip r:embed="rId4">
            <a:alphaModFix/>
          </a:blip>
          <a:srcRect/>
          <a:stretch/>
        </p:blipFill>
        <p:spPr>
          <a:xfrm>
            <a:off x="9509575" y="108400"/>
            <a:ext cx="2553075" cy="472250"/>
          </a:xfrm>
          <a:prstGeom prst="rect">
            <a:avLst/>
          </a:prstGeom>
          <a:noFill/>
          <a:ln>
            <a:noFill/>
          </a:ln>
        </p:spPr>
      </p:pic>
      <p:sp>
        <p:nvSpPr>
          <p:cNvPr id="343" name="Google Shape;343;g2c46ccb187e_0_16"/>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solidFill>
                  <a:schemeClr val="lt1"/>
                </a:solidFill>
              </a:rPr>
              <a:t>11</a:t>
            </a:fld>
            <a:endParaRPr>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15"/>
          <p:cNvSpPr txBox="1">
            <a:spLocks noGrp="1"/>
          </p:cNvSpPr>
          <p:nvPr>
            <p:ph type="ctrTitle"/>
          </p:nvPr>
        </p:nvSpPr>
        <p:spPr>
          <a:xfrm>
            <a:off x="6362425" y="0"/>
            <a:ext cx="5334300" cy="15183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l" sz="3600" dirty="0"/>
              <a:t>Θέμα: Δοκιμές </a:t>
            </a:r>
            <a:r>
              <a:rPr lang="el" dirty="0"/>
              <a:t>ηθικής διείσδυσης</a:t>
            </a:r>
            <a:endParaRPr dirty="0"/>
          </a:p>
        </p:txBody>
      </p:sp>
      <p:sp>
        <p:nvSpPr>
          <p:cNvPr id="349" name="Google Shape;349;p15"/>
          <p:cNvSpPr txBox="1">
            <a:spLocks noGrp="1"/>
          </p:cNvSpPr>
          <p:nvPr>
            <p:ph type="subTitle" idx="1"/>
          </p:nvPr>
        </p:nvSpPr>
        <p:spPr>
          <a:xfrm>
            <a:off x="6175260" y="1455151"/>
            <a:ext cx="5840700" cy="763800"/>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l" dirty="0"/>
              <a:t>Θα καλύψουμε αυτές τις δεξιότητες</a:t>
            </a:r>
            <a:endParaRPr dirty="0"/>
          </a:p>
          <a:p>
            <a:pPr marL="0" lvl="0" indent="0" algn="l" rtl="0">
              <a:lnSpc>
                <a:spcPct val="100000"/>
              </a:lnSpc>
              <a:spcBef>
                <a:spcPts val="0"/>
              </a:spcBef>
              <a:spcAft>
                <a:spcPts val="0"/>
              </a:spcAft>
              <a:buSzPts val="2400"/>
              <a:buNone/>
            </a:pPr>
            <a:endParaRPr dirty="0"/>
          </a:p>
        </p:txBody>
      </p:sp>
      <p:sp>
        <p:nvSpPr>
          <p:cNvPr id="350" name="Google Shape;350;p15"/>
          <p:cNvSpPr txBox="1">
            <a:spLocks noGrp="1"/>
          </p:cNvSpPr>
          <p:nvPr>
            <p:ph type="body" idx="3"/>
          </p:nvPr>
        </p:nvSpPr>
        <p:spPr>
          <a:xfrm>
            <a:off x="6096000" y="2023728"/>
            <a:ext cx="5840700" cy="3654600"/>
          </a:xfrm>
          <a:prstGeom prst="rect">
            <a:avLst/>
          </a:prstGeom>
          <a:noFill/>
          <a:ln>
            <a:noFill/>
          </a:ln>
        </p:spPr>
        <p:txBody>
          <a:bodyPr spcFirstLastPara="1" wrap="square" lIns="91425" tIns="0" rIns="0" bIns="45700" anchor="t" anchorCtr="0">
            <a:noAutofit/>
          </a:bodyPr>
          <a:lstStyle/>
          <a:p>
            <a:pPr marL="274320" lvl="0" indent="-274320" algn="l" rtl="0">
              <a:lnSpc>
                <a:spcPct val="100000"/>
              </a:lnSpc>
              <a:spcBef>
                <a:spcPts val="600"/>
              </a:spcBef>
              <a:spcAft>
                <a:spcPts val="0"/>
              </a:spcAft>
              <a:buSzPts val="1200"/>
              <a:buChar char="o"/>
            </a:pPr>
            <a:r>
              <a:rPr lang="el" sz="1200" dirty="0"/>
              <a:t>Κατανόηση του Cyber Threat Intelligence (CTI): Αυτό περιλαμβάνει την κατανόηση βασικών εννοιών και προκλήσεων που σχετίζονται με το Cyber Threat Intelligence, το οποίο είναι ζωτικής σημασίας για την αποτελεσματική διαχείριση κινδύνων και τις στρατηγικές ασφάλειας στον κυβερνοχώρο.</a:t>
            </a:r>
            <a:endParaRPr sz="1200" dirty="0"/>
          </a:p>
          <a:p>
            <a:pPr marL="274320" lvl="0" indent="-274320" algn="l" rtl="0">
              <a:lnSpc>
                <a:spcPct val="100000"/>
              </a:lnSpc>
              <a:spcBef>
                <a:spcPts val="600"/>
              </a:spcBef>
              <a:spcAft>
                <a:spcPts val="0"/>
              </a:spcAft>
              <a:buSzPts val="1200"/>
              <a:buChar char="o"/>
            </a:pPr>
            <a:r>
              <a:rPr lang="el" sz="1200" dirty="0"/>
              <a:t>Εξοικείωση με την εκτίμηση κινδύνου, το Red Teaming και τα εργαλεία δοκιμών διείσδυσης: Αυτό περιλαμβάνει την απόκτηση πρακτικών γνώσεων σχετικά με δημοφιλή εργαλεία που χρησιμοποιούνται στην εκτίμηση κινδύνου, την κόκκινη ομάδα και τις δοκιμές διείσδυσης. Αυτά τα εργαλεία είναι απαραίτητα για τον εντοπισμό τρωτών σημείων και την αξιολόγηση της στάσης ασφαλείας.</a:t>
            </a:r>
            <a:endParaRPr sz="1200" dirty="0"/>
          </a:p>
          <a:p>
            <a:pPr marL="274320" lvl="0" indent="-274320" algn="l" rtl="0">
              <a:lnSpc>
                <a:spcPct val="100000"/>
              </a:lnSpc>
              <a:spcBef>
                <a:spcPts val="600"/>
              </a:spcBef>
              <a:spcAft>
                <a:spcPts val="0"/>
              </a:spcAft>
              <a:buSzPts val="1200"/>
              <a:buChar char="o"/>
            </a:pPr>
            <a:r>
              <a:rPr lang="el" sz="1200" dirty="0"/>
              <a:t>Γνώση μεθοδολογιών διαχείρισης κινδύνου και δοκιμών διείσδυσης: Η κατανόηση των θεμελιωδών βημάτων που εμπλέκονται στις μεθοδολογίες διαχείρισης κινδύνου και δοκιμών διείσδυσης είναι ζωτικής σημασίας για τη διεξαγωγή διεξοδικών αξιολογήσεων και την εφαρμογή αποτελεσματικών μέτρων ασφαλείας.</a:t>
            </a:r>
            <a:endParaRPr sz="1200" dirty="0"/>
          </a:p>
          <a:p>
            <a:pPr marL="274320" lvl="0" indent="-274320" algn="l" rtl="0">
              <a:lnSpc>
                <a:spcPct val="100000"/>
              </a:lnSpc>
              <a:spcBef>
                <a:spcPts val="600"/>
              </a:spcBef>
              <a:spcAft>
                <a:spcPts val="0"/>
              </a:spcAft>
              <a:buSzPts val="1200"/>
              <a:buChar char="o"/>
            </a:pPr>
            <a:r>
              <a:rPr lang="el" sz="1200" dirty="0"/>
              <a:t>Πρακτική εμπειρία στα εργαστήρια Hack the Box: Αυτό περιλαμβάνει πρακτική εμπειρία στη χρήση της πλατφόρμας Hack the Box, ειδικά σε ειδικά εργαστήρια όπου οι συμμετέχοντες μπορούν να ξεκινήσουν τις δικές τους περιπτώσεις επιτιθέμενων και μηχανών στόχου. Αυτή η πρακτική έκθεση βοηθά στην ανάπτυξη δεξιοτήτων που σχετίζονται με σενάρια κυβερνοασφάλειας στον πραγματικό κόσμο, όπως η εκμετάλλευση τρωτών σημείων και η άμυνα έναντι επιθέσεων.</a:t>
            </a:r>
            <a:endParaRPr sz="1200" dirty="0"/>
          </a:p>
        </p:txBody>
      </p:sp>
      <p:cxnSp>
        <p:nvCxnSpPr>
          <p:cNvPr id="351" name="Google Shape;351;p15"/>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352" name="Google Shape;352;p15"/>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pic>
        <p:nvPicPr>
          <p:cNvPr id="353" name="Google Shape;353;p15" descr="Ένα άτομο που γράφει σε έναν γυάλινο πίνακα&#10;&#10;Περιγραφή που δημιουργείται αυτόματα"/>
          <p:cNvPicPr preferRelativeResize="0">
            <a:picLocks noGrp="1"/>
          </p:cNvPicPr>
          <p:nvPr>
            <p:ph type="pic" idx="2"/>
          </p:nvPr>
        </p:nvPicPr>
        <p:blipFill rotWithShape="1">
          <a:blip r:embed="rId3">
            <a:alphaModFix/>
          </a:blip>
          <a:srcRect l="6899" r="6899"/>
          <a:stretch/>
        </p:blipFill>
        <p:spPr>
          <a:xfrm>
            <a:off x="0" y="-2235"/>
            <a:ext cx="5840730" cy="6862275"/>
          </a:xfrm>
          <a:prstGeom prst="rect">
            <a:avLst/>
          </a:prstGeom>
          <a:solidFill>
            <a:schemeClr val="lt2"/>
          </a:solidFill>
          <a:ln>
            <a:noFill/>
          </a:ln>
        </p:spPr>
      </p:pic>
      <p:pic>
        <p:nvPicPr>
          <p:cNvPr id="354" name="Google Shape;354;p15"/>
          <p:cNvPicPr preferRelativeResize="0"/>
          <p:nvPr/>
        </p:nvPicPr>
        <p:blipFill rotWithShape="1">
          <a:blip r:embed="rId4">
            <a:alphaModFix/>
          </a:blip>
          <a:srcRect/>
          <a:stretch/>
        </p:blipFill>
        <p:spPr>
          <a:xfrm>
            <a:off x="9462885" y="19201"/>
            <a:ext cx="2553075" cy="472250"/>
          </a:xfrm>
          <a:prstGeom prst="rect">
            <a:avLst/>
          </a:prstGeom>
          <a:noFill/>
          <a:ln>
            <a:noFill/>
          </a:ln>
        </p:spPr>
      </p:pic>
      <p:sp>
        <p:nvSpPr>
          <p:cNvPr id="355" name="Google Shape;355;p15"/>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solidFill>
                  <a:schemeClr val="lt1"/>
                </a:solidFill>
              </a:rPr>
              <a:t>12</a:t>
            </a:fld>
            <a:endParaRPr>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18" descr="Ένα άτομο σηκώνει το χέρι του"/>
          <p:cNvPicPr preferRelativeResize="0">
            <a:picLocks noGrp="1"/>
          </p:cNvPicPr>
          <p:nvPr>
            <p:ph type="pic" idx="2"/>
          </p:nvPr>
        </p:nvPicPr>
        <p:blipFill rotWithShape="1">
          <a:blip r:embed="rId3">
            <a:alphaModFix/>
          </a:blip>
          <a:srcRect l="8333" r="8333"/>
          <a:stretch/>
        </p:blipFill>
        <p:spPr>
          <a:xfrm flipH="1">
            <a:off x="7163691" y="0"/>
            <a:ext cx="5024825" cy="6858000"/>
          </a:xfrm>
          <a:prstGeom prst="rect">
            <a:avLst/>
          </a:prstGeom>
          <a:solidFill>
            <a:schemeClr val="lt2"/>
          </a:solidFill>
          <a:ln>
            <a:noFill/>
          </a:ln>
        </p:spPr>
      </p:pic>
      <p:sp>
        <p:nvSpPr>
          <p:cNvPr id="361" name="Google Shape;361;p18"/>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ts val="3600"/>
              <a:buFont typeface="Book Antiqua"/>
              <a:buNone/>
            </a:pPr>
            <a:r>
              <a:rPr lang="el">
                <a:highlight>
                  <a:schemeClr val="lt1"/>
                </a:highlight>
              </a:rPr>
              <a:t>Εκπαίδευση Πρακτικές Ασκήσεις</a:t>
            </a:r>
            <a:endParaRPr>
              <a:highlight>
                <a:schemeClr val="lt1"/>
              </a:highlight>
            </a:endParaRPr>
          </a:p>
        </p:txBody>
      </p:sp>
      <p:sp>
        <p:nvSpPr>
          <p:cNvPr id="362" name="Google Shape;362;p18"/>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13</a:t>
            </a:fld>
            <a:endParaRPr/>
          </a:p>
        </p:txBody>
      </p:sp>
      <p:grpSp>
        <p:nvGrpSpPr>
          <p:cNvPr id="363" name="Google Shape;363;p18"/>
          <p:cNvGrpSpPr/>
          <p:nvPr/>
        </p:nvGrpSpPr>
        <p:grpSpPr>
          <a:xfrm>
            <a:off x="7370364" y="-23539"/>
            <a:ext cx="2562565" cy="6885155"/>
            <a:chOff x="7370364" y="-23539"/>
            <a:chExt cx="2562565" cy="6885155"/>
          </a:xfrm>
        </p:grpSpPr>
        <p:pic>
          <p:nvPicPr>
            <p:cNvPr id="364" name="Google Shape;364;p18"/>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365" name="Google Shape;365;p18"/>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grpSp>
      <p:sp>
        <p:nvSpPr>
          <p:cNvPr id="366" name="Google Shape;366;p18"/>
          <p:cNvSpPr txBox="1"/>
          <p:nvPr/>
        </p:nvSpPr>
        <p:spPr>
          <a:xfrm>
            <a:off x="824247" y="1505775"/>
            <a:ext cx="6232800" cy="303000"/>
          </a:xfrm>
          <a:prstGeom prst="rect">
            <a:avLst/>
          </a:prstGeom>
          <a:noFill/>
          <a:ln>
            <a:noFill/>
          </a:ln>
        </p:spPr>
        <p:txBody>
          <a:bodyPr spcFirstLastPara="1" wrap="square" lIns="0" tIns="14850" rIns="0" bIns="0" anchor="t" anchorCtr="0">
            <a:spAutoFit/>
          </a:bodyPr>
          <a:lstStyle/>
          <a:p>
            <a:pPr marL="14851" marR="0" lvl="0" indent="0" algn="l" rtl="0">
              <a:lnSpc>
                <a:spcPct val="100000"/>
              </a:lnSpc>
              <a:spcBef>
                <a:spcPts val="0"/>
              </a:spcBef>
              <a:spcAft>
                <a:spcPts val="0"/>
              </a:spcAft>
              <a:buClr>
                <a:srgbClr val="000000"/>
              </a:buClr>
              <a:buSzPts val="1870"/>
              <a:buFont typeface="Arial"/>
              <a:buNone/>
            </a:pPr>
            <a:r>
              <a:rPr lang="el" sz="1870" b="0" i="0" u="none" strike="noStrike" cap="none">
                <a:solidFill>
                  <a:schemeClr val="dk1"/>
                </a:solidFill>
                <a:latin typeface="Arial"/>
                <a:ea typeface="Arial"/>
                <a:cs typeface="Arial"/>
                <a:sym typeface="Arial"/>
              </a:rPr>
              <a:t>Πρακτικές </a:t>
            </a:r>
            <a:r>
              <a:rPr lang="el" sz="1800" b="0" i="0" u="none" strike="noStrike" cap="none">
                <a:solidFill>
                  <a:schemeClr val="dk1"/>
                </a:solidFill>
                <a:latin typeface="Century Gothic"/>
                <a:ea typeface="Century Gothic"/>
                <a:cs typeface="Century Gothic"/>
                <a:sym typeface="Century Gothic"/>
              </a:rPr>
              <a:t>ασκήσεις</a:t>
            </a:r>
            <a:r>
              <a:rPr lang="el" sz="1870" b="0" i="0" u="none" strike="noStrike" cap="none">
                <a:solidFill>
                  <a:schemeClr val="dk1"/>
                </a:solidFill>
                <a:latin typeface="Arial"/>
                <a:ea typeface="Arial"/>
                <a:cs typeface="Arial"/>
                <a:sym typeface="Arial"/>
              </a:rPr>
              <a:t> που απαιτούν τόσο προσωπική όσο και ομαδική προσπάθεια</a:t>
            </a:r>
            <a:endParaRPr sz="1870" b="0" i="0" u="none" strike="noStrike" cap="none">
              <a:solidFill>
                <a:schemeClr val="dk1"/>
              </a:solidFill>
              <a:latin typeface="Arial"/>
              <a:ea typeface="Arial"/>
              <a:cs typeface="Arial"/>
              <a:sym typeface="Arial"/>
            </a:endParaRPr>
          </a:p>
        </p:txBody>
      </p:sp>
      <p:sp>
        <p:nvSpPr>
          <p:cNvPr id="367" name="Google Shape;367;p18"/>
          <p:cNvSpPr txBox="1"/>
          <p:nvPr/>
        </p:nvSpPr>
        <p:spPr>
          <a:xfrm>
            <a:off x="864072" y="2333575"/>
            <a:ext cx="6115200" cy="1167000"/>
          </a:xfrm>
          <a:prstGeom prst="rect">
            <a:avLst/>
          </a:prstGeom>
          <a:noFill/>
          <a:ln>
            <a:noFill/>
          </a:ln>
        </p:spPr>
        <p:txBody>
          <a:bodyPr spcFirstLastPara="1" wrap="square" lIns="0" tIns="14850" rIns="0" bIns="0" anchor="t" anchorCtr="0">
            <a:spAutoFit/>
          </a:bodyPr>
          <a:lstStyle/>
          <a:p>
            <a:pPr marL="14851" marR="0" lvl="0" indent="0" algn="l" rtl="0">
              <a:lnSpc>
                <a:spcPct val="100000"/>
              </a:lnSpc>
              <a:spcBef>
                <a:spcPts val="0"/>
              </a:spcBef>
              <a:spcAft>
                <a:spcPts val="0"/>
              </a:spcAft>
              <a:buClr>
                <a:schemeClr val="dk1"/>
              </a:buClr>
              <a:buSzPts val="1100"/>
              <a:buFont typeface="Arial"/>
              <a:buNone/>
            </a:pPr>
            <a:r>
              <a:rPr lang="el" sz="1870" b="0" i="0" u="none" strike="noStrike" cap="none">
                <a:solidFill>
                  <a:schemeClr val="dk1"/>
                </a:solidFill>
                <a:latin typeface="Arial"/>
                <a:ea typeface="Arial"/>
                <a:cs typeface="Arial"/>
                <a:sym typeface="Arial"/>
              </a:rPr>
              <a:t>Οι ασκήσεις αλλάζουν κάθε χρόνο και διεξάγονται σε ομάδες ως μέρος της εργαστηριακής εκπαίδευσης.</a:t>
            </a:r>
            <a:endParaRPr sz="1870" b="0" i="0" u="none" strike="noStrike" cap="none">
              <a:solidFill>
                <a:schemeClr val="dk1"/>
              </a:solidFill>
              <a:latin typeface="Arial"/>
              <a:ea typeface="Arial"/>
              <a:cs typeface="Arial"/>
              <a:sym typeface="Arial"/>
            </a:endParaRPr>
          </a:p>
          <a:p>
            <a:pPr marL="14851" marR="0" lvl="0" indent="0" algn="l" rtl="0">
              <a:lnSpc>
                <a:spcPct val="100000"/>
              </a:lnSpc>
              <a:spcBef>
                <a:spcPts val="0"/>
              </a:spcBef>
              <a:spcAft>
                <a:spcPts val="0"/>
              </a:spcAft>
              <a:buClr>
                <a:srgbClr val="000000"/>
              </a:buClr>
              <a:buSzPts val="1870"/>
              <a:buFont typeface="Arial"/>
              <a:buNone/>
            </a:pPr>
            <a:endParaRPr sz="1870" b="0" i="0" u="none" strike="noStrike" cap="none">
              <a:solidFill>
                <a:schemeClr val="dk1"/>
              </a:solidFill>
              <a:latin typeface="Arial"/>
              <a:ea typeface="Arial"/>
              <a:cs typeface="Arial"/>
              <a:sym typeface="Arial"/>
            </a:endParaRPr>
          </a:p>
          <a:p>
            <a:pPr marL="14851" marR="0" lvl="0" indent="0" algn="l" rtl="0">
              <a:lnSpc>
                <a:spcPct val="100000"/>
              </a:lnSpc>
              <a:spcBef>
                <a:spcPts val="0"/>
              </a:spcBef>
              <a:spcAft>
                <a:spcPts val="0"/>
              </a:spcAft>
              <a:buClr>
                <a:srgbClr val="000000"/>
              </a:buClr>
              <a:buSzPts val="1870"/>
              <a:buFont typeface="Arial"/>
              <a:buNone/>
            </a:pPr>
            <a:endParaRPr sz="1870" b="0" i="0" u="none" strike="noStrike" cap="none">
              <a:solidFill>
                <a:schemeClr val="dk1"/>
              </a:solidFill>
              <a:latin typeface="Arial"/>
              <a:ea typeface="Arial"/>
              <a:cs typeface="Arial"/>
              <a:sym typeface="Arial"/>
            </a:endParaRPr>
          </a:p>
        </p:txBody>
      </p:sp>
      <p:pic>
        <p:nvPicPr>
          <p:cNvPr id="368" name="Google Shape;368;p18"/>
          <p:cNvPicPr preferRelativeResize="0"/>
          <p:nvPr/>
        </p:nvPicPr>
        <p:blipFill rotWithShape="1">
          <a:blip r:embed="rId5">
            <a:alphaModFix/>
          </a:blip>
          <a:srcRect/>
          <a:stretch/>
        </p:blipFill>
        <p:spPr>
          <a:xfrm>
            <a:off x="9509575" y="108400"/>
            <a:ext cx="2553075" cy="4722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19"/>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l"/>
              <a:t>Μέθοδος αξιολόγησης</a:t>
            </a:r>
            <a:endParaRPr/>
          </a:p>
        </p:txBody>
      </p:sp>
      <p:sp>
        <p:nvSpPr>
          <p:cNvPr id="374" name="Google Shape;374;p19"/>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14</a:t>
            </a:fld>
            <a:endParaRPr/>
          </a:p>
        </p:txBody>
      </p:sp>
      <p:grpSp>
        <p:nvGrpSpPr>
          <p:cNvPr id="375" name="Google Shape;375;p19"/>
          <p:cNvGrpSpPr/>
          <p:nvPr/>
        </p:nvGrpSpPr>
        <p:grpSpPr>
          <a:xfrm>
            <a:off x="7370364" y="-23539"/>
            <a:ext cx="2562565" cy="6885155"/>
            <a:chOff x="7370364" y="-23539"/>
            <a:chExt cx="2562565" cy="6885155"/>
          </a:xfrm>
        </p:grpSpPr>
        <p:pic>
          <p:nvPicPr>
            <p:cNvPr id="376" name="Google Shape;376;p19"/>
            <p:cNvPicPr preferRelativeResize="0"/>
            <p:nvPr/>
          </p:nvPicPr>
          <p:blipFill rotWithShape="1">
            <a:blip r:embed="rId3">
              <a:alphaModFix/>
            </a:blip>
            <a:srcRect/>
            <a:stretch/>
          </p:blipFill>
          <p:spPr>
            <a:xfrm rot="10800000">
              <a:off x="7829202" y="5156615"/>
              <a:ext cx="878334" cy="1705001"/>
            </a:xfrm>
            <a:prstGeom prst="rect">
              <a:avLst/>
            </a:prstGeom>
            <a:noFill/>
            <a:ln>
              <a:noFill/>
            </a:ln>
          </p:spPr>
        </p:pic>
        <p:sp>
          <p:nvSpPr>
            <p:cNvPr id="377" name="Google Shape;377;p19"/>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grpSp>
      <p:graphicFrame>
        <p:nvGraphicFramePr>
          <p:cNvPr id="378" name="Google Shape;378;p19"/>
          <p:cNvGraphicFramePr/>
          <p:nvPr>
            <p:extLst>
              <p:ext uri="{D42A27DB-BD31-4B8C-83A1-F6EECF244321}">
                <p14:modId xmlns:p14="http://schemas.microsoft.com/office/powerpoint/2010/main" val="3066576739"/>
              </p:ext>
            </p:extLst>
          </p:nvPr>
        </p:nvGraphicFramePr>
        <p:xfrm>
          <a:off x="137653" y="2306120"/>
          <a:ext cx="7026038" cy="3109000"/>
        </p:xfrm>
        <a:graphic>
          <a:graphicData uri="http://schemas.openxmlformats.org/drawingml/2006/table">
            <a:tbl>
              <a:tblPr firstRow="1" bandRow="1">
                <a:noFill/>
                <a:tableStyleId>{2B0A0626-16F1-4D9C-BAF3-87E11B322E32}</a:tableStyleId>
              </a:tblPr>
              <a:tblGrid>
                <a:gridCol w="1862532">
                  <a:extLst>
                    <a:ext uri="{9D8B030D-6E8A-4147-A177-3AD203B41FA5}">
                      <a16:colId xmlns:a16="http://schemas.microsoft.com/office/drawing/2014/main" val="20000"/>
                    </a:ext>
                  </a:extLst>
                </a:gridCol>
                <a:gridCol w="3203442">
                  <a:extLst>
                    <a:ext uri="{9D8B030D-6E8A-4147-A177-3AD203B41FA5}">
                      <a16:colId xmlns:a16="http://schemas.microsoft.com/office/drawing/2014/main" val="20001"/>
                    </a:ext>
                  </a:extLst>
                </a:gridCol>
                <a:gridCol w="1960064">
                  <a:extLst>
                    <a:ext uri="{9D8B030D-6E8A-4147-A177-3AD203B41FA5}">
                      <a16:colId xmlns:a16="http://schemas.microsoft.com/office/drawing/2014/main" val="20002"/>
                    </a:ext>
                  </a:extLst>
                </a:gridCol>
              </a:tblGrid>
              <a:tr h="370850">
                <a:tc>
                  <a:txBody>
                    <a:bodyPr/>
                    <a:lstStyle/>
                    <a:p>
                      <a:pPr marL="0" marR="0" lvl="0" indent="0" algn="l" rtl="0">
                        <a:lnSpc>
                          <a:spcPct val="100000"/>
                        </a:lnSpc>
                        <a:spcBef>
                          <a:spcPts val="0"/>
                        </a:spcBef>
                        <a:spcAft>
                          <a:spcPts val="0"/>
                        </a:spcAft>
                        <a:buClr>
                          <a:srgbClr val="000000"/>
                        </a:buClr>
                        <a:buSzPts val="1800"/>
                        <a:buFont typeface="Arial"/>
                        <a:buNone/>
                      </a:pPr>
                      <a:r>
                        <a:rPr lang="el" sz="1800" u="none" strike="noStrike" cap="none"/>
                        <a:t>Στοιχείο αξιολόγησης</a:t>
                      </a:r>
                      <a:endParaRPr sz="18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800"/>
                        <a:buFont typeface="Arial"/>
                        <a:buNone/>
                      </a:pPr>
                      <a:r>
                        <a:rPr lang="el" sz="1800" u="none" strike="noStrike" cap="none"/>
                        <a:t>Πώς</a:t>
                      </a:r>
                      <a:endParaRPr sz="18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800"/>
                        <a:buFont typeface="Arial"/>
                        <a:buNone/>
                      </a:pPr>
                      <a:r>
                        <a:rPr lang="el" sz="1800" u="none" strike="noStrike" cap="none"/>
                        <a:t>Σημειώσεις</a:t>
                      </a:r>
                      <a:endParaRPr sz="1800" u="none" strike="noStrike" cap="none"/>
                    </a:p>
                  </a:txBody>
                  <a:tcPr marL="91450" marR="91450" marT="45725" marB="45725" anchor="ct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chemeClr val="dk1"/>
                        </a:buClr>
                        <a:buSzPts val="1800"/>
                        <a:buFont typeface="Century Gothic"/>
                        <a:buNone/>
                      </a:pPr>
                      <a:r>
                        <a:rPr lang="el" sz="1800" u="none" strike="noStrike" cap="none" dirty="0"/>
                        <a:t>Εφαρμοσμένες Εργασίες (Ατομικές)</a:t>
                      </a:r>
                      <a:endParaRPr sz="1800" u="none" strike="noStrike" cap="none" dirty="0"/>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800"/>
                        <a:buFont typeface="Arial"/>
                        <a:buNone/>
                      </a:pPr>
                      <a:r>
                        <a:rPr lang="el" sz="1800" u="none" strike="noStrike" cap="none"/>
                        <a:t>Επίλυση προβλημάτων κατά τη διάρκεια του εργαστηρίου</a:t>
                      </a:r>
                      <a:endParaRPr sz="18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nchor="ct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chemeClr val="dk1"/>
                        </a:buClr>
                        <a:buSzPts val="1800"/>
                        <a:buFont typeface="Century Gothic"/>
                        <a:buNone/>
                      </a:pPr>
                      <a:r>
                        <a:rPr lang="el" sz="1800" u="none" strike="noStrike" cap="none"/>
                        <a:t>Ομαδική εργασία</a:t>
                      </a:r>
                      <a:endParaRPr sz="18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800"/>
                        <a:buFont typeface="Arial"/>
                        <a:buNone/>
                      </a:pPr>
                      <a:r>
                        <a:rPr lang="el" sz="1800" u="none" strike="noStrike" cap="none"/>
                        <a:t>Τα μέλη της ομάδας θα συνεργαστούν κατά τη διάρκεια του εργαστηρίου</a:t>
                      </a:r>
                      <a:endParaRPr sz="18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nchor="ct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chemeClr val="dk1"/>
                        </a:buClr>
                        <a:buSzPts val="1800"/>
                        <a:buFont typeface="Century Gothic"/>
                        <a:buNone/>
                      </a:pPr>
                      <a:r>
                        <a:rPr lang="el" sz="1800" u="none" strike="noStrike" cap="none"/>
                        <a:t>Ομαδική συζήτηση</a:t>
                      </a:r>
                      <a:endParaRPr sz="18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800"/>
                        <a:buFont typeface="Arial"/>
                        <a:buNone/>
                      </a:pPr>
                      <a:r>
                        <a:rPr lang="el" sz="1800" u="none" strike="noStrike" cap="none"/>
                        <a:t>Κατά τη διάρκεια του εργαστηρίου</a:t>
                      </a:r>
                      <a:endParaRPr sz="18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dirty="0"/>
                    </a:p>
                  </a:txBody>
                  <a:tcPr marL="91450" marR="91450" marT="45725" marB="45725" anchor="ctr"/>
                </a:tc>
                <a:extLst>
                  <a:ext uri="{0D108BD9-81ED-4DB2-BD59-A6C34878D82A}">
                    <a16:rowId xmlns:a16="http://schemas.microsoft.com/office/drawing/2014/main" val="10003"/>
                  </a:ext>
                </a:extLst>
              </a:tr>
            </a:tbl>
          </a:graphicData>
        </a:graphic>
      </p:graphicFrame>
      <p:sp>
        <p:nvSpPr>
          <p:cNvPr id="379" name="Google Shape;379;p19"/>
          <p:cNvSpPr txBox="1"/>
          <p:nvPr/>
        </p:nvSpPr>
        <p:spPr>
          <a:xfrm>
            <a:off x="824241" y="1505779"/>
            <a:ext cx="8730716" cy="302896"/>
          </a:xfrm>
          <a:prstGeom prst="rect">
            <a:avLst/>
          </a:prstGeom>
          <a:noFill/>
          <a:ln>
            <a:noFill/>
          </a:ln>
        </p:spPr>
        <p:txBody>
          <a:bodyPr spcFirstLastPara="1" wrap="square" lIns="0" tIns="14850" rIns="0" bIns="0" anchor="t" anchorCtr="0">
            <a:spAutoFit/>
          </a:bodyPr>
          <a:lstStyle/>
          <a:p>
            <a:pPr marL="14851" marR="0" lvl="0" indent="0" algn="l" rtl="0">
              <a:lnSpc>
                <a:spcPct val="100000"/>
              </a:lnSpc>
              <a:spcBef>
                <a:spcPts val="0"/>
              </a:spcBef>
              <a:spcAft>
                <a:spcPts val="0"/>
              </a:spcAft>
              <a:buClr>
                <a:srgbClr val="000000"/>
              </a:buClr>
              <a:buSzPts val="1870"/>
              <a:buFont typeface="Arial"/>
              <a:buNone/>
            </a:pPr>
            <a:r>
              <a:rPr lang="el" sz="1870" b="0" i="0" u="none" strike="noStrike" cap="none">
                <a:solidFill>
                  <a:schemeClr val="dk1"/>
                </a:solidFill>
                <a:latin typeface="Arial"/>
                <a:ea typeface="Arial"/>
                <a:cs typeface="Arial"/>
                <a:sym typeface="Arial"/>
              </a:rPr>
              <a:t>Περιγράψτε τα στοιχεία αξιολόγησης και τη διαδικασία αξιολόγησης</a:t>
            </a:r>
            <a:endParaRPr sz="1870" b="0" i="0" u="none" strike="noStrike" cap="none">
              <a:solidFill>
                <a:schemeClr val="dk1"/>
              </a:solidFill>
              <a:latin typeface="Arial"/>
              <a:ea typeface="Arial"/>
              <a:cs typeface="Arial"/>
              <a:sym typeface="Arial"/>
            </a:endParaRPr>
          </a:p>
        </p:txBody>
      </p:sp>
      <p:pic>
        <p:nvPicPr>
          <p:cNvPr id="380" name="Google Shape;380;p19" descr="Ένα άτομο που κάθεται σε ένα γραφείο γράφοντας σε ένα χαρτί&#10;&#10;Περιγραφή που δημιουργείται αυτόματα"/>
          <p:cNvPicPr preferRelativeResize="0">
            <a:picLocks noGrp="1"/>
          </p:cNvPicPr>
          <p:nvPr>
            <p:ph type="pic" idx="2"/>
          </p:nvPr>
        </p:nvPicPr>
        <p:blipFill rotWithShape="1">
          <a:blip r:embed="rId4">
            <a:alphaModFix/>
          </a:blip>
          <a:srcRect l="13621" r="13621"/>
          <a:stretch/>
        </p:blipFill>
        <p:spPr>
          <a:xfrm flipH="1">
            <a:off x="7163691" y="0"/>
            <a:ext cx="5024825" cy="6858000"/>
          </a:xfrm>
          <a:prstGeom prst="rect">
            <a:avLst/>
          </a:prstGeom>
          <a:solidFill>
            <a:schemeClr val="lt2"/>
          </a:solidFill>
          <a:ln>
            <a:noFill/>
          </a:ln>
        </p:spPr>
      </p:pic>
      <p:pic>
        <p:nvPicPr>
          <p:cNvPr id="381" name="Google Shape;381;p19"/>
          <p:cNvPicPr preferRelativeResize="0"/>
          <p:nvPr/>
        </p:nvPicPr>
        <p:blipFill rotWithShape="1">
          <a:blip r:embed="rId5">
            <a:alphaModFix/>
          </a:blip>
          <a:srcRect/>
          <a:stretch/>
        </p:blipFill>
        <p:spPr>
          <a:xfrm>
            <a:off x="9509575" y="108400"/>
            <a:ext cx="2553075" cy="472250"/>
          </a:xfrm>
          <a:prstGeom prst="rect">
            <a:avLst/>
          </a:prstGeom>
          <a:noFill/>
          <a:ln>
            <a:noFill/>
          </a:ln>
        </p:spPr>
      </p:pic>
      <p:sp>
        <p:nvSpPr>
          <p:cNvPr id="382" name="Google Shape;382;p19"/>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20"/>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15</a:t>
            </a:fld>
            <a:endParaRPr/>
          </a:p>
        </p:txBody>
      </p:sp>
      <p:sp>
        <p:nvSpPr>
          <p:cNvPr id="388" name="Google Shape;388;p20"/>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Book Antiqua"/>
              <a:buNone/>
            </a:pPr>
            <a:r>
              <a:rPr lang="el" sz="3600"/>
              <a:t>Βασικές γνώσεις και προαπαιτούμενα</a:t>
            </a:r>
            <a:endParaRPr/>
          </a:p>
        </p:txBody>
      </p:sp>
      <p:sp>
        <p:nvSpPr>
          <p:cNvPr id="389" name="Google Shape;389;p20"/>
          <p:cNvSpPr txBox="1">
            <a:spLocks noGrp="1"/>
          </p:cNvSpPr>
          <p:nvPr>
            <p:ph type="body" idx="1"/>
          </p:nvPr>
        </p:nvSpPr>
        <p:spPr>
          <a:xfrm>
            <a:off x="893304" y="1808873"/>
            <a:ext cx="5710505" cy="533400"/>
          </a:xfrm>
          <a:prstGeom prst="rect">
            <a:avLst/>
          </a:prstGeom>
          <a:noFill/>
          <a:ln>
            <a:noFill/>
          </a:ln>
        </p:spPr>
        <p:txBody>
          <a:bodyPr spcFirstLastPara="1" wrap="square" lIns="0" tIns="0" rIns="0" bIns="0" anchor="ctr" anchorCtr="0">
            <a:noAutofit/>
          </a:bodyPr>
          <a:lstStyle/>
          <a:p>
            <a:pPr marL="0" lvl="0" indent="0" algn="l" rtl="0">
              <a:lnSpc>
                <a:spcPct val="60000"/>
              </a:lnSpc>
              <a:spcBef>
                <a:spcPts val="0"/>
              </a:spcBef>
              <a:spcAft>
                <a:spcPts val="0"/>
              </a:spcAft>
              <a:buSzPts val="4400"/>
              <a:buNone/>
            </a:pPr>
            <a:r>
              <a:rPr lang="el" dirty="0"/>
              <a:t>Βασικές γνώσεις:</a:t>
            </a:r>
            <a:endParaRPr dirty="0"/>
          </a:p>
        </p:txBody>
      </p:sp>
      <p:sp>
        <p:nvSpPr>
          <p:cNvPr id="390" name="Google Shape;390;p20"/>
          <p:cNvSpPr txBox="1">
            <a:spLocks noGrp="1"/>
          </p:cNvSpPr>
          <p:nvPr>
            <p:ph type="body" idx="3"/>
          </p:nvPr>
        </p:nvSpPr>
        <p:spPr>
          <a:xfrm>
            <a:off x="893350" y="2576075"/>
            <a:ext cx="5885100" cy="17622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1600"/>
              <a:buNone/>
            </a:pPr>
            <a:r>
              <a:rPr lang="el" sz="1600" dirty="0">
                <a:highlight>
                  <a:schemeClr val="lt1"/>
                </a:highlight>
              </a:rPr>
              <a:t>Βασική κατανόηση υπολογιστών και δικτύων</a:t>
            </a:r>
            <a:endParaRPr dirty="0">
              <a:highlight>
                <a:schemeClr val="lt1"/>
              </a:highlight>
            </a:endParaRPr>
          </a:p>
          <a:p>
            <a:pPr marL="0" lvl="0" indent="0" algn="l" rtl="0">
              <a:lnSpc>
                <a:spcPct val="100000"/>
              </a:lnSpc>
              <a:spcBef>
                <a:spcPts val="1400"/>
              </a:spcBef>
              <a:spcAft>
                <a:spcPts val="0"/>
              </a:spcAft>
              <a:buSzPts val="1600"/>
              <a:buNone/>
            </a:pPr>
            <a:r>
              <a:rPr lang="el" sz="1600" dirty="0">
                <a:highlight>
                  <a:schemeClr val="lt1"/>
                </a:highlight>
              </a:rPr>
              <a:t>Εξοικείωση με κοινές απειλές και ευπάθειες για την ασφάλεια στο διαδίκτυο</a:t>
            </a:r>
            <a:endParaRPr dirty="0">
              <a:highlight>
                <a:schemeClr val="lt1"/>
              </a:highlight>
            </a:endParaRPr>
          </a:p>
          <a:p>
            <a:pPr marL="0" lvl="0" indent="0" algn="l" rtl="0">
              <a:lnSpc>
                <a:spcPct val="100000"/>
              </a:lnSpc>
              <a:spcBef>
                <a:spcPts val="1400"/>
              </a:spcBef>
              <a:spcAft>
                <a:spcPts val="0"/>
              </a:spcAft>
              <a:buSzPts val="1600"/>
              <a:buNone/>
            </a:pPr>
            <a:r>
              <a:rPr lang="el" sz="1600" dirty="0">
                <a:highlight>
                  <a:schemeClr val="lt1"/>
                </a:highlight>
              </a:rPr>
              <a:t>Ευαισθητοποίηση σχετικά με την ασφάλεια στον κυβερνοχώρο</a:t>
            </a:r>
            <a:endParaRPr sz="1600" dirty="0">
              <a:highlight>
                <a:schemeClr val="lt1"/>
              </a:highlight>
            </a:endParaRPr>
          </a:p>
          <a:p>
            <a:pPr marL="0" lvl="0" indent="0" algn="l" rtl="0">
              <a:lnSpc>
                <a:spcPct val="100000"/>
              </a:lnSpc>
              <a:spcBef>
                <a:spcPts val="1400"/>
              </a:spcBef>
              <a:spcAft>
                <a:spcPts val="0"/>
              </a:spcAft>
              <a:buSzPts val="1600"/>
              <a:buNone/>
            </a:pPr>
            <a:r>
              <a:rPr lang="el" sz="1600" dirty="0">
                <a:highlight>
                  <a:schemeClr val="lt1"/>
                </a:highlight>
              </a:rPr>
              <a:t>Εσωτερικά στοιχεία των Windows</a:t>
            </a:r>
            <a:endParaRPr sz="1600" dirty="0">
              <a:highlight>
                <a:schemeClr val="lt1"/>
              </a:highlight>
            </a:endParaRPr>
          </a:p>
        </p:txBody>
      </p:sp>
      <p:sp>
        <p:nvSpPr>
          <p:cNvPr id="391" name="Google Shape;391;p20"/>
          <p:cNvSpPr/>
          <p:nvPr/>
        </p:nvSpPr>
        <p:spPr>
          <a:xfrm>
            <a:off x="7370364" y="-321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pic>
        <p:nvPicPr>
          <p:cNvPr id="392" name="Google Shape;392;p20"/>
          <p:cNvPicPr preferRelativeResize="0"/>
          <p:nvPr/>
        </p:nvPicPr>
        <p:blipFill rotWithShape="1">
          <a:blip r:embed="rId3">
            <a:alphaModFix/>
          </a:blip>
          <a:srcRect/>
          <a:stretch/>
        </p:blipFill>
        <p:spPr>
          <a:xfrm rot="10800000">
            <a:off x="7829202" y="5156615"/>
            <a:ext cx="878334" cy="1705001"/>
          </a:xfrm>
          <a:prstGeom prst="rect">
            <a:avLst/>
          </a:prstGeom>
          <a:noFill/>
          <a:ln>
            <a:noFill/>
          </a:ln>
        </p:spPr>
      </p:pic>
      <p:sp>
        <p:nvSpPr>
          <p:cNvPr id="393" name="Google Shape;393;p20"/>
          <p:cNvSpPr txBox="1"/>
          <p:nvPr/>
        </p:nvSpPr>
        <p:spPr>
          <a:xfrm>
            <a:off x="893304" y="4258088"/>
            <a:ext cx="5710500" cy="533400"/>
          </a:xfrm>
          <a:prstGeom prst="rect">
            <a:avLst/>
          </a:prstGeom>
          <a:noFill/>
          <a:ln>
            <a:noFill/>
          </a:ln>
        </p:spPr>
        <p:txBody>
          <a:bodyPr spcFirstLastPara="1" wrap="square" lIns="0" tIns="0" rIns="0" bIns="0" anchor="ctr" anchorCtr="0">
            <a:noAutofit/>
          </a:bodyPr>
          <a:lstStyle/>
          <a:p>
            <a:pPr marL="0" marR="0" lvl="0" indent="0" algn="l" rtl="0">
              <a:lnSpc>
                <a:spcPct val="60000"/>
              </a:lnSpc>
              <a:spcBef>
                <a:spcPts val="0"/>
              </a:spcBef>
              <a:spcAft>
                <a:spcPts val="0"/>
              </a:spcAft>
              <a:buClr>
                <a:schemeClr val="accent1"/>
              </a:buClr>
              <a:buSzPts val="4400"/>
              <a:buFont typeface="Calibri"/>
              <a:buNone/>
            </a:pPr>
            <a:r>
              <a:rPr lang="el" sz="4400" b="0" i="0" u="none" strike="noStrike" cap="none" baseline="-25000" dirty="0">
                <a:solidFill>
                  <a:schemeClr val="dk2"/>
                </a:solidFill>
                <a:latin typeface="Century Gothic"/>
                <a:ea typeface="Century Gothic"/>
                <a:cs typeface="Century Gothic"/>
                <a:sym typeface="Century Gothic"/>
              </a:rPr>
              <a:t>Προαπαιτούμενες:</a:t>
            </a:r>
            <a:endParaRPr sz="1400" b="0" i="0" u="none" strike="noStrike" cap="none" dirty="0">
              <a:solidFill>
                <a:srgbClr val="000000"/>
              </a:solidFill>
              <a:latin typeface="Arial"/>
              <a:ea typeface="Arial"/>
              <a:cs typeface="Arial"/>
              <a:sym typeface="Arial"/>
            </a:endParaRPr>
          </a:p>
        </p:txBody>
      </p:sp>
      <p:sp>
        <p:nvSpPr>
          <p:cNvPr id="394" name="Google Shape;394;p20"/>
          <p:cNvSpPr txBox="1"/>
          <p:nvPr/>
        </p:nvSpPr>
        <p:spPr>
          <a:xfrm>
            <a:off x="893304" y="4791489"/>
            <a:ext cx="5885179" cy="365126"/>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chemeClr val="accent1"/>
              </a:buClr>
              <a:buSzPts val="1600"/>
              <a:buFont typeface="Calibri"/>
              <a:buNone/>
            </a:pPr>
            <a:r>
              <a:rPr lang="el" sz="1600" b="0" i="0" u="none" strike="noStrike" cap="none" dirty="0">
                <a:solidFill>
                  <a:srgbClr val="7F7F7F"/>
                </a:solidFill>
                <a:highlight>
                  <a:schemeClr val="lt1"/>
                </a:highlight>
                <a:latin typeface="Century Gothic"/>
                <a:ea typeface="Century Gothic"/>
                <a:cs typeface="Century Gothic"/>
                <a:sym typeface="Century Gothic"/>
              </a:rPr>
              <a:t>Καμία</a:t>
            </a:r>
            <a:endParaRPr sz="1400" b="0" i="0" u="none" strike="noStrike" cap="none" dirty="0">
              <a:solidFill>
                <a:srgbClr val="000000"/>
              </a:solidFill>
              <a:highlight>
                <a:schemeClr val="lt1"/>
              </a:highlight>
              <a:latin typeface="Arial"/>
              <a:ea typeface="Arial"/>
              <a:cs typeface="Arial"/>
              <a:sym typeface="Arial"/>
            </a:endParaRPr>
          </a:p>
        </p:txBody>
      </p:sp>
      <p:pic>
        <p:nvPicPr>
          <p:cNvPr id="395" name="Google Shape;395;p20" descr="Ένα άτομο που κρατά βιβλία σε μια βιβλιοθήκη&#10;&#10;Περιγραφή που δημιουργείται αυτόματα"/>
          <p:cNvPicPr preferRelativeResize="0">
            <a:picLocks noGrp="1"/>
          </p:cNvPicPr>
          <p:nvPr>
            <p:ph type="pic" idx="2"/>
          </p:nvPr>
        </p:nvPicPr>
        <p:blipFill rotWithShape="1">
          <a:blip r:embed="rId4">
            <a:alphaModFix/>
          </a:blip>
          <a:srcRect l="13161" r="13161"/>
          <a:stretch/>
        </p:blipFill>
        <p:spPr>
          <a:xfrm flipH="1">
            <a:off x="7163691" y="0"/>
            <a:ext cx="5024825" cy="6858000"/>
          </a:xfrm>
          <a:prstGeom prst="rect">
            <a:avLst/>
          </a:prstGeom>
          <a:solidFill>
            <a:schemeClr val="lt2"/>
          </a:solidFill>
          <a:ln>
            <a:noFill/>
          </a:ln>
        </p:spPr>
      </p:pic>
      <p:pic>
        <p:nvPicPr>
          <p:cNvPr id="396" name="Google Shape;396;p20"/>
          <p:cNvPicPr preferRelativeResize="0"/>
          <p:nvPr/>
        </p:nvPicPr>
        <p:blipFill rotWithShape="1">
          <a:blip r:embed="rId5">
            <a:alphaModFix/>
          </a:blip>
          <a:srcRect/>
          <a:stretch/>
        </p:blipFill>
        <p:spPr>
          <a:xfrm>
            <a:off x="9509575" y="108400"/>
            <a:ext cx="2553075" cy="472250"/>
          </a:xfrm>
          <a:prstGeom prst="rect">
            <a:avLst/>
          </a:prstGeom>
          <a:noFill/>
          <a:ln>
            <a:noFill/>
          </a:ln>
        </p:spPr>
      </p:pic>
      <p:sp>
        <p:nvSpPr>
          <p:cNvPr id="397" name="Google Shape;397;p20"/>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21"/>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16</a:t>
            </a:fld>
            <a:endParaRPr/>
          </a:p>
        </p:txBody>
      </p:sp>
      <p:sp>
        <p:nvSpPr>
          <p:cNvPr id="403" name="Google Shape;403;p21"/>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Book Antiqua"/>
              <a:buNone/>
            </a:pPr>
            <a:r>
              <a:rPr lang="el" sz="3600"/>
              <a:t>Τεχνικά εργαλεία και άλλες απαιτήσεις</a:t>
            </a:r>
            <a:endParaRPr/>
          </a:p>
        </p:txBody>
      </p:sp>
      <p:sp>
        <p:nvSpPr>
          <p:cNvPr id="404" name="Google Shape;404;p21"/>
          <p:cNvSpPr txBox="1">
            <a:spLocks noGrp="1"/>
          </p:cNvSpPr>
          <p:nvPr>
            <p:ph type="body" idx="1"/>
          </p:nvPr>
        </p:nvSpPr>
        <p:spPr>
          <a:xfrm>
            <a:off x="1037417" y="1803267"/>
            <a:ext cx="5710505" cy="533400"/>
          </a:xfrm>
          <a:prstGeom prst="rect">
            <a:avLst/>
          </a:prstGeom>
          <a:noFill/>
          <a:ln>
            <a:noFill/>
          </a:ln>
        </p:spPr>
        <p:txBody>
          <a:bodyPr spcFirstLastPara="1" wrap="square" lIns="0" tIns="0" rIns="0" bIns="0" anchor="ctr" anchorCtr="0">
            <a:noAutofit/>
          </a:bodyPr>
          <a:lstStyle/>
          <a:p>
            <a:pPr marL="0" lvl="0" indent="0" algn="l" rtl="0">
              <a:lnSpc>
                <a:spcPct val="60000"/>
              </a:lnSpc>
              <a:spcBef>
                <a:spcPts val="0"/>
              </a:spcBef>
              <a:spcAft>
                <a:spcPts val="0"/>
              </a:spcAft>
              <a:buSzPts val="4400"/>
              <a:buNone/>
            </a:pPr>
            <a:r>
              <a:rPr lang="el"/>
              <a:t>Τεχνικά εργαλεία</a:t>
            </a:r>
            <a:endParaRPr/>
          </a:p>
        </p:txBody>
      </p:sp>
      <p:sp>
        <p:nvSpPr>
          <p:cNvPr id="405" name="Google Shape;405;p21"/>
          <p:cNvSpPr txBox="1">
            <a:spLocks noGrp="1"/>
          </p:cNvSpPr>
          <p:nvPr>
            <p:ph type="body" idx="3"/>
          </p:nvPr>
        </p:nvSpPr>
        <p:spPr>
          <a:xfrm>
            <a:off x="1037417" y="2429100"/>
            <a:ext cx="5885179" cy="1893395"/>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1600"/>
              <a:buNone/>
            </a:pPr>
            <a:r>
              <a:rPr lang="el" sz="1600"/>
              <a:t>Υπολογιστής με πρόσβαση στο Internet</a:t>
            </a:r>
            <a:endParaRPr/>
          </a:p>
          <a:p>
            <a:pPr marL="0" lvl="0" indent="0" algn="l" rtl="0">
              <a:lnSpc>
                <a:spcPct val="100000"/>
              </a:lnSpc>
              <a:spcBef>
                <a:spcPts val="1400"/>
              </a:spcBef>
              <a:spcAft>
                <a:spcPts val="0"/>
              </a:spcAft>
              <a:buSzPts val="1600"/>
              <a:buNone/>
            </a:pPr>
            <a:r>
              <a:rPr lang="el" sz="1600"/>
              <a:t>Τεχνικά εργαλεία: Kali Linux (Nmap), Sqlmap, Hydra, BurpSuite, Owasp-zap, Metasploit</a:t>
            </a:r>
            <a:endParaRPr sz="1600"/>
          </a:p>
          <a:p>
            <a:pPr marL="0" lvl="0" indent="0" algn="l" rtl="0">
              <a:lnSpc>
                <a:spcPct val="100000"/>
              </a:lnSpc>
              <a:spcBef>
                <a:spcPts val="1400"/>
              </a:spcBef>
              <a:spcAft>
                <a:spcPts val="0"/>
              </a:spcAft>
              <a:buSzPts val="1600"/>
              <a:buNone/>
            </a:pPr>
            <a:endParaRPr sz="1600"/>
          </a:p>
        </p:txBody>
      </p:sp>
      <p:sp>
        <p:nvSpPr>
          <p:cNvPr id="406" name="Google Shape;406;p21"/>
          <p:cNvSpPr/>
          <p:nvPr/>
        </p:nvSpPr>
        <p:spPr>
          <a:xfrm>
            <a:off x="7370364" y="-321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pic>
        <p:nvPicPr>
          <p:cNvPr id="407" name="Google Shape;407;p21"/>
          <p:cNvPicPr preferRelativeResize="0"/>
          <p:nvPr/>
        </p:nvPicPr>
        <p:blipFill rotWithShape="1">
          <a:blip r:embed="rId3">
            <a:alphaModFix/>
          </a:blip>
          <a:srcRect/>
          <a:stretch/>
        </p:blipFill>
        <p:spPr>
          <a:xfrm rot="10800000">
            <a:off x="7829202" y="5156615"/>
            <a:ext cx="878334" cy="1705001"/>
          </a:xfrm>
          <a:prstGeom prst="rect">
            <a:avLst/>
          </a:prstGeom>
          <a:noFill/>
          <a:ln>
            <a:noFill/>
          </a:ln>
        </p:spPr>
      </p:pic>
      <p:sp>
        <p:nvSpPr>
          <p:cNvPr id="408" name="Google Shape;408;p21"/>
          <p:cNvSpPr txBox="1"/>
          <p:nvPr/>
        </p:nvSpPr>
        <p:spPr>
          <a:xfrm>
            <a:off x="1037417" y="4566535"/>
            <a:ext cx="5710505" cy="533400"/>
          </a:xfrm>
          <a:prstGeom prst="rect">
            <a:avLst/>
          </a:prstGeom>
          <a:noFill/>
          <a:ln>
            <a:noFill/>
          </a:ln>
        </p:spPr>
        <p:txBody>
          <a:bodyPr spcFirstLastPara="1" wrap="square" lIns="0" tIns="0" rIns="0" bIns="0" anchor="ctr" anchorCtr="0">
            <a:noAutofit/>
          </a:bodyPr>
          <a:lstStyle/>
          <a:p>
            <a:pPr marL="0" marR="0" lvl="0" indent="0" algn="l" rtl="0">
              <a:lnSpc>
                <a:spcPct val="60000"/>
              </a:lnSpc>
              <a:spcBef>
                <a:spcPts val="0"/>
              </a:spcBef>
              <a:spcAft>
                <a:spcPts val="0"/>
              </a:spcAft>
              <a:buClr>
                <a:schemeClr val="accent1"/>
              </a:buClr>
              <a:buSzPts val="4400"/>
              <a:buFont typeface="Calibri"/>
              <a:buNone/>
            </a:pPr>
            <a:r>
              <a:rPr lang="el" sz="4400" b="0" i="0" u="none" strike="noStrike" cap="none" baseline="-25000">
                <a:solidFill>
                  <a:schemeClr val="dk2"/>
                </a:solidFill>
                <a:latin typeface="Century Gothic"/>
                <a:ea typeface="Century Gothic"/>
                <a:cs typeface="Century Gothic"/>
                <a:sym typeface="Century Gothic"/>
              </a:rPr>
              <a:t>Άλλες απαιτήσεις</a:t>
            </a:r>
            <a:endParaRPr sz="1400" b="0" i="0" u="none" strike="noStrike" cap="none">
              <a:solidFill>
                <a:srgbClr val="000000"/>
              </a:solidFill>
              <a:latin typeface="Arial"/>
              <a:ea typeface="Arial"/>
              <a:cs typeface="Arial"/>
              <a:sym typeface="Arial"/>
            </a:endParaRPr>
          </a:p>
        </p:txBody>
      </p:sp>
      <p:sp>
        <p:nvSpPr>
          <p:cNvPr id="409" name="Google Shape;409;p21"/>
          <p:cNvSpPr txBox="1"/>
          <p:nvPr/>
        </p:nvSpPr>
        <p:spPr>
          <a:xfrm>
            <a:off x="1049093" y="5198015"/>
            <a:ext cx="5885179" cy="783933"/>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chemeClr val="accent1"/>
              </a:buClr>
              <a:buSzPts val="1600"/>
              <a:buFont typeface="Calibri"/>
              <a:buNone/>
            </a:pPr>
            <a:r>
              <a:rPr lang="el" sz="1600" b="0" i="0" u="none" strike="noStrike" cap="none">
                <a:solidFill>
                  <a:srgbClr val="7F7F7F"/>
                </a:solidFill>
                <a:highlight>
                  <a:schemeClr val="lt1"/>
                </a:highlight>
                <a:latin typeface="Century Gothic"/>
                <a:ea typeface="Century Gothic"/>
                <a:cs typeface="Century Gothic"/>
                <a:sym typeface="Century Gothic"/>
              </a:rPr>
              <a:t>Γνώση Βασικών Εννοιών Πληροφορικής / Επίγνωση Πρακτικών Ασφάλειας Διαδικτύου / Προθυμία για Μάθηση και Πειραματισμό / Ενεργός Συμμετοχή</a:t>
            </a:r>
            <a:endParaRPr sz="1400" b="0" i="0" u="none" strike="noStrike" cap="none">
              <a:solidFill>
                <a:srgbClr val="000000"/>
              </a:solidFill>
              <a:highlight>
                <a:schemeClr val="lt1"/>
              </a:highlight>
              <a:latin typeface="Arial"/>
              <a:ea typeface="Arial"/>
              <a:cs typeface="Arial"/>
              <a:sym typeface="Arial"/>
            </a:endParaRPr>
          </a:p>
        </p:txBody>
      </p:sp>
      <p:pic>
        <p:nvPicPr>
          <p:cNvPr id="410" name="Google Shape;410;p21" descr="Μια ομάδα ανθρώπων που εργάζονται σε ένα έργο&#10;&#10;Περιγραφή που δημιουργείται αυτόματα"/>
          <p:cNvPicPr preferRelativeResize="0">
            <a:picLocks noGrp="1"/>
          </p:cNvPicPr>
          <p:nvPr>
            <p:ph type="pic" idx="2"/>
          </p:nvPr>
        </p:nvPicPr>
        <p:blipFill rotWithShape="1">
          <a:blip r:embed="rId4">
            <a:alphaModFix/>
          </a:blip>
          <a:srcRect l="14408" r="14407"/>
          <a:stretch/>
        </p:blipFill>
        <p:spPr>
          <a:xfrm flipH="1">
            <a:off x="7163691" y="0"/>
            <a:ext cx="5024825" cy="6858000"/>
          </a:xfrm>
          <a:prstGeom prst="rect">
            <a:avLst/>
          </a:prstGeom>
          <a:solidFill>
            <a:schemeClr val="lt2"/>
          </a:solidFill>
          <a:ln>
            <a:noFill/>
          </a:ln>
        </p:spPr>
      </p:pic>
      <p:pic>
        <p:nvPicPr>
          <p:cNvPr id="411" name="Google Shape;411;p21"/>
          <p:cNvPicPr preferRelativeResize="0"/>
          <p:nvPr/>
        </p:nvPicPr>
        <p:blipFill rotWithShape="1">
          <a:blip r:embed="rId5">
            <a:alphaModFix/>
          </a:blip>
          <a:srcRect/>
          <a:stretch/>
        </p:blipFill>
        <p:spPr>
          <a:xfrm>
            <a:off x="9509575" y="108400"/>
            <a:ext cx="2553075" cy="472250"/>
          </a:xfrm>
          <a:prstGeom prst="rect">
            <a:avLst/>
          </a:prstGeom>
          <a:noFill/>
          <a:ln>
            <a:noFill/>
          </a:ln>
        </p:spPr>
      </p:pic>
      <p:sp>
        <p:nvSpPr>
          <p:cNvPr id="412" name="Google Shape;412;p21"/>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solidFill>
                  <a:schemeClr val="dk1"/>
                </a:solidFill>
              </a:rPr>
              <a:t>16</a:t>
            </a:fld>
            <a:endParaRPr>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22"/>
          <p:cNvSpPr txBox="1">
            <a:spLocks noGrp="1"/>
          </p:cNvSpPr>
          <p:nvPr>
            <p:ph type="ctrTitle"/>
          </p:nvPr>
        </p:nvSpPr>
        <p:spPr>
          <a:xfrm>
            <a:off x="796325" y="320050"/>
            <a:ext cx="6367500" cy="152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accent1"/>
              </a:buClr>
              <a:buSzPts val="3240"/>
              <a:buFont typeface="Book Antiqua"/>
              <a:buNone/>
            </a:pPr>
            <a:r>
              <a:rPr lang="el" sz="3640">
                <a:solidFill>
                  <a:schemeClr val="accent1"/>
                </a:solidFill>
              </a:rPr>
              <a:t>Πηγές: </a:t>
            </a:r>
            <a:r>
              <a:rPr lang="el" sz="3640"/>
              <a:t>Βιβλία και υλικό αναφοράς</a:t>
            </a:r>
            <a:endParaRPr sz="3640"/>
          </a:p>
        </p:txBody>
      </p:sp>
      <p:sp>
        <p:nvSpPr>
          <p:cNvPr id="418" name="Google Shape;418;p22"/>
          <p:cNvSpPr txBox="1">
            <a:spLocks noGrp="1"/>
          </p:cNvSpPr>
          <p:nvPr>
            <p:ph type="body" idx="1"/>
          </p:nvPr>
        </p:nvSpPr>
        <p:spPr>
          <a:xfrm>
            <a:off x="720125" y="2176200"/>
            <a:ext cx="6367500" cy="3464100"/>
          </a:xfrm>
          <a:prstGeom prst="rect">
            <a:avLst/>
          </a:prstGeom>
          <a:noFill/>
          <a:ln>
            <a:noFill/>
          </a:ln>
        </p:spPr>
        <p:txBody>
          <a:bodyPr spcFirstLastPara="1" wrap="square" lIns="91425" tIns="45700" rIns="0" bIns="0" anchor="t" anchorCtr="0">
            <a:noAutofit/>
          </a:bodyPr>
          <a:lstStyle/>
          <a:p>
            <a:pPr marL="228600" lvl="0" indent="-219265" algn="l" rtl="0">
              <a:lnSpc>
                <a:spcPct val="80000"/>
              </a:lnSpc>
              <a:spcBef>
                <a:spcPts val="600"/>
              </a:spcBef>
              <a:spcAft>
                <a:spcPts val="0"/>
              </a:spcAft>
              <a:buSzPts val="870"/>
              <a:buFont typeface="Book Antiqua"/>
              <a:buAutoNum type="arabicPeriod"/>
            </a:pPr>
            <a:r>
              <a:rPr lang="en-US" sz="870" dirty="0"/>
              <a:t>ENISA</a:t>
            </a:r>
            <a:r>
              <a:rPr lang="el" sz="870" dirty="0"/>
              <a:t>. (2019). Καλές πρακτικές για την ασφάλεια στον κυβερνοχώρο στον </a:t>
            </a:r>
            <a:r>
              <a:rPr lang="el-GR" sz="870" dirty="0" err="1"/>
              <a:t>ναυτιλ</a:t>
            </a:r>
            <a:r>
              <a:rPr lang="el" sz="870" dirty="0"/>
              <a:t>ιακό τομέα. Δρούγκας, Α., Σαρρή, Α., Κυρανούδη, Π., Ζήση, Α.</a:t>
            </a:r>
            <a:endParaRPr sz="870" dirty="0"/>
          </a:p>
          <a:p>
            <a:pPr marL="228600" lvl="0" indent="-219265" algn="l" rtl="0">
              <a:lnSpc>
                <a:spcPct val="80000"/>
              </a:lnSpc>
              <a:spcBef>
                <a:spcPts val="600"/>
              </a:spcBef>
              <a:spcAft>
                <a:spcPts val="0"/>
              </a:spcAft>
              <a:buSzPts val="870"/>
              <a:buFont typeface="Book Antiqua"/>
              <a:buAutoNum type="arabicPeriod"/>
            </a:pPr>
            <a:r>
              <a:rPr lang="en-US" sz="870" dirty="0"/>
              <a:t>ENISA</a:t>
            </a:r>
            <a:r>
              <a:rPr lang="el" sz="870" dirty="0"/>
              <a:t>. (2023). ENISA: Τοπίο απειλών κατά των μεταφορών. Θεοχαρίδου, Μ., Στάνιτς, Ζ., Δρούγκας, Α., De Sousa Figueiredo, R., Τσεκμεζόγλου, Ε., Naydenov, R., Lella, I., Μαλάτρας, Α.</a:t>
            </a:r>
            <a:endParaRPr sz="870" dirty="0"/>
          </a:p>
          <a:p>
            <a:pPr marL="228600" lvl="0" indent="-219265" algn="l" rtl="0">
              <a:lnSpc>
                <a:spcPct val="80000"/>
              </a:lnSpc>
              <a:spcBef>
                <a:spcPts val="600"/>
              </a:spcBef>
              <a:spcAft>
                <a:spcPts val="0"/>
              </a:spcAft>
              <a:buSzPts val="870"/>
              <a:buAutoNum type="arabicPeriod"/>
            </a:pPr>
            <a:r>
              <a:rPr lang="el" sz="870" dirty="0"/>
              <a:t>Προειδοποίηση της αστυνομίας μετά την κυβερνοεπίθεση των εμπόρων ναρκωτικών. Διατίθεται στη διεύθυνση: </a:t>
            </a:r>
            <a:r>
              <a:rPr lang="el" sz="870" u="sng" dirty="0">
                <a:solidFill>
                  <a:schemeClr val="hlink"/>
                </a:solidFill>
                <a:hlinkClick r:id="rId3"/>
              </a:rPr>
              <a:t>https://www.bbc.com/news/world-europe-24539417</a:t>
            </a:r>
            <a:endParaRPr sz="870" dirty="0"/>
          </a:p>
          <a:p>
            <a:pPr marL="228600" lvl="0" indent="-219265" algn="l" rtl="0">
              <a:lnSpc>
                <a:spcPct val="80000"/>
              </a:lnSpc>
              <a:spcBef>
                <a:spcPts val="600"/>
              </a:spcBef>
              <a:spcAft>
                <a:spcPts val="0"/>
              </a:spcAft>
              <a:buSzPts val="870"/>
              <a:buAutoNum type="arabicPeriod"/>
            </a:pPr>
            <a:r>
              <a:rPr lang="el" sz="870" dirty="0"/>
              <a:t>Η ανείπωτη ιστορία του NotPetya, της πιο καταστροφικής κυβερνοεπίθεσης στην ιστορία. Διατίθεται στη διεύθυνση: </a:t>
            </a:r>
            <a:r>
              <a:rPr lang="el" sz="870" u="sng" dirty="0">
                <a:solidFill>
                  <a:schemeClr val="hlink"/>
                </a:solidFill>
                <a:hlinkClick r:id="rId4"/>
              </a:rPr>
              <a:t>https://www.wired.com/story/notpetya-cyberattack-ukraine-russia-code-crashed-the-world/</a:t>
            </a:r>
            <a:endParaRPr sz="870" dirty="0"/>
          </a:p>
          <a:p>
            <a:pPr marL="228600" lvl="0" indent="-219265" algn="l" rtl="0">
              <a:lnSpc>
                <a:spcPct val="80000"/>
              </a:lnSpc>
              <a:spcBef>
                <a:spcPts val="600"/>
              </a:spcBef>
              <a:spcAft>
                <a:spcPts val="0"/>
              </a:spcAft>
              <a:buSzPts val="870"/>
              <a:buAutoNum type="arabicPeriod"/>
            </a:pPr>
            <a:r>
              <a:rPr lang="el" sz="870" dirty="0"/>
              <a:t>Ταραγμένα νερά: Κυβερνοεπιθέσεις στα λιμάνια του Σαν Ντιέγκο και της Βαρκελώνης. Διατίθεται στη διεύθυνση: </a:t>
            </a:r>
            <a:r>
              <a:rPr lang="el" sz="870" u="sng" dirty="0">
                <a:solidFill>
                  <a:schemeClr val="hlink"/>
                </a:solidFill>
                <a:hlinkClick r:id="rId5"/>
              </a:rPr>
              <a:t>https://darktrace.com/blog/troubled-waters-cyber-attacks-on-san-diego-and-barcelonas-ports</a:t>
            </a:r>
            <a:endParaRPr sz="870" dirty="0"/>
          </a:p>
          <a:p>
            <a:pPr marL="228600" lvl="0" indent="-219265" algn="l" rtl="0">
              <a:lnSpc>
                <a:spcPct val="80000"/>
              </a:lnSpc>
              <a:spcBef>
                <a:spcPts val="600"/>
              </a:spcBef>
              <a:spcAft>
                <a:spcPts val="0"/>
              </a:spcAft>
              <a:buSzPts val="870"/>
              <a:buFont typeface="Book Antiqua"/>
              <a:buAutoNum type="arabicPeriod"/>
            </a:pPr>
            <a:r>
              <a:rPr lang="el" sz="870" dirty="0"/>
              <a:t>CyBOK (2021). "Web &amp;; Mobile Security Knowledge Area" Έκδοση 1.0.1.</a:t>
            </a:r>
            <a:endParaRPr sz="870" dirty="0"/>
          </a:p>
          <a:p>
            <a:pPr marL="228600" lvl="0" indent="-219265" algn="l" rtl="0">
              <a:lnSpc>
                <a:spcPct val="80000"/>
              </a:lnSpc>
              <a:spcBef>
                <a:spcPts val="600"/>
              </a:spcBef>
              <a:spcAft>
                <a:spcPts val="0"/>
              </a:spcAft>
              <a:buSzPts val="870"/>
              <a:buAutoNum type="arabicPeriod"/>
            </a:pPr>
            <a:r>
              <a:rPr lang="el" sz="870" dirty="0"/>
              <a:t>Ειδική έκδοση NIST 800-115. Τεχνικός οδηγός για δοκιμές και αξιολόγηση ασφάλειας πληροφοριών. </a:t>
            </a:r>
            <a:endParaRPr sz="870" dirty="0">
              <a:highlight>
                <a:schemeClr val="lt1"/>
              </a:highlight>
            </a:endParaRPr>
          </a:p>
          <a:p>
            <a:pPr marL="228600" lvl="0" indent="-219265" algn="l" rtl="0">
              <a:lnSpc>
                <a:spcPct val="80000"/>
              </a:lnSpc>
              <a:spcBef>
                <a:spcPts val="600"/>
              </a:spcBef>
              <a:spcAft>
                <a:spcPts val="0"/>
              </a:spcAft>
              <a:buSzPts val="870"/>
              <a:buAutoNum type="arabicPeriod"/>
            </a:pPr>
            <a:r>
              <a:rPr lang="el" sz="870" dirty="0">
                <a:highlight>
                  <a:schemeClr val="lt1"/>
                </a:highlight>
              </a:rPr>
              <a:t>OWASP Κορυφή 10: 2021. Διατίθεται στη διεύθυνση:  </a:t>
            </a:r>
            <a:r>
              <a:rPr lang="el" sz="870" u="sng" dirty="0">
                <a:solidFill>
                  <a:schemeClr val="hlink"/>
                </a:solidFill>
                <a:highlight>
                  <a:schemeClr val="lt1"/>
                </a:highlight>
                <a:hlinkClick r:id="rId6"/>
              </a:rPr>
              <a:t>https://owasp.org/Top10/</a:t>
            </a:r>
            <a:r>
              <a:rPr lang="el" sz="870" dirty="0">
                <a:highlight>
                  <a:schemeClr val="lt1"/>
                </a:highlight>
              </a:rPr>
              <a:t> </a:t>
            </a:r>
            <a:endParaRPr sz="870" dirty="0">
              <a:highlight>
                <a:schemeClr val="lt1"/>
              </a:highlight>
            </a:endParaRPr>
          </a:p>
          <a:p>
            <a:pPr marL="228600" lvl="0" indent="-219265" algn="l" rtl="0">
              <a:lnSpc>
                <a:spcPct val="80000"/>
              </a:lnSpc>
              <a:spcBef>
                <a:spcPts val="600"/>
              </a:spcBef>
              <a:spcAft>
                <a:spcPts val="0"/>
              </a:spcAft>
              <a:buSzPts val="870"/>
              <a:buAutoNum type="arabicPeriod"/>
            </a:pPr>
            <a:r>
              <a:rPr lang="el" sz="870" dirty="0">
                <a:highlight>
                  <a:schemeClr val="lt1"/>
                </a:highlight>
              </a:rPr>
              <a:t>Σύνοψη. OWASP Top 10 2021. Διατίθεται στη διεύθυνση: </a:t>
            </a:r>
            <a:r>
              <a:rPr lang="el" sz="870" u="sng" dirty="0">
                <a:solidFill>
                  <a:schemeClr val="hlink"/>
                </a:solidFill>
                <a:highlight>
                  <a:schemeClr val="lt1"/>
                </a:highlight>
                <a:hlinkClick r:id="rId7"/>
              </a:rPr>
              <a:t>https://www.synopsys.com/glossary/what-is-owasp-top-10.html#A</a:t>
            </a:r>
            <a:r>
              <a:rPr lang="el" sz="870" dirty="0">
                <a:highlight>
                  <a:schemeClr val="lt1"/>
                </a:highlight>
              </a:rPr>
              <a:t> </a:t>
            </a:r>
            <a:endParaRPr sz="870" dirty="0">
              <a:highlight>
                <a:schemeClr val="lt1"/>
              </a:highlight>
            </a:endParaRPr>
          </a:p>
          <a:p>
            <a:pPr marL="228600" lvl="0" indent="-164020" algn="l" rtl="0">
              <a:lnSpc>
                <a:spcPct val="80000"/>
              </a:lnSpc>
              <a:spcBef>
                <a:spcPts val="600"/>
              </a:spcBef>
              <a:spcAft>
                <a:spcPts val="0"/>
              </a:spcAft>
              <a:buSzPts val="870"/>
              <a:buNone/>
            </a:pPr>
            <a:endParaRPr sz="870" dirty="0">
              <a:highlight>
                <a:schemeClr val="lt1"/>
              </a:highlight>
            </a:endParaRPr>
          </a:p>
        </p:txBody>
      </p:sp>
      <p:sp>
        <p:nvSpPr>
          <p:cNvPr id="419" name="Google Shape;419;p22"/>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17</a:t>
            </a:fld>
            <a:endParaRPr/>
          </a:p>
        </p:txBody>
      </p:sp>
      <p:grpSp>
        <p:nvGrpSpPr>
          <p:cNvPr id="420" name="Google Shape;420;p22"/>
          <p:cNvGrpSpPr/>
          <p:nvPr/>
        </p:nvGrpSpPr>
        <p:grpSpPr>
          <a:xfrm>
            <a:off x="7370364" y="-23539"/>
            <a:ext cx="2562565" cy="6885155"/>
            <a:chOff x="7370364" y="-23539"/>
            <a:chExt cx="2562565" cy="6885155"/>
          </a:xfrm>
        </p:grpSpPr>
        <p:pic>
          <p:nvPicPr>
            <p:cNvPr id="421" name="Google Shape;421;p22"/>
            <p:cNvPicPr preferRelativeResize="0"/>
            <p:nvPr/>
          </p:nvPicPr>
          <p:blipFill rotWithShape="1">
            <a:blip r:embed="rId8">
              <a:alphaModFix/>
            </a:blip>
            <a:srcRect/>
            <a:stretch/>
          </p:blipFill>
          <p:spPr>
            <a:xfrm rot="10800000">
              <a:off x="7829202" y="5156615"/>
              <a:ext cx="878334" cy="1705001"/>
            </a:xfrm>
            <a:prstGeom prst="rect">
              <a:avLst/>
            </a:prstGeom>
            <a:noFill/>
            <a:ln>
              <a:noFill/>
            </a:ln>
          </p:spPr>
        </p:pic>
        <p:sp>
          <p:nvSpPr>
            <p:cNvPr id="422" name="Google Shape;422;p22"/>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grpSp>
      <p:pic>
        <p:nvPicPr>
          <p:cNvPr id="423" name="Google Shape;423;p22" descr="Μια ομάδα ατόμων που εργάζονται σε έναν υπολογιστή&#10;&#10;Περιγραφή που δημιουργείται αυτόματα"/>
          <p:cNvPicPr preferRelativeResize="0">
            <a:picLocks noGrp="1"/>
          </p:cNvPicPr>
          <p:nvPr>
            <p:ph type="pic" idx="2"/>
          </p:nvPr>
        </p:nvPicPr>
        <p:blipFill rotWithShape="1">
          <a:blip r:embed="rId9">
            <a:alphaModFix/>
          </a:blip>
          <a:srcRect l="13161" r="13161"/>
          <a:stretch/>
        </p:blipFill>
        <p:spPr>
          <a:xfrm flipH="1">
            <a:off x="7163691" y="0"/>
            <a:ext cx="5024825" cy="6858000"/>
          </a:xfrm>
          <a:prstGeom prst="rect">
            <a:avLst/>
          </a:prstGeom>
          <a:solidFill>
            <a:schemeClr val="lt2"/>
          </a:solidFill>
          <a:ln>
            <a:noFill/>
          </a:ln>
        </p:spPr>
      </p:pic>
      <p:pic>
        <p:nvPicPr>
          <p:cNvPr id="424" name="Google Shape;424;p22"/>
          <p:cNvPicPr preferRelativeResize="0"/>
          <p:nvPr/>
        </p:nvPicPr>
        <p:blipFill rotWithShape="1">
          <a:blip r:embed="rId10">
            <a:alphaModFix/>
          </a:blip>
          <a:srcRect/>
          <a:stretch/>
        </p:blipFill>
        <p:spPr>
          <a:xfrm>
            <a:off x="9509575" y="108400"/>
            <a:ext cx="2553075" cy="472250"/>
          </a:xfrm>
          <a:prstGeom prst="rect">
            <a:avLst/>
          </a:prstGeom>
          <a:noFill/>
          <a:ln>
            <a:noFill/>
          </a:ln>
        </p:spPr>
      </p:pic>
      <p:sp>
        <p:nvSpPr>
          <p:cNvPr id="425" name="Google Shape;425;p22"/>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23"/>
          <p:cNvSpPr txBox="1">
            <a:spLocks noGrp="1"/>
          </p:cNvSpPr>
          <p:nvPr>
            <p:ph type="ctrTitle"/>
          </p:nvPr>
        </p:nvSpPr>
        <p:spPr>
          <a:xfrm>
            <a:off x="796322" y="320040"/>
            <a:ext cx="6732237" cy="15240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accent1"/>
              </a:buClr>
              <a:buSzPct val="100000"/>
              <a:buFont typeface="Book Antiqua"/>
              <a:buNone/>
            </a:pPr>
            <a:r>
              <a:rPr lang="el" dirty="0">
                <a:solidFill>
                  <a:schemeClr val="accent1"/>
                </a:solidFill>
              </a:rPr>
              <a:t>Εγγραφή: </a:t>
            </a:r>
            <a:r>
              <a:rPr lang="el-GR" dirty="0"/>
              <a:t>Πως ν</a:t>
            </a:r>
            <a:r>
              <a:rPr lang="el" dirty="0"/>
              <a:t>α εγγραφείτε και άλλες πρακτικές πληροφορίες</a:t>
            </a:r>
            <a:endParaRPr dirty="0"/>
          </a:p>
        </p:txBody>
      </p:sp>
      <p:sp>
        <p:nvSpPr>
          <p:cNvPr id="431" name="Google Shape;431;p23"/>
          <p:cNvSpPr txBox="1">
            <a:spLocks noGrp="1"/>
          </p:cNvSpPr>
          <p:nvPr>
            <p:ph type="body" idx="1"/>
          </p:nvPr>
        </p:nvSpPr>
        <p:spPr>
          <a:xfrm>
            <a:off x="796322" y="2252076"/>
            <a:ext cx="5797550" cy="3051762"/>
          </a:xfrm>
          <a:prstGeom prst="rect">
            <a:avLst/>
          </a:prstGeom>
          <a:noFill/>
          <a:ln>
            <a:noFill/>
          </a:ln>
        </p:spPr>
        <p:txBody>
          <a:bodyPr spcFirstLastPara="1" wrap="square" lIns="0" tIns="45700" rIns="0" bIns="45700" anchor="t" anchorCtr="0">
            <a:normAutofit/>
          </a:bodyPr>
          <a:lstStyle/>
          <a:p>
            <a:pPr marL="91440" lvl="0" indent="-91440" algn="l" rtl="0">
              <a:lnSpc>
                <a:spcPct val="100000"/>
              </a:lnSpc>
              <a:spcBef>
                <a:spcPts val="0"/>
              </a:spcBef>
              <a:spcAft>
                <a:spcPts val="0"/>
              </a:spcAft>
              <a:buSzPts val="1400"/>
              <a:buChar char=" "/>
            </a:pPr>
            <a:r>
              <a:rPr lang="el"/>
              <a:t>Η συγκεκριμένη διαδικασία εγγραφής για τα βασικά στοιχεία κυβερνοασφάλειας και την κατάρτιση διαχείρισης ενδέχεται να διαφέρει ανάλογα με τον πάροχο κατάρτισης ή το ίδρυμα. Ωστόσο, τα γενικά βήματα είναι συνήθως απλά και μπορούν να ολοκληρωθούν διαδικτυακά ή αυτοπροσώπως.</a:t>
            </a:r>
            <a:endParaRPr/>
          </a:p>
          <a:p>
            <a:pPr marL="91440" lvl="0" indent="-2538" algn="l" rtl="0">
              <a:lnSpc>
                <a:spcPct val="100000"/>
              </a:lnSpc>
              <a:spcBef>
                <a:spcPts val="1400"/>
              </a:spcBef>
              <a:spcAft>
                <a:spcPts val="0"/>
              </a:spcAft>
              <a:buSzPts val="1400"/>
              <a:buNone/>
            </a:pPr>
            <a:endParaRPr/>
          </a:p>
          <a:p>
            <a:pPr marL="342900" lvl="0" indent="-342900" algn="l" rtl="0">
              <a:lnSpc>
                <a:spcPct val="100000"/>
              </a:lnSpc>
              <a:spcBef>
                <a:spcPts val="1400"/>
              </a:spcBef>
              <a:spcAft>
                <a:spcPts val="0"/>
              </a:spcAft>
              <a:buSzPts val="1400"/>
              <a:buFont typeface="Book Antiqua"/>
              <a:buAutoNum type="arabicPeriod"/>
            </a:pPr>
            <a:r>
              <a:rPr lang="el"/>
              <a:t>Online Εγγραφή</a:t>
            </a:r>
            <a:endParaRPr/>
          </a:p>
          <a:p>
            <a:pPr marL="342900" lvl="0" indent="-342900" algn="l" rtl="0">
              <a:lnSpc>
                <a:spcPct val="100000"/>
              </a:lnSpc>
              <a:spcBef>
                <a:spcPts val="1400"/>
              </a:spcBef>
              <a:spcAft>
                <a:spcPts val="0"/>
              </a:spcAft>
              <a:buSzPts val="1400"/>
              <a:buFont typeface="Book Antiqua"/>
              <a:buAutoNum type="arabicPeriod"/>
            </a:pPr>
            <a:r>
              <a:rPr lang="el"/>
              <a:t>Προσωπική εγγραφή</a:t>
            </a:r>
            <a:endParaRPr/>
          </a:p>
          <a:p>
            <a:pPr marL="342900" lvl="0" indent="-342900" algn="l" rtl="0">
              <a:lnSpc>
                <a:spcPct val="100000"/>
              </a:lnSpc>
              <a:spcBef>
                <a:spcPts val="1400"/>
              </a:spcBef>
              <a:spcAft>
                <a:spcPts val="0"/>
              </a:spcAft>
              <a:buSzPts val="1400"/>
              <a:buFont typeface="Book Antiqua"/>
              <a:buAutoNum type="arabicPeriod"/>
            </a:pPr>
            <a:r>
              <a:rPr lang="el"/>
              <a:t>Πρόσθετες πρακτικές πληροφορίες</a:t>
            </a:r>
            <a:endParaRPr/>
          </a:p>
          <a:p>
            <a:pPr marL="91440" lvl="0" indent="-2538" algn="l" rtl="0">
              <a:lnSpc>
                <a:spcPct val="100000"/>
              </a:lnSpc>
              <a:spcBef>
                <a:spcPts val="1400"/>
              </a:spcBef>
              <a:spcAft>
                <a:spcPts val="0"/>
              </a:spcAft>
              <a:buSzPts val="1400"/>
              <a:buNone/>
            </a:pPr>
            <a:endParaRPr/>
          </a:p>
          <a:p>
            <a:pPr marL="91440" lvl="0" indent="-2538" algn="l" rtl="0">
              <a:lnSpc>
                <a:spcPct val="100000"/>
              </a:lnSpc>
              <a:spcBef>
                <a:spcPts val="1400"/>
              </a:spcBef>
              <a:spcAft>
                <a:spcPts val="0"/>
              </a:spcAft>
              <a:buSzPts val="1400"/>
              <a:buNone/>
            </a:pPr>
            <a:endParaRPr/>
          </a:p>
          <a:p>
            <a:pPr marL="91440" lvl="0" indent="-2538" algn="l" rtl="0">
              <a:lnSpc>
                <a:spcPct val="100000"/>
              </a:lnSpc>
              <a:spcBef>
                <a:spcPts val="1400"/>
              </a:spcBef>
              <a:spcAft>
                <a:spcPts val="0"/>
              </a:spcAft>
              <a:buSzPts val="1400"/>
              <a:buNone/>
            </a:pPr>
            <a:endParaRPr/>
          </a:p>
          <a:p>
            <a:pPr marL="91440" lvl="0" indent="-2538" algn="l" rtl="0">
              <a:lnSpc>
                <a:spcPct val="100000"/>
              </a:lnSpc>
              <a:spcBef>
                <a:spcPts val="1400"/>
              </a:spcBef>
              <a:spcAft>
                <a:spcPts val="0"/>
              </a:spcAft>
              <a:buSzPts val="1400"/>
              <a:buNone/>
            </a:pPr>
            <a:endParaRPr/>
          </a:p>
        </p:txBody>
      </p:sp>
      <p:pic>
        <p:nvPicPr>
          <p:cNvPr id="432" name="Google Shape;432;p23" descr="Ένα άτομο που εργάζεται σε ένα γραφείο"/>
          <p:cNvPicPr preferRelativeResize="0">
            <a:picLocks noGrp="1"/>
          </p:cNvPicPr>
          <p:nvPr>
            <p:ph type="pic" idx="2"/>
          </p:nvPr>
        </p:nvPicPr>
        <p:blipFill rotWithShape="1">
          <a:blip r:embed="rId3">
            <a:alphaModFix/>
          </a:blip>
          <a:srcRect l="3565" r="3565"/>
          <a:stretch/>
        </p:blipFill>
        <p:spPr>
          <a:xfrm flipH="1">
            <a:off x="7163691" y="0"/>
            <a:ext cx="5024825" cy="6858000"/>
          </a:xfrm>
          <a:prstGeom prst="rect">
            <a:avLst/>
          </a:prstGeom>
          <a:solidFill>
            <a:schemeClr val="lt2"/>
          </a:solidFill>
          <a:ln>
            <a:noFill/>
          </a:ln>
        </p:spPr>
      </p:pic>
      <p:sp>
        <p:nvSpPr>
          <p:cNvPr id="433" name="Google Shape;433;p23"/>
          <p:cNvSpPr/>
          <p:nvPr/>
        </p:nvSpPr>
        <p:spPr>
          <a:xfrm>
            <a:off x="7370364" y="-321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pic>
        <p:nvPicPr>
          <p:cNvPr id="434" name="Google Shape;434;p23"/>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35" name="Google Shape;435;p23"/>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18</a:t>
            </a:fld>
            <a:endParaRPr/>
          </a:p>
        </p:txBody>
      </p:sp>
      <p:pic>
        <p:nvPicPr>
          <p:cNvPr id="436" name="Google Shape;436;p23"/>
          <p:cNvPicPr preferRelativeResize="0"/>
          <p:nvPr/>
        </p:nvPicPr>
        <p:blipFill rotWithShape="1">
          <a:blip r:embed="rId5">
            <a:alphaModFix/>
          </a:blip>
          <a:srcRect/>
          <a:stretch/>
        </p:blipFill>
        <p:spPr>
          <a:xfrm>
            <a:off x="9509575" y="108400"/>
            <a:ext cx="2553075" cy="4722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27" descr="Ένα άτομο σηκώνει το χέρι του"/>
          <p:cNvPicPr preferRelativeResize="0">
            <a:picLocks noGrp="1"/>
          </p:cNvPicPr>
          <p:nvPr>
            <p:ph type="pic" idx="2"/>
          </p:nvPr>
        </p:nvPicPr>
        <p:blipFill rotWithShape="1">
          <a:blip r:embed="rId3">
            <a:alphaModFix/>
          </a:blip>
          <a:srcRect l="8333" r="8333"/>
          <a:stretch/>
        </p:blipFill>
        <p:spPr>
          <a:xfrm flipH="1">
            <a:off x="7163691" y="0"/>
            <a:ext cx="5024825" cy="6858000"/>
          </a:xfrm>
          <a:prstGeom prst="rect">
            <a:avLst/>
          </a:prstGeom>
          <a:solidFill>
            <a:schemeClr val="lt2"/>
          </a:solidFill>
          <a:ln>
            <a:noFill/>
          </a:ln>
        </p:spPr>
      </p:pic>
      <p:sp>
        <p:nvSpPr>
          <p:cNvPr id="442" name="Google Shape;442;p27"/>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l"/>
              <a:t>Πρόοδος μαθήματος</a:t>
            </a:r>
            <a:endParaRPr/>
          </a:p>
        </p:txBody>
      </p:sp>
      <p:sp>
        <p:nvSpPr>
          <p:cNvPr id="443" name="Google Shape;443;p27"/>
          <p:cNvSpPr txBox="1">
            <a:spLocks noGrp="1"/>
          </p:cNvSpPr>
          <p:nvPr>
            <p:ph type="body" idx="1"/>
          </p:nvPr>
        </p:nvSpPr>
        <p:spPr>
          <a:xfrm>
            <a:off x="824242" y="1520879"/>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5400"/>
              <a:buFont typeface="Arial"/>
              <a:buNone/>
            </a:pPr>
            <a:r>
              <a:rPr lang="el" sz="5400"/>
              <a:t>Ο1.</a:t>
            </a:r>
            <a:endParaRPr sz="5400"/>
          </a:p>
        </p:txBody>
      </p:sp>
      <p:sp>
        <p:nvSpPr>
          <p:cNvPr id="444" name="Google Shape;444;p27"/>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fontScale="85000" lnSpcReduction="20000"/>
          </a:bodyPr>
          <a:lstStyle/>
          <a:p>
            <a:pPr marL="0" marR="0" lvl="0" indent="0" algn="l" rtl="0">
              <a:lnSpc>
                <a:spcPct val="100000"/>
              </a:lnSpc>
              <a:spcBef>
                <a:spcPts val="0"/>
              </a:spcBef>
              <a:spcAft>
                <a:spcPts val="0"/>
              </a:spcAft>
              <a:buClr>
                <a:srgbClr val="000000"/>
              </a:buClr>
              <a:buSzPts val="2400"/>
              <a:buFont typeface="Arial"/>
              <a:buNone/>
            </a:pPr>
            <a:r>
              <a:rPr lang="el" sz="2400" dirty="0">
                <a:solidFill>
                  <a:schemeClr val="dk1"/>
                </a:solidFill>
              </a:rPr>
              <a:t>Προφίλ κινδύνου για την ασφάλεια στον κυβερνοχώρο στη ν</a:t>
            </a:r>
            <a:r>
              <a:rPr lang="el-GR" sz="2400" dirty="0" err="1">
                <a:solidFill>
                  <a:schemeClr val="dk1"/>
                </a:solidFill>
              </a:rPr>
              <a:t>αυτιλ</a:t>
            </a:r>
            <a:r>
              <a:rPr lang="el" sz="2400" dirty="0">
                <a:solidFill>
                  <a:schemeClr val="dk1"/>
                </a:solidFill>
              </a:rPr>
              <a:t>ία</a:t>
            </a:r>
            <a:endParaRPr sz="2400" dirty="0">
              <a:solidFill>
                <a:schemeClr val="dk1"/>
              </a:solidFill>
            </a:endParaRPr>
          </a:p>
        </p:txBody>
      </p:sp>
      <p:sp>
        <p:nvSpPr>
          <p:cNvPr id="445" name="Google Shape;445;p27"/>
          <p:cNvSpPr txBox="1">
            <a:spLocks noGrp="1"/>
          </p:cNvSpPr>
          <p:nvPr>
            <p:ph type="body" idx="4"/>
          </p:nvPr>
        </p:nvSpPr>
        <p:spPr>
          <a:xfrm>
            <a:off x="824242" y="2225635"/>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4400"/>
              <a:buFont typeface="Arial"/>
              <a:buNone/>
            </a:pPr>
            <a:r>
              <a:rPr lang="el" sz="4400"/>
              <a:t>Ο2.</a:t>
            </a:r>
            <a:endParaRPr sz="4400"/>
          </a:p>
        </p:txBody>
      </p:sp>
      <p:sp>
        <p:nvSpPr>
          <p:cNvPr id="446" name="Google Shape;446;p27"/>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p>
            <a:pPr marL="0" marR="0" lvl="0" indent="0" algn="l" rtl="0">
              <a:lnSpc>
                <a:spcPct val="100000"/>
              </a:lnSpc>
              <a:spcBef>
                <a:spcPts val="0"/>
              </a:spcBef>
              <a:spcAft>
                <a:spcPts val="0"/>
              </a:spcAft>
              <a:buClr>
                <a:srgbClr val="000000"/>
              </a:buClr>
              <a:buSzPts val="2000"/>
              <a:buFont typeface="Arial"/>
              <a:buNone/>
            </a:pPr>
            <a:r>
              <a:rPr lang="el" sz="2000" dirty="0">
                <a:solidFill>
                  <a:srgbClr val="7F7F7F"/>
                </a:solidFill>
              </a:rPr>
              <a:t>Ασφάλεια Ιστού</a:t>
            </a:r>
            <a:endParaRPr sz="2000" dirty="0">
              <a:solidFill>
                <a:srgbClr val="7F7F7F"/>
              </a:solidFill>
            </a:endParaRPr>
          </a:p>
        </p:txBody>
      </p:sp>
      <p:sp>
        <p:nvSpPr>
          <p:cNvPr id="447" name="Google Shape;447;p27"/>
          <p:cNvSpPr txBox="1">
            <a:spLocks noGrp="1"/>
          </p:cNvSpPr>
          <p:nvPr>
            <p:ph type="body" idx="6"/>
          </p:nvPr>
        </p:nvSpPr>
        <p:spPr>
          <a:xfrm>
            <a:off x="824242" y="2854509"/>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l"/>
              <a:t>Ο3.</a:t>
            </a:r>
            <a:endParaRPr/>
          </a:p>
        </p:txBody>
      </p:sp>
      <p:sp>
        <p:nvSpPr>
          <p:cNvPr id="448" name="Google Shape;448;p27"/>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2000"/>
              <a:buNone/>
            </a:pPr>
            <a:r>
              <a:rPr lang="el">
                <a:highlight>
                  <a:schemeClr val="lt1"/>
                </a:highlight>
              </a:rPr>
              <a:t>Ασφάλεια των Windows </a:t>
            </a:r>
            <a:endParaRPr>
              <a:highlight>
                <a:srgbClr val="FFFF00"/>
              </a:highlight>
            </a:endParaRPr>
          </a:p>
        </p:txBody>
      </p:sp>
      <p:sp>
        <p:nvSpPr>
          <p:cNvPr id="449" name="Google Shape;449;p27"/>
          <p:cNvSpPr txBox="1">
            <a:spLocks noGrp="1"/>
          </p:cNvSpPr>
          <p:nvPr>
            <p:ph type="body" idx="8"/>
          </p:nvPr>
        </p:nvSpPr>
        <p:spPr>
          <a:xfrm>
            <a:off x="824242" y="3483383"/>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l"/>
              <a:t>Ο4.</a:t>
            </a:r>
            <a:endParaRPr/>
          </a:p>
        </p:txBody>
      </p:sp>
      <p:sp>
        <p:nvSpPr>
          <p:cNvPr id="450" name="Google Shape;450;p27"/>
          <p:cNvSpPr txBox="1">
            <a:spLocks noGrp="1"/>
          </p:cNvSpPr>
          <p:nvPr>
            <p:ph type="body" idx="9"/>
          </p:nvPr>
        </p:nvSpPr>
        <p:spPr>
          <a:xfrm>
            <a:off x="1643379" y="3638169"/>
            <a:ext cx="5885100" cy="533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2000"/>
              <a:buNone/>
            </a:pPr>
            <a:r>
              <a:rPr lang="el">
                <a:highlight>
                  <a:schemeClr val="lt1"/>
                </a:highlight>
              </a:rPr>
              <a:t>Δοκιμές διείσδυσης </a:t>
            </a:r>
            <a:endParaRPr>
              <a:highlight>
                <a:srgbClr val="FFFF00"/>
              </a:highlight>
            </a:endParaRPr>
          </a:p>
        </p:txBody>
      </p:sp>
      <p:sp>
        <p:nvSpPr>
          <p:cNvPr id="451" name="Google Shape;451;p2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19</a:t>
            </a:fld>
            <a:endParaRPr/>
          </a:p>
        </p:txBody>
      </p:sp>
      <p:grpSp>
        <p:nvGrpSpPr>
          <p:cNvPr id="452" name="Google Shape;452;p27"/>
          <p:cNvGrpSpPr/>
          <p:nvPr/>
        </p:nvGrpSpPr>
        <p:grpSpPr>
          <a:xfrm>
            <a:off x="7370364" y="-23539"/>
            <a:ext cx="2562565" cy="6885155"/>
            <a:chOff x="7370364" y="-23539"/>
            <a:chExt cx="2562565" cy="6885155"/>
          </a:xfrm>
        </p:grpSpPr>
        <p:pic>
          <p:nvPicPr>
            <p:cNvPr id="453" name="Google Shape;453;p27"/>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54" name="Google Shape;454;p27"/>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grpSp>
      <p:pic>
        <p:nvPicPr>
          <p:cNvPr id="455" name="Google Shape;455;p27"/>
          <p:cNvPicPr preferRelativeResize="0"/>
          <p:nvPr/>
        </p:nvPicPr>
        <p:blipFill rotWithShape="1">
          <a:blip r:embed="rId5">
            <a:alphaModFix/>
          </a:blip>
          <a:srcRect/>
          <a:stretch/>
        </p:blipFill>
        <p:spPr>
          <a:xfrm>
            <a:off x="9509575" y="108400"/>
            <a:ext cx="2553075" cy="472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g2c5a591c0c4_0_113"/>
          <p:cNvPicPr preferRelativeResize="0"/>
          <p:nvPr/>
        </p:nvPicPr>
        <p:blipFill rotWithShape="1">
          <a:blip r:embed="rId3">
            <a:alphaModFix/>
          </a:blip>
          <a:srcRect/>
          <a:stretch/>
        </p:blipFill>
        <p:spPr>
          <a:xfrm>
            <a:off x="9509575" y="108400"/>
            <a:ext cx="2553075" cy="472250"/>
          </a:xfrm>
          <a:prstGeom prst="rect">
            <a:avLst/>
          </a:prstGeom>
          <a:noFill/>
          <a:ln>
            <a:noFill/>
          </a:ln>
        </p:spPr>
      </p:pic>
      <p:sp>
        <p:nvSpPr>
          <p:cNvPr id="219" name="Google Shape;219;g2c5a591c0c4_0_113"/>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solidFill>
                  <a:schemeClr val="dk1"/>
                </a:solidFill>
              </a:rPr>
              <a:t>2</a:t>
            </a:fld>
            <a:endParaRPr>
              <a:solidFill>
                <a:schemeClr val="dk1"/>
              </a:solidFill>
            </a:endParaRPr>
          </a:p>
        </p:txBody>
      </p:sp>
      <p:pic>
        <p:nvPicPr>
          <p:cNvPr id="220" name="Google Shape;220;g2c5a591c0c4_0_113"/>
          <p:cNvPicPr preferRelativeResize="0"/>
          <p:nvPr/>
        </p:nvPicPr>
        <p:blipFill rotWithShape="1">
          <a:blip r:embed="rId4">
            <a:alphaModFix/>
          </a:blip>
          <a:srcRect/>
          <a:stretch/>
        </p:blipFill>
        <p:spPr>
          <a:xfrm>
            <a:off x="152400" y="1325025"/>
            <a:ext cx="11887202" cy="420794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c46ccb187e_0_158"/>
          <p:cNvSpPr txBox="1">
            <a:spLocks noGrp="1"/>
          </p:cNvSpPr>
          <p:nvPr>
            <p:ph type="ctrTitle"/>
          </p:nvPr>
        </p:nvSpPr>
        <p:spPr>
          <a:xfrm>
            <a:off x="796325" y="447100"/>
            <a:ext cx="10791000" cy="6615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ts val="3600"/>
              <a:buFont typeface="Book Antiqua"/>
              <a:buNone/>
            </a:pPr>
            <a:r>
              <a:rPr lang="el" dirty="0"/>
              <a:t>Προφίλ κινδύνου για την κυβερνοασφάλεια στη ν</a:t>
            </a:r>
            <a:r>
              <a:rPr lang="el-GR" dirty="0" err="1"/>
              <a:t>αυτιλ</a:t>
            </a:r>
            <a:r>
              <a:rPr lang="el" dirty="0"/>
              <a:t>ία</a:t>
            </a:r>
            <a:endParaRPr dirty="0"/>
          </a:p>
        </p:txBody>
      </p:sp>
      <p:sp>
        <p:nvSpPr>
          <p:cNvPr id="461" name="Google Shape;461;g2c46ccb187e_0_158"/>
          <p:cNvSpPr txBox="1"/>
          <p:nvPr/>
        </p:nvSpPr>
        <p:spPr>
          <a:xfrm>
            <a:off x="434625" y="1144400"/>
            <a:ext cx="5386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l" sz="1600" b="1" i="0" u="none" strike="noStrike" cap="none">
                <a:solidFill>
                  <a:schemeClr val="dk1"/>
                </a:solidFill>
                <a:latin typeface="Century Gothic"/>
                <a:ea typeface="Century Gothic"/>
                <a:cs typeface="Century Gothic"/>
                <a:sym typeface="Century Gothic"/>
              </a:rPr>
              <a:t>Λιμενικά Συστήματα</a:t>
            </a:r>
            <a:endParaRPr sz="1600" b="0" i="0" u="none" strike="noStrike" cap="none">
              <a:solidFill>
                <a:schemeClr val="dk1"/>
              </a:solidFill>
              <a:latin typeface="Century Gothic"/>
              <a:ea typeface="Century Gothic"/>
              <a:cs typeface="Century Gothic"/>
              <a:sym typeface="Century Gothic"/>
            </a:endParaRPr>
          </a:p>
        </p:txBody>
      </p:sp>
      <p:pic>
        <p:nvPicPr>
          <p:cNvPr id="462" name="Google Shape;462;g2c46ccb187e_0_158"/>
          <p:cNvPicPr preferRelativeResize="0"/>
          <p:nvPr/>
        </p:nvPicPr>
        <p:blipFill rotWithShape="1">
          <a:blip r:embed="rId3">
            <a:alphaModFix/>
          </a:blip>
          <a:srcRect/>
          <a:stretch/>
        </p:blipFill>
        <p:spPr>
          <a:xfrm>
            <a:off x="2607919" y="1144400"/>
            <a:ext cx="7688114" cy="5298775"/>
          </a:xfrm>
          <a:prstGeom prst="rect">
            <a:avLst/>
          </a:prstGeom>
          <a:noFill/>
          <a:ln>
            <a:noFill/>
          </a:ln>
        </p:spPr>
      </p:pic>
      <p:pic>
        <p:nvPicPr>
          <p:cNvPr id="463" name="Google Shape;463;g2c46ccb187e_0_158"/>
          <p:cNvPicPr preferRelativeResize="0"/>
          <p:nvPr/>
        </p:nvPicPr>
        <p:blipFill rotWithShape="1">
          <a:blip r:embed="rId4">
            <a:alphaModFix/>
          </a:blip>
          <a:src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solidFill>
                  <a:schemeClr val="dk1"/>
                </a:solidFill>
              </a:rPr>
              <a:t>20</a:t>
            </a:fld>
            <a:endParaRPr>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g2c4a8f52a91_0_90"/>
          <p:cNvSpPr txBox="1">
            <a:spLocks noGrp="1"/>
          </p:cNvSpPr>
          <p:nvPr>
            <p:ph type="ctrTitle"/>
          </p:nvPr>
        </p:nvSpPr>
        <p:spPr>
          <a:xfrm>
            <a:off x="796325" y="447100"/>
            <a:ext cx="10791000" cy="6615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ts val="3600"/>
              <a:buFont typeface="Book Antiqua"/>
              <a:buNone/>
            </a:pPr>
            <a:r>
              <a:rPr lang="el" dirty="0"/>
              <a:t>Προφίλ κινδύνου για την κυβερνοασφάλεια στη ν</a:t>
            </a:r>
            <a:r>
              <a:rPr lang="el-GR" dirty="0" err="1"/>
              <a:t>αυτιλ</a:t>
            </a:r>
            <a:r>
              <a:rPr lang="el" dirty="0"/>
              <a:t>ία</a:t>
            </a:r>
            <a:endParaRPr dirty="0"/>
          </a:p>
        </p:txBody>
      </p:sp>
      <p:sp>
        <p:nvSpPr>
          <p:cNvPr id="470" name="Google Shape;470;g2c4a8f52a91_0_90"/>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21</a:t>
            </a:fld>
            <a:endParaRPr/>
          </a:p>
        </p:txBody>
      </p:sp>
      <p:sp>
        <p:nvSpPr>
          <p:cNvPr id="471" name="Google Shape;471;g2c4a8f52a91_0_90"/>
          <p:cNvSpPr txBox="1"/>
          <p:nvPr/>
        </p:nvSpPr>
        <p:spPr>
          <a:xfrm>
            <a:off x="950819" y="1016200"/>
            <a:ext cx="5386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l" sz="1600" b="1" i="0" u="none" strike="noStrike" cap="none" dirty="0">
                <a:solidFill>
                  <a:schemeClr val="dk1"/>
                </a:solidFill>
                <a:latin typeface="Century Gothic"/>
                <a:ea typeface="Century Gothic"/>
                <a:cs typeface="Century Gothic"/>
                <a:sym typeface="Century Gothic"/>
              </a:rPr>
              <a:t>Ταξινόμηση λιμενικών περιουσιακών στοιχείων</a:t>
            </a:r>
            <a:endParaRPr sz="1600" b="0" i="0" u="none" strike="noStrike" cap="none" dirty="0">
              <a:solidFill>
                <a:schemeClr val="dk1"/>
              </a:solidFill>
              <a:latin typeface="Century Gothic"/>
              <a:ea typeface="Century Gothic"/>
              <a:cs typeface="Century Gothic"/>
              <a:sym typeface="Century Gothic"/>
            </a:endParaRPr>
          </a:p>
        </p:txBody>
      </p:sp>
      <p:pic>
        <p:nvPicPr>
          <p:cNvPr id="472" name="Google Shape;472;g2c4a8f52a91_0_90"/>
          <p:cNvPicPr preferRelativeResize="0"/>
          <p:nvPr/>
        </p:nvPicPr>
        <p:blipFill rotWithShape="1">
          <a:blip r:embed="rId3">
            <a:alphaModFix/>
          </a:blip>
          <a:srcRect/>
          <a:stretch/>
        </p:blipFill>
        <p:spPr>
          <a:xfrm>
            <a:off x="3490725" y="1447300"/>
            <a:ext cx="4276626" cy="5334574"/>
          </a:xfrm>
          <a:prstGeom prst="rect">
            <a:avLst/>
          </a:prstGeom>
          <a:noFill/>
          <a:ln>
            <a:noFill/>
          </a:ln>
        </p:spPr>
      </p:pic>
      <p:pic>
        <p:nvPicPr>
          <p:cNvPr id="473" name="Google Shape;473;g2c4a8f52a91_0_90"/>
          <p:cNvPicPr preferRelativeResize="0"/>
          <p:nvPr/>
        </p:nvPicPr>
        <p:blipFill rotWithShape="1">
          <a:blip r:embed="rId4">
            <a:alphaModFix/>
          </a:blip>
          <a:srcRect/>
          <a:stretch/>
        </p:blipFill>
        <p:spPr>
          <a:xfrm>
            <a:off x="9509575" y="108400"/>
            <a:ext cx="2553075" cy="472250"/>
          </a:xfrm>
          <a:prstGeom prst="rect">
            <a:avLst/>
          </a:prstGeom>
          <a:noFill/>
          <a:ln>
            <a:noFill/>
          </a:ln>
        </p:spPr>
      </p:pic>
      <p:sp>
        <p:nvSpPr>
          <p:cNvPr id="474" name="Google Shape;474;g2c4a8f52a91_0_90"/>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solidFill>
                  <a:schemeClr val="dk1"/>
                </a:solidFill>
              </a:rPr>
              <a:t>21</a:t>
            </a:fld>
            <a:endParaRPr>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g2c4a8f52a91_0_81"/>
          <p:cNvSpPr txBox="1">
            <a:spLocks noGrp="1"/>
          </p:cNvSpPr>
          <p:nvPr>
            <p:ph type="ctrTitle"/>
          </p:nvPr>
        </p:nvSpPr>
        <p:spPr>
          <a:xfrm>
            <a:off x="796325" y="447100"/>
            <a:ext cx="10791000" cy="6615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ts val="3600"/>
              <a:buFont typeface="Book Antiqua"/>
              <a:buNone/>
            </a:pPr>
            <a:r>
              <a:rPr lang="el" dirty="0"/>
              <a:t>Προφίλ κινδύνου για την κυβερνοασφάλεια στη ν</a:t>
            </a:r>
            <a:r>
              <a:rPr lang="el-GR" dirty="0" err="1"/>
              <a:t>αυτιλ</a:t>
            </a:r>
            <a:r>
              <a:rPr lang="el" dirty="0"/>
              <a:t>ία</a:t>
            </a:r>
            <a:endParaRPr dirty="0"/>
          </a:p>
        </p:txBody>
      </p:sp>
      <p:sp>
        <p:nvSpPr>
          <p:cNvPr id="480" name="Google Shape;480;g2c4a8f52a91_0_81"/>
          <p:cNvSpPr txBox="1"/>
          <p:nvPr/>
        </p:nvSpPr>
        <p:spPr>
          <a:xfrm>
            <a:off x="891825" y="1144400"/>
            <a:ext cx="5386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l" sz="1600" b="1" i="0" u="none" strike="noStrike" cap="none" dirty="0">
                <a:solidFill>
                  <a:schemeClr val="dk1"/>
                </a:solidFill>
                <a:latin typeface="Century Gothic"/>
                <a:ea typeface="Century Gothic"/>
                <a:cs typeface="Century Gothic"/>
                <a:sym typeface="Century Gothic"/>
              </a:rPr>
              <a:t>Ν</a:t>
            </a:r>
            <a:r>
              <a:rPr lang="el-GR" sz="1600" b="1" i="0" u="none" strike="noStrike" cap="none" dirty="0" err="1">
                <a:solidFill>
                  <a:schemeClr val="dk1"/>
                </a:solidFill>
                <a:latin typeface="Century Gothic"/>
                <a:ea typeface="Century Gothic"/>
                <a:cs typeface="Century Gothic"/>
                <a:sym typeface="Century Gothic"/>
              </a:rPr>
              <a:t>αυτιλ</a:t>
            </a:r>
            <a:r>
              <a:rPr lang="el" sz="1600" b="1" i="0" u="none" strike="noStrike" cap="none" dirty="0">
                <a:solidFill>
                  <a:schemeClr val="dk1"/>
                </a:solidFill>
                <a:latin typeface="Century Gothic"/>
                <a:ea typeface="Century Gothic"/>
                <a:cs typeface="Century Gothic"/>
                <a:sym typeface="Century Gothic"/>
              </a:rPr>
              <a:t>ιακοί στόχοι</a:t>
            </a:r>
            <a:endParaRPr sz="1600" b="0" i="0" u="none" strike="noStrike" cap="none" dirty="0">
              <a:solidFill>
                <a:schemeClr val="dk1"/>
              </a:solidFill>
              <a:latin typeface="Century Gothic"/>
              <a:ea typeface="Century Gothic"/>
              <a:cs typeface="Century Gothic"/>
              <a:sym typeface="Century Gothic"/>
            </a:endParaRPr>
          </a:p>
        </p:txBody>
      </p:sp>
      <p:pic>
        <p:nvPicPr>
          <p:cNvPr id="481" name="Google Shape;481;g2c4a8f52a91_0_81"/>
          <p:cNvPicPr preferRelativeResize="0"/>
          <p:nvPr/>
        </p:nvPicPr>
        <p:blipFill rotWithShape="1">
          <a:blip r:embed="rId3">
            <a:alphaModFix/>
          </a:blip>
          <a:srcRect/>
          <a:stretch/>
        </p:blipFill>
        <p:spPr>
          <a:xfrm>
            <a:off x="3080635" y="1174550"/>
            <a:ext cx="7602261" cy="5298774"/>
          </a:xfrm>
          <a:prstGeom prst="rect">
            <a:avLst/>
          </a:prstGeom>
          <a:noFill/>
          <a:ln>
            <a:noFill/>
          </a:ln>
        </p:spPr>
      </p:pic>
      <p:pic>
        <p:nvPicPr>
          <p:cNvPr id="482" name="Google Shape;482;g2c4a8f52a91_0_81"/>
          <p:cNvPicPr preferRelativeResize="0"/>
          <p:nvPr/>
        </p:nvPicPr>
        <p:blipFill rotWithShape="1">
          <a:blip r:embed="rId4">
            <a:alphaModFix/>
          </a:blip>
          <a:srcRect/>
          <a:stretch/>
        </p:blipFill>
        <p:spPr>
          <a:xfrm>
            <a:off x="9509575" y="108400"/>
            <a:ext cx="2553075" cy="472250"/>
          </a:xfrm>
          <a:prstGeom prst="rect">
            <a:avLst/>
          </a:prstGeom>
          <a:noFill/>
          <a:ln>
            <a:noFill/>
          </a:ln>
        </p:spPr>
      </p:pic>
      <p:sp>
        <p:nvSpPr>
          <p:cNvPr id="483" name="Google Shape;483;g2c4a8f52a91_0_81"/>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solidFill>
                  <a:schemeClr val="dk1"/>
                </a:solidFill>
              </a:rPr>
              <a:t>22</a:t>
            </a:fld>
            <a:endParaRPr>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g2c4a8f52a91_0_13"/>
          <p:cNvSpPr txBox="1">
            <a:spLocks noGrp="1"/>
          </p:cNvSpPr>
          <p:nvPr>
            <p:ph type="ctrTitle"/>
          </p:nvPr>
        </p:nvSpPr>
        <p:spPr>
          <a:xfrm>
            <a:off x="796325" y="447100"/>
            <a:ext cx="10791000" cy="6615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ts val="3600"/>
              <a:buFont typeface="Book Antiqua"/>
              <a:buNone/>
            </a:pPr>
            <a:r>
              <a:rPr lang="el" dirty="0"/>
              <a:t>Προφίλ κινδύνου για την κυβερνοασφάλεια στη ν</a:t>
            </a:r>
            <a:r>
              <a:rPr lang="el-GR" dirty="0" err="1"/>
              <a:t>αυτιλ</a:t>
            </a:r>
            <a:r>
              <a:rPr lang="el" dirty="0"/>
              <a:t>ία</a:t>
            </a:r>
            <a:endParaRPr dirty="0"/>
          </a:p>
        </p:txBody>
      </p:sp>
      <p:sp>
        <p:nvSpPr>
          <p:cNvPr id="489" name="Google Shape;489;g2c4a8f52a91_0_13"/>
          <p:cNvSpPr txBox="1"/>
          <p:nvPr/>
        </p:nvSpPr>
        <p:spPr>
          <a:xfrm>
            <a:off x="213400" y="1265725"/>
            <a:ext cx="53868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l" sz="1600" b="1" i="0" u="none" strike="noStrike" cap="none" dirty="0">
                <a:solidFill>
                  <a:schemeClr val="dk1"/>
                </a:solidFill>
                <a:latin typeface="Century Gothic"/>
                <a:ea typeface="Century Gothic"/>
                <a:cs typeface="Century Gothic"/>
                <a:sym typeface="Century Gothic"/>
              </a:rPr>
              <a:t>Ν</a:t>
            </a:r>
            <a:r>
              <a:rPr lang="el-GR" sz="1600" b="1" i="0" u="none" strike="noStrike" cap="none" dirty="0" err="1">
                <a:solidFill>
                  <a:schemeClr val="dk1"/>
                </a:solidFill>
                <a:latin typeface="Century Gothic"/>
                <a:ea typeface="Century Gothic"/>
                <a:cs typeface="Century Gothic"/>
                <a:sym typeface="Century Gothic"/>
              </a:rPr>
              <a:t>αυτιλ</a:t>
            </a:r>
            <a:r>
              <a:rPr lang="el" sz="1600" b="1" i="0" u="none" strike="noStrike" cap="none" dirty="0">
                <a:solidFill>
                  <a:schemeClr val="dk1"/>
                </a:solidFill>
                <a:latin typeface="Century Gothic"/>
                <a:ea typeface="Century Gothic"/>
                <a:cs typeface="Century Gothic"/>
                <a:sym typeface="Century Gothic"/>
              </a:rPr>
              <a:t>ία</a:t>
            </a:r>
            <a:endParaRPr sz="1600" b="1"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l" sz="1600" b="1" i="0" u="none" strike="noStrike" cap="none" dirty="0">
                <a:solidFill>
                  <a:schemeClr val="dk1"/>
                </a:solidFill>
                <a:latin typeface="Century Gothic"/>
                <a:ea typeface="Century Gothic"/>
                <a:cs typeface="Century Gothic"/>
                <a:sym typeface="Century Gothic"/>
              </a:rPr>
              <a:t>Πρωταρχικές απειλές</a:t>
            </a:r>
            <a:endParaRPr sz="1600" b="1" i="0" u="none" strike="noStrike" cap="none" dirty="0">
              <a:solidFill>
                <a:schemeClr val="dk1"/>
              </a:solidFill>
              <a:latin typeface="Century Gothic"/>
              <a:ea typeface="Century Gothic"/>
              <a:cs typeface="Century Gothic"/>
              <a:sym typeface="Century Gothic"/>
            </a:endParaRPr>
          </a:p>
        </p:txBody>
      </p:sp>
      <p:pic>
        <p:nvPicPr>
          <p:cNvPr id="490" name="Google Shape;490;g2c4a8f52a91_0_13"/>
          <p:cNvPicPr preferRelativeResize="0"/>
          <p:nvPr/>
        </p:nvPicPr>
        <p:blipFill rotWithShape="1">
          <a:blip r:embed="rId3">
            <a:alphaModFix/>
          </a:blip>
          <a:srcRect/>
          <a:stretch/>
        </p:blipFill>
        <p:spPr>
          <a:xfrm>
            <a:off x="2413805" y="1076325"/>
            <a:ext cx="7556039" cy="5334575"/>
          </a:xfrm>
          <a:prstGeom prst="rect">
            <a:avLst/>
          </a:prstGeom>
          <a:noFill/>
          <a:ln>
            <a:noFill/>
          </a:ln>
        </p:spPr>
      </p:pic>
      <p:pic>
        <p:nvPicPr>
          <p:cNvPr id="491" name="Google Shape;491;g2c4a8f52a91_0_13"/>
          <p:cNvPicPr preferRelativeResize="0"/>
          <p:nvPr/>
        </p:nvPicPr>
        <p:blipFill rotWithShape="1">
          <a:blip r:embed="rId4">
            <a:alphaModFix/>
          </a:blip>
          <a:srcRect/>
          <a:stretch/>
        </p:blipFill>
        <p:spPr>
          <a:xfrm>
            <a:off x="9492008" y="53338"/>
            <a:ext cx="2553075" cy="472250"/>
          </a:xfrm>
          <a:prstGeom prst="rect">
            <a:avLst/>
          </a:prstGeom>
          <a:noFill/>
          <a:ln>
            <a:noFill/>
          </a:ln>
        </p:spPr>
      </p:pic>
      <p:sp>
        <p:nvSpPr>
          <p:cNvPr id="492" name="Google Shape;492;g2c4a8f52a91_0_13"/>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solidFill>
                  <a:schemeClr val="dk1"/>
                </a:solidFill>
              </a:rPr>
              <a:t>23</a:t>
            </a:fld>
            <a:endParaRPr>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g2c4a8f52a91_0_22"/>
          <p:cNvSpPr txBox="1">
            <a:spLocks noGrp="1"/>
          </p:cNvSpPr>
          <p:nvPr>
            <p:ph type="ctrTitle"/>
          </p:nvPr>
        </p:nvSpPr>
        <p:spPr>
          <a:xfrm>
            <a:off x="796325" y="447100"/>
            <a:ext cx="10791000" cy="661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l" dirty="0"/>
              <a:t>Ν</a:t>
            </a:r>
            <a:r>
              <a:rPr lang="el-GR" dirty="0" err="1"/>
              <a:t>αυτιλ</a:t>
            </a:r>
            <a:r>
              <a:rPr lang="el" dirty="0"/>
              <a:t>ία - Περιστατικά κυβερνοασφάλειας</a:t>
            </a:r>
            <a:endParaRPr dirty="0"/>
          </a:p>
        </p:txBody>
      </p:sp>
      <p:pic>
        <p:nvPicPr>
          <p:cNvPr id="498" name="Google Shape;498;g2c4a8f52a91_0_22"/>
          <p:cNvPicPr preferRelativeResize="0"/>
          <p:nvPr/>
        </p:nvPicPr>
        <p:blipFill rotWithShape="1">
          <a:blip r:embed="rId3">
            <a:alphaModFix/>
          </a:blip>
          <a:srcRect/>
          <a:stretch/>
        </p:blipFill>
        <p:spPr>
          <a:xfrm>
            <a:off x="389125" y="1106226"/>
            <a:ext cx="5866105" cy="5260750"/>
          </a:xfrm>
          <a:prstGeom prst="rect">
            <a:avLst/>
          </a:prstGeom>
          <a:noFill/>
          <a:ln>
            <a:noFill/>
          </a:ln>
        </p:spPr>
      </p:pic>
      <p:sp>
        <p:nvSpPr>
          <p:cNvPr id="499" name="Google Shape;499;g2c4a8f52a91_0_22"/>
          <p:cNvSpPr txBox="1"/>
          <p:nvPr/>
        </p:nvSpPr>
        <p:spPr>
          <a:xfrm>
            <a:off x="6361258" y="1447300"/>
            <a:ext cx="5611200" cy="437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l" sz="1600" b="0" i="1" u="none" strike="noStrike" cap="none" dirty="0">
                <a:solidFill>
                  <a:schemeClr val="dk1"/>
                </a:solidFill>
                <a:latin typeface="Century Gothic"/>
                <a:ea typeface="Century Gothic"/>
                <a:cs typeface="Century Gothic"/>
                <a:sym typeface="Century Gothic"/>
              </a:rPr>
              <a:t>"Σε αυτή την περίπτωση προσέλαβαν χάκερ [που ήταν] πολύ υψηλού επιπέδου, έξυπνοι τύποι, που έκαναν πολλή δουλειά λογισμικού", προσθέτει.</a:t>
            </a:r>
            <a:endParaRPr sz="1600" b="0" i="1"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1"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l" sz="1600" b="0" i="1" u="none" strike="noStrike" cap="none" dirty="0">
                <a:solidFill>
                  <a:schemeClr val="dk1"/>
                </a:solidFill>
                <a:latin typeface="Century Gothic"/>
                <a:ea typeface="Century Gothic"/>
                <a:cs typeface="Century Gothic"/>
                <a:sym typeface="Century Gothic"/>
              </a:rPr>
              <a:t>Λέει ότι η επιχείρηση για να χακάρει τις λιμενικές εταιρείες πραγματοποιήθηκε σε διάφορες φάσεις, ξεκινώντας με κακόβουλο λογισμικό που αποστέλλεται μέσω ηλεκτρονικού ταχυδρομείου στο προσωπικό, επιτρέποντας στην ομάδα οργανωμένου εγκλήματος να έχει πρόσβαση σε δεδομένα εξ αποστάσεως.</a:t>
            </a:r>
            <a:endParaRPr sz="1600" b="0" i="1"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1"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l" sz="1600" b="0" i="1" u="none" strike="noStrike" cap="none" dirty="0">
                <a:solidFill>
                  <a:schemeClr val="dk1"/>
                </a:solidFill>
                <a:latin typeface="Century Gothic"/>
                <a:ea typeface="Century Gothic"/>
                <a:cs typeface="Century Gothic"/>
                <a:sym typeface="Century Gothic"/>
              </a:rPr>
              <a:t>Όταν ανακαλύφθηκε η αρχική παραβίαση και εγκαταστάθηκε ένα τείχος προστασίας για την πρόληψη περαιτέρω επιθέσεων, οι χάκερ εισέβαλαν στις εγκαταστάσεις και τοποθέτησαν συσκευές καταγραφής κλειδιών σε υπολογιστές.</a:t>
            </a:r>
            <a:endParaRPr sz="1600" b="0" i="1"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1"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l" sz="1600" b="0" i="1" u="none" strike="noStrike" cap="none" dirty="0">
                <a:solidFill>
                  <a:schemeClr val="dk1"/>
                </a:solidFill>
                <a:latin typeface="Century Gothic"/>
                <a:ea typeface="Century Gothic"/>
                <a:cs typeface="Century Gothic"/>
                <a:sym typeface="Century Gothic"/>
              </a:rPr>
              <a:t>Αυτό τους επέτρεψε να αποκτήσουν ασύρματη πρόσβαση σε πληκτρολογήσεις που πληκτρολογούσε το προσωπικό, καθώς και σε στιγμιότυπα οθόνης από τις οθόνες τους.</a:t>
            </a:r>
            <a:endParaRPr sz="1600" b="0" i="1" u="none" strike="noStrike" cap="none" dirty="0">
              <a:solidFill>
                <a:schemeClr val="dk1"/>
              </a:solidFill>
              <a:latin typeface="Century Gothic"/>
              <a:ea typeface="Century Gothic"/>
              <a:cs typeface="Century Gothic"/>
              <a:sym typeface="Century Gothic"/>
            </a:endParaRPr>
          </a:p>
        </p:txBody>
      </p:sp>
      <p:pic>
        <p:nvPicPr>
          <p:cNvPr id="500" name="Google Shape;500;g2c4a8f52a91_0_22"/>
          <p:cNvPicPr preferRelativeResize="0"/>
          <p:nvPr/>
        </p:nvPicPr>
        <p:blipFill rotWithShape="1">
          <a:blip r:embed="rId4">
            <a:alphaModFix/>
          </a:blip>
          <a:srcRect/>
          <a:stretch/>
        </p:blipFill>
        <p:spPr>
          <a:xfrm>
            <a:off x="9509575" y="108400"/>
            <a:ext cx="2553075" cy="472250"/>
          </a:xfrm>
          <a:prstGeom prst="rect">
            <a:avLst/>
          </a:prstGeom>
          <a:noFill/>
          <a:ln>
            <a:noFill/>
          </a:ln>
        </p:spPr>
      </p:pic>
      <p:sp>
        <p:nvSpPr>
          <p:cNvPr id="501" name="Google Shape;501;g2c4a8f52a91_0_22"/>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solidFill>
                  <a:schemeClr val="dk1"/>
                </a:solidFill>
              </a:rPr>
              <a:t>24</a:t>
            </a:fld>
            <a:endParaRPr>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g2c4a8f52a91_0_33"/>
          <p:cNvSpPr txBox="1">
            <a:spLocks noGrp="1"/>
          </p:cNvSpPr>
          <p:nvPr>
            <p:ph type="ctrTitle"/>
          </p:nvPr>
        </p:nvSpPr>
        <p:spPr>
          <a:xfrm>
            <a:off x="147484" y="163267"/>
            <a:ext cx="10791000" cy="661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l" dirty="0"/>
              <a:t>Ν</a:t>
            </a:r>
            <a:r>
              <a:rPr lang="el-GR" dirty="0" err="1"/>
              <a:t>αυτιλ</a:t>
            </a:r>
            <a:r>
              <a:rPr lang="el" dirty="0"/>
              <a:t>ία - Περιστατικά κυβερνοασφάλειας</a:t>
            </a:r>
            <a:endParaRPr dirty="0"/>
          </a:p>
        </p:txBody>
      </p:sp>
      <p:pic>
        <p:nvPicPr>
          <p:cNvPr id="507" name="Google Shape;507;g2c4a8f52a91_0_33"/>
          <p:cNvPicPr preferRelativeResize="0"/>
          <p:nvPr/>
        </p:nvPicPr>
        <p:blipFill rotWithShape="1">
          <a:blip r:embed="rId3">
            <a:alphaModFix/>
          </a:blip>
          <a:srcRect/>
          <a:stretch/>
        </p:blipFill>
        <p:spPr>
          <a:xfrm>
            <a:off x="147484" y="863626"/>
            <a:ext cx="7131206" cy="4137798"/>
          </a:xfrm>
          <a:prstGeom prst="rect">
            <a:avLst/>
          </a:prstGeom>
          <a:noFill/>
          <a:ln>
            <a:noFill/>
          </a:ln>
        </p:spPr>
      </p:pic>
      <p:sp>
        <p:nvSpPr>
          <p:cNvPr id="508" name="Google Shape;508;g2c4a8f52a91_0_33"/>
          <p:cNvSpPr txBox="1"/>
          <p:nvPr/>
        </p:nvSpPr>
        <p:spPr>
          <a:xfrm>
            <a:off x="5519605" y="1252171"/>
            <a:ext cx="6543045" cy="572461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l" sz="1500" b="0" i="1" u="none" strike="noStrike" cap="none" dirty="0">
                <a:solidFill>
                  <a:schemeClr val="dk1"/>
                </a:solidFill>
                <a:latin typeface="Century Gothic"/>
                <a:ea typeface="Century Gothic"/>
                <a:cs typeface="Century Gothic"/>
                <a:sym typeface="Century Gothic"/>
              </a:rPr>
              <a:t>Ο Jensen κοίταξε ψηλά για να ρωτήσει αν κάποιος άλλος στο ανοιχτό γραφείο του προσωπικού πληροφορικής είχε διακοπεί τόσο αγενώς. Και καθώς έσκυψε το κεφάλι του, είδε κάθε άλλη οθόνη υπολογιστή γύρω από το δωμάτιο να αναβοσβήνει γρήγορα διαδοχικά.</a:t>
            </a:r>
            <a:endParaRPr sz="1500" b="0" i="1"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500"/>
              <a:buFont typeface="Arial"/>
              <a:buNone/>
            </a:pPr>
            <a:endParaRPr sz="1500" b="0" i="1"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500"/>
              <a:buFont typeface="Arial"/>
              <a:buNone/>
            </a:pPr>
            <a:r>
              <a:rPr lang="el" sz="1500" b="0" i="1" u="none" strike="noStrike" cap="none" dirty="0">
                <a:solidFill>
                  <a:schemeClr val="dk1"/>
                </a:solidFill>
                <a:latin typeface="Century Gothic"/>
                <a:ea typeface="Century Gothic"/>
                <a:cs typeface="Century Gothic"/>
                <a:sym typeface="Century Gothic"/>
              </a:rPr>
              <a:t>«Είδα ένα κύμα οθονών να μαυρίζουν. Μαύρο, μαύρο, μαύρο. Μαύρο μαύρο μαύρο μαύρο μαύρο», λέει. Οι υπολογιστές, ο Jensen και οι γείτονές του ανακάλυψαν γρήγορα, ήταν αμετάκλητα κλειδωμένοι. Η επανεκκίνηση τους επέστρεψε μόνο στην ίδια μαύρη οθόνη.</a:t>
            </a:r>
            <a:endParaRPr sz="1500" b="0" i="1"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500"/>
              <a:buFont typeface="Arial"/>
              <a:buNone/>
            </a:pPr>
            <a:endParaRPr sz="1500" b="0" i="1"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500"/>
              <a:buFont typeface="Arial"/>
              <a:buNone/>
            </a:pPr>
            <a:r>
              <a:rPr lang="el" sz="1500" b="0" i="1" u="none" strike="noStrike" cap="none" dirty="0">
                <a:solidFill>
                  <a:schemeClr val="dk1"/>
                </a:solidFill>
                <a:latin typeface="Century Gothic"/>
                <a:ea typeface="Century Gothic"/>
                <a:cs typeface="Century Gothic"/>
                <a:sym typeface="Century Gothic"/>
              </a:rPr>
              <a:t>[...] Οι αρχιτέκτονες του NotPetya συνδύασαν αυτό το ψηφιακό κλειδί σκελετού με μια παλαιότερη εφεύρεση γνωστή ως Mimikatz, που δημιουργήθηκε ως απόδειξη της ιδέας από τον Γάλλο ερευνητή ασφαλείας Benjamin Delpy το 2011. Η Delpy είχε κυκλοφορήσει αρχικά το Mimikatz για να αποδείξει ότι τα Windows άφηναν τους κωδικούς πρόσβασης των χρηστών να παραμένουν στη μνήμη των υπολογιστών. Μόλις οι χάκερ αποκτήσουν αρχική πρόσβαση σε έναν υπολογιστή, ο Mimikatz θα μπορούσε να βγάλει αυτούς τους κωδικούς πρόσβασης από τη μνήμη RAM και να τους χρησιμοποιήσει για να χακάρει άλλα μηχανήματα προσβάσιμα με τα ίδια διαπιστευτήρια. Σε δίκτυα με υπολογιστές πολλών χρηστών, θα μπορούσε ακόμη και να επιτρέψει σε μια αυτοματοποιημένη επίθεση να κουτσό από το ένα μηχάνημα στο άλλο.</a:t>
            </a:r>
            <a:endParaRPr sz="1500" b="0" i="1" u="none" strike="noStrike" cap="none" dirty="0">
              <a:solidFill>
                <a:schemeClr val="dk1"/>
              </a:solidFill>
              <a:latin typeface="Century Gothic"/>
              <a:ea typeface="Century Gothic"/>
              <a:cs typeface="Century Gothic"/>
              <a:sym typeface="Century Gothic"/>
            </a:endParaRPr>
          </a:p>
        </p:txBody>
      </p:sp>
      <p:pic>
        <p:nvPicPr>
          <p:cNvPr id="509" name="Google Shape;509;g2c4a8f52a91_0_33"/>
          <p:cNvPicPr preferRelativeResize="0"/>
          <p:nvPr/>
        </p:nvPicPr>
        <p:blipFill rotWithShape="1">
          <a:blip r:embed="rId4">
            <a:alphaModFix/>
          </a:blip>
          <a:srcRect/>
          <a:stretch/>
        </p:blipFill>
        <p:spPr>
          <a:xfrm>
            <a:off x="9509575" y="108400"/>
            <a:ext cx="2553075" cy="472250"/>
          </a:xfrm>
          <a:prstGeom prst="rect">
            <a:avLst/>
          </a:prstGeom>
          <a:noFill/>
          <a:ln>
            <a:noFill/>
          </a:ln>
        </p:spPr>
      </p:pic>
      <p:sp>
        <p:nvSpPr>
          <p:cNvPr id="510" name="Google Shape;510;g2c4a8f52a91_0_33"/>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solidFill>
                  <a:schemeClr val="dk1"/>
                </a:solidFill>
              </a:rPr>
              <a:t>25</a:t>
            </a:fld>
            <a:endParaRPr>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515" name="Google Shape;515;g2c4a8f52a91_0_44"/>
          <p:cNvPicPr preferRelativeResize="0"/>
          <p:nvPr/>
        </p:nvPicPr>
        <p:blipFill rotWithShape="1">
          <a:blip r:embed="rId3">
            <a:alphaModFix/>
          </a:blip>
          <a:srcRect/>
          <a:stretch/>
        </p:blipFill>
        <p:spPr>
          <a:xfrm>
            <a:off x="129350" y="1242150"/>
            <a:ext cx="6060300" cy="4917900"/>
          </a:xfrm>
          <a:prstGeom prst="rect">
            <a:avLst/>
          </a:prstGeom>
          <a:noFill/>
          <a:ln>
            <a:noFill/>
          </a:ln>
        </p:spPr>
      </p:pic>
      <p:sp>
        <p:nvSpPr>
          <p:cNvPr id="516" name="Google Shape;516;g2c4a8f52a91_0_44"/>
          <p:cNvSpPr txBox="1">
            <a:spLocks noGrp="1"/>
          </p:cNvSpPr>
          <p:nvPr>
            <p:ph type="ctrTitle"/>
          </p:nvPr>
        </p:nvSpPr>
        <p:spPr>
          <a:xfrm>
            <a:off x="129350" y="344525"/>
            <a:ext cx="10791000" cy="661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l" dirty="0"/>
              <a:t>Ν</a:t>
            </a:r>
            <a:r>
              <a:rPr lang="el-GR" dirty="0" err="1"/>
              <a:t>αυτιλ</a:t>
            </a:r>
            <a:r>
              <a:rPr lang="el" dirty="0"/>
              <a:t>ία - Περιστατικά κυβερνοασφάλειας</a:t>
            </a:r>
            <a:endParaRPr dirty="0"/>
          </a:p>
        </p:txBody>
      </p:sp>
      <p:sp>
        <p:nvSpPr>
          <p:cNvPr id="517" name="Google Shape;517;g2c4a8f52a91_0_44"/>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26</a:t>
            </a:fld>
            <a:endParaRPr/>
          </a:p>
        </p:txBody>
      </p:sp>
      <p:sp>
        <p:nvSpPr>
          <p:cNvPr id="518" name="Google Shape;518;g2c4a8f52a91_0_44"/>
          <p:cNvSpPr txBox="1"/>
          <p:nvPr/>
        </p:nvSpPr>
        <p:spPr>
          <a:xfrm>
            <a:off x="6002350" y="4210724"/>
            <a:ext cx="6060300" cy="226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l" sz="1500" b="0" i="1" u="none" strike="noStrike" cap="none" dirty="0">
                <a:solidFill>
                  <a:schemeClr val="dk1"/>
                </a:solidFill>
                <a:latin typeface="Century Gothic"/>
                <a:ea typeface="Century Gothic"/>
                <a:cs typeface="Century Gothic"/>
                <a:sym typeface="Century Gothic"/>
              </a:rPr>
              <a:t>Ωστόσο, η αυξανόμενη σύγκλιση των συστημάτων πληροφορικής και ΟΤ δεν δείχνει σημάδια επιβράδυνσης. Οι υπερσυνδεδεμένες «έξυπνες» θύρες προσφέρουν αποδοτικότητα και ακρίβεια, μειώνοντας παράλληλα το κόστος. Ωστόσο, η διαπλοκή του φυσικού και του ψηφιακού σε όλα τα λιμάνια παραμένει μια σημαντική πρόκληση για τις ομάδες ασφάλειας στον κυβερνοχώρο που είναι επιφορτισμένες με την άμυνά τους. Χωρίς βιασύνη σε συμπεράσματα, ίσως δεν αποτελεί έκπληξη το γεγονός ότι το λιμάνι της Βαρκελώνης βρίσκεται στη διαδικασία ενός «έργου ψηφιακού λιμένα», που ξεκίνησε πέρυσι για την προώθηση της ψηφιοποίησης του λιμενικού περιβάλλοντος.</a:t>
            </a:r>
            <a:endParaRPr sz="1500" b="0" i="1" u="none" strike="noStrike" cap="none" dirty="0">
              <a:solidFill>
                <a:schemeClr val="dk1"/>
              </a:solidFill>
              <a:latin typeface="Century Gothic"/>
              <a:ea typeface="Century Gothic"/>
              <a:cs typeface="Century Gothic"/>
              <a:sym typeface="Century Gothic"/>
            </a:endParaRPr>
          </a:p>
        </p:txBody>
      </p:sp>
      <p:pic>
        <p:nvPicPr>
          <p:cNvPr id="519" name="Google Shape;519;g2c4a8f52a91_0_44"/>
          <p:cNvPicPr preferRelativeResize="0"/>
          <p:nvPr/>
        </p:nvPicPr>
        <p:blipFill rotWithShape="1">
          <a:blip r:embed="rId4">
            <a:alphaModFix/>
          </a:blip>
          <a:srcRect/>
          <a:stretch/>
        </p:blipFill>
        <p:spPr>
          <a:xfrm>
            <a:off x="6540460" y="1075212"/>
            <a:ext cx="4706605" cy="3188576"/>
          </a:xfrm>
          <a:prstGeom prst="rect">
            <a:avLst/>
          </a:prstGeom>
          <a:noFill/>
          <a:ln>
            <a:noFill/>
          </a:ln>
        </p:spPr>
      </p:pic>
      <p:pic>
        <p:nvPicPr>
          <p:cNvPr id="520" name="Google Shape;520;g2c4a8f52a91_0_44"/>
          <p:cNvPicPr preferRelativeResize="0"/>
          <p:nvPr/>
        </p:nvPicPr>
        <p:blipFill rotWithShape="1">
          <a:blip r:embed="rId5">
            <a:alphaModFix/>
          </a:blip>
          <a:srcRect/>
          <a:stretch/>
        </p:blipFill>
        <p:spPr>
          <a:xfrm>
            <a:off x="9509575" y="108400"/>
            <a:ext cx="2553075" cy="472250"/>
          </a:xfrm>
          <a:prstGeom prst="rect">
            <a:avLst/>
          </a:prstGeom>
          <a:noFill/>
          <a:ln>
            <a:noFill/>
          </a:ln>
        </p:spPr>
      </p:pic>
      <p:sp>
        <p:nvSpPr>
          <p:cNvPr id="521" name="Google Shape;521;g2c4a8f52a91_0_44"/>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solidFill>
                  <a:schemeClr val="dk1"/>
                </a:solidFill>
              </a:rPr>
              <a:t>26</a:t>
            </a:fld>
            <a:endParaRPr>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g2c4a8f52a91_0_100"/>
          <p:cNvSpPr txBox="1">
            <a:spLocks noGrp="1"/>
          </p:cNvSpPr>
          <p:nvPr>
            <p:ph type="ctrTitle"/>
          </p:nvPr>
        </p:nvSpPr>
        <p:spPr>
          <a:xfrm>
            <a:off x="796325" y="447100"/>
            <a:ext cx="10791000" cy="661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l"/>
              <a:t>Ταξινόμηση μέτρων ασφαλείας λιμένα</a:t>
            </a:r>
            <a:endParaRPr/>
          </a:p>
        </p:txBody>
      </p:sp>
      <p:sp>
        <p:nvSpPr>
          <p:cNvPr id="527" name="Google Shape;527;g2c4a8f52a91_0_100"/>
          <p:cNvSpPr txBox="1"/>
          <p:nvPr/>
        </p:nvSpPr>
        <p:spPr>
          <a:xfrm>
            <a:off x="824250" y="1397250"/>
            <a:ext cx="10882200" cy="46176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00000"/>
              </a:lnSpc>
              <a:spcBef>
                <a:spcPts val="0"/>
              </a:spcBef>
              <a:spcAft>
                <a:spcPts val="0"/>
              </a:spcAft>
              <a:buClr>
                <a:schemeClr val="dk1"/>
              </a:buClr>
              <a:buSzPts val="1800"/>
              <a:buFont typeface="Century Gothic"/>
              <a:buAutoNum type="arabicPeriod"/>
            </a:pPr>
            <a:r>
              <a:rPr lang="el" sz="1800" b="0" i="0" u="none" strike="noStrike" cap="none" dirty="0">
                <a:solidFill>
                  <a:schemeClr val="dk1"/>
                </a:solidFill>
                <a:latin typeface="Century Gothic"/>
                <a:ea typeface="Century Gothic"/>
                <a:cs typeface="Century Gothic"/>
                <a:sym typeface="Century Gothic"/>
              </a:rPr>
              <a:t>Πολιτικές</a:t>
            </a:r>
            <a:br>
              <a:rPr lang="en-US" sz="1800" b="0" i="0" u="none" strike="noStrike" cap="none" dirty="0">
                <a:solidFill>
                  <a:schemeClr val="dk1"/>
                </a:solidFill>
                <a:latin typeface="Century Gothic"/>
                <a:ea typeface="Century Gothic"/>
                <a:cs typeface="Century Gothic"/>
                <a:sym typeface="Century Gothic"/>
              </a:rPr>
            </a:br>
            <a:endParaRPr sz="1800" b="0" i="0" u="none" strike="noStrike" cap="none" dirty="0">
              <a:solidFill>
                <a:schemeClr val="dk1"/>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chemeClr val="dk1"/>
              </a:buClr>
              <a:buSzPts val="1800"/>
              <a:buFont typeface="Century Gothic"/>
              <a:buAutoNum type="arabicPeriod"/>
            </a:pPr>
            <a:r>
              <a:rPr lang="el" sz="1800" b="0" i="0" u="none" strike="noStrike" cap="none" dirty="0">
                <a:solidFill>
                  <a:schemeClr val="dk1"/>
                </a:solidFill>
                <a:latin typeface="Century Gothic"/>
                <a:ea typeface="Century Gothic"/>
                <a:cs typeface="Century Gothic"/>
                <a:sym typeface="Century Gothic"/>
              </a:rPr>
              <a:t>Οργανωτικές πρακτικές</a:t>
            </a:r>
            <a:br>
              <a:rPr lang="en-US" sz="1800" b="0" i="0" u="none" strike="noStrike" cap="none" dirty="0">
                <a:solidFill>
                  <a:schemeClr val="dk1"/>
                </a:solidFill>
                <a:latin typeface="Century Gothic"/>
                <a:ea typeface="Century Gothic"/>
                <a:cs typeface="Century Gothic"/>
                <a:sym typeface="Century Gothic"/>
              </a:rPr>
            </a:br>
            <a:endParaRPr sz="1800" b="0" i="0" u="none" strike="noStrike" cap="none" dirty="0">
              <a:solidFill>
                <a:schemeClr val="dk1"/>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chemeClr val="dk1"/>
              </a:buClr>
              <a:buSzPts val="1800"/>
              <a:buFont typeface="Century Gothic"/>
              <a:buAutoNum type="arabicPeriod"/>
            </a:pPr>
            <a:r>
              <a:rPr lang="el" sz="1800" b="1" i="0" u="none" strike="noStrike" cap="none" dirty="0">
                <a:solidFill>
                  <a:schemeClr val="dk1"/>
                </a:solidFill>
                <a:latin typeface="Century Gothic"/>
                <a:ea typeface="Century Gothic"/>
                <a:cs typeface="Century Gothic"/>
                <a:sym typeface="Century Gothic"/>
              </a:rPr>
              <a:t>Τεχνικές πρακτικές</a:t>
            </a:r>
            <a:endParaRPr sz="1800" b="1" i="0" u="none" strike="noStrike" cap="none" dirty="0">
              <a:solidFill>
                <a:schemeClr val="dk1"/>
              </a:solidFill>
              <a:latin typeface="Century Gothic"/>
              <a:ea typeface="Century Gothic"/>
              <a:cs typeface="Century Gothic"/>
              <a:sym typeface="Century Gothic"/>
            </a:endParaRPr>
          </a:p>
          <a:p>
            <a:pPr marL="914400" marR="0" lvl="1" indent="-342900" algn="l" rtl="0">
              <a:lnSpc>
                <a:spcPct val="100000"/>
              </a:lnSpc>
              <a:spcBef>
                <a:spcPts val="0"/>
              </a:spcBef>
              <a:spcAft>
                <a:spcPts val="0"/>
              </a:spcAft>
              <a:buClr>
                <a:schemeClr val="dk1"/>
              </a:buClr>
              <a:buSzPts val="1800"/>
              <a:buFont typeface="Century Gothic"/>
              <a:buAutoNum type="alphaLcPeriod"/>
            </a:pPr>
            <a:r>
              <a:rPr lang="el" sz="1800" b="0" i="1" u="none" strike="noStrike" cap="none" dirty="0">
                <a:solidFill>
                  <a:schemeClr val="dk1"/>
                </a:solidFill>
                <a:latin typeface="Century Gothic"/>
                <a:ea typeface="Century Gothic"/>
                <a:cs typeface="Century Gothic"/>
                <a:sym typeface="Century Gothic"/>
              </a:rPr>
              <a:t>Ασφάλεια δικτύου</a:t>
            </a:r>
            <a:endParaRPr sz="1800" b="0" i="1" u="none" strike="noStrike" cap="none" dirty="0">
              <a:solidFill>
                <a:schemeClr val="dk1"/>
              </a:solidFill>
              <a:latin typeface="Century Gothic"/>
              <a:ea typeface="Century Gothic"/>
              <a:cs typeface="Century Gothic"/>
              <a:sym typeface="Century Gothic"/>
            </a:endParaRPr>
          </a:p>
          <a:p>
            <a:pPr marL="914400" marR="0" lvl="1" indent="-342900" algn="l" rtl="0">
              <a:lnSpc>
                <a:spcPct val="100000"/>
              </a:lnSpc>
              <a:spcBef>
                <a:spcPts val="0"/>
              </a:spcBef>
              <a:spcAft>
                <a:spcPts val="0"/>
              </a:spcAft>
              <a:buClr>
                <a:schemeClr val="dk1"/>
              </a:buClr>
              <a:buSzPts val="1800"/>
              <a:buFont typeface="Century Gothic"/>
              <a:buAutoNum type="alphaLcPeriod"/>
            </a:pPr>
            <a:r>
              <a:rPr lang="el" sz="1800" b="0" i="1" u="none" strike="noStrike" cap="none" dirty="0">
                <a:solidFill>
                  <a:schemeClr val="dk1"/>
                </a:solidFill>
                <a:latin typeface="Century Gothic"/>
                <a:ea typeface="Century Gothic"/>
                <a:cs typeface="Century Gothic"/>
                <a:sym typeface="Century Gothic"/>
              </a:rPr>
              <a:t>Έλεγχος πρόσβασης</a:t>
            </a:r>
            <a:endParaRPr sz="1800" b="0" i="1" u="none" strike="noStrike" cap="none" dirty="0">
              <a:solidFill>
                <a:schemeClr val="dk1"/>
              </a:solidFill>
              <a:latin typeface="Century Gothic"/>
              <a:ea typeface="Century Gothic"/>
              <a:cs typeface="Century Gothic"/>
              <a:sym typeface="Century Gothic"/>
            </a:endParaRPr>
          </a:p>
          <a:p>
            <a:pPr marL="914400" marR="0" lvl="1" indent="-342900" algn="l" rtl="0">
              <a:lnSpc>
                <a:spcPct val="100000"/>
              </a:lnSpc>
              <a:spcBef>
                <a:spcPts val="0"/>
              </a:spcBef>
              <a:spcAft>
                <a:spcPts val="0"/>
              </a:spcAft>
              <a:buClr>
                <a:schemeClr val="dk1"/>
              </a:buClr>
              <a:buSzPts val="1800"/>
              <a:buFont typeface="Century Gothic"/>
              <a:buAutoNum type="alphaLcPeriod"/>
            </a:pPr>
            <a:r>
              <a:rPr lang="el" sz="1800" b="0" i="1" u="none" strike="noStrike" cap="none" dirty="0">
                <a:solidFill>
                  <a:schemeClr val="dk1"/>
                </a:solidFill>
                <a:latin typeface="Century Gothic"/>
                <a:ea typeface="Century Gothic"/>
                <a:cs typeface="Century Gothic"/>
                <a:sym typeface="Century Gothic"/>
              </a:rPr>
              <a:t>Διαχείριση διαχείρισης και διαμόρφωσης</a:t>
            </a:r>
            <a:endParaRPr sz="1800" b="0" i="1" u="none" strike="noStrike" cap="none" dirty="0">
              <a:solidFill>
                <a:schemeClr val="dk1"/>
              </a:solidFill>
              <a:latin typeface="Century Gothic"/>
              <a:ea typeface="Century Gothic"/>
              <a:cs typeface="Century Gothic"/>
              <a:sym typeface="Century Gothic"/>
            </a:endParaRPr>
          </a:p>
          <a:p>
            <a:pPr marL="914400" marR="0" lvl="1" indent="-342900" algn="l" rtl="0">
              <a:lnSpc>
                <a:spcPct val="100000"/>
              </a:lnSpc>
              <a:spcBef>
                <a:spcPts val="0"/>
              </a:spcBef>
              <a:spcAft>
                <a:spcPts val="0"/>
              </a:spcAft>
              <a:buClr>
                <a:schemeClr val="dk1"/>
              </a:buClr>
              <a:buSzPts val="1800"/>
              <a:buFont typeface="Century Gothic"/>
              <a:buAutoNum type="alphaLcPeriod"/>
            </a:pPr>
            <a:r>
              <a:rPr lang="el" sz="1800" b="0" i="1" u="none" strike="noStrike" cap="none" dirty="0">
                <a:solidFill>
                  <a:schemeClr val="dk1"/>
                </a:solidFill>
                <a:latin typeface="Century Gothic"/>
                <a:ea typeface="Century Gothic"/>
                <a:cs typeface="Century Gothic"/>
                <a:sym typeface="Century Gothic"/>
              </a:rPr>
              <a:t>Διαχείριση απειλών</a:t>
            </a:r>
            <a:endParaRPr sz="1800" b="0" i="1" u="none" strike="noStrike" cap="none" dirty="0">
              <a:solidFill>
                <a:schemeClr val="dk1"/>
              </a:solidFill>
              <a:latin typeface="Century Gothic"/>
              <a:ea typeface="Century Gothic"/>
              <a:cs typeface="Century Gothic"/>
              <a:sym typeface="Century Gothic"/>
            </a:endParaRPr>
          </a:p>
          <a:p>
            <a:pPr marL="914400" marR="0" lvl="1" indent="-342900" algn="l" rtl="0">
              <a:lnSpc>
                <a:spcPct val="100000"/>
              </a:lnSpc>
              <a:spcBef>
                <a:spcPts val="0"/>
              </a:spcBef>
              <a:spcAft>
                <a:spcPts val="0"/>
              </a:spcAft>
              <a:buClr>
                <a:schemeClr val="dk1"/>
              </a:buClr>
              <a:buSzPts val="1800"/>
              <a:buFont typeface="Century Gothic"/>
              <a:buAutoNum type="alphaLcPeriod"/>
            </a:pPr>
            <a:r>
              <a:rPr lang="el" sz="1800" b="0" i="1" u="none" strike="noStrike" cap="none" dirty="0">
                <a:solidFill>
                  <a:schemeClr val="dk1"/>
                </a:solidFill>
                <a:latin typeface="Century Gothic"/>
                <a:ea typeface="Century Gothic"/>
                <a:cs typeface="Century Gothic"/>
                <a:sym typeface="Century Gothic"/>
              </a:rPr>
              <a:t>Ασφάλεια στο cloud</a:t>
            </a:r>
            <a:endParaRPr sz="1800" b="0" i="1" u="none" strike="noStrike" cap="none" dirty="0">
              <a:solidFill>
                <a:schemeClr val="dk1"/>
              </a:solidFill>
              <a:latin typeface="Century Gothic"/>
              <a:ea typeface="Century Gothic"/>
              <a:cs typeface="Century Gothic"/>
              <a:sym typeface="Century Gothic"/>
            </a:endParaRPr>
          </a:p>
          <a:p>
            <a:pPr marL="914400" marR="0" lvl="1" indent="-342900" algn="l" rtl="0">
              <a:lnSpc>
                <a:spcPct val="100000"/>
              </a:lnSpc>
              <a:spcBef>
                <a:spcPts val="0"/>
              </a:spcBef>
              <a:spcAft>
                <a:spcPts val="0"/>
              </a:spcAft>
              <a:buClr>
                <a:schemeClr val="dk1"/>
              </a:buClr>
              <a:buSzPts val="1800"/>
              <a:buFont typeface="Century Gothic"/>
              <a:buAutoNum type="alphaLcPeriod"/>
            </a:pPr>
            <a:r>
              <a:rPr lang="el" sz="1800" b="0" i="1" u="none" strike="noStrike" cap="none" dirty="0">
                <a:solidFill>
                  <a:schemeClr val="dk1"/>
                </a:solidFill>
                <a:latin typeface="Century Gothic"/>
                <a:ea typeface="Century Gothic"/>
                <a:cs typeface="Century Gothic"/>
                <a:sym typeface="Century Gothic"/>
              </a:rPr>
              <a:t>Ασφάλεια μηχανής προς μηχανή</a:t>
            </a:r>
            <a:endParaRPr sz="1800" b="0" i="1" u="none" strike="noStrike" cap="none" dirty="0">
              <a:solidFill>
                <a:schemeClr val="dk1"/>
              </a:solidFill>
              <a:latin typeface="Century Gothic"/>
              <a:ea typeface="Century Gothic"/>
              <a:cs typeface="Century Gothic"/>
              <a:sym typeface="Century Gothic"/>
            </a:endParaRPr>
          </a:p>
          <a:p>
            <a:pPr marL="914400" marR="0" lvl="1" indent="-342900" algn="l" rtl="0">
              <a:lnSpc>
                <a:spcPct val="100000"/>
              </a:lnSpc>
              <a:spcBef>
                <a:spcPts val="0"/>
              </a:spcBef>
              <a:spcAft>
                <a:spcPts val="0"/>
              </a:spcAft>
              <a:buClr>
                <a:schemeClr val="dk1"/>
              </a:buClr>
              <a:buSzPts val="1800"/>
              <a:buFont typeface="Century Gothic"/>
              <a:buAutoNum type="alphaLcPeriod"/>
            </a:pPr>
            <a:r>
              <a:rPr lang="el" sz="1800" b="0" i="1" u="none" strike="noStrike" cap="none" dirty="0">
                <a:solidFill>
                  <a:schemeClr val="dk1"/>
                </a:solidFill>
                <a:latin typeface="Century Gothic"/>
                <a:ea typeface="Century Gothic"/>
                <a:cs typeface="Century Gothic"/>
                <a:sym typeface="Century Gothic"/>
              </a:rPr>
              <a:t>Προστασία δεδομένων</a:t>
            </a:r>
            <a:endParaRPr sz="1800" b="0" i="1" u="none" strike="noStrike" cap="none" dirty="0">
              <a:solidFill>
                <a:schemeClr val="dk1"/>
              </a:solidFill>
              <a:latin typeface="Century Gothic"/>
              <a:ea typeface="Century Gothic"/>
              <a:cs typeface="Century Gothic"/>
              <a:sym typeface="Century Gothic"/>
            </a:endParaRPr>
          </a:p>
          <a:p>
            <a:pPr marL="914400" marR="0" lvl="1" indent="-342900" algn="l" rtl="0">
              <a:lnSpc>
                <a:spcPct val="100000"/>
              </a:lnSpc>
              <a:spcBef>
                <a:spcPts val="0"/>
              </a:spcBef>
              <a:spcAft>
                <a:spcPts val="0"/>
              </a:spcAft>
              <a:buClr>
                <a:schemeClr val="dk1"/>
              </a:buClr>
              <a:buSzPts val="1800"/>
              <a:buFont typeface="Century Gothic"/>
              <a:buAutoNum type="alphaLcPeriod"/>
            </a:pPr>
            <a:r>
              <a:rPr lang="el" sz="1800" b="0" i="1" u="none" strike="noStrike" cap="none" dirty="0">
                <a:solidFill>
                  <a:schemeClr val="dk1"/>
                </a:solidFill>
                <a:latin typeface="Century Gothic"/>
                <a:ea typeface="Century Gothic"/>
                <a:cs typeface="Century Gothic"/>
                <a:sym typeface="Century Gothic"/>
              </a:rPr>
              <a:t>Διαχείριση ενημερώσεων</a:t>
            </a:r>
            <a:endParaRPr sz="1800" b="0" i="1" u="none" strike="noStrike" cap="none" dirty="0">
              <a:solidFill>
                <a:schemeClr val="dk1"/>
              </a:solidFill>
              <a:latin typeface="Century Gothic"/>
              <a:ea typeface="Century Gothic"/>
              <a:cs typeface="Century Gothic"/>
              <a:sym typeface="Century Gothic"/>
            </a:endParaRPr>
          </a:p>
          <a:p>
            <a:pPr marL="914400" marR="0" lvl="1" indent="-342900" algn="l" rtl="0">
              <a:lnSpc>
                <a:spcPct val="100000"/>
              </a:lnSpc>
              <a:spcBef>
                <a:spcPts val="0"/>
              </a:spcBef>
              <a:spcAft>
                <a:spcPts val="0"/>
              </a:spcAft>
              <a:buClr>
                <a:schemeClr val="dk1"/>
              </a:buClr>
              <a:buSzPts val="1800"/>
              <a:buFont typeface="Century Gothic"/>
              <a:buAutoNum type="alphaLcPeriod"/>
            </a:pPr>
            <a:r>
              <a:rPr lang="el" sz="1800" b="0" i="1" u="none" strike="noStrike" cap="none" dirty="0">
                <a:solidFill>
                  <a:schemeClr val="dk1"/>
                </a:solidFill>
                <a:latin typeface="Century Gothic"/>
                <a:ea typeface="Century Gothic"/>
                <a:cs typeface="Century Gothic"/>
                <a:sym typeface="Century Gothic"/>
              </a:rPr>
              <a:t>Ανίχνευση και παρακολούθηση</a:t>
            </a:r>
            <a:endParaRPr sz="1800" b="0" i="1" u="none" strike="noStrike" cap="none" dirty="0">
              <a:solidFill>
                <a:schemeClr val="dk1"/>
              </a:solidFill>
              <a:latin typeface="Century Gothic"/>
              <a:ea typeface="Century Gothic"/>
              <a:cs typeface="Century Gothic"/>
              <a:sym typeface="Century Gothic"/>
            </a:endParaRPr>
          </a:p>
          <a:p>
            <a:pPr marL="914400" marR="0" lvl="1" indent="-342900" algn="l" rtl="0">
              <a:lnSpc>
                <a:spcPct val="100000"/>
              </a:lnSpc>
              <a:spcBef>
                <a:spcPts val="0"/>
              </a:spcBef>
              <a:spcAft>
                <a:spcPts val="0"/>
              </a:spcAft>
              <a:buClr>
                <a:schemeClr val="dk1"/>
              </a:buClr>
              <a:buSzPts val="1800"/>
              <a:buFont typeface="Century Gothic"/>
              <a:buAutoNum type="alphaLcPeriod"/>
            </a:pPr>
            <a:r>
              <a:rPr lang="el" sz="1800" b="0" i="1" u="none" strike="noStrike" cap="none" dirty="0">
                <a:solidFill>
                  <a:schemeClr val="dk1"/>
                </a:solidFill>
                <a:latin typeface="Century Gothic"/>
                <a:ea typeface="Century Gothic"/>
                <a:cs typeface="Century Gothic"/>
                <a:sym typeface="Century Gothic"/>
              </a:rPr>
              <a:t>Ασφάλεια βιομηχανικών συστημάτων ελέγχου</a:t>
            </a:r>
            <a:endParaRPr sz="1800" b="0" i="1" u="none" strike="noStrike" cap="none" dirty="0">
              <a:solidFill>
                <a:schemeClr val="dk1"/>
              </a:solidFill>
              <a:latin typeface="Century Gothic"/>
              <a:ea typeface="Century Gothic"/>
              <a:cs typeface="Century Gothic"/>
              <a:sym typeface="Century Gothic"/>
            </a:endParaRPr>
          </a:p>
          <a:p>
            <a:pPr marL="914400" marR="0" lvl="1" indent="-342900" algn="l" rtl="0">
              <a:lnSpc>
                <a:spcPct val="100000"/>
              </a:lnSpc>
              <a:spcBef>
                <a:spcPts val="0"/>
              </a:spcBef>
              <a:spcAft>
                <a:spcPts val="0"/>
              </a:spcAft>
              <a:buClr>
                <a:schemeClr val="dk1"/>
              </a:buClr>
              <a:buSzPts val="1800"/>
              <a:buFont typeface="Century Gothic"/>
              <a:buAutoNum type="alphaLcPeriod"/>
            </a:pPr>
            <a:r>
              <a:rPr lang="el" sz="1800" b="0" i="1" u="none" strike="noStrike" cap="none" dirty="0">
                <a:solidFill>
                  <a:schemeClr val="dk1"/>
                </a:solidFill>
                <a:latin typeface="Century Gothic"/>
                <a:ea typeface="Century Gothic"/>
                <a:cs typeface="Century Gothic"/>
                <a:sym typeface="Century Gothic"/>
              </a:rPr>
              <a:t>Δημιουργία αντιγράφων ασφαλείας και επαναφορά</a:t>
            </a:r>
            <a:endParaRPr sz="1800" b="0" i="1" u="none" strike="noStrike" cap="none" dirty="0">
              <a:solidFill>
                <a:schemeClr val="dk1"/>
              </a:solidFill>
              <a:latin typeface="Century Gothic"/>
              <a:ea typeface="Century Gothic"/>
              <a:cs typeface="Century Gothic"/>
              <a:sym typeface="Century Gothic"/>
            </a:endParaRPr>
          </a:p>
        </p:txBody>
      </p:sp>
      <p:pic>
        <p:nvPicPr>
          <p:cNvPr id="528" name="Google Shape;528;g2c4a8f52a91_0_100"/>
          <p:cNvPicPr preferRelativeResize="0"/>
          <p:nvPr/>
        </p:nvPicPr>
        <p:blipFill rotWithShape="1">
          <a:blip r:embed="rId3">
            <a:alphaModFix/>
          </a:blip>
          <a:srcRect/>
          <a:stretch/>
        </p:blipFill>
        <p:spPr>
          <a:xfrm>
            <a:off x="9509575" y="108400"/>
            <a:ext cx="2553075" cy="472250"/>
          </a:xfrm>
          <a:prstGeom prst="rect">
            <a:avLst/>
          </a:prstGeom>
          <a:noFill/>
          <a:ln>
            <a:noFill/>
          </a:ln>
        </p:spPr>
      </p:pic>
      <p:sp>
        <p:nvSpPr>
          <p:cNvPr id="529" name="Google Shape;529;g2c4a8f52a91_0_100"/>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solidFill>
                  <a:schemeClr val="dk1"/>
                </a:solidFill>
              </a:rPr>
              <a:t>27</a:t>
            </a:fld>
            <a:endParaRPr>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g2c46ccb187e_0_33" descr="Ένα άτομο σηκώνει το χέρι του"/>
          <p:cNvPicPr preferRelativeResize="0">
            <a:picLocks noGrp="1"/>
          </p:cNvPicPr>
          <p:nvPr>
            <p:ph type="pic" idx="2"/>
          </p:nvPr>
        </p:nvPicPr>
        <p:blipFill rotWithShape="1">
          <a:blip r:embed="rId3">
            <a:alphaModFix/>
          </a:blip>
          <a:srcRect l="8333" r="8333"/>
          <a:stretch/>
        </p:blipFill>
        <p:spPr>
          <a:xfrm flipH="1">
            <a:off x="7163691" y="0"/>
            <a:ext cx="5024825" cy="6858000"/>
          </a:xfrm>
          <a:prstGeom prst="rect">
            <a:avLst/>
          </a:prstGeom>
          <a:solidFill>
            <a:schemeClr val="lt2"/>
          </a:solidFill>
          <a:ln>
            <a:noFill/>
          </a:ln>
        </p:spPr>
      </p:pic>
      <p:sp>
        <p:nvSpPr>
          <p:cNvPr id="535" name="Google Shape;535;g2c46ccb187e_0_33"/>
          <p:cNvSpPr txBox="1">
            <a:spLocks noGrp="1"/>
          </p:cNvSpPr>
          <p:nvPr>
            <p:ph type="ctrTitle"/>
          </p:nvPr>
        </p:nvSpPr>
        <p:spPr>
          <a:xfrm>
            <a:off x="796322" y="320040"/>
            <a:ext cx="6732300" cy="1017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l"/>
              <a:t>Πρόοδος μαθήματος</a:t>
            </a:r>
            <a:endParaRPr/>
          </a:p>
        </p:txBody>
      </p:sp>
      <p:sp>
        <p:nvSpPr>
          <p:cNvPr id="536" name="Google Shape;536;g2c46ccb187e_0_33"/>
          <p:cNvSpPr txBox="1">
            <a:spLocks noGrp="1"/>
          </p:cNvSpPr>
          <p:nvPr>
            <p:ph type="body" idx="1"/>
          </p:nvPr>
        </p:nvSpPr>
        <p:spPr>
          <a:xfrm>
            <a:off x="824242" y="1597079"/>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l"/>
              <a:t>Ο1.</a:t>
            </a:r>
            <a:endParaRPr/>
          </a:p>
        </p:txBody>
      </p:sp>
      <p:sp>
        <p:nvSpPr>
          <p:cNvPr id="537" name="Google Shape;537;g2c46ccb187e_0_33"/>
          <p:cNvSpPr txBox="1">
            <a:spLocks noGrp="1"/>
          </p:cNvSpPr>
          <p:nvPr>
            <p:ph type="body" idx="3"/>
          </p:nvPr>
        </p:nvSpPr>
        <p:spPr>
          <a:xfrm>
            <a:off x="1643379" y="1749479"/>
            <a:ext cx="5885100" cy="533400"/>
          </a:xfrm>
          <a:prstGeom prst="rect">
            <a:avLst/>
          </a:prstGeom>
          <a:noFill/>
          <a:ln>
            <a:noFill/>
          </a:ln>
        </p:spPr>
        <p:txBody>
          <a:bodyPr spcFirstLastPara="1" wrap="square" lIns="0" tIns="45700" rIns="0" bIns="0" anchor="b" anchorCtr="0">
            <a:normAutofit fontScale="92500" lnSpcReduction="20000"/>
          </a:bodyPr>
          <a:lstStyle/>
          <a:p>
            <a:pPr marL="0" lvl="0" indent="0" algn="l" rtl="0">
              <a:lnSpc>
                <a:spcPct val="100000"/>
              </a:lnSpc>
              <a:spcBef>
                <a:spcPts val="0"/>
              </a:spcBef>
              <a:spcAft>
                <a:spcPts val="0"/>
              </a:spcAft>
              <a:buSzPts val="2000"/>
              <a:buNone/>
            </a:pPr>
            <a:r>
              <a:rPr lang="el"/>
              <a:t>Προφίλ κινδύνου για την ασφάλεια στον κυβερνοχώρο στη θάλασσα</a:t>
            </a:r>
            <a:endParaRPr/>
          </a:p>
        </p:txBody>
      </p:sp>
      <p:sp>
        <p:nvSpPr>
          <p:cNvPr id="538" name="Google Shape;538;g2c46ccb187e_0_33"/>
          <p:cNvSpPr txBox="1">
            <a:spLocks noGrp="1"/>
          </p:cNvSpPr>
          <p:nvPr>
            <p:ph type="body" idx="4"/>
          </p:nvPr>
        </p:nvSpPr>
        <p:spPr>
          <a:xfrm>
            <a:off x="824242" y="2225635"/>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5400"/>
              <a:buNone/>
            </a:pPr>
            <a:r>
              <a:rPr lang="el"/>
              <a:t>Ο2.</a:t>
            </a:r>
            <a:endParaRPr/>
          </a:p>
        </p:txBody>
      </p:sp>
      <p:sp>
        <p:nvSpPr>
          <p:cNvPr id="539" name="Google Shape;539;g2c46ccb187e_0_33"/>
          <p:cNvSpPr txBox="1">
            <a:spLocks noGrp="1"/>
          </p:cNvSpPr>
          <p:nvPr>
            <p:ph type="body" idx="5"/>
          </p:nvPr>
        </p:nvSpPr>
        <p:spPr>
          <a:xfrm>
            <a:off x="1643379" y="2454235"/>
            <a:ext cx="5885100" cy="533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2400"/>
              <a:buNone/>
            </a:pPr>
            <a:r>
              <a:rPr lang="el"/>
              <a:t>Ασφάλεια Ιστού</a:t>
            </a:r>
            <a:endParaRPr/>
          </a:p>
        </p:txBody>
      </p:sp>
      <p:sp>
        <p:nvSpPr>
          <p:cNvPr id="540" name="Google Shape;540;g2c46ccb187e_0_33"/>
          <p:cNvSpPr txBox="1">
            <a:spLocks noGrp="1"/>
          </p:cNvSpPr>
          <p:nvPr>
            <p:ph type="body" idx="6"/>
          </p:nvPr>
        </p:nvSpPr>
        <p:spPr>
          <a:xfrm>
            <a:off x="824242" y="2854509"/>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l"/>
              <a:t>Ο3.</a:t>
            </a:r>
            <a:endParaRPr/>
          </a:p>
        </p:txBody>
      </p:sp>
      <p:sp>
        <p:nvSpPr>
          <p:cNvPr id="541" name="Google Shape;541;g2c46ccb187e_0_33"/>
          <p:cNvSpPr txBox="1">
            <a:spLocks noGrp="1"/>
          </p:cNvSpPr>
          <p:nvPr>
            <p:ph type="body" idx="7"/>
          </p:nvPr>
        </p:nvSpPr>
        <p:spPr>
          <a:xfrm>
            <a:off x="1643379" y="3009613"/>
            <a:ext cx="5885100" cy="533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2000"/>
              <a:buNone/>
            </a:pPr>
            <a:r>
              <a:rPr lang="el">
                <a:highlight>
                  <a:schemeClr val="lt1"/>
                </a:highlight>
              </a:rPr>
              <a:t>Ασφάλεια των Windows </a:t>
            </a:r>
            <a:endParaRPr>
              <a:highlight>
                <a:srgbClr val="FFFF00"/>
              </a:highlight>
            </a:endParaRPr>
          </a:p>
        </p:txBody>
      </p:sp>
      <p:sp>
        <p:nvSpPr>
          <p:cNvPr id="542" name="Google Shape;542;g2c46ccb187e_0_33"/>
          <p:cNvSpPr txBox="1">
            <a:spLocks noGrp="1"/>
          </p:cNvSpPr>
          <p:nvPr>
            <p:ph type="body" idx="8"/>
          </p:nvPr>
        </p:nvSpPr>
        <p:spPr>
          <a:xfrm>
            <a:off x="824242" y="3483383"/>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l"/>
              <a:t>Ο4.</a:t>
            </a:r>
            <a:endParaRPr/>
          </a:p>
        </p:txBody>
      </p:sp>
      <p:sp>
        <p:nvSpPr>
          <p:cNvPr id="543" name="Google Shape;543;g2c46ccb187e_0_33"/>
          <p:cNvSpPr txBox="1">
            <a:spLocks noGrp="1"/>
          </p:cNvSpPr>
          <p:nvPr>
            <p:ph type="body" idx="9"/>
          </p:nvPr>
        </p:nvSpPr>
        <p:spPr>
          <a:xfrm>
            <a:off x="1643379" y="3638169"/>
            <a:ext cx="5885100" cy="533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2000"/>
              <a:buNone/>
            </a:pPr>
            <a:r>
              <a:rPr lang="el"/>
              <a:t>Δοκιμές διείσδυσης</a:t>
            </a:r>
            <a:endParaRPr/>
          </a:p>
        </p:txBody>
      </p:sp>
      <p:sp>
        <p:nvSpPr>
          <p:cNvPr id="544" name="Google Shape;544;g2c46ccb187e_0_33"/>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28</a:t>
            </a:fld>
            <a:endParaRPr/>
          </a:p>
        </p:txBody>
      </p:sp>
      <p:grpSp>
        <p:nvGrpSpPr>
          <p:cNvPr id="545" name="Google Shape;545;g2c46ccb187e_0_33"/>
          <p:cNvGrpSpPr/>
          <p:nvPr/>
        </p:nvGrpSpPr>
        <p:grpSpPr>
          <a:xfrm>
            <a:off x="7370364" y="-23539"/>
            <a:ext cx="2562565" cy="6885155"/>
            <a:chOff x="7370364" y="-23539"/>
            <a:chExt cx="2562565" cy="6885155"/>
          </a:xfrm>
        </p:grpSpPr>
        <p:pic>
          <p:nvPicPr>
            <p:cNvPr id="546" name="Google Shape;546;g2c46ccb187e_0_33"/>
            <p:cNvPicPr preferRelativeResize="0"/>
            <p:nvPr/>
          </p:nvPicPr>
          <p:blipFill rotWithShape="1">
            <a:blip r:embed="rId4">
              <a:alphaModFix/>
            </a:blip>
            <a:srcRect/>
            <a:stretch/>
          </p:blipFill>
          <p:spPr>
            <a:xfrm rot="10800000">
              <a:off x="7829202" y="5156616"/>
              <a:ext cx="878334" cy="1705000"/>
            </a:xfrm>
            <a:prstGeom prst="rect">
              <a:avLst/>
            </a:prstGeom>
            <a:noFill/>
            <a:ln>
              <a:noFill/>
            </a:ln>
          </p:spPr>
        </p:pic>
        <p:sp>
          <p:nvSpPr>
            <p:cNvPr id="547" name="Google Shape;547;g2c46ccb187e_0_33"/>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grpSp>
      <p:pic>
        <p:nvPicPr>
          <p:cNvPr id="548" name="Google Shape;548;g2c46ccb187e_0_33"/>
          <p:cNvPicPr preferRelativeResize="0"/>
          <p:nvPr/>
        </p:nvPicPr>
        <p:blipFill rotWithShape="1">
          <a:blip r:embed="rId5">
            <a:alphaModFix/>
          </a:blip>
          <a:srcRect/>
          <a:stretch/>
        </p:blipFill>
        <p:spPr>
          <a:xfrm>
            <a:off x="9509575" y="108400"/>
            <a:ext cx="2553075" cy="4722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g2c46ccb187e_0_87"/>
          <p:cNvSpPr txBox="1">
            <a:spLocks noGrp="1"/>
          </p:cNvSpPr>
          <p:nvPr>
            <p:ph type="ctrTitle"/>
          </p:nvPr>
        </p:nvSpPr>
        <p:spPr>
          <a:xfrm>
            <a:off x="443250" y="406863"/>
            <a:ext cx="6732300" cy="661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l" dirty="0"/>
              <a:t>Ασφάλεια Ιστού</a:t>
            </a:r>
            <a:endParaRPr dirty="0"/>
          </a:p>
        </p:txBody>
      </p:sp>
      <p:sp>
        <p:nvSpPr>
          <p:cNvPr id="554" name="Google Shape;554;g2c46ccb187e_0_87"/>
          <p:cNvSpPr txBox="1"/>
          <p:nvPr/>
        </p:nvSpPr>
        <p:spPr>
          <a:xfrm>
            <a:off x="443250" y="1203825"/>
            <a:ext cx="1715996" cy="1015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l" sz="1800" b="1" i="0" u="none" strike="noStrike" cap="none" dirty="0">
                <a:solidFill>
                  <a:schemeClr val="dk1"/>
                </a:solidFill>
                <a:latin typeface="Century Gothic"/>
                <a:ea typeface="Century Gothic"/>
                <a:cs typeface="Century Gothic"/>
                <a:sym typeface="Century Gothic"/>
              </a:rPr>
              <a:t>Ιστός και</a:t>
            </a:r>
            <a:endParaRPr sz="1800" b="1"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l" sz="1800" b="1" i="0" u="none" strike="noStrike" cap="none" dirty="0">
                <a:solidFill>
                  <a:schemeClr val="dk1"/>
                </a:solidFill>
                <a:latin typeface="Century Gothic"/>
                <a:ea typeface="Century Gothic"/>
                <a:cs typeface="Century Gothic"/>
                <a:sym typeface="Century Gothic"/>
              </a:rPr>
              <a:t>Κινητός</a:t>
            </a:r>
            <a:endParaRPr sz="1800" b="1"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l" sz="1800" b="1" i="0" u="none" strike="noStrike" cap="none" dirty="0">
                <a:solidFill>
                  <a:schemeClr val="dk1"/>
                </a:solidFill>
                <a:latin typeface="Century Gothic"/>
                <a:ea typeface="Century Gothic"/>
                <a:cs typeface="Century Gothic"/>
                <a:sym typeface="Century Gothic"/>
              </a:rPr>
              <a:t>Οικοσύστημα</a:t>
            </a:r>
            <a:endParaRPr sz="1800" b="1" i="0" u="none" strike="noStrike" cap="none" dirty="0">
              <a:solidFill>
                <a:schemeClr val="dk1"/>
              </a:solidFill>
              <a:latin typeface="Century Gothic"/>
              <a:ea typeface="Century Gothic"/>
              <a:cs typeface="Century Gothic"/>
              <a:sym typeface="Century Gothic"/>
            </a:endParaRPr>
          </a:p>
        </p:txBody>
      </p:sp>
      <p:pic>
        <p:nvPicPr>
          <p:cNvPr id="555" name="Google Shape;555;g2c46ccb187e_0_87"/>
          <p:cNvPicPr preferRelativeResize="0"/>
          <p:nvPr/>
        </p:nvPicPr>
        <p:blipFill rotWithShape="1">
          <a:blip r:embed="rId3">
            <a:alphaModFix/>
          </a:blip>
          <a:srcRect/>
          <a:stretch/>
        </p:blipFill>
        <p:spPr>
          <a:xfrm>
            <a:off x="2159246" y="1068363"/>
            <a:ext cx="9090387" cy="5326800"/>
          </a:xfrm>
          <a:prstGeom prst="rect">
            <a:avLst/>
          </a:prstGeom>
          <a:noFill/>
          <a:ln>
            <a:noFill/>
          </a:ln>
        </p:spPr>
      </p:pic>
      <p:pic>
        <p:nvPicPr>
          <p:cNvPr id="556" name="Google Shape;556;g2c46ccb187e_0_87"/>
          <p:cNvPicPr preferRelativeResize="0"/>
          <p:nvPr/>
        </p:nvPicPr>
        <p:blipFill rotWithShape="1">
          <a:blip r:embed="rId4">
            <a:alphaModFix/>
          </a:blip>
          <a:srcRect/>
          <a:stretch/>
        </p:blipFill>
        <p:spPr>
          <a:xfrm>
            <a:off x="9509575" y="108400"/>
            <a:ext cx="2553075" cy="472250"/>
          </a:xfrm>
          <a:prstGeom prst="rect">
            <a:avLst/>
          </a:prstGeom>
          <a:noFill/>
          <a:ln>
            <a:noFill/>
          </a:ln>
        </p:spPr>
      </p:pic>
      <p:sp>
        <p:nvSpPr>
          <p:cNvPr id="557" name="Google Shape;557;g2c46ccb187e_0_87"/>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solidFill>
                  <a:schemeClr val="dk1"/>
                </a:solidFill>
              </a:rPr>
              <a:t>29</a:t>
            </a:fld>
            <a:endParaRPr>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600"/>
              <a:buFont typeface="Book Antiqua"/>
              <a:buNone/>
            </a:pPr>
            <a:r>
              <a:rPr lang="el" dirty="0">
                <a:solidFill>
                  <a:schemeClr val="accent1"/>
                </a:solidFill>
              </a:rPr>
              <a:t>Στόχοι: </a:t>
            </a:r>
            <a:r>
              <a:rPr lang="el" sz="3600" dirty="0">
                <a:solidFill>
                  <a:srgbClr val="FFFFFF"/>
                </a:solidFill>
                <a:latin typeface="Arial"/>
                <a:ea typeface="Arial"/>
                <a:cs typeface="Arial"/>
                <a:sym typeface="Arial"/>
              </a:rPr>
              <a:t>Ποιος-</a:t>
            </a:r>
            <a:r>
              <a:rPr lang="el" dirty="0">
                <a:solidFill>
                  <a:srgbClr val="FFFFFF"/>
                </a:solidFill>
                <a:latin typeface="Arial"/>
                <a:ea typeface="Arial"/>
                <a:cs typeface="Arial"/>
                <a:sym typeface="Arial"/>
              </a:rPr>
              <a:t>Τ</a:t>
            </a:r>
            <a:r>
              <a:rPr lang="el" sz="3600" dirty="0">
                <a:solidFill>
                  <a:srgbClr val="FFFFFF"/>
                </a:solidFill>
                <a:latin typeface="Arial"/>
                <a:ea typeface="Arial"/>
                <a:cs typeface="Arial"/>
                <a:sym typeface="Arial"/>
              </a:rPr>
              <a:t>ι-Γιατί πρέπει να πάρετε αυτή την εκπαίδευση </a:t>
            </a:r>
            <a:endParaRPr dirty="0"/>
          </a:p>
        </p:txBody>
      </p:sp>
      <p:sp>
        <p:nvSpPr>
          <p:cNvPr id="226" name="Google Shape;226;p3"/>
          <p:cNvSpPr>
            <a:spLocks noGrp="1"/>
          </p:cNvSpPr>
          <p:nvPr>
            <p:ph type="body" idx="1"/>
          </p:nvPr>
        </p:nvSpPr>
        <p:spPr>
          <a:xfrm>
            <a:off x="131835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l"/>
              <a:t>ΠΟΙΟΣ</a:t>
            </a:r>
            <a:endParaRPr/>
          </a:p>
        </p:txBody>
      </p:sp>
      <p:sp>
        <p:nvSpPr>
          <p:cNvPr id="227" name="Google Shape;227;p3"/>
          <p:cNvSpPr txBox="1">
            <a:spLocks noGrp="1"/>
          </p:cNvSpPr>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l" dirty="0"/>
              <a:t>Όλοι με βασικές γνώσεις που ενδιαφέρονται για την ασφάλεια στη ν</a:t>
            </a:r>
            <a:r>
              <a:rPr lang="el-GR" dirty="0" err="1"/>
              <a:t>αυτιλ</a:t>
            </a:r>
            <a:r>
              <a:rPr lang="el" dirty="0"/>
              <a:t>ία </a:t>
            </a:r>
            <a:endParaRPr dirty="0"/>
          </a:p>
        </p:txBody>
      </p:sp>
      <p:sp>
        <p:nvSpPr>
          <p:cNvPr id="228" name="Google Shape;228;p3"/>
          <p:cNvSpPr>
            <a:spLocks noGrp="1"/>
          </p:cNvSpPr>
          <p:nvPr>
            <p:ph type="body" idx="4"/>
          </p:nvPr>
        </p:nvSpPr>
        <p:spPr>
          <a:xfrm>
            <a:off x="465109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l"/>
              <a:t>ΤΙ</a:t>
            </a:r>
            <a:endParaRPr/>
          </a:p>
        </p:txBody>
      </p:sp>
      <p:sp>
        <p:nvSpPr>
          <p:cNvPr id="229" name="Google Shape;229;p3"/>
          <p:cNvSpPr txBox="1">
            <a:spLocks noGrp="1"/>
          </p:cNvSpPr>
          <p:nvPr>
            <p:ph type="body" idx="6"/>
          </p:nvPr>
        </p:nvSpPr>
        <p:spPr>
          <a:xfrm>
            <a:off x="4938557" y="3989404"/>
            <a:ext cx="2632282"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l-GR" dirty="0" err="1"/>
              <a:t>ναυτιλ</a:t>
            </a:r>
            <a:r>
              <a:rPr lang="el" dirty="0"/>
              <a:t>ιακές σειρές και λειτουργίες στον κυβερνοχώρο για διευθυντές, ηγέτες και επαγγελματίες</a:t>
            </a:r>
            <a:endParaRPr dirty="0"/>
          </a:p>
        </p:txBody>
      </p:sp>
      <p:sp>
        <p:nvSpPr>
          <p:cNvPr id="230" name="Google Shape;230;p3"/>
          <p:cNvSpPr>
            <a:spLocks noGrp="1"/>
          </p:cNvSpPr>
          <p:nvPr>
            <p:ph type="body" idx="7"/>
          </p:nvPr>
        </p:nvSpPr>
        <p:spPr>
          <a:xfrm>
            <a:off x="7995403"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l" dirty="0"/>
              <a:t>ΓΙΑΤΊ</a:t>
            </a:r>
            <a:endParaRPr dirty="0"/>
          </a:p>
        </p:txBody>
      </p:sp>
      <p:pic>
        <p:nvPicPr>
          <p:cNvPr id="231" name="Google Shape;231;p3" descr="Κύκλωμα"/>
          <p:cNvPicPr preferRelativeResize="0">
            <a:picLocks noGrp="1"/>
          </p:cNvPicPr>
          <p:nvPr>
            <p:ph type="pic" idx="8"/>
          </p:nvPr>
        </p:nvPicPr>
        <p:blipFill rotWithShape="1">
          <a:blip r:embed="rId3">
            <a:alphaModFix/>
          </a:blip>
          <a:srcRect t="4502" b="4500"/>
          <a:stretch/>
        </p:blipFill>
        <p:spPr>
          <a:xfrm>
            <a:off x="8946741" y="2642467"/>
            <a:ext cx="1005840" cy="914400"/>
          </a:xfrm>
          <a:prstGeom prst="rect">
            <a:avLst/>
          </a:prstGeom>
          <a:noFill/>
          <a:ln>
            <a:noFill/>
          </a:ln>
        </p:spPr>
      </p:pic>
      <p:sp>
        <p:nvSpPr>
          <p:cNvPr id="232" name="Google Shape;232;p3"/>
          <p:cNvSpPr txBox="1">
            <a:spLocks noGrp="1"/>
          </p:cNvSpPr>
          <p:nvPr>
            <p:ph type="body" idx="9"/>
          </p:nvPr>
        </p:nvSpPr>
        <p:spPr>
          <a:xfrm>
            <a:off x="8176348" y="3556867"/>
            <a:ext cx="2592198"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l" dirty="0"/>
              <a:t>Εξοπλίζοντας τους συμμετέχοντες με τις γνώσεις και τις δεξιότητες που απαιτούνται για τη χάραξη στρατηγικής για την προστασία κρίσιμων συστημάτων και δεδομένων</a:t>
            </a:r>
            <a:endParaRPr dirty="0"/>
          </a:p>
        </p:txBody>
      </p:sp>
      <p:sp>
        <p:nvSpPr>
          <p:cNvPr id="233" name="Google Shape;233;p3"/>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3</a:t>
            </a:fld>
            <a:endParaRPr/>
          </a:p>
        </p:txBody>
      </p:sp>
      <p:pic>
        <p:nvPicPr>
          <p:cNvPr id="234" name="Google Shape;234;p3" descr="3d Γυαλιά"/>
          <p:cNvPicPr preferRelativeResize="0"/>
          <p:nvPr/>
        </p:nvPicPr>
        <p:blipFill rotWithShape="1">
          <a:blip r:embed="rId4">
            <a:alphaModFix/>
          </a:blip>
          <a:srcRect t="4573" b="4573"/>
          <a:stretch/>
        </p:blipFill>
        <p:spPr>
          <a:xfrm>
            <a:off x="2239419" y="2833688"/>
            <a:ext cx="1005840" cy="914400"/>
          </a:xfrm>
          <a:prstGeom prst="rect">
            <a:avLst/>
          </a:prstGeom>
          <a:noFill/>
          <a:ln>
            <a:noFill/>
          </a:ln>
        </p:spPr>
      </p:pic>
      <p:pic>
        <p:nvPicPr>
          <p:cNvPr id="235" name="Google Shape;235;p3" descr="Άβακας"/>
          <p:cNvPicPr preferRelativeResize="0"/>
          <p:nvPr/>
        </p:nvPicPr>
        <p:blipFill rotWithShape="1">
          <a:blip r:embed="rId5">
            <a:alphaModFix/>
          </a:blip>
          <a:srcRect t="4502" b="4500"/>
          <a:stretch/>
        </p:blipFill>
        <p:spPr>
          <a:xfrm>
            <a:off x="5572159" y="2833688"/>
            <a:ext cx="1005840" cy="914400"/>
          </a:xfrm>
          <a:prstGeom prst="rect">
            <a:avLst/>
          </a:prstGeom>
          <a:noFill/>
          <a:ln>
            <a:noFill/>
          </a:ln>
        </p:spPr>
      </p:pic>
      <p:pic>
        <p:nvPicPr>
          <p:cNvPr id="236" name="Google Shape;236;p3"/>
          <p:cNvPicPr preferRelativeResize="0"/>
          <p:nvPr/>
        </p:nvPicPr>
        <p:blipFill rotWithShape="1">
          <a:blip r:embed="rId6">
            <a:alphaModFix/>
          </a:blip>
          <a:srcRect/>
          <a:stretch/>
        </p:blipFill>
        <p:spPr>
          <a:xfrm>
            <a:off x="9509575" y="108400"/>
            <a:ext cx="2553075" cy="4722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g2c50031518f_1_78"/>
          <p:cNvSpPr txBox="1">
            <a:spLocks noGrp="1"/>
          </p:cNvSpPr>
          <p:nvPr>
            <p:ph type="ctrTitle"/>
          </p:nvPr>
        </p:nvSpPr>
        <p:spPr>
          <a:xfrm>
            <a:off x="796325" y="447097"/>
            <a:ext cx="6732300" cy="661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l"/>
              <a:t>Ασφάλεια Ιστού</a:t>
            </a:r>
            <a:endParaRPr/>
          </a:p>
        </p:txBody>
      </p:sp>
      <p:sp>
        <p:nvSpPr>
          <p:cNvPr id="563" name="Google Shape;563;g2c50031518f_1_78"/>
          <p:cNvSpPr txBox="1"/>
          <p:nvPr/>
        </p:nvSpPr>
        <p:spPr>
          <a:xfrm>
            <a:off x="824249" y="1289650"/>
            <a:ext cx="9450461" cy="433961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l" sz="1800" b="1" i="0" u="none" strike="noStrike" cap="none" dirty="0">
                <a:solidFill>
                  <a:schemeClr val="dk1"/>
                </a:solidFill>
                <a:latin typeface="Century Gothic"/>
                <a:ea typeface="Century Gothic"/>
                <a:cs typeface="Century Gothic"/>
                <a:sym typeface="Century Gothic"/>
              </a:rPr>
              <a:t>Κοινές τεχνολογίες του διαδικτύου</a:t>
            </a:r>
            <a:endParaRPr sz="1800" b="1"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chemeClr val="dk1"/>
              </a:buClr>
              <a:buSzPts val="1800"/>
              <a:buFont typeface="Century Gothic"/>
              <a:buChar char="●"/>
            </a:pPr>
            <a:r>
              <a:rPr lang="el" sz="1800" b="0" i="0" u="none" strike="noStrike" cap="none" dirty="0">
                <a:solidFill>
                  <a:schemeClr val="dk1"/>
                </a:solidFill>
                <a:latin typeface="Century Gothic"/>
                <a:ea typeface="Century Gothic"/>
                <a:cs typeface="Century Gothic"/>
                <a:sym typeface="Century Gothic"/>
              </a:rPr>
              <a:t>Ενιαίοι εντοπιστές πόρων - </a:t>
            </a:r>
            <a:r>
              <a:rPr lang="en-US" sz="1800" b="0" i="0" u="none" strike="noStrike" cap="none" dirty="0">
                <a:solidFill>
                  <a:schemeClr val="dk1"/>
                </a:solidFill>
                <a:latin typeface="Century Gothic"/>
                <a:ea typeface="Century Gothic"/>
                <a:cs typeface="Century Gothic"/>
                <a:sym typeface="Century Gothic"/>
              </a:rPr>
              <a:t>Uniform Resource Locators </a:t>
            </a:r>
            <a:r>
              <a:rPr lang="el-GR" sz="1800" b="0" i="0" u="none" strike="noStrike" cap="none" dirty="0">
                <a:solidFill>
                  <a:schemeClr val="dk1"/>
                </a:solidFill>
                <a:latin typeface="Century Gothic"/>
                <a:ea typeface="Century Gothic"/>
                <a:cs typeface="Century Gothic"/>
                <a:sym typeface="Century Gothic"/>
              </a:rPr>
              <a:t> </a:t>
            </a:r>
            <a:r>
              <a:rPr lang="el" sz="1800" b="0" i="0" u="none" strike="noStrike" cap="none" dirty="0">
                <a:solidFill>
                  <a:schemeClr val="dk1"/>
                </a:solidFill>
                <a:latin typeface="Century Gothic"/>
                <a:ea typeface="Century Gothic"/>
                <a:cs typeface="Century Gothic"/>
                <a:sym typeface="Century Gothic"/>
              </a:rPr>
              <a:t>(URL)</a:t>
            </a:r>
            <a:br>
              <a:rPr lang="en-US" sz="1800" b="0" i="0" u="none" strike="noStrike" cap="none" dirty="0">
                <a:solidFill>
                  <a:schemeClr val="dk1"/>
                </a:solidFill>
                <a:latin typeface="Century Gothic"/>
                <a:ea typeface="Century Gothic"/>
                <a:cs typeface="Century Gothic"/>
                <a:sym typeface="Century Gothic"/>
              </a:rPr>
            </a:br>
            <a:endParaRPr sz="1800" b="0" i="0" u="none" strike="noStrike" cap="none" dirty="0">
              <a:solidFill>
                <a:schemeClr val="dk1"/>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chemeClr val="dk1"/>
              </a:buClr>
              <a:buSzPts val="1800"/>
              <a:buFont typeface="Century Gothic"/>
              <a:buChar char="●"/>
            </a:pPr>
            <a:r>
              <a:rPr lang="el" sz="1800" b="0" i="0" u="none" strike="noStrike" cap="none" dirty="0">
                <a:solidFill>
                  <a:schemeClr val="dk1"/>
                </a:solidFill>
                <a:latin typeface="Century Gothic"/>
                <a:ea typeface="Century Gothic"/>
                <a:cs typeface="Century Gothic"/>
                <a:sym typeface="Century Gothic"/>
              </a:rPr>
              <a:t>Πρωτόκολλο μεταφοράς υπερκειμένου - </a:t>
            </a:r>
            <a:r>
              <a:rPr lang="en-US" sz="1800" b="0" i="0" u="none" strike="noStrike" cap="none" dirty="0">
                <a:solidFill>
                  <a:schemeClr val="dk1"/>
                </a:solidFill>
                <a:latin typeface="Century Gothic"/>
                <a:ea typeface="Century Gothic"/>
                <a:cs typeface="Century Gothic"/>
                <a:sym typeface="Century Gothic"/>
              </a:rPr>
              <a:t>Hypertext Transfer Protocol</a:t>
            </a:r>
            <a:r>
              <a:rPr lang="el" sz="1800" b="0" i="0" u="none" strike="noStrike" cap="none" dirty="0">
                <a:solidFill>
                  <a:schemeClr val="dk1"/>
                </a:solidFill>
                <a:latin typeface="Century Gothic"/>
                <a:ea typeface="Century Gothic"/>
                <a:cs typeface="Century Gothic"/>
                <a:sym typeface="Century Gothic"/>
              </a:rPr>
              <a:t> (HTTP)</a:t>
            </a:r>
            <a:br>
              <a:rPr lang="en-US" sz="1800" b="0" i="0" u="none" strike="noStrike" cap="none" dirty="0">
                <a:solidFill>
                  <a:schemeClr val="dk1"/>
                </a:solidFill>
                <a:latin typeface="Century Gothic"/>
                <a:ea typeface="Century Gothic"/>
                <a:cs typeface="Century Gothic"/>
                <a:sym typeface="Century Gothic"/>
              </a:rPr>
            </a:br>
            <a:endParaRPr sz="1800" b="0" i="0" u="none" strike="noStrike" cap="none" dirty="0">
              <a:solidFill>
                <a:schemeClr val="dk1"/>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chemeClr val="dk1"/>
              </a:buClr>
              <a:buSzPts val="1800"/>
              <a:buFont typeface="Century Gothic"/>
              <a:buChar char="●"/>
            </a:pPr>
            <a:r>
              <a:rPr lang="el" sz="1800" b="0" i="0" u="none" strike="noStrike" cap="none" dirty="0">
                <a:solidFill>
                  <a:schemeClr val="dk1"/>
                </a:solidFill>
                <a:latin typeface="Century Gothic"/>
                <a:ea typeface="Century Gothic"/>
                <a:cs typeface="Century Gothic"/>
                <a:sym typeface="Century Gothic"/>
              </a:rPr>
              <a:t>Γλώσσα σήμανσης υπερκειμένου - </a:t>
            </a:r>
            <a:r>
              <a:rPr lang="en-US" sz="1800" b="0" i="0" u="none" strike="noStrike" cap="none" dirty="0">
                <a:solidFill>
                  <a:schemeClr val="dk1"/>
                </a:solidFill>
                <a:latin typeface="Century Gothic"/>
                <a:ea typeface="Century Gothic"/>
                <a:cs typeface="Century Gothic"/>
                <a:sym typeface="Century Gothic"/>
              </a:rPr>
              <a:t>Hypertext Markup Language (</a:t>
            </a:r>
            <a:r>
              <a:rPr lang="el" sz="1800" b="0" i="0" u="none" strike="noStrike" cap="none" dirty="0">
                <a:solidFill>
                  <a:schemeClr val="dk1"/>
                </a:solidFill>
                <a:latin typeface="Century Gothic"/>
                <a:ea typeface="Century Gothic"/>
                <a:cs typeface="Century Gothic"/>
                <a:sym typeface="Century Gothic"/>
              </a:rPr>
              <a:t>HTML)</a:t>
            </a:r>
            <a:br>
              <a:rPr lang="en-US" sz="1800" b="0" i="0" u="none" strike="noStrike" cap="none" dirty="0">
                <a:solidFill>
                  <a:schemeClr val="dk1"/>
                </a:solidFill>
                <a:latin typeface="Century Gothic"/>
                <a:ea typeface="Century Gothic"/>
                <a:cs typeface="Century Gothic"/>
                <a:sym typeface="Century Gothic"/>
              </a:rPr>
            </a:br>
            <a:endParaRPr sz="1800" b="0" i="0" u="none" strike="noStrike" cap="none" dirty="0">
              <a:solidFill>
                <a:schemeClr val="dk1"/>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chemeClr val="dk1"/>
              </a:buClr>
              <a:buSzPts val="1800"/>
              <a:buFont typeface="Century Gothic"/>
              <a:buChar char="●"/>
            </a:pPr>
            <a:r>
              <a:rPr lang="el" sz="1800" b="0" i="0" u="none" strike="noStrike" cap="none" dirty="0">
                <a:solidFill>
                  <a:schemeClr val="dk1"/>
                </a:solidFill>
                <a:latin typeface="Century Gothic"/>
                <a:ea typeface="Century Gothic"/>
                <a:cs typeface="Century Gothic"/>
                <a:sym typeface="Century Gothic"/>
              </a:rPr>
              <a:t>Επικαλυπτόμενα φύλλα στυλ - </a:t>
            </a:r>
            <a:r>
              <a:rPr lang="en-US" sz="1800" b="0" i="0" u="none" strike="noStrike" cap="none" dirty="0">
                <a:solidFill>
                  <a:schemeClr val="dk1"/>
                </a:solidFill>
                <a:latin typeface="Century Gothic"/>
                <a:ea typeface="Century Gothic"/>
                <a:cs typeface="Century Gothic"/>
                <a:sym typeface="Century Gothic"/>
              </a:rPr>
              <a:t>Cascading Style Sheets</a:t>
            </a:r>
            <a:r>
              <a:rPr lang="el" sz="1800" b="0" i="0" u="none" strike="noStrike" cap="none" dirty="0">
                <a:solidFill>
                  <a:schemeClr val="dk1"/>
                </a:solidFill>
                <a:latin typeface="Century Gothic"/>
                <a:ea typeface="Century Gothic"/>
                <a:cs typeface="Century Gothic"/>
                <a:sym typeface="Century Gothic"/>
              </a:rPr>
              <a:t> (CSS)</a:t>
            </a:r>
            <a:br>
              <a:rPr lang="en-US" sz="1800" b="0" i="0" u="none" strike="noStrike" cap="none" dirty="0">
                <a:solidFill>
                  <a:schemeClr val="dk1"/>
                </a:solidFill>
                <a:latin typeface="Century Gothic"/>
                <a:ea typeface="Century Gothic"/>
                <a:cs typeface="Century Gothic"/>
                <a:sym typeface="Century Gothic"/>
              </a:rPr>
            </a:br>
            <a:endParaRPr sz="1800" b="0" i="0" u="none" strike="noStrike" cap="none" dirty="0">
              <a:solidFill>
                <a:schemeClr val="dk1"/>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chemeClr val="dk1"/>
              </a:buClr>
              <a:buSzPts val="1800"/>
              <a:buFont typeface="Century Gothic"/>
              <a:buChar char="●"/>
            </a:pPr>
            <a:r>
              <a:rPr lang="el" sz="1800" b="0" i="0" u="none" strike="noStrike" cap="none" dirty="0">
                <a:solidFill>
                  <a:schemeClr val="dk1"/>
                </a:solidFill>
                <a:latin typeface="Century Gothic"/>
                <a:ea typeface="Century Gothic"/>
                <a:cs typeface="Century Gothic"/>
                <a:sym typeface="Century Gothic"/>
              </a:rPr>
              <a:t>JavaScript</a:t>
            </a:r>
            <a:br>
              <a:rPr lang="en-US" sz="1800" b="0" i="0" u="none" strike="noStrike" cap="none" dirty="0">
                <a:solidFill>
                  <a:schemeClr val="dk1"/>
                </a:solidFill>
                <a:latin typeface="Century Gothic"/>
                <a:ea typeface="Century Gothic"/>
                <a:cs typeface="Century Gothic"/>
                <a:sym typeface="Century Gothic"/>
              </a:rPr>
            </a:br>
            <a:endParaRPr sz="1800" b="0" i="0" u="none" strike="noStrike" cap="none" dirty="0">
              <a:solidFill>
                <a:schemeClr val="dk1"/>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chemeClr val="dk1"/>
              </a:buClr>
              <a:buSzPts val="1800"/>
              <a:buFont typeface="Century Gothic"/>
              <a:buChar char="●"/>
            </a:pPr>
            <a:r>
              <a:rPr lang="el" sz="1800" b="0" i="0" u="none" strike="noStrike" cap="none" dirty="0">
                <a:solidFill>
                  <a:schemeClr val="dk1"/>
                </a:solidFill>
                <a:latin typeface="Century Gothic"/>
                <a:ea typeface="Century Gothic"/>
                <a:cs typeface="Century Gothic"/>
                <a:sym typeface="Century Gothic"/>
              </a:rPr>
              <a:t>WebAssembly</a:t>
            </a:r>
            <a:br>
              <a:rPr lang="en-US" sz="1800" b="0" i="0" u="none" strike="noStrike" cap="none" dirty="0">
                <a:solidFill>
                  <a:schemeClr val="dk1"/>
                </a:solidFill>
                <a:latin typeface="Century Gothic"/>
                <a:ea typeface="Century Gothic"/>
                <a:cs typeface="Century Gothic"/>
                <a:sym typeface="Century Gothic"/>
              </a:rPr>
            </a:br>
            <a:endParaRPr sz="1800" b="0" i="0" u="none" strike="noStrike" cap="none" dirty="0">
              <a:solidFill>
                <a:schemeClr val="dk1"/>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chemeClr val="dk1"/>
              </a:buClr>
              <a:buSzPts val="1800"/>
              <a:buFont typeface="Century Gothic"/>
              <a:buChar char="●"/>
            </a:pPr>
            <a:r>
              <a:rPr lang="el" sz="1800" b="0" i="0" u="none" strike="noStrike" cap="none" dirty="0">
                <a:solidFill>
                  <a:schemeClr val="dk1"/>
                </a:solidFill>
                <a:latin typeface="Century Gothic"/>
                <a:ea typeface="Century Gothic"/>
                <a:cs typeface="Century Gothic"/>
                <a:sym typeface="Century Gothic"/>
              </a:rPr>
              <a:t>Προβολές στο Web</a:t>
            </a:r>
            <a:endParaRPr sz="1800" b="0" i="0" u="none" strike="noStrike" cap="none" dirty="0">
              <a:solidFill>
                <a:schemeClr val="dk1"/>
              </a:solidFill>
              <a:latin typeface="Century Gothic"/>
              <a:ea typeface="Century Gothic"/>
              <a:cs typeface="Century Gothic"/>
              <a:sym typeface="Century Gothic"/>
            </a:endParaRPr>
          </a:p>
        </p:txBody>
      </p:sp>
      <p:pic>
        <p:nvPicPr>
          <p:cNvPr id="564" name="Google Shape;564;g2c50031518f_1_78"/>
          <p:cNvPicPr preferRelativeResize="0"/>
          <p:nvPr/>
        </p:nvPicPr>
        <p:blipFill rotWithShape="1">
          <a:blip r:embed="rId3">
            <a:alphaModFix/>
          </a:blip>
          <a:srcRect/>
          <a:stretch/>
        </p:blipFill>
        <p:spPr>
          <a:xfrm>
            <a:off x="9509575" y="108400"/>
            <a:ext cx="2553075" cy="472250"/>
          </a:xfrm>
          <a:prstGeom prst="rect">
            <a:avLst/>
          </a:prstGeom>
          <a:noFill/>
          <a:ln>
            <a:noFill/>
          </a:ln>
        </p:spPr>
      </p:pic>
      <p:sp>
        <p:nvSpPr>
          <p:cNvPr id="565" name="Google Shape;565;g2c50031518f_1_78"/>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solidFill>
                  <a:schemeClr val="dk1"/>
                </a:solidFill>
              </a:rPr>
              <a:t>30</a:t>
            </a:fld>
            <a:endParaRPr>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g2c46ccb187e_0_148"/>
          <p:cNvSpPr txBox="1">
            <a:spLocks noGrp="1"/>
          </p:cNvSpPr>
          <p:nvPr>
            <p:ph type="ctrTitle"/>
          </p:nvPr>
        </p:nvSpPr>
        <p:spPr>
          <a:xfrm>
            <a:off x="796325" y="447097"/>
            <a:ext cx="6732300" cy="661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l"/>
              <a:t>Ασφάλεια Ιστού</a:t>
            </a:r>
            <a:endParaRPr/>
          </a:p>
        </p:txBody>
      </p:sp>
      <p:sp>
        <p:nvSpPr>
          <p:cNvPr id="571" name="Google Shape;571;g2c46ccb187e_0_148"/>
          <p:cNvSpPr txBox="1"/>
          <p:nvPr/>
        </p:nvSpPr>
        <p:spPr>
          <a:xfrm>
            <a:off x="891825" y="1296800"/>
            <a:ext cx="10882200" cy="560150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l" sz="1600" b="1" i="0" u="none" strike="noStrike" cap="none" dirty="0">
                <a:solidFill>
                  <a:schemeClr val="dk1"/>
                </a:solidFill>
                <a:latin typeface="Century Gothic"/>
                <a:ea typeface="Century Gothic"/>
                <a:cs typeface="Century Gothic"/>
                <a:sym typeface="Century Gothic"/>
              </a:rPr>
              <a:t>Ευπάθειες και επιθέσεις από την πλευρά του χρήστη</a:t>
            </a:r>
            <a:endParaRPr sz="1600" b="1"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l" sz="1600" b="1" i="1" u="none" strike="noStrike" cap="none" dirty="0">
                <a:solidFill>
                  <a:schemeClr val="dk1"/>
                </a:solidFill>
                <a:latin typeface="Century Gothic"/>
                <a:ea typeface="Century Gothic"/>
                <a:cs typeface="Century Gothic"/>
                <a:sym typeface="Century Gothic"/>
              </a:rPr>
              <a:t>Ηλεκτρονικό ψάρεμα</a:t>
            </a:r>
            <a:endParaRPr sz="1600" b="1" i="1"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l" sz="1600" b="0" i="0" u="none" strike="noStrike" cap="none" dirty="0">
                <a:solidFill>
                  <a:schemeClr val="dk1"/>
                </a:solidFill>
                <a:latin typeface="Century Gothic"/>
                <a:ea typeface="Century Gothic"/>
                <a:cs typeface="Century Gothic"/>
                <a:sym typeface="Century Gothic"/>
              </a:rPr>
              <a:t>Ο εισβολέας προσποιείται ότι είναι αξιόπιστος στέλνοντας ψεύτικα μηνύματα ηλεκτρονικού ταχυδρομείου, ιστότοπους ή μηνύματα που μοιάζουν με έλεγχο ταυτότητας, προκειμένου να κλέψει ευαίσθητες πληροφορίες, συμπεριλαμβανομένων των διαπιστευτηρίων σύνδεσης ή/και των δεδομένων της κάρτας.</a:t>
            </a:r>
            <a:endParaRPr sz="16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l" sz="1600" b="0" i="0" u="none" strike="noStrike" cap="none" dirty="0">
                <a:solidFill>
                  <a:schemeClr val="dk1"/>
                </a:solidFill>
                <a:latin typeface="Century Gothic"/>
                <a:ea typeface="Century Gothic"/>
                <a:cs typeface="Century Gothic"/>
                <a:sym typeface="Century Gothic"/>
              </a:rPr>
              <a:t>π.χ.: Επιθέσεις drive-by-download:</a:t>
            </a:r>
            <a:endParaRPr sz="1600" b="0" i="0" u="none" strike="noStrike" cap="none" dirty="0">
              <a:solidFill>
                <a:schemeClr val="dk1"/>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chemeClr val="dk1"/>
              </a:buClr>
              <a:buSzPts val="1600"/>
              <a:buFont typeface="Century Gothic"/>
              <a:buChar char="-"/>
            </a:pPr>
            <a:r>
              <a:rPr lang="el" sz="1600" b="0" i="0" u="none" strike="noStrike" cap="none" dirty="0">
                <a:solidFill>
                  <a:schemeClr val="dk1"/>
                </a:solidFill>
                <a:latin typeface="Century Gothic"/>
                <a:ea typeface="Century Gothic"/>
                <a:cs typeface="Century Gothic"/>
                <a:sym typeface="Century Gothic"/>
              </a:rPr>
              <a:t>συμβαίνουν όταν επισκέπτεστε έναν κακόβουλο ιστότοπο / κάντε κλικ σε έναν κακόβουλο σύνδεσμο / συνημμένο / αναδυόμενο παράθυρο</a:t>
            </a:r>
            <a:endParaRPr sz="1600" b="0" i="0" u="none" strike="noStrike" cap="none" dirty="0">
              <a:solidFill>
                <a:schemeClr val="dk1"/>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chemeClr val="dk1"/>
              </a:buClr>
              <a:buSzPts val="1600"/>
              <a:buFont typeface="Century Gothic"/>
              <a:buChar char="-"/>
            </a:pPr>
            <a:r>
              <a:rPr lang="el" sz="1600" b="0" i="0" u="none" strike="noStrike" cap="none" dirty="0">
                <a:solidFill>
                  <a:schemeClr val="dk1"/>
                </a:solidFill>
                <a:latin typeface="Century Gothic"/>
                <a:ea typeface="Century Gothic"/>
                <a:cs typeface="Century Gothic"/>
                <a:sym typeface="Century Gothic"/>
              </a:rPr>
              <a:t>Λήψη και εγκατάσταση κακόβουλου λογισμικού</a:t>
            </a:r>
            <a:endParaRPr sz="1600" b="0" i="0" u="none" strike="noStrike" cap="none" dirty="0">
              <a:solidFill>
                <a:schemeClr val="dk1"/>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chemeClr val="dk1"/>
              </a:buClr>
              <a:buSzPts val="1600"/>
              <a:buFont typeface="Century Gothic"/>
              <a:buChar char="-"/>
            </a:pPr>
            <a:r>
              <a:rPr lang="el" sz="1600" b="0" i="0" u="none" strike="noStrike" cap="none" dirty="0">
                <a:solidFill>
                  <a:schemeClr val="dk1"/>
                </a:solidFill>
                <a:latin typeface="Century Gothic"/>
                <a:ea typeface="Century Gothic"/>
                <a:cs typeface="Century Gothic"/>
                <a:sym typeface="Century Gothic"/>
              </a:rPr>
              <a:t>Παράδειγμα προσέγγισης ανίχνευσης: Ανίχνευση ανωμαλιών ή κακόβουλου λογισμικού βάσει υπογραφής</a:t>
            </a:r>
            <a:endParaRPr sz="16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l" sz="1600" b="1" i="1" u="none" strike="noStrike" cap="none" dirty="0">
                <a:solidFill>
                  <a:schemeClr val="dk1"/>
                </a:solidFill>
                <a:latin typeface="Century Gothic"/>
                <a:ea typeface="Century Gothic"/>
                <a:cs typeface="Century Gothic"/>
                <a:sym typeface="Century Gothic"/>
              </a:rPr>
              <a:t>Clickjacking</a:t>
            </a:r>
            <a:endParaRPr sz="1600" b="1" i="1"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l" sz="1600" b="0" i="0" u="none" strike="noStrike" cap="none" dirty="0">
                <a:solidFill>
                  <a:schemeClr val="dk1"/>
                </a:solidFill>
                <a:latin typeface="Century Gothic"/>
                <a:ea typeface="Century Gothic"/>
                <a:cs typeface="Century Gothic"/>
                <a:sym typeface="Century Gothic"/>
              </a:rPr>
              <a:t>Ο εισβολέας αλλάζει την οπτική παρουσίαση μιας ιστοσελίδας, προκειμένου να εξαπατήσει τους χρήστες ώστε να αλληλεπιδράσουν με έναν ψεύτικο/κακόβουλο σύνδεσμο, κουμπί ή εικόνα.</a:t>
            </a:r>
            <a:endParaRPr sz="1600" b="0" i="0" u="none" strike="noStrike" cap="none" dirty="0">
              <a:solidFill>
                <a:schemeClr val="dk1"/>
              </a:solidFill>
              <a:latin typeface="Century Gothic"/>
              <a:ea typeface="Century Gothic"/>
              <a:cs typeface="Century Gothic"/>
              <a:sym typeface="Century Gothic"/>
            </a:endParaRPr>
          </a:p>
        </p:txBody>
      </p:sp>
      <p:pic>
        <p:nvPicPr>
          <p:cNvPr id="572" name="Google Shape;572;g2c46ccb187e_0_148"/>
          <p:cNvPicPr preferRelativeResize="0"/>
          <p:nvPr/>
        </p:nvPicPr>
        <p:blipFill rotWithShape="1">
          <a:blip r:embed="rId3">
            <a:alphaModFix/>
          </a:blip>
          <a:srcRect/>
          <a:stretch/>
        </p:blipFill>
        <p:spPr>
          <a:xfrm>
            <a:off x="891825" y="2946982"/>
            <a:ext cx="8491525" cy="1312332"/>
          </a:xfrm>
          <a:prstGeom prst="rect">
            <a:avLst/>
          </a:prstGeom>
          <a:noFill/>
          <a:ln>
            <a:noFill/>
          </a:ln>
        </p:spPr>
      </p:pic>
      <p:pic>
        <p:nvPicPr>
          <p:cNvPr id="573" name="Google Shape;573;g2c46ccb187e_0_148"/>
          <p:cNvPicPr preferRelativeResize="0"/>
          <p:nvPr/>
        </p:nvPicPr>
        <p:blipFill rotWithShape="1">
          <a:blip r:embed="rId4">
            <a:alphaModFix/>
          </a:blip>
          <a:srcRect/>
          <a:stretch/>
        </p:blipFill>
        <p:spPr>
          <a:xfrm>
            <a:off x="9509575" y="108400"/>
            <a:ext cx="2553075" cy="472250"/>
          </a:xfrm>
          <a:prstGeom prst="rect">
            <a:avLst/>
          </a:prstGeom>
          <a:noFill/>
          <a:ln>
            <a:noFill/>
          </a:ln>
        </p:spPr>
      </p:pic>
      <p:sp>
        <p:nvSpPr>
          <p:cNvPr id="574" name="Google Shape;574;g2c46ccb187e_0_148"/>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solidFill>
                  <a:schemeClr val="dk1"/>
                </a:solidFill>
              </a:rPr>
              <a:t>31</a:t>
            </a:fld>
            <a:endParaRPr>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g2c46ccb187e_0_124"/>
          <p:cNvSpPr txBox="1">
            <a:spLocks noGrp="1"/>
          </p:cNvSpPr>
          <p:nvPr>
            <p:ph type="ctrTitle"/>
          </p:nvPr>
        </p:nvSpPr>
        <p:spPr>
          <a:xfrm>
            <a:off x="796325" y="447097"/>
            <a:ext cx="6732300" cy="661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l"/>
              <a:t>Ασφάλεια Ιστού</a:t>
            </a:r>
            <a:endParaRPr/>
          </a:p>
        </p:txBody>
      </p:sp>
      <p:sp>
        <p:nvSpPr>
          <p:cNvPr id="580" name="Google Shape;580;g2c46ccb187e_0_124"/>
          <p:cNvSpPr txBox="1"/>
          <p:nvPr/>
        </p:nvSpPr>
        <p:spPr>
          <a:xfrm>
            <a:off x="891825" y="1373000"/>
            <a:ext cx="10882200" cy="489361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l" sz="1800" b="1" i="0" u="none" strike="noStrike" cap="none" dirty="0">
                <a:solidFill>
                  <a:schemeClr val="dk1"/>
                </a:solidFill>
                <a:latin typeface="Century Gothic"/>
                <a:ea typeface="Century Gothic"/>
                <a:cs typeface="Century Gothic"/>
                <a:sym typeface="Century Gothic"/>
              </a:rPr>
              <a:t>Ευπάθειες και επιθέσεις από την πλευρά του </a:t>
            </a:r>
            <a:r>
              <a:rPr lang="el-GR" sz="1800" b="1" dirty="0">
                <a:solidFill>
                  <a:schemeClr val="dk1"/>
                </a:solidFill>
                <a:latin typeface="Century Gothic"/>
                <a:ea typeface="Century Gothic"/>
                <a:cs typeface="Century Gothic"/>
                <a:sym typeface="Century Gothic"/>
              </a:rPr>
              <a:t>χρήστη</a:t>
            </a:r>
            <a:endParaRPr sz="1800" b="1"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l" sz="1800" b="1" i="1" u="none" strike="noStrike" cap="none" dirty="0">
                <a:solidFill>
                  <a:schemeClr val="dk1"/>
                </a:solidFill>
                <a:latin typeface="Century Gothic"/>
                <a:ea typeface="Century Gothic"/>
                <a:cs typeface="Century Gothic"/>
                <a:sym typeface="Century Gothic"/>
              </a:rPr>
              <a:t>Αποθήκευση από την πλευρά του χρήστη</a:t>
            </a:r>
            <a:br>
              <a:rPr lang="en-US" sz="1800" b="1" i="1" u="none" strike="noStrike" cap="none" dirty="0">
                <a:solidFill>
                  <a:schemeClr val="dk1"/>
                </a:solidFill>
                <a:latin typeface="Century Gothic"/>
                <a:ea typeface="Century Gothic"/>
                <a:cs typeface="Century Gothic"/>
                <a:sym typeface="Century Gothic"/>
              </a:rPr>
            </a:br>
            <a:endParaRPr sz="1800" b="1" i="1"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l" sz="1800" b="0" i="0" u="none" strike="noStrike" cap="none" dirty="0">
                <a:solidFill>
                  <a:schemeClr val="dk1"/>
                </a:solidFill>
                <a:latin typeface="Century Gothic"/>
                <a:ea typeface="Century Gothic"/>
                <a:cs typeface="Century Gothic"/>
                <a:sym typeface="Century Gothic"/>
              </a:rPr>
              <a:t>Οι περιοχές που παρέχονται από ένα πρόγραμμα περιήγησης ή λειτουργικό σύστημα για ιστότοπους ή εφαρμογές για κινητά για ανάγνωση και εγγραφή δεδομένων. Αυτός ο χώρος αποθήκευσης είναι συγκεκριμένος για τη συσκευή του χρήστη και δεν βασίζεται σε πόρους διακομιστή ή σύνδεση στο Internet.</a:t>
            </a:r>
            <a:br>
              <a:rPr lang="en-US" sz="1800" b="0" i="0" u="none" strike="noStrike" cap="none" dirty="0">
                <a:solidFill>
                  <a:schemeClr val="dk1"/>
                </a:solidFill>
                <a:latin typeface="Century Gothic"/>
                <a:ea typeface="Century Gothic"/>
                <a:cs typeface="Century Gothic"/>
                <a:sym typeface="Century Gothic"/>
              </a:rPr>
            </a:br>
            <a:endParaRPr sz="1800" b="0" i="0" u="none" strike="noStrike" cap="none" dirty="0">
              <a:solidFill>
                <a:schemeClr val="dk1"/>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chemeClr val="dk1"/>
              </a:buClr>
              <a:buSzPts val="1800"/>
              <a:buFont typeface="Century Gothic"/>
              <a:buChar char="●"/>
            </a:pPr>
            <a:r>
              <a:rPr lang="el" sz="1800" b="0" i="0" u="none" strike="noStrike" cap="none" dirty="0">
                <a:solidFill>
                  <a:schemeClr val="dk1"/>
                </a:solidFill>
                <a:latin typeface="Century Gothic"/>
                <a:ea typeface="Century Gothic"/>
                <a:cs typeface="Century Gothic"/>
                <a:sym typeface="Century Gothic"/>
              </a:rPr>
              <a:t>Κίνδυνος: κακόβουλος χρήστης μπορεί να χειριστεί αποθηκευμένες πληροφορίες.</a:t>
            </a:r>
            <a:endParaRPr sz="1800" b="0" i="0" u="none" strike="noStrike" cap="none" dirty="0">
              <a:solidFill>
                <a:schemeClr val="dk1"/>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chemeClr val="dk1"/>
              </a:buClr>
              <a:buSzPts val="1800"/>
              <a:buFont typeface="Century Gothic"/>
              <a:buChar char="●"/>
            </a:pPr>
            <a:r>
              <a:rPr lang="el" sz="1800" b="0" i="0" u="none" strike="noStrike" cap="none" dirty="0">
                <a:solidFill>
                  <a:schemeClr val="dk1"/>
                </a:solidFill>
                <a:latin typeface="Century Gothic"/>
                <a:ea typeface="Century Gothic"/>
                <a:cs typeface="Century Gothic"/>
                <a:sym typeface="Century Gothic"/>
              </a:rPr>
              <a:t>Λύση: οι χώροι αποθήκευσης από την πλευρά του υπολογιστή-πελάτη πρέπει να προστατεύονται από κακόβουλη πρόσβαση.</a:t>
            </a:r>
            <a:endParaRPr sz="18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l" sz="1800" b="0" i="0" u="none" strike="noStrike" cap="none" dirty="0">
                <a:solidFill>
                  <a:schemeClr val="dk1"/>
                </a:solidFill>
                <a:latin typeface="Century Gothic"/>
                <a:ea typeface="Century Gothic"/>
                <a:cs typeface="Century Gothic"/>
                <a:sym typeface="Century Gothic"/>
              </a:rPr>
              <a:t>π.χ.: Κοινόχρηστοι χώροι αποθήκευσης από την πλευρά του πελάτη:</a:t>
            </a:r>
            <a:endParaRPr sz="1800" b="0" i="0" u="none" strike="noStrike" cap="none" dirty="0">
              <a:solidFill>
                <a:schemeClr val="dk1"/>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chemeClr val="dk1"/>
              </a:buClr>
              <a:buSzPts val="1800"/>
              <a:buFont typeface="Century Gothic"/>
              <a:buChar char="●"/>
            </a:pPr>
            <a:r>
              <a:rPr lang="el" sz="1800" b="0" i="0" u="none" strike="noStrike" cap="none" dirty="0">
                <a:solidFill>
                  <a:schemeClr val="dk1"/>
                </a:solidFill>
                <a:latin typeface="Century Gothic"/>
                <a:ea typeface="Century Gothic"/>
                <a:cs typeface="Century Gothic"/>
                <a:sym typeface="Century Gothic"/>
              </a:rPr>
              <a:t>στο πρόγραμμα περιήγησης</a:t>
            </a:r>
            <a:endParaRPr sz="1800" b="0" i="0" u="none" strike="noStrike" cap="none" dirty="0">
              <a:solidFill>
                <a:schemeClr val="dk1"/>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chemeClr val="dk1"/>
              </a:buClr>
              <a:buSzPts val="1800"/>
              <a:buFont typeface="Century Gothic"/>
              <a:buChar char="●"/>
            </a:pPr>
            <a:r>
              <a:rPr lang="el" sz="1800" b="0" i="0" u="none" strike="noStrike" cap="none" dirty="0">
                <a:solidFill>
                  <a:schemeClr val="dk1"/>
                </a:solidFill>
                <a:latin typeface="Century Gothic"/>
                <a:ea typeface="Century Gothic"/>
                <a:cs typeface="Century Gothic"/>
                <a:sym typeface="Century Gothic"/>
              </a:rPr>
              <a:t>Σε εφαρμογές για κινητά</a:t>
            </a:r>
            <a:endParaRPr sz="1800" b="0" i="0" u="none" strike="noStrike" cap="none" dirty="0">
              <a:solidFill>
                <a:schemeClr val="dk1"/>
              </a:solidFill>
              <a:latin typeface="Century Gothic"/>
              <a:ea typeface="Century Gothic"/>
              <a:cs typeface="Century Gothic"/>
              <a:sym typeface="Century Gothic"/>
            </a:endParaRPr>
          </a:p>
        </p:txBody>
      </p:sp>
      <p:pic>
        <p:nvPicPr>
          <p:cNvPr id="581" name="Google Shape;581;g2c46ccb187e_0_124"/>
          <p:cNvPicPr preferRelativeResize="0"/>
          <p:nvPr/>
        </p:nvPicPr>
        <p:blipFill rotWithShape="1">
          <a:blip r:embed="rId3">
            <a:alphaModFix/>
          </a:blip>
          <a:srcRect/>
          <a:stretch/>
        </p:blipFill>
        <p:spPr>
          <a:xfrm>
            <a:off x="9509575" y="108400"/>
            <a:ext cx="2553075" cy="472250"/>
          </a:xfrm>
          <a:prstGeom prst="rect">
            <a:avLst/>
          </a:prstGeom>
          <a:noFill/>
          <a:ln>
            <a:noFill/>
          </a:ln>
        </p:spPr>
      </p:pic>
      <p:sp>
        <p:nvSpPr>
          <p:cNvPr id="582" name="Google Shape;582;g2c46ccb187e_0_124"/>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solidFill>
                  <a:schemeClr val="dk1"/>
                </a:solidFill>
              </a:rPr>
              <a:t>32</a:t>
            </a:fld>
            <a:endParaRPr>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g2c46ccb187e_0_132"/>
          <p:cNvSpPr txBox="1">
            <a:spLocks noGrp="1"/>
          </p:cNvSpPr>
          <p:nvPr>
            <p:ph type="ctrTitle"/>
          </p:nvPr>
        </p:nvSpPr>
        <p:spPr>
          <a:xfrm>
            <a:off x="796325" y="447097"/>
            <a:ext cx="6732300" cy="661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l"/>
              <a:t>Ασφάλεια Ιστού</a:t>
            </a:r>
            <a:endParaRPr/>
          </a:p>
        </p:txBody>
      </p:sp>
      <p:sp>
        <p:nvSpPr>
          <p:cNvPr id="588" name="Google Shape;588;g2c46ccb187e_0_132"/>
          <p:cNvSpPr txBox="1"/>
          <p:nvPr/>
        </p:nvSpPr>
        <p:spPr>
          <a:xfrm>
            <a:off x="891825" y="1373000"/>
            <a:ext cx="10882200" cy="3786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l" sz="1800" b="1" i="0" u="none" strike="noStrike" cap="none" dirty="0">
                <a:solidFill>
                  <a:schemeClr val="dk1"/>
                </a:solidFill>
                <a:latin typeface="Century Gothic"/>
                <a:ea typeface="Century Gothic"/>
                <a:cs typeface="Century Gothic"/>
                <a:sym typeface="Century Gothic"/>
              </a:rPr>
              <a:t>Ευπάθειες και επιθέσεις από την πλευρά του διακομιστή</a:t>
            </a:r>
            <a:endParaRPr sz="1800" b="1"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l" sz="1800" b="1" i="1" u="none" strike="noStrike" cap="none" dirty="0">
                <a:solidFill>
                  <a:schemeClr val="dk1"/>
                </a:solidFill>
                <a:latin typeface="Century Gothic"/>
                <a:ea typeface="Century Gothic"/>
                <a:cs typeface="Century Gothic"/>
                <a:sym typeface="Century Gothic"/>
              </a:rPr>
              <a:t>Ευπάθειες </a:t>
            </a:r>
            <a:r>
              <a:rPr lang="el" sz="1800" b="1" i="1" dirty="0">
                <a:solidFill>
                  <a:schemeClr val="dk1"/>
                </a:solidFill>
                <a:latin typeface="Century Gothic"/>
                <a:ea typeface="Century Gothic"/>
                <a:cs typeface="Century Gothic"/>
                <a:sym typeface="Century Gothic"/>
              </a:rPr>
              <a:t>έγχυσης</a:t>
            </a:r>
            <a:endParaRPr sz="1800" b="1" i="1"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l" sz="1800" b="0" i="0" u="none" strike="noStrike" cap="none" dirty="0">
                <a:solidFill>
                  <a:schemeClr val="dk1"/>
                </a:solidFill>
                <a:latin typeface="Century Gothic"/>
                <a:ea typeface="Century Gothic"/>
                <a:cs typeface="Century Gothic"/>
                <a:sym typeface="Century Gothic"/>
              </a:rPr>
              <a:t>Όταν οι εφαρμογές δεν διαθέτουν σωστή επικύρωση της εισόδου χρήστη, επιτρέποντας στους εισβολείς να εισάγουν κώδικα στη ροή ελέγχου της εφαρμογής.</a:t>
            </a:r>
            <a:endParaRPr sz="18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l" sz="1800" b="0" i="0" u="none" strike="noStrike" cap="none" dirty="0">
                <a:solidFill>
                  <a:schemeClr val="dk1"/>
                </a:solidFill>
                <a:latin typeface="Century Gothic"/>
                <a:ea typeface="Century Gothic"/>
                <a:cs typeface="Century Gothic"/>
                <a:sym typeface="Century Gothic"/>
              </a:rPr>
              <a:t>π.χ.: Κοινά τρωτά σημεία ένεσης:</a:t>
            </a:r>
            <a:endParaRPr sz="1800" b="0" i="0" u="none" strike="noStrike" cap="none" dirty="0">
              <a:solidFill>
                <a:schemeClr val="dk1"/>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chemeClr val="dk1"/>
              </a:buClr>
              <a:buSzPts val="1800"/>
              <a:buFont typeface="Century Gothic"/>
              <a:buChar char="●"/>
            </a:pPr>
            <a:r>
              <a:rPr lang="el" sz="1800" b="0" i="0" u="none" strike="noStrike" cap="none" dirty="0">
                <a:solidFill>
                  <a:schemeClr val="dk1"/>
                </a:solidFill>
                <a:latin typeface="Century Gothic"/>
                <a:ea typeface="Century Gothic"/>
                <a:cs typeface="Century Gothic"/>
                <a:sym typeface="Century Gothic"/>
              </a:rPr>
              <a:t>Έγχυση SQL</a:t>
            </a:r>
            <a:endParaRPr sz="1800" b="0" i="0" u="none" strike="noStrike" cap="none" dirty="0">
              <a:solidFill>
                <a:schemeClr val="dk1"/>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chemeClr val="dk1"/>
              </a:buClr>
              <a:buSzPts val="1800"/>
              <a:buFont typeface="Century Gothic"/>
              <a:buChar char="●"/>
            </a:pPr>
            <a:r>
              <a:rPr lang="el" sz="1800" b="0" i="0" u="none" strike="noStrike" cap="none" dirty="0">
                <a:solidFill>
                  <a:schemeClr val="dk1"/>
                </a:solidFill>
                <a:latin typeface="Century Gothic"/>
                <a:ea typeface="Century Gothic"/>
                <a:cs typeface="Century Gothic"/>
                <a:sym typeface="Century Gothic"/>
              </a:rPr>
              <a:t>Εγχύσεις εντολών</a:t>
            </a:r>
            <a:endParaRPr sz="1800" b="0" i="0" u="none" strike="noStrike" cap="none" dirty="0">
              <a:solidFill>
                <a:schemeClr val="dk1"/>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chemeClr val="dk1"/>
              </a:buClr>
              <a:buSzPts val="1800"/>
              <a:buFont typeface="Century Gothic"/>
              <a:buChar char="●"/>
            </a:pPr>
            <a:r>
              <a:rPr lang="el" sz="1800" b="0" i="0" u="none" strike="noStrike" cap="none" dirty="0">
                <a:solidFill>
                  <a:schemeClr val="dk1"/>
                </a:solidFill>
                <a:latin typeface="Century Gothic"/>
                <a:ea typeface="Century Gothic"/>
                <a:cs typeface="Century Gothic"/>
                <a:sym typeface="Century Gothic"/>
              </a:rPr>
              <a:t>Ο χρήστης ανέβασε αρχεία</a:t>
            </a:r>
            <a:endParaRPr sz="1800" b="0" i="0" u="none" strike="noStrike" cap="none" dirty="0">
              <a:solidFill>
                <a:schemeClr val="dk1"/>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chemeClr val="dk1"/>
              </a:buClr>
              <a:buSzPts val="1800"/>
              <a:buFont typeface="Century Gothic"/>
              <a:buChar char="●"/>
            </a:pPr>
            <a:r>
              <a:rPr lang="el" sz="1800" b="0" i="0" u="none" strike="noStrike" cap="none" dirty="0">
                <a:solidFill>
                  <a:schemeClr val="dk1"/>
                </a:solidFill>
                <a:latin typeface="Century Gothic"/>
                <a:ea typeface="Century Gothic"/>
                <a:cs typeface="Century Gothic"/>
                <a:sym typeface="Century Gothic"/>
              </a:rPr>
              <a:t>Συμπερίληψη τοπικών αρχείων</a:t>
            </a:r>
            <a:endParaRPr sz="1800" b="0" i="0" u="none" strike="noStrike" cap="none" dirty="0">
              <a:solidFill>
                <a:schemeClr val="dk1"/>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chemeClr val="dk1"/>
              </a:buClr>
              <a:buSzPts val="1800"/>
              <a:buFont typeface="Century Gothic"/>
              <a:buChar char="●"/>
            </a:pPr>
            <a:r>
              <a:rPr lang="el-GR" sz="1800" b="0" i="0" u="none" strike="noStrike" cap="none" dirty="0">
                <a:solidFill>
                  <a:schemeClr val="dk1"/>
                </a:solidFill>
                <a:latin typeface="Century Gothic"/>
                <a:ea typeface="Century Gothic"/>
                <a:cs typeface="Century Gothic"/>
                <a:sym typeface="Century Gothic"/>
              </a:rPr>
              <a:t>Ενσωμάτωση κακόβουλου κώδικα μεταξύ </a:t>
            </a:r>
            <a:r>
              <a:rPr lang="el-GR" sz="1800" b="0" i="0" u="none" strike="noStrike" cap="none" dirty="0" err="1">
                <a:solidFill>
                  <a:schemeClr val="dk1"/>
                </a:solidFill>
                <a:latin typeface="Century Gothic"/>
                <a:ea typeface="Century Gothic"/>
                <a:cs typeface="Century Gothic"/>
                <a:sym typeface="Century Gothic"/>
              </a:rPr>
              <a:t>ιστότοπων</a:t>
            </a:r>
            <a:r>
              <a:rPr lang="el-GR" sz="1800" b="0" i="0" u="none" strike="noStrike" cap="none" dirty="0">
                <a:solidFill>
                  <a:schemeClr val="dk1"/>
                </a:solidFill>
                <a:latin typeface="Century Gothic"/>
                <a:ea typeface="Century Gothic"/>
                <a:cs typeface="Century Gothic"/>
                <a:sym typeface="Century Gothic"/>
              </a:rPr>
              <a:t> </a:t>
            </a:r>
            <a:r>
              <a:rPr lang="el-GR" sz="1800" dirty="0">
                <a:solidFill>
                  <a:schemeClr val="dk1"/>
                </a:solidFill>
                <a:latin typeface="Century Gothic"/>
                <a:ea typeface="Century Gothic"/>
                <a:cs typeface="Century Gothic"/>
                <a:sym typeface="Century Gothic"/>
              </a:rPr>
              <a:t>- </a:t>
            </a:r>
            <a:r>
              <a:rPr lang="en-US" sz="1800" b="0" i="0" u="none" strike="noStrike" cap="none" dirty="0">
                <a:solidFill>
                  <a:schemeClr val="dk1"/>
                </a:solidFill>
                <a:latin typeface="Century Gothic"/>
                <a:ea typeface="Century Gothic"/>
                <a:cs typeface="Century Gothic"/>
                <a:sym typeface="Century Gothic"/>
              </a:rPr>
              <a:t>Cross-site scripting</a:t>
            </a:r>
            <a:r>
              <a:rPr lang="el" sz="1800" b="0" i="0" u="none" strike="noStrike" cap="none" dirty="0">
                <a:solidFill>
                  <a:schemeClr val="dk1"/>
                </a:solidFill>
                <a:latin typeface="Century Gothic"/>
                <a:ea typeface="Century Gothic"/>
                <a:cs typeface="Century Gothic"/>
                <a:sym typeface="Century Gothic"/>
              </a:rPr>
              <a:t>(XSS)</a:t>
            </a:r>
            <a:endParaRPr sz="1800" b="0" i="0" u="none" strike="noStrike" cap="none" dirty="0">
              <a:solidFill>
                <a:schemeClr val="dk1"/>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chemeClr val="dk1"/>
              </a:buClr>
              <a:buSzPts val="1800"/>
              <a:buFont typeface="Century Gothic"/>
              <a:buChar char="●"/>
            </a:pPr>
            <a:r>
              <a:rPr lang="el-GR" sz="1800" b="0" i="0" u="none" strike="noStrike" cap="none" dirty="0">
                <a:solidFill>
                  <a:schemeClr val="dk1"/>
                </a:solidFill>
                <a:latin typeface="Century Gothic"/>
                <a:ea typeface="Century Gothic"/>
                <a:cs typeface="Century Gothic"/>
                <a:sym typeface="Century Gothic"/>
              </a:rPr>
              <a:t>Παραποίηση αιτημάτων μεταξύ </a:t>
            </a:r>
            <a:r>
              <a:rPr lang="el-GR" sz="1800" b="0" i="0" u="none" strike="noStrike" cap="none" dirty="0" err="1">
                <a:solidFill>
                  <a:schemeClr val="dk1"/>
                </a:solidFill>
                <a:latin typeface="Century Gothic"/>
                <a:ea typeface="Century Gothic"/>
                <a:cs typeface="Century Gothic"/>
                <a:sym typeface="Century Gothic"/>
              </a:rPr>
              <a:t>ιστότοπων</a:t>
            </a:r>
            <a:r>
              <a:rPr lang="el-GR" sz="1800" b="0" i="0" u="none" strike="noStrike" cap="none" dirty="0">
                <a:solidFill>
                  <a:schemeClr val="dk1"/>
                </a:solidFill>
                <a:latin typeface="Century Gothic"/>
                <a:ea typeface="Century Gothic"/>
                <a:cs typeface="Century Gothic"/>
                <a:sym typeface="Century Gothic"/>
              </a:rPr>
              <a:t> </a:t>
            </a:r>
            <a:r>
              <a:rPr lang="en-US" sz="1800" b="0" i="0" u="none" strike="noStrike" cap="none" dirty="0">
                <a:solidFill>
                  <a:schemeClr val="dk1"/>
                </a:solidFill>
                <a:latin typeface="Century Gothic"/>
                <a:ea typeface="Century Gothic"/>
                <a:cs typeface="Century Gothic"/>
                <a:sym typeface="Century Gothic"/>
              </a:rPr>
              <a:t>Cross-site request forgery</a:t>
            </a:r>
          </a:p>
        </p:txBody>
      </p:sp>
      <p:pic>
        <p:nvPicPr>
          <p:cNvPr id="589" name="Google Shape;589;g2c46ccb187e_0_132"/>
          <p:cNvPicPr preferRelativeResize="0"/>
          <p:nvPr/>
        </p:nvPicPr>
        <p:blipFill rotWithShape="1">
          <a:blip r:embed="rId3">
            <a:alphaModFix/>
          </a:blip>
          <a:srcRect/>
          <a:stretch/>
        </p:blipFill>
        <p:spPr>
          <a:xfrm>
            <a:off x="9509575" y="108400"/>
            <a:ext cx="2553075" cy="472250"/>
          </a:xfrm>
          <a:prstGeom prst="rect">
            <a:avLst/>
          </a:prstGeom>
          <a:noFill/>
          <a:ln>
            <a:noFill/>
          </a:ln>
        </p:spPr>
      </p:pic>
      <p:sp>
        <p:nvSpPr>
          <p:cNvPr id="590" name="Google Shape;590;g2c46ccb187e_0_132"/>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solidFill>
                  <a:schemeClr val="dk1"/>
                </a:solidFill>
              </a:rPr>
              <a:t>33</a:t>
            </a:fld>
            <a:endParaRPr>
              <a:solidFill>
                <a:schemeClr val="dk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g2c50031518f_1_16"/>
          <p:cNvSpPr txBox="1">
            <a:spLocks noGrp="1"/>
          </p:cNvSpPr>
          <p:nvPr>
            <p:ph type="ctrTitle"/>
          </p:nvPr>
        </p:nvSpPr>
        <p:spPr>
          <a:xfrm>
            <a:off x="129350" y="441250"/>
            <a:ext cx="12635893" cy="6615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Book Antiqua"/>
              <a:buNone/>
            </a:pPr>
            <a:r>
              <a:rPr lang="el" dirty="0"/>
              <a:t>Οι 10 πιο κρίσιμοι κίνδυνοι ασφάλειας εφαρμογών ιστού OWASP</a:t>
            </a:r>
            <a:endParaRPr dirty="0"/>
          </a:p>
        </p:txBody>
      </p:sp>
      <p:pic>
        <p:nvPicPr>
          <p:cNvPr id="596" name="Google Shape;596;g2c50031518f_1_16"/>
          <p:cNvPicPr preferRelativeResize="0"/>
          <p:nvPr/>
        </p:nvPicPr>
        <p:blipFill rotWithShape="1">
          <a:blip r:embed="rId3">
            <a:alphaModFix/>
          </a:blip>
          <a:srcRect/>
          <a:stretch/>
        </p:blipFill>
        <p:spPr>
          <a:xfrm>
            <a:off x="1197425" y="1102750"/>
            <a:ext cx="9551974" cy="5226575"/>
          </a:xfrm>
          <a:prstGeom prst="rect">
            <a:avLst/>
          </a:prstGeom>
          <a:noFill/>
          <a:ln>
            <a:noFill/>
          </a:ln>
        </p:spPr>
      </p:pic>
      <p:sp>
        <p:nvSpPr>
          <p:cNvPr id="597" name="Google Shape;597;g2c50031518f_1_16"/>
          <p:cNvSpPr txBox="1"/>
          <p:nvPr/>
        </p:nvSpPr>
        <p:spPr>
          <a:xfrm>
            <a:off x="731100" y="6050625"/>
            <a:ext cx="54411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l" sz="1600" b="1" i="0" u="none" strike="noStrike" cap="none">
                <a:solidFill>
                  <a:schemeClr val="dk1"/>
                </a:solidFill>
                <a:latin typeface="Century Gothic"/>
                <a:ea typeface="Century Gothic"/>
                <a:cs typeface="Century Gothic"/>
                <a:sym typeface="Century Gothic"/>
              </a:rPr>
              <a:t>OWASP Top 10:2024:</a:t>
            </a:r>
            <a:r>
              <a:rPr lang="el" sz="1600" b="0" i="0" u="none" strike="noStrike" cap="none">
                <a:solidFill>
                  <a:schemeClr val="dk1"/>
                </a:solidFill>
                <a:latin typeface="Century Gothic"/>
                <a:ea typeface="Century Gothic"/>
                <a:cs typeface="Century Gothic"/>
                <a:sym typeface="Century Gothic"/>
              </a:rPr>
              <a:t> </a:t>
            </a:r>
            <a:r>
              <a:rPr lang="el" sz="1600" b="0" i="0" u="sng" strike="noStrike" cap="none">
                <a:solidFill>
                  <a:schemeClr val="hlink"/>
                </a:solidFill>
                <a:latin typeface="Century Gothic"/>
                <a:ea typeface="Century Gothic"/>
                <a:cs typeface="Century Gothic"/>
                <a:sym typeface="Century Gothic"/>
                <a:hlinkClick r:id="rId4"/>
              </a:rPr>
              <a:t>https://www.owasptopten.org</a:t>
            </a:r>
            <a:r>
              <a:rPr lang="el" sz="1600" b="0" i="0" u="none" strike="noStrike" cap="none">
                <a:solidFill>
                  <a:schemeClr val="dk1"/>
                </a:solidFill>
                <a:latin typeface="Century Gothic"/>
                <a:ea typeface="Century Gothic"/>
                <a:cs typeface="Century Gothic"/>
                <a:sym typeface="Century Gothic"/>
              </a:rPr>
              <a:t> </a:t>
            </a:r>
            <a:endParaRPr sz="1600" b="0" i="0" u="none" strike="noStrike" cap="none">
              <a:solidFill>
                <a:schemeClr val="dk1"/>
              </a:solidFill>
              <a:latin typeface="Century Gothic"/>
              <a:ea typeface="Century Gothic"/>
              <a:cs typeface="Century Gothic"/>
              <a:sym typeface="Century Gothic"/>
            </a:endParaRPr>
          </a:p>
        </p:txBody>
      </p:sp>
      <p:pic>
        <p:nvPicPr>
          <p:cNvPr id="598" name="Google Shape;598;g2c50031518f_1_16"/>
          <p:cNvPicPr preferRelativeResize="0"/>
          <p:nvPr/>
        </p:nvPicPr>
        <p:blipFill rotWithShape="1">
          <a:blip r:embed="rId5">
            <a:alphaModFix/>
          </a:blip>
          <a:srcRect/>
          <a:stretch/>
        </p:blipFill>
        <p:spPr>
          <a:xfrm>
            <a:off x="9509575" y="108400"/>
            <a:ext cx="2553075" cy="472250"/>
          </a:xfrm>
          <a:prstGeom prst="rect">
            <a:avLst/>
          </a:prstGeom>
          <a:noFill/>
          <a:ln>
            <a:noFill/>
          </a:ln>
        </p:spPr>
      </p:pic>
      <p:sp>
        <p:nvSpPr>
          <p:cNvPr id="599" name="Google Shape;599;g2c50031518f_1_16"/>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solidFill>
                  <a:schemeClr val="dk1"/>
                </a:solidFill>
              </a:rPr>
              <a:t>34</a:t>
            </a:fld>
            <a:endParaRPr>
              <a:solidFill>
                <a:schemeClr val="dk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pic>
        <p:nvPicPr>
          <p:cNvPr id="604" name="Google Shape;604;p28" descr="Ένα άτομο σηκώνει το χέρι του"/>
          <p:cNvPicPr preferRelativeResize="0">
            <a:picLocks noGrp="1"/>
          </p:cNvPicPr>
          <p:nvPr>
            <p:ph type="pic" idx="2"/>
          </p:nvPr>
        </p:nvPicPr>
        <p:blipFill rotWithShape="1">
          <a:blip r:embed="rId3">
            <a:alphaModFix/>
          </a:blip>
          <a:srcRect l="8333" r="8333"/>
          <a:stretch/>
        </p:blipFill>
        <p:spPr>
          <a:xfrm flipH="1">
            <a:off x="7163691" y="0"/>
            <a:ext cx="5024825" cy="6858000"/>
          </a:xfrm>
          <a:prstGeom prst="rect">
            <a:avLst/>
          </a:prstGeom>
          <a:solidFill>
            <a:schemeClr val="lt2"/>
          </a:solidFill>
          <a:ln>
            <a:noFill/>
          </a:ln>
        </p:spPr>
      </p:pic>
      <p:sp>
        <p:nvSpPr>
          <p:cNvPr id="605" name="Google Shape;605;p28"/>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l"/>
              <a:t>Πρόοδος μαθήματος</a:t>
            </a:r>
            <a:endParaRPr/>
          </a:p>
        </p:txBody>
      </p:sp>
      <p:sp>
        <p:nvSpPr>
          <p:cNvPr id="606" name="Google Shape;606;p28"/>
          <p:cNvSpPr txBox="1">
            <a:spLocks noGrp="1"/>
          </p:cNvSpPr>
          <p:nvPr>
            <p:ph type="body" idx="1"/>
          </p:nvPr>
        </p:nvSpPr>
        <p:spPr>
          <a:xfrm>
            <a:off x="824242" y="1597079"/>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l"/>
              <a:t>Ο1.</a:t>
            </a:r>
            <a:endParaRPr/>
          </a:p>
        </p:txBody>
      </p:sp>
      <p:sp>
        <p:nvSpPr>
          <p:cNvPr id="607" name="Google Shape;607;p28"/>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fontScale="92500" lnSpcReduction="20000"/>
          </a:bodyPr>
          <a:lstStyle/>
          <a:p>
            <a:pPr marL="0" lvl="0" indent="0" algn="l" rtl="0">
              <a:lnSpc>
                <a:spcPct val="100000"/>
              </a:lnSpc>
              <a:spcBef>
                <a:spcPts val="0"/>
              </a:spcBef>
              <a:spcAft>
                <a:spcPts val="0"/>
              </a:spcAft>
              <a:buSzPts val="2000"/>
              <a:buNone/>
            </a:pPr>
            <a:r>
              <a:rPr lang="el"/>
              <a:t>Προφίλ κινδύνου για την ασφάλεια στον κυβερνοχώρο στη θάλασσα</a:t>
            </a:r>
            <a:endParaRPr/>
          </a:p>
        </p:txBody>
      </p:sp>
      <p:sp>
        <p:nvSpPr>
          <p:cNvPr id="608" name="Google Shape;608;p28"/>
          <p:cNvSpPr txBox="1">
            <a:spLocks noGrp="1"/>
          </p:cNvSpPr>
          <p:nvPr>
            <p:ph type="body" idx="4"/>
          </p:nvPr>
        </p:nvSpPr>
        <p:spPr>
          <a:xfrm>
            <a:off x="824242" y="2225635"/>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l"/>
              <a:t>Ο2.</a:t>
            </a:r>
            <a:endParaRPr/>
          </a:p>
        </p:txBody>
      </p:sp>
      <p:sp>
        <p:nvSpPr>
          <p:cNvPr id="609" name="Google Shape;609;p28"/>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2000"/>
              <a:buNone/>
            </a:pPr>
            <a:r>
              <a:rPr lang="el"/>
              <a:t>Ασφάλεια Ιστού</a:t>
            </a:r>
            <a:endParaRPr/>
          </a:p>
        </p:txBody>
      </p:sp>
      <p:sp>
        <p:nvSpPr>
          <p:cNvPr id="610" name="Google Shape;610;p28"/>
          <p:cNvSpPr txBox="1">
            <a:spLocks noGrp="1"/>
          </p:cNvSpPr>
          <p:nvPr>
            <p:ph type="body" idx="6"/>
          </p:nvPr>
        </p:nvSpPr>
        <p:spPr>
          <a:xfrm>
            <a:off x="824242" y="2854509"/>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5400"/>
              <a:buNone/>
            </a:pPr>
            <a:r>
              <a:rPr lang="el"/>
              <a:t>Ο3.</a:t>
            </a:r>
            <a:endParaRPr/>
          </a:p>
        </p:txBody>
      </p:sp>
      <p:sp>
        <p:nvSpPr>
          <p:cNvPr id="611" name="Google Shape;611;p28"/>
          <p:cNvSpPr txBox="1">
            <a:spLocks noGrp="1"/>
          </p:cNvSpPr>
          <p:nvPr>
            <p:ph type="body" idx="8"/>
          </p:nvPr>
        </p:nvSpPr>
        <p:spPr>
          <a:xfrm>
            <a:off x="824242" y="3483383"/>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l"/>
              <a:t>Ο4.</a:t>
            </a:r>
            <a:endParaRPr/>
          </a:p>
        </p:txBody>
      </p:sp>
      <p:sp>
        <p:nvSpPr>
          <p:cNvPr id="612" name="Google Shape;612;p28"/>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35</a:t>
            </a:fld>
            <a:endParaRPr/>
          </a:p>
        </p:txBody>
      </p:sp>
      <p:grpSp>
        <p:nvGrpSpPr>
          <p:cNvPr id="613" name="Google Shape;613;p28"/>
          <p:cNvGrpSpPr/>
          <p:nvPr/>
        </p:nvGrpSpPr>
        <p:grpSpPr>
          <a:xfrm>
            <a:off x="7370364" y="-23539"/>
            <a:ext cx="2562565" cy="6885155"/>
            <a:chOff x="7370364" y="-23539"/>
            <a:chExt cx="2562565" cy="6885155"/>
          </a:xfrm>
        </p:grpSpPr>
        <p:pic>
          <p:nvPicPr>
            <p:cNvPr id="614" name="Google Shape;614;p28"/>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615" name="Google Shape;615;p28"/>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grpSp>
      <p:sp>
        <p:nvSpPr>
          <p:cNvPr id="616" name="Google Shape;616;p28"/>
          <p:cNvSpPr txBox="1">
            <a:spLocks noGrp="1"/>
          </p:cNvSpPr>
          <p:nvPr>
            <p:ph type="body" idx="6"/>
          </p:nvPr>
        </p:nvSpPr>
        <p:spPr>
          <a:xfrm>
            <a:off x="824242" y="2854509"/>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l"/>
              <a:t>Ο3.</a:t>
            </a:r>
            <a:endParaRPr/>
          </a:p>
        </p:txBody>
      </p:sp>
      <p:sp>
        <p:nvSpPr>
          <p:cNvPr id="617" name="Google Shape;617;p28"/>
          <p:cNvSpPr txBox="1">
            <a:spLocks noGrp="1"/>
          </p:cNvSpPr>
          <p:nvPr>
            <p:ph type="body" idx="7"/>
          </p:nvPr>
        </p:nvSpPr>
        <p:spPr>
          <a:xfrm>
            <a:off x="1576188" y="3125548"/>
            <a:ext cx="5885100" cy="4473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2000"/>
              <a:buNone/>
            </a:pPr>
            <a:r>
              <a:rPr lang="el">
                <a:highlight>
                  <a:schemeClr val="lt1"/>
                </a:highlight>
              </a:rPr>
              <a:t>Ασφάλεια των Windows </a:t>
            </a:r>
            <a:endParaRPr>
              <a:highlight>
                <a:srgbClr val="FFFF00"/>
              </a:highlight>
            </a:endParaRPr>
          </a:p>
        </p:txBody>
      </p:sp>
      <p:sp>
        <p:nvSpPr>
          <p:cNvPr id="618" name="Google Shape;618;p28"/>
          <p:cNvSpPr txBox="1">
            <a:spLocks noGrp="1"/>
          </p:cNvSpPr>
          <p:nvPr>
            <p:ph type="body" idx="8"/>
          </p:nvPr>
        </p:nvSpPr>
        <p:spPr>
          <a:xfrm>
            <a:off x="824242" y="3483383"/>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l"/>
              <a:t>Ο4.</a:t>
            </a:r>
            <a:endParaRPr/>
          </a:p>
        </p:txBody>
      </p:sp>
      <p:sp>
        <p:nvSpPr>
          <p:cNvPr id="619" name="Google Shape;619;p28"/>
          <p:cNvSpPr txBox="1">
            <a:spLocks noGrp="1"/>
          </p:cNvSpPr>
          <p:nvPr>
            <p:ph type="body" idx="9"/>
          </p:nvPr>
        </p:nvSpPr>
        <p:spPr>
          <a:xfrm>
            <a:off x="1576200" y="3786948"/>
            <a:ext cx="5885100" cy="3651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2000"/>
              <a:buNone/>
            </a:pPr>
            <a:r>
              <a:rPr lang="el">
                <a:highlight>
                  <a:schemeClr val="lt1"/>
                </a:highlight>
              </a:rPr>
              <a:t>Δοκιμές διείσδυσης</a:t>
            </a:r>
            <a:endParaRPr>
              <a:highlight>
                <a:schemeClr val="lt1"/>
              </a:highlight>
            </a:endParaRPr>
          </a:p>
        </p:txBody>
      </p:sp>
      <p:pic>
        <p:nvPicPr>
          <p:cNvPr id="620" name="Google Shape;620;p28"/>
          <p:cNvPicPr preferRelativeResize="0"/>
          <p:nvPr/>
        </p:nvPicPr>
        <p:blipFill rotWithShape="1">
          <a:blip r:embed="rId5">
            <a:alphaModFix/>
          </a:blip>
          <a:srcRect/>
          <a:stretch/>
        </p:blipFill>
        <p:spPr>
          <a:xfrm>
            <a:off x="9509575" y="108400"/>
            <a:ext cx="2553075" cy="4722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g2c46ccb187e_0_108"/>
          <p:cNvSpPr txBox="1">
            <a:spLocks noGrp="1"/>
          </p:cNvSpPr>
          <p:nvPr>
            <p:ph type="ctrTitle"/>
          </p:nvPr>
        </p:nvSpPr>
        <p:spPr>
          <a:xfrm>
            <a:off x="235975" y="249900"/>
            <a:ext cx="6732300" cy="661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l" dirty="0"/>
              <a:t>Ασφάλεια των Windows </a:t>
            </a:r>
            <a:endParaRPr dirty="0">
              <a:highlight>
                <a:srgbClr val="FFFF00"/>
              </a:highlight>
            </a:endParaRPr>
          </a:p>
        </p:txBody>
      </p:sp>
      <p:sp>
        <p:nvSpPr>
          <p:cNvPr id="626" name="Google Shape;626;g2c46ccb187e_0_108"/>
          <p:cNvSpPr txBox="1"/>
          <p:nvPr/>
        </p:nvSpPr>
        <p:spPr>
          <a:xfrm>
            <a:off x="235975" y="911400"/>
            <a:ext cx="11826675" cy="62416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l" sz="1600" b="1" i="0" u="none" strike="noStrike" cap="none" dirty="0">
                <a:solidFill>
                  <a:schemeClr val="dk1"/>
                </a:solidFill>
                <a:latin typeface="Century Gothic"/>
                <a:ea typeface="Century Gothic"/>
                <a:cs typeface="Century Gothic"/>
                <a:sym typeface="Century Gothic"/>
              </a:rPr>
              <a:t>Κατανόηση του AppLocker: Βελτίωση της ασφάλειας των Windows</a:t>
            </a:r>
            <a:endParaRPr sz="1600" b="1"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entury Gothic"/>
              <a:ea typeface="Century Gothic"/>
              <a:cs typeface="Century Gothic"/>
              <a:sym typeface="Century Gothic"/>
            </a:endParaRPr>
          </a:p>
          <a:p>
            <a:pPr marL="457200" marR="0" lvl="0" indent="-298450" algn="l" rtl="0">
              <a:lnSpc>
                <a:spcPct val="115000"/>
              </a:lnSpc>
              <a:spcBef>
                <a:spcPts val="1200"/>
              </a:spcBef>
              <a:spcAft>
                <a:spcPts val="0"/>
              </a:spcAft>
              <a:buClr>
                <a:schemeClr val="dk1"/>
              </a:buClr>
              <a:buSzPts val="1100"/>
              <a:buFont typeface="Arial"/>
              <a:buChar char="●"/>
            </a:pPr>
            <a:r>
              <a:rPr lang="el" sz="1600" b="0" i="0" u="none" strike="noStrike" cap="none" dirty="0">
                <a:solidFill>
                  <a:schemeClr val="dk1"/>
                </a:solidFill>
                <a:latin typeface="Century Gothic"/>
                <a:ea typeface="Century Gothic"/>
                <a:cs typeface="Century Gothic"/>
                <a:sym typeface="Century Gothic"/>
              </a:rPr>
              <a:t>Ορισμός: Το AppLocker είναι μια δυνατότητα στα Windows που σας βοηθά να ελέγχετε ποιες εφαρμογές και αρχεία μπορούν να εκτελούν οι χρήστες. Περιλαμβάνει εκτελέσιμα αρχεία, δέσμες ενεργειών, αρχεία του Windows Installer, DLL και συσκευασμένες εφαρμογές.</a:t>
            </a:r>
            <a:endParaRPr sz="1600" b="0" i="0" u="none" strike="noStrike" cap="none" dirty="0">
              <a:solidFill>
                <a:schemeClr val="dk1"/>
              </a:solidFill>
              <a:latin typeface="Century Gothic"/>
              <a:ea typeface="Century Gothic"/>
              <a:cs typeface="Century Gothic"/>
              <a:sym typeface="Century Gothic"/>
            </a:endParaRPr>
          </a:p>
          <a:p>
            <a:pPr marL="457200" marR="0" lvl="0" indent="-298450" algn="l" rtl="0">
              <a:lnSpc>
                <a:spcPct val="115000"/>
              </a:lnSpc>
              <a:spcBef>
                <a:spcPts val="0"/>
              </a:spcBef>
              <a:spcAft>
                <a:spcPts val="0"/>
              </a:spcAft>
              <a:buClr>
                <a:schemeClr val="dk1"/>
              </a:buClr>
              <a:buSzPts val="1100"/>
              <a:buFont typeface="Arial"/>
              <a:buChar char="●"/>
            </a:pPr>
            <a:r>
              <a:rPr lang="el" sz="1600" b="0" i="0" u="none" strike="noStrike" cap="none" dirty="0">
                <a:solidFill>
                  <a:schemeClr val="dk1"/>
                </a:solidFill>
                <a:latin typeface="Century Gothic"/>
                <a:ea typeface="Century Gothic"/>
                <a:cs typeface="Century Gothic"/>
                <a:sym typeface="Century Gothic"/>
              </a:rPr>
              <a:t>Σκοπός: Σχεδιασμένο για να αυξήσει την ασφάλεια του οργανισμού σας, επιτρέποντας μόνο την εκτέλεση αξιόπιστων εφαρμογών, μειώνοντας σημαντικά τον κίνδυνο χρήσης κακόβουλου λογισμικού και μη εξουσιοδοτημένου λογισμικού.</a:t>
            </a:r>
            <a:endParaRPr sz="1600" b="0" i="0" u="none" strike="noStrike" cap="none" dirty="0">
              <a:solidFill>
                <a:schemeClr val="dk1"/>
              </a:solidFill>
              <a:latin typeface="Century Gothic"/>
              <a:ea typeface="Century Gothic"/>
              <a:cs typeface="Century Gothic"/>
              <a:sym typeface="Century Gothic"/>
            </a:endParaRPr>
          </a:p>
          <a:p>
            <a:pPr marL="457200" marR="0" lvl="0" indent="-298450" algn="l" rtl="0">
              <a:lnSpc>
                <a:spcPct val="115000"/>
              </a:lnSpc>
              <a:spcBef>
                <a:spcPts val="0"/>
              </a:spcBef>
              <a:spcAft>
                <a:spcPts val="0"/>
              </a:spcAft>
              <a:buClr>
                <a:schemeClr val="dk1"/>
              </a:buClr>
              <a:buSzPts val="1100"/>
              <a:buFont typeface="Arial"/>
              <a:buChar char="●"/>
            </a:pPr>
            <a:r>
              <a:rPr lang="el" sz="1600" b="0" i="0" u="none" strike="noStrike" cap="none" dirty="0">
                <a:solidFill>
                  <a:schemeClr val="dk1"/>
                </a:solidFill>
                <a:latin typeface="Century Gothic"/>
                <a:ea typeface="Century Gothic"/>
                <a:cs typeface="Century Gothic"/>
                <a:sym typeface="Century Gothic"/>
              </a:rPr>
              <a:t>Εξέλιξη: Διάδοχος των Πολιτικών Περιορισμού Λογισμικού (SRP), προσφέροντας πιο λεπτομερή έλεγχο και ευκολότερη διαχείριση.</a:t>
            </a:r>
            <a:endParaRPr sz="16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1200"/>
              </a:spcBef>
              <a:spcAft>
                <a:spcPts val="0"/>
              </a:spcAft>
              <a:buClr>
                <a:srgbClr val="000000"/>
              </a:buClr>
              <a:buSzPts val="1600"/>
              <a:buFont typeface="Arial"/>
              <a:buNone/>
            </a:pPr>
            <a:endParaRPr sz="16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l" sz="1600" b="1" i="0" u="none" strike="noStrike" cap="none" dirty="0">
                <a:solidFill>
                  <a:schemeClr val="dk1"/>
                </a:solidFill>
                <a:latin typeface="Century Gothic"/>
                <a:ea typeface="Century Gothic"/>
                <a:cs typeface="Century Gothic"/>
                <a:sym typeface="Century Gothic"/>
              </a:rPr>
              <a:t>Η σημασία του AppLocker στις σύγχρονες πρακτικές ασφαλείας</a:t>
            </a:r>
            <a:endParaRPr sz="1600" b="1"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entury Gothic"/>
              <a:ea typeface="Century Gothic"/>
              <a:cs typeface="Century Gothic"/>
              <a:sym typeface="Century Gothic"/>
            </a:endParaRPr>
          </a:p>
          <a:p>
            <a:pPr marL="457200" marR="0" lvl="0" indent="-298450" algn="l" rtl="0">
              <a:lnSpc>
                <a:spcPct val="115000"/>
              </a:lnSpc>
              <a:spcBef>
                <a:spcPts val="1200"/>
              </a:spcBef>
              <a:spcAft>
                <a:spcPts val="0"/>
              </a:spcAft>
              <a:buClr>
                <a:schemeClr val="dk1"/>
              </a:buClr>
              <a:buSzPts val="1100"/>
              <a:buFont typeface="Arial"/>
              <a:buChar char="●"/>
            </a:pPr>
            <a:r>
              <a:rPr lang="el" sz="1600" b="0" i="0" u="none" strike="noStrike" cap="none" dirty="0">
                <a:solidFill>
                  <a:schemeClr val="dk1"/>
                </a:solidFill>
                <a:latin typeface="Century Gothic"/>
                <a:ea typeface="Century Gothic"/>
                <a:cs typeface="Century Gothic"/>
                <a:sym typeface="Century Gothic"/>
              </a:rPr>
              <a:t>Beyond Antivirus: Εξηγεί τους περιορισμούς των παραδοσιακών λύσεων προστασίας από ιούς στον εντοπισμό νέου ή τροποποιημένου κακόβουλου λογισμικού και πώς το AppLocker παρέχει ένα επιπλέον επίπεδο άμυνας.</a:t>
            </a:r>
            <a:endParaRPr sz="1600" b="0" i="0" u="none" strike="noStrike" cap="none" dirty="0">
              <a:solidFill>
                <a:schemeClr val="dk1"/>
              </a:solidFill>
              <a:latin typeface="Century Gothic"/>
              <a:ea typeface="Century Gothic"/>
              <a:cs typeface="Century Gothic"/>
              <a:sym typeface="Century Gothic"/>
            </a:endParaRPr>
          </a:p>
          <a:p>
            <a:pPr marL="457200" marR="0" lvl="0" indent="-298450" algn="l" rtl="0">
              <a:lnSpc>
                <a:spcPct val="115000"/>
              </a:lnSpc>
              <a:spcBef>
                <a:spcPts val="0"/>
              </a:spcBef>
              <a:spcAft>
                <a:spcPts val="0"/>
              </a:spcAft>
              <a:buClr>
                <a:schemeClr val="dk1"/>
              </a:buClr>
              <a:buSzPts val="1100"/>
              <a:buFont typeface="Arial"/>
              <a:buChar char="●"/>
            </a:pPr>
            <a:r>
              <a:rPr lang="el" sz="1600" b="0" i="0" u="none" strike="noStrike" cap="none" dirty="0">
                <a:solidFill>
                  <a:schemeClr val="dk1"/>
                </a:solidFill>
                <a:latin typeface="Century Gothic"/>
                <a:ea typeface="Century Gothic"/>
                <a:cs typeface="Century Gothic"/>
                <a:sym typeface="Century Gothic"/>
              </a:rPr>
              <a:t>Προληπτικός έλεγχος: Η προσέγγιση της λίστας επιτρεπόμενων του AppLocker διασφαλίζει ότι μόνο εγκεκριμένες εφαρμογές μπορούν να εκτελεστούν, αποτρέποντας την εκτέλεση άγνωστου ή κακόβουλου λογισμικού.</a:t>
            </a:r>
            <a:endParaRPr sz="1600" b="0" i="0" u="none" strike="noStrike" cap="none" dirty="0">
              <a:solidFill>
                <a:schemeClr val="dk1"/>
              </a:solidFill>
              <a:latin typeface="Century Gothic"/>
              <a:ea typeface="Century Gothic"/>
              <a:cs typeface="Century Gothic"/>
              <a:sym typeface="Century Gothic"/>
            </a:endParaRPr>
          </a:p>
          <a:p>
            <a:pPr marL="457200" marR="0" lvl="0" indent="-298450" algn="l" rtl="0">
              <a:lnSpc>
                <a:spcPct val="115000"/>
              </a:lnSpc>
              <a:spcBef>
                <a:spcPts val="0"/>
              </a:spcBef>
              <a:spcAft>
                <a:spcPts val="0"/>
              </a:spcAft>
              <a:buClr>
                <a:schemeClr val="dk1"/>
              </a:buClr>
              <a:buSzPts val="1100"/>
              <a:buFont typeface="Arial"/>
              <a:buChar char="●"/>
            </a:pPr>
            <a:r>
              <a:rPr lang="el" sz="1600" b="0" i="0" u="none" strike="noStrike" cap="none" dirty="0">
                <a:solidFill>
                  <a:schemeClr val="dk1"/>
                </a:solidFill>
                <a:latin typeface="Century Gothic"/>
                <a:ea typeface="Century Gothic"/>
                <a:cs typeface="Century Gothic"/>
                <a:sym typeface="Century Gothic"/>
              </a:rPr>
              <a:t>Στρατηγική ασφάλειας: Ενσωματώνεται στη συνολική στρατηγική ασφάλειας για την παροχή ολοκληρωμένης προστασίας από πολύπλοκες απειλές στον κυβερνοχώρο.</a:t>
            </a:r>
            <a:endParaRPr sz="16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1200"/>
              </a:spcBef>
              <a:spcAft>
                <a:spcPts val="0"/>
              </a:spcAft>
              <a:buClr>
                <a:srgbClr val="000000"/>
              </a:buClr>
              <a:buSzPts val="1600"/>
              <a:buFont typeface="Arial"/>
              <a:buNone/>
            </a:pPr>
            <a:endParaRPr sz="1600" b="0" i="0" u="none" strike="noStrike" cap="none" dirty="0">
              <a:solidFill>
                <a:schemeClr val="dk1"/>
              </a:solidFill>
              <a:highlight>
                <a:srgbClr val="FFFF00"/>
              </a:highlight>
              <a:latin typeface="Century Gothic"/>
              <a:ea typeface="Century Gothic"/>
              <a:cs typeface="Century Gothic"/>
              <a:sym typeface="Century Gothic"/>
            </a:endParaRPr>
          </a:p>
        </p:txBody>
      </p:sp>
      <p:pic>
        <p:nvPicPr>
          <p:cNvPr id="627" name="Google Shape;627;g2c46ccb187e_0_108"/>
          <p:cNvPicPr preferRelativeResize="0"/>
          <p:nvPr/>
        </p:nvPicPr>
        <p:blipFill rotWithShape="1">
          <a:blip r:embed="rId3">
            <a:alphaModFix/>
          </a:blip>
          <a:srcRect/>
          <a:stretch/>
        </p:blipFill>
        <p:spPr>
          <a:xfrm>
            <a:off x="9509575" y="108400"/>
            <a:ext cx="2553075" cy="472250"/>
          </a:xfrm>
          <a:prstGeom prst="rect">
            <a:avLst/>
          </a:prstGeom>
          <a:noFill/>
          <a:ln>
            <a:noFill/>
          </a:ln>
        </p:spPr>
      </p:pic>
      <p:sp>
        <p:nvSpPr>
          <p:cNvPr id="628" name="Google Shape;628;g2c46ccb187e_0_108"/>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solidFill>
                  <a:schemeClr val="dk1"/>
                </a:solidFill>
              </a:rPr>
              <a:t>36</a:t>
            </a:fld>
            <a:endParaRPr>
              <a:solidFill>
                <a:schemeClr val="dk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g1f4d124a910_0_0"/>
          <p:cNvSpPr txBox="1">
            <a:spLocks noGrp="1"/>
          </p:cNvSpPr>
          <p:nvPr>
            <p:ph type="ctrTitle"/>
          </p:nvPr>
        </p:nvSpPr>
        <p:spPr>
          <a:xfrm>
            <a:off x="796325" y="447097"/>
            <a:ext cx="6732300" cy="661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l"/>
              <a:t>Ασφάλεια των Windows </a:t>
            </a:r>
            <a:endParaRPr>
              <a:highlight>
                <a:srgbClr val="FFFF00"/>
              </a:highlight>
            </a:endParaRPr>
          </a:p>
        </p:txBody>
      </p:sp>
      <p:sp>
        <p:nvSpPr>
          <p:cNvPr id="634" name="Google Shape;634;g1f4d124a910_0_0"/>
          <p:cNvSpPr txBox="1"/>
          <p:nvPr/>
        </p:nvSpPr>
        <p:spPr>
          <a:xfrm>
            <a:off x="665625" y="1192050"/>
            <a:ext cx="4639200" cy="3142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l" sz="1600" b="1" i="0" u="none" strike="noStrike" cap="none" dirty="0">
                <a:solidFill>
                  <a:schemeClr val="dk1"/>
                </a:solidFill>
                <a:latin typeface="Century Gothic"/>
                <a:ea typeface="Century Gothic"/>
                <a:cs typeface="Century Gothic"/>
                <a:sym typeface="Century Gothic"/>
              </a:rPr>
              <a:t>Βασικά χαρακτηριστικά και δυνατότητες του AppLocker</a:t>
            </a:r>
            <a:endParaRPr sz="1600" b="1"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entury Gothic"/>
              <a:ea typeface="Century Gothic"/>
              <a:cs typeface="Century Gothic"/>
              <a:sym typeface="Century Gothic"/>
            </a:endParaRPr>
          </a:p>
          <a:p>
            <a:pPr marL="457200" marR="0" lvl="0" indent="-298450" algn="l" rtl="0">
              <a:lnSpc>
                <a:spcPct val="115000"/>
              </a:lnSpc>
              <a:spcBef>
                <a:spcPts val="1200"/>
              </a:spcBef>
              <a:spcAft>
                <a:spcPts val="0"/>
              </a:spcAft>
              <a:buClr>
                <a:schemeClr val="dk1"/>
              </a:buClr>
              <a:buSzPts val="1100"/>
              <a:buFont typeface="Arial"/>
              <a:buChar char="●"/>
            </a:pPr>
            <a:r>
              <a:rPr lang="el" sz="1100" b="1" i="0" u="none" strike="noStrike" cap="none" dirty="0">
                <a:solidFill>
                  <a:schemeClr val="dk1"/>
                </a:solidFill>
                <a:latin typeface="Arial"/>
                <a:ea typeface="Arial"/>
                <a:cs typeface="Arial"/>
                <a:sym typeface="Arial"/>
              </a:rPr>
              <a:t>Ευέλικτη δημιουργία κανόνων:</a:t>
            </a:r>
            <a:r>
              <a:rPr lang="el" sz="1100" b="0" i="0" u="none" strike="noStrike" cap="none" dirty="0">
                <a:solidFill>
                  <a:schemeClr val="dk1"/>
                </a:solidFill>
                <a:latin typeface="Arial"/>
                <a:ea typeface="Arial"/>
                <a:cs typeface="Arial"/>
                <a:sym typeface="Arial"/>
              </a:rPr>
              <a:t> Επιτρέπει τη δημιουργία κανόνων με βάση χαρακτηριστικά αρχείου, όπως όνομα εκδότη, κατακερματισμό αρχείου και διαδρομή. Επιτρέπει τον ακριβή έλεγχο της εκτέλεσης της εφαρμογής.</a:t>
            </a:r>
            <a:endParaRPr sz="1100" b="0" i="0" u="none" strike="noStrike" cap="none" dirty="0">
              <a:solidFill>
                <a:schemeClr val="dk1"/>
              </a:solidFill>
              <a:latin typeface="Arial"/>
              <a:ea typeface="Arial"/>
              <a:cs typeface="Arial"/>
              <a:sym typeface="Arial"/>
            </a:endParaRPr>
          </a:p>
          <a:p>
            <a:pPr marL="457200" marR="0" lvl="0" indent="-298450" algn="l" rtl="0">
              <a:lnSpc>
                <a:spcPct val="115000"/>
              </a:lnSpc>
              <a:spcBef>
                <a:spcPts val="0"/>
              </a:spcBef>
              <a:spcAft>
                <a:spcPts val="0"/>
              </a:spcAft>
              <a:buClr>
                <a:schemeClr val="dk1"/>
              </a:buClr>
              <a:buSzPts val="1100"/>
              <a:buFont typeface="Arial"/>
              <a:buChar char="●"/>
            </a:pPr>
            <a:r>
              <a:rPr lang="el" sz="1100" b="1" i="0" u="none" strike="noStrike" cap="none" dirty="0">
                <a:solidFill>
                  <a:schemeClr val="dk1"/>
                </a:solidFill>
                <a:latin typeface="Arial"/>
                <a:ea typeface="Arial"/>
                <a:cs typeface="Arial"/>
                <a:sym typeface="Arial"/>
              </a:rPr>
              <a:t>Στόχευση χρηστών και ομάδων: Οι</a:t>
            </a:r>
            <a:r>
              <a:rPr lang="el" sz="1100" b="0" i="0" u="none" strike="noStrike" cap="none" dirty="0">
                <a:solidFill>
                  <a:schemeClr val="dk1"/>
                </a:solidFill>
                <a:latin typeface="Arial"/>
                <a:ea typeface="Arial"/>
                <a:cs typeface="Arial"/>
                <a:sym typeface="Arial"/>
              </a:rPr>
              <a:t> κανόνες μπορούν να εφαρμοστούν καθολικά ή να προσαρμοστούν για συγκεκριμένους χρήστες ή ομάδες, ενισχύοντας την ασφάλεια χωρίς να παρεμποδίζεται η παραγωγικότητα.</a:t>
            </a:r>
            <a:endParaRPr sz="1100" b="0" i="0" u="none" strike="noStrike" cap="none" dirty="0">
              <a:solidFill>
                <a:schemeClr val="dk1"/>
              </a:solidFill>
              <a:latin typeface="Arial"/>
              <a:ea typeface="Arial"/>
              <a:cs typeface="Arial"/>
              <a:sym typeface="Arial"/>
            </a:endParaRPr>
          </a:p>
          <a:p>
            <a:pPr marL="457200" marR="0" lvl="0" indent="-298450" algn="l" rtl="0">
              <a:lnSpc>
                <a:spcPct val="115000"/>
              </a:lnSpc>
              <a:spcBef>
                <a:spcPts val="0"/>
              </a:spcBef>
              <a:spcAft>
                <a:spcPts val="0"/>
              </a:spcAft>
              <a:buClr>
                <a:schemeClr val="dk1"/>
              </a:buClr>
              <a:buSzPts val="1100"/>
              <a:buFont typeface="Arial"/>
              <a:buChar char="●"/>
            </a:pPr>
            <a:r>
              <a:rPr lang="el" sz="1100" b="1" i="0" u="none" strike="noStrike" cap="none" dirty="0">
                <a:solidFill>
                  <a:schemeClr val="dk1"/>
                </a:solidFill>
                <a:latin typeface="Arial"/>
                <a:ea typeface="Arial"/>
                <a:cs typeface="Arial"/>
                <a:sym typeface="Arial"/>
              </a:rPr>
              <a:t>Λειτουργίες ελέγχου και επιβολής:</a:t>
            </a:r>
            <a:r>
              <a:rPr lang="el" sz="1100" b="0" i="0" u="none" strike="noStrike" cap="none" dirty="0">
                <a:solidFill>
                  <a:schemeClr val="dk1"/>
                </a:solidFill>
                <a:latin typeface="Arial"/>
                <a:ea typeface="Arial"/>
                <a:cs typeface="Arial"/>
                <a:sym typeface="Arial"/>
              </a:rPr>
              <a:t> Υποστηρίζει τη δοκιμή κανόνων AppLocker σε ένα πραγματικό σενάριο χωρίς να επηρεάζονται οι λειτουργίες των χρηστών, μέσω της λειτουργίας μόνο ελέγχου πριν από την πλήρη επιβολή.</a:t>
            </a:r>
            <a:endParaRPr sz="1100" b="0" i="0" u="none" strike="noStrike" cap="none" dirty="0">
              <a:solidFill>
                <a:schemeClr val="dk1"/>
              </a:solidFill>
              <a:latin typeface="Arial"/>
              <a:ea typeface="Arial"/>
              <a:cs typeface="Arial"/>
              <a:sym typeface="Arial"/>
            </a:endParaRPr>
          </a:p>
          <a:p>
            <a:pPr marL="457200" marR="0" lvl="0" indent="-298450" algn="l" rtl="0">
              <a:lnSpc>
                <a:spcPct val="115000"/>
              </a:lnSpc>
              <a:spcBef>
                <a:spcPts val="0"/>
              </a:spcBef>
              <a:spcAft>
                <a:spcPts val="0"/>
              </a:spcAft>
              <a:buClr>
                <a:schemeClr val="dk1"/>
              </a:buClr>
              <a:buSzPts val="1100"/>
              <a:buFont typeface="Arial"/>
              <a:buChar char="●"/>
            </a:pPr>
            <a:r>
              <a:rPr lang="el" sz="1100" b="1" i="0" u="none" strike="noStrike" cap="none" dirty="0">
                <a:solidFill>
                  <a:schemeClr val="dk1"/>
                </a:solidFill>
                <a:latin typeface="Arial"/>
                <a:ea typeface="Arial"/>
                <a:cs typeface="Arial"/>
                <a:sym typeface="Arial"/>
              </a:rPr>
              <a:t>Αυτοματοποιημένη διαχείριση κανόνων:</a:t>
            </a:r>
            <a:r>
              <a:rPr lang="el" sz="1100" b="0" i="0" u="none" strike="noStrike" cap="none" dirty="0">
                <a:solidFill>
                  <a:schemeClr val="dk1"/>
                </a:solidFill>
                <a:latin typeface="Arial"/>
                <a:ea typeface="Arial"/>
                <a:cs typeface="Arial"/>
                <a:sym typeface="Arial"/>
              </a:rPr>
              <a:t> Χρησιμοποιεί cmdlet PowerShell για τη δημιουργία, τη διαχείριση και την αντιμετώπιση προβλημάτων κανόνων AppLocker, απλοποιώντας τις εργασίες διαχείρισης.</a:t>
            </a:r>
            <a:endParaRPr sz="1600" b="0" i="0" u="none" strike="noStrike" cap="none" dirty="0">
              <a:solidFill>
                <a:schemeClr val="dk1"/>
              </a:solidFill>
              <a:latin typeface="Century Gothic"/>
              <a:ea typeface="Century Gothic"/>
              <a:cs typeface="Century Gothic"/>
              <a:sym typeface="Century Gothic"/>
            </a:endParaRPr>
          </a:p>
        </p:txBody>
      </p:sp>
      <p:pic>
        <p:nvPicPr>
          <p:cNvPr id="635" name="Google Shape;635;g1f4d124a910_0_0"/>
          <p:cNvPicPr preferRelativeResize="0"/>
          <p:nvPr/>
        </p:nvPicPr>
        <p:blipFill rotWithShape="1">
          <a:blip r:embed="rId3">
            <a:alphaModFix/>
          </a:blip>
          <a:srcRect/>
          <a:stretch/>
        </p:blipFill>
        <p:spPr>
          <a:xfrm>
            <a:off x="9509575" y="108400"/>
            <a:ext cx="2553075" cy="472250"/>
          </a:xfrm>
          <a:prstGeom prst="rect">
            <a:avLst/>
          </a:prstGeom>
          <a:noFill/>
          <a:ln>
            <a:noFill/>
          </a:ln>
        </p:spPr>
      </p:pic>
      <p:sp>
        <p:nvSpPr>
          <p:cNvPr id="636" name="Google Shape;636;g1f4d124a910_0_0"/>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solidFill>
                  <a:schemeClr val="dk1"/>
                </a:solidFill>
              </a:rPr>
              <a:t>37</a:t>
            </a:fld>
            <a:endParaRPr>
              <a:solidFill>
                <a:schemeClr val="dk1"/>
              </a:solidFill>
            </a:endParaRPr>
          </a:p>
        </p:txBody>
      </p:sp>
      <p:pic>
        <p:nvPicPr>
          <p:cNvPr id="637" name="Google Shape;637;g1f4d124a910_0_0"/>
          <p:cNvPicPr preferRelativeResize="0"/>
          <p:nvPr/>
        </p:nvPicPr>
        <p:blipFill rotWithShape="1">
          <a:blip r:embed="rId4">
            <a:alphaModFix/>
          </a:blip>
          <a:srcRect/>
          <a:stretch/>
        </p:blipFill>
        <p:spPr>
          <a:xfrm>
            <a:off x="5457225" y="1261001"/>
            <a:ext cx="6004575" cy="42187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g1f4d124a910_0_8"/>
          <p:cNvSpPr txBox="1">
            <a:spLocks noGrp="1"/>
          </p:cNvSpPr>
          <p:nvPr>
            <p:ph type="ctrTitle"/>
          </p:nvPr>
        </p:nvSpPr>
        <p:spPr>
          <a:xfrm>
            <a:off x="900875" y="249900"/>
            <a:ext cx="6732300" cy="661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l" dirty="0"/>
              <a:t>Ασφάλεια των Windows </a:t>
            </a:r>
            <a:endParaRPr dirty="0">
              <a:highlight>
                <a:srgbClr val="FFFF00"/>
              </a:highlight>
            </a:endParaRPr>
          </a:p>
        </p:txBody>
      </p:sp>
      <p:sp>
        <p:nvSpPr>
          <p:cNvPr id="643" name="Google Shape;643;g1f4d124a910_0_8"/>
          <p:cNvSpPr txBox="1"/>
          <p:nvPr/>
        </p:nvSpPr>
        <p:spPr>
          <a:xfrm>
            <a:off x="900875" y="911400"/>
            <a:ext cx="10882200" cy="387487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l" sz="1600" b="1" i="0" u="none" strike="noStrike" cap="none" dirty="0">
                <a:solidFill>
                  <a:schemeClr val="dk1"/>
                </a:solidFill>
                <a:latin typeface="Century Gothic"/>
                <a:ea typeface="Century Gothic"/>
                <a:cs typeface="Century Gothic"/>
                <a:sym typeface="Century Gothic"/>
              </a:rPr>
              <a:t>Κανόνες </a:t>
            </a:r>
            <a:endParaRPr sz="1600" b="0" i="0" u="none" strike="noStrike" cap="none" dirty="0">
              <a:solidFill>
                <a:schemeClr val="dk1"/>
              </a:solidFill>
              <a:latin typeface="Century Gothic"/>
              <a:ea typeface="Century Gothic"/>
              <a:cs typeface="Century Gothic"/>
              <a:sym typeface="Century Gothic"/>
            </a:endParaRPr>
          </a:p>
          <a:p>
            <a:pPr marL="457200" marR="0" lvl="0" indent="-298450" algn="l" rtl="0">
              <a:lnSpc>
                <a:spcPct val="115000"/>
              </a:lnSpc>
              <a:spcBef>
                <a:spcPts val="1200"/>
              </a:spcBef>
              <a:spcAft>
                <a:spcPts val="0"/>
              </a:spcAft>
              <a:buClr>
                <a:schemeClr val="dk1"/>
              </a:buClr>
              <a:buSzPts val="1100"/>
              <a:buFont typeface="Arial"/>
              <a:buChar char="●"/>
            </a:pPr>
            <a:r>
              <a:rPr lang="el" sz="1100" b="1" i="0" u="none" strike="noStrike" cap="none" dirty="0">
                <a:solidFill>
                  <a:schemeClr val="dk1"/>
                </a:solidFill>
                <a:latin typeface="Arial"/>
                <a:ea typeface="Arial"/>
                <a:cs typeface="Arial"/>
                <a:sym typeface="Arial"/>
              </a:rPr>
              <a:t>Προσέγγιση: </a:t>
            </a:r>
            <a:r>
              <a:rPr lang="el" sz="1100" i="0" u="none" strike="noStrike" cap="none" dirty="0">
                <a:solidFill>
                  <a:schemeClr val="dk1"/>
                </a:solidFill>
                <a:latin typeface="Arial"/>
                <a:ea typeface="Arial"/>
                <a:cs typeface="Arial"/>
                <a:sym typeface="Arial"/>
              </a:rPr>
              <a:t>Ξεκινήστε</a:t>
            </a:r>
            <a:r>
              <a:rPr lang="el" sz="1100" b="0" i="0" u="none" strike="noStrike" cap="none" dirty="0">
                <a:solidFill>
                  <a:schemeClr val="dk1"/>
                </a:solidFill>
                <a:latin typeface="Arial"/>
                <a:ea typeface="Arial"/>
                <a:cs typeface="Arial"/>
                <a:sym typeface="Arial"/>
              </a:rPr>
              <a:t> εντοπίζοντας και εγκρίνοντας γνωστές, αξιόπιστες εφαρμογές. Εφαρμόστε προεπιλεγμένους κανόνες για να διασφαλίσετε τη λειτουργικότητα του συστήματος.</a:t>
            </a:r>
            <a:endParaRPr sz="1100" b="0" i="0" u="none" strike="noStrike" cap="none" dirty="0">
              <a:solidFill>
                <a:schemeClr val="dk1"/>
              </a:solidFill>
              <a:latin typeface="Arial"/>
              <a:ea typeface="Arial"/>
              <a:cs typeface="Arial"/>
              <a:sym typeface="Arial"/>
            </a:endParaRPr>
          </a:p>
          <a:p>
            <a:pPr marL="457200" marR="0" lvl="0" indent="-298450" algn="l" rtl="0">
              <a:lnSpc>
                <a:spcPct val="115000"/>
              </a:lnSpc>
              <a:spcBef>
                <a:spcPts val="0"/>
              </a:spcBef>
              <a:spcAft>
                <a:spcPts val="0"/>
              </a:spcAft>
              <a:buClr>
                <a:schemeClr val="dk1"/>
              </a:buClr>
              <a:buSzPts val="1100"/>
              <a:buFont typeface="Arial"/>
              <a:buChar char="●"/>
            </a:pPr>
            <a:r>
              <a:rPr lang="el" sz="1100" b="1" i="0" u="none" strike="noStrike" cap="none" dirty="0">
                <a:solidFill>
                  <a:schemeClr val="dk1"/>
                </a:solidFill>
                <a:latin typeface="Arial"/>
                <a:ea typeface="Arial"/>
                <a:cs typeface="Arial"/>
                <a:sym typeface="Arial"/>
              </a:rPr>
              <a:t>Τύποι κανόνων:</a:t>
            </a:r>
            <a:r>
              <a:rPr lang="el" sz="1100" b="0" i="0" u="none" strike="noStrike" cap="none" dirty="0">
                <a:solidFill>
                  <a:schemeClr val="dk1"/>
                </a:solidFill>
                <a:latin typeface="Arial"/>
                <a:ea typeface="Arial"/>
                <a:cs typeface="Arial"/>
                <a:sym typeface="Arial"/>
              </a:rPr>
              <a:t> Επισκόπηση των διαφορετικών τύπων κανόνων (εκτελέσιμο, δέσμη ενεργειών, πρόγραμμα εγκατάστασης, συσκευασμένη εφαρμογή, DLL) και των σκοπών τους.</a:t>
            </a:r>
            <a:endParaRPr sz="1100" b="0" i="0" u="none" strike="noStrike" cap="none" dirty="0">
              <a:solidFill>
                <a:schemeClr val="dk1"/>
              </a:solidFill>
              <a:latin typeface="Arial"/>
              <a:ea typeface="Arial"/>
              <a:cs typeface="Arial"/>
              <a:sym typeface="Arial"/>
            </a:endParaRPr>
          </a:p>
          <a:p>
            <a:pPr marL="457200" marR="0" lvl="0" indent="-298450" algn="l" rtl="0">
              <a:lnSpc>
                <a:spcPct val="115000"/>
              </a:lnSpc>
              <a:spcBef>
                <a:spcPts val="0"/>
              </a:spcBef>
              <a:spcAft>
                <a:spcPts val="0"/>
              </a:spcAft>
              <a:buClr>
                <a:schemeClr val="dk1"/>
              </a:buClr>
              <a:buSzPts val="1100"/>
              <a:buFont typeface="Arial"/>
              <a:buChar char="●"/>
            </a:pPr>
            <a:r>
              <a:rPr lang="el" sz="1100" b="1" i="0" u="none" strike="noStrike" cap="none" dirty="0">
                <a:solidFill>
                  <a:schemeClr val="dk1"/>
                </a:solidFill>
                <a:latin typeface="Arial"/>
                <a:ea typeface="Arial"/>
                <a:cs typeface="Arial"/>
                <a:sym typeface="Arial"/>
              </a:rPr>
              <a:t>Προεπιλεγμένοι κανόνες:</a:t>
            </a:r>
            <a:r>
              <a:rPr lang="el" sz="1100" b="0" i="0" u="none" strike="noStrike" cap="none" dirty="0">
                <a:solidFill>
                  <a:schemeClr val="dk1"/>
                </a:solidFill>
                <a:latin typeface="Arial"/>
                <a:ea typeface="Arial"/>
                <a:cs typeface="Arial"/>
                <a:sym typeface="Arial"/>
              </a:rPr>
              <a:t> Σημασία των προεπιλεγμένων κανόνων για την αποδοχή βασικών λειτουργιών των Windows και τη διασφάλιση ότι οι διαχειριστές μπορούν να εκτελούν όλες τις εφαρμογές.</a:t>
            </a:r>
            <a:endParaRPr sz="1100" b="0" i="0" u="none" strike="noStrike" cap="none" dirty="0">
              <a:solidFill>
                <a:schemeClr val="dk1"/>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600"/>
              <a:buFont typeface="Arial"/>
              <a:buNone/>
            </a:pPr>
            <a:r>
              <a:rPr lang="el" sz="1600" b="1" i="0" u="none" strike="noStrike" cap="none" dirty="0">
                <a:solidFill>
                  <a:schemeClr val="dk1"/>
                </a:solidFill>
                <a:latin typeface="Century Gothic"/>
                <a:ea typeface="Century Gothic"/>
                <a:cs typeface="Century Gothic"/>
                <a:sym typeface="Century Gothic"/>
              </a:rPr>
              <a:t>Τύπους</a:t>
            </a:r>
            <a:endParaRPr sz="1600" b="1" i="0" u="none" strike="noStrike" cap="none" dirty="0">
              <a:solidFill>
                <a:schemeClr val="dk1"/>
              </a:solidFill>
              <a:latin typeface="Century Gothic"/>
              <a:ea typeface="Century Gothic"/>
              <a:cs typeface="Century Gothic"/>
              <a:sym typeface="Century Gothic"/>
            </a:endParaRPr>
          </a:p>
          <a:p>
            <a:pPr marL="457200" marR="0" lvl="0" indent="-298450" algn="l" rtl="0">
              <a:lnSpc>
                <a:spcPct val="115000"/>
              </a:lnSpc>
              <a:spcBef>
                <a:spcPts val="1200"/>
              </a:spcBef>
              <a:spcAft>
                <a:spcPts val="0"/>
              </a:spcAft>
              <a:buClr>
                <a:schemeClr val="dk1"/>
              </a:buClr>
              <a:buSzPts val="1100"/>
              <a:buFont typeface="Arial"/>
              <a:buChar char="●"/>
            </a:pPr>
            <a:r>
              <a:rPr lang="el" sz="1100" b="1" i="0" u="none" strike="noStrike" cap="none" dirty="0">
                <a:solidFill>
                  <a:schemeClr val="dk1"/>
                </a:solidFill>
                <a:latin typeface="Arial"/>
                <a:ea typeface="Arial"/>
                <a:cs typeface="Arial"/>
                <a:sym typeface="Arial"/>
              </a:rPr>
              <a:t>Κανόνες εκδότη</a:t>
            </a:r>
            <a:r>
              <a:rPr lang="el" sz="1100" b="0" i="0" u="none" strike="noStrike" cap="none" dirty="0">
                <a:solidFill>
                  <a:schemeClr val="dk1"/>
                </a:solidFill>
                <a:latin typeface="Arial"/>
                <a:ea typeface="Arial"/>
                <a:cs typeface="Arial"/>
                <a:sym typeface="Arial"/>
              </a:rPr>
              <a:t> : Βασίζονται σε ψηφιακές υπογραφές για την επαλήθευση της αυθεντικότητας μιας εφαρμογής. Ιδανικό για εφαρμογές που ενημερώνονται συχνά, καθώς παραμένει έγκυρο σε όλες τις ενημερώσεις.</a:t>
            </a:r>
            <a:endParaRPr sz="1100" b="0" i="0" u="none" strike="noStrike" cap="none" dirty="0">
              <a:solidFill>
                <a:schemeClr val="dk1"/>
              </a:solidFill>
              <a:latin typeface="Arial"/>
              <a:ea typeface="Arial"/>
              <a:cs typeface="Arial"/>
              <a:sym typeface="Arial"/>
            </a:endParaRPr>
          </a:p>
          <a:p>
            <a:pPr marL="457200" marR="0" lvl="0" indent="-298450" algn="l" rtl="0">
              <a:lnSpc>
                <a:spcPct val="115000"/>
              </a:lnSpc>
              <a:spcBef>
                <a:spcPts val="0"/>
              </a:spcBef>
              <a:spcAft>
                <a:spcPts val="0"/>
              </a:spcAft>
              <a:buClr>
                <a:schemeClr val="dk1"/>
              </a:buClr>
              <a:buSzPts val="1100"/>
              <a:buFont typeface="Arial"/>
              <a:buChar char="●"/>
            </a:pPr>
            <a:r>
              <a:rPr lang="el" sz="1100" b="1" i="0" u="none" strike="noStrike" cap="none" dirty="0">
                <a:solidFill>
                  <a:schemeClr val="dk1"/>
                </a:solidFill>
                <a:latin typeface="Arial"/>
                <a:ea typeface="Arial"/>
                <a:cs typeface="Arial"/>
                <a:sym typeface="Arial"/>
              </a:rPr>
              <a:t>Κανόνες διαδρομής:</a:t>
            </a:r>
            <a:r>
              <a:rPr lang="el" sz="1100" b="0" i="0" u="none" strike="noStrike" cap="none" dirty="0">
                <a:solidFill>
                  <a:schemeClr val="dk1"/>
                </a:solidFill>
                <a:latin typeface="Arial"/>
                <a:ea typeface="Arial"/>
                <a:cs typeface="Arial"/>
                <a:sym typeface="Arial"/>
              </a:rPr>
              <a:t> Καθορίστε καταλόγους ή διαδρομές από τις οποίες μπορούν να εκτελούνται εφαρμογές. Χρήσιμο για τον έλεγχο της πρόσβασης σε εφαρμογές που είναι αποθηκευμένες σε γνωστές τοποθεσίες.</a:t>
            </a:r>
            <a:endParaRPr sz="1100" b="0" i="0" u="none" strike="noStrike" cap="none" dirty="0">
              <a:solidFill>
                <a:schemeClr val="dk1"/>
              </a:solidFill>
              <a:latin typeface="Arial"/>
              <a:ea typeface="Arial"/>
              <a:cs typeface="Arial"/>
              <a:sym typeface="Arial"/>
            </a:endParaRPr>
          </a:p>
          <a:p>
            <a:pPr marL="457200" marR="0" lvl="0" indent="-298450" algn="l" rtl="0">
              <a:lnSpc>
                <a:spcPct val="115000"/>
              </a:lnSpc>
              <a:spcBef>
                <a:spcPts val="0"/>
              </a:spcBef>
              <a:spcAft>
                <a:spcPts val="0"/>
              </a:spcAft>
              <a:buClr>
                <a:schemeClr val="dk1"/>
              </a:buClr>
              <a:buSzPts val="1100"/>
              <a:buFont typeface="Arial"/>
              <a:buChar char="●"/>
            </a:pPr>
            <a:r>
              <a:rPr lang="el" sz="1100" b="1" i="0" u="none" strike="noStrike" cap="none" dirty="0">
                <a:solidFill>
                  <a:schemeClr val="dk1"/>
                </a:solidFill>
                <a:latin typeface="Arial"/>
                <a:ea typeface="Arial"/>
                <a:cs typeface="Arial"/>
                <a:sym typeface="Arial"/>
              </a:rPr>
              <a:t>Κανόνες κατακερματισμού αρχείων:</a:t>
            </a:r>
            <a:r>
              <a:rPr lang="el" sz="1100" b="0" i="0" u="none" strike="noStrike" cap="none" dirty="0">
                <a:solidFill>
                  <a:schemeClr val="dk1"/>
                </a:solidFill>
                <a:latin typeface="Arial"/>
                <a:ea typeface="Arial"/>
                <a:cs typeface="Arial"/>
                <a:sym typeface="Arial"/>
              </a:rPr>
              <a:t> Χρησιμοποιήστε κρυπτογραφικούς κατακερματισμούς για να προσδιορίσετε μοναδικά αρχεία. Ιδανικό για εφαρμογές που αλλάζουν σπάνια, καθώς οποιαδήποτε ενημέρωση απαιτεί αναμάσημα</a:t>
            </a:r>
            <a:endParaRPr sz="1600" b="1"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1200"/>
              </a:spcBef>
              <a:spcAft>
                <a:spcPts val="0"/>
              </a:spcAft>
              <a:buClr>
                <a:srgbClr val="000000"/>
              </a:buClr>
              <a:buSzPts val="1600"/>
              <a:buFont typeface="Arial"/>
              <a:buNone/>
            </a:pPr>
            <a:endParaRPr sz="1600" b="1" i="0" u="none" strike="noStrike" cap="none" dirty="0">
              <a:solidFill>
                <a:schemeClr val="dk1"/>
              </a:solidFill>
              <a:latin typeface="Century Gothic"/>
              <a:ea typeface="Century Gothic"/>
              <a:cs typeface="Century Gothic"/>
              <a:sym typeface="Century Gothic"/>
            </a:endParaRPr>
          </a:p>
        </p:txBody>
      </p:sp>
      <p:pic>
        <p:nvPicPr>
          <p:cNvPr id="644" name="Google Shape;644;g1f4d124a910_0_8"/>
          <p:cNvPicPr preferRelativeResize="0"/>
          <p:nvPr/>
        </p:nvPicPr>
        <p:blipFill rotWithShape="1">
          <a:blip r:embed="rId3">
            <a:alphaModFix/>
          </a:blip>
          <a:srcRect/>
          <a:stretch/>
        </p:blipFill>
        <p:spPr>
          <a:xfrm>
            <a:off x="9509575" y="108400"/>
            <a:ext cx="2553075" cy="472250"/>
          </a:xfrm>
          <a:prstGeom prst="rect">
            <a:avLst/>
          </a:prstGeom>
          <a:noFill/>
          <a:ln>
            <a:noFill/>
          </a:ln>
        </p:spPr>
      </p:pic>
      <p:sp>
        <p:nvSpPr>
          <p:cNvPr id="645" name="Google Shape;645;g1f4d124a910_0_8"/>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solidFill>
                  <a:schemeClr val="dk1"/>
                </a:solidFill>
              </a:rPr>
              <a:t>38</a:t>
            </a:fld>
            <a:endParaRPr>
              <a:solidFill>
                <a:schemeClr val="dk1"/>
              </a:solidFill>
            </a:endParaRPr>
          </a:p>
        </p:txBody>
      </p:sp>
      <p:pic>
        <p:nvPicPr>
          <p:cNvPr id="646" name="Google Shape;646;g1f4d124a910_0_8"/>
          <p:cNvPicPr preferRelativeResize="0"/>
          <p:nvPr/>
        </p:nvPicPr>
        <p:blipFill rotWithShape="1">
          <a:blip r:embed="rId4">
            <a:alphaModFix/>
          </a:blip>
          <a:srcRect/>
          <a:stretch/>
        </p:blipFill>
        <p:spPr>
          <a:xfrm>
            <a:off x="1218712" y="4532671"/>
            <a:ext cx="10167834" cy="232532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g1f4d124a910_0_16"/>
          <p:cNvSpPr txBox="1">
            <a:spLocks noGrp="1"/>
          </p:cNvSpPr>
          <p:nvPr>
            <p:ph type="ctrTitle"/>
          </p:nvPr>
        </p:nvSpPr>
        <p:spPr>
          <a:xfrm>
            <a:off x="796325" y="447097"/>
            <a:ext cx="6732300" cy="661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l"/>
              <a:t>Ασφάλεια των Windows </a:t>
            </a:r>
            <a:endParaRPr>
              <a:highlight>
                <a:srgbClr val="FFFF00"/>
              </a:highlight>
            </a:endParaRPr>
          </a:p>
        </p:txBody>
      </p:sp>
      <p:sp>
        <p:nvSpPr>
          <p:cNvPr id="652" name="Google Shape;652;g1f4d124a910_0_16"/>
          <p:cNvSpPr txBox="1"/>
          <p:nvPr/>
        </p:nvSpPr>
        <p:spPr>
          <a:xfrm>
            <a:off x="891825" y="1373000"/>
            <a:ext cx="10882200" cy="402953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l" sz="1600" b="1" i="0" u="none" strike="noStrike" cap="none" dirty="0">
                <a:solidFill>
                  <a:schemeClr val="dk1"/>
                </a:solidFill>
                <a:latin typeface="Century Gothic"/>
                <a:ea typeface="Century Gothic"/>
                <a:cs typeface="Century Gothic"/>
                <a:sym typeface="Century Gothic"/>
              </a:rPr>
              <a:t>Διαχείριση AppLocker</a:t>
            </a:r>
            <a:endParaRPr sz="13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entury Gothic"/>
              <a:ea typeface="Century Gothic"/>
              <a:cs typeface="Century Gothic"/>
              <a:sym typeface="Century Gothic"/>
            </a:endParaRPr>
          </a:p>
          <a:p>
            <a:pPr marL="457200" marR="0" lvl="0" indent="-298450" algn="l" rtl="0">
              <a:lnSpc>
                <a:spcPct val="115000"/>
              </a:lnSpc>
              <a:spcBef>
                <a:spcPts val="1200"/>
              </a:spcBef>
              <a:spcAft>
                <a:spcPts val="0"/>
              </a:spcAft>
              <a:buClr>
                <a:schemeClr val="dk1"/>
              </a:buClr>
              <a:buSzPts val="1100"/>
              <a:buFont typeface="Arial"/>
              <a:buChar char="●"/>
            </a:pPr>
            <a:r>
              <a:rPr lang="el" sz="1100" b="1" i="0" u="none" strike="noStrike" cap="none" dirty="0">
                <a:solidFill>
                  <a:schemeClr val="dk1"/>
                </a:solidFill>
                <a:latin typeface="Arial"/>
                <a:ea typeface="Arial"/>
                <a:cs typeface="Arial"/>
                <a:sym typeface="Arial"/>
              </a:rPr>
              <a:t>Επιβολή έναντι μόνο ελέγχου: </a:t>
            </a:r>
            <a:r>
              <a:rPr lang="el" sz="1100" i="0" u="none" strike="noStrike" cap="none" dirty="0">
                <a:solidFill>
                  <a:schemeClr val="dk1"/>
                </a:solidFill>
                <a:latin typeface="Arial"/>
                <a:ea typeface="Arial"/>
                <a:cs typeface="Arial"/>
                <a:sym typeface="Arial"/>
              </a:rPr>
              <a:t>Η</a:t>
            </a:r>
            <a:r>
              <a:rPr lang="el" sz="1100" b="0" i="0" u="none" strike="noStrike" cap="none" dirty="0">
                <a:solidFill>
                  <a:schemeClr val="dk1"/>
                </a:solidFill>
                <a:latin typeface="Arial"/>
                <a:ea typeface="Arial"/>
                <a:cs typeface="Arial"/>
                <a:sym typeface="Arial"/>
              </a:rPr>
              <a:t> σημασία της έναρξης με τη λειτουργία μόνο ελέγχου για την αξιολόγηση του αντίκτυπου των κανόνων πριν από την επιβολή τους, ελαχιστοποιώντας τη διακοπή.</a:t>
            </a:r>
            <a:endParaRPr sz="1100" b="0" i="0" u="none" strike="noStrike" cap="none" dirty="0">
              <a:solidFill>
                <a:schemeClr val="dk1"/>
              </a:solidFill>
              <a:latin typeface="Arial"/>
              <a:ea typeface="Arial"/>
              <a:cs typeface="Arial"/>
              <a:sym typeface="Arial"/>
            </a:endParaRPr>
          </a:p>
          <a:p>
            <a:pPr marL="457200" marR="0" lvl="0" indent="-298450" algn="l" rtl="0">
              <a:lnSpc>
                <a:spcPct val="115000"/>
              </a:lnSpc>
              <a:spcBef>
                <a:spcPts val="0"/>
              </a:spcBef>
              <a:spcAft>
                <a:spcPts val="0"/>
              </a:spcAft>
              <a:buClr>
                <a:schemeClr val="dk1"/>
              </a:buClr>
              <a:buSzPts val="1100"/>
              <a:buFont typeface="Arial"/>
              <a:buChar char="●"/>
            </a:pPr>
            <a:r>
              <a:rPr lang="el" sz="1100" b="1" i="0" u="none" strike="noStrike" cap="none" dirty="0">
                <a:solidFill>
                  <a:schemeClr val="dk1"/>
                </a:solidFill>
                <a:latin typeface="Arial"/>
                <a:ea typeface="Arial"/>
                <a:cs typeface="Arial"/>
                <a:sym typeface="Arial"/>
              </a:rPr>
              <a:t>Εξαιρέσεις: </a:t>
            </a:r>
            <a:r>
              <a:rPr lang="el" sz="1100" i="0" u="none" strike="noStrike" cap="none" dirty="0">
                <a:solidFill>
                  <a:schemeClr val="dk1"/>
                </a:solidFill>
                <a:latin typeface="Arial"/>
                <a:ea typeface="Arial"/>
                <a:cs typeface="Arial"/>
                <a:sym typeface="Arial"/>
              </a:rPr>
              <a:t>Πώς</a:t>
            </a:r>
            <a:r>
              <a:rPr lang="el" sz="1100" b="0" i="0" u="none" strike="noStrike" cap="none" dirty="0">
                <a:solidFill>
                  <a:schemeClr val="dk1"/>
                </a:solidFill>
                <a:latin typeface="Arial"/>
                <a:ea typeface="Arial"/>
                <a:cs typeface="Arial"/>
                <a:sym typeface="Arial"/>
              </a:rPr>
              <a:t> να ορίσετε εξαιρέσεις εντός κανόνων για να επιτρέψετε συγκεκριμένες εφαρμογές ενώ αποκλείετε ευρέως άλλες, προσφέροντας λεπτό έλεγχο.</a:t>
            </a:r>
            <a:endParaRPr sz="1100" b="0" i="0" u="none" strike="noStrike" cap="none" dirty="0">
              <a:solidFill>
                <a:schemeClr val="dk1"/>
              </a:solidFill>
              <a:latin typeface="Arial"/>
              <a:ea typeface="Arial"/>
              <a:cs typeface="Arial"/>
              <a:sym typeface="Arial"/>
            </a:endParaRPr>
          </a:p>
          <a:p>
            <a:pPr marL="457200" marR="0" lvl="0" indent="-298450" algn="l" rtl="0">
              <a:lnSpc>
                <a:spcPct val="115000"/>
              </a:lnSpc>
              <a:spcBef>
                <a:spcPts val="0"/>
              </a:spcBef>
              <a:spcAft>
                <a:spcPts val="0"/>
              </a:spcAft>
              <a:buClr>
                <a:schemeClr val="dk1"/>
              </a:buClr>
              <a:buSzPts val="1100"/>
              <a:buFont typeface="Arial"/>
              <a:buChar char="●"/>
            </a:pPr>
            <a:r>
              <a:rPr lang="el" sz="1100" b="1" i="0" u="none" strike="noStrike" cap="none" dirty="0">
                <a:solidFill>
                  <a:schemeClr val="dk1"/>
                </a:solidFill>
                <a:latin typeface="Arial"/>
                <a:ea typeface="Arial"/>
                <a:cs typeface="Arial"/>
                <a:sym typeface="Arial"/>
              </a:rPr>
              <a:t>Wizards:</a:t>
            </a:r>
            <a:r>
              <a:rPr lang="el" sz="1100" b="0" i="0" u="none" strike="noStrike" cap="none" dirty="0">
                <a:solidFill>
                  <a:schemeClr val="dk1"/>
                </a:solidFill>
                <a:latin typeface="Arial"/>
                <a:ea typeface="Arial"/>
                <a:cs typeface="Arial"/>
                <a:sym typeface="Arial"/>
              </a:rPr>
              <a:t> Η χρήση των ενσωματωμένων οδηγών του AppLocker για τη δημιουργία κανόνων απλοποιεί τη διαδικασία ρύθμισης κανόνων για διαφορετικούς τύπους εφαρμογών</a:t>
            </a:r>
            <a:endParaRPr sz="16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1200"/>
              </a:spcBef>
              <a:spcAft>
                <a:spcPts val="0"/>
              </a:spcAft>
              <a:buClr>
                <a:srgbClr val="000000"/>
              </a:buClr>
              <a:buSzPts val="1600"/>
              <a:buFont typeface="Arial"/>
              <a:buNone/>
            </a:pPr>
            <a:endParaRPr sz="16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l" sz="1600" b="1" i="0" u="none" strike="noStrike" cap="none" dirty="0">
                <a:solidFill>
                  <a:schemeClr val="dk1"/>
                </a:solidFill>
                <a:latin typeface="Century Gothic"/>
                <a:ea typeface="Century Gothic"/>
                <a:cs typeface="Century Gothic"/>
                <a:sym typeface="Century Gothic"/>
              </a:rPr>
              <a:t>Ανάπτυξη του AppLocker</a:t>
            </a:r>
            <a:endParaRPr sz="1600" b="1"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entury Gothic"/>
              <a:ea typeface="Century Gothic"/>
              <a:cs typeface="Century Gothic"/>
              <a:sym typeface="Century Gothic"/>
            </a:endParaRPr>
          </a:p>
          <a:p>
            <a:pPr marL="457200" marR="0" lvl="0" indent="-298450" algn="l" rtl="0">
              <a:lnSpc>
                <a:spcPct val="115000"/>
              </a:lnSpc>
              <a:spcBef>
                <a:spcPts val="1200"/>
              </a:spcBef>
              <a:spcAft>
                <a:spcPts val="0"/>
              </a:spcAft>
              <a:buClr>
                <a:schemeClr val="dk1"/>
              </a:buClr>
              <a:buSzPts val="1100"/>
              <a:buFont typeface="Arial"/>
              <a:buChar char="●"/>
            </a:pPr>
            <a:r>
              <a:rPr lang="el" sz="1100" b="1" i="0" u="none" strike="noStrike" cap="none" dirty="0">
                <a:solidFill>
                  <a:schemeClr val="dk1"/>
                </a:solidFill>
                <a:latin typeface="Arial"/>
                <a:ea typeface="Arial"/>
                <a:cs typeface="Arial"/>
                <a:sym typeface="Arial"/>
              </a:rPr>
              <a:t>Προτεραιότητα κανόνα:</a:t>
            </a:r>
            <a:r>
              <a:rPr lang="el" sz="1100" b="0" i="0" u="none" strike="noStrike" cap="none" dirty="0">
                <a:solidFill>
                  <a:schemeClr val="dk1"/>
                </a:solidFill>
                <a:latin typeface="Arial"/>
                <a:ea typeface="Arial"/>
                <a:cs typeface="Arial"/>
                <a:sym typeface="Arial"/>
              </a:rPr>
              <a:t> Κατανόηση της προτεραιότητας της άρνησης έναντι των επιτρεπόμενων ενεργειών και του τρόπου με τον οποίο οι εξαιρέσεις μπορούν να βελτιώσουν τους ελέγχους πρόσβασης.</a:t>
            </a:r>
            <a:endParaRPr sz="1100" b="0" i="0" u="none" strike="noStrike" cap="none" dirty="0">
              <a:solidFill>
                <a:schemeClr val="dk1"/>
              </a:solidFill>
              <a:latin typeface="Arial"/>
              <a:ea typeface="Arial"/>
              <a:cs typeface="Arial"/>
              <a:sym typeface="Arial"/>
            </a:endParaRPr>
          </a:p>
          <a:p>
            <a:pPr marL="457200" marR="0" lvl="0" indent="-298450" algn="l" rtl="0">
              <a:lnSpc>
                <a:spcPct val="115000"/>
              </a:lnSpc>
              <a:spcBef>
                <a:spcPts val="0"/>
              </a:spcBef>
              <a:spcAft>
                <a:spcPts val="0"/>
              </a:spcAft>
              <a:buClr>
                <a:schemeClr val="dk1"/>
              </a:buClr>
              <a:buSzPts val="1100"/>
              <a:buFont typeface="Arial"/>
              <a:buChar char="●"/>
            </a:pPr>
            <a:r>
              <a:rPr lang="el" sz="1100" b="1" i="0" u="none" strike="noStrike" cap="none" dirty="0">
                <a:solidFill>
                  <a:schemeClr val="dk1"/>
                </a:solidFill>
                <a:latin typeface="Arial"/>
                <a:ea typeface="Arial"/>
                <a:cs typeface="Arial"/>
                <a:sym typeface="Arial"/>
              </a:rPr>
              <a:t>Τακτικές ενημερώσεις: </a:t>
            </a:r>
            <a:r>
              <a:rPr lang="el" sz="1100" i="0" u="none" strike="noStrike" cap="none" dirty="0">
                <a:solidFill>
                  <a:schemeClr val="dk1"/>
                </a:solidFill>
                <a:latin typeface="Arial"/>
                <a:ea typeface="Arial"/>
                <a:cs typeface="Arial"/>
                <a:sym typeface="Arial"/>
              </a:rPr>
              <a:t>Η</a:t>
            </a:r>
            <a:r>
              <a:rPr lang="el" sz="1100" b="0" i="0" u="none" strike="noStrike" cap="none" dirty="0">
                <a:solidFill>
                  <a:schemeClr val="dk1"/>
                </a:solidFill>
                <a:latin typeface="Arial"/>
                <a:ea typeface="Arial"/>
                <a:cs typeface="Arial"/>
                <a:sym typeface="Arial"/>
              </a:rPr>
              <a:t> ανάγκη ενημέρωσης κανόνων μετά από ενημερώσεις εφαρμογών, ειδικά για κανόνες που βασίζονται σε κατακερματισμό.</a:t>
            </a:r>
            <a:endParaRPr sz="1100" b="0" i="0" u="none" strike="noStrike" cap="none" dirty="0">
              <a:solidFill>
                <a:schemeClr val="dk1"/>
              </a:solidFill>
              <a:latin typeface="Arial"/>
              <a:ea typeface="Arial"/>
              <a:cs typeface="Arial"/>
              <a:sym typeface="Arial"/>
            </a:endParaRPr>
          </a:p>
          <a:p>
            <a:pPr marL="457200" marR="0" lvl="0" indent="-298450" algn="l" rtl="0">
              <a:lnSpc>
                <a:spcPct val="115000"/>
              </a:lnSpc>
              <a:spcBef>
                <a:spcPts val="0"/>
              </a:spcBef>
              <a:spcAft>
                <a:spcPts val="0"/>
              </a:spcAft>
              <a:buClr>
                <a:schemeClr val="dk1"/>
              </a:buClr>
              <a:buSzPts val="1100"/>
              <a:buFont typeface="Arial"/>
              <a:buChar char="●"/>
            </a:pPr>
            <a:r>
              <a:rPr lang="el" sz="1100" b="1" i="0" u="none" strike="noStrike" cap="none" dirty="0">
                <a:solidFill>
                  <a:schemeClr val="dk1"/>
                </a:solidFill>
                <a:latin typeface="Arial"/>
                <a:ea typeface="Arial"/>
                <a:cs typeface="Arial"/>
                <a:sym typeface="Arial"/>
              </a:rPr>
              <a:t>Ολοκληρωμένη κάλυψη:</a:t>
            </a:r>
            <a:r>
              <a:rPr lang="el" sz="1100" b="0" i="0" u="none" strike="noStrike" cap="none" dirty="0">
                <a:solidFill>
                  <a:schemeClr val="dk1"/>
                </a:solidFill>
                <a:latin typeface="Arial"/>
                <a:ea typeface="Arial"/>
                <a:cs typeface="Arial"/>
                <a:sym typeface="Arial"/>
              </a:rPr>
              <a:t> Διασφάλιση ότι όλοι οι εκτελέσιμοι τύποι καλύπτονται από τους κανόνες AppLocker για την αποτροπή μη εξουσιοδοτημένης εκτέλεσης.</a:t>
            </a:r>
            <a:endParaRPr sz="1100" b="0" i="0" u="none" strike="noStrike" cap="none" dirty="0">
              <a:solidFill>
                <a:schemeClr val="dk1"/>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600"/>
              <a:buFont typeface="Arial"/>
              <a:buNone/>
            </a:pPr>
            <a:endParaRPr sz="1600" b="0" i="0" u="none" strike="noStrike" cap="none" dirty="0">
              <a:solidFill>
                <a:schemeClr val="dk1"/>
              </a:solidFill>
              <a:latin typeface="Century Gothic"/>
              <a:ea typeface="Century Gothic"/>
              <a:cs typeface="Century Gothic"/>
              <a:sym typeface="Century Gothic"/>
            </a:endParaRPr>
          </a:p>
        </p:txBody>
      </p:sp>
      <p:pic>
        <p:nvPicPr>
          <p:cNvPr id="653" name="Google Shape;653;g1f4d124a910_0_16"/>
          <p:cNvPicPr preferRelativeResize="0"/>
          <p:nvPr/>
        </p:nvPicPr>
        <p:blipFill rotWithShape="1">
          <a:blip r:embed="rId3">
            <a:alphaModFix/>
          </a:blip>
          <a:srcRect/>
          <a:stretch/>
        </p:blipFill>
        <p:spPr>
          <a:xfrm>
            <a:off x="9509575" y="108400"/>
            <a:ext cx="2553075" cy="472250"/>
          </a:xfrm>
          <a:prstGeom prst="rect">
            <a:avLst/>
          </a:prstGeom>
          <a:noFill/>
          <a:ln>
            <a:noFill/>
          </a:ln>
        </p:spPr>
      </p:pic>
      <p:sp>
        <p:nvSpPr>
          <p:cNvPr id="654" name="Google Shape;654;g1f4d124a910_0_16"/>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solidFill>
                  <a:schemeClr val="dk1"/>
                </a:solidFill>
              </a:rPr>
              <a:t>39</a:t>
            </a:fld>
            <a:endParaRPr>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4"/>
          <p:cNvSpPr txBox="1">
            <a:spLocks noGrp="1"/>
          </p:cNvSpPr>
          <p:nvPr>
            <p:ph type="ctrTitle"/>
          </p:nvPr>
        </p:nvSpPr>
        <p:spPr>
          <a:xfrm>
            <a:off x="447368" y="270880"/>
            <a:ext cx="11297264" cy="1524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600"/>
              <a:buFont typeface="Book Antiqua"/>
              <a:buNone/>
            </a:pPr>
            <a:r>
              <a:rPr lang="el">
                <a:solidFill>
                  <a:schemeClr val="accent1"/>
                </a:solidFill>
                <a:highlight>
                  <a:schemeClr val="lt1"/>
                </a:highlight>
              </a:rPr>
              <a:t>CSP Training Logistic: </a:t>
            </a:r>
            <a:r>
              <a:rPr lang="el">
                <a:highlight>
                  <a:schemeClr val="lt1"/>
                </a:highlight>
              </a:rPr>
              <a:t>Πότε-Πού-Πώς</a:t>
            </a:r>
            <a:endParaRPr>
              <a:highlight>
                <a:schemeClr val="lt1"/>
              </a:highlight>
            </a:endParaRPr>
          </a:p>
        </p:txBody>
      </p:sp>
      <p:sp>
        <p:nvSpPr>
          <p:cNvPr id="242" name="Google Shape;242;p4"/>
          <p:cNvSpPr>
            <a:spLocks noGrp="1"/>
          </p:cNvSpPr>
          <p:nvPr>
            <p:ph type="body" idx="1"/>
          </p:nvPr>
        </p:nvSpPr>
        <p:spPr>
          <a:xfrm>
            <a:off x="1318352" y="1894376"/>
            <a:ext cx="2847975" cy="3390899"/>
          </a:xfrm>
          <a:prstGeom prst="roundRect">
            <a:avLst>
              <a:gd name="adj" fmla="val 16667"/>
            </a:avLst>
          </a:prstGeom>
          <a:solidFill>
            <a:schemeClr val="accent1">
              <a:alpha val="9411"/>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l"/>
              <a:t>ΌΤΑΝ</a:t>
            </a:r>
            <a:endParaRPr/>
          </a:p>
        </p:txBody>
      </p:sp>
      <p:pic>
        <p:nvPicPr>
          <p:cNvPr id="243" name="Google Shape;243;p4" descr="Άβακας"/>
          <p:cNvPicPr preferRelativeResize="0">
            <a:picLocks noGrp="1"/>
          </p:cNvPicPr>
          <p:nvPr>
            <p:ph type="pic" idx="2"/>
          </p:nvPr>
        </p:nvPicPr>
        <p:blipFill rotWithShape="1">
          <a:blip r:embed="rId3">
            <a:alphaModFix/>
          </a:blip>
          <a:srcRect t="4502" b="4500"/>
          <a:stretch/>
        </p:blipFill>
        <p:spPr>
          <a:xfrm>
            <a:off x="2239419" y="2833688"/>
            <a:ext cx="1005840" cy="914400"/>
          </a:xfrm>
          <a:prstGeom prst="rect">
            <a:avLst/>
          </a:prstGeom>
          <a:noFill/>
          <a:ln>
            <a:noFill/>
          </a:ln>
        </p:spPr>
      </p:pic>
      <p:sp>
        <p:nvSpPr>
          <p:cNvPr id="244" name="Google Shape;244;p4"/>
          <p:cNvSpPr txBox="1">
            <a:spLocks noGrp="1"/>
          </p:cNvSpPr>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l"/>
              <a:t>Χρονοδιάγραμμα: Σεπτέμβριος 2024</a:t>
            </a:r>
            <a:endParaRPr/>
          </a:p>
        </p:txBody>
      </p:sp>
      <p:sp>
        <p:nvSpPr>
          <p:cNvPr id="245" name="Google Shape;245;p4"/>
          <p:cNvSpPr>
            <a:spLocks noGrp="1"/>
          </p:cNvSpPr>
          <p:nvPr>
            <p:ph type="body" idx="4"/>
          </p:nvPr>
        </p:nvSpPr>
        <p:spPr>
          <a:xfrm>
            <a:off x="4651092" y="1894376"/>
            <a:ext cx="2847975" cy="3390899"/>
          </a:xfrm>
          <a:prstGeom prst="roundRect">
            <a:avLst>
              <a:gd name="adj" fmla="val 16667"/>
            </a:avLst>
          </a:prstGeom>
          <a:solidFill>
            <a:schemeClr val="accent1">
              <a:alpha val="9411"/>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l" dirty="0"/>
              <a:t>ΠΟΥ</a:t>
            </a:r>
            <a:endParaRPr dirty="0"/>
          </a:p>
        </p:txBody>
      </p:sp>
      <p:pic>
        <p:nvPicPr>
          <p:cNvPr id="246" name="Google Shape;246;p4" descr="3d Γυαλιά"/>
          <p:cNvPicPr preferRelativeResize="0">
            <a:picLocks noGrp="1"/>
          </p:cNvPicPr>
          <p:nvPr>
            <p:ph type="pic" idx="5"/>
          </p:nvPr>
        </p:nvPicPr>
        <p:blipFill rotWithShape="1">
          <a:blip r:embed="rId4">
            <a:alphaModFix/>
          </a:blip>
          <a:srcRect t="4573" b="4573"/>
          <a:stretch/>
        </p:blipFill>
        <p:spPr>
          <a:xfrm>
            <a:off x="5572159" y="2954840"/>
            <a:ext cx="1005840" cy="914400"/>
          </a:xfrm>
          <a:prstGeom prst="rect">
            <a:avLst/>
          </a:prstGeom>
          <a:noFill/>
          <a:ln>
            <a:noFill/>
          </a:ln>
        </p:spPr>
      </p:pic>
      <p:sp>
        <p:nvSpPr>
          <p:cNvPr id="247" name="Google Shape;247;p4"/>
          <p:cNvSpPr txBox="1">
            <a:spLocks noGrp="1"/>
          </p:cNvSpPr>
          <p:nvPr>
            <p:ph type="body" idx="6"/>
          </p:nvPr>
        </p:nvSpPr>
        <p:spPr>
          <a:xfrm>
            <a:off x="4938557" y="3989404"/>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n-US" dirty="0"/>
              <a:t>ONSITE-</a:t>
            </a:r>
            <a:r>
              <a:rPr lang="en-US" dirty="0" err="1"/>
              <a:t>Piraeus_Greece</a:t>
            </a:r>
            <a:endParaRPr lang="en-US" dirty="0"/>
          </a:p>
        </p:txBody>
      </p:sp>
      <p:sp>
        <p:nvSpPr>
          <p:cNvPr id="248" name="Google Shape;248;p4"/>
          <p:cNvSpPr>
            <a:spLocks noGrp="1"/>
          </p:cNvSpPr>
          <p:nvPr>
            <p:ph type="body" idx="7"/>
          </p:nvPr>
        </p:nvSpPr>
        <p:spPr>
          <a:xfrm>
            <a:off x="7995403" y="1894376"/>
            <a:ext cx="2847975" cy="3390899"/>
          </a:xfrm>
          <a:prstGeom prst="roundRect">
            <a:avLst>
              <a:gd name="adj" fmla="val 16667"/>
            </a:avLst>
          </a:prstGeom>
          <a:solidFill>
            <a:schemeClr val="accent1">
              <a:alpha val="9411"/>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l" dirty="0"/>
              <a:t>ΠΩΣ</a:t>
            </a:r>
            <a:endParaRPr dirty="0"/>
          </a:p>
        </p:txBody>
      </p:sp>
      <p:pic>
        <p:nvPicPr>
          <p:cNvPr id="249" name="Google Shape;249;p4" descr="Κύκλωμα"/>
          <p:cNvPicPr preferRelativeResize="0">
            <a:picLocks noGrp="1"/>
          </p:cNvPicPr>
          <p:nvPr>
            <p:ph type="pic" idx="8"/>
          </p:nvPr>
        </p:nvPicPr>
        <p:blipFill rotWithShape="1">
          <a:blip r:embed="rId5">
            <a:alphaModFix/>
          </a:blip>
          <a:srcRect t="4502" b="4500"/>
          <a:stretch/>
        </p:blipFill>
        <p:spPr>
          <a:xfrm>
            <a:off x="8916470" y="2833688"/>
            <a:ext cx="1005840" cy="914400"/>
          </a:xfrm>
          <a:prstGeom prst="rect">
            <a:avLst/>
          </a:prstGeom>
          <a:noFill/>
          <a:ln>
            <a:noFill/>
          </a:ln>
        </p:spPr>
      </p:pic>
      <p:sp>
        <p:nvSpPr>
          <p:cNvPr id="250" name="Google Shape;250;p4"/>
          <p:cNvSpPr txBox="1">
            <a:spLocks noGrp="1"/>
          </p:cNvSpPr>
          <p:nvPr>
            <p:ph type="body" idx="9"/>
          </p:nvPr>
        </p:nvSpPr>
        <p:spPr>
          <a:xfrm>
            <a:off x="8282868" y="3989404"/>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l"/>
              <a:t>Πρακτική εξάσκηση</a:t>
            </a:r>
            <a:endParaRPr/>
          </a:p>
        </p:txBody>
      </p:sp>
      <p:sp>
        <p:nvSpPr>
          <p:cNvPr id="251" name="Google Shape;251;p4"/>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4</a:t>
            </a:fld>
            <a:endParaRPr/>
          </a:p>
        </p:txBody>
      </p:sp>
      <p:pic>
        <p:nvPicPr>
          <p:cNvPr id="252" name="Google Shape;252;p4"/>
          <p:cNvPicPr preferRelativeResize="0"/>
          <p:nvPr/>
        </p:nvPicPr>
        <p:blipFill rotWithShape="1">
          <a:blip r:embed="rId6">
            <a:alphaModFix/>
          </a:blip>
          <a:srcRect/>
          <a:stretch/>
        </p:blipFill>
        <p:spPr>
          <a:xfrm>
            <a:off x="9509575" y="108400"/>
            <a:ext cx="2553075" cy="4722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g1f4d124a910_0_40"/>
          <p:cNvSpPr txBox="1">
            <a:spLocks noGrp="1"/>
          </p:cNvSpPr>
          <p:nvPr>
            <p:ph type="ctrTitle"/>
          </p:nvPr>
        </p:nvSpPr>
        <p:spPr>
          <a:xfrm>
            <a:off x="796325" y="447097"/>
            <a:ext cx="6732300" cy="661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l"/>
              <a:t>Ασφάλεια των Windows </a:t>
            </a:r>
            <a:endParaRPr>
              <a:highlight>
                <a:srgbClr val="FFFF00"/>
              </a:highlight>
            </a:endParaRPr>
          </a:p>
        </p:txBody>
      </p:sp>
      <p:sp>
        <p:nvSpPr>
          <p:cNvPr id="660" name="Google Shape;660;g1f4d124a910_0_40"/>
          <p:cNvSpPr txBox="1"/>
          <p:nvPr/>
        </p:nvSpPr>
        <p:spPr>
          <a:xfrm>
            <a:off x="891825" y="1373000"/>
            <a:ext cx="10882200" cy="1426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l" sz="1600" b="1" i="0" u="none" strike="noStrike" cap="none">
                <a:solidFill>
                  <a:schemeClr val="dk1"/>
                </a:solidFill>
                <a:latin typeface="Century Gothic"/>
                <a:ea typeface="Century Gothic"/>
                <a:cs typeface="Century Gothic"/>
                <a:sym typeface="Century Gothic"/>
              </a:rPr>
              <a:t>Προεπιλεγμένοι κανόνες AppLocker </a:t>
            </a:r>
            <a:endParaRPr sz="13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entury Gothic"/>
              <a:ea typeface="Century Gothic"/>
              <a:cs typeface="Century Gothic"/>
              <a:sym typeface="Century Gothic"/>
            </a:endParaRPr>
          </a:p>
          <a:p>
            <a:pPr marL="457200" marR="0" lvl="0" indent="0" algn="l" rtl="0">
              <a:lnSpc>
                <a:spcPct val="115000"/>
              </a:lnSpc>
              <a:spcBef>
                <a:spcPts val="1200"/>
              </a:spcBef>
              <a:spcAft>
                <a:spcPts val="0"/>
              </a:spcAft>
              <a:buClr>
                <a:srgbClr val="000000"/>
              </a:buClr>
              <a:buSzPts val="1100"/>
              <a:buFont typeface="Arial"/>
              <a:buNone/>
            </a:pP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600"/>
              <a:buFont typeface="Arial"/>
              <a:buNone/>
            </a:pPr>
            <a:endParaRPr sz="1600" b="0" i="0" u="none" strike="noStrike" cap="none">
              <a:solidFill>
                <a:schemeClr val="dk1"/>
              </a:solidFill>
              <a:latin typeface="Century Gothic"/>
              <a:ea typeface="Century Gothic"/>
              <a:cs typeface="Century Gothic"/>
              <a:sym typeface="Century Gothic"/>
            </a:endParaRPr>
          </a:p>
        </p:txBody>
      </p:sp>
      <p:pic>
        <p:nvPicPr>
          <p:cNvPr id="661" name="Google Shape;661;g1f4d124a910_0_40"/>
          <p:cNvPicPr preferRelativeResize="0"/>
          <p:nvPr/>
        </p:nvPicPr>
        <p:blipFill rotWithShape="1">
          <a:blip r:embed="rId3">
            <a:alphaModFix/>
          </a:blip>
          <a:srcRect/>
          <a:stretch/>
        </p:blipFill>
        <p:spPr>
          <a:xfrm>
            <a:off x="9509575" y="108400"/>
            <a:ext cx="2553075" cy="472250"/>
          </a:xfrm>
          <a:prstGeom prst="rect">
            <a:avLst/>
          </a:prstGeom>
          <a:noFill/>
          <a:ln>
            <a:noFill/>
          </a:ln>
        </p:spPr>
      </p:pic>
      <p:sp>
        <p:nvSpPr>
          <p:cNvPr id="662" name="Google Shape;662;g1f4d124a910_0_40"/>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solidFill>
                  <a:schemeClr val="dk1"/>
                </a:solidFill>
              </a:rPr>
              <a:t>40</a:t>
            </a:fld>
            <a:endParaRPr>
              <a:solidFill>
                <a:schemeClr val="dk1"/>
              </a:solidFill>
            </a:endParaRPr>
          </a:p>
        </p:txBody>
      </p:sp>
      <p:pic>
        <p:nvPicPr>
          <p:cNvPr id="663" name="Google Shape;663;g1f4d124a910_0_40"/>
          <p:cNvPicPr preferRelativeResize="0"/>
          <p:nvPr/>
        </p:nvPicPr>
        <p:blipFill rotWithShape="1">
          <a:blip r:embed="rId4">
            <a:alphaModFix/>
          </a:blip>
          <a:srcRect/>
          <a:stretch/>
        </p:blipFill>
        <p:spPr>
          <a:xfrm>
            <a:off x="152400" y="2951600"/>
            <a:ext cx="11887201" cy="228689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g1f4d124a910_0_51"/>
          <p:cNvSpPr txBox="1">
            <a:spLocks noGrp="1"/>
          </p:cNvSpPr>
          <p:nvPr>
            <p:ph type="ctrTitle"/>
          </p:nvPr>
        </p:nvSpPr>
        <p:spPr>
          <a:xfrm>
            <a:off x="796325" y="447097"/>
            <a:ext cx="6732300" cy="661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l"/>
              <a:t>Ασφάλεια των Windows </a:t>
            </a:r>
            <a:endParaRPr>
              <a:highlight>
                <a:srgbClr val="FFFF00"/>
              </a:highlight>
            </a:endParaRPr>
          </a:p>
        </p:txBody>
      </p:sp>
      <p:sp>
        <p:nvSpPr>
          <p:cNvPr id="669" name="Google Shape;669;g1f4d124a910_0_51"/>
          <p:cNvSpPr txBox="1"/>
          <p:nvPr/>
        </p:nvSpPr>
        <p:spPr>
          <a:xfrm>
            <a:off x="891825" y="1373000"/>
            <a:ext cx="10882200" cy="476742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l" sz="1600" b="1" i="0" u="none" strike="noStrike" cap="none" dirty="0">
                <a:solidFill>
                  <a:schemeClr val="dk1"/>
                </a:solidFill>
                <a:latin typeface="Century Gothic"/>
                <a:ea typeface="Century Gothic"/>
                <a:cs typeface="Century Gothic"/>
                <a:sym typeface="Century Gothic"/>
              </a:rPr>
              <a:t>Αντιμετώπιση των προκλήσεων AppLocker σε ν</a:t>
            </a:r>
            <a:r>
              <a:rPr lang="el-GR" sz="1600" b="1" i="0" u="none" strike="noStrike" cap="none" dirty="0" err="1">
                <a:solidFill>
                  <a:schemeClr val="dk1"/>
                </a:solidFill>
                <a:latin typeface="Century Gothic"/>
                <a:ea typeface="Century Gothic"/>
                <a:cs typeface="Century Gothic"/>
                <a:sym typeface="Century Gothic"/>
              </a:rPr>
              <a:t>αυτιλ</a:t>
            </a:r>
            <a:r>
              <a:rPr lang="el" sz="1600" b="1" i="0" u="none" strike="noStrike" cap="none" dirty="0">
                <a:solidFill>
                  <a:schemeClr val="dk1"/>
                </a:solidFill>
                <a:latin typeface="Century Gothic"/>
                <a:ea typeface="Century Gothic"/>
                <a:cs typeface="Century Gothic"/>
                <a:sym typeface="Century Gothic"/>
              </a:rPr>
              <a:t>ιακές ρυθμίσεις</a:t>
            </a:r>
            <a:endParaRPr sz="13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entury Gothic"/>
              <a:ea typeface="Century Gothic"/>
              <a:cs typeface="Century Gothic"/>
              <a:sym typeface="Century Gothic"/>
            </a:endParaRPr>
          </a:p>
          <a:p>
            <a:pPr marL="457200" marR="0" lvl="0" indent="-298450" algn="l" rtl="0">
              <a:lnSpc>
                <a:spcPct val="115000"/>
              </a:lnSpc>
              <a:spcBef>
                <a:spcPts val="1200"/>
              </a:spcBef>
              <a:spcAft>
                <a:spcPts val="0"/>
              </a:spcAft>
              <a:buClr>
                <a:schemeClr val="dk1"/>
              </a:buClr>
              <a:buSzPts val="1100"/>
              <a:buFont typeface="Arial"/>
              <a:buChar char="●"/>
            </a:pPr>
            <a:r>
              <a:rPr lang="el" sz="1100" b="1" i="0" u="none" strike="noStrike" cap="none" dirty="0">
                <a:solidFill>
                  <a:schemeClr val="dk1"/>
                </a:solidFill>
                <a:latin typeface="Arial"/>
                <a:ea typeface="Arial"/>
                <a:cs typeface="Arial"/>
                <a:sym typeface="Arial"/>
              </a:rPr>
              <a:t>Συνδεσιμότητα δικτύου:</a:t>
            </a:r>
            <a:r>
              <a:rPr lang="el" sz="1100" b="0" i="0" u="none" strike="noStrike" cap="none" dirty="0">
                <a:solidFill>
                  <a:schemeClr val="dk1"/>
                </a:solidFill>
                <a:latin typeface="Arial"/>
                <a:ea typeface="Arial"/>
                <a:cs typeface="Arial"/>
                <a:sym typeface="Arial"/>
              </a:rPr>
              <a:t> Στρατηγικές για τη διαχείριση κανόνων AppLocker σε περιβάλλοντα με διαλείπουσα συνδεσιμότητα, όπως πλοία στη θάλασσα.</a:t>
            </a:r>
            <a:endParaRPr sz="1100" b="0" i="0" u="none" strike="noStrike" cap="none" dirty="0">
              <a:solidFill>
                <a:schemeClr val="dk1"/>
              </a:solidFill>
              <a:latin typeface="Arial"/>
              <a:ea typeface="Arial"/>
              <a:cs typeface="Arial"/>
              <a:sym typeface="Arial"/>
            </a:endParaRPr>
          </a:p>
          <a:p>
            <a:pPr marL="457200" marR="0" lvl="0" indent="-298450" algn="l" rtl="0">
              <a:lnSpc>
                <a:spcPct val="115000"/>
              </a:lnSpc>
              <a:spcBef>
                <a:spcPts val="0"/>
              </a:spcBef>
              <a:spcAft>
                <a:spcPts val="0"/>
              </a:spcAft>
              <a:buClr>
                <a:schemeClr val="dk1"/>
              </a:buClr>
              <a:buSzPts val="1100"/>
              <a:buFont typeface="Arial"/>
              <a:buChar char="●"/>
            </a:pPr>
            <a:r>
              <a:rPr lang="el" sz="1100" b="1" i="0" u="none" strike="noStrike" cap="none" dirty="0">
                <a:solidFill>
                  <a:schemeClr val="dk1"/>
                </a:solidFill>
                <a:latin typeface="Arial"/>
                <a:ea typeface="Arial"/>
                <a:cs typeface="Arial"/>
                <a:sym typeface="Arial"/>
              </a:rPr>
              <a:t>Περιορισμένοι πόροι IT:</a:t>
            </a:r>
            <a:r>
              <a:rPr lang="el" sz="1100" b="0" i="0" u="none" strike="noStrike" cap="none" dirty="0">
                <a:solidFill>
                  <a:schemeClr val="dk1"/>
                </a:solidFill>
                <a:latin typeface="Arial"/>
                <a:ea typeface="Arial"/>
                <a:cs typeface="Arial"/>
                <a:sym typeface="Arial"/>
              </a:rPr>
              <a:t> Λύσεις για την ανάπτυξη και τη διαχείριση του AppLocker με ελάχιστη ενσωματωμένη υποστήριξη IT, αξιοποιώντας εργαλεία απομακρυσμένης διαχείρισης.</a:t>
            </a:r>
            <a:endParaRPr sz="1100" b="0" i="0" u="none" strike="noStrike" cap="none" dirty="0">
              <a:solidFill>
                <a:schemeClr val="dk1"/>
              </a:solidFill>
              <a:latin typeface="Arial"/>
              <a:ea typeface="Arial"/>
              <a:cs typeface="Arial"/>
              <a:sym typeface="Arial"/>
            </a:endParaRPr>
          </a:p>
          <a:p>
            <a:pPr marL="457200" marR="0" lvl="0" indent="-298450" algn="l" rtl="0">
              <a:lnSpc>
                <a:spcPct val="115000"/>
              </a:lnSpc>
              <a:spcBef>
                <a:spcPts val="0"/>
              </a:spcBef>
              <a:spcAft>
                <a:spcPts val="0"/>
              </a:spcAft>
              <a:buClr>
                <a:schemeClr val="dk1"/>
              </a:buClr>
              <a:buSzPts val="1100"/>
              <a:buFont typeface="Arial"/>
              <a:buChar char="●"/>
            </a:pPr>
            <a:r>
              <a:rPr lang="el" sz="1100" b="1" i="0" u="none" strike="noStrike" cap="none" dirty="0">
                <a:solidFill>
                  <a:schemeClr val="dk1"/>
                </a:solidFill>
                <a:latin typeface="Arial"/>
                <a:ea typeface="Arial"/>
                <a:cs typeface="Arial"/>
                <a:sym typeface="Arial"/>
              </a:rPr>
              <a:t>Συμβατότητα </a:t>
            </a:r>
            <a:r>
              <a:rPr lang="el-GR" sz="1100" b="1" i="0" u="none" strike="noStrike" cap="none" dirty="0" err="1">
                <a:solidFill>
                  <a:schemeClr val="dk1"/>
                </a:solidFill>
                <a:latin typeface="Arial"/>
                <a:ea typeface="Arial"/>
                <a:cs typeface="Arial"/>
                <a:sym typeface="Arial"/>
              </a:rPr>
              <a:t>ναυτιλ</a:t>
            </a:r>
            <a:r>
              <a:rPr lang="el" sz="1100" b="1" i="0" u="none" strike="noStrike" cap="none" dirty="0">
                <a:solidFill>
                  <a:schemeClr val="dk1"/>
                </a:solidFill>
                <a:latin typeface="Arial"/>
                <a:ea typeface="Arial"/>
                <a:cs typeface="Arial"/>
                <a:sym typeface="Arial"/>
              </a:rPr>
              <a:t>ιακού λογισμικού:</a:t>
            </a:r>
            <a:r>
              <a:rPr lang="el" sz="1100" b="0" i="0" u="none" strike="noStrike" cap="none" dirty="0">
                <a:solidFill>
                  <a:schemeClr val="dk1"/>
                </a:solidFill>
                <a:latin typeface="Arial"/>
                <a:ea typeface="Arial"/>
                <a:cs typeface="Arial"/>
                <a:sym typeface="Arial"/>
              </a:rPr>
              <a:t> Διασφάλιση ότι το βασικό λογισμικό ν</a:t>
            </a:r>
            <a:r>
              <a:rPr lang="el-GR" sz="1100" b="0" i="0" u="none" strike="noStrike" cap="none" dirty="0" err="1">
                <a:solidFill>
                  <a:schemeClr val="dk1"/>
                </a:solidFill>
                <a:latin typeface="Arial"/>
                <a:ea typeface="Arial"/>
                <a:cs typeface="Arial"/>
                <a:sym typeface="Arial"/>
              </a:rPr>
              <a:t>αυτιλ</a:t>
            </a:r>
            <a:r>
              <a:rPr lang="el" sz="1100" b="0" i="0" u="none" strike="noStrike" cap="none" dirty="0">
                <a:solidFill>
                  <a:schemeClr val="dk1"/>
                </a:solidFill>
                <a:latin typeface="Arial"/>
                <a:ea typeface="Arial"/>
                <a:cs typeface="Arial"/>
                <a:sym typeface="Arial"/>
              </a:rPr>
              <a:t>ιακής πλοήγησης και λειτουργίας είναι στη λίστα επιτρεπόμενων και δεν επηρεάζεται από τις πολιτικές AppLocker.</a:t>
            </a:r>
            <a:endParaRPr sz="1100" b="1" i="0" u="none" strike="noStrike" cap="none" dirty="0">
              <a:solidFill>
                <a:schemeClr val="dk1"/>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600"/>
              <a:buFont typeface="Arial"/>
              <a:buNone/>
            </a:pPr>
            <a:endParaRPr sz="16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l" sz="1600" b="1" i="0" u="none" strike="noStrike" cap="none" dirty="0">
                <a:solidFill>
                  <a:schemeClr val="dk1"/>
                </a:solidFill>
                <a:latin typeface="Century Gothic"/>
                <a:ea typeface="Century Gothic"/>
                <a:cs typeface="Century Gothic"/>
                <a:sym typeface="Century Gothic"/>
              </a:rPr>
              <a:t>Ενίσχυση της ασφάλειας στη ν</a:t>
            </a:r>
            <a:r>
              <a:rPr lang="el-GR" sz="1600" b="1" i="0" u="none" strike="noStrike" cap="none" dirty="0" err="1">
                <a:solidFill>
                  <a:schemeClr val="dk1"/>
                </a:solidFill>
                <a:latin typeface="Century Gothic"/>
                <a:ea typeface="Century Gothic"/>
                <a:cs typeface="Century Gothic"/>
                <a:sym typeface="Century Gothic"/>
              </a:rPr>
              <a:t>αυτιλ</a:t>
            </a:r>
            <a:r>
              <a:rPr lang="el" sz="1600" b="1" i="0" u="none" strike="noStrike" cap="none" dirty="0">
                <a:solidFill>
                  <a:schemeClr val="dk1"/>
                </a:solidFill>
                <a:latin typeface="Century Gothic"/>
                <a:ea typeface="Century Gothic"/>
                <a:cs typeface="Century Gothic"/>
                <a:sym typeface="Century Gothic"/>
              </a:rPr>
              <a:t>ία μέσω του ελέγχου εφαρμογών</a:t>
            </a:r>
            <a:endParaRPr sz="1600" b="1"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entury Gothic"/>
              <a:ea typeface="Century Gothic"/>
              <a:cs typeface="Century Gothic"/>
              <a:sym typeface="Century Gothic"/>
            </a:endParaRPr>
          </a:p>
          <a:p>
            <a:pPr marL="457200" marR="0" lvl="0" indent="-298450" algn="l" rtl="0">
              <a:lnSpc>
                <a:spcPct val="115000"/>
              </a:lnSpc>
              <a:spcBef>
                <a:spcPts val="1200"/>
              </a:spcBef>
              <a:spcAft>
                <a:spcPts val="0"/>
              </a:spcAft>
              <a:buClr>
                <a:schemeClr val="dk1"/>
              </a:buClr>
              <a:buSzPts val="1100"/>
              <a:buFont typeface="Arial"/>
              <a:buChar char="●"/>
            </a:pPr>
            <a:r>
              <a:rPr lang="el" sz="1100" b="1" i="0" u="none" strike="noStrike" cap="none" dirty="0">
                <a:solidFill>
                  <a:schemeClr val="dk1"/>
                </a:solidFill>
                <a:latin typeface="Arial"/>
                <a:ea typeface="Arial"/>
                <a:cs typeface="Arial"/>
                <a:sym typeface="Arial"/>
              </a:rPr>
              <a:t>Πολυεπίπεδη άμυνα: </a:t>
            </a:r>
            <a:r>
              <a:rPr lang="el" sz="1100" i="0" u="none" strike="noStrike" cap="none" dirty="0">
                <a:solidFill>
                  <a:schemeClr val="dk1"/>
                </a:solidFill>
                <a:latin typeface="Arial"/>
                <a:ea typeface="Arial"/>
                <a:cs typeface="Arial"/>
                <a:sym typeface="Arial"/>
              </a:rPr>
              <a:t>Ο</a:t>
            </a:r>
            <a:r>
              <a:rPr lang="el" sz="1100" b="0" i="0" u="none" strike="noStrike" cap="none" dirty="0">
                <a:solidFill>
                  <a:schemeClr val="dk1"/>
                </a:solidFill>
                <a:latin typeface="Arial"/>
                <a:ea typeface="Arial"/>
                <a:cs typeface="Arial"/>
                <a:sym typeface="Arial"/>
              </a:rPr>
              <a:t> ρόλος του AppLocker στην προστασία συστημάτων ν</a:t>
            </a:r>
            <a:r>
              <a:rPr lang="el-GR" sz="1100" b="0" i="0" u="none" strike="noStrike" cap="none" dirty="0" err="1">
                <a:solidFill>
                  <a:schemeClr val="dk1"/>
                </a:solidFill>
                <a:latin typeface="Arial"/>
                <a:ea typeface="Arial"/>
                <a:cs typeface="Arial"/>
                <a:sym typeface="Arial"/>
              </a:rPr>
              <a:t>αυτιλ</a:t>
            </a:r>
            <a:r>
              <a:rPr lang="el" sz="1100" b="0" i="0" u="none" strike="noStrike" cap="none" dirty="0">
                <a:solidFill>
                  <a:schemeClr val="dk1"/>
                </a:solidFill>
                <a:latin typeface="Arial"/>
                <a:ea typeface="Arial"/>
                <a:cs typeface="Arial"/>
                <a:sym typeface="Arial"/>
              </a:rPr>
              <a:t>ίας επιχειρησιακής τεχνολογίας (OT) και τεχνολογίας πληροφοριών (IT) από μη εξουσιοδοτημένο λογισμικό και κακόβουλο λογισμικό.</a:t>
            </a:r>
            <a:endParaRPr sz="1100" b="0" i="0" u="none" strike="noStrike" cap="none" dirty="0">
              <a:solidFill>
                <a:schemeClr val="dk1"/>
              </a:solidFill>
              <a:latin typeface="Arial"/>
              <a:ea typeface="Arial"/>
              <a:cs typeface="Arial"/>
              <a:sym typeface="Arial"/>
            </a:endParaRPr>
          </a:p>
          <a:p>
            <a:pPr marL="457200" marR="0" lvl="0" indent="-298450" algn="l" rtl="0">
              <a:lnSpc>
                <a:spcPct val="115000"/>
              </a:lnSpc>
              <a:spcBef>
                <a:spcPts val="0"/>
              </a:spcBef>
              <a:spcAft>
                <a:spcPts val="0"/>
              </a:spcAft>
              <a:buClr>
                <a:schemeClr val="dk1"/>
              </a:buClr>
              <a:buSzPts val="1100"/>
              <a:buFont typeface="Arial"/>
              <a:buChar char="●"/>
            </a:pPr>
            <a:r>
              <a:rPr lang="el" sz="1100" b="1" i="0" u="none" strike="noStrike" cap="none" dirty="0">
                <a:solidFill>
                  <a:schemeClr val="dk1"/>
                </a:solidFill>
                <a:latin typeface="Arial"/>
                <a:ea typeface="Arial"/>
                <a:cs typeface="Arial"/>
                <a:sym typeface="Arial"/>
              </a:rPr>
              <a:t>Συμμόρφωση και κανονισμός:</a:t>
            </a:r>
            <a:r>
              <a:rPr lang="el" sz="1100" b="0" i="0" u="none" strike="noStrike" cap="none" dirty="0">
                <a:solidFill>
                  <a:schemeClr val="dk1"/>
                </a:solidFill>
                <a:latin typeface="Arial"/>
                <a:ea typeface="Arial"/>
                <a:cs typeface="Arial"/>
                <a:sym typeface="Arial"/>
              </a:rPr>
              <a:t> Παροχή βοήθειας στους </a:t>
            </a:r>
            <a:r>
              <a:rPr lang="el-GR" sz="1100" b="0" i="0" u="none" strike="noStrike" cap="none" dirty="0" err="1">
                <a:solidFill>
                  <a:schemeClr val="dk1"/>
                </a:solidFill>
                <a:latin typeface="Arial"/>
                <a:ea typeface="Arial"/>
                <a:cs typeface="Arial"/>
                <a:sym typeface="Arial"/>
              </a:rPr>
              <a:t>ναυτιλ</a:t>
            </a:r>
            <a:r>
              <a:rPr lang="el" sz="1100" b="0" i="0" u="none" strike="noStrike" cap="none" dirty="0">
                <a:solidFill>
                  <a:schemeClr val="dk1"/>
                </a:solidFill>
                <a:latin typeface="Arial"/>
                <a:ea typeface="Arial"/>
                <a:cs typeface="Arial"/>
                <a:sym typeface="Arial"/>
              </a:rPr>
              <a:t>ιακούς οργανισμούς για τη συμμόρφωση με τα διεθνή πρότυπα και κανονισμούς για τη ν</a:t>
            </a:r>
            <a:r>
              <a:rPr lang="el-GR" sz="1100" b="0" i="0" u="none" strike="noStrike" cap="none" dirty="0" err="1">
                <a:solidFill>
                  <a:schemeClr val="dk1"/>
                </a:solidFill>
                <a:latin typeface="Arial"/>
                <a:ea typeface="Arial"/>
                <a:cs typeface="Arial"/>
                <a:sym typeface="Arial"/>
              </a:rPr>
              <a:t>αυτιλ</a:t>
            </a:r>
            <a:r>
              <a:rPr lang="el" sz="1100" b="0" i="0" u="none" strike="noStrike" cap="none" dirty="0">
                <a:solidFill>
                  <a:schemeClr val="dk1"/>
                </a:solidFill>
                <a:latin typeface="Arial"/>
                <a:ea typeface="Arial"/>
                <a:cs typeface="Arial"/>
                <a:sym typeface="Arial"/>
              </a:rPr>
              <a:t>ιακή ασφάλεια στον κυβερνοχώρο, ελέγχοντας την εκτέλεση των εφαρμογών.</a:t>
            </a:r>
            <a:endParaRPr sz="1100" b="0" i="0" u="none" strike="noStrike" cap="none" dirty="0">
              <a:solidFill>
                <a:schemeClr val="dk1"/>
              </a:solidFill>
              <a:latin typeface="Arial"/>
              <a:ea typeface="Arial"/>
              <a:cs typeface="Arial"/>
              <a:sym typeface="Arial"/>
            </a:endParaRPr>
          </a:p>
          <a:p>
            <a:pPr marL="457200" marR="0" lvl="0" indent="-298450" algn="l" rtl="0">
              <a:lnSpc>
                <a:spcPct val="115000"/>
              </a:lnSpc>
              <a:spcBef>
                <a:spcPts val="0"/>
              </a:spcBef>
              <a:spcAft>
                <a:spcPts val="0"/>
              </a:spcAft>
              <a:buClr>
                <a:schemeClr val="dk1"/>
              </a:buClr>
              <a:buSzPts val="1100"/>
              <a:buFont typeface="Arial"/>
              <a:buChar char="●"/>
            </a:pPr>
            <a:r>
              <a:rPr lang="el" sz="1100" b="1" i="0" u="none" strike="noStrike" cap="none" dirty="0">
                <a:solidFill>
                  <a:schemeClr val="dk1"/>
                </a:solidFill>
                <a:latin typeface="Arial"/>
                <a:ea typeface="Arial"/>
                <a:cs typeface="Arial"/>
                <a:sym typeface="Arial"/>
              </a:rPr>
              <a:t>Σχεδιασμός σεναρίων:</a:t>
            </a:r>
            <a:r>
              <a:rPr lang="el" sz="1100" b="0" i="0" u="none" strike="noStrike" cap="none" dirty="0">
                <a:solidFill>
                  <a:schemeClr val="dk1"/>
                </a:solidFill>
                <a:latin typeface="Arial"/>
                <a:ea typeface="Arial"/>
                <a:cs typeface="Arial"/>
                <a:sym typeface="Arial"/>
              </a:rPr>
              <a:t> Προετοιμασία και μετριασμός περιστατικών ασφάλειας στον κυβερνοχώρο σε ν</a:t>
            </a:r>
            <a:r>
              <a:rPr lang="el-GR" sz="1100" b="0" i="0" u="none" strike="noStrike" cap="none" dirty="0" err="1">
                <a:solidFill>
                  <a:schemeClr val="dk1"/>
                </a:solidFill>
                <a:latin typeface="Arial"/>
                <a:ea typeface="Arial"/>
                <a:cs typeface="Arial"/>
                <a:sym typeface="Arial"/>
              </a:rPr>
              <a:t>αυτιλ</a:t>
            </a:r>
            <a:r>
              <a:rPr lang="el" sz="1100" b="0" i="0" u="none" strike="noStrike" cap="none" dirty="0">
                <a:solidFill>
                  <a:schemeClr val="dk1"/>
                </a:solidFill>
                <a:latin typeface="Arial"/>
                <a:ea typeface="Arial"/>
                <a:cs typeface="Arial"/>
                <a:sym typeface="Arial"/>
              </a:rPr>
              <a:t>ιακά περιβάλλοντα, περιορίζοντας την εκτέλεση εφαρμογών σε μια ελεγμένη λίστα.</a:t>
            </a:r>
            <a:endParaRPr sz="1100" b="0" i="0" u="none" strike="noStrike" cap="none" dirty="0">
              <a:solidFill>
                <a:schemeClr val="dk1"/>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100"/>
              <a:buFont typeface="Arial"/>
              <a:buNone/>
            </a:pPr>
            <a:endParaRPr sz="1100" b="1" i="0" u="none" strike="noStrike" cap="none" dirty="0">
              <a:solidFill>
                <a:schemeClr val="dk1"/>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600"/>
              <a:buFont typeface="Arial"/>
              <a:buNone/>
            </a:pPr>
            <a:endParaRPr sz="1600" b="0" i="0" u="none" strike="noStrike" cap="none" dirty="0">
              <a:solidFill>
                <a:schemeClr val="dk1"/>
              </a:solidFill>
              <a:latin typeface="Century Gothic"/>
              <a:ea typeface="Century Gothic"/>
              <a:cs typeface="Century Gothic"/>
              <a:sym typeface="Century Gothic"/>
            </a:endParaRPr>
          </a:p>
        </p:txBody>
      </p:sp>
      <p:pic>
        <p:nvPicPr>
          <p:cNvPr id="670" name="Google Shape;670;g1f4d124a910_0_51"/>
          <p:cNvPicPr preferRelativeResize="0"/>
          <p:nvPr/>
        </p:nvPicPr>
        <p:blipFill rotWithShape="1">
          <a:blip r:embed="rId3">
            <a:alphaModFix/>
          </a:blip>
          <a:srcRect/>
          <a:stretch/>
        </p:blipFill>
        <p:spPr>
          <a:xfrm>
            <a:off x="9509575" y="108400"/>
            <a:ext cx="2553075" cy="472250"/>
          </a:xfrm>
          <a:prstGeom prst="rect">
            <a:avLst/>
          </a:prstGeom>
          <a:noFill/>
          <a:ln>
            <a:noFill/>
          </a:ln>
        </p:spPr>
      </p:pic>
      <p:sp>
        <p:nvSpPr>
          <p:cNvPr id="671" name="Google Shape;671;g1f4d124a910_0_51"/>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solidFill>
                  <a:schemeClr val="dk1"/>
                </a:solidFill>
              </a:rPr>
              <a:t>41</a:t>
            </a:fld>
            <a:endParaRPr>
              <a:solidFill>
                <a:schemeClr val="dk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g1f4d124a910_0_70"/>
          <p:cNvSpPr txBox="1">
            <a:spLocks noGrp="1"/>
          </p:cNvSpPr>
          <p:nvPr>
            <p:ph type="ctrTitle"/>
          </p:nvPr>
        </p:nvSpPr>
        <p:spPr>
          <a:xfrm>
            <a:off x="796325" y="447097"/>
            <a:ext cx="6732300" cy="661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l"/>
              <a:t>Ασφάλεια των Windows </a:t>
            </a:r>
            <a:endParaRPr>
              <a:highlight>
                <a:srgbClr val="FFFF00"/>
              </a:highlight>
            </a:endParaRPr>
          </a:p>
        </p:txBody>
      </p:sp>
      <p:sp>
        <p:nvSpPr>
          <p:cNvPr id="677" name="Google Shape;677;g1f4d124a910_0_70"/>
          <p:cNvSpPr txBox="1"/>
          <p:nvPr/>
        </p:nvSpPr>
        <p:spPr>
          <a:xfrm>
            <a:off x="891825" y="1373000"/>
            <a:ext cx="10882200" cy="496209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l" sz="1600" b="1" i="0" u="none" strike="noStrike" cap="none" dirty="0">
                <a:solidFill>
                  <a:schemeClr val="dk1"/>
                </a:solidFill>
                <a:latin typeface="Century Gothic"/>
                <a:ea typeface="Century Gothic"/>
                <a:cs typeface="Century Gothic"/>
                <a:sym typeface="Century Gothic"/>
              </a:rPr>
              <a:t>Ανάπτυξη του AppLocker σε πλοία και λιμενικές εγκαταστάσεις</a:t>
            </a:r>
            <a:endParaRPr sz="13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entury Gothic"/>
              <a:ea typeface="Century Gothic"/>
              <a:cs typeface="Century Gothic"/>
              <a:sym typeface="Century Gothic"/>
            </a:endParaRPr>
          </a:p>
          <a:p>
            <a:pPr marL="457200" marR="0" lvl="0" indent="-298450" algn="l" rtl="0">
              <a:lnSpc>
                <a:spcPct val="115000"/>
              </a:lnSpc>
              <a:spcBef>
                <a:spcPts val="1200"/>
              </a:spcBef>
              <a:spcAft>
                <a:spcPts val="0"/>
              </a:spcAft>
              <a:buClr>
                <a:schemeClr val="dk1"/>
              </a:buClr>
              <a:buSzPts val="1100"/>
              <a:buFont typeface="Arial"/>
              <a:buChar char="●"/>
            </a:pPr>
            <a:r>
              <a:rPr lang="el" sz="1100" b="1" i="0" u="none" strike="noStrike" cap="none" dirty="0">
                <a:solidFill>
                  <a:schemeClr val="dk1"/>
                </a:solidFill>
                <a:latin typeface="Arial"/>
                <a:ea typeface="Arial"/>
                <a:cs typeface="Arial"/>
                <a:sym typeface="Arial"/>
              </a:rPr>
              <a:t>Προσαρμοσμένα σύνολα κανόνων για σκάφη:</a:t>
            </a:r>
            <a:r>
              <a:rPr lang="el" sz="1100" b="0" i="0" u="none" strike="noStrike" cap="none" dirty="0">
                <a:solidFill>
                  <a:schemeClr val="dk1"/>
                </a:solidFill>
                <a:latin typeface="Arial"/>
                <a:ea typeface="Arial"/>
                <a:cs typeface="Arial"/>
                <a:sym typeface="Arial"/>
              </a:rPr>
              <a:t> Ανάπτυξη πολιτικών AppLocker προσαρμοσμένων στα συγκεκριμένα οικοσυστήματα λογισμικού διαφορετικών κατηγοριών σκαφών.</a:t>
            </a:r>
            <a:endParaRPr sz="1100" b="0" i="0" u="none" strike="noStrike" cap="none" dirty="0">
              <a:solidFill>
                <a:schemeClr val="dk1"/>
              </a:solidFill>
              <a:latin typeface="Arial"/>
              <a:ea typeface="Arial"/>
              <a:cs typeface="Arial"/>
              <a:sym typeface="Arial"/>
            </a:endParaRPr>
          </a:p>
          <a:p>
            <a:pPr marL="457200" marR="0" lvl="0" indent="-298450" algn="l" rtl="0">
              <a:lnSpc>
                <a:spcPct val="115000"/>
              </a:lnSpc>
              <a:spcBef>
                <a:spcPts val="0"/>
              </a:spcBef>
              <a:spcAft>
                <a:spcPts val="0"/>
              </a:spcAft>
              <a:buClr>
                <a:schemeClr val="dk1"/>
              </a:buClr>
              <a:buSzPts val="1100"/>
              <a:buFont typeface="Arial"/>
              <a:buChar char="●"/>
            </a:pPr>
            <a:r>
              <a:rPr lang="el" sz="1100" b="1" i="0" u="none" strike="noStrike" cap="none" dirty="0">
                <a:solidFill>
                  <a:schemeClr val="dk1"/>
                </a:solidFill>
                <a:latin typeface="Arial"/>
                <a:ea typeface="Arial"/>
                <a:cs typeface="Arial"/>
                <a:sym typeface="Arial"/>
              </a:rPr>
              <a:t>Ζητήματα λιμενικής εγκατάστασης:</a:t>
            </a:r>
            <a:r>
              <a:rPr lang="el" sz="1100" b="0" i="0" u="none" strike="noStrike" cap="none" dirty="0">
                <a:solidFill>
                  <a:schemeClr val="dk1"/>
                </a:solidFill>
                <a:latin typeface="Arial"/>
                <a:ea typeface="Arial"/>
                <a:cs typeface="Arial"/>
                <a:sym typeface="Arial"/>
              </a:rPr>
              <a:t> Εφαρμογή του AppLocker σε συστήματα πληροφορικής λιμένων για προστασία από απειλές από μονάδες USB και άλλα αφαιρούμενα μέσα που χρησιμοποιούνται στην εφοδιαστική και τη διαχείριση φορτίου.</a:t>
            </a:r>
            <a:endParaRPr sz="1100" b="0" i="0" u="none" strike="noStrike" cap="none" dirty="0">
              <a:solidFill>
                <a:schemeClr val="dk1"/>
              </a:solidFill>
              <a:latin typeface="Arial"/>
              <a:ea typeface="Arial"/>
              <a:cs typeface="Arial"/>
              <a:sym typeface="Arial"/>
            </a:endParaRPr>
          </a:p>
          <a:p>
            <a:pPr marL="457200" marR="0" lvl="0" indent="-298450" algn="l" rtl="0">
              <a:lnSpc>
                <a:spcPct val="115000"/>
              </a:lnSpc>
              <a:spcBef>
                <a:spcPts val="0"/>
              </a:spcBef>
              <a:spcAft>
                <a:spcPts val="0"/>
              </a:spcAft>
              <a:buClr>
                <a:schemeClr val="dk1"/>
              </a:buClr>
              <a:buSzPts val="1100"/>
              <a:buFont typeface="Arial"/>
              <a:buChar char="●"/>
            </a:pPr>
            <a:r>
              <a:rPr lang="el" sz="1100" b="1" i="0" u="none" strike="noStrike" cap="none" dirty="0">
                <a:solidFill>
                  <a:schemeClr val="dk1"/>
                </a:solidFill>
                <a:latin typeface="Arial"/>
                <a:ea typeface="Arial"/>
                <a:cs typeface="Arial"/>
                <a:sym typeface="Arial"/>
              </a:rPr>
              <a:t>Εκπαίδευση πληρώματος και προσωπικού:</a:t>
            </a:r>
            <a:r>
              <a:rPr lang="el" sz="1100" b="0" i="0" u="none" strike="noStrike" cap="none" dirty="0">
                <a:solidFill>
                  <a:schemeClr val="dk1"/>
                </a:solidFill>
                <a:latin typeface="Arial"/>
                <a:ea typeface="Arial"/>
                <a:cs typeface="Arial"/>
                <a:sym typeface="Arial"/>
              </a:rPr>
              <a:t> Σημασία της εκπαίδευσης του </a:t>
            </a:r>
            <a:r>
              <a:rPr lang="el-GR" sz="1100" b="0" i="0" u="none" strike="noStrike" cap="none" dirty="0" err="1">
                <a:solidFill>
                  <a:schemeClr val="dk1"/>
                </a:solidFill>
                <a:latin typeface="Arial"/>
                <a:ea typeface="Arial"/>
                <a:cs typeface="Arial"/>
                <a:sym typeface="Arial"/>
              </a:rPr>
              <a:t>ναυτη</a:t>
            </a:r>
            <a:r>
              <a:rPr lang="el" sz="1100" b="0" i="0" u="none" strike="noStrike" cap="none" dirty="0">
                <a:solidFill>
                  <a:schemeClr val="dk1"/>
                </a:solidFill>
                <a:latin typeface="Arial"/>
                <a:ea typeface="Arial"/>
                <a:cs typeface="Arial"/>
                <a:sym typeface="Arial"/>
              </a:rPr>
              <a:t>κού προσωπικού σχετικά με τους λόγους πίσω και τις πρακτικές ελέγχου εφαρμογών για τη διασφάλιση της συμμόρφωσης και την ελαχιστοποίηση των λειτουργικών διαταραχών.</a:t>
            </a:r>
            <a:endParaRPr sz="1100" b="1" i="0" u="none" strike="noStrike" cap="none" dirty="0">
              <a:solidFill>
                <a:schemeClr val="dk1"/>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600"/>
              <a:buFont typeface="Arial"/>
              <a:buNone/>
            </a:pPr>
            <a:endParaRPr sz="16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l" sz="1600" b="1" i="0" u="none" strike="noStrike" cap="none" dirty="0">
                <a:solidFill>
                  <a:schemeClr val="dk1"/>
                </a:solidFill>
                <a:latin typeface="Century Gothic"/>
                <a:ea typeface="Century Gothic"/>
                <a:cs typeface="Century Gothic"/>
                <a:sym typeface="Century Gothic"/>
              </a:rPr>
              <a:t>Προηγμένες στρατηγικές AppLocker για ν</a:t>
            </a:r>
            <a:r>
              <a:rPr lang="el-GR" sz="1600" b="1" i="0" u="none" strike="noStrike" cap="none" dirty="0" err="1">
                <a:solidFill>
                  <a:schemeClr val="dk1"/>
                </a:solidFill>
                <a:latin typeface="Century Gothic"/>
                <a:ea typeface="Century Gothic"/>
                <a:cs typeface="Century Gothic"/>
                <a:sym typeface="Century Gothic"/>
              </a:rPr>
              <a:t>αυτιλ</a:t>
            </a:r>
            <a:r>
              <a:rPr lang="el" sz="1600" b="1" i="0" u="none" strike="noStrike" cap="none" dirty="0">
                <a:solidFill>
                  <a:schemeClr val="dk1"/>
                </a:solidFill>
                <a:latin typeface="Century Gothic"/>
                <a:ea typeface="Century Gothic"/>
                <a:cs typeface="Century Gothic"/>
                <a:sym typeface="Century Gothic"/>
              </a:rPr>
              <a:t>ιακές επιχειρήσεις</a:t>
            </a:r>
            <a:endParaRPr sz="1600" b="1"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entury Gothic"/>
              <a:ea typeface="Century Gothic"/>
              <a:cs typeface="Century Gothic"/>
              <a:sym typeface="Century Gothic"/>
            </a:endParaRPr>
          </a:p>
          <a:p>
            <a:pPr marL="457200" marR="0" lvl="0" indent="-298450" algn="l" rtl="0">
              <a:lnSpc>
                <a:spcPct val="115000"/>
              </a:lnSpc>
              <a:spcBef>
                <a:spcPts val="1200"/>
              </a:spcBef>
              <a:spcAft>
                <a:spcPts val="0"/>
              </a:spcAft>
              <a:buClr>
                <a:schemeClr val="dk1"/>
              </a:buClr>
              <a:buSzPts val="1100"/>
              <a:buFont typeface="Arial"/>
              <a:buChar char="●"/>
            </a:pPr>
            <a:r>
              <a:rPr lang="el" sz="1100" b="1" i="0" u="none" strike="noStrike" cap="none" dirty="0">
                <a:solidFill>
                  <a:schemeClr val="dk1"/>
                </a:solidFill>
                <a:latin typeface="Arial"/>
                <a:ea typeface="Arial"/>
                <a:cs typeface="Arial"/>
                <a:sym typeface="Arial"/>
              </a:rPr>
              <a:t>Προληπτική προστασία:</a:t>
            </a:r>
            <a:r>
              <a:rPr lang="el" sz="1100" b="0" i="0" u="none" strike="noStrike" cap="none" dirty="0">
                <a:solidFill>
                  <a:schemeClr val="dk1"/>
                </a:solidFill>
                <a:latin typeface="Arial"/>
                <a:ea typeface="Arial"/>
                <a:cs typeface="Arial"/>
                <a:sym typeface="Arial"/>
              </a:rPr>
              <a:t> Έμφαση στο ρόλο του AppLocker στην προληπτική διασφάλιση ν</a:t>
            </a:r>
            <a:r>
              <a:rPr lang="el-GR" sz="1100" b="0" i="0" u="none" strike="noStrike" cap="none" dirty="0" err="1">
                <a:solidFill>
                  <a:schemeClr val="dk1"/>
                </a:solidFill>
                <a:latin typeface="Arial"/>
                <a:ea typeface="Arial"/>
                <a:cs typeface="Arial"/>
                <a:sym typeface="Arial"/>
              </a:rPr>
              <a:t>αυτιλ</a:t>
            </a:r>
            <a:r>
              <a:rPr lang="el" sz="1100" b="0" i="0" u="none" strike="noStrike" cap="none" dirty="0">
                <a:solidFill>
                  <a:schemeClr val="dk1"/>
                </a:solidFill>
                <a:latin typeface="Arial"/>
                <a:ea typeface="Arial"/>
                <a:cs typeface="Arial"/>
                <a:sym typeface="Arial"/>
              </a:rPr>
              <a:t>ιακών περιβαλλόντων πληροφορικής και OT από μη εξουσιοδοτημένες εφαρμογές και πιθανό κακόβουλο λογισμικό.</a:t>
            </a:r>
            <a:endParaRPr sz="1100" b="0" i="0" u="none" strike="noStrike" cap="none" dirty="0">
              <a:solidFill>
                <a:schemeClr val="dk1"/>
              </a:solidFill>
              <a:latin typeface="Arial"/>
              <a:ea typeface="Arial"/>
              <a:cs typeface="Arial"/>
              <a:sym typeface="Arial"/>
            </a:endParaRPr>
          </a:p>
          <a:p>
            <a:pPr marL="457200" marR="0" lvl="0" indent="-298450" algn="l" rtl="0">
              <a:lnSpc>
                <a:spcPct val="115000"/>
              </a:lnSpc>
              <a:spcBef>
                <a:spcPts val="0"/>
              </a:spcBef>
              <a:spcAft>
                <a:spcPts val="0"/>
              </a:spcAft>
              <a:buClr>
                <a:schemeClr val="dk1"/>
              </a:buClr>
              <a:buSzPts val="1100"/>
              <a:buFont typeface="Arial"/>
              <a:buChar char="●"/>
            </a:pPr>
            <a:r>
              <a:rPr lang="el" sz="1100" b="1" i="0" u="none" strike="noStrike" cap="none" dirty="0">
                <a:solidFill>
                  <a:schemeClr val="dk1"/>
                </a:solidFill>
                <a:latin typeface="Arial"/>
                <a:ea typeface="Arial"/>
                <a:cs typeface="Arial"/>
                <a:sym typeface="Arial"/>
              </a:rPr>
              <a:t>Προσαρμοστικότητα:</a:t>
            </a:r>
            <a:r>
              <a:rPr lang="el" sz="1100" b="0" i="0" u="none" strike="noStrike" cap="none" dirty="0">
                <a:solidFill>
                  <a:schemeClr val="dk1"/>
                </a:solidFill>
                <a:latin typeface="Arial"/>
                <a:ea typeface="Arial"/>
                <a:cs typeface="Arial"/>
                <a:sym typeface="Arial"/>
              </a:rPr>
              <a:t> Η σημασία της διατήρησης προσαρμόσιμων και ενημερωμένων πολιτικών AppLocker ώστε να αντικατοπτρίζουν τη δυναμική φύση των ν</a:t>
            </a:r>
            <a:r>
              <a:rPr lang="el-GR" sz="1100" b="0" i="0" u="none" strike="noStrike" cap="none" dirty="0" err="1">
                <a:solidFill>
                  <a:schemeClr val="dk1"/>
                </a:solidFill>
                <a:latin typeface="Arial"/>
                <a:ea typeface="Arial"/>
                <a:cs typeface="Arial"/>
                <a:sym typeface="Arial"/>
              </a:rPr>
              <a:t>αυτιλ</a:t>
            </a:r>
            <a:r>
              <a:rPr lang="el" sz="1100" b="0" i="0" u="none" strike="noStrike" cap="none" dirty="0">
                <a:solidFill>
                  <a:schemeClr val="dk1"/>
                </a:solidFill>
                <a:latin typeface="Arial"/>
                <a:ea typeface="Arial"/>
                <a:cs typeface="Arial"/>
                <a:sym typeface="Arial"/>
              </a:rPr>
              <a:t>ιακών επιχειρήσεων και των τοπίων λογισμικού.</a:t>
            </a:r>
            <a:endParaRPr sz="1100" b="0" i="0" u="none" strike="noStrike" cap="none" dirty="0">
              <a:solidFill>
                <a:schemeClr val="dk1"/>
              </a:solidFill>
              <a:latin typeface="Arial"/>
              <a:ea typeface="Arial"/>
              <a:cs typeface="Arial"/>
              <a:sym typeface="Arial"/>
            </a:endParaRPr>
          </a:p>
          <a:p>
            <a:pPr marL="457200" marR="0" lvl="0" indent="-298450" algn="l" rtl="0">
              <a:lnSpc>
                <a:spcPct val="115000"/>
              </a:lnSpc>
              <a:spcBef>
                <a:spcPts val="0"/>
              </a:spcBef>
              <a:spcAft>
                <a:spcPts val="0"/>
              </a:spcAft>
              <a:buClr>
                <a:schemeClr val="dk1"/>
              </a:buClr>
              <a:buSzPts val="1100"/>
              <a:buFont typeface="Arial"/>
              <a:buChar char="●"/>
            </a:pPr>
            <a:r>
              <a:rPr lang="el" sz="1100" b="1" i="0" u="none" strike="noStrike" cap="none" dirty="0">
                <a:solidFill>
                  <a:schemeClr val="dk1"/>
                </a:solidFill>
                <a:latin typeface="Arial"/>
                <a:ea typeface="Arial"/>
                <a:cs typeface="Arial"/>
                <a:sym typeface="Arial"/>
              </a:rPr>
              <a:t>Κουλτούρα ασφάλειας: Ο</a:t>
            </a:r>
            <a:r>
              <a:rPr lang="el" sz="1100" b="0" i="0" u="none" strike="noStrike" cap="none" dirty="0">
                <a:solidFill>
                  <a:schemeClr val="dk1"/>
                </a:solidFill>
                <a:latin typeface="Arial"/>
                <a:ea typeface="Arial"/>
                <a:cs typeface="Arial"/>
                <a:sym typeface="Arial"/>
              </a:rPr>
              <a:t> κρίσιμος ρόλος της προώθησης μιας κουλτούρας ευαισθητοποίησης για την ασφάλεια μεταξύ του </a:t>
            </a:r>
            <a:r>
              <a:rPr lang="el-GR" sz="1100" b="0" i="0" u="none" strike="noStrike" cap="none" dirty="0" err="1">
                <a:solidFill>
                  <a:schemeClr val="dk1"/>
                </a:solidFill>
                <a:latin typeface="Arial"/>
                <a:ea typeface="Arial"/>
                <a:cs typeface="Arial"/>
                <a:sym typeface="Arial"/>
              </a:rPr>
              <a:t>ναυτη</a:t>
            </a:r>
            <a:r>
              <a:rPr lang="el" sz="1100" b="0" i="0" u="none" strike="noStrike" cap="none" dirty="0">
                <a:solidFill>
                  <a:schemeClr val="dk1"/>
                </a:solidFill>
                <a:latin typeface="Arial"/>
                <a:ea typeface="Arial"/>
                <a:cs typeface="Arial"/>
                <a:sym typeface="Arial"/>
              </a:rPr>
              <a:t>κού προσωπικού, υποστηριζόμενη από εργαλεία όπως το AppLocker για την επιβολή βέλτιστων πρακτικών ασφάλειας στον κυβερνοχώρο.</a:t>
            </a:r>
            <a:endParaRPr sz="1100" b="1" i="0" u="none" strike="noStrike" cap="none" dirty="0">
              <a:solidFill>
                <a:schemeClr val="dk1"/>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100"/>
              <a:buFont typeface="Arial"/>
              <a:buNone/>
            </a:pPr>
            <a:endParaRPr sz="1100" b="1" i="0" u="none" strike="noStrike" cap="none" dirty="0">
              <a:solidFill>
                <a:schemeClr val="dk1"/>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600"/>
              <a:buFont typeface="Arial"/>
              <a:buNone/>
            </a:pPr>
            <a:endParaRPr sz="1600" b="0" i="0" u="none" strike="noStrike" cap="none" dirty="0">
              <a:solidFill>
                <a:schemeClr val="dk1"/>
              </a:solidFill>
              <a:latin typeface="Century Gothic"/>
              <a:ea typeface="Century Gothic"/>
              <a:cs typeface="Century Gothic"/>
              <a:sym typeface="Century Gothic"/>
            </a:endParaRPr>
          </a:p>
        </p:txBody>
      </p:sp>
      <p:pic>
        <p:nvPicPr>
          <p:cNvPr id="678" name="Google Shape;678;g1f4d124a910_0_70"/>
          <p:cNvPicPr preferRelativeResize="0"/>
          <p:nvPr/>
        </p:nvPicPr>
        <p:blipFill rotWithShape="1">
          <a:blip r:embed="rId3">
            <a:alphaModFix/>
          </a:blip>
          <a:srcRect/>
          <a:stretch/>
        </p:blipFill>
        <p:spPr>
          <a:xfrm>
            <a:off x="9509575" y="108400"/>
            <a:ext cx="2553075" cy="472250"/>
          </a:xfrm>
          <a:prstGeom prst="rect">
            <a:avLst/>
          </a:prstGeom>
          <a:noFill/>
          <a:ln>
            <a:noFill/>
          </a:ln>
        </p:spPr>
      </p:pic>
      <p:sp>
        <p:nvSpPr>
          <p:cNvPr id="679" name="Google Shape;679;g1f4d124a910_0_70"/>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solidFill>
                  <a:schemeClr val="dk1"/>
                </a:solidFill>
              </a:rPr>
              <a:t>42</a:t>
            </a:fld>
            <a:endParaRPr>
              <a:solidFill>
                <a:schemeClr val="dk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g1f4d124a910_0_62"/>
          <p:cNvSpPr txBox="1">
            <a:spLocks noGrp="1"/>
          </p:cNvSpPr>
          <p:nvPr>
            <p:ph type="ctrTitle"/>
          </p:nvPr>
        </p:nvSpPr>
        <p:spPr>
          <a:xfrm>
            <a:off x="796325" y="447097"/>
            <a:ext cx="6732300" cy="661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l"/>
              <a:t>Ασφάλεια των Windows </a:t>
            </a:r>
            <a:endParaRPr>
              <a:highlight>
                <a:srgbClr val="FFFF00"/>
              </a:highlight>
            </a:endParaRPr>
          </a:p>
        </p:txBody>
      </p:sp>
      <p:pic>
        <p:nvPicPr>
          <p:cNvPr id="685" name="Google Shape;685;g1f4d124a910_0_62"/>
          <p:cNvPicPr preferRelativeResize="0"/>
          <p:nvPr/>
        </p:nvPicPr>
        <p:blipFill rotWithShape="1">
          <a:blip r:embed="rId3">
            <a:alphaModFix/>
          </a:blip>
          <a:srcRect/>
          <a:stretch/>
        </p:blipFill>
        <p:spPr>
          <a:xfrm>
            <a:off x="9509575" y="108400"/>
            <a:ext cx="2553075" cy="472250"/>
          </a:xfrm>
          <a:prstGeom prst="rect">
            <a:avLst/>
          </a:prstGeom>
          <a:noFill/>
          <a:ln>
            <a:noFill/>
          </a:ln>
        </p:spPr>
      </p:pic>
      <p:sp>
        <p:nvSpPr>
          <p:cNvPr id="686" name="Google Shape;686;g1f4d124a910_0_62"/>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solidFill>
                  <a:schemeClr val="dk1"/>
                </a:solidFill>
              </a:rPr>
              <a:t>43</a:t>
            </a:fld>
            <a:endParaRPr>
              <a:solidFill>
                <a:schemeClr val="dk1"/>
              </a:solidFill>
            </a:endParaRPr>
          </a:p>
        </p:txBody>
      </p:sp>
      <p:pic>
        <p:nvPicPr>
          <p:cNvPr id="687" name="Google Shape;687;g1f4d124a910_0_62"/>
          <p:cNvPicPr preferRelativeResize="0"/>
          <p:nvPr/>
        </p:nvPicPr>
        <p:blipFill rotWithShape="1">
          <a:blip r:embed="rId4">
            <a:alphaModFix/>
          </a:blip>
          <a:srcRect/>
          <a:stretch/>
        </p:blipFill>
        <p:spPr>
          <a:xfrm>
            <a:off x="152400" y="1260997"/>
            <a:ext cx="11409072" cy="487737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pic>
        <p:nvPicPr>
          <p:cNvPr id="692" name="Google Shape;692;g2c4a8f52a91_0_58" descr="Ένα άτομο σηκώνει το χέρι του"/>
          <p:cNvPicPr preferRelativeResize="0">
            <a:picLocks noGrp="1"/>
          </p:cNvPicPr>
          <p:nvPr>
            <p:ph type="pic" idx="2"/>
          </p:nvPr>
        </p:nvPicPr>
        <p:blipFill rotWithShape="1">
          <a:blip r:embed="rId3">
            <a:alphaModFix/>
          </a:blip>
          <a:srcRect l="8333" r="8333"/>
          <a:stretch/>
        </p:blipFill>
        <p:spPr>
          <a:xfrm flipH="1">
            <a:off x="7163691" y="0"/>
            <a:ext cx="5024825" cy="6858000"/>
          </a:xfrm>
          <a:prstGeom prst="rect">
            <a:avLst/>
          </a:prstGeom>
          <a:solidFill>
            <a:schemeClr val="lt2"/>
          </a:solidFill>
          <a:ln>
            <a:noFill/>
          </a:ln>
        </p:spPr>
      </p:pic>
      <p:sp>
        <p:nvSpPr>
          <p:cNvPr id="693" name="Google Shape;693;g2c4a8f52a91_0_58"/>
          <p:cNvSpPr txBox="1">
            <a:spLocks noGrp="1"/>
          </p:cNvSpPr>
          <p:nvPr>
            <p:ph type="ctrTitle"/>
          </p:nvPr>
        </p:nvSpPr>
        <p:spPr>
          <a:xfrm>
            <a:off x="796322" y="320040"/>
            <a:ext cx="6732300" cy="1017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l"/>
              <a:t>Πρόοδος μαθήματος</a:t>
            </a:r>
            <a:endParaRPr/>
          </a:p>
        </p:txBody>
      </p:sp>
      <p:sp>
        <p:nvSpPr>
          <p:cNvPr id="694" name="Google Shape;694;g2c4a8f52a91_0_58"/>
          <p:cNvSpPr txBox="1">
            <a:spLocks noGrp="1"/>
          </p:cNvSpPr>
          <p:nvPr>
            <p:ph type="body" idx="1"/>
          </p:nvPr>
        </p:nvSpPr>
        <p:spPr>
          <a:xfrm>
            <a:off x="824242" y="1597079"/>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l"/>
              <a:t>Ο1.</a:t>
            </a:r>
            <a:endParaRPr/>
          </a:p>
        </p:txBody>
      </p:sp>
      <p:sp>
        <p:nvSpPr>
          <p:cNvPr id="695" name="Google Shape;695;g2c4a8f52a91_0_58"/>
          <p:cNvSpPr txBox="1">
            <a:spLocks noGrp="1"/>
          </p:cNvSpPr>
          <p:nvPr>
            <p:ph type="body" idx="3"/>
          </p:nvPr>
        </p:nvSpPr>
        <p:spPr>
          <a:xfrm>
            <a:off x="1643379" y="1749479"/>
            <a:ext cx="5885100" cy="533400"/>
          </a:xfrm>
          <a:prstGeom prst="rect">
            <a:avLst/>
          </a:prstGeom>
          <a:noFill/>
          <a:ln>
            <a:noFill/>
          </a:ln>
        </p:spPr>
        <p:txBody>
          <a:bodyPr spcFirstLastPara="1" wrap="square" lIns="0" tIns="45700" rIns="0" bIns="0" anchor="b" anchorCtr="0">
            <a:normAutofit fontScale="92500" lnSpcReduction="20000"/>
          </a:bodyPr>
          <a:lstStyle/>
          <a:p>
            <a:pPr marL="0" lvl="0" indent="0" algn="l" rtl="0">
              <a:lnSpc>
                <a:spcPct val="100000"/>
              </a:lnSpc>
              <a:spcBef>
                <a:spcPts val="0"/>
              </a:spcBef>
              <a:spcAft>
                <a:spcPts val="0"/>
              </a:spcAft>
              <a:buSzPts val="2000"/>
              <a:buNone/>
            </a:pPr>
            <a:r>
              <a:rPr lang="el">
                <a:solidFill>
                  <a:schemeClr val="folHlink"/>
                </a:solidFill>
              </a:rPr>
              <a:t>Προφίλ κινδύνου για την ασφάλεια στον κυβερνοχώρο στη θάλασσα</a:t>
            </a:r>
            <a:endParaRPr/>
          </a:p>
        </p:txBody>
      </p:sp>
      <p:sp>
        <p:nvSpPr>
          <p:cNvPr id="696" name="Google Shape;696;g2c4a8f52a91_0_58"/>
          <p:cNvSpPr txBox="1">
            <a:spLocks noGrp="1"/>
          </p:cNvSpPr>
          <p:nvPr>
            <p:ph type="body" idx="4"/>
          </p:nvPr>
        </p:nvSpPr>
        <p:spPr>
          <a:xfrm>
            <a:off x="824242" y="2225635"/>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5400"/>
              <a:buNone/>
            </a:pPr>
            <a:r>
              <a:rPr lang="el" sz="4400"/>
              <a:t>Ο2.</a:t>
            </a:r>
            <a:endParaRPr/>
          </a:p>
        </p:txBody>
      </p:sp>
      <p:sp>
        <p:nvSpPr>
          <p:cNvPr id="697" name="Google Shape;697;g2c4a8f52a91_0_58"/>
          <p:cNvSpPr txBox="1">
            <a:spLocks noGrp="1"/>
          </p:cNvSpPr>
          <p:nvPr>
            <p:ph type="body" idx="5"/>
          </p:nvPr>
        </p:nvSpPr>
        <p:spPr>
          <a:xfrm>
            <a:off x="1643379" y="2378035"/>
            <a:ext cx="5885100" cy="533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2000"/>
              <a:buNone/>
            </a:pPr>
            <a:r>
              <a:rPr lang="el" sz="2000">
                <a:solidFill>
                  <a:schemeClr val="folHlink"/>
                </a:solidFill>
              </a:rPr>
              <a:t>Ασφάλεια Ιστού</a:t>
            </a:r>
            <a:endParaRPr sz="2000">
              <a:solidFill>
                <a:srgbClr val="7F7F7F"/>
              </a:solidFill>
            </a:endParaRPr>
          </a:p>
        </p:txBody>
      </p:sp>
      <p:sp>
        <p:nvSpPr>
          <p:cNvPr id="698" name="Google Shape;698;g2c4a8f52a91_0_58"/>
          <p:cNvSpPr txBox="1">
            <a:spLocks noGrp="1"/>
          </p:cNvSpPr>
          <p:nvPr>
            <p:ph type="body" idx="6"/>
          </p:nvPr>
        </p:nvSpPr>
        <p:spPr>
          <a:xfrm>
            <a:off x="824242" y="2854509"/>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l"/>
              <a:t>Ο3.</a:t>
            </a:r>
            <a:endParaRPr/>
          </a:p>
        </p:txBody>
      </p:sp>
      <p:sp>
        <p:nvSpPr>
          <p:cNvPr id="699" name="Google Shape;699;g2c4a8f52a91_0_58"/>
          <p:cNvSpPr txBox="1">
            <a:spLocks noGrp="1"/>
          </p:cNvSpPr>
          <p:nvPr>
            <p:ph type="body" idx="7"/>
          </p:nvPr>
        </p:nvSpPr>
        <p:spPr>
          <a:xfrm>
            <a:off x="1643379" y="3009613"/>
            <a:ext cx="5885100" cy="533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2000"/>
              <a:buNone/>
            </a:pPr>
            <a:r>
              <a:rPr lang="el">
                <a:highlight>
                  <a:schemeClr val="lt1"/>
                </a:highlight>
              </a:rPr>
              <a:t>Ασφάλεια των Windows</a:t>
            </a:r>
            <a:endParaRPr>
              <a:highlight>
                <a:schemeClr val="lt1"/>
              </a:highlight>
            </a:endParaRPr>
          </a:p>
        </p:txBody>
      </p:sp>
      <p:sp>
        <p:nvSpPr>
          <p:cNvPr id="700" name="Google Shape;700;g2c4a8f52a91_0_58"/>
          <p:cNvSpPr txBox="1">
            <a:spLocks noGrp="1"/>
          </p:cNvSpPr>
          <p:nvPr>
            <p:ph type="body" idx="8"/>
          </p:nvPr>
        </p:nvSpPr>
        <p:spPr>
          <a:xfrm>
            <a:off x="824242" y="3483383"/>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5400"/>
              <a:buFont typeface="Arial"/>
              <a:buNone/>
            </a:pPr>
            <a:r>
              <a:rPr lang="el" sz="5400"/>
              <a:t>Ο4.</a:t>
            </a:r>
            <a:endParaRPr sz="5400"/>
          </a:p>
        </p:txBody>
      </p:sp>
      <p:sp>
        <p:nvSpPr>
          <p:cNvPr id="701" name="Google Shape;701;g2c4a8f52a91_0_58"/>
          <p:cNvSpPr txBox="1">
            <a:spLocks noGrp="1"/>
          </p:cNvSpPr>
          <p:nvPr>
            <p:ph type="body" idx="9"/>
          </p:nvPr>
        </p:nvSpPr>
        <p:spPr>
          <a:xfrm>
            <a:off x="1643379" y="3714369"/>
            <a:ext cx="5885100" cy="533400"/>
          </a:xfrm>
          <a:prstGeom prst="rect">
            <a:avLst/>
          </a:prstGeom>
          <a:noFill/>
          <a:ln>
            <a:noFill/>
          </a:ln>
        </p:spPr>
        <p:txBody>
          <a:bodyPr spcFirstLastPara="1" wrap="square" lIns="0" tIns="45700" rIns="0" bIns="0" anchor="b" anchorCtr="0">
            <a:normAutofit/>
          </a:bodyPr>
          <a:lstStyle/>
          <a:p>
            <a:pPr marL="0" marR="0" lvl="0" indent="0" algn="l" rtl="0">
              <a:lnSpc>
                <a:spcPct val="100000"/>
              </a:lnSpc>
              <a:spcBef>
                <a:spcPts val="0"/>
              </a:spcBef>
              <a:spcAft>
                <a:spcPts val="0"/>
              </a:spcAft>
              <a:buClr>
                <a:srgbClr val="000000"/>
              </a:buClr>
              <a:buSzPts val="2400"/>
              <a:buFont typeface="Arial"/>
              <a:buNone/>
            </a:pPr>
            <a:r>
              <a:rPr lang="el" sz="2400">
                <a:solidFill>
                  <a:schemeClr val="dk1"/>
                </a:solidFill>
                <a:highlight>
                  <a:schemeClr val="lt1"/>
                </a:highlight>
              </a:rPr>
              <a:t>Δοκιμές διείσδυσης</a:t>
            </a:r>
            <a:endParaRPr sz="2400">
              <a:solidFill>
                <a:schemeClr val="dk1"/>
              </a:solidFill>
              <a:highlight>
                <a:schemeClr val="lt1"/>
              </a:highlight>
            </a:endParaRPr>
          </a:p>
        </p:txBody>
      </p:sp>
      <p:sp>
        <p:nvSpPr>
          <p:cNvPr id="702" name="Google Shape;702;g2c4a8f52a91_0_58"/>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44</a:t>
            </a:fld>
            <a:endParaRPr/>
          </a:p>
        </p:txBody>
      </p:sp>
      <p:grpSp>
        <p:nvGrpSpPr>
          <p:cNvPr id="703" name="Google Shape;703;g2c4a8f52a91_0_58"/>
          <p:cNvGrpSpPr/>
          <p:nvPr/>
        </p:nvGrpSpPr>
        <p:grpSpPr>
          <a:xfrm>
            <a:off x="7370364" y="-23539"/>
            <a:ext cx="2562565" cy="6885155"/>
            <a:chOff x="7370364" y="-23539"/>
            <a:chExt cx="2562565" cy="6885155"/>
          </a:xfrm>
        </p:grpSpPr>
        <p:pic>
          <p:nvPicPr>
            <p:cNvPr id="704" name="Google Shape;704;g2c4a8f52a91_0_58"/>
            <p:cNvPicPr preferRelativeResize="0"/>
            <p:nvPr/>
          </p:nvPicPr>
          <p:blipFill rotWithShape="1">
            <a:blip r:embed="rId4">
              <a:alphaModFix/>
            </a:blip>
            <a:srcRect/>
            <a:stretch/>
          </p:blipFill>
          <p:spPr>
            <a:xfrm rot="10800000">
              <a:off x="7829202" y="5156616"/>
              <a:ext cx="878334" cy="1705000"/>
            </a:xfrm>
            <a:prstGeom prst="rect">
              <a:avLst/>
            </a:prstGeom>
            <a:noFill/>
            <a:ln>
              <a:noFill/>
            </a:ln>
          </p:spPr>
        </p:pic>
        <p:sp>
          <p:nvSpPr>
            <p:cNvPr id="705" name="Google Shape;705;g2c4a8f52a91_0_58"/>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grpSp>
      <p:pic>
        <p:nvPicPr>
          <p:cNvPr id="706" name="Google Shape;706;g2c4a8f52a91_0_58"/>
          <p:cNvPicPr preferRelativeResize="0"/>
          <p:nvPr/>
        </p:nvPicPr>
        <p:blipFill rotWithShape="1">
          <a:blip r:embed="rId5">
            <a:alphaModFix/>
          </a:blip>
          <a:srcRect/>
          <a:stretch/>
        </p:blipFill>
        <p:spPr>
          <a:xfrm>
            <a:off x="9509575" y="108400"/>
            <a:ext cx="2553075" cy="4722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g2c46ccb187e_0_115"/>
          <p:cNvSpPr/>
          <p:nvPr/>
        </p:nvSpPr>
        <p:spPr>
          <a:xfrm>
            <a:off x="519550" y="2006049"/>
            <a:ext cx="11436476" cy="3205047"/>
          </a:xfrm>
          <a:prstGeom prst="snip1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712" name="Google Shape;712;g2c46ccb187e_0_115"/>
          <p:cNvSpPr txBox="1">
            <a:spLocks noGrp="1"/>
          </p:cNvSpPr>
          <p:nvPr>
            <p:ph type="ctrTitle"/>
          </p:nvPr>
        </p:nvSpPr>
        <p:spPr>
          <a:xfrm>
            <a:off x="796325" y="447097"/>
            <a:ext cx="6732300" cy="661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l"/>
              <a:t>Δοκιμές διείσδυσης</a:t>
            </a:r>
            <a:endParaRPr/>
          </a:p>
        </p:txBody>
      </p:sp>
      <p:sp>
        <p:nvSpPr>
          <p:cNvPr id="713" name="Google Shape;713;g2c46ccb187e_0_115"/>
          <p:cNvSpPr txBox="1"/>
          <p:nvPr/>
        </p:nvSpPr>
        <p:spPr>
          <a:xfrm>
            <a:off x="654900" y="2246100"/>
            <a:ext cx="11094648" cy="267762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l" sz="1800" b="1" i="0" u="none" strike="noStrike" cap="none" dirty="0">
                <a:solidFill>
                  <a:schemeClr val="dk1"/>
                </a:solidFill>
                <a:latin typeface="Century Gothic"/>
                <a:ea typeface="Century Gothic"/>
                <a:cs typeface="Century Gothic"/>
                <a:sym typeface="Century Gothic"/>
              </a:rPr>
              <a:t>Ορισμός</a:t>
            </a:r>
            <a:endParaRPr sz="1800" b="1"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rgbClr val="000000"/>
              </a:buClr>
              <a:buSzPts val="1800"/>
              <a:buFont typeface="Arial"/>
              <a:buNone/>
            </a:pPr>
            <a:r>
              <a:rPr lang="el" sz="1800" b="0" i="0" u="none" strike="noStrike" cap="none" dirty="0">
                <a:solidFill>
                  <a:schemeClr val="dk1"/>
                </a:solidFill>
                <a:latin typeface="Century Gothic"/>
                <a:ea typeface="Century Gothic"/>
                <a:cs typeface="Century Gothic"/>
                <a:sym typeface="Century Gothic"/>
              </a:rPr>
              <a:t>Η δοκιμή διείσδυσης, που συνήθως αναφέρεται ως </a:t>
            </a:r>
            <a:r>
              <a:rPr lang="en-US" sz="1800" dirty="0">
                <a:solidFill>
                  <a:schemeClr val="dk1"/>
                </a:solidFill>
                <a:latin typeface="Century Gothic"/>
                <a:ea typeface="Century Gothic"/>
                <a:cs typeface="Century Gothic"/>
                <a:sym typeface="Century Gothic"/>
              </a:rPr>
              <a:t>pen-test</a:t>
            </a:r>
            <a:r>
              <a:rPr lang="el" sz="1800" b="0" i="0" u="none" strike="noStrike" cap="none" dirty="0">
                <a:solidFill>
                  <a:schemeClr val="dk1"/>
                </a:solidFill>
                <a:latin typeface="Century Gothic"/>
                <a:ea typeface="Century Gothic"/>
                <a:cs typeface="Century Gothic"/>
                <a:sym typeface="Century Gothic"/>
              </a:rPr>
              <a:t>, είναι μια εξουσιοδοτημένη προσομοίωση κυβερνοεπίθεσης σε ένα σύστημα υπολογιστή, δίκτυο ή εφαρμογή για την αξιολόγηση της ασφάλειας του συστήματος. Η διαδικασία περιλαμβάνει τον εντοπισμό τρωτών σημείων που θα μπορούσαν να αξιοποιηθούν από κακόβουλους χάκερ και την αξιολόγηση των πιθανών επιπτώσεων τέτοιων τρωτών σημείων. Οι δοκιμές διείσδυσης στοχεύουν στην αποκάλυψη αδυναμιών ασφαλείας και στην αξιολόγηση της αποτελεσματικότητας των υφιστάμενων μέτρων ασφαλείας, βοηθώντας τους οργανισμούς να βελτιώσουν τη συνολική στάση ασφαλείας τους.</a:t>
            </a:r>
            <a:endParaRPr sz="1800" b="0" i="0" u="none" strike="noStrike" cap="none" dirty="0">
              <a:solidFill>
                <a:schemeClr val="dk1"/>
              </a:solidFill>
              <a:latin typeface="Century Gothic"/>
              <a:ea typeface="Century Gothic"/>
              <a:cs typeface="Century Gothic"/>
              <a:sym typeface="Century Gothic"/>
            </a:endParaRPr>
          </a:p>
        </p:txBody>
      </p:sp>
      <p:pic>
        <p:nvPicPr>
          <p:cNvPr id="714" name="Google Shape;714;g2c46ccb187e_0_115"/>
          <p:cNvPicPr preferRelativeResize="0"/>
          <p:nvPr/>
        </p:nvPicPr>
        <p:blipFill rotWithShape="1">
          <a:blip r:embed="rId3">
            <a:alphaModFix/>
          </a:blip>
          <a:srcRect/>
          <a:stretch/>
        </p:blipFill>
        <p:spPr>
          <a:xfrm>
            <a:off x="9509575" y="108400"/>
            <a:ext cx="2553075" cy="472250"/>
          </a:xfrm>
          <a:prstGeom prst="rect">
            <a:avLst/>
          </a:prstGeom>
          <a:noFill/>
          <a:ln>
            <a:noFill/>
          </a:ln>
        </p:spPr>
      </p:pic>
      <p:sp>
        <p:nvSpPr>
          <p:cNvPr id="715" name="Google Shape;715;g2c46ccb187e_0_115"/>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solidFill>
                  <a:schemeClr val="dk1"/>
                </a:solidFill>
              </a:rPr>
              <a:t>45</a:t>
            </a:fld>
            <a:endParaRPr>
              <a:solidFill>
                <a:schemeClr val="dk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g2c50031518f_1_0"/>
          <p:cNvSpPr txBox="1">
            <a:spLocks noGrp="1"/>
          </p:cNvSpPr>
          <p:nvPr>
            <p:ph type="ctrTitle"/>
          </p:nvPr>
        </p:nvSpPr>
        <p:spPr>
          <a:xfrm>
            <a:off x="521110" y="447100"/>
            <a:ext cx="11157415" cy="661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l" dirty="0"/>
              <a:t>Μεθοδολογία δοκιμών διείσδυσης τεσσάρων σταδίων</a:t>
            </a:r>
            <a:endParaRPr dirty="0"/>
          </a:p>
        </p:txBody>
      </p:sp>
      <p:pic>
        <p:nvPicPr>
          <p:cNvPr id="721" name="Google Shape;721;g2c50031518f_1_0"/>
          <p:cNvPicPr preferRelativeResize="0"/>
          <p:nvPr/>
        </p:nvPicPr>
        <p:blipFill rotWithShape="1">
          <a:blip r:embed="rId3">
            <a:alphaModFix/>
          </a:blip>
          <a:srcRect/>
          <a:stretch/>
        </p:blipFill>
        <p:spPr>
          <a:xfrm>
            <a:off x="796325" y="1260975"/>
            <a:ext cx="10882199" cy="4630475"/>
          </a:xfrm>
          <a:prstGeom prst="rect">
            <a:avLst/>
          </a:prstGeom>
          <a:noFill/>
          <a:ln>
            <a:noFill/>
          </a:ln>
        </p:spPr>
      </p:pic>
      <p:pic>
        <p:nvPicPr>
          <p:cNvPr id="722" name="Google Shape;722;g2c50031518f_1_0"/>
          <p:cNvPicPr preferRelativeResize="0"/>
          <p:nvPr/>
        </p:nvPicPr>
        <p:blipFill rotWithShape="1">
          <a:blip r:embed="rId4">
            <a:alphaModFix/>
          </a:blip>
          <a:srcRect/>
          <a:stretch/>
        </p:blipFill>
        <p:spPr>
          <a:xfrm>
            <a:off x="9492008" y="78903"/>
            <a:ext cx="2553075" cy="472250"/>
          </a:xfrm>
          <a:prstGeom prst="rect">
            <a:avLst/>
          </a:prstGeom>
          <a:noFill/>
          <a:ln>
            <a:noFill/>
          </a:ln>
        </p:spPr>
      </p:pic>
      <p:sp>
        <p:nvSpPr>
          <p:cNvPr id="723" name="Google Shape;723;g2c50031518f_1_0"/>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solidFill>
                  <a:schemeClr val="dk1"/>
                </a:solidFill>
              </a:rPr>
              <a:t>46</a:t>
            </a:fld>
            <a:endParaRPr>
              <a:solidFill>
                <a:schemeClr val="dk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g2c50031518f_1_25"/>
          <p:cNvSpPr txBox="1">
            <a:spLocks noGrp="1"/>
          </p:cNvSpPr>
          <p:nvPr>
            <p:ph type="ctrTitle"/>
          </p:nvPr>
        </p:nvSpPr>
        <p:spPr>
          <a:xfrm>
            <a:off x="796325" y="447100"/>
            <a:ext cx="10882200" cy="6615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ts val="3600"/>
              <a:buFont typeface="Book Antiqua"/>
              <a:buNone/>
            </a:pPr>
            <a:r>
              <a:rPr lang="el"/>
              <a:t>Μεθοδολογία δοκιμών διείσδυσης τεσσάρων σταδίων</a:t>
            </a:r>
            <a:endParaRPr/>
          </a:p>
        </p:txBody>
      </p:sp>
      <p:sp>
        <p:nvSpPr>
          <p:cNvPr id="729" name="Google Shape;729;g2c50031518f_1_25"/>
          <p:cNvSpPr txBox="1"/>
          <p:nvPr/>
        </p:nvSpPr>
        <p:spPr>
          <a:xfrm>
            <a:off x="796325" y="1108600"/>
            <a:ext cx="11043300" cy="4863900"/>
          </a:xfrm>
          <a:prstGeom prst="rect">
            <a:avLst/>
          </a:prstGeom>
          <a:noFill/>
          <a:ln>
            <a:noFill/>
          </a:ln>
        </p:spPr>
        <p:txBody>
          <a:bodyPr spcFirstLastPara="1" wrap="square" lIns="91425" tIns="91425" rIns="91425" bIns="91425" anchor="t" anchorCtr="0">
            <a:spAutoFit/>
          </a:bodyPr>
          <a:lstStyle/>
          <a:p>
            <a:pPr marL="457200" marR="0" lvl="0" indent="-330200" algn="l" rtl="0">
              <a:lnSpc>
                <a:spcPct val="100000"/>
              </a:lnSpc>
              <a:spcBef>
                <a:spcPts val="0"/>
              </a:spcBef>
              <a:spcAft>
                <a:spcPts val="0"/>
              </a:spcAft>
              <a:buClr>
                <a:schemeClr val="dk1"/>
              </a:buClr>
              <a:buSzPts val="1600"/>
              <a:buFont typeface="Century Gothic"/>
              <a:buAutoNum type="arabicPeriod"/>
            </a:pPr>
            <a:r>
              <a:rPr lang="el" sz="1600" b="1" i="0" u="none" strike="noStrike" cap="none" dirty="0">
                <a:solidFill>
                  <a:schemeClr val="dk1"/>
                </a:solidFill>
                <a:latin typeface="Century Gothic"/>
                <a:ea typeface="Century Gothic"/>
                <a:cs typeface="Century Gothic"/>
                <a:sym typeface="Century Gothic"/>
              </a:rPr>
              <a:t>Φάση σχεδιασμού:</a:t>
            </a:r>
            <a:r>
              <a:rPr lang="el" sz="1600" b="0" i="0" u="none" strike="noStrike" cap="none" dirty="0">
                <a:solidFill>
                  <a:schemeClr val="dk1"/>
                </a:solidFill>
                <a:latin typeface="Century Gothic"/>
                <a:ea typeface="Century Gothic"/>
                <a:cs typeface="Century Gothic"/>
                <a:sym typeface="Century Gothic"/>
              </a:rPr>
              <a:t> προσδιορισμός κανόνων, οριστικοποίηση έγκρισης διαχείρισης και τεκμηρίωση, καθορισμός στόχων δοκιμών.</a:t>
            </a:r>
            <a:br>
              <a:rPr lang="en-US" sz="1600" b="0" i="0" u="none" strike="noStrike" cap="none" dirty="0">
                <a:solidFill>
                  <a:schemeClr val="dk1"/>
                </a:solidFill>
                <a:latin typeface="Century Gothic"/>
                <a:ea typeface="Century Gothic"/>
                <a:cs typeface="Century Gothic"/>
                <a:sym typeface="Century Gothic"/>
              </a:rPr>
            </a:br>
            <a:endParaRPr sz="1600" b="0" i="0" u="none" strike="noStrike" cap="none" dirty="0">
              <a:solidFill>
                <a:schemeClr val="dk1"/>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chemeClr val="dk1"/>
              </a:buClr>
              <a:buSzPts val="1600"/>
              <a:buFont typeface="Century Gothic"/>
              <a:buAutoNum type="arabicPeriod"/>
            </a:pPr>
            <a:r>
              <a:rPr lang="el" sz="1600" b="1" i="0" u="none" strike="noStrike" cap="none" dirty="0">
                <a:solidFill>
                  <a:schemeClr val="dk1"/>
                </a:solidFill>
                <a:latin typeface="Century Gothic"/>
                <a:ea typeface="Century Gothic"/>
                <a:cs typeface="Century Gothic"/>
                <a:sym typeface="Century Gothic"/>
              </a:rPr>
              <a:t>Φάση ανακάλυψης:</a:t>
            </a:r>
            <a:endParaRPr sz="1600" b="1" i="0" u="none" strike="noStrike" cap="none" dirty="0">
              <a:solidFill>
                <a:schemeClr val="dk1"/>
              </a:solidFill>
              <a:latin typeface="Century Gothic"/>
              <a:ea typeface="Century Gothic"/>
              <a:cs typeface="Century Gothic"/>
              <a:sym typeface="Century Gothic"/>
            </a:endParaRPr>
          </a:p>
          <a:p>
            <a:pPr marL="914400" marR="0" lvl="1" indent="-330200" algn="l" rtl="0">
              <a:lnSpc>
                <a:spcPct val="100000"/>
              </a:lnSpc>
              <a:spcBef>
                <a:spcPts val="0"/>
              </a:spcBef>
              <a:spcAft>
                <a:spcPts val="0"/>
              </a:spcAft>
              <a:buClr>
                <a:schemeClr val="dk1"/>
              </a:buClr>
              <a:buSzPts val="1600"/>
              <a:buFont typeface="Century Gothic"/>
              <a:buAutoNum type="alphaLcPeriod"/>
            </a:pPr>
            <a:r>
              <a:rPr lang="el" sz="1600" b="1" i="1" u="none" strike="noStrike" cap="none" dirty="0">
                <a:solidFill>
                  <a:schemeClr val="dk1"/>
                </a:solidFill>
                <a:latin typeface="Century Gothic"/>
                <a:ea typeface="Century Gothic"/>
                <a:cs typeface="Century Gothic"/>
                <a:sym typeface="Century Gothic"/>
              </a:rPr>
              <a:t>συλλογή και σάρωση πληροφοριών</a:t>
            </a:r>
            <a:r>
              <a:rPr lang="el" sz="1600" b="0" i="0" u="none" strike="noStrike" cap="none" dirty="0">
                <a:solidFill>
                  <a:schemeClr val="dk1"/>
                </a:solidFill>
                <a:latin typeface="Century Gothic"/>
                <a:ea typeface="Century Gothic"/>
                <a:cs typeface="Century Gothic"/>
                <a:sym typeface="Century Gothic"/>
              </a:rPr>
              <a:t> - αναγνώριση θύρας και υπηρεσίας, όνομα κεντρικού υπολογιστή και πληροφορίες διεύθυνσης IP (ανάκριση DNS, ερωτήματα WHOIS, ανίχνευση δικτύου), ονόματα υπαλλήλων και στοιχεία επικοινωνίας (αναζήτηση διακομιστών Web ή καταλόγου του οργανισμού), πληροφορίες συστήματος (ονόματα και κοινόχρηστα στοιχεία), πληροφορίες εφαρμογών και υπηρεσιών (αριθμοί έκδοσης).</a:t>
            </a:r>
            <a:endParaRPr sz="1600" b="0" i="0" u="none" strike="noStrike" cap="none" dirty="0">
              <a:solidFill>
                <a:schemeClr val="dk1"/>
              </a:solidFill>
              <a:latin typeface="Century Gothic"/>
              <a:ea typeface="Century Gothic"/>
              <a:cs typeface="Century Gothic"/>
              <a:sym typeface="Century Gothic"/>
            </a:endParaRPr>
          </a:p>
          <a:p>
            <a:pPr marL="914400" marR="0" lvl="1" indent="-330200" algn="l" rtl="0">
              <a:lnSpc>
                <a:spcPct val="100000"/>
              </a:lnSpc>
              <a:spcBef>
                <a:spcPts val="0"/>
              </a:spcBef>
              <a:spcAft>
                <a:spcPts val="0"/>
              </a:spcAft>
              <a:buClr>
                <a:schemeClr val="dk1"/>
              </a:buClr>
              <a:buSzPts val="1600"/>
              <a:buFont typeface="Century Gothic"/>
              <a:buAutoNum type="alphaLcPeriod"/>
            </a:pPr>
            <a:r>
              <a:rPr lang="el" sz="1600" b="1" i="1" u="none" strike="noStrike" cap="none" dirty="0">
                <a:solidFill>
                  <a:schemeClr val="dk1"/>
                </a:solidFill>
                <a:latin typeface="Century Gothic"/>
                <a:ea typeface="Century Gothic"/>
                <a:cs typeface="Century Gothic"/>
                <a:sym typeface="Century Gothic"/>
              </a:rPr>
              <a:t>ανάλυση ευπάθειας</a:t>
            </a:r>
            <a:r>
              <a:rPr lang="el" sz="1600" b="0" i="0" u="none" strike="noStrike" cap="none" dirty="0">
                <a:solidFill>
                  <a:schemeClr val="dk1"/>
                </a:solidFill>
                <a:latin typeface="Century Gothic"/>
                <a:ea typeface="Century Gothic"/>
                <a:cs typeface="Century Gothic"/>
                <a:sym typeface="Century Gothic"/>
              </a:rPr>
              <a:t> - υπηρεσίες, εφαρμογές και λειτουργικά συστήματα σαρωμένων κεντρικών υπολογιστών σε σύγκριση βάσεων δεδομένων ευπάθειας (σαρωτές ευπάθειας, αυτοματοποίηση ή χρήση προσωπικών ή δημόσιων βάσεων δεδομένων ευπάθειας, π.χ. National Vulnerability Database/NVD).</a:t>
            </a:r>
            <a:br>
              <a:rPr lang="en-US" sz="1600" b="0" i="0" u="none" strike="noStrike" cap="none" dirty="0">
                <a:solidFill>
                  <a:schemeClr val="dk1"/>
                </a:solidFill>
                <a:latin typeface="Century Gothic"/>
                <a:ea typeface="Century Gothic"/>
                <a:cs typeface="Century Gothic"/>
                <a:sym typeface="Century Gothic"/>
              </a:rPr>
            </a:br>
            <a:endParaRPr sz="1600" b="0" i="0" u="none" strike="noStrike" cap="none" dirty="0">
              <a:solidFill>
                <a:schemeClr val="dk1"/>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chemeClr val="dk1"/>
              </a:buClr>
              <a:buSzPts val="1600"/>
              <a:buFont typeface="Century Gothic"/>
              <a:buAutoNum type="arabicPeriod"/>
            </a:pPr>
            <a:r>
              <a:rPr lang="el" sz="1600" b="1" i="0" u="none" strike="noStrike" cap="none" dirty="0">
                <a:solidFill>
                  <a:schemeClr val="dk1"/>
                </a:solidFill>
                <a:latin typeface="Century Gothic"/>
                <a:ea typeface="Century Gothic"/>
                <a:cs typeface="Century Gothic"/>
                <a:sym typeface="Century Gothic"/>
              </a:rPr>
              <a:t>Φάση επίθεσης: η </a:t>
            </a:r>
            <a:r>
              <a:rPr lang="el" sz="1600" b="0" i="0" u="none" strike="noStrike" cap="none" dirty="0">
                <a:solidFill>
                  <a:schemeClr val="dk1"/>
                </a:solidFill>
                <a:latin typeface="Century Gothic"/>
                <a:ea typeface="Century Gothic"/>
                <a:cs typeface="Century Gothic"/>
                <a:sym typeface="Century Gothic"/>
              </a:rPr>
              <a:t> εκτέλεση επιθέσεων είναι για να ελεγχθεί εάν μπορούν να είναι επιτυχείς - εάν ναι, επαληθεύονται τα τρωτά σημεία και εντοπίζονται διασφαλίσεις για τον μετριασμό της σχετικής έκθεσης ασφαλείας.</a:t>
            </a:r>
            <a:br>
              <a:rPr lang="en-US" sz="1600" b="0" i="0" u="none" strike="noStrike" cap="none" dirty="0">
                <a:solidFill>
                  <a:schemeClr val="dk1"/>
                </a:solidFill>
                <a:latin typeface="Century Gothic"/>
                <a:ea typeface="Century Gothic"/>
                <a:cs typeface="Century Gothic"/>
                <a:sym typeface="Century Gothic"/>
              </a:rPr>
            </a:br>
            <a:endParaRPr sz="1600" b="0" i="0" u="none" strike="noStrike" cap="none" dirty="0">
              <a:solidFill>
                <a:schemeClr val="dk1"/>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chemeClr val="dk1"/>
              </a:buClr>
              <a:buSzPts val="1600"/>
              <a:buFont typeface="Century Gothic"/>
              <a:buAutoNum type="arabicPeriod"/>
            </a:pPr>
            <a:r>
              <a:rPr lang="el" sz="1600" b="1" i="0" u="none" strike="noStrike" cap="none" dirty="0">
                <a:solidFill>
                  <a:schemeClr val="dk1"/>
                </a:solidFill>
                <a:latin typeface="Century Gothic"/>
                <a:ea typeface="Century Gothic"/>
                <a:cs typeface="Century Gothic"/>
                <a:sym typeface="Century Gothic"/>
              </a:rPr>
              <a:t>Φάση αναφοράς:</a:t>
            </a:r>
            <a:r>
              <a:rPr lang="el" sz="1600" b="0" i="0" u="none" strike="noStrike" cap="none" dirty="0">
                <a:solidFill>
                  <a:schemeClr val="dk1"/>
                </a:solidFill>
                <a:latin typeface="Century Gothic"/>
                <a:ea typeface="Century Gothic"/>
                <a:cs typeface="Century Gothic"/>
                <a:sym typeface="Century Gothic"/>
              </a:rPr>
              <a:t> συμβαίνει ταυτόχρονα με όλες τις φάσεις και περιλαμβάνει</a:t>
            </a:r>
            <a:endParaRPr sz="1600" b="0" i="0" u="none" strike="noStrike" cap="none" dirty="0">
              <a:solidFill>
                <a:schemeClr val="dk1"/>
              </a:solidFill>
              <a:latin typeface="Century Gothic"/>
              <a:ea typeface="Century Gothic"/>
              <a:cs typeface="Century Gothic"/>
              <a:sym typeface="Century Gothic"/>
            </a:endParaRPr>
          </a:p>
          <a:p>
            <a:pPr marL="914400" marR="0" lvl="1" indent="-330200" algn="l" rtl="0">
              <a:lnSpc>
                <a:spcPct val="100000"/>
              </a:lnSpc>
              <a:spcBef>
                <a:spcPts val="0"/>
              </a:spcBef>
              <a:spcAft>
                <a:spcPts val="0"/>
              </a:spcAft>
              <a:buClr>
                <a:schemeClr val="dk1"/>
              </a:buClr>
              <a:buSzPts val="1600"/>
              <a:buFont typeface="Century Gothic"/>
              <a:buAutoNum type="alphaLcPeriod"/>
            </a:pPr>
            <a:r>
              <a:rPr lang="el" sz="1600" b="0" i="0" u="none" strike="noStrike" cap="none" dirty="0">
                <a:solidFill>
                  <a:schemeClr val="dk1"/>
                </a:solidFill>
                <a:latin typeface="Century Gothic"/>
                <a:ea typeface="Century Gothic"/>
                <a:cs typeface="Century Gothic"/>
                <a:sym typeface="Century Gothic"/>
              </a:rPr>
              <a:t>το σχέδιο αξιολόγησης/ανάπτυξη ROE (από τη φάση σχεδιασμού)</a:t>
            </a:r>
            <a:endParaRPr sz="1600" b="0" i="0" u="none" strike="noStrike" cap="none" dirty="0">
              <a:solidFill>
                <a:schemeClr val="dk1"/>
              </a:solidFill>
              <a:latin typeface="Century Gothic"/>
              <a:ea typeface="Century Gothic"/>
              <a:cs typeface="Century Gothic"/>
              <a:sym typeface="Century Gothic"/>
            </a:endParaRPr>
          </a:p>
          <a:p>
            <a:pPr marL="914400" marR="0" lvl="1" indent="-330200" algn="l" rtl="0">
              <a:lnSpc>
                <a:spcPct val="100000"/>
              </a:lnSpc>
              <a:spcBef>
                <a:spcPts val="0"/>
              </a:spcBef>
              <a:spcAft>
                <a:spcPts val="0"/>
              </a:spcAft>
              <a:buClr>
                <a:schemeClr val="dk1"/>
              </a:buClr>
              <a:buSzPts val="1600"/>
              <a:buFont typeface="Century Gothic"/>
              <a:buAutoNum type="alphaLcPeriod"/>
            </a:pPr>
            <a:r>
              <a:rPr lang="el" sz="1600" b="0" i="0" u="none" strike="noStrike" cap="none" dirty="0">
                <a:solidFill>
                  <a:schemeClr val="dk1"/>
                </a:solidFill>
                <a:latin typeface="Century Gothic"/>
                <a:ea typeface="Century Gothic"/>
                <a:cs typeface="Century Gothic"/>
                <a:sym typeface="Century Gothic"/>
              </a:rPr>
              <a:t>τα αρχεία καταγραφής που τηρούνται (από τις φάσεις ανακάλυψης και επίθεσης)</a:t>
            </a:r>
            <a:endParaRPr sz="1600" b="0" i="0" u="none" strike="noStrike" cap="none" dirty="0">
              <a:solidFill>
                <a:schemeClr val="dk1"/>
              </a:solidFill>
              <a:latin typeface="Century Gothic"/>
              <a:ea typeface="Century Gothic"/>
              <a:cs typeface="Century Gothic"/>
              <a:sym typeface="Century Gothic"/>
            </a:endParaRPr>
          </a:p>
          <a:p>
            <a:pPr marL="914400" marR="0" lvl="1" indent="-330200" algn="l" rtl="0">
              <a:lnSpc>
                <a:spcPct val="100000"/>
              </a:lnSpc>
              <a:spcBef>
                <a:spcPts val="0"/>
              </a:spcBef>
              <a:spcAft>
                <a:spcPts val="0"/>
              </a:spcAft>
              <a:buClr>
                <a:schemeClr val="dk1"/>
              </a:buClr>
              <a:buSzPts val="1600"/>
              <a:buFont typeface="Century Gothic"/>
              <a:buAutoNum type="alphaLcPeriod"/>
            </a:pPr>
            <a:r>
              <a:rPr lang="el" sz="1600" b="0" i="0" u="none" strike="noStrike" cap="none" dirty="0">
                <a:solidFill>
                  <a:schemeClr val="dk1"/>
                </a:solidFill>
                <a:latin typeface="Century Gothic"/>
                <a:ea typeface="Century Gothic"/>
                <a:cs typeface="Century Gothic"/>
                <a:sym typeface="Century Gothic"/>
              </a:rPr>
              <a:t>μια έκθεση που περιγράφει τα τρωτά σημεία που εντοπίστηκαν, την αξιολόγηση κινδύνου και τις οδηγίες μετριασμού</a:t>
            </a:r>
            <a:endParaRPr sz="1600" b="0" i="0" u="none" strike="noStrike" cap="none" dirty="0">
              <a:solidFill>
                <a:schemeClr val="dk1"/>
              </a:solidFill>
              <a:latin typeface="Century Gothic"/>
              <a:ea typeface="Century Gothic"/>
              <a:cs typeface="Century Gothic"/>
              <a:sym typeface="Century Gothic"/>
            </a:endParaRPr>
          </a:p>
        </p:txBody>
      </p:sp>
      <p:pic>
        <p:nvPicPr>
          <p:cNvPr id="730" name="Google Shape;730;g2c50031518f_1_25"/>
          <p:cNvPicPr preferRelativeResize="0"/>
          <p:nvPr/>
        </p:nvPicPr>
        <p:blipFill rotWithShape="1">
          <a:blip r:embed="rId3">
            <a:alphaModFix/>
          </a:blip>
          <a:srcRect/>
          <a:stretch/>
        </p:blipFill>
        <p:spPr>
          <a:xfrm>
            <a:off x="9509575" y="108400"/>
            <a:ext cx="2553075" cy="472250"/>
          </a:xfrm>
          <a:prstGeom prst="rect">
            <a:avLst/>
          </a:prstGeom>
          <a:noFill/>
          <a:ln>
            <a:noFill/>
          </a:ln>
        </p:spPr>
      </p:pic>
      <p:sp>
        <p:nvSpPr>
          <p:cNvPr id="731" name="Google Shape;731;g2c50031518f_1_25"/>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solidFill>
                  <a:schemeClr val="dk1"/>
                </a:solidFill>
              </a:rPr>
              <a:t>47</a:t>
            </a:fld>
            <a:endParaRPr>
              <a:solidFill>
                <a:schemeClr val="dk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g2c50031518f_1_40"/>
          <p:cNvSpPr txBox="1">
            <a:spLocks noGrp="1"/>
          </p:cNvSpPr>
          <p:nvPr>
            <p:ph type="ctrTitle"/>
          </p:nvPr>
        </p:nvSpPr>
        <p:spPr>
          <a:xfrm>
            <a:off x="796325" y="447100"/>
            <a:ext cx="10882200" cy="661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l"/>
              <a:t>Βήματα φάσης επίθεσης</a:t>
            </a:r>
            <a:endParaRPr/>
          </a:p>
        </p:txBody>
      </p:sp>
      <p:pic>
        <p:nvPicPr>
          <p:cNvPr id="737" name="Google Shape;737;g2c50031518f_1_40"/>
          <p:cNvPicPr preferRelativeResize="0"/>
          <p:nvPr/>
        </p:nvPicPr>
        <p:blipFill rotWithShape="1">
          <a:blip r:embed="rId3">
            <a:alphaModFix/>
          </a:blip>
          <a:srcRect/>
          <a:stretch/>
        </p:blipFill>
        <p:spPr>
          <a:xfrm>
            <a:off x="824250" y="1108600"/>
            <a:ext cx="8995939" cy="5182174"/>
          </a:xfrm>
          <a:prstGeom prst="rect">
            <a:avLst/>
          </a:prstGeom>
          <a:noFill/>
          <a:ln>
            <a:noFill/>
          </a:ln>
        </p:spPr>
      </p:pic>
      <p:pic>
        <p:nvPicPr>
          <p:cNvPr id="738" name="Google Shape;738;g2c50031518f_1_40"/>
          <p:cNvPicPr preferRelativeResize="0"/>
          <p:nvPr/>
        </p:nvPicPr>
        <p:blipFill rotWithShape="1">
          <a:blip r:embed="rId4">
            <a:alphaModFix/>
          </a:blip>
          <a:srcRect/>
          <a:stretch/>
        </p:blipFill>
        <p:spPr>
          <a:xfrm>
            <a:off x="9509575" y="108400"/>
            <a:ext cx="2553075" cy="472250"/>
          </a:xfrm>
          <a:prstGeom prst="rect">
            <a:avLst/>
          </a:prstGeom>
          <a:noFill/>
          <a:ln>
            <a:noFill/>
          </a:ln>
        </p:spPr>
      </p:pic>
      <p:sp>
        <p:nvSpPr>
          <p:cNvPr id="739" name="Google Shape;739;g2c50031518f_1_40"/>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solidFill>
                  <a:schemeClr val="dk1"/>
                </a:solidFill>
              </a:rPr>
              <a:t>48</a:t>
            </a:fld>
            <a:endParaRPr>
              <a:solidFill>
                <a:schemeClr val="dk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g2c50031518f_1_47"/>
          <p:cNvSpPr txBox="1">
            <a:spLocks noGrp="1"/>
          </p:cNvSpPr>
          <p:nvPr>
            <p:ph type="ctrTitle"/>
          </p:nvPr>
        </p:nvSpPr>
        <p:spPr>
          <a:xfrm>
            <a:off x="776660" y="521713"/>
            <a:ext cx="11651314" cy="10176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Book Antiqua"/>
              <a:buNone/>
            </a:pPr>
            <a:r>
              <a:rPr lang="el" dirty="0"/>
              <a:t>Οι πιο εκμεταλλευόμενες κατηγορίες τρωτών σημείων</a:t>
            </a:r>
            <a:endParaRPr dirty="0"/>
          </a:p>
          <a:p>
            <a:pPr marL="0" lvl="0" indent="0" algn="l" rtl="0">
              <a:lnSpc>
                <a:spcPct val="90000"/>
              </a:lnSpc>
              <a:spcBef>
                <a:spcPts val="0"/>
              </a:spcBef>
              <a:spcAft>
                <a:spcPts val="0"/>
              </a:spcAft>
              <a:buClr>
                <a:schemeClr val="dk1"/>
              </a:buClr>
              <a:buSzPts val="3600"/>
              <a:buFont typeface="Book Antiqua"/>
              <a:buNone/>
            </a:pPr>
            <a:r>
              <a:rPr lang="el" dirty="0"/>
              <a:t>με δοκιμή διείσδυσης</a:t>
            </a:r>
            <a:endParaRPr dirty="0"/>
          </a:p>
        </p:txBody>
      </p:sp>
      <p:sp>
        <p:nvSpPr>
          <p:cNvPr id="745" name="Google Shape;745;g2c50031518f_1_47"/>
          <p:cNvSpPr txBox="1"/>
          <p:nvPr/>
        </p:nvSpPr>
        <p:spPr>
          <a:xfrm>
            <a:off x="872525" y="1717275"/>
            <a:ext cx="10882200" cy="43407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00000"/>
              </a:lnSpc>
              <a:spcBef>
                <a:spcPts val="0"/>
              </a:spcBef>
              <a:spcAft>
                <a:spcPts val="0"/>
              </a:spcAft>
              <a:buClr>
                <a:schemeClr val="dk1"/>
              </a:buClr>
              <a:buSzPts val="1800"/>
              <a:buFont typeface="Century Gothic"/>
              <a:buChar char="●"/>
            </a:pPr>
            <a:r>
              <a:rPr lang="el" sz="1800" b="0" i="0" u="none" strike="noStrike" cap="none" dirty="0">
                <a:solidFill>
                  <a:schemeClr val="dk1"/>
                </a:solidFill>
                <a:latin typeface="Century Gothic"/>
                <a:ea typeface="Century Gothic"/>
                <a:cs typeface="Century Gothic"/>
                <a:sym typeface="Century Gothic"/>
              </a:rPr>
              <a:t>Εσφαλμένη διαμόρφωση</a:t>
            </a:r>
            <a:br>
              <a:rPr lang="en-US" sz="1800" b="0" i="0" u="none" strike="noStrike" cap="none" dirty="0">
                <a:solidFill>
                  <a:schemeClr val="dk1"/>
                </a:solidFill>
                <a:latin typeface="Century Gothic"/>
                <a:ea typeface="Century Gothic"/>
                <a:cs typeface="Century Gothic"/>
                <a:sym typeface="Century Gothic"/>
              </a:rPr>
            </a:br>
            <a:endParaRPr sz="1800" b="0" i="0" u="none" strike="noStrike" cap="none" dirty="0">
              <a:solidFill>
                <a:schemeClr val="dk1"/>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chemeClr val="dk1"/>
              </a:buClr>
              <a:buSzPts val="1800"/>
              <a:buFont typeface="Century Gothic"/>
              <a:buChar char="●"/>
            </a:pPr>
            <a:r>
              <a:rPr lang="el" sz="1800" b="0" i="0" u="none" strike="noStrike" cap="none" dirty="0">
                <a:solidFill>
                  <a:schemeClr val="dk1"/>
                </a:solidFill>
                <a:latin typeface="Century Gothic"/>
                <a:ea typeface="Century Gothic"/>
                <a:cs typeface="Century Gothic"/>
                <a:sym typeface="Century Gothic"/>
              </a:rPr>
              <a:t>Ροή πυρήνα</a:t>
            </a:r>
            <a:br>
              <a:rPr lang="en-US" sz="1800" b="0" i="0" u="none" strike="noStrike" cap="none" dirty="0">
                <a:solidFill>
                  <a:schemeClr val="dk1"/>
                </a:solidFill>
                <a:latin typeface="Century Gothic"/>
                <a:ea typeface="Century Gothic"/>
                <a:cs typeface="Century Gothic"/>
                <a:sym typeface="Century Gothic"/>
              </a:rPr>
            </a:br>
            <a:endParaRPr sz="1800" b="0" i="0" u="none" strike="noStrike" cap="none" dirty="0">
              <a:solidFill>
                <a:schemeClr val="dk1"/>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chemeClr val="dk1"/>
              </a:buClr>
              <a:buSzPts val="1800"/>
              <a:buFont typeface="Century Gothic"/>
              <a:buChar char="●"/>
            </a:pPr>
            <a:r>
              <a:rPr lang="el" sz="1800" b="0" i="0" u="none" strike="noStrike" cap="none" dirty="0">
                <a:solidFill>
                  <a:schemeClr val="dk1"/>
                </a:solidFill>
                <a:latin typeface="Century Gothic"/>
                <a:ea typeface="Century Gothic"/>
                <a:cs typeface="Century Gothic"/>
                <a:sym typeface="Century Gothic"/>
              </a:rPr>
              <a:t>Υπερχείλιση buffer</a:t>
            </a:r>
            <a:br>
              <a:rPr lang="en-US" sz="1800" b="0" i="0" u="none" strike="noStrike" cap="none" dirty="0">
                <a:solidFill>
                  <a:schemeClr val="dk1"/>
                </a:solidFill>
                <a:latin typeface="Century Gothic"/>
                <a:ea typeface="Century Gothic"/>
                <a:cs typeface="Century Gothic"/>
                <a:sym typeface="Century Gothic"/>
              </a:rPr>
            </a:br>
            <a:endParaRPr sz="1800" b="0" i="0" u="none" strike="noStrike" cap="none" dirty="0">
              <a:solidFill>
                <a:schemeClr val="dk1"/>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chemeClr val="dk1"/>
              </a:buClr>
              <a:buSzPts val="1800"/>
              <a:buFont typeface="Century Gothic"/>
              <a:buChar char="●"/>
            </a:pPr>
            <a:r>
              <a:rPr lang="el" sz="1800" b="0" i="0" u="none" strike="noStrike" cap="none" dirty="0">
                <a:solidFill>
                  <a:schemeClr val="dk1"/>
                </a:solidFill>
                <a:latin typeface="Century Gothic"/>
                <a:ea typeface="Century Gothic"/>
                <a:cs typeface="Century Gothic"/>
                <a:sym typeface="Century Gothic"/>
              </a:rPr>
              <a:t>Ανεπαρκής επικύρωση εισόδου</a:t>
            </a:r>
            <a:br>
              <a:rPr lang="en-US" sz="1800" b="0" i="0" u="none" strike="noStrike" cap="none" dirty="0">
                <a:solidFill>
                  <a:schemeClr val="dk1"/>
                </a:solidFill>
                <a:latin typeface="Century Gothic"/>
                <a:ea typeface="Century Gothic"/>
                <a:cs typeface="Century Gothic"/>
                <a:sym typeface="Century Gothic"/>
              </a:rPr>
            </a:br>
            <a:endParaRPr sz="1800" b="0" i="0" u="none" strike="noStrike" cap="none" dirty="0">
              <a:solidFill>
                <a:schemeClr val="dk1"/>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chemeClr val="dk1"/>
              </a:buClr>
              <a:buSzPts val="1800"/>
              <a:buFont typeface="Century Gothic"/>
              <a:buChar char="●"/>
            </a:pPr>
            <a:r>
              <a:rPr lang="el" sz="1800" b="0" i="0" u="none" strike="noStrike" cap="none" dirty="0">
                <a:solidFill>
                  <a:schemeClr val="dk1"/>
                </a:solidFill>
                <a:latin typeface="Century Gothic"/>
                <a:ea typeface="Century Gothic"/>
                <a:cs typeface="Century Gothic"/>
                <a:sym typeface="Century Gothic"/>
              </a:rPr>
              <a:t>Συμβολικοί σύνδεσμοι</a:t>
            </a:r>
            <a:br>
              <a:rPr lang="en-US" sz="1800" b="0" i="0" u="none" strike="noStrike" cap="none" dirty="0">
                <a:solidFill>
                  <a:schemeClr val="dk1"/>
                </a:solidFill>
                <a:latin typeface="Century Gothic"/>
                <a:ea typeface="Century Gothic"/>
                <a:cs typeface="Century Gothic"/>
                <a:sym typeface="Century Gothic"/>
              </a:rPr>
            </a:br>
            <a:endParaRPr sz="1800" b="0" i="0" u="none" strike="noStrike" cap="none" dirty="0">
              <a:solidFill>
                <a:schemeClr val="dk1"/>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chemeClr val="dk1"/>
              </a:buClr>
              <a:buSzPts val="1800"/>
              <a:buFont typeface="Century Gothic"/>
              <a:buChar char="●"/>
            </a:pPr>
            <a:r>
              <a:rPr lang="el" sz="1800" b="0" i="0" u="none" strike="noStrike" cap="none" dirty="0">
                <a:solidFill>
                  <a:schemeClr val="dk1"/>
                </a:solidFill>
                <a:latin typeface="Century Gothic"/>
                <a:ea typeface="Century Gothic"/>
                <a:cs typeface="Century Gothic"/>
                <a:sym typeface="Century Gothic"/>
              </a:rPr>
              <a:t>Επιθέσεις περιγραφής αρχείων</a:t>
            </a:r>
            <a:br>
              <a:rPr lang="en-US" sz="1800" b="0" i="0" u="none" strike="noStrike" cap="none" dirty="0">
                <a:solidFill>
                  <a:schemeClr val="dk1"/>
                </a:solidFill>
                <a:latin typeface="Century Gothic"/>
                <a:ea typeface="Century Gothic"/>
                <a:cs typeface="Century Gothic"/>
                <a:sym typeface="Century Gothic"/>
              </a:rPr>
            </a:br>
            <a:endParaRPr sz="1800" b="0" i="0" u="none" strike="noStrike" cap="none" dirty="0">
              <a:solidFill>
                <a:schemeClr val="dk1"/>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chemeClr val="dk1"/>
              </a:buClr>
              <a:buSzPts val="1800"/>
              <a:buFont typeface="Century Gothic"/>
              <a:buChar char="●"/>
            </a:pPr>
            <a:r>
              <a:rPr lang="el-GR" sz="1800" dirty="0">
                <a:solidFill>
                  <a:schemeClr val="dk1"/>
                </a:solidFill>
                <a:latin typeface="Century Gothic"/>
                <a:ea typeface="Century Gothic"/>
                <a:cs typeface="Century Gothic"/>
                <a:sym typeface="Century Gothic"/>
              </a:rPr>
              <a:t>Κατάσταση Ανταγωνισμού (δύο διεργ</a:t>
            </a:r>
            <a:r>
              <a:rPr lang="el-GR" sz="1800" b="0" i="0" u="none" strike="noStrike" cap="none" dirty="0">
                <a:solidFill>
                  <a:schemeClr val="dk1"/>
                </a:solidFill>
                <a:latin typeface="Century Gothic"/>
                <a:ea typeface="Century Gothic"/>
                <a:cs typeface="Century Gothic"/>
                <a:sym typeface="Century Gothic"/>
              </a:rPr>
              <a:t>ασιών)</a:t>
            </a:r>
            <a:br>
              <a:rPr lang="el-GR" sz="1800" b="0" i="0" u="none" strike="noStrike" cap="none" dirty="0">
                <a:solidFill>
                  <a:schemeClr val="dk1"/>
                </a:solidFill>
                <a:latin typeface="Century Gothic"/>
                <a:ea typeface="Century Gothic"/>
                <a:cs typeface="Century Gothic"/>
                <a:sym typeface="Century Gothic"/>
              </a:rPr>
            </a:br>
            <a:endParaRPr lang="el-GR" sz="1800" b="0" i="0" u="none" strike="noStrike" cap="none" dirty="0">
              <a:solidFill>
                <a:schemeClr val="dk1"/>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chemeClr val="dk1"/>
              </a:buClr>
              <a:buSzPts val="1800"/>
              <a:buFont typeface="Century Gothic"/>
              <a:buChar char="●"/>
            </a:pPr>
            <a:r>
              <a:rPr lang="el" sz="1800" b="0" i="0" u="none" strike="noStrike" cap="none" dirty="0">
                <a:solidFill>
                  <a:schemeClr val="dk1"/>
                </a:solidFill>
                <a:latin typeface="Century Gothic"/>
                <a:ea typeface="Century Gothic"/>
                <a:cs typeface="Century Gothic"/>
                <a:sym typeface="Century Gothic"/>
              </a:rPr>
              <a:t>Εσφαλμένα δικαιώματα αρχείων και καταλόγων</a:t>
            </a:r>
            <a:endParaRPr sz="1800" b="0" i="0" u="none" strike="noStrike" cap="none" dirty="0">
              <a:solidFill>
                <a:schemeClr val="dk1"/>
              </a:solidFill>
              <a:latin typeface="Century Gothic"/>
              <a:ea typeface="Century Gothic"/>
              <a:cs typeface="Century Gothic"/>
              <a:sym typeface="Century Gothic"/>
            </a:endParaRPr>
          </a:p>
        </p:txBody>
      </p:sp>
      <p:pic>
        <p:nvPicPr>
          <p:cNvPr id="746" name="Google Shape;746;g2c50031518f_1_47"/>
          <p:cNvPicPr preferRelativeResize="0"/>
          <p:nvPr/>
        </p:nvPicPr>
        <p:blipFill rotWithShape="1">
          <a:blip r:embed="rId3">
            <a:alphaModFix/>
          </a:blip>
          <a:srcRect/>
          <a:stretch/>
        </p:blipFill>
        <p:spPr>
          <a:xfrm>
            <a:off x="9568569" y="0"/>
            <a:ext cx="2553075" cy="472250"/>
          </a:xfrm>
          <a:prstGeom prst="rect">
            <a:avLst/>
          </a:prstGeom>
          <a:noFill/>
          <a:ln>
            <a:noFill/>
          </a:ln>
        </p:spPr>
      </p:pic>
      <p:sp>
        <p:nvSpPr>
          <p:cNvPr id="747" name="Google Shape;747;g2c50031518f_1_47"/>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solidFill>
                  <a:schemeClr val="dk1"/>
                </a:solidFill>
              </a:rPr>
              <a:t>49</a:t>
            </a:fld>
            <a:endParaRPr>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5"/>
          <p:cNvSpPr txBox="1">
            <a:spLocks noGrp="1"/>
          </p:cNvSpPr>
          <p:nvPr>
            <p:ph type="ctrTitle"/>
          </p:nvPr>
        </p:nvSpPr>
        <p:spPr>
          <a:xfrm>
            <a:off x="6507964" y="631870"/>
            <a:ext cx="4786800" cy="763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l"/>
              <a:t>Προτάσεις Αξίας</a:t>
            </a:r>
            <a:endParaRPr/>
          </a:p>
        </p:txBody>
      </p:sp>
      <p:sp>
        <p:nvSpPr>
          <p:cNvPr id="258" name="Google Shape;258;p5"/>
          <p:cNvSpPr txBox="1">
            <a:spLocks noGrp="1"/>
          </p:cNvSpPr>
          <p:nvPr>
            <p:ph type="subTitle" idx="1"/>
          </p:nvPr>
        </p:nvSpPr>
        <p:spPr>
          <a:xfrm>
            <a:off x="6498131" y="1593277"/>
            <a:ext cx="4786800" cy="763800"/>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l"/>
              <a:t>Οφέλη για τους συμμετέχοντες</a:t>
            </a:r>
            <a:endParaRPr/>
          </a:p>
        </p:txBody>
      </p:sp>
      <p:sp>
        <p:nvSpPr>
          <p:cNvPr id="259" name="Google Shape;259;p5"/>
          <p:cNvSpPr txBox="1">
            <a:spLocks noGrp="1"/>
          </p:cNvSpPr>
          <p:nvPr>
            <p:ph type="body" idx="3"/>
          </p:nvPr>
        </p:nvSpPr>
        <p:spPr>
          <a:xfrm>
            <a:off x="6498130" y="2510417"/>
            <a:ext cx="5541600" cy="2569800"/>
          </a:xfrm>
          <a:prstGeom prst="rect">
            <a:avLst/>
          </a:prstGeom>
          <a:noFill/>
          <a:ln>
            <a:noFill/>
          </a:ln>
        </p:spPr>
        <p:txBody>
          <a:bodyPr spcFirstLastPara="1" wrap="square" lIns="91425" tIns="0" rIns="0" bIns="45700" anchor="t" anchorCtr="0">
            <a:noAutofit/>
          </a:bodyPr>
          <a:lstStyle/>
          <a:p>
            <a:pPr marL="274320" lvl="0" indent="-274320" algn="l" rtl="0">
              <a:lnSpc>
                <a:spcPct val="100000"/>
              </a:lnSpc>
              <a:spcBef>
                <a:spcPts val="0"/>
              </a:spcBef>
              <a:spcAft>
                <a:spcPts val="0"/>
              </a:spcAft>
              <a:buSzPts val="1200"/>
              <a:buChar char="o"/>
            </a:pPr>
            <a:r>
              <a:rPr lang="el" sz="1200" dirty="0"/>
              <a:t>Επίπεδο εκπαιδευτικής ενότητας: Προχωρημένο</a:t>
            </a:r>
            <a:endParaRPr dirty="0"/>
          </a:p>
          <a:p>
            <a:pPr marL="274320" lvl="0" indent="-274320" algn="l" rtl="0">
              <a:lnSpc>
                <a:spcPct val="100000"/>
              </a:lnSpc>
              <a:spcBef>
                <a:spcPts val="1200"/>
              </a:spcBef>
              <a:spcAft>
                <a:spcPts val="0"/>
              </a:spcAft>
              <a:buSzPts val="1200"/>
              <a:buChar char="o"/>
            </a:pPr>
            <a:r>
              <a:rPr lang="el" sz="1200" dirty="0"/>
              <a:t>Επαγγελματική εκπαίδευση στον τομέα της ασφάλειας στον κυβερνοχώρο </a:t>
            </a:r>
            <a:endParaRPr dirty="0"/>
          </a:p>
          <a:p>
            <a:pPr marL="274320" lvl="0" indent="-274320" algn="l" rtl="0">
              <a:lnSpc>
                <a:spcPct val="100000"/>
              </a:lnSpc>
              <a:spcBef>
                <a:spcPts val="1200"/>
              </a:spcBef>
              <a:spcAft>
                <a:spcPts val="0"/>
              </a:spcAft>
              <a:buSzPts val="1200"/>
              <a:buChar char="o"/>
            </a:pPr>
            <a:r>
              <a:rPr lang="el" sz="1200" dirty="0"/>
              <a:t>Πρακτική και πρακτική ανάπτυξη δεξιοτήτων </a:t>
            </a:r>
            <a:endParaRPr dirty="0"/>
          </a:p>
          <a:p>
            <a:pPr marL="274320" lvl="0" indent="-274320" algn="l" rtl="0">
              <a:lnSpc>
                <a:spcPct val="100000"/>
              </a:lnSpc>
              <a:spcBef>
                <a:spcPts val="1200"/>
              </a:spcBef>
              <a:spcAft>
                <a:spcPts val="0"/>
              </a:spcAft>
              <a:buSzPts val="1200"/>
              <a:buChar char="o"/>
            </a:pPr>
            <a:r>
              <a:rPr lang="el" sz="1200" dirty="0"/>
              <a:t>Βασίζεται στο ευρωπαϊκό πλαίσιο δεξιοτήτων κυβερνοασφάλειας</a:t>
            </a:r>
            <a:endParaRPr dirty="0"/>
          </a:p>
          <a:p>
            <a:pPr marL="274320" lvl="0" indent="-274320" algn="l" rtl="0">
              <a:lnSpc>
                <a:spcPct val="100000"/>
              </a:lnSpc>
              <a:spcBef>
                <a:spcPts val="1200"/>
              </a:spcBef>
              <a:spcAft>
                <a:spcPts val="0"/>
              </a:spcAft>
              <a:buSzPts val="1200"/>
              <a:buChar char="o"/>
            </a:pPr>
            <a:r>
              <a:rPr lang="el" sz="1200" dirty="0"/>
              <a:t>Πρωτοποριακές γνώσεις από ακαδημαϊκούς εμπειρογνώμονες του κλάδου</a:t>
            </a:r>
            <a:endParaRPr dirty="0"/>
          </a:p>
          <a:p>
            <a:pPr marL="274320" lvl="0" indent="-274320" algn="l" rtl="0">
              <a:lnSpc>
                <a:spcPct val="100000"/>
              </a:lnSpc>
              <a:spcBef>
                <a:spcPts val="1200"/>
              </a:spcBef>
              <a:spcAft>
                <a:spcPts val="0"/>
              </a:spcAft>
              <a:buSzPts val="1200"/>
              <a:buChar char="o"/>
            </a:pPr>
            <a:r>
              <a:rPr lang="el" sz="1200" dirty="0"/>
              <a:t>Πιστοποιητικό ολοκλήρωσης </a:t>
            </a:r>
            <a:endParaRPr dirty="0"/>
          </a:p>
          <a:p>
            <a:pPr marL="274320" lvl="0" indent="-274320" algn="l" rtl="0">
              <a:lnSpc>
                <a:spcPct val="100000"/>
              </a:lnSpc>
              <a:spcBef>
                <a:spcPts val="1200"/>
              </a:spcBef>
              <a:spcAft>
                <a:spcPts val="0"/>
              </a:spcAft>
              <a:buSzPts val="1200"/>
              <a:buChar char="o"/>
            </a:pPr>
            <a:r>
              <a:rPr lang="el" sz="1200" dirty="0"/>
              <a:t>Βοηθά στην ανάπτυξη δεξιοτήτων και στην εξέλιξη της σταδιοδρομίας </a:t>
            </a:r>
            <a:endParaRPr dirty="0"/>
          </a:p>
          <a:p>
            <a:pPr marL="0" lvl="0" indent="0" algn="l" rtl="0">
              <a:lnSpc>
                <a:spcPct val="100000"/>
              </a:lnSpc>
              <a:spcBef>
                <a:spcPts val="1200"/>
              </a:spcBef>
              <a:spcAft>
                <a:spcPts val="0"/>
              </a:spcAft>
              <a:buSzPts val="1200"/>
              <a:buNone/>
            </a:pPr>
            <a:endParaRPr sz="1200" dirty="0"/>
          </a:p>
        </p:txBody>
      </p:sp>
      <p:cxnSp>
        <p:nvCxnSpPr>
          <p:cNvPr id="260" name="Google Shape;260;p5"/>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61" name="Google Shape;261;p5"/>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pic>
        <p:nvPicPr>
          <p:cNvPr id="262" name="Google Shape;262;p5" descr="Μια ομάδα ανθρώπων κοιτάζει μια πινακίδα"/>
          <p:cNvPicPr preferRelativeResize="0">
            <a:picLocks noGrp="1"/>
          </p:cNvPicPr>
          <p:nvPr>
            <p:ph type="pic" idx="2"/>
          </p:nvPr>
        </p:nvPicPr>
        <p:blipFill rotWithShape="1">
          <a:blip r:embed="rId3">
            <a:alphaModFix/>
          </a:blip>
          <a:srcRect l="6288" r="6286"/>
          <a:stretch/>
        </p:blipFill>
        <p:spPr>
          <a:xfrm>
            <a:off x="0" y="-2235"/>
            <a:ext cx="5840730" cy="6862275"/>
          </a:xfrm>
          <a:prstGeom prst="rect">
            <a:avLst/>
          </a:prstGeom>
          <a:solidFill>
            <a:schemeClr val="lt2"/>
          </a:solidFill>
          <a:ln>
            <a:noFill/>
          </a:ln>
        </p:spPr>
      </p:pic>
      <p:pic>
        <p:nvPicPr>
          <p:cNvPr id="263" name="Google Shape;263;p5"/>
          <p:cNvPicPr preferRelativeResize="0"/>
          <p:nvPr/>
        </p:nvPicPr>
        <p:blipFill rotWithShape="1">
          <a:blip r:embed="rId4">
            <a:alphaModFix/>
          </a:blip>
          <a:srcRect/>
          <a:stretch/>
        </p:blipFill>
        <p:spPr>
          <a:xfrm>
            <a:off x="9509575" y="108400"/>
            <a:ext cx="2553075" cy="472250"/>
          </a:xfrm>
          <a:prstGeom prst="rect">
            <a:avLst/>
          </a:prstGeom>
          <a:noFill/>
          <a:ln>
            <a:noFill/>
          </a:ln>
        </p:spPr>
      </p:pic>
      <p:sp>
        <p:nvSpPr>
          <p:cNvPr id="264" name="Google Shape;264;p5"/>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solidFill>
                  <a:schemeClr val="lt1"/>
                </a:solidFill>
              </a:rPr>
              <a:t>5</a:t>
            </a:fld>
            <a:endParaRPr>
              <a:solidFill>
                <a:schemeClr val="lt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g2c50031518f_1_59"/>
          <p:cNvSpPr txBox="1">
            <a:spLocks noGrp="1"/>
          </p:cNvSpPr>
          <p:nvPr>
            <p:ph type="ctrTitle"/>
          </p:nvPr>
        </p:nvSpPr>
        <p:spPr>
          <a:xfrm>
            <a:off x="796325" y="447100"/>
            <a:ext cx="10882200" cy="671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Book Antiqua"/>
              <a:buNone/>
            </a:pPr>
            <a:r>
              <a:rPr lang="el"/>
              <a:t>Τι δεν είναι η δοκιμή διείσδυσης </a:t>
            </a:r>
            <a:endParaRPr b="1"/>
          </a:p>
        </p:txBody>
      </p:sp>
      <p:sp>
        <p:nvSpPr>
          <p:cNvPr id="753" name="Google Shape;753;g2c50031518f_1_59"/>
          <p:cNvSpPr txBox="1"/>
          <p:nvPr/>
        </p:nvSpPr>
        <p:spPr>
          <a:xfrm>
            <a:off x="796325" y="1336275"/>
            <a:ext cx="10882200" cy="800400"/>
          </a:xfrm>
          <a:prstGeom prst="rect">
            <a:avLst/>
          </a:prstGeom>
          <a:noFill/>
          <a:ln>
            <a:noFill/>
          </a:ln>
        </p:spPr>
        <p:txBody>
          <a:bodyPr spcFirstLastPara="1" wrap="square" lIns="91425" tIns="91425" rIns="91425" bIns="91425" anchor="t" anchorCtr="0">
            <a:spAutoFit/>
          </a:bodyPr>
          <a:lstStyle/>
          <a:p>
            <a:pPr marL="457200" marR="0" lvl="0" indent="-355600" algn="l" rtl="0">
              <a:lnSpc>
                <a:spcPct val="100000"/>
              </a:lnSpc>
              <a:spcBef>
                <a:spcPts val="0"/>
              </a:spcBef>
              <a:spcAft>
                <a:spcPts val="0"/>
              </a:spcAft>
              <a:buClr>
                <a:schemeClr val="dk1"/>
              </a:buClr>
              <a:buSzPts val="2000"/>
              <a:buFont typeface="Century Gothic"/>
              <a:buChar char="●"/>
            </a:pPr>
            <a:r>
              <a:rPr lang="el" sz="2000" b="0" i="0" u="none" strike="noStrike" cap="none">
                <a:solidFill>
                  <a:schemeClr val="dk1"/>
                </a:solidFill>
                <a:latin typeface="Century Gothic"/>
                <a:ea typeface="Century Gothic"/>
                <a:cs typeface="Century Gothic"/>
                <a:sym typeface="Century Gothic"/>
              </a:rPr>
              <a:t>Σπάσιμο κωδικού πρόσβασης</a:t>
            </a:r>
            <a:endParaRPr sz="2000" b="0" i="0" u="none" strike="noStrike" cap="none">
              <a:solidFill>
                <a:schemeClr val="dk1"/>
              </a:solidFill>
              <a:latin typeface="Century Gothic"/>
              <a:ea typeface="Century Gothic"/>
              <a:cs typeface="Century Gothic"/>
              <a:sym typeface="Century Gothic"/>
            </a:endParaRPr>
          </a:p>
          <a:p>
            <a:pPr marL="457200" marR="0" lvl="0" indent="-355600" algn="l" rtl="0">
              <a:lnSpc>
                <a:spcPct val="100000"/>
              </a:lnSpc>
              <a:spcBef>
                <a:spcPts val="0"/>
              </a:spcBef>
              <a:spcAft>
                <a:spcPts val="0"/>
              </a:spcAft>
              <a:buClr>
                <a:schemeClr val="dk1"/>
              </a:buClr>
              <a:buSzPts val="2000"/>
              <a:buFont typeface="Century Gothic"/>
              <a:buChar char="●"/>
            </a:pPr>
            <a:r>
              <a:rPr lang="el" sz="2000" b="0" i="0" u="none" strike="noStrike" cap="none">
                <a:solidFill>
                  <a:schemeClr val="dk1"/>
                </a:solidFill>
                <a:latin typeface="Century Gothic"/>
                <a:ea typeface="Century Gothic"/>
                <a:cs typeface="Century Gothic"/>
                <a:sym typeface="Century Gothic"/>
              </a:rPr>
              <a:t>Κοινωνική μηχανική</a:t>
            </a:r>
            <a:endParaRPr sz="2000" b="0" i="0" u="none" strike="noStrike" cap="none">
              <a:solidFill>
                <a:schemeClr val="dk1"/>
              </a:solidFill>
              <a:latin typeface="Century Gothic"/>
              <a:ea typeface="Century Gothic"/>
              <a:cs typeface="Century Gothic"/>
              <a:sym typeface="Century Gothic"/>
            </a:endParaRPr>
          </a:p>
        </p:txBody>
      </p:sp>
      <p:pic>
        <p:nvPicPr>
          <p:cNvPr id="754" name="Google Shape;754;g2c50031518f_1_59"/>
          <p:cNvPicPr preferRelativeResize="0"/>
          <p:nvPr/>
        </p:nvPicPr>
        <p:blipFill rotWithShape="1">
          <a:blip r:embed="rId3">
            <a:alphaModFix/>
          </a:blip>
          <a:srcRect/>
          <a:stretch/>
        </p:blipFill>
        <p:spPr>
          <a:xfrm>
            <a:off x="824250" y="3324975"/>
            <a:ext cx="10982325" cy="1971675"/>
          </a:xfrm>
          <a:prstGeom prst="rect">
            <a:avLst/>
          </a:prstGeom>
          <a:noFill/>
          <a:ln>
            <a:noFill/>
          </a:ln>
        </p:spPr>
      </p:pic>
      <p:sp>
        <p:nvSpPr>
          <p:cNvPr id="755" name="Google Shape;755;g2c50031518f_1_59"/>
          <p:cNvSpPr txBox="1"/>
          <p:nvPr/>
        </p:nvSpPr>
        <p:spPr>
          <a:xfrm>
            <a:off x="906025" y="5316400"/>
            <a:ext cx="108822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l" sz="2000" b="0" i="1" u="none" strike="noStrike" cap="none">
                <a:solidFill>
                  <a:schemeClr val="dk1"/>
                </a:solidFill>
                <a:latin typeface="Century Gothic"/>
                <a:ea typeface="Century Gothic"/>
                <a:cs typeface="Century Gothic"/>
                <a:sym typeface="Century Gothic"/>
              </a:rPr>
              <a:t>Σύνοψη τεχνικών επικύρωσης ευπάθειας στόχου</a:t>
            </a:r>
            <a:endParaRPr sz="2000" b="0" i="1" u="none" strike="noStrike" cap="none">
              <a:solidFill>
                <a:schemeClr val="dk1"/>
              </a:solidFill>
              <a:latin typeface="Century Gothic"/>
              <a:ea typeface="Century Gothic"/>
              <a:cs typeface="Century Gothic"/>
              <a:sym typeface="Century Gothic"/>
            </a:endParaRPr>
          </a:p>
        </p:txBody>
      </p:sp>
      <p:pic>
        <p:nvPicPr>
          <p:cNvPr id="756" name="Google Shape;756;g2c50031518f_1_59"/>
          <p:cNvPicPr preferRelativeResize="0"/>
          <p:nvPr/>
        </p:nvPicPr>
        <p:blipFill rotWithShape="1">
          <a:blip r:embed="rId4">
            <a:alphaModFix/>
          </a:blip>
          <a:srcRect/>
          <a:stretch/>
        </p:blipFill>
        <p:spPr>
          <a:xfrm>
            <a:off x="9509575" y="108400"/>
            <a:ext cx="2553075" cy="472250"/>
          </a:xfrm>
          <a:prstGeom prst="rect">
            <a:avLst/>
          </a:prstGeom>
          <a:noFill/>
          <a:ln>
            <a:noFill/>
          </a:ln>
        </p:spPr>
      </p:pic>
      <p:sp>
        <p:nvSpPr>
          <p:cNvPr id="757" name="Google Shape;757;g2c50031518f_1_59"/>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solidFill>
                  <a:schemeClr val="dk1"/>
                </a:solidFill>
              </a:rPr>
              <a:t>50</a:t>
            </a:fld>
            <a:endParaRPr>
              <a:solidFill>
                <a:schemeClr val="dk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g2c50031518f_1_68"/>
          <p:cNvSpPr txBox="1">
            <a:spLocks noGrp="1"/>
          </p:cNvSpPr>
          <p:nvPr>
            <p:ph type="ctrTitle"/>
          </p:nvPr>
        </p:nvSpPr>
        <p:spPr>
          <a:xfrm>
            <a:off x="796325" y="447100"/>
            <a:ext cx="10882200" cy="671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Book Antiqua"/>
              <a:buNone/>
            </a:pPr>
            <a:r>
              <a:rPr lang="el"/>
              <a:t>Τι δεν είναι η δοκιμή διείσδυσης </a:t>
            </a:r>
            <a:endParaRPr b="1"/>
          </a:p>
        </p:txBody>
      </p:sp>
      <p:sp>
        <p:nvSpPr>
          <p:cNvPr id="763" name="Google Shape;763;g2c50031518f_1_68"/>
          <p:cNvSpPr txBox="1"/>
          <p:nvPr/>
        </p:nvSpPr>
        <p:spPr>
          <a:xfrm>
            <a:off x="796325" y="1336275"/>
            <a:ext cx="10882200" cy="800400"/>
          </a:xfrm>
          <a:prstGeom prst="rect">
            <a:avLst/>
          </a:prstGeom>
          <a:noFill/>
          <a:ln>
            <a:noFill/>
          </a:ln>
        </p:spPr>
        <p:txBody>
          <a:bodyPr spcFirstLastPara="1" wrap="square" lIns="91425" tIns="91425" rIns="91425" bIns="91425" anchor="t" anchorCtr="0">
            <a:spAutoFit/>
          </a:bodyPr>
          <a:lstStyle/>
          <a:p>
            <a:pPr marL="457200" marR="0" lvl="0" indent="-355600" algn="l" rtl="0">
              <a:lnSpc>
                <a:spcPct val="100000"/>
              </a:lnSpc>
              <a:spcBef>
                <a:spcPts val="0"/>
              </a:spcBef>
              <a:spcAft>
                <a:spcPts val="0"/>
              </a:spcAft>
              <a:buClr>
                <a:schemeClr val="dk1"/>
              </a:buClr>
              <a:buSzPts val="2000"/>
              <a:buFont typeface="Century Gothic"/>
              <a:buChar char="●"/>
            </a:pPr>
            <a:r>
              <a:rPr lang="el" sz="2000" b="0" i="0" u="none" strike="noStrike" cap="none">
                <a:solidFill>
                  <a:schemeClr val="dk1"/>
                </a:solidFill>
                <a:latin typeface="Century Gothic"/>
                <a:ea typeface="Century Gothic"/>
                <a:cs typeface="Century Gothic"/>
                <a:sym typeface="Century Gothic"/>
              </a:rPr>
              <a:t>Σπάσιμο κωδικού πρόσβασης</a:t>
            </a:r>
            <a:endParaRPr sz="2000" b="0" i="0" u="none" strike="noStrike" cap="none">
              <a:solidFill>
                <a:schemeClr val="dk1"/>
              </a:solidFill>
              <a:latin typeface="Century Gothic"/>
              <a:ea typeface="Century Gothic"/>
              <a:cs typeface="Century Gothic"/>
              <a:sym typeface="Century Gothic"/>
            </a:endParaRPr>
          </a:p>
          <a:p>
            <a:pPr marL="457200" marR="0" lvl="0" indent="-355600" algn="l" rtl="0">
              <a:lnSpc>
                <a:spcPct val="100000"/>
              </a:lnSpc>
              <a:spcBef>
                <a:spcPts val="0"/>
              </a:spcBef>
              <a:spcAft>
                <a:spcPts val="0"/>
              </a:spcAft>
              <a:buClr>
                <a:schemeClr val="dk1"/>
              </a:buClr>
              <a:buSzPts val="2000"/>
              <a:buFont typeface="Century Gothic"/>
              <a:buChar char="●"/>
            </a:pPr>
            <a:r>
              <a:rPr lang="el" sz="2000" b="0" i="0" u="none" strike="noStrike" cap="none">
                <a:solidFill>
                  <a:schemeClr val="dk1"/>
                </a:solidFill>
                <a:latin typeface="Century Gothic"/>
                <a:ea typeface="Century Gothic"/>
                <a:cs typeface="Century Gothic"/>
                <a:sym typeface="Century Gothic"/>
              </a:rPr>
              <a:t>Κοινωνική μηχανική</a:t>
            </a:r>
            <a:endParaRPr sz="2000" b="0" i="0" u="none" strike="noStrike" cap="none">
              <a:solidFill>
                <a:schemeClr val="dk1"/>
              </a:solidFill>
              <a:latin typeface="Century Gothic"/>
              <a:ea typeface="Century Gothic"/>
              <a:cs typeface="Century Gothic"/>
              <a:sym typeface="Century Gothic"/>
            </a:endParaRPr>
          </a:p>
        </p:txBody>
      </p:sp>
      <p:sp>
        <p:nvSpPr>
          <p:cNvPr id="764" name="Google Shape;764;g2c50031518f_1_68"/>
          <p:cNvSpPr txBox="1"/>
          <p:nvPr/>
        </p:nvSpPr>
        <p:spPr>
          <a:xfrm>
            <a:off x="906025" y="5316400"/>
            <a:ext cx="108822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l" sz="2000" b="0" i="1" u="none" strike="noStrike" cap="none">
                <a:solidFill>
                  <a:schemeClr val="dk1"/>
                </a:solidFill>
                <a:latin typeface="Century Gothic"/>
                <a:ea typeface="Century Gothic"/>
                <a:cs typeface="Century Gothic"/>
                <a:sym typeface="Century Gothic"/>
              </a:rPr>
              <a:t>Σύνοψη γνώσεων, δεξιοτήτων και ικανοτήτων δοκιμών ασφάλειας</a:t>
            </a:r>
            <a:endParaRPr sz="2000" b="0" i="1" u="none" strike="noStrike" cap="none">
              <a:solidFill>
                <a:schemeClr val="dk1"/>
              </a:solidFill>
              <a:latin typeface="Century Gothic"/>
              <a:ea typeface="Century Gothic"/>
              <a:cs typeface="Century Gothic"/>
              <a:sym typeface="Century Gothic"/>
            </a:endParaRPr>
          </a:p>
        </p:txBody>
      </p:sp>
      <p:pic>
        <p:nvPicPr>
          <p:cNvPr id="765" name="Google Shape;765;g2c50031518f_1_68"/>
          <p:cNvPicPr preferRelativeResize="0"/>
          <p:nvPr/>
        </p:nvPicPr>
        <p:blipFill rotWithShape="1">
          <a:blip r:embed="rId3">
            <a:alphaModFix/>
          </a:blip>
          <a:srcRect/>
          <a:stretch/>
        </p:blipFill>
        <p:spPr>
          <a:xfrm>
            <a:off x="813100" y="3208838"/>
            <a:ext cx="11068050" cy="2009775"/>
          </a:xfrm>
          <a:prstGeom prst="rect">
            <a:avLst/>
          </a:prstGeom>
          <a:noFill/>
          <a:ln>
            <a:noFill/>
          </a:ln>
        </p:spPr>
      </p:pic>
      <p:pic>
        <p:nvPicPr>
          <p:cNvPr id="766" name="Google Shape;766;g2c50031518f_1_68"/>
          <p:cNvPicPr preferRelativeResize="0"/>
          <p:nvPr/>
        </p:nvPicPr>
        <p:blipFill rotWithShape="1">
          <a:blip r:embed="rId4">
            <a:alphaModFix/>
          </a:blip>
          <a:srcRect/>
          <a:stretch/>
        </p:blipFill>
        <p:spPr>
          <a:xfrm>
            <a:off x="9509575" y="108400"/>
            <a:ext cx="2553075" cy="472250"/>
          </a:xfrm>
          <a:prstGeom prst="rect">
            <a:avLst/>
          </a:prstGeom>
          <a:noFill/>
          <a:ln>
            <a:noFill/>
          </a:ln>
        </p:spPr>
      </p:pic>
      <p:sp>
        <p:nvSpPr>
          <p:cNvPr id="767" name="Google Shape;767;g2c50031518f_1_68"/>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solidFill>
                  <a:schemeClr val="dk1"/>
                </a:solidFill>
              </a:rPr>
              <a:t>51</a:t>
            </a:fld>
            <a:endParaRPr>
              <a:solidFill>
                <a:schemeClr val="dk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29"/>
          <p:cNvSpPr txBox="1">
            <a:spLocks noGrp="1"/>
          </p:cNvSpPr>
          <p:nvPr>
            <p:ph type="ctrTitle"/>
          </p:nvPr>
        </p:nvSpPr>
        <p:spPr>
          <a:xfrm>
            <a:off x="6970326" y="1679216"/>
            <a:ext cx="4786877" cy="151831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Book Antiqua"/>
              <a:buNone/>
            </a:pPr>
            <a:r>
              <a:rPr lang="el"/>
              <a:t>Ευχαριστώ</a:t>
            </a:r>
            <a:endParaRPr/>
          </a:p>
        </p:txBody>
      </p:sp>
      <p:pic>
        <p:nvPicPr>
          <p:cNvPr id="773" name="Google Shape;773;p29" descr="Ένα άτομο και ένα άτομο που κοιτάζει μια οθόνη υπολογιστή"/>
          <p:cNvPicPr preferRelativeResize="0">
            <a:picLocks noGrp="1"/>
          </p:cNvPicPr>
          <p:nvPr>
            <p:ph type="pic" idx="2"/>
          </p:nvPr>
        </p:nvPicPr>
        <p:blipFill rotWithShape="1">
          <a:blip r:embed="rId3">
            <a:alphaModFix/>
          </a:blip>
          <a:srcRect l="127" r="125"/>
          <a:stretch/>
        </p:blipFill>
        <p:spPr>
          <a:xfrm>
            <a:off x="-29499" y="-2236"/>
            <a:ext cx="6814124" cy="6871095"/>
          </a:xfrm>
          <a:prstGeom prst="rect">
            <a:avLst/>
          </a:prstGeom>
          <a:solidFill>
            <a:schemeClr val="lt2"/>
          </a:solidFill>
          <a:ln>
            <a:noFill/>
          </a:ln>
        </p:spPr>
      </p:pic>
      <p:sp>
        <p:nvSpPr>
          <p:cNvPr id="774" name="Google Shape;774;p29"/>
          <p:cNvSpPr txBox="1">
            <a:spLocks noGrp="1"/>
          </p:cNvSpPr>
          <p:nvPr>
            <p:ph type="body" idx="1"/>
          </p:nvPr>
        </p:nvSpPr>
        <p:spPr>
          <a:xfrm>
            <a:off x="6970326" y="3748958"/>
            <a:ext cx="4786878" cy="2258013"/>
          </a:xfrm>
          <a:prstGeom prst="rect">
            <a:avLst/>
          </a:prstGeom>
          <a:noFill/>
          <a:ln>
            <a:noFill/>
          </a:ln>
        </p:spPr>
        <p:txBody>
          <a:bodyPr spcFirstLastPara="1" wrap="square" lIns="91425" tIns="0" rIns="0" bIns="45700" anchor="t" anchorCtr="0">
            <a:normAutofit/>
          </a:bodyPr>
          <a:lstStyle/>
          <a:p>
            <a:pPr marL="0" lvl="0" indent="0" algn="l" rtl="0">
              <a:lnSpc>
                <a:spcPct val="100000"/>
              </a:lnSpc>
              <a:spcBef>
                <a:spcPts val="0"/>
              </a:spcBef>
              <a:spcAft>
                <a:spcPts val="0"/>
              </a:spcAft>
              <a:buSzPts val="1600"/>
              <a:buFont typeface="Courier New"/>
              <a:buNone/>
            </a:pPr>
            <a:r>
              <a:rPr lang="el" dirty="0"/>
              <a:t>Στείλτε όλες τις ερωτήσεις στα παρακάτω </a:t>
            </a:r>
            <a:r>
              <a:rPr lang="en-US" dirty="0"/>
              <a:t>e-mail</a:t>
            </a:r>
            <a:r>
              <a:rPr lang="el" dirty="0"/>
              <a:t>:</a:t>
            </a:r>
            <a:endParaRPr dirty="0"/>
          </a:p>
          <a:p>
            <a:pPr marL="0" lvl="0" indent="0" algn="l" rtl="0">
              <a:lnSpc>
                <a:spcPct val="100000"/>
              </a:lnSpc>
              <a:spcBef>
                <a:spcPts val="0"/>
              </a:spcBef>
              <a:spcAft>
                <a:spcPts val="0"/>
              </a:spcAft>
              <a:buSzPts val="1600"/>
              <a:buFont typeface="Courier New"/>
              <a:buNone/>
            </a:pPr>
            <a:r>
              <a:rPr lang="el" dirty="0"/>
              <a:t>dpolemi@unipi.gr</a:t>
            </a:r>
            <a:endParaRPr dirty="0"/>
          </a:p>
          <a:p>
            <a:pPr marL="0" lvl="0" indent="0" algn="l" rtl="0">
              <a:lnSpc>
                <a:spcPct val="100000"/>
              </a:lnSpc>
              <a:spcBef>
                <a:spcPts val="0"/>
              </a:spcBef>
              <a:spcAft>
                <a:spcPts val="0"/>
              </a:spcAft>
              <a:buSzPts val="1600"/>
              <a:buFont typeface="Courier New"/>
              <a:buNone/>
            </a:pPr>
            <a:r>
              <a:rPr lang="el" dirty="0"/>
              <a:t>sioannidis@tuc.gr</a:t>
            </a:r>
            <a:endParaRPr dirty="0"/>
          </a:p>
          <a:p>
            <a:pPr marL="0" lvl="0" indent="0" algn="l" rtl="0">
              <a:lnSpc>
                <a:spcPct val="100000"/>
              </a:lnSpc>
              <a:spcBef>
                <a:spcPts val="0"/>
              </a:spcBef>
              <a:spcAft>
                <a:spcPts val="0"/>
              </a:spcAft>
              <a:buSzPts val="1600"/>
              <a:buFont typeface="Courier New"/>
              <a:buNone/>
            </a:pPr>
            <a:r>
              <a:rPr lang="el" dirty="0"/>
              <a:t>info@cyberhot.eu</a:t>
            </a:r>
            <a:endParaRPr dirty="0"/>
          </a:p>
        </p:txBody>
      </p:sp>
      <p:grpSp>
        <p:nvGrpSpPr>
          <p:cNvPr id="775" name="Google Shape;775;p29"/>
          <p:cNvGrpSpPr/>
          <p:nvPr/>
        </p:nvGrpSpPr>
        <p:grpSpPr>
          <a:xfrm>
            <a:off x="4059704" y="0"/>
            <a:ext cx="2928883" cy="6871447"/>
            <a:chOff x="4059704" y="0"/>
            <a:chExt cx="2928883" cy="6871447"/>
          </a:xfrm>
        </p:grpSpPr>
        <p:sp>
          <p:nvSpPr>
            <p:cNvPr id="776" name="Google Shape;776;p29"/>
            <p:cNvSpPr/>
            <p:nvPr/>
          </p:nvSpPr>
          <p:spPr>
            <a:xfrm rot="10800000">
              <a:off x="4443586" y="50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cxnSp>
          <p:nvCxnSpPr>
            <p:cNvPr id="777" name="Google Shape;777;p29"/>
            <p:cNvCxnSpPr/>
            <p:nvPr/>
          </p:nvCxnSpPr>
          <p:spPr>
            <a:xfrm flipH="1">
              <a:off x="4059704" y="0"/>
              <a:ext cx="1822122" cy="6871447"/>
            </a:xfrm>
            <a:prstGeom prst="straightConnector1">
              <a:avLst/>
            </a:prstGeom>
            <a:noFill/>
            <a:ln w="22225" cap="flat" cmpd="sng">
              <a:solidFill>
                <a:schemeClr val="dk2"/>
              </a:solidFill>
              <a:prstDash val="solid"/>
              <a:round/>
              <a:headEnd type="none" w="sm" len="sm"/>
              <a:tailEnd type="none" w="sm" len="sm"/>
            </a:ln>
          </p:spPr>
        </p:cxnSp>
      </p:grpSp>
      <p:pic>
        <p:nvPicPr>
          <p:cNvPr id="778" name="Google Shape;778;p29"/>
          <p:cNvPicPr preferRelativeResize="0"/>
          <p:nvPr/>
        </p:nvPicPr>
        <p:blipFill rotWithShape="1">
          <a:blip r:embed="rId4">
            <a:alphaModFix/>
          </a:blip>
          <a:srcRect/>
          <a:stretch/>
        </p:blipFill>
        <p:spPr>
          <a:xfrm>
            <a:off x="9490675" y="6305150"/>
            <a:ext cx="2553075" cy="4722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6"/>
          <p:cNvSpPr txBox="1">
            <a:spLocks noGrp="1"/>
          </p:cNvSpPr>
          <p:nvPr>
            <p:ph type="ctrTitle"/>
          </p:nvPr>
        </p:nvSpPr>
        <p:spPr>
          <a:xfrm>
            <a:off x="6507964" y="708070"/>
            <a:ext cx="4786800" cy="763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l"/>
              <a:t>ΠΟΙΟΣ</a:t>
            </a:r>
            <a:endParaRPr/>
          </a:p>
        </p:txBody>
      </p:sp>
      <p:sp>
        <p:nvSpPr>
          <p:cNvPr id="270" name="Google Shape;270;p6"/>
          <p:cNvSpPr txBox="1">
            <a:spLocks noGrp="1"/>
          </p:cNvSpPr>
          <p:nvPr>
            <p:ph type="subTitle" idx="1"/>
          </p:nvPr>
        </p:nvSpPr>
        <p:spPr>
          <a:xfrm>
            <a:off x="6498131" y="1669477"/>
            <a:ext cx="4786800" cy="763800"/>
          </a:xfrm>
          <a:prstGeom prst="rect">
            <a:avLst/>
          </a:prstGeom>
          <a:noFill/>
          <a:ln>
            <a:noFill/>
          </a:ln>
        </p:spPr>
        <p:txBody>
          <a:bodyPr spcFirstLastPara="1" wrap="square" lIns="91425" tIns="91425" rIns="91425" bIns="0" anchor="t" anchorCtr="0">
            <a:normAutofit lnSpcReduction="10000"/>
          </a:bodyPr>
          <a:lstStyle/>
          <a:p>
            <a:pPr marL="0" lvl="0" indent="0" algn="l" rtl="0">
              <a:lnSpc>
                <a:spcPct val="100000"/>
              </a:lnSpc>
              <a:spcBef>
                <a:spcPts val="0"/>
              </a:spcBef>
              <a:spcAft>
                <a:spcPts val="0"/>
              </a:spcAft>
              <a:buSzPts val="2400"/>
              <a:buNone/>
            </a:pPr>
            <a:r>
              <a:rPr lang="el"/>
              <a:t>Προφίλ Συμμετεχόντων στην Εκπαίδευση</a:t>
            </a:r>
            <a:endParaRPr/>
          </a:p>
          <a:p>
            <a:pPr marL="0" lvl="0" indent="0" algn="l" rtl="0">
              <a:lnSpc>
                <a:spcPct val="100000"/>
              </a:lnSpc>
              <a:spcBef>
                <a:spcPts val="0"/>
              </a:spcBef>
              <a:spcAft>
                <a:spcPts val="0"/>
              </a:spcAft>
              <a:buSzPts val="2400"/>
              <a:buNone/>
            </a:pPr>
            <a:endParaRPr/>
          </a:p>
        </p:txBody>
      </p:sp>
      <p:sp>
        <p:nvSpPr>
          <p:cNvPr id="271" name="Google Shape;271;p6"/>
          <p:cNvSpPr txBox="1">
            <a:spLocks noGrp="1"/>
          </p:cNvSpPr>
          <p:nvPr>
            <p:ph type="body" idx="3"/>
          </p:nvPr>
        </p:nvSpPr>
        <p:spPr>
          <a:xfrm>
            <a:off x="6498121" y="2586625"/>
            <a:ext cx="4276800" cy="2569800"/>
          </a:xfrm>
          <a:prstGeom prst="rect">
            <a:avLst/>
          </a:prstGeom>
          <a:noFill/>
          <a:ln>
            <a:noFill/>
          </a:ln>
        </p:spPr>
        <p:txBody>
          <a:bodyPr spcFirstLastPara="1" wrap="square" lIns="91425" tIns="0" rIns="0" bIns="45700" anchor="t" anchorCtr="0">
            <a:normAutofit/>
          </a:bodyPr>
          <a:lstStyle/>
          <a:p>
            <a:pPr marL="274320" lvl="0" indent="-274320" algn="l" rtl="0">
              <a:lnSpc>
                <a:spcPct val="100000"/>
              </a:lnSpc>
              <a:spcBef>
                <a:spcPts val="0"/>
              </a:spcBef>
              <a:spcAft>
                <a:spcPts val="0"/>
              </a:spcAft>
              <a:buSzPts val="1400"/>
              <a:buFont typeface="Courier New"/>
              <a:buChar char="o"/>
            </a:pPr>
            <a:r>
              <a:rPr lang="el"/>
              <a:t>Διευθυντές και ηγέτες</a:t>
            </a:r>
            <a:endParaRPr/>
          </a:p>
          <a:p>
            <a:pPr marL="274320" lvl="0" indent="-274320" algn="l" rtl="0">
              <a:lnSpc>
                <a:spcPct val="100000"/>
              </a:lnSpc>
              <a:spcBef>
                <a:spcPts val="1800"/>
              </a:spcBef>
              <a:spcAft>
                <a:spcPts val="0"/>
              </a:spcAft>
              <a:buSzPts val="1400"/>
              <a:buFont typeface="Courier New"/>
              <a:buChar char="o"/>
            </a:pPr>
            <a:r>
              <a:rPr lang="el"/>
              <a:t>Επαγγελματίες του επαγγελματικού βίου</a:t>
            </a:r>
            <a:endParaRPr/>
          </a:p>
          <a:p>
            <a:pPr marL="274320" lvl="0" indent="-274320" algn="l" rtl="0">
              <a:lnSpc>
                <a:spcPct val="100000"/>
              </a:lnSpc>
              <a:spcBef>
                <a:spcPts val="1800"/>
              </a:spcBef>
              <a:spcAft>
                <a:spcPts val="0"/>
              </a:spcAft>
              <a:buSzPts val="1400"/>
              <a:buFont typeface="Courier New"/>
              <a:buChar char="o"/>
            </a:pPr>
            <a:r>
              <a:rPr lang="el"/>
              <a:t>Μικρομεσαίες Επιχειρήσεις και Δημόσιοι Υπάλληλοι</a:t>
            </a:r>
            <a:endParaRPr/>
          </a:p>
          <a:p>
            <a:pPr marL="274320" lvl="0" indent="-274320" algn="l" rtl="0">
              <a:lnSpc>
                <a:spcPct val="100000"/>
              </a:lnSpc>
              <a:spcBef>
                <a:spcPts val="1800"/>
              </a:spcBef>
              <a:spcAft>
                <a:spcPts val="0"/>
              </a:spcAft>
              <a:buSzPts val="1400"/>
              <a:buFont typeface="Courier New"/>
              <a:buChar char="o"/>
            </a:pPr>
            <a:r>
              <a:rPr lang="el"/>
              <a:t>Επαγγελματίες και λάτρεις της ασφάλειας στον κυβερνοχώρο </a:t>
            </a:r>
            <a:endParaRPr/>
          </a:p>
          <a:p>
            <a:pPr marL="274320" lvl="0" indent="-185420" algn="l" rtl="0">
              <a:lnSpc>
                <a:spcPct val="100000"/>
              </a:lnSpc>
              <a:spcBef>
                <a:spcPts val="1800"/>
              </a:spcBef>
              <a:spcAft>
                <a:spcPts val="0"/>
              </a:spcAft>
              <a:buSzPts val="1400"/>
              <a:buFont typeface="Courier New"/>
              <a:buNone/>
            </a:pPr>
            <a:endParaRPr/>
          </a:p>
        </p:txBody>
      </p:sp>
      <p:cxnSp>
        <p:nvCxnSpPr>
          <p:cNvPr id="272" name="Google Shape;272;p6"/>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73" name="Google Shape;273;p6"/>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pic>
        <p:nvPicPr>
          <p:cNvPr id="274" name="Google Shape;274;p6" descr="Ένα άτομο στέκεται μπροστά από ένα τραπέζι με ένα άτομο&#10;&#10;Περιγραφή που δημιουργείται αυτόματα"/>
          <p:cNvPicPr preferRelativeResize="0">
            <a:picLocks noGrp="1"/>
          </p:cNvPicPr>
          <p:nvPr>
            <p:ph type="pic" idx="2"/>
          </p:nvPr>
        </p:nvPicPr>
        <p:blipFill rotWithShape="1">
          <a:blip r:embed="rId3">
            <a:alphaModFix/>
          </a:blip>
          <a:srcRect l="4072" r="4072"/>
          <a:stretch/>
        </p:blipFill>
        <p:spPr>
          <a:xfrm>
            <a:off x="0" y="-2235"/>
            <a:ext cx="5840730" cy="6862275"/>
          </a:xfrm>
          <a:prstGeom prst="rect">
            <a:avLst/>
          </a:prstGeom>
          <a:solidFill>
            <a:schemeClr val="lt2"/>
          </a:solidFill>
          <a:ln>
            <a:noFill/>
          </a:ln>
        </p:spPr>
      </p:pic>
      <p:pic>
        <p:nvPicPr>
          <p:cNvPr id="275" name="Google Shape;275;p6"/>
          <p:cNvPicPr preferRelativeResize="0"/>
          <p:nvPr/>
        </p:nvPicPr>
        <p:blipFill rotWithShape="1">
          <a:blip r:embed="rId4">
            <a:alphaModFix/>
          </a:blip>
          <a:srcRect/>
          <a:stretch/>
        </p:blipFill>
        <p:spPr>
          <a:xfrm>
            <a:off x="9509575" y="108400"/>
            <a:ext cx="2553075" cy="472250"/>
          </a:xfrm>
          <a:prstGeom prst="rect">
            <a:avLst/>
          </a:prstGeom>
          <a:noFill/>
          <a:ln>
            <a:noFill/>
          </a:ln>
        </p:spPr>
      </p:pic>
      <p:sp>
        <p:nvSpPr>
          <p:cNvPr id="276" name="Google Shape;276;p6"/>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solidFill>
                  <a:schemeClr val="lt1"/>
                </a:solidFill>
              </a:rPr>
              <a:t>6</a:t>
            </a:fld>
            <a:endParaRPr>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7"/>
          <p:cNvSpPr txBox="1">
            <a:spLocks noGrp="1"/>
          </p:cNvSpPr>
          <p:nvPr>
            <p:ph type="ctrTitle"/>
          </p:nvPr>
        </p:nvSpPr>
        <p:spPr>
          <a:xfrm>
            <a:off x="6507964" y="98470"/>
            <a:ext cx="4786877" cy="76389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l"/>
              <a:t>ΠΟΙΟΣ</a:t>
            </a:r>
            <a:endParaRPr/>
          </a:p>
        </p:txBody>
      </p:sp>
      <p:sp>
        <p:nvSpPr>
          <p:cNvPr id="282" name="Google Shape;282;p7"/>
          <p:cNvSpPr txBox="1">
            <a:spLocks noGrp="1"/>
          </p:cNvSpPr>
          <p:nvPr>
            <p:ph type="subTitle" idx="1"/>
          </p:nvPr>
        </p:nvSpPr>
        <p:spPr>
          <a:xfrm>
            <a:off x="6498131" y="755077"/>
            <a:ext cx="4786800" cy="763800"/>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l" dirty="0"/>
              <a:t>Προφίλ Εκπαιδευτών</a:t>
            </a:r>
            <a:endParaRPr dirty="0"/>
          </a:p>
          <a:p>
            <a:pPr marL="0" lvl="0" indent="0" algn="l" rtl="0">
              <a:lnSpc>
                <a:spcPct val="100000"/>
              </a:lnSpc>
              <a:spcBef>
                <a:spcPts val="0"/>
              </a:spcBef>
              <a:spcAft>
                <a:spcPts val="0"/>
              </a:spcAft>
              <a:buSzPts val="2400"/>
              <a:buNone/>
            </a:pPr>
            <a:endParaRPr dirty="0"/>
          </a:p>
        </p:txBody>
      </p:sp>
      <p:sp>
        <p:nvSpPr>
          <p:cNvPr id="283" name="Google Shape;283;p7"/>
          <p:cNvSpPr txBox="1">
            <a:spLocks noGrp="1"/>
          </p:cNvSpPr>
          <p:nvPr>
            <p:ph type="body" idx="3"/>
          </p:nvPr>
        </p:nvSpPr>
        <p:spPr>
          <a:xfrm>
            <a:off x="6043200" y="1329175"/>
            <a:ext cx="5906100" cy="5144700"/>
          </a:xfrm>
          <a:prstGeom prst="rect">
            <a:avLst/>
          </a:prstGeom>
          <a:noFill/>
          <a:ln>
            <a:noFill/>
          </a:ln>
        </p:spPr>
        <p:txBody>
          <a:bodyPr spcFirstLastPara="1" wrap="square" lIns="91425" tIns="0" rIns="0" bIns="45700" anchor="t" anchorCtr="0">
            <a:normAutofit fontScale="70000" lnSpcReduction="20000"/>
          </a:bodyPr>
          <a:lstStyle/>
          <a:p>
            <a:pPr marL="274320" lvl="0" indent="-254317" algn="l" rtl="0">
              <a:lnSpc>
                <a:spcPct val="100000"/>
              </a:lnSpc>
              <a:spcBef>
                <a:spcPts val="0"/>
              </a:spcBef>
              <a:spcAft>
                <a:spcPts val="0"/>
              </a:spcAft>
              <a:buSzPct val="100000"/>
              <a:buFont typeface="Courier New"/>
              <a:buChar char="o"/>
            </a:pPr>
            <a:r>
              <a:rPr lang="el" dirty="0"/>
              <a:t>Η Νινέτα Πολέμη είναι Καθηγήτρια Κυβερνοασφάλειας στο Πανεπιστήμιο Πειραιώς-UNIPI- (Cyber Security Lab, Dept. of Informatics) και CTO/ Συνιδρύτρια της Trustilio. Υπηρέτησε (2017-2020) ως Υπεύθυνη Προγράμματος και Υπεύθυνη Πολιτικής στη Γενική Διεύθυνση της Ευρωπαϊκής Επιτροπής (CONNECT H1 Unit με τίτλο 'Cybersecurity Technologies and Capabilities'). Έχει αποκτήσει το διδακτορικό της στα Εφαρμοσμένα Μαθηματικά (Coding Theory) από το City University of New York (Graduate Center). Κατείχε διδακτικές και ερευνητικές θέσεις στο City University of New York (Queens &amp;; Baruch Colleges), State University of New York (Farmingdale), Université Libre de Bruxelles (ULB)-Solvay Brussels School-. Έχει πάνω από 150 δημοσιεύσεις στον τομέα της ασφάλειας (π.χ. ασφάλεια λιμένων, ασφάλεια στη θάλασσα, ασφάλεια ν</a:t>
            </a:r>
            <a:r>
              <a:rPr lang="el-GR" dirty="0" err="1"/>
              <a:t>αυτιλ</a:t>
            </a:r>
            <a:r>
              <a:rPr lang="el" dirty="0"/>
              <a:t>ιακής εφοδιαστικής αλυσίδας), έχει διοργανώσει πολυάριθμες επιστημονικές και διεθνείς επιστημονικές εκδηλώσεις για την ασφάλεια στον κυβερνοχώρο. Έχει λάβει πολλές ερευνητικές επιχορηγήσεις (NATO, IEEE) και βραβεία (NSA, MSI Army Research Office IEEE, CYNY, Υπουργείο </a:t>
            </a:r>
            <a:r>
              <a:rPr lang="el-GR" dirty="0" err="1"/>
              <a:t>ναυτιλ</a:t>
            </a:r>
            <a:r>
              <a:rPr lang="el" dirty="0"/>
              <a:t>ίας, Στρατηγός Εθνικής Άμυνας) και έχει συμμετάσχει ως Project και Technical Manager σε περισσότερα από 60 διεθνή και εθνικά έργα έρευνας και ανάπτυξης στον κυβερνοχώρο. Εργάζεται ως εξωτερικός εμπειρογνώμονας/κριτής/σύμβουλος στον ENISA, E.C. (DG CNECT, DG HOME), ΙΤΕ, Focal Point.</a:t>
            </a:r>
            <a:br>
              <a:rPr lang="en-US" dirty="0"/>
            </a:br>
            <a:endParaRPr dirty="0"/>
          </a:p>
          <a:p>
            <a:pPr marL="274320" lvl="0" indent="-254317" algn="l" rtl="0">
              <a:lnSpc>
                <a:spcPct val="100000"/>
              </a:lnSpc>
              <a:spcBef>
                <a:spcPts val="0"/>
              </a:spcBef>
              <a:spcAft>
                <a:spcPts val="0"/>
              </a:spcAft>
              <a:buSzPct val="100000"/>
              <a:buChar char="o"/>
            </a:pPr>
            <a:r>
              <a:rPr lang="el" dirty="0"/>
              <a:t>Ο καθηγητής Σωτήρης Ιωαννίδης έλαβε πτυχίο στα Μαθηματικά και μεταπτυχιακό δίπλωμα στην Επιστήμη των Υπολογιστών από το Πανεπιστήμιο Κρήτης το 1994 και το 1996 αντίστοιχα. Το 1998 έλαβε μεταπτυχιακό τίτλο στην Επιστήμη των Υπολογιστών από το Πανεπιστήμιο του Rochester και το 2005 έλαβε το διδακτορικό του από το Πανεπιστήμιο της Πενσυλβάνια. Ο Ιωαννίδης κατείχε θέση Ερευνητή στο Stevens Institute of Technology έως το 2007 και Διευθυντή Ερευνών στο Ίδρυμα Τεχνολογίας και Έρευνας (ΙΤΕ) έως το 2020. Σήμερα είναι Αναπληρωτής Καθηγητής στη Σχολή Ηλεκτρολόγων Μηχανικών και Μηχανικών Υπολογιστών του Πολυτεχνείου Κρήτης και Διευθυντής του Εργαστηρίου Μικροεπεξεργαστών και Υλικού. Διετέλεσε μέλος της Συμβουλευτικής Ομάδας (AG) του ENISA από το 2017 έως το 2020 και είναι μέλος της Συμβουλευτικής Επιτροπής (AC) του Εθνικού Δικτύου Υποδομών Έρευνας και Τεχνολογίας (ΕΔΕΤ). Είναι επίσης Πρόεδρος της Επιτροπής Δεοντολογίας και Δεοντολογίας Έρευνας του ΙΤΕ και Μέλος της Συμβουλευτικής Επιτροπής Εθνικών Υποδομών Έρευνας και Τεχνολογίας. Τα ερευνητικά του ενδιαφέροντα είναι στην περιοχή της ασφάλειας συστημάτων και δικτύων, της πολιτικής ασφάλειας, της ιδιωτικότητας και των δικτύων υψηλών ταχυτήτων. Ο Ιωαννίδης έχει συγγράψει περισσότερες από 200 δημοσιεύσεις σε διεθνή συνέδρια και περιοδικά, καθώς και κεφάλαια βιβλίων, και έχει προεδρεύσει και υπηρετήσει σε πολυάριθμες επιτροπές προγραμμάτων σε συνέδρια κύρους, όπως το ACM CCS και το IEEE S&amp;P. Ο Ιωαννίδης είναι υπότροφος Marie-Curie και έχει συμμετάσχει σε περισσότερα από 40 ευρωπαϊκά, εθνικά και χρηματοδοτούμενα έργα της DARPA.</a:t>
            </a:r>
            <a:endParaRPr dirty="0"/>
          </a:p>
        </p:txBody>
      </p:sp>
      <p:cxnSp>
        <p:nvCxnSpPr>
          <p:cNvPr id="284" name="Google Shape;284;p7"/>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85" name="Google Shape;285;p7"/>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pic>
        <p:nvPicPr>
          <p:cNvPr id="286" name="Google Shape;286;p7" descr="Ένα άτομο που μιλάει σε μικρόφωνο&#10;&#10;Περιγραφή που δημιουργείται αυτόματα"/>
          <p:cNvPicPr preferRelativeResize="0">
            <a:picLocks noGrp="1"/>
          </p:cNvPicPr>
          <p:nvPr>
            <p:ph type="pic" idx="2"/>
          </p:nvPr>
        </p:nvPicPr>
        <p:blipFill rotWithShape="1">
          <a:blip r:embed="rId3">
            <a:alphaModFix/>
          </a:blip>
          <a:srcRect l="239" r="239"/>
          <a:stretch/>
        </p:blipFill>
        <p:spPr>
          <a:xfrm>
            <a:off x="0" y="-2235"/>
            <a:ext cx="5840730" cy="6862275"/>
          </a:xfrm>
          <a:prstGeom prst="rect">
            <a:avLst/>
          </a:prstGeom>
          <a:solidFill>
            <a:schemeClr val="lt2"/>
          </a:solidFill>
          <a:ln>
            <a:noFill/>
          </a:ln>
        </p:spPr>
      </p:pic>
      <p:pic>
        <p:nvPicPr>
          <p:cNvPr id="287" name="Google Shape;287;p7"/>
          <p:cNvPicPr preferRelativeResize="0"/>
          <p:nvPr/>
        </p:nvPicPr>
        <p:blipFill rotWithShape="1">
          <a:blip r:embed="rId4">
            <a:alphaModFix/>
          </a:blip>
          <a:srcRect/>
          <a:stretch/>
        </p:blipFill>
        <p:spPr>
          <a:xfrm>
            <a:off x="9509575" y="108400"/>
            <a:ext cx="2553075" cy="472250"/>
          </a:xfrm>
          <a:prstGeom prst="rect">
            <a:avLst/>
          </a:prstGeom>
          <a:noFill/>
          <a:ln>
            <a:noFill/>
          </a:ln>
        </p:spPr>
      </p:pic>
      <p:sp>
        <p:nvSpPr>
          <p:cNvPr id="288" name="Google Shape;288;p7"/>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solidFill>
                  <a:schemeClr val="lt1"/>
                </a:solidFill>
              </a:rPr>
              <a:t>7</a:t>
            </a:fld>
            <a:endParaRPr>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8"/>
          <p:cNvSpPr txBox="1">
            <a:spLocks noGrp="1"/>
          </p:cNvSpPr>
          <p:nvPr>
            <p:ph type="ctrTitle"/>
          </p:nvPr>
        </p:nvSpPr>
        <p:spPr>
          <a:xfrm>
            <a:off x="6507964" y="98470"/>
            <a:ext cx="4786877" cy="76389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l"/>
              <a:t>ΤΙ</a:t>
            </a:r>
            <a:endParaRPr/>
          </a:p>
        </p:txBody>
      </p:sp>
      <p:sp>
        <p:nvSpPr>
          <p:cNvPr id="294" name="Google Shape;294;p8"/>
          <p:cNvSpPr txBox="1">
            <a:spLocks noGrp="1"/>
          </p:cNvSpPr>
          <p:nvPr>
            <p:ph type="subTitle" idx="1"/>
          </p:nvPr>
        </p:nvSpPr>
        <p:spPr>
          <a:xfrm>
            <a:off x="6498131" y="1059877"/>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l"/>
              <a:t>Θέματα Εκπαίδευσης</a:t>
            </a:r>
            <a:endParaRPr/>
          </a:p>
        </p:txBody>
      </p:sp>
      <p:sp>
        <p:nvSpPr>
          <p:cNvPr id="295" name="Google Shape;295;p8"/>
          <p:cNvSpPr txBox="1">
            <a:spLocks noGrp="1"/>
          </p:cNvSpPr>
          <p:nvPr>
            <p:ph type="body" idx="3"/>
          </p:nvPr>
        </p:nvSpPr>
        <p:spPr>
          <a:xfrm>
            <a:off x="6498125" y="1977031"/>
            <a:ext cx="4546500" cy="4503000"/>
          </a:xfrm>
          <a:prstGeom prst="rect">
            <a:avLst/>
          </a:prstGeom>
          <a:noFill/>
          <a:ln>
            <a:noFill/>
          </a:ln>
        </p:spPr>
        <p:txBody>
          <a:bodyPr spcFirstLastPara="1" wrap="square" lIns="91425" tIns="0" rIns="0" bIns="45700" anchor="t" anchorCtr="0">
            <a:noAutofit/>
          </a:bodyPr>
          <a:lstStyle/>
          <a:p>
            <a:pPr marL="274320" lvl="0" indent="-274320" algn="l" rtl="0">
              <a:lnSpc>
                <a:spcPct val="100000"/>
              </a:lnSpc>
              <a:spcBef>
                <a:spcPts val="1200"/>
              </a:spcBef>
              <a:spcAft>
                <a:spcPts val="0"/>
              </a:spcAft>
              <a:buSzPts val="1200"/>
              <a:buChar char="o"/>
            </a:pPr>
            <a:r>
              <a:rPr lang="el" sz="1200" dirty="0"/>
              <a:t>Εισαγωγή στην ασφάλεια στον κυβερνοχώρο και το ηθικό hacking</a:t>
            </a:r>
            <a:endParaRPr sz="1200" dirty="0"/>
          </a:p>
          <a:p>
            <a:pPr marL="274320" lvl="0" indent="-274320" algn="l" rtl="0">
              <a:lnSpc>
                <a:spcPct val="100000"/>
              </a:lnSpc>
              <a:spcBef>
                <a:spcPts val="1200"/>
              </a:spcBef>
              <a:spcAft>
                <a:spcPts val="0"/>
              </a:spcAft>
              <a:buSzPts val="1200"/>
              <a:buChar char="o"/>
            </a:pPr>
            <a:r>
              <a:rPr lang="el" sz="1200" dirty="0"/>
              <a:t>Διαχείριση κινδύνων και διαχείριση συμβάντων στην ασφάλεια στον κυβερνοχώρο</a:t>
            </a:r>
            <a:endParaRPr sz="1200" dirty="0"/>
          </a:p>
          <a:p>
            <a:pPr marL="274320" lvl="0" indent="-274320" algn="l" rtl="0">
              <a:lnSpc>
                <a:spcPct val="100000"/>
              </a:lnSpc>
              <a:spcBef>
                <a:spcPts val="1200"/>
              </a:spcBef>
              <a:spcAft>
                <a:spcPts val="0"/>
              </a:spcAft>
              <a:buSzPts val="1200"/>
              <a:buChar char="o"/>
            </a:pPr>
            <a:r>
              <a:rPr lang="el" sz="1200" dirty="0"/>
              <a:t>Τομεακές προκλήσεις στον τομέα της κυβερνοασφάλειας (ν</a:t>
            </a:r>
            <a:r>
              <a:rPr lang="el-GR" sz="1200" dirty="0" err="1"/>
              <a:t>αυτιλ</a:t>
            </a:r>
            <a:r>
              <a:rPr lang="el" sz="1200" dirty="0"/>
              <a:t>ία)</a:t>
            </a:r>
            <a:endParaRPr sz="1200" dirty="0"/>
          </a:p>
          <a:p>
            <a:pPr marL="274320" lvl="0" indent="-274320" algn="l" rtl="0">
              <a:lnSpc>
                <a:spcPct val="100000"/>
              </a:lnSpc>
              <a:spcBef>
                <a:spcPts val="1200"/>
              </a:spcBef>
              <a:spcAft>
                <a:spcPts val="0"/>
              </a:spcAft>
              <a:buSzPts val="1200"/>
              <a:buChar char="o"/>
            </a:pPr>
            <a:r>
              <a:rPr lang="el" sz="1200" dirty="0"/>
              <a:t>Μεθοδολογίες και εργαλεία Red-Teaming</a:t>
            </a:r>
            <a:endParaRPr sz="1200" dirty="0"/>
          </a:p>
          <a:p>
            <a:pPr marL="274320" lvl="0" indent="-274320" algn="l" rtl="0">
              <a:lnSpc>
                <a:spcPct val="100000"/>
              </a:lnSpc>
              <a:spcBef>
                <a:spcPts val="1200"/>
              </a:spcBef>
              <a:spcAft>
                <a:spcPts val="0"/>
              </a:spcAft>
              <a:buSzPts val="1200"/>
              <a:buChar char="o"/>
            </a:pPr>
            <a:r>
              <a:rPr lang="el" sz="1200" dirty="0"/>
              <a:t>Έννοιες και εργαλεία δοκιμών διείσδυσης</a:t>
            </a:r>
            <a:endParaRPr sz="1200" dirty="0"/>
          </a:p>
          <a:p>
            <a:pPr marL="274320" lvl="0" indent="-274320" algn="l" rtl="0">
              <a:lnSpc>
                <a:spcPct val="100000"/>
              </a:lnSpc>
              <a:spcBef>
                <a:spcPts val="1200"/>
              </a:spcBef>
              <a:spcAft>
                <a:spcPts val="0"/>
              </a:spcAft>
              <a:buSzPts val="1200"/>
              <a:buChar char="o"/>
            </a:pPr>
            <a:r>
              <a:rPr lang="el" sz="1200" dirty="0"/>
              <a:t>Βασικά στοιχεία του Cyber Threat Intelligence</a:t>
            </a:r>
            <a:endParaRPr sz="1200" dirty="0"/>
          </a:p>
          <a:p>
            <a:pPr marL="274320" lvl="0" indent="-274320" algn="l" rtl="0">
              <a:lnSpc>
                <a:spcPct val="100000"/>
              </a:lnSpc>
              <a:spcBef>
                <a:spcPts val="1200"/>
              </a:spcBef>
              <a:spcAft>
                <a:spcPts val="0"/>
              </a:spcAft>
              <a:buSzPts val="1200"/>
              <a:buChar char="o"/>
            </a:pPr>
            <a:r>
              <a:rPr lang="el" sz="1200" dirty="0"/>
              <a:t>Τεχνικές απαρίθμησης για υπηρεσίες Web</a:t>
            </a:r>
            <a:endParaRPr sz="1200" dirty="0"/>
          </a:p>
          <a:p>
            <a:pPr marL="274320" lvl="0" indent="-274320" algn="l" rtl="0">
              <a:lnSpc>
                <a:spcPct val="100000"/>
              </a:lnSpc>
              <a:spcBef>
                <a:spcPts val="1200"/>
              </a:spcBef>
              <a:spcAft>
                <a:spcPts val="0"/>
              </a:spcAft>
              <a:buSzPts val="1200"/>
              <a:buChar char="o"/>
            </a:pPr>
            <a:r>
              <a:rPr lang="el" sz="1200" dirty="0"/>
              <a:t>Διερεύνηση τρωτών σημείων σε γνωστά στοιχεία</a:t>
            </a:r>
            <a:endParaRPr sz="1200" dirty="0"/>
          </a:p>
          <a:p>
            <a:pPr marL="274320" lvl="0" indent="-274320" algn="l" rtl="0">
              <a:lnSpc>
                <a:spcPct val="100000"/>
              </a:lnSpc>
              <a:spcBef>
                <a:spcPts val="1200"/>
              </a:spcBef>
              <a:spcAft>
                <a:spcPts val="0"/>
              </a:spcAft>
              <a:buSzPts val="1200"/>
              <a:buChar char="o"/>
            </a:pPr>
            <a:r>
              <a:rPr lang="el" sz="1200" dirty="0"/>
              <a:t>Εκμετάλλευση τρωτών σημείων με το Metasploit και τα δημόσια exploits</a:t>
            </a:r>
            <a:endParaRPr sz="1200" dirty="0"/>
          </a:p>
          <a:p>
            <a:pPr marL="274320" lvl="0" indent="-274320" algn="l" rtl="0">
              <a:lnSpc>
                <a:spcPct val="100000"/>
              </a:lnSpc>
              <a:spcBef>
                <a:spcPts val="1200"/>
              </a:spcBef>
              <a:spcAft>
                <a:spcPts val="0"/>
              </a:spcAft>
              <a:buSzPts val="1200"/>
              <a:buChar char="o"/>
            </a:pPr>
            <a:r>
              <a:rPr lang="el" sz="1200" dirty="0"/>
              <a:t>Εφαρμογή ανύψωσης προνομίων σε παραβιασμένους στόχους</a:t>
            </a:r>
            <a:endParaRPr sz="1200" dirty="0"/>
          </a:p>
        </p:txBody>
      </p:sp>
      <p:cxnSp>
        <p:nvCxnSpPr>
          <p:cNvPr id="296" name="Google Shape;296;p8"/>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97" name="Google Shape;297;p8"/>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pic>
        <p:nvPicPr>
          <p:cNvPr id="298" name="Google Shape;298;p8" descr="Ένα άτομο με κοστούμι που κρατά ένα βιβλίο&#10;&#10;Περιγραφή που δημιουργείται αυτόματα"/>
          <p:cNvPicPr preferRelativeResize="0">
            <a:picLocks noGrp="1"/>
          </p:cNvPicPr>
          <p:nvPr>
            <p:ph type="pic" idx="2"/>
          </p:nvPr>
        </p:nvPicPr>
        <p:blipFill rotWithShape="1">
          <a:blip r:embed="rId3">
            <a:alphaModFix/>
          </a:blip>
          <a:srcRect t="10826" b="10834"/>
          <a:stretch/>
        </p:blipFill>
        <p:spPr>
          <a:xfrm>
            <a:off x="0" y="-2235"/>
            <a:ext cx="5840730" cy="6862276"/>
          </a:xfrm>
          <a:prstGeom prst="rect">
            <a:avLst/>
          </a:prstGeom>
          <a:solidFill>
            <a:schemeClr val="lt2"/>
          </a:solidFill>
          <a:ln>
            <a:noFill/>
          </a:ln>
        </p:spPr>
      </p:pic>
      <p:pic>
        <p:nvPicPr>
          <p:cNvPr id="299" name="Google Shape;299;p8"/>
          <p:cNvPicPr preferRelativeResize="0"/>
          <p:nvPr/>
        </p:nvPicPr>
        <p:blipFill rotWithShape="1">
          <a:blip r:embed="rId4">
            <a:alphaModFix/>
          </a:blip>
          <a:srcRect/>
          <a:stretch/>
        </p:blipFill>
        <p:spPr>
          <a:xfrm>
            <a:off x="9509575" y="108400"/>
            <a:ext cx="2553075" cy="472250"/>
          </a:xfrm>
          <a:prstGeom prst="rect">
            <a:avLst/>
          </a:prstGeom>
          <a:noFill/>
          <a:ln>
            <a:noFill/>
          </a:ln>
        </p:spPr>
      </p:pic>
      <p:sp>
        <p:nvSpPr>
          <p:cNvPr id="300" name="Google Shape;300;p8"/>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solidFill>
                  <a:schemeClr val="lt1"/>
                </a:solidFill>
              </a:rPr>
              <a:t>8</a:t>
            </a:fld>
            <a:endParaRPr>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9"/>
          <p:cNvSpPr txBox="1">
            <a:spLocks noGrp="1"/>
          </p:cNvSpPr>
          <p:nvPr>
            <p:ph type="ctrTitle"/>
          </p:nvPr>
        </p:nvSpPr>
        <p:spPr>
          <a:xfrm>
            <a:off x="6507964" y="98470"/>
            <a:ext cx="4786877" cy="76389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l"/>
              <a:t>ΓΙΑΤΊ</a:t>
            </a:r>
            <a:endParaRPr/>
          </a:p>
        </p:txBody>
      </p:sp>
      <p:sp>
        <p:nvSpPr>
          <p:cNvPr id="306" name="Google Shape;306;p9"/>
          <p:cNvSpPr txBox="1">
            <a:spLocks noGrp="1"/>
          </p:cNvSpPr>
          <p:nvPr>
            <p:ph type="subTitle" idx="1"/>
          </p:nvPr>
        </p:nvSpPr>
        <p:spPr>
          <a:xfrm>
            <a:off x="6498131" y="1059877"/>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l"/>
              <a:t>Μαθησιακά Αποτελέσματα</a:t>
            </a:r>
            <a:endParaRPr/>
          </a:p>
        </p:txBody>
      </p:sp>
      <p:sp>
        <p:nvSpPr>
          <p:cNvPr id="307" name="Google Shape;307;p9"/>
          <p:cNvSpPr txBox="1">
            <a:spLocks noGrp="1"/>
          </p:cNvSpPr>
          <p:nvPr>
            <p:ph type="body" idx="3"/>
          </p:nvPr>
        </p:nvSpPr>
        <p:spPr>
          <a:xfrm>
            <a:off x="6498125" y="1977030"/>
            <a:ext cx="5577300" cy="4334400"/>
          </a:xfrm>
          <a:prstGeom prst="rect">
            <a:avLst/>
          </a:prstGeom>
          <a:noFill/>
          <a:ln>
            <a:noFill/>
          </a:ln>
        </p:spPr>
        <p:txBody>
          <a:bodyPr spcFirstLastPara="1" wrap="square" lIns="91425" tIns="0" rIns="0" bIns="45700" anchor="t" anchorCtr="0">
            <a:noAutofit/>
          </a:bodyPr>
          <a:lstStyle/>
          <a:p>
            <a:pPr marL="274320" lvl="0" indent="-274320" algn="l" rtl="0">
              <a:lnSpc>
                <a:spcPct val="100000"/>
              </a:lnSpc>
              <a:spcBef>
                <a:spcPts val="1200"/>
              </a:spcBef>
              <a:spcAft>
                <a:spcPts val="0"/>
              </a:spcAft>
              <a:buSzPts val="1200"/>
              <a:buChar char="o"/>
            </a:pPr>
            <a:r>
              <a:rPr lang="el" sz="1200" dirty="0"/>
              <a:t>Ανάπτυξη προηγμένων τεχνικών δεξιοτήτων σε διάφορες πτυχές της ασφάλειας στον κυβερνοχώρο</a:t>
            </a:r>
            <a:endParaRPr sz="1200" dirty="0"/>
          </a:p>
          <a:p>
            <a:pPr marL="274320" lvl="0" indent="-274320" algn="l" rtl="0">
              <a:lnSpc>
                <a:spcPct val="100000"/>
              </a:lnSpc>
              <a:spcBef>
                <a:spcPts val="1200"/>
              </a:spcBef>
              <a:spcAft>
                <a:spcPts val="0"/>
              </a:spcAft>
              <a:buSzPts val="1200"/>
              <a:buChar char="o"/>
            </a:pPr>
            <a:r>
              <a:rPr lang="el" sz="1200" dirty="0"/>
              <a:t>Αποκτήστε εμπειρία στο ηθικό hacking και τις δοκιμές διείσδυσης</a:t>
            </a:r>
            <a:endParaRPr sz="1200" dirty="0"/>
          </a:p>
          <a:p>
            <a:pPr marL="274320" lvl="0" indent="-274320" algn="l" rtl="0">
              <a:lnSpc>
                <a:spcPct val="100000"/>
              </a:lnSpc>
              <a:spcBef>
                <a:spcPts val="1200"/>
              </a:spcBef>
              <a:spcAft>
                <a:spcPts val="0"/>
              </a:spcAft>
              <a:buSzPts val="1200"/>
              <a:buChar char="o"/>
            </a:pPr>
            <a:r>
              <a:rPr lang="el" sz="1200" dirty="0"/>
              <a:t>Απόκτηση γνώσεων και ικανοτήτων στη διαχείριση κινδύνων και τη διαχείριση συμβάντων</a:t>
            </a:r>
            <a:endParaRPr sz="1200" dirty="0"/>
          </a:p>
          <a:p>
            <a:pPr marL="274320" lvl="0" indent="-274320" algn="l" rtl="0">
              <a:lnSpc>
                <a:spcPct val="100000"/>
              </a:lnSpc>
              <a:spcBef>
                <a:spcPts val="1200"/>
              </a:spcBef>
              <a:spcAft>
                <a:spcPts val="0"/>
              </a:spcAft>
              <a:buSzPts val="1200"/>
              <a:buChar char="o"/>
            </a:pPr>
            <a:r>
              <a:rPr lang="el" sz="1200" dirty="0"/>
              <a:t>Κατανοήστε τις προκλήσεις στον τομέα της ασφάλειας στον κυβερνοχώρο στους κλάδους της </a:t>
            </a:r>
            <a:r>
              <a:rPr lang="el-GR" sz="1200" dirty="0" err="1"/>
              <a:t>ναυτιλ</a:t>
            </a:r>
            <a:r>
              <a:rPr lang="el" sz="1200" dirty="0"/>
              <a:t>ίας, της υγείας και της ενέργειας</a:t>
            </a:r>
            <a:endParaRPr sz="1200" dirty="0"/>
          </a:p>
          <a:p>
            <a:pPr marL="274320" lvl="0" indent="-274320" algn="l" rtl="0">
              <a:lnSpc>
                <a:spcPct val="100000"/>
              </a:lnSpc>
              <a:spcBef>
                <a:spcPts val="1200"/>
              </a:spcBef>
              <a:spcAft>
                <a:spcPts val="0"/>
              </a:spcAft>
              <a:buSzPts val="1200"/>
              <a:buChar char="o"/>
            </a:pPr>
            <a:r>
              <a:rPr lang="el" sz="1200" dirty="0"/>
              <a:t>Αποτελεσματική εφαρμογή μεθοδολογιών και εργαλείων κόκκινης ομάδας</a:t>
            </a:r>
            <a:endParaRPr sz="1200" dirty="0"/>
          </a:p>
          <a:p>
            <a:pPr marL="274320" lvl="0" indent="-274320" algn="l" rtl="0">
              <a:lnSpc>
                <a:spcPct val="100000"/>
              </a:lnSpc>
              <a:spcBef>
                <a:spcPts val="1200"/>
              </a:spcBef>
              <a:spcAft>
                <a:spcPts val="0"/>
              </a:spcAft>
              <a:buSzPts val="1200"/>
              <a:buChar char="o"/>
            </a:pPr>
            <a:r>
              <a:rPr lang="el" sz="1200" dirty="0"/>
              <a:t>Βελτιώστε τις δεξιότητες στο Cyber Threat Intelligence</a:t>
            </a:r>
            <a:endParaRPr sz="1200" dirty="0"/>
          </a:p>
          <a:p>
            <a:pPr marL="274320" lvl="0" indent="-274320" algn="l" rtl="0">
              <a:lnSpc>
                <a:spcPct val="100000"/>
              </a:lnSpc>
              <a:spcBef>
                <a:spcPts val="1200"/>
              </a:spcBef>
              <a:spcAft>
                <a:spcPts val="0"/>
              </a:spcAft>
              <a:buSzPts val="1200"/>
              <a:buChar char="o"/>
            </a:pPr>
            <a:r>
              <a:rPr lang="el" sz="1200" dirty="0"/>
              <a:t>Εκτέλεση απαρίθμησης σε υπηρεσίες web</a:t>
            </a:r>
            <a:endParaRPr sz="1200" dirty="0"/>
          </a:p>
          <a:p>
            <a:pPr marL="274320" lvl="0" indent="-274320" algn="l" rtl="0">
              <a:lnSpc>
                <a:spcPct val="100000"/>
              </a:lnSpc>
              <a:spcBef>
                <a:spcPts val="1200"/>
              </a:spcBef>
              <a:spcAft>
                <a:spcPts val="0"/>
              </a:spcAft>
              <a:buSzPts val="1200"/>
              <a:buChar char="o"/>
            </a:pPr>
            <a:r>
              <a:rPr lang="el" sz="1200" dirty="0"/>
              <a:t>Ερευνητικά τρωτά σημεία σε γνωστά στοιχεία</a:t>
            </a:r>
            <a:endParaRPr sz="1200" dirty="0"/>
          </a:p>
          <a:p>
            <a:pPr marL="274320" lvl="0" indent="-274320" algn="l" rtl="0">
              <a:lnSpc>
                <a:spcPct val="100000"/>
              </a:lnSpc>
              <a:spcBef>
                <a:spcPts val="1200"/>
              </a:spcBef>
              <a:spcAft>
                <a:spcPts val="0"/>
              </a:spcAft>
              <a:buSzPts val="1200"/>
              <a:buChar char="o"/>
            </a:pPr>
            <a:r>
              <a:rPr lang="el" sz="1200" dirty="0"/>
              <a:t>Εκμεταλλευτείτε τις υπάρχουσες ευπάθειες χρησιμοποιώντας εργαλεία όπως το Metasploit και τα δημόσια exploits</a:t>
            </a:r>
            <a:endParaRPr sz="1200" dirty="0"/>
          </a:p>
          <a:p>
            <a:pPr marL="274320" lvl="0" indent="-274320" algn="l" rtl="0">
              <a:lnSpc>
                <a:spcPct val="100000"/>
              </a:lnSpc>
              <a:spcBef>
                <a:spcPts val="1200"/>
              </a:spcBef>
              <a:spcAft>
                <a:spcPts val="0"/>
              </a:spcAft>
              <a:buSzPts val="1200"/>
              <a:buChar char="o"/>
            </a:pPr>
            <a:r>
              <a:rPr lang="el" sz="1200" dirty="0"/>
              <a:t>Εφαρμογή ανύψωσης προνομίων σε παραβιασμένους στόχους</a:t>
            </a:r>
            <a:endParaRPr sz="1200" dirty="0"/>
          </a:p>
        </p:txBody>
      </p:sp>
      <p:cxnSp>
        <p:nvCxnSpPr>
          <p:cNvPr id="308" name="Google Shape;308;p9"/>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309" name="Google Shape;309;p9"/>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pic>
        <p:nvPicPr>
          <p:cNvPr id="310" name="Google Shape;310;p9" descr="Ένα άτομο που δείχνει χαρτιά&#10;&#10;Περιγραφή που δημιουργείται αυτόματα"/>
          <p:cNvPicPr preferRelativeResize="0">
            <a:picLocks noGrp="1"/>
          </p:cNvPicPr>
          <p:nvPr>
            <p:ph type="pic" idx="2"/>
          </p:nvPr>
        </p:nvPicPr>
        <p:blipFill rotWithShape="1">
          <a:blip r:embed="rId3">
            <a:alphaModFix/>
          </a:blip>
          <a:srcRect l="4194" r="4192"/>
          <a:stretch/>
        </p:blipFill>
        <p:spPr>
          <a:xfrm>
            <a:off x="0" y="-2235"/>
            <a:ext cx="5840730" cy="6862275"/>
          </a:xfrm>
          <a:prstGeom prst="rect">
            <a:avLst/>
          </a:prstGeom>
          <a:solidFill>
            <a:schemeClr val="lt2"/>
          </a:solidFill>
          <a:ln>
            <a:noFill/>
          </a:ln>
        </p:spPr>
      </p:pic>
      <p:pic>
        <p:nvPicPr>
          <p:cNvPr id="311" name="Google Shape;311;p9"/>
          <p:cNvPicPr preferRelativeResize="0"/>
          <p:nvPr/>
        </p:nvPicPr>
        <p:blipFill rotWithShape="1">
          <a:blip r:embed="rId4">
            <a:alphaModFix/>
          </a:blip>
          <a:srcRect/>
          <a:stretch/>
        </p:blipFill>
        <p:spPr>
          <a:xfrm>
            <a:off x="9509575" y="108400"/>
            <a:ext cx="2553075" cy="472250"/>
          </a:xfrm>
          <a:prstGeom prst="rect">
            <a:avLst/>
          </a:prstGeom>
          <a:noFill/>
          <a:ln>
            <a:noFill/>
          </a:ln>
        </p:spPr>
      </p:pic>
      <p:sp>
        <p:nvSpPr>
          <p:cNvPr id="312" name="Google Shape;312;p9"/>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solidFill>
                  <a:schemeClr val="lt1"/>
                </a:solidFill>
              </a:rPr>
              <a:t>9</a:t>
            </a:fld>
            <a:endParaRPr>
              <a:solidFill>
                <a:schemeClr val="lt1"/>
              </a:solidFill>
            </a:endParaRPr>
          </a:p>
        </p:txBody>
      </p:sp>
    </p:spTree>
  </p:cSld>
  <p:clrMapOvr>
    <a:masterClrMapping/>
  </p:clrMapOvr>
</p:sld>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TotalTime>
  <Words>4139</Words>
  <Application>Microsoft Office PowerPoint</Application>
  <PresentationFormat>Widescreen</PresentationFormat>
  <Paragraphs>449</Paragraphs>
  <Slides>52</Slides>
  <Notes>52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Book Antiqua</vt:lpstr>
      <vt:lpstr>Calibri</vt:lpstr>
      <vt:lpstr>Century Gothic</vt:lpstr>
      <vt:lpstr>Courier New</vt:lpstr>
      <vt:lpstr>Custom</vt:lpstr>
      <vt:lpstr>Κυβερνοασφάλεια στη Ναυτιλία Summer School - CyberHOT</vt:lpstr>
      <vt:lpstr>PowerPoint Presentation</vt:lpstr>
      <vt:lpstr>Στόχοι: Ποιος-Τι-Γιατί πρέπει να πάρετε αυτή την εκπαίδευση </vt:lpstr>
      <vt:lpstr>CSP Training Logistic: Πότε-Πού-Πώς</vt:lpstr>
      <vt:lpstr>Προτάσεις Αξίας</vt:lpstr>
      <vt:lpstr>ΠΟΙΟΣ</vt:lpstr>
      <vt:lpstr>ΠΟΙΟΣ</vt:lpstr>
      <vt:lpstr>ΤΙ</vt:lpstr>
      <vt:lpstr>ΓΙΑΤΊ</vt:lpstr>
      <vt:lpstr>Περίγραμμα Εκπαίδευσης</vt:lpstr>
      <vt:lpstr>Περίγραμμα Εκπαίδευσης</vt:lpstr>
      <vt:lpstr>Θέμα: Δοκιμές ηθικής διείσδυσης</vt:lpstr>
      <vt:lpstr>Εκπαίδευση Πρακτικές Ασκήσεις</vt:lpstr>
      <vt:lpstr>Μέθοδος αξιολόγησης</vt:lpstr>
      <vt:lpstr>Βασικές γνώσεις και προαπαιτούμενα</vt:lpstr>
      <vt:lpstr>Τεχνικά εργαλεία και άλλες απαιτήσεις</vt:lpstr>
      <vt:lpstr>Πηγές: Βιβλία και υλικό αναφοράς</vt:lpstr>
      <vt:lpstr>Εγγραφή: Πως να εγγραφείτε και άλλες πρακτικές πληροφορίες</vt:lpstr>
      <vt:lpstr>Πρόοδος μαθήματος</vt:lpstr>
      <vt:lpstr>Προφίλ κινδύνου για την κυβερνοασφάλεια στη ναυτιλία</vt:lpstr>
      <vt:lpstr>Προφίλ κινδύνου για την κυβερνοασφάλεια στη ναυτιλία</vt:lpstr>
      <vt:lpstr>Προφίλ κινδύνου για την κυβερνοασφάλεια στη ναυτιλία</vt:lpstr>
      <vt:lpstr>Προφίλ κινδύνου για την κυβερνοασφάλεια στη ναυτιλία</vt:lpstr>
      <vt:lpstr>Ναυτιλία - Περιστατικά κυβερνοασφάλειας</vt:lpstr>
      <vt:lpstr>Ναυτιλία - Περιστατικά κυβερνοασφάλειας</vt:lpstr>
      <vt:lpstr>Ναυτιλία - Περιστατικά κυβερνοασφάλειας</vt:lpstr>
      <vt:lpstr>Ταξινόμηση μέτρων ασφαλείας λιμένα</vt:lpstr>
      <vt:lpstr>Πρόοδος μαθήματος</vt:lpstr>
      <vt:lpstr>Ασφάλεια Ιστού</vt:lpstr>
      <vt:lpstr>Ασφάλεια Ιστού</vt:lpstr>
      <vt:lpstr>Ασφάλεια Ιστού</vt:lpstr>
      <vt:lpstr>Ασφάλεια Ιστού</vt:lpstr>
      <vt:lpstr>Ασφάλεια Ιστού</vt:lpstr>
      <vt:lpstr>Οι 10 πιο κρίσιμοι κίνδυνοι ασφάλειας εφαρμογών ιστού OWASP</vt:lpstr>
      <vt:lpstr>Πρόοδος μαθήματος</vt:lpstr>
      <vt:lpstr>Ασφάλεια των Windows </vt:lpstr>
      <vt:lpstr>Ασφάλεια των Windows </vt:lpstr>
      <vt:lpstr>Ασφάλεια των Windows </vt:lpstr>
      <vt:lpstr>Ασφάλεια των Windows </vt:lpstr>
      <vt:lpstr>Ασφάλεια των Windows </vt:lpstr>
      <vt:lpstr>Ασφάλεια των Windows </vt:lpstr>
      <vt:lpstr>Ασφάλεια των Windows </vt:lpstr>
      <vt:lpstr>Ασφάλεια των Windows </vt:lpstr>
      <vt:lpstr>Πρόοδος μαθήματος</vt:lpstr>
      <vt:lpstr>Δοκιμές διείσδυσης</vt:lpstr>
      <vt:lpstr>Μεθοδολογία δοκιμών διείσδυσης τεσσάρων σταδίων</vt:lpstr>
      <vt:lpstr>Μεθοδολογία δοκιμών διείσδυσης τεσσάρων σταδίων</vt:lpstr>
      <vt:lpstr>Βήματα φάσης επίθεσης</vt:lpstr>
      <vt:lpstr>Οι πιο εκμεταλλευόμενες κατηγορίες τρωτών σημείων με δοκιμή διείσδυσης</vt:lpstr>
      <vt:lpstr>Τι δεν είναι η δοκιμή διείσδυσης </vt:lpstr>
      <vt:lpstr>Τι δεν είναι η δοκιμή διείσδυσης </vt:lpstr>
      <vt:lpstr>Ευχαριστώ</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js</dc:creator>
  <cp:lastModifiedBy>a a</cp:lastModifiedBy>
  <cp:revision>54</cp:revision>
  <dcterms:modified xsi:type="dcterms:W3CDTF">2025-04-30T19:55:29Z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