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Lst>
  <p:sldSz cy="6858000" cx="12192000"/>
  <p:notesSz cx="6858000" cy="9144000"/>
  <p:embeddedFontLst>
    <p:embeddedFont>
      <p:font typeface="Book Antiqua"/>
      <p:regular r:id="rId59"/>
      <p:bold r:id="rId60"/>
      <p:italic r:id="rId61"/>
      <p:boldItalic r:id="rId62"/>
    </p:embeddedFont>
    <p:embeddedFont>
      <p:font typeface="Century Gothic"/>
      <p:regular r:id="rId63"/>
      <p:bold r:id="rId64"/>
      <p:italic r:id="rId65"/>
      <p:boldItalic r:id="rId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 uri="GoogleSlidesCustomDataVersion2">
      <go:slidesCustomData xmlns:go="http://customooxmlschemas.google.com/" r:id="rId67" roundtripDataSignature="AMtx7mgVlzm+OVCBb7zLsZSoL7nQ0beg3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B39195C-3D83-4C42-89D5-9B354E4DBCC2}">
  <a:tblStyle styleId="{3B39195C-3D83-4C42-89D5-9B354E4DBCC2}" styleName="Table_0">
    <a:wholeTbl>
      <a:tcTxStyle b="off" i="off">
        <a:font>
          <a:latin typeface="Century Gothic"/>
          <a:ea typeface="Century Gothic"/>
          <a:cs typeface="Century Gothic"/>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FF3E6"/>
          </a:solidFill>
        </a:fill>
      </a:tcStyle>
    </a:wholeTbl>
    <a:band1H>
      <a:tcTxStyle b="off" i="off"/>
      <a:tcStyle>
        <a:fill>
          <a:solidFill>
            <a:srgbClr val="FFE6CA"/>
          </a:solidFill>
        </a:fill>
      </a:tcStyle>
    </a:band1H>
    <a:band2H>
      <a:tcTxStyle b="off" i="off"/>
    </a:band2H>
    <a:band1V>
      <a:tcTxStyle b="off" i="off"/>
      <a:tcStyle>
        <a:fill>
          <a:solidFill>
            <a:srgbClr val="FFE6CA"/>
          </a:solidFill>
        </a:fill>
      </a:tcStyle>
    </a:band1V>
    <a:band2V>
      <a:tcTxStyle b="off" i="off"/>
    </a:band2V>
    <a:lastCol>
      <a:tcTxStyle b="on" i="off">
        <a:font>
          <a:latin typeface="Century Gothic"/>
          <a:ea typeface="Century Gothic"/>
          <a:cs typeface="Century Gothic"/>
        </a:font>
        <a:schemeClr val="lt1"/>
      </a:tcTxStyle>
      <a:tcStyle>
        <a:fill>
          <a:solidFill>
            <a:schemeClr val="accent1"/>
          </a:solidFill>
        </a:fill>
      </a:tcStyle>
    </a:lastCol>
    <a:firstCol>
      <a:tcTxStyle b="on" i="off">
        <a:font>
          <a:latin typeface="Century Gothic"/>
          <a:ea typeface="Century Gothic"/>
          <a:cs typeface="Century Gothic"/>
        </a:font>
        <a:schemeClr val="lt1"/>
      </a:tcTxStyle>
      <a:tcStyle>
        <a:fill>
          <a:solidFill>
            <a:schemeClr val="accent1"/>
          </a:solidFill>
        </a:fill>
      </a:tcStyle>
    </a:firstCol>
    <a:lastRow>
      <a:tcTxStyle b="on" i="off">
        <a:font>
          <a:latin typeface="Century Gothic"/>
          <a:ea typeface="Century Gothic"/>
          <a:cs typeface="Century Gothic"/>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entury Gothic"/>
          <a:ea typeface="Century Gothic"/>
          <a:cs typeface="Century Gothic"/>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BookAntiqua-boldItalic.fntdata"/><Relationship Id="rId61" Type="http://schemas.openxmlformats.org/officeDocument/2006/relationships/font" Target="fonts/BookAntiqua-italic.fntdata"/><Relationship Id="rId20" Type="http://schemas.openxmlformats.org/officeDocument/2006/relationships/slide" Target="slides/slide14.xml"/><Relationship Id="rId64" Type="http://schemas.openxmlformats.org/officeDocument/2006/relationships/font" Target="fonts/CenturyGothic-bold.fntdata"/><Relationship Id="rId63" Type="http://schemas.openxmlformats.org/officeDocument/2006/relationships/font" Target="fonts/CenturyGothic-regular.fntdata"/><Relationship Id="rId22" Type="http://schemas.openxmlformats.org/officeDocument/2006/relationships/slide" Target="slides/slide16.xml"/><Relationship Id="rId66" Type="http://schemas.openxmlformats.org/officeDocument/2006/relationships/font" Target="fonts/CenturyGothic-boldItalic.fntdata"/><Relationship Id="rId21" Type="http://schemas.openxmlformats.org/officeDocument/2006/relationships/slide" Target="slides/slide15.xml"/><Relationship Id="rId65" Type="http://schemas.openxmlformats.org/officeDocument/2006/relationships/font" Target="fonts/CenturyGothic-italic.fntdata"/><Relationship Id="rId24" Type="http://schemas.openxmlformats.org/officeDocument/2006/relationships/slide" Target="slides/slide18.xml"/><Relationship Id="rId23" Type="http://schemas.openxmlformats.org/officeDocument/2006/relationships/slide" Target="slides/slide17.xml"/><Relationship Id="rId67" Type="http://customschemas.google.com/relationships/presentationmetadata" Target="metadata"/><Relationship Id="rId60" Type="http://schemas.openxmlformats.org/officeDocument/2006/relationships/font" Target="fonts/BookAntiqua-bold.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font" Target="fonts/BookAntiqua-regular.fntdata"/><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6" name="Google Shape;206;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5" name="Google Shape;31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c46ccb187e_0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1" name="Google Shape;331;g2c46ccb187e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6" name="Google Shape;34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8" name="Google Shape;35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1" name="Google Shape;37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5" name="Google Shape;38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0" name="Google Shape;400;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5" name="Google Shape;41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8" name="Google Shape;42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9" name="Google Shape;439;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c5a591c0c4_0_1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6" name="Google Shape;216;g2c5a591c0c4_0_1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c46ccb187e_0_1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8" name="Google Shape;458;g2c46ccb187e_0_1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2c4a8f52a91_0_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7" name="Google Shape;467;g2c4a8f52a91_0_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2c4a8f52a91_0_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7" name="Google Shape;477;g2c4a8f52a91_0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c4a8f52a91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6" name="Google Shape;486;g2c4a8f52a91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c4a8f52a91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5" name="Google Shape;495;g2c4a8f52a91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2c4a8f52a91_0_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4" name="Google Shape;504;g2c4a8f52a91_0_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2c4a8f52a91_0_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3" name="Google Shape;513;g2c4a8f52a91_0_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2c4a8f52a91_0_1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4" name="Google Shape;524;g2c4a8f52a91_0_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2c46ccb187e_0_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2" name="Google Shape;532;g2c46ccb187e_0_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2c46ccb187e_0_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1" name="Google Shape;551;g2c46ccb187e_0_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3" name="Google Shape;22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2c50031518f_1_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0" name="Google Shape;560;g2c50031518f_1_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2c46ccb187e_0_1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8" name="Google Shape;568;g2c46ccb187e_0_1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2c46ccb187e_0_1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7" name="Google Shape;577;g2c46ccb187e_0_1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2c46ccb187e_0_1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5" name="Google Shape;585;g2c46ccb187e_0_1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2c50031518f_1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3" name="Google Shape;593;g2c50031518f_1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2" name="Google Shape;602;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2c46ccb187e_0_1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3" name="Google Shape;623;g2c46ccb187e_0_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1f4d124a910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1" name="Google Shape;631;g1f4d124a91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1f4d124a910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0" name="Google Shape;640;g1f4d124a910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1f4d124a910_0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9" name="Google Shape;649;g1f4d124a910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9" name="Google Shape;23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1f4d124a910_0_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7" name="Google Shape;657;g1f4d124a910_0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1f4d124a910_0_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6" name="Google Shape;666;g1f4d124a910_0_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1f4d124a910_0_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4" name="Google Shape;674;g1f4d124a910_0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1f4d124a910_0_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2" name="Google Shape;682;g1f4d124a910_0_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2c4a8f52a91_0_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0" name="Google Shape;690;g2c4a8f52a91_0_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2c46ccb187e_0_1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9" name="Google Shape;709;g2c46ccb187e_0_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2c50031518f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8" name="Google Shape;718;g2c50031518f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2c50031518f_1_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6" name="Google Shape;726;g2c50031518f_1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2c50031518f_1_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4" name="Google Shape;734;g2c50031518f_1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2c50031518f_1_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2" name="Google Shape;742;g2c50031518f_1_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5" name="Google Shape;25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g2c50031518f_1_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0" name="Google Shape;750;g2c50031518f_1_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2c50031518f_1_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0" name="Google Shape;760;g2c50031518f_1_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0" name="Google Shape;770;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7" name="Google Shape;26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9" name="Google Shape;27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1" name="Google Shape;29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3" name="Google Shape;30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4" name="Shape 14"/>
        <p:cNvGrpSpPr/>
        <p:nvPr/>
      </p:nvGrpSpPr>
      <p:grpSpPr>
        <a:xfrm>
          <a:off x="0" y="0"/>
          <a:ext cx="0" cy="0"/>
          <a:chOff x="0" y="0"/>
          <a:chExt cx="0" cy="0"/>
        </a:xfrm>
      </p:grpSpPr>
      <p:pic>
        <p:nvPicPr>
          <p:cNvPr id="15" name="Google Shape;15;p31"/>
          <p:cNvPicPr preferRelativeResize="0"/>
          <p:nvPr/>
        </p:nvPicPr>
        <p:blipFill rotWithShape="1">
          <a:blip r:embed="rId2">
            <a:alphaModFix/>
          </a:blip>
          <a:srcRect b="0" l="0" r="0" t="0"/>
          <a:stretch/>
        </p:blipFill>
        <p:spPr>
          <a:xfrm>
            <a:off x="5032131" y="-30007"/>
            <a:ext cx="6064493" cy="6879887"/>
          </a:xfrm>
          <a:prstGeom prst="rect">
            <a:avLst/>
          </a:prstGeom>
          <a:noFill/>
          <a:ln>
            <a:noFill/>
          </a:ln>
        </p:spPr>
      </p:pic>
      <p:sp>
        <p:nvSpPr>
          <p:cNvPr id="16" name="Google Shape;16;p31"/>
          <p:cNvSpPr txBox="1"/>
          <p:nvPr>
            <p:ph type="ctrTitle"/>
          </p:nvPr>
        </p:nvSpPr>
        <p:spPr>
          <a:xfrm>
            <a:off x="7119890" y="723440"/>
            <a:ext cx="4323426" cy="257905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Book Antiqua"/>
              <a:buNone/>
              <a:defRPr sz="6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1"/>
          <p:cNvSpPr txBox="1"/>
          <p:nvPr>
            <p:ph idx="1" type="subTitle"/>
          </p:nvPr>
        </p:nvSpPr>
        <p:spPr>
          <a:xfrm>
            <a:off x="7128152" y="5248834"/>
            <a:ext cx="4323426" cy="100892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SzPts val="1600"/>
              <a:buNone/>
              <a:defRPr sz="1600" cap="none">
                <a:solidFill>
                  <a:schemeClr val="dk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18" name="Google Shape;18;p31"/>
          <p:cNvSpPr/>
          <p:nvPr>
            <p:ph idx="2" type="pic"/>
          </p:nvPr>
        </p:nvSpPr>
        <p:spPr>
          <a:xfrm>
            <a:off x="0" y="-2235"/>
            <a:ext cx="5840730" cy="6862275"/>
          </a:xfrm>
          <a:prstGeom prst="rect">
            <a:avLst/>
          </a:prstGeom>
          <a:solidFill>
            <a:schemeClr val="lt2"/>
          </a:solidFill>
          <a:ln>
            <a:noFill/>
          </a:ln>
        </p:spPr>
      </p:sp>
      <p:sp>
        <p:nvSpPr>
          <p:cNvPr id="19" name="Google Shape;19;p31"/>
          <p:cNvSpPr txBox="1"/>
          <p:nvPr>
            <p:ph idx="3" type="body"/>
          </p:nvPr>
        </p:nvSpPr>
        <p:spPr>
          <a:xfrm>
            <a:off x="7119274" y="3373515"/>
            <a:ext cx="4323426" cy="100892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200"/>
              </a:spcBef>
              <a:spcAft>
                <a:spcPts val="0"/>
              </a:spcAft>
              <a:buSzPts val="6000"/>
              <a:buNone/>
              <a:defRPr b="1" sz="60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20" name="Google Shape;20;p31"/>
          <p:cNvCxnSpPr/>
          <p:nvPr/>
        </p:nvCxnSpPr>
        <p:spPr>
          <a:xfrm flipH="1">
            <a:off x="4559556" y="-10665"/>
            <a:ext cx="1930144" cy="6877290"/>
          </a:xfrm>
          <a:prstGeom prst="straightConnector1">
            <a:avLst/>
          </a:prstGeom>
          <a:noFill/>
          <a:ln cap="flat" cmpd="sng" w="25400">
            <a:solidFill>
              <a:schemeClr val="dk2"/>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3" showMasterSp="0">
  <p:cSld name="Agenda - Topic 3">
    <p:spTree>
      <p:nvGrpSpPr>
        <p:cNvPr id="122" name="Shape 122"/>
        <p:cNvGrpSpPr/>
        <p:nvPr/>
      </p:nvGrpSpPr>
      <p:grpSpPr>
        <a:xfrm>
          <a:off x="0" y="0"/>
          <a:ext cx="0" cy="0"/>
          <a:chOff x="0" y="0"/>
          <a:chExt cx="0" cy="0"/>
        </a:xfrm>
      </p:grpSpPr>
      <p:sp>
        <p:nvSpPr>
          <p:cNvPr id="123" name="Google Shape;123;p41"/>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24" name="Google Shape;124;p41"/>
          <p:cNvSpPr/>
          <p:nvPr>
            <p:ph idx="2" type="pic"/>
          </p:nvPr>
        </p:nvSpPr>
        <p:spPr>
          <a:xfrm flipH="1">
            <a:off x="7163691" y="0"/>
            <a:ext cx="5024825" cy="6858000"/>
          </a:xfrm>
          <a:prstGeom prst="rect">
            <a:avLst/>
          </a:prstGeom>
          <a:solidFill>
            <a:schemeClr val="lt2"/>
          </a:solidFill>
          <a:ln>
            <a:noFill/>
          </a:ln>
        </p:spPr>
      </p:sp>
      <p:sp>
        <p:nvSpPr>
          <p:cNvPr id="125" name="Google Shape;125;p41"/>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41"/>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27" name="Google Shape;127;p41"/>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28" name="Google Shape;128;p41"/>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29" name="Google Shape;129;p41"/>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30" name="Google Shape;130;p41"/>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31" name="Google Shape;131;p41"/>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32" name="Google Shape;132;p41"/>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33" name="Google Shape;133;p41"/>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34" name="Google Shape;134;p41"/>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35" name="Google Shape;135;p41"/>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36" name="Google Shape;136;p41"/>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37" name="Google Shape;137;p41"/>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p41"/>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showMasterSp="0">
  <p:cSld name="Closing Slide">
    <p:bg>
      <p:bgPr>
        <a:solidFill>
          <a:schemeClr val="dk1"/>
        </a:solidFill>
      </p:bgPr>
    </p:bg>
    <p:spTree>
      <p:nvGrpSpPr>
        <p:cNvPr id="139" name="Shape 139"/>
        <p:cNvGrpSpPr/>
        <p:nvPr/>
      </p:nvGrpSpPr>
      <p:grpSpPr>
        <a:xfrm>
          <a:off x="0" y="0"/>
          <a:ext cx="0" cy="0"/>
          <a:chOff x="0" y="0"/>
          <a:chExt cx="0" cy="0"/>
        </a:xfrm>
      </p:grpSpPr>
      <p:grpSp>
        <p:nvGrpSpPr>
          <p:cNvPr id="140" name="Google Shape;140;p42"/>
          <p:cNvGrpSpPr/>
          <p:nvPr/>
        </p:nvGrpSpPr>
        <p:grpSpPr>
          <a:xfrm>
            <a:off x="5382569" y="2242"/>
            <a:ext cx="6806909" cy="6862481"/>
            <a:chOff x="5382569" y="2242"/>
            <a:chExt cx="6806909" cy="6862481"/>
          </a:xfrm>
        </p:grpSpPr>
        <p:pic>
          <p:nvPicPr>
            <p:cNvPr id="141" name="Google Shape;141;p42"/>
            <p:cNvPicPr preferRelativeResize="0"/>
            <p:nvPr/>
          </p:nvPicPr>
          <p:blipFill rotWithShape="1">
            <a:blip r:embed="rId2">
              <a:alphaModFix/>
            </a:blip>
            <a:srcRect b="0" l="0" r="0" t="0"/>
            <a:stretch/>
          </p:blipFill>
          <p:spPr>
            <a:xfrm>
              <a:off x="6140328" y="2242"/>
              <a:ext cx="6049150" cy="6862481"/>
            </a:xfrm>
            <a:prstGeom prst="rect">
              <a:avLst/>
            </a:prstGeom>
            <a:noFill/>
            <a:ln>
              <a:noFill/>
            </a:ln>
          </p:spPr>
        </p:pic>
        <p:pic>
          <p:nvPicPr>
            <p:cNvPr id="142" name="Google Shape;142;p42"/>
            <p:cNvPicPr preferRelativeResize="0"/>
            <p:nvPr/>
          </p:nvPicPr>
          <p:blipFill rotWithShape="1">
            <a:blip r:embed="rId3">
              <a:alphaModFix/>
            </a:blip>
            <a:srcRect b="0" l="0" r="0" t="0"/>
            <a:stretch/>
          </p:blipFill>
          <p:spPr>
            <a:xfrm rot="10800000">
              <a:off x="5382569" y="5060315"/>
              <a:ext cx="927943" cy="1801301"/>
            </a:xfrm>
            <a:prstGeom prst="rect">
              <a:avLst/>
            </a:prstGeom>
            <a:noFill/>
            <a:ln>
              <a:noFill/>
            </a:ln>
          </p:spPr>
        </p:pic>
      </p:grpSp>
      <p:sp>
        <p:nvSpPr>
          <p:cNvPr id="143" name="Google Shape;143;p42"/>
          <p:cNvSpPr txBox="1"/>
          <p:nvPr>
            <p:ph type="ctrTitle"/>
          </p:nvPr>
        </p:nvSpPr>
        <p:spPr>
          <a:xfrm>
            <a:off x="6970326" y="1679216"/>
            <a:ext cx="4786877" cy="15183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6000"/>
              <a:buFont typeface="Book Antiqua"/>
              <a:buNone/>
              <a:defRPr sz="6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4" name="Google Shape;144;p42"/>
          <p:cNvSpPr/>
          <p:nvPr>
            <p:ph idx="2" type="pic"/>
          </p:nvPr>
        </p:nvSpPr>
        <p:spPr>
          <a:xfrm>
            <a:off x="-29499" y="-2236"/>
            <a:ext cx="6814124" cy="6871095"/>
          </a:xfrm>
          <a:prstGeom prst="rect">
            <a:avLst/>
          </a:prstGeom>
          <a:solidFill>
            <a:schemeClr val="lt2"/>
          </a:solidFill>
          <a:ln>
            <a:noFill/>
          </a:ln>
        </p:spPr>
      </p:sp>
      <p:sp>
        <p:nvSpPr>
          <p:cNvPr id="145" name="Google Shape;145;p42"/>
          <p:cNvSpPr txBox="1"/>
          <p:nvPr>
            <p:ph idx="1" type="body"/>
          </p:nvPr>
        </p:nvSpPr>
        <p:spPr>
          <a:xfrm>
            <a:off x="6970326" y="3748958"/>
            <a:ext cx="4786878" cy="2258013"/>
          </a:xfrm>
          <a:prstGeom prst="rect">
            <a:avLst/>
          </a:prstGeom>
          <a:noFill/>
          <a:ln>
            <a:noFill/>
          </a:ln>
        </p:spPr>
        <p:txBody>
          <a:bodyPr anchorCtr="0" anchor="t" bIns="45700" lIns="91425" spcFirstLastPara="1" rIns="0" wrap="square" tIns="0">
            <a:normAutofit/>
          </a:bodyPr>
          <a:lstStyle>
            <a:lvl1pPr indent="-228600" lvl="0" marL="457200" algn="l">
              <a:lnSpc>
                <a:spcPct val="100000"/>
              </a:lnSpc>
              <a:spcBef>
                <a:spcPts val="0"/>
              </a:spcBef>
              <a:spcAft>
                <a:spcPts val="0"/>
              </a:spcAft>
              <a:buSzPts val="1600"/>
              <a:buFont typeface="Courier New"/>
              <a:buNone/>
              <a:defRPr sz="1600">
                <a:solidFill>
                  <a:schemeClr val="lt1"/>
                </a:solidFill>
              </a:defRPr>
            </a:lvl1pPr>
            <a:lvl2pPr indent="-304800" lvl="1" marL="914400" algn="l">
              <a:lnSpc>
                <a:spcPct val="100000"/>
              </a:lnSpc>
              <a:spcBef>
                <a:spcPts val="2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ingle line)" showMasterSp="0">
  <p:cSld name="Title and Content (Single line)">
    <p:spTree>
      <p:nvGrpSpPr>
        <p:cNvPr id="146" name="Shape 146"/>
        <p:cNvGrpSpPr/>
        <p:nvPr/>
      </p:nvGrpSpPr>
      <p:grpSpPr>
        <a:xfrm>
          <a:off x="0" y="0"/>
          <a:ext cx="0" cy="0"/>
          <a:chOff x="0" y="0"/>
          <a:chExt cx="0" cy="0"/>
        </a:xfrm>
      </p:grpSpPr>
      <p:sp>
        <p:nvSpPr>
          <p:cNvPr id="147" name="Google Shape;147;p40"/>
          <p:cNvSpPr txBox="1"/>
          <p:nvPr>
            <p:ph type="ctrTitle"/>
          </p:nvPr>
        </p:nvSpPr>
        <p:spPr>
          <a:xfrm>
            <a:off x="796322" y="408820"/>
            <a:ext cx="8935507" cy="94946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8" name="Google Shape;148;p40"/>
          <p:cNvSpPr txBox="1"/>
          <p:nvPr>
            <p:ph idx="1" type="body"/>
          </p:nvPr>
        </p:nvSpPr>
        <p:spPr>
          <a:xfrm>
            <a:off x="796322" y="1986061"/>
            <a:ext cx="5797550" cy="4015244"/>
          </a:xfrm>
          <a:prstGeom prst="rect">
            <a:avLst/>
          </a:prstGeom>
          <a:noFill/>
          <a:ln>
            <a:noFill/>
          </a:ln>
        </p:spPr>
        <p:txBody>
          <a:bodyPr anchorCtr="0" anchor="t" bIns="45700" lIns="0" spcFirstLastPara="1" rIns="0" wrap="square" tIns="45700">
            <a:normAutofit/>
          </a:bodyPr>
          <a:lstStyle>
            <a:lvl1pPr indent="-317500" lvl="0" marL="457200" algn="l">
              <a:lnSpc>
                <a:spcPct val="100000"/>
              </a:lnSpc>
              <a:spcBef>
                <a:spcPts val="1200"/>
              </a:spcBef>
              <a:spcAft>
                <a:spcPts val="0"/>
              </a:spcAft>
              <a:buSzPts val="1400"/>
              <a:buChar char=" "/>
              <a:defRPr sz="1400"/>
            </a:lvl1pPr>
            <a:lvl2pPr indent="-317500" lvl="1" marL="914400" algn="l">
              <a:lnSpc>
                <a:spcPct val="100000"/>
              </a:lnSpc>
              <a:spcBef>
                <a:spcPts val="200"/>
              </a:spcBef>
              <a:spcAft>
                <a:spcPts val="0"/>
              </a:spcAft>
              <a:buClr>
                <a:schemeClr val="dk1"/>
              </a:buClr>
              <a:buSzPts val="1400"/>
              <a:buChar char="◦"/>
              <a:defRPr sz="1400"/>
            </a:lvl2pPr>
            <a:lvl3pPr indent="-317500" lvl="2" marL="1371600" algn="l">
              <a:lnSpc>
                <a:spcPct val="100000"/>
              </a:lnSpc>
              <a:spcBef>
                <a:spcPts val="400"/>
              </a:spcBef>
              <a:spcAft>
                <a:spcPts val="0"/>
              </a:spcAft>
              <a:buClr>
                <a:schemeClr val="dk1"/>
              </a:buClr>
              <a:buSzPts val="1400"/>
              <a:buChar char="◦"/>
              <a:defRPr sz="1400"/>
            </a:lvl3pPr>
            <a:lvl4pPr indent="-317500" lvl="3" marL="1828800" algn="l">
              <a:lnSpc>
                <a:spcPct val="100000"/>
              </a:lnSpc>
              <a:spcBef>
                <a:spcPts val="400"/>
              </a:spcBef>
              <a:spcAft>
                <a:spcPts val="0"/>
              </a:spcAft>
              <a:buClr>
                <a:schemeClr val="dk1"/>
              </a:buClr>
              <a:buSzPts val="1400"/>
              <a:buChar char="◦"/>
              <a:defRPr sz="1400"/>
            </a:lvl4pPr>
            <a:lvl5pPr indent="-317500" lvl="4" marL="2286000" algn="l">
              <a:lnSpc>
                <a:spcPct val="100000"/>
              </a:lnSpc>
              <a:spcBef>
                <a:spcPts val="400"/>
              </a:spcBef>
              <a:spcAft>
                <a:spcPts val="0"/>
              </a:spcAft>
              <a:buClr>
                <a:schemeClr val="dk1"/>
              </a:buClr>
              <a:buSzPts val="1400"/>
              <a:buChar char="◦"/>
              <a:defRPr sz="14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9" name="Google Shape;149;p40"/>
          <p:cNvSpPr/>
          <p:nvPr>
            <p:ph idx="2" type="pic"/>
          </p:nvPr>
        </p:nvSpPr>
        <p:spPr>
          <a:xfrm flipH="1">
            <a:off x="7163691" y="0"/>
            <a:ext cx="5024825" cy="6858000"/>
          </a:xfrm>
          <a:prstGeom prst="rect">
            <a:avLst/>
          </a:prstGeom>
          <a:solidFill>
            <a:schemeClr val="lt2"/>
          </a:solidFill>
          <a:ln>
            <a:noFill/>
          </a:ln>
        </p:spPr>
      </p:sp>
      <p:sp>
        <p:nvSpPr>
          <p:cNvPr id="150" name="Google Shape;150;p40"/>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p40"/>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1" showMasterSp="0">
  <p:cSld name="Agenda - Topic 1">
    <p:spTree>
      <p:nvGrpSpPr>
        <p:cNvPr id="152" name="Shape 152"/>
        <p:cNvGrpSpPr/>
        <p:nvPr/>
      </p:nvGrpSpPr>
      <p:grpSpPr>
        <a:xfrm>
          <a:off x="0" y="0"/>
          <a:ext cx="0" cy="0"/>
          <a:chOff x="0" y="0"/>
          <a:chExt cx="0" cy="0"/>
        </a:xfrm>
      </p:grpSpPr>
      <p:sp>
        <p:nvSpPr>
          <p:cNvPr id="153" name="Google Shape;153;p43"/>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54" name="Google Shape;154;p43"/>
          <p:cNvSpPr/>
          <p:nvPr>
            <p:ph idx="2" type="pic"/>
          </p:nvPr>
        </p:nvSpPr>
        <p:spPr>
          <a:xfrm flipH="1">
            <a:off x="7163691" y="0"/>
            <a:ext cx="5024825" cy="6858000"/>
          </a:xfrm>
          <a:prstGeom prst="rect">
            <a:avLst/>
          </a:prstGeom>
          <a:solidFill>
            <a:schemeClr val="lt2"/>
          </a:solidFill>
          <a:ln>
            <a:noFill/>
          </a:ln>
        </p:spPr>
      </p:sp>
      <p:sp>
        <p:nvSpPr>
          <p:cNvPr id="155" name="Google Shape;155;p43"/>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6" name="Google Shape;156;p43"/>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7" name="Google Shape;157;p43"/>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8" name="Google Shape;158;p43"/>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9" name="Google Shape;159;p43"/>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0" name="Google Shape;160;p43"/>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1" name="Google Shape;161;p43"/>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2" name="Google Shape;162;p43"/>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3" name="Google Shape;163;p43"/>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4" name="Google Shape;164;p43"/>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5" name="Google Shape;165;p43"/>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66" name="Google Shape;166;p43"/>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67" name="Google Shape;167;p4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8" name="Google Shape;168;p4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4" showMasterSp="0">
  <p:cSld name="Agenda - Topic 4">
    <p:spTree>
      <p:nvGrpSpPr>
        <p:cNvPr id="169" name="Shape 169"/>
        <p:cNvGrpSpPr/>
        <p:nvPr/>
      </p:nvGrpSpPr>
      <p:grpSpPr>
        <a:xfrm>
          <a:off x="0" y="0"/>
          <a:ext cx="0" cy="0"/>
          <a:chOff x="0" y="0"/>
          <a:chExt cx="0" cy="0"/>
        </a:xfrm>
      </p:grpSpPr>
      <p:sp>
        <p:nvSpPr>
          <p:cNvPr id="170" name="Google Shape;170;p44"/>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71" name="Google Shape;171;p44"/>
          <p:cNvSpPr/>
          <p:nvPr>
            <p:ph idx="2" type="pic"/>
          </p:nvPr>
        </p:nvSpPr>
        <p:spPr>
          <a:xfrm flipH="1">
            <a:off x="7163691" y="0"/>
            <a:ext cx="5024825" cy="6858000"/>
          </a:xfrm>
          <a:prstGeom prst="rect">
            <a:avLst/>
          </a:prstGeom>
          <a:solidFill>
            <a:schemeClr val="lt2"/>
          </a:solidFill>
          <a:ln>
            <a:noFill/>
          </a:ln>
        </p:spPr>
      </p:sp>
      <p:sp>
        <p:nvSpPr>
          <p:cNvPr id="172" name="Google Shape;172;p44"/>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3" name="Google Shape;173;p44"/>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4" name="Google Shape;174;p44"/>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5" name="Google Shape;175;p44"/>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6" name="Google Shape;176;p44"/>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7" name="Google Shape;177;p44"/>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8" name="Google Shape;178;p44"/>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9" name="Google Shape;179;p44"/>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0" name="Google Shape;180;p44"/>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1" name="Google Shape;181;p44"/>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2" name="Google Shape;182;p44"/>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83" name="Google Shape;183;p44"/>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84" name="Google Shape;184;p4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5" name="Google Shape;185;p4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5" showMasterSp="0">
  <p:cSld name="Agenda - Topic 5">
    <p:spTree>
      <p:nvGrpSpPr>
        <p:cNvPr id="186" name="Shape 186"/>
        <p:cNvGrpSpPr/>
        <p:nvPr/>
      </p:nvGrpSpPr>
      <p:grpSpPr>
        <a:xfrm>
          <a:off x="0" y="0"/>
          <a:ext cx="0" cy="0"/>
          <a:chOff x="0" y="0"/>
          <a:chExt cx="0" cy="0"/>
        </a:xfrm>
      </p:grpSpPr>
      <p:sp>
        <p:nvSpPr>
          <p:cNvPr id="187" name="Google Shape;187;p45"/>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88" name="Google Shape;188;p45"/>
          <p:cNvSpPr/>
          <p:nvPr>
            <p:ph idx="2" type="pic"/>
          </p:nvPr>
        </p:nvSpPr>
        <p:spPr>
          <a:xfrm flipH="1">
            <a:off x="7163691" y="0"/>
            <a:ext cx="5024825" cy="6858000"/>
          </a:xfrm>
          <a:prstGeom prst="rect">
            <a:avLst/>
          </a:prstGeom>
          <a:solidFill>
            <a:schemeClr val="lt2"/>
          </a:solidFill>
          <a:ln>
            <a:noFill/>
          </a:ln>
        </p:spPr>
      </p:sp>
      <p:sp>
        <p:nvSpPr>
          <p:cNvPr id="189" name="Google Shape;189;p45"/>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0" name="Google Shape;190;p45"/>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1" name="Google Shape;191;p45"/>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2" name="Google Shape;192;p45"/>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3" name="Google Shape;193;p45"/>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4" name="Google Shape;194;p45"/>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5" name="Google Shape;195;p45"/>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6" name="Google Shape;196;p45"/>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7" name="Google Shape;197;p45"/>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8" name="Google Shape;198;p45"/>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9" name="Google Shape;199;p45"/>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200" name="Google Shape;200;p45"/>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01" name="Google Shape;201;p45"/>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2" name="Google Shape;202;p45"/>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2" showMasterSp="0">
  <p:cSld name="Agenda - Topic 2">
    <p:spTree>
      <p:nvGrpSpPr>
        <p:cNvPr id="21" name="Shape 21"/>
        <p:cNvGrpSpPr/>
        <p:nvPr/>
      </p:nvGrpSpPr>
      <p:grpSpPr>
        <a:xfrm>
          <a:off x="0" y="0"/>
          <a:ext cx="0" cy="0"/>
          <a:chOff x="0" y="0"/>
          <a:chExt cx="0" cy="0"/>
        </a:xfrm>
      </p:grpSpPr>
      <p:sp>
        <p:nvSpPr>
          <p:cNvPr id="22" name="Google Shape;22;p38"/>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23" name="Google Shape;23;p38"/>
          <p:cNvSpPr/>
          <p:nvPr>
            <p:ph idx="2" type="pic"/>
          </p:nvPr>
        </p:nvSpPr>
        <p:spPr>
          <a:xfrm flipH="1">
            <a:off x="7163691" y="0"/>
            <a:ext cx="5024825" cy="6858000"/>
          </a:xfrm>
          <a:prstGeom prst="rect">
            <a:avLst/>
          </a:prstGeom>
          <a:solidFill>
            <a:schemeClr val="lt2"/>
          </a:solidFill>
          <a:ln>
            <a:noFill/>
          </a:ln>
        </p:spPr>
      </p:sp>
      <p:sp>
        <p:nvSpPr>
          <p:cNvPr id="24" name="Google Shape;24;p38"/>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8"/>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6" name="Google Shape;26;p38"/>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7" name="Google Shape;27;p38"/>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8" name="Google Shape;28;p38"/>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9" name="Google Shape;29;p38"/>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0" name="Google Shape;30;p38"/>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1" name="Google Shape;31;p38"/>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2" name="Google Shape;32;p38"/>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3" name="Google Shape;33;p38"/>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4" name="Google Shape;34;p38"/>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35" name="Google Shape;35;p38"/>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6" name="Google Shape;36;p38"/>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38"/>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Dark" showMasterSp="0">
  <p:cSld name="Comparison Dark">
    <p:bg>
      <p:bgPr>
        <a:solidFill>
          <a:schemeClr val="dk1"/>
        </a:solidFill>
      </p:bgPr>
    </p:bg>
    <p:spTree>
      <p:nvGrpSpPr>
        <p:cNvPr id="38" name="Shape 38"/>
        <p:cNvGrpSpPr/>
        <p:nvPr/>
      </p:nvGrpSpPr>
      <p:grpSpPr>
        <a:xfrm>
          <a:off x="0" y="0"/>
          <a:ext cx="0" cy="0"/>
          <a:chOff x="0" y="0"/>
          <a:chExt cx="0" cy="0"/>
        </a:xfrm>
      </p:grpSpPr>
      <p:grpSp>
        <p:nvGrpSpPr>
          <p:cNvPr id="39" name="Google Shape;39;p33"/>
          <p:cNvGrpSpPr/>
          <p:nvPr/>
        </p:nvGrpSpPr>
        <p:grpSpPr>
          <a:xfrm>
            <a:off x="8233290" y="0"/>
            <a:ext cx="2740011" cy="6850028"/>
            <a:chOff x="8233290" y="0"/>
            <a:chExt cx="2740011" cy="6850028"/>
          </a:xfrm>
        </p:grpSpPr>
        <p:pic>
          <p:nvPicPr>
            <p:cNvPr id="40" name="Google Shape;40;p33"/>
            <p:cNvPicPr preferRelativeResize="0"/>
            <p:nvPr/>
          </p:nvPicPr>
          <p:blipFill rotWithShape="1">
            <a:blip r:embed="rId2">
              <a:alphaModFix/>
            </a:blip>
            <a:srcRect b="0" l="0" r="0" t="0"/>
            <a:stretch/>
          </p:blipFill>
          <p:spPr>
            <a:xfrm>
              <a:off x="8233290" y="0"/>
              <a:ext cx="2740011" cy="6850028"/>
            </a:xfrm>
            <a:prstGeom prst="rect">
              <a:avLst/>
            </a:prstGeom>
            <a:noFill/>
            <a:ln>
              <a:noFill/>
            </a:ln>
          </p:spPr>
        </p:pic>
        <p:pic>
          <p:nvPicPr>
            <p:cNvPr id="41" name="Google Shape;41;p33"/>
            <p:cNvPicPr preferRelativeResize="0"/>
            <p:nvPr/>
          </p:nvPicPr>
          <p:blipFill rotWithShape="1">
            <a:blip r:embed="rId3">
              <a:alphaModFix/>
            </a:blip>
            <a:srcRect b="0" l="0" r="0" t="0"/>
            <a:stretch/>
          </p:blipFill>
          <p:spPr>
            <a:xfrm>
              <a:off x="9001841" y="4372451"/>
              <a:ext cx="878334" cy="1705001"/>
            </a:xfrm>
            <a:prstGeom prst="rect">
              <a:avLst/>
            </a:prstGeom>
            <a:noFill/>
            <a:ln>
              <a:noFill/>
            </a:ln>
          </p:spPr>
        </p:pic>
      </p:grpSp>
      <p:sp>
        <p:nvSpPr>
          <p:cNvPr id="42" name="Google Shape;42;p33"/>
          <p:cNvSpPr txBox="1"/>
          <p:nvPr>
            <p:ph type="title"/>
          </p:nvPr>
        </p:nvSpPr>
        <p:spPr>
          <a:xfrm>
            <a:off x="409099" y="286603"/>
            <a:ext cx="11373803" cy="145075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3600"/>
              <a:buFont typeface="Book Antiqua"/>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33"/>
          <p:cNvSpPr/>
          <p:nvPr>
            <p:ph idx="1" type="body"/>
          </p:nvPr>
        </p:nvSpPr>
        <p:spPr>
          <a:xfrm>
            <a:off x="131835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4" name="Google Shape;44;p33"/>
          <p:cNvSpPr/>
          <p:nvPr>
            <p:ph idx="2" type="pic"/>
          </p:nvPr>
        </p:nvSpPr>
        <p:spPr>
          <a:xfrm>
            <a:off x="2239419" y="2833688"/>
            <a:ext cx="1005840" cy="914400"/>
          </a:xfrm>
          <a:prstGeom prst="rect">
            <a:avLst/>
          </a:prstGeom>
          <a:noFill/>
          <a:ln>
            <a:noFill/>
          </a:ln>
        </p:spPr>
      </p:sp>
      <p:sp>
        <p:nvSpPr>
          <p:cNvPr id="45" name="Google Shape;45;p33"/>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6" name="Google Shape;46;p33"/>
          <p:cNvSpPr/>
          <p:nvPr>
            <p:ph idx="4" type="body"/>
          </p:nvPr>
        </p:nvSpPr>
        <p:spPr>
          <a:xfrm>
            <a:off x="465109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7" name="Google Shape;47;p33"/>
          <p:cNvSpPr/>
          <p:nvPr>
            <p:ph idx="5" type="pic"/>
          </p:nvPr>
        </p:nvSpPr>
        <p:spPr>
          <a:xfrm>
            <a:off x="5572159" y="2954840"/>
            <a:ext cx="1005840" cy="914400"/>
          </a:xfrm>
          <a:prstGeom prst="rect">
            <a:avLst/>
          </a:prstGeom>
          <a:noFill/>
          <a:ln>
            <a:noFill/>
          </a:ln>
        </p:spPr>
      </p:sp>
      <p:sp>
        <p:nvSpPr>
          <p:cNvPr id="48" name="Google Shape;48;p33"/>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9" name="Google Shape;49;p33"/>
          <p:cNvSpPr/>
          <p:nvPr>
            <p:ph idx="7" type="body"/>
          </p:nvPr>
        </p:nvSpPr>
        <p:spPr>
          <a:xfrm>
            <a:off x="7995403"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0" name="Google Shape;50;p33"/>
          <p:cNvSpPr/>
          <p:nvPr>
            <p:ph idx="8" type="pic"/>
          </p:nvPr>
        </p:nvSpPr>
        <p:spPr>
          <a:xfrm>
            <a:off x="8916470" y="2833688"/>
            <a:ext cx="1005840" cy="914400"/>
          </a:xfrm>
          <a:prstGeom prst="rect">
            <a:avLst/>
          </a:prstGeom>
          <a:noFill/>
          <a:ln>
            <a:noFill/>
          </a:ln>
        </p:spPr>
      </p:sp>
      <p:sp>
        <p:nvSpPr>
          <p:cNvPr id="51" name="Google Shape;51;p33"/>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2" name="Google Shape;52;p3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3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p:cSld name="Comparison">
    <p:spTree>
      <p:nvGrpSpPr>
        <p:cNvPr id="54" name="Shape 54"/>
        <p:cNvGrpSpPr/>
        <p:nvPr/>
      </p:nvGrpSpPr>
      <p:grpSpPr>
        <a:xfrm>
          <a:off x="0" y="0"/>
          <a:ext cx="0" cy="0"/>
          <a:chOff x="0" y="0"/>
          <a:chExt cx="0" cy="0"/>
        </a:xfrm>
      </p:grpSpPr>
      <p:grpSp>
        <p:nvGrpSpPr>
          <p:cNvPr id="55" name="Google Shape;55;p34"/>
          <p:cNvGrpSpPr/>
          <p:nvPr/>
        </p:nvGrpSpPr>
        <p:grpSpPr>
          <a:xfrm>
            <a:off x="8233290" y="0"/>
            <a:ext cx="2740011" cy="6850028"/>
            <a:chOff x="8233290" y="0"/>
            <a:chExt cx="2740011" cy="6850028"/>
          </a:xfrm>
        </p:grpSpPr>
        <p:pic>
          <p:nvPicPr>
            <p:cNvPr id="56" name="Google Shape;56;p34"/>
            <p:cNvPicPr preferRelativeResize="0"/>
            <p:nvPr/>
          </p:nvPicPr>
          <p:blipFill rotWithShape="1">
            <a:blip r:embed="rId2">
              <a:alphaModFix/>
            </a:blip>
            <a:srcRect b="0" l="0" r="0" t="0"/>
            <a:stretch/>
          </p:blipFill>
          <p:spPr>
            <a:xfrm>
              <a:off x="8233290" y="0"/>
              <a:ext cx="2740011" cy="6850028"/>
            </a:xfrm>
            <a:prstGeom prst="rect">
              <a:avLst/>
            </a:prstGeom>
            <a:noFill/>
            <a:ln>
              <a:noFill/>
            </a:ln>
          </p:spPr>
        </p:pic>
        <p:pic>
          <p:nvPicPr>
            <p:cNvPr id="57" name="Google Shape;57;p34"/>
            <p:cNvPicPr preferRelativeResize="0"/>
            <p:nvPr/>
          </p:nvPicPr>
          <p:blipFill rotWithShape="1">
            <a:blip r:embed="rId3">
              <a:alphaModFix/>
            </a:blip>
            <a:srcRect b="0" l="0" r="0" t="0"/>
            <a:stretch/>
          </p:blipFill>
          <p:spPr>
            <a:xfrm>
              <a:off x="9001841" y="4372451"/>
              <a:ext cx="878334" cy="1705001"/>
            </a:xfrm>
            <a:prstGeom prst="rect">
              <a:avLst/>
            </a:prstGeom>
            <a:noFill/>
            <a:ln>
              <a:noFill/>
            </a:ln>
          </p:spPr>
        </p:pic>
      </p:grpSp>
      <p:sp>
        <p:nvSpPr>
          <p:cNvPr id="58" name="Google Shape;58;p34"/>
          <p:cNvSpPr/>
          <p:nvPr/>
        </p:nvSpPr>
        <p:spPr>
          <a:xfrm>
            <a:off x="7995403" y="1894376"/>
            <a:ext cx="2847975" cy="3390899"/>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59" name="Google Shape;59;p34"/>
          <p:cNvSpPr txBox="1"/>
          <p:nvPr>
            <p:ph type="ctrTitle"/>
          </p:nvPr>
        </p:nvSpPr>
        <p:spPr>
          <a:xfrm>
            <a:off x="447368" y="270880"/>
            <a:ext cx="11297264" cy="15240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34"/>
          <p:cNvSpPr/>
          <p:nvPr>
            <p:ph idx="1" type="body"/>
          </p:nvPr>
        </p:nvSpPr>
        <p:spPr>
          <a:xfrm>
            <a:off x="1318352" y="1894376"/>
            <a:ext cx="2847975" cy="3390899"/>
          </a:xfrm>
          <a:prstGeom prst="roundRect">
            <a:avLst>
              <a:gd fmla="val 16667" name="adj"/>
            </a:avLst>
          </a:prstGeom>
          <a:solidFill>
            <a:schemeClr val="accent1">
              <a:alpha val="9411"/>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1" name="Google Shape;61;p34"/>
          <p:cNvSpPr/>
          <p:nvPr>
            <p:ph idx="2" type="pic"/>
          </p:nvPr>
        </p:nvSpPr>
        <p:spPr>
          <a:xfrm>
            <a:off x="2239419" y="2833688"/>
            <a:ext cx="1005840" cy="914400"/>
          </a:xfrm>
          <a:prstGeom prst="rect">
            <a:avLst/>
          </a:prstGeom>
          <a:noFill/>
          <a:ln>
            <a:noFill/>
          </a:ln>
        </p:spPr>
      </p:sp>
      <p:sp>
        <p:nvSpPr>
          <p:cNvPr id="62" name="Google Shape;62;p34"/>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3" name="Google Shape;63;p34"/>
          <p:cNvSpPr/>
          <p:nvPr>
            <p:ph idx="4" type="body"/>
          </p:nvPr>
        </p:nvSpPr>
        <p:spPr>
          <a:xfrm>
            <a:off x="4651092" y="1894376"/>
            <a:ext cx="2847975" cy="3390899"/>
          </a:xfrm>
          <a:prstGeom prst="roundRect">
            <a:avLst>
              <a:gd fmla="val 16667" name="adj"/>
            </a:avLst>
          </a:prstGeom>
          <a:solidFill>
            <a:schemeClr val="accent1">
              <a:alpha val="9411"/>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4" name="Google Shape;64;p34"/>
          <p:cNvSpPr/>
          <p:nvPr>
            <p:ph idx="5" type="pic"/>
          </p:nvPr>
        </p:nvSpPr>
        <p:spPr>
          <a:xfrm>
            <a:off x="5572159" y="2954840"/>
            <a:ext cx="1005840" cy="914400"/>
          </a:xfrm>
          <a:prstGeom prst="rect">
            <a:avLst/>
          </a:prstGeom>
          <a:noFill/>
          <a:ln>
            <a:noFill/>
          </a:ln>
        </p:spPr>
      </p:sp>
      <p:sp>
        <p:nvSpPr>
          <p:cNvPr id="65" name="Google Shape;65;p34"/>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6" name="Google Shape;66;p34"/>
          <p:cNvSpPr/>
          <p:nvPr>
            <p:ph idx="7" type="body"/>
          </p:nvPr>
        </p:nvSpPr>
        <p:spPr>
          <a:xfrm>
            <a:off x="7995403" y="1894376"/>
            <a:ext cx="2847975" cy="3390899"/>
          </a:xfrm>
          <a:prstGeom prst="roundRect">
            <a:avLst>
              <a:gd fmla="val 16667" name="adj"/>
            </a:avLst>
          </a:prstGeom>
          <a:solidFill>
            <a:schemeClr val="accent1">
              <a:alpha val="9411"/>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7" name="Google Shape;67;p34"/>
          <p:cNvSpPr/>
          <p:nvPr>
            <p:ph idx="8" type="pic"/>
          </p:nvPr>
        </p:nvSpPr>
        <p:spPr>
          <a:xfrm>
            <a:off x="8916470" y="2833688"/>
            <a:ext cx="1005840" cy="914400"/>
          </a:xfrm>
          <a:prstGeom prst="rect">
            <a:avLst/>
          </a:prstGeom>
          <a:noFill/>
          <a:ln>
            <a:noFill/>
          </a:ln>
        </p:spPr>
      </p:sp>
      <p:sp>
        <p:nvSpPr>
          <p:cNvPr id="68" name="Google Shape;68;p34"/>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9" name="Google Shape;69;p3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3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showMasterSp="0">
  <p:cSld name="3_Title Slide">
    <p:bg>
      <p:bgPr>
        <a:solidFill>
          <a:schemeClr val="dk1"/>
        </a:solidFill>
      </p:bgPr>
    </p:bg>
    <p:spTree>
      <p:nvGrpSpPr>
        <p:cNvPr id="71" name="Shape 71"/>
        <p:cNvGrpSpPr/>
        <p:nvPr/>
      </p:nvGrpSpPr>
      <p:grpSpPr>
        <a:xfrm>
          <a:off x="0" y="0"/>
          <a:ext cx="0" cy="0"/>
          <a:chOff x="0" y="0"/>
          <a:chExt cx="0" cy="0"/>
        </a:xfrm>
      </p:grpSpPr>
      <p:sp>
        <p:nvSpPr>
          <p:cNvPr id="72" name="Google Shape;72;p35"/>
          <p:cNvSpPr txBox="1"/>
          <p:nvPr>
            <p:ph type="ctrTitle"/>
          </p:nvPr>
        </p:nvSpPr>
        <p:spPr>
          <a:xfrm>
            <a:off x="6615541" y="715654"/>
            <a:ext cx="4786877" cy="15183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35"/>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74" name="Google Shape;74;p35"/>
          <p:cNvSpPr/>
          <p:nvPr>
            <p:ph idx="2" type="pic"/>
          </p:nvPr>
        </p:nvSpPr>
        <p:spPr>
          <a:xfrm>
            <a:off x="0" y="-2235"/>
            <a:ext cx="5840730" cy="6862275"/>
          </a:xfrm>
          <a:prstGeom prst="rect">
            <a:avLst/>
          </a:prstGeom>
          <a:solidFill>
            <a:schemeClr val="lt2"/>
          </a:solidFill>
          <a:ln>
            <a:noFill/>
          </a:ln>
        </p:spPr>
      </p:sp>
      <p:sp>
        <p:nvSpPr>
          <p:cNvPr id="75" name="Google Shape;75;p35"/>
          <p:cNvSpPr txBox="1"/>
          <p:nvPr>
            <p:ph idx="3" type="body"/>
          </p:nvPr>
        </p:nvSpPr>
        <p:spPr>
          <a:xfrm>
            <a:off x="6605708" y="3348617"/>
            <a:ext cx="2699066" cy="2569866"/>
          </a:xfrm>
          <a:prstGeom prst="rect">
            <a:avLst/>
          </a:prstGeom>
          <a:noFill/>
          <a:ln>
            <a:noFill/>
          </a:ln>
        </p:spPr>
        <p:txBody>
          <a:bodyPr anchorCtr="0" anchor="t" bIns="45700" lIns="91425" spcFirstLastPara="1" rIns="0" wrap="square" tIns="0">
            <a:normAutofit/>
          </a:bodyPr>
          <a:lstStyle>
            <a:lvl1pPr indent="-317500" lvl="0" marL="457200" algn="l">
              <a:lnSpc>
                <a:spcPct val="100000"/>
              </a:lnSpc>
              <a:spcBef>
                <a:spcPts val="1200"/>
              </a:spcBef>
              <a:spcAft>
                <a:spcPts val="0"/>
              </a:spcAft>
              <a:buSzPts val="1400"/>
              <a:buFont typeface="Courier New"/>
              <a:buChar char="o"/>
              <a:defRPr sz="1400">
                <a:solidFill>
                  <a:schemeClr val="l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pic>
        <p:nvPicPr>
          <p:cNvPr id="76" name="Google Shape;76;p35"/>
          <p:cNvPicPr preferRelativeResize="0"/>
          <p:nvPr/>
        </p:nvPicPr>
        <p:blipFill rotWithShape="1">
          <a:blip r:embed="rId2">
            <a:alphaModFix/>
          </a:blip>
          <a:srcRect b="0" l="0" r="0" t="0"/>
          <a:stretch/>
        </p:blipFill>
        <p:spPr>
          <a:xfrm rot="10800000">
            <a:off x="4426666" y="5060315"/>
            <a:ext cx="927943" cy="180130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sson Summary" showMasterSp="0">
  <p:cSld name="Lesson Summary">
    <p:bg>
      <p:bgPr>
        <a:solidFill>
          <a:schemeClr val="dk1"/>
        </a:solidFill>
      </p:bgPr>
    </p:bg>
    <p:spTree>
      <p:nvGrpSpPr>
        <p:cNvPr id="77" name="Shape 77"/>
        <p:cNvGrpSpPr/>
        <p:nvPr/>
      </p:nvGrpSpPr>
      <p:grpSpPr>
        <a:xfrm>
          <a:off x="0" y="0"/>
          <a:ext cx="0" cy="0"/>
          <a:chOff x="0" y="0"/>
          <a:chExt cx="0" cy="0"/>
        </a:xfrm>
      </p:grpSpPr>
      <p:sp>
        <p:nvSpPr>
          <p:cNvPr id="78" name="Google Shape;78;p36"/>
          <p:cNvSpPr txBox="1"/>
          <p:nvPr>
            <p:ph type="ctrTitle"/>
          </p:nvPr>
        </p:nvSpPr>
        <p:spPr>
          <a:xfrm>
            <a:off x="6599788" y="353962"/>
            <a:ext cx="4786877" cy="98322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36"/>
          <p:cNvSpPr txBox="1"/>
          <p:nvPr>
            <p:ph idx="1" type="subTitle"/>
          </p:nvPr>
        </p:nvSpPr>
        <p:spPr>
          <a:xfrm>
            <a:off x="6599788" y="1517074"/>
            <a:ext cx="4786877" cy="763899"/>
          </a:xfrm>
          <a:prstGeom prst="rect">
            <a:avLst/>
          </a:prstGeom>
          <a:noFill/>
          <a:ln>
            <a:noFill/>
          </a:ln>
        </p:spPr>
        <p:txBody>
          <a:bodyPr anchorCtr="0" anchor="t" bIns="0" lIns="91425" spcFirstLastPara="1" rIns="91425" wrap="square" tIns="91425">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80" name="Google Shape;80;p36"/>
          <p:cNvSpPr/>
          <p:nvPr>
            <p:ph idx="2" type="pic"/>
          </p:nvPr>
        </p:nvSpPr>
        <p:spPr>
          <a:xfrm>
            <a:off x="0" y="-2235"/>
            <a:ext cx="5840730" cy="6862275"/>
          </a:xfrm>
          <a:prstGeom prst="rect">
            <a:avLst/>
          </a:prstGeom>
          <a:solidFill>
            <a:schemeClr val="lt2"/>
          </a:solidFill>
          <a:ln>
            <a:noFill/>
          </a:ln>
        </p:spPr>
      </p:sp>
      <p:sp>
        <p:nvSpPr>
          <p:cNvPr id="81" name="Google Shape;81;p36"/>
          <p:cNvSpPr txBox="1"/>
          <p:nvPr>
            <p:ph idx="3" type="body"/>
          </p:nvPr>
        </p:nvSpPr>
        <p:spPr>
          <a:xfrm>
            <a:off x="6599788" y="2341261"/>
            <a:ext cx="4796710" cy="401939"/>
          </a:xfrm>
          <a:prstGeom prst="rect">
            <a:avLst/>
          </a:prstGeom>
          <a:noFill/>
          <a:ln>
            <a:noFill/>
          </a:ln>
        </p:spPr>
        <p:txBody>
          <a:bodyPr anchorCtr="0" anchor="b" bIns="45700" lIns="91425" spcFirstLastPara="1" rIns="0" wrap="square" tIns="0">
            <a:normAutofit/>
          </a:bodyPr>
          <a:lstStyle>
            <a:lvl1pPr indent="-228600" lvl="0" marL="457200" algn="l">
              <a:lnSpc>
                <a:spcPct val="100000"/>
              </a:lnSpc>
              <a:spcBef>
                <a:spcPts val="1200"/>
              </a:spcBef>
              <a:spcAft>
                <a:spcPts val="0"/>
              </a:spcAft>
              <a:buSzPts val="2000"/>
              <a:buFont typeface="Courier New"/>
              <a:buNone/>
              <a:defRPr sz="2000">
                <a:solidFill>
                  <a:schemeClr val="accen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2" name="Google Shape;82;p36"/>
          <p:cNvSpPr txBox="1"/>
          <p:nvPr>
            <p:ph idx="4" type="body"/>
          </p:nvPr>
        </p:nvSpPr>
        <p:spPr>
          <a:xfrm>
            <a:off x="6599789" y="2753247"/>
            <a:ext cx="3852296" cy="817345"/>
          </a:xfrm>
          <a:prstGeom prst="rect">
            <a:avLst/>
          </a:prstGeom>
          <a:noFill/>
          <a:ln>
            <a:noFill/>
          </a:ln>
        </p:spPr>
        <p:txBody>
          <a:bodyPr anchorCtr="0" anchor="t" bIns="45700" lIns="91425" spcFirstLastPara="1" rIns="0" wrap="square" tIns="45700">
            <a:noAutofit/>
          </a:bodyPr>
          <a:lstStyle>
            <a:lvl1pPr indent="-228600" lvl="0" marL="457200" algn="l">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lt1"/>
              </a:buClr>
              <a:buSzPts val="1200"/>
              <a:buNone/>
              <a:defRPr sz="1200">
                <a:solidFill>
                  <a:schemeClr val="lt1"/>
                </a:solidFill>
              </a:defRPr>
            </a:lvl2pPr>
            <a:lvl3pPr indent="-228600" lvl="2" marL="1371600" algn="l">
              <a:lnSpc>
                <a:spcPct val="100000"/>
              </a:lnSpc>
              <a:spcBef>
                <a:spcPts val="400"/>
              </a:spcBef>
              <a:spcAft>
                <a:spcPts val="0"/>
              </a:spcAft>
              <a:buClr>
                <a:schemeClr val="lt1"/>
              </a:buClr>
              <a:buSzPts val="1200"/>
              <a:buNone/>
              <a:defRPr sz="1200">
                <a:solidFill>
                  <a:schemeClr val="lt1"/>
                </a:solidFill>
              </a:defRPr>
            </a:lvl3pPr>
            <a:lvl4pPr indent="-228600" lvl="3" marL="1828800" algn="l">
              <a:lnSpc>
                <a:spcPct val="100000"/>
              </a:lnSpc>
              <a:spcBef>
                <a:spcPts val="400"/>
              </a:spcBef>
              <a:spcAft>
                <a:spcPts val="0"/>
              </a:spcAft>
              <a:buClr>
                <a:schemeClr val="lt1"/>
              </a:buClr>
              <a:buSzPts val="1200"/>
              <a:buNone/>
              <a:defRPr sz="1200">
                <a:solidFill>
                  <a:schemeClr val="lt1"/>
                </a:solidFill>
              </a:defRPr>
            </a:lvl4pPr>
            <a:lvl5pPr indent="-228600" lvl="4" marL="2286000" algn="l">
              <a:lnSpc>
                <a:spcPct val="10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pic>
        <p:nvPicPr>
          <p:cNvPr id="83" name="Google Shape;83;p36"/>
          <p:cNvPicPr preferRelativeResize="0"/>
          <p:nvPr/>
        </p:nvPicPr>
        <p:blipFill rotWithShape="1">
          <a:blip r:embed="rId2">
            <a:alphaModFix/>
          </a:blip>
          <a:srcRect b="0" l="0" r="0" t="0"/>
          <a:stretch/>
        </p:blipFill>
        <p:spPr>
          <a:xfrm rot="10800000">
            <a:off x="4426666" y="5060315"/>
            <a:ext cx="927943" cy="1801301"/>
          </a:xfrm>
          <a:prstGeom prst="rect">
            <a:avLst/>
          </a:prstGeom>
          <a:noFill/>
          <a:ln>
            <a:noFill/>
          </a:ln>
        </p:spPr>
      </p:pic>
      <p:sp>
        <p:nvSpPr>
          <p:cNvPr id="84" name="Google Shape;84;p36"/>
          <p:cNvSpPr txBox="1"/>
          <p:nvPr>
            <p:ph idx="5" type="body"/>
          </p:nvPr>
        </p:nvSpPr>
        <p:spPr>
          <a:xfrm>
            <a:off x="6599788" y="3563285"/>
            <a:ext cx="4796710" cy="401939"/>
          </a:xfrm>
          <a:prstGeom prst="rect">
            <a:avLst/>
          </a:prstGeom>
          <a:noFill/>
          <a:ln>
            <a:noFill/>
          </a:ln>
        </p:spPr>
        <p:txBody>
          <a:bodyPr anchorCtr="0" anchor="b" bIns="45700" lIns="91425" spcFirstLastPara="1" rIns="0" wrap="square" tIns="0">
            <a:normAutofit/>
          </a:bodyPr>
          <a:lstStyle>
            <a:lvl1pPr indent="-228600" lvl="0" marL="457200" algn="l">
              <a:lnSpc>
                <a:spcPct val="100000"/>
              </a:lnSpc>
              <a:spcBef>
                <a:spcPts val="1200"/>
              </a:spcBef>
              <a:spcAft>
                <a:spcPts val="0"/>
              </a:spcAft>
              <a:buSzPts val="2000"/>
              <a:buFont typeface="Courier New"/>
              <a:buNone/>
              <a:defRPr sz="2000">
                <a:solidFill>
                  <a:schemeClr val="accen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5" name="Google Shape;85;p36"/>
          <p:cNvSpPr txBox="1"/>
          <p:nvPr>
            <p:ph idx="6" type="body"/>
          </p:nvPr>
        </p:nvSpPr>
        <p:spPr>
          <a:xfrm>
            <a:off x="6599788" y="3982578"/>
            <a:ext cx="3860546" cy="529133"/>
          </a:xfrm>
          <a:prstGeom prst="rect">
            <a:avLst/>
          </a:prstGeom>
          <a:noFill/>
          <a:ln>
            <a:noFill/>
          </a:ln>
        </p:spPr>
        <p:txBody>
          <a:bodyPr anchorCtr="0" anchor="t" bIns="45700" lIns="91425" spcFirstLastPara="1" rIns="0" wrap="square" tIns="45700">
            <a:noAutofit/>
          </a:bodyPr>
          <a:lstStyle>
            <a:lvl1pPr indent="-228600" lvl="0" marL="457200" algn="l">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lt1"/>
              </a:buClr>
              <a:buSzPts val="1200"/>
              <a:buNone/>
              <a:defRPr sz="1200">
                <a:solidFill>
                  <a:schemeClr val="lt1"/>
                </a:solidFill>
              </a:defRPr>
            </a:lvl2pPr>
            <a:lvl3pPr indent="-228600" lvl="2" marL="1371600" algn="l">
              <a:lnSpc>
                <a:spcPct val="100000"/>
              </a:lnSpc>
              <a:spcBef>
                <a:spcPts val="400"/>
              </a:spcBef>
              <a:spcAft>
                <a:spcPts val="0"/>
              </a:spcAft>
              <a:buClr>
                <a:schemeClr val="lt1"/>
              </a:buClr>
              <a:buSzPts val="1200"/>
              <a:buNone/>
              <a:defRPr sz="1200">
                <a:solidFill>
                  <a:schemeClr val="lt1"/>
                </a:solidFill>
              </a:defRPr>
            </a:lvl3pPr>
            <a:lvl4pPr indent="-228600" lvl="3" marL="1828800" algn="l">
              <a:lnSpc>
                <a:spcPct val="100000"/>
              </a:lnSpc>
              <a:spcBef>
                <a:spcPts val="400"/>
              </a:spcBef>
              <a:spcAft>
                <a:spcPts val="0"/>
              </a:spcAft>
              <a:buClr>
                <a:schemeClr val="lt1"/>
              </a:buClr>
              <a:buSzPts val="1200"/>
              <a:buNone/>
              <a:defRPr sz="1200">
                <a:solidFill>
                  <a:schemeClr val="lt1"/>
                </a:solidFill>
              </a:defRPr>
            </a:lvl4pPr>
            <a:lvl5pPr indent="-228600" lvl="4" marL="2286000" algn="l">
              <a:lnSpc>
                <a:spcPct val="10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6" name="Google Shape;86;p36"/>
          <p:cNvSpPr txBox="1"/>
          <p:nvPr>
            <p:ph idx="7" type="body"/>
          </p:nvPr>
        </p:nvSpPr>
        <p:spPr>
          <a:xfrm>
            <a:off x="6599788" y="4564818"/>
            <a:ext cx="4796710" cy="401939"/>
          </a:xfrm>
          <a:prstGeom prst="rect">
            <a:avLst/>
          </a:prstGeom>
          <a:noFill/>
          <a:ln>
            <a:noFill/>
          </a:ln>
        </p:spPr>
        <p:txBody>
          <a:bodyPr anchorCtr="0" anchor="b" bIns="45700" lIns="91425" spcFirstLastPara="1" rIns="0" wrap="square" tIns="0">
            <a:normAutofit/>
          </a:bodyPr>
          <a:lstStyle>
            <a:lvl1pPr indent="-228600" lvl="0" marL="457200" algn="l">
              <a:lnSpc>
                <a:spcPct val="100000"/>
              </a:lnSpc>
              <a:spcBef>
                <a:spcPts val="1200"/>
              </a:spcBef>
              <a:spcAft>
                <a:spcPts val="0"/>
              </a:spcAft>
              <a:buSzPts val="2000"/>
              <a:buFont typeface="Courier New"/>
              <a:buNone/>
              <a:defRPr sz="2000">
                <a:solidFill>
                  <a:schemeClr val="accen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7" name="Google Shape;87;p36"/>
          <p:cNvSpPr txBox="1"/>
          <p:nvPr>
            <p:ph idx="8" type="body"/>
          </p:nvPr>
        </p:nvSpPr>
        <p:spPr>
          <a:xfrm>
            <a:off x="6599788" y="4975138"/>
            <a:ext cx="3860546" cy="852906"/>
          </a:xfrm>
          <a:prstGeom prst="rect">
            <a:avLst/>
          </a:prstGeom>
          <a:noFill/>
          <a:ln>
            <a:noFill/>
          </a:ln>
        </p:spPr>
        <p:txBody>
          <a:bodyPr anchorCtr="0" anchor="t" bIns="45700" lIns="91425" spcFirstLastPara="1" rIns="0" wrap="square" tIns="45700">
            <a:noAutofit/>
          </a:bodyPr>
          <a:lstStyle>
            <a:lvl1pPr indent="-228600" lvl="0" marL="457200" algn="l">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lt1"/>
              </a:buClr>
              <a:buSzPts val="1200"/>
              <a:buNone/>
              <a:defRPr sz="1200">
                <a:solidFill>
                  <a:schemeClr val="lt1"/>
                </a:solidFill>
              </a:defRPr>
            </a:lvl2pPr>
            <a:lvl3pPr indent="-228600" lvl="2" marL="1371600" algn="l">
              <a:lnSpc>
                <a:spcPct val="100000"/>
              </a:lnSpc>
              <a:spcBef>
                <a:spcPts val="400"/>
              </a:spcBef>
              <a:spcAft>
                <a:spcPts val="0"/>
              </a:spcAft>
              <a:buClr>
                <a:schemeClr val="lt1"/>
              </a:buClr>
              <a:buSzPts val="1200"/>
              <a:buNone/>
              <a:defRPr sz="1200">
                <a:solidFill>
                  <a:schemeClr val="lt1"/>
                </a:solidFill>
              </a:defRPr>
            </a:lvl3pPr>
            <a:lvl4pPr indent="-228600" lvl="3" marL="1828800" algn="l">
              <a:lnSpc>
                <a:spcPct val="100000"/>
              </a:lnSpc>
              <a:spcBef>
                <a:spcPts val="400"/>
              </a:spcBef>
              <a:spcAft>
                <a:spcPts val="0"/>
              </a:spcAft>
              <a:buClr>
                <a:schemeClr val="lt1"/>
              </a:buClr>
              <a:buSzPts val="1200"/>
              <a:buNone/>
              <a:defRPr sz="1200">
                <a:solidFill>
                  <a:schemeClr val="lt1"/>
                </a:solidFill>
              </a:defRPr>
            </a:lvl4pPr>
            <a:lvl5pPr indent="-228600" lvl="4" marL="2286000" algn="l">
              <a:lnSpc>
                <a:spcPct val="10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howMasterSp="0">
  <p:cSld name="Agenda">
    <p:spTree>
      <p:nvGrpSpPr>
        <p:cNvPr id="88" name="Shape 88"/>
        <p:cNvGrpSpPr/>
        <p:nvPr/>
      </p:nvGrpSpPr>
      <p:grpSpPr>
        <a:xfrm>
          <a:off x="0" y="0"/>
          <a:ext cx="0" cy="0"/>
          <a:chOff x="0" y="0"/>
          <a:chExt cx="0" cy="0"/>
        </a:xfrm>
      </p:grpSpPr>
      <p:sp>
        <p:nvSpPr>
          <p:cNvPr id="89" name="Google Shape;89;p32"/>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90" name="Google Shape;90;p32"/>
          <p:cNvSpPr/>
          <p:nvPr>
            <p:ph idx="2" type="pic"/>
          </p:nvPr>
        </p:nvSpPr>
        <p:spPr>
          <a:xfrm flipH="1">
            <a:off x="7163691" y="0"/>
            <a:ext cx="5024825" cy="6858000"/>
          </a:xfrm>
          <a:prstGeom prst="rect">
            <a:avLst/>
          </a:prstGeom>
          <a:solidFill>
            <a:schemeClr val="lt2"/>
          </a:solidFill>
          <a:ln>
            <a:noFill/>
          </a:ln>
        </p:spPr>
      </p:sp>
      <p:cxnSp>
        <p:nvCxnSpPr>
          <p:cNvPr id="91" name="Google Shape;91;p32"/>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92" name="Google Shape;92;p32"/>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3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
        <p:nvSpPr>
          <p:cNvPr id="94" name="Google Shape;94;p32"/>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32"/>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6" name="Google Shape;96;p32"/>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7" name="Google Shape;97;p32"/>
          <p:cNvSpPr txBox="1"/>
          <p:nvPr>
            <p:ph idx="4"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8" name="Google Shape;98;p32"/>
          <p:cNvSpPr txBox="1"/>
          <p:nvPr>
            <p:ph idx="5"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9" name="Google Shape;99;p32"/>
          <p:cNvSpPr txBox="1"/>
          <p:nvPr>
            <p:ph idx="6"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0" name="Google Shape;100;p32"/>
          <p:cNvSpPr txBox="1"/>
          <p:nvPr>
            <p:ph idx="7"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1" name="Google Shape;101;p32"/>
          <p:cNvSpPr txBox="1"/>
          <p:nvPr>
            <p:ph idx="8"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2" name="Google Shape;102;p32"/>
          <p:cNvSpPr txBox="1"/>
          <p:nvPr>
            <p:ph idx="9"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3" name="Google Shape;103;p32"/>
          <p:cNvSpPr txBox="1"/>
          <p:nvPr>
            <p:ph idx="13"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4" name="Google Shape;104;p32"/>
          <p:cNvSpPr txBox="1"/>
          <p:nvPr>
            <p:ph idx="14"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showMasterSp="0">
  <p:cSld name="Title and Content 2">
    <p:spTree>
      <p:nvGrpSpPr>
        <p:cNvPr id="105" name="Shape 105"/>
        <p:cNvGrpSpPr/>
        <p:nvPr/>
      </p:nvGrpSpPr>
      <p:grpSpPr>
        <a:xfrm>
          <a:off x="0" y="0"/>
          <a:ext cx="0" cy="0"/>
          <a:chOff x="0" y="0"/>
          <a:chExt cx="0" cy="0"/>
        </a:xfrm>
      </p:grpSpPr>
      <p:sp>
        <p:nvSpPr>
          <p:cNvPr id="106" name="Google Shape;106;p39"/>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07" name="Google Shape;107;p39"/>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39"/>
          <p:cNvSpPr txBox="1"/>
          <p:nvPr>
            <p:ph idx="1" type="body"/>
          </p:nvPr>
        </p:nvSpPr>
        <p:spPr>
          <a:xfrm>
            <a:off x="796322" y="2252394"/>
            <a:ext cx="5797518" cy="2532966"/>
          </a:xfrm>
          <a:prstGeom prst="rect">
            <a:avLst/>
          </a:prstGeom>
          <a:noFill/>
          <a:ln>
            <a:noFill/>
          </a:ln>
        </p:spPr>
        <p:txBody>
          <a:bodyPr anchorCtr="0" anchor="t" bIns="0" lIns="91425" spcFirstLastPara="1" rIns="0" wrap="square" tIns="45700">
            <a:normAutofit/>
          </a:bodyPr>
          <a:lstStyle>
            <a:lvl1pPr indent="-228600" lvl="0" marL="457200" algn="l">
              <a:lnSpc>
                <a:spcPct val="100000"/>
              </a:lnSpc>
              <a:spcBef>
                <a:spcPts val="600"/>
              </a:spcBef>
              <a:spcAft>
                <a:spcPts val="0"/>
              </a:spcAft>
              <a:buSzPts val="1400"/>
              <a:buNone/>
              <a:defRPr sz="1400"/>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09" name="Google Shape;109;p39"/>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10" name="Google Shape;110;p39"/>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39"/>
          <p:cNvSpPr/>
          <p:nvPr>
            <p:ph idx="2" type="pic"/>
          </p:nvPr>
        </p:nvSpPr>
        <p:spPr>
          <a:xfrm flipH="1">
            <a:off x="7163691" y="0"/>
            <a:ext cx="5024825" cy="6858000"/>
          </a:xfrm>
          <a:prstGeom prst="rect">
            <a:avLst/>
          </a:prstGeom>
          <a:solidFill>
            <a:schemeClr val="lt2"/>
          </a:solidFill>
          <a:ln>
            <a:noFill/>
          </a:ln>
        </p:spPr>
      </p:sp>
      <p:sp>
        <p:nvSpPr>
          <p:cNvPr id="112" name="Google Shape;112;p39"/>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pic>
        <p:nvPicPr>
          <p:cNvPr id="113" name="Google Shape;113;p39"/>
          <p:cNvPicPr preferRelativeResize="0"/>
          <p:nvPr/>
        </p:nvPicPr>
        <p:blipFill rotWithShape="1">
          <a:blip r:embed="rId2">
            <a:alphaModFix/>
          </a:blip>
          <a:srcRect b="0" l="0" r="0" t="0"/>
          <a:stretch/>
        </p:blipFill>
        <p:spPr>
          <a:xfrm>
            <a:off x="1804430" y="5008931"/>
            <a:ext cx="3842918" cy="435047"/>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p:cSld name="Title and Content">
    <p:spTree>
      <p:nvGrpSpPr>
        <p:cNvPr id="114" name="Shape 114"/>
        <p:cNvGrpSpPr/>
        <p:nvPr/>
      </p:nvGrpSpPr>
      <p:grpSpPr>
        <a:xfrm>
          <a:off x="0" y="0"/>
          <a:ext cx="0" cy="0"/>
          <a:chOff x="0" y="0"/>
          <a:chExt cx="0" cy="0"/>
        </a:xfrm>
      </p:grpSpPr>
      <p:sp>
        <p:nvSpPr>
          <p:cNvPr id="115" name="Google Shape;115;p37"/>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37"/>
          <p:cNvSpPr txBox="1"/>
          <p:nvPr>
            <p:ph idx="1" type="body"/>
          </p:nvPr>
        </p:nvSpPr>
        <p:spPr>
          <a:xfrm>
            <a:off x="796322" y="2252076"/>
            <a:ext cx="5797550" cy="3051762"/>
          </a:xfrm>
          <a:prstGeom prst="rect">
            <a:avLst/>
          </a:prstGeom>
          <a:noFill/>
          <a:ln>
            <a:noFill/>
          </a:ln>
        </p:spPr>
        <p:txBody>
          <a:bodyPr anchorCtr="0" anchor="t" bIns="45700" lIns="0" spcFirstLastPara="1" rIns="0" wrap="square" tIns="45700">
            <a:normAutofit/>
          </a:bodyPr>
          <a:lstStyle>
            <a:lvl1pPr indent="-317500" lvl="0" marL="457200" algn="l">
              <a:lnSpc>
                <a:spcPct val="100000"/>
              </a:lnSpc>
              <a:spcBef>
                <a:spcPts val="1200"/>
              </a:spcBef>
              <a:spcAft>
                <a:spcPts val="0"/>
              </a:spcAft>
              <a:buSzPts val="1400"/>
              <a:buChar char=" "/>
              <a:defRPr sz="1400"/>
            </a:lvl1pPr>
            <a:lvl2pPr indent="-317500" lvl="1" marL="914400" algn="l">
              <a:lnSpc>
                <a:spcPct val="100000"/>
              </a:lnSpc>
              <a:spcBef>
                <a:spcPts val="200"/>
              </a:spcBef>
              <a:spcAft>
                <a:spcPts val="0"/>
              </a:spcAft>
              <a:buClr>
                <a:schemeClr val="dk1"/>
              </a:buClr>
              <a:buSzPts val="1400"/>
              <a:buChar char="◦"/>
              <a:defRPr sz="1400"/>
            </a:lvl2pPr>
            <a:lvl3pPr indent="-317500" lvl="2" marL="1371600" algn="l">
              <a:lnSpc>
                <a:spcPct val="100000"/>
              </a:lnSpc>
              <a:spcBef>
                <a:spcPts val="400"/>
              </a:spcBef>
              <a:spcAft>
                <a:spcPts val="0"/>
              </a:spcAft>
              <a:buClr>
                <a:schemeClr val="dk1"/>
              </a:buClr>
              <a:buSzPts val="1400"/>
              <a:buChar char="◦"/>
              <a:defRPr sz="1400"/>
            </a:lvl3pPr>
            <a:lvl4pPr indent="-317500" lvl="3" marL="1828800" algn="l">
              <a:lnSpc>
                <a:spcPct val="100000"/>
              </a:lnSpc>
              <a:spcBef>
                <a:spcPts val="400"/>
              </a:spcBef>
              <a:spcAft>
                <a:spcPts val="0"/>
              </a:spcAft>
              <a:buClr>
                <a:schemeClr val="dk1"/>
              </a:buClr>
              <a:buSzPts val="1400"/>
              <a:buChar char="◦"/>
              <a:defRPr sz="1400"/>
            </a:lvl4pPr>
            <a:lvl5pPr indent="-317500" lvl="4" marL="2286000" algn="l">
              <a:lnSpc>
                <a:spcPct val="100000"/>
              </a:lnSpc>
              <a:spcBef>
                <a:spcPts val="400"/>
              </a:spcBef>
              <a:spcAft>
                <a:spcPts val="0"/>
              </a:spcAft>
              <a:buClr>
                <a:schemeClr val="dk1"/>
              </a:buClr>
              <a:buSzPts val="1400"/>
              <a:buChar char="◦"/>
              <a:defRPr sz="14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17" name="Google Shape;117;p37"/>
          <p:cNvSpPr/>
          <p:nvPr>
            <p:ph idx="2" type="pic"/>
          </p:nvPr>
        </p:nvSpPr>
        <p:spPr>
          <a:xfrm flipH="1">
            <a:off x="7163691" y="0"/>
            <a:ext cx="5024825" cy="6858000"/>
          </a:xfrm>
          <a:prstGeom prst="rect">
            <a:avLst/>
          </a:prstGeom>
          <a:solidFill>
            <a:schemeClr val="lt2"/>
          </a:solidFill>
          <a:ln>
            <a:noFill/>
          </a:ln>
        </p:spPr>
      </p:sp>
      <p:sp>
        <p:nvSpPr>
          <p:cNvPr id="118" name="Google Shape;118;p37"/>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cxnSp>
        <p:nvCxnSpPr>
          <p:cNvPr id="119" name="Google Shape;119;p37"/>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20" name="Google Shape;120;p37"/>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37"/>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0"/>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chemeClr val="dk1"/>
              </a:buClr>
              <a:buSzPts val="6000"/>
              <a:buFont typeface="Book Antiqua"/>
              <a:buNone/>
              <a:defRPr b="0" i="0" sz="6000" u="none" cap="none" strike="noStrike">
                <a:solidFill>
                  <a:schemeClr val="dk1"/>
                </a:solidFill>
                <a:latin typeface="Book Antiqua"/>
                <a:ea typeface="Book Antiqua"/>
                <a:cs typeface="Book Antiqua"/>
                <a:sym typeface="Book Antiqu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30"/>
          <p:cNvSpPr txBox="1"/>
          <p:nvPr>
            <p:ph idx="1" type="body"/>
          </p:nvPr>
        </p:nvSpPr>
        <p:spPr>
          <a:xfrm>
            <a:off x="1097280" y="2108201"/>
            <a:ext cx="10058400" cy="3760891"/>
          </a:xfrm>
          <a:prstGeom prst="rect">
            <a:avLst/>
          </a:prstGeom>
          <a:noFill/>
          <a:ln>
            <a:noFill/>
          </a:ln>
        </p:spPr>
        <p:txBody>
          <a:bodyPr anchorCtr="0" anchor="t" bIns="45700" lIns="0" spcFirstLastPara="1" rIns="0" wrap="square" tIns="45700">
            <a:normAutofit/>
          </a:bodyPr>
          <a:lstStyle>
            <a:lvl1pPr indent="-355600" lvl="0" marL="457200" marR="0" rtl="0" algn="l">
              <a:lnSpc>
                <a:spcPct val="100000"/>
              </a:lnSpc>
              <a:spcBef>
                <a:spcPts val="1200"/>
              </a:spcBef>
              <a:spcAft>
                <a:spcPts val="0"/>
              </a:spcAft>
              <a:buClr>
                <a:schemeClr val="accent1"/>
              </a:buClr>
              <a:buSzPts val="2000"/>
              <a:buFont typeface="Calibri"/>
              <a:buChar char=" "/>
              <a:defRPr b="0" i="0" sz="2000" u="none" cap="none" strike="noStrike">
                <a:solidFill>
                  <a:schemeClr val="dk1"/>
                </a:solidFill>
                <a:latin typeface="Century Gothic"/>
                <a:ea typeface="Century Gothic"/>
                <a:cs typeface="Century Gothic"/>
                <a:sym typeface="Century Gothic"/>
              </a:defRPr>
            </a:lvl1pPr>
            <a:lvl2pPr indent="-342900" lvl="1" marL="914400" marR="0" rtl="0" algn="l">
              <a:lnSpc>
                <a:spcPct val="100000"/>
              </a:lnSpc>
              <a:spcBef>
                <a:spcPts val="200"/>
              </a:spcBef>
              <a:spcAft>
                <a:spcPts val="0"/>
              </a:spcAft>
              <a:buClr>
                <a:schemeClr val="dk1"/>
              </a:buClr>
              <a:buSzPts val="1800"/>
              <a:buFont typeface="Calibri"/>
              <a:buChar char="◦"/>
              <a:defRPr b="0" i="0" sz="1800" u="none" cap="none" strike="noStrike">
                <a:solidFill>
                  <a:schemeClr val="dk1"/>
                </a:solidFill>
                <a:latin typeface="Century Gothic"/>
                <a:ea typeface="Century Gothic"/>
                <a:cs typeface="Century Gothic"/>
                <a:sym typeface="Century Gothic"/>
              </a:defRPr>
            </a:lvl2pPr>
            <a:lvl3pPr indent="-317500" lvl="2" marL="13716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3pPr>
            <a:lvl4pPr indent="-317500" lvl="3" marL="18288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4pPr>
            <a:lvl5pPr indent="-317500" lvl="4" marL="22860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9pPr>
          </a:lstStyle>
          <a:p/>
        </p:txBody>
      </p:sp>
      <p:sp>
        <p:nvSpPr>
          <p:cNvPr id="12" name="Google Shape;12;p30"/>
          <p:cNvSpPr txBox="1"/>
          <p:nvPr>
            <p:ph idx="11" type="ftr"/>
          </p:nvPr>
        </p:nvSpPr>
        <p:spPr>
          <a:xfrm>
            <a:off x="643051" y="6221324"/>
            <a:ext cx="6818262"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1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13" name="Google Shape;13;p30"/>
          <p:cNvSpPr txBox="1"/>
          <p:nvPr>
            <p:ph idx="12" type="sldNum"/>
          </p:nvPr>
        </p:nvSpPr>
        <p:spPr>
          <a:xfrm>
            <a:off x="10930596" y="6221324"/>
            <a:ext cx="617912" cy="365125"/>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jp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32.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32.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jpg"/><Relationship Id="rId4" Type="http://schemas.openxmlformats.org/officeDocument/2006/relationships/image" Target="../media/image1.png"/><Relationship Id="rId5"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39.png"/><Relationship Id="rId5"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22.png"/><Relationship Id="rId5"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43.png"/><Relationship Id="rId5" Type="http://schemas.openxmlformats.org/officeDocument/2006/relationships/image" Target="../media/image15.png"/></Relationships>
</file>

<file path=ppt/slides/_rels/slide17.xml.rels><?xml version="1.0" encoding="UTF-8" standalone="yes"?><Relationships xmlns="http://schemas.openxmlformats.org/package/2006/relationships"><Relationship Id="rId10" Type="http://schemas.openxmlformats.org/officeDocument/2006/relationships/image" Target="../media/image15.png"/><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hyperlink" Target="https://www.bbc.com/news/world-europe-24539417" TargetMode="External"/><Relationship Id="rId4" Type="http://schemas.openxmlformats.org/officeDocument/2006/relationships/hyperlink" Target="https://www.wired.com/story/notpetya-cyberattack-ukraine-russia-code-crashed-the-world/" TargetMode="External"/><Relationship Id="rId9" Type="http://schemas.openxmlformats.org/officeDocument/2006/relationships/image" Target="../media/image34.png"/><Relationship Id="rId5" Type="http://schemas.openxmlformats.org/officeDocument/2006/relationships/hyperlink" Target="https://darktrace.com/blog/troubled-waters-cyber-attacks-on-san-diego-and-barcelonas-ports" TargetMode="External"/><Relationship Id="rId6" Type="http://schemas.openxmlformats.org/officeDocument/2006/relationships/hyperlink" Target="https://owasp.org/Top10/" TargetMode="External"/><Relationship Id="rId7" Type="http://schemas.openxmlformats.org/officeDocument/2006/relationships/hyperlink" Target="https://www.synopsys.com/glossary/what-is-owasp-top-10.html#A" TargetMode="External"/><Relationship Id="rId8"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20.jpg"/><Relationship Id="rId4" Type="http://schemas.openxmlformats.org/officeDocument/2006/relationships/image" Target="../media/image1.png"/><Relationship Id="rId5"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9.jpg"/><Relationship Id="rId4" Type="http://schemas.openxmlformats.org/officeDocument/2006/relationships/image" Target="../media/image1.png"/><Relationship Id="rId5"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5.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7.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4.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8.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6.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5.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9.png"/><Relationship Id="rId4" Type="http://schemas.openxmlformats.org/officeDocument/2006/relationships/image" Target="../media/image45.png"/><Relationship Id="rId5"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9.jpg"/><Relationship Id="rId4" Type="http://schemas.openxmlformats.org/officeDocument/2006/relationships/image" Target="../media/image1.png"/><Relationship Id="rId5"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1.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7.png"/><Relationship Id="rId5" Type="http://schemas.openxmlformats.org/officeDocument/2006/relationships/image" Target="../media/image12.png"/><Relationship Id="rId6"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7.png"/><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7.png"/><Relationship Id="rId4" Type="http://schemas.openxmlformats.org/officeDocument/2006/relationships/hyperlink" Target="https://www.owasptopten.org" TargetMode="External"/><Relationship Id="rId5" Type="http://schemas.openxmlformats.org/officeDocument/2006/relationships/image" Target="../media/image1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5.xml"/><Relationship Id="rId3" Type="http://schemas.openxmlformats.org/officeDocument/2006/relationships/image" Target="../media/image19.jpg"/><Relationship Id="rId4" Type="http://schemas.openxmlformats.org/officeDocument/2006/relationships/image" Target="../media/image1.png"/><Relationship Id="rId5" Type="http://schemas.openxmlformats.org/officeDocument/2006/relationships/image" Target="../media/image1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5.png"/><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5.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13.png"/><Relationship Id="rId6"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5.png"/><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5.png"/><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9.jpg"/><Relationship Id="rId4" Type="http://schemas.openxmlformats.org/officeDocument/2006/relationships/image" Target="../media/image1.png"/><Relationship Id="rId5" Type="http://schemas.openxmlformats.org/officeDocument/2006/relationships/image" Target="../media/image1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1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0.png"/><Relationship Id="rId4" Type="http://schemas.openxmlformats.org/officeDocument/2006/relationships/image" Target="../media/image1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1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6.png"/><Relationship Id="rId4" Type="http://schemas.openxmlformats.org/officeDocument/2006/relationships/image" Target="../media/image1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31.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48.png"/><Relationship Id="rId4" Type="http://schemas.openxmlformats.org/officeDocument/2006/relationships/image" Target="../media/image1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49.png"/><Relationship Id="rId4" Type="http://schemas.openxmlformats.org/officeDocument/2006/relationships/image" Target="../media/image1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2.xml"/><Relationship Id="rId3" Type="http://schemas.openxmlformats.org/officeDocument/2006/relationships/image" Target="../media/image41.jp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8.jp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33.jp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7.jp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38.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1"/>
          <p:cNvSpPr txBox="1"/>
          <p:nvPr>
            <p:ph type="ctrTitle"/>
          </p:nvPr>
        </p:nvSpPr>
        <p:spPr>
          <a:xfrm>
            <a:off x="6324600" y="723450"/>
            <a:ext cx="5094600" cy="2579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Book Antiqua"/>
              <a:buNone/>
            </a:pPr>
            <a:r>
              <a:rPr lang="en-US" sz="4800"/>
              <a:t>Marittimo</a:t>
            </a:r>
            <a:endParaRPr sz="4800"/>
          </a:p>
          <a:p>
            <a:pPr indent="0" lvl="0" marL="0" rtl="0" algn="l">
              <a:lnSpc>
                <a:spcPct val="90000"/>
              </a:lnSpc>
              <a:spcBef>
                <a:spcPts val="0"/>
              </a:spcBef>
              <a:spcAft>
                <a:spcPts val="0"/>
              </a:spcAft>
              <a:buClr>
                <a:schemeClr val="dk1"/>
              </a:buClr>
              <a:buSzPts val="4800"/>
              <a:buFont typeface="Book Antiqua"/>
              <a:buNone/>
            </a:pPr>
            <a:r>
              <a:rPr lang="en-US" sz="4800"/>
              <a:t>Scuola estiva di sicurezza informatica - CyberHOT</a:t>
            </a:r>
            <a:endParaRPr sz="4800"/>
          </a:p>
        </p:txBody>
      </p:sp>
      <p:sp>
        <p:nvSpPr>
          <p:cNvPr id="209" name="Google Shape;209;p1"/>
          <p:cNvSpPr txBox="1"/>
          <p:nvPr>
            <p:ph idx="1" type="subTitle"/>
          </p:nvPr>
        </p:nvSpPr>
        <p:spPr>
          <a:xfrm>
            <a:off x="7128152" y="5020234"/>
            <a:ext cx="4323300" cy="10089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600"/>
              <a:buNone/>
            </a:pPr>
            <a:r>
              <a:rPr lang="en-US"/>
              <a:t>PRESENTAZIONE DA PARTE DI: </a:t>
            </a:r>
            <a:endParaRPr/>
          </a:p>
          <a:p>
            <a:pPr indent="0" lvl="0" marL="0" rtl="0" algn="l">
              <a:lnSpc>
                <a:spcPct val="100000"/>
              </a:lnSpc>
              <a:spcBef>
                <a:spcPts val="0"/>
              </a:spcBef>
              <a:spcAft>
                <a:spcPts val="0"/>
              </a:spcAft>
              <a:buSzPts val="1600"/>
              <a:buNone/>
            </a:pPr>
            <a:r>
              <a:rPr lang="en-US"/>
              <a:t>PROF. NINETA POLEMI</a:t>
            </a:r>
            <a:endParaRPr/>
          </a:p>
          <a:p>
            <a:pPr indent="0" lvl="0" marL="0" rtl="0" algn="l">
              <a:lnSpc>
                <a:spcPct val="100000"/>
              </a:lnSpc>
              <a:spcBef>
                <a:spcPts val="0"/>
              </a:spcBef>
              <a:spcAft>
                <a:spcPts val="0"/>
              </a:spcAft>
              <a:buSzPts val="1600"/>
              <a:buNone/>
            </a:pPr>
            <a:r>
              <a:rPr lang="en-US"/>
              <a:t>ASSOC. PROF. SOTIRIS IOANNIDIS</a:t>
            </a:r>
            <a:endParaRPr/>
          </a:p>
        </p:txBody>
      </p:sp>
      <p:sp>
        <p:nvSpPr>
          <p:cNvPr id="210" name="Google Shape;210;p1"/>
          <p:cNvSpPr txBox="1"/>
          <p:nvPr>
            <p:ph idx="3" type="body"/>
          </p:nvPr>
        </p:nvSpPr>
        <p:spPr>
          <a:xfrm>
            <a:off x="6203050" y="3373525"/>
            <a:ext cx="5840700" cy="1008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6000"/>
              <a:buNone/>
            </a:pPr>
            <a:r>
              <a:rPr lang="en-US"/>
              <a:t>CSP011_SA_M</a:t>
            </a:r>
            <a:endParaRPr/>
          </a:p>
        </p:txBody>
      </p:sp>
      <p:sp>
        <p:nvSpPr>
          <p:cNvPr id="211" name="Google Shape;211;p1"/>
          <p:cNvSpPr/>
          <p:nvPr/>
        </p:nvSpPr>
        <p:spPr>
          <a:xfrm rot="10800000">
            <a:off x="3507757" y="-11160"/>
            <a:ext cx="2553080" cy="6858841"/>
          </a:xfrm>
          <a:custGeom>
            <a:rect b="b" l="l" r="r" t="t"/>
            <a:pathLst>
              <a:path extrusionOk="0" h="6858841" w="2553080">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descr="A black and white cover with blue squares&#10;&#10;Description automatically generated" id="212" name="Google Shape;212;p1"/>
          <p:cNvPicPr preferRelativeResize="0"/>
          <p:nvPr>
            <p:ph idx="2" type="pic"/>
          </p:nvPr>
        </p:nvPicPr>
        <p:blipFill rotWithShape="1">
          <a:blip r:embed="rId3">
            <a:alphaModFix/>
          </a:blip>
          <a:srcRect b="782" l="0" r="0" t="784"/>
          <a:stretch/>
        </p:blipFill>
        <p:spPr>
          <a:xfrm>
            <a:off x="0" y="-2235"/>
            <a:ext cx="5840730" cy="6862275"/>
          </a:xfrm>
          <a:prstGeom prst="rect">
            <a:avLst/>
          </a:prstGeom>
          <a:solidFill>
            <a:schemeClr val="lt2"/>
          </a:solidFill>
          <a:ln>
            <a:noFill/>
          </a:ln>
        </p:spPr>
      </p:pic>
      <p:pic>
        <p:nvPicPr>
          <p:cNvPr id="213" name="Google Shape;213;p1"/>
          <p:cNvPicPr preferRelativeResize="0"/>
          <p:nvPr/>
        </p:nvPicPr>
        <p:blipFill rotWithShape="1">
          <a:blip r:embed="rId4">
            <a:alphaModFix/>
          </a:blip>
          <a:srcRect b="0" l="0" r="0" t="0"/>
          <a:stretch/>
        </p:blipFill>
        <p:spPr>
          <a:xfrm>
            <a:off x="9490675" y="6305150"/>
            <a:ext cx="2553075" cy="4722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11"/>
          <p:cNvSpPr txBox="1"/>
          <p:nvPr>
            <p:ph type="ctrTitle"/>
          </p:nvPr>
        </p:nvSpPr>
        <p:spPr>
          <a:xfrm>
            <a:off x="6599787" y="304800"/>
            <a:ext cx="4786800" cy="983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Schema di formazione</a:t>
            </a:r>
            <a:endParaRPr/>
          </a:p>
        </p:txBody>
      </p:sp>
      <p:sp>
        <p:nvSpPr>
          <p:cNvPr id="318" name="Google Shape;318;p11"/>
          <p:cNvSpPr txBox="1"/>
          <p:nvPr>
            <p:ph idx="1" type="subTitle"/>
          </p:nvPr>
        </p:nvSpPr>
        <p:spPr>
          <a:xfrm>
            <a:off x="6599787" y="1467912"/>
            <a:ext cx="4786800" cy="763800"/>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Giorno 1</a:t>
            </a:r>
            <a:endParaRPr/>
          </a:p>
        </p:txBody>
      </p:sp>
      <p:sp>
        <p:nvSpPr>
          <p:cNvPr id="319" name="Google Shape;319;p11"/>
          <p:cNvSpPr txBox="1"/>
          <p:nvPr>
            <p:ph idx="3" type="body"/>
          </p:nvPr>
        </p:nvSpPr>
        <p:spPr>
          <a:xfrm>
            <a:off x="6599800" y="2411675"/>
            <a:ext cx="5502600" cy="636300"/>
          </a:xfrm>
          <a:prstGeom prst="rect">
            <a:avLst/>
          </a:prstGeom>
          <a:noFill/>
          <a:ln>
            <a:noFill/>
          </a:ln>
        </p:spPr>
        <p:txBody>
          <a:bodyPr anchorCtr="0" anchor="b" bIns="45700" lIns="91425" spcFirstLastPara="1" rIns="0" wrap="square" tIns="0">
            <a:noAutofit/>
          </a:bodyPr>
          <a:lstStyle/>
          <a:p>
            <a:pPr indent="0" lvl="0" marL="0" rtl="0" algn="l">
              <a:lnSpc>
                <a:spcPct val="100000"/>
              </a:lnSpc>
              <a:spcBef>
                <a:spcPts val="0"/>
              </a:spcBef>
              <a:spcAft>
                <a:spcPts val="0"/>
              </a:spcAft>
              <a:buSzPts val="1600"/>
              <a:buFont typeface="Courier New"/>
              <a:buNone/>
            </a:pPr>
            <a:r>
              <a:rPr lang="en-US" sz="1600"/>
              <a:t>Argomento-1: Introduzione alla piattaforma HtB (Hack the Box) - Test di penetrazione Walkthroughs 1</a:t>
            </a:r>
            <a:endParaRPr/>
          </a:p>
        </p:txBody>
      </p:sp>
      <p:sp>
        <p:nvSpPr>
          <p:cNvPr id="320" name="Google Shape;320;p11"/>
          <p:cNvSpPr txBox="1"/>
          <p:nvPr>
            <p:ph idx="4" type="body"/>
          </p:nvPr>
        </p:nvSpPr>
        <p:spPr>
          <a:xfrm>
            <a:off x="6599800" y="3058052"/>
            <a:ext cx="5592300" cy="1245600"/>
          </a:xfrm>
          <a:prstGeom prst="rect">
            <a:avLst/>
          </a:prstGeom>
          <a:noFill/>
          <a:ln>
            <a:noFill/>
          </a:ln>
        </p:spPr>
        <p:txBody>
          <a:bodyPr anchorCtr="0" anchor="t" bIns="45700" lIns="91425" spcFirstLastPara="1" rIns="0" wrap="square" tIns="45700">
            <a:noAutofit/>
          </a:bodyPr>
          <a:lstStyle/>
          <a:p>
            <a:pPr indent="0" lvl="0" marL="0" rtl="0" algn="l">
              <a:lnSpc>
                <a:spcPct val="100000"/>
              </a:lnSpc>
              <a:spcBef>
                <a:spcPts val="600"/>
              </a:spcBef>
              <a:spcAft>
                <a:spcPts val="0"/>
              </a:spcAft>
              <a:buSzPts val="1400"/>
              <a:buNone/>
            </a:pPr>
            <a:r>
              <a:rPr lang="en-US"/>
              <a:t>Conoscenza di base di Windows</a:t>
            </a:r>
            <a:endParaRPr/>
          </a:p>
          <a:p>
            <a:pPr indent="0" lvl="0" marL="0" rtl="0" algn="l">
              <a:lnSpc>
                <a:spcPct val="100000"/>
              </a:lnSpc>
              <a:spcBef>
                <a:spcPts val="600"/>
              </a:spcBef>
              <a:spcAft>
                <a:spcPts val="0"/>
              </a:spcAft>
              <a:buSzPts val="1400"/>
              <a:buNone/>
            </a:pPr>
            <a:r>
              <a:rPr lang="en-US"/>
              <a:t>Enumerazione di porte e servizi</a:t>
            </a:r>
            <a:endParaRPr/>
          </a:p>
          <a:p>
            <a:pPr indent="0" lvl="0" marL="0" rtl="0" algn="l">
              <a:lnSpc>
                <a:spcPct val="100000"/>
              </a:lnSpc>
              <a:spcBef>
                <a:spcPts val="600"/>
              </a:spcBef>
              <a:spcAft>
                <a:spcPts val="0"/>
              </a:spcAft>
              <a:buSzPts val="1400"/>
              <a:buNone/>
            </a:pPr>
            <a:r>
              <a:rPr lang="en-US"/>
              <a:t>Modifica dell'exploit</a:t>
            </a:r>
            <a:endParaRPr/>
          </a:p>
          <a:p>
            <a:pPr indent="0" lvl="0" marL="0" rtl="0" algn="l">
              <a:lnSpc>
                <a:spcPct val="100000"/>
              </a:lnSpc>
              <a:spcBef>
                <a:spcPts val="600"/>
              </a:spcBef>
              <a:spcAft>
                <a:spcPts val="0"/>
              </a:spcAft>
              <a:buSzPts val="1400"/>
              <a:buNone/>
            </a:pPr>
            <a:r>
              <a:rPr lang="en-US"/>
              <a:t>Metasploit</a:t>
            </a:r>
            <a:endParaRPr/>
          </a:p>
        </p:txBody>
      </p:sp>
      <p:sp>
        <p:nvSpPr>
          <p:cNvPr id="321" name="Google Shape;321;p11"/>
          <p:cNvSpPr txBox="1"/>
          <p:nvPr>
            <p:ph idx="5" type="body"/>
          </p:nvPr>
        </p:nvSpPr>
        <p:spPr>
          <a:xfrm>
            <a:off x="6599787" y="4364598"/>
            <a:ext cx="5188800" cy="402000"/>
          </a:xfrm>
          <a:prstGeom prst="rect">
            <a:avLst/>
          </a:prstGeom>
          <a:noFill/>
          <a:ln>
            <a:noFill/>
          </a:ln>
        </p:spPr>
        <p:txBody>
          <a:bodyPr anchorCtr="0" anchor="b" bIns="45700" lIns="91425" spcFirstLastPara="1" rIns="0" wrap="square" tIns="0">
            <a:noAutofit/>
          </a:bodyPr>
          <a:lstStyle/>
          <a:p>
            <a:pPr indent="0" lvl="0" marL="0" rtl="0" algn="l">
              <a:lnSpc>
                <a:spcPct val="100000"/>
              </a:lnSpc>
              <a:spcBef>
                <a:spcPts val="0"/>
              </a:spcBef>
              <a:spcAft>
                <a:spcPts val="0"/>
              </a:spcAft>
              <a:buSzPts val="1600"/>
              <a:buNone/>
            </a:pPr>
            <a:r>
              <a:rPr lang="en-US" sz="1600"/>
              <a:t>Argomento-2: Walkthrough dei test di penetrazione 2 </a:t>
            </a:r>
            <a:endParaRPr/>
          </a:p>
        </p:txBody>
      </p:sp>
      <p:sp>
        <p:nvSpPr>
          <p:cNvPr id="322" name="Google Shape;322;p11"/>
          <p:cNvSpPr txBox="1"/>
          <p:nvPr>
            <p:ph idx="6" type="body"/>
          </p:nvPr>
        </p:nvSpPr>
        <p:spPr>
          <a:xfrm>
            <a:off x="6599775" y="4783912"/>
            <a:ext cx="5502600" cy="1245600"/>
          </a:xfrm>
          <a:prstGeom prst="rect">
            <a:avLst/>
          </a:prstGeom>
          <a:noFill/>
          <a:ln>
            <a:noFill/>
          </a:ln>
        </p:spPr>
        <p:txBody>
          <a:bodyPr anchorCtr="0" anchor="t" bIns="45700" lIns="91425" spcFirstLastPara="1" rIns="0" wrap="square" tIns="45700">
            <a:noAutofit/>
          </a:bodyPr>
          <a:lstStyle/>
          <a:p>
            <a:pPr indent="0" lvl="0" marL="0" rtl="0" algn="l">
              <a:lnSpc>
                <a:spcPct val="100000"/>
              </a:lnSpc>
              <a:spcBef>
                <a:spcPts val="600"/>
              </a:spcBef>
              <a:spcAft>
                <a:spcPts val="0"/>
              </a:spcAft>
              <a:buSzPts val="1400"/>
              <a:buNone/>
            </a:pPr>
            <a:r>
              <a:rPr lang="en-US"/>
              <a:t>Linux</a:t>
            </a:r>
            <a:endParaRPr/>
          </a:p>
          <a:p>
            <a:pPr indent="0" lvl="0" marL="0" rtl="0" algn="l">
              <a:lnSpc>
                <a:spcPct val="100000"/>
              </a:lnSpc>
              <a:spcBef>
                <a:spcPts val="600"/>
              </a:spcBef>
              <a:spcAft>
                <a:spcPts val="0"/>
              </a:spcAft>
              <a:buSzPts val="1400"/>
              <a:buNone/>
            </a:pPr>
            <a:r>
              <a:rPr lang="en-US"/>
              <a:t>Scansione ed enumerazione delle porte</a:t>
            </a:r>
            <a:endParaRPr/>
          </a:p>
          <a:p>
            <a:pPr indent="0" lvl="0" marL="0" rtl="0" algn="l">
              <a:lnSpc>
                <a:spcPct val="100000"/>
              </a:lnSpc>
              <a:spcBef>
                <a:spcPts val="600"/>
              </a:spcBef>
              <a:spcAft>
                <a:spcPts val="0"/>
              </a:spcAft>
              <a:buSzPts val="1400"/>
              <a:buNone/>
            </a:pPr>
            <a:r>
              <a:rPr lang="en-US"/>
              <a:t>Web Fuzzing</a:t>
            </a:r>
            <a:endParaRPr/>
          </a:p>
          <a:p>
            <a:pPr indent="0" lvl="0" marL="0" rtl="0" algn="l">
              <a:lnSpc>
                <a:spcPct val="100000"/>
              </a:lnSpc>
              <a:spcBef>
                <a:spcPts val="600"/>
              </a:spcBef>
              <a:spcAft>
                <a:spcPts val="0"/>
              </a:spcAft>
              <a:buSzPts val="1400"/>
              <a:buNone/>
            </a:pPr>
            <a:r>
              <a:rPr lang="en-US"/>
              <a:t>Individuazione dei file modificati di recente</a:t>
            </a:r>
            <a:endParaRPr/>
          </a:p>
          <a:p>
            <a:pPr indent="0" lvl="0" marL="0" rtl="0" algn="l">
              <a:lnSpc>
                <a:spcPct val="100000"/>
              </a:lnSpc>
              <a:spcBef>
                <a:spcPts val="600"/>
              </a:spcBef>
              <a:spcAft>
                <a:spcPts val="0"/>
              </a:spcAft>
              <a:buSzPts val="1400"/>
              <a:buNone/>
            </a:pPr>
            <a:r>
              <a:t/>
            </a:r>
            <a:endParaRPr/>
          </a:p>
        </p:txBody>
      </p:sp>
      <p:grpSp>
        <p:nvGrpSpPr>
          <p:cNvPr id="323" name="Google Shape;323;p11"/>
          <p:cNvGrpSpPr/>
          <p:nvPr/>
        </p:nvGrpSpPr>
        <p:grpSpPr>
          <a:xfrm>
            <a:off x="3084061" y="0"/>
            <a:ext cx="2959129" cy="6871447"/>
            <a:chOff x="3084061" y="0"/>
            <a:chExt cx="2959129" cy="6871447"/>
          </a:xfrm>
        </p:grpSpPr>
        <p:sp>
          <p:nvSpPr>
            <p:cNvPr id="324" name="Google Shape;324;p11"/>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cxnSp>
          <p:nvCxnSpPr>
            <p:cNvPr id="325" name="Google Shape;325;p11"/>
            <p:cNvCxnSpPr/>
            <p:nvPr/>
          </p:nvCxnSpPr>
          <p:spPr>
            <a:xfrm flipH="1">
              <a:off x="3084061" y="0"/>
              <a:ext cx="1822122" cy="6871447"/>
            </a:xfrm>
            <a:prstGeom prst="straightConnector1">
              <a:avLst/>
            </a:prstGeom>
            <a:noFill/>
            <a:ln cap="flat" cmpd="sng" w="22225">
              <a:solidFill>
                <a:schemeClr val="dk2"/>
              </a:solidFill>
              <a:prstDash val="solid"/>
              <a:round/>
              <a:headEnd len="sm" w="sm" type="none"/>
              <a:tailEnd len="sm" w="sm" type="none"/>
            </a:ln>
          </p:spPr>
        </p:cxnSp>
      </p:grpSp>
      <p:pic>
        <p:nvPicPr>
          <p:cNvPr descr="A cup of coffee and a notebook on a table&#10;&#10;Description automatically generated" id="326" name="Google Shape;326;p11"/>
          <p:cNvPicPr preferRelativeResize="0"/>
          <p:nvPr>
            <p:ph idx="2" type="pic"/>
          </p:nvPr>
        </p:nvPicPr>
        <p:blipFill rotWithShape="1">
          <a:blip r:embed="rId3">
            <a:alphaModFix/>
          </a:blip>
          <a:srcRect b="0" l="13124" r="13124" t="0"/>
          <a:stretch/>
        </p:blipFill>
        <p:spPr>
          <a:xfrm>
            <a:off x="0" y="-2235"/>
            <a:ext cx="5840730" cy="6862275"/>
          </a:xfrm>
          <a:prstGeom prst="rect">
            <a:avLst/>
          </a:prstGeom>
          <a:solidFill>
            <a:schemeClr val="lt2"/>
          </a:solidFill>
          <a:ln>
            <a:noFill/>
          </a:ln>
        </p:spPr>
      </p:pic>
      <p:pic>
        <p:nvPicPr>
          <p:cNvPr id="327" name="Google Shape;327;p11"/>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328" name="Google Shape;328;p11"/>
          <p:cNvSpPr txBox="1"/>
          <p:nvPr>
            <p:ph idx="4294967295"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lt1"/>
                </a:solidFill>
              </a:rPr>
              <a:t>‹#›</a:t>
            </a:fld>
            <a:endParaRPr>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g2c46ccb187e_0_16"/>
          <p:cNvSpPr txBox="1"/>
          <p:nvPr>
            <p:ph type="ctrTitle"/>
          </p:nvPr>
        </p:nvSpPr>
        <p:spPr>
          <a:xfrm>
            <a:off x="6599787" y="304800"/>
            <a:ext cx="4786800" cy="983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Schema di formazione</a:t>
            </a:r>
            <a:endParaRPr/>
          </a:p>
        </p:txBody>
      </p:sp>
      <p:sp>
        <p:nvSpPr>
          <p:cNvPr id="334" name="Google Shape;334;g2c46ccb187e_0_16"/>
          <p:cNvSpPr txBox="1"/>
          <p:nvPr>
            <p:ph idx="1" type="subTitle"/>
          </p:nvPr>
        </p:nvSpPr>
        <p:spPr>
          <a:xfrm>
            <a:off x="6523587" y="1467912"/>
            <a:ext cx="4786800" cy="763800"/>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Giorno 1</a:t>
            </a:r>
            <a:endParaRPr/>
          </a:p>
        </p:txBody>
      </p:sp>
      <p:sp>
        <p:nvSpPr>
          <p:cNvPr id="335" name="Google Shape;335;g2c46ccb187e_0_16"/>
          <p:cNvSpPr txBox="1"/>
          <p:nvPr>
            <p:ph idx="3" type="body"/>
          </p:nvPr>
        </p:nvSpPr>
        <p:spPr>
          <a:xfrm>
            <a:off x="6523600" y="2036625"/>
            <a:ext cx="5502600" cy="401700"/>
          </a:xfrm>
          <a:prstGeom prst="rect">
            <a:avLst/>
          </a:prstGeom>
          <a:noFill/>
          <a:ln>
            <a:noFill/>
          </a:ln>
        </p:spPr>
        <p:txBody>
          <a:bodyPr anchorCtr="0" anchor="b" bIns="45700" lIns="91425" spcFirstLastPara="1" rIns="0" wrap="square" tIns="0">
            <a:noAutofit/>
          </a:bodyPr>
          <a:lstStyle/>
          <a:p>
            <a:pPr indent="0" lvl="0" marL="0" rtl="0" algn="l">
              <a:lnSpc>
                <a:spcPct val="100000"/>
              </a:lnSpc>
              <a:spcBef>
                <a:spcPts val="0"/>
              </a:spcBef>
              <a:spcAft>
                <a:spcPts val="0"/>
              </a:spcAft>
              <a:buSzPts val="1600"/>
              <a:buFont typeface="Courier New"/>
              <a:buNone/>
            </a:pPr>
            <a:r>
              <a:rPr lang="en-US" sz="1600"/>
              <a:t>Argomento 3: Cattura la bandiera, esercitazione di test di penetrazione</a:t>
            </a:r>
            <a:endParaRPr/>
          </a:p>
        </p:txBody>
      </p:sp>
      <p:sp>
        <p:nvSpPr>
          <p:cNvPr id="336" name="Google Shape;336;g2c46ccb187e_0_16"/>
          <p:cNvSpPr txBox="1"/>
          <p:nvPr>
            <p:ph idx="4" type="body"/>
          </p:nvPr>
        </p:nvSpPr>
        <p:spPr>
          <a:xfrm>
            <a:off x="6523600" y="2448450"/>
            <a:ext cx="2766600" cy="3345300"/>
          </a:xfrm>
          <a:prstGeom prst="rect">
            <a:avLst/>
          </a:prstGeom>
          <a:noFill/>
          <a:ln>
            <a:noFill/>
          </a:ln>
        </p:spPr>
        <p:txBody>
          <a:bodyPr anchorCtr="0" anchor="t" bIns="45700" lIns="91425" spcFirstLastPara="1" rIns="0" wrap="square" tIns="45700">
            <a:noAutofit/>
          </a:bodyPr>
          <a:lstStyle/>
          <a:p>
            <a:pPr indent="0" lvl="0" marL="0" rtl="0" algn="l">
              <a:lnSpc>
                <a:spcPct val="100000"/>
              </a:lnSpc>
              <a:spcBef>
                <a:spcPts val="600"/>
              </a:spcBef>
              <a:spcAft>
                <a:spcPts val="0"/>
              </a:spcAft>
              <a:buSzPts val="1400"/>
              <a:buNone/>
            </a:pPr>
            <a:r>
              <a:rPr lang="en-US"/>
              <a:t>Sfida 5: i punti salienti:</a:t>
            </a:r>
            <a:endParaRPr/>
          </a:p>
          <a:p>
            <a:pPr indent="0" lvl="0" marL="0" rtl="0" algn="l">
              <a:lnSpc>
                <a:spcPct val="100000"/>
              </a:lnSpc>
              <a:spcBef>
                <a:spcPts val="600"/>
              </a:spcBef>
              <a:spcAft>
                <a:spcPts val="0"/>
              </a:spcAft>
              <a:buSzPts val="1400"/>
              <a:buNone/>
            </a:pPr>
            <a:r>
              <a:rPr lang="en-US"/>
              <a:t>§ Pitone</a:t>
            </a:r>
            <a:endParaRPr/>
          </a:p>
          <a:p>
            <a:pPr indent="0" lvl="0" marL="0" rtl="0" algn="l">
              <a:lnSpc>
                <a:spcPct val="100000"/>
              </a:lnSpc>
              <a:spcBef>
                <a:spcPts val="600"/>
              </a:spcBef>
              <a:spcAft>
                <a:spcPts val="0"/>
              </a:spcAft>
              <a:buSzPts val="1400"/>
              <a:buNone/>
            </a:pPr>
            <a:r>
              <a:rPr lang="en-US"/>
              <a:t>§ Linux</a:t>
            </a:r>
            <a:endParaRPr/>
          </a:p>
          <a:p>
            <a:pPr indent="0" lvl="0" marL="0" rtl="0" algn="l">
              <a:lnSpc>
                <a:spcPct val="100000"/>
              </a:lnSpc>
              <a:spcBef>
                <a:spcPts val="600"/>
              </a:spcBef>
              <a:spcAft>
                <a:spcPts val="0"/>
              </a:spcAft>
              <a:buSzPts val="1400"/>
              <a:buNone/>
            </a:pPr>
            <a:r>
              <a:rPr lang="en-US"/>
              <a:t>Iniezione di § XXE</a:t>
            </a:r>
            <a:endParaRPr/>
          </a:p>
          <a:p>
            <a:pPr indent="0" lvl="0" marL="0" rtl="0" algn="l">
              <a:lnSpc>
                <a:spcPct val="100000"/>
              </a:lnSpc>
              <a:spcBef>
                <a:spcPts val="600"/>
              </a:spcBef>
              <a:spcAft>
                <a:spcPts val="0"/>
              </a:spcAft>
              <a:buSzPts val="1400"/>
              <a:buNone/>
            </a:pPr>
            <a:r>
              <a:rPr lang="en-US"/>
              <a:t>§ Revisione del codice sorgente </a:t>
            </a:r>
            <a:endParaRPr/>
          </a:p>
          <a:p>
            <a:pPr indent="0" lvl="0" marL="0" rtl="0" algn="l">
              <a:lnSpc>
                <a:spcPct val="100000"/>
              </a:lnSpc>
              <a:spcBef>
                <a:spcPts val="600"/>
              </a:spcBef>
              <a:spcAft>
                <a:spcPts val="0"/>
              </a:spcAft>
              <a:buSzPts val="1400"/>
              <a:buNone/>
            </a:pPr>
            <a:r>
              <a:rPr lang="en-US"/>
              <a:t> </a:t>
            </a:r>
            <a:endParaRPr/>
          </a:p>
          <a:p>
            <a:pPr indent="0" lvl="0" marL="0" rtl="0" algn="l">
              <a:lnSpc>
                <a:spcPct val="100000"/>
              </a:lnSpc>
              <a:spcBef>
                <a:spcPts val="600"/>
              </a:spcBef>
              <a:spcAft>
                <a:spcPts val="0"/>
              </a:spcAft>
              <a:buSzPts val="1400"/>
              <a:buNone/>
            </a:pPr>
            <a:r>
              <a:rPr lang="en-US"/>
              <a:t>Sfida 6: i punti salienti: </a:t>
            </a:r>
            <a:endParaRPr/>
          </a:p>
          <a:p>
            <a:pPr indent="0" lvl="0" marL="0" rtl="0" algn="l">
              <a:lnSpc>
                <a:spcPct val="100000"/>
              </a:lnSpc>
              <a:spcBef>
                <a:spcPts val="600"/>
              </a:spcBef>
              <a:spcAft>
                <a:spcPts val="0"/>
              </a:spcAft>
              <a:buSzPts val="1400"/>
              <a:buNone/>
            </a:pPr>
            <a:r>
              <a:rPr lang="en-US"/>
              <a:t>§ Enumerazione</a:t>
            </a:r>
            <a:endParaRPr/>
          </a:p>
          <a:p>
            <a:pPr indent="0" lvl="0" marL="0" rtl="0" algn="l">
              <a:lnSpc>
                <a:spcPct val="100000"/>
              </a:lnSpc>
              <a:spcBef>
                <a:spcPts val="600"/>
              </a:spcBef>
              <a:spcAft>
                <a:spcPts val="0"/>
              </a:spcAft>
              <a:buSzPts val="1400"/>
              <a:buNone/>
            </a:pPr>
            <a:r>
              <a:rPr lang="en-US"/>
              <a:t>§ Sviluppo di exploit</a:t>
            </a:r>
            <a:endParaRPr/>
          </a:p>
          <a:p>
            <a:pPr indent="0" lvl="0" marL="0" rtl="0" algn="l">
              <a:lnSpc>
                <a:spcPct val="100000"/>
              </a:lnSpc>
              <a:spcBef>
                <a:spcPts val="600"/>
              </a:spcBef>
              <a:spcAft>
                <a:spcPts val="0"/>
              </a:spcAft>
              <a:buSzPts val="1400"/>
              <a:buNone/>
            </a:pPr>
            <a:r>
              <a:rPr lang="en-US"/>
              <a:t>§ ROP</a:t>
            </a:r>
            <a:endParaRPr/>
          </a:p>
          <a:p>
            <a:pPr indent="0" lvl="0" marL="0" rtl="0" algn="l">
              <a:lnSpc>
                <a:spcPct val="100000"/>
              </a:lnSpc>
              <a:spcBef>
                <a:spcPts val="600"/>
              </a:spcBef>
              <a:spcAft>
                <a:spcPts val="0"/>
              </a:spcAft>
              <a:buSzPts val="1400"/>
              <a:buNone/>
            </a:pPr>
            <a:r>
              <a:rPr lang="en-US"/>
              <a:t>§ Cracking dei database keepass</a:t>
            </a:r>
            <a:endParaRPr/>
          </a:p>
          <a:p>
            <a:pPr indent="0" lvl="0" marL="0" rtl="0" algn="l">
              <a:lnSpc>
                <a:spcPct val="100000"/>
              </a:lnSpc>
              <a:spcBef>
                <a:spcPts val="600"/>
              </a:spcBef>
              <a:spcAft>
                <a:spcPts val="0"/>
              </a:spcAft>
              <a:buSzPts val="1400"/>
              <a:buNone/>
            </a:pPr>
            <a:r>
              <a:rPr lang="en-US"/>
              <a:t> </a:t>
            </a:r>
            <a:endParaRPr/>
          </a:p>
        </p:txBody>
      </p:sp>
      <p:grpSp>
        <p:nvGrpSpPr>
          <p:cNvPr id="337" name="Google Shape;337;g2c46ccb187e_0_16"/>
          <p:cNvGrpSpPr/>
          <p:nvPr/>
        </p:nvGrpSpPr>
        <p:grpSpPr>
          <a:xfrm>
            <a:off x="3083983" y="0"/>
            <a:ext cx="2959207" cy="6871500"/>
            <a:chOff x="3083983" y="0"/>
            <a:chExt cx="2959207" cy="6871500"/>
          </a:xfrm>
        </p:grpSpPr>
        <p:sp>
          <p:nvSpPr>
            <p:cNvPr id="338" name="Google Shape;338;g2c46ccb187e_0_16"/>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cxnSp>
          <p:nvCxnSpPr>
            <p:cNvPr id="339" name="Google Shape;339;g2c46ccb187e_0_16"/>
            <p:cNvCxnSpPr/>
            <p:nvPr/>
          </p:nvCxnSpPr>
          <p:spPr>
            <a:xfrm flipH="1">
              <a:off x="3083983" y="0"/>
              <a:ext cx="1822200" cy="6871500"/>
            </a:xfrm>
            <a:prstGeom prst="straightConnector1">
              <a:avLst/>
            </a:prstGeom>
            <a:noFill/>
            <a:ln cap="flat" cmpd="sng" w="22225">
              <a:solidFill>
                <a:schemeClr val="dk2"/>
              </a:solidFill>
              <a:prstDash val="solid"/>
              <a:round/>
              <a:headEnd len="sm" w="sm" type="none"/>
              <a:tailEnd len="sm" w="sm" type="none"/>
            </a:ln>
          </p:spPr>
        </p:cxnSp>
      </p:grpSp>
      <p:pic>
        <p:nvPicPr>
          <p:cNvPr descr="A cup of coffee and a notebook on a table&#10;&#10;Description automatically generated" id="340" name="Google Shape;340;g2c46ccb187e_0_16"/>
          <p:cNvPicPr preferRelativeResize="0"/>
          <p:nvPr>
            <p:ph idx="2" type="pic"/>
          </p:nvPr>
        </p:nvPicPr>
        <p:blipFill rotWithShape="1">
          <a:blip r:embed="rId3">
            <a:alphaModFix/>
          </a:blip>
          <a:srcRect b="0" l="13120" r="13126" t="0"/>
          <a:stretch/>
        </p:blipFill>
        <p:spPr>
          <a:xfrm>
            <a:off x="0" y="-2235"/>
            <a:ext cx="5840729" cy="6862275"/>
          </a:xfrm>
          <a:prstGeom prst="rect">
            <a:avLst/>
          </a:prstGeom>
          <a:solidFill>
            <a:schemeClr val="lt2"/>
          </a:solidFill>
          <a:ln>
            <a:noFill/>
          </a:ln>
        </p:spPr>
      </p:pic>
      <p:sp>
        <p:nvSpPr>
          <p:cNvPr id="341" name="Google Shape;341;g2c46ccb187e_0_16"/>
          <p:cNvSpPr txBox="1"/>
          <p:nvPr>
            <p:ph idx="4" type="body"/>
          </p:nvPr>
        </p:nvSpPr>
        <p:spPr>
          <a:xfrm>
            <a:off x="9343000" y="3134250"/>
            <a:ext cx="2766600" cy="1862400"/>
          </a:xfrm>
          <a:prstGeom prst="rect">
            <a:avLst/>
          </a:prstGeom>
          <a:noFill/>
          <a:ln>
            <a:noFill/>
          </a:ln>
        </p:spPr>
        <p:txBody>
          <a:bodyPr anchorCtr="0" anchor="t" bIns="45700" lIns="91425" spcFirstLastPara="1" rIns="0" wrap="square" tIns="45700">
            <a:noAutofit/>
          </a:bodyPr>
          <a:lstStyle/>
          <a:p>
            <a:pPr indent="0" lvl="0" marL="0" rtl="0" algn="l">
              <a:lnSpc>
                <a:spcPct val="100000"/>
              </a:lnSpc>
              <a:spcBef>
                <a:spcPts val="600"/>
              </a:spcBef>
              <a:spcAft>
                <a:spcPts val="0"/>
              </a:spcAft>
              <a:buClr>
                <a:schemeClr val="dk1"/>
              </a:buClr>
              <a:buSzPts val="1100"/>
              <a:buFont typeface="Arial"/>
              <a:buNone/>
            </a:pPr>
            <a:r>
              <a:rPr lang="en-US"/>
              <a:t>Sfida 7: i punti salienti:</a:t>
            </a:r>
            <a:endParaRPr/>
          </a:p>
          <a:p>
            <a:pPr indent="0" lvl="0" marL="0" rtl="0" algn="l">
              <a:lnSpc>
                <a:spcPct val="100000"/>
              </a:lnSpc>
              <a:spcBef>
                <a:spcPts val="600"/>
              </a:spcBef>
              <a:spcAft>
                <a:spcPts val="0"/>
              </a:spcAft>
              <a:buClr>
                <a:schemeClr val="dk1"/>
              </a:buClr>
              <a:buSzPts val="1100"/>
              <a:buFont typeface="Arial"/>
              <a:buNone/>
            </a:pPr>
            <a:r>
              <a:rPr lang="en-US"/>
              <a:t>§ Enumerazione</a:t>
            </a:r>
            <a:endParaRPr/>
          </a:p>
          <a:p>
            <a:pPr indent="0" lvl="0" marL="0" rtl="0" algn="l">
              <a:lnSpc>
                <a:spcPct val="100000"/>
              </a:lnSpc>
              <a:spcBef>
                <a:spcPts val="600"/>
              </a:spcBef>
              <a:spcAft>
                <a:spcPts val="0"/>
              </a:spcAft>
              <a:buClr>
                <a:schemeClr val="dk1"/>
              </a:buClr>
              <a:buSzPts val="1100"/>
              <a:buFont typeface="Arial"/>
              <a:buNone/>
            </a:pPr>
            <a:r>
              <a:rPr lang="en-US"/>
              <a:t>§ Iniezione SQL</a:t>
            </a:r>
            <a:endParaRPr/>
          </a:p>
          <a:p>
            <a:pPr indent="0" lvl="0" marL="0" rtl="0" algn="l">
              <a:lnSpc>
                <a:spcPct val="100000"/>
              </a:lnSpc>
              <a:spcBef>
                <a:spcPts val="600"/>
              </a:spcBef>
              <a:spcAft>
                <a:spcPts val="0"/>
              </a:spcAft>
              <a:buClr>
                <a:schemeClr val="dk1"/>
              </a:buClr>
              <a:buSzPts val="1100"/>
              <a:buFont typeface="Arial"/>
              <a:buNone/>
            </a:pPr>
            <a:r>
              <a:rPr lang="en-US"/>
              <a:t>§ Classi Java</a:t>
            </a:r>
            <a:endParaRPr/>
          </a:p>
          <a:p>
            <a:pPr indent="0" lvl="0" marL="0" rtl="0" algn="l">
              <a:lnSpc>
                <a:spcPct val="100000"/>
              </a:lnSpc>
              <a:spcBef>
                <a:spcPts val="600"/>
              </a:spcBef>
              <a:spcAft>
                <a:spcPts val="0"/>
              </a:spcAft>
              <a:buClr>
                <a:schemeClr val="dk1"/>
              </a:buClr>
              <a:buSzPts val="1100"/>
              <a:buFont typeface="Arial"/>
              <a:buNone/>
            </a:pPr>
            <a:r>
              <a:rPr lang="en-US"/>
              <a:t>§ Debug con JDWP</a:t>
            </a:r>
            <a:endParaRPr/>
          </a:p>
          <a:p>
            <a:pPr indent="0" lvl="0" marL="0" rtl="0" algn="l">
              <a:lnSpc>
                <a:spcPct val="100000"/>
              </a:lnSpc>
              <a:spcBef>
                <a:spcPts val="600"/>
              </a:spcBef>
              <a:spcAft>
                <a:spcPts val="0"/>
              </a:spcAft>
              <a:buSzPts val="1100"/>
              <a:buNone/>
            </a:pPr>
            <a:r>
              <a:rPr lang="en-US"/>
              <a:t>§ Conversazione con il testo</a:t>
            </a:r>
            <a:endParaRPr/>
          </a:p>
        </p:txBody>
      </p:sp>
      <p:pic>
        <p:nvPicPr>
          <p:cNvPr id="342" name="Google Shape;342;g2c46ccb187e_0_16"/>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343" name="Google Shape;343;g2c46ccb187e_0_16"/>
          <p:cNvSpPr txBox="1"/>
          <p:nvPr>
            <p:ph idx="4294967295"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lt1"/>
                </a:solidFill>
              </a:rPr>
              <a:t>‹#›</a:t>
            </a:fld>
            <a:endParaRPr>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15"/>
          <p:cNvSpPr txBox="1"/>
          <p:nvPr>
            <p:ph type="ctrTitle"/>
          </p:nvPr>
        </p:nvSpPr>
        <p:spPr>
          <a:xfrm>
            <a:off x="6615541" y="29854"/>
            <a:ext cx="5334300" cy="15183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sz="3600"/>
              <a:t>Argomento: </a:t>
            </a:r>
            <a:r>
              <a:rPr lang="en-US"/>
              <a:t>Test di penetrazione </a:t>
            </a:r>
            <a:r>
              <a:rPr lang="en-US" sz="3600"/>
              <a:t>etica</a:t>
            </a:r>
            <a:endParaRPr/>
          </a:p>
        </p:txBody>
      </p:sp>
      <p:sp>
        <p:nvSpPr>
          <p:cNvPr id="349" name="Google Shape;349;p15"/>
          <p:cNvSpPr txBox="1"/>
          <p:nvPr>
            <p:ph idx="1" type="subTitle"/>
          </p:nvPr>
        </p:nvSpPr>
        <p:spPr>
          <a:xfrm>
            <a:off x="6605708" y="1745677"/>
            <a:ext cx="4786800" cy="763800"/>
          </a:xfrm>
          <a:prstGeom prst="rect">
            <a:avLst/>
          </a:prstGeom>
          <a:noFill/>
          <a:ln>
            <a:noFill/>
          </a:ln>
        </p:spPr>
        <p:txBody>
          <a:bodyPr anchorCtr="0" anchor="t" bIns="0" lIns="91425" spcFirstLastPara="1" rIns="91425" wrap="square" tIns="91425">
            <a:normAutofit lnSpcReduction="10000"/>
          </a:bodyPr>
          <a:lstStyle/>
          <a:p>
            <a:pPr indent="0" lvl="0" marL="0" rtl="0" algn="l">
              <a:lnSpc>
                <a:spcPct val="100000"/>
              </a:lnSpc>
              <a:spcBef>
                <a:spcPts val="0"/>
              </a:spcBef>
              <a:spcAft>
                <a:spcPts val="0"/>
              </a:spcAft>
              <a:buSzPts val="2400"/>
              <a:buNone/>
            </a:pPr>
            <a:r>
              <a:rPr lang="en-US"/>
              <a:t>Tratteremo queste competenze</a:t>
            </a:r>
            <a:endParaRPr/>
          </a:p>
          <a:p>
            <a:pPr indent="0" lvl="0" marL="0" rtl="0" algn="l">
              <a:lnSpc>
                <a:spcPct val="100000"/>
              </a:lnSpc>
              <a:spcBef>
                <a:spcPts val="0"/>
              </a:spcBef>
              <a:spcAft>
                <a:spcPts val="0"/>
              </a:spcAft>
              <a:buSzPts val="2400"/>
              <a:buNone/>
            </a:pPr>
            <a:r>
              <a:t/>
            </a:r>
            <a:endParaRPr/>
          </a:p>
        </p:txBody>
      </p:sp>
      <p:sp>
        <p:nvSpPr>
          <p:cNvPr id="350" name="Google Shape;350;p15"/>
          <p:cNvSpPr txBox="1"/>
          <p:nvPr>
            <p:ph idx="3" type="body"/>
          </p:nvPr>
        </p:nvSpPr>
        <p:spPr>
          <a:xfrm>
            <a:off x="6109225" y="2358025"/>
            <a:ext cx="5840700" cy="3654600"/>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600"/>
              </a:spcBef>
              <a:spcAft>
                <a:spcPts val="0"/>
              </a:spcAft>
              <a:buSzPts val="1200"/>
              <a:buChar char="o"/>
            </a:pPr>
            <a:r>
              <a:rPr lang="en-US" sz="1200"/>
              <a:t>Comprensione della Cyber Threat Intelligence (CTI): si tratta di comprendere i concetti di base e le sfide legate alla Cyber Threat Intelligence, fondamentale per una gestione efficace del rischio e delle strategie di cybersecurity.</a:t>
            </a:r>
            <a:endParaRPr sz="1200"/>
          </a:p>
          <a:p>
            <a:pPr indent="-274320" lvl="0" marL="274320" rtl="0" algn="l">
              <a:lnSpc>
                <a:spcPct val="100000"/>
              </a:lnSpc>
              <a:spcBef>
                <a:spcPts val="600"/>
              </a:spcBef>
              <a:spcAft>
                <a:spcPts val="0"/>
              </a:spcAft>
              <a:buSzPts val="1200"/>
              <a:buChar char="o"/>
            </a:pPr>
            <a:r>
              <a:rPr lang="en-US" sz="1200"/>
              <a:t>Familiarità con gli strumenti per la valutazione del rischio, il red teaming e i test di penetrazione: Questo include l'acquisizione di una conoscenza pratica degli strumenti più diffusi utilizzati per la valutazione del rischio, il red teaming e i test di penetrazione. Questi strumenti sono essenziali per identificare le vulnerabilità e valutare la sicurezza.</a:t>
            </a:r>
            <a:endParaRPr sz="1200"/>
          </a:p>
          <a:p>
            <a:pPr indent="-274320" lvl="0" marL="274320" rtl="0" algn="l">
              <a:lnSpc>
                <a:spcPct val="100000"/>
              </a:lnSpc>
              <a:spcBef>
                <a:spcPts val="600"/>
              </a:spcBef>
              <a:spcAft>
                <a:spcPts val="0"/>
              </a:spcAft>
              <a:buSzPts val="1200"/>
              <a:buChar char="o"/>
            </a:pPr>
            <a:r>
              <a:rPr lang="en-US" sz="1200"/>
              <a:t>Conoscenza delle metodologie di gestione del rischio e di test di penetrazione: La comprensione delle fasi fondamentali della gestione del rischio e delle metodologie di penetration testing è fondamentale per condurre valutazioni approfondite e implementare misure di sicurezza efficaci.</a:t>
            </a:r>
            <a:endParaRPr sz="1200"/>
          </a:p>
          <a:p>
            <a:pPr indent="-274320" lvl="0" marL="274320" rtl="0" algn="l">
              <a:lnSpc>
                <a:spcPct val="100000"/>
              </a:lnSpc>
              <a:spcBef>
                <a:spcPts val="600"/>
              </a:spcBef>
              <a:spcAft>
                <a:spcPts val="0"/>
              </a:spcAft>
              <a:buSzPts val="1200"/>
              <a:buChar char="o"/>
            </a:pPr>
            <a:r>
              <a:rPr lang="en-US" sz="1200"/>
              <a:t>Esperienza pratica nei laboratori di Hack the Box: Si tratta di un'esperienza pratica nell'utilizzo della piattaforma Hack the Box, in particolare in laboratori dedicati dove i partecipanti possono lanciare le proprie istanze di macchine attaccanti e bersaglio. Questa esposizione pratica aiuta a sviluppare competenze relative a scenari reali di cybersecurity, come lo sfruttamento delle vulnerabilità e la difesa dagli attacchi.</a:t>
            </a:r>
            <a:endParaRPr sz="1200"/>
          </a:p>
        </p:txBody>
      </p:sp>
      <p:cxnSp>
        <p:nvCxnSpPr>
          <p:cNvPr id="351" name="Google Shape;351;p15"/>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52" name="Google Shape;352;p15"/>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descr="A person writing on a glass board&#10;&#10;Description automatically generated" id="353" name="Google Shape;353;p15"/>
          <p:cNvPicPr preferRelativeResize="0"/>
          <p:nvPr>
            <p:ph idx="2" type="pic"/>
          </p:nvPr>
        </p:nvPicPr>
        <p:blipFill rotWithShape="1">
          <a:blip r:embed="rId3">
            <a:alphaModFix/>
          </a:blip>
          <a:srcRect b="0" l="6899" r="6899" t="0"/>
          <a:stretch/>
        </p:blipFill>
        <p:spPr>
          <a:xfrm>
            <a:off x="0" y="-2235"/>
            <a:ext cx="5840730" cy="6862275"/>
          </a:xfrm>
          <a:prstGeom prst="rect">
            <a:avLst/>
          </a:prstGeom>
          <a:solidFill>
            <a:schemeClr val="lt2"/>
          </a:solidFill>
          <a:ln>
            <a:noFill/>
          </a:ln>
        </p:spPr>
      </p:pic>
      <p:pic>
        <p:nvPicPr>
          <p:cNvPr id="354" name="Google Shape;354;p15"/>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355" name="Google Shape;355;p15"/>
          <p:cNvSpPr txBox="1"/>
          <p:nvPr>
            <p:ph idx="4294967295"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lt1"/>
                </a:solidFill>
              </a:rPr>
              <a:t>‹#›</a:t>
            </a:fld>
            <a:endParaRPr>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pic>
        <p:nvPicPr>
          <p:cNvPr descr="A person raising his hand" id="360" name="Google Shape;360;p18"/>
          <p:cNvPicPr preferRelativeResize="0"/>
          <p:nvPr>
            <p:ph idx="2" type="pic"/>
          </p:nvPr>
        </p:nvPicPr>
        <p:blipFill rotWithShape="1">
          <a:blip r:embed="rId3">
            <a:alphaModFix/>
          </a:blip>
          <a:srcRect b="0" l="8333" r="8333" t="0"/>
          <a:stretch/>
        </p:blipFill>
        <p:spPr>
          <a:xfrm flipH="1">
            <a:off x="7163691" y="0"/>
            <a:ext cx="5024825" cy="6858000"/>
          </a:xfrm>
          <a:prstGeom prst="rect">
            <a:avLst/>
          </a:prstGeom>
          <a:solidFill>
            <a:schemeClr val="lt2"/>
          </a:solidFill>
          <a:ln>
            <a:noFill/>
          </a:ln>
        </p:spPr>
      </p:pic>
      <p:sp>
        <p:nvSpPr>
          <p:cNvPr id="361" name="Google Shape;361;p18"/>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highlight>
                  <a:schemeClr val="lt1"/>
                </a:highlight>
              </a:rPr>
              <a:t>Esercitazioni pratiche di formazione</a:t>
            </a:r>
            <a:endParaRPr>
              <a:highlight>
                <a:schemeClr val="lt1"/>
              </a:highlight>
            </a:endParaRPr>
          </a:p>
        </p:txBody>
      </p:sp>
      <p:sp>
        <p:nvSpPr>
          <p:cNvPr id="362" name="Google Shape;362;p18"/>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grpSp>
        <p:nvGrpSpPr>
          <p:cNvPr id="363" name="Google Shape;363;p18"/>
          <p:cNvGrpSpPr/>
          <p:nvPr/>
        </p:nvGrpSpPr>
        <p:grpSpPr>
          <a:xfrm>
            <a:off x="7370364" y="-23539"/>
            <a:ext cx="2562565" cy="6885155"/>
            <a:chOff x="7370364" y="-23539"/>
            <a:chExt cx="2562565" cy="6885155"/>
          </a:xfrm>
        </p:grpSpPr>
        <p:pic>
          <p:nvPicPr>
            <p:cNvPr id="364" name="Google Shape;364;p18"/>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365" name="Google Shape;365;p18"/>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sp>
        <p:nvSpPr>
          <p:cNvPr id="366" name="Google Shape;366;p18"/>
          <p:cNvSpPr txBox="1"/>
          <p:nvPr/>
        </p:nvSpPr>
        <p:spPr>
          <a:xfrm>
            <a:off x="824247" y="1505775"/>
            <a:ext cx="6232800" cy="303000"/>
          </a:xfrm>
          <a:prstGeom prst="rect">
            <a:avLst/>
          </a:prstGeom>
          <a:noFill/>
          <a:ln>
            <a:noFill/>
          </a:ln>
        </p:spPr>
        <p:txBody>
          <a:bodyPr anchorCtr="0" anchor="t" bIns="0" lIns="0" spcFirstLastPara="1" rIns="0" wrap="square" tIns="14850">
            <a:spAutoFit/>
          </a:bodyPr>
          <a:lstStyle/>
          <a:p>
            <a:pPr indent="0" lvl="0" marL="14851"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entury Gothic"/>
                <a:ea typeface="Century Gothic"/>
                <a:cs typeface="Century Gothic"/>
                <a:sym typeface="Century Gothic"/>
              </a:rPr>
              <a:t>Esercizi </a:t>
            </a:r>
            <a:r>
              <a:rPr b="0" i="0" lang="en-US" sz="1870" u="none" cap="none" strike="noStrike">
                <a:solidFill>
                  <a:schemeClr val="dk1"/>
                </a:solidFill>
                <a:latin typeface="Arial"/>
                <a:ea typeface="Arial"/>
                <a:cs typeface="Arial"/>
                <a:sym typeface="Arial"/>
              </a:rPr>
              <a:t>pratici che richiedono un impegno personale e di squadra.</a:t>
            </a:r>
            <a:endParaRPr b="0" i="0" sz="1870" u="none" cap="none" strike="noStrike">
              <a:solidFill>
                <a:schemeClr val="dk1"/>
              </a:solidFill>
              <a:latin typeface="Arial"/>
              <a:ea typeface="Arial"/>
              <a:cs typeface="Arial"/>
              <a:sym typeface="Arial"/>
            </a:endParaRPr>
          </a:p>
        </p:txBody>
      </p:sp>
      <p:sp>
        <p:nvSpPr>
          <p:cNvPr id="367" name="Google Shape;367;p18"/>
          <p:cNvSpPr txBox="1"/>
          <p:nvPr/>
        </p:nvSpPr>
        <p:spPr>
          <a:xfrm>
            <a:off x="864072" y="2333575"/>
            <a:ext cx="6115200" cy="1167000"/>
          </a:xfrm>
          <a:prstGeom prst="rect">
            <a:avLst/>
          </a:prstGeom>
          <a:noFill/>
          <a:ln>
            <a:noFill/>
          </a:ln>
        </p:spPr>
        <p:txBody>
          <a:bodyPr anchorCtr="0" anchor="t" bIns="0" lIns="0" spcFirstLastPara="1" rIns="0" wrap="square" tIns="14850">
            <a:spAutoFit/>
          </a:bodyPr>
          <a:lstStyle/>
          <a:p>
            <a:pPr indent="0" lvl="0" marL="14851" marR="0" rtl="0" algn="l">
              <a:lnSpc>
                <a:spcPct val="100000"/>
              </a:lnSpc>
              <a:spcBef>
                <a:spcPts val="0"/>
              </a:spcBef>
              <a:spcAft>
                <a:spcPts val="0"/>
              </a:spcAft>
              <a:buClr>
                <a:schemeClr val="dk1"/>
              </a:buClr>
              <a:buSzPts val="1100"/>
              <a:buFont typeface="Arial"/>
              <a:buNone/>
            </a:pPr>
            <a:r>
              <a:rPr b="0" i="0" lang="en-US" sz="1870" u="none" cap="none" strike="noStrike">
                <a:solidFill>
                  <a:schemeClr val="dk1"/>
                </a:solidFill>
                <a:latin typeface="Arial"/>
                <a:ea typeface="Arial"/>
                <a:cs typeface="Arial"/>
                <a:sym typeface="Arial"/>
              </a:rPr>
              <a:t>Gli esercizi cambiano ogni anno e vengono svolti in gruppo come parte della formazione del workshop.</a:t>
            </a:r>
            <a:endParaRPr b="0" i="0" sz="1870" u="none" cap="none" strike="noStrike">
              <a:solidFill>
                <a:schemeClr val="dk1"/>
              </a:solidFill>
              <a:latin typeface="Arial"/>
              <a:ea typeface="Arial"/>
              <a:cs typeface="Arial"/>
              <a:sym typeface="Arial"/>
            </a:endParaRPr>
          </a:p>
          <a:p>
            <a:pPr indent="0" lvl="0" marL="14851" marR="0" rtl="0" algn="l">
              <a:lnSpc>
                <a:spcPct val="100000"/>
              </a:lnSpc>
              <a:spcBef>
                <a:spcPts val="0"/>
              </a:spcBef>
              <a:spcAft>
                <a:spcPts val="0"/>
              </a:spcAft>
              <a:buClr>
                <a:srgbClr val="000000"/>
              </a:buClr>
              <a:buSzPts val="1870"/>
              <a:buFont typeface="Arial"/>
              <a:buNone/>
            </a:pPr>
            <a:r>
              <a:t/>
            </a:r>
            <a:endParaRPr b="0" i="0" sz="1870" u="none" cap="none" strike="noStrike">
              <a:solidFill>
                <a:schemeClr val="dk1"/>
              </a:solidFill>
              <a:latin typeface="Arial"/>
              <a:ea typeface="Arial"/>
              <a:cs typeface="Arial"/>
              <a:sym typeface="Arial"/>
            </a:endParaRPr>
          </a:p>
          <a:p>
            <a:pPr indent="0" lvl="0" marL="14851" marR="0" rtl="0" algn="l">
              <a:lnSpc>
                <a:spcPct val="100000"/>
              </a:lnSpc>
              <a:spcBef>
                <a:spcPts val="0"/>
              </a:spcBef>
              <a:spcAft>
                <a:spcPts val="0"/>
              </a:spcAft>
              <a:buClr>
                <a:srgbClr val="000000"/>
              </a:buClr>
              <a:buSzPts val="1870"/>
              <a:buFont typeface="Arial"/>
              <a:buNone/>
            </a:pPr>
            <a:r>
              <a:t/>
            </a:r>
            <a:endParaRPr b="0" i="0" sz="1870" u="none" cap="none" strike="noStrike">
              <a:solidFill>
                <a:schemeClr val="dk1"/>
              </a:solidFill>
              <a:latin typeface="Arial"/>
              <a:ea typeface="Arial"/>
              <a:cs typeface="Arial"/>
              <a:sym typeface="Arial"/>
            </a:endParaRPr>
          </a:p>
        </p:txBody>
      </p:sp>
      <p:pic>
        <p:nvPicPr>
          <p:cNvPr id="368" name="Google Shape;368;p18"/>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19"/>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Metodo di valutazione</a:t>
            </a:r>
            <a:endParaRPr/>
          </a:p>
        </p:txBody>
      </p:sp>
      <p:sp>
        <p:nvSpPr>
          <p:cNvPr id="374" name="Google Shape;374;p19"/>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grpSp>
        <p:nvGrpSpPr>
          <p:cNvPr id="375" name="Google Shape;375;p19"/>
          <p:cNvGrpSpPr/>
          <p:nvPr/>
        </p:nvGrpSpPr>
        <p:grpSpPr>
          <a:xfrm>
            <a:off x="7370364" y="-23539"/>
            <a:ext cx="2562565" cy="6885155"/>
            <a:chOff x="7370364" y="-23539"/>
            <a:chExt cx="2562565" cy="6885155"/>
          </a:xfrm>
        </p:grpSpPr>
        <p:pic>
          <p:nvPicPr>
            <p:cNvPr id="376" name="Google Shape;376;p19"/>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377" name="Google Shape;377;p19"/>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graphicFrame>
        <p:nvGraphicFramePr>
          <p:cNvPr id="378" name="Google Shape;378;p19"/>
          <p:cNvGraphicFramePr/>
          <p:nvPr/>
        </p:nvGraphicFramePr>
        <p:xfrm>
          <a:off x="757637" y="2306120"/>
          <a:ext cx="3000000" cy="3000000"/>
        </p:xfrm>
        <a:graphic>
          <a:graphicData uri="http://schemas.openxmlformats.org/drawingml/2006/table">
            <a:tbl>
              <a:tblPr bandRow="1" firstRow="1">
                <a:noFill/>
                <a:tableStyleId>{3B39195C-3D83-4C42-89D5-9B354E4DBCC2}</a:tableStyleId>
              </a:tblPr>
              <a:tblGrid>
                <a:gridCol w="1643750"/>
                <a:gridCol w="2827150"/>
                <a:gridCol w="1729825"/>
              </a:tblGrid>
              <a:tr h="3708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Elemento di valutazione</a:t>
                      </a:r>
                      <a:endParaRPr sz="18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Come</a:t>
                      </a:r>
                      <a:endParaRPr sz="18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Note</a:t>
                      </a:r>
                      <a:endParaRPr sz="1800" u="none" cap="none" strike="noStrike"/>
                    </a:p>
                  </a:txBody>
                  <a:tcPr marT="45725" marB="45725" marR="91450" marL="91450" anchor="ctr"/>
                </a:tc>
              </a:tr>
              <a:tr h="370850">
                <a:tc>
                  <a:txBody>
                    <a:bodyPr/>
                    <a:lstStyle/>
                    <a:p>
                      <a:pPr indent="0" lvl="0" marL="0" marR="0" rtl="0" algn="l">
                        <a:lnSpc>
                          <a:spcPct val="100000"/>
                        </a:lnSpc>
                        <a:spcBef>
                          <a:spcPts val="0"/>
                        </a:spcBef>
                        <a:spcAft>
                          <a:spcPts val="0"/>
                        </a:spcAft>
                        <a:buClr>
                          <a:schemeClr val="dk1"/>
                        </a:buClr>
                        <a:buSzPts val="1800"/>
                        <a:buFont typeface="Century Gothic"/>
                        <a:buNone/>
                      </a:pPr>
                      <a:r>
                        <a:rPr lang="en-US" sz="1800" u="none" cap="none" strike="noStrike"/>
                        <a:t>Compiti applicati (individuali)</a:t>
                      </a:r>
                      <a:endParaRPr sz="18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Soluzione del problema durante il workshop</a:t>
                      </a:r>
                      <a:endParaRPr sz="18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nchor="ctr"/>
                </a:tc>
              </a:tr>
              <a:tr h="370850">
                <a:tc>
                  <a:txBody>
                    <a:bodyPr/>
                    <a:lstStyle/>
                    <a:p>
                      <a:pPr indent="0" lvl="0" marL="0" marR="0" rtl="0" algn="l">
                        <a:lnSpc>
                          <a:spcPct val="100000"/>
                        </a:lnSpc>
                        <a:spcBef>
                          <a:spcPts val="0"/>
                        </a:spcBef>
                        <a:spcAft>
                          <a:spcPts val="0"/>
                        </a:spcAft>
                        <a:buClr>
                          <a:schemeClr val="dk1"/>
                        </a:buClr>
                        <a:buSzPts val="1800"/>
                        <a:buFont typeface="Century Gothic"/>
                        <a:buNone/>
                      </a:pPr>
                      <a:r>
                        <a:rPr lang="en-US" sz="1800" u="none" cap="none" strike="noStrike"/>
                        <a:t>Lavoro di squadra</a:t>
                      </a:r>
                      <a:endParaRPr sz="18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I membri del team collaborano durante il workshop</a:t>
                      </a:r>
                      <a:endParaRPr sz="18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nchor="ctr"/>
                </a:tc>
              </a:tr>
              <a:tr h="370850">
                <a:tc>
                  <a:txBody>
                    <a:bodyPr/>
                    <a:lstStyle/>
                    <a:p>
                      <a:pPr indent="0" lvl="0" marL="0" marR="0" rtl="0" algn="l">
                        <a:lnSpc>
                          <a:spcPct val="100000"/>
                        </a:lnSpc>
                        <a:spcBef>
                          <a:spcPts val="0"/>
                        </a:spcBef>
                        <a:spcAft>
                          <a:spcPts val="0"/>
                        </a:spcAft>
                        <a:buClr>
                          <a:schemeClr val="dk1"/>
                        </a:buClr>
                        <a:buSzPts val="1800"/>
                        <a:buFont typeface="Century Gothic"/>
                        <a:buNone/>
                      </a:pPr>
                      <a:r>
                        <a:rPr lang="en-US" sz="1800" u="none" cap="none" strike="noStrike"/>
                        <a:t>Discussione di gruppo</a:t>
                      </a:r>
                      <a:endParaRPr sz="18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Durante il workshop</a:t>
                      </a:r>
                      <a:endParaRPr sz="18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nchor="ctr"/>
                </a:tc>
              </a:tr>
            </a:tbl>
          </a:graphicData>
        </a:graphic>
      </p:graphicFrame>
      <p:sp>
        <p:nvSpPr>
          <p:cNvPr id="379" name="Google Shape;379;p19"/>
          <p:cNvSpPr txBox="1"/>
          <p:nvPr/>
        </p:nvSpPr>
        <p:spPr>
          <a:xfrm>
            <a:off x="824241" y="1505779"/>
            <a:ext cx="8730716" cy="302896"/>
          </a:xfrm>
          <a:prstGeom prst="rect">
            <a:avLst/>
          </a:prstGeom>
          <a:noFill/>
          <a:ln>
            <a:noFill/>
          </a:ln>
        </p:spPr>
        <p:txBody>
          <a:bodyPr anchorCtr="0" anchor="t" bIns="0" lIns="0" spcFirstLastPara="1" rIns="0" wrap="square" tIns="14850">
            <a:spAutoFit/>
          </a:bodyPr>
          <a:lstStyle/>
          <a:p>
            <a:pPr indent="0" lvl="0" marL="14851" marR="0" rtl="0" algn="l">
              <a:lnSpc>
                <a:spcPct val="100000"/>
              </a:lnSpc>
              <a:spcBef>
                <a:spcPts val="0"/>
              </a:spcBef>
              <a:spcAft>
                <a:spcPts val="0"/>
              </a:spcAft>
              <a:buClr>
                <a:srgbClr val="000000"/>
              </a:buClr>
              <a:buSzPts val="1870"/>
              <a:buFont typeface="Arial"/>
              <a:buNone/>
            </a:pPr>
            <a:r>
              <a:rPr b="0" i="0" lang="en-US" sz="1870" u="none" cap="none" strike="noStrike">
                <a:solidFill>
                  <a:schemeClr val="dk1"/>
                </a:solidFill>
                <a:latin typeface="Arial"/>
                <a:ea typeface="Arial"/>
                <a:cs typeface="Arial"/>
                <a:sym typeface="Arial"/>
              </a:rPr>
              <a:t>Delineare gli elementi di valutazione e il processo di valutazione</a:t>
            </a:r>
            <a:endParaRPr b="0" i="0" sz="1870" u="none" cap="none" strike="noStrike">
              <a:solidFill>
                <a:schemeClr val="dk1"/>
              </a:solidFill>
              <a:latin typeface="Arial"/>
              <a:ea typeface="Arial"/>
              <a:cs typeface="Arial"/>
              <a:sym typeface="Arial"/>
            </a:endParaRPr>
          </a:p>
        </p:txBody>
      </p:sp>
      <p:pic>
        <p:nvPicPr>
          <p:cNvPr descr="A person sitting at a desk writing on a paper&#10;&#10;Description automatically generated" id="380" name="Google Shape;380;p19"/>
          <p:cNvPicPr preferRelativeResize="0"/>
          <p:nvPr>
            <p:ph idx="2" type="pic"/>
          </p:nvPr>
        </p:nvPicPr>
        <p:blipFill rotWithShape="1">
          <a:blip r:embed="rId4">
            <a:alphaModFix/>
          </a:blip>
          <a:srcRect b="0" l="13621" r="13621" t="0"/>
          <a:stretch/>
        </p:blipFill>
        <p:spPr>
          <a:xfrm flipH="1">
            <a:off x="7163691" y="0"/>
            <a:ext cx="5024825" cy="6858000"/>
          </a:xfrm>
          <a:prstGeom prst="rect">
            <a:avLst/>
          </a:prstGeom>
          <a:solidFill>
            <a:schemeClr val="lt2"/>
          </a:solidFill>
          <a:ln>
            <a:noFill/>
          </a:ln>
        </p:spPr>
      </p:pic>
      <p:pic>
        <p:nvPicPr>
          <p:cNvPr id="381" name="Google Shape;381;p19"/>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
        <p:nvSpPr>
          <p:cNvPr id="382" name="Google Shape;382;p19"/>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20"/>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sp>
        <p:nvSpPr>
          <p:cNvPr id="388" name="Google Shape;388;p20"/>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Book Antiqua"/>
              <a:buNone/>
            </a:pPr>
            <a:r>
              <a:rPr lang="en-US" sz="3600"/>
              <a:t>Conoscenze di base e prerequisiti</a:t>
            </a:r>
            <a:endParaRPr/>
          </a:p>
        </p:txBody>
      </p:sp>
      <p:sp>
        <p:nvSpPr>
          <p:cNvPr id="389" name="Google Shape;389;p20"/>
          <p:cNvSpPr txBox="1"/>
          <p:nvPr>
            <p:ph idx="1" type="body"/>
          </p:nvPr>
        </p:nvSpPr>
        <p:spPr>
          <a:xfrm>
            <a:off x="893304" y="1808873"/>
            <a:ext cx="5710505" cy="533400"/>
          </a:xfrm>
          <a:prstGeom prst="rect">
            <a:avLst/>
          </a:prstGeom>
          <a:noFill/>
          <a:ln>
            <a:noFill/>
          </a:ln>
        </p:spPr>
        <p:txBody>
          <a:bodyPr anchorCtr="0" anchor="ctr" bIns="0" lIns="0" spcFirstLastPara="1" rIns="0" wrap="square" tIns="0">
            <a:noAutofit/>
          </a:bodyPr>
          <a:lstStyle/>
          <a:p>
            <a:pPr indent="0" lvl="0" marL="0" rtl="0" algn="l">
              <a:lnSpc>
                <a:spcPct val="60000"/>
              </a:lnSpc>
              <a:spcBef>
                <a:spcPts val="0"/>
              </a:spcBef>
              <a:spcAft>
                <a:spcPts val="0"/>
              </a:spcAft>
              <a:buSzPts val="4400"/>
              <a:buNone/>
            </a:pPr>
            <a:r>
              <a:rPr lang="en-US"/>
              <a:t>Conoscenze di base:</a:t>
            </a:r>
            <a:endParaRPr/>
          </a:p>
        </p:txBody>
      </p:sp>
      <p:sp>
        <p:nvSpPr>
          <p:cNvPr id="390" name="Google Shape;390;p20"/>
          <p:cNvSpPr txBox="1"/>
          <p:nvPr>
            <p:ph idx="3" type="body"/>
          </p:nvPr>
        </p:nvSpPr>
        <p:spPr>
          <a:xfrm>
            <a:off x="893350" y="2576075"/>
            <a:ext cx="5885100" cy="1762200"/>
          </a:xfrm>
          <a:prstGeom prst="rect">
            <a:avLst/>
          </a:prstGeom>
          <a:noFill/>
          <a:ln>
            <a:noFill/>
          </a:ln>
        </p:spPr>
        <p:txBody>
          <a:bodyPr anchorCtr="0" anchor="b" bIns="0" lIns="0" spcFirstLastPara="1" rIns="0" wrap="square" tIns="45700">
            <a:noAutofit/>
          </a:bodyPr>
          <a:lstStyle/>
          <a:p>
            <a:pPr indent="0" lvl="0" marL="0" rtl="0" algn="l">
              <a:lnSpc>
                <a:spcPct val="100000"/>
              </a:lnSpc>
              <a:spcBef>
                <a:spcPts val="0"/>
              </a:spcBef>
              <a:spcAft>
                <a:spcPts val="0"/>
              </a:spcAft>
              <a:buSzPts val="1600"/>
              <a:buNone/>
            </a:pPr>
            <a:r>
              <a:rPr lang="en-US" sz="1600">
                <a:highlight>
                  <a:schemeClr val="lt1"/>
                </a:highlight>
              </a:rPr>
              <a:t>Conoscenza di base di computer e reti</a:t>
            </a:r>
            <a:endParaRPr>
              <a:highlight>
                <a:schemeClr val="lt1"/>
              </a:highlight>
            </a:endParaRPr>
          </a:p>
          <a:p>
            <a:pPr indent="0" lvl="0" marL="0" rtl="0" algn="l">
              <a:lnSpc>
                <a:spcPct val="100000"/>
              </a:lnSpc>
              <a:spcBef>
                <a:spcPts val="1400"/>
              </a:spcBef>
              <a:spcAft>
                <a:spcPts val="0"/>
              </a:spcAft>
              <a:buSzPts val="1600"/>
              <a:buNone/>
            </a:pPr>
            <a:r>
              <a:rPr lang="en-US" sz="1600">
                <a:highlight>
                  <a:schemeClr val="lt1"/>
                </a:highlight>
              </a:rPr>
              <a:t>Familiarità con le minacce alla sicurezza di Internet e le vulnerabilità più comuni</a:t>
            </a:r>
            <a:endParaRPr>
              <a:highlight>
                <a:schemeClr val="lt1"/>
              </a:highlight>
            </a:endParaRPr>
          </a:p>
          <a:p>
            <a:pPr indent="0" lvl="0" marL="0" rtl="0" algn="l">
              <a:lnSpc>
                <a:spcPct val="100000"/>
              </a:lnSpc>
              <a:spcBef>
                <a:spcPts val="1400"/>
              </a:spcBef>
              <a:spcAft>
                <a:spcPts val="0"/>
              </a:spcAft>
              <a:buSzPts val="1600"/>
              <a:buNone/>
            </a:pPr>
            <a:r>
              <a:rPr lang="en-US" sz="1600">
                <a:highlight>
                  <a:schemeClr val="lt1"/>
                </a:highlight>
              </a:rPr>
              <a:t>Consapevolezza della sicurezza informatica</a:t>
            </a:r>
            <a:endParaRPr sz="1600">
              <a:highlight>
                <a:schemeClr val="lt1"/>
              </a:highlight>
            </a:endParaRPr>
          </a:p>
          <a:p>
            <a:pPr indent="0" lvl="0" marL="0" rtl="0" algn="l">
              <a:lnSpc>
                <a:spcPct val="100000"/>
              </a:lnSpc>
              <a:spcBef>
                <a:spcPts val="1400"/>
              </a:spcBef>
              <a:spcAft>
                <a:spcPts val="0"/>
              </a:spcAft>
              <a:buSzPts val="1600"/>
              <a:buNone/>
            </a:pPr>
            <a:r>
              <a:rPr lang="en-US" sz="1600">
                <a:highlight>
                  <a:schemeClr val="lt1"/>
                </a:highlight>
              </a:rPr>
              <a:t>Interni di Windows</a:t>
            </a:r>
            <a:endParaRPr sz="1600">
              <a:highlight>
                <a:schemeClr val="lt1"/>
              </a:highlight>
            </a:endParaRPr>
          </a:p>
        </p:txBody>
      </p:sp>
      <p:sp>
        <p:nvSpPr>
          <p:cNvPr id="391" name="Google Shape;391;p20"/>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id="392" name="Google Shape;392;p20"/>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393" name="Google Shape;393;p20"/>
          <p:cNvSpPr txBox="1"/>
          <p:nvPr/>
        </p:nvSpPr>
        <p:spPr>
          <a:xfrm>
            <a:off x="893304" y="4258088"/>
            <a:ext cx="5710500" cy="533400"/>
          </a:xfrm>
          <a:prstGeom prst="rect">
            <a:avLst/>
          </a:prstGeom>
          <a:noFill/>
          <a:ln>
            <a:noFill/>
          </a:ln>
        </p:spPr>
        <p:txBody>
          <a:bodyPr anchorCtr="0" anchor="ctr" bIns="0" lIns="0" spcFirstLastPara="1" rIns="0" wrap="square" tIns="0">
            <a:noAutofit/>
          </a:bodyPr>
          <a:lstStyle/>
          <a:p>
            <a:pPr indent="0" lvl="0" marL="0" marR="0" rtl="0" algn="l">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Prerequisiti:</a:t>
            </a:r>
            <a:endParaRPr b="0" i="0" sz="1400" u="none" cap="none" strike="noStrike">
              <a:solidFill>
                <a:srgbClr val="000000"/>
              </a:solidFill>
              <a:latin typeface="Arial"/>
              <a:ea typeface="Arial"/>
              <a:cs typeface="Arial"/>
              <a:sym typeface="Arial"/>
            </a:endParaRPr>
          </a:p>
        </p:txBody>
      </p:sp>
      <p:sp>
        <p:nvSpPr>
          <p:cNvPr id="394" name="Google Shape;394;p20"/>
          <p:cNvSpPr txBox="1"/>
          <p:nvPr/>
        </p:nvSpPr>
        <p:spPr>
          <a:xfrm>
            <a:off x="893304" y="4791489"/>
            <a:ext cx="5885179" cy="365126"/>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chemeClr val="accent1"/>
              </a:buClr>
              <a:buSzPts val="1600"/>
              <a:buFont typeface="Calibri"/>
              <a:buNone/>
            </a:pPr>
            <a:r>
              <a:rPr b="0" i="0" lang="en-US" sz="1600" u="none" cap="none" strike="noStrike">
                <a:solidFill>
                  <a:srgbClr val="7F7F7F"/>
                </a:solidFill>
                <a:highlight>
                  <a:schemeClr val="lt1"/>
                </a:highlight>
                <a:latin typeface="Century Gothic"/>
                <a:ea typeface="Century Gothic"/>
                <a:cs typeface="Century Gothic"/>
                <a:sym typeface="Century Gothic"/>
              </a:rPr>
              <a:t>Nessuno</a:t>
            </a:r>
            <a:endParaRPr b="0" i="0" sz="1400" u="none" cap="none" strike="noStrike">
              <a:solidFill>
                <a:srgbClr val="000000"/>
              </a:solidFill>
              <a:highlight>
                <a:schemeClr val="lt1"/>
              </a:highlight>
              <a:latin typeface="Arial"/>
              <a:ea typeface="Arial"/>
              <a:cs typeface="Arial"/>
              <a:sym typeface="Arial"/>
            </a:endParaRPr>
          </a:p>
        </p:txBody>
      </p:sp>
      <p:pic>
        <p:nvPicPr>
          <p:cNvPr descr="A person holding books in a library&#10;&#10;Description automatically generated" id="395" name="Google Shape;395;p20"/>
          <p:cNvPicPr preferRelativeResize="0"/>
          <p:nvPr>
            <p:ph idx="2" type="pic"/>
          </p:nvPr>
        </p:nvPicPr>
        <p:blipFill rotWithShape="1">
          <a:blip r:embed="rId4">
            <a:alphaModFix/>
          </a:blip>
          <a:srcRect b="0" l="13161" r="13161" t="0"/>
          <a:stretch/>
        </p:blipFill>
        <p:spPr>
          <a:xfrm flipH="1">
            <a:off x="7163691" y="0"/>
            <a:ext cx="5024825" cy="6858000"/>
          </a:xfrm>
          <a:prstGeom prst="rect">
            <a:avLst/>
          </a:prstGeom>
          <a:solidFill>
            <a:schemeClr val="lt2"/>
          </a:solidFill>
          <a:ln>
            <a:noFill/>
          </a:ln>
        </p:spPr>
      </p:pic>
      <p:pic>
        <p:nvPicPr>
          <p:cNvPr id="396" name="Google Shape;396;p20"/>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
        <p:nvSpPr>
          <p:cNvPr id="397" name="Google Shape;397;p20"/>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21"/>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sp>
        <p:nvSpPr>
          <p:cNvPr id="403" name="Google Shape;403;p21"/>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Book Antiqua"/>
              <a:buNone/>
            </a:pPr>
            <a:r>
              <a:rPr lang="en-US" sz="3600"/>
              <a:t>Strumenti tecnici e altri requisiti</a:t>
            </a:r>
            <a:endParaRPr/>
          </a:p>
        </p:txBody>
      </p:sp>
      <p:sp>
        <p:nvSpPr>
          <p:cNvPr id="404" name="Google Shape;404;p21"/>
          <p:cNvSpPr txBox="1"/>
          <p:nvPr>
            <p:ph idx="1" type="body"/>
          </p:nvPr>
        </p:nvSpPr>
        <p:spPr>
          <a:xfrm>
            <a:off x="1037417" y="1803267"/>
            <a:ext cx="5710505" cy="533400"/>
          </a:xfrm>
          <a:prstGeom prst="rect">
            <a:avLst/>
          </a:prstGeom>
          <a:noFill/>
          <a:ln>
            <a:noFill/>
          </a:ln>
        </p:spPr>
        <p:txBody>
          <a:bodyPr anchorCtr="0" anchor="ctr" bIns="0" lIns="0" spcFirstLastPara="1" rIns="0" wrap="square" tIns="0">
            <a:noAutofit/>
          </a:bodyPr>
          <a:lstStyle/>
          <a:p>
            <a:pPr indent="0" lvl="0" marL="0" rtl="0" algn="l">
              <a:lnSpc>
                <a:spcPct val="60000"/>
              </a:lnSpc>
              <a:spcBef>
                <a:spcPts val="0"/>
              </a:spcBef>
              <a:spcAft>
                <a:spcPts val="0"/>
              </a:spcAft>
              <a:buSzPts val="4400"/>
              <a:buNone/>
            </a:pPr>
            <a:r>
              <a:rPr lang="en-US"/>
              <a:t>Strumenti tecnici</a:t>
            </a:r>
            <a:endParaRPr/>
          </a:p>
        </p:txBody>
      </p:sp>
      <p:sp>
        <p:nvSpPr>
          <p:cNvPr id="405" name="Google Shape;405;p21"/>
          <p:cNvSpPr txBox="1"/>
          <p:nvPr>
            <p:ph idx="3" type="body"/>
          </p:nvPr>
        </p:nvSpPr>
        <p:spPr>
          <a:xfrm>
            <a:off x="1037417" y="2429100"/>
            <a:ext cx="5885179" cy="1893395"/>
          </a:xfrm>
          <a:prstGeom prst="rect">
            <a:avLst/>
          </a:prstGeom>
          <a:noFill/>
          <a:ln>
            <a:noFill/>
          </a:ln>
        </p:spPr>
        <p:txBody>
          <a:bodyPr anchorCtr="0" anchor="b" bIns="0" lIns="0" spcFirstLastPara="1" rIns="0" wrap="square" tIns="45700">
            <a:noAutofit/>
          </a:bodyPr>
          <a:lstStyle/>
          <a:p>
            <a:pPr indent="0" lvl="0" marL="0" rtl="0" algn="l">
              <a:lnSpc>
                <a:spcPct val="100000"/>
              </a:lnSpc>
              <a:spcBef>
                <a:spcPts val="0"/>
              </a:spcBef>
              <a:spcAft>
                <a:spcPts val="0"/>
              </a:spcAft>
              <a:buSzPts val="1600"/>
              <a:buNone/>
            </a:pPr>
            <a:r>
              <a:rPr lang="en-US" sz="1600"/>
              <a:t>Computer con accesso a Internet</a:t>
            </a:r>
            <a:endParaRPr/>
          </a:p>
          <a:p>
            <a:pPr indent="0" lvl="0" marL="0" rtl="0" algn="l">
              <a:lnSpc>
                <a:spcPct val="100000"/>
              </a:lnSpc>
              <a:spcBef>
                <a:spcPts val="1400"/>
              </a:spcBef>
              <a:spcAft>
                <a:spcPts val="0"/>
              </a:spcAft>
              <a:buSzPts val="1600"/>
              <a:buNone/>
            </a:pPr>
            <a:r>
              <a:rPr lang="en-US" sz="1600"/>
              <a:t>Strumenti tecnici: Kali Linux (Nmap), Sqlmap, Hydra, BurpSuite, Owasp-zap, Metasploit</a:t>
            </a:r>
            <a:endParaRPr sz="1600"/>
          </a:p>
          <a:p>
            <a:pPr indent="0" lvl="0" marL="0" rtl="0" algn="l">
              <a:lnSpc>
                <a:spcPct val="100000"/>
              </a:lnSpc>
              <a:spcBef>
                <a:spcPts val="1400"/>
              </a:spcBef>
              <a:spcAft>
                <a:spcPts val="0"/>
              </a:spcAft>
              <a:buSzPts val="1600"/>
              <a:buNone/>
            </a:pPr>
            <a:r>
              <a:t/>
            </a:r>
            <a:endParaRPr sz="1600"/>
          </a:p>
        </p:txBody>
      </p:sp>
      <p:sp>
        <p:nvSpPr>
          <p:cNvPr id="406" name="Google Shape;406;p21"/>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id="407" name="Google Shape;407;p21"/>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408" name="Google Shape;408;p21"/>
          <p:cNvSpPr txBox="1"/>
          <p:nvPr/>
        </p:nvSpPr>
        <p:spPr>
          <a:xfrm>
            <a:off x="1037417" y="4566535"/>
            <a:ext cx="5710505" cy="533400"/>
          </a:xfrm>
          <a:prstGeom prst="rect">
            <a:avLst/>
          </a:prstGeom>
          <a:noFill/>
          <a:ln>
            <a:noFill/>
          </a:ln>
        </p:spPr>
        <p:txBody>
          <a:bodyPr anchorCtr="0" anchor="ctr" bIns="0" lIns="0" spcFirstLastPara="1" rIns="0" wrap="square" tIns="0">
            <a:noAutofit/>
          </a:bodyPr>
          <a:lstStyle/>
          <a:p>
            <a:pPr indent="0" lvl="0" marL="0" marR="0" rtl="0" algn="l">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Altri requisiti</a:t>
            </a:r>
            <a:endParaRPr b="0" i="0" sz="1400" u="none" cap="none" strike="noStrike">
              <a:solidFill>
                <a:srgbClr val="000000"/>
              </a:solidFill>
              <a:latin typeface="Arial"/>
              <a:ea typeface="Arial"/>
              <a:cs typeface="Arial"/>
              <a:sym typeface="Arial"/>
            </a:endParaRPr>
          </a:p>
        </p:txBody>
      </p:sp>
      <p:sp>
        <p:nvSpPr>
          <p:cNvPr id="409" name="Google Shape;409;p21"/>
          <p:cNvSpPr txBox="1"/>
          <p:nvPr/>
        </p:nvSpPr>
        <p:spPr>
          <a:xfrm>
            <a:off x="1049093" y="5198015"/>
            <a:ext cx="5885179" cy="783933"/>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chemeClr val="accent1"/>
              </a:buClr>
              <a:buSzPts val="1600"/>
              <a:buFont typeface="Calibri"/>
              <a:buNone/>
            </a:pPr>
            <a:r>
              <a:rPr b="0" i="0" lang="en-US" sz="1600" u="none" cap="none" strike="noStrike">
                <a:solidFill>
                  <a:srgbClr val="7F7F7F"/>
                </a:solidFill>
                <a:highlight>
                  <a:schemeClr val="lt1"/>
                </a:highlight>
                <a:latin typeface="Century Gothic"/>
                <a:ea typeface="Century Gothic"/>
                <a:cs typeface="Century Gothic"/>
                <a:sym typeface="Century Gothic"/>
              </a:rPr>
              <a:t>Conoscenza dei concetti informatici di base / Consapevolezza delle pratiche di sicurezza di Internet / Volontà di imparare e sperimentare / Partecipazione attiva</a:t>
            </a:r>
            <a:endParaRPr b="0" i="0" sz="1400" u="none" cap="none" strike="noStrike">
              <a:solidFill>
                <a:srgbClr val="000000"/>
              </a:solidFill>
              <a:highlight>
                <a:schemeClr val="lt1"/>
              </a:highlight>
              <a:latin typeface="Arial"/>
              <a:ea typeface="Arial"/>
              <a:cs typeface="Arial"/>
              <a:sym typeface="Arial"/>
            </a:endParaRPr>
          </a:p>
        </p:txBody>
      </p:sp>
      <p:pic>
        <p:nvPicPr>
          <p:cNvPr descr="A group of people working on a project&#10;&#10;Description automatically generated" id="410" name="Google Shape;410;p21"/>
          <p:cNvPicPr preferRelativeResize="0"/>
          <p:nvPr>
            <p:ph idx="2" type="pic"/>
          </p:nvPr>
        </p:nvPicPr>
        <p:blipFill rotWithShape="1">
          <a:blip r:embed="rId4">
            <a:alphaModFix/>
          </a:blip>
          <a:srcRect b="0" l="14408" r="14407" t="0"/>
          <a:stretch/>
        </p:blipFill>
        <p:spPr>
          <a:xfrm flipH="1">
            <a:off x="7163691" y="0"/>
            <a:ext cx="5024825" cy="6858000"/>
          </a:xfrm>
          <a:prstGeom prst="rect">
            <a:avLst/>
          </a:prstGeom>
          <a:solidFill>
            <a:schemeClr val="lt2"/>
          </a:solidFill>
          <a:ln>
            <a:noFill/>
          </a:ln>
        </p:spPr>
      </p:pic>
      <p:pic>
        <p:nvPicPr>
          <p:cNvPr id="411" name="Google Shape;411;p21"/>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
        <p:nvSpPr>
          <p:cNvPr id="412" name="Google Shape;412;p21"/>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22"/>
          <p:cNvSpPr txBox="1"/>
          <p:nvPr>
            <p:ph type="ctrTitle"/>
          </p:nvPr>
        </p:nvSpPr>
        <p:spPr>
          <a:xfrm>
            <a:off x="796325" y="320050"/>
            <a:ext cx="6367500" cy="15240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accent1"/>
              </a:buClr>
              <a:buSzPts val="3240"/>
              <a:buFont typeface="Book Antiqua"/>
              <a:buNone/>
            </a:pPr>
            <a:r>
              <a:rPr lang="en-US" sz="3640">
                <a:solidFill>
                  <a:schemeClr val="accent1"/>
                </a:solidFill>
              </a:rPr>
              <a:t>Risorse: </a:t>
            </a:r>
            <a:r>
              <a:rPr lang="en-US" sz="3640"/>
              <a:t>Libri e materiale di riferimento</a:t>
            </a:r>
            <a:endParaRPr sz="3640"/>
          </a:p>
        </p:txBody>
      </p:sp>
      <p:sp>
        <p:nvSpPr>
          <p:cNvPr id="418" name="Google Shape;418;p22"/>
          <p:cNvSpPr txBox="1"/>
          <p:nvPr>
            <p:ph idx="1" type="body"/>
          </p:nvPr>
        </p:nvSpPr>
        <p:spPr>
          <a:xfrm>
            <a:off x="720125" y="2176200"/>
            <a:ext cx="6367500" cy="3464100"/>
          </a:xfrm>
          <a:prstGeom prst="rect">
            <a:avLst/>
          </a:prstGeom>
          <a:noFill/>
          <a:ln>
            <a:noFill/>
          </a:ln>
        </p:spPr>
        <p:txBody>
          <a:bodyPr anchorCtr="0" anchor="t" bIns="0" lIns="91425" spcFirstLastPara="1" rIns="0" wrap="square" tIns="45700">
            <a:noAutofit/>
          </a:bodyPr>
          <a:lstStyle/>
          <a:p>
            <a:pPr indent="-219265" lvl="0" marL="228600" rtl="0" algn="l">
              <a:lnSpc>
                <a:spcPct val="80000"/>
              </a:lnSpc>
              <a:spcBef>
                <a:spcPts val="600"/>
              </a:spcBef>
              <a:spcAft>
                <a:spcPts val="0"/>
              </a:spcAft>
              <a:buSzPts val="870"/>
              <a:buFont typeface="Book Antiqua"/>
              <a:buAutoNum type="arabicPeriod"/>
            </a:pPr>
            <a:r>
              <a:rPr lang="en-US" sz="870"/>
              <a:t>ENISA. (2019). Buone pratiche per la sicurezza informatica nel settore marittimo. Drougkas, A., Sarri, A., Kyranoudi, P., Zisi, A.</a:t>
            </a:r>
            <a:endParaRPr sz="870"/>
          </a:p>
          <a:p>
            <a:pPr indent="-219265" lvl="0" marL="228600" rtl="0" algn="l">
              <a:lnSpc>
                <a:spcPct val="80000"/>
              </a:lnSpc>
              <a:spcBef>
                <a:spcPts val="600"/>
              </a:spcBef>
              <a:spcAft>
                <a:spcPts val="0"/>
              </a:spcAft>
              <a:buSzPts val="870"/>
              <a:buFont typeface="Book Antiqua"/>
              <a:buAutoNum type="arabicPeriod"/>
            </a:pPr>
            <a:r>
              <a:rPr lang="en-US" sz="870"/>
              <a:t>ENISA. (2023). ENISA Transport Threat Landscape. Theocharidou, M., Stanic, Z., Drougkas, A., De Sousa Figueiredo, R., Tsekmezoglou, E., Naydenov, R., Lella, I., Malatras, A.</a:t>
            </a:r>
            <a:endParaRPr sz="870"/>
          </a:p>
          <a:p>
            <a:pPr indent="-219265" lvl="0" marL="228600" rtl="0" algn="l">
              <a:lnSpc>
                <a:spcPct val="80000"/>
              </a:lnSpc>
              <a:spcBef>
                <a:spcPts val="600"/>
              </a:spcBef>
              <a:spcAft>
                <a:spcPts val="0"/>
              </a:spcAft>
              <a:buSzPts val="870"/>
              <a:buAutoNum type="arabicPeriod"/>
            </a:pPr>
            <a:r>
              <a:rPr lang="en-US" sz="870"/>
              <a:t>Allarme della polizia dopo l'attacco informatico dei trafficanti di droga. </a:t>
            </a:r>
            <a:r>
              <a:rPr lang="en-US" sz="870">
                <a:highlight>
                  <a:schemeClr val="lt1"/>
                </a:highlight>
              </a:rPr>
              <a:t>Disponibile all'indirizzo: </a:t>
            </a:r>
            <a:r>
              <a:rPr lang="en-US" sz="870" u="sng">
                <a:solidFill>
                  <a:schemeClr val="hlink"/>
                </a:solidFill>
                <a:hlinkClick r:id="rId3"/>
              </a:rPr>
              <a:t>https://www.bbc.com/news/world-europe-24539417</a:t>
            </a:r>
            <a:endParaRPr sz="870"/>
          </a:p>
          <a:p>
            <a:pPr indent="-219265" lvl="0" marL="228600" rtl="0" algn="l">
              <a:lnSpc>
                <a:spcPct val="80000"/>
              </a:lnSpc>
              <a:spcBef>
                <a:spcPts val="600"/>
              </a:spcBef>
              <a:spcAft>
                <a:spcPts val="0"/>
              </a:spcAft>
              <a:buSzPts val="870"/>
              <a:buAutoNum type="arabicPeriod"/>
            </a:pPr>
            <a:r>
              <a:rPr lang="en-US" sz="870"/>
              <a:t>La storia non raccontata di NotPetya, il più devastante attacco informatico della storia. </a:t>
            </a:r>
            <a:r>
              <a:rPr lang="en-US" sz="870">
                <a:highlight>
                  <a:schemeClr val="lt1"/>
                </a:highlight>
              </a:rPr>
              <a:t>Disponibile all'indirizzo: </a:t>
            </a:r>
            <a:r>
              <a:rPr lang="en-US" sz="870" u="sng">
                <a:solidFill>
                  <a:schemeClr val="hlink"/>
                </a:solidFill>
                <a:hlinkClick r:id="rId4"/>
              </a:rPr>
              <a:t>https://www.wired.com/story/notpetya-cyberattack-ukraine-russia-code-crashed-the-world/</a:t>
            </a:r>
            <a:endParaRPr sz="870"/>
          </a:p>
          <a:p>
            <a:pPr indent="-219265" lvl="0" marL="228600" rtl="0" algn="l">
              <a:lnSpc>
                <a:spcPct val="80000"/>
              </a:lnSpc>
              <a:spcBef>
                <a:spcPts val="600"/>
              </a:spcBef>
              <a:spcAft>
                <a:spcPts val="0"/>
              </a:spcAft>
              <a:buSzPts val="870"/>
              <a:buAutoNum type="arabicPeriod"/>
            </a:pPr>
            <a:r>
              <a:rPr lang="en-US" sz="870"/>
              <a:t>Acque agitate: Attacchi informatici ai porti di San Diego e Barcellona. </a:t>
            </a:r>
            <a:r>
              <a:rPr lang="en-US" sz="870">
                <a:highlight>
                  <a:schemeClr val="lt1"/>
                </a:highlight>
              </a:rPr>
              <a:t>Disponibile su: </a:t>
            </a:r>
            <a:r>
              <a:rPr lang="en-US" sz="870" u="sng">
                <a:solidFill>
                  <a:schemeClr val="hlink"/>
                </a:solidFill>
                <a:hlinkClick r:id="rId5"/>
              </a:rPr>
              <a:t>https://darktrace.com/blog/troubled-waters-cyber-attacks-on-san-diego-and-barcelonas-ports</a:t>
            </a:r>
            <a:endParaRPr sz="870"/>
          </a:p>
          <a:p>
            <a:pPr indent="-219265" lvl="0" marL="228600" rtl="0" algn="l">
              <a:lnSpc>
                <a:spcPct val="80000"/>
              </a:lnSpc>
              <a:spcBef>
                <a:spcPts val="600"/>
              </a:spcBef>
              <a:spcAft>
                <a:spcPts val="0"/>
              </a:spcAft>
              <a:buSzPts val="870"/>
              <a:buFont typeface="Book Antiqua"/>
              <a:buAutoNum type="arabicPeriod"/>
            </a:pPr>
            <a:r>
              <a:rPr lang="en-US" sz="870"/>
              <a:t>CyBOK (2021). "Area di conoscenza sulla sicurezza Web e Mobile" Versione 1.0.1.</a:t>
            </a:r>
            <a:endParaRPr sz="870"/>
          </a:p>
          <a:p>
            <a:pPr indent="-219265" lvl="0" marL="228600" rtl="0" algn="l">
              <a:lnSpc>
                <a:spcPct val="80000"/>
              </a:lnSpc>
              <a:spcBef>
                <a:spcPts val="600"/>
              </a:spcBef>
              <a:spcAft>
                <a:spcPts val="0"/>
              </a:spcAft>
              <a:buSzPts val="870"/>
              <a:buAutoNum type="arabicPeriod"/>
            </a:pPr>
            <a:r>
              <a:rPr lang="en-US" sz="870"/>
              <a:t>Pubblicazione speciale NIST 800-115. Guida tecnica ai test e alla valutazione della sicurezza delle informazioni. </a:t>
            </a:r>
            <a:endParaRPr sz="870">
              <a:highlight>
                <a:schemeClr val="lt1"/>
              </a:highlight>
            </a:endParaRPr>
          </a:p>
          <a:p>
            <a:pPr indent="-219265" lvl="0" marL="228600" rtl="0" algn="l">
              <a:lnSpc>
                <a:spcPct val="80000"/>
              </a:lnSpc>
              <a:spcBef>
                <a:spcPts val="600"/>
              </a:spcBef>
              <a:spcAft>
                <a:spcPts val="0"/>
              </a:spcAft>
              <a:buSzPts val="870"/>
              <a:buAutoNum type="arabicPeriod"/>
            </a:pPr>
            <a:r>
              <a:rPr lang="en-US" sz="870">
                <a:highlight>
                  <a:schemeClr val="lt1"/>
                </a:highlight>
              </a:rPr>
              <a:t>OWASP Top 10:2021. Disponibile all'indirizzo: </a:t>
            </a:r>
            <a:r>
              <a:rPr lang="en-US" sz="870" u="sng">
                <a:solidFill>
                  <a:schemeClr val="hlink"/>
                </a:solidFill>
                <a:highlight>
                  <a:schemeClr val="lt1"/>
                </a:highlight>
                <a:hlinkClick r:id="rId6"/>
              </a:rPr>
              <a:t>https:</a:t>
            </a:r>
            <a:r>
              <a:rPr lang="en-US" sz="870">
                <a:highlight>
                  <a:schemeClr val="lt1"/>
                </a:highlight>
              </a:rPr>
              <a:t>//owasp.org/Top10/ </a:t>
            </a:r>
            <a:endParaRPr sz="870">
              <a:highlight>
                <a:schemeClr val="lt1"/>
              </a:highlight>
            </a:endParaRPr>
          </a:p>
          <a:p>
            <a:pPr indent="-219265" lvl="0" marL="228600" rtl="0" algn="l">
              <a:lnSpc>
                <a:spcPct val="80000"/>
              </a:lnSpc>
              <a:spcBef>
                <a:spcPts val="600"/>
              </a:spcBef>
              <a:spcAft>
                <a:spcPts val="0"/>
              </a:spcAft>
              <a:buSzPts val="870"/>
              <a:buAutoNum type="arabicPeriod"/>
            </a:pPr>
            <a:r>
              <a:rPr lang="en-US" sz="870">
                <a:highlight>
                  <a:schemeClr val="lt1"/>
                </a:highlight>
              </a:rPr>
              <a:t>Synopsys. OWASP Top 10 2021. Disponibile all'indirizzo: </a:t>
            </a:r>
            <a:r>
              <a:rPr lang="en-US" sz="870" u="sng">
                <a:solidFill>
                  <a:schemeClr val="hlink"/>
                </a:solidFill>
                <a:highlight>
                  <a:schemeClr val="lt1"/>
                </a:highlight>
                <a:hlinkClick r:id="rId7"/>
              </a:rPr>
              <a:t>https:</a:t>
            </a:r>
            <a:r>
              <a:rPr lang="en-US" sz="870">
                <a:highlight>
                  <a:schemeClr val="lt1"/>
                </a:highlight>
              </a:rPr>
              <a:t>//www.synopsys.com/glossary/what-is-owasp-top-10.html#A </a:t>
            </a:r>
            <a:endParaRPr sz="870">
              <a:highlight>
                <a:schemeClr val="lt1"/>
              </a:highlight>
            </a:endParaRPr>
          </a:p>
          <a:p>
            <a:pPr indent="-164020" lvl="0" marL="228600" rtl="0" algn="l">
              <a:lnSpc>
                <a:spcPct val="80000"/>
              </a:lnSpc>
              <a:spcBef>
                <a:spcPts val="600"/>
              </a:spcBef>
              <a:spcAft>
                <a:spcPts val="0"/>
              </a:spcAft>
              <a:buSzPts val="870"/>
              <a:buNone/>
            </a:pPr>
            <a:r>
              <a:t/>
            </a:r>
            <a:endParaRPr sz="870">
              <a:highlight>
                <a:schemeClr val="lt1"/>
              </a:highlight>
            </a:endParaRPr>
          </a:p>
        </p:txBody>
      </p:sp>
      <p:sp>
        <p:nvSpPr>
          <p:cNvPr id="419" name="Google Shape;419;p2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grpSp>
        <p:nvGrpSpPr>
          <p:cNvPr id="420" name="Google Shape;420;p22"/>
          <p:cNvGrpSpPr/>
          <p:nvPr/>
        </p:nvGrpSpPr>
        <p:grpSpPr>
          <a:xfrm>
            <a:off x="7370364" y="-23539"/>
            <a:ext cx="2562565" cy="6885155"/>
            <a:chOff x="7370364" y="-23539"/>
            <a:chExt cx="2562565" cy="6885155"/>
          </a:xfrm>
        </p:grpSpPr>
        <p:pic>
          <p:nvPicPr>
            <p:cNvPr id="421" name="Google Shape;421;p22"/>
            <p:cNvPicPr preferRelativeResize="0"/>
            <p:nvPr/>
          </p:nvPicPr>
          <p:blipFill rotWithShape="1">
            <a:blip r:embed="rId8">
              <a:alphaModFix/>
            </a:blip>
            <a:srcRect b="0" l="0" r="0" t="0"/>
            <a:stretch/>
          </p:blipFill>
          <p:spPr>
            <a:xfrm rot="10800000">
              <a:off x="7829202" y="5156615"/>
              <a:ext cx="878334" cy="1705001"/>
            </a:xfrm>
            <a:prstGeom prst="rect">
              <a:avLst/>
            </a:prstGeom>
            <a:noFill/>
            <a:ln>
              <a:noFill/>
            </a:ln>
          </p:spPr>
        </p:pic>
        <p:sp>
          <p:nvSpPr>
            <p:cNvPr id="422" name="Google Shape;422;p22"/>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pic>
        <p:nvPicPr>
          <p:cNvPr descr="A group of people working on a computer&#10;&#10;Description automatically generated" id="423" name="Google Shape;423;p22"/>
          <p:cNvPicPr preferRelativeResize="0"/>
          <p:nvPr>
            <p:ph idx="2" type="pic"/>
          </p:nvPr>
        </p:nvPicPr>
        <p:blipFill rotWithShape="1">
          <a:blip r:embed="rId9">
            <a:alphaModFix/>
          </a:blip>
          <a:srcRect b="0" l="13161" r="13161" t="0"/>
          <a:stretch/>
        </p:blipFill>
        <p:spPr>
          <a:xfrm flipH="1">
            <a:off x="7163691" y="0"/>
            <a:ext cx="5024825" cy="6858000"/>
          </a:xfrm>
          <a:prstGeom prst="rect">
            <a:avLst/>
          </a:prstGeom>
          <a:solidFill>
            <a:schemeClr val="lt2"/>
          </a:solidFill>
          <a:ln>
            <a:noFill/>
          </a:ln>
        </p:spPr>
      </p:pic>
      <p:pic>
        <p:nvPicPr>
          <p:cNvPr id="424" name="Google Shape;424;p22"/>
          <p:cNvPicPr preferRelativeResize="0"/>
          <p:nvPr/>
        </p:nvPicPr>
        <p:blipFill rotWithShape="1">
          <a:blip r:embed="rId10">
            <a:alphaModFix/>
          </a:blip>
          <a:srcRect b="0" l="0" r="0" t="0"/>
          <a:stretch/>
        </p:blipFill>
        <p:spPr>
          <a:xfrm>
            <a:off x="9509575" y="108400"/>
            <a:ext cx="2553075" cy="472250"/>
          </a:xfrm>
          <a:prstGeom prst="rect">
            <a:avLst/>
          </a:prstGeom>
          <a:noFill/>
          <a:ln>
            <a:noFill/>
          </a:ln>
        </p:spPr>
      </p:pic>
      <p:sp>
        <p:nvSpPr>
          <p:cNvPr id="425" name="Google Shape;425;p22"/>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23"/>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Book Antiqua"/>
              <a:buNone/>
            </a:pPr>
            <a:r>
              <a:rPr lang="en-US">
                <a:solidFill>
                  <a:schemeClr val="accent1"/>
                </a:solidFill>
              </a:rPr>
              <a:t>Registrazione: </a:t>
            </a:r>
            <a:r>
              <a:rPr lang="en-US"/>
              <a:t>Come iscriversi e altre informazioni pratiche</a:t>
            </a:r>
            <a:endParaRPr/>
          </a:p>
        </p:txBody>
      </p:sp>
      <p:sp>
        <p:nvSpPr>
          <p:cNvPr id="431" name="Google Shape;431;p23"/>
          <p:cNvSpPr txBox="1"/>
          <p:nvPr>
            <p:ph idx="1" type="body"/>
          </p:nvPr>
        </p:nvSpPr>
        <p:spPr>
          <a:xfrm>
            <a:off x="796322" y="2252076"/>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Char char=" "/>
            </a:pPr>
            <a:r>
              <a:rPr lang="en-US"/>
              <a:t>La procedura di registrazione specifica per la formazione Cybersecurity Essentials e Management può variare a seconda dell'ente di formazione o dell'istituzione. Tuttavia, le fasi generali sono generalmente semplici e possono essere completate online o di persona.</a:t>
            </a:r>
            <a:endParaRPr/>
          </a:p>
          <a:p>
            <a:pPr indent="-2538" lvl="0" marL="91440" rtl="0" algn="l">
              <a:lnSpc>
                <a:spcPct val="100000"/>
              </a:lnSpc>
              <a:spcBef>
                <a:spcPts val="1400"/>
              </a:spcBef>
              <a:spcAft>
                <a:spcPts val="0"/>
              </a:spcAft>
              <a:buSzPts val="1400"/>
              <a:buNone/>
            </a:pPr>
            <a:r>
              <a:t/>
            </a:r>
            <a:endParaRPr/>
          </a:p>
          <a:p>
            <a:pPr indent="-342900" lvl="0" marL="342900" rtl="0" algn="l">
              <a:lnSpc>
                <a:spcPct val="100000"/>
              </a:lnSpc>
              <a:spcBef>
                <a:spcPts val="1400"/>
              </a:spcBef>
              <a:spcAft>
                <a:spcPts val="0"/>
              </a:spcAft>
              <a:buSzPts val="1400"/>
              <a:buFont typeface="Book Antiqua"/>
              <a:buAutoNum type="arabicPeriod"/>
            </a:pPr>
            <a:r>
              <a:rPr lang="en-US"/>
              <a:t>Registrazione online</a:t>
            </a:r>
            <a:endParaRPr/>
          </a:p>
          <a:p>
            <a:pPr indent="-342900" lvl="0" marL="342900" rtl="0" algn="l">
              <a:lnSpc>
                <a:spcPct val="100000"/>
              </a:lnSpc>
              <a:spcBef>
                <a:spcPts val="1400"/>
              </a:spcBef>
              <a:spcAft>
                <a:spcPts val="0"/>
              </a:spcAft>
              <a:buSzPts val="1400"/>
              <a:buFont typeface="Book Antiqua"/>
              <a:buAutoNum type="arabicPeriod"/>
            </a:pPr>
            <a:r>
              <a:rPr lang="en-US"/>
              <a:t>Registrazione di persona</a:t>
            </a:r>
            <a:endParaRPr/>
          </a:p>
          <a:p>
            <a:pPr indent="-342900" lvl="0" marL="342900" rtl="0" algn="l">
              <a:lnSpc>
                <a:spcPct val="100000"/>
              </a:lnSpc>
              <a:spcBef>
                <a:spcPts val="1400"/>
              </a:spcBef>
              <a:spcAft>
                <a:spcPts val="0"/>
              </a:spcAft>
              <a:buSzPts val="1400"/>
              <a:buFont typeface="Book Antiqua"/>
              <a:buAutoNum type="arabicPeriod"/>
            </a:pPr>
            <a:r>
              <a:rPr lang="en-US"/>
              <a:t>Ulteriori informazioni pratiche</a:t>
            </a:r>
            <a:endParaRPr/>
          </a:p>
          <a:p>
            <a:pPr indent="-2538" lvl="0" marL="91440" rtl="0" algn="l">
              <a:lnSpc>
                <a:spcPct val="100000"/>
              </a:lnSpc>
              <a:spcBef>
                <a:spcPts val="1400"/>
              </a:spcBef>
              <a:spcAft>
                <a:spcPts val="0"/>
              </a:spcAft>
              <a:buSzPts val="1400"/>
              <a:buNone/>
            </a:pPr>
            <a:r>
              <a:t/>
            </a:r>
            <a:endParaRPr/>
          </a:p>
          <a:p>
            <a:pPr indent="-2538" lvl="0" marL="91440" rtl="0" algn="l">
              <a:lnSpc>
                <a:spcPct val="100000"/>
              </a:lnSpc>
              <a:spcBef>
                <a:spcPts val="1400"/>
              </a:spcBef>
              <a:spcAft>
                <a:spcPts val="0"/>
              </a:spcAft>
              <a:buSzPts val="1400"/>
              <a:buNone/>
            </a:pPr>
            <a:r>
              <a:t/>
            </a:r>
            <a:endParaRPr/>
          </a:p>
          <a:p>
            <a:pPr indent="-2538" lvl="0" marL="91440" rtl="0" algn="l">
              <a:lnSpc>
                <a:spcPct val="100000"/>
              </a:lnSpc>
              <a:spcBef>
                <a:spcPts val="1400"/>
              </a:spcBef>
              <a:spcAft>
                <a:spcPts val="0"/>
              </a:spcAft>
              <a:buSzPts val="1400"/>
              <a:buNone/>
            </a:pPr>
            <a:r>
              <a:t/>
            </a:r>
            <a:endParaRPr/>
          </a:p>
          <a:p>
            <a:pPr indent="-2538" lvl="0" marL="91440" rtl="0" algn="l">
              <a:lnSpc>
                <a:spcPct val="100000"/>
              </a:lnSpc>
              <a:spcBef>
                <a:spcPts val="1400"/>
              </a:spcBef>
              <a:spcAft>
                <a:spcPts val="0"/>
              </a:spcAft>
              <a:buSzPts val="1400"/>
              <a:buNone/>
            </a:pPr>
            <a:r>
              <a:t/>
            </a:r>
            <a:endParaRPr/>
          </a:p>
        </p:txBody>
      </p:sp>
      <p:pic>
        <p:nvPicPr>
          <p:cNvPr descr="A person working at a desk" id="432" name="Google Shape;432;p23"/>
          <p:cNvPicPr preferRelativeResize="0"/>
          <p:nvPr>
            <p:ph idx="2" type="pic"/>
          </p:nvPr>
        </p:nvPicPr>
        <p:blipFill rotWithShape="1">
          <a:blip r:embed="rId3">
            <a:alphaModFix/>
          </a:blip>
          <a:srcRect b="0" l="3565" r="3565" t="0"/>
          <a:stretch/>
        </p:blipFill>
        <p:spPr>
          <a:xfrm flipH="1">
            <a:off x="7163691" y="0"/>
            <a:ext cx="5024825" cy="6858000"/>
          </a:xfrm>
          <a:prstGeom prst="rect">
            <a:avLst/>
          </a:prstGeom>
          <a:solidFill>
            <a:schemeClr val="lt2"/>
          </a:solidFill>
          <a:ln>
            <a:noFill/>
          </a:ln>
        </p:spPr>
      </p:pic>
      <p:sp>
        <p:nvSpPr>
          <p:cNvPr id="433" name="Google Shape;433;p23"/>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id="434" name="Google Shape;434;p23"/>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435" name="Google Shape;435;p2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pic>
        <p:nvPicPr>
          <p:cNvPr id="436" name="Google Shape;436;p23"/>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pic>
        <p:nvPicPr>
          <p:cNvPr descr="A person raising his hand" id="441" name="Google Shape;441;p27"/>
          <p:cNvPicPr preferRelativeResize="0"/>
          <p:nvPr>
            <p:ph idx="2" type="pic"/>
          </p:nvPr>
        </p:nvPicPr>
        <p:blipFill rotWithShape="1">
          <a:blip r:embed="rId3">
            <a:alphaModFix/>
          </a:blip>
          <a:srcRect b="0" l="8333" r="8333" t="0"/>
          <a:stretch/>
        </p:blipFill>
        <p:spPr>
          <a:xfrm flipH="1">
            <a:off x="7163691" y="0"/>
            <a:ext cx="5024825" cy="6858000"/>
          </a:xfrm>
          <a:prstGeom prst="rect">
            <a:avLst/>
          </a:prstGeom>
          <a:solidFill>
            <a:schemeClr val="lt2"/>
          </a:solidFill>
          <a:ln>
            <a:noFill/>
          </a:ln>
        </p:spPr>
      </p:pic>
      <p:sp>
        <p:nvSpPr>
          <p:cNvPr id="442" name="Google Shape;442;p27"/>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Progressi del corso</a:t>
            </a:r>
            <a:endParaRPr/>
          </a:p>
        </p:txBody>
      </p:sp>
      <p:sp>
        <p:nvSpPr>
          <p:cNvPr id="443" name="Google Shape;443;p27"/>
          <p:cNvSpPr txBox="1"/>
          <p:nvPr>
            <p:ph idx="1" type="body"/>
          </p:nvPr>
        </p:nvSpPr>
        <p:spPr>
          <a:xfrm>
            <a:off x="824242" y="1520879"/>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rgbClr val="000000"/>
              </a:buClr>
              <a:buSzPts val="5400"/>
              <a:buFont typeface="Arial"/>
              <a:buNone/>
            </a:pPr>
            <a:r>
              <a:rPr lang="en-US" sz="5400"/>
              <a:t>o1.</a:t>
            </a:r>
            <a:endParaRPr sz="5400"/>
          </a:p>
        </p:txBody>
      </p:sp>
      <p:sp>
        <p:nvSpPr>
          <p:cNvPr id="444" name="Google Shape;444;p27"/>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rPr>
              <a:t>Profilo di rischio della sicurezza informatica marittima</a:t>
            </a:r>
            <a:endParaRPr sz="2400">
              <a:solidFill>
                <a:schemeClr val="dk1"/>
              </a:solidFill>
            </a:endParaRPr>
          </a:p>
        </p:txBody>
      </p:sp>
      <p:sp>
        <p:nvSpPr>
          <p:cNvPr id="445" name="Google Shape;445;p27"/>
          <p:cNvSpPr txBox="1"/>
          <p:nvPr>
            <p:ph idx="4" type="body"/>
          </p:nvPr>
        </p:nvSpPr>
        <p:spPr>
          <a:xfrm>
            <a:off x="824242" y="2225635"/>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rgbClr val="000000"/>
              </a:buClr>
              <a:buSzPts val="4400"/>
              <a:buFont typeface="Arial"/>
              <a:buNone/>
            </a:pPr>
            <a:r>
              <a:rPr lang="en-US" sz="4400"/>
              <a:t>o2.</a:t>
            </a:r>
            <a:endParaRPr sz="4400"/>
          </a:p>
        </p:txBody>
      </p:sp>
      <p:sp>
        <p:nvSpPr>
          <p:cNvPr id="446" name="Google Shape;446;p27"/>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7F7F7F"/>
                </a:solidFill>
              </a:rPr>
              <a:t>Sicurezza web</a:t>
            </a:r>
            <a:endParaRPr sz="2000">
              <a:solidFill>
                <a:srgbClr val="7F7F7F"/>
              </a:solidFill>
            </a:endParaRPr>
          </a:p>
        </p:txBody>
      </p:sp>
      <p:sp>
        <p:nvSpPr>
          <p:cNvPr id="447" name="Google Shape;447;p27"/>
          <p:cNvSpPr txBox="1"/>
          <p:nvPr>
            <p:ph idx="6" type="body"/>
          </p:nvPr>
        </p:nvSpPr>
        <p:spPr>
          <a:xfrm>
            <a:off x="824242" y="2854509"/>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o3.</a:t>
            </a:r>
            <a:endParaRPr/>
          </a:p>
        </p:txBody>
      </p:sp>
      <p:sp>
        <p:nvSpPr>
          <p:cNvPr id="448" name="Google Shape;448;p27"/>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highlight>
                  <a:srgbClr val="FFFF00"/>
                </a:highlight>
              </a:rPr>
              <a:t>Sicurezza</a:t>
            </a:r>
            <a:r>
              <a:rPr lang="en-US">
                <a:highlight>
                  <a:schemeClr val="lt1"/>
                </a:highlight>
              </a:rPr>
              <a:t> di Windows </a:t>
            </a:r>
            <a:endParaRPr>
              <a:highlight>
                <a:srgbClr val="FFFF00"/>
              </a:highlight>
            </a:endParaRPr>
          </a:p>
        </p:txBody>
      </p:sp>
      <p:sp>
        <p:nvSpPr>
          <p:cNvPr id="449" name="Google Shape;449;p27"/>
          <p:cNvSpPr txBox="1"/>
          <p:nvPr>
            <p:ph idx="8" type="body"/>
          </p:nvPr>
        </p:nvSpPr>
        <p:spPr>
          <a:xfrm>
            <a:off x="824242" y="3483383"/>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o4.</a:t>
            </a:r>
            <a:endParaRPr/>
          </a:p>
        </p:txBody>
      </p:sp>
      <p:sp>
        <p:nvSpPr>
          <p:cNvPr id="450" name="Google Shape;450;p27"/>
          <p:cNvSpPr txBox="1"/>
          <p:nvPr>
            <p:ph idx="9" type="body"/>
          </p:nvPr>
        </p:nvSpPr>
        <p:spPr>
          <a:xfrm>
            <a:off x="1643379" y="3638169"/>
            <a:ext cx="5885100"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highlight>
                  <a:srgbClr val="FFFF00"/>
                </a:highlight>
              </a:rPr>
              <a:t>Test di</a:t>
            </a:r>
            <a:r>
              <a:rPr lang="en-US">
                <a:highlight>
                  <a:schemeClr val="lt1"/>
                </a:highlight>
              </a:rPr>
              <a:t> penetrazione </a:t>
            </a:r>
            <a:endParaRPr>
              <a:highlight>
                <a:srgbClr val="FFFF00"/>
              </a:highlight>
            </a:endParaRPr>
          </a:p>
        </p:txBody>
      </p:sp>
      <p:sp>
        <p:nvSpPr>
          <p:cNvPr id="451" name="Google Shape;451;p27"/>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grpSp>
        <p:nvGrpSpPr>
          <p:cNvPr id="452" name="Google Shape;452;p27"/>
          <p:cNvGrpSpPr/>
          <p:nvPr/>
        </p:nvGrpSpPr>
        <p:grpSpPr>
          <a:xfrm>
            <a:off x="7370364" y="-23539"/>
            <a:ext cx="2562565" cy="6885155"/>
            <a:chOff x="7370364" y="-23539"/>
            <a:chExt cx="2562565" cy="6885155"/>
          </a:xfrm>
        </p:grpSpPr>
        <p:pic>
          <p:nvPicPr>
            <p:cNvPr id="453" name="Google Shape;453;p27"/>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454" name="Google Shape;454;p27"/>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pic>
        <p:nvPicPr>
          <p:cNvPr id="455" name="Google Shape;455;p27"/>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id="218" name="Google Shape;218;g2c5a591c0c4_0_113"/>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219" name="Google Shape;219;g2c5a591c0c4_0_113"/>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pic>
        <p:nvPicPr>
          <p:cNvPr id="220" name="Google Shape;220;g2c5a591c0c4_0_113"/>
          <p:cNvPicPr preferRelativeResize="0"/>
          <p:nvPr/>
        </p:nvPicPr>
        <p:blipFill rotWithShape="1">
          <a:blip r:embed="rId4">
            <a:alphaModFix/>
          </a:blip>
          <a:srcRect b="0" l="0" r="0" t="0"/>
          <a:stretch/>
        </p:blipFill>
        <p:spPr>
          <a:xfrm>
            <a:off x="152400" y="1325025"/>
            <a:ext cx="11887202" cy="420794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g2c46ccb187e_0_158"/>
          <p:cNvSpPr txBox="1"/>
          <p:nvPr>
            <p:ph type="ctrTitle"/>
          </p:nvPr>
        </p:nvSpPr>
        <p:spPr>
          <a:xfrm>
            <a:off x="796325" y="447100"/>
            <a:ext cx="107910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Profilo di rischio della cybersicurezza marittima</a:t>
            </a:r>
            <a:endParaRPr/>
          </a:p>
        </p:txBody>
      </p:sp>
      <p:sp>
        <p:nvSpPr>
          <p:cNvPr id="461" name="Google Shape;461;g2c46ccb187e_0_158"/>
          <p:cNvSpPr txBox="1"/>
          <p:nvPr/>
        </p:nvSpPr>
        <p:spPr>
          <a:xfrm>
            <a:off x="434625" y="1144400"/>
            <a:ext cx="5386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entury Gothic"/>
                <a:ea typeface="Century Gothic"/>
                <a:cs typeface="Century Gothic"/>
                <a:sym typeface="Century Gothic"/>
              </a:rPr>
              <a:t>Sistemi portuali</a:t>
            </a:r>
            <a:endParaRPr b="0" i="0" sz="1600" u="none" cap="none" strike="noStrike">
              <a:solidFill>
                <a:schemeClr val="dk1"/>
              </a:solidFill>
              <a:latin typeface="Century Gothic"/>
              <a:ea typeface="Century Gothic"/>
              <a:cs typeface="Century Gothic"/>
              <a:sym typeface="Century Gothic"/>
            </a:endParaRPr>
          </a:p>
        </p:txBody>
      </p:sp>
      <p:pic>
        <p:nvPicPr>
          <p:cNvPr id="462" name="Google Shape;462;g2c46ccb187e_0_158"/>
          <p:cNvPicPr preferRelativeResize="0"/>
          <p:nvPr/>
        </p:nvPicPr>
        <p:blipFill rotWithShape="1">
          <a:blip r:embed="rId3">
            <a:alphaModFix/>
          </a:blip>
          <a:srcRect b="0" l="0" r="0" t="0"/>
          <a:stretch/>
        </p:blipFill>
        <p:spPr>
          <a:xfrm>
            <a:off x="1939325" y="1144400"/>
            <a:ext cx="7688114" cy="5298775"/>
          </a:xfrm>
          <a:prstGeom prst="rect">
            <a:avLst/>
          </a:prstGeom>
          <a:noFill/>
          <a:ln>
            <a:noFill/>
          </a:ln>
        </p:spPr>
      </p:pic>
      <p:pic>
        <p:nvPicPr>
          <p:cNvPr id="463" name="Google Shape;463;g2c46ccb187e_0_158"/>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464" name="Google Shape;464;g2c46ccb187e_0_158"/>
          <p:cNvSpPr txBox="1"/>
          <p:nvPr>
            <p:ph idx="12" type="sldNum"/>
          </p:nvPr>
        </p:nvSpPr>
        <p:spPr>
          <a:xfrm>
            <a:off x="10920946" y="64431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g2c4a8f52a91_0_90"/>
          <p:cNvSpPr txBox="1"/>
          <p:nvPr>
            <p:ph type="ctrTitle"/>
          </p:nvPr>
        </p:nvSpPr>
        <p:spPr>
          <a:xfrm>
            <a:off x="796325" y="447100"/>
            <a:ext cx="107910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Profilo di rischio della cybersicurezza marittima</a:t>
            </a:r>
            <a:endParaRPr/>
          </a:p>
        </p:txBody>
      </p:sp>
      <p:sp>
        <p:nvSpPr>
          <p:cNvPr id="470" name="Google Shape;470;g2c4a8f52a91_0_90"/>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sp>
        <p:nvSpPr>
          <p:cNvPr id="471" name="Google Shape;471;g2c4a8f52a91_0_90"/>
          <p:cNvSpPr txBox="1"/>
          <p:nvPr/>
        </p:nvSpPr>
        <p:spPr>
          <a:xfrm>
            <a:off x="891825" y="1144400"/>
            <a:ext cx="5386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entury Gothic"/>
                <a:ea typeface="Century Gothic"/>
                <a:cs typeface="Century Gothic"/>
                <a:sym typeface="Century Gothic"/>
              </a:rPr>
              <a:t>Tassonomia dei beni portuali</a:t>
            </a:r>
            <a:endParaRPr b="0" i="0" sz="1600" u="none" cap="none" strike="noStrike">
              <a:solidFill>
                <a:schemeClr val="dk1"/>
              </a:solidFill>
              <a:latin typeface="Century Gothic"/>
              <a:ea typeface="Century Gothic"/>
              <a:cs typeface="Century Gothic"/>
              <a:sym typeface="Century Gothic"/>
            </a:endParaRPr>
          </a:p>
        </p:txBody>
      </p:sp>
      <p:pic>
        <p:nvPicPr>
          <p:cNvPr id="472" name="Google Shape;472;g2c4a8f52a91_0_90"/>
          <p:cNvPicPr preferRelativeResize="0"/>
          <p:nvPr/>
        </p:nvPicPr>
        <p:blipFill rotWithShape="1">
          <a:blip r:embed="rId3">
            <a:alphaModFix/>
          </a:blip>
          <a:srcRect b="0" l="0" r="0" t="0"/>
          <a:stretch/>
        </p:blipFill>
        <p:spPr>
          <a:xfrm>
            <a:off x="3893848" y="1108600"/>
            <a:ext cx="4276626" cy="5334574"/>
          </a:xfrm>
          <a:prstGeom prst="rect">
            <a:avLst/>
          </a:prstGeom>
          <a:noFill/>
          <a:ln>
            <a:noFill/>
          </a:ln>
        </p:spPr>
      </p:pic>
      <p:pic>
        <p:nvPicPr>
          <p:cNvPr id="473" name="Google Shape;473;g2c4a8f52a91_0_90"/>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474" name="Google Shape;474;g2c4a8f52a91_0_90"/>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g2c4a8f52a91_0_81"/>
          <p:cNvSpPr txBox="1"/>
          <p:nvPr>
            <p:ph type="ctrTitle"/>
          </p:nvPr>
        </p:nvSpPr>
        <p:spPr>
          <a:xfrm>
            <a:off x="796325" y="447100"/>
            <a:ext cx="107910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Profilo di rischio della cybersicurezza marittima</a:t>
            </a:r>
            <a:endParaRPr/>
          </a:p>
        </p:txBody>
      </p:sp>
      <p:sp>
        <p:nvSpPr>
          <p:cNvPr id="480" name="Google Shape;480;g2c4a8f52a91_0_81"/>
          <p:cNvSpPr txBox="1"/>
          <p:nvPr/>
        </p:nvSpPr>
        <p:spPr>
          <a:xfrm>
            <a:off x="891825" y="1144400"/>
            <a:ext cx="5386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entury Gothic"/>
                <a:ea typeface="Century Gothic"/>
                <a:cs typeface="Century Gothic"/>
                <a:sym typeface="Century Gothic"/>
              </a:rPr>
              <a:t>Obiettivi marittimi</a:t>
            </a:r>
            <a:endParaRPr b="0" i="0" sz="1600" u="none" cap="none" strike="noStrike">
              <a:solidFill>
                <a:schemeClr val="dk1"/>
              </a:solidFill>
              <a:latin typeface="Century Gothic"/>
              <a:ea typeface="Century Gothic"/>
              <a:cs typeface="Century Gothic"/>
              <a:sym typeface="Century Gothic"/>
            </a:endParaRPr>
          </a:p>
        </p:txBody>
      </p:sp>
      <p:pic>
        <p:nvPicPr>
          <p:cNvPr id="481" name="Google Shape;481;g2c4a8f52a91_0_81"/>
          <p:cNvPicPr preferRelativeResize="0"/>
          <p:nvPr/>
        </p:nvPicPr>
        <p:blipFill rotWithShape="1">
          <a:blip r:embed="rId3">
            <a:alphaModFix/>
          </a:blip>
          <a:srcRect b="0" l="0" r="0" t="0"/>
          <a:stretch/>
        </p:blipFill>
        <p:spPr>
          <a:xfrm>
            <a:off x="2677513" y="1144400"/>
            <a:ext cx="7602261" cy="5298774"/>
          </a:xfrm>
          <a:prstGeom prst="rect">
            <a:avLst/>
          </a:prstGeom>
          <a:noFill/>
          <a:ln>
            <a:noFill/>
          </a:ln>
        </p:spPr>
      </p:pic>
      <p:pic>
        <p:nvPicPr>
          <p:cNvPr id="482" name="Google Shape;482;g2c4a8f52a91_0_81"/>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483" name="Google Shape;483;g2c4a8f52a91_0_81"/>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g2c4a8f52a91_0_13"/>
          <p:cNvSpPr txBox="1"/>
          <p:nvPr>
            <p:ph type="ctrTitle"/>
          </p:nvPr>
        </p:nvSpPr>
        <p:spPr>
          <a:xfrm>
            <a:off x="796325" y="447100"/>
            <a:ext cx="107910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Profilo di rischio della cybersicurezza marittima</a:t>
            </a:r>
            <a:endParaRPr/>
          </a:p>
        </p:txBody>
      </p:sp>
      <p:sp>
        <p:nvSpPr>
          <p:cNvPr id="489" name="Google Shape;489;g2c4a8f52a91_0_13"/>
          <p:cNvSpPr txBox="1"/>
          <p:nvPr/>
        </p:nvSpPr>
        <p:spPr>
          <a:xfrm>
            <a:off x="891825" y="1144400"/>
            <a:ext cx="53868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entury Gothic"/>
                <a:ea typeface="Century Gothic"/>
                <a:cs typeface="Century Gothic"/>
                <a:sym typeface="Century Gothic"/>
              </a:rPr>
              <a:t>Marittimo</a:t>
            </a:r>
            <a:endParaRPr b="1"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entury Gothic"/>
                <a:ea typeface="Century Gothic"/>
                <a:cs typeface="Century Gothic"/>
                <a:sym typeface="Century Gothic"/>
              </a:rPr>
              <a:t>Minacce principali</a:t>
            </a:r>
            <a:endParaRPr b="1" i="0" sz="1600" u="none" cap="none" strike="noStrike">
              <a:solidFill>
                <a:schemeClr val="dk1"/>
              </a:solidFill>
              <a:latin typeface="Century Gothic"/>
              <a:ea typeface="Century Gothic"/>
              <a:cs typeface="Century Gothic"/>
              <a:sym typeface="Century Gothic"/>
            </a:endParaRPr>
          </a:p>
        </p:txBody>
      </p:sp>
      <p:pic>
        <p:nvPicPr>
          <p:cNvPr id="490" name="Google Shape;490;g2c4a8f52a91_0_13"/>
          <p:cNvPicPr preferRelativeResize="0"/>
          <p:nvPr/>
        </p:nvPicPr>
        <p:blipFill rotWithShape="1">
          <a:blip r:embed="rId3">
            <a:alphaModFix/>
          </a:blip>
          <a:srcRect b="0" l="0" r="0" t="0"/>
          <a:stretch/>
        </p:blipFill>
        <p:spPr>
          <a:xfrm>
            <a:off x="2352361" y="1108600"/>
            <a:ext cx="7556039" cy="5334575"/>
          </a:xfrm>
          <a:prstGeom prst="rect">
            <a:avLst/>
          </a:prstGeom>
          <a:noFill/>
          <a:ln>
            <a:noFill/>
          </a:ln>
        </p:spPr>
      </p:pic>
      <p:pic>
        <p:nvPicPr>
          <p:cNvPr id="491" name="Google Shape;491;g2c4a8f52a91_0_13"/>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492" name="Google Shape;492;g2c4a8f52a91_0_13"/>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g2c4a8f52a91_0_22"/>
          <p:cNvSpPr txBox="1"/>
          <p:nvPr>
            <p:ph type="ctrTitle"/>
          </p:nvPr>
        </p:nvSpPr>
        <p:spPr>
          <a:xfrm>
            <a:off x="796325" y="447100"/>
            <a:ext cx="107910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Incidenti di cybersicurezza marittima</a:t>
            </a:r>
            <a:endParaRPr/>
          </a:p>
        </p:txBody>
      </p:sp>
      <p:pic>
        <p:nvPicPr>
          <p:cNvPr id="498" name="Google Shape;498;g2c4a8f52a91_0_22"/>
          <p:cNvPicPr preferRelativeResize="0"/>
          <p:nvPr/>
        </p:nvPicPr>
        <p:blipFill rotWithShape="1">
          <a:blip r:embed="rId3">
            <a:alphaModFix/>
          </a:blip>
          <a:srcRect b="0" l="0" r="0" t="0"/>
          <a:stretch/>
        </p:blipFill>
        <p:spPr>
          <a:xfrm>
            <a:off x="389125" y="1106226"/>
            <a:ext cx="5866105" cy="5260750"/>
          </a:xfrm>
          <a:prstGeom prst="rect">
            <a:avLst/>
          </a:prstGeom>
          <a:noFill/>
          <a:ln>
            <a:noFill/>
          </a:ln>
        </p:spPr>
      </p:pic>
      <p:sp>
        <p:nvSpPr>
          <p:cNvPr id="499" name="Google Shape;499;g2c4a8f52a91_0_22"/>
          <p:cNvSpPr txBox="1"/>
          <p:nvPr/>
        </p:nvSpPr>
        <p:spPr>
          <a:xfrm>
            <a:off x="6351425" y="1471950"/>
            <a:ext cx="5611200" cy="437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1" lang="en-US" sz="1600" u="none" cap="none" strike="noStrike">
                <a:solidFill>
                  <a:schemeClr val="dk1"/>
                </a:solidFill>
                <a:latin typeface="Century Gothic"/>
                <a:ea typeface="Century Gothic"/>
                <a:cs typeface="Century Gothic"/>
                <a:sym typeface="Century Gothic"/>
              </a:rPr>
              <a:t>"In questo caso hanno ingaggiato degli hacker [che erano] di livello molto alto, intelligenti, che facevano un sacco di lavoro sul software", aggiunge.</a:t>
            </a:r>
            <a:endParaRPr b="0" i="1"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t/>
            </a:r>
            <a:endParaRPr b="0" i="1"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rPr b="0" i="1" lang="en-US" sz="1600" u="none" cap="none" strike="noStrike">
                <a:solidFill>
                  <a:schemeClr val="dk1"/>
                </a:solidFill>
                <a:latin typeface="Century Gothic"/>
                <a:ea typeface="Century Gothic"/>
                <a:cs typeface="Century Gothic"/>
                <a:sym typeface="Century Gothic"/>
              </a:rPr>
              <a:t>L'operazione di hackeraggio delle compagnie portuali si è svolta in più fasi, iniziando con l'invio di un software maligno al personale, che ha permesso al gruppo di criminalità organizzata di accedere ai dati da remoto.</a:t>
            </a:r>
            <a:endParaRPr b="0" i="1"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t/>
            </a:r>
            <a:endParaRPr b="0" i="1"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rPr b="0" i="1" lang="en-US" sz="1600" u="none" cap="none" strike="noStrike">
                <a:solidFill>
                  <a:schemeClr val="dk1"/>
                </a:solidFill>
                <a:latin typeface="Century Gothic"/>
                <a:ea typeface="Century Gothic"/>
                <a:cs typeface="Century Gothic"/>
                <a:sym typeface="Century Gothic"/>
              </a:rPr>
              <a:t>Dopo aver scoperto la violazione iniziale e aver installato un firewall per prevenire ulteriori attacchi, gli hacker si sono introdotti nei locali e hanno installato dispositivi di key-logging sui computer.</a:t>
            </a:r>
            <a:endParaRPr b="0" i="1"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t/>
            </a:r>
            <a:endParaRPr b="0" i="1"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rPr b="0" i="1" lang="en-US" sz="1600" u="none" cap="none" strike="noStrike">
                <a:solidFill>
                  <a:schemeClr val="dk1"/>
                </a:solidFill>
                <a:latin typeface="Century Gothic"/>
                <a:ea typeface="Century Gothic"/>
                <a:cs typeface="Century Gothic"/>
                <a:sym typeface="Century Gothic"/>
              </a:rPr>
              <a:t>In questo modo è stato possibile ottenere l'accesso wireless alle sequenze di tasti digitate dal personale e alle schermate dei loro monitor.</a:t>
            </a:r>
            <a:endParaRPr b="0" i="1" sz="1600" u="none" cap="none" strike="noStrike">
              <a:solidFill>
                <a:schemeClr val="dk1"/>
              </a:solidFill>
              <a:latin typeface="Century Gothic"/>
              <a:ea typeface="Century Gothic"/>
              <a:cs typeface="Century Gothic"/>
              <a:sym typeface="Century Gothic"/>
            </a:endParaRPr>
          </a:p>
        </p:txBody>
      </p:sp>
      <p:pic>
        <p:nvPicPr>
          <p:cNvPr id="500" name="Google Shape;500;g2c4a8f52a91_0_22"/>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501" name="Google Shape;501;g2c4a8f52a91_0_22"/>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g2c4a8f52a91_0_33"/>
          <p:cNvSpPr txBox="1"/>
          <p:nvPr>
            <p:ph type="ctrTitle"/>
          </p:nvPr>
        </p:nvSpPr>
        <p:spPr>
          <a:xfrm>
            <a:off x="796325" y="447100"/>
            <a:ext cx="107910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Incidenti di cybersicurezza marittima</a:t>
            </a:r>
            <a:endParaRPr/>
          </a:p>
        </p:txBody>
      </p:sp>
      <p:pic>
        <p:nvPicPr>
          <p:cNvPr id="507" name="Google Shape;507;g2c4a8f52a91_0_33"/>
          <p:cNvPicPr preferRelativeResize="0"/>
          <p:nvPr/>
        </p:nvPicPr>
        <p:blipFill rotWithShape="1">
          <a:blip r:embed="rId3">
            <a:alphaModFix/>
          </a:blip>
          <a:srcRect b="0" l="0" r="0" t="0"/>
          <a:stretch/>
        </p:blipFill>
        <p:spPr>
          <a:xfrm>
            <a:off x="143525" y="1070324"/>
            <a:ext cx="7426174" cy="4231524"/>
          </a:xfrm>
          <a:prstGeom prst="rect">
            <a:avLst/>
          </a:prstGeom>
          <a:noFill/>
          <a:ln>
            <a:noFill/>
          </a:ln>
        </p:spPr>
      </p:pic>
      <p:sp>
        <p:nvSpPr>
          <p:cNvPr id="508" name="Google Shape;508;g2c4a8f52a91_0_33"/>
          <p:cNvSpPr txBox="1"/>
          <p:nvPr/>
        </p:nvSpPr>
        <p:spPr>
          <a:xfrm>
            <a:off x="5411450" y="1867075"/>
            <a:ext cx="6744900" cy="4571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1" lang="en-US" sz="1500" u="none" cap="none" strike="noStrike">
                <a:solidFill>
                  <a:schemeClr val="dk1"/>
                </a:solidFill>
                <a:latin typeface="Century Gothic"/>
                <a:ea typeface="Century Gothic"/>
                <a:cs typeface="Century Gothic"/>
                <a:sym typeface="Century Gothic"/>
              </a:rPr>
              <a:t>Jensen alzò lo sguardo per chiedere se qualcun altro nel suo ufficio open space di informatici fosse stato interrotto così bruscamente. E, girando la testa, vide gli schermi di tutti gli altri computer della stanza spegnersi in rapida successione.</a:t>
            </a:r>
            <a:endParaRPr b="0" i="1" sz="15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500"/>
              <a:buFont typeface="Arial"/>
              <a:buNone/>
            </a:pPr>
            <a:r>
              <a:t/>
            </a:r>
            <a:endParaRPr b="0" i="1" sz="15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500"/>
              <a:buFont typeface="Arial"/>
              <a:buNone/>
            </a:pPr>
            <a:r>
              <a:rPr b="0" i="1" lang="en-US" sz="1500" u="none" cap="none" strike="noStrike">
                <a:solidFill>
                  <a:schemeClr val="dk1"/>
                </a:solidFill>
                <a:latin typeface="Century Gothic"/>
                <a:ea typeface="Century Gothic"/>
                <a:cs typeface="Century Gothic"/>
                <a:sym typeface="Century Gothic"/>
              </a:rPr>
              <a:t>"Ho visto un'ondata di schermi diventare neri. Nero, nero, nero. Nero, nero, nero, nero", racconta. Jensen e i suoi vicini scoprirono subito che i PC erano irreversibilmente bloccati. Il riavvio li riportava alla stessa schermata nera.</a:t>
            </a:r>
            <a:endParaRPr b="0" i="1" sz="15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500"/>
              <a:buFont typeface="Arial"/>
              <a:buNone/>
            </a:pPr>
            <a:r>
              <a:t/>
            </a:r>
            <a:endParaRPr b="0" i="1" sz="15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500"/>
              <a:buFont typeface="Arial"/>
              <a:buNone/>
            </a:pPr>
            <a:r>
              <a:rPr b="0" i="1" lang="en-US" sz="1500" u="none" cap="none" strike="noStrike">
                <a:solidFill>
                  <a:schemeClr val="dk1"/>
                </a:solidFill>
                <a:latin typeface="Century Gothic"/>
                <a:ea typeface="Century Gothic"/>
                <a:cs typeface="Century Gothic"/>
                <a:sym typeface="Century Gothic"/>
              </a:rPr>
              <a:t>[...] Gli architetti di NotPetya hanno combinato questa chiave scheletrica digitale con una vecchia invenzione nota come Mimikatz, creata come prova di concetto dal ricercatore di sicurezza francese Benjamin Delpy nel 2011. Delpy aveva inizialmente rilasciato Mimikatz per dimostrare che Windows lasciava le password degli utenti in sospeso nella memoria dei computer. Una volta che gli hacker ottenevano l'accesso iniziale a un computer, Mimikatz poteva estrarre quelle password dalla RAM e usarle per entrare in altri computer accessibili con le stesse credenziali. Nelle reti con computer multiutente, potrebbe persino consentire a un attacco automatico di spostarsi da un computer all'altro.</a:t>
            </a:r>
            <a:endParaRPr b="0" i="1" sz="1500" u="none" cap="none" strike="noStrike">
              <a:solidFill>
                <a:schemeClr val="dk1"/>
              </a:solidFill>
              <a:latin typeface="Century Gothic"/>
              <a:ea typeface="Century Gothic"/>
              <a:cs typeface="Century Gothic"/>
              <a:sym typeface="Century Gothic"/>
            </a:endParaRPr>
          </a:p>
        </p:txBody>
      </p:sp>
      <p:pic>
        <p:nvPicPr>
          <p:cNvPr id="509" name="Google Shape;509;g2c4a8f52a91_0_33"/>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510" name="Google Shape;510;g2c4a8f52a91_0_33"/>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pic>
        <p:nvPicPr>
          <p:cNvPr id="515" name="Google Shape;515;g2c4a8f52a91_0_44"/>
          <p:cNvPicPr preferRelativeResize="0"/>
          <p:nvPr/>
        </p:nvPicPr>
        <p:blipFill rotWithShape="1">
          <a:blip r:embed="rId3">
            <a:alphaModFix/>
          </a:blip>
          <a:srcRect b="0" l="0" r="0" t="0"/>
          <a:stretch/>
        </p:blipFill>
        <p:spPr>
          <a:xfrm>
            <a:off x="112674" y="1144400"/>
            <a:ext cx="6060300" cy="4917900"/>
          </a:xfrm>
          <a:prstGeom prst="rect">
            <a:avLst/>
          </a:prstGeom>
          <a:noFill/>
          <a:ln>
            <a:noFill/>
          </a:ln>
        </p:spPr>
      </p:pic>
      <p:sp>
        <p:nvSpPr>
          <p:cNvPr id="516" name="Google Shape;516;g2c4a8f52a91_0_44"/>
          <p:cNvSpPr txBox="1"/>
          <p:nvPr>
            <p:ph type="ctrTitle"/>
          </p:nvPr>
        </p:nvSpPr>
        <p:spPr>
          <a:xfrm>
            <a:off x="796325" y="447100"/>
            <a:ext cx="107910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Incidenti di cybersicurezza marittima</a:t>
            </a:r>
            <a:endParaRPr/>
          </a:p>
        </p:txBody>
      </p:sp>
      <p:sp>
        <p:nvSpPr>
          <p:cNvPr id="517" name="Google Shape;517;g2c4a8f52a91_0_44"/>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sp>
        <p:nvSpPr>
          <p:cNvPr id="518" name="Google Shape;518;g2c4a8f52a91_0_44"/>
          <p:cNvSpPr txBox="1"/>
          <p:nvPr/>
        </p:nvSpPr>
        <p:spPr>
          <a:xfrm>
            <a:off x="5943600" y="4332975"/>
            <a:ext cx="6060300" cy="226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1" lang="en-US" sz="1500" u="none" cap="none" strike="noStrike">
                <a:solidFill>
                  <a:schemeClr val="dk1"/>
                </a:solidFill>
                <a:latin typeface="Century Gothic"/>
                <a:ea typeface="Century Gothic"/>
                <a:cs typeface="Century Gothic"/>
                <a:sym typeface="Century Gothic"/>
              </a:rPr>
              <a:t>La crescente convergenza dei sistemi IT e OT non mostra tuttavia segni di rallentamento. I porti "intelligenti" iperconnessi stanno portando efficienza e precisione, riducendo al contempo i costi. Tuttavia, l'intreccio tra fisico e digitale nei porti rimane una sfida significativa per i team di sicurezza informatica incaricati della loro difesa. Senza trarre conclusioni affrettate, forse non è una sorpresa che il Porto di Barcellona abbia in corso un "progetto di porto digitale", lanciato lo scorso anno per promuovere la digitalizzazione dell'ambiente portuale.</a:t>
            </a:r>
            <a:endParaRPr b="0" i="1" sz="1500" u="none" cap="none" strike="noStrike">
              <a:solidFill>
                <a:schemeClr val="dk1"/>
              </a:solidFill>
              <a:latin typeface="Century Gothic"/>
              <a:ea typeface="Century Gothic"/>
              <a:cs typeface="Century Gothic"/>
              <a:sym typeface="Century Gothic"/>
            </a:endParaRPr>
          </a:p>
        </p:txBody>
      </p:sp>
      <p:pic>
        <p:nvPicPr>
          <p:cNvPr id="519" name="Google Shape;519;g2c4a8f52a91_0_44"/>
          <p:cNvPicPr preferRelativeResize="0"/>
          <p:nvPr/>
        </p:nvPicPr>
        <p:blipFill rotWithShape="1">
          <a:blip r:embed="rId4">
            <a:alphaModFix/>
          </a:blip>
          <a:srcRect b="0" l="0" r="0" t="0"/>
          <a:stretch/>
        </p:blipFill>
        <p:spPr>
          <a:xfrm>
            <a:off x="6451969" y="1144400"/>
            <a:ext cx="4706605" cy="3188576"/>
          </a:xfrm>
          <a:prstGeom prst="rect">
            <a:avLst/>
          </a:prstGeom>
          <a:noFill/>
          <a:ln>
            <a:noFill/>
          </a:ln>
        </p:spPr>
      </p:pic>
      <p:pic>
        <p:nvPicPr>
          <p:cNvPr id="520" name="Google Shape;520;g2c4a8f52a91_0_44"/>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
        <p:nvSpPr>
          <p:cNvPr id="521" name="Google Shape;521;g2c4a8f52a91_0_44"/>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g2c4a8f52a91_0_100"/>
          <p:cNvSpPr txBox="1"/>
          <p:nvPr>
            <p:ph type="ctrTitle"/>
          </p:nvPr>
        </p:nvSpPr>
        <p:spPr>
          <a:xfrm>
            <a:off x="796325" y="447100"/>
            <a:ext cx="107910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Classificazione delle misure di sicurezza portuali</a:t>
            </a:r>
            <a:endParaRPr/>
          </a:p>
        </p:txBody>
      </p:sp>
      <p:sp>
        <p:nvSpPr>
          <p:cNvPr id="527" name="Google Shape;527;g2c4a8f52a91_0_100"/>
          <p:cNvSpPr txBox="1"/>
          <p:nvPr/>
        </p:nvSpPr>
        <p:spPr>
          <a:xfrm>
            <a:off x="824250" y="1397250"/>
            <a:ext cx="10882200" cy="46176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0"/>
              </a:spcBef>
              <a:spcAft>
                <a:spcPts val="0"/>
              </a:spcAft>
              <a:buClr>
                <a:schemeClr val="dk1"/>
              </a:buClr>
              <a:buSzPts val="1800"/>
              <a:buFont typeface="Century Gothic"/>
              <a:buAutoNum type="arabicPeriod"/>
            </a:pPr>
            <a:r>
              <a:rPr b="0" i="0" lang="en-US" sz="1800" u="none" cap="none" strike="noStrike">
                <a:solidFill>
                  <a:schemeClr val="dk1"/>
                </a:solidFill>
                <a:latin typeface="Century Gothic"/>
                <a:ea typeface="Century Gothic"/>
                <a:cs typeface="Century Gothic"/>
                <a:sym typeface="Century Gothic"/>
              </a:rPr>
              <a:t>Politiche</a:t>
            </a:r>
            <a:br>
              <a:rPr b="0" i="0" lang="en-US" sz="1800" u="none" cap="none" strike="noStrike">
                <a:solidFill>
                  <a:schemeClr val="dk1"/>
                </a:solidFill>
                <a:latin typeface="Century Gothic"/>
                <a:ea typeface="Century Gothic"/>
                <a:cs typeface="Century Gothic"/>
                <a:sym typeface="Century Gothic"/>
              </a:rPr>
            </a:b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chemeClr val="dk1"/>
              </a:buClr>
              <a:buSzPts val="1800"/>
              <a:buFont typeface="Century Gothic"/>
              <a:buAutoNum type="arabicPeriod"/>
            </a:pPr>
            <a:r>
              <a:rPr b="0" i="0" lang="en-US" sz="1800" u="none" cap="none" strike="noStrike">
                <a:solidFill>
                  <a:schemeClr val="dk1"/>
                </a:solidFill>
                <a:latin typeface="Century Gothic"/>
                <a:ea typeface="Century Gothic"/>
                <a:cs typeface="Century Gothic"/>
                <a:sym typeface="Century Gothic"/>
              </a:rPr>
              <a:t>Pratiche organizzative</a:t>
            </a:r>
            <a:br>
              <a:rPr b="0" i="0" lang="en-US" sz="1800" u="none" cap="none" strike="noStrike">
                <a:solidFill>
                  <a:schemeClr val="dk1"/>
                </a:solidFill>
                <a:latin typeface="Century Gothic"/>
                <a:ea typeface="Century Gothic"/>
                <a:cs typeface="Century Gothic"/>
                <a:sym typeface="Century Gothic"/>
              </a:rPr>
            </a:b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chemeClr val="dk1"/>
              </a:buClr>
              <a:buSzPts val="1800"/>
              <a:buFont typeface="Century Gothic"/>
              <a:buAutoNum type="arabicPeriod"/>
            </a:pPr>
            <a:r>
              <a:rPr b="1" i="0" lang="en-US" sz="1800" u="none" cap="none" strike="noStrike">
                <a:solidFill>
                  <a:schemeClr val="dk1"/>
                </a:solidFill>
                <a:latin typeface="Century Gothic"/>
                <a:ea typeface="Century Gothic"/>
                <a:cs typeface="Century Gothic"/>
                <a:sym typeface="Century Gothic"/>
              </a:rPr>
              <a:t>Pratiche tecniche</a:t>
            </a:r>
            <a:endParaRPr b="1" i="0" sz="1800" u="none" cap="none" strike="noStrike">
              <a:solidFill>
                <a:schemeClr val="dk1"/>
              </a:solidFill>
              <a:latin typeface="Century Gothic"/>
              <a:ea typeface="Century Gothic"/>
              <a:cs typeface="Century Gothic"/>
              <a:sym typeface="Century Gothic"/>
            </a:endParaRPr>
          </a:p>
          <a:p>
            <a:pPr indent="-342900" lvl="1" marL="914400" marR="0" rtl="0" algn="l">
              <a:lnSpc>
                <a:spcPct val="100000"/>
              </a:lnSpc>
              <a:spcBef>
                <a:spcPts val="0"/>
              </a:spcBef>
              <a:spcAft>
                <a:spcPts val="0"/>
              </a:spcAft>
              <a:buClr>
                <a:schemeClr val="dk1"/>
              </a:buClr>
              <a:buSzPts val="1800"/>
              <a:buFont typeface="Century Gothic"/>
              <a:buAutoNum type="alphaLcPeriod"/>
            </a:pPr>
            <a:r>
              <a:rPr b="0" i="1" lang="en-US" sz="1800" u="none" cap="none" strike="noStrike">
                <a:solidFill>
                  <a:schemeClr val="dk1"/>
                </a:solidFill>
                <a:latin typeface="Century Gothic"/>
                <a:ea typeface="Century Gothic"/>
                <a:cs typeface="Century Gothic"/>
                <a:sym typeface="Century Gothic"/>
              </a:rPr>
              <a:t>Sicurezza di rete</a:t>
            </a:r>
            <a:endParaRPr b="0" i="1" sz="1800" u="none" cap="none" strike="noStrike">
              <a:solidFill>
                <a:schemeClr val="dk1"/>
              </a:solidFill>
              <a:latin typeface="Century Gothic"/>
              <a:ea typeface="Century Gothic"/>
              <a:cs typeface="Century Gothic"/>
              <a:sym typeface="Century Gothic"/>
            </a:endParaRPr>
          </a:p>
          <a:p>
            <a:pPr indent="-342900" lvl="1" marL="914400" marR="0" rtl="0" algn="l">
              <a:lnSpc>
                <a:spcPct val="100000"/>
              </a:lnSpc>
              <a:spcBef>
                <a:spcPts val="0"/>
              </a:spcBef>
              <a:spcAft>
                <a:spcPts val="0"/>
              </a:spcAft>
              <a:buClr>
                <a:schemeClr val="dk1"/>
              </a:buClr>
              <a:buSzPts val="1800"/>
              <a:buFont typeface="Century Gothic"/>
              <a:buAutoNum type="alphaLcPeriod"/>
            </a:pPr>
            <a:r>
              <a:rPr b="0" i="1" lang="en-US" sz="1800" u="none" cap="none" strike="noStrike">
                <a:solidFill>
                  <a:schemeClr val="dk1"/>
                </a:solidFill>
                <a:latin typeface="Century Gothic"/>
                <a:ea typeface="Century Gothic"/>
                <a:cs typeface="Century Gothic"/>
                <a:sym typeface="Century Gothic"/>
              </a:rPr>
              <a:t>Controllo degli accessi</a:t>
            </a:r>
            <a:endParaRPr b="0" i="1" sz="1800" u="none" cap="none" strike="noStrike">
              <a:solidFill>
                <a:schemeClr val="dk1"/>
              </a:solidFill>
              <a:latin typeface="Century Gothic"/>
              <a:ea typeface="Century Gothic"/>
              <a:cs typeface="Century Gothic"/>
              <a:sym typeface="Century Gothic"/>
            </a:endParaRPr>
          </a:p>
          <a:p>
            <a:pPr indent="-342900" lvl="1" marL="914400" marR="0" rtl="0" algn="l">
              <a:lnSpc>
                <a:spcPct val="100000"/>
              </a:lnSpc>
              <a:spcBef>
                <a:spcPts val="0"/>
              </a:spcBef>
              <a:spcAft>
                <a:spcPts val="0"/>
              </a:spcAft>
              <a:buClr>
                <a:schemeClr val="dk1"/>
              </a:buClr>
              <a:buSzPts val="1800"/>
              <a:buFont typeface="Century Gothic"/>
              <a:buAutoNum type="alphaLcPeriod"/>
            </a:pPr>
            <a:r>
              <a:rPr b="0" i="1" lang="en-US" sz="1800" u="none" cap="none" strike="noStrike">
                <a:solidFill>
                  <a:schemeClr val="dk1"/>
                </a:solidFill>
                <a:latin typeface="Century Gothic"/>
                <a:ea typeface="Century Gothic"/>
                <a:cs typeface="Century Gothic"/>
                <a:sym typeface="Century Gothic"/>
              </a:rPr>
              <a:t>Amministrazione e gestione della configurazione</a:t>
            </a:r>
            <a:endParaRPr b="0" i="1" sz="1800" u="none" cap="none" strike="noStrike">
              <a:solidFill>
                <a:schemeClr val="dk1"/>
              </a:solidFill>
              <a:latin typeface="Century Gothic"/>
              <a:ea typeface="Century Gothic"/>
              <a:cs typeface="Century Gothic"/>
              <a:sym typeface="Century Gothic"/>
            </a:endParaRPr>
          </a:p>
          <a:p>
            <a:pPr indent="-342900" lvl="1" marL="914400" marR="0" rtl="0" algn="l">
              <a:lnSpc>
                <a:spcPct val="100000"/>
              </a:lnSpc>
              <a:spcBef>
                <a:spcPts val="0"/>
              </a:spcBef>
              <a:spcAft>
                <a:spcPts val="0"/>
              </a:spcAft>
              <a:buClr>
                <a:schemeClr val="dk1"/>
              </a:buClr>
              <a:buSzPts val="1800"/>
              <a:buFont typeface="Century Gothic"/>
              <a:buAutoNum type="alphaLcPeriod"/>
            </a:pPr>
            <a:r>
              <a:rPr b="0" i="1" lang="en-US" sz="1800" u="none" cap="none" strike="noStrike">
                <a:solidFill>
                  <a:schemeClr val="dk1"/>
                </a:solidFill>
                <a:latin typeface="Century Gothic"/>
                <a:ea typeface="Century Gothic"/>
                <a:cs typeface="Century Gothic"/>
                <a:sym typeface="Century Gothic"/>
              </a:rPr>
              <a:t>Gestione delle minacce</a:t>
            </a:r>
            <a:endParaRPr b="0" i="1" sz="1800" u="none" cap="none" strike="noStrike">
              <a:solidFill>
                <a:schemeClr val="dk1"/>
              </a:solidFill>
              <a:latin typeface="Century Gothic"/>
              <a:ea typeface="Century Gothic"/>
              <a:cs typeface="Century Gothic"/>
              <a:sym typeface="Century Gothic"/>
            </a:endParaRPr>
          </a:p>
          <a:p>
            <a:pPr indent="-342900" lvl="1" marL="914400" marR="0" rtl="0" algn="l">
              <a:lnSpc>
                <a:spcPct val="100000"/>
              </a:lnSpc>
              <a:spcBef>
                <a:spcPts val="0"/>
              </a:spcBef>
              <a:spcAft>
                <a:spcPts val="0"/>
              </a:spcAft>
              <a:buClr>
                <a:schemeClr val="dk1"/>
              </a:buClr>
              <a:buSzPts val="1800"/>
              <a:buFont typeface="Century Gothic"/>
              <a:buAutoNum type="alphaLcPeriod"/>
            </a:pPr>
            <a:r>
              <a:rPr b="0" i="1" lang="en-US" sz="1800" u="none" cap="none" strike="noStrike">
                <a:solidFill>
                  <a:schemeClr val="dk1"/>
                </a:solidFill>
                <a:latin typeface="Century Gothic"/>
                <a:ea typeface="Century Gothic"/>
                <a:cs typeface="Century Gothic"/>
                <a:sym typeface="Century Gothic"/>
              </a:rPr>
              <a:t>Sicurezza del cloud</a:t>
            </a:r>
            <a:endParaRPr b="0" i="1" sz="1800" u="none" cap="none" strike="noStrike">
              <a:solidFill>
                <a:schemeClr val="dk1"/>
              </a:solidFill>
              <a:latin typeface="Century Gothic"/>
              <a:ea typeface="Century Gothic"/>
              <a:cs typeface="Century Gothic"/>
              <a:sym typeface="Century Gothic"/>
            </a:endParaRPr>
          </a:p>
          <a:p>
            <a:pPr indent="-342900" lvl="1" marL="914400" marR="0" rtl="0" algn="l">
              <a:lnSpc>
                <a:spcPct val="100000"/>
              </a:lnSpc>
              <a:spcBef>
                <a:spcPts val="0"/>
              </a:spcBef>
              <a:spcAft>
                <a:spcPts val="0"/>
              </a:spcAft>
              <a:buClr>
                <a:schemeClr val="dk1"/>
              </a:buClr>
              <a:buSzPts val="1800"/>
              <a:buFont typeface="Century Gothic"/>
              <a:buAutoNum type="alphaLcPeriod"/>
            </a:pPr>
            <a:r>
              <a:rPr b="0" i="1" lang="en-US" sz="1800" u="none" cap="none" strike="noStrike">
                <a:solidFill>
                  <a:schemeClr val="dk1"/>
                </a:solidFill>
                <a:latin typeface="Century Gothic"/>
                <a:ea typeface="Century Gothic"/>
                <a:cs typeface="Century Gothic"/>
                <a:sym typeface="Century Gothic"/>
              </a:rPr>
              <a:t>Sicurezza da macchina a macchina</a:t>
            </a:r>
            <a:endParaRPr b="0" i="1" sz="1800" u="none" cap="none" strike="noStrike">
              <a:solidFill>
                <a:schemeClr val="dk1"/>
              </a:solidFill>
              <a:latin typeface="Century Gothic"/>
              <a:ea typeface="Century Gothic"/>
              <a:cs typeface="Century Gothic"/>
              <a:sym typeface="Century Gothic"/>
            </a:endParaRPr>
          </a:p>
          <a:p>
            <a:pPr indent="-342900" lvl="1" marL="914400" marR="0" rtl="0" algn="l">
              <a:lnSpc>
                <a:spcPct val="100000"/>
              </a:lnSpc>
              <a:spcBef>
                <a:spcPts val="0"/>
              </a:spcBef>
              <a:spcAft>
                <a:spcPts val="0"/>
              </a:spcAft>
              <a:buClr>
                <a:schemeClr val="dk1"/>
              </a:buClr>
              <a:buSzPts val="1800"/>
              <a:buFont typeface="Century Gothic"/>
              <a:buAutoNum type="alphaLcPeriod"/>
            </a:pPr>
            <a:r>
              <a:rPr b="0" i="1" lang="en-US" sz="1800" u="none" cap="none" strike="noStrike">
                <a:solidFill>
                  <a:schemeClr val="dk1"/>
                </a:solidFill>
                <a:latin typeface="Century Gothic"/>
                <a:ea typeface="Century Gothic"/>
                <a:cs typeface="Century Gothic"/>
                <a:sym typeface="Century Gothic"/>
              </a:rPr>
              <a:t>Protezione dei dati</a:t>
            </a:r>
            <a:endParaRPr b="0" i="1" sz="1800" u="none" cap="none" strike="noStrike">
              <a:solidFill>
                <a:schemeClr val="dk1"/>
              </a:solidFill>
              <a:latin typeface="Century Gothic"/>
              <a:ea typeface="Century Gothic"/>
              <a:cs typeface="Century Gothic"/>
              <a:sym typeface="Century Gothic"/>
            </a:endParaRPr>
          </a:p>
          <a:p>
            <a:pPr indent="-342900" lvl="1" marL="914400" marR="0" rtl="0" algn="l">
              <a:lnSpc>
                <a:spcPct val="100000"/>
              </a:lnSpc>
              <a:spcBef>
                <a:spcPts val="0"/>
              </a:spcBef>
              <a:spcAft>
                <a:spcPts val="0"/>
              </a:spcAft>
              <a:buClr>
                <a:schemeClr val="dk1"/>
              </a:buClr>
              <a:buSzPts val="1800"/>
              <a:buFont typeface="Century Gothic"/>
              <a:buAutoNum type="alphaLcPeriod"/>
            </a:pPr>
            <a:r>
              <a:rPr b="0" i="1" lang="en-US" sz="1800" u="none" cap="none" strike="noStrike">
                <a:solidFill>
                  <a:schemeClr val="dk1"/>
                </a:solidFill>
                <a:latin typeface="Century Gothic"/>
                <a:ea typeface="Century Gothic"/>
                <a:cs typeface="Century Gothic"/>
                <a:sym typeface="Century Gothic"/>
              </a:rPr>
              <a:t>Gestione degli aggiornamenti</a:t>
            </a:r>
            <a:endParaRPr b="0" i="1" sz="1800" u="none" cap="none" strike="noStrike">
              <a:solidFill>
                <a:schemeClr val="dk1"/>
              </a:solidFill>
              <a:latin typeface="Century Gothic"/>
              <a:ea typeface="Century Gothic"/>
              <a:cs typeface="Century Gothic"/>
              <a:sym typeface="Century Gothic"/>
            </a:endParaRPr>
          </a:p>
          <a:p>
            <a:pPr indent="-342900" lvl="1" marL="914400" marR="0" rtl="0" algn="l">
              <a:lnSpc>
                <a:spcPct val="100000"/>
              </a:lnSpc>
              <a:spcBef>
                <a:spcPts val="0"/>
              </a:spcBef>
              <a:spcAft>
                <a:spcPts val="0"/>
              </a:spcAft>
              <a:buClr>
                <a:schemeClr val="dk1"/>
              </a:buClr>
              <a:buSzPts val="1800"/>
              <a:buFont typeface="Century Gothic"/>
              <a:buAutoNum type="alphaLcPeriod"/>
            </a:pPr>
            <a:r>
              <a:rPr b="0" i="1" lang="en-US" sz="1800" u="none" cap="none" strike="noStrike">
                <a:solidFill>
                  <a:schemeClr val="dk1"/>
                </a:solidFill>
                <a:latin typeface="Century Gothic"/>
                <a:ea typeface="Century Gothic"/>
                <a:cs typeface="Century Gothic"/>
                <a:sym typeface="Century Gothic"/>
              </a:rPr>
              <a:t>Rilevamento e monitoraggio</a:t>
            </a:r>
            <a:endParaRPr b="0" i="1" sz="1800" u="none" cap="none" strike="noStrike">
              <a:solidFill>
                <a:schemeClr val="dk1"/>
              </a:solidFill>
              <a:latin typeface="Century Gothic"/>
              <a:ea typeface="Century Gothic"/>
              <a:cs typeface="Century Gothic"/>
              <a:sym typeface="Century Gothic"/>
            </a:endParaRPr>
          </a:p>
          <a:p>
            <a:pPr indent="-342900" lvl="1" marL="914400" marR="0" rtl="0" algn="l">
              <a:lnSpc>
                <a:spcPct val="100000"/>
              </a:lnSpc>
              <a:spcBef>
                <a:spcPts val="0"/>
              </a:spcBef>
              <a:spcAft>
                <a:spcPts val="0"/>
              </a:spcAft>
              <a:buClr>
                <a:schemeClr val="dk1"/>
              </a:buClr>
              <a:buSzPts val="1800"/>
              <a:buFont typeface="Century Gothic"/>
              <a:buAutoNum type="alphaLcPeriod"/>
            </a:pPr>
            <a:r>
              <a:rPr b="0" i="1" lang="en-US" sz="1800" u="none" cap="none" strike="noStrike">
                <a:solidFill>
                  <a:schemeClr val="dk1"/>
                </a:solidFill>
                <a:latin typeface="Century Gothic"/>
                <a:ea typeface="Century Gothic"/>
                <a:cs typeface="Century Gothic"/>
                <a:sym typeface="Century Gothic"/>
              </a:rPr>
              <a:t>Sicurezza dei sistemi di controllo industriale</a:t>
            </a:r>
            <a:endParaRPr b="0" i="1" sz="1800" u="none" cap="none" strike="noStrike">
              <a:solidFill>
                <a:schemeClr val="dk1"/>
              </a:solidFill>
              <a:latin typeface="Century Gothic"/>
              <a:ea typeface="Century Gothic"/>
              <a:cs typeface="Century Gothic"/>
              <a:sym typeface="Century Gothic"/>
            </a:endParaRPr>
          </a:p>
          <a:p>
            <a:pPr indent="-342900" lvl="1" marL="914400" marR="0" rtl="0" algn="l">
              <a:lnSpc>
                <a:spcPct val="100000"/>
              </a:lnSpc>
              <a:spcBef>
                <a:spcPts val="0"/>
              </a:spcBef>
              <a:spcAft>
                <a:spcPts val="0"/>
              </a:spcAft>
              <a:buClr>
                <a:schemeClr val="dk1"/>
              </a:buClr>
              <a:buSzPts val="1800"/>
              <a:buFont typeface="Century Gothic"/>
              <a:buAutoNum type="alphaLcPeriod"/>
            </a:pPr>
            <a:r>
              <a:rPr b="0" i="1" lang="en-US" sz="1800" u="none" cap="none" strike="noStrike">
                <a:solidFill>
                  <a:schemeClr val="dk1"/>
                </a:solidFill>
                <a:latin typeface="Century Gothic"/>
                <a:ea typeface="Century Gothic"/>
                <a:cs typeface="Century Gothic"/>
                <a:sym typeface="Century Gothic"/>
              </a:rPr>
              <a:t>Backup e ripristino</a:t>
            </a:r>
            <a:endParaRPr b="0" i="1" sz="1800" u="none" cap="none" strike="noStrike">
              <a:solidFill>
                <a:schemeClr val="dk1"/>
              </a:solidFill>
              <a:latin typeface="Century Gothic"/>
              <a:ea typeface="Century Gothic"/>
              <a:cs typeface="Century Gothic"/>
              <a:sym typeface="Century Gothic"/>
            </a:endParaRPr>
          </a:p>
        </p:txBody>
      </p:sp>
      <p:pic>
        <p:nvPicPr>
          <p:cNvPr id="528" name="Google Shape;528;g2c4a8f52a91_0_100"/>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529" name="Google Shape;529;g2c4a8f52a91_0_100"/>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pic>
        <p:nvPicPr>
          <p:cNvPr descr="A person raising his hand" id="534" name="Google Shape;534;g2c46ccb187e_0_33"/>
          <p:cNvPicPr preferRelativeResize="0"/>
          <p:nvPr>
            <p:ph idx="2" type="pic"/>
          </p:nvPr>
        </p:nvPicPr>
        <p:blipFill rotWithShape="1">
          <a:blip r:embed="rId3">
            <a:alphaModFix/>
          </a:blip>
          <a:srcRect b="0" l="8333" r="8333" t="0"/>
          <a:stretch/>
        </p:blipFill>
        <p:spPr>
          <a:xfrm flipH="1">
            <a:off x="7163691" y="0"/>
            <a:ext cx="5024825" cy="6858000"/>
          </a:xfrm>
          <a:prstGeom prst="rect">
            <a:avLst/>
          </a:prstGeom>
          <a:solidFill>
            <a:schemeClr val="lt2"/>
          </a:solidFill>
          <a:ln>
            <a:noFill/>
          </a:ln>
        </p:spPr>
      </p:pic>
      <p:sp>
        <p:nvSpPr>
          <p:cNvPr id="535" name="Google Shape;535;g2c46ccb187e_0_33"/>
          <p:cNvSpPr txBox="1"/>
          <p:nvPr>
            <p:ph type="ctrTitle"/>
          </p:nvPr>
        </p:nvSpPr>
        <p:spPr>
          <a:xfrm>
            <a:off x="796322" y="320040"/>
            <a:ext cx="6732300" cy="1017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Progressi del corso</a:t>
            </a:r>
            <a:endParaRPr/>
          </a:p>
        </p:txBody>
      </p:sp>
      <p:sp>
        <p:nvSpPr>
          <p:cNvPr id="536" name="Google Shape;536;g2c46ccb187e_0_33"/>
          <p:cNvSpPr txBox="1"/>
          <p:nvPr>
            <p:ph idx="1" type="body"/>
          </p:nvPr>
        </p:nvSpPr>
        <p:spPr>
          <a:xfrm>
            <a:off x="824242" y="1597079"/>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o1.</a:t>
            </a:r>
            <a:endParaRPr/>
          </a:p>
        </p:txBody>
      </p:sp>
      <p:sp>
        <p:nvSpPr>
          <p:cNvPr id="537" name="Google Shape;537;g2c46ccb187e_0_33"/>
          <p:cNvSpPr txBox="1"/>
          <p:nvPr>
            <p:ph idx="3" type="body"/>
          </p:nvPr>
        </p:nvSpPr>
        <p:spPr>
          <a:xfrm>
            <a:off x="1643379" y="1749479"/>
            <a:ext cx="5885100"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t>Profilo di rischio della sicurezza informatica marittima</a:t>
            </a:r>
            <a:endParaRPr/>
          </a:p>
        </p:txBody>
      </p:sp>
      <p:sp>
        <p:nvSpPr>
          <p:cNvPr id="538" name="Google Shape;538;g2c46ccb187e_0_33"/>
          <p:cNvSpPr txBox="1"/>
          <p:nvPr>
            <p:ph idx="4" type="body"/>
          </p:nvPr>
        </p:nvSpPr>
        <p:spPr>
          <a:xfrm>
            <a:off x="824242" y="2225635"/>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5400"/>
              <a:buNone/>
            </a:pPr>
            <a:r>
              <a:rPr lang="en-US"/>
              <a:t>o2.</a:t>
            </a:r>
            <a:endParaRPr/>
          </a:p>
        </p:txBody>
      </p:sp>
      <p:sp>
        <p:nvSpPr>
          <p:cNvPr id="539" name="Google Shape;539;g2c46ccb187e_0_33"/>
          <p:cNvSpPr txBox="1"/>
          <p:nvPr>
            <p:ph idx="5" type="body"/>
          </p:nvPr>
        </p:nvSpPr>
        <p:spPr>
          <a:xfrm>
            <a:off x="1643379" y="2454235"/>
            <a:ext cx="5885100"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400"/>
              <a:buNone/>
            </a:pPr>
            <a:r>
              <a:rPr lang="en-US"/>
              <a:t>Sicurezza web</a:t>
            </a:r>
            <a:endParaRPr/>
          </a:p>
        </p:txBody>
      </p:sp>
      <p:sp>
        <p:nvSpPr>
          <p:cNvPr id="540" name="Google Shape;540;g2c46ccb187e_0_33"/>
          <p:cNvSpPr txBox="1"/>
          <p:nvPr>
            <p:ph idx="6" type="body"/>
          </p:nvPr>
        </p:nvSpPr>
        <p:spPr>
          <a:xfrm>
            <a:off x="824242" y="2854509"/>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o3.</a:t>
            </a:r>
            <a:endParaRPr/>
          </a:p>
        </p:txBody>
      </p:sp>
      <p:sp>
        <p:nvSpPr>
          <p:cNvPr id="541" name="Google Shape;541;g2c46ccb187e_0_33"/>
          <p:cNvSpPr txBox="1"/>
          <p:nvPr>
            <p:ph idx="7" type="body"/>
          </p:nvPr>
        </p:nvSpPr>
        <p:spPr>
          <a:xfrm>
            <a:off x="1643379" y="3009613"/>
            <a:ext cx="5885100"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highlight>
                  <a:srgbClr val="FFFF00"/>
                </a:highlight>
              </a:rPr>
              <a:t>Sicurezza</a:t>
            </a:r>
            <a:r>
              <a:rPr lang="en-US">
                <a:highlight>
                  <a:schemeClr val="lt1"/>
                </a:highlight>
              </a:rPr>
              <a:t> di Windows </a:t>
            </a:r>
            <a:endParaRPr>
              <a:highlight>
                <a:srgbClr val="FFFF00"/>
              </a:highlight>
            </a:endParaRPr>
          </a:p>
        </p:txBody>
      </p:sp>
      <p:sp>
        <p:nvSpPr>
          <p:cNvPr id="542" name="Google Shape;542;g2c46ccb187e_0_33"/>
          <p:cNvSpPr txBox="1"/>
          <p:nvPr>
            <p:ph idx="8" type="body"/>
          </p:nvPr>
        </p:nvSpPr>
        <p:spPr>
          <a:xfrm>
            <a:off x="824242" y="3483383"/>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o4.</a:t>
            </a:r>
            <a:endParaRPr/>
          </a:p>
        </p:txBody>
      </p:sp>
      <p:sp>
        <p:nvSpPr>
          <p:cNvPr id="543" name="Google Shape;543;g2c46ccb187e_0_33"/>
          <p:cNvSpPr txBox="1"/>
          <p:nvPr>
            <p:ph idx="9" type="body"/>
          </p:nvPr>
        </p:nvSpPr>
        <p:spPr>
          <a:xfrm>
            <a:off x="1643379" y="3638169"/>
            <a:ext cx="5885100"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t>Test di penetrazione</a:t>
            </a:r>
            <a:endParaRPr/>
          </a:p>
        </p:txBody>
      </p:sp>
      <p:sp>
        <p:nvSpPr>
          <p:cNvPr id="544" name="Google Shape;544;g2c46ccb187e_0_33"/>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grpSp>
        <p:nvGrpSpPr>
          <p:cNvPr id="545" name="Google Shape;545;g2c46ccb187e_0_33"/>
          <p:cNvGrpSpPr/>
          <p:nvPr/>
        </p:nvGrpSpPr>
        <p:grpSpPr>
          <a:xfrm>
            <a:off x="7370364" y="-23539"/>
            <a:ext cx="2562565" cy="6885155"/>
            <a:chOff x="7370364" y="-23539"/>
            <a:chExt cx="2562565" cy="6885155"/>
          </a:xfrm>
        </p:grpSpPr>
        <p:pic>
          <p:nvPicPr>
            <p:cNvPr id="546" name="Google Shape;546;g2c46ccb187e_0_33"/>
            <p:cNvPicPr preferRelativeResize="0"/>
            <p:nvPr/>
          </p:nvPicPr>
          <p:blipFill rotWithShape="1">
            <a:blip r:embed="rId4">
              <a:alphaModFix/>
            </a:blip>
            <a:srcRect b="0" l="0" r="0" t="0"/>
            <a:stretch/>
          </p:blipFill>
          <p:spPr>
            <a:xfrm rot="10800000">
              <a:off x="7829202" y="5156616"/>
              <a:ext cx="878334" cy="1705000"/>
            </a:xfrm>
            <a:prstGeom prst="rect">
              <a:avLst/>
            </a:prstGeom>
            <a:noFill/>
            <a:ln>
              <a:noFill/>
            </a:ln>
          </p:spPr>
        </p:pic>
        <p:sp>
          <p:nvSpPr>
            <p:cNvPr id="547" name="Google Shape;547;g2c46ccb187e_0_33"/>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pic>
        <p:nvPicPr>
          <p:cNvPr id="548" name="Google Shape;548;g2c46ccb187e_0_33"/>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g2c46ccb187e_0_87"/>
          <p:cNvSpPr txBox="1"/>
          <p:nvPr>
            <p:ph type="ctrTitle"/>
          </p:nvPr>
        </p:nvSpPr>
        <p:spPr>
          <a:xfrm>
            <a:off x="796325" y="447097"/>
            <a:ext cx="67323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Sicurezza web</a:t>
            </a:r>
            <a:endParaRPr/>
          </a:p>
        </p:txBody>
      </p:sp>
      <p:sp>
        <p:nvSpPr>
          <p:cNvPr id="554" name="Google Shape;554;g2c46ccb187e_0_87"/>
          <p:cNvSpPr txBox="1"/>
          <p:nvPr/>
        </p:nvSpPr>
        <p:spPr>
          <a:xfrm>
            <a:off x="443250" y="1203825"/>
            <a:ext cx="1401300" cy="101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entury Gothic"/>
                <a:ea typeface="Century Gothic"/>
                <a:cs typeface="Century Gothic"/>
                <a:sym typeface="Century Gothic"/>
              </a:rPr>
              <a:t>Web e</a:t>
            </a:r>
            <a:endParaRPr b="1"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entury Gothic"/>
                <a:ea typeface="Century Gothic"/>
                <a:cs typeface="Century Gothic"/>
                <a:sym typeface="Century Gothic"/>
              </a:rPr>
              <a:t>Mobile</a:t>
            </a:r>
            <a:endParaRPr b="1"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entury Gothic"/>
                <a:ea typeface="Century Gothic"/>
                <a:cs typeface="Century Gothic"/>
                <a:sym typeface="Century Gothic"/>
              </a:rPr>
              <a:t>Ecosistema</a:t>
            </a:r>
            <a:endParaRPr b="1" i="0" sz="1800" u="none" cap="none" strike="noStrike">
              <a:solidFill>
                <a:schemeClr val="dk1"/>
              </a:solidFill>
              <a:latin typeface="Century Gothic"/>
              <a:ea typeface="Century Gothic"/>
              <a:cs typeface="Century Gothic"/>
              <a:sym typeface="Century Gothic"/>
            </a:endParaRPr>
          </a:p>
        </p:txBody>
      </p:sp>
      <p:pic>
        <p:nvPicPr>
          <p:cNvPr id="555" name="Google Shape;555;g2c46ccb187e_0_87"/>
          <p:cNvPicPr preferRelativeResize="0"/>
          <p:nvPr/>
        </p:nvPicPr>
        <p:blipFill rotWithShape="1">
          <a:blip r:embed="rId3">
            <a:alphaModFix/>
          </a:blip>
          <a:srcRect b="0" l="0" r="0" t="0"/>
          <a:stretch/>
        </p:blipFill>
        <p:spPr>
          <a:xfrm>
            <a:off x="1844613" y="1116375"/>
            <a:ext cx="9090387" cy="5326800"/>
          </a:xfrm>
          <a:prstGeom prst="rect">
            <a:avLst/>
          </a:prstGeom>
          <a:noFill/>
          <a:ln>
            <a:noFill/>
          </a:ln>
        </p:spPr>
      </p:pic>
      <p:pic>
        <p:nvPicPr>
          <p:cNvPr id="556" name="Google Shape;556;g2c46ccb187e_0_87"/>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557" name="Google Shape;557;g2c46ccb187e_0_87"/>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
          <p:cNvSpPr txBox="1"/>
          <p:nvPr>
            <p:ph type="title"/>
          </p:nvPr>
        </p:nvSpPr>
        <p:spPr>
          <a:xfrm>
            <a:off x="1097280" y="286603"/>
            <a:ext cx="10058400" cy="145075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3600"/>
              <a:buFont typeface="Book Antiqua"/>
              <a:buNone/>
            </a:pPr>
            <a:r>
              <a:rPr lang="en-US">
                <a:solidFill>
                  <a:schemeClr val="accent1"/>
                </a:solidFill>
              </a:rPr>
              <a:t>Obiettivi: </a:t>
            </a:r>
            <a:r>
              <a:rPr lang="en-US" sz="3600">
                <a:solidFill>
                  <a:srgbClr val="FFFFFF"/>
                </a:solidFill>
                <a:latin typeface="Arial"/>
                <a:ea typeface="Arial"/>
                <a:cs typeface="Arial"/>
                <a:sym typeface="Arial"/>
              </a:rPr>
              <a:t>Chi-Cosa-Perché è necessario partecipare a questa formazione </a:t>
            </a:r>
            <a:endParaRPr/>
          </a:p>
        </p:txBody>
      </p:sp>
      <p:sp>
        <p:nvSpPr>
          <p:cNvPr id="226" name="Google Shape;226;p3"/>
          <p:cNvSpPr/>
          <p:nvPr>
            <p:ph idx="1" type="body"/>
          </p:nvPr>
        </p:nvSpPr>
        <p:spPr>
          <a:xfrm>
            <a:off x="131835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CHI</a:t>
            </a:r>
            <a:endParaRPr/>
          </a:p>
        </p:txBody>
      </p:sp>
      <p:sp>
        <p:nvSpPr>
          <p:cNvPr id="227" name="Google Shape;227;p3"/>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Tutti coloro che hanno conoscenze di base e sono interessati alla sicurezza marittima. </a:t>
            </a:r>
            <a:endParaRPr/>
          </a:p>
        </p:txBody>
      </p:sp>
      <p:sp>
        <p:nvSpPr>
          <p:cNvPr id="228" name="Google Shape;228;p3"/>
          <p:cNvSpPr/>
          <p:nvPr>
            <p:ph idx="4" type="body"/>
          </p:nvPr>
        </p:nvSpPr>
        <p:spPr>
          <a:xfrm>
            <a:off x="465109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COSA</a:t>
            </a:r>
            <a:endParaRPr/>
          </a:p>
        </p:txBody>
      </p:sp>
      <p:sp>
        <p:nvSpPr>
          <p:cNvPr id="229" name="Google Shape;229;p3"/>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Gamme e operazioni cibernetiche marittime per manager, leader e professionisti del lavoro</a:t>
            </a:r>
            <a:endParaRPr/>
          </a:p>
        </p:txBody>
      </p:sp>
      <p:sp>
        <p:nvSpPr>
          <p:cNvPr id="230" name="Google Shape;230;p3"/>
          <p:cNvSpPr/>
          <p:nvPr>
            <p:ph idx="7" type="body"/>
          </p:nvPr>
        </p:nvSpPr>
        <p:spPr>
          <a:xfrm>
            <a:off x="7995403"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PERCHÉ</a:t>
            </a:r>
            <a:endParaRPr/>
          </a:p>
        </p:txBody>
      </p:sp>
      <p:pic>
        <p:nvPicPr>
          <p:cNvPr descr="Circuit" id="231" name="Google Shape;231;p3"/>
          <p:cNvPicPr preferRelativeResize="0"/>
          <p:nvPr>
            <p:ph idx="8" type="pic"/>
          </p:nvPr>
        </p:nvPicPr>
        <p:blipFill rotWithShape="1">
          <a:blip r:embed="rId3">
            <a:alphaModFix/>
          </a:blip>
          <a:srcRect b="4500" l="0" r="0" t="4502"/>
          <a:stretch/>
        </p:blipFill>
        <p:spPr>
          <a:xfrm>
            <a:off x="8916470" y="2833688"/>
            <a:ext cx="1005840" cy="914400"/>
          </a:xfrm>
          <a:prstGeom prst="rect">
            <a:avLst/>
          </a:prstGeom>
          <a:noFill/>
          <a:ln>
            <a:noFill/>
          </a:ln>
        </p:spPr>
      </p:pic>
      <p:sp>
        <p:nvSpPr>
          <p:cNvPr id="232" name="Google Shape;232;p3"/>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Fornire ai partecipanti le conoscenze e le competenze necessarie per elaborare una strategia di protezione dei sistemi e dei dati critici.</a:t>
            </a:r>
            <a:endParaRPr/>
          </a:p>
        </p:txBody>
      </p:sp>
      <p:sp>
        <p:nvSpPr>
          <p:cNvPr id="233" name="Google Shape;233;p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pic>
        <p:nvPicPr>
          <p:cNvPr descr="3d Glasses" id="234" name="Google Shape;234;p3"/>
          <p:cNvPicPr preferRelativeResize="0"/>
          <p:nvPr/>
        </p:nvPicPr>
        <p:blipFill rotWithShape="1">
          <a:blip r:embed="rId4">
            <a:alphaModFix/>
          </a:blip>
          <a:srcRect b="4573" l="0" r="0" t="4573"/>
          <a:stretch/>
        </p:blipFill>
        <p:spPr>
          <a:xfrm>
            <a:off x="2239419" y="2833688"/>
            <a:ext cx="1005840" cy="914400"/>
          </a:xfrm>
          <a:prstGeom prst="rect">
            <a:avLst/>
          </a:prstGeom>
          <a:noFill/>
          <a:ln>
            <a:noFill/>
          </a:ln>
        </p:spPr>
      </p:pic>
      <p:pic>
        <p:nvPicPr>
          <p:cNvPr descr="Abacus" id="235" name="Google Shape;235;p3"/>
          <p:cNvPicPr preferRelativeResize="0"/>
          <p:nvPr/>
        </p:nvPicPr>
        <p:blipFill rotWithShape="1">
          <a:blip r:embed="rId5">
            <a:alphaModFix/>
          </a:blip>
          <a:srcRect b="4500" l="0" r="0" t="4502"/>
          <a:stretch/>
        </p:blipFill>
        <p:spPr>
          <a:xfrm>
            <a:off x="5572159" y="2833688"/>
            <a:ext cx="1005840" cy="914400"/>
          </a:xfrm>
          <a:prstGeom prst="rect">
            <a:avLst/>
          </a:prstGeom>
          <a:noFill/>
          <a:ln>
            <a:noFill/>
          </a:ln>
        </p:spPr>
      </p:pic>
      <p:pic>
        <p:nvPicPr>
          <p:cNvPr id="236" name="Google Shape;236;p3"/>
          <p:cNvPicPr preferRelativeResize="0"/>
          <p:nvPr/>
        </p:nvPicPr>
        <p:blipFill rotWithShape="1">
          <a:blip r:embed="rId6">
            <a:alphaModFix/>
          </a:blip>
          <a:srcRect b="0" l="0" r="0" t="0"/>
          <a:stretch/>
        </p:blipFill>
        <p:spPr>
          <a:xfrm>
            <a:off x="9509575" y="108400"/>
            <a:ext cx="2553075" cy="4722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g2c50031518f_1_78"/>
          <p:cNvSpPr txBox="1"/>
          <p:nvPr>
            <p:ph type="ctrTitle"/>
          </p:nvPr>
        </p:nvSpPr>
        <p:spPr>
          <a:xfrm>
            <a:off x="796325" y="447097"/>
            <a:ext cx="67323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Sicurezza Web</a:t>
            </a:r>
            <a:endParaRPr/>
          </a:p>
        </p:txBody>
      </p:sp>
      <p:sp>
        <p:nvSpPr>
          <p:cNvPr id="563" name="Google Shape;563;g2c50031518f_1_78"/>
          <p:cNvSpPr txBox="1"/>
          <p:nvPr/>
        </p:nvSpPr>
        <p:spPr>
          <a:xfrm>
            <a:off x="824250" y="1289650"/>
            <a:ext cx="7582200" cy="4340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entury Gothic"/>
                <a:ea typeface="Century Gothic"/>
                <a:cs typeface="Century Gothic"/>
                <a:sym typeface="Century Gothic"/>
              </a:rPr>
              <a:t>Tecnologie comuni del web</a:t>
            </a:r>
            <a:endParaRPr b="1"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chemeClr val="dk1"/>
              </a:buClr>
              <a:buSzPts val="1800"/>
              <a:buFont typeface="Century Gothic"/>
              <a:buChar char="●"/>
            </a:pPr>
            <a:r>
              <a:rPr b="0" i="0" lang="en-US" sz="1800" u="none" cap="none" strike="noStrike">
                <a:solidFill>
                  <a:schemeClr val="dk1"/>
                </a:solidFill>
                <a:latin typeface="Century Gothic"/>
                <a:ea typeface="Century Gothic"/>
                <a:cs typeface="Century Gothic"/>
                <a:sym typeface="Century Gothic"/>
              </a:rPr>
              <a:t>Localizzatori di risorse uniformi (URL)</a:t>
            </a:r>
            <a:br>
              <a:rPr b="0" i="0" lang="en-US" sz="1800" u="none" cap="none" strike="noStrike">
                <a:solidFill>
                  <a:schemeClr val="dk1"/>
                </a:solidFill>
                <a:latin typeface="Century Gothic"/>
                <a:ea typeface="Century Gothic"/>
                <a:cs typeface="Century Gothic"/>
                <a:sym typeface="Century Gothic"/>
              </a:rPr>
            </a:b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chemeClr val="dk1"/>
              </a:buClr>
              <a:buSzPts val="1800"/>
              <a:buFont typeface="Century Gothic"/>
              <a:buChar char="●"/>
            </a:pPr>
            <a:r>
              <a:rPr b="0" i="0" lang="en-US" sz="1800" u="none" cap="none" strike="noStrike">
                <a:solidFill>
                  <a:schemeClr val="dk1"/>
                </a:solidFill>
                <a:latin typeface="Century Gothic"/>
                <a:ea typeface="Century Gothic"/>
                <a:cs typeface="Century Gothic"/>
                <a:sym typeface="Century Gothic"/>
              </a:rPr>
              <a:t>Protocollo di trasferimento ipertestuale (HTTP)</a:t>
            </a:r>
            <a:br>
              <a:rPr b="0" i="0" lang="en-US" sz="1800" u="none" cap="none" strike="noStrike">
                <a:solidFill>
                  <a:schemeClr val="dk1"/>
                </a:solidFill>
                <a:latin typeface="Century Gothic"/>
                <a:ea typeface="Century Gothic"/>
                <a:cs typeface="Century Gothic"/>
                <a:sym typeface="Century Gothic"/>
              </a:rPr>
            </a:b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chemeClr val="dk1"/>
              </a:buClr>
              <a:buSzPts val="1800"/>
              <a:buFont typeface="Century Gothic"/>
              <a:buChar char="●"/>
            </a:pPr>
            <a:r>
              <a:rPr b="0" i="0" lang="en-US" sz="1800" u="none" cap="none" strike="noStrike">
                <a:solidFill>
                  <a:schemeClr val="dk1"/>
                </a:solidFill>
                <a:latin typeface="Century Gothic"/>
                <a:ea typeface="Century Gothic"/>
                <a:cs typeface="Century Gothic"/>
                <a:sym typeface="Century Gothic"/>
              </a:rPr>
              <a:t>Linguaggio di marcatura ipertestuale (HTML)</a:t>
            </a:r>
            <a:br>
              <a:rPr b="0" i="0" lang="en-US" sz="1800" u="none" cap="none" strike="noStrike">
                <a:solidFill>
                  <a:schemeClr val="dk1"/>
                </a:solidFill>
                <a:latin typeface="Century Gothic"/>
                <a:ea typeface="Century Gothic"/>
                <a:cs typeface="Century Gothic"/>
                <a:sym typeface="Century Gothic"/>
              </a:rPr>
            </a:b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chemeClr val="dk1"/>
              </a:buClr>
              <a:buSzPts val="1800"/>
              <a:buFont typeface="Century Gothic"/>
              <a:buChar char="●"/>
            </a:pPr>
            <a:r>
              <a:rPr b="0" i="0" lang="en-US" sz="1800" u="none" cap="none" strike="noStrike">
                <a:solidFill>
                  <a:schemeClr val="dk1"/>
                </a:solidFill>
                <a:latin typeface="Century Gothic"/>
                <a:ea typeface="Century Gothic"/>
                <a:cs typeface="Century Gothic"/>
                <a:sym typeface="Century Gothic"/>
              </a:rPr>
              <a:t>Fogli di stile a cascata (CSS)</a:t>
            </a:r>
            <a:br>
              <a:rPr b="0" i="0" lang="en-US" sz="1800" u="none" cap="none" strike="noStrike">
                <a:solidFill>
                  <a:schemeClr val="dk1"/>
                </a:solidFill>
                <a:latin typeface="Century Gothic"/>
                <a:ea typeface="Century Gothic"/>
                <a:cs typeface="Century Gothic"/>
                <a:sym typeface="Century Gothic"/>
              </a:rPr>
            </a:b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chemeClr val="dk1"/>
              </a:buClr>
              <a:buSzPts val="1800"/>
              <a:buFont typeface="Century Gothic"/>
              <a:buChar char="●"/>
            </a:pPr>
            <a:r>
              <a:rPr b="0" i="0" lang="en-US" sz="1800" u="none" cap="none" strike="noStrike">
                <a:solidFill>
                  <a:schemeClr val="dk1"/>
                </a:solidFill>
                <a:latin typeface="Century Gothic"/>
                <a:ea typeface="Century Gothic"/>
                <a:cs typeface="Century Gothic"/>
                <a:sym typeface="Century Gothic"/>
              </a:rPr>
              <a:t>JavaScript</a:t>
            </a:r>
            <a:br>
              <a:rPr b="0" i="0" lang="en-US" sz="1800" u="none" cap="none" strike="noStrike">
                <a:solidFill>
                  <a:schemeClr val="dk1"/>
                </a:solidFill>
                <a:latin typeface="Century Gothic"/>
                <a:ea typeface="Century Gothic"/>
                <a:cs typeface="Century Gothic"/>
                <a:sym typeface="Century Gothic"/>
              </a:rPr>
            </a:b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chemeClr val="dk1"/>
              </a:buClr>
              <a:buSzPts val="1800"/>
              <a:buFont typeface="Century Gothic"/>
              <a:buChar char="●"/>
            </a:pPr>
            <a:r>
              <a:rPr b="0" i="0" lang="en-US" sz="1800" u="none" cap="none" strike="noStrike">
                <a:solidFill>
                  <a:schemeClr val="dk1"/>
                </a:solidFill>
                <a:latin typeface="Century Gothic"/>
                <a:ea typeface="Century Gothic"/>
                <a:cs typeface="Century Gothic"/>
                <a:sym typeface="Century Gothic"/>
              </a:rPr>
              <a:t>WebAssembly</a:t>
            </a:r>
            <a:br>
              <a:rPr b="0" i="0" lang="en-US" sz="1800" u="none" cap="none" strike="noStrike">
                <a:solidFill>
                  <a:schemeClr val="dk1"/>
                </a:solidFill>
                <a:latin typeface="Century Gothic"/>
                <a:ea typeface="Century Gothic"/>
                <a:cs typeface="Century Gothic"/>
                <a:sym typeface="Century Gothic"/>
              </a:rPr>
            </a:b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chemeClr val="dk1"/>
              </a:buClr>
              <a:buSzPts val="1800"/>
              <a:buFont typeface="Century Gothic"/>
              <a:buChar char="●"/>
            </a:pPr>
            <a:r>
              <a:rPr b="0" i="0" lang="en-US" sz="1800" u="none" cap="none" strike="noStrike">
                <a:solidFill>
                  <a:schemeClr val="dk1"/>
                </a:solidFill>
                <a:latin typeface="Century Gothic"/>
                <a:ea typeface="Century Gothic"/>
                <a:cs typeface="Century Gothic"/>
                <a:sym typeface="Century Gothic"/>
              </a:rPr>
              <a:t>Visualizzazioni web</a:t>
            </a:r>
            <a:endParaRPr b="0" i="0" sz="1800" u="none" cap="none" strike="noStrike">
              <a:solidFill>
                <a:schemeClr val="dk1"/>
              </a:solidFill>
              <a:latin typeface="Century Gothic"/>
              <a:ea typeface="Century Gothic"/>
              <a:cs typeface="Century Gothic"/>
              <a:sym typeface="Century Gothic"/>
            </a:endParaRPr>
          </a:p>
        </p:txBody>
      </p:sp>
      <p:pic>
        <p:nvPicPr>
          <p:cNvPr id="564" name="Google Shape;564;g2c50031518f_1_78"/>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565" name="Google Shape;565;g2c50031518f_1_78"/>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g2c46ccb187e_0_148"/>
          <p:cNvSpPr txBox="1"/>
          <p:nvPr>
            <p:ph type="ctrTitle"/>
          </p:nvPr>
        </p:nvSpPr>
        <p:spPr>
          <a:xfrm>
            <a:off x="796325" y="447097"/>
            <a:ext cx="67323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Sicurezza web</a:t>
            </a:r>
            <a:endParaRPr/>
          </a:p>
        </p:txBody>
      </p:sp>
      <p:sp>
        <p:nvSpPr>
          <p:cNvPr id="571" name="Google Shape;571;g2c46ccb187e_0_148"/>
          <p:cNvSpPr txBox="1"/>
          <p:nvPr/>
        </p:nvSpPr>
        <p:spPr>
          <a:xfrm>
            <a:off x="891825" y="1296800"/>
            <a:ext cx="10882200" cy="4863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entury Gothic"/>
                <a:ea typeface="Century Gothic"/>
                <a:cs typeface="Century Gothic"/>
                <a:sym typeface="Century Gothic"/>
              </a:rPr>
              <a:t>Vulnerabilità e attacchi lato client</a:t>
            </a:r>
            <a:endParaRPr b="1"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rPr b="1" i="1" lang="en-US" sz="1600" u="none" cap="none" strike="noStrike">
                <a:solidFill>
                  <a:schemeClr val="dk1"/>
                </a:solidFill>
                <a:latin typeface="Century Gothic"/>
                <a:ea typeface="Century Gothic"/>
                <a:cs typeface="Century Gothic"/>
                <a:sym typeface="Century Gothic"/>
              </a:rPr>
              <a:t>Phishing</a:t>
            </a:r>
            <a:endParaRPr b="1" i="1"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entury Gothic"/>
                <a:ea typeface="Century Gothic"/>
                <a:cs typeface="Century Gothic"/>
                <a:sym typeface="Century Gothic"/>
              </a:rPr>
              <a:t>L'aggressore finge di essere affidabile inviando e-mail, siti web o messaggi falsi simili a quelli autentici per rubare informazioni sensibili, tra cui le credenziali di accesso e/o i dati della carta.</a:t>
            </a:r>
            <a:endParaRPr b="0"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entury Gothic"/>
                <a:ea typeface="Century Gothic"/>
                <a:cs typeface="Century Gothic"/>
                <a:sym typeface="Century Gothic"/>
              </a:rPr>
              <a:t>ad esempio: Attacchi drive-by-download:</a:t>
            </a:r>
            <a:endParaRPr b="0" i="0" sz="1600" u="none" cap="none" strike="noStrike">
              <a:solidFill>
                <a:schemeClr val="dk1"/>
              </a:solidFill>
              <a:latin typeface="Century Gothic"/>
              <a:ea typeface="Century Gothic"/>
              <a:cs typeface="Century Gothic"/>
              <a:sym typeface="Century Gothic"/>
            </a:endParaRPr>
          </a:p>
          <a:p>
            <a:pPr indent="-330200" lvl="0" marL="457200" marR="0" rtl="0" algn="l">
              <a:lnSpc>
                <a:spcPct val="100000"/>
              </a:lnSpc>
              <a:spcBef>
                <a:spcPts val="0"/>
              </a:spcBef>
              <a:spcAft>
                <a:spcPts val="0"/>
              </a:spcAft>
              <a:buClr>
                <a:schemeClr val="dk1"/>
              </a:buClr>
              <a:buSzPts val="1600"/>
              <a:buFont typeface="Century Gothic"/>
              <a:buChar char="-"/>
            </a:pPr>
            <a:r>
              <a:rPr b="0" i="0" lang="en-US" sz="1600" u="none" cap="none" strike="noStrike">
                <a:solidFill>
                  <a:schemeClr val="dk1"/>
                </a:solidFill>
                <a:latin typeface="Century Gothic"/>
                <a:ea typeface="Century Gothic"/>
                <a:cs typeface="Century Gothic"/>
                <a:sym typeface="Century Gothic"/>
              </a:rPr>
              <a:t>si verifica quando si visita un sito web dannoso / si fa clic su un link / un allegato / una finestra popup dannosi</a:t>
            </a:r>
            <a:endParaRPr b="0" i="0" sz="1600" u="none" cap="none" strike="noStrike">
              <a:solidFill>
                <a:schemeClr val="dk1"/>
              </a:solidFill>
              <a:latin typeface="Century Gothic"/>
              <a:ea typeface="Century Gothic"/>
              <a:cs typeface="Century Gothic"/>
              <a:sym typeface="Century Gothic"/>
            </a:endParaRPr>
          </a:p>
          <a:p>
            <a:pPr indent="-330200" lvl="0" marL="457200" marR="0" rtl="0" algn="l">
              <a:lnSpc>
                <a:spcPct val="100000"/>
              </a:lnSpc>
              <a:spcBef>
                <a:spcPts val="0"/>
              </a:spcBef>
              <a:spcAft>
                <a:spcPts val="0"/>
              </a:spcAft>
              <a:buClr>
                <a:schemeClr val="dk1"/>
              </a:buClr>
              <a:buSzPts val="1600"/>
              <a:buFont typeface="Century Gothic"/>
              <a:buChar char="-"/>
            </a:pPr>
            <a:r>
              <a:rPr b="0" i="0" lang="en-US" sz="1600" u="none" cap="none" strike="noStrike">
                <a:solidFill>
                  <a:schemeClr val="dk1"/>
                </a:solidFill>
                <a:latin typeface="Century Gothic"/>
                <a:ea typeface="Century Gothic"/>
                <a:cs typeface="Century Gothic"/>
                <a:sym typeface="Century Gothic"/>
              </a:rPr>
              <a:t>scaricare e installare malware</a:t>
            </a:r>
            <a:endParaRPr b="0" i="0" sz="1600" u="none" cap="none" strike="noStrike">
              <a:solidFill>
                <a:schemeClr val="dk1"/>
              </a:solidFill>
              <a:latin typeface="Century Gothic"/>
              <a:ea typeface="Century Gothic"/>
              <a:cs typeface="Century Gothic"/>
              <a:sym typeface="Century Gothic"/>
            </a:endParaRPr>
          </a:p>
          <a:p>
            <a:pPr indent="-330200" lvl="0" marL="457200" marR="0" rtl="0" algn="l">
              <a:lnSpc>
                <a:spcPct val="100000"/>
              </a:lnSpc>
              <a:spcBef>
                <a:spcPts val="0"/>
              </a:spcBef>
              <a:spcAft>
                <a:spcPts val="0"/>
              </a:spcAft>
              <a:buClr>
                <a:schemeClr val="dk1"/>
              </a:buClr>
              <a:buSzPts val="1600"/>
              <a:buFont typeface="Century Gothic"/>
              <a:buChar char="-"/>
            </a:pPr>
            <a:r>
              <a:rPr b="0" i="0" lang="en-US" sz="1600" u="none" cap="none" strike="noStrike">
                <a:solidFill>
                  <a:schemeClr val="dk1"/>
                </a:solidFill>
                <a:latin typeface="Century Gothic"/>
                <a:ea typeface="Century Gothic"/>
                <a:cs typeface="Century Gothic"/>
                <a:sym typeface="Century Gothic"/>
              </a:rPr>
              <a:t>approccio di rilevamento esempio: rilevamento di malware basato su anomalie o firme</a:t>
            </a:r>
            <a:endParaRPr b="0"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rPr b="1" i="1" lang="en-US" sz="1600" u="none" cap="none" strike="noStrike">
                <a:solidFill>
                  <a:schemeClr val="dk1"/>
                </a:solidFill>
                <a:latin typeface="Century Gothic"/>
                <a:ea typeface="Century Gothic"/>
                <a:cs typeface="Century Gothic"/>
                <a:sym typeface="Century Gothic"/>
              </a:rPr>
              <a:t>Clickjacking</a:t>
            </a:r>
            <a:endParaRPr b="1" i="1"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entury Gothic"/>
                <a:ea typeface="Century Gothic"/>
                <a:cs typeface="Century Gothic"/>
                <a:sym typeface="Century Gothic"/>
              </a:rPr>
              <a:t>L'aggressore altera la presentazione visiva di una pagina web per ingannare gli utenti e indurli a interagire con un link, un pulsante o un'immagine falsi/maligni.</a:t>
            </a:r>
            <a:endParaRPr b="0" i="0" sz="1600" u="none" cap="none" strike="noStrike">
              <a:solidFill>
                <a:schemeClr val="dk1"/>
              </a:solidFill>
              <a:latin typeface="Century Gothic"/>
              <a:ea typeface="Century Gothic"/>
              <a:cs typeface="Century Gothic"/>
              <a:sym typeface="Century Gothic"/>
            </a:endParaRPr>
          </a:p>
        </p:txBody>
      </p:sp>
      <p:pic>
        <p:nvPicPr>
          <p:cNvPr id="572" name="Google Shape;572;g2c46ccb187e_0_148"/>
          <p:cNvPicPr preferRelativeResize="0"/>
          <p:nvPr/>
        </p:nvPicPr>
        <p:blipFill rotWithShape="1">
          <a:blip r:embed="rId3">
            <a:alphaModFix/>
          </a:blip>
          <a:srcRect b="0" l="0" r="0" t="0"/>
          <a:stretch/>
        </p:blipFill>
        <p:spPr>
          <a:xfrm>
            <a:off x="891825" y="2701175"/>
            <a:ext cx="8491525" cy="1312332"/>
          </a:xfrm>
          <a:prstGeom prst="rect">
            <a:avLst/>
          </a:prstGeom>
          <a:noFill/>
          <a:ln>
            <a:noFill/>
          </a:ln>
        </p:spPr>
      </p:pic>
      <p:pic>
        <p:nvPicPr>
          <p:cNvPr id="573" name="Google Shape;573;g2c46ccb187e_0_148"/>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574" name="Google Shape;574;g2c46ccb187e_0_148"/>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g2c46ccb187e_0_124"/>
          <p:cNvSpPr txBox="1"/>
          <p:nvPr>
            <p:ph type="ctrTitle"/>
          </p:nvPr>
        </p:nvSpPr>
        <p:spPr>
          <a:xfrm>
            <a:off x="796325" y="447097"/>
            <a:ext cx="67323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Sicurezza web</a:t>
            </a:r>
            <a:endParaRPr/>
          </a:p>
        </p:txBody>
      </p:sp>
      <p:sp>
        <p:nvSpPr>
          <p:cNvPr id="580" name="Google Shape;580;g2c46ccb187e_0_124"/>
          <p:cNvSpPr txBox="1"/>
          <p:nvPr/>
        </p:nvSpPr>
        <p:spPr>
          <a:xfrm>
            <a:off x="891825" y="1373000"/>
            <a:ext cx="10882200" cy="4340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entury Gothic"/>
                <a:ea typeface="Century Gothic"/>
                <a:cs typeface="Century Gothic"/>
                <a:sym typeface="Century Gothic"/>
              </a:rPr>
              <a:t>Vulnerabilità e attacchi lato client</a:t>
            </a:r>
            <a:endParaRPr b="1"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rPr b="1" i="1" lang="en-US" sz="1800" u="none" cap="none" strike="noStrike">
                <a:solidFill>
                  <a:schemeClr val="dk1"/>
                </a:solidFill>
                <a:latin typeface="Century Gothic"/>
                <a:ea typeface="Century Gothic"/>
                <a:cs typeface="Century Gothic"/>
                <a:sym typeface="Century Gothic"/>
              </a:rPr>
              <a:t>Archiviazione lato client</a:t>
            </a:r>
            <a:br>
              <a:rPr b="1" i="1" lang="en-US" sz="1800" u="none" cap="none" strike="noStrike">
                <a:solidFill>
                  <a:schemeClr val="dk1"/>
                </a:solidFill>
                <a:latin typeface="Century Gothic"/>
                <a:ea typeface="Century Gothic"/>
                <a:cs typeface="Century Gothic"/>
                <a:sym typeface="Century Gothic"/>
              </a:rPr>
            </a:br>
            <a:endParaRPr b="1" i="1"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entury Gothic"/>
                <a:ea typeface="Century Gothic"/>
                <a:cs typeface="Century Gothic"/>
                <a:sym typeface="Century Gothic"/>
              </a:rPr>
              <a:t>Le aree messe a disposizione da un browser o da un sistema operativo per la lettura e la scrittura di dati da parte di siti web o applicazioni mobili. Questa memoria è specifica del dispositivo dell'utente e non dipende dalle risorse del server o da una connessione online.</a:t>
            </a:r>
            <a:br>
              <a:rPr b="0" i="0" lang="en-US" sz="1800" u="none" cap="none" strike="noStrike">
                <a:solidFill>
                  <a:schemeClr val="dk1"/>
                </a:solidFill>
                <a:latin typeface="Century Gothic"/>
                <a:ea typeface="Century Gothic"/>
                <a:cs typeface="Century Gothic"/>
                <a:sym typeface="Century Gothic"/>
              </a:rPr>
            </a:b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chemeClr val="dk1"/>
              </a:buClr>
              <a:buSzPts val="1800"/>
              <a:buFont typeface="Century Gothic"/>
              <a:buChar char="●"/>
            </a:pPr>
            <a:r>
              <a:rPr b="0" i="0" lang="en-US" sz="1800" u="none" cap="none" strike="noStrike">
                <a:solidFill>
                  <a:schemeClr val="dk1"/>
                </a:solidFill>
                <a:latin typeface="Century Gothic"/>
                <a:ea typeface="Century Gothic"/>
                <a:cs typeface="Century Gothic"/>
                <a:sym typeface="Century Gothic"/>
              </a:rPr>
              <a:t>Rischio: un utente malintenzionato può manipolare le informazioni memorizzate.</a:t>
            </a: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chemeClr val="dk1"/>
              </a:buClr>
              <a:buSzPts val="1800"/>
              <a:buFont typeface="Century Gothic"/>
              <a:buChar char="●"/>
            </a:pPr>
            <a:r>
              <a:rPr b="0" i="0" lang="en-US" sz="1800" u="none" cap="none" strike="noStrike">
                <a:solidFill>
                  <a:schemeClr val="dk1"/>
                </a:solidFill>
                <a:latin typeface="Century Gothic"/>
                <a:ea typeface="Century Gothic"/>
                <a:cs typeface="Century Gothic"/>
                <a:sym typeface="Century Gothic"/>
              </a:rPr>
              <a:t>Soluzione: le aree di archiviazione lato client devono essere protette dall'accesso di malintenzionati.</a:t>
            </a:r>
            <a:endParaRPr b="0"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entury Gothic"/>
                <a:ea typeface="Century Gothic"/>
                <a:cs typeface="Century Gothic"/>
                <a:sym typeface="Century Gothic"/>
              </a:rPr>
              <a:t>ad esempio: Aree di archiviazione comuni sul lato client:</a:t>
            </a: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chemeClr val="dk1"/>
              </a:buClr>
              <a:buSzPts val="1800"/>
              <a:buFont typeface="Century Gothic"/>
              <a:buChar char="●"/>
            </a:pPr>
            <a:r>
              <a:rPr b="0" i="0" lang="en-US" sz="1800" u="none" cap="none" strike="noStrike">
                <a:solidFill>
                  <a:schemeClr val="dk1"/>
                </a:solidFill>
                <a:latin typeface="Century Gothic"/>
                <a:ea typeface="Century Gothic"/>
                <a:cs typeface="Century Gothic"/>
                <a:sym typeface="Century Gothic"/>
              </a:rPr>
              <a:t>nel browser</a:t>
            </a: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chemeClr val="dk1"/>
              </a:buClr>
              <a:buSzPts val="1800"/>
              <a:buFont typeface="Century Gothic"/>
              <a:buChar char="●"/>
            </a:pPr>
            <a:r>
              <a:rPr b="0" i="0" lang="en-US" sz="1800" u="none" cap="none" strike="noStrike">
                <a:solidFill>
                  <a:schemeClr val="dk1"/>
                </a:solidFill>
                <a:latin typeface="Century Gothic"/>
                <a:ea typeface="Century Gothic"/>
                <a:cs typeface="Century Gothic"/>
                <a:sym typeface="Century Gothic"/>
              </a:rPr>
              <a:t>in applicazioni mobili</a:t>
            </a:r>
            <a:endParaRPr b="0" i="0" sz="1800" u="none" cap="none" strike="noStrike">
              <a:solidFill>
                <a:schemeClr val="dk1"/>
              </a:solidFill>
              <a:latin typeface="Century Gothic"/>
              <a:ea typeface="Century Gothic"/>
              <a:cs typeface="Century Gothic"/>
              <a:sym typeface="Century Gothic"/>
            </a:endParaRPr>
          </a:p>
        </p:txBody>
      </p:sp>
      <p:pic>
        <p:nvPicPr>
          <p:cNvPr id="581" name="Google Shape;581;g2c46ccb187e_0_124"/>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582" name="Google Shape;582;g2c46ccb187e_0_124"/>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g2c46ccb187e_0_132"/>
          <p:cNvSpPr txBox="1"/>
          <p:nvPr>
            <p:ph type="ctrTitle"/>
          </p:nvPr>
        </p:nvSpPr>
        <p:spPr>
          <a:xfrm>
            <a:off x="796325" y="447097"/>
            <a:ext cx="67323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Sicurezza web</a:t>
            </a:r>
            <a:endParaRPr/>
          </a:p>
        </p:txBody>
      </p:sp>
      <p:sp>
        <p:nvSpPr>
          <p:cNvPr id="588" name="Google Shape;588;g2c46ccb187e_0_132"/>
          <p:cNvSpPr txBox="1"/>
          <p:nvPr/>
        </p:nvSpPr>
        <p:spPr>
          <a:xfrm>
            <a:off x="891825" y="1373000"/>
            <a:ext cx="10882200" cy="3786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entury Gothic"/>
                <a:ea typeface="Century Gothic"/>
                <a:cs typeface="Century Gothic"/>
                <a:sym typeface="Century Gothic"/>
              </a:rPr>
              <a:t>Vulnerabilità e attacchi lato server</a:t>
            </a:r>
            <a:endParaRPr b="1"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rPr b="1" i="1" lang="en-US" sz="1800" u="none" cap="none" strike="noStrike">
                <a:solidFill>
                  <a:schemeClr val="dk1"/>
                </a:solidFill>
                <a:latin typeface="Century Gothic"/>
                <a:ea typeface="Century Gothic"/>
                <a:cs typeface="Century Gothic"/>
                <a:sym typeface="Century Gothic"/>
              </a:rPr>
              <a:t>Vulnerabilità di iniezione</a:t>
            </a:r>
            <a:endParaRPr b="1" i="1"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entury Gothic"/>
                <a:ea typeface="Century Gothic"/>
                <a:cs typeface="Century Gothic"/>
                <a:sym typeface="Century Gothic"/>
              </a:rPr>
              <a:t>Quando le applicazioni mancano di un'adeguata convalida dell'input dell'utente, consentendo agli aggressori di iniettare codice nel flusso di controllo dell'applicazione.</a:t>
            </a:r>
            <a:endParaRPr b="0"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entury Gothic"/>
                <a:ea typeface="Century Gothic"/>
                <a:cs typeface="Century Gothic"/>
                <a:sym typeface="Century Gothic"/>
              </a:rPr>
              <a:t>ad esempio: Vulnerabilità di iniezione comuni:</a:t>
            </a: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chemeClr val="dk1"/>
              </a:buClr>
              <a:buSzPts val="1800"/>
              <a:buFont typeface="Century Gothic"/>
              <a:buChar char="●"/>
            </a:pPr>
            <a:r>
              <a:rPr b="0" i="0" lang="en-US" sz="1800" u="none" cap="none" strike="noStrike">
                <a:solidFill>
                  <a:schemeClr val="dk1"/>
                </a:solidFill>
                <a:latin typeface="Century Gothic"/>
                <a:ea typeface="Century Gothic"/>
                <a:cs typeface="Century Gothic"/>
                <a:sym typeface="Century Gothic"/>
              </a:rPr>
              <a:t>Iniezione SQL</a:t>
            </a: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chemeClr val="dk1"/>
              </a:buClr>
              <a:buSzPts val="1800"/>
              <a:buFont typeface="Century Gothic"/>
              <a:buChar char="●"/>
            </a:pPr>
            <a:r>
              <a:rPr b="0" i="0" lang="en-US" sz="1800" u="none" cap="none" strike="noStrike">
                <a:solidFill>
                  <a:schemeClr val="dk1"/>
                </a:solidFill>
                <a:latin typeface="Century Gothic"/>
                <a:ea typeface="Century Gothic"/>
                <a:cs typeface="Century Gothic"/>
                <a:sym typeface="Century Gothic"/>
              </a:rPr>
              <a:t>Iniezioni di comando</a:t>
            </a: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chemeClr val="dk1"/>
              </a:buClr>
              <a:buSzPts val="1800"/>
              <a:buFont typeface="Century Gothic"/>
              <a:buChar char="●"/>
            </a:pPr>
            <a:r>
              <a:rPr b="0" i="0" lang="en-US" sz="1800" u="none" cap="none" strike="noStrike">
                <a:solidFill>
                  <a:schemeClr val="dk1"/>
                </a:solidFill>
                <a:latin typeface="Century Gothic"/>
                <a:ea typeface="Century Gothic"/>
                <a:cs typeface="Century Gothic"/>
                <a:sym typeface="Century Gothic"/>
              </a:rPr>
              <a:t>File caricati dall'utente</a:t>
            </a: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chemeClr val="dk1"/>
              </a:buClr>
              <a:buSzPts val="1800"/>
              <a:buFont typeface="Century Gothic"/>
              <a:buChar char="●"/>
            </a:pPr>
            <a:r>
              <a:rPr b="0" i="0" lang="en-US" sz="1800" u="none" cap="none" strike="noStrike">
                <a:solidFill>
                  <a:schemeClr val="dk1"/>
                </a:solidFill>
                <a:latin typeface="Century Gothic"/>
                <a:ea typeface="Century Gothic"/>
                <a:cs typeface="Century Gothic"/>
                <a:sym typeface="Century Gothic"/>
              </a:rPr>
              <a:t>Inclusione di file locali</a:t>
            </a: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chemeClr val="dk1"/>
              </a:buClr>
              <a:buSzPts val="1800"/>
              <a:buFont typeface="Century Gothic"/>
              <a:buChar char="●"/>
            </a:pPr>
            <a:r>
              <a:rPr b="0" i="0" lang="en-US" sz="1800" u="none" cap="none" strike="noStrike">
                <a:solidFill>
                  <a:schemeClr val="dk1"/>
                </a:solidFill>
                <a:latin typeface="Century Gothic"/>
                <a:ea typeface="Century Gothic"/>
                <a:cs typeface="Century Gothic"/>
                <a:sym typeface="Century Gothic"/>
              </a:rPr>
              <a:t>Cross-site scripting (XSS)</a:t>
            </a: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chemeClr val="dk1"/>
              </a:buClr>
              <a:buSzPts val="1800"/>
              <a:buFont typeface="Century Gothic"/>
              <a:buChar char="●"/>
            </a:pPr>
            <a:r>
              <a:rPr b="0" i="0" lang="en-US" sz="1800" u="none" cap="none" strike="noStrike">
                <a:solidFill>
                  <a:schemeClr val="dk1"/>
                </a:solidFill>
                <a:latin typeface="Century Gothic"/>
                <a:ea typeface="Century Gothic"/>
                <a:cs typeface="Century Gothic"/>
                <a:sym typeface="Century Gothic"/>
              </a:rPr>
              <a:t>Falsificazione della richiesta di accesso al sito</a:t>
            </a:r>
            <a:endParaRPr b="0" i="0" sz="1800" u="none" cap="none" strike="noStrike">
              <a:solidFill>
                <a:schemeClr val="dk1"/>
              </a:solidFill>
              <a:latin typeface="Century Gothic"/>
              <a:ea typeface="Century Gothic"/>
              <a:cs typeface="Century Gothic"/>
              <a:sym typeface="Century Gothic"/>
            </a:endParaRPr>
          </a:p>
        </p:txBody>
      </p:sp>
      <p:pic>
        <p:nvPicPr>
          <p:cNvPr id="589" name="Google Shape;589;g2c46ccb187e_0_132"/>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590" name="Google Shape;590;g2c46ccb187e_0_132"/>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g2c50031518f_1_16"/>
          <p:cNvSpPr txBox="1"/>
          <p:nvPr>
            <p:ph type="ctrTitle"/>
          </p:nvPr>
        </p:nvSpPr>
        <p:spPr>
          <a:xfrm>
            <a:off x="796325" y="447100"/>
            <a:ext cx="11239800" cy="6615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US"/>
              <a:t>OWASP classifica dei 10 rischi più critici per la sicurezza delle applicazioni web</a:t>
            </a:r>
            <a:endParaRPr/>
          </a:p>
        </p:txBody>
      </p:sp>
      <p:pic>
        <p:nvPicPr>
          <p:cNvPr id="596" name="Google Shape;596;g2c50031518f_1_16"/>
          <p:cNvPicPr preferRelativeResize="0"/>
          <p:nvPr/>
        </p:nvPicPr>
        <p:blipFill rotWithShape="1">
          <a:blip r:embed="rId3">
            <a:alphaModFix/>
          </a:blip>
          <a:srcRect b="0" l="0" r="0" t="0"/>
          <a:stretch/>
        </p:blipFill>
        <p:spPr>
          <a:xfrm>
            <a:off x="1197425" y="1102750"/>
            <a:ext cx="9551974" cy="5226575"/>
          </a:xfrm>
          <a:prstGeom prst="rect">
            <a:avLst/>
          </a:prstGeom>
          <a:noFill/>
          <a:ln>
            <a:noFill/>
          </a:ln>
        </p:spPr>
      </p:pic>
      <p:sp>
        <p:nvSpPr>
          <p:cNvPr id="597" name="Google Shape;597;g2c50031518f_1_16"/>
          <p:cNvSpPr txBox="1"/>
          <p:nvPr/>
        </p:nvSpPr>
        <p:spPr>
          <a:xfrm>
            <a:off x="731100" y="6050625"/>
            <a:ext cx="54411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entury Gothic"/>
                <a:ea typeface="Century Gothic"/>
                <a:cs typeface="Century Gothic"/>
                <a:sym typeface="Century Gothic"/>
              </a:rPr>
              <a:t>OWASP Top 10:2024: </a:t>
            </a:r>
            <a:r>
              <a:rPr b="0" i="0" lang="en-US" sz="1600" u="sng" cap="none" strike="noStrike">
                <a:solidFill>
                  <a:schemeClr val="hlink"/>
                </a:solidFill>
                <a:latin typeface="Century Gothic"/>
                <a:ea typeface="Century Gothic"/>
                <a:cs typeface="Century Gothic"/>
                <a:sym typeface="Century Gothic"/>
                <a:hlinkClick r:id="rId4"/>
              </a:rPr>
              <a:t>https:</a:t>
            </a:r>
            <a:r>
              <a:rPr b="0" i="0" lang="en-US" sz="1600" u="none" cap="none" strike="noStrike">
                <a:solidFill>
                  <a:schemeClr val="dk1"/>
                </a:solidFill>
                <a:latin typeface="Century Gothic"/>
                <a:ea typeface="Century Gothic"/>
                <a:cs typeface="Century Gothic"/>
                <a:sym typeface="Century Gothic"/>
              </a:rPr>
              <a:t>//www.owasptopten.org </a:t>
            </a:r>
            <a:endParaRPr b="0" i="0" sz="1600" u="none" cap="none" strike="noStrike">
              <a:solidFill>
                <a:schemeClr val="dk1"/>
              </a:solidFill>
              <a:latin typeface="Century Gothic"/>
              <a:ea typeface="Century Gothic"/>
              <a:cs typeface="Century Gothic"/>
              <a:sym typeface="Century Gothic"/>
            </a:endParaRPr>
          </a:p>
        </p:txBody>
      </p:sp>
      <p:pic>
        <p:nvPicPr>
          <p:cNvPr id="598" name="Google Shape;598;g2c50031518f_1_16"/>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
        <p:nvSpPr>
          <p:cNvPr id="599" name="Google Shape;599;g2c50031518f_1_16"/>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pic>
        <p:nvPicPr>
          <p:cNvPr descr="A person raising his hand" id="604" name="Google Shape;604;p28"/>
          <p:cNvPicPr preferRelativeResize="0"/>
          <p:nvPr>
            <p:ph idx="2" type="pic"/>
          </p:nvPr>
        </p:nvPicPr>
        <p:blipFill rotWithShape="1">
          <a:blip r:embed="rId3">
            <a:alphaModFix/>
          </a:blip>
          <a:srcRect b="0" l="8333" r="8333" t="0"/>
          <a:stretch/>
        </p:blipFill>
        <p:spPr>
          <a:xfrm flipH="1">
            <a:off x="7163691" y="0"/>
            <a:ext cx="5024825" cy="6858000"/>
          </a:xfrm>
          <a:prstGeom prst="rect">
            <a:avLst/>
          </a:prstGeom>
          <a:solidFill>
            <a:schemeClr val="lt2"/>
          </a:solidFill>
          <a:ln>
            <a:noFill/>
          </a:ln>
        </p:spPr>
      </p:pic>
      <p:sp>
        <p:nvSpPr>
          <p:cNvPr id="605" name="Google Shape;605;p28"/>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Progressi del corso</a:t>
            </a:r>
            <a:endParaRPr/>
          </a:p>
        </p:txBody>
      </p:sp>
      <p:sp>
        <p:nvSpPr>
          <p:cNvPr id="606" name="Google Shape;606;p28"/>
          <p:cNvSpPr txBox="1"/>
          <p:nvPr>
            <p:ph idx="1" type="body"/>
          </p:nvPr>
        </p:nvSpPr>
        <p:spPr>
          <a:xfrm>
            <a:off x="824242" y="1597079"/>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o1.</a:t>
            </a:r>
            <a:endParaRPr/>
          </a:p>
        </p:txBody>
      </p:sp>
      <p:sp>
        <p:nvSpPr>
          <p:cNvPr id="607" name="Google Shape;607;p28"/>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t>Profilo di rischio della sicurezza informatica marittima</a:t>
            </a:r>
            <a:endParaRPr/>
          </a:p>
        </p:txBody>
      </p:sp>
      <p:sp>
        <p:nvSpPr>
          <p:cNvPr id="608" name="Google Shape;608;p28"/>
          <p:cNvSpPr txBox="1"/>
          <p:nvPr>
            <p:ph idx="4" type="body"/>
          </p:nvPr>
        </p:nvSpPr>
        <p:spPr>
          <a:xfrm>
            <a:off x="824242" y="2225635"/>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o2.</a:t>
            </a:r>
            <a:endParaRPr/>
          </a:p>
        </p:txBody>
      </p:sp>
      <p:sp>
        <p:nvSpPr>
          <p:cNvPr id="609" name="Google Shape;609;p28"/>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t>Sicurezza web</a:t>
            </a:r>
            <a:endParaRPr/>
          </a:p>
        </p:txBody>
      </p:sp>
      <p:sp>
        <p:nvSpPr>
          <p:cNvPr id="610" name="Google Shape;610;p28"/>
          <p:cNvSpPr txBox="1"/>
          <p:nvPr>
            <p:ph idx="6" type="body"/>
          </p:nvPr>
        </p:nvSpPr>
        <p:spPr>
          <a:xfrm>
            <a:off x="824242" y="2854509"/>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5400"/>
              <a:buNone/>
            </a:pPr>
            <a:r>
              <a:rPr lang="en-US"/>
              <a:t>o3.</a:t>
            </a:r>
            <a:endParaRPr/>
          </a:p>
        </p:txBody>
      </p:sp>
      <p:sp>
        <p:nvSpPr>
          <p:cNvPr id="611" name="Google Shape;611;p28"/>
          <p:cNvSpPr txBox="1"/>
          <p:nvPr>
            <p:ph idx="8" type="body"/>
          </p:nvPr>
        </p:nvSpPr>
        <p:spPr>
          <a:xfrm>
            <a:off x="824242" y="3483383"/>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o4.</a:t>
            </a:r>
            <a:endParaRPr/>
          </a:p>
        </p:txBody>
      </p:sp>
      <p:sp>
        <p:nvSpPr>
          <p:cNvPr id="612" name="Google Shape;612;p28"/>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grpSp>
        <p:nvGrpSpPr>
          <p:cNvPr id="613" name="Google Shape;613;p28"/>
          <p:cNvGrpSpPr/>
          <p:nvPr/>
        </p:nvGrpSpPr>
        <p:grpSpPr>
          <a:xfrm>
            <a:off x="7370364" y="-23539"/>
            <a:ext cx="2562565" cy="6885155"/>
            <a:chOff x="7370364" y="-23539"/>
            <a:chExt cx="2562565" cy="6885155"/>
          </a:xfrm>
        </p:grpSpPr>
        <p:pic>
          <p:nvPicPr>
            <p:cNvPr id="614" name="Google Shape;614;p28"/>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615" name="Google Shape;615;p28"/>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sp>
        <p:nvSpPr>
          <p:cNvPr id="616" name="Google Shape;616;p28"/>
          <p:cNvSpPr txBox="1"/>
          <p:nvPr>
            <p:ph idx="6" type="body"/>
          </p:nvPr>
        </p:nvSpPr>
        <p:spPr>
          <a:xfrm>
            <a:off x="824242" y="2854509"/>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o3.</a:t>
            </a:r>
            <a:endParaRPr/>
          </a:p>
        </p:txBody>
      </p:sp>
      <p:sp>
        <p:nvSpPr>
          <p:cNvPr id="617" name="Google Shape;617;p28"/>
          <p:cNvSpPr txBox="1"/>
          <p:nvPr>
            <p:ph idx="7" type="body"/>
          </p:nvPr>
        </p:nvSpPr>
        <p:spPr>
          <a:xfrm>
            <a:off x="1576188" y="3125548"/>
            <a:ext cx="5885100" cy="4473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highlight>
                  <a:srgbClr val="FFFF00"/>
                </a:highlight>
              </a:rPr>
              <a:t>Sicurezza</a:t>
            </a:r>
            <a:r>
              <a:rPr lang="en-US">
                <a:highlight>
                  <a:schemeClr val="lt1"/>
                </a:highlight>
              </a:rPr>
              <a:t> di Windows </a:t>
            </a:r>
            <a:endParaRPr>
              <a:highlight>
                <a:srgbClr val="FFFF00"/>
              </a:highlight>
            </a:endParaRPr>
          </a:p>
        </p:txBody>
      </p:sp>
      <p:sp>
        <p:nvSpPr>
          <p:cNvPr id="618" name="Google Shape;618;p28"/>
          <p:cNvSpPr txBox="1"/>
          <p:nvPr>
            <p:ph idx="8" type="body"/>
          </p:nvPr>
        </p:nvSpPr>
        <p:spPr>
          <a:xfrm>
            <a:off x="824242" y="3483383"/>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o4.</a:t>
            </a:r>
            <a:endParaRPr/>
          </a:p>
        </p:txBody>
      </p:sp>
      <p:sp>
        <p:nvSpPr>
          <p:cNvPr id="619" name="Google Shape;619;p28"/>
          <p:cNvSpPr txBox="1"/>
          <p:nvPr>
            <p:ph idx="9" type="body"/>
          </p:nvPr>
        </p:nvSpPr>
        <p:spPr>
          <a:xfrm>
            <a:off x="1576200" y="3786948"/>
            <a:ext cx="5885100" cy="3651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highlight>
                  <a:schemeClr val="lt1"/>
                </a:highlight>
              </a:rPr>
              <a:t>Test di penetrazione</a:t>
            </a:r>
            <a:endParaRPr>
              <a:highlight>
                <a:schemeClr val="lt1"/>
              </a:highlight>
            </a:endParaRPr>
          </a:p>
        </p:txBody>
      </p:sp>
      <p:pic>
        <p:nvPicPr>
          <p:cNvPr id="620" name="Google Shape;620;p28"/>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g2c46ccb187e_0_108"/>
          <p:cNvSpPr txBox="1"/>
          <p:nvPr>
            <p:ph type="ctrTitle"/>
          </p:nvPr>
        </p:nvSpPr>
        <p:spPr>
          <a:xfrm>
            <a:off x="796325" y="447097"/>
            <a:ext cx="67323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highlight>
                  <a:srgbClr val="FFFF00"/>
                </a:highlight>
              </a:rPr>
              <a:t>Sicurezza di</a:t>
            </a:r>
            <a:r>
              <a:rPr lang="en-US"/>
              <a:t> Windows </a:t>
            </a:r>
            <a:endParaRPr>
              <a:highlight>
                <a:srgbClr val="FFFF00"/>
              </a:highlight>
            </a:endParaRPr>
          </a:p>
        </p:txBody>
      </p:sp>
      <p:sp>
        <p:nvSpPr>
          <p:cNvPr id="626" name="Google Shape;626;g2c46ccb187e_0_108"/>
          <p:cNvSpPr txBox="1"/>
          <p:nvPr/>
        </p:nvSpPr>
        <p:spPr>
          <a:xfrm>
            <a:off x="855625" y="1108600"/>
            <a:ext cx="10882200" cy="5676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entury Gothic"/>
                <a:ea typeface="Century Gothic"/>
                <a:cs typeface="Century Gothic"/>
                <a:sym typeface="Century Gothic"/>
              </a:rPr>
              <a:t>Capire AppLocker: migliorare la sicurezza di Windows</a:t>
            </a:r>
            <a:endParaRPr b="1"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a:p>
            <a:pPr indent="-298450" lvl="0" marL="457200" marR="0" rtl="0" algn="l">
              <a:lnSpc>
                <a:spcPct val="115000"/>
              </a:lnSpc>
              <a:spcBef>
                <a:spcPts val="1200"/>
              </a:spcBef>
              <a:spcAft>
                <a:spcPts val="0"/>
              </a:spcAft>
              <a:buClr>
                <a:schemeClr val="dk1"/>
              </a:buClr>
              <a:buSzPts val="1100"/>
              <a:buFont typeface="Arial"/>
              <a:buChar char="●"/>
            </a:pPr>
            <a:r>
              <a:rPr b="0" i="0" lang="en-US" sz="1600" u="none" cap="none" strike="noStrike">
                <a:solidFill>
                  <a:schemeClr val="dk1"/>
                </a:solidFill>
                <a:latin typeface="Century Gothic"/>
                <a:ea typeface="Century Gothic"/>
                <a:cs typeface="Century Gothic"/>
                <a:sym typeface="Century Gothic"/>
              </a:rPr>
              <a:t>Definizione: AppLocker è una funzione di Windows che consente di controllare le applicazioni e i file che gli utenti possono eseguire. Include file eseguibili, script, file di Windows Installer, DLL e applicazioni pacchettizzate.</a:t>
            </a:r>
            <a:endParaRPr b="0" i="0" sz="1600" u="none" cap="none" strike="noStrike">
              <a:solidFill>
                <a:schemeClr val="dk1"/>
              </a:solidFill>
              <a:latin typeface="Century Gothic"/>
              <a:ea typeface="Century Gothic"/>
              <a:cs typeface="Century Gothic"/>
              <a:sym typeface="Century Gothic"/>
            </a:endParaRPr>
          </a:p>
          <a:p>
            <a:pPr indent="-298450" lvl="0" marL="457200" marR="0" rtl="0" algn="l">
              <a:lnSpc>
                <a:spcPct val="115000"/>
              </a:lnSpc>
              <a:spcBef>
                <a:spcPts val="0"/>
              </a:spcBef>
              <a:spcAft>
                <a:spcPts val="0"/>
              </a:spcAft>
              <a:buClr>
                <a:schemeClr val="dk1"/>
              </a:buClr>
              <a:buSzPts val="1100"/>
              <a:buFont typeface="Arial"/>
              <a:buChar char="●"/>
            </a:pPr>
            <a:r>
              <a:rPr b="0" i="0" lang="en-US" sz="1600" u="none" cap="none" strike="noStrike">
                <a:solidFill>
                  <a:schemeClr val="dk1"/>
                </a:solidFill>
                <a:latin typeface="Century Gothic"/>
                <a:ea typeface="Century Gothic"/>
                <a:cs typeface="Century Gothic"/>
                <a:sym typeface="Century Gothic"/>
              </a:rPr>
              <a:t>Scopo: è stato progettato per aumentare la sicurezza dell'organizzazione consentendo l'esecuzione solo di applicazioni affidabili, riducendo in modo significativo il rischio di malware e di utilizzo di software non autorizzato.</a:t>
            </a:r>
            <a:endParaRPr b="0" i="0" sz="1600" u="none" cap="none" strike="noStrike">
              <a:solidFill>
                <a:schemeClr val="dk1"/>
              </a:solidFill>
              <a:latin typeface="Century Gothic"/>
              <a:ea typeface="Century Gothic"/>
              <a:cs typeface="Century Gothic"/>
              <a:sym typeface="Century Gothic"/>
            </a:endParaRPr>
          </a:p>
          <a:p>
            <a:pPr indent="-298450" lvl="0" marL="457200" marR="0" rtl="0" algn="l">
              <a:lnSpc>
                <a:spcPct val="115000"/>
              </a:lnSpc>
              <a:spcBef>
                <a:spcPts val="0"/>
              </a:spcBef>
              <a:spcAft>
                <a:spcPts val="0"/>
              </a:spcAft>
              <a:buClr>
                <a:schemeClr val="dk1"/>
              </a:buClr>
              <a:buSzPts val="1100"/>
              <a:buFont typeface="Arial"/>
              <a:buChar char="●"/>
            </a:pPr>
            <a:r>
              <a:rPr b="0" i="0" lang="en-US" sz="1600" u="none" cap="none" strike="noStrike">
                <a:solidFill>
                  <a:schemeClr val="dk1"/>
                </a:solidFill>
                <a:latin typeface="Century Gothic"/>
                <a:ea typeface="Century Gothic"/>
                <a:cs typeface="Century Gothic"/>
                <a:sym typeface="Century Gothic"/>
              </a:rPr>
              <a:t>Evoluzione: Successore dei criteri di restrizione del software (SRP), offre un controllo più granulare e una gestione più semplice.</a:t>
            </a:r>
            <a:endParaRPr b="0"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120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entury Gothic"/>
                <a:ea typeface="Century Gothic"/>
                <a:cs typeface="Century Gothic"/>
                <a:sym typeface="Century Gothic"/>
              </a:rPr>
              <a:t>L'importanza di AppLocker nelle moderne pratiche di sicurezza</a:t>
            </a:r>
            <a:endParaRPr b="1"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a:p>
            <a:pPr indent="-298450" lvl="0" marL="457200" marR="0" rtl="0" algn="l">
              <a:lnSpc>
                <a:spcPct val="115000"/>
              </a:lnSpc>
              <a:spcBef>
                <a:spcPts val="1200"/>
              </a:spcBef>
              <a:spcAft>
                <a:spcPts val="0"/>
              </a:spcAft>
              <a:buClr>
                <a:schemeClr val="dk1"/>
              </a:buClr>
              <a:buSzPts val="1100"/>
              <a:buFont typeface="Arial"/>
              <a:buChar char="●"/>
            </a:pPr>
            <a:r>
              <a:rPr b="0" i="0" lang="en-US" sz="1600" u="none" cap="none" strike="noStrike">
                <a:solidFill>
                  <a:schemeClr val="dk1"/>
                </a:solidFill>
                <a:latin typeface="Century Gothic"/>
                <a:ea typeface="Century Gothic"/>
                <a:cs typeface="Century Gothic"/>
                <a:sym typeface="Century Gothic"/>
              </a:rPr>
              <a:t>Oltre l'antivirus: Spiega i limiti delle soluzioni antivirus tradizionali nel rilevare malware nuovo o modificato e come AppLocker fornisca un ulteriore livello di difesa.</a:t>
            </a:r>
            <a:endParaRPr b="0" i="0" sz="1600" u="none" cap="none" strike="noStrike">
              <a:solidFill>
                <a:schemeClr val="dk1"/>
              </a:solidFill>
              <a:latin typeface="Century Gothic"/>
              <a:ea typeface="Century Gothic"/>
              <a:cs typeface="Century Gothic"/>
              <a:sym typeface="Century Gothic"/>
            </a:endParaRPr>
          </a:p>
          <a:p>
            <a:pPr indent="-298450" lvl="0" marL="457200" marR="0" rtl="0" algn="l">
              <a:lnSpc>
                <a:spcPct val="115000"/>
              </a:lnSpc>
              <a:spcBef>
                <a:spcPts val="0"/>
              </a:spcBef>
              <a:spcAft>
                <a:spcPts val="0"/>
              </a:spcAft>
              <a:buClr>
                <a:schemeClr val="dk1"/>
              </a:buClr>
              <a:buSzPts val="1100"/>
              <a:buFont typeface="Arial"/>
              <a:buChar char="●"/>
            </a:pPr>
            <a:r>
              <a:rPr b="0" i="0" lang="en-US" sz="1600" u="none" cap="none" strike="noStrike">
                <a:solidFill>
                  <a:schemeClr val="dk1"/>
                </a:solidFill>
                <a:latin typeface="Century Gothic"/>
                <a:ea typeface="Century Gothic"/>
                <a:cs typeface="Century Gothic"/>
                <a:sym typeface="Century Gothic"/>
              </a:rPr>
              <a:t>Controllo proattivo: L'approccio whitelist di AppLocker garantisce che solo le applicazioni approvate possano essere eseguite, impedendo l'esecuzione di software sconosciuto o dannoso.</a:t>
            </a:r>
            <a:endParaRPr b="0" i="0" sz="1600" u="none" cap="none" strike="noStrike">
              <a:solidFill>
                <a:schemeClr val="dk1"/>
              </a:solidFill>
              <a:latin typeface="Century Gothic"/>
              <a:ea typeface="Century Gothic"/>
              <a:cs typeface="Century Gothic"/>
              <a:sym typeface="Century Gothic"/>
            </a:endParaRPr>
          </a:p>
          <a:p>
            <a:pPr indent="-298450" lvl="0" marL="457200" marR="0" rtl="0" algn="l">
              <a:lnSpc>
                <a:spcPct val="115000"/>
              </a:lnSpc>
              <a:spcBef>
                <a:spcPts val="0"/>
              </a:spcBef>
              <a:spcAft>
                <a:spcPts val="0"/>
              </a:spcAft>
              <a:buClr>
                <a:schemeClr val="dk1"/>
              </a:buClr>
              <a:buSzPts val="1100"/>
              <a:buFont typeface="Arial"/>
              <a:buChar char="●"/>
            </a:pPr>
            <a:r>
              <a:rPr b="0" i="0" lang="en-US" sz="1600" u="none" cap="none" strike="noStrike">
                <a:solidFill>
                  <a:schemeClr val="dk1"/>
                </a:solidFill>
                <a:latin typeface="Century Gothic"/>
                <a:ea typeface="Century Gothic"/>
                <a:cs typeface="Century Gothic"/>
                <a:sym typeface="Century Gothic"/>
              </a:rPr>
              <a:t>Strategia di sicurezza: Si integra con la strategia di sicurezza generale per fornire una protezione completa contro le minacce informatiche complesse.</a:t>
            </a:r>
            <a:endParaRPr b="0"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1200"/>
              </a:spcBef>
              <a:spcAft>
                <a:spcPts val="0"/>
              </a:spcAft>
              <a:buClr>
                <a:srgbClr val="000000"/>
              </a:buClr>
              <a:buSzPts val="1600"/>
              <a:buFont typeface="Arial"/>
              <a:buNone/>
            </a:pPr>
            <a:r>
              <a:t/>
            </a:r>
            <a:endParaRPr b="0" i="0" sz="1600" u="none" cap="none" strike="noStrike">
              <a:solidFill>
                <a:schemeClr val="dk1"/>
              </a:solidFill>
              <a:highlight>
                <a:srgbClr val="FFFF00"/>
              </a:highlight>
              <a:latin typeface="Century Gothic"/>
              <a:ea typeface="Century Gothic"/>
              <a:cs typeface="Century Gothic"/>
              <a:sym typeface="Century Gothic"/>
            </a:endParaRPr>
          </a:p>
        </p:txBody>
      </p:sp>
      <p:pic>
        <p:nvPicPr>
          <p:cNvPr id="627" name="Google Shape;627;g2c46ccb187e_0_108"/>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628" name="Google Shape;628;g2c46ccb187e_0_108"/>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g1f4d124a910_0_0"/>
          <p:cNvSpPr txBox="1"/>
          <p:nvPr>
            <p:ph type="ctrTitle"/>
          </p:nvPr>
        </p:nvSpPr>
        <p:spPr>
          <a:xfrm>
            <a:off x="796325" y="447097"/>
            <a:ext cx="67323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highlight>
                  <a:srgbClr val="FFFF00"/>
                </a:highlight>
              </a:rPr>
              <a:t>Sicurezza di</a:t>
            </a:r>
            <a:r>
              <a:rPr lang="en-US"/>
              <a:t> Windows </a:t>
            </a:r>
            <a:endParaRPr>
              <a:highlight>
                <a:srgbClr val="FFFF00"/>
              </a:highlight>
            </a:endParaRPr>
          </a:p>
        </p:txBody>
      </p:sp>
      <p:sp>
        <p:nvSpPr>
          <p:cNvPr id="634" name="Google Shape;634;g1f4d124a910_0_0"/>
          <p:cNvSpPr txBox="1"/>
          <p:nvPr/>
        </p:nvSpPr>
        <p:spPr>
          <a:xfrm>
            <a:off x="665625" y="1192050"/>
            <a:ext cx="4639200" cy="3142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entury Gothic"/>
                <a:ea typeface="Century Gothic"/>
                <a:cs typeface="Century Gothic"/>
                <a:sym typeface="Century Gothic"/>
              </a:rPr>
              <a:t>Caratteristiche e funzionalità principali di AppLocker</a:t>
            </a:r>
            <a:endParaRPr b="1"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a:p>
            <a:pPr indent="-298450" lvl="0" marL="457200" marR="0" rtl="0" algn="l">
              <a:lnSpc>
                <a:spcPct val="115000"/>
              </a:lnSpc>
              <a:spcBef>
                <a:spcPts val="120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Creazione flessibile di regole:</a:t>
            </a:r>
            <a:r>
              <a:rPr b="0" i="0" lang="en-US" sz="1100" u="none" cap="none" strike="noStrike">
                <a:solidFill>
                  <a:schemeClr val="dk1"/>
                </a:solidFill>
                <a:latin typeface="Arial"/>
                <a:ea typeface="Arial"/>
                <a:cs typeface="Arial"/>
                <a:sym typeface="Arial"/>
              </a:rPr>
              <a:t> Consente la creazione di regole basate su attributi di file come il nome dell'editore, l'hash del file e il percorso. Consente un controllo preciso sull'esecuzione delle applicazioni.</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Targettizzazione degli utenti e dei gruppi:</a:t>
            </a:r>
            <a:r>
              <a:rPr b="0" i="0" lang="en-US" sz="1100" u="none" cap="none" strike="noStrike">
                <a:solidFill>
                  <a:schemeClr val="dk1"/>
                </a:solidFill>
                <a:latin typeface="Arial"/>
                <a:ea typeface="Arial"/>
                <a:cs typeface="Arial"/>
                <a:sym typeface="Arial"/>
              </a:rPr>
              <a:t> Le regole possono essere applicate universalmente o personalizzate per utenti o gruppi specifici, migliorando la sicurezza senza ostacolare la produttività.</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Modalità di verifica e applicazione:</a:t>
            </a:r>
            <a:r>
              <a:rPr b="0" i="0" lang="en-US" sz="1100" u="none" cap="none" strike="noStrike">
                <a:solidFill>
                  <a:schemeClr val="dk1"/>
                </a:solidFill>
                <a:latin typeface="Arial"/>
                <a:ea typeface="Arial"/>
                <a:cs typeface="Arial"/>
                <a:sym typeface="Arial"/>
              </a:rPr>
              <a:t> Consente di testare le regole di AppLocker in uno scenario reale senza impattare sulle operazioni degli utenti, grazie alla modalità di sola verifica prima dell'applicazione completa.</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Gestione automatizzata delle regole:</a:t>
            </a:r>
            <a:r>
              <a:rPr b="0" i="0" lang="en-US" sz="1100" u="none" cap="none" strike="noStrike">
                <a:solidFill>
                  <a:schemeClr val="dk1"/>
                </a:solidFill>
                <a:latin typeface="Arial"/>
                <a:ea typeface="Arial"/>
                <a:cs typeface="Arial"/>
                <a:sym typeface="Arial"/>
              </a:rPr>
              <a:t> Utilizza i cmdlet PowerShell per creare, gestire e risolvere le regole di AppLocker, semplificando le attività amministrative.</a:t>
            </a:r>
            <a:endParaRPr b="0" i="0" sz="1600" u="none" cap="none" strike="noStrike">
              <a:solidFill>
                <a:schemeClr val="dk1"/>
              </a:solidFill>
              <a:latin typeface="Century Gothic"/>
              <a:ea typeface="Century Gothic"/>
              <a:cs typeface="Century Gothic"/>
              <a:sym typeface="Century Gothic"/>
            </a:endParaRPr>
          </a:p>
        </p:txBody>
      </p:sp>
      <p:pic>
        <p:nvPicPr>
          <p:cNvPr id="635" name="Google Shape;635;g1f4d124a910_0_0"/>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636" name="Google Shape;636;g1f4d124a910_0_0"/>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pic>
        <p:nvPicPr>
          <p:cNvPr id="637" name="Google Shape;637;g1f4d124a910_0_0"/>
          <p:cNvPicPr preferRelativeResize="0"/>
          <p:nvPr/>
        </p:nvPicPr>
        <p:blipFill rotWithShape="1">
          <a:blip r:embed="rId4">
            <a:alphaModFix/>
          </a:blip>
          <a:srcRect b="0" l="0" r="0" t="0"/>
          <a:stretch/>
        </p:blipFill>
        <p:spPr>
          <a:xfrm>
            <a:off x="5457225" y="1261001"/>
            <a:ext cx="6004575" cy="42187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g1f4d124a910_0_8"/>
          <p:cNvSpPr txBox="1"/>
          <p:nvPr>
            <p:ph type="ctrTitle"/>
          </p:nvPr>
        </p:nvSpPr>
        <p:spPr>
          <a:xfrm>
            <a:off x="796325" y="447097"/>
            <a:ext cx="67323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highlight>
                  <a:srgbClr val="FFFF00"/>
                </a:highlight>
              </a:rPr>
              <a:t>Sicurezza di</a:t>
            </a:r>
            <a:r>
              <a:rPr lang="en-US"/>
              <a:t> Windows </a:t>
            </a:r>
            <a:endParaRPr>
              <a:highlight>
                <a:srgbClr val="FFFF00"/>
              </a:highlight>
            </a:endParaRPr>
          </a:p>
        </p:txBody>
      </p:sp>
      <p:sp>
        <p:nvSpPr>
          <p:cNvPr id="643" name="Google Shape;643;g1f4d124a910_0_8"/>
          <p:cNvSpPr txBox="1"/>
          <p:nvPr/>
        </p:nvSpPr>
        <p:spPr>
          <a:xfrm>
            <a:off x="900875" y="1192050"/>
            <a:ext cx="10882200" cy="270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entury Gothic"/>
                <a:ea typeface="Century Gothic"/>
                <a:cs typeface="Century Gothic"/>
                <a:sym typeface="Century Gothic"/>
              </a:rPr>
              <a:t>Regole </a:t>
            </a:r>
            <a:endParaRPr b="0" i="0" sz="1600" u="none" cap="none" strike="noStrike">
              <a:solidFill>
                <a:schemeClr val="dk1"/>
              </a:solidFill>
              <a:latin typeface="Century Gothic"/>
              <a:ea typeface="Century Gothic"/>
              <a:cs typeface="Century Gothic"/>
              <a:sym typeface="Century Gothic"/>
            </a:endParaRPr>
          </a:p>
          <a:p>
            <a:pPr indent="-298450" lvl="0" marL="457200" marR="0" rtl="0" algn="l">
              <a:lnSpc>
                <a:spcPct val="115000"/>
              </a:lnSpc>
              <a:spcBef>
                <a:spcPts val="120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Approccio:</a:t>
            </a:r>
            <a:r>
              <a:rPr b="0" i="0" lang="en-US" sz="1100" u="none" cap="none" strike="noStrike">
                <a:solidFill>
                  <a:schemeClr val="dk1"/>
                </a:solidFill>
                <a:latin typeface="Arial"/>
                <a:ea typeface="Arial"/>
                <a:cs typeface="Arial"/>
                <a:sym typeface="Arial"/>
              </a:rPr>
              <a:t> Iniziare identificando e approvando le applicazioni conosciute e affidabili. Implementare regole predefinite per garantire la funzionalità del sistema.</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Tipi di regole:</a:t>
            </a:r>
            <a:r>
              <a:rPr b="0" i="0" lang="en-US" sz="1100" u="none" cap="none" strike="noStrike">
                <a:solidFill>
                  <a:schemeClr val="dk1"/>
                </a:solidFill>
                <a:latin typeface="Arial"/>
                <a:ea typeface="Arial"/>
                <a:cs typeface="Arial"/>
                <a:sym typeface="Arial"/>
              </a:rPr>
              <a:t> Panoramica dei diversi tipi di regole (eseguibile, script, programma di installazione, applicazione pacchettizzata, DLL) e dei loro scopi.</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Regole predefinite:</a:t>
            </a:r>
            <a:r>
              <a:rPr b="0" i="0" lang="en-US" sz="1100" u="none" cap="none" strike="noStrike">
                <a:solidFill>
                  <a:schemeClr val="dk1"/>
                </a:solidFill>
                <a:latin typeface="Arial"/>
                <a:ea typeface="Arial"/>
                <a:cs typeface="Arial"/>
                <a:sym typeface="Arial"/>
              </a:rPr>
              <a:t> Importanza delle regole predefinite per consentire le operazioni essenziali di Windows e garantire che gli amministratori possano eseguire tutte le applicazioni.</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600"/>
              <a:buFont typeface="Arial"/>
              <a:buNone/>
            </a:pPr>
            <a:r>
              <a:rPr b="1" i="0" lang="en-US" sz="1600" u="none" cap="none" strike="noStrike">
                <a:solidFill>
                  <a:schemeClr val="dk1"/>
                </a:solidFill>
                <a:latin typeface="Century Gothic"/>
                <a:ea typeface="Century Gothic"/>
                <a:cs typeface="Century Gothic"/>
                <a:sym typeface="Century Gothic"/>
              </a:rPr>
              <a:t>Tipi</a:t>
            </a:r>
            <a:endParaRPr b="1" i="0" sz="1600" u="none" cap="none" strike="noStrike">
              <a:solidFill>
                <a:schemeClr val="dk1"/>
              </a:solidFill>
              <a:latin typeface="Century Gothic"/>
              <a:ea typeface="Century Gothic"/>
              <a:cs typeface="Century Gothic"/>
              <a:sym typeface="Century Gothic"/>
            </a:endParaRPr>
          </a:p>
          <a:p>
            <a:pPr indent="-298450" lvl="0" marL="457200" marR="0" rtl="0" algn="l">
              <a:lnSpc>
                <a:spcPct val="115000"/>
              </a:lnSpc>
              <a:spcBef>
                <a:spcPts val="120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Regole dell'editore:</a:t>
            </a:r>
            <a:r>
              <a:rPr b="0" i="0" lang="en-US" sz="1100" u="none" cap="none" strike="noStrike">
                <a:solidFill>
                  <a:schemeClr val="dk1"/>
                </a:solidFill>
                <a:latin typeface="Arial"/>
                <a:ea typeface="Arial"/>
                <a:cs typeface="Arial"/>
                <a:sym typeface="Arial"/>
              </a:rPr>
              <a:t> Basate sulle firme digitali per verificare l'autenticità di un'applicazione. Ideale per le applicazioni che vengono aggiornate di frequente, in quanto rimane valida anche dopo gli aggiornamenti.</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Regole di percorso:</a:t>
            </a:r>
            <a:r>
              <a:rPr b="0" i="0" lang="en-US" sz="1100" u="none" cap="none" strike="noStrike">
                <a:solidFill>
                  <a:schemeClr val="dk1"/>
                </a:solidFill>
                <a:latin typeface="Arial"/>
                <a:ea typeface="Arial"/>
                <a:cs typeface="Arial"/>
                <a:sym typeface="Arial"/>
              </a:rPr>
              <a:t> Specifica le directory o i percorsi da cui le applicazioni possono essere eseguite. Utile per controllare l'accesso alle applicazioni memorizzate in posizioni note.</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Regole di hash dei file:</a:t>
            </a:r>
            <a:r>
              <a:rPr b="0" i="0" lang="en-US" sz="1100" u="none" cap="none" strike="noStrike">
                <a:solidFill>
                  <a:schemeClr val="dk1"/>
                </a:solidFill>
                <a:latin typeface="Arial"/>
                <a:ea typeface="Arial"/>
                <a:cs typeface="Arial"/>
                <a:sym typeface="Arial"/>
              </a:rPr>
              <a:t> Utilizzano hash crittografici per identificare univocamente i file. Ideale per le applicazioni che cambiano raramente, poiché ogni aggiornamento richiede un nuovo hashtag.</a:t>
            </a:r>
            <a:endParaRPr b="1"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1200"/>
              </a:spcBef>
              <a:spcAft>
                <a:spcPts val="0"/>
              </a:spcAft>
              <a:buClr>
                <a:srgbClr val="000000"/>
              </a:buClr>
              <a:buSzPts val="1600"/>
              <a:buFont typeface="Arial"/>
              <a:buNone/>
            </a:pPr>
            <a:r>
              <a:t/>
            </a:r>
            <a:endParaRPr b="1" i="0" sz="1600" u="none" cap="none" strike="noStrike">
              <a:solidFill>
                <a:schemeClr val="dk1"/>
              </a:solidFill>
              <a:latin typeface="Century Gothic"/>
              <a:ea typeface="Century Gothic"/>
              <a:cs typeface="Century Gothic"/>
              <a:sym typeface="Century Gothic"/>
            </a:endParaRPr>
          </a:p>
        </p:txBody>
      </p:sp>
      <p:pic>
        <p:nvPicPr>
          <p:cNvPr id="644" name="Google Shape;644;g1f4d124a910_0_8"/>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645" name="Google Shape;645;g1f4d124a910_0_8"/>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pic>
        <p:nvPicPr>
          <p:cNvPr id="646" name="Google Shape;646;g1f4d124a910_0_8"/>
          <p:cNvPicPr preferRelativeResize="0"/>
          <p:nvPr/>
        </p:nvPicPr>
        <p:blipFill rotWithShape="1">
          <a:blip r:embed="rId4">
            <a:alphaModFix/>
          </a:blip>
          <a:srcRect b="0" l="0" r="0" t="0"/>
          <a:stretch/>
        </p:blipFill>
        <p:spPr>
          <a:xfrm>
            <a:off x="1230950" y="3851050"/>
            <a:ext cx="10463744" cy="248309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g1f4d124a910_0_16"/>
          <p:cNvSpPr txBox="1"/>
          <p:nvPr>
            <p:ph type="ctrTitle"/>
          </p:nvPr>
        </p:nvSpPr>
        <p:spPr>
          <a:xfrm>
            <a:off x="796325" y="447097"/>
            <a:ext cx="67323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highlight>
                  <a:srgbClr val="FFFF00"/>
                </a:highlight>
              </a:rPr>
              <a:t>Sicurezza di</a:t>
            </a:r>
            <a:r>
              <a:rPr lang="en-US"/>
              <a:t> Windows </a:t>
            </a:r>
            <a:endParaRPr>
              <a:highlight>
                <a:srgbClr val="FFFF00"/>
              </a:highlight>
            </a:endParaRPr>
          </a:p>
        </p:txBody>
      </p:sp>
      <p:sp>
        <p:nvSpPr>
          <p:cNvPr id="652" name="Google Shape;652;g1f4d124a910_0_16"/>
          <p:cNvSpPr txBox="1"/>
          <p:nvPr/>
        </p:nvSpPr>
        <p:spPr>
          <a:xfrm>
            <a:off x="891825" y="1373000"/>
            <a:ext cx="10882200" cy="3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entury Gothic"/>
                <a:ea typeface="Century Gothic"/>
                <a:cs typeface="Century Gothic"/>
                <a:sym typeface="Century Gothic"/>
              </a:rPr>
              <a:t>Gestione di AppLocker</a:t>
            </a:r>
            <a:endParaRPr b="1" i="0" sz="13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a:p>
            <a:pPr indent="-298450" lvl="0" marL="457200" marR="0" rtl="0" algn="l">
              <a:lnSpc>
                <a:spcPct val="115000"/>
              </a:lnSpc>
              <a:spcBef>
                <a:spcPts val="120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Applicazione vs. Solo Audit:</a:t>
            </a:r>
            <a:r>
              <a:rPr b="0" i="0" lang="en-US" sz="1100" u="none" cap="none" strike="noStrike">
                <a:solidFill>
                  <a:schemeClr val="dk1"/>
                </a:solidFill>
                <a:latin typeface="Arial"/>
                <a:ea typeface="Arial"/>
                <a:cs typeface="Arial"/>
                <a:sym typeface="Arial"/>
              </a:rPr>
              <a:t> L'importanza di iniziare con la modalità di sola verifica per valutare l'impatto delle regole prima di applicarle, riducendo al minimo le interruzioni.</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Eccezioni:</a:t>
            </a:r>
            <a:r>
              <a:rPr b="0" i="0" lang="en-US" sz="1100" u="none" cap="none" strike="noStrike">
                <a:solidFill>
                  <a:schemeClr val="dk1"/>
                </a:solidFill>
                <a:latin typeface="Arial"/>
                <a:ea typeface="Arial"/>
                <a:cs typeface="Arial"/>
                <a:sym typeface="Arial"/>
              </a:rPr>
              <a:t> Come definire le eccezioni all'interno delle regole per consentire applicazioni specifiche e bloccarne altre, offrendo un controllo sfumato.</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Procedure guidate:</a:t>
            </a:r>
            <a:r>
              <a:rPr b="0" i="0" lang="en-US" sz="1100" u="none" cap="none" strike="noStrike">
                <a:solidFill>
                  <a:schemeClr val="dk1"/>
                </a:solidFill>
                <a:latin typeface="Arial"/>
                <a:ea typeface="Arial"/>
                <a:cs typeface="Arial"/>
                <a:sym typeface="Arial"/>
              </a:rPr>
              <a:t> L'utilizzo delle procedure guidate integrate di AppLocker per la creazione delle regole semplifica il processo di impostazione delle regole per i diversi tipi di applicazione.</a:t>
            </a:r>
            <a:endParaRPr b="0"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120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entury Gothic"/>
                <a:ea typeface="Century Gothic"/>
                <a:cs typeface="Century Gothic"/>
                <a:sym typeface="Century Gothic"/>
              </a:rPr>
              <a:t>Distribuzione di AppLocker</a:t>
            </a:r>
            <a:endParaRPr b="1"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a:p>
            <a:pPr indent="-298450" lvl="0" marL="457200" marR="0" rtl="0" algn="l">
              <a:lnSpc>
                <a:spcPct val="115000"/>
              </a:lnSpc>
              <a:spcBef>
                <a:spcPts val="120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Priorità delle regole:</a:t>
            </a:r>
            <a:r>
              <a:rPr b="0" i="0" lang="en-US" sz="1100" u="none" cap="none" strike="noStrike">
                <a:solidFill>
                  <a:schemeClr val="dk1"/>
                </a:solidFill>
                <a:latin typeface="Arial"/>
                <a:ea typeface="Arial"/>
                <a:cs typeface="Arial"/>
                <a:sym typeface="Arial"/>
              </a:rPr>
              <a:t> Comprendere la precedenza delle azioni di negazione rispetto a quelle di autorizzazione e come le eccezioni possono affinare i controlli di accesso.</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Aggiornamenti regolari:</a:t>
            </a:r>
            <a:r>
              <a:rPr b="0" i="0" lang="en-US" sz="1100" u="none" cap="none" strike="noStrike">
                <a:solidFill>
                  <a:schemeClr val="dk1"/>
                </a:solidFill>
                <a:latin typeface="Arial"/>
                <a:ea typeface="Arial"/>
                <a:cs typeface="Arial"/>
                <a:sym typeface="Arial"/>
              </a:rPr>
              <a:t> La necessità di aggiornare le regole in seguito agli aggiornamenti delle applicazioni, soprattutto per le regole basate sugli hash.</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Copertura completa:</a:t>
            </a:r>
            <a:r>
              <a:rPr b="0" i="0" lang="en-US" sz="1100" u="none" cap="none" strike="noStrike">
                <a:solidFill>
                  <a:schemeClr val="dk1"/>
                </a:solidFill>
                <a:latin typeface="Arial"/>
                <a:ea typeface="Arial"/>
                <a:cs typeface="Arial"/>
                <a:sym typeface="Arial"/>
              </a:rPr>
              <a:t> Garantire che tutti i tipi di eseguibili siano coperti dalle regole di AppLocker per impedire l'esecuzione non autorizzata.</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p:txBody>
      </p:sp>
      <p:pic>
        <p:nvPicPr>
          <p:cNvPr id="653" name="Google Shape;653;g1f4d124a910_0_16"/>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654" name="Google Shape;654;g1f4d124a910_0_16"/>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4"/>
          <p:cNvSpPr txBox="1"/>
          <p:nvPr>
            <p:ph type="ctrTitle"/>
          </p:nvPr>
        </p:nvSpPr>
        <p:spPr>
          <a:xfrm>
            <a:off x="447368" y="270880"/>
            <a:ext cx="11297264" cy="1524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3600"/>
              <a:buFont typeface="Book Antiqua"/>
              <a:buNone/>
            </a:pPr>
            <a:r>
              <a:rPr lang="en-US">
                <a:solidFill>
                  <a:schemeClr val="accent1"/>
                </a:solidFill>
                <a:highlight>
                  <a:schemeClr val="lt1"/>
                </a:highlight>
              </a:rPr>
              <a:t>Logistica della formazione CSP: </a:t>
            </a:r>
            <a:r>
              <a:rPr lang="en-US">
                <a:highlight>
                  <a:schemeClr val="lt1"/>
                </a:highlight>
              </a:rPr>
              <a:t>quando-dove-come</a:t>
            </a:r>
            <a:endParaRPr>
              <a:highlight>
                <a:schemeClr val="lt1"/>
              </a:highlight>
            </a:endParaRPr>
          </a:p>
        </p:txBody>
      </p:sp>
      <p:sp>
        <p:nvSpPr>
          <p:cNvPr id="242" name="Google Shape;242;p4"/>
          <p:cNvSpPr/>
          <p:nvPr>
            <p:ph idx="1" type="body"/>
          </p:nvPr>
        </p:nvSpPr>
        <p:spPr>
          <a:xfrm>
            <a:off x="1318352" y="1894376"/>
            <a:ext cx="2847975" cy="3390899"/>
          </a:xfrm>
          <a:prstGeom prst="roundRect">
            <a:avLst>
              <a:gd fmla="val 16667" name="adj"/>
            </a:avLst>
          </a:prstGeom>
          <a:solidFill>
            <a:schemeClr val="accent1">
              <a:alpha val="9411"/>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QUANDO</a:t>
            </a:r>
            <a:endParaRPr/>
          </a:p>
        </p:txBody>
      </p:sp>
      <p:pic>
        <p:nvPicPr>
          <p:cNvPr descr="Abacus" id="243" name="Google Shape;243;p4"/>
          <p:cNvPicPr preferRelativeResize="0"/>
          <p:nvPr>
            <p:ph idx="2" type="pic"/>
          </p:nvPr>
        </p:nvPicPr>
        <p:blipFill rotWithShape="1">
          <a:blip r:embed="rId3">
            <a:alphaModFix/>
          </a:blip>
          <a:srcRect b="4500" l="0" r="0" t="4502"/>
          <a:stretch/>
        </p:blipFill>
        <p:spPr>
          <a:xfrm>
            <a:off x="2239419" y="2833688"/>
            <a:ext cx="1005840" cy="914400"/>
          </a:xfrm>
          <a:prstGeom prst="rect">
            <a:avLst/>
          </a:prstGeom>
          <a:noFill/>
          <a:ln>
            <a:noFill/>
          </a:ln>
        </p:spPr>
      </p:pic>
      <p:sp>
        <p:nvSpPr>
          <p:cNvPr id="244" name="Google Shape;244;p4"/>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Calendario: Settembre 2024</a:t>
            </a:r>
            <a:endParaRPr/>
          </a:p>
        </p:txBody>
      </p:sp>
      <p:sp>
        <p:nvSpPr>
          <p:cNvPr id="245" name="Google Shape;245;p4"/>
          <p:cNvSpPr/>
          <p:nvPr>
            <p:ph idx="4" type="body"/>
          </p:nvPr>
        </p:nvSpPr>
        <p:spPr>
          <a:xfrm>
            <a:off x="4651092" y="1894376"/>
            <a:ext cx="2847975" cy="3390899"/>
          </a:xfrm>
          <a:prstGeom prst="roundRect">
            <a:avLst>
              <a:gd fmla="val 16667" name="adj"/>
            </a:avLst>
          </a:prstGeom>
          <a:solidFill>
            <a:schemeClr val="accent1">
              <a:alpha val="9411"/>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DOVE</a:t>
            </a:r>
            <a:endParaRPr/>
          </a:p>
        </p:txBody>
      </p:sp>
      <p:pic>
        <p:nvPicPr>
          <p:cNvPr descr="3d Glasses" id="246" name="Google Shape;246;p4"/>
          <p:cNvPicPr preferRelativeResize="0"/>
          <p:nvPr>
            <p:ph idx="5" type="pic"/>
          </p:nvPr>
        </p:nvPicPr>
        <p:blipFill rotWithShape="1">
          <a:blip r:embed="rId4">
            <a:alphaModFix/>
          </a:blip>
          <a:srcRect b="4573" l="0" r="0" t="4573"/>
          <a:stretch/>
        </p:blipFill>
        <p:spPr>
          <a:xfrm>
            <a:off x="5572159" y="2954840"/>
            <a:ext cx="1005840" cy="914400"/>
          </a:xfrm>
          <a:prstGeom prst="rect">
            <a:avLst/>
          </a:prstGeom>
          <a:noFill/>
          <a:ln>
            <a:noFill/>
          </a:ln>
        </p:spPr>
      </p:pic>
      <p:sp>
        <p:nvSpPr>
          <p:cNvPr id="247" name="Google Shape;247;p4"/>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ONSITE-Pireo_Grecia</a:t>
            </a:r>
            <a:endParaRPr/>
          </a:p>
        </p:txBody>
      </p:sp>
      <p:sp>
        <p:nvSpPr>
          <p:cNvPr id="248" name="Google Shape;248;p4"/>
          <p:cNvSpPr/>
          <p:nvPr>
            <p:ph idx="7" type="body"/>
          </p:nvPr>
        </p:nvSpPr>
        <p:spPr>
          <a:xfrm>
            <a:off x="7995403" y="1894376"/>
            <a:ext cx="2847975" cy="3390899"/>
          </a:xfrm>
          <a:prstGeom prst="roundRect">
            <a:avLst>
              <a:gd fmla="val 16667" name="adj"/>
            </a:avLst>
          </a:prstGeom>
          <a:solidFill>
            <a:schemeClr val="accent1">
              <a:alpha val="9411"/>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COME</a:t>
            </a:r>
            <a:endParaRPr/>
          </a:p>
        </p:txBody>
      </p:sp>
      <p:pic>
        <p:nvPicPr>
          <p:cNvPr descr="Circuit" id="249" name="Google Shape;249;p4"/>
          <p:cNvPicPr preferRelativeResize="0"/>
          <p:nvPr>
            <p:ph idx="8" type="pic"/>
          </p:nvPr>
        </p:nvPicPr>
        <p:blipFill rotWithShape="1">
          <a:blip r:embed="rId5">
            <a:alphaModFix/>
          </a:blip>
          <a:srcRect b="4500" l="0" r="0" t="4502"/>
          <a:stretch/>
        </p:blipFill>
        <p:spPr>
          <a:xfrm>
            <a:off x="8916470" y="2833688"/>
            <a:ext cx="1005840" cy="914400"/>
          </a:xfrm>
          <a:prstGeom prst="rect">
            <a:avLst/>
          </a:prstGeom>
          <a:noFill/>
          <a:ln>
            <a:noFill/>
          </a:ln>
        </p:spPr>
      </p:pic>
      <p:sp>
        <p:nvSpPr>
          <p:cNvPr id="250" name="Google Shape;250;p4"/>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Formazione pratica</a:t>
            </a:r>
            <a:endParaRPr/>
          </a:p>
        </p:txBody>
      </p:sp>
      <p:sp>
        <p:nvSpPr>
          <p:cNvPr id="251" name="Google Shape;251;p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pic>
        <p:nvPicPr>
          <p:cNvPr id="252" name="Google Shape;252;p4"/>
          <p:cNvPicPr preferRelativeResize="0"/>
          <p:nvPr/>
        </p:nvPicPr>
        <p:blipFill rotWithShape="1">
          <a:blip r:embed="rId6">
            <a:alphaModFix/>
          </a:blip>
          <a:srcRect b="0" l="0" r="0" t="0"/>
          <a:stretch/>
        </p:blipFill>
        <p:spPr>
          <a:xfrm>
            <a:off x="9509575" y="108400"/>
            <a:ext cx="2553075" cy="4722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g1f4d124a910_0_40"/>
          <p:cNvSpPr txBox="1"/>
          <p:nvPr>
            <p:ph type="ctrTitle"/>
          </p:nvPr>
        </p:nvSpPr>
        <p:spPr>
          <a:xfrm>
            <a:off x="796325" y="447097"/>
            <a:ext cx="67323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highlight>
                  <a:srgbClr val="FFFF00"/>
                </a:highlight>
              </a:rPr>
              <a:t>Sicurezza di</a:t>
            </a:r>
            <a:r>
              <a:rPr lang="en-US"/>
              <a:t> Windows </a:t>
            </a:r>
            <a:endParaRPr>
              <a:highlight>
                <a:srgbClr val="FFFF00"/>
              </a:highlight>
            </a:endParaRPr>
          </a:p>
        </p:txBody>
      </p:sp>
      <p:sp>
        <p:nvSpPr>
          <p:cNvPr id="660" name="Google Shape;660;g1f4d124a910_0_40"/>
          <p:cNvSpPr txBox="1"/>
          <p:nvPr/>
        </p:nvSpPr>
        <p:spPr>
          <a:xfrm>
            <a:off x="891825" y="1373000"/>
            <a:ext cx="10882200" cy="1426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entury Gothic"/>
                <a:ea typeface="Century Gothic"/>
                <a:cs typeface="Century Gothic"/>
                <a:sym typeface="Century Gothic"/>
              </a:rPr>
              <a:t>Regole predefinite di AppLocker </a:t>
            </a:r>
            <a:endParaRPr b="1" i="0" sz="13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a:p>
            <a:pPr indent="0" lvl="0" marL="457200" marR="0" rtl="0" algn="l">
              <a:lnSpc>
                <a:spcPct val="115000"/>
              </a:lnSpc>
              <a:spcBef>
                <a:spcPts val="1200"/>
              </a:spcBef>
              <a:spcAft>
                <a:spcPts val="0"/>
              </a:spcAft>
              <a:buClr>
                <a:srgbClr val="000000"/>
              </a:buClr>
              <a:buSzPts val="1100"/>
              <a:buFont typeface="Arial"/>
              <a:buNone/>
            </a:pPr>
            <a:r>
              <a:t/>
            </a:r>
            <a:endParaRPr b="1" i="0" sz="1100" u="none" cap="none" strike="noStrike">
              <a:solidFill>
                <a:schemeClr val="dk1"/>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p:txBody>
      </p:sp>
      <p:pic>
        <p:nvPicPr>
          <p:cNvPr id="661" name="Google Shape;661;g1f4d124a910_0_40"/>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662" name="Google Shape;662;g1f4d124a910_0_40"/>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pic>
        <p:nvPicPr>
          <p:cNvPr id="663" name="Google Shape;663;g1f4d124a910_0_40"/>
          <p:cNvPicPr preferRelativeResize="0"/>
          <p:nvPr/>
        </p:nvPicPr>
        <p:blipFill rotWithShape="1">
          <a:blip r:embed="rId4">
            <a:alphaModFix/>
          </a:blip>
          <a:srcRect b="0" l="0" r="0" t="0"/>
          <a:stretch/>
        </p:blipFill>
        <p:spPr>
          <a:xfrm>
            <a:off x="152400" y="2951600"/>
            <a:ext cx="11887201" cy="228689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g1f4d124a910_0_51"/>
          <p:cNvSpPr txBox="1"/>
          <p:nvPr>
            <p:ph type="ctrTitle"/>
          </p:nvPr>
        </p:nvSpPr>
        <p:spPr>
          <a:xfrm>
            <a:off x="796325" y="447097"/>
            <a:ext cx="67323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highlight>
                  <a:srgbClr val="FFFF00"/>
                </a:highlight>
              </a:rPr>
              <a:t>Sicurezza di</a:t>
            </a:r>
            <a:r>
              <a:rPr lang="en-US"/>
              <a:t> Windows </a:t>
            </a:r>
            <a:endParaRPr>
              <a:highlight>
                <a:srgbClr val="FFFF00"/>
              </a:highlight>
            </a:endParaRPr>
          </a:p>
        </p:txBody>
      </p:sp>
      <p:sp>
        <p:nvSpPr>
          <p:cNvPr id="669" name="Google Shape;669;g1f4d124a910_0_51"/>
          <p:cNvSpPr txBox="1"/>
          <p:nvPr/>
        </p:nvSpPr>
        <p:spPr>
          <a:xfrm>
            <a:off x="891825" y="1373000"/>
            <a:ext cx="10882200" cy="4184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entury Gothic"/>
                <a:ea typeface="Century Gothic"/>
                <a:cs typeface="Century Gothic"/>
                <a:sym typeface="Century Gothic"/>
              </a:rPr>
              <a:t>Affrontare le sfide di AppLocker in ambito marittimo</a:t>
            </a:r>
            <a:endParaRPr b="1" i="0" sz="13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a:p>
            <a:pPr indent="-298450" lvl="0" marL="457200" marR="0" rtl="0" algn="l">
              <a:lnSpc>
                <a:spcPct val="115000"/>
              </a:lnSpc>
              <a:spcBef>
                <a:spcPts val="120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Connettività di rete:</a:t>
            </a:r>
            <a:r>
              <a:rPr b="0" i="0" lang="en-US" sz="1100" u="none" cap="none" strike="noStrike">
                <a:solidFill>
                  <a:schemeClr val="dk1"/>
                </a:solidFill>
                <a:latin typeface="Arial"/>
                <a:ea typeface="Arial"/>
                <a:cs typeface="Arial"/>
                <a:sym typeface="Arial"/>
              </a:rPr>
              <a:t> Strategie per la gestione delle regole di AppLocker in ambienti con connettività intermittente, come le navi in mare.</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Risorse IT limitate:</a:t>
            </a:r>
            <a:r>
              <a:rPr b="0" i="0" lang="en-US" sz="1100" u="none" cap="none" strike="noStrike">
                <a:solidFill>
                  <a:schemeClr val="dk1"/>
                </a:solidFill>
                <a:latin typeface="Arial"/>
                <a:ea typeface="Arial"/>
                <a:cs typeface="Arial"/>
                <a:sym typeface="Arial"/>
              </a:rPr>
              <a:t> Soluzioni per l'implementazione e la gestione di AppLocker con un supporto IT minimo, sfruttando gli strumenti di gestione remota.</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Compatibilità del software marittimo:</a:t>
            </a:r>
            <a:r>
              <a:rPr b="0" i="0" lang="en-US" sz="1100" u="none" cap="none" strike="noStrike">
                <a:solidFill>
                  <a:schemeClr val="dk1"/>
                </a:solidFill>
                <a:latin typeface="Arial"/>
                <a:ea typeface="Arial"/>
                <a:cs typeface="Arial"/>
                <a:sym typeface="Arial"/>
              </a:rPr>
              <a:t> Garantire che i software essenziali per la navigazione e le operazioni marittime siano inseriti nella whitelist e non siano influenzati dai criteri di AppLocker.</a:t>
            </a:r>
            <a:endParaRPr b="1" i="0" sz="1100" u="none" cap="none" strike="noStrike">
              <a:solidFill>
                <a:schemeClr val="dk1"/>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entury Gothic"/>
                <a:ea typeface="Century Gothic"/>
                <a:cs typeface="Century Gothic"/>
                <a:sym typeface="Century Gothic"/>
              </a:rPr>
              <a:t>Migliorare la sicurezza marittima attraverso il controllo delle applicazioni</a:t>
            </a:r>
            <a:endParaRPr b="1"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a:p>
            <a:pPr indent="-298450" lvl="0" marL="457200" marR="0" rtl="0" algn="l">
              <a:lnSpc>
                <a:spcPct val="115000"/>
              </a:lnSpc>
              <a:spcBef>
                <a:spcPts val="120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Difesa a strati:</a:t>
            </a:r>
            <a:r>
              <a:rPr b="0" i="0" lang="en-US" sz="1100" u="none" cap="none" strike="noStrike">
                <a:solidFill>
                  <a:schemeClr val="dk1"/>
                </a:solidFill>
                <a:latin typeface="Arial"/>
                <a:ea typeface="Arial"/>
                <a:cs typeface="Arial"/>
                <a:sym typeface="Arial"/>
              </a:rPr>
              <a:t> Il ruolo di AppLocker nella protezione dei sistemi di tecnologia operativa (OT) e informatica (IT) marittima da software e malware non autorizzati.</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Conformità e regolamentazione:</a:t>
            </a:r>
            <a:r>
              <a:rPr b="0" i="0" lang="en-US" sz="1100" u="none" cap="none" strike="noStrike">
                <a:solidFill>
                  <a:schemeClr val="dk1"/>
                </a:solidFill>
                <a:latin typeface="Arial"/>
                <a:ea typeface="Arial"/>
                <a:cs typeface="Arial"/>
                <a:sym typeface="Arial"/>
              </a:rPr>
              <a:t> Assistere le organizzazioni marittime nella conformità agli standard e alle normative internazionali di cybersecurity marittima controllando l'esecuzione delle applicazioni.</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Pianificazione dello scenario:</a:t>
            </a:r>
            <a:r>
              <a:rPr b="0" i="0" lang="en-US" sz="1100" u="none" cap="none" strike="noStrike">
                <a:solidFill>
                  <a:schemeClr val="dk1"/>
                </a:solidFill>
                <a:latin typeface="Arial"/>
                <a:ea typeface="Arial"/>
                <a:cs typeface="Arial"/>
                <a:sym typeface="Arial"/>
              </a:rPr>
              <a:t> Prepararsi e mitigare gli incidenti di cybersicurezza in ambienti marittimi limitando l'esecuzione delle applicazioni a un elenco controllato.</a:t>
            </a:r>
            <a:endParaRPr b="0" i="0" sz="1100" u="none" cap="none" strike="noStrike">
              <a:solidFill>
                <a:schemeClr val="dk1"/>
              </a:solidFill>
              <a:latin typeface="Arial"/>
              <a:ea typeface="Arial"/>
              <a:cs typeface="Arial"/>
              <a:sym typeface="Arial"/>
            </a:endParaRPr>
          </a:p>
          <a:p>
            <a:pPr indent="0" lvl="0" marL="457200" marR="0" rtl="0" algn="l">
              <a:lnSpc>
                <a:spcPct val="115000"/>
              </a:lnSpc>
              <a:spcBef>
                <a:spcPts val="1200"/>
              </a:spcBef>
              <a:spcAft>
                <a:spcPts val="0"/>
              </a:spcAft>
              <a:buClr>
                <a:srgbClr val="000000"/>
              </a:buClr>
              <a:buSzPts val="1100"/>
              <a:buFont typeface="Arial"/>
              <a:buNone/>
            </a:pPr>
            <a:r>
              <a:t/>
            </a:r>
            <a:endParaRPr b="1" i="0" sz="1100" u="none" cap="none" strike="noStrike">
              <a:solidFill>
                <a:schemeClr val="dk1"/>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p:txBody>
      </p:sp>
      <p:pic>
        <p:nvPicPr>
          <p:cNvPr id="670" name="Google Shape;670;g1f4d124a910_0_51"/>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671" name="Google Shape;671;g1f4d124a910_0_51"/>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g1f4d124a910_0_70"/>
          <p:cNvSpPr txBox="1"/>
          <p:nvPr>
            <p:ph type="ctrTitle"/>
          </p:nvPr>
        </p:nvSpPr>
        <p:spPr>
          <a:xfrm>
            <a:off x="796325" y="447097"/>
            <a:ext cx="67323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highlight>
                  <a:srgbClr val="FFFF00"/>
                </a:highlight>
              </a:rPr>
              <a:t>Sicurezza di</a:t>
            </a:r>
            <a:r>
              <a:rPr lang="en-US"/>
              <a:t> Windows </a:t>
            </a:r>
            <a:endParaRPr>
              <a:highlight>
                <a:srgbClr val="FFFF00"/>
              </a:highlight>
            </a:endParaRPr>
          </a:p>
        </p:txBody>
      </p:sp>
      <p:sp>
        <p:nvSpPr>
          <p:cNvPr id="677" name="Google Shape;677;g1f4d124a910_0_70"/>
          <p:cNvSpPr txBox="1"/>
          <p:nvPr/>
        </p:nvSpPr>
        <p:spPr>
          <a:xfrm>
            <a:off x="891825" y="1373000"/>
            <a:ext cx="10882200" cy="4768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entury Gothic"/>
                <a:ea typeface="Century Gothic"/>
                <a:cs typeface="Century Gothic"/>
                <a:sym typeface="Century Gothic"/>
              </a:rPr>
              <a:t>Distribuzione di AppLocker sulle navi e nelle strutture portuali</a:t>
            </a:r>
            <a:endParaRPr b="1" i="0" sz="13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a:p>
            <a:pPr indent="-298450" lvl="0" marL="457200" marR="0" rtl="0" algn="l">
              <a:lnSpc>
                <a:spcPct val="115000"/>
              </a:lnSpc>
              <a:spcBef>
                <a:spcPts val="120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Set di regole personalizzate per le imbarcazioni:</a:t>
            </a:r>
            <a:r>
              <a:rPr b="0" i="0" lang="en-US" sz="1100" u="none" cap="none" strike="noStrike">
                <a:solidFill>
                  <a:schemeClr val="dk1"/>
                </a:solidFill>
                <a:latin typeface="Arial"/>
                <a:ea typeface="Arial"/>
                <a:cs typeface="Arial"/>
                <a:sym typeface="Arial"/>
              </a:rPr>
              <a:t> Sviluppo di politiche AppLocker personalizzate per gli ecosistemi software specifici di diverse classi di imbarcazioni.</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Considerazioni sulle strutture portuali:</a:t>
            </a:r>
            <a:r>
              <a:rPr b="0" i="0" lang="en-US" sz="1100" u="none" cap="none" strike="noStrike">
                <a:solidFill>
                  <a:schemeClr val="dk1"/>
                </a:solidFill>
                <a:latin typeface="Arial"/>
                <a:ea typeface="Arial"/>
                <a:cs typeface="Arial"/>
                <a:sym typeface="Arial"/>
              </a:rPr>
              <a:t> Implementazione di AppLocker nei sistemi IT portuali per proteggere dalle minacce provenienti da unità USB e altri supporti rimovibili utilizzati nella logistica e nella gestione delle merci.</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Formazione dell'equipaggio e del personale:</a:t>
            </a:r>
            <a:r>
              <a:rPr b="0" i="0" lang="en-US" sz="1100" u="none" cap="none" strike="noStrike">
                <a:solidFill>
                  <a:schemeClr val="dk1"/>
                </a:solidFill>
                <a:latin typeface="Arial"/>
                <a:ea typeface="Arial"/>
                <a:cs typeface="Arial"/>
                <a:sym typeface="Arial"/>
              </a:rPr>
              <a:t> Importanza della formazione del personale marittimo sulle ragioni e sulle pratiche del controllo delle applicazioni per garantire la conformità e ridurre al minimo le interruzioni operative.</a:t>
            </a:r>
            <a:endParaRPr b="1" i="0" sz="1100" u="none" cap="none" strike="noStrike">
              <a:solidFill>
                <a:schemeClr val="dk1"/>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entury Gothic"/>
                <a:ea typeface="Century Gothic"/>
                <a:cs typeface="Century Gothic"/>
                <a:sym typeface="Century Gothic"/>
              </a:rPr>
              <a:t>Strategie avanzate di AppLocker per le operazioni marittime</a:t>
            </a:r>
            <a:endParaRPr b="1"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a:p>
            <a:pPr indent="-298450" lvl="0" marL="457200" marR="0" rtl="0" algn="l">
              <a:lnSpc>
                <a:spcPct val="115000"/>
              </a:lnSpc>
              <a:spcBef>
                <a:spcPts val="120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Protezione proattiva:</a:t>
            </a:r>
            <a:r>
              <a:rPr b="0" i="0" lang="en-US" sz="1100" u="none" cap="none" strike="noStrike">
                <a:solidFill>
                  <a:schemeClr val="dk1"/>
                </a:solidFill>
                <a:latin typeface="Arial"/>
                <a:ea typeface="Arial"/>
                <a:cs typeface="Arial"/>
                <a:sym typeface="Arial"/>
              </a:rPr>
              <a:t> Sottolineare il ruolo di AppLocker nel proteggere preventivamente gli ambienti IT e OT marittimi da applicazioni non autorizzate e potenziali malware.</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Adattabilità:</a:t>
            </a:r>
            <a:r>
              <a:rPr b="0" i="0" lang="en-US" sz="1100" u="none" cap="none" strike="noStrike">
                <a:solidFill>
                  <a:schemeClr val="dk1"/>
                </a:solidFill>
                <a:latin typeface="Arial"/>
                <a:ea typeface="Arial"/>
                <a:cs typeface="Arial"/>
                <a:sym typeface="Arial"/>
              </a:rPr>
              <a:t> L'importanza di mantenere politiche AppLocker adattabili e aggiornate per riflettere la natura dinamica delle operazioni marittime e dei paesaggi software.</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1" i="0" lang="en-US" sz="1100" u="none" cap="none" strike="noStrike">
                <a:solidFill>
                  <a:schemeClr val="dk1"/>
                </a:solidFill>
                <a:latin typeface="Arial"/>
                <a:ea typeface="Arial"/>
                <a:cs typeface="Arial"/>
                <a:sym typeface="Arial"/>
              </a:rPr>
              <a:t>Cultura della sicurezza:</a:t>
            </a:r>
            <a:r>
              <a:rPr b="0" i="0" lang="en-US" sz="1100" u="none" cap="none" strike="noStrike">
                <a:solidFill>
                  <a:schemeClr val="dk1"/>
                </a:solidFill>
                <a:latin typeface="Arial"/>
                <a:ea typeface="Arial"/>
                <a:cs typeface="Arial"/>
                <a:sym typeface="Arial"/>
              </a:rPr>
              <a:t> Il ruolo critico della promozione di una cultura della sicurezza tra il personale marittimo, supportata da strumenti come AppLocker per applicare le migliori pratiche di sicurezza informatica.</a:t>
            </a:r>
            <a:endParaRPr b="1" i="0" sz="1100" u="none" cap="none" strike="noStrike">
              <a:solidFill>
                <a:schemeClr val="dk1"/>
              </a:solidFill>
              <a:latin typeface="Arial"/>
              <a:ea typeface="Arial"/>
              <a:cs typeface="Arial"/>
              <a:sym typeface="Arial"/>
            </a:endParaRPr>
          </a:p>
          <a:p>
            <a:pPr indent="0" lvl="0" marL="457200" marR="0" rtl="0" algn="l">
              <a:lnSpc>
                <a:spcPct val="115000"/>
              </a:lnSpc>
              <a:spcBef>
                <a:spcPts val="1200"/>
              </a:spcBef>
              <a:spcAft>
                <a:spcPts val="0"/>
              </a:spcAft>
              <a:buClr>
                <a:srgbClr val="000000"/>
              </a:buClr>
              <a:buSzPts val="1100"/>
              <a:buFont typeface="Arial"/>
              <a:buNone/>
            </a:pPr>
            <a:r>
              <a:t/>
            </a:r>
            <a:endParaRPr b="1" i="0" sz="1100" u="none" cap="none" strike="noStrike">
              <a:solidFill>
                <a:schemeClr val="dk1"/>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p:txBody>
      </p:sp>
      <p:pic>
        <p:nvPicPr>
          <p:cNvPr id="678" name="Google Shape;678;g1f4d124a910_0_70"/>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679" name="Google Shape;679;g1f4d124a910_0_70"/>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g1f4d124a910_0_62"/>
          <p:cNvSpPr txBox="1"/>
          <p:nvPr>
            <p:ph type="ctrTitle"/>
          </p:nvPr>
        </p:nvSpPr>
        <p:spPr>
          <a:xfrm>
            <a:off x="796325" y="447097"/>
            <a:ext cx="67323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highlight>
                  <a:srgbClr val="FFFF00"/>
                </a:highlight>
              </a:rPr>
              <a:t>Sicurezza di</a:t>
            </a:r>
            <a:r>
              <a:rPr lang="en-US"/>
              <a:t> Windows </a:t>
            </a:r>
            <a:endParaRPr>
              <a:highlight>
                <a:srgbClr val="FFFF00"/>
              </a:highlight>
            </a:endParaRPr>
          </a:p>
        </p:txBody>
      </p:sp>
      <p:pic>
        <p:nvPicPr>
          <p:cNvPr id="685" name="Google Shape;685;g1f4d124a910_0_62"/>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686" name="Google Shape;686;g1f4d124a910_0_62"/>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pic>
        <p:nvPicPr>
          <p:cNvPr id="687" name="Google Shape;687;g1f4d124a910_0_62"/>
          <p:cNvPicPr preferRelativeResize="0"/>
          <p:nvPr/>
        </p:nvPicPr>
        <p:blipFill rotWithShape="1">
          <a:blip r:embed="rId4">
            <a:alphaModFix/>
          </a:blip>
          <a:srcRect b="0" l="0" r="0" t="0"/>
          <a:stretch/>
        </p:blipFill>
        <p:spPr>
          <a:xfrm>
            <a:off x="152400" y="1260997"/>
            <a:ext cx="11409072" cy="4877378"/>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pic>
        <p:nvPicPr>
          <p:cNvPr descr="A person raising his hand" id="692" name="Google Shape;692;g2c4a8f52a91_0_58"/>
          <p:cNvPicPr preferRelativeResize="0"/>
          <p:nvPr>
            <p:ph idx="2" type="pic"/>
          </p:nvPr>
        </p:nvPicPr>
        <p:blipFill rotWithShape="1">
          <a:blip r:embed="rId3">
            <a:alphaModFix/>
          </a:blip>
          <a:srcRect b="0" l="8333" r="8333" t="0"/>
          <a:stretch/>
        </p:blipFill>
        <p:spPr>
          <a:xfrm flipH="1">
            <a:off x="7163691" y="0"/>
            <a:ext cx="5024825" cy="6858000"/>
          </a:xfrm>
          <a:prstGeom prst="rect">
            <a:avLst/>
          </a:prstGeom>
          <a:solidFill>
            <a:schemeClr val="lt2"/>
          </a:solidFill>
          <a:ln>
            <a:noFill/>
          </a:ln>
        </p:spPr>
      </p:pic>
      <p:sp>
        <p:nvSpPr>
          <p:cNvPr id="693" name="Google Shape;693;g2c4a8f52a91_0_58"/>
          <p:cNvSpPr txBox="1"/>
          <p:nvPr>
            <p:ph type="ctrTitle"/>
          </p:nvPr>
        </p:nvSpPr>
        <p:spPr>
          <a:xfrm>
            <a:off x="796322" y="320040"/>
            <a:ext cx="6732300" cy="1017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Progressi del corso</a:t>
            </a:r>
            <a:endParaRPr/>
          </a:p>
        </p:txBody>
      </p:sp>
      <p:sp>
        <p:nvSpPr>
          <p:cNvPr id="694" name="Google Shape;694;g2c4a8f52a91_0_58"/>
          <p:cNvSpPr txBox="1"/>
          <p:nvPr>
            <p:ph idx="1" type="body"/>
          </p:nvPr>
        </p:nvSpPr>
        <p:spPr>
          <a:xfrm>
            <a:off x="824242" y="1597079"/>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o1.</a:t>
            </a:r>
            <a:endParaRPr/>
          </a:p>
        </p:txBody>
      </p:sp>
      <p:sp>
        <p:nvSpPr>
          <p:cNvPr id="695" name="Google Shape;695;g2c4a8f52a91_0_58"/>
          <p:cNvSpPr txBox="1"/>
          <p:nvPr>
            <p:ph idx="3" type="body"/>
          </p:nvPr>
        </p:nvSpPr>
        <p:spPr>
          <a:xfrm>
            <a:off x="1643379" y="1749479"/>
            <a:ext cx="5885100"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solidFill>
                  <a:schemeClr val="folHlink"/>
                </a:solidFill>
              </a:rPr>
              <a:t>Profilo di rischio della sicurezza informatica marittima</a:t>
            </a:r>
            <a:endParaRPr/>
          </a:p>
        </p:txBody>
      </p:sp>
      <p:sp>
        <p:nvSpPr>
          <p:cNvPr id="696" name="Google Shape;696;g2c4a8f52a91_0_58"/>
          <p:cNvSpPr txBox="1"/>
          <p:nvPr>
            <p:ph idx="4" type="body"/>
          </p:nvPr>
        </p:nvSpPr>
        <p:spPr>
          <a:xfrm>
            <a:off x="824242" y="2225635"/>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5400"/>
              <a:buNone/>
            </a:pPr>
            <a:r>
              <a:rPr lang="en-US" sz="4400"/>
              <a:t>o2.</a:t>
            </a:r>
            <a:endParaRPr/>
          </a:p>
        </p:txBody>
      </p:sp>
      <p:sp>
        <p:nvSpPr>
          <p:cNvPr id="697" name="Google Shape;697;g2c4a8f52a91_0_58"/>
          <p:cNvSpPr txBox="1"/>
          <p:nvPr>
            <p:ph idx="5" type="body"/>
          </p:nvPr>
        </p:nvSpPr>
        <p:spPr>
          <a:xfrm>
            <a:off x="1643379" y="2378035"/>
            <a:ext cx="5885100"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sz="2000">
                <a:solidFill>
                  <a:schemeClr val="folHlink"/>
                </a:solidFill>
              </a:rPr>
              <a:t>Sicurezza web</a:t>
            </a:r>
            <a:endParaRPr sz="2000">
              <a:solidFill>
                <a:srgbClr val="7F7F7F"/>
              </a:solidFill>
            </a:endParaRPr>
          </a:p>
        </p:txBody>
      </p:sp>
      <p:sp>
        <p:nvSpPr>
          <p:cNvPr id="698" name="Google Shape;698;g2c4a8f52a91_0_58"/>
          <p:cNvSpPr txBox="1"/>
          <p:nvPr>
            <p:ph idx="6" type="body"/>
          </p:nvPr>
        </p:nvSpPr>
        <p:spPr>
          <a:xfrm>
            <a:off x="824242" y="2854509"/>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o3.</a:t>
            </a:r>
            <a:endParaRPr/>
          </a:p>
        </p:txBody>
      </p:sp>
      <p:sp>
        <p:nvSpPr>
          <p:cNvPr id="699" name="Google Shape;699;g2c4a8f52a91_0_58"/>
          <p:cNvSpPr txBox="1"/>
          <p:nvPr>
            <p:ph idx="7" type="body"/>
          </p:nvPr>
        </p:nvSpPr>
        <p:spPr>
          <a:xfrm>
            <a:off x="1643379" y="3009613"/>
            <a:ext cx="5885100"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highlight>
                  <a:schemeClr val="lt1"/>
                </a:highlight>
              </a:rPr>
              <a:t>Sicurezza di Windows</a:t>
            </a:r>
            <a:endParaRPr>
              <a:highlight>
                <a:schemeClr val="lt1"/>
              </a:highlight>
            </a:endParaRPr>
          </a:p>
        </p:txBody>
      </p:sp>
      <p:sp>
        <p:nvSpPr>
          <p:cNvPr id="700" name="Google Shape;700;g2c4a8f52a91_0_58"/>
          <p:cNvSpPr txBox="1"/>
          <p:nvPr>
            <p:ph idx="8" type="body"/>
          </p:nvPr>
        </p:nvSpPr>
        <p:spPr>
          <a:xfrm>
            <a:off x="824242" y="3483383"/>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rgbClr val="000000"/>
              </a:buClr>
              <a:buSzPts val="5400"/>
              <a:buFont typeface="Arial"/>
              <a:buNone/>
            </a:pPr>
            <a:r>
              <a:rPr lang="en-US" sz="5400"/>
              <a:t>o4.</a:t>
            </a:r>
            <a:endParaRPr sz="5400"/>
          </a:p>
        </p:txBody>
      </p:sp>
      <p:sp>
        <p:nvSpPr>
          <p:cNvPr id="701" name="Google Shape;701;g2c4a8f52a91_0_58"/>
          <p:cNvSpPr txBox="1"/>
          <p:nvPr>
            <p:ph idx="9" type="body"/>
          </p:nvPr>
        </p:nvSpPr>
        <p:spPr>
          <a:xfrm>
            <a:off x="1643379" y="3714369"/>
            <a:ext cx="5885100"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highlight>
                  <a:schemeClr val="lt1"/>
                </a:highlight>
              </a:rPr>
              <a:t>Test di penetrazione</a:t>
            </a:r>
            <a:endParaRPr sz="2400">
              <a:solidFill>
                <a:schemeClr val="dk1"/>
              </a:solidFill>
              <a:highlight>
                <a:schemeClr val="lt1"/>
              </a:highlight>
            </a:endParaRPr>
          </a:p>
        </p:txBody>
      </p:sp>
      <p:sp>
        <p:nvSpPr>
          <p:cNvPr id="702" name="Google Shape;702;g2c4a8f52a91_0_58"/>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grpSp>
        <p:nvGrpSpPr>
          <p:cNvPr id="703" name="Google Shape;703;g2c4a8f52a91_0_58"/>
          <p:cNvGrpSpPr/>
          <p:nvPr/>
        </p:nvGrpSpPr>
        <p:grpSpPr>
          <a:xfrm>
            <a:off x="7370364" y="-23539"/>
            <a:ext cx="2562565" cy="6885155"/>
            <a:chOff x="7370364" y="-23539"/>
            <a:chExt cx="2562565" cy="6885155"/>
          </a:xfrm>
        </p:grpSpPr>
        <p:pic>
          <p:nvPicPr>
            <p:cNvPr id="704" name="Google Shape;704;g2c4a8f52a91_0_58"/>
            <p:cNvPicPr preferRelativeResize="0"/>
            <p:nvPr/>
          </p:nvPicPr>
          <p:blipFill rotWithShape="1">
            <a:blip r:embed="rId4">
              <a:alphaModFix/>
            </a:blip>
            <a:srcRect b="0" l="0" r="0" t="0"/>
            <a:stretch/>
          </p:blipFill>
          <p:spPr>
            <a:xfrm rot="10800000">
              <a:off x="7829202" y="5156616"/>
              <a:ext cx="878334" cy="1705000"/>
            </a:xfrm>
            <a:prstGeom prst="rect">
              <a:avLst/>
            </a:prstGeom>
            <a:noFill/>
            <a:ln>
              <a:noFill/>
            </a:ln>
          </p:spPr>
        </p:pic>
        <p:sp>
          <p:nvSpPr>
            <p:cNvPr id="705" name="Google Shape;705;g2c4a8f52a91_0_58"/>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pic>
        <p:nvPicPr>
          <p:cNvPr id="706" name="Google Shape;706;g2c4a8f52a91_0_58"/>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g2c46ccb187e_0_115"/>
          <p:cNvSpPr/>
          <p:nvPr/>
        </p:nvSpPr>
        <p:spPr>
          <a:xfrm>
            <a:off x="519550" y="2006050"/>
            <a:ext cx="11105100" cy="2879100"/>
          </a:xfrm>
          <a:prstGeom prst="snip1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712" name="Google Shape;712;g2c46ccb187e_0_115"/>
          <p:cNvSpPr txBox="1"/>
          <p:nvPr>
            <p:ph type="ctrTitle"/>
          </p:nvPr>
        </p:nvSpPr>
        <p:spPr>
          <a:xfrm>
            <a:off x="796325" y="447097"/>
            <a:ext cx="67323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Test di penetrazione</a:t>
            </a:r>
            <a:endParaRPr/>
          </a:p>
        </p:txBody>
      </p:sp>
      <p:sp>
        <p:nvSpPr>
          <p:cNvPr id="713" name="Google Shape;713;g2c46ccb187e_0_115"/>
          <p:cNvSpPr txBox="1"/>
          <p:nvPr/>
        </p:nvSpPr>
        <p:spPr>
          <a:xfrm>
            <a:off x="654900" y="2246100"/>
            <a:ext cx="10731600" cy="240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entury Gothic"/>
                <a:ea typeface="Century Gothic"/>
                <a:cs typeface="Century Gothic"/>
                <a:sym typeface="Century Gothic"/>
              </a:rPr>
              <a:t>Definizione</a:t>
            </a:r>
            <a:endParaRPr b="1"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entury Gothic"/>
                <a:ea typeface="Century Gothic"/>
                <a:cs typeface="Century Gothic"/>
                <a:sym typeface="Century Gothic"/>
              </a:rPr>
              <a:t>I test di penetrazione, comunemente chiamati pen test, sono simulazioni autorizzate di attacchi informatici a un sistema informatico, a una rete o a un'applicazione per valutare la sicurezza del sistema. Il processo prevede l'identificazione delle vulnerabilità che potrebbero essere sfruttate da hacker malintenzionati e la valutazione dell'impatto potenziale di tali vulnerabilità. I test di penetrazione mirano a scoprire i punti deboli della sicurezza e a valutare l'efficacia delle misure di sicurezza esistenti, aiutando le organizzazioni a migliorare la loro posizione di sicurezza complessiva.</a:t>
            </a:r>
            <a:endParaRPr b="0" i="0" sz="1800" u="none" cap="none" strike="noStrike">
              <a:solidFill>
                <a:schemeClr val="dk1"/>
              </a:solidFill>
              <a:latin typeface="Century Gothic"/>
              <a:ea typeface="Century Gothic"/>
              <a:cs typeface="Century Gothic"/>
              <a:sym typeface="Century Gothic"/>
            </a:endParaRPr>
          </a:p>
        </p:txBody>
      </p:sp>
      <p:pic>
        <p:nvPicPr>
          <p:cNvPr id="714" name="Google Shape;714;g2c46ccb187e_0_115"/>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715" name="Google Shape;715;g2c46ccb187e_0_115"/>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g2c50031518f_1_0"/>
          <p:cNvSpPr txBox="1"/>
          <p:nvPr>
            <p:ph type="ctrTitle"/>
          </p:nvPr>
        </p:nvSpPr>
        <p:spPr>
          <a:xfrm>
            <a:off x="796325" y="447100"/>
            <a:ext cx="108822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Metodologia di test di penetrazione in quattro fasi</a:t>
            </a:r>
            <a:endParaRPr/>
          </a:p>
        </p:txBody>
      </p:sp>
      <p:pic>
        <p:nvPicPr>
          <p:cNvPr id="721" name="Google Shape;721;g2c50031518f_1_0"/>
          <p:cNvPicPr preferRelativeResize="0"/>
          <p:nvPr/>
        </p:nvPicPr>
        <p:blipFill rotWithShape="1">
          <a:blip r:embed="rId3">
            <a:alphaModFix/>
          </a:blip>
          <a:srcRect b="0" l="0" r="0" t="0"/>
          <a:stretch/>
        </p:blipFill>
        <p:spPr>
          <a:xfrm>
            <a:off x="796325" y="1260975"/>
            <a:ext cx="10882199" cy="4630475"/>
          </a:xfrm>
          <a:prstGeom prst="rect">
            <a:avLst/>
          </a:prstGeom>
          <a:noFill/>
          <a:ln>
            <a:noFill/>
          </a:ln>
        </p:spPr>
      </p:pic>
      <p:pic>
        <p:nvPicPr>
          <p:cNvPr id="722" name="Google Shape;722;g2c50031518f_1_0"/>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723" name="Google Shape;723;g2c50031518f_1_0"/>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g2c50031518f_1_25"/>
          <p:cNvSpPr txBox="1"/>
          <p:nvPr>
            <p:ph type="ctrTitle"/>
          </p:nvPr>
        </p:nvSpPr>
        <p:spPr>
          <a:xfrm>
            <a:off x="796325" y="447100"/>
            <a:ext cx="108822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Metodologia di test di penetrazione in quattro fasi</a:t>
            </a:r>
            <a:endParaRPr/>
          </a:p>
        </p:txBody>
      </p:sp>
      <p:sp>
        <p:nvSpPr>
          <p:cNvPr id="729" name="Google Shape;729;g2c50031518f_1_25"/>
          <p:cNvSpPr txBox="1"/>
          <p:nvPr/>
        </p:nvSpPr>
        <p:spPr>
          <a:xfrm>
            <a:off x="891825" y="1296800"/>
            <a:ext cx="11043300" cy="48639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0000"/>
              </a:lnSpc>
              <a:spcBef>
                <a:spcPts val="0"/>
              </a:spcBef>
              <a:spcAft>
                <a:spcPts val="0"/>
              </a:spcAft>
              <a:buClr>
                <a:schemeClr val="dk1"/>
              </a:buClr>
              <a:buSzPts val="1600"/>
              <a:buFont typeface="Century Gothic"/>
              <a:buAutoNum type="arabicPeriod"/>
            </a:pPr>
            <a:r>
              <a:rPr b="1" i="0" lang="en-US" sz="1600" u="none" cap="none" strike="noStrike">
                <a:solidFill>
                  <a:schemeClr val="dk1"/>
                </a:solidFill>
                <a:latin typeface="Century Gothic"/>
                <a:ea typeface="Century Gothic"/>
                <a:cs typeface="Century Gothic"/>
                <a:sym typeface="Century Gothic"/>
              </a:rPr>
              <a:t>Fase di pianificazione: </a:t>
            </a:r>
            <a:r>
              <a:rPr b="0" i="0" lang="en-US" sz="1600" u="none" cap="none" strike="noStrike">
                <a:solidFill>
                  <a:schemeClr val="dk1"/>
                </a:solidFill>
                <a:latin typeface="Century Gothic"/>
                <a:ea typeface="Century Gothic"/>
                <a:cs typeface="Century Gothic"/>
                <a:sym typeface="Century Gothic"/>
              </a:rPr>
              <a:t>identificazione delle regole, approvazione del management, finalizzazione e documentazione, definizione degli obiettivi di test.</a:t>
            </a:r>
            <a:br>
              <a:rPr b="0" i="0" lang="en-US" sz="1600" u="none" cap="none" strike="noStrike">
                <a:solidFill>
                  <a:schemeClr val="dk1"/>
                </a:solidFill>
                <a:latin typeface="Century Gothic"/>
                <a:ea typeface="Century Gothic"/>
                <a:cs typeface="Century Gothic"/>
                <a:sym typeface="Century Gothic"/>
              </a:rPr>
            </a:br>
            <a:endParaRPr b="0" i="0" sz="1600" u="none" cap="none" strike="noStrike">
              <a:solidFill>
                <a:schemeClr val="dk1"/>
              </a:solidFill>
              <a:latin typeface="Century Gothic"/>
              <a:ea typeface="Century Gothic"/>
              <a:cs typeface="Century Gothic"/>
              <a:sym typeface="Century Gothic"/>
            </a:endParaRPr>
          </a:p>
          <a:p>
            <a:pPr indent="-330200" lvl="0" marL="457200" marR="0" rtl="0" algn="l">
              <a:lnSpc>
                <a:spcPct val="100000"/>
              </a:lnSpc>
              <a:spcBef>
                <a:spcPts val="0"/>
              </a:spcBef>
              <a:spcAft>
                <a:spcPts val="0"/>
              </a:spcAft>
              <a:buClr>
                <a:schemeClr val="dk1"/>
              </a:buClr>
              <a:buSzPts val="1600"/>
              <a:buFont typeface="Century Gothic"/>
              <a:buAutoNum type="arabicPeriod"/>
            </a:pPr>
            <a:r>
              <a:rPr b="1" i="0" lang="en-US" sz="1600" u="none" cap="none" strike="noStrike">
                <a:solidFill>
                  <a:schemeClr val="dk1"/>
                </a:solidFill>
                <a:latin typeface="Century Gothic"/>
                <a:ea typeface="Century Gothic"/>
                <a:cs typeface="Century Gothic"/>
                <a:sym typeface="Century Gothic"/>
              </a:rPr>
              <a:t>Fase di scoperta:</a:t>
            </a:r>
            <a:endParaRPr b="1" i="0" sz="1600" u="none" cap="none" strike="noStrike">
              <a:solidFill>
                <a:schemeClr val="dk1"/>
              </a:solidFill>
              <a:latin typeface="Century Gothic"/>
              <a:ea typeface="Century Gothic"/>
              <a:cs typeface="Century Gothic"/>
              <a:sym typeface="Century Gothic"/>
            </a:endParaRPr>
          </a:p>
          <a:p>
            <a:pPr indent="-330200" lvl="1" marL="914400" marR="0" rtl="0" algn="l">
              <a:lnSpc>
                <a:spcPct val="100000"/>
              </a:lnSpc>
              <a:spcBef>
                <a:spcPts val="0"/>
              </a:spcBef>
              <a:spcAft>
                <a:spcPts val="0"/>
              </a:spcAft>
              <a:buClr>
                <a:schemeClr val="dk1"/>
              </a:buClr>
              <a:buSzPts val="1600"/>
              <a:buFont typeface="Century Gothic"/>
              <a:buAutoNum type="alphaLcPeriod"/>
            </a:pPr>
            <a:r>
              <a:rPr b="1" i="1" lang="en-US" sz="1600" u="none" cap="none" strike="noStrike">
                <a:solidFill>
                  <a:schemeClr val="dk1"/>
                </a:solidFill>
                <a:latin typeface="Century Gothic"/>
                <a:ea typeface="Century Gothic"/>
                <a:cs typeface="Century Gothic"/>
                <a:sym typeface="Century Gothic"/>
              </a:rPr>
              <a:t>raccolta e scansione di informazioni </a:t>
            </a:r>
            <a:r>
              <a:rPr b="0" i="0" lang="en-US" sz="1600" u="none" cap="none" strike="noStrike">
                <a:solidFill>
                  <a:schemeClr val="dk1"/>
                </a:solidFill>
                <a:latin typeface="Century Gothic"/>
                <a:ea typeface="Century Gothic"/>
                <a:cs typeface="Century Gothic"/>
                <a:sym typeface="Century Gothic"/>
              </a:rPr>
              <a:t>- identificazione di porte e servizi, informazioni su nomi di host e indirizzi IP (interrogazione DNS, interrogazioni WHOIS, sniffing di rete), nomi di dipendenti e informazioni di contatto (ricerca su server Web o directory dell'organizzazione), informazioni di sistema (nomi e condivisioni), informazioni su applicazioni e servizi (numeri di versione).</a:t>
            </a:r>
            <a:endParaRPr b="0" i="0" sz="1600" u="none" cap="none" strike="noStrike">
              <a:solidFill>
                <a:schemeClr val="dk1"/>
              </a:solidFill>
              <a:latin typeface="Century Gothic"/>
              <a:ea typeface="Century Gothic"/>
              <a:cs typeface="Century Gothic"/>
              <a:sym typeface="Century Gothic"/>
            </a:endParaRPr>
          </a:p>
          <a:p>
            <a:pPr indent="-330200" lvl="1" marL="914400" marR="0" rtl="0" algn="l">
              <a:lnSpc>
                <a:spcPct val="100000"/>
              </a:lnSpc>
              <a:spcBef>
                <a:spcPts val="0"/>
              </a:spcBef>
              <a:spcAft>
                <a:spcPts val="0"/>
              </a:spcAft>
              <a:buClr>
                <a:schemeClr val="dk1"/>
              </a:buClr>
              <a:buSzPts val="1600"/>
              <a:buFont typeface="Century Gothic"/>
              <a:buAutoNum type="alphaLcPeriod"/>
            </a:pPr>
            <a:r>
              <a:rPr b="1" i="1" lang="en-US" sz="1600" u="none" cap="none" strike="noStrike">
                <a:solidFill>
                  <a:schemeClr val="dk1"/>
                </a:solidFill>
                <a:latin typeface="Century Gothic"/>
                <a:ea typeface="Century Gothic"/>
                <a:cs typeface="Century Gothic"/>
                <a:sym typeface="Century Gothic"/>
              </a:rPr>
              <a:t>analisi delle vulnerabilità </a:t>
            </a:r>
            <a:r>
              <a:rPr b="0" i="0" lang="en-US" sz="1600" u="none" cap="none" strike="noStrike">
                <a:solidFill>
                  <a:schemeClr val="dk1"/>
                </a:solidFill>
                <a:latin typeface="Century Gothic"/>
                <a:ea typeface="Century Gothic"/>
                <a:cs typeface="Century Gothic"/>
                <a:sym typeface="Century Gothic"/>
              </a:rPr>
              <a:t>- confronto tra i servizi, le applicazioni e i sistemi operativi degli host sottoposti a scansione e i database di vulnerabilità (automazione degli scanner di vulnerabilità o utilizzo di database di vulnerabilità personali o pubblici, ad esempio National Vulnerability Database/NVD).</a:t>
            </a:r>
            <a:br>
              <a:rPr b="0" i="0" lang="en-US" sz="1600" u="none" cap="none" strike="noStrike">
                <a:solidFill>
                  <a:schemeClr val="dk1"/>
                </a:solidFill>
                <a:latin typeface="Century Gothic"/>
                <a:ea typeface="Century Gothic"/>
                <a:cs typeface="Century Gothic"/>
                <a:sym typeface="Century Gothic"/>
              </a:rPr>
            </a:br>
            <a:endParaRPr b="0" i="0" sz="1600" u="none" cap="none" strike="noStrike">
              <a:solidFill>
                <a:schemeClr val="dk1"/>
              </a:solidFill>
              <a:latin typeface="Century Gothic"/>
              <a:ea typeface="Century Gothic"/>
              <a:cs typeface="Century Gothic"/>
              <a:sym typeface="Century Gothic"/>
            </a:endParaRPr>
          </a:p>
          <a:p>
            <a:pPr indent="-330200" lvl="0" marL="457200" marR="0" rtl="0" algn="l">
              <a:lnSpc>
                <a:spcPct val="100000"/>
              </a:lnSpc>
              <a:spcBef>
                <a:spcPts val="0"/>
              </a:spcBef>
              <a:spcAft>
                <a:spcPts val="0"/>
              </a:spcAft>
              <a:buClr>
                <a:schemeClr val="dk1"/>
              </a:buClr>
              <a:buSzPts val="1600"/>
              <a:buFont typeface="Century Gothic"/>
              <a:buAutoNum type="arabicPeriod"/>
            </a:pPr>
            <a:r>
              <a:rPr b="1" i="0" lang="en-US" sz="1600" u="none" cap="none" strike="noStrike">
                <a:solidFill>
                  <a:schemeClr val="dk1"/>
                </a:solidFill>
                <a:latin typeface="Century Gothic"/>
                <a:ea typeface="Century Gothic"/>
                <a:cs typeface="Century Gothic"/>
                <a:sym typeface="Century Gothic"/>
              </a:rPr>
              <a:t>Fase di attacco: l'</a:t>
            </a:r>
            <a:r>
              <a:rPr b="0" i="0" lang="en-US" sz="1600" u="none" cap="none" strike="noStrike">
                <a:solidFill>
                  <a:schemeClr val="dk1"/>
                </a:solidFill>
                <a:latin typeface="Century Gothic"/>
                <a:ea typeface="Century Gothic"/>
                <a:cs typeface="Century Gothic"/>
                <a:sym typeface="Century Gothic"/>
              </a:rPr>
              <a:t>esecuzione degli attacchi serve a verificare se possono avere successo; in caso affermativo, si verificano le vulnerabilità e si identificano le salvaguardie per mitigare l'esposizione alla sicurezza associata.</a:t>
            </a:r>
            <a:br>
              <a:rPr b="0" i="0" lang="en-US" sz="1600" u="none" cap="none" strike="noStrike">
                <a:solidFill>
                  <a:schemeClr val="dk1"/>
                </a:solidFill>
                <a:latin typeface="Century Gothic"/>
                <a:ea typeface="Century Gothic"/>
                <a:cs typeface="Century Gothic"/>
                <a:sym typeface="Century Gothic"/>
              </a:rPr>
            </a:br>
            <a:endParaRPr b="0" i="0" sz="1600" u="none" cap="none" strike="noStrike">
              <a:solidFill>
                <a:schemeClr val="dk1"/>
              </a:solidFill>
              <a:latin typeface="Century Gothic"/>
              <a:ea typeface="Century Gothic"/>
              <a:cs typeface="Century Gothic"/>
              <a:sym typeface="Century Gothic"/>
            </a:endParaRPr>
          </a:p>
          <a:p>
            <a:pPr indent="-330200" lvl="0" marL="457200" marR="0" rtl="0" algn="l">
              <a:lnSpc>
                <a:spcPct val="100000"/>
              </a:lnSpc>
              <a:spcBef>
                <a:spcPts val="0"/>
              </a:spcBef>
              <a:spcAft>
                <a:spcPts val="0"/>
              </a:spcAft>
              <a:buClr>
                <a:schemeClr val="dk1"/>
              </a:buClr>
              <a:buSzPts val="1600"/>
              <a:buFont typeface="Century Gothic"/>
              <a:buAutoNum type="arabicPeriod"/>
            </a:pPr>
            <a:r>
              <a:rPr b="1" i="0" lang="en-US" sz="1600" u="none" cap="none" strike="noStrike">
                <a:solidFill>
                  <a:schemeClr val="dk1"/>
                </a:solidFill>
                <a:latin typeface="Century Gothic"/>
                <a:ea typeface="Century Gothic"/>
                <a:cs typeface="Century Gothic"/>
                <a:sym typeface="Century Gothic"/>
              </a:rPr>
              <a:t>Fase di reporting: si </a:t>
            </a:r>
            <a:r>
              <a:rPr b="0" i="0" lang="en-US" sz="1600" u="none" cap="none" strike="noStrike">
                <a:solidFill>
                  <a:schemeClr val="dk1"/>
                </a:solidFill>
                <a:latin typeface="Century Gothic"/>
                <a:ea typeface="Century Gothic"/>
                <a:cs typeface="Century Gothic"/>
                <a:sym typeface="Century Gothic"/>
              </a:rPr>
              <a:t>svolge contemporaneamente a tutte le fasi e comprende</a:t>
            </a:r>
            <a:endParaRPr b="0" i="0" sz="1600" u="none" cap="none" strike="noStrike">
              <a:solidFill>
                <a:schemeClr val="dk1"/>
              </a:solidFill>
              <a:latin typeface="Century Gothic"/>
              <a:ea typeface="Century Gothic"/>
              <a:cs typeface="Century Gothic"/>
              <a:sym typeface="Century Gothic"/>
            </a:endParaRPr>
          </a:p>
          <a:p>
            <a:pPr indent="-330200" lvl="1" marL="914400" marR="0" rtl="0" algn="l">
              <a:lnSpc>
                <a:spcPct val="100000"/>
              </a:lnSpc>
              <a:spcBef>
                <a:spcPts val="0"/>
              </a:spcBef>
              <a:spcAft>
                <a:spcPts val="0"/>
              </a:spcAft>
              <a:buClr>
                <a:schemeClr val="dk1"/>
              </a:buClr>
              <a:buSzPts val="1600"/>
              <a:buFont typeface="Century Gothic"/>
              <a:buAutoNum type="alphaLcPeriod"/>
            </a:pPr>
            <a:r>
              <a:rPr b="0" i="0" lang="en-US" sz="1600" u="none" cap="none" strike="noStrike">
                <a:solidFill>
                  <a:schemeClr val="dk1"/>
                </a:solidFill>
                <a:latin typeface="Century Gothic"/>
                <a:ea typeface="Century Gothic"/>
                <a:cs typeface="Century Gothic"/>
                <a:sym typeface="Century Gothic"/>
              </a:rPr>
              <a:t>lo sviluppo del piano di valutazione/ROE (dalla fase di pianificazione)</a:t>
            </a:r>
            <a:endParaRPr b="0" i="0" sz="1600" u="none" cap="none" strike="noStrike">
              <a:solidFill>
                <a:schemeClr val="dk1"/>
              </a:solidFill>
              <a:latin typeface="Century Gothic"/>
              <a:ea typeface="Century Gothic"/>
              <a:cs typeface="Century Gothic"/>
              <a:sym typeface="Century Gothic"/>
            </a:endParaRPr>
          </a:p>
          <a:p>
            <a:pPr indent="-330200" lvl="1" marL="914400" marR="0" rtl="0" algn="l">
              <a:lnSpc>
                <a:spcPct val="100000"/>
              </a:lnSpc>
              <a:spcBef>
                <a:spcPts val="0"/>
              </a:spcBef>
              <a:spcAft>
                <a:spcPts val="0"/>
              </a:spcAft>
              <a:buClr>
                <a:schemeClr val="dk1"/>
              </a:buClr>
              <a:buSzPts val="1600"/>
              <a:buFont typeface="Century Gothic"/>
              <a:buAutoNum type="alphaLcPeriod"/>
            </a:pPr>
            <a:r>
              <a:rPr b="0" i="0" lang="en-US" sz="1600" u="none" cap="none" strike="noStrike">
                <a:solidFill>
                  <a:schemeClr val="dk1"/>
                </a:solidFill>
                <a:latin typeface="Century Gothic"/>
                <a:ea typeface="Century Gothic"/>
                <a:cs typeface="Century Gothic"/>
                <a:sym typeface="Century Gothic"/>
              </a:rPr>
              <a:t>i log conservati (dalle fasi di scoperta e di attacco)</a:t>
            </a:r>
            <a:endParaRPr b="0" i="0" sz="1600" u="none" cap="none" strike="noStrike">
              <a:solidFill>
                <a:schemeClr val="dk1"/>
              </a:solidFill>
              <a:latin typeface="Century Gothic"/>
              <a:ea typeface="Century Gothic"/>
              <a:cs typeface="Century Gothic"/>
              <a:sym typeface="Century Gothic"/>
            </a:endParaRPr>
          </a:p>
          <a:p>
            <a:pPr indent="-330200" lvl="1" marL="914400" marR="0" rtl="0" algn="l">
              <a:lnSpc>
                <a:spcPct val="100000"/>
              </a:lnSpc>
              <a:spcBef>
                <a:spcPts val="0"/>
              </a:spcBef>
              <a:spcAft>
                <a:spcPts val="0"/>
              </a:spcAft>
              <a:buClr>
                <a:schemeClr val="dk1"/>
              </a:buClr>
              <a:buSzPts val="1600"/>
              <a:buFont typeface="Century Gothic"/>
              <a:buAutoNum type="alphaLcPeriod"/>
            </a:pPr>
            <a:r>
              <a:rPr b="0" i="0" lang="en-US" sz="1600" u="none" cap="none" strike="noStrike">
                <a:solidFill>
                  <a:schemeClr val="dk1"/>
                </a:solidFill>
                <a:latin typeface="Century Gothic"/>
                <a:ea typeface="Century Gothic"/>
                <a:cs typeface="Century Gothic"/>
                <a:sym typeface="Century Gothic"/>
              </a:rPr>
              <a:t>un rapporto che descriva le vulnerabilità identificate, la valutazione del rischio e le indicazioni per la mitigazione</a:t>
            </a:r>
            <a:endParaRPr b="0" i="0" sz="1600" u="none" cap="none" strike="noStrike">
              <a:solidFill>
                <a:schemeClr val="dk1"/>
              </a:solidFill>
              <a:latin typeface="Century Gothic"/>
              <a:ea typeface="Century Gothic"/>
              <a:cs typeface="Century Gothic"/>
              <a:sym typeface="Century Gothic"/>
            </a:endParaRPr>
          </a:p>
        </p:txBody>
      </p:sp>
      <p:pic>
        <p:nvPicPr>
          <p:cNvPr id="730" name="Google Shape;730;g2c50031518f_1_25"/>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731" name="Google Shape;731;g2c50031518f_1_25"/>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g2c50031518f_1_40"/>
          <p:cNvSpPr txBox="1"/>
          <p:nvPr>
            <p:ph type="ctrTitle"/>
          </p:nvPr>
        </p:nvSpPr>
        <p:spPr>
          <a:xfrm>
            <a:off x="796325" y="447100"/>
            <a:ext cx="108822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Fasi della fase di attacco</a:t>
            </a:r>
            <a:endParaRPr/>
          </a:p>
        </p:txBody>
      </p:sp>
      <p:pic>
        <p:nvPicPr>
          <p:cNvPr id="737" name="Google Shape;737;g2c50031518f_1_40"/>
          <p:cNvPicPr preferRelativeResize="0"/>
          <p:nvPr/>
        </p:nvPicPr>
        <p:blipFill rotWithShape="1">
          <a:blip r:embed="rId3">
            <a:alphaModFix/>
          </a:blip>
          <a:srcRect b="0" l="0" r="0" t="0"/>
          <a:stretch/>
        </p:blipFill>
        <p:spPr>
          <a:xfrm>
            <a:off x="824250" y="1108600"/>
            <a:ext cx="8995939" cy="5182174"/>
          </a:xfrm>
          <a:prstGeom prst="rect">
            <a:avLst/>
          </a:prstGeom>
          <a:noFill/>
          <a:ln>
            <a:noFill/>
          </a:ln>
        </p:spPr>
      </p:pic>
      <p:pic>
        <p:nvPicPr>
          <p:cNvPr id="738" name="Google Shape;738;g2c50031518f_1_40"/>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739" name="Google Shape;739;g2c50031518f_1_40"/>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g2c50031518f_1_47"/>
          <p:cNvSpPr txBox="1"/>
          <p:nvPr>
            <p:ph type="ctrTitle"/>
          </p:nvPr>
        </p:nvSpPr>
        <p:spPr>
          <a:xfrm>
            <a:off x="796325" y="447100"/>
            <a:ext cx="10882200" cy="10176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Book Antiqua"/>
              <a:buNone/>
            </a:pPr>
            <a:r>
              <a:rPr lang="en-US"/>
              <a:t>Categorie di vulnerabilità più sfruttate</a:t>
            </a:r>
            <a:endParaRPr/>
          </a:p>
          <a:p>
            <a:pPr indent="0" lvl="0" marL="0" rtl="0" algn="l">
              <a:lnSpc>
                <a:spcPct val="90000"/>
              </a:lnSpc>
              <a:spcBef>
                <a:spcPts val="0"/>
              </a:spcBef>
              <a:spcAft>
                <a:spcPts val="0"/>
              </a:spcAft>
              <a:buClr>
                <a:schemeClr val="dk1"/>
              </a:buClr>
              <a:buSzPts val="3600"/>
              <a:buFont typeface="Book Antiqua"/>
              <a:buNone/>
            </a:pPr>
            <a:r>
              <a:rPr lang="en-US"/>
              <a:t>dai test di penetrazione</a:t>
            </a:r>
            <a:endParaRPr/>
          </a:p>
        </p:txBody>
      </p:sp>
      <p:sp>
        <p:nvSpPr>
          <p:cNvPr id="745" name="Google Shape;745;g2c50031518f_1_47"/>
          <p:cNvSpPr txBox="1"/>
          <p:nvPr/>
        </p:nvSpPr>
        <p:spPr>
          <a:xfrm>
            <a:off x="872525" y="1717275"/>
            <a:ext cx="10882200" cy="43407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0"/>
              </a:spcBef>
              <a:spcAft>
                <a:spcPts val="0"/>
              </a:spcAft>
              <a:buClr>
                <a:schemeClr val="dk1"/>
              </a:buClr>
              <a:buSzPts val="1800"/>
              <a:buFont typeface="Century Gothic"/>
              <a:buChar char="●"/>
            </a:pPr>
            <a:r>
              <a:rPr b="0" i="0" lang="en-US" sz="1800" u="none" cap="none" strike="noStrike">
                <a:solidFill>
                  <a:schemeClr val="dk1"/>
                </a:solidFill>
                <a:latin typeface="Century Gothic"/>
                <a:ea typeface="Century Gothic"/>
                <a:cs typeface="Century Gothic"/>
                <a:sym typeface="Century Gothic"/>
              </a:rPr>
              <a:t>Configurazione errata</a:t>
            </a:r>
            <a:br>
              <a:rPr b="0" i="0" lang="en-US" sz="1800" u="none" cap="none" strike="noStrike">
                <a:solidFill>
                  <a:schemeClr val="dk1"/>
                </a:solidFill>
                <a:latin typeface="Century Gothic"/>
                <a:ea typeface="Century Gothic"/>
                <a:cs typeface="Century Gothic"/>
                <a:sym typeface="Century Gothic"/>
              </a:rPr>
            </a:b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chemeClr val="dk1"/>
              </a:buClr>
              <a:buSzPts val="1800"/>
              <a:buFont typeface="Century Gothic"/>
              <a:buChar char="●"/>
            </a:pPr>
            <a:r>
              <a:rPr b="0" i="0" lang="en-US" sz="1800" u="none" cap="none" strike="noStrike">
                <a:solidFill>
                  <a:schemeClr val="dk1"/>
                </a:solidFill>
                <a:latin typeface="Century Gothic"/>
                <a:ea typeface="Century Gothic"/>
                <a:cs typeface="Century Gothic"/>
                <a:sym typeface="Century Gothic"/>
              </a:rPr>
              <a:t>Flusso del kernel</a:t>
            </a:r>
            <a:br>
              <a:rPr b="0" i="0" lang="en-US" sz="1800" u="none" cap="none" strike="noStrike">
                <a:solidFill>
                  <a:schemeClr val="dk1"/>
                </a:solidFill>
                <a:latin typeface="Century Gothic"/>
                <a:ea typeface="Century Gothic"/>
                <a:cs typeface="Century Gothic"/>
                <a:sym typeface="Century Gothic"/>
              </a:rPr>
            </a:b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chemeClr val="dk1"/>
              </a:buClr>
              <a:buSzPts val="1800"/>
              <a:buFont typeface="Century Gothic"/>
              <a:buChar char="●"/>
            </a:pPr>
            <a:r>
              <a:rPr b="0" i="0" lang="en-US" sz="1800" u="none" cap="none" strike="noStrike">
                <a:solidFill>
                  <a:schemeClr val="dk1"/>
                </a:solidFill>
                <a:latin typeface="Century Gothic"/>
                <a:ea typeface="Century Gothic"/>
                <a:cs typeface="Century Gothic"/>
                <a:sym typeface="Century Gothic"/>
              </a:rPr>
              <a:t>Overflow del buffer</a:t>
            </a:r>
            <a:br>
              <a:rPr b="0" i="0" lang="en-US" sz="1800" u="none" cap="none" strike="noStrike">
                <a:solidFill>
                  <a:schemeClr val="dk1"/>
                </a:solidFill>
                <a:latin typeface="Century Gothic"/>
                <a:ea typeface="Century Gothic"/>
                <a:cs typeface="Century Gothic"/>
                <a:sym typeface="Century Gothic"/>
              </a:rPr>
            </a:b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chemeClr val="dk1"/>
              </a:buClr>
              <a:buSzPts val="1800"/>
              <a:buFont typeface="Century Gothic"/>
              <a:buChar char="●"/>
            </a:pPr>
            <a:r>
              <a:rPr b="0" i="0" lang="en-US" sz="1800" u="none" cap="none" strike="noStrike">
                <a:solidFill>
                  <a:schemeClr val="dk1"/>
                </a:solidFill>
                <a:latin typeface="Century Gothic"/>
                <a:ea typeface="Century Gothic"/>
                <a:cs typeface="Century Gothic"/>
                <a:sym typeface="Century Gothic"/>
              </a:rPr>
              <a:t>Convalida insufficiente dell'input</a:t>
            </a:r>
            <a:br>
              <a:rPr b="0" i="0" lang="en-US" sz="1800" u="none" cap="none" strike="noStrike">
                <a:solidFill>
                  <a:schemeClr val="dk1"/>
                </a:solidFill>
                <a:latin typeface="Century Gothic"/>
                <a:ea typeface="Century Gothic"/>
                <a:cs typeface="Century Gothic"/>
                <a:sym typeface="Century Gothic"/>
              </a:rPr>
            </a:b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chemeClr val="dk1"/>
              </a:buClr>
              <a:buSzPts val="1800"/>
              <a:buFont typeface="Century Gothic"/>
              <a:buChar char="●"/>
            </a:pPr>
            <a:r>
              <a:rPr b="0" i="0" lang="en-US" sz="1800" u="none" cap="none" strike="noStrike">
                <a:solidFill>
                  <a:schemeClr val="dk1"/>
                </a:solidFill>
                <a:latin typeface="Century Gothic"/>
                <a:ea typeface="Century Gothic"/>
                <a:cs typeface="Century Gothic"/>
                <a:sym typeface="Century Gothic"/>
              </a:rPr>
              <a:t>Collegamenti simbolici</a:t>
            </a:r>
            <a:br>
              <a:rPr b="0" i="0" lang="en-US" sz="1800" u="none" cap="none" strike="noStrike">
                <a:solidFill>
                  <a:schemeClr val="dk1"/>
                </a:solidFill>
                <a:latin typeface="Century Gothic"/>
                <a:ea typeface="Century Gothic"/>
                <a:cs typeface="Century Gothic"/>
                <a:sym typeface="Century Gothic"/>
              </a:rPr>
            </a:b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chemeClr val="dk1"/>
              </a:buClr>
              <a:buSzPts val="1800"/>
              <a:buFont typeface="Century Gothic"/>
              <a:buChar char="●"/>
            </a:pPr>
            <a:r>
              <a:rPr b="0" i="0" lang="en-US" sz="1800" u="none" cap="none" strike="noStrike">
                <a:solidFill>
                  <a:schemeClr val="dk1"/>
                </a:solidFill>
                <a:latin typeface="Century Gothic"/>
                <a:ea typeface="Century Gothic"/>
                <a:cs typeface="Century Gothic"/>
                <a:sym typeface="Century Gothic"/>
              </a:rPr>
              <a:t>Attacchi ai descrittori di file</a:t>
            </a:r>
            <a:br>
              <a:rPr b="0" i="0" lang="en-US" sz="1800" u="none" cap="none" strike="noStrike">
                <a:solidFill>
                  <a:schemeClr val="dk1"/>
                </a:solidFill>
                <a:latin typeface="Century Gothic"/>
                <a:ea typeface="Century Gothic"/>
                <a:cs typeface="Century Gothic"/>
                <a:sym typeface="Century Gothic"/>
              </a:rPr>
            </a:b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chemeClr val="dk1"/>
              </a:buClr>
              <a:buSzPts val="1800"/>
              <a:buFont typeface="Century Gothic"/>
              <a:buChar char="●"/>
            </a:pPr>
            <a:r>
              <a:rPr b="0" i="0" lang="en-US" sz="1800" u="none" cap="none" strike="noStrike">
                <a:solidFill>
                  <a:schemeClr val="dk1"/>
                </a:solidFill>
                <a:latin typeface="Century Gothic"/>
                <a:ea typeface="Century Gothic"/>
                <a:cs typeface="Century Gothic"/>
                <a:sym typeface="Century Gothic"/>
              </a:rPr>
              <a:t>Condizioni di gara</a:t>
            </a:r>
            <a:br>
              <a:rPr b="0" i="0" lang="en-US" sz="1800" u="none" cap="none" strike="noStrike">
                <a:solidFill>
                  <a:schemeClr val="dk1"/>
                </a:solidFill>
                <a:latin typeface="Century Gothic"/>
                <a:ea typeface="Century Gothic"/>
                <a:cs typeface="Century Gothic"/>
                <a:sym typeface="Century Gothic"/>
              </a:rPr>
            </a:b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00000"/>
              </a:lnSpc>
              <a:spcBef>
                <a:spcPts val="0"/>
              </a:spcBef>
              <a:spcAft>
                <a:spcPts val="0"/>
              </a:spcAft>
              <a:buClr>
                <a:schemeClr val="dk1"/>
              </a:buClr>
              <a:buSzPts val="1800"/>
              <a:buFont typeface="Century Gothic"/>
              <a:buChar char="●"/>
            </a:pPr>
            <a:r>
              <a:rPr b="0" i="0" lang="en-US" sz="1800" u="none" cap="none" strike="noStrike">
                <a:solidFill>
                  <a:schemeClr val="dk1"/>
                </a:solidFill>
                <a:latin typeface="Century Gothic"/>
                <a:ea typeface="Century Gothic"/>
                <a:cs typeface="Century Gothic"/>
                <a:sym typeface="Century Gothic"/>
              </a:rPr>
              <a:t>Permessi di file e directory non corretti</a:t>
            </a:r>
            <a:endParaRPr b="0" i="0" sz="1800" u="none" cap="none" strike="noStrike">
              <a:solidFill>
                <a:schemeClr val="dk1"/>
              </a:solidFill>
              <a:latin typeface="Century Gothic"/>
              <a:ea typeface="Century Gothic"/>
              <a:cs typeface="Century Gothic"/>
              <a:sym typeface="Century Gothic"/>
            </a:endParaRPr>
          </a:p>
        </p:txBody>
      </p:sp>
      <p:pic>
        <p:nvPicPr>
          <p:cNvPr id="746" name="Google Shape;746;g2c50031518f_1_47"/>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747" name="Google Shape;747;g2c50031518f_1_47"/>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5"/>
          <p:cNvSpPr txBox="1"/>
          <p:nvPr>
            <p:ph type="ctrTitle"/>
          </p:nvPr>
        </p:nvSpPr>
        <p:spPr>
          <a:xfrm>
            <a:off x="6507964" y="631870"/>
            <a:ext cx="4786800" cy="7638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Proposte di valore</a:t>
            </a:r>
            <a:endParaRPr/>
          </a:p>
        </p:txBody>
      </p:sp>
      <p:sp>
        <p:nvSpPr>
          <p:cNvPr id="258" name="Google Shape;258;p5"/>
          <p:cNvSpPr txBox="1"/>
          <p:nvPr>
            <p:ph idx="1" type="subTitle"/>
          </p:nvPr>
        </p:nvSpPr>
        <p:spPr>
          <a:xfrm>
            <a:off x="6498131" y="1593277"/>
            <a:ext cx="4786800" cy="763800"/>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Vantaggi per i partecipanti</a:t>
            </a:r>
            <a:endParaRPr/>
          </a:p>
        </p:txBody>
      </p:sp>
      <p:sp>
        <p:nvSpPr>
          <p:cNvPr id="259" name="Google Shape;259;p5"/>
          <p:cNvSpPr txBox="1"/>
          <p:nvPr>
            <p:ph idx="3" type="body"/>
          </p:nvPr>
        </p:nvSpPr>
        <p:spPr>
          <a:xfrm>
            <a:off x="6498130" y="2510417"/>
            <a:ext cx="5541600" cy="2569800"/>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200"/>
              <a:buChar char="o"/>
            </a:pPr>
            <a:r>
              <a:rPr lang="en-US" sz="1200"/>
              <a:t>Livello del modulo di formazione: Avanzato</a:t>
            </a:r>
            <a:endParaRPr/>
          </a:p>
          <a:p>
            <a:pPr indent="-274320" lvl="0" marL="274320" rtl="0" algn="l">
              <a:lnSpc>
                <a:spcPct val="100000"/>
              </a:lnSpc>
              <a:spcBef>
                <a:spcPts val="1200"/>
              </a:spcBef>
              <a:spcAft>
                <a:spcPts val="0"/>
              </a:spcAft>
              <a:buSzPts val="1200"/>
              <a:buChar char="o"/>
            </a:pPr>
            <a:r>
              <a:rPr lang="en-US" sz="1200"/>
              <a:t>Formazione professionale sulla sicurezza informatica </a:t>
            </a:r>
            <a:endParaRPr/>
          </a:p>
          <a:p>
            <a:pPr indent="-274320" lvl="0" marL="274320" rtl="0" algn="l">
              <a:lnSpc>
                <a:spcPct val="100000"/>
              </a:lnSpc>
              <a:spcBef>
                <a:spcPts val="1200"/>
              </a:spcBef>
              <a:spcAft>
                <a:spcPts val="0"/>
              </a:spcAft>
              <a:buSzPts val="1200"/>
              <a:buChar char="o"/>
            </a:pPr>
            <a:r>
              <a:rPr lang="en-US" sz="1200"/>
              <a:t>Sviluppo di competenze pratiche e pratiche </a:t>
            </a:r>
            <a:endParaRPr/>
          </a:p>
          <a:p>
            <a:pPr indent="-274320" lvl="0" marL="274320" rtl="0" algn="l">
              <a:lnSpc>
                <a:spcPct val="100000"/>
              </a:lnSpc>
              <a:spcBef>
                <a:spcPts val="1200"/>
              </a:spcBef>
              <a:spcAft>
                <a:spcPts val="0"/>
              </a:spcAft>
              <a:buSzPts val="1200"/>
              <a:buChar char="o"/>
            </a:pPr>
            <a:r>
              <a:rPr lang="en-US" sz="1200"/>
              <a:t>Radicati con il quadro europeo delle competenze di cybersecurity</a:t>
            </a:r>
            <a:endParaRPr/>
          </a:p>
          <a:p>
            <a:pPr indent="-274320" lvl="0" marL="274320" rtl="0" algn="l">
              <a:lnSpc>
                <a:spcPct val="100000"/>
              </a:lnSpc>
              <a:spcBef>
                <a:spcPts val="1200"/>
              </a:spcBef>
              <a:spcAft>
                <a:spcPts val="0"/>
              </a:spcAft>
              <a:buSzPts val="1200"/>
              <a:buChar char="o"/>
            </a:pPr>
            <a:r>
              <a:rPr lang="en-US" sz="1200"/>
              <a:t>Approfondimenti all'avanguardia da parte di esperti del settore e del mondo accademico</a:t>
            </a:r>
            <a:endParaRPr/>
          </a:p>
          <a:p>
            <a:pPr indent="-274320" lvl="0" marL="274320" rtl="0" algn="l">
              <a:lnSpc>
                <a:spcPct val="100000"/>
              </a:lnSpc>
              <a:spcBef>
                <a:spcPts val="1200"/>
              </a:spcBef>
              <a:spcAft>
                <a:spcPts val="0"/>
              </a:spcAft>
              <a:buSzPts val="1200"/>
              <a:buChar char="o"/>
            </a:pPr>
            <a:r>
              <a:rPr lang="en-US" sz="1200"/>
              <a:t>Certificato di completamento </a:t>
            </a:r>
            <a:endParaRPr/>
          </a:p>
          <a:p>
            <a:pPr indent="-274320" lvl="0" marL="274320" rtl="0" algn="l">
              <a:lnSpc>
                <a:spcPct val="100000"/>
              </a:lnSpc>
              <a:spcBef>
                <a:spcPts val="1200"/>
              </a:spcBef>
              <a:spcAft>
                <a:spcPts val="0"/>
              </a:spcAft>
              <a:buSzPts val="1200"/>
              <a:buChar char="o"/>
            </a:pPr>
            <a:r>
              <a:rPr lang="en-US" sz="1200"/>
              <a:t>Contribuisce allo sviluppo delle competenze e all'avanzamento di carriera </a:t>
            </a:r>
            <a:endParaRPr/>
          </a:p>
          <a:p>
            <a:pPr indent="0" lvl="0" marL="0" rtl="0" algn="l">
              <a:lnSpc>
                <a:spcPct val="100000"/>
              </a:lnSpc>
              <a:spcBef>
                <a:spcPts val="1200"/>
              </a:spcBef>
              <a:spcAft>
                <a:spcPts val="0"/>
              </a:spcAft>
              <a:buSzPts val="1200"/>
              <a:buNone/>
            </a:pPr>
            <a:r>
              <a:t/>
            </a:r>
            <a:endParaRPr sz="1200"/>
          </a:p>
        </p:txBody>
      </p:sp>
      <p:cxnSp>
        <p:nvCxnSpPr>
          <p:cNvPr id="260" name="Google Shape;260;p5"/>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61" name="Google Shape;261;p5"/>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descr="A group of people looking at a sign" id="262" name="Google Shape;262;p5"/>
          <p:cNvPicPr preferRelativeResize="0"/>
          <p:nvPr>
            <p:ph idx="2" type="pic"/>
          </p:nvPr>
        </p:nvPicPr>
        <p:blipFill rotWithShape="1">
          <a:blip r:embed="rId3">
            <a:alphaModFix/>
          </a:blip>
          <a:srcRect b="0" l="6288" r="6286" t="0"/>
          <a:stretch/>
        </p:blipFill>
        <p:spPr>
          <a:xfrm>
            <a:off x="0" y="-2235"/>
            <a:ext cx="5840730" cy="6862275"/>
          </a:xfrm>
          <a:prstGeom prst="rect">
            <a:avLst/>
          </a:prstGeom>
          <a:solidFill>
            <a:schemeClr val="lt2"/>
          </a:solidFill>
          <a:ln>
            <a:noFill/>
          </a:ln>
        </p:spPr>
      </p:pic>
      <p:pic>
        <p:nvPicPr>
          <p:cNvPr id="263" name="Google Shape;263;p5"/>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264" name="Google Shape;264;p5"/>
          <p:cNvSpPr txBox="1"/>
          <p:nvPr>
            <p:ph idx="4294967295"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lt1"/>
                </a:solidFill>
              </a:rPr>
              <a:t>‹#›</a:t>
            </a:fld>
            <a:endParaRPr>
              <a:solidFill>
                <a:schemeClr val="lt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
        <p:nvSpPr>
          <p:cNvPr id="752" name="Google Shape;752;g2c50031518f_1_59"/>
          <p:cNvSpPr txBox="1"/>
          <p:nvPr>
            <p:ph type="ctrTitle"/>
          </p:nvPr>
        </p:nvSpPr>
        <p:spPr>
          <a:xfrm>
            <a:off x="796325" y="447100"/>
            <a:ext cx="10882200" cy="6714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Book Antiqua"/>
              <a:buNone/>
            </a:pPr>
            <a:r>
              <a:rPr lang="en-US"/>
              <a:t>Cosa </a:t>
            </a:r>
            <a:r>
              <a:rPr b="1" lang="en-US"/>
              <a:t>non </a:t>
            </a:r>
            <a:r>
              <a:rPr lang="en-US"/>
              <a:t>sono i test di penetrazione</a:t>
            </a:r>
            <a:endParaRPr b="1"/>
          </a:p>
        </p:txBody>
      </p:sp>
      <p:sp>
        <p:nvSpPr>
          <p:cNvPr id="753" name="Google Shape;753;g2c50031518f_1_59"/>
          <p:cNvSpPr txBox="1"/>
          <p:nvPr/>
        </p:nvSpPr>
        <p:spPr>
          <a:xfrm>
            <a:off x="796325" y="1336275"/>
            <a:ext cx="10882200" cy="8004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00000"/>
              </a:lnSpc>
              <a:spcBef>
                <a:spcPts val="0"/>
              </a:spcBef>
              <a:spcAft>
                <a:spcPts val="0"/>
              </a:spcAft>
              <a:buClr>
                <a:schemeClr val="dk1"/>
              </a:buClr>
              <a:buSzPts val="2000"/>
              <a:buFont typeface="Century Gothic"/>
              <a:buChar char="●"/>
            </a:pPr>
            <a:r>
              <a:rPr b="0" i="0" lang="en-US" sz="2000" u="none" cap="none" strike="noStrike">
                <a:solidFill>
                  <a:schemeClr val="dk1"/>
                </a:solidFill>
                <a:latin typeface="Century Gothic"/>
                <a:ea typeface="Century Gothic"/>
                <a:cs typeface="Century Gothic"/>
                <a:sym typeface="Century Gothic"/>
              </a:rPr>
              <a:t>Cracking di password</a:t>
            </a:r>
            <a:endParaRPr b="0" i="0" sz="2000" u="none" cap="none" strike="noStrike">
              <a:solidFill>
                <a:schemeClr val="dk1"/>
              </a:solidFill>
              <a:latin typeface="Century Gothic"/>
              <a:ea typeface="Century Gothic"/>
              <a:cs typeface="Century Gothic"/>
              <a:sym typeface="Century Gothic"/>
            </a:endParaRPr>
          </a:p>
          <a:p>
            <a:pPr indent="-355600" lvl="0" marL="457200" marR="0" rtl="0" algn="l">
              <a:lnSpc>
                <a:spcPct val="100000"/>
              </a:lnSpc>
              <a:spcBef>
                <a:spcPts val="0"/>
              </a:spcBef>
              <a:spcAft>
                <a:spcPts val="0"/>
              </a:spcAft>
              <a:buClr>
                <a:schemeClr val="dk1"/>
              </a:buClr>
              <a:buSzPts val="2000"/>
              <a:buFont typeface="Century Gothic"/>
              <a:buChar char="●"/>
            </a:pPr>
            <a:r>
              <a:rPr b="0" i="0" lang="en-US" sz="2000" u="none" cap="none" strike="noStrike">
                <a:solidFill>
                  <a:schemeClr val="dk1"/>
                </a:solidFill>
                <a:latin typeface="Century Gothic"/>
                <a:ea typeface="Century Gothic"/>
                <a:cs typeface="Century Gothic"/>
                <a:sym typeface="Century Gothic"/>
              </a:rPr>
              <a:t>Ingegneria sociale</a:t>
            </a:r>
            <a:endParaRPr b="0" i="0" sz="2000" u="none" cap="none" strike="noStrike">
              <a:solidFill>
                <a:schemeClr val="dk1"/>
              </a:solidFill>
              <a:latin typeface="Century Gothic"/>
              <a:ea typeface="Century Gothic"/>
              <a:cs typeface="Century Gothic"/>
              <a:sym typeface="Century Gothic"/>
            </a:endParaRPr>
          </a:p>
        </p:txBody>
      </p:sp>
      <p:pic>
        <p:nvPicPr>
          <p:cNvPr id="754" name="Google Shape;754;g2c50031518f_1_59"/>
          <p:cNvPicPr preferRelativeResize="0"/>
          <p:nvPr/>
        </p:nvPicPr>
        <p:blipFill rotWithShape="1">
          <a:blip r:embed="rId3">
            <a:alphaModFix/>
          </a:blip>
          <a:srcRect b="0" l="0" r="0" t="0"/>
          <a:stretch/>
        </p:blipFill>
        <p:spPr>
          <a:xfrm>
            <a:off x="824250" y="3324975"/>
            <a:ext cx="10982325" cy="1971675"/>
          </a:xfrm>
          <a:prstGeom prst="rect">
            <a:avLst/>
          </a:prstGeom>
          <a:noFill/>
          <a:ln>
            <a:noFill/>
          </a:ln>
        </p:spPr>
      </p:pic>
      <p:sp>
        <p:nvSpPr>
          <p:cNvPr id="755" name="Google Shape;755;g2c50031518f_1_59"/>
          <p:cNvSpPr txBox="1"/>
          <p:nvPr/>
        </p:nvSpPr>
        <p:spPr>
          <a:xfrm>
            <a:off x="906025" y="5316400"/>
            <a:ext cx="108822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0" i="1" lang="en-US" sz="2000" u="none" cap="none" strike="noStrike">
                <a:solidFill>
                  <a:schemeClr val="dk1"/>
                </a:solidFill>
                <a:latin typeface="Century Gothic"/>
                <a:ea typeface="Century Gothic"/>
                <a:cs typeface="Century Gothic"/>
                <a:sym typeface="Century Gothic"/>
              </a:rPr>
              <a:t>Riepilogo delle tecniche di validazione delle vulnerabilità dei target</a:t>
            </a:r>
            <a:endParaRPr b="0" i="1" sz="2000" u="none" cap="none" strike="noStrike">
              <a:solidFill>
                <a:schemeClr val="dk1"/>
              </a:solidFill>
              <a:latin typeface="Century Gothic"/>
              <a:ea typeface="Century Gothic"/>
              <a:cs typeface="Century Gothic"/>
              <a:sym typeface="Century Gothic"/>
            </a:endParaRPr>
          </a:p>
        </p:txBody>
      </p:sp>
      <p:pic>
        <p:nvPicPr>
          <p:cNvPr id="756" name="Google Shape;756;g2c50031518f_1_59"/>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757" name="Google Shape;757;g2c50031518f_1_59"/>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g2c50031518f_1_68"/>
          <p:cNvSpPr txBox="1"/>
          <p:nvPr>
            <p:ph type="ctrTitle"/>
          </p:nvPr>
        </p:nvSpPr>
        <p:spPr>
          <a:xfrm>
            <a:off x="796325" y="447100"/>
            <a:ext cx="10882200" cy="6714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Book Antiqua"/>
              <a:buNone/>
            </a:pPr>
            <a:r>
              <a:rPr lang="en-US"/>
              <a:t>Cosa </a:t>
            </a:r>
            <a:r>
              <a:rPr b="1" lang="en-US"/>
              <a:t>non </a:t>
            </a:r>
            <a:r>
              <a:rPr lang="en-US"/>
              <a:t>sono i test di penetrazione</a:t>
            </a:r>
            <a:endParaRPr b="1"/>
          </a:p>
        </p:txBody>
      </p:sp>
      <p:sp>
        <p:nvSpPr>
          <p:cNvPr id="763" name="Google Shape;763;g2c50031518f_1_68"/>
          <p:cNvSpPr txBox="1"/>
          <p:nvPr/>
        </p:nvSpPr>
        <p:spPr>
          <a:xfrm>
            <a:off x="796325" y="1336275"/>
            <a:ext cx="10882200" cy="8004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00000"/>
              </a:lnSpc>
              <a:spcBef>
                <a:spcPts val="0"/>
              </a:spcBef>
              <a:spcAft>
                <a:spcPts val="0"/>
              </a:spcAft>
              <a:buClr>
                <a:schemeClr val="dk1"/>
              </a:buClr>
              <a:buSzPts val="2000"/>
              <a:buFont typeface="Century Gothic"/>
              <a:buChar char="●"/>
            </a:pPr>
            <a:r>
              <a:rPr b="0" i="0" lang="en-US" sz="2000" u="none" cap="none" strike="noStrike">
                <a:solidFill>
                  <a:schemeClr val="dk1"/>
                </a:solidFill>
                <a:latin typeface="Century Gothic"/>
                <a:ea typeface="Century Gothic"/>
                <a:cs typeface="Century Gothic"/>
                <a:sym typeface="Century Gothic"/>
              </a:rPr>
              <a:t>Cracking di password</a:t>
            </a:r>
            <a:endParaRPr b="0" i="0" sz="2000" u="none" cap="none" strike="noStrike">
              <a:solidFill>
                <a:schemeClr val="dk1"/>
              </a:solidFill>
              <a:latin typeface="Century Gothic"/>
              <a:ea typeface="Century Gothic"/>
              <a:cs typeface="Century Gothic"/>
              <a:sym typeface="Century Gothic"/>
            </a:endParaRPr>
          </a:p>
          <a:p>
            <a:pPr indent="-355600" lvl="0" marL="457200" marR="0" rtl="0" algn="l">
              <a:lnSpc>
                <a:spcPct val="100000"/>
              </a:lnSpc>
              <a:spcBef>
                <a:spcPts val="0"/>
              </a:spcBef>
              <a:spcAft>
                <a:spcPts val="0"/>
              </a:spcAft>
              <a:buClr>
                <a:schemeClr val="dk1"/>
              </a:buClr>
              <a:buSzPts val="2000"/>
              <a:buFont typeface="Century Gothic"/>
              <a:buChar char="●"/>
            </a:pPr>
            <a:r>
              <a:rPr b="0" i="0" lang="en-US" sz="2000" u="none" cap="none" strike="noStrike">
                <a:solidFill>
                  <a:schemeClr val="dk1"/>
                </a:solidFill>
                <a:latin typeface="Century Gothic"/>
                <a:ea typeface="Century Gothic"/>
                <a:cs typeface="Century Gothic"/>
                <a:sym typeface="Century Gothic"/>
              </a:rPr>
              <a:t>Ingegneria sociale</a:t>
            </a:r>
            <a:endParaRPr b="0" i="0" sz="2000" u="none" cap="none" strike="noStrike">
              <a:solidFill>
                <a:schemeClr val="dk1"/>
              </a:solidFill>
              <a:latin typeface="Century Gothic"/>
              <a:ea typeface="Century Gothic"/>
              <a:cs typeface="Century Gothic"/>
              <a:sym typeface="Century Gothic"/>
            </a:endParaRPr>
          </a:p>
        </p:txBody>
      </p:sp>
      <p:sp>
        <p:nvSpPr>
          <p:cNvPr id="764" name="Google Shape;764;g2c50031518f_1_68"/>
          <p:cNvSpPr txBox="1"/>
          <p:nvPr/>
        </p:nvSpPr>
        <p:spPr>
          <a:xfrm>
            <a:off x="906025" y="5316400"/>
            <a:ext cx="108822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0" i="1" lang="en-US" sz="2000" u="none" cap="none" strike="noStrike">
                <a:solidFill>
                  <a:schemeClr val="dk1"/>
                </a:solidFill>
                <a:latin typeface="Century Gothic"/>
                <a:ea typeface="Century Gothic"/>
                <a:cs typeface="Century Gothic"/>
                <a:sym typeface="Century Gothic"/>
              </a:rPr>
              <a:t>Riepilogo delle conoscenze, competenze e capacità in materia di test di sicurezza</a:t>
            </a:r>
            <a:endParaRPr b="0" i="1" sz="2000" u="none" cap="none" strike="noStrike">
              <a:solidFill>
                <a:schemeClr val="dk1"/>
              </a:solidFill>
              <a:latin typeface="Century Gothic"/>
              <a:ea typeface="Century Gothic"/>
              <a:cs typeface="Century Gothic"/>
              <a:sym typeface="Century Gothic"/>
            </a:endParaRPr>
          </a:p>
        </p:txBody>
      </p:sp>
      <p:pic>
        <p:nvPicPr>
          <p:cNvPr id="765" name="Google Shape;765;g2c50031518f_1_68"/>
          <p:cNvPicPr preferRelativeResize="0"/>
          <p:nvPr/>
        </p:nvPicPr>
        <p:blipFill rotWithShape="1">
          <a:blip r:embed="rId3">
            <a:alphaModFix/>
          </a:blip>
          <a:srcRect b="0" l="0" r="0" t="0"/>
          <a:stretch/>
        </p:blipFill>
        <p:spPr>
          <a:xfrm>
            <a:off x="813100" y="3208838"/>
            <a:ext cx="11068050" cy="2009775"/>
          </a:xfrm>
          <a:prstGeom prst="rect">
            <a:avLst/>
          </a:prstGeom>
          <a:noFill/>
          <a:ln>
            <a:noFill/>
          </a:ln>
        </p:spPr>
      </p:pic>
      <p:pic>
        <p:nvPicPr>
          <p:cNvPr id="766" name="Google Shape;766;g2c50031518f_1_68"/>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767" name="Google Shape;767;g2c50031518f_1_68"/>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p29"/>
          <p:cNvSpPr txBox="1"/>
          <p:nvPr>
            <p:ph type="ctrTitle"/>
          </p:nvPr>
        </p:nvSpPr>
        <p:spPr>
          <a:xfrm>
            <a:off x="6970326" y="1679216"/>
            <a:ext cx="4786877" cy="15183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6000"/>
              <a:buFont typeface="Book Antiqua"/>
              <a:buNone/>
            </a:pPr>
            <a:r>
              <a:rPr lang="en-US"/>
              <a:t>Grazie</a:t>
            </a:r>
            <a:endParaRPr/>
          </a:p>
        </p:txBody>
      </p:sp>
      <p:pic>
        <p:nvPicPr>
          <p:cNvPr descr="A person and person looking at a computer screen" id="773" name="Google Shape;773;p29"/>
          <p:cNvPicPr preferRelativeResize="0"/>
          <p:nvPr>
            <p:ph idx="2" type="pic"/>
          </p:nvPr>
        </p:nvPicPr>
        <p:blipFill rotWithShape="1">
          <a:blip r:embed="rId3">
            <a:alphaModFix/>
          </a:blip>
          <a:srcRect b="0" l="127" r="125" t="0"/>
          <a:stretch/>
        </p:blipFill>
        <p:spPr>
          <a:xfrm>
            <a:off x="-29499" y="-2236"/>
            <a:ext cx="6814124" cy="6871095"/>
          </a:xfrm>
          <a:prstGeom prst="rect">
            <a:avLst/>
          </a:prstGeom>
          <a:solidFill>
            <a:schemeClr val="lt2"/>
          </a:solidFill>
          <a:ln>
            <a:noFill/>
          </a:ln>
        </p:spPr>
      </p:pic>
      <p:sp>
        <p:nvSpPr>
          <p:cNvPr id="774" name="Google Shape;774;p29"/>
          <p:cNvSpPr txBox="1"/>
          <p:nvPr>
            <p:ph idx="1" type="body"/>
          </p:nvPr>
        </p:nvSpPr>
        <p:spPr>
          <a:xfrm>
            <a:off x="6970326" y="3748958"/>
            <a:ext cx="4786878" cy="2258013"/>
          </a:xfrm>
          <a:prstGeom prst="rect">
            <a:avLst/>
          </a:prstGeom>
          <a:noFill/>
          <a:ln>
            <a:noFill/>
          </a:ln>
        </p:spPr>
        <p:txBody>
          <a:bodyPr anchorCtr="0" anchor="t" bIns="45700" lIns="91425" spcFirstLastPara="1" rIns="0" wrap="square" tIns="0">
            <a:normAutofit/>
          </a:bodyPr>
          <a:lstStyle/>
          <a:p>
            <a:pPr indent="0" lvl="0" marL="0" rtl="0" algn="l">
              <a:lnSpc>
                <a:spcPct val="100000"/>
              </a:lnSpc>
              <a:spcBef>
                <a:spcPts val="0"/>
              </a:spcBef>
              <a:spcAft>
                <a:spcPts val="0"/>
              </a:spcAft>
              <a:buSzPts val="1600"/>
              <a:buFont typeface="Courier New"/>
              <a:buNone/>
            </a:pPr>
            <a:r>
              <a:rPr lang="en-US"/>
              <a:t>Si prega di inviare tutte le domande a:</a:t>
            </a:r>
            <a:endParaRPr/>
          </a:p>
          <a:p>
            <a:pPr indent="0" lvl="0" marL="0" rtl="0" algn="l">
              <a:lnSpc>
                <a:spcPct val="100000"/>
              </a:lnSpc>
              <a:spcBef>
                <a:spcPts val="0"/>
              </a:spcBef>
              <a:spcAft>
                <a:spcPts val="0"/>
              </a:spcAft>
              <a:buSzPts val="1600"/>
              <a:buFont typeface="Courier New"/>
              <a:buNone/>
            </a:pPr>
            <a:r>
              <a:rPr lang="en-US"/>
              <a:t>dpolemi@unipi.gr</a:t>
            </a:r>
            <a:endParaRPr/>
          </a:p>
          <a:p>
            <a:pPr indent="0" lvl="0" marL="0" rtl="0" algn="l">
              <a:lnSpc>
                <a:spcPct val="100000"/>
              </a:lnSpc>
              <a:spcBef>
                <a:spcPts val="0"/>
              </a:spcBef>
              <a:spcAft>
                <a:spcPts val="0"/>
              </a:spcAft>
              <a:buSzPts val="1600"/>
              <a:buFont typeface="Courier New"/>
              <a:buNone/>
            </a:pPr>
            <a:r>
              <a:rPr lang="en-US"/>
              <a:t>sioannidis@tuc.gr</a:t>
            </a:r>
            <a:endParaRPr/>
          </a:p>
          <a:p>
            <a:pPr indent="0" lvl="0" marL="0" rtl="0" algn="l">
              <a:lnSpc>
                <a:spcPct val="100000"/>
              </a:lnSpc>
              <a:spcBef>
                <a:spcPts val="0"/>
              </a:spcBef>
              <a:spcAft>
                <a:spcPts val="0"/>
              </a:spcAft>
              <a:buSzPts val="1600"/>
              <a:buFont typeface="Courier New"/>
              <a:buNone/>
            </a:pPr>
            <a:r>
              <a:rPr lang="en-US"/>
              <a:t>info@cyberhot.eu</a:t>
            </a:r>
            <a:endParaRPr/>
          </a:p>
        </p:txBody>
      </p:sp>
      <p:grpSp>
        <p:nvGrpSpPr>
          <p:cNvPr id="775" name="Google Shape;775;p29"/>
          <p:cNvGrpSpPr/>
          <p:nvPr/>
        </p:nvGrpSpPr>
        <p:grpSpPr>
          <a:xfrm>
            <a:off x="4059704" y="0"/>
            <a:ext cx="2928883" cy="6871447"/>
            <a:chOff x="4059704" y="0"/>
            <a:chExt cx="2928883" cy="6871447"/>
          </a:xfrm>
        </p:grpSpPr>
        <p:sp>
          <p:nvSpPr>
            <p:cNvPr id="776" name="Google Shape;776;p29"/>
            <p:cNvSpPr/>
            <p:nvPr/>
          </p:nvSpPr>
          <p:spPr>
            <a:xfrm rot="10800000">
              <a:off x="4443586" y="50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cxnSp>
          <p:nvCxnSpPr>
            <p:cNvPr id="777" name="Google Shape;777;p29"/>
            <p:cNvCxnSpPr/>
            <p:nvPr/>
          </p:nvCxnSpPr>
          <p:spPr>
            <a:xfrm flipH="1">
              <a:off x="4059704" y="0"/>
              <a:ext cx="1822122" cy="6871447"/>
            </a:xfrm>
            <a:prstGeom prst="straightConnector1">
              <a:avLst/>
            </a:prstGeom>
            <a:noFill/>
            <a:ln cap="flat" cmpd="sng" w="22225">
              <a:solidFill>
                <a:schemeClr val="dk2"/>
              </a:solidFill>
              <a:prstDash val="solid"/>
              <a:round/>
              <a:headEnd len="sm" w="sm" type="none"/>
              <a:tailEnd len="sm" w="sm" type="none"/>
            </a:ln>
          </p:spPr>
        </p:cxnSp>
      </p:grpSp>
      <p:pic>
        <p:nvPicPr>
          <p:cNvPr id="778" name="Google Shape;778;p29"/>
          <p:cNvPicPr preferRelativeResize="0"/>
          <p:nvPr/>
        </p:nvPicPr>
        <p:blipFill rotWithShape="1">
          <a:blip r:embed="rId4">
            <a:alphaModFix/>
          </a:blip>
          <a:srcRect b="0" l="0" r="0" t="0"/>
          <a:stretch/>
        </p:blipFill>
        <p:spPr>
          <a:xfrm>
            <a:off x="9490675" y="6305150"/>
            <a:ext cx="2553075" cy="4722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6"/>
          <p:cNvSpPr txBox="1"/>
          <p:nvPr>
            <p:ph type="ctrTitle"/>
          </p:nvPr>
        </p:nvSpPr>
        <p:spPr>
          <a:xfrm>
            <a:off x="6507964" y="708070"/>
            <a:ext cx="4786800" cy="7638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CHI</a:t>
            </a:r>
            <a:endParaRPr/>
          </a:p>
        </p:txBody>
      </p:sp>
      <p:sp>
        <p:nvSpPr>
          <p:cNvPr id="270" name="Google Shape;270;p6"/>
          <p:cNvSpPr txBox="1"/>
          <p:nvPr>
            <p:ph idx="1" type="subTitle"/>
          </p:nvPr>
        </p:nvSpPr>
        <p:spPr>
          <a:xfrm>
            <a:off x="6498131" y="1669477"/>
            <a:ext cx="4786800" cy="763800"/>
          </a:xfrm>
          <a:prstGeom prst="rect">
            <a:avLst/>
          </a:prstGeom>
          <a:noFill/>
          <a:ln>
            <a:noFill/>
          </a:ln>
        </p:spPr>
        <p:txBody>
          <a:bodyPr anchorCtr="0" anchor="t" bIns="0" lIns="91425" spcFirstLastPara="1" rIns="91425" wrap="square" tIns="91425">
            <a:normAutofit lnSpcReduction="10000"/>
          </a:bodyPr>
          <a:lstStyle/>
          <a:p>
            <a:pPr indent="0" lvl="0" marL="0" rtl="0" algn="l">
              <a:lnSpc>
                <a:spcPct val="100000"/>
              </a:lnSpc>
              <a:spcBef>
                <a:spcPts val="0"/>
              </a:spcBef>
              <a:spcAft>
                <a:spcPts val="0"/>
              </a:spcAft>
              <a:buSzPts val="2400"/>
              <a:buNone/>
            </a:pPr>
            <a:r>
              <a:rPr lang="en-US"/>
              <a:t>Profilo dei partecipanti alla formazione</a:t>
            </a:r>
            <a:endParaRPr/>
          </a:p>
          <a:p>
            <a:pPr indent="0" lvl="0" marL="0" rtl="0" algn="l">
              <a:lnSpc>
                <a:spcPct val="100000"/>
              </a:lnSpc>
              <a:spcBef>
                <a:spcPts val="0"/>
              </a:spcBef>
              <a:spcAft>
                <a:spcPts val="0"/>
              </a:spcAft>
              <a:buSzPts val="2400"/>
              <a:buNone/>
            </a:pPr>
            <a:r>
              <a:t/>
            </a:r>
            <a:endParaRPr/>
          </a:p>
        </p:txBody>
      </p:sp>
      <p:sp>
        <p:nvSpPr>
          <p:cNvPr id="271" name="Google Shape;271;p6"/>
          <p:cNvSpPr txBox="1"/>
          <p:nvPr>
            <p:ph idx="3" type="body"/>
          </p:nvPr>
        </p:nvSpPr>
        <p:spPr>
          <a:xfrm>
            <a:off x="6498121" y="2586625"/>
            <a:ext cx="4276800" cy="2569800"/>
          </a:xfrm>
          <a:prstGeom prst="rect">
            <a:avLst/>
          </a:prstGeom>
          <a:noFill/>
          <a:ln>
            <a:noFill/>
          </a:ln>
        </p:spPr>
        <p:txBody>
          <a:bodyPr anchorCtr="0" anchor="t" bIns="45700" lIns="91425" spcFirstLastPara="1" rIns="0" wrap="square" tIns="0">
            <a:normAutofit/>
          </a:bodyPr>
          <a:lstStyle/>
          <a:p>
            <a:pPr indent="-274320" lvl="0" marL="274320" rtl="0" algn="l">
              <a:lnSpc>
                <a:spcPct val="100000"/>
              </a:lnSpc>
              <a:spcBef>
                <a:spcPts val="0"/>
              </a:spcBef>
              <a:spcAft>
                <a:spcPts val="0"/>
              </a:spcAft>
              <a:buSzPts val="1400"/>
              <a:buFont typeface="Courier New"/>
              <a:buChar char="o"/>
            </a:pPr>
            <a:r>
              <a:rPr lang="en-US"/>
              <a:t>Dirigenti e leader</a:t>
            </a:r>
            <a:endParaRPr/>
          </a:p>
          <a:p>
            <a:pPr indent="-274320" lvl="0" marL="274320" rtl="0" algn="l">
              <a:lnSpc>
                <a:spcPct val="100000"/>
              </a:lnSpc>
              <a:spcBef>
                <a:spcPts val="1800"/>
              </a:spcBef>
              <a:spcAft>
                <a:spcPts val="0"/>
              </a:spcAft>
              <a:buSzPts val="1400"/>
              <a:buFont typeface="Courier New"/>
              <a:buChar char="o"/>
            </a:pPr>
            <a:r>
              <a:rPr lang="en-US"/>
              <a:t>Professionisti della vita lavorativa</a:t>
            </a:r>
            <a:endParaRPr/>
          </a:p>
          <a:p>
            <a:pPr indent="-274320" lvl="0" marL="274320" rtl="0" algn="l">
              <a:lnSpc>
                <a:spcPct val="100000"/>
              </a:lnSpc>
              <a:spcBef>
                <a:spcPts val="1800"/>
              </a:spcBef>
              <a:spcAft>
                <a:spcPts val="0"/>
              </a:spcAft>
              <a:buSzPts val="1400"/>
              <a:buFont typeface="Courier New"/>
              <a:buChar char="o"/>
            </a:pPr>
            <a:r>
              <a:rPr lang="en-US"/>
              <a:t>PMI e dipendenti del settore pubblico</a:t>
            </a:r>
            <a:endParaRPr/>
          </a:p>
          <a:p>
            <a:pPr indent="-274320" lvl="0" marL="274320" rtl="0" algn="l">
              <a:lnSpc>
                <a:spcPct val="100000"/>
              </a:lnSpc>
              <a:spcBef>
                <a:spcPts val="1800"/>
              </a:spcBef>
              <a:spcAft>
                <a:spcPts val="0"/>
              </a:spcAft>
              <a:buSzPts val="1400"/>
              <a:buFont typeface="Courier New"/>
              <a:buChar char="o"/>
            </a:pPr>
            <a:r>
              <a:rPr lang="en-US"/>
              <a:t>Professionisti e appassionati di cybersecurity </a:t>
            </a:r>
            <a:endParaRPr/>
          </a:p>
          <a:p>
            <a:pPr indent="-185420" lvl="0" marL="274320" rtl="0" algn="l">
              <a:lnSpc>
                <a:spcPct val="100000"/>
              </a:lnSpc>
              <a:spcBef>
                <a:spcPts val="1800"/>
              </a:spcBef>
              <a:spcAft>
                <a:spcPts val="0"/>
              </a:spcAft>
              <a:buSzPts val="1400"/>
              <a:buFont typeface="Courier New"/>
              <a:buNone/>
            </a:pPr>
            <a:r>
              <a:t/>
            </a:r>
            <a:endParaRPr/>
          </a:p>
        </p:txBody>
      </p:sp>
      <p:cxnSp>
        <p:nvCxnSpPr>
          <p:cNvPr id="272" name="Google Shape;272;p6"/>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73" name="Google Shape;273;p6"/>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descr="A person standing in front of a table with a person&#10;&#10;Description automatically generated" id="274" name="Google Shape;274;p6"/>
          <p:cNvPicPr preferRelativeResize="0"/>
          <p:nvPr>
            <p:ph idx="2" type="pic"/>
          </p:nvPr>
        </p:nvPicPr>
        <p:blipFill rotWithShape="1">
          <a:blip r:embed="rId3">
            <a:alphaModFix/>
          </a:blip>
          <a:srcRect b="0" l="4072" r="4072" t="0"/>
          <a:stretch/>
        </p:blipFill>
        <p:spPr>
          <a:xfrm>
            <a:off x="0" y="-2235"/>
            <a:ext cx="5840730" cy="6862275"/>
          </a:xfrm>
          <a:prstGeom prst="rect">
            <a:avLst/>
          </a:prstGeom>
          <a:solidFill>
            <a:schemeClr val="lt2"/>
          </a:solidFill>
          <a:ln>
            <a:noFill/>
          </a:ln>
        </p:spPr>
      </p:pic>
      <p:pic>
        <p:nvPicPr>
          <p:cNvPr id="275" name="Google Shape;275;p6"/>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276" name="Google Shape;276;p6"/>
          <p:cNvSpPr txBox="1"/>
          <p:nvPr>
            <p:ph idx="4294967295"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lt1"/>
                </a:solidFill>
              </a:rPr>
              <a:t>‹#›</a:t>
            </a:fld>
            <a:endParaRPr>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7"/>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CHI</a:t>
            </a:r>
            <a:endParaRPr/>
          </a:p>
        </p:txBody>
      </p:sp>
      <p:sp>
        <p:nvSpPr>
          <p:cNvPr id="282" name="Google Shape;282;p7"/>
          <p:cNvSpPr txBox="1"/>
          <p:nvPr>
            <p:ph idx="1" type="subTitle"/>
          </p:nvPr>
        </p:nvSpPr>
        <p:spPr>
          <a:xfrm>
            <a:off x="6498131" y="755077"/>
            <a:ext cx="4786800" cy="763800"/>
          </a:xfrm>
          <a:prstGeom prst="rect">
            <a:avLst/>
          </a:prstGeom>
          <a:noFill/>
          <a:ln>
            <a:noFill/>
          </a:ln>
        </p:spPr>
        <p:txBody>
          <a:bodyPr anchorCtr="0" anchor="t" bIns="0" lIns="91425" spcFirstLastPara="1" rIns="91425" wrap="square" tIns="91425">
            <a:normAutofit lnSpcReduction="10000"/>
          </a:bodyPr>
          <a:lstStyle/>
          <a:p>
            <a:pPr indent="0" lvl="0" marL="0" rtl="0" algn="l">
              <a:lnSpc>
                <a:spcPct val="100000"/>
              </a:lnSpc>
              <a:spcBef>
                <a:spcPts val="0"/>
              </a:spcBef>
              <a:spcAft>
                <a:spcPts val="0"/>
              </a:spcAft>
              <a:buSzPts val="2400"/>
              <a:buNone/>
            </a:pPr>
            <a:r>
              <a:rPr lang="en-US"/>
              <a:t>Profili dei formatori</a:t>
            </a:r>
            <a:endParaRPr/>
          </a:p>
          <a:p>
            <a:pPr indent="0" lvl="0" marL="0" rtl="0" algn="l">
              <a:lnSpc>
                <a:spcPct val="100000"/>
              </a:lnSpc>
              <a:spcBef>
                <a:spcPts val="0"/>
              </a:spcBef>
              <a:spcAft>
                <a:spcPts val="0"/>
              </a:spcAft>
              <a:buSzPts val="2400"/>
              <a:buNone/>
            </a:pPr>
            <a:r>
              <a:t/>
            </a:r>
            <a:endParaRPr/>
          </a:p>
        </p:txBody>
      </p:sp>
      <p:sp>
        <p:nvSpPr>
          <p:cNvPr id="283" name="Google Shape;283;p7"/>
          <p:cNvSpPr txBox="1"/>
          <p:nvPr>
            <p:ph idx="3" type="body"/>
          </p:nvPr>
        </p:nvSpPr>
        <p:spPr>
          <a:xfrm>
            <a:off x="6043200" y="1329175"/>
            <a:ext cx="5906100" cy="5144700"/>
          </a:xfrm>
          <a:prstGeom prst="rect">
            <a:avLst/>
          </a:prstGeom>
          <a:noFill/>
          <a:ln>
            <a:noFill/>
          </a:ln>
        </p:spPr>
        <p:txBody>
          <a:bodyPr anchorCtr="0" anchor="t" bIns="45700" lIns="91425" spcFirstLastPara="1" rIns="0" wrap="square" tIns="0">
            <a:normAutofit fontScale="77500" lnSpcReduction="20000"/>
          </a:bodyPr>
          <a:lstStyle/>
          <a:p>
            <a:pPr indent="-254317" lvl="0" marL="274320" rtl="0" algn="l">
              <a:lnSpc>
                <a:spcPct val="100000"/>
              </a:lnSpc>
              <a:spcBef>
                <a:spcPts val="0"/>
              </a:spcBef>
              <a:spcAft>
                <a:spcPts val="0"/>
              </a:spcAft>
              <a:buSzPct val="100000"/>
              <a:buFont typeface="Courier New"/>
              <a:buChar char="o"/>
            </a:pPr>
            <a:r>
              <a:rPr lang="en-US"/>
              <a:t>Nineta Polemi è docente di cybersecurity presso l'Università del Pireo-UNIPI- (Cyber Security Lab, Dipartimento di Informatica) e CTO/cofondatore di Trustilio. Ha lavorato (2017-2020) come Programme Manager e Policy Officer presso la DG della Commissione europea (Unità CONNECT H1 intitolata "Cybersecurity Technologies and Capabilities"). Ha conseguito il dottorato di ricerca in matematica applicata (teoria della codifica) presso la City University di New York (Graduate Center). Ha ricoperto incarichi di insegnamento e ricerca presso la City University of New York (Queens &amp; Baruch Colleges), la State University of New York (Farmingdale), l'Université Libre de Bruxelles (ULB)-Solvay Brussels School-. Ha più di 150 pubblicazioni in materia di sicurezza (ad esempio, sicurezza portuale, sicurezza marittima, sicurezza della catena di approvvigionamento marittimo) e ha organizzato numerosi eventi scientifici e politici internazionali sulla cybersecurity. Ha ricevuto numerose sovvenzioni di ricerca (NATO, IEEE) e premi (NSA, MSI Army Research Office IEEE, CYNY, Ministero ellenico del mare, Hellenic National Defense General) e ha partecipato come Project and Technical Manager a più di 60 progetti di R&amp;S e commerciali internazionali, comunitari e nazionali sulla cybersecurity. È esperta/revisore/consulente esterno in ENISA, E.C. (DG CNECT, DG HOME), FORTH, Focal Point.</a:t>
            </a:r>
            <a:br>
              <a:rPr lang="en-US"/>
            </a:br>
            <a:endParaRPr/>
          </a:p>
          <a:p>
            <a:pPr indent="-254317" lvl="0" marL="274320" rtl="0" algn="l">
              <a:lnSpc>
                <a:spcPct val="100000"/>
              </a:lnSpc>
              <a:spcBef>
                <a:spcPts val="0"/>
              </a:spcBef>
              <a:spcAft>
                <a:spcPts val="0"/>
              </a:spcAft>
              <a:buSzPct val="100000"/>
              <a:buChar char="o"/>
            </a:pPr>
            <a:r>
              <a:rPr lang="en-US"/>
              <a:t>Il Prof. Sotiris Ioannidis ha conseguito una laurea in matematica e un master in informatica presso l'Università di Creta rispettivamente nel 1994 e nel 1996. Nel 1998 ha conseguito un master in informatica presso l'Università di Rochester e nel 2005 ha ottenuto il dottorato di ricerca presso l'Università della Pennsylvania. Ioannidis ha ricoperto il ruolo di Research Scholar presso lo Stevens Institute of Technology fino al 2007 e di Research Director presso la Foundation for Research and Technology - Hellas (FORTH) fino al 2020. Attualmente è professore associato presso la Scuola di ingegneria elettrica e informatica dell'Università tecnica di Creta (TUC) e direttore del laboratorio di microprocessori e hardware. È stato membro del Gruppo consultivo (AG) dell'ENISA dal 2017 al 2020 ed è membro del Comitato consultivo (AC) delle Infrastrutture nazionali per la ricerca e la tecnologia (GRNET). È inoltre presidente del Comitato di etica e deontologia della ricerca di FORTH e membro del Comitato consultivo per le infrastrutture nazionali per la ricerca e la tecnologia. I suoi interessi di ricerca riguardano la sicurezza dei sistemi e delle reti, la politica di sicurezza, la privacy e le reti ad alta velocità. Ioannidis è autore di oltre 200 pubblicazioni in conferenze e riviste internazionali, nonché di capitoli di libri, e ha presieduto e fatto parte di numerosi comitati di programma in conferenze prestigiose, come ACM CCS e IEEE S&amp;P. Ioannidis è un Marie-Curie Fellow ed è stato PI di oltre 40 progetti europei, nazionali e finanziati dalla DARPA.</a:t>
            </a:r>
            <a:endParaRPr/>
          </a:p>
        </p:txBody>
      </p:sp>
      <p:cxnSp>
        <p:nvCxnSpPr>
          <p:cNvPr id="284" name="Google Shape;284;p7"/>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85" name="Google Shape;285;p7"/>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descr="A person speaking into a microphone&#10;&#10;Description automatically generated" id="286" name="Google Shape;286;p7"/>
          <p:cNvPicPr preferRelativeResize="0"/>
          <p:nvPr>
            <p:ph idx="2" type="pic"/>
          </p:nvPr>
        </p:nvPicPr>
        <p:blipFill rotWithShape="1">
          <a:blip r:embed="rId3">
            <a:alphaModFix/>
          </a:blip>
          <a:srcRect b="0" l="239" r="239" t="0"/>
          <a:stretch/>
        </p:blipFill>
        <p:spPr>
          <a:xfrm>
            <a:off x="0" y="-2235"/>
            <a:ext cx="5840730" cy="6862275"/>
          </a:xfrm>
          <a:prstGeom prst="rect">
            <a:avLst/>
          </a:prstGeom>
          <a:solidFill>
            <a:schemeClr val="lt2"/>
          </a:solidFill>
          <a:ln>
            <a:noFill/>
          </a:ln>
        </p:spPr>
      </p:pic>
      <p:pic>
        <p:nvPicPr>
          <p:cNvPr id="287" name="Google Shape;287;p7"/>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288" name="Google Shape;288;p7"/>
          <p:cNvSpPr txBox="1"/>
          <p:nvPr>
            <p:ph idx="4294967295"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lt1"/>
                </a:solidFill>
              </a:rPr>
              <a:t>‹#›</a:t>
            </a:fld>
            <a:endParaRPr>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8"/>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COSA</a:t>
            </a:r>
            <a:endParaRPr/>
          </a:p>
        </p:txBody>
      </p:sp>
      <p:sp>
        <p:nvSpPr>
          <p:cNvPr id="294" name="Google Shape;294;p8"/>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Argomenti di formazione</a:t>
            </a:r>
            <a:endParaRPr/>
          </a:p>
        </p:txBody>
      </p:sp>
      <p:sp>
        <p:nvSpPr>
          <p:cNvPr id="295" name="Google Shape;295;p8"/>
          <p:cNvSpPr txBox="1"/>
          <p:nvPr>
            <p:ph idx="3" type="body"/>
          </p:nvPr>
        </p:nvSpPr>
        <p:spPr>
          <a:xfrm>
            <a:off x="6498125" y="1977031"/>
            <a:ext cx="4546500" cy="4503000"/>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1200"/>
              </a:spcBef>
              <a:spcAft>
                <a:spcPts val="0"/>
              </a:spcAft>
              <a:buSzPts val="1200"/>
              <a:buChar char="o"/>
            </a:pPr>
            <a:r>
              <a:rPr lang="en-US" sz="1200"/>
              <a:t>Introduzione alla sicurezza informatica e all'hacking etico</a:t>
            </a:r>
            <a:endParaRPr sz="1200"/>
          </a:p>
          <a:p>
            <a:pPr indent="-274320" lvl="0" marL="274320" rtl="0" algn="l">
              <a:lnSpc>
                <a:spcPct val="100000"/>
              </a:lnSpc>
              <a:spcBef>
                <a:spcPts val="1200"/>
              </a:spcBef>
              <a:spcAft>
                <a:spcPts val="0"/>
              </a:spcAft>
              <a:buSzPts val="1200"/>
              <a:buChar char="o"/>
            </a:pPr>
            <a:r>
              <a:rPr lang="en-US" sz="1200"/>
              <a:t>Gestione del rischio e degli incidenti nella sicurezza informatica</a:t>
            </a:r>
            <a:endParaRPr sz="1200"/>
          </a:p>
          <a:p>
            <a:pPr indent="-274320" lvl="0" marL="274320" rtl="0" algn="l">
              <a:lnSpc>
                <a:spcPct val="100000"/>
              </a:lnSpc>
              <a:spcBef>
                <a:spcPts val="1200"/>
              </a:spcBef>
              <a:spcAft>
                <a:spcPts val="0"/>
              </a:spcAft>
              <a:buSzPts val="1200"/>
              <a:buChar char="o"/>
            </a:pPr>
            <a:r>
              <a:rPr lang="en-US" sz="1200"/>
              <a:t>Sfide di sicurezza informatica specifiche del settore (marittimo)</a:t>
            </a:r>
            <a:endParaRPr sz="1200"/>
          </a:p>
          <a:p>
            <a:pPr indent="-274320" lvl="0" marL="274320" rtl="0" algn="l">
              <a:lnSpc>
                <a:spcPct val="100000"/>
              </a:lnSpc>
              <a:spcBef>
                <a:spcPts val="1200"/>
              </a:spcBef>
              <a:spcAft>
                <a:spcPts val="0"/>
              </a:spcAft>
              <a:buSzPts val="1200"/>
              <a:buChar char="o"/>
            </a:pPr>
            <a:r>
              <a:rPr lang="en-US" sz="1200"/>
              <a:t>Metodologie e strumenti del Red-Team</a:t>
            </a:r>
            <a:endParaRPr sz="1200"/>
          </a:p>
          <a:p>
            <a:pPr indent="-274320" lvl="0" marL="274320" rtl="0" algn="l">
              <a:lnSpc>
                <a:spcPct val="100000"/>
              </a:lnSpc>
              <a:spcBef>
                <a:spcPts val="1200"/>
              </a:spcBef>
              <a:spcAft>
                <a:spcPts val="0"/>
              </a:spcAft>
              <a:buSzPts val="1200"/>
              <a:buChar char="o"/>
            </a:pPr>
            <a:r>
              <a:rPr lang="en-US" sz="1200"/>
              <a:t>Concetti e strumenti per i test di penetrazione</a:t>
            </a:r>
            <a:endParaRPr sz="1200"/>
          </a:p>
          <a:p>
            <a:pPr indent="-274320" lvl="0" marL="274320" rtl="0" algn="l">
              <a:lnSpc>
                <a:spcPct val="100000"/>
              </a:lnSpc>
              <a:spcBef>
                <a:spcPts val="1200"/>
              </a:spcBef>
              <a:spcAft>
                <a:spcPts val="0"/>
              </a:spcAft>
              <a:buSzPts val="1200"/>
              <a:buChar char="o"/>
            </a:pPr>
            <a:r>
              <a:rPr lang="en-US" sz="1200"/>
              <a:t>Nozioni di base sull'intelligence delle minacce informatiche</a:t>
            </a:r>
            <a:endParaRPr sz="1200"/>
          </a:p>
          <a:p>
            <a:pPr indent="-274320" lvl="0" marL="274320" rtl="0" algn="l">
              <a:lnSpc>
                <a:spcPct val="100000"/>
              </a:lnSpc>
              <a:spcBef>
                <a:spcPts val="1200"/>
              </a:spcBef>
              <a:spcAft>
                <a:spcPts val="0"/>
              </a:spcAft>
              <a:buSzPts val="1200"/>
              <a:buChar char="o"/>
            </a:pPr>
            <a:r>
              <a:rPr lang="en-US" sz="1200"/>
              <a:t>Tecniche di enumerazione per i servizi Web</a:t>
            </a:r>
            <a:endParaRPr sz="1200"/>
          </a:p>
          <a:p>
            <a:pPr indent="-274320" lvl="0" marL="274320" rtl="0" algn="l">
              <a:lnSpc>
                <a:spcPct val="100000"/>
              </a:lnSpc>
              <a:spcBef>
                <a:spcPts val="1200"/>
              </a:spcBef>
              <a:spcAft>
                <a:spcPts val="0"/>
              </a:spcAft>
              <a:buSzPts val="1200"/>
              <a:buChar char="o"/>
            </a:pPr>
            <a:r>
              <a:rPr lang="en-US" sz="1200"/>
              <a:t>Ricerca delle vulnerabilità nei componenti noti</a:t>
            </a:r>
            <a:endParaRPr sz="1200"/>
          </a:p>
          <a:p>
            <a:pPr indent="-274320" lvl="0" marL="274320" rtl="0" algn="l">
              <a:lnSpc>
                <a:spcPct val="100000"/>
              </a:lnSpc>
              <a:spcBef>
                <a:spcPts val="1200"/>
              </a:spcBef>
              <a:spcAft>
                <a:spcPts val="0"/>
              </a:spcAft>
              <a:buSzPts val="1200"/>
              <a:buChar char="o"/>
            </a:pPr>
            <a:r>
              <a:rPr lang="en-US" sz="1200"/>
              <a:t>Sfruttare le vulnerabilità con Metasploit e gli exploit pubblici</a:t>
            </a:r>
            <a:endParaRPr sz="1200"/>
          </a:p>
          <a:p>
            <a:pPr indent="-274320" lvl="0" marL="274320" rtl="0" algn="l">
              <a:lnSpc>
                <a:spcPct val="100000"/>
              </a:lnSpc>
              <a:spcBef>
                <a:spcPts val="1200"/>
              </a:spcBef>
              <a:spcAft>
                <a:spcPts val="0"/>
              </a:spcAft>
              <a:buSzPts val="1200"/>
              <a:buChar char="o"/>
            </a:pPr>
            <a:r>
              <a:rPr lang="en-US" sz="1200"/>
              <a:t>Implementazione dell'elevazione dei privilegi su bersagli compromessi</a:t>
            </a:r>
            <a:endParaRPr sz="1200"/>
          </a:p>
        </p:txBody>
      </p:sp>
      <p:cxnSp>
        <p:nvCxnSpPr>
          <p:cNvPr id="296" name="Google Shape;296;p8"/>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97" name="Google Shape;297;p8"/>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descr="A person in a suit holding a book&#10;&#10;Description automatically generated" id="298" name="Google Shape;298;p8"/>
          <p:cNvPicPr preferRelativeResize="0"/>
          <p:nvPr>
            <p:ph idx="2" type="pic"/>
          </p:nvPr>
        </p:nvPicPr>
        <p:blipFill rotWithShape="1">
          <a:blip r:embed="rId3">
            <a:alphaModFix/>
          </a:blip>
          <a:srcRect b="10834" l="0" r="0" t="10826"/>
          <a:stretch/>
        </p:blipFill>
        <p:spPr>
          <a:xfrm>
            <a:off x="0" y="-2235"/>
            <a:ext cx="5840730" cy="6862276"/>
          </a:xfrm>
          <a:prstGeom prst="rect">
            <a:avLst/>
          </a:prstGeom>
          <a:solidFill>
            <a:schemeClr val="lt2"/>
          </a:solidFill>
          <a:ln>
            <a:noFill/>
          </a:ln>
        </p:spPr>
      </p:pic>
      <p:pic>
        <p:nvPicPr>
          <p:cNvPr id="299" name="Google Shape;299;p8"/>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300" name="Google Shape;300;p8"/>
          <p:cNvSpPr txBox="1"/>
          <p:nvPr>
            <p:ph idx="4294967295"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lt1"/>
                </a:solidFill>
              </a:rPr>
              <a:t>‹#›</a:t>
            </a:fld>
            <a:endParaRPr>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9"/>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PERCHÉ</a:t>
            </a:r>
            <a:endParaRPr/>
          </a:p>
        </p:txBody>
      </p:sp>
      <p:sp>
        <p:nvSpPr>
          <p:cNvPr id="306" name="Google Shape;306;p9"/>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Risultati dell'apprendimento</a:t>
            </a:r>
            <a:endParaRPr/>
          </a:p>
        </p:txBody>
      </p:sp>
      <p:sp>
        <p:nvSpPr>
          <p:cNvPr id="307" name="Google Shape;307;p9"/>
          <p:cNvSpPr txBox="1"/>
          <p:nvPr>
            <p:ph idx="3" type="body"/>
          </p:nvPr>
        </p:nvSpPr>
        <p:spPr>
          <a:xfrm>
            <a:off x="6498125" y="1977030"/>
            <a:ext cx="5577300" cy="4334400"/>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1200"/>
              </a:spcBef>
              <a:spcAft>
                <a:spcPts val="0"/>
              </a:spcAft>
              <a:buSzPts val="1200"/>
              <a:buChar char="o"/>
            </a:pPr>
            <a:r>
              <a:rPr lang="en-US" sz="1200"/>
              <a:t>Sviluppare competenze tecniche avanzate in vari aspetti della sicurezza informatica.</a:t>
            </a:r>
            <a:endParaRPr sz="1200"/>
          </a:p>
          <a:p>
            <a:pPr indent="-274320" lvl="0" marL="274320" rtl="0" algn="l">
              <a:lnSpc>
                <a:spcPct val="100000"/>
              </a:lnSpc>
              <a:spcBef>
                <a:spcPts val="1200"/>
              </a:spcBef>
              <a:spcAft>
                <a:spcPts val="0"/>
              </a:spcAft>
              <a:buSzPts val="1200"/>
              <a:buChar char="o"/>
            </a:pPr>
            <a:r>
              <a:rPr lang="en-US" sz="1200"/>
              <a:t>Acquisire competenze in materia di hacking etico e test di penetrazione.</a:t>
            </a:r>
            <a:endParaRPr sz="1200"/>
          </a:p>
          <a:p>
            <a:pPr indent="-274320" lvl="0" marL="274320" rtl="0" algn="l">
              <a:lnSpc>
                <a:spcPct val="100000"/>
              </a:lnSpc>
              <a:spcBef>
                <a:spcPts val="1200"/>
              </a:spcBef>
              <a:spcAft>
                <a:spcPts val="0"/>
              </a:spcAft>
              <a:buSzPts val="1200"/>
              <a:buChar char="o"/>
            </a:pPr>
            <a:r>
              <a:rPr lang="en-US" sz="1200"/>
              <a:t>Acquisire conoscenze e capacità nella gestione del rischio e nella gestione degli incidenti.</a:t>
            </a:r>
            <a:endParaRPr sz="1200"/>
          </a:p>
          <a:p>
            <a:pPr indent="-274320" lvl="0" marL="274320" rtl="0" algn="l">
              <a:lnSpc>
                <a:spcPct val="100000"/>
              </a:lnSpc>
              <a:spcBef>
                <a:spcPts val="1200"/>
              </a:spcBef>
              <a:spcAft>
                <a:spcPts val="0"/>
              </a:spcAft>
              <a:buSzPts val="1200"/>
              <a:buChar char="o"/>
            </a:pPr>
            <a:r>
              <a:rPr lang="en-US" sz="1200"/>
              <a:t>Comprendere le sfide della cybersecurity specifiche del settore marittimo, sanitario ed energetico.</a:t>
            </a:r>
            <a:endParaRPr sz="1200"/>
          </a:p>
          <a:p>
            <a:pPr indent="-274320" lvl="0" marL="274320" rtl="0" algn="l">
              <a:lnSpc>
                <a:spcPct val="100000"/>
              </a:lnSpc>
              <a:spcBef>
                <a:spcPts val="1200"/>
              </a:spcBef>
              <a:spcAft>
                <a:spcPts val="0"/>
              </a:spcAft>
              <a:buSzPts val="1200"/>
              <a:buChar char="o"/>
            </a:pPr>
            <a:r>
              <a:rPr lang="en-US" sz="1200"/>
              <a:t>Implementare efficacemente le metodologie e gli strumenti di red-teaming</a:t>
            </a:r>
            <a:endParaRPr sz="1200"/>
          </a:p>
          <a:p>
            <a:pPr indent="-274320" lvl="0" marL="274320" rtl="0" algn="l">
              <a:lnSpc>
                <a:spcPct val="100000"/>
              </a:lnSpc>
              <a:spcBef>
                <a:spcPts val="1200"/>
              </a:spcBef>
              <a:spcAft>
                <a:spcPts val="0"/>
              </a:spcAft>
              <a:buSzPts val="1200"/>
              <a:buChar char="o"/>
            </a:pPr>
            <a:r>
              <a:rPr lang="en-US" sz="1200"/>
              <a:t>Migliorare le competenze nell'intelligence delle minacce informatiche</a:t>
            </a:r>
            <a:endParaRPr sz="1200"/>
          </a:p>
          <a:p>
            <a:pPr indent="-274320" lvl="0" marL="274320" rtl="0" algn="l">
              <a:lnSpc>
                <a:spcPct val="100000"/>
              </a:lnSpc>
              <a:spcBef>
                <a:spcPts val="1200"/>
              </a:spcBef>
              <a:spcAft>
                <a:spcPts val="0"/>
              </a:spcAft>
              <a:buSzPts val="1200"/>
              <a:buChar char="o"/>
            </a:pPr>
            <a:r>
              <a:rPr lang="en-US" sz="1200"/>
              <a:t>Eseguire l'enumerazione dei servizi web</a:t>
            </a:r>
            <a:endParaRPr sz="1200"/>
          </a:p>
          <a:p>
            <a:pPr indent="-274320" lvl="0" marL="274320" rtl="0" algn="l">
              <a:lnSpc>
                <a:spcPct val="100000"/>
              </a:lnSpc>
              <a:spcBef>
                <a:spcPts val="1200"/>
              </a:spcBef>
              <a:spcAft>
                <a:spcPts val="0"/>
              </a:spcAft>
              <a:buSzPts val="1200"/>
              <a:buChar char="o"/>
            </a:pPr>
            <a:r>
              <a:rPr lang="en-US" sz="1200"/>
              <a:t>Ricerca delle vulnerabilità nei componenti noti</a:t>
            </a:r>
            <a:endParaRPr sz="1200"/>
          </a:p>
          <a:p>
            <a:pPr indent="-274320" lvl="0" marL="274320" rtl="0" algn="l">
              <a:lnSpc>
                <a:spcPct val="100000"/>
              </a:lnSpc>
              <a:spcBef>
                <a:spcPts val="1200"/>
              </a:spcBef>
              <a:spcAft>
                <a:spcPts val="0"/>
              </a:spcAft>
              <a:buSzPts val="1200"/>
              <a:buChar char="o"/>
            </a:pPr>
            <a:r>
              <a:rPr lang="en-US" sz="1200"/>
              <a:t>Sfruttare le vulnerabilità esistenti utilizzando strumenti come Metasploit ed exploit pubblici.</a:t>
            </a:r>
            <a:endParaRPr sz="1200"/>
          </a:p>
          <a:p>
            <a:pPr indent="-274320" lvl="0" marL="274320" rtl="0" algn="l">
              <a:lnSpc>
                <a:spcPct val="100000"/>
              </a:lnSpc>
              <a:spcBef>
                <a:spcPts val="1200"/>
              </a:spcBef>
              <a:spcAft>
                <a:spcPts val="0"/>
              </a:spcAft>
              <a:buSzPts val="1200"/>
              <a:buChar char="o"/>
            </a:pPr>
            <a:r>
              <a:rPr lang="en-US" sz="1200"/>
              <a:t>Implementare l'elevazione dei privilegi su obiettivi compromessi</a:t>
            </a:r>
            <a:endParaRPr sz="1200"/>
          </a:p>
        </p:txBody>
      </p:sp>
      <p:cxnSp>
        <p:nvCxnSpPr>
          <p:cNvPr id="308" name="Google Shape;308;p9"/>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09" name="Google Shape;309;p9"/>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descr="A person pointing at papers&#10;&#10;Description automatically generated" id="310" name="Google Shape;310;p9"/>
          <p:cNvPicPr preferRelativeResize="0"/>
          <p:nvPr>
            <p:ph idx="2" type="pic"/>
          </p:nvPr>
        </p:nvPicPr>
        <p:blipFill rotWithShape="1">
          <a:blip r:embed="rId3">
            <a:alphaModFix/>
          </a:blip>
          <a:srcRect b="0" l="4194" r="4192" t="0"/>
          <a:stretch/>
        </p:blipFill>
        <p:spPr>
          <a:xfrm>
            <a:off x="0" y="-2235"/>
            <a:ext cx="5840730" cy="6862275"/>
          </a:xfrm>
          <a:prstGeom prst="rect">
            <a:avLst/>
          </a:prstGeom>
          <a:solidFill>
            <a:schemeClr val="lt2"/>
          </a:solidFill>
          <a:ln>
            <a:noFill/>
          </a:ln>
        </p:spPr>
      </p:pic>
      <p:pic>
        <p:nvPicPr>
          <p:cNvPr id="311" name="Google Shape;311;p9"/>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312" name="Google Shape;312;p9"/>
          <p:cNvSpPr txBox="1"/>
          <p:nvPr>
            <p:ph idx="4294967295"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lt1"/>
                </a:solidFill>
              </a:rPr>
              <a:t>‹#›</a:t>
            </a:fld>
            <a:endParaRPr>
              <a:solidFill>
                <a:schemeClr val="lt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2023-07-18T15:28:54.0000000Z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