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2"/>
  </p:notesMasterIdLst>
  <p:sldIdLst>
    <p:sldId id="256" r:id="rId2"/>
    <p:sldId id="257" r:id="rId3"/>
    <p:sldId id="258" r:id="rId4"/>
    <p:sldId id="346" r:id="rId5"/>
    <p:sldId id="260" r:id="rId6"/>
    <p:sldId id="342" r:id="rId7"/>
    <p:sldId id="345" r:id="rId8"/>
    <p:sldId id="262" r:id="rId9"/>
    <p:sldId id="263" r:id="rId10"/>
    <p:sldId id="264" r:id="rId11"/>
    <p:sldId id="265" r:id="rId12"/>
    <p:sldId id="308" r:id="rId13"/>
    <p:sldId id="309" r:id="rId14"/>
    <p:sldId id="341" r:id="rId15"/>
    <p:sldId id="347" r:id="rId16"/>
    <p:sldId id="343" r:id="rId17"/>
    <p:sldId id="272" r:id="rId18"/>
    <p:sldId id="273" r:id="rId19"/>
    <p:sldId id="338" r:id="rId20"/>
    <p:sldId id="348" r:id="rId21"/>
    <p:sldId id="349" r:id="rId22"/>
    <p:sldId id="318" r:id="rId23"/>
    <p:sldId id="327" r:id="rId24"/>
    <p:sldId id="351" r:id="rId25"/>
    <p:sldId id="310" r:id="rId26"/>
    <p:sldId id="333" r:id="rId27"/>
    <p:sldId id="336" r:id="rId28"/>
    <p:sldId id="337" r:id="rId29"/>
    <p:sldId id="311" r:id="rId30"/>
    <p:sldId id="352" r:id="rId31"/>
    <p:sldId id="353" r:id="rId32"/>
    <p:sldId id="354" r:id="rId33"/>
    <p:sldId id="330" r:id="rId34"/>
    <p:sldId id="355" r:id="rId35"/>
    <p:sldId id="316" r:id="rId36"/>
    <p:sldId id="312" r:id="rId37"/>
    <p:sldId id="356" r:id="rId38"/>
    <p:sldId id="334" r:id="rId39"/>
    <p:sldId id="332" r:id="rId40"/>
    <p:sldId id="307" r:id="rId41"/>
  </p:sldIdLst>
  <p:sldSz cx="12192000" cy="6858000"/>
  <p:notesSz cx="6858000" cy="9144000"/>
  <p:embeddedFontLst>
    <p:embeddedFont>
      <p:font typeface="Book Antiqua" panose="02040602050305030304" pitchFamily="18" charset="0"/>
      <p:regular r:id="rId43"/>
      <p:bold r:id="rId44"/>
      <p:italic r:id="rId45"/>
      <p:boldItalic r:id="rId46"/>
    </p:embeddedFont>
    <p:embeddedFont>
      <p:font typeface="Century Gothic" panose="020B050202020202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g4ZdiibYayeSjW6Qc5w6G6Lp7W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648217-0D9B-44DD-BA82-57AF1E6002BA}" v="2" dt="2024-05-28T13:30:35.141"/>
  </p1510:revLst>
</p1510:revInfo>
</file>

<file path=ppt/tableStyles.xml><?xml version="1.0" encoding="utf-8"?>
<a:tblStyleLst xmlns:a="http://schemas.openxmlformats.org/drawingml/2006/main" def="{0052E225-9437-4F95-ADD9-5AEB37D1C776}">
  <a:tblStyle styleId="{0052E225-9437-4F95-ADD9-5AEB37D1C776}"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3E6"/>
          </a:solidFill>
        </a:fill>
      </a:tcStyle>
    </a:wholeTbl>
    <a:band1H>
      <a:tcTxStyle/>
      <a:tcStyle>
        <a:tcBdr/>
        <a:fill>
          <a:solidFill>
            <a:srgbClr val="FFE6CA"/>
          </a:solidFill>
        </a:fill>
      </a:tcStyle>
    </a:band1H>
    <a:band2H>
      <a:tcTxStyle/>
      <a:tcStyle>
        <a:tcBdr/>
      </a:tcStyle>
    </a:band2H>
    <a:band1V>
      <a:tcTxStyle/>
      <a:tcStyle>
        <a:tcBdr/>
        <a:fill>
          <a:solidFill>
            <a:srgbClr val="FFE6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234" y="84"/>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7.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3983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0884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304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5a591c0c4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2c5a591c0c4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8702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154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718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1353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3930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881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5148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7630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7035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9748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8545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2288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304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1396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3830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5068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43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25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6937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72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pic>
        <p:nvPicPr>
          <p:cNvPr id="15" name="Google Shape;15;p31"/>
          <p:cNvPicPr preferRelativeResize="0"/>
          <p:nvPr/>
        </p:nvPicPr>
        <p:blipFill rotWithShape="1">
          <a:blip r:embed="rId2">
            <a:alphaModFix/>
          </a:blip>
          <a:srcRect/>
          <a:stretch/>
        </p:blipFill>
        <p:spPr>
          <a:xfrm>
            <a:off x="5032131" y="-30007"/>
            <a:ext cx="6064493" cy="6879887"/>
          </a:xfrm>
          <a:prstGeom prst="rect">
            <a:avLst/>
          </a:prstGeom>
          <a:noFill/>
          <a:ln>
            <a:noFill/>
          </a:ln>
        </p:spPr>
      </p:pic>
      <p:sp>
        <p:nvSpPr>
          <p:cNvPr id="16" name="Google Shape;16;p31"/>
          <p:cNvSpPr txBox="1">
            <a:spLocks noGrp="1"/>
          </p:cNvSpPr>
          <p:nvPr>
            <p:ph type="ctrTitle"/>
          </p:nvPr>
        </p:nvSpPr>
        <p:spPr>
          <a:xfrm>
            <a:off x="7119890" y="723440"/>
            <a:ext cx="4323426" cy="25790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1"/>
          <p:cNvSpPr txBox="1">
            <a:spLocks noGrp="1"/>
          </p:cNvSpPr>
          <p:nvPr>
            <p:ph type="subTitle" idx="1"/>
          </p:nvPr>
        </p:nvSpPr>
        <p:spPr>
          <a:xfrm>
            <a:off x="7128152" y="5248834"/>
            <a:ext cx="4323426" cy="100892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8" name="Google Shape;18;p31"/>
          <p:cNvSpPr>
            <a:spLocks noGrp="1"/>
          </p:cNvSpPr>
          <p:nvPr>
            <p:ph type="pic" idx="2"/>
          </p:nvPr>
        </p:nvSpPr>
        <p:spPr>
          <a:xfrm>
            <a:off x="0" y="-2235"/>
            <a:ext cx="5840730" cy="6862275"/>
          </a:xfrm>
          <a:prstGeom prst="rect">
            <a:avLst/>
          </a:prstGeom>
          <a:solidFill>
            <a:schemeClr val="lt2"/>
          </a:solidFill>
          <a:ln>
            <a:noFill/>
          </a:ln>
        </p:spPr>
      </p:sp>
      <p:sp>
        <p:nvSpPr>
          <p:cNvPr id="19" name="Google Shape;19;p31"/>
          <p:cNvSpPr txBox="1">
            <a:spLocks noGrp="1"/>
          </p:cNvSpPr>
          <p:nvPr>
            <p:ph type="body" idx="3"/>
          </p:nvPr>
        </p:nvSpPr>
        <p:spPr>
          <a:xfrm>
            <a:off x="7119274" y="3373515"/>
            <a:ext cx="4323426" cy="100892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200"/>
              </a:spcBef>
              <a:spcAft>
                <a:spcPts val="0"/>
              </a:spcAft>
              <a:buSzPts val="6000"/>
              <a:buNone/>
              <a:defRPr sz="6000" b="1">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 name="Google Shape;20;p31"/>
          <p:cNvCxnSpPr/>
          <p:nvPr/>
        </p:nvCxnSpPr>
        <p:spPr>
          <a:xfrm flipH="1">
            <a:off x="4559556" y="-10665"/>
            <a:ext cx="1930144" cy="6877290"/>
          </a:xfrm>
          <a:prstGeom prst="straightConnector1">
            <a:avLst/>
          </a:prstGeom>
          <a:noFill/>
          <a:ln w="2540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Content (Single line)">
  <p:cSld name="Title and Content (Single line)">
    <p:spTree>
      <p:nvGrpSpPr>
        <p:cNvPr id="1" name="Shape 122"/>
        <p:cNvGrpSpPr/>
        <p:nvPr/>
      </p:nvGrpSpPr>
      <p:grpSpPr>
        <a:xfrm>
          <a:off x="0" y="0"/>
          <a:ext cx="0" cy="0"/>
          <a:chOff x="0" y="0"/>
          <a:chExt cx="0" cy="0"/>
        </a:xfrm>
      </p:grpSpPr>
      <p:sp>
        <p:nvSpPr>
          <p:cNvPr id="123" name="Google Shape;123;p40"/>
          <p:cNvSpPr txBox="1">
            <a:spLocks noGrp="1"/>
          </p:cNvSpPr>
          <p:nvPr>
            <p:ph type="ctrTitle"/>
          </p:nvPr>
        </p:nvSpPr>
        <p:spPr>
          <a:xfrm>
            <a:off x="796322" y="408820"/>
            <a:ext cx="8935507" cy="9494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40"/>
          <p:cNvSpPr txBox="1">
            <a:spLocks noGrp="1"/>
          </p:cNvSpPr>
          <p:nvPr>
            <p:ph type="body" idx="1"/>
          </p:nvPr>
        </p:nvSpPr>
        <p:spPr>
          <a:xfrm>
            <a:off x="796322" y="1986061"/>
            <a:ext cx="5797550" cy="4015244"/>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5" name="Google Shape;125;p40"/>
          <p:cNvSpPr>
            <a:spLocks noGrp="1"/>
          </p:cNvSpPr>
          <p:nvPr>
            <p:ph type="pic" idx="2"/>
          </p:nvPr>
        </p:nvSpPr>
        <p:spPr>
          <a:xfrm flipH="1">
            <a:off x="7163691" y="0"/>
            <a:ext cx="5024825" cy="6858000"/>
          </a:xfrm>
          <a:prstGeom prst="rect">
            <a:avLst/>
          </a:prstGeom>
          <a:solidFill>
            <a:schemeClr val="lt2"/>
          </a:solidFill>
          <a:ln>
            <a:noFill/>
          </a:ln>
        </p:spPr>
      </p:sp>
      <p:sp>
        <p:nvSpPr>
          <p:cNvPr id="126" name="Google Shape;126;p40"/>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solidFill>
          <a:schemeClr val="dk1"/>
        </a:solidFill>
        <a:effectLst/>
      </p:bgPr>
    </p:bg>
    <p:spTree>
      <p:nvGrpSpPr>
        <p:cNvPr id="1" name="Shape 145"/>
        <p:cNvGrpSpPr/>
        <p:nvPr/>
      </p:nvGrpSpPr>
      <p:grpSpPr>
        <a:xfrm>
          <a:off x="0" y="0"/>
          <a:ext cx="0" cy="0"/>
          <a:chOff x="0" y="0"/>
          <a:chExt cx="0" cy="0"/>
        </a:xfrm>
      </p:grpSpPr>
      <p:grpSp>
        <p:nvGrpSpPr>
          <p:cNvPr id="146" name="Google Shape;146;p42"/>
          <p:cNvGrpSpPr/>
          <p:nvPr/>
        </p:nvGrpSpPr>
        <p:grpSpPr>
          <a:xfrm>
            <a:off x="5382569" y="2242"/>
            <a:ext cx="6806909" cy="6862481"/>
            <a:chOff x="5382569" y="2242"/>
            <a:chExt cx="6806909" cy="6862481"/>
          </a:xfrm>
        </p:grpSpPr>
        <p:pic>
          <p:nvPicPr>
            <p:cNvPr id="147" name="Google Shape;147;p42"/>
            <p:cNvPicPr preferRelativeResize="0"/>
            <p:nvPr/>
          </p:nvPicPr>
          <p:blipFill rotWithShape="1">
            <a:blip r:embed="rId2">
              <a:alphaModFix/>
            </a:blip>
            <a:srcRect/>
            <a:stretch/>
          </p:blipFill>
          <p:spPr>
            <a:xfrm>
              <a:off x="6140328" y="2242"/>
              <a:ext cx="6049150" cy="6862481"/>
            </a:xfrm>
            <a:prstGeom prst="rect">
              <a:avLst/>
            </a:prstGeom>
            <a:noFill/>
            <a:ln>
              <a:noFill/>
            </a:ln>
          </p:spPr>
        </p:pic>
        <p:pic>
          <p:nvPicPr>
            <p:cNvPr id="148" name="Google Shape;148;p42"/>
            <p:cNvPicPr preferRelativeResize="0"/>
            <p:nvPr/>
          </p:nvPicPr>
          <p:blipFill rotWithShape="1">
            <a:blip r:embed="rId3">
              <a:alphaModFix/>
            </a:blip>
            <a:srcRect/>
            <a:stretch/>
          </p:blipFill>
          <p:spPr>
            <a:xfrm rot="10800000">
              <a:off x="5382569" y="5060315"/>
              <a:ext cx="927943" cy="1801301"/>
            </a:xfrm>
            <a:prstGeom prst="rect">
              <a:avLst/>
            </a:prstGeom>
            <a:noFill/>
            <a:ln>
              <a:noFill/>
            </a:ln>
          </p:spPr>
        </p:pic>
      </p:grpSp>
      <p:sp>
        <p:nvSpPr>
          <p:cNvPr id="149" name="Google Shape;149;p42"/>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42"/>
          <p:cNvSpPr>
            <a:spLocks noGrp="1"/>
          </p:cNvSpPr>
          <p:nvPr>
            <p:ph type="pic" idx="2"/>
          </p:nvPr>
        </p:nvSpPr>
        <p:spPr>
          <a:xfrm>
            <a:off x="-29499" y="-2236"/>
            <a:ext cx="6814124" cy="6871095"/>
          </a:xfrm>
          <a:prstGeom prst="rect">
            <a:avLst/>
          </a:prstGeom>
          <a:solidFill>
            <a:schemeClr val="lt2"/>
          </a:solidFill>
          <a:ln>
            <a:noFill/>
          </a:ln>
        </p:spPr>
      </p:sp>
      <p:sp>
        <p:nvSpPr>
          <p:cNvPr id="151" name="Google Shape;151;p42"/>
          <p:cNvSpPr txBox="1">
            <a:spLocks noGrp="1"/>
          </p:cNvSpPr>
          <p:nvPr>
            <p:ph type="body" idx="1"/>
          </p:nvPr>
        </p:nvSpPr>
        <p:spPr>
          <a:xfrm>
            <a:off x="6970326" y="3748958"/>
            <a:ext cx="4786878" cy="2258013"/>
          </a:xfrm>
          <a:prstGeom prst="rect">
            <a:avLst/>
          </a:prstGeom>
          <a:noFill/>
          <a:ln>
            <a:noFill/>
          </a:ln>
        </p:spPr>
        <p:txBody>
          <a:bodyPr spcFirstLastPara="1" wrap="square" lIns="91425" tIns="0" rIns="0" bIns="45700" anchor="t" anchorCtr="0">
            <a:normAutofit/>
          </a:bodyPr>
          <a:lstStyle>
            <a:lvl1pPr marL="457200" lvl="0" indent="-228600" algn="l">
              <a:lnSpc>
                <a:spcPct val="100000"/>
              </a:lnSpc>
              <a:spcBef>
                <a:spcPts val="0"/>
              </a:spcBef>
              <a:spcAft>
                <a:spcPts val="0"/>
              </a:spcAft>
              <a:buSzPts val="1600"/>
              <a:buFont typeface="Courier New"/>
              <a:buNone/>
              <a:defRPr sz="1600">
                <a:solidFill>
                  <a:schemeClr val="lt1"/>
                </a:solidFill>
              </a:defRPr>
            </a:lvl1pPr>
            <a:lvl2pPr marL="914400" lvl="1" indent="-304800" algn="l">
              <a:lnSpc>
                <a:spcPct val="100000"/>
              </a:lnSpc>
              <a:spcBef>
                <a:spcPts val="2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Agenda - Topic 1">
  <p:cSld name="Agenda - Topic 1">
    <p:spTree>
      <p:nvGrpSpPr>
        <p:cNvPr id="1" name="Shape 152"/>
        <p:cNvGrpSpPr/>
        <p:nvPr/>
      </p:nvGrpSpPr>
      <p:grpSpPr>
        <a:xfrm>
          <a:off x="0" y="0"/>
          <a:ext cx="0" cy="0"/>
          <a:chOff x="0" y="0"/>
          <a:chExt cx="0" cy="0"/>
        </a:xfrm>
      </p:grpSpPr>
      <p:sp>
        <p:nvSpPr>
          <p:cNvPr id="153" name="Google Shape;153;p43"/>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4" name="Google Shape;154;p43"/>
          <p:cNvSpPr>
            <a:spLocks noGrp="1"/>
          </p:cNvSpPr>
          <p:nvPr>
            <p:ph type="pic" idx="2"/>
          </p:nvPr>
        </p:nvSpPr>
        <p:spPr>
          <a:xfrm flipH="1">
            <a:off x="7163691" y="0"/>
            <a:ext cx="5024825" cy="6858000"/>
          </a:xfrm>
          <a:prstGeom prst="rect">
            <a:avLst/>
          </a:prstGeom>
          <a:solidFill>
            <a:schemeClr val="lt2"/>
          </a:solidFill>
          <a:ln>
            <a:noFill/>
          </a:ln>
        </p:spPr>
      </p:sp>
      <p:sp>
        <p:nvSpPr>
          <p:cNvPr id="155" name="Google Shape;155;p43"/>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43"/>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7" name="Google Shape;157;p43"/>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8" name="Google Shape;158;p43"/>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9" name="Google Shape;159;p43"/>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0" name="Google Shape;160;p43"/>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1" name="Google Shape;161;p43"/>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2" name="Google Shape;162;p43"/>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3" name="Google Shape;163;p43"/>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4" name="Google Shape;164;p43"/>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5" name="Google Shape;165;p43"/>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66" name="Google Shape;166;p43"/>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67" name="Google Shape;167;p4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Agenda - Topic 4">
  <p:cSld name="Agenda - Topic 4">
    <p:spTree>
      <p:nvGrpSpPr>
        <p:cNvPr id="1" name="Shape 169"/>
        <p:cNvGrpSpPr/>
        <p:nvPr/>
      </p:nvGrpSpPr>
      <p:grpSpPr>
        <a:xfrm>
          <a:off x="0" y="0"/>
          <a:ext cx="0" cy="0"/>
          <a:chOff x="0" y="0"/>
          <a:chExt cx="0" cy="0"/>
        </a:xfrm>
      </p:grpSpPr>
      <p:sp>
        <p:nvSpPr>
          <p:cNvPr id="170" name="Google Shape;170;p44"/>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1" name="Google Shape;171;p44"/>
          <p:cNvSpPr>
            <a:spLocks noGrp="1"/>
          </p:cNvSpPr>
          <p:nvPr>
            <p:ph type="pic" idx="2"/>
          </p:nvPr>
        </p:nvSpPr>
        <p:spPr>
          <a:xfrm flipH="1">
            <a:off x="7163691" y="0"/>
            <a:ext cx="5024825" cy="6858000"/>
          </a:xfrm>
          <a:prstGeom prst="rect">
            <a:avLst/>
          </a:prstGeom>
          <a:solidFill>
            <a:schemeClr val="lt2"/>
          </a:solidFill>
          <a:ln>
            <a:noFill/>
          </a:ln>
        </p:spPr>
      </p:sp>
      <p:sp>
        <p:nvSpPr>
          <p:cNvPr id="172" name="Google Shape;172;p44"/>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44"/>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4" name="Google Shape;174;p44"/>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5" name="Google Shape;175;p44"/>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6" name="Google Shape;176;p44"/>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7" name="Google Shape;177;p44"/>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8" name="Google Shape;178;p44"/>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9" name="Google Shape;179;p44"/>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0" name="Google Shape;180;p44"/>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1" name="Google Shape;181;p44"/>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2" name="Google Shape;182;p44"/>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83" name="Google Shape;183;p44"/>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84" name="Google Shape;184;p4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4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Agenda - Topic 5">
  <p:cSld name="Agenda - Topic 5">
    <p:spTree>
      <p:nvGrpSpPr>
        <p:cNvPr id="1" name="Shape 186"/>
        <p:cNvGrpSpPr/>
        <p:nvPr/>
      </p:nvGrpSpPr>
      <p:grpSpPr>
        <a:xfrm>
          <a:off x="0" y="0"/>
          <a:ext cx="0" cy="0"/>
          <a:chOff x="0" y="0"/>
          <a:chExt cx="0" cy="0"/>
        </a:xfrm>
      </p:grpSpPr>
      <p:sp>
        <p:nvSpPr>
          <p:cNvPr id="187" name="Google Shape;187;p45"/>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8" name="Google Shape;188;p45"/>
          <p:cNvSpPr>
            <a:spLocks noGrp="1"/>
          </p:cNvSpPr>
          <p:nvPr>
            <p:ph type="pic" idx="2"/>
          </p:nvPr>
        </p:nvSpPr>
        <p:spPr>
          <a:xfrm flipH="1">
            <a:off x="7163691" y="0"/>
            <a:ext cx="5024825" cy="6858000"/>
          </a:xfrm>
          <a:prstGeom prst="rect">
            <a:avLst/>
          </a:prstGeom>
          <a:solidFill>
            <a:schemeClr val="lt2"/>
          </a:solidFill>
          <a:ln>
            <a:noFill/>
          </a:ln>
        </p:spPr>
      </p:sp>
      <p:sp>
        <p:nvSpPr>
          <p:cNvPr id="189" name="Google Shape;189;p45"/>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45"/>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1" name="Google Shape;191;p45"/>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2" name="Google Shape;192;p45"/>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3" name="Google Shape;193;p45"/>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4" name="Google Shape;194;p45"/>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5" name="Google Shape;195;p45"/>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6" name="Google Shape;196;p45"/>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7" name="Google Shape;197;p45"/>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8" name="Google Shape;198;p45"/>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9" name="Google Shape;199;p45"/>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0" name="Google Shape;200;p45"/>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01" name="Google Shape;201;p45"/>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45"/>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Agenda">
  <p:cSld name="Agenda">
    <p:spTree>
      <p:nvGrpSpPr>
        <p:cNvPr id="1" name="Shape 21"/>
        <p:cNvGrpSpPr/>
        <p:nvPr/>
      </p:nvGrpSpPr>
      <p:grpSpPr>
        <a:xfrm>
          <a:off x="0" y="0"/>
          <a:ext cx="0" cy="0"/>
          <a:chOff x="0" y="0"/>
          <a:chExt cx="0" cy="0"/>
        </a:xfrm>
      </p:grpSpPr>
      <p:sp>
        <p:nvSpPr>
          <p:cNvPr id="22" name="Google Shape;22;p32"/>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 name="Google Shape;23;p32"/>
          <p:cNvSpPr>
            <a:spLocks noGrp="1"/>
          </p:cNvSpPr>
          <p:nvPr>
            <p:ph type="pic" idx="2"/>
          </p:nvPr>
        </p:nvSpPr>
        <p:spPr>
          <a:xfrm flipH="1">
            <a:off x="7163691" y="0"/>
            <a:ext cx="5024825" cy="6858000"/>
          </a:xfrm>
          <a:prstGeom prst="rect">
            <a:avLst/>
          </a:prstGeom>
          <a:solidFill>
            <a:schemeClr val="lt2"/>
          </a:solidFill>
          <a:ln>
            <a:noFill/>
          </a:ln>
        </p:spPr>
      </p:sp>
      <p:cxnSp>
        <p:nvCxnSpPr>
          <p:cNvPr id="24" name="Google Shape;24;p32"/>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5" name="Google Shape;25;p32"/>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2"/>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2"/>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 name="Google Shape;29;p32"/>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32"/>
          <p:cNvSpPr txBox="1">
            <a:spLocks noGrp="1"/>
          </p:cNvSpPr>
          <p:nvPr>
            <p:ph type="body" idx="4"/>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32"/>
          <p:cNvSpPr txBox="1">
            <a:spLocks noGrp="1"/>
          </p:cNvSpPr>
          <p:nvPr>
            <p:ph type="body" idx="5"/>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2" name="Google Shape;32;p32"/>
          <p:cNvSpPr txBox="1">
            <a:spLocks noGrp="1"/>
          </p:cNvSpPr>
          <p:nvPr>
            <p:ph type="body" idx="6"/>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3" name="Google Shape;33;p32"/>
          <p:cNvSpPr txBox="1">
            <a:spLocks noGrp="1"/>
          </p:cNvSpPr>
          <p:nvPr>
            <p:ph type="body" idx="7"/>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 name="Google Shape;34;p32"/>
          <p:cNvSpPr txBox="1">
            <a:spLocks noGrp="1"/>
          </p:cNvSpPr>
          <p:nvPr>
            <p:ph type="body" idx="8"/>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5" name="Google Shape;35;p32"/>
          <p:cNvSpPr txBox="1">
            <a:spLocks noGrp="1"/>
          </p:cNvSpPr>
          <p:nvPr>
            <p:ph type="body" idx="9"/>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6" name="Google Shape;36;p32"/>
          <p:cNvSpPr txBox="1">
            <a:spLocks noGrp="1"/>
          </p:cNvSpPr>
          <p:nvPr>
            <p:ph type="body" idx="13"/>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7" name="Google Shape;37;p32"/>
          <p:cNvSpPr txBox="1">
            <a:spLocks noGrp="1"/>
          </p:cNvSpPr>
          <p:nvPr>
            <p:ph type="body" idx="14"/>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mparison Dark">
  <p:cSld name="Comparison Dark">
    <p:bg>
      <p:bgPr>
        <a:solidFill>
          <a:schemeClr val="dk1"/>
        </a:solidFill>
        <a:effectLst/>
      </p:bgPr>
    </p:bg>
    <p:spTree>
      <p:nvGrpSpPr>
        <p:cNvPr id="1" name="Shape 38"/>
        <p:cNvGrpSpPr/>
        <p:nvPr/>
      </p:nvGrpSpPr>
      <p:grpSpPr>
        <a:xfrm>
          <a:off x="0" y="0"/>
          <a:ext cx="0" cy="0"/>
          <a:chOff x="0" y="0"/>
          <a:chExt cx="0" cy="0"/>
        </a:xfrm>
      </p:grpSpPr>
      <p:grpSp>
        <p:nvGrpSpPr>
          <p:cNvPr id="39" name="Google Shape;39;p33"/>
          <p:cNvGrpSpPr/>
          <p:nvPr/>
        </p:nvGrpSpPr>
        <p:grpSpPr>
          <a:xfrm>
            <a:off x="8233290" y="0"/>
            <a:ext cx="2740011" cy="6850028"/>
            <a:chOff x="8233290" y="0"/>
            <a:chExt cx="2740011" cy="6850028"/>
          </a:xfrm>
        </p:grpSpPr>
        <p:pic>
          <p:nvPicPr>
            <p:cNvPr id="40" name="Google Shape;40;p33"/>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41" name="Google Shape;41;p33"/>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42" name="Google Shape;42;p33"/>
          <p:cNvSpPr txBox="1">
            <a:spLocks noGrp="1"/>
          </p:cNvSpPr>
          <p:nvPr>
            <p:ph type="title"/>
          </p:nvPr>
        </p:nvSpPr>
        <p:spPr>
          <a:xfrm>
            <a:off x="409099" y="286603"/>
            <a:ext cx="11373803" cy="145075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 name="Google Shape;44;p33"/>
          <p:cNvSpPr>
            <a:spLocks noGrp="1"/>
          </p:cNvSpPr>
          <p:nvPr>
            <p:ph type="pic" idx="2"/>
          </p:nvPr>
        </p:nvSpPr>
        <p:spPr>
          <a:xfrm>
            <a:off x="2239419" y="2833688"/>
            <a:ext cx="1005840" cy="914400"/>
          </a:xfrm>
          <a:prstGeom prst="rect">
            <a:avLst/>
          </a:prstGeom>
          <a:noFill/>
          <a:ln>
            <a:noFill/>
          </a:ln>
        </p:spPr>
      </p:sp>
      <p:sp>
        <p:nvSpPr>
          <p:cNvPr id="45" name="Google Shape;45;p3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33"/>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33"/>
          <p:cNvSpPr>
            <a:spLocks noGrp="1"/>
          </p:cNvSpPr>
          <p:nvPr>
            <p:ph type="pic" idx="5"/>
          </p:nvPr>
        </p:nvSpPr>
        <p:spPr>
          <a:xfrm>
            <a:off x="5572159" y="2954840"/>
            <a:ext cx="1005840" cy="914400"/>
          </a:xfrm>
          <a:prstGeom prst="rect">
            <a:avLst/>
          </a:prstGeom>
          <a:noFill/>
          <a:ln>
            <a:noFill/>
          </a:ln>
        </p:spPr>
      </p:sp>
      <p:sp>
        <p:nvSpPr>
          <p:cNvPr id="48" name="Google Shape;48;p33"/>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9" name="Google Shape;49;p33"/>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0" name="Google Shape;50;p33"/>
          <p:cNvSpPr>
            <a:spLocks noGrp="1"/>
          </p:cNvSpPr>
          <p:nvPr>
            <p:ph type="pic" idx="8"/>
          </p:nvPr>
        </p:nvSpPr>
        <p:spPr>
          <a:xfrm>
            <a:off x="8916470" y="2833688"/>
            <a:ext cx="1005840" cy="914400"/>
          </a:xfrm>
          <a:prstGeom prst="rect">
            <a:avLst/>
          </a:prstGeom>
          <a:noFill/>
          <a:ln>
            <a:noFill/>
          </a:ln>
        </p:spPr>
      </p:sp>
      <p:sp>
        <p:nvSpPr>
          <p:cNvPr id="51" name="Google Shape;51;p33"/>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3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54"/>
        <p:cNvGrpSpPr/>
        <p:nvPr/>
      </p:nvGrpSpPr>
      <p:grpSpPr>
        <a:xfrm>
          <a:off x="0" y="0"/>
          <a:ext cx="0" cy="0"/>
          <a:chOff x="0" y="0"/>
          <a:chExt cx="0" cy="0"/>
        </a:xfrm>
      </p:grpSpPr>
      <p:grpSp>
        <p:nvGrpSpPr>
          <p:cNvPr id="55" name="Google Shape;55;p34"/>
          <p:cNvGrpSpPr/>
          <p:nvPr/>
        </p:nvGrpSpPr>
        <p:grpSpPr>
          <a:xfrm>
            <a:off x="8233290" y="0"/>
            <a:ext cx="2740011" cy="6850028"/>
            <a:chOff x="8233290" y="0"/>
            <a:chExt cx="2740011" cy="6850028"/>
          </a:xfrm>
        </p:grpSpPr>
        <p:pic>
          <p:nvPicPr>
            <p:cNvPr id="56" name="Google Shape;56;p34"/>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57" name="Google Shape;57;p34"/>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58" name="Google Shape;58;p34"/>
          <p:cNvSpPr/>
          <p:nvPr/>
        </p:nvSpPr>
        <p:spPr>
          <a:xfrm>
            <a:off x="7995403" y="1894376"/>
            <a:ext cx="2847975" cy="339089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 name="Google Shape;59;p34"/>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1" name="Google Shape;61;p34"/>
          <p:cNvSpPr>
            <a:spLocks noGrp="1"/>
          </p:cNvSpPr>
          <p:nvPr>
            <p:ph type="pic" idx="2"/>
          </p:nvPr>
        </p:nvSpPr>
        <p:spPr>
          <a:xfrm>
            <a:off x="2239419" y="2833688"/>
            <a:ext cx="1005840" cy="914400"/>
          </a:xfrm>
          <a:prstGeom prst="rect">
            <a:avLst/>
          </a:prstGeom>
          <a:noFill/>
          <a:ln>
            <a:noFill/>
          </a:ln>
        </p:spPr>
      </p:sp>
      <p:sp>
        <p:nvSpPr>
          <p:cNvPr id="62" name="Google Shape;62;p3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3" name="Google Shape;63;p34"/>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4" name="Google Shape;64;p34"/>
          <p:cNvSpPr>
            <a:spLocks noGrp="1"/>
          </p:cNvSpPr>
          <p:nvPr>
            <p:ph type="pic" idx="5"/>
          </p:nvPr>
        </p:nvSpPr>
        <p:spPr>
          <a:xfrm>
            <a:off x="5572159" y="2954840"/>
            <a:ext cx="1005840" cy="914400"/>
          </a:xfrm>
          <a:prstGeom prst="rect">
            <a:avLst/>
          </a:prstGeom>
          <a:noFill/>
          <a:ln>
            <a:noFill/>
          </a:ln>
        </p:spPr>
      </p:sp>
      <p:sp>
        <p:nvSpPr>
          <p:cNvPr id="65" name="Google Shape;65;p3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6" name="Google Shape;66;p34"/>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7" name="Google Shape;67;p34"/>
          <p:cNvSpPr>
            <a:spLocks noGrp="1"/>
          </p:cNvSpPr>
          <p:nvPr>
            <p:ph type="pic" idx="8"/>
          </p:nvPr>
        </p:nvSpPr>
        <p:spPr>
          <a:xfrm>
            <a:off x="8916470" y="2833688"/>
            <a:ext cx="1005840" cy="914400"/>
          </a:xfrm>
          <a:prstGeom prst="rect">
            <a:avLst/>
          </a:prstGeom>
          <a:noFill/>
          <a:ln>
            <a:noFill/>
          </a:ln>
        </p:spPr>
      </p:sp>
      <p:sp>
        <p:nvSpPr>
          <p:cNvPr id="68" name="Google Shape;68;p3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9" name="Google Shape;69;p3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chemeClr val="dk1"/>
        </a:solidFill>
        <a:effectLst/>
      </p:bgPr>
    </p:bg>
    <p:spTree>
      <p:nvGrpSpPr>
        <p:cNvPr id="1" name="Shape 71"/>
        <p:cNvGrpSpPr/>
        <p:nvPr/>
      </p:nvGrpSpPr>
      <p:grpSpPr>
        <a:xfrm>
          <a:off x="0" y="0"/>
          <a:ext cx="0" cy="0"/>
          <a:chOff x="0" y="0"/>
          <a:chExt cx="0" cy="0"/>
        </a:xfrm>
      </p:grpSpPr>
      <p:sp>
        <p:nvSpPr>
          <p:cNvPr id="72" name="Google Shape;72;p35"/>
          <p:cNvSpPr txBox="1">
            <a:spLocks noGrp="1"/>
          </p:cNvSpPr>
          <p:nvPr>
            <p:ph type="ctrTitle"/>
          </p:nvPr>
        </p:nvSpPr>
        <p:spPr>
          <a:xfrm>
            <a:off x="6615541" y="715654"/>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5"/>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74" name="Google Shape;74;p35"/>
          <p:cNvSpPr>
            <a:spLocks noGrp="1"/>
          </p:cNvSpPr>
          <p:nvPr>
            <p:ph type="pic" idx="2"/>
          </p:nvPr>
        </p:nvSpPr>
        <p:spPr>
          <a:xfrm>
            <a:off x="0" y="-2235"/>
            <a:ext cx="5840730" cy="6862275"/>
          </a:xfrm>
          <a:prstGeom prst="rect">
            <a:avLst/>
          </a:prstGeom>
          <a:solidFill>
            <a:schemeClr val="lt2"/>
          </a:solidFill>
          <a:ln>
            <a:noFill/>
          </a:ln>
        </p:spPr>
      </p:sp>
      <p:sp>
        <p:nvSpPr>
          <p:cNvPr id="75" name="Google Shape;75;p35"/>
          <p:cNvSpPr txBox="1">
            <a:spLocks noGrp="1"/>
          </p:cNvSpPr>
          <p:nvPr>
            <p:ph type="body" idx="3"/>
          </p:nvPr>
        </p:nvSpPr>
        <p:spPr>
          <a:xfrm>
            <a:off x="6605708" y="3348617"/>
            <a:ext cx="2699066" cy="2569866"/>
          </a:xfrm>
          <a:prstGeom prst="rect">
            <a:avLst/>
          </a:prstGeom>
          <a:noFill/>
          <a:ln>
            <a:noFill/>
          </a:ln>
        </p:spPr>
        <p:txBody>
          <a:bodyPr spcFirstLastPara="1" wrap="square" lIns="91425" tIns="0" rIns="0" bIns="45700" anchor="t" anchorCtr="0">
            <a:normAutofit/>
          </a:bodyPr>
          <a:lstStyle>
            <a:lvl1pPr marL="457200" lvl="0" indent="-317500" algn="l">
              <a:lnSpc>
                <a:spcPct val="100000"/>
              </a:lnSpc>
              <a:spcBef>
                <a:spcPts val="1200"/>
              </a:spcBef>
              <a:spcAft>
                <a:spcPts val="0"/>
              </a:spcAft>
              <a:buSzPts val="1400"/>
              <a:buFont typeface="Courier New"/>
              <a:buChar char="o"/>
              <a:defRPr sz="1400">
                <a:solidFill>
                  <a:schemeClr val="l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76" name="Google Shape;76;p35"/>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esson Summary">
  <p:cSld name="Lesson Summary">
    <p:bg>
      <p:bgPr>
        <a:solidFill>
          <a:schemeClr val="dk1"/>
        </a:solidFill>
        <a:effectLst/>
      </p:bgPr>
    </p:bg>
    <p:spTree>
      <p:nvGrpSpPr>
        <p:cNvPr id="1" name="Shape 77"/>
        <p:cNvGrpSpPr/>
        <p:nvPr/>
      </p:nvGrpSpPr>
      <p:grpSpPr>
        <a:xfrm>
          <a:off x="0" y="0"/>
          <a:ext cx="0" cy="0"/>
          <a:chOff x="0" y="0"/>
          <a:chExt cx="0" cy="0"/>
        </a:xfrm>
      </p:grpSpPr>
      <p:sp>
        <p:nvSpPr>
          <p:cNvPr id="78" name="Google Shape;78;p36"/>
          <p:cNvSpPr txBox="1">
            <a:spLocks noGrp="1"/>
          </p:cNvSpPr>
          <p:nvPr>
            <p:ph type="ctrTitle"/>
          </p:nvPr>
        </p:nvSpPr>
        <p:spPr>
          <a:xfrm>
            <a:off x="6599788" y="353962"/>
            <a:ext cx="4786877" cy="983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6"/>
          <p:cNvSpPr txBox="1">
            <a:spLocks noGrp="1"/>
          </p:cNvSpPr>
          <p:nvPr>
            <p:ph type="subTitle" idx="1"/>
          </p:nvPr>
        </p:nvSpPr>
        <p:spPr>
          <a:xfrm>
            <a:off x="6599788" y="1517074"/>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80" name="Google Shape;80;p36"/>
          <p:cNvSpPr>
            <a:spLocks noGrp="1"/>
          </p:cNvSpPr>
          <p:nvPr>
            <p:ph type="pic" idx="2"/>
          </p:nvPr>
        </p:nvSpPr>
        <p:spPr>
          <a:xfrm>
            <a:off x="0" y="-2235"/>
            <a:ext cx="5840730" cy="6862275"/>
          </a:xfrm>
          <a:prstGeom prst="rect">
            <a:avLst/>
          </a:prstGeom>
          <a:solidFill>
            <a:schemeClr val="lt2"/>
          </a:solidFill>
          <a:ln>
            <a:noFill/>
          </a:ln>
        </p:spPr>
      </p:sp>
      <p:sp>
        <p:nvSpPr>
          <p:cNvPr id="81" name="Google Shape;81;p36"/>
          <p:cNvSpPr txBox="1">
            <a:spLocks noGrp="1"/>
          </p:cNvSpPr>
          <p:nvPr>
            <p:ph type="body" idx="3"/>
          </p:nvPr>
        </p:nvSpPr>
        <p:spPr>
          <a:xfrm>
            <a:off x="6599788" y="2341261"/>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2" name="Google Shape;82;p36"/>
          <p:cNvSpPr txBox="1">
            <a:spLocks noGrp="1"/>
          </p:cNvSpPr>
          <p:nvPr>
            <p:ph type="body" idx="4"/>
          </p:nvPr>
        </p:nvSpPr>
        <p:spPr>
          <a:xfrm>
            <a:off x="6599789" y="2753247"/>
            <a:ext cx="3852296" cy="817345"/>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83" name="Google Shape;83;p36"/>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
        <p:nvSpPr>
          <p:cNvPr id="84" name="Google Shape;84;p36"/>
          <p:cNvSpPr txBox="1">
            <a:spLocks noGrp="1"/>
          </p:cNvSpPr>
          <p:nvPr>
            <p:ph type="body" idx="5"/>
          </p:nvPr>
        </p:nvSpPr>
        <p:spPr>
          <a:xfrm>
            <a:off x="6599788" y="3563285"/>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5" name="Google Shape;85;p36"/>
          <p:cNvSpPr txBox="1">
            <a:spLocks noGrp="1"/>
          </p:cNvSpPr>
          <p:nvPr>
            <p:ph type="body" idx="6"/>
          </p:nvPr>
        </p:nvSpPr>
        <p:spPr>
          <a:xfrm>
            <a:off x="6599788" y="3982578"/>
            <a:ext cx="3860546" cy="529133"/>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6" name="Google Shape;86;p36"/>
          <p:cNvSpPr txBox="1">
            <a:spLocks noGrp="1"/>
          </p:cNvSpPr>
          <p:nvPr>
            <p:ph type="body" idx="7"/>
          </p:nvPr>
        </p:nvSpPr>
        <p:spPr>
          <a:xfrm>
            <a:off x="6599788" y="4564818"/>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36"/>
          <p:cNvSpPr txBox="1">
            <a:spLocks noGrp="1"/>
          </p:cNvSpPr>
          <p:nvPr>
            <p:ph type="body" idx="8"/>
          </p:nvPr>
        </p:nvSpPr>
        <p:spPr>
          <a:xfrm>
            <a:off x="6599788" y="4975138"/>
            <a:ext cx="3860546" cy="852906"/>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88"/>
        <p:cNvGrpSpPr/>
        <p:nvPr/>
      </p:nvGrpSpPr>
      <p:grpSpPr>
        <a:xfrm>
          <a:off x="0" y="0"/>
          <a:ext cx="0" cy="0"/>
          <a:chOff x="0" y="0"/>
          <a:chExt cx="0" cy="0"/>
        </a:xfrm>
      </p:grpSpPr>
      <p:sp>
        <p:nvSpPr>
          <p:cNvPr id="89" name="Google Shape;89;p37"/>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7"/>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1" name="Google Shape;91;p37"/>
          <p:cNvSpPr>
            <a:spLocks noGrp="1"/>
          </p:cNvSpPr>
          <p:nvPr>
            <p:ph type="pic" idx="2"/>
          </p:nvPr>
        </p:nvSpPr>
        <p:spPr>
          <a:xfrm flipH="1">
            <a:off x="7163691" y="0"/>
            <a:ext cx="5024825" cy="6858000"/>
          </a:xfrm>
          <a:prstGeom prst="rect">
            <a:avLst/>
          </a:prstGeom>
          <a:solidFill>
            <a:schemeClr val="lt2"/>
          </a:solidFill>
          <a:ln>
            <a:noFill/>
          </a:ln>
        </p:spPr>
      </p:sp>
      <p:sp>
        <p:nvSpPr>
          <p:cNvPr id="92" name="Google Shape;92;p37"/>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93" name="Google Shape;93;p37"/>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94" name="Google Shape;94;p37"/>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Agenda - Topic 2">
  <p:cSld name="Agenda - Topic 2">
    <p:spTree>
      <p:nvGrpSpPr>
        <p:cNvPr id="1" name="Shape 96"/>
        <p:cNvGrpSpPr/>
        <p:nvPr/>
      </p:nvGrpSpPr>
      <p:grpSpPr>
        <a:xfrm>
          <a:off x="0" y="0"/>
          <a:ext cx="0" cy="0"/>
          <a:chOff x="0" y="0"/>
          <a:chExt cx="0" cy="0"/>
        </a:xfrm>
      </p:grpSpPr>
      <p:sp>
        <p:nvSpPr>
          <p:cNvPr id="97" name="Google Shape;97;p38"/>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 name="Google Shape;98;p38"/>
          <p:cNvSpPr>
            <a:spLocks noGrp="1"/>
          </p:cNvSpPr>
          <p:nvPr>
            <p:ph type="pic" idx="2"/>
          </p:nvPr>
        </p:nvSpPr>
        <p:spPr>
          <a:xfrm flipH="1">
            <a:off x="7163691" y="0"/>
            <a:ext cx="5024825" cy="6858000"/>
          </a:xfrm>
          <a:prstGeom prst="rect">
            <a:avLst/>
          </a:prstGeom>
          <a:solidFill>
            <a:schemeClr val="lt2"/>
          </a:solidFill>
          <a:ln>
            <a:noFill/>
          </a:ln>
        </p:spPr>
      </p:sp>
      <p:sp>
        <p:nvSpPr>
          <p:cNvPr id="99" name="Google Shape;99;p38"/>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1" name="Google Shape;101;p38"/>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2" name="Google Shape;102;p38"/>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38"/>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4" name="Google Shape;104;p38"/>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5" name="Google Shape;105;p38"/>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6" name="Google Shape;106;p38"/>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7" name="Google Shape;107;p38"/>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8" name="Google Shape;108;p38"/>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9" name="Google Shape;109;p38"/>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0" name="Google Shape;110;p38"/>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1" name="Google Shape;111;p38"/>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 2">
    <p:spTree>
      <p:nvGrpSpPr>
        <p:cNvPr id="1" name="Shape 113"/>
        <p:cNvGrpSpPr/>
        <p:nvPr/>
      </p:nvGrpSpPr>
      <p:grpSpPr>
        <a:xfrm>
          <a:off x="0" y="0"/>
          <a:ext cx="0" cy="0"/>
          <a:chOff x="0" y="0"/>
          <a:chExt cx="0" cy="0"/>
        </a:xfrm>
      </p:grpSpPr>
      <p:sp>
        <p:nvSpPr>
          <p:cNvPr id="114" name="Google Shape;114;p39"/>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 name="Google Shape;115;p39"/>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39"/>
          <p:cNvSpPr txBox="1">
            <a:spLocks noGrp="1"/>
          </p:cNvSpPr>
          <p:nvPr>
            <p:ph type="body" idx="1"/>
          </p:nvPr>
        </p:nvSpPr>
        <p:spPr>
          <a:xfrm>
            <a:off x="796322" y="2252394"/>
            <a:ext cx="5797518" cy="2532966"/>
          </a:xfrm>
          <a:prstGeom prst="rect">
            <a:avLst/>
          </a:prstGeom>
          <a:noFill/>
          <a:ln>
            <a:noFill/>
          </a:ln>
        </p:spPr>
        <p:txBody>
          <a:bodyPr spcFirstLastPara="1" wrap="square" lIns="91425" tIns="45700" rIns="0" bIns="0" anchor="t" anchorCtr="0">
            <a:normAutofit/>
          </a:bodyPr>
          <a:lstStyle>
            <a:lvl1pPr marL="457200" lvl="0" indent="-228600" algn="l">
              <a:lnSpc>
                <a:spcPct val="100000"/>
              </a:lnSpc>
              <a:spcBef>
                <a:spcPts val="600"/>
              </a:spcBef>
              <a:spcAft>
                <a:spcPts val="0"/>
              </a:spcAft>
              <a:buSzPts val="1400"/>
              <a:buNone/>
              <a:defRPr sz="1400"/>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7" name="Google Shape;117;p39"/>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8" name="Google Shape;118;p39"/>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9"/>
          <p:cNvSpPr>
            <a:spLocks noGrp="1"/>
          </p:cNvSpPr>
          <p:nvPr>
            <p:ph type="pic" idx="2"/>
          </p:nvPr>
        </p:nvSpPr>
        <p:spPr>
          <a:xfrm flipH="1">
            <a:off x="7163691" y="0"/>
            <a:ext cx="5024825" cy="6858000"/>
          </a:xfrm>
          <a:prstGeom prst="rect">
            <a:avLst/>
          </a:prstGeom>
          <a:solidFill>
            <a:schemeClr val="lt2"/>
          </a:solidFill>
          <a:ln>
            <a:noFill/>
          </a:ln>
        </p:spPr>
      </p:sp>
      <p:sp>
        <p:nvSpPr>
          <p:cNvPr id="120" name="Google Shape;120;p3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pic>
        <p:nvPicPr>
          <p:cNvPr id="121" name="Google Shape;121;p39"/>
          <p:cNvPicPr preferRelativeResize="0"/>
          <p:nvPr/>
        </p:nvPicPr>
        <p:blipFill rotWithShape="1">
          <a:blip r:embed="rId2">
            <a:alphaModFix/>
          </a:blip>
          <a:srcRect/>
          <a:stretch/>
        </p:blipFill>
        <p:spPr>
          <a:xfrm>
            <a:off x="1804430" y="5008931"/>
            <a:ext cx="3842918" cy="4350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6000"/>
              <a:buFont typeface="Book Antiqua"/>
              <a:buNone/>
              <a:defRPr sz="6000" b="0" i="0" u="none" strike="noStrike" cap="non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55600" algn="l" rtl="0">
              <a:lnSpc>
                <a:spcPct val="100000"/>
              </a:lnSpc>
              <a:spcBef>
                <a:spcPts val="1200"/>
              </a:spcBef>
              <a:spcAft>
                <a:spcPts val="0"/>
              </a:spcAft>
              <a:buClr>
                <a:schemeClr val="accent1"/>
              </a:buClr>
              <a:buSzPts val="2000"/>
              <a:buFont typeface="Calibri"/>
              <a:buChar char=" "/>
              <a:defRPr sz="20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100000"/>
              </a:lnSpc>
              <a:spcBef>
                <a:spcPts val="200"/>
              </a:spcBef>
              <a:spcAft>
                <a:spcPts val="0"/>
              </a:spcAft>
              <a:buClr>
                <a:schemeClr val="dk1"/>
              </a:buClr>
              <a:buSzPts val="1800"/>
              <a:buFont typeface="Calibri"/>
              <a:buChar char="◦"/>
              <a:defRPr sz="18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12" name="Google Shape;12;p30"/>
          <p:cNvSpPr txBox="1">
            <a:spLocks noGrp="1"/>
          </p:cNvSpPr>
          <p:nvPr>
            <p:ph type="ftr" idx="11"/>
          </p:nvPr>
        </p:nvSpPr>
        <p:spPr>
          <a:xfrm>
            <a:off x="643051" y="6221324"/>
            <a:ext cx="68182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30"/>
          <p:cNvSpPr txBox="1">
            <a:spLocks noGrp="1"/>
          </p:cNvSpPr>
          <p:nvPr>
            <p:ph type="sldNum" idx="12"/>
          </p:nvPr>
        </p:nvSpPr>
        <p:spPr>
          <a:xfrm>
            <a:off x="10930596" y="6221324"/>
            <a:ext cx="617912"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0" i="0" u="none" strike="noStrike" cap="none">
                <a:solidFill>
                  <a:schemeClr val="dk1"/>
                </a:solidFill>
                <a:latin typeface="Century Gothic"/>
                <a:ea typeface="Century Gothic"/>
                <a:cs typeface="Century Gothic"/>
                <a:sym typeface="Century Gothic"/>
              </a:defRPr>
            </a:lvl1pPr>
            <a:lvl2pPr marL="0" marR="0" lvl="1" indent="0" algn="r" rtl="0">
              <a:spcBef>
                <a:spcPts val="0"/>
              </a:spcBef>
              <a:buNone/>
              <a:defRPr sz="1100" b="0" i="0" u="none" strike="noStrike" cap="none">
                <a:solidFill>
                  <a:schemeClr val="dk1"/>
                </a:solidFill>
                <a:latin typeface="Century Gothic"/>
                <a:ea typeface="Century Gothic"/>
                <a:cs typeface="Century Gothic"/>
                <a:sym typeface="Century Gothic"/>
              </a:defRPr>
            </a:lvl2pPr>
            <a:lvl3pPr marL="0" marR="0" lvl="2" indent="0" algn="r" rtl="0">
              <a:spcBef>
                <a:spcPts val="0"/>
              </a:spcBef>
              <a:buNone/>
              <a:defRPr sz="1100" b="0" i="0" u="none" strike="noStrike" cap="none">
                <a:solidFill>
                  <a:schemeClr val="dk1"/>
                </a:solidFill>
                <a:latin typeface="Century Gothic"/>
                <a:ea typeface="Century Gothic"/>
                <a:cs typeface="Century Gothic"/>
                <a:sym typeface="Century Gothic"/>
              </a:defRPr>
            </a:lvl3pPr>
            <a:lvl4pPr marL="0" marR="0" lvl="3" indent="0" algn="r" rtl="0">
              <a:spcBef>
                <a:spcPts val="0"/>
              </a:spcBef>
              <a:buNone/>
              <a:defRPr sz="1100" b="0" i="0" u="none" strike="noStrike" cap="none">
                <a:solidFill>
                  <a:schemeClr val="dk1"/>
                </a:solidFill>
                <a:latin typeface="Century Gothic"/>
                <a:ea typeface="Century Gothic"/>
                <a:cs typeface="Century Gothic"/>
                <a:sym typeface="Century Gothic"/>
              </a:defRPr>
            </a:lvl4pPr>
            <a:lvl5pPr marL="0" marR="0" lvl="4" indent="0" algn="r" rtl="0">
              <a:spcBef>
                <a:spcPts val="0"/>
              </a:spcBef>
              <a:buNone/>
              <a:defRPr sz="1100" b="0" i="0" u="none" strike="noStrike" cap="none">
                <a:solidFill>
                  <a:schemeClr val="dk1"/>
                </a:solidFill>
                <a:latin typeface="Century Gothic"/>
                <a:ea typeface="Century Gothic"/>
                <a:cs typeface="Century Gothic"/>
                <a:sym typeface="Century Gothic"/>
              </a:defRPr>
            </a:lvl5pPr>
            <a:lvl6pPr marL="0" marR="0" lvl="5" indent="0" algn="r" rtl="0">
              <a:spcBef>
                <a:spcPts val="0"/>
              </a:spcBef>
              <a:buNone/>
              <a:defRPr sz="1100" b="0" i="0" u="none" strike="noStrike" cap="none">
                <a:solidFill>
                  <a:schemeClr val="dk1"/>
                </a:solidFill>
                <a:latin typeface="Century Gothic"/>
                <a:ea typeface="Century Gothic"/>
                <a:cs typeface="Century Gothic"/>
                <a:sym typeface="Century Gothic"/>
              </a:defRPr>
            </a:lvl6pPr>
            <a:lvl7pPr marL="0" marR="0" lvl="6" indent="0" algn="r" rtl="0">
              <a:spcBef>
                <a:spcPts val="0"/>
              </a:spcBef>
              <a:buNone/>
              <a:defRPr sz="1100" b="0" i="0" u="none" strike="noStrike" cap="none">
                <a:solidFill>
                  <a:schemeClr val="dk1"/>
                </a:solidFill>
                <a:latin typeface="Century Gothic"/>
                <a:ea typeface="Century Gothic"/>
                <a:cs typeface="Century Gothic"/>
                <a:sym typeface="Century Gothic"/>
              </a:defRPr>
            </a:lvl7pPr>
            <a:lvl8pPr marL="0" marR="0" lvl="7" indent="0" algn="r" rtl="0">
              <a:spcBef>
                <a:spcPts val="0"/>
              </a:spcBef>
              <a:buNone/>
              <a:defRPr sz="1100" b="0" i="0" u="none" strike="noStrike" cap="none">
                <a:solidFill>
                  <a:schemeClr val="dk1"/>
                </a:solidFill>
                <a:latin typeface="Century Gothic"/>
                <a:ea typeface="Century Gothic"/>
                <a:cs typeface="Century Gothic"/>
                <a:sym typeface="Century Gothic"/>
              </a:defRPr>
            </a:lvl8pPr>
            <a:lvl9pPr marL="0" marR="0" lvl="8" indent="0" algn="r" rtl="0">
              <a:spcBef>
                <a:spcPts val="0"/>
              </a:spcBef>
              <a:buNone/>
              <a:defRPr sz="11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bbc.com/news/world-europe-24539417" TargetMode="External"/><Relationship Id="rId7" Type="http://schemas.openxmlformats.org/officeDocument/2006/relationships/hyperlink" Target="https://www.synopsys.com/glossary/what-is-owasp-top-10.html#A"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hyperlink" Target="https://owasp.org/Top10/" TargetMode="External"/><Relationship Id="rId5" Type="http://schemas.openxmlformats.org/officeDocument/2006/relationships/hyperlink" Target="https://darktrace.com/blog/troubled-waters-cyber-attacks-on-san-diego-and-barcelonas-ports" TargetMode="External"/><Relationship Id="rId10" Type="http://schemas.openxmlformats.org/officeDocument/2006/relationships/image" Target="../media/image7.png"/><Relationship Id="rId4" Type="http://schemas.openxmlformats.org/officeDocument/2006/relationships/hyperlink" Target="https://www.wired.com/story/notpetya-cyberattack-ukraine-russia-code-crashed-the-world/" TargetMode="External"/><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
          <p:cNvSpPr txBox="1">
            <a:spLocks noGrp="1"/>
          </p:cNvSpPr>
          <p:nvPr>
            <p:ph type="ctrTitle"/>
          </p:nvPr>
        </p:nvSpPr>
        <p:spPr>
          <a:xfrm>
            <a:off x="6131165" y="414338"/>
            <a:ext cx="5723194" cy="3455412"/>
          </a:xfrm>
          <a:prstGeom prst="rect">
            <a:avLst/>
          </a:prstGeom>
          <a:noFill/>
          <a:ln>
            <a:noFill/>
          </a:ln>
        </p:spPr>
        <p:txBody>
          <a:bodyPr spcFirstLastPara="1" wrap="square" lIns="0" tIns="0" rIns="0" bIns="0" anchor="b" anchorCtr="0">
            <a:noAutofit/>
          </a:bodyPr>
          <a:lstStyle/>
          <a:p>
            <a:pPr marL="0" lvl="0" indent="0" algn="r" rtl="0">
              <a:lnSpc>
                <a:spcPct val="90000"/>
              </a:lnSpc>
              <a:spcBef>
                <a:spcPts val="0"/>
              </a:spcBef>
              <a:spcAft>
                <a:spcPts val="0"/>
              </a:spcAft>
              <a:buClr>
                <a:schemeClr val="dk1"/>
              </a:buClr>
              <a:buSzPts val="4800"/>
              <a:buFont typeface="Book Antiqua"/>
              <a:buNone/>
            </a:pPr>
            <a:r>
              <a:rPr lang="en-US" sz="4800" dirty="0"/>
              <a:t>Alerting, Reporting, &amp; Monitoring Strategies </a:t>
            </a:r>
            <a:br>
              <a:rPr lang="en-US" sz="4800" dirty="0"/>
            </a:br>
            <a:r>
              <a:rPr lang="en-US" sz="4800" dirty="0"/>
              <a:t>for Cybersecurity </a:t>
            </a:r>
            <a:br>
              <a:rPr lang="en-US" sz="4800" dirty="0"/>
            </a:br>
            <a:r>
              <a:rPr lang="en-US" sz="4800" dirty="0"/>
              <a:t>in Healthcare Sector</a:t>
            </a:r>
            <a:endParaRPr sz="4800" dirty="0"/>
          </a:p>
        </p:txBody>
      </p:sp>
      <p:sp>
        <p:nvSpPr>
          <p:cNvPr id="209" name="Google Shape;209;p1"/>
          <p:cNvSpPr txBox="1">
            <a:spLocks noGrp="1"/>
          </p:cNvSpPr>
          <p:nvPr>
            <p:ph type="subTitle" idx="1"/>
          </p:nvPr>
        </p:nvSpPr>
        <p:spPr>
          <a:xfrm>
            <a:off x="8503920" y="5486400"/>
            <a:ext cx="3350439" cy="314134"/>
          </a:xfrm>
          <a:prstGeom prst="rect">
            <a:avLst/>
          </a:prstGeom>
          <a:noFill/>
          <a:ln>
            <a:noFill/>
          </a:ln>
        </p:spPr>
        <p:txBody>
          <a:bodyPr spcFirstLastPara="1" wrap="square" lIns="91425" tIns="45700" rIns="91425" bIns="45700" anchor="t" anchorCtr="0">
            <a:normAutofit lnSpcReduction="10000"/>
          </a:bodyPr>
          <a:lstStyle/>
          <a:p>
            <a:pPr marL="0" lvl="0" indent="0" algn="r" rtl="0">
              <a:lnSpc>
                <a:spcPct val="100000"/>
              </a:lnSpc>
              <a:spcBef>
                <a:spcPts val="0"/>
              </a:spcBef>
              <a:spcAft>
                <a:spcPts val="0"/>
              </a:spcAft>
              <a:buSzPts val="1600"/>
              <a:buNone/>
            </a:pPr>
            <a:r>
              <a:rPr lang="en-US" dirty="0"/>
              <a:t>PRESENTATION BY: Dimitra Siaili</a:t>
            </a:r>
            <a:endParaRPr dirty="0"/>
          </a:p>
        </p:txBody>
      </p:sp>
      <p:sp>
        <p:nvSpPr>
          <p:cNvPr id="210" name="Google Shape;210;p1"/>
          <p:cNvSpPr txBox="1">
            <a:spLocks noGrp="1"/>
          </p:cNvSpPr>
          <p:nvPr>
            <p:ph type="body" idx="3"/>
          </p:nvPr>
        </p:nvSpPr>
        <p:spPr>
          <a:xfrm>
            <a:off x="7315200" y="4173625"/>
            <a:ext cx="4614250" cy="1008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6000"/>
              <a:buNone/>
            </a:pPr>
            <a:r>
              <a:rPr lang="en-US" dirty="0"/>
              <a:t>CSP011_S_H</a:t>
            </a:r>
            <a:endParaRPr dirty="0"/>
          </a:p>
        </p:txBody>
      </p:sp>
      <p:sp>
        <p:nvSpPr>
          <p:cNvPr id="211" name="Google Shape;211;p1"/>
          <p:cNvSpPr/>
          <p:nvPr/>
        </p:nvSpPr>
        <p:spPr>
          <a:xfrm rot="10800000">
            <a:off x="3507757" y="-11160"/>
            <a:ext cx="2553080" cy="6858841"/>
          </a:xfrm>
          <a:custGeom>
            <a:avLst/>
            <a:gdLst/>
            <a:ahLst/>
            <a:cxnLst/>
            <a:rect l="l" t="t" r="r" b="b"/>
            <a:pathLst>
              <a:path w="2553080" h="6858841" extrusionOk="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12" name="Google Shape;212;p1" descr="A black and white cover with blue squares&#10;&#10;Description automatically generated"/>
          <p:cNvPicPr preferRelativeResize="0">
            <a:picLocks noGrp="1"/>
          </p:cNvPicPr>
          <p:nvPr>
            <p:ph type="pic" idx="2"/>
          </p:nvPr>
        </p:nvPicPr>
        <p:blipFill rotWithShape="1">
          <a:blip r:embed="rId3">
            <a:alphaModFix/>
          </a:blip>
          <a:srcRect t="784" b="783"/>
          <a:stretch/>
        </p:blipFill>
        <p:spPr>
          <a:xfrm>
            <a:off x="0" y="-2235"/>
            <a:ext cx="5840730" cy="6862275"/>
          </a:xfrm>
          <a:prstGeom prst="rect">
            <a:avLst/>
          </a:prstGeom>
          <a:solidFill>
            <a:schemeClr val="lt2"/>
          </a:solidFill>
          <a:ln>
            <a:noFill/>
          </a:ln>
        </p:spPr>
      </p:pic>
      <p:pic>
        <p:nvPicPr>
          <p:cNvPr id="213" name="Google Shape;213;p1"/>
          <p:cNvPicPr preferRelativeResize="0"/>
          <p:nvPr/>
        </p:nvPicPr>
        <p:blipFill>
          <a:blip r:embed="rId4">
            <a:alphaModFix/>
          </a:blip>
          <a:stretch>
            <a:fillRect/>
          </a:stretch>
        </p:blipFill>
        <p:spPr>
          <a:xfrm>
            <a:off x="9490675" y="6305150"/>
            <a:ext cx="2553075" cy="472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9"/>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WHY</a:t>
            </a:r>
            <a:endParaRPr/>
          </a:p>
        </p:txBody>
      </p:sp>
      <p:sp>
        <p:nvSpPr>
          <p:cNvPr id="306" name="Google Shape;306;p9"/>
          <p:cNvSpPr txBox="1">
            <a:spLocks noGrp="1"/>
          </p:cNvSpPr>
          <p:nvPr>
            <p:ph type="subTitle" idx="1"/>
          </p:nvPr>
        </p:nvSpPr>
        <p:spPr>
          <a:xfrm>
            <a:off x="6498131" y="1059878"/>
            <a:ext cx="4498523" cy="48267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Learning Outcomes</a:t>
            </a:r>
            <a:endParaRPr dirty="0"/>
          </a:p>
        </p:txBody>
      </p:sp>
      <p:sp>
        <p:nvSpPr>
          <p:cNvPr id="307" name="Google Shape;307;p9"/>
          <p:cNvSpPr txBox="1">
            <a:spLocks noGrp="1"/>
          </p:cNvSpPr>
          <p:nvPr>
            <p:ph type="body" idx="3"/>
          </p:nvPr>
        </p:nvSpPr>
        <p:spPr>
          <a:xfrm>
            <a:off x="6148812" y="1542553"/>
            <a:ext cx="5926613" cy="4768877"/>
          </a:xfrm>
          <a:prstGeom prst="rect">
            <a:avLst/>
          </a:prstGeom>
          <a:noFill/>
          <a:ln>
            <a:noFill/>
          </a:ln>
        </p:spPr>
        <p:txBody>
          <a:bodyPr spcFirstLastPara="1" wrap="square" lIns="91425" tIns="0" rIns="0" bIns="45700" anchor="t" anchorCtr="0">
            <a:noAutofit/>
          </a:bodyPr>
          <a:lstStyle/>
          <a:p>
            <a:pPr marL="171450" indent="-171450"/>
            <a:r>
              <a:rPr lang="en-US" dirty="0"/>
              <a:t>  </a:t>
            </a:r>
            <a:r>
              <a:rPr lang="en-US" sz="1200" dirty="0"/>
              <a:t>Understanding of cyber threats and vulnerabilities specific to the healthcare domain.</a:t>
            </a:r>
          </a:p>
          <a:p>
            <a:pPr marL="274320" lvl="0" indent="-274320" algn="l" rtl="0">
              <a:lnSpc>
                <a:spcPct val="100000"/>
              </a:lnSpc>
              <a:spcBef>
                <a:spcPts val="1200"/>
              </a:spcBef>
              <a:spcAft>
                <a:spcPts val="0"/>
              </a:spcAft>
              <a:buSzPts val="1200"/>
              <a:buChar char="o"/>
            </a:pPr>
            <a:r>
              <a:rPr lang="en-US" sz="1200" dirty="0"/>
              <a:t>Familiarity with real-time threat notification systems.</a:t>
            </a:r>
          </a:p>
          <a:p>
            <a:pPr marL="274320" lvl="0" indent="-274320" algn="l" rtl="0">
              <a:lnSpc>
                <a:spcPct val="100000"/>
              </a:lnSpc>
              <a:spcBef>
                <a:spcPts val="1200"/>
              </a:spcBef>
              <a:spcAft>
                <a:spcPts val="0"/>
              </a:spcAft>
              <a:buSzPts val="1200"/>
              <a:buChar char="o"/>
            </a:pPr>
            <a:r>
              <a:rPr lang="en-US" sz="1200" dirty="0"/>
              <a:t>Basic knowledge of cloud-based security management platforms for infrastructure monitoring.</a:t>
            </a:r>
          </a:p>
          <a:p>
            <a:pPr marL="274320" lvl="0" indent="-274320" algn="l" rtl="0">
              <a:lnSpc>
                <a:spcPct val="100000"/>
              </a:lnSpc>
              <a:spcBef>
                <a:spcPts val="1200"/>
              </a:spcBef>
              <a:spcAft>
                <a:spcPts val="0"/>
              </a:spcAft>
              <a:buSzPts val="1200"/>
              <a:buChar char="o"/>
            </a:pPr>
            <a:r>
              <a:rPr lang="en-US" sz="1200" dirty="0"/>
              <a:t>Ability to configure basic real-time threat notifications via email and Slack alerts.</a:t>
            </a:r>
          </a:p>
          <a:p>
            <a:pPr marL="274320" lvl="0" indent="-274320" algn="l" rtl="0">
              <a:lnSpc>
                <a:spcPct val="100000"/>
              </a:lnSpc>
              <a:spcBef>
                <a:spcPts val="1200"/>
              </a:spcBef>
              <a:spcAft>
                <a:spcPts val="0"/>
              </a:spcAft>
              <a:buSzPts val="1200"/>
              <a:buChar char="o"/>
            </a:pPr>
            <a:r>
              <a:rPr lang="en-US" sz="1200" dirty="0"/>
              <a:t>Introduction to using the Security Infusion tool for vulnerability identification.</a:t>
            </a:r>
          </a:p>
          <a:p>
            <a:pPr marL="274320" lvl="0" indent="-274320" algn="l" rtl="0">
              <a:lnSpc>
                <a:spcPct val="100000"/>
              </a:lnSpc>
              <a:spcBef>
                <a:spcPts val="1200"/>
              </a:spcBef>
              <a:spcAft>
                <a:spcPts val="0"/>
              </a:spcAft>
              <a:buSzPts val="1200"/>
              <a:buChar char="o"/>
            </a:pPr>
            <a:r>
              <a:rPr lang="en-US" sz="1200" dirty="0"/>
              <a:t>Basic proficiency in generating simple reports on system status and vulnerabilities.</a:t>
            </a:r>
          </a:p>
          <a:p>
            <a:pPr marL="274320" lvl="0" indent="-274320" algn="l" rtl="0">
              <a:lnSpc>
                <a:spcPct val="100000"/>
              </a:lnSpc>
              <a:spcBef>
                <a:spcPts val="1200"/>
              </a:spcBef>
              <a:spcAft>
                <a:spcPts val="0"/>
              </a:spcAft>
              <a:buSzPts val="1200"/>
              <a:buChar char="o"/>
            </a:pPr>
            <a:r>
              <a:rPr lang="en-US" sz="1200" dirty="0"/>
              <a:t>Introduction to setting up continuous infrastructure monitoring using cloud-based tools.</a:t>
            </a:r>
          </a:p>
          <a:p>
            <a:pPr marL="274320" lvl="0" indent="-274320" algn="l" rtl="0">
              <a:lnSpc>
                <a:spcPct val="100000"/>
              </a:lnSpc>
              <a:spcBef>
                <a:spcPts val="1200"/>
              </a:spcBef>
              <a:spcAft>
                <a:spcPts val="0"/>
              </a:spcAft>
              <a:buSzPts val="1200"/>
              <a:buChar char="o"/>
            </a:pPr>
            <a:r>
              <a:rPr lang="en-US" sz="1200" dirty="0"/>
              <a:t>Awareness of cybersecurity strategies tailored to the healthcare domain.</a:t>
            </a:r>
          </a:p>
          <a:p>
            <a:pPr marL="274320" lvl="0" indent="-274320" algn="l" rtl="0">
              <a:lnSpc>
                <a:spcPct val="100000"/>
              </a:lnSpc>
              <a:spcBef>
                <a:spcPts val="1200"/>
              </a:spcBef>
              <a:spcAft>
                <a:spcPts val="0"/>
              </a:spcAft>
              <a:buSzPts val="1200"/>
              <a:buChar char="o"/>
            </a:pPr>
            <a:r>
              <a:rPr lang="en-US" sz="1200" dirty="0"/>
              <a:t>Introduction to responding to cybersecurity incidents in healthcare environments.</a:t>
            </a:r>
          </a:p>
          <a:p>
            <a:pPr marL="274320" lvl="0" indent="-274320" algn="l" rtl="0">
              <a:lnSpc>
                <a:spcPct val="100000"/>
              </a:lnSpc>
              <a:spcBef>
                <a:spcPts val="1200"/>
              </a:spcBef>
              <a:spcAft>
                <a:spcPts val="0"/>
              </a:spcAft>
              <a:buSzPts val="1200"/>
              <a:buChar char="o"/>
            </a:pPr>
            <a:endParaRPr lang="en-US" sz="1200" dirty="0"/>
          </a:p>
        </p:txBody>
      </p:sp>
      <p:cxnSp>
        <p:nvCxnSpPr>
          <p:cNvPr id="308" name="Google Shape;308;p9"/>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09" name="Google Shape;309;p9"/>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10" name="Google Shape;310;p9" descr="A person pointing at papers&#10;&#10;Description automatically generated"/>
          <p:cNvPicPr preferRelativeResize="0">
            <a:picLocks noGrp="1"/>
          </p:cNvPicPr>
          <p:nvPr>
            <p:ph type="pic" idx="2"/>
          </p:nvPr>
        </p:nvPicPr>
        <p:blipFill rotWithShape="1">
          <a:blip r:embed="rId3">
            <a:alphaModFix/>
          </a:blip>
          <a:srcRect l="4194" r="4193"/>
          <a:stretch/>
        </p:blipFill>
        <p:spPr>
          <a:xfrm>
            <a:off x="0" y="-2235"/>
            <a:ext cx="5840730" cy="6862275"/>
          </a:xfrm>
          <a:prstGeom prst="rect">
            <a:avLst/>
          </a:prstGeom>
          <a:solidFill>
            <a:schemeClr val="lt2"/>
          </a:solidFill>
          <a:ln>
            <a:noFill/>
          </a:ln>
        </p:spPr>
      </p:pic>
      <p:pic>
        <p:nvPicPr>
          <p:cNvPr id="311" name="Google Shape;311;p9"/>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12" name="Google Shape;312;p9"/>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10</a:t>
            </a:fld>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1"/>
          <p:cNvSpPr txBox="1">
            <a:spLocks noGrp="1"/>
          </p:cNvSpPr>
          <p:nvPr>
            <p:ph type="ctrTitle"/>
          </p:nvPr>
        </p:nvSpPr>
        <p:spPr>
          <a:xfrm>
            <a:off x="6599787" y="304800"/>
            <a:ext cx="4786800" cy="983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dirty="0"/>
              <a:t>Training Outline</a:t>
            </a:r>
            <a:endParaRPr dirty="0"/>
          </a:p>
        </p:txBody>
      </p:sp>
      <p:sp>
        <p:nvSpPr>
          <p:cNvPr id="318" name="Google Shape;318;p11"/>
          <p:cNvSpPr txBox="1">
            <a:spLocks noGrp="1"/>
          </p:cNvSpPr>
          <p:nvPr>
            <p:ph type="subTitle" idx="1"/>
          </p:nvPr>
        </p:nvSpPr>
        <p:spPr>
          <a:xfrm>
            <a:off x="6599787" y="1371600"/>
            <a:ext cx="4786800" cy="46538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Part-1</a:t>
            </a:r>
            <a:endParaRPr dirty="0"/>
          </a:p>
        </p:txBody>
      </p:sp>
      <p:sp>
        <p:nvSpPr>
          <p:cNvPr id="319" name="Google Shape;319;p11"/>
          <p:cNvSpPr txBox="1">
            <a:spLocks noGrp="1"/>
          </p:cNvSpPr>
          <p:nvPr>
            <p:ph type="body" idx="3"/>
          </p:nvPr>
        </p:nvSpPr>
        <p:spPr>
          <a:xfrm>
            <a:off x="6599800" y="1828799"/>
            <a:ext cx="5502575" cy="591127"/>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Font typeface="Courier New"/>
              <a:buNone/>
            </a:pPr>
            <a:r>
              <a:rPr lang="en-US" sz="1600" dirty="0"/>
              <a:t>Topic-1 Introduction  to Cybersecurity in Healthcare</a:t>
            </a:r>
            <a:endParaRPr dirty="0"/>
          </a:p>
        </p:txBody>
      </p:sp>
      <p:sp>
        <p:nvSpPr>
          <p:cNvPr id="320" name="Google Shape;320;p11"/>
          <p:cNvSpPr txBox="1">
            <a:spLocks noGrp="1"/>
          </p:cNvSpPr>
          <p:nvPr>
            <p:ph type="body" idx="4"/>
          </p:nvPr>
        </p:nvSpPr>
        <p:spPr>
          <a:xfrm>
            <a:off x="6599800" y="2377440"/>
            <a:ext cx="5592300" cy="1701570"/>
          </a:xfrm>
          <a:prstGeom prst="rect">
            <a:avLst/>
          </a:prstGeom>
          <a:noFill/>
          <a:ln>
            <a:noFill/>
          </a:ln>
        </p:spPr>
        <p:txBody>
          <a:bodyPr spcFirstLastPara="1" wrap="square" lIns="91425" tIns="45700" rIns="0" bIns="45700" anchor="t" anchorCtr="0">
            <a:noAutofit/>
          </a:bodyPr>
          <a:lstStyle/>
          <a:p>
            <a:pPr marL="285750" indent="-285750">
              <a:spcBef>
                <a:spcPts val="600"/>
              </a:spcBef>
              <a:buFont typeface="Arial" panose="020B0604020202020204" pitchFamily="34" charset="0"/>
              <a:buChar char="•"/>
            </a:pPr>
            <a:r>
              <a:rPr lang="en-US" dirty="0"/>
              <a:t>Cybersecurity challenges specific to</a:t>
            </a:r>
            <a:r>
              <a:rPr lang="el-GR" dirty="0"/>
              <a:t> </a:t>
            </a:r>
            <a:r>
              <a:rPr lang="en-US" dirty="0"/>
              <a:t>healthcare domain</a:t>
            </a:r>
            <a:endParaRPr lang="el-GR" dirty="0"/>
          </a:p>
          <a:p>
            <a:pPr marL="285750" indent="-285750">
              <a:spcBef>
                <a:spcPts val="600"/>
              </a:spcBef>
              <a:buFont typeface="Arial" panose="020B0604020202020204" pitchFamily="34" charset="0"/>
              <a:buChar char="•"/>
            </a:pPr>
            <a:r>
              <a:rPr lang="en-US" dirty="0"/>
              <a:t>Consequences of Network Security Breaches</a:t>
            </a:r>
          </a:p>
          <a:p>
            <a:pPr marL="285750" indent="-285750">
              <a:spcBef>
                <a:spcPts val="600"/>
              </a:spcBef>
              <a:buFont typeface="Arial" panose="020B0604020202020204" pitchFamily="34" charset="0"/>
              <a:buChar char="•"/>
            </a:pPr>
            <a:r>
              <a:rPr lang="en-US" dirty="0"/>
              <a:t>Case studies illustrating the importance of cybersecurity in healthcare.</a:t>
            </a:r>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26" name="Google Shape;326;p11" descr="A cup of coffee and a notebook on a table&#10;&#10;Description automatically generated"/>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28" name="Google Shape;328;p11"/>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11</a:t>
            </a:fld>
            <a:endParaRPr>
              <a:solidFill>
                <a:schemeClr val="lt1"/>
              </a:solidFill>
            </a:endParaRPr>
          </a:p>
        </p:txBody>
      </p:sp>
      <p:sp>
        <p:nvSpPr>
          <p:cNvPr id="2" name="Google Shape;319;p11">
            <a:extLst>
              <a:ext uri="{FF2B5EF4-FFF2-40B4-BE49-F238E27FC236}">
                <a16:creationId xmlns:a16="http://schemas.microsoft.com/office/drawing/2014/main" id="{84CA673A-E794-B205-4342-6A55D1483CE8}"/>
              </a:ext>
            </a:extLst>
          </p:cNvPr>
          <p:cNvSpPr txBox="1">
            <a:spLocks/>
          </p:cNvSpPr>
          <p:nvPr/>
        </p:nvSpPr>
        <p:spPr>
          <a:xfrm>
            <a:off x="6599775" y="3474720"/>
            <a:ext cx="5502625" cy="282506"/>
          </a:xfrm>
          <a:prstGeom prst="rect">
            <a:avLst/>
          </a:prstGeom>
          <a:noFill/>
          <a:ln>
            <a:noFill/>
          </a:ln>
        </p:spPr>
        <p:txBody>
          <a:bodyPr spcFirstLastPara="1" wrap="square" lIns="91425" tIns="0" rIns="0"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ourier New"/>
              <a:buNone/>
              <a:defRPr sz="2000" b="0" i="0" u="none" strike="noStrike" cap="none">
                <a:solidFill>
                  <a:schemeClr val="accent1"/>
                </a:solidFill>
                <a:latin typeface="Century Gothic"/>
                <a:ea typeface="Century Gothic"/>
                <a:cs typeface="Century Gothic"/>
                <a:sym typeface="Century Gothic"/>
              </a:defRPr>
            </a:lvl1pPr>
            <a:lvl2pPr marL="914400" marR="0" lvl="1" indent="-304800" algn="l" rtl="0">
              <a:lnSpc>
                <a:spcPct val="100000"/>
              </a:lnSpc>
              <a:spcBef>
                <a:spcPts val="600"/>
              </a:spcBef>
              <a:spcAft>
                <a:spcPts val="0"/>
              </a:spcAft>
              <a:buClr>
                <a:schemeClr val="lt1"/>
              </a:buClr>
              <a:buSzPts val="1200"/>
              <a:buFont typeface="Courier New"/>
              <a:buChar char="o"/>
              <a:defRPr sz="1200" b="0" i="0" u="none" strike="noStrike" cap="none">
                <a:solidFill>
                  <a:schemeClr val="lt1"/>
                </a:solidFill>
                <a:latin typeface="Century Gothic"/>
                <a:ea typeface="Century Gothic"/>
                <a:cs typeface="Century Gothic"/>
                <a:sym typeface="Century Gothic"/>
              </a:defRPr>
            </a:lvl2pPr>
            <a:lvl3pPr marL="1371600" marR="0" lvl="2"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3pPr>
            <a:lvl4pPr marL="1828800" marR="0" lvl="3"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4pPr>
            <a:lvl5pPr marL="2286000" marR="0" lvl="4"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buSzPts val="1600"/>
            </a:pPr>
            <a:r>
              <a:rPr lang="en-US" sz="1600" dirty="0"/>
              <a:t>Topic-2 Vulnerability Management and Reporting</a:t>
            </a:r>
            <a:endParaRPr lang="en-US" dirty="0"/>
          </a:p>
        </p:txBody>
      </p:sp>
      <p:sp>
        <p:nvSpPr>
          <p:cNvPr id="3" name="Google Shape;320;p11"/>
          <p:cNvSpPr txBox="1">
            <a:spLocks/>
          </p:cNvSpPr>
          <p:nvPr/>
        </p:nvSpPr>
        <p:spPr>
          <a:xfrm>
            <a:off x="6599800" y="3749040"/>
            <a:ext cx="5315109" cy="1384764"/>
          </a:xfrm>
          <a:prstGeom prst="rect">
            <a:avLst/>
          </a:prstGeom>
          <a:noFill/>
          <a:ln>
            <a:noFill/>
          </a:ln>
        </p:spPr>
        <p:txBody>
          <a:bodyPr spcFirstLastPara="1" wrap="square" lIns="91425" tIns="4570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1400"/>
              <a:buFont typeface="Calibri"/>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85750" indent="-285750">
              <a:spcBef>
                <a:spcPts val="600"/>
              </a:spcBef>
              <a:buFont typeface="Arial" panose="020B0604020202020204" pitchFamily="34" charset="0"/>
              <a:buChar char="•"/>
            </a:pPr>
            <a:r>
              <a:rPr lang="en-US" dirty="0"/>
              <a:t>Vulnerability Management lifecycle diagram</a:t>
            </a:r>
          </a:p>
          <a:p>
            <a:pPr marL="285750" indent="-285750">
              <a:spcBef>
                <a:spcPts val="600"/>
              </a:spcBef>
              <a:buFont typeface="Arial" panose="020B0604020202020204" pitchFamily="34" charset="0"/>
              <a:buChar char="•"/>
            </a:pPr>
            <a:r>
              <a:rPr lang="en-US" dirty="0"/>
              <a:t>Overview of vulnerability management principles in healthcare. </a:t>
            </a:r>
          </a:p>
          <a:p>
            <a:pPr marL="285750" indent="-285750">
              <a:spcBef>
                <a:spcPts val="600"/>
              </a:spcBef>
              <a:buFont typeface="Arial" panose="020B0604020202020204" pitchFamily="34" charset="0"/>
              <a:buChar char="•"/>
            </a:pPr>
            <a:r>
              <a:rPr lang="en-US" dirty="0"/>
              <a:t>Best Practices in Vulnerability Management.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1"/>
          <p:cNvSpPr txBox="1">
            <a:spLocks noGrp="1"/>
          </p:cNvSpPr>
          <p:nvPr>
            <p:ph type="ctrTitle"/>
          </p:nvPr>
        </p:nvSpPr>
        <p:spPr>
          <a:xfrm>
            <a:off x="6599787" y="304800"/>
            <a:ext cx="4786800" cy="983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Training Outline</a:t>
            </a:r>
            <a:endParaRPr/>
          </a:p>
        </p:txBody>
      </p:sp>
      <p:sp>
        <p:nvSpPr>
          <p:cNvPr id="318" name="Google Shape;318;p11"/>
          <p:cNvSpPr txBox="1">
            <a:spLocks noGrp="1"/>
          </p:cNvSpPr>
          <p:nvPr>
            <p:ph type="subTitle" idx="1"/>
          </p:nvPr>
        </p:nvSpPr>
        <p:spPr>
          <a:xfrm>
            <a:off x="6599787" y="1280160"/>
            <a:ext cx="4786800" cy="46538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Part-2</a:t>
            </a:r>
            <a:endParaRPr dirty="0"/>
          </a:p>
        </p:txBody>
      </p:sp>
      <p:sp>
        <p:nvSpPr>
          <p:cNvPr id="321" name="Google Shape;321;p11"/>
          <p:cNvSpPr txBox="1">
            <a:spLocks noGrp="1"/>
          </p:cNvSpPr>
          <p:nvPr>
            <p:ph type="body" idx="5"/>
          </p:nvPr>
        </p:nvSpPr>
        <p:spPr>
          <a:xfrm>
            <a:off x="6599787" y="3474720"/>
            <a:ext cx="5188800" cy="402000"/>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None/>
            </a:pPr>
            <a:r>
              <a:rPr lang="en-US" sz="1600" dirty="0"/>
              <a:t>Topic-4: Continuous Infrastructure Monitoring with Cloud-Based Tools</a:t>
            </a:r>
            <a:endParaRPr dirty="0"/>
          </a:p>
        </p:txBody>
      </p:sp>
      <p:sp>
        <p:nvSpPr>
          <p:cNvPr id="322" name="Google Shape;322;p11"/>
          <p:cNvSpPr txBox="1">
            <a:spLocks noGrp="1"/>
          </p:cNvSpPr>
          <p:nvPr>
            <p:ph type="body" idx="6"/>
          </p:nvPr>
        </p:nvSpPr>
        <p:spPr>
          <a:xfrm>
            <a:off x="6599775" y="3840480"/>
            <a:ext cx="5502600" cy="1810214"/>
          </a:xfrm>
          <a:prstGeom prst="rect">
            <a:avLst/>
          </a:prstGeom>
          <a:noFill/>
          <a:ln>
            <a:noFill/>
          </a:ln>
        </p:spPr>
        <p:txBody>
          <a:bodyPr spcFirstLastPara="1" wrap="square" lIns="91425" tIns="45700" rIns="0" bIns="45700" anchor="t" anchorCtr="0">
            <a:noAutofit/>
          </a:bodyPr>
          <a:lstStyle/>
          <a:p>
            <a:pPr marL="285750" lvl="0" indent="-285750" algn="l" rtl="0">
              <a:lnSpc>
                <a:spcPct val="100000"/>
              </a:lnSpc>
              <a:spcBef>
                <a:spcPts val="600"/>
              </a:spcBef>
              <a:spcAft>
                <a:spcPts val="0"/>
              </a:spcAft>
              <a:buSzPts val="1400"/>
              <a:buFont typeface="Arial" panose="020B0604020202020204" pitchFamily="34" charset="0"/>
              <a:buChar char="•"/>
            </a:pPr>
            <a:r>
              <a:rPr lang="en-US" dirty="0"/>
              <a:t>Introduction to cloud-based management platforms for infrastructure monitoring. </a:t>
            </a:r>
          </a:p>
          <a:p>
            <a:pPr marL="285750" lvl="0" indent="-285750" algn="l" rtl="0">
              <a:lnSpc>
                <a:spcPct val="100000"/>
              </a:lnSpc>
              <a:spcBef>
                <a:spcPts val="600"/>
              </a:spcBef>
              <a:spcAft>
                <a:spcPts val="0"/>
              </a:spcAft>
              <a:buSzPts val="1400"/>
              <a:buFont typeface="Arial" panose="020B0604020202020204" pitchFamily="34" charset="0"/>
              <a:buChar char="•"/>
            </a:pPr>
            <a:r>
              <a:rPr lang="en-US" dirty="0"/>
              <a:t>Hands-on exercises on using the Security Infusion tool to identify and remediate vulnerabilities. </a:t>
            </a:r>
          </a:p>
          <a:p>
            <a:pPr marL="285750" lvl="0" indent="-285750" algn="l" rtl="0">
              <a:lnSpc>
                <a:spcPct val="100000"/>
              </a:lnSpc>
              <a:spcBef>
                <a:spcPts val="600"/>
              </a:spcBef>
              <a:spcAft>
                <a:spcPts val="0"/>
              </a:spcAft>
              <a:buSzPts val="1400"/>
              <a:buFont typeface="Arial" panose="020B0604020202020204" pitchFamily="34" charset="0"/>
              <a:buChar char="•"/>
            </a:pPr>
            <a:r>
              <a:rPr lang="en-US" dirty="0"/>
              <a:t>Creating actionable reports on system status and vulnerabilities for stakeholders</a:t>
            </a:r>
          </a:p>
          <a:p>
            <a:pPr marL="285750" lvl="0" indent="-285750" algn="l" rtl="0">
              <a:lnSpc>
                <a:spcPct val="100000"/>
              </a:lnSpc>
              <a:spcBef>
                <a:spcPts val="600"/>
              </a:spcBef>
              <a:spcAft>
                <a:spcPts val="0"/>
              </a:spcAft>
              <a:buSzPts val="1400"/>
              <a:buFont typeface="Arial" panose="020B0604020202020204" pitchFamily="34" charset="0"/>
              <a:buChar char="•"/>
            </a:pPr>
            <a:r>
              <a:rPr lang="en-US" dirty="0"/>
              <a:t>Live demonstration of setting up continuous monitoring of critical healthcare systems. </a:t>
            </a:r>
          </a:p>
          <a:p>
            <a:pPr marL="285750" lvl="0" indent="-285750" algn="l" rtl="0">
              <a:lnSpc>
                <a:spcPct val="100000"/>
              </a:lnSpc>
              <a:spcBef>
                <a:spcPts val="600"/>
              </a:spcBef>
              <a:spcAft>
                <a:spcPts val="0"/>
              </a:spcAft>
              <a:buSzPts val="1400"/>
              <a:buFont typeface="Arial" panose="020B0604020202020204" pitchFamily="34" charset="0"/>
              <a:buChar char="•"/>
            </a:pPr>
            <a:r>
              <a:rPr lang="en-US" dirty="0"/>
              <a:t>Demonstration of how to use a centralized dashboard to analyze historical events and ensure 24x7 surveillance and examining any low-level historical event, if needed.</a:t>
            </a:r>
          </a:p>
          <a:p>
            <a:pPr marL="285750" lvl="0" indent="-285750" algn="l" rtl="0">
              <a:lnSpc>
                <a:spcPct val="100000"/>
              </a:lnSpc>
              <a:spcBef>
                <a:spcPts val="600"/>
              </a:spcBef>
              <a:spcAft>
                <a:spcPts val="0"/>
              </a:spcAft>
              <a:buSzPts val="1400"/>
              <a:buFont typeface="Arial" panose="020B0604020202020204" pitchFamily="34" charset="0"/>
              <a:buChar char="•"/>
            </a:pPr>
            <a:endParaRPr lang="en-US" dirty="0"/>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26" name="Google Shape;326;p11" descr="A cup of coffee and a notebook on a table&#10;&#10;Description automatically generated"/>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28" name="Google Shape;328;p11"/>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12</a:t>
            </a:fld>
            <a:endParaRPr>
              <a:solidFill>
                <a:schemeClr val="lt1"/>
              </a:solidFill>
            </a:endParaRPr>
          </a:p>
        </p:txBody>
      </p:sp>
      <p:sp>
        <p:nvSpPr>
          <p:cNvPr id="5" name="Text Placeholder 4">
            <a:extLst>
              <a:ext uri="{FF2B5EF4-FFF2-40B4-BE49-F238E27FC236}">
                <a16:creationId xmlns:a16="http://schemas.microsoft.com/office/drawing/2014/main" id="{8A60C4AB-7422-6A8B-F208-2B7A85B161BD}"/>
              </a:ext>
            </a:extLst>
          </p:cNvPr>
          <p:cNvSpPr>
            <a:spLocks noGrp="1"/>
          </p:cNvSpPr>
          <p:nvPr>
            <p:ph type="body" idx="4"/>
          </p:nvPr>
        </p:nvSpPr>
        <p:spPr>
          <a:xfrm>
            <a:off x="6391564" y="2194560"/>
            <a:ext cx="5671085" cy="1068780"/>
          </a:xfrm>
        </p:spPr>
        <p:txBody>
          <a:bodyPr/>
          <a:lstStyle/>
          <a:p>
            <a:pPr marL="514350" indent="-285750" algn="l">
              <a:spcBef>
                <a:spcPts val="600"/>
              </a:spcBef>
              <a:buFont typeface="Arial" panose="020B0604020202020204" pitchFamily="34" charset="0"/>
              <a:buChar char="•"/>
            </a:pPr>
            <a:r>
              <a:rPr lang="en-US" dirty="0"/>
              <a:t>Common Cyber Threats </a:t>
            </a:r>
            <a:r>
              <a:rPr lang="en-US" sz="1400" dirty="0"/>
              <a:t>Targeting Healthcare.</a:t>
            </a:r>
          </a:p>
          <a:p>
            <a:pPr marL="514350" indent="-285750">
              <a:spcBef>
                <a:spcPts val="600"/>
              </a:spcBef>
              <a:buFont typeface="Arial" panose="020B0604020202020204" pitchFamily="34" charset="0"/>
              <a:buChar char="•"/>
            </a:pPr>
            <a:r>
              <a:rPr lang="en-US" dirty="0"/>
              <a:t>Best Practices for Swift Cyber Incident Response</a:t>
            </a:r>
          </a:p>
          <a:p>
            <a:pPr marL="514350" indent="-285750">
              <a:spcBef>
                <a:spcPts val="600"/>
              </a:spcBef>
              <a:buFont typeface="Arial" panose="020B0604020202020204" pitchFamily="34" charset="0"/>
              <a:buChar char="•"/>
            </a:pPr>
            <a:r>
              <a:rPr lang="en-US" dirty="0"/>
              <a:t>Overview of Cyber Ranges and SIEM Tools </a:t>
            </a:r>
          </a:p>
        </p:txBody>
      </p:sp>
      <p:sp>
        <p:nvSpPr>
          <p:cNvPr id="6" name="Google Shape;321;p11">
            <a:extLst>
              <a:ext uri="{FF2B5EF4-FFF2-40B4-BE49-F238E27FC236}">
                <a16:creationId xmlns:a16="http://schemas.microsoft.com/office/drawing/2014/main" id="{799E3BCC-E13D-4163-FC6A-AAB17461C474}"/>
              </a:ext>
            </a:extLst>
          </p:cNvPr>
          <p:cNvSpPr txBox="1">
            <a:spLocks/>
          </p:cNvSpPr>
          <p:nvPr/>
        </p:nvSpPr>
        <p:spPr>
          <a:xfrm>
            <a:off x="6583680" y="1828800"/>
            <a:ext cx="5188800" cy="402000"/>
          </a:xfrm>
          <a:prstGeom prst="rect">
            <a:avLst/>
          </a:prstGeom>
          <a:noFill/>
          <a:ln>
            <a:noFill/>
          </a:ln>
        </p:spPr>
        <p:txBody>
          <a:bodyPr spcFirstLastPara="1" wrap="square" lIns="91425" tIns="0" rIns="0"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ourier New"/>
              <a:buNone/>
              <a:defRPr sz="2000" b="0" i="0" u="none" strike="noStrike" cap="none">
                <a:solidFill>
                  <a:schemeClr val="accent1"/>
                </a:solidFill>
                <a:latin typeface="Century Gothic"/>
                <a:ea typeface="Century Gothic"/>
                <a:cs typeface="Century Gothic"/>
                <a:sym typeface="Century Gothic"/>
              </a:defRPr>
            </a:lvl1pPr>
            <a:lvl2pPr marL="914400" marR="0" lvl="1" indent="-304800" algn="l" rtl="0">
              <a:lnSpc>
                <a:spcPct val="100000"/>
              </a:lnSpc>
              <a:spcBef>
                <a:spcPts val="600"/>
              </a:spcBef>
              <a:spcAft>
                <a:spcPts val="0"/>
              </a:spcAft>
              <a:buClr>
                <a:schemeClr val="lt1"/>
              </a:buClr>
              <a:buSzPts val="1200"/>
              <a:buFont typeface="Courier New"/>
              <a:buChar char="o"/>
              <a:defRPr sz="1200" b="0" i="0" u="none" strike="noStrike" cap="none">
                <a:solidFill>
                  <a:schemeClr val="lt1"/>
                </a:solidFill>
                <a:latin typeface="Century Gothic"/>
                <a:ea typeface="Century Gothic"/>
                <a:cs typeface="Century Gothic"/>
                <a:sym typeface="Century Gothic"/>
              </a:defRPr>
            </a:lvl2pPr>
            <a:lvl3pPr marL="1371600" marR="0" lvl="2"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3pPr>
            <a:lvl4pPr marL="1828800" marR="0" lvl="3"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4pPr>
            <a:lvl5pPr marL="2286000" marR="0" lvl="4"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buSzPts val="1600"/>
            </a:pPr>
            <a:r>
              <a:rPr lang="en-US" sz="1600" dirty="0"/>
              <a:t>Topic-3: Real-time Threat Notifications and Response</a:t>
            </a:r>
            <a:endParaRPr lang="en-US" dirty="0"/>
          </a:p>
        </p:txBody>
      </p:sp>
    </p:spTree>
    <p:extLst>
      <p:ext uri="{BB962C8B-B14F-4D97-AF65-F5344CB8AC3E}">
        <p14:creationId xmlns:p14="http://schemas.microsoft.com/office/powerpoint/2010/main" val="700892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1"/>
          <p:cNvSpPr txBox="1">
            <a:spLocks noGrp="1"/>
          </p:cNvSpPr>
          <p:nvPr>
            <p:ph type="ctrTitle"/>
          </p:nvPr>
        </p:nvSpPr>
        <p:spPr>
          <a:xfrm>
            <a:off x="6599787" y="304800"/>
            <a:ext cx="4786800" cy="983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Training Outline</a:t>
            </a:r>
            <a:endParaRPr/>
          </a:p>
        </p:txBody>
      </p:sp>
      <p:sp>
        <p:nvSpPr>
          <p:cNvPr id="318" name="Google Shape;318;p11"/>
          <p:cNvSpPr txBox="1">
            <a:spLocks noGrp="1"/>
          </p:cNvSpPr>
          <p:nvPr>
            <p:ph type="subTitle" idx="1"/>
          </p:nvPr>
        </p:nvSpPr>
        <p:spPr>
          <a:xfrm>
            <a:off x="6599787" y="1371600"/>
            <a:ext cx="4786800" cy="46538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Part-2</a:t>
            </a:r>
            <a:endParaRPr dirty="0"/>
          </a:p>
        </p:txBody>
      </p:sp>
      <p:sp>
        <p:nvSpPr>
          <p:cNvPr id="319" name="Google Shape;319;p11"/>
          <p:cNvSpPr txBox="1">
            <a:spLocks noGrp="1"/>
          </p:cNvSpPr>
          <p:nvPr>
            <p:ph type="body" idx="3"/>
          </p:nvPr>
        </p:nvSpPr>
        <p:spPr>
          <a:xfrm>
            <a:off x="6599775" y="2011680"/>
            <a:ext cx="5502625" cy="548640"/>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Font typeface="Courier New"/>
              <a:buNone/>
            </a:pPr>
            <a:r>
              <a:rPr lang="en-US" sz="1600" dirty="0"/>
              <a:t>Topic-5 Collaboration &amp; Knowledge Sharing</a:t>
            </a:r>
            <a:endParaRPr dirty="0"/>
          </a:p>
        </p:txBody>
      </p:sp>
      <p:sp>
        <p:nvSpPr>
          <p:cNvPr id="320" name="Google Shape;320;p11"/>
          <p:cNvSpPr txBox="1">
            <a:spLocks noGrp="1"/>
          </p:cNvSpPr>
          <p:nvPr>
            <p:ph type="body" idx="4"/>
          </p:nvPr>
        </p:nvSpPr>
        <p:spPr>
          <a:xfrm>
            <a:off x="6599800" y="2560320"/>
            <a:ext cx="5139618" cy="1701570"/>
          </a:xfrm>
          <a:prstGeom prst="rect">
            <a:avLst/>
          </a:prstGeom>
          <a:noFill/>
          <a:ln>
            <a:noFill/>
          </a:ln>
        </p:spPr>
        <p:txBody>
          <a:bodyPr spcFirstLastPara="1" wrap="square" lIns="91425" tIns="45700" rIns="0" bIns="45700" anchor="t" anchorCtr="0">
            <a:noAutofit/>
          </a:bodyPr>
          <a:lstStyle/>
          <a:p>
            <a:pPr marL="285750" indent="-285750">
              <a:spcBef>
                <a:spcPts val="600"/>
              </a:spcBef>
              <a:buFont typeface="Arial" panose="020B0604020202020204" pitchFamily="34" charset="0"/>
              <a:buChar char="•"/>
            </a:pPr>
            <a:r>
              <a:rPr lang="en-US" dirty="0"/>
              <a:t>Discussion on the importance of ongoing education and training for cybersecurity professionals in the field of healthcare.</a:t>
            </a:r>
          </a:p>
          <a:p>
            <a:pPr marL="285750" indent="-285750">
              <a:spcBef>
                <a:spcPts val="600"/>
              </a:spcBef>
              <a:buFont typeface="Arial" panose="020B0604020202020204" pitchFamily="34" charset="0"/>
              <a:buChar char="•"/>
            </a:pPr>
            <a:r>
              <a:rPr lang="en-US" dirty="0"/>
              <a:t>Reflection on key takeaways from the seminar and recommendations for continued improvement in healthcare cybersecurity strategies</a:t>
            </a:r>
            <a:endParaRPr dirty="0"/>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26" name="Google Shape;326;p11" descr="A cup of coffee and a notebook on a table&#10;&#10;Description automatically generated"/>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28" name="Google Shape;328;p11"/>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13</a:t>
            </a:fld>
            <a:endParaRPr>
              <a:solidFill>
                <a:schemeClr val="lt1"/>
              </a:solidFill>
            </a:endParaRPr>
          </a:p>
        </p:txBody>
      </p:sp>
    </p:spTree>
    <p:extLst>
      <p:ext uri="{BB962C8B-B14F-4D97-AF65-F5344CB8AC3E}">
        <p14:creationId xmlns:p14="http://schemas.microsoft.com/office/powerpoint/2010/main" val="2874736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9"/>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Evaluation method</a:t>
            </a:r>
            <a:endParaRPr dirty="0"/>
          </a:p>
        </p:txBody>
      </p:sp>
      <p:sp>
        <p:nvSpPr>
          <p:cNvPr id="374" name="Google Shape;374;p1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14</a:t>
            </a:fld>
            <a:endParaRPr/>
          </a:p>
        </p:txBody>
      </p:sp>
      <p:grpSp>
        <p:nvGrpSpPr>
          <p:cNvPr id="375" name="Google Shape;375;p19"/>
          <p:cNvGrpSpPr/>
          <p:nvPr/>
        </p:nvGrpSpPr>
        <p:grpSpPr>
          <a:xfrm>
            <a:off x="7370364" y="-23539"/>
            <a:ext cx="2562565" cy="6885155"/>
            <a:chOff x="7370364" y="-23539"/>
            <a:chExt cx="2562565" cy="6885155"/>
          </a:xfrm>
        </p:grpSpPr>
        <p:pic>
          <p:nvPicPr>
            <p:cNvPr id="376" name="Google Shape;376;p19"/>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377" name="Google Shape;377;p19"/>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379" name="Google Shape;379;p19"/>
          <p:cNvSpPr txBox="1"/>
          <p:nvPr/>
        </p:nvSpPr>
        <p:spPr>
          <a:xfrm>
            <a:off x="824241" y="1505779"/>
            <a:ext cx="8730716" cy="302896"/>
          </a:xfrm>
          <a:prstGeom prst="rect">
            <a:avLst/>
          </a:prstGeom>
          <a:noFill/>
          <a:ln>
            <a:noFill/>
          </a:ln>
        </p:spPr>
        <p:txBody>
          <a:bodyPr spcFirstLastPara="1" wrap="square" lIns="0" tIns="14850" rIns="0" bIns="0" anchor="t" anchorCtr="0">
            <a:spAutoFit/>
          </a:bodyPr>
          <a:lstStyle/>
          <a:p>
            <a:pPr marL="14851" marR="0" lvl="0" indent="0" algn="l" rtl="0">
              <a:spcBef>
                <a:spcPts val="0"/>
              </a:spcBef>
              <a:spcAft>
                <a:spcPts val="0"/>
              </a:spcAft>
              <a:buNone/>
            </a:pPr>
            <a:r>
              <a:rPr lang="en-US" sz="1870" dirty="0">
                <a:solidFill>
                  <a:schemeClr val="bg2"/>
                </a:solidFill>
                <a:latin typeface="Arial"/>
                <a:ea typeface="Arial"/>
                <a:cs typeface="Arial"/>
                <a:sym typeface="Arial"/>
              </a:rPr>
              <a:t>Outline the evaluation elements and assessment process</a:t>
            </a:r>
            <a:endParaRPr sz="1870" dirty="0">
              <a:solidFill>
                <a:schemeClr val="bg2"/>
              </a:solidFill>
              <a:latin typeface="Arial"/>
              <a:ea typeface="Arial"/>
              <a:cs typeface="Arial"/>
              <a:sym typeface="Arial"/>
            </a:endParaRPr>
          </a:p>
        </p:txBody>
      </p:sp>
      <p:pic>
        <p:nvPicPr>
          <p:cNvPr id="380" name="Google Shape;380;p19" descr="A person sitting at a desk writing on a paper&#10;&#10;Description automatically generated"/>
          <p:cNvPicPr preferRelativeResize="0">
            <a:picLocks noGrp="1"/>
          </p:cNvPicPr>
          <p:nvPr>
            <p:ph type="pic" idx="2"/>
          </p:nvPr>
        </p:nvPicPr>
        <p:blipFill rotWithShape="1">
          <a:blip r:embed="rId4">
            <a:alphaModFix/>
          </a:blip>
          <a:srcRect l="13621" r="13621"/>
          <a:stretch/>
        </p:blipFill>
        <p:spPr>
          <a:xfrm flipH="1">
            <a:off x="7163691" y="0"/>
            <a:ext cx="5024825" cy="6858000"/>
          </a:xfrm>
          <a:prstGeom prst="rect">
            <a:avLst/>
          </a:prstGeom>
          <a:solidFill>
            <a:schemeClr val="lt2"/>
          </a:solidFill>
          <a:ln>
            <a:noFill/>
          </a:ln>
        </p:spPr>
      </p:pic>
      <p:pic>
        <p:nvPicPr>
          <p:cNvPr id="381" name="Google Shape;381;p19"/>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382" name="Google Shape;382;p19"/>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14</a:t>
            </a:fld>
            <a:endParaRPr/>
          </a:p>
        </p:txBody>
      </p:sp>
      <p:sp>
        <p:nvSpPr>
          <p:cNvPr id="2" name="TextBox 1">
            <a:extLst>
              <a:ext uri="{FF2B5EF4-FFF2-40B4-BE49-F238E27FC236}">
                <a16:creationId xmlns:a16="http://schemas.microsoft.com/office/drawing/2014/main" id="{D8A4EF7C-D326-70E7-C518-2B9EEAE42039}"/>
              </a:ext>
            </a:extLst>
          </p:cNvPr>
          <p:cNvSpPr txBox="1"/>
          <p:nvPr/>
        </p:nvSpPr>
        <p:spPr>
          <a:xfrm>
            <a:off x="676656" y="2103120"/>
            <a:ext cx="5858091" cy="3754874"/>
          </a:xfrm>
          <a:prstGeom prst="rect">
            <a:avLst/>
          </a:prstGeom>
          <a:noFill/>
        </p:spPr>
        <p:txBody>
          <a:bodyPr wrap="square" rtlCol="0">
            <a:spAutoFit/>
          </a:bodyPr>
          <a:lstStyle/>
          <a:p>
            <a:pPr marL="285750" indent="-285750">
              <a:buClr>
                <a:schemeClr val="bg2"/>
              </a:buClr>
              <a:buFont typeface="Wingdings" panose="05000000000000000000" pitchFamily="2" charset="2"/>
              <a:buChar char="v"/>
            </a:pPr>
            <a:r>
              <a:rPr lang="en-US" b="1" dirty="0">
                <a:solidFill>
                  <a:schemeClr val="tx1"/>
                </a:solidFill>
                <a:highlight>
                  <a:schemeClr val="lt1"/>
                </a:highlight>
                <a:latin typeface="Century Gothic"/>
                <a:sym typeface="Century Gothic"/>
              </a:rPr>
              <a:t>Self-assessment</a:t>
            </a:r>
            <a:r>
              <a:rPr lang="en-US" dirty="0">
                <a:solidFill>
                  <a:schemeClr val="tx1"/>
                </a:solidFill>
                <a:highlight>
                  <a:schemeClr val="lt1"/>
                </a:highlight>
                <a:latin typeface="Century Gothic"/>
                <a:sym typeface="Century Gothic"/>
              </a:rPr>
              <a:t> forms a fundamental component, providing each participant with an opportunity to reflect on their learning journey and gauge their understanding of the cybersecurity strategies discussed. </a:t>
            </a:r>
          </a:p>
          <a:p>
            <a:pPr marL="285750" indent="-285750">
              <a:buClr>
                <a:schemeClr val="bg2"/>
              </a:buClr>
              <a:buFont typeface="Wingdings" panose="05000000000000000000" pitchFamily="2" charset="2"/>
              <a:buChar char="v"/>
            </a:pPr>
            <a:endParaRPr lang="en-US" dirty="0">
              <a:solidFill>
                <a:schemeClr val="tx1"/>
              </a:solidFill>
              <a:highlight>
                <a:schemeClr val="lt1"/>
              </a:highlight>
              <a:latin typeface="Century Gothic"/>
              <a:sym typeface="Century Gothic"/>
            </a:endParaRPr>
          </a:p>
          <a:p>
            <a:pPr marL="285750" indent="-285750">
              <a:buClr>
                <a:schemeClr val="bg2"/>
              </a:buClr>
              <a:buFont typeface="Wingdings" panose="05000000000000000000" pitchFamily="2" charset="2"/>
              <a:buChar char="v"/>
            </a:pPr>
            <a:r>
              <a:rPr lang="en-US" dirty="0">
                <a:solidFill>
                  <a:schemeClr val="tx1"/>
                </a:solidFill>
                <a:highlight>
                  <a:schemeClr val="lt1"/>
                </a:highlight>
                <a:latin typeface="Century Gothic"/>
                <a:sym typeface="Century Gothic"/>
              </a:rPr>
              <a:t>Additionally, evaluation from the trainer encompasses </a:t>
            </a:r>
            <a:r>
              <a:rPr lang="en-US" b="1" dirty="0">
                <a:solidFill>
                  <a:schemeClr val="tx1"/>
                </a:solidFill>
                <a:highlight>
                  <a:schemeClr val="lt1"/>
                </a:highlight>
                <a:latin typeface="Century Gothic"/>
                <a:sym typeface="Century Gothic"/>
              </a:rPr>
              <a:t>participant communication </a:t>
            </a:r>
            <a:r>
              <a:rPr lang="en-US" dirty="0">
                <a:solidFill>
                  <a:schemeClr val="tx1"/>
                </a:solidFill>
                <a:highlight>
                  <a:schemeClr val="lt1"/>
                </a:highlight>
                <a:latin typeface="Century Gothic"/>
                <a:sym typeface="Century Gothic"/>
              </a:rPr>
              <a:t>and </a:t>
            </a:r>
            <a:r>
              <a:rPr lang="en-US" b="1" dirty="0">
                <a:solidFill>
                  <a:schemeClr val="tx1"/>
                </a:solidFill>
                <a:highlight>
                  <a:schemeClr val="lt1"/>
                </a:highlight>
                <a:latin typeface="Century Gothic"/>
                <a:sym typeface="Century Gothic"/>
              </a:rPr>
              <a:t>interaction</a:t>
            </a:r>
            <a:r>
              <a:rPr lang="en-US" dirty="0">
                <a:solidFill>
                  <a:schemeClr val="tx1"/>
                </a:solidFill>
                <a:highlight>
                  <a:schemeClr val="lt1"/>
                </a:highlight>
                <a:latin typeface="Century Gothic"/>
                <a:sym typeface="Century Gothic"/>
              </a:rPr>
              <a:t>, with a focus on fostering critical thinking through open discussions. This collaborative environment not only enhances participants' comprehension of cybersecurity concepts but also encourages exploration of critical aspects specific to the energy domain. </a:t>
            </a:r>
          </a:p>
          <a:p>
            <a:pPr marL="285750" indent="-285750">
              <a:buClr>
                <a:schemeClr val="bg2"/>
              </a:buClr>
              <a:buFont typeface="Wingdings" panose="05000000000000000000" pitchFamily="2" charset="2"/>
              <a:buChar char="v"/>
            </a:pPr>
            <a:endParaRPr lang="en-US" dirty="0">
              <a:solidFill>
                <a:schemeClr val="tx1"/>
              </a:solidFill>
              <a:highlight>
                <a:schemeClr val="lt1"/>
              </a:highlight>
              <a:latin typeface="Century Gothic"/>
              <a:sym typeface="Century Gothic"/>
            </a:endParaRPr>
          </a:p>
          <a:p>
            <a:pPr marL="285750" indent="-285750">
              <a:buClr>
                <a:schemeClr val="bg2"/>
              </a:buClr>
              <a:buFont typeface="Wingdings" panose="05000000000000000000" pitchFamily="2" charset="2"/>
              <a:buChar char="v"/>
            </a:pPr>
            <a:r>
              <a:rPr lang="en-US" dirty="0">
                <a:solidFill>
                  <a:schemeClr val="tx1"/>
                </a:solidFill>
                <a:highlight>
                  <a:schemeClr val="lt1"/>
                </a:highlight>
                <a:latin typeface="Century Gothic"/>
                <a:sym typeface="Century Gothic"/>
              </a:rPr>
              <a:t>Upon successful completion of the seminar, participants will receive a </a:t>
            </a:r>
            <a:r>
              <a:rPr lang="en-US" b="1" dirty="0">
                <a:solidFill>
                  <a:schemeClr val="tx1"/>
                </a:solidFill>
                <a:highlight>
                  <a:schemeClr val="lt1"/>
                </a:highlight>
                <a:latin typeface="Century Gothic"/>
                <a:sym typeface="Century Gothic"/>
              </a:rPr>
              <a:t>Certificate of Attendance</a:t>
            </a:r>
            <a:r>
              <a:rPr lang="en-US" dirty="0">
                <a:solidFill>
                  <a:schemeClr val="tx1"/>
                </a:solidFill>
                <a:highlight>
                  <a:schemeClr val="lt1"/>
                </a:highlight>
                <a:latin typeface="Century Gothic"/>
                <a:sym typeface="Century Gothic"/>
              </a:rPr>
              <a:t>, acknowledging their dedication to expanding their knowledge of cybersecurity within the context of Healthcare.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15</a:t>
            </a:fld>
            <a:endParaRPr/>
          </a:p>
        </p:txBody>
      </p:sp>
      <p:sp>
        <p:nvSpPr>
          <p:cNvPr id="388" name="Google Shape;388;p20"/>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n-US" sz="3600"/>
              <a:t>Background Knowledge and Prerequisites</a:t>
            </a:r>
            <a:endParaRPr/>
          </a:p>
        </p:txBody>
      </p:sp>
      <p:sp>
        <p:nvSpPr>
          <p:cNvPr id="389" name="Google Shape;389;p20"/>
          <p:cNvSpPr txBox="1">
            <a:spLocks noGrp="1"/>
          </p:cNvSpPr>
          <p:nvPr>
            <p:ph type="body" idx="1"/>
          </p:nvPr>
        </p:nvSpPr>
        <p:spPr>
          <a:xfrm>
            <a:off x="893304" y="1808873"/>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n-US"/>
              <a:t>Background knowledge:</a:t>
            </a:r>
            <a:endParaRPr/>
          </a:p>
        </p:txBody>
      </p:sp>
      <p:sp>
        <p:nvSpPr>
          <p:cNvPr id="390" name="Google Shape;390;p20"/>
          <p:cNvSpPr txBox="1">
            <a:spLocks noGrp="1"/>
          </p:cNvSpPr>
          <p:nvPr>
            <p:ph type="body" idx="3"/>
          </p:nvPr>
        </p:nvSpPr>
        <p:spPr>
          <a:xfrm>
            <a:off x="893350" y="2103120"/>
            <a:ext cx="5885100" cy="17622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1800"/>
              </a:spcAft>
              <a:buSzPts val="1600"/>
              <a:buNone/>
            </a:pPr>
            <a:r>
              <a:rPr lang="en-US" sz="1600" dirty="0">
                <a:solidFill>
                  <a:schemeClr val="tx1"/>
                </a:solidFill>
                <a:highlight>
                  <a:schemeClr val="lt1"/>
                </a:highlight>
              </a:rPr>
              <a:t>Basic understanding of computers and networking</a:t>
            </a:r>
            <a:endParaRPr lang="el-GR" sz="1600" dirty="0">
              <a:solidFill>
                <a:schemeClr val="tx1"/>
              </a:solidFill>
              <a:highlight>
                <a:schemeClr val="lt1"/>
              </a:highlight>
            </a:endParaRPr>
          </a:p>
          <a:p>
            <a:pPr marL="0" indent="0">
              <a:spcBef>
                <a:spcPts val="0"/>
              </a:spcBef>
              <a:buSzPts val="1600"/>
            </a:pPr>
            <a:r>
              <a:rPr lang="en-US" sz="1600" dirty="0">
                <a:solidFill>
                  <a:schemeClr val="tx1"/>
                </a:solidFill>
                <a:highlight>
                  <a:schemeClr val="lt1"/>
                </a:highlight>
              </a:rPr>
              <a:t>Basic IT and security Knowledge</a:t>
            </a:r>
            <a:endParaRPr sz="1600" dirty="0">
              <a:solidFill>
                <a:schemeClr val="tx1"/>
              </a:solidFill>
              <a:highlight>
                <a:schemeClr val="lt1"/>
              </a:highlight>
            </a:endParaRPr>
          </a:p>
          <a:p>
            <a:pPr marL="0" lvl="0" indent="0" algn="l" rtl="0">
              <a:lnSpc>
                <a:spcPct val="100000"/>
              </a:lnSpc>
              <a:spcBef>
                <a:spcPts val="1400"/>
              </a:spcBef>
              <a:spcAft>
                <a:spcPts val="0"/>
              </a:spcAft>
              <a:buSzPts val="1600"/>
              <a:buNone/>
            </a:pPr>
            <a:r>
              <a:rPr lang="en-US" sz="1600" dirty="0">
                <a:solidFill>
                  <a:schemeClr val="tx1"/>
                </a:solidFill>
                <a:highlight>
                  <a:schemeClr val="lt1"/>
                </a:highlight>
              </a:rPr>
              <a:t>Awareness of cybersecurity</a:t>
            </a:r>
            <a:endParaRPr sz="1600" dirty="0">
              <a:solidFill>
                <a:schemeClr val="tx1"/>
              </a:solidFill>
              <a:highlight>
                <a:schemeClr val="lt1"/>
              </a:highlight>
            </a:endParaRPr>
          </a:p>
        </p:txBody>
      </p:sp>
      <p:sp>
        <p:nvSpPr>
          <p:cNvPr id="391" name="Google Shape;391;p20"/>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92" name="Google Shape;392;p20"/>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393" name="Google Shape;393;p20"/>
          <p:cNvSpPr txBox="1"/>
          <p:nvPr/>
        </p:nvSpPr>
        <p:spPr>
          <a:xfrm>
            <a:off x="893304" y="4258088"/>
            <a:ext cx="5710500" cy="533400"/>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n-US" sz="4400" b="0" baseline="-25000" dirty="0">
                <a:solidFill>
                  <a:schemeClr val="dk2"/>
                </a:solidFill>
                <a:latin typeface="Century Gothic"/>
                <a:ea typeface="Century Gothic"/>
                <a:cs typeface="Century Gothic"/>
                <a:sym typeface="Century Gothic"/>
              </a:rPr>
              <a:t>Prerequisites:</a:t>
            </a:r>
            <a:endParaRPr dirty="0"/>
          </a:p>
        </p:txBody>
      </p:sp>
      <p:sp>
        <p:nvSpPr>
          <p:cNvPr id="394" name="Google Shape;394;p20"/>
          <p:cNvSpPr txBox="1"/>
          <p:nvPr/>
        </p:nvSpPr>
        <p:spPr>
          <a:xfrm>
            <a:off x="893304" y="4791489"/>
            <a:ext cx="5885179" cy="365126"/>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accent1"/>
              </a:buClr>
              <a:buSzPts val="1600"/>
              <a:buFont typeface="Calibri"/>
              <a:buNone/>
            </a:pPr>
            <a:r>
              <a:rPr lang="en-US" sz="1600" dirty="0">
                <a:solidFill>
                  <a:schemeClr val="tx1"/>
                </a:solidFill>
                <a:highlight>
                  <a:schemeClr val="lt1"/>
                </a:highlight>
                <a:latin typeface="Century Gothic"/>
                <a:ea typeface="Century Gothic"/>
                <a:cs typeface="Century Gothic"/>
                <a:sym typeface="Century Gothic"/>
              </a:rPr>
              <a:t>None</a:t>
            </a:r>
            <a:endParaRPr dirty="0">
              <a:solidFill>
                <a:schemeClr val="tx1"/>
              </a:solidFill>
              <a:highlight>
                <a:schemeClr val="lt1"/>
              </a:highlight>
            </a:endParaRPr>
          </a:p>
        </p:txBody>
      </p:sp>
      <p:pic>
        <p:nvPicPr>
          <p:cNvPr id="395" name="Google Shape;395;p20" descr="A person holding books in a library&#10;&#10;Description automatically generated"/>
          <p:cNvPicPr preferRelativeResize="0">
            <a:picLocks noGrp="1"/>
          </p:cNvPicPr>
          <p:nvPr>
            <p:ph type="pic" idx="2"/>
          </p:nvPr>
        </p:nvPicPr>
        <p:blipFill rotWithShape="1">
          <a:blip r:embed="rId4">
            <a:alphaModFix/>
          </a:blip>
          <a:srcRect l="13161" r="13161"/>
          <a:stretch/>
        </p:blipFill>
        <p:spPr>
          <a:xfrm flipH="1">
            <a:off x="7163691" y="0"/>
            <a:ext cx="5024825" cy="6858000"/>
          </a:xfrm>
          <a:prstGeom prst="rect">
            <a:avLst/>
          </a:prstGeom>
          <a:solidFill>
            <a:schemeClr val="lt2"/>
          </a:solidFill>
          <a:ln>
            <a:noFill/>
          </a:ln>
        </p:spPr>
      </p:pic>
      <p:pic>
        <p:nvPicPr>
          <p:cNvPr id="396" name="Google Shape;396;p20"/>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397" name="Google Shape;397;p20"/>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1"/>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16</a:t>
            </a:fld>
            <a:endParaRPr/>
          </a:p>
        </p:txBody>
      </p:sp>
      <p:sp>
        <p:nvSpPr>
          <p:cNvPr id="403" name="Google Shape;403;p21"/>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n-US" sz="3600"/>
              <a:t>Technical Tools and Other Requirement</a:t>
            </a:r>
            <a:endParaRPr/>
          </a:p>
        </p:txBody>
      </p:sp>
      <p:sp>
        <p:nvSpPr>
          <p:cNvPr id="404" name="Google Shape;404;p21"/>
          <p:cNvSpPr txBox="1">
            <a:spLocks noGrp="1"/>
          </p:cNvSpPr>
          <p:nvPr>
            <p:ph type="body" idx="1"/>
          </p:nvPr>
        </p:nvSpPr>
        <p:spPr>
          <a:xfrm>
            <a:off x="1037417" y="1803267"/>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n-US"/>
              <a:t>Technical Tools</a:t>
            </a:r>
            <a:endParaRPr/>
          </a:p>
        </p:txBody>
      </p:sp>
      <p:sp>
        <p:nvSpPr>
          <p:cNvPr id="405" name="Google Shape;405;p21"/>
          <p:cNvSpPr txBox="1">
            <a:spLocks noGrp="1"/>
          </p:cNvSpPr>
          <p:nvPr>
            <p:ph type="body" idx="3"/>
          </p:nvPr>
        </p:nvSpPr>
        <p:spPr>
          <a:xfrm>
            <a:off x="1037417" y="2429101"/>
            <a:ext cx="5885179" cy="661572"/>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1400"/>
              </a:spcBef>
              <a:spcAft>
                <a:spcPts val="0"/>
              </a:spcAft>
              <a:buSzPts val="1600"/>
              <a:buNone/>
            </a:pPr>
            <a:r>
              <a:rPr lang="en-US" sz="1600" dirty="0"/>
              <a:t>Nothing Prerequisite</a:t>
            </a:r>
            <a:endParaRPr sz="1600" dirty="0"/>
          </a:p>
        </p:txBody>
      </p:sp>
      <p:sp>
        <p:nvSpPr>
          <p:cNvPr id="406" name="Google Shape;406;p21"/>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407" name="Google Shape;407;p21"/>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408" name="Google Shape;408;p21"/>
          <p:cNvSpPr txBox="1"/>
          <p:nvPr/>
        </p:nvSpPr>
        <p:spPr>
          <a:xfrm>
            <a:off x="1037417" y="3567055"/>
            <a:ext cx="5710505" cy="483737"/>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n-US" sz="4400" b="0" baseline="-25000" dirty="0">
                <a:solidFill>
                  <a:schemeClr val="dk2"/>
                </a:solidFill>
                <a:latin typeface="Century Gothic"/>
                <a:ea typeface="Century Gothic"/>
                <a:cs typeface="Century Gothic"/>
                <a:sym typeface="Century Gothic"/>
              </a:rPr>
              <a:t>Other Requirements</a:t>
            </a:r>
            <a:endParaRPr dirty="0"/>
          </a:p>
        </p:txBody>
      </p:sp>
      <p:sp>
        <p:nvSpPr>
          <p:cNvPr id="409" name="Google Shape;409;p21"/>
          <p:cNvSpPr txBox="1"/>
          <p:nvPr/>
        </p:nvSpPr>
        <p:spPr>
          <a:xfrm>
            <a:off x="1049093" y="4352545"/>
            <a:ext cx="5885179" cy="80407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accent1"/>
              </a:buClr>
              <a:buSzPts val="1600"/>
              <a:buFont typeface="Calibri"/>
              <a:buNone/>
            </a:pPr>
            <a:r>
              <a:rPr lang="en-US" sz="1600" dirty="0">
                <a:solidFill>
                  <a:srgbClr val="7F7F7F"/>
                </a:solidFill>
                <a:highlight>
                  <a:schemeClr val="lt1"/>
                </a:highlight>
                <a:latin typeface="Century Gothic"/>
                <a:ea typeface="Century Gothic"/>
                <a:cs typeface="Century Gothic"/>
                <a:sym typeface="Century Gothic"/>
              </a:rPr>
              <a:t>Knowledge of Basic Computer Concepts / Awareness of Internet Security Practices / Willingness to Learn and Experiment / Active Participation</a:t>
            </a:r>
            <a:endParaRPr dirty="0">
              <a:highlight>
                <a:schemeClr val="lt1"/>
              </a:highlight>
            </a:endParaRPr>
          </a:p>
        </p:txBody>
      </p:sp>
      <p:pic>
        <p:nvPicPr>
          <p:cNvPr id="410" name="Google Shape;410;p21" descr="A group of people working on a project&#10;&#10;Description automatically generated"/>
          <p:cNvPicPr preferRelativeResize="0">
            <a:picLocks noGrp="1"/>
          </p:cNvPicPr>
          <p:nvPr>
            <p:ph type="pic" idx="2"/>
          </p:nvPr>
        </p:nvPicPr>
        <p:blipFill rotWithShape="1">
          <a:blip r:embed="rId4">
            <a:alphaModFix/>
          </a:blip>
          <a:srcRect l="14408" r="14407"/>
          <a:stretch/>
        </p:blipFill>
        <p:spPr>
          <a:xfrm flipH="1">
            <a:off x="7163691" y="0"/>
            <a:ext cx="5024825" cy="6858000"/>
          </a:xfrm>
          <a:prstGeom prst="rect">
            <a:avLst/>
          </a:prstGeom>
          <a:solidFill>
            <a:schemeClr val="lt2"/>
          </a:solidFill>
          <a:ln>
            <a:noFill/>
          </a:ln>
        </p:spPr>
      </p:pic>
      <p:pic>
        <p:nvPicPr>
          <p:cNvPr id="411" name="Google Shape;411;p21"/>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412" name="Google Shape;412;p21"/>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16</a:t>
            </a:fld>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416"/>
        <p:cNvGrpSpPr/>
        <p:nvPr/>
      </p:nvGrpSpPr>
      <p:grpSpPr>
        <a:xfrm>
          <a:off x="0" y="0"/>
          <a:ext cx="0" cy="0"/>
          <a:chOff x="0" y="0"/>
          <a:chExt cx="0" cy="0"/>
        </a:xfrm>
      </p:grpSpPr>
      <p:sp>
        <p:nvSpPr>
          <p:cNvPr id="417" name="Google Shape;417;p22"/>
          <p:cNvSpPr txBox="1">
            <a:spLocks noGrp="1"/>
          </p:cNvSpPr>
          <p:nvPr>
            <p:ph type="ctrTitle"/>
          </p:nvPr>
        </p:nvSpPr>
        <p:spPr>
          <a:xfrm>
            <a:off x="796325" y="320050"/>
            <a:ext cx="6367500" cy="152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3240"/>
              <a:buFont typeface="Book Antiqua"/>
              <a:buNone/>
            </a:pPr>
            <a:r>
              <a:rPr lang="en-US" sz="3640">
                <a:solidFill>
                  <a:schemeClr val="accent1"/>
                </a:solidFill>
              </a:rPr>
              <a:t>Resources: </a:t>
            </a:r>
            <a:r>
              <a:rPr lang="en-US" sz="3640"/>
              <a:t>Books and Reference Material</a:t>
            </a:r>
            <a:endParaRPr sz="3640"/>
          </a:p>
        </p:txBody>
      </p:sp>
      <p:sp>
        <p:nvSpPr>
          <p:cNvPr id="418" name="Google Shape;418;p22"/>
          <p:cNvSpPr txBox="1">
            <a:spLocks noGrp="1"/>
          </p:cNvSpPr>
          <p:nvPr>
            <p:ph type="body" idx="1"/>
          </p:nvPr>
        </p:nvSpPr>
        <p:spPr>
          <a:xfrm>
            <a:off x="720125" y="2176200"/>
            <a:ext cx="6367500" cy="3464100"/>
          </a:xfrm>
          <a:prstGeom prst="rect">
            <a:avLst/>
          </a:prstGeom>
          <a:noFill/>
          <a:ln>
            <a:noFill/>
          </a:ln>
        </p:spPr>
        <p:txBody>
          <a:bodyPr spcFirstLastPara="1" wrap="square" lIns="91425" tIns="45700" rIns="0" bIns="0" anchor="t" anchorCtr="0">
            <a:noAutofit/>
          </a:bodyPr>
          <a:lstStyle/>
          <a:p>
            <a:pPr marL="228600" lvl="0" indent="-219265" algn="l" rtl="0">
              <a:lnSpc>
                <a:spcPct val="80000"/>
              </a:lnSpc>
              <a:spcBef>
                <a:spcPts val="600"/>
              </a:spcBef>
              <a:spcAft>
                <a:spcPts val="0"/>
              </a:spcAft>
              <a:buSzPts val="870"/>
              <a:buFont typeface="Book Antiqua"/>
              <a:buAutoNum type="arabicPeriod"/>
            </a:pPr>
            <a:r>
              <a:rPr lang="en-US" sz="870"/>
              <a:t>ENISA. (2019). Good Practices for Cybersecurity in the Maritime Sector. Drougkas, A., Sarri, A., Kyranoudi, P., Zisi, A.</a:t>
            </a:r>
            <a:endParaRPr sz="870"/>
          </a:p>
          <a:p>
            <a:pPr marL="228600" lvl="0" indent="-219265" algn="l" rtl="0">
              <a:lnSpc>
                <a:spcPct val="80000"/>
              </a:lnSpc>
              <a:spcBef>
                <a:spcPts val="600"/>
              </a:spcBef>
              <a:spcAft>
                <a:spcPts val="0"/>
              </a:spcAft>
              <a:buSzPts val="870"/>
              <a:buFont typeface="Book Antiqua"/>
              <a:buAutoNum type="arabicPeriod"/>
            </a:pPr>
            <a:r>
              <a:rPr lang="en-US" sz="870"/>
              <a:t>ENISA. (2023). ENISA Transport Threat Landscape. Theocharidou, M., Stanic, Z., Drougkas, A., De Sousa Figueiredo, R.,  Tsekmezoglou, E., Naydenov, R., Lella, I., Malatras, A.</a:t>
            </a:r>
            <a:endParaRPr sz="870"/>
          </a:p>
          <a:p>
            <a:pPr marL="228600" lvl="0" indent="-219265" algn="l" rtl="0">
              <a:lnSpc>
                <a:spcPct val="80000"/>
              </a:lnSpc>
              <a:spcBef>
                <a:spcPts val="600"/>
              </a:spcBef>
              <a:spcAft>
                <a:spcPts val="0"/>
              </a:spcAft>
              <a:buSzPts val="870"/>
              <a:buAutoNum type="arabicPeriod"/>
            </a:pPr>
            <a:r>
              <a:rPr lang="en-US" sz="870"/>
              <a:t>Police warning after drug traffickers' cyber-attack. </a:t>
            </a:r>
            <a:r>
              <a:rPr lang="en-US" sz="870">
                <a:highlight>
                  <a:schemeClr val="lt1"/>
                </a:highlight>
              </a:rPr>
              <a:t>Available at: </a:t>
            </a:r>
            <a:r>
              <a:rPr lang="en-US" sz="870" u="sng">
                <a:solidFill>
                  <a:schemeClr val="hlink"/>
                </a:solidFill>
                <a:hlinkClick r:id="rId3"/>
              </a:rPr>
              <a:t>https://www.bbc.com/news/world-europe-24539417</a:t>
            </a:r>
            <a:endParaRPr sz="870"/>
          </a:p>
          <a:p>
            <a:pPr marL="228600" lvl="0" indent="-219265" algn="l" rtl="0">
              <a:lnSpc>
                <a:spcPct val="80000"/>
              </a:lnSpc>
              <a:spcBef>
                <a:spcPts val="600"/>
              </a:spcBef>
              <a:spcAft>
                <a:spcPts val="0"/>
              </a:spcAft>
              <a:buSzPts val="870"/>
              <a:buAutoNum type="arabicPeriod"/>
            </a:pPr>
            <a:r>
              <a:rPr lang="en-US" sz="870"/>
              <a:t>The Untold Story of NotPetya, the Most Devastating Cyberattack in History. </a:t>
            </a:r>
            <a:r>
              <a:rPr lang="en-US" sz="870">
                <a:highlight>
                  <a:schemeClr val="lt1"/>
                </a:highlight>
              </a:rPr>
              <a:t>Available at: </a:t>
            </a:r>
            <a:r>
              <a:rPr lang="en-US" sz="870" u="sng">
                <a:solidFill>
                  <a:schemeClr val="hlink"/>
                </a:solidFill>
                <a:hlinkClick r:id="rId4"/>
              </a:rPr>
              <a:t>https://www.wired.com/story/notpetya-cyberattack-ukraine-russia-code-crashed-the-world/</a:t>
            </a:r>
            <a:endParaRPr sz="870"/>
          </a:p>
          <a:p>
            <a:pPr marL="228600" lvl="0" indent="-219265" algn="l" rtl="0">
              <a:lnSpc>
                <a:spcPct val="80000"/>
              </a:lnSpc>
              <a:spcBef>
                <a:spcPts val="600"/>
              </a:spcBef>
              <a:spcAft>
                <a:spcPts val="0"/>
              </a:spcAft>
              <a:buSzPts val="870"/>
              <a:buAutoNum type="arabicPeriod"/>
            </a:pPr>
            <a:r>
              <a:rPr lang="en-US" sz="870"/>
              <a:t>Troubled waters: Cyber-attacks on San Diego and Barcelona’s ports. </a:t>
            </a:r>
            <a:r>
              <a:rPr lang="en-US" sz="870">
                <a:highlight>
                  <a:schemeClr val="lt1"/>
                </a:highlight>
              </a:rPr>
              <a:t>Available at: </a:t>
            </a:r>
            <a:r>
              <a:rPr lang="en-US" sz="870" u="sng">
                <a:solidFill>
                  <a:schemeClr val="hlink"/>
                </a:solidFill>
                <a:hlinkClick r:id="rId5"/>
              </a:rPr>
              <a:t>https://darktrace.com/blog/troubled-waters-cyber-attacks-on-san-diego-and-barcelonas-ports</a:t>
            </a:r>
            <a:endParaRPr sz="870"/>
          </a:p>
          <a:p>
            <a:pPr marL="228600" lvl="0" indent="-219265" algn="l" rtl="0">
              <a:lnSpc>
                <a:spcPct val="80000"/>
              </a:lnSpc>
              <a:spcBef>
                <a:spcPts val="600"/>
              </a:spcBef>
              <a:spcAft>
                <a:spcPts val="0"/>
              </a:spcAft>
              <a:buSzPts val="870"/>
              <a:buFont typeface="Book Antiqua"/>
              <a:buAutoNum type="arabicPeriod"/>
            </a:pPr>
            <a:r>
              <a:rPr lang="en-US" sz="870"/>
              <a:t>CyBOK (2021). "Web &amp; Mobile Security Knowledge Area” Version 1.0.1.</a:t>
            </a:r>
            <a:endParaRPr sz="870"/>
          </a:p>
          <a:p>
            <a:pPr marL="228600" lvl="0" indent="-219265" algn="l" rtl="0">
              <a:lnSpc>
                <a:spcPct val="80000"/>
              </a:lnSpc>
              <a:spcBef>
                <a:spcPts val="600"/>
              </a:spcBef>
              <a:spcAft>
                <a:spcPts val="0"/>
              </a:spcAft>
              <a:buSzPts val="870"/>
              <a:buAutoNum type="arabicPeriod"/>
            </a:pPr>
            <a:r>
              <a:rPr lang="en-US" sz="870"/>
              <a:t>NIST Special Publication 800-115. Technical Guide to Information Security Testing and Assessment. </a:t>
            </a:r>
            <a:endParaRPr sz="870">
              <a:highlight>
                <a:schemeClr val="lt1"/>
              </a:highlight>
            </a:endParaRPr>
          </a:p>
          <a:p>
            <a:pPr marL="228600" lvl="0" indent="-219265" algn="l" rtl="0">
              <a:lnSpc>
                <a:spcPct val="80000"/>
              </a:lnSpc>
              <a:spcBef>
                <a:spcPts val="600"/>
              </a:spcBef>
              <a:spcAft>
                <a:spcPts val="0"/>
              </a:spcAft>
              <a:buSzPts val="870"/>
              <a:buAutoNum type="arabicPeriod"/>
            </a:pPr>
            <a:r>
              <a:rPr lang="en-US" sz="870">
                <a:highlight>
                  <a:schemeClr val="lt1"/>
                </a:highlight>
              </a:rPr>
              <a:t>OWASP Top 10:2021. Available at:  </a:t>
            </a:r>
            <a:r>
              <a:rPr lang="en-US" sz="870" u="sng">
                <a:solidFill>
                  <a:schemeClr val="hlink"/>
                </a:solidFill>
                <a:highlight>
                  <a:schemeClr val="lt1"/>
                </a:highlight>
                <a:hlinkClick r:id="rId6"/>
              </a:rPr>
              <a:t>https://owasp.org/Top10/</a:t>
            </a:r>
            <a:r>
              <a:rPr lang="en-US" sz="870">
                <a:highlight>
                  <a:schemeClr val="lt1"/>
                </a:highlight>
              </a:rPr>
              <a:t> </a:t>
            </a:r>
            <a:endParaRPr sz="870">
              <a:highlight>
                <a:schemeClr val="lt1"/>
              </a:highlight>
            </a:endParaRPr>
          </a:p>
          <a:p>
            <a:pPr marL="228600" lvl="0" indent="-219265" algn="l" rtl="0">
              <a:lnSpc>
                <a:spcPct val="80000"/>
              </a:lnSpc>
              <a:spcBef>
                <a:spcPts val="600"/>
              </a:spcBef>
              <a:spcAft>
                <a:spcPts val="0"/>
              </a:spcAft>
              <a:buSzPts val="870"/>
              <a:buAutoNum type="arabicPeriod"/>
            </a:pPr>
            <a:r>
              <a:rPr lang="en-US" sz="870">
                <a:highlight>
                  <a:schemeClr val="lt1"/>
                </a:highlight>
              </a:rPr>
              <a:t>Synopsys. OWASP Top 10 2021. Available at: </a:t>
            </a:r>
            <a:r>
              <a:rPr lang="en-US" sz="870" u="sng">
                <a:solidFill>
                  <a:schemeClr val="hlink"/>
                </a:solidFill>
                <a:highlight>
                  <a:schemeClr val="lt1"/>
                </a:highlight>
                <a:hlinkClick r:id="rId7"/>
              </a:rPr>
              <a:t>https://www.synopsys.com/glossary/what-is-owasp-top-10.html#A</a:t>
            </a:r>
            <a:r>
              <a:rPr lang="en-US" sz="870">
                <a:highlight>
                  <a:schemeClr val="lt1"/>
                </a:highlight>
              </a:rPr>
              <a:t> </a:t>
            </a:r>
            <a:endParaRPr sz="870">
              <a:highlight>
                <a:schemeClr val="lt1"/>
              </a:highlight>
            </a:endParaRPr>
          </a:p>
          <a:p>
            <a:pPr marL="228600" lvl="0" indent="-219265" algn="l" rtl="0">
              <a:lnSpc>
                <a:spcPct val="80000"/>
              </a:lnSpc>
              <a:spcBef>
                <a:spcPts val="600"/>
              </a:spcBef>
              <a:spcAft>
                <a:spcPts val="0"/>
              </a:spcAft>
              <a:buSzPts val="870"/>
              <a:buAutoNum type="arabicPeriod"/>
            </a:pPr>
            <a:endParaRPr sz="870">
              <a:highlight>
                <a:schemeClr val="lt1"/>
              </a:highlight>
            </a:endParaRPr>
          </a:p>
        </p:txBody>
      </p:sp>
      <p:sp>
        <p:nvSpPr>
          <p:cNvPr id="419" name="Google Shape;419;p2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grpSp>
        <p:nvGrpSpPr>
          <p:cNvPr id="420" name="Google Shape;420;p22"/>
          <p:cNvGrpSpPr/>
          <p:nvPr/>
        </p:nvGrpSpPr>
        <p:grpSpPr>
          <a:xfrm>
            <a:off x="7370364" y="-23539"/>
            <a:ext cx="2562565" cy="6885155"/>
            <a:chOff x="7370364" y="-23539"/>
            <a:chExt cx="2562565" cy="6885155"/>
          </a:xfrm>
        </p:grpSpPr>
        <p:pic>
          <p:nvPicPr>
            <p:cNvPr id="421" name="Google Shape;421;p22"/>
            <p:cNvPicPr preferRelativeResize="0"/>
            <p:nvPr/>
          </p:nvPicPr>
          <p:blipFill rotWithShape="1">
            <a:blip r:embed="rId8">
              <a:alphaModFix/>
            </a:blip>
            <a:srcRect/>
            <a:stretch/>
          </p:blipFill>
          <p:spPr>
            <a:xfrm rot="10800000">
              <a:off x="7829202" y="5156615"/>
              <a:ext cx="878334" cy="1705001"/>
            </a:xfrm>
            <a:prstGeom prst="rect">
              <a:avLst/>
            </a:prstGeom>
            <a:noFill/>
            <a:ln>
              <a:noFill/>
            </a:ln>
          </p:spPr>
        </p:pic>
        <p:sp>
          <p:nvSpPr>
            <p:cNvPr id="422" name="Google Shape;422;p22"/>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23" name="Google Shape;423;p22" descr="A group of people working on a computer&#10;&#10;Description automatically generated"/>
          <p:cNvPicPr preferRelativeResize="0">
            <a:picLocks noGrp="1"/>
          </p:cNvPicPr>
          <p:nvPr>
            <p:ph type="pic" idx="2"/>
          </p:nvPr>
        </p:nvPicPr>
        <p:blipFill rotWithShape="1">
          <a:blip r:embed="rId9">
            <a:alphaModFix/>
          </a:blip>
          <a:srcRect l="13161" r="13161"/>
          <a:stretch/>
        </p:blipFill>
        <p:spPr>
          <a:xfrm flipH="1">
            <a:off x="7163691" y="0"/>
            <a:ext cx="5024825" cy="6858000"/>
          </a:xfrm>
          <a:prstGeom prst="rect">
            <a:avLst/>
          </a:prstGeom>
          <a:solidFill>
            <a:schemeClr val="lt2"/>
          </a:solidFill>
          <a:ln>
            <a:noFill/>
          </a:ln>
        </p:spPr>
      </p:pic>
      <p:pic>
        <p:nvPicPr>
          <p:cNvPr id="424" name="Google Shape;424;p22"/>
          <p:cNvPicPr preferRelativeResize="0"/>
          <p:nvPr/>
        </p:nvPicPr>
        <p:blipFill>
          <a:blip r:embed="rId10">
            <a:alphaModFix/>
          </a:blip>
          <a:stretch>
            <a:fillRect/>
          </a:stretch>
        </p:blipFill>
        <p:spPr>
          <a:xfrm>
            <a:off x="9509575" y="108400"/>
            <a:ext cx="2553075" cy="472250"/>
          </a:xfrm>
          <a:prstGeom prst="rect">
            <a:avLst/>
          </a:prstGeom>
          <a:noFill/>
          <a:ln>
            <a:noFill/>
          </a:ln>
        </p:spPr>
      </p:pic>
      <p:sp>
        <p:nvSpPr>
          <p:cNvPr id="425" name="Google Shape;425;p22"/>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3"/>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ct val="100000"/>
              <a:buFont typeface="Book Antiqua"/>
              <a:buNone/>
            </a:pPr>
            <a:r>
              <a:rPr lang="en-US">
                <a:solidFill>
                  <a:schemeClr val="accent1"/>
                </a:solidFill>
              </a:rPr>
              <a:t>Registration: </a:t>
            </a:r>
            <a:r>
              <a:rPr lang="en-US"/>
              <a:t>How to register and other practical information</a:t>
            </a:r>
            <a:endParaRPr/>
          </a:p>
        </p:txBody>
      </p:sp>
      <p:sp>
        <p:nvSpPr>
          <p:cNvPr id="431" name="Google Shape;431;p23"/>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p>
            <a:pPr marL="91440" lvl="0" indent="-91440" algn="l" rtl="0">
              <a:lnSpc>
                <a:spcPct val="100000"/>
              </a:lnSpc>
              <a:spcBef>
                <a:spcPts val="0"/>
              </a:spcBef>
              <a:spcAft>
                <a:spcPts val="0"/>
              </a:spcAft>
              <a:buSzPts val="1400"/>
              <a:buChar char=" "/>
            </a:pPr>
            <a:r>
              <a:rPr lang="en-US"/>
              <a:t>The specific registration process for the Cybersecurity Essentials and Management training may vary depending on the training provider or institution. However, the general steps are typically straightforward and can be completed online or in person.</a:t>
            </a:r>
            <a:endParaRPr/>
          </a:p>
          <a:p>
            <a:pPr marL="91440" lvl="0" indent="-2539" algn="l" rtl="0">
              <a:lnSpc>
                <a:spcPct val="100000"/>
              </a:lnSpc>
              <a:spcBef>
                <a:spcPts val="1400"/>
              </a:spcBef>
              <a:spcAft>
                <a:spcPts val="0"/>
              </a:spcAft>
              <a:buSzPts val="1400"/>
              <a:buNone/>
            </a:pPr>
            <a:endParaRPr/>
          </a:p>
          <a:p>
            <a:pPr marL="342900" lvl="0" indent="-342900" algn="l" rtl="0">
              <a:lnSpc>
                <a:spcPct val="100000"/>
              </a:lnSpc>
              <a:spcBef>
                <a:spcPts val="1400"/>
              </a:spcBef>
              <a:spcAft>
                <a:spcPts val="0"/>
              </a:spcAft>
              <a:buSzPts val="1400"/>
              <a:buFont typeface="Book Antiqua"/>
              <a:buAutoNum type="arabicPeriod"/>
            </a:pPr>
            <a:r>
              <a:rPr lang="en-US"/>
              <a:t>Online Registration</a:t>
            </a:r>
            <a:endParaRPr/>
          </a:p>
          <a:p>
            <a:pPr marL="342900" lvl="0" indent="-342900" algn="l" rtl="0">
              <a:lnSpc>
                <a:spcPct val="100000"/>
              </a:lnSpc>
              <a:spcBef>
                <a:spcPts val="1400"/>
              </a:spcBef>
              <a:spcAft>
                <a:spcPts val="0"/>
              </a:spcAft>
              <a:buSzPts val="1400"/>
              <a:buFont typeface="Book Antiqua"/>
              <a:buAutoNum type="arabicPeriod"/>
            </a:pPr>
            <a:r>
              <a:rPr lang="en-US"/>
              <a:t>In-Person Registration</a:t>
            </a:r>
            <a:endParaRPr/>
          </a:p>
          <a:p>
            <a:pPr marL="342900" lvl="0" indent="-342900" algn="l" rtl="0">
              <a:lnSpc>
                <a:spcPct val="100000"/>
              </a:lnSpc>
              <a:spcBef>
                <a:spcPts val="1400"/>
              </a:spcBef>
              <a:spcAft>
                <a:spcPts val="0"/>
              </a:spcAft>
              <a:buSzPts val="1400"/>
              <a:buFont typeface="Book Antiqua"/>
              <a:buAutoNum type="arabicPeriod"/>
            </a:pPr>
            <a:r>
              <a:rPr lang="en-US"/>
              <a:t>Additional Practical Information</a:t>
            </a:r>
            <a:endParaRPr/>
          </a:p>
          <a:p>
            <a:pPr marL="91440" lvl="0" indent="-2539" algn="l" rtl="0">
              <a:lnSpc>
                <a:spcPct val="100000"/>
              </a:lnSpc>
              <a:spcBef>
                <a:spcPts val="1400"/>
              </a:spcBef>
              <a:spcAft>
                <a:spcPts val="0"/>
              </a:spcAft>
              <a:buSzPts val="1400"/>
              <a:buNone/>
            </a:pPr>
            <a:endParaRPr/>
          </a:p>
          <a:p>
            <a:pPr marL="91440" lvl="0" indent="-2539" algn="l" rtl="0">
              <a:lnSpc>
                <a:spcPct val="100000"/>
              </a:lnSpc>
              <a:spcBef>
                <a:spcPts val="1400"/>
              </a:spcBef>
              <a:spcAft>
                <a:spcPts val="0"/>
              </a:spcAft>
              <a:buSzPts val="1400"/>
              <a:buNone/>
            </a:pPr>
            <a:endParaRPr/>
          </a:p>
          <a:p>
            <a:pPr marL="91440" lvl="0" indent="-2539" algn="l" rtl="0">
              <a:lnSpc>
                <a:spcPct val="100000"/>
              </a:lnSpc>
              <a:spcBef>
                <a:spcPts val="1400"/>
              </a:spcBef>
              <a:spcAft>
                <a:spcPts val="0"/>
              </a:spcAft>
              <a:buSzPts val="1400"/>
              <a:buNone/>
            </a:pPr>
            <a:endParaRPr/>
          </a:p>
          <a:p>
            <a:pPr marL="91440" lvl="0" indent="-2539" algn="l" rtl="0">
              <a:lnSpc>
                <a:spcPct val="100000"/>
              </a:lnSpc>
              <a:spcBef>
                <a:spcPts val="1400"/>
              </a:spcBef>
              <a:spcAft>
                <a:spcPts val="0"/>
              </a:spcAft>
              <a:buSzPts val="1400"/>
              <a:buNone/>
            </a:pPr>
            <a:endParaRPr/>
          </a:p>
        </p:txBody>
      </p:sp>
      <p:pic>
        <p:nvPicPr>
          <p:cNvPr id="432" name="Google Shape;432;p23" descr="A person working at a desk"/>
          <p:cNvPicPr preferRelativeResize="0">
            <a:picLocks noGrp="1"/>
          </p:cNvPicPr>
          <p:nvPr>
            <p:ph type="pic" idx="2"/>
          </p:nvPr>
        </p:nvPicPr>
        <p:blipFill rotWithShape="1">
          <a:blip r:embed="rId3">
            <a:alphaModFix/>
          </a:blip>
          <a:srcRect l="3565" r="3565"/>
          <a:stretch/>
        </p:blipFill>
        <p:spPr>
          <a:xfrm flipH="1">
            <a:off x="7163691" y="0"/>
            <a:ext cx="5024825" cy="6858000"/>
          </a:xfrm>
          <a:prstGeom prst="rect">
            <a:avLst/>
          </a:prstGeom>
          <a:solidFill>
            <a:schemeClr val="lt2"/>
          </a:solidFill>
          <a:ln>
            <a:noFill/>
          </a:ln>
        </p:spPr>
      </p:pic>
      <p:sp>
        <p:nvSpPr>
          <p:cNvPr id="433" name="Google Shape;433;p23"/>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434" name="Google Shape;434;p23"/>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35" name="Google Shape;435;p2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a:p>
        </p:txBody>
      </p:sp>
      <p:pic>
        <p:nvPicPr>
          <p:cNvPr id="436" name="Google Shape;436;p23"/>
          <p:cNvPicPr preferRelativeResize="0"/>
          <p:nvPr/>
        </p:nvPicPr>
        <p:blipFill>
          <a:blip r:embed="rId5">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749479"/>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rPr>
              <a:t>Introduction to Cybersecurity in Healthcare</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378035"/>
            <a:ext cx="5885179" cy="533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rgbClr val="000000"/>
              </a:buClr>
              <a:buSzPts val="2000"/>
              <a:buFont typeface="Arial"/>
              <a:buNone/>
            </a:pPr>
            <a:r>
              <a:rPr lang="en-US" sz="2000" dirty="0">
                <a:solidFill>
                  <a:srgbClr val="7F7F7F"/>
                </a:solidFill>
              </a:rPr>
              <a:t>Vulnerability Management and Reporting</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09613"/>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dirty="0">
                <a:highlight>
                  <a:schemeClr val="lt1"/>
                </a:highlight>
              </a:rPr>
              <a:t>Real-time Threat Notifications and Response</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638169"/>
            <a:ext cx="7405697" cy="533400"/>
          </a:xfrm>
          <a:prstGeom prst="rect">
            <a:avLst/>
          </a:prstGeom>
          <a:noFill/>
          <a:ln>
            <a:noFill/>
          </a:ln>
        </p:spPr>
        <p:txBody>
          <a:bodyPr spcFirstLastPara="1" wrap="square" lIns="0" tIns="45700" rIns="0" bIns="0" anchor="b" anchorCtr="0">
            <a:normAutofit fontScale="92500"/>
          </a:bodyPr>
          <a:lstStyle/>
          <a:p>
            <a:pPr marL="0" lvl="0" indent="0" algn="l" rtl="0">
              <a:lnSpc>
                <a:spcPct val="100000"/>
              </a:lnSpc>
              <a:spcBef>
                <a:spcPts val="0"/>
              </a:spcBef>
              <a:spcAft>
                <a:spcPts val="0"/>
              </a:spcAft>
              <a:buSzPts val="2000"/>
              <a:buNone/>
            </a:pPr>
            <a:r>
              <a:rPr lang="en-US" dirty="0">
                <a:highlight>
                  <a:schemeClr val="lt1"/>
                </a:highlight>
              </a:rPr>
              <a:t>Continuous Infrastructure Monitoring </a:t>
            </a:r>
            <a:r>
              <a:rPr lang="en-US" sz="2200" dirty="0">
                <a:solidFill>
                  <a:schemeClr val="tx2">
                    <a:lumMod val="50000"/>
                  </a:schemeClr>
                </a:solidFill>
              </a:rPr>
              <a:t>with Cloud-Based Tools</a:t>
            </a:r>
            <a:endParaRPr sz="2200" dirty="0">
              <a:solidFill>
                <a:schemeClr val="tx2">
                  <a:lumMod val="50000"/>
                </a:schemeClr>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405697"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Collaboration &amp; Knowledge Sharing.</a:t>
            </a:r>
            <a:endParaRPr lang="en-US" dirty="0">
              <a:solidFill>
                <a:schemeClr val="tx2">
                  <a:lumMod val="50000"/>
                </a:schemeClr>
              </a:solidFill>
            </a:endParaRPr>
          </a:p>
        </p:txBody>
      </p:sp>
    </p:spTree>
    <p:extLst>
      <p:ext uri="{BB962C8B-B14F-4D97-AF65-F5344CB8AC3E}">
        <p14:creationId xmlns:p14="http://schemas.microsoft.com/office/powerpoint/2010/main" val="3206832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c5a591c0c4_0_113"/>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219" name="Google Shape;219;g2c5a591c0c4_0_113"/>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a:t>
            </a:fld>
            <a:endParaRPr>
              <a:solidFill>
                <a:schemeClr val="dk1"/>
              </a:solidFill>
            </a:endParaRPr>
          </a:p>
        </p:txBody>
      </p:sp>
      <p:pic>
        <p:nvPicPr>
          <p:cNvPr id="220" name="Google Shape;220;g2c5a591c0c4_0_113"/>
          <p:cNvPicPr preferRelativeResize="0"/>
          <p:nvPr/>
        </p:nvPicPr>
        <p:blipFill>
          <a:blip r:embed="rId4">
            <a:alphaModFix/>
          </a:blip>
          <a:stretch>
            <a:fillRect/>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Introduction to Cybersecurity in Healthcare</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20</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365760" y="1939637"/>
            <a:ext cx="6617856" cy="4285671"/>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Clr>
                <a:schemeClr val="bg2"/>
              </a:buClr>
              <a:buSzPts val="1200"/>
              <a:buFont typeface="Wingdings" panose="05000000000000000000" pitchFamily="2" charset="2"/>
              <a:buChar char="Ø"/>
            </a:pPr>
            <a:r>
              <a:rPr lang="en-US" sz="2400" dirty="0">
                <a:solidFill>
                  <a:schemeClr val="tx1"/>
                </a:solidFill>
              </a:rPr>
              <a:t>The critical role of network security in healthcare cannot be  underestimated.</a:t>
            </a:r>
          </a:p>
          <a:p>
            <a:pPr marL="274320" indent="-287020">
              <a:spcBef>
                <a:spcPts val="600"/>
              </a:spcBef>
              <a:spcAft>
                <a:spcPts val="600"/>
              </a:spcAft>
              <a:buClr>
                <a:schemeClr val="bg2"/>
              </a:buClr>
              <a:buSzPts val="1200"/>
              <a:buFont typeface="Wingdings" panose="05000000000000000000" pitchFamily="2" charset="2"/>
              <a:buChar char="Ø"/>
            </a:pPr>
            <a:r>
              <a:rPr lang="en-US" sz="2400" dirty="0">
                <a:solidFill>
                  <a:schemeClr val="tx1"/>
                </a:solidFill>
              </a:rPr>
              <a:t>Ensuring the </a:t>
            </a:r>
            <a:r>
              <a:rPr lang="en-US" sz="2400" b="1" dirty="0">
                <a:solidFill>
                  <a:schemeClr val="tx1"/>
                </a:solidFill>
              </a:rPr>
              <a:t>confidentiality</a:t>
            </a:r>
            <a:r>
              <a:rPr lang="en-US" sz="2400" dirty="0">
                <a:solidFill>
                  <a:schemeClr val="tx1"/>
                </a:solidFill>
              </a:rPr>
              <a:t>, </a:t>
            </a:r>
            <a:r>
              <a:rPr lang="en-US" sz="2400" b="1" dirty="0">
                <a:solidFill>
                  <a:schemeClr val="tx1"/>
                </a:solidFill>
              </a:rPr>
              <a:t>integrity</a:t>
            </a:r>
            <a:r>
              <a:rPr lang="en-US" sz="2400" dirty="0">
                <a:solidFill>
                  <a:schemeClr val="tx1"/>
                </a:solidFill>
              </a:rPr>
              <a:t>, and </a:t>
            </a:r>
            <a:r>
              <a:rPr lang="en-US" sz="2400" b="1" dirty="0">
                <a:solidFill>
                  <a:schemeClr val="tx1"/>
                </a:solidFill>
              </a:rPr>
              <a:t>availability</a:t>
            </a:r>
            <a:r>
              <a:rPr lang="en-US" sz="2400" dirty="0">
                <a:solidFill>
                  <a:schemeClr val="tx1"/>
                </a:solidFill>
              </a:rPr>
              <a:t> of sensitive patient data is paramount.</a:t>
            </a:r>
          </a:p>
          <a:p>
            <a:pPr marL="274320" indent="-287020">
              <a:spcBef>
                <a:spcPts val="600"/>
              </a:spcBef>
              <a:spcAft>
                <a:spcPts val="600"/>
              </a:spcAft>
              <a:buClr>
                <a:schemeClr val="bg2"/>
              </a:buClr>
              <a:buSzPts val="1200"/>
              <a:buFont typeface="Wingdings" panose="05000000000000000000" pitchFamily="2" charset="2"/>
              <a:buChar char="Ø"/>
            </a:pPr>
            <a:r>
              <a:rPr lang="en-US" sz="2400" dirty="0">
                <a:solidFill>
                  <a:schemeClr val="tx1"/>
                </a:solidFill>
              </a:rPr>
              <a:t>Healthcare organizations face unique </a:t>
            </a:r>
            <a:r>
              <a:rPr lang="en-US" sz="2400" b="1" dirty="0">
                <a:solidFill>
                  <a:schemeClr val="tx1"/>
                </a:solidFill>
              </a:rPr>
              <a:t>challenges</a:t>
            </a:r>
            <a:r>
              <a:rPr lang="en-US" sz="2400" dirty="0">
                <a:solidFill>
                  <a:schemeClr val="tx1"/>
                </a:solidFill>
              </a:rPr>
              <a:t> and vulnerabilities due to the complex and interconnected nature of their systems.</a:t>
            </a:r>
          </a:p>
        </p:txBody>
      </p:sp>
      <p:pic>
        <p:nvPicPr>
          <p:cNvPr id="5" name="Picture 4">
            <a:extLst>
              <a:ext uri="{FF2B5EF4-FFF2-40B4-BE49-F238E27FC236}">
                <a16:creationId xmlns:a16="http://schemas.microsoft.com/office/drawing/2014/main" id="{E761BBE8-E284-5393-0BE5-3416ACA6315A}"/>
              </a:ext>
            </a:extLst>
          </p:cNvPr>
          <p:cNvPicPr>
            <a:picLocks noChangeAspect="1"/>
          </p:cNvPicPr>
          <p:nvPr/>
        </p:nvPicPr>
        <p:blipFill rotWithShape="1">
          <a:blip r:embed="rId4"/>
          <a:srcRect l="10490" t="4777" r="4796"/>
          <a:stretch/>
        </p:blipFill>
        <p:spPr>
          <a:xfrm>
            <a:off x="7379632" y="1939637"/>
            <a:ext cx="4812367" cy="405692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Introduction to Cybersecurity in Healthcare</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21</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365760" y="1920240"/>
            <a:ext cx="6617856" cy="4670829"/>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731520" lvl="1" indent="-287020">
              <a:spcBef>
                <a:spcPts val="600"/>
              </a:spcBef>
              <a:buClr>
                <a:schemeClr val="bg2"/>
              </a:buClr>
              <a:buSzPts val="1200"/>
              <a:buFont typeface="Wingdings" panose="05000000000000000000" pitchFamily="2" charset="2"/>
              <a:buChar char="q"/>
            </a:pPr>
            <a:r>
              <a:rPr lang="en-US" sz="1600" b="1" dirty="0"/>
              <a:t>Complex IT Ecosystems</a:t>
            </a:r>
            <a:r>
              <a:rPr lang="en-US" sz="1600" dirty="0"/>
              <a:t>: Healthcare facilities operate diverse and integrated IT systems, including electronic health records (EHRs), medical devices, and administrative systems, creating a broad attack surface.</a:t>
            </a:r>
          </a:p>
          <a:p>
            <a:pPr marL="731520" lvl="1" indent="-287020">
              <a:spcBef>
                <a:spcPts val="600"/>
              </a:spcBef>
              <a:buClr>
                <a:schemeClr val="bg2"/>
              </a:buClr>
              <a:buSzPts val="1200"/>
              <a:buFont typeface="Wingdings" panose="05000000000000000000" pitchFamily="2" charset="2"/>
              <a:buChar char="q"/>
            </a:pPr>
            <a:r>
              <a:rPr lang="en-US" sz="1600" b="1" dirty="0"/>
              <a:t>High Value of Data:</a:t>
            </a:r>
            <a:r>
              <a:rPr lang="en-US" sz="1600" dirty="0"/>
              <a:t> Medical records are lucrative targets for cybercriminals due to their detailed personal, financial, and medical information, making healthcare a prime target for data breaches.</a:t>
            </a:r>
          </a:p>
          <a:p>
            <a:pPr marL="731520" lvl="1" indent="-287020">
              <a:spcBef>
                <a:spcPts val="600"/>
              </a:spcBef>
              <a:buClr>
                <a:schemeClr val="bg2"/>
              </a:buClr>
              <a:buSzPts val="1200"/>
              <a:buFont typeface="Wingdings" panose="05000000000000000000" pitchFamily="2" charset="2"/>
              <a:buChar char="q"/>
            </a:pPr>
            <a:r>
              <a:rPr lang="en-US" sz="1600" b="1" dirty="0"/>
              <a:t>Interconnectedness/Interoperability:</a:t>
            </a:r>
            <a:r>
              <a:rPr lang="en-US" sz="1600" dirty="0"/>
              <a:t> The interconnectedness of healthcare systems poses unique challenges, including diverse devices and legacy systems. The need for seamless data exchange among various healthcare providers and systems increases the risk of vulnerabilities being exploited.</a:t>
            </a:r>
          </a:p>
          <a:p>
            <a:pPr marL="731520" lvl="1" indent="-287020">
              <a:spcBef>
                <a:spcPts val="600"/>
              </a:spcBef>
              <a:buClr>
                <a:schemeClr val="bg2"/>
              </a:buClr>
              <a:buSzPts val="1200"/>
              <a:buFont typeface="Wingdings" panose="05000000000000000000" pitchFamily="2" charset="2"/>
              <a:buChar char="q"/>
            </a:pPr>
            <a:r>
              <a:rPr lang="en-US" sz="1600" b="1" dirty="0"/>
              <a:t>Regulatory Compliance</a:t>
            </a:r>
            <a:r>
              <a:rPr lang="en-US" sz="1600" dirty="0"/>
              <a:t>: Compliance with stringent regulations (e.g., HIPAA, GDPR) adds layers of complexity to managing and securing networks.</a:t>
            </a:r>
          </a:p>
        </p:txBody>
      </p:sp>
      <p:pic>
        <p:nvPicPr>
          <p:cNvPr id="5" name="Picture 4">
            <a:extLst>
              <a:ext uri="{FF2B5EF4-FFF2-40B4-BE49-F238E27FC236}">
                <a16:creationId xmlns:a16="http://schemas.microsoft.com/office/drawing/2014/main" id="{E761BBE8-E284-5393-0BE5-3416ACA6315A}"/>
              </a:ext>
            </a:extLst>
          </p:cNvPr>
          <p:cNvPicPr>
            <a:picLocks noChangeAspect="1"/>
          </p:cNvPicPr>
          <p:nvPr/>
        </p:nvPicPr>
        <p:blipFill rotWithShape="1">
          <a:blip r:embed="rId4"/>
          <a:srcRect l="10490" t="4777" r="4796"/>
          <a:stretch/>
        </p:blipFill>
        <p:spPr>
          <a:xfrm>
            <a:off x="7379632" y="1920240"/>
            <a:ext cx="4812367" cy="4056928"/>
          </a:xfrm>
          <a:prstGeom prst="rect">
            <a:avLst/>
          </a:prstGeom>
        </p:spPr>
      </p:pic>
      <p:sp>
        <p:nvSpPr>
          <p:cNvPr id="2" name="Subtitle 2">
            <a:extLst>
              <a:ext uri="{FF2B5EF4-FFF2-40B4-BE49-F238E27FC236}">
                <a16:creationId xmlns:a16="http://schemas.microsoft.com/office/drawing/2014/main" id="{A8F3E47D-869D-CAE4-9F77-0D70DFD324E7}"/>
              </a:ext>
            </a:extLst>
          </p:cNvPr>
          <p:cNvSpPr txBox="1">
            <a:spLocks/>
          </p:cNvSpPr>
          <p:nvPr/>
        </p:nvSpPr>
        <p:spPr>
          <a:xfrm>
            <a:off x="182880" y="1188722"/>
            <a:ext cx="88929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Challenges in Healthcare</a:t>
            </a:r>
          </a:p>
        </p:txBody>
      </p:sp>
    </p:spTree>
    <p:extLst>
      <p:ext uri="{BB962C8B-B14F-4D97-AF65-F5344CB8AC3E}">
        <p14:creationId xmlns:p14="http://schemas.microsoft.com/office/powerpoint/2010/main" val="4178448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8" name="Picture 7">
            <a:extLst>
              <a:ext uri="{FF2B5EF4-FFF2-40B4-BE49-F238E27FC236}">
                <a16:creationId xmlns:a16="http://schemas.microsoft.com/office/drawing/2014/main" id="{72DE5EAF-1788-DEC3-AA41-E34BA827BFC6}"/>
              </a:ext>
            </a:extLst>
          </p:cNvPr>
          <p:cNvPicPr>
            <a:picLocks noChangeAspect="1"/>
          </p:cNvPicPr>
          <p:nvPr/>
        </p:nvPicPr>
        <p:blipFill>
          <a:blip r:embed="rId3"/>
          <a:stretch>
            <a:fillRect/>
          </a:stretch>
        </p:blipFill>
        <p:spPr>
          <a:xfrm>
            <a:off x="8114038" y="1737360"/>
            <a:ext cx="3134162" cy="4077269"/>
          </a:xfrm>
          <a:prstGeom prst="rect">
            <a:avLst/>
          </a:prstGeom>
        </p:spPr>
      </p:pic>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Introduction to Cybersecurity in Healthcare</a:t>
            </a:r>
            <a:endParaRPr dirty="0"/>
          </a:p>
        </p:txBody>
      </p:sp>
      <p:pic>
        <p:nvPicPr>
          <p:cNvPr id="463" name="Google Shape;463;g2c46ccb187e_0_158"/>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22</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457198" y="1737360"/>
            <a:ext cx="7107383" cy="4670829"/>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buSzPts val="1200"/>
              <a:buFont typeface="Wingdings" panose="05000000000000000000" pitchFamily="2" charset="2"/>
              <a:buChar char="Ø"/>
            </a:pPr>
            <a:r>
              <a:rPr lang="en-US" sz="1400" b="1" dirty="0">
                <a:solidFill>
                  <a:schemeClr val="tx1"/>
                </a:solidFill>
              </a:rPr>
              <a:t>Patient Safety</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Disrupted Care: </a:t>
            </a:r>
            <a:r>
              <a:rPr lang="en-US" sz="1400" dirty="0">
                <a:solidFill>
                  <a:schemeClr val="tx1"/>
                </a:solidFill>
              </a:rPr>
              <a:t>Cyberattacks can disrupt critical healthcare services, potentially leading to adverse patient outcomes.</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Tampering with Medical Devices: </a:t>
            </a:r>
            <a:r>
              <a:rPr lang="en-US" sz="1400" dirty="0">
                <a:solidFill>
                  <a:schemeClr val="tx1"/>
                </a:solidFill>
              </a:rPr>
              <a:t>Compromised medical devices can lead to incorrect dosages or malfunctions, posing direct risks to patient health.</a:t>
            </a:r>
          </a:p>
          <a:p>
            <a:pPr marL="274320" indent="-287020">
              <a:spcBef>
                <a:spcPts val="600"/>
              </a:spcBef>
              <a:buSzPts val="1200"/>
              <a:buFont typeface="Wingdings" panose="05000000000000000000" pitchFamily="2" charset="2"/>
              <a:buChar char="Ø"/>
            </a:pPr>
            <a:r>
              <a:rPr lang="en-US" sz="1400" b="1" dirty="0">
                <a:solidFill>
                  <a:schemeClr val="tx1"/>
                </a:solidFill>
              </a:rPr>
              <a:t>Financial and Reputational Damage</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Costly Breaches: </a:t>
            </a:r>
            <a:r>
              <a:rPr lang="en-US" sz="1400" dirty="0">
                <a:solidFill>
                  <a:schemeClr val="tx1"/>
                </a:solidFill>
              </a:rPr>
              <a:t>The financial repercussions of data breaches include fines, legal fees, and the cost of remediation.</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Reputation Loss: </a:t>
            </a:r>
            <a:r>
              <a:rPr lang="en-US" sz="1400" dirty="0">
                <a:solidFill>
                  <a:schemeClr val="tx1"/>
                </a:solidFill>
              </a:rPr>
              <a:t>Breaches erode patient trust and damage the reputation of healthcare institutions, affecting patient retention and acquisition.</a:t>
            </a:r>
          </a:p>
          <a:p>
            <a:pPr marL="274320" indent="-287020">
              <a:spcBef>
                <a:spcPts val="600"/>
              </a:spcBef>
              <a:buSzPts val="1200"/>
              <a:buFont typeface="Wingdings" panose="05000000000000000000" pitchFamily="2" charset="2"/>
              <a:buChar char="Ø"/>
            </a:pPr>
            <a:r>
              <a:rPr lang="en-US" sz="1400" b="1" dirty="0">
                <a:solidFill>
                  <a:schemeClr val="tx1"/>
                </a:solidFill>
              </a:rPr>
              <a:t>Regulatory Consequences</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Non-Compliance Penalties: </a:t>
            </a:r>
            <a:r>
              <a:rPr lang="en-US" sz="1400" dirty="0">
                <a:solidFill>
                  <a:schemeClr val="tx1"/>
                </a:solidFill>
              </a:rPr>
              <a:t>Failure to comply with regulations like HIPAA can result in severe penalties.</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Increased Scrutiny: </a:t>
            </a:r>
            <a:r>
              <a:rPr lang="en-US" sz="1400" dirty="0">
                <a:solidFill>
                  <a:schemeClr val="tx1"/>
                </a:solidFill>
              </a:rPr>
              <a:t>Breaches can lead to heightened regulatory scrutiny and the need for more stringent compliance measures.</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182880" y="1188722"/>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Consequences of Network Security Breaches</a:t>
            </a:r>
          </a:p>
        </p:txBody>
      </p:sp>
    </p:spTree>
    <p:extLst>
      <p:ext uri="{BB962C8B-B14F-4D97-AF65-F5344CB8AC3E}">
        <p14:creationId xmlns:p14="http://schemas.microsoft.com/office/powerpoint/2010/main" val="1609657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90E8881-97C7-C9AD-6DDC-0061A0FD0BC2}"/>
              </a:ext>
            </a:extLst>
          </p:cNvPr>
          <p:cNvCxnSpPr>
            <a:cxnSpLocks/>
          </p:cNvCxnSpPr>
          <p:nvPr/>
        </p:nvCxnSpPr>
        <p:spPr>
          <a:xfrm>
            <a:off x="-87464" y="3204376"/>
            <a:ext cx="12279464" cy="2488758"/>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460" name="Google Shape;460;g2c46ccb187e_0_158"/>
          <p:cNvSpPr txBox="1">
            <a:spLocks noGrp="1"/>
          </p:cNvSpPr>
          <p:nvPr>
            <p:ph type="ctrTitle"/>
          </p:nvPr>
        </p:nvSpPr>
        <p:spPr>
          <a:xfrm>
            <a:off x="182880" y="27432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Introduction to Cybersecurity in Healthcare</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100" b="0" i="0" u="none" strike="noStrike" kern="0" cap="none" spc="0" normalizeH="0" baseline="0" noProof="0">
                <a:ln>
                  <a:noFill/>
                </a:ln>
                <a:solidFill>
                  <a:srgbClr val="000000"/>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100" b="0" i="0" u="none" strike="noStrike" kern="0" cap="none" spc="0" normalizeH="0" baseline="0" noProof="0">
              <a:ln>
                <a:noFill/>
              </a:ln>
              <a:solidFill>
                <a:srgbClr val="000000"/>
              </a:solidFill>
              <a:effectLst/>
              <a:uLnTx/>
              <a:uFillTx/>
              <a:latin typeface="Century Gothic"/>
              <a:sym typeface="Century Gothic"/>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317727" y="1463028"/>
            <a:ext cx="8061502" cy="189282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Incident</a:t>
            </a:r>
            <a:r>
              <a:rPr kumimoji="0" lang="en-US" sz="1800" b="0" i="0" u="none" strike="noStrike" kern="0" cap="none" spc="0" normalizeH="0" baseline="0" noProof="0" dirty="0">
                <a:ln>
                  <a:noFill/>
                </a:ln>
                <a:solidFill>
                  <a:srgbClr val="000000"/>
                </a:solidFill>
                <a:effectLst/>
                <a:uLnTx/>
                <a:uFillTx/>
                <a:latin typeface="Century Gothic"/>
                <a:sym typeface="Century Gothic"/>
              </a:rPr>
              <a:t>: A major hospital fell victim to a ransomware attack, leading to the encryption of patient records and operational disruption.</a:t>
            </a:r>
            <a:endParaRPr lang="en-US" sz="1800" dirty="0">
              <a:solidFill>
                <a:srgbClr val="000000"/>
              </a:solidFill>
            </a:endParaRPr>
          </a:p>
          <a:p>
            <a:pPr marL="274320" marR="0" lvl="0" indent="-287020"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Impact: </a:t>
            </a:r>
            <a:r>
              <a:rPr kumimoji="0" lang="en-US" sz="1800" b="0" i="0" u="none" strike="noStrike" kern="0" cap="none" spc="0" normalizeH="0" baseline="0" noProof="0" dirty="0">
                <a:ln>
                  <a:noFill/>
                </a:ln>
                <a:solidFill>
                  <a:srgbClr val="000000"/>
                </a:solidFill>
                <a:effectLst/>
                <a:uLnTx/>
                <a:uFillTx/>
                <a:latin typeface="Century Gothic"/>
                <a:sym typeface="Century Gothic"/>
              </a:rPr>
              <a:t>Delayed medical procedures, compromised patient safety, and significant financial loss.</a:t>
            </a:r>
            <a:endParaRPr kumimoji="0" lang="el-GR" sz="1800" b="0" i="0" u="none" strike="noStrike" kern="0" cap="none" spc="0" normalizeH="0" baseline="0" noProof="0" dirty="0">
              <a:ln>
                <a:noFill/>
              </a:ln>
              <a:solidFill>
                <a:srgbClr val="000000"/>
              </a:solidFill>
              <a:effectLst/>
              <a:uLnTx/>
              <a:uFillTx/>
              <a:latin typeface="Century Gothic"/>
              <a:sym typeface="Century Gothic"/>
            </a:endParaRP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Response: </a:t>
            </a:r>
            <a:r>
              <a:rPr kumimoji="0" lang="en-US" sz="1800" b="0" i="0" u="none" strike="noStrike" kern="0" cap="none" spc="0" normalizeH="0" baseline="0" noProof="0" dirty="0">
                <a:ln>
                  <a:noFill/>
                </a:ln>
                <a:solidFill>
                  <a:srgbClr val="000000"/>
                </a:solidFill>
                <a:effectLst/>
                <a:uLnTx/>
                <a:uFillTx/>
                <a:latin typeface="Century Gothic"/>
                <a:sym typeface="Century Gothic"/>
              </a:rPr>
              <a:t>Implementation of advanced threat detection &amp; regular backups mitigated future risks.</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0" y="1097280"/>
            <a:ext cx="8379229" cy="22159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0"/>
              </a:spcBef>
              <a:spcAft>
                <a:spcPts val="0"/>
              </a:spcAft>
              <a:buClr>
                <a:srgbClr val="FFBA00"/>
              </a:buClr>
              <a:buSzPts val="4400"/>
              <a:buFont typeface="Calibri"/>
              <a:buNone/>
              <a:tabLst/>
              <a:defRPr/>
            </a:pPr>
            <a:r>
              <a:rPr kumimoji="0" lang="en-US" sz="3600" b="0" i="0" u="none" strike="noStrike" kern="0" cap="none" spc="0" normalizeH="0" baseline="-25000" noProof="0" dirty="0">
                <a:ln>
                  <a:noFill/>
                </a:ln>
                <a:solidFill>
                  <a:srgbClr val="D87A1A"/>
                </a:solidFill>
                <a:effectLst/>
                <a:uLnTx/>
                <a:uFillTx/>
                <a:latin typeface="Century Gothic"/>
                <a:sym typeface="Century Gothic"/>
              </a:rPr>
              <a:t>Case Study 1: Ransomware Attack on a Major Hospital</a:t>
            </a:r>
          </a:p>
        </p:txBody>
      </p:sp>
      <p:sp>
        <p:nvSpPr>
          <p:cNvPr id="2" name="Subtitle 2">
            <a:extLst>
              <a:ext uri="{FF2B5EF4-FFF2-40B4-BE49-F238E27FC236}">
                <a16:creationId xmlns:a16="http://schemas.microsoft.com/office/drawing/2014/main" id="{A42822E2-ED45-E0C1-263A-8E1E4DCED8B6}"/>
              </a:ext>
            </a:extLst>
          </p:cNvPr>
          <p:cNvSpPr txBox="1">
            <a:spLocks/>
          </p:cNvSpPr>
          <p:nvPr/>
        </p:nvSpPr>
        <p:spPr>
          <a:xfrm>
            <a:off x="7863840" y="1188720"/>
            <a:ext cx="3999346" cy="1107996"/>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r" defTabSz="914400" rtl="0" eaLnBrk="1" fontAlgn="auto" latinLnBrk="0" hangingPunct="1">
              <a:lnSpc>
                <a:spcPct val="100000"/>
              </a:lnSpc>
              <a:spcBef>
                <a:spcPts val="0"/>
              </a:spcBef>
              <a:spcAft>
                <a:spcPts val="0"/>
              </a:spcAft>
              <a:buClr>
                <a:srgbClr val="FFBA00"/>
              </a:buClr>
              <a:buSzPts val="4400"/>
              <a:buFont typeface="Calibri"/>
              <a:buNone/>
              <a:tabLst/>
              <a:defRPr/>
            </a:pPr>
            <a:r>
              <a:rPr lang="en-US" sz="3600" dirty="0">
                <a:solidFill>
                  <a:srgbClr val="D87A1A"/>
                </a:solidFill>
              </a:rPr>
              <a:t>Case Study 2: Data Breach at a Healthcare Provider</a:t>
            </a:r>
          </a:p>
        </p:txBody>
      </p:sp>
      <p:sp>
        <p:nvSpPr>
          <p:cNvPr id="6" name="Google Shape;350;p15">
            <a:extLst>
              <a:ext uri="{FF2B5EF4-FFF2-40B4-BE49-F238E27FC236}">
                <a16:creationId xmlns:a16="http://schemas.microsoft.com/office/drawing/2014/main" id="{720EB462-FED7-5679-B728-CFEAB4C01DF8}"/>
              </a:ext>
            </a:extLst>
          </p:cNvPr>
          <p:cNvSpPr txBox="1">
            <a:spLocks/>
          </p:cNvSpPr>
          <p:nvPr/>
        </p:nvSpPr>
        <p:spPr>
          <a:xfrm>
            <a:off x="7961745" y="2286000"/>
            <a:ext cx="3912528" cy="3706880"/>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r" defTabSz="914400" rtl="0" eaLnBrk="1" fontAlgn="auto" latinLnBrk="0" hangingPunct="1">
              <a:lnSpc>
                <a:spcPct val="100000"/>
              </a:lnSpc>
              <a:spcBef>
                <a:spcPts val="600"/>
              </a:spcBef>
              <a:spcAft>
                <a:spcPts val="600"/>
              </a:spcAft>
              <a:buClr>
                <a:srgbClr val="D87A1A"/>
              </a:buClr>
              <a:buSzPts val="1200"/>
              <a:buFont typeface="Courier New" panose="02070309020205020404" pitchFamily="49" charset="0"/>
              <a:buChar char="o"/>
              <a:tabLst/>
              <a:defRPr/>
            </a:pPr>
            <a:r>
              <a:rPr kumimoji="0" lang="en-US" sz="1600" b="1" i="0" u="none" strike="noStrike" kern="0" cap="none" spc="0" normalizeH="0" baseline="0" noProof="0" dirty="0">
                <a:ln>
                  <a:noFill/>
                </a:ln>
                <a:solidFill>
                  <a:srgbClr val="000000"/>
                </a:solidFill>
                <a:effectLst/>
                <a:uLnTx/>
                <a:uFillTx/>
                <a:latin typeface="Century Gothic"/>
                <a:sym typeface="Century Gothic"/>
              </a:rPr>
              <a:t>Incident: </a:t>
            </a:r>
            <a:r>
              <a:rPr kumimoji="0" lang="en-US" sz="1600" b="0" i="0" u="none" strike="noStrike" kern="0" cap="none" spc="0" normalizeH="0" baseline="0" noProof="0" dirty="0">
                <a:ln>
                  <a:noFill/>
                </a:ln>
                <a:solidFill>
                  <a:srgbClr val="000000"/>
                </a:solidFill>
                <a:effectLst/>
                <a:uLnTx/>
                <a:uFillTx/>
                <a:latin typeface="Century Gothic"/>
                <a:sym typeface="Century Gothic"/>
              </a:rPr>
              <a:t>A healthcare provider experienced a data breach, exposing sensitive patient information.</a:t>
            </a:r>
          </a:p>
          <a:p>
            <a:pPr marL="274320" marR="0" lvl="0" indent="-287020" algn="r" defTabSz="914400" rtl="0" eaLnBrk="1" fontAlgn="auto" latinLnBrk="0" hangingPunct="1">
              <a:lnSpc>
                <a:spcPct val="100000"/>
              </a:lnSpc>
              <a:spcBef>
                <a:spcPts val="600"/>
              </a:spcBef>
              <a:spcAft>
                <a:spcPts val="600"/>
              </a:spcAft>
              <a:buClr>
                <a:srgbClr val="D87A1A"/>
              </a:buClr>
              <a:buSzPts val="1200"/>
              <a:buFont typeface="Courier New" panose="02070309020205020404" pitchFamily="49" charset="0"/>
              <a:buChar char="o"/>
              <a:tabLst/>
              <a:defRPr/>
            </a:pPr>
            <a:r>
              <a:rPr kumimoji="0" lang="en-US" sz="1600" b="1" i="0" u="none" strike="noStrike" kern="0" cap="none" spc="0" normalizeH="0" baseline="0" noProof="0" dirty="0">
                <a:ln>
                  <a:noFill/>
                </a:ln>
                <a:solidFill>
                  <a:srgbClr val="000000"/>
                </a:solidFill>
                <a:effectLst/>
                <a:uLnTx/>
                <a:uFillTx/>
                <a:latin typeface="Century Gothic"/>
                <a:sym typeface="Century Gothic"/>
              </a:rPr>
              <a:t>Impact:</a:t>
            </a:r>
            <a:r>
              <a:rPr kumimoji="0" lang="en-US" sz="1600" b="0" i="0" u="none" strike="noStrike" kern="0" cap="none" spc="0" normalizeH="0" baseline="0" noProof="0" dirty="0">
                <a:ln>
                  <a:noFill/>
                </a:ln>
                <a:solidFill>
                  <a:srgbClr val="000000"/>
                </a:solidFill>
                <a:effectLst/>
                <a:uLnTx/>
                <a:uFillTx/>
                <a:latin typeface="Century Gothic"/>
                <a:sym typeface="Century Gothic"/>
              </a:rPr>
              <a:t> Loss of patient trust, legal penalties, and regulatory scrutiny.</a:t>
            </a:r>
            <a:endParaRPr kumimoji="0" lang="el-GR" sz="1600" b="0" i="0" u="none" strike="noStrike" kern="0" cap="none" spc="0" normalizeH="0" baseline="0" noProof="0" dirty="0">
              <a:ln>
                <a:noFill/>
              </a:ln>
              <a:solidFill>
                <a:srgbClr val="000000"/>
              </a:solidFill>
              <a:effectLst/>
              <a:uLnTx/>
              <a:uFillTx/>
              <a:latin typeface="Century Gothic"/>
              <a:sym typeface="Century Gothic"/>
            </a:endParaRPr>
          </a:p>
          <a:p>
            <a:pPr marL="274320" marR="0" lvl="0" indent="-287020" algn="r" defTabSz="914400" rtl="0" eaLnBrk="1" fontAlgn="auto" latinLnBrk="0" hangingPunct="1">
              <a:lnSpc>
                <a:spcPct val="100000"/>
              </a:lnSpc>
              <a:spcBef>
                <a:spcPts val="600"/>
              </a:spcBef>
              <a:spcAft>
                <a:spcPts val="600"/>
              </a:spcAft>
              <a:buClr>
                <a:srgbClr val="D87A1A"/>
              </a:buClr>
              <a:buSzPts val="1200"/>
              <a:buFont typeface="Wingdings" panose="05000000000000000000" pitchFamily="2" charset="2"/>
              <a:buChar char="ü"/>
              <a:tabLst/>
              <a:defRPr/>
            </a:pPr>
            <a:r>
              <a:rPr kumimoji="0" lang="en-US" sz="1600" b="1" i="0" u="none" strike="noStrike" kern="0" cap="none" spc="0" normalizeH="0" baseline="0" noProof="0" dirty="0">
                <a:ln>
                  <a:noFill/>
                </a:ln>
                <a:solidFill>
                  <a:srgbClr val="000000"/>
                </a:solidFill>
                <a:effectLst/>
                <a:uLnTx/>
                <a:uFillTx/>
                <a:latin typeface="Century Gothic"/>
                <a:sym typeface="Century Gothic"/>
              </a:rPr>
              <a:t>Response: </a:t>
            </a:r>
            <a:r>
              <a:rPr kumimoji="0" lang="en-US" sz="1600" b="0" i="0" u="none" strike="noStrike" kern="0" cap="none" spc="0" normalizeH="0" baseline="0" noProof="0" dirty="0">
                <a:ln>
                  <a:noFill/>
                </a:ln>
                <a:solidFill>
                  <a:srgbClr val="000000"/>
                </a:solidFill>
                <a:effectLst/>
                <a:uLnTx/>
                <a:uFillTx/>
                <a:latin typeface="Century Gothic"/>
                <a:sym typeface="Century Gothic"/>
              </a:rPr>
              <a:t>Strengthened access controls, employee training on phishing, and enhanced encryption protocols.</a:t>
            </a:r>
          </a:p>
        </p:txBody>
      </p:sp>
      <p:sp>
        <p:nvSpPr>
          <p:cNvPr id="7" name="Subtitle 2">
            <a:extLst>
              <a:ext uri="{FF2B5EF4-FFF2-40B4-BE49-F238E27FC236}">
                <a16:creationId xmlns:a16="http://schemas.microsoft.com/office/drawing/2014/main" id="{5D2E8AE9-B179-6BFD-8436-51426A3CCF65}"/>
              </a:ext>
            </a:extLst>
          </p:cNvPr>
          <p:cNvSpPr txBox="1">
            <a:spLocks/>
          </p:cNvSpPr>
          <p:nvPr/>
        </p:nvSpPr>
        <p:spPr>
          <a:xfrm>
            <a:off x="91440" y="3931920"/>
            <a:ext cx="8287789" cy="597087"/>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lang="en-US" sz="3600" dirty="0">
                <a:solidFill>
                  <a:srgbClr val="D87A1A"/>
                </a:solidFill>
              </a:rPr>
              <a:t>Case Study 3:</a:t>
            </a:r>
          </a:p>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lang="en-US" sz="3600" dirty="0">
                <a:solidFill>
                  <a:srgbClr val="D87A1A"/>
                </a:solidFill>
              </a:rPr>
              <a:t> Insider Threat at a Medical Facility</a:t>
            </a:r>
            <a:endParaRPr kumimoji="0" lang="en-US" sz="4400" b="0" i="0" u="none" strike="noStrike" kern="0" cap="none" spc="0" normalizeH="0" baseline="-25000" noProof="0" dirty="0">
              <a:ln>
                <a:noFill/>
              </a:ln>
              <a:solidFill>
                <a:srgbClr val="D87A1A"/>
              </a:solidFill>
              <a:effectLst/>
              <a:uLnTx/>
              <a:uFillTx/>
              <a:latin typeface="Century Gothic"/>
              <a:sym typeface="Century Gothic"/>
            </a:endParaRPr>
          </a:p>
        </p:txBody>
      </p:sp>
      <p:sp>
        <p:nvSpPr>
          <p:cNvPr id="8" name="Google Shape;350;p15">
            <a:extLst>
              <a:ext uri="{FF2B5EF4-FFF2-40B4-BE49-F238E27FC236}">
                <a16:creationId xmlns:a16="http://schemas.microsoft.com/office/drawing/2014/main" id="{2902B229-E266-5BFF-9B8E-9E484C9E4D27}"/>
              </a:ext>
            </a:extLst>
          </p:cNvPr>
          <p:cNvSpPr txBox="1">
            <a:spLocks/>
          </p:cNvSpPr>
          <p:nvPr/>
        </p:nvSpPr>
        <p:spPr>
          <a:xfrm>
            <a:off x="317727" y="4663440"/>
            <a:ext cx="6663518" cy="18865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Incident: </a:t>
            </a:r>
            <a:r>
              <a:rPr kumimoji="0" lang="en-US" sz="1800" i="0" u="none" strike="noStrike" kern="0" cap="none" spc="0" normalizeH="0" baseline="0" noProof="0" dirty="0">
                <a:ln>
                  <a:noFill/>
                </a:ln>
                <a:solidFill>
                  <a:srgbClr val="000000"/>
                </a:solidFill>
                <a:effectLst/>
                <a:uLnTx/>
                <a:uFillTx/>
                <a:latin typeface="Century Gothic"/>
                <a:sym typeface="Century Gothic"/>
              </a:rPr>
              <a:t>An employee misused access to leak patient data.</a:t>
            </a:r>
          </a:p>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Impact: </a:t>
            </a:r>
            <a:r>
              <a:rPr kumimoji="0" lang="en-US" sz="1800" i="0" u="none" strike="noStrike" kern="0" cap="none" spc="0" normalizeH="0" baseline="0" noProof="0" dirty="0">
                <a:ln>
                  <a:noFill/>
                </a:ln>
                <a:solidFill>
                  <a:srgbClr val="000000"/>
                </a:solidFill>
                <a:effectLst/>
                <a:uLnTx/>
                <a:uFillTx/>
                <a:latin typeface="Century Gothic"/>
                <a:sym typeface="Century Gothic"/>
              </a:rPr>
              <a:t>Erosion of patient confidence, legal consequences, and internal turmoil.</a:t>
            </a:r>
          </a:p>
          <a:p>
            <a:pPr marL="274320" marR="0" lvl="0" indent="-287020" algn="l" defTabSz="914400" rtl="0" eaLnBrk="1" fontAlgn="auto" latinLnBrk="0" hangingPunct="1">
              <a:lnSpc>
                <a:spcPct val="100000"/>
              </a:lnSpc>
              <a:spcBef>
                <a:spcPts val="0"/>
              </a:spcBef>
              <a:spcAft>
                <a:spcPts val="600"/>
              </a:spcAft>
              <a:buClr>
                <a:srgbClr val="D87A1A"/>
              </a:buClr>
              <a:buSzPts val="1200"/>
              <a:buFont typeface="Wingdings" panose="05000000000000000000" pitchFamily="2" charset="2"/>
              <a:buChar char="ü"/>
              <a:tabLst/>
              <a:defRPr/>
            </a:pPr>
            <a:r>
              <a:rPr lang="en-US" sz="1800" b="1" dirty="0">
                <a:solidFill>
                  <a:srgbClr val="000000"/>
                </a:solidFill>
              </a:rPr>
              <a:t>Response:</a:t>
            </a:r>
            <a:r>
              <a:rPr lang="en-US" sz="1600" dirty="0"/>
              <a:t> </a:t>
            </a:r>
            <a:r>
              <a:rPr kumimoji="0" lang="en-US" sz="1800" i="0" u="none" strike="noStrike" kern="0" cap="none" spc="0" normalizeH="0" baseline="0" noProof="0" dirty="0">
                <a:ln>
                  <a:noFill/>
                </a:ln>
                <a:solidFill>
                  <a:srgbClr val="000000"/>
                </a:solidFill>
                <a:effectLst/>
                <a:uLnTx/>
                <a:uFillTx/>
                <a:latin typeface="Century Gothic"/>
                <a:sym typeface="Century Gothic"/>
              </a:rPr>
              <a:t>Tightened user access policies, increased monitoring of user activities, and rigorous insider threat training.</a:t>
            </a:r>
          </a:p>
        </p:txBody>
      </p:sp>
    </p:spTree>
    <p:extLst>
      <p:ext uri="{BB962C8B-B14F-4D97-AF65-F5344CB8AC3E}">
        <p14:creationId xmlns:p14="http://schemas.microsoft.com/office/powerpoint/2010/main" val="1263651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90E8881-97C7-C9AD-6DDC-0061A0FD0BC2}"/>
              </a:ext>
            </a:extLst>
          </p:cNvPr>
          <p:cNvCxnSpPr>
            <a:cxnSpLocks/>
          </p:cNvCxnSpPr>
          <p:nvPr/>
        </p:nvCxnSpPr>
        <p:spPr>
          <a:xfrm>
            <a:off x="-87464" y="3204376"/>
            <a:ext cx="12279464" cy="2488758"/>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460" name="Google Shape;460;g2c46ccb187e_0_158"/>
          <p:cNvSpPr txBox="1">
            <a:spLocks noGrp="1"/>
          </p:cNvSpPr>
          <p:nvPr>
            <p:ph type="ctrTitle"/>
          </p:nvPr>
        </p:nvSpPr>
        <p:spPr>
          <a:xfrm>
            <a:off x="182880" y="27432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Introduction to Cybersecurity in Healthcare</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100" b="0" i="0" u="none" strike="noStrike" kern="0" cap="none" spc="0" normalizeH="0" baseline="0" noProof="0">
                <a:ln>
                  <a:noFill/>
                </a:ln>
                <a:solidFill>
                  <a:srgbClr val="000000"/>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100" b="0" i="0" u="none" strike="noStrike" kern="0" cap="none" spc="0" normalizeH="0" baseline="0" noProof="0">
              <a:ln>
                <a:noFill/>
              </a:ln>
              <a:solidFill>
                <a:srgbClr val="000000"/>
              </a:solidFill>
              <a:effectLst/>
              <a:uLnTx/>
              <a:uFillTx/>
              <a:latin typeface="Century Gothic"/>
              <a:sym typeface="Century Gothic"/>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317727" y="1463028"/>
            <a:ext cx="8061502" cy="189282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Incident</a:t>
            </a:r>
            <a:r>
              <a:rPr kumimoji="0" lang="en-US" sz="1800" b="0" i="0" u="none" strike="noStrike" kern="0" cap="none" spc="0" normalizeH="0" baseline="0" noProof="0" dirty="0">
                <a:ln>
                  <a:noFill/>
                </a:ln>
                <a:solidFill>
                  <a:srgbClr val="000000"/>
                </a:solidFill>
                <a:effectLst/>
                <a:uLnTx/>
                <a:uFillTx/>
                <a:latin typeface="Century Gothic"/>
                <a:sym typeface="Century Gothic"/>
              </a:rPr>
              <a:t>: A major hospital fell victim to a ransomware attack, leading to the encryption of patient records and operational disruption.</a:t>
            </a:r>
            <a:endParaRPr lang="en-US" sz="1800" dirty="0">
              <a:solidFill>
                <a:srgbClr val="000000"/>
              </a:solidFill>
            </a:endParaRPr>
          </a:p>
          <a:p>
            <a:pPr marL="274320" marR="0" lvl="0" indent="-287020"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Impact: </a:t>
            </a:r>
            <a:r>
              <a:rPr kumimoji="0" lang="en-US" sz="1800" b="0" i="0" u="none" strike="noStrike" kern="0" cap="none" spc="0" normalizeH="0" baseline="0" noProof="0" dirty="0">
                <a:ln>
                  <a:noFill/>
                </a:ln>
                <a:solidFill>
                  <a:srgbClr val="000000"/>
                </a:solidFill>
                <a:effectLst/>
                <a:uLnTx/>
                <a:uFillTx/>
                <a:latin typeface="Century Gothic"/>
                <a:sym typeface="Century Gothic"/>
              </a:rPr>
              <a:t>Delayed medical procedures, compromised patient safety, and significant financial loss.</a:t>
            </a:r>
            <a:endParaRPr kumimoji="0" lang="el-GR" sz="1800" b="0" i="0" u="none" strike="noStrike" kern="0" cap="none" spc="0" normalizeH="0" baseline="0" noProof="0" dirty="0">
              <a:ln>
                <a:noFill/>
              </a:ln>
              <a:solidFill>
                <a:srgbClr val="000000"/>
              </a:solidFill>
              <a:effectLst/>
              <a:uLnTx/>
              <a:uFillTx/>
              <a:latin typeface="Century Gothic"/>
              <a:sym typeface="Century Gothic"/>
            </a:endParaRP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Response: </a:t>
            </a:r>
            <a:r>
              <a:rPr kumimoji="0" lang="en-US" sz="1800" b="0" i="0" u="none" strike="noStrike" kern="0" cap="none" spc="0" normalizeH="0" baseline="0" noProof="0" dirty="0">
                <a:ln>
                  <a:noFill/>
                </a:ln>
                <a:solidFill>
                  <a:srgbClr val="000000"/>
                </a:solidFill>
                <a:effectLst/>
                <a:uLnTx/>
                <a:uFillTx/>
                <a:latin typeface="Century Gothic"/>
                <a:sym typeface="Century Gothic"/>
              </a:rPr>
              <a:t>Implementation of advanced threat detection &amp; regular backups mitigated future risks.</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0" y="1097280"/>
            <a:ext cx="8379229" cy="22159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0"/>
              </a:spcBef>
              <a:spcAft>
                <a:spcPts val="0"/>
              </a:spcAft>
              <a:buClr>
                <a:srgbClr val="FFBA00"/>
              </a:buClr>
              <a:buSzPts val="4400"/>
              <a:buFont typeface="Calibri"/>
              <a:buNone/>
              <a:tabLst/>
              <a:defRPr/>
            </a:pPr>
            <a:r>
              <a:rPr kumimoji="0" lang="en-US" sz="3600" b="0" i="0" u="none" strike="noStrike" kern="0" cap="none" spc="0" normalizeH="0" baseline="-25000" noProof="0" dirty="0">
                <a:ln>
                  <a:noFill/>
                </a:ln>
                <a:solidFill>
                  <a:srgbClr val="D87A1A"/>
                </a:solidFill>
                <a:effectLst/>
                <a:uLnTx/>
                <a:uFillTx/>
                <a:latin typeface="Century Gothic"/>
                <a:sym typeface="Century Gothic"/>
              </a:rPr>
              <a:t>Case Study 1: Ransomware Attack on a Major Hospital</a:t>
            </a:r>
          </a:p>
        </p:txBody>
      </p:sp>
      <p:sp>
        <p:nvSpPr>
          <p:cNvPr id="2" name="Subtitle 2">
            <a:extLst>
              <a:ext uri="{FF2B5EF4-FFF2-40B4-BE49-F238E27FC236}">
                <a16:creationId xmlns:a16="http://schemas.microsoft.com/office/drawing/2014/main" id="{A42822E2-ED45-E0C1-263A-8E1E4DCED8B6}"/>
              </a:ext>
            </a:extLst>
          </p:cNvPr>
          <p:cNvSpPr txBox="1">
            <a:spLocks/>
          </p:cNvSpPr>
          <p:nvPr/>
        </p:nvSpPr>
        <p:spPr>
          <a:xfrm>
            <a:off x="7863840" y="1188720"/>
            <a:ext cx="3999346" cy="1107996"/>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r" defTabSz="914400" rtl="0" eaLnBrk="1" fontAlgn="auto" latinLnBrk="0" hangingPunct="1">
              <a:lnSpc>
                <a:spcPct val="100000"/>
              </a:lnSpc>
              <a:spcBef>
                <a:spcPts val="0"/>
              </a:spcBef>
              <a:spcAft>
                <a:spcPts val="0"/>
              </a:spcAft>
              <a:buClr>
                <a:srgbClr val="FFBA00"/>
              </a:buClr>
              <a:buSzPts val="4400"/>
              <a:buFont typeface="Calibri"/>
              <a:buNone/>
              <a:tabLst/>
              <a:defRPr/>
            </a:pPr>
            <a:r>
              <a:rPr lang="en-US" sz="3600" dirty="0">
                <a:solidFill>
                  <a:srgbClr val="D87A1A"/>
                </a:solidFill>
              </a:rPr>
              <a:t>Case Study 2: Data Breach at a Healthcare Provider</a:t>
            </a:r>
          </a:p>
        </p:txBody>
      </p:sp>
      <p:sp>
        <p:nvSpPr>
          <p:cNvPr id="6" name="Google Shape;350;p15">
            <a:extLst>
              <a:ext uri="{FF2B5EF4-FFF2-40B4-BE49-F238E27FC236}">
                <a16:creationId xmlns:a16="http://schemas.microsoft.com/office/drawing/2014/main" id="{720EB462-FED7-5679-B728-CFEAB4C01DF8}"/>
              </a:ext>
            </a:extLst>
          </p:cNvPr>
          <p:cNvSpPr txBox="1">
            <a:spLocks/>
          </p:cNvSpPr>
          <p:nvPr/>
        </p:nvSpPr>
        <p:spPr>
          <a:xfrm>
            <a:off x="7961745" y="2286000"/>
            <a:ext cx="3912528" cy="3706880"/>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r" defTabSz="914400" rtl="0" eaLnBrk="1" fontAlgn="auto" latinLnBrk="0" hangingPunct="1">
              <a:lnSpc>
                <a:spcPct val="100000"/>
              </a:lnSpc>
              <a:spcBef>
                <a:spcPts val="600"/>
              </a:spcBef>
              <a:spcAft>
                <a:spcPts val="600"/>
              </a:spcAft>
              <a:buClr>
                <a:srgbClr val="D87A1A"/>
              </a:buClr>
              <a:buSzPts val="1200"/>
              <a:buFont typeface="Courier New" panose="02070309020205020404" pitchFamily="49" charset="0"/>
              <a:buChar char="o"/>
              <a:tabLst/>
              <a:defRPr/>
            </a:pPr>
            <a:r>
              <a:rPr kumimoji="0" lang="en-US" sz="1600" b="1" i="0" u="none" strike="noStrike" kern="0" cap="none" spc="0" normalizeH="0" baseline="0" noProof="0" dirty="0">
                <a:ln>
                  <a:noFill/>
                </a:ln>
                <a:solidFill>
                  <a:srgbClr val="000000"/>
                </a:solidFill>
                <a:effectLst/>
                <a:uLnTx/>
                <a:uFillTx/>
                <a:latin typeface="Century Gothic"/>
                <a:sym typeface="Century Gothic"/>
              </a:rPr>
              <a:t>Incident: </a:t>
            </a:r>
            <a:r>
              <a:rPr kumimoji="0" lang="en-US" sz="1600" b="0" i="0" u="none" strike="noStrike" kern="0" cap="none" spc="0" normalizeH="0" baseline="0" noProof="0" dirty="0">
                <a:ln>
                  <a:noFill/>
                </a:ln>
                <a:solidFill>
                  <a:srgbClr val="000000"/>
                </a:solidFill>
                <a:effectLst/>
                <a:uLnTx/>
                <a:uFillTx/>
                <a:latin typeface="Century Gothic"/>
                <a:sym typeface="Century Gothic"/>
              </a:rPr>
              <a:t>A healthcare provider experienced a data breach, exposing sensitive patient information.</a:t>
            </a:r>
          </a:p>
          <a:p>
            <a:pPr marL="274320" marR="0" lvl="0" indent="-287020" algn="r" defTabSz="914400" rtl="0" eaLnBrk="1" fontAlgn="auto" latinLnBrk="0" hangingPunct="1">
              <a:lnSpc>
                <a:spcPct val="100000"/>
              </a:lnSpc>
              <a:spcBef>
                <a:spcPts val="600"/>
              </a:spcBef>
              <a:spcAft>
                <a:spcPts val="600"/>
              </a:spcAft>
              <a:buClr>
                <a:srgbClr val="D87A1A"/>
              </a:buClr>
              <a:buSzPts val="1200"/>
              <a:buFont typeface="Courier New" panose="02070309020205020404" pitchFamily="49" charset="0"/>
              <a:buChar char="o"/>
              <a:tabLst/>
              <a:defRPr/>
            </a:pPr>
            <a:r>
              <a:rPr kumimoji="0" lang="en-US" sz="1600" b="1" i="0" u="none" strike="noStrike" kern="0" cap="none" spc="0" normalizeH="0" baseline="0" noProof="0" dirty="0">
                <a:ln>
                  <a:noFill/>
                </a:ln>
                <a:solidFill>
                  <a:srgbClr val="000000"/>
                </a:solidFill>
                <a:effectLst/>
                <a:uLnTx/>
                <a:uFillTx/>
                <a:latin typeface="Century Gothic"/>
                <a:sym typeface="Century Gothic"/>
              </a:rPr>
              <a:t>Impact:</a:t>
            </a:r>
            <a:r>
              <a:rPr kumimoji="0" lang="en-US" sz="1600" b="0" i="0" u="none" strike="noStrike" kern="0" cap="none" spc="0" normalizeH="0" baseline="0" noProof="0" dirty="0">
                <a:ln>
                  <a:noFill/>
                </a:ln>
                <a:solidFill>
                  <a:srgbClr val="000000"/>
                </a:solidFill>
                <a:effectLst/>
                <a:uLnTx/>
                <a:uFillTx/>
                <a:latin typeface="Century Gothic"/>
                <a:sym typeface="Century Gothic"/>
              </a:rPr>
              <a:t> Loss of patient trust, legal penalties, and regulatory scrutiny.</a:t>
            </a:r>
            <a:endParaRPr kumimoji="0" lang="el-GR" sz="1600" b="0" i="0" u="none" strike="noStrike" kern="0" cap="none" spc="0" normalizeH="0" baseline="0" noProof="0" dirty="0">
              <a:ln>
                <a:noFill/>
              </a:ln>
              <a:solidFill>
                <a:srgbClr val="000000"/>
              </a:solidFill>
              <a:effectLst/>
              <a:uLnTx/>
              <a:uFillTx/>
              <a:latin typeface="Century Gothic"/>
              <a:sym typeface="Century Gothic"/>
            </a:endParaRPr>
          </a:p>
          <a:p>
            <a:pPr marL="274320" marR="0" lvl="0" indent="-287020" algn="r" defTabSz="914400" rtl="0" eaLnBrk="1" fontAlgn="auto" latinLnBrk="0" hangingPunct="1">
              <a:lnSpc>
                <a:spcPct val="100000"/>
              </a:lnSpc>
              <a:spcBef>
                <a:spcPts val="600"/>
              </a:spcBef>
              <a:spcAft>
                <a:spcPts val="600"/>
              </a:spcAft>
              <a:buClr>
                <a:srgbClr val="D87A1A"/>
              </a:buClr>
              <a:buSzPts val="1200"/>
              <a:buFont typeface="Wingdings" panose="05000000000000000000" pitchFamily="2" charset="2"/>
              <a:buChar char="ü"/>
              <a:tabLst/>
              <a:defRPr/>
            </a:pPr>
            <a:r>
              <a:rPr kumimoji="0" lang="en-US" sz="1600" b="1" i="0" u="none" strike="noStrike" kern="0" cap="none" spc="0" normalizeH="0" baseline="0" noProof="0" dirty="0">
                <a:ln>
                  <a:noFill/>
                </a:ln>
                <a:solidFill>
                  <a:srgbClr val="000000"/>
                </a:solidFill>
                <a:effectLst/>
                <a:uLnTx/>
                <a:uFillTx/>
                <a:latin typeface="Century Gothic"/>
                <a:sym typeface="Century Gothic"/>
              </a:rPr>
              <a:t>Response: </a:t>
            </a:r>
            <a:r>
              <a:rPr kumimoji="0" lang="en-US" sz="1600" b="0" i="0" u="none" strike="noStrike" kern="0" cap="none" spc="0" normalizeH="0" baseline="0" noProof="0" dirty="0">
                <a:ln>
                  <a:noFill/>
                </a:ln>
                <a:solidFill>
                  <a:srgbClr val="000000"/>
                </a:solidFill>
                <a:effectLst/>
                <a:uLnTx/>
                <a:uFillTx/>
                <a:latin typeface="Century Gothic"/>
                <a:sym typeface="Century Gothic"/>
              </a:rPr>
              <a:t>Strengthened access controls, employee training on phishing, and enhanced encryption protocols.</a:t>
            </a:r>
          </a:p>
        </p:txBody>
      </p:sp>
      <p:sp>
        <p:nvSpPr>
          <p:cNvPr id="7" name="Subtitle 2">
            <a:extLst>
              <a:ext uri="{FF2B5EF4-FFF2-40B4-BE49-F238E27FC236}">
                <a16:creationId xmlns:a16="http://schemas.microsoft.com/office/drawing/2014/main" id="{5D2E8AE9-B179-6BFD-8436-51426A3CCF65}"/>
              </a:ext>
            </a:extLst>
          </p:cNvPr>
          <p:cNvSpPr txBox="1">
            <a:spLocks/>
          </p:cNvSpPr>
          <p:nvPr/>
        </p:nvSpPr>
        <p:spPr>
          <a:xfrm>
            <a:off x="91440" y="3931920"/>
            <a:ext cx="8287789" cy="597087"/>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lang="en-US" sz="3600" dirty="0">
                <a:solidFill>
                  <a:srgbClr val="D87A1A"/>
                </a:solidFill>
              </a:rPr>
              <a:t>Case Study 3:</a:t>
            </a:r>
          </a:p>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lang="en-US" sz="3600" dirty="0">
                <a:solidFill>
                  <a:srgbClr val="D87A1A"/>
                </a:solidFill>
              </a:rPr>
              <a:t> Insider Threat at a Medical Facility</a:t>
            </a:r>
            <a:endParaRPr kumimoji="0" lang="en-US" sz="4400" b="0" i="0" u="none" strike="noStrike" kern="0" cap="none" spc="0" normalizeH="0" baseline="-25000" noProof="0" dirty="0">
              <a:ln>
                <a:noFill/>
              </a:ln>
              <a:solidFill>
                <a:srgbClr val="D87A1A"/>
              </a:solidFill>
              <a:effectLst/>
              <a:uLnTx/>
              <a:uFillTx/>
              <a:latin typeface="Century Gothic"/>
              <a:sym typeface="Century Gothic"/>
            </a:endParaRPr>
          </a:p>
        </p:txBody>
      </p:sp>
      <p:sp>
        <p:nvSpPr>
          <p:cNvPr id="8" name="Google Shape;350;p15">
            <a:extLst>
              <a:ext uri="{FF2B5EF4-FFF2-40B4-BE49-F238E27FC236}">
                <a16:creationId xmlns:a16="http://schemas.microsoft.com/office/drawing/2014/main" id="{2902B229-E266-5BFF-9B8E-9E484C9E4D27}"/>
              </a:ext>
            </a:extLst>
          </p:cNvPr>
          <p:cNvSpPr txBox="1">
            <a:spLocks/>
          </p:cNvSpPr>
          <p:nvPr/>
        </p:nvSpPr>
        <p:spPr>
          <a:xfrm>
            <a:off x="317727" y="4663440"/>
            <a:ext cx="6663518" cy="18865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Incident: </a:t>
            </a:r>
            <a:r>
              <a:rPr kumimoji="0" lang="en-US" sz="1800" i="0" u="none" strike="noStrike" kern="0" cap="none" spc="0" normalizeH="0" baseline="0" noProof="0" dirty="0">
                <a:ln>
                  <a:noFill/>
                </a:ln>
                <a:solidFill>
                  <a:srgbClr val="000000"/>
                </a:solidFill>
                <a:effectLst/>
                <a:uLnTx/>
                <a:uFillTx/>
                <a:latin typeface="Century Gothic"/>
                <a:sym typeface="Century Gothic"/>
              </a:rPr>
              <a:t>An employee misused access to leak patient data.</a:t>
            </a:r>
          </a:p>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Impact: </a:t>
            </a:r>
            <a:r>
              <a:rPr kumimoji="0" lang="en-US" sz="1800" i="0" u="none" strike="noStrike" kern="0" cap="none" spc="0" normalizeH="0" baseline="0" noProof="0" dirty="0">
                <a:ln>
                  <a:noFill/>
                </a:ln>
                <a:solidFill>
                  <a:srgbClr val="000000"/>
                </a:solidFill>
                <a:effectLst/>
                <a:uLnTx/>
                <a:uFillTx/>
                <a:latin typeface="Century Gothic"/>
                <a:sym typeface="Century Gothic"/>
              </a:rPr>
              <a:t>Erosion of patient confidence, legal consequences, and internal turmoil.</a:t>
            </a:r>
          </a:p>
          <a:p>
            <a:pPr marL="274320" marR="0" lvl="0" indent="-287020" algn="l" defTabSz="914400" rtl="0" eaLnBrk="1" fontAlgn="auto" latinLnBrk="0" hangingPunct="1">
              <a:lnSpc>
                <a:spcPct val="100000"/>
              </a:lnSpc>
              <a:spcBef>
                <a:spcPts val="0"/>
              </a:spcBef>
              <a:spcAft>
                <a:spcPts val="600"/>
              </a:spcAft>
              <a:buClr>
                <a:srgbClr val="D87A1A"/>
              </a:buClr>
              <a:buSzPts val="1200"/>
              <a:buFont typeface="Wingdings" panose="05000000000000000000" pitchFamily="2" charset="2"/>
              <a:buChar char="ü"/>
              <a:tabLst/>
              <a:defRPr/>
            </a:pPr>
            <a:r>
              <a:rPr lang="en-US" sz="1800" b="1" dirty="0">
                <a:solidFill>
                  <a:srgbClr val="000000"/>
                </a:solidFill>
              </a:rPr>
              <a:t>Response:</a:t>
            </a:r>
            <a:r>
              <a:rPr lang="en-US" sz="1600" dirty="0"/>
              <a:t> </a:t>
            </a:r>
            <a:r>
              <a:rPr kumimoji="0" lang="en-US" sz="1800" i="0" u="none" strike="noStrike" kern="0" cap="none" spc="0" normalizeH="0" baseline="0" noProof="0" dirty="0">
                <a:ln>
                  <a:noFill/>
                </a:ln>
                <a:solidFill>
                  <a:srgbClr val="000000"/>
                </a:solidFill>
                <a:effectLst/>
                <a:uLnTx/>
                <a:uFillTx/>
                <a:latin typeface="Century Gothic"/>
                <a:sym typeface="Century Gothic"/>
              </a:rPr>
              <a:t>Tightened user access policies, increased monitoring of user activities, and rigorous insider threat training.</a:t>
            </a:r>
          </a:p>
        </p:txBody>
      </p:sp>
      <p:sp>
        <p:nvSpPr>
          <p:cNvPr id="5" name="Google Shape;350;p15">
            <a:extLst>
              <a:ext uri="{FF2B5EF4-FFF2-40B4-BE49-F238E27FC236}">
                <a16:creationId xmlns:a16="http://schemas.microsoft.com/office/drawing/2014/main" id="{A731CA98-9DA2-898B-B3D9-48DE7AA347C6}"/>
              </a:ext>
            </a:extLst>
          </p:cNvPr>
          <p:cNvSpPr txBox="1">
            <a:spLocks/>
          </p:cNvSpPr>
          <p:nvPr/>
        </p:nvSpPr>
        <p:spPr>
          <a:xfrm>
            <a:off x="1463040" y="2103120"/>
            <a:ext cx="7315525" cy="2806922"/>
          </a:xfrm>
          <a:prstGeom prst="rect">
            <a:avLst/>
          </a:prstGeom>
          <a:solidFill>
            <a:schemeClr val="lt1"/>
          </a:solidFill>
          <a:ln w="41275">
            <a:solidFill>
              <a:schemeClr val="bg2"/>
            </a:solidFill>
          </a:ln>
        </p:spPr>
        <p:txBody>
          <a:bodyPr spcFirstLastPara="1" wrap="square" lIns="182880" tIns="91440" rIns="0" bIns="9144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kumimoji="0" lang="en-US" sz="3600" b="0" i="0" u="none" strike="noStrike" kern="0" cap="none" spc="0" normalizeH="0" baseline="-25000" noProof="0" dirty="0">
                <a:ln>
                  <a:noFill/>
                </a:ln>
                <a:solidFill>
                  <a:srgbClr val="D87A1A"/>
                </a:solidFill>
                <a:effectLst/>
                <a:uLnTx/>
                <a:uFillTx/>
                <a:latin typeface="Century Gothic"/>
                <a:cs typeface="Arial"/>
                <a:sym typeface="Century Gothic"/>
              </a:rPr>
              <a:t>Lessons Learned:</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endParaRPr lang="en-US" sz="1800" dirty="0">
              <a:solidFill>
                <a:srgbClr val="000000"/>
              </a:solidFill>
            </a:endParaRP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n-US" sz="1800" i="0" u="none" strike="noStrike" kern="0" cap="none" spc="0" normalizeH="0" baseline="0" noProof="0" dirty="0">
                <a:ln>
                  <a:noFill/>
                </a:ln>
                <a:solidFill>
                  <a:srgbClr val="000000"/>
                </a:solidFill>
                <a:effectLst/>
                <a:uLnTx/>
                <a:uFillTx/>
                <a:latin typeface="Century Gothic"/>
                <a:sym typeface="Century Gothic"/>
              </a:rPr>
              <a:t>Importance of proactive threat detection and response.</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n-US" sz="1800" i="0" u="none" strike="noStrike" kern="0" cap="none" spc="0" normalizeH="0" baseline="0" noProof="0" dirty="0">
                <a:ln>
                  <a:noFill/>
                </a:ln>
                <a:solidFill>
                  <a:srgbClr val="000000"/>
                </a:solidFill>
                <a:effectLst/>
                <a:uLnTx/>
                <a:uFillTx/>
                <a:latin typeface="Century Gothic"/>
                <a:sym typeface="Century Gothic"/>
              </a:rPr>
              <a:t>Necessity for regular data backups and encryption.</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n-US" sz="1800" i="0" u="none" strike="noStrike" kern="0" cap="none" spc="0" normalizeH="0" baseline="0" noProof="0" dirty="0">
                <a:ln>
                  <a:noFill/>
                </a:ln>
                <a:solidFill>
                  <a:srgbClr val="000000"/>
                </a:solidFill>
                <a:effectLst/>
                <a:uLnTx/>
                <a:uFillTx/>
                <a:latin typeface="Century Gothic"/>
                <a:sym typeface="Century Gothic"/>
              </a:rPr>
              <a:t>Critical need for employee training on cybersecurity best practices.</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n-US" sz="1800" i="0" u="none" strike="noStrike" kern="0" cap="none" spc="0" normalizeH="0" baseline="0" noProof="0" dirty="0">
                <a:ln>
                  <a:noFill/>
                </a:ln>
                <a:solidFill>
                  <a:srgbClr val="000000"/>
                </a:solidFill>
                <a:effectLst/>
                <a:uLnTx/>
                <a:uFillTx/>
                <a:latin typeface="Century Gothic"/>
                <a:sym typeface="Century Gothic"/>
              </a:rPr>
              <a:t>The value of continuous monitoring and quick incident response.</a:t>
            </a:r>
          </a:p>
        </p:txBody>
      </p:sp>
    </p:spTree>
    <p:extLst>
      <p:ext uri="{BB962C8B-B14F-4D97-AF65-F5344CB8AC3E}">
        <p14:creationId xmlns:p14="http://schemas.microsoft.com/office/powerpoint/2010/main" val="1958563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dirty="0"/>
              <a:t>Introduction to Cybersecurity in the Energy Sector</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404872"/>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n-US" dirty="0">
                <a:solidFill>
                  <a:schemeClr val="tx1"/>
                </a:solidFill>
              </a:rPr>
              <a:t>Vulnerability Management and Reporting</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09613"/>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dirty="0">
                <a:highlight>
                  <a:schemeClr val="lt1"/>
                </a:highlight>
              </a:rPr>
              <a:t>Real-time Threat Notifications &amp; Response</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638169"/>
            <a:ext cx="7405697" cy="533400"/>
          </a:xfrm>
          <a:prstGeom prst="rect">
            <a:avLst/>
          </a:prstGeom>
          <a:noFill/>
          <a:ln>
            <a:noFill/>
          </a:ln>
        </p:spPr>
        <p:txBody>
          <a:bodyPr spcFirstLastPara="1" wrap="square" lIns="0" tIns="45700" rIns="0" bIns="0" anchor="b" anchorCtr="0">
            <a:normAutofit fontScale="92500"/>
          </a:bodyPr>
          <a:lstStyle/>
          <a:p>
            <a:pPr marL="0" lvl="0" indent="0" algn="l" rtl="0">
              <a:lnSpc>
                <a:spcPct val="100000"/>
              </a:lnSpc>
              <a:spcBef>
                <a:spcPts val="0"/>
              </a:spcBef>
              <a:spcAft>
                <a:spcPts val="0"/>
              </a:spcAft>
              <a:buSzPts val="2000"/>
              <a:buNone/>
            </a:pPr>
            <a:r>
              <a:rPr lang="en-US" dirty="0">
                <a:highlight>
                  <a:schemeClr val="lt1"/>
                </a:highlight>
              </a:rPr>
              <a:t>Continuous Infrastructure Monitoring </a:t>
            </a:r>
            <a:r>
              <a:rPr lang="en-US" sz="2200" dirty="0">
                <a:solidFill>
                  <a:schemeClr val="tx2">
                    <a:lumMod val="50000"/>
                  </a:schemeClr>
                </a:solidFill>
              </a:rPr>
              <a:t>with </a:t>
            </a:r>
            <a:r>
              <a:rPr lang="en-US" sz="2200" dirty="0"/>
              <a:t>Cloud-Based</a:t>
            </a:r>
            <a:r>
              <a:rPr lang="en-US" sz="2200" dirty="0">
                <a:solidFill>
                  <a:schemeClr val="tx2">
                    <a:lumMod val="50000"/>
                  </a:schemeClr>
                </a:solidFill>
              </a:rPr>
              <a:t> Tools</a:t>
            </a:r>
            <a:endParaRPr sz="2200" dirty="0">
              <a:solidFill>
                <a:schemeClr val="tx2">
                  <a:lumMod val="50000"/>
                </a:schemeClr>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25</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405697"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Collaboration &amp; Knowledge Sharing.</a:t>
            </a:r>
            <a:endParaRPr lang="en-US" dirty="0">
              <a:solidFill>
                <a:schemeClr val="tx2">
                  <a:lumMod val="50000"/>
                </a:schemeClr>
              </a:solidFill>
            </a:endParaRPr>
          </a:p>
        </p:txBody>
      </p:sp>
    </p:spTree>
    <p:extLst>
      <p:ext uri="{BB962C8B-B14F-4D97-AF65-F5344CB8AC3E}">
        <p14:creationId xmlns:p14="http://schemas.microsoft.com/office/powerpoint/2010/main" val="1374011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349778" y="3019116"/>
            <a:ext cx="3163120" cy="1600438"/>
          </a:xfrm>
          <a:prstGeom prst="rect">
            <a:avLst/>
          </a:prstGeom>
          <a:solidFill>
            <a:schemeClr val="lt1"/>
          </a:solidFill>
        </p:spPr>
        <p:txBody>
          <a:bodyPr wrap="square" rtlCol="0">
            <a:spAutoFit/>
          </a:bodyPr>
          <a:lstStyle/>
          <a:p>
            <a:pPr marL="285750" marR="0" lvl="0" indent="-285750"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Vulnerability management </a:t>
            </a:r>
            <a:r>
              <a:rPr kumimoji="0" lang="en-US" sz="1400" i="0" u="none" strike="noStrike" kern="0" cap="none" spc="0" normalizeH="0" baseline="0" noProof="0" dirty="0">
                <a:ln>
                  <a:noFill/>
                </a:ln>
                <a:solidFill>
                  <a:srgbClr val="000000"/>
                </a:solidFill>
                <a:effectLst/>
                <a:uLnTx/>
                <a:uFillTx/>
                <a:latin typeface="Century Gothic"/>
                <a:sym typeface="Century Gothic"/>
              </a:rPr>
              <a:t>is a critical component of cybersecurity, aimed at identifying, assessing, and mitigating security weaknesses within systems and infrastructure.</a:t>
            </a:r>
            <a:endParaRPr kumimoji="0" lang="el-GR" sz="1400" i="0" u="none" strike="noStrike" kern="0" cap="none" spc="0" normalizeH="0" baseline="0" noProof="0" dirty="0">
              <a:ln>
                <a:noFill/>
              </a:ln>
              <a:solidFill>
                <a:srgbClr val="000000"/>
              </a:solidFill>
              <a:effectLst/>
              <a:uLnTx/>
              <a:uFillTx/>
              <a:latin typeface="Century Gothic"/>
              <a:sym typeface="Century Gothic"/>
            </a:endParaRPr>
          </a:p>
        </p:txBody>
      </p:sp>
      <p:sp>
        <p:nvSpPr>
          <p:cNvPr id="460" name="Google Shape;460;g2c46ccb187e_0_158"/>
          <p:cNvSpPr txBox="1">
            <a:spLocks noGrp="1"/>
          </p:cNvSpPr>
          <p:nvPr>
            <p:ph type="ctrTitle"/>
          </p:nvPr>
        </p:nvSpPr>
        <p:spPr>
          <a:xfrm>
            <a:off x="91440" y="36576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dirty="0"/>
              <a:t>Vulnerability Management and Reporting</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26</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0" y="1183856"/>
            <a:ext cx="8201891" cy="646331"/>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n-US" b="1" dirty="0"/>
              <a:t> </a:t>
            </a:r>
            <a:r>
              <a:rPr lang="en-US" dirty="0"/>
              <a:t>Principles of Vulnerability Management </a:t>
            </a:r>
          </a:p>
          <a:p>
            <a:pPr>
              <a:spcAft>
                <a:spcPts val="600"/>
              </a:spcAft>
            </a:pPr>
            <a:r>
              <a:rPr lang="en-US" sz="3600" dirty="0"/>
              <a:t>In </a:t>
            </a:r>
            <a:r>
              <a:rPr lang="en-US" sz="3600" dirty="0" err="1"/>
              <a:t>Helathcare</a:t>
            </a:r>
            <a:endParaRPr lang="en-US" sz="3600" dirty="0"/>
          </a:p>
        </p:txBody>
      </p:sp>
      <p:pic>
        <p:nvPicPr>
          <p:cNvPr id="5" name="Picture 4">
            <a:extLst>
              <a:ext uri="{FF2B5EF4-FFF2-40B4-BE49-F238E27FC236}">
                <a16:creationId xmlns:a16="http://schemas.microsoft.com/office/drawing/2014/main" id="{2D34ADD3-752C-2669-21AB-C7870BB692E5}"/>
              </a:ext>
            </a:extLst>
          </p:cNvPr>
          <p:cNvPicPr>
            <a:picLocks noChangeAspect="1"/>
          </p:cNvPicPr>
          <p:nvPr/>
        </p:nvPicPr>
        <p:blipFill>
          <a:blip r:embed="rId4"/>
          <a:stretch>
            <a:fillRect/>
          </a:stretch>
        </p:blipFill>
        <p:spPr>
          <a:xfrm>
            <a:off x="3586791" y="2262719"/>
            <a:ext cx="5018422" cy="3593523"/>
          </a:xfrm>
          <a:prstGeom prst="rect">
            <a:avLst/>
          </a:prstGeom>
          <a:solidFill>
            <a:schemeClr val="lt1"/>
          </a:solidFill>
        </p:spPr>
      </p:pic>
    </p:spTree>
    <p:extLst>
      <p:ext uri="{BB962C8B-B14F-4D97-AF65-F5344CB8AC3E}">
        <p14:creationId xmlns:p14="http://schemas.microsoft.com/office/powerpoint/2010/main" val="1430423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91440" y="18288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u="sng" dirty="0">
                <a:uFill>
                  <a:solidFill>
                    <a:schemeClr val="bg2"/>
                  </a:solidFill>
                </a:uFill>
              </a:rPr>
              <a:t>Vulnerability Management and Reporting</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27</a:t>
            </a:fld>
            <a:endParaRPr>
              <a:solidFill>
                <a:schemeClr val="dk1"/>
              </a:solidFill>
            </a:endParaRPr>
          </a:p>
        </p:txBody>
      </p:sp>
      <p:pic>
        <p:nvPicPr>
          <p:cNvPr id="5" name="Picture 4">
            <a:extLst>
              <a:ext uri="{FF2B5EF4-FFF2-40B4-BE49-F238E27FC236}">
                <a16:creationId xmlns:a16="http://schemas.microsoft.com/office/drawing/2014/main" id="{2D34ADD3-752C-2669-21AB-C7870BB692E5}"/>
              </a:ext>
            </a:extLst>
          </p:cNvPr>
          <p:cNvPicPr>
            <a:picLocks noChangeAspect="1"/>
          </p:cNvPicPr>
          <p:nvPr/>
        </p:nvPicPr>
        <p:blipFill>
          <a:blip r:embed="rId4"/>
          <a:stretch>
            <a:fillRect/>
          </a:stretch>
        </p:blipFill>
        <p:spPr>
          <a:xfrm>
            <a:off x="3586789" y="1920240"/>
            <a:ext cx="5018422" cy="3593523"/>
          </a:xfrm>
          <a:prstGeom prst="rect">
            <a:avLst/>
          </a:prstGeom>
          <a:solidFill>
            <a:schemeClr val="lt1"/>
          </a:solidFill>
        </p:spPr>
      </p:pic>
      <p:sp>
        <p:nvSpPr>
          <p:cNvPr id="9" name="TextBox 8">
            <a:extLst>
              <a:ext uri="{FF2B5EF4-FFF2-40B4-BE49-F238E27FC236}">
                <a16:creationId xmlns:a16="http://schemas.microsoft.com/office/drawing/2014/main" id="{1B9E0C67-081E-5575-7D5D-B51C1DE06CDB}"/>
              </a:ext>
            </a:extLst>
          </p:cNvPr>
          <p:cNvSpPr txBox="1"/>
          <p:nvPr/>
        </p:nvSpPr>
        <p:spPr>
          <a:xfrm>
            <a:off x="457200" y="2377440"/>
            <a:ext cx="3565235" cy="2200602"/>
          </a:xfrm>
          <a:prstGeom prst="rect">
            <a:avLst/>
          </a:prstGeom>
          <a:noFill/>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Continuous Improvement:</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Periodic Reviews: Regularly review and update vulnerability management processes.</a:t>
            </a:r>
            <a:endParaRPr kumimoji="0" lang="el-GR" sz="1200" i="0" u="none" strike="noStrike" kern="0" cap="none" spc="0" normalizeH="0" baseline="0" noProof="0" dirty="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Training &amp; Awareness: Continuously train staff on the importance of vulnerability management.</a:t>
            </a:r>
            <a:endParaRPr kumimoji="0" lang="el-GR" sz="1200" i="0" u="none" strike="noStrike" kern="0" cap="none" spc="0" normalizeH="0" baseline="0" noProof="0" dirty="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Metrics &amp; KPIs: Track and analyze key performance indicators to measure effectiveness.</a:t>
            </a:r>
            <a:endParaRPr kumimoji="0" lang="el-GR" sz="1200" i="0" u="none" strike="noStrike" kern="0" cap="none" spc="0" normalizeH="0" baseline="0" noProof="0" dirty="0">
              <a:ln>
                <a:noFill/>
              </a:ln>
              <a:solidFill>
                <a:srgbClr val="000000"/>
              </a:solidFill>
              <a:effectLst/>
              <a:uLnTx/>
              <a:uFillTx/>
              <a:latin typeface="Century Gothic"/>
              <a:sym typeface="Century Gothic"/>
            </a:endParaRPr>
          </a:p>
        </p:txBody>
      </p:sp>
      <p:sp>
        <p:nvSpPr>
          <p:cNvPr id="3" name="TextBox 2">
            <a:extLst>
              <a:ext uri="{FF2B5EF4-FFF2-40B4-BE49-F238E27FC236}">
                <a16:creationId xmlns:a16="http://schemas.microsoft.com/office/drawing/2014/main" id="{BBE08603-9809-5C86-9280-AB4ADF94E831}"/>
              </a:ext>
            </a:extLst>
          </p:cNvPr>
          <p:cNvSpPr txBox="1"/>
          <p:nvPr/>
        </p:nvSpPr>
        <p:spPr>
          <a:xfrm>
            <a:off x="822960" y="914400"/>
            <a:ext cx="7393707" cy="1015663"/>
          </a:xfrm>
          <a:prstGeom prst="rect">
            <a:avLst/>
          </a:prstGeom>
          <a:noFill/>
          <a:ln>
            <a:noFill/>
            <a:round/>
          </a:ln>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Identification</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Conduct regular and comprehensive scans to detect vulnerabilities across all assets, including software, hardware, and network components.</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Utilize automated tools and threat intelligence to stay updated on emerging vulnerabilities.</a:t>
            </a:r>
          </a:p>
        </p:txBody>
      </p:sp>
      <p:sp>
        <p:nvSpPr>
          <p:cNvPr id="4" name="TextBox 3">
            <a:extLst>
              <a:ext uri="{FF2B5EF4-FFF2-40B4-BE49-F238E27FC236}">
                <a16:creationId xmlns:a16="http://schemas.microsoft.com/office/drawing/2014/main" id="{DAF7CDC0-356D-1ADB-9C05-C0527687645E}"/>
              </a:ext>
            </a:extLst>
          </p:cNvPr>
          <p:cNvSpPr txBox="1"/>
          <p:nvPr/>
        </p:nvSpPr>
        <p:spPr>
          <a:xfrm>
            <a:off x="8605211" y="1179660"/>
            <a:ext cx="3604336" cy="2200602"/>
          </a:xfrm>
          <a:prstGeom prst="rect">
            <a:avLst/>
          </a:prstGeom>
          <a:noFill/>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Assessment</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Risk Analysis: Evaluate the potential impact and likelihood of identified vulnerabilities.</a:t>
            </a:r>
            <a:endParaRPr kumimoji="0" lang="el-GR" sz="1200" i="0" u="none" strike="noStrike" kern="0" cap="none" spc="0" normalizeH="0" baseline="0" noProof="0" dirty="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Prioritization: Prioritize vulnerabilities based on criticality and risk to patient safety and data integrity.</a:t>
            </a:r>
            <a:endParaRPr kumimoji="0" lang="el-GR" sz="1200" i="0" u="none" strike="noStrike" kern="0" cap="none" spc="0" normalizeH="0" baseline="0" noProof="0" dirty="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Contextual Evaluation: Consider the specific healthcare environment and operational context.</a:t>
            </a:r>
            <a:endParaRPr kumimoji="0" lang="el-GR" sz="1200" i="0" u="none" strike="noStrike" kern="0" cap="none" spc="0" normalizeH="0" baseline="0" noProof="0" dirty="0">
              <a:ln>
                <a:noFill/>
              </a:ln>
              <a:solidFill>
                <a:srgbClr val="000000"/>
              </a:solidFill>
              <a:effectLst/>
              <a:uLnTx/>
              <a:uFillTx/>
              <a:latin typeface="Century Gothic"/>
              <a:sym typeface="Century Gothic"/>
            </a:endParaRPr>
          </a:p>
        </p:txBody>
      </p:sp>
      <p:sp>
        <p:nvSpPr>
          <p:cNvPr id="6" name="TextBox 5">
            <a:extLst>
              <a:ext uri="{FF2B5EF4-FFF2-40B4-BE49-F238E27FC236}">
                <a16:creationId xmlns:a16="http://schemas.microsoft.com/office/drawing/2014/main" id="{74E62FDB-CE20-D3DF-2341-C39FF50E66FE}"/>
              </a:ext>
            </a:extLst>
          </p:cNvPr>
          <p:cNvSpPr txBox="1"/>
          <p:nvPr/>
        </p:nvSpPr>
        <p:spPr>
          <a:xfrm>
            <a:off x="8595360" y="3840480"/>
            <a:ext cx="3604336" cy="2200602"/>
          </a:xfrm>
          <a:prstGeom prst="rect">
            <a:avLst/>
          </a:prstGeom>
          <a:noFill/>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Remediation</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Patch Management: Implement timely patches and updates for all software and systems.</a:t>
            </a:r>
            <a:endParaRPr kumimoji="0" lang="el-GR" sz="1200" i="0" u="none" strike="noStrike" kern="0" cap="none" spc="0" normalizeH="0" baseline="0" noProof="0" dirty="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Mitigation Strategies: Apply temporary fixes or workarounds until permanent solutions are available.</a:t>
            </a:r>
            <a:endParaRPr kumimoji="0" lang="el-GR" sz="1200" i="0" u="none" strike="noStrike" kern="0" cap="none" spc="0" normalizeH="0" baseline="0" noProof="0" dirty="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Configuration Management: Ensure secure configuration of all systems and devices.</a:t>
            </a:r>
            <a:endParaRPr kumimoji="0" lang="el-GR" sz="1200" i="0" u="none" strike="noStrike" kern="0" cap="none" spc="0" normalizeH="0" baseline="0" noProof="0" dirty="0">
              <a:ln>
                <a:noFill/>
              </a:ln>
              <a:solidFill>
                <a:srgbClr val="000000"/>
              </a:solidFill>
              <a:effectLst/>
              <a:uLnTx/>
              <a:uFillTx/>
              <a:latin typeface="Century Gothic"/>
              <a:sym typeface="Century Gothic"/>
            </a:endParaRPr>
          </a:p>
        </p:txBody>
      </p:sp>
      <p:sp>
        <p:nvSpPr>
          <p:cNvPr id="8" name="TextBox 7">
            <a:extLst>
              <a:ext uri="{FF2B5EF4-FFF2-40B4-BE49-F238E27FC236}">
                <a16:creationId xmlns:a16="http://schemas.microsoft.com/office/drawing/2014/main" id="{0A095341-9463-FA79-3508-30B1616F2B4A}"/>
              </a:ext>
            </a:extLst>
          </p:cNvPr>
          <p:cNvSpPr txBox="1"/>
          <p:nvPr/>
        </p:nvSpPr>
        <p:spPr>
          <a:xfrm>
            <a:off x="378692" y="5212080"/>
            <a:ext cx="6668653" cy="1646605"/>
          </a:xfrm>
          <a:prstGeom prst="rect">
            <a:avLst/>
          </a:prstGeom>
          <a:noFill/>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Reporting</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Documentation: Maintain detailed records of identified vulnerabilities and remediation actions.</a:t>
            </a:r>
            <a:endParaRPr kumimoji="0" lang="el-GR" sz="1200" i="0" u="none" strike="noStrike" kern="0" cap="none" spc="0" normalizeH="0" baseline="0" noProof="0" dirty="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Communication: Regularly update stakeholders on vulnerability status and remediation progress.</a:t>
            </a:r>
            <a:endParaRPr kumimoji="0" lang="el-GR" sz="1200" i="0" u="none" strike="noStrike" kern="0" cap="none" spc="0" normalizeH="0" baseline="0" noProof="0" dirty="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Century Gothic"/>
                <a:sym typeface="Century Gothic"/>
              </a:rPr>
              <a:t>Compliance Reporting: Ensure adherence to regulatory requirements for reporting vulnerabilities.</a:t>
            </a:r>
            <a:endParaRPr kumimoji="0" lang="el-GR" sz="1200" i="0" u="none" strike="noStrike" kern="0" cap="none" spc="0" normalizeH="0" baseline="0" noProof="0" dirty="0">
              <a:ln>
                <a:noFill/>
              </a:ln>
              <a:solidFill>
                <a:srgbClr val="000000"/>
              </a:solidFill>
              <a:effectLst/>
              <a:uLnTx/>
              <a:uFillTx/>
              <a:latin typeface="Century Gothic"/>
              <a:sym typeface="Century Gothic"/>
            </a:endParaRPr>
          </a:p>
        </p:txBody>
      </p:sp>
    </p:spTree>
    <p:extLst>
      <p:ext uri="{BB962C8B-B14F-4D97-AF65-F5344CB8AC3E}">
        <p14:creationId xmlns:p14="http://schemas.microsoft.com/office/powerpoint/2010/main" val="1663828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274320" y="1280160"/>
            <a:ext cx="11788330" cy="5740033"/>
          </a:xfrm>
          <a:prstGeom prst="rect">
            <a:avLst/>
          </a:prstGeom>
          <a:noFill/>
        </p:spPr>
        <p:txBody>
          <a:bodyPr wrap="square" lIns="0" tIns="0" rIns="0" bIns="0" rtlCol="0">
            <a:spAutoFit/>
          </a:bodyPr>
          <a:lstStyle/>
          <a:p>
            <a:pPr marL="285750" indent="-285750">
              <a:spcAft>
                <a:spcPts val="600"/>
              </a:spcAft>
              <a:buClr>
                <a:schemeClr val="bg2"/>
              </a:buClr>
              <a:buFont typeface="Wingdings" panose="05000000000000000000" pitchFamily="2" charset="2"/>
              <a:buChar char="Ø"/>
            </a:pPr>
            <a:r>
              <a:rPr lang="en-US" b="1" dirty="0">
                <a:latin typeface="Century Gothic"/>
              </a:rPr>
              <a:t>Proactive Vulnerability Identification</a:t>
            </a:r>
          </a:p>
          <a:p>
            <a:pPr marL="285750" lvl="7" indent="-285750">
              <a:buClr>
                <a:schemeClr val="bg2"/>
              </a:buClr>
              <a:buFont typeface="Courier New" panose="02070309020205020404" pitchFamily="49" charset="0"/>
              <a:buChar char="o"/>
            </a:pPr>
            <a:r>
              <a:rPr lang="en-US" dirty="0">
                <a:latin typeface="Century Gothic"/>
              </a:rPr>
              <a:t>Regular Scanning: Conduct frequent vulnerability scans to identify potential security gaps.</a:t>
            </a:r>
          </a:p>
          <a:p>
            <a:pPr marL="285750" lvl="8" indent="-285750">
              <a:buClr>
                <a:schemeClr val="bg2"/>
              </a:buClr>
              <a:buFont typeface="Courier New" panose="02070309020205020404" pitchFamily="49" charset="0"/>
              <a:buChar char="o"/>
            </a:pPr>
            <a:r>
              <a:rPr lang="en-US" dirty="0">
                <a:latin typeface="Century Gothic"/>
              </a:rPr>
              <a:t>Threat Intelligence Integration: Use threat intelligence feeds to stay updated on new vulnerabilities and threats.</a:t>
            </a:r>
          </a:p>
          <a:p>
            <a:pPr marL="285750" lvl="8" indent="-285750">
              <a:spcAft>
                <a:spcPts val="1200"/>
              </a:spcAft>
              <a:buClr>
                <a:schemeClr val="bg2"/>
              </a:buClr>
              <a:buFont typeface="Courier New" panose="02070309020205020404" pitchFamily="49" charset="0"/>
              <a:buChar char="o"/>
            </a:pPr>
            <a:r>
              <a:rPr lang="en-US" dirty="0">
                <a:latin typeface="Century Gothic"/>
              </a:rPr>
              <a:t>Comprehensive Asset Management: Maintain a detailed and current inventory of all IT assets, including IoT devices and medical equipment</a:t>
            </a:r>
            <a:r>
              <a:rPr lang="en-US" dirty="0"/>
              <a:t>.</a:t>
            </a:r>
          </a:p>
          <a:p>
            <a:pPr marL="285750" indent="-285750">
              <a:spcAft>
                <a:spcPts val="600"/>
              </a:spcAft>
              <a:buClr>
                <a:schemeClr val="bg2"/>
              </a:buClr>
              <a:buFont typeface="Wingdings" panose="05000000000000000000" pitchFamily="2" charset="2"/>
              <a:buChar char="Ø"/>
            </a:pPr>
            <a:r>
              <a:rPr lang="en-US" b="1" dirty="0">
                <a:latin typeface="Century Gothic"/>
              </a:rPr>
              <a:t>Effective Risk Assessment</a:t>
            </a:r>
          </a:p>
          <a:p>
            <a:pPr marL="285750" indent="-285750">
              <a:buClr>
                <a:schemeClr val="bg2"/>
              </a:buClr>
              <a:buFont typeface="Courier New" panose="02070309020205020404" pitchFamily="49" charset="0"/>
              <a:buChar char="o"/>
            </a:pPr>
            <a:r>
              <a:rPr lang="en-US" dirty="0">
                <a:latin typeface="Century Gothic"/>
              </a:rPr>
              <a:t>Impact Analysis: Evaluate the potential impact of vulnerabilities on patient safety, data privacy, and operational continuity.</a:t>
            </a:r>
          </a:p>
          <a:p>
            <a:pPr marL="285750" indent="-285750">
              <a:buClr>
                <a:schemeClr val="bg2"/>
              </a:buClr>
              <a:buFont typeface="Courier New" panose="02070309020205020404" pitchFamily="49" charset="0"/>
              <a:buChar char="o"/>
            </a:pPr>
            <a:r>
              <a:rPr lang="en-US" dirty="0">
                <a:latin typeface="Century Gothic"/>
              </a:rPr>
              <a:t>Prioritization: Use risk-based prioritization to address the most critical vulnerabilities first.</a:t>
            </a:r>
          </a:p>
          <a:p>
            <a:pPr marL="285750" indent="-285750">
              <a:spcAft>
                <a:spcPts val="1200"/>
              </a:spcAft>
              <a:buClr>
                <a:schemeClr val="bg2"/>
              </a:buClr>
              <a:buFont typeface="Courier New" panose="02070309020205020404" pitchFamily="49" charset="0"/>
              <a:buChar char="o"/>
            </a:pPr>
            <a:r>
              <a:rPr lang="en-US" dirty="0">
                <a:latin typeface="Century Gothic"/>
              </a:rPr>
              <a:t>Contextual Evaluation: Assess vulnerabilities in the context of specific healthcare operations and regulatory requirements.</a:t>
            </a:r>
          </a:p>
          <a:p>
            <a:pPr marL="285750" indent="-285750">
              <a:spcAft>
                <a:spcPts val="600"/>
              </a:spcAft>
              <a:buClr>
                <a:schemeClr val="bg2"/>
              </a:buClr>
              <a:buFont typeface="Wingdings" panose="05000000000000000000" pitchFamily="2" charset="2"/>
              <a:buChar char="Ø"/>
            </a:pPr>
            <a:r>
              <a:rPr lang="en-US" b="1" dirty="0"/>
              <a:t>Efficient Remediation Strategies</a:t>
            </a:r>
          </a:p>
          <a:p>
            <a:pPr marL="285750" indent="-285750">
              <a:buClr>
                <a:schemeClr val="bg2"/>
              </a:buClr>
              <a:buFont typeface="Courier New" panose="02070309020205020404" pitchFamily="49" charset="0"/>
              <a:buChar char="o"/>
            </a:pPr>
            <a:r>
              <a:rPr lang="en-US" dirty="0">
                <a:latin typeface="Century Gothic"/>
              </a:rPr>
              <a:t>Timely Patch Deployment: Implement patches and updates promptly to close security gaps.</a:t>
            </a:r>
          </a:p>
          <a:p>
            <a:pPr marL="285750" indent="-285750">
              <a:buClr>
                <a:schemeClr val="bg2"/>
              </a:buClr>
              <a:buFont typeface="Courier New" panose="02070309020205020404" pitchFamily="49" charset="0"/>
              <a:buChar char="o"/>
            </a:pPr>
            <a:r>
              <a:rPr lang="en-US" dirty="0">
                <a:latin typeface="Century Gothic"/>
              </a:rPr>
              <a:t>Alternative Mitigation: Apply temporary measures to mitigate risks when immediate patching is not possible.</a:t>
            </a:r>
          </a:p>
          <a:p>
            <a:pPr marL="285750" indent="-285750">
              <a:spcAft>
                <a:spcPts val="1200"/>
              </a:spcAft>
              <a:buClr>
                <a:schemeClr val="bg2"/>
              </a:buClr>
              <a:buFont typeface="Courier New" panose="02070309020205020404" pitchFamily="49" charset="0"/>
              <a:buChar char="o"/>
            </a:pPr>
            <a:r>
              <a:rPr lang="en-US" dirty="0">
                <a:latin typeface="Century Gothic"/>
              </a:rPr>
              <a:t>Configuration Management: Ensure that systems and devices are configured securely and according to best practices.</a:t>
            </a:r>
          </a:p>
          <a:p>
            <a:pPr marL="285750" indent="-285750">
              <a:spcAft>
                <a:spcPts val="600"/>
              </a:spcAft>
              <a:buClr>
                <a:schemeClr val="bg2"/>
              </a:buClr>
              <a:buFont typeface="Wingdings" panose="05000000000000000000" pitchFamily="2" charset="2"/>
              <a:buChar char="Ø"/>
            </a:pPr>
            <a:r>
              <a:rPr lang="en-US" b="1" dirty="0"/>
              <a:t>Continuous Monitoring and Improvement</a:t>
            </a:r>
          </a:p>
          <a:p>
            <a:pPr marL="285750" indent="-285750">
              <a:buClr>
                <a:schemeClr val="bg2"/>
              </a:buClr>
              <a:buFont typeface="Courier New" panose="02070309020205020404" pitchFamily="49" charset="0"/>
              <a:buChar char="o"/>
            </a:pPr>
            <a:r>
              <a:rPr lang="en-US" dirty="0">
                <a:latin typeface="Century Gothic"/>
              </a:rPr>
              <a:t>Ongoing Monitoring: Continuously monitor systems for new vulnerabilities and threats.</a:t>
            </a:r>
          </a:p>
          <a:p>
            <a:pPr marL="285750" indent="-285750">
              <a:buClr>
                <a:schemeClr val="bg2"/>
              </a:buClr>
              <a:buFont typeface="Courier New" panose="02070309020205020404" pitchFamily="49" charset="0"/>
              <a:buChar char="o"/>
            </a:pPr>
            <a:r>
              <a:rPr lang="en-US" dirty="0">
                <a:latin typeface="Century Gothic"/>
              </a:rPr>
              <a:t>Incident Response Planning: Develop and regularly update incident response plans to handle potential breaches.</a:t>
            </a:r>
          </a:p>
          <a:p>
            <a:pPr marL="285750" indent="-285750">
              <a:spcAft>
                <a:spcPts val="1200"/>
              </a:spcAft>
              <a:buClr>
                <a:schemeClr val="bg2"/>
              </a:buClr>
              <a:buFont typeface="Courier New" panose="02070309020205020404" pitchFamily="49" charset="0"/>
              <a:buChar char="o"/>
            </a:pPr>
            <a:r>
              <a:rPr lang="en-US" dirty="0">
                <a:latin typeface="Century Gothic"/>
              </a:rPr>
              <a:t>Staff Training: Provide ongoing training to staff on the latest security practices and awareness.</a:t>
            </a:r>
          </a:p>
          <a:p>
            <a:pPr marL="285750" indent="-285750">
              <a:spcAft>
                <a:spcPts val="600"/>
              </a:spcAft>
              <a:buClr>
                <a:schemeClr val="bg2"/>
              </a:buClr>
              <a:buFont typeface="Wingdings" panose="05000000000000000000" pitchFamily="2" charset="2"/>
              <a:buChar char="Ø"/>
            </a:pPr>
            <a:r>
              <a:rPr lang="en-US" b="1" dirty="0"/>
              <a:t>Robust Reporting and Documentation</a:t>
            </a:r>
          </a:p>
          <a:p>
            <a:pPr marL="285750" indent="-285750">
              <a:buClr>
                <a:schemeClr val="bg2"/>
              </a:buClr>
              <a:buFont typeface="Courier New" panose="02070309020205020404" pitchFamily="49" charset="0"/>
              <a:buChar char="o"/>
            </a:pPr>
            <a:r>
              <a:rPr lang="en-US" dirty="0">
                <a:latin typeface="Century Gothic"/>
              </a:rPr>
              <a:t>Detailed Documentation: Keep comprehensive records of vulnerabilities, remediation actions, and security incidents.</a:t>
            </a:r>
          </a:p>
          <a:p>
            <a:pPr marL="285750" indent="-285750">
              <a:buClr>
                <a:schemeClr val="bg2"/>
              </a:buClr>
              <a:buFont typeface="Courier New" panose="02070309020205020404" pitchFamily="49" charset="0"/>
              <a:buChar char="o"/>
            </a:pPr>
            <a:r>
              <a:rPr lang="en-US" dirty="0">
                <a:latin typeface="Century Gothic"/>
              </a:rPr>
              <a:t>Stakeholder Communication: Regularly communicate vulnerability status and actions taken to relevant stakeholders.</a:t>
            </a:r>
          </a:p>
          <a:p>
            <a:pPr marL="285750" indent="-285750">
              <a:buClr>
                <a:schemeClr val="bg2"/>
              </a:buClr>
              <a:buFont typeface="Courier New" panose="02070309020205020404" pitchFamily="49" charset="0"/>
              <a:buChar char="o"/>
            </a:pPr>
            <a:r>
              <a:rPr lang="en-US" dirty="0">
                <a:latin typeface="Century Gothic"/>
              </a:rPr>
              <a:t>Regulatory Compliance: Ensure that all vulnerability management practices meet healthcare regulatory standards.</a:t>
            </a:r>
          </a:p>
          <a:p>
            <a:pPr marL="285750" indent="-285750">
              <a:spcAft>
                <a:spcPts val="1200"/>
              </a:spcAft>
              <a:buClr>
                <a:schemeClr val="bg2"/>
              </a:buClr>
              <a:buFont typeface="Courier New" panose="02070309020205020404" pitchFamily="49" charset="0"/>
              <a:buChar char="o"/>
            </a:pPr>
            <a:endParaRPr lang="en-US" dirty="0">
              <a:latin typeface="Century Gothic"/>
            </a:endParaRPr>
          </a:p>
        </p:txBody>
      </p:sp>
      <p:sp>
        <p:nvSpPr>
          <p:cNvPr id="460" name="Google Shape;460;g2c46ccb187e_0_158"/>
          <p:cNvSpPr txBox="1">
            <a:spLocks noGrp="1"/>
          </p:cNvSpPr>
          <p:nvPr>
            <p:ph type="ctrTitle"/>
          </p:nvPr>
        </p:nvSpPr>
        <p:spPr>
          <a:xfrm>
            <a:off x="91440" y="182880"/>
            <a:ext cx="10791000" cy="6615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dirty="0"/>
              <a:t>Vulnerability Management and Reporting</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28</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0" y="822960"/>
            <a:ext cx="12062650" cy="347788"/>
          </a:xfrm>
          <a:prstGeom prst="rect">
            <a:avLst/>
          </a:prstGeom>
          <a:solidFill>
            <a:schemeClr val="lt1"/>
          </a:solid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n-US" b="1" dirty="0"/>
              <a:t> </a:t>
            </a:r>
            <a:r>
              <a:rPr lang="en-US" dirty="0"/>
              <a:t>Best Practices in Vulnerability Management</a:t>
            </a:r>
            <a:endParaRPr lang="en-US" sz="4000" dirty="0"/>
          </a:p>
        </p:txBody>
      </p:sp>
    </p:spTree>
    <p:extLst>
      <p:ext uri="{BB962C8B-B14F-4D97-AF65-F5344CB8AC3E}">
        <p14:creationId xmlns:p14="http://schemas.microsoft.com/office/powerpoint/2010/main" val="3358124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dirty="0"/>
              <a:t>Introduction to Cybersecurity in the Energy Sector</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dirty="0">
                <a:solidFill>
                  <a:schemeClr val="tx2">
                    <a:lumMod val="50000"/>
                  </a:schemeClr>
                </a:solidFill>
              </a:rPr>
              <a:t>Vulnerability Management and Reporting</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63240"/>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sz="2400" dirty="0">
                <a:solidFill>
                  <a:schemeClr val="tx1"/>
                </a:solidFill>
                <a:highlight>
                  <a:schemeClr val="lt1"/>
                </a:highlight>
              </a:rPr>
              <a:t>Real-time Threat Notifications &amp; Response</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638169"/>
            <a:ext cx="7405697" cy="533400"/>
          </a:xfrm>
          <a:prstGeom prst="rect">
            <a:avLst/>
          </a:prstGeom>
          <a:noFill/>
          <a:ln>
            <a:noFill/>
          </a:ln>
        </p:spPr>
        <p:txBody>
          <a:bodyPr spcFirstLastPara="1" wrap="square" lIns="0" tIns="45700" rIns="0" bIns="0" anchor="b" anchorCtr="0">
            <a:normAutofit fontScale="92500"/>
          </a:bodyPr>
          <a:lstStyle/>
          <a:p>
            <a:pPr marL="0" lvl="0" indent="0" algn="l" rtl="0">
              <a:lnSpc>
                <a:spcPct val="100000"/>
              </a:lnSpc>
              <a:spcBef>
                <a:spcPts val="0"/>
              </a:spcBef>
              <a:spcAft>
                <a:spcPts val="0"/>
              </a:spcAft>
              <a:buSzPts val="2000"/>
              <a:buNone/>
            </a:pPr>
            <a:r>
              <a:rPr lang="en-US" dirty="0">
                <a:highlight>
                  <a:schemeClr val="lt1"/>
                </a:highlight>
              </a:rPr>
              <a:t>Continuous Infrastructure Monitoring </a:t>
            </a:r>
            <a:r>
              <a:rPr lang="en-US" sz="2200" dirty="0">
                <a:solidFill>
                  <a:schemeClr val="tx2">
                    <a:lumMod val="50000"/>
                  </a:schemeClr>
                </a:solidFill>
              </a:rPr>
              <a:t>with </a:t>
            </a:r>
            <a:r>
              <a:rPr lang="en-US" sz="2200" dirty="0"/>
              <a:t>Cloud-Based</a:t>
            </a:r>
            <a:r>
              <a:rPr lang="en-US" sz="2200" dirty="0">
                <a:solidFill>
                  <a:schemeClr val="tx2">
                    <a:lumMod val="50000"/>
                  </a:schemeClr>
                </a:solidFill>
              </a:rPr>
              <a:t> Tools</a:t>
            </a:r>
            <a:endParaRPr sz="2200" dirty="0">
              <a:solidFill>
                <a:schemeClr val="tx2">
                  <a:lumMod val="50000"/>
                </a:schemeClr>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29</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405697"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Collaboration &amp; Knowledge Sharing</a:t>
            </a:r>
            <a:endParaRPr lang="en-US" dirty="0">
              <a:solidFill>
                <a:schemeClr val="tx2">
                  <a:lumMod val="50000"/>
                </a:schemeClr>
              </a:solidFill>
            </a:endParaRPr>
          </a:p>
        </p:txBody>
      </p:sp>
    </p:spTree>
    <p:extLst>
      <p:ext uri="{BB962C8B-B14F-4D97-AF65-F5344CB8AC3E}">
        <p14:creationId xmlns:p14="http://schemas.microsoft.com/office/powerpoint/2010/main" val="2465171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n-US">
                <a:solidFill>
                  <a:schemeClr val="accent1"/>
                </a:solidFill>
              </a:rPr>
              <a:t>Goals: </a:t>
            </a:r>
            <a:r>
              <a:rPr lang="en-US" sz="3600">
                <a:solidFill>
                  <a:srgbClr val="FFFFFF"/>
                </a:solidFill>
                <a:latin typeface="Arial"/>
                <a:ea typeface="Arial"/>
                <a:cs typeface="Arial"/>
                <a:sym typeface="Arial"/>
              </a:rPr>
              <a:t>Who-What-Why you need to take this training </a:t>
            </a:r>
            <a:endParaRPr/>
          </a:p>
        </p:txBody>
      </p:sp>
      <p:sp>
        <p:nvSpPr>
          <p:cNvPr id="226" name="Google Shape;226;p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WHO</a:t>
            </a:r>
            <a:endParaRPr/>
          </a:p>
        </p:txBody>
      </p:sp>
      <p:sp>
        <p:nvSpPr>
          <p:cNvPr id="227" name="Google Shape;227;p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Healthcare domain and/or IT professionals with Basic IT Knowledge</a:t>
            </a:r>
          </a:p>
        </p:txBody>
      </p:sp>
      <p:sp>
        <p:nvSpPr>
          <p:cNvPr id="228" name="Google Shape;228;p3"/>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WHAT</a:t>
            </a:r>
            <a:endParaRPr/>
          </a:p>
        </p:txBody>
      </p:sp>
      <p:sp>
        <p:nvSpPr>
          <p:cNvPr id="229" name="Google Shape;229;p3"/>
          <p:cNvSpPr txBox="1">
            <a:spLocks noGrp="1"/>
          </p:cNvSpPr>
          <p:nvPr>
            <p:ph type="body" idx="6"/>
          </p:nvPr>
        </p:nvSpPr>
        <p:spPr>
          <a:xfrm>
            <a:off x="4802764" y="3666744"/>
            <a:ext cx="2411673" cy="121642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Cybersecurity strategies tailored for healthcare domain &amp; demo of alerting reporting &amp;monitoring via Security information &amp; event management tool</a:t>
            </a:r>
            <a:endParaRPr dirty="0"/>
          </a:p>
        </p:txBody>
      </p:sp>
      <p:sp>
        <p:nvSpPr>
          <p:cNvPr id="230" name="Google Shape;230;p3"/>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WHY</a:t>
            </a:r>
            <a:endParaRPr/>
          </a:p>
        </p:txBody>
      </p:sp>
      <p:pic>
        <p:nvPicPr>
          <p:cNvPr id="231" name="Google Shape;231;p3" descr="Circuit"/>
          <p:cNvPicPr preferRelativeResize="0">
            <a:picLocks noGrp="1"/>
          </p:cNvPicPr>
          <p:nvPr>
            <p:ph type="pic" idx="8"/>
          </p:nvPr>
        </p:nvPicPr>
        <p:blipFill rotWithShape="1">
          <a:blip r:embed="rId3">
            <a:alphaModFix/>
          </a:blip>
          <a:srcRect t="4502" b="4501"/>
          <a:stretch/>
        </p:blipFill>
        <p:spPr>
          <a:xfrm>
            <a:off x="8916470" y="2675678"/>
            <a:ext cx="1005840" cy="914400"/>
          </a:xfrm>
          <a:prstGeom prst="rect">
            <a:avLst/>
          </a:prstGeom>
          <a:noFill/>
          <a:ln>
            <a:noFill/>
          </a:ln>
        </p:spPr>
      </p:pic>
      <p:sp>
        <p:nvSpPr>
          <p:cNvPr id="232" name="Google Shape;232;p3"/>
          <p:cNvSpPr txBox="1">
            <a:spLocks noGrp="1"/>
          </p:cNvSpPr>
          <p:nvPr>
            <p:ph type="body" idx="9"/>
          </p:nvPr>
        </p:nvSpPr>
        <p:spPr>
          <a:xfrm>
            <a:off x="8282868" y="3666744"/>
            <a:ext cx="2275880" cy="121642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Attendees will gain practical insights through demos on topics such as real-time notifications, reports on system status, &amp;continuous monitoring of critical infrastructures.</a:t>
            </a:r>
          </a:p>
        </p:txBody>
      </p:sp>
      <p:sp>
        <p:nvSpPr>
          <p:cNvPr id="233" name="Google Shape;233;p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a:t>
            </a:fld>
            <a:endParaRPr/>
          </a:p>
        </p:txBody>
      </p:sp>
      <p:pic>
        <p:nvPicPr>
          <p:cNvPr id="234" name="Google Shape;234;p3" descr="3d Glasses"/>
          <p:cNvPicPr preferRelativeResize="0"/>
          <p:nvPr/>
        </p:nvPicPr>
        <p:blipFill rotWithShape="1">
          <a:blip r:embed="rId4">
            <a:alphaModFix/>
          </a:blip>
          <a:srcRect t="4574" b="4573"/>
          <a:stretch/>
        </p:blipFill>
        <p:spPr>
          <a:xfrm>
            <a:off x="2239419" y="2833688"/>
            <a:ext cx="1005840" cy="914400"/>
          </a:xfrm>
          <a:prstGeom prst="rect">
            <a:avLst/>
          </a:prstGeom>
          <a:noFill/>
          <a:ln>
            <a:noFill/>
          </a:ln>
        </p:spPr>
      </p:pic>
      <p:pic>
        <p:nvPicPr>
          <p:cNvPr id="235" name="Google Shape;235;p3" descr="Abacus"/>
          <p:cNvPicPr preferRelativeResize="0"/>
          <p:nvPr/>
        </p:nvPicPr>
        <p:blipFill rotWithShape="1">
          <a:blip r:embed="rId5">
            <a:alphaModFix/>
          </a:blip>
          <a:srcRect t="4502" b="4501"/>
          <a:stretch/>
        </p:blipFill>
        <p:spPr>
          <a:xfrm>
            <a:off x="5505680" y="2642467"/>
            <a:ext cx="1005840" cy="914400"/>
          </a:xfrm>
          <a:prstGeom prst="rect">
            <a:avLst/>
          </a:prstGeom>
          <a:noFill/>
          <a:ln>
            <a:noFill/>
          </a:ln>
        </p:spPr>
      </p:pic>
      <p:pic>
        <p:nvPicPr>
          <p:cNvPr id="236" name="Google Shape;236;p3"/>
          <p:cNvPicPr preferRelativeResize="0"/>
          <p:nvPr/>
        </p:nvPicPr>
        <p:blipFill>
          <a:blip r:embed="rId6">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Real-time Threat Notifications &amp; Response</a:t>
            </a:r>
            <a:endParaRPr dirty="0"/>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30</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640080" y="2286000"/>
            <a:ext cx="6388793" cy="3494115"/>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Clr>
                <a:schemeClr val="bg2"/>
              </a:buClr>
              <a:buSzPts val="1200"/>
              <a:buFont typeface="Wingdings" panose="05000000000000000000" pitchFamily="2" charset="2"/>
              <a:buChar char="q"/>
            </a:pPr>
            <a:r>
              <a:rPr lang="en-US" sz="1800" b="1" dirty="0">
                <a:solidFill>
                  <a:schemeClr val="tx1"/>
                </a:solidFill>
              </a:rPr>
              <a:t>Ransomware Attacks: </a:t>
            </a:r>
            <a:r>
              <a:rPr lang="en-US" sz="1800" dirty="0">
                <a:solidFill>
                  <a:schemeClr val="tx1"/>
                </a:solidFill>
              </a:rPr>
              <a:t>Malicious software that encrypts data and demands a ransom for its release.</a:t>
            </a:r>
          </a:p>
          <a:p>
            <a:pPr marL="274320" indent="-287020">
              <a:spcBef>
                <a:spcPts val="600"/>
              </a:spcBef>
              <a:spcAft>
                <a:spcPts val="600"/>
              </a:spcAft>
              <a:buClr>
                <a:schemeClr val="bg2"/>
              </a:buClr>
              <a:buSzPts val="1200"/>
              <a:buFont typeface="Wingdings" panose="05000000000000000000" pitchFamily="2" charset="2"/>
              <a:buChar char="q"/>
            </a:pPr>
            <a:r>
              <a:rPr lang="en-US" sz="1800" b="1" dirty="0">
                <a:solidFill>
                  <a:schemeClr val="tx1"/>
                </a:solidFill>
              </a:rPr>
              <a:t>Data Breaches: </a:t>
            </a:r>
            <a:r>
              <a:rPr lang="en-US" sz="1800" dirty="0">
                <a:solidFill>
                  <a:schemeClr val="tx1"/>
                </a:solidFill>
              </a:rPr>
              <a:t>Unauthorized access to confidential patient information, leading to identity theft and other malicious activities.</a:t>
            </a:r>
          </a:p>
          <a:p>
            <a:pPr marL="274320" indent="-287020">
              <a:spcBef>
                <a:spcPts val="600"/>
              </a:spcBef>
              <a:spcAft>
                <a:spcPts val="600"/>
              </a:spcAft>
              <a:buClr>
                <a:schemeClr val="bg2"/>
              </a:buClr>
              <a:buSzPts val="1200"/>
              <a:buFont typeface="Wingdings" panose="05000000000000000000" pitchFamily="2" charset="2"/>
              <a:buChar char="q"/>
            </a:pPr>
            <a:r>
              <a:rPr lang="en-US" sz="1800" b="1" dirty="0">
                <a:solidFill>
                  <a:schemeClr val="tx1"/>
                </a:solidFill>
              </a:rPr>
              <a:t>Advanced Persistent Threats (APTs): </a:t>
            </a:r>
            <a:r>
              <a:rPr lang="en-US" sz="1800" dirty="0">
                <a:solidFill>
                  <a:schemeClr val="tx1"/>
                </a:solidFill>
              </a:rPr>
              <a:t>Prolonged and targeted cyberattacks aimed at stealing data or compromising systems over an extended period.</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272417" y="1188720"/>
            <a:ext cx="8379229" cy="695575"/>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n-US" dirty="0"/>
              <a:t>Common </a:t>
            </a:r>
            <a:r>
              <a:rPr lang="en-US" b="1" dirty="0"/>
              <a:t>Cyber Threats </a:t>
            </a:r>
          </a:p>
          <a:p>
            <a:pPr>
              <a:spcAft>
                <a:spcPts val="600"/>
              </a:spcAft>
            </a:pPr>
            <a:r>
              <a:rPr lang="en-US" sz="4400" dirty="0"/>
              <a:t>Targeting Healthcare</a:t>
            </a:r>
          </a:p>
        </p:txBody>
      </p:sp>
      <p:pic>
        <p:nvPicPr>
          <p:cNvPr id="5" name="Picture 4">
            <a:extLst>
              <a:ext uri="{FF2B5EF4-FFF2-40B4-BE49-F238E27FC236}">
                <a16:creationId xmlns:a16="http://schemas.microsoft.com/office/drawing/2014/main" id="{ECB65972-EFE6-D833-90A4-C6D2CB0E115C}"/>
              </a:ext>
            </a:extLst>
          </p:cNvPr>
          <p:cNvPicPr>
            <a:picLocks noChangeAspect="1"/>
          </p:cNvPicPr>
          <p:nvPr/>
        </p:nvPicPr>
        <p:blipFill rotWithShape="1">
          <a:blip r:embed="rId4"/>
          <a:srcRect r="15286"/>
          <a:stretch/>
        </p:blipFill>
        <p:spPr>
          <a:xfrm>
            <a:off x="7987775" y="2969491"/>
            <a:ext cx="4043648" cy="2701635"/>
          </a:xfrm>
          <a:prstGeom prst="rect">
            <a:avLst/>
          </a:prstGeom>
        </p:spPr>
      </p:pic>
      <p:grpSp>
        <p:nvGrpSpPr>
          <p:cNvPr id="9" name="Google Shape;452;p27">
            <a:extLst>
              <a:ext uri="{FF2B5EF4-FFF2-40B4-BE49-F238E27FC236}">
                <a16:creationId xmlns:a16="http://schemas.microsoft.com/office/drawing/2014/main" id="{A1DF0B2E-C5CF-3A50-C6BB-8E6CC8052F20}"/>
              </a:ext>
            </a:extLst>
          </p:cNvPr>
          <p:cNvGrpSpPr/>
          <p:nvPr/>
        </p:nvGrpSpPr>
        <p:grpSpPr>
          <a:xfrm>
            <a:off x="7370364" y="-23539"/>
            <a:ext cx="2562565" cy="6885155"/>
            <a:chOff x="7370364" y="-23539"/>
            <a:chExt cx="2562565" cy="6885155"/>
          </a:xfrm>
        </p:grpSpPr>
        <p:pic>
          <p:nvPicPr>
            <p:cNvPr id="11" name="Google Shape;453;p27">
              <a:extLst>
                <a:ext uri="{FF2B5EF4-FFF2-40B4-BE49-F238E27FC236}">
                  <a16:creationId xmlns:a16="http://schemas.microsoft.com/office/drawing/2014/main" id="{E878C3FC-F1F1-CC40-4699-456F043133A3}"/>
                </a:ext>
              </a:extLst>
            </p:cNvPr>
            <p:cNvPicPr preferRelativeResize="0"/>
            <p:nvPr/>
          </p:nvPicPr>
          <p:blipFill rotWithShape="1">
            <a:blip r:embed="rId5">
              <a:alphaModFix/>
            </a:blip>
            <a:srcRect/>
            <a:stretch/>
          </p:blipFill>
          <p:spPr>
            <a:xfrm rot="10800000">
              <a:off x="7829202" y="5156615"/>
              <a:ext cx="878334" cy="1705001"/>
            </a:xfrm>
            <a:prstGeom prst="rect">
              <a:avLst/>
            </a:prstGeom>
            <a:noFill/>
            <a:ln>
              <a:noFill/>
            </a:ln>
          </p:spPr>
        </p:pic>
        <p:sp>
          <p:nvSpPr>
            <p:cNvPr id="12" name="Google Shape;454;p27">
              <a:extLst>
                <a:ext uri="{FF2B5EF4-FFF2-40B4-BE49-F238E27FC236}">
                  <a16:creationId xmlns:a16="http://schemas.microsoft.com/office/drawing/2014/main" id="{EF5C79FC-7E7C-4493-9152-0084F9DCEE70}"/>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4031024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Real-time Threat Notifications &amp; Response</a:t>
            </a:r>
            <a:endParaRPr dirty="0"/>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31</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365760" y="2103120"/>
            <a:ext cx="8589818" cy="5755136"/>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600"/>
              </a:spcBef>
              <a:spcAft>
                <a:spcPts val="600"/>
              </a:spcAft>
              <a:buClr>
                <a:schemeClr val="bg2"/>
              </a:buClr>
              <a:buSzPts val="1200"/>
            </a:pPr>
            <a:r>
              <a:rPr lang="en-US" sz="1800" b="1" dirty="0">
                <a:solidFill>
                  <a:schemeClr val="tx1"/>
                </a:solidFill>
              </a:rPr>
              <a:t>Ransomware Attacks</a:t>
            </a:r>
          </a:p>
          <a:p>
            <a:pPr marL="731520" lvl="1" indent="-287020">
              <a:spcBef>
                <a:spcPts val="600"/>
              </a:spcBef>
              <a:buClr>
                <a:schemeClr val="bg2"/>
              </a:buClr>
              <a:buSzPts val="1200"/>
              <a:buFont typeface="Wingdings" panose="05000000000000000000" pitchFamily="2" charset="2"/>
              <a:buChar char="q"/>
            </a:pPr>
            <a:r>
              <a:rPr lang="en-US" sz="1600" dirty="0">
                <a:solidFill>
                  <a:schemeClr val="tx1"/>
                </a:solidFill>
              </a:rPr>
              <a:t>Mechanism: Attackers use phishing emails, exploit vulnerabilities, or deploy malicious software to encrypt critical data.</a:t>
            </a:r>
          </a:p>
          <a:p>
            <a:pPr marL="731520" lvl="1" indent="-287020">
              <a:spcBef>
                <a:spcPts val="600"/>
              </a:spcBef>
              <a:buClr>
                <a:schemeClr val="bg2"/>
              </a:buClr>
              <a:buSzPts val="1200"/>
              <a:buFont typeface="Wingdings" panose="05000000000000000000" pitchFamily="2" charset="2"/>
              <a:buChar char="q"/>
            </a:pPr>
            <a:r>
              <a:rPr lang="en-US" sz="1600" dirty="0">
                <a:solidFill>
                  <a:schemeClr val="tx1"/>
                </a:solidFill>
              </a:rPr>
              <a:t>Impact: Disruption of healthcare services, loss of access to patient records, and significant financial demands for decryption keys.</a:t>
            </a:r>
          </a:p>
          <a:p>
            <a:pPr marL="731520" lvl="1" indent="-287020">
              <a:spcBef>
                <a:spcPts val="600"/>
              </a:spcBef>
              <a:buClr>
                <a:schemeClr val="bg2"/>
              </a:buClr>
              <a:buSzPts val="1200"/>
              <a:buFont typeface="Wingdings" panose="05000000000000000000" pitchFamily="2" charset="2"/>
              <a:buChar char="q"/>
            </a:pPr>
            <a:r>
              <a:rPr lang="en-US" sz="1600" dirty="0">
                <a:solidFill>
                  <a:schemeClr val="tx1"/>
                </a:solidFill>
              </a:rPr>
              <a:t>Example: The WannaCry ransomware attack in 2017 affected numerous healthcare organizations worldwide, causing widespread disruption.</a:t>
            </a:r>
          </a:p>
          <a:p>
            <a:pPr marL="0" indent="0">
              <a:spcBef>
                <a:spcPts val="600"/>
              </a:spcBef>
              <a:spcAft>
                <a:spcPts val="600"/>
              </a:spcAft>
              <a:buClr>
                <a:schemeClr val="bg2"/>
              </a:buClr>
              <a:buSzPts val="1200"/>
            </a:pPr>
            <a:r>
              <a:rPr lang="en-US" sz="1800" b="1" dirty="0">
                <a:solidFill>
                  <a:schemeClr val="tx1"/>
                </a:solidFill>
              </a:rPr>
              <a:t>Data Breaches</a:t>
            </a:r>
          </a:p>
          <a:p>
            <a:pPr marL="731520" lvl="1" indent="-287020">
              <a:spcBef>
                <a:spcPts val="600"/>
              </a:spcBef>
              <a:spcAft>
                <a:spcPts val="600"/>
              </a:spcAft>
              <a:buClr>
                <a:schemeClr val="bg2"/>
              </a:buClr>
              <a:buSzPts val="1200"/>
              <a:buFont typeface="Wingdings" panose="05000000000000000000" pitchFamily="2" charset="2"/>
              <a:buChar char="q"/>
            </a:pPr>
            <a:r>
              <a:rPr lang="en-US" sz="1600" dirty="0">
                <a:solidFill>
                  <a:schemeClr val="tx1"/>
                </a:solidFill>
              </a:rPr>
              <a:t>Sources: Can result from insider threats, phishing attacks, or direct hacking of systems.</a:t>
            </a:r>
          </a:p>
          <a:p>
            <a:pPr marL="731520" lvl="1" indent="-287020">
              <a:spcBef>
                <a:spcPts val="600"/>
              </a:spcBef>
              <a:spcAft>
                <a:spcPts val="600"/>
              </a:spcAft>
              <a:buClr>
                <a:schemeClr val="bg2"/>
              </a:buClr>
              <a:buSzPts val="1200"/>
              <a:buFont typeface="Wingdings" panose="05000000000000000000" pitchFamily="2" charset="2"/>
              <a:buChar char="q"/>
            </a:pPr>
            <a:r>
              <a:rPr lang="en-US" sz="1600" dirty="0">
                <a:solidFill>
                  <a:schemeClr val="tx1"/>
                </a:solidFill>
              </a:rPr>
              <a:t>Consequences: Exposure of sensitive patient data, leading to identity theft, financial loss, and damage to the organization's reputation.</a:t>
            </a:r>
          </a:p>
          <a:p>
            <a:pPr marL="731520" lvl="1" indent="-287020">
              <a:spcBef>
                <a:spcPts val="600"/>
              </a:spcBef>
              <a:spcAft>
                <a:spcPts val="600"/>
              </a:spcAft>
              <a:buClr>
                <a:schemeClr val="bg2"/>
              </a:buClr>
              <a:buSzPts val="1200"/>
              <a:buFont typeface="Wingdings" panose="05000000000000000000" pitchFamily="2" charset="2"/>
              <a:buChar char="q"/>
            </a:pPr>
            <a:r>
              <a:rPr lang="en-US" sz="1600" dirty="0">
                <a:solidFill>
                  <a:schemeClr val="tx1"/>
                </a:solidFill>
              </a:rPr>
              <a:t>Regulatory Implications: Non-compliance with regulations like HIPAA can result in hefty fines and increased scrutiny.</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157018" y="1188720"/>
            <a:ext cx="8405091" cy="72224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Ransomware and Data Breaches: </a:t>
            </a:r>
          </a:p>
          <a:p>
            <a:pPr algn="l">
              <a:lnSpc>
                <a:spcPct val="100000"/>
              </a:lnSpc>
            </a:pPr>
            <a:r>
              <a:rPr lang="en-US" dirty="0"/>
              <a:t>Primary Threats to Healthcare</a:t>
            </a:r>
          </a:p>
        </p:txBody>
      </p:sp>
      <p:pic>
        <p:nvPicPr>
          <p:cNvPr id="5" name="Picture 4">
            <a:extLst>
              <a:ext uri="{FF2B5EF4-FFF2-40B4-BE49-F238E27FC236}">
                <a16:creationId xmlns:a16="http://schemas.microsoft.com/office/drawing/2014/main" id="{ECB65972-EFE6-D833-90A4-C6D2CB0E115C}"/>
              </a:ext>
            </a:extLst>
          </p:cNvPr>
          <p:cNvPicPr>
            <a:picLocks noChangeAspect="1"/>
          </p:cNvPicPr>
          <p:nvPr/>
        </p:nvPicPr>
        <p:blipFill rotWithShape="1">
          <a:blip r:embed="rId4"/>
          <a:srcRect r="15286"/>
          <a:stretch/>
        </p:blipFill>
        <p:spPr>
          <a:xfrm>
            <a:off x="9125527" y="3209637"/>
            <a:ext cx="2758113" cy="1842745"/>
          </a:xfrm>
          <a:prstGeom prst="rect">
            <a:avLst/>
          </a:prstGeom>
        </p:spPr>
      </p:pic>
    </p:spTree>
    <p:extLst>
      <p:ext uri="{BB962C8B-B14F-4D97-AF65-F5344CB8AC3E}">
        <p14:creationId xmlns:p14="http://schemas.microsoft.com/office/powerpoint/2010/main" val="3264095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Real-time Threat Notifications &amp; Response</a:t>
            </a:r>
            <a:endParaRPr dirty="0"/>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32</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640080" y="2103120"/>
            <a:ext cx="10898866" cy="4260735"/>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buClr>
                <a:schemeClr val="bg2"/>
              </a:buClr>
              <a:buSzPts val="1200"/>
              <a:buFont typeface="Wingdings" panose="05000000000000000000" pitchFamily="2" charset="2"/>
              <a:buChar char="q"/>
            </a:pPr>
            <a:r>
              <a:rPr lang="en-US" sz="1800" b="1" dirty="0">
                <a:solidFill>
                  <a:schemeClr val="tx1"/>
                </a:solidFill>
              </a:rPr>
              <a:t>Phishing and Social Engineering</a:t>
            </a:r>
          </a:p>
          <a:p>
            <a:pPr marL="731520" lvl="1" indent="-287020">
              <a:spcBef>
                <a:spcPts val="600"/>
              </a:spcBef>
              <a:buClr>
                <a:schemeClr val="bg2"/>
              </a:buClr>
              <a:buSzPts val="1200"/>
              <a:buFont typeface="Arial" panose="020B0604020202020204" pitchFamily="34" charset="0"/>
              <a:buChar char="•"/>
            </a:pPr>
            <a:r>
              <a:rPr lang="en-US" sz="1600" dirty="0">
                <a:solidFill>
                  <a:schemeClr val="tx1"/>
                </a:solidFill>
              </a:rPr>
              <a:t>Methods: Attackers use deceptive emails, messages, or calls to trick healthcare staff into revealing sensitive information or installing malware.</a:t>
            </a:r>
          </a:p>
          <a:p>
            <a:pPr marL="731520" lvl="1" indent="-287020">
              <a:spcBef>
                <a:spcPts val="600"/>
              </a:spcBef>
              <a:buClr>
                <a:schemeClr val="bg2"/>
              </a:buClr>
              <a:buSzPts val="1200"/>
              <a:buFont typeface="Arial" panose="020B0604020202020204" pitchFamily="34" charset="0"/>
              <a:buChar char="•"/>
            </a:pPr>
            <a:r>
              <a:rPr lang="en-US" sz="1600" dirty="0">
                <a:solidFill>
                  <a:schemeClr val="tx1"/>
                </a:solidFill>
              </a:rPr>
              <a:t>Impact: Compromise of user credentials, unauthorized access to systems, and initiation of further attacks.</a:t>
            </a:r>
          </a:p>
          <a:p>
            <a:pPr marL="274320" indent="-287020">
              <a:spcBef>
                <a:spcPts val="600"/>
              </a:spcBef>
              <a:buClr>
                <a:schemeClr val="bg2"/>
              </a:buClr>
              <a:buSzPts val="1200"/>
              <a:buFont typeface="Wingdings" panose="05000000000000000000" pitchFamily="2" charset="2"/>
              <a:buChar char="q"/>
            </a:pPr>
            <a:r>
              <a:rPr lang="en-US" sz="1800" b="1" dirty="0">
                <a:solidFill>
                  <a:schemeClr val="tx1"/>
                </a:solidFill>
              </a:rPr>
              <a:t>Medical Device Hacking</a:t>
            </a:r>
          </a:p>
          <a:p>
            <a:pPr marL="731520" lvl="1" indent="-287020">
              <a:spcBef>
                <a:spcPts val="600"/>
              </a:spcBef>
              <a:buClr>
                <a:schemeClr val="bg2"/>
              </a:buClr>
              <a:buSzPts val="1200"/>
              <a:buFont typeface="Arial" panose="020B0604020202020204" pitchFamily="34" charset="0"/>
              <a:buChar char="•"/>
            </a:pPr>
            <a:r>
              <a:rPr lang="en-US" sz="1600" dirty="0">
                <a:solidFill>
                  <a:schemeClr val="tx1"/>
                </a:solidFill>
              </a:rPr>
              <a:t>Vulnerabilities: Many medical devices have outdated software, weak security configurations, and are connected to the internet.</a:t>
            </a:r>
          </a:p>
          <a:p>
            <a:pPr marL="731520" lvl="1" indent="-287020">
              <a:spcBef>
                <a:spcPts val="600"/>
              </a:spcBef>
              <a:buClr>
                <a:schemeClr val="bg2"/>
              </a:buClr>
              <a:buSzPts val="1200"/>
              <a:buFont typeface="Arial" panose="020B0604020202020204" pitchFamily="34" charset="0"/>
              <a:buChar char="•"/>
            </a:pPr>
            <a:r>
              <a:rPr lang="en-US" sz="1600" dirty="0">
                <a:solidFill>
                  <a:schemeClr val="tx1"/>
                </a:solidFill>
              </a:rPr>
              <a:t>Risks: Compromised devices can lead to incorrect dosages, disrupted treatment, or altered diagnostic data, posing direct risks to patient safety.</a:t>
            </a:r>
          </a:p>
          <a:p>
            <a:pPr marL="274320" indent="-287020">
              <a:spcBef>
                <a:spcPts val="600"/>
              </a:spcBef>
              <a:buClr>
                <a:schemeClr val="bg2"/>
              </a:buClr>
              <a:buSzPts val="1200"/>
              <a:buFont typeface="Wingdings" panose="05000000000000000000" pitchFamily="2" charset="2"/>
              <a:buChar char="q"/>
            </a:pPr>
            <a:r>
              <a:rPr lang="en-US" sz="1800" b="1" dirty="0">
                <a:solidFill>
                  <a:schemeClr val="tx1"/>
                </a:solidFill>
              </a:rPr>
              <a:t>Supply Chain Attacks</a:t>
            </a:r>
          </a:p>
          <a:p>
            <a:pPr marL="731520" lvl="1" indent="-287020">
              <a:spcBef>
                <a:spcPts val="600"/>
              </a:spcBef>
              <a:buClr>
                <a:schemeClr val="bg2"/>
              </a:buClr>
              <a:buSzPts val="1200"/>
              <a:buFont typeface="Arial" panose="020B0604020202020204" pitchFamily="34" charset="0"/>
              <a:buChar char="•"/>
            </a:pPr>
            <a:r>
              <a:rPr lang="en-US" sz="1600" dirty="0">
                <a:solidFill>
                  <a:schemeClr val="tx1"/>
                </a:solidFill>
              </a:rPr>
              <a:t>Definition: Attacks that target third-party vendors or software used by healthcare organizations.</a:t>
            </a:r>
          </a:p>
          <a:p>
            <a:pPr marL="731520" lvl="1" indent="-287020">
              <a:spcBef>
                <a:spcPts val="600"/>
              </a:spcBef>
              <a:buClr>
                <a:schemeClr val="bg2"/>
              </a:buClr>
              <a:buSzPts val="1200"/>
              <a:buFont typeface="Arial" panose="020B0604020202020204" pitchFamily="34" charset="0"/>
              <a:buChar char="•"/>
            </a:pPr>
            <a:r>
              <a:rPr lang="en-US" sz="1600" dirty="0">
                <a:solidFill>
                  <a:schemeClr val="tx1"/>
                </a:solidFill>
              </a:rPr>
              <a:t>Impact: Compromised software or hardware can serve as a backdoor into the healthcare network, leading to widespread infection and data theft.</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365760" y="1463040"/>
            <a:ext cx="10873047"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Beyond Ransomware and Data Breaches: Other Threats</a:t>
            </a:r>
          </a:p>
        </p:txBody>
      </p:sp>
    </p:spTree>
    <p:extLst>
      <p:ext uri="{BB962C8B-B14F-4D97-AF65-F5344CB8AC3E}">
        <p14:creationId xmlns:p14="http://schemas.microsoft.com/office/powerpoint/2010/main" val="2160525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378692" y="1828800"/>
            <a:ext cx="6917458" cy="4447371"/>
          </a:xfrm>
          <a:prstGeom prst="rect">
            <a:avLst/>
          </a:prstGeom>
          <a:solidFill>
            <a:schemeClr val="lt1"/>
          </a:solidFill>
        </p:spPr>
        <p:txBody>
          <a:bodyPr wrap="square" rtlCol="0">
            <a:spAutoFit/>
          </a:bodyPr>
          <a:lstStyle/>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Incident Response Plan (IRP):</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Develop and regularly update a comprehensive IRP.</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Ensure it includes procedures for detection, containment, eradication, </a:t>
            </a:r>
            <a:r>
              <a:rPr kumimoji="0" lang="el-GR" sz="1400" i="0" u="none" strike="noStrike" kern="0" cap="none" spc="0" normalizeH="0" baseline="0" noProof="0" dirty="0">
                <a:ln>
                  <a:noFill/>
                </a:ln>
                <a:solidFill>
                  <a:srgbClr val="000000"/>
                </a:solidFill>
                <a:effectLst/>
                <a:uLnTx/>
                <a:uFillTx/>
                <a:latin typeface="Century Gothic"/>
                <a:sym typeface="Century Gothic"/>
              </a:rPr>
              <a:t>&amp; </a:t>
            </a:r>
            <a:r>
              <a:rPr kumimoji="0" lang="en-US" sz="1400" i="0" u="none" strike="noStrike" kern="0" cap="none" spc="0" normalizeH="0" baseline="0" noProof="0" dirty="0">
                <a:ln>
                  <a:noFill/>
                </a:ln>
                <a:solidFill>
                  <a:srgbClr val="000000"/>
                </a:solidFill>
                <a:effectLst/>
                <a:uLnTx/>
                <a:uFillTx/>
                <a:latin typeface="Century Gothic"/>
                <a:sym typeface="Century Gothic"/>
              </a:rPr>
              <a:t>recovery.</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Regular Training and Drills: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Conduct regular training sessions and simulation exercises for staff.</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Use cyber ranges to simulate real-world attack scenarios.</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Real-Time Monitoring and Alerts: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Implement continuous monitoring using SIEM tools.</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Set up real-time alerts for suspicious activities and anomalies.</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Rapid Containment Strategies: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Isolate affected systems to prevent the spread of threats.</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Use network segmentation to limit the impact of breaches.</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Effective Communication:</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Establish clear communication channels for internal and external stakeholders.</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Ensure timely and accurate information dissemination during incidents.</a:t>
            </a:r>
          </a:p>
        </p:txBody>
      </p:sp>
      <p:sp>
        <p:nvSpPr>
          <p:cNvPr id="460" name="Google Shape;460;g2c46ccb187e_0_158"/>
          <p:cNvSpPr txBox="1">
            <a:spLocks noGrp="1"/>
          </p:cNvSpPr>
          <p:nvPr>
            <p:ph type="ctrTitle"/>
          </p:nvPr>
        </p:nvSpPr>
        <p:spPr>
          <a:xfrm>
            <a:off x="91440" y="36576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dirty="0"/>
              <a:t>Real-time Threat Notifications &amp; Response</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33</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0" y="1097280"/>
            <a:ext cx="10143375" cy="695575"/>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n-US" b="1" dirty="0"/>
              <a:t> Best Practices </a:t>
            </a:r>
          </a:p>
          <a:p>
            <a:pPr>
              <a:spcAft>
                <a:spcPts val="600"/>
              </a:spcAft>
            </a:pPr>
            <a:r>
              <a:rPr lang="en-US" dirty="0"/>
              <a:t>for Swift Cyber Incident Response </a:t>
            </a:r>
            <a:endParaRPr lang="en-US" sz="4000" dirty="0"/>
          </a:p>
        </p:txBody>
      </p:sp>
      <p:grpSp>
        <p:nvGrpSpPr>
          <p:cNvPr id="3" name="Google Shape;452;p27">
            <a:extLst>
              <a:ext uri="{FF2B5EF4-FFF2-40B4-BE49-F238E27FC236}">
                <a16:creationId xmlns:a16="http://schemas.microsoft.com/office/drawing/2014/main" id="{9E1BC5C7-7D88-0560-540F-E66479586F7C}"/>
              </a:ext>
            </a:extLst>
          </p:cNvPr>
          <p:cNvGrpSpPr/>
          <p:nvPr/>
        </p:nvGrpSpPr>
        <p:grpSpPr>
          <a:xfrm>
            <a:off x="7370364" y="-23539"/>
            <a:ext cx="2562565" cy="6885155"/>
            <a:chOff x="7370364" y="-23539"/>
            <a:chExt cx="2562565" cy="6885155"/>
          </a:xfrm>
        </p:grpSpPr>
        <p:pic>
          <p:nvPicPr>
            <p:cNvPr id="6" name="Google Shape;453;p27">
              <a:extLst>
                <a:ext uri="{FF2B5EF4-FFF2-40B4-BE49-F238E27FC236}">
                  <a16:creationId xmlns:a16="http://schemas.microsoft.com/office/drawing/2014/main" id="{1ECFA21D-3671-CF87-8314-3C164350DAA9}"/>
                </a:ext>
              </a:extLst>
            </p:cNvPr>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8" name="Google Shape;454;p27">
              <a:extLst>
                <a:ext uri="{FF2B5EF4-FFF2-40B4-BE49-F238E27FC236}">
                  <a16:creationId xmlns:a16="http://schemas.microsoft.com/office/drawing/2014/main" id="{584457D9-3723-84A7-7063-2C3863D185A1}"/>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4" name="Thought Bubble: Cloud 3">
            <a:extLst>
              <a:ext uri="{FF2B5EF4-FFF2-40B4-BE49-F238E27FC236}">
                <a16:creationId xmlns:a16="http://schemas.microsoft.com/office/drawing/2014/main" id="{650E04E5-F89D-8BC3-EA55-D67735ECEC9C}"/>
              </a:ext>
            </a:extLst>
          </p:cNvPr>
          <p:cNvSpPr/>
          <p:nvPr/>
        </p:nvSpPr>
        <p:spPr>
          <a:xfrm>
            <a:off x="7639049" y="1924050"/>
            <a:ext cx="4743451" cy="3836670"/>
          </a:xfrm>
          <a:prstGeom prst="cloudCallout">
            <a:avLst>
              <a:gd name="adj1" fmla="val -52204"/>
              <a:gd name="adj2" fmla="val -4829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entury Gothic"/>
                <a:cs typeface="Arial"/>
              </a:rPr>
              <a:t>Swift Cyber Incident Response (CIR)</a:t>
            </a:r>
            <a:r>
              <a:rPr lang="en-US" dirty="0">
                <a:solidFill>
                  <a:schemeClr val="bg1"/>
                </a:solidFill>
                <a:latin typeface="Century Gothic"/>
                <a:cs typeface="Arial"/>
              </a:rPr>
              <a:t> </a:t>
            </a:r>
            <a:endParaRPr lang="el-GR" dirty="0">
              <a:solidFill>
                <a:schemeClr val="bg1"/>
              </a:solidFill>
              <a:latin typeface="Century Gothic"/>
              <a:cs typeface="Arial"/>
            </a:endParaRPr>
          </a:p>
          <a:p>
            <a:pPr algn="ctr"/>
            <a:r>
              <a:rPr lang="en-US" dirty="0">
                <a:solidFill>
                  <a:schemeClr val="bg1"/>
                </a:solidFill>
                <a:latin typeface="Century Gothic"/>
                <a:cs typeface="Arial"/>
              </a:rPr>
              <a:t>refers to the procedures and actions taken by organizations to respond promptly and effectively to cyber incidents. </a:t>
            </a:r>
            <a:endParaRPr lang="el-GR" dirty="0">
              <a:solidFill>
                <a:schemeClr val="bg1"/>
              </a:solidFill>
              <a:latin typeface="Century Gothic"/>
              <a:cs typeface="Arial"/>
            </a:endParaRPr>
          </a:p>
          <a:p>
            <a:pPr algn="ctr"/>
            <a:r>
              <a:rPr lang="en-US" dirty="0">
                <a:solidFill>
                  <a:schemeClr val="bg1"/>
                </a:solidFill>
                <a:latin typeface="Century Gothic"/>
                <a:cs typeface="Arial"/>
              </a:rPr>
              <a:t>The objective of a swift response is to mitigate the damage, recover systems and data, and prevent future incidents.</a:t>
            </a:r>
          </a:p>
        </p:txBody>
      </p:sp>
    </p:spTree>
    <p:extLst>
      <p:ext uri="{BB962C8B-B14F-4D97-AF65-F5344CB8AC3E}">
        <p14:creationId xmlns:p14="http://schemas.microsoft.com/office/powerpoint/2010/main" val="1011898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378692" y="1828800"/>
            <a:ext cx="6917458" cy="4447371"/>
          </a:xfrm>
          <a:prstGeom prst="rect">
            <a:avLst/>
          </a:prstGeom>
          <a:solidFill>
            <a:schemeClr val="lt1"/>
          </a:solidFill>
        </p:spPr>
        <p:txBody>
          <a:bodyPr wrap="square" rtlCol="0">
            <a:spAutoFit/>
          </a:bodyPr>
          <a:lstStyle/>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Incident Response Plan (IRP):</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Develop and regularly update a comprehensive IRP.</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Ensure it includes procedures for detection, containment, eradication, </a:t>
            </a:r>
            <a:r>
              <a:rPr kumimoji="0" lang="el-GR" sz="1400" i="0" u="none" strike="noStrike" kern="0" cap="none" spc="0" normalizeH="0" baseline="0" noProof="0" dirty="0">
                <a:ln>
                  <a:noFill/>
                </a:ln>
                <a:solidFill>
                  <a:srgbClr val="000000"/>
                </a:solidFill>
                <a:effectLst/>
                <a:uLnTx/>
                <a:uFillTx/>
                <a:latin typeface="Century Gothic"/>
                <a:sym typeface="Century Gothic"/>
              </a:rPr>
              <a:t>&amp; </a:t>
            </a:r>
            <a:r>
              <a:rPr kumimoji="0" lang="en-US" sz="1400" i="0" u="none" strike="noStrike" kern="0" cap="none" spc="0" normalizeH="0" baseline="0" noProof="0" dirty="0">
                <a:ln>
                  <a:noFill/>
                </a:ln>
                <a:solidFill>
                  <a:srgbClr val="000000"/>
                </a:solidFill>
                <a:effectLst/>
                <a:uLnTx/>
                <a:uFillTx/>
                <a:latin typeface="Century Gothic"/>
                <a:sym typeface="Century Gothic"/>
              </a:rPr>
              <a:t>recovery.</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Regular Training and Drills: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Conduct regular training sessions and simulation exercises for staff.</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Use cyber ranges to simulate real-world attack scenarios.</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Real-Time Monitoring and Alerts: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Implement continuous monitoring using SIEM tools.</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Set up real-time alerts for suspicious activities and anomalies.</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Rapid Containment Strategies:</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Isolate affected systems to prevent the spread of threats.</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Use network segmentation to limit the impact of breaches.</a:t>
            </a:r>
          </a:p>
          <a:p>
            <a:pPr marR="0" lvl="0" algn="l" defTabSz="914400" rtl="0" eaLnBrk="1" fontAlgn="auto" latinLnBrk="0" hangingPunct="1">
              <a:lnSpc>
                <a:spcPct val="100000"/>
              </a:lnSpc>
              <a:spcBef>
                <a:spcPts val="600"/>
              </a:spcBef>
              <a:buClr>
                <a:srgbClr val="D87A1A"/>
              </a:buClr>
              <a:buSzPts val="1200"/>
              <a:tabLst/>
              <a:defRPr/>
            </a:pPr>
            <a:r>
              <a:rPr kumimoji="0" lang="en-US" sz="1400" b="1" i="0" u="none" strike="noStrike" kern="0" cap="none" spc="0" normalizeH="0" baseline="0" noProof="0" dirty="0">
                <a:ln>
                  <a:noFill/>
                </a:ln>
                <a:solidFill>
                  <a:srgbClr val="000000"/>
                </a:solidFill>
                <a:effectLst/>
                <a:uLnTx/>
                <a:uFillTx/>
                <a:latin typeface="Century Gothic"/>
                <a:sym typeface="Century Gothic"/>
              </a:rPr>
              <a:t>Effective Communication:</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Establish clear communication channels for internal and external stakeholders.</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Century Gothic"/>
                <a:sym typeface="Century Gothic"/>
              </a:rPr>
              <a:t>Ensure timely and accurate information dissemination during incidents.</a:t>
            </a:r>
          </a:p>
        </p:txBody>
      </p:sp>
      <p:sp>
        <p:nvSpPr>
          <p:cNvPr id="460" name="Google Shape;460;g2c46ccb187e_0_158"/>
          <p:cNvSpPr txBox="1">
            <a:spLocks noGrp="1"/>
          </p:cNvSpPr>
          <p:nvPr>
            <p:ph type="ctrTitle"/>
          </p:nvPr>
        </p:nvSpPr>
        <p:spPr>
          <a:xfrm>
            <a:off x="91440" y="36576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dirty="0"/>
              <a:t>Real-time Threat Notifications &amp; Response</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34</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0" y="1097280"/>
            <a:ext cx="10143375" cy="695575"/>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n-US" b="1" dirty="0"/>
              <a:t> Best Practices </a:t>
            </a:r>
          </a:p>
          <a:p>
            <a:pPr>
              <a:spcAft>
                <a:spcPts val="600"/>
              </a:spcAft>
            </a:pPr>
            <a:r>
              <a:rPr lang="en-US" dirty="0"/>
              <a:t>for Swift Cyber Incident Response </a:t>
            </a:r>
            <a:endParaRPr lang="en-US" sz="4000" dirty="0"/>
          </a:p>
        </p:txBody>
      </p:sp>
      <p:grpSp>
        <p:nvGrpSpPr>
          <p:cNvPr id="3" name="Google Shape;452;p27">
            <a:extLst>
              <a:ext uri="{FF2B5EF4-FFF2-40B4-BE49-F238E27FC236}">
                <a16:creationId xmlns:a16="http://schemas.microsoft.com/office/drawing/2014/main" id="{9E1BC5C7-7D88-0560-540F-E66479586F7C}"/>
              </a:ext>
            </a:extLst>
          </p:cNvPr>
          <p:cNvGrpSpPr/>
          <p:nvPr/>
        </p:nvGrpSpPr>
        <p:grpSpPr>
          <a:xfrm>
            <a:off x="7370364" y="-23539"/>
            <a:ext cx="2562565" cy="6885155"/>
            <a:chOff x="7370364" y="-23539"/>
            <a:chExt cx="2562565" cy="6885155"/>
          </a:xfrm>
        </p:grpSpPr>
        <p:pic>
          <p:nvPicPr>
            <p:cNvPr id="6" name="Google Shape;453;p27">
              <a:extLst>
                <a:ext uri="{FF2B5EF4-FFF2-40B4-BE49-F238E27FC236}">
                  <a16:creationId xmlns:a16="http://schemas.microsoft.com/office/drawing/2014/main" id="{1ECFA21D-3671-CF87-8314-3C164350DAA9}"/>
                </a:ext>
              </a:extLst>
            </p:cNvPr>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8" name="Google Shape;454;p27">
              <a:extLst>
                <a:ext uri="{FF2B5EF4-FFF2-40B4-BE49-F238E27FC236}">
                  <a16:creationId xmlns:a16="http://schemas.microsoft.com/office/drawing/2014/main" id="{584457D9-3723-84A7-7063-2C3863D185A1}"/>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4" name="Thought Bubble: Cloud 3">
            <a:extLst>
              <a:ext uri="{FF2B5EF4-FFF2-40B4-BE49-F238E27FC236}">
                <a16:creationId xmlns:a16="http://schemas.microsoft.com/office/drawing/2014/main" id="{650E04E5-F89D-8BC3-EA55-D67735ECEC9C}"/>
              </a:ext>
            </a:extLst>
          </p:cNvPr>
          <p:cNvSpPr/>
          <p:nvPr/>
        </p:nvSpPr>
        <p:spPr>
          <a:xfrm>
            <a:off x="7639049" y="1924050"/>
            <a:ext cx="4743451" cy="3836670"/>
          </a:xfrm>
          <a:prstGeom prst="cloudCallout">
            <a:avLst>
              <a:gd name="adj1" fmla="val -52204"/>
              <a:gd name="adj2" fmla="val -4829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entury Gothic"/>
                <a:cs typeface="Arial"/>
              </a:rPr>
              <a:t>Swift Cyber Incident Response (CIR)</a:t>
            </a:r>
            <a:r>
              <a:rPr lang="en-US" dirty="0">
                <a:solidFill>
                  <a:schemeClr val="bg1"/>
                </a:solidFill>
                <a:latin typeface="Century Gothic"/>
                <a:cs typeface="Arial"/>
              </a:rPr>
              <a:t> </a:t>
            </a:r>
            <a:endParaRPr lang="el-GR" dirty="0">
              <a:solidFill>
                <a:schemeClr val="bg1"/>
              </a:solidFill>
              <a:latin typeface="Century Gothic"/>
              <a:cs typeface="Arial"/>
            </a:endParaRPr>
          </a:p>
          <a:p>
            <a:pPr algn="ctr"/>
            <a:r>
              <a:rPr lang="en-US" dirty="0">
                <a:solidFill>
                  <a:schemeClr val="bg1"/>
                </a:solidFill>
                <a:latin typeface="Century Gothic"/>
                <a:cs typeface="Arial"/>
              </a:rPr>
              <a:t>refers to the procedures and actions taken by organizations to respond promptly and effectively to cyber incidents. </a:t>
            </a:r>
            <a:endParaRPr lang="el-GR" dirty="0">
              <a:solidFill>
                <a:schemeClr val="bg1"/>
              </a:solidFill>
              <a:latin typeface="Century Gothic"/>
              <a:cs typeface="Arial"/>
            </a:endParaRPr>
          </a:p>
          <a:p>
            <a:pPr algn="ctr"/>
            <a:r>
              <a:rPr lang="en-US" dirty="0">
                <a:solidFill>
                  <a:schemeClr val="bg1"/>
                </a:solidFill>
                <a:latin typeface="Century Gothic"/>
                <a:cs typeface="Arial"/>
              </a:rPr>
              <a:t>The objective of a swift response is to mitigate the damage, recover systems and data, and prevent future incidents.</a:t>
            </a:r>
          </a:p>
        </p:txBody>
      </p:sp>
      <p:sp>
        <p:nvSpPr>
          <p:cNvPr id="5" name="Oval 4">
            <a:extLst>
              <a:ext uri="{FF2B5EF4-FFF2-40B4-BE49-F238E27FC236}">
                <a16:creationId xmlns:a16="http://schemas.microsoft.com/office/drawing/2014/main" id="{9243ACF3-1DF3-D4C3-66C1-3A1870E806DE}"/>
              </a:ext>
            </a:extLst>
          </p:cNvPr>
          <p:cNvSpPr/>
          <p:nvPr/>
        </p:nvSpPr>
        <p:spPr>
          <a:xfrm>
            <a:off x="91440" y="3362036"/>
            <a:ext cx="6180051" cy="1330037"/>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325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182880" y="73152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n-US" dirty="0"/>
              <a:t>Real-time Threat Notifications &amp; Response</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35</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182880" y="1554480"/>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Overview of Cyber Ranges and SIEM Tools</a:t>
            </a:r>
          </a:p>
        </p:txBody>
      </p:sp>
      <p:sp>
        <p:nvSpPr>
          <p:cNvPr id="3" name="Google Shape;350;p15">
            <a:extLst>
              <a:ext uri="{FF2B5EF4-FFF2-40B4-BE49-F238E27FC236}">
                <a16:creationId xmlns:a16="http://schemas.microsoft.com/office/drawing/2014/main" id="{367FAA63-794F-2D42-6E11-D8487D588E0A}"/>
              </a:ext>
            </a:extLst>
          </p:cNvPr>
          <p:cNvSpPr txBox="1">
            <a:spLocks/>
          </p:cNvSpPr>
          <p:nvPr/>
        </p:nvSpPr>
        <p:spPr>
          <a:xfrm>
            <a:off x="365759" y="2743199"/>
            <a:ext cx="6817465" cy="3110845"/>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Definition: </a:t>
            </a:r>
            <a:r>
              <a:rPr kumimoji="0" lang="en-US" sz="1800" i="0" u="none" strike="noStrike" kern="0" cap="none" spc="0" normalizeH="0" baseline="0" noProof="0" dirty="0">
                <a:ln>
                  <a:noFill/>
                </a:ln>
                <a:solidFill>
                  <a:srgbClr val="000000"/>
                </a:solidFill>
                <a:effectLst/>
                <a:uLnTx/>
                <a:uFillTx/>
                <a:latin typeface="Century Gothic"/>
                <a:sym typeface="Century Gothic"/>
              </a:rPr>
              <a:t>Security Information and Event Management (SIEM) tools collect and analyze security data.</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Functions: </a:t>
            </a:r>
            <a:r>
              <a:rPr kumimoji="0" lang="en-US" sz="1800" i="0" u="none" strike="noStrike" kern="0" cap="none" spc="0" normalizeH="0" baseline="0" noProof="0" dirty="0">
                <a:ln>
                  <a:noFill/>
                </a:ln>
                <a:solidFill>
                  <a:srgbClr val="000000"/>
                </a:solidFill>
                <a:effectLst/>
                <a:uLnTx/>
                <a:uFillTx/>
                <a:latin typeface="Century Gothic"/>
                <a:sym typeface="Century Gothic"/>
              </a:rPr>
              <a:t>Real-time threat detection, incident response, and compliance reporting.</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Role in Training: </a:t>
            </a:r>
            <a:r>
              <a:rPr kumimoji="0" lang="en-US" sz="1800" i="0" u="none" strike="noStrike" kern="0" cap="none" spc="0" normalizeH="0" baseline="0" noProof="0" dirty="0">
                <a:ln>
                  <a:noFill/>
                </a:ln>
                <a:solidFill>
                  <a:srgbClr val="000000"/>
                </a:solidFill>
                <a:effectLst/>
                <a:uLnTx/>
                <a:uFillTx/>
                <a:latin typeface="Century Gothic"/>
                <a:sym typeface="Century Gothic"/>
              </a:rPr>
              <a:t>SIEMs can be used in cyber ranges to simulate and understand real-time threat detection and incident response.</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Examples</a:t>
            </a:r>
            <a:r>
              <a:rPr kumimoji="0" lang="en-US" sz="1800" i="0" u="none" strike="noStrike" kern="0" cap="none" spc="0" normalizeH="0" baseline="0" noProof="0" dirty="0">
                <a:ln>
                  <a:noFill/>
                </a:ln>
                <a:solidFill>
                  <a:srgbClr val="000000"/>
                </a:solidFill>
                <a:effectLst/>
                <a:uLnTx/>
                <a:uFillTx/>
                <a:latin typeface="Century Gothic"/>
                <a:sym typeface="Century Gothic"/>
              </a:rPr>
              <a:t>: Security Infusion </a:t>
            </a:r>
            <a:r>
              <a:rPr lang="en-US" sz="1800" dirty="0">
                <a:solidFill>
                  <a:srgbClr val="000000"/>
                </a:solidFill>
              </a:rPr>
              <a:t>by </a:t>
            </a:r>
            <a:r>
              <a:rPr lang="en-US" sz="1800" dirty="0" err="1">
                <a:solidFill>
                  <a:srgbClr val="000000"/>
                </a:solidFill>
              </a:rPr>
              <a:t>itml</a:t>
            </a:r>
            <a:r>
              <a:rPr lang="en-US" sz="1800" dirty="0">
                <a:solidFill>
                  <a:srgbClr val="000000"/>
                </a:solidFill>
              </a:rPr>
              <a:t>, </a:t>
            </a:r>
            <a:r>
              <a:rPr kumimoji="0" lang="en-US" sz="1800" i="0" u="none" strike="noStrike" kern="0" cap="none" spc="0" normalizeH="0" baseline="0" noProof="0" dirty="0">
                <a:ln>
                  <a:noFill/>
                </a:ln>
                <a:solidFill>
                  <a:srgbClr val="000000"/>
                </a:solidFill>
                <a:effectLst/>
                <a:uLnTx/>
                <a:uFillTx/>
                <a:latin typeface="Century Gothic"/>
                <a:sym typeface="Century Gothic"/>
              </a:rPr>
              <a:t>Splunk, IBM </a:t>
            </a:r>
            <a:r>
              <a:rPr kumimoji="0" lang="en-US" sz="1800" i="0" u="none" strike="noStrike" kern="0" cap="none" spc="0" normalizeH="0" baseline="0" noProof="0" dirty="0" err="1">
                <a:ln>
                  <a:noFill/>
                </a:ln>
                <a:solidFill>
                  <a:srgbClr val="000000"/>
                </a:solidFill>
                <a:effectLst/>
                <a:uLnTx/>
                <a:uFillTx/>
                <a:latin typeface="Century Gothic"/>
                <a:sym typeface="Century Gothic"/>
              </a:rPr>
              <a:t>QRadar</a:t>
            </a:r>
            <a:r>
              <a:rPr kumimoji="0" lang="en-US" sz="1800" i="0" u="none" strike="noStrike" kern="0" cap="none" spc="0" normalizeH="0" baseline="0" noProof="0" dirty="0">
                <a:ln>
                  <a:noFill/>
                </a:ln>
                <a:solidFill>
                  <a:srgbClr val="000000"/>
                </a:solidFill>
                <a:effectLst/>
                <a:uLnTx/>
                <a:uFillTx/>
                <a:latin typeface="Century Gothic"/>
                <a:sym typeface="Century Gothic"/>
              </a:rPr>
              <a:t>, ArcSight.</a:t>
            </a:r>
          </a:p>
        </p:txBody>
      </p:sp>
      <p:sp>
        <p:nvSpPr>
          <p:cNvPr id="4" name="Subtitle 2">
            <a:extLst>
              <a:ext uri="{FF2B5EF4-FFF2-40B4-BE49-F238E27FC236}">
                <a16:creationId xmlns:a16="http://schemas.microsoft.com/office/drawing/2014/main" id="{B6B70BFA-4A1E-6708-9C1E-7D1AA2E1F530}"/>
              </a:ext>
            </a:extLst>
          </p:cNvPr>
          <p:cNvSpPr txBox="1">
            <a:spLocks/>
          </p:cNvSpPr>
          <p:nvPr/>
        </p:nvSpPr>
        <p:spPr>
          <a:xfrm>
            <a:off x="8686800" y="2377440"/>
            <a:ext cx="2899685"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Cyber Ranges</a:t>
            </a:r>
          </a:p>
        </p:txBody>
      </p:sp>
      <p:sp>
        <p:nvSpPr>
          <p:cNvPr id="5" name="Subtitle 2">
            <a:extLst>
              <a:ext uri="{FF2B5EF4-FFF2-40B4-BE49-F238E27FC236}">
                <a16:creationId xmlns:a16="http://schemas.microsoft.com/office/drawing/2014/main" id="{05A89F9F-E858-12E0-0A4D-00A7C5E10EB2}"/>
              </a:ext>
            </a:extLst>
          </p:cNvPr>
          <p:cNvSpPr txBox="1">
            <a:spLocks/>
          </p:cNvSpPr>
          <p:nvPr/>
        </p:nvSpPr>
        <p:spPr>
          <a:xfrm>
            <a:off x="274320" y="2286000"/>
            <a:ext cx="2973623"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SIEM tools</a:t>
            </a:r>
          </a:p>
        </p:txBody>
      </p:sp>
      <p:sp>
        <p:nvSpPr>
          <p:cNvPr id="6" name="Google Shape;350;p15">
            <a:extLst>
              <a:ext uri="{FF2B5EF4-FFF2-40B4-BE49-F238E27FC236}">
                <a16:creationId xmlns:a16="http://schemas.microsoft.com/office/drawing/2014/main" id="{B56FB91C-92CA-22A0-883B-C3CD9B856B6E}"/>
              </a:ext>
            </a:extLst>
          </p:cNvPr>
          <p:cNvSpPr txBox="1">
            <a:spLocks/>
          </p:cNvSpPr>
          <p:nvPr/>
        </p:nvSpPr>
        <p:spPr>
          <a:xfrm>
            <a:off x="8046720" y="2834640"/>
            <a:ext cx="3779520" cy="3382652"/>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Definition: </a:t>
            </a:r>
            <a:r>
              <a:rPr kumimoji="0" lang="en-US" sz="1800" i="0" u="none" strike="noStrike" kern="0" cap="none" spc="0" normalizeH="0" baseline="0" noProof="0" dirty="0">
                <a:ln>
                  <a:noFill/>
                </a:ln>
                <a:solidFill>
                  <a:srgbClr val="000000"/>
                </a:solidFill>
                <a:effectLst/>
                <a:uLnTx/>
                <a:uFillTx/>
                <a:latin typeface="Century Gothic"/>
                <a:sym typeface="Century Gothic"/>
              </a:rPr>
              <a:t>Virtual environments for simulating cyberattacks and defenses.</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Purpose: </a:t>
            </a:r>
            <a:r>
              <a:rPr kumimoji="0" lang="en-US" sz="1800" i="0" u="none" strike="noStrike" kern="0" cap="none" spc="0" normalizeH="0" baseline="0" noProof="0" dirty="0">
                <a:ln>
                  <a:noFill/>
                </a:ln>
                <a:solidFill>
                  <a:srgbClr val="000000"/>
                </a:solidFill>
                <a:effectLst/>
                <a:uLnTx/>
                <a:uFillTx/>
                <a:latin typeface="Century Gothic"/>
                <a:sym typeface="Century Gothic"/>
              </a:rPr>
              <a:t>Training, testing, and improving cybersecurity skills and strategies.</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b="1" i="0" u="none" strike="noStrike" kern="0" cap="none" spc="0" normalizeH="0" baseline="0" noProof="0" dirty="0">
                <a:ln>
                  <a:noFill/>
                </a:ln>
                <a:solidFill>
                  <a:srgbClr val="000000"/>
                </a:solidFill>
                <a:effectLst/>
                <a:uLnTx/>
                <a:uFillTx/>
                <a:latin typeface="Century Gothic"/>
                <a:sym typeface="Century Gothic"/>
              </a:rPr>
              <a:t>Benefits: </a:t>
            </a:r>
            <a:r>
              <a:rPr kumimoji="0" lang="en-US" sz="1800" i="0" u="none" strike="noStrike" kern="0" cap="none" spc="0" normalizeH="0" baseline="0" noProof="0" dirty="0">
                <a:ln>
                  <a:noFill/>
                </a:ln>
                <a:solidFill>
                  <a:srgbClr val="000000"/>
                </a:solidFill>
                <a:effectLst/>
                <a:uLnTx/>
                <a:uFillTx/>
                <a:latin typeface="Century Gothic"/>
                <a:sym typeface="Century Gothic"/>
              </a:rPr>
              <a:t>Realistic practice scenarios, enhanced preparedness, and improved incident response.</a:t>
            </a:r>
          </a:p>
        </p:txBody>
      </p:sp>
    </p:spTree>
    <p:extLst>
      <p:ext uri="{BB962C8B-B14F-4D97-AF65-F5344CB8AC3E}">
        <p14:creationId xmlns:p14="http://schemas.microsoft.com/office/powerpoint/2010/main" val="2880618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dirty="0"/>
              <a:t>Introduction to Cybersecurity in the Energy Sector</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dirty="0">
                <a:solidFill>
                  <a:schemeClr val="tx2">
                    <a:lumMod val="50000"/>
                  </a:schemeClr>
                </a:solidFill>
              </a:rPr>
              <a:t>Vulnerability Management and Reporting</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08376"/>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dirty="0">
                <a:solidFill>
                  <a:schemeClr val="tx2">
                    <a:lumMod val="50000"/>
                  </a:schemeClr>
                </a:solidFill>
              </a:rPr>
              <a:t>Real-time Threat Notifications &amp; Response</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749040"/>
            <a:ext cx="9284394"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sz="2400" dirty="0">
                <a:solidFill>
                  <a:schemeClr val="tx1"/>
                </a:solidFill>
              </a:rPr>
              <a:t>Continuous Infrastructure Monitoring with Cloud-Based Tools</a:t>
            </a:r>
            <a:endParaRPr sz="2400" dirty="0">
              <a:solidFill>
                <a:schemeClr val="tx1"/>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36</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405697"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Collaboration &amp; Knowledge Sharing.</a:t>
            </a:r>
            <a:endParaRPr lang="en-US" dirty="0">
              <a:solidFill>
                <a:schemeClr val="tx2">
                  <a:lumMod val="50000"/>
                </a:schemeClr>
              </a:solidFill>
            </a:endParaRPr>
          </a:p>
        </p:txBody>
      </p:sp>
    </p:spTree>
    <p:extLst>
      <p:ext uri="{BB962C8B-B14F-4D97-AF65-F5344CB8AC3E}">
        <p14:creationId xmlns:p14="http://schemas.microsoft.com/office/powerpoint/2010/main" val="1102550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91440" y="914400"/>
            <a:ext cx="10791000" cy="6615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ts val="3600"/>
              <a:buFont typeface="Book Antiqua"/>
              <a:buNone/>
            </a:pPr>
            <a:r>
              <a:rPr lang="en-US" dirty="0"/>
              <a:t>Continuous Infrastructure Monitoring with Cloud-Based Tools</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37</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384048" y="1245150"/>
            <a:ext cx="7662672" cy="605294"/>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28600" indent="0" algn="l">
              <a:lnSpc>
                <a:spcPct val="100000"/>
              </a:lnSpc>
              <a:spcBef>
                <a:spcPts val="600"/>
              </a:spcBef>
              <a:spcAft>
                <a:spcPts val="600"/>
              </a:spcAft>
            </a:pPr>
            <a:r>
              <a:rPr lang="en-US" dirty="0"/>
              <a:t>Live Demonstrations (Security Infusion)</a:t>
            </a:r>
          </a:p>
        </p:txBody>
      </p:sp>
      <p:sp>
        <p:nvSpPr>
          <p:cNvPr id="4" name="Google Shape;350;p15">
            <a:extLst>
              <a:ext uri="{FF2B5EF4-FFF2-40B4-BE49-F238E27FC236}">
                <a16:creationId xmlns:a16="http://schemas.microsoft.com/office/drawing/2014/main" id="{5A47F0AF-5BF2-A1F3-D54F-B8EEBECCA6FF}"/>
              </a:ext>
            </a:extLst>
          </p:cNvPr>
          <p:cNvSpPr txBox="1">
            <a:spLocks/>
          </p:cNvSpPr>
          <p:nvPr/>
        </p:nvSpPr>
        <p:spPr>
          <a:xfrm>
            <a:off x="466344" y="2377441"/>
            <a:ext cx="6716880" cy="3476604"/>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i="0" u="none" strike="noStrike" kern="0" cap="none" spc="0" normalizeH="0" baseline="0" noProof="0" dirty="0">
                <a:ln>
                  <a:noFill/>
                </a:ln>
                <a:solidFill>
                  <a:srgbClr val="000000"/>
                </a:solidFill>
                <a:effectLst/>
                <a:uLnTx/>
                <a:uFillTx/>
                <a:latin typeface="Century Gothic"/>
                <a:sym typeface="Century Gothic"/>
              </a:rPr>
              <a:t>Introduction to cloud-based management platforms for infrastructure monitoring. </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i="0" u="none" strike="noStrike" kern="0" cap="none" spc="0" normalizeH="0" baseline="0" noProof="0" dirty="0">
                <a:ln>
                  <a:noFill/>
                </a:ln>
                <a:solidFill>
                  <a:srgbClr val="000000"/>
                </a:solidFill>
                <a:effectLst/>
                <a:uLnTx/>
                <a:uFillTx/>
                <a:latin typeface="Century Gothic"/>
                <a:sym typeface="Century Gothic"/>
              </a:rPr>
              <a:t>Hands-on exercises on using the Security Infusion tool to identify and remediate vulnerabilities. </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i="0" u="none" strike="noStrike" kern="0" cap="none" spc="0" normalizeH="0" baseline="0" noProof="0" dirty="0">
                <a:ln>
                  <a:noFill/>
                </a:ln>
                <a:solidFill>
                  <a:srgbClr val="000000"/>
                </a:solidFill>
                <a:effectLst/>
                <a:uLnTx/>
                <a:uFillTx/>
                <a:latin typeface="Century Gothic"/>
                <a:sym typeface="Century Gothic"/>
              </a:rPr>
              <a:t>Creating actionable reports on system status and vulnerabilities for stakeholders</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i="0" u="none" strike="noStrike" kern="0" cap="none" spc="0" normalizeH="0" baseline="0" noProof="0" dirty="0">
                <a:ln>
                  <a:noFill/>
                </a:ln>
                <a:solidFill>
                  <a:srgbClr val="000000"/>
                </a:solidFill>
                <a:effectLst/>
                <a:uLnTx/>
                <a:uFillTx/>
                <a:latin typeface="Century Gothic"/>
                <a:sym typeface="Century Gothic"/>
              </a:rPr>
              <a:t>Live demonstration of setting up continuous monitoring of critical energy systems. </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n-US" sz="1800" i="0" u="none" strike="noStrike" kern="0" cap="none" spc="0" normalizeH="0" baseline="0" noProof="0" dirty="0">
                <a:ln>
                  <a:noFill/>
                </a:ln>
                <a:solidFill>
                  <a:srgbClr val="000000"/>
                </a:solidFill>
                <a:effectLst/>
                <a:uLnTx/>
                <a:uFillTx/>
                <a:latin typeface="Century Gothic"/>
                <a:sym typeface="Century Gothic"/>
              </a:rPr>
              <a:t>Demonstration of how to use a centralized dashboard to analyze historical events and ensure 24x7 surveillance and examining any low-level historical event, if needed.</a:t>
            </a:r>
          </a:p>
        </p:txBody>
      </p:sp>
      <p:pic>
        <p:nvPicPr>
          <p:cNvPr id="5" name="Picture 4">
            <a:extLst>
              <a:ext uri="{FF2B5EF4-FFF2-40B4-BE49-F238E27FC236}">
                <a16:creationId xmlns:a16="http://schemas.microsoft.com/office/drawing/2014/main" id="{48051BED-0992-D192-6543-FF3862070DD2}"/>
              </a:ext>
            </a:extLst>
          </p:cNvPr>
          <p:cNvPicPr>
            <a:picLocks noChangeAspect="1"/>
          </p:cNvPicPr>
          <p:nvPr/>
        </p:nvPicPr>
        <p:blipFill>
          <a:blip r:embed="rId4"/>
          <a:stretch>
            <a:fillRect/>
          </a:stretch>
        </p:blipFill>
        <p:spPr>
          <a:xfrm>
            <a:off x="8277894" y="1850444"/>
            <a:ext cx="3883489" cy="3505504"/>
          </a:xfrm>
          <a:prstGeom prst="rect">
            <a:avLst/>
          </a:prstGeom>
        </p:spPr>
      </p:pic>
      <p:grpSp>
        <p:nvGrpSpPr>
          <p:cNvPr id="3" name="Google Shape;452;p27">
            <a:extLst>
              <a:ext uri="{FF2B5EF4-FFF2-40B4-BE49-F238E27FC236}">
                <a16:creationId xmlns:a16="http://schemas.microsoft.com/office/drawing/2014/main" id="{9E1BC5C7-7D88-0560-540F-E66479586F7C}"/>
              </a:ext>
            </a:extLst>
          </p:cNvPr>
          <p:cNvGrpSpPr/>
          <p:nvPr/>
        </p:nvGrpSpPr>
        <p:grpSpPr>
          <a:xfrm>
            <a:off x="7370364" y="-23539"/>
            <a:ext cx="2562565" cy="6885155"/>
            <a:chOff x="7370364" y="-23539"/>
            <a:chExt cx="2562565" cy="6885155"/>
          </a:xfrm>
        </p:grpSpPr>
        <p:pic>
          <p:nvPicPr>
            <p:cNvPr id="6" name="Google Shape;453;p27">
              <a:extLst>
                <a:ext uri="{FF2B5EF4-FFF2-40B4-BE49-F238E27FC236}">
                  <a16:creationId xmlns:a16="http://schemas.microsoft.com/office/drawing/2014/main" id="{1ECFA21D-3671-CF87-8314-3C164350DAA9}"/>
                </a:ext>
              </a:extLst>
            </p:cNvPr>
            <p:cNvPicPr preferRelativeResize="0"/>
            <p:nvPr/>
          </p:nvPicPr>
          <p:blipFill rotWithShape="1">
            <a:blip r:embed="rId5">
              <a:alphaModFix/>
            </a:blip>
            <a:srcRect/>
            <a:stretch/>
          </p:blipFill>
          <p:spPr>
            <a:xfrm rot="10800000">
              <a:off x="7829202" y="5156615"/>
              <a:ext cx="878334" cy="1705001"/>
            </a:xfrm>
            <a:prstGeom prst="rect">
              <a:avLst/>
            </a:prstGeom>
            <a:noFill/>
            <a:ln>
              <a:noFill/>
            </a:ln>
          </p:spPr>
        </p:pic>
        <p:sp>
          <p:nvSpPr>
            <p:cNvPr id="8" name="Google Shape;454;p27">
              <a:extLst>
                <a:ext uri="{FF2B5EF4-FFF2-40B4-BE49-F238E27FC236}">
                  <a16:creationId xmlns:a16="http://schemas.microsoft.com/office/drawing/2014/main" id="{584457D9-3723-84A7-7063-2C3863D185A1}"/>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4023356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dirty="0"/>
              <a:t>Introduction to Cybersecurity in the Energy Sector</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dirty="0">
                <a:solidFill>
                  <a:schemeClr val="tx2">
                    <a:lumMod val="50000"/>
                  </a:schemeClr>
                </a:solidFill>
              </a:rPr>
              <a:t>Real-time Threat Notifications &amp; Response</a:t>
            </a:r>
            <a:endParaRPr sz="2000" dirty="0">
              <a:solidFill>
                <a:schemeClr val="tx2">
                  <a:lumMod val="50000"/>
                </a:schemeClr>
              </a:solidFill>
            </a:endParaRP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08376"/>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dirty="0">
                <a:solidFill>
                  <a:schemeClr val="tx2">
                    <a:lumMod val="50000"/>
                  </a:schemeClr>
                </a:solidFill>
              </a:rPr>
              <a:t>Vulnerability Management and Reporting</a:t>
            </a:r>
            <a:endParaRPr dirty="0">
              <a:solidFill>
                <a:schemeClr val="tx2">
                  <a:lumMod val="50000"/>
                </a:schemeClr>
              </a:solidFill>
            </a:endParaRP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840480"/>
            <a:ext cx="9284394"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dirty="0">
                <a:solidFill>
                  <a:schemeClr val="tx2">
                    <a:lumMod val="50000"/>
                  </a:schemeClr>
                </a:solidFill>
              </a:rPr>
              <a:t>Continuous Infrastructure Monitoring with </a:t>
            </a:r>
          </a:p>
          <a:p>
            <a:pPr marL="0" lvl="0" indent="0" algn="l" rtl="0">
              <a:lnSpc>
                <a:spcPct val="100000"/>
              </a:lnSpc>
              <a:spcBef>
                <a:spcPts val="0"/>
              </a:spcBef>
              <a:spcAft>
                <a:spcPts val="0"/>
              </a:spcAft>
              <a:buSzPts val="2000"/>
              <a:buNone/>
            </a:pPr>
            <a:r>
              <a:rPr lang="en-US" dirty="0">
                <a:solidFill>
                  <a:schemeClr val="tx2">
                    <a:lumMod val="50000"/>
                  </a:schemeClr>
                </a:solidFill>
              </a:rPr>
              <a:t>Cloud-Based Tools</a:t>
            </a:r>
            <a:endParaRPr dirty="0">
              <a:solidFill>
                <a:schemeClr val="tx2">
                  <a:lumMod val="50000"/>
                </a:schemeClr>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38</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38912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943967" cy="958590"/>
          </a:xfrm>
          <a:prstGeom prst="rect">
            <a:avLst/>
          </a:prstGeom>
          <a:noFill/>
          <a:ln>
            <a:noFill/>
          </a:ln>
        </p:spPr>
        <p:txBody>
          <a:bodyPr spcFirstLastPara="1" wrap="square" lIns="0" tIns="45700" rIns="0" bIns="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sz="2400" dirty="0">
                <a:solidFill>
                  <a:schemeClr val="tx1"/>
                </a:solidFill>
                <a:highlight>
                  <a:schemeClr val="lt1"/>
                </a:highlight>
              </a:rPr>
              <a:t>Collaboration &amp; Knowledge Sharing</a:t>
            </a:r>
            <a:r>
              <a:rPr lang="en-US" sz="2400" dirty="0">
                <a:solidFill>
                  <a:schemeClr val="tx1"/>
                </a:solidFill>
              </a:rPr>
              <a:t>.</a:t>
            </a:r>
          </a:p>
        </p:txBody>
      </p:sp>
    </p:spTree>
    <p:extLst>
      <p:ext uri="{BB962C8B-B14F-4D97-AF65-F5344CB8AC3E}">
        <p14:creationId xmlns:p14="http://schemas.microsoft.com/office/powerpoint/2010/main" val="2038908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8" name="Picture 7">
            <a:extLst>
              <a:ext uri="{FF2B5EF4-FFF2-40B4-BE49-F238E27FC236}">
                <a16:creationId xmlns:a16="http://schemas.microsoft.com/office/drawing/2014/main" id="{6627D3B3-5510-30C9-7220-3F8051277568}"/>
              </a:ext>
            </a:extLst>
          </p:cNvPr>
          <p:cNvPicPr>
            <a:picLocks noChangeAspect="1"/>
          </p:cNvPicPr>
          <p:nvPr/>
        </p:nvPicPr>
        <p:blipFill>
          <a:blip r:embed="rId3"/>
          <a:stretch>
            <a:fillRect/>
          </a:stretch>
        </p:blipFill>
        <p:spPr>
          <a:xfrm>
            <a:off x="6755278" y="2898648"/>
            <a:ext cx="5436722" cy="3959352"/>
          </a:xfrm>
          <a:prstGeom prst="rect">
            <a:avLst/>
          </a:prstGeom>
        </p:spPr>
      </p:pic>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39</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7" name="Google Shape;449;p27">
            <a:extLst>
              <a:ext uri="{FF2B5EF4-FFF2-40B4-BE49-F238E27FC236}">
                <a16:creationId xmlns:a16="http://schemas.microsoft.com/office/drawing/2014/main" id="{DB02EB69-DAB2-7A14-5223-E55221E4AEA4}"/>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endParaRPr lang="en-US" dirty="0"/>
          </a:p>
        </p:txBody>
      </p:sp>
      <p:sp>
        <p:nvSpPr>
          <p:cNvPr id="23" name="Title 22">
            <a:extLst>
              <a:ext uri="{FF2B5EF4-FFF2-40B4-BE49-F238E27FC236}">
                <a16:creationId xmlns:a16="http://schemas.microsoft.com/office/drawing/2014/main" id="{67BE943A-4CE4-ED90-9D81-4A4460550AAC}"/>
              </a:ext>
            </a:extLst>
          </p:cNvPr>
          <p:cNvSpPr>
            <a:spLocks noGrp="1"/>
          </p:cNvSpPr>
          <p:nvPr>
            <p:ph type="ctrTitle"/>
          </p:nvPr>
        </p:nvSpPr>
        <p:spPr>
          <a:xfrm>
            <a:off x="796322" y="320041"/>
            <a:ext cx="7469854" cy="686724"/>
          </a:xfrm>
        </p:spPr>
        <p:txBody>
          <a:bodyPr>
            <a:normAutofit fontScale="90000"/>
          </a:bodyPr>
          <a:lstStyle/>
          <a:p>
            <a:pPr marL="0" indent="0">
              <a:spcBef>
                <a:spcPts val="0"/>
              </a:spcBef>
            </a:pPr>
            <a:r>
              <a:rPr lang="en-US" sz="3600" dirty="0">
                <a:solidFill>
                  <a:schemeClr val="tx1"/>
                </a:solidFill>
                <a:highlight>
                  <a:schemeClr val="lt1"/>
                </a:highlight>
              </a:rPr>
              <a:t>Collaboration &amp; Knowledge Sharing</a:t>
            </a:r>
          </a:p>
        </p:txBody>
      </p:sp>
      <p:sp>
        <p:nvSpPr>
          <p:cNvPr id="2" name="Google Shape;350;p15">
            <a:extLst>
              <a:ext uri="{FF2B5EF4-FFF2-40B4-BE49-F238E27FC236}">
                <a16:creationId xmlns:a16="http://schemas.microsoft.com/office/drawing/2014/main" id="{7BFBDCAC-C20B-CD24-B562-C5461405BBBF}"/>
              </a:ext>
            </a:extLst>
          </p:cNvPr>
          <p:cNvSpPr txBox="1">
            <a:spLocks/>
          </p:cNvSpPr>
          <p:nvPr/>
        </p:nvSpPr>
        <p:spPr>
          <a:xfrm>
            <a:off x="457200" y="2377440"/>
            <a:ext cx="6913164" cy="4983479"/>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342900" indent="-342900">
              <a:spcBef>
                <a:spcPts val="600"/>
              </a:spcBef>
              <a:buClr>
                <a:schemeClr val="bg2"/>
              </a:buClr>
              <a:buSzPts val="1200"/>
              <a:buFont typeface="Wingdings" panose="05000000000000000000" pitchFamily="2" charset="2"/>
              <a:buChar char="§"/>
            </a:pPr>
            <a:r>
              <a:rPr lang="en-US" sz="2200" b="1" dirty="0">
                <a:solidFill>
                  <a:schemeClr val="tx1"/>
                </a:solidFill>
              </a:rPr>
              <a:t>Profile info</a:t>
            </a:r>
            <a:r>
              <a:rPr lang="en-US" sz="2200" dirty="0">
                <a:solidFill>
                  <a:schemeClr val="tx1"/>
                </a:solidFill>
              </a:rPr>
              <a:t>: Do you work within the healthcare sector? Are you a cybersecurity specialist?  How familiar are you with the discussed topics?</a:t>
            </a:r>
          </a:p>
          <a:p>
            <a:pPr marL="342900" indent="-342900">
              <a:spcBef>
                <a:spcPts val="600"/>
              </a:spcBef>
              <a:buClr>
                <a:schemeClr val="bg2"/>
              </a:buClr>
              <a:buSzPts val="1200"/>
              <a:buFont typeface="Wingdings" panose="05000000000000000000" pitchFamily="2" charset="2"/>
              <a:buChar char="§"/>
            </a:pPr>
            <a:endParaRPr lang="en-US" sz="2200" dirty="0">
              <a:solidFill>
                <a:schemeClr val="tx1"/>
              </a:solidFill>
            </a:endParaRPr>
          </a:p>
          <a:p>
            <a:pPr marL="342900" indent="-342900">
              <a:spcBef>
                <a:spcPts val="600"/>
              </a:spcBef>
              <a:buClr>
                <a:schemeClr val="bg2"/>
              </a:buClr>
              <a:buSzPts val="1200"/>
              <a:buFont typeface="Wingdings" panose="05000000000000000000" pitchFamily="2" charset="2"/>
              <a:buChar char="§"/>
            </a:pPr>
            <a:r>
              <a:rPr lang="en-US" sz="2200" b="1" dirty="0">
                <a:solidFill>
                  <a:schemeClr val="tx1"/>
                </a:solidFill>
              </a:rPr>
              <a:t>Thoughts on the Seminar:</a:t>
            </a:r>
            <a:r>
              <a:rPr lang="en-US" sz="2200" dirty="0">
                <a:solidFill>
                  <a:schemeClr val="tx1"/>
                </a:solidFill>
              </a:rPr>
              <a:t> What aspects resonated with you the most?</a:t>
            </a:r>
          </a:p>
          <a:p>
            <a:pPr marL="342900" indent="-342900">
              <a:spcBef>
                <a:spcPts val="600"/>
              </a:spcBef>
              <a:buClr>
                <a:schemeClr val="bg2"/>
              </a:buClr>
              <a:buSzPts val="1200"/>
              <a:buFont typeface="Wingdings" panose="05000000000000000000" pitchFamily="2" charset="2"/>
              <a:buChar char="§"/>
            </a:pPr>
            <a:endParaRPr lang="en-US" sz="2200" dirty="0">
              <a:solidFill>
                <a:schemeClr val="tx1"/>
              </a:solidFill>
            </a:endParaRPr>
          </a:p>
          <a:p>
            <a:pPr marL="342900" indent="-342900">
              <a:spcBef>
                <a:spcPts val="600"/>
              </a:spcBef>
              <a:buClr>
                <a:schemeClr val="bg2"/>
              </a:buClr>
              <a:buSzPts val="1200"/>
              <a:buFont typeface="Wingdings" panose="05000000000000000000" pitchFamily="2" charset="2"/>
              <a:buChar char="§"/>
            </a:pPr>
            <a:r>
              <a:rPr lang="en-US" sz="2200" b="1" dirty="0">
                <a:solidFill>
                  <a:schemeClr val="tx1"/>
                </a:solidFill>
              </a:rPr>
              <a:t>Additional Thoughts: </a:t>
            </a:r>
            <a:r>
              <a:rPr lang="en-US" sz="2200" dirty="0">
                <a:solidFill>
                  <a:schemeClr val="tx1"/>
                </a:solidFill>
              </a:rPr>
              <a:t>Do you have anything to add?</a:t>
            </a:r>
          </a:p>
        </p:txBody>
      </p:sp>
      <p:sp>
        <p:nvSpPr>
          <p:cNvPr id="9" name="Subtitle 2">
            <a:extLst>
              <a:ext uri="{FF2B5EF4-FFF2-40B4-BE49-F238E27FC236}">
                <a16:creationId xmlns:a16="http://schemas.microsoft.com/office/drawing/2014/main" id="{FFA33AFC-BDE6-ED48-E5CE-BBC093D8B6D3}"/>
              </a:ext>
            </a:extLst>
          </p:cNvPr>
          <p:cNvSpPr txBox="1">
            <a:spLocks/>
          </p:cNvSpPr>
          <p:nvPr/>
        </p:nvSpPr>
        <p:spPr>
          <a:xfrm>
            <a:off x="274320" y="1280160"/>
            <a:ext cx="9052560" cy="84946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Bef>
                <a:spcPts val="600"/>
              </a:spcBef>
              <a:spcAft>
                <a:spcPts val="600"/>
              </a:spcAft>
            </a:pPr>
            <a:r>
              <a:rPr lang="en-US" b="1" dirty="0"/>
              <a:t>Please Raise Your Hand &amp; </a:t>
            </a:r>
          </a:p>
          <a:p>
            <a:pPr algn="l">
              <a:spcBef>
                <a:spcPts val="600"/>
              </a:spcBef>
              <a:spcAft>
                <a:spcPts val="600"/>
              </a:spcAft>
            </a:pPr>
            <a:r>
              <a:rPr lang="en-US" b="1" dirty="0"/>
              <a:t>Introduce Yourself!</a:t>
            </a:r>
          </a:p>
        </p:txBody>
      </p:sp>
    </p:spTree>
    <p:extLst>
      <p:ext uri="{BB962C8B-B14F-4D97-AF65-F5344CB8AC3E}">
        <p14:creationId xmlns:p14="http://schemas.microsoft.com/office/powerpoint/2010/main" val="2039110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n-US">
                <a:solidFill>
                  <a:schemeClr val="accent1"/>
                </a:solidFill>
                <a:highlight>
                  <a:schemeClr val="lt1"/>
                </a:highlight>
              </a:rPr>
              <a:t>CSP Training Logistic: </a:t>
            </a:r>
            <a:r>
              <a:rPr lang="en-US">
                <a:highlight>
                  <a:schemeClr val="lt1"/>
                </a:highlight>
              </a:rPr>
              <a:t>When-Where-How</a:t>
            </a:r>
            <a:endParaRPr>
              <a:highlight>
                <a:schemeClr val="lt1"/>
              </a:highlight>
            </a:endParaRPr>
          </a:p>
        </p:txBody>
      </p:sp>
      <p:sp>
        <p:nvSpPr>
          <p:cNvPr id="242" name="Google Shape;242;p4"/>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WHEN</a:t>
            </a:r>
            <a:endParaRPr/>
          </a:p>
        </p:txBody>
      </p:sp>
      <p:pic>
        <p:nvPicPr>
          <p:cNvPr id="243" name="Google Shape;243;p4" descr="Abacus"/>
          <p:cNvPicPr preferRelativeResize="0">
            <a:picLocks noGrp="1"/>
          </p:cNvPicPr>
          <p:nvPr>
            <p:ph type="pic" idx="2"/>
          </p:nvPr>
        </p:nvPicPr>
        <p:blipFill rotWithShape="1">
          <a:blip r:embed="rId3">
            <a:alphaModFix/>
          </a:blip>
          <a:srcRect t="4502" b="4501"/>
          <a:stretch/>
        </p:blipFill>
        <p:spPr>
          <a:xfrm>
            <a:off x="2239419" y="2833688"/>
            <a:ext cx="1005840" cy="914400"/>
          </a:xfrm>
          <a:prstGeom prst="rect">
            <a:avLst/>
          </a:prstGeom>
          <a:noFill/>
          <a:ln>
            <a:noFill/>
          </a:ln>
        </p:spPr>
      </p:pic>
      <p:sp>
        <p:nvSpPr>
          <p:cNvPr id="244" name="Google Shape;244;p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Time schedule: </a:t>
            </a:r>
          </a:p>
          <a:p>
            <a:pPr marL="0" lvl="0" indent="0" algn="ctr" rtl="0">
              <a:lnSpc>
                <a:spcPct val="100000"/>
              </a:lnSpc>
              <a:spcBef>
                <a:spcPts val="0"/>
              </a:spcBef>
              <a:spcAft>
                <a:spcPts val="0"/>
              </a:spcAft>
              <a:buSzPts val="1400"/>
              <a:buNone/>
            </a:pPr>
            <a:r>
              <a:rPr lang="en-US" dirty="0"/>
              <a:t>2024 – 2025 </a:t>
            </a:r>
          </a:p>
          <a:p>
            <a:pPr marL="0" lvl="0" indent="0" algn="ctr" rtl="0">
              <a:lnSpc>
                <a:spcPct val="100000"/>
              </a:lnSpc>
              <a:spcBef>
                <a:spcPts val="0"/>
              </a:spcBef>
              <a:spcAft>
                <a:spcPts val="0"/>
              </a:spcAft>
              <a:buSzPts val="1400"/>
              <a:buNone/>
            </a:pPr>
            <a:r>
              <a:rPr lang="en-US" dirty="0" err="1"/>
              <a:t>CyberSecPro</a:t>
            </a:r>
            <a:r>
              <a:rPr lang="en-US" dirty="0"/>
              <a:t> EU funded project </a:t>
            </a:r>
          </a:p>
        </p:txBody>
      </p:sp>
      <p:sp>
        <p:nvSpPr>
          <p:cNvPr id="245" name="Google Shape;245;p4"/>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WHERE</a:t>
            </a:r>
            <a:endParaRPr/>
          </a:p>
        </p:txBody>
      </p:sp>
      <p:pic>
        <p:nvPicPr>
          <p:cNvPr id="246" name="Google Shape;246;p4" descr="3d Glasses"/>
          <p:cNvPicPr preferRelativeResize="0">
            <a:picLocks noGrp="1"/>
          </p:cNvPicPr>
          <p:nvPr>
            <p:ph type="pic" idx="5"/>
          </p:nvPr>
        </p:nvPicPr>
        <p:blipFill rotWithShape="1">
          <a:blip r:embed="rId4">
            <a:alphaModFix/>
          </a:blip>
          <a:srcRect t="4574" b="4573"/>
          <a:stretch/>
        </p:blipFill>
        <p:spPr>
          <a:xfrm>
            <a:off x="5572159" y="2954840"/>
            <a:ext cx="1005840" cy="914400"/>
          </a:xfrm>
          <a:prstGeom prst="rect">
            <a:avLst/>
          </a:prstGeom>
          <a:noFill/>
          <a:ln>
            <a:noFill/>
          </a:ln>
        </p:spPr>
      </p:pic>
      <p:sp>
        <p:nvSpPr>
          <p:cNvPr id="247" name="Google Shape;247;p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ONSITE &amp; ONLINE</a:t>
            </a:r>
            <a:endParaRPr dirty="0"/>
          </a:p>
        </p:txBody>
      </p:sp>
      <p:sp>
        <p:nvSpPr>
          <p:cNvPr id="248" name="Google Shape;248;p4"/>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HOW</a:t>
            </a:r>
            <a:endParaRPr/>
          </a:p>
        </p:txBody>
      </p:sp>
      <p:pic>
        <p:nvPicPr>
          <p:cNvPr id="249" name="Google Shape;249;p4" descr="Circuit"/>
          <p:cNvPicPr preferRelativeResize="0">
            <a:picLocks noGrp="1"/>
          </p:cNvPicPr>
          <p:nvPr>
            <p:ph type="pic" idx="8"/>
          </p:nvPr>
        </p:nvPicPr>
        <p:blipFill rotWithShape="1">
          <a:blip r:embed="rId5">
            <a:alphaModFix/>
          </a:blip>
          <a:srcRect t="4502" b="4501"/>
          <a:stretch/>
        </p:blipFill>
        <p:spPr>
          <a:xfrm>
            <a:off x="8916470" y="2833688"/>
            <a:ext cx="1005840" cy="914400"/>
          </a:xfrm>
          <a:prstGeom prst="rect">
            <a:avLst/>
          </a:prstGeom>
          <a:noFill/>
          <a:ln>
            <a:noFill/>
          </a:ln>
        </p:spPr>
      </p:pic>
      <p:sp>
        <p:nvSpPr>
          <p:cNvPr id="250" name="Google Shape;250;p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a:t>Hands on Training</a:t>
            </a:r>
            <a:endParaRPr/>
          </a:p>
        </p:txBody>
      </p:sp>
      <p:sp>
        <p:nvSpPr>
          <p:cNvPr id="251" name="Google Shape;251;p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a:t>
            </a:fld>
            <a:endParaRPr/>
          </a:p>
        </p:txBody>
      </p:sp>
      <p:pic>
        <p:nvPicPr>
          <p:cNvPr id="252" name="Google Shape;252;p4"/>
          <p:cNvPicPr preferRelativeResize="0"/>
          <p:nvPr/>
        </p:nvPicPr>
        <p:blipFill>
          <a:blip r:embed="rId6">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29"/>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Book Antiqua"/>
              <a:buNone/>
            </a:pPr>
            <a:r>
              <a:rPr lang="en-US"/>
              <a:t>Thank you</a:t>
            </a:r>
            <a:endParaRPr/>
          </a:p>
        </p:txBody>
      </p:sp>
      <p:pic>
        <p:nvPicPr>
          <p:cNvPr id="773" name="Google Shape;773;p29" descr="A person and person looking at a computer screen"/>
          <p:cNvPicPr preferRelativeResize="0">
            <a:picLocks noGrp="1"/>
          </p:cNvPicPr>
          <p:nvPr>
            <p:ph type="pic" idx="2"/>
          </p:nvPr>
        </p:nvPicPr>
        <p:blipFill rotWithShape="1">
          <a:blip r:embed="rId3">
            <a:alphaModFix/>
          </a:blip>
          <a:srcRect l="127" r="126"/>
          <a:stretch/>
        </p:blipFill>
        <p:spPr>
          <a:xfrm>
            <a:off x="-29499" y="-2236"/>
            <a:ext cx="6814124" cy="6871095"/>
          </a:xfrm>
          <a:prstGeom prst="rect">
            <a:avLst/>
          </a:prstGeom>
          <a:solidFill>
            <a:schemeClr val="lt2"/>
          </a:solidFill>
          <a:ln>
            <a:noFill/>
          </a:ln>
        </p:spPr>
      </p:pic>
      <p:sp>
        <p:nvSpPr>
          <p:cNvPr id="774" name="Google Shape;774;p29"/>
          <p:cNvSpPr txBox="1">
            <a:spLocks noGrp="1"/>
          </p:cNvSpPr>
          <p:nvPr>
            <p:ph type="body" idx="1"/>
          </p:nvPr>
        </p:nvSpPr>
        <p:spPr>
          <a:xfrm>
            <a:off x="7350655" y="4716463"/>
            <a:ext cx="3235856" cy="924642"/>
          </a:xfrm>
          <a:prstGeom prst="rect">
            <a:avLst/>
          </a:prstGeom>
          <a:noFill/>
          <a:ln>
            <a:noFill/>
          </a:ln>
        </p:spPr>
        <p:txBody>
          <a:bodyPr spcFirstLastPara="1" wrap="square" lIns="91425" tIns="0" rIns="0" bIns="45700" anchor="t" anchorCtr="0">
            <a:normAutofit/>
          </a:bodyPr>
          <a:lstStyle/>
          <a:p>
            <a:pPr marL="0" lvl="0" indent="0" algn="l" rtl="0">
              <a:lnSpc>
                <a:spcPct val="100000"/>
              </a:lnSpc>
              <a:spcBef>
                <a:spcPts val="0"/>
              </a:spcBef>
              <a:spcAft>
                <a:spcPts val="0"/>
              </a:spcAft>
              <a:buSzPts val="1600"/>
              <a:buFont typeface="Courier New"/>
              <a:buNone/>
            </a:pPr>
            <a:r>
              <a:rPr lang="en-US" dirty="0"/>
              <a:t>Please send all questions to:</a:t>
            </a:r>
          </a:p>
          <a:p>
            <a:pPr marL="0" lvl="0" indent="0" algn="l" rtl="0">
              <a:lnSpc>
                <a:spcPct val="100000"/>
              </a:lnSpc>
              <a:spcBef>
                <a:spcPts val="0"/>
              </a:spcBef>
              <a:spcAft>
                <a:spcPts val="0"/>
              </a:spcAft>
              <a:buSzPts val="1600"/>
              <a:buFont typeface="Courier New"/>
              <a:buNone/>
            </a:pPr>
            <a:r>
              <a:rPr lang="en-US" dirty="0"/>
              <a:t>disiaili@itml.gr</a:t>
            </a:r>
          </a:p>
        </p:txBody>
      </p:sp>
      <p:grpSp>
        <p:nvGrpSpPr>
          <p:cNvPr id="775" name="Google Shape;775;p29"/>
          <p:cNvGrpSpPr/>
          <p:nvPr/>
        </p:nvGrpSpPr>
        <p:grpSpPr>
          <a:xfrm>
            <a:off x="4059704" y="0"/>
            <a:ext cx="2928883" cy="6871447"/>
            <a:chOff x="4059704" y="0"/>
            <a:chExt cx="2928883" cy="6871447"/>
          </a:xfrm>
        </p:grpSpPr>
        <p:sp>
          <p:nvSpPr>
            <p:cNvPr id="776" name="Google Shape;776;p29"/>
            <p:cNvSpPr/>
            <p:nvPr/>
          </p:nvSpPr>
          <p:spPr>
            <a:xfrm rot="10800000">
              <a:off x="4443586" y="50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777" name="Google Shape;777;p29"/>
            <p:cNvCxnSpPr/>
            <p:nvPr/>
          </p:nvCxnSpPr>
          <p:spPr>
            <a:xfrm flipH="1">
              <a:off x="4059704"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778" name="Google Shape;778;p29"/>
          <p:cNvPicPr preferRelativeResize="0"/>
          <p:nvPr/>
        </p:nvPicPr>
        <p:blipFill>
          <a:blip r:embed="rId4">
            <a:alphaModFix/>
          </a:blip>
          <a:stretch>
            <a:fillRect/>
          </a:stretch>
        </p:blipFill>
        <p:spPr>
          <a:xfrm>
            <a:off x="9490675" y="6305150"/>
            <a:ext cx="2553075" cy="472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62" name="Google Shape;262;p5" descr="A group of people looking at a sign"/>
          <p:cNvPicPr preferRelativeResize="0">
            <a:picLocks noGrp="1"/>
          </p:cNvPicPr>
          <p:nvPr>
            <p:ph type="pic" idx="2"/>
          </p:nvPr>
        </p:nvPicPr>
        <p:blipFill rotWithShape="1">
          <a:blip r:embed="rId3">
            <a:alphaModFix/>
          </a:blip>
          <a:srcRect l="6288" r="6287"/>
          <a:stretch/>
        </p:blipFill>
        <p:spPr>
          <a:xfrm>
            <a:off x="0" y="-2235"/>
            <a:ext cx="5840730" cy="6862275"/>
          </a:xfrm>
          <a:prstGeom prst="rect">
            <a:avLst/>
          </a:prstGeom>
          <a:solidFill>
            <a:schemeClr val="lt2"/>
          </a:solidFill>
          <a:ln>
            <a:noFill/>
          </a:ln>
        </p:spPr>
      </p:pic>
      <p:sp>
        <p:nvSpPr>
          <p:cNvPr id="257" name="Google Shape;257;p5"/>
          <p:cNvSpPr txBox="1">
            <a:spLocks noGrp="1"/>
          </p:cNvSpPr>
          <p:nvPr>
            <p:ph type="ctrTitle"/>
          </p:nvPr>
        </p:nvSpPr>
        <p:spPr>
          <a:xfrm>
            <a:off x="6507964" y="631870"/>
            <a:ext cx="4786800" cy="76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Value Propositions</a:t>
            </a:r>
            <a:endParaRPr/>
          </a:p>
        </p:txBody>
      </p:sp>
      <p:sp>
        <p:nvSpPr>
          <p:cNvPr id="258" name="Google Shape;258;p5"/>
          <p:cNvSpPr txBox="1">
            <a:spLocks noGrp="1"/>
          </p:cNvSpPr>
          <p:nvPr>
            <p:ph type="subTitle" idx="1"/>
          </p:nvPr>
        </p:nvSpPr>
        <p:spPr>
          <a:xfrm>
            <a:off x="6498131" y="1280160"/>
            <a:ext cx="47868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Benefits to Participants</a:t>
            </a:r>
            <a:endParaRPr dirty="0"/>
          </a:p>
        </p:txBody>
      </p:sp>
      <p:sp>
        <p:nvSpPr>
          <p:cNvPr id="259" name="Google Shape;259;p5"/>
          <p:cNvSpPr txBox="1">
            <a:spLocks noGrp="1"/>
          </p:cNvSpPr>
          <p:nvPr>
            <p:ph type="body" idx="3"/>
          </p:nvPr>
        </p:nvSpPr>
        <p:spPr>
          <a:xfrm>
            <a:off x="6148812" y="2043960"/>
            <a:ext cx="5913838" cy="4705640"/>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600"/>
              </a:spcAft>
              <a:buSzPts val="1200"/>
              <a:buChar char="o"/>
            </a:pPr>
            <a:r>
              <a:rPr lang="en-US" sz="1200" dirty="0"/>
              <a:t>Level of Training Module: Basic</a:t>
            </a:r>
            <a:endParaRPr dirty="0"/>
          </a:p>
          <a:p>
            <a:pPr marL="274320" lvl="0" indent="-274320" algn="l" rtl="0">
              <a:lnSpc>
                <a:spcPct val="100000"/>
              </a:lnSpc>
              <a:spcBef>
                <a:spcPts val="0"/>
              </a:spcBef>
              <a:spcAft>
                <a:spcPts val="600"/>
              </a:spcAft>
              <a:buSzPts val="1200"/>
              <a:buChar char="o"/>
            </a:pPr>
            <a:r>
              <a:rPr lang="en-US" sz="1200" dirty="0"/>
              <a:t>Understanding of cyber threats and vulnerabilities specific to the healthcare sector.</a:t>
            </a:r>
          </a:p>
          <a:p>
            <a:pPr marL="274320" lvl="0" indent="-274320" algn="l" rtl="0">
              <a:lnSpc>
                <a:spcPct val="100000"/>
              </a:lnSpc>
              <a:spcBef>
                <a:spcPts val="0"/>
              </a:spcBef>
              <a:spcAft>
                <a:spcPts val="600"/>
              </a:spcAft>
              <a:buSzPts val="1200"/>
              <a:buChar char="o"/>
            </a:pPr>
            <a:r>
              <a:rPr lang="en-US" sz="1200" dirty="0"/>
              <a:t>Familiarity with real-time threat notification systems and basic implementation skills.</a:t>
            </a:r>
          </a:p>
          <a:p>
            <a:pPr marL="274320" lvl="0" indent="-274320" algn="l" rtl="0">
              <a:lnSpc>
                <a:spcPct val="100000"/>
              </a:lnSpc>
              <a:spcBef>
                <a:spcPts val="0"/>
              </a:spcBef>
              <a:spcAft>
                <a:spcPts val="600"/>
              </a:spcAft>
              <a:buSzPts val="1200"/>
              <a:buChar char="o"/>
            </a:pPr>
            <a:r>
              <a:rPr lang="en-US" sz="1200" dirty="0"/>
              <a:t>Knowledge of cloud-based security management platforms for infrastructure monitoring.</a:t>
            </a:r>
          </a:p>
          <a:p>
            <a:pPr marL="274320" lvl="0" indent="-274320" algn="l" rtl="0">
              <a:lnSpc>
                <a:spcPct val="100000"/>
              </a:lnSpc>
              <a:spcBef>
                <a:spcPts val="0"/>
              </a:spcBef>
              <a:spcAft>
                <a:spcPts val="600"/>
              </a:spcAft>
              <a:buSzPts val="1200"/>
              <a:buChar char="o"/>
            </a:pPr>
            <a:r>
              <a:rPr lang="en-US" sz="1200" dirty="0"/>
              <a:t>Ability to configure basic real-time threat notifications via email and Slack alerts.</a:t>
            </a:r>
          </a:p>
          <a:p>
            <a:pPr marL="274320" lvl="0" indent="-274320" algn="l" rtl="0">
              <a:lnSpc>
                <a:spcPct val="100000"/>
              </a:lnSpc>
              <a:spcBef>
                <a:spcPts val="0"/>
              </a:spcBef>
              <a:spcAft>
                <a:spcPts val="600"/>
              </a:spcAft>
              <a:buSzPts val="1200"/>
              <a:buChar char="o"/>
            </a:pPr>
            <a:r>
              <a:rPr lang="en-US" sz="1200" dirty="0"/>
              <a:t>Introduction to using the Security Infusion tool for vulnerability identification.</a:t>
            </a:r>
          </a:p>
          <a:p>
            <a:pPr marL="274320" lvl="0" indent="-274320" rtl="0">
              <a:lnSpc>
                <a:spcPct val="100000"/>
              </a:lnSpc>
              <a:spcBef>
                <a:spcPts val="0"/>
              </a:spcBef>
              <a:spcAft>
                <a:spcPts val="600"/>
              </a:spcAft>
              <a:buSzPts val="1200"/>
              <a:buChar char="o"/>
            </a:pPr>
            <a:r>
              <a:rPr lang="en-US" sz="1200" dirty="0"/>
              <a:t>Basic proficiency in generating simple reports on system status and vulnerabilities.</a:t>
            </a:r>
          </a:p>
          <a:p>
            <a:pPr marL="274320" lvl="0" indent="-274320" rtl="0">
              <a:lnSpc>
                <a:spcPct val="100000"/>
              </a:lnSpc>
              <a:spcBef>
                <a:spcPts val="0"/>
              </a:spcBef>
              <a:spcAft>
                <a:spcPts val="600"/>
              </a:spcAft>
              <a:buSzPts val="1200"/>
              <a:buChar char="o"/>
            </a:pPr>
            <a:r>
              <a:rPr lang="en-US" sz="1200" dirty="0"/>
              <a:t>Introduction to setting up continuous infrastructure monitoring using cloud-based tools.</a:t>
            </a:r>
          </a:p>
          <a:p>
            <a:pPr marL="274320" lvl="0" indent="-274320" algn="l" rtl="0">
              <a:lnSpc>
                <a:spcPct val="100000"/>
              </a:lnSpc>
              <a:spcBef>
                <a:spcPts val="0"/>
              </a:spcBef>
              <a:spcAft>
                <a:spcPts val="600"/>
              </a:spcAft>
              <a:buSzPts val="1200"/>
              <a:buChar char="o"/>
            </a:pPr>
            <a:r>
              <a:rPr lang="en-US" sz="1200" dirty="0"/>
              <a:t>Basic skill in analyzing historical events for surveillance of critical healthcare systems. </a:t>
            </a:r>
          </a:p>
          <a:p>
            <a:pPr marL="274320" lvl="0" indent="-274320" algn="l" rtl="0">
              <a:lnSpc>
                <a:spcPct val="100000"/>
              </a:lnSpc>
              <a:spcBef>
                <a:spcPts val="0"/>
              </a:spcBef>
              <a:spcAft>
                <a:spcPts val="600"/>
              </a:spcAft>
              <a:buSzPts val="1200"/>
              <a:buChar char="o"/>
            </a:pPr>
            <a:r>
              <a:rPr lang="en-US" sz="1200" dirty="0"/>
              <a:t>Awareness of cybersecurity strategies tailored to healthcare sector.</a:t>
            </a:r>
          </a:p>
          <a:p>
            <a:pPr marL="274320" lvl="0" indent="-274320" algn="l" rtl="0">
              <a:lnSpc>
                <a:spcPct val="100000"/>
              </a:lnSpc>
              <a:spcBef>
                <a:spcPts val="0"/>
              </a:spcBef>
              <a:spcAft>
                <a:spcPts val="600"/>
              </a:spcAft>
              <a:buSzPts val="1200"/>
              <a:buChar char="o"/>
            </a:pPr>
            <a:r>
              <a:rPr lang="en-US" sz="1200" dirty="0"/>
              <a:t>Introduction to responding to cybersecurity incidents.</a:t>
            </a:r>
            <a:endParaRPr sz="1200" dirty="0"/>
          </a:p>
        </p:txBody>
      </p:sp>
      <p:cxnSp>
        <p:nvCxnSpPr>
          <p:cNvPr id="260" name="Google Shape;260;p5"/>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61" name="Google Shape;261;p5"/>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63" name="Google Shape;263;p5"/>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64" name="Google Shape;264;p5"/>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5</a:t>
            </a:fld>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74" name="Google Shape;274;p6" descr="A person standing in front of a table with a person&#10;&#10;Description automatically generated"/>
          <p:cNvPicPr preferRelativeResize="0">
            <a:picLocks noGrp="1"/>
          </p:cNvPicPr>
          <p:nvPr>
            <p:ph type="pic" idx="2"/>
          </p:nvPr>
        </p:nvPicPr>
        <p:blipFill rotWithShape="1">
          <a:blip r:embed="rId3">
            <a:alphaModFix/>
          </a:blip>
          <a:srcRect l="4073" r="4072"/>
          <a:stretch/>
        </p:blipFill>
        <p:spPr>
          <a:xfrm>
            <a:off x="0" y="-2235"/>
            <a:ext cx="5129784" cy="6862275"/>
          </a:xfrm>
          <a:prstGeom prst="rect">
            <a:avLst/>
          </a:prstGeom>
          <a:solidFill>
            <a:schemeClr val="lt2"/>
          </a:solidFill>
          <a:ln>
            <a:noFill/>
          </a:ln>
        </p:spPr>
      </p:pic>
      <p:sp>
        <p:nvSpPr>
          <p:cNvPr id="269" name="Google Shape;269;p6"/>
          <p:cNvSpPr txBox="1">
            <a:spLocks noGrp="1"/>
          </p:cNvSpPr>
          <p:nvPr>
            <p:ph type="ctrTitle"/>
          </p:nvPr>
        </p:nvSpPr>
        <p:spPr>
          <a:xfrm>
            <a:off x="6409838" y="91440"/>
            <a:ext cx="3168272" cy="64008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dirty="0"/>
              <a:t>WHO</a:t>
            </a:r>
            <a:endParaRPr dirty="0"/>
          </a:p>
        </p:txBody>
      </p:sp>
      <p:sp>
        <p:nvSpPr>
          <p:cNvPr id="270" name="Google Shape;270;p6"/>
          <p:cNvSpPr txBox="1">
            <a:spLocks noGrp="1"/>
          </p:cNvSpPr>
          <p:nvPr>
            <p:ph type="subTitle" idx="1"/>
          </p:nvPr>
        </p:nvSpPr>
        <p:spPr>
          <a:xfrm>
            <a:off x="6362285" y="640080"/>
            <a:ext cx="4715261" cy="486252"/>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2400"/>
              <a:buNone/>
            </a:pPr>
            <a:r>
              <a:rPr lang="en-US" dirty="0"/>
              <a:t>Profile of Training Participants</a:t>
            </a:r>
            <a:endParaRPr dirty="0"/>
          </a:p>
        </p:txBody>
      </p:sp>
      <p:sp>
        <p:nvSpPr>
          <p:cNvPr id="271" name="Google Shape;271;p6"/>
          <p:cNvSpPr txBox="1">
            <a:spLocks noGrp="1"/>
          </p:cNvSpPr>
          <p:nvPr>
            <p:ph type="body" idx="3"/>
          </p:nvPr>
        </p:nvSpPr>
        <p:spPr>
          <a:xfrm>
            <a:off x="5120640" y="1280160"/>
            <a:ext cx="6942010" cy="5650034"/>
          </a:xfrm>
          <a:prstGeom prst="rect">
            <a:avLst/>
          </a:prstGeom>
          <a:noFill/>
          <a:ln>
            <a:noFill/>
          </a:ln>
        </p:spPr>
        <p:txBody>
          <a:bodyPr spcFirstLastPara="1" wrap="square" lIns="91440" tIns="0" rIns="0" bIns="0" anchor="t" anchorCtr="0">
            <a:noAutofit/>
          </a:bodyPr>
          <a:lstStyle/>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Healthcare IT Professionals: </a:t>
            </a:r>
            <a:r>
              <a:rPr lang="en-US" sz="1600" dirty="0"/>
              <a:t>This includes network administrators, IT support staff, and cybersecurity specialists who are directly responsible for implementing and maintaining the security of healthcare systems.</a:t>
            </a:r>
          </a:p>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Healthcare Administrators and Executives: </a:t>
            </a:r>
            <a:r>
              <a:rPr lang="en-US" sz="1600" dirty="0"/>
              <a:t>Chief Information Officers (CIOs), Chief Technology Officers (CTOs), and Chief Information Security Officers (CISOs) who oversee the overall IT strategy and cybersecurity policies in healthcare organizations.</a:t>
            </a:r>
          </a:p>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Clinical Staff with IT Responsibilities: </a:t>
            </a:r>
            <a:r>
              <a:rPr lang="en-US" sz="1600" dirty="0"/>
              <a:t>Physicians, nurses, and other healthcare providers who use digital systems and need to understand the importance of cybersecurity to protect patient data.</a:t>
            </a:r>
          </a:p>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Health Information Management (HIM) Professionals: </a:t>
            </a:r>
            <a:r>
              <a:rPr lang="en-US" sz="1600" dirty="0"/>
              <a:t>Individuals who manage patient data, including health information managers and medical records technicians, as they need to ensure the confidentiality and integrity of health records.</a:t>
            </a:r>
          </a:p>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Compliance and Risk Management Officers: </a:t>
            </a:r>
            <a:r>
              <a:rPr lang="en-US" sz="1600" dirty="0"/>
              <a:t>Professionals who oversee compliance with healthcare regulations such as HIPAA, GDPR, and other data protection laws. They need to understand the cybersecurity measures necessary to maintain compliance.</a:t>
            </a:r>
          </a:p>
        </p:txBody>
      </p:sp>
      <p:cxnSp>
        <p:nvCxnSpPr>
          <p:cNvPr id="272" name="Google Shape;272;p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pic>
        <p:nvPicPr>
          <p:cNvPr id="275" name="Google Shape;275;p6"/>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76" name="Google Shape;276;p6"/>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6</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74" name="Google Shape;274;p6" descr="A person standing in front of a table with a person&#10;&#10;Description automatically generated"/>
          <p:cNvPicPr preferRelativeResize="0">
            <a:picLocks noGrp="1"/>
          </p:cNvPicPr>
          <p:nvPr>
            <p:ph type="pic" idx="2"/>
          </p:nvPr>
        </p:nvPicPr>
        <p:blipFill rotWithShape="1">
          <a:blip r:embed="rId3">
            <a:alphaModFix/>
          </a:blip>
          <a:srcRect l="4073" r="4072"/>
          <a:stretch/>
        </p:blipFill>
        <p:spPr>
          <a:xfrm>
            <a:off x="0" y="-2235"/>
            <a:ext cx="5297864" cy="6862275"/>
          </a:xfrm>
          <a:prstGeom prst="rect">
            <a:avLst/>
          </a:prstGeom>
          <a:solidFill>
            <a:schemeClr val="lt2"/>
          </a:solidFill>
          <a:ln>
            <a:noFill/>
          </a:ln>
        </p:spPr>
      </p:pic>
      <p:sp>
        <p:nvSpPr>
          <p:cNvPr id="269" name="Google Shape;269;p6"/>
          <p:cNvSpPr txBox="1">
            <a:spLocks noGrp="1"/>
          </p:cNvSpPr>
          <p:nvPr>
            <p:ph type="ctrTitle"/>
          </p:nvPr>
        </p:nvSpPr>
        <p:spPr>
          <a:xfrm>
            <a:off x="6035040" y="182880"/>
            <a:ext cx="3168272" cy="6400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dirty="0"/>
              <a:t>WHO</a:t>
            </a:r>
            <a:endParaRPr dirty="0"/>
          </a:p>
        </p:txBody>
      </p:sp>
      <p:sp>
        <p:nvSpPr>
          <p:cNvPr id="270" name="Google Shape;270;p6"/>
          <p:cNvSpPr txBox="1">
            <a:spLocks noGrp="1"/>
          </p:cNvSpPr>
          <p:nvPr>
            <p:ph type="subTitle" idx="1"/>
          </p:nvPr>
        </p:nvSpPr>
        <p:spPr>
          <a:xfrm>
            <a:off x="6217920" y="640080"/>
            <a:ext cx="4715261" cy="486252"/>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Profile of Training Participants</a:t>
            </a:r>
            <a:endParaRPr dirty="0"/>
          </a:p>
        </p:txBody>
      </p:sp>
      <p:sp>
        <p:nvSpPr>
          <p:cNvPr id="271" name="Google Shape;271;p6"/>
          <p:cNvSpPr txBox="1">
            <a:spLocks noGrp="1"/>
          </p:cNvSpPr>
          <p:nvPr>
            <p:ph type="body" idx="3"/>
          </p:nvPr>
        </p:nvSpPr>
        <p:spPr>
          <a:xfrm>
            <a:off x="5303520" y="1280160"/>
            <a:ext cx="6759130" cy="5577840"/>
          </a:xfrm>
          <a:prstGeom prst="rect">
            <a:avLst/>
          </a:prstGeom>
          <a:noFill/>
          <a:ln>
            <a:noFill/>
          </a:ln>
        </p:spPr>
        <p:txBody>
          <a:bodyPr spcFirstLastPara="1" wrap="square" lIns="91440" tIns="0" rIns="0" bIns="0" anchor="t" anchorCtr="0">
            <a:noAutofit/>
          </a:bodyPr>
          <a:lstStyle/>
          <a:p>
            <a:pPr marL="285750" indent="-285750" algn="just">
              <a:spcBef>
                <a:spcPts val="0"/>
              </a:spcBef>
              <a:spcAft>
                <a:spcPts val="1200"/>
              </a:spcAft>
            </a:pPr>
            <a:r>
              <a:rPr lang="en-US" sz="1600" b="1" dirty="0"/>
              <a:t>Hospital and Clinic Management: </a:t>
            </a:r>
            <a:r>
              <a:rPr lang="en-US" sz="1600" dirty="0"/>
              <a:t>Directors and managers of hospitals, clinics, and other healthcare facilities who need to be aware of the importance of endpoint protection to make informed decisions about resource allocation and security investments.</a:t>
            </a:r>
          </a:p>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Healthcare Consultants and Auditors: </a:t>
            </a:r>
            <a:r>
              <a:rPr lang="en-US" sz="1600" dirty="0"/>
              <a:t>Those who provide consulting services or conduct audits in healthcare settings, as they need to be up-to-date with the latest best practices in cybersecurity.</a:t>
            </a:r>
          </a:p>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Software Developers and Vendors: </a:t>
            </a:r>
            <a:r>
              <a:rPr lang="en-US" sz="1600" dirty="0"/>
              <a:t>Developers who create healthcare software and applications, as well as vendors who supply IT solutions to healthcare organizations, to ensure their products meet security standards</a:t>
            </a:r>
            <a:r>
              <a:rPr lang="en-US" sz="1600" b="1" dirty="0"/>
              <a:t>.</a:t>
            </a:r>
          </a:p>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Public Health Officials: </a:t>
            </a:r>
            <a:r>
              <a:rPr lang="en-US" sz="1600" dirty="0"/>
              <a:t>Individuals working in public health agencies who manage large-scale health data and need to ensure its security against cyber threats.</a:t>
            </a:r>
          </a:p>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Students and Academics: </a:t>
            </a:r>
            <a:r>
              <a:rPr lang="en-US" sz="1600" dirty="0"/>
              <a:t>Students studying healthcare administration, health informatics, or cybersecurity, as well as academic researchers focusing on healthcare IT and cybersecurity.</a:t>
            </a:r>
          </a:p>
        </p:txBody>
      </p:sp>
      <p:cxnSp>
        <p:nvCxnSpPr>
          <p:cNvPr id="272" name="Google Shape;272;p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pic>
        <p:nvPicPr>
          <p:cNvPr id="275" name="Google Shape;275;p6"/>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76" name="Google Shape;276;p6"/>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7</a:t>
            </a:fld>
            <a:endParaRPr>
              <a:solidFill>
                <a:schemeClr val="lt1"/>
              </a:solidFill>
            </a:endParaRPr>
          </a:p>
        </p:txBody>
      </p:sp>
    </p:spTree>
    <p:extLst>
      <p:ext uri="{BB962C8B-B14F-4D97-AF65-F5344CB8AC3E}">
        <p14:creationId xmlns:p14="http://schemas.microsoft.com/office/powerpoint/2010/main" val="1106104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7"/>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WHO</a:t>
            </a:r>
            <a:endParaRPr/>
          </a:p>
        </p:txBody>
      </p:sp>
      <p:sp>
        <p:nvSpPr>
          <p:cNvPr id="282" name="Google Shape;282;p7"/>
          <p:cNvSpPr txBox="1">
            <a:spLocks noGrp="1"/>
          </p:cNvSpPr>
          <p:nvPr>
            <p:ph type="subTitle" idx="1"/>
          </p:nvPr>
        </p:nvSpPr>
        <p:spPr>
          <a:xfrm>
            <a:off x="6498131" y="755077"/>
            <a:ext cx="47868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Profiles of Trainer</a:t>
            </a:r>
            <a:endParaRPr dirty="0"/>
          </a:p>
          <a:p>
            <a:pPr marL="0" lvl="0" indent="0" algn="l" rtl="0">
              <a:lnSpc>
                <a:spcPct val="100000"/>
              </a:lnSpc>
              <a:spcBef>
                <a:spcPts val="0"/>
              </a:spcBef>
              <a:spcAft>
                <a:spcPts val="0"/>
              </a:spcAft>
              <a:buSzPts val="2400"/>
              <a:buNone/>
            </a:pPr>
            <a:endParaRPr dirty="0"/>
          </a:p>
        </p:txBody>
      </p:sp>
      <p:sp>
        <p:nvSpPr>
          <p:cNvPr id="283" name="Google Shape;283;p7"/>
          <p:cNvSpPr txBox="1">
            <a:spLocks noGrp="1"/>
          </p:cNvSpPr>
          <p:nvPr>
            <p:ph type="body" idx="3"/>
          </p:nvPr>
        </p:nvSpPr>
        <p:spPr>
          <a:xfrm>
            <a:off x="6043200" y="1329175"/>
            <a:ext cx="5906100" cy="5144700"/>
          </a:xfrm>
          <a:prstGeom prst="rect">
            <a:avLst/>
          </a:prstGeom>
          <a:noFill/>
          <a:ln>
            <a:noFill/>
          </a:ln>
        </p:spPr>
        <p:txBody>
          <a:bodyPr spcFirstLastPara="1" wrap="square" lIns="91425" tIns="0" rIns="0" bIns="45700" anchor="t" anchorCtr="0">
            <a:normAutofit/>
          </a:bodyPr>
          <a:lstStyle/>
          <a:p>
            <a:pPr marL="274320" lvl="0" indent="-254317" algn="l" rtl="0">
              <a:lnSpc>
                <a:spcPct val="100000"/>
              </a:lnSpc>
              <a:spcBef>
                <a:spcPts val="0"/>
              </a:spcBef>
              <a:spcAft>
                <a:spcPts val="0"/>
              </a:spcAft>
              <a:buSzPct val="100000"/>
              <a:buFont typeface="Courier New"/>
              <a:buChar char="o"/>
            </a:pPr>
            <a:r>
              <a:rPr lang="en-US" b="1" dirty="0"/>
              <a:t>Dimitra Siaili </a:t>
            </a:r>
            <a:r>
              <a:rPr lang="en-US" dirty="0"/>
              <a:t>is an accomplished Researcher and Project Manager specializing in EU-funded cybersecurity projects at ITML. Leveraging her academic foundation in Electrical Engineering and Computer Technology from the Polytechnic School of Patras, encompassing both undergraduate and postgraduate studies, she has demonstrated proficiency in spearheading extensive research initiatives. In addition to her cybersecurity prowess, Dimitra brings extensive experience in the realms of smart cities and IoT, having contributed significantly to projects aimed at enhancing urban infrastructure and connectivity. ITML stands at the forefront of innovation, pioneering cybersecurity solutions through involvement in dozens of groundbreaking research projects. With a steadfast commitment to excellence, ITML harnesses its expertise on cybersecurity to deliver cutting-edge technologies and services tailored to meet the evolving challenges of the digital landscape. Renowned for its strategic collaborations and track record of success in securing EU funding, ITML continues to shape the future of cybersecurity, empowering businesses, and organizations worldwide to navigate the complexities of cyberspace with confidence.</a:t>
            </a:r>
            <a:endParaRPr dirty="0"/>
          </a:p>
        </p:txBody>
      </p:sp>
      <p:cxnSp>
        <p:nvCxnSpPr>
          <p:cNvPr id="284" name="Google Shape;284;p7"/>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85" name="Google Shape;285;p7"/>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86" name="Google Shape;286;p7" descr="A person speaking into a microphone&#10;&#10;Description automatically generated"/>
          <p:cNvPicPr preferRelativeResize="0">
            <a:picLocks noGrp="1"/>
          </p:cNvPicPr>
          <p:nvPr>
            <p:ph type="pic" idx="2"/>
          </p:nvPr>
        </p:nvPicPr>
        <p:blipFill rotWithShape="1">
          <a:blip r:embed="rId3">
            <a:alphaModFix/>
          </a:blip>
          <a:srcRect l="239" r="239"/>
          <a:stretch/>
        </p:blipFill>
        <p:spPr>
          <a:xfrm>
            <a:off x="0" y="-2235"/>
            <a:ext cx="5840730" cy="6862275"/>
          </a:xfrm>
          <a:prstGeom prst="rect">
            <a:avLst/>
          </a:prstGeom>
          <a:solidFill>
            <a:schemeClr val="lt2"/>
          </a:solidFill>
          <a:ln>
            <a:noFill/>
          </a:ln>
        </p:spPr>
      </p:pic>
      <p:pic>
        <p:nvPicPr>
          <p:cNvPr id="287" name="Google Shape;287;p7"/>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88" name="Google Shape;288;p7"/>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8</a:t>
            </a:fld>
            <a:endParaRPr>
              <a:solidFill>
                <a:schemeClr val="lt1"/>
              </a:solidFill>
            </a:endParaRPr>
          </a:p>
        </p:txBody>
      </p:sp>
      <p:pic>
        <p:nvPicPr>
          <p:cNvPr id="3" name="Picture 2" descr="A person with red hair speaking into a microphone&#10;&#10;Description automatically generated">
            <a:extLst>
              <a:ext uri="{FF2B5EF4-FFF2-40B4-BE49-F238E27FC236}">
                <a16:creationId xmlns:a16="http://schemas.microsoft.com/office/drawing/2014/main" id="{70C842B8-7235-56A1-BD82-BA93AA877480}"/>
              </a:ext>
            </a:extLst>
          </p:cNvPr>
          <p:cNvPicPr>
            <a:picLocks noChangeAspect="1"/>
          </p:cNvPicPr>
          <p:nvPr/>
        </p:nvPicPr>
        <p:blipFill rotWithShape="1">
          <a:blip r:embed="rId5"/>
          <a:srcRect l="8817" r="25118"/>
          <a:stretch/>
        </p:blipFill>
        <p:spPr>
          <a:xfrm>
            <a:off x="1070111" y="880657"/>
            <a:ext cx="3401869" cy="3432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8"/>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WHAT</a:t>
            </a:r>
            <a:endParaRPr/>
          </a:p>
        </p:txBody>
      </p:sp>
      <p:sp>
        <p:nvSpPr>
          <p:cNvPr id="294" name="Google Shape;294;p8"/>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Training Topics</a:t>
            </a:r>
            <a:endParaRPr/>
          </a:p>
        </p:txBody>
      </p:sp>
      <p:sp>
        <p:nvSpPr>
          <p:cNvPr id="295" name="Google Shape;295;p8"/>
          <p:cNvSpPr txBox="1">
            <a:spLocks noGrp="1"/>
          </p:cNvSpPr>
          <p:nvPr>
            <p:ph type="body" idx="3"/>
          </p:nvPr>
        </p:nvSpPr>
        <p:spPr>
          <a:xfrm>
            <a:off x="6498124" y="1828800"/>
            <a:ext cx="4786877" cy="4503000"/>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1200"/>
              </a:spcBef>
              <a:spcAft>
                <a:spcPts val="0"/>
              </a:spcAft>
              <a:buSzPts val="1200"/>
              <a:buChar char="o"/>
            </a:pPr>
            <a:r>
              <a:rPr lang="en-US" sz="2000" dirty="0"/>
              <a:t>Introduction to Cyber Ranges in Healthcare</a:t>
            </a:r>
          </a:p>
          <a:p>
            <a:pPr marL="274320" lvl="0" indent="-274320" algn="l" rtl="0">
              <a:lnSpc>
                <a:spcPct val="100000"/>
              </a:lnSpc>
              <a:spcBef>
                <a:spcPts val="1200"/>
              </a:spcBef>
              <a:spcAft>
                <a:spcPts val="0"/>
              </a:spcAft>
              <a:buSzPts val="1200"/>
              <a:buChar char="o"/>
            </a:pPr>
            <a:r>
              <a:rPr lang="en-US" sz="2000" dirty="0"/>
              <a:t>Real-time Threat Notifications and Response</a:t>
            </a:r>
          </a:p>
          <a:p>
            <a:pPr marL="274320" lvl="0" indent="-274320" algn="l" rtl="0">
              <a:lnSpc>
                <a:spcPct val="100000"/>
              </a:lnSpc>
              <a:spcBef>
                <a:spcPts val="1200"/>
              </a:spcBef>
              <a:spcAft>
                <a:spcPts val="0"/>
              </a:spcAft>
              <a:buSzPts val="1200"/>
              <a:buChar char="o"/>
            </a:pPr>
            <a:r>
              <a:rPr lang="en-US" sz="2000" dirty="0"/>
              <a:t>Vulnerability Management and Reporting</a:t>
            </a:r>
          </a:p>
          <a:p>
            <a:pPr marL="274320" lvl="0" indent="-274320" algn="l" rtl="0">
              <a:lnSpc>
                <a:spcPct val="100000"/>
              </a:lnSpc>
              <a:spcBef>
                <a:spcPts val="1200"/>
              </a:spcBef>
              <a:spcAft>
                <a:spcPts val="0"/>
              </a:spcAft>
              <a:buSzPts val="1200"/>
              <a:buChar char="o"/>
            </a:pPr>
            <a:r>
              <a:rPr lang="en-US" sz="2000" dirty="0"/>
              <a:t>Continuous Infrastructure Monitoring with Cloud-Based Tools</a:t>
            </a:r>
          </a:p>
          <a:p>
            <a:pPr marL="274320" lvl="0" indent="-274320" algn="l" rtl="0">
              <a:lnSpc>
                <a:spcPct val="100000"/>
              </a:lnSpc>
              <a:spcBef>
                <a:spcPts val="1200"/>
              </a:spcBef>
              <a:spcAft>
                <a:spcPts val="0"/>
              </a:spcAft>
              <a:buSzPts val="1200"/>
              <a:buChar char="o"/>
            </a:pPr>
            <a:r>
              <a:rPr lang="en-US" sz="2000" dirty="0"/>
              <a:t>Future Trends and Considerations in Cybersecurity Healthcare Domain</a:t>
            </a:r>
          </a:p>
        </p:txBody>
      </p:sp>
      <p:cxnSp>
        <p:nvCxnSpPr>
          <p:cNvPr id="296" name="Google Shape;296;p8"/>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97" name="Google Shape;297;p8"/>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98" name="Google Shape;298;p8" descr="A person in a suit holding a book&#10;&#10;Description automatically generated"/>
          <p:cNvPicPr preferRelativeResize="0">
            <a:picLocks noGrp="1"/>
          </p:cNvPicPr>
          <p:nvPr>
            <p:ph type="pic" idx="2"/>
          </p:nvPr>
        </p:nvPicPr>
        <p:blipFill rotWithShape="1">
          <a:blip r:embed="rId3">
            <a:alphaModFix/>
          </a:blip>
          <a:srcRect t="10826" b="10834"/>
          <a:stretch/>
        </p:blipFill>
        <p:spPr>
          <a:xfrm>
            <a:off x="0" y="-2235"/>
            <a:ext cx="5840730" cy="6862276"/>
          </a:xfrm>
          <a:prstGeom prst="rect">
            <a:avLst/>
          </a:prstGeom>
          <a:solidFill>
            <a:schemeClr val="lt2"/>
          </a:solidFill>
          <a:ln>
            <a:noFill/>
          </a:ln>
        </p:spPr>
      </p:pic>
      <p:pic>
        <p:nvPicPr>
          <p:cNvPr id="299" name="Google Shape;299;p8"/>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00" name="Google Shape;300;p8"/>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9</a:t>
            </a:fld>
            <a:endParaRPr>
              <a:solidFill>
                <a:schemeClr val="lt1"/>
              </a:solidFill>
            </a:endParaRPr>
          </a:p>
        </p:txBody>
      </p:sp>
    </p:spTree>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3970</Words>
  <Application>Microsoft Office PowerPoint</Application>
  <PresentationFormat>Widescreen</PresentationFormat>
  <Paragraphs>430</Paragraphs>
  <Slides>40</Slides>
  <Notes>40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Century Gothic</vt:lpstr>
      <vt:lpstr>Wingdings</vt:lpstr>
      <vt:lpstr>Book Antiqua</vt:lpstr>
      <vt:lpstr>Courier New</vt:lpstr>
      <vt:lpstr>Custom</vt:lpstr>
      <vt:lpstr>Alerting, Reporting, &amp; Monitoring Strategies  for Cybersecurity  in Healthcare Sector</vt:lpstr>
      <vt:lpstr>PowerPoint Presentation</vt:lpstr>
      <vt:lpstr>Goals: Who-What-Why you need to take this training </vt:lpstr>
      <vt:lpstr>CSP Training Logistic: When-Where-How</vt:lpstr>
      <vt:lpstr>Value Propositions</vt:lpstr>
      <vt:lpstr>WHO</vt:lpstr>
      <vt:lpstr>WHO</vt:lpstr>
      <vt:lpstr>WHO</vt:lpstr>
      <vt:lpstr>WHAT</vt:lpstr>
      <vt:lpstr>WHY</vt:lpstr>
      <vt:lpstr>Training Outline</vt:lpstr>
      <vt:lpstr>Training Outline</vt:lpstr>
      <vt:lpstr>Training Outline</vt:lpstr>
      <vt:lpstr>Evaluation method</vt:lpstr>
      <vt:lpstr>Background Knowledge and Prerequisites</vt:lpstr>
      <vt:lpstr>Technical Tools and Other Requirement</vt:lpstr>
      <vt:lpstr>Resources: Books and Reference Material</vt:lpstr>
      <vt:lpstr>Registration: How to register and other practical information</vt:lpstr>
      <vt:lpstr>Course progress</vt:lpstr>
      <vt:lpstr>Introduction to Cybersecurity in Healthcare</vt:lpstr>
      <vt:lpstr>Introduction to Cybersecurity in Healthcare</vt:lpstr>
      <vt:lpstr>Introduction to Cybersecurity in Healthcare</vt:lpstr>
      <vt:lpstr>Introduction to Cybersecurity in Healthcare</vt:lpstr>
      <vt:lpstr>Introduction to Cybersecurity in Healthcare</vt:lpstr>
      <vt:lpstr>Course progress</vt:lpstr>
      <vt:lpstr>Vulnerability Management and Reporting</vt:lpstr>
      <vt:lpstr>Vulnerability Management and Reporting</vt:lpstr>
      <vt:lpstr>Vulnerability Management and Reporting</vt:lpstr>
      <vt:lpstr>Course progress</vt:lpstr>
      <vt:lpstr>Real-time Threat Notifications &amp; Response</vt:lpstr>
      <vt:lpstr>Real-time Threat Notifications &amp; Response</vt:lpstr>
      <vt:lpstr>Real-time Threat Notifications &amp; Response</vt:lpstr>
      <vt:lpstr>Real-time Threat Notifications &amp; Response</vt:lpstr>
      <vt:lpstr>Real-time Threat Notifications &amp; Response</vt:lpstr>
      <vt:lpstr>Real-time Threat Notifications &amp; Response</vt:lpstr>
      <vt:lpstr>Course progress</vt:lpstr>
      <vt:lpstr>Continuous Infrastructure Monitoring with Cloud-Based Tools</vt:lpstr>
      <vt:lpstr>Course progress</vt:lpstr>
      <vt:lpstr>Collaboration &amp; Knowledge Sharing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Alerting, Reporting, &amp; Monitoring Strategies  for Cybersecurity  in the Energy Sector</dc:title>
  <dc:creator>Dimitra Siaili</dc:creator>
  <cp:lastModifiedBy>Dimitra Siaili</cp:lastModifiedBy>
  <cp:revision>27</cp:revision>
  <dcterms:created xsi:type="dcterms:W3CDTF">2023-07-18T15:28:54Z</dcterms:created>
  <dcterms:modified xsi:type="dcterms:W3CDTF">2024-05-29T10:31:38Z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