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12192000"/>
  <p:notesSz cx="6858000" cy="9144000"/>
  <p:embeddedFontLst>
    <p:embeddedFont>
      <p:font typeface="Book Antiqua"/>
      <p:regular r:id="rId46"/>
      <p:bold r:id="rId47"/>
      <p:italic r:id="rId48"/>
      <p:boldItalic r:id="rId49"/>
    </p:embeddedFon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54" roundtripDataSignature="AMtx7mhoHxsjw0hmXiOuIS4gB9EmKHUq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BookAntiqua-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ookAntiqua-italic.fntdata"/><Relationship Id="rId47" Type="http://schemas.openxmlformats.org/officeDocument/2006/relationships/font" Target="fonts/BookAntiqua-bold.fntdata"/><Relationship Id="rId49" Type="http://schemas.openxmlformats.org/officeDocument/2006/relationships/font" Target="fonts/BookAntiqu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5a591c0c4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g2c5a591c0c4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5" name="Google Shape;63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7" name="Google Shape;64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6" name="Google Shape;7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1"/>
          <p:cNvSpPr/>
          <p:nvPr>
            <p:ph idx="2" type="pic"/>
          </p:nvPr>
        </p:nvSpPr>
        <p:spPr>
          <a:xfrm>
            <a:off x="0" y="-2235"/>
            <a:ext cx="5840730" cy="6862275"/>
          </a:xfrm>
          <a:prstGeom prst="rect">
            <a:avLst/>
          </a:prstGeom>
          <a:solidFill>
            <a:schemeClr val="lt2"/>
          </a:solidFill>
          <a:ln>
            <a:noFill/>
          </a:ln>
        </p:spPr>
      </p:sp>
      <p:sp>
        <p:nvSpPr>
          <p:cNvPr id="19" name="Google Shape;19;p3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22" name="Shape 122"/>
        <p:cNvGrpSpPr/>
        <p:nvPr/>
      </p:nvGrpSpPr>
      <p:grpSpPr>
        <a:xfrm>
          <a:off x="0" y="0"/>
          <a:ext cx="0" cy="0"/>
          <a:chOff x="0" y="0"/>
          <a:chExt cx="0" cy="0"/>
        </a:xfrm>
      </p:grpSpPr>
      <p:grpSp>
        <p:nvGrpSpPr>
          <p:cNvPr id="123" name="Google Shape;123;p42"/>
          <p:cNvGrpSpPr/>
          <p:nvPr/>
        </p:nvGrpSpPr>
        <p:grpSpPr>
          <a:xfrm>
            <a:off x="5382569" y="2242"/>
            <a:ext cx="6806909" cy="6862481"/>
            <a:chOff x="5382569" y="2242"/>
            <a:chExt cx="6806909" cy="6862481"/>
          </a:xfrm>
        </p:grpSpPr>
        <p:pic>
          <p:nvPicPr>
            <p:cNvPr id="124" name="Google Shape;124;p42"/>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25" name="Google Shape;125;p42"/>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26" name="Google Shape;126;p42"/>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2"/>
          <p:cNvSpPr/>
          <p:nvPr>
            <p:ph idx="2" type="pic"/>
          </p:nvPr>
        </p:nvSpPr>
        <p:spPr>
          <a:xfrm>
            <a:off x="-29499" y="-2236"/>
            <a:ext cx="6814124" cy="6871095"/>
          </a:xfrm>
          <a:prstGeom prst="rect">
            <a:avLst/>
          </a:prstGeom>
          <a:solidFill>
            <a:schemeClr val="lt2"/>
          </a:solidFill>
          <a:ln>
            <a:noFill/>
          </a:ln>
        </p:spPr>
      </p:sp>
      <p:sp>
        <p:nvSpPr>
          <p:cNvPr id="128" name="Google Shape;128;p42"/>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9" name="Shape 129"/>
        <p:cNvGrpSpPr/>
        <p:nvPr/>
      </p:nvGrpSpPr>
      <p:grpSpPr>
        <a:xfrm>
          <a:off x="0" y="0"/>
          <a:ext cx="0" cy="0"/>
          <a:chOff x="0" y="0"/>
          <a:chExt cx="0" cy="0"/>
        </a:xfrm>
      </p:grpSpPr>
      <p:sp>
        <p:nvSpPr>
          <p:cNvPr id="130" name="Google Shape;130;p4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40"/>
          <p:cNvSpPr/>
          <p:nvPr>
            <p:ph idx="2" type="pic"/>
          </p:nvPr>
        </p:nvSpPr>
        <p:spPr>
          <a:xfrm flipH="1">
            <a:off x="7163691" y="0"/>
            <a:ext cx="5024825" cy="6858000"/>
          </a:xfrm>
          <a:prstGeom prst="rect">
            <a:avLst/>
          </a:prstGeom>
          <a:solidFill>
            <a:schemeClr val="lt2"/>
          </a:solidFill>
          <a:ln>
            <a:noFill/>
          </a:ln>
        </p:spPr>
      </p:sp>
      <p:sp>
        <p:nvSpPr>
          <p:cNvPr id="133" name="Google Shape;133;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35" name="Shape 135"/>
        <p:cNvGrpSpPr/>
        <p:nvPr/>
      </p:nvGrpSpPr>
      <p:grpSpPr>
        <a:xfrm>
          <a:off x="0" y="0"/>
          <a:ext cx="0" cy="0"/>
          <a:chOff x="0" y="0"/>
          <a:chExt cx="0" cy="0"/>
        </a:xfrm>
      </p:grpSpPr>
      <p:sp>
        <p:nvSpPr>
          <p:cNvPr id="136" name="Google Shape;136;p4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7" name="Google Shape;137;p43"/>
          <p:cNvSpPr/>
          <p:nvPr>
            <p:ph idx="2" type="pic"/>
          </p:nvPr>
        </p:nvSpPr>
        <p:spPr>
          <a:xfrm flipH="1">
            <a:off x="7163691" y="0"/>
            <a:ext cx="5024825" cy="6858000"/>
          </a:xfrm>
          <a:prstGeom prst="rect">
            <a:avLst/>
          </a:prstGeom>
          <a:solidFill>
            <a:schemeClr val="lt2"/>
          </a:solidFill>
          <a:ln>
            <a:noFill/>
          </a:ln>
        </p:spPr>
      </p:sp>
      <p:sp>
        <p:nvSpPr>
          <p:cNvPr id="138" name="Google Shape;138;p4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4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4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1" name="Google Shape;141;p4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2" name="Google Shape;142;p4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3" name="Google Shape;143;p4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4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5" name="Google Shape;145;p4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4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7" name="Google Shape;147;p4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4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9" name="Google Shape;149;p4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50" name="Google Shape;150;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52" name="Shape 152"/>
        <p:cNvGrpSpPr/>
        <p:nvPr/>
      </p:nvGrpSpPr>
      <p:grpSpPr>
        <a:xfrm>
          <a:off x="0" y="0"/>
          <a:ext cx="0" cy="0"/>
          <a:chOff x="0" y="0"/>
          <a:chExt cx="0" cy="0"/>
        </a:xfrm>
      </p:grpSpPr>
      <p:sp>
        <p:nvSpPr>
          <p:cNvPr id="153" name="Google Shape;153;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54" name="Google Shape;154;p44"/>
          <p:cNvSpPr/>
          <p:nvPr>
            <p:ph idx="2" type="pic"/>
          </p:nvPr>
        </p:nvSpPr>
        <p:spPr>
          <a:xfrm flipH="1">
            <a:off x="7163691" y="0"/>
            <a:ext cx="5024825" cy="6858000"/>
          </a:xfrm>
          <a:prstGeom prst="rect">
            <a:avLst/>
          </a:prstGeom>
          <a:solidFill>
            <a:schemeClr val="lt2"/>
          </a:solidFill>
          <a:ln>
            <a:noFill/>
          </a:ln>
        </p:spPr>
      </p:sp>
      <p:sp>
        <p:nvSpPr>
          <p:cNvPr id="155" name="Google Shape;155;p4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4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4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4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4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4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4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4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4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4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69" name="Shape 169"/>
        <p:cNvGrpSpPr/>
        <p:nvPr/>
      </p:nvGrpSpPr>
      <p:grpSpPr>
        <a:xfrm>
          <a:off x="0" y="0"/>
          <a:ext cx="0" cy="0"/>
          <a:chOff x="0" y="0"/>
          <a:chExt cx="0" cy="0"/>
        </a:xfrm>
      </p:grpSpPr>
      <p:sp>
        <p:nvSpPr>
          <p:cNvPr id="170" name="Google Shape;170;p4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71" name="Google Shape;171;p45"/>
          <p:cNvSpPr/>
          <p:nvPr>
            <p:ph idx="2" type="pic"/>
          </p:nvPr>
        </p:nvSpPr>
        <p:spPr>
          <a:xfrm flipH="1">
            <a:off x="7163691" y="0"/>
            <a:ext cx="5024825" cy="6858000"/>
          </a:xfrm>
          <a:prstGeom prst="rect">
            <a:avLst/>
          </a:prstGeom>
          <a:solidFill>
            <a:schemeClr val="lt2"/>
          </a:solidFill>
          <a:ln>
            <a:noFill/>
          </a:ln>
        </p:spPr>
      </p:sp>
      <p:sp>
        <p:nvSpPr>
          <p:cNvPr id="172" name="Google Shape;172;p4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4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4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4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4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4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4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4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4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4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4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4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1" name="Shape 21"/>
        <p:cNvGrpSpPr/>
        <p:nvPr/>
      </p:nvGrpSpPr>
      <p:grpSpPr>
        <a:xfrm>
          <a:off x="0" y="0"/>
          <a:ext cx="0" cy="0"/>
          <a:chOff x="0" y="0"/>
          <a:chExt cx="0" cy="0"/>
        </a:xfrm>
      </p:grpSpPr>
      <p:sp>
        <p:nvSpPr>
          <p:cNvPr id="22" name="Google Shape;22;p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3" name="Google Shape;23;p38"/>
          <p:cNvSpPr/>
          <p:nvPr>
            <p:ph idx="2" type="pic"/>
          </p:nvPr>
        </p:nvSpPr>
        <p:spPr>
          <a:xfrm flipH="1">
            <a:off x="7163691" y="0"/>
            <a:ext cx="5024825" cy="6858000"/>
          </a:xfrm>
          <a:prstGeom prst="rect">
            <a:avLst/>
          </a:prstGeom>
          <a:solidFill>
            <a:schemeClr val="lt2"/>
          </a:solidFill>
          <a:ln>
            <a:noFill/>
          </a:ln>
        </p:spPr>
      </p:sp>
      <p:sp>
        <p:nvSpPr>
          <p:cNvPr id="24" name="Google Shape;24;p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 name="Google Shape;26;p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5" name="Google Shape;35;p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 name="Google Shape;36;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3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3"/>
          <p:cNvSpPr/>
          <p:nvPr>
            <p:ph idx="2" type="pic"/>
          </p:nvPr>
        </p:nvSpPr>
        <p:spPr>
          <a:xfrm>
            <a:off x="2239419" y="2833688"/>
            <a:ext cx="1005840" cy="914400"/>
          </a:xfrm>
          <a:prstGeom prst="rect">
            <a:avLst/>
          </a:prstGeom>
          <a:noFill/>
          <a:ln>
            <a:noFill/>
          </a:ln>
        </p:spPr>
      </p:sp>
      <p:sp>
        <p:nvSpPr>
          <p:cNvPr id="45" name="Google Shape;45;p3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3"/>
          <p:cNvSpPr/>
          <p:nvPr>
            <p:ph idx="5" type="pic"/>
          </p:nvPr>
        </p:nvSpPr>
        <p:spPr>
          <a:xfrm>
            <a:off x="5572159" y="2954840"/>
            <a:ext cx="1005840" cy="914400"/>
          </a:xfrm>
          <a:prstGeom prst="rect">
            <a:avLst/>
          </a:prstGeom>
          <a:noFill/>
          <a:ln>
            <a:noFill/>
          </a:ln>
        </p:spPr>
      </p:sp>
      <p:sp>
        <p:nvSpPr>
          <p:cNvPr id="48" name="Google Shape;48;p3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3"/>
          <p:cNvSpPr/>
          <p:nvPr>
            <p:ph idx="8" type="pic"/>
          </p:nvPr>
        </p:nvSpPr>
        <p:spPr>
          <a:xfrm>
            <a:off x="8916470" y="2833688"/>
            <a:ext cx="1005840" cy="914400"/>
          </a:xfrm>
          <a:prstGeom prst="rect">
            <a:avLst/>
          </a:prstGeom>
          <a:noFill/>
          <a:ln>
            <a:noFill/>
          </a:ln>
        </p:spPr>
      </p:sp>
      <p:sp>
        <p:nvSpPr>
          <p:cNvPr id="51" name="Google Shape;51;p3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9" name="Google Shape;59;p3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4"/>
          <p:cNvSpPr/>
          <p:nvPr>
            <p:ph idx="2" type="pic"/>
          </p:nvPr>
        </p:nvSpPr>
        <p:spPr>
          <a:xfrm>
            <a:off x="2239419" y="2833688"/>
            <a:ext cx="1005840" cy="914400"/>
          </a:xfrm>
          <a:prstGeom prst="rect">
            <a:avLst/>
          </a:prstGeom>
          <a:noFill/>
          <a:ln>
            <a:noFill/>
          </a:ln>
        </p:spPr>
      </p:sp>
      <p:sp>
        <p:nvSpPr>
          <p:cNvPr id="62" name="Google Shape;62;p3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3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34"/>
          <p:cNvSpPr/>
          <p:nvPr>
            <p:ph idx="5" type="pic"/>
          </p:nvPr>
        </p:nvSpPr>
        <p:spPr>
          <a:xfrm>
            <a:off x="5572159" y="2954840"/>
            <a:ext cx="1005840" cy="914400"/>
          </a:xfrm>
          <a:prstGeom prst="rect">
            <a:avLst/>
          </a:prstGeom>
          <a:noFill/>
          <a:ln>
            <a:noFill/>
          </a:ln>
        </p:spPr>
      </p:sp>
      <p:sp>
        <p:nvSpPr>
          <p:cNvPr id="65" name="Google Shape;65;p3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3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34"/>
          <p:cNvSpPr/>
          <p:nvPr>
            <p:ph idx="8" type="pic"/>
          </p:nvPr>
        </p:nvSpPr>
        <p:spPr>
          <a:xfrm>
            <a:off x="8916470" y="2833688"/>
            <a:ext cx="1005840" cy="914400"/>
          </a:xfrm>
          <a:prstGeom prst="rect">
            <a:avLst/>
          </a:prstGeom>
          <a:noFill/>
          <a:ln>
            <a:noFill/>
          </a:ln>
        </p:spPr>
      </p:sp>
      <p:sp>
        <p:nvSpPr>
          <p:cNvPr id="68" name="Google Shape;68;p3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35"/>
          <p:cNvSpPr/>
          <p:nvPr>
            <p:ph idx="2" type="pic"/>
          </p:nvPr>
        </p:nvSpPr>
        <p:spPr>
          <a:xfrm>
            <a:off x="0" y="-2235"/>
            <a:ext cx="5840730" cy="6862275"/>
          </a:xfrm>
          <a:prstGeom prst="rect">
            <a:avLst/>
          </a:prstGeom>
          <a:solidFill>
            <a:schemeClr val="lt2"/>
          </a:solidFill>
          <a:ln>
            <a:noFill/>
          </a:ln>
        </p:spPr>
      </p:sp>
      <p:sp>
        <p:nvSpPr>
          <p:cNvPr id="75" name="Google Shape;75;p3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3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3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36"/>
          <p:cNvSpPr/>
          <p:nvPr>
            <p:ph idx="2" type="pic"/>
          </p:nvPr>
        </p:nvSpPr>
        <p:spPr>
          <a:xfrm>
            <a:off x="0" y="-2235"/>
            <a:ext cx="5840730" cy="6862275"/>
          </a:xfrm>
          <a:prstGeom prst="rect">
            <a:avLst/>
          </a:prstGeom>
          <a:solidFill>
            <a:schemeClr val="lt2"/>
          </a:solidFill>
          <a:ln>
            <a:noFill/>
          </a:ln>
        </p:spPr>
      </p:sp>
      <p:sp>
        <p:nvSpPr>
          <p:cNvPr id="81" name="Google Shape;81;p3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3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3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3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3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88" name="Shape 88"/>
        <p:cNvGrpSpPr/>
        <p:nvPr/>
      </p:nvGrpSpPr>
      <p:grpSpPr>
        <a:xfrm>
          <a:off x="0" y="0"/>
          <a:ext cx="0" cy="0"/>
          <a:chOff x="0" y="0"/>
          <a:chExt cx="0" cy="0"/>
        </a:xfrm>
      </p:grpSpPr>
      <p:sp>
        <p:nvSpPr>
          <p:cNvPr id="89" name="Google Shape;89;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90" name="Google Shape;90;p32"/>
          <p:cNvSpPr/>
          <p:nvPr>
            <p:ph idx="2" type="pic"/>
          </p:nvPr>
        </p:nvSpPr>
        <p:spPr>
          <a:xfrm flipH="1">
            <a:off x="7163691" y="0"/>
            <a:ext cx="5024825" cy="6858000"/>
          </a:xfrm>
          <a:prstGeom prst="rect">
            <a:avLst/>
          </a:prstGeom>
          <a:solidFill>
            <a:schemeClr val="lt2"/>
          </a:solidFill>
          <a:ln>
            <a:noFill/>
          </a:ln>
        </p:spPr>
      </p:sp>
      <p:cxnSp>
        <p:nvCxnSpPr>
          <p:cNvPr id="91" name="Google Shape;91;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2" name="Google Shape;92;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3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3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3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3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3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3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3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5" name="Shape 105"/>
        <p:cNvGrpSpPr/>
        <p:nvPr/>
      </p:nvGrpSpPr>
      <p:grpSpPr>
        <a:xfrm>
          <a:off x="0" y="0"/>
          <a:ext cx="0" cy="0"/>
          <a:chOff x="0" y="0"/>
          <a:chExt cx="0" cy="0"/>
        </a:xfrm>
      </p:grpSpPr>
      <p:sp>
        <p:nvSpPr>
          <p:cNvPr id="106" name="Google Shape;106;p3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7" name="Google Shape;107;p3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9" name="Google Shape;109;p3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0" name="Google Shape;110;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9"/>
          <p:cNvSpPr/>
          <p:nvPr>
            <p:ph idx="2" type="pic"/>
          </p:nvPr>
        </p:nvSpPr>
        <p:spPr>
          <a:xfrm flipH="1">
            <a:off x="7163691" y="0"/>
            <a:ext cx="5024825" cy="6858000"/>
          </a:xfrm>
          <a:prstGeom prst="rect">
            <a:avLst/>
          </a:prstGeom>
          <a:solidFill>
            <a:schemeClr val="lt2"/>
          </a:solidFill>
          <a:ln>
            <a:noFill/>
          </a:ln>
        </p:spPr>
      </p:sp>
      <p:sp>
        <p:nvSpPr>
          <p:cNvPr id="112" name="Google Shape;112;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13" name="Google Shape;113;p3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14" name="Shape 114"/>
        <p:cNvGrpSpPr/>
        <p:nvPr/>
      </p:nvGrpSpPr>
      <p:grpSpPr>
        <a:xfrm>
          <a:off x="0" y="0"/>
          <a:ext cx="0" cy="0"/>
          <a:chOff x="0" y="0"/>
          <a:chExt cx="0" cy="0"/>
        </a:xfrm>
      </p:grpSpPr>
      <p:sp>
        <p:nvSpPr>
          <p:cNvPr id="115" name="Google Shape;115;p3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37"/>
          <p:cNvSpPr/>
          <p:nvPr>
            <p:ph idx="2" type="pic"/>
          </p:nvPr>
        </p:nvSpPr>
        <p:spPr>
          <a:xfrm flipH="1">
            <a:off x="7163691" y="0"/>
            <a:ext cx="5024825" cy="6858000"/>
          </a:xfrm>
          <a:prstGeom prst="rect">
            <a:avLst/>
          </a:prstGeom>
          <a:solidFill>
            <a:schemeClr val="lt2"/>
          </a:solidFill>
          <a:ln>
            <a:noFill/>
          </a:ln>
        </p:spPr>
      </p:sp>
      <p:sp>
        <p:nvSpPr>
          <p:cNvPr id="118" name="Google Shape;118;p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119" name="Google Shape;119;p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0" name="Google Shape;120;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3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bbc.com/news/world-europe-24539417" TargetMode="External"/><Relationship Id="rId4" Type="http://schemas.openxmlformats.org/officeDocument/2006/relationships/hyperlink" Target="https://www.wired.com/story/notpetya-cyberattack-ukraine-russia-code-crashed-the-world/" TargetMode="External"/><Relationship Id="rId9" Type="http://schemas.openxmlformats.org/officeDocument/2006/relationships/image" Target="../media/image24.png"/><Relationship Id="rId5" Type="http://schemas.openxmlformats.org/officeDocument/2006/relationships/hyperlink" Target="https://darktrace.com/blog/troubled-waters-cyber-attacks-on-san-diego-and-barcelonas-ports" TargetMode="External"/><Relationship Id="rId6" Type="http://schemas.openxmlformats.org/officeDocument/2006/relationships/hyperlink" Target="https://owasp.org/Top10/" TargetMode="External"/><Relationship Id="rId7" Type="http://schemas.openxmlformats.org/officeDocument/2006/relationships/hyperlink" Target="https://www.synopsys.com/glossary/what-is-owasp-top-10.html#A" TargetMode="External"/><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1.png"/><Relationship Id="rId5"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34.pn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43.png"/><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36.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6.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2.jpg"/><Relationship Id="rId4" Type="http://schemas.openxmlformats.org/officeDocument/2006/relationships/image" Target="../media/image7.png"/><Relationship Id="rId5" Type="http://schemas.openxmlformats.org/officeDocument/2006/relationships/image" Target="../media/image4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
          <p:cNvSpPr txBox="1"/>
          <p:nvPr>
            <p:ph type="ctrTitle"/>
          </p:nvPr>
        </p:nvSpPr>
        <p:spPr>
          <a:xfrm>
            <a:off x="6131165" y="414338"/>
            <a:ext cx="5723194" cy="3455412"/>
          </a:xfrm>
          <a:prstGeom prst="rect">
            <a:avLst/>
          </a:prstGeom>
          <a:noFill/>
          <a:ln>
            <a:noFill/>
          </a:ln>
        </p:spPr>
        <p:txBody>
          <a:bodyPr anchorCtr="0" anchor="b" bIns="0" lIns="0" spcFirstLastPara="1" rIns="0" wrap="square" tIns="0">
            <a:noAutofit/>
          </a:bodyPr>
          <a:lstStyle/>
          <a:p>
            <a:pPr indent="0" lvl="0" marL="0" rtl="0" algn="r">
              <a:lnSpc>
                <a:spcPct val="90000"/>
              </a:lnSpc>
              <a:spcBef>
                <a:spcPts val="0"/>
              </a:spcBef>
              <a:spcAft>
                <a:spcPts val="0"/>
              </a:spcAft>
              <a:buClr>
                <a:schemeClr val="dk1"/>
              </a:buClr>
              <a:buSzPts val="4800"/>
              <a:buFont typeface="Book Antiqua"/>
              <a:buNone/>
            </a:pPr>
            <a:r>
              <a:rPr lang="en-US" sz="4800"/>
              <a:t>Strategie di allerta, reporting e monitoraggio </a:t>
            </a:r>
            <a:br>
              <a:rPr lang="en-US" sz="4800"/>
            </a:br>
            <a:r>
              <a:rPr lang="en-US" sz="4800"/>
              <a:t>per la sicurezza informatica </a:t>
            </a:r>
            <a:br>
              <a:rPr lang="en-US" sz="4800"/>
            </a:br>
            <a:r>
              <a:rPr lang="en-US" sz="4800"/>
              <a:t>nel settore sanitario</a:t>
            </a:r>
            <a:endParaRPr sz="4800"/>
          </a:p>
        </p:txBody>
      </p:sp>
      <p:sp>
        <p:nvSpPr>
          <p:cNvPr id="192" name="Google Shape;192;p1"/>
          <p:cNvSpPr txBox="1"/>
          <p:nvPr>
            <p:ph idx="1" type="subTitle"/>
          </p:nvPr>
        </p:nvSpPr>
        <p:spPr>
          <a:xfrm>
            <a:off x="8503920" y="5486400"/>
            <a:ext cx="3350439" cy="314134"/>
          </a:xfrm>
          <a:prstGeom prst="rect">
            <a:avLst/>
          </a:prstGeom>
          <a:noFill/>
          <a:ln>
            <a:noFill/>
          </a:ln>
        </p:spPr>
        <p:txBody>
          <a:bodyPr anchorCtr="0" anchor="t" bIns="45700" lIns="91425" spcFirstLastPara="1" rIns="91425" wrap="square" tIns="45700">
            <a:normAutofit lnSpcReduction="10000"/>
          </a:bodyPr>
          <a:lstStyle/>
          <a:p>
            <a:pPr indent="0" lvl="0" marL="0" rtl="0" algn="r">
              <a:lnSpc>
                <a:spcPct val="100000"/>
              </a:lnSpc>
              <a:spcBef>
                <a:spcPts val="0"/>
              </a:spcBef>
              <a:spcAft>
                <a:spcPts val="0"/>
              </a:spcAft>
              <a:buSzPts val="1600"/>
              <a:buNone/>
            </a:pPr>
            <a:r>
              <a:rPr lang="en-US"/>
              <a:t>PRESENTAZIONE DI: Dimitra Siaili</a:t>
            </a:r>
            <a:endParaRPr/>
          </a:p>
        </p:txBody>
      </p:sp>
      <p:sp>
        <p:nvSpPr>
          <p:cNvPr id="193" name="Google Shape;193;p1"/>
          <p:cNvSpPr txBox="1"/>
          <p:nvPr>
            <p:ph idx="3" type="body"/>
          </p:nvPr>
        </p:nvSpPr>
        <p:spPr>
          <a:xfrm>
            <a:off x="7315200" y="4173625"/>
            <a:ext cx="4614250" cy="1008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6000"/>
              <a:buNone/>
            </a:pPr>
            <a:r>
              <a:rPr lang="en-US"/>
              <a:t>CSP011_S_H</a:t>
            </a:r>
            <a:endParaRPr/>
          </a:p>
        </p:txBody>
      </p:sp>
      <p:sp>
        <p:nvSpPr>
          <p:cNvPr id="194" name="Google Shape;194;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195" name="Google Shape;195;p1"/>
          <p:cNvPicPr preferRelativeResize="0"/>
          <p:nvPr>
            <p:ph idx="2" type="pic"/>
          </p:nvPr>
        </p:nvPicPr>
        <p:blipFill rotWithShape="1">
          <a:blip r:embed="rId3">
            <a:alphaModFix/>
          </a:blip>
          <a:srcRect b="782" l="0" r="0" t="784"/>
          <a:stretch/>
        </p:blipFill>
        <p:spPr>
          <a:xfrm>
            <a:off x="0" y="-2235"/>
            <a:ext cx="5840730" cy="6862275"/>
          </a:xfrm>
          <a:prstGeom prst="rect">
            <a:avLst/>
          </a:prstGeom>
          <a:solidFill>
            <a:schemeClr val="lt2"/>
          </a:solidFill>
          <a:ln>
            <a:noFill/>
          </a:ln>
        </p:spPr>
      </p:pic>
      <p:pic>
        <p:nvPicPr>
          <p:cNvPr id="196" name="Google Shape;196;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300" name="Google Shape;300;p9"/>
          <p:cNvSpPr txBox="1"/>
          <p:nvPr>
            <p:ph idx="1" type="subTitle"/>
          </p:nvPr>
        </p:nvSpPr>
        <p:spPr>
          <a:xfrm>
            <a:off x="6498131" y="1059878"/>
            <a:ext cx="4498523" cy="48267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dell'apprendimento</a:t>
            </a:r>
            <a:endParaRPr/>
          </a:p>
        </p:txBody>
      </p:sp>
      <p:sp>
        <p:nvSpPr>
          <p:cNvPr id="301" name="Google Shape;301;p9"/>
          <p:cNvSpPr txBox="1"/>
          <p:nvPr>
            <p:ph idx="3" type="body"/>
          </p:nvPr>
        </p:nvSpPr>
        <p:spPr>
          <a:xfrm>
            <a:off x="6148812" y="1542553"/>
            <a:ext cx="5926613" cy="4768877"/>
          </a:xfrm>
          <a:prstGeom prst="rect">
            <a:avLst/>
          </a:prstGeom>
          <a:noFill/>
          <a:ln>
            <a:noFill/>
          </a:ln>
        </p:spPr>
        <p:txBody>
          <a:bodyPr anchorCtr="0" anchor="t" bIns="45700" lIns="91425" spcFirstLastPara="1" rIns="0" wrap="square" tIns="0">
            <a:noAutofit/>
          </a:bodyPr>
          <a:lstStyle/>
          <a:p>
            <a:pPr indent="-171450" lvl="0" marL="171450" rtl="0" algn="l">
              <a:lnSpc>
                <a:spcPct val="100000"/>
              </a:lnSpc>
              <a:spcBef>
                <a:spcPts val="1200"/>
              </a:spcBef>
              <a:spcAft>
                <a:spcPts val="0"/>
              </a:spcAft>
              <a:buSzPts val="1400"/>
              <a:buChar char="o"/>
            </a:pPr>
            <a:r>
              <a:rPr lang="en-US" sz="1200"/>
              <a:t>  Comprensione delle minacce informatiche e delle vulnerabilità specifiche del settore sanitario.</a:t>
            </a:r>
            <a:endParaRPr/>
          </a:p>
          <a:p>
            <a:pPr indent="-274320" lvl="0" marL="274320" rtl="0" algn="l">
              <a:lnSpc>
                <a:spcPct val="100000"/>
              </a:lnSpc>
              <a:spcBef>
                <a:spcPts val="1200"/>
              </a:spcBef>
              <a:spcAft>
                <a:spcPts val="0"/>
              </a:spcAft>
              <a:buSzPts val="1200"/>
              <a:buChar char="o"/>
            </a:pPr>
            <a:r>
              <a:rPr lang="en-US" sz="1200"/>
              <a:t>Familiarità con i sistemi di notifica delle minacce in tempo reale.</a:t>
            </a:r>
            <a:endParaRPr/>
          </a:p>
          <a:p>
            <a:pPr indent="-274320" lvl="0" marL="274320" rtl="0" algn="l">
              <a:lnSpc>
                <a:spcPct val="100000"/>
              </a:lnSpc>
              <a:spcBef>
                <a:spcPts val="1200"/>
              </a:spcBef>
              <a:spcAft>
                <a:spcPts val="0"/>
              </a:spcAft>
              <a:buSzPts val="1200"/>
              <a:buChar char="o"/>
            </a:pPr>
            <a:r>
              <a:rPr lang="en-US" sz="1200"/>
              <a:t>Conoscenza di base delle piattaforme di gestione della sicurezza basate sul cloud per il monitoraggio dell'infrastruttura.</a:t>
            </a:r>
            <a:endParaRPr/>
          </a:p>
          <a:p>
            <a:pPr indent="-274320" lvl="0" marL="274320" rtl="0" algn="l">
              <a:lnSpc>
                <a:spcPct val="100000"/>
              </a:lnSpc>
              <a:spcBef>
                <a:spcPts val="1200"/>
              </a:spcBef>
              <a:spcAft>
                <a:spcPts val="0"/>
              </a:spcAft>
              <a:buSzPts val="1200"/>
              <a:buChar char="o"/>
            </a:pPr>
            <a:r>
              <a:rPr lang="en-US" sz="1200"/>
              <a:t>Possibilità di configurare notifiche di base delle minacce in tempo reale tramite e-mail e avvisi Slack.</a:t>
            </a:r>
            <a:endParaRPr/>
          </a:p>
          <a:p>
            <a:pPr indent="-274320" lvl="0" marL="274320" rtl="0" algn="l">
              <a:lnSpc>
                <a:spcPct val="100000"/>
              </a:lnSpc>
              <a:spcBef>
                <a:spcPts val="1200"/>
              </a:spcBef>
              <a:spcAft>
                <a:spcPts val="0"/>
              </a:spcAft>
              <a:buSzPts val="1200"/>
              <a:buChar char="o"/>
            </a:pPr>
            <a:r>
              <a:rPr lang="en-US" sz="1200"/>
              <a:t>Introduzione all'uso dello strumento Security Infusion per l'identificazione delle vulnerabilità.</a:t>
            </a:r>
            <a:endParaRPr/>
          </a:p>
          <a:p>
            <a:pPr indent="-274320" lvl="0" marL="274320" rtl="0" algn="l">
              <a:lnSpc>
                <a:spcPct val="100000"/>
              </a:lnSpc>
              <a:spcBef>
                <a:spcPts val="1200"/>
              </a:spcBef>
              <a:spcAft>
                <a:spcPts val="0"/>
              </a:spcAft>
              <a:buSzPts val="1200"/>
              <a:buChar char="o"/>
            </a:pPr>
            <a:r>
              <a:rPr lang="en-US" sz="1200"/>
              <a:t>Competenza di base nella generazione di semplici rapporti sullo stato del sistema e sulle vulnerabilità.</a:t>
            </a:r>
            <a:endParaRPr/>
          </a:p>
          <a:p>
            <a:pPr indent="-274320" lvl="0" marL="274320" rtl="0" algn="l">
              <a:lnSpc>
                <a:spcPct val="100000"/>
              </a:lnSpc>
              <a:spcBef>
                <a:spcPts val="1200"/>
              </a:spcBef>
              <a:spcAft>
                <a:spcPts val="0"/>
              </a:spcAft>
              <a:buSzPts val="1200"/>
              <a:buChar char="o"/>
            </a:pPr>
            <a:r>
              <a:rPr lang="en-US" sz="1200"/>
              <a:t>Introduzione all'impostazione del monitoraggio continuo dell'infrastruttura utilizzando strumenti basati sul cloud.</a:t>
            </a:r>
            <a:endParaRPr/>
          </a:p>
          <a:p>
            <a:pPr indent="-274320" lvl="0" marL="274320" rtl="0" algn="l">
              <a:lnSpc>
                <a:spcPct val="100000"/>
              </a:lnSpc>
              <a:spcBef>
                <a:spcPts val="1200"/>
              </a:spcBef>
              <a:spcAft>
                <a:spcPts val="0"/>
              </a:spcAft>
              <a:buSzPts val="1200"/>
              <a:buChar char="o"/>
            </a:pPr>
            <a:r>
              <a:rPr lang="en-US" sz="1200"/>
              <a:t>Consapevolezza delle strategie di cybersecurity adattate al settore sanitario.</a:t>
            </a:r>
            <a:endParaRPr/>
          </a:p>
          <a:p>
            <a:pPr indent="-274320" lvl="0" marL="274320" rtl="0" algn="l">
              <a:lnSpc>
                <a:spcPct val="100000"/>
              </a:lnSpc>
              <a:spcBef>
                <a:spcPts val="1200"/>
              </a:spcBef>
              <a:spcAft>
                <a:spcPts val="0"/>
              </a:spcAft>
              <a:buSzPts val="1200"/>
              <a:buChar char="o"/>
            </a:pPr>
            <a:r>
              <a:rPr lang="en-US" sz="1200"/>
              <a:t>Introduzione alla risposta agli incidenti di cybersicurezza negli ambienti sanitari.</a:t>
            </a:r>
            <a:endParaRPr/>
          </a:p>
          <a:p>
            <a:pPr indent="-198120" lvl="0" marL="274320" rtl="0" algn="l">
              <a:lnSpc>
                <a:spcPct val="100000"/>
              </a:lnSpc>
              <a:spcBef>
                <a:spcPts val="1200"/>
              </a:spcBef>
              <a:spcAft>
                <a:spcPts val="0"/>
              </a:spcAft>
              <a:buSzPts val="1200"/>
              <a:buNone/>
            </a:pPr>
            <a:r>
              <a:t/>
            </a:r>
            <a:endParaRPr sz="1200"/>
          </a:p>
        </p:txBody>
      </p:sp>
      <p:cxnSp>
        <p:nvCxnSpPr>
          <p:cNvPr id="302" name="Google Shape;302;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3" name="Google Shape;303;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pointing at papers&#10;&#10;Description automatically generated" id="304" name="Google Shape;304;p9"/>
          <p:cNvPicPr preferRelativeResize="0"/>
          <p:nvPr>
            <p:ph idx="2" type="pic"/>
          </p:nvPr>
        </p:nvPicPr>
        <p:blipFill rotWithShape="1">
          <a:blip r:embed="rId3">
            <a:alphaModFix/>
          </a:blip>
          <a:srcRect b="0" l="4194" r="4192" t="0"/>
          <a:stretch/>
        </p:blipFill>
        <p:spPr>
          <a:xfrm>
            <a:off x="0" y="-2235"/>
            <a:ext cx="5840730" cy="6862275"/>
          </a:xfrm>
          <a:prstGeom prst="rect">
            <a:avLst/>
          </a:prstGeom>
          <a:solidFill>
            <a:schemeClr val="lt2"/>
          </a:solidFill>
          <a:ln>
            <a:noFill/>
          </a:ln>
        </p:spPr>
      </p:pic>
      <p:pic>
        <p:nvPicPr>
          <p:cNvPr id="305" name="Google Shape;305;p9"/>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06" name="Google Shape;306;p9"/>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1"/>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12" name="Google Shape;312;p11"/>
          <p:cNvSpPr txBox="1"/>
          <p:nvPr>
            <p:ph idx="1" type="subTitle"/>
          </p:nvPr>
        </p:nvSpPr>
        <p:spPr>
          <a:xfrm>
            <a:off x="6599787" y="137160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 1</a:t>
            </a:r>
            <a:endParaRPr/>
          </a:p>
        </p:txBody>
      </p:sp>
      <p:sp>
        <p:nvSpPr>
          <p:cNvPr id="313" name="Google Shape;313;p11"/>
          <p:cNvSpPr txBox="1"/>
          <p:nvPr>
            <p:ph idx="3" type="body"/>
          </p:nvPr>
        </p:nvSpPr>
        <p:spPr>
          <a:xfrm>
            <a:off x="6599800" y="1828799"/>
            <a:ext cx="5502575" cy="591127"/>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Argomento-1 Introduzione alla sicurezza informatica nell'assistenza sanitaria</a:t>
            </a:r>
            <a:endParaRPr/>
          </a:p>
        </p:txBody>
      </p:sp>
      <p:sp>
        <p:nvSpPr>
          <p:cNvPr id="314" name="Google Shape;314;p11"/>
          <p:cNvSpPr txBox="1"/>
          <p:nvPr>
            <p:ph idx="4" type="body"/>
          </p:nvPr>
        </p:nvSpPr>
        <p:spPr>
          <a:xfrm>
            <a:off x="6599800" y="2377440"/>
            <a:ext cx="5592300" cy="1701570"/>
          </a:xfrm>
          <a:prstGeom prst="rect">
            <a:avLst/>
          </a:prstGeom>
          <a:noFill/>
          <a:ln>
            <a:noFill/>
          </a:ln>
        </p:spPr>
        <p:txBody>
          <a:bodyPr anchorCtr="0" anchor="t" bIns="45700" lIns="91425" spcFirstLastPara="1" rIns="0" wrap="square" tIns="45700">
            <a:noAutofit/>
          </a:bodyPr>
          <a:lstStyle/>
          <a:p>
            <a:pPr indent="-285750" lvl="0" marL="285750" rtl="0" algn="l">
              <a:lnSpc>
                <a:spcPct val="100000"/>
              </a:lnSpc>
              <a:spcBef>
                <a:spcPts val="600"/>
              </a:spcBef>
              <a:spcAft>
                <a:spcPts val="0"/>
              </a:spcAft>
              <a:buSzPts val="1400"/>
              <a:buFont typeface="Arial"/>
              <a:buChar char="•"/>
            </a:pPr>
            <a:r>
              <a:rPr lang="en-US"/>
              <a:t>Sfide di cybersecurity specifiche del settore sanitario</a:t>
            </a:r>
            <a:endParaRPr/>
          </a:p>
          <a:p>
            <a:pPr indent="-285750" lvl="0" marL="285750" rtl="0" algn="l">
              <a:lnSpc>
                <a:spcPct val="100000"/>
              </a:lnSpc>
              <a:spcBef>
                <a:spcPts val="600"/>
              </a:spcBef>
              <a:spcAft>
                <a:spcPts val="0"/>
              </a:spcAft>
              <a:buSzPts val="1400"/>
              <a:buFont typeface="Arial"/>
              <a:buChar char="•"/>
            </a:pPr>
            <a:r>
              <a:rPr lang="en-US"/>
              <a:t>Conseguenze delle violazioni della sicurezza di rete</a:t>
            </a:r>
            <a:endParaRPr/>
          </a:p>
          <a:p>
            <a:pPr indent="-285750" lvl="0" marL="285750" rtl="0" algn="l">
              <a:lnSpc>
                <a:spcPct val="100000"/>
              </a:lnSpc>
              <a:spcBef>
                <a:spcPts val="600"/>
              </a:spcBef>
              <a:spcAft>
                <a:spcPts val="0"/>
              </a:spcAft>
              <a:buSzPts val="1400"/>
              <a:buFont typeface="Arial"/>
              <a:buChar char="•"/>
            </a:pPr>
            <a:r>
              <a:rPr lang="en-US"/>
              <a:t>Casi di studio che illustrano l'importanza della sicurezza informatica nell'assistenza sanitaria.</a:t>
            </a:r>
            <a:endParaRPr/>
          </a:p>
        </p:txBody>
      </p:sp>
      <p:grpSp>
        <p:nvGrpSpPr>
          <p:cNvPr id="315" name="Google Shape;315;p11"/>
          <p:cNvGrpSpPr/>
          <p:nvPr/>
        </p:nvGrpSpPr>
        <p:grpSpPr>
          <a:xfrm>
            <a:off x="3084061" y="0"/>
            <a:ext cx="2959129" cy="6871447"/>
            <a:chOff x="3084061" y="0"/>
            <a:chExt cx="2959129" cy="6871447"/>
          </a:xfrm>
        </p:grpSpPr>
        <p:sp>
          <p:nvSpPr>
            <p:cNvPr id="316" name="Google Shape;316;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17" name="Google Shape;317;p11"/>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18" name="Google Shape;318;p11"/>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19" name="Google Shape;319;p11"/>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20" name="Google Shape;320;p11"/>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
        <p:nvSpPr>
          <p:cNvPr id="321" name="Google Shape;321;p11"/>
          <p:cNvSpPr txBox="1"/>
          <p:nvPr/>
        </p:nvSpPr>
        <p:spPr>
          <a:xfrm>
            <a:off x="6599775" y="3474720"/>
            <a:ext cx="5502625" cy="282506"/>
          </a:xfrm>
          <a:prstGeom prst="rect">
            <a:avLst/>
          </a:prstGeom>
          <a:noFill/>
          <a:ln>
            <a:noFill/>
          </a:ln>
        </p:spPr>
        <p:txBody>
          <a:bodyPr anchorCtr="0" anchor="b" bIns="45700" lIns="91425" spcFirstLastPara="1" rIns="0" wrap="square" tIns="0">
            <a:noAutofit/>
          </a:bodyPr>
          <a:lstStyle/>
          <a:p>
            <a:pPr indent="0" lvl="0" marL="0" marR="0" rtl="0" algn="l">
              <a:lnSpc>
                <a:spcPct val="100000"/>
              </a:lnSpc>
              <a:spcBef>
                <a:spcPts val="0"/>
              </a:spcBef>
              <a:spcAft>
                <a:spcPts val="0"/>
              </a:spcAft>
              <a:buClr>
                <a:schemeClr val="accent1"/>
              </a:buClr>
              <a:buSzPts val="1600"/>
              <a:buFont typeface="Courier New"/>
              <a:buNone/>
            </a:pPr>
            <a:r>
              <a:rPr b="0" i="0" lang="en-US" sz="1600" u="none" cap="none" strike="noStrike">
                <a:solidFill>
                  <a:schemeClr val="accent1"/>
                </a:solidFill>
                <a:latin typeface="Century Gothic"/>
                <a:ea typeface="Century Gothic"/>
                <a:cs typeface="Century Gothic"/>
                <a:sym typeface="Century Gothic"/>
              </a:rPr>
              <a:t>Argomento-2 Gestione e reporting delle vulnerabilità</a:t>
            </a:r>
            <a:endParaRPr b="0" i="0" sz="2000" u="none" cap="none" strike="noStrike">
              <a:solidFill>
                <a:schemeClr val="accent1"/>
              </a:solidFill>
              <a:latin typeface="Century Gothic"/>
              <a:ea typeface="Century Gothic"/>
              <a:cs typeface="Century Gothic"/>
              <a:sym typeface="Century Gothic"/>
            </a:endParaRPr>
          </a:p>
        </p:txBody>
      </p:sp>
      <p:sp>
        <p:nvSpPr>
          <p:cNvPr id="322" name="Google Shape;322;p11"/>
          <p:cNvSpPr txBox="1"/>
          <p:nvPr/>
        </p:nvSpPr>
        <p:spPr>
          <a:xfrm>
            <a:off x="6599800" y="3749040"/>
            <a:ext cx="5315109" cy="1384764"/>
          </a:xfrm>
          <a:prstGeom prst="rect">
            <a:avLst/>
          </a:prstGeom>
          <a:noFill/>
          <a:ln>
            <a:noFill/>
          </a:ln>
        </p:spPr>
        <p:txBody>
          <a:bodyPr anchorCtr="0" anchor="t" bIns="45700" lIns="91425" spcFirstLastPara="1" rIns="0" wrap="square" tIns="45700">
            <a:noAutofit/>
          </a:bodyPr>
          <a:lstStyle/>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1"/>
                </a:solidFill>
                <a:latin typeface="Century Gothic"/>
                <a:ea typeface="Century Gothic"/>
                <a:cs typeface="Century Gothic"/>
                <a:sym typeface="Century Gothic"/>
              </a:rPr>
              <a:t>Diagramma del ciclo di vita della gestione delle vulnerabilità</a:t>
            </a:r>
            <a:endParaRPr/>
          </a:p>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1"/>
                </a:solidFill>
                <a:latin typeface="Century Gothic"/>
                <a:ea typeface="Century Gothic"/>
                <a:cs typeface="Century Gothic"/>
                <a:sym typeface="Century Gothic"/>
              </a:rPr>
              <a:t>Panoramica dei principi di gestione delle vulnerabilità in ambito sanitario. </a:t>
            </a:r>
            <a:endParaRPr/>
          </a:p>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1"/>
                </a:solidFill>
                <a:latin typeface="Century Gothic"/>
                <a:ea typeface="Century Gothic"/>
                <a:cs typeface="Century Gothic"/>
                <a:sym typeface="Century Gothic"/>
              </a:rPr>
              <a:t>Le migliori pratiche nella gestione delle vulnerabilità.</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3"/>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28" name="Google Shape;328;p13"/>
          <p:cNvSpPr txBox="1"/>
          <p:nvPr>
            <p:ph idx="1" type="subTitle"/>
          </p:nvPr>
        </p:nvSpPr>
        <p:spPr>
          <a:xfrm>
            <a:off x="6599787" y="128016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 2</a:t>
            </a:r>
            <a:endParaRPr/>
          </a:p>
        </p:txBody>
      </p:sp>
      <p:sp>
        <p:nvSpPr>
          <p:cNvPr id="329" name="Google Shape;329;p13"/>
          <p:cNvSpPr txBox="1"/>
          <p:nvPr>
            <p:ph idx="5" type="body"/>
          </p:nvPr>
        </p:nvSpPr>
        <p:spPr>
          <a:xfrm>
            <a:off x="6599787" y="3474720"/>
            <a:ext cx="5188800" cy="4020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Argomento 4: Monitoraggio continuo dell'infrastruttura con strumenti basati sul cloud</a:t>
            </a:r>
            <a:endParaRPr/>
          </a:p>
        </p:txBody>
      </p:sp>
      <p:sp>
        <p:nvSpPr>
          <p:cNvPr id="330" name="Google Shape;330;p13"/>
          <p:cNvSpPr txBox="1"/>
          <p:nvPr>
            <p:ph idx="6" type="body"/>
          </p:nvPr>
        </p:nvSpPr>
        <p:spPr>
          <a:xfrm>
            <a:off x="6599775" y="3840480"/>
            <a:ext cx="5502600" cy="1810214"/>
          </a:xfrm>
          <a:prstGeom prst="rect">
            <a:avLst/>
          </a:prstGeom>
          <a:noFill/>
          <a:ln>
            <a:noFill/>
          </a:ln>
        </p:spPr>
        <p:txBody>
          <a:bodyPr anchorCtr="0" anchor="t" bIns="45700" lIns="91425" spcFirstLastPara="1" rIns="0" wrap="square" tIns="45700">
            <a:noAutofit/>
          </a:bodyPr>
          <a:lstStyle/>
          <a:p>
            <a:pPr indent="-285750" lvl="0" marL="285750" rtl="0" algn="l">
              <a:lnSpc>
                <a:spcPct val="100000"/>
              </a:lnSpc>
              <a:spcBef>
                <a:spcPts val="600"/>
              </a:spcBef>
              <a:spcAft>
                <a:spcPts val="0"/>
              </a:spcAft>
              <a:buSzPts val="1400"/>
              <a:buFont typeface="Arial"/>
              <a:buChar char="•"/>
            </a:pPr>
            <a:r>
              <a:rPr lang="en-US"/>
              <a:t>Introduzione alle piattaforme di gestione basate sul cloud per il monitoraggio dell'infrastruttura. </a:t>
            </a:r>
            <a:endParaRPr/>
          </a:p>
          <a:p>
            <a:pPr indent="-285750" lvl="0" marL="285750" rtl="0" algn="l">
              <a:lnSpc>
                <a:spcPct val="100000"/>
              </a:lnSpc>
              <a:spcBef>
                <a:spcPts val="600"/>
              </a:spcBef>
              <a:spcAft>
                <a:spcPts val="0"/>
              </a:spcAft>
              <a:buSzPts val="1400"/>
              <a:buFont typeface="Arial"/>
              <a:buChar char="•"/>
            </a:pPr>
            <a:r>
              <a:rPr lang="en-US"/>
              <a:t>Esercitazioni pratiche sull'uso dello strumento Security Infusion per identificare e correggere le vulnerabilità. </a:t>
            </a:r>
            <a:endParaRPr/>
          </a:p>
          <a:p>
            <a:pPr indent="-285750" lvl="0" marL="285750" rtl="0" algn="l">
              <a:lnSpc>
                <a:spcPct val="100000"/>
              </a:lnSpc>
              <a:spcBef>
                <a:spcPts val="600"/>
              </a:spcBef>
              <a:spcAft>
                <a:spcPts val="0"/>
              </a:spcAft>
              <a:buSzPts val="1400"/>
              <a:buFont typeface="Arial"/>
              <a:buChar char="•"/>
            </a:pPr>
            <a:r>
              <a:rPr lang="en-US"/>
              <a:t>Creazione di rapporti sullo stato del sistema e sulle vulnerabilità per le parti interessate.</a:t>
            </a:r>
            <a:endParaRPr/>
          </a:p>
          <a:p>
            <a:pPr indent="-285750" lvl="0" marL="285750" rtl="0" algn="l">
              <a:lnSpc>
                <a:spcPct val="100000"/>
              </a:lnSpc>
              <a:spcBef>
                <a:spcPts val="600"/>
              </a:spcBef>
              <a:spcAft>
                <a:spcPts val="0"/>
              </a:spcAft>
              <a:buSzPts val="1400"/>
              <a:buFont typeface="Arial"/>
              <a:buChar char="•"/>
            </a:pPr>
            <a:r>
              <a:rPr lang="en-US"/>
              <a:t>Dimostrazione dal vivo dell'impostazione del monitoraggio continuo di sistemi sanitari critici. </a:t>
            </a:r>
            <a:endParaRPr/>
          </a:p>
          <a:p>
            <a:pPr indent="-285750" lvl="0" marL="285750" rtl="0" algn="l">
              <a:lnSpc>
                <a:spcPct val="100000"/>
              </a:lnSpc>
              <a:spcBef>
                <a:spcPts val="600"/>
              </a:spcBef>
              <a:spcAft>
                <a:spcPts val="0"/>
              </a:spcAft>
              <a:buSzPts val="1400"/>
              <a:buFont typeface="Arial"/>
              <a:buChar char="•"/>
            </a:pPr>
            <a:r>
              <a:rPr lang="en-US"/>
              <a:t>Dimostrazione di come utilizzare un dashboard centralizzato per analizzare gli eventi storici e garantire una sorveglianza 24 ore su 24, 7 giorni su 7 ed esaminare qualsiasi evento storico di basso livello, se necessario.</a:t>
            </a:r>
            <a:endParaRPr/>
          </a:p>
          <a:p>
            <a:pPr indent="-196850" lvl="0" marL="285750" rtl="0" algn="l">
              <a:lnSpc>
                <a:spcPct val="100000"/>
              </a:lnSpc>
              <a:spcBef>
                <a:spcPts val="600"/>
              </a:spcBef>
              <a:spcAft>
                <a:spcPts val="0"/>
              </a:spcAft>
              <a:buSzPts val="1400"/>
              <a:buFont typeface="Arial"/>
              <a:buNone/>
            </a:pPr>
            <a:r>
              <a:t/>
            </a:r>
            <a:endParaRPr/>
          </a:p>
        </p:txBody>
      </p:sp>
      <p:grpSp>
        <p:nvGrpSpPr>
          <p:cNvPr id="331" name="Google Shape;331;p13"/>
          <p:cNvGrpSpPr/>
          <p:nvPr/>
        </p:nvGrpSpPr>
        <p:grpSpPr>
          <a:xfrm>
            <a:off x="3084061" y="0"/>
            <a:ext cx="2959129" cy="6871447"/>
            <a:chOff x="3084061" y="0"/>
            <a:chExt cx="2959129" cy="6871447"/>
          </a:xfrm>
        </p:grpSpPr>
        <p:sp>
          <p:nvSpPr>
            <p:cNvPr id="332" name="Google Shape;332;p1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33" name="Google Shape;333;p13"/>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34" name="Google Shape;334;p13"/>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35" name="Google Shape;335;p13"/>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36" name="Google Shape;336;p13"/>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
        <p:nvSpPr>
          <p:cNvPr id="337" name="Google Shape;337;p13"/>
          <p:cNvSpPr txBox="1"/>
          <p:nvPr>
            <p:ph idx="4" type="body"/>
          </p:nvPr>
        </p:nvSpPr>
        <p:spPr>
          <a:xfrm>
            <a:off x="6391564" y="2194560"/>
            <a:ext cx="5671085" cy="1068780"/>
          </a:xfrm>
          <a:prstGeom prst="rect">
            <a:avLst/>
          </a:prstGeom>
          <a:noFill/>
          <a:ln>
            <a:noFill/>
          </a:ln>
        </p:spPr>
        <p:txBody>
          <a:bodyPr anchorCtr="0" anchor="t" bIns="45700" lIns="91425" spcFirstLastPara="1" rIns="0" wrap="square" tIns="45700">
            <a:noAutofit/>
          </a:bodyPr>
          <a:lstStyle/>
          <a:p>
            <a:pPr indent="-285750" lvl="0" marL="514350" rtl="0" algn="l">
              <a:lnSpc>
                <a:spcPct val="100000"/>
              </a:lnSpc>
              <a:spcBef>
                <a:spcPts val="600"/>
              </a:spcBef>
              <a:spcAft>
                <a:spcPts val="0"/>
              </a:spcAft>
              <a:buSzPts val="1400"/>
              <a:buFont typeface="Arial"/>
              <a:buChar char="•"/>
            </a:pPr>
            <a:r>
              <a:rPr lang="en-US"/>
              <a:t>Minacce informatiche comuni </a:t>
            </a:r>
            <a:r>
              <a:rPr lang="en-US" sz="1400"/>
              <a:t>che colpiscono il settore sanitario.</a:t>
            </a:r>
            <a:endParaRPr/>
          </a:p>
          <a:p>
            <a:pPr indent="-285750" lvl="0" marL="514350" rtl="0" algn="l">
              <a:lnSpc>
                <a:spcPct val="100000"/>
              </a:lnSpc>
              <a:spcBef>
                <a:spcPts val="600"/>
              </a:spcBef>
              <a:spcAft>
                <a:spcPts val="0"/>
              </a:spcAft>
              <a:buSzPts val="1400"/>
              <a:buFont typeface="Arial"/>
              <a:buChar char="•"/>
            </a:pPr>
            <a:r>
              <a:rPr lang="en-US"/>
              <a:t>Migliori pratiche per una rapida risposta agli incidenti informatici</a:t>
            </a:r>
            <a:endParaRPr/>
          </a:p>
          <a:p>
            <a:pPr indent="-285750" lvl="0" marL="514350" rtl="0" algn="l">
              <a:lnSpc>
                <a:spcPct val="100000"/>
              </a:lnSpc>
              <a:spcBef>
                <a:spcPts val="600"/>
              </a:spcBef>
              <a:spcAft>
                <a:spcPts val="0"/>
              </a:spcAft>
              <a:buSzPts val="1400"/>
              <a:buFont typeface="Arial"/>
              <a:buChar char="•"/>
            </a:pPr>
            <a:r>
              <a:rPr lang="en-US"/>
              <a:t>Panoramica delle gamme informatiche e degli strumenti SIEM </a:t>
            </a:r>
            <a:endParaRPr/>
          </a:p>
        </p:txBody>
      </p:sp>
      <p:sp>
        <p:nvSpPr>
          <p:cNvPr id="338" name="Google Shape;338;p13"/>
          <p:cNvSpPr txBox="1"/>
          <p:nvPr/>
        </p:nvSpPr>
        <p:spPr>
          <a:xfrm>
            <a:off x="6583680" y="1828800"/>
            <a:ext cx="5188800" cy="402000"/>
          </a:xfrm>
          <a:prstGeom prst="rect">
            <a:avLst/>
          </a:prstGeom>
          <a:noFill/>
          <a:ln>
            <a:noFill/>
          </a:ln>
        </p:spPr>
        <p:txBody>
          <a:bodyPr anchorCtr="0" anchor="b" bIns="45700" lIns="91425" spcFirstLastPara="1" rIns="0" wrap="square" tIns="0">
            <a:noAutofit/>
          </a:bodyPr>
          <a:lstStyle/>
          <a:p>
            <a:pPr indent="0" lvl="0" marL="0" marR="0" rtl="0" algn="l">
              <a:lnSpc>
                <a:spcPct val="100000"/>
              </a:lnSpc>
              <a:spcBef>
                <a:spcPts val="0"/>
              </a:spcBef>
              <a:spcAft>
                <a:spcPts val="0"/>
              </a:spcAft>
              <a:buClr>
                <a:schemeClr val="accent1"/>
              </a:buClr>
              <a:buSzPts val="1600"/>
              <a:buFont typeface="Courier New"/>
              <a:buNone/>
            </a:pPr>
            <a:r>
              <a:rPr b="0" i="0" lang="en-US" sz="1600" u="none" cap="none" strike="noStrike">
                <a:solidFill>
                  <a:schemeClr val="accent1"/>
                </a:solidFill>
                <a:latin typeface="Century Gothic"/>
                <a:ea typeface="Century Gothic"/>
                <a:cs typeface="Century Gothic"/>
                <a:sym typeface="Century Gothic"/>
              </a:rPr>
              <a:t>Argomento 3: Notifiche e risposte alle minacce in tempo reale</a:t>
            </a:r>
            <a:endParaRPr b="0" i="0" sz="20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4"/>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44" name="Google Shape;344;p14"/>
          <p:cNvSpPr txBox="1"/>
          <p:nvPr>
            <p:ph idx="1" type="subTitle"/>
          </p:nvPr>
        </p:nvSpPr>
        <p:spPr>
          <a:xfrm>
            <a:off x="6599787" y="137160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 2</a:t>
            </a:r>
            <a:endParaRPr/>
          </a:p>
        </p:txBody>
      </p:sp>
      <p:sp>
        <p:nvSpPr>
          <p:cNvPr id="345" name="Google Shape;345;p14"/>
          <p:cNvSpPr txBox="1"/>
          <p:nvPr>
            <p:ph idx="3" type="body"/>
          </p:nvPr>
        </p:nvSpPr>
        <p:spPr>
          <a:xfrm>
            <a:off x="6599775" y="2011680"/>
            <a:ext cx="5502625" cy="54864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 5 Collaborazione e condivisione delle conoscenze</a:t>
            </a:r>
            <a:endParaRPr/>
          </a:p>
        </p:txBody>
      </p:sp>
      <p:sp>
        <p:nvSpPr>
          <p:cNvPr id="346" name="Google Shape;346;p14"/>
          <p:cNvSpPr txBox="1"/>
          <p:nvPr>
            <p:ph idx="4" type="body"/>
          </p:nvPr>
        </p:nvSpPr>
        <p:spPr>
          <a:xfrm>
            <a:off x="6599800" y="2560320"/>
            <a:ext cx="5139618" cy="1701570"/>
          </a:xfrm>
          <a:prstGeom prst="rect">
            <a:avLst/>
          </a:prstGeom>
          <a:noFill/>
          <a:ln>
            <a:noFill/>
          </a:ln>
        </p:spPr>
        <p:txBody>
          <a:bodyPr anchorCtr="0" anchor="t" bIns="45700" lIns="91425" spcFirstLastPara="1" rIns="0" wrap="square" tIns="45700">
            <a:noAutofit/>
          </a:bodyPr>
          <a:lstStyle/>
          <a:p>
            <a:pPr indent="-285750" lvl="0" marL="285750" rtl="0" algn="l">
              <a:lnSpc>
                <a:spcPct val="100000"/>
              </a:lnSpc>
              <a:spcBef>
                <a:spcPts val="600"/>
              </a:spcBef>
              <a:spcAft>
                <a:spcPts val="0"/>
              </a:spcAft>
              <a:buSzPts val="1400"/>
              <a:buFont typeface="Arial"/>
              <a:buChar char="•"/>
            </a:pPr>
            <a:r>
              <a:rPr lang="en-US"/>
              <a:t>Discussione sull'importanza dell'istruzione e della formazione continua per i professionisti della sicurezza informatica nel settore sanitario.</a:t>
            </a:r>
            <a:endParaRPr/>
          </a:p>
          <a:p>
            <a:pPr indent="-285750" lvl="0" marL="285750" rtl="0" algn="l">
              <a:lnSpc>
                <a:spcPct val="100000"/>
              </a:lnSpc>
              <a:spcBef>
                <a:spcPts val="600"/>
              </a:spcBef>
              <a:spcAft>
                <a:spcPts val="0"/>
              </a:spcAft>
              <a:buSzPts val="1400"/>
              <a:buFont typeface="Arial"/>
              <a:buChar char="•"/>
            </a:pPr>
            <a:r>
              <a:rPr lang="en-US"/>
              <a:t>Riflessione sui punti chiave del seminario e raccomandazioni per un continuo miglioramento delle strategie di cybersicurezza sanitaria.</a:t>
            </a:r>
            <a:endParaRPr/>
          </a:p>
        </p:txBody>
      </p:sp>
      <p:grpSp>
        <p:nvGrpSpPr>
          <p:cNvPr id="347" name="Google Shape;347;p14"/>
          <p:cNvGrpSpPr/>
          <p:nvPr/>
        </p:nvGrpSpPr>
        <p:grpSpPr>
          <a:xfrm>
            <a:off x="3084061" y="0"/>
            <a:ext cx="2959129" cy="6871447"/>
            <a:chOff x="3084061" y="0"/>
            <a:chExt cx="2959129" cy="6871447"/>
          </a:xfrm>
        </p:grpSpPr>
        <p:sp>
          <p:nvSpPr>
            <p:cNvPr id="348" name="Google Shape;348;p1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49" name="Google Shape;349;p14"/>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50" name="Google Shape;350;p14"/>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51" name="Google Shape;351;p14"/>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52" name="Google Shape;352;p14"/>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 di valutazione</a:t>
            </a:r>
            <a:endParaRPr/>
          </a:p>
        </p:txBody>
      </p:sp>
      <p:sp>
        <p:nvSpPr>
          <p:cNvPr id="358" name="Google Shape;358;p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59" name="Google Shape;359;p16"/>
          <p:cNvGrpSpPr/>
          <p:nvPr/>
        </p:nvGrpSpPr>
        <p:grpSpPr>
          <a:xfrm>
            <a:off x="7370364" y="-23539"/>
            <a:ext cx="2562565" cy="6885155"/>
            <a:chOff x="7370364" y="-23539"/>
            <a:chExt cx="2562565" cy="6885155"/>
          </a:xfrm>
        </p:grpSpPr>
        <p:pic>
          <p:nvPicPr>
            <p:cNvPr id="360" name="Google Shape;360;p1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61" name="Google Shape;361;p16"/>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362" name="Google Shape;362;p16"/>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b="0" i="0" lang="en-US" sz="1870" u="none" cap="none" strike="noStrike">
                <a:solidFill>
                  <a:schemeClr val="dk2"/>
                </a:solidFill>
                <a:latin typeface="Arial"/>
                <a:ea typeface="Arial"/>
                <a:cs typeface="Arial"/>
                <a:sym typeface="Arial"/>
              </a:rPr>
              <a:t>Delineare gli elementi di valutazione e il processo di valutazione</a:t>
            </a:r>
            <a:endParaRPr b="0" i="0" sz="1870" u="none" cap="none" strike="noStrike">
              <a:solidFill>
                <a:schemeClr val="dk2"/>
              </a:solidFill>
              <a:latin typeface="Arial"/>
              <a:ea typeface="Arial"/>
              <a:cs typeface="Arial"/>
              <a:sym typeface="Arial"/>
            </a:endParaRPr>
          </a:p>
        </p:txBody>
      </p:sp>
      <p:pic>
        <p:nvPicPr>
          <p:cNvPr descr="A person sitting at a desk writing on a paper&#10;&#10;Description automatically generated" id="363" name="Google Shape;363;p16"/>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pic>
        <p:nvPicPr>
          <p:cNvPr id="364" name="Google Shape;364;p16"/>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65" name="Google Shape;365;p16"/>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66" name="Google Shape;366;p16"/>
          <p:cNvSpPr txBox="1"/>
          <p:nvPr/>
        </p:nvSpPr>
        <p:spPr>
          <a:xfrm>
            <a:off x="676656" y="2103120"/>
            <a:ext cx="5858091" cy="375487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2"/>
              </a:buClr>
              <a:buSzPts val="1400"/>
              <a:buFont typeface="Noto Sans Symbols"/>
              <a:buChar char="❖"/>
            </a:pPr>
            <a:r>
              <a:rPr b="1" i="0" lang="en-US" sz="1400" u="none" cap="none" strike="noStrike">
                <a:solidFill>
                  <a:schemeClr val="dk1"/>
                </a:solidFill>
                <a:highlight>
                  <a:schemeClr val="lt1"/>
                </a:highlight>
                <a:latin typeface="Century Gothic"/>
                <a:ea typeface="Century Gothic"/>
                <a:cs typeface="Century Gothic"/>
                <a:sym typeface="Century Gothic"/>
              </a:rPr>
              <a:t>L'autovalutazione </a:t>
            </a:r>
            <a:r>
              <a:rPr b="0" i="0" lang="en-US" sz="1400" u="none" cap="none" strike="noStrike">
                <a:solidFill>
                  <a:schemeClr val="dk1"/>
                </a:solidFill>
                <a:highlight>
                  <a:schemeClr val="lt1"/>
                </a:highlight>
                <a:latin typeface="Century Gothic"/>
                <a:ea typeface="Century Gothic"/>
                <a:cs typeface="Century Gothic"/>
                <a:sym typeface="Century Gothic"/>
              </a:rPr>
              <a:t>costituisce una componente fondamentale, offrendo a ciascun partecipante l'opportunità di riflettere sul proprio percorso di apprendimento e di valutare la propria comprensione delle strategie di cybersecurity discusse. </a:t>
            </a:r>
            <a:endParaRPr/>
          </a:p>
          <a:p>
            <a:pPr indent="-196850" lvl="0" marL="285750" marR="0" rtl="0" algn="l">
              <a:lnSpc>
                <a:spcPct val="100000"/>
              </a:lnSpc>
              <a:spcBef>
                <a:spcPts val="0"/>
              </a:spcBef>
              <a:spcAft>
                <a:spcPts val="0"/>
              </a:spcAft>
              <a:buClr>
                <a:schemeClr val="dk2"/>
              </a:buClr>
              <a:buSzPts val="1400"/>
              <a:buFont typeface="Noto Sans Symbols"/>
              <a:buNone/>
            </a:pPr>
            <a:r>
              <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2"/>
              </a:buClr>
              <a:buSzPts val="1400"/>
              <a:buFont typeface="Noto Sans Symbols"/>
              <a:buChar char="❖"/>
            </a:pPr>
            <a:r>
              <a:rPr b="0" i="0" lang="en-US" sz="1400" u="none" cap="none" strike="noStrike">
                <a:solidFill>
                  <a:schemeClr val="dk1"/>
                </a:solidFill>
                <a:highlight>
                  <a:schemeClr val="lt1"/>
                </a:highlight>
                <a:latin typeface="Century Gothic"/>
                <a:ea typeface="Century Gothic"/>
                <a:cs typeface="Century Gothic"/>
                <a:sym typeface="Century Gothic"/>
              </a:rPr>
              <a:t>Inoltre, la valutazione da parte del formatore comprende la </a:t>
            </a:r>
            <a:r>
              <a:rPr b="1" i="0" lang="en-US" sz="1400" u="none" cap="none" strike="noStrike">
                <a:solidFill>
                  <a:schemeClr val="dk1"/>
                </a:solidFill>
                <a:highlight>
                  <a:schemeClr val="lt1"/>
                </a:highlight>
                <a:latin typeface="Century Gothic"/>
                <a:ea typeface="Century Gothic"/>
                <a:cs typeface="Century Gothic"/>
                <a:sym typeface="Century Gothic"/>
              </a:rPr>
              <a:t>comunicazione </a:t>
            </a:r>
            <a:r>
              <a:rPr b="0" i="0" lang="en-US" sz="1400" u="none" cap="none" strike="noStrike">
                <a:solidFill>
                  <a:schemeClr val="dk1"/>
                </a:solidFill>
                <a:highlight>
                  <a:schemeClr val="lt1"/>
                </a:highlight>
                <a:latin typeface="Century Gothic"/>
                <a:ea typeface="Century Gothic"/>
                <a:cs typeface="Century Gothic"/>
                <a:sym typeface="Century Gothic"/>
              </a:rPr>
              <a:t>e l'</a:t>
            </a:r>
            <a:r>
              <a:rPr b="1" i="0" lang="en-US" sz="1400" u="none" cap="none" strike="noStrike">
                <a:solidFill>
                  <a:schemeClr val="dk1"/>
                </a:solidFill>
                <a:highlight>
                  <a:schemeClr val="lt1"/>
                </a:highlight>
                <a:latin typeface="Century Gothic"/>
                <a:ea typeface="Century Gothic"/>
                <a:cs typeface="Century Gothic"/>
                <a:sym typeface="Century Gothic"/>
              </a:rPr>
              <a:t>interazione dei partecipanti</a:t>
            </a:r>
            <a:r>
              <a:rPr b="0" i="0" lang="en-US" sz="1400" u="none" cap="none" strike="noStrike">
                <a:solidFill>
                  <a:schemeClr val="dk1"/>
                </a:solidFill>
                <a:highlight>
                  <a:schemeClr val="lt1"/>
                </a:highlight>
                <a:latin typeface="Century Gothic"/>
                <a:ea typeface="Century Gothic"/>
                <a:cs typeface="Century Gothic"/>
                <a:sym typeface="Century Gothic"/>
              </a:rPr>
              <a:t>, con particolare attenzione alla promozione del pensiero critico attraverso discussioni aperte. Questo ambiente collaborativo non solo migliora la comprensione dei concetti di cybersecurity da parte dei partecipanti, ma incoraggia anche l'esplorazione di aspetti critici specifici del settore energetico. </a:t>
            </a:r>
            <a:endParaRPr/>
          </a:p>
          <a:p>
            <a:pPr indent="-196850" lvl="0" marL="285750" marR="0" rtl="0" algn="l">
              <a:lnSpc>
                <a:spcPct val="100000"/>
              </a:lnSpc>
              <a:spcBef>
                <a:spcPts val="0"/>
              </a:spcBef>
              <a:spcAft>
                <a:spcPts val="0"/>
              </a:spcAft>
              <a:buClr>
                <a:schemeClr val="dk2"/>
              </a:buClr>
              <a:buSzPts val="1400"/>
              <a:buFont typeface="Noto Sans Symbols"/>
              <a:buNone/>
            </a:pPr>
            <a:r>
              <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2"/>
              </a:buClr>
              <a:buSzPts val="1400"/>
              <a:buFont typeface="Noto Sans Symbols"/>
              <a:buChar char="❖"/>
            </a:pPr>
            <a:r>
              <a:rPr b="0" i="0" lang="en-US" sz="1400" u="none" cap="none" strike="noStrike">
                <a:solidFill>
                  <a:schemeClr val="dk1"/>
                </a:solidFill>
                <a:highlight>
                  <a:schemeClr val="lt1"/>
                </a:highlight>
                <a:latin typeface="Century Gothic"/>
                <a:ea typeface="Century Gothic"/>
                <a:cs typeface="Century Gothic"/>
                <a:sym typeface="Century Gothic"/>
              </a:rPr>
              <a:t>Una volta completato con successo il seminario, i partecipanti riceveranno un </a:t>
            </a:r>
            <a:r>
              <a:rPr b="1" i="0" lang="en-US" sz="1400" u="none" cap="none" strike="noStrike">
                <a:solidFill>
                  <a:schemeClr val="dk1"/>
                </a:solidFill>
                <a:highlight>
                  <a:schemeClr val="lt1"/>
                </a:highlight>
                <a:latin typeface="Century Gothic"/>
                <a:ea typeface="Century Gothic"/>
                <a:cs typeface="Century Gothic"/>
                <a:sym typeface="Century Gothic"/>
              </a:rPr>
              <a:t>certificato di partecipazione</a:t>
            </a:r>
            <a:r>
              <a:rPr b="0" i="0" lang="en-US" sz="1400" u="none" cap="none" strike="noStrike">
                <a:solidFill>
                  <a:schemeClr val="dk1"/>
                </a:solidFill>
                <a:highlight>
                  <a:schemeClr val="lt1"/>
                </a:highlight>
                <a:latin typeface="Century Gothic"/>
                <a:ea typeface="Century Gothic"/>
                <a:cs typeface="Century Gothic"/>
                <a:sym typeface="Century Gothic"/>
              </a:rPr>
              <a:t>, che riconosce il loro impegno nell'ampliare le conoscenze sulla cybersecurity nel contesto dell'assistenza sanitaria.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72" name="Google Shape;372;p1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Conoscenze di base e prerequisiti</a:t>
            </a:r>
            <a:endParaRPr/>
          </a:p>
        </p:txBody>
      </p:sp>
      <p:sp>
        <p:nvSpPr>
          <p:cNvPr id="373" name="Google Shape;373;p17"/>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Conoscenze di base:</a:t>
            </a:r>
            <a:endParaRPr/>
          </a:p>
        </p:txBody>
      </p:sp>
      <p:sp>
        <p:nvSpPr>
          <p:cNvPr id="374" name="Google Shape;374;p17"/>
          <p:cNvSpPr txBox="1"/>
          <p:nvPr>
            <p:ph idx="3" type="body"/>
          </p:nvPr>
        </p:nvSpPr>
        <p:spPr>
          <a:xfrm>
            <a:off x="893350" y="2103120"/>
            <a:ext cx="5885100" cy="17622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solidFill>
                  <a:schemeClr val="dk1"/>
                </a:solidFill>
                <a:highlight>
                  <a:schemeClr val="lt1"/>
                </a:highlight>
              </a:rPr>
              <a:t>Conoscenza di base di computer e reti</a:t>
            </a:r>
            <a:endParaRPr sz="1600">
              <a:solidFill>
                <a:schemeClr val="dk1"/>
              </a:solidFill>
              <a:highlight>
                <a:schemeClr val="lt1"/>
              </a:highlight>
            </a:endParaRPr>
          </a:p>
          <a:p>
            <a:pPr indent="0" lvl="0" marL="0" rtl="0" algn="l">
              <a:lnSpc>
                <a:spcPct val="100000"/>
              </a:lnSpc>
              <a:spcBef>
                <a:spcPts val="1800"/>
              </a:spcBef>
              <a:spcAft>
                <a:spcPts val="0"/>
              </a:spcAft>
              <a:buSzPts val="1600"/>
              <a:buNone/>
            </a:pPr>
            <a:r>
              <a:rPr lang="en-US" sz="1600">
                <a:solidFill>
                  <a:schemeClr val="dk1"/>
                </a:solidFill>
                <a:highlight>
                  <a:schemeClr val="lt1"/>
                </a:highlight>
              </a:rPr>
              <a:t>Conoscenze di base di informatica e sicurezza</a:t>
            </a:r>
            <a:endParaRPr sz="1600">
              <a:solidFill>
                <a:schemeClr val="dk1"/>
              </a:solidFill>
              <a:highlight>
                <a:schemeClr val="lt1"/>
              </a:highlight>
            </a:endParaRPr>
          </a:p>
          <a:p>
            <a:pPr indent="0" lvl="0" marL="0" rtl="0" algn="l">
              <a:lnSpc>
                <a:spcPct val="100000"/>
              </a:lnSpc>
              <a:spcBef>
                <a:spcPts val="1400"/>
              </a:spcBef>
              <a:spcAft>
                <a:spcPts val="0"/>
              </a:spcAft>
              <a:buSzPts val="1600"/>
              <a:buNone/>
            </a:pPr>
            <a:r>
              <a:rPr lang="en-US" sz="1600">
                <a:solidFill>
                  <a:schemeClr val="dk1"/>
                </a:solidFill>
                <a:highlight>
                  <a:schemeClr val="lt1"/>
                </a:highlight>
              </a:rPr>
              <a:t>Consapevolezza della sicurezza informatica</a:t>
            </a:r>
            <a:endParaRPr sz="1600">
              <a:solidFill>
                <a:schemeClr val="dk1"/>
              </a:solidFill>
              <a:highlight>
                <a:schemeClr val="lt1"/>
              </a:highlight>
            </a:endParaRPr>
          </a:p>
        </p:txBody>
      </p:sp>
      <p:sp>
        <p:nvSpPr>
          <p:cNvPr id="375" name="Google Shape;375;p1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76" name="Google Shape;376;p1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7" name="Google Shape;377;p17"/>
          <p:cNvSpPr txBox="1"/>
          <p:nvPr/>
        </p:nvSpPr>
        <p:spPr>
          <a:xfrm>
            <a:off x="893304" y="4258088"/>
            <a:ext cx="5710500"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Prerequisiti:</a:t>
            </a:r>
            <a:endParaRPr b="0" i="0" sz="1400" u="none" cap="none" strike="noStrike">
              <a:solidFill>
                <a:srgbClr val="000000"/>
              </a:solidFill>
              <a:latin typeface="Arial"/>
              <a:ea typeface="Arial"/>
              <a:cs typeface="Arial"/>
              <a:sym typeface="Arial"/>
            </a:endParaRPr>
          </a:p>
        </p:txBody>
      </p:sp>
      <p:sp>
        <p:nvSpPr>
          <p:cNvPr id="378" name="Google Shape;378;p17"/>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chemeClr val="dk1"/>
                </a:solidFill>
                <a:highlight>
                  <a:schemeClr val="lt1"/>
                </a:highlight>
                <a:latin typeface="Century Gothic"/>
                <a:ea typeface="Century Gothic"/>
                <a:cs typeface="Century Gothic"/>
                <a:sym typeface="Century Gothic"/>
              </a:rPr>
              <a:t>Nessuno</a:t>
            </a:r>
            <a:endParaRPr b="0" i="0" sz="1400" u="none" cap="none" strike="noStrike">
              <a:solidFill>
                <a:schemeClr val="dk1"/>
              </a:solidFill>
              <a:highlight>
                <a:schemeClr val="lt1"/>
              </a:highlight>
              <a:latin typeface="Arial"/>
              <a:ea typeface="Arial"/>
              <a:cs typeface="Arial"/>
              <a:sym typeface="Arial"/>
            </a:endParaRPr>
          </a:p>
        </p:txBody>
      </p:sp>
      <p:pic>
        <p:nvPicPr>
          <p:cNvPr descr="A person holding books in a library&#10;&#10;Description automatically generated" id="379" name="Google Shape;379;p17"/>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pic>
        <p:nvPicPr>
          <p:cNvPr id="380" name="Google Shape;380;p17"/>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81" name="Google Shape;381;p17"/>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87" name="Google Shape;387;p2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Strumenti tecnici e altri requisiti</a:t>
            </a:r>
            <a:endParaRPr/>
          </a:p>
        </p:txBody>
      </p:sp>
      <p:sp>
        <p:nvSpPr>
          <p:cNvPr id="388" name="Google Shape;388;p24"/>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Strumenti tecnici</a:t>
            </a:r>
            <a:endParaRPr/>
          </a:p>
        </p:txBody>
      </p:sp>
      <p:sp>
        <p:nvSpPr>
          <p:cNvPr id="389" name="Google Shape;389;p24"/>
          <p:cNvSpPr txBox="1"/>
          <p:nvPr>
            <p:ph idx="3" type="body"/>
          </p:nvPr>
        </p:nvSpPr>
        <p:spPr>
          <a:xfrm>
            <a:off x="1037417" y="2429101"/>
            <a:ext cx="5885179" cy="661572"/>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1400"/>
              </a:spcBef>
              <a:spcAft>
                <a:spcPts val="0"/>
              </a:spcAft>
              <a:buSzPts val="1600"/>
              <a:buNone/>
            </a:pPr>
            <a:r>
              <a:rPr lang="en-US" sz="1600"/>
              <a:t>Niente Prerequisito</a:t>
            </a:r>
            <a:endParaRPr sz="1600"/>
          </a:p>
        </p:txBody>
      </p:sp>
      <p:sp>
        <p:nvSpPr>
          <p:cNvPr id="390" name="Google Shape;390;p2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91" name="Google Shape;391;p2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92" name="Google Shape;392;p24"/>
          <p:cNvSpPr txBox="1"/>
          <p:nvPr/>
        </p:nvSpPr>
        <p:spPr>
          <a:xfrm>
            <a:off x="1037417" y="3567055"/>
            <a:ext cx="5710505" cy="483737"/>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Altri requisiti</a:t>
            </a:r>
            <a:endParaRPr b="0" i="0" sz="1400" u="none" cap="none" strike="noStrike">
              <a:solidFill>
                <a:srgbClr val="000000"/>
              </a:solidFill>
              <a:latin typeface="Arial"/>
              <a:ea typeface="Arial"/>
              <a:cs typeface="Arial"/>
              <a:sym typeface="Arial"/>
            </a:endParaRPr>
          </a:p>
        </p:txBody>
      </p:sp>
      <p:sp>
        <p:nvSpPr>
          <p:cNvPr id="393" name="Google Shape;393;p24"/>
          <p:cNvSpPr txBox="1"/>
          <p:nvPr/>
        </p:nvSpPr>
        <p:spPr>
          <a:xfrm>
            <a:off x="1049093" y="4352545"/>
            <a:ext cx="5885179" cy="80407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rgbClr val="7F7F7F"/>
                </a:solidFill>
                <a:highlight>
                  <a:schemeClr val="lt1"/>
                </a:highlight>
                <a:latin typeface="Century Gothic"/>
                <a:ea typeface="Century Gothic"/>
                <a:cs typeface="Century Gothic"/>
                <a:sym typeface="Century Gothic"/>
              </a:rPr>
              <a:t>Conoscenza dei concetti informatici di base / Consapevolezza delle pratiche di sicurezza di Internet / Volontà di imparare e sperimentare / Partecipazione attiva</a:t>
            </a:r>
            <a:endParaRPr b="0" i="0" sz="1400" u="none" cap="none" strike="noStrike">
              <a:solidFill>
                <a:srgbClr val="000000"/>
              </a:solidFill>
              <a:highlight>
                <a:schemeClr val="lt1"/>
              </a:highlight>
              <a:latin typeface="Arial"/>
              <a:ea typeface="Arial"/>
              <a:cs typeface="Arial"/>
              <a:sym typeface="Arial"/>
            </a:endParaRPr>
          </a:p>
        </p:txBody>
      </p:sp>
      <p:pic>
        <p:nvPicPr>
          <p:cNvPr descr="A group of people working on a project&#10;&#10;Description automatically generated" id="394" name="Google Shape;394;p24"/>
          <p:cNvPicPr preferRelativeResize="0"/>
          <p:nvPr>
            <p:ph idx="2" type="pic"/>
          </p:nvPr>
        </p:nvPicPr>
        <p:blipFill rotWithShape="1">
          <a:blip r:embed="rId4">
            <a:alphaModFix/>
          </a:blip>
          <a:srcRect b="0" l="14408" r="14407" t="0"/>
          <a:stretch/>
        </p:blipFill>
        <p:spPr>
          <a:xfrm flipH="1">
            <a:off x="7163691" y="0"/>
            <a:ext cx="5024825" cy="6858000"/>
          </a:xfrm>
          <a:prstGeom prst="rect">
            <a:avLst/>
          </a:prstGeom>
          <a:solidFill>
            <a:schemeClr val="lt2"/>
          </a:solidFill>
          <a:ln>
            <a:noFill/>
          </a:ln>
        </p:spPr>
      </p:pic>
      <p:pic>
        <p:nvPicPr>
          <p:cNvPr id="395" name="Google Shape;395;p2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96" name="Google Shape;396;p2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0" name="Shape 400"/>
        <p:cNvGrpSpPr/>
        <p:nvPr/>
      </p:nvGrpSpPr>
      <p:grpSpPr>
        <a:xfrm>
          <a:off x="0" y="0"/>
          <a:ext cx="0" cy="0"/>
          <a:chOff x="0" y="0"/>
          <a:chExt cx="0" cy="0"/>
        </a:xfrm>
      </p:grpSpPr>
      <p:sp>
        <p:nvSpPr>
          <p:cNvPr id="401" name="Google Shape;401;p22"/>
          <p:cNvSpPr txBox="1"/>
          <p:nvPr>
            <p:ph type="ctrTitle"/>
          </p:nvPr>
        </p:nvSpPr>
        <p:spPr>
          <a:xfrm>
            <a:off x="796325" y="320050"/>
            <a:ext cx="6367500" cy="152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240"/>
              <a:buFont typeface="Book Antiqua"/>
              <a:buNone/>
            </a:pPr>
            <a:r>
              <a:rPr lang="en-US" sz="3640">
                <a:solidFill>
                  <a:schemeClr val="accent1"/>
                </a:solidFill>
              </a:rPr>
              <a:t>Risorse: </a:t>
            </a:r>
            <a:r>
              <a:rPr lang="en-US" sz="3640"/>
              <a:t>Libri e materiale di riferimento</a:t>
            </a:r>
            <a:endParaRPr sz="3640"/>
          </a:p>
        </p:txBody>
      </p:sp>
      <p:sp>
        <p:nvSpPr>
          <p:cNvPr id="402" name="Google Shape;402;p22"/>
          <p:cNvSpPr txBox="1"/>
          <p:nvPr>
            <p:ph idx="1" type="body"/>
          </p:nvPr>
        </p:nvSpPr>
        <p:spPr>
          <a:xfrm>
            <a:off x="720125" y="2176200"/>
            <a:ext cx="6367500" cy="3464100"/>
          </a:xfrm>
          <a:prstGeom prst="rect">
            <a:avLst/>
          </a:prstGeom>
          <a:noFill/>
          <a:ln>
            <a:noFill/>
          </a:ln>
        </p:spPr>
        <p:txBody>
          <a:bodyPr anchorCtr="0" anchor="t" bIns="0" lIns="91425" spcFirstLastPara="1" rIns="0" wrap="square" tIns="45700">
            <a:noAutofit/>
          </a:bodyPr>
          <a:lstStyle/>
          <a:p>
            <a:pPr indent="-219265" lvl="0" marL="228600" rtl="0" algn="l">
              <a:lnSpc>
                <a:spcPct val="80000"/>
              </a:lnSpc>
              <a:spcBef>
                <a:spcPts val="600"/>
              </a:spcBef>
              <a:spcAft>
                <a:spcPts val="0"/>
              </a:spcAft>
              <a:buSzPts val="870"/>
              <a:buFont typeface="Book Antiqua"/>
              <a:buAutoNum type="arabicPeriod"/>
            </a:pPr>
            <a:r>
              <a:rPr lang="en-US" sz="870"/>
              <a:t>ENISA. (2019). Buone pratiche per la sicurezza informatica nel settore marittimo. Drougkas, A., Sarri, A., Kyranoudi, P., Zisi, A.</a:t>
            </a:r>
            <a:endParaRPr sz="870"/>
          </a:p>
          <a:p>
            <a:pPr indent="-219265" lvl="0" marL="228600" rtl="0" algn="l">
              <a:lnSpc>
                <a:spcPct val="80000"/>
              </a:lnSpc>
              <a:spcBef>
                <a:spcPts val="600"/>
              </a:spcBef>
              <a:spcAft>
                <a:spcPts val="0"/>
              </a:spcAft>
              <a:buSzPts val="870"/>
              <a:buFont typeface="Book Antiqua"/>
              <a:buAutoNum type="arabicPeriod"/>
            </a:pPr>
            <a:r>
              <a:rPr lang="en-US" sz="870"/>
              <a:t>ENISA. (2023). ENISA Transport Threat Landscape. Theocharidou, M., Stanic, Z., Drougkas, A., De Sousa Figueiredo, R., Tsekmezoglou, E., Naydenov, R., Lella, I., Malatras, A.</a:t>
            </a:r>
            <a:endParaRPr sz="870"/>
          </a:p>
          <a:p>
            <a:pPr indent="-219265" lvl="0" marL="228600" rtl="0" algn="l">
              <a:lnSpc>
                <a:spcPct val="80000"/>
              </a:lnSpc>
              <a:spcBef>
                <a:spcPts val="600"/>
              </a:spcBef>
              <a:spcAft>
                <a:spcPts val="0"/>
              </a:spcAft>
              <a:buSzPts val="870"/>
              <a:buAutoNum type="arabicPeriod"/>
            </a:pPr>
            <a:r>
              <a:rPr lang="en-US" sz="870"/>
              <a:t>Allarme della polizia dopo l'attacco informatico dei trafficanti di droga. </a:t>
            </a:r>
            <a:r>
              <a:rPr lang="en-US" sz="870">
                <a:highlight>
                  <a:schemeClr val="lt1"/>
                </a:highlight>
              </a:rPr>
              <a:t>Disponibile all'indirizzo: </a:t>
            </a:r>
            <a:r>
              <a:rPr lang="en-US" sz="870" u="sng">
                <a:solidFill>
                  <a:schemeClr val="hlink"/>
                </a:solidFill>
                <a:hlinkClick r:id="rId3"/>
              </a:rPr>
              <a:t>https://www.bbc.com/news/world-europe-24539417</a:t>
            </a:r>
            <a:endParaRPr sz="870"/>
          </a:p>
          <a:p>
            <a:pPr indent="-219265" lvl="0" marL="228600" rtl="0" algn="l">
              <a:lnSpc>
                <a:spcPct val="80000"/>
              </a:lnSpc>
              <a:spcBef>
                <a:spcPts val="600"/>
              </a:spcBef>
              <a:spcAft>
                <a:spcPts val="0"/>
              </a:spcAft>
              <a:buSzPts val="870"/>
              <a:buAutoNum type="arabicPeriod"/>
            </a:pPr>
            <a:r>
              <a:rPr lang="en-US" sz="870"/>
              <a:t>La storia non raccontata di NotPetya, il più devastante attacco informatico della storia. </a:t>
            </a:r>
            <a:r>
              <a:rPr lang="en-US" sz="870">
                <a:highlight>
                  <a:schemeClr val="lt1"/>
                </a:highlight>
              </a:rPr>
              <a:t>Disponibile all'indirizzo: </a:t>
            </a:r>
            <a:r>
              <a:rPr lang="en-US" sz="870" u="sng">
                <a:solidFill>
                  <a:schemeClr val="hlink"/>
                </a:solidFill>
                <a:hlinkClick r:id="rId4"/>
              </a:rPr>
              <a:t>https://www.wired.com/story/notpetya-cyberattack-ukraine-russia-code-crashed-the-world/</a:t>
            </a:r>
            <a:endParaRPr sz="870"/>
          </a:p>
          <a:p>
            <a:pPr indent="-219265" lvl="0" marL="228600" rtl="0" algn="l">
              <a:lnSpc>
                <a:spcPct val="80000"/>
              </a:lnSpc>
              <a:spcBef>
                <a:spcPts val="600"/>
              </a:spcBef>
              <a:spcAft>
                <a:spcPts val="0"/>
              </a:spcAft>
              <a:buSzPts val="870"/>
              <a:buAutoNum type="arabicPeriod"/>
            </a:pPr>
            <a:r>
              <a:rPr lang="en-US" sz="870"/>
              <a:t>Acque agitate: Attacchi informatici ai porti di San Diego e Barcellona. </a:t>
            </a:r>
            <a:r>
              <a:rPr lang="en-US" sz="870">
                <a:highlight>
                  <a:schemeClr val="lt1"/>
                </a:highlight>
              </a:rPr>
              <a:t>Disponibile su: </a:t>
            </a:r>
            <a:r>
              <a:rPr lang="en-US" sz="870" u="sng">
                <a:solidFill>
                  <a:schemeClr val="hlink"/>
                </a:solidFill>
                <a:hlinkClick r:id="rId5"/>
              </a:rPr>
              <a:t>https://darktrace.com/blog/troubled-waters-cyber-attacks-on-san-diego-and-barcelonas-ports</a:t>
            </a:r>
            <a:endParaRPr sz="870"/>
          </a:p>
          <a:p>
            <a:pPr indent="-219265" lvl="0" marL="228600" rtl="0" algn="l">
              <a:lnSpc>
                <a:spcPct val="80000"/>
              </a:lnSpc>
              <a:spcBef>
                <a:spcPts val="600"/>
              </a:spcBef>
              <a:spcAft>
                <a:spcPts val="0"/>
              </a:spcAft>
              <a:buSzPts val="870"/>
              <a:buFont typeface="Book Antiqua"/>
              <a:buAutoNum type="arabicPeriod"/>
            </a:pPr>
            <a:r>
              <a:rPr lang="en-US" sz="870"/>
              <a:t>CyBOK (2021). "Area di conoscenza sulla sicurezza Web e Mobile" Versione 1.0.1.</a:t>
            </a:r>
            <a:endParaRPr sz="870"/>
          </a:p>
          <a:p>
            <a:pPr indent="-219265" lvl="0" marL="228600" rtl="0" algn="l">
              <a:lnSpc>
                <a:spcPct val="80000"/>
              </a:lnSpc>
              <a:spcBef>
                <a:spcPts val="600"/>
              </a:spcBef>
              <a:spcAft>
                <a:spcPts val="0"/>
              </a:spcAft>
              <a:buSzPts val="870"/>
              <a:buAutoNum type="arabicPeriod"/>
            </a:pPr>
            <a:r>
              <a:rPr lang="en-US" sz="870"/>
              <a:t>Pubblicazione speciale NIST 800-115. Guida tecnica ai test e alla valutazione della sicurezza delle informazioni. </a:t>
            </a:r>
            <a:endParaRPr sz="870">
              <a:highlight>
                <a:schemeClr val="lt1"/>
              </a:highlight>
            </a:endParaRPr>
          </a:p>
          <a:p>
            <a:pPr indent="-219265" lvl="0" marL="228600" rtl="0" algn="l">
              <a:lnSpc>
                <a:spcPct val="80000"/>
              </a:lnSpc>
              <a:spcBef>
                <a:spcPts val="600"/>
              </a:spcBef>
              <a:spcAft>
                <a:spcPts val="0"/>
              </a:spcAft>
              <a:buSzPts val="870"/>
              <a:buAutoNum type="arabicPeriod"/>
            </a:pPr>
            <a:r>
              <a:rPr lang="en-US" sz="870">
                <a:highlight>
                  <a:schemeClr val="lt1"/>
                </a:highlight>
              </a:rPr>
              <a:t>OWASP Top 10:2021. Disponibile all'indirizzo: </a:t>
            </a:r>
            <a:r>
              <a:rPr lang="en-US" sz="870" u="sng">
                <a:solidFill>
                  <a:schemeClr val="hlink"/>
                </a:solidFill>
                <a:highlight>
                  <a:schemeClr val="lt1"/>
                </a:highlight>
                <a:hlinkClick r:id="rId6"/>
              </a:rPr>
              <a:t>https:</a:t>
            </a:r>
            <a:r>
              <a:rPr lang="en-US" sz="870">
                <a:highlight>
                  <a:schemeClr val="lt1"/>
                </a:highlight>
              </a:rPr>
              <a:t>//owasp.org/Top10/ </a:t>
            </a:r>
            <a:endParaRPr sz="870">
              <a:highlight>
                <a:schemeClr val="lt1"/>
              </a:highlight>
            </a:endParaRPr>
          </a:p>
          <a:p>
            <a:pPr indent="-219265" lvl="0" marL="228600" rtl="0" algn="l">
              <a:lnSpc>
                <a:spcPct val="80000"/>
              </a:lnSpc>
              <a:spcBef>
                <a:spcPts val="600"/>
              </a:spcBef>
              <a:spcAft>
                <a:spcPts val="0"/>
              </a:spcAft>
              <a:buSzPts val="870"/>
              <a:buAutoNum type="arabicPeriod"/>
            </a:pPr>
            <a:r>
              <a:rPr lang="en-US" sz="870">
                <a:highlight>
                  <a:schemeClr val="lt1"/>
                </a:highlight>
              </a:rPr>
              <a:t>Synopsys. OWASP Top 10 2021. Disponibile all'indirizzo: </a:t>
            </a:r>
            <a:r>
              <a:rPr lang="en-US" sz="870" u="sng">
                <a:solidFill>
                  <a:schemeClr val="hlink"/>
                </a:solidFill>
                <a:highlight>
                  <a:schemeClr val="lt1"/>
                </a:highlight>
                <a:hlinkClick r:id="rId7"/>
              </a:rPr>
              <a:t>https:</a:t>
            </a:r>
            <a:r>
              <a:rPr lang="en-US" sz="870">
                <a:highlight>
                  <a:schemeClr val="lt1"/>
                </a:highlight>
              </a:rPr>
              <a:t>//www.synopsys.com/glossary/what-is-owasp-top-10.html#A </a:t>
            </a:r>
            <a:endParaRPr sz="870">
              <a:highlight>
                <a:schemeClr val="lt1"/>
              </a:highlight>
            </a:endParaRPr>
          </a:p>
          <a:p>
            <a:pPr indent="-164020" lvl="0" marL="228600" rtl="0" algn="l">
              <a:lnSpc>
                <a:spcPct val="80000"/>
              </a:lnSpc>
              <a:spcBef>
                <a:spcPts val="600"/>
              </a:spcBef>
              <a:spcAft>
                <a:spcPts val="0"/>
              </a:spcAft>
              <a:buSzPts val="870"/>
              <a:buNone/>
            </a:pPr>
            <a:r>
              <a:t/>
            </a:r>
            <a:endParaRPr sz="870">
              <a:highlight>
                <a:schemeClr val="lt1"/>
              </a:highlight>
            </a:endParaRPr>
          </a:p>
        </p:txBody>
      </p:sp>
      <p:sp>
        <p:nvSpPr>
          <p:cNvPr id="403" name="Google Shape;403;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04" name="Google Shape;404;p22"/>
          <p:cNvGrpSpPr/>
          <p:nvPr/>
        </p:nvGrpSpPr>
        <p:grpSpPr>
          <a:xfrm>
            <a:off x="7370364" y="-23539"/>
            <a:ext cx="2562565" cy="6885155"/>
            <a:chOff x="7370364" y="-23539"/>
            <a:chExt cx="2562565" cy="6885155"/>
          </a:xfrm>
        </p:grpSpPr>
        <p:pic>
          <p:nvPicPr>
            <p:cNvPr id="405" name="Google Shape;405;p22"/>
            <p:cNvPicPr preferRelativeResize="0"/>
            <p:nvPr/>
          </p:nvPicPr>
          <p:blipFill rotWithShape="1">
            <a:blip r:embed="rId8">
              <a:alphaModFix/>
            </a:blip>
            <a:srcRect b="0" l="0" r="0" t="0"/>
            <a:stretch/>
          </p:blipFill>
          <p:spPr>
            <a:xfrm rot="10800000">
              <a:off x="7829202" y="5156615"/>
              <a:ext cx="878334" cy="1705001"/>
            </a:xfrm>
            <a:prstGeom prst="rect">
              <a:avLst/>
            </a:prstGeom>
            <a:noFill/>
            <a:ln>
              <a:noFill/>
            </a:ln>
          </p:spPr>
        </p:pic>
        <p:sp>
          <p:nvSpPr>
            <p:cNvPr id="406" name="Google Shape;406;p2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407" name="Google Shape;407;p22"/>
          <p:cNvPicPr preferRelativeResize="0"/>
          <p:nvPr>
            <p:ph idx="2" type="pic"/>
          </p:nvPr>
        </p:nvPicPr>
        <p:blipFill rotWithShape="1">
          <a:blip r:embed="rId9">
            <a:alphaModFix/>
          </a:blip>
          <a:srcRect b="0" l="13161" r="13161" t="0"/>
          <a:stretch/>
        </p:blipFill>
        <p:spPr>
          <a:xfrm flipH="1">
            <a:off x="7163691" y="0"/>
            <a:ext cx="5024825" cy="6858000"/>
          </a:xfrm>
          <a:prstGeom prst="rect">
            <a:avLst/>
          </a:prstGeom>
          <a:solidFill>
            <a:schemeClr val="lt2"/>
          </a:solidFill>
          <a:ln>
            <a:noFill/>
          </a:ln>
        </p:spPr>
      </p:pic>
      <p:pic>
        <p:nvPicPr>
          <p:cNvPr id="408" name="Google Shape;408;p22"/>
          <p:cNvPicPr preferRelativeResize="0"/>
          <p:nvPr/>
        </p:nvPicPr>
        <p:blipFill rotWithShape="1">
          <a:blip r:embed="rId10">
            <a:alphaModFix/>
          </a:blip>
          <a:srcRect b="0" l="0" r="0" t="0"/>
          <a:stretch/>
        </p:blipFill>
        <p:spPr>
          <a:xfrm>
            <a:off x="9509575" y="108400"/>
            <a:ext cx="2553075" cy="472250"/>
          </a:xfrm>
          <a:prstGeom prst="rect">
            <a:avLst/>
          </a:prstGeom>
          <a:noFill/>
          <a:ln>
            <a:noFill/>
          </a:ln>
        </p:spPr>
      </p:pic>
      <p:sp>
        <p:nvSpPr>
          <p:cNvPr id="409" name="Google Shape;409;p2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Registrazione: </a:t>
            </a:r>
            <a:r>
              <a:rPr lang="en-US"/>
              <a:t>Come iscriversi e altre informazioni pratiche</a:t>
            </a:r>
            <a:endParaRPr/>
          </a:p>
        </p:txBody>
      </p:sp>
      <p:sp>
        <p:nvSpPr>
          <p:cNvPr id="415" name="Google Shape;415;p23"/>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La procedura di registrazione specifica per la formazione Cybersecurity Essentials e Management può variare a seconda dell'ente di formazione o dell'istituzione. Tuttavia, le fasi generali sono generalmente semplici e possono essere completate online o di persona.</a:t>
            </a:r>
            <a:endParaRPr/>
          </a:p>
          <a:p>
            <a:pPr indent="-2538" lvl="0" marL="91440" rtl="0" algn="l">
              <a:lnSpc>
                <a:spcPct val="100000"/>
              </a:lnSpc>
              <a:spcBef>
                <a:spcPts val="1400"/>
              </a:spcBef>
              <a:spcAft>
                <a:spcPts val="0"/>
              </a:spcAft>
              <a:buSzPts val="1400"/>
              <a:buNone/>
            </a:pPr>
            <a:r>
              <a:t/>
            </a:r>
            <a:endParaRPr/>
          </a:p>
          <a:p>
            <a:pPr indent="-342900" lvl="0" marL="342900" rtl="0" algn="l">
              <a:lnSpc>
                <a:spcPct val="100000"/>
              </a:lnSpc>
              <a:spcBef>
                <a:spcPts val="1400"/>
              </a:spcBef>
              <a:spcAft>
                <a:spcPts val="0"/>
              </a:spcAft>
              <a:buSzPts val="1400"/>
              <a:buFont typeface="Book Antiqua"/>
              <a:buAutoNum type="arabicPeriod"/>
            </a:pPr>
            <a:r>
              <a:rPr lang="en-US"/>
              <a:t>Registrazione online</a:t>
            </a:r>
            <a:endParaRPr/>
          </a:p>
          <a:p>
            <a:pPr indent="-342900" lvl="0" marL="342900" rtl="0" algn="l">
              <a:lnSpc>
                <a:spcPct val="100000"/>
              </a:lnSpc>
              <a:spcBef>
                <a:spcPts val="1400"/>
              </a:spcBef>
              <a:spcAft>
                <a:spcPts val="0"/>
              </a:spcAft>
              <a:buSzPts val="1400"/>
              <a:buFont typeface="Book Antiqua"/>
              <a:buAutoNum type="arabicPeriod"/>
            </a:pPr>
            <a:r>
              <a:rPr lang="en-US"/>
              <a:t>Registrazione di persona</a:t>
            </a:r>
            <a:endParaRPr/>
          </a:p>
          <a:p>
            <a:pPr indent="-342900" lvl="0" marL="342900" rtl="0" algn="l">
              <a:lnSpc>
                <a:spcPct val="100000"/>
              </a:lnSpc>
              <a:spcBef>
                <a:spcPts val="1400"/>
              </a:spcBef>
              <a:spcAft>
                <a:spcPts val="0"/>
              </a:spcAft>
              <a:buSzPts val="1400"/>
              <a:buFont typeface="Book Antiqua"/>
              <a:buAutoNum type="arabicPeriod"/>
            </a:pPr>
            <a:r>
              <a:rPr lang="en-US"/>
              <a:t>Ulteriori informazioni pratiche</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p:txBody>
      </p:sp>
      <p:pic>
        <p:nvPicPr>
          <p:cNvPr descr="A person working at a desk" id="416" name="Google Shape;416;p23"/>
          <p:cNvPicPr preferRelativeResize="0"/>
          <p:nvPr>
            <p:ph idx="2" type="pic"/>
          </p:nvPr>
        </p:nvPicPr>
        <p:blipFill rotWithShape="1">
          <a:blip r:embed="rId3">
            <a:alphaModFix/>
          </a:blip>
          <a:srcRect b="0" l="3565" r="3565" t="0"/>
          <a:stretch/>
        </p:blipFill>
        <p:spPr>
          <a:xfrm flipH="1">
            <a:off x="7163691" y="0"/>
            <a:ext cx="5024825" cy="6858000"/>
          </a:xfrm>
          <a:prstGeom prst="rect">
            <a:avLst/>
          </a:prstGeom>
          <a:solidFill>
            <a:schemeClr val="lt2"/>
          </a:solidFill>
          <a:ln>
            <a:noFill/>
          </a:ln>
        </p:spPr>
      </p:pic>
      <p:sp>
        <p:nvSpPr>
          <p:cNvPr id="417" name="Google Shape;417;p2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418" name="Google Shape;418;p2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19" name="Google Shape;419;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420" name="Google Shape;420;p2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erson raising his hand" id="425" name="Google Shape;425;p25"/>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426" name="Google Shape;426;p25"/>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427" name="Google Shape;427;p25"/>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428" name="Google Shape;428;p25"/>
          <p:cNvSpPr txBox="1"/>
          <p:nvPr>
            <p:ph idx="3" type="body"/>
          </p:nvPr>
        </p:nvSpPr>
        <p:spPr>
          <a:xfrm>
            <a:off x="1097280" y="1749479"/>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rPr>
              <a:t>Introduzione alla sicurezza informatica nell'assistenza sanitaria</a:t>
            </a:r>
            <a:endParaRPr/>
          </a:p>
        </p:txBody>
      </p:sp>
      <p:sp>
        <p:nvSpPr>
          <p:cNvPr id="429" name="Google Shape;429;p25"/>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430" name="Google Shape;430;p25"/>
          <p:cNvSpPr txBox="1"/>
          <p:nvPr>
            <p:ph idx="5" type="body"/>
          </p:nvPr>
        </p:nvSpPr>
        <p:spPr>
          <a:xfrm>
            <a:off x="1097280" y="2378035"/>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F7F7F"/>
                </a:solidFill>
              </a:rPr>
              <a:t>Gestione e segnalazione delle vulnerabilità</a:t>
            </a:r>
            <a:endParaRPr/>
          </a:p>
        </p:txBody>
      </p:sp>
      <p:sp>
        <p:nvSpPr>
          <p:cNvPr id="431" name="Google Shape;431;p25"/>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32" name="Google Shape;432;p25"/>
          <p:cNvSpPr txBox="1"/>
          <p:nvPr>
            <p:ph idx="7" type="body"/>
          </p:nvPr>
        </p:nvSpPr>
        <p:spPr>
          <a:xfrm>
            <a:off x="1097280"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Notifiche e risposte alle minacce in tempo reale</a:t>
            </a:r>
            <a:endParaRPr/>
          </a:p>
        </p:txBody>
      </p:sp>
      <p:sp>
        <p:nvSpPr>
          <p:cNvPr id="433" name="Google Shape;433;p25"/>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434" name="Google Shape;434;p25"/>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fontScale="92500"/>
          </a:bodyPr>
          <a:lstStyle/>
          <a:p>
            <a:pPr indent="0" lvl="0" marL="0" rtl="0" algn="l">
              <a:lnSpc>
                <a:spcPct val="100000"/>
              </a:lnSpc>
              <a:spcBef>
                <a:spcPts val="0"/>
              </a:spcBef>
              <a:spcAft>
                <a:spcPts val="0"/>
              </a:spcAft>
              <a:buSzPct val="98280"/>
              <a:buNone/>
            </a:pPr>
            <a:r>
              <a:rPr lang="en-US">
                <a:highlight>
                  <a:schemeClr val="lt1"/>
                </a:highlight>
              </a:rPr>
              <a:t>Monitoraggio continuo dell'infrastruttura </a:t>
            </a:r>
            <a:r>
              <a:rPr lang="en-US" sz="2200">
                <a:solidFill>
                  <a:srgbClr val="757070"/>
                </a:solidFill>
              </a:rPr>
              <a:t>con strumenti basati sul cloud</a:t>
            </a:r>
            <a:endParaRPr sz="2200">
              <a:solidFill>
                <a:srgbClr val="757070"/>
              </a:solidFill>
            </a:endParaRPr>
          </a:p>
        </p:txBody>
      </p:sp>
      <p:sp>
        <p:nvSpPr>
          <p:cNvPr id="435" name="Google Shape;435;p2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36" name="Google Shape;436;p25"/>
          <p:cNvGrpSpPr/>
          <p:nvPr/>
        </p:nvGrpSpPr>
        <p:grpSpPr>
          <a:xfrm>
            <a:off x="7370364" y="-23539"/>
            <a:ext cx="2562565" cy="6885155"/>
            <a:chOff x="7370364" y="-23539"/>
            <a:chExt cx="2562565" cy="6885155"/>
          </a:xfrm>
        </p:grpSpPr>
        <p:pic>
          <p:nvPicPr>
            <p:cNvPr id="437" name="Google Shape;437;p25"/>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38" name="Google Shape;438;p25"/>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439" name="Google Shape;439;p25"/>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440" name="Google Shape;440;p25"/>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441" name="Google Shape;441;p25"/>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2c5a591c0c4_0_113"/>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202" name="Google Shape;202;g2c5a591c0c4_0_1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203" name="Google Shape;203;g2c5a591c0c4_0_113"/>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6"/>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nell'assistenza sanitaria</a:t>
            </a:r>
            <a:endParaRPr/>
          </a:p>
        </p:txBody>
      </p:sp>
      <p:pic>
        <p:nvPicPr>
          <p:cNvPr id="447" name="Google Shape;447;p2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48" name="Google Shape;448;p2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49" name="Google Shape;449;p26"/>
          <p:cNvSpPr txBox="1"/>
          <p:nvPr/>
        </p:nvSpPr>
        <p:spPr>
          <a:xfrm>
            <a:off x="365760" y="1939637"/>
            <a:ext cx="6617856" cy="4285671"/>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b="0" i="0" lang="en-US" sz="2400" u="none" cap="none" strike="noStrike">
                <a:solidFill>
                  <a:schemeClr val="dk1"/>
                </a:solidFill>
                <a:latin typeface="Century Gothic"/>
                <a:ea typeface="Century Gothic"/>
                <a:cs typeface="Century Gothic"/>
                <a:sym typeface="Century Gothic"/>
              </a:rPr>
              <a:t>Il ruolo critico della sicurezza di rete nel settore sanitario non può essere sottovalutato.</a:t>
            </a:r>
            <a:endParaRPr/>
          </a:p>
          <a:p>
            <a:pPr indent="-274320" lvl="0" marL="274320" marR="0" rtl="0" algn="l">
              <a:lnSpc>
                <a:spcPct val="100000"/>
              </a:lnSpc>
              <a:spcBef>
                <a:spcPts val="1200"/>
              </a:spcBef>
              <a:spcAft>
                <a:spcPts val="0"/>
              </a:spcAft>
              <a:buClr>
                <a:schemeClr val="dk2"/>
              </a:buClr>
              <a:buSzPts val="1200"/>
              <a:buFont typeface="Noto Sans Symbols"/>
              <a:buChar char="⮚"/>
            </a:pPr>
            <a:r>
              <a:rPr b="0" i="0" lang="en-US" sz="2400" u="none" cap="none" strike="noStrike">
                <a:solidFill>
                  <a:schemeClr val="dk1"/>
                </a:solidFill>
                <a:latin typeface="Century Gothic"/>
                <a:ea typeface="Century Gothic"/>
                <a:cs typeface="Century Gothic"/>
                <a:sym typeface="Century Gothic"/>
              </a:rPr>
              <a:t>Garantire </a:t>
            </a:r>
            <a:r>
              <a:rPr b="1" i="0" lang="en-US" sz="2400" u="none" cap="none" strike="noStrike">
                <a:solidFill>
                  <a:schemeClr val="dk1"/>
                </a:solidFill>
                <a:latin typeface="Century Gothic"/>
                <a:ea typeface="Century Gothic"/>
                <a:cs typeface="Century Gothic"/>
                <a:sym typeface="Century Gothic"/>
              </a:rPr>
              <a:t>la riservatezza</a:t>
            </a:r>
            <a:r>
              <a:rPr b="0" i="0" lang="en-US" sz="2400" u="none" cap="none" strike="noStrike">
                <a:solidFill>
                  <a:schemeClr val="dk1"/>
                </a:solidFill>
                <a:latin typeface="Century Gothic"/>
                <a:ea typeface="Century Gothic"/>
                <a:cs typeface="Century Gothic"/>
                <a:sym typeface="Century Gothic"/>
              </a:rPr>
              <a:t>, l'</a:t>
            </a:r>
            <a:r>
              <a:rPr b="1" i="0" lang="en-US" sz="2400" u="none" cap="none" strike="noStrike">
                <a:solidFill>
                  <a:schemeClr val="dk1"/>
                </a:solidFill>
                <a:latin typeface="Century Gothic"/>
                <a:ea typeface="Century Gothic"/>
                <a:cs typeface="Century Gothic"/>
                <a:sym typeface="Century Gothic"/>
              </a:rPr>
              <a:t>integrità </a:t>
            </a:r>
            <a:r>
              <a:rPr b="0" i="0" lang="en-US" sz="2400" u="none" cap="none" strike="noStrike">
                <a:solidFill>
                  <a:schemeClr val="dk1"/>
                </a:solidFill>
                <a:latin typeface="Century Gothic"/>
                <a:ea typeface="Century Gothic"/>
                <a:cs typeface="Century Gothic"/>
                <a:sym typeface="Century Gothic"/>
              </a:rPr>
              <a:t>e la </a:t>
            </a:r>
            <a:r>
              <a:rPr b="1" i="0" lang="en-US" sz="2400" u="none" cap="none" strike="noStrike">
                <a:solidFill>
                  <a:schemeClr val="dk1"/>
                </a:solidFill>
                <a:latin typeface="Century Gothic"/>
                <a:ea typeface="Century Gothic"/>
                <a:cs typeface="Century Gothic"/>
                <a:sym typeface="Century Gothic"/>
              </a:rPr>
              <a:t>disponibilità </a:t>
            </a:r>
            <a:r>
              <a:rPr b="0" i="0" lang="en-US" sz="2400" u="none" cap="none" strike="noStrike">
                <a:solidFill>
                  <a:schemeClr val="dk1"/>
                </a:solidFill>
                <a:latin typeface="Century Gothic"/>
                <a:ea typeface="Century Gothic"/>
                <a:cs typeface="Century Gothic"/>
                <a:sym typeface="Century Gothic"/>
              </a:rPr>
              <a:t>dei dati sensibili dei pazienti è fondamentale.</a:t>
            </a:r>
            <a:endParaRPr/>
          </a:p>
          <a:p>
            <a:pPr indent="-274320" lvl="0" marL="274320" marR="0" rtl="0" algn="l">
              <a:lnSpc>
                <a:spcPct val="100000"/>
              </a:lnSpc>
              <a:spcBef>
                <a:spcPts val="1200"/>
              </a:spcBef>
              <a:spcAft>
                <a:spcPts val="600"/>
              </a:spcAft>
              <a:buClr>
                <a:schemeClr val="dk2"/>
              </a:buClr>
              <a:buSzPts val="1200"/>
              <a:buFont typeface="Noto Sans Symbols"/>
              <a:buChar char="⮚"/>
            </a:pPr>
            <a:r>
              <a:rPr b="0" i="0" lang="en-US" sz="2400" u="none" cap="none" strike="noStrike">
                <a:solidFill>
                  <a:schemeClr val="dk1"/>
                </a:solidFill>
                <a:latin typeface="Century Gothic"/>
                <a:ea typeface="Century Gothic"/>
                <a:cs typeface="Century Gothic"/>
                <a:sym typeface="Century Gothic"/>
              </a:rPr>
              <a:t>Le organizzazioni sanitarie devono affrontare </a:t>
            </a:r>
            <a:r>
              <a:rPr b="1" i="0" lang="en-US" sz="2400" u="none" cap="none" strike="noStrike">
                <a:solidFill>
                  <a:schemeClr val="dk1"/>
                </a:solidFill>
                <a:latin typeface="Century Gothic"/>
                <a:ea typeface="Century Gothic"/>
                <a:cs typeface="Century Gothic"/>
                <a:sym typeface="Century Gothic"/>
              </a:rPr>
              <a:t>sfide </a:t>
            </a:r>
            <a:r>
              <a:rPr b="0" i="0" lang="en-US" sz="2400" u="none" cap="none" strike="noStrike">
                <a:solidFill>
                  <a:schemeClr val="dk1"/>
                </a:solidFill>
                <a:latin typeface="Century Gothic"/>
                <a:ea typeface="Century Gothic"/>
                <a:cs typeface="Century Gothic"/>
                <a:sym typeface="Century Gothic"/>
              </a:rPr>
              <a:t>e vulnerabilità uniche a causa della natura complessa e interconnessa dei loro sistemi.</a:t>
            </a:r>
            <a:endParaRPr/>
          </a:p>
        </p:txBody>
      </p:sp>
      <p:pic>
        <p:nvPicPr>
          <p:cNvPr id="450" name="Google Shape;450;p26"/>
          <p:cNvPicPr preferRelativeResize="0"/>
          <p:nvPr/>
        </p:nvPicPr>
        <p:blipFill rotWithShape="1">
          <a:blip r:embed="rId4">
            <a:alphaModFix/>
          </a:blip>
          <a:srcRect b="0" l="10490" r="4796" t="4777"/>
          <a:stretch/>
        </p:blipFill>
        <p:spPr>
          <a:xfrm>
            <a:off x="7379632" y="1939637"/>
            <a:ext cx="4812367" cy="40569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6"/>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nell'assistenza sanitaria</a:t>
            </a:r>
            <a:endParaRPr/>
          </a:p>
        </p:txBody>
      </p:sp>
      <p:pic>
        <p:nvPicPr>
          <p:cNvPr id="456" name="Google Shape;456;p4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57" name="Google Shape;457;p4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58" name="Google Shape;458;p46"/>
          <p:cNvSpPr txBox="1"/>
          <p:nvPr/>
        </p:nvSpPr>
        <p:spPr>
          <a:xfrm>
            <a:off x="365760" y="1920240"/>
            <a:ext cx="6617856" cy="4670829"/>
          </a:xfrm>
          <a:prstGeom prst="rect">
            <a:avLst/>
          </a:prstGeom>
          <a:noFill/>
          <a:ln>
            <a:noFill/>
          </a:ln>
        </p:spPr>
        <p:txBody>
          <a:bodyPr anchorCtr="0" anchor="t" bIns="45700" lIns="0" spcFirstLastPara="1" rIns="0" wrap="square" tIns="0">
            <a:noAutofit/>
          </a:bodyPr>
          <a:lstStyle/>
          <a:p>
            <a:pPr indent="-287019" lvl="1" marL="731520" marR="0" rtl="0" algn="l">
              <a:lnSpc>
                <a:spcPct val="100000"/>
              </a:lnSpc>
              <a:spcBef>
                <a:spcPts val="600"/>
              </a:spcBef>
              <a:spcAft>
                <a:spcPts val="0"/>
              </a:spcAft>
              <a:buClr>
                <a:schemeClr val="dk2"/>
              </a:buClr>
              <a:buSzPts val="1200"/>
              <a:buFont typeface="Noto Sans Symbols"/>
              <a:buChar char="❑"/>
            </a:pPr>
            <a:r>
              <a:rPr b="1" i="0" lang="en-US" sz="1600" u="none" cap="none" strike="noStrike">
                <a:solidFill>
                  <a:schemeClr val="dk1"/>
                </a:solidFill>
                <a:latin typeface="Century Gothic"/>
                <a:ea typeface="Century Gothic"/>
                <a:cs typeface="Century Gothic"/>
                <a:sym typeface="Century Gothic"/>
              </a:rPr>
              <a:t>Ecosistemi informatici complessi</a:t>
            </a:r>
            <a:r>
              <a:rPr b="0" i="0" lang="en-US" sz="1600" u="none" cap="none" strike="noStrike">
                <a:solidFill>
                  <a:schemeClr val="dk1"/>
                </a:solidFill>
                <a:latin typeface="Century Gothic"/>
                <a:ea typeface="Century Gothic"/>
                <a:cs typeface="Century Gothic"/>
                <a:sym typeface="Century Gothic"/>
              </a:rPr>
              <a:t>: Le strutture sanitarie utilizzano sistemi informatici diversi e integrati, tra cui cartelle cliniche elettroniche (EHR), dispositivi medici e sistemi amministrativi, creando un'ampia superficie di attacco.</a:t>
            </a:r>
            <a:endParaRPr/>
          </a:p>
          <a:p>
            <a:pPr indent="-287019" lvl="1" marL="731520" marR="0" rtl="0" algn="l">
              <a:lnSpc>
                <a:spcPct val="100000"/>
              </a:lnSpc>
              <a:spcBef>
                <a:spcPts val="600"/>
              </a:spcBef>
              <a:spcAft>
                <a:spcPts val="0"/>
              </a:spcAft>
              <a:buClr>
                <a:schemeClr val="dk2"/>
              </a:buClr>
              <a:buSzPts val="1200"/>
              <a:buFont typeface="Noto Sans Symbols"/>
              <a:buChar char="❑"/>
            </a:pPr>
            <a:r>
              <a:rPr b="1" i="0" lang="en-US" sz="1600" u="none" cap="none" strike="noStrike">
                <a:solidFill>
                  <a:schemeClr val="dk1"/>
                </a:solidFill>
                <a:latin typeface="Century Gothic"/>
                <a:ea typeface="Century Gothic"/>
                <a:cs typeface="Century Gothic"/>
                <a:sym typeface="Century Gothic"/>
              </a:rPr>
              <a:t>Elevato valore dei dati:</a:t>
            </a:r>
            <a:r>
              <a:rPr b="0" i="0" lang="en-US" sz="1600" u="none" cap="none" strike="noStrike">
                <a:solidFill>
                  <a:schemeClr val="dk1"/>
                </a:solidFill>
                <a:latin typeface="Century Gothic"/>
                <a:ea typeface="Century Gothic"/>
                <a:cs typeface="Century Gothic"/>
                <a:sym typeface="Century Gothic"/>
              </a:rPr>
              <a:t> Le cartelle cliniche sono un obiettivo lucrativo per i criminali informatici a causa delle informazioni personali, finanziarie e mediche dettagliate, che rendono l'assistenza sanitaria un obiettivo primario per le violazioni dei dati.</a:t>
            </a:r>
            <a:endParaRPr/>
          </a:p>
          <a:p>
            <a:pPr indent="-287019" lvl="1" marL="731520" marR="0" rtl="0" algn="l">
              <a:lnSpc>
                <a:spcPct val="100000"/>
              </a:lnSpc>
              <a:spcBef>
                <a:spcPts val="600"/>
              </a:spcBef>
              <a:spcAft>
                <a:spcPts val="0"/>
              </a:spcAft>
              <a:buClr>
                <a:schemeClr val="dk2"/>
              </a:buClr>
              <a:buSzPts val="1200"/>
              <a:buFont typeface="Noto Sans Symbols"/>
              <a:buChar char="❑"/>
            </a:pPr>
            <a:r>
              <a:rPr b="1" i="0" lang="en-US" sz="1600" u="none" cap="none" strike="noStrike">
                <a:solidFill>
                  <a:schemeClr val="dk1"/>
                </a:solidFill>
                <a:latin typeface="Century Gothic"/>
                <a:ea typeface="Century Gothic"/>
                <a:cs typeface="Century Gothic"/>
                <a:sym typeface="Century Gothic"/>
              </a:rPr>
              <a:t>Interconnessione/Interoperabilità:</a:t>
            </a:r>
            <a:r>
              <a:rPr b="0" i="0" lang="en-US" sz="1600" u="none" cap="none" strike="noStrike">
                <a:solidFill>
                  <a:schemeClr val="dk1"/>
                </a:solidFill>
                <a:latin typeface="Century Gothic"/>
                <a:ea typeface="Century Gothic"/>
                <a:cs typeface="Century Gothic"/>
                <a:sym typeface="Century Gothic"/>
              </a:rPr>
              <a:t> L'interconnessione dei sistemi sanitari pone sfide uniche, tra cui dispositivi diversi e sistemi legacy. La necessità di uno scambio di dati continuo tra i vari fornitori e sistemi sanitari aumenta il rischio di sfruttamento delle vulnerabilità.</a:t>
            </a:r>
            <a:endParaRPr/>
          </a:p>
          <a:p>
            <a:pPr indent="-287019" lvl="1" marL="731520" marR="0" rtl="0" algn="l">
              <a:lnSpc>
                <a:spcPct val="100000"/>
              </a:lnSpc>
              <a:spcBef>
                <a:spcPts val="600"/>
              </a:spcBef>
              <a:spcAft>
                <a:spcPts val="0"/>
              </a:spcAft>
              <a:buClr>
                <a:schemeClr val="dk2"/>
              </a:buClr>
              <a:buSzPts val="1200"/>
              <a:buFont typeface="Noto Sans Symbols"/>
              <a:buChar char="❑"/>
            </a:pPr>
            <a:r>
              <a:rPr b="1" i="0" lang="en-US" sz="1600" u="none" cap="none" strike="noStrike">
                <a:solidFill>
                  <a:schemeClr val="dk1"/>
                </a:solidFill>
                <a:latin typeface="Century Gothic"/>
                <a:ea typeface="Century Gothic"/>
                <a:cs typeface="Century Gothic"/>
                <a:sym typeface="Century Gothic"/>
              </a:rPr>
              <a:t>Conformità alle normative</a:t>
            </a:r>
            <a:r>
              <a:rPr b="0" i="0" lang="en-US" sz="1600" u="none" cap="none" strike="noStrike">
                <a:solidFill>
                  <a:schemeClr val="dk1"/>
                </a:solidFill>
                <a:latin typeface="Century Gothic"/>
                <a:ea typeface="Century Gothic"/>
                <a:cs typeface="Century Gothic"/>
                <a:sym typeface="Century Gothic"/>
              </a:rPr>
              <a:t>: La conformità a normative rigorose (ad esempio, HIPAA, GDPR) aggiunge livelli di complessità alla gestione e alla protezione delle reti.</a:t>
            </a:r>
            <a:endParaRPr/>
          </a:p>
        </p:txBody>
      </p:sp>
      <p:pic>
        <p:nvPicPr>
          <p:cNvPr id="459" name="Google Shape;459;p46"/>
          <p:cNvPicPr preferRelativeResize="0"/>
          <p:nvPr/>
        </p:nvPicPr>
        <p:blipFill rotWithShape="1">
          <a:blip r:embed="rId4">
            <a:alphaModFix/>
          </a:blip>
          <a:srcRect b="0" l="10490" r="4796" t="4777"/>
          <a:stretch/>
        </p:blipFill>
        <p:spPr>
          <a:xfrm>
            <a:off x="7379632" y="1920240"/>
            <a:ext cx="4812367" cy="4056928"/>
          </a:xfrm>
          <a:prstGeom prst="rect">
            <a:avLst/>
          </a:prstGeom>
          <a:noFill/>
          <a:ln>
            <a:noFill/>
          </a:ln>
        </p:spPr>
      </p:pic>
      <p:sp>
        <p:nvSpPr>
          <p:cNvPr id="460" name="Google Shape;460;p46"/>
          <p:cNvSpPr txBox="1"/>
          <p:nvPr/>
        </p:nvSpPr>
        <p:spPr>
          <a:xfrm>
            <a:off x="182880" y="1188722"/>
            <a:ext cx="8892929"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Sfide nell'assistenza sanitaria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47"/>
          <p:cNvPicPr preferRelativeResize="0"/>
          <p:nvPr/>
        </p:nvPicPr>
        <p:blipFill rotWithShape="1">
          <a:blip r:embed="rId3">
            <a:alphaModFix/>
          </a:blip>
          <a:srcRect b="0" l="0" r="0" t="0"/>
          <a:stretch/>
        </p:blipFill>
        <p:spPr>
          <a:xfrm>
            <a:off x="8114038" y="1737360"/>
            <a:ext cx="3134162" cy="4077269"/>
          </a:xfrm>
          <a:prstGeom prst="rect">
            <a:avLst/>
          </a:prstGeom>
          <a:noFill/>
          <a:ln>
            <a:noFill/>
          </a:ln>
        </p:spPr>
      </p:pic>
      <p:sp>
        <p:nvSpPr>
          <p:cNvPr id="466" name="Google Shape;466;p47"/>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nell'assistenza sanitaria</a:t>
            </a:r>
            <a:endParaRPr/>
          </a:p>
        </p:txBody>
      </p:sp>
      <p:pic>
        <p:nvPicPr>
          <p:cNvPr id="467" name="Google Shape;467;p4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68" name="Google Shape;468;p47"/>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69" name="Google Shape;469;p47"/>
          <p:cNvSpPr txBox="1"/>
          <p:nvPr/>
        </p:nvSpPr>
        <p:spPr>
          <a:xfrm>
            <a:off x="457198" y="1737360"/>
            <a:ext cx="7107383" cy="4670829"/>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Sicurezza del paziente</a:t>
            </a:r>
            <a:endParaRPr/>
          </a:p>
          <a:p>
            <a:pPr indent="-287019" lvl="1" marL="7315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Interruzione delle cure: </a:t>
            </a:r>
            <a:r>
              <a:rPr b="0" i="0" lang="en-US" sz="1400" u="none" cap="none" strike="noStrike">
                <a:solidFill>
                  <a:schemeClr val="dk1"/>
                </a:solidFill>
                <a:latin typeface="Century Gothic"/>
                <a:ea typeface="Century Gothic"/>
                <a:cs typeface="Century Gothic"/>
                <a:sym typeface="Century Gothic"/>
              </a:rPr>
              <a:t>I cyberattacchi possono interrompere i servizi sanitari critici, causando potenzialmente esiti negativi per i pazienti.</a:t>
            </a:r>
            <a:endParaRPr/>
          </a:p>
          <a:p>
            <a:pPr indent="-287019" lvl="1" marL="7315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Manomissione dei dispositivi medici: </a:t>
            </a:r>
            <a:r>
              <a:rPr b="0" i="0" lang="en-US" sz="1400" u="none" cap="none" strike="noStrike">
                <a:solidFill>
                  <a:schemeClr val="dk1"/>
                </a:solidFill>
                <a:latin typeface="Century Gothic"/>
                <a:ea typeface="Century Gothic"/>
                <a:cs typeface="Century Gothic"/>
                <a:sym typeface="Century Gothic"/>
              </a:rPr>
              <a:t>I dispositivi medici compromessi possono causare dosaggi errati o malfunzionamenti, con rischi diretti per la salute del paziente.</a:t>
            </a:r>
            <a:endParaRPr/>
          </a:p>
          <a:p>
            <a:pPr indent="-274320" lvl="0" marL="2743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Danni finanziari e di reputazione</a:t>
            </a:r>
            <a:endParaRPr/>
          </a:p>
          <a:p>
            <a:pPr indent="-287019" lvl="1" marL="7315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Violazioni costose: </a:t>
            </a:r>
            <a:r>
              <a:rPr b="0" i="0" lang="en-US" sz="1400" u="none" cap="none" strike="noStrike">
                <a:solidFill>
                  <a:schemeClr val="dk1"/>
                </a:solidFill>
                <a:latin typeface="Century Gothic"/>
                <a:ea typeface="Century Gothic"/>
                <a:cs typeface="Century Gothic"/>
                <a:sym typeface="Century Gothic"/>
              </a:rPr>
              <a:t>Le ripercussioni finanziarie delle violazioni dei dati includono multe, spese legali e costi di bonifica.</a:t>
            </a:r>
            <a:endParaRPr/>
          </a:p>
          <a:p>
            <a:pPr indent="-287019" lvl="1" marL="7315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Perdita di reputazione: </a:t>
            </a:r>
            <a:r>
              <a:rPr b="0" i="0" lang="en-US" sz="1400" u="none" cap="none" strike="noStrike">
                <a:solidFill>
                  <a:schemeClr val="dk1"/>
                </a:solidFill>
                <a:latin typeface="Century Gothic"/>
                <a:ea typeface="Century Gothic"/>
                <a:cs typeface="Century Gothic"/>
                <a:sym typeface="Century Gothic"/>
              </a:rPr>
              <a:t>le violazioni erodono la fiducia dei pazienti e danneggiano la reputazione delle istituzioni sanitarie, incidendo sulla fidelizzazione e sull'acquisizione dei pazienti.</a:t>
            </a:r>
            <a:endParaRPr/>
          </a:p>
          <a:p>
            <a:pPr indent="-274320" lvl="0" marL="2743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Conseguenze normative</a:t>
            </a:r>
            <a:endParaRPr/>
          </a:p>
          <a:p>
            <a:pPr indent="-287019" lvl="1" marL="7315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Sanzioni per la mancata conformità: </a:t>
            </a:r>
            <a:r>
              <a:rPr b="0" i="0" lang="en-US" sz="1400" u="none" cap="none" strike="noStrike">
                <a:solidFill>
                  <a:schemeClr val="dk1"/>
                </a:solidFill>
                <a:latin typeface="Century Gothic"/>
                <a:ea typeface="Century Gothic"/>
                <a:cs typeface="Century Gothic"/>
                <a:sym typeface="Century Gothic"/>
              </a:rPr>
              <a:t>La mancata osservanza di regolamenti come l'HIPAA può comportare gravi sanzioni.</a:t>
            </a:r>
            <a:endParaRPr/>
          </a:p>
          <a:p>
            <a:pPr indent="-287019" lvl="1" marL="731520" marR="0" rtl="0" algn="l">
              <a:lnSpc>
                <a:spcPct val="100000"/>
              </a:lnSpc>
              <a:spcBef>
                <a:spcPts val="600"/>
              </a:spcBef>
              <a:spcAft>
                <a:spcPts val="0"/>
              </a:spcAft>
              <a:buClr>
                <a:schemeClr val="accent1"/>
              </a:buClr>
              <a:buSzPts val="1200"/>
              <a:buFont typeface="Noto Sans Symbols"/>
              <a:buChar char="▪"/>
            </a:pPr>
            <a:r>
              <a:rPr b="1" i="0" lang="en-US" sz="1400" u="none" cap="none" strike="noStrike">
                <a:solidFill>
                  <a:schemeClr val="dk1"/>
                </a:solidFill>
                <a:latin typeface="Century Gothic"/>
                <a:ea typeface="Century Gothic"/>
                <a:cs typeface="Century Gothic"/>
                <a:sym typeface="Century Gothic"/>
              </a:rPr>
              <a:t>Aumento del controllo: </a:t>
            </a:r>
            <a:r>
              <a:rPr b="0" i="0" lang="en-US" sz="1400" u="none" cap="none" strike="noStrike">
                <a:solidFill>
                  <a:schemeClr val="dk1"/>
                </a:solidFill>
                <a:latin typeface="Century Gothic"/>
                <a:ea typeface="Century Gothic"/>
                <a:cs typeface="Century Gothic"/>
                <a:sym typeface="Century Gothic"/>
              </a:rPr>
              <a:t>Le violazioni possono portare a un maggiore controllo normativo e alla necessità di adottare misure di conformità più rigorose.</a:t>
            </a:r>
            <a:endParaRPr/>
          </a:p>
        </p:txBody>
      </p:sp>
      <p:sp>
        <p:nvSpPr>
          <p:cNvPr id="470" name="Google Shape;470;p47"/>
          <p:cNvSpPr txBox="1"/>
          <p:nvPr/>
        </p:nvSpPr>
        <p:spPr>
          <a:xfrm>
            <a:off x="182880" y="1188722"/>
            <a:ext cx="8379229"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Conseguenze delle violazioni della sicurezza di rete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cxnSp>
        <p:nvCxnSpPr>
          <p:cNvPr id="475" name="Google Shape;475;p48"/>
          <p:cNvCxnSpPr/>
          <p:nvPr/>
        </p:nvCxnSpPr>
        <p:spPr>
          <a:xfrm>
            <a:off x="-87464" y="3204376"/>
            <a:ext cx="12279464" cy="2488758"/>
          </a:xfrm>
          <a:prstGeom prst="straightConnector1">
            <a:avLst/>
          </a:prstGeom>
          <a:noFill/>
          <a:ln cap="flat" cmpd="sng" w="15875">
            <a:solidFill>
              <a:schemeClr val="dk2"/>
            </a:solidFill>
            <a:prstDash val="solid"/>
            <a:round/>
            <a:headEnd len="sm" w="sm" type="none"/>
            <a:tailEnd len="sm" w="sm" type="none"/>
          </a:ln>
        </p:spPr>
      </p:cxnSp>
      <p:sp>
        <p:nvSpPr>
          <p:cNvPr id="476" name="Google Shape;476;p48"/>
          <p:cNvSpPr txBox="1"/>
          <p:nvPr>
            <p:ph type="ctrTitle"/>
          </p:nvPr>
        </p:nvSpPr>
        <p:spPr>
          <a:xfrm>
            <a:off x="182880" y="27432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nell'assistenza sanitaria</a:t>
            </a:r>
            <a:endParaRPr/>
          </a:p>
        </p:txBody>
      </p:sp>
      <p:pic>
        <p:nvPicPr>
          <p:cNvPr id="477" name="Google Shape;477;p4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78" name="Google Shape;478;p4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479" name="Google Shape;479;p48"/>
          <p:cNvSpPr txBox="1"/>
          <p:nvPr/>
        </p:nvSpPr>
        <p:spPr>
          <a:xfrm>
            <a:off x="317727" y="1463028"/>
            <a:ext cx="8061502" cy="1892826"/>
          </a:xfrm>
          <a:prstGeom prst="rect">
            <a:avLst/>
          </a:prstGeom>
          <a:noFill/>
          <a:ln>
            <a:noFill/>
          </a:ln>
        </p:spPr>
        <p:txBody>
          <a:bodyPr anchorCtr="0" anchor="t" bIns="0" lIns="0" spcFirstLastPara="1" rIns="0" wrap="square" tIns="0">
            <a:spAutoFit/>
          </a:bodyPr>
          <a:lstStyle/>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Incidente</a:t>
            </a:r>
            <a:r>
              <a:rPr b="0" i="0" lang="en-US" sz="1800" u="none" cap="none" strike="noStrike">
                <a:solidFill>
                  <a:srgbClr val="000000"/>
                </a:solidFill>
                <a:latin typeface="Century Gothic"/>
                <a:ea typeface="Century Gothic"/>
                <a:cs typeface="Century Gothic"/>
                <a:sym typeface="Century Gothic"/>
              </a:rPr>
              <a:t>: Un importante ospedale è stato vittima di un attacco ransomware che ha causato la criptazione delle cartelle cliniche dei pazienti e l'interruzione delle attività.</a:t>
            </a:r>
            <a:endParaRPr b="0" i="0" sz="1800" u="none" cap="none" strike="noStrike">
              <a:solidFill>
                <a:srgbClr val="000000"/>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Impatto: </a:t>
            </a:r>
            <a:r>
              <a:rPr b="0" i="0" lang="en-US" sz="1800" u="none" cap="none" strike="noStrike">
                <a:solidFill>
                  <a:srgbClr val="000000"/>
                </a:solidFill>
                <a:latin typeface="Century Gothic"/>
                <a:ea typeface="Century Gothic"/>
                <a:cs typeface="Century Gothic"/>
                <a:sym typeface="Century Gothic"/>
              </a:rPr>
              <a:t>Ritardo nelle procedure mediche, compromissione della sicurezza dei pazienti e perdite finanziarie significative.</a:t>
            </a:r>
            <a:endParaRPr b="0" i="0" sz="1800" u="none" cap="none" strike="noStrike">
              <a:solidFill>
                <a:srgbClr val="000000"/>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Risposta: </a:t>
            </a:r>
            <a:r>
              <a:rPr b="0" i="0" lang="en-US" sz="1800" u="none" cap="none" strike="noStrike">
                <a:solidFill>
                  <a:srgbClr val="000000"/>
                </a:solidFill>
                <a:latin typeface="Century Gothic"/>
                <a:ea typeface="Century Gothic"/>
                <a:cs typeface="Century Gothic"/>
                <a:sym typeface="Century Gothic"/>
              </a:rPr>
              <a:t>L'implementazione del rilevamento avanzato delle minacce e di backup regolari ha mitigato i rischi futuri.</a:t>
            </a:r>
            <a:endParaRPr/>
          </a:p>
        </p:txBody>
      </p:sp>
      <p:sp>
        <p:nvSpPr>
          <p:cNvPr id="480" name="Google Shape;480;p48"/>
          <p:cNvSpPr txBox="1"/>
          <p:nvPr/>
        </p:nvSpPr>
        <p:spPr>
          <a:xfrm>
            <a:off x="0" y="1097280"/>
            <a:ext cx="8379229" cy="221599"/>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Caso di studio 1: attacco ransomware a un grande ospedale</a:t>
            </a:r>
            <a:endParaRPr/>
          </a:p>
        </p:txBody>
      </p:sp>
      <p:sp>
        <p:nvSpPr>
          <p:cNvPr id="481" name="Google Shape;481;p48"/>
          <p:cNvSpPr txBox="1"/>
          <p:nvPr/>
        </p:nvSpPr>
        <p:spPr>
          <a:xfrm>
            <a:off x="7863840" y="1188720"/>
            <a:ext cx="3999346" cy="1107996"/>
          </a:xfrm>
          <a:prstGeom prst="rect">
            <a:avLst/>
          </a:prstGeom>
          <a:noFill/>
          <a:ln>
            <a:noFill/>
          </a:ln>
        </p:spPr>
        <p:txBody>
          <a:bodyPr anchorCtr="0" anchor="ctr" bIns="0" lIns="0" spcFirstLastPara="1" rIns="0" wrap="square" tIns="0">
            <a:spAutoFit/>
          </a:bodyPr>
          <a:lstStyle/>
          <a:p>
            <a:pPr indent="-228600" lvl="0" marL="457200" marR="0" rtl="0" algn="r">
              <a:lnSpc>
                <a:spcPct val="100000"/>
              </a:lnSpc>
              <a:spcBef>
                <a:spcPts val="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Caso di studio 2: violazione dei dati in un'azienda sanitaria</a:t>
            </a:r>
            <a:endParaRPr/>
          </a:p>
        </p:txBody>
      </p:sp>
      <p:sp>
        <p:nvSpPr>
          <p:cNvPr id="482" name="Google Shape;482;p48"/>
          <p:cNvSpPr txBox="1"/>
          <p:nvPr/>
        </p:nvSpPr>
        <p:spPr>
          <a:xfrm>
            <a:off x="7961745" y="2286000"/>
            <a:ext cx="3912528" cy="3706880"/>
          </a:xfrm>
          <a:prstGeom prst="rect">
            <a:avLst/>
          </a:prstGeom>
          <a:noFill/>
          <a:ln>
            <a:noFill/>
          </a:ln>
        </p:spPr>
        <p:txBody>
          <a:bodyPr anchorCtr="0" anchor="t" bIns="45700" lIns="0" spcFirstLastPara="1" rIns="0" wrap="square" tIns="0">
            <a:noAutofit/>
          </a:bodyPr>
          <a:lstStyle/>
          <a:p>
            <a:pPr indent="-274320" lvl="0" marL="274320" marR="0" rtl="0" algn="r">
              <a:lnSpc>
                <a:spcPct val="100000"/>
              </a:lnSpc>
              <a:spcBef>
                <a:spcPts val="600"/>
              </a:spcBef>
              <a:spcAft>
                <a:spcPts val="0"/>
              </a:spcAft>
              <a:buClr>
                <a:srgbClr val="D87A1A"/>
              </a:buClr>
              <a:buSzPts val="1200"/>
              <a:buFont typeface="Courier New"/>
              <a:buChar char="o"/>
            </a:pPr>
            <a:r>
              <a:rPr b="1" i="0" lang="en-US" sz="1600" u="none" cap="none" strike="noStrike">
                <a:solidFill>
                  <a:srgbClr val="000000"/>
                </a:solidFill>
                <a:latin typeface="Century Gothic"/>
                <a:ea typeface="Century Gothic"/>
                <a:cs typeface="Century Gothic"/>
                <a:sym typeface="Century Gothic"/>
              </a:rPr>
              <a:t>Incidente: </a:t>
            </a:r>
            <a:r>
              <a:rPr b="0" i="0" lang="en-US" sz="1600" u="none" cap="none" strike="noStrike">
                <a:solidFill>
                  <a:srgbClr val="000000"/>
                </a:solidFill>
                <a:latin typeface="Century Gothic"/>
                <a:ea typeface="Century Gothic"/>
                <a:cs typeface="Century Gothic"/>
                <a:sym typeface="Century Gothic"/>
              </a:rPr>
              <a:t>Un'azienda sanitaria ha subito una violazione dei dati, esponendo informazioni sensibili sui pazienti.</a:t>
            </a:r>
            <a:endParaRPr/>
          </a:p>
          <a:p>
            <a:pPr indent="-274320" lvl="0" marL="274320" marR="0" rtl="0" algn="r">
              <a:lnSpc>
                <a:spcPct val="100000"/>
              </a:lnSpc>
              <a:spcBef>
                <a:spcPts val="1200"/>
              </a:spcBef>
              <a:spcAft>
                <a:spcPts val="0"/>
              </a:spcAft>
              <a:buClr>
                <a:srgbClr val="D87A1A"/>
              </a:buClr>
              <a:buSzPts val="1200"/>
              <a:buFont typeface="Courier New"/>
              <a:buChar char="o"/>
            </a:pPr>
            <a:r>
              <a:rPr b="1" i="0" lang="en-US" sz="1600" u="none" cap="none" strike="noStrike">
                <a:solidFill>
                  <a:srgbClr val="000000"/>
                </a:solidFill>
                <a:latin typeface="Century Gothic"/>
                <a:ea typeface="Century Gothic"/>
                <a:cs typeface="Century Gothic"/>
                <a:sym typeface="Century Gothic"/>
              </a:rPr>
              <a:t>Impatto:</a:t>
            </a:r>
            <a:r>
              <a:rPr b="0" i="0" lang="en-US" sz="1600" u="none" cap="none" strike="noStrike">
                <a:solidFill>
                  <a:srgbClr val="000000"/>
                </a:solidFill>
                <a:latin typeface="Century Gothic"/>
                <a:ea typeface="Century Gothic"/>
                <a:cs typeface="Century Gothic"/>
                <a:sym typeface="Century Gothic"/>
              </a:rPr>
              <a:t> Perdita della fiducia dei pazienti, sanzioni legali e controlli normativi.</a:t>
            </a:r>
            <a:endParaRPr b="0" i="0" sz="1600" u="none" cap="none" strike="noStrike">
              <a:solidFill>
                <a:srgbClr val="000000"/>
              </a:solidFill>
              <a:latin typeface="Century Gothic"/>
              <a:ea typeface="Century Gothic"/>
              <a:cs typeface="Century Gothic"/>
              <a:sym typeface="Century Gothic"/>
            </a:endParaRPr>
          </a:p>
          <a:p>
            <a:pPr indent="-274320" lvl="0" marL="274320" marR="0" rtl="0" algn="r">
              <a:lnSpc>
                <a:spcPct val="100000"/>
              </a:lnSpc>
              <a:spcBef>
                <a:spcPts val="1200"/>
              </a:spcBef>
              <a:spcAft>
                <a:spcPts val="600"/>
              </a:spcAft>
              <a:buClr>
                <a:srgbClr val="D87A1A"/>
              </a:buClr>
              <a:buSzPts val="1200"/>
              <a:buFont typeface="Noto Sans Symbols"/>
              <a:buChar char="✔"/>
            </a:pPr>
            <a:r>
              <a:rPr b="1" i="0" lang="en-US" sz="1600" u="none" cap="none" strike="noStrike">
                <a:solidFill>
                  <a:srgbClr val="000000"/>
                </a:solidFill>
                <a:latin typeface="Century Gothic"/>
                <a:ea typeface="Century Gothic"/>
                <a:cs typeface="Century Gothic"/>
                <a:sym typeface="Century Gothic"/>
              </a:rPr>
              <a:t>Risposta: </a:t>
            </a:r>
            <a:r>
              <a:rPr b="0" i="0" lang="en-US" sz="1600" u="none" cap="none" strike="noStrike">
                <a:solidFill>
                  <a:srgbClr val="000000"/>
                </a:solidFill>
                <a:latin typeface="Century Gothic"/>
                <a:ea typeface="Century Gothic"/>
                <a:cs typeface="Century Gothic"/>
                <a:sym typeface="Century Gothic"/>
              </a:rPr>
              <a:t>Controlli di accesso rafforzati, formazione dei dipendenti sul phishing e protocolli di crittografia migliorati.</a:t>
            </a:r>
            <a:endParaRPr/>
          </a:p>
        </p:txBody>
      </p:sp>
      <p:sp>
        <p:nvSpPr>
          <p:cNvPr id="483" name="Google Shape;483;p48"/>
          <p:cNvSpPr txBox="1"/>
          <p:nvPr/>
        </p:nvSpPr>
        <p:spPr>
          <a:xfrm>
            <a:off x="91440" y="3931920"/>
            <a:ext cx="8287789" cy="597087"/>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Studio di caso 3:</a:t>
            </a:r>
            <a:endParaRPr/>
          </a:p>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 Minaccia insider in una struttura medica</a:t>
            </a:r>
            <a:endParaRPr b="0" baseline="-25000" i="0" sz="4400" u="none" cap="none" strike="noStrike">
              <a:solidFill>
                <a:srgbClr val="D87A1A"/>
              </a:solidFill>
              <a:latin typeface="Century Gothic"/>
              <a:ea typeface="Century Gothic"/>
              <a:cs typeface="Century Gothic"/>
              <a:sym typeface="Century Gothic"/>
            </a:endParaRPr>
          </a:p>
        </p:txBody>
      </p:sp>
      <p:sp>
        <p:nvSpPr>
          <p:cNvPr id="484" name="Google Shape;484;p48"/>
          <p:cNvSpPr txBox="1"/>
          <p:nvPr/>
        </p:nvSpPr>
        <p:spPr>
          <a:xfrm>
            <a:off x="317727" y="4663440"/>
            <a:ext cx="6663518" cy="1886501"/>
          </a:xfrm>
          <a:prstGeom prst="rect">
            <a:avLst/>
          </a:prstGeom>
          <a:noFill/>
          <a:ln>
            <a:noFill/>
          </a:ln>
        </p:spPr>
        <p:txBody>
          <a:bodyPr anchorCtr="0" anchor="t" bIns="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Incidente: </a:t>
            </a:r>
            <a:r>
              <a:rPr b="0" i="0" lang="en-US" sz="1800" u="none" cap="none" strike="noStrike">
                <a:solidFill>
                  <a:srgbClr val="000000"/>
                </a:solidFill>
                <a:latin typeface="Century Gothic"/>
                <a:ea typeface="Century Gothic"/>
                <a:cs typeface="Century Gothic"/>
                <a:sym typeface="Century Gothic"/>
              </a:rPr>
              <a:t>Un dipendente ha utilizzato in modo improprio l'accesso per divulgare i dati dei pazienti.</a:t>
            </a:r>
            <a:endParaRPr/>
          </a:p>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Impatto: </a:t>
            </a:r>
            <a:r>
              <a:rPr b="0" i="0" lang="en-US" sz="1800" u="none" cap="none" strike="noStrike">
                <a:solidFill>
                  <a:srgbClr val="000000"/>
                </a:solidFill>
                <a:latin typeface="Century Gothic"/>
                <a:ea typeface="Century Gothic"/>
                <a:cs typeface="Century Gothic"/>
                <a:sym typeface="Century Gothic"/>
              </a:rPr>
              <a:t>Erosione della fiducia dei pazienti, conseguenze legali e turbolenze interne.</a:t>
            </a:r>
            <a:endParaRPr/>
          </a:p>
          <a:p>
            <a:pPr indent="-274320" lvl="0" marL="274320" marR="0" rtl="0" algn="l">
              <a:lnSpc>
                <a:spcPct val="100000"/>
              </a:lnSpc>
              <a:spcBef>
                <a:spcPts val="0"/>
              </a:spcBef>
              <a:spcAft>
                <a:spcPts val="60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Risposta: </a:t>
            </a:r>
            <a:r>
              <a:rPr b="0" i="0" lang="en-US" sz="1800" u="none" cap="none" strike="noStrike">
                <a:solidFill>
                  <a:srgbClr val="000000"/>
                </a:solidFill>
                <a:latin typeface="Century Gothic"/>
                <a:ea typeface="Century Gothic"/>
                <a:cs typeface="Century Gothic"/>
                <a:sym typeface="Century Gothic"/>
              </a:rPr>
              <a:t>Politiche di accesso degli utenti più severe, maggiore monitoraggio delle attività degli utenti e formazione rigorosa sulle minacce interne.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cxnSp>
        <p:nvCxnSpPr>
          <p:cNvPr id="489" name="Google Shape;489;p49"/>
          <p:cNvCxnSpPr/>
          <p:nvPr/>
        </p:nvCxnSpPr>
        <p:spPr>
          <a:xfrm>
            <a:off x="-87464" y="3204376"/>
            <a:ext cx="12279464" cy="2488758"/>
          </a:xfrm>
          <a:prstGeom prst="straightConnector1">
            <a:avLst/>
          </a:prstGeom>
          <a:noFill/>
          <a:ln cap="flat" cmpd="sng" w="15875">
            <a:solidFill>
              <a:schemeClr val="dk2"/>
            </a:solidFill>
            <a:prstDash val="solid"/>
            <a:round/>
            <a:headEnd len="sm" w="sm" type="none"/>
            <a:tailEnd len="sm" w="sm" type="none"/>
          </a:ln>
        </p:spPr>
      </p:cxnSp>
      <p:sp>
        <p:nvSpPr>
          <p:cNvPr id="490" name="Google Shape;490;p49"/>
          <p:cNvSpPr txBox="1"/>
          <p:nvPr>
            <p:ph type="ctrTitle"/>
          </p:nvPr>
        </p:nvSpPr>
        <p:spPr>
          <a:xfrm>
            <a:off x="182880" y="27432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nell'assistenza sanitaria</a:t>
            </a:r>
            <a:endParaRPr/>
          </a:p>
        </p:txBody>
      </p:sp>
      <p:pic>
        <p:nvPicPr>
          <p:cNvPr id="491" name="Google Shape;491;p49"/>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92" name="Google Shape;492;p49"/>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493" name="Google Shape;493;p49"/>
          <p:cNvSpPr txBox="1"/>
          <p:nvPr/>
        </p:nvSpPr>
        <p:spPr>
          <a:xfrm>
            <a:off x="317727" y="1463028"/>
            <a:ext cx="8061502" cy="1892826"/>
          </a:xfrm>
          <a:prstGeom prst="rect">
            <a:avLst/>
          </a:prstGeom>
          <a:noFill/>
          <a:ln>
            <a:noFill/>
          </a:ln>
        </p:spPr>
        <p:txBody>
          <a:bodyPr anchorCtr="0" anchor="t" bIns="0" lIns="0" spcFirstLastPara="1" rIns="0" wrap="square" tIns="0">
            <a:spAutoFit/>
          </a:bodyPr>
          <a:lstStyle/>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Incidente</a:t>
            </a:r>
            <a:r>
              <a:rPr b="0" i="0" lang="en-US" sz="1800" u="none" cap="none" strike="noStrike">
                <a:solidFill>
                  <a:srgbClr val="000000"/>
                </a:solidFill>
                <a:latin typeface="Century Gothic"/>
                <a:ea typeface="Century Gothic"/>
                <a:cs typeface="Century Gothic"/>
                <a:sym typeface="Century Gothic"/>
              </a:rPr>
              <a:t>: Un importante ospedale è stato vittima di un attacco ransomware che ha causato la criptazione delle cartelle cliniche dei pazienti e l'interruzione delle attività.</a:t>
            </a:r>
            <a:endParaRPr b="0" i="0" sz="1800" u="none" cap="none" strike="noStrike">
              <a:solidFill>
                <a:srgbClr val="000000"/>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Impatto: </a:t>
            </a:r>
            <a:r>
              <a:rPr b="0" i="0" lang="en-US" sz="1800" u="none" cap="none" strike="noStrike">
                <a:solidFill>
                  <a:srgbClr val="000000"/>
                </a:solidFill>
                <a:latin typeface="Century Gothic"/>
                <a:ea typeface="Century Gothic"/>
                <a:cs typeface="Century Gothic"/>
                <a:sym typeface="Century Gothic"/>
              </a:rPr>
              <a:t>Ritardo nelle procedure mediche, compromissione della sicurezza dei pazienti e perdite finanziarie significative.</a:t>
            </a:r>
            <a:endParaRPr b="0" i="0" sz="1800" u="none" cap="none" strike="noStrike">
              <a:solidFill>
                <a:srgbClr val="000000"/>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Risposta: </a:t>
            </a:r>
            <a:r>
              <a:rPr b="0" i="0" lang="en-US" sz="1800" u="none" cap="none" strike="noStrike">
                <a:solidFill>
                  <a:srgbClr val="000000"/>
                </a:solidFill>
                <a:latin typeface="Century Gothic"/>
                <a:ea typeface="Century Gothic"/>
                <a:cs typeface="Century Gothic"/>
                <a:sym typeface="Century Gothic"/>
              </a:rPr>
              <a:t>L'implementazione del rilevamento avanzato delle minacce e di backup regolari ha mitigato i rischi futuri.</a:t>
            </a:r>
            <a:endParaRPr/>
          </a:p>
        </p:txBody>
      </p:sp>
      <p:sp>
        <p:nvSpPr>
          <p:cNvPr id="494" name="Google Shape;494;p49"/>
          <p:cNvSpPr txBox="1"/>
          <p:nvPr/>
        </p:nvSpPr>
        <p:spPr>
          <a:xfrm>
            <a:off x="0" y="1097280"/>
            <a:ext cx="8379229" cy="221599"/>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Caso di studio 1: attacco ransomware a un grande ospedale</a:t>
            </a:r>
            <a:endParaRPr/>
          </a:p>
        </p:txBody>
      </p:sp>
      <p:sp>
        <p:nvSpPr>
          <p:cNvPr id="495" name="Google Shape;495;p49"/>
          <p:cNvSpPr txBox="1"/>
          <p:nvPr/>
        </p:nvSpPr>
        <p:spPr>
          <a:xfrm>
            <a:off x="7863840" y="1188720"/>
            <a:ext cx="3999346" cy="1107996"/>
          </a:xfrm>
          <a:prstGeom prst="rect">
            <a:avLst/>
          </a:prstGeom>
          <a:noFill/>
          <a:ln>
            <a:noFill/>
          </a:ln>
        </p:spPr>
        <p:txBody>
          <a:bodyPr anchorCtr="0" anchor="ctr" bIns="0" lIns="0" spcFirstLastPara="1" rIns="0" wrap="square" tIns="0">
            <a:spAutoFit/>
          </a:bodyPr>
          <a:lstStyle/>
          <a:p>
            <a:pPr indent="-228600" lvl="0" marL="457200" marR="0" rtl="0" algn="r">
              <a:lnSpc>
                <a:spcPct val="100000"/>
              </a:lnSpc>
              <a:spcBef>
                <a:spcPts val="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Caso di studio 2: violazione dei dati in un'azienda sanitaria</a:t>
            </a:r>
            <a:endParaRPr/>
          </a:p>
        </p:txBody>
      </p:sp>
      <p:sp>
        <p:nvSpPr>
          <p:cNvPr id="496" name="Google Shape;496;p49"/>
          <p:cNvSpPr txBox="1"/>
          <p:nvPr/>
        </p:nvSpPr>
        <p:spPr>
          <a:xfrm>
            <a:off x="7961745" y="2286000"/>
            <a:ext cx="3912528" cy="3706880"/>
          </a:xfrm>
          <a:prstGeom prst="rect">
            <a:avLst/>
          </a:prstGeom>
          <a:noFill/>
          <a:ln>
            <a:noFill/>
          </a:ln>
        </p:spPr>
        <p:txBody>
          <a:bodyPr anchorCtr="0" anchor="t" bIns="45700" lIns="0" spcFirstLastPara="1" rIns="0" wrap="square" tIns="0">
            <a:noAutofit/>
          </a:bodyPr>
          <a:lstStyle/>
          <a:p>
            <a:pPr indent="-274320" lvl="0" marL="274320" marR="0" rtl="0" algn="r">
              <a:lnSpc>
                <a:spcPct val="100000"/>
              </a:lnSpc>
              <a:spcBef>
                <a:spcPts val="600"/>
              </a:spcBef>
              <a:spcAft>
                <a:spcPts val="0"/>
              </a:spcAft>
              <a:buClr>
                <a:srgbClr val="D87A1A"/>
              </a:buClr>
              <a:buSzPts val="1200"/>
              <a:buFont typeface="Courier New"/>
              <a:buChar char="o"/>
            </a:pPr>
            <a:r>
              <a:rPr b="1" i="0" lang="en-US" sz="1600" u="none" cap="none" strike="noStrike">
                <a:solidFill>
                  <a:srgbClr val="000000"/>
                </a:solidFill>
                <a:latin typeface="Century Gothic"/>
                <a:ea typeface="Century Gothic"/>
                <a:cs typeface="Century Gothic"/>
                <a:sym typeface="Century Gothic"/>
              </a:rPr>
              <a:t>Incidente: </a:t>
            </a:r>
            <a:r>
              <a:rPr b="0" i="0" lang="en-US" sz="1600" u="none" cap="none" strike="noStrike">
                <a:solidFill>
                  <a:srgbClr val="000000"/>
                </a:solidFill>
                <a:latin typeface="Century Gothic"/>
                <a:ea typeface="Century Gothic"/>
                <a:cs typeface="Century Gothic"/>
                <a:sym typeface="Century Gothic"/>
              </a:rPr>
              <a:t>Un'azienda sanitaria ha subito una violazione dei dati, esponendo informazioni sensibili sui pazienti.</a:t>
            </a:r>
            <a:endParaRPr/>
          </a:p>
          <a:p>
            <a:pPr indent="-274320" lvl="0" marL="274320" marR="0" rtl="0" algn="r">
              <a:lnSpc>
                <a:spcPct val="100000"/>
              </a:lnSpc>
              <a:spcBef>
                <a:spcPts val="1200"/>
              </a:spcBef>
              <a:spcAft>
                <a:spcPts val="0"/>
              </a:spcAft>
              <a:buClr>
                <a:srgbClr val="D87A1A"/>
              </a:buClr>
              <a:buSzPts val="1200"/>
              <a:buFont typeface="Courier New"/>
              <a:buChar char="o"/>
            </a:pPr>
            <a:r>
              <a:rPr b="1" i="0" lang="en-US" sz="1600" u="none" cap="none" strike="noStrike">
                <a:solidFill>
                  <a:srgbClr val="000000"/>
                </a:solidFill>
                <a:latin typeface="Century Gothic"/>
                <a:ea typeface="Century Gothic"/>
                <a:cs typeface="Century Gothic"/>
                <a:sym typeface="Century Gothic"/>
              </a:rPr>
              <a:t>Impatto:</a:t>
            </a:r>
            <a:r>
              <a:rPr b="0" i="0" lang="en-US" sz="1600" u="none" cap="none" strike="noStrike">
                <a:solidFill>
                  <a:srgbClr val="000000"/>
                </a:solidFill>
                <a:latin typeface="Century Gothic"/>
                <a:ea typeface="Century Gothic"/>
                <a:cs typeface="Century Gothic"/>
                <a:sym typeface="Century Gothic"/>
              </a:rPr>
              <a:t> Perdita della fiducia dei pazienti, sanzioni legali e controlli normativi.</a:t>
            </a:r>
            <a:endParaRPr b="0" i="0" sz="1600" u="none" cap="none" strike="noStrike">
              <a:solidFill>
                <a:srgbClr val="000000"/>
              </a:solidFill>
              <a:latin typeface="Century Gothic"/>
              <a:ea typeface="Century Gothic"/>
              <a:cs typeface="Century Gothic"/>
              <a:sym typeface="Century Gothic"/>
            </a:endParaRPr>
          </a:p>
          <a:p>
            <a:pPr indent="-274320" lvl="0" marL="274320" marR="0" rtl="0" algn="r">
              <a:lnSpc>
                <a:spcPct val="100000"/>
              </a:lnSpc>
              <a:spcBef>
                <a:spcPts val="1200"/>
              </a:spcBef>
              <a:spcAft>
                <a:spcPts val="600"/>
              </a:spcAft>
              <a:buClr>
                <a:srgbClr val="D87A1A"/>
              </a:buClr>
              <a:buSzPts val="1200"/>
              <a:buFont typeface="Noto Sans Symbols"/>
              <a:buChar char="✔"/>
            </a:pPr>
            <a:r>
              <a:rPr b="1" i="0" lang="en-US" sz="1600" u="none" cap="none" strike="noStrike">
                <a:solidFill>
                  <a:srgbClr val="000000"/>
                </a:solidFill>
                <a:latin typeface="Century Gothic"/>
                <a:ea typeface="Century Gothic"/>
                <a:cs typeface="Century Gothic"/>
                <a:sym typeface="Century Gothic"/>
              </a:rPr>
              <a:t>Risposta: </a:t>
            </a:r>
            <a:r>
              <a:rPr b="0" i="0" lang="en-US" sz="1600" u="none" cap="none" strike="noStrike">
                <a:solidFill>
                  <a:srgbClr val="000000"/>
                </a:solidFill>
                <a:latin typeface="Century Gothic"/>
                <a:ea typeface="Century Gothic"/>
                <a:cs typeface="Century Gothic"/>
                <a:sym typeface="Century Gothic"/>
              </a:rPr>
              <a:t>Controlli di accesso rafforzati, formazione dei dipendenti sul phishing e protocolli di crittografia migliorati.</a:t>
            </a:r>
            <a:endParaRPr/>
          </a:p>
        </p:txBody>
      </p:sp>
      <p:sp>
        <p:nvSpPr>
          <p:cNvPr id="497" name="Google Shape;497;p49"/>
          <p:cNvSpPr txBox="1"/>
          <p:nvPr/>
        </p:nvSpPr>
        <p:spPr>
          <a:xfrm>
            <a:off x="91440" y="3931920"/>
            <a:ext cx="8287789" cy="597087"/>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Studio di caso 3:</a:t>
            </a:r>
            <a:endParaRPr/>
          </a:p>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 Minaccia insider in una struttura medica</a:t>
            </a:r>
            <a:endParaRPr b="0" baseline="-25000" i="0" sz="4400" u="none" cap="none" strike="noStrike">
              <a:solidFill>
                <a:srgbClr val="D87A1A"/>
              </a:solidFill>
              <a:latin typeface="Century Gothic"/>
              <a:ea typeface="Century Gothic"/>
              <a:cs typeface="Century Gothic"/>
              <a:sym typeface="Century Gothic"/>
            </a:endParaRPr>
          </a:p>
        </p:txBody>
      </p:sp>
      <p:sp>
        <p:nvSpPr>
          <p:cNvPr id="498" name="Google Shape;498;p49"/>
          <p:cNvSpPr txBox="1"/>
          <p:nvPr/>
        </p:nvSpPr>
        <p:spPr>
          <a:xfrm>
            <a:off x="317727" y="4663440"/>
            <a:ext cx="6663518" cy="1886501"/>
          </a:xfrm>
          <a:prstGeom prst="rect">
            <a:avLst/>
          </a:prstGeom>
          <a:noFill/>
          <a:ln>
            <a:noFill/>
          </a:ln>
        </p:spPr>
        <p:txBody>
          <a:bodyPr anchorCtr="0" anchor="t" bIns="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Incidente: </a:t>
            </a:r>
            <a:r>
              <a:rPr b="0" i="0" lang="en-US" sz="1800" u="none" cap="none" strike="noStrike">
                <a:solidFill>
                  <a:srgbClr val="000000"/>
                </a:solidFill>
                <a:latin typeface="Century Gothic"/>
                <a:ea typeface="Century Gothic"/>
                <a:cs typeface="Century Gothic"/>
                <a:sym typeface="Century Gothic"/>
              </a:rPr>
              <a:t>Un dipendente ha utilizzato in modo improprio l'accesso per divulgare i dati dei pazienti.</a:t>
            </a:r>
            <a:endParaRPr/>
          </a:p>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Impatto: </a:t>
            </a:r>
            <a:r>
              <a:rPr b="0" i="0" lang="en-US" sz="1800" u="none" cap="none" strike="noStrike">
                <a:solidFill>
                  <a:srgbClr val="000000"/>
                </a:solidFill>
                <a:latin typeface="Century Gothic"/>
                <a:ea typeface="Century Gothic"/>
                <a:cs typeface="Century Gothic"/>
                <a:sym typeface="Century Gothic"/>
              </a:rPr>
              <a:t>Erosione della fiducia dei pazienti, conseguenze legali e turbolenze interne.</a:t>
            </a:r>
            <a:endParaRPr/>
          </a:p>
          <a:p>
            <a:pPr indent="-274320" lvl="0" marL="274320" marR="0" rtl="0" algn="l">
              <a:lnSpc>
                <a:spcPct val="100000"/>
              </a:lnSpc>
              <a:spcBef>
                <a:spcPts val="0"/>
              </a:spcBef>
              <a:spcAft>
                <a:spcPts val="60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Risposta: </a:t>
            </a:r>
            <a:r>
              <a:rPr b="0" i="0" lang="en-US" sz="1800" u="none" cap="none" strike="noStrike">
                <a:solidFill>
                  <a:srgbClr val="000000"/>
                </a:solidFill>
                <a:latin typeface="Century Gothic"/>
                <a:ea typeface="Century Gothic"/>
                <a:cs typeface="Century Gothic"/>
                <a:sym typeface="Century Gothic"/>
              </a:rPr>
              <a:t>Politiche di accesso degli utenti più severe, maggiore monitoraggio delle attività degli utenti e formazione rigorosa sulle minacce interne.</a:t>
            </a:r>
            <a:endParaRPr/>
          </a:p>
        </p:txBody>
      </p:sp>
      <p:sp>
        <p:nvSpPr>
          <p:cNvPr id="499" name="Google Shape;499;p49"/>
          <p:cNvSpPr txBox="1"/>
          <p:nvPr/>
        </p:nvSpPr>
        <p:spPr>
          <a:xfrm>
            <a:off x="1463040" y="2103120"/>
            <a:ext cx="7315525" cy="2806922"/>
          </a:xfrm>
          <a:prstGeom prst="rect">
            <a:avLst/>
          </a:prstGeom>
          <a:solidFill>
            <a:schemeClr val="lt1"/>
          </a:solidFill>
          <a:ln cap="flat" cmpd="sng" w="41275">
            <a:solidFill>
              <a:schemeClr val="dk2"/>
            </a:solidFill>
            <a:prstDash val="solid"/>
            <a:round/>
            <a:headEnd len="sm" w="sm" type="none"/>
            <a:tailEnd len="sm" w="sm" type="none"/>
          </a:ln>
        </p:spPr>
        <p:txBody>
          <a:bodyPr anchorCtr="0" anchor="t" bIns="91425" lIns="182875" spcFirstLastPara="1" rIns="0" wrap="square" tIns="91425">
            <a:spAutoFit/>
          </a:bodyPr>
          <a:lstStyle/>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Lezioni apprese:</a:t>
            </a:r>
            <a:endParaRPr/>
          </a:p>
          <a:p>
            <a:pPr indent="-198120" lvl="0" marL="274320" marR="0" rtl="0" algn="l">
              <a:lnSpc>
                <a:spcPct val="100000"/>
              </a:lnSpc>
              <a:spcBef>
                <a:spcPts val="600"/>
              </a:spcBef>
              <a:spcAft>
                <a:spcPts val="0"/>
              </a:spcAft>
              <a:buClr>
                <a:srgbClr val="D87A1A"/>
              </a:buClr>
              <a:buSzPts val="1200"/>
              <a:buFont typeface="Noto Sans Symbols"/>
              <a:buNone/>
            </a:pPr>
            <a:r>
              <a:t/>
            </a:r>
            <a:endParaRPr b="0" i="0" sz="1800" u="none" cap="none" strike="noStrike">
              <a:solidFill>
                <a:srgbClr val="000000"/>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Importanza del rilevamento e della risposta proattiva alle minacce.</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Necessità di backup regolari dei dati e di crittografia.</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Necessità critica di formazione dei dipendenti sulle migliori pratiche di cybersecurity.</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Il valore del monitoraggio continuo e della risposta rapida agli incidenti.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A person raising his hand" id="504" name="Google Shape;504;p50"/>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505" name="Google Shape;505;p50"/>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06" name="Google Shape;506;p50"/>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507" name="Google Shape;507;p50"/>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508" name="Google Shape;508;p50"/>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509" name="Google Shape;509;p50"/>
          <p:cNvSpPr txBox="1"/>
          <p:nvPr>
            <p:ph idx="5" type="body"/>
          </p:nvPr>
        </p:nvSpPr>
        <p:spPr>
          <a:xfrm>
            <a:off x="1097280" y="2404872"/>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solidFill>
                  <a:schemeClr val="dk1"/>
                </a:solidFill>
              </a:rPr>
              <a:t>Gestione e reporting delle vulnerabilità</a:t>
            </a:r>
            <a:endParaRPr/>
          </a:p>
        </p:txBody>
      </p:sp>
      <p:sp>
        <p:nvSpPr>
          <p:cNvPr id="510" name="Google Shape;510;p50"/>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11" name="Google Shape;511;p50"/>
          <p:cNvSpPr txBox="1"/>
          <p:nvPr>
            <p:ph idx="7" type="body"/>
          </p:nvPr>
        </p:nvSpPr>
        <p:spPr>
          <a:xfrm>
            <a:off x="1097280"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Notifiche e risposte alle minacce in tempo reale</a:t>
            </a:r>
            <a:endParaRPr/>
          </a:p>
        </p:txBody>
      </p:sp>
      <p:sp>
        <p:nvSpPr>
          <p:cNvPr id="512" name="Google Shape;512;p50"/>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13" name="Google Shape;513;p50"/>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fontScale="92500"/>
          </a:bodyPr>
          <a:lstStyle/>
          <a:p>
            <a:pPr indent="0" lvl="0" marL="0" rtl="0" algn="l">
              <a:lnSpc>
                <a:spcPct val="100000"/>
              </a:lnSpc>
              <a:spcBef>
                <a:spcPts val="0"/>
              </a:spcBef>
              <a:spcAft>
                <a:spcPts val="0"/>
              </a:spcAft>
              <a:buSzPct val="98280"/>
              <a:buNone/>
            </a:pPr>
            <a:r>
              <a:rPr lang="en-US">
                <a:highlight>
                  <a:schemeClr val="lt1"/>
                </a:highlight>
              </a:rPr>
              <a:t>Monitoraggio continuo dell'infrastruttura </a:t>
            </a:r>
            <a:r>
              <a:rPr lang="en-US" sz="2200">
                <a:solidFill>
                  <a:srgbClr val="757070"/>
                </a:solidFill>
              </a:rPr>
              <a:t>con strumenti </a:t>
            </a:r>
            <a:r>
              <a:rPr lang="en-US" sz="2200"/>
              <a:t>basati sul cloud</a:t>
            </a:r>
            <a:endParaRPr sz="2200">
              <a:solidFill>
                <a:srgbClr val="757070"/>
              </a:solidFill>
            </a:endParaRPr>
          </a:p>
        </p:txBody>
      </p:sp>
      <p:sp>
        <p:nvSpPr>
          <p:cNvPr id="514" name="Google Shape;514;p5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515" name="Google Shape;515;p50"/>
          <p:cNvGrpSpPr/>
          <p:nvPr/>
        </p:nvGrpSpPr>
        <p:grpSpPr>
          <a:xfrm>
            <a:off x="7370364" y="-23539"/>
            <a:ext cx="2562565" cy="6885155"/>
            <a:chOff x="7370364" y="-23539"/>
            <a:chExt cx="2562565" cy="6885155"/>
          </a:xfrm>
        </p:grpSpPr>
        <p:pic>
          <p:nvPicPr>
            <p:cNvPr id="516" name="Google Shape;516;p50"/>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17" name="Google Shape;517;p50"/>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518" name="Google Shape;518;p50"/>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19" name="Google Shape;519;p50"/>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520" name="Google Shape;520;p50"/>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1"/>
          <p:cNvSpPr txBox="1"/>
          <p:nvPr/>
        </p:nvSpPr>
        <p:spPr>
          <a:xfrm>
            <a:off x="349778" y="3019116"/>
            <a:ext cx="3163120" cy="1600438"/>
          </a:xfrm>
          <a:prstGeom prst="rect">
            <a:avLst/>
          </a:prstGeom>
          <a:solidFill>
            <a:schemeClr val="lt1"/>
          </a:solid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D87A1A"/>
              </a:buClr>
              <a:buSzPts val="1200"/>
              <a:buFont typeface="Noto Sans Symbols"/>
              <a:buChar char="⮚"/>
            </a:pPr>
            <a:r>
              <a:rPr b="1" i="0" lang="en-US" sz="1400" u="none" cap="none" strike="noStrike">
                <a:solidFill>
                  <a:srgbClr val="000000"/>
                </a:solidFill>
                <a:latin typeface="Century Gothic"/>
                <a:ea typeface="Century Gothic"/>
                <a:cs typeface="Century Gothic"/>
                <a:sym typeface="Century Gothic"/>
              </a:rPr>
              <a:t>La gestione delle vulnerabilità </a:t>
            </a:r>
            <a:r>
              <a:rPr b="0" i="0" lang="en-US" sz="1400" u="none" cap="none" strike="noStrike">
                <a:solidFill>
                  <a:srgbClr val="000000"/>
                </a:solidFill>
                <a:latin typeface="Century Gothic"/>
                <a:ea typeface="Century Gothic"/>
                <a:cs typeface="Century Gothic"/>
                <a:sym typeface="Century Gothic"/>
              </a:rPr>
              <a:t>è una componente critica della cybersecurity, finalizzata all'identificazione, alla valutazione e alla mitigazione dei punti deboli della sicurezza all'interno di sistemi e infrastrutture.</a:t>
            </a:r>
            <a:endParaRPr b="0" i="0" sz="1400" u="none" cap="none" strike="noStrike">
              <a:solidFill>
                <a:srgbClr val="000000"/>
              </a:solidFill>
              <a:latin typeface="Century Gothic"/>
              <a:ea typeface="Century Gothic"/>
              <a:cs typeface="Century Gothic"/>
              <a:sym typeface="Century Gothic"/>
            </a:endParaRPr>
          </a:p>
        </p:txBody>
      </p:sp>
      <p:sp>
        <p:nvSpPr>
          <p:cNvPr id="526" name="Google Shape;526;p51"/>
          <p:cNvSpPr txBox="1"/>
          <p:nvPr>
            <p:ph type="ctrTitle"/>
          </p:nvPr>
        </p:nvSpPr>
        <p:spPr>
          <a:xfrm>
            <a:off x="91440" y="36576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Gestione e segnalazione delle vulnerabilità</a:t>
            </a:r>
            <a:endParaRPr/>
          </a:p>
        </p:txBody>
      </p:sp>
      <p:pic>
        <p:nvPicPr>
          <p:cNvPr id="527" name="Google Shape;527;p51"/>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28" name="Google Shape;528;p51"/>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29" name="Google Shape;529;p51"/>
          <p:cNvSpPr txBox="1"/>
          <p:nvPr/>
        </p:nvSpPr>
        <p:spPr>
          <a:xfrm>
            <a:off x="0" y="1183856"/>
            <a:ext cx="8201891" cy="646331"/>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 Principi di gestione delle vulnerabilità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3600" u="none" cap="none" strike="noStrike">
                <a:solidFill>
                  <a:schemeClr val="dk2"/>
                </a:solidFill>
                <a:latin typeface="Century Gothic"/>
                <a:ea typeface="Century Gothic"/>
                <a:cs typeface="Century Gothic"/>
                <a:sym typeface="Century Gothic"/>
              </a:rPr>
              <a:t>In assistenza sanitaria</a:t>
            </a:r>
            <a:endParaRPr b="0" baseline="-25000" i="0" sz="3600" u="none" cap="none" strike="noStrike">
              <a:solidFill>
                <a:schemeClr val="dk2"/>
              </a:solidFill>
              <a:latin typeface="Century Gothic"/>
              <a:ea typeface="Century Gothic"/>
              <a:cs typeface="Century Gothic"/>
              <a:sym typeface="Century Gothic"/>
            </a:endParaRPr>
          </a:p>
        </p:txBody>
      </p:sp>
      <p:pic>
        <p:nvPicPr>
          <p:cNvPr id="530" name="Google Shape;530;p51"/>
          <p:cNvPicPr preferRelativeResize="0"/>
          <p:nvPr/>
        </p:nvPicPr>
        <p:blipFill rotWithShape="1">
          <a:blip r:embed="rId4">
            <a:alphaModFix/>
          </a:blip>
          <a:srcRect b="0" l="0" r="0" t="0"/>
          <a:stretch/>
        </p:blipFill>
        <p:spPr>
          <a:xfrm>
            <a:off x="3586791" y="2262719"/>
            <a:ext cx="5018422" cy="3593523"/>
          </a:xfrm>
          <a:prstGeom prst="rect">
            <a:avLst/>
          </a:prstGeom>
          <a:solidFill>
            <a:schemeClr val="lt1"/>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52"/>
          <p:cNvSpPr txBox="1"/>
          <p:nvPr>
            <p:ph type="ctrTitle"/>
          </p:nvPr>
        </p:nvSpPr>
        <p:spPr>
          <a:xfrm>
            <a:off x="91440" y="18288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u="sng"/>
              <a:t>Gestione e segnalazione delle vulnerabilità</a:t>
            </a:r>
            <a:endParaRPr/>
          </a:p>
        </p:txBody>
      </p:sp>
      <p:pic>
        <p:nvPicPr>
          <p:cNvPr id="536" name="Google Shape;536;p5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37" name="Google Shape;537;p52"/>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538" name="Google Shape;538;p52"/>
          <p:cNvPicPr preferRelativeResize="0"/>
          <p:nvPr/>
        </p:nvPicPr>
        <p:blipFill rotWithShape="1">
          <a:blip r:embed="rId4">
            <a:alphaModFix/>
          </a:blip>
          <a:srcRect b="0" l="0" r="0" t="0"/>
          <a:stretch/>
        </p:blipFill>
        <p:spPr>
          <a:xfrm>
            <a:off x="3586789" y="1920240"/>
            <a:ext cx="5018422" cy="3593523"/>
          </a:xfrm>
          <a:prstGeom prst="rect">
            <a:avLst/>
          </a:prstGeom>
          <a:solidFill>
            <a:schemeClr val="lt1"/>
          </a:solidFill>
          <a:ln>
            <a:noFill/>
          </a:ln>
        </p:spPr>
      </p:pic>
      <p:sp>
        <p:nvSpPr>
          <p:cNvPr id="539" name="Google Shape;539;p52"/>
          <p:cNvSpPr txBox="1"/>
          <p:nvPr/>
        </p:nvSpPr>
        <p:spPr>
          <a:xfrm>
            <a:off x="457200" y="2377440"/>
            <a:ext cx="3565235" cy="22006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Miglioramento continuo:</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Revisioni periodiche: Rivedere e aggiornare regolarmente i processi di gestione delle vulnerabilità.</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Formazione e sensibilizzazione: Formare costantemente il personale sull'importanza della gestione delle vulnerabilità.</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Metriche e KPI: Tracciare e analizzare gli indicatori chiave di prestazione per misurare l'efficacia.</a:t>
            </a:r>
            <a:endParaRPr b="0" i="0" sz="1200" u="none" cap="none" strike="noStrike">
              <a:solidFill>
                <a:srgbClr val="000000"/>
              </a:solidFill>
              <a:latin typeface="Century Gothic"/>
              <a:ea typeface="Century Gothic"/>
              <a:cs typeface="Century Gothic"/>
              <a:sym typeface="Century Gothic"/>
            </a:endParaRPr>
          </a:p>
        </p:txBody>
      </p:sp>
      <p:sp>
        <p:nvSpPr>
          <p:cNvPr id="540" name="Google Shape;540;p52"/>
          <p:cNvSpPr txBox="1"/>
          <p:nvPr/>
        </p:nvSpPr>
        <p:spPr>
          <a:xfrm>
            <a:off x="822960" y="914400"/>
            <a:ext cx="739370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Identificazione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Eseguire scansioni regolari e complete per rilevare le vulnerabilità di tutte le risorse, compresi i componenti software, hardware e di rete.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Utilizzare strumenti automatizzati e informazioni sulle minacce per rimanere aggiornati sulle vulnerabilità emergenti.</a:t>
            </a:r>
            <a:endParaRPr/>
          </a:p>
        </p:txBody>
      </p:sp>
      <p:sp>
        <p:nvSpPr>
          <p:cNvPr id="541" name="Google Shape;541;p52"/>
          <p:cNvSpPr txBox="1"/>
          <p:nvPr/>
        </p:nvSpPr>
        <p:spPr>
          <a:xfrm>
            <a:off x="8605211" y="1179660"/>
            <a:ext cx="3604336" cy="22006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Valutazione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Analisi del rischio: Valutare l'impatto potenziale e la probabilità delle vulnerabilità identificate.</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Priorità: Dare priorità alle vulnerabilità in base alla criticità e al rischio per la sicurezza dei pazienti e l'integrità dei dati.</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Valutazione contestuale: Considerare l'ambiente sanitario specifico e il contesto operativo.</a:t>
            </a:r>
            <a:endParaRPr b="0" i="0" sz="1200" u="none" cap="none" strike="noStrike">
              <a:solidFill>
                <a:srgbClr val="000000"/>
              </a:solidFill>
              <a:latin typeface="Century Gothic"/>
              <a:ea typeface="Century Gothic"/>
              <a:cs typeface="Century Gothic"/>
              <a:sym typeface="Century Gothic"/>
            </a:endParaRPr>
          </a:p>
        </p:txBody>
      </p:sp>
      <p:sp>
        <p:nvSpPr>
          <p:cNvPr id="542" name="Google Shape;542;p52"/>
          <p:cNvSpPr txBox="1"/>
          <p:nvPr/>
        </p:nvSpPr>
        <p:spPr>
          <a:xfrm>
            <a:off x="8595360" y="3840480"/>
            <a:ext cx="3604336" cy="22006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Bonifica</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Gestione delle patch: Implementare patch e aggiornamenti tempestivi per tutti i software e i sistemi.</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Strategie di mitigazione: Applicare soluzioni temporanee o workaround fino a quando non saranno disponibili soluzioni permanenti.</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Gestione della configurazione: Garantire una configurazione sicura di tutti i sistemi e dispositivi.</a:t>
            </a:r>
            <a:endParaRPr b="0" i="0" sz="1200" u="none" cap="none" strike="noStrike">
              <a:solidFill>
                <a:srgbClr val="000000"/>
              </a:solidFill>
              <a:latin typeface="Century Gothic"/>
              <a:ea typeface="Century Gothic"/>
              <a:cs typeface="Century Gothic"/>
              <a:sym typeface="Century Gothic"/>
            </a:endParaRPr>
          </a:p>
        </p:txBody>
      </p:sp>
      <p:sp>
        <p:nvSpPr>
          <p:cNvPr id="543" name="Google Shape;543;p52"/>
          <p:cNvSpPr txBox="1"/>
          <p:nvPr/>
        </p:nvSpPr>
        <p:spPr>
          <a:xfrm>
            <a:off x="378692" y="5212080"/>
            <a:ext cx="6668653" cy="16466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Segnalazione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Documentazione: Mantenere una documentazione dettagliata delle vulnerabilità identificate e delle azioni di rimedio.</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Comunicazione: Aggiornare regolarmente le parti interessate sullo stato delle vulnerabilità e sui progressi della bonifica.</a:t>
            </a:r>
            <a:endParaRPr b="0" i="0" sz="1200" u="none" cap="none" strike="noStrike">
              <a:solidFill>
                <a:srgbClr val="000000"/>
              </a:solidFill>
              <a:latin typeface="Century Gothic"/>
              <a:ea typeface="Century Gothic"/>
              <a:cs typeface="Century Gothic"/>
              <a:sym typeface="Century Gothic"/>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Segnalazione della conformità: Garantire il rispetto dei requisiti normativi per la segnalazione delle vulnerabilità.</a:t>
            </a:r>
            <a:endParaRPr b="0" i="0" sz="1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3"/>
          <p:cNvSpPr txBox="1"/>
          <p:nvPr/>
        </p:nvSpPr>
        <p:spPr>
          <a:xfrm>
            <a:off x="274320" y="1280160"/>
            <a:ext cx="11788330" cy="5740033"/>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chemeClr val="dk2"/>
              </a:buClr>
              <a:buSzPts val="1400"/>
              <a:buFont typeface="Noto Sans Symbols"/>
              <a:buChar char="⮚"/>
            </a:pPr>
            <a:r>
              <a:rPr b="1" i="0" lang="en-US" sz="1400" u="none" cap="none" strike="noStrike">
                <a:solidFill>
                  <a:srgbClr val="000000"/>
                </a:solidFill>
                <a:latin typeface="Century Gothic"/>
                <a:ea typeface="Century Gothic"/>
                <a:cs typeface="Century Gothic"/>
                <a:sym typeface="Century Gothic"/>
              </a:rPr>
              <a:t>Identificazione proattiva delle vulnerabilità</a:t>
            </a:r>
            <a:endParaRPr/>
          </a:p>
          <a:p>
            <a:pPr indent="-285750" lvl="7" marL="285750" marR="0" rtl="0" algn="l">
              <a:lnSpc>
                <a:spcPct val="100000"/>
              </a:lnSpc>
              <a:spcBef>
                <a:spcPts val="60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Scansioni regolari: Eseguire frequenti scansioni delle vulnerabilità per identificare potenziali lacune nella sicurezza.</a:t>
            </a:r>
            <a:endParaRPr/>
          </a:p>
          <a:p>
            <a:pPr indent="-285750" lvl="8"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Integrazione delle informazioni sulle minacce: Utilizzate i feed di threat intelligence per rimanere aggiornati sulle nuove vulnerabilità e minacce.</a:t>
            </a:r>
            <a:endParaRPr/>
          </a:p>
          <a:p>
            <a:pPr indent="-285750" lvl="8"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Gestione completa degli asset: Mantenere un inventario dettagliato e aggiornato di tutti gli asset IT, compresi i dispositivi IoT e le apparecchiature mediche</a:t>
            </a:r>
            <a:r>
              <a:rPr b="0" i="0" lang="en-US" sz="1400" u="none" cap="none" strike="noStrike">
                <a:solidFill>
                  <a:srgbClr val="000000"/>
                </a:solidFill>
                <a:latin typeface="Arial"/>
                <a:ea typeface="Arial"/>
                <a:cs typeface="Arial"/>
                <a:sym typeface="Arial"/>
              </a:rPr>
              <a:t>.</a:t>
            </a:r>
            <a:endParaRPr/>
          </a:p>
          <a:p>
            <a:pPr indent="-285750" lvl="0" marL="285750" marR="0" rtl="0" algn="l">
              <a:lnSpc>
                <a:spcPct val="100000"/>
              </a:lnSpc>
              <a:spcBef>
                <a:spcPts val="1200"/>
              </a:spcBef>
              <a:spcAft>
                <a:spcPts val="0"/>
              </a:spcAft>
              <a:buClr>
                <a:schemeClr val="dk2"/>
              </a:buClr>
              <a:buSzPts val="1400"/>
              <a:buFont typeface="Noto Sans Symbols"/>
              <a:buChar char="⮚"/>
            </a:pPr>
            <a:r>
              <a:rPr b="1" i="0" lang="en-US" sz="1400" u="none" cap="none" strike="noStrike">
                <a:solidFill>
                  <a:srgbClr val="000000"/>
                </a:solidFill>
                <a:latin typeface="Century Gothic"/>
                <a:ea typeface="Century Gothic"/>
                <a:cs typeface="Century Gothic"/>
                <a:sym typeface="Century Gothic"/>
              </a:rPr>
              <a:t>Valutazione efficace del rischio</a:t>
            </a:r>
            <a:endParaRPr/>
          </a:p>
          <a:p>
            <a:pPr indent="-285750" lvl="0" marL="285750" marR="0" rtl="0" algn="l">
              <a:lnSpc>
                <a:spcPct val="100000"/>
              </a:lnSpc>
              <a:spcBef>
                <a:spcPts val="60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Analisi dell'impatto: Valutare l'impatto potenziale delle vulnerabilità sulla sicurezza dei pazienti, sulla privacy dei dati e sulla continuità operativa.</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Priorità: Usare una prioritizzazione basata sul rischio per affrontare prima le vulnerabilità più critiche.</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Valutazione contestuale: Valutare le vulnerabilità nel contesto delle operazioni sanitarie specifiche e dei requisiti normativi.</a:t>
            </a:r>
            <a:endParaRPr/>
          </a:p>
          <a:p>
            <a:pPr indent="-285750" lvl="0" marL="285750" marR="0" rtl="0" algn="l">
              <a:lnSpc>
                <a:spcPct val="100000"/>
              </a:lnSpc>
              <a:spcBef>
                <a:spcPts val="1200"/>
              </a:spcBef>
              <a:spcAft>
                <a:spcPts val="0"/>
              </a:spcAft>
              <a:buClr>
                <a:schemeClr val="dk2"/>
              </a:buClr>
              <a:buSzPts val="1400"/>
              <a:buFont typeface="Noto Sans Symbols"/>
              <a:buChar char="⮚"/>
            </a:pPr>
            <a:r>
              <a:rPr b="1" i="0" lang="en-US" sz="1400" u="none" cap="none" strike="noStrike">
                <a:solidFill>
                  <a:srgbClr val="000000"/>
                </a:solidFill>
                <a:latin typeface="Arial"/>
                <a:ea typeface="Arial"/>
                <a:cs typeface="Arial"/>
                <a:sym typeface="Arial"/>
              </a:rPr>
              <a:t>Strategie di bonifica efficienti</a:t>
            </a:r>
            <a:endParaRPr/>
          </a:p>
          <a:p>
            <a:pPr indent="-285750" lvl="0" marL="285750" marR="0" rtl="0" algn="l">
              <a:lnSpc>
                <a:spcPct val="100000"/>
              </a:lnSpc>
              <a:spcBef>
                <a:spcPts val="60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Distribuzione tempestiva delle patch: Implementare tempestivamente patch e aggiornamenti per colmare le lacune di sicurezza.</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Mitigazione alternativa: Applicare misure temporanee per mitigare i rischi quando non è possibile una riparazione immediata.</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Gestione della configurazione: Garantire che i sistemi e i dispositivi siano configurati in modo sicuro e secondo le migliori prassi.</a:t>
            </a:r>
            <a:endParaRPr/>
          </a:p>
          <a:p>
            <a:pPr indent="-285750" lvl="0" marL="285750" marR="0" rtl="0" algn="l">
              <a:lnSpc>
                <a:spcPct val="100000"/>
              </a:lnSpc>
              <a:spcBef>
                <a:spcPts val="1200"/>
              </a:spcBef>
              <a:spcAft>
                <a:spcPts val="0"/>
              </a:spcAft>
              <a:buClr>
                <a:schemeClr val="dk2"/>
              </a:buClr>
              <a:buSzPts val="1400"/>
              <a:buFont typeface="Noto Sans Symbols"/>
              <a:buChar char="⮚"/>
            </a:pPr>
            <a:r>
              <a:rPr b="1" i="0" lang="en-US" sz="1400" u="none" cap="none" strike="noStrike">
                <a:solidFill>
                  <a:srgbClr val="000000"/>
                </a:solidFill>
                <a:latin typeface="Arial"/>
                <a:ea typeface="Arial"/>
                <a:cs typeface="Arial"/>
                <a:sym typeface="Arial"/>
              </a:rPr>
              <a:t>Monitoraggio e miglioramento continuo</a:t>
            </a:r>
            <a:endParaRPr/>
          </a:p>
          <a:p>
            <a:pPr indent="-285750" lvl="0" marL="285750" marR="0" rtl="0" algn="l">
              <a:lnSpc>
                <a:spcPct val="100000"/>
              </a:lnSpc>
              <a:spcBef>
                <a:spcPts val="60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Monitoraggio continuo: Monitorare costantemente i sistemi per individuare nuove vulnerabilità e minacce.</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Pianificazione della risposta agli incidenti: Sviluppare e aggiornare regolarmente i piani di risposta agli incidenti per gestire potenziali violazioni.</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Formazione del personale: Fornire al personale una formazione continua sulle più recenti pratiche di sicurezza e di sensibilizzazione.</a:t>
            </a:r>
            <a:endParaRPr/>
          </a:p>
          <a:p>
            <a:pPr indent="-285750" lvl="0" marL="285750" marR="0" rtl="0" algn="l">
              <a:lnSpc>
                <a:spcPct val="100000"/>
              </a:lnSpc>
              <a:spcBef>
                <a:spcPts val="1200"/>
              </a:spcBef>
              <a:spcAft>
                <a:spcPts val="0"/>
              </a:spcAft>
              <a:buClr>
                <a:schemeClr val="dk2"/>
              </a:buClr>
              <a:buSzPts val="1400"/>
              <a:buFont typeface="Noto Sans Symbols"/>
              <a:buChar char="⮚"/>
            </a:pPr>
            <a:r>
              <a:rPr b="1" i="0" lang="en-US" sz="1400" u="none" cap="none" strike="noStrike">
                <a:solidFill>
                  <a:srgbClr val="000000"/>
                </a:solidFill>
                <a:latin typeface="Arial"/>
                <a:ea typeface="Arial"/>
                <a:cs typeface="Arial"/>
                <a:sym typeface="Arial"/>
              </a:rPr>
              <a:t>Reporting e documentazione robusti</a:t>
            </a:r>
            <a:endParaRPr/>
          </a:p>
          <a:p>
            <a:pPr indent="-285750" lvl="0" marL="285750" marR="0" rtl="0" algn="l">
              <a:lnSpc>
                <a:spcPct val="100000"/>
              </a:lnSpc>
              <a:spcBef>
                <a:spcPts val="60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Documentazione dettagliata: Conservare una documentazione completa delle vulnerabilità, delle azioni di ripristino e degli incidenti di sicurezza.</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Comunicazione con gli stakeholder: Comunicare regolarmente lo stato di vulnerabilità e le azioni intraprese alle parti interessate.</a:t>
            </a:r>
            <a:endParaRPr/>
          </a:p>
          <a:p>
            <a:pPr indent="-285750" lvl="0" marL="285750" marR="0" rtl="0" algn="l">
              <a:lnSpc>
                <a:spcPct val="100000"/>
              </a:lnSpc>
              <a:spcBef>
                <a:spcPts val="0"/>
              </a:spcBef>
              <a:spcAft>
                <a:spcPts val="0"/>
              </a:spcAft>
              <a:buClr>
                <a:schemeClr val="dk2"/>
              </a:buClr>
              <a:buSzPts val="1400"/>
              <a:buFont typeface="Courier New"/>
              <a:buChar char="o"/>
            </a:pPr>
            <a:r>
              <a:rPr b="0" i="0" lang="en-US" sz="1400" u="none" cap="none" strike="noStrike">
                <a:solidFill>
                  <a:srgbClr val="000000"/>
                </a:solidFill>
                <a:latin typeface="Century Gothic"/>
                <a:ea typeface="Century Gothic"/>
                <a:cs typeface="Century Gothic"/>
                <a:sym typeface="Century Gothic"/>
              </a:rPr>
              <a:t>Conformità normativa: Garantire che tutte le pratiche di gestione della vulnerabilità siano conformi agli standard normativi del settore sanitario.</a:t>
            </a:r>
            <a:endParaRPr/>
          </a:p>
          <a:p>
            <a:pPr indent="-196850" lvl="0" marL="285750" marR="0" rtl="0" algn="l">
              <a:lnSpc>
                <a:spcPct val="100000"/>
              </a:lnSpc>
              <a:spcBef>
                <a:spcPts val="0"/>
              </a:spcBef>
              <a:spcAft>
                <a:spcPts val="0"/>
              </a:spcAft>
              <a:buClr>
                <a:schemeClr val="dk2"/>
              </a:buClr>
              <a:buSzPts val="1400"/>
              <a:buFont typeface="Courier New"/>
              <a:buNone/>
            </a:pPr>
            <a:r>
              <a:t/>
            </a:r>
            <a:endParaRPr b="0" i="0" sz="1400" u="none" cap="none" strike="noStrike">
              <a:solidFill>
                <a:srgbClr val="000000"/>
              </a:solidFill>
              <a:latin typeface="Century Gothic"/>
              <a:ea typeface="Century Gothic"/>
              <a:cs typeface="Century Gothic"/>
              <a:sym typeface="Century Gothic"/>
            </a:endParaRPr>
          </a:p>
        </p:txBody>
      </p:sp>
      <p:sp>
        <p:nvSpPr>
          <p:cNvPr id="549" name="Google Shape;549;p53"/>
          <p:cNvSpPr txBox="1"/>
          <p:nvPr>
            <p:ph type="ctrTitle"/>
          </p:nvPr>
        </p:nvSpPr>
        <p:spPr>
          <a:xfrm>
            <a:off x="91440" y="182880"/>
            <a:ext cx="10791000" cy="6615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Gestione e reporting delle vulnerabilità</a:t>
            </a:r>
            <a:endParaRPr/>
          </a:p>
        </p:txBody>
      </p:sp>
      <p:pic>
        <p:nvPicPr>
          <p:cNvPr id="550" name="Google Shape;550;p53"/>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51" name="Google Shape;551;p53"/>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52" name="Google Shape;552;p53"/>
          <p:cNvSpPr txBox="1"/>
          <p:nvPr/>
        </p:nvSpPr>
        <p:spPr>
          <a:xfrm>
            <a:off x="0" y="822960"/>
            <a:ext cx="12062650" cy="347788"/>
          </a:xfrm>
          <a:prstGeom prst="rect">
            <a:avLst/>
          </a:prstGeom>
          <a:solidFill>
            <a:schemeClr val="lt1"/>
          </a:solidFill>
          <a:ln>
            <a:noFill/>
          </a:ln>
        </p:spPr>
        <p:txBody>
          <a:bodyPr anchorCtr="0" anchor="ctr" bIns="0" lIns="0" spcFirstLastPara="1" rIns="0" wrap="square" tIns="0">
            <a:spAutoFit/>
          </a:bodyPr>
          <a:lstStyle/>
          <a:p>
            <a:pPr indent="-228600" lvl="0" marL="457200" marR="0" rtl="0" algn="l">
              <a:lnSpc>
                <a:spcPct val="60000"/>
              </a:lnSpc>
              <a:spcBef>
                <a:spcPts val="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 Le migliori pratiche nella gestione delle vulnerabilità</a:t>
            </a:r>
            <a:endParaRPr b="0" baseline="-25000" i="0" sz="40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erson raising his hand" id="557" name="Google Shape;557;p54"/>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558" name="Google Shape;558;p54"/>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59" name="Google Shape;559;p54"/>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560" name="Google Shape;560;p54"/>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561" name="Google Shape;561;p54"/>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562" name="Google Shape;562;p54"/>
          <p:cNvSpPr txBox="1"/>
          <p:nvPr>
            <p:ph idx="5" type="body"/>
          </p:nvPr>
        </p:nvSpPr>
        <p:spPr>
          <a:xfrm>
            <a:off x="1097280" y="2368296"/>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57070"/>
                </a:solidFill>
              </a:rPr>
              <a:t>Gestione e segnalazione delle vulnerabilità</a:t>
            </a:r>
            <a:endParaRPr/>
          </a:p>
        </p:txBody>
      </p:sp>
      <p:sp>
        <p:nvSpPr>
          <p:cNvPr id="563" name="Google Shape;563;p54"/>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64" name="Google Shape;564;p54"/>
          <p:cNvSpPr txBox="1"/>
          <p:nvPr>
            <p:ph idx="7" type="body"/>
          </p:nvPr>
        </p:nvSpPr>
        <p:spPr>
          <a:xfrm>
            <a:off x="1097280" y="3063240"/>
            <a:ext cx="6910647"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sz="2400">
                <a:solidFill>
                  <a:schemeClr val="dk1"/>
                </a:solidFill>
                <a:highlight>
                  <a:schemeClr val="lt1"/>
                </a:highlight>
              </a:rPr>
              <a:t>Notifiche e risposte alle minacce in tempo reale</a:t>
            </a:r>
            <a:endParaRPr/>
          </a:p>
        </p:txBody>
      </p:sp>
      <p:sp>
        <p:nvSpPr>
          <p:cNvPr id="565" name="Google Shape;565;p54"/>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66" name="Google Shape;566;p54"/>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fontScale="92500"/>
          </a:bodyPr>
          <a:lstStyle/>
          <a:p>
            <a:pPr indent="0" lvl="0" marL="0" rtl="0" algn="l">
              <a:lnSpc>
                <a:spcPct val="100000"/>
              </a:lnSpc>
              <a:spcBef>
                <a:spcPts val="0"/>
              </a:spcBef>
              <a:spcAft>
                <a:spcPts val="0"/>
              </a:spcAft>
              <a:buSzPct val="98280"/>
              <a:buNone/>
            </a:pPr>
            <a:r>
              <a:rPr lang="en-US">
                <a:highlight>
                  <a:schemeClr val="lt1"/>
                </a:highlight>
              </a:rPr>
              <a:t>Monitoraggio continuo dell'infrastruttura </a:t>
            </a:r>
            <a:r>
              <a:rPr lang="en-US" sz="2200">
                <a:solidFill>
                  <a:srgbClr val="757070"/>
                </a:solidFill>
              </a:rPr>
              <a:t>con strumenti </a:t>
            </a:r>
            <a:r>
              <a:rPr lang="en-US" sz="2200"/>
              <a:t>basati sul cloud</a:t>
            </a:r>
            <a:endParaRPr sz="2200">
              <a:solidFill>
                <a:srgbClr val="757070"/>
              </a:solidFill>
            </a:endParaRPr>
          </a:p>
        </p:txBody>
      </p:sp>
      <p:sp>
        <p:nvSpPr>
          <p:cNvPr id="567" name="Google Shape;567;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568" name="Google Shape;568;p54"/>
          <p:cNvGrpSpPr/>
          <p:nvPr/>
        </p:nvGrpSpPr>
        <p:grpSpPr>
          <a:xfrm>
            <a:off x="7370364" y="-23539"/>
            <a:ext cx="2562565" cy="6885155"/>
            <a:chOff x="7370364" y="-23539"/>
            <a:chExt cx="2562565" cy="6885155"/>
          </a:xfrm>
        </p:grpSpPr>
        <p:pic>
          <p:nvPicPr>
            <p:cNvPr id="569" name="Google Shape;569;p54"/>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70" name="Google Shape;570;p54"/>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571" name="Google Shape;571;p5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72" name="Google Shape;572;p54"/>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573" name="Google Shape;573;p54"/>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Obiettivi: </a:t>
            </a:r>
            <a:r>
              <a:rPr lang="en-US" sz="3600">
                <a:solidFill>
                  <a:srgbClr val="FFFFFF"/>
                </a:solidFill>
                <a:latin typeface="Arial"/>
                <a:ea typeface="Arial"/>
                <a:cs typeface="Arial"/>
                <a:sym typeface="Arial"/>
              </a:rPr>
              <a:t>Chi-Cosa-Perché è necessario partecipare a questa formazione </a:t>
            </a:r>
            <a:endParaRPr/>
          </a:p>
        </p:txBody>
      </p:sp>
      <p:sp>
        <p:nvSpPr>
          <p:cNvPr id="209" name="Google Shape;209;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CHI</a:t>
            </a:r>
            <a:endParaRPr/>
          </a:p>
        </p:txBody>
      </p:sp>
      <p:sp>
        <p:nvSpPr>
          <p:cNvPr id="210" name="Google Shape;210;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Professionisti del settore sanitario e/o IT con conoscenze informatiche di base</a:t>
            </a:r>
            <a:endParaRPr/>
          </a:p>
        </p:txBody>
      </p:sp>
      <p:sp>
        <p:nvSpPr>
          <p:cNvPr id="211" name="Google Shape;211;p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COSA</a:t>
            </a:r>
            <a:endParaRPr/>
          </a:p>
        </p:txBody>
      </p:sp>
      <p:sp>
        <p:nvSpPr>
          <p:cNvPr id="212" name="Google Shape;212;p3"/>
          <p:cNvSpPr txBox="1"/>
          <p:nvPr>
            <p:ph idx="6" type="body"/>
          </p:nvPr>
        </p:nvSpPr>
        <p:spPr>
          <a:xfrm>
            <a:off x="4802764" y="3666744"/>
            <a:ext cx="2411673" cy="121642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Strategie di cybersecurity su misura per il settore sanitario e dimostrazione di reporting e monitoraggio degli avvisi tramite lo strumento di gestione delle informazioni e degli eventi di sicurezza.</a:t>
            </a:r>
            <a:endParaRPr/>
          </a:p>
        </p:txBody>
      </p:sp>
      <p:sp>
        <p:nvSpPr>
          <p:cNvPr id="213" name="Google Shape;213;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PERCHÉ</a:t>
            </a:r>
            <a:endParaRPr/>
          </a:p>
        </p:txBody>
      </p:sp>
      <p:pic>
        <p:nvPicPr>
          <p:cNvPr descr="Circuit" id="214" name="Google Shape;214;p3"/>
          <p:cNvPicPr preferRelativeResize="0"/>
          <p:nvPr>
            <p:ph idx="8" type="pic"/>
          </p:nvPr>
        </p:nvPicPr>
        <p:blipFill rotWithShape="1">
          <a:blip r:embed="rId3">
            <a:alphaModFix/>
          </a:blip>
          <a:srcRect b="4500" l="0" r="0" t="4502"/>
          <a:stretch/>
        </p:blipFill>
        <p:spPr>
          <a:xfrm>
            <a:off x="8916470" y="2675678"/>
            <a:ext cx="1005840" cy="914400"/>
          </a:xfrm>
          <a:prstGeom prst="rect">
            <a:avLst/>
          </a:prstGeom>
          <a:noFill/>
          <a:ln>
            <a:noFill/>
          </a:ln>
        </p:spPr>
      </p:pic>
      <p:sp>
        <p:nvSpPr>
          <p:cNvPr id="215" name="Google Shape;215;p3"/>
          <p:cNvSpPr txBox="1"/>
          <p:nvPr>
            <p:ph idx="9" type="body"/>
          </p:nvPr>
        </p:nvSpPr>
        <p:spPr>
          <a:xfrm>
            <a:off x="8282868" y="3666744"/>
            <a:ext cx="2275880" cy="121642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I partecipanti otterranno informazioni pratiche attraverso dimostrazioni su argomenti quali notifiche in tempo reale, rapporti sullo stato dei sistemi e monitoraggio continuo delle infrastrutture critiche.</a:t>
            </a:r>
            <a:endParaRPr/>
          </a:p>
        </p:txBody>
      </p:sp>
      <p:sp>
        <p:nvSpPr>
          <p:cNvPr id="216" name="Google Shape;216;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descr="3d Glasses" id="217" name="Google Shape;217;p3"/>
          <p:cNvPicPr preferRelativeResize="0"/>
          <p:nvPr/>
        </p:nvPicPr>
        <p:blipFill rotWithShape="1">
          <a:blip r:embed="rId4">
            <a:alphaModFix/>
          </a:blip>
          <a:srcRect b="4573" l="0" r="0" t="4573"/>
          <a:stretch/>
        </p:blipFill>
        <p:spPr>
          <a:xfrm>
            <a:off x="2239419" y="2833688"/>
            <a:ext cx="1005840" cy="914400"/>
          </a:xfrm>
          <a:prstGeom prst="rect">
            <a:avLst/>
          </a:prstGeom>
          <a:noFill/>
          <a:ln>
            <a:noFill/>
          </a:ln>
        </p:spPr>
      </p:pic>
      <p:pic>
        <p:nvPicPr>
          <p:cNvPr descr="Abacus" id="218" name="Google Shape;218;p3"/>
          <p:cNvPicPr preferRelativeResize="0"/>
          <p:nvPr/>
        </p:nvPicPr>
        <p:blipFill rotWithShape="1">
          <a:blip r:embed="rId5">
            <a:alphaModFix/>
          </a:blip>
          <a:srcRect b="4500" l="0" r="0" t="4502"/>
          <a:stretch/>
        </p:blipFill>
        <p:spPr>
          <a:xfrm>
            <a:off x="5505680" y="2642467"/>
            <a:ext cx="1005840" cy="914400"/>
          </a:xfrm>
          <a:prstGeom prst="rect">
            <a:avLst/>
          </a:prstGeom>
          <a:noFill/>
          <a:ln>
            <a:noFill/>
          </a:ln>
        </p:spPr>
      </p:pic>
      <p:pic>
        <p:nvPicPr>
          <p:cNvPr id="219" name="Google Shape;219;p3"/>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5"/>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579" name="Google Shape;579;p5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80" name="Google Shape;580;p55"/>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81" name="Google Shape;581;p55"/>
          <p:cNvSpPr txBox="1"/>
          <p:nvPr/>
        </p:nvSpPr>
        <p:spPr>
          <a:xfrm>
            <a:off x="640080" y="2286000"/>
            <a:ext cx="6388793" cy="3494115"/>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b="1" i="0" lang="en-US" sz="1800" u="none" cap="none" strike="noStrike">
                <a:solidFill>
                  <a:schemeClr val="dk1"/>
                </a:solidFill>
                <a:latin typeface="Century Gothic"/>
                <a:ea typeface="Century Gothic"/>
                <a:cs typeface="Century Gothic"/>
                <a:sym typeface="Century Gothic"/>
              </a:rPr>
              <a:t>Attacchi ransomware: </a:t>
            </a:r>
            <a:r>
              <a:rPr b="0" i="0" lang="en-US" sz="1800" u="none" cap="none" strike="noStrike">
                <a:solidFill>
                  <a:schemeClr val="dk1"/>
                </a:solidFill>
                <a:latin typeface="Century Gothic"/>
                <a:ea typeface="Century Gothic"/>
                <a:cs typeface="Century Gothic"/>
                <a:sym typeface="Century Gothic"/>
              </a:rPr>
              <a:t>Software dannoso che cripta i dati e chiede un riscatto per il loro rilascio.</a:t>
            </a:r>
            <a:endParaRPr/>
          </a:p>
          <a:p>
            <a:pPr indent="-274320" lvl="0" marL="274320" marR="0" rtl="0" algn="l">
              <a:lnSpc>
                <a:spcPct val="100000"/>
              </a:lnSpc>
              <a:spcBef>
                <a:spcPts val="1200"/>
              </a:spcBef>
              <a:spcAft>
                <a:spcPts val="0"/>
              </a:spcAft>
              <a:buClr>
                <a:schemeClr val="dk2"/>
              </a:buClr>
              <a:buSzPts val="1200"/>
              <a:buFont typeface="Noto Sans Symbols"/>
              <a:buChar char="❑"/>
            </a:pPr>
            <a:r>
              <a:rPr b="1" i="0" lang="en-US" sz="1800" u="none" cap="none" strike="noStrike">
                <a:solidFill>
                  <a:schemeClr val="dk1"/>
                </a:solidFill>
                <a:latin typeface="Century Gothic"/>
                <a:ea typeface="Century Gothic"/>
                <a:cs typeface="Century Gothic"/>
                <a:sym typeface="Century Gothic"/>
              </a:rPr>
              <a:t>Violazioni dei dati: </a:t>
            </a:r>
            <a:r>
              <a:rPr b="0" i="0" lang="en-US" sz="1800" u="none" cap="none" strike="noStrike">
                <a:solidFill>
                  <a:schemeClr val="dk1"/>
                </a:solidFill>
                <a:latin typeface="Century Gothic"/>
                <a:ea typeface="Century Gothic"/>
                <a:cs typeface="Century Gothic"/>
                <a:sym typeface="Century Gothic"/>
              </a:rPr>
              <a:t>Accesso non autorizzato a informazioni riservate sui pazienti, con conseguente furto di identità e altre attività dannose.</a:t>
            </a:r>
            <a:endParaRPr/>
          </a:p>
          <a:p>
            <a:pPr indent="-274320" lvl="0" marL="274320" marR="0" rtl="0" algn="l">
              <a:lnSpc>
                <a:spcPct val="100000"/>
              </a:lnSpc>
              <a:spcBef>
                <a:spcPts val="1200"/>
              </a:spcBef>
              <a:spcAft>
                <a:spcPts val="600"/>
              </a:spcAft>
              <a:buClr>
                <a:schemeClr val="dk2"/>
              </a:buClr>
              <a:buSzPts val="1200"/>
              <a:buFont typeface="Noto Sans Symbols"/>
              <a:buChar char="❑"/>
            </a:pPr>
            <a:r>
              <a:rPr b="1" i="0" lang="en-US" sz="1800" u="none" cap="none" strike="noStrike">
                <a:solidFill>
                  <a:schemeClr val="dk1"/>
                </a:solidFill>
                <a:latin typeface="Century Gothic"/>
                <a:ea typeface="Century Gothic"/>
                <a:cs typeface="Century Gothic"/>
                <a:sym typeface="Century Gothic"/>
              </a:rPr>
              <a:t>Minacce persistenti avanzate (APT): </a:t>
            </a:r>
            <a:r>
              <a:rPr b="0" i="0" lang="en-US" sz="1800" u="none" cap="none" strike="noStrike">
                <a:solidFill>
                  <a:schemeClr val="dk1"/>
                </a:solidFill>
                <a:latin typeface="Century Gothic"/>
                <a:ea typeface="Century Gothic"/>
                <a:cs typeface="Century Gothic"/>
                <a:sym typeface="Century Gothic"/>
              </a:rPr>
              <a:t>Attacchi informatici mirati e prolungati che mirano a rubare dati o a compromettere i sistemi per un periodo prolungato.</a:t>
            </a:r>
            <a:endParaRPr/>
          </a:p>
        </p:txBody>
      </p:sp>
      <p:sp>
        <p:nvSpPr>
          <p:cNvPr id="582" name="Google Shape;582;p55"/>
          <p:cNvSpPr txBox="1"/>
          <p:nvPr/>
        </p:nvSpPr>
        <p:spPr>
          <a:xfrm>
            <a:off x="272417" y="1188720"/>
            <a:ext cx="8379229" cy="695575"/>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Minacce informatiche </a:t>
            </a:r>
            <a:r>
              <a:rPr b="0" baseline="-25000" i="0" lang="en-US" sz="4400" u="none" cap="none" strike="noStrike">
                <a:solidFill>
                  <a:schemeClr val="dk2"/>
                </a:solidFill>
                <a:latin typeface="Century Gothic"/>
                <a:ea typeface="Century Gothic"/>
                <a:cs typeface="Century Gothic"/>
                <a:sym typeface="Century Gothic"/>
              </a:rPr>
              <a:t>comuni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Assistenza sanitaria mirata</a:t>
            </a:r>
            <a:endParaRPr/>
          </a:p>
        </p:txBody>
      </p:sp>
      <p:pic>
        <p:nvPicPr>
          <p:cNvPr id="583" name="Google Shape;583;p55"/>
          <p:cNvPicPr preferRelativeResize="0"/>
          <p:nvPr/>
        </p:nvPicPr>
        <p:blipFill rotWithShape="1">
          <a:blip r:embed="rId4">
            <a:alphaModFix/>
          </a:blip>
          <a:srcRect b="0" l="0" r="15286" t="0"/>
          <a:stretch/>
        </p:blipFill>
        <p:spPr>
          <a:xfrm>
            <a:off x="7987775" y="2969491"/>
            <a:ext cx="4043648" cy="2701635"/>
          </a:xfrm>
          <a:prstGeom prst="rect">
            <a:avLst/>
          </a:prstGeom>
          <a:noFill/>
          <a:ln>
            <a:noFill/>
          </a:ln>
        </p:spPr>
      </p:pic>
      <p:grpSp>
        <p:nvGrpSpPr>
          <p:cNvPr id="584" name="Google Shape;584;p55"/>
          <p:cNvGrpSpPr/>
          <p:nvPr/>
        </p:nvGrpSpPr>
        <p:grpSpPr>
          <a:xfrm>
            <a:off x="7370364" y="-23539"/>
            <a:ext cx="2562565" cy="6885155"/>
            <a:chOff x="7370364" y="-23539"/>
            <a:chExt cx="2562565" cy="6885155"/>
          </a:xfrm>
        </p:grpSpPr>
        <p:pic>
          <p:nvPicPr>
            <p:cNvPr id="585" name="Google Shape;585;p55"/>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586" name="Google Shape;586;p55"/>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6"/>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592" name="Google Shape;592;p5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93" name="Google Shape;593;p5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94" name="Google Shape;594;p56"/>
          <p:cNvSpPr txBox="1"/>
          <p:nvPr/>
        </p:nvSpPr>
        <p:spPr>
          <a:xfrm>
            <a:off x="365760" y="2103120"/>
            <a:ext cx="8589818" cy="5755136"/>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600"/>
              </a:spcBef>
              <a:spcAft>
                <a:spcPts val="0"/>
              </a:spcAft>
              <a:buClr>
                <a:schemeClr val="dk2"/>
              </a:buClr>
              <a:buSzPts val="1200"/>
              <a:buFont typeface="Calibri"/>
              <a:buNone/>
            </a:pPr>
            <a:r>
              <a:rPr b="1" i="0" lang="en-US" sz="1800" u="none" cap="none" strike="noStrike">
                <a:solidFill>
                  <a:schemeClr val="dk1"/>
                </a:solidFill>
                <a:latin typeface="Century Gothic"/>
                <a:ea typeface="Century Gothic"/>
                <a:cs typeface="Century Gothic"/>
                <a:sym typeface="Century Gothic"/>
              </a:rPr>
              <a:t>Attacchi ransomware</a:t>
            </a:r>
            <a:endParaRPr/>
          </a:p>
          <a:p>
            <a:pPr indent="-287019" lvl="1" marL="731520" marR="0" rtl="0" algn="l">
              <a:lnSpc>
                <a:spcPct val="100000"/>
              </a:lnSpc>
              <a:spcBef>
                <a:spcPts val="1200"/>
              </a:spcBef>
              <a:spcAft>
                <a:spcPts val="0"/>
              </a:spcAft>
              <a:buClr>
                <a:schemeClr val="dk2"/>
              </a:buClr>
              <a:buSzPts val="1200"/>
              <a:buFont typeface="Noto Sans Symbols"/>
              <a:buChar char="❑"/>
            </a:pPr>
            <a:r>
              <a:rPr b="0" i="0" lang="en-US" sz="1600" u="none" cap="none" strike="noStrike">
                <a:solidFill>
                  <a:schemeClr val="dk1"/>
                </a:solidFill>
                <a:latin typeface="Century Gothic"/>
                <a:ea typeface="Century Gothic"/>
                <a:cs typeface="Century Gothic"/>
                <a:sym typeface="Century Gothic"/>
              </a:rPr>
              <a:t>Meccanismo: Gli aggressori utilizzano e-mail di phishing, sfruttano le vulnerabilità o distribuiscono software dannoso per crittografare i dati critici.</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600" u="none" cap="none" strike="noStrike">
                <a:solidFill>
                  <a:schemeClr val="dk1"/>
                </a:solidFill>
                <a:latin typeface="Century Gothic"/>
                <a:ea typeface="Century Gothic"/>
                <a:cs typeface="Century Gothic"/>
                <a:sym typeface="Century Gothic"/>
              </a:rPr>
              <a:t>Impatto: Interruzione dei servizi sanitari, perdita di accesso alle cartelle cliniche dei pazienti e notevoli richieste finanziarie per le chiavi di decrittazione.</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600" u="none" cap="none" strike="noStrike">
                <a:solidFill>
                  <a:schemeClr val="dk1"/>
                </a:solidFill>
                <a:latin typeface="Century Gothic"/>
                <a:ea typeface="Century Gothic"/>
                <a:cs typeface="Century Gothic"/>
                <a:sym typeface="Century Gothic"/>
              </a:rPr>
              <a:t>Esempio: L'attacco ransomware WannaCry del 2017 ha colpito numerose organizzazioni sanitarie in tutto il mondo, causando un'interruzione diffusa.</a:t>
            </a:r>
            <a:endParaRPr/>
          </a:p>
          <a:p>
            <a:pPr indent="0" lvl="0" marL="0" marR="0" rtl="0" algn="l">
              <a:lnSpc>
                <a:spcPct val="100000"/>
              </a:lnSpc>
              <a:spcBef>
                <a:spcPts val="600"/>
              </a:spcBef>
              <a:spcAft>
                <a:spcPts val="0"/>
              </a:spcAft>
              <a:buClr>
                <a:schemeClr val="dk2"/>
              </a:buClr>
              <a:buSzPts val="1200"/>
              <a:buFont typeface="Calibri"/>
              <a:buNone/>
            </a:pPr>
            <a:r>
              <a:rPr b="1" i="0" lang="en-US" sz="1800" u="none" cap="none" strike="noStrike">
                <a:solidFill>
                  <a:schemeClr val="dk1"/>
                </a:solidFill>
                <a:latin typeface="Century Gothic"/>
                <a:ea typeface="Century Gothic"/>
                <a:cs typeface="Century Gothic"/>
                <a:sym typeface="Century Gothic"/>
              </a:rPr>
              <a:t>Violazioni dei dati</a:t>
            </a:r>
            <a:endParaRPr/>
          </a:p>
          <a:p>
            <a:pPr indent="-287019" lvl="1" marL="731520" marR="0" rtl="0" algn="l">
              <a:lnSpc>
                <a:spcPct val="100000"/>
              </a:lnSpc>
              <a:spcBef>
                <a:spcPts val="1200"/>
              </a:spcBef>
              <a:spcAft>
                <a:spcPts val="0"/>
              </a:spcAft>
              <a:buClr>
                <a:schemeClr val="dk2"/>
              </a:buClr>
              <a:buSzPts val="1200"/>
              <a:buFont typeface="Noto Sans Symbols"/>
              <a:buChar char="❑"/>
            </a:pPr>
            <a:r>
              <a:rPr b="0" i="0" lang="en-US" sz="1600" u="none" cap="none" strike="noStrike">
                <a:solidFill>
                  <a:schemeClr val="dk1"/>
                </a:solidFill>
                <a:latin typeface="Century Gothic"/>
                <a:ea typeface="Century Gothic"/>
                <a:cs typeface="Century Gothic"/>
                <a:sym typeface="Century Gothic"/>
              </a:rPr>
              <a:t>Fonti: Possono derivare da minacce interne, attacchi di phishing o hacking diretto dei sistemi.</a:t>
            </a:r>
            <a:endParaRPr/>
          </a:p>
          <a:p>
            <a:pPr indent="-287019" lvl="1" marL="731520" marR="0" rtl="0" algn="l">
              <a:lnSpc>
                <a:spcPct val="100000"/>
              </a:lnSpc>
              <a:spcBef>
                <a:spcPts val="1200"/>
              </a:spcBef>
              <a:spcAft>
                <a:spcPts val="0"/>
              </a:spcAft>
              <a:buClr>
                <a:schemeClr val="dk2"/>
              </a:buClr>
              <a:buSzPts val="1200"/>
              <a:buFont typeface="Noto Sans Symbols"/>
              <a:buChar char="❑"/>
            </a:pPr>
            <a:r>
              <a:rPr b="0" i="0" lang="en-US" sz="1600" u="none" cap="none" strike="noStrike">
                <a:solidFill>
                  <a:schemeClr val="dk1"/>
                </a:solidFill>
                <a:latin typeface="Century Gothic"/>
                <a:ea typeface="Century Gothic"/>
                <a:cs typeface="Century Gothic"/>
                <a:sym typeface="Century Gothic"/>
              </a:rPr>
              <a:t>Conseguenze: Esposizione di dati sensibili dei pazienti, con conseguente furto di identità, perdite finanziarie e danni alla reputazione dell'organizzazione.</a:t>
            </a:r>
            <a:endParaRPr/>
          </a:p>
          <a:p>
            <a:pPr indent="-287019" lvl="1" marL="731520" marR="0" rtl="0" algn="l">
              <a:lnSpc>
                <a:spcPct val="100000"/>
              </a:lnSpc>
              <a:spcBef>
                <a:spcPts val="1200"/>
              </a:spcBef>
              <a:spcAft>
                <a:spcPts val="600"/>
              </a:spcAft>
              <a:buClr>
                <a:schemeClr val="dk2"/>
              </a:buClr>
              <a:buSzPts val="1200"/>
              <a:buFont typeface="Noto Sans Symbols"/>
              <a:buChar char="❑"/>
            </a:pPr>
            <a:r>
              <a:rPr b="0" i="0" lang="en-US" sz="1600" u="none" cap="none" strike="noStrike">
                <a:solidFill>
                  <a:schemeClr val="dk1"/>
                </a:solidFill>
                <a:latin typeface="Century Gothic"/>
                <a:ea typeface="Century Gothic"/>
                <a:cs typeface="Century Gothic"/>
                <a:sym typeface="Century Gothic"/>
              </a:rPr>
              <a:t>Implicazioni normative: La mancata conformità a normative come l'HIPAA può comportare multe salate e maggiori controlli.</a:t>
            </a:r>
            <a:endParaRPr/>
          </a:p>
        </p:txBody>
      </p:sp>
      <p:sp>
        <p:nvSpPr>
          <p:cNvPr id="595" name="Google Shape;595;p56"/>
          <p:cNvSpPr txBox="1"/>
          <p:nvPr/>
        </p:nvSpPr>
        <p:spPr>
          <a:xfrm>
            <a:off x="157018" y="1188720"/>
            <a:ext cx="8405091" cy="722249"/>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Ransomware e violazioni dei dati: </a:t>
            </a:r>
            <a:endParaRPr/>
          </a:p>
          <a:p>
            <a:pPr indent="-228600" lvl="0" marL="457200" marR="0" rtl="0" algn="l">
              <a:lnSpc>
                <a:spcPct val="10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Minacce primarie per l'assistenza sanitaria</a:t>
            </a:r>
            <a:endParaRPr/>
          </a:p>
        </p:txBody>
      </p:sp>
      <p:pic>
        <p:nvPicPr>
          <p:cNvPr id="596" name="Google Shape;596;p56"/>
          <p:cNvPicPr preferRelativeResize="0"/>
          <p:nvPr/>
        </p:nvPicPr>
        <p:blipFill rotWithShape="1">
          <a:blip r:embed="rId4">
            <a:alphaModFix/>
          </a:blip>
          <a:srcRect b="0" l="0" r="15286" t="0"/>
          <a:stretch/>
        </p:blipFill>
        <p:spPr>
          <a:xfrm>
            <a:off x="9125527" y="3209637"/>
            <a:ext cx="2758113" cy="18427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7"/>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602" name="Google Shape;602;p57"/>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03" name="Google Shape;603;p57"/>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04" name="Google Shape;604;p57"/>
          <p:cNvSpPr txBox="1"/>
          <p:nvPr/>
        </p:nvSpPr>
        <p:spPr>
          <a:xfrm>
            <a:off x="640080" y="2103120"/>
            <a:ext cx="10898866" cy="4260735"/>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b="1" i="0" lang="en-US" sz="1800" u="none" cap="none" strike="noStrike">
                <a:solidFill>
                  <a:schemeClr val="dk1"/>
                </a:solidFill>
                <a:latin typeface="Century Gothic"/>
                <a:ea typeface="Century Gothic"/>
                <a:cs typeface="Century Gothic"/>
                <a:sym typeface="Century Gothic"/>
              </a:rPr>
              <a:t>Phishing e ingegneria sociale</a:t>
            </a:r>
            <a:endParaRPr/>
          </a:p>
          <a:p>
            <a:pPr indent="-287019" lvl="1" marL="731520" marR="0" rtl="0" algn="l">
              <a:lnSpc>
                <a:spcPct val="100000"/>
              </a:lnSpc>
              <a:spcBef>
                <a:spcPts val="600"/>
              </a:spcBef>
              <a:spcAft>
                <a:spcPts val="0"/>
              </a:spcAft>
              <a:buClr>
                <a:schemeClr val="dk2"/>
              </a:buClr>
              <a:buSzPts val="1200"/>
              <a:buFont typeface="Arial"/>
              <a:buChar char="•"/>
            </a:pPr>
            <a:r>
              <a:rPr b="0" i="0" lang="en-US" sz="1600" u="none" cap="none" strike="noStrike">
                <a:solidFill>
                  <a:schemeClr val="dk1"/>
                </a:solidFill>
                <a:latin typeface="Century Gothic"/>
                <a:ea typeface="Century Gothic"/>
                <a:cs typeface="Century Gothic"/>
                <a:sym typeface="Century Gothic"/>
              </a:rPr>
              <a:t>Metodi: Gli aggressori utilizzano e-mail, messaggi o chiamate ingannevoli per indurre il personale sanitario a rivelare informazioni sensibili o a installare malware.</a:t>
            </a:r>
            <a:endParaRPr/>
          </a:p>
          <a:p>
            <a:pPr indent="-287019" lvl="1" marL="731520" marR="0" rtl="0" algn="l">
              <a:lnSpc>
                <a:spcPct val="100000"/>
              </a:lnSpc>
              <a:spcBef>
                <a:spcPts val="600"/>
              </a:spcBef>
              <a:spcAft>
                <a:spcPts val="0"/>
              </a:spcAft>
              <a:buClr>
                <a:schemeClr val="dk2"/>
              </a:buClr>
              <a:buSzPts val="1200"/>
              <a:buFont typeface="Arial"/>
              <a:buChar char="•"/>
            </a:pPr>
            <a:r>
              <a:rPr b="0" i="0" lang="en-US" sz="1600" u="none" cap="none" strike="noStrike">
                <a:solidFill>
                  <a:schemeClr val="dk1"/>
                </a:solidFill>
                <a:latin typeface="Century Gothic"/>
                <a:ea typeface="Century Gothic"/>
                <a:cs typeface="Century Gothic"/>
                <a:sym typeface="Century Gothic"/>
              </a:rPr>
              <a:t>Impatto: Compromissione delle credenziali degli utenti, accesso non autorizzato ai sistemi e avvio di ulteriori attacchi.</a:t>
            </a:r>
            <a:endParaRPr/>
          </a:p>
          <a:p>
            <a:pPr indent="-274320" lvl="0" marL="274320" marR="0" rtl="0" algn="l">
              <a:lnSpc>
                <a:spcPct val="100000"/>
              </a:lnSpc>
              <a:spcBef>
                <a:spcPts val="600"/>
              </a:spcBef>
              <a:spcAft>
                <a:spcPts val="0"/>
              </a:spcAft>
              <a:buClr>
                <a:schemeClr val="dk2"/>
              </a:buClr>
              <a:buSzPts val="1200"/>
              <a:buFont typeface="Noto Sans Symbols"/>
              <a:buChar char="❑"/>
            </a:pPr>
            <a:r>
              <a:rPr b="1" i="0" lang="en-US" sz="1800" u="none" cap="none" strike="noStrike">
                <a:solidFill>
                  <a:schemeClr val="dk1"/>
                </a:solidFill>
                <a:latin typeface="Century Gothic"/>
                <a:ea typeface="Century Gothic"/>
                <a:cs typeface="Century Gothic"/>
                <a:sym typeface="Century Gothic"/>
              </a:rPr>
              <a:t>Hackeraggio di dispositivi medici</a:t>
            </a:r>
            <a:endParaRPr/>
          </a:p>
          <a:p>
            <a:pPr indent="-287019" lvl="1" marL="731520" marR="0" rtl="0" algn="l">
              <a:lnSpc>
                <a:spcPct val="100000"/>
              </a:lnSpc>
              <a:spcBef>
                <a:spcPts val="600"/>
              </a:spcBef>
              <a:spcAft>
                <a:spcPts val="0"/>
              </a:spcAft>
              <a:buClr>
                <a:schemeClr val="dk2"/>
              </a:buClr>
              <a:buSzPts val="1200"/>
              <a:buFont typeface="Arial"/>
              <a:buChar char="•"/>
            </a:pPr>
            <a:r>
              <a:rPr b="0" i="0" lang="en-US" sz="1600" u="none" cap="none" strike="noStrike">
                <a:solidFill>
                  <a:schemeClr val="dk1"/>
                </a:solidFill>
                <a:latin typeface="Century Gothic"/>
                <a:ea typeface="Century Gothic"/>
                <a:cs typeface="Century Gothic"/>
                <a:sym typeface="Century Gothic"/>
              </a:rPr>
              <a:t>Vulnerabilità: Molti dispositivi medici hanno software obsoleto, configurazioni di sicurezza deboli e sono connessi a Internet.</a:t>
            </a:r>
            <a:endParaRPr/>
          </a:p>
          <a:p>
            <a:pPr indent="-287019" lvl="1" marL="731520" marR="0" rtl="0" algn="l">
              <a:lnSpc>
                <a:spcPct val="100000"/>
              </a:lnSpc>
              <a:spcBef>
                <a:spcPts val="600"/>
              </a:spcBef>
              <a:spcAft>
                <a:spcPts val="0"/>
              </a:spcAft>
              <a:buClr>
                <a:schemeClr val="dk2"/>
              </a:buClr>
              <a:buSzPts val="1200"/>
              <a:buFont typeface="Arial"/>
              <a:buChar char="•"/>
            </a:pPr>
            <a:r>
              <a:rPr b="0" i="0" lang="en-US" sz="1600" u="none" cap="none" strike="noStrike">
                <a:solidFill>
                  <a:schemeClr val="dk1"/>
                </a:solidFill>
                <a:latin typeface="Century Gothic"/>
                <a:ea typeface="Century Gothic"/>
                <a:cs typeface="Century Gothic"/>
                <a:sym typeface="Century Gothic"/>
              </a:rPr>
              <a:t>Rischi: I dispositivi compromessi possono portare a dosaggi errati, interruzioni del trattamento o alterazioni dei dati diagnostici, con rischi diretti per la sicurezza dei pazienti.</a:t>
            </a:r>
            <a:endParaRPr/>
          </a:p>
          <a:p>
            <a:pPr indent="-274320" lvl="0" marL="274320" marR="0" rtl="0" algn="l">
              <a:lnSpc>
                <a:spcPct val="100000"/>
              </a:lnSpc>
              <a:spcBef>
                <a:spcPts val="600"/>
              </a:spcBef>
              <a:spcAft>
                <a:spcPts val="0"/>
              </a:spcAft>
              <a:buClr>
                <a:schemeClr val="dk2"/>
              </a:buClr>
              <a:buSzPts val="1200"/>
              <a:buFont typeface="Noto Sans Symbols"/>
              <a:buChar char="❑"/>
            </a:pPr>
            <a:r>
              <a:rPr b="1" i="0" lang="en-US" sz="1800" u="none" cap="none" strike="noStrike">
                <a:solidFill>
                  <a:schemeClr val="dk1"/>
                </a:solidFill>
                <a:latin typeface="Century Gothic"/>
                <a:ea typeface="Century Gothic"/>
                <a:cs typeface="Century Gothic"/>
                <a:sym typeface="Century Gothic"/>
              </a:rPr>
              <a:t>Attacchi alla catena di approvvigionamento</a:t>
            </a:r>
            <a:endParaRPr/>
          </a:p>
          <a:p>
            <a:pPr indent="-287019" lvl="1" marL="731520" marR="0" rtl="0" algn="l">
              <a:lnSpc>
                <a:spcPct val="100000"/>
              </a:lnSpc>
              <a:spcBef>
                <a:spcPts val="600"/>
              </a:spcBef>
              <a:spcAft>
                <a:spcPts val="0"/>
              </a:spcAft>
              <a:buClr>
                <a:schemeClr val="dk2"/>
              </a:buClr>
              <a:buSzPts val="1200"/>
              <a:buFont typeface="Arial"/>
              <a:buChar char="•"/>
            </a:pPr>
            <a:r>
              <a:rPr b="0" i="0" lang="en-US" sz="1600" u="none" cap="none" strike="noStrike">
                <a:solidFill>
                  <a:schemeClr val="dk1"/>
                </a:solidFill>
                <a:latin typeface="Century Gothic"/>
                <a:ea typeface="Century Gothic"/>
                <a:cs typeface="Century Gothic"/>
                <a:sym typeface="Century Gothic"/>
              </a:rPr>
              <a:t>Definizione: Attacchi che prendono di mira fornitori terzi o software utilizzati dalle organizzazioni sanitarie.</a:t>
            </a:r>
            <a:endParaRPr/>
          </a:p>
          <a:p>
            <a:pPr indent="-287019" lvl="1" marL="731520" marR="0" rtl="0" algn="l">
              <a:lnSpc>
                <a:spcPct val="100000"/>
              </a:lnSpc>
              <a:spcBef>
                <a:spcPts val="600"/>
              </a:spcBef>
              <a:spcAft>
                <a:spcPts val="0"/>
              </a:spcAft>
              <a:buClr>
                <a:schemeClr val="dk2"/>
              </a:buClr>
              <a:buSzPts val="1200"/>
              <a:buFont typeface="Arial"/>
              <a:buChar char="•"/>
            </a:pPr>
            <a:r>
              <a:rPr b="0" i="0" lang="en-US" sz="1600" u="none" cap="none" strike="noStrike">
                <a:solidFill>
                  <a:schemeClr val="dk1"/>
                </a:solidFill>
                <a:latin typeface="Century Gothic"/>
                <a:ea typeface="Century Gothic"/>
                <a:cs typeface="Century Gothic"/>
                <a:sym typeface="Century Gothic"/>
              </a:rPr>
              <a:t>Impatto: Il software o l'hardware compromesso può fungere da backdoor nella rete sanitaria, portando a infezioni diffuse e al furto di dati.</a:t>
            </a:r>
            <a:endParaRPr/>
          </a:p>
        </p:txBody>
      </p:sp>
      <p:sp>
        <p:nvSpPr>
          <p:cNvPr id="605" name="Google Shape;605;p57"/>
          <p:cNvSpPr txBox="1"/>
          <p:nvPr/>
        </p:nvSpPr>
        <p:spPr>
          <a:xfrm>
            <a:off x="365760" y="1463040"/>
            <a:ext cx="10873047"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Oltre i ransomware e le violazioni dei dati: Altre minacce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8"/>
          <p:cNvSpPr txBox="1"/>
          <p:nvPr/>
        </p:nvSpPr>
        <p:spPr>
          <a:xfrm>
            <a:off x="378692" y="1828800"/>
            <a:ext cx="6917458" cy="444737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Piano di risposta agli incidenti (IRP):</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Sviluppare e aggiornare regolarmente un piano d'azione globale.</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Assicurarsi che includa procedure di rilevamento, contenimento, eradicazione e recupero.</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Allenamento ed esercitazioni regolari:</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Condurre regolarmente sessioni di formazione ed esercitazioni di simulazione per il personale.</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Utilizzate le gamme informatiche per simulare scenari di attacco reali.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Monitoraggio e avvisi in tempo reale: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Implementare il monitoraggio continuo utilizzando strumenti SIEM.</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Impostare avvisi in tempo reale per attività sospette e anomalie.</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Strategie di contenimento rapido:</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Isolare i sistemi interessati per prevenire la diffusione delle minacce.</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Utilizzare la segmentazione della rete per limitare l'impatto delle violazioni.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Comunicazione efficace: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Stabilire canali di comunicazione chiari per gli stakeholder interni ed esterni.</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Garantire la diffusione tempestiva e accurata delle informazioni durante gli incidenti.</a:t>
            </a:r>
            <a:endParaRPr/>
          </a:p>
        </p:txBody>
      </p:sp>
      <p:sp>
        <p:nvSpPr>
          <p:cNvPr id="611" name="Google Shape;611;p58"/>
          <p:cNvSpPr txBox="1"/>
          <p:nvPr>
            <p:ph type="ctrTitle"/>
          </p:nvPr>
        </p:nvSpPr>
        <p:spPr>
          <a:xfrm>
            <a:off x="91440" y="36576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612" name="Google Shape;612;p5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13" name="Google Shape;613;p5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14" name="Google Shape;614;p58"/>
          <p:cNvSpPr txBox="1"/>
          <p:nvPr/>
        </p:nvSpPr>
        <p:spPr>
          <a:xfrm>
            <a:off x="0" y="1097280"/>
            <a:ext cx="10143375" cy="695575"/>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 Migliori pratiche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per una rapida risposta agli incidenti informatici </a:t>
            </a:r>
            <a:endParaRPr b="0" baseline="-25000" i="0" sz="4000" u="none" cap="none" strike="noStrike">
              <a:solidFill>
                <a:schemeClr val="dk2"/>
              </a:solidFill>
              <a:latin typeface="Century Gothic"/>
              <a:ea typeface="Century Gothic"/>
              <a:cs typeface="Century Gothic"/>
              <a:sym typeface="Century Gothic"/>
            </a:endParaRPr>
          </a:p>
        </p:txBody>
      </p:sp>
      <p:grpSp>
        <p:nvGrpSpPr>
          <p:cNvPr id="615" name="Google Shape;615;p58"/>
          <p:cNvGrpSpPr/>
          <p:nvPr/>
        </p:nvGrpSpPr>
        <p:grpSpPr>
          <a:xfrm>
            <a:off x="7370364" y="-23539"/>
            <a:ext cx="2562565" cy="6885155"/>
            <a:chOff x="7370364" y="-23539"/>
            <a:chExt cx="2562565" cy="6885155"/>
          </a:xfrm>
        </p:grpSpPr>
        <p:pic>
          <p:nvPicPr>
            <p:cNvPr id="616" name="Google Shape;616;p5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17" name="Google Shape;617;p5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18" name="Google Shape;618;p58"/>
          <p:cNvSpPr/>
          <p:nvPr/>
        </p:nvSpPr>
        <p:spPr>
          <a:xfrm>
            <a:off x="7639049" y="1924050"/>
            <a:ext cx="4743451" cy="3836670"/>
          </a:xfrm>
          <a:prstGeom prst="cloudCallout">
            <a:avLst>
              <a:gd fmla="val -52204" name="adj1"/>
              <a:gd fmla="val -48294" name="adj2"/>
            </a:avLst>
          </a:prstGeom>
          <a:solidFill>
            <a:schemeClr val="accent1"/>
          </a:solidFill>
          <a:ln cap="flat" cmpd="sng" w="25400">
            <a:solidFill>
              <a:srgbClr val="6B4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entury Gothic"/>
                <a:ea typeface="Century Gothic"/>
                <a:cs typeface="Century Gothic"/>
                <a:sym typeface="Century Gothic"/>
              </a:rPr>
              <a:t>Risposta rapida agli incidenti informatici (CIR</a:t>
            </a:r>
            <a:r>
              <a:rPr b="0" i="0" lang="en-US" sz="1400" u="none" cap="none" strike="noStrike">
                <a:solidFill>
                  <a:schemeClr val="lt1"/>
                </a:solidFill>
                <a:latin typeface="Century Gothic"/>
                <a:ea typeface="Century Gothic"/>
                <a:cs typeface="Century Gothic"/>
                <a:sym typeface="Century Gothic"/>
              </a:rPr>
              <a:t>) </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entury Gothic"/>
                <a:ea typeface="Century Gothic"/>
                <a:cs typeface="Century Gothic"/>
                <a:sym typeface="Century Gothic"/>
              </a:rPr>
              <a:t>si riferisce alle procedure e alle azioni intraprese dalle organizzazioni per rispondere prontamente ed efficacemente agli incidenti informatici. </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entury Gothic"/>
                <a:ea typeface="Century Gothic"/>
                <a:cs typeface="Century Gothic"/>
                <a:sym typeface="Century Gothic"/>
              </a:rPr>
              <a:t>L'obiettivo di una risposta rapida è ridurre i danni, recuperare sistemi e dati e prevenire incidenti futuri.</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59"/>
          <p:cNvSpPr txBox="1"/>
          <p:nvPr/>
        </p:nvSpPr>
        <p:spPr>
          <a:xfrm>
            <a:off x="378692" y="1828800"/>
            <a:ext cx="6917458" cy="444737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Piano di risposta agli incidenti (IRP):</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Sviluppare e aggiornare regolarmente un piano d'azione globale.</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Assicurarsi che includa procedure di rilevamento, contenimento, eradicazione e recupero.</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Allenamento ed esercitazioni regolari:</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Condurre regolarmente sessioni di formazione ed esercitazioni di simulazione per il personale.</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Utilizzate le gamme informatiche per simulare scenari di attacco reali.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Monitoraggio e avvisi in tempo reale: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Implementare il monitoraggio continuo utilizzando strumenti SIEM.</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Impostare avvisi in tempo reale per attività sospette e anomalie.</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Strategie di contenimento rapido:</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Isolare i sistemi interessati per prevenire la diffusione delle minacce.</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Utilizzare la segmentazione della rete per limitare l'impatto delle violazioni.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Comunicazione efficace: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Stabilire canali di comunicazione chiari per gli stakeholder interni ed esterni.</a:t>
            </a:r>
            <a:endParaRPr/>
          </a:p>
          <a:p>
            <a:pPr indent="-285750" lvl="0" marL="285750" marR="0" rtl="0" algn="l">
              <a:lnSpc>
                <a:spcPct val="100000"/>
              </a:lnSpc>
              <a:spcBef>
                <a:spcPts val="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Garantire la diffusione tempestiva e accurata delle informazioni durante gli incidenti.</a:t>
            </a:r>
            <a:endParaRPr/>
          </a:p>
        </p:txBody>
      </p:sp>
      <p:sp>
        <p:nvSpPr>
          <p:cNvPr id="624" name="Google Shape;624;p59"/>
          <p:cNvSpPr txBox="1"/>
          <p:nvPr>
            <p:ph type="ctrTitle"/>
          </p:nvPr>
        </p:nvSpPr>
        <p:spPr>
          <a:xfrm>
            <a:off x="91440" y="36576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625" name="Google Shape;625;p59"/>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26" name="Google Shape;626;p59"/>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27" name="Google Shape;627;p59"/>
          <p:cNvSpPr txBox="1"/>
          <p:nvPr/>
        </p:nvSpPr>
        <p:spPr>
          <a:xfrm>
            <a:off x="0" y="1097280"/>
            <a:ext cx="10143375" cy="695575"/>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 Migliori pratiche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per una rapida risposta agli incidenti informatici </a:t>
            </a:r>
            <a:endParaRPr b="0" baseline="-25000" i="0" sz="4000" u="none" cap="none" strike="noStrike">
              <a:solidFill>
                <a:schemeClr val="dk2"/>
              </a:solidFill>
              <a:latin typeface="Century Gothic"/>
              <a:ea typeface="Century Gothic"/>
              <a:cs typeface="Century Gothic"/>
              <a:sym typeface="Century Gothic"/>
            </a:endParaRPr>
          </a:p>
        </p:txBody>
      </p:sp>
      <p:grpSp>
        <p:nvGrpSpPr>
          <p:cNvPr id="628" name="Google Shape;628;p59"/>
          <p:cNvGrpSpPr/>
          <p:nvPr/>
        </p:nvGrpSpPr>
        <p:grpSpPr>
          <a:xfrm>
            <a:off x="7370364" y="-23539"/>
            <a:ext cx="2562565" cy="6885155"/>
            <a:chOff x="7370364" y="-23539"/>
            <a:chExt cx="2562565" cy="6885155"/>
          </a:xfrm>
        </p:grpSpPr>
        <p:pic>
          <p:nvPicPr>
            <p:cNvPr id="629" name="Google Shape;629;p59"/>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30" name="Google Shape;630;p5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31" name="Google Shape;631;p59"/>
          <p:cNvSpPr/>
          <p:nvPr/>
        </p:nvSpPr>
        <p:spPr>
          <a:xfrm>
            <a:off x="7639049" y="1924050"/>
            <a:ext cx="4743451" cy="3836670"/>
          </a:xfrm>
          <a:prstGeom prst="cloudCallout">
            <a:avLst>
              <a:gd fmla="val -52204" name="adj1"/>
              <a:gd fmla="val -48294" name="adj2"/>
            </a:avLst>
          </a:prstGeom>
          <a:solidFill>
            <a:schemeClr val="accent1"/>
          </a:solidFill>
          <a:ln cap="flat" cmpd="sng" w="25400">
            <a:solidFill>
              <a:srgbClr val="6B4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entury Gothic"/>
                <a:ea typeface="Century Gothic"/>
                <a:cs typeface="Century Gothic"/>
                <a:sym typeface="Century Gothic"/>
              </a:rPr>
              <a:t>Risposta rapida agli incidenti informatici (CIR</a:t>
            </a:r>
            <a:r>
              <a:rPr b="0" i="0" lang="en-US" sz="1400" u="none" cap="none" strike="noStrike">
                <a:solidFill>
                  <a:schemeClr val="lt1"/>
                </a:solidFill>
                <a:latin typeface="Century Gothic"/>
                <a:ea typeface="Century Gothic"/>
                <a:cs typeface="Century Gothic"/>
                <a:sym typeface="Century Gothic"/>
              </a:rPr>
              <a:t>) </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entury Gothic"/>
                <a:ea typeface="Century Gothic"/>
                <a:cs typeface="Century Gothic"/>
                <a:sym typeface="Century Gothic"/>
              </a:rPr>
              <a:t>si riferisce alle procedure e alle azioni intraprese dalle organizzazioni per rispondere prontamente ed efficacemente agli incidenti informatici. </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entury Gothic"/>
                <a:ea typeface="Century Gothic"/>
                <a:cs typeface="Century Gothic"/>
                <a:sym typeface="Century Gothic"/>
              </a:rPr>
              <a:t>L'obiettivo di una risposta rapida è ridurre i danni, recuperare sistemi e dati e prevenire incidenti futuri.</a:t>
            </a:r>
            <a:endParaRPr/>
          </a:p>
        </p:txBody>
      </p:sp>
      <p:sp>
        <p:nvSpPr>
          <p:cNvPr id="632" name="Google Shape;632;p59"/>
          <p:cNvSpPr/>
          <p:nvPr/>
        </p:nvSpPr>
        <p:spPr>
          <a:xfrm>
            <a:off x="91440" y="3362036"/>
            <a:ext cx="6180051" cy="1330037"/>
          </a:xfrm>
          <a:prstGeom prst="ellipse">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60"/>
          <p:cNvSpPr txBox="1"/>
          <p:nvPr>
            <p:ph type="ctrTitle"/>
          </p:nvPr>
        </p:nvSpPr>
        <p:spPr>
          <a:xfrm>
            <a:off x="182880" y="73152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638" name="Google Shape;638;p6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39" name="Google Shape;639;p60"/>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40" name="Google Shape;640;p60"/>
          <p:cNvSpPr txBox="1"/>
          <p:nvPr/>
        </p:nvSpPr>
        <p:spPr>
          <a:xfrm>
            <a:off x="182880" y="1554480"/>
            <a:ext cx="8379229"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Panoramica delle gamme informatiche e degli strumenti SIEM</a:t>
            </a:r>
            <a:endParaRPr/>
          </a:p>
        </p:txBody>
      </p:sp>
      <p:sp>
        <p:nvSpPr>
          <p:cNvPr id="641" name="Google Shape;641;p60"/>
          <p:cNvSpPr txBox="1"/>
          <p:nvPr/>
        </p:nvSpPr>
        <p:spPr>
          <a:xfrm>
            <a:off x="365759" y="2743199"/>
            <a:ext cx="6817465" cy="3110845"/>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Definizione: </a:t>
            </a:r>
            <a:r>
              <a:rPr b="0" i="0" lang="en-US" sz="1800" u="none" cap="none" strike="noStrike">
                <a:solidFill>
                  <a:srgbClr val="000000"/>
                </a:solidFill>
                <a:latin typeface="Century Gothic"/>
                <a:ea typeface="Century Gothic"/>
                <a:cs typeface="Century Gothic"/>
                <a:sym typeface="Century Gothic"/>
              </a:rPr>
              <a:t>Gli strumenti di Security Information and Event Management (SIEM) raccolgono e analizzano i dati sulla sicurezza.</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Funzioni: </a:t>
            </a:r>
            <a:r>
              <a:rPr b="0" i="0" lang="en-US" sz="1800" u="none" cap="none" strike="noStrike">
                <a:solidFill>
                  <a:srgbClr val="000000"/>
                </a:solidFill>
                <a:latin typeface="Century Gothic"/>
                <a:ea typeface="Century Gothic"/>
                <a:cs typeface="Century Gothic"/>
                <a:sym typeface="Century Gothic"/>
              </a:rPr>
              <a:t>Rilevamento delle minacce in tempo reale, risposta agli incidenti e reporting sulla conformità.</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Ruolo nella formazione: </a:t>
            </a:r>
            <a:r>
              <a:rPr b="0" i="0" lang="en-US" sz="1800" u="none" cap="none" strike="noStrike">
                <a:solidFill>
                  <a:srgbClr val="000000"/>
                </a:solidFill>
                <a:latin typeface="Century Gothic"/>
                <a:ea typeface="Century Gothic"/>
                <a:cs typeface="Century Gothic"/>
                <a:sym typeface="Century Gothic"/>
              </a:rPr>
              <a:t>I SIEM possono essere utilizzati nelle gamme informatiche per simulare e comprendere il rilevamento delle minacce in tempo reale e la risposta agli incidenti.</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Esempi</a:t>
            </a:r>
            <a:r>
              <a:rPr b="0" i="0" lang="en-US" sz="1800" u="none" cap="none" strike="noStrike">
                <a:solidFill>
                  <a:srgbClr val="000000"/>
                </a:solidFill>
                <a:latin typeface="Century Gothic"/>
                <a:ea typeface="Century Gothic"/>
                <a:cs typeface="Century Gothic"/>
                <a:sym typeface="Century Gothic"/>
              </a:rPr>
              <a:t>: Security Infusion di itml, Splunk, IBM QRadar, ArcSight.</a:t>
            </a:r>
            <a:endParaRPr/>
          </a:p>
        </p:txBody>
      </p:sp>
      <p:sp>
        <p:nvSpPr>
          <p:cNvPr id="642" name="Google Shape;642;p60"/>
          <p:cNvSpPr txBox="1"/>
          <p:nvPr/>
        </p:nvSpPr>
        <p:spPr>
          <a:xfrm>
            <a:off x="8686800" y="2377440"/>
            <a:ext cx="2899685"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Gamme cibernetiche</a:t>
            </a:r>
            <a:endParaRPr/>
          </a:p>
        </p:txBody>
      </p:sp>
      <p:sp>
        <p:nvSpPr>
          <p:cNvPr id="643" name="Google Shape;643;p60"/>
          <p:cNvSpPr txBox="1"/>
          <p:nvPr/>
        </p:nvSpPr>
        <p:spPr>
          <a:xfrm>
            <a:off x="274320" y="2286000"/>
            <a:ext cx="2973623"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Strumenti SIEM</a:t>
            </a:r>
            <a:endParaRPr/>
          </a:p>
        </p:txBody>
      </p:sp>
      <p:sp>
        <p:nvSpPr>
          <p:cNvPr id="644" name="Google Shape;644;p60"/>
          <p:cNvSpPr txBox="1"/>
          <p:nvPr/>
        </p:nvSpPr>
        <p:spPr>
          <a:xfrm>
            <a:off x="8046720" y="2834640"/>
            <a:ext cx="3779520" cy="3382652"/>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Definizione: </a:t>
            </a:r>
            <a:r>
              <a:rPr b="0" i="0" lang="en-US" sz="1800" u="none" cap="none" strike="noStrike">
                <a:solidFill>
                  <a:srgbClr val="000000"/>
                </a:solidFill>
                <a:latin typeface="Century Gothic"/>
                <a:ea typeface="Century Gothic"/>
                <a:cs typeface="Century Gothic"/>
                <a:sym typeface="Century Gothic"/>
              </a:rPr>
              <a:t>Ambienti virtuali per la simulazione di attacchi e difese informatiche.</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Scopo: </a:t>
            </a:r>
            <a:r>
              <a:rPr b="0" i="0" lang="en-US" sz="1800" u="none" cap="none" strike="noStrike">
                <a:solidFill>
                  <a:srgbClr val="000000"/>
                </a:solidFill>
                <a:latin typeface="Century Gothic"/>
                <a:ea typeface="Century Gothic"/>
                <a:cs typeface="Century Gothic"/>
                <a:sym typeface="Century Gothic"/>
              </a:rPr>
              <a:t>formare, testare e migliorare le competenze e le strategie di cybersecurity.</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Vantaggi: </a:t>
            </a:r>
            <a:r>
              <a:rPr b="0" i="0" lang="en-US" sz="1800" u="none" cap="none" strike="noStrike">
                <a:solidFill>
                  <a:srgbClr val="000000"/>
                </a:solidFill>
                <a:latin typeface="Century Gothic"/>
                <a:ea typeface="Century Gothic"/>
                <a:cs typeface="Century Gothic"/>
                <a:sym typeface="Century Gothic"/>
              </a:rPr>
              <a:t>Scenari pratici realistici, maggiore preparazione e migliore risposta agli incidenti.</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descr="A person raising his hand" id="649" name="Google Shape;649;p61"/>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650" name="Google Shape;650;p61"/>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651" name="Google Shape;651;p61"/>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652" name="Google Shape;652;p61"/>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653" name="Google Shape;653;p61"/>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654" name="Google Shape;654;p61"/>
          <p:cNvSpPr txBox="1"/>
          <p:nvPr>
            <p:ph idx="5" type="body"/>
          </p:nvPr>
        </p:nvSpPr>
        <p:spPr>
          <a:xfrm>
            <a:off x="1097280" y="2368296"/>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57070"/>
                </a:solidFill>
              </a:rPr>
              <a:t>Gestione e segnalazione delle vulnerabilità</a:t>
            </a:r>
            <a:endParaRPr/>
          </a:p>
        </p:txBody>
      </p:sp>
      <p:sp>
        <p:nvSpPr>
          <p:cNvPr id="655" name="Google Shape;655;p61"/>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56" name="Google Shape;656;p61"/>
          <p:cNvSpPr txBox="1"/>
          <p:nvPr>
            <p:ph idx="7" type="body"/>
          </p:nvPr>
        </p:nvSpPr>
        <p:spPr>
          <a:xfrm>
            <a:off x="1097280" y="3008376"/>
            <a:ext cx="6910647"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a:solidFill>
                  <a:srgbClr val="757070"/>
                </a:solidFill>
              </a:rPr>
              <a:t>Notifiche e risposte alle minacce in tempo reale</a:t>
            </a:r>
            <a:endParaRPr/>
          </a:p>
        </p:txBody>
      </p:sp>
      <p:sp>
        <p:nvSpPr>
          <p:cNvPr id="657" name="Google Shape;657;p61"/>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58" name="Google Shape;658;p61"/>
          <p:cNvSpPr txBox="1"/>
          <p:nvPr>
            <p:ph idx="9" type="body"/>
          </p:nvPr>
        </p:nvSpPr>
        <p:spPr>
          <a:xfrm>
            <a:off x="1097279" y="3749040"/>
            <a:ext cx="9284394"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sz="2400">
                <a:solidFill>
                  <a:schemeClr val="dk1"/>
                </a:solidFill>
              </a:rPr>
              <a:t>Monitoraggio continuo dell'infrastruttura con strumenti basati sul cloud</a:t>
            </a:r>
            <a:endParaRPr sz="2400">
              <a:solidFill>
                <a:schemeClr val="dk1"/>
              </a:solidFill>
            </a:endParaRPr>
          </a:p>
        </p:txBody>
      </p:sp>
      <p:sp>
        <p:nvSpPr>
          <p:cNvPr id="659" name="Google Shape;659;p6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60" name="Google Shape;660;p61"/>
          <p:cNvGrpSpPr/>
          <p:nvPr/>
        </p:nvGrpSpPr>
        <p:grpSpPr>
          <a:xfrm>
            <a:off x="7370364" y="-23539"/>
            <a:ext cx="2562565" cy="6885155"/>
            <a:chOff x="7370364" y="-23539"/>
            <a:chExt cx="2562565" cy="6885155"/>
          </a:xfrm>
        </p:grpSpPr>
        <p:pic>
          <p:nvPicPr>
            <p:cNvPr id="661" name="Google Shape;661;p61"/>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62" name="Google Shape;662;p6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663" name="Google Shape;663;p61"/>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664" name="Google Shape;664;p61"/>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665" name="Google Shape;665;p61"/>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62"/>
          <p:cNvSpPr txBox="1"/>
          <p:nvPr>
            <p:ph type="ctrTitle"/>
          </p:nvPr>
        </p:nvSpPr>
        <p:spPr>
          <a:xfrm>
            <a:off x="91440" y="914400"/>
            <a:ext cx="10791000" cy="661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Book Antiqua"/>
              <a:buNone/>
            </a:pPr>
            <a:r>
              <a:rPr lang="en-US"/>
              <a:t>Monitoraggio continuo dell'infrastruttura con strumenti basati sul cloud</a:t>
            </a:r>
            <a:endParaRPr/>
          </a:p>
        </p:txBody>
      </p:sp>
      <p:pic>
        <p:nvPicPr>
          <p:cNvPr id="671" name="Google Shape;671;p6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72" name="Google Shape;672;p62"/>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73" name="Google Shape;673;p62"/>
          <p:cNvSpPr txBox="1"/>
          <p:nvPr/>
        </p:nvSpPr>
        <p:spPr>
          <a:xfrm>
            <a:off x="384048" y="1245150"/>
            <a:ext cx="7662672" cy="605294"/>
          </a:xfrm>
          <a:prstGeom prst="rect">
            <a:avLst/>
          </a:prstGeom>
          <a:noFill/>
          <a:ln>
            <a:noFill/>
          </a:ln>
        </p:spPr>
        <p:txBody>
          <a:bodyPr anchorCtr="0" anchor="ctr" bIns="0" lIns="0" spcFirstLastPara="1" rIns="0" wrap="square" tIns="0">
            <a:spAutoFit/>
          </a:bodyPr>
          <a:lstStyle/>
          <a:p>
            <a:pPr indent="0" lvl="0" marL="228600" marR="0" rtl="0" algn="l">
              <a:lnSpc>
                <a:spcPct val="100000"/>
              </a:lnSpc>
              <a:spcBef>
                <a:spcPts val="60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Dimostrazioni dal vivo (Infusione di sicurezza)</a:t>
            </a:r>
            <a:endParaRPr/>
          </a:p>
        </p:txBody>
      </p:sp>
      <p:sp>
        <p:nvSpPr>
          <p:cNvPr id="674" name="Google Shape;674;p62"/>
          <p:cNvSpPr txBox="1"/>
          <p:nvPr/>
        </p:nvSpPr>
        <p:spPr>
          <a:xfrm>
            <a:off x="466344" y="2377441"/>
            <a:ext cx="6716880" cy="3476604"/>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Introduzione alle piattaforme di gestione basate sul cloud per il monitoraggio dell'infrastruttura. </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Esercitazioni pratiche sull'uso dello strumento Security Infusion per identificare e correggere le vulnerabilità. </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Creazione di rapporti sullo stato del sistema e sulle vulnerabilità per le parti interessate.</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Dimostrazione dal vivo dell'impostazione del monitoraggio continuo di sistemi energetici critici. </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Dimostrazione di come utilizzare un dashboard centralizzato per analizzare gli eventi storici e garantire una sorveglianza 24 ore su 24, 7 giorni su 7 ed esaminare qualsiasi evento storico di basso livello, se necessario.</a:t>
            </a:r>
            <a:endParaRPr/>
          </a:p>
        </p:txBody>
      </p:sp>
      <p:pic>
        <p:nvPicPr>
          <p:cNvPr id="675" name="Google Shape;675;p62"/>
          <p:cNvPicPr preferRelativeResize="0"/>
          <p:nvPr/>
        </p:nvPicPr>
        <p:blipFill rotWithShape="1">
          <a:blip r:embed="rId4">
            <a:alphaModFix/>
          </a:blip>
          <a:srcRect b="0" l="0" r="0" t="0"/>
          <a:stretch/>
        </p:blipFill>
        <p:spPr>
          <a:xfrm>
            <a:off x="8277894" y="1850444"/>
            <a:ext cx="3883489" cy="3505504"/>
          </a:xfrm>
          <a:prstGeom prst="rect">
            <a:avLst/>
          </a:prstGeom>
          <a:noFill/>
          <a:ln>
            <a:noFill/>
          </a:ln>
        </p:spPr>
      </p:pic>
      <p:grpSp>
        <p:nvGrpSpPr>
          <p:cNvPr id="676" name="Google Shape;676;p62"/>
          <p:cNvGrpSpPr/>
          <p:nvPr/>
        </p:nvGrpSpPr>
        <p:grpSpPr>
          <a:xfrm>
            <a:off x="7370364" y="-23539"/>
            <a:ext cx="2562565" cy="6885155"/>
            <a:chOff x="7370364" y="-23539"/>
            <a:chExt cx="2562565" cy="6885155"/>
          </a:xfrm>
        </p:grpSpPr>
        <p:pic>
          <p:nvPicPr>
            <p:cNvPr id="677" name="Google Shape;677;p62"/>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678" name="Google Shape;678;p6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descr="A person raising his hand" id="683" name="Google Shape;683;p63"/>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684" name="Google Shape;684;p63"/>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685" name="Google Shape;685;p63"/>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686" name="Google Shape;686;p63"/>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687" name="Google Shape;687;p63"/>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688" name="Google Shape;688;p63"/>
          <p:cNvSpPr txBox="1"/>
          <p:nvPr>
            <p:ph idx="5" type="body"/>
          </p:nvPr>
        </p:nvSpPr>
        <p:spPr>
          <a:xfrm>
            <a:off x="1097280" y="2368296"/>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57070"/>
                </a:solidFill>
              </a:rPr>
              <a:t>Notifiche e risposte alle minacce in tempo reale</a:t>
            </a:r>
            <a:endParaRPr sz="2000">
              <a:solidFill>
                <a:srgbClr val="757070"/>
              </a:solidFill>
            </a:endParaRPr>
          </a:p>
        </p:txBody>
      </p:sp>
      <p:sp>
        <p:nvSpPr>
          <p:cNvPr id="689" name="Google Shape;689;p63"/>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90" name="Google Shape;690;p63"/>
          <p:cNvSpPr txBox="1"/>
          <p:nvPr>
            <p:ph idx="7" type="body"/>
          </p:nvPr>
        </p:nvSpPr>
        <p:spPr>
          <a:xfrm>
            <a:off x="1097280" y="3008376"/>
            <a:ext cx="6910647"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a:solidFill>
                  <a:srgbClr val="757070"/>
                </a:solidFill>
              </a:rPr>
              <a:t>Gestione e reporting delle vulnerabilità</a:t>
            </a:r>
            <a:endParaRPr>
              <a:solidFill>
                <a:srgbClr val="757070"/>
              </a:solidFill>
            </a:endParaRPr>
          </a:p>
        </p:txBody>
      </p:sp>
      <p:sp>
        <p:nvSpPr>
          <p:cNvPr id="691" name="Google Shape;691;p63"/>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92" name="Google Shape;692;p63"/>
          <p:cNvSpPr txBox="1"/>
          <p:nvPr>
            <p:ph idx="9" type="body"/>
          </p:nvPr>
        </p:nvSpPr>
        <p:spPr>
          <a:xfrm>
            <a:off x="1097279" y="3840480"/>
            <a:ext cx="9284394"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a:solidFill>
                  <a:srgbClr val="757070"/>
                </a:solidFill>
              </a:rPr>
              <a:t>Monitoraggio continuo dell'infrastruttura con </a:t>
            </a:r>
            <a:endParaRPr/>
          </a:p>
          <a:p>
            <a:pPr indent="0" lvl="0" marL="0" rtl="0" algn="l">
              <a:lnSpc>
                <a:spcPct val="100000"/>
              </a:lnSpc>
              <a:spcBef>
                <a:spcPts val="0"/>
              </a:spcBef>
              <a:spcAft>
                <a:spcPts val="0"/>
              </a:spcAft>
              <a:buSzPts val="2000"/>
              <a:buNone/>
            </a:pPr>
            <a:r>
              <a:rPr lang="en-US">
                <a:solidFill>
                  <a:srgbClr val="757070"/>
                </a:solidFill>
              </a:rPr>
              <a:t>Strumenti basati sul cloud</a:t>
            </a:r>
            <a:endParaRPr>
              <a:solidFill>
                <a:srgbClr val="757070"/>
              </a:solidFill>
            </a:endParaRPr>
          </a:p>
        </p:txBody>
      </p:sp>
      <p:sp>
        <p:nvSpPr>
          <p:cNvPr id="693" name="Google Shape;693;p6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94" name="Google Shape;694;p63"/>
          <p:cNvGrpSpPr/>
          <p:nvPr/>
        </p:nvGrpSpPr>
        <p:grpSpPr>
          <a:xfrm>
            <a:off x="7370364" y="-23539"/>
            <a:ext cx="2562565" cy="6885155"/>
            <a:chOff x="7370364" y="-23539"/>
            <a:chExt cx="2562565" cy="6885155"/>
          </a:xfrm>
        </p:grpSpPr>
        <p:pic>
          <p:nvPicPr>
            <p:cNvPr id="695" name="Google Shape;695;p6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96" name="Google Shape;696;p6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697" name="Google Shape;697;p6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698" name="Google Shape;698;p63"/>
          <p:cNvSpPr txBox="1"/>
          <p:nvPr/>
        </p:nvSpPr>
        <p:spPr>
          <a:xfrm>
            <a:off x="365760" y="43891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699" name="Google Shape;699;p63"/>
          <p:cNvSpPr txBox="1"/>
          <p:nvPr/>
        </p:nvSpPr>
        <p:spPr>
          <a:xfrm>
            <a:off x="1097280" y="4242816"/>
            <a:ext cx="7943967" cy="95859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2000"/>
              <a:buFont typeface="Calibri"/>
              <a:buNone/>
            </a:pPr>
            <a:r>
              <a:rPr b="0" i="0" lang="en-US" sz="2400" u="none" cap="none" strike="noStrike">
                <a:solidFill>
                  <a:schemeClr val="dk1"/>
                </a:solidFill>
                <a:highlight>
                  <a:schemeClr val="lt1"/>
                </a:highlight>
                <a:latin typeface="Century Gothic"/>
                <a:ea typeface="Century Gothic"/>
                <a:cs typeface="Century Gothic"/>
                <a:sym typeface="Century Gothic"/>
              </a:rPr>
              <a:t>Collaborazione e condivisione delle conoscenze</a:t>
            </a:r>
            <a:r>
              <a:rPr b="0" i="0" lang="en-US" sz="2400" u="none" cap="none" strike="noStrike">
                <a:solidFill>
                  <a:schemeClr val="dk1"/>
                </a:solidFill>
                <a:latin typeface="Century Gothic"/>
                <a:ea typeface="Century Gothic"/>
                <a:cs typeface="Century Gothic"/>
                <a:sym typeface="Century Gothic"/>
              </a:rPr>
              <a: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64"/>
          <p:cNvPicPr preferRelativeResize="0"/>
          <p:nvPr/>
        </p:nvPicPr>
        <p:blipFill rotWithShape="1">
          <a:blip r:embed="rId3">
            <a:alphaModFix/>
          </a:blip>
          <a:srcRect b="0" l="0" r="0" t="0"/>
          <a:stretch/>
        </p:blipFill>
        <p:spPr>
          <a:xfrm>
            <a:off x="6755278" y="2898648"/>
            <a:ext cx="5436722" cy="3959352"/>
          </a:xfrm>
          <a:prstGeom prst="rect">
            <a:avLst/>
          </a:prstGeom>
          <a:noFill/>
          <a:ln>
            <a:noFill/>
          </a:ln>
        </p:spPr>
      </p:pic>
      <p:sp>
        <p:nvSpPr>
          <p:cNvPr id="705" name="Google Shape;705;p6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06" name="Google Shape;706;p64"/>
          <p:cNvGrpSpPr/>
          <p:nvPr/>
        </p:nvGrpSpPr>
        <p:grpSpPr>
          <a:xfrm>
            <a:off x="7370364" y="-23539"/>
            <a:ext cx="2562565" cy="6885155"/>
            <a:chOff x="7370364" y="-23539"/>
            <a:chExt cx="2562565" cy="6885155"/>
          </a:xfrm>
        </p:grpSpPr>
        <p:pic>
          <p:nvPicPr>
            <p:cNvPr id="707" name="Google Shape;707;p64"/>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08" name="Google Shape;708;p64"/>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09" name="Google Shape;709;p6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10" name="Google Shape;710;p64"/>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711" name="Google Shape;711;p64"/>
          <p:cNvSpPr txBox="1"/>
          <p:nvPr>
            <p:ph type="ctrTitle"/>
          </p:nvPr>
        </p:nvSpPr>
        <p:spPr>
          <a:xfrm>
            <a:off x="796322" y="320041"/>
            <a:ext cx="7469854" cy="68672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US" sz="3600">
                <a:solidFill>
                  <a:schemeClr val="dk1"/>
                </a:solidFill>
                <a:highlight>
                  <a:schemeClr val="lt1"/>
                </a:highlight>
              </a:rPr>
              <a:t>Collaborazione e condivisione delle conoscenze</a:t>
            </a:r>
            <a:endParaRPr/>
          </a:p>
        </p:txBody>
      </p:sp>
      <p:sp>
        <p:nvSpPr>
          <p:cNvPr id="712" name="Google Shape;712;p64"/>
          <p:cNvSpPr txBox="1"/>
          <p:nvPr/>
        </p:nvSpPr>
        <p:spPr>
          <a:xfrm>
            <a:off x="457200" y="2377440"/>
            <a:ext cx="6913164" cy="4983479"/>
          </a:xfrm>
          <a:prstGeom prst="rect">
            <a:avLst/>
          </a:prstGeom>
          <a:noFill/>
          <a:ln>
            <a:noFill/>
          </a:ln>
        </p:spPr>
        <p:txBody>
          <a:bodyPr anchorCtr="0" anchor="t" bIns="45700" lIns="0" spcFirstLastPara="1" rIns="0" wrap="square" tIns="0">
            <a:noAutofit/>
          </a:bodyPr>
          <a:lstStyle/>
          <a:p>
            <a:pPr indent="-342900" lvl="0" marL="342900" marR="0" rtl="0" algn="l">
              <a:lnSpc>
                <a:spcPct val="100000"/>
              </a:lnSpc>
              <a:spcBef>
                <a:spcPts val="600"/>
              </a:spcBef>
              <a:spcAft>
                <a:spcPts val="0"/>
              </a:spcAft>
              <a:buClr>
                <a:schemeClr val="dk2"/>
              </a:buClr>
              <a:buSzPts val="1200"/>
              <a:buFont typeface="Noto Sans Symbols"/>
              <a:buChar char="▪"/>
            </a:pPr>
            <a:r>
              <a:rPr b="1" i="0" lang="en-US" sz="2200" u="none" cap="none" strike="noStrike">
                <a:solidFill>
                  <a:schemeClr val="dk1"/>
                </a:solidFill>
                <a:latin typeface="Century Gothic"/>
                <a:ea typeface="Century Gothic"/>
                <a:cs typeface="Century Gothic"/>
                <a:sym typeface="Century Gothic"/>
              </a:rPr>
              <a:t>Informazioni sul profilo</a:t>
            </a:r>
            <a:r>
              <a:rPr b="0" i="0" lang="en-US" sz="2200" u="none" cap="none" strike="noStrike">
                <a:solidFill>
                  <a:schemeClr val="dk1"/>
                </a:solidFill>
                <a:latin typeface="Century Gothic"/>
                <a:ea typeface="Century Gothic"/>
                <a:cs typeface="Century Gothic"/>
                <a:sym typeface="Century Gothic"/>
              </a:rPr>
              <a:t>: Lavorate nel settore sanitario? È uno specialista di cybersecurity?  Quanto conosce gli argomenti trattati?</a:t>
            </a:r>
            <a:endParaRPr/>
          </a:p>
          <a:p>
            <a:pPr indent="-266700" lvl="0" marL="342900" marR="0" rtl="0" algn="l">
              <a:lnSpc>
                <a:spcPct val="100000"/>
              </a:lnSpc>
              <a:spcBef>
                <a:spcPts val="600"/>
              </a:spcBef>
              <a:spcAft>
                <a:spcPts val="0"/>
              </a:spcAft>
              <a:buClr>
                <a:schemeClr val="dk2"/>
              </a:buClr>
              <a:buSzPts val="1200"/>
              <a:buFont typeface="Noto Sans Symbols"/>
              <a:buNone/>
            </a:pPr>
            <a:r>
              <a:t/>
            </a:r>
            <a:endParaRPr b="0" i="0" sz="2200" u="none" cap="none" strike="noStrike">
              <a:solidFill>
                <a:schemeClr val="dk1"/>
              </a:solidFill>
              <a:latin typeface="Century Gothic"/>
              <a:ea typeface="Century Gothic"/>
              <a:cs typeface="Century Gothic"/>
              <a:sym typeface="Century Gothic"/>
            </a:endParaRPr>
          </a:p>
          <a:p>
            <a:pPr indent="-342900" lvl="0" marL="342900" marR="0" rtl="0" algn="l">
              <a:lnSpc>
                <a:spcPct val="100000"/>
              </a:lnSpc>
              <a:spcBef>
                <a:spcPts val="600"/>
              </a:spcBef>
              <a:spcAft>
                <a:spcPts val="0"/>
              </a:spcAft>
              <a:buClr>
                <a:schemeClr val="dk2"/>
              </a:buClr>
              <a:buSzPts val="1200"/>
              <a:buFont typeface="Noto Sans Symbols"/>
              <a:buChar char="▪"/>
            </a:pPr>
            <a:r>
              <a:rPr b="1" i="0" lang="en-US" sz="2200" u="none" cap="none" strike="noStrike">
                <a:solidFill>
                  <a:schemeClr val="dk1"/>
                </a:solidFill>
                <a:latin typeface="Century Gothic"/>
                <a:ea typeface="Century Gothic"/>
                <a:cs typeface="Century Gothic"/>
                <a:sym typeface="Century Gothic"/>
              </a:rPr>
              <a:t>Pensieri sul seminario:</a:t>
            </a:r>
            <a:r>
              <a:rPr b="0" i="0" lang="en-US" sz="2200" u="none" cap="none" strike="noStrike">
                <a:solidFill>
                  <a:schemeClr val="dk1"/>
                </a:solidFill>
                <a:latin typeface="Century Gothic"/>
                <a:ea typeface="Century Gothic"/>
                <a:cs typeface="Century Gothic"/>
                <a:sym typeface="Century Gothic"/>
              </a:rPr>
              <a:t> Quali aspetti vi hanno colpito di più?</a:t>
            </a:r>
            <a:endParaRPr/>
          </a:p>
          <a:p>
            <a:pPr indent="-266700" lvl="0" marL="342900" marR="0" rtl="0" algn="l">
              <a:lnSpc>
                <a:spcPct val="100000"/>
              </a:lnSpc>
              <a:spcBef>
                <a:spcPts val="600"/>
              </a:spcBef>
              <a:spcAft>
                <a:spcPts val="0"/>
              </a:spcAft>
              <a:buClr>
                <a:schemeClr val="dk2"/>
              </a:buClr>
              <a:buSzPts val="1200"/>
              <a:buFont typeface="Noto Sans Symbols"/>
              <a:buNone/>
            </a:pPr>
            <a:r>
              <a:t/>
            </a:r>
            <a:endParaRPr b="0" i="0" sz="2200" u="none" cap="none" strike="noStrike">
              <a:solidFill>
                <a:schemeClr val="dk1"/>
              </a:solidFill>
              <a:latin typeface="Century Gothic"/>
              <a:ea typeface="Century Gothic"/>
              <a:cs typeface="Century Gothic"/>
              <a:sym typeface="Century Gothic"/>
            </a:endParaRPr>
          </a:p>
          <a:p>
            <a:pPr indent="-342900" lvl="0" marL="342900" marR="0" rtl="0" algn="l">
              <a:lnSpc>
                <a:spcPct val="100000"/>
              </a:lnSpc>
              <a:spcBef>
                <a:spcPts val="600"/>
              </a:spcBef>
              <a:spcAft>
                <a:spcPts val="0"/>
              </a:spcAft>
              <a:buClr>
                <a:schemeClr val="dk2"/>
              </a:buClr>
              <a:buSzPts val="1200"/>
              <a:buFont typeface="Noto Sans Symbols"/>
              <a:buChar char="▪"/>
            </a:pPr>
            <a:r>
              <a:rPr b="1" i="0" lang="en-US" sz="2200" u="none" cap="none" strike="noStrike">
                <a:solidFill>
                  <a:schemeClr val="dk1"/>
                </a:solidFill>
                <a:latin typeface="Century Gothic"/>
                <a:ea typeface="Century Gothic"/>
                <a:cs typeface="Century Gothic"/>
                <a:sym typeface="Century Gothic"/>
              </a:rPr>
              <a:t>Ulteriori riflessioni: </a:t>
            </a:r>
            <a:r>
              <a:rPr b="0" i="0" lang="en-US" sz="2200" u="none" cap="none" strike="noStrike">
                <a:solidFill>
                  <a:schemeClr val="dk1"/>
                </a:solidFill>
                <a:latin typeface="Century Gothic"/>
                <a:ea typeface="Century Gothic"/>
                <a:cs typeface="Century Gothic"/>
                <a:sym typeface="Century Gothic"/>
              </a:rPr>
              <a:t>Avete qualcosa da aggiungere?</a:t>
            </a:r>
            <a:endParaRPr/>
          </a:p>
        </p:txBody>
      </p:sp>
      <p:sp>
        <p:nvSpPr>
          <p:cNvPr id="713" name="Google Shape;713;p64"/>
          <p:cNvSpPr txBox="1"/>
          <p:nvPr/>
        </p:nvSpPr>
        <p:spPr>
          <a:xfrm>
            <a:off x="274320" y="1280160"/>
            <a:ext cx="9052560" cy="84946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60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Alzare la mano e </a:t>
            </a:r>
            <a:endParaRPr/>
          </a:p>
          <a:p>
            <a:pPr indent="-228600" lvl="0" marL="457200" marR="0" rtl="0" algn="l">
              <a:lnSpc>
                <a:spcPct val="60000"/>
              </a:lnSpc>
              <a:spcBef>
                <a:spcPts val="1200"/>
              </a:spcBef>
              <a:spcAft>
                <a:spcPts val="60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Presentati!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Logistica della formazione CSP: </a:t>
            </a:r>
            <a:r>
              <a:rPr lang="en-US">
                <a:highlight>
                  <a:schemeClr val="lt1"/>
                </a:highlight>
              </a:rPr>
              <a:t>quando-dove-come</a:t>
            </a:r>
            <a:endParaRPr>
              <a:highlight>
                <a:schemeClr val="lt1"/>
              </a:highlight>
            </a:endParaRPr>
          </a:p>
        </p:txBody>
      </p:sp>
      <p:sp>
        <p:nvSpPr>
          <p:cNvPr id="225" name="Google Shape;225;p2"/>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QUANDO</a:t>
            </a:r>
            <a:endParaRPr/>
          </a:p>
        </p:txBody>
      </p:sp>
      <p:pic>
        <p:nvPicPr>
          <p:cNvPr descr="Abacus" id="226" name="Google Shape;226;p2"/>
          <p:cNvPicPr preferRelativeResize="0"/>
          <p:nvPr>
            <p:ph idx="2" type="pic"/>
          </p:nvPr>
        </p:nvPicPr>
        <p:blipFill rotWithShape="1">
          <a:blip r:embed="rId3">
            <a:alphaModFix/>
          </a:blip>
          <a:srcRect b="4500" l="0" r="0" t="4502"/>
          <a:stretch/>
        </p:blipFill>
        <p:spPr>
          <a:xfrm>
            <a:off x="2239419" y="2833688"/>
            <a:ext cx="1005840" cy="914400"/>
          </a:xfrm>
          <a:prstGeom prst="rect">
            <a:avLst/>
          </a:prstGeom>
          <a:noFill/>
          <a:ln>
            <a:noFill/>
          </a:ln>
        </p:spPr>
      </p:pic>
      <p:sp>
        <p:nvSpPr>
          <p:cNvPr id="227" name="Google Shape;227;p2"/>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Orario: </a:t>
            </a:r>
            <a:endParaRPr/>
          </a:p>
          <a:p>
            <a:pPr indent="0" lvl="0" marL="0" rtl="0" algn="ctr">
              <a:lnSpc>
                <a:spcPct val="100000"/>
              </a:lnSpc>
              <a:spcBef>
                <a:spcPts val="0"/>
              </a:spcBef>
              <a:spcAft>
                <a:spcPts val="0"/>
              </a:spcAft>
              <a:buSzPts val="1400"/>
              <a:buNone/>
            </a:pPr>
            <a:r>
              <a:rPr lang="en-US"/>
              <a:t>2024 - 2025 </a:t>
            </a:r>
            <a:endParaRPr/>
          </a:p>
          <a:p>
            <a:pPr indent="0" lvl="0" marL="0" rtl="0" algn="ctr">
              <a:lnSpc>
                <a:spcPct val="100000"/>
              </a:lnSpc>
              <a:spcBef>
                <a:spcPts val="0"/>
              </a:spcBef>
              <a:spcAft>
                <a:spcPts val="0"/>
              </a:spcAft>
              <a:buSzPts val="1400"/>
              <a:buNone/>
            </a:pPr>
            <a:r>
              <a:rPr lang="en-US"/>
              <a:t>Progetto finanziato dall'UE CyberSecPro </a:t>
            </a:r>
            <a:endParaRPr/>
          </a:p>
        </p:txBody>
      </p:sp>
      <p:sp>
        <p:nvSpPr>
          <p:cNvPr id="228" name="Google Shape;228;p2"/>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DOVE</a:t>
            </a:r>
            <a:endParaRPr/>
          </a:p>
        </p:txBody>
      </p:sp>
      <p:pic>
        <p:nvPicPr>
          <p:cNvPr descr="3d Glasses" id="229" name="Google Shape;229;p2"/>
          <p:cNvPicPr preferRelativeResize="0"/>
          <p:nvPr>
            <p:ph idx="5" type="pic"/>
          </p:nvPr>
        </p:nvPicPr>
        <p:blipFill rotWithShape="1">
          <a:blip r:embed="rId4">
            <a:alphaModFix/>
          </a:blip>
          <a:srcRect b="4573" l="0" r="0" t="4573"/>
          <a:stretch/>
        </p:blipFill>
        <p:spPr>
          <a:xfrm>
            <a:off x="5572159" y="2954840"/>
            <a:ext cx="1005840" cy="914400"/>
          </a:xfrm>
          <a:prstGeom prst="rect">
            <a:avLst/>
          </a:prstGeom>
          <a:noFill/>
          <a:ln>
            <a:noFill/>
          </a:ln>
        </p:spPr>
      </p:pic>
      <p:sp>
        <p:nvSpPr>
          <p:cNvPr id="230" name="Google Shape;230;p2"/>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IN LOCO E ONLINE</a:t>
            </a:r>
            <a:endParaRPr/>
          </a:p>
        </p:txBody>
      </p:sp>
      <p:sp>
        <p:nvSpPr>
          <p:cNvPr id="231" name="Google Shape;231;p2"/>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COME</a:t>
            </a:r>
            <a:endParaRPr/>
          </a:p>
        </p:txBody>
      </p:sp>
      <p:pic>
        <p:nvPicPr>
          <p:cNvPr descr="Circuit" id="232" name="Google Shape;232;p2"/>
          <p:cNvPicPr preferRelativeResize="0"/>
          <p:nvPr>
            <p:ph idx="8" type="pic"/>
          </p:nvPr>
        </p:nvPicPr>
        <p:blipFill rotWithShape="1">
          <a:blip r:embed="rId5">
            <a:alphaModFix/>
          </a:blip>
          <a:srcRect b="4500" l="0" r="0" t="4502"/>
          <a:stretch/>
        </p:blipFill>
        <p:spPr>
          <a:xfrm>
            <a:off x="8916470" y="2833688"/>
            <a:ext cx="1005840" cy="914400"/>
          </a:xfrm>
          <a:prstGeom prst="rect">
            <a:avLst/>
          </a:prstGeom>
          <a:noFill/>
          <a:ln>
            <a:noFill/>
          </a:ln>
        </p:spPr>
      </p:pic>
      <p:sp>
        <p:nvSpPr>
          <p:cNvPr id="233" name="Google Shape;233;p2"/>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Formazione pratica</a:t>
            </a:r>
            <a:endParaRPr/>
          </a:p>
        </p:txBody>
      </p:sp>
      <p:sp>
        <p:nvSpPr>
          <p:cNvPr id="234" name="Google Shape;234;p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235" name="Google Shape;235;p2"/>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2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a:t>
            </a:r>
            <a:endParaRPr/>
          </a:p>
        </p:txBody>
      </p:sp>
      <p:pic>
        <p:nvPicPr>
          <p:cNvPr descr="A person and person looking at a computer screen" id="719" name="Google Shape;719;p29"/>
          <p:cNvPicPr preferRelativeResize="0"/>
          <p:nvPr>
            <p:ph idx="2" type="pic"/>
          </p:nvPr>
        </p:nvPicPr>
        <p:blipFill rotWithShape="1">
          <a:blip r:embed="rId3">
            <a:alphaModFix/>
          </a:blip>
          <a:srcRect b="0" l="127" r="125" t="0"/>
          <a:stretch/>
        </p:blipFill>
        <p:spPr>
          <a:xfrm>
            <a:off x="-29499" y="-2236"/>
            <a:ext cx="6814124" cy="6871095"/>
          </a:xfrm>
          <a:prstGeom prst="rect">
            <a:avLst/>
          </a:prstGeom>
          <a:solidFill>
            <a:schemeClr val="lt2"/>
          </a:solidFill>
          <a:ln>
            <a:noFill/>
          </a:ln>
        </p:spPr>
      </p:pic>
      <p:sp>
        <p:nvSpPr>
          <p:cNvPr id="720" name="Google Shape;720;p29"/>
          <p:cNvSpPr txBox="1"/>
          <p:nvPr>
            <p:ph idx="1" type="body"/>
          </p:nvPr>
        </p:nvSpPr>
        <p:spPr>
          <a:xfrm>
            <a:off x="7350655" y="4716463"/>
            <a:ext cx="3235856" cy="924642"/>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n-US"/>
              <a:t>Si prega di inviare tutte le domande a:</a:t>
            </a:r>
            <a:endParaRPr/>
          </a:p>
          <a:p>
            <a:pPr indent="0" lvl="0" marL="0" rtl="0" algn="l">
              <a:lnSpc>
                <a:spcPct val="100000"/>
              </a:lnSpc>
              <a:spcBef>
                <a:spcPts val="0"/>
              </a:spcBef>
              <a:spcAft>
                <a:spcPts val="0"/>
              </a:spcAft>
              <a:buSzPts val="1600"/>
              <a:buFont typeface="Courier New"/>
              <a:buNone/>
            </a:pPr>
            <a:r>
              <a:rPr lang="en-US"/>
              <a:t>disiaili@itml.gr</a:t>
            </a:r>
            <a:endParaRPr/>
          </a:p>
        </p:txBody>
      </p:sp>
      <p:grpSp>
        <p:nvGrpSpPr>
          <p:cNvPr id="721" name="Google Shape;721;p29"/>
          <p:cNvGrpSpPr/>
          <p:nvPr/>
        </p:nvGrpSpPr>
        <p:grpSpPr>
          <a:xfrm>
            <a:off x="4059704" y="0"/>
            <a:ext cx="2928883" cy="6871447"/>
            <a:chOff x="4059704" y="0"/>
            <a:chExt cx="2928883" cy="6871447"/>
          </a:xfrm>
        </p:grpSpPr>
        <p:sp>
          <p:nvSpPr>
            <p:cNvPr id="722" name="Google Shape;722;p2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723" name="Google Shape;723;p2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id="724" name="Google Shape;724;p29"/>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A group of people looking at a sign" id="240" name="Google Shape;240;p5"/>
          <p:cNvPicPr preferRelativeResize="0"/>
          <p:nvPr>
            <p:ph idx="2" type="pic"/>
          </p:nvPr>
        </p:nvPicPr>
        <p:blipFill rotWithShape="1">
          <a:blip r:embed="rId3">
            <a:alphaModFix/>
          </a:blip>
          <a:srcRect b="0" l="6288" r="6286" t="0"/>
          <a:stretch/>
        </p:blipFill>
        <p:spPr>
          <a:xfrm>
            <a:off x="0" y="-2235"/>
            <a:ext cx="5840730" cy="6862275"/>
          </a:xfrm>
          <a:prstGeom prst="rect">
            <a:avLst/>
          </a:prstGeom>
          <a:solidFill>
            <a:schemeClr val="lt2"/>
          </a:solidFill>
          <a:ln>
            <a:noFill/>
          </a:ln>
        </p:spPr>
      </p:pic>
      <p:sp>
        <p:nvSpPr>
          <p:cNvPr id="241" name="Google Shape;241;p5"/>
          <p:cNvSpPr txBox="1"/>
          <p:nvPr>
            <p:ph type="ctrTitle"/>
          </p:nvPr>
        </p:nvSpPr>
        <p:spPr>
          <a:xfrm>
            <a:off x="6507964" y="631870"/>
            <a:ext cx="4786800" cy="76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Proposte di valore</a:t>
            </a:r>
            <a:endParaRPr/>
          </a:p>
        </p:txBody>
      </p:sp>
      <p:sp>
        <p:nvSpPr>
          <p:cNvPr id="242" name="Google Shape;242;p5"/>
          <p:cNvSpPr txBox="1"/>
          <p:nvPr>
            <p:ph idx="1" type="subTitle"/>
          </p:nvPr>
        </p:nvSpPr>
        <p:spPr>
          <a:xfrm>
            <a:off x="6498131" y="1280160"/>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243" name="Google Shape;243;p5"/>
          <p:cNvSpPr txBox="1"/>
          <p:nvPr>
            <p:ph idx="3" type="body"/>
          </p:nvPr>
        </p:nvSpPr>
        <p:spPr>
          <a:xfrm>
            <a:off x="6148812" y="2043960"/>
            <a:ext cx="5913838" cy="470564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Livello del modulo di formazione: Base</a:t>
            </a:r>
            <a:endParaRPr/>
          </a:p>
          <a:p>
            <a:pPr indent="-274320" lvl="0" marL="274320" rtl="0" algn="l">
              <a:lnSpc>
                <a:spcPct val="100000"/>
              </a:lnSpc>
              <a:spcBef>
                <a:spcPts val="600"/>
              </a:spcBef>
              <a:spcAft>
                <a:spcPts val="0"/>
              </a:spcAft>
              <a:buSzPts val="1200"/>
              <a:buChar char="o"/>
            </a:pPr>
            <a:r>
              <a:rPr lang="en-US" sz="1200"/>
              <a:t>Comprensione delle minacce informatiche e delle vulnerabilità specifiche del settore sanitario.</a:t>
            </a:r>
            <a:endParaRPr/>
          </a:p>
          <a:p>
            <a:pPr indent="-274320" lvl="0" marL="274320" rtl="0" algn="l">
              <a:lnSpc>
                <a:spcPct val="100000"/>
              </a:lnSpc>
              <a:spcBef>
                <a:spcPts val="600"/>
              </a:spcBef>
              <a:spcAft>
                <a:spcPts val="0"/>
              </a:spcAft>
              <a:buSzPts val="1200"/>
              <a:buChar char="o"/>
            </a:pPr>
            <a:r>
              <a:rPr lang="en-US" sz="1200"/>
              <a:t>Familiarità con i sistemi di notifica delle minacce in tempo reale e capacità di implementazione di base.</a:t>
            </a:r>
            <a:endParaRPr/>
          </a:p>
          <a:p>
            <a:pPr indent="-274320" lvl="0" marL="274320" rtl="0" algn="l">
              <a:lnSpc>
                <a:spcPct val="100000"/>
              </a:lnSpc>
              <a:spcBef>
                <a:spcPts val="600"/>
              </a:spcBef>
              <a:spcAft>
                <a:spcPts val="0"/>
              </a:spcAft>
              <a:buSzPts val="1200"/>
              <a:buChar char="o"/>
            </a:pPr>
            <a:r>
              <a:rPr lang="en-US" sz="1200"/>
              <a:t>Conoscenza delle piattaforme di gestione della sicurezza basate sul cloud per il monitoraggio dell'infrastruttura.</a:t>
            </a:r>
            <a:endParaRPr/>
          </a:p>
          <a:p>
            <a:pPr indent="-274320" lvl="0" marL="274320" rtl="0" algn="l">
              <a:lnSpc>
                <a:spcPct val="100000"/>
              </a:lnSpc>
              <a:spcBef>
                <a:spcPts val="600"/>
              </a:spcBef>
              <a:spcAft>
                <a:spcPts val="0"/>
              </a:spcAft>
              <a:buSzPts val="1200"/>
              <a:buChar char="o"/>
            </a:pPr>
            <a:r>
              <a:rPr lang="en-US" sz="1200"/>
              <a:t>Possibilità di configurare notifiche di base delle minacce in tempo reale tramite e-mail e avvisi Slack.</a:t>
            </a:r>
            <a:endParaRPr/>
          </a:p>
          <a:p>
            <a:pPr indent="-274320" lvl="0" marL="274320" rtl="0" algn="l">
              <a:lnSpc>
                <a:spcPct val="100000"/>
              </a:lnSpc>
              <a:spcBef>
                <a:spcPts val="600"/>
              </a:spcBef>
              <a:spcAft>
                <a:spcPts val="0"/>
              </a:spcAft>
              <a:buSzPts val="1200"/>
              <a:buChar char="o"/>
            </a:pPr>
            <a:r>
              <a:rPr lang="en-US" sz="1200"/>
              <a:t>Introduzione all'uso dello strumento Security Infusion per l'identificazione delle vulnerabilità.</a:t>
            </a:r>
            <a:endParaRPr/>
          </a:p>
          <a:p>
            <a:pPr indent="-274320" lvl="0" marL="274320" rtl="0" algn="l">
              <a:lnSpc>
                <a:spcPct val="100000"/>
              </a:lnSpc>
              <a:spcBef>
                <a:spcPts val="600"/>
              </a:spcBef>
              <a:spcAft>
                <a:spcPts val="0"/>
              </a:spcAft>
              <a:buSzPts val="1200"/>
              <a:buChar char="o"/>
            </a:pPr>
            <a:r>
              <a:rPr lang="en-US" sz="1200"/>
              <a:t>Competenza di base nella generazione di semplici rapporti sullo stato del sistema e sulle vulnerabilità.</a:t>
            </a:r>
            <a:endParaRPr/>
          </a:p>
          <a:p>
            <a:pPr indent="-274320" lvl="0" marL="274320" rtl="0" algn="l">
              <a:lnSpc>
                <a:spcPct val="100000"/>
              </a:lnSpc>
              <a:spcBef>
                <a:spcPts val="600"/>
              </a:spcBef>
              <a:spcAft>
                <a:spcPts val="0"/>
              </a:spcAft>
              <a:buSzPts val="1200"/>
              <a:buChar char="o"/>
            </a:pPr>
            <a:r>
              <a:rPr lang="en-US" sz="1200"/>
              <a:t>Introduzione all'impostazione del monitoraggio continuo dell'infrastruttura utilizzando strumenti basati sul cloud.</a:t>
            </a:r>
            <a:endParaRPr/>
          </a:p>
          <a:p>
            <a:pPr indent="-274320" lvl="0" marL="274320" rtl="0" algn="l">
              <a:lnSpc>
                <a:spcPct val="100000"/>
              </a:lnSpc>
              <a:spcBef>
                <a:spcPts val="600"/>
              </a:spcBef>
              <a:spcAft>
                <a:spcPts val="0"/>
              </a:spcAft>
              <a:buSzPts val="1200"/>
              <a:buChar char="o"/>
            </a:pPr>
            <a:r>
              <a:rPr lang="en-US" sz="1200"/>
              <a:t>Capacità di base nell'analisi di eventi storici per la sorveglianza di sistemi sanitari critici. </a:t>
            </a:r>
            <a:endParaRPr/>
          </a:p>
          <a:p>
            <a:pPr indent="-274320" lvl="0" marL="274320" rtl="0" algn="l">
              <a:lnSpc>
                <a:spcPct val="100000"/>
              </a:lnSpc>
              <a:spcBef>
                <a:spcPts val="600"/>
              </a:spcBef>
              <a:spcAft>
                <a:spcPts val="0"/>
              </a:spcAft>
              <a:buSzPts val="1200"/>
              <a:buChar char="o"/>
            </a:pPr>
            <a:r>
              <a:rPr lang="en-US" sz="1200"/>
              <a:t>Consapevolezza delle strategie di cybersecurity adattate al settore sanitario.</a:t>
            </a:r>
            <a:endParaRPr/>
          </a:p>
          <a:p>
            <a:pPr indent="-274320" lvl="0" marL="274320" rtl="0" algn="l">
              <a:lnSpc>
                <a:spcPct val="100000"/>
              </a:lnSpc>
              <a:spcBef>
                <a:spcPts val="600"/>
              </a:spcBef>
              <a:spcAft>
                <a:spcPts val="600"/>
              </a:spcAft>
              <a:buSzPts val="1200"/>
              <a:buChar char="o"/>
            </a:pPr>
            <a:r>
              <a:rPr lang="en-US" sz="1200"/>
              <a:t>Introduzione alla risposta agli incidenti di cybersecurity.</a:t>
            </a:r>
            <a:endParaRPr sz="1200"/>
          </a:p>
        </p:txBody>
      </p:sp>
      <p:cxnSp>
        <p:nvCxnSpPr>
          <p:cNvPr id="244" name="Google Shape;244;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45" name="Google Shape;245;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246" name="Google Shape;246;p5"/>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47" name="Google Shape;247;p5"/>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A person standing in front of a table with a person&#10;&#10;Description automatically generated" id="252" name="Google Shape;252;p10"/>
          <p:cNvPicPr preferRelativeResize="0"/>
          <p:nvPr>
            <p:ph idx="2" type="pic"/>
          </p:nvPr>
        </p:nvPicPr>
        <p:blipFill rotWithShape="1">
          <a:blip r:embed="rId3">
            <a:alphaModFix/>
          </a:blip>
          <a:srcRect b="0" l="4072" r="4072" t="0"/>
          <a:stretch/>
        </p:blipFill>
        <p:spPr>
          <a:xfrm>
            <a:off x="0" y="-2235"/>
            <a:ext cx="5129784" cy="6862275"/>
          </a:xfrm>
          <a:prstGeom prst="rect">
            <a:avLst/>
          </a:prstGeom>
          <a:solidFill>
            <a:schemeClr val="lt2"/>
          </a:solidFill>
          <a:ln>
            <a:noFill/>
          </a:ln>
        </p:spPr>
      </p:pic>
      <p:sp>
        <p:nvSpPr>
          <p:cNvPr id="253" name="Google Shape;253;p10"/>
          <p:cNvSpPr txBox="1"/>
          <p:nvPr>
            <p:ph type="ctrTitle"/>
          </p:nvPr>
        </p:nvSpPr>
        <p:spPr>
          <a:xfrm>
            <a:off x="6409838" y="91440"/>
            <a:ext cx="3168272" cy="64008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54" name="Google Shape;254;p10"/>
          <p:cNvSpPr txBox="1"/>
          <p:nvPr>
            <p:ph idx="1" type="subTitle"/>
          </p:nvPr>
        </p:nvSpPr>
        <p:spPr>
          <a:xfrm>
            <a:off x="6362285" y="640080"/>
            <a:ext cx="4715261" cy="486252"/>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400"/>
              <a:buNone/>
            </a:pPr>
            <a:r>
              <a:rPr lang="en-US"/>
              <a:t>Profilo dei partecipanti alla formazione</a:t>
            </a:r>
            <a:endParaRPr/>
          </a:p>
        </p:txBody>
      </p:sp>
      <p:sp>
        <p:nvSpPr>
          <p:cNvPr id="255" name="Google Shape;255;p10"/>
          <p:cNvSpPr txBox="1"/>
          <p:nvPr>
            <p:ph idx="3" type="body"/>
          </p:nvPr>
        </p:nvSpPr>
        <p:spPr>
          <a:xfrm>
            <a:off x="5120640" y="1280160"/>
            <a:ext cx="6942010" cy="5650034"/>
          </a:xfrm>
          <a:prstGeom prst="rect">
            <a:avLst/>
          </a:prstGeom>
          <a:noFill/>
          <a:ln>
            <a:noFill/>
          </a:ln>
        </p:spPr>
        <p:txBody>
          <a:bodyPr anchorCtr="0" anchor="t" bIns="0" lIns="91425" spcFirstLastPara="1" rIns="0" wrap="square" tIns="0">
            <a:noAutofit/>
          </a:bodyPr>
          <a:lstStyle/>
          <a:p>
            <a:pPr indent="-285750" lvl="0" marL="285750" rtl="0" algn="just">
              <a:lnSpc>
                <a:spcPct val="100000"/>
              </a:lnSpc>
              <a:spcBef>
                <a:spcPts val="0"/>
              </a:spcBef>
              <a:spcAft>
                <a:spcPts val="0"/>
              </a:spcAft>
              <a:buSzPts val="1400"/>
              <a:buFont typeface="Noto Sans Symbols"/>
              <a:buChar char="❖"/>
            </a:pPr>
            <a:r>
              <a:rPr b="1" lang="en-US" sz="1600"/>
              <a:t>Professionisti dell'IT sanitario: </a:t>
            </a:r>
            <a:r>
              <a:rPr lang="en-US" sz="1600"/>
              <a:t>Comprendono amministratori di rete, personale di supporto IT e specialisti di cybersecurity che sono direttamente responsabili dell'implementazione e della manutenzione della sicurezza dei sistemi sanitari.</a:t>
            </a:r>
            <a:endParaRPr/>
          </a:p>
          <a:p>
            <a:pPr indent="-285750" lvl="0" marL="285750" rtl="0" algn="just">
              <a:lnSpc>
                <a:spcPct val="100000"/>
              </a:lnSpc>
              <a:spcBef>
                <a:spcPts val="1200"/>
              </a:spcBef>
              <a:spcAft>
                <a:spcPts val="0"/>
              </a:spcAft>
              <a:buSzPts val="1400"/>
              <a:buFont typeface="Noto Sans Symbols"/>
              <a:buChar char="❖"/>
            </a:pPr>
            <a:r>
              <a:rPr b="1" lang="en-US" sz="1600"/>
              <a:t>Amministratori e dirigenti del settore sanitario: </a:t>
            </a:r>
            <a:r>
              <a:rPr lang="en-US" sz="1600"/>
              <a:t>Chief Information Officer (CIO), Chief Technology Officer (CTO) e Chief Information Security Officer (CISO) che supervisionano la strategia IT complessiva e le politiche di cybersecurity nelle organizzazioni sanitarie.</a:t>
            </a:r>
            <a:endParaRPr/>
          </a:p>
          <a:p>
            <a:pPr indent="-285750" lvl="0" marL="285750" rtl="0" algn="just">
              <a:lnSpc>
                <a:spcPct val="100000"/>
              </a:lnSpc>
              <a:spcBef>
                <a:spcPts val="1200"/>
              </a:spcBef>
              <a:spcAft>
                <a:spcPts val="0"/>
              </a:spcAft>
              <a:buSzPts val="1400"/>
              <a:buFont typeface="Noto Sans Symbols"/>
              <a:buChar char="❖"/>
            </a:pPr>
            <a:r>
              <a:rPr b="1" lang="en-US" sz="1600"/>
              <a:t>Personale clinico con responsabilità informatiche: </a:t>
            </a:r>
            <a:r>
              <a:rPr lang="en-US" sz="1600"/>
              <a:t>Medici, infermieri e altri operatori sanitari che utilizzano sistemi digitali e devono comprendere l'importanza della sicurezza informatica per proteggere i dati dei pazienti.</a:t>
            </a:r>
            <a:endParaRPr/>
          </a:p>
          <a:p>
            <a:pPr indent="-285750" lvl="0" marL="285750" rtl="0" algn="just">
              <a:lnSpc>
                <a:spcPct val="100000"/>
              </a:lnSpc>
              <a:spcBef>
                <a:spcPts val="1200"/>
              </a:spcBef>
              <a:spcAft>
                <a:spcPts val="0"/>
              </a:spcAft>
              <a:buSzPts val="1400"/>
              <a:buFont typeface="Noto Sans Symbols"/>
              <a:buChar char="❖"/>
            </a:pPr>
            <a:r>
              <a:rPr b="1" lang="en-US" sz="1600"/>
              <a:t>Professionisti della gestione delle informazioni sanitarie (HIM): </a:t>
            </a:r>
            <a:r>
              <a:rPr lang="en-US" sz="1600"/>
              <a:t>Persone che gestiscono i dati dei pazienti, compresi i responsabili delle informazioni sanitarie e i tecnici delle cartelle cliniche, che devono garantire la riservatezza e l'integrità delle cartelle cliniche.</a:t>
            </a:r>
            <a:endParaRPr/>
          </a:p>
          <a:p>
            <a:pPr indent="-285750" lvl="0" marL="285750" rtl="0" algn="just">
              <a:lnSpc>
                <a:spcPct val="100000"/>
              </a:lnSpc>
              <a:spcBef>
                <a:spcPts val="1200"/>
              </a:spcBef>
              <a:spcAft>
                <a:spcPts val="1200"/>
              </a:spcAft>
              <a:buSzPts val="1400"/>
              <a:buFont typeface="Noto Sans Symbols"/>
              <a:buChar char="❖"/>
            </a:pPr>
            <a:r>
              <a:rPr b="1" lang="en-US" sz="1600"/>
              <a:t>Responsabili della conformità e della gestione del rischio: </a:t>
            </a:r>
            <a:r>
              <a:rPr lang="en-US" sz="1600"/>
              <a:t>Professionisti che supervisionano la conformità alle normative sanitarie come HIPAA, GDPR e altre leggi sulla protezione dei dati. Devono comprendere le misure di cybersecurity necessarie per mantenere la conformità.</a:t>
            </a:r>
            <a:endParaRPr/>
          </a:p>
        </p:txBody>
      </p:sp>
      <p:cxnSp>
        <p:nvCxnSpPr>
          <p:cNvPr id="256" name="Google Shape;256;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pic>
        <p:nvPicPr>
          <p:cNvPr id="257" name="Google Shape;257;p1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58" name="Google Shape;258;p10"/>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A person standing in front of a table with a person&#10;&#10;Description automatically generated" id="263" name="Google Shape;263;p12"/>
          <p:cNvPicPr preferRelativeResize="0"/>
          <p:nvPr>
            <p:ph idx="2" type="pic"/>
          </p:nvPr>
        </p:nvPicPr>
        <p:blipFill rotWithShape="1">
          <a:blip r:embed="rId3">
            <a:alphaModFix/>
          </a:blip>
          <a:srcRect b="0" l="4072" r="4072" t="0"/>
          <a:stretch/>
        </p:blipFill>
        <p:spPr>
          <a:xfrm>
            <a:off x="0" y="-2235"/>
            <a:ext cx="5297864" cy="6862275"/>
          </a:xfrm>
          <a:prstGeom prst="rect">
            <a:avLst/>
          </a:prstGeom>
          <a:solidFill>
            <a:schemeClr val="lt2"/>
          </a:solidFill>
          <a:ln>
            <a:noFill/>
          </a:ln>
        </p:spPr>
      </p:pic>
      <p:sp>
        <p:nvSpPr>
          <p:cNvPr id="264" name="Google Shape;264;p12"/>
          <p:cNvSpPr txBox="1"/>
          <p:nvPr>
            <p:ph type="ctrTitle"/>
          </p:nvPr>
        </p:nvSpPr>
        <p:spPr>
          <a:xfrm>
            <a:off x="6035040" y="182880"/>
            <a:ext cx="3168272" cy="640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65" name="Google Shape;265;p12"/>
          <p:cNvSpPr txBox="1"/>
          <p:nvPr>
            <p:ph idx="1" type="subTitle"/>
          </p:nvPr>
        </p:nvSpPr>
        <p:spPr>
          <a:xfrm>
            <a:off x="6217920" y="640080"/>
            <a:ext cx="4715261" cy="486252"/>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dei partecipanti alla formazione</a:t>
            </a:r>
            <a:endParaRPr/>
          </a:p>
        </p:txBody>
      </p:sp>
      <p:sp>
        <p:nvSpPr>
          <p:cNvPr id="266" name="Google Shape;266;p12"/>
          <p:cNvSpPr txBox="1"/>
          <p:nvPr>
            <p:ph idx="3" type="body"/>
          </p:nvPr>
        </p:nvSpPr>
        <p:spPr>
          <a:xfrm>
            <a:off x="5303520" y="1280160"/>
            <a:ext cx="6759130" cy="5577840"/>
          </a:xfrm>
          <a:prstGeom prst="rect">
            <a:avLst/>
          </a:prstGeom>
          <a:noFill/>
          <a:ln>
            <a:noFill/>
          </a:ln>
        </p:spPr>
        <p:txBody>
          <a:bodyPr anchorCtr="0" anchor="t" bIns="0" lIns="91425" spcFirstLastPara="1" rIns="0" wrap="square" tIns="0">
            <a:noAutofit/>
          </a:bodyPr>
          <a:lstStyle/>
          <a:p>
            <a:pPr indent="-285750" lvl="0" marL="285750" rtl="0" algn="just">
              <a:lnSpc>
                <a:spcPct val="100000"/>
              </a:lnSpc>
              <a:spcBef>
                <a:spcPts val="0"/>
              </a:spcBef>
              <a:spcAft>
                <a:spcPts val="0"/>
              </a:spcAft>
              <a:buSzPts val="1400"/>
              <a:buChar char="o"/>
            </a:pPr>
            <a:r>
              <a:rPr b="1" lang="en-US" sz="1600"/>
              <a:t>Direzione di ospedali e cliniche: </a:t>
            </a:r>
            <a:r>
              <a:rPr lang="en-US" sz="1600"/>
              <a:t>Direttori e manager di ospedali, cliniche e altre strutture sanitarie che devono essere consapevoli dell'importanza della protezione degli endpoint per prendere decisioni informate sull'allocazione delle risorse e sugli investimenti in sicurezza.</a:t>
            </a:r>
            <a:endParaRPr/>
          </a:p>
          <a:p>
            <a:pPr indent="-285750" lvl="0" marL="285750" rtl="0" algn="just">
              <a:lnSpc>
                <a:spcPct val="100000"/>
              </a:lnSpc>
              <a:spcBef>
                <a:spcPts val="1200"/>
              </a:spcBef>
              <a:spcAft>
                <a:spcPts val="0"/>
              </a:spcAft>
              <a:buSzPts val="1400"/>
              <a:buFont typeface="Noto Sans Symbols"/>
              <a:buChar char="❖"/>
            </a:pPr>
            <a:r>
              <a:rPr b="1" lang="en-US" sz="1600"/>
              <a:t>Consulenti e revisori sanitari: </a:t>
            </a:r>
            <a:r>
              <a:rPr lang="en-US" sz="1600"/>
              <a:t>Coloro che forniscono servizi di consulenza o conducono audit in ambito sanitario, in quanto devono essere aggiornati sulle più recenti best practice in materia di cybersecurity.</a:t>
            </a:r>
            <a:endParaRPr/>
          </a:p>
          <a:p>
            <a:pPr indent="-285750" lvl="0" marL="285750" rtl="0" algn="just">
              <a:lnSpc>
                <a:spcPct val="100000"/>
              </a:lnSpc>
              <a:spcBef>
                <a:spcPts val="1200"/>
              </a:spcBef>
              <a:spcAft>
                <a:spcPts val="0"/>
              </a:spcAft>
              <a:buSzPts val="1400"/>
              <a:buFont typeface="Noto Sans Symbols"/>
              <a:buChar char="❖"/>
            </a:pPr>
            <a:r>
              <a:rPr b="1" lang="en-US" sz="1600"/>
              <a:t>Sviluppatori e fornitori di software: </a:t>
            </a:r>
            <a:r>
              <a:rPr lang="en-US" sz="1600"/>
              <a:t>Gli sviluppatori che creano software e applicazioni sanitarie e i fornitori che forniscono soluzioni IT alle organizzazioni sanitarie devono garantire che i loro prodotti soddisfino gli standard di sicurezza</a:t>
            </a:r>
            <a:r>
              <a:rPr b="1" lang="en-US" sz="1600"/>
              <a:t>.</a:t>
            </a:r>
            <a:endParaRPr/>
          </a:p>
          <a:p>
            <a:pPr indent="-285750" lvl="0" marL="285750" rtl="0" algn="just">
              <a:lnSpc>
                <a:spcPct val="100000"/>
              </a:lnSpc>
              <a:spcBef>
                <a:spcPts val="1200"/>
              </a:spcBef>
              <a:spcAft>
                <a:spcPts val="0"/>
              </a:spcAft>
              <a:buSzPts val="1400"/>
              <a:buFont typeface="Noto Sans Symbols"/>
              <a:buChar char="❖"/>
            </a:pPr>
            <a:r>
              <a:rPr b="1" lang="en-US" sz="1600"/>
              <a:t>Funzionari della sanità pubblica: </a:t>
            </a:r>
            <a:r>
              <a:rPr lang="en-US" sz="1600"/>
              <a:t>Persone che lavorano in agenzie sanitarie pubbliche che gestiscono dati sanitari su larga scala e devono garantirne la sicurezza contro le minacce informatiche.</a:t>
            </a:r>
            <a:endParaRPr/>
          </a:p>
          <a:p>
            <a:pPr indent="-285750" lvl="0" marL="285750" rtl="0" algn="just">
              <a:lnSpc>
                <a:spcPct val="100000"/>
              </a:lnSpc>
              <a:spcBef>
                <a:spcPts val="1200"/>
              </a:spcBef>
              <a:spcAft>
                <a:spcPts val="1200"/>
              </a:spcAft>
              <a:buSzPts val="1400"/>
              <a:buFont typeface="Noto Sans Symbols"/>
              <a:buChar char="❖"/>
            </a:pPr>
            <a:r>
              <a:rPr b="1" lang="en-US" sz="1600"/>
              <a:t>Studenti e accademici: </a:t>
            </a:r>
            <a:r>
              <a:rPr lang="en-US" sz="1600"/>
              <a:t>Studenti di amministrazione sanitaria, informatica sanitaria o cybersecurity, nonché ricercatori accademici che si occupano di informatica sanitaria e cybersecurity.</a:t>
            </a:r>
            <a:endParaRPr/>
          </a:p>
        </p:txBody>
      </p:sp>
      <p:cxnSp>
        <p:nvCxnSpPr>
          <p:cNvPr id="267" name="Google Shape;267;p12"/>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pic>
        <p:nvPicPr>
          <p:cNvPr id="268" name="Google Shape;268;p1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69" name="Google Shape;269;p12"/>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75" name="Google Shape;275;p7"/>
          <p:cNvSpPr txBox="1"/>
          <p:nvPr>
            <p:ph idx="1" type="subTitle"/>
          </p:nvPr>
        </p:nvSpPr>
        <p:spPr>
          <a:xfrm>
            <a:off x="6498131" y="755077"/>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Profili dei formatori</a:t>
            </a:r>
            <a:endParaRPr/>
          </a:p>
          <a:p>
            <a:pPr indent="0" lvl="0" marL="0" rtl="0" algn="l">
              <a:lnSpc>
                <a:spcPct val="100000"/>
              </a:lnSpc>
              <a:spcBef>
                <a:spcPts val="0"/>
              </a:spcBef>
              <a:spcAft>
                <a:spcPts val="0"/>
              </a:spcAft>
              <a:buSzPts val="2400"/>
              <a:buNone/>
            </a:pPr>
            <a:r>
              <a:t/>
            </a:r>
            <a:endParaRPr/>
          </a:p>
        </p:txBody>
      </p:sp>
      <p:sp>
        <p:nvSpPr>
          <p:cNvPr id="276" name="Google Shape;276;p7"/>
          <p:cNvSpPr txBox="1"/>
          <p:nvPr>
            <p:ph idx="3" type="body"/>
          </p:nvPr>
        </p:nvSpPr>
        <p:spPr>
          <a:xfrm>
            <a:off x="6043200" y="1329175"/>
            <a:ext cx="5906100" cy="5144700"/>
          </a:xfrm>
          <a:prstGeom prst="rect">
            <a:avLst/>
          </a:prstGeom>
          <a:noFill/>
          <a:ln>
            <a:noFill/>
          </a:ln>
        </p:spPr>
        <p:txBody>
          <a:bodyPr anchorCtr="0" anchor="t" bIns="45700" lIns="91425" spcFirstLastPara="1" rIns="0" wrap="square" tIns="0">
            <a:normAutofit/>
          </a:bodyPr>
          <a:lstStyle/>
          <a:p>
            <a:pPr indent="-254317" lvl="0" marL="274320" rtl="0" algn="l">
              <a:lnSpc>
                <a:spcPct val="100000"/>
              </a:lnSpc>
              <a:spcBef>
                <a:spcPts val="0"/>
              </a:spcBef>
              <a:spcAft>
                <a:spcPts val="0"/>
              </a:spcAft>
              <a:buSzPts val="1400"/>
              <a:buFont typeface="Courier New"/>
              <a:buChar char="o"/>
            </a:pPr>
            <a:r>
              <a:rPr b="1" lang="en-US"/>
              <a:t>Dimitra Siaili </a:t>
            </a:r>
            <a:r>
              <a:rPr lang="en-US"/>
              <a:t>è un'affermata ricercatrice e project manager specializzata in progetti di cybersecurity finanziati dall'UE presso ITML. Sfruttando le sue basi accademiche in Ingegneria Elettrica e Informatica presso la Scuola Politecnica di Patrasso, che comprendono sia gli studi universitari che quelli post-laurea, ha dimostrato la sua abilità nel guidare ampie iniziative di ricerca. Oltre alla sua abilità nella cybersecurity, Dimitra ha maturato una vasta esperienza nel campo delle smart city e dell'IoT, contribuendo in modo significativo a progetti volti a migliorare le infrastrutture urbane e la connettività. ITML è all'avanguardia nell'innovazione, pioniera nelle soluzioni di cybersecurity grazie al coinvolgimento in decine di progetti di ricerca innovativi. Con un impegno costante verso l'eccellenza, ITML sfrutta la sua esperienza in materia di cybersicurezza per fornire tecnologie e servizi all'avanguardia, pensati per rispondere alle sfide in continua evoluzione del panorama digitale. Rinomata per le sue collaborazioni strategiche e per i suoi successi nell'ottenere finanziamenti dall'UE, ITML continua a plasmare il futuro della cybersecurity, consentendo alle aziende e alle organizzazioni di tutto il mondo di navigare con fiducia nelle complessità del cyberspazio.</a:t>
            </a:r>
            <a:endParaRPr/>
          </a:p>
        </p:txBody>
      </p:sp>
      <p:cxnSp>
        <p:nvCxnSpPr>
          <p:cNvPr id="277" name="Google Shape;277;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8" name="Google Shape;278;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279" name="Google Shape;279;p7"/>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pic>
        <p:nvPicPr>
          <p:cNvPr id="280" name="Google Shape;280;p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81" name="Google Shape;281;p7"/>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pic>
        <p:nvPicPr>
          <p:cNvPr descr="A person with red hair speaking into a microphone&#10;&#10;Description automatically generated" id="282" name="Google Shape;282;p7"/>
          <p:cNvPicPr preferRelativeResize="0"/>
          <p:nvPr/>
        </p:nvPicPr>
        <p:blipFill rotWithShape="1">
          <a:blip r:embed="rId5">
            <a:alphaModFix/>
          </a:blip>
          <a:srcRect b="0" l="8817" r="25118" t="0"/>
          <a:stretch/>
        </p:blipFill>
        <p:spPr>
          <a:xfrm>
            <a:off x="1070111" y="880657"/>
            <a:ext cx="3401869" cy="3432875"/>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288" name="Google Shape;288;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di formazione</a:t>
            </a:r>
            <a:endParaRPr/>
          </a:p>
        </p:txBody>
      </p:sp>
      <p:sp>
        <p:nvSpPr>
          <p:cNvPr id="289" name="Google Shape;289;p8"/>
          <p:cNvSpPr txBox="1"/>
          <p:nvPr>
            <p:ph idx="3" type="body"/>
          </p:nvPr>
        </p:nvSpPr>
        <p:spPr>
          <a:xfrm>
            <a:off x="6498124" y="1828800"/>
            <a:ext cx="4786877" cy="45030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1200"/>
              </a:spcBef>
              <a:spcAft>
                <a:spcPts val="0"/>
              </a:spcAft>
              <a:buSzPts val="1200"/>
              <a:buChar char="o"/>
            </a:pPr>
            <a:r>
              <a:rPr lang="en-US" sz="2000"/>
              <a:t>Introduzione alle gamme informatiche nell'assistenza sanitaria</a:t>
            </a:r>
            <a:endParaRPr/>
          </a:p>
          <a:p>
            <a:pPr indent="-274320" lvl="0" marL="274320" rtl="0" algn="l">
              <a:lnSpc>
                <a:spcPct val="100000"/>
              </a:lnSpc>
              <a:spcBef>
                <a:spcPts val="1200"/>
              </a:spcBef>
              <a:spcAft>
                <a:spcPts val="0"/>
              </a:spcAft>
              <a:buSzPts val="1200"/>
              <a:buChar char="o"/>
            </a:pPr>
            <a:r>
              <a:rPr lang="en-US" sz="2000"/>
              <a:t>Notifiche e risposte alle minacce in tempo reale</a:t>
            </a:r>
            <a:endParaRPr/>
          </a:p>
          <a:p>
            <a:pPr indent="-274320" lvl="0" marL="274320" rtl="0" algn="l">
              <a:lnSpc>
                <a:spcPct val="100000"/>
              </a:lnSpc>
              <a:spcBef>
                <a:spcPts val="1200"/>
              </a:spcBef>
              <a:spcAft>
                <a:spcPts val="0"/>
              </a:spcAft>
              <a:buSzPts val="1200"/>
              <a:buChar char="o"/>
            </a:pPr>
            <a:r>
              <a:rPr lang="en-US" sz="2000"/>
              <a:t>Gestione e segnalazione delle vulnerabilità</a:t>
            </a:r>
            <a:endParaRPr/>
          </a:p>
          <a:p>
            <a:pPr indent="-274320" lvl="0" marL="274320" rtl="0" algn="l">
              <a:lnSpc>
                <a:spcPct val="100000"/>
              </a:lnSpc>
              <a:spcBef>
                <a:spcPts val="1200"/>
              </a:spcBef>
              <a:spcAft>
                <a:spcPts val="0"/>
              </a:spcAft>
              <a:buSzPts val="1200"/>
              <a:buChar char="o"/>
            </a:pPr>
            <a:r>
              <a:rPr lang="en-US" sz="2000"/>
              <a:t>Monitoraggio continuo dell'infrastruttura con strumenti basati sul cloud</a:t>
            </a:r>
            <a:endParaRPr/>
          </a:p>
          <a:p>
            <a:pPr indent="-274320" lvl="0" marL="274320" rtl="0" algn="l">
              <a:lnSpc>
                <a:spcPct val="100000"/>
              </a:lnSpc>
              <a:spcBef>
                <a:spcPts val="1200"/>
              </a:spcBef>
              <a:spcAft>
                <a:spcPts val="0"/>
              </a:spcAft>
              <a:buSzPts val="1200"/>
              <a:buChar char="o"/>
            </a:pPr>
            <a:r>
              <a:rPr lang="en-US" sz="2000"/>
              <a:t>Tendenze e considerazioni future nel settore sanitario della cybersecurity</a:t>
            </a:r>
            <a:endParaRPr/>
          </a:p>
        </p:txBody>
      </p:sp>
      <p:cxnSp>
        <p:nvCxnSpPr>
          <p:cNvPr id="290" name="Google Shape;290;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1" name="Google Shape;291;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292" name="Google Shape;292;p8"/>
          <p:cNvPicPr preferRelativeResize="0"/>
          <p:nvPr>
            <p:ph idx="2" type="pic"/>
          </p:nvPr>
        </p:nvPicPr>
        <p:blipFill rotWithShape="1">
          <a:blip r:embed="rId3">
            <a:alphaModFix/>
          </a:blip>
          <a:srcRect b="10834" l="0" r="0" t="10826"/>
          <a:stretch/>
        </p:blipFill>
        <p:spPr>
          <a:xfrm>
            <a:off x="0" y="-2235"/>
            <a:ext cx="5840730" cy="6862276"/>
          </a:xfrm>
          <a:prstGeom prst="rect">
            <a:avLst/>
          </a:prstGeom>
          <a:solidFill>
            <a:schemeClr val="lt2"/>
          </a:solidFill>
          <a:ln>
            <a:noFill/>
          </a:ln>
        </p:spPr>
      </p:pic>
      <p:pic>
        <p:nvPicPr>
          <p:cNvPr id="293" name="Google Shape;293;p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94" name="Google Shape;294;p8"/>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dc:creator>Dimitra Siaili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