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9" r:id="rId2"/>
    <p:sldMasterId id="2147483788" r:id="rId3"/>
  </p:sldMasterIdLst>
  <p:notesMasterIdLst>
    <p:notesMasterId r:id="rId83"/>
  </p:notesMasterIdLst>
  <p:handoutMasterIdLst>
    <p:handoutMasterId r:id="rId84"/>
  </p:handoutMasterIdLst>
  <p:sldIdLst>
    <p:sldId id="376" r:id="rId4"/>
    <p:sldId id="388" r:id="rId5"/>
    <p:sldId id="382" r:id="rId6"/>
    <p:sldId id="391" r:id="rId7"/>
    <p:sldId id="396" r:id="rId8"/>
    <p:sldId id="378" r:id="rId9"/>
    <p:sldId id="398" r:id="rId10"/>
    <p:sldId id="393" r:id="rId11"/>
    <p:sldId id="394" r:id="rId12"/>
    <p:sldId id="384" r:id="rId13"/>
    <p:sldId id="2337" r:id="rId14"/>
    <p:sldId id="392" r:id="rId15"/>
    <p:sldId id="404" r:id="rId16"/>
    <p:sldId id="405" r:id="rId17"/>
    <p:sldId id="2338" r:id="rId18"/>
    <p:sldId id="2339" r:id="rId19"/>
    <p:sldId id="406" r:id="rId20"/>
    <p:sldId id="2312" r:id="rId21"/>
    <p:sldId id="2336" r:id="rId22"/>
    <p:sldId id="2362" r:id="rId23"/>
    <p:sldId id="1754" r:id="rId24"/>
    <p:sldId id="2326" r:id="rId25"/>
    <p:sldId id="1758" r:id="rId26"/>
    <p:sldId id="1748" r:id="rId27"/>
    <p:sldId id="2331" r:id="rId28"/>
    <p:sldId id="2335" r:id="rId29"/>
    <p:sldId id="2332" r:id="rId30"/>
    <p:sldId id="2340" r:id="rId31"/>
    <p:sldId id="2341" r:id="rId32"/>
    <p:sldId id="2345" r:id="rId33"/>
    <p:sldId id="2342" r:id="rId34"/>
    <p:sldId id="2344" r:id="rId35"/>
    <p:sldId id="2343" r:id="rId36"/>
    <p:sldId id="2359" r:id="rId37"/>
    <p:sldId id="2360" r:id="rId38"/>
    <p:sldId id="2361" r:id="rId39"/>
    <p:sldId id="2313" r:id="rId40"/>
    <p:sldId id="1756" r:id="rId41"/>
    <p:sldId id="1757" r:id="rId42"/>
    <p:sldId id="1755" r:id="rId43"/>
    <p:sldId id="1759" r:id="rId44"/>
    <p:sldId id="2311" r:id="rId45"/>
    <p:sldId id="1751" r:id="rId46"/>
    <p:sldId id="1752" r:id="rId47"/>
    <p:sldId id="1749" r:id="rId48"/>
    <p:sldId id="1750" r:id="rId49"/>
    <p:sldId id="2314" r:id="rId50"/>
    <p:sldId id="2333" r:id="rId51"/>
    <p:sldId id="2358" r:id="rId52"/>
    <p:sldId id="1753" r:id="rId53"/>
    <p:sldId id="2334" r:id="rId54"/>
    <p:sldId id="2315" r:id="rId55"/>
    <p:sldId id="2316" r:id="rId56"/>
    <p:sldId id="2317" r:id="rId57"/>
    <p:sldId id="2318" r:id="rId58"/>
    <p:sldId id="2319" r:id="rId59"/>
    <p:sldId id="2320" r:id="rId60"/>
    <p:sldId id="2321" r:id="rId61"/>
    <p:sldId id="2322" r:id="rId62"/>
    <p:sldId id="2323" r:id="rId63"/>
    <p:sldId id="2324" r:id="rId64"/>
    <p:sldId id="2328" r:id="rId65"/>
    <p:sldId id="2329" r:id="rId66"/>
    <p:sldId id="2330" r:id="rId67"/>
    <p:sldId id="2325" r:id="rId68"/>
    <p:sldId id="2327" r:id="rId69"/>
    <p:sldId id="2346" r:id="rId70"/>
    <p:sldId id="2348" r:id="rId71"/>
    <p:sldId id="2349" r:id="rId72"/>
    <p:sldId id="2350" r:id="rId73"/>
    <p:sldId id="2351" r:id="rId74"/>
    <p:sldId id="2352" r:id="rId75"/>
    <p:sldId id="2353" r:id="rId76"/>
    <p:sldId id="2354" r:id="rId77"/>
    <p:sldId id="2355" r:id="rId78"/>
    <p:sldId id="2356" r:id="rId79"/>
    <p:sldId id="2357" r:id="rId80"/>
    <p:sldId id="2347" r:id="rId81"/>
    <p:sldId id="2363" r:id="rId82"/>
  </p:sldIdLst>
  <p:sldSz cx="9144000" cy="5143500" type="screen16x9"/>
  <p:notesSz cx="6794500" cy="99822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711" userDrawn="1">
          <p15:clr>
            <a:srgbClr val="A4A3A4"/>
          </p15:clr>
        </p15:guide>
        <p15:guide id="3" orient="horz" pos="2890" userDrawn="1">
          <p15:clr>
            <a:srgbClr val="A4A3A4"/>
          </p15:clr>
        </p15:guide>
        <p15:guide id="4" orient="horz" pos="2164" userDrawn="1">
          <p15:clr>
            <a:srgbClr val="A4A3A4"/>
          </p15:clr>
        </p15:guide>
        <p15:guide id="5" pos="50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URY Thomas" initials="FT" lastIdx="5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0FF"/>
    <a:srgbClr val="ECECEE"/>
    <a:srgbClr val="161616"/>
    <a:srgbClr val="99B7E4"/>
    <a:srgbClr val="FCE1EC"/>
    <a:srgbClr val="F5FBE0"/>
    <a:srgbClr val="D7EFF7"/>
    <a:srgbClr val="E5F3F3"/>
    <a:srgbClr val="E7E9E9"/>
    <a:srgbClr val="25A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0" autoAdjust="0"/>
    <p:restoredTop sz="95039" autoAdjust="0"/>
  </p:normalViewPr>
  <p:slideViewPr>
    <p:cSldViewPr snapToGrid="0">
      <p:cViewPr>
        <p:scale>
          <a:sx n="80" d="100"/>
          <a:sy n="80" d="100"/>
        </p:scale>
        <p:origin x="1358" y="374"/>
      </p:cViewPr>
      <p:guideLst>
        <p:guide orient="horz" pos="1711"/>
        <p:guide orient="horz" pos="2890"/>
        <p:guide orient="horz" pos="2164"/>
        <p:guide pos="505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268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5" y="0"/>
            <a:ext cx="2944283" cy="500844"/>
          </a:xfrm>
          <a:prstGeom prst="rect">
            <a:avLst/>
          </a:prstGeom>
        </p:spPr>
        <p:txBody>
          <a:bodyPr vert="horz" lIns="91440" tIns="45720" rIns="91440" bIns="45720" rtlCol="0"/>
          <a:lstStyle>
            <a:lvl1pPr algn="r">
              <a:defRPr sz="1200"/>
            </a:lvl1pPr>
          </a:lstStyle>
          <a:p>
            <a:fld id="{E28296CC-9F62-42C1-B3E2-F249F7D9D7C5}" type="datetimeFigureOut">
              <a:rPr lang="fr-FR" smtClean="0"/>
              <a:t>15/08/2024</a:t>
            </a:fld>
            <a:endParaRPr lang="fr-FR"/>
          </a:p>
        </p:txBody>
      </p:sp>
      <p:sp>
        <p:nvSpPr>
          <p:cNvPr id="4" name="Espace réservé du pied de page 3"/>
          <p:cNvSpPr>
            <a:spLocks noGrp="1"/>
          </p:cNvSpPr>
          <p:nvPr>
            <p:ph type="ftr" sz="quarter" idx="2"/>
          </p:nvPr>
        </p:nvSpPr>
        <p:spPr>
          <a:xfrm>
            <a:off x="1" y="9481359"/>
            <a:ext cx="2944283" cy="50084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5" y="9481359"/>
            <a:ext cx="2944283" cy="500843"/>
          </a:xfrm>
          <a:prstGeom prst="rect">
            <a:avLst/>
          </a:prstGeom>
        </p:spPr>
        <p:txBody>
          <a:bodyPr vert="horz" lIns="91440" tIns="45720" rIns="91440" bIns="45720" rtlCol="0" anchor="b"/>
          <a:lstStyle>
            <a:lvl1pPr algn="r">
              <a:defRPr sz="1200"/>
            </a:lvl1pPr>
          </a:lstStyle>
          <a:p>
            <a:fld id="{9E529D11-550D-4772-80BF-55CC4208510E}" type="slidenum">
              <a:rPr lang="fr-FR" smtClean="0"/>
              <a:t>‹N°›</a:t>
            </a:fld>
            <a:endParaRPr lang="fr-FR"/>
          </a:p>
        </p:txBody>
      </p:sp>
    </p:spTree>
    <p:extLst>
      <p:ext uri="{BB962C8B-B14F-4D97-AF65-F5344CB8AC3E}">
        <p14:creationId xmlns:p14="http://schemas.microsoft.com/office/powerpoint/2010/main" val="3499014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128E9AAA-3E11-4B71-A50C-B8C5DD7011F6}" type="datetimeFigureOut">
              <a:rPr lang="fr-FR" smtClean="0"/>
              <a:t>15/08/2024</a:t>
            </a:fld>
            <a:endParaRPr lang="fr-FR"/>
          </a:p>
        </p:txBody>
      </p:sp>
      <p:sp>
        <p:nvSpPr>
          <p:cNvPr id="4" name="Espace réservé de l'image des diapositives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803933"/>
            <a:ext cx="5435600" cy="3930492"/>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81359"/>
            <a:ext cx="2944283" cy="50084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81359"/>
            <a:ext cx="2944283" cy="500843"/>
          </a:xfrm>
          <a:prstGeom prst="rect">
            <a:avLst/>
          </a:prstGeom>
        </p:spPr>
        <p:txBody>
          <a:bodyPr vert="horz" lIns="91440" tIns="45720" rIns="91440" bIns="45720" rtlCol="0" anchor="b"/>
          <a:lstStyle>
            <a:lvl1pPr algn="r">
              <a:defRPr sz="1200"/>
            </a:lvl1pPr>
          </a:lstStyle>
          <a:p>
            <a:fld id="{AE02BAA7-1AEA-425C-849F-BCB63C449D31}" type="slidenum">
              <a:rPr lang="fr-FR" smtClean="0"/>
              <a:t>‹N°›</a:t>
            </a:fld>
            <a:endParaRPr lang="fr-FR"/>
          </a:p>
        </p:txBody>
      </p:sp>
    </p:spTree>
    <p:extLst>
      <p:ext uri="{BB962C8B-B14F-4D97-AF65-F5344CB8AC3E}">
        <p14:creationId xmlns:p14="http://schemas.microsoft.com/office/powerpoint/2010/main" val="3370431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isco.com/c/en/us/solutions/internet-of-things/iot-security.html?ccid=cc002176?dtid=optzzz001335"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isco.com/c/en/us/solutions/internet-of-things/iot-security.html?ccid=cc002176?dtid=optzzz00133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isco.com/c/en/us/solutions/internet-of-things/iot-security.html?ccid=cc002176?dtid=optzzz0013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to the CYBERSECPRO Training session CSP 0011 S E.</a:t>
            </a:r>
          </a:p>
          <a:p>
            <a:r>
              <a:rPr lang="en-US" dirty="0"/>
              <a:t>This module is part of a general CYBESECPRO training dedicated to Cyber range and operations on SCADA.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D498D-6977-40EC-8E5E-7EB644D5E7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Digital forensics is an aspect of </a:t>
            </a:r>
            <a:r>
              <a:rPr lang="en-US" dirty="0" err="1"/>
              <a:t>cyberdefense</a:t>
            </a:r>
            <a:r>
              <a:rPr lang="en-US" dirty="0"/>
              <a:t> that becomes essential in the event of a security breach. It can generally be defined as the collection and analysis of digital data from different sources such as computer systems, storage devices, and network streams to investigate the causes and consequences of an intrusion or some other incident. If investigators find traces of a crime such as unauthorized network access or theft of a digital file, they can present such data as evidence in a court of law. Digital forensics is also commonly used in internal corporate investigations to help limit the possibility of an incident </a:t>
            </a:r>
          </a:p>
          <a:p>
            <a:r>
              <a:rPr lang="en-US" dirty="0"/>
              <a:t>occurring again in the future. </a:t>
            </a:r>
          </a:p>
          <a:p>
            <a:r>
              <a:rPr lang="en-US" dirty="0"/>
              <a:t>The recent attacks against SCADA systems by powerful malware such as Stuxnet and Flame highlight the need for forensic investigations to improve </a:t>
            </a:r>
            <a:r>
              <a:rPr lang="en-US" dirty="0" err="1"/>
              <a:t>cyberdefenses</a:t>
            </a:r>
            <a:r>
              <a:rPr lang="en-US" dirty="0"/>
              <a:t> against both internal and externa l perpetrators with malicious intent and to thwart entities that try to sabotage a country’s critical infrastructure. In addition to playing a vital role in developing a protection strategy for SCADA systems and assisting in the identification and prosecution of attackers, digital forensics can help deal with non-malicious but harmful events such as malfunctioning servers /disks or other hardware by performing a deep analysis of the underlying SCADA IT system.</a:t>
            </a:r>
          </a:p>
          <a:p>
            <a:r>
              <a:rPr lang="en-US" dirty="0"/>
              <a:t>A forensic investigation can be the most effective, if not the only, way to answer many questions about an incident. For example, consider a scenario in which malware attacks  a SCADA system, causing it to malfunction :</a:t>
            </a:r>
          </a:p>
          <a:p>
            <a:r>
              <a:rPr lang="en-US" dirty="0"/>
              <a:t>- A virus scan revealed that the Java cache contains a known exploit. Was the exploit successful? What </a:t>
            </a:r>
          </a:p>
          <a:p>
            <a:r>
              <a:rPr lang="en-US" dirty="0"/>
              <a:t>payload does it have? Is this what compromised the system?</a:t>
            </a:r>
          </a:p>
          <a:p>
            <a:r>
              <a:rPr lang="en-US" dirty="0"/>
              <a:t>- How can the operator clean the system and reliably return it to a known good state without having to shut </a:t>
            </a:r>
          </a:p>
          <a:p>
            <a:r>
              <a:rPr lang="en-US" dirty="0"/>
              <a:t>down the complete system?</a:t>
            </a:r>
          </a:p>
          <a:p>
            <a:r>
              <a:rPr lang="en-US" dirty="0"/>
              <a:t>- An operator has installed a suspicious, untrusted application downloaded from the Internet. Did that application change components that are important for the system’s stable operation? </a:t>
            </a:r>
          </a:p>
          <a:p>
            <a:r>
              <a:rPr lang="en-US" dirty="0"/>
              <a:t>From a forensics perspective, a SCADA system can be seen in different layers based on the connectivity of the various components with each other as well as with other networks such as the Internet.</a:t>
            </a:r>
          </a:p>
          <a:p>
            <a:r>
              <a:rPr lang="en-US" dirty="0"/>
              <a:t> </a:t>
            </a:r>
          </a:p>
          <a:p>
            <a:r>
              <a:rPr lang="en-US" dirty="0"/>
              <a:t>OSI layer 0 contains the individual field devices connected via a bus network. </a:t>
            </a:r>
          </a:p>
          <a:p>
            <a:r>
              <a:rPr lang="en-US" dirty="0"/>
              <a:t>Layer 1 has controllers that receive input signals from the field devices and other controllers upon which they </a:t>
            </a:r>
          </a:p>
          <a:p>
            <a:r>
              <a:rPr lang="en-US" dirty="0"/>
              <a:t>perform operations to steer the field devices by sending output signals to them. </a:t>
            </a:r>
          </a:p>
          <a:p>
            <a:r>
              <a:rPr lang="en-US" dirty="0"/>
              <a:t>Layer 2 consists of the supervisory </a:t>
            </a:r>
          </a:p>
          <a:p>
            <a:r>
              <a:rPr lang="en-US" dirty="0"/>
              <a:t>network, typically a local network connected to the lower layers for specific operations such as showing the current </a:t>
            </a:r>
          </a:p>
          <a:p>
            <a:r>
              <a:rPr lang="en-US" dirty="0"/>
              <a:t>monitoring state at the HMI. </a:t>
            </a:r>
          </a:p>
          <a:p>
            <a:r>
              <a:rPr lang="en-US" dirty="0"/>
              <a:t>Layer 3 is the operation DMZ, where historians, domain controllers, and application servers are located. </a:t>
            </a:r>
          </a:p>
          <a:p>
            <a:r>
              <a:rPr lang="en-US" dirty="0"/>
              <a:t>Layers 4 and 5 correspond to the enterprise IT networks, in which the enterprise desktops and business servers operate. </a:t>
            </a:r>
          </a:p>
          <a:p>
            <a:endParaRPr lang="en-US" dirty="0"/>
          </a:p>
          <a:p>
            <a:r>
              <a:rPr lang="en-US" dirty="0"/>
              <a:t>Most forensic analyses of SCADA systems involve layers 0-2, as they contain the components that control the un-</a:t>
            </a:r>
          </a:p>
          <a:p>
            <a:endParaRPr lang="en-US" dirty="0"/>
          </a:p>
          <a:p>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39</a:t>
            </a:fld>
            <a:endParaRPr lang="fr-FR"/>
          </a:p>
        </p:txBody>
      </p:sp>
    </p:spTree>
    <p:extLst>
      <p:ext uri="{BB962C8B-B14F-4D97-AF65-F5344CB8AC3E}">
        <p14:creationId xmlns:p14="http://schemas.microsoft.com/office/powerpoint/2010/main" val="268064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LIVE FORENSICS</a:t>
            </a:r>
          </a:p>
          <a:p>
            <a:r>
              <a:rPr lang="en-US" dirty="0"/>
              <a:t>Because a SCADA system must be continuously operational, a forensic investigator cannot turn it off to capture </a:t>
            </a:r>
          </a:p>
          <a:p>
            <a:r>
              <a:rPr lang="en-US" dirty="0"/>
              <a:t>and ana </a:t>
            </a:r>
            <a:r>
              <a:rPr lang="en-US" dirty="0" err="1"/>
              <a:t>lyze</a:t>
            </a:r>
            <a:r>
              <a:rPr lang="en-US" dirty="0"/>
              <a:t> data.8 In this case, live forensics is a viable solution for a digital investigation. </a:t>
            </a:r>
          </a:p>
          <a:p>
            <a:r>
              <a:rPr lang="en-US" dirty="0"/>
              <a:t>A relatively new and emerging field in digital forensics, live forensics involves performing data acquisition and analysis on a running system. However, the critical nature of SCADA systems and their 24/7 availability requirement dictate that forensic in-</a:t>
            </a:r>
          </a:p>
          <a:p>
            <a:r>
              <a:rPr lang="en-US" dirty="0" err="1"/>
              <a:t>vestigators</a:t>
            </a:r>
            <a:r>
              <a:rPr lang="en-US" dirty="0"/>
              <a:t> spend as little time as possible on a live SCADA system. Consequently, the investigators typically acquire </a:t>
            </a:r>
          </a:p>
          <a:p>
            <a:r>
              <a:rPr lang="en-US" dirty="0"/>
              <a:t>live data and subsequently analyze it offline. </a:t>
            </a:r>
          </a:p>
          <a:p>
            <a:r>
              <a:rPr lang="en-US" dirty="0"/>
              <a:t>Live data acquisition includes both volatile data such as the contents of physical memory and nonvolatile data </a:t>
            </a:r>
          </a:p>
          <a:p>
            <a:r>
              <a:rPr lang="en-US" dirty="0"/>
              <a:t>such as data stored on a hard disk. This differs from traditional dead data acquisition, which involves first taking </a:t>
            </a:r>
          </a:p>
          <a:p>
            <a:r>
              <a:rPr lang="en-US" dirty="0"/>
              <a:t>the system offline, losing all volatile data. However, volatile data plays a significant role in an effective forensic </a:t>
            </a:r>
            <a:r>
              <a:rPr lang="en-US" dirty="0" err="1"/>
              <a:t>inves</a:t>
            </a:r>
            <a:r>
              <a:rPr lang="en-US" dirty="0"/>
              <a:t>-</a:t>
            </a:r>
          </a:p>
          <a:p>
            <a:r>
              <a:rPr lang="en-US" dirty="0" err="1"/>
              <a:t>tigation</a:t>
            </a:r>
            <a:r>
              <a:rPr lang="en-US" dirty="0"/>
              <a:t>. For instance, volatile data in physical memory contains information about the system’s current state, such </a:t>
            </a:r>
          </a:p>
          <a:p>
            <a:r>
              <a:rPr lang="en-US" dirty="0"/>
              <a:t>as the number of open network connections, process information, and encryption keys. </a:t>
            </a:r>
            <a:endParaRPr lang="fr-FR" dirty="0"/>
          </a:p>
          <a:p>
            <a:endParaRPr lang="en-US"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40</a:t>
            </a:fld>
            <a:endParaRPr lang="fr-FR"/>
          </a:p>
        </p:txBody>
      </p:sp>
    </p:spTree>
    <p:extLst>
      <p:ext uri="{BB962C8B-B14F-4D97-AF65-F5344CB8AC3E}">
        <p14:creationId xmlns:p14="http://schemas.microsoft.com/office/powerpoint/2010/main" val="134691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Live data acquisition challenges</a:t>
            </a:r>
          </a:p>
          <a:p>
            <a:r>
              <a:rPr lang="en-US" dirty="0"/>
              <a:t>Because volatile data changes continuously on a running system, capturing live data presents two key challenges for forensic investigators.</a:t>
            </a:r>
          </a:p>
          <a:p>
            <a:r>
              <a:rPr lang="en-US" dirty="0"/>
              <a:t>Early data acquisition after an incident. Live data must be acquired as quickly as possible after an incident to capture any of the incident’s traces before processes or services on the running system overwrite useful volatile data — for example, data about recently unloaded kernel modules or drivers.</a:t>
            </a:r>
          </a:p>
          <a:p>
            <a:r>
              <a:rPr lang="en-US" dirty="0"/>
              <a:t>Digital evidence validity. Digital data might not be admissible in court if its integrity is violated. The intention is to prevent the malicious manufacturing of evidence against an innocent person and to avoid errors while handling evidence in the course of an investigation. Forensic investigators normally prove the integrity of evidence by computing a cryptographic hash of the actual evidence on the compromised system and its acquired copy, which is used for all examinations and analysis. If, however, the compromised system remains live, the data’s state might change bet ween the copying and the hash calculation, </a:t>
            </a:r>
          </a:p>
          <a:p>
            <a:r>
              <a:rPr lang="en-US" dirty="0"/>
              <a:t>rendering hashing ineffective as an integrity check. </a:t>
            </a:r>
          </a:p>
          <a:p>
            <a:r>
              <a:rPr lang="en-US" dirty="0"/>
              <a:t>This also creates an inconsistent data image that does not accurately represent the state when data acquisition starts or after it ends, which can cause difficulty in analyzing the acquired data. For example, due to data inconsistency, sometimes an operating system in the disk image cannot boot for experimental analysis.</a:t>
            </a:r>
          </a:p>
          <a:p>
            <a:r>
              <a:rPr lang="en-US" b="1" dirty="0"/>
              <a:t>Live data acquisition on SCADA systems </a:t>
            </a:r>
          </a:p>
          <a:p>
            <a:r>
              <a:rPr lang="en-US" dirty="0"/>
              <a:t>It is still unclear how to acquire live data on a SCADA system in a way that minimizes risk to the system’s services. To the best of our knowledge, no guidelines for accomplishing this are currently available. However, safe data acquisition should be possible under many circumstances. </a:t>
            </a:r>
          </a:p>
          <a:p>
            <a:r>
              <a:rPr lang="en-US" dirty="0"/>
              <a:t>Specifically, SCADA systems typically have a primary and a backup system. When the primary system is broken or malfunctioning, operators switch to the backup system.</a:t>
            </a:r>
          </a:p>
          <a:p>
            <a:r>
              <a:rPr lang="en-US" dirty="0"/>
              <a:t>Forensic investigators could leverage this capability by switching the system to the backup and performing live data acquisition on the infected system without worrying about the availability of SCADA services. However, this approach might not be feasible when the malware that has infected the primary system has also infected the backup system. That scenario might even demand immediate recovery if the SCADA owners and operators decide that the incident can jeopardize the system’s normal functionality. </a:t>
            </a:r>
          </a:p>
          <a:p>
            <a:r>
              <a:rPr lang="en-US" dirty="0"/>
              <a:t>This usually results in flushing all the infected system components and bringing them back to their normal state, which would not allow sufficient time for the investigator to perform data acquisition. </a:t>
            </a:r>
          </a:p>
          <a:p>
            <a:endParaRPr lang="en-US"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41</a:t>
            </a:fld>
            <a:endParaRPr lang="fr-FR"/>
          </a:p>
        </p:txBody>
      </p:sp>
    </p:spTree>
    <p:extLst>
      <p:ext uri="{BB962C8B-B14F-4D97-AF65-F5344CB8AC3E}">
        <p14:creationId xmlns:p14="http://schemas.microsoft.com/office/powerpoint/2010/main" val="217172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Ignition Basic Architecture</a:t>
            </a:r>
          </a:p>
          <a:p>
            <a:r>
              <a:rPr lang="en-US" dirty="0"/>
              <a:t>The basic architecture is best suited for applications that require a scalable, centrally managed SCADA system using only one on-premise Ignition server and select modules. This implementation is the most cost-effective setup since you only pay for one license to have unlimited connections, tags, databases, and web-deployable clients.</a:t>
            </a:r>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43</a:t>
            </a:fld>
            <a:endParaRPr lang="fr-FR"/>
          </a:p>
        </p:txBody>
      </p:sp>
    </p:spTree>
    <p:extLst>
      <p:ext uri="{BB962C8B-B14F-4D97-AF65-F5344CB8AC3E}">
        <p14:creationId xmlns:p14="http://schemas.microsoft.com/office/powerpoint/2010/main" val="169722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hub and spoke architecture consists of two pieces. The hub piece consists of a central Ignition Gateway with Vision, Reporting and Mobile Modules and a database server. The spoke piece consists of a stripped-down Ignition Gateway with OPC UA and SQL Bridge Modules, dedicated for data logging. Each site is fully independent, operating with its own history, alarms, and clients, with the client Gateway being used for coordination and long-term history storage.</a:t>
            </a:r>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44</a:t>
            </a:fld>
            <a:endParaRPr lang="fr-FR"/>
          </a:p>
        </p:txBody>
      </p:sp>
    </p:spTree>
    <p:extLst>
      <p:ext uri="{BB962C8B-B14F-4D97-AF65-F5344CB8AC3E}">
        <p14:creationId xmlns:p14="http://schemas.microsoft.com/office/powerpoint/2010/main" val="381883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Ignition </a:t>
            </a:r>
            <a:r>
              <a:rPr lang="en-US" dirty="0" err="1"/>
              <a:t>IIoT</a:t>
            </a:r>
            <a:r>
              <a:rPr lang="en-US" dirty="0"/>
              <a:t> Architecture</a:t>
            </a:r>
          </a:p>
          <a:p>
            <a:r>
              <a:rPr lang="en-US" dirty="0"/>
              <a:t>Ignition </a:t>
            </a:r>
            <a:r>
              <a:rPr lang="en-US" dirty="0" err="1"/>
              <a:t>IIoT</a:t>
            </a:r>
            <a:r>
              <a:rPr lang="en-US" dirty="0"/>
              <a:t> can collects data from any devices at the edge of the network, publish that data</a:t>
            </a:r>
          </a:p>
          <a:p>
            <a:r>
              <a:rPr lang="en-US" dirty="0"/>
              <a:t>to a central broker, and push that data to subscribed industrial and line-of-business </a:t>
            </a:r>
            <a:r>
              <a:rPr lang="en-US" dirty="0" err="1"/>
              <a:t>applica</a:t>
            </a:r>
            <a:r>
              <a:rPr lang="en-US" dirty="0"/>
              <a:t>-</a:t>
            </a:r>
          </a:p>
          <a:p>
            <a:r>
              <a:rPr lang="en-US" dirty="0" err="1"/>
              <a:t>tions</a:t>
            </a:r>
            <a:r>
              <a:rPr lang="en-US" dirty="0"/>
              <a:t>. Ignition </a:t>
            </a:r>
            <a:r>
              <a:rPr lang="en-US" dirty="0" err="1"/>
              <a:t>IIoT</a:t>
            </a:r>
            <a:r>
              <a:rPr lang="en-US" dirty="0"/>
              <a:t> can connect to PLCs in the field through the use of the MQTT Transmission</a:t>
            </a:r>
          </a:p>
          <a:p>
            <a:r>
              <a:rPr lang="en-US" dirty="0"/>
              <a:t>module, field devices with Ignition Edge MQTT installed, and/or MQTT-enabled edge</a:t>
            </a:r>
          </a:p>
          <a:p>
            <a:r>
              <a:rPr lang="en-US" dirty="0"/>
              <a:t>gateways and field devices that use the Cirrus Link Sparkplug MQTT specification. This data</a:t>
            </a:r>
          </a:p>
          <a:p>
            <a:r>
              <a:rPr lang="en-US" dirty="0"/>
              <a:t>is published to an MQTT broker, this broker can be located on-premise, in the cloud, or a</a:t>
            </a:r>
          </a:p>
          <a:p>
            <a:r>
              <a:rPr lang="en-US" dirty="0"/>
              <a:t>hybrid of the two. The MQTT Engine module located on an Ignition Gateway can subscribe</a:t>
            </a:r>
          </a:p>
          <a:p>
            <a:r>
              <a:rPr lang="en-US" dirty="0"/>
              <a:t>to any data published from the broker, this data can be use in any Ignition application.</a:t>
            </a:r>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45</a:t>
            </a:fld>
            <a:endParaRPr lang="fr-FR"/>
          </a:p>
        </p:txBody>
      </p:sp>
    </p:spTree>
    <p:extLst>
      <p:ext uri="{BB962C8B-B14F-4D97-AF65-F5344CB8AC3E}">
        <p14:creationId xmlns:p14="http://schemas.microsoft.com/office/powerpoint/2010/main" val="1083871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Cloud Hybrid Architecture</a:t>
            </a:r>
          </a:p>
          <a:p>
            <a:r>
              <a:rPr lang="en-US" dirty="0"/>
              <a:t>The Cloud Hybrid architecture enables you to secure and distribute data at any level.</a:t>
            </a:r>
          </a:p>
          <a:p>
            <a:r>
              <a:rPr lang="en-US" dirty="0"/>
              <a:t>Use Ignition Edge to ensure data from critical assets is never compromised. Use</a:t>
            </a:r>
          </a:p>
          <a:p>
            <a:r>
              <a:rPr lang="en-US" dirty="0"/>
              <a:t>standard Ignition to connect multiple sites to a central corporate server. And use Ignition</a:t>
            </a:r>
          </a:p>
          <a:p>
            <a:r>
              <a:rPr lang="en-US" dirty="0"/>
              <a:t>Cloud Edition to build elastic enterprise architectures that scale on demand using public</a:t>
            </a:r>
          </a:p>
          <a:p>
            <a:r>
              <a:rPr lang="en-US" dirty="0"/>
              <a:t>or private clouds. Because AWS and Azure host Ignition Cloud Edition, users aren't</a:t>
            </a:r>
          </a:p>
          <a:p>
            <a:r>
              <a:rPr lang="en-US" dirty="0"/>
              <a:t>responsible for maintaining cloud server hardware; this means you can provision and</a:t>
            </a:r>
          </a:p>
          <a:p>
            <a:r>
              <a:rPr lang="en-US" dirty="0"/>
              <a:t>release additional storage and cloud computing power based on demand, allowing you</a:t>
            </a:r>
          </a:p>
          <a:p>
            <a:r>
              <a:rPr lang="en-US" dirty="0"/>
              <a:t>to develop and deploy enterprise applications and grow their architecture more quickly</a:t>
            </a:r>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46</a:t>
            </a:fld>
            <a:endParaRPr lang="fr-FR"/>
          </a:p>
        </p:txBody>
      </p:sp>
    </p:spTree>
    <p:extLst>
      <p:ext uri="{BB962C8B-B14F-4D97-AF65-F5344CB8AC3E}">
        <p14:creationId xmlns:p14="http://schemas.microsoft.com/office/powerpoint/2010/main" val="1402480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To successfully connect and secure the industrial environment, all stakeholders must work together. Operational technology (OT) teams understand the industrial environment—the devices, the protocols, and the operational processes. Information technology (IT) teams understand the network. The security team understands threats and vulnerabilities. By working together, these specialists can leverage existing networking and security technologies, tools, and expertise to constantly protect the industrial systems without disrupting production safety and uptime. </a:t>
            </a:r>
          </a:p>
          <a:p>
            <a:r>
              <a:rPr lang="en-US" dirty="0"/>
              <a:t>The </a:t>
            </a:r>
            <a:r>
              <a:rPr lang="en-US" dirty="0">
                <a:hlinkClick r:id="rId3"/>
              </a:rPr>
              <a:t>Cisco Industrial Threat Defense</a:t>
            </a:r>
            <a:r>
              <a:rPr lang="en-US" dirty="0"/>
              <a:t> solution is intended to be used by IT, OT, and security teams and their relevant partners and system integrators. Operations will appreciate the ease of use and simple deployment, as well as the broad support of various IACS vendors and protocols. IT network managers will appreciate the ability to apply skills, technology, and applications already deployed in the enterprise when looking to integrate production environments. Security teams will have visibility into industrial assets and security events with context enriched by control engineers. </a:t>
            </a:r>
          </a:p>
          <a:p>
            <a:endParaRPr lang="en-US" b="1" dirty="0"/>
          </a:p>
          <a:p>
            <a:r>
              <a:rPr lang="en-US" b="1" dirty="0"/>
              <a:t>Security Challenges</a:t>
            </a:r>
          </a:p>
          <a:p>
            <a:r>
              <a:rPr lang="en-US" dirty="0"/>
              <a:t>As highlighted in Figure 1, the first key challenge when securing the IACS is collaboration between IT and OT teams. The view that OT and IT are distinctly separate entities is antiquated. Failing to acknowledge the increasingly interconnected nature of OT and IT can have detrimental consequences for industrial organizations. A lack of trust, understanding, and collaboration between OT and IT departments can have a devastating impact on the security posture of an organization. </a:t>
            </a:r>
          </a:p>
          <a:p>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48</a:t>
            </a:fld>
            <a:endParaRPr lang="fr-FR"/>
          </a:p>
        </p:txBody>
      </p:sp>
    </p:spTree>
    <p:extLst>
      <p:ext uri="{BB962C8B-B14F-4D97-AF65-F5344CB8AC3E}">
        <p14:creationId xmlns:p14="http://schemas.microsoft.com/office/powerpoint/2010/main" val="2759897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Fieldbus</a:t>
            </a:r>
            <a:r>
              <a:rPr lang="fr-FR" dirty="0"/>
              <a:t> Protocol : </a:t>
            </a:r>
            <a:r>
              <a:rPr lang="en-US" i="1" dirty="0"/>
              <a:t>Fieldbus</a:t>
            </a:r>
            <a:r>
              <a:rPr lang="en-US" dirty="0"/>
              <a:t> is a communication </a:t>
            </a:r>
            <a:r>
              <a:rPr lang="en-US" i="1" dirty="0"/>
              <a:t>protocol</a:t>
            </a:r>
            <a:r>
              <a:rPr lang="en-US" dirty="0"/>
              <a:t> used in automation and control systems to facilitate real-time data exchanges between different connected</a:t>
            </a:r>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67</a:t>
            </a:fld>
            <a:endParaRPr lang="fr-FR"/>
          </a:p>
        </p:txBody>
      </p:sp>
    </p:spTree>
    <p:extLst>
      <p:ext uri="{BB962C8B-B14F-4D97-AF65-F5344CB8AC3E}">
        <p14:creationId xmlns:p14="http://schemas.microsoft.com/office/powerpoint/2010/main" val="357152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What is SQL Injection?</a:t>
            </a:r>
          </a:p>
          <a:p>
            <a:r>
              <a:rPr lang="en-US" dirty="0"/>
              <a:t>SQL injection is a web security vulnerability that allows an attacker to interfere with the queries that an application makes to its database. It generally allows an attacker to view data that they are not normally able to retrieve. This might include data belonging to other users, or any other data that the application itself is able to access. In many cases, an attacker can modify or delete this data, causing persistent changes to the application’s content or behavior.</a:t>
            </a:r>
          </a:p>
          <a:p>
            <a:r>
              <a:rPr lang="en-US" dirty="0"/>
              <a:t>What is the impact of a successful SQL injection attack?</a:t>
            </a:r>
          </a:p>
          <a:p>
            <a:r>
              <a:rPr lang="en-US" dirty="0"/>
              <a:t>A successful SQL injection attack can result in unauthorized access to sensitive data, such as passwords, credit card details, or personal user information. Many high-profile data breaches in recent years have been the result of SQL injection attacks, leading to reputational damage and regulatory fines. In some cases, an attacker can obtain a persistent backdoor into an organization’s systems, leading to a long-term compromise that can go unnoticed for an extended period.</a:t>
            </a:r>
          </a:p>
          <a:p>
            <a:r>
              <a:rPr lang="en-US" dirty="0"/>
              <a:t>SQL injection examples</a:t>
            </a:r>
          </a:p>
          <a:p>
            <a:r>
              <a:rPr lang="en-US" dirty="0"/>
              <a:t>There are a wide variety of SQL injection vulnerabilities, attacks, and techniques, which arise in different situations. Some common SQL injection examples include:</a:t>
            </a:r>
          </a:p>
          <a:p>
            <a:r>
              <a:rPr lang="en-US" dirty="0"/>
              <a:t>Retrieving hidden data, where you can modify an SQL query to return additional results.</a:t>
            </a:r>
          </a:p>
          <a:p>
            <a:r>
              <a:rPr lang="en-US" dirty="0"/>
              <a:t>Subverting application logic, where you can change a query to interfere with the application’s logic.</a:t>
            </a:r>
          </a:p>
          <a:p>
            <a:r>
              <a:rPr lang="en-US" dirty="0"/>
              <a:t>UNION attacks, where you can retrieve data from different database tables.</a:t>
            </a:r>
          </a:p>
          <a:p>
            <a:r>
              <a:rPr lang="en-US" dirty="0"/>
              <a:t>Examining the database, where you can extract information about the version and structure of the database.</a:t>
            </a:r>
          </a:p>
          <a:p>
            <a:r>
              <a:rPr lang="en-US" dirty="0"/>
              <a:t>Blind SQL injection, where the results of a query you control are not returned in the application’s responses.</a:t>
            </a:r>
          </a:p>
          <a:p>
            <a:r>
              <a:rPr lang="en-US" dirty="0"/>
              <a:t>How to detect SQL injection vulnerabilities</a:t>
            </a:r>
          </a:p>
          <a:p>
            <a:r>
              <a:rPr lang="en-US" dirty="0"/>
              <a:t>The majority of SQL injection vulnerabilities can be found quickly and reliably using Burp Suite’s web vulnerability scanner.</a:t>
            </a:r>
          </a:p>
          <a:p>
            <a:r>
              <a:rPr lang="en-US" dirty="0"/>
              <a:t>SQL injection can be detected manually by using a systematic set of tests against every entry point in the application. This typically involves:</a:t>
            </a:r>
          </a:p>
          <a:p>
            <a:r>
              <a:rPr lang="en-US" dirty="0"/>
              <a:t>Submitting the single quote character ‘ and looking for errors or other anomalies.</a:t>
            </a:r>
          </a:p>
          <a:p>
            <a:r>
              <a:rPr lang="en-US" dirty="0"/>
              <a:t>Submitting some SQL-specific syntax that evaluates to the base (original) value of the entry point, and to a different value, and looking for systematic differences in the resulting application responses.</a:t>
            </a:r>
          </a:p>
          <a:p>
            <a:r>
              <a:rPr lang="en-US" dirty="0"/>
              <a:t>Submitting Boolean conditions such as OR 1=1 and OR 1=2, and looking for differences in the application’s responses.</a:t>
            </a:r>
          </a:p>
          <a:p>
            <a:r>
              <a:rPr lang="en-US" dirty="0"/>
              <a:t>Submitting payloads designed to trigger time delays when executed within an SQL query, and looking for differences in the time taken to respond.</a:t>
            </a:r>
          </a:p>
          <a:p>
            <a:r>
              <a:rPr lang="en-US" dirty="0"/>
              <a:t>Submitting OAST payloads designed to trigger an out-of-band network interaction when executed within an SQL query, and monitoring for any resulting interactions.</a:t>
            </a:r>
          </a:p>
          <a:p>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70</a:t>
            </a:fld>
            <a:endParaRPr lang="fr-FR"/>
          </a:p>
        </p:txBody>
      </p:sp>
    </p:spTree>
    <p:extLst>
      <p:ext uri="{BB962C8B-B14F-4D97-AF65-F5344CB8AC3E}">
        <p14:creationId xmlns:p14="http://schemas.microsoft.com/office/powerpoint/2010/main" val="254455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To successfully connect and secure the industrial environment, all stakeholders must work together. Operational technology (OT) teams understand the industrial environment—the devices, the protocols, and the operational processes. Information technology (IT) teams understand the network. The security team understands threats and vulnerabilities. By working together, these specialists can leverage existing networking and security technologies, tools, and expertise to constantly protect the industrial systems without disrupting production safety and uptime. </a:t>
            </a:r>
          </a:p>
          <a:p>
            <a:r>
              <a:rPr lang="en-US" dirty="0"/>
              <a:t>The </a:t>
            </a:r>
            <a:r>
              <a:rPr lang="en-US" dirty="0">
                <a:hlinkClick r:id="rId3"/>
              </a:rPr>
              <a:t>Cisco Industrial Threat Defense</a:t>
            </a:r>
            <a:r>
              <a:rPr lang="en-US" dirty="0"/>
              <a:t> solution is intended to be used by IT, OT, and security teams and their relevant partners and system integrators. Operations will appreciate the ease of use and simple deployment, as well as the broad support of various IACS vendors and protocols. IT network managers will appreciate the ability to apply skills, technology, and applications already deployed in the enterprise when looking to integrate production environments. Security teams will have visibility into industrial assets and security events with context enriched by control engineers. </a:t>
            </a:r>
          </a:p>
          <a:p>
            <a:endParaRPr lang="en-US" b="1" dirty="0"/>
          </a:p>
          <a:p>
            <a:r>
              <a:rPr lang="en-US" b="1" dirty="0"/>
              <a:t>Security Challenges</a:t>
            </a:r>
          </a:p>
          <a:p>
            <a:r>
              <a:rPr lang="en-US" dirty="0"/>
              <a:t>As highlighted in Figure 1, the first key challenge when securing the IACS is collaboration between IT and OT teams. The view that OT and IT are distinctly separate entities is antiquated. Failing to acknowledge the increasingly interconnected nature of OT and IT can have detrimental consequences for industrial organizations. A lack of trust, understanding, and collaboration between OT and IT departments can have a devastating impact on the security posture of an organization. </a:t>
            </a:r>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10</a:t>
            </a:fld>
            <a:endParaRPr lang="fr-FR"/>
          </a:p>
        </p:txBody>
      </p:sp>
    </p:spTree>
    <p:extLst>
      <p:ext uri="{BB962C8B-B14F-4D97-AF65-F5344CB8AC3E}">
        <p14:creationId xmlns:p14="http://schemas.microsoft.com/office/powerpoint/2010/main" val="196926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To successfully connect and secure the industrial environment, all stakeholders must work together. Operational technology (OT) teams understand the industrial environment—the devices, the protocols, and the operational processes. Information technology (IT) teams understand the network. The security team understands threats and vulnerabilities. By working together, these specialists can leverage existing networking and security technologies, tools, and expertise to constantly protect the industrial systems without disrupting production safety and uptime. </a:t>
            </a:r>
          </a:p>
          <a:p>
            <a:r>
              <a:rPr lang="en-US" dirty="0"/>
              <a:t>The </a:t>
            </a:r>
            <a:r>
              <a:rPr lang="en-US" dirty="0">
                <a:hlinkClick r:id="rId3"/>
              </a:rPr>
              <a:t>Cisco Industrial Threat Defense</a:t>
            </a:r>
            <a:r>
              <a:rPr lang="en-US" dirty="0"/>
              <a:t> solution is intended to be used by IT, OT, and security teams and their relevant partners and system integrators. Operations will appreciate the ease of use and simple deployment, as well as the broad support of various IACS vendors and protocols. IT network managers will appreciate the ability to apply skills, technology, and applications already deployed in the enterprise when looking to integrate production environments. Security teams will have visibility into industrial assets and security events with context enriched by control engineers. </a:t>
            </a:r>
          </a:p>
          <a:p>
            <a:endParaRPr lang="en-US" b="1" dirty="0"/>
          </a:p>
          <a:p>
            <a:r>
              <a:rPr lang="en-US" b="1" dirty="0"/>
              <a:t>Security Challenges</a:t>
            </a:r>
          </a:p>
          <a:p>
            <a:r>
              <a:rPr lang="en-US" dirty="0"/>
              <a:t>As highlighted in Figure 1, the first key challenge when securing the IACS is collaboration between IT and OT teams. The view that OT and IT are distinctly separate entities is antiquated. Failing to acknowledge the increasingly interconnected nature of OT and IT can have detrimental consequences for industrial organizations. A lack of trust, understanding, and collaboration between OT and IT departments can have a devastating impact on the security posture of an organization. </a:t>
            </a:r>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11</a:t>
            </a:fld>
            <a:endParaRPr lang="fr-FR"/>
          </a:p>
        </p:txBody>
      </p:sp>
    </p:spTree>
    <p:extLst>
      <p:ext uri="{BB962C8B-B14F-4D97-AF65-F5344CB8AC3E}">
        <p14:creationId xmlns:p14="http://schemas.microsoft.com/office/powerpoint/2010/main" val="147105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17</a:t>
            </a:fld>
            <a:endParaRPr lang="fr-FR"/>
          </a:p>
        </p:txBody>
      </p:sp>
    </p:spTree>
    <p:extLst>
      <p:ext uri="{BB962C8B-B14F-4D97-AF65-F5344CB8AC3E}">
        <p14:creationId xmlns:p14="http://schemas.microsoft.com/office/powerpoint/2010/main" val="328626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Operational technology (OT) is hardware and software that detects or causes a change, through the direct monitoring / control of industrial equipment, assets, processes and events. </a:t>
            </a:r>
          </a:p>
          <a:p>
            <a:r>
              <a:rPr lang="en-US" dirty="0"/>
              <a:t>The term has become established to demonstrate the technological &amp; functional differences between information technology (IT) systems and industrial control systems (ICS) environment</a:t>
            </a:r>
          </a:p>
          <a:p>
            <a:endParaRPr lang="en-US" dirty="0"/>
          </a:p>
          <a:p>
            <a:r>
              <a:rPr lang="en-US" b="1" dirty="0"/>
              <a:t>Examples of operational technology include:</a:t>
            </a:r>
          </a:p>
          <a:p>
            <a:pPr marL="628650" lvl="1" indent="-285750">
              <a:buFont typeface="Arial" panose="020B0604020202020204" pitchFamily="34" charset="0"/>
              <a:buChar char="•"/>
            </a:pPr>
            <a:r>
              <a:rPr lang="en-US" dirty="0"/>
              <a:t>    Programmable logic controllers (PLCs)</a:t>
            </a:r>
          </a:p>
          <a:p>
            <a:pPr marL="628650" lvl="1" indent="-285750">
              <a:buFont typeface="Arial" panose="020B0604020202020204" pitchFamily="34" charset="0"/>
              <a:buChar char="•"/>
            </a:pPr>
            <a:r>
              <a:rPr lang="en-US" dirty="0"/>
              <a:t>    Supervisory control and data acquisition systems (SCADA)</a:t>
            </a:r>
          </a:p>
          <a:p>
            <a:pPr marL="628650" lvl="1" indent="-285750">
              <a:buFont typeface="Arial" panose="020B0604020202020204" pitchFamily="34" charset="0"/>
              <a:buChar char="•"/>
            </a:pPr>
            <a:r>
              <a:rPr lang="en-US" dirty="0"/>
              <a:t>    Distributed control systems (DCS)</a:t>
            </a:r>
          </a:p>
          <a:p>
            <a:pPr marL="628650" lvl="1" indent="-285750">
              <a:buFont typeface="Arial" panose="020B0604020202020204" pitchFamily="34" charset="0"/>
              <a:buChar char="•"/>
            </a:pPr>
            <a:r>
              <a:rPr lang="en-US" dirty="0"/>
              <a:t>    Computer numerical control (CNC) systems, including computerized machine tools</a:t>
            </a:r>
          </a:p>
          <a:p>
            <a:pPr marL="628650" lvl="1" indent="-285750">
              <a:buFont typeface="Arial" panose="020B0604020202020204" pitchFamily="34" charset="0"/>
              <a:buChar char="•"/>
            </a:pPr>
            <a:r>
              <a:rPr lang="en-US" dirty="0"/>
              <a:t>    Scientific equipment (e.g. digital oscilloscopes)</a:t>
            </a:r>
          </a:p>
          <a:p>
            <a:pPr marL="628650" lvl="1" indent="-285750">
              <a:buFont typeface="Arial" panose="020B0604020202020204" pitchFamily="34" charset="0"/>
              <a:buChar char="•"/>
            </a:pPr>
            <a:r>
              <a:rPr lang="en-US" dirty="0"/>
              <a:t>    Building Management System (BMS) and building automation systems (BAS)</a:t>
            </a:r>
          </a:p>
          <a:p>
            <a:endParaRPr lang="en-US" dirty="0"/>
          </a:p>
          <a:p>
            <a:r>
              <a:rPr lang="en-US" dirty="0"/>
              <a:t>The term usually describes environments containing industrial control systems (ICS), such as supervisory control and data acquisition (SCADA) systems, distributed control system (DCS), remote terminal units (RTU) and programmable logic controllers (PLC), as well as dedicated networks and organization units. </a:t>
            </a:r>
          </a:p>
          <a:p>
            <a:r>
              <a:rPr lang="en-US" dirty="0"/>
              <a:t>The environment, whether commercial or domestic uses IoT devices within edge IoT platforms / "cloud" based applications. Embedded Systems can also be included in the sphere of OT (e.g. smart instrumentation), along with scientific data acquisition, control, and computing devices. </a:t>
            </a:r>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19</a:t>
            </a:fld>
            <a:endParaRPr lang="fr-FR"/>
          </a:p>
        </p:txBody>
      </p:sp>
    </p:spTree>
    <p:extLst>
      <p:ext uri="{BB962C8B-B14F-4D97-AF65-F5344CB8AC3E}">
        <p14:creationId xmlns:p14="http://schemas.microsoft.com/office/powerpoint/2010/main" val="306341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An industrial automation and control system is a set of devices that regulate the behavior of physical processes. </a:t>
            </a:r>
          </a:p>
          <a:p>
            <a:r>
              <a:rPr lang="en-US" dirty="0"/>
              <a:t>A thermostat for example is an elementary control system sensing the temperature and turning a heater on or off to maintain the temperature at a set point. These systems are used to monitor and control industrial and infrastructure processes such as plants, oil refinery operations, electricity generation and distribution, and water management. </a:t>
            </a:r>
          </a:p>
          <a:p>
            <a:endParaRPr lang="en-US" dirty="0"/>
          </a:p>
          <a:p>
            <a:r>
              <a:rPr lang="en-US" dirty="0"/>
              <a:t>A programmable logic controller (PLC) or programmable controller is an industrial computer that has been ruggedized and adapted for the control of manufacturing processes, such as assembly lines, machines, robotic devices, or any activity that requires high reliability, ease of programming, and process fault diagnosis.</a:t>
            </a:r>
          </a:p>
          <a:p>
            <a:r>
              <a:rPr lang="en-US" dirty="0"/>
              <a:t>A control system that is spread over a wide area and can supervise its individual components is often called a supervisory control and data acquisition (SCADA) system.</a:t>
            </a:r>
          </a:p>
          <a:p>
            <a:r>
              <a:rPr lang="en-US" dirty="0"/>
              <a:t>However, the term SCADA refers to all kinds of control systems that share a common key characteristic: </a:t>
            </a:r>
          </a:p>
          <a:p>
            <a:r>
              <a:rPr lang="en-US" dirty="0"/>
              <a:t>they are connected to physical processes and thus need to be continuously available and able to respond within a </a:t>
            </a:r>
          </a:p>
          <a:p>
            <a:r>
              <a:rPr lang="en-US" dirty="0"/>
              <a:t>deterministic time bound. </a:t>
            </a:r>
          </a:p>
          <a:p>
            <a:r>
              <a:rPr lang="en-US" dirty="0"/>
              <a:t>Early SCADA systems were intended to run as isolated networks, not connected to the Internet, and thus did not </a:t>
            </a:r>
          </a:p>
          <a:p>
            <a:r>
              <a:rPr lang="en-US" dirty="0"/>
              <a:t>require any specific cybersecurity mechanisms. </a:t>
            </a:r>
          </a:p>
          <a:p>
            <a:r>
              <a:rPr lang="en-US" dirty="0"/>
              <a:t>These systems consisted of simple I/O devices that transmitted the signals between master and remote termina l units. In </a:t>
            </a:r>
          </a:p>
          <a:p>
            <a:r>
              <a:rPr lang="en-US" dirty="0"/>
              <a:t>recent years, SCADA systems have evolved to communicate over public IP networks.2 Some are also connected to a </a:t>
            </a:r>
          </a:p>
          <a:p>
            <a:r>
              <a:rPr lang="en-US" dirty="0"/>
              <a:t>corporate intranet or directly to the Internet to seamlessly integrate SCADA data with external information such as </a:t>
            </a:r>
          </a:p>
          <a:p>
            <a:r>
              <a:rPr lang="en-US" dirty="0"/>
              <a:t>corporate email or weather data. </a:t>
            </a:r>
          </a:p>
          <a:p>
            <a:r>
              <a:rPr lang="en-US" dirty="0"/>
              <a:t>The integration of SCADA systems within a much wider network brings threats that were unimagined at the time </a:t>
            </a:r>
          </a:p>
          <a:p>
            <a:r>
              <a:rPr lang="en-US" dirty="0"/>
              <a:t>these systems were conceived. During the past decade, vendors, asset owners, and regulators recognized this </a:t>
            </a:r>
          </a:p>
          <a:p>
            <a:r>
              <a:rPr lang="en-US" dirty="0"/>
              <a:t>growing concern and began to address it through new laws and various security mechanisms, processes, and </a:t>
            </a:r>
          </a:p>
          <a:p>
            <a:r>
              <a:rPr lang="en-US" dirty="0"/>
              <a:t>standards. </a:t>
            </a:r>
          </a:p>
          <a:p>
            <a:r>
              <a:rPr lang="en-US" dirty="0"/>
              <a:t>The discoveries in the wild of Stuxnet in 2010 and Flame in 2012 were additional eye-openers for owners and operators of SCADA. </a:t>
            </a:r>
          </a:p>
          <a:p>
            <a:r>
              <a:rPr lang="en-US" dirty="0"/>
              <a:t>Stuxnet, the first known malware designed to target automation systems, infected 50000 to 100000 computers worldwide, while </a:t>
            </a:r>
          </a:p>
          <a:p>
            <a:r>
              <a:rPr lang="en-US" dirty="0"/>
              <a:t>Flame is a cyberespionage tool an order of magnitude more sophisticated than Stuxnet </a:t>
            </a:r>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21</a:t>
            </a:fld>
            <a:endParaRPr lang="fr-FR"/>
          </a:p>
        </p:txBody>
      </p:sp>
    </p:spTree>
    <p:extLst>
      <p:ext uri="{BB962C8B-B14F-4D97-AF65-F5344CB8AC3E}">
        <p14:creationId xmlns:p14="http://schemas.microsoft.com/office/powerpoint/2010/main" val="168587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In a pipeline system, besides protecting the fuel pipes and other physical structures, the protection of the industrial automation and control systems (IACS) is a priority.</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IACS is a “collection of personnel, hardware, software, procedures and policies involved in the operation of the industrial process and that can affect or influence its safe, secure and reliable operation as defined by the International Society of Automation.</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This includes the hardware and software used to monitor and control the physical processes unique to industrial operations. However, this technology is broadly used in industrial operations. In pipeline operations for example these technologies are found in the dispatch (control center), pumping stations, depots, fueling stations, seaports (where product enters the pipeline), access pits and associated infrastructure elements such as: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Monitoring and Control systems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DCS, SCADA, PLC</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Networked sensing and control, diagnostic systems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Leak Detection System</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Process sensors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Basic Process Control System</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Safety Instrumented Systems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Associated information systems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Advanced/multivariable control</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Online optimizers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Dedicated equipment monitors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Graphical interfaces (Human Machine Interface –HMI)</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Process historians13</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25</a:t>
            </a:fld>
            <a:endParaRPr lang="fr-FR"/>
          </a:p>
        </p:txBody>
      </p:sp>
    </p:spTree>
    <p:extLst>
      <p:ext uri="{BB962C8B-B14F-4D97-AF65-F5344CB8AC3E}">
        <p14:creationId xmlns:p14="http://schemas.microsoft.com/office/powerpoint/2010/main" val="320496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ICS : </a:t>
            </a:r>
            <a:r>
              <a:rPr lang="fr-FR" dirty="0" err="1"/>
              <a:t>Industrial</a:t>
            </a:r>
            <a:r>
              <a:rPr lang="fr-FR" dirty="0"/>
              <a:t> Control </a:t>
            </a:r>
            <a:r>
              <a:rPr lang="fr-FR" dirty="0" err="1"/>
              <a:t>Systems</a:t>
            </a:r>
            <a:r>
              <a:rPr lang="fr-FR" dirty="0"/>
              <a:t> / </a:t>
            </a:r>
            <a:r>
              <a:rPr lang="fr-FR" dirty="0" err="1"/>
              <a:t>Operation</a:t>
            </a:r>
            <a:r>
              <a:rPr lang="fr-FR" dirty="0"/>
              <a:t> Technologies</a:t>
            </a: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27</a:t>
            </a:fld>
            <a:endParaRPr lang="fr-FR"/>
          </a:p>
        </p:txBody>
      </p:sp>
    </p:spTree>
    <p:extLst>
      <p:ext uri="{BB962C8B-B14F-4D97-AF65-F5344CB8AC3E}">
        <p14:creationId xmlns:p14="http://schemas.microsoft.com/office/powerpoint/2010/main" val="335599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This figure </a:t>
            </a:r>
            <a:r>
              <a:rPr lang="en-US" dirty="0"/>
              <a:t>shows, a typical SCADA system for controlling infrastructures for utilities such as power, gas, oil, or water generally consists of a control center and numerous field sites. The sites are distributed over a wide geographical area and are connected to the control center by different communication media such as satellites, wide area net works (WANs), and radio, microwave, or </a:t>
            </a:r>
            <a:r>
              <a:rPr lang="en-US" dirty="0" err="1"/>
              <a:t>cellu</a:t>
            </a:r>
            <a:r>
              <a:rPr lang="en-US" dirty="0"/>
              <a:t>-lar networks. Field sites are equipped with devices such as programmable logic controllers (PLCs) or remote terminal units (RTUs) that control the on-site machines and periodically send information about the state of the field equipment to the control center. </a:t>
            </a:r>
          </a:p>
          <a:p>
            <a:r>
              <a:rPr lang="en-US" dirty="0"/>
              <a:t>The control center is the SCADA system’s hub. Its major components include a human-machine interface (HMI), the database management system (historian), and the server or master terminal unit (MTU). The MTU initiates all communication with field sites and receives the data sent from the field devices. If necessary, it then preprocesses the data and sends it to the historian for archiving.</a:t>
            </a: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38</a:t>
            </a:fld>
            <a:endParaRPr lang="fr-FR"/>
          </a:p>
        </p:txBody>
      </p:sp>
    </p:spTree>
    <p:extLst>
      <p:ext uri="{BB962C8B-B14F-4D97-AF65-F5344CB8AC3E}">
        <p14:creationId xmlns:p14="http://schemas.microsoft.com/office/powerpoint/2010/main" val="2890786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2">
    <p:spTree>
      <p:nvGrpSpPr>
        <p:cNvPr id="1" name=""/>
        <p:cNvGrpSpPr/>
        <p:nvPr/>
      </p:nvGrpSpPr>
      <p:grpSpPr>
        <a:xfrm>
          <a:off x="0" y="0"/>
          <a:ext cx="0" cy="0"/>
          <a:chOff x="0" y="0"/>
          <a:chExt cx="0" cy="0"/>
        </a:xfrm>
      </p:grpSpPr>
      <p:sp>
        <p:nvSpPr>
          <p:cNvPr id="2" name="Rectangle 1"/>
          <p:cNvSpPr/>
          <p:nvPr userDrawn="1"/>
        </p:nvSpPr>
        <p:spPr>
          <a:xfrm>
            <a:off x="0" y="0"/>
            <a:ext cx="9144000" cy="4819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a:spLocks noGrp="1"/>
          </p:cNvSpPr>
          <p:nvPr>
            <p:ph type="title" hasCustomPrompt="1"/>
          </p:nvPr>
        </p:nvSpPr>
        <p:spPr>
          <a:xfrm>
            <a:off x="1354" y="1792976"/>
            <a:ext cx="9142646" cy="1391287"/>
          </a:xfrm>
          <a:prstGeom prst="rect">
            <a:avLst/>
          </a:prstGeom>
        </p:spPr>
        <p:txBody>
          <a:bodyPr lIns="0" tIns="72000" rIns="0" bIns="0" anchor="ctr" anchorCtr="0">
            <a:noAutofit/>
          </a:bodyPr>
          <a:lstStyle>
            <a:lvl1pPr algn="ctr">
              <a:defRPr sz="3600">
                <a:solidFill>
                  <a:schemeClr val="bg1"/>
                </a:solidFill>
                <a:latin typeface="Century Gothic" panose="020B0502020202020204" pitchFamily="34" charset="0"/>
              </a:defRPr>
            </a:lvl1pPr>
          </a:lstStyle>
          <a:p>
            <a:r>
              <a:rPr lang="fr-FR" dirty="0"/>
              <a:t>Titre</a:t>
            </a:r>
            <a:br>
              <a:rPr lang="fr-FR" dirty="0"/>
            </a:br>
            <a:r>
              <a:rPr lang="fr-FR" dirty="0"/>
              <a:t>(peut être écrit sur 2 lignes)</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8216" y="704366"/>
            <a:ext cx="3267569" cy="824146"/>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25600" y="4079456"/>
            <a:ext cx="5892800" cy="878254"/>
          </a:xfrm>
          <a:prstGeom prst="rect">
            <a:avLst/>
          </a:prstGeom>
        </p:spPr>
      </p:pic>
    </p:spTree>
    <p:extLst>
      <p:ext uri="{BB962C8B-B14F-4D97-AF65-F5344CB8AC3E}">
        <p14:creationId xmlns:p14="http://schemas.microsoft.com/office/powerpoint/2010/main" val="37543987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a:xfrm>
            <a:off x="647700" y="627063"/>
            <a:ext cx="7848600" cy="412028"/>
          </a:xfrm>
        </p:spPr>
        <p:txBody>
          <a:bodyPr/>
          <a:lstStyle/>
          <a:p>
            <a:r>
              <a:rPr lang="fr-FR" dirty="0"/>
              <a:t>Modifiez le style du titre</a:t>
            </a:r>
          </a:p>
        </p:txBody>
      </p:sp>
      <p:sp>
        <p:nvSpPr>
          <p:cNvPr id="3" name="Espace réservé du numéro de diapositive 2"/>
          <p:cNvSpPr>
            <a:spLocks noGrp="1"/>
          </p:cNvSpPr>
          <p:nvPr>
            <p:ph type="sldNum" sz="quarter" idx="10"/>
          </p:nvPr>
        </p:nvSpPr>
        <p:spPr>
          <a:xfrm>
            <a:off x="8591550" y="4868863"/>
            <a:ext cx="552450" cy="274637"/>
          </a:xfrm>
          <a:prstGeom prst="rect">
            <a:avLst/>
          </a:prstGeom>
        </p:spPr>
        <p:txBody>
          <a:bodyPr/>
          <a:lstStyle/>
          <a:p>
            <a:fld id="{79F9326D-DAD1-4BE6-82E4-E31BA829A511}" type="slidenum">
              <a:rPr lang="fr-FR" smtClean="0"/>
              <a:pPr/>
              <a:t>‹N°›</a:t>
            </a:fld>
            <a:endParaRPr lang="fr-FR" dirty="0"/>
          </a:p>
        </p:txBody>
      </p:sp>
      <p:sp>
        <p:nvSpPr>
          <p:cNvPr id="5" name="Espace réservé du tableau 4"/>
          <p:cNvSpPr>
            <a:spLocks noGrp="1"/>
          </p:cNvSpPr>
          <p:nvPr>
            <p:ph type="tbl" sz="quarter" idx="11"/>
          </p:nvPr>
        </p:nvSpPr>
        <p:spPr>
          <a:xfrm>
            <a:off x="647701" y="1219200"/>
            <a:ext cx="7848600" cy="3297238"/>
          </a:xfrm>
        </p:spPr>
        <p:txBody>
          <a:bodyPr/>
          <a:lstStyle/>
          <a:p>
            <a:endParaRPr lang="fr-FR"/>
          </a:p>
        </p:txBody>
      </p:sp>
    </p:spTree>
    <p:extLst>
      <p:ext uri="{BB962C8B-B14F-4D97-AF65-F5344CB8AC3E}">
        <p14:creationId xmlns:p14="http://schemas.microsoft.com/office/powerpoint/2010/main" val="176866584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ide_Blanc">
    <p:spTree>
      <p:nvGrpSpPr>
        <p:cNvPr id="1" name=""/>
        <p:cNvGrpSpPr/>
        <p:nvPr/>
      </p:nvGrpSpPr>
      <p:grpSpPr>
        <a:xfrm>
          <a:off x="0" y="0"/>
          <a:ext cx="0" cy="0"/>
          <a:chOff x="0" y="0"/>
          <a:chExt cx="0" cy="0"/>
        </a:xfrm>
      </p:grpSpPr>
      <p:sp>
        <p:nvSpPr>
          <p:cNvPr id="6" name="Espace réservé du texte 2"/>
          <p:cNvSpPr>
            <a:spLocks noGrp="1"/>
          </p:cNvSpPr>
          <p:nvPr>
            <p:ph type="body" sz="quarter" idx="10" hasCustomPrompt="1"/>
          </p:nvPr>
        </p:nvSpPr>
        <p:spPr>
          <a:xfrm>
            <a:off x="647700" y="987425"/>
            <a:ext cx="7848600" cy="355600"/>
          </a:xfrm>
        </p:spPr>
        <p:txBody>
          <a:bodyPr lIns="0" rIns="0">
            <a:noAutofit/>
          </a:bodyPr>
          <a:lstStyle>
            <a:lvl1pPr marL="0" indent="0">
              <a:buNone/>
              <a:defRPr sz="1200">
                <a:solidFill>
                  <a:schemeClr val="tx1">
                    <a:lumMod val="50000"/>
                    <a:lumOff val="50000"/>
                  </a:schemeClr>
                </a:solidFill>
              </a:defRPr>
            </a:lvl1pPr>
          </a:lstStyle>
          <a:p>
            <a:pPr lvl="0"/>
            <a:r>
              <a:rPr lang="fr-FR" dirty="0"/>
              <a:t>SOUS-TITRE</a:t>
            </a:r>
          </a:p>
        </p:txBody>
      </p:sp>
      <p:sp>
        <p:nvSpPr>
          <p:cNvPr id="8" name="Titre 2"/>
          <p:cNvSpPr>
            <a:spLocks noGrp="1"/>
          </p:cNvSpPr>
          <p:nvPr>
            <p:ph type="title" hasCustomPrompt="1"/>
          </p:nvPr>
        </p:nvSpPr>
        <p:spPr>
          <a:xfrm>
            <a:off x="647700" y="627063"/>
            <a:ext cx="7848600"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fr-FR" dirty="0"/>
              <a:t>Titre</a:t>
            </a:r>
          </a:p>
        </p:txBody>
      </p:sp>
      <p:sp>
        <p:nvSpPr>
          <p:cNvPr id="13" name="Espace réservé du texte 12"/>
          <p:cNvSpPr>
            <a:spLocks noGrp="1"/>
          </p:cNvSpPr>
          <p:nvPr>
            <p:ph type="body" sz="quarter" idx="16" hasCustomPrompt="1"/>
          </p:nvPr>
        </p:nvSpPr>
        <p:spPr>
          <a:xfrm>
            <a:off x="882370" y="1541577"/>
            <a:ext cx="2051948" cy="623165"/>
          </a:xfrm>
        </p:spPr>
        <p:txBody>
          <a:bodyPr/>
          <a:lstStyle>
            <a:lvl1pPr algn="ctr">
              <a:defRPr sz="3600" b="1">
                <a:solidFill>
                  <a:schemeClr val="accent1"/>
                </a:solidFill>
              </a:defRPr>
            </a:lvl1pPr>
          </a:lstStyle>
          <a:p>
            <a:pPr lvl="0"/>
            <a:r>
              <a:rPr lang="fr-FR" dirty="0"/>
              <a:t>0000</a:t>
            </a:r>
          </a:p>
        </p:txBody>
      </p:sp>
      <p:sp>
        <p:nvSpPr>
          <p:cNvPr id="14" name="Espace réservé du texte 12"/>
          <p:cNvSpPr>
            <a:spLocks noGrp="1"/>
          </p:cNvSpPr>
          <p:nvPr>
            <p:ph type="body" sz="quarter" idx="17"/>
          </p:nvPr>
        </p:nvSpPr>
        <p:spPr>
          <a:xfrm>
            <a:off x="882370" y="2262157"/>
            <a:ext cx="2051948" cy="1945701"/>
          </a:xfrm>
        </p:spPr>
        <p:txBody>
          <a:bodyPr/>
          <a:lstStyle>
            <a:lvl1pPr algn="ctr">
              <a:defRPr sz="1050" b="0"/>
            </a:lvl1pPr>
          </a:lstStyle>
          <a:p>
            <a:pPr lvl="0"/>
            <a:endParaRPr lang="fr-FR" dirty="0"/>
          </a:p>
        </p:txBody>
      </p:sp>
      <p:sp>
        <p:nvSpPr>
          <p:cNvPr id="16" name="Espace réservé du texte 12"/>
          <p:cNvSpPr>
            <a:spLocks noGrp="1"/>
          </p:cNvSpPr>
          <p:nvPr>
            <p:ph type="body" sz="quarter" idx="19" hasCustomPrompt="1"/>
          </p:nvPr>
        </p:nvSpPr>
        <p:spPr>
          <a:xfrm>
            <a:off x="3546195" y="1541577"/>
            <a:ext cx="2051948" cy="623165"/>
          </a:xfrm>
        </p:spPr>
        <p:txBody>
          <a:bodyPr/>
          <a:lstStyle>
            <a:lvl1pPr algn="ctr">
              <a:defRPr sz="3600" b="1">
                <a:solidFill>
                  <a:schemeClr val="accent1"/>
                </a:solidFill>
              </a:defRPr>
            </a:lvl1pPr>
          </a:lstStyle>
          <a:p>
            <a:pPr lvl="0"/>
            <a:r>
              <a:rPr lang="fr-FR" dirty="0"/>
              <a:t>0000</a:t>
            </a:r>
          </a:p>
        </p:txBody>
      </p:sp>
      <p:sp>
        <p:nvSpPr>
          <p:cNvPr id="17" name="Espace réservé du texte 12"/>
          <p:cNvSpPr>
            <a:spLocks noGrp="1"/>
          </p:cNvSpPr>
          <p:nvPr>
            <p:ph type="body" sz="quarter" idx="20"/>
          </p:nvPr>
        </p:nvSpPr>
        <p:spPr>
          <a:xfrm>
            <a:off x="3546195" y="2262157"/>
            <a:ext cx="2051948" cy="1945701"/>
          </a:xfrm>
        </p:spPr>
        <p:txBody>
          <a:bodyPr/>
          <a:lstStyle>
            <a:lvl1pPr algn="ctr">
              <a:defRPr sz="1050" b="0"/>
            </a:lvl1pPr>
          </a:lstStyle>
          <a:p>
            <a:pPr lvl="0"/>
            <a:endParaRPr lang="fr-FR" dirty="0"/>
          </a:p>
        </p:txBody>
      </p:sp>
      <p:sp>
        <p:nvSpPr>
          <p:cNvPr id="19" name="Espace réservé du texte 12"/>
          <p:cNvSpPr>
            <a:spLocks noGrp="1"/>
          </p:cNvSpPr>
          <p:nvPr>
            <p:ph type="body" sz="quarter" idx="22" hasCustomPrompt="1"/>
          </p:nvPr>
        </p:nvSpPr>
        <p:spPr>
          <a:xfrm>
            <a:off x="6210020" y="1538114"/>
            <a:ext cx="2051948" cy="623165"/>
          </a:xfrm>
        </p:spPr>
        <p:txBody>
          <a:bodyPr/>
          <a:lstStyle>
            <a:lvl1pPr algn="ctr">
              <a:defRPr sz="3600" b="1">
                <a:solidFill>
                  <a:schemeClr val="accent1"/>
                </a:solidFill>
              </a:defRPr>
            </a:lvl1pPr>
          </a:lstStyle>
          <a:p>
            <a:pPr lvl="0"/>
            <a:r>
              <a:rPr lang="fr-FR" dirty="0"/>
              <a:t>0000</a:t>
            </a:r>
          </a:p>
        </p:txBody>
      </p:sp>
      <p:sp>
        <p:nvSpPr>
          <p:cNvPr id="20" name="Espace réservé du texte 12"/>
          <p:cNvSpPr>
            <a:spLocks noGrp="1"/>
          </p:cNvSpPr>
          <p:nvPr>
            <p:ph type="body" sz="quarter" idx="23"/>
          </p:nvPr>
        </p:nvSpPr>
        <p:spPr>
          <a:xfrm>
            <a:off x="6210020" y="2258694"/>
            <a:ext cx="2051948" cy="1945701"/>
          </a:xfrm>
        </p:spPr>
        <p:txBody>
          <a:bodyPr/>
          <a:lstStyle>
            <a:lvl1pPr algn="ctr">
              <a:defRPr sz="1050" b="0"/>
            </a:lvl1pPr>
          </a:lstStyle>
          <a:p>
            <a:pPr lvl="0"/>
            <a:endParaRPr lang="fr-FR" dirty="0"/>
          </a:p>
        </p:txBody>
      </p:sp>
      <p:cxnSp>
        <p:nvCxnSpPr>
          <p:cNvPr id="25" name="Connecteur droit 24"/>
          <p:cNvCxnSpPr/>
          <p:nvPr userDrawn="1"/>
        </p:nvCxnSpPr>
        <p:spPr>
          <a:xfrm>
            <a:off x="882370" y="2161279"/>
            <a:ext cx="20519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3546195" y="2153892"/>
            <a:ext cx="20519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6210020" y="2161279"/>
            <a:ext cx="20519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spTree>
    <p:extLst>
      <p:ext uri="{BB962C8B-B14F-4D97-AF65-F5344CB8AC3E}">
        <p14:creationId xmlns:p14="http://schemas.microsoft.com/office/powerpoint/2010/main" val="245835391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u texte 12"/>
          <p:cNvSpPr>
            <a:spLocks noGrp="1"/>
          </p:cNvSpPr>
          <p:nvPr>
            <p:ph type="body" sz="quarter" idx="17"/>
          </p:nvPr>
        </p:nvSpPr>
        <p:spPr>
          <a:xfrm>
            <a:off x="647700" y="1752369"/>
            <a:ext cx="1640708" cy="2351219"/>
          </a:xfrm>
          <a:solidFill>
            <a:schemeClr val="bg1"/>
          </a:solidFill>
          <a:effectLst>
            <a:outerShdw blurRad="304800" sx="102000" sy="102000" algn="ctr" rotWithShape="0">
              <a:prstClr val="black">
                <a:alpha val="14000"/>
              </a:prstClr>
            </a:outerShdw>
          </a:effectLst>
        </p:spPr>
        <p:txBody>
          <a:bodyPr lIns="90000" tIns="90000" bIns="90000"/>
          <a:lstStyle>
            <a:lvl1pPr algn="ctr">
              <a:defRPr sz="1050" b="0"/>
            </a:lvl1pPr>
          </a:lstStyle>
          <a:p>
            <a:pPr lvl="0"/>
            <a:endParaRPr lang="fr-FR" dirty="0"/>
          </a:p>
        </p:txBody>
      </p:sp>
      <p:cxnSp>
        <p:nvCxnSpPr>
          <p:cNvPr id="9" name="Connecteur droit 8"/>
          <p:cNvCxnSpPr/>
          <p:nvPr userDrawn="1"/>
        </p:nvCxnSpPr>
        <p:spPr>
          <a:xfrm>
            <a:off x="647699" y="1733317"/>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2"/>
          <p:cNvSpPr>
            <a:spLocks noGrp="1"/>
          </p:cNvSpPr>
          <p:nvPr>
            <p:ph type="body" sz="quarter" idx="18" hasCustomPrompt="1"/>
          </p:nvPr>
        </p:nvSpPr>
        <p:spPr>
          <a:xfrm>
            <a:off x="647700" y="987425"/>
            <a:ext cx="7848600" cy="355600"/>
          </a:xfrm>
        </p:spPr>
        <p:txBody>
          <a:bodyPr lIns="0" rIns="0">
            <a:noAutofit/>
          </a:bodyPr>
          <a:lstStyle>
            <a:lvl1pPr marL="0" indent="0">
              <a:buNone/>
              <a:defRPr sz="1200">
                <a:solidFill>
                  <a:schemeClr val="tx1">
                    <a:lumMod val="50000"/>
                    <a:lumOff val="50000"/>
                  </a:schemeClr>
                </a:solidFill>
              </a:defRPr>
            </a:lvl1pPr>
          </a:lstStyle>
          <a:p>
            <a:pPr lvl="0"/>
            <a:r>
              <a:rPr lang="fr-FR" dirty="0"/>
              <a:t>SOUS-TITRE</a:t>
            </a:r>
          </a:p>
        </p:txBody>
      </p:sp>
      <p:cxnSp>
        <p:nvCxnSpPr>
          <p:cNvPr id="13" name="Connecteur droit 12"/>
          <p:cNvCxnSpPr/>
          <p:nvPr userDrawn="1"/>
        </p:nvCxnSpPr>
        <p:spPr>
          <a:xfrm>
            <a:off x="647699" y="4136197"/>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Espace réservé du texte 12"/>
          <p:cNvSpPr>
            <a:spLocks noGrp="1"/>
          </p:cNvSpPr>
          <p:nvPr>
            <p:ph type="body" sz="quarter" idx="19"/>
          </p:nvPr>
        </p:nvSpPr>
        <p:spPr>
          <a:xfrm>
            <a:off x="2716997" y="1752369"/>
            <a:ext cx="1640708" cy="2351219"/>
          </a:xfrm>
          <a:solidFill>
            <a:schemeClr val="bg1"/>
          </a:solidFill>
          <a:effectLst>
            <a:outerShdw blurRad="304800" sx="102000" sy="102000" algn="ctr" rotWithShape="0">
              <a:prstClr val="black">
                <a:alpha val="14000"/>
              </a:prstClr>
            </a:outerShdw>
          </a:effectLst>
        </p:spPr>
        <p:txBody>
          <a:bodyPr lIns="90000" tIns="90000" bIns="90000"/>
          <a:lstStyle>
            <a:lvl1pPr algn="ctr">
              <a:defRPr sz="1050" b="0"/>
            </a:lvl1pPr>
          </a:lstStyle>
          <a:p>
            <a:pPr lvl="0"/>
            <a:endParaRPr lang="fr-FR" dirty="0"/>
          </a:p>
        </p:txBody>
      </p:sp>
      <p:cxnSp>
        <p:nvCxnSpPr>
          <p:cNvPr id="47" name="Connecteur droit 46"/>
          <p:cNvCxnSpPr/>
          <p:nvPr userDrawn="1"/>
        </p:nvCxnSpPr>
        <p:spPr>
          <a:xfrm>
            <a:off x="2722414" y="1733317"/>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userDrawn="1"/>
        </p:nvCxnSpPr>
        <p:spPr>
          <a:xfrm>
            <a:off x="2722414" y="4136197"/>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Espace réservé du texte 12"/>
          <p:cNvSpPr>
            <a:spLocks noGrp="1"/>
          </p:cNvSpPr>
          <p:nvPr>
            <p:ph type="body" sz="quarter" idx="20"/>
          </p:nvPr>
        </p:nvSpPr>
        <p:spPr>
          <a:xfrm>
            <a:off x="4786294" y="1739638"/>
            <a:ext cx="1640708" cy="2351219"/>
          </a:xfrm>
          <a:solidFill>
            <a:schemeClr val="bg1"/>
          </a:solidFill>
          <a:effectLst>
            <a:outerShdw blurRad="304800" sx="102000" sy="102000" algn="ctr" rotWithShape="0">
              <a:prstClr val="black">
                <a:alpha val="14000"/>
              </a:prstClr>
            </a:outerShdw>
          </a:effectLst>
        </p:spPr>
        <p:txBody>
          <a:bodyPr lIns="90000" tIns="90000" bIns="90000"/>
          <a:lstStyle>
            <a:lvl1pPr algn="ctr">
              <a:defRPr sz="1050" b="0"/>
            </a:lvl1pPr>
          </a:lstStyle>
          <a:p>
            <a:pPr lvl="0"/>
            <a:endParaRPr lang="fr-FR" dirty="0"/>
          </a:p>
        </p:txBody>
      </p:sp>
      <p:cxnSp>
        <p:nvCxnSpPr>
          <p:cNvPr id="50" name="Connecteur droit 49"/>
          <p:cNvCxnSpPr/>
          <p:nvPr userDrawn="1"/>
        </p:nvCxnSpPr>
        <p:spPr>
          <a:xfrm>
            <a:off x="4790813" y="1720586"/>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userDrawn="1"/>
        </p:nvCxnSpPr>
        <p:spPr>
          <a:xfrm>
            <a:off x="4790813" y="4123466"/>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Espace réservé du texte 12"/>
          <p:cNvSpPr>
            <a:spLocks noGrp="1"/>
          </p:cNvSpPr>
          <p:nvPr>
            <p:ph type="body" sz="quarter" idx="21"/>
          </p:nvPr>
        </p:nvSpPr>
        <p:spPr>
          <a:xfrm>
            <a:off x="6855592" y="1739638"/>
            <a:ext cx="1640708" cy="2351219"/>
          </a:xfrm>
          <a:solidFill>
            <a:schemeClr val="bg1"/>
          </a:solidFill>
          <a:effectLst>
            <a:outerShdw blurRad="304800" sx="102000" sy="102000" algn="ctr" rotWithShape="0">
              <a:prstClr val="black">
                <a:alpha val="14000"/>
              </a:prstClr>
            </a:outerShdw>
          </a:effectLst>
        </p:spPr>
        <p:txBody>
          <a:bodyPr lIns="90000" tIns="90000" bIns="90000"/>
          <a:lstStyle>
            <a:lvl1pPr algn="ctr">
              <a:defRPr sz="1050" b="0"/>
            </a:lvl1pPr>
          </a:lstStyle>
          <a:p>
            <a:pPr lvl="0"/>
            <a:endParaRPr lang="fr-FR" dirty="0"/>
          </a:p>
        </p:txBody>
      </p:sp>
      <p:cxnSp>
        <p:nvCxnSpPr>
          <p:cNvPr id="53" name="Connecteur droit 52"/>
          <p:cNvCxnSpPr/>
          <p:nvPr userDrawn="1"/>
        </p:nvCxnSpPr>
        <p:spPr>
          <a:xfrm>
            <a:off x="6855591" y="1720586"/>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userDrawn="1"/>
        </p:nvCxnSpPr>
        <p:spPr>
          <a:xfrm>
            <a:off x="6855591" y="4123466"/>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spTree>
    <p:extLst>
      <p:ext uri="{BB962C8B-B14F-4D97-AF65-F5344CB8AC3E}">
        <p14:creationId xmlns:p14="http://schemas.microsoft.com/office/powerpoint/2010/main" val="311304171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llipse 3"/>
          <p:cNvSpPr/>
          <p:nvPr userDrawn="1"/>
        </p:nvSpPr>
        <p:spPr>
          <a:xfrm>
            <a:off x="1371600" y="2534478"/>
            <a:ext cx="6400800" cy="6400800"/>
          </a:xfrm>
          <a:prstGeom prst="ellipse">
            <a:avLst/>
          </a:prstGeom>
          <a:noFill/>
          <a:ln w="28575">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Losange 5"/>
          <p:cNvSpPr/>
          <p:nvPr userDrawn="1"/>
        </p:nvSpPr>
        <p:spPr>
          <a:xfrm>
            <a:off x="1371600" y="4234070"/>
            <a:ext cx="437322" cy="437322"/>
          </a:xfrm>
          <a:prstGeom prst="diamond">
            <a:avLst/>
          </a:prstGeom>
          <a:ln>
            <a:noFill/>
          </a:ln>
          <a:effectLst>
            <a:outerShdw blurRad="444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Losange 6"/>
          <p:cNvSpPr/>
          <p:nvPr userDrawn="1"/>
        </p:nvSpPr>
        <p:spPr>
          <a:xfrm>
            <a:off x="2872409" y="2702461"/>
            <a:ext cx="437322" cy="437322"/>
          </a:xfrm>
          <a:prstGeom prst="diamond">
            <a:avLst/>
          </a:prstGeom>
          <a:ln>
            <a:noFill/>
          </a:ln>
          <a:effectLst>
            <a:outerShdw blurRad="444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Losange 7"/>
          <p:cNvSpPr/>
          <p:nvPr userDrawn="1"/>
        </p:nvSpPr>
        <p:spPr>
          <a:xfrm>
            <a:off x="5854148" y="2701970"/>
            <a:ext cx="437322" cy="437322"/>
          </a:xfrm>
          <a:prstGeom prst="diamond">
            <a:avLst/>
          </a:prstGeom>
          <a:ln>
            <a:noFill/>
          </a:ln>
          <a:effectLst>
            <a:outerShdw blurRad="444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Losange 8"/>
          <p:cNvSpPr/>
          <p:nvPr userDrawn="1"/>
        </p:nvSpPr>
        <p:spPr>
          <a:xfrm>
            <a:off x="7335078" y="4234070"/>
            <a:ext cx="437322" cy="437322"/>
          </a:xfrm>
          <a:prstGeom prst="diamond">
            <a:avLst/>
          </a:prstGeom>
          <a:ln>
            <a:noFill/>
          </a:ln>
          <a:effectLst>
            <a:outerShdw blurRad="444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2"/>
          <p:cNvSpPr>
            <a:spLocks noGrp="1"/>
          </p:cNvSpPr>
          <p:nvPr>
            <p:ph type="body" sz="quarter" idx="15"/>
          </p:nvPr>
        </p:nvSpPr>
        <p:spPr>
          <a:xfrm>
            <a:off x="647700" y="2756365"/>
            <a:ext cx="1628361" cy="125581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2"/>
          <p:cNvSpPr>
            <a:spLocks noGrp="1"/>
          </p:cNvSpPr>
          <p:nvPr>
            <p:ph type="body" sz="quarter" idx="16"/>
          </p:nvPr>
        </p:nvSpPr>
        <p:spPr>
          <a:xfrm>
            <a:off x="2565952" y="1194669"/>
            <a:ext cx="1628361" cy="125581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2"/>
          <p:cNvSpPr>
            <a:spLocks noGrp="1"/>
          </p:cNvSpPr>
          <p:nvPr>
            <p:ph type="body" sz="quarter" idx="17"/>
          </p:nvPr>
        </p:nvSpPr>
        <p:spPr>
          <a:xfrm>
            <a:off x="5477289" y="1176764"/>
            <a:ext cx="1628361" cy="125581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2"/>
          <p:cNvSpPr>
            <a:spLocks noGrp="1"/>
          </p:cNvSpPr>
          <p:nvPr>
            <p:ph type="body" sz="quarter" idx="18"/>
          </p:nvPr>
        </p:nvSpPr>
        <p:spPr>
          <a:xfrm>
            <a:off x="7207526" y="2756365"/>
            <a:ext cx="1628361" cy="125581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spTree>
    <p:extLst>
      <p:ext uri="{BB962C8B-B14F-4D97-AF65-F5344CB8AC3E}">
        <p14:creationId xmlns:p14="http://schemas.microsoft.com/office/powerpoint/2010/main" val="311818392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rnière de Couv">
    <p:spTree>
      <p:nvGrpSpPr>
        <p:cNvPr id="1" name=""/>
        <p:cNvGrpSpPr/>
        <p:nvPr/>
      </p:nvGrpSpPr>
      <p:grpSpPr>
        <a:xfrm>
          <a:off x="0" y="0"/>
          <a:ext cx="0" cy="0"/>
          <a:chOff x="0" y="0"/>
          <a:chExt cx="0" cy="0"/>
        </a:xfrm>
      </p:grpSpPr>
      <p:sp>
        <p:nvSpPr>
          <p:cNvPr id="16" name="Rectangle 15"/>
          <p:cNvSpPr/>
          <p:nvPr userDrawn="1"/>
        </p:nvSpPr>
        <p:spPr>
          <a:xfrm>
            <a:off x="0" y="4650377"/>
            <a:ext cx="9144000" cy="493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1694" y="1169828"/>
            <a:ext cx="5260613" cy="1459079"/>
          </a:xfrm>
          <a:prstGeom prst="rect">
            <a:avLst/>
          </a:prstGeom>
        </p:spPr>
      </p:pic>
      <p:pic>
        <p:nvPicPr>
          <p:cNvPr id="10" name="Imag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765867"/>
            <a:ext cx="9144000" cy="1290013"/>
          </a:xfrm>
          <a:prstGeom prst="rect">
            <a:avLst/>
          </a:prstGeom>
        </p:spPr>
      </p:pic>
      <p:sp>
        <p:nvSpPr>
          <p:cNvPr id="11" name="ZoneTexte 10"/>
          <p:cNvSpPr txBox="1"/>
          <p:nvPr userDrawn="1"/>
        </p:nvSpPr>
        <p:spPr>
          <a:xfrm>
            <a:off x="3396343" y="2821077"/>
            <a:ext cx="4302034" cy="276999"/>
          </a:xfrm>
          <a:prstGeom prst="rect">
            <a:avLst/>
          </a:prstGeom>
          <a:noFill/>
        </p:spPr>
        <p:txBody>
          <a:bodyPr wrap="square" rtlCol="0">
            <a:spAutoFit/>
          </a:bodyPr>
          <a:lstStyle/>
          <a:p>
            <a:pPr algn="l"/>
            <a:r>
              <a:rPr lang="fr-FR" sz="1200" kern="1200" dirty="0">
                <a:solidFill>
                  <a:schemeClr val="tx1">
                    <a:lumMod val="50000"/>
                    <a:lumOff val="50000"/>
                  </a:schemeClr>
                </a:solidFill>
                <a:effectLst/>
                <a:latin typeface="+mn-lt"/>
                <a:ea typeface="+mn-ea"/>
                <a:cs typeface="+mn-cs"/>
              </a:rPr>
              <a:t>Suivez l’actualité de SNEF </a:t>
            </a:r>
            <a:r>
              <a:rPr lang="fr-FR" sz="1200" kern="1200" dirty="0" err="1">
                <a:solidFill>
                  <a:schemeClr val="tx1">
                    <a:lumMod val="50000"/>
                    <a:lumOff val="50000"/>
                  </a:schemeClr>
                </a:solidFill>
                <a:effectLst/>
                <a:latin typeface="+mn-lt"/>
                <a:ea typeface="+mn-ea"/>
                <a:cs typeface="+mn-cs"/>
              </a:rPr>
              <a:t>Lab</a:t>
            </a:r>
            <a:r>
              <a:rPr lang="fr-FR" sz="1200" kern="1200" dirty="0">
                <a:solidFill>
                  <a:schemeClr val="tx1">
                    <a:lumMod val="50000"/>
                    <a:lumOff val="50000"/>
                  </a:schemeClr>
                </a:solidFill>
                <a:effectLst/>
                <a:latin typeface="+mn-lt"/>
                <a:ea typeface="+mn-ea"/>
                <a:cs typeface="+mn-cs"/>
              </a:rPr>
              <a:t> sur </a:t>
            </a:r>
            <a:r>
              <a:rPr lang="fr-FR" sz="1200" b="1" kern="1200" dirty="0">
                <a:solidFill>
                  <a:schemeClr val="tx1">
                    <a:lumMod val="50000"/>
                    <a:lumOff val="50000"/>
                  </a:schemeClr>
                </a:solidFill>
                <a:effectLst/>
                <a:latin typeface="+mn-lt"/>
                <a:ea typeface="+mn-ea"/>
                <a:cs typeface="+mn-cs"/>
              </a:rPr>
              <a:t>LinkedIn</a:t>
            </a:r>
          </a:p>
        </p:txBody>
      </p:sp>
    </p:spTree>
    <p:extLst>
      <p:ext uri="{BB962C8B-B14F-4D97-AF65-F5344CB8AC3E}">
        <p14:creationId xmlns:p14="http://schemas.microsoft.com/office/powerpoint/2010/main" val="371417409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 text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5" name="Espace réservé du texte 11"/>
          <p:cNvSpPr>
            <a:spLocks noGrp="1"/>
          </p:cNvSpPr>
          <p:nvPr>
            <p:ph type="body" sz="quarter" idx="13"/>
          </p:nvPr>
        </p:nvSpPr>
        <p:spPr>
          <a:xfrm>
            <a:off x="323491" y="825690"/>
            <a:ext cx="8433159" cy="3459707"/>
          </a:xfrm>
          <a:prstGeom prst="rect">
            <a:avLst/>
          </a:prstGeom>
        </p:spPr>
        <p:txBody>
          <a:bodyPr>
            <a:normAutofit/>
          </a:bodyPr>
          <a:lstStyle>
            <a:lvl1pPr>
              <a:spcBef>
                <a:spcPts val="0"/>
              </a:spcBef>
              <a:defRPr sz="1400"/>
            </a:lvl1pPr>
            <a:lvl2pPr>
              <a:defRPr sz="1200"/>
            </a:lvl2pPr>
            <a:lvl3pPr>
              <a:defRPr sz="1100"/>
            </a:lvl3pPr>
            <a:lvl4pPr>
              <a:defRPr sz="1000"/>
            </a:lvl4pPr>
            <a:lvl5pPr>
              <a:defRPr sz="1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itre 3"/>
          <p:cNvSpPr>
            <a:spLocks noGrp="1"/>
          </p:cNvSpPr>
          <p:nvPr>
            <p:ph type="title"/>
          </p:nvPr>
        </p:nvSpPr>
        <p:spPr>
          <a:xfrm>
            <a:off x="323491" y="141406"/>
            <a:ext cx="8433159" cy="435811"/>
          </a:xfrm>
          <a:prstGeom prst="rect">
            <a:avLst/>
          </a:prstGeom>
        </p:spPr>
        <p:txBody>
          <a:bodyPr vert="horz" lIns="0" tIns="45720" rIns="0" bIns="45720" rtlCol="0" anchor="ctr">
            <a:normAutofit/>
          </a:bodyPr>
          <a:lstStyle>
            <a:lvl1pPr>
              <a:defRPr>
                <a:solidFill>
                  <a:srgbClr val="31B7BC"/>
                </a:solidFill>
              </a:defRPr>
            </a:lvl1pPr>
          </a:lstStyle>
          <a:p>
            <a:r>
              <a:rPr lang="fr-FR" dirty="0"/>
              <a:t>Modifiez le style du titre</a:t>
            </a:r>
          </a:p>
        </p:txBody>
      </p:sp>
    </p:spTree>
    <p:extLst>
      <p:ext uri="{BB962C8B-B14F-4D97-AF65-F5344CB8AC3E}">
        <p14:creationId xmlns:p14="http://schemas.microsoft.com/office/powerpoint/2010/main" val="273908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n basiq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130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3-Slide générique titre &amp; text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7183" y="212135"/>
            <a:ext cx="8712000" cy="482400"/>
          </a:xfrm>
        </p:spPr>
        <p:txBody>
          <a:bodyPr>
            <a:noAutofit/>
          </a:bodyPr>
          <a:lstStyle/>
          <a:p>
            <a:r>
              <a:rPr lang="fr-FR" sz="2400" b="1" kern="1200" dirty="0">
                <a:solidFill>
                  <a:srgbClr val="000000"/>
                </a:solidFill>
                <a:effectLst/>
                <a:latin typeface="Century Gothic"/>
                <a:ea typeface="Times New Roman"/>
                <a:cs typeface="Times New Roman"/>
              </a:rPr>
              <a:t>Titre</a:t>
            </a:r>
            <a:r>
              <a:rPr lang="fr-FR" sz="2400" kern="1200" dirty="0">
                <a:solidFill>
                  <a:srgbClr val="000000"/>
                </a:solidFill>
                <a:effectLst/>
                <a:latin typeface="Century Gothic"/>
                <a:ea typeface="Times New Roman"/>
                <a:cs typeface="Times New Roman"/>
              </a:rPr>
              <a:t> du slide en cours</a:t>
            </a:r>
            <a:endParaRPr lang="fr-FR" dirty="0"/>
          </a:p>
        </p:txBody>
      </p:sp>
      <p:sp>
        <p:nvSpPr>
          <p:cNvPr id="3" name="Espace réservé du numéro de diapositive 2"/>
          <p:cNvSpPr>
            <a:spLocks noGrp="1"/>
          </p:cNvSpPr>
          <p:nvPr>
            <p:ph type="sldNum" sz="quarter" idx="10"/>
          </p:nvPr>
        </p:nvSpPr>
        <p:spPr/>
        <p:txBody>
          <a:bodyPr/>
          <a:lstStyle/>
          <a:p>
            <a:fld id="{E9CD3089-4106-4D0D-91DA-ED7D2A74BBC5}" type="slidenum">
              <a:rPr lang="fr-FR" smtClean="0"/>
              <a:pPr/>
              <a:t>‹N°›</a:t>
            </a:fld>
            <a:endParaRPr lang="fr-FR" dirty="0"/>
          </a:p>
        </p:txBody>
      </p:sp>
      <p:pic>
        <p:nvPicPr>
          <p:cNvPr id="4" name="Imag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47833" y="4515123"/>
            <a:ext cx="3657600" cy="360733"/>
          </a:xfrm>
          <a:prstGeom prst="rect">
            <a:avLst/>
          </a:prstGeom>
        </p:spPr>
      </p:pic>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21828" y="4950490"/>
            <a:ext cx="504000" cy="161626"/>
          </a:xfrm>
          <a:prstGeom prst="rect">
            <a:avLst/>
          </a:prstGeom>
        </p:spPr>
      </p:pic>
      <p:sp>
        <p:nvSpPr>
          <p:cNvPr id="8" name="Espace réservé du texte 7"/>
          <p:cNvSpPr>
            <a:spLocks noGrp="1"/>
          </p:cNvSpPr>
          <p:nvPr>
            <p:ph type="body" sz="quarter" idx="11" hasCustomPrompt="1"/>
          </p:nvPr>
        </p:nvSpPr>
        <p:spPr>
          <a:xfrm>
            <a:off x="252413" y="914401"/>
            <a:ext cx="8715741" cy="3456632"/>
          </a:xfrm>
        </p:spPr>
        <p:txBody>
          <a:bodyPr/>
          <a:lstStyle/>
          <a:p>
            <a:pPr algn="just"/>
            <a:r>
              <a:rPr lang="fr-FR" sz="1200" dirty="0">
                <a:solidFill>
                  <a:schemeClr val="bg1">
                    <a:lumMod val="50000"/>
                  </a:schemeClr>
                </a:solidFill>
                <a:latin typeface="Century Gothic" panose="020B0502020202020204" pitchFamily="34" charset="0"/>
              </a:rPr>
              <a:t>Corps de texte &amp; paragraphe</a:t>
            </a:r>
          </a:p>
        </p:txBody>
      </p:sp>
    </p:spTree>
    <p:extLst>
      <p:ext uri="{BB962C8B-B14F-4D97-AF65-F5344CB8AC3E}">
        <p14:creationId xmlns:p14="http://schemas.microsoft.com/office/powerpoint/2010/main" val="60722785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4197B-F563-46A0-8631-D98BBBABE5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61C8146-E9E8-429D-ADA3-CB5C9DAE2E35}"/>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4" name="Espace réservé du pied de page 3">
            <a:extLst>
              <a:ext uri="{FF2B5EF4-FFF2-40B4-BE49-F238E27FC236}">
                <a16:creationId xmlns:a16="http://schemas.microsoft.com/office/drawing/2014/main" id="{F174AE97-A3B4-45D2-ADD0-0E6D4F57C8B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01D60F2-DA75-4539-8ADC-3598E56151A4}"/>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163672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74099" y="-22505"/>
            <a:ext cx="4548370" cy="5159915"/>
          </a:xfrm>
          <a:prstGeom prst="rect">
            <a:avLst/>
          </a:prstGeom>
        </p:spPr>
      </p:pic>
      <p:sp>
        <p:nvSpPr>
          <p:cNvPr id="2" name="Title 1"/>
          <p:cNvSpPr>
            <a:spLocks noGrp="1"/>
          </p:cNvSpPr>
          <p:nvPr>
            <p:ph type="ctrTitle" hasCustomPrompt="1"/>
          </p:nvPr>
        </p:nvSpPr>
        <p:spPr>
          <a:xfrm>
            <a:off x="5339917" y="542580"/>
            <a:ext cx="3242570" cy="1934289"/>
          </a:xfrm>
        </p:spPr>
        <p:txBody>
          <a:bodyPr anchor="b">
            <a:normAutofit/>
          </a:bodyPr>
          <a:lstStyle>
            <a:lvl1pPr algn="l">
              <a:lnSpc>
                <a:spcPct val="90000"/>
              </a:lnSpc>
              <a:defRPr sz="4500" spc="-38"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5346114" y="3936626"/>
            <a:ext cx="3242570" cy="756694"/>
          </a:xfrm>
        </p:spPr>
        <p:txBody>
          <a:bodyPr lIns="91440" rIns="91440">
            <a:normAutofit/>
          </a:bodyPr>
          <a:lstStyle>
            <a:lvl1pPr marL="0" indent="0" algn="l">
              <a:spcBef>
                <a:spcPts val="0"/>
              </a:spcBef>
              <a:spcAft>
                <a:spcPts val="0"/>
              </a:spcAft>
              <a:buNone/>
              <a:defRPr sz="1200" cap="all" spc="75"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1676"/>
            <a:ext cx="4380548" cy="5146706"/>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5339455" y="2530136"/>
            <a:ext cx="3242570" cy="756695"/>
          </a:xfrm>
        </p:spPr>
        <p:txBody>
          <a:bodyPr lIns="91440" rIns="91440">
            <a:noAutofit/>
          </a:bodyPr>
          <a:lstStyle>
            <a:lvl1pPr marL="0" indent="0">
              <a:buNone/>
              <a:defRPr sz="4500" b="1">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3419667" y="-7999"/>
            <a:ext cx="1447608" cy="51579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94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_Blanc">
    <p:spTree>
      <p:nvGrpSpPr>
        <p:cNvPr id="1" name=""/>
        <p:cNvGrpSpPr/>
        <p:nvPr/>
      </p:nvGrpSpPr>
      <p:grpSpPr>
        <a:xfrm>
          <a:off x="0" y="0"/>
          <a:ext cx="0" cy="0"/>
          <a:chOff x="0" y="0"/>
          <a:chExt cx="0" cy="0"/>
        </a:xfrm>
      </p:grpSpPr>
      <p:sp>
        <p:nvSpPr>
          <p:cNvPr id="6" name="Espace réservé du texte 2"/>
          <p:cNvSpPr>
            <a:spLocks noGrp="1"/>
          </p:cNvSpPr>
          <p:nvPr>
            <p:ph type="body" sz="quarter" idx="10" hasCustomPrompt="1"/>
          </p:nvPr>
        </p:nvSpPr>
        <p:spPr>
          <a:xfrm>
            <a:off x="647700" y="987425"/>
            <a:ext cx="7848600" cy="355600"/>
          </a:xfrm>
        </p:spPr>
        <p:txBody>
          <a:bodyPr lIns="0" rIns="0">
            <a:noAutofit/>
          </a:bodyPr>
          <a:lstStyle>
            <a:lvl1pPr marL="0" indent="0">
              <a:buNone/>
              <a:defRPr sz="1200">
                <a:solidFill>
                  <a:schemeClr val="tx1">
                    <a:lumMod val="50000"/>
                    <a:lumOff val="50000"/>
                  </a:schemeClr>
                </a:solidFill>
              </a:defRPr>
            </a:lvl1pPr>
          </a:lstStyle>
          <a:p>
            <a:pPr lvl="0"/>
            <a:r>
              <a:rPr lang="fr-FR" dirty="0"/>
              <a:t>SOUS-TITRE</a:t>
            </a:r>
          </a:p>
        </p:txBody>
      </p:sp>
      <p:sp>
        <p:nvSpPr>
          <p:cNvPr id="8" name="Titre 2"/>
          <p:cNvSpPr>
            <a:spLocks noGrp="1"/>
          </p:cNvSpPr>
          <p:nvPr>
            <p:ph type="title" hasCustomPrompt="1"/>
          </p:nvPr>
        </p:nvSpPr>
        <p:spPr>
          <a:xfrm>
            <a:off x="647700" y="627063"/>
            <a:ext cx="7848600"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fr-FR" dirty="0"/>
              <a:t>Titre</a:t>
            </a:r>
          </a:p>
        </p:txBody>
      </p:sp>
      <p:sp>
        <p:nvSpPr>
          <p:cNvPr id="5" name="Espace réservé du numéro de diapositive 1"/>
          <p:cNvSpPr>
            <a:spLocks noGrp="1"/>
          </p:cNvSpPr>
          <p:nvPr>
            <p:ph type="sldNum" sz="quarter" idx="14"/>
          </p:nvPr>
        </p:nvSpPr>
        <p:spPr>
          <a:xfrm>
            <a:off x="8591550" y="486441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sp>
        <p:nvSpPr>
          <p:cNvPr id="7" name="Espace réservé du texte 2"/>
          <p:cNvSpPr>
            <a:spLocks noGrp="1"/>
          </p:cNvSpPr>
          <p:nvPr>
            <p:ph type="body" sz="quarter" idx="15"/>
          </p:nvPr>
        </p:nvSpPr>
        <p:spPr>
          <a:xfrm>
            <a:off x="647700" y="1480092"/>
            <a:ext cx="2519363" cy="3237778"/>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2"/>
          <p:cNvSpPr>
            <a:spLocks noGrp="1"/>
          </p:cNvSpPr>
          <p:nvPr>
            <p:ph type="body" sz="quarter" idx="16"/>
          </p:nvPr>
        </p:nvSpPr>
        <p:spPr>
          <a:xfrm>
            <a:off x="3312318" y="1480092"/>
            <a:ext cx="2519363" cy="3237778"/>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2"/>
          <p:cNvSpPr>
            <a:spLocks noGrp="1"/>
          </p:cNvSpPr>
          <p:nvPr>
            <p:ph type="body" sz="quarter" idx="17"/>
          </p:nvPr>
        </p:nvSpPr>
        <p:spPr>
          <a:xfrm>
            <a:off x="5976937" y="1480092"/>
            <a:ext cx="2519363" cy="3237778"/>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8236310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‹N°›</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597242" y="240031"/>
            <a:ext cx="5049178" cy="762860"/>
          </a:xfrm>
        </p:spPr>
        <p:txBody>
          <a:bodyPr anchor="b">
            <a:noAutofit/>
          </a:bodyPr>
          <a:lstStyle>
            <a:lvl1pPr algn="l">
              <a:lnSpc>
                <a:spcPct val="90000"/>
              </a:lnSpc>
              <a:defRPr sz="2700" spc="75"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232535" y="1312109"/>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232535" y="22572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232535" y="2728627"/>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232535" y="32023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Tree>
    <p:extLst>
      <p:ext uri="{BB962C8B-B14F-4D97-AF65-F5344CB8AC3E}">
        <p14:creationId xmlns:p14="http://schemas.microsoft.com/office/powerpoint/2010/main" val="4088990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1656" y="536741"/>
            <a:ext cx="3590158" cy="1138736"/>
          </a:xfrm>
        </p:spPr>
        <p:txBody>
          <a:bodyPr anchor="b">
            <a:normAutofit/>
          </a:bodyPr>
          <a:lstStyle>
            <a:lvl1pPr algn="l">
              <a:lnSpc>
                <a:spcPct val="90000"/>
              </a:lnSpc>
              <a:defRPr sz="2700" spc="75"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4954281" y="1823608"/>
            <a:ext cx="3590158" cy="572924"/>
          </a:xfrm>
        </p:spPr>
        <p:txBody>
          <a:bodyPr lIns="91440" tIns="91440" rIns="91440" bIns="0">
            <a:normAutofit/>
          </a:bodyPr>
          <a:lstStyle>
            <a:lvl1pPr marL="0" indent="0" algn="l">
              <a:spcBef>
                <a:spcPts val="0"/>
              </a:spcBef>
              <a:spcAft>
                <a:spcPts val="0"/>
              </a:spcAft>
              <a:buNone/>
              <a:defRPr sz="1800" cap="none" spc="0" baseline="0">
                <a:solidFill>
                  <a:schemeClr val="accent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1676"/>
            <a:ext cx="4380548" cy="5146706"/>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4954281" y="2511463"/>
            <a:ext cx="2024300" cy="1927400"/>
          </a:xfrm>
        </p:spPr>
        <p:txBody>
          <a:bodyPr lIns="91440" tIns="0">
            <a:normAutofit/>
          </a:bodyPr>
          <a:lstStyle>
            <a:lvl1pPr marL="205740" indent="-205740">
              <a:spcAft>
                <a:spcPts val="450"/>
              </a:spcAft>
              <a:buFont typeface="Courier New" panose="02070309020205020404" pitchFamily="49" charset="0"/>
              <a:buChar char="o"/>
              <a:defRPr sz="1050">
                <a:solidFill>
                  <a:schemeClr val="bg1"/>
                </a:solidFill>
              </a:defRPr>
            </a:lvl1pPr>
            <a:lvl2pPr marL="205740" indent="-205740">
              <a:buFont typeface="Courier New" panose="02070309020205020404" pitchFamily="49" charset="0"/>
              <a:buChar char="o"/>
              <a:defRPr sz="900">
                <a:solidFill>
                  <a:schemeClr val="bg1"/>
                </a:solidFill>
              </a:defRPr>
            </a:lvl2pPr>
            <a:lvl3pPr marL="205740" indent="-205740">
              <a:buFont typeface="Courier New" panose="02070309020205020404" pitchFamily="49" charset="0"/>
              <a:buChar char="o"/>
              <a:defRPr sz="788">
                <a:solidFill>
                  <a:schemeClr val="bg1"/>
                </a:solidFill>
              </a:defRPr>
            </a:lvl3pPr>
            <a:lvl4pPr marL="205740" indent="-205740">
              <a:buFont typeface="Courier New" panose="02070309020205020404" pitchFamily="49" charset="0"/>
              <a:buChar char="o"/>
              <a:defRPr sz="788">
                <a:solidFill>
                  <a:schemeClr val="bg1"/>
                </a:solidFill>
              </a:defRPr>
            </a:lvl4pPr>
            <a:lvl5pPr marL="205740" indent="-205740">
              <a:buFont typeface="Courier New" panose="02070309020205020404" pitchFamily="49" charset="0"/>
              <a:buChar char="o"/>
              <a:defRPr sz="788">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320000" y="3795237"/>
            <a:ext cx="695957" cy="1350976"/>
          </a:xfrm>
          <a:prstGeom prst="rect">
            <a:avLst/>
          </a:prstGeom>
        </p:spPr>
      </p:pic>
    </p:spTree>
    <p:extLst>
      <p:ext uri="{BB962C8B-B14F-4D97-AF65-F5344CB8AC3E}">
        <p14:creationId xmlns:p14="http://schemas.microsoft.com/office/powerpoint/2010/main" val="31938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242" y="240030"/>
            <a:ext cx="5049178" cy="1143000"/>
          </a:xfrm>
        </p:spPr>
        <p:txBody>
          <a:bodyPr anchor="b">
            <a:normAutofit/>
          </a:bodyPr>
          <a:lstStyle>
            <a:lvl1pPr algn="l">
              <a:lnSpc>
                <a:spcPct val="90000"/>
              </a:lnSpc>
              <a:defRPr sz="2700" spc="75"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597241" y="1689057"/>
            <a:ext cx="4348163" cy="2288822"/>
          </a:xfrm>
        </p:spPr>
        <p:txBody>
          <a:bodyPr>
            <a:normAutofit/>
          </a:bodyPr>
          <a:lstStyle>
            <a:lvl1pPr>
              <a:defRPr sz="1050"/>
            </a:lvl1pPr>
            <a:lvl2pPr>
              <a:defRPr sz="105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tx1"/>
                </a:solidFill>
                <a:latin typeface="+mn-lt"/>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931318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242" y="306616"/>
            <a:ext cx="6701630" cy="712100"/>
          </a:xfrm>
        </p:spPr>
        <p:txBody>
          <a:bodyPr anchor="b">
            <a:normAutofit/>
          </a:bodyPr>
          <a:lstStyle>
            <a:lvl1pPr algn="l">
              <a:lnSpc>
                <a:spcPct val="90000"/>
              </a:lnSpc>
              <a:defRPr sz="2700" spc="75"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597241" y="1489546"/>
            <a:ext cx="4348163" cy="3011433"/>
          </a:xfrm>
        </p:spPr>
        <p:txBody>
          <a:bodyPr>
            <a:normAutofit/>
          </a:bodyPr>
          <a:lstStyle>
            <a:lvl1pPr>
              <a:defRPr sz="1050"/>
            </a:lvl1pPr>
            <a:lvl2pPr>
              <a:defRPr sz="105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tx1"/>
                </a:solidFill>
                <a:latin typeface="+mn-lt"/>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253858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dirty="0"/>
          </a:p>
        </p:txBody>
      </p:sp>
      <p:sp>
        <p:nvSpPr>
          <p:cNvPr id="2" name="Title 1"/>
          <p:cNvSpPr>
            <a:spLocks noGrp="1"/>
          </p:cNvSpPr>
          <p:nvPr>
            <p:ph type="ctrTitle" hasCustomPrompt="1"/>
          </p:nvPr>
        </p:nvSpPr>
        <p:spPr>
          <a:xfrm>
            <a:off x="597242" y="240030"/>
            <a:ext cx="5049178" cy="1143000"/>
          </a:xfrm>
        </p:spPr>
        <p:txBody>
          <a:bodyPr anchor="b">
            <a:normAutofit/>
          </a:bodyPr>
          <a:lstStyle>
            <a:lvl1pPr algn="l">
              <a:lnSpc>
                <a:spcPct val="90000"/>
              </a:lnSpc>
              <a:defRPr sz="2700" spc="75"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597241" y="1689295"/>
            <a:ext cx="4348139" cy="1899725"/>
          </a:xfrm>
        </p:spPr>
        <p:txBody>
          <a:bodyPr lIns="91440" bIns="0" anchor="t">
            <a:normAutofit/>
          </a:bodyPr>
          <a:lstStyle>
            <a:lvl1pPr marL="0" indent="0">
              <a:spcBef>
                <a:spcPts val="450"/>
              </a:spcBef>
              <a:spcAft>
                <a:spcPts val="1350"/>
              </a:spcAft>
              <a:buNone/>
              <a:defRPr sz="1050"/>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tx1"/>
                </a:solidFill>
                <a:latin typeface="+mn-lt"/>
              </a:defRPr>
            </a:lvl1pPr>
          </a:lstStyle>
          <a:p>
            <a:fld id="{3A98EE3D-8CD1-4C3F-BD1C-C98C9596463C}" type="slidenum">
              <a:rPr lang="en-US" smtClean="0"/>
              <a:pPr/>
              <a:t>‹N°›</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53322" y="3756699"/>
            <a:ext cx="2882189" cy="326285"/>
          </a:xfrm>
          <a:prstGeom prst="rect">
            <a:avLst/>
          </a:prstGeom>
        </p:spPr>
      </p:pic>
    </p:spTree>
    <p:extLst>
      <p:ext uri="{BB962C8B-B14F-4D97-AF65-F5344CB8AC3E}">
        <p14:creationId xmlns:p14="http://schemas.microsoft.com/office/powerpoint/2010/main" val="3428731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6174968" y="0"/>
            <a:ext cx="2055008" cy="5137521"/>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5996553" y="1420783"/>
            <a:ext cx="2135981" cy="25431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335526" y="203160"/>
            <a:ext cx="8472948" cy="1143000"/>
          </a:xfrm>
        </p:spPr>
        <p:txBody>
          <a:bodyPr anchor="ctr">
            <a:normAutofit/>
          </a:bodyPr>
          <a:lstStyle>
            <a:lvl1pPr algn="ctr">
              <a:lnSpc>
                <a:spcPct val="90000"/>
              </a:lnSpc>
              <a:defRPr sz="2700" spc="75"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988765" y="1420783"/>
            <a:ext cx="2135981" cy="2543174"/>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tx2"/>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1679564" y="2125266"/>
            <a:ext cx="754380" cy="685800"/>
          </a:xfrm>
        </p:spPr>
        <p:txBody>
          <a:bodyPr>
            <a:normAutofit/>
          </a:bodyPr>
          <a:lstStyle>
            <a:lvl1pPr algn="ctr">
              <a:defRPr sz="105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204363" y="2992054"/>
            <a:ext cx="1706910" cy="670322"/>
          </a:xfrm>
        </p:spPr>
        <p:txBody>
          <a:bodyPr>
            <a:noAutofit/>
          </a:bodyPr>
          <a:lstStyle>
            <a:lvl1pPr marL="0" indent="0" algn="ctr">
              <a:buNone/>
              <a:defRPr sz="1050"/>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3488320" y="1420783"/>
            <a:ext cx="2135981" cy="2543174"/>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tx2"/>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4179119" y="2216130"/>
            <a:ext cx="754380" cy="685800"/>
          </a:xfrm>
        </p:spPr>
        <p:txBody>
          <a:bodyPr>
            <a:normAutofit/>
          </a:bodyPr>
          <a:lstStyle>
            <a:lvl1pPr algn="ctr">
              <a:defRPr sz="105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3703918" y="2992053"/>
            <a:ext cx="1706910" cy="670322"/>
          </a:xfrm>
        </p:spPr>
        <p:txBody>
          <a:bodyPr>
            <a:noAutofit/>
          </a:bodyPr>
          <a:lstStyle>
            <a:lvl1pPr marL="0" indent="0" algn="ctr">
              <a:buNone/>
              <a:defRPr sz="1050"/>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5996553" y="1420783"/>
            <a:ext cx="2135981" cy="2543174"/>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tx2"/>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6687353" y="2125266"/>
            <a:ext cx="754380" cy="685800"/>
          </a:xfrm>
        </p:spPr>
        <p:txBody>
          <a:bodyPr>
            <a:normAutofit/>
          </a:bodyPr>
          <a:lstStyle>
            <a:lvl1pPr algn="ctr">
              <a:defRPr sz="105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6212151" y="2992053"/>
            <a:ext cx="1706910" cy="670322"/>
          </a:xfrm>
        </p:spPr>
        <p:txBody>
          <a:bodyPr>
            <a:noAutofit/>
          </a:bodyPr>
          <a:lstStyle>
            <a:lvl1pPr marL="0" indent="0" algn="ctr">
              <a:buNone/>
              <a:defRPr sz="1050"/>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tx1"/>
                </a:solidFill>
                <a:latin typeface="+mn-lt"/>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1812884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6174968" y="0"/>
            <a:ext cx="2055008" cy="5137521"/>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306825" y="214953"/>
            <a:ext cx="8530352" cy="1088068"/>
          </a:xfrm>
        </p:spPr>
        <p:txBody>
          <a:bodyPr anchor="ctr">
            <a:normAutofit/>
          </a:bodyPr>
          <a:lstStyle>
            <a:lvl1pPr algn="ctr">
              <a:defRPr sz="27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988765" y="1420783"/>
            <a:ext cx="2135981" cy="2543174"/>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accent1"/>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1679564" y="2125266"/>
            <a:ext cx="754380" cy="685800"/>
          </a:xfrm>
        </p:spPr>
        <p:txBody>
          <a:bodyPr>
            <a:normAutofit/>
          </a:bodyPr>
          <a:lstStyle>
            <a:lvl1pPr algn="ctr">
              <a:defRPr sz="105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204363" y="2992054"/>
            <a:ext cx="1706910" cy="670322"/>
          </a:xfrm>
        </p:spPr>
        <p:txBody>
          <a:bodyPr>
            <a:noAutofit/>
          </a:bodyPr>
          <a:lstStyle>
            <a:lvl1pPr marL="0" indent="0" algn="ctr">
              <a:buNone/>
              <a:defRPr sz="1050">
                <a:solidFill>
                  <a:schemeClr val="bg1"/>
                </a:solidFill>
              </a:defRPr>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3488320" y="1420783"/>
            <a:ext cx="2135981" cy="2543174"/>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accent1"/>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4179119" y="2216130"/>
            <a:ext cx="754380" cy="685800"/>
          </a:xfrm>
        </p:spPr>
        <p:txBody>
          <a:bodyPr>
            <a:normAutofit/>
          </a:bodyPr>
          <a:lstStyle>
            <a:lvl1pPr algn="ctr">
              <a:defRPr sz="105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3703918" y="2992053"/>
            <a:ext cx="1706910" cy="670322"/>
          </a:xfrm>
        </p:spPr>
        <p:txBody>
          <a:bodyPr>
            <a:noAutofit/>
          </a:bodyPr>
          <a:lstStyle>
            <a:lvl1pPr marL="0" indent="0" algn="ctr">
              <a:buNone/>
              <a:defRPr sz="1050">
                <a:solidFill>
                  <a:schemeClr val="bg1"/>
                </a:solidFill>
              </a:defRPr>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5996553" y="1420783"/>
            <a:ext cx="2135981" cy="2543174"/>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accent1"/>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6687353" y="2125266"/>
            <a:ext cx="754380" cy="685800"/>
          </a:xfrm>
        </p:spPr>
        <p:txBody>
          <a:bodyPr>
            <a:normAutofit/>
          </a:bodyPr>
          <a:lstStyle>
            <a:lvl1pPr algn="ctr">
              <a:defRPr sz="105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6212151" y="2992053"/>
            <a:ext cx="1706910" cy="670322"/>
          </a:xfrm>
        </p:spPr>
        <p:txBody>
          <a:bodyPr>
            <a:noAutofit/>
          </a:bodyPr>
          <a:lstStyle>
            <a:lvl1pPr marL="0" indent="0" algn="ctr">
              <a:buNone/>
              <a:defRPr sz="1050">
                <a:solidFill>
                  <a:schemeClr val="bg1"/>
                </a:solidFill>
              </a:defRPr>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bg1"/>
                </a:solidFill>
                <a:latin typeface="+mn-lt"/>
              </a:defRPr>
            </a:lvl1pPr>
          </a:lstStyle>
          <a:p>
            <a:r>
              <a:rPr lang="en-US" dirty="0"/>
              <a:t>CSP00012_S_M_Digital Forensic for Maritime: Presentation Template Created by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057123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9841" y="265472"/>
            <a:ext cx="3590158" cy="737419"/>
          </a:xfrm>
        </p:spPr>
        <p:txBody>
          <a:bodyPr anchor="b">
            <a:normAutofit/>
          </a:bodyPr>
          <a:lstStyle>
            <a:lvl1pPr algn="l">
              <a:lnSpc>
                <a:spcPct val="90000"/>
              </a:lnSpc>
              <a:defRPr sz="2700" spc="75"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4949841" y="1137806"/>
            <a:ext cx="3590158" cy="572924"/>
          </a:xfrm>
        </p:spPr>
        <p:txBody>
          <a:bodyPr lIns="91440" tIns="91440" rIns="91440" bIns="0">
            <a:normAutofit/>
          </a:bodyPr>
          <a:lstStyle>
            <a:lvl1pPr marL="0" indent="0" algn="l">
              <a:spcBef>
                <a:spcPts val="0"/>
              </a:spcBef>
              <a:spcAft>
                <a:spcPts val="0"/>
              </a:spcAft>
              <a:buNone/>
              <a:defRPr sz="1800" cap="none" spc="0" baseline="0">
                <a:solidFill>
                  <a:schemeClr val="accent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1676"/>
            <a:ext cx="4380548" cy="5146706"/>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4949841" y="1755946"/>
            <a:ext cx="3597533" cy="301454"/>
          </a:xfrm>
        </p:spPr>
        <p:txBody>
          <a:bodyPr lIns="91440" tIns="0" anchor="b">
            <a:normAutofit/>
          </a:bodyPr>
          <a:lstStyle>
            <a:lvl1pPr marL="0" indent="0">
              <a:spcAft>
                <a:spcPts val="450"/>
              </a:spcAft>
              <a:buFont typeface="Courier New" panose="02070309020205020404" pitchFamily="49" charset="0"/>
              <a:buNone/>
              <a:defRPr sz="1500">
                <a:solidFill>
                  <a:schemeClr val="accent1"/>
                </a:solidFill>
              </a:defRPr>
            </a:lvl1pPr>
            <a:lvl2pPr marL="205740" indent="-205740">
              <a:buFont typeface="Courier New" panose="02070309020205020404" pitchFamily="49" charset="0"/>
              <a:buChar char="o"/>
              <a:defRPr sz="900">
                <a:solidFill>
                  <a:schemeClr val="bg1"/>
                </a:solidFill>
              </a:defRPr>
            </a:lvl2pPr>
            <a:lvl3pPr marL="205740" indent="-205740">
              <a:buFont typeface="Courier New" panose="02070309020205020404" pitchFamily="49" charset="0"/>
              <a:buChar char="o"/>
              <a:defRPr sz="788">
                <a:solidFill>
                  <a:schemeClr val="bg1"/>
                </a:solidFill>
              </a:defRPr>
            </a:lvl3pPr>
            <a:lvl4pPr marL="205740" indent="-205740">
              <a:buFont typeface="Courier New" panose="02070309020205020404" pitchFamily="49" charset="0"/>
              <a:buChar char="o"/>
              <a:defRPr sz="788">
                <a:solidFill>
                  <a:schemeClr val="bg1"/>
                </a:solidFill>
              </a:defRPr>
            </a:lvl4pPr>
            <a:lvl5pPr marL="205740" indent="-205740">
              <a:buFont typeface="Courier New" panose="02070309020205020404" pitchFamily="49" charset="0"/>
              <a:buChar char="o"/>
              <a:defRPr sz="788">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4949842" y="2064936"/>
            <a:ext cx="2889222" cy="613009"/>
          </a:xfrm>
        </p:spPr>
        <p:txBody>
          <a:bodyPr lIns="91440">
            <a:noAutofit/>
          </a:bodyPr>
          <a:lstStyle>
            <a:lvl1pPr marL="0" indent="0">
              <a:buNone/>
              <a:defRPr sz="1050">
                <a:solidFill>
                  <a:schemeClr val="bg1"/>
                </a:solidFill>
              </a:defRPr>
            </a:lvl1pPr>
            <a:lvl2pPr marL="150876" indent="0">
              <a:buNone/>
              <a:defRPr sz="900">
                <a:solidFill>
                  <a:schemeClr val="bg1"/>
                </a:solidFill>
              </a:defRPr>
            </a:lvl2pPr>
            <a:lvl3pPr marL="288036" indent="0">
              <a:buNone/>
              <a:defRPr sz="900">
                <a:solidFill>
                  <a:schemeClr val="bg1"/>
                </a:solidFill>
              </a:defRPr>
            </a:lvl3pPr>
            <a:lvl4pPr marL="425196" indent="0">
              <a:buNone/>
              <a:defRPr sz="900">
                <a:solidFill>
                  <a:schemeClr val="bg1"/>
                </a:solidFill>
              </a:defRPr>
            </a:lvl4pPr>
            <a:lvl5pPr marL="562356" indent="0">
              <a:buNone/>
              <a:defRPr sz="9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320000" y="3795237"/>
            <a:ext cx="695957" cy="1350976"/>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4949841" y="2672464"/>
            <a:ext cx="3597533" cy="301454"/>
          </a:xfrm>
        </p:spPr>
        <p:txBody>
          <a:bodyPr lIns="91440" tIns="0" anchor="b">
            <a:normAutofit/>
          </a:bodyPr>
          <a:lstStyle>
            <a:lvl1pPr marL="0" indent="0">
              <a:spcAft>
                <a:spcPts val="450"/>
              </a:spcAft>
              <a:buFont typeface="Courier New" panose="02070309020205020404" pitchFamily="49" charset="0"/>
              <a:buNone/>
              <a:defRPr sz="1500">
                <a:solidFill>
                  <a:schemeClr val="accent1"/>
                </a:solidFill>
              </a:defRPr>
            </a:lvl1pPr>
            <a:lvl2pPr marL="205740" indent="-205740">
              <a:buFont typeface="Courier New" panose="02070309020205020404" pitchFamily="49" charset="0"/>
              <a:buChar char="o"/>
              <a:defRPr sz="900">
                <a:solidFill>
                  <a:schemeClr val="bg1"/>
                </a:solidFill>
              </a:defRPr>
            </a:lvl2pPr>
            <a:lvl3pPr marL="205740" indent="-205740">
              <a:buFont typeface="Courier New" panose="02070309020205020404" pitchFamily="49" charset="0"/>
              <a:buChar char="o"/>
              <a:defRPr sz="788">
                <a:solidFill>
                  <a:schemeClr val="bg1"/>
                </a:solidFill>
              </a:defRPr>
            </a:lvl3pPr>
            <a:lvl4pPr marL="205740" indent="-205740">
              <a:buFont typeface="Courier New" panose="02070309020205020404" pitchFamily="49" charset="0"/>
              <a:buChar char="o"/>
              <a:defRPr sz="788">
                <a:solidFill>
                  <a:schemeClr val="bg1"/>
                </a:solidFill>
              </a:defRPr>
            </a:lvl4pPr>
            <a:lvl5pPr marL="205740" indent="-205740">
              <a:buFont typeface="Courier New" panose="02070309020205020404" pitchFamily="49" charset="0"/>
              <a:buChar char="o"/>
              <a:defRPr sz="788">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4949841" y="2986934"/>
            <a:ext cx="2895410" cy="396850"/>
          </a:xfrm>
        </p:spPr>
        <p:txBody>
          <a:bodyPr lIns="91440">
            <a:noAutofit/>
          </a:bodyPr>
          <a:lstStyle>
            <a:lvl1pPr marL="0" indent="0">
              <a:buNone/>
              <a:defRPr sz="1050">
                <a:solidFill>
                  <a:schemeClr val="bg1"/>
                </a:solidFill>
              </a:defRPr>
            </a:lvl1pPr>
            <a:lvl2pPr marL="150876" indent="0">
              <a:buNone/>
              <a:defRPr sz="900">
                <a:solidFill>
                  <a:schemeClr val="bg1"/>
                </a:solidFill>
              </a:defRPr>
            </a:lvl2pPr>
            <a:lvl3pPr marL="288036" indent="0">
              <a:buNone/>
              <a:defRPr sz="900">
                <a:solidFill>
                  <a:schemeClr val="bg1"/>
                </a:solidFill>
              </a:defRPr>
            </a:lvl3pPr>
            <a:lvl4pPr marL="425196" indent="0">
              <a:buNone/>
              <a:defRPr sz="900">
                <a:solidFill>
                  <a:schemeClr val="bg1"/>
                </a:solidFill>
              </a:defRPr>
            </a:lvl4pPr>
            <a:lvl5pPr marL="562356" indent="0">
              <a:buNone/>
              <a:defRPr sz="9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4949841" y="3423614"/>
            <a:ext cx="3597533" cy="301454"/>
          </a:xfrm>
        </p:spPr>
        <p:txBody>
          <a:bodyPr lIns="91440" tIns="0" anchor="b">
            <a:normAutofit/>
          </a:bodyPr>
          <a:lstStyle>
            <a:lvl1pPr marL="0" indent="0">
              <a:spcAft>
                <a:spcPts val="450"/>
              </a:spcAft>
              <a:buFont typeface="Courier New" panose="02070309020205020404" pitchFamily="49" charset="0"/>
              <a:buNone/>
              <a:defRPr sz="1500">
                <a:solidFill>
                  <a:schemeClr val="accent1"/>
                </a:solidFill>
              </a:defRPr>
            </a:lvl1pPr>
            <a:lvl2pPr marL="205740" indent="-205740">
              <a:buFont typeface="Courier New" panose="02070309020205020404" pitchFamily="49" charset="0"/>
              <a:buChar char="o"/>
              <a:defRPr sz="900">
                <a:solidFill>
                  <a:schemeClr val="bg1"/>
                </a:solidFill>
              </a:defRPr>
            </a:lvl2pPr>
            <a:lvl3pPr marL="205740" indent="-205740">
              <a:buFont typeface="Courier New" panose="02070309020205020404" pitchFamily="49" charset="0"/>
              <a:buChar char="o"/>
              <a:defRPr sz="788">
                <a:solidFill>
                  <a:schemeClr val="bg1"/>
                </a:solidFill>
              </a:defRPr>
            </a:lvl3pPr>
            <a:lvl4pPr marL="205740" indent="-205740">
              <a:buFont typeface="Courier New" panose="02070309020205020404" pitchFamily="49" charset="0"/>
              <a:buChar char="o"/>
              <a:defRPr sz="788">
                <a:solidFill>
                  <a:schemeClr val="bg1"/>
                </a:solidFill>
              </a:defRPr>
            </a:lvl4pPr>
            <a:lvl5pPr marL="205740" indent="-205740">
              <a:buFont typeface="Courier New" panose="02070309020205020404" pitchFamily="49" charset="0"/>
              <a:buChar char="o"/>
              <a:defRPr sz="788">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4949841" y="3731353"/>
            <a:ext cx="2895410" cy="639680"/>
          </a:xfrm>
        </p:spPr>
        <p:txBody>
          <a:bodyPr lIns="91440">
            <a:noAutofit/>
          </a:bodyPr>
          <a:lstStyle>
            <a:lvl1pPr marL="0" indent="0">
              <a:buNone/>
              <a:defRPr sz="1050">
                <a:solidFill>
                  <a:schemeClr val="bg1"/>
                </a:solidFill>
              </a:defRPr>
            </a:lvl1pPr>
            <a:lvl2pPr marL="150876" indent="0">
              <a:buNone/>
              <a:defRPr sz="900">
                <a:solidFill>
                  <a:schemeClr val="bg1"/>
                </a:solidFill>
              </a:defRPr>
            </a:lvl2pPr>
            <a:lvl3pPr marL="288036" indent="0">
              <a:buNone/>
              <a:defRPr sz="900">
                <a:solidFill>
                  <a:schemeClr val="bg1"/>
                </a:solidFill>
              </a:defRPr>
            </a:lvl3pPr>
            <a:lvl4pPr marL="425196" indent="0">
              <a:buNone/>
              <a:defRPr sz="900">
                <a:solidFill>
                  <a:schemeClr val="bg1"/>
                </a:solidFill>
              </a:defRPr>
            </a:lvl4pPr>
            <a:lvl5pPr marL="562356" indent="0">
              <a:buNone/>
              <a:defRPr sz="900">
                <a:solidFill>
                  <a:schemeClr val="bg1"/>
                </a:solidFill>
              </a:defRPr>
            </a:lvl5pPr>
          </a:lstStyle>
          <a:p>
            <a:pPr lvl="0"/>
            <a:r>
              <a:rPr lang="en-US" dirty="0"/>
              <a:t>Click to add text</a:t>
            </a:r>
          </a:p>
        </p:txBody>
      </p:sp>
    </p:spTree>
    <p:extLst>
      <p:ext uri="{BB962C8B-B14F-4D97-AF65-F5344CB8AC3E}">
        <p14:creationId xmlns:p14="http://schemas.microsoft.com/office/powerpoint/2010/main" val="121896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597242" y="240031"/>
            <a:ext cx="5049178" cy="762860"/>
          </a:xfrm>
        </p:spPr>
        <p:txBody>
          <a:bodyPr anchor="b">
            <a:normAutofit/>
          </a:bodyPr>
          <a:lstStyle>
            <a:lvl1pPr algn="l">
              <a:lnSpc>
                <a:spcPct val="90000"/>
              </a:lnSpc>
              <a:defRPr sz="2700" spc="75"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405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232535" y="1312109"/>
            <a:ext cx="4413884" cy="400050"/>
          </a:xfrm>
        </p:spPr>
        <p:txBody>
          <a:bodyPr bIns="0" anchor="b">
            <a:normAutofit/>
          </a:bodyPr>
          <a:lstStyle>
            <a:lvl1pPr marL="0" indent="0">
              <a:buNone/>
              <a:defRPr sz="1800">
                <a:solidFill>
                  <a:schemeClr val="tx1"/>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232535" y="2257210"/>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232535" y="2728627"/>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232535" y="32023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2880408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597242" y="240031"/>
            <a:ext cx="5049178" cy="762860"/>
          </a:xfrm>
        </p:spPr>
        <p:txBody>
          <a:bodyPr anchor="b">
            <a:normAutofit/>
          </a:bodyPr>
          <a:lstStyle>
            <a:lvl1pPr algn="l">
              <a:lnSpc>
                <a:spcPct val="90000"/>
              </a:lnSpc>
              <a:defRPr sz="2700" spc="75"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232535" y="1312109"/>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405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800"/>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232535" y="22572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232535" y="2728627"/>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232535" y="32023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59361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_Tracé">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5" name="Espace réservé du texte 2"/>
          <p:cNvSpPr>
            <a:spLocks noGrp="1"/>
          </p:cNvSpPr>
          <p:nvPr>
            <p:ph type="body" sz="quarter" idx="10" hasCustomPrompt="1"/>
          </p:nvPr>
        </p:nvSpPr>
        <p:spPr>
          <a:xfrm>
            <a:off x="647700" y="987425"/>
            <a:ext cx="7848600" cy="355600"/>
          </a:xfrm>
        </p:spPr>
        <p:txBody>
          <a:bodyPr lIns="0" rIns="0">
            <a:noAutofit/>
          </a:bodyPr>
          <a:lstStyle>
            <a:lvl1pPr marL="0" indent="0">
              <a:buNone/>
              <a:defRPr sz="1200">
                <a:solidFill>
                  <a:schemeClr val="tx1">
                    <a:lumMod val="50000"/>
                    <a:lumOff val="50000"/>
                  </a:schemeClr>
                </a:solidFill>
              </a:defRPr>
            </a:lvl1pPr>
          </a:lstStyle>
          <a:p>
            <a:pPr lvl="0"/>
            <a:r>
              <a:rPr lang="fr-FR" dirty="0"/>
              <a:t>SOUS-TITRE</a:t>
            </a:r>
          </a:p>
        </p:txBody>
      </p:sp>
      <p:sp>
        <p:nvSpPr>
          <p:cNvPr id="7" name="Titre 2"/>
          <p:cNvSpPr>
            <a:spLocks noGrp="1"/>
          </p:cNvSpPr>
          <p:nvPr>
            <p:ph type="title" hasCustomPrompt="1"/>
          </p:nvPr>
        </p:nvSpPr>
        <p:spPr>
          <a:xfrm>
            <a:off x="647700" y="627063"/>
            <a:ext cx="7848600"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fr-FR" dirty="0"/>
              <a:t>Titre</a:t>
            </a:r>
          </a:p>
        </p:txBody>
      </p:sp>
      <p:sp>
        <p:nvSpPr>
          <p:cNvPr id="6"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48325" y="4926468"/>
            <a:ext cx="447350" cy="124964"/>
          </a:xfrm>
          <a:prstGeom prst="rect">
            <a:avLst/>
          </a:prstGeom>
        </p:spPr>
      </p:pic>
      <p:sp>
        <p:nvSpPr>
          <p:cNvPr id="10" name="Espace réservé du texte 2"/>
          <p:cNvSpPr>
            <a:spLocks noGrp="1"/>
          </p:cNvSpPr>
          <p:nvPr>
            <p:ph type="body" sz="quarter" idx="15"/>
          </p:nvPr>
        </p:nvSpPr>
        <p:spPr>
          <a:xfrm>
            <a:off x="647700" y="1480092"/>
            <a:ext cx="2519363" cy="3036346"/>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2"/>
          <p:cNvSpPr>
            <a:spLocks noGrp="1"/>
          </p:cNvSpPr>
          <p:nvPr>
            <p:ph type="body" sz="quarter" idx="16"/>
          </p:nvPr>
        </p:nvSpPr>
        <p:spPr>
          <a:xfrm>
            <a:off x="3312318" y="1480092"/>
            <a:ext cx="2519363" cy="3036346"/>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2"/>
          <p:cNvSpPr>
            <a:spLocks noGrp="1"/>
          </p:cNvSpPr>
          <p:nvPr>
            <p:ph type="body" sz="quarter" idx="17"/>
          </p:nvPr>
        </p:nvSpPr>
        <p:spPr>
          <a:xfrm>
            <a:off x="5976937" y="1480092"/>
            <a:ext cx="2519363" cy="3036346"/>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66423219"/>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597242" y="240031"/>
            <a:ext cx="5049178" cy="762860"/>
          </a:xfrm>
        </p:spPr>
        <p:txBody>
          <a:bodyPr anchor="b">
            <a:normAutofit/>
          </a:bodyPr>
          <a:lstStyle>
            <a:lvl1pPr algn="l">
              <a:lnSpc>
                <a:spcPct val="90000"/>
              </a:lnSpc>
              <a:defRPr sz="2700" spc="75"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232535" y="1312109"/>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405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232535" y="2257210"/>
            <a:ext cx="4413884" cy="400050"/>
          </a:xfrm>
        </p:spPr>
        <p:txBody>
          <a:bodyPr bIns="0" anchor="b">
            <a:normAutofit/>
          </a:bodyPr>
          <a:lstStyle>
            <a:lvl1pPr marL="0" indent="0">
              <a:buNone/>
              <a:defRPr sz="1800">
                <a:solidFill>
                  <a:schemeClr val="tx1"/>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232535" y="2728627"/>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232535" y="32023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830461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597242" y="240031"/>
            <a:ext cx="5049178" cy="762860"/>
          </a:xfrm>
        </p:spPr>
        <p:txBody>
          <a:bodyPr anchor="b">
            <a:normAutofit/>
          </a:bodyPr>
          <a:lstStyle>
            <a:lvl1pPr algn="l">
              <a:lnSpc>
                <a:spcPct val="90000"/>
              </a:lnSpc>
              <a:defRPr sz="2700" spc="75"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232535" y="1312109"/>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232535" y="2257210"/>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405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232535" y="2728627"/>
            <a:ext cx="4413884" cy="400050"/>
          </a:xfrm>
        </p:spPr>
        <p:txBody>
          <a:bodyPr bIns="0" anchor="b">
            <a:normAutofit/>
          </a:bodyPr>
          <a:lstStyle>
            <a:lvl1pPr marL="0" indent="0">
              <a:buNone/>
              <a:defRPr sz="1800">
                <a:solidFill>
                  <a:schemeClr val="tx1"/>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232535" y="32023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71255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597242" y="240031"/>
            <a:ext cx="5049178" cy="762860"/>
          </a:xfrm>
        </p:spPr>
        <p:txBody>
          <a:bodyPr anchor="b">
            <a:normAutofit/>
          </a:bodyPr>
          <a:lstStyle>
            <a:lvl1pPr algn="l">
              <a:lnSpc>
                <a:spcPct val="90000"/>
              </a:lnSpc>
              <a:defRPr sz="2700" spc="75"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232535" y="1312109"/>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232535" y="2257210"/>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232535" y="2728627"/>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405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232535" y="3202310"/>
            <a:ext cx="4413884" cy="400050"/>
          </a:xfrm>
        </p:spPr>
        <p:txBody>
          <a:bodyPr bIns="0" anchor="b">
            <a:normAutofit/>
          </a:bodyPr>
          <a:lstStyle>
            <a:lvl1pPr marL="0" indent="0">
              <a:buNone/>
              <a:defRPr sz="1800">
                <a:solidFill>
                  <a:schemeClr val="tx1"/>
                </a:solidFill>
              </a:defRPr>
            </a:lvl1pPr>
            <a:lvl2pPr marL="150876" indent="0">
              <a:buNone/>
              <a:defRPr/>
            </a:lvl2pPr>
            <a:lvl3pPr marL="288036" indent="0">
              <a:buNone/>
              <a:defRPr/>
            </a:lvl3pPr>
            <a:lvl4pPr marL="425196" indent="0">
              <a:buNone/>
              <a:defRPr/>
            </a:lvl4pPr>
            <a:lvl5pPr marL="562356"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1399798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4036927" y="1682"/>
            <a:ext cx="5105182" cy="514686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5227745" y="1259412"/>
            <a:ext cx="3590158" cy="1138736"/>
          </a:xfrm>
        </p:spPr>
        <p:txBody>
          <a:bodyPr anchor="b">
            <a:normAutofit/>
          </a:bodyPr>
          <a:lstStyle>
            <a:lvl1pPr algn="l">
              <a:lnSpc>
                <a:spcPct val="90000"/>
              </a:lnSpc>
              <a:defRPr sz="4500" spc="75"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2124" y="-1677"/>
            <a:ext cx="5110593" cy="5153321"/>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5227744" y="2811719"/>
            <a:ext cx="3590159" cy="1693510"/>
          </a:xfrm>
        </p:spPr>
        <p:txBody>
          <a:bodyPr lIns="91440" tIns="0">
            <a:normAutofit/>
          </a:bodyPr>
          <a:lstStyle>
            <a:lvl1pPr marL="0" indent="0">
              <a:spcBef>
                <a:spcPts val="0"/>
              </a:spcBef>
              <a:spcAft>
                <a:spcPts val="0"/>
              </a:spcAft>
              <a:buFont typeface="Courier New" panose="02070309020205020404" pitchFamily="49" charset="0"/>
              <a:buNone/>
              <a:defRPr sz="1200">
                <a:solidFill>
                  <a:schemeClr val="bg1"/>
                </a:solidFill>
              </a:defRPr>
            </a:lvl1pPr>
            <a:lvl2pPr marL="205740" indent="-205740">
              <a:buFont typeface="Courier New" panose="02070309020205020404" pitchFamily="49" charset="0"/>
              <a:buChar char="o"/>
              <a:defRPr sz="900">
                <a:solidFill>
                  <a:schemeClr val="bg1"/>
                </a:solidFill>
              </a:defRPr>
            </a:lvl2pPr>
            <a:lvl3pPr marL="205740" indent="-205740">
              <a:buFont typeface="Courier New" panose="02070309020205020404" pitchFamily="49" charset="0"/>
              <a:buChar char="o"/>
              <a:defRPr sz="788">
                <a:solidFill>
                  <a:schemeClr val="bg1"/>
                </a:solidFill>
              </a:defRPr>
            </a:lvl3pPr>
            <a:lvl4pPr marL="205740" indent="-205740">
              <a:buFont typeface="Courier New" panose="02070309020205020404" pitchFamily="49" charset="0"/>
              <a:buChar char="o"/>
              <a:defRPr sz="788">
                <a:solidFill>
                  <a:schemeClr val="bg1"/>
                </a:solidFill>
              </a:defRPr>
            </a:lvl4pPr>
            <a:lvl5pPr marL="205740" indent="-205740">
              <a:buFont typeface="Courier New" panose="02070309020205020404" pitchFamily="49" charset="0"/>
              <a:buChar char="o"/>
              <a:defRPr sz="788">
                <a:solidFill>
                  <a:schemeClr val="bg1"/>
                </a:solidFill>
              </a:defRPr>
            </a:lvl5pPr>
          </a:lstStyle>
          <a:p>
            <a:pPr lvl="0"/>
            <a:r>
              <a:rPr lang="en-US" dirty="0"/>
              <a:t>Click to add text</a:t>
            </a:r>
          </a:p>
        </p:txBody>
      </p:sp>
    </p:spTree>
    <p:extLst>
      <p:ext uri="{BB962C8B-B14F-4D97-AF65-F5344CB8AC3E}">
        <p14:creationId xmlns:p14="http://schemas.microsoft.com/office/powerpoint/2010/main" val="2449884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C9AE6-CBF8-46FA-99CF-123C4D0FEF29}"/>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8F013261-693A-4F0E-8955-4C55C3E8DC5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AF0ECEB-F8D1-4783-9C3D-A88064891F5F}"/>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5" name="Espace réservé du pied de page 4">
            <a:extLst>
              <a:ext uri="{FF2B5EF4-FFF2-40B4-BE49-F238E27FC236}">
                <a16:creationId xmlns:a16="http://schemas.microsoft.com/office/drawing/2014/main" id="{9667CEEA-E8FA-4156-8EAF-F5579DBFD2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D3D242-1FF6-47FE-929E-EE284781CF7C}"/>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1608983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A75FC9-69AF-4C1B-8244-692C2121752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41F3A8-25B4-4348-800D-006CC283E3D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A4756F-DD32-43E4-B356-2546DD093C08}"/>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5" name="Espace réservé du pied de page 4">
            <a:extLst>
              <a:ext uri="{FF2B5EF4-FFF2-40B4-BE49-F238E27FC236}">
                <a16:creationId xmlns:a16="http://schemas.microsoft.com/office/drawing/2014/main" id="{99B2A49D-A6CC-40C7-8F8A-E7726C3323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272A1A-C2AF-4E00-AD0B-8CE7D394215D}"/>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3764882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2B0D961-68BF-4362-A6E1-5D26F33446C3}"/>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3" name="Espace réservé du pied de page 2">
            <a:extLst>
              <a:ext uri="{FF2B5EF4-FFF2-40B4-BE49-F238E27FC236}">
                <a16:creationId xmlns:a16="http://schemas.microsoft.com/office/drawing/2014/main" id="{1C27F7C6-56B2-4795-B3BD-97C540B01C2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281B256-B76D-4CC1-8D72-98A6D814FED3}"/>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3714699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4197B-F563-46A0-8631-D98BBBABE5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61C8146-E9E8-429D-ADA3-CB5C9DAE2E35}"/>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4" name="Espace réservé du pied de page 3">
            <a:extLst>
              <a:ext uri="{FF2B5EF4-FFF2-40B4-BE49-F238E27FC236}">
                <a16:creationId xmlns:a16="http://schemas.microsoft.com/office/drawing/2014/main" id="{F174AE97-A3B4-45D2-ADD0-0E6D4F57C8B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01D60F2-DA75-4539-8ADC-3598E56151A4}"/>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2058411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lan basiqu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412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C9AE6-CBF8-46FA-99CF-123C4D0FEF29}"/>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8F013261-693A-4F0E-8955-4C55C3E8DC5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AF0ECEB-F8D1-4783-9C3D-A88064891F5F}"/>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5" name="Espace réservé du pied de page 4">
            <a:extLst>
              <a:ext uri="{FF2B5EF4-FFF2-40B4-BE49-F238E27FC236}">
                <a16:creationId xmlns:a16="http://schemas.microsoft.com/office/drawing/2014/main" id="{9667CEEA-E8FA-4156-8EAF-F5579DBFD2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D3D242-1FF6-47FE-929E-EE284781CF7C}"/>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260323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8" name="Titre 2"/>
          <p:cNvSpPr>
            <a:spLocks noGrp="1"/>
          </p:cNvSpPr>
          <p:nvPr>
            <p:ph type="title" hasCustomPrompt="1"/>
          </p:nvPr>
        </p:nvSpPr>
        <p:spPr>
          <a:xfrm>
            <a:off x="647700" y="627063"/>
            <a:ext cx="2519363"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fr-FR" dirty="0"/>
              <a:t>Titre</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graphique 8"/>
          <p:cNvSpPr>
            <a:spLocks noGrp="1"/>
          </p:cNvSpPr>
          <p:nvPr>
            <p:ph type="chart" sz="quarter" idx="16"/>
          </p:nvPr>
        </p:nvSpPr>
        <p:spPr>
          <a:xfrm>
            <a:off x="3311525" y="627063"/>
            <a:ext cx="5184775" cy="3889375"/>
          </a:xfrm>
        </p:spPr>
        <p:txBody>
          <a:bodyPr/>
          <a:lstStyle/>
          <a:p>
            <a:endParaRPr lang="fr-FR"/>
          </a:p>
        </p:txBody>
      </p:sp>
      <p:sp>
        <p:nvSpPr>
          <p:cNvPr id="10"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spTree>
    <p:extLst>
      <p:ext uri="{BB962C8B-B14F-4D97-AF65-F5344CB8AC3E}">
        <p14:creationId xmlns:p14="http://schemas.microsoft.com/office/powerpoint/2010/main" val="3045255824"/>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A75FC9-69AF-4C1B-8244-692C2121752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41F3A8-25B4-4348-800D-006CC283E3D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A4756F-DD32-43E4-B356-2546DD093C08}"/>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5" name="Espace réservé du pied de page 4">
            <a:extLst>
              <a:ext uri="{FF2B5EF4-FFF2-40B4-BE49-F238E27FC236}">
                <a16:creationId xmlns:a16="http://schemas.microsoft.com/office/drawing/2014/main" id="{99B2A49D-A6CC-40C7-8F8A-E7726C3323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272A1A-C2AF-4E00-AD0B-8CE7D394215D}"/>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2074277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0BAC85-5958-4892-A18D-067F924E8C13}"/>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867342BE-C0D9-4436-B54F-9D8BE236A4F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006FE9-B1AD-4EA6-B18F-43257F0F5282}"/>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5" name="Espace réservé du pied de page 4">
            <a:extLst>
              <a:ext uri="{FF2B5EF4-FFF2-40B4-BE49-F238E27FC236}">
                <a16:creationId xmlns:a16="http://schemas.microsoft.com/office/drawing/2014/main" id="{4DB636FB-0632-4C37-B032-504BECE3EB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06CDA7-1E79-480D-AB82-F6119E60F00F}"/>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470027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DC0DB-1A59-47CB-8A3F-E285568975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CFAEEE-64B3-48F8-A88D-A797188799D2}"/>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A0C55AD-3204-42A5-93D1-4FC29C5749C4}"/>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98BF59-CED9-4C14-B32E-016A33B079FC}"/>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6" name="Espace réservé du pied de page 5">
            <a:extLst>
              <a:ext uri="{FF2B5EF4-FFF2-40B4-BE49-F238E27FC236}">
                <a16:creationId xmlns:a16="http://schemas.microsoft.com/office/drawing/2014/main" id="{E6AF07C8-3474-4104-8748-C9E0A65B81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FEE557-6740-4BA7-A78C-F3DCFF2576D4}"/>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111775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9AC88C-8C15-4CBA-83C6-6C85A0D3AC02}"/>
              </a:ext>
            </a:extLst>
          </p:cNvPr>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01415F1-7D2F-48EF-9394-FB29F611CF0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E8E26A7-9DA4-4DEF-96EE-114C7B4B8AE9}"/>
              </a:ext>
            </a:extLst>
          </p:cNvPr>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093246-4F9E-41A1-A01C-9F11446B0C1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E49997E-B4BA-43FF-98A2-EBF90EAD7CD7}"/>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69B06B1-5D8E-432E-A5EE-5157F0AC1EF3}"/>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8" name="Espace réservé du pied de page 7">
            <a:extLst>
              <a:ext uri="{FF2B5EF4-FFF2-40B4-BE49-F238E27FC236}">
                <a16:creationId xmlns:a16="http://schemas.microsoft.com/office/drawing/2014/main" id="{AC09C7B8-04CD-4A24-8978-4DF97807410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90B26E2-4919-4F98-A932-5CFE0C307030}"/>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3922683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4197B-F563-46A0-8631-D98BBBABE5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61C8146-E9E8-429D-ADA3-CB5C9DAE2E35}"/>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4" name="Espace réservé du pied de page 3">
            <a:extLst>
              <a:ext uri="{FF2B5EF4-FFF2-40B4-BE49-F238E27FC236}">
                <a16:creationId xmlns:a16="http://schemas.microsoft.com/office/drawing/2014/main" id="{F174AE97-A3B4-45D2-ADD0-0E6D4F57C8B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01D60F2-DA75-4539-8ADC-3598E56151A4}"/>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124992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2B0D961-68BF-4362-A6E1-5D26F33446C3}"/>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3" name="Espace réservé du pied de page 2">
            <a:extLst>
              <a:ext uri="{FF2B5EF4-FFF2-40B4-BE49-F238E27FC236}">
                <a16:creationId xmlns:a16="http://schemas.microsoft.com/office/drawing/2014/main" id="{1C27F7C6-56B2-4795-B3BD-97C540B01C2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281B256-B76D-4CC1-8D72-98A6D814FED3}"/>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11516450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3F621-35CE-4CBB-A432-5A1C545F6A1F}"/>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F157D7FC-27D2-4234-ACD5-BECD672EE79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5B191B8-612E-439C-A106-85BC3B8310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C0E175A-93F8-471F-ACDE-925A6111929F}"/>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6" name="Espace réservé du pied de page 5">
            <a:extLst>
              <a:ext uri="{FF2B5EF4-FFF2-40B4-BE49-F238E27FC236}">
                <a16:creationId xmlns:a16="http://schemas.microsoft.com/office/drawing/2014/main" id="{FBD12C8D-681B-43E6-BD93-0646911295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97ECCC-9C69-4017-A7D7-E93A438247E6}"/>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960887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77475-E692-45B1-B775-8FD940AAF2C6}"/>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4E51CBB9-E384-4A9C-BC8C-1A9504BA9D1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20BD6385-E26E-477B-A454-3A06868E052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DF0C08-B52E-4019-9D37-BD83849A7752}"/>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6" name="Espace réservé du pied de page 5">
            <a:extLst>
              <a:ext uri="{FF2B5EF4-FFF2-40B4-BE49-F238E27FC236}">
                <a16:creationId xmlns:a16="http://schemas.microsoft.com/office/drawing/2014/main" id="{64AE3C2C-401C-4451-9CCF-53826F4BEA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325C76-CB8A-494B-9B9C-DAD6E013D03A}"/>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9946563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B859D5-8CBE-4633-9A5D-F87F0C081F9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2286E3B-3728-4D22-A7E2-5313B30171D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687826-988F-4619-AA41-C6D3896B15F7}"/>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5" name="Espace réservé du pied de page 4">
            <a:extLst>
              <a:ext uri="{FF2B5EF4-FFF2-40B4-BE49-F238E27FC236}">
                <a16:creationId xmlns:a16="http://schemas.microsoft.com/office/drawing/2014/main" id="{3EBF5D0D-85D1-4BCB-9651-FA29AE074C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A810FD-9D79-48C2-AF48-33CF967240A7}"/>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3316902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55DFAC4-B986-4654-B293-A19749FD706C}"/>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2B5E971-AEDE-477C-8BBC-4088F8A5FEB5}"/>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2544F2-EE3E-49DA-A85D-EA20EBD8591A}"/>
              </a:ext>
            </a:extLst>
          </p:cNvPr>
          <p:cNvSpPr>
            <a:spLocks noGrp="1"/>
          </p:cNvSpPr>
          <p:nvPr>
            <p:ph type="dt" sz="half" idx="10"/>
          </p:nvPr>
        </p:nvSpPr>
        <p:spPr/>
        <p:txBody>
          <a:bodyPr/>
          <a:lstStyle/>
          <a:p>
            <a:fld id="{F3C5B306-1F40-442C-B150-8721E81FDF1B}" type="datetimeFigureOut">
              <a:rPr lang="fr-FR" smtClean="0"/>
              <a:t>15/08/2024</a:t>
            </a:fld>
            <a:endParaRPr lang="fr-FR"/>
          </a:p>
        </p:txBody>
      </p:sp>
      <p:sp>
        <p:nvSpPr>
          <p:cNvPr id="5" name="Espace réservé du pied de page 4">
            <a:extLst>
              <a:ext uri="{FF2B5EF4-FFF2-40B4-BE49-F238E27FC236}">
                <a16:creationId xmlns:a16="http://schemas.microsoft.com/office/drawing/2014/main" id="{B9B4B448-E490-4893-8F8C-A526AE648E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34F245-1CA1-4F3F-BABB-23D5C8745A02}"/>
              </a:ext>
            </a:extLst>
          </p:cNvPr>
          <p:cNvSpPr>
            <a:spLocks noGrp="1"/>
          </p:cNvSpPr>
          <p:nvPr>
            <p:ph type="sldNum" sz="quarter" idx="12"/>
          </p:nvPr>
        </p:nvSpPr>
        <p:spPr/>
        <p:txBody>
          <a:bodyPr/>
          <a:lstStyle/>
          <a:p>
            <a:fld id="{AF8FC096-D195-4392-A597-E50EA60D946D}" type="slidenum">
              <a:rPr lang="fr-FR" smtClean="0"/>
              <a:t>‹N°›</a:t>
            </a:fld>
            <a:endParaRPr lang="fr-FR"/>
          </a:p>
        </p:txBody>
      </p:sp>
    </p:spTree>
    <p:extLst>
      <p:ext uri="{BB962C8B-B14F-4D97-AF65-F5344CB8AC3E}">
        <p14:creationId xmlns:p14="http://schemas.microsoft.com/office/powerpoint/2010/main" val="178772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een_XL">
    <p:spTree>
      <p:nvGrpSpPr>
        <p:cNvPr id="1" name=""/>
        <p:cNvGrpSpPr/>
        <p:nvPr/>
      </p:nvGrpSpPr>
      <p:grpSpPr>
        <a:xfrm>
          <a:off x="0" y="0"/>
          <a:ext cx="0" cy="0"/>
          <a:chOff x="0" y="0"/>
          <a:chExt cx="0" cy="0"/>
        </a:xfrm>
      </p:grpSpPr>
      <p:sp>
        <p:nvSpPr>
          <p:cNvPr id="6" name="Espace réservé pour une image  5"/>
          <p:cNvSpPr>
            <a:spLocks noGrp="1" noChangeAspect="1"/>
          </p:cNvSpPr>
          <p:nvPr>
            <p:ph type="pic" sz="quarter" idx="16"/>
          </p:nvPr>
        </p:nvSpPr>
        <p:spPr>
          <a:xfrm>
            <a:off x="3544584" y="791109"/>
            <a:ext cx="5075433" cy="2907587"/>
          </a:xfrm>
        </p:spPr>
        <p:txBody>
          <a:bodyPr/>
          <a:lstStyle/>
          <a:p>
            <a:endParaRPr lang="fr-FR"/>
          </a:p>
        </p:txBody>
      </p:sp>
      <p:pic>
        <p:nvPicPr>
          <p:cNvPr id="9"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9022" y="523984"/>
            <a:ext cx="5538899" cy="4656964"/>
          </a:xfrm>
          <a:prstGeom prst="rect">
            <a:avLst/>
          </a:prstGeom>
        </p:spPr>
      </p:pic>
      <p:sp>
        <p:nvSpPr>
          <p:cNvPr id="8" name="Titre 2"/>
          <p:cNvSpPr>
            <a:spLocks noGrp="1"/>
          </p:cNvSpPr>
          <p:nvPr>
            <p:ph type="title" hasCustomPrompt="1"/>
          </p:nvPr>
        </p:nvSpPr>
        <p:spPr>
          <a:xfrm>
            <a:off x="647700" y="627063"/>
            <a:ext cx="2519363"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fr-FR" dirty="0"/>
              <a:t>Titre</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spTree>
    <p:extLst>
      <p:ext uri="{BB962C8B-B14F-4D97-AF65-F5344CB8AC3E}">
        <p14:creationId xmlns:p14="http://schemas.microsoft.com/office/powerpoint/2010/main" val="343734702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lan basiq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8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_M">
    <p:spTree>
      <p:nvGrpSpPr>
        <p:cNvPr id="1" name=""/>
        <p:cNvGrpSpPr/>
        <p:nvPr/>
      </p:nvGrpSpPr>
      <p:grpSpPr>
        <a:xfrm>
          <a:off x="0" y="0"/>
          <a:ext cx="0" cy="0"/>
          <a:chOff x="0" y="0"/>
          <a:chExt cx="0" cy="0"/>
        </a:xfrm>
      </p:grpSpPr>
      <p:sp>
        <p:nvSpPr>
          <p:cNvPr id="8" name="Titre 2"/>
          <p:cNvSpPr>
            <a:spLocks noGrp="1"/>
          </p:cNvSpPr>
          <p:nvPr>
            <p:ph type="title" hasCustomPrompt="1"/>
          </p:nvPr>
        </p:nvSpPr>
        <p:spPr>
          <a:xfrm>
            <a:off x="647700" y="627063"/>
            <a:ext cx="2519363"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fr-FR" dirty="0"/>
              <a:t>Titre</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pour une image  5"/>
          <p:cNvSpPr>
            <a:spLocks noGrp="1" noChangeAspect="1"/>
          </p:cNvSpPr>
          <p:nvPr>
            <p:ph type="pic" sz="quarter" idx="16"/>
          </p:nvPr>
        </p:nvSpPr>
        <p:spPr>
          <a:xfrm>
            <a:off x="3536385" y="1265219"/>
            <a:ext cx="4671215" cy="2895816"/>
          </a:xfrm>
        </p:spPr>
        <p:txBody>
          <a:bodyPr/>
          <a:lstStyle/>
          <a:p>
            <a:endParaRPr lang="fr-FR"/>
          </a:p>
        </p:txBody>
      </p:sp>
      <p:pic>
        <p:nvPicPr>
          <p:cNvPr id="14"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07991" y="979038"/>
            <a:ext cx="6128001" cy="3673883"/>
          </a:xfrm>
          <a:prstGeom prst="rect">
            <a:avLst/>
          </a:prstGeom>
        </p:spPr>
      </p:pic>
      <p:sp>
        <p:nvSpPr>
          <p:cNvPr id="9"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spTree>
    <p:extLst>
      <p:ext uri="{BB962C8B-B14F-4D97-AF65-F5344CB8AC3E}">
        <p14:creationId xmlns:p14="http://schemas.microsoft.com/office/powerpoint/2010/main" val="414254075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creen_S_paysage">
    <p:spTree>
      <p:nvGrpSpPr>
        <p:cNvPr id="1" name=""/>
        <p:cNvGrpSpPr/>
        <p:nvPr/>
      </p:nvGrpSpPr>
      <p:grpSpPr>
        <a:xfrm>
          <a:off x="0" y="0"/>
          <a:ext cx="0" cy="0"/>
          <a:chOff x="0" y="0"/>
          <a:chExt cx="0" cy="0"/>
        </a:xfrm>
      </p:grpSpPr>
      <p:sp>
        <p:nvSpPr>
          <p:cNvPr id="6" name="Espace réservé pour une image  5"/>
          <p:cNvSpPr>
            <a:spLocks noGrp="1" noChangeAspect="1"/>
          </p:cNvSpPr>
          <p:nvPr>
            <p:ph type="pic" sz="quarter" idx="16"/>
          </p:nvPr>
        </p:nvSpPr>
        <p:spPr>
          <a:xfrm>
            <a:off x="4029500" y="996998"/>
            <a:ext cx="4189823" cy="3164441"/>
          </a:xfrm>
          <a:solidFill>
            <a:schemeClr val="bg1"/>
          </a:solidFill>
          <a:effectLst/>
        </p:spPr>
        <p:txBody>
          <a:bodyPr/>
          <a:lstStyle/>
          <a:p>
            <a:endParaRPr lang="fr-FR"/>
          </a:p>
        </p:txBody>
      </p:sp>
      <p:sp>
        <p:nvSpPr>
          <p:cNvPr id="8" name="Titre 2"/>
          <p:cNvSpPr>
            <a:spLocks noGrp="1"/>
          </p:cNvSpPr>
          <p:nvPr>
            <p:ph type="title" hasCustomPrompt="1"/>
          </p:nvPr>
        </p:nvSpPr>
        <p:spPr>
          <a:xfrm>
            <a:off x="647700" y="627063"/>
            <a:ext cx="2519363"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fr-FR" dirty="0"/>
              <a:t>Titre</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250764" y="-51986"/>
            <a:ext cx="3734400" cy="5247474"/>
          </a:xfrm>
          <a:prstGeom prst="rect">
            <a:avLst/>
          </a:prstGeom>
        </p:spPr>
      </p:pic>
      <p:sp>
        <p:nvSpPr>
          <p:cNvPr id="9"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spTree>
    <p:extLst>
      <p:ext uri="{BB962C8B-B14F-4D97-AF65-F5344CB8AC3E}">
        <p14:creationId xmlns:p14="http://schemas.microsoft.com/office/powerpoint/2010/main" val="265784133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creen_S_portrait">
    <p:spTree>
      <p:nvGrpSpPr>
        <p:cNvPr id="1" name=""/>
        <p:cNvGrpSpPr/>
        <p:nvPr/>
      </p:nvGrpSpPr>
      <p:grpSpPr>
        <a:xfrm>
          <a:off x="0" y="0"/>
          <a:ext cx="0" cy="0"/>
          <a:chOff x="0" y="0"/>
          <a:chExt cx="0" cy="0"/>
        </a:xfrm>
      </p:grpSpPr>
      <p:sp>
        <p:nvSpPr>
          <p:cNvPr id="6" name="Espace réservé pour une image  5"/>
          <p:cNvSpPr>
            <a:spLocks noGrp="1" noChangeAspect="1"/>
          </p:cNvSpPr>
          <p:nvPr>
            <p:ph type="pic" sz="quarter" idx="16"/>
          </p:nvPr>
        </p:nvSpPr>
        <p:spPr>
          <a:xfrm>
            <a:off x="4735262" y="698642"/>
            <a:ext cx="2870584" cy="3817795"/>
          </a:xfrm>
          <a:solidFill>
            <a:schemeClr val="bg1"/>
          </a:solidFill>
          <a:effectLst/>
        </p:spPr>
        <p:txBody>
          <a:bodyPr/>
          <a:lstStyle/>
          <a:p>
            <a:endParaRPr lang="fr-FR"/>
          </a:p>
        </p:txBody>
      </p:sp>
      <p:sp>
        <p:nvSpPr>
          <p:cNvPr id="8" name="Titre 2"/>
          <p:cNvSpPr>
            <a:spLocks noGrp="1"/>
          </p:cNvSpPr>
          <p:nvPr>
            <p:ph type="title" hasCustomPrompt="1"/>
          </p:nvPr>
        </p:nvSpPr>
        <p:spPr>
          <a:xfrm>
            <a:off x="647700" y="627063"/>
            <a:ext cx="2519363"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fr-FR" dirty="0"/>
              <a:t>Titre</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36564" y="172904"/>
            <a:ext cx="3450500" cy="4848545"/>
          </a:xfrm>
          <a:prstGeom prst="rect">
            <a:avLst/>
          </a:prstGeom>
        </p:spPr>
      </p:pic>
      <p:sp>
        <p:nvSpPr>
          <p:cNvPr id="9"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spTree>
    <p:extLst>
      <p:ext uri="{BB962C8B-B14F-4D97-AF65-F5344CB8AC3E}">
        <p14:creationId xmlns:p14="http://schemas.microsoft.com/office/powerpoint/2010/main" val="334215167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creen_XS">
    <p:spTree>
      <p:nvGrpSpPr>
        <p:cNvPr id="1" name=""/>
        <p:cNvGrpSpPr/>
        <p:nvPr/>
      </p:nvGrpSpPr>
      <p:grpSpPr>
        <a:xfrm>
          <a:off x="0" y="0"/>
          <a:ext cx="0" cy="0"/>
          <a:chOff x="0" y="0"/>
          <a:chExt cx="0" cy="0"/>
        </a:xfrm>
      </p:grpSpPr>
      <p:sp>
        <p:nvSpPr>
          <p:cNvPr id="6" name="Espace réservé pour une image  5"/>
          <p:cNvSpPr>
            <a:spLocks noGrp="1"/>
          </p:cNvSpPr>
          <p:nvPr>
            <p:ph type="pic" sz="quarter" idx="16"/>
          </p:nvPr>
        </p:nvSpPr>
        <p:spPr>
          <a:xfrm>
            <a:off x="6279414" y="1026803"/>
            <a:ext cx="1771810" cy="3124869"/>
          </a:xfrm>
          <a:solidFill>
            <a:schemeClr val="bg1"/>
          </a:solidFill>
          <a:effectLst/>
        </p:spPr>
        <p:txBody>
          <a:bodyPr/>
          <a:lstStyle/>
          <a:p>
            <a:endParaRPr lang="fr-FR"/>
          </a:p>
        </p:txBody>
      </p:sp>
      <p:sp>
        <p:nvSpPr>
          <p:cNvPr id="8" name="Titre 2"/>
          <p:cNvSpPr>
            <a:spLocks noGrp="1"/>
          </p:cNvSpPr>
          <p:nvPr>
            <p:ph type="title" hasCustomPrompt="1"/>
          </p:nvPr>
        </p:nvSpPr>
        <p:spPr>
          <a:xfrm>
            <a:off x="647700" y="627063"/>
            <a:ext cx="5184775"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fr-FR" dirty="0"/>
              <a:t>Titre</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2"/>
          <p:cNvSpPr>
            <a:spLocks noGrp="1"/>
          </p:cNvSpPr>
          <p:nvPr>
            <p:ph type="body" sz="quarter" idx="17"/>
          </p:nvPr>
        </p:nvSpPr>
        <p:spPr>
          <a:xfrm>
            <a:off x="3311525" y="1278659"/>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43185" y="497387"/>
            <a:ext cx="2042405" cy="4163906"/>
          </a:xfrm>
          <a:prstGeom prst="rect">
            <a:avLst/>
          </a:prstGeom>
        </p:spPr>
      </p:pic>
      <p:sp>
        <p:nvSpPr>
          <p:cNvPr id="9"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‹N°›</a:t>
            </a:fld>
            <a:endParaRPr lang="fr-FR" dirty="0"/>
          </a:p>
        </p:txBody>
      </p:sp>
    </p:spTree>
    <p:extLst>
      <p:ext uri="{BB962C8B-B14F-4D97-AF65-F5344CB8AC3E}">
        <p14:creationId xmlns:p14="http://schemas.microsoft.com/office/powerpoint/2010/main" val="222492068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3"/>
          <p:cNvSpPr>
            <a:spLocks noGrp="1"/>
          </p:cNvSpPr>
          <p:nvPr>
            <p:ph type="title"/>
          </p:nvPr>
        </p:nvSpPr>
        <p:spPr>
          <a:xfrm>
            <a:off x="647700" y="627063"/>
            <a:ext cx="7848600" cy="360000"/>
          </a:xfrm>
          <a:prstGeom prst="rect">
            <a:avLst/>
          </a:prstGeom>
        </p:spPr>
        <p:txBody>
          <a:bodyPr vert="horz" lIns="0" tIns="45720" rIns="0" bIns="45720" rtlCol="0" anchor="ctr">
            <a:noAutofit/>
          </a:bodyPr>
          <a:lstStyle/>
          <a:p>
            <a:r>
              <a:rPr lang="fr-FR" dirty="0"/>
              <a:t>Modifiez le style du titre</a:t>
            </a:r>
          </a:p>
        </p:txBody>
      </p:sp>
      <p:sp>
        <p:nvSpPr>
          <p:cNvPr id="12" name="Text Placeholder 2"/>
          <p:cNvSpPr>
            <a:spLocks noGrp="1"/>
          </p:cNvSpPr>
          <p:nvPr>
            <p:ph type="body" idx="1"/>
          </p:nvPr>
        </p:nvSpPr>
        <p:spPr>
          <a:xfrm>
            <a:off x="647699" y="1524000"/>
            <a:ext cx="7848601" cy="2992437"/>
          </a:xfrm>
          <a:prstGeom prst="rect">
            <a:avLst/>
          </a:prstGeom>
        </p:spPr>
        <p:txBody>
          <a:bodyPr vert="horz" lIns="0" tIns="45720" rIns="90000" bIns="4572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numéro de diapositive 1"/>
          <p:cNvSpPr>
            <a:spLocks noGrp="1"/>
          </p:cNvSpPr>
          <p:nvPr>
            <p:ph type="sldNum" sz="quarter" idx="4"/>
          </p:nvPr>
        </p:nvSpPr>
        <p:spPr>
          <a:xfrm>
            <a:off x="8591550" y="4854937"/>
            <a:ext cx="552450" cy="274637"/>
          </a:xfrm>
          <a:prstGeom prst="rect">
            <a:avLst/>
          </a:prstGeom>
        </p:spPr>
        <p:txBody>
          <a:bodyPr/>
          <a:lstStyle>
            <a:lvl1pPr>
              <a:defRPr sz="900">
                <a:solidFill>
                  <a:schemeClr val="accent1"/>
                </a:solidFill>
              </a:defRPr>
            </a:lvl1pPr>
          </a:lstStyle>
          <a:p>
            <a:fld id="{79F9326D-DAD1-4BE6-82E4-E31BA829A511}"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04" r:id="rId1"/>
    <p:sldLayoutId id="2147483729" r:id="rId2"/>
    <p:sldLayoutId id="2147483734" r:id="rId3"/>
    <p:sldLayoutId id="2147483746" r:id="rId4"/>
    <p:sldLayoutId id="2147483749" r:id="rId5"/>
    <p:sldLayoutId id="2147483748" r:id="rId6"/>
    <p:sldLayoutId id="2147483750" r:id="rId7"/>
    <p:sldLayoutId id="2147483751" r:id="rId8"/>
    <p:sldLayoutId id="2147483752" r:id="rId9"/>
    <p:sldLayoutId id="2147483753" r:id="rId10"/>
    <p:sldLayoutId id="2147483754" r:id="rId11"/>
    <p:sldLayoutId id="2147483755" r:id="rId12"/>
    <p:sldLayoutId id="2147483756" r:id="rId13"/>
    <p:sldLayoutId id="2147483730" r:id="rId14"/>
    <p:sldLayoutId id="2147483760" r:id="rId15"/>
    <p:sldLayoutId id="2147483761" r:id="rId16"/>
    <p:sldLayoutId id="2147483767" r:id="rId17"/>
    <p:sldLayoutId id="2147483803" r:id="rId18"/>
  </p:sldLayoutIdLst>
  <p:transition spd="slow">
    <p:push dir="u"/>
  </p:transition>
  <p:txStyles>
    <p:titleStyle>
      <a:lvl1pPr algn="l" defTabSz="914400" rtl="0" eaLnBrk="1" latinLnBrk="0" hangingPunct="1">
        <a:lnSpc>
          <a:spcPct val="90000"/>
        </a:lnSpc>
        <a:spcBef>
          <a:spcPct val="0"/>
        </a:spcBef>
        <a:buNone/>
        <a:defRPr sz="2800" kern="1200">
          <a:solidFill>
            <a:schemeClr val="accent1"/>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0"/>
        </a:spcBef>
        <a:buClr>
          <a:srgbClr val="0696A8"/>
        </a:buClr>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180975" indent="-180975" algn="l" defTabSz="914400" rtl="0" eaLnBrk="1" latinLnBrk="0" hangingPunct="1">
        <a:lnSpc>
          <a:spcPct val="100000"/>
        </a:lnSpc>
        <a:spcBef>
          <a:spcPts val="0"/>
        </a:spcBef>
        <a:buClr>
          <a:srgbClr val="0696A8"/>
        </a:buClr>
        <a:buFont typeface="Arial" panose="020B0604020202020204" pitchFamily="34" charset="0"/>
        <a:buChar char="•"/>
        <a:defRPr sz="1050" kern="1200">
          <a:solidFill>
            <a:schemeClr val="tx1"/>
          </a:solidFill>
          <a:latin typeface="Century Gothic" panose="020B0502020202020204" pitchFamily="34" charset="0"/>
          <a:ea typeface="+mn-ea"/>
          <a:cs typeface="+mn-cs"/>
        </a:defRPr>
      </a:lvl2pPr>
      <a:lvl3pPr marL="180975" indent="-180975" algn="l" defTabSz="914400" rtl="0" eaLnBrk="1" latinLnBrk="0" hangingPunct="1">
        <a:lnSpc>
          <a:spcPct val="100000"/>
        </a:lnSpc>
        <a:spcBef>
          <a:spcPts val="0"/>
        </a:spcBef>
        <a:buClr>
          <a:srgbClr val="0696A8"/>
        </a:buClr>
        <a:buFont typeface="Arial" panose="020B0604020202020204" pitchFamily="34" charset="0"/>
        <a:buChar char="•"/>
        <a:defRPr sz="1050" kern="1200">
          <a:solidFill>
            <a:schemeClr val="tx1"/>
          </a:solidFill>
          <a:latin typeface="Century Gothic" panose="020B0502020202020204" pitchFamily="34" charset="0"/>
          <a:ea typeface="+mn-ea"/>
          <a:cs typeface="+mn-cs"/>
        </a:defRPr>
      </a:lvl3pPr>
      <a:lvl4pPr marL="180975" indent="-180975" algn="l" defTabSz="914400" rtl="0" eaLnBrk="1" latinLnBrk="0" hangingPunct="1">
        <a:lnSpc>
          <a:spcPct val="100000"/>
        </a:lnSpc>
        <a:spcBef>
          <a:spcPts val="0"/>
        </a:spcBef>
        <a:buClr>
          <a:srgbClr val="0696A8"/>
        </a:buClr>
        <a:buFont typeface="Arial" panose="020B0604020202020204" pitchFamily="34" charset="0"/>
        <a:buChar char="•"/>
        <a:defRPr sz="105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352">
          <p15:clr>
            <a:srgbClr val="F26B43"/>
          </p15:clr>
        </p15:guide>
        <p15:guide id="2" pos="408">
          <p15:clr>
            <a:srgbClr val="F26B43"/>
          </p15:clr>
        </p15:guide>
        <p15:guide id="3" orient="horz" pos="2845">
          <p15:clr>
            <a:srgbClr val="F26B43"/>
          </p15:clr>
        </p15:guide>
        <p15:guide id="4" orient="horz" pos="395">
          <p15:clr>
            <a:srgbClr val="F26B43"/>
          </p15:clr>
        </p15:guide>
        <p15:guide id="5" pos="725">
          <p15:clr>
            <a:srgbClr val="F26B43"/>
          </p15:clr>
        </p15:guide>
        <p15:guide id="6" pos="816">
          <p15:clr>
            <a:srgbClr val="F26B43"/>
          </p15:clr>
        </p15:guide>
        <p15:guide id="7" pos="5012">
          <p15:clr>
            <a:srgbClr val="F26B43"/>
          </p15:clr>
        </p15:guide>
        <p15:guide id="8" pos="4921">
          <p15:clr>
            <a:srgbClr val="F26B43"/>
          </p15:clr>
        </p15:guide>
        <p15:guide id="9" pos="4604">
          <p15:clr>
            <a:srgbClr val="F26B43"/>
          </p15:clr>
        </p15:guide>
        <p15:guide id="10" pos="4513">
          <p15:clr>
            <a:srgbClr val="F26B43"/>
          </p15:clr>
        </p15:guide>
        <p15:guide id="11" pos="1156">
          <p15:clr>
            <a:srgbClr val="F26B43"/>
          </p15:clr>
        </p15:guide>
        <p15:guide id="12" pos="1247">
          <p15:clr>
            <a:srgbClr val="F26B43"/>
          </p15:clr>
        </p15:guide>
        <p15:guide id="13" pos="4173">
          <p15:clr>
            <a:srgbClr val="F26B43"/>
          </p15:clr>
        </p15:guide>
        <p15:guide id="14" pos="4082">
          <p15:clr>
            <a:srgbClr val="F26B43"/>
          </p15:clr>
        </p15:guide>
        <p15:guide id="15" pos="3765">
          <p15:clr>
            <a:srgbClr val="F26B43"/>
          </p15:clr>
        </p15:guide>
        <p15:guide id="16" pos="3674">
          <p15:clr>
            <a:srgbClr val="F26B43"/>
          </p15:clr>
        </p15:guide>
        <p15:guide id="17" pos="1565">
          <p15:clr>
            <a:srgbClr val="F26B43"/>
          </p15:clr>
        </p15:guide>
        <p15:guide id="18" pos="1655">
          <p15:clr>
            <a:srgbClr val="F26B43"/>
          </p15:clr>
        </p15:guide>
        <p15:guide id="19" pos="1995">
          <p15:clr>
            <a:srgbClr val="F26B43"/>
          </p15:clr>
        </p15:guide>
        <p15:guide id="20" pos="2086">
          <p15:clr>
            <a:srgbClr val="F26B43"/>
          </p15:clr>
        </p15:guide>
        <p15:guide id="21" pos="3334">
          <p15:clr>
            <a:srgbClr val="F26B43"/>
          </p15:clr>
        </p15:guide>
        <p15:guide id="22" pos="3243">
          <p15:clr>
            <a:srgbClr val="F26B43"/>
          </p15:clr>
        </p15:guide>
        <p15:guide id="23" pos="2404">
          <p15:clr>
            <a:srgbClr val="F26B43"/>
          </p15:clr>
        </p15:guide>
        <p15:guide id="24" pos="2494">
          <p15:clr>
            <a:srgbClr val="F26B43"/>
          </p15:clr>
        </p15:guide>
        <p15:guide id="25" pos="2835">
          <p15:clr>
            <a:srgbClr val="F26B43"/>
          </p15:clr>
        </p15:guide>
        <p15:guide id="26" pos="29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dirty="0"/>
              <a:t>Add title here</a:t>
            </a:r>
          </a:p>
        </p:txBody>
      </p:sp>
      <p:sp>
        <p:nvSpPr>
          <p:cNvPr id="3" name="Text Placeholder 2"/>
          <p:cNvSpPr>
            <a:spLocks noGrp="1"/>
          </p:cNvSpPr>
          <p:nvPr>
            <p:ph type="body" idx="1"/>
          </p:nvPr>
        </p:nvSpPr>
        <p:spPr>
          <a:xfrm>
            <a:off x="822960" y="1581151"/>
            <a:ext cx="7543800" cy="282066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482288" y="4665993"/>
            <a:ext cx="5113697" cy="273844"/>
          </a:xfrm>
          <a:prstGeom prst="rect">
            <a:avLst/>
          </a:prstGeom>
        </p:spPr>
        <p:txBody>
          <a:bodyPr/>
          <a:lstStyle>
            <a:lvl1pPr>
              <a:defRPr sz="825" b="0" i="0" cap="all" baseline="0">
                <a:solidFill>
                  <a:schemeClr val="tx1"/>
                </a:solidFill>
                <a:latin typeface="+mn-lt"/>
              </a:defRPr>
            </a:lvl1pPr>
          </a:lstStyle>
          <a:p>
            <a:r>
              <a:rPr lang="en-US" dirty="0"/>
              <a:t>CSP00012_S_M_Digital Forensic for Maritime: Presentation Template Created by PR</a:t>
            </a:r>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8197947" y="4665993"/>
            <a:ext cx="463434" cy="273844"/>
          </a:xfrm>
          <a:prstGeom prst="rect">
            <a:avLst/>
          </a:prstGeom>
        </p:spPr>
        <p:txBody>
          <a:bodyPr/>
          <a:lstStyle>
            <a:lvl1pPr algn="r">
              <a:defRPr sz="825" b="0" i="0">
                <a:solidFill>
                  <a:schemeClr val="tx1"/>
                </a:solidFill>
                <a:latin typeface="+mn-lt"/>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3148192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801" r:id="rId19"/>
    <p:sldLayoutId id="2147483802" r:id="rId20"/>
  </p:sldLayoutIdLst>
  <p:hf hdr="0" dt="0"/>
  <p:txStyles>
    <p:titleStyle>
      <a:lvl1pPr algn="l" defTabSz="685800" rtl="0" eaLnBrk="1" latinLnBrk="0" hangingPunct="1">
        <a:lnSpc>
          <a:spcPct val="90000"/>
        </a:lnSpc>
        <a:spcBef>
          <a:spcPct val="0"/>
        </a:spcBef>
        <a:buNone/>
        <a:defRPr sz="4500" kern="1200" spc="-38" baseline="0">
          <a:solidFill>
            <a:schemeClr val="tx1"/>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
          <a:schemeClr val="accent1"/>
        </a:buClr>
        <a:buSzPct val="100000"/>
        <a:buFont typeface="Calibri" panose="020F0502020204030204" pitchFamily="34" charset="0"/>
        <a:buChar char=" "/>
        <a:defRPr sz="1500" kern="1200">
          <a:solidFill>
            <a:schemeClr val="tx1"/>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0A17A8F-6257-4BB1-9DD0-4DD0D5C0590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20D8B30-4890-4246-8BE1-190A2D08EC6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DF9D6E-D4EA-49A2-B2D6-735CE6C800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3C5B306-1F40-442C-B150-8721E81FDF1B}" type="datetimeFigureOut">
              <a:rPr lang="fr-FR" smtClean="0"/>
              <a:t>15/08/2024</a:t>
            </a:fld>
            <a:endParaRPr lang="fr-FR"/>
          </a:p>
        </p:txBody>
      </p:sp>
      <p:sp>
        <p:nvSpPr>
          <p:cNvPr id="5" name="Espace réservé du pied de page 4">
            <a:extLst>
              <a:ext uri="{FF2B5EF4-FFF2-40B4-BE49-F238E27FC236}">
                <a16:creationId xmlns:a16="http://schemas.microsoft.com/office/drawing/2014/main" id="{ED72C574-A1DB-4787-BAF9-5C1F5B44824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B2C2837-0D88-4D03-8580-CC1B3DA0FCA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8FC096-D195-4392-A597-E50EA60D946D}" type="slidenum">
              <a:rPr lang="fr-FR" smtClean="0"/>
              <a:t>‹N°›</a:t>
            </a:fld>
            <a:endParaRPr lang="fr-FR"/>
          </a:p>
        </p:txBody>
      </p:sp>
      <p:pic>
        <p:nvPicPr>
          <p:cNvPr id="10" name="Picture 8">
            <a:extLst>
              <a:ext uri="{FF2B5EF4-FFF2-40B4-BE49-F238E27FC236}">
                <a16:creationId xmlns:a16="http://schemas.microsoft.com/office/drawing/2014/main" id="{F9ABB052-2C73-3244-EEE0-656486C120FF}"/>
              </a:ext>
            </a:extLst>
          </p:cNvPr>
          <p:cNvPicPr>
            <a:picLocks noChangeAspect="1"/>
          </p:cNvPicPr>
          <p:nvPr userDrawn="1"/>
        </p:nvPicPr>
        <p:blipFill rotWithShape="1">
          <a:blip r:embed="rId14" cstate="email">
            <a:alphaModFix amt="18000"/>
            <a:extLst>
              <a:ext uri="{28A0092B-C50C-407E-A947-70E740481C1C}">
                <a14:useLocalDpi xmlns:a14="http://schemas.microsoft.com/office/drawing/2010/main"/>
              </a:ext>
            </a:extLst>
          </a:blip>
          <a:srcRect/>
          <a:stretch/>
        </p:blipFill>
        <p:spPr>
          <a:xfrm>
            <a:off x="-1665057" y="34951"/>
            <a:ext cx="5214004" cy="5143500"/>
          </a:xfrm>
          <a:prstGeom prst="rect">
            <a:avLst/>
          </a:prstGeom>
        </p:spPr>
      </p:pic>
      <p:sp>
        <p:nvSpPr>
          <p:cNvPr id="7" name="ZoneTexte 6">
            <a:extLst>
              <a:ext uri="{FF2B5EF4-FFF2-40B4-BE49-F238E27FC236}">
                <a16:creationId xmlns:a16="http://schemas.microsoft.com/office/drawing/2014/main" id="{69C4FFBD-9E1D-85C4-0FCF-079E306E453A}"/>
              </a:ext>
            </a:extLst>
          </p:cNvPr>
          <p:cNvSpPr txBox="1"/>
          <p:nvPr userDrawn="1"/>
        </p:nvSpPr>
        <p:spPr>
          <a:xfrm>
            <a:off x="8048347" y="8908"/>
            <a:ext cx="1087157"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900"/>
              </a:spcBef>
              <a:spcAft>
                <a:spcPts val="150"/>
              </a:spcAft>
              <a:buClr>
                <a:srgbClr val="FFBA00"/>
              </a:buClr>
              <a:buSzPct val="100000"/>
              <a:buFont typeface="Calibri" panose="020F0502020204030204" pitchFamily="34" charset="0"/>
              <a:buNone/>
              <a:tabLst/>
              <a:defRPr/>
            </a:pPr>
            <a:r>
              <a:rPr kumimoji="0" lang="en-US" sz="1100" b="1" i="0" u="none" strike="noStrike" kern="1200" cap="none" spc="0" normalizeH="0" baseline="0" noProof="0" dirty="0">
                <a:ln>
                  <a:noFill/>
                </a:ln>
                <a:solidFill>
                  <a:srgbClr val="D87A1A"/>
                </a:solidFill>
                <a:effectLst/>
                <a:uLnTx/>
                <a:uFillTx/>
                <a:latin typeface="Century Gothic"/>
                <a:ea typeface="+mn-ea"/>
                <a:cs typeface="+mn-cs"/>
              </a:rPr>
              <a:t>CSP0011_C_E</a:t>
            </a:r>
          </a:p>
        </p:txBody>
      </p:sp>
    </p:spTree>
    <p:extLst>
      <p:ext uri="{BB962C8B-B14F-4D97-AF65-F5344CB8AC3E}">
        <p14:creationId xmlns:p14="http://schemas.microsoft.com/office/powerpoint/2010/main" val="124222066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www.cybersecpro-project.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49.jpe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44.xml"/><Relationship Id="rId1" Type="http://schemas.openxmlformats.org/officeDocument/2006/relationships/themeOverride" Target="../theme/themeOverride1.xml"/><Relationship Id="rId4" Type="http://schemas.openxmlformats.org/officeDocument/2006/relationships/image" Target="../media/image5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0.xml"/><Relationship Id="rId4" Type="http://schemas.openxmlformats.org/officeDocument/2006/relationships/image" Target="../media/image27.jpe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6.png"/><Relationship Id="rId2" Type="http://schemas.openxmlformats.org/officeDocument/2006/relationships/slideLayout" Target="../slideLayouts/slideLayout45.xml"/><Relationship Id="rId1" Type="http://schemas.openxmlformats.org/officeDocument/2006/relationships/themeOverride" Target="../theme/themeOverride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g"/></Relationships>
</file>

<file path=ppt/slides/_rels/slide2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62.jpg"/></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hyperlink" Target="https://www.cisco.com/c/en/us/td/docs/Technology/industrial-automation-security-design-guide/m-introduction.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8" Type="http://schemas.openxmlformats.org/officeDocument/2006/relationships/hyperlink" Target="https://www.cybersecpro-project.eu/" TargetMode="External"/><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5.xml"/><Relationship Id="rId1" Type="http://schemas.openxmlformats.org/officeDocument/2006/relationships/themeOverride" Target="../theme/themeOverride3.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5.xml"/><Relationship Id="rId1" Type="http://schemas.openxmlformats.org/officeDocument/2006/relationships/themeOverride" Target="../theme/themeOverride4.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8" Type="http://schemas.openxmlformats.org/officeDocument/2006/relationships/hyperlink" Target="https://www.cybersecpro-project.eu/" TargetMode="External"/><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5.xml"/><Relationship Id="rId1" Type="http://schemas.openxmlformats.org/officeDocument/2006/relationships/themeOverride" Target="../theme/themeOverride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5.xml"/><Relationship Id="rId1" Type="http://schemas.openxmlformats.org/officeDocument/2006/relationships/themeOverride" Target="../theme/themeOverride6.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50.jpeg"/><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0.xml"/><Relationship Id="rId1" Type="http://schemas.openxmlformats.org/officeDocument/2006/relationships/themeOverride" Target="../theme/themeOverride7.xml"/><Relationship Id="rId5" Type="http://schemas.openxmlformats.org/officeDocument/2006/relationships/hyperlink" Target="https://inductiveautomation.com/ignition/architectures" TargetMode="External"/><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50.jpeg"/><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8" Type="http://schemas.openxmlformats.org/officeDocument/2006/relationships/hyperlink" Target="https://www.sans.org/" TargetMode="External"/><Relationship Id="rId3" Type="http://schemas.openxmlformats.org/officeDocument/2006/relationships/hyperlink" Target="https://www.isa.org/about-isa" TargetMode="External"/><Relationship Id="rId7" Type="http://schemas.openxmlformats.org/officeDocument/2006/relationships/hyperlink" Target="https://owasp.org/" TargetMode="External"/><Relationship Id="rId2" Type="http://schemas.openxmlformats.org/officeDocument/2006/relationships/hyperlink" Target="https://csrc.nist.gov/publications/detail/sp/800-82/rev-2/final" TargetMode="External"/><Relationship Id="rId1" Type="http://schemas.openxmlformats.org/officeDocument/2006/relationships/slideLayout" Target="../slideLayouts/slideLayout50.xml"/><Relationship Id="rId6" Type="http://schemas.openxmlformats.org/officeDocument/2006/relationships/hyperlink" Target="https://www.iso.org/isoiec-27001-information-security.html" TargetMode="External"/><Relationship Id="rId11" Type="http://schemas.openxmlformats.org/officeDocument/2006/relationships/hyperlink" Target="https://www.enseccoe.org/" TargetMode="External"/><Relationship Id="rId5" Type="http://schemas.openxmlformats.org/officeDocument/2006/relationships/hyperlink" Target="https://www.nist.gov/" TargetMode="External"/><Relationship Id="rId10" Type="http://schemas.openxmlformats.org/officeDocument/2006/relationships/hyperlink" Target="https://www.ferc.gov/" TargetMode="External"/><Relationship Id="rId4" Type="http://schemas.openxmlformats.org/officeDocument/2006/relationships/hyperlink" Target="https://www.isa.org/standards-and-publications/isa-standards/isa-iec-62443-series-of-standards" TargetMode="External"/><Relationship Id="rId9" Type="http://schemas.openxmlformats.org/officeDocument/2006/relationships/hyperlink" Target="https://www.enisa.europa.eu/"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0.xml"/><Relationship Id="rId4" Type="http://schemas.openxmlformats.org/officeDocument/2006/relationships/image" Target="../media/image90.sv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50.xml"/><Relationship Id="rId4" Type="http://schemas.openxmlformats.org/officeDocument/2006/relationships/image" Target="../media/image93.png"/></Relationships>
</file>

<file path=ppt/slides/_rels/slide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50.xml"/></Relationships>
</file>

<file path=ppt/slides/_rels/slide7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5346114" y="609601"/>
            <a:ext cx="3242570" cy="1661159"/>
          </a:xfrm>
        </p:spPr>
        <p:txBody>
          <a:bodyPr>
            <a:noAutofit/>
          </a:bodyPr>
          <a:lstStyle/>
          <a:p>
            <a:r>
              <a:rPr lang="en-US" sz="3600" dirty="0"/>
              <a:t>Cyber range and operations on SCADA</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5346114" y="3936626"/>
            <a:ext cx="3242570" cy="756694"/>
          </a:xfrm>
        </p:spPr>
        <p:txBody>
          <a:bodyPr/>
          <a:lstStyle/>
          <a:p>
            <a:r>
              <a:rPr lang="en-US" dirty="0"/>
              <a:t>Presentation by:  Bruno BENDER</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5234940" y="2530136"/>
            <a:ext cx="3909060" cy="756695"/>
          </a:xfrm>
        </p:spPr>
        <p:txBody>
          <a:bodyPr/>
          <a:lstStyle/>
          <a:p>
            <a:r>
              <a:rPr lang="en-US" dirty="0"/>
              <a:t>CSP0011_S_E</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2630818" y="-8370"/>
            <a:ext cx="1914810" cy="514413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solidFill>
                <a:srgbClr val="000000"/>
              </a:solidFill>
              <a:latin typeface="Century Gothic"/>
            </a:endParaRPr>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5" name="ZoneTexte 4">
            <a:extLst>
              <a:ext uri="{FF2B5EF4-FFF2-40B4-BE49-F238E27FC236}">
                <a16:creationId xmlns:a16="http://schemas.microsoft.com/office/drawing/2014/main" id="{FE6ECF59-8649-FBD0-FC09-4A44012C9E5E}"/>
              </a:ext>
            </a:extLst>
          </p:cNvPr>
          <p:cNvSpPr txBox="1"/>
          <p:nvPr/>
        </p:nvSpPr>
        <p:spPr>
          <a:xfrm>
            <a:off x="5422692" y="4226122"/>
            <a:ext cx="3242570" cy="307777"/>
          </a:xfrm>
          <a:prstGeom prst="rect">
            <a:avLst/>
          </a:prstGeom>
          <a:noFill/>
        </p:spPr>
        <p:txBody>
          <a:bodyPr wrap="square">
            <a:spAutoFit/>
          </a:bodyPr>
          <a:lstStyle/>
          <a:p>
            <a:r>
              <a:rPr lang="en-GB" sz="1400"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https://www.cybersecpro-project.eu/</a:t>
            </a:r>
            <a:endParaRPr lang="fr-FR" dirty="0">
              <a:solidFill>
                <a:schemeClr val="accent2"/>
              </a:solidFill>
            </a:endParaRPr>
          </a:p>
        </p:txBody>
      </p:sp>
    </p:spTree>
    <p:extLst>
      <p:ext uri="{BB962C8B-B14F-4D97-AF65-F5344CB8AC3E}">
        <p14:creationId xmlns:p14="http://schemas.microsoft.com/office/powerpoint/2010/main" val="3503979848"/>
      </p:ext>
    </p:extLst>
  </p:cSld>
  <p:clrMapOvr>
    <a:masterClrMapping/>
  </p:clrMapOvr>
  <mc:AlternateContent xmlns:mc="http://schemas.openxmlformats.org/markup-compatibility/2006" xmlns:p14="http://schemas.microsoft.com/office/powerpoint/2010/main">
    <mc:Choice Requires="p14">
      <p:transition spd="slow" p14:dur="2000" advTm="10091"/>
    </mc:Choice>
    <mc:Fallback xmlns="" xmlns:a16="http://schemas.microsoft.com/office/drawing/2014/main" xmlns:adec="http://schemas.microsoft.com/office/drawing/2017/decorative" xmlns:a14="http://schemas.microsoft.com/office/drawing/2010/main" xmlns:ahyp="http://schemas.microsoft.com/office/drawing/2018/hyperlinkcolor">
      <p:transition spd="slow" advTm="100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3917-072D-B98F-53A4-46496DCB7D2A}"/>
              </a:ext>
            </a:extLst>
          </p:cNvPr>
          <p:cNvSpPr>
            <a:spLocks noGrp="1"/>
          </p:cNvSpPr>
          <p:nvPr>
            <p:ph type="ctrTitle"/>
          </p:nvPr>
        </p:nvSpPr>
        <p:spPr>
          <a:xfrm>
            <a:off x="4949841" y="0"/>
            <a:ext cx="3590158" cy="737419"/>
          </a:xfrm>
        </p:spPr>
        <p:txBody>
          <a:bodyPr/>
          <a:lstStyle/>
          <a:p>
            <a:r>
              <a:rPr lang="en-US" dirty="0"/>
              <a:t>Training Outline</a:t>
            </a:r>
          </a:p>
        </p:txBody>
      </p:sp>
      <p:sp>
        <p:nvSpPr>
          <p:cNvPr id="10" name="Subtitle 9">
            <a:extLst>
              <a:ext uri="{FF2B5EF4-FFF2-40B4-BE49-F238E27FC236}">
                <a16:creationId xmlns:a16="http://schemas.microsoft.com/office/drawing/2014/main" id="{DB4740A4-A1D9-E9B5-6838-073E1369284E}"/>
              </a:ext>
            </a:extLst>
          </p:cNvPr>
          <p:cNvSpPr>
            <a:spLocks noGrp="1"/>
          </p:cNvSpPr>
          <p:nvPr>
            <p:ph type="subTitle" idx="1"/>
          </p:nvPr>
        </p:nvSpPr>
        <p:spPr>
          <a:xfrm>
            <a:off x="4949841" y="872335"/>
            <a:ext cx="3590158" cy="572924"/>
          </a:xfrm>
        </p:spPr>
        <p:txBody>
          <a:bodyPr/>
          <a:lstStyle/>
          <a:p>
            <a:r>
              <a:rPr lang="en-US" dirty="0"/>
              <a:t>Day-1</a:t>
            </a:r>
          </a:p>
        </p:txBody>
      </p:sp>
      <p:sp>
        <p:nvSpPr>
          <p:cNvPr id="11" name="Text Placeholder 10">
            <a:extLst>
              <a:ext uri="{FF2B5EF4-FFF2-40B4-BE49-F238E27FC236}">
                <a16:creationId xmlns:a16="http://schemas.microsoft.com/office/drawing/2014/main" id="{06C1B1B9-02C9-EF1E-AFBE-E40015F082E0}"/>
              </a:ext>
            </a:extLst>
          </p:cNvPr>
          <p:cNvSpPr>
            <a:spLocks noGrp="1"/>
          </p:cNvSpPr>
          <p:nvPr>
            <p:ph type="body" sz="quarter" idx="12"/>
          </p:nvPr>
        </p:nvSpPr>
        <p:spPr>
          <a:xfrm>
            <a:off x="4949841" y="1755946"/>
            <a:ext cx="3597533" cy="301454"/>
          </a:xfrm>
        </p:spPr>
        <p:txBody>
          <a:bodyPr>
            <a:noAutofit/>
          </a:bodyPr>
          <a:lstStyle/>
          <a:p>
            <a:r>
              <a:rPr lang="en-US" sz="1200" dirty="0"/>
              <a:t>Topic-1: Definition IT / OT</a:t>
            </a:r>
          </a:p>
        </p:txBody>
      </p:sp>
      <p:sp>
        <p:nvSpPr>
          <p:cNvPr id="23" name="Text Placeholder 22">
            <a:extLst>
              <a:ext uri="{FF2B5EF4-FFF2-40B4-BE49-F238E27FC236}">
                <a16:creationId xmlns:a16="http://schemas.microsoft.com/office/drawing/2014/main" id="{E8F44E43-BD27-EF72-1581-53AA4AF310DE}"/>
              </a:ext>
            </a:extLst>
          </p:cNvPr>
          <p:cNvSpPr>
            <a:spLocks noGrp="1"/>
          </p:cNvSpPr>
          <p:nvPr>
            <p:ph type="body" sz="quarter" idx="15"/>
          </p:nvPr>
        </p:nvSpPr>
        <p:spPr>
          <a:xfrm>
            <a:off x="4949842" y="2064936"/>
            <a:ext cx="4194158" cy="613009"/>
          </a:xfrm>
        </p:spPr>
        <p:txBody>
          <a:bodyPr/>
          <a:lstStyle/>
          <a:p>
            <a:pPr>
              <a:spcBef>
                <a:spcPts val="450"/>
              </a:spcBef>
              <a:spcAft>
                <a:spcPts val="0"/>
              </a:spcAft>
            </a:pPr>
            <a:r>
              <a:rPr lang="en-US" dirty="0"/>
              <a:t>Industrial Control Systems environment</a:t>
            </a:r>
          </a:p>
          <a:p>
            <a:pPr>
              <a:spcBef>
                <a:spcPts val="450"/>
              </a:spcBef>
              <a:spcAft>
                <a:spcPts val="0"/>
              </a:spcAft>
            </a:pPr>
            <a:r>
              <a:rPr lang="en-US" dirty="0"/>
              <a:t>PLC / SCADA</a:t>
            </a:r>
          </a:p>
          <a:p>
            <a:pPr>
              <a:spcBef>
                <a:spcPts val="450"/>
              </a:spcBef>
              <a:spcAft>
                <a:spcPts val="0"/>
              </a:spcAft>
            </a:pPr>
            <a:r>
              <a:rPr lang="en-US" dirty="0"/>
              <a:t>Example : Pipelines</a:t>
            </a:r>
          </a:p>
        </p:txBody>
      </p:sp>
      <p:sp>
        <p:nvSpPr>
          <p:cNvPr id="12" name="Text Placeholder 11">
            <a:extLst>
              <a:ext uri="{FF2B5EF4-FFF2-40B4-BE49-F238E27FC236}">
                <a16:creationId xmlns:a16="http://schemas.microsoft.com/office/drawing/2014/main" id="{A45E210F-6B8D-736F-B141-2B3CBE61357A}"/>
              </a:ext>
            </a:extLst>
          </p:cNvPr>
          <p:cNvSpPr>
            <a:spLocks noGrp="1"/>
          </p:cNvSpPr>
          <p:nvPr>
            <p:ph type="body" sz="quarter" idx="13"/>
          </p:nvPr>
        </p:nvSpPr>
        <p:spPr>
          <a:xfrm>
            <a:off x="4949840" y="2816249"/>
            <a:ext cx="3891600" cy="301454"/>
          </a:xfrm>
        </p:spPr>
        <p:txBody>
          <a:bodyPr>
            <a:noAutofit/>
          </a:bodyPr>
          <a:lstStyle/>
          <a:p>
            <a:pPr>
              <a:spcBef>
                <a:spcPts val="450"/>
              </a:spcBef>
              <a:spcAft>
                <a:spcPts val="0"/>
              </a:spcAft>
            </a:pPr>
            <a:r>
              <a:rPr lang="en-US" sz="1200" dirty="0"/>
              <a:t>Topic-2: Digital Forensic for PLC / SCADA</a:t>
            </a:r>
          </a:p>
        </p:txBody>
      </p:sp>
      <p:sp>
        <p:nvSpPr>
          <p:cNvPr id="24" name="Text Placeholder 23">
            <a:extLst>
              <a:ext uri="{FF2B5EF4-FFF2-40B4-BE49-F238E27FC236}">
                <a16:creationId xmlns:a16="http://schemas.microsoft.com/office/drawing/2014/main" id="{55DD8B99-A215-EB84-183A-F3B1E73A45B5}"/>
              </a:ext>
            </a:extLst>
          </p:cNvPr>
          <p:cNvSpPr>
            <a:spLocks noGrp="1"/>
          </p:cNvSpPr>
          <p:nvPr>
            <p:ph type="body" sz="quarter" idx="16"/>
          </p:nvPr>
        </p:nvSpPr>
        <p:spPr>
          <a:xfrm>
            <a:off x="4949840" y="3130719"/>
            <a:ext cx="4126924" cy="396850"/>
          </a:xfrm>
        </p:spPr>
        <p:txBody>
          <a:bodyPr/>
          <a:lstStyle/>
          <a:p>
            <a:pPr>
              <a:spcBef>
                <a:spcPts val="450"/>
              </a:spcBef>
              <a:spcAft>
                <a:spcPts val="0"/>
              </a:spcAft>
            </a:pPr>
            <a:r>
              <a:rPr lang="en-US" dirty="0"/>
              <a:t>Topologies / taxonomies</a:t>
            </a:r>
          </a:p>
          <a:p>
            <a:pPr>
              <a:spcBef>
                <a:spcPts val="450"/>
              </a:spcBef>
              <a:spcAft>
                <a:spcPts val="0"/>
              </a:spcAft>
            </a:pPr>
            <a:r>
              <a:rPr lang="en-US" dirty="0"/>
              <a:t>Live Forensics</a:t>
            </a:r>
          </a:p>
          <a:p>
            <a:pPr>
              <a:spcBef>
                <a:spcPts val="450"/>
              </a:spcBef>
              <a:spcAft>
                <a:spcPts val="0"/>
              </a:spcAft>
            </a:pPr>
            <a:endParaRPr lang="en-US" dirty="0"/>
          </a:p>
        </p:txBody>
      </p:sp>
      <p:sp>
        <p:nvSpPr>
          <p:cNvPr id="13" name="Text Placeholder 12">
            <a:extLst>
              <a:ext uri="{FF2B5EF4-FFF2-40B4-BE49-F238E27FC236}">
                <a16:creationId xmlns:a16="http://schemas.microsoft.com/office/drawing/2014/main" id="{19847AB5-5442-A3C4-87F1-C737DF1C6DC0}"/>
              </a:ext>
            </a:extLst>
          </p:cNvPr>
          <p:cNvSpPr>
            <a:spLocks noGrp="1"/>
          </p:cNvSpPr>
          <p:nvPr>
            <p:ph type="body" sz="quarter" idx="14"/>
          </p:nvPr>
        </p:nvSpPr>
        <p:spPr>
          <a:xfrm>
            <a:off x="4949841" y="3659589"/>
            <a:ext cx="3597533" cy="301454"/>
          </a:xfrm>
        </p:spPr>
        <p:txBody>
          <a:bodyPr>
            <a:normAutofit/>
          </a:bodyPr>
          <a:lstStyle/>
          <a:p>
            <a:pPr>
              <a:spcBef>
                <a:spcPts val="450"/>
              </a:spcBef>
              <a:spcAft>
                <a:spcPts val="0"/>
              </a:spcAft>
            </a:pPr>
            <a:r>
              <a:rPr lang="en-US" sz="1200" dirty="0"/>
              <a:t>Topic-3: Detailed Architectures</a:t>
            </a:r>
          </a:p>
        </p:txBody>
      </p:sp>
      <p:sp>
        <p:nvSpPr>
          <p:cNvPr id="25" name="Text Placeholder 24">
            <a:extLst>
              <a:ext uri="{FF2B5EF4-FFF2-40B4-BE49-F238E27FC236}">
                <a16:creationId xmlns:a16="http://schemas.microsoft.com/office/drawing/2014/main" id="{CBF28C9E-02B3-7B82-54FB-BB732FF1E97A}"/>
              </a:ext>
            </a:extLst>
          </p:cNvPr>
          <p:cNvSpPr>
            <a:spLocks noGrp="1"/>
          </p:cNvSpPr>
          <p:nvPr>
            <p:ph type="body" sz="quarter" idx="17"/>
          </p:nvPr>
        </p:nvSpPr>
        <p:spPr>
          <a:xfrm>
            <a:off x="4949841" y="3967328"/>
            <a:ext cx="4126923" cy="639680"/>
          </a:xfrm>
        </p:spPr>
        <p:txBody>
          <a:bodyPr/>
          <a:lstStyle/>
          <a:p>
            <a:pPr>
              <a:spcBef>
                <a:spcPts val="450"/>
              </a:spcBef>
              <a:spcAft>
                <a:spcPts val="0"/>
              </a:spcAft>
            </a:pPr>
            <a:r>
              <a:rPr lang="en-US" dirty="0"/>
              <a:t>OSI Level </a:t>
            </a:r>
          </a:p>
          <a:p>
            <a:pPr>
              <a:spcBef>
                <a:spcPts val="450"/>
              </a:spcBef>
              <a:spcAft>
                <a:spcPts val="0"/>
              </a:spcAft>
            </a:pPr>
            <a:r>
              <a:rPr lang="en-US" dirty="0"/>
              <a:t>IT / OT</a:t>
            </a:r>
          </a:p>
          <a:p>
            <a:pPr>
              <a:spcBef>
                <a:spcPts val="450"/>
              </a:spcBef>
              <a:spcAft>
                <a:spcPts val="0"/>
              </a:spcAft>
            </a:pPr>
            <a:r>
              <a:rPr lang="en-US" dirty="0"/>
              <a:t>Introduction to vulnerabilities and threats</a:t>
            </a:r>
          </a:p>
        </p:txBody>
      </p:sp>
      <p:grpSp>
        <p:nvGrpSpPr>
          <p:cNvPr id="44" name="Group 43">
            <a:extLst>
              <a:ext uri="{FF2B5EF4-FFF2-40B4-BE49-F238E27FC236}">
                <a16:creationId xmlns:a16="http://schemas.microsoft.com/office/drawing/2014/main" id="{19A1C40A-BC04-C14E-7867-E3D7B15979F8}"/>
              </a:ext>
              <a:ext uri="{C183D7F6-B498-43B3-948B-1728B52AA6E4}">
                <adec:decorative xmlns:adec="http://schemas.microsoft.com/office/drawing/2017/decorative" val="1"/>
              </a:ext>
            </a:extLst>
          </p:cNvPr>
          <p:cNvGrpSpPr/>
          <p:nvPr/>
        </p:nvGrpSpPr>
        <p:grpSpPr>
          <a:xfrm>
            <a:off x="2313046" y="1"/>
            <a:ext cx="2219347" cy="5153585"/>
            <a:chOff x="3084061" y="0"/>
            <a:chExt cx="2959129" cy="6871447"/>
          </a:xfrm>
        </p:grpSpPr>
        <p:sp>
          <p:nvSpPr>
            <p:cNvPr id="45" name="Freeform: Shape 44">
              <a:extLst>
                <a:ext uri="{FF2B5EF4-FFF2-40B4-BE49-F238E27FC236}">
                  <a16:creationId xmlns:a16="http://schemas.microsoft.com/office/drawing/2014/main" id="{45521D96-1220-9A5F-FB15-764C14CD87A4}"/>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cxnSp>
          <p:nvCxnSpPr>
            <p:cNvPr id="46" name="Straight Connector 45">
              <a:extLst>
                <a:ext uri="{FF2B5EF4-FFF2-40B4-BE49-F238E27FC236}">
                  <a16:creationId xmlns:a16="http://schemas.microsoft.com/office/drawing/2014/main" id="{937359AB-4FC7-AF1F-096F-69BD733B876C}"/>
                </a:ext>
              </a:extLst>
            </p:cNvPr>
            <p:cNvCxnSpPr>
              <a:cxnSpLocks/>
            </p:cNvCxnSpPr>
            <p:nvPr/>
          </p:nvCxnSpPr>
          <p:spPr>
            <a:xfrm flipH="1">
              <a:off x="308406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5" name="Picture Placeholder 14" descr="A cup of coffee and a notebook on a table&#10;&#10;Description automatically generated">
            <a:extLst>
              <a:ext uri="{FF2B5EF4-FFF2-40B4-BE49-F238E27FC236}">
                <a16:creationId xmlns:a16="http://schemas.microsoft.com/office/drawing/2014/main" id="{5379627D-9B2A-E0CB-76C0-3EADE6FC7807}"/>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719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3917-072D-B98F-53A4-46496DCB7D2A}"/>
              </a:ext>
            </a:extLst>
          </p:cNvPr>
          <p:cNvSpPr>
            <a:spLocks noGrp="1"/>
          </p:cNvSpPr>
          <p:nvPr>
            <p:ph type="ctrTitle"/>
          </p:nvPr>
        </p:nvSpPr>
        <p:spPr>
          <a:xfrm>
            <a:off x="4949841" y="0"/>
            <a:ext cx="3590158" cy="737419"/>
          </a:xfrm>
        </p:spPr>
        <p:txBody>
          <a:bodyPr/>
          <a:lstStyle/>
          <a:p>
            <a:r>
              <a:rPr lang="en-US" dirty="0"/>
              <a:t>Training Outline</a:t>
            </a:r>
          </a:p>
        </p:txBody>
      </p:sp>
      <p:sp>
        <p:nvSpPr>
          <p:cNvPr id="10" name="Subtitle 9">
            <a:extLst>
              <a:ext uri="{FF2B5EF4-FFF2-40B4-BE49-F238E27FC236}">
                <a16:creationId xmlns:a16="http://schemas.microsoft.com/office/drawing/2014/main" id="{DB4740A4-A1D9-E9B5-6838-073E1369284E}"/>
              </a:ext>
            </a:extLst>
          </p:cNvPr>
          <p:cNvSpPr>
            <a:spLocks noGrp="1"/>
          </p:cNvSpPr>
          <p:nvPr>
            <p:ph type="subTitle" idx="1"/>
          </p:nvPr>
        </p:nvSpPr>
        <p:spPr>
          <a:xfrm>
            <a:off x="4949841" y="872335"/>
            <a:ext cx="3590158" cy="572924"/>
          </a:xfrm>
        </p:spPr>
        <p:txBody>
          <a:bodyPr/>
          <a:lstStyle/>
          <a:p>
            <a:r>
              <a:rPr lang="en-US" dirty="0"/>
              <a:t>Day-2</a:t>
            </a:r>
          </a:p>
        </p:txBody>
      </p:sp>
      <p:sp>
        <p:nvSpPr>
          <p:cNvPr id="11" name="Text Placeholder 10">
            <a:extLst>
              <a:ext uri="{FF2B5EF4-FFF2-40B4-BE49-F238E27FC236}">
                <a16:creationId xmlns:a16="http://schemas.microsoft.com/office/drawing/2014/main" id="{06C1B1B9-02C9-EF1E-AFBE-E40015F082E0}"/>
              </a:ext>
            </a:extLst>
          </p:cNvPr>
          <p:cNvSpPr>
            <a:spLocks noGrp="1"/>
          </p:cNvSpPr>
          <p:nvPr>
            <p:ph type="body" sz="quarter" idx="12"/>
          </p:nvPr>
        </p:nvSpPr>
        <p:spPr>
          <a:xfrm>
            <a:off x="4949841" y="1584496"/>
            <a:ext cx="3597533" cy="301454"/>
          </a:xfrm>
        </p:spPr>
        <p:txBody>
          <a:bodyPr>
            <a:noAutofit/>
          </a:bodyPr>
          <a:lstStyle/>
          <a:p>
            <a:r>
              <a:rPr lang="en-US" sz="1600" dirty="0"/>
              <a:t>Topic-4: Vulnerabilities</a:t>
            </a:r>
          </a:p>
        </p:txBody>
      </p:sp>
      <p:sp>
        <p:nvSpPr>
          <p:cNvPr id="23" name="Text Placeholder 22">
            <a:extLst>
              <a:ext uri="{FF2B5EF4-FFF2-40B4-BE49-F238E27FC236}">
                <a16:creationId xmlns:a16="http://schemas.microsoft.com/office/drawing/2014/main" id="{E8F44E43-BD27-EF72-1581-53AA4AF310DE}"/>
              </a:ext>
            </a:extLst>
          </p:cNvPr>
          <p:cNvSpPr>
            <a:spLocks noGrp="1"/>
          </p:cNvSpPr>
          <p:nvPr>
            <p:ph type="body" sz="quarter" idx="15"/>
          </p:nvPr>
        </p:nvSpPr>
        <p:spPr>
          <a:xfrm>
            <a:off x="4949842" y="1893486"/>
            <a:ext cx="4194158" cy="613009"/>
          </a:xfrm>
        </p:spPr>
        <p:txBody>
          <a:bodyPr/>
          <a:lstStyle/>
          <a:p>
            <a:pPr>
              <a:spcBef>
                <a:spcPts val="450"/>
              </a:spcBef>
              <a:spcAft>
                <a:spcPts val="0"/>
              </a:spcAft>
            </a:pPr>
            <a:r>
              <a:rPr lang="en-US" sz="1200" dirty="0"/>
              <a:t>Security challenges</a:t>
            </a:r>
          </a:p>
          <a:p>
            <a:pPr>
              <a:spcBef>
                <a:spcPts val="450"/>
              </a:spcBef>
              <a:spcAft>
                <a:spcPts val="0"/>
              </a:spcAft>
            </a:pPr>
            <a:r>
              <a:rPr lang="en-US" sz="1200" dirty="0"/>
              <a:t>List of vulnerabilities</a:t>
            </a:r>
          </a:p>
          <a:p>
            <a:pPr>
              <a:spcBef>
                <a:spcPts val="450"/>
              </a:spcBef>
              <a:spcAft>
                <a:spcPts val="0"/>
              </a:spcAft>
            </a:pPr>
            <a:r>
              <a:rPr lang="en-US" sz="1200" dirty="0"/>
              <a:t>Methodology</a:t>
            </a:r>
          </a:p>
          <a:p>
            <a:pPr>
              <a:spcBef>
                <a:spcPts val="450"/>
              </a:spcBef>
              <a:spcAft>
                <a:spcPts val="0"/>
              </a:spcAft>
            </a:pPr>
            <a:r>
              <a:rPr lang="en-US" sz="1200" dirty="0"/>
              <a:t>Range scenarios</a:t>
            </a:r>
          </a:p>
        </p:txBody>
      </p:sp>
      <p:sp>
        <p:nvSpPr>
          <p:cNvPr id="12" name="Text Placeholder 11">
            <a:extLst>
              <a:ext uri="{FF2B5EF4-FFF2-40B4-BE49-F238E27FC236}">
                <a16:creationId xmlns:a16="http://schemas.microsoft.com/office/drawing/2014/main" id="{A45E210F-6B8D-736F-B141-2B3CBE61357A}"/>
              </a:ext>
            </a:extLst>
          </p:cNvPr>
          <p:cNvSpPr>
            <a:spLocks noGrp="1"/>
          </p:cNvSpPr>
          <p:nvPr>
            <p:ph type="body" sz="quarter" idx="13"/>
          </p:nvPr>
        </p:nvSpPr>
        <p:spPr>
          <a:xfrm>
            <a:off x="4949840" y="3250170"/>
            <a:ext cx="3891600" cy="301454"/>
          </a:xfrm>
        </p:spPr>
        <p:txBody>
          <a:bodyPr>
            <a:noAutofit/>
          </a:bodyPr>
          <a:lstStyle/>
          <a:p>
            <a:pPr>
              <a:spcBef>
                <a:spcPts val="450"/>
              </a:spcBef>
              <a:spcAft>
                <a:spcPts val="0"/>
              </a:spcAft>
            </a:pPr>
            <a:r>
              <a:rPr lang="en-US" sz="1600" dirty="0"/>
              <a:t>Topic-5 : Penetration platform</a:t>
            </a:r>
          </a:p>
        </p:txBody>
      </p:sp>
      <p:sp>
        <p:nvSpPr>
          <p:cNvPr id="24" name="Text Placeholder 23">
            <a:extLst>
              <a:ext uri="{FF2B5EF4-FFF2-40B4-BE49-F238E27FC236}">
                <a16:creationId xmlns:a16="http://schemas.microsoft.com/office/drawing/2014/main" id="{55DD8B99-A215-EB84-183A-F3B1E73A45B5}"/>
              </a:ext>
            </a:extLst>
          </p:cNvPr>
          <p:cNvSpPr>
            <a:spLocks noGrp="1"/>
          </p:cNvSpPr>
          <p:nvPr>
            <p:ph type="body" sz="quarter" idx="16"/>
          </p:nvPr>
        </p:nvSpPr>
        <p:spPr>
          <a:xfrm>
            <a:off x="4949840" y="3564640"/>
            <a:ext cx="4126924" cy="396850"/>
          </a:xfrm>
        </p:spPr>
        <p:txBody>
          <a:bodyPr/>
          <a:lstStyle/>
          <a:p>
            <a:pPr>
              <a:spcBef>
                <a:spcPts val="450"/>
              </a:spcBef>
              <a:spcAft>
                <a:spcPts val="0"/>
              </a:spcAft>
            </a:pPr>
            <a:r>
              <a:rPr lang="en-US" sz="1200" dirty="0"/>
              <a:t>References</a:t>
            </a:r>
          </a:p>
          <a:p>
            <a:pPr>
              <a:spcBef>
                <a:spcPts val="450"/>
              </a:spcBef>
              <a:spcAft>
                <a:spcPts val="0"/>
              </a:spcAft>
            </a:pPr>
            <a:r>
              <a:rPr lang="en-US" sz="1200" dirty="0"/>
              <a:t>Hands on training</a:t>
            </a:r>
          </a:p>
          <a:p>
            <a:pPr>
              <a:spcBef>
                <a:spcPts val="450"/>
              </a:spcBef>
              <a:spcAft>
                <a:spcPts val="0"/>
              </a:spcAft>
            </a:pPr>
            <a:r>
              <a:rPr lang="en-US" sz="1200" dirty="0"/>
              <a:t>Exploitation of results</a:t>
            </a:r>
          </a:p>
          <a:p>
            <a:pPr>
              <a:spcBef>
                <a:spcPts val="450"/>
              </a:spcBef>
              <a:spcAft>
                <a:spcPts val="0"/>
              </a:spcAft>
            </a:pPr>
            <a:r>
              <a:rPr lang="en-US" sz="1200" dirty="0"/>
              <a:t>LL / LI</a:t>
            </a:r>
          </a:p>
          <a:p>
            <a:pPr>
              <a:spcBef>
                <a:spcPts val="450"/>
              </a:spcBef>
              <a:spcAft>
                <a:spcPts val="0"/>
              </a:spcAft>
            </a:pPr>
            <a:endParaRPr lang="en-US" sz="1200" dirty="0"/>
          </a:p>
        </p:txBody>
      </p:sp>
      <p:grpSp>
        <p:nvGrpSpPr>
          <p:cNvPr id="44" name="Group 43">
            <a:extLst>
              <a:ext uri="{FF2B5EF4-FFF2-40B4-BE49-F238E27FC236}">
                <a16:creationId xmlns:a16="http://schemas.microsoft.com/office/drawing/2014/main" id="{19A1C40A-BC04-C14E-7867-E3D7B15979F8}"/>
              </a:ext>
              <a:ext uri="{C183D7F6-B498-43B3-948B-1728B52AA6E4}">
                <adec:decorative xmlns:adec="http://schemas.microsoft.com/office/drawing/2017/decorative" val="1"/>
              </a:ext>
            </a:extLst>
          </p:cNvPr>
          <p:cNvGrpSpPr/>
          <p:nvPr/>
        </p:nvGrpSpPr>
        <p:grpSpPr>
          <a:xfrm>
            <a:off x="2313046" y="1"/>
            <a:ext cx="2219347" cy="5153585"/>
            <a:chOff x="3084061" y="0"/>
            <a:chExt cx="2959129" cy="6871447"/>
          </a:xfrm>
        </p:grpSpPr>
        <p:sp>
          <p:nvSpPr>
            <p:cNvPr id="45" name="Freeform: Shape 44">
              <a:extLst>
                <a:ext uri="{FF2B5EF4-FFF2-40B4-BE49-F238E27FC236}">
                  <a16:creationId xmlns:a16="http://schemas.microsoft.com/office/drawing/2014/main" id="{45521D96-1220-9A5F-FB15-764C14CD87A4}"/>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cxnSp>
          <p:nvCxnSpPr>
            <p:cNvPr id="46" name="Straight Connector 45">
              <a:extLst>
                <a:ext uri="{FF2B5EF4-FFF2-40B4-BE49-F238E27FC236}">
                  <a16:creationId xmlns:a16="http://schemas.microsoft.com/office/drawing/2014/main" id="{937359AB-4FC7-AF1F-096F-69BD733B876C}"/>
                </a:ext>
              </a:extLst>
            </p:cNvPr>
            <p:cNvCxnSpPr>
              <a:cxnSpLocks/>
            </p:cNvCxnSpPr>
            <p:nvPr/>
          </p:nvCxnSpPr>
          <p:spPr>
            <a:xfrm flipH="1">
              <a:off x="308406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5" name="Picture Placeholder 14" descr="A cup of coffee and a notebook on a table&#10;&#10;Description automatically generated">
            <a:extLst>
              <a:ext uri="{FF2B5EF4-FFF2-40B4-BE49-F238E27FC236}">
                <a16:creationId xmlns:a16="http://schemas.microsoft.com/office/drawing/2014/main" id="{5379627D-9B2A-E0CB-76C0-3EADE6FC7807}"/>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974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961656" y="146216"/>
            <a:ext cx="4000809" cy="1138736"/>
          </a:xfrm>
        </p:spPr>
        <p:txBody>
          <a:bodyPr>
            <a:normAutofit/>
          </a:bodyPr>
          <a:lstStyle/>
          <a:p>
            <a:r>
              <a:rPr lang="en-US" dirty="0"/>
              <a:t>Topic-1: Definitions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954281" y="1433083"/>
            <a:ext cx="3590158" cy="572924"/>
          </a:xfrm>
        </p:spPr>
        <p:txBody>
          <a:bodyPr/>
          <a:lstStyle/>
          <a:p>
            <a:r>
              <a:rPr lang="en-US" dirty="0"/>
              <a:t>We will cover these skills</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954281" y="2120938"/>
            <a:ext cx="4008184" cy="1927400"/>
          </a:xfrm>
        </p:spPr>
        <p:txBody>
          <a:bodyPr>
            <a:noAutofit/>
          </a:bodyPr>
          <a:lstStyle/>
          <a:p>
            <a:pPr>
              <a:spcBef>
                <a:spcPts val="450"/>
              </a:spcBef>
              <a:spcAft>
                <a:spcPts val="0"/>
              </a:spcAft>
            </a:pPr>
            <a:r>
              <a:rPr lang="en-US" sz="1200" dirty="0"/>
              <a:t>Introduction to legal and regulatory aspects of PLC / SCADA : This part will detail PLC and SCADA in their operational environment as well as their specificities when used in support of Industrial control systems (ICS).</a:t>
            </a:r>
          </a:p>
          <a:p>
            <a:pPr>
              <a:spcBef>
                <a:spcPts val="450"/>
              </a:spcBef>
              <a:spcAft>
                <a:spcPts val="0"/>
              </a:spcAft>
            </a:pPr>
            <a:r>
              <a:rPr lang="en-US" sz="1200" dirty="0"/>
              <a:t>IT / OT: This section will discuss the </a:t>
            </a:r>
            <a:r>
              <a:rPr lang="en-US" sz="1200" dirty="0" err="1"/>
              <a:t>lsegregation</a:t>
            </a:r>
            <a:r>
              <a:rPr lang="en-US" sz="1200" dirty="0"/>
              <a:t> between IT and  OT  as well as as their specificities when used in support of Industrial control systems (ICS).</a:t>
            </a:r>
          </a:p>
          <a:p>
            <a:pPr>
              <a:spcBef>
                <a:spcPts val="450"/>
              </a:spcBef>
              <a:spcAft>
                <a:spcPts val="0"/>
              </a:spcAft>
            </a:pPr>
            <a:r>
              <a:rPr lang="en-US" sz="1200" dirty="0"/>
              <a:t>The example of </a:t>
            </a:r>
            <a:r>
              <a:rPr lang="en-US" sz="1200" dirty="0" err="1"/>
              <a:t>indusctrial</a:t>
            </a:r>
            <a:r>
              <a:rPr lang="en-US" sz="1200" dirty="0"/>
              <a:t> control Systems for pipelines will be used as an example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pic>
        <p:nvPicPr>
          <p:cNvPr id="10" name="Espace réservé pour une image  9" descr="Une image contenant capture d’écran, Appareils électroniques, ciel, contrôle&#10;&#10;Description générée automatiquement">
            <a:extLst>
              <a:ext uri="{FF2B5EF4-FFF2-40B4-BE49-F238E27FC236}">
                <a16:creationId xmlns:a16="http://schemas.microsoft.com/office/drawing/2014/main" id="{4DE4E412-DF6D-0A92-0EE6-861E95F3B54A}"/>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3132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961656" y="60490"/>
            <a:ext cx="4081491" cy="1393659"/>
          </a:xfrm>
        </p:spPr>
        <p:txBody>
          <a:bodyPr>
            <a:normAutofit/>
          </a:bodyPr>
          <a:lstStyle/>
          <a:p>
            <a:r>
              <a:rPr lang="en-US" dirty="0"/>
              <a:t>Topic-2: Digital Forensic on PLC/ SCADA</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954281" y="1347358"/>
            <a:ext cx="3590158" cy="572924"/>
          </a:xfrm>
        </p:spPr>
        <p:txBody>
          <a:bodyPr/>
          <a:lstStyle/>
          <a:p>
            <a:r>
              <a:rPr lang="en-US" dirty="0"/>
              <a:t>We will cover these skills</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773305" y="1843617"/>
            <a:ext cx="4189719" cy="2683933"/>
          </a:xfrm>
        </p:spPr>
        <p:txBody>
          <a:bodyPr>
            <a:noAutofit/>
          </a:bodyPr>
          <a:lstStyle/>
          <a:p>
            <a:pPr>
              <a:spcBef>
                <a:spcPts val="450"/>
              </a:spcBef>
              <a:spcAft>
                <a:spcPts val="0"/>
              </a:spcAft>
            </a:pPr>
            <a:r>
              <a:rPr lang="en-US" sz="1000" dirty="0"/>
              <a:t>The concept of information security on OT and its importance to industrial </a:t>
            </a:r>
            <a:r>
              <a:rPr lang="en-US" sz="1000" dirty="0" err="1"/>
              <a:t>organisation</a:t>
            </a:r>
            <a:r>
              <a:rPr lang="en-US" sz="1000" dirty="0"/>
              <a:t> will be presented. Types of information assets that need to be protected, as well as the different threats and vulnerabilities that these assets face will be introduced via several use cases and scenarios.</a:t>
            </a:r>
          </a:p>
          <a:p>
            <a:pPr>
              <a:spcBef>
                <a:spcPts val="450"/>
              </a:spcBef>
              <a:spcAft>
                <a:spcPts val="0"/>
              </a:spcAft>
            </a:pPr>
            <a:r>
              <a:rPr lang="en-US" sz="1000" dirty="0"/>
              <a:t>A section dedicated to evidence of attacks incidents on SCADA/ PLC will allow to establish the specific threats and vulnerabilities that exist in the industrial domain. It will also present the different types of attacks and the attackers that launch them, as well as the different solutions to mitigate them.</a:t>
            </a:r>
          </a:p>
          <a:p>
            <a:pPr>
              <a:spcBef>
                <a:spcPts val="450"/>
              </a:spcBef>
              <a:spcAft>
                <a:spcPts val="0"/>
              </a:spcAft>
            </a:pPr>
            <a:r>
              <a:rPr lang="en-US" sz="1000" dirty="0"/>
              <a:t>The module will present several scenarios within the framework of CIA (the three pillars of information security: confidentiality, integrity, and availability). It will explain what each scenario represents as a risk to each pillar and why it could impact the industrial activities.</a:t>
            </a:r>
          </a:p>
          <a:p>
            <a:pPr>
              <a:spcBef>
                <a:spcPts val="450"/>
              </a:spcBef>
              <a:spcAft>
                <a:spcPts val="0"/>
              </a:spcAft>
            </a:pPr>
            <a:r>
              <a:rPr lang="en-US" sz="1000" dirty="0"/>
              <a:t>Other security models that can be used to protect information assets will be used during the workshop. These models include the NIST Cybersecurity Framework, the ISO/IEC 27001 standard, and the COBIT framework.</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pic>
        <p:nvPicPr>
          <p:cNvPr id="5" name="Espace réservé pour une image  4" descr="Une image contenant texte, personne, Appareils électroniques, habits&#10;&#10;Description générée automatiquement">
            <a:extLst>
              <a:ext uri="{FF2B5EF4-FFF2-40B4-BE49-F238E27FC236}">
                <a16:creationId xmlns:a16="http://schemas.microsoft.com/office/drawing/2014/main" id="{14FAF487-73A6-1CFD-4ECA-6D613B5E05F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340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961656" y="231941"/>
            <a:ext cx="4182344" cy="1138736"/>
          </a:xfrm>
        </p:spPr>
        <p:txBody>
          <a:bodyPr>
            <a:normAutofit/>
          </a:bodyPr>
          <a:lstStyle/>
          <a:p>
            <a:r>
              <a:rPr lang="en-US" dirty="0"/>
              <a:t>Topic-3: </a:t>
            </a:r>
            <a:br>
              <a:rPr lang="en-US" dirty="0"/>
            </a:br>
            <a:r>
              <a:rPr lang="en-US" dirty="0"/>
              <a:t>Detailed Architectures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954281" y="1518808"/>
            <a:ext cx="3590158" cy="572924"/>
          </a:xfrm>
        </p:spPr>
        <p:txBody>
          <a:bodyPr/>
          <a:lstStyle/>
          <a:p>
            <a:r>
              <a:rPr lang="en-US" dirty="0"/>
              <a:t>We will cover these skills</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611609" y="2091733"/>
            <a:ext cx="4350856" cy="2404068"/>
          </a:xfrm>
        </p:spPr>
        <p:txBody>
          <a:bodyPr>
            <a:noAutofit/>
          </a:bodyPr>
          <a:lstStyle/>
          <a:p>
            <a:pPr>
              <a:spcBef>
                <a:spcPts val="450"/>
              </a:spcBef>
              <a:spcAft>
                <a:spcPts val="0"/>
              </a:spcAft>
            </a:pPr>
            <a:r>
              <a:rPr lang="en-US" sz="1400" dirty="0"/>
              <a:t>Topologies / taxonomies will introduce the level of operation of the elements of an ICS and the place of PLC / SCADA within these architectures</a:t>
            </a:r>
          </a:p>
          <a:p>
            <a:pPr>
              <a:spcBef>
                <a:spcPts val="450"/>
              </a:spcBef>
              <a:spcAft>
                <a:spcPts val="0"/>
              </a:spcAft>
            </a:pPr>
            <a:r>
              <a:rPr lang="en-US" sz="1400" dirty="0"/>
              <a:t>Industrial environments that will be considered encompass the following sectors:</a:t>
            </a:r>
          </a:p>
          <a:p>
            <a:pPr lvl="4">
              <a:spcBef>
                <a:spcPts val="450"/>
              </a:spcBef>
              <a:spcAft>
                <a:spcPts val="0"/>
              </a:spcAft>
            </a:pPr>
            <a:r>
              <a:rPr lang="en-US" sz="1200" dirty="0"/>
              <a:t>Energy</a:t>
            </a:r>
          </a:p>
          <a:p>
            <a:pPr lvl="4">
              <a:spcBef>
                <a:spcPts val="450"/>
              </a:spcBef>
              <a:spcAft>
                <a:spcPts val="0"/>
              </a:spcAft>
            </a:pPr>
            <a:r>
              <a:rPr lang="en-US" sz="1200" dirty="0"/>
              <a:t>Oil &amp; Gas</a:t>
            </a:r>
          </a:p>
          <a:p>
            <a:pPr lvl="4">
              <a:spcBef>
                <a:spcPts val="450"/>
              </a:spcBef>
              <a:spcAft>
                <a:spcPts val="0"/>
              </a:spcAft>
            </a:pPr>
            <a:r>
              <a:rPr lang="en-US" sz="1200" dirty="0"/>
              <a:t>Maritime</a:t>
            </a:r>
          </a:p>
          <a:p>
            <a:pPr>
              <a:spcBef>
                <a:spcPts val="450"/>
              </a:spcBef>
              <a:spcAft>
                <a:spcPts val="0"/>
              </a:spcAft>
            </a:pPr>
            <a:r>
              <a:rPr lang="en-US" sz="1400" dirty="0"/>
              <a:t>IT / OT networks implication and the way to come from on and go to the other will be presented</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pic>
        <p:nvPicPr>
          <p:cNvPr id="6" name="Espace réservé pour une image  5" descr="Une image contenant ciel, nuage, ordinateur portable, bâtiment&#10;&#10;Description générée automatiquement">
            <a:extLst>
              <a:ext uri="{FF2B5EF4-FFF2-40B4-BE49-F238E27FC236}">
                <a16:creationId xmlns:a16="http://schemas.microsoft.com/office/drawing/2014/main" id="{68C8FB46-A2C7-9AA7-0FAA-06F141D95E99}"/>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6096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961656" y="536741"/>
            <a:ext cx="4182344" cy="1138736"/>
          </a:xfrm>
        </p:spPr>
        <p:txBody>
          <a:bodyPr>
            <a:normAutofit/>
          </a:bodyPr>
          <a:lstStyle/>
          <a:p>
            <a:r>
              <a:rPr lang="en-US" dirty="0"/>
              <a:t>Topic-4: </a:t>
            </a:r>
            <a:br>
              <a:rPr lang="en-US" dirty="0"/>
            </a:br>
            <a:r>
              <a:rPr lang="en-US" dirty="0"/>
              <a:t>Vulnerabilities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954281" y="1823608"/>
            <a:ext cx="3590158" cy="572924"/>
          </a:xfrm>
        </p:spPr>
        <p:txBody>
          <a:bodyPr/>
          <a:lstStyle/>
          <a:p>
            <a:r>
              <a:rPr lang="en-US" dirty="0"/>
              <a:t>We will cover these skills</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954281" y="2511463"/>
            <a:ext cx="4008184" cy="2289137"/>
          </a:xfrm>
        </p:spPr>
        <p:txBody>
          <a:bodyPr>
            <a:noAutofit/>
          </a:bodyPr>
          <a:lstStyle/>
          <a:p>
            <a:pPr>
              <a:spcBef>
                <a:spcPts val="450"/>
              </a:spcBef>
              <a:spcAft>
                <a:spcPts val="0"/>
              </a:spcAft>
            </a:pPr>
            <a:r>
              <a:rPr lang="en-US" sz="1400" dirty="0"/>
              <a:t>Security challenges for PLC /SCADA and their environment</a:t>
            </a:r>
          </a:p>
          <a:p>
            <a:pPr>
              <a:spcBef>
                <a:spcPts val="450"/>
              </a:spcBef>
              <a:spcAft>
                <a:spcPts val="0"/>
              </a:spcAft>
            </a:pPr>
            <a:r>
              <a:rPr lang="en-US" sz="1400" dirty="0"/>
              <a:t>List of most recognized vulnerabilities will be presented on an ICS architecture</a:t>
            </a:r>
          </a:p>
          <a:p>
            <a:pPr>
              <a:spcBef>
                <a:spcPts val="450"/>
              </a:spcBef>
              <a:spcAft>
                <a:spcPts val="0"/>
              </a:spcAft>
            </a:pPr>
            <a:r>
              <a:rPr lang="en-US" sz="1400" dirty="0"/>
              <a:t>The general methodology used within the range will be described</a:t>
            </a:r>
          </a:p>
          <a:p>
            <a:pPr>
              <a:spcBef>
                <a:spcPts val="450"/>
              </a:spcBef>
              <a:spcAft>
                <a:spcPts val="0"/>
              </a:spcAft>
            </a:pPr>
            <a:r>
              <a:rPr lang="en-US" sz="1400" dirty="0"/>
              <a:t>At least the vulnerabilities will face the 7 Range Scenarios that have been identified</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pic>
        <p:nvPicPr>
          <p:cNvPr id="5" name="Espace réservé pour une image  4" descr="Une image contenant industrie, tuyau, métal, usine&#10;&#10;Description générée automatiquement">
            <a:extLst>
              <a:ext uri="{FF2B5EF4-FFF2-40B4-BE49-F238E27FC236}">
                <a16:creationId xmlns:a16="http://schemas.microsoft.com/office/drawing/2014/main" id="{FBE2D982-1162-838E-5C71-0B7C6181715D}"/>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519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961656" y="146216"/>
            <a:ext cx="4182344" cy="1138736"/>
          </a:xfrm>
        </p:spPr>
        <p:txBody>
          <a:bodyPr>
            <a:normAutofit/>
          </a:bodyPr>
          <a:lstStyle/>
          <a:p>
            <a:r>
              <a:rPr lang="en-US" dirty="0"/>
              <a:t>Topic-5: </a:t>
            </a:r>
            <a:br>
              <a:rPr lang="en-US" dirty="0"/>
            </a:br>
            <a:r>
              <a:rPr lang="en-US" dirty="0"/>
              <a:t>Penetration platform</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954281" y="1433083"/>
            <a:ext cx="3590158" cy="572924"/>
          </a:xfrm>
        </p:spPr>
        <p:txBody>
          <a:bodyPr/>
          <a:lstStyle/>
          <a:p>
            <a:r>
              <a:rPr lang="en-US" dirty="0"/>
              <a:t>We will cover these skills</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954281" y="2120938"/>
            <a:ext cx="4008184" cy="2289137"/>
          </a:xfrm>
        </p:spPr>
        <p:txBody>
          <a:bodyPr>
            <a:noAutofit/>
          </a:bodyPr>
          <a:lstStyle/>
          <a:p>
            <a:pPr>
              <a:spcBef>
                <a:spcPts val="450"/>
              </a:spcBef>
              <a:spcAft>
                <a:spcPts val="0"/>
              </a:spcAft>
            </a:pPr>
            <a:r>
              <a:rPr lang="en-US" sz="1200" dirty="0"/>
              <a:t>To present the penetration platform, references and sources will allow to present three or more specific scenarios </a:t>
            </a:r>
          </a:p>
          <a:p>
            <a:pPr>
              <a:spcBef>
                <a:spcPts val="450"/>
              </a:spcBef>
              <a:spcAft>
                <a:spcPts val="0"/>
              </a:spcAft>
            </a:pPr>
            <a:r>
              <a:rPr lang="en-US" sz="1200" dirty="0"/>
              <a:t>The three identified scenarios will be presented in a “on-hands training that will encompass </a:t>
            </a:r>
          </a:p>
          <a:p>
            <a:pPr>
              <a:spcBef>
                <a:spcPts val="450"/>
              </a:spcBef>
              <a:spcAft>
                <a:spcPts val="0"/>
              </a:spcAft>
            </a:pPr>
            <a:r>
              <a:rPr lang="en-US" sz="1200" dirty="0"/>
              <a:t>- IT to OT transitions</a:t>
            </a:r>
          </a:p>
          <a:p>
            <a:pPr>
              <a:spcBef>
                <a:spcPts val="450"/>
              </a:spcBef>
              <a:spcAft>
                <a:spcPts val="0"/>
              </a:spcAft>
            </a:pPr>
            <a:r>
              <a:rPr lang="en-US" sz="1200" dirty="0"/>
              <a:t>- Man in the middle</a:t>
            </a:r>
          </a:p>
          <a:p>
            <a:pPr>
              <a:spcBef>
                <a:spcPts val="450"/>
              </a:spcBef>
              <a:spcAft>
                <a:spcPts val="0"/>
              </a:spcAft>
            </a:pPr>
            <a:r>
              <a:rPr lang="en-US" sz="1200" dirty="0"/>
              <a:t>- Malicious PLC / SCADA </a:t>
            </a:r>
          </a:p>
          <a:p>
            <a:pPr>
              <a:spcBef>
                <a:spcPts val="450"/>
              </a:spcBef>
              <a:spcAft>
                <a:spcPts val="0"/>
              </a:spcAft>
            </a:pPr>
            <a:r>
              <a:rPr lang="en-US" sz="1200" dirty="0"/>
              <a:t>The exploitation of results will the </a:t>
            </a:r>
            <a:r>
              <a:rPr lang="en-US" sz="1200" dirty="0" err="1"/>
              <a:t>finalise</a:t>
            </a:r>
            <a:r>
              <a:rPr lang="en-US" sz="1200" dirty="0"/>
              <a:t> the workshop / </a:t>
            </a:r>
            <a:r>
              <a:rPr lang="en-US" sz="1200" dirty="0" err="1"/>
              <a:t>sceminar</a:t>
            </a:r>
            <a:r>
              <a:rPr lang="en-US" sz="1200" dirty="0"/>
              <a:t> </a:t>
            </a:r>
            <a:r>
              <a:rPr lang="en-US" sz="1200" dirty="0" err="1"/>
              <a:t>presening</a:t>
            </a:r>
            <a:r>
              <a:rPr lang="en-US" sz="1200" dirty="0"/>
              <a:t> some lessons learned and lessons identified as well as best practices</a:t>
            </a:r>
          </a:p>
          <a:p>
            <a:pPr>
              <a:spcBef>
                <a:spcPts val="450"/>
              </a:spcBef>
              <a:spcAft>
                <a:spcPts val="0"/>
              </a:spcAft>
            </a:pPr>
            <a:r>
              <a:rPr lang="en-US" sz="1200" dirty="0"/>
              <a:t>End evaluation</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pic>
        <p:nvPicPr>
          <p:cNvPr id="6" name="Espace réservé pour une image  5" descr="Une image contenant ciel, nuage, ordinateur portable, bâtiment&#10;&#10;Description générée automatiquement">
            <a:extLst>
              <a:ext uri="{FF2B5EF4-FFF2-40B4-BE49-F238E27FC236}">
                <a16:creationId xmlns:a16="http://schemas.microsoft.com/office/drawing/2014/main" id="{68C8FB46-A2C7-9AA7-0FAA-06F141D95E99}"/>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9649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C51E62-7F55-3B6A-FF5F-39D8CFE7414F}"/>
              </a:ext>
            </a:extLst>
          </p:cNvPr>
          <p:cNvSpPr>
            <a:spLocks noGrp="1"/>
          </p:cNvSpPr>
          <p:nvPr>
            <p:ph type="ctrTitle"/>
          </p:nvPr>
        </p:nvSpPr>
        <p:spPr/>
        <p:txBody>
          <a:bodyPr>
            <a:normAutofit/>
          </a:bodyPr>
          <a:lstStyle/>
          <a:p>
            <a:r>
              <a:rPr lang="en-US" sz="3200" dirty="0"/>
              <a:t>Evaluation method</a:t>
            </a:r>
          </a:p>
        </p:txBody>
      </p:sp>
      <p:sp>
        <p:nvSpPr>
          <p:cNvPr id="15" name="Slide Number Placeholder 14">
            <a:extLst>
              <a:ext uri="{FF2B5EF4-FFF2-40B4-BE49-F238E27FC236}">
                <a16:creationId xmlns:a16="http://schemas.microsoft.com/office/drawing/2014/main" id="{A0F88C39-60B8-7163-0602-9B68A9FCDBFF}"/>
              </a:ext>
            </a:extLst>
          </p:cNvPr>
          <p:cNvSpPr>
            <a:spLocks noGrp="1"/>
          </p:cNvSpPr>
          <p:nvPr>
            <p:ph type="sldNum" sz="quarter" idx="4"/>
          </p:nvPr>
        </p:nvSpPr>
        <p:spPr/>
        <p:txBody>
          <a:bodyPr/>
          <a:lstStyle/>
          <a:p>
            <a:fld id="{3A98EE3D-8CD1-4C3F-BD1C-C98C9596463C}" type="slidenum">
              <a:rPr lang="en-US">
                <a:solidFill>
                  <a:srgbClr val="FFFFFF"/>
                </a:solidFill>
                <a:latin typeface="Century Gothic"/>
              </a:rPr>
              <a:pPr/>
              <a:t>17</a:t>
            </a:fld>
            <a:endParaRPr lang="en-US" dirty="0">
              <a:solidFill>
                <a:srgbClr val="FFFFFF"/>
              </a:solidFill>
              <a:latin typeface="Century Gothic"/>
            </a:endParaRPr>
          </a:p>
        </p:txBody>
      </p:sp>
      <p:grpSp>
        <p:nvGrpSpPr>
          <p:cNvPr id="17" name="Group 16">
            <a:extLst>
              <a:ext uri="{FF2B5EF4-FFF2-40B4-BE49-F238E27FC236}">
                <a16:creationId xmlns:a16="http://schemas.microsoft.com/office/drawing/2014/main" id="{98B1A91E-7D63-4E15-B7EA-0453BC15265C}"/>
              </a:ext>
              <a:ext uri="{C183D7F6-B498-43B3-948B-1728B52AA6E4}">
                <adec:decorative xmlns:adec="http://schemas.microsoft.com/office/drawing/2017/decorative" val="1"/>
              </a:ext>
            </a:extLst>
          </p:cNvPr>
          <p:cNvGrpSpPr/>
          <p:nvPr/>
        </p:nvGrpSpPr>
        <p:grpSpPr>
          <a:xfrm>
            <a:off x="5527773" y="-17654"/>
            <a:ext cx="1921924" cy="5163866"/>
            <a:chOff x="7370364" y="-23539"/>
            <a:chExt cx="2562565" cy="6885155"/>
          </a:xfrm>
        </p:grpSpPr>
        <p:pic>
          <p:nvPicPr>
            <p:cNvPr id="18" name="Graphic 17">
              <a:extLst>
                <a:ext uri="{FF2B5EF4-FFF2-40B4-BE49-F238E27FC236}">
                  <a16:creationId xmlns:a16="http://schemas.microsoft.com/office/drawing/2014/main" id="{F0A32002-CC31-2B6D-7A5D-66EDF27611B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19" name="Freeform: Shape 18">
              <a:extLst>
                <a:ext uri="{FF2B5EF4-FFF2-40B4-BE49-F238E27FC236}">
                  <a16:creationId xmlns:a16="http://schemas.microsoft.com/office/drawing/2014/main" id="{519D6ED2-972A-D3E9-ADCE-6524C827860F}"/>
                </a:ext>
                <a:ext uri="{C183D7F6-B498-43B3-948B-1728B52AA6E4}">
                  <adec:decorative xmlns:adec="http://schemas.microsoft.com/office/drawing/2017/decorative" val="1"/>
                </a:ext>
              </a:extLst>
            </p:cNvPr>
            <p:cNvSpPr/>
            <p:nvPr/>
          </p:nvSpPr>
          <p:spPr>
            <a:xfrm>
              <a:off x="7370364" y="-2353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solidFill>
                  <a:srgbClr val="000000"/>
                </a:solidFill>
                <a:latin typeface="Century Gothic"/>
              </a:endParaRPr>
            </a:p>
          </p:txBody>
        </p:sp>
      </p:grpSp>
      <p:graphicFrame>
        <p:nvGraphicFramePr>
          <p:cNvPr id="39" name="Table 39">
            <a:extLst>
              <a:ext uri="{FF2B5EF4-FFF2-40B4-BE49-F238E27FC236}">
                <a16:creationId xmlns:a16="http://schemas.microsoft.com/office/drawing/2014/main" id="{C8C8D0BF-0710-38CC-57A6-1BC86173A111}"/>
              </a:ext>
            </a:extLst>
          </p:cNvPr>
          <p:cNvGraphicFramePr>
            <a:graphicFrameLocks noGrp="1"/>
          </p:cNvGraphicFramePr>
          <p:nvPr>
            <p:extLst>
              <p:ext uri="{D42A27DB-BD31-4B8C-83A1-F6EECF244321}">
                <p14:modId xmlns:p14="http://schemas.microsoft.com/office/powerpoint/2010/main" val="3322644418"/>
              </p:ext>
            </p:extLst>
          </p:nvPr>
        </p:nvGraphicFramePr>
        <p:xfrm>
          <a:off x="394965" y="1677322"/>
          <a:ext cx="4977804" cy="1965960"/>
        </p:xfrm>
        <a:graphic>
          <a:graphicData uri="http://schemas.openxmlformats.org/drawingml/2006/table">
            <a:tbl>
              <a:tblPr firstRow="1" bandRow="1">
                <a:tableStyleId>{5C22544A-7EE6-4342-B048-85BDC9FD1C3A}</a:tableStyleId>
              </a:tblPr>
              <a:tblGrid>
                <a:gridCol w="1659268">
                  <a:extLst>
                    <a:ext uri="{9D8B030D-6E8A-4147-A177-3AD203B41FA5}">
                      <a16:colId xmlns:a16="http://schemas.microsoft.com/office/drawing/2014/main" val="1250756599"/>
                    </a:ext>
                  </a:extLst>
                </a:gridCol>
                <a:gridCol w="2419796">
                  <a:extLst>
                    <a:ext uri="{9D8B030D-6E8A-4147-A177-3AD203B41FA5}">
                      <a16:colId xmlns:a16="http://schemas.microsoft.com/office/drawing/2014/main" val="637806288"/>
                    </a:ext>
                  </a:extLst>
                </a:gridCol>
                <a:gridCol w="898740">
                  <a:extLst>
                    <a:ext uri="{9D8B030D-6E8A-4147-A177-3AD203B41FA5}">
                      <a16:colId xmlns:a16="http://schemas.microsoft.com/office/drawing/2014/main" val="486932779"/>
                    </a:ext>
                  </a:extLst>
                </a:gridCol>
              </a:tblGrid>
              <a:tr h="278130">
                <a:tc>
                  <a:txBody>
                    <a:bodyPr/>
                    <a:lstStyle/>
                    <a:p>
                      <a:r>
                        <a:rPr lang="en-GB" sz="1000" dirty="0"/>
                        <a:t>Evaluation Element</a:t>
                      </a:r>
                      <a:endParaRPr lang="fi-FI" sz="1000" dirty="0"/>
                    </a:p>
                  </a:txBody>
                  <a:tcPr marL="68580" marR="68580" marT="34290" marB="34290"/>
                </a:tc>
                <a:tc>
                  <a:txBody>
                    <a:bodyPr/>
                    <a:lstStyle/>
                    <a:p>
                      <a:r>
                        <a:rPr lang="en-GB" sz="1000" dirty="0"/>
                        <a:t>How</a:t>
                      </a:r>
                      <a:endParaRPr lang="fi-FI" sz="1000" dirty="0"/>
                    </a:p>
                  </a:txBody>
                  <a:tcPr marL="68580" marR="68580" marT="34290" marB="34290"/>
                </a:tc>
                <a:tc>
                  <a:txBody>
                    <a:bodyPr/>
                    <a:lstStyle/>
                    <a:p>
                      <a:r>
                        <a:rPr lang="en-GB" sz="1000" dirty="0"/>
                        <a:t>Notes</a:t>
                      </a:r>
                      <a:endParaRPr lang="fi-FI" sz="1000" dirty="0"/>
                    </a:p>
                  </a:txBody>
                  <a:tcPr marL="68580" marR="68580" marT="34290" marB="34290"/>
                </a:tc>
                <a:extLst>
                  <a:ext uri="{0D108BD9-81ED-4DB2-BD59-A6C34878D82A}">
                    <a16:rowId xmlns:a16="http://schemas.microsoft.com/office/drawing/2014/main" val="3214980605"/>
                  </a:ext>
                </a:extLst>
              </a:tr>
              <a:tr h="278130">
                <a:tc>
                  <a:txBody>
                    <a:bodyPr/>
                    <a:lstStyle/>
                    <a:p>
                      <a:r>
                        <a:rPr lang="en-GB" sz="1000" dirty="0"/>
                        <a:t>Multiple Choice Quizzes</a:t>
                      </a:r>
                      <a:endParaRPr lang="fi-FI" sz="1000" dirty="0"/>
                    </a:p>
                  </a:txBody>
                  <a:tcPr marL="68580" marR="68580" marT="34290" marB="34290"/>
                </a:tc>
                <a:tc>
                  <a:txBody>
                    <a:bodyPr/>
                    <a:lstStyle/>
                    <a:p>
                      <a:r>
                        <a:rPr lang="en-GB" sz="1000" dirty="0"/>
                        <a:t>Online </a:t>
                      </a:r>
                      <a:r>
                        <a:rPr lang="en-GB" sz="1000" dirty="0" err="1"/>
                        <a:t>Quizz</a:t>
                      </a:r>
                      <a:endParaRPr lang="fi-FI" sz="1000" dirty="0"/>
                    </a:p>
                  </a:txBody>
                  <a:tcPr marL="68580" marR="68580" marT="34290" marB="34290"/>
                </a:tc>
                <a:tc>
                  <a:txBody>
                    <a:bodyPr/>
                    <a:lstStyle/>
                    <a:p>
                      <a:pPr algn="ctr"/>
                      <a:r>
                        <a:rPr lang="fi-FI" sz="1000" dirty="0"/>
                        <a:t>X</a:t>
                      </a:r>
                    </a:p>
                  </a:txBody>
                  <a:tcPr marL="68580" marR="68580" marT="34290" marB="34290"/>
                </a:tc>
                <a:extLst>
                  <a:ext uri="{0D108BD9-81ED-4DB2-BD59-A6C34878D82A}">
                    <a16:rowId xmlns:a16="http://schemas.microsoft.com/office/drawing/2014/main" val="65237492"/>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Applied Tasks (Individual)</a:t>
                      </a:r>
                      <a:endParaRPr lang="fi-FI" sz="1000" dirty="0"/>
                    </a:p>
                  </a:txBody>
                  <a:tcPr marL="68580" marR="68580" marT="34290" marB="34290"/>
                </a:tc>
                <a:tc>
                  <a:txBody>
                    <a:bodyPr/>
                    <a:lstStyle/>
                    <a:p>
                      <a:r>
                        <a:rPr lang="en-GB" sz="1000" dirty="0"/>
                        <a:t>Problem solution to be submitted</a:t>
                      </a:r>
                      <a:endParaRPr lang="fi-FI" sz="1000" dirty="0"/>
                    </a:p>
                  </a:txBody>
                  <a:tcPr marL="68580" marR="68580" marT="34290" marB="34290"/>
                </a:tc>
                <a:tc>
                  <a:txBody>
                    <a:bodyPr/>
                    <a:lstStyle/>
                    <a:p>
                      <a:pPr algn="ctr"/>
                      <a:endParaRPr lang="fi-FI" sz="1000" dirty="0"/>
                    </a:p>
                  </a:txBody>
                  <a:tcPr marL="68580" marR="68580" marT="34290" marB="34290"/>
                </a:tc>
                <a:extLst>
                  <a:ext uri="{0D108BD9-81ED-4DB2-BD59-A6C34878D82A}">
                    <a16:rowId xmlns:a16="http://schemas.microsoft.com/office/drawing/2014/main" val="442509884"/>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Teamwork</a:t>
                      </a:r>
                      <a:endParaRPr lang="fi-FI" sz="1000" dirty="0"/>
                    </a:p>
                  </a:txBody>
                  <a:tcPr marL="68580" marR="68580" marT="34290" marB="34290"/>
                </a:tc>
                <a:tc>
                  <a:txBody>
                    <a:bodyPr/>
                    <a:lstStyle/>
                    <a:p>
                      <a:r>
                        <a:rPr lang="en-GB" sz="1000" dirty="0"/>
                        <a:t>Team project to submitted later</a:t>
                      </a:r>
                      <a:endParaRPr lang="fi-FI" sz="1000" dirty="0"/>
                    </a:p>
                  </a:txBody>
                  <a:tcPr marL="68580" marR="68580" marT="34290" marB="34290"/>
                </a:tc>
                <a:tc>
                  <a:txBody>
                    <a:bodyPr/>
                    <a:lstStyle/>
                    <a:p>
                      <a:pPr algn="ctr"/>
                      <a:endParaRPr lang="fi-FI" sz="1000" dirty="0"/>
                    </a:p>
                  </a:txBody>
                  <a:tcPr marL="68580" marR="68580" marT="34290" marB="34290"/>
                </a:tc>
                <a:extLst>
                  <a:ext uri="{0D108BD9-81ED-4DB2-BD59-A6C34878D82A}">
                    <a16:rowId xmlns:a16="http://schemas.microsoft.com/office/drawing/2014/main" val="4271612279"/>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Group discussion</a:t>
                      </a:r>
                      <a:endParaRPr lang="fi-FI" sz="1000" dirty="0"/>
                    </a:p>
                  </a:txBody>
                  <a:tcPr marL="68580" marR="68580" marT="34290" marB="34290"/>
                </a:tc>
                <a:tc>
                  <a:txBody>
                    <a:bodyPr/>
                    <a:lstStyle/>
                    <a:p>
                      <a:r>
                        <a:rPr lang="en-GB" sz="1000" dirty="0"/>
                        <a:t>During course / Workshop</a:t>
                      </a:r>
                      <a:endParaRPr lang="fi-FI" sz="1000" dirty="0"/>
                    </a:p>
                  </a:txBody>
                  <a:tcPr marL="68580" marR="68580" marT="34290" marB="34290"/>
                </a:tc>
                <a:tc>
                  <a:txBody>
                    <a:bodyPr/>
                    <a:lstStyle/>
                    <a:p>
                      <a:pPr algn="ctr"/>
                      <a:r>
                        <a:rPr lang="fi-FI" sz="1000" dirty="0"/>
                        <a:t>X</a:t>
                      </a:r>
                    </a:p>
                  </a:txBody>
                  <a:tcPr marL="68580" marR="68580" marT="34290" marB="34290"/>
                </a:tc>
                <a:extLst>
                  <a:ext uri="{0D108BD9-81ED-4DB2-BD59-A6C34878D82A}">
                    <a16:rowId xmlns:a16="http://schemas.microsoft.com/office/drawing/2014/main" val="3097776824"/>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t>Quizz</a:t>
                      </a:r>
                    </a:p>
                  </a:txBody>
                  <a:tcPr marL="68580" marR="68580" marT="34290" marB="34290"/>
                </a:tc>
                <a:tc>
                  <a:txBody>
                    <a:bodyPr/>
                    <a:lstStyle/>
                    <a:p>
                      <a:r>
                        <a:rPr lang="fi-FI" sz="1000" dirty="0"/>
                        <a:t>At the end of the session</a:t>
                      </a:r>
                    </a:p>
                  </a:txBody>
                  <a:tcPr marL="68580" marR="68580" marT="34290" marB="34290"/>
                </a:tc>
                <a:tc>
                  <a:txBody>
                    <a:bodyPr/>
                    <a:lstStyle/>
                    <a:p>
                      <a:pPr algn="ctr"/>
                      <a:r>
                        <a:rPr lang="fi-FI" sz="1000" dirty="0"/>
                        <a:t>X</a:t>
                      </a:r>
                    </a:p>
                  </a:txBody>
                  <a:tcPr marL="68580" marR="68580" marT="34290" marB="34290"/>
                </a:tc>
                <a:extLst>
                  <a:ext uri="{0D108BD9-81ED-4DB2-BD59-A6C34878D82A}">
                    <a16:rowId xmlns:a16="http://schemas.microsoft.com/office/drawing/2014/main" val="1116012516"/>
                  </a:ext>
                </a:extLst>
              </a:tr>
            </a:tbl>
          </a:graphicData>
        </a:graphic>
      </p:graphicFrame>
      <p:sp>
        <p:nvSpPr>
          <p:cNvPr id="40" name="object 4">
            <a:extLst>
              <a:ext uri="{FF2B5EF4-FFF2-40B4-BE49-F238E27FC236}">
                <a16:creationId xmlns:a16="http://schemas.microsoft.com/office/drawing/2014/main" id="{B7B95F84-E42B-FC4D-090D-D31FD86A7249}"/>
              </a:ext>
            </a:extLst>
          </p:cNvPr>
          <p:cNvSpPr txBox="1"/>
          <p:nvPr/>
        </p:nvSpPr>
        <p:spPr>
          <a:xfrm>
            <a:off x="618181" y="1129334"/>
            <a:ext cx="6548037" cy="227141"/>
          </a:xfrm>
          <a:prstGeom prst="rect">
            <a:avLst/>
          </a:prstGeom>
        </p:spPr>
        <p:txBody>
          <a:bodyPr vert="horz" wrap="square" lIns="0" tIns="11139" rIns="0" bIns="0" rtlCol="0">
            <a:spAutoFit/>
          </a:bodyPr>
          <a:lstStyle/>
          <a:p>
            <a:pPr marL="11138">
              <a:spcBef>
                <a:spcPts val="88"/>
              </a:spcBef>
            </a:pPr>
            <a:r>
              <a:rPr lang="en-GB" sz="1403" spc="-5" dirty="0">
                <a:solidFill>
                  <a:srgbClr val="000000"/>
                </a:solidFill>
                <a:latin typeface="Arial MT"/>
                <a:cs typeface="Arial MT"/>
              </a:rPr>
              <a:t>Outline the evaluation elements and assessment process</a:t>
            </a:r>
            <a:endParaRPr sz="1403" dirty="0">
              <a:solidFill>
                <a:srgbClr val="000000"/>
              </a:solidFill>
              <a:latin typeface="Arial MT"/>
              <a:cs typeface="Arial MT"/>
            </a:endParaRPr>
          </a:p>
        </p:txBody>
      </p:sp>
      <p:sp>
        <p:nvSpPr>
          <p:cNvPr id="2" name="Footer Placeholder 1">
            <a:extLst>
              <a:ext uri="{FF2B5EF4-FFF2-40B4-BE49-F238E27FC236}">
                <a16:creationId xmlns:a16="http://schemas.microsoft.com/office/drawing/2014/main" id="{0BC6EDFF-B65B-CF98-E039-F97E2729FDC5}"/>
              </a:ext>
            </a:extLst>
          </p:cNvPr>
          <p:cNvSpPr>
            <a:spLocks noGrp="1"/>
          </p:cNvSpPr>
          <p:nvPr>
            <p:ph type="ftr" sz="quarter" idx="3"/>
          </p:nvPr>
        </p:nvSpPr>
        <p:spPr>
          <a:xfrm>
            <a:off x="300403" y="4766548"/>
            <a:ext cx="4977803" cy="273844"/>
          </a:xfrm>
        </p:spPr>
        <p:txBody>
          <a:bodyPr/>
          <a:lstStyle/>
          <a:p>
            <a:r>
              <a:rPr lang="en-US" dirty="0">
                <a:solidFill>
                  <a:srgbClr val="000000"/>
                </a:solidFill>
                <a:latin typeface="Century Gothic"/>
              </a:rPr>
              <a:t>CSP00012_S_M_Digital Forensic for Maritime: Presentation Template Created by PR</a:t>
            </a:r>
          </a:p>
        </p:txBody>
      </p:sp>
      <p:pic>
        <p:nvPicPr>
          <p:cNvPr id="10" name="Espace réservé pour une image  9" descr="Une image contenant habits, personne, chaussures, homme&#10;&#10;Description générée automatiquement">
            <a:extLst>
              <a:ext uri="{FF2B5EF4-FFF2-40B4-BE49-F238E27FC236}">
                <a16:creationId xmlns:a16="http://schemas.microsoft.com/office/drawing/2014/main" id="{A16187FD-0DE3-78BB-D662-2E0F40ACC1F4}"/>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8573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EADAD-0A95-1FEC-93A7-47E3178F237D}"/>
              </a:ext>
            </a:extLst>
          </p:cNvPr>
          <p:cNvSpPr>
            <a:spLocks noGrp="1"/>
          </p:cNvSpPr>
          <p:nvPr>
            <p:ph type="title"/>
          </p:nvPr>
        </p:nvSpPr>
        <p:spPr>
          <a:xfrm>
            <a:off x="446457" y="409043"/>
            <a:ext cx="4472088" cy="609161"/>
          </a:xfrm>
        </p:spPr>
        <p:txBody>
          <a:bodyPr vert="horz" lIns="68580" tIns="34290" rIns="68580" bIns="34290" rtlCol="0" anchor="b">
            <a:normAutofit fontScale="90000"/>
          </a:bodyPr>
          <a:lstStyle/>
          <a:p>
            <a:r>
              <a:rPr kumimoji="0" lang="en-US" sz="3600" b="0" i="0" u="none" strike="noStrike" kern="1200" cap="none" spc="-38" normalizeH="0" baseline="0" noProof="0" dirty="0">
                <a:ln>
                  <a:noFill/>
                </a:ln>
                <a:solidFill>
                  <a:srgbClr val="000000"/>
                </a:solidFill>
                <a:effectLst/>
                <a:uLnTx/>
                <a:uFillTx/>
                <a:latin typeface="Book Antiqua"/>
                <a:ea typeface="+mj-ea"/>
                <a:cs typeface="+mj-cs"/>
              </a:rPr>
              <a:t>Cyber range &amp; operations on SCADA</a:t>
            </a:r>
            <a:endParaRPr lang="en-US" b="1" dirty="0"/>
          </a:p>
        </p:txBody>
      </p:sp>
      <p:pic>
        <p:nvPicPr>
          <p:cNvPr id="3" name="Image 2" descr="Une image contenant eau, bateau, extérieur, ciel&#10;&#10;Description générée automatiquement">
            <a:extLst>
              <a:ext uri="{FF2B5EF4-FFF2-40B4-BE49-F238E27FC236}">
                <a16:creationId xmlns:a16="http://schemas.microsoft.com/office/drawing/2014/main" id="{6A931D9D-2878-D043-F7A7-6FCCF3C8D6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ZoneTexte 6">
            <a:extLst>
              <a:ext uri="{FF2B5EF4-FFF2-40B4-BE49-F238E27FC236}">
                <a16:creationId xmlns:a16="http://schemas.microsoft.com/office/drawing/2014/main" id="{CE6D4A48-FD05-6348-1AB4-5849712119E6}"/>
              </a:ext>
            </a:extLst>
          </p:cNvPr>
          <p:cNvSpPr txBox="1"/>
          <p:nvPr/>
        </p:nvSpPr>
        <p:spPr>
          <a:xfrm>
            <a:off x="504103" y="1394504"/>
            <a:ext cx="3490954" cy="2492990"/>
          </a:xfrm>
          <a:prstGeom prst="rect">
            <a:avLst/>
          </a:prstGeom>
          <a:noFill/>
        </p:spPr>
        <p:txBody>
          <a:bodyPr wrap="square" rtlCol="0">
            <a:spAutoFit/>
          </a:bodyPr>
          <a:lstStyle/>
          <a:p>
            <a:r>
              <a:rPr lang="fr-FR" sz="2100" b="1" dirty="0">
                <a:solidFill>
                  <a:prstClr val="black"/>
                </a:solidFill>
                <a:latin typeface="Calibri" panose="020F0502020204030204"/>
              </a:rPr>
              <a:t>Topic 1 – PLC / SCADA</a:t>
            </a:r>
          </a:p>
          <a:p>
            <a:endParaRPr lang="fr-FR" sz="2100" b="1" dirty="0">
              <a:solidFill>
                <a:prstClr val="black"/>
              </a:solidFill>
              <a:latin typeface="Calibri" panose="020F0502020204030204"/>
            </a:endParaRPr>
          </a:p>
          <a:p>
            <a:pPr marL="285750" indent="-285750">
              <a:buFont typeface="Arial" panose="020B0604020202020204" pitchFamily="34" charset="0"/>
              <a:buChar char="•"/>
            </a:pPr>
            <a:r>
              <a:rPr lang="en-US" sz="1800" dirty="0"/>
              <a:t>Programmable Logic Controller </a:t>
            </a:r>
          </a:p>
          <a:p>
            <a:pPr marL="285750" indent="-285750">
              <a:buFont typeface="Arial" panose="020B0604020202020204" pitchFamily="34" charset="0"/>
              <a:buChar char="•"/>
            </a:pPr>
            <a:r>
              <a:rPr lang="en-US" sz="1800" dirty="0"/>
              <a:t>Supervisory Control and Data Acquisition</a:t>
            </a:r>
            <a:endParaRPr lang="fr-FR" sz="1800" dirty="0"/>
          </a:p>
          <a:p>
            <a:pPr marL="257175" indent="-257175">
              <a:buFont typeface="Arial" panose="020B0604020202020204" pitchFamily="34" charset="0"/>
              <a:buChar char="•"/>
            </a:pPr>
            <a:endParaRPr lang="fr-FR" sz="18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p:txBody>
      </p:sp>
      <p:pic>
        <p:nvPicPr>
          <p:cNvPr id="5" name="Image 4" descr="Une image contenant texte, personne, Appareils électroniques, habits&#10;&#10;Description générée automatiquement">
            <a:extLst>
              <a:ext uri="{FF2B5EF4-FFF2-40B4-BE49-F238E27FC236}">
                <a16:creationId xmlns:a16="http://schemas.microsoft.com/office/drawing/2014/main" id="{53F4A25D-805D-1DBE-F09C-EB6F246CA2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8468" y="3501798"/>
            <a:ext cx="3028950" cy="1514475"/>
          </a:xfrm>
          <a:prstGeom prst="rect">
            <a:avLst/>
          </a:prstGeom>
        </p:spPr>
      </p:pic>
    </p:spTree>
    <p:extLst>
      <p:ext uri="{BB962C8B-B14F-4D97-AF65-F5344CB8AC3E}">
        <p14:creationId xmlns:p14="http://schemas.microsoft.com/office/powerpoint/2010/main" val="223299310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157C598-4910-DE44-4C7E-0EB634DB7AC8}"/>
              </a:ext>
            </a:extLst>
          </p:cNvPr>
          <p:cNvSpPr txBox="1"/>
          <p:nvPr/>
        </p:nvSpPr>
        <p:spPr>
          <a:xfrm>
            <a:off x="76200" y="631675"/>
            <a:ext cx="8991600" cy="4039567"/>
          </a:xfrm>
          <a:prstGeom prst="rect">
            <a:avLst/>
          </a:prstGeom>
          <a:noFill/>
        </p:spPr>
        <p:txBody>
          <a:bodyPr wrap="square">
            <a:spAutoFit/>
          </a:bodyPr>
          <a:lstStyle/>
          <a:p>
            <a:r>
              <a:rPr lang="en-US" dirty="0"/>
              <a:t>Operational technology (OT) is hardware and software that detects or causes a change, through the direct monitoring / control of industrial equipment, assets, processes and events. </a:t>
            </a:r>
          </a:p>
          <a:p>
            <a:r>
              <a:rPr lang="en-US" dirty="0"/>
              <a:t>The term has become established to demonstrate the technological &amp; functional differences between information technology (IT) systems and industrial control systems (ICS) environment</a:t>
            </a:r>
          </a:p>
          <a:p>
            <a:endParaRPr lang="en-US" dirty="0"/>
          </a:p>
          <a:p>
            <a:r>
              <a:rPr lang="en-US" b="1" dirty="0"/>
              <a:t>Examples of operational technology include:</a:t>
            </a:r>
          </a:p>
          <a:p>
            <a:pPr marL="628650" lvl="1" indent="-285750">
              <a:buFont typeface="Arial" panose="020B0604020202020204" pitchFamily="34" charset="0"/>
              <a:buChar char="•"/>
            </a:pPr>
            <a:r>
              <a:rPr lang="en-US" dirty="0"/>
              <a:t>    Programmable logic controllers (PLCs)</a:t>
            </a:r>
          </a:p>
          <a:p>
            <a:pPr marL="628650" lvl="1" indent="-285750">
              <a:buFont typeface="Arial" panose="020B0604020202020204" pitchFamily="34" charset="0"/>
              <a:buChar char="•"/>
            </a:pPr>
            <a:r>
              <a:rPr lang="en-US" dirty="0"/>
              <a:t>    Supervisory control and data acquisition systems (SCADA)</a:t>
            </a:r>
          </a:p>
          <a:p>
            <a:pPr marL="628650" lvl="1" indent="-285750">
              <a:buFont typeface="Arial" panose="020B0604020202020204" pitchFamily="34" charset="0"/>
              <a:buChar char="•"/>
            </a:pPr>
            <a:r>
              <a:rPr lang="en-US" dirty="0"/>
              <a:t>    Distributed control systems (DCS)</a:t>
            </a:r>
          </a:p>
          <a:p>
            <a:pPr marL="628650" lvl="1" indent="-285750">
              <a:buFont typeface="Arial" panose="020B0604020202020204" pitchFamily="34" charset="0"/>
              <a:buChar char="•"/>
            </a:pPr>
            <a:r>
              <a:rPr lang="en-US" dirty="0"/>
              <a:t>    Computer numerical control (CNC) systems, including computerized machine tools</a:t>
            </a:r>
          </a:p>
          <a:p>
            <a:pPr marL="628650" lvl="1" indent="-285750">
              <a:buFont typeface="Arial" panose="020B0604020202020204" pitchFamily="34" charset="0"/>
              <a:buChar char="•"/>
            </a:pPr>
            <a:r>
              <a:rPr lang="en-US" dirty="0"/>
              <a:t>    Scientific equipment (e.g. digital oscilloscopes)</a:t>
            </a:r>
          </a:p>
          <a:p>
            <a:pPr marL="628650" lvl="1" indent="-285750">
              <a:buFont typeface="Arial" panose="020B0604020202020204" pitchFamily="34" charset="0"/>
              <a:buChar char="•"/>
            </a:pPr>
            <a:r>
              <a:rPr lang="en-US" dirty="0"/>
              <a:t>    Building Management System (BMS) and building automation systems (BAS)</a:t>
            </a:r>
          </a:p>
          <a:p>
            <a:endParaRPr lang="en-US" dirty="0"/>
          </a:p>
          <a:p>
            <a:r>
              <a:rPr lang="en-US" dirty="0"/>
              <a:t>The term usually describes environments containing industrial control systems (ICS), such as supervisory control and data acquisition (SCADA) systems, distributed control system (DCS), remote terminal units (RTU) and programmable logic controllers (PLC), as well as dedicated networks and organization units. </a:t>
            </a:r>
          </a:p>
          <a:p>
            <a:r>
              <a:rPr lang="en-US" dirty="0"/>
              <a:t>The environment, whether commercial or domestic uses IoT devices within edge IoT platforms / "cloud" based applications. Embedded Systems can also be included in the sphere of OT (e.g. smart instrumentation), along with scientific data acquisition, control, and computing devices. </a:t>
            </a:r>
            <a:endParaRPr lang="fr-FR" dirty="0"/>
          </a:p>
        </p:txBody>
      </p:sp>
      <p:sp>
        <p:nvSpPr>
          <p:cNvPr id="6" name="ZoneTexte 5">
            <a:extLst>
              <a:ext uri="{FF2B5EF4-FFF2-40B4-BE49-F238E27FC236}">
                <a16:creationId xmlns:a16="http://schemas.microsoft.com/office/drawing/2014/main" id="{D523295B-6380-5AA9-8F92-BD1AECF0E66B}"/>
              </a:ext>
            </a:extLst>
          </p:cNvPr>
          <p:cNvSpPr txBox="1"/>
          <p:nvPr/>
        </p:nvSpPr>
        <p:spPr>
          <a:xfrm>
            <a:off x="246888" y="69193"/>
            <a:ext cx="5266944" cy="338554"/>
          </a:xfrm>
          <a:prstGeom prst="rect">
            <a:avLst/>
          </a:prstGeom>
          <a:noFill/>
        </p:spPr>
        <p:txBody>
          <a:bodyPr wrap="square">
            <a:spAutoFit/>
          </a:bodyPr>
          <a:lstStyle/>
          <a:p>
            <a:r>
              <a:rPr lang="en-US" sz="1600" b="1" dirty="0"/>
              <a:t>SOME DEFINITIONS</a:t>
            </a:r>
            <a:endParaRPr lang="fr-FR" sz="1600" b="1" dirty="0"/>
          </a:p>
        </p:txBody>
      </p:sp>
      <p:sp>
        <p:nvSpPr>
          <p:cNvPr id="7" name="ZoneTexte 6">
            <a:extLst>
              <a:ext uri="{FF2B5EF4-FFF2-40B4-BE49-F238E27FC236}">
                <a16:creationId xmlns:a16="http://schemas.microsoft.com/office/drawing/2014/main" id="{11D1050A-92AB-292E-3917-EE605AC091F5}"/>
              </a:ext>
            </a:extLst>
          </p:cNvPr>
          <p:cNvSpPr txBox="1"/>
          <p:nvPr/>
        </p:nvSpPr>
        <p:spPr>
          <a:xfrm>
            <a:off x="7649039" y="4794055"/>
            <a:ext cx="1494961" cy="300082"/>
          </a:xfrm>
          <a:prstGeom prst="rect">
            <a:avLst/>
          </a:prstGeom>
          <a:noFill/>
        </p:spPr>
        <p:txBody>
          <a:bodyPr wrap="none" rtlCol="0">
            <a:spAutoFit/>
          </a:bodyPr>
          <a:lstStyle/>
          <a:p>
            <a:r>
              <a:rPr lang="fr-FR" dirty="0"/>
              <a:t>Source : </a:t>
            </a:r>
            <a:r>
              <a:rPr lang="fr-FR" dirty="0" err="1"/>
              <a:t>Wikipedia</a:t>
            </a:r>
            <a:endParaRPr lang="fr-FR" dirty="0"/>
          </a:p>
        </p:txBody>
      </p:sp>
    </p:spTree>
    <p:extLst>
      <p:ext uri="{BB962C8B-B14F-4D97-AF65-F5344CB8AC3E}">
        <p14:creationId xmlns:p14="http://schemas.microsoft.com/office/powerpoint/2010/main" val="27004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8076410" y="4718081"/>
            <a:ext cx="463434" cy="273844"/>
          </a:xfrm>
        </p:spPr>
        <p:txBody>
          <a:bodyPr/>
          <a:lstStyle/>
          <a:p>
            <a:fld id="{3A98EE3D-8CD1-4C3F-BD1C-C98C9596463C}" type="slidenum">
              <a:rPr lang="en-US">
                <a:solidFill>
                  <a:srgbClr val="FFFFFF"/>
                </a:solidFill>
                <a:latin typeface="Century Gothic"/>
              </a:rPr>
              <a:pPr/>
              <a:t>2</a:t>
            </a:fld>
            <a:endParaRPr lang="en-US" dirty="0">
              <a:solidFill>
                <a:srgbClr val="FFFFFF"/>
              </a:solidFill>
              <a:latin typeface="Century Gothic"/>
            </a:endParaRPr>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268400" y="81543"/>
            <a:ext cx="6695656" cy="605097"/>
          </a:xfrm>
        </p:spPr>
        <p:txBody>
          <a:bodyPr>
            <a:noAutofit/>
          </a:bodyPr>
          <a:lstStyle/>
          <a:p>
            <a:r>
              <a:rPr lang="en-US" dirty="0"/>
              <a:t>Cyber range &amp; operations on SCADA</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570557" y="1093034"/>
            <a:ext cx="591479" cy="400050"/>
          </a:xfrm>
        </p:spPr>
        <p:txBody>
          <a:bodyPr vert="horz" lIns="0" tIns="0" rIns="0" bIns="0" rtlCol="0" anchor="ctr">
            <a:noAutofit/>
          </a:bodyPr>
          <a:lstStyle/>
          <a:p>
            <a:r>
              <a:rPr lang="en-US" dirty="0"/>
              <a:t>o1.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184910" y="1093034"/>
            <a:ext cx="4413884" cy="400050"/>
          </a:xfrm>
        </p:spPr>
        <p:txBody>
          <a:bodyPr>
            <a:normAutofit/>
          </a:bodyPr>
          <a:lstStyle/>
          <a:p>
            <a:r>
              <a:rPr lang="en-US" dirty="0"/>
              <a:t>Introduce PLC / SCADA to Students </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570557" y="2036107"/>
            <a:ext cx="591479" cy="400050"/>
          </a:xfrm>
        </p:spPr>
        <p:txBody>
          <a:bodyPr/>
          <a:lstStyle/>
          <a:p>
            <a:r>
              <a:rPr lang="en-US" dirty="0"/>
              <a:t>o3.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184910" y="2038135"/>
            <a:ext cx="4413884" cy="400050"/>
          </a:xfrm>
        </p:spPr>
        <p:txBody>
          <a:bodyPr>
            <a:normAutofit/>
          </a:bodyPr>
          <a:lstStyle/>
          <a:p>
            <a:r>
              <a:rPr lang="en-US" dirty="0"/>
              <a:t>Cyber risks and Forensics on PLC / SCADA</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570557" y="2507762"/>
            <a:ext cx="591479" cy="400050"/>
          </a:xfrm>
        </p:spPr>
        <p:txBody>
          <a:bodyPr/>
          <a:lstStyle/>
          <a:p>
            <a:r>
              <a:rPr lang="en-US" dirty="0"/>
              <a:t>o4.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184910" y="2509552"/>
            <a:ext cx="4413884" cy="400050"/>
          </a:xfrm>
        </p:spPr>
        <p:txBody>
          <a:bodyPr>
            <a:normAutofit/>
          </a:bodyPr>
          <a:lstStyle/>
          <a:p>
            <a:r>
              <a:rPr lang="en-US" dirty="0"/>
              <a:t>Security architectures</a:t>
            </a:r>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570557" y="2979417"/>
            <a:ext cx="591479" cy="400050"/>
          </a:xfrm>
        </p:spPr>
        <p:txBody>
          <a:bodyPr/>
          <a:lstStyle/>
          <a:p>
            <a:r>
              <a:rPr lang="en-US" dirty="0"/>
              <a:t>o5.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184910" y="2983235"/>
            <a:ext cx="4413884" cy="400050"/>
          </a:xfrm>
        </p:spPr>
        <p:txBody>
          <a:bodyPr>
            <a:normAutofit/>
          </a:bodyPr>
          <a:lstStyle/>
          <a:p>
            <a:r>
              <a:rPr lang="en-US" dirty="0"/>
              <a:t>A complementary on-hands practice</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570557" y="1564451"/>
            <a:ext cx="591479" cy="400050"/>
          </a:xfrm>
        </p:spPr>
        <p:txBody>
          <a:bodyPr/>
          <a:lstStyle/>
          <a:p>
            <a:r>
              <a:rPr lang="en-US" dirty="0"/>
              <a:t>o2.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184910" y="1564451"/>
            <a:ext cx="4413884" cy="400050"/>
          </a:xfrm>
        </p:spPr>
        <p:txBody>
          <a:bodyPr>
            <a:normAutofit/>
          </a:bodyPr>
          <a:lstStyle/>
          <a:p>
            <a:r>
              <a:rPr lang="en-US" dirty="0"/>
              <a:t>Annual courses - presential</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5527773" y="-2414"/>
            <a:ext cx="1921924" cy="516326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solidFill>
                <a:srgbClr val="000000"/>
              </a:solidFill>
              <a:latin typeface="Century Gothic"/>
            </a:endParaRPr>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5871901" y="3867462"/>
            <a:ext cx="658751" cy="1278751"/>
          </a:xfrm>
          <a:prstGeom prst="rect">
            <a:avLst/>
          </a:prstGeom>
        </p:spPr>
      </p:pic>
      <p:sp>
        <p:nvSpPr>
          <p:cNvPr id="2" name="Footer Placeholder 1">
            <a:extLst>
              <a:ext uri="{FF2B5EF4-FFF2-40B4-BE49-F238E27FC236}">
                <a16:creationId xmlns:a16="http://schemas.microsoft.com/office/drawing/2014/main" id="{D331A928-7D63-B78C-FAE3-45A3106D5FBC}"/>
              </a:ext>
            </a:extLst>
          </p:cNvPr>
          <p:cNvSpPr>
            <a:spLocks noGrp="1"/>
          </p:cNvSpPr>
          <p:nvPr>
            <p:ph type="ftr" sz="quarter" idx="3"/>
          </p:nvPr>
        </p:nvSpPr>
        <p:spPr>
          <a:xfrm>
            <a:off x="618181" y="4849004"/>
            <a:ext cx="4977803" cy="273844"/>
          </a:xfrm>
        </p:spPr>
        <p:txBody>
          <a:bodyPr/>
          <a:lstStyle/>
          <a:p>
            <a:r>
              <a:rPr lang="en-US" dirty="0">
                <a:solidFill>
                  <a:srgbClr val="000000"/>
                </a:solidFill>
                <a:latin typeface="Century Gothic"/>
              </a:rPr>
              <a:t>CSP00011_C_E_</a:t>
            </a:r>
            <a:r>
              <a:rPr lang="en-US" sz="900" dirty="0"/>
              <a:t>Cyber range and operations on SCADA</a:t>
            </a:r>
            <a:endParaRPr lang="en-US" dirty="0">
              <a:solidFill>
                <a:srgbClr val="000000"/>
              </a:solidFill>
              <a:latin typeface="Century Gothic"/>
            </a:endParaRPr>
          </a:p>
        </p:txBody>
      </p:sp>
      <p:sp>
        <p:nvSpPr>
          <p:cNvPr id="3" name="Text Placeholder 8">
            <a:extLst>
              <a:ext uri="{FF2B5EF4-FFF2-40B4-BE49-F238E27FC236}">
                <a16:creationId xmlns:a16="http://schemas.microsoft.com/office/drawing/2014/main" id="{7EE773C5-4ADF-018F-93E2-0BFF82EEF346}"/>
              </a:ext>
            </a:extLst>
          </p:cNvPr>
          <p:cNvSpPr txBox="1">
            <a:spLocks/>
          </p:cNvSpPr>
          <p:nvPr/>
        </p:nvSpPr>
        <p:spPr>
          <a:xfrm>
            <a:off x="558350" y="3475956"/>
            <a:ext cx="591479" cy="40005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685800">
              <a:buClr>
                <a:srgbClr val="FFBA00"/>
              </a:buClr>
            </a:pPr>
            <a:r>
              <a:rPr lang="en-US" sz="3300" spc="75" dirty="0">
                <a:solidFill>
                  <a:srgbClr val="D87A1A"/>
                </a:solidFill>
                <a:latin typeface="Century Gothic"/>
              </a:rPr>
              <a:t>o6.</a:t>
            </a:r>
          </a:p>
        </p:txBody>
      </p:sp>
      <p:sp>
        <p:nvSpPr>
          <p:cNvPr id="4" name="Text Placeholder 13">
            <a:extLst>
              <a:ext uri="{FF2B5EF4-FFF2-40B4-BE49-F238E27FC236}">
                <a16:creationId xmlns:a16="http://schemas.microsoft.com/office/drawing/2014/main" id="{F729409D-37AC-27D4-75DB-B10526DA2D95}"/>
              </a:ext>
            </a:extLst>
          </p:cNvPr>
          <p:cNvSpPr txBox="1">
            <a:spLocks/>
          </p:cNvSpPr>
          <p:nvPr/>
        </p:nvSpPr>
        <p:spPr>
          <a:xfrm>
            <a:off x="1172703" y="3477746"/>
            <a:ext cx="4413884" cy="400050"/>
          </a:xfrm>
          <a:prstGeom prst="rect">
            <a:avLst/>
          </a:prstGeom>
        </p:spPr>
        <p:txBody>
          <a:bodyPr vert="horz" lIns="0" tIns="3429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685800">
              <a:spcBef>
                <a:spcPts val="900"/>
              </a:spcBef>
              <a:spcAft>
                <a:spcPts val="150"/>
              </a:spcAft>
              <a:buClr>
                <a:srgbClr val="FFBA00"/>
              </a:buClr>
            </a:pPr>
            <a:r>
              <a:rPr lang="en-US" sz="1500" dirty="0">
                <a:solidFill>
                  <a:srgbClr val="000000">
                    <a:lumMod val="50000"/>
                    <a:lumOff val="50000"/>
                  </a:srgbClr>
                </a:solidFill>
                <a:latin typeface="Century Gothic"/>
              </a:rPr>
              <a:t>Risks scenarios - Security incidents</a:t>
            </a:r>
          </a:p>
        </p:txBody>
      </p:sp>
      <p:sp>
        <p:nvSpPr>
          <p:cNvPr id="5" name="Text Placeholder 9">
            <a:extLst>
              <a:ext uri="{FF2B5EF4-FFF2-40B4-BE49-F238E27FC236}">
                <a16:creationId xmlns:a16="http://schemas.microsoft.com/office/drawing/2014/main" id="{81DAEF32-315B-9B68-8D10-FCE1224D4907}"/>
              </a:ext>
            </a:extLst>
          </p:cNvPr>
          <p:cNvSpPr txBox="1">
            <a:spLocks/>
          </p:cNvSpPr>
          <p:nvPr/>
        </p:nvSpPr>
        <p:spPr>
          <a:xfrm>
            <a:off x="558350" y="3992581"/>
            <a:ext cx="591479" cy="40005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685800">
              <a:buClr>
                <a:srgbClr val="FFBA00"/>
              </a:buClr>
            </a:pPr>
            <a:r>
              <a:rPr lang="en-US" sz="3300" spc="75" dirty="0">
                <a:solidFill>
                  <a:srgbClr val="D87A1A"/>
                </a:solidFill>
                <a:latin typeface="Century Gothic"/>
              </a:rPr>
              <a:t>o7.</a:t>
            </a:r>
          </a:p>
        </p:txBody>
      </p:sp>
      <p:sp>
        <p:nvSpPr>
          <p:cNvPr id="16" name="Text Placeholder 14">
            <a:extLst>
              <a:ext uri="{FF2B5EF4-FFF2-40B4-BE49-F238E27FC236}">
                <a16:creationId xmlns:a16="http://schemas.microsoft.com/office/drawing/2014/main" id="{69A9B1DE-889E-82BE-68D9-04D72C3D1E11}"/>
              </a:ext>
            </a:extLst>
          </p:cNvPr>
          <p:cNvSpPr txBox="1">
            <a:spLocks/>
          </p:cNvSpPr>
          <p:nvPr/>
        </p:nvSpPr>
        <p:spPr>
          <a:xfrm>
            <a:off x="1172703" y="4104984"/>
            <a:ext cx="4413884" cy="547595"/>
          </a:xfrm>
          <a:prstGeom prst="rect">
            <a:avLst/>
          </a:prstGeom>
        </p:spPr>
        <p:txBody>
          <a:bodyPr vert="horz" lIns="0" tIns="34290" rIns="0" bIns="0" rtlCol="0" anchor="b">
            <a:normAutofit fontScale="92500" lnSpcReduction="20000"/>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685800">
              <a:spcBef>
                <a:spcPts val="900"/>
              </a:spcBef>
              <a:spcAft>
                <a:spcPts val="150"/>
              </a:spcAft>
              <a:buClr>
                <a:srgbClr val="FFBA00"/>
              </a:buClr>
            </a:pPr>
            <a:r>
              <a:rPr lang="en-US" sz="1500" dirty="0">
                <a:solidFill>
                  <a:srgbClr val="000000">
                    <a:lumMod val="50000"/>
                    <a:lumOff val="50000"/>
                  </a:srgbClr>
                </a:solidFill>
                <a:latin typeface="Century Gothic"/>
              </a:rPr>
              <a:t>Your security provider - C2B Consulting</a:t>
            </a:r>
          </a:p>
          <a:p>
            <a:pPr defTabSz="685800">
              <a:spcBef>
                <a:spcPts val="900"/>
              </a:spcBef>
              <a:spcAft>
                <a:spcPts val="150"/>
              </a:spcAft>
              <a:buClr>
                <a:srgbClr val="FFBA00"/>
              </a:buClr>
            </a:pPr>
            <a:r>
              <a:rPr lang="en-US" sz="975" dirty="0">
                <a:solidFill>
                  <a:srgbClr val="000000">
                    <a:lumMod val="50000"/>
                    <a:lumOff val="50000"/>
                  </a:srgbClr>
                </a:solidFill>
                <a:latin typeface="Century Gothic"/>
              </a:rPr>
              <a:t>115 rue du </a:t>
            </a:r>
            <a:r>
              <a:rPr lang="en-US" sz="975" dirty="0" err="1">
                <a:solidFill>
                  <a:srgbClr val="000000">
                    <a:lumMod val="50000"/>
                    <a:lumOff val="50000"/>
                  </a:srgbClr>
                </a:solidFill>
                <a:latin typeface="Century Gothic"/>
              </a:rPr>
              <a:t>maréchal</a:t>
            </a:r>
            <a:r>
              <a:rPr lang="en-US" sz="975" dirty="0">
                <a:solidFill>
                  <a:srgbClr val="000000">
                    <a:lumMod val="50000"/>
                    <a:lumOff val="50000"/>
                  </a:srgbClr>
                </a:solidFill>
                <a:latin typeface="Century Gothic"/>
              </a:rPr>
              <a:t> Foch –F83.200 LE REVEST – France</a:t>
            </a:r>
            <a:r>
              <a:rPr lang="en-US" sz="1500" dirty="0">
                <a:solidFill>
                  <a:srgbClr val="000000">
                    <a:lumMod val="50000"/>
                    <a:lumOff val="50000"/>
                  </a:srgbClr>
                </a:solidFill>
                <a:latin typeface="Century Gothic"/>
              </a:rPr>
              <a:t> </a:t>
            </a:r>
          </a:p>
        </p:txBody>
      </p:sp>
      <p:pic>
        <p:nvPicPr>
          <p:cNvPr id="20" name="Espace réservé pour une image  19" descr="Une image contenant ciel, nuage, ordinateur portable, bâtiment&#10;&#10;Description générée automatiquement">
            <a:extLst>
              <a:ext uri="{FF2B5EF4-FFF2-40B4-BE49-F238E27FC236}">
                <a16:creationId xmlns:a16="http://schemas.microsoft.com/office/drawing/2014/main" id="{FD0838EC-54FA-8AB5-5E44-C122D2A46911}"/>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850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2000"/>
                                        <p:tgtEl>
                                          <p:spTgt spid="119"/>
                                        </p:tgtEl>
                                      </p:cBhvr>
                                    </p:animEffect>
                                    <p:anim calcmode="lin" valueType="num">
                                      <p:cBhvr>
                                        <p:cTn id="8" dur="2000" fill="hold"/>
                                        <p:tgtEl>
                                          <p:spTgt spid="119"/>
                                        </p:tgtEl>
                                        <p:attrNameLst>
                                          <p:attrName>ppt_x</p:attrName>
                                        </p:attrNameLst>
                                      </p:cBhvr>
                                      <p:tavLst>
                                        <p:tav tm="0">
                                          <p:val>
                                            <p:strVal val="#ppt_x"/>
                                          </p:val>
                                        </p:tav>
                                        <p:tav tm="100000">
                                          <p:val>
                                            <p:strVal val="#ppt_x"/>
                                          </p:val>
                                        </p:tav>
                                      </p:tavLst>
                                    </p:anim>
                                    <p:anim calcmode="lin" valueType="num">
                                      <p:cBhvr>
                                        <p:cTn id="9" dur="2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2000"/>
                                        <p:tgtEl>
                                          <p:spTgt spid="7">
                                            <p:txEl>
                                              <p:pRg st="0" end="0"/>
                                            </p:txEl>
                                          </p:spTgt>
                                        </p:tgtEl>
                                      </p:cBhvr>
                                    </p:animEffect>
                                  </p:childTnLst>
                                </p:cTn>
                              </p:par>
                            </p:childTnLst>
                          </p:cTn>
                        </p:par>
                        <p:par>
                          <p:cTn id="22" fill="hold">
                            <p:stCondLst>
                              <p:cond delay="8000"/>
                            </p:stCondLst>
                            <p:childTnLst>
                              <p:par>
                                <p:cTn id="23" presetID="22" presetClass="entr" presetSubtype="4"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2000"/>
                                        <p:tgtEl>
                                          <p:spTgt spid="12">
                                            <p:txEl>
                                              <p:pRg st="0" end="0"/>
                                            </p:txEl>
                                          </p:spTgt>
                                        </p:tgtEl>
                                      </p:cBhvr>
                                    </p:animEffect>
                                  </p:childTnLst>
                                </p:cTn>
                              </p:par>
                            </p:childTnLst>
                          </p:cTn>
                        </p:par>
                        <p:par>
                          <p:cTn id="26" fill="hold">
                            <p:stCondLst>
                              <p:cond delay="10000"/>
                            </p:stCondLst>
                            <p:childTnLst>
                              <p:par>
                                <p:cTn id="27" presetID="22" presetClass="entr" presetSubtype="4" fill="hold" grpId="0"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2000"/>
                                        <p:tgtEl>
                                          <p:spTgt spid="8">
                                            <p:txEl>
                                              <p:pRg st="0" end="0"/>
                                            </p:txEl>
                                          </p:spTgt>
                                        </p:tgtEl>
                                      </p:cBhvr>
                                    </p:animEffect>
                                  </p:childTnLst>
                                </p:cTn>
                              </p:par>
                            </p:childTnLst>
                          </p:cTn>
                        </p:par>
                        <p:par>
                          <p:cTn id="30" fill="hold">
                            <p:stCondLst>
                              <p:cond delay="12000"/>
                            </p:stCondLst>
                            <p:childTnLst>
                              <p:par>
                                <p:cTn id="31" presetID="22" presetClass="entr" presetSubtype="4"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down)">
                                      <p:cBhvr>
                                        <p:cTn id="33" dur="2000"/>
                                        <p:tgtEl>
                                          <p:spTgt spid="13">
                                            <p:txEl>
                                              <p:pRg st="0" end="0"/>
                                            </p:txEl>
                                          </p:spTgt>
                                        </p:tgtEl>
                                      </p:cBhvr>
                                    </p:animEffect>
                                  </p:childTnLst>
                                </p:cTn>
                              </p:par>
                            </p:childTnLst>
                          </p:cTn>
                        </p:par>
                        <p:par>
                          <p:cTn id="34" fill="hold">
                            <p:stCondLst>
                              <p:cond delay="14000"/>
                            </p:stCondLst>
                            <p:childTnLst>
                              <p:par>
                                <p:cTn id="35" presetID="22" presetClass="entr" presetSubtype="4" fill="hold" grpId="0" nodeType="after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2000"/>
                                        <p:tgtEl>
                                          <p:spTgt spid="9">
                                            <p:txEl>
                                              <p:pRg st="0" end="0"/>
                                            </p:txEl>
                                          </p:spTgt>
                                        </p:tgtEl>
                                      </p:cBhvr>
                                    </p:animEffect>
                                  </p:childTnLst>
                                </p:cTn>
                              </p:par>
                            </p:childTnLst>
                          </p:cTn>
                        </p:par>
                        <p:par>
                          <p:cTn id="38" fill="hold">
                            <p:stCondLst>
                              <p:cond delay="16000"/>
                            </p:stCondLst>
                            <p:childTnLst>
                              <p:par>
                                <p:cTn id="39" presetID="22" presetClass="entr" presetSubtype="4"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down)">
                                      <p:cBhvr>
                                        <p:cTn id="41" dur="2000"/>
                                        <p:tgtEl>
                                          <p:spTgt spid="14">
                                            <p:txEl>
                                              <p:pRg st="0" end="0"/>
                                            </p:txEl>
                                          </p:spTgt>
                                        </p:tgtEl>
                                      </p:cBhvr>
                                    </p:animEffect>
                                  </p:childTnLst>
                                </p:cTn>
                              </p:par>
                            </p:childTnLst>
                          </p:cTn>
                        </p:par>
                        <p:par>
                          <p:cTn id="42" fill="hold">
                            <p:stCondLst>
                              <p:cond delay="18000"/>
                            </p:stCondLst>
                            <p:childTnLst>
                              <p:par>
                                <p:cTn id="43" presetID="22" presetClass="entr" presetSubtype="4" fill="hold" grpId="0" nodeType="after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wipe(down)">
                                      <p:cBhvr>
                                        <p:cTn id="45" dur="2000"/>
                                        <p:tgtEl>
                                          <p:spTgt spid="10">
                                            <p:txEl>
                                              <p:pRg st="0" end="0"/>
                                            </p:txEl>
                                          </p:spTgt>
                                        </p:tgtEl>
                                      </p:cBhvr>
                                    </p:animEffect>
                                  </p:childTnLst>
                                </p:cTn>
                              </p:par>
                            </p:childTnLst>
                          </p:cTn>
                        </p:par>
                        <p:par>
                          <p:cTn id="46" fill="hold">
                            <p:stCondLst>
                              <p:cond delay="20000"/>
                            </p:stCondLst>
                            <p:childTnLst>
                              <p:par>
                                <p:cTn id="47" presetID="22" presetClass="entr" presetSubtype="4" fill="hold" grpId="0" nodeType="after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down)">
                                      <p:cBhvr>
                                        <p:cTn id="49" dur="2000"/>
                                        <p:tgtEl>
                                          <p:spTgt spid="15">
                                            <p:txEl>
                                              <p:pRg st="0" end="0"/>
                                            </p:txEl>
                                          </p:spTgt>
                                        </p:tgtEl>
                                      </p:cBhvr>
                                    </p:animEffect>
                                  </p:childTnLst>
                                </p:cTn>
                              </p:par>
                            </p:childTnLst>
                          </p:cTn>
                        </p:par>
                        <p:par>
                          <p:cTn id="50" fill="hold">
                            <p:stCondLst>
                              <p:cond delay="22000"/>
                            </p:stCondLst>
                            <p:childTnLst>
                              <p:par>
                                <p:cTn id="51" presetID="22" presetClass="entr" presetSubtype="4"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2000"/>
                                        <p:tgtEl>
                                          <p:spTgt spid="3"/>
                                        </p:tgtEl>
                                      </p:cBhvr>
                                    </p:animEffect>
                                  </p:childTnLst>
                                </p:cTn>
                              </p:par>
                            </p:childTnLst>
                          </p:cTn>
                        </p:par>
                        <p:par>
                          <p:cTn id="54" fill="hold">
                            <p:stCondLst>
                              <p:cond delay="24000"/>
                            </p:stCondLst>
                            <p:childTnLst>
                              <p:par>
                                <p:cTn id="55" presetID="22" presetClass="entr" presetSubtype="4"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2000"/>
                                        <p:tgtEl>
                                          <p:spTgt spid="4"/>
                                        </p:tgtEl>
                                      </p:cBhvr>
                                    </p:animEffect>
                                  </p:childTnLst>
                                </p:cTn>
                              </p:par>
                            </p:childTnLst>
                          </p:cTn>
                        </p:par>
                        <p:par>
                          <p:cTn id="58" fill="hold">
                            <p:stCondLst>
                              <p:cond delay="26000"/>
                            </p:stCondLst>
                            <p:childTnLst>
                              <p:par>
                                <p:cTn id="59" presetID="22" presetClass="entr" presetSubtype="4"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2000"/>
                                        <p:tgtEl>
                                          <p:spTgt spid="5"/>
                                        </p:tgtEl>
                                      </p:cBhvr>
                                    </p:animEffect>
                                  </p:childTnLst>
                                </p:cTn>
                              </p:par>
                            </p:childTnLst>
                          </p:cTn>
                        </p:par>
                        <p:par>
                          <p:cTn id="62" fill="hold">
                            <p:stCondLst>
                              <p:cond delay="28000"/>
                            </p:stCondLst>
                            <p:childTnLst>
                              <p:par>
                                <p:cTn id="63" presetID="6" presetClass="entr" presetSubtype="16"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ircle(in)">
                                      <p:cBhvr>
                                        <p:cTn id="6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6" grpId="0" build="p"/>
      <p:bldP spid="11" grpId="0" build="p"/>
      <p:bldP spid="8" grpId="0" build="p"/>
      <p:bldP spid="13" grpId="0" build="p"/>
      <p:bldP spid="9" grpId="0" build="p"/>
      <p:bldP spid="14" grpId="0" build="p"/>
      <p:bldP spid="10" grpId="0" build="p"/>
      <p:bldP spid="15" grpId="0" build="p"/>
      <p:bldP spid="7" grpId="0" build="p"/>
      <p:bldP spid="12" grpId="0" build="p"/>
      <p:bldP spid="3" grpId="0"/>
      <p:bldP spid="4" grpId="0"/>
      <p:bldP spid="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15C7EF1-2965-0434-98A7-1F7D62B2B8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940" y="140759"/>
            <a:ext cx="6294665" cy="4861981"/>
          </a:xfrm>
          <a:prstGeom prst="rect">
            <a:avLst/>
          </a:prstGeom>
        </p:spPr>
      </p:pic>
      <p:sp>
        <p:nvSpPr>
          <p:cNvPr id="4" name="Rectangle 3">
            <a:extLst>
              <a:ext uri="{FF2B5EF4-FFF2-40B4-BE49-F238E27FC236}">
                <a16:creationId xmlns:a16="http://schemas.microsoft.com/office/drawing/2014/main" id="{80F90E03-4B58-00D3-9431-4F6B152951CC}"/>
              </a:ext>
            </a:extLst>
          </p:cNvPr>
          <p:cNvSpPr/>
          <p:nvPr/>
        </p:nvSpPr>
        <p:spPr>
          <a:xfrm>
            <a:off x="1584928" y="2098482"/>
            <a:ext cx="1418269" cy="147894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fr-FR" sz="900" b="1" dirty="0" err="1">
                <a:solidFill>
                  <a:sysClr val="windowText" lastClr="000000"/>
                </a:solidFill>
              </a:rPr>
              <a:t>Corporate</a:t>
            </a:r>
            <a:r>
              <a:rPr lang="fr-FR" sz="900" b="1" dirty="0">
                <a:solidFill>
                  <a:sysClr val="windowText" lastClr="000000"/>
                </a:solidFill>
              </a:rPr>
              <a:t> Office Network</a:t>
            </a:r>
          </a:p>
        </p:txBody>
      </p:sp>
      <p:sp>
        <p:nvSpPr>
          <p:cNvPr id="5" name="Rectangle 4">
            <a:extLst>
              <a:ext uri="{FF2B5EF4-FFF2-40B4-BE49-F238E27FC236}">
                <a16:creationId xmlns:a16="http://schemas.microsoft.com/office/drawing/2014/main" id="{2A40E82B-0832-B24E-270A-9C4517FD3361}"/>
              </a:ext>
            </a:extLst>
          </p:cNvPr>
          <p:cNvSpPr/>
          <p:nvPr/>
        </p:nvSpPr>
        <p:spPr>
          <a:xfrm>
            <a:off x="3068939" y="2098482"/>
            <a:ext cx="1418269" cy="147894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fr-FR" sz="900" b="1" dirty="0">
                <a:solidFill>
                  <a:sysClr val="windowText" lastClr="000000"/>
                </a:solidFill>
              </a:rPr>
              <a:t>Site / Plant Network</a:t>
            </a:r>
          </a:p>
        </p:txBody>
      </p:sp>
      <p:sp>
        <p:nvSpPr>
          <p:cNvPr id="6" name="Rectangle 5">
            <a:extLst>
              <a:ext uri="{FF2B5EF4-FFF2-40B4-BE49-F238E27FC236}">
                <a16:creationId xmlns:a16="http://schemas.microsoft.com/office/drawing/2014/main" id="{7D03A64B-5582-2A9C-3272-B84DA4E41E14}"/>
              </a:ext>
            </a:extLst>
          </p:cNvPr>
          <p:cNvSpPr/>
          <p:nvPr/>
        </p:nvSpPr>
        <p:spPr>
          <a:xfrm>
            <a:off x="4572000" y="2098482"/>
            <a:ext cx="1418269" cy="1478942"/>
          </a:xfrm>
          <a:prstGeom prst="rect">
            <a:avLst/>
          </a:prstGeom>
          <a:solidFill>
            <a:srgbClr val="F87575"/>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fr-FR" sz="900" b="1" dirty="0">
                <a:solidFill>
                  <a:schemeClr val="bg1"/>
                </a:solidFill>
              </a:rPr>
              <a:t>Control </a:t>
            </a:r>
            <a:r>
              <a:rPr lang="fr-FR" sz="900" b="1" dirty="0" err="1">
                <a:solidFill>
                  <a:schemeClr val="bg1"/>
                </a:solidFill>
              </a:rPr>
              <a:t>SystemsNetwork</a:t>
            </a:r>
            <a:endParaRPr lang="fr-FR" sz="900" b="1" dirty="0">
              <a:solidFill>
                <a:schemeClr val="bg1"/>
              </a:solidFill>
            </a:endParaRPr>
          </a:p>
        </p:txBody>
      </p:sp>
      <p:sp>
        <p:nvSpPr>
          <p:cNvPr id="7" name="Ellipse 6">
            <a:extLst>
              <a:ext uri="{FF2B5EF4-FFF2-40B4-BE49-F238E27FC236}">
                <a16:creationId xmlns:a16="http://schemas.microsoft.com/office/drawing/2014/main" id="{0CE37D86-8643-DD60-A2E4-C4A51FE26F21}"/>
              </a:ext>
            </a:extLst>
          </p:cNvPr>
          <p:cNvSpPr/>
          <p:nvPr/>
        </p:nvSpPr>
        <p:spPr>
          <a:xfrm>
            <a:off x="2133601" y="2702560"/>
            <a:ext cx="514350" cy="5207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400" b="1" dirty="0">
                <a:solidFill>
                  <a:schemeClr val="tx1"/>
                </a:solidFill>
              </a:rPr>
              <a:t>WEB</a:t>
            </a:r>
          </a:p>
        </p:txBody>
      </p:sp>
      <p:sp>
        <p:nvSpPr>
          <p:cNvPr id="8" name="Ellipse 7">
            <a:extLst>
              <a:ext uri="{FF2B5EF4-FFF2-40B4-BE49-F238E27FC236}">
                <a16:creationId xmlns:a16="http://schemas.microsoft.com/office/drawing/2014/main" id="{742AEAC7-0551-AE04-E655-99831E95A2A6}"/>
              </a:ext>
            </a:extLst>
          </p:cNvPr>
          <p:cNvSpPr/>
          <p:nvPr/>
        </p:nvSpPr>
        <p:spPr>
          <a:xfrm>
            <a:off x="1779712" y="2455517"/>
            <a:ext cx="423739" cy="39513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b="1" dirty="0">
                <a:solidFill>
                  <a:schemeClr val="tx1"/>
                </a:solidFill>
              </a:rPr>
              <a:t>FTP</a:t>
            </a:r>
          </a:p>
        </p:txBody>
      </p:sp>
      <p:sp>
        <p:nvSpPr>
          <p:cNvPr id="9" name="Ellipse 8">
            <a:extLst>
              <a:ext uri="{FF2B5EF4-FFF2-40B4-BE49-F238E27FC236}">
                <a16:creationId xmlns:a16="http://schemas.microsoft.com/office/drawing/2014/main" id="{3CEAD02E-E389-79B6-830C-DCB588F3B22B}"/>
              </a:ext>
            </a:extLst>
          </p:cNvPr>
          <p:cNvSpPr/>
          <p:nvPr/>
        </p:nvSpPr>
        <p:spPr>
          <a:xfrm>
            <a:off x="1709862" y="2949648"/>
            <a:ext cx="423739" cy="39513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b="1" dirty="0">
                <a:solidFill>
                  <a:schemeClr val="tx1"/>
                </a:solidFill>
              </a:rPr>
              <a:t>Mail</a:t>
            </a:r>
          </a:p>
        </p:txBody>
      </p:sp>
      <p:sp>
        <p:nvSpPr>
          <p:cNvPr id="10" name="Ellipse 9">
            <a:extLst>
              <a:ext uri="{FF2B5EF4-FFF2-40B4-BE49-F238E27FC236}">
                <a16:creationId xmlns:a16="http://schemas.microsoft.com/office/drawing/2014/main" id="{CD121BAC-345B-6AA4-EB84-5DA18FA19EEC}"/>
              </a:ext>
            </a:extLst>
          </p:cNvPr>
          <p:cNvSpPr/>
          <p:nvPr/>
        </p:nvSpPr>
        <p:spPr>
          <a:xfrm>
            <a:off x="3357775" y="2392735"/>
            <a:ext cx="514350" cy="5207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dirty="0">
                <a:solidFill>
                  <a:schemeClr val="tx1"/>
                </a:solidFill>
              </a:rPr>
              <a:t>SCADA</a:t>
            </a:r>
          </a:p>
        </p:txBody>
      </p:sp>
      <p:sp>
        <p:nvSpPr>
          <p:cNvPr id="12" name="Ellipse 11">
            <a:extLst>
              <a:ext uri="{FF2B5EF4-FFF2-40B4-BE49-F238E27FC236}">
                <a16:creationId xmlns:a16="http://schemas.microsoft.com/office/drawing/2014/main" id="{48F8139D-E363-6574-C1B9-EA27C5BB47AA}"/>
              </a:ext>
            </a:extLst>
          </p:cNvPr>
          <p:cNvSpPr/>
          <p:nvPr/>
        </p:nvSpPr>
        <p:spPr>
          <a:xfrm>
            <a:off x="4932750" y="2423429"/>
            <a:ext cx="348384" cy="31896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dirty="0">
                <a:solidFill>
                  <a:schemeClr val="tx1"/>
                </a:solidFill>
              </a:rPr>
              <a:t>RTU</a:t>
            </a:r>
          </a:p>
        </p:txBody>
      </p:sp>
      <p:sp>
        <p:nvSpPr>
          <p:cNvPr id="13" name="Ellipse 12">
            <a:extLst>
              <a:ext uri="{FF2B5EF4-FFF2-40B4-BE49-F238E27FC236}">
                <a16:creationId xmlns:a16="http://schemas.microsoft.com/office/drawing/2014/main" id="{E1A0A055-7ABB-6E40-4509-2AA7FB72B191}"/>
              </a:ext>
            </a:extLst>
          </p:cNvPr>
          <p:cNvSpPr/>
          <p:nvPr/>
        </p:nvSpPr>
        <p:spPr>
          <a:xfrm>
            <a:off x="4948693" y="2732998"/>
            <a:ext cx="348384" cy="31896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dirty="0">
                <a:solidFill>
                  <a:schemeClr val="tx1"/>
                </a:solidFill>
              </a:rPr>
              <a:t>PLC</a:t>
            </a:r>
          </a:p>
        </p:txBody>
      </p:sp>
      <p:sp>
        <p:nvSpPr>
          <p:cNvPr id="14" name="Ellipse 13">
            <a:extLst>
              <a:ext uri="{FF2B5EF4-FFF2-40B4-BE49-F238E27FC236}">
                <a16:creationId xmlns:a16="http://schemas.microsoft.com/office/drawing/2014/main" id="{20FD7371-1530-A32B-892E-A50FD76101F4}"/>
              </a:ext>
            </a:extLst>
          </p:cNvPr>
          <p:cNvSpPr/>
          <p:nvPr/>
        </p:nvSpPr>
        <p:spPr>
          <a:xfrm>
            <a:off x="4961393" y="3048558"/>
            <a:ext cx="348384" cy="31896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dirty="0">
                <a:solidFill>
                  <a:schemeClr val="tx1"/>
                </a:solidFill>
              </a:rPr>
              <a:t>PLC</a:t>
            </a:r>
          </a:p>
        </p:txBody>
      </p:sp>
      <p:sp>
        <p:nvSpPr>
          <p:cNvPr id="15" name="Rectangle 14">
            <a:extLst>
              <a:ext uri="{FF2B5EF4-FFF2-40B4-BE49-F238E27FC236}">
                <a16:creationId xmlns:a16="http://schemas.microsoft.com/office/drawing/2014/main" id="{DFE29B6C-86CB-CE68-A6D3-77DE7C4B6FFC}"/>
              </a:ext>
            </a:extLst>
          </p:cNvPr>
          <p:cNvSpPr/>
          <p:nvPr/>
        </p:nvSpPr>
        <p:spPr>
          <a:xfrm>
            <a:off x="5365396" y="2426576"/>
            <a:ext cx="514655" cy="1751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dirty="0"/>
              <a:t>VALVE</a:t>
            </a:r>
          </a:p>
        </p:txBody>
      </p:sp>
      <p:sp>
        <p:nvSpPr>
          <p:cNvPr id="16" name="Rectangle 15">
            <a:extLst>
              <a:ext uri="{FF2B5EF4-FFF2-40B4-BE49-F238E27FC236}">
                <a16:creationId xmlns:a16="http://schemas.microsoft.com/office/drawing/2014/main" id="{83526825-0AA4-DD43-69A3-8A7419680194}"/>
              </a:ext>
            </a:extLst>
          </p:cNvPr>
          <p:cNvSpPr/>
          <p:nvPr/>
        </p:nvSpPr>
        <p:spPr>
          <a:xfrm>
            <a:off x="5365396" y="2645416"/>
            <a:ext cx="514655" cy="1751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dirty="0"/>
              <a:t>RELAY</a:t>
            </a:r>
          </a:p>
        </p:txBody>
      </p:sp>
      <p:sp>
        <p:nvSpPr>
          <p:cNvPr id="17" name="Rectangle 16">
            <a:extLst>
              <a:ext uri="{FF2B5EF4-FFF2-40B4-BE49-F238E27FC236}">
                <a16:creationId xmlns:a16="http://schemas.microsoft.com/office/drawing/2014/main" id="{262CC69C-BDBD-947A-9F50-27669C74854B}"/>
              </a:ext>
            </a:extLst>
          </p:cNvPr>
          <p:cNvSpPr/>
          <p:nvPr/>
        </p:nvSpPr>
        <p:spPr>
          <a:xfrm>
            <a:off x="5365396" y="2851403"/>
            <a:ext cx="514655" cy="1751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dirty="0"/>
              <a:t>SWITCH</a:t>
            </a:r>
          </a:p>
        </p:txBody>
      </p:sp>
      <p:sp>
        <p:nvSpPr>
          <p:cNvPr id="18" name="Rectangle 17">
            <a:extLst>
              <a:ext uri="{FF2B5EF4-FFF2-40B4-BE49-F238E27FC236}">
                <a16:creationId xmlns:a16="http://schemas.microsoft.com/office/drawing/2014/main" id="{F51E3D81-4AEA-0727-1B77-FC64F00C4975}"/>
              </a:ext>
            </a:extLst>
          </p:cNvPr>
          <p:cNvSpPr/>
          <p:nvPr/>
        </p:nvSpPr>
        <p:spPr>
          <a:xfrm>
            <a:off x="5365396" y="3059634"/>
            <a:ext cx="514655" cy="1751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dirty="0"/>
              <a:t>SIGNAL</a:t>
            </a:r>
          </a:p>
        </p:txBody>
      </p:sp>
      <p:sp>
        <p:nvSpPr>
          <p:cNvPr id="19" name="Rectangle 18">
            <a:extLst>
              <a:ext uri="{FF2B5EF4-FFF2-40B4-BE49-F238E27FC236}">
                <a16:creationId xmlns:a16="http://schemas.microsoft.com/office/drawing/2014/main" id="{F188FB60-4769-8840-529E-70DCD88579BF}"/>
              </a:ext>
            </a:extLst>
          </p:cNvPr>
          <p:cNvSpPr/>
          <p:nvPr/>
        </p:nvSpPr>
        <p:spPr>
          <a:xfrm>
            <a:off x="5365396" y="3257202"/>
            <a:ext cx="514655" cy="1751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dirty="0"/>
              <a:t>PUMP</a:t>
            </a:r>
          </a:p>
        </p:txBody>
      </p:sp>
      <p:sp>
        <p:nvSpPr>
          <p:cNvPr id="20" name="Rectangle 19">
            <a:extLst>
              <a:ext uri="{FF2B5EF4-FFF2-40B4-BE49-F238E27FC236}">
                <a16:creationId xmlns:a16="http://schemas.microsoft.com/office/drawing/2014/main" id="{ACF18F6D-6CED-EB07-3FCB-D1205951B610}"/>
              </a:ext>
            </a:extLst>
          </p:cNvPr>
          <p:cNvSpPr/>
          <p:nvPr/>
        </p:nvSpPr>
        <p:spPr>
          <a:xfrm rot="16200000">
            <a:off x="2514775" y="2794714"/>
            <a:ext cx="1014516" cy="210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FIREWALL</a:t>
            </a:r>
          </a:p>
        </p:txBody>
      </p:sp>
      <p:sp>
        <p:nvSpPr>
          <p:cNvPr id="21" name="Rectangle 20">
            <a:extLst>
              <a:ext uri="{FF2B5EF4-FFF2-40B4-BE49-F238E27FC236}">
                <a16:creationId xmlns:a16="http://schemas.microsoft.com/office/drawing/2014/main" id="{5964BA96-182E-75BB-D3F0-7A676D4411D7}"/>
              </a:ext>
            </a:extLst>
          </p:cNvPr>
          <p:cNvSpPr/>
          <p:nvPr/>
        </p:nvSpPr>
        <p:spPr>
          <a:xfrm rot="16200000">
            <a:off x="4023956" y="2787044"/>
            <a:ext cx="1014516" cy="210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FIREWALL</a:t>
            </a:r>
          </a:p>
        </p:txBody>
      </p:sp>
      <p:sp>
        <p:nvSpPr>
          <p:cNvPr id="22" name="Rectangle 21">
            <a:extLst>
              <a:ext uri="{FF2B5EF4-FFF2-40B4-BE49-F238E27FC236}">
                <a16:creationId xmlns:a16="http://schemas.microsoft.com/office/drawing/2014/main" id="{50DAEF75-E95B-67B7-02A4-70A024B34961}"/>
              </a:ext>
            </a:extLst>
          </p:cNvPr>
          <p:cNvSpPr/>
          <p:nvPr/>
        </p:nvSpPr>
        <p:spPr>
          <a:xfrm rot="16200000">
            <a:off x="2298875" y="2794714"/>
            <a:ext cx="1014516" cy="21087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Network Switch</a:t>
            </a:r>
          </a:p>
        </p:txBody>
      </p:sp>
      <p:sp>
        <p:nvSpPr>
          <p:cNvPr id="23" name="Rectangle 22">
            <a:extLst>
              <a:ext uri="{FF2B5EF4-FFF2-40B4-BE49-F238E27FC236}">
                <a16:creationId xmlns:a16="http://schemas.microsoft.com/office/drawing/2014/main" id="{CADD1F49-53DC-29D5-7537-46425A7CB738}"/>
              </a:ext>
            </a:extLst>
          </p:cNvPr>
          <p:cNvSpPr/>
          <p:nvPr/>
        </p:nvSpPr>
        <p:spPr>
          <a:xfrm rot="16200000">
            <a:off x="2729424" y="2794714"/>
            <a:ext cx="1014516" cy="210875"/>
          </a:xfrm>
          <a:prstGeom prst="rect">
            <a:avLst/>
          </a:prstGeom>
          <a:solidFill>
            <a:srgbClr val="F875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Network Switch</a:t>
            </a:r>
          </a:p>
        </p:txBody>
      </p:sp>
      <p:sp>
        <p:nvSpPr>
          <p:cNvPr id="24" name="Rectangle 23">
            <a:extLst>
              <a:ext uri="{FF2B5EF4-FFF2-40B4-BE49-F238E27FC236}">
                <a16:creationId xmlns:a16="http://schemas.microsoft.com/office/drawing/2014/main" id="{77EBA362-40FA-BD65-DF3D-A698927B88F7}"/>
              </a:ext>
            </a:extLst>
          </p:cNvPr>
          <p:cNvSpPr/>
          <p:nvPr/>
        </p:nvSpPr>
        <p:spPr>
          <a:xfrm rot="16200000">
            <a:off x="3802976" y="2787044"/>
            <a:ext cx="1014516" cy="210875"/>
          </a:xfrm>
          <a:prstGeom prst="rect">
            <a:avLst/>
          </a:prstGeom>
          <a:solidFill>
            <a:srgbClr val="F875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Network Switch</a:t>
            </a:r>
          </a:p>
        </p:txBody>
      </p:sp>
      <p:sp>
        <p:nvSpPr>
          <p:cNvPr id="25" name="Rectangle 24">
            <a:extLst>
              <a:ext uri="{FF2B5EF4-FFF2-40B4-BE49-F238E27FC236}">
                <a16:creationId xmlns:a16="http://schemas.microsoft.com/office/drawing/2014/main" id="{736C085B-08E2-BF16-93A1-9CE9EEDC86FB}"/>
              </a:ext>
            </a:extLst>
          </p:cNvPr>
          <p:cNvSpPr/>
          <p:nvPr/>
        </p:nvSpPr>
        <p:spPr>
          <a:xfrm rot="16200000">
            <a:off x="4244936" y="2787044"/>
            <a:ext cx="1014516" cy="2108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Network Switch</a:t>
            </a:r>
          </a:p>
        </p:txBody>
      </p:sp>
      <p:sp>
        <p:nvSpPr>
          <p:cNvPr id="11" name="Ellipse 10">
            <a:extLst>
              <a:ext uri="{FF2B5EF4-FFF2-40B4-BE49-F238E27FC236}">
                <a16:creationId xmlns:a16="http://schemas.microsoft.com/office/drawing/2014/main" id="{F8FDB48C-D7CD-05F7-4257-E34F51024F22}"/>
              </a:ext>
            </a:extLst>
          </p:cNvPr>
          <p:cNvSpPr/>
          <p:nvPr/>
        </p:nvSpPr>
        <p:spPr>
          <a:xfrm>
            <a:off x="3907117" y="2889074"/>
            <a:ext cx="297679" cy="29190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b="1" dirty="0">
                <a:solidFill>
                  <a:schemeClr val="tx1"/>
                </a:solidFill>
              </a:rPr>
              <a:t>HMI</a:t>
            </a:r>
          </a:p>
        </p:txBody>
      </p:sp>
      <p:sp>
        <p:nvSpPr>
          <p:cNvPr id="26" name="Ellipse 25">
            <a:extLst>
              <a:ext uri="{FF2B5EF4-FFF2-40B4-BE49-F238E27FC236}">
                <a16:creationId xmlns:a16="http://schemas.microsoft.com/office/drawing/2014/main" id="{BF5DF3B4-5904-5A9C-22BD-93FF083ED934}"/>
              </a:ext>
            </a:extLst>
          </p:cNvPr>
          <p:cNvSpPr/>
          <p:nvPr/>
        </p:nvSpPr>
        <p:spPr>
          <a:xfrm>
            <a:off x="4809750" y="2921248"/>
            <a:ext cx="267056" cy="25973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800" b="1" dirty="0">
                <a:solidFill>
                  <a:schemeClr val="tx1"/>
                </a:solidFill>
              </a:rPr>
              <a:t>HMI</a:t>
            </a:r>
          </a:p>
        </p:txBody>
      </p:sp>
      <p:sp>
        <p:nvSpPr>
          <p:cNvPr id="32" name="Rectangle 31">
            <a:extLst>
              <a:ext uri="{FF2B5EF4-FFF2-40B4-BE49-F238E27FC236}">
                <a16:creationId xmlns:a16="http://schemas.microsoft.com/office/drawing/2014/main" id="{98B601D6-D70A-955C-7043-F3CE1A7B9FB6}"/>
              </a:ext>
            </a:extLst>
          </p:cNvPr>
          <p:cNvSpPr/>
          <p:nvPr/>
        </p:nvSpPr>
        <p:spPr>
          <a:xfrm>
            <a:off x="1584928" y="1798320"/>
            <a:ext cx="4431602" cy="2825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IT		OT		ICS</a:t>
            </a:r>
          </a:p>
        </p:txBody>
      </p:sp>
      <p:sp>
        <p:nvSpPr>
          <p:cNvPr id="2" name="Rectangle 1">
            <a:extLst>
              <a:ext uri="{FF2B5EF4-FFF2-40B4-BE49-F238E27FC236}">
                <a16:creationId xmlns:a16="http://schemas.microsoft.com/office/drawing/2014/main" id="{4A8B49AB-DCBE-1AF1-4C1F-92635652D52B}"/>
              </a:ext>
            </a:extLst>
          </p:cNvPr>
          <p:cNvSpPr/>
          <p:nvPr/>
        </p:nvSpPr>
        <p:spPr>
          <a:xfrm>
            <a:off x="1635778" y="636905"/>
            <a:ext cx="2524742" cy="497426"/>
          </a:xfrm>
          <a:prstGeom prst="rect">
            <a:avLst/>
          </a:prstGeom>
          <a:solidFill>
            <a:srgbClr val="16161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Colonial Pipeline 2021</a:t>
            </a:r>
          </a:p>
          <a:p>
            <a:r>
              <a:rPr lang="fr-FR" sz="1600" dirty="0" err="1"/>
              <a:t>Saudi</a:t>
            </a:r>
            <a:r>
              <a:rPr lang="fr-FR" sz="1600" dirty="0"/>
              <a:t> ARAMCO Wiper 2012</a:t>
            </a:r>
          </a:p>
        </p:txBody>
      </p:sp>
      <p:sp>
        <p:nvSpPr>
          <p:cNvPr id="27" name="Rectangle 26">
            <a:extLst>
              <a:ext uri="{FF2B5EF4-FFF2-40B4-BE49-F238E27FC236}">
                <a16:creationId xmlns:a16="http://schemas.microsoft.com/office/drawing/2014/main" id="{16D320C2-0011-1407-8A40-2D37945F6E07}"/>
              </a:ext>
            </a:extLst>
          </p:cNvPr>
          <p:cNvSpPr/>
          <p:nvPr/>
        </p:nvSpPr>
        <p:spPr>
          <a:xfrm>
            <a:off x="3251095" y="1188168"/>
            <a:ext cx="2294437" cy="272241"/>
          </a:xfrm>
          <a:prstGeom prst="rect">
            <a:avLst/>
          </a:prstGeom>
          <a:solidFill>
            <a:srgbClr val="16161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Steel Mill Germany 2014</a:t>
            </a:r>
          </a:p>
        </p:txBody>
      </p:sp>
      <p:sp>
        <p:nvSpPr>
          <p:cNvPr id="28" name="Rectangle 27">
            <a:extLst>
              <a:ext uri="{FF2B5EF4-FFF2-40B4-BE49-F238E27FC236}">
                <a16:creationId xmlns:a16="http://schemas.microsoft.com/office/drawing/2014/main" id="{8D914E65-7133-8D25-8E14-995B4AFFD8CD}"/>
              </a:ext>
            </a:extLst>
          </p:cNvPr>
          <p:cNvSpPr/>
          <p:nvPr/>
        </p:nvSpPr>
        <p:spPr>
          <a:xfrm>
            <a:off x="6360055" y="2459895"/>
            <a:ext cx="1336145" cy="526031"/>
          </a:xfrm>
          <a:prstGeom prst="rect">
            <a:avLst/>
          </a:prstGeom>
          <a:solidFill>
            <a:srgbClr val="16161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Ukraine 2016 </a:t>
            </a:r>
          </a:p>
          <a:p>
            <a:r>
              <a:rPr lang="fr-FR" sz="1600" dirty="0"/>
              <a:t>Ukraine 2015</a:t>
            </a:r>
          </a:p>
        </p:txBody>
      </p:sp>
      <p:sp>
        <p:nvSpPr>
          <p:cNvPr id="33" name="Rectangle 32">
            <a:extLst>
              <a:ext uri="{FF2B5EF4-FFF2-40B4-BE49-F238E27FC236}">
                <a16:creationId xmlns:a16="http://schemas.microsoft.com/office/drawing/2014/main" id="{CB741AFE-4FC0-1D8F-1C09-7895B8486516}"/>
              </a:ext>
            </a:extLst>
          </p:cNvPr>
          <p:cNvSpPr/>
          <p:nvPr/>
        </p:nvSpPr>
        <p:spPr>
          <a:xfrm>
            <a:off x="6124528" y="4025105"/>
            <a:ext cx="1571672" cy="526031"/>
          </a:xfrm>
          <a:prstGeom prst="rect">
            <a:avLst/>
          </a:prstGeom>
          <a:solidFill>
            <a:srgbClr val="16161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Triton SIS 2017</a:t>
            </a:r>
          </a:p>
        </p:txBody>
      </p:sp>
      <p:sp>
        <p:nvSpPr>
          <p:cNvPr id="34" name="Rectangle 33">
            <a:extLst>
              <a:ext uri="{FF2B5EF4-FFF2-40B4-BE49-F238E27FC236}">
                <a16:creationId xmlns:a16="http://schemas.microsoft.com/office/drawing/2014/main" id="{8AF76520-A95A-5AD4-73D5-36204114C645}"/>
              </a:ext>
            </a:extLst>
          </p:cNvPr>
          <p:cNvSpPr/>
          <p:nvPr/>
        </p:nvSpPr>
        <p:spPr>
          <a:xfrm>
            <a:off x="3778073" y="4025105"/>
            <a:ext cx="1571672" cy="318295"/>
          </a:xfrm>
          <a:prstGeom prst="rect">
            <a:avLst/>
          </a:prstGeom>
          <a:solidFill>
            <a:srgbClr val="161616"/>
          </a:solidFill>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STUXNET 2010</a:t>
            </a:r>
          </a:p>
        </p:txBody>
      </p:sp>
      <p:sp>
        <p:nvSpPr>
          <p:cNvPr id="29" name="Rectangle 28">
            <a:extLst>
              <a:ext uri="{FF2B5EF4-FFF2-40B4-BE49-F238E27FC236}">
                <a16:creationId xmlns:a16="http://schemas.microsoft.com/office/drawing/2014/main" id="{07A7BDB5-6D25-9DE1-66C5-4277352B28C1}"/>
              </a:ext>
            </a:extLst>
          </p:cNvPr>
          <p:cNvSpPr/>
          <p:nvPr/>
        </p:nvSpPr>
        <p:spPr>
          <a:xfrm>
            <a:off x="1639854" y="3559244"/>
            <a:ext cx="1294562"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Information </a:t>
            </a:r>
            <a:r>
              <a:rPr lang="fr-FR" b="1" dirty="0" err="1">
                <a:solidFill>
                  <a:sysClr val="windowText" lastClr="000000"/>
                </a:solidFill>
              </a:rPr>
              <a:t>Processing</a:t>
            </a:r>
            <a:endParaRPr lang="fr-FR" b="1" dirty="0">
              <a:solidFill>
                <a:sysClr val="windowText" lastClr="000000"/>
              </a:solidFill>
            </a:endParaRPr>
          </a:p>
        </p:txBody>
      </p:sp>
      <p:sp>
        <p:nvSpPr>
          <p:cNvPr id="30" name="Rectangle 29">
            <a:extLst>
              <a:ext uri="{FF2B5EF4-FFF2-40B4-BE49-F238E27FC236}">
                <a16:creationId xmlns:a16="http://schemas.microsoft.com/office/drawing/2014/main" id="{E4CD9DAA-F484-18FF-7599-5E47CF286662}"/>
              </a:ext>
            </a:extLst>
          </p:cNvPr>
          <p:cNvSpPr/>
          <p:nvPr/>
        </p:nvSpPr>
        <p:spPr>
          <a:xfrm>
            <a:off x="3124287" y="3559244"/>
            <a:ext cx="1294562"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Information for Process Control</a:t>
            </a:r>
          </a:p>
        </p:txBody>
      </p:sp>
      <p:sp>
        <p:nvSpPr>
          <p:cNvPr id="31" name="Rectangle 30">
            <a:extLst>
              <a:ext uri="{FF2B5EF4-FFF2-40B4-BE49-F238E27FC236}">
                <a16:creationId xmlns:a16="http://schemas.microsoft.com/office/drawing/2014/main" id="{9E6EFA13-994A-F1DC-14AB-6382E35446D9}"/>
              </a:ext>
            </a:extLst>
          </p:cNvPr>
          <p:cNvSpPr/>
          <p:nvPr/>
        </p:nvSpPr>
        <p:spPr>
          <a:xfrm>
            <a:off x="4621604" y="3559244"/>
            <a:ext cx="1294562"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Physical </a:t>
            </a:r>
            <a:r>
              <a:rPr lang="fr-FR" b="1" dirty="0" err="1">
                <a:solidFill>
                  <a:sysClr val="windowText" lastClr="000000"/>
                </a:solidFill>
              </a:rPr>
              <a:t>Processing</a:t>
            </a:r>
            <a:endParaRPr lang="fr-FR" b="1" dirty="0">
              <a:solidFill>
                <a:sysClr val="windowText" lastClr="000000"/>
              </a:solidFill>
            </a:endParaRPr>
          </a:p>
        </p:txBody>
      </p:sp>
      <p:sp>
        <p:nvSpPr>
          <p:cNvPr id="35" name="Rectangle 34">
            <a:extLst>
              <a:ext uri="{FF2B5EF4-FFF2-40B4-BE49-F238E27FC236}">
                <a16:creationId xmlns:a16="http://schemas.microsoft.com/office/drawing/2014/main" id="{4D25F4FC-37B8-FDBB-B482-734A22F0987F}"/>
              </a:ext>
            </a:extLst>
          </p:cNvPr>
          <p:cNvSpPr/>
          <p:nvPr/>
        </p:nvSpPr>
        <p:spPr>
          <a:xfrm>
            <a:off x="1635778" y="4428590"/>
            <a:ext cx="1898073" cy="269183"/>
          </a:xfrm>
          <a:prstGeom prst="rect">
            <a:avLst/>
          </a:prstGeom>
          <a:solidFill>
            <a:srgbClr val="16161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Norsk Hydro 2019</a:t>
            </a:r>
          </a:p>
        </p:txBody>
      </p:sp>
    </p:spTree>
    <p:extLst>
      <p:ext uri="{BB962C8B-B14F-4D97-AF65-F5344CB8AC3E}">
        <p14:creationId xmlns:p14="http://schemas.microsoft.com/office/powerpoint/2010/main" val="4187645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4D8B2CE-DD13-460C-814C-59175741B937}"/>
              </a:ext>
            </a:extLst>
          </p:cNvPr>
          <p:cNvSpPr>
            <a:spLocks noGrp="1"/>
          </p:cNvSpPr>
          <p:nvPr>
            <p:ph type="ftr" sz="quarter" idx="11"/>
          </p:nvPr>
        </p:nvSpPr>
        <p:spPr>
          <a:xfrm>
            <a:off x="213129" y="4816402"/>
            <a:ext cx="5113697" cy="273844"/>
          </a:xfrm>
        </p:spPr>
        <p:txBody>
          <a:bodyPr/>
          <a:lstStyle/>
          <a:p>
            <a:endParaRPr lang="fr-FR"/>
          </a:p>
        </p:txBody>
      </p:sp>
      <p:sp>
        <p:nvSpPr>
          <p:cNvPr id="3" name="Espace réservé du numéro de diapositive 2">
            <a:extLst>
              <a:ext uri="{FF2B5EF4-FFF2-40B4-BE49-F238E27FC236}">
                <a16:creationId xmlns:a16="http://schemas.microsoft.com/office/drawing/2014/main" id="{630A83B9-27A0-E9AA-E08F-F158B400BA0F}"/>
              </a:ext>
            </a:extLst>
          </p:cNvPr>
          <p:cNvSpPr>
            <a:spLocks noGrp="1"/>
          </p:cNvSpPr>
          <p:nvPr>
            <p:ph type="sldNum" sz="quarter" idx="12"/>
          </p:nvPr>
        </p:nvSpPr>
        <p:spPr/>
        <p:txBody>
          <a:bodyPr/>
          <a:lstStyle/>
          <a:p>
            <a:fld id="{AF8FC096-D195-4392-A597-E50EA60D946D}" type="slidenum">
              <a:rPr lang="fr-FR" smtClean="0"/>
              <a:t>21</a:t>
            </a:fld>
            <a:endParaRPr lang="fr-FR"/>
          </a:p>
        </p:txBody>
      </p:sp>
      <p:pic>
        <p:nvPicPr>
          <p:cNvPr id="5" name="Image 4" descr="Une image contenant Appareils électroniques, texte, machine, Ingénierie électronique&#10;&#10;Description générée automatiquement">
            <a:extLst>
              <a:ext uri="{FF2B5EF4-FFF2-40B4-BE49-F238E27FC236}">
                <a16:creationId xmlns:a16="http://schemas.microsoft.com/office/drawing/2014/main" id="{7C1C4434-F95F-34E6-FF81-41709EEF13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26826" y="1721666"/>
            <a:ext cx="3810000" cy="2752725"/>
          </a:xfrm>
          <a:prstGeom prst="rect">
            <a:avLst/>
          </a:prstGeom>
        </p:spPr>
      </p:pic>
      <p:pic>
        <p:nvPicPr>
          <p:cNvPr id="7" name="Image 6" descr="Une image contenant Appareils électroniques, machine&#10;&#10;Description générée automatiquement">
            <a:extLst>
              <a:ext uri="{FF2B5EF4-FFF2-40B4-BE49-F238E27FC236}">
                <a16:creationId xmlns:a16="http://schemas.microsoft.com/office/drawing/2014/main" id="{C531449E-A91D-E570-C012-EA9AFAE21B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8844" y="1486615"/>
            <a:ext cx="1551118" cy="1551118"/>
          </a:xfrm>
          <a:prstGeom prst="rect">
            <a:avLst/>
          </a:prstGeom>
        </p:spPr>
      </p:pic>
      <p:pic>
        <p:nvPicPr>
          <p:cNvPr id="9" name="Image 8">
            <a:extLst>
              <a:ext uri="{FF2B5EF4-FFF2-40B4-BE49-F238E27FC236}">
                <a16:creationId xmlns:a16="http://schemas.microsoft.com/office/drawing/2014/main" id="{3525A7E4-7673-7030-2EFF-E5F5978F31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0556" y="3420884"/>
            <a:ext cx="1606420" cy="1653423"/>
          </a:xfrm>
          <a:prstGeom prst="rect">
            <a:avLst/>
          </a:prstGeom>
        </p:spPr>
      </p:pic>
      <p:pic>
        <p:nvPicPr>
          <p:cNvPr id="11" name="Image 10">
            <a:extLst>
              <a:ext uri="{FF2B5EF4-FFF2-40B4-BE49-F238E27FC236}">
                <a16:creationId xmlns:a16="http://schemas.microsoft.com/office/drawing/2014/main" id="{5943C802-084D-F148-C49A-4E383F4FE0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839" y="1913267"/>
            <a:ext cx="2145076" cy="2752726"/>
          </a:xfrm>
          <a:prstGeom prst="rect">
            <a:avLst/>
          </a:prstGeom>
        </p:spPr>
      </p:pic>
      <p:sp>
        <p:nvSpPr>
          <p:cNvPr id="13" name="ZoneTexte 12">
            <a:extLst>
              <a:ext uri="{FF2B5EF4-FFF2-40B4-BE49-F238E27FC236}">
                <a16:creationId xmlns:a16="http://schemas.microsoft.com/office/drawing/2014/main" id="{A921779D-4467-FE05-0DBA-E6C4446EDC05}"/>
              </a:ext>
            </a:extLst>
          </p:cNvPr>
          <p:cNvSpPr txBox="1"/>
          <p:nvPr/>
        </p:nvSpPr>
        <p:spPr>
          <a:xfrm>
            <a:off x="246888" y="69193"/>
            <a:ext cx="5266944" cy="338554"/>
          </a:xfrm>
          <a:prstGeom prst="rect">
            <a:avLst/>
          </a:prstGeom>
          <a:noFill/>
        </p:spPr>
        <p:txBody>
          <a:bodyPr wrap="square">
            <a:spAutoFit/>
          </a:bodyPr>
          <a:lstStyle/>
          <a:p>
            <a:r>
              <a:rPr lang="en-US" sz="1600" b="1" dirty="0"/>
              <a:t>PLC / SCADA</a:t>
            </a:r>
            <a:endParaRPr lang="fr-FR" sz="1600" b="1" dirty="0"/>
          </a:p>
        </p:txBody>
      </p:sp>
      <p:sp>
        <p:nvSpPr>
          <p:cNvPr id="15" name="ZoneTexte 14">
            <a:extLst>
              <a:ext uri="{FF2B5EF4-FFF2-40B4-BE49-F238E27FC236}">
                <a16:creationId xmlns:a16="http://schemas.microsoft.com/office/drawing/2014/main" id="{CA2023BC-04D0-B02D-BE8A-A3294D0E0A4E}"/>
              </a:ext>
            </a:extLst>
          </p:cNvPr>
          <p:cNvSpPr txBox="1"/>
          <p:nvPr/>
        </p:nvSpPr>
        <p:spPr>
          <a:xfrm>
            <a:off x="213128" y="599717"/>
            <a:ext cx="5639031" cy="954107"/>
          </a:xfrm>
          <a:prstGeom prst="rect">
            <a:avLst/>
          </a:prstGeom>
          <a:noFill/>
        </p:spPr>
        <p:txBody>
          <a:bodyPr wrap="square">
            <a:spAutoFit/>
          </a:bodyPr>
          <a:lstStyle/>
          <a:p>
            <a:pPr marL="285750" indent="-285750">
              <a:buFontTx/>
              <a:buChar char="-"/>
            </a:pPr>
            <a:r>
              <a:rPr lang="en-US" sz="1400" dirty="0"/>
              <a:t>industrial automation and control system </a:t>
            </a:r>
          </a:p>
          <a:p>
            <a:pPr marL="285750" indent="-285750">
              <a:buFontTx/>
              <a:buChar char="-"/>
            </a:pPr>
            <a:r>
              <a:rPr lang="en-US" sz="1400" dirty="0"/>
              <a:t>Programmable logic controller (often assimilated to HW)</a:t>
            </a:r>
          </a:p>
          <a:p>
            <a:pPr marL="285750" indent="-285750">
              <a:buFontTx/>
              <a:buChar char="-"/>
            </a:pPr>
            <a:r>
              <a:rPr lang="en-US" sz="1400" dirty="0"/>
              <a:t>supervisory control and data acquisition (SW) </a:t>
            </a:r>
          </a:p>
          <a:p>
            <a:endParaRPr lang="fr-FR" sz="1400" dirty="0"/>
          </a:p>
        </p:txBody>
      </p:sp>
    </p:spTree>
    <p:extLst>
      <p:ext uri="{BB962C8B-B14F-4D97-AF65-F5344CB8AC3E}">
        <p14:creationId xmlns:p14="http://schemas.microsoft.com/office/powerpoint/2010/main" val="257499621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23D431-44D3-E9BA-0351-762CD157554F}"/>
              </a:ext>
            </a:extLst>
          </p:cNvPr>
          <p:cNvSpPr txBox="1"/>
          <p:nvPr/>
        </p:nvSpPr>
        <p:spPr>
          <a:xfrm>
            <a:off x="246888" y="69193"/>
            <a:ext cx="5266944" cy="338554"/>
          </a:xfrm>
          <a:prstGeom prst="rect">
            <a:avLst/>
          </a:prstGeom>
          <a:noFill/>
        </p:spPr>
        <p:txBody>
          <a:bodyPr wrap="square">
            <a:spAutoFit/>
          </a:bodyPr>
          <a:lstStyle/>
          <a:p>
            <a:r>
              <a:rPr lang="en-US" sz="1600" b="1" dirty="0"/>
              <a:t>SCADA System Components - Functions</a:t>
            </a:r>
            <a:endParaRPr lang="fr-FR" sz="1600" b="1" dirty="0"/>
          </a:p>
        </p:txBody>
      </p:sp>
      <p:sp>
        <p:nvSpPr>
          <p:cNvPr id="3" name="ZoneTexte 2">
            <a:extLst>
              <a:ext uri="{FF2B5EF4-FFF2-40B4-BE49-F238E27FC236}">
                <a16:creationId xmlns:a16="http://schemas.microsoft.com/office/drawing/2014/main" id="{B80AA084-25FC-3C85-8126-61DCE34CD452}"/>
              </a:ext>
            </a:extLst>
          </p:cNvPr>
          <p:cNvSpPr txBox="1"/>
          <p:nvPr/>
        </p:nvSpPr>
        <p:spPr>
          <a:xfrm>
            <a:off x="620268" y="817501"/>
            <a:ext cx="7014972" cy="2031325"/>
          </a:xfrm>
          <a:prstGeom prst="rect">
            <a:avLst/>
          </a:prstGeom>
          <a:noFill/>
        </p:spPr>
        <p:txBody>
          <a:bodyPr wrap="square">
            <a:spAutoFit/>
          </a:bodyPr>
          <a:lstStyle/>
          <a:p>
            <a:r>
              <a:rPr lang="en-US" sz="1800" dirty="0"/>
              <a:t>Data acquisition 		</a:t>
            </a:r>
            <a:r>
              <a:rPr lang="en-US" sz="1800" dirty="0">
                <a:sym typeface="Wingdings" panose="05000000000000000000" pitchFamily="2" charset="2"/>
              </a:rPr>
              <a:t>	Sensors</a:t>
            </a:r>
          </a:p>
          <a:p>
            <a:r>
              <a:rPr lang="en-US" sz="1800" dirty="0">
                <a:sym typeface="Wingdings" panose="05000000000000000000" pitchFamily="2" charset="2"/>
              </a:rPr>
              <a:t>Data </a:t>
            </a:r>
            <a:r>
              <a:rPr lang="en-US" sz="1800" dirty="0"/>
              <a:t>  collection 		</a:t>
            </a:r>
            <a:r>
              <a:rPr lang="en-US" sz="1800" dirty="0">
                <a:sym typeface="Wingdings" panose="05000000000000000000" pitchFamily="2" charset="2"/>
              </a:rPr>
              <a:t>	Remote telemetry units (RTU)Data dissemination</a:t>
            </a:r>
            <a:r>
              <a:rPr lang="en-US" sz="1800" dirty="0"/>
              <a:t> 			</a:t>
            </a:r>
            <a:r>
              <a:rPr lang="en-US" sz="1800" dirty="0">
                <a:sym typeface="Wingdings" panose="05000000000000000000" pitchFamily="2" charset="2"/>
              </a:rPr>
              <a:t>	Communications Networks</a:t>
            </a:r>
            <a:endParaRPr lang="en-US" sz="1800" dirty="0"/>
          </a:p>
          <a:p>
            <a:r>
              <a:rPr lang="en-US" sz="1800" dirty="0"/>
              <a:t>Data Presentation &amp; control	</a:t>
            </a:r>
            <a:r>
              <a:rPr lang="en-US" sz="1800" dirty="0">
                <a:sym typeface="Wingdings" panose="05000000000000000000" pitchFamily="2" charset="2"/>
              </a:rPr>
              <a:t>	SCADA master unit regulates in</a:t>
            </a:r>
          </a:p>
          <a:p>
            <a:r>
              <a:rPr lang="en-US" sz="1800" dirty="0">
                <a:sym typeface="Wingdings" panose="05000000000000000000" pitchFamily="2" charset="2"/>
              </a:rPr>
              <a:t>					particular the managed system </a:t>
            </a:r>
          </a:p>
          <a:p>
            <a:r>
              <a:rPr lang="en-US" sz="1800" dirty="0">
                <a:sym typeface="Wingdings" panose="05000000000000000000" pitchFamily="2" charset="2"/>
              </a:rPr>
              <a:t>					in responses for the sensors inputs</a:t>
            </a:r>
            <a:endParaRPr lang="en-US" sz="1800" dirty="0"/>
          </a:p>
          <a:p>
            <a:endParaRPr lang="en-US" sz="1800" dirty="0"/>
          </a:p>
        </p:txBody>
      </p:sp>
      <p:pic>
        <p:nvPicPr>
          <p:cNvPr id="5" name="Image 4" descr="Une image contenant texte, Appareils électroniques, capture d’écran, multimédia&#10;&#10;Description générée automatiquement">
            <a:extLst>
              <a:ext uri="{FF2B5EF4-FFF2-40B4-BE49-F238E27FC236}">
                <a16:creationId xmlns:a16="http://schemas.microsoft.com/office/drawing/2014/main" id="{1275BB50-2C5B-25CA-3878-186150FA83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5460" y="2904071"/>
            <a:ext cx="3325177" cy="1821714"/>
          </a:xfrm>
          <a:prstGeom prst="rect">
            <a:avLst/>
          </a:prstGeom>
        </p:spPr>
      </p:pic>
    </p:spTree>
    <p:extLst>
      <p:ext uri="{BB962C8B-B14F-4D97-AF65-F5344CB8AC3E}">
        <p14:creationId xmlns:p14="http://schemas.microsoft.com/office/powerpoint/2010/main" val="371587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CDA0C05-EEE7-23D4-44E9-0D59DC409770}"/>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135F9CB1-28C6-E891-5B41-F47BCE5FDA9C}"/>
              </a:ext>
            </a:extLst>
          </p:cNvPr>
          <p:cNvSpPr>
            <a:spLocks noGrp="1"/>
          </p:cNvSpPr>
          <p:nvPr>
            <p:ph type="sldNum" sz="quarter" idx="12"/>
          </p:nvPr>
        </p:nvSpPr>
        <p:spPr/>
        <p:txBody>
          <a:bodyPr/>
          <a:lstStyle/>
          <a:p>
            <a:fld id="{AF8FC096-D195-4392-A597-E50EA60D946D}" type="slidenum">
              <a:rPr lang="fr-FR" smtClean="0"/>
              <a:t>23</a:t>
            </a:fld>
            <a:endParaRPr lang="fr-FR"/>
          </a:p>
        </p:txBody>
      </p:sp>
      <p:sp>
        <p:nvSpPr>
          <p:cNvPr id="5" name="ZoneTexte 4">
            <a:extLst>
              <a:ext uri="{FF2B5EF4-FFF2-40B4-BE49-F238E27FC236}">
                <a16:creationId xmlns:a16="http://schemas.microsoft.com/office/drawing/2014/main" id="{84AF3D99-5E5A-9AB4-38A4-19E21F9C0396}"/>
              </a:ext>
            </a:extLst>
          </p:cNvPr>
          <p:cNvSpPr txBox="1"/>
          <p:nvPr/>
        </p:nvSpPr>
        <p:spPr>
          <a:xfrm>
            <a:off x="246888" y="710821"/>
            <a:ext cx="5113697" cy="3262432"/>
          </a:xfrm>
          <a:prstGeom prst="rect">
            <a:avLst/>
          </a:prstGeom>
          <a:noFill/>
        </p:spPr>
        <p:txBody>
          <a:bodyPr wrap="square">
            <a:spAutoFit/>
          </a:bodyPr>
          <a:lstStyle/>
          <a:p>
            <a:r>
              <a:rPr lang="en-US" sz="1400" dirty="0"/>
              <a:t>Industrial controller with programmable memory who can store program instructions and functions :</a:t>
            </a:r>
          </a:p>
          <a:p>
            <a:endParaRPr lang="en-US" sz="1400" dirty="0"/>
          </a:p>
          <a:p>
            <a:pPr marL="285750" indent="-285750">
              <a:buFontTx/>
              <a:buChar char="-"/>
            </a:pPr>
            <a:r>
              <a:rPr lang="en-US" sz="1200" dirty="0"/>
              <a:t> One CPU) interpreting inputs, executing the control program stored in memory and sending output signals, to </a:t>
            </a:r>
          </a:p>
          <a:p>
            <a:pPr marL="285750" indent="-285750">
              <a:buFontTx/>
              <a:buChar char="-"/>
            </a:pPr>
            <a:r>
              <a:rPr lang="en-US" sz="1200" dirty="0"/>
              <a:t>A power supply unit converting AC to DC,</a:t>
            </a:r>
          </a:p>
          <a:p>
            <a:pPr marL="285750" indent="-285750">
              <a:buFontTx/>
              <a:buChar char="-"/>
            </a:pPr>
            <a:r>
              <a:rPr lang="en-US" sz="1200" dirty="0"/>
              <a:t>One memory unit storing data from inputs &amp; program to be executed by the processor,</a:t>
            </a:r>
          </a:p>
          <a:p>
            <a:pPr marL="285750" indent="-285750">
              <a:buFontTx/>
              <a:buChar char="-"/>
            </a:pPr>
            <a:r>
              <a:rPr lang="en-US" sz="1200" dirty="0"/>
              <a:t>One input / output interface, (the controller receives and sends data from / to external effectors),</a:t>
            </a:r>
          </a:p>
          <a:p>
            <a:pPr marL="285750" indent="-285750">
              <a:buFontTx/>
              <a:buChar char="-"/>
            </a:pPr>
            <a:r>
              <a:rPr lang="en-US" sz="1200" dirty="0"/>
              <a:t>One communications interface receiving / transmitting data on networks to other PLCs.</a:t>
            </a:r>
          </a:p>
          <a:p>
            <a:endParaRPr lang="en-US" sz="1400" dirty="0"/>
          </a:p>
          <a:p>
            <a:r>
              <a:rPr lang="en-US" sz="1400" dirty="0"/>
              <a:t>PLCs require programming device used to develop and download the created program into the memory of the controller(</a:t>
            </a:r>
            <a:r>
              <a:rPr lang="en-US" sz="1200" dirty="0"/>
              <a:t>real-time</a:t>
            </a:r>
            <a:r>
              <a:rPr lang="en-US" sz="1400" dirty="0"/>
              <a:t> operating systems) </a:t>
            </a:r>
          </a:p>
        </p:txBody>
      </p:sp>
      <p:sp>
        <p:nvSpPr>
          <p:cNvPr id="6" name="ZoneTexte 5">
            <a:extLst>
              <a:ext uri="{FF2B5EF4-FFF2-40B4-BE49-F238E27FC236}">
                <a16:creationId xmlns:a16="http://schemas.microsoft.com/office/drawing/2014/main" id="{2A0DDEAB-42D9-B554-5DDB-6C16F160D046}"/>
              </a:ext>
            </a:extLst>
          </p:cNvPr>
          <p:cNvSpPr txBox="1"/>
          <p:nvPr/>
        </p:nvSpPr>
        <p:spPr>
          <a:xfrm>
            <a:off x="246888" y="69193"/>
            <a:ext cx="5266944" cy="338554"/>
          </a:xfrm>
          <a:prstGeom prst="rect">
            <a:avLst/>
          </a:prstGeom>
          <a:noFill/>
        </p:spPr>
        <p:txBody>
          <a:bodyPr wrap="square">
            <a:spAutoFit/>
          </a:bodyPr>
          <a:lstStyle/>
          <a:p>
            <a:r>
              <a:rPr lang="en-US" sz="1600" b="1" dirty="0"/>
              <a:t>What are PLC / SCADA components in detail</a:t>
            </a:r>
            <a:endParaRPr lang="fr-FR" sz="1600" b="1" dirty="0"/>
          </a:p>
        </p:txBody>
      </p:sp>
      <p:pic>
        <p:nvPicPr>
          <p:cNvPr id="7" name="Image 6" descr="Une image contenant Appareils électroniques, machine&#10;&#10;Description générée automatiquement">
            <a:extLst>
              <a:ext uri="{FF2B5EF4-FFF2-40B4-BE49-F238E27FC236}">
                <a16:creationId xmlns:a16="http://schemas.microsoft.com/office/drawing/2014/main" id="{10723B5B-1065-F713-D9A4-B4436DBFFC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8130" y="238470"/>
            <a:ext cx="1969817" cy="1969817"/>
          </a:xfrm>
          <a:prstGeom prst="rect">
            <a:avLst/>
          </a:prstGeom>
        </p:spPr>
      </p:pic>
      <p:pic>
        <p:nvPicPr>
          <p:cNvPr id="9" name="Image 8" descr="Une image contenant texte, capture d’écran, diagramme, logiciel&#10;&#10;Description générée automatiquement">
            <a:extLst>
              <a:ext uri="{FF2B5EF4-FFF2-40B4-BE49-F238E27FC236}">
                <a16:creationId xmlns:a16="http://schemas.microsoft.com/office/drawing/2014/main" id="{23695B94-A7C5-97EE-4F69-46B7EC1D51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5985" y="2663261"/>
            <a:ext cx="3364036" cy="1883860"/>
          </a:xfrm>
          <a:prstGeom prst="rect">
            <a:avLst/>
          </a:prstGeom>
        </p:spPr>
      </p:pic>
      <p:sp>
        <p:nvSpPr>
          <p:cNvPr id="10" name="ZoneTexte 9">
            <a:extLst>
              <a:ext uri="{FF2B5EF4-FFF2-40B4-BE49-F238E27FC236}">
                <a16:creationId xmlns:a16="http://schemas.microsoft.com/office/drawing/2014/main" id="{5A498957-C857-4101-25BA-D14125F6D1BF}"/>
              </a:ext>
            </a:extLst>
          </p:cNvPr>
          <p:cNvSpPr txBox="1"/>
          <p:nvPr/>
        </p:nvSpPr>
        <p:spPr>
          <a:xfrm>
            <a:off x="6784117" y="4668070"/>
            <a:ext cx="987771" cy="300082"/>
          </a:xfrm>
          <a:prstGeom prst="rect">
            <a:avLst/>
          </a:prstGeom>
          <a:noFill/>
        </p:spPr>
        <p:txBody>
          <a:bodyPr wrap="none" rtlCol="0">
            <a:spAutoFit/>
          </a:bodyPr>
          <a:lstStyle/>
          <a:p>
            <a:r>
              <a:rPr lang="fr-FR" dirty="0" err="1"/>
              <a:t>PLCs</a:t>
            </a:r>
            <a:r>
              <a:rPr lang="fr-FR" dirty="0"/>
              <a:t>  HMI</a:t>
            </a:r>
          </a:p>
        </p:txBody>
      </p:sp>
    </p:spTree>
    <p:extLst>
      <p:ext uri="{BB962C8B-B14F-4D97-AF65-F5344CB8AC3E}">
        <p14:creationId xmlns:p14="http://schemas.microsoft.com/office/powerpoint/2010/main" val="1914660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8E4CC1D-F654-7DAF-90FD-C4B6A0FEC7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5" t="-435"/>
          <a:stretch/>
        </p:blipFill>
        <p:spPr>
          <a:xfrm>
            <a:off x="43733" y="772886"/>
            <a:ext cx="9023912" cy="3492533"/>
          </a:xfrm>
          <a:prstGeom prst="rect">
            <a:avLst/>
          </a:prstGeom>
        </p:spPr>
      </p:pic>
      <p:sp>
        <p:nvSpPr>
          <p:cNvPr id="4" name="ZoneTexte 3">
            <a:extLst>
              <a:ext uri="{FF2B5EF4-FFF2-40B4-BE49-F238E27FC236}">
                <a16:creationId xmlns:a16="http://schemas.microsoft.com/office/drawing/2014/main" id="{67EBD067-F6B9-5DA2-07FC-CE83BC96C765}"/>
              </a:ext>
            </a:extLst>
          </p:cNvPr>
          <p:cNvSpPr txBox="1"/>
          <p:nvPr/>
        </p:nvSpPr>
        <p:spPr>
          <a:xfrm>
            <a:off x="5061857" y="72795"/>
            <a:ext cx="3984015" cy="338554"/>
          </a:xfrm>
          <a:prstGeom prst="rect">
            <a:avLst/>
          </a:prstGeom>
          <a:noFill/>
        </p:spPr>
        <p:txBody>
          <a:bodyPr wrap="square">
            <a:spAutoFit/>
          </a:bodyPr>
          <a:lstStyle/>
          <a:p>
            <a:pPr algn="r"/>
            <a:r>
              <a:rPr lang="fr-FR" sz="1600" b="1" dirty="0"/>
              <a:t>Human Machine Interface</a:t>
            </a:r>
          </a:p>
        </p:txBody>
      </p:sp>
      <p:sp>
        <p:nvSpPr>
          <p:cNvPr id="3" name="ZoneTexte 2">
            <a:extLst>
              <a:ext uri="{FF2B5EF4-FFF2-40B4-BE49-F238E27FC236}">
                <a16:creationId xmlns:a16="http://schemas.microsoft.com/office/drawing/2014/main" id="{BC0E85E1-2F38-A35B-6443-FBB44363A473}"/>
              </a:ext>
            </a:extLst>
          </p:cNvPr>
          <p:cNvSpPr txBox="1"/>
          <p:nvPr/>
        </p:nvSpPr>
        <p:spPr>
          <a:xfrm>
            <a:off x="-35371" y="1187148"/>
            <a:ext cx="3846656" cy="200055"/>
          </a:xfrm>
          <a:prstGeom prst="rect">
            <a:avLst/>
          </a:prstGeom>
          <a:solidFill>
            <a:schemeClr val="bg1"/>
          </a:solidFill>
          <a:ln>
            <a:solidFill>
              <a:schemeClr val="bg1"/>
            </a:solidFill>
          </a:ln>
        </p:spPr>
        <p:txBody>
          <a:bodyPr wrap="square">
            <a:spAutoFit/>
          </a:bodyPr>
          <a:lstStyle/>
          <a:p>
            <a:pPr algn="ctr"/>
            <a:r>
              <a:rPr lang="fr-FR" sz="700" dirty="0" err="1"/>
              <a:t>Temperature</a:t>
            </a:r>
            <a:r>
              <a:rPr lang="fr-FR" sz="700" dirty="0"/>
              <a:t> </a:t>
            </a:r>
            <a:r>
              <a:rPr lang="fr-FR" sz="700" dirty="0" err="1"/>
              <a:t>Sensors</a:t>
            </a:r>
            <a:endParaRPr lang="fr-FR" sz="700" dirty="0"/>
          </a:p>
        </p:txBody>
      </p:sp>
      <p:sp>
        <p:nvSpPr>
          <p:cNvPr id="5" name="ZoneTexte 4">
            <a:extLst>
              <a:ext uri="{FF2B5EF4-FFF2-40B4-BE49-F238E27FC236}">
                <a16:creationId xmlns:a16="http://schemas.microsoft.com/office/drawing/2014/main" id="{EA1D1CCF-FE6A-8B4F-9B09-6EE4322008D4}"/>
              </a:ext>
            </a:extLst>
          </p:cNvPr>
          <p:cNvSpPr txBox="1"/>
          <p:nvPr/>
        </p:nvSpPr>
        <p:spPr>
          <a:xfrm>
            <a:off x="-35369" y="1739600"/>
            <a:ext cx="3729768" cy="200055"/>
          </a:xfrm>
          <a:prstGeom prst="rect">
            <a:avLst/>
          </a:prstGeom>
          <a:solidFill>
            <a:schemeClr val="bg1"/>
          </a:solidFill>
          <a:ln>
            <a:solidFill>
              <a:schemeClr val="bg1"/>
            </a:solidFill>
          </a:ln>
        </p:spPr>
        <p:txBody>
          <a:bodyPr wrap="square">
            <a:spAutoFit/>
          </a:bodyPr>
          <a:lstStyle/>
          <a:p>
            <a:pPr algn="ctr"/>
            <a:r>
              <a:rPr lang="fr-FR" sz="700" dirty="0"/>
              <a:t>Visual </a:t>
            </a:r>
            <a:r>
              <a:rPr lang="fr-FR" sz="700" dirty="0" err="1"/>
              <a:t>detection</a:t>
            </a:r>
            <a:r>
              <a:rPr lang="fr-FR" sz="700" dirty="0"/>
              <a:t> </a:t>
            </a:r>
            <a:r>
              <a:rPr lang="fr-FR" sz="700" dirty="0" err="1"/>
              <a:t>sensors</a:t>
            </a:r>
            <a:endParaRPr lang="fr-FR" sz="700" dirty="0"/>
          </a:p>
        </p:txBody>
      </p:sp>
      <p:sp>
        <p:nvSpPr>
          <p:cNvPr id="6" name="ZoneTexte 5">
            <a:extLst>
              <a:ext uri="{FF2B5EF4-FFF2-40B4-BE49-F238E27FC236}">
                <a16:creationId xmlns:a16="http://schemas.microsoft.com/office/drawing/2014/main" id="{F7F97D5F-E6AB-6279-CAD6-2ADC7379E506}"/>
              </a:ext>
            </a:extLst>
          </p:cNvPr>
          <p:cNvSpPr txBox="1"/>
          <p:nvPr/>
        </p:nvSpPr>
        <p:spPr>
          <a:xfrm>
            <a:off x="-35370" y="2303489"/>
            <a:ext cx="2564358" cy="200055"/>
          </a:xfrm>
          <a:prstGeom prst="rect">
            <a:avLst/>
          </a:prstGeom>
          <a:solidFill>
            <a:schemeClr val="bg1"/>
          </a:solidFill>
          <a:ln>
            <a:solidFill>
              <a:schemeClr val="bg1"/>
            </a:solidFill>
          </a:ln>
        </p:spPr>
        <p:txBody>
          <a:bodyPr wrap="square">
            <a:spAutoFit/>
          </a:bodyPr>
          <a:lstStyle/>
          <a:p>
            <a:pPr algn="ctr"/>
            <a:r>
              <a:rPr lang="fr-FR" sz="700" dirty="0" err="1"/>
              <a:t>Movement</a:t>
            </a:r>
            <a:r>
              <a:rPr lang="fr-FR" sz="700" dirty="0"/>
              <a:t> </a:t>
            </a:r>
            <a:r>
              <a:rPr lang="fr-FR" sz="700" dirty="0" err="1"/>
              <a:t>sensors</a:t>
            </a:r>
            <a:endParaRPr lang="fr-FR" sz="700" dirty="0"/>
          </a:p>
        </p:txBody>
      </p:sp>
      <p:sp>
        <p:nvSpPr>
          <p:cNvPr id="7" name="ZoneTexte 6">
            <a:extLst>
              <a:ext uri="{FF2B5EF4-FFF2-40B4-BE49-F238E27FC236}">
                <a16:creationId xmlns:a16="http://schemas.microsoft.com/office/drawing/2014/main" id="{0CFBCF4D-4B24-A7A7-AC7A-DBEACB25FDE2}"/>
              </a:ext>
            </a:extLst>
          </p:cNvPr>
          <p:cNvSpPr txBox="1"/>
          <p:nvPr/>
        </p:nvSpPr>
        <p:spPr>
          <a:xfrm>
            <a:off x="2277654" y="2286609"/>
            <a:ext cx="1612047" cy="200055"/>
          </a:xfrm>
          <a:prstGeom prst="rect">
            <a:avLst/>
          </a:prstGeom>
          <a:solidFill>
            <a:schemeClr val="bg1"/>
          </a:solidFill>
          <a:ln>
            <a:solidFill>
              <a:schemeClr val="bg1"/>
            </a:solidFill>
          </a:ln>
        </p:spPr>
        <p:txBody>
          <a:bodyPr wrap="square">
            <a:spAutoFit/>
          </a:bodyPr>
          <a:lstStyle/>
          <a:p>
            <a:pPr algn="ctr"/>
            <a:r>
              <a:rPr lang="fr-FR" sz="700" dirty="0" err="1"/>
              <a:t>Acceleration</a:t>
            </a:r>
            <a:r>
              <a:rPr lang="fr-FR" sz="700" dirty="0"/>
              <a:t> </a:t>
            </a:r>
            <a:r>
              <a:rPr lang="fr-FR" sz="700" dirty="0" err="1"/>
              <a:t>sensors</a:t>
            </a:r>
            <a:endParaRPr lang="fr-FR" sz="700" dirty="0"/>
          </a:p>
        </p:txBody>
      </p:sp>
      <p:sp>
        <p:nvSpPr>
          <p:cNvPr id="8" name="ZoneTexte 7">
            <a:extLst>
              <a:ext uri="{FF2B5EF4-FFF2-40B4-BE49-F238E27FC236}">
                <a16:creationId xmlns:a16="http://schemas.microsoft.com/office/drawing/2014/main" id="{CB50218D-00E9-5944-651B-9B107E52BF5E}"/>
              </a:ext>
            </a:extLst>
          </p:cNvPr>
          <p:cNvSpPr txBox="1"/>
          <p:nvPr/>
        </p:nvSpPr>
        <p:spPr>
          <a:xfrm>
            <a:off x="78929" y="2885960"/>
            <a:ext cx="3732355" cy="200055"/>
          </a:xfrm>
          <a:prstGeom prst="rect">
            <a:avLst/>
          </a:prstGeom>
          <a:solidFill>
            <a:schemeClr val="bg1"/>
          </a:solidFill>
          <a:ln>
            <a:solidFill>
              <a:schemeClr val="bg1"/>
            </a:solidFill>
          </a:ln>
        </p:spPr>
        <p:txBody>
          <a:bodyPr wrap="square">
            <a:spAutoFit/>
          </a:bodyPr>
          <a:lstStyle/>
          <a:p>
            <a:pPr algn="ctr"/>
            <a:r>
              <a:rPr lang="fr-FR" sz="700" dirty="0"/>
              <a:t>Water / </a:t>
            </a:r>
            <a:r>
              <a:rPr lang="fr-FR" sz="700" dirty="0" err="1"/>
              <a:t>Humidity</a:t>
            </a:r>
            <a:r>
              <a:rPr lang="fr-FR" sz="700" dirty="0"/>
              <a:t> / </a:t>
            </a:r>
            <a:r>
              <a:rPr lang="fr-FR" sz="700" dirty="0" err="1"/>
              <a:t>level</a:t>
            </a:r>
            <a:r>
              <a:rPr lang="fr-FR" sz="700" dirty="0"/>
              <a:t> </a:t>
            </a:r>
            <a:r>
              <a:rPr lang="fr-FR" sz="700" dirty="0" err="1"/>
              <a:t>sensors</a:t>
            </a:r>
            <a:endParaRPr lang="fr-FR" sz="700" dirty="0"/>
          </a:p>
        </p:txBody>
      </p:sp>
      <p:sp>
        <p:nvSpPr>
          <p:cNvPr id="9" name="ZoneTexte 8">
            <a:extLst>
              <a:ext uri="{FF2B5EF4-FFF2-40B4-BE49-F238E27FC236}">
                <a16:creationId xmlns:a16="http://schemas.microsoft.com/office/drawing/2014/main" id="{C21B7843-9786-8534-3100-469C9B220591}"/>
              </a:ext>
            </a:extLst>
          </p:cNvPr>
          <p:cNvSpPr txBox="1"/>
          <p:nvPr/>
        </p:nvSpPr>
        <p:spPr>
          <a:xfrm>
            <a:off x="21779" y="4012603"/>
            <a:ext cx="3732355" cy="200055"/>
          </a:xfrm>
          <a:prstGeom prst="rect">
            <a:avLst/>
          </a:prstGeom>
          <a:solidFill>
            <a:schemeClr val="bg1"/>
          </a:solidFill>
          <a:ln>
            <a:solidFill>
              <a:schemeClr val="bg1"/>
            </a:solidFill>
          </a:ln>
        </p:spPr>
        <p:txBody>
          <a:bodyPr wrap="square">
            <a:spAutoFit/>
          </a:bodyPr>
          <a:lstStyle/>
          <a:p>
            <a:pPr algn="ctr"/>
            <a:r>
              <a:rPr lang="fr-FR" sz="700" dirty="0" err="1"/>
              <a:t>Electricity</a:t>
            </a:r>
            <a:r>
              <a:rPr lang="fr-FR" sz="700" dirty="0"/>
              <a:t> </a:t>
            </a:r>
            <a:r>
              <a:rPr lang="fr-FR" sz="700" dirty="0" err="1"/>
              <a:t>sensors</a:t>
            </a:r>
            <a:endParaRPr lang="fr-FR" sz="700" dirty="0"/>
          </a:p>
        </p:txBody>
      </p:sp>
      <p:sp>
        <p:nvSpPr>
          <p:cNvPr id="10" name="ZoneTexte 9">
            <a:extLst>
              <a:ext uri="{FF2B5EF4-FFF2-40B4-BE49-F238E27FC236}">
                <a16:creationId xmlns:a16="http://schemas.microsoft.com/office/drawing/2014/main" id="{FDE9C416-401F-257D-E77B-3B294697FD7A}"/>
              </a:ext>
            </a:extLst>
          </p:cNvPr>
          <p:cNvSpPr txBox="1"/>
          <p:nvPr/>
        </p:nvSpPr>
        <p:spPr>
          <a:xfrm>
            <a:off x="10892" y="3463374"/>
            <a:ext cx="3732355" cy="200055"/>
          </a:xfrm>
          <a:prstGeom prst="rect">
            <a:avLst/>
          </a:prstGeom>
          <a:solidFill>
            <a:schemeClr val="bg1"/>
          </a:solidFill>
          <a:ln>
            <a:solidFill>
              <a:schemeClr val="bg1"/>
            </a:solidFill>
          </a:ln>
        </p:spPr>
        <p:txBody>
          <a:bodyPr wrap="square">
            <a:spAutoFit/>
          </a:bodyPr>
          <a:lstStyle/>
          <a:p>
            <a:pPr algn="ctr"/>
            <a:r>
              <a:rPr lang="fr-FR" sz="700" dirty="0"/>
              <a:t>Activity </a:t>
            </a:r>
            <a:r>
              <a:rPr lang="fr-FR" sz="700" dirty="0" err="1"/>
              <a:t>sensors</a:t>
            </a:r>
            <a:endParaRPr lang="fr-FR" sz="700" dirty="0"/>
          </a:p>
        </p:txBody>
      </p:sp>
    </p:spTree>
    <p:extLst>
      <p:ext uri="{BB962C8B-B14F-4D97-AF65-F5344CB8AC3E}">
        <p14:creationId xmlns:p14="http://schemas.microsoft.com/office/powerpoint/2010/main" val="128232972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7324D1E-9215-60F0-77A7-FE39D6C02321}"/>
              </a:ext>
            </a:extLst>
          </p:cNvPr>
          <p:cNvSpPr txBox="1"/>
          <p:nvPr/>
        </p:nvSpPr>
        <p:spPr>
          <a:xfrm>
            <a:off x="389467" y="555496"/>
            <a:ext cx="7095066" cy="4437818"/>
          </a:xfrm>
          <a:prstGeom prst="rect">
            <a:avLst/>
          </a:prstGeom>
          <a:noFill/>
        </p:spPr>
        <p:txBody>
          <a:bodyPr wrap="square">
            <a:spAutoFit/>
          </a:bodyPr>
          <a:lstStyle/>
          <a:p>
            <a:pP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a pipeline system, the protection of the industrial automation &amp; control systems (IACS)  includes the hardware &amp; software </a:t>
            </a:r>
            <a:r>
              <a:rPr lang="en-US" sz="1400" kern="100" dirty="0">
                <a:latin typeface="Calibri" panose="020F0502020204030204" pitchFamily="34" charset="0"/>
                <a:ea typeface="Calibri" panose="020F0502020204030204" pitchFamily="34" charset="0"/>
                <a:cs typeface="Times New Roman" panose="02020603050405020304" pitchFamily="18" charset="0"/>
              </a:rPr>
              <a:t> to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monitor &amp; control physical processes. </a:t>
            </a:r>
          </a:p>
          <a:p>
            <a:pP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pipeline operations these technologies are found in the control center, pumping stations, depots, fueling stations, seaports, access pits and associated infrastructure elements such as: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Monitoring and Control systems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DCS, SCADA, PLC</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Networked sensing and control, diagnostic systems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Leak Detection System</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Process sensors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Basic Process Control, Safety Instrumented Systems,  </a:t>
            </a:r>
          </a:p>
          <a:p>
            <a:pPr marL="285750" indent="-285750">
              <a:lnSpc>
                <a:spcPct val="107000"/>
              </a:lnSpc>
              <a:spcAft>
                <a:spcPts val="80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Advanced/multivariable control, Online optimizers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Dedicated equipment monitors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Human Machine Interface (HMI)</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Process historians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F06841A5-9869-DEFC-B89D-54A84FCAAA72}"/>
              </a:ext>
            </a:extLst>
          </p:cNvPr>
          <p:cNvSpPr txBox="1"/>
          <p:nvPr/>
        </p:nvSpPr>
        <p:spPr>
          <a:xfrm>
            <a:off x="389467" y="88670"/>
            <a:ext cx="3984015" cy="369332"/>
          </a:xfrm>
          <a:prstGeom prst="rect">
            <a:avLst/>
          </a:prstGeom>
          <a:noFill/>
        </p:spPr>
        <p:txBody>
          <a:bodyPr wrap="square">
            <a:spAutoFit/>
          </a:bodyPr>
          <a:lstStyle/>
          <a:p>
            <a:r>
              <a:rPr lang="fr-FR" sz="1800" b="1" dirty="0"/>
              <a:t>Example : Pipeline IACS</a:t>
            </a:r>
          </a:p>
        </p:txBody>
      </p:sp>
      <p:pic>
        <p:nvPicPr>
          <p:cNvPr id="6" name="Image 5" descr="Une image contenant industrie, tuyau, métal, usine&#10;&#10;Description générée automatiquement">
            <a:extLst>
              <a:ext uri="{FF2B5EF4-FFF2-40B4-BE49-F238E27FC236}">
                <a16:creationId xmlns:a16="http://schemas.microsoft.com/office/drawing/2014/main" id="{62025F44-AE7F-8FA7-3FC3-E73CE5AAB1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38850" y="3638949"/>
            <a:ext cx="3020483" cy="1396911"/>
          </a:xfrm>
          <a:prstGeom prst="rect">
            <a:avLst/>
          </a:prstGeom>
        </p:spPr>
      </p:pic>
      <p:pic>
        <p:nvPicPr>
          <p:cNvPr id="8" name="Image 7" descr="Une image contenant Équipement médical, diagramme, conception&#10;&#10;Description générée automatiquement">
            <a:extLst>
              <a:ext uri="{FF2B5EF4-FFF2-40B4-BE49-F238E27FC236}">
                <a16:creationId xmlns:a16="http://schemas.microsoft.com/office/drawing/2014/main" id="{D176F752-B235-516E-E7F5-12771B2194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65623" y="1782907"/>
            <a:ext cx="2865753" cy="1741343"/>
          </a:xfrm>
          <a:prstGeom prst="rect">
            <a:avLst/>
          </a:prstGeom>
        </p:spPr>
      </p:pic>
    </p:spTree>
    <p:extLst>
      <p:ext uri="{BB962C8B-B14F-4D97-AF65-F5344CB8AC3E}">
        <p14:creationId xmlns:p14="http://schemas.microsoft.com/office/powerpoint/2010/main" val="202036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452618E-BFB6-511B-8597-ADB2F33F05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0374" y="997828"/>
            <a:ext cx="5159375" cy="3973381"/>
          </a:xfrm>
          <a:prstGeom prst="rect">
            <a:avLst/>
          </a:prstGeom>
        </p:spPr>
      </p:pic>
      <p:sp>
        <p:nvSpPr>
          <p:cNvPr id="4" name="ZoneTexte 3">
            <a:extLst>
              <a:ext uri="{FF2B5EF4-FFF2-40B4-BE49-F238E27FC236}">
                <a16:creationId xmlns:a16="http://schemas.microsoft.com/office/drawing/2014/main" id="{53849419-F56D-28D2-00C6-0441B9978219}"/>
              </a:ext>
            </a:extLst>
          </p:cNvPr>
          <p:cNvSpPr txBox="1"/>
          <p:nvPr/>
        </p:nvSpPr>
        <p:spPr>
          <a:xfrm>
            <a:off x="348191" y="-107174"/>
            <a:ext cx="8316384" cy="954107"/>
          </a:xfrm>
          <a:prstGeom prst="rect">
            <a:avLst/>
          </a:prstGeom>
          <a:noFill/>
        </p:spPr>
        <p:txBody>
          <a:bodyPr wrap="square">
            <a:spAutoFit/>
          </a:bodyPr>
          <a:lstStyle/>
          <a:p>
            <a:pPr>
              <a:lnSpc>
                <a:spcPct val="200000"/>
              </a:lnSpc>
            </a:pPr>
            <a:r>
              <a:rPr lang="fr-FR" sz="2000" b="1" dirty="0" err="1"/>
              <a:t>Reminder</a:t>
            </a:r>
            <a:r>
              <a:rPr lang="fr-FR" sz="1600" b="1" dirty="0"/>
              <a:t> </a:t>
            </a:r>
          </a:p>
          <a:p>
            <a:r>
              <a:rPr lang="fr-FR" sz="1600" b="1" dirty="0"/>
              <a:t>IT / OT - General </a:t>
            </a:r>
            <a:r>
              <a:rPr lang="fr-FR" sz="1600" b="1" dirty="0" err="1"/>
              <a:t>framework</a:t>
            </a:r>
            <a:r>
              <a:rPr lang="fr-FR" sz="1600" b="1" dirty="0"/>
              <a:t> of an </a:t>
            </a:r>
            <a:r>
              <a:rPr lang="en-US" sz="1600" b="1" dirty="0"/>
              <a:t> industrial automation &amp; control systems (IACS)</a:t>
            </a:r>
            <a:endParaRPr lang="fr-FR" sz="1600" b="1" dirty="0"/>
          </a:p>
        </p:txBody>
      </p:sp>
      <p:sp>
        <p:nvSpPr>
          <p:cNvPr id="2" name="ZoneTexte 1">
            <a:extLst>
              <a:ext uri="{FF2B5EF4-FFF2-40B4-BE49-F238E27FC236}">
                <a16:creationId xmlns:a16="http://schemas.microsoft.com/office/drawing/2014/main" id="{A277BFCF-C004-A6E1-DEED-E4DA2128C1EB}"/>
              </a:ext>
            </a:extLst>
          </p:cNvPr>
          <p:cNvSpPr txBox="1"/>
          <p:nvPr/>
        </p:nvSpPr>
        <p:spPr>
          <a:xfrm>
            <a:off x="7242810" y="1206319"/>
            <a:ext cx="687705" cy="230832"/>
          </a:xfrm>
          <a:prstGeom prst="rect">
            <a:avLst/>
          </a:prstGeom>
          <a:solidFill>
            <a:schemeClr val="bg1"/>
          </a:solidFill>
        </p:spPr>
        <p:txBody>
          <a:bodyPr wrap="square">
            <a:spAutoFit/>
          </a:bodyPr>
          <a:lstStyle/>
          <a:p>
            <a:r>
              <a:rPr lang="fr-FR" sz="900" b="1" dirty="0" err="1"/>
              <a:t>Level</a:t>
            </a:r>
            <a:r>
              <a:rPr lang="fr-FR" sz="900" b="1" dirty="0"/>
              <a:t> 5</a:t>
            </a:r>
          </a:p>
        </p:txBody>
      </p:sp>
      <p:sp>
        <p:nvSpPr>
          <p:cNvPr id="5" name="ZoneTexte 4">
            <a:extLst>
              <a:ext uri="{FF2B5EF4-FFF2-40B4-BE49-F238E27FC236}">
                <a16:creationId xmlns:a16="http://schemas.microsoft.com/office/drawing/2014/main" id="{8F3663D9-58FE-D131-F287-9DBE8F70E76D}"/>
              </a:ext>
            </a:extLst>
          </p:cNvPr>
          <p:cNvSpPr txBox="1"/>
          <p:nvPr/>
        </p:nvSpPr>
        <p:spPr>
          <a:xfrm>
            <a:off x="7242810" y="1588046"/>
            <a:ext cx="687705" cy="230832"/>
          </a:xfrm>
          <a:prstGeom prst="rect">
            <a:avLst/>
          </a:prstGeom>
          <a:solidFill>
            <a:schemeClr val="bg1"/>
          </a:solidFill>
        </p:spPr>
        <p:txBody>
          <a:bodyPr wrap="square">
            <a:spAutoFit/>
          </a:bodyPr>
          <a:lstStyle/>
          <a:p>
            <a:r>
              <a:rPr lang="fr-FR" sz="900" b="1" dirty="0" err="1"/>
              <a:t>Level</a:t>
            </a:r>
            <a:r>
              <a:rPr lang="fr-FR" sz="900" b="1" dirty="0"/>
              <a:t> 4</a:t>
            </a:r>
          </a:p>
        </p:txBody>
      </p:sp>
      <p:sp>
        <p:nvSpPr>
          <p:cNvPr id="6" name="ZoneTexte 5">
            <a:extLst>
              <a:ext uri="{FF2B5EF4-FFF2-40B4-BE49-F238E27FC236}">
                <a16:creationId xmlns:a16="http://schemas.microsoft.com/office/drawing/2014/main" id="{789F64C5-CBFA-7512-6498-7414F34DDC31}"/>
              </a:ext>
            </a:extLst>
          </p:cNvPr>
          <p:cNvSpPr txBox="1"/>
          <p:nvPr/>
        </p:nvSpPr>
        <p:spPr>
          <a:xfrm>
            <a:off x="7242810" y="2686118"/>
            <a:ext cx="687705" cy="230832"/>
          </a:xfrm>
          <a:prstGeom prst="rect">
            <a:avLst/>
          </a:prstGeom>
          <a:solidFill>
            <a:schemeClr val="bg1"/>
          </a:solidFill>
        </p:spPr>
        <p:txBody>
          <a:bodyPr wrap="square">
            <a:spAutoFit/>
          </a:bodyPr>
          <a:lstStyle/>
          <a:p>
            <a:r>
              <a:rPr lang="fr-FR" sz="900" b="1" dirty="0" err="1"/>
              <a:t>Level</a:t>
            </a:r>
            <a:r>
              <a:rPr lang="fr-FR" sz="900" b="1" dirty="0"/>
              <a:t> 3</a:t>
            </a:r>
          </a:p>
        </p:txBody>
      </p:sp>
      <p:sp>
        <p:nvSpPr>
          <p:cNvPr id="7" name="ZoneTexte 6">
            <a:extLst>
              <a:ext uri="{FF2B5EF4-FFF2-40B4-BE49-F238E27FC236}">
                <a16:creationId xmlns:a16="http://schemas.microsoft.com/office/drawing/2014/main" id="{24EF8941-EBB8-6F59-65D5-D32D9EB36F50}"/>
              </a:ext>
            </a:extLst>
          </p:cNvPr>
          <p:cNvSpPr txBox="1"/>
          <p:nvPr/>
        </p:nvSpPr>
        <p:spPr>
          <a:xfrm>
            <a:off x="7242810" y="3111624"/>
            <a:ext cx="687705" cy="230832"/>
          </a:xfrm>
          <a:prstGeom prst="rect">
            <a:avLst/>
          </a:prstGeom>
          <a:solidFill>
            <a:schemeClr val="bg1"/>
          </a:solidFill>
        </p:spPr>
        <p:txBody>
          <a:bodyPr wrap="square">
            <a:spAutoFit/>
          </a:bodyPr>
          <a:lstStyle/>
          <a:p>
            <a:r>
              <a:rPr lang="fr-FR" sz="900" b="1" dirty="0" err="1"/>
              <a:t>Level</a:t>
            </a:r>
            <a:r>
              <a:rPr lang="fr-FR" sz="900" b="1" dirty="0"/>
              <a:t> 2</a:t>
            </a:r>
          </a:p>
        </p:txBody>
      </p:sp>
      <p:sp>
        <p:nvSpPr>
          <p:cNvPr id="8" name="ZoneTexte 7">
            <a:extLst>
              <a:ext uri="{FF2B5EF4-FFF2-40B4-BE49-F238E27FC236}">
                <a16:creationId xmlns:a16="http://schemas.microsoft.com/office/drawing/2014/main" id="{F343F94F-455F-FE03-C4AE-3A571F36C08A}"/>
              </a:ext>
            </a:extLst>
          </p:cNvPr>
          <p:cNvSpPr txBox="1"/>
          <p:nvPr/>
        </p:nvSpPr>
        <p:spPr>
          <a:xfrm>
            <a:off x="7242810" y="3538118"/>
            <a:ext cx="687705" cy="230832"/>
          </a:xfrm>
          <a:prstGeom prst="rect">
            <a:avLst/>
          </a:prstGeom>
          <a:solidFill>
            <a:schemeClr val="bg1"/>
          </a:solidFill>
        </p:spPr>
        <p:txBody>
          <a:bodyPr wrap="square">
            <a:spAutoFit/>
          </a:bodyPr>
          <a:lstStyle/>
          <a:p>
            <a:r>
              <a:rPr lang="fr-FR" sz="900" b="1" dirty="0" err="1"/>
              <a:t>Level</a:t>
            </a:r>
            <a:r>
              <a:rPr lang="fr-FR" sz="900" b="1" dirty="0"/>
              <a:t> 1</a:t>
            </a:r>
          </a:p>
        </p:txBody>
      </p:sp>
      <p:sp>
        <p:nvSpPr>
          <p:cNvPr id="9" name="ZoneTexte 8">
            <a:extLst>
              <a:ext uri="{FF2B5EF4-FFF2-40B4-BE49-F238E27FC236}">
                <a16:creationId xmlns:a16="http://schemas.microsoft.com/office/drawing/2014/main" id="{B27CD9BA-1927-0D0C-9049-9002CF4E0F42}"/>
              </a:ext>
            </a:extLst>
          </p:cNvPr>
          <p:cNvSpPr txBox="1"/>
          <p:nvPr/>
        </p:nvSpPr>
        <p:spPr>
          <a:xfrm>
            <a:off x="7242810" y="3935085"/>
            <a:ext cx="687705" cy="230832"/>
          </a:xfrm>
          <a:prstGeom prst="rect">
            <a:avLst/>
          </a:prstGeom>
          <a:solidFill>
            <a:schemeClr val="bg1"/>
          </a:solidFill>
        </p:spPr>
        <p:txBody>
          <a:bodyPr wrap="square">
            <a:spAutoFit/>
          </a:bodyPr>
          <a:lstStyle/>
          <a:p>
            <a:r>
              <a:rPr lang="fr-FR" sz="900" b="1" dirty="0" err="1"/>
              <a:t>Level</a:t>
            </a:r>
            <a:r>
              <a:rPr lang="fr-FR" sz="900" b="1" dirty="0"/>
              <a:t> 0</a:t>
            </a:r>
          </a:p>
        </p:txBody>
      </p:sp>
      <p:sp>
        <p:nvSpPr>
          <p:cNvPr id="10" name="ZoneTexte 9">
            <a:extLst>
              <a:ext uri="{FF2B5EF4-FFF2-40B4-BE49-F238E27FC236}">
                <a16:creationId xmlns:a16="http://schemas.microsoft.com/office/drawing/2014/main" id="{76965AE8-63FF-FE1D-3422-3FD1DB871F05}"/>
              </a:ext>
            </a:extLst>
          </p:cNvPr>
          <p:cNvSpPr txBox="1"/>
          <p:nvPr/>
        </p:nvSpPr>
        <p:spPr>
          <a:xfrm>
            <a:off x="4827961" y="1187748"/>
            <a:ext cx="2059305" cy="261610"/>
          </a:xfrm>
          <a:prstGeom prst="rect">
            <a:avLst/>
          </a:prstGeom>
          <a:solidFill>
            <a:srgbClr val="929EC4"/>
          </a:solidFill>
          <a:ln>
            <a:noFill/>
          </a:ln>
        </p:spPr>
        <p:txBody>
          <a:bodyPr wrap="square">
            <a:spAutoFit/>
          </a:bodyPr>
          <a:lstStyle/>
          <a:p>
            <a:pPr algn="ctr"/>
            <a:r>
              <a:rPr lang="fr-FR" sz="1050" dirty="0"/>
              <a:t>Entreprise network</a:t>
            </a:r>
          </a:p>
        </p:txBody>
      </p:sp>
      <p:sp>
        <p:nvSpPr>
          <p:cNvPr id="11" name="ZoneTexte 10">
            <a:extLst>
              <a:ext uri="{FF2B5EF4-FFF2-40B4-BE49-F238E27FC236}">
                <a16:creationId xmlns:a16="http://schemas.microsoft.com/office/drawing/2014/main" id="{A502A171-CF0B-2E8B-0245-AFCAA427ACE9}"/>
              </a:ext>
            </a:extLst>
          </p:cNvPr>
          <p:cNvSpPr txBox="1"/>
          <p:nvPr/>
        </p:nvSpPr>
        <p:spPr>
          <a:xfrm>
            <a:off x="4098347" y="1599041"/>
            <a:ext cx="3074669" cy="230832"/>
          </a:xfrm>
          <a:prstGeom prst="rect">
            <a:avLst/>
          </a:prstGeom>
          <a:solidFill>
            <a:srgbClr val="CCCCCC"/>
          </a:solidFill>
          <a:ln>
            <a:noFill/>
          </a:ln>
        </p:spPr>
        <p:txBody>
          <a:bodyPr wrap="square">
            <a:spAutoFit/>
          </a:bodyPr>
          <a:lstStyle>
            <a:defPPr>
              <a:defRPr lang="fr-FR"/>
            </a:defPPr>
            <a:lvl1pPr algn="ctr">
              <a:defRPr sz="1050"/>
            </a:lvl1pPr>
          </a:lstStyle>
          <a:p>
            <a:r>
              <a:rPr lang="fr-FR" sz="900" dirty="0" err="1"/>
              <a:t>Corporate</a:t>
            </a:r>
            <a:r>
              <a:rPr lang="fr-FR" sz="900" dirty="0"/>
              <a:t> Business Planning and </a:t>
            </a:r>
            <a:r>
              <a:rPr lang="fr-FR" sz="900" dirty="0" err="1"/>
              <a:t>Logistics</a:t>
            </a:r>
            <a:r>
              <a:rPr lang="fr-FR" sz="900" dirty="0"/>
              <a:t> Network</a:t>
            </a:r>
          </a:p>
        </p:txBody>
      </p:sp>
      <p:sp>
        <p:nvSpPr>
          <p:cNvPr id="12" name="ZoneTexte 11">
            <a:extLst>
              <a:ext uri="{FF2B5EF4-FFF2-40B4-BE49-F238E27FC236}">
                <a16:creationId xmlns:a16="http://schemas.microsoft.com/office/drawing/2014/main" id="{3E8AE551-B43E-31B3-8B97-6918091571B4}"/>
              </a:ext>
            </a:extLst>
          </p:cNvPr>
          <p:cNvSpPr txBox="1"/>
          <p:nvPr/>
        </p:nvSpPr>
        <p:spPr>
          <a:xfrm>
            <a:off x="3150295" y="1280155"/>
            <a:ext cx="718818" cy="400110"/>
          </a:xfrm>
          <a:prstGeom prst="rect">
            <a:avLst/>
          </a:prstGeom>
          <a:solidFill>
            <a:schemeClr val="bg1"/>
          </a:solidFill>
        </p:spPr>
        <p:txBody>
          <a:bodyPr wrap="square">
            <a:spAutoFit/>
          </a:bodyPr>
          <a:lstStyle/>
          <a:p>
            <a:pPr algn="ctr"/>
            <a:r>
              <a:rPr lang="fr-FR" sz="1000" dirty="0" err="1"/>
              <a:t>Entriprise</a:t>
            </a:r>
            <a:r>
              <a:rPr lang="fr-FR" sz="1000" dirty="0"/>
              <a:t> Zone</a:t>
            </a:r>
          </a:p>
        </p:txBody>
      </p:sp>
      <p:sp>
        <p:nvSpPr>
          <p:cNvPr id="13" name="ZoneTexte 12">
            <a:extLst>
              <a:ext uri="{FF2B5EF4-FFF2-40B4-BE49-F238E27FC236}">
                <a16:creationId xmlns:a16="http://schemas.microsoft.com/office/drawing/2014/main" id="{C48EBA6A-2A84-8C1A-D4A9-55E7D299E2E6}"/>
              </a:ext>
            </a:extLst>
          </p:cNvPr>
          <p:cNvSpPr txBox="1"/>
          <p:nvPr/>
        </p:nvSpPr>
        <p:spPr>
          <a:xfrm>
            <a:off x="3065710" y="2087768"/>
            <a:ext cx="1567180" cy="323165"/>
          </a:xfrm>
          <a:prstGeom prst="rect">
            <a:avLst/>
          </a:prstGeom>
          <a:solidFill>
            <a:schemeClr val="bg1"/>
          </a:solidFill>
          <a:ln>
            <a:noFill/>
          </a:ln>
        </p:spPr>
        <p:txBody>
          <a:bodyPr wrap="square" lIns="36000" tIns="0" rIns="36000" bIns="0">
            <a:spAutoFit/>
          </a:bodyPr>
          <a:lstStyle/>
          <a:p>
            <a:r>
              <a:rPr lang="fr-FR" sz="1050" dirty="0" err="1"/>
              <a:t>Industrial</a:t>
            </a:r>
            <a:r>
              <a:rPr lang="fr-FR" sz="1050" dirty="0"/>
              <a:t> </a:t>
            </a:r>
            <a:r>
              <a:rPr lang="fr-FR" sz="1050" dirty="0" err="1"/>
              <a:t>Demilitarized</a:t>
            </a:r>
            <a:r>
              <a:rPr lang="fr-FR" sz="1050" dirty="0"/>
              <a:t> Zone</a:t>
            </a:r>
          </a:p>
        </p:txBody>
      </p:sp>
      <p:sp>
        <p:nvSpPr>
          <p:cNvPr id="14" name="ZoneTexte 13">
            <a:extLst>
              <a:ext uri="{FF2B5EF4-FFF2-40B4-BE49-F238E27FC236}">
                <a16:creationId xmlns:a16="http://schemas.microsoft.com/office/drawing/2014/main" id="{2614AE01-F6E7-ECE0-5C67-AD280556CB2C}"/>
              </a:ext>
            </a:extLst>
          </p:cNvPr>
          <p:cNvSpPr txBox="1"/>
          <p:nvPr/>
        </p:nvSpPr>
        <p:spPr>
          <a:xfrm>
            <a:off x="3359043" y="3579908"/>
            <a:ext cx="646900" cy="400110"/>
          </a:xfrm>
          <a:prstGeom prst="rect">
            <a:avLst/>
          </a:prstGeom>
          <a:solidFill>
            <a:schemeClr val="bg1"/>
          </a:solidFill>
          <a:ln>
            <a:noFill/>
          </a:ln>
        </p:spPr>
        <p:txBody>
          <a:bodyPr wrap="square">
            <a:spAutoFit/>
          </a:bodyPr>
          <a:lstStyle/>
          <a:p>
            <a:r>
              <a:rPr lang="fr-FR" sz="1000" dirty="0" err="1"/>
              <a:t>Cell</a:t>
            </a:r>
            <a:r>
              <a:rPr lang="fr-FR" sz="1000" dirty="0"/>
              <a:t> Area Zone</a:t>
            </a:r>
          </a:p>
        </p:txBody>
      </p:sp>
      <p:sp>
        <p:nvSpPr>
          <p:cNvPr id="15" name="ZoneTexte 14">
            <a:extLst>
              <a:ext uri="{FF2B5EF4-FFF2-40B4-BE49-F238E27FC236}">
                <a16:creationId xmlns:a16="http://schemas.microsoft.com/office/drawing/2014/main" id="{C9F35ED1-944F-667D-D538-D5C29A68938A}"/>
              </a:ext>
            </a:extLst>
          </p:cNvPr>
          <p:cNvSpPr txBox="1"/>
          <p:nvPr/>
        </p:nvSpPr>
        <p:spPr>
          <a:xfrm>
            <a:off x="4143435" y="2694664"/>
            <a:ext cx="3029582" cy="246221"/>
          </a:xfrm>
          <a:prstGeom prst="rect">
            <a:avLst/>
          </a:prstGeom>
          <a:solidFill>
            <a:srgbClr val="B49AC7"/>
          </a:solidFill>
          <a:ln>
            <a:noFill/>
          </a:ln>
        </p:spPr>
        <p:txBody>
          <a:bodyPr wrap="square">
            <a:spAutoFit/>
          </a:bodyPr>
          <a:lstStyle/>
          <a:p>
            <a:pPr algn="ctr"/>
            <a:r>
              <a:rPr lang="fr-FR" sz="1000" dirty="0"/>
              <a:t>Site </a:t>
            </a:r>
            <a:r>
              <a:rPr lang="fr-FR" sz="1000" dirty="0" err="1"/>
              <a:t>Manufacturing</a:t>
            </a:r>
            <a:r>
              <a:rPr lang="fr-FR" sz="1000" dirty="0"/>
              <a:t> Operations and Control</a:t>
            </a:r>
          </a:p>
        </p:txBody>
      </p:sp>
      <p:sp>
        <p:nvSpPr>
          <p:cNvPr id="16" name="ZoneTexte 15">
            <a:extLst>
              <a:ext uri="{FF2B5EF4-FFF2-40B4-BE49-F238E27FC236}">
                <a16:creationId xmlns:a16="http://schemas.microsoft.com/office/drawing/2014/main" id="{ABB0D3C7-1BB8-8264-5A69-EA34C591FC73}"/>
              </a:ext>
            </a:extLst>
          </p:cNvPr>
          <p:cNvSpPr txBox="1"/>
          <p:nvPr/>
        </p:nvSpPr>
        <p:spPr>
          <a:xfrm>
            <a:off x="4637460" y="3131748"/>
            <a:ext cx="2470785" cy="246221"/>
          </a:xfrm>
          <a:prstGeom prst="rect">
            <a:avLst/>
          </a:prstGeom>
          <a:solidFill>
            <a:srgbClr val="F68585"/>
          </a:solidFill>
          <a:ln>
            <a:noFill/>
          </a:ln>
        </p:spPr>
        <p:txBody>
          <a:bodyPr wrap="square">
            <a:spAutoFit/>
          </a:bodyPr>
          <a:lstStyle>
            <a:defPPr>
              <a:defRPr lang="fr-FR"/>
            </a:defPPr>
            <a:lvl1pPr>
              <a:defRPr sz="1000"/>
            </a:lvl1pPr>
          </a:lstStyle>
          <a:p>
            <a:pPr algn="ctr"/>
            <a:r>
              <a:rPr lang="fr-FR" dirty="0"/>
              <a:t>Area </a:t>
            </a:r>
            <a:r>
              <a:rPr lang="fr-FR" dirty="0" err="1"/>
              <a:t>Supervisory</a:t>
            </a:r>
            <a:r>
              <a:rPr lang="fr-FR" dirty="0"/>
              <a:t> Control</a:t>
            </a:r>
          </a:p>
        </p:txBody>
      </p:sp>
      <p:sp>
        <p:nvSpPr>
          <p:cNvPr id="17" name="ZoneTexte 16">
            <a:extLst>
              <a:ext uri="{FF2B5EF4-FFF2-40B4-BE49-F238E27FC236}">
                <a16:creationId xmlns:a16="http://schemas.microsoft.com/office/drawing/2014/main" id="{E71470B9-597F-429B-B2C3-C92A3B8B27F3}"/>
              </a:ext>
            </a:extLst>
          </p:cNvPr>
          <p:cNvSpPr txBox="1"/>
          <p:nvPr/>
        </p:nvSpPr>
        <p:spPr>
          <a:xfrm>
            <a:off x="4622220" y="3550548"/>
            <a:ext cx="2470785" cy="246221"/>
          </a:xfrm>
          <a:prstGeom prst="rect">
            <a:avLst/>
          </a:prstGeom>
          <a:solidFill>
            <a:srgbClr val="F5C877"/>
          </a:solidFill>
          <a:ln>
            <a:noFill/>
          </a:ln>
        </p:spPr>
        <p:txBody>
          <a:bodyPr wrap="square">
            <a:spAutoFit/>
          </a:bodyPr>
          <a:lstStyle>
            <a:defPPr>
              <a:defRPr lang="fr-FR"/>
            </a:defPPr>
            <a:lvl1pPr>
              <a:defRPr sz="1000"/>
            </a:lvl1pPr>
          </a:lstStyle>
          <a:p>
            <a:pPr algn="ctr"/>
            <a:r>
              <a:rPr lang="fr-FR" dirty="0"/>
              <a:t>Basic Control</a:t>
            </a:r>
          </a:p>
        </p:txBody>
      </p:sp>
      <p:sp>
        <p:nvSpPr>
          <p:cNvPr id="18" name="ZoneTexte 17">
            <a:extLst>
              <a:ext uri="{FF2B5EF4-FFF2-40B4-BE49-F238E27FC236}">
                <a16:creationId xmlns:a16="http://schemas.microsoft.com/office/drawing/2014/main" id="{DD5108C5-115D-4C05-38A8-2B0270B0BB8B}"/>
              </a:ext>
            </a:extLst>
          </p:cNvPr>
          <p:cNvSpPr txBox="1"/>
          <p:nvPr/>
        </p:nvSpPr>
        <p:spPr>
          <a:xfrm>
            <a:off x="4604440" y="3947515"/>
            <a:ext cx="2470785" cy="246221"/>
          </a:xfrm>
          <a:prstGeom prst="rect">
            <a:avLst/>
          </a:prstGeom>
          <a:solidFill>
            <a:srgbClr val="86A4A4"/>
          </a:solidFill>
          <a:ln>
            <a:noFill/>
          </a:ln>
        </p:spPr>
        <p:txBody>
          <a:bodyPr wrap="square">
            <a:spAutoFit/>
          </a:bodyPr>
          <a:lstStyle>
            <a:defPPr>
              <a:defRPr lang="fr-FR"/>
            </a:defPPr>
            <a:lvl1pPr>
              <a:defRPr sz="1000"/>
            </a:lvl1pPr>
          </a:lstStyle>
          <a:p>
            <a:pPr algn="ctr"/>
            <a:r>
              <a:rPr lang="fr-FR" dirty="0"/>
              <a:t>Process</a:t>
            </a:r>
          </a:p>
        </p:txBody>
      </p:sp>
      <p:sp>
        <p:nvSpPr>
          <p:cNvPr id="19" name="ZoneTexte 18">
            <a:extLst>
              <a:ext uri="{FF2B5EF4-FFF2-40B4-BE49-F238E27FC236}">
                <a16:creationId xmlns:a16="http://schemas.microsoft.com/office/drawing/2014/main" id="{C1228ED0-2F19-C369-DE3A-E8CF209F37E4}"/>
              </a:ext>
            </a:extLst>
          </p:cNvPr>
          <p:cNvSpPr txBox="1"/>
          <p:nvPr/>
        </p:nvSpPr>
        <p:spPr>
          <a:xfrm>
            <a:off x="4622219" y="4557178"/>
            <a:ext cx="2470785" cy="246221"/>
          </a:xfrm>
          <a:prstGeom prst="rect">
            <a:avLst/>
          </a:prstGeom>
          <a:solidFill>
            <a:srgbClr val="CED6E3"/>
          </a:solidFill>
          <a:ln>
            <a:noFill/>
          </a:ln>
        </p:spPr>
        <p:txBody>
          <a:bodyPr wrap="square">
            <a:spAutoFit/>
          </a:bodyPr>
          <a:lstStyle>
            <a:defPPr>
              <a:defRPr lang="fr-FR"/>
            </a:defPPr>
            <a:lvl1pPr>
              <a:defRPr sz="1000"/>
            </a:lvl1pPr>
          </a:lstStyle>
          <a:p>
            <a:pPr algn="ctr"/>
            <a:r>
              <a:rPr lang="fr-FR" dirty="0" err="1"/>
              <a:t>Safety</a:t>
            </a:r>
            <a:r>
              <a:rPr lang="fr-FR" dirty="0"/>
              <a:t> Critical</a:t>
            </a:r>
          </a:p>
        </p:txBody>
      </p:sp>
      <p:sp>
        <p:nvSpPr>
          <p:cNvPr id="20" name="ZoneTexte 19">
            <a:extLst>
              <a:ext uri="{FF2B5EF4-FFF2-40B4-BE49-F238E27FC236}">
                <a16:creationId xmlns:a16="http://schemas.microsoft.com/office/drawing/2014/main" id="{9CBF9FF9-9858-FB03-3990-9551DA6C56DE}"/>
              </a:ext>
            </a:extLst>
          </p:cNvPr>
          <p:cNvSpPr txBox="1"/>
          <p:nvPr/>
        </p:nvSpPr>
        <p:spPr>
          <a:xfrm>
            <a:off x="3180365" y="4495622"/>
            <a:ext cx="754064" cy="369332"/>
          </a:xfrm>
          <a:prstGeom prst="rect">
            <a:avLst/>
          </a:prstGeom>
          <a:solidFill>
            <a:schemeClr val="bg1"/>
          </a:solidFill>
          <a:ln>
            <a:noFill/>
          </a:ln>
        </p:spPr>
        <p:txBody>
          <a:bodyPr wrap="square">
            <a:spAutoFit/>
          </a:bodyPr>
          <a:lstStyle/>
          <a:p>
            <a:r>
              <a:rPr lang="fr-FR" sz="900" dirty="0" err="1"/>
              <a:t>Safety</a:t>
            </a:r>
            <a:r>
              <a:rPr lang="fr-FR" sz="900" dirty="0"/>
              <a:t> </a:t>
            </a:r>
          </a:p>
          <a:p>
            <a:r>
              <a:rPr lang="fr-FR" sz="900" dirty="0"/>
              <a:t>Zone</a:t>
            </a:r>
          </a:p>
        </p:txBody>
      </p:sp>
      <p:sp>
        <p:nvSpPr>
          <p:cNvPr id="21" name="ZoneTexte 20">
            <a:extLst>
              <a:ext uri="{FF2B5EF4-FFF2-40B4-BE49-F238E27FC236}">
                <a16:creationId xmlns:a16="http://schemas.microsoft.com/office/drawing/2014/main" id="{906ECFD8-3FFB-248E-0F76-5075BC5D4360}"/>
              </a:ext>
            </a:extLst>
          </p:cNvPr>
          <p:cNvSpPr txBox="1"/>
          <p:nvPr/>
        </p:nvSpPr>
        <p:spPr>
          <a:xfrm>
            <a:off x="3048622" y="2628702"/>
            <a:ext cx="1014133" cy="246221"/>
          </a:xfrm>
          <a:prstGeom prst="rect">
            <a:avLst/>
          </a:prstGeom>
          <a:solidFill>
            <a:schemeClr val="bg1"/>
          </a:solidFill>
        </p:spPr>
        <p:txBody>
          <a:bodyPr wrap="square">
            <a:spAutoFit/>
          </a:bodyPr>
          <a:lstStyle/>
          <a:p>
            <a:pPr algn="ctr"/>
            <a:r>
              <a:rPr lang="fr-FR" sz="1000" dirty="0" err="1"/>
              <a:t>Industrial</a:t>
            </a:r>
            <a:r>
              <a:rPr lang="fr-FR" sz="1000" dirty="0"/>
              <a:t> Zone</a:t>
            </a:r>
          </a:p>
        </p:txBody>
      </p:sp>
    </p:spTree>
    <p:extLst>
      <p:ext uri="{BB962C8B-B14F-4D97-AF65-F5344CB8AC3E}">
        <p14:creationId xmlns:p14="http://schemas.microsoft.com/office/powerpoint/2010/main" val="286402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68B440F-4EEF-B125-3554-9FB6600AD822}"/>
              </a:ext>
            </a:extLst>
          </p:cNvPr>
          <p:cNvSpPr txBox="1"/>
          <p:nvPr/>
        </p:nvSpPr>
        <p:spPr>
          <a:xfrm>
            <a:off x="384175" y="60325"/>
            <a:ext cx="5503333" cy="338554"/>
          </a:xfrm>
          <a:prstGeom prst="rect">
            <a:avLst/>
          </a:prstGeom>
          <a:noFill/>
        </p:spPr>
        <p:txBody>
          <a:bodyPr wrap="square">
            <a:spAutoFit/>
          </a:bodyPr>
          <a:lstStyle/>
          <a:p>
            <a:r>
              <a:rPr lang="fr-FR" sz="1600" b="1" dirty="0"/>
              <a:t>System architecture (IT and ICS /OT)</a:t>
            </a:r>
          </a:p>
        </p:txBody>
      </p:sp>
      <p:pic>
        <p:nvPicPr>
          <p:cNvPr id="8" name="Image 7">
            <a:extLst>
              <a:ext uri="{FF2B5EF4-FFF2-40B4-BE49-F238E27FC236}">
                <a16:creationId xmlns:a16="http://schemas.microsoft.com/office/drawing/2014/main" id="{C97BE7CD-6AC4-BB2F-2A13-EDD93CF9C7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4844" y="449652"/>
            <a:ext cx="6593961" cy="4477081"/>
          </a:xfrm>
          <a:prstGeom prst="rect">
            <a:avLst/>
          </a:prstGeom>
        </p:spPr>
      </p:pic>
      <p:sp>
        <p:nvSpPr>
          <p:cNvPr id="9" name="ZoneTexte 8">
            <a:extLst>
              <a:ext uri="{FF2B5EF4-FFF2-40B4-BE49-F238E27FC236}">
                <a16:creationId xmlns:a16="http://schemas.microsoft.com/office/drawing/2014/main" id="{B190F439-4ED6-6018-5093-49C9C4AEBFAE}"/>
              </a:ext>
            </a:extLst>
          </p:cNvPr>
          <p:cNvSpPr txBox="1"/>
          <p:nvPr/>
        </p:nvSpPr>
        <p:spPr>
          <a:xfrm>
            <a:off x="8353334" y="4843418"/>
            <a:ext cx="790666" cy="300082"/>
          </a:xfrm>
          <a:prstGeom prst="rect">
            <a:avLst/>
          </a:prstGeom>
          <a:noFill/>
        </p:spPr>
        <p:txBody>
          <a:bodyPr wrap="none" rtlCol="0">
            <a:spAutoFit/>
          </a:bodyPr>
          <a:lstStyle/>
          <a:p>
            <a:r>
              <a:rPr lang="fr-FR" dirty="0"/>
              <a:t>© CISCO</a:t>
            </a:r>
          </a:p>
        </p:txBody>
      </p:sp>
      <p:sp>
        <p:nvSpPr>
          <p:cNvPr id="3" name="ZoneTexte 2">
            <a:extLst>
              <a:ext uri="{FF2B5EF4-FFF2-40B4-BE49-F238E27FC236}">
                <a16:creationId xmlns:a16="http://schemas.microsoft.com/office/drawing/2014/main" id="{79AFBE1F-16E2-0509-18EF-9DD723C59A32}"/>
              </a:ext>
            </a:extLst>
          </p:cNvPr>
          <p:cNvSpPr txBox="1"/>
          <p:nvPr/>
        </p:nvSpPr>
        <p:spPr>
          <a:xfrm>
            <a:off x="-5621" y="4914308"/>
            <a:ext cx="7593496" cy="261610"/>
          </a:xfrm>
          <a:prstGeom prst="rect">
            <a:avLst/>
          </a:prstGeom>
          <a:noFill/>
        </p:spPr>
        <p:txBody>
          <a:bodyPr wrap="square">
            <a:spAutoFit/>
          </a:bodyPr>
          <a:lstStyle/>
          <a:p>
            <a:r>
              <a:rPr lang="fr-FR" sz="1100" dirty="0">
                <a:hlinkClick r:id="rId4"/>
              </a:rPr>
              <a:t>https://www.cisco.com/c/en/us/td/docs/Technology/industrial-automation-security-design-guide/m-introduction.html</a:t>
            </a:r>
            <a:r>
              <a:rPr lang="fr-FR" sz="1100" dirty="0"/>
              <a:t> </a:t>
            </a:r>
          </a:p>
        </p:txBody>
      </p:sp>
      <p:sp>
        <p:nvSpPr>
          <p:cNvPr id="2" name="Rectangle 1">
            <a:extLst>
              <a:ext uri="{FF2B5EF4-FFF2-40B4-BE49-F238E27FC236}">
                <a16:creationId xmlns:a16="http://schemas.microsoft.com/office/drawing/2014/main" id="{88007F22-493B-B7D0-4CF4-2E0F87C32C6D}"/>
              </a:ext>
            </a:extLst>
          </p:cNvPr>
          <p:cNvSpPr/>
          <p:nvPr/>
        </p:nvSpPr>
        <p:spPr>
          <a:xfrm>
            <a:off x="2066925" y="552451"/>
            <a:ext cx="1400175" cy="636412"/>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ysClr val="windowText" lastClr="000000"/>
                </a:solidFill>
              </a:rPr>
              <a:t>Entreprise</a:t>
            </a:r>
          </a:p>
          <a:p>
            <a:pPr algn="ctr"/>
            <a:r>
              <a:rPr lang="fr-FR" sz="1200" dirty="0" err="1">
                <a:solidFill>
                  <a:sysClr val="windowText" lastClr="000000"/>
                </a:solidFill>
              </a:rPr>
              <a:t>Purdue</a:t>
            </a:r>
            <a:r>
              <a:rPr lang="fr-FR" sz="1200" dirty="0">
                <a:solidFill>
                  <a:sysClr val="windowText" lastClr="000000"/>
                </a:solidFill>
              </a:rPr>
              <a:t> </a:t>
            </a:r>
            <a:r>
              <a:rPr lang="fr-FR" sz="1200" dirty="0" err="1">
                <a:solidFill>
                  <a:sysClr val="windowText" lastClr="000000"/>
                </a:solidFill>
              </a:rPr>
              <a:t>Level</a:t>
            </a:r>
            <a:r>
              <a:rPr lang="fr-FR" sz="1200" dirty="0">
                <a:solidFill>
                  <a:sysClr val="windowText" lastClr="000000"/>
                </a:solidFill>
              </a:rPr>
              <a:t> 4-5</a:t>
            </a:r>
          </a:p>
        </p:txBody>
      </p:sp>
      <p:sp>
        <p:nvSpPr>
          <p:cNvPr id="5" name="Rectangle 4">
            <a:extLst>
              <a:ext uri="{FF2B5EF4-FFF2-40B4-BE49-F238E27FC236}">
                <a16:creationId xmlns:a16="http://schemas.microsoft.com/office/drawing/2014/main" id="{DF661C5D-466B-BCD9-8B97-41ED24299361}"/>
              </a:ext>
            </a:extLst>
          </p:cNvPr>
          <p:cNvSpPr/>
          <p:nvPr/>
        </p:nvSpPr>
        <p:spPr>
          <a:xfrm>
            <a:off x="2066924" y="1822612"/>
            <a:ext cx="1400175" cy="636412"/>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ysClr val="windowText" lastClr="000000"/>
                </a:solidFill>
              </a:rPr>
              <a:t>Operations</a:t>
            </a:r>
          </a:p>
          <a:p>
            <a:pPr algn="ctr"/>
            <a:r>
              <a:rPr lang="fr-FR" sz="1600" b="1" dirty="0">
                <a:solidFill>
                  <a:sysClr val="windowText" lastClr="000000"/>
                </a:solidFill>
              </a:rPr>
              <a:t>And </a:t>
            </a:r>
            <a:r>
              <a:rPr lang="fr-FR" sz="1600" b="1" dirty="0" err="1">
                <a:solidFill>
                  <a:sysClr val="windowText" lastClr="000000"/>
                </a:solidFill>
              </a:rPr>
              <a:t>Controm</a:t>
            </a:r>
            <a:endParaRPr lang="fr-FR" sz="1600" b="1" dirty="0">
              <a:solidFill>
                <a:sysClr val="windowText" lastClr="000000"/>
              </a:solidFill>
            </a:endParaRPr>
          </a:p>
          <a:p>
            <a:pPr algn="ctr"/>
            <a:r>
              <a:rPr lang="fr-FR" sz="1200" dirty="0" err="1">
                <a:solidFill>
                  <a:sysClr val="windowText" lastClr="000000"/>
                </a:solidFill>
              </a:rPr>
              <a:t>Purdue</a:t>
            </a:r>
            <a:r>
              <a:rPr lang="fr-FR" sz="1200" dirty="0">
                <a:solidFill>
                  <a:sysClr val="windowText" lastClr="000000"/>
                </a:solidFill>
              </a:rPr>
              <a:t> </a:t>
            </a:r>
            <a:r>
              <a:rPr lang="fr-FR" sz="1200" dirty="0" err="1">
                <a:solidFill>
                  <a:sysClr val="windowText" lastClr="000000"/>
                </a:solidFill>
              </a:rPr>
              <a:t>Level</a:t>
            </a:r>
            <a:r>
              <a:rPr lang="fr-FR" sz="1200" dirty="0">
                <a:solidFill>
                  <a:sysClr val="windowText" lastClr="000000"/>
                </a:solidFill>
              </a:rPr>
              <a:t> 3</a:t>
            </a:r>
          </a:p>
        </p:txBody>
      </p:sp>
      <p:sp>
        <p:nvSpPr>
          <p:cNvPr id="6" name="Rectangle 5">
            <a:extLst>
              <a:ext uri="{FF2B5EF4-FFF2-40B4-BE49-F238E27FC236}">
                <a16:creationId xmlns:a16="http://schemas.microsoft.com/office/drawing/2014/main" id="{1E755C20-0B5E-778D-5D6D-A80603EF1942}"/>
              </a:ext>
            </a:extLst>
          </p:cNvPr>
          <p:cNvSpPr/>
          <p:nvPr/>
        </p:nvSpPr>
        <p:spPr>
          <a:xfrm>
            <a:off x="2085974" y="2609850"/>
            <a:ext cx="1400175" cy="52102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ysClr val="windowText" lastClr="000000"/>
                </a:solidFill>
              </a:rPr>
              <a:t>Process</a:t>
            </a:r>
          </a:p>
          <a:p>
            <a:pPr algn="ctr"/>
            <a:r>
              <a:rPr lang="fr-FR" sz="1200" dirty="0" err="1">
                <a:solidFill>
                  <a:sysClr val="windowText" lastClr="000000"/>
                </a:solidFill>
              </a:rPr>
              <a:t>Purdue</a:t>
            </a:r>
            <a:r>
              <a:rPr lang="fr-FR" sz="1200" dirty="0">
                <a:solidFill>
                  <a:sysClr val="windowText" lastClr="000000"/>
                </a:solidFill>
              </a:rPr>
              <a:t> </a:t>
            </a:r>
            <a:r>
              <a:rPr lang="fr-FR" sz="1200" dirty="0" err="1">
                <a:solidFill>
                  <a:sysClr val="windowText" lastClr="000000"/>
                </a:solidFill>
              </a:rPr>
              <a:t>Level</a:t>
            </a:r>
            <a:r>
              <a:rPr lang="fr-FR" sz="1200" dirty="0">
                <a:solidFill>
                  <a:sysClr val="windowText" lastClr="000000"/>
                </a:solidFill>
              </a:rPr>
              <a:t> 0-2</a:t>
            </a:r>
          </a:p>
        </p:txBody>
      </p:sp>
      <p:sp>
        <p:nvSpPr>
          <p:cNvPr id="7" name="Rectangle 6">
            <a:extLst>
              <a:ext uri="{FF2B5EF4-FFF2-40B4-BE49-F238E27FC236}">
                <a16:creationId xmlns:a16="http://schemas.microsoft.com/office/drawing/2014/main" id="{EB54D749-7AA7-FE3D-33EF-943090772D20}"/>
              </a:ext>
            </a:extLst>
          </p:cNvPr>
          <p:cNvSpPr/>
          <p:nvPr/>
        </p:nvSpPr>
        <p:spPr>
          <a:xfrm>
            <a:off x="2114550" y="1336335"/>
            <a:ext cx="1190626" cy="306875"/>
          </a:xfrm>
          <a:prstGeom prst="rect">
            <a:avLst/>
          </a:prstGeom>
          <a:solidFill>
            <a:srgbClr val="C5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ysClr val="windowText" lastClr="000000"/>
                </a:solidFill>
              </a:rPr>
              <a:t>I-DMZ</a:t>
            </a:r>
            <a:endParaRPr lang="fr-FR" sz="1200" dirty="0">
              <a:solidFill>
                <a:sysClr val="windowText" lastClr="000000"/>
              </a:solidFill>
            </a:endParaRPr>
          </a:p>
        </p:txBody>
      </p:sp>
    </p:spTree>
    <p:extLst>
      <p:ext uri="{BB962C8B-B14F-4D97-AF65-F5344CB8AC3E}">
        <p14:creationId xmlns:p14="http://schemas.microsoft.com/office/powerpoint/2010/main" val="3925893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5E33C-00C8-2CDA-2A30-0A67F868D7ED}"/>
              </a:ext>
            </a:extLst>
          </p:cNvPr>
          <p:cNvSpPr>
            <a:spLocks noGrp="1"/>
          </p:cNvSpPr>
          <p:nvPr>
            <p:ph type="title"/>
          </p:nvPr>
        </p:nvSpPr>
        <p:spPr>
          <a:xfrm>
            <a:off x="587506" y="104775"/>
            <a:ext cx="3257550" cy="504825"/>
          </a:xfrm>
        </p:spPr>
        <p:txBody>
          <a:bodyPr/>
          <a:lstStyle/>
          <a:p>
            <a:r>
              <a:rPr lang="fr-FR" b="1" dirty="0"/>
              <a:t>Example : Pipeline IACS</a:t>
            </a:r>
          </a:p>
        </p:txBody>
      </p:sp>
      <p:pic>
        <p:nvPicPr>
          <p:cNvPr id="6" name="Espace réservé pour une image  5" descr="Une image contenant industrie, tuyau, métal, usine&#10;&#10;Description générée automatiquement">
            <a:extLst>
              <a:ext uri="{FF2B5EF4-FFF2-40B4-BE49-F238E27FC236}">
                <a16:creationId xmlns:a16="http://schemas.microsoft.com/office/drawing/2014/main" id="{FC80C300-13FB-95DF-2204-53A2B993812B}"/>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10" name="Espace réservé du texte 9">
            <a:extLst>
              <a:ext uri="{FF2B5EF4-FFF2-40B4-BE49-F238E27FC236}">
                <a16:creationId xmlns:a16="http://schemas.microsoft.com/office/drawing/2014/main" id="{0C2820AA-D86E-F333-9D5B-9C2C643CE7E5}"/>
              </a:ext>
            </a:extLst>
          </p:cNvPr>
          <p:cNvSpPr>
            <a:spLocks noGrp="1"/>
          </p:cNvSpPr>
          <p:nvPr>
            <p:ph type="body" sz="half" idx="2"/>
          </p:nvPr>
        </p:nvSpPr>
        <p:spPr>
          <a:xfrm>
            <a:off x="587506" y="844300"/>
            <a:ext cx="2949178" cy="2858691"/>
          </a:xfrm>
        </p:spPr>
        <p:txBody>
          <a:bodyPr>
            <a:normAutofit/>
          </a:bodyPr>
          <a:lstStyle/>
          <a:p>
            <a:r>
              <a:rPr lang="fr-FR" sz="1600" b="1" dirty="0" err="1"/>
              <a:t>Attacking</a:t>
            </a:r>
            <a:r>
              <a:rPr lang="fr-FR" sz="1600" b="1" dirty="0"/>
              <a:t> </a:t>
            </a:r>
            <a:r>
              <a:rPr lang="fr-FR" sz="1600" b="1" dirty="0" err="1"/>
              <a:t>method</a:t>
            </a:r>
            <a:r>
              <a:rPr lang="fr-FR" sz="1600" b="1" dirty="0"/>
              <a:t> - </a:t>
            </a:r>
            <a:r>
              <a:rPr lang="fr-FR" sz="1600" b="1" dirty="0" err="1"/>
              <a:t>Steps</a:t>
            </a:r>
            <a:endParaRPr lang="fr-FR" sz="1600" b="1" dirty="0"/>
          </a:p>
          <a:p>
            <a:pPr marL="342900" indent="-342900">
              <a:buFont typeface="+mj-lt"/>
              <a:buAutoNum type="arabicPeriod"/>
            </a:pPr>
            <a:r>
              <a:rPr lang="fr-FR" sz="1600" dirty="0"/>
              <a:t>Initial Access</a:t>
            </a:r>
          </a:p>
          <a:p>
            <a:pPr marL="342900" indent="-342900">
              <a:buFont typeface="+mj-lt"/>
              <a:buAutoNum type="arabicPeriod"/>
            </a:pPr>
            <a:r>
              <a:rPr lang="fr-FR" sz="1600" dirty="0"/>
              <a:t>Discovery</a:t>
            </a:r>
          </a:p>
          <a:p>
            <a:pPr marL="342900" indent="-342900">
              <a:buFont typeface="+mj-lt"/>
              <a:buAutoNum type="arabicPeriod"/>
            </a:pPr>
            <a:r>
              <a:rPr lang="fr-FR" sz="1600" dirty="0" err="1"/>
              <a:t>Lateral</a:t>
            </a:r>
            <a:r>
              <a:rPr lang="fr-FR" sz="1600" dirty="0"/>
              <a:t> </a:t>
            </a:r>
            <a:r>
              <a:rPr lang="fr-FR" sz="1600" dirty="0" err="1"/>
              <a:t>Movement</a:t>
            </a:r>
            <a:endParaRPr lang="fr-FR" sz="1600" dirty="0"/>
          </a:p>
          <a:p>
            <a:pPr marL="342900" indent="-342900">
              <a:buFont typeface="+mj-lt"/>
              <a:buAutoNum type="arabicPeriod"/>
            </a:pPr>
            <a:r>
              <a:rPr lang="fr-FR" sz="1600" dirty="0"/>
              <a:t>Command &amp; Control </a:t>
            </a:r>
          </a:p>
        </p:txBody>
      </p:sp>
      <p:pic>
        <p:nvPicPr>
          <p:cNvPr id="11" name="Image 10">
            <a:extLst>
              <a:ext uri="{FF2B5EF4-FFF2-40B4-BE49-F238E27FC236}">
                <a16:creationId xmlns:a16="http://schemas.microsoft.com/office/drawing/2014/main" id="{18287414-42AB-9476-C61C-7F919C037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32" y="3702991"/>
            <a:ext cx="3449652" cy="873542"/>
          </a:xfrm>
          <a:prstGeom prst="rect">
            <a:avLst/>
          </a:prstGeom>
        </p:spPr>
      </p:pic>
    </p:spTree>
    <p:extLst>
      <p:ext uri="{BB962C8B-B14F-4D97-AF65-F5344CB8AC3E}">
        <p14:creationId xmlns:p14="http://schemas.microsoft.com/office/powerpoint/2010/main" val="3144772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D3B31E9F-0DF9-7188-DAFE-AB75C185E956}"/>
              </a:ext>
            </a:extLst>
          </p:cNvPr>
          <p:cNvSpPr txBox="1">
            <a:spLocks/>
          </p:cNvSpPr>
          <p:nvPr/>
        </p:nvSpPr>
        <p:spPr>
          <a:xfrm>
            <a:off x="400050" y="1524000"/>
            <a:ext cx="8458199" cy="332422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Initial Access </a:t>
            </a:r>
            <a:r>
              <a:rPr lang="en-US" sz="1400" dirty="0"/>
              <a:t>is an adversary attempting to get into the IACS environment. </a:t>
            </a:r>
          </a:p>
          <a:p>
            <a:pPr marL="0" indent="0">
              <a:buNone/>
            </a:pPr>
            <a:r>
              <a:rPr lang="en-US" sz="1400" dirty="0"/>
              <a:t>This is traditionally accomplished by exploiting public facing applications, or the exploitation of remote services. </a:t>
            </a:r>
          </a:p>
          <a:p>
            <a:pPr marL="0" indent="0">
              <a:buNone/>
            </a:pPr>
            <a:r>
              <a:rPr lang="en-US" sz="1400" dirty="0"/>
              <a:t>The Colonial Pipeline attack for example, while not an entry into the OT network, was a result of a forgotten Virtual Private Network (VPN) termination point with stolen credentials and no Multi-Factor Authentication (MFA). </a:t>
            </a:r>
          </a:p>
          <a:p>
            <a:pPr marL="0" indent="0">
              <a:buNone/>
            </a:pPr>
            <a:r>
              <a:rPr lang="en-US" sz="1400" dirty="0"/>
              <a:t>In the case where initial access security is poorly implemented, or an exploit has been found, the first thing an adversary will do on the network is try to find information to identify and assess targets in the IACS. </a:t>
            </a:r>
          </a:p>
          <a:p>
            <a:pPr marL="0" indent="0">
              <a:buNone/>
            </a:pPr>
            <a:r>
              <a:rPr lang="en-US" sz="1400" dirty="0"/>
              <a:t>Triton malware is an example of a python script executed in the network to discover </a:t>
            </a:r>
            <a:r>
              <a:rPr lang="en-US" sz="1400" dirty="0" err="1"/>
              <a:t>Triconex</a:t>
            </a:r>
            <a:r>
              <a:rPr lang="en-US" sz="1400" dirty="0"/>
              <a:t> safety controllers distributed by Schneider Electric. These controllers use a proprietary protocol on UDP port 1502, and Triton used this knowledge to scan the network for the devices. The malware can then read the firmware version and use this information in the next phase of an attack. </a:t>
            </a:r>
          </a:p>
          <a:p>
            <a:pPr marL="0" indent="0">
              <a:buNone/>
            </a:pPr>
            <a:endParaRPr lang="en-US" sz="1400" dirty="0"/>
          </a:p>
          <a:p>
            <a:pPr marL="0" indent="0">
              <a:buNone/>
            </a:pPr>
            <a:r>
              <a:rPr lang="en-US" sz="1400" u="sng" dirty="0" err="1"/>
              <a:t>Takeway</a:t>
            </a:r>
            <a:r>
              <a:rPr lang="en-US" sz="1400" u="sng" dirty="0"/>
              <a:t> </a:t>
            </a:r>
            <a:r>
              <a:rPr lang="en-US" sz="1400" dirty="0"/>
              <a:t>: Network segmentation is a great way to combat this threat, as if an attacker does manage to exploit a machine in the network, their reach should not be able to extend beyond the network segment. </a:t>
            </a:r>
          </a:p>
        </p:txBody>
      </p:sp>
      <p:sp>
        <p:nvSpPr>
          <p:cNvPr id="4" name="Titre 1">
            <a:extLst>
              <a:ext uri="{FF2B5EF4-FFF2-40B4-BE49-F238E27FC236}">
                <a16:creationId xmlns:a16="http://schemas.microsoft.com/office/drawing/2014/main" id="{1D844806-D610-ABB7-479A-B67D3F50C712}"/>
              </a:ext>
            </a:extLst>
          </p:cNvPr>
          <p:cNvSpPr txBox="1">
            <a:spLocks/>
          </p:cNvSpPr>
          <p:nvPr/>
        </p:nvSpPr>
        <p:spPr>
          <a:xfrm>
            <a:off x="153590" y="142875"/>
            <a:ext cx="4018359" cy="93556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Pipeline IACS</a:t>
            </a:r>
          </a:p>
          <a:p>
            <a:r>
              <a:rPr lang="fr-FR" dirty="0"/>
              <a:t>Initial Access </a:t>
            </a:r>
            <a:r>
              <a:rPr lang="fr-FR" dirty="0" err="1"/>
              <a:t>attempt</a:t>
            </a:r>
            <a:endParaRPr lang="fr-FR" dirty="0"/>
          </a:p>
        </p:txBody>
      </p:sp>
      <p:pic>
        <p:nvPicPr>
          <p:cNvPr id="6" name="Image 5">
            <a:extLst>
              <a:ext uri="{FF2B5EF4-FFF2-40B4-BE49-F238E27FC236}">
                <a16:creationId xmlns:a16="http://schemas.microsoft.com/office/drawing/2014/main" id="{AE8FF1DB-1619-1A8C-EB22-FD2755F0EB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821" y="362220"/>
            <a:ext cx="3694589" cy="935566"/>
          </a:xfrm>
          <a:prstGeom prst="rect">
            <a:avLst/>
          </a:prstGeom>
        </p:spPr>
      </p:pic>
      <p:sp>
        <p:nvSpPr>
          <p:cNvPr id="7" name="Rectangle 6">
            <a:extLst>
              <a:ext uri="{FF2B5EF4-FFF2-40B4-BE49-F238E27FC236}">
                <a16:creationId xmlns:a16="http://schemas.microsoft.com/office/drawing/2014/main" id="{9DD8750E-926B-B67A-44DC-EBE1BCF483AC}"/>
              </a:ext>
            </a:extLst>
          </p:cNvPr>
          <p:cNvSpPr/>
          <p:nvPr/>
        </p:nvSpPr>
        <p:spPr>
          <a:xfrm>
            <a:off x="5238671" y="238125"/>
            <a:ext cx="866854" cy="109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421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70F9-17DA-839C-44F9-7397A5EFC979}"/>
              </a:ext>
            </a:extLst>
          </p:cNvPr>
          <p:cNvSpPr>
            <a:spLocks noGrp="1"/>
          </p:cNvSpPr>
          <p:nvPr>
            <p:ph type="title"/>
          </p:nvPr>
        </p:nvSpPr>
        <p:spPr>
          <a:xfrm>
            <a:off x="822960" y="214953"/>
            <a:ext cx="7543800" cy="1088068"/>
          </a:xfrm>
        </p:spPr>
        <p:txBody>
          <a:bodyPr>
            <a:normAutofit/>
          </a:bodyPr>
          <a:lstStyle/>
          <a:p>
            <a:r>
              <a:rPr lang="en-US" dirty="0">
                <a:solidFill>
                  <a:schemeClr val="accent1"/>
                </a:solidFill>
              </a:rPr>
              <a:t>Goals: </a:t>
            </a:r>
            <a:r>
              <a:rPr lang="en-US" spc="-5" dirty="0">
                <a:solidFill>
                  <a:srgbClr val="FFFFFF"/>
                </a:solidFill>
                <a:latin typeface="Arial MT"/>
                <a:cs typeface="Arial MT"/>
              </a:rPr>
              <a:t>Who-What-Wh</a:t>
            </a:r>
            <a:r>
              <a:rPr lang="en-US" dirty="0">
                <a:solidFill>
                  <a:srgbClr val="FFFFFF"/>
                </a:solidFill>
                <a:latin typeface="Arial MT"/>
                <a:cs typeface="Arial MT"/>
              </a:rPr>
              <a:t>y you need to take this training </a:t>
            </a:r>
            <a:endParaRPr lang="en-US" dirty="0"/>
          </a:p>
        </p:txBody>
      </p:sp>
      <p:sp>
        <p:nvSpPr>
          <p:cNvPr id="3" name="Text Placeholder 2">
            <a:extLst>
              <a:ext uri="{FF2B5EF4-FFF2-40B4-BE49-F238E27FC236}">
                <a16:creationId xmlns:a16="http://schemas.microsoft.com/office/drawing/2014/main" id="{597B49AB-9182-5EB7-E03A-3E144B8F0EE9}"/>
              </a:ext>
            </a:extLst>
          </p:cNvPr>
          <p:cNvSpPr>
            <a:spLocks noGrp="1"/>
          </p:cNvSpPr>
          <p:nvPr>
            <p:ph type="body" sz="quarter" idx="16"/>
          </p:nvPr>
        </p:nvSpPr>
        <p:spPr>
          <a:xfrm>
            <a:off x="988765" y="1420783"/>
            <a:ext cx="2135981" cy="2543174"/>
          </a:xfrm>
        </p:spPr>
        <p:txBody>
          <a:bodyPr/>
          <a:lstStyle/>
          <a:p>
            <a:r>
              <a:rPr lang="en-US" dirty="0"/>
              <a:t>WHO</a:t>
            </a:r>
          </a:p>
        </p:txBody>
      </p:sp>
      <p:sp>
        <p:nvSpPr>
          <p:cNvPr id="6" name="Text Placeholder 5">
            <a:extLst>
              <a:ext uri="{FF2B5EF4-FFF2-40B4-BE49-F238E27FC236}">
                <a16:creationId xmlns:a16="http://schemas.microsoft.com/office/drawing/2014/main" id="{6A1EECEA-D837-E96C-CC5D-8C8B986DA332}"/>
              </a:ext>
            </a:extLst>
          </p:cNvPr>
          <p:cNvSpPr>
            <a:spLocks noGrp="1"/>
          </p:cNvSpPr>
          <p:nvPr>
            <p:ph type="body" sz="quarter" idx="20"/>
          </p:nvPr>
        </p:nvSpPr>
        <p:spPr>
          <a:xfrm>
            <a:off x="1204363" y="2992054"/>
            <a:ext cx="1706910" cy="670322"/>
          </a:xfrm>
        </p:spPr>
        <p:txBody>
          <a:bodyPr/>
          <a:lstStyle/>
          <a:p>
            <a:pPr lvl="0"/>
            <a:r>
              <a:rPr lang="en-US" dirty="0"/>
              <a:t>WHO can attend the training modules and profiles of the attendees</a:t>
            </a:r>
          </a:p>
        </p:txBody>
      </p:sp>
      <p:sp>
        <p:nvSpPr>
          <p:cNvPr id="7" name="Text Placeholder 6">
            <a:extLst>
              <a:ext uri="{FF2B5EF4-FFF2-40B4-BE49-F238E27FC236}">
                <a16:creationId xmlns:a16="http://schemas.microsoft.com/office/drawing/2014/main" id="{DBD828F9-B330-B117-FF6A-8F0C12444700}"/>
              </a:ext>
            </a:extLst>
          </p:cNvPr>
          <p:cNvSpPr>
            <a:spLocks noGrp="1"/>
          </p:cNvSpPr>
          <p:nvPr>
            <p:ph type="body" sz="quarter" idx="18"/>
          </p:nvPr>
        </p:nvSpPr>
        <p:spPr>
          <a:xfrm>
            <a:off x="3488320" y="1420783"/>
            <a:ext cx="2135981" cy="2543174"/>
          </a:xfrm>
        </p:spPr>
        <p:txBody>
          <a:bodyPr/>
          <a:lstStyle/>
          <a:p>
            <a:r>
              <a:rPr lang="en-US" dirty="0"/>
              <a:t>WHAT</a:t>
            </a:r>
          </a:p>
        </p:txBody>
      </p:sp>
      <p:sp>
        <p:nvSpPr>
          <p:cNvPr id="9" name="Text Placeholder 8">
            <a:extLst>
              <a:ext uri="{FF2B5EF4-FFF2-40B4-BE49-F238E27FC236}">
                <a16:creationId xmlns:a16="http://schemas.microsoft.com/office/drawing/2014/main" id="{2FFA0DAA-37F3-A33A-6A49-3568311D08A7}"/>
              </a:ext>
            </a:extLst>
          </p:cNvPr>
          <p:cNvSpPr>
            <a:spLocks noGrp="1"/>
          </p:cNvSpPr>
          <p:nvPr>
            <p:ph type="body" sz="quarter" idx="21"/>
          </p:nvPr>
        </p:nvSpPr>
        <p:spPr>
          <a:xfrm>
            <a:off x="3703918" y="2992054"/>
            <a:ext cx="1706910" cy="670322"/>
          </a:xfrm>
        </p:spPr>
        <p:txBody>
          <a:bodyPr/>
          <a:lstStyle/>
          <a:p>
            <a:r>
              <a:rPr lang="en-US" dirty="0"/>
              <a:t>Foundational of cybersecurity essentials and management for managers, leaders and working-professionals</a:t>
            </a:r>
          </a:p>
        </p:txBody>
      </p:sp>
      <p:sp>
        <p:nvSpPr>
          <p:cNvPr id="4" name="Text Placeholder 3">
            <a:extLst>
              <a:ext uri="{FF2B5EF4-FFF2-40B4-BE49-F238E27FC236}">
                <a16:creationId xmlns:a16="http://schemas.microsoft.com/office/drawing/2014/main" id="{4C16C42F-6E4C-CC8A-0CCC-46E1AAF5C772}"/>
              </a:ext>
            </a:extLst>
          </p:cNvPr>
          <p:cNvSpPr>
            <a:spLocks noGrp="1"/>
          </p:cNvSpPr>
          <p:nvPr>
            <p:ph type="body" sz="quarter" idx="19"/>
          </p:nvPr>
        </p:nvSpPr>
        <p:spPr>
          <a:xfrm>
            <a:off x="5996553" y="1420783"/>
            <a:ext cx="2135981" cy="2543174"/>
          </a:xfrm>
        </p:spPr>
        <p:txBody>
          <a:bodyPr/>
          <a:lstStyle/>
          <a:p>
            <a:r>
              <a:rPr lang="en-US" dirty="0"/>
              <a:t>WHY</a:t>
            </a:r>
          </a:p>
        </p:txBody>
      </p:sp>
      <p:pic>
        <p:nvPicPr>
          <p:cNvPr id="21" name="Picture Placeholder 20" descr="Circuit">
            <a:extLst>
              <a:ext uri="{FF2B5EF4-FFF2-40B4-BE49-F238E27FC236}">
                <a16:creationId xmlns:a16="http://schemas.microsoft.com/office/drawing/2014/main" id="{F759999E-0FBE-FE5E-0E5E-0AC62ECF5895}"/>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4502" b="4502"/>
          <a:stretch/>
        </p:blipFill>
        <p:spPr>
          <a:xfrm>
            <a:off x="6687353" y="2125266"/>
            <a:ext cx="754380" cy="685800"/>
          </a:xfrm>
        </p:spPr>
      </p:pic>
      <p:sp>
        <p:nvSpPr>
          <p:cNvPr id="11" name="Text Placeholder 10">
            <a:extLst>
              <a:ext uri="{FF2B5EF4-FFF2-40B4-BE49-F238E27FC236}">
                <a16:creationId xmlns:a16="http://schemas.microsoft.com/office/drawing/2014/main" id="{06EADD7E-590E-81AB-52E8-354DDB041D1F}"/>
              </a:ext>
            </a:extLst>
          </p:cNvPr>
          <p:cNvSpPr>
            <a:spLocks noGrp="1"/>
          </p:cNvSpPr>
          <p:nvPr>
            <p:ph type="body" sz="quarter" idx="22"/>
          </p:nvPr>
        </p:nvSpPr>
        <p:spPr>
          <a:xfrm>
            <a:off x="6212151" y="2992054"/>
            <a:ext cx="1706910" cy="670322"/>
          </a:xfrm>
        </p:spPr>
        <p:txBody>
          <a:bodyPr/>
          <a:lstStyle/>
          <a:p>
            <a:pPr lvl="0"/>
            <a:r>
              <a:rPr lang="en-US" dirty="0"/>
              <a:t>Equipping participants with the knowledge and skills necessary to make a strategy to protect critical systems and data</a:t>
            </a:r>
          </a:p>
        </p:txBody>
      </p:sp>
      <p:sp>
        <p:nvSpPr>
          <p:cNvPr id="13" name="Slide Number Placeholder 12">
            <a:extLst>
              <a:ext uri="{FF2B5EF4-FFF2-40B4-BE49-F238E27FC236}">
                <a16:creationId xmlns:a16="http://schemas.microsoft.com/office/drawing/2014/main" id="{057039E5-2916-97DA-297D-8FEA442FE1D7}"/>
              </a:ext>
            </a:extLst>
          </p:cNvPr>
          <p:cNvSpPr>
            <a:spLocks noGrp="1"/>
          </p:cNvSpPr>
          <p:nvPr>
            <p:ph type="sldNum" sz="quarter" idx="4"/>
          </p:nvPr>
        </p:nvSpPr>
        <p:spPr>
          <a:xfrm>
            <a:off x="8076410" y="4718081"/>
            <a:ext cx="463434" cy="273844"/>
          </a:xfrm>
        </p:spPr>
        <p:txBody>
          <a:bodyPr/>
          <a:lstStyle/>
          <a:p>
            <a:fld id="{3A98EE3D-8CD1-4C3F-BD1C-C98C9596463C}" type="slidenum">
              <a:rPr lang="en-US">
                <a:solidFill>
                  <a:srgbClr val="FFFFFF"/>
                </a:solidFill>
                <a:latin typeface="Century Gothic"/>
              </a:rPr>
              <a:pPr/>
              <a:t>3</a:t>
            </a:fld>
            <a:endParaRPr lang="en-US" dirty="0">
              <a:solidFill>
                <a:srgbClr val="FFFFFF"/>
              </a:solidFill>
              <a:latin typeface="Century Gothic"/>
            </a:endParaRPr>
          </a:p>
        </p:txBody>
      </p:sp>
      <p:pic>
        <p:nvPicPr>
          <p:cNvPr id="5" name="Picture Placeholder 18" descr="3d Glasses">
            <a:extLst>
              <a:ext uri="{FF2B5EF4-FFF2-40B4-BE49-F238E27FC236}">
                <a16:creationId xmlns:a16="http://schemas.microsoft.com/office/drawing/2014/main" id="{92AC78A8-CC3E-B1FF-D807-9C85B98DF8F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4574" b="4574"/>
          <a:stretch/>
        </p:blipFill>
        <p:spPr>
          <a:xfrm>
            <a:off x="1679564" y="2125266"/>
            <a:ext cx="754380" cy="685800"/>
          </a:xfrm>
          <a:prstGeom prst="rect">
            <a:avLst/>
          </a:prstGeom>
        </p:spPr>
      </p:pic>
      <p:pic>
        <p:nvPicPr>
          <p:cNvPr id="8" name="Picture Placeholder 16" descr="Abacus">
            <a:extLst>
              <a:ext uri="{FF2B5EF4-FFF2-40B4-BE49-F238E27FC236}">
                <a16:creationId xmlns:a16="http://schemas.microsoft.com/office/drawing/2014/main" id="{45869592-51F2-1ECF-C54B-B1005176345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4502" b="4502"/>
          <a:stretch/>
        </p:blipFill>
        <p:spPr>
          <a:xfrm>
            <a:off x="4179119" y="2125266"/>
            <a:ext cx="754380" cy="685800"/>
          </a:xfrm>
          <a:prstGeom prst="rect">
            <a:avLst/>
          </a:prstGeom>
        </p:spPr>
      </p:pic>
      <p:sp>
        <p:nvSpPr>
          <p:cNvPr id="10" name="Footer Placeholder 9">
            <a:extLst>
              <a:ext uri="{FF2B5EF4-FFF2-40B4-BE49-F238E27FC236}">
                <a16:creationId xmlns:a16="http://schemas.microsoft.com/office/drawing/2014/main" id="{21277B87-7E9B-70DE-5877-4EA7A79BB1BF}"/>
              </a:ext>
            </a:extLst>
          </p:cNvPr>
          <p:cNvSpPr>
            <a:spLocks noGrp="1"/>
          </p:cNvSpPr>
          <p:nvPr>
            <p:ph type="ftr" sz="quarter" idx="3"/>
          </p:nvPr>
        </p:nvSpPr>
        <p:spPr>
          <a:xfrm>
            <a:off x="618181" y="4805600"/>
            <a:ext cx="5378372" cy="260107"/>
          </a:xfrm>
        </p:spPr>
        <p:txBody>
          <a:bodyPr/>
          <a:lstStyle/>
          <a:p>
            <a:r>
              <a:rPr lang="en-US" dirty="0">
                <a:solidFill>
                  <a:srgbClr val="FFFFFF"/>
                </a:solidFill>
                <a:latin typeface="Century Gothic"/>
              </a:rPr>
              <a:t>CSP0011_S_E_ Cyber range &amp; operations on SCADA Presentation Template Created by PR</a:t>
            </a:r>
          </a:p>
        </p:txBody>
      </p:sp>
      <p:sp>
        <p:nvSpPr>
          <p:cNvPr id="12" name="ZoneTexte 11">
            <a:extLst>
              <a:ext uri="{FF2B5EF4-FFF2-40B4-BE49-F238E27FC236}">
                <a16:creationId xmlns:a16="http://schemas.microsoft.com/office/drawing/2014/main" id="{69AA759C-F711-9EBD-6D9D-6DCD94ED0BA2}"/>
              </a:ext>
            </a:extLst>
          </p:cNvPr>
          <p:cNvSpPr txBox="1"/>
          <p:nvPr/>
        </p:nvSpPr>
        <p:spPr>
          <a:xfrm>
            <a:off x="604156" y="4497823"/>
            <a:ext cx="3242570" cy="307777"/>
          </a:xfrm>
          <a:prstGeom prst="rect">
            <a:avLst/>
          </a:prstGeom>
          <a:noFill/>
        </p:spPr>
        <p:txBody>
          <a:bodyPr wrap="square">
            <a:spAutoFit/>
          </a:bodyPr>
          <a:lstStyle/>
          <a:p>
            <a:r>
              <a:rPr lang="en-GB" sz="14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https://www.cybersecpro-project.eu/</a:t>
            </a:r>
            <a:endParaRPr lang="fr-FR" dirty="0">
              <a:solidFill>
                <a:schemeClr val="bg1"/>
              </a:solidFill>
            </a:endParaRPr>
          </a:p>
        </p:txBody>
      </p:sp>
    </p:spTree>
    <p:extLst>
      <p:ext uri="{BB962C8B-B14F-4D97-AF65-F5344CB8AC3E}">
        <p14:creationId xmlns:p14="http://schemas.microsoft.com/office/powerpoint/2010/main" val="1162829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218D7AD-F800-AF1C-13B9-DACCDB0D70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7566" y="440918"/>
            <a:ext cx="4591911" cy="2261128"/>
          </a:xfrm>
          <a:prstGeom prst="rect">
            <a:avLst/>
          </a:prstGeom>
        </p:spPr>
      </p:pic>
      <p:sp>
        <p:nvSpPr>
          <p:cNvPr id="4" name="ZoneTexte 3">
            <a:extLst>
              <a:ext uri="{FF2B5EF4-FFF2-40B4-BE49-F238E27FC236}">
                <a16:creationId xmlns:a16="http://schemas.microsoft.com/office/drawing/2014/main" id="{A33ADB5F-3F1E-41E7-0E11-A14DAAC397AC}"/>
              </a:ext>
            </a:extLst>
          </p:cNvPr>
          <p:cNvSpPr txBox="1"/>
          <p:nvPr/>
        </p:nvSpPr>
        <p:spPr>
          <a:xfrm>
            <a:off x="279400" y="127000"/>
            <a:ext cx="5503333" cy="338554"/>
          </a:xfrm>
          <a:prstGeom prst="rect">
            <a:avLst/>
          </a:prstGeom>
          <a:noFill/>
        </p:spPr>
        <p:txBody>
          <a:bodyPr wrap="square">
            <a:spAutoFit/>
          </a:bodyPr>
          <a:lstStyle/>
          <a:p>
            <a:r>
              <a:rPr lang="fr-FR" sz="1600" b="1" dirty="0"/>
              <a:t>System architecture – Admin / Application </a:t>
            </a:r>
            <a:r>
              <a:rPr lang="fr-FR" sz="1600" b="1" dirty="0" err="1"/>
              <a:t>accesses</a:t>
            </a:r>
            <a:endParaRPr lang="fr-FR" sz="1600" b="1" dirty="0"/>
          </a:p>
        </p:txBody>
      </p:sp>
      <p:sp>
        <p:nvSpPr>
          <p:cNvPr id="6" name="ZoneTexte 5">
            <a:extLst>
              <a:ext uri="{FF2B5EF4-FFF2-40B4-BE49-F238E27FC236}">
                <a16:creationId xmlns:a16="http://schemas.microsoft.com/office/drawing/2014/main" id="{310C4E9E-6F4A-701B-3037-444B4BB22058}"/>
              </a:ext>
            </a:extLst>
          </p:cNvPr>
          <p:cNvSpPr txBox="1"/>
          <p:nvPr/>
        </p:nvSpPr>
        <p:spPr>
          <a:xfrm>
            <a:off x="344523" y="620927"/>
            <a:ext cx="3408328" cy="2585323"/>
          </a:xfrm>
          <a:prstGeom prst="rect">
            <a:avLst/>
          </a:prstGeom>
          <a:noFill/>
        </p:spPr>
        <p:txBody>
          <a:bodyPr wrap="square">
            <a:spAutoFit/>
          </a:bodyPr>
          <a:lstStyle/>
          <a:p>
            <a:r>
              <a:rPr lang="en-US" dirty="0" err="1"/>
              <a:t>Aministrative</a:t>
            </a:r>
            <a:r>
              <a:rPr lang="en-US" dirty="0"/>
              <a:t> user (1) or applications within the industrial data center (2) have specific access requirements (a limited cell) and/or can require access to all zones in the network. </a:t>
            </a:r>
          </a:p>
          <a:p>
            <a:endParaRPr lang="en-US" dirty="0"/>
          </a:p>
          <a:p>
            <a:r>
              <a:rPr lang="en-US" dirty="0"/>
              <a:t>They may be responsible for configuration of the network infrastructure, or the application of control logic. </a:t>
            </a:r>
          </a:p>
          <a:p>
            <a:endParaRPr lang="en-US" dirty="0"/>
          </a:p>
          <a:p>
            <a:r>
              <a:rPr lang="en-US" dirty="0"/>
              <a:t>Their access should not be limited, but their data should be protected. Administrative Users need access to all zones</a:t>
            </a:r>
            <a:endParaRPr lang="fr-FR" dirty="0"/>
          </a:p>
        </p:txBody>
      </p:sp>
      <p:pic>
        <p:nvPicPr>
          <p:cNvPr id="8" name="Image 7">
            <a:extLst>
              <a:ext uri="{FF2B5EF4-FFF2-40B4-BE49-F238E27FC236}">
                <a16:creationId xmlns:a16="http://schemas.microsoft.com/office/drawing/2014/main" id="{0ECD2F5A-7E9F-0BD1-0074-95AD6A8150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0050" y="2780410"/>
            <a:ext cx="4646971" cy="2261128"/>
          </a:xfrm>
          <a:prstGeom prst="rect">
            <a:avLst/>
          </a:prstGeom>
        </p:spPr>
      </p:pic>
    </p:spTree>
    <p:extLst>
      <p:ext uri="{BB962C8B-B14F-4D97-AF65-F5344CB8AC3E}">
        <p14:creationId xmlns:p14="http://schemas.microsoft.com/office/powerpoint/2010/main" val="406887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D3B31E9F-0DF9-7188-DAFE-AB75C185E956}"/>
              </a:ext>
            </a:extLst>
          </p:cNvPr>
          <p:cNvSpPr txBox="1">
            <a:spLocks/>
          </p:cNvSpPr>
          <p:nvPr/>
        </p:nvSpPr>
        <p:spPr>
          <a:xfrm>
            <a:off x="409575" y="1504950"/>
            <a:ext cx="8248649" cy="25146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Lateral Movement </a:t>
            </a:r>
            <a:r>
              <a:rPr lang="en-US" sz="1400" dirty="0"/>
              <a:t>refers to the adversary attempting to move through the IACS environment. </a:t>
            </a:r>
          </a:p>
          <a:p>
            <a:pPr marL="0" indent="0">
              <a:buNone/>
            </a:pPr>
            <a:r>
              <a:rPr lang="en-US" sz="1400" dirty="0"/>
              <a:t>This could involve jumping to engineering workstations using Remote Desktop Protocol (RDP) with weak or default credentials</a:t>
            </a:r>
          </a:p>
          <a:p>
            <a:pPr marL="0" indent="0">
              <a:buNone/>
            </a:pPr>
            <a:r>
              <a:rPr lang="en-US" sz="1400" dirty="0"/>
              <a:t>In the case of the </a:t>
            </a:r>
            <a:r>
              <a:rPr lang="en-US" sz="1400" b="1" dirty="0"/>
              <a:t>WannaCry vulnerability,</a:t>
            </a:r>
            <a:r>
              <a:rPr lang="en-US" sz="1400" dirty="0"/>
              <a:t> protocol exploits to hop across machines in the network were used. </a:t>
            </a:r>
          </a:p>
          <a:p>
            <a:pPr marL="0" indent="0">
              <a:buNone/>
            </a:pPr>
            <a:r>
              <a:rPr lang="en-US" sz="1400" u="sng" dirty="0" err="1"/>
              <a:t>Takeway</a:t>
            </a:r>
            <a:r>
              <a:rPr lang="en-US" sz="1400" u="sng" dirty="0"/>
              <a:t>:</a:t>
            </a:r>
            <a:r>
              <a:rPr lang="en-US" sz="1400" dirty="0"/>
              <a:t> Other than making sure default credentials are not used within the IACS, network segmentation helps solve this problem too, by containing an adversary to the zone in which the initial exploit occurred.</a:t>
            </a:r>
          </a:p>
        </p:txBody>
      </p:sp>
      <p:pic>
        <p:nvPicPr>
          <p:cNvPr id="6" name="Image 5">
            <a:extLst>
              <a:ext uri="{FF2B5EF4-FFF2-40B4-BE49-F238E27FC236}">
                <a16:creationId xmlns:a16="http://schemas.microsoft.com/office/drawing/2014/main" id="{989C9035-595B-97D3-7D02-CF08F8DD1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821" y="362220"/>
            <a:ext cx="3694589" cy="935566"/>
          </a:xfrm>
          <a:prstGeom prst="rect">
            <a:avLst/>
          </a:prstGeom>
        </p:spPr>
      </p:pic>
      <p:sp>
        <p:nvSpPr>
          <p:cNvPr id="7" name="Titre 1">
            <a:extLst>
              <a:ext uri="{FF2B5EF4-FFF2-40B4-BE49-F238E27FC236}">
                <a16:creationId xmlns:a16="http://schemas.microsoft.com/office/drawing/2014/main" id="{A0537026-34DC-71D5-4105-D6DF98D571DE}"/>
              </a:ext>
            </a:extLst>
          </p:cNvPr>
          <p:cNvSpPr txBox="1">
            <a:spLocks/>
          </p:cNvSpPr>
          <p:nvPr/>
        </p:nvSpPr>
        <p:spPr>
          <a:xfrm>
            <a:off x="153590" y="142875"/>
            <a:ext cx="4018359" cy="93556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Pipeline IACS</a:t>
            </a:r>
          </a:p>
          <a:p>
            <a:r>
              <a:rPr lang="fr-FR" dirty="0" err="1"/>
              <a:t>Lateral</a:t>
            </a:r>
            <a:r>
              <a:rPr lang="fr-FR" dirty="0"/>
              <a:t> </a:t>
            </a:r>
            <a:r>
              <a:rPr lang="fr-FR" dirty="0" err="1"/>
              <a:t>Movements</a:t>
            </a:r>
            <a:endParaRPr lang="fr-FR" dirty="0"/>
          </a:p>
        </p:txBody>
      </p:sp>
      <p:sp>
        <p:nvSpPr>
          <p:cNvPr id="8" name="Rectangle 7">
            <a:extLst>
              <a:ext uri="{FF2B5EF4-FFF2-40B4-BE49-F238E27FC236}">
                <a16:creationId xmlns:a16="http://schemas.microsoft.com/office/drawing/2014/main" id="{576EF603-7483-5B2F-72B3-85FB9BD0324E}"/>
              </a:ext>
            </a:extLst>
          </p:cNvPr>
          <p:cNvSpPr/>
          <p:nvPr/>
        </p:nvSpPr>
        <p:spPr>
          <a:xfrm>
            <a:off x="7181771" y="238125"/>
            <a:ext cx="866854" cy="109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587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8A5C28F-DCAC-193D-E108-C73C41011E85}"/>
              </a:ext>
            </a:extLst>
          </p:cNvPr>
          <p:cNvSpPr txBox="1"/>
          <p:nvPr/>
        </p:nvSpPr>
        <p:spPr>
          <a:xfrm>
            <a:off x="279400" y="127000"/>
            <a:ext cx="5503333" cy="338554"/>
          </a:xfrm>
          <a:prstGeom prst="rect">
            <a:avLst/>
          </a:prstGeom>
          <a:noFill/>
        </p:spPr>
        <p:txBody>
          <a:bodyPr wrap="square">
            <a:spAutoFit/>
          </a:bodyPr>
          <a:lstStyle/>
          <a:p>
            <a:r>
              <a:rPr lang="fr-FR" sz="1600" b="1" dirty="0"/>
              <a:t>System architecture – Network Segmentation</a:t>
            </a:r>
          </a:p>
        </p:txBody>
      </p:sp>
      <p:sp>
        <p:nvSpPr>
          <p:cNvPr id="6" name="ZoneTexte 5">
            <a:extLst>
              <a:ext uri="{FF2B5EF4-FFF2-40B4-BE49-F238E27FC236}">
                <a16:creationId xmlns:a16="http://schemas.microsoft.com/office/drawing/2014/main" id="{4D6AC1E8-14D8-2233-C415-971E14572E22}"/>
              </a:ext>
            </a:extLst>
          </p:cNvPr>
          <p:cNvSpPr txBox="1"/>
          <p:nvPr/>
        </p:nvSpPr>
        <p:spPr>
          <a:xfrm>
            <a:off x="174625" y="3423262"/>
            <a:ext cx="1749425" cy="1338828"/>
          </a:xfrm>
          <a:prstGeom prst="rect">
            <a:avLst/>
          </a:prstGeom>
          <a:solidFill>
            <a:srgbClr val="A7E6E3"/>
          </a:solidFill>
          <a:ln>
            <a:solidFill>
              <a:schemeClr val="tx1"/>
            </a:solidFill>
          </a:ln>
        </p:spPr>
        <p:txBody>
          <a:bodyPr wrap="square">
            <a:spAutoFit/>
          </a:bodyPr>
          <a:lstStyle/>
          <a:p>
            <a:r>
              <a:rPr lang="en-US" dirty="0"/>
              <a:t>Cell/Area Zone to Cell/Area Zone denied by default. </a:t>
            </a:r>
          </a:p>
          <a:p>
            <a:endParaRPr lang="en-US" dirty="0"/>
          </a:p>
          <a:p>
            <a:r>
              <a:rPr lang="en-US" dirty="0"/>
              <a:t>No segmentation inside the zone. </a:t>
            </a:r>
            <a:endParaRPr lang="fr-FR" dirty="0"/>
          </a:p>
        </p:txBody>
      </p:sp>
      <p:sp>
        <p:nvSpPr>
          <p:cNvPr id="7" name="Flèche : droite 6">
            <a:extLst>
              <a:ext uri="{FF2B5EF4-FFF2-40B4-BE49-F238E27FC236}">
                <a16:creationId xmlns:a16="http://schemas.microsoft.com/office/drawing/2014/main" id="{40F53FE7-6990-B399-88C1-3CD7794E4352}"/>
              </a:ext>
            </a:extLst>
          </p:cNvPr>
          <p:cNvSpPr/>
          <p:nvPr/>
        </p:nvSpPr>
        <p:spPr>
          <a:xfrm>
            <a:off x="2047875" y="3505200"/>
            <a:ext cx="542925" cy="33855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C60BFDD-C9A8-723F-AA59-769846C6B8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2097" y="695679"/>
            <a:ext cx="6268581" cy="4320821"/>
          </a:xfrm>
          <a:prstGeom prst="rect">
            <a:avLst/>
          </a:prstGeom>
        </p:spPr>
      </p:pic>
      <p:sp>
        <p:nvSpPr>
          <p:cNvPr id="8" name="ZoneTexte 7">
            <a:extLst>
              <a:ext uri="{FF2B5EF4-FFF2-40B4-BE49-F238E27FC236}">
                <a16:creationId xmlns:a16="http://schemas.microsoft.com/office/drawing/2014/main" id="{F0CB9C3E-BDBB-637E-54C3-E17712617A52}"/>
              </a:ext>
            </a:extLst>
          </p:cNvPr>
          <p:cNvSpPr txBox="1"/>
          <p:nvPr/>
        </p:nvSpPr>
        <p:spPr>
          <a:xfrm>
            <a:off x="103064" y="719532"/>
            <a:ext cx="2679893" cy="2585323"/>
          </a:xfrm>
          <a:prstGeom prst="rect">
            <a:avLst/>
          </a:prstGeom>
          <a:noFill/>
        </p:spPr>
        <p:txBody>
          <a:bodyPr wrap="square">
            <a:spAutoFit/>
          </a:bodyPr>
          <a:lstStyle/>
          <a:p>
            <a:r>
              <a:rPr lang="en-US" b="1" dirty="0"/>
              <a:t>Lateral Movement </a:t>
            </a:r>
            <a:r>
              <a:rPr lang="en-US" dirty="0"/>
              <a:t>is an attempt to move through the IACS using Remote Desktop Protocol with weak credentials, or using protocol exploits to hop across machines in the network. </a:t>
            </a:r>
          </a:p>
          <a:p>
            <a:r>
              <a:rPr lang="en-US" dirty="0"/>
              <a:t>Default credentials should not be used within the IACS, </a:t>
            </a:r>
          </a:p>
          <a:p>
            <a:r>
              <a:rPr lang="en-US" dirty="0"/>
              <a:t>Network segmentation helps solve this problem too, by containing an attack to the zone in which the initial exploit occurred</a:t>
            </a:r>
            <a:endParaRPr lang="fr-FR" dirty="0"/>
          </a:p>
        </p:txBody>
      </p:sp>
    </p:spTree>
    <p:extLst>
      <p:ext uri="{BB962C8B-B14F-4D97-AF65-F5344CB8AC3E}">
        <p14:creationId xmlns:p14="http://schemas.microsoft.com/office/powerpoint/2010/main" val="3578692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D3B31E9F-0DF9-7188-DAFE-AB75C185E956}"/>
              </a:ext>
            </a:extLst>
          </p:cNvPr>
          <p:cNvSpPr txBox="1">
            <a:spLocks/>
          </p:cNvSpPr>
          <p:nvPr/>
        </p:nvSpPr>
        <p:spPr>
          <a:xfrm>
            <a:off x="410765" y="1695450"/>
            <a:ext cx="7828359" cy="25146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t>Finally, the adversary will try and communicate with, and control compromised systems, controllers, and applications within the IACS environment. This is known as</a:t>
            </a:r>
            <a:r>
              <a:rPr lang="en-US" sz="1400" b="1" dirty="0"/>
              <a:t> command &amp; control</a:t>
            </a:r>
            <a:r>
              <a:rPr lang="en-US" sz="1400" dirty="0"/>
              <a:t> (C2). </a:t>
            </a:r>
          </a:p>
          <a:p>
            <a:pPr>
              <a:buFontTx/>
              <a:buChar char="-"/>
            </a:pPr>
            <a:r>
              <a:rPr lang="en-US" sz="1400" dirty="0"/>
              <a:t>Access via PLC control workstation</a:t>
            </a:r>
          </a:p>
          <a:p>
            <a:pPr>
              <a:buFontTx/>
              <a:buChar char="-"/>
            </a:pPr>
            <a:r>
              <a:rPr lang="en-US" sz="1400" dirty="0"/>
              <a:t>Access by exploiting interlocking PLC connections</a:t>
            </a:r>
          </a:p>
          <a:p>
            <a:pPr>
              <a:buFontTx/>
              <a:buChar char="-"/>
            </a:pPr>
            <a:r>
              <a:rPr lang="en-US" sz="1400" dirty="0"/>
              <a:t>Remote Access</a:t>
            </a:r>
          </a:p>
          <a:p>
            <a:endParaRPr lang="fr-FR" sz="1400" dirty="0"/>
          </a:p>
        </p:txBody>
      </p:sp>
      <p:pic>
        <p:nvPicPr>
          <p:cNvPr id="6" name="Image 5">
            <a:extLst>
              <a:ext uri="{FF2B5EF4-FFF2-40B4-BE49-F238E27FC236}">
                <a16:creationId xmlns:a16="http://schemas.microsoft.com/office/drawing/2014/main" id="{989C9035-595B-97D3-7D02-CF08F8DD1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821" y="362220"/>
            <a:ext cx="3694589" cy="935566"/>
          </a:xfrm>
          <a:prstGeom prst="rect">
            <a:avLst/>
          </a:prstGeom>
        </p:spPr>
      </p:pic>
      <p:sp>
        <p:nvSpPr>
          <p:cNvPr id="7" name="Titre 1">
            <a:extLst>
              <a:ext uri="{FF2B5EF4-FFF2-40B4-BE49-F238E27FC236}">
                <a16:creationId xmlns:a16="http://schemas.microsoft.com/office/drawing/2014/main" id="{A0537026-34DC-71D5-4105-D6DF98D571DE}"/>
              </a:ext>
            </a:extLst>
          </p:cNvPr>
          <p:cNvSpPr txBox="1">
            <a:spLocks/>
          </p:cNvSpPr>
          <p:nvPr/>
        </p:nvSpPr>
        <p:spPr>
          <a:xfrm>
            <a:off x="153590" y="142875"/>
            <a:ext cx="4418410" cy="93556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Pipeline IACS</a:t>
            </a:r>
          </a:p>
          <a:p>
            <a:r>
              <a:rPr lang="fr-FR" dirty="0"/>
              <a:t>Command &amp; Control (C2)</a:t>
            </a:r>
          </a:p>
        </p:txBody>
      </p:sp>
      <p:sp>
        <p:nvSpPr>
          <p:cNvPr id="8" name="Rectangle 7">
            <a:extLst>
              <a:ext uri="{FF2B5EF4-FFF2-40B4-BE49-F238E27FC236}">
                <a16:creationId xmlns:a16="http://schemas.microsoft.com/office/drawing/2014/main" id="{576EF603-7483-5B2F-72B3-85FB9BD0324E}"/>
              </a:ext>
            </a:extLst>
          </p:cNvPr>
          <p:cNvSpPr/>
          <p:nvPr/>
        </p:nvSpPr>
        <p:spPr>
          <a:xfrm>
            <a:off x="8135927" y="238125"/>
            <a:ext cx="866854" cy="109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3440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EFA576-81F4-B959-2F48-36AD3FA75A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3001" y="707665"/>
            <a:ext cx="5642292" cy="3909255"/>
          </a:xfrm>
          <a:prstGeom prst="rect">
            <a:avLst/>
          </a:prstGeom>
        </p:spPr>
      </p:pic>
      <p:sp>
        <p:nvSpPr>
          <p:cNvPr id="4" name="ZoneTexte 3">
            <a:extLst>
              <a:ext uri="{FF2B5EF4-FFF2-40B4-BE49-F238E27FC236}">
                <a16:creationId xmlns:a16="http://schemas.microsoft.com/office/drawing/2014/main" id="{B6A9012E-815F-58D2-AEBE-37952483C793}"/>
              </a:ext>
            </a:extLst>
          </p:cNvPr>
          <p:cNvSpPr txBox="1"/>
          <p:nvPr/>
        </p:nvSpPr>
        <p:spPr>
          <a:xfrm>
            <a:off x="279400" y="127000"/>
            <a:ext cx="5503333" cy="338554"/>
          </a:xfrm>
          <a:prstGeom prst="rect">
            <a:avLst/>
          </a:prstGeom>
          <a:noFill/>
        </p:spPr>
        <p:txBody>
          <a:bodyPr wrap="square">
            <a:spAutoFit/>
          </a:bodyPr>
          <a:lstStyle/>
          <a:p>
            <a:r>
              <a:rPr lang="fr-FR" sz="1600" b="1" dirty="0"/>
              <a:t>Maintenance Control Station</a:t>
            </a:r>
          </a:p>
        </p:txBody>
      </p:sp>
      <p:sp>
        <p:nvSpPr>
          <p:cNvPr id="6" name="ZoneTexte 5">
            <a:extLst>
              <a:ext uri="{FF2B5EF4-FFF2-40B4-BE49-F238E27FC236}">
                <a16:creationId xmlns:a16="http://schemas.microsoft.com/office/drawing/2014/main" id="{6FEAAEBB-62FF-8013-C44A-2117B9F5C4AB}"/>
              </a:ext>
            </a:extLst>
          </p:cNvPr>
          <p:cNvSpPr txBox="1"/>
          <p:nvPr/>
        </p:nvSpPr>
        <p:spPr>
          <a:xfrm>
            <a:off x="73434" y="707665"/>
            <a:ext cx="2781084" cy="3000821"/>
          </a:xfrm>
          <a:prstGeom prst="rect">
            <a:avLst/>
          </a:prstGeom>
          <a:noFill/>
        </p:spPr>
        <p:txBody>
          <a:bodyPr wrap="square">
            <a:spAutoFit/>
          </a:bodyPr>
          <a:lstStyle/>
          <a:p>
            <a:r>
              <a:rPr lang="en-US" b="1" dirty="0"/>
              <a:t>Maintenance Workstations</a:t>
            </a:r>
            <a:r>
              <a:rPr lang="en-US" dirty="0"/>
              <a:t>: Maintenance workstations can either: </a:t>
            </a:r>
          </a:p>
          <a:p>
            <a:pPr marL="285750" indent="-285750">
              <a:buFont typeface="Arial" panose="020B0604020202020204" pitchFamily="34" charset="0"/>
              <a:buChar char="•"/>
            </a:pPr>
            <a:r>
              <a:rPr lang="en-US" dirty="0"/>
              <a:t>reside in a zone outside of the cell/area, and act as the maintenance tool for selected zones, but need important operations for each cell</a:t>
            </a:r>
          </a:p>
          <a:p>
            <a:pPr marL="285750" indent="-285750">
              <a:buFont typeface="Arial" panose="020B0604020202020204" pitchFamily="34" charset="0"/>
              <a:buChar char="•"/>
            </a:pPr>
            <a:r>
              <a:rPr lang="en-US" dirty="0"/>
              <a:t>or reside within the cell/area zone itself and require additional privileges when leaving the zone. This solution facilitates the administration but opens new perspectives for potential attacks</a:t>
            </a:r>
            <a:endParaRPr lang="fr-FR" dirty="0"/>
          </a:p>
        </p:txBody>
      </p:sp>
    </p:spTree>
    <p:extLst>
      <p:ext uri="{BB962C8B-B14F-4D97-AF65-F5344CB8AC3E}">
        <p14:creationId xmlns:p14="http://schemas.microsoft.com/office/powerpoint/2010/main" val="1493439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ADAD1F8-7F42-5C36-A8DE-48E30D7CB9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324" y="792053"/>
            <a:ext cx="6088496" cy="4272628"/>
          </a:xfrm>
          <a:prstGeom prst="rect">
            <a:avLst/>
          </a:prstGeom>
        </p:spPr>
      </p:pic>
      <p:sp>
        <p:nvSpPr>
          <p:cNvPr id="4" name="ZoneTexte 3">
            <a:extLst>
              <a:ext uri="{FF2B5EF4-FFF2-40B4-BE49-F238E27FC236}">
                <a16:creationId xmlns:a16="http://schemas.microsoft.com/office/drawing/2014/main" id="{343916B1-9445-26DC-FCDC-40E9FA432673}"/>
              </a:ext>
            </a:extLst>
          </p:cNvPr>
          <p:cNvSpPr txBox="1"/>
          <p:nvPr/>
        </p:nvSpPr>
        <p:spPr>
          <a:xfrm>
            <a:off x="279400" y="127000"/>
            <a:ext cx="5503333" cy="338554"/>
          </a:xfrm>
          <a:prstGeom prst="rect">
            <a:avLst/>
          </a:prstGeom>
          <a:noFill/>
        </p:spPr>
        <p:txBody>
          <a:bodyPr wrap="square">
            <a:spAutoFit/>
          </a:bodyPr>
          <a:lstStyle/>
          <a:p>
            <a:r>
              <a:rPr lang="fr-FR" sz="1600" b="1" dirty="0" err="1"/>
              <a:t>Interlocking</a:t>
            </a:r>
            <a:r>
              <a:rPr lang="fr-FR" sz="1600" b="1" dirty="0"/>
              <a:t> PLC Control Station</a:t>
            </a:r>
          </a:p>
        </p:txBody>
      </p:sp>
      <p:sp>
        <p:nvSpPr>
          <p:cNvPr id="6" name="ZoneTexte 5">
            <a:extLst>
              <a:ext uri="{FF2B5EF4-FFF2-40B4-BE49-F238E27FC236}">
                <a16:creationId xmlns:a16="http://schemas.microsoft.com/office/drawing/2014/main" id="{BB6EC5F0-C6B5-3C91-CC0E-7656DCEEF6CE}"/>
              </a:ext>
            </a:extLst>
          </p:cNvPr>
          <p:cNvSpPr txBox="1"/>
          <p:nvPr/>
        </p:nvSpPr>
        <p:spPr>
          <a:xfrm>
            <a:off x="184869" y="792053"/>
            <a:ext cx="2613990" cy="3831818"/>
          </a:xfrm>
          <a:prstGeom prst="rect">
            <a:avLst/>
          </a:prstGeom>
          <a:noFill/>
        </p:spPr>
        <p:txBody>
          <a:bodyPr wrap="square">
            <a:spAutoFit/>
          </a:bodyPr>
          <a:lstStyle/>
          <a:p>
            <a:r>
              <a:rPr lang="en-US" b="1" dirty="0"/>
              <a:t>Interlocking Programmable logic controllers (PLC) / Interzone communication: </a:t>
            </a:r>
            <a:r>
              <a:rPr lang="en-US" dirty="0"/>
              <a:t>While most control traffic is contained within a cell/area zone, industrial communications may need to cross zones for distributed automation functions. </a:t>
            </a:r>
          </a:p>
          <a:p>
            <a:endParaRPr lang="en-US" dirty="0"/>
          </a:p>
          <a:p>
            <a:r>
              <a:rPr lang="en-US" dirty="0"/>
              <a:t>A PLC in a zone should not have full access to services in another zone</a:t>
            </a:r>
          </a:p>
          <a:p>
            <a:r>
              <a:rPr lang="en-US" dirty="0"/>
              <a:t>Least privilege policy should be applied. </a:t>
            </a:r>
          </a:p>
          <a:p>
            <a:r>
              <a:rPr lang="en-US" dirty="0"/>
              <a:t>It is important that a potential malware has no automated mechanism to spread to other zones.</a:t>
            </a:r>
            <a:endParaRPr lang="fr-FR" dirty="0"/>
          </a:p>
        </p:txBody>
      </p:sp>
    </p:spTree>
    <p:extLst>
      <p:ext uri="{BB962C8B-B14F-4D97-AF65-F5344CB8AC3E}">
        <p14:creationId xmlns:p14="http://schemas.microsoft.com/office/powerpoint/2010/main" val="3349016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8EE924-04DC-6338-8738-37DC2539B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7280" y="465554"/>
            <a:ext cx="6530906" cy="4503810"/>
          </a:xfrm>
          <a:prstGeom prst="rect">
            <a:avLst/>
          </a:prstGeom>
        </p:spPr>
      </p:pic>
      <p:sp>
        <p:nvSpPr>
          <p:cNvPr id="4" name="ZoneTexte 3">
            <a:extLst>
              <a:ext uri="{FF2B5EF4-FFF2-40B4-BE49-F238E27FC236}">
                <a16:creationId xmlns:a16="http://schemas.microsoft.com/office/drawing/2014/main" id="{D8D09A06-A9AE-1332-5161-BDF7B5A21688}"/>
              </a:ext>
            </a:extLst>
          </p:cNvPr>
          <p:cNvSpPr txBox="1"/>
          <p:nvPr/>
        </p:nvSpPr>
        <p:spPr>
          <a:xfrm>
            <a:off x="279400" y="127000"/>
            <a:ext cx="5503333" cy="338554"/>
          </a:xfrm>
          <a:prstGeom prst="rect">
            <a:avLst/>
          </a:prstGeom>
          <a:noFill/>
        </p:spPr>
        <p:txBody>
          <a:bodyPr wrap="square">
            <a:spAutoFit/>
          </a:bodyPr>
          <a:lstStyle/>
          <a:p>
            <a:r>
              <a:rPr lang="fr-FR" sz="1600" b="1" dirty="0" err="1"/>
              <a:t>Remote</a:t>
            </a:r>
            <a:r>
              <a:rPr lang="fr-FR" sz="1600" b="1" dirty="0"/>
              <a:t> </a:t>
            </a:r>
            <a:r>
              <a:rPr lang="fr-FR" sz="1600" b="1" dirty="0" err="1"/>
              <a:t>access</a:t>
            </a:r>
            <a:endParaRPr lang="fr-FR" sz="1600" b="1" dirty="0"/>
          </a:p>
        </p:txBody>
      </p:sp>
      <p:sp>
        <p:nvSpPr>
          <p:cNvPr id="6" name="ZoneTexte 5">
            <a:extLst>
              <a:ext uri="{FF2B5EF4-FFF2-40B4-BE49-F238E27FC236}">
                <a16:creationId xmlns:a16="http://schemas.microsoft.com/office/drawing/2014/main" id="{B2570BCB-E8DD-9562-BA9C-F762AF408E11}"/>
              </a:ext>
            </a:extLst>
          </p:cNvPr>
          <p:cNvSpPr txBox="1"/>
          <p:nvPr/>
        </p:nvSpPr>
        <p:spPr>
          <a:xfrm>
            <a:off x="95814" y="727055"/>
            <a:ext cx="2194162" cy="3000821"/>
          </a:xfrm>
          <a:prstGeom prst="rect">
            <a:avLst/>
          </a:prstGeom>
          <a:noFill/>
        </p:spPr>
        <p:txBody>
          <a:bodyPr wrap="square">
            <a:spAutoFit/>
          </a:bodyPr>
          <a:lstStyle/>
          <a:p>
            <a:r>
              <a:rPr lang="en-US" b="1" dirty="0"/>
              <a:t>Remote Users: </a:t>
            </a:r>
          </a:p>
          <a:p>
            <a:endParaRPr lang="en-US" b="1" dirty="0"/>
          </a:p>
          <a:p>
            <a:r>
              <a:rPr lang="en-US" dirty="0"/>
              <a:t>Remote access is commonly granted to personas such as employees, partners and vendors for maintenance, process optimization and troubleshooting purposes.</a:t>
            </a:r>
          </a:p>
          <a:p>
            <a:endParaRPr lang="en-US" dirty="0"/>
          </a:p>
          <a:p>
            <a:r>
              <a:rPr lang="en-US" dirty="0"/>
              <a:t>Remote access should be  controlled and restricted to selected devices on the plant floor for a limited amount of time.</a:t>
            </a:r>
            <a:endParaRPr lang="fr-FR" dirty="0"/>
          </a:p>
        </p:txBody>
      </p:sp>
      <p:sp>
        <p:nvSpPr>
          <p:cNvPr id="11" name="Rectangle 10">
            <a:extLst>
              <a:ext uri="{FF2B5EF4-FFF2-40B4-BE49-F238E27FC236}">
                <a16:creationId xmlns:a16="http://schemas.microsoft.com/office/drawing/2014/main" id="{FF304439-927F-B62E-ACC9-7C6A86290FEA}"/>
              </a:ext>
            </a:extLst>
          </p:cNvPr>
          <p:cNvSpPr/>
          <p:nvPr/>
        </p:nvSpPr>
        <p:spPr>
          <a:xfrm>
            <a:off x="3063687" y="600076"/>
            <a:ext cx="1400175" cy="636412"/>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ysClr val="windowText" lastClr="000000"/>
                </a:solidFill>
              </a:rPr>
              <a:t>Entreprise</a:t>
            </a:r>
          </a:p>
          <a:p>
            <a:pPr algn="ctr"/>
            <a:r>
              <a:rPr lang="fr-FR" sz="1200" dirty="0" err="1">
                <a:solidFill>
                  <a:sysClr val="windowText" lastClr="000000"/>
                </a:solidFill>
              </a:rPr>
              <a:t>Purdue</a:t>
            </a:r>
            <a:r>
              <a:rPr lang="fr-FR" sz="1200" dirty="0">
                <a:solidFill>
                  <a:sysClr val="windowText" lastClr="000000"/>
                </a:solidFill>
              </a:rPr>
              <a:t> </a:t>
            </a:r>
            <a:r>
              <a:rPr lang="fr-FR" sz="1200" dirty="0" err="1">
                <a:solidFill>
                  <a:sysClr val="windowText" lastClr="000000"/>
                </a:solidFill>
              </a:rPr>
              <a:t>Level</a:t>
            </a:r>
            <a:r>
              <a:rPr lang="fr-FR" sz="1200" dirty="0">
                <a:solidFill>
                  <a:sysClr val="windowText" lastClr="000000"/>
                </a:solidFill>
              </a:rPr>
              <a:t> 4-5</a:t>
            </a:r>
          </a:p>
        </p:txBody>
      </p:sp>
      <p:sp>
        <p:nvSpPr>
          <p:cNvPr id="12" name="Rectangle 11">
            <a:extLst>
              <a:ext uri="{FF2B5EF4-FFF2-40B4-BE49-F238E27FC236}">
                <a16:creationId xmlns:a16="http://schemas.microsoft.com/office/drawing/2014/main" id="{377B2FFA-DDC2-CB9E-BC98-221218DB77CA}"/>
              </a:ext>
            </a:extLst>
          </p:cNvPr>
          <p:cNvSpPr/>
          <p:nvPr/>
        </p:nvSpPr>
        <p:spPr>
          <a:xfrm>
            <a:off x="3063686" y="1870237"/>
            <a:ext cx="1400175" cy="636412"/>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ysClr val="windowText" lastClr="000000"/>
                </a:solidFill>
              </a:rPr>
              <a:t>Operations</a:t>
            </a:r>
          </a:p>
          <a:p>
            <a:pPr algn="ctr"/>
            <a:r>
              <a:rPr lang="fr-FR" sz="1600" b="1" dirty="0">
                <a:solidFill>
                  <a:sysClr val="windowText" lastClr="000000"/>
                </a:solidFill>
              </a:rPr>
              <a:t>And </a:t>
            </a:r>
            <a:r>
              <a:rPr lang="fr-FR" sz="1600" b="1" dirty="0" err="1">
                <a:solidFill>
                  <a:sysClr val="windowText" lastClr="000000"/>
                </a:solidFill>
              </a:rPr>
              <a:t>Controm</a:t>
            </a:r>
            <a:endParaRPr lang="fr-FR" sz="1600" b="1" dirty="0">
              <a:solidFill>
                <a:sysClr val="windowText" lastClr="000000"/>
              </a:solidFill>
            </a:endParaRPr>
          </a:p>
          <a:p>
            <a:pPr algn="ctr"/>
            <a:r>
              <a:rPr lang="fr-FR" sz="1200" dirty="0" err="1">
                <a:solidFill>
                  <a:sysClr val="windowText" lastClr="000000"/>
                </a:solidFill>
              </a:rPr>
              <a:t>Purdue</a:t>
            </a:r>
            <a:r>
              <a:rPr lang="fr-FR" sz="1200" dirty="0">
                <a:solidFill>
                  <a:sysClr val="windowText" lastClr="000000"/>
                </a:solidFill>
              </a:rPr>
              <a:t> </a:t>
            </a:r>
            <a:r>
              <a:rPr lang="fr-FR" sz="1200" dirty="0" err="1">
                <a:solidFill>
                  <a:sysClr val="windowText" lastClr="000000"/>
                </a:solidFill>
              </a:rPr>
              <a:t>Level</a:t>
            </a:r>
            <a:r>
              <a:rPr lang="fr-FR" sz="1200" dirty="0">
                <a:solidFill>
                  <a:sysClr val="windowText" lastClr="000000"/>
                </a:solidFill>
              </a:rPr>
              <a:t> 3</a:t>
            </a:r>
          </a:p>
        </p:txBody>
      </p:sp>
      <p:sp>
        <p:nvSpPr>
          <p:cNvPr id="13" name="Rectangle 12">
            <a:extLst>
              <a:ext uri="{FF2B5EF4-FFF2-40B4-BE49-F238E27FC236}">
                <a16:creationId xmlns:a16="http://schemas.microsoft.com/office/drawing/2014/main" id="{B30D4E40-8D83-2735-B7A3-E57083D1B722}"/>
              </a:ext>
            </a:extLst>
          </p:cNvPr>
          <p:cNvSpPr/>
          <p:nvPr/>
        </p:nvSpPr>
        <p:spPr>
          <a:xfrm>
            <a:off x="3082736" y="2657475"/>
            <a:ext cx="1400175" cy="52102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ysClr val="windowText" lastClr="000000"/>
                </a:solidFill>
              </a:rPr>
              <a:t>Process</a:t>
            </a:r>
          </a:p>
          <a:p>
            <a:pPr algn="ctr"/>
            <a:r>
              <a:rPr lang="fr-FR" sz="1200" dirty="0" err="1">
                <a:solidFill>
                  <a:sysClr val="windowText" lastClr="000000"/>
                </a:solidFill>
              </a:rPr>
              <a:t>Purdue</a:t>
            </a:r>
            <a:r>
              <a:rPr lang="fr-FR" sz="1200" dirty="0">
                <a:solidFill>
                  <a:sysClr val="windowText" lastClr="000000"/>
                </a:solidFill>
              </a:rPr>
              <a:t> </a:t>
            </a:r>
            <a:r>
              <a:rPr lang="fr-FR" sz="1200" dirty="0" err="1">
                <a:solidFill>
                  <a:sysClr val="windowText" lastClr="000000"/>
                </a:solidFill>
              </a:rPr>
              <a:t>Level</a:t>
            </a:r>
            <a:r>
              <a:rPr lang="fr-FR" sz="1200" dirty="0">
                <a:solidFill>
                  <a:sysClr val="windowText" lastClr="000000"/>
                </a:solidFill>
              </a:rPr>
              <a:t> 0-2</a:t>
            </a:r>
          </a:p>
        </p:txBody>
      </p:sp>
      <p:sp>
        <p:nvSpPr>
          <p:cNvPr id="14" name="Rectangle 13">
            <a:extLst>
              <a:ext uri="{FF2B5EF4-FFF2-40B4-BE49-F238E27FC236}">
                <a16:creationId xmlns:a16="http://schemas.microsoft.com/office/drawing/2014/main" id="{6082D68C-A7DD-D370-6A9F-7904C775D668}"/>
              </a:ext>
            </a:extLst>
          </p:cNvPr>
          <p:cNvSpPr/>
          <p:nvPr/>
        </p:nvSpPr>
        <p:spPr>
          <a:xfrm>
            <a:off x="3111312" y="1383960"/>
            <a:ext cx="1190626" cy="306875"/>
          </a:xfrm>
          <a:prstGeom prst="rect">
            <a:avLst/>
          </a:prstGeom>
          <a:solidFill>
            <a:srgbClr val="C5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ysClr val="windowText" lastClr="000000"/>
                </a:solidFill>
              </a:rPr>
              <a:t>I-DMZ</a:t>
            </a:r>
            <a:endParaRPr lang="fr-FR" sz="1200" dirty="0">
              <a:solidFill>
                <a:sysClr val="windowText" lastClr="000000"/>
              </a:solidFill>
            </a:endParaRPr>
          </a:p>
        </p:txBody>
      </p:sp>
    </p:spTree>
    <p:extLst>
      <p:ext uri="{BB962C8B-B14F-4D97-AF65-F5344CB8AC3E}">
        <p14:creationId xmlns:p14="http://schemas.microsoft.com/office/powerpoint/2010/main" val="405572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EADAD-0A95-1FEC-93A7-47E3178F237D}"/>
              </a:ext>
            </a:extLst>
          </p:cNvPr>
          <p:cNvSpPr>
            <a:spLocks noGrp="1"/>
          </p:cNvSpPr>
          <p:nvPr>
            <p:ph type="title"/>
          </p:nvPr>
        </p:nvSpPr>
        <p:spPr>
          <a:xfrm>
            <a:off x="446457" y="409043"/>
            <a:ext cx="4472088" cy="609161"/>
          </a:xfrm>
        </p:spPr>
        <p:txBody>
          <a:bodyPr vert="horz" lIns="68580" tIns="34290" rIns="68580" bIns="34290" rtlCol="0" anchor="b">
            <a:normAutofit fontScale="90000"/>
          </a:bodyPr>
          <a:lstStyle/>
          <a:p>
            <a:r>
              <a:rPr kumimoji="0" lang="en-US" sz="3600" b="0" i="0" u="none" strike="noStrike" kern="1200" cap="none" spc="-38" normalizeH="0" baseline="0" noProof="0" dirty="0">
                <a:ln>
                  <a:noFill/>
                </a:ln>
                <a:solidFill>
                  <a:srgbClr val="000000"/>
                </a:solidFill>
                <a:effectLst/>
                <a:uLnTx/>
                <a:uFillTx/>
                <a:latin typeface="Book Antiqua"/>
                <a:ea typeface="+mj-ea"/>
                <a:cs typeface="+mj-cs"/>
              </a:rPr>
              <a:t>Cyber range &amp; operations on SCADA</a:t>
            </a:r>
            <a:endParaRPr lang="en-US" b="1" dirty="0"/>
          </a:p>
        </p:txBody>
      </p:sp>
      <p:pic>
        <p:nvPicPr>
          <p:cNvPr id="3" name="Image 2" descr="Une image contenant eau, bateau, extérieur, ciel&#10;&#10;Description générée automatiquement">
            <a:extLst>
              <a:ext uri="{FF2B5EF4-FFF2-40B4-BE49-F238E27FC236}">
                <a16:creationId xmlns:a16="http://schemas.microsoft.com/office/drawing/2014/main" id="{6A931D9D-2878-D043-F7A7-6FCCF3C8D6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ZoneTexte 6">
            <a:extLst>
              <a:ext uri="{FF2B5EF4-FFF2-40B4-BE49-F238E27FC236}">
                <a16:creationId xmlns:a16="http://schemas.microsoft.com/office/drawing/2014/main" id="{CE6D4A48-FD05-6348-1AB4-5849712119E6}"/>
              </a:ext>
            </a:extLst>
          </p:cNvPr>
          <p:cNvSpPr txBox="1"/>
          <p:nvPr/>
        </p:nvSpPr>
        <p:spPr>
          <a:xfrm>
            <a:off x="504103" y="1394504"/>
            <a:ext cx="3490954" cy="2492990"/>
          </a:xfrm>
          <a:prstGeom prst="rect">
            <a:avLst/>
          </a:prstGeom>
          <a:noFill/>
        </p:spPr>
        <p:txBody>
          <a:bodyPr wrap="square" rtlCol="0">
            <a:spAutoFit/>
          </a:bodyPr>
          <a:lstStyle/>
          <a:p>
            <a:r>
              <a:rPr lang="fr-FR" sz="2100" b="1" dirty="0">
                <a:solidFill>
                  <a:prstClr val="black"/>
                </a:solidFill>
                <a:latin typeface="Calibri" panose="020F0502020204030204"/>
              </a:rPr>
              <a:t>Topic 2 – Digital </a:t>
            </a:r>
            <a:r>
              <a:rPr lang="fr-FR" sz="2100" b="1" dirty="0" err="1">
                <a:solidFill>
                  <a:prstClr val="black"/>
                </a:solidFill>
                <a:latin typeface="Calibri" panose="020F0502020204030204"/>
              </a:rPr>
              <a:t>Forensic</a:t>
            </a:r>
            <a:endParaRPr lang="fr-FR" sz="2100" b="1" dirty="0">
              <a:solidFill>
                <a:prstClr val="black"/>
              </a:solidFill>
              <a:latin typeface="Calibri" panose="020F0502020204030204"/>
            </a:endParaRPr>
          </a:p>
          <a:p>
            <a:endParaRPr lang="fr-FR" sz="2100" b="1" dirty="0">
              <a:solidFill>
                <a:prstClr val="black"/>
              </a:solidFill>
              <a:latin typeface="Calibri" panose="020F0502020204030204"/>
            </a:endParaRPr>
          </a:p>
          <a:p>
            <a:pPr marL="285750" indent="-285750">
              <a:buFont typeface="Arial" panose="020B0604020202020204" pitchFamily="34" charset="0"/>
              <a:buChar char="•"/>
            </a:pPr>
            <a:r>
              <a:rPr lang="en-US" sz="1800" dirty="0"/>
              <a:t>What ?</a:t>
            </a:r>
          </a:p>
          <a:p>
            <a:pPr marL="285750" indent="-285750">
              <a:buFont typeface="Arial" panose="020B0604020202020204" pitchFamily="34" charset="0"/>
              <a:buChar char="•"/>
            </a:pPr>
            <a:r>
              <a:rPr lang="en-US" sz="1800" dirty="0"/>
              <a:t>Where ? </a:t>
            </a:r>
          </a:p>
          <a:p>
            <a:pPr marL="285750" indent="-285750">
              <a:buFont typeface="Arial" panose="020B0604020202020204" pitchFamily="34" charset="0"/>
              <a:buChar char="•"/>
            </a:pPr>
            <a:r>
              <a:rPr lang="en-US" sz="1800" dirty="0"/>
              <a:t>How ?</a:t>
            </a:r>
            <a:endParaRPr lang="fr-FR" sz="1800" dirty="0"/>
          </a:p>
          <a:p>
            <a:pPr marL="257175" indent="-257175">
              <a:buFont typeface="Arial" panose="020B0604020202020204" pitchFamily="34" charset="0"/>
              <a:buChar char="•"/>
            </a:pPr>
            <a:endParaRPr lang="fr-FR" sz="18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p:txBody>
      </p:sp>
      <p:pic>
        <p:nvPicPr>
          <p:cNvPr id="5" name="Image 4" descr="Une image contenant texte, personne, Appareils électroniques, habits&#10;&#10;Description générée automatiquement">
            <a:extLst>
              <a:ext uri="{FF2B5EF4-FFF2-40B4-BE49-F238E27FC236}">
                <a16:creationId xmlns:a16="http://schemas.microsoft.com/office/drawing/2014/main" id="{53F4A25D-805D-1DBE-F09C-EB6F246CA2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8468" y="3501798"/>
            <a:ext cx="3028950" cy="1514475"/>
          </a:xfrm>
          <a:prstGeom prst="rect">
            <a:avLst/>
          </a:prstGeom>
        </p:spPr>
      </p:pic>
    </p:spTree>
    <p:extLst>
      <p:ext uri="{BB962C8B-B14F-4D97-AF65-F5344CB8AC3E}">
        <p14:creationId xmlns:p14="http://schemas.microsoft.com/office/powerpoint/2010/main" val="3518682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B764E67-4CDA-6407-D4D9-64F790DD25F6}"/>
              </a:ext>
            </a:extLst>
          </p:cNvPr>
          <p:cNvSpPr>
            <a:spLocks noGrp="1"/>
          </p:cNvSpPr>
          <p:nvPr>
            <p:ph type="ftr" sz="quarter" idx="11"/>
          </p:nvPr>
        </p:nvSpPr>
        <p:spPr>
          <a:xfrm>
            <a:off x="109755" y="4800463"/>
            <a:ext cx="5113697" cy="273844"/>
          </a:xfrm>
        </p:spPr>
        <p:txBody>
          <a:bodyPr/>
          <a:lstStyle/>
          <a:p>
            <a:r>
              <a:rPr lang="fr-FR" dirty="0" err="1"/>
              <a:t>Detailed</a:t>
            </a:r>
            <a:r>
              <a:rPr lang="fr-FR" dirty="0"/>
              <a:t> architectures </a:t>
            </a:r>
            <a:r>
              <a:rPr lang="fr-FR" dirty="0" err="1"/>
              <a:t>will</a:t>
            </a:r>
            <a:r>
              <a:rPr lang="fr-FR" dirty="0"/>
              <a:t> </a:t>
            </a:r>
            <a:r>
              <a:rPr lang="fr-FR" dirty="0" err="1"/>
              <a:t>be</a:t>
            </a:r>
            <a:r>
              <a:rPr lang="fr-FR" dirty="0"/>
              <a:t> </a:t>
            </a:r>
            <a:r>
              <a:rPr lang="fr-FR" dirty="0" err="1"/>
              <a:t>presented</a:t>
            </a:r>
            <a:r>
              <a:rPr lang="fr-FR" dirty="0"/>
              <a:t> in Part 3</a:t>
            </a:r>
          </a:p>
        </p:txBody>
      </p:sp>
      <p:sp>
        <p:nvSpPr>
          <p:cNvPr id="3" name="Espace réservé du numéro de diapositive 2">
            <a:extLst>
              <a:ext uri="{FF2B5EF4-FFF2-40B4-BE49-F238E27FC236}">
                <a16:creationId xmlns:a16="http://schemas.microsoft.com/office/drawing/2014/main" id="{AD18F9AE-3235-DD8A-85CA-D35A85A8DE1B}"/>
              </a:ext>
            </a:extLst>
          </p:cNvPr>
          <p:cNvSpPr>
            <a:spLocks noGrp="1"/>
          </p:cNvSpPr>
          <p:nvPr>
            <p:ph type="sldNum" sz="quarter" idx="12"/>
          </p:nvPr>
        </p:nvSpPr>
        <p:spPr/>
        <p:txBody>
          <a:bodyPr/>
          <a:lstStyle/>
          <a:p>
            <a:fld id="{AF8FC096-D195-4392-A597-E50EA60D946D}" type="slidenum">
              <a:rPr lang="fr-FR" smtClean="0"/>
              <a:t>38</a:t>
            </a:fld>
            <a:endParaRPr lang="fr-FR"/>
          </a:p>
        </p:txBody>
      </p:sp>
      <p:pic>
        <p:nvPicPr>
          <p:cNvPr id="5" name="Image 4">
            <a:extLst>
              <a:ext uri="{FF2B5EF4-FFF2-40B4-BE49-F238E27FC236}">
                <a16:creationId xmlns:a16="http://schemas.microsoft.com/office/drawing/2014/main" id="{05AA90FA-E220-C31D-0F38-8DD9B94FA3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8811" y="733986"/>
            <a:ext cx="6950042" cy="3482642"/>
          </a:xfrm>
          <a:prstGeom prst="rect">
            <a:avLst/>
          </a:prstGeom>
          <a:solidFill>
            <a:schemeClr val="accent4">
              <a:lumMod val="60000"/>
              <a:lumOff val="40000"/>
            </a:schemeClr>
          </a:solidFill>
        </p:spPr>
      </p:pic>
      <p:sp>
        <p:nvSpPr>
          <p:cNvPr id="7" name="ZoneTexte 6">
            <a:extLst>
              <a:ext uri="{FF2B5EF4-FFF2-40B4-BE49-F238E27FC236}">
                <a16:creationId xmlns:a16="http://schemas.microsoft.com/office/drawing/2014/main" id="{E9D82E95-FF5F-0F6E-857B-F2D901BB3917}"/>
              </a:ext>
            </a:extLst>
          </p:cNvPr>
          <p:cNvSpPr txBox="1"/>
          <p:nvPr/>
        </p:nvSpPr>
        <p:spPr>
          <a:xfrm>
            <a:off x="246888" y="69193"/>
            <a:ext cx="5266944" cy="338554"/>
          </a:xfrm>
          <a:prstGeom prst="rect">
            <a:avLst/>
          </a:prstGeom>
          <a:noFill/>
        </p:spPr>
        <p:txBody>
          <a:bodyPr wrap="square">
            <a:spAutoFit/>
          </a:bodyPr>
          <a:lstStyle/>
          <a:p>
            <a:r>
              <a:rPr lang="en-US" sz="1600" b="1" dirty="0"/>
              <a:t>typical SCADA system for controlling infrastructures </a:t>
            </a:r>
            <a:endParaRPr lang="fr-FR" sz="1600" b="1" dirty="0"/>
          </a:p>
        </p:txBody>
      </p:sp>
      <p:sp>
        <p:nvSpPr>
          <p:cNvPr id="8" name="Flèche : bas 7">
            <a:extLst>
              <a:ext uri="{FF2B5EF4-FFF2-40B4-BE49-F238E27FC236}">
                <a16:creationId xmlns:a16="http://schemas.microsoft.com/office/drawing/2014/main" id="{8DAFC02B-379F-0F79-7E88-FFB12645D44F}"/>
              </a:ext>
            </a:extLst>
          </p:cNvPr>
          <p:cNvSpPr/>
          <p:nvPr/>
        </p:nvSpPr>
        <p:spPr>
          <a:xfrm>
            <a:off x="8640596" y="1549721"/>
            <a:ext cx="424543" cy="56605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B4595C90-AE73-C76D-06AF-291C7FF433B5}"/>
              </a:ext>
            </a:extLst>
          </p:cNvPr>
          <p:cNvSpPr txBox="1"/>
          <p:nvPr/>
        </p:nvSpPr>
        <p:spPr>
          <a:xfrm>
            <a:off x="7042972" y="4767263"/>
            <a:ext cx="1067921" cy="300082"/>
          </a:xfrm>
          <a:prstGeom prst="rect">
            <a:avLst/>
          </a:prstGeom>
          <a:noFill/>
        </p:spPr>
        <p:txBody>
          <a:bodyPr wrap="none" rtlCol="0">
            <a:spAutoFit/>
          </a:bodyPr>
          <a:lstStyle/>
          <a:p>
            <a:r>
              <a:rPr lang="fr-FR" dirty="0"/>
              <a:t>Entry point</a:t>
            </a:r>
          </a:p>
        </p:txBody>
      </p:sp>
      <p:sp>
        <p:nvSpPr>
          <p:cNvPr id="10" name="Flèche : bas 9">
            <a:extLst>
              <a:ext uri="{FF2B5EF4-FFF2-40B4-BE49-F238E27FC236}">
                <a16:creationId xmlns:a16="http://schemas.microsoft.com/office/drawing/2014/main" id="{0746A311-5634-CC68-AEBA-77F3EFC2726B}"/>
              </a:ext>
            </a:extLst>
          </p:cNvPr>
          <p:cNvSpPr/>
          <p:nvPr/>
        </p:nvSpPr>
        <p:spPr>
          <a:xfrm rot="7022615">
            <a:off x="7387529" y="2510024"/>
            <a:ext cx="424543" cy="56605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id="{4E03EAC1-3F1D-7FC5-EC2F-EBDFB3B2BE4C}"/>
              </a:ext>
            </a:extLst>
          </p:cNvPr>
          <p:cNvSpPr/>
          <p:nvPr/>
        </p:nvSpPr>
        <p:spPr>
          <a:xfrm rot="9493204">
            <a:off x="4366763" y="2258192"/>
            <a:ext cx="424543" cy="472980"/>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bas 11">
            <a:extLst>
              <a:ext uri="{FF2B5EF4-FFF2-40B4-BE49-F238E27FC236}">
                <a16:creationId xmlns:a16="http://schemas.microsoft.com/office/drawing/2014/main" id="{F43E21ED-40D2-9114-8137-6075BB3838BE}"/>
              </a:ext>
            </a:extLst>
          </p:cNvPr>
          <p:cNvSpPr/>
          <p:nvPr/>
        </p:nvSpPr>
        <p:spPr>
          <a:xfrm rot="15561192">
            <a:off x="3764522" y="3358013"/>
            <a:ext cx="424543" cy="56605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9C8C9B5B-931F-EFD1-3BF6-573472945F04}"/>
              </a:ext>
            </a:extLst>
          </p:cNvPr>
          <p:cNvSpPr/>
          <p:nvPr/>
        </p:nvSpPr>
        <p:spPr>
          <a:xfrm rot="4053272">
            <a:off x="7851182" y="564013"/>
            <a:ext cx="424543" cy="56605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1B3A3810-5771-7944-4F97-085CE72B06C0}"/>
              </a:ext>
            </a:extLst>
          </p:cNvPr>
          <p:cNvSpPr/>
          <p:nvPr/>
        </p:nvSpPr>
        <p:spPr>
          <a:xfrm rot="5400000">
            <a:off x="6478014" y="4621156"/>
            <a:ext cx="424543" cy="56605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4F0C00F-E53A-AEDA-3657-79CDFE61543D}"/>
              </a:ext>
            </a:extLst>
          </p:cNvPr>
          <p:cNvSpPr txBox="1"/>
          <p:nvPr/>
        </p:nvSpPr>
        <p:spPr>
          <a:xfrm>
            <a:off x="3269889" y="721019"/>
            <a:ext cx="779059" cy="153888"/>
          </a:xfrm>
          <a:prstGeom prst="rect">
            <a:avLst/>
          </a:prstGeom>
          <a:solidFill>
            <a:schemeClr val="bg1"/>
          </a:solidFill>
        </p:spPr>
        <p:txBody>
          <a:bodyPr wrap="none" lIns="0" tIns="0" rIns="0" bIns="0" rtlCol="0">
            <a:spAutoFit/>
          </a:bodyPr>
          <a:lstStyle/>
          <a:p>
            <a:r>
              <a:rPr lang="fr-FR" sz="1000" b="1" dirty="0">
                <a:solidFill>
                  <a:srgbClr val="FF0000"/>
                </a:solidFill>
              </a:rPr>
              <a:t>Control Center</a:t>
            </a:r>
          </a:p>
        </p:txBody>
      </p:sp>
      <p:sp>
        <p:nvSpPr>
          <p:cNvPr id="6" name="ZoneTexte 5">
            <a:extLst>
              <a:ext uri="{FF2B5EF4-FFF2-40B4-BE49-F238E27FC236}">
                <a16:creationId xmlns:a16="http://schemas.microsoft.com/office/drawing/2014/main" id="{ECF9052E-8D3C-405C-CCC2-64D03FAF56D3}"/>
              </a:ext>
            </a:extLst>
          </p:cNvPr>
          <p:cNvSpPr txBox="1"/>
          <p:nvPr/>
        </p:nvSpPr>
        <p:spPr>
          <a:xfrm>
            <a:off x="6183736" y="744146"/>
            <a:ext cx="1013098" cy="153888"/>
          </a:xfrm>
          <a:prstGeom prst="rect">
            <a:avLst/>
          </a:prstGeom>
          <a:solidFill>
            <a:schemeClr val="bg1"/>
          </a:solidFill>
        </p:spPr>
        <p:txBody>
          <a:bodyPr wrap="none" lIns="0" tIns="0" rIns="0" bIns="0" rtlCol="0">
            <a:spAutoFit/>
          </a:bodyPr>
          <a:lstStyle/>
          <a:p>
            <a:r>
              <a:rPr lang="fr-FR" sz="1000" b="1" dirty="0" err="1">
                <a:solidFill>
                  <a:srgbClr val="FF0000"/>
                </a:solidFill>
              </a:rPr>
              <a:t>Corporate</a:t>
            </a:r>
            <a:r>
              <a:rPr lang="fr-FR" sz="1000" b="1" dirty="0">
                <a:solidFill>
                  <a:srgbClr val="FF0000"/>
                </a:solidFill>
              </a:rPr>
              <a:t> network</a:t>
            </a:r>
          </a:p>
        </p:txBody>
      </p:sp>
      <p:sp>
        <p:nvSpPr>
          <p:cNvPr id="15" name="ZoneTexte 14">
            <a:extLst>
              <a:ext uri="{FF2B5EF4-FFF2-40B4-BE49-F238E27FC236}">
                <a16:creationId xmlns:a16="http://schemas.microsoft.com/office/drawing/2014/main" id="{029A1D32-DF35-C9C7-67A7-CDEC4ED794C0}"/>
              </a:ext>
            </a:extLst>
          </p:cNvPr>
          <p:cNvSpPr txBox="1"/>
          <p:nvPr/>
        </p:nvSpPr>
        <p:spPr>
          <a:xfrm>
            <a:off x="5319972" y="2777812"/>
            <a:ext cx="1885131" cy="138499"/>
          </a:xfrm>
          <a:prstGeom prst="rect">
            <a:avLst/>
          </a:prstGeom>
          <a:solidFill>
            <a:schemeClr val="bg1"/>
          </a:solidFill>
        </p:spPr>
        <p:txBody>
          <a:bodyPr wrap="none" lIns="0" tIns="0" rIns="0" bIns="0" rtlCol="0">
            <a:spAutoFit/>
          </a:bodyPr>
          <a:lstStyle/>
          <a:p>
            <a:r>
              <a:rPr lang="fr-FR" sz="900" b="1" dirty="0" err="1">
                <a:solidFill>
                  <a:srgbClr val="FF0000"/>
                </a:solidFill>
              </a:rPr>
              <a:t>Exernal</a:t>
            </a:r>
            <a:r>
              <a:rPr lang="fr-FR" sz="900" b="1" dirty="0">
                <a:solidFill>
                  <a:srgbClr val="FF0000"/>
                </a:solidFill>
              </a:rPr>
              <a:t> Communication </a:t>
            </a:r>
            <a:r>
              <a:rPr lang="fr-FR" sz="900" b="1" dirty="0" err="1">
                <a:solidFill>
                  <a:srgbClr val="FF0000"/>
                </a:solidFill>
              </a:rPr>
              <a:t>infrastructrure</a:t>
            </a:r>
            <a:endParaRPr lang="fr-FR" sz="900" b="1" dirty="0">
              <a:solidFill>
                <a:srgbClr val="FF0000"/>
              </a:solidFill>
            </a:endParaRPr>
          </a:p>
        </p:txBody>
      </p:sp>
      <p:sp>
        <p:nvSpPr>
          <p:cNvPr id="16" name="ZoneTexte 15">
            <a:extLst>
              <a:ext uri="{FF2B5EF4-FFF2-40B4-BE49-F238E27FC236}">
                <a16:creationId xmlns:a16="http://schemas.microsoft.com/office/drawing/2014/main" id="{C71255B8-F23A-396A-4B1C-255333C332CC}"/>
              </a:ext>
            </a:extLst>
          </p:cNvPr>
          <p:cNvSpPr txBox="1"/>
          <p:nvPr/>
        </p:nvSpPr>
        <p:spPr>
          <a:xfrm>
            <a:off x="2435042" y="1920162"/>
            <a:ext cx="817531" cy="123111"/>
          </a:xfrm>
          <a:prstGeom prst="rect">
            <a:avLst/>
          </a:prstGeom>
          <a:solidFill>
            <a:srgbClr val="99B7E4"/>
          </a:solidFill>
        </p:spPr>
        <p:txBody>
          <a:bodyPr wrap="none" lIns="0" tIns="0" rIns="0" bIns="0" rtlCol="0">
            <a:spAutoFit/>
          </a:bodyPr>
          <a:lstStyle/>
          <a:p>
            <a:r>
              <a:rPr lang="fr-FR" sz="800" b="1" dirty="0"/>
              <a:t>SCADA System LAN</a:t>
            </a:r>
          </a:p>
        </p:txBody>
      </p:sp>
      <p:sp>
        <p:nvSpPr>
          <p:cNvPr id="17" name="ZoneTexte 16">
            <a:extLst>
              <a:ext uri="{FF2B5EF4-FFF2-40B4-BE49-F238E27FC236}">
                <a16:creationId xmlns:a16="http://schemas.microsoft.com/office/drawing/2014/main" id="{F9421850-ED8F-7955-B8FD-C5F16075C7E4}"/>
              </a:ext>
            </a:extLst>
          </p:cNvPr>
          <p:cNvSpPr txBox="1"/>
          <p:nvPr/>
        </p:nvSpPr>
        <p:spPr>
          <a:xfrm>
            <a:off x="6534150" y="1436971"/>
            <a:ext cx="625171" cy="123111"/>
          </a:xfrm>
          <a:prstGeom prst="rect">
            <a:avLst/>
          </a:prstGeom>
          <a:solidFill>
            <a:srgbClr val="99B7E4"/>
          </a:solidFill>
        </p:spPr>
        <p:txBody>
          <a:bodyPr wrap="none" lIns="0" tIns="0" rIns="0" bIns="0" rtlCol="0">
            <a:spAutoFit/>
          </a:bodyPr>
          <a:lstStyle/>
          <a:p>
            <a:r>
              <a:rPr lang="fr-FR" sz="800" b="1" dirty="0" err="1"/>
              <a:t>Corporate</a:t>
            </a:r>
            <a:r>
              <a:rPr lang="fr-FR" sz="800" b="1" dirty="0"/>
              <a:t> LAN</a:t>
            </a:r>
          </a:p>
        </p:txBody>
      </p:sp>
      <p:sp>
        <p:nvSpPr>
          <p:cNvPr id="18" name="ZoneTexte 17">
            <a:extLst>
              <a:ext uri="{FF2B5EF4-FFF2-40B4-BE49-F238E27FC236}">
                <a16:creationId xmlns:a16="http://schemas.microsoft.com/office/drawing/2014/main" id="{17541502-2FA4-0F5D-E24A-30CF387BC194}"/>
              </a:ext>
            </a:extLst>
          </p:cNvPr>
          <p:cNvSpPr txBox="1"/>
          <p:nvPr/>
        </p:nvSpPr>
        <p:spPr>
          <a:xfrm>
            <a:off x="6361923" y="2418830"/>
            <a:ext cx="843180" cy="123111"/>
          </a:xfrm>
          <a:prstGeom prst="rect">
            <a:avLst/>
          </a:prstGeom>
          <a:solidFill>
            <a:srgbClr val="99B7E4"/>
          </a:solidFill>
        </p:spPr>
        <p:txBody>
          <a:bodyPr wrap="none" lIns="0" tIns="0" rIns="0" bIns="0" rtlCol="0">
            <a:spAutoFit/>
          </a:bodyPr>
          <a:lstStyle/>
          <a:p>
            <a:r>
              <a:rPr lang="fr-FR" sz="800" b="1" dirty="0"/>
              <a:t>Wide Area Network</a:t>
            </a:r>
          </a:p>
        </p:txBody>
      </p:sp>
      <p:sp>
        <p:nvSpPr>
          <p:cNvPr id="19" name="ZoneTexte 18">
            <a:extLst>
              <a:ext uri="{FF2B5EF4-FFF2-40B4-BE49-F238E27FC236}">
                <a16:creationId xmlns:a16="http://schemas.microsoft.com/office/drawing/2014/main" id="{BA1A36A8-1392-9328-5EF9-01EC53675D78}"/>
              </a:ext>
            </a:extLst>
          </p:cNvPr>
          <p:cNvSpPr txBox="1"/>
          <p:nvPr/>
        </p:nvSpPr>
        <p:spPr>
          <a:xfrm>
            <a:off x="8356875" y="2442017"/>
            <a:ext cx="346249" cy="123111"/>
          </a:xfrm>
          <a:prstGeom prst="rect">
            <a:avLst/>
          </a:prstGeom>
          <a:solidFill>
            <a:srgbClr val="99B7E4"/>
          </a:solidFill>
        </p:spPr>
        <p:txBody>
          <a:bodyPr wrap="none" lIns="0" tIns="0" rIns="0" bIns="0" rtlCol="0">
            <a:spAutoFit/>
          </a:bodyPr>
          <a:lstStyle/>
          <a:p>
            <a:r>
              <a:rPr lang="fr-FR" sz="800" b="1" dirty="0"/>
              <a:t>Internet</a:t>
            </a:r>
          </a:p>
        </p:txBody>
      </p:sp>
      <p:sp>
        <p:nvSpPr>
          <p:cNvPr id="20" name="ZoneTexte 19">
            <a:extLst>
              <a:ext uri="{FF2B5EF4-FFF2-40B4-BE49-F238E27FC236}">
                <a16:creationId xmlns:a16="http://schemas.microsoft.com/office/drawing/2014/main" id="{66CBAC01-BAE2-4373-8019-41DC647B83EB}"/>
              </a:ext>
            </a:extLst>
          </p:cNvPr>
          <p:cNvSpPr txBox="1"/>
          <p:nvPr/>
        </p:nvSpPr>
        <p:spPr>
          <a:xfrm>
            <a:off x="3832170" y="2411240"/>
            <a:ext cx="418384" cy="153888"/>
          </a:xfrm>
          <a:prstGeom prst="rect">
            <a:avLst/>
          </a:prstGeom>
          <a:solidFill>
            <a:schemeClr val="bg1"/>
          </a:solidFill>
        </p:spPr>
        <p:txBody>
          <a:bodyPr wrap="none" lIns="0" tIns="0" rIns="0" bIns="0" rtlCol="0">
            <a:spAutoFit/>
          </a:bodyPr>
          <a:lstStyle/>
          <a:p>
            <a:r>
              <a:rPr lang="fr-FR" sz="1000" dirty="0"/>
              <a:t>Modem</a:t>
            </a:r>
          </a:p>
        </p:txBody>
      </p:sp>
      <p:sp>
        <p:nvSpPr>
          <p:cNvPr id="21" name="ZoneTexte 20">
            <a:extLst>
              <a:ext uri="{FF2B5EF4-FFF2-40B4-BE49-F238E27FC236}">
                <a16:creationId xmlns:a16="http://schemas.microsoft.com/office/drawing/2014/main" id="{E5F2503D-7E6E-1023-DFF4-52475D12116E}"/>
              </a:ext>
            </a:extLst>
          </p:cNvPr>
          <p:cNvSpPr txBox="1"/>
          <p:nvPr/>
        </p:nvSpPr>
        <p:spPr>
          <a:xfrm>
            <a:off x="5765352" y="1534955"/>
            <a:ext cx="418384" cy="153888"/>
          </a:xfrm>
          <a:prstGeom prst="rect">
            <a:avLst/>
          </a:prstGeom>
          <a:solidFill>
            <a:schemeClr val="bg1"/>
          </a:solidFill>
        </p:spPr>
        <p:txBody>
          <a:bodyPr wrap="none" lIns="0" tIns="0" rIns="0" bIns="0" rtlCol="0">
            <a:spAutoFit/>
          </a:bodyPr>
          <a:lstStyle/>
          <a:p>
            <a:r>
              <a:rPr lang="fr-FR" sz="1000" dirty="0"/>
              <a:t>Modem</a:t>
            </a:r>
          </a:p>
        </p:txBody>
      </p:sp>
      <p:sp>
        <p:nvSpPr>
          <p:cNvPr id="22" name="ZoneTexte 21">
            <a:extLst>
              <a:ext uri="{FF2B5EF4-FFF2-40B4-BE49-F238E27FC236}">
                <a16:creationId xmlns:a16="http://schemas.microsoft.com/office/drawing/2014/main" id="{E84E5FEB-ADCF-0414-B27D-CE694353C0ED}"/>
              </a:ext>
            </a:extLst>
          </p:cNvPr>
          <p:cNvSpPr txBox="1"/>
          <p:nvPr/>
        </p:nvSpPr>
        <p:spPr>
          <a:xfrm>
            <a:off x="5401881" y="1830167"/>
            <a:ext cx="203582" cy="153888"/>
          </a:xfrm>
          <a:prstGeom prst="rect">
            <a:avLst/>
          </a:prstGeom>
          <a:solidFill>
            <a:schemeClr val="bg1"/>
          </a:solidFill>
        </p:spPr>
        <p:txBody>
          <a:bodyPr wrap="none" lIns="0" tIns="0" rIns="0" bIns="0" rtlCol="0">
            <a:spAutoFit/>
          </a:bodyPr>
          <a:lstStyle/>
          <a:p>
            <a:r>
              <a:rPr lang="fr-FR" sz="1000" dirty="0"/>
              <a:t>PBX</a:t>
            </a:r>
          </a:p>
        </p:txBody>
      </p:sp>
      <p:sp>
        <p:nvSpPr>
          <p:cNvPr id="23" name="ZoneTexte 22">
            <a:extLst>
              <a:ext uri="{FF2B5EF4-FFF2-40B4-BE49-F238E27FC236}">
                <a16:creationId xmlns:a16="http://schemas.microsoft.com/office/drawing/2014/main" id="{E404167A-33DA-57C8-69A2-027E1E96E10B}"/>
              </a:ext>
            </a:extLst>
          </p:cNvPr>
          <p:cNvSpPr txBox="1"/>
          <p:nvPr/>
        </p:nvSpPr>
        <p:spPr>
          <a:xfrm>
            <a:off x="4393331" y="1830167"/>
            <a:ext cx="203582" cy="153888"/>
          </a:xfrm>
          <a:prstGeom prst="rect">
            <a:avLst/>
          </a:prstGeom>
          <a:solidFill>
            <a:schemeClr val="bg1"/>
          </a:solidFill>
        </p:spPr>
        <p:txBody>
          <a:bodyPr wrap="none" lIns="0" tIns="0" rIns="0" bIns="0" rtlCol="0">
            <a:spAutoFit/>
          </a:bodyPr>
          <a:lstStyle/>
          <a:p>
            <a:r>
              <a:rPr lang="fr-FR" sz="1000" dirty="0"/>
              <a:t>PBX</a:t>
            </a:r>
          </a:p>
        </p:txBody>
      </p:sp>
      <p:sp>
        <p:nvSpPr>
          <p:cNvPr id="24" name="ZoneTexte 23">
            <a:extLst>
              <a:ext uri="{FF2B5EF4-FFF2-40B4-BE49-F238E27FC236}">
                <a16:creationId xmlns:a16="http://schemas.microsoft.com/office/drawing/2014/main" id="{6BFFB74E-5F82-44C6-2887-4C5A6BC24F6F}"/>
              </a:ext>
            </a:extLst>
          </p:cNvPr>
          <p:cNvSpPr txBox="1"/>
          <p:nvPr/>
        </p:nvSpPr>
        <p:spPr>
          <a:xfrm>
            <a:off x="2445202" y="1106402"/>
            <a:ext cx="221214" cy="153888"/>
          </a:xfrm>
          <a:prstGeom prst="rect">
            <a:avLst/>
          </a:prstGeom>
          <a:solidFill>
            <a:schemeClr val="bg1"/>
          </a:solidFill>
        </p:spPr>
        <p:txBody>
          <a:bodyPr wrap="none" lIns="0" tIns="0" rIns="0" bIns="0" rtlCol="0">
            <a:spAutoFit/>
          </a:bodyPr>
          <a:lstStyle/>
          <a:p>
            <a:r>
              <a:rPr lang="fr-FR" sz="1000" dirty="0"/>
              <a:t>HMI</a:t>
            </a:r>
          </a:p>
        </p:txBody>
      </p:sp>
      <p:sp>
        <p:nvSpPr>
          <p:cNvPr id="25" name="ZoneTexte 24">
            <a:extLst>
              <a:ext uri="{FF2B5EF4-FFF2-40B4-BE49-F238E27FC236}">
                <a16:creationId xmlns:a16="http://schemas.microsoft.com/office/drawing/2014/main" id="{4A1BF057-363F-2851-F9A0-53FB0F0CCC7E}"/>
              </a:ext>
            </a:extLst>
          </p:cNvPr>
          <p:cNvSpPr txBox="1"/>
          <p:nvPr/>
        </p:nvSpPr>
        <p:spPr>
          <a:xfrm>
            <a:off x="2933258" y="986823"/>
            <a:ext cx="673261" cy="307777"/>
          </a:xfrm>
          <a:prstGeom prst="rect">
            <a:avLst/>
          </a:prstGeom>
          <a:solidFill>
            <a:schemeClr val="bg1"/>
          </a:solidFill>
        </p:spPr>
        <p:txBody>
          <a:bodyPr wrap="none" lIns="0" tIns="0" rIns="0" bIns="0" rtlCol="0">
            <a:spAutoFit/>
          </a:bodyPr>
          <a:lstStyle/>
          <a:p>
            <a:r>
              <a:rPr lang="fr-FR" sz="1000" dirty="0"/>
              <a:t>Engineering</a:t>
            </a:r>
          </a:p>
          <a:p>
            <a:r>
              <a:rPr lang="fr-FR" sz="1000" dirty="0"/>
              <a:t> Workstation</a:t>
            </a:r>
          </a:p>
        </p:txBody>
      </p:sp>
      <p:sp>
        <p:nvSpPr>
          <p:cNvPr id="26" name="ZoneTexte 25">
            <a:extLst>
              <a:ext uri="{FF2B5EF4-FFF2-40B4-BE49-F238E27FC236}">
                <a16:creationId xmlns:a16="http://schemas.microsoft.com/office/drawing/2014/main" id="{49747A89-A3DB-7E5F-80BA-7D58A21CAC8F}"/>
              </a:ext>
            </a:extLst>
          </p:cNvPr>
          <p:cNvSpPr txBox="1"/>
          <p:nvPr/>
        </p:nvSpPr>
        <p:spPr>
          <a:xfrm>
            <a:off x="2325204" y="2772583"/>
            <a:ext cx="471283" cy="153888"/>
          </a:xfrm>
          <a:prstGeom prst="rect">
            <a:avLst/>
          </a:prstGeom>
          <a:solidFill>
            <a:schemeClr val="bg1"/>
          </a:solidFill>
        </p:spPr>
        <p:txBody>
          <a:bodyPr wrap="none" lIns="0" tIns="0" rIns="0" bIns="0" rtlCol="0">
            <a:spAutoFit/>
          </a:bodyPr>
          <a:lstStyle/>
          <a:p>
            <a:r>
              <a:rPr lang="fr-FR" sz="1000" dirty="0" err="1"/>
              <a:t>Historian</a:t>
            </a:r>
            <a:endParaRPr lang="fr-FR" sz="1000" dirty="0"/>
          </a:p>
        </p:txBody>
      </p:sp>
      <p:sp>
        <p:nvSpPr>
          <p:cNvPr id="27" name="ZoneTexte 26">
            <a:extLst>
              <a:ext uri="{FF2B5EF4-FFF2-40B4-BE49-F238E27FC236}">
                <a16:creationId xmlns:a16="http://schemas.microsoft.com/office/drawing/2014/main" id="{5F4F639B-B9D4-EF6C-340D-A8DA203CEA0D}"/>
              </a:ext>
            </a:extLst>
          </p:cNvPr>
          <p:cNvSpPr txBox="1"/>
          <p:nvPr/>
        </p:nvSpPr>
        <p:spPr>
          <a:xfrm>
            <a:off x="2909832" y="2793052"/>
            <a:ext cx="751809" cy="307777"/>
          </a:xfrm>
          <a:prstGeom prst="rect">
            <a:avLst/>
          </a:prstGeom>
          <a:solidFill>
            <a:schemeClr val="bg1"/>
          </a:solidFill>
        </p:spPr>
        <p:txBody>
          <a:bodyPr wrap="none" lIns="0" tIns="0" rIns="0" bIns="0" rtlCol="0">
            <a:spAutoFit/>
          </a:bodyPr>
          <a:lstStyle/>
          <a:p>
            <a:pPr algn="ctr"/>
            <a:r>
              <a:rPr lang="fr-FR" sz="1000" dirty="0"/>
              <a:t>Control Server</a:t>
            </a:r>
          </a:p>
          <a:p>
            <a:pPr algn="ctr"/>
            <a:r>
              <a:rPr lang="fr-FR" sz="1000" dirty="0"/>
              <a:t>(MTU)</a:t>
            </a:r>
          </a:p>
        </p:txBody>
      </p:sp>
      <p:sp>
        <p:nvSpPr>
          <p:cNvPr id="28" name="ZoneTexte 27">
            <a:extLst>
              <a:ext uri="{FF2B5EF4-FFF2-40B4-BE49-F238E27FC236}">
                <a16:creationId xmlns:a16="http://schemas.microsoft.com/office/drawing/2014/main" id="{DBFCF472-FEC1-1447-39A5-95B5ACD63284}"/>
              </a:ext>
            </a:extLst>
          </p:cNvPr>
          <p:cNvSpPr txBox="1"/>
          <p:nvPr/>
        </p:nvSpPr>
        <p:spPr>
          <a:xfrm>
            <a:off x="4294167" y="3653756"/>
            <a:ext cx="418384" cy="153888"/>
          </a:xfrm>
          <a:prstGeom prst="rect">
            <a:avLst/>
          </a:prstGeom>
          <a:solidFill>
            <a:schemeClr val="bg1"/>
          </a:solidFill>
        </p:spPr>
        <p:txBody>
          <a:bodyPr wrap="none" lIns="0" tIns="0" rIns="0" bIns="0" rtlCol="0">
            <a:spAutoFit/>
          </a:bodyPr>
          <a:lstStyle/>
          <a:p>
            <a:r>
              <a:rPr lang="fr-FR" sz="1000" dirty="0"/>
              <a:t>Modem</a:t>
            </a:r>
          </a:p>
        </p:txBody>
      </p:sp>
      <p:sp>
        <p:nvSpPr>
          <p:cNvPr id="29" name="ZoneTexte 28">
            <a:extLst>
              <a:ext uri="{FF2B5EF4-FFF2-40B4-BE49-F238E27FC236}">
                <a16:creationId xmlns:a16="http://schemas.microsoft.com/office/drawing/2014/main" id="{3BA03FA0-AFD0-D8AF-999F-65B437FB26B2}"/>
              </a:ext>
            </a:extLst>
          </p:cNvPr>
          <p:cNvSpPr txBox="1"/>
          <p:nvPr/>
        </p:nvSpPr>
        <p:spPr>
          <a:xfrm>
            <a:off x="5625783" y="3653925"/>
            <a:ext cx="418384" cy="153888"/>
          </a:xfrm>
          <a:prstGeom prst="rect">
            <a:avLst/>
          </a:prstGeom>
          <a:solidFill>
            <a:schemeClr val="bg1"/>
          </a:solidFill>
        </p:spPr>
        <p:txBody>
          <a:bodyPr wrap="none" lIns="0" tIns="0" rIns="0" bIns="0" rtlCol="0">
            <a:spAutoFit/>
          </a:bodyPr>
          <a:lstStyle/>
          <a:p>
            <a:r>
              <a:rPr lang="fr-FR" sz="1000" dirty="0"/>
              <a:t>Modem</a:t>
            </a:r>
          </a:p>
        </p:txBody>
      </p:sp>
      <p:sp>
        <p:nvSpPr>
          <p:cNvPr id="30" name="ZoneTexte 29">
            <a:extLst>
              <a:ext uri="{FF2B5EF4-FFF2-40B4-BE49-F238E27FC236}">
                <a16:creationId xmlns:a16="http://schemas.microsoft.com/office/drawing/2014/main" id="{3A3C9737-3AEC-362F-A9F0-C788E52C3277}"/>
              </a:ext>
            </a:extLst>
          </p:cNvPr>
          <p:cNvSpPr txBox="1"/>
          <p:nvPr/>
        </p:nvSpPr>
        <p:spPr>
          <a:xfrm>
            <a:off x="7503266" y="3807644"/>
            <a:ext cx="527388" cy="153888"/>
          </a:xfrm>
          <a:prstGeom prst="rect">
            <a:avLst/>
          </a:prstGeom>
          <a:solidFill>
            <a:schemeClr val="bg1"/>
          </a:solidFill>
        </p:spPr>
        <p:txBody>
          <a:bodyPr wrap="none" lIns="0" tIns="0" rIns="0" bIns="0" rtlCol="0">
            <a:spAutoFit/>
          </a:bodyPr>
          <a:lstStyle/>
          <a:p>
            <a:r>
              <a:rPr lang="fr-FR" sz="1000" dirty="0"/>
              <a:t>WAN </a:t>
            </a:r>
            <a:r>
              <a:rPr lang="fr-FR" sz="1000" dirty="0" err="1"/>
              <a:t>card</a:t>
            </a:r>
            <a:endParaRPr lang="fr-FR" sz="1000" dirty="0"/>
          </a:p>
        </p:txBody>
      </p:sp>
      <p:sp>
        <p:nvSpPr>
          <p:cNvPr id="31" name="ZoneTexte 30">
            <a:extLst>
              <a:ext uri="{FF2B5EF4-FFF2-40B4-BE49-F238E27FC236}">
                <a16:creationId xmlns:a16="http://schemas.microsoft.com/office/drawing/2014/main" id="{BEF82BC0-8D37-AC46-1974-54A6E6AEA5A6}"/>
              </a:ext>
            </a:extLst>
          </p:cNvPr>
          <p:cNvSpPr txBox="1"/>
          <p:nvPr/>
        </p:nvSpPr>
        <p:spPr>
          <a:xfrm>
            <a:off x="6861975" y="3998567"/>
            <a:ext cx="476092" cy="138499"/>
          </a:xfrm>
          <a:prstGeom prst="rect">
            <a:avLst/>
          </a:prstGeom>
          <a:solidFill>
            <a:schemeClr val="bg1"/>
          </a:solidFill>
        </p:spPr>
        <p:txBody>
          <a:bodyPr wrap="none" lIns="0" tIns="0" rIns="0" bIns="0" rtlCol="0">
            <a:spAutoFit/>
          </a:bodyPr>
          <a:lstStyle/>
          <a:p>
            <a:r>
              <a:rPr lang="fr-FR" sz="900" b="1" dirty="0">
                <a:solidFill>
                  <a:srgbClr val="FF0000"/>
                </a:solidFill>
              </a:rPr>
              <a:t>Field sites</a:t>
            </a:r>
          </a:p>
        </p:txBody>
      </p:sp>
    </p:spTree>
    <p:extLst>
      <p:ext uri="{BB962C8B-B14F-4D97-AF65-F5344CB8AC3E}">
        <p14:creationId xmlns:p14="http://schemas.microsoft.com/office/powerpoint/2010/main" val="386419201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1B36DC8-1D5A-AB99-92F7-E54EE1536FF7}"/>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6705D820-3ABD-18A0-A226-2AA42525CED7}"/>
              </a:ext>
            </a:extLst>
          </p:cNvPr>
          <p:cNvSpPr>
            <a:spLocks noGrp="1"/>
          </p:cNvSpPr>
          <p:nvPr>
            <p:ph type="sldNum" sz="quarter" idx="12"/>
          </p:nvPr>
        </p:nvSpPr>
        <p:spPr/>
        <p:txBody>
          <a:bodyPr/>
          <a:lstStyle/>
          <a:p>
            <a:fld id="{AF8FC096-D195-4392-A597-E50EA60D946D}" type="slidenum">
              <a:rPr lang="fr-FR" smtClean="0"/>
              <a:t>39</a:t>
            </a:fld>
            <a:endParaRPr lang="fr-FR"/>
          </a:p>
        </p:txBody>
      </p:sp>
      <p:pic>
        <p:nvPicPr>
          <p:cNvPr id="6" name="Image 5" descr="Une image contenant texte, capture d’écran, diagramme&#10;&#10;Description générée automatiquement">
            <a:extLst>
              <a:ext uri="{FF2B5EF4-FFF2-40B4-BE49-F238E27FC236}">
                <a16:creationId xmlns:a16="http://schemas.microsoft.com/office/drawing/2014/main" id="{70A9052D-F165-D3F5-9653-530E20A960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3733" y="378476"/>
            <a:ext cx="4137840" cy="4561361"/>
          </a:xfrm>
          <a:prstGeom prst="rect">
            <a:avLst/>
          </a:prstGeom>
        </p:spPr>
      </p:pic>
      <p:sp>
        <p:nvSpPr>
          <p:cNvPr id="7" name="ZoneTexte 6">
            <a:extLst>
              <a:ext uri="{FF2B5EF4-FFF2-40B4-BE49-F238E27FC236}">
                <a16:creationId xmlns:a16="http://schemas.microsoft.com/office/drawing/2014/main" id="{22F08C3D-04FA-DF0C-9625-B4F7ACDD0207}"/>
              </a:ext>
            </a:extLst>
          </p:cNvPr>
          <p:cNvSpPr txBox="1"/>
          <p:nvPr/>
        </p:nvSpPr>
        <p:spPr>
          <a:xfrm>
            <a:off x="405664" y="3818233"/>
            <a:ext cx="5266944" cy="646331"/>
          </a:xfrm>
          <a:prstGeom prst="rect">
            <a:avLst/>
          </a:prstGeom>
          <a:noFill/>
        </p:spPr>
        <p:txBody>
          <a:bodyPr wrap="square">
            <a:spAutoFit/>
          </a:bodyPr>
          <a:lstStyle/>
          <a:p>
            <a:r>
              <a:rPr lang="en-US" sz="1200" dirty="0"/>
              <a:t>PLC / SCADA</a:t>
            </a:r>
          </a:p>
          <a:p>
            <a:r>
              <a:rPr lang="en-US" sz="1200" dirty="0"/>
              <a:t>OSI model </a:t>
            </a:r>
          </a:p>
          <a:p>
            <a:r>
              <a:rPr lang="en-US" sz="1200" dirty="0"/>
              <a:t>Forensic Level of operating</a:t>
            </a:r>
            <a:endParaRPr lang="fr-FR" sz="1200" dirty="0"/>
          </a:p>
        </p:txBody>
      </p:sp>
      <p:sp>
        <p:nvSpPr>
          <p:cNvPr id="5" name="ZoneTexte 4">
            <a:extLst>
              <a:ext uri="{FF2B5EF4-FFF2-40B4-BE49-F238E27FC236}">
                <a16:creationId xmlns:a16="http://schemas.microsoft.com/office/drawing/2014/main" id="{897F799B-37BD-E46D-9454-BBDEAEC65FA7}"/>
              </a:ext>
            </a:extLst>
          </p:cNvPr>
          <p:cNvSpPr txBox="1"/>
          <p:nvPr/>
        </p:nvSpPr>
        <p:spPr>
          <a:xfrm>
            <a:off x="219456" y="148799"/>
            <a:ext cx="4572000" cy="369332"/>
          </a:xfrm>
          <a:prstGeom prst="rect">
            <a:avLst/>
          </a:prstGeom>
          <a:noFill/>
        </p:spPr>
        <p:txBody>
          <a:bodyPr wrap="square">
            <a:spAutoFit/>
          </a:bodyPr>
          <a:lstStyle/>
          <a:p>
            <a:r>
              <a:rPr lang="en-US" sz="1800" b="1" dirty="0"/>
              <a:t>Digital forensics &amp; PLC / SCADA</a:t>
            </a:r>
            <a:endParaRPr lang="fr-FR" sz="1800" b="1" dirty="0"/>
          </a:p>
        </p:txBody>
      </p:sp>
      <p:sp>
        <p:nvSpPr>
          <p:cNvPr id="4" name="ZoneTexte 3">
            <a:extLst>
              <a:ext uri="{FF2B5EF4-FFF2-40B4-BE49-F238E27FC236}">
                <a16:creationId xmlns:a16="http://schemas.microsoft.com/office/drawing/2014/main" id="{96A5DD9D-7FA4-D439-2931-C402902F6DB0}"/>
              </a:ext>
            </a:extLst>
          </p:cNvPr>
          <p:cNvSpPr txBox="1"/>
          <p:nvPr/>
        </p:nvSpPr>
        <p:spPr>
          <a:xfrm>
            <a:off x="6901466" y="1144513"/>
            <a:ext cx="298159" cy="107722"/>
          </a:xfrm>
          <a:prstGeom prst="rect">
            <a:avLst/>
          </a:prstGeom>
          <a:solidFill>
            <a:schemeClr val="bg1"/>
          </a:solidFill>
        </p:spPr>
        <p:txBody>
          <a:bodyPr wrap="none" lIns="0" tIns="0" rIns="0" bIns="0" rtlCol="0">
            <a:spAutoFit/>
          </a:bodyPr>
          <a:lstStyle/>
          <a:p>
            <a:r>
              <a:rPr lang="fr-FR" sz="700" b="1" dirty="0"/>
              <a:t>Firewall</a:t>
            </a:r>
          </a:p>
        </p:txBody>
      </p:sp>
      <p:sp>
        <p:nvSpPr>
          <p:cNvPr id="8" name="ZoneTexte 7">
            <a:extLst>
              <a:ext uri="{FF2B5EF4-FFF2-40B4-BE49-F238E27FC236}">
                <a16:creationId xmlns:a16="http://schemas.microsoft.com/office/drawing/2014/main" id="{D8692131-3B4F-D0B5-8CAC-BBD77F4F72B4}"/>
              </a:ext>
            </a:extLst>
          </p:cNvPr>
          <p:cNvSpPr txBox="1"/>
          <p:nvPr/>
        </p:nvSpPr>
        <p:spPr>
          <a:xfrm>
            <a:off x="7337570" y="2078090"/>
            <a:ext cx="298159" cy="107722"/>
          </a:xfrm>
          <a:prstGeom prst="rect">
            <a:avLst/>
          </a:prstGeom>
          <a:solidFill>
            <a:schemeClr val="bg1"/>
          </a:solidFill>
        </p:spPr>
        <p:txBody>
          <a:bodyPr wrap="none" lIns="0" tIns="0" rIns="0" bIns="0" rtlCol="0">
            <a:spAutoFit/>
          </a:bodyPr>
          <a:lstStyle/>
          <a:p>
            <a:r>
              <a:rPr lang="fr-FR" sz="700" b="1" dirty="0"/>
              <a:t>Firewall</a:t>
            </a:r>
          </a:p>
        </p:txBody>
      </p:sp>
      <p:sp>
        <p:nvSpPr>
          <p:cNvPr id="9" name="ZoneTexte 8">
            <a:extLst>
              <a:ext uri="{FF2B5EF4-FFF2-40B4-BE49-F238E27FC236}">
                <a16:creationId xmlns:a16="http://schemas.microsoft.com/office/drawing/2014/main" id="{CC1D3D35-1355-901F-D1AD-4FECCC347E96}"/>
              </a:ext>
            </a:extLst>
          </p:cNvPr>
          <p:cNvSpPr txBox="1"/>
          <p:nvPr/>
        </p:nvSpPr>
        <p:spPr>
          <a:xfrm>
            <a:off x="7429413" y="3314954"/>
            <a:ext cx="298159" cy="107722"/>
          </a:xfrm>
          <a:prstGeom prst="rect">
            <a:avLst/>
          </a:prstGeom>
          <a:solidFill>
            <a:schemeClr val="bg1"/>
          </a:solidFill>
        </p:spPr>
        <p:txBody>
          <a:bodyPr wrap="none" lIns="0" tIns="0" rIns="0" bIns="0" rtlCol="0">
            <a:spAutoFit/>
          </a:bodyPr>
          <a:lstStyle/>
          <a:p>
            <a:r>
              <a:rPr lang="fr-FR" sz="700" b="1" dirty="0"/>
              <a:t>Firewall</a:t>
            </a:r>
          </a:p>
        </p:txBody>
      </p:sp>
      <p:sp>
        <p:nvSpPr>
          <p:cNvPr id="10" name="ZoneTexte 9">
            <a:extLst>
              <a:ext uri="{FF2B5EF4-FFF2-40B4-BE49-F238E27FC236}">
                <a16:creationId xmlns:a16="http://schemas.microsoft.com/office/drawing/2014/main" id="{C6EA0105-8058-B10E-ED6C-3BA7C0D46BE1}"/>
              </a:ext>
            </a:extLst>
          </p:cNvPr>
          <p:cNvSpPr txBox="1"/>
          <p:nvPr/>
        </p:nvSpPr>
        <p:spPr>
          <a:xfrm>
            <a:off x="6314926" y="3267149"/>
            <a:ext cx="298159" cy="107722"/>
          </a:xfrm>
          <a:prstGeom prst="rect">
            <a:avLst/>
          </a:prstGeom>
          <a:solidFill>
            <a:schemeClr val="bg1"/>
          </a:solidFill>
        </p:spPr>
        <p:txBody>
          <a:bodyPr wrap="none" lIns="0" tIns="0" rIns="0" bIns="0" rtlCol="0">
            <a:spAutoFit/>
          </a:bodyPr>
          <a:lstStyle/>
          <a:p>
            <a:r>
              <a:rPr lang="fr-FR" sz="700" b="1" dirty="0"/>
              <a:t>Firewall</a:t>
            </a:r>
          </a:p>
        </p:txBody>
      </p:sp>
      <p:sp>
        <p:nvSpPr>
          <p:cNvPr id="11" name="ZoneTexte 10">
            <a:extLst>
              <a:ext uri="{FF2B5EF4-FFF2-40B4-BE49-F238E27FC236}">
                <a16:creationId xmlns:a16="http://schemas.microsoft.com/office/drawing/2014/main" id="{118E814A-9BA0-C15A-3CE9-924F84F718FB}"/>
              </a:ext>
            </a:extLst>
          </p:cNvPr>
          <p:cNvSpPr txBox="1"/>
          <p:nvPr/>
        </p:nvSpPr>
        <p:spPr>
          <a:xfrm>
            <a:off x="5389105" y="3267149"/>
            <a:ext cx="298159" cy="107722"/>
          </a:xfrm>
          <a:prstGeom prst="rect">
            <a:avLst/>
          </a:prstGeom>
          <a:solidFill>
            <a:schemeClr val="bg1"/>
          </a:solidFill>
        </p:spPr>
        <p:txBody>
          <a:bodyPr wrap="none" lIns="0" tIns="0" rIns="0" bIns="0" rtlCol="0">
            <a:spAutoFit/>
          </a:bodyPr>
          <a:lstStyle/>
          <a:p>
            <a:r>
              <a:rPr lang="fr-FR" sz="700" b="1" dirty="0"/>
              <a:t>Firewall</a:t>
            </a:r>
          </a:p>
        </p:txBody>
      </p:sp>
      <p:sp>
        <p:nvSpPr>
          <p:cNvPr id="12" name="ZoneTexte 11">
            <a:extLst>
              <a:ext uri="{FF2B5EF4-FFF2-40B4-BE49-F238E27FC236}">
                <a16:creationId xmlns:a16="http://schemas.microsoft.com/office/drawing/2014/main" id="{13CF2A7A-C18D-CD88-ADAD-7BEAFBCC8BD0}"/>
              </a:ext>
            </a:extLst>
          </p:cNvPr>
          <p:cNvSpPr txBox="1"/>
          <p:nvPr/>
        </p:nvSpPr>
        <p:spPr>
          <a:xfrm>
            <a:off x="7152423" y="3544631"/>
            <a:ext cx="370294" cy="107722"/>
          </a:xfrm>
          <a:prstGeom prst="rect">
            <a:avLst/>
          </a:prstGeom>
          <a:solidFill>
            <a:srgbClr val="E5F3F3"/>
          </a:solidFill>
        </p:spPr>
        <p:txBody>
          <a:bodyPr wrap="none" lIns="0" tIns="0" rIns="0" bIns="0" rtlCol="0">
            <a:spAutoFit/>
          </a:bodyPr>
          <a:lstStyle/>
          <a:p>
            <a:r>
              <a:rPr lang="fr-FR" sz="700" b="1" dirty="0"/>
              <a:t>Local HMI</a:t>
            </a:r>
          </a:p>
        </p:txBody>
      </p:sp>
      <p:sp>
        <p:nvSpPr>
          <p:cNvPr id="13" name="ZoneTexte 12">
            <a:extLst>
              <a:ext uri="{FF2B5EF4-FFF2-40B4-BE49-F238E27FC236}">
                <a16:creationId xmlns:a16="http://schemas.microsoft.com/office/drawing/2014/main" id="{1380200F-2383-C1BC-96D6-8B71420F4607}"/>
              </a:ext>
            </a:extLst>
          </p:cNvPr>
          <p:cNvSpPr txBox="1"/>
          <p:nvPr/>
        </p:nvSpPr>
        <p:spPr>
          <a:xfrm>
            <a:off x="6578420" y="3544631"/>
            <a:ext cx="370294" cy="107722"/>
          </a:xfrm>
          <a:prstGeom prst="rect">
            <a:avLst/>
          </a:prstGeom>
          <a:solidFill>
            <a:srgbClr val="E5F3F3"/>
          </a:solidFill>
        </p:spPr>
        <p:txBody>
          <a:bodyPr wrap="none" lIns="0" tIns="0" rIns="0" bIns="0" rtlCol="0">
            <a:spAutoFit/>
          </a:bodyPr>
          <a:lstStyle/>
          <a:p>
            <a:r>
              <a:rPr lang="fr-FR" sz="700" b="1" dirty="0"/>
              <a:t>Local HMI</a:t>
            </a:r>
          </a:p>
        </p:txBody>
      </p:sp>
      <p:sp>
        <p:nvSpPr>
          <p:cNvPr id="14" name="ZoneTexte 13">
            <a:extLst>
              <a:ext uri="{FF2B5EF4-FFF2-40B4-BE49-F238E27FC236}">
                <a16:creationId xmlns:a16="http://schemas.microsoft.com/office/drawing/2014/main" id="{DE98EA89-3964-63E0-1007-9690DBAC669B}"/>
              </a:ext>
            </a:extLst>
          </p:cNvPr>
          <p:cNvSpPr txBox="1"/>
          <p:nvPr/>
        </p:nvSpPr>
        <p:spPr>
          <a:xfrm>
            <a:off x="5680258" y="3542691"/>
            <a:ext cx="370294" cy="107722"/>
          </a:xfrm>
          <a:prstGeom prst="rect">
            <a:avLst/>
          </a:prstGeom>
          <a:solidFill>
            <a:srgbClr val="E5F3F3"/>
          </a:solidFill>
        </p:spPr>
        <p:txBody>
          <a:bodyPr wrap="none" lIns="0" tIns="0" rIns="0" bIns="0" rtlCol="0">
            <a:spAutoFit/>
          </a:bodyPr>
          <a:lstStyle/>
          <a:p>
            <a:r>
              <a:rPr lang="fr-FR" sz="700" b="1" dirty="0"/>
              <a:t>Local HMI</a:t>
            </a:r>
          </a:p>
        </p:txBody>
      </p:sp>
      <p:sp>
        <p:nvSpPr>
          <p:cNvPr id="15" name="ZoneTexte 14">
            <a:extLst>
              <a:ext uri="{FF2B5EF4-FFF2-40B4-BE49-F238E27FC236}">
                <a16:creationId xmlns:a16="http://schemas.microsoft.com/office/drawing/2014/main" id="{A2AA5AD1-97F4-77EA-66B9-7D722B588560}"/>
              </a:ext>
            </a:extLst>
          </p:cNvPr>
          <p:cNvSpPr txBox="1"/>
          <p:nvPr/>
        </p:nvSpPr>
        <p:spPr>
          <a:xfrm>
            <a:off x="4752426" y="3542691"/>
            <a:ext cx="370294" cy="107722"/>
          </a:xfrm>
          <a:prstGeom prst="rect">
            <a:avLst/>
          </a:prstGeom>
          <a:solidFill>
            <a:srgbClr val="E5F3F3"/>
          </a:solidFill>
        </p:spPr>
        <p:txBody>
          <a:bodyPr wrap="none" lIns="0" tIns="0" rIns="0" bIns="0" rtlCol="0">
            <a:spAutoFit/>
          </a:bodyPr>
          <a:lstStyle/>
          <a:p>
            <a:r>
              <a:rPr lang="fr-FR" sz="700" b="1" dirty="0"/>
              <a:t>Local HMI</a:t>
            </a:r>
          </a:p>
        </p:txBody>
      </p:sp>
      <p:sp>
        <p:nvSpPr>
          <p:cNvPr id="16" name="ZoneTexte 15">
            <a:extLst>
              <a:ext uri="{FF2B5EF4-FFF2-40B4-BE49-F238E27FC236}">
                <a16:creationId xmlns:a16="http://schemas.microsoft.com/office/drawing/2014/main" id="{92619639-6699-DE6A-84F6-D76E6D3CDB7C}"/>
              </a:ext>
            </a:extLst>
          </p:cNvPr>
          <p:cNvSpPr txBox="1"/>
          <p:nvPr/>
        </p:nvSpPr>
        <p:spPr>
          <a:xfrm>
            <a:off x="5058033" y="2827290"/>
            <a:ext cx="719749" cy="107722"/>
          </a:xfrm>
          <a:prstGeom prst="rect">
            <a:avLst/>
          </a:prstGeom>
          <a:solidFill>
            <a:schemeClr val="bg1"/>
          </a:solidFill>
        </p:spPr>
        <p:txBody>
          <a:bodyPr wrap="none" lIns="0" tIns="0" rIns="0" bIns="0" rtlCol="0">
            <a:spAutoFit/>
          </a:bodyPr>
          <a:lstStyle/>
          <a:p>
            <a:r>
              <a:rPr lang="fr-FR" sz="700" b="1" dirty="0"/>
              <a:t>Application Servers</a:t>
            </a:r>
          </a:p>
        </p:txBody>
      </p:sp>
      <p:sp>
        <p:nvSpPr>
          <p:cNvPr id="17" name="ZoneTexte 16">
            <a:extLst>
              <a:ext uri="{FF2B5EF4-FFF2-40B4-BE49-F238E27FC236}">
                <a16:creationId xmlns:a16="http://schemas.microsoft.com/office/drawing/2014/main" id="{0354B886-07AD-F5F7-648B-71EB0A3BAD28}"/>
              </a:ext>
            </a:extLst>
          </p:cNvPr>
          <p:cNvSpPr txBox="1"/>
          <p:nvPr/>
        </p:nvSpPr>
        <p:spPr>
          <a:xfrm>
            <a:off x="6050552" y="2827290"/>
            <a:ext cx="339837" cy="107722"/>
          </a:xfrm>
          <a:prstGeom prst="rect">
            <a:avLst/>
          </a:prstGeom>
          <a:solidFill>
            <a:schemeClr val="bg1"/>
          </a:solidFill>
        </p:spPr>
        <p:txBody>
          <a:bodyPr wrap="none" lIns="0" tIns="0" rIns="0" bIns="0" rtlCol="0">
            <a:spAutoFit/>
          </a:bodyPr>
          <a:lstStyle/>
          <a:p>
            <a:r>
              <a:rPr lang="fr-FR" sz="700" b="1" dirty="0" err="1"/>
              <a:t>Historian</a:t>
            </a:r>
            <a:endParaRPr lang="fr-FR" sz="700" b="1" dirty="0"/>
          </a:p>
        </p:txBody>
      </p:sp>
      <p:sp>
        <p:nvSpPr>
          <p:cNvPr id="18" name="ZoneTexte 17">
            <a:extLst>
              <a:ext uri="{FF2B5EF4-FFF2-40B4-BE49-F238E27FC236}">
                <a16:creationId xmlns:a16="http://schemas.microsoft.com/office/drawing/2014/main" id="{149A9D79-7E55-738B-355C-6B1E36FC9091}"/>
              </a:ext>
            </a:extLst>
          </p:cNvPr>
          <p:cNvSpPr txBox="1"/>
          <p:nvPr/>
        </p:nvSpPr>
        <p:spPr>
          <a:xfrm>
            <a:off x="6768982" y="2832721"/>
            <a:ext cx="668453" cy="107722"/>
          </a:xfrm>
          <a:prstGeom prst="rect">
            <a:avLst/>
          </a:prstGeom>
          <a:solidFill>
            <a:schemeClr val="bg1"/>
          </a:solidFill>
        </p:spPr>
        <p:txBody>
          <a:bodyPr wrap="none" lIns="0" tIns="0" rIns="0" bIns="0" rtlCol="0">
            <a:spAutoFit/>
          </a:bodyPr>
          <a:lstStyle/>
          <a:p>
            <a:r>
              <a:rPr lang="fr-FR" sz="700" b="1" dirty="0"/>
              <a:t>Domain </a:t>
            </a:r>
            <a:r>
              <a:rPr lang="fr-FR" sz="700" b="1" dirty="0" err="1"/>
              <a:t>Controler</a:t>
            </a:r>
            <a:endParaRPr lang="fr-FR" sz="700" b="1" dirty="0"/>
          </a:p>
        </p:txBody>
      </p:sp>
      <p:sp>
        <p:nvSpPr>
          <p:cNvPr id="19" name="ZoneTexte 18">
            <a:extLst>
              <a:ext uri="{FF2B5EF4-FFF2-40B4-BE49-F238E27FC236}">
                <a16:creationId xmlns:a16="http://schemas.microsoft.com/office/drawing/2014/main" id="{0AD9759F-4B17-B055-AADC-68A169A11AF5}"/>
              </a:ext>
            </a:extLst>
          </p:cNvPr>
          <p:cNvSpPr txBox="1"/>
          <p:nvPr/>
        </p:nvSpPr>
        <p:spPr>
          <a:xfrm>
            <a:off x="3795536" y="3572741"/>
            <a:ext cx="596039" cy="369332"/>
          </a:xfrm>
          <a:prstGeom prst="rect">
            <a:avLst/>
          </a:prstGeom>
          <a:solidFill>
            <a:srgbClr val="E5F3F3"/>
          </a:solidFill>
        </p:spPr>
        <p:txBody>
          <a:bodyPr wrap="square" lIns="0" tIns="0" rIns="0" bIns="0" rtlCol="0">
            <a:spAutoFit/>
          </a:bodyPr>
          <a:lstStyle/>
          <a:p>
            <a:pPr algn="ctr"/>
            <a:r>
              <a:rPr lang="fr-FR" sz="800" b="1" dirty="0"/>
              <a:t>Layer 2</a:t>
            </a:r>
          </a:p>
          <a:p>
            <a:pPr algn="ctr"/>
            <a:r>
              <a:rPr lang="fr-FR" sz="800" b="1" dirty="0" err="1"/>
              <a:t>Supervisory</a:t>
            </a:r>
            <a:endParaRPr lang="fr-FR" sz="800" b="1" dirty="0"/>
          </a:p>
          <a:p>
            <a:pPr algn="ctr"/>
            <a:r>
              <a:rPr lang="fr-FR" sz="800" b="1" dirty="0"/>
              <a:t> LAN</a:t>
            </a:r>
          </a:p>
        </p:txBody>
      </p:sp>
      <p:sp>
        <p:nvSpPr>
          <p:cNvPr id="20" name="ZoneTexte 19">
            <a:extLst>
              <a:ext uri="{FF2B5EF4-FFF2-40B4-BE49-F238E27FC236}">
                <a16:creationId xmlns:a16="http://schemas.microsoft.com/office/drawing/2014/main" id="{7CD2210C-1D84-81D0-DD0F-D6BFBCD79450}"/>
              </a:ext>
            </a:extLst>
          </p:cNvPr>
          <p:cNvSpPr txBox="1"/>
          <p:nvPr/>
        </p:nvSpPr>
        <p:spPr>
          <a:xfrm>
            <a:off x="3795536" y="2586409"/>
            <a:ext cx="596039" cy="369332"/>
          </a:xfrm>
          <a:prstGeom prst="rect">
            <a:avLst/>
          </a:prstGeom>
          <a:solidFill>
            <a:srgbClr val="D7EFF7"/>
          </a:solidFill>
        </p:spPr>
        <p:txBody>
          <a:bodyPr wrap="square" lIns="0" tIns="0" rIns="0" bIns="0" rtlCol="0">
            <a:spAutoFit/>
          </a:bodyPr>
          <a:lstStyle/>
          <a:p>
            <a:pPr algn="ctr"/>
            <a:r>
              <a:rPr lang="fr-FR" sz="800" b="1" dirty="0"/>
              <a:t>Layer 3</a:t>
            </a:r>
          </a:p>
          <a:p>
            <a:pPr algn="ctr"/>
            <a:r>
              <a:rPr lang="fr-FR" sz="800" b="1" dirty="0" err="1"/>
              <a:t>Operation</a:t>
            </a:r>
            <a:endParaRPr lang="fr-FR" sz="800" b="1" dirty="0"/>
          </a:p>
          <a:p>
            <a:pPr algn="ctr"/>
            <a:r>
              <a:rPr lang="fr-FR" sz="800" b="1" dirty="0"/>
              <a:t>DMZ</a:t>
            </a:r>
          </a:p>
        </p:txBody>
      </p:sp>
      <p:sp>
        <p:nvSpPr>
          <p:cNvPr id="21" name="ZoneTexte 20">
            <a:extLst>
              <a:ext uri="{FF2B5EF4-FFF2-40B4-BE49-F238E27FC236}">
                <a16:creationId xmlns:a16="http://schemas.microsoft.com/office/drawing/2014/main" id="{345E74C1-BC68-5909-B3FA-A4E4ABBFEDA5}"/>
              </a:ext>
            </a:extLst>
          </p:cNvPr>
          <p:cNvSpPr txBox="1"/>
          <p:nvPr/>
        </p:nvSpPr>
        <p:spPr>
          <a:xfrm>
            <a:off x="3795536" y="4037880"/>
            <a:ext cx="596039" cy="369332"/>
          </a:xfrm>
          <a:prstGeom prst="rect">
            <a:avLst/>
          </a:prstGeom>
          <a:solidFill>
            <a:srgbClr val="F5FBE0"/>
          </a:solidFill>
        </p:spPr>
        <p:txBody>
          <a:bodyPr wrap="square" lIns="0" tIns="0" rIns="0" bIns="0" rtlCol="0">
            <a:spAutoFit/>
          </a:bodyPr>
          <a:lstStyle/>
          <a:p>
            <a:pPr algn="ctr"/>
            <a:r>
              <a:rPr lang="fr-FR" sz="800" b="1" dirty="0"/>
              <a:t>Layer 1</a:t>
            </a:r>
          </a:p>
          <a:p>
            <a:pPr algn="ctr"/>
            <a:r>
              <a:rPr lang="fr-FR" sz="800" b="1" dirty="0" err="1"/>
              <a:t>Controler</a:t>
            </a:r>
            <a:endParaRPr lang="fr-FR" sz="800" b="1" dirty="0"/>
          </a:p>
          <a:p>
            <a:pPr algn="ctr"/>
            <a:r>
              <a:rPr lang="fr-FR" sz="800" b="1" dirty="0"/>
              <a:t> LAN</a:t>
            </a:r>
          </a:p>
        </p:txBody>
      </p:sp>
      <p:sp>
        <p:nvSpPr>
          <p:cNvPr id="22" name="ZoneTexte 21">
            <a:extLst>
              <a:ext uri="{FF2B5EF4-FFF2-40B4-BE49-F238E27FC236}">
                <a16:creationId xmlns:a16="http://schemas.microsoft.com/office/drawing/2014/main" id="{565C618D-EDE5-D8FD-1F7E-0C64F93233C1}"/>
              </a:ext>
            </a:extLst>
          </p:cNvPr>
          <p:cNvSpPr txBox="1"/>
          <p:nvPr/>
        </p:nvSpPr>
        <p:spPr>
          <a:xfrm>
            <a:off x="3795536" y="4492803"/>
            <a:ext cx="596039" cy="369332"/>
          </a:xfrm>
          <a:prstGeom prst="rect">
            <a:avLst/>
          </a:prstGeom>
          <a:solidFill>
            <a:srgbClr val="FCE1EC"/>
          </a:solidFill>
        </p:spPr>
        <p:txBody>
          <a:bodyPr wrap="square" lIns="0" tIns="0" rIns="0" bIns="0" rtlCol="0">
            <a:spAutoFit/>
          </a:bodyPr>
          <a:lstStyle/>
          <a:p>
            <a:pPr algn="ctr"/>
            <a:r>
              <a:rPr lang="fr-FR" sz="800" b="1" dirty="0"/>
              <a:t>Layer 0</a:t>
            </a:r>
          </a:p>
          <a:p>
            <a:pPr algn="ctr"/>
            <a:r>
              <a:rPr lang="fr-FR" sz="800" b="1" dirty="0"/>
              <a:t>Bus </a:t>
            </a:r>
          </a:p>
          <a:p>
            <a:pPr algn="ctr"/>
            <a:r>
              <a:rPr lang="fr-FR" sz="800" b="1" dirty="0"/>
              <a:t>Network</a:t>
            </a:r>
          </a:p>
        </p:txBody>
      </p:sp>
      <p:sp>
        <p:nvSpPr>
          <p:cNvPr id="23" name="ZoneTexte 22">
            <a:extLst>
              <a:ext uri="{FF2B5EF4-FFF2-40B4-BE49-F238E27FC236}">
                <a16:creationId xmlns:a16="http://schemas.microsoft.com/office/drawing/2014/main" id="{F1364ABF-0199-5F13-944C-8EA8CB3FD8B0}"/>
              </a:ext>
            </a:extLst>
          </p:cNvPr>
          <p:cNvSpPr txBox="1"/>
          <p:nvPr/>
        </p:nvSpPr>
        <p:spPr>
          <a:xfrm>
            <a:off x="4729044" y="1952738"/>
            <a:ext cx="557845" cy="215444"/>
          </a:xfrm>
          <a:prstGeom prst="rect">
            <a:avLst/>
          </a:prstGeom>
          <a:solidFill>
            <a:schemeClr val="bg1"/>
          </a:solidFill>
        </p:spPr>
        <p:txBody>
          <a:bodyPr wrap="none" lIns="0" tIns="0" rIns="0" bIns="0" rtlCol="0">
            <a:spAutoFit/>
          </a:bodyPr>
          <a:lstStyle/>
          <a:p>
            <a:pPr algn="ctr"/>
            <a:r>
              <a:rPr lang="fr-FR" sz="700" b="1" dirty="0" err="1"/>
              <a:t>Authentication</a:t>
            </a:r>
            <a:endParaRPr lang="fr-FR" sz="700" b="1" dirty="0"/>
          </a:p>
          <a:p>
            <a:pPr algn="ctr"/>
            <a:r>
              <a:rPr lang="fr-FR" sz="700" b="1" dirty="0"/>
              <a:t> Servers</a:t>
            </a:r>
          </a:p>
        </p:txBody>
      </p:sp>
      <p:sp>
        <p:nvSpPr>
          <p:cNvPr id="24" name="ZoneTexte 23">
            <a:extLst>
              <a:ext uri="{FF2B5EF4-FFF2-40B4-BE49-F238E27FC236}">
                <a16:creationId xmlns:a16="http://schemas.microsoft.com/office/drawing/2014/main" id="{986F0603-2445-F1EB-65FF-68BF4ABB81A3}"/>
              </a:ext>
            </a:extLst>
          </p:cNvPr>
          <p:cNvSpPr txBox="1"/>
          <p:nvPr/>
        </p:nvSpPr>
        <p:spPr>
          <a:xfrm>
            <a:off x="5472938" y="1965793"/>
            <a:ext cx="381516" cy="215444"/>
          </a:xfrm>
          <a:prstGeom prst="rect">
            <a:avLst/>
          </a:prstGeom>
          <a:solidFill>
            <a:schemeClr val="bg1"/>
          </a:solidFill>
        </p:spPr>
        <p:txBody>
          <a:bodyPr wrap="none" lIns="0" tIns="0" rIns="0" bIns="0" rtlCol="0">
            <a:spAutoFit/>
          </a:bodyPr>
          <a:lstStyle/>
          <a:p>
            <a:pPr algn="ctr"/>
            <a:r>
              <a:rPr lang="fr-FR" sz="700" b="1" dirty="0"/>
              <a:t>Entreprise</a:t>
            </a:r>
          </a:p>
          <a:p>
            <a:pPr algn="ctr"/>
            <a:r>
              <a:rPr lang="fr-FR" sz="700" b="1" dirty="0"/>
              <a:t>Desktops</a:t>
            </a:r>
          </a:p>
        </p:txBody>
      </p:sp>
      <p:sp>
        <p:nvSpPr>
          <p:cNvPr id="25" name="ZoneTexte 24">
            <a:extLst>
              <a:ext uri="{FF2B5EF4-FFF2-40B4-BE49-F238E27FC236}">
                <a16:creationId xmlns:a16="http://schemas.microsoft.com/office/drawing/2014/main" id="{67E04C1B-55E5-F623-31A7-D4E355E5808A}"/>
              </a:ext>
            </a:extLst>
          </p:cNvPr>
          <p:cNvSpPr txBox="1"/>
          <p:nvPr/>
        </p:nvSpPr>
        <p:spPr>
          <a:xfrm>
            <a:off x="6031672" y="1960713"/>
            <a:ext cx="339837" cy="215444"/>
          </a:xfrm>
          <a:prstGeom prst="rect">
            <a:avLst/>
          </a:prstGeom>
          <a:solidFill>
            <a:schemeClr val="bg1"/>
          </a:solidFill>
        </p:spPr>
        <p:txBody>
          <a:bodyPr wrap="none" lIns="0" tIns="0" rIns="0" bIns="0" rtlCol="0">
            <a:spAutoFit/>
          </a:bodyPr>
          <a:lstStyle/>
          <a:p>
            <a:pPr algn="ctr"/>
            <a:r>
              <a:rPr lang="fr-FR" sz="700" b="1" dirty="0"/>
              <a:t>Business </a:t>
            </a:r>
          </a:p>
          <a:p>
            <a:pPr algn="ctr"/>
            <a:r>
              <a:rPr lang="fr-FR" sz="700" b="1" dirty="0"/>
              <a:t>Servers</a:t>
            </a:r>
          </a:p>
        </p:txBody>
      </p:sp>
      <p:sp>
        <p:nvSpPr>
          <p:cNvPr id="26" name="ZoneTexte 25">
            <a:extLst>
              <a:ext uri="{FF2B5EF4-FFF2-40B4-BE49-F238E27FC236}">
                <a16:creationId xmlns:a16="http://schemas.microsoft.com/office/drawing/2014/main" id="{F9E895AB-759E-5008-6489-85AAF5EC4E6B}"/>
              </a:ext>
            </a:extLst>
          </p:cNvPr>
          <p:cNvSpPr txBox="1"/>
          <p:nvPr/>
        </p:nvSpPr>
        <p:spPr>
          <a:xfrm>
            <a:off x="4737813" y="1217490"/>
            <a:ext cx="468077" cy="107722"/>
          </a:xfrm>
          <a:prstGeom prst="rect">
            <a:avLst/>
          </a:prstGeom>
          <a:solidFill>
            <a:schemeClr val="bg1"/>
          </a:solidFill>
        </p:spPr>
        <p:txBody>
          <a:bodyPr wrap="none" lIns="0" tIns="0" rIns="0" bIns="0" rtlCol="0">
            <a:spAutoFit/>
          </a:bodyPr>
          <a:lstStyle/>
          <a:p>
            <a:pPr algn="ctr"/>
            <a:r>
              <a:rPr lang="fr-FR" sz="700" b="1" dirty="0"/>
              <a:t>Web Servers</a:t>
            </a:r>
          </a:p>
        </p:txBody>
      </p:sp>
      <p:sp>
        <p:nvSpPr>
          <p:cNvPr id="27" name="ZoneTexte 26">
            <a:extLst>
              <a:ext uri="{FF2B5EF4-FFF2-40B4-BE49-F238E27FC236}">
                <a16:creationId xmlns:a16="http://schemas.microsoft.com/office/drawing/2014/main" id="{7DFC6B88-BCA1-D2C8-63D5-55C29C25184B}"/>
              </a:ext>
            </a:extLst>
          </p:cNvPr>
          <p:cNvSpPr txBox="1"/>
          <p:nvPr/>
        </p:nvSpPr>
        <p:spPr>
          <a:xfrm>
            <a:off x="5592584" y="1221471"/>
            <a:ext cx="500137" cy="107722"/>
          </a:xfrm>
          <a:prstGeom prst="rect">
            <a:avLst/>
          </a:prstGeom>
          <a:solidFill>
            <a:schemeClr val="bg1"/>
          </a:solidFill>
        </p:spPr>
        <p:txBody>
          <a:bodyPr wrap="none" lIns="0" tIns="0" rIns="0" bIns="0" rtlCol="0">
            <a:spAutoFit/>
          </a:bodyPr>
          <a:lstStyle/>
          <a:p>
            <a:pPr algn="ctr"/>
            <a:r>
              <a:rPr lang="fr-FR" sz="700" b="1" dirty="0"/>
              <a:t>Email Servers</a:t>
            </a:r>
          </a:p>
        </p:txBody>
      </p:sp>
      <p:sp>
        <p:nvSpPr>
          <p:cNvPr id="28" name="ZoneTexte 27">
            <a:extLst>
              <a:ext uri="{FF2B5EF4-FFF2-40B4-BE49-F238E27FC236}">
                <a16:creationId xmlns:a16="http://schemas.microsoft.com/office/drawing/2014/main" id="{A7C0C58C-68EA-FB0A-093B-C3042670A456}"/>
              </a:ext>
            </a:extLst>
          </p:cNvPr>
          <p:cNvSpPr txBox="1"/>
          <p:nvPr/>
        </p:nvSpPr>
        <p:spPr>
          <a:xfrm>
            <a:off x="5592584" y="581058"/>
            <a:ext cx="314189" cy="215444"/>
          </a:xfrm>
          <a:prstGeom prst="rect">
            <a:avLst/>
          </a:prstGeom>
          <a:solidFill>
            <a:schemeClr val="bg1"/>
          </a:solidFill>
        </p:spPr>
        <p:txBody>
          <a:bodyPr wrap="none" lIns="0" tIns="0" rIns="0" bIns="0" rtlCol="0">
            <a:spAutoFit/>
          </a:bodyPr>
          <a:lstStyle/>
          <a:p>
            <a:pPr algn="ctr"/>
            <a:r>
              <a:rPr lang="fr-FR" sz="700" b="1" dirty="0" err="1"/>
              <a:t>Remote</a:t>
            </a:r>
            <a:r>
              <a:rPr lang="fr-FR" sz="700" b="1" dirty="0"/>
              <a:t> </a:t>
            </a:r>
          </a:p>
          <a:p>
            <a:pPr algn="ctr"/>
            <a:r>
              <a:rPr lang="fr-FR" sz="700" b="1" dirty="0" err="1"/>
              <a:t>Users</a:t>
            </a:r>
            <a:endParaRPr lang="fr-FR" sz="700" b="1" dirty="0"/>
          </a:p>
        </p:txBody>
      </p:sp>
      <p:sp>
        <p:nvSpPr>
          <p:cNvPr id="29" name="ZoneTexte 28">
            <a:extLst>
              <a:ext uri="{FF2B5EF4-FFF2-40B4-BE49-F238E27FC236}">
                <a16:creationId xmlns:a16="http://schemas.microsoft.com/office/drawing/2014/main" id="{64057389-00C3-D05E-6D55-73E6A9E7A929}"/>
              </a:ext>
            </a:extLst>
          </p:cNvPr>
          <p:cNvSpPr txBox="1"/>
          <p:nvPr/>
        </p:nvSpPr>
        <p:spPr>
          <a:xfrm>
            <a:off x="7031395" y="608419"/>
            <a:ext cx="455254" cy="161583"/>
          </a:xfrm>
          <a:prstGeom prst="rect">
            <a:avLst/>
          </a:prstGeom>
          <a:solidFill>
            <a:schemeClr val="bg1"/>
          </a:solidFill>
        </p:spPr>
        <p:txBody>
          <a:bodyPr wrap="none" lIns="0" tIns="0" rIns="0" bIns="0" rtlCol="0">
            <a:spAutoFit/>
          </a:bodyPr>
          <a:lstStyle/>
          <a:p>
            <a:pPr algn="ctr"/>
            <a:r>
              <a:rPr lang="fr-FR" sz="1050" b="1" dirty="0"/>
              <a:t>Internet</a:t>
            </a:r>
          </a:p>
        </p:txBody>
      </p:sp>
    </p:spTree>
    <p:extLst>
      <p:ext uri="{BB962C8B-B14F-4D97-AF65-F5344CB8AC3E}">
        <p14:creationId xmlns:p14="http://schemas.microsoft.com/office/powerpoint/2010/main" val="13134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CCD53A-3321-FDB9-CA50-70544F935C22}"/>
              </a:ext>
            </a:extLst>
          </p:cNvPr>
          <p:cNvSpPr>
            <a:spLocks noGrp="1"/>
          </p:cNvSpPr>
          <p:nvPr>
            <p:ph type="ctrTitle"/>
          </p:nvPr>
        </p:nvSpPr>
        <p:spPr>
          <a:xfrm>
            <a:off x="335526" y="203161"/>
            <a:ext cx="8472948" cy="799730"/>
          </a:xfrm>
        </p:spPr>
        <p:txBody>
          <a:bodyPr>
            <a:normAutofit fontScale="90000"/>
          </a:bodyPr>
          <a:lstStyle/>
          <a:p>
            <a:r>
              <a:rPr lang="en-US" dirty="0"/>
              <a:t>CSP Training Logistic: CSP0009_S_E</a:t>
            </a:r>
            <a:br>
              <a:rPr lang="en-US" dirty="0"/>
            </a:br>
            <a:r>
              <a:rPr lang="en-US" dirty="0"/>
              <a:t>Cyber range &amp; operations on SCADA</a:t>
            </a:r>
          </a:p>
        </p:txBody>
      </p:sp>
      <p:sp>
        <p:nvSpPr>
          <p:cNvPr id="4" name="Text Placeholder 3">
            <a:extLst>
              <a:ext uri="{FF2B5EF4-FFF2-40B4-BE49-F238E27FC236}">
                <a16:creationId xmlns:a16="http://schemas.microsoft.com/office/drawing/2014/main" id="{548BD71C-DCE9-9855-DCBE-675F20E94682}"/>
              </a:ext>
            </a:extLst>
          </p:cNvPr>
          <p:cNvSpPr>
            <a:spLocks noGrp="1"/>
          </p:cNvSpPr>
          <p:nvPr>
            <p:ph type="body" sz="quarter" idx="16"/>
          </p:nvPr>
        </p:nvSpPr>
        <p:spPr>
          <a:xfrm>
            <a:off x="988765" y="1420783"/>
            <a:ext cx="2135981" cy="2543174"/>
          </a:xfrm>
        </p:spPr>
        <p:txBody>
          <a:bodyPr/>
          <a:lstStyle/>
          <a:p>
            <a:r>
              <a:rPr lang="en-US" dirty="0"/>
              <a:t>WHEN</a:t>
            </a:r>
          </a:p>
        </p:txBody>
      </p:sp>
      <p:pic>
        <p:nvPicPr>
          <p:cNvPr id="51" name="Picture Placeholder 50" descr="Abacus">
            <a:extLst>
              <a:ext uri="{FF2B5EF4-FFF2-40B4-BE49-F238E27FC236}">
                <a16:creationId xmlns:a16="http://schemas.microsoft.com/office/drawing/2014/main" id="{F1A5F630-1971-68D5-BEDA-6FC11471C8E1}"/>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4502" b="4502"/>
          <a:stretch/>
        </p:blipFill>
        <p:spPr>
          <a:xfrm>
            <a:off x="1679564" y="2125266"/>
            <a:ext cx="754380" cy="685800"/>
          </a:xfrm>
        </p:spPr>
      </p:pic>
      <p:sp>
        <p:nvSpPr>
          <p:cNvPr id="8" name="Text Placeholder 7">
            <a:extLst>
              <a:ext uri="{FF2B5EF4-FFF2-40B4-BE49-F238E27FC236}">
                <a16:creationId xmlns:a16="http://schemas.microsoft.com/office/drawing/2014/main" id="{442063B1-AD32-CF53-B792-70C1B67D527C}"/>
              </a:ext>
            </a:extLst>
          </p:cNvPr>
          <p:cNvSpPr>
            <a:spLocks noGrp="1"/>
          </p:cNvSpPr>
          <p:nvPr>
            <p:ph type="body" sz="quarter" idx="20"/>
          </p:nvPr>
        </p:nvSpPr>
        <p:spPr>
          <a:xfrm>
            <a:off x="1204363" y="2992054"/>
            <a:ext cx="1706910" cy="670322"/>
          </a:xfrm>
        </p:spPr>
        <p:txBody>
          <a:bodyPr/>
          <a:lstStyle/>
          <a:p>
            <a:pPr lvl="0"/>
            <a:r>
              <a:rPr lang="en-US" dirty="0"/>
              <a:t>Time schedule: Autumn 2024</a:t>
            </a:r>
          </a:p>
        </p:txBody>
      </p:sp>
      <p:sp>
        <p:nvSpPr>
          <p:cNvPr id="7" name="Text Placeholder 6">
            <a:extLst>
              <a:ext uri="{FF2B5EF4-FFF2-40B4-BE49-F238E27FC236}">
                <a16:creationId xmlns:a16="http://schemas.microsoft.com/office/drawing/2014/main" id="{CEAC814C-D211-009A-190F-549B7A0D6398}"/>
              </a:ext>
            </a:extLst>
          </p:cNvPr>
          <p:cNvSpPr>
            <a:spLocks noGrp="1"/>
          </p:cNvSpPr>
          <p:nvPr>
            <p:ph type="body" sz="quarter" idx="18"/>
          </p:nvPr>
        </p:nvSpPr>
        <p:spPr>
          <a:xfrm>
            <a:off x="3488320" y="1420783"/>
            <a:ext cx="2135981" cy="2543174"/>
          </a:xfrm>
        </p:spPr>
        <p:txBody>
          <a:bodyPr/>
          <a:lstStyle/>
          <a:p>
            <a:r>
              <a:rPr lang="en-US" dirty="0"/>
              <a:t>WHERE</a:t>
            </a:r>
          </a:p>
        </p:txBody>
      </p:sp>
      <p:pic>
        <p:nvPicPr>
          <p:cNvPr id="53" name="Picture Placeholder 52" descr="3d Glasses">
            <a:extLst>
              <a:ext uri="{FF2B5EF4-FFF2-40B4-BE49-F238E27FC236}">
                <a16:creationId xmlns:a16="http://schemas.microsoft.com/office/drawing/2014/main" id="{6D152620-03B9-AECD-503A-E23309285EA7}"/>
              </a:ext>
            </a:extLst>
          </p:cNvPr>
          <p:cNvPicPr>
            <a:picLocks noGrp="1" noChangeAspect="1"/>
          </p:cNvPicPr>
          <p:nvPr>
            <p:ph type="pic" sz="quarter" idx="24"/>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4574" b="4574"/>
          <a:stretch/>
        </p:blipFill>
        <p:spPr>
          <a:xfrm>
            <a:off x="4179119" y="2216130"/>
            <a:ext cx="754380" cy="685800"/>
          </a:xfrm>
        </p:spPr>
      </p:pic>
      <p:sp>
        <p:nvSpPr>
          <p:cNvPr id="9" name="Text Placeholder 8">
            <a:extLst>
              <a:ext uri="{FF2B5EF4-FFF2-40B4-BE49-F238E27FC236}">
                <a16:creationId xmlns:a16="http://schemas.microsoft.com/office/drawing/2014/main" id="{ABB0AEFB-9FA8-4379-DA69-49759E72608E}"/>
              </a:ext>
            </a:extLst>
          </p:cNvPr>
          <p:cNvSpPr>
            <a:spLocks noGrp="1"/>
          </p:cNvSpPr>
          <p:nvPr>
            <p:ph type="body" sz="quarter" idx="21"/>
          </p:nvPr>
        </p:nvSpPr>
        <p:spPr>
          <a:xfrm>
            <a:off x="3703918" y="2992054"/>
            <a:ext cx="1706910" cy="670322"/>
          </a:xfrm>
        </p:spPr>
        <p:txBody>
          <a:bodyPr/>
          <a:lstStyle/>
          <a:p>
            <a:r>
              <a:rPr lang="en-US" dirty="0"/>
              <a:t>ONSITE-Location Information</a:t>
            </a:r>
          </a:p>
        </p:txBody>
      </p:sp>
      <p:sp>
        <p:nvSpPr>
          <p:cNvPr id="2" name="Text Placeholder 1">
            <a:extLst>
              <a:ext uri="{FF2B5EF4-FFF2-40B4-BE49-F238E27FC236}">
                <a16:creationId xmlns:a16="http://schemas.microsoft.com/office/drawing/2014/main" id="{C5B8455C-CEA2-F7C8-E898-97C86849DC0E}"/>
              </a:ext>
            </a:extLst>
          </p:cNvPr>
          <p:cNvSpPr>
            <a:spLocks noGrp="1"/>
          </p:cNvSpPr>
          <p:nvPr>
            <p:ph type="body" sz="quarter" idx="19"/>
          </p:nvPr>
        </p:nvSpPr>
        <p:spPr>
          <a:xfrm>
            <a:off x="5996553" y="1420783"/>
            <a:ext cx="2135981" cy="2543174"/>
          </a:xfrm>
        </p:spPr>
        <p:txBody>
          <a:bodyPr/>
          <a:lstStyle/>
          <a:p>
            <a:r>
              <a:rPr lang="en-US" dirty="0"/>
              <a:t>HOW</a:t>
            </a:r>
          </a:p>
        </p:txBody>
      </p:sp>
      <p:pic>
        <p:nvPicPr>
          <p:cNvPr id="55" name="Picture Placeholder 54" descr="Circuit">
            <a:extLst>
              <a:ext uri="{FF2B5EF4-FFF2-40B4-BE49-F238E27FC236}">
                <a16:creationId xmlns:a16="http://schemas.microsoft.com/office/drawing/2014/main" id="{415585AE-96E0-81D6-0A31-2A13ECB76808}"/>
              </a:ext>
            </a:extLst>
          </p:cNvPr>
          <p:cNvPicPr>
            <a:picLocks noGrp="1" noChangeAspect="1"/>
          </p:cNvPicPr>
          <p:nvPr>
            <p:ph type="pic" sz="quarter" idx="25"/>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4502" b="4502"/>
          <a:stretch/>
        </p:blipFill>
        <p:spPr>
          <a:xfrm>
            <a:off x="6687353" y="2125266"/>
            <a:ext cx="754380" cy="685800"/>
          </a:xfrm>
        </p:spPr>
      </p:pic>
      <p:sp>
        <p:nvSpPr>
          <p:cNvPr id="10" name="Text Placeholder 9">
            <a:extLst>
              <a:ext uri="{FF2B5EF4-FFF2-40B4-BE49-F238E27FC236}">
                <a16:creationId xmlns:a16="http://schemas.microsoft.com/office/drawing/2014/main" id="{C0563BBD-CFF8-BAAA-D1C5-C6AC7B376BCA}"/>
              </a:ext>
            </a:extLst>
          </p:cNvPr>
          <p:cNvSpPr>
            <a:spLocks noGrp="1"/>
          </p:cNvSpPr>
          <p:nvPr>
            <p:ph type="body" sz="quarter" idx="22"/>
          </p:nvPr>
        </p:nvSpPr>
        <p:spPr>
          <a:xfrm>
            <a:off x="6212151" y="2992054"/>
            <a:ext cx="1706910" cy="670322"/>
          </a:xfrm>
        </p:spPr>
        <p:txBody>
          <a:bodyPr/>
          <a:lstStyle/>
          <a:p>
            <a:pPr lvl="0"/>
            <a:r>
              <a:rPr lang="en-US" dirty="0"/>
              <a:t>Delivery Method</a:t>
            </a:r>
          </a:p>
        </p:txBody>
      </p:sp>
      <p:sp>
        <p:nvSpPr>
          <p:cNvPr id="6" name="Slide Number Placeholder 5">
            <a:extLst>
              <a:ext uri="{FF2B5EF4-FFF2-40B4-BE49-F238E27FC236}">
                <a16:creationId xmlns:a16="http://schemas.microsoft.com/office/drawing/2014/main" id="{6314DC98-ED35-A03F-CA2C-D54F23D0FD11}"/>
              </a:ext>
            </a:extLst>
          </p:cNvPr>
          <p:cNvSpPr>
            <a:spLocks noGrp="1"/>
          </p:cNvSpPr>
          <p:nvPr>
            <p:ph type="sldNum" sz="quarter" idx="4"/>
          </p:nvPr>
        </p:nvSpPr>
        <p:spPr>
          <a:xfrm>
            <a:off x="8076410" y="4718081"/>
            <a:ext cx="463434" cy="273844"/>
          </a:xfrm>
        </p:spPr>
        <p:txBody>
          <a:bodyPr/>
          <a:lstStyle/>
          <a:p>
            <a:fld id="{3A98EE3D-8CD1-4C3F-BD1C-C98C9596463C}" type="slidenum">
              <a:rPr lang="en-US">
                <a:solidFill>
                  <a:srgbClr val="000000"/>
                </a:solidFill>
                <a:latin typeface="Century Gothic"/>
              </a:rPr>
              <a:pPr/>
              <a:t>4</a:t>
            </a:fld>
            <a:endParaRPr lang="en-US" dirty="0">
              <a:solidFill>
                <a:srgbClr val="000000"/>
              </a:solidFill>
              <a:latin typeface="Century Gothic"/>
            </a:endParaRPr>
          </a:p>
        </p:txBody>
      </p:sp>
      <p:sp>
        <p:nvSpPr>
          <p:cNvPr id="11" name="Footer Placeholder 10">
            <a:extLst>
              <a:ext uri="{FF2B5EF4-FFF2-40B4-BE49-F238E27FC236}">
                <a16:creationId xmlns:a16="http://schemas.microsoft.com/office/drawing/2014/main" id="{FA452AF8-DBC0-33A2-73F3-147F82F5E9FE}"/>
              </a:ext>
            </a:extLst>
          </p:cNvPr>
          <p:cNvSpPr>
            <a:spLocks noGrp="1"/>
          </p:cNvSpPr>
          <p:nvPr>
            <p:ph type="ftr" sz="quarter" idx="3"/>
          </p:nvPr>
        </p:nvSpPr>
        <p:spPr>
          <a:xfrm>
            <a:off x="618181" y="4718081"/>
            <a:ext cx="5529858" cy="273844"/>
          </a:xfrm>
        </p:spPr>
        <p:txBody>
          <a:bodyPr/>
          <a:lstStyle/>
          <a:p>
            <a:r>
              <a:rPr lang="en-US" dirty="0">
                <a:solidFill>
                  <a:srgbClr val="000000"/>
                </a:solidFill>
                <a:latin typeface="Century Gothic"/>
              </a:rPr>
              <a:t>CSP0011_S_E_Cyber range &amp; operations on SCADA: Presentation Template Created by PR</a:t>
            </a:r>
          </a:p>
        </p:txBody>
      </p:sp>
      <p:sp>
        <p:nvSpPr>
          <p:cNvPr id="5" name="ZoneTexte 4">
            <a:extLst>
              <a:ext uri="{FF2B5EF4-FFF2-40B4-BE49-F238E27FC236}">
                <a16:creationId xmlns:a16="http://schemas.microsoft.com/office/drawing/2014/main" id="{5285F1C2-E04D-48FC-752B-7304B7EA523B}"/>
              </a:ext>
            </a:extLst>
          </p:cNvPr>
          <p:cNvSpPr txBox="1"/>
          <p:nvPr/>
        </p:nvSpPr>
        <p:spPr>
          <a:xfrm>
            <a:off x="618181" y="4360663"/>
            <a:ext cx="3242570" cy="307777"/>
          </a:xfrm>
          <a:prstGeom prst="rect">
            <a:avLst/>
          </a:prstGeom>
          <a:noFill/>
        </p:spPr>
        <p:txBody>
          <a:bodyPr wrap="square">
            <a:spAutoFit/>
          </a:bodyPr>
          <a:lstStyle/>
          <a:p>
            <a:r>
              <a:rPr lang="en-GB" sz="1400" u="sng"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https://www.cybersecpro-project.eu/</a:t>
            </a:r>
            <a:endParaRPr lang="fr-FR" dirty="0">
              <a:solidFill>
                <a:schemeClr val="accent6">
                  <a:lumMod val="75000"/>
                </a:schemeClr>
              </a:solidFill>
            </a:endParaRPr>
          </a:p>
        </p:txBody>
      </p:sp>
    </p:spTree>
    <p:extLst>
      <p:ext uri="{BB962C8B-B14F-4D97-AF65-F5344CB8AC3E}">
        <p14:creationId xmlns:p14="http://schemas.microsoft.com/office/powerpoint/2010/main" val="3317799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C6E0E72-FA51-C3F9-33DC-5294031C924D}"/>
              </a:ext>
            </a:extLst>
          </p:cNvPr>
          <p:cNvSpPr>
            <a:spLocks noGrp="1"/>
          </p:cNvSpPr>
          <p:nvPr>
            <p:ph type="ftr" sz="quarter" idx="11"/>
          </p:nvPr>
        </p:nvSpPr>
        <p:spPr>
          <a:xfrm>
            <a:off x="71228" y="4802915"/>
            <a:ext cx="5113697" cy="273844"/>
          </a:xfrm>
        </p:spPr>
        <p:txBody>
          <a:bodyPr/>
          <a:lstStyle/>
          <a:p>
            <a:endParaRPr lang="fr-FR" dirty="0"/>
          </a:p>
        </p:txBody>
      </p:sp>
      <p:sp>
        <p:nvSpPr>
          <p:cNvPr id="3" name="Espace réservé du numéro de diapositive 2">
            <a:extLst>
              <a:ext uri="{FF2B5EF4-FFF2-40B4-BE49-F238E27FC236}">
                <a16:creationId xmlns:a16="http://schemas.microsoft.com/office/drawing/2014/main" id="{9E57EDD5-62BE-FFD0-E165-CF167D4A45D0}"/>
              </a:ext>
            </a:extLst>
          </p:cNvPr>
          <p:cNvSpPr>
            <a:spLocks noGrp="1"/>
          </p:cNvSpPr>
          <p:nvPr>
            <p:ph type="sldNum" sz="quarter" idx="12"/>
          </p:nvPr>
        </p:nvSpPr>
        <p:spPr/>
        <p:txBody>
          <a:bodyPr/>
          <a:lstStyle/>
          <a:p>
            <a:fld id="{AF8FC096-D195-4392-A597-E50EA60D946D}" type="slidenum">
              <a:rPr lang="fr-FR" smtClean="0"/>
              <a:t>40</a:t>
            </a:fld>
            <a:endParaRPr lang="fr-FR"/>
          </a:p>
        </p:txBody>
      </p:sp>
      <p:sp>
        <p:nvSpPr>
          <p:cNvPr id="11" name="ZoneTexte 10">
            <a:extLst>
              <a:ext uri="{FF2B5EF4-FFF2-40B4-BE49-F238E27FC236}">
                <a16:creationId xmlns:a16="http://schemas.microsoft.com/office/drawing/2014/main" id="{67F1DAB1-5A8D-8FA6-1497-04845ACE5525}"/>
              </a:ext>
            </a:extLst>
          </p:cNvPr>
          <p:cNvSpPr txBox="1"/>
          <p:nvPr/>
        </p:nvSpPr>
        <p:spPr>
          <a:xfrm>
            <a:off x="219456" y="148799"/>
            <a:ext cx="4572000" cy="369332"/>
          </a:xfrm>
          <a:prstGeom prst="rect">
            <a:avLst/>
          </a:prstGeom>
          <a:noFill/>
        </p:spPr>
        <p:txBody>
          <a:bodyPr wrap="square">
            <a:spAutoFit/>
          </a:bodyPr>
          <a:lstStyle/>
          <a:p>
            <a:r>
              <a:rPr lang="en-US" sz="1800" b="1" dirty="0"/>
              <a:t>Live Forensics</a:t>
            </a:r>
            <a:endParaRPr lang="fr-FR" sz="1800" b="1" dirty="0"/>
          </a:p>
        </p:txBody>
      </p:sp>
      <p:sp>
        <p:nvSpPr>
          <p:cNvPr id="13" name="ZoneTexte 12">
            <a:extLst>
              <a:ext uri="{FF2B5EF4-FFF2-40B4-BE49-F238E27FC236}">
                <a16:creationId xmlns:a16="http://schemas.microsoft.com/office/drawing/2014/main" id="{5EA458A0-13C6-4728-92A9-8593DBC715D2}"/>
              </a:ext>
            </a:extLst>
          </p:cNvPr>
          <p:cNvSpPr txBox="1"/>
          <p:nvPr/>
        </p:nvSpPr>
        <p:spPr>
          <a:xfrm>
            <a:off x="183052" y="626426"/>
            <a:ext cx="8777895" cy="4247317"/>
          </a:xfrm>
          <a:prstGeom prst="rect">
            <a:avLst/>
          </a:prstGeom>
          <a:noFill/>
        </p:spPr>
        <p:txBody>
          <a:bodyPr wrap="square">
            <a:spAutoFit/>
          </a:bodyPr>
          <a:lstStyle/>
          <a:p>
            <a:r>
              <a:rPr lang="en-US" dirty="0"/>
              <a:t>Because SCADA must be operational 24/7, investigators cannot turn it off to capture /analyze data.</a:t>
            </a:r>
          </a:p>
          <a:p>
            <a:r>
              <a:rPr lang="en-US" dirty="0"/>
              <a:t>In this case, </a:t>
            </a:r>
            <a:r>
              <a:rPr lang="en-US" b="1" dirty="0"/>
              <a:t>live forensics </a:t>
            </a:r>
            <a:r>
              <a:rPr lang="en-US" dirty="0"/>
              <a:t>is a viable solution for a digital investigation. </a:t>
            </a:r>
          </a:p>
          <a:p>
            <a:endParaRPr lang="en-US" dirty="0"/>
          </a:p>
          <a:p>
            <a:r>
              <a:rPr lang="en-US" dirty="0"/>
              <a:t>Live forensics involves </a:t>
            </a:r>
          </a:p>
          <a:p>
            <a:pPr marL="285750" indent="-285750">
              <a:buFontTx/>
              <a:buChar char="-"/>
            </a:pPr>
            <a:r>
              <a:rPr lang="en-US" dirty="0"/>
              <a:t>Performing data acquisition </a:t>
            </a:r>
          </a:p>
          <a:p>
            <a:pPr marL="285750" indent="-285750">
              <a:buFontTx/>
              <a:buChar char="-"/>
            </a:pPr>
            <a:r>
              <a:rPr lang="en-US" dirty="0"/>
              <a:t>Analysis on a running system. </a:t>
            </a:r>
          </a:p>
          <a:p>
            <a:r>
              <a:rPr lang="en-US" dirty="0"/>
              <a:t>However, their 24/7 availability requirement dictate that forensic investigation spends as little time as possible on a live SCADA system. </a:t>
            </a:r>
          </a:p>
          <a:p>
            <a:endParaRPr lang="en-US" dirty="0"/>
          </a:p>
          <a:p>
            <a:r>
              <a:rPr lang="en-US" dirty="0"/>
              <a:t>Consequently, live data is subsequently analyzed offline. </a:t>
            </a:r>
          </a:p>
          <a:p>
            <a:r>
              <a:rPr lang="en-US" dirty="0"/>
              <a:t>Live data acquisition includes </a:t>
            </a:r>
          </a:p>
          <a:p>
            <a:pPr marL="285750" indent="-285750">
              <a:buFontTx/>
              <a:buChar char="-"/>
            </a:pPr>
            <a:r>
              <a:rPr lang="en-US" dirty="0"/>
              <a:t>volatile data such as the contents of physical memory </a:t>
            </a:r>
          </a:p>
          <a:p>
            <a:pPr marL="285750" indent="-285750">
              <a:buFontTx/>
              <a:buChar char="-"/>
            </a:pPr>
            <a:r>
              <a:rPr lang="en-US" dirty="0"/>
              <a:t>Non-volatile data such as data stored on a hard disk. </a:t>
            </a:r>
          </a:p>
          <a:p>
            <a:r>
              <a:rPr lang="en-US" dirty="0"/>
              <a:t>This differs from traditional dead data acquisition, which involves first taking the system offline, losing all volatile data. </a:t>
            </a:r>
          </a:p>
          <a:p>
            <a:endParaRPr lang="en-US" dirty="0"/>
          </a:p>
          <a:p>
            <a:r>
              <a:rPr lang="en-US" dirty="0"/>
              <a:t>However, volatile data is needed for investigation. </a:t>
            </a:r>
          </a:p>
          <a:p>
            <a:r>
              <a:rPr lang="en-US" dirty="0"/>
              <a:t>- in physical memory it contains information about the system’s current state, such as the number of open network connections, process information, and encryption keys. </a:t>
            </a:r>
            <a:endParaRPr lang="fr-FR" dirty="0"/>
          </a:p>
          <a:p>
            <a:endParaRPr lang="en-US" dirty="0"/>
          </a:p>
        </p:txBody>
      </p:sp>
    </p:spTree>
    <p:extLst>
      <p:ext uri="{BB962C8B-B14F-4D97-AF65-F5344CB8AC3E}">
        <p14:creationId xmlns:p14="http://schemas.microsoft.com/office/powerpoint/2010/main" val="175575094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B1F962E-583A-51CA-B1CA-F9526635AE59}"/>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AF46C779-3EB4-371F-9C4E-DD327D4F5470}"/>
              </a:ext>
            </a:extLst>
          </p:cNvPr>
          <p:cNvSpPr>
            <a:spLocks noGrp="1"/>
          </p:cNvSpPr>
          <p:nvPr>
            <p:ph type="sldNum" sz="quarter" idx="12"/>
          </p:nvPr>
        </p:nvSpPr>
        <p:spPr/>
        <p:txBody>
          <a:bodyPr/>
          <a:lstStyle/>
          <a:p>
            <a:fld id="{AF8FC096-D195-4392-A597-E50EA60D946D}" type="slidenum">
              <a:rPr lang="fr-FR" smtClean="0"/>
              <a:t>41</a:t>
            </a:fld>
            <a:endParaRPr lang="fr-FR"/>
          </a:p>
        </p:txBody>
      </p:sp>
      <p:sp>
        <p:nvSpPr>
          <p:cNvPr id="5" name="ZoneTexte 4">
            <a:extLst>
              <a:ext uri="{FF2B5EF4-FFF2-40B4-BE49-F238E27FC236}">
                <a16:creationId xmlns:a16="http://schemas.microsoft.com/office/drawing/2014/main" id="{6B589BA9-F035-655F-46AB-33482CAAB98D}"/>
              </a:ext>
            </a:extLst>
          </p:cNvPr>
          <p:cNvSpPr txBox="1"/>
          <p:nvPr/>
        </p:nvSpPr>
        <p:spPr>
          <a:xfrm>
            <a:off x="86263" y="117377"/>
            <a:ext cx="5382883" cy="338554"/>
          </a:xfrm>
          <a:prstGeom prst="rect">
            <a:avLst/>
          </a:prstGeom>
          <a:noFill/>
        </p:spPr>
        <p:txBody>
          <a:bodyPr wrap="square">
            <a:spAutoFit/>
          </a:bodyPr>
          <a:lstStyle/>
          <a:p>
            <a:r>
              <a:rPr lang="en-US" sz="1600" b="1" dirty="0"/>
              <a:t>PLC / SCADA live data acquisition challenges</a:t>
            </a:r>
          </a:p>
        </p:txBody>
      </p:sp>
      <p:sp>
        <p:nvSpPr>
          <p:cNvPr id="6" name="ZoneTexte 5">
            <a:extLst>
              <a:ext uri="{FF2B5EF4-FFF2-40B4-BE49-F238E27FC236}">
                <a16:creationId xmlns:a16="http://schemas.microsoft.com/office/drawing/2014/main" id="{442EA8E6-72F9-2B58-24EA-6A0A527D32DA}"/>
              </a:ext>
            </a:extLst>
          </p:cNvPr>
          <p:cNvSpPr txBox="1"/>
          <p:nvPr/>
        </p:nvSpPr>
        <p:spPr>
          <a:xfrm>
            <a:off x="430281" y="1001944"/>
            <a:ext cx="4460648" cy="3193182"/>
          </a:xfrm>
          <a:prstGeom prst="rect">
            <a:avLst/>
          </a:prstGeom>
          <a:noFill/>
        </p:spPr>
        <p:txBody>
          <a:bodyPr wrap="square" rtlCol="0">
            <a:spAutoFit/>
          </a:bodyPr>
          <a:lstStyle/>
          <a:p>
            <a:r>
              <a:rPr lang="fr-FR" sz="1600" b="1" dirty="0" err="1"/>
              <a:t>Early</a:t>
            </a:r>
            <a:r>
              <a:rPr lang="fr-FR" sz="1600" b="1" dirty="0"/>
              <a:t> data </a:t>
            </a:r>
            <a:r>
              <a:rPr lang="fr-FR" sz="1600" b="1" dirty="0" err="1"/>
              <a:t>evidence</a:t>
            </a:r>
            <a:r>
              <a:rPr lang="fr-FR" sz="1600" b="1" dirty="0"/>
              <a:t> acquisition </a:t>
            </a:r>
            <a:r>
              <a:rPr lang="fr-FR" sz="1600" b="1" dirty="0" err="1"/>
              <a:t>after</a:t>
            </a:r>
            <a:r>
              <a:rPr lang="fr-FR" sz="1600" b="1" dirty="0"/>
              <a:t> an incident</a:t>
            </a:r>
          </a:p>
          <a:p>
            <a:endParaRPr lang="fr-FR" sz="1600" b="1" dirty="0"/>
          </a:p>
          <a:p>
            <a:pPr marL="285750" indent="-285750">
              <a:buFontTx/>
              <a:buChar char="-"/>
            </a:pPr>
            <a:r>
              <a:rPr lang="fr-FR" dirty="0"/>
              <a:t>Capture incident traces </a:t>
            </a:r>
            <a:r>
              <a:rPr lang="fr-FR" dirty="0" err="1"/>
              <a:t>before</a:t>
            </a:r>
            <a:r>
              <a:rPr lang="fr-FR" dirty="0"/>
              <a:t> over-</a:t>
            </a:r>
            <a:r>
              <a:rPr lang="fr-FR" dirty="0" err="1"/>
              <a:t>writing</a:t>
            </a:r>
            <a:endParaRPr lang="fr-FR" dirty="0"/>
          </a:p>
          <a:p>
            <a:pPr marL="285750" indent="-285750">
              <a:buFontTx/>
              <a:buChar char="-"/>
            </a:pPr>
            <a:r>
              <a:rPr lang="fr-FR" dirty="0"/>
              <a:t>Ressource </a:t>
            </a:r>
            <a:r>
              <a:rPr lang="fr-FR" dirty="0" err="1"/>
              <a:t>consuming</a:t>
            </a:r>
            <a:r>
              <a:rPr lang="fr-FR" dirty="0"/>
              <a:t> process</a:t>
            </a:r>
          </a:p>
          <a:p>
            <a:endParaRPr lang="fr-FR" dirty="0"/>
          </a:p>
          <a:p>
            <a:r>
              <a:rPr lang="fr-FR" sz="1600" b="1" dirty="0"/>
              <a:t>Digital Evidence </a:t>
            </a:r>
            <a:r>
              <a:rPr lang="fr-FR" sz="1600" b="1" dirty="0" err="1"/>
              <a:t>Validity</a:t>
            </a:r>
            <a:endParaRPr lang="fr-FR" sz="1600" b="1" dirty="0"/>
          </a:p>
          <a:p>
            <a:endParaRPr lang="fr-FR" sz="1600" b="1" dirty="0"/>
          </a:p>
          <a:p>
            <a:pPr marL="285750" indent="-285750">
              <a:buFontTx/>
              <a:buChar char="-"/>
            </a:pPr>
            <a:r>
              <a:rPr lang="en-US" dirty="0"/>
              <a:t>Digital data might not be admissible in court if its integrity is violated</a:t>
            </a:r>
          </a:p>
          <a:p>
            <a:pPr marL="285750" indent="-285750">
              <a:buFontTx/>
              <a:buChar char="-"/>
            </a:pPr>
            <a:r>
              <a:rPr lang="en-US" dirty="0"/>
              <a:t>Intent = Prevent malicious manufacturing of evidence </a:t>
            </a:r>
          </a:p>
          <a:p>
            <a:pPr marL="285750" indent="-285750">
              <a:buFontTx/>
              <a:buChar char="-"/>
            </a:pPr>
            <a:r>
              <a:rPr lang="en-US" dirty="0"/>
              <a:t>Avoid errors while handling evidence during investigation</a:t>
            </a:r>
            <a:endParaRPr lang="fr-FR" dirty="0"/>
          </a:p>
        </p:txBody>
      </p:sp>
      <p:pic>
        <p:nvPicPr>
          <p:cNvPr id="8" name="Image 7">
            <a:extLst>
              <a:ext uri="{FF2B5EF4-FFF2-40B4-BE49-F238E27FC236}">
                <a16:creationId xmlns:a16="http://schemas.microsoft.com/office/drawing/2014/main" id="{778B0396-DC63-9253-F251-134FB9726C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9099" y="556085"/>
            <a:ext cx="3810330" cy="4031329"/>
          </a:xfrm>
          <a:prstGeom prst="rect">
            <a:avLst/>
          </a:prstGeom>
        </p:spPr>
      </p:pic>
      <p:sp>
        <p:nvSpPr>
          <p:cNvPr id="4" name="ZoneTexte 3">
            <a:extLst>
              <a:ext uri="{FF2B5EF4-FFF2-40B4-BE49-F238E27FC236}">
                <a16:creationId xmlns:a16="http://schemas.microsoft.com/office/drawing/2014/main" id="{B7328D90-AE6D-438A-B3C7-0AFCDF4D5707}"/>
              </a:ext>
            </a:extLst>
          </p:cNvPr>
          <p:cNvSpPr txBox="1"/>
          <p:nvPr/>
        </p:nvSpPr>
        <p:spPr>
          <a:xfrm>
            <a:off x="4951928" y="4079583"/>
            <a:ext cx="3897501" cy="584775"/>
          </a:xfrm>
          <a:prstGeom prst="rect">
            <a:avLst/>
          </a:prstGeom>
          <a:solidFill>
            <a:schemeClr val="bg1"/>
          </a:solidFill>
        </p:spPr>
        <p:txBody>
          <a:bodyPr wrap="square" rtlCol="0">
            <a:spAutoFit/>
          </a:bodyPr>
          <a:lstStyle/>
          <a:p>
            <a:r>
              <a:rPr lang="fr-FR" sz="1600" dirty="0" err="1">
                <a:latin typeface="Gigi" panose="04040504061007020D02" pitchFamily="82" charset="0"/>
              </a:rPr>
              <a:t>He’s</a:t>
            </a:r>
            <a:r>
              <a:rPr lang="fr-FR" sz="1600" dirty="0">
                <a:latin typeface="Gigi" panose="04040504061007020D02" pitchFamily="82" charset="0"/>
              </a:rPr>
              <a:t> </a:t>
            </a:r>
            <a:r>
              <a:rPr lang="fr-FR" sz="1600" dirty="0" err="1">
                <a:latin typeface="Gigi" panose="04040504061007020D02" pitchFamily="82" charset="0"/>
              </a:rPr>
              <a:t>falsified</a:t>
            </a:r>
            <a:r>
              <a:rPr lang="fr-FR" sz="1600" dirty="0">
                <a:latin typeface="Gigi" panose="04040504061007020D02" pitchFamily="82" charset="0"/>
              </a:rPr>
              <a:t> data, </a:t>
            </a:r>
            <a:r>
              <a:rPr lang="fr-FR" sz="1600" dirty="0" err="1">
                <a:latin typeface="Gigi" panose="04040504061007020D02" pitchFamily="82" charset="0"/>
              </a:rPr>
              <a:t>He’s</a:t>
            </a:r>
            <a:r>
              <a:rPr lang="fr-FR" sz="1600" dirty="0">
                <a:latin typeface="Gigi" panose="04040504061007020D02" pitchFamily="82" charset="0"/>
              </a:rPr>
              <a:t> </a:t>
            </a:r>
            <a:r>
              <a:rPr lang="fr-FR" sz="1600" dirty="0" err="1">
                <a:latin typeface="Gigi" panose="04040504061007020D02" pitchFamily="82" charset="0"/>
              </a:rPr>
              <a:t>falsified</a:t>
            </a:r>
            <a:r>
              <a:rPr lang="fr-FR" sz="1600" dirty="0">
                <a:latin typeface="Gigi" panose="04040504061007020D02" pitchFamily="82" charset="0"/>
              </a:rPr>
              <a:t> </a:t>
            </a:r>
            <a:r>
              <a:rPr lang="fr-FR" sz="1600" dirty="0" err="1">
                <a:latin typeface="Gigi" panose="04040504061007020D02" pitchFamily="82" charset="0"/>
              </a:rPr>
              <a:t>results</a:t>
            </a:r>
            <a:r>
              <a:rPr lang="fr-FR" sz="1600" dirty="0">
                <a:latin typeface="Gigi" panose="04040504061007020D02" pitchFamily="82" charset="0"/>
              </a:rPr>
              <a:t>…</a:t>
            </a:r>
          </a:p>
          <a:p>
            <a:r>
              <a:rPr lang="fr-FR" sz="1600" dirty="0">
                <a:latin typeface="Gigi" panose="04040504061007020D02" pitchFamily="82" charset="0"/>
              </a:rPr>
              <a:t>And </a:t>
            </a:r>
            <a:r>
              <a:rPr lang="fr-FR" sz="1600" dirty="0" err="1">
                <a:latin typeface="Gigi" panose="04040504061007020D02" pitchFamily="82" charset="0"/>
              </a:rPr>
              <a:t>now</a:t>
            </a:r>
            <a:r>
              <a:rPr lang="fr-FR" sz="1600" dirty="0">
                <a:latin typeface="Gigi" panose="04040504061007020D02" pitchFamily="82" charset="0"/>
              </a:rPr>
              <a:t> </a:t>
            </a:r>
            <a:r>
              <a:rPr lang="fr-FR" sz="1600" dirty="0" err="1">
                <a:latin typeface="Gigi" panose="04040504061007020D02" pitchFamily="82" charset="0"/>
              </a:rPr>
              <a:t>he</a:t>
            </a:r>
            <a:r>
              <a:rPr lang="fr-FR" sz="1600" dirty="0">
                <a:latin typeface="Gigi" panose="04040504061007020D02" pitchFamily="82" charset="0"/>
              </a:rPr>
              <a:t> </a:t>
            </a:r>
            <a:r>
              <a:rPr lang="fr-FR" sz="1600" dirty="0" err="1">
                <a:latin typeface="Gigi" panose="04040504061007020D02" pitchFamily="82" charset="0"/>
              </a:rPr>
              <a:t>says</a:t>
            </a:r>
            <a:r>
              <a:rPr lang="fr-FR" sz="1600" dirty="0">
                <a:latin typeface="Gigi" panose="04040504061007020D02" pitchFamily="82" charset="0"/>
              </a:rPr>
              <a:t> </a:t>
            </a:r>
            <a:r>
              <a:rPr lang="fr-FR" sz="1600" dirty="0" err="1">
                <a:latin typeface="Gigi" panose="04040504061007020D02" pitchFamily="82" charset="0"/>
              </a:rPr>
              <a:t>he</a:t>
            </a:r>
            <a:r>
              <a:rPr lang="fr-FR" sz="1600" dirty="0">
                <a:latin typeface="Gigi" panose="04040504061007020D02" pitchFamily="82" charset="0"/>
              </a:rPr>
              <a:t> loves me.</a:t>
            </a:r>
          </a:p>
        </p:txBody>
      </p:sp>
    </p:spTree>
    <p:extLst>
      <p:ext uri="{BB962C8B-B14F-4D97-AF65-F5344CB8AC3E}">
        <p14:creationId xmlns:p14="http://schemas.microsoft.com/office/powerpoint/2010/main" val="95652652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EADAD-0A95-1FEC-93A7-47E3178F237D}"/>
              </a:ext>
            </a:extLst>
          </p:cNvPr>
          <p:cNvSpPr>
            <a:spLocks noGrp="1"/>
          </p:cNvSpPr>
          <p:nvPr>
            <p:ph type="title"/>
          </p:nvPr>
        </p:nvSpPr>
        <p:spPr>
          <a:xfrm>
            <a:off x="446457" y="409043"/>
            <a:ext cx="4472088" cy="609161"/>
          </a:xfrm>
        </p:spPr>
        <p:txBody>
          <a:bodyPr vert="horz" lIns="68580" tIns="34290" rIns="68580" bIns="34290" rtlCol="0" anchor="b">
            <a:normAutofit fontScale="90000"/>
          </a:bodyPr>
          <a:lstStyle/>
          <a:p>
            <a:r>
              <a:rPr kumimoji="0" lang="en-US" sz="3600" b="0" i="0" u="none" strike="noStrike" kern="1200" cap="none" spc="-38" normalizeH="0" baseline="0" noProof="0" dirty="0">
                <a:ln>
                  <a:noFill/>
                </a:ln>
                <a:solidFill>
                  <a:srgbClr val="000000"/>
                </a:solidFill>
                <a:effectLst/>
                <a:uLnTx/>
                <a:uFillTx/>
                <a:latin typeface="Book Antiqua"/>
                <a:ea typeface="+mj-ea"/>
                <a:cs typeface="+mj-cs"/>
              </a:rPr>
              <a:t>Cyber range &amp; operations on SCADA</a:t>
            </a:r>
            <a:endParaRPr lang="en-US" b="1" dirty="0"/>
          </a:p>
        </p:txBody>
      </p:sp>
      <p:pic>
        <p:nvPicPr>
          <p:cNvPr id="3" name="Image 2" descr="Une image contenant eau, bateau, extérieur, ciel&#10;&#10;Description générée automatiquement">
            <a:extLst>
              <a:ext uri="{FF2B5EF4-FFF2-40B4-BE49-F238E27FC236}">
                <a16:creationId xmlns:a16="http://schemas.microsoft.com/office/drawing/2014/main" id="{6A931D9D-2878-D043-F7A7-6FCCF3C8D6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ZoneTexte 6">
            <a:extLst>
              <a:ext uri="{FF2B5EF4-FFF2-40B4-BE49-F238E27FC236}">
                <a16:creationId xmlns:a16="http://schemas.microsoft.com/office/drawing/2014/main" id="{CE6D4A48-FD05-6348-1AB4-5849712119E6}"/>
              </a:ext>
            </a:extLst>
          </p:cNvPr>
          <p:cNvSpPr txBox="1"/>
          <p:nvPr/>
        </p:nvSpPr>
        <p:spPr>
          <a:xfrm>
            <a:off x="504103" y="1394504"/>
            <a:ext cx="3771225" cy="2492990"/>
          </a:xfrm>
          <a:prstGeom prst="rect">
            <a:avLst/>
          </a:prstGeom>
          <a:noFill/>
        </p:spPr>
        <p:txBody>
          <a:bodyPr wrap="none" rtlCol="0">
            <a:spAutoFit/>
          </a:bodyPr>
          <a:lstStyle/>
          <a:p>
            <a:r>
              <a:rPr lang="fr-FR" sz="2100" b="1" dirty="0">
                <a:solidFill>
                  <a:prstClr val="black"/>
                </a:solidFill>
                <a:latin typeface="Calibri" panose="020F0502020204030204"/>
              </a:rPr>
              <a:t>Topic 3 – </a:t>
            </a:r>
            <a:r>
              <a:rPr lang="fr-FR" sz="2100" b="1" dirty="0" err="1">
                <a:solidFill>
                  <a:prstClr val="black"/>
                </a:solidFill>
                <a:latin typeface="Calibri" panose="020F0502020204030204"/>
              </a:rPr>
              <a:t>Detailled</a:t>
            </a:r>
            <a:r>
              <a:rPr lang="fr-FR" sz="2100" b="1" dirty="0">
                <a:solidFill>
                  <a:prstClr val="black"/>
                </a:solidFill>
                <a:latin typeface="Calibri" panose="020F0502020204030204"/>
              </a:rPr>
              <a:t> Architectures</a:t>
            </a:r>
          </a:p>
          <a:p>
            <a:endParaRPr lang="fr-FR" sz="2100" b="1" dirty="0">
              <a:solidFill>
                <a:prstClr val="black"/>
              </a:solidFill>
              <a:latin typeface="Calibri" panose="020F0502020204030204"/>
            </a:endParaRPr>
          </a:p>
          <a:p>
            <a:pPr marL="257175" indent="-257175">
              <a:buFont typeface="Arial" panose="020B0604020202020204" pitchFamily="34" charset="0"/>
              <a:buChar char="•"/>
            </a:pPr>
            <a:r>
              <a:rPr lang="fr-FR" sz="1800" dirty="0">
                <a:solidFill>
                  <a:prstClr val="black"/>
                </a:solidFill>
                <a:latin typeface="Calibri" panose="020F0502020204030204"/>
              </a:rPr>
              <a:t>Basic Architecture</a:t>
            </a:r>
          </a:p>
          <a:p>
            <a:pPr marL="257175" indent="-257175">
              <a:buFont typeface="Arial" panose="020B0604020202020204" pitchFamily="34" charset="0"/>
              <a:buChar char="•"/>
            </a:pPr>
            <a:r>
              <a:rPr lang="fr-FR" sz="1800" dirty="0" err="1">
                <a:solidFill>
                  <a:prstClr val="black"/>
                </a:solidFill>
                <a:latin typeface="Calibri" panose="020F0502020204030204"/>
              </a:rPr>
              <a:t>Complex</a:t>
            </a:r>
            <a:r>
              <a:rPr lang="fr-FR" sz="1800" dirty="0">
                <a:solidFill>
                  <a:prstClr val="black"/>
                </a:solidFill>
                <a:latin typeface="Calibri" panose="020F0502020204030204"/>
              </a:rPr>
              <a:t> architecture</a:t>
            </a:r>
          </a:p>
          <a:p>
            <a:pPr marL="257175" indent="-257175">
              <a:buFont typeface="Arial" panose="020B0604020202020204" pitchFamily="34" charset="0"/>
              <a:buChar char="•"/>
            </a:pPr>
            <a:r>
              <a:rPr lang="fr-FR" sz="1800" dirty="0" err="1">
                <a:solidFill>
                  <a:prstClr val="black"/>
                </a:solidFill>
                <a:latin typeface="Calibri" panose="020F0502020204030204"/>
              </a:rPr>
              <a:t>Industrial</a:t>
            </a:r>
            <a:r>
              <a:rPr lang="fr-FR" sz="1800" dirty="0">
                <a:solidFill>
                  <a:prstClr val="black"/>
                </a:solidFill>
                <a:latin typeface="Calibri" panose="020F0502020204030204"/>
              </a:rPr>
              <a:t> Internet of </a:t>
            </a:r>
            <a:r>
              <a:rPr lang="fr-FR" sz="1800" dirty="0" err="1">
                <a:solidFill>
                  <a:prstClr val="black"/>
                </a:solidFill>
                <a:latin typeface="Calibri" panose="020F0502020204030204"/>
              </a:rPr>
              <a:t>Things</a:t>
            </a:r>
            <a:r>
              <a:rPr lang="fr-FR" sz="1800" dirty="0">
                <a:solidFill>
                  <a:prstClr val="black"/>
                </a:solidFill>
                <a:latin typeface="Calibri" panose="020F0502020204030204"/>
              </a:rPr>
              <a:t> (</a:t>
            </a:r>
            <a:r>
              <a:rPr lang="fr-FR" sz="1800" dirty="0" err="1">
                <a:solidFill>
                  <a:prstClr val="black"/>
                </a:solidFill>
                <a:latin typeface="Calibri" panose="020F0502020204030204"/>
              </a:rPr>
              <a:t>IIoT</a:t>
            </a:r>
            <a:r>
              <a:rPr lang="fr-FR" sz="1800" dirty="0">
                <a:solidFill>
                  <a:prstClr val="black"/>
                </a:solidFill>
                <a:latin typeface="Calibri" panose="020F0502020204030204"/>
              </a:rPr>
              <a:t>)</a:t>
            </a:r>
          </a:p>
          <a:p>
            <a:pPr marL="257175" indent="-257175">
              <a:buFont typeface="Arial" panose="020B0604020202020204" pitchFamily="34" charset="0"/>
              <a:buChar char="•"/>
            </a:pPr>
            <a:r>
              <a:rPr lang="fr-FR" sz="1800" dirty="0">
                <a:solidFill>
                  <a:prstClr val="black"/>
                </a:solidFill>
                <a:latin typeface="Calibri" panose="020F0502020204030204"/>
              </a:rPr>
              <a:t>Cloud </a:t>
            </a:r>
            <a:r>
              <a:rPr lang="fr-FR" sz="1800" dirty="0" err="1">
                <a:solidFill>
                  <a:prstClr val="black"/>
                </a:solidFill>
                <a:latin typeface="Calibri" panose="020F0502020204030204"/>
              </a:rPr>
              <a:t>hybrid</a:t>
            </a:r>
            <a:r>
              <a:rPr lang="fr-FR" sz="1800" dirty="0">
                <a:solidFill>
                  <a:prstClr val="black"/>
                </a:solidFill>
                <a:latin typeface="Calibri" panose="020F0502020204030204"/>
              </a:rPr>
              <a:t> Architecture</a:t>
            </a:r>
          </a:p>
          <a:p>
            <a:pPr marL="257175" indent="-257175">
              <a:buFont typeface="Arial" panose="020B0604020202020204" pitchFamily="34" charset="0"/>
              <a:buChar char="•"/>
            </a:pPr>
            <a:endParaRPr lang="fr-FR" sz="21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p:txBody>
      </p:sp>
      <p:pic>
        <p:nvPicPr>
          <p:cNvPr id="5" name="Image 4" descr="Une image contenant texte, personne, Appareils électroniques, habits&#10;&#10;Description générée automatiquement">
            <a:extLst>
              <a:ext uri="{FF2B5EF4-FFF2-40B4-BE49-F238E27FC236}">
                <a16:creationId xmlns:a16="http://schemas.microsoft.com/office/drawing/2014/main" id="{53F4A25D-805D-1DBE-F09C-EB6F246CA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0400" y="3792764"/>
            <a:ext cx="2447018" cy="1223509"/>
          </a:xfrm>
          <a:prstGeom prst="rect">
            <a:avLst/>
          </a:prstGeom>
        </p:spPr>
      </p:pic>
    </p:spTree>
    <p:extLst>
      <p:ext uri="{BB962C8B-B14F-4D97-AF65-F5344CB8AC3E}">
        <p14:creationId xmlns:p14="http://schemas.microsoft.com/office/powerpoint/2010/main" val="2725707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A0217FE-9A50-43A9-C3B7-B3B889E48F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15728" y="295540"/>
            <a:ext cx="7430144" cy="4840853"/>
          </a:xfrm>
          <a:prstGeom prst="rect">
            <a:avLst/>
          </a:prstGeom>
        </p:spPr>
      </p:pic>
      <p:sp>
        <p:nvSpPr>
          <p:cNvPr id="3" name="ZoneTexte 2">
            <a:extLst>
              <a:ext uri="{FF2B5EF4-FFF2-40B4-BE49-F238E27FC236}">
                <a16:creationId xmlns:a16="http://schemas.microsoft.com/office/drawing/2014/main" id="{4B2CCFDC-BC34-04BE-AA92-D9FEDAD4C414}"/>
              </a:ext>
            </a:extLst>
          </p:cNvPr>
          <p:cNvSpPr txBox="1"/>
          <p:nvPr/>
        </p:nvSpPr>
        <p:spPr>
          <a:xfrm>
            <a:off x="50334" y="7107"/>
            <a:ext cx="2807624" cy="338554"/>
          </a:xfrm>
          <a:prstGeom prst="rect">
            <a:avLst/>
          </a:prstGeom>
          <a:noFill/>
        </p:spPr>
        <p:txBody>
          <a:bodyPr wrap="square">
            <a:spAutoFit/>
          </a:bodyPr>
          <a:lstStyle/>
          <a:p>
            <a:r>
              <a:rPr lang="fr-FR" sz="1600" b="1" dirty="0"/>
              <a:t>Basic Network Architecture</a:t>
            </a:r>
          </a:p>
        </p:txBody>
      </p:sp>
      <p:sp>
        <p:nvSpPr>
          <p:cNvPr id="7" name="ZoneTexte 6">
            <a:extLst>
              <a:ext uri="{FF2B5EF4-FFF2-40B4-BE49-F238E27FC236}">
                <a16:creationId xmlns:a16="http://schemas.microsoft.com/office/drawing/2014/main" id="{CF89654A-0ACC-325F-3579-72089D31D8CA}"/>
              </a:ext>
            </a:extLst>
          </p:cNvPr>
          <p:cNvSpPr txBox="1"/>
          <p:nvPr/>
        </p:nvSpPr>
        <p:spPr>
          <a:xfrm>
            <a:off x="50334" y="4422374"/>
            <a:ext cx="4400026" cy="261610"/>
          </a:xfrm>
          <a:prstGeom prst="rect">
            <a:avLst/>
          </a:prstGeom>
          <a:noFill/>
        </p:spPr>
        <p:txBody>
          <a:bodyPr wrap="square">
            <a:spAutoFit/>
          </a:bodyPr>
          <a:lstStyle/>
          <a:p>
            <a:r>
              <a:rPr lang="fr-FR" sz="1100" dirty="0">
                <a:hlinkClick r:id="rId5"/>
              </a:rPr>
              <a:t>https://inductiveautomation.com/ignition/architectures</a:t>
            </a:r>
            <a:r>
              <a:rPr lang="fr-FR" sz="1100" dirty="0"/>
              <a:t> </a:t>
            </a:r>
          </a:p>
        </p:txBody>
      </p:sp>
      <p:sp>
        <p:nvSpPr>
          <p:cNvPr id="9" name="ZoneTexte 8">
            <a:extLst>
              <a:ext uri="{FF2B5EF4-FFF2-40B4-BE49-F238E27FC236}">
                <a16:creationId xmlns:a16="http://schemas.microsoft.com/office/drawing/2014/main" id="{F26CAFB0-A906-7E78-5DBB-A7F5F583AD18}"/>
              </a:ext>
            </a:extLst>
          </p:cNvPr>
          <p:cNvSpPr txBox="1"/>
          <p:nvPr/>
        </p:nvSpPr>
        <p:spPr>
          <a:xfrm>
            <a:off x="2092901" y="634094"/>
            <a:ext cx="1758745" cy="230832"/>
          </a:xfrm>
          <a:prstGeom prst="rect">
            <a:avLst/>
          </a:prstGeom>
          <a:noFill/>
        </p:spPr>
        <p:txBody>
          <a:bodyPr wrap="square">
            <a:spAutoFit/>
          </a:bodyPr>
          <a:lstStyle/>
          <a:p>
            <a:r>
              <a:rPr lang="en-US" sz="900" b="1" dirty="0"/>
              <a:t>PLC / SCADA </a:t>
            </a:r>
            <a:endParaRPr lang="fr-FR" sz="900" b="1" dirty="0"/>
          </a:p>
        </p:txBody>
      </p:sp>
      <p:sp>
        <p:nvSpPr>
          <p:cNvPr id="13" name="ZoneTexte 12">
            <a:extLst>
              <a:ext uri="{FF2B5EF4-FFF2-40B4-BE49-F238E27FC236}">
                <a16:creationId xmlns:a16="http://schemas.microsoft.com/office/drawing/2014/main" id="{2A81769D-F3E9-5BE0-F3DC-A6017C96D754}"/>
              </a:ext>
            </a:extLst>
          </p:cNvPr>
          <p:cNvSpPr txBox="1"/>
          <p:nvPr/>
        </p:nvSpPr>
        <p:spPr>
          <a:xfrm>
            <a:off x="50334" y="4716428"/>
            <a:ext cx="4572000" cy="430887"/>
          </a:xfrm>
          <a:prstGeom prst="rect">
            <a:avLst/>
          </a:prstGeom>
          <a:noFill/>
        </p:spPr>
        <p:txBody>
          <a:bodyPr wrap="square">
            <a:spAutoFit/>
          </a:bodyPr>
          <a:lstStyle/>
          <a:p>
            <a:r>
              <a:rPr lang="en-US" sz="1100" dirty="0"/>
              <a:t>PLC : Programmable Logic Controller </a:t>
            </a:r>
          </a:p>
          <a:p>
            <a:r>
              <a:rPr lang="en-US" sz="1100" dirty="0"/>
              <a:t>SCADA: Supervisory Control and Data Acquisition</a:t>
            </a:r>
            <a:endParaRPr lang="fr-FR" sz="1100" dirty="0"/>
          </a:p>
        </p:txBody>
      </p:sp>
      <p:sp>
        <p:nvSpPr>
          <p:cNvPr id="2" name="ZoneTexte 1">
            <a:extLst>
              <a:ext uri="{FF2B5EF4-FFF2-40B4-BE49-F238E27FC236}">
                <a16:creationId xmlns:a16="http://schemas.microsoft.com/office/drawing/2014/main" id="{66FE7FD3-2BBA-293B-2CAE-DB5975082B11}"/>
              </a:ext>
            </a:extLst>
          </p:cNvPr>
          <p:cNvSpPr txBox="1"/>
          <p:nvPr/>
        </p:nvSpPr>
        <p:spPr>
          <a:xfrm>
            <a:off x="3312101" y="3552534"/>
            <a:ext cx="1758745" cy="261610"/>
          </a:xfrm>
          <a:prstGeom prst="rect">
            <a:avLst/>
          </a:prstGeom>
          <a:solidFill>
            <a:schemeClr val="bg1"/>
          </a:solidFill>
        </p:spPr>
        <p:txBody>
          <a:bodyPr wrap="square">
            <a:spAutoFit/>
          </a:bodyPr>
          <a:lstStyle/>
          <a:p>
            <a:r>
              <a:rPr lang="en-US" sz="1100" b="1" dirty="0" err="1"/>
              <a:t>DataBase</a:t>
            </a:r>
            <a:endParaRPr lang="fr-FR" sz="1100" b="1" dirty="0"/>
          </a:p>
        </p:txBody>
      </p:sp>
      <p:sp>
        <p:nvSpPr>
          <p:cNvPr id="4" name="ZoneTexte 3">
            <a:extLst>
              <a:ext uri="{FF2B5EF4-FFF2-40B4-BE49-F238E27FC236}">
                <a16:creationId xmlns:a16="http://schemas.microsoft.com/office/drawing/2014/main" id="{66DC08B7-A173-987B-32A4-FB8623F95C8E}"/>
              </a:ext>
            </a:extLst>
          </p:cNvPr>
          <p:cNvSpPr txBox="1"/>
          <p:nvPr/>
        </p:nvSpPr>
        <p:spPr>
          <a:xfrm>
            <a:off x="5957330" y="1843477"/>
            <a:ext cx="1074841" cy="268352"/>
          </a:xfrm>
          <a:prstGeom prst="rect">
            <a:avLst/>
          </a:prstGeom>
          <a:solidFill>
            <a:schemeClr val="bg1"/>
          </a:solidFill>
        </p:spPr>
        <p:txBody>
          <a:bodyPr wrap="square">
            <a:spAutoFit/>
          </a:bodyPr>
          <a:lstStyle/>
          <a:p>
            <a:r>
              <a:rPr lang="en-US" sz="1100" b="1" dirty="0"/>
              <a:t>Server</a:t>
            </a:r>
            <a:endParaRPr lang="fr-FR" sz="1100" b="1" dirty="0"/>
          </a:p>
        </p:txBody>
      </p:sp>
      <p:sp>
        <p:nvSpPr>
          <p:cNvPr id="5" name="ZoneTexte 4">
            <a:extLst>
              <a:ext uri="{FF2B5EF4-FFF2-40B4-BE49-F238E27FC236}">
                <a16:creationId xmlns:a16="http://schemas.microsoft.com/office/drawing/2014/main" id="{D3B2F41C-8AE8-5D91-DB0D-9A84431EC008}"/>
              </a:ext>
            </a:extLst>
          </p:cNvPr>
          <p:cNvSpPr txBox="1"/>
          <p:nvPr/>
        </p:nvSpPr>
        <p:spPr>
          <a:xfrm>
            <a:off x="8134473" y="3203254"/>
            <a:ext cx="704727" cy="430887"/>
          </a:xfrm>
          <a:prstGeom prst="rect">
            <a:avLst/>
          </a:prstGeom>
          <a:solidFill>
            <a:schemeClr val="bg1"/>
          </a:solidFill>
        </p:spPr>
        <p:txBody>
          <a:bodyPr wrap="square">
            <a:spAutoFit/>
          </a:bodyPr>
          <a:lstStyle/>
          <a:p>
            <a:r>
              <a:rPr lang="en-US" sz="1100" b="1" dirty="0"/>
              <a:t>Touch Panels</a:t>
            </a:r>
            <a:endParaRPr lang="fr-FR" sz="1100" b="1" dirty="0"/>
          </a:p>
        </p:txBody>
      </p:sp>
      <p:sp>
        <p:nvSpPr>
          <p:cNvPr id="6" name="ZoneTexte 5">
            <a:extLst>
              <a:ext uri="{FF2B5EF4-FFF2-40B4-BE49-F238E27FC236}">
                <a16:creationId xmlns:a16="http://schemas.microsoft.com/office/drawing/2014/main" id="{B6E9AF99-F0E6-9C0C-016E-6F06CCBC974E}"/>
              </a:ext>
            </a:extLst>
          </p:cNvPr>
          <p:cNvSpPr txBox="1"/>
          <p:nvPr/>
        </p:nvSpPr>
        <p:spPr>
          <a:xfrm>
            <a:off x="7720816" y="4017403"/>
            <a:ext cx="1140156" cy="430887"/>
          </a:xfrm>
          <a:prstGeom prst="rect">
            <a:avLst/>
          </a:prstGeom>
          <a:solidFill>
            <a:schemeClr val="bg1"/>
          </a:solidFill>
        </p:spPr>
        <p:txBody>
          <a:bodyPr wrap="square">
            <a:spAutoFit/>
          </a:bodyPr>
          <a:lstStyle/>
          <a:p>
            <a:r>
              <a:rPr lang="en-US" sz="1100" b="1" dirty="0"/>
              <a:t>Web-Launched Clients</a:t>
            </a:r>
            <a:endParaRPr lang="fr-FR" sz="1100" b="1" dirty="0"/>
          </a:p>
        </p:txBody>
      </p:sp>
      <p:sp>
        <p:nvSpPr>
          <p:cNvPr id="8" name="ZoneTexte 7">
            <a:extLst>
              <a:ext uri="{FF2B5EF4-FFF2-40B4-BE49-F238E27FC236}">
                <a16:creationId xmlns:a16="http://schemas.microsoft.com/office/drawing/2014/main" id="{426078F4-4286-A299-9459-8B52987C541E}"/>
              </a:ext>
            </a:extLst>
          </p:cNvPr>
          <p:cNvSpPr txBox="1"/>
          <p:nvPr/>
        </p:nvSpPr>
        <p:spPr>
          <a:xfrm>
            <a:off x="6795531" y="4495524"/>
            <a:ext cx="1140156" cy="430887"/>
          </a:xfrm>
          <a:prstGeom prst="rect">
            <a:avLst/>
          </a:prstGeom>
          <a:solidFill>
            <a:schemeClr val="bg1"/>
          </a:solidFill>
        </p:spPr>
        <p:txBody>
          <a:bodyPr wrap="square">
            <a:spAutoFit/>
          </a:bodyPr>
          <a:lstStyle/>
          <a:p>
            <a:r>
              <a:rPr lang="en-US" sz="1100" b="1" dirty="0"/>
              <a:t>Web-Launched Designers</a:t>
            </a:r>
            <a:endParaRPr lang="fr-FR" sz="1100" b="1" dirty="0"/>
          </a:p>
        </p:txBody>
      </p:sp>
      <p:sp>
        <p:nvSpPr>
          <p:cNvPr id="10" name="ZoneTexte 9">
            <a:extLst>
              <a:ext uri="{FF2B5EF4-FFF2-40B4-BE49-F238E27FC236}">
                <a16:creationId xmlns:a16="http://schemas.microsoft.com/office/drawing/2014/main" id="{004490E4-BEC9-7F22-E837-F2A298EDD803}"/>
              </a:ext>
            </a:extLst>
          </p:cNvPr>
          <p:cNvSpPr txBox="1"/>
          <p:nvPr/>
        </p:nvSpPr>
        <p:spPr>
          <a:xfrm>
            <a:off x="5628536" y="4691969"/>
            <a:ext cx="913779" cy="430887"/>
          </a:xfrm>
          <a:prstGeom prst="rect">
            <a:avLst/>
          </a:prstGeom>
          <a:solidFill>
            <a:schemeClr val="bg1"/>
          </a:solidFill>
        </p:spPr>
        <p:txBody>
          <a:bodyPr wrap="square">
            <a:spAutoFit/>
          </a:bodyPr>
          <a:lstStyle/>
          <a:p>
            <a:r>
              <a:rPr lang="en-US" sz="1100" b="1" dirty="0"/>
              <a:t>Mobile Devices</a:t>
            </a:r>
            <a:endParaRPr lang="fr-FR" sz="1100" b="1" dirty="0"/>
          </a:p>
        </p:txBody>
      </p:sp>
    </p:spTree>
    <p:extLst>
      <p:ext uri="{BB962C8B-B14F-4D97-AF65-F5344CB8AC3E}">
        <p14:creationId xmlns:p14="http://schemas.microsoft.com/office/powerpoint/2010/main" val="131168163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0CEE3BF-E2CE-B276-6037-3DB5BE5E43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6168" y="0"/>
            <a:ext cx="7577126" cy="5143500"/>
          </a:xfrm>
          <a:prstGeom prst="rect">
            <a:avLst/>
          </a:prstGeom>
        </p:spPr>
      </p:pic>
      <p:sp>
        <p:nvSpPr>
          <p:cNvPr id="4" name="ZoneTexte 3">
            <a:extLst>
              <a:ext uri="{FF2B5EF4-FFF2-40B4-BE49-F238E27FC236}">
                <a16:creationId xmlns:a16="http://schemas.microsoft.com/office/drawing/2014/main" id="{75AF3634-5B6B-7C34-E02E-73F89B911F57}"/>
              </a:ext>
            </a:extLst>
          </p:cNvPr>
          <p:cNvSpPr txBox="1"/>
          <p:nvPr/>
        </p:nvSpPr>
        <p:spPr>
          <a:xfrm>
            <a:off x="7964100" y="398739"/>
            <a:ext cx="911454" cy="369332"/>
          </a:xfrm>
          <a:prstGeom prst="rect">
            <a:avLst/>
          </a:prstGeom>
          <a:noFill/>
        </p:spPr>
        <p:txBody>
          <a:bodyPr wrap="square">
            <a:spAutoFit/>
          </a:bodyPr>
          <a:lstStyle/>
          <a:p>
            <a:pPr algn="ctr"/>
            <a:r>
              <a:rPr lang="en-US" sz="900" b="1" dirty="0"/>
              <a:t>Local site </a:t>
            </a:r>
          </a:p>
          <a:p>
            <a:pPr algn="ctr"/>
            <a:r>
              <a:rPr lang="en-US" sz="900" b="1" dirty="0"/>
              <a:t>PLC / SCADA</a:t>
            </a:r>
            <a:endParaRPr lang="fr-FR" sz="900" b="1" dirty="0"/>
          </a:p>
        </p:txBody>
      </p:sp>
      <p:sp>
        <p:nvSpPr>
          <p:cNvPr id="5" name="ZoneTexte 4">
            <a:extLst>
              <a:ext uri="{FF2B5EF4-FFF2-40B4-BE49-F238E27FC236}">
                <a16:creationId xmlns:a16="http://schemas.microsoft.com/office/drawing/2014/main" id="{E95F0CEF-F8D4-14AD-FEF2-87798AABE719}"/>
              </a:ext>
            </a:extLst>
          </p:cNvPr>
          <p:cNvSpPr txBox="1"/>
          <p:nvPr/>
        </p:nvSpPr>
        <p:spPr>
          <a:xfrm>
            <a:off x="120706" y="106351"/>
            <a:ext cx="2420224" cy="769441"/>
          </a:xfrm>
          <a:prstGeom prst="rect">
            <a:avLst/>
          </a:prstGeom>
          <a:noFill/>
        </p:spPr>
        <p:txBody>
          <a:bodyPr wrap="square">
            <a:spAutoFit/>
          </a:bodyPr>
          <a:lstStyle/>
          <a:p>
            <a:r>
              <a:rPr lang="fr-FR" sz="1600" b="1" dirty="0" err="1"/>
              <a:t>Complex</a:t>
            </a:r>
            <a:r>
              <a:rPr lang="fr-FR" sz="1600" b="1" dirty="0"/>
              <a:t> Network Architecture</a:t>
            </a:r>
          </a:p>
          <a:p>
            <a:r>
              <a:rPr lang="fr-FR" sz="1100" dirty="0"/>
              <a:t>WAN / LAN</a:t>
            </a:r>
          </a:p>
        </p:txBody>
      </p:sp>
      <p:sp>
        <p:nvSpPr>
          <p:cNvPr id="2" name="ZoneTexte 1">
            <a:extLst>
              <a:ext uri="{FF2B5EF4-FFF2-40B4-BE49-F238E27FC236}">
                <a16:creationId xmlns:a16="http://schemas.microsoft.com/office/drawing/2014/main" id="{7D5FA2AB-1709-17C3-3B67-731A92556A25}"/>
              </a:ext>
            </a:extLst>
          </p:cNvPr>
          <p:cNvSpPr txBox="1"/>
          <p:nvPr/>
        </p:nvSpPr>
        <p:spPr>
          <a:xfrm>
            <a:off x="3124982" y="1926667"/>
            <a:ext cx="718202"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b="0" dirty="0">
                <a:solidFill>
                  <a:schemeClr val="bg2">
                    <a:lumMod val="50000"/>
                  </a:schemeClr>
                </a:solidFill>
              </a:rPr>
              <a:t>Internet/Cloud Server</a:t>
            </a:r>
          </a:p>
        </p:txBody>
      </p:sp>
      <p:sp>
        <p:nvSpPr>
          <p:cNvPr id="6" name="ZoneTexte 5">
            <a:extLst>
              <a:ext uri="{FF2B5EF4-FFF2-40B4-BE49-F238E27FC236}">
                <a16:creationId xmlns:a16="http://schemas.microsoft.com/office/drawing/2014/main" id="{FE0819A9-54AC-5D5F-C3E5-4973C64F3F0C}"/>
              </a:ext>
            </a:extLst>
          </p:cNvPr>
          <p:cNvSpPr txBox="1"/>
          <p:nvPr/>
        </p:nvSpPr>
        <p:spPr>
          <a:xfrm>
            <a:off x="2103150" y="1989859"/>
            <a:ext cx="718202"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sz="1000" dirty="0" err="1">
                <a:solidFill>
                  <a:schemeClr val="bg2">
                    <a:lumMod val="50000"/>
                  </a:schemeClr>
                </a:solidFill>
              </a:rPr>
              <a:t>Remote</a:t>
            </a:r>
            <a:r>
              <a:rPr lang="fr-FR" sz="1000" dirty="0">
                <a:solidFill>
                  <a:schemeClr val="bg2">
                    <a:lumMod val="50000"/>
                  </a:schemeClr>
                </a:solidFill>
              </a:rPr>
              <a:t> Site SCADA</a:t>
            </a:r>
          </a:p>
        </p:txBody>
      </p:sp>
      <p:sp>
        <p:nvSpPr>
          <p:cNvPr id="7" name="ZoneTexte 6">
            <a:extLst>
              <a:ext uri="{FF2B5EF4-FFF2-40B4-BE49-F238E27FC236}">
                <a16:creationId xmlns:a16="http://schemas.microsoft.com/office/drawing/2014/main" id="{898FEE05-E8C0-4A18-5D6D-E39D6D071B4C}"/>
              </a:ext>
            </a:extLst>
          </p:cNvPr>
          <p:cNvSpPr txBox="1"/>
          <p:nvPr/>
        </p:nvSpPr>
        <p:spPr>
          <a:xfrm>
            <a:off x="3370841" y="3535083"/>
            <a:ext cx="718202"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sz="1000" dirty="0">
                <a:solidFill>
                  <a:schemeClr val="bg2">
                    <a:lumMod val="50000"/>
                  </a:schemeClr>
                </a:solidFill>
              </a:rPr>
              <a:t>Central site SCADA</a:t>
            </a:r>
          </a:p>
        </p:txBody>
      </p:sp>
      <p:sp>
        <p:nvSpPr>
          <p:cNvPr id="8" name="ZoneTexte 7">
            <a:extLst>
              <a:ext uri="{FF2B5EF4-FFF2-40B4-BE49-F238E27FC236}">
                <a16:creationId xmlns:a16="http://schemas.microsoft.com/office/drawing/2014/main" id="{A74F6962-3F95-7122-FABE-D1189876CD5E}"/>
              </a:ext>
            </a:extLst>
          </p:cNvPr>
          <p:cNvSpPr txBox="1"/>
          <p:nvPr/>
        </p:nvSpPr>
        <p:spPr>
          <a:xfrm>
            <a:off x="1691815" y="4302812"/>
            <a:ext cx="2286781" cy="6580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900" b="0" dirty="0">
                <a:solidFill>
                  <a:schemeClr val="bg2">
                    <a:lumMod val="50000"/>
                  </a:schemeClr>
                </a:solidFill>
              </a:rPr>
              <a:t>* MQTT connections </a:t>
            </a:r>
            <a:r>
              <a:rPr lang="fr-FR" sz="900" b="0" dirty="0" err="1">
                <a:solidFill>
                  <a:schemeClr val="bg2">
                    <a:lumMod val="50000"/>
                  </a:schemeClr>
                </a:solidFill>
              </a:rPr>
              <a:t>require</a:t>
            </a:r>
            <a:r>
              <a:rPr lang="fr-FR" sz="900" b="0" dirty="0">
                <a:solidFill>
                  <a:schemeClr val="bg2">
                    <a:lumMod val="50000"/>
                  </a:schemeClr>
                </a:solidFill>
              </a:rPr>
              <a:t> an MQTT broker, the MQTT Modules, and MQTT-</a:t>
            </a:r>
            <a:r>
              <a:rPr lang="fr-FR" sz="900" b="0" dirty="0" err="1">
                <a:solidFill>
                  <a:schemeClr val="bg2">
                    <a:lumMod val="50000"/>
                  </a:schemeClr>
                </a:solidFill>
              </a:rPr>
              <a:t>enabled</a:t>
            </a:r>
            <a:r>
              <a:rPr lang="fr-FR" sz="900" b="0" dirty="0">
                <a:solidFill>
                  <a:schemeClr val="bg2">
                    <a:lumMod val="50000"/>
                  </a:schemeClr>
                </a:solidFill>
              </a:rPr>
              <a:t> </a:t>
            </a:r>
            <a:r>
              <a:rPr lang="fr-FR" sz="900" b="0" dirty="0" err="1">
                <a:solidFill>
                  <a:schemeClr val="bg2">
                    <a:lumMod val="50000"/>
                  </a:schemeClr>
                </a:solidFill>
              </a:rPr>
              <a:t>devices</a:t>
            </a:r>
            <a:r>
              <a:rPr lang="fr-FR" sz="900" b="0" dirty="0">
                <a:solidFill>
                  <a:schemeClr val="bg2">
                    <a:lumMod val="50000"/>
                  </a:schemeClr>
                </a:solidFill>
              </a:rPr>
              <a:t> or Edge </a:t>
            </a:r>
            <a:r>
              <a:rPr lang="fr-FR" sz="900" b="0" dirty="0" err="1">
                <a:solidFill>
                  <a:schemeClr val="bg2">
                    <a:lumMod val="50000"/>
                  </a:schemeClr>
                </a:solidFill>
              </a:rPr>
              <a:t>Gateways</a:t>
            </a:r>
            <a:r>
              <a:rPr lang="fr-FR" sz="900" b="0" dirty="0">
                <a:solidFill>
                  <a:schemeClr val="bg2">
                    <a:lumMod val="50000"/>
                  </a:schemeClr>
                </a:solidFill>
              </a:rPr>
              <a:t> in the </a:t>
            </a:r>
            <a:r>
              <a:rPr lang="fr-FR" sz="900" b="0" dirty="0" err="1">
                <a:solidFill>
                  <a:schemeClr val="bg2">
                    <a:lumMod val="50000"/>
                  </a:schemeClr>
                </a:solidFill>
              </a:rPr>
              <a:t>field</a:t>
            </a:r>
            <a:r>
              <a:rPr lang="fr-FR" sz="900" b="0" dirty="0">
                <a:solidFill>
                  <a:schemeClr val="bg2">
                    <a:lumMod val="50000"/>
                  </a:schemeClr>
                </a:solidFill>
              </a:rPr>
              <a:t> </a:t>
            </a:r>
          </a:p>
        </p:txBody>
      </p:sp>
      <p:sp>
        <p:nvSpPr>
          <p:cNvPr id="9" name="ZoneTexte 8">
            <a:extLst>
              <a:ext uri="{FF2B5EF4-FFF2-40B4-BE49-F238E27FC236}">
                <a16:creationId xmlns:a16="http://schemas.microsoft.com/office/drawing/2014/main" id="{D79BEEA9-848F-C38D-A659-01A34B5D9893}"/>
              </a:ext>
            </a:extLst>
          </p:cNvPr>
          <p:cNvSpPr txBox="1"/>
          <p:nvPr/>
        </p:nvSpPr>
        <p:spPr>
          <a:xfrm>
            <a:off x="7325962" y="4424108"/>
            <a:ext cx="1423184" cy="415498"/>
          </a:xfrm>
          <a:prstGeom prst="rect">
            <a:avLst/>
          </a:prstGeom>
          <a:solidFill>
            <a:schemeClr val="bg1"/>
          </a:solidFill>
        </p:spPr>
        <p:txBody>
          <a:bodyPr wrap="square">
            <a:spAutoFit/>
          </a:bodyPr>
          <a:lstStyle/>
          <a:p>
            <a:r>
              <a:rPr lang="en-US" sz="1050" b="1" dirty="0"/>
              <a:t>Web-Launched ignition  Clients</a:t>
            </a:r>
            <a:endParaRPr lang="fr-FR" sz="1050" b="1" dirty="0"/>
          </a:p>
        </p:txBody>
      </p:sp>
      <p:sp>
        <p:nvSpPr>
          <p:cNvPr id="10" name="ZoneTexte 9">
            <a:extLst>
              <a:ext uri="{FF2B5EF4-FFF2-40B4-BE49-F238E27FC236}">
                <a16:creationId xmlns:a16="http://schemas.microsoft.com/office/drawing/2014/main" id="{0E9FAADB-91A9-7636-DE7A-8F32FF107139}"/>
              </a:ext>
            </a:extLst>
          </p:cNvPr>
          <p:cNvSpPr txBox="1"/>
          <p:nvPr/>
        </p:nvSpPr>
        <p:spPr>
          <a:xfrm>
            <a:off x="7402162" y="2230218"/>
            <a:ext cx="911454"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ctr">
              <a:defRPr sz="1000" b="1">
                <a:solidFill>
                  <a:schemeClr val="bg2">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Local site </a:t>
            </a:r>
          </a:p>
          <a:p>
            <a:r>
              <a:rPr lang="en-US" dirty="0"/>
              <a:t>SCADA</a:t>
            </a:r>
            <a:endParaRPr lang="fr-FR" dirty="0"/>
          </a:p>
        </p:txBody>
      </p:sp>
      <p:sp>
        <p:nvSpPr>
          <p:cNvPr id="11" name="ZoneTexte 10">
            <a:extLst>
              <a:ext uri="{FF2B5EF4-FFF2-40B4-BE49-F238E27FC236}">
                <a16:creationId xmlns:a16="http://schemas.microsoft.com/office/drawing/2014/main" id="{D77C2F33-83B9-4A6B-03AC-BEED0A113498}"/>
              </a:ext>
            </a:extLst>
          </p:cNvPr>
          <p:cNvSpPr txBox="1"/>
          <p:nvPr/>
        </p:nvSpPr>
        <p:spPr>
          <a:xfrm>
            <a:off x="2992903" y="1904018"/>
            <a:ext cx="943153"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800" b="0" dirty="0">
                <a:solidFill>
                  <a:schemeClr val="bg2">
                    <a:lumMod val="50000"/>
                  </a:schemeClr>
                </a:solidFill>
              </a:rPr>
              <a:t>Internet/Cloud Server</a:t>
            </a:r>
          </a:p>
        </p:txBody>
      </p:sp>
      <p:sp>
        <p:nvSpPr>
          <p:cNvPr id="12" name="ZoneTexte 11">
            <a:extLst>
              <a:ext uri="{FF2B5EF4-FFF2-40B4-BE49-F238E27FC236}">
                <a16:creationId xmlns:a16="http://schemas.microsoft.com/office/drawing/2014/main" id="{5DAA7959-1C90-420F-D518-2B90A3F18B43}"/>
              </a:ext>
            </a:extLst>
          </p:cNvPr>
          <p:cNvSpPr txBox="1"/>
          <p:nvPr/>
        </p:nvSpPr>
        <p:spPr>
          <a:xfrm>
            <a:off x="4279248" y="3380925"/>
            <a:ext cx="613211" cy="174940"/>
          </a:xfrm>
          <a:prstGeom prst="rect">
            <a:avLst/>
          </a:prstGeom>
          <a:solidFill>
            <a:srgbClr val="E7E9E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800" b="0" dirty="0" err="1">
                <a:solidFill>
                  <a:schemeClr val="bg2">
                    <a:lumMod val="50000"/>
                  </a:schemeClr>
                </a:solidFill>
              </a:rPr>
              <a:t>Database</a:t>
            </a:r>
            <a:endParaRPr lang="fr-FR" sz="800" b="0" dirty="0">
              <a:solidFill>
                <a:schemeClr val="bg2">
                  <a:lumMod val="50000"/>
                </a:schemeClr>
              </a:solidFill>
            </a:endParaRPr>
          </a:p>
        </p:txBody>
      </p:sp>
      <p:sp>
        <p:nvSpPr>
          <p:cNvPr id="13" name="ZoneTexte 12">
            <a:extLst>
              <a:ext uri="{FF2B5EF4-FFF2-40B4-BE49-F238E27FC236}">
                <a16:creationId xmlns:a16="http://schemas.microsoft.com/office/drawing/2014/main" id="{13D0D81A-5E86-2600-32A3-5DAB940BF154}"/>
              </a:ext>
            </a:extLst>
          </p:cNvPr>
          <p:cNvSpPr txBox="1"/>
          <p:nvPr/>
        </p:nvSpPr>
        <p:spPr>
          <a:xfrm>
            <a:off x="5886376" y="2658036"/>
            <a:ext cx="819962" cy="223847"/>
          </a:xfrm>
          <a:prstGeom prst="rect">
            <a:avLst/>
          </a:prstGeom>
          <a:solidFill>
            <a:srgbClr val="E7E9E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800" b="0" dirty="0">
                <a:solidFill>
                  <a:schemeClr val="bg2">
                    <a:lumMod val="50000"/>
                  </a:schemeClr>
                </a:solidFill>
              </a:rPr>
              <a:t>Central Ignition Gateway</a:t>
            </a:r>
          </a:p>
        </p:txBody>
      </p:sp>
      <p:sp>
        <p:nvSpPr>
          <p:cNvPr id="14" name="ZoneTexte 13">
            <a:extLst>
              <a:ext uri="{FF2B5EF4-FFF2-40B4-BE49-F238E27FC236}">
                <a16:creationId xmlns:a16="http://schemas.microsoft.com/office/drawing/2014/main" id="{DEB600F7-AFA6-B77D-EB64-1D23BF32F8A3}"/>
              </a:ext>
            </a:extLst>
          </p:cNvPr>
          <p:cNvSpPr txBox="1"/>
          <p:nvPr/>
        </p:nvSpPr>
        <p:spPr>
          <a:xfrm>
            <a:off x="4760223" y="686112"/>
            <a:ext cx="718203"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800" b="0" dirty="0">
                <a:solidFill>
                  <a:schemeClr val="bg2">
                    <a:lumMod val="50000"/>
                  </a:schemeClr>
                </a:solidFill>
              </a:rPr>
              <a:t>MQTT </a:t>
            </a:r>
          </a:p>
          <a:p>
            <a:r>
              <a:rPr lang="fr-FR" sz="800" b="0" dirty="0">
                <a:solidFill>
                  <a:schemeClr val="bg2">
                    <a:lumMod val="50000"/>
                  </a:schemeClr>
                </a:solidFill>
              </a:rPr>
              <a:t>Connections</a:t>
            </a:r>
          </a:p>
        </p:txBody>
      </p:sp>
      <p:sp>
        <p:nvSpPr>
          <p:cNvPr id="15" name="ZoneTexte 14">
            <a:extLst>
              <a:ext uri="{FF2B5EF4-FFF2-40B4-BE49-F238E27FC236}">
                <a16:creationId xmlns:a16="http://schemas.microsoft.com/office/drawing/2014/main" id="{5E6C427D-D145-0D7E-4889-1F161EF5B371}"/>
              </a:ext>
            </a:extLst>
          </p:cNvPr>
          <p:cNvSpPr txBox="1"/>
          <p:nvPr/>
        </p:nvSpPr>
        <p:spPr>
          <a:xfrm>
            <a:off x="1598394" y="1655277"/>
            <a:ext cx="613211" cy="174940"/>
          </a:xfrm>
          <a:prstGeom prst="rect">
            <a:avLst/>
          </a:prstGeom>
          <a:solidFill>
            <a:srgbClr val="E7E9E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800" b="0" dirty="0" err="1">
                <a:solidFill>
                  <a:schemeClr val="bg2">
                    <a:lumMod val="50000"/>
                  </a:schemeClr>
                </a:solidFill>
              </a:rPr>
              <a:t>Database</a:t>
            </a:r>
            <a:endParaRPr lang="fr-FR" sz="800" b="0" dirty="0">
              <a:solidFill>
                <a:schemeClr val="bg2">
                  <a:lumMod val="50000"/>
                </a:schemeClr>
              </a:solidFill>
            </a:endParaRPr>
          </a:p>
        </p:txBody>
      </p:sp>
      <p:sp>
        <p:nvSpPr>
          <p:cNvPr id="16" name="ZoneTexte 15">
            <a:extLst>
              <a:ext uri="{FF2B5EF4-FFF2-40B4-BE49-F238E27FC236}">
                <a16:creationId xmlns:a16="http://schemas.microsoft.com/office/drawing/2014/main" id="{484ABB7E-4498-6514-06E5-57F88A28E361}"/>
              </a:ext>
            </a:extLst>
          </p:cNvPr>
          <p:cNvSpPr txBox="1"/>
          <p:nvPr/>
        </p:nvSpPr>
        <p:spPr>
          <a:xfrm>
            <a:off x="4506113" y="205192"/>
            <a:ext cx="613211" cy="2450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800" b="0" dirty="0">
                <a:solidFill>
                  <a:schemeClr val="bg2">
                    <a:lumMod val="50000"/>
                  </a:schemeClr>
                </a:solidFill>
              </a:rPr>
              <a:t>Edge Gateway</a:t>
            </a:r>
          </a:p>
        </p:txBody>
      </p:sp>
      <p:sp>
        <p:nvSpPr>
          <p:cNvPr id="17" name="ZoneTexte 16">
            <a:extLst>
              <a:ext uri="{FF2B5EF4-FFF2-40B4-BE49-F238E27FC236}">
                <a16:creationId xmlns:a16="http://schemas.microsoft.com/office/drawing/2014/main" id="{2407EA34-9FD1-AA43-CC45-24CB57A04B8F}"/>
              </a:ext>
            </a:extLst>
          </p:cNvPr>
          <p:cNvSpPr txBox="1"/>
          <p:nvPr/>
        </p:nvSpPr>
        <p:spPr>
          <a:xfrm>
            <a:off x="6420513" y="1406652"/>
            <a:ext cx="613211" cy="174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800" b="0" dirty="0" err="1">
                <a:solidFill>
                  <a:schemeClr val="bg2">
                    <a:lumMod val="50000"/>
                  </a:schemeClr>
                </a:solidFill>
              </a:rPr>
              <a:t>Database</a:t>
            </a:r>
            <a:endParaRPr lang="fr-FR" sz="800" b="0" dirty="0">
              <a:solidFill>
                <a:schemeClr val="bg2">
                  <a:lumMod val="50000"/>
                </a:schemeClr>
              </a:solidFill>
            </a:endParaRPr>
          </a:p>
        </p:txBody>
      </p:sp>
      <p:sp>
        <p:nvSpPr>
          <p:cNvPr id="18" name="ZoneTexte 17">
            <a:extLst>
              <a:ext uri="{FF2B5EF4-FFF2-40B4-BE49-F238E27FC236}">
                <a16:creationId xmlns:a16="http://schemas.microsoft.com/office/drawing/2014/main" id="{E9C09688-D600-DF42-D692-974BF38CF222}"/>
              </a:ext>
            </a:extLst>
          </p:cNvPr>
          <p:cNvSpPr txBox="1"/>
          <p:nvPr/>
        </p:nvSpPr>
        <p:spPr>
          <a:xfrm>
            <a:off x="5666139" y="497998"/>
            <a:ext cx="499130" cy="357173"/>
          </a:xfrm>
          <a:prstGeom prst="rect">
            <a:avLst/>
          </a:prstGeom>
          <a:solidFill>
            <a:srgbClr val="E7E9E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800" b="0" dirty="0">
                <a:solidFill>
                  <a:schemeClr val="bg2">
                    <a:lumMod val="50000"/>
                  </a:schemeClr>
                </a:solidFill>
              </a:rPr>
              <a:t>Data </a:t>
            </a:r>
            <a:r>
              <a:rPr lang="fr-FR" sz="800" b="0" dirty="0" err="1">
                <a:solidFill>
                  <a:schemeClr val="bg2">
                    <a:lumMod val="50000"/>
                  </a:schemeClr>
                </a:solidFill>
              </a:rPr>
              <a:t>Lodging</a:t>
            </a:r>
            <a:r>
              <a:rPr lang="fr-FR" sz="800" b="0" dirty="0">
                <a:solidFill>
                  <a:schemeClr val="bg2">
                    <a:lumMod val="50000"/>
                  </a:schemeClr>
                </a:solidFill>
              </a:rPr>
              <a:t> Boxes</a:t>
            </a:r>
          </a:p>
        </p:txBody>
      </p:sp>
    </p:spTree>
    <p:extLst>
      <p:ext uri="{BB962C8B-B14F-4D97-AF65-F5344CB8AC3E}">
        <p14:creationId xmlns:p14="http://schemas.microsoft.com/office/powerpoint/2010/main" val="1967219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87F3C1B-B471-F0C8-62B0-ED4F7CC9DF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409" y="119740"/>
            <a:ext cx="7692780" cy="4969329"/>
          </a:xfrm>
          <a:prstGeom prst="rect">
            <a:avLst/>
          </a:prstGeom>
        </p:spPr>
      </p:pic>
      <p:sp>
        <p:nvSpPr>
          <p:cNvPr id="7" name="ZoneTexte 6">
            <a:extLst>
              <a:ext uri="{FF2B5EF4-FFF2-40B4-BE49-F238E27FC236}">
                <a16:creationId xmlns:a16="http://schemas.microsoft.com/office/drawing/2014/main" id="{938AEA3E-117A-1359-CFC8-F917ADAE77A5}"/>
              </a:ext>
            </a:extLst>
          </p:cNvPr>
          <p:cNvSpPr txBox="1"/>
          <p:nvPr/>
        </p:nvSpPr>
        <p:spPr>
          <a:xfrm>
            <a:off x="6253993" y="58723"/>
            <a:ext cx="2814507" cy="338554"/>
          </a:xfrm>
          <a:prstGeom prst="rect">
            <a:avLst/>
          </a:prstGeom>
          <a:noFill/>
        </p:spPr>
        <p:txBody>
          <a:bodyPr wrap="square">
            <a:spAutoFit/>
          </a:bodyPr>
          <a:lstStyle/>
          <a:p>
            <a:pPr algn="r"/>
            <a:r>
              <a:rPr lang="en-US" sz="1600" b="1" dirty="0"/>
              <a:t>Industrial IoT Architecture</a:t>
            </a:r>
          </a:p>
        </p:txBody>
      </p:sp>
      <p:sp>
        <p:nvSpPr>
          <p:cNvPr id="4" name="Rectangle 3">
            <a:extLst>
              <a:ext uri="{FF2B5EF4-FFF2-40B4-BE49-F238E27FC236}">
                <a16:creationId xmlns:a16="http://schemas.microsoft.com/office/drawing/2014/main" id="{7EF2FB05-8B7F-E838-2859-2328C7CA020B}"/>
              </a:ext>
            </a:extLst>
          </p:cNvPr>
          <p:cNvSpPr/>
          <p:nvPr/>
        </p:nvSpPr>
        <p:spPr>
          <a:xfrm>
            <a:off x="698500" y="136210"/>
            <a:ext cx="1320800" cy="419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fr-FR" sz="700" b="1" dirty="0" err="1">
                <a:solidFill>
                  <a:sysClr val="windowText" lastClr="000000"/>
                </a:solidFill>
              </a:rPr>
              <a:t>PLCs</a:t>
            </a:r>
            <a:r>
              <a:rPr lang="fr-FR" sz="700" b="1" dirty="0">
                <a:solidFill>
                  <a:sysClr val="windowText" lastClr="000000"/>
                </a:solidFill>
              </a:rPr>
              <a:t>/</a:t>
            </a:r>
            <a:r>
              <a:rPr lang="fr-FR" sz="700" b="1" dirty="0" err="1">
                <a:solidFill>
                  <a:sysClr val="windowText" lastClr="000000"/>
                </a:solidFill>
              </a:rPr>
              <a:t>RTUs</a:t>
            </a:r>
            <a:endParaRPr lang="fr-FR" sz="700" b="1" dirty="0">
              <a:solidFill>
                <a:sysClr val="windowText" lastClr="000000"/>
              </a:solidFill>
            </a:endParaRPr>
          </a:p>
          <a:p>
            <a:r>
              <a:rPr lang="fr-FR" sz="700" dirty="0" err="1">
                <a:solidFill>
                  <a:schemeClr val="bg2">
                    <a:lumMod val="50000"/>
                  </a:schemeClr>
                </a:solidFill>
              </a:rPr>
              <a:t>Connect</a:t>
            </a:r>
            <a:r>
              <a:rPr lang="fr-FR" sz="700" dirty="0">
                <a:solidFill>
                  <a:schemeClr val="bg2">
                    <a:lumMod val="50000"/>
                  </a:schemeClr>
                </a:solidFill>
              </a:rPr>
              <a:t> to </a:t>
            </a:r>
            <a:r>
              <a:rPr lang="fr-FR" sz="700" dirty="0" err="1">
                <a:solidFill>
                  <a:schemeClr val="bg2">
                    <a:lumMod val="50000"/>
                  </a:schemeClr>
                </a:solidFill>
              </a:rPr>
              <a:t>any</a:t>
            </a:r>
            <a:r>
              <a:rPr lang="fr-FR" sz="700" dirty="0">
                <a:solidFill>
                  <a:schemeClr val="bg2">
                    <a:lumMod val="50000"/>
                  </a:schemeClr>
                </a:solidFill>
              </a:rPr>
              <a:t> PLC or RTU</a:t>
            </a:r>
          </a:p>
          <a:p>
            <a:r>
              <a:rPr lang="fr-FR" sz="700" dirty="0" err="1">
                <a:solidFill>
                  <a:schemeClr val="bg2">
                    <a:lumMod val="50000"/>
                  </a:schemeClr>
                </a:solidFill>
              </a:rPr>
              <a:t>through</a:t>
            </a:r>
            <a:r>
              <a:rPr lang="fr-FR" sz="700" dirty="0">
                <a:solidFill>
                  <a:schemeClr val="bg2">
                    <a:lumMod val="50000"/>
                  </a:schemeClr>
                </a:solidFill>
              </a:rPr>
              <a:t> the Transmission</a:t>
            </a:r>
          </a:p>
          <a:p>
            <a:r>
              <a:rPr lang="fr-FR" sz="700" dirty="0">
                <a:solidFill>
                  <a:schemeClr val="bg2">
                    <a:lumMod val="50000"/>
                  </a:schemeClr>
                </a:solidFill>
              </a:rPr>
              <a:t>Module or Edge Gateway</a:t>
            </a:r>
          </a:p>
        </p:txBody>
      </p:sp>
      <p:sp>
        <p:nvSpPr>
          <p:cNvPr id="6" name="Rectangle 5">
            <a:extLst>
              <a:ext uri="{FF2B5EF4-FFF2-40B4-BE49-F238E27FC236}">
                <a16:creationId xmlns:a16="http://schemas.microsoft.com/office/drawing/2014/main" id="{6FE7813C-637F-4303-C596-733F8CBED9D2}"/>
              </a:ext>
            </a:extLst>
          </p:cNvPr>
          <p:cNvSpPr/>
          <p:nvPr/>
        </p:nvSpPr>
        <p:spPr>
          <a:xfrm>
            <a:off x="2890008" y="119740"/>
            <a:ext cx="1320800" cy="419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700" b="1" dirty="0">
                <a:solidFill>
                  <a:sysClr val="windowText" lastClr="000000"/>
                </a:solidFill>
              </a:rPr>
              <a:t>Edge Gateway</a:t>
            </a:r>
          </a:p>
          <a:p>
            <a:r>
              <a:rPr lang="en-US" sz="700" dirty="0">
                <a:solidFill>
                  <a:schemeClr val="bg2">
                    <a:lumMod val="50000"/>
                  </a:schemeClr>
                </a:solidFill>
              </a:rPr>
              <a:t>MQTT-Enabled Device Connects edge devices to an MQTT service</a:t>
            </a:r>
          </a:p>
        </p:txBody>
      </p:sp>
      <p:sp>
        <p:nvSpPr>
          <p:cNvPr id="9" name="ZoneTexte 8">
            <a:extLst>
              <a:ext uri="{FF2B5EF4-FFF2-40B4-BE49-F238E27FC236}">
                <a16:creationId xmlns:a16="http://schemas.microsoft.com/office/drawing/2014/main" id="{44129F5D-4B1E-CDA5-E7B5-12D2B3736CF9}"/>
              </a:ext>
            </a:extLst>
          </p:cNvPr>
          <p:cNvSpPr txBox="1"/>
          <p:nvPr/>
        </p:nvSpPr>
        <p:spPr>
          <a:xfrm>
            <a:off x="745025" y="2122956"/>
            <a:ext cx="1066190"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Field </a:t>
            </a:r>
            <a:r>
              <a:rPr lang="fr-FR" dirty="0" err="1"/>
              <a:t>Device</a:t>
            </a:r>
            <a:r>
              <a:rPr lang="fr-FR" dirty="0"/>
              <a:t> Ignition</a:t>
            </a:r>
          </a:p>
          <a:p>
            <a:r>
              <a:rPr lang="fr-FR" b="0" dirty="0">
                <a:solidFill>
                  <a:schemeClr val="bg2">
                    <a:lumMod val="50000"/>
                  </a:schemeClr>
                </a:solidFill>
              </a:rPr>
              <a:t>Edge MQTT </a:t>
            </a:r>
            <a:r>
              <a:rPr lang="fr-FR" b="0" dirty="0" err="1">
                <a:solidFill>
                  <a:schemeClr val="bg2">
                    <a:lumMod val="50000"/>
                  </a:schemeClr>
                </a:solidFill>
              </a:rPr>
              <a:t>Installed</a:t>
            </a:r>
            <a:endParaRPr lang="fr-FR" b="0" dirty="0">
              <a:solidFill>
                <a:schemeClr val="bg2">
                  <a:lumMod val="50000"/>
                </a:schemeClr>
              </a:solidFill>
            </a:endParaRPr>
          </a:p>
          <a:p>
            <a:r>
              <a:rPr lang="fr-FR" b="0" dirty="0" err="1">
                <a:solidFill>
                  <a:schemeClr val="bg2">
                    <a:lumMod val="50000"/>
                  </a:schemeClr>
                </a:solidFill>
              </a:rPr>
              <a:t>Publish</a:t>
            </a:r>
            <a:r>
              <a:rPr lang="fr-FR" b="0" dirty="0">
                <a:solidFill>
                  <a:schemeClr val="bg2">
                    <a:lumMod val="50000"/>
                  </a:schemeClr>
                </a:solidFill>
              </a:rPr>
              <a:t> </a:t>
            </a:r>
            <a:r>
              <a:rPr lang="fr-FR" b="0" dirty="0" err="1">
                <a:solidFill>
                  <a:schemeClr val="bg2">
                    <a:lumMod val="50000"/>
                  </a:schemeClr>
                </a:solidFill>
              </a:rPr>
              <a:t>device</a:t>
            </a:r>
            <a:r>
              <a:rPr lang="fr-FR" b="0" dirty="0">
                <a:solidFill>
                  <a:schemeClr val="bg2">
                    <a:lumMod val="50000"/>
                  </a:schemeClr>
                </a:solidFill>
              </a:rPr>
              <a:t> data l0</a:t>
            </a:r>
          </a:p>
          <a:p>
            <a:r>
              <a:rPr lang="fr-FR" b="0" dirty="0">
                <a:solidFill>
                  <a:schemeClr val="bg2">
                    <a:lumMod val="50000"/>
                  </a:schemeClr>
                </a:solidFill>
              </a:rPr>
              <a:t>an MQTT server</a:t>
            </a:r>
          </a:p>
        </p:txBody>
      </p:sp>
      <p:sp>
        <p:nvSpPr>
          <p:cNvPr id="10" name="ZoneTexte 9">
            <a:extLst>
              <a:ext uri="{FF2B5EF4-FFF2-40B4-BE49-F238E27FC236}">
                <a16:creationId xmlns:a16="http://schemas.microsoft.com/office/drawing/2014/main" id="{15F6DCA3-72F4-8F5B-B96E-FBE300543041}"/>
              </a:ext>
            </a:extLst>
          </p:cNvPr>
          <p:cNvSpPr txBox="1"/>
          <p:nvPr/>
        </p:nvSpPr>
        <p:spPr>
          <a:xfrm>
            <a:off x="1873987" y="681925"/>
            <a:ext cx="1179878" cy="320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MQTT Transmission Module</a:t>
            </a:r>
          </a:p>
          <a:p>
            <a:r>
              <a:rPr lang="fr-FR" b="0" dirty="0">
                <a:solidFill>
                  <a:schemeClr val="bg2">
                    <a:lumMod val="50000"/>
                  </a:schemeClr>
                </a:solidFill>
              </a:rPr>
              <a:t>Use Ignition to </a:t>
            </a:r>
            <a:r>
              <a:rPr lang="fr-FR" b="0" dirty="0" err="1">
                <a:solidFill>
                  <a:schemeClr val="bg2">
                    <a:lumMod val="50000"/>
                  </a:schemeClr>
                </a:solidFill>
              </a:rPr>
              <a:t>publish</a:t>
            </a:r>
            <a:endParaRPr lang="fr-FR" b="0" dirty="0">
              <a:solidFill>
                <a:schemeClr val="bg2">
                  <a:lumMod val="50000"/>
                </a:schemeClr>
              </a:solidFill>
            </a:endParaRPr>
          </a:p>
          <a:p>
            <a:r>
              <a:rPr lang="fr-FR" b="0" dirty="0">
                <a:solidFill>
                  <a:schemeClr val="bg2">
                    <a:lumMod val="50000"/>
                  </a:schemeClr>
                </a:solidFill>
              </a:rPr>
              <a:t>to an NIOTT server</a:t>
            </a:r>
          </a:p>
        </p:txBody>
      </p:sp>
      <p:sp>
        <p:nvSpPr>
          <p:cNvPr id="11" name="ZoneTexte 10">
            <a:extLst>
              <a:ext uri="{FF2B5EF4-FFF2-40B4-BE49-F238E27FC236}">
                <a16:creationId xmlns:a16="http://schemas.microsoft.com/office/drawing/2014/main" id="{F907A8C6-7A1C-DE3A-8428-884C66257B6C}"/>
              </a:ext>
            </a:extLst>
          </p:cNvPr>
          <p:cNvSpPr txBox="1"/>
          <p:nvPr/>
        </p:nvSpPr>
        <p:spPr>
          <a:xfrm>
            <a:off x="2096584" y="2437272"/>
            <a:ext cx="1179879"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700" dirty="0"/>
              <a:t>MQTT Connections</a:t>
            </a:r>
          </a:p>
          <a:p>
            <a:r>
              <a:rPr lang="fr-FR" sz="700" b="0" dirty="0" err="1">
                <a:solidFill>
                  <a:schemeClr val="bg2">
                    <a:lumMod val="50000"/>
                  </a:schemeClr>
                </a:solidFill>
              </a:rPr>
              <a:t>Securely</a:t>
            </a:r>
            <a:r>
              <a:rPr lang="fr-FR" sz="700" b="0" dirty="0">
                <a:solidFill>
                  <a:schemeClr val="bg2">
                    <a:lumMod val="50000"/>
                  </a:schemeClr>
                </a:solidFill>
              </a:rPr>
              <a:t> </a:t>
            </a:r>
            <a:r>
              <a:rPr lang="fr-FR" sz="700" b="0" dirty="0" err="1">
                <a:solidFill>
                  <a:schemeClr val="bg2">
                    <a:lumMod val="50000"/>
                  </a:schemeClr>
                </a:solidFill>
              </a:rPr>
              <a:t>transfer</a:t>
            </a:r>
            <a:r>
              <a:rPr lang="fr-FR" sz="700" b="0" dirty="0">
                <a:solidFill>
                  <a:schemeClr val="bg2">
                    <a:lumMod val="50000"/>
                  </a:schemeClr>
                </a:solidFill>
              </a:rPr>
              <a:t> data</a:t>
            </a:r>
          </a:p>
          <a:p>
            <a:r>
              <a:rPr lang="fr-FR" sz="700" b="0" dirty="0">
                <a:solidFill>
                  <a:schemeClr val="bg2">
                    <a:lumMod val="50000"/>
                  </a:schemeClr>
                </a:solidFill>
              </a:rPr>
              <a:t> over cellular, radio, VSAT or network connections</a:t>
            </a:r>
          </a:p>
        </p:txBody>
      </p:sp>
      <p:sp>
        <p:nvSpPr>
          <p:cNvPr id="12" name="ZoneTexte 11">
            <a:extLst>
              <a:ext uri="{FF2B5EF4-FFF2-40B4-BE49-F238E27FC236}">
                <a16:creationId xmlns:a16="http://schemas.microsoft.com/office/drawing/2014/main" id="{EA30A13D-7E46-65A5-5D4F-FAE0C41D28ED}"/>
              </a:ext>
            </a:extLst>
          </p:cNvPr>
          <p:cNvSpPr txBox="1"/>
          <p:nvPr/>
        </p:nvSpPr>
        <p:spPr>
          <a:xfrm>
            <a:off x="3903219" y="2992836"/>
            <a:ext cx="1371209"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700" dirty="0"/>
              <a:t>MQTT Engine Module</a:t>
            </a:r>
          </a:p>
          <a:p>
            <a:r>
              <a:rPr lang="fr-FR" sz="700" b="0" dirty="0" err="1">
                <a:solidFill>
                  <a:schemeClr val="bg2">
                    <a:lumMod val="50000"/>
                  </a:schemeClr>
                </a:solidFill>
              </a:rPr>
              <a:t>Securely</a:t>
            </a:r>
            <a:r>
              <a:rPr lang="fr-FR" sz="700" b="0" dirty="0">
                <a:solidFill>
                  <a:schemeClr val="bg2">
                    <a:lumMod val="50000"/>
                  </a:schemeClr>
                </a:solidFill>
              </a:rPr>
              <a:t> </a:t>
            </a:r>
            <a:r>
              <a:rPr lang="fr-FR" b="0" dirty="0" err="1">
                <a:solidFill>
                  <a:schemeClr val="bg2">
                    <a:lumMod val="50000"/>
                  </a:schemeClr>
                </a:solidFill>
              </a:rPr>
              <a:t>c</a:t>
            </a:r>
            <a:r>
              <a:rPr lang="fr-FR" sz="700" b="0" dirty="0" err="1">
                <a:solidFill>
                  <a:schemeClr val="bg2">
                    <a:lumMod val="50000"/>
                  </a:schemeClr>
                </a:solidFill>
              </a:rPr>
              <a:t>onnects</a:t>
            </a:r>
            <a:r>
              <a:rPr lang="fr-FR" sz="700" b="0" dirty="0">
                <a:solidFill>
                  <a:schemeClr val="bg2">
                    <a:lumMod val="50000"/>
                  </a:schemeClr>
                </a:solidFill>
              </a:rPr>
              <a:t> the ignition Gateway to MQTT servers</a:t>
            </a:r>
          </a:p>
        </p:txBody>
      </p:sp>
      <p:sp>
        <p:nvSpPr>
          <p:cNvPr id="13" name="ZoneTexte 12">
            <a:extLst>
              <a:ext uri="{FF2B5EF4-FFF2-40B4-BE49-F238E27FC236}">
                <a16:creationId xmlns:a16="http://schemas.microsoft.com/office/drawing/2014/main" id="{EDEBCA7D-BB11-22A8-D32F-3EF473847AF2}"/>
              </a:ext>
            </a:extLst>
          </p:cNvPr>
          <p:cNvSpPr txBox="1"/>
          <p:nvPr/>
        </p:nvSpPr>
        <p:spPr>
          <a:xfrm>
            <a:off x="5992484" y="2226680"/>
            <a:ext cx="1371209" cy="274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700" dirty="0" err="1"/>
              <a:t>Private</a:t>
            </a:r>
            <a:r>
              <a:rPr lang="fr-FR" sz="700" dirty="0"/>
              <a:t> Network</a:t>
            </a:r>
          </a:p>
          <a:p>
            <a:r>
              <a:rPr lang="fr-FR" sz="700" b="0" dirty="0">
                <a:solidFill>
                  <a:schemeClr val="bg2">
                    <a:lumMod val="50000"/>
                  </a:schemeClr>
                </a:solidFill>
              </a:rPr>
              <a:t>On-</a:t>
            </a:r>
            <a:r>
              <a:rPr lang="fr-FR" sz="700" b="0" dirty="0" err="1">
                <a:solidFill>
                  <a:schemeClr val="bg2">
                    <a:lumMod val="50000"/>
                  </a:schemeClr>
                </a:solidFill>
              </a:rPr>
              <a:t>premise</a:t>
            </a:r>
            <a:r>
              <a:rPr lang="fr-FR" sz="700" b="0" dirty="0">
                <a:solidFill>
                  <a:schemeClr val="bg2">
                    <a:lumMod val="50000"/>
                  </a:schemeClr>
                </a:solidFill>
              </a:rPr>
              <a:t> </a:t>
            </a:r>
            <a:r>
              <a:rPr lang="fr-FR" sz="700" b="0" dirty="0" err="1">
                <a:solidFill>
                  <a:schemeClr val="bg2">
                    <a:lumMod val="50000"/>
                  </a:schemeClr>
                </a:solidFill>
              </a:rPr>
              <a:t>private</a:t>
            </a:r>
            <a:r>
              <a:rPr lang="fr-FR" sz="700" b="0" dirty="0">
                <a:solidFill>
                  <a:schemeClr val="bg2">
                    <a:lumMod val="50000"/>
                  </a:schemeClr>
                </a:solidFill>
              </a:rPr>
              <a:t> network</a:t>
            </a:r>
          </a:p>
        </p:txBody>
      </p:sp>
      <p:sp>
        <p:nvSpPr>
          <p:cNvPr id="14" name="ZoneTexte 13">
            <a:extLst>
              <a:ext uri="{FF2B5EF4-FFF2-40B4-BE49-F238E27FC236}">
                <a16:creationId xmlns:a16="http://schemas.microsoft.com/office/drawing/2014/main" id="{179BBC30-3B4C-05DA-33F7-37D988CA6A70}"/>
              </a:ext>
            </a:extLst>
          </p:cNvPr>
          <p:cNvSpPr txBox="1"/>
          <p:nvPr/>
        </p:nvSpPr>
        <p:spPr>
          <a:xfrm>
            <a:off x="7437514" y="3090013"/>
            <a:ext cx="902532" cy="4262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700" dirty="0" err="1"/>
              <a:t>Touch</a:t>
            </a:r>
            <a:r>
              <a:rPr lang="fr-FR" sz="700" dirty="0"/>
              <a:t> Panels</a:t>
            </a:r>
          </a:p>
          <a:p>
            <a:r>
              <a:rPr lang="fr-FR" sz="700" b="0" dirty="0">
                <a:solidFill>
                  <a:schemeClr val="bg2">
                    <a:lumMod val="50000"/>
                  </a:schemeClr>
                </a:solidFill>
              </a:rPr>
              <a:t>Launch clients</a:t>
            </a:r>
          </a:p>
          <a:p>
            <a:r>
              <a:rPr lang="fr-FR" b="0" dirty="0">
                <a:solidFill>
                  <a:schemeClr val="bg2">
                    <a:lumMod val="50000"/>
                  </a:schemeClr>
                </a:solidFill>
              </a:rPr>
              <a:t>To </a:t>
            </a:r>
            <a:r>
              <a:rPr lang="fr-FR" b="0" dirty="0" err="1">
                <a:solidFill>
                  <a:schemeClr val="bg2">
                    <a:lumMod val="50000"/>
                  </a:schemeClr>
                </a:solidFill>
              </a:rPr>
              <a:t>touch</a:t>
            </a:r>
            <a:r>
              <a:rPr lang="fr-FR" b="0" dirty="0">
                <a:solidFill>
                  <a:schemeClr val="bg2">
                    <a:lumMod val="50000"/>
                  </a:schemeClr>
                </a:solidFill>
              </a:rPr>
              <a:t> panels</a:t>
            </a:r>
            <a:endParaRPr lang="fr-FR" sz="700" b="0" dirty="0">
              <a:solidFill>
                <a:schemeClr val="bg2">
                  <a:lumMod val="50000"/>
                </a:schemeClr>
              </a:solidFill>
            </a:endParaRPr>
          </a:p>
        </p:txBody>
      </p:sp>
      <p:sp>
        <p:nvSpPr>
          <p:cNvPr id="15" name="ZoneTexte 14">
            <a:extLst>
              <a:ext uri="{FF2B5EF4-FFF2-40B4-BE49-F238E27FC236}">
                <a16:creationId xmlns:a16="http://schemas.microsoft.com/office/drawing/2014/main" id="{5B1B98D4-961A-A224-4D1B-45AC8D8F6281}"/>
              </a:ext>
            </a:extLst>
          </p:cNvPr>
          <p:cNvSpPr txBox="1"/>
          <p:nvPr/>
        </p:nvSpPr>
        <p:spPr>
          <a:xfrm>
            <a:off x="6965811" y="3843159"/>
            <a:ext cx="1031033" cy="575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700" dirty="0"/>
              <a:t>Web-</a:t>
            </a:r>
            <a:r>
              <a:rPr lang="fr-FR" sz="700" dirty="0" err="1"/>
              <a:t>launched</a:t>
            </a:r>
            <a:r>
              <a:rPr lang="fr-FR" sz="700" dirty="0"/>
              <a:t> Clients</a:t>
            </a:r>
          </a:p>
          <a:p>
            <a:r>
              <a:rPr lang="fr-FR" sz="700" b="0" dirty="0">
                <a:solidFill>
                  <a:schemeClr val="bg2">
                    <a:lumMod val="50000"/>
                  </a:schemeClr>
                </a:solidFill>
              </a:rPr>
              <a:t>Launch an </a:t>
            </a:r>
            <a:r>
              <a:rPr lang="fr-FR" sz="700" b="0" dirty="0" err="1">
                <a:solidFill>
                  <a:schemeClr val="bg2">
                    <a:lumMod val="50000"/>
                  </a:schemeClr>
                </a:solidFill>
              </a:rPr>
              <a:t>unlimited</a:t>
            </a:r>
            <a:r>
              <a:rPr lang="fr-FR" sz="700" b="0" dirty="0">
                <a:solidFill>
                  <a:schemeClr val="bg2">
                    <a:lumMod val="50000"/>
                  </a:schemeClr>
                </a:solidFill>
              </a:rPr>
              <a:t> </a:t>
            </a:r>
            <a:r>
              <a:rPr lang="fr-FR" sz="700" b="0" dirty="0" err="1">
                <a:solidFill>
                  <a:schemeClr val="bg2">
                    <a:lumMod val="50000"/>
                  </a:schemeClr>
                </a:solidFill>
              </a:rPr>
              <a:t>number</a:t>
            </a:r>
            <a:r>
              <a:rPr lang="fr-FR" sz="700" b="0" dirty="0">
                <a:solidFill>
                  <a:schemeClr val="bg2">
                    <a:lumMod val="50000"/>
                  </a:schemeClr>
                </a:solidFill>
              </a:rPr>
              <a:t> of clients to </a:t>
            </a:r>
            <a:r>
              <a:rPr lang="fr-FR" sz="700" b="0" dirty="0" err="1">
                <a:solidFill>
                  <a:schemeClr val="bg2">
                    <a:lumMod val="50000"/>
                  </a:schemeClr>
                </a:solidFill>
              </a:rPr>
              <a:t>any</a:t>
            </a:r>
            <a:r>
              <a:rPr lang="fr-FR" sz="700" b="0" dirty="0">
                <a:solidFill>
                  <a:schemeClr val="bg2">
                    <a:lumMod val="50000"/>
                  </a:schemeClr>
                </a:solidFill>
              </a:rPr>
              <a:t> </a:t>
            </a:r>
            <a:r>
              <a:rPr lang="fr-FR" sz="700" b="0" dirty="0" err="1">
                <a:solidFill>
                  <a:schemeClr val="bg2">
                    <a:lumMod val="50000"/>
                  </a:schemeClr>
                </a:solidFill>
              </a:rPr>
              <a:t>device</a:t>
            </a:r>
            <a:r>
              <a:rPr lang="fr-FR" sz="700" b="0" dirty="0">
                <a:solidFill>
                  <a:schemeClr val="bg2">
                    <a:lumMod val="50000"/>
                  </a:schemeClr>
                </a:solidFill>
              </a:rPr>
              <a:t> </a:t>
            </a:r>
            <a:r>
              <a:rPr lang="fr-FR" sz="700" b="0" dirty="0" err="1">
                <a:solidFill>
                  <a:schemeClr val="bg2">
                    <a:lumMod val="50000"/>
                  </a:schemeClr>
                </a:solidFill>
              </a:rPr>
              <a:t>equipped</a:t>
            </a:r>
            <a:r>
              <a:rPr lang="fr-FR" sz="700" b="0" dirty="0">
                <a:solidFill>
                  <a:schemeClr val="bg2">
                    <a:lumMod val="50000"/>
                  </a:schemeClr>
                </a:solidFill>
              </a:rPr>
              <a:t> </a:t>
            </a:r>
            <a:r>
              <a:rPr lang="fr-FR" sz="700" b="0" dirty="0" err="1">
                <a:solidFill>
                  <a:schemeClr val="bg2">
                    <a:lumMod val="50000"/>
                  </a:schemeClr>
                </a:solidFill>
              </a:rPr>
              <a:t>with</a:t>
            </a:r>
            <a:r>
              <a:rPr lang="fr-FR" sz="700" b="0" dirty="0">
                <a:solidFill>
                  <a:schemeClr val="bg2">
                    <a:lumMod val="50000"/>
                  </a:schemeClr>
                </a:solidFill>
              </a:rPr>
              <a:t> a web-browser</a:t>
            </a:r>
          </a:p>
        </p:txBody>
      </p:sp>
      <p:sp>
        <p:nvSpPr>
          <p:cNvPr id="16" name="ZoneTexte 15">
            <a:extLst>
              <a:ext uri="{FF2B5EF4-FFF2-40B4-BE49-F238E27FC236}">
                <a16:creationId xmlns:a16="http://schemas.microsoft.com/office/drawing/2014/main" id="{330B180B-8343-4290-CB4D-2D5DB8213606}"/>
              </a:ext>
            </a:extLst>
          </p:cNvPr>
          <p:cNvSpPr txBox="1"/>
          <p:nvPr/>
        </p:nvSpPr>
        <p:spPr>
          <a:xfrm>
            <a:off x="5854677" y="4369631"/>
            <a:ext cx="1031033" cy="6221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700" dirty="0"/>
              <a:t>Web-</a:t>
            </a:r>
            <a:r>
              <a:rPr lang="fr-FR" sz="700" dirty="0" err="1"/>
              <a:t>based</a:t>
            </a:r>
            <a:r>
              <a:rPr lang="fr-FR" sz="700" dirty="0"/>
              <a:t> Designers </a:t>
            </a:r>
            <a:r>
              <a:rPr lang="fr-FR" sz="700" b="0" dirty="0">
                <a:solidFill>
                  <a:schemeClr val="bg2">
                    <a:lumMod val="50000"/>
                  </a:schemeClr>
                </a:solidFill>
              </a:rPr>
              <a:t>Design </a:t>
            </a:r>
            <a:r>
              <a:rPr lang="fr-FR" sz="700" b="0" dirty="0" err="1">
                <a:solidFill>
                  <a:schemeClr val="bg2">
                    <a:lumMod val="50000"/>
                  </a:schemeClr>
                </a:solidFill>
              </a:rPr>
              <a:t>projects</a:t>
            </a:r>
            <a:r>
              <a:rPr lang="fr-FR" sz="700" b="0" dirty="0">
                <a:solidFill>
                  <a:schemeClr val="bg2">
                    <a:lumMod val="50000"/>
                  </a:schemeClr>
                </a:solidFill>
              </a:rPr>
              <a:t> </a:t>
            </a:r>
            <a:r>
              <a:rPr lang="fr-FR" sz="700" b="0" dirty="0" err="1">
                <a:solidFill>
                  <a:schemeClr val="bg2">
                    <a:lumMod val="50000"/>
                  </a:schemeClr>
                </a:solidFill>
              </a:rPr>
              <a:t>concurrently</a:t>
            </a:r>
            <a:r>
              <a:rPr lang="fr-FR" sz="700" b="0" dirty="0">
                <a:solidFill>
                  <a:schemeClr val="bg2">
                    <a:lumMod val="50000"/>
                  </a:schemeClr>
                </a:solidFill>
              </a:rPr>
              <a:t> </a:t>
            </a:r>
            <a:r>
              <a:rPr lang="fr-FR" sz="700" b="0" dirty="0" err="1">
                <a:solidFill>
                  <a:schemeClr val="bg2">
                    <a:lumMod val="50000"/>
                  </a:schemeClr>
                </a:solidFill>
              </a:rPr>
              <a:t>with</a:t>
            </a:r>
            <a:r>
              <a:rPr lang="fr-FR" sz="700" b="0" dirty="0">
                <a:solidFill>
                  <a:schemeClr val="bg2">
                    <a:lumMod val="50000"/>
                  </a:schemeClr>
                </a:solidFill>
              </a:rPr>
              <a:t> multiple designers (</a:t>
            </a:r>
            <a:r>
              <a:rPr lang="fr-FR" sz="700" b="0" dirty="0" err="1">
                <a:solidFill>
                  <a:schemeClr val="bg2">
                    <a:lumMod val="50000"/>
                  </a:schemeClr>
                </a:solidFill>
              </a:rPr>
              <a:t>included</a:t>
            </a:r>
            <a:r>
              <a:rPr lang="fr-FR" sz="700" b="0" dirty="0">
                <a:solidFill>
                  <a:schemeClr val="bg2">
                    <a:lumMod val="50000"/>
                  </a:schemeClr>
                </a:solidFill>
              </a:rPr>
              <a:t>)</a:t>
            </a:r>
          </a:p>
        </p:txBody>
      </p:sp>
      <p:sp>
        <p:nvSpPr>
          <p:cNvPr id="17" name="ZoneTexte 16">
            <a:extLst>
              <a:ext uri="{FF2B5EF4-FFF2-40B4-BE49-F238E27FC236}">
                <a16:creationId xmlns:a16="http://schemas.microsoft.com/office/drawing/2014/main" id="{32C56885-C6DD-B5AE-638B-F65A33ED3849}"/>
              </a:ext>
            </a:extLst>
          </p:cNvPr>
          <p:cNvSpPr txBox="1"/>
          <p:nvPr/>
        </p:nvSpPr>
        <p:spPr>
          <a:xfrm>
            <a:off x="4594366" y="4511244"/>
            <a:ext cx="1031033" cy="495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700" dirty="0"/>
              <a:t>Mobile </a:t>
            </a:r>
            <a:r>
              <a:rPr lang="fr-FR" sz="700" dirty="0" err="1"/>
              <a:t>devices</a:t>
            </a:r>
            <a:endParaRPr lang="fr-FR" sz="700" dirty="0"/>
          </a:p>
          <a:p>
            <a:r>
              <a:rPr lang="fr-FR" b="0" dirty="0">
                <a:solidFill>
                  <a:schemeClr val="bg2">
                    <a:lumMod val="50000"/>
                  </a:schemeClr>
                </a:solidFill>
              </a:rPr>
              <a:t>Access </a:t>
            </a:r>
            <a:r>
              <a:rPr lang="fr-FR" b="0" dirty="0" err="1">
                <a:solidFill>
                  <a:schemeClr val="bg2">
                    <a:lumMod val="50000"/>
                  </a:schemeClr>
                </a:solidFill>
              </a:rPr>
              <a:t>projects</a:t>
            </a:r>
            <a:r>
              <a:rPr lang="fr-FR" b="0" dirty="0">
                <a:solidFill>
                  <a:schemeClr val="bg2">
                    <a:lumMod val="50000"/>
                  </a:schemeClr>
                </a:solidFill>
              </a:rPr>
              <a:t> via </a:t>
            </a:r>
            <a:r>
              <a:rPr lang="fr-FR" b="0" dirty="0" err="1">
                <a:solidFill>
                  <a:schemeClr val="bg2">
                    <a:lumMod val="50000"/>
                  </a:schemeClr>
                </a:solidFill>
              </a:rPr>
              <a:t>wireless</a:t>
            </a:r>
            <a:r>
              <a:rPr lang="fr-FR" b="0" dirty="0">
                <a:solidFill>
                  <a:schemeClr val="bg2">
                    <a:lumMod val="50000"/>
                  </a:schemeClr>
                </a:solidFill>
              </a:rPr>
              <a:t> smartphones and </a:t>
            </a:r>
            <a:r>
              <a:rPr lang="fr-FR" b="0" dirty="0" err="1">
                <a:solidFill>
                  <a:schemeClr val="bg2">
                    <a:lumMod val="50000"/>
                  </a:schemeClr>
                </a:solidFill>
              </a:rPr>
              <a:t>tablets</a:t>
            </a:r>
            <a:endParaRPr lang="fr-FR" sz="700" b="0" dirty="0">
              <a:solidFill>
                <a:schemeClr val="bg2">
                  <a:lumMod val="50000"/>
                </a:schemeClr>
              </a:solidFill>
            </a:endParaRPr>
          </a:p>
        </p:txBody>
      </p:sp>
      <p:sp>
        <p:nvSpPr>
          <p:cNvPr id="18" name="ZoneTexte 17">
            <a:extLst>
              <a:ext uri="{FF2B5EF4-FFF2-40B4-BE49-F238E27FC236}">
                <a16:creationId xmlns:a16="http://schemas.microsoft.com/office/drawing/2014/main" id="{217057EC-8BD0-B8F4-CCDC-1F5280CC0CCF}"/>
              </a:ext>
            </a:extLst>
          </p:cNvPr>
          <p:cNvSpPr txBox="1"/>
          <p:nvPr/>
        </p:nvSpPr>
        <p:spPr>
          <a:xfrm>
            <a:off x="1580373" y="4509707"/>
            <a:ext cx="1231580" cy="5788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700" dirty="0"/>
              <a:t>Line of business applications</a:t>
            </a:r>
          </a:p>
          <a:p>
            <a:r>
              <a:rPr lang="fr-FR" b="0" dirty="0" err="1">
                <a:solidFill>
                  <a:schemeClr val="bg2">
                    <a:lumMod val="50000"/>
                  </a:schemeClr>
                </a:solidFill>
              </a:rPr>
              <a:t>Any</a:t>
            </a:r>
            <a:r>
              <a:rPr lang="fr-FR" b="0" dirty="0">
                <a:solidFill>
                  <a:schemeClr val="bg2">
                    <a:lumMod val="50000"/>
                  </a:schemeClr>
                </a:solidFill>
              </a:rPr>
              <a:t> business application can </a:t>
            </a:r>
            <a:r>
              <a:rPr lang="fr-FR" b="0" dirty="0" err="1">
                <a:solidFill>
                  <a:schemeClr val="bg2">
                    <a:lumMod val="50000"/>
                  </a:schemeClr>
                </a:solidFill>
              </a:rPr>
              <a:t>subscribe</a:t>
            </a:r>
            <a:r>
              <a:rPr lang="fr-FR" b="0" dirty="0">
                <a:solidFill>
                  <a:schemeClr val="bg2">
                    <a:lumMod val="50000"/>
                  </a:schemeClr>
                </a:solidFill>
              </a:rPr>
              <a:t> to data </a:t>
            </a:r>
            <a:r>
              <a:rPr lang="fr-FR" b="0" dirty="0" err="1">
                <a:solidFill>
                  <a:schemeClr val="bg2">
                    <a:lumMod val="50000"/>
                  </a:schemeClr>
                </a:solidFill>
              </a:rPr>
              <a:t>through</a:t>
            </a:r>
            <a:r>
              <a:rPr lang="fr-FR" b="0" dirty="0">
                <a:solidFill>
                  <a:schemeClr val="bg2">
                    <a:lumMod val="50000"/>
                  </a:schemeClr>
                </a:solidFill>
              </a:rPr>
              <a:t> the MQTT server</a:t>
            </a:r>
            <a:endParaRPr lang="fr-FR" sz="700" b="0" dirty="0">
              <a:solidFill>
                <a:schemeClr val="bg2">
                  <a:lumMod val="50000"/>
                </a:schemeClr>
              </a:solidFill>
            </a:endParaRPr>
          </a:p>
        </p:txBody>
      </p:sp>
      <p:sp>
        <p:nvSpPr>
          <p:cNvPr id="19" name="ZoneTexte 18">
            <a:extLst>
              <a:ext uri="{FF2B5EF4-FFF2-40B4-BE49-F238E27FC236}">
                <a16:creationId xmlns:a16="http://schemas.microsoft.com/office/drawing/2014/main" id="{40BD0E5C-D119-4051-22E7-B4034880EB7D}"/>
              </a:ext>
            </a:extLst>
          </p:cNvPr>
          <p:cNvSpPr txBox="1"/>
          <p:nvPr/>
        </p:nvSpPr>
        <p:spPr>
          <a:xfrm>
            <a:off x="3814530" y="1490249"/>
            <a:ext cx="718202"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Cloud Network</a:t>
            </a:r>
          </a:p>
          <a:p>
            <a:r>
              <a:rPr lang="fr-FR" b="0" dirty="0">
                <a:solidFill>
                  <a:schemeClr val="bg2">
                    <a:lumMod val="50000"/>
                  </a:schemeClr>
                </a:solidFill>
              </a:rPr>
              <a:t>Cloud </a:t>
            </a:r>
            <a:r>
              <a:rPr lang="fr-FR" b="0" dirty="0" err="1">
                <a:solidFill>
                  <a:schemeClr val="bg2">
                    <a:lumMod val="50000"/>
                  </a:schemeClr>
                </a:solidFill>
              </a:rPr>
              <a:t>hosted</a:t>
            </a:r>
            <a:endParaRPr lang="fr-FR" b="0" dirty="0">
              <a:solidFill>
                <a:schemeClr val="bg2">
                  <a:lumMod val="50000"/>
                </a:schemeClr>
              </a:solidFill>
            </a:endParaRPr>
          </a:p>
          <a:p>
            <a:r>
              <a:rPr lang="fr-FR" b="0" dirty="0">
                <a:solidFill>
                  <a:schemeClr val="bg2">
                    <a:lumMod val="50000"/>
                  </a:schemeClr>
                </a:solidFill>
              </a:rPr>
              <a:t>MQTT server</a:t>
            </a:r>
          </a:p>
        </p:txBody>
      </p:sp>
      <p:sp>
        <p:nvSpPr>
          <p:cNvPr id="20" name="ZoneTexte 19">
            <a:extLst>
              <a:ext uri="{FF2B5EF4-FFF2-40B4-BE49-F238E27FC236}">
                <a16:creationId xmlns:a16="http://schemas.microsoft.com/office/drawing/2014/main" id="{798FCD18-E154-5420-8BDB-5C0B628391FC}"/>
              </a:ext>
            </a:extLst>
          </p:cNvPr>
          <p:cNvSpPr txBox="1"/>
          <p:nvPr/>
        </p:nvSpPr>
        <p:spPr>
          <a:xfrm>
            <a:off x="5331425" y="1179927"/>
            <a:ext cx="911348"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err="1"/>
              <a:t>Ingnition</a:t>
            </a:r>
            <a:r>
              <a:rPr lang="fr-FR" dirty="0"/>
              <a:t> Server</a:t>
            </a:r>
          </a:p>
          <a:p>
            <a:r>
              <a:rPr lang="fr-FR" b="0" dirty="0">
                <a:solidFill>
                  <a:schemeClr val="bg2">
                    <a:lumMod val="50000"/>
                  </a:schemeClr>
                </a:solidFill>
              </a:rPr>
              <a:t>Ignition </a:t>
            </a:r>
            <a:r>
              <a:rPr lang="fr-FR" b="0" dirty="0" err="1">
                <a:solidFill>
                  <a:schemeClr val="bg2">
                    <a:lumMod val="50000"/>
                  </a:schemeClr>
                </a:solidFill>
              </a:rPr>
              <a:t>gateway</a:t>
            </a:r>
            <a:r>
              <a:rPr lang="fr-FR" b="0" dirty="0">
                <a:solidFill>
                  <a:schemeClr val="bg2">
                    <a:lumMod val="50000"/>
                  </a:schemeClr>
                </a:solidFill>
              </a:rPr>
              <a:t> </a:t>
            </a:r>
            <a:r>
              <a:rPr lang="fr-FR" b="0" dirty="0" err="1">
                <a:solidFill>
                  <a:schemeClr val="bg2">
                    <a:lumMod val="50000"/>
                  </a:schemeClr>
                </a:solidFill>
              </a:rPr>
              <a:t>with</a:t>
            </a:r>
            <a:r>
              <a:rPr lang="fr-FR" b="0" dirty="0">
                <a:solidFill>
                  <a:schemeClr val="bg2">
                    <a:lumMod val="50000"/>
                  </a:schemeClr>
                </a:solidFill>
              </a:rPr>
              <a:t> all modules</a:t>
            </a:r>
          </a:p>
        </p:txBody>
      </p:sp>
    </p:spTree>
    <p:extLst>
      <p:ext uri="{BB962C8B-B14F-4D97-AF65-F5344CB8AC3E}">
        <p14:creationId xmlns:p14="http://schemas.microsoft.com/office/powerpoint/2010/main" val="420175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3CF3296-A5DD-BD33-D640-78C73EFBB1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692" y="0"/>
            <a:ext cx="7422615" cy="5143500"/>
          </a:xfrm>
          <a:prstGeom prst="rect">
            <a:avLst/>
          </a:prstGeom>
        </p:spPr>
      </p:pic>
      <p:sp>
        <p:nvSpPr>
          <p:cNvPr id="5" name="ZoneTexte 4">
            <a:extLst>
              <a:ext uri="{FF2B5EF4-FFF2-40B4-BE49-F238E27FC236}">
                <a16:creationId xmlns:a16="http://schemas.microsoft.com/office/drawing/2014/main" id="{2BE896F9-E0E7-1764-CC4B-4395CFF2FAE4}"/>
              </a:ext>
            </a:extLst>
          </p:cNvPr>
          <p:cNvSpPr txBox="1"/>
          <p:nvPr/>
        </p:nvSpPr>
        <p:spPr>
          <a:xfrm>
            <a:off x="5859710" y="181324"/>
            <a:ext cx="3015842" cy="338554"/>
          </a:xfrm>
          <a:prstGeom prst="rect">
            <a:avLst/>
          </a:prstGeom>
          <a:noFill/>
        </p:spPr>
        <p:txBody>
          <a:bodyPr wrap="square">
            <a:spAutoFit/>
          </a:bodyPr>
          <a:lstStyle/>
          <a:p>
            <a:r>
              <a:rPr lang="en-US" sz="1600" b="1" dirty="0"/>
              <a:t>Cloud Hybrid Architecture</a:t>
            </a:r>
          </a:p>
        </p:txBody>
      </p:sp>
      <p:sp>
        <p:nvSpPr>
          <p:cNvPr id="2" name="ZoneTexte 1">
            <a:extLst>
              <a:ext uri="{FF2B5EF4-FFF2-40B4-BE49-F238E27FC236}">
                <a16:creationId xmlns:a16="http://schemas.microsoft.com/office/drawing/2014/main" id="{38FCE8E3-334F-BA4E-73BB-637D20EBE3E2}"/>
              </a:ext>
            </a:extLst>
          </p:cNvPr>
          <p:cNvSpPr txBox="1"/>
          <p:nvPr/>
        </p:nvSpPr>
        <p:spPr>
          <a:xfrm>
            <a:off x="1036988" y="1592308"/>
            <a:ext cx="1299812" cy="261610"/>
          </a:xfrm>
          <a:prstGeom prst="rect">
            <a:avLst/>
          </a:prstGeom>
          <a:solidFill>
            <a:schemeClr val="bg1"/>
          </a:solidFill>
        </p:spPr>
        <p:txBody>
          <a:bodyPr wrap="square">
            <a:spAutoFit/>
          </a:bodyPr>
          <a:lstStyle/>
          <a:p>
            <a:r>
              <a:rPr lang="en-US" sz="1100" b="1" dirty="0"/>
              <a:t>Critical Asset(s)</a:t>
            </a:r>
            <a:endParaRPr lang="fr-FR" sz="1100" b="1" dirty="0"/>
          </a:p>
        </p:txBody>
      </p:sp>
      <p:sp>
        <p:nvSpPr>
          <p:cNvPr id="4" name="ZoneTexte 3">
            <a:extLst>
              <a:ext uri="{FF2B5EF4-FFF2-40B4-BE49-F238E27FC236}">
                <a16:creationId xmlns:a16="http://schemas.microsoft.com/office/drawing/2014/main" id="{E66F9286-FB50-4661-40EB-0A6877AA29AC}"/>
              </a:ext>
            </a:extLst>
          </p:cNvPr>
          <p:cNvSpPr txBox="1"/>
          <p:nvPr/>
        </p:nvSpPr>
        <p:spPr>
          <a:xfrm>
            <a:off x="2672559" y="982709"/>
            <a:ext cx="883442" cy="338554"/>
          </a:xfrm>
          <a:prstGeom prst="rect">
            <a:avLst/>
          </a:prstGeom>
          <a:solidFill>
            <a:schemeClr val="bg1"/>
          </a:solidFill>
        </p:spPr>
        <p:txBody>
          <a:bodyPr wrap="square">
            <a:spAutoFit/>
          </a:bodyPr>
          <a:lstStyle/>
          <a:p>
            <a:r>
              <a:rPr lang="en-US" sz="800" dirty="0"/>
              <a:t>Local Control,</a:t>
            </a:r>
          </a:p>
          <a:p>
            <a:r>
              <a:rPr lang="en-US" sz="800" dirty="0"/>
              <a:t>Sync Data</a:t>
            </a:r>
            <a:endParaRPr lang="fr-FR" sz="800" dirty="0"/>
          </a:p>
        </p:txBody>
      </p:sp>
      <p:sp>
        <p:nvSpPr>
          <p:cNvPr id="6" name="ZoneTexte 5">
            <a:extLst>
              <a:ext uri="{FF2B5EF4-FFF2-40B4-BE49-F238E27FC236}">
                <a16:creationId xmlns:a16="http://schemas.microsoft.com/office/drawing/2014/main" id="{7E527A5C-BCFC-5B37-F15F-1D16A8441267}"/>
              </a:ext>
            </a:extLst>
          </p:cNvPr>
          <p:cNvSpPr txBox="1"/>
          <p:nvPr/>
        </p:nvSpPr>
        <p:spPr>
          <a:xfrm>
            <a:off x="2851037" y="115937"/>
            <a:ext cx="883442" cy="215444"/>
          </a:xfrm>
          <a:prstGeom prst="rect">
            <a:avLst/>
          </a:prstGeom>
          <a:solidFill>
            <a:schemeClr val="bg1"/>
          </a:solidFill>
        </p:spPr>
        <p:txBody>
          <a:bodyPr wrap="square">
            <a:spAutoFit/>
          </a:bodyPr>
          <a:lstStyle/>
          <a:p>
            <a:r>
              <a:rPr lang="en-US" sz="800" dirty="0"/>
              <a:t>Local HMI</a:t>
            </a:r>
            <a:endParaRPr lang="fr-FR" sz="800" dirty="0"/>
          </a:p>
        </p:txBody>
      </p:sp>
      <p:sp>
        <p:nvSpPr>
          <p:cNvPr id="7" name="ZoneTexte 6">
            <a:extLst>
              <a:ext uri="{FF2B5EF4-FFF2-40B4-BE49-F238E27FC236}">
                <a16:creationId xmlns:a16="http://schemas.microsoft.com/office/drawing/2014/main" id="{60412143-91DC-8A9B-8DAE-65D1344980F0}"/>
              </a:ext>
            </a:extLst>
          </p:cNvPr>
          <p:cNvSpPr txBox="1"/>
          <p:nvPr/>
        </p:nvSpPr>
        <p:spPr>
          <a:xfrm>
            <a:off x="5010136" y="874987"/>
            <a:ext cx="883442" cy="215444"/>
          </a:xfrm>
          <a:prstGeom prst="rect">
            <a:avLst/>
          </a:prstGeom>
          <a:solidFill>
            <a:schemeClr val="bg1"/>
          </a:solidFill>
        </p:spPr>
        <p:txBody>
          <a:bodyPr wrap="square">
            <a:spAutoFit/>
          </a:bodyPr>
          <a:lstStyle/>
          <a:p>
            <a:r>
              <a:rPr lang="en-US" sz="800" dirty="0"/>
              <a:t>Plant Clients</a:t>
            </a:r>
            <a:endParaRPr lang="fr-FR" sz="800" dirty="0"/>
          </a:p>
        </p:txBody>
      </p:sp>
      <p:sp>
        <p:nvSpPr>
          <p:cNvPr id="8" name="ZoneTexte 7">
            <a:extLst>
              <a:ext uri="{FF2B5EF4-FFF2-40B4-BE49-F238E27FC236}">
                <a16:creationId xmlns:a16="http://schemas.microsoft.com/office/drawing/2014/main" id="{63780AC3-2504-E2DB-7213-2C895A8FBE1E}"/>
              </a:ext>
            </a:extLst>
          </p:cNvPr>
          <p:cNvSpPr txBox="1"/>
          <p:nvPr/>
        </p:nvSpPr>
        <p:spPr>
          <a:xfrm>
            <a:off x="4297480" y="1592308"/>
            <a:ext cx="712656" cy="338554"/>
          </a:xfrm>
          <a:prstGeom prst="rect">
            <a:avLst/>
          </a:prstGeom>
          <a:solidFill>
            <a:srgbClr val="FFE4CA"/>
          </a:solidFill>
          <a:ln>
            <a:noFill/>
          </a:ln>
        </p:spPr>
        <p:txBody>
          <a:bodyPr wrap="square">
            <a:spAutoFit/>
          </a:bodyPr>
          <a:lstStyle/>
          <a:p>
            <a:r>
              <a:rPr lang="en-US" sz="800" dirty="0"/>
              <a:t>Central Gateway</a:t>
            </a:r>
            <a:endParaRPr lang="fr-FR" sz="800" dirty="0"/>
          </a:p>
        </p:txBody>
      </p:sp>
      <p:sp>
        <p:nvSpPr>
          <p:cNvPr id="9" name="ZoneTexte 8">
            <a:extLst>
              <a:ext uri="{FF2B5EF4-FFF2-40B4-BE49-F238E27FC236}">
                <a16:creationId xmlns:a16="http://schemas.microsoft.com/office/drawing/2014/main" id="{62E8700A-59E2-6A18-AC27-78715F4631E3}"/>
              </a:ext>
            </a:extLst>
          </p:cNvPr>
          <p:cNvSpPr txBox="1"/>
          <p:nvPr/>
        </p:nvSpPr>
        <p:spPr>
          <a:xfrm>
            <a:off x="2817221" y="2600230"/>
            <a:ext cx="712656" cy="215444"/>
          </a:xfrm>
          <a:prstGeom prst="rect">
            <a:avLst/>
          </a:prstGeom>
          <a:solidFill>
            <a:srgbClr val="FFE4CA"/>
          </a:solidFill>
          <a:ln>
            <a:noFill/>
          </a:ln>
        </p:spPr>
        <p:txBody>
          <a:bodyPr wrap="square">
            <a:spAutoFit/>
          </a:bodyPr>
          <a:lstStyle/>
          <a:p>
            <a:r>
              <a:rPr lang="en-US" sz="800" dirty="0"/>
              <a:t>Database</a:t>
            </a:r>
            <a:endParaRPr lang="fr-FR" sz="800" dirty="0"/>
          </a:p>
        </p:txBody>
      </p:sp>
      <p:sp>
        <p:nvSpPr>
          <p:cNvPr id="10" name="ZoneTexte 9">
            <a:extLst>
              <a:ext uri="{FF2B5EF4-FFF2-40B4-BE49-F238E27FC236}">
                <a16:creationId xmlns:a16="http://schemas.microsoft.com/office/drawing/2014/main" id="{32703095-BDD3-0B23-0BE1-8BE147CBB7AF}"/>
              </a:ext>
            </a:extLst>
          </p:cNvPr>
          <p:cNvSpPr txBox="1"/>
          <p:nvPr/>
        </p:nvSpPr>
        <p:spPr>
          <a:xfrm>
            <a:off x="2642852" y="3101576"/>
            <a:ext cx="1299812" cy="261610"/>
          </a:xfrm>
          <a:prstGeom prst="rect">
            <a:avLst/>
          </a:prstGeom>
          <a:solidFill>
            <a:schemeClr val="bg1"/>
          </a:solidFill>
        </p:spPr>
        <p:txBody>
          <a:bodyPr wrap="square">
            <a:spAutoFit/>
          </a:bodyPr>
          <a:lstStyle/>
          <a:p>
            <a:r>
              <a:rPr lang="en-US" sz="1100" b="1" dirty="0">
                <a:solidFill>
                  <a:srgbClr val="F68E06"/>
                </a:solidFill>
              </a:rPr>
              <a:t>Standard Site(s)</a:t>
            </a:r>
            <a:endParaRPr lang="fr-FR" sz="1100" b="1" dirty="0">
              <a:solidFill>
                <a:srgbClr val="F68E06"/>
              </a:solidFill>
            </a:endParaRPr>
          </a:p>
        </p:txBody>
      </p:sp>
      <p:sp>
        <p:nvSpPr>
          <p:cNvPr id="12" name="ZoneTexte 11">
            <a:extLst>
              <a:ext uri="{FF2B5EF4-FFF2-40B4-BE49-F238E27FC236}">
                <a16:creationId xmlns:a16="http://schemas.microsoft.com/office/drawing/2014/main" id="{D07ADED5-9928-E8BE-06F5-9D7B9C5E8F05}"/>
              </a:ext>
            </a:extLst>
          </p:cNvPr>
          <p:cNvSpPr txBox="1"/>
          <p:nvPr/>
        </p:nvSpPr>
        <p:spPr>
          <a:xfrm>
            <a:off x="5141296" y="4381962"/>
            <a:ext cx="883442" cy="261610"/>
          </a:xfrm>
          <a:prstGeom prst="rect">
            <a:avLst/>
          </a:prstGeom>
          <a:solidFill>
            <a:schemeClr val="bg1"/>
          </a:solidFill>
        </p:spPr>
        <p:txBody>
          <a:bodyPr wrap="square">
            <a:spAutoFit/>
          </a:bodyPr>
          <a:lstStyle/>
          <a:p>
            <a:r>
              <a:rPr lang="en-US" sz="1100" b="1" dirty="0">
                <a:solidFill>
                  <a:srgbClr val="25A0E5"/>
                </a:solidFill>
              </a:rPr>
              <a:t>Cloud</a:t>
            </a:r>
            <a:endParaRPr lang="fr-FR" sz="1100" b="1" dirty="0">
              <a:solidFill>
                <a:srgbClr val="25A0E5"/>
              </a:solidFill>
            </a:endParaRPr>
          </a:p>
        </p:txBody>
      </p:sp>
      <p:sp>
        <p:nvSpPr>
          <p:cNvPr id="13" name="ZoneTexte 12">
            <a:extLst>
              <a:ext uri="{FF2B5EF4-FFF2-40B4-BE49-F238E27FC236}">
                <a16:creationId xmlns:a16="http://schemas.microsoft.com/office/drawing/2014/main" id="{6A6C1641-3B06-DA41-6D5B-39C66B3D0D6C}"/>
              </a:ext>
            </a:extLst>
          </p:cNvPr>
          <p:cNvSpPr txBox="1"/>
          <p:nvPr/>
        </p:nvSpPr>
        <p:spPr>
          <a:xfrm>
            <a:off x="2056521" y="4386569"/>
            <a:ext cx="1299812" cy="738664"/>
          </a:xfrm>
          <a:prstGeom prst="rect">
            <a:avLst/>
          </a:prstGeom>
          <a:solidFill>
            <a:schemeClr val="bg1"/>
          </a:solidFill>
        </p:spPr>
        <p:txBody>
          <a:bodyPr wrap="square">
            <a:spAutoFit/>
          </a:bodyPr>
          <a:lstStyle/>
          <a:p>
            <a:pPr algn="ctr"/>
            <a:r>
              <a:rPr lang="en-US" sz="1000" b="1" dirty="0"/>
              <a:t>Cloud Services</a:t>
            </a:r>
          </a:p>
          <a:p>
            <a:pPr algn="ctr"/>
            <a:r>
              <a:rPr lang="en-US" sz="800" dirty="0" err="1"/>
              <a:t>Azue</a:t>
            </a:r>
            <a:r>
              <a:rPr lang="en-US" sz="800" dirty="0"/>
              <a:t> Digital twin</a:t>
            </a:r>
          </a:p>
          <a:p>
            <a:pPr algn="ctr"/>
            <a:r>
              <a:rPr lang="en-US" sz="800" dirty="0"/>
              <a:t>AWS IoT </a:t>
            </a:r>
            <a:r>
              <a:rPr lang="en-US" sz="800" dirty="0" err="1"/>
              <a:t>SiteWise</a:t>
            </a:r>
            <a:endParaRPr lang="en-US" sz="800" dirty="0"/>
          </a:p>
          <a:p>
            <a:pPr algn="ctr"/>
            <a:r>
              <a:rPr lang="en-US" sz="800" dirty="0"/>
              <a:t>Event Hub / IOT Hub </a:t>
            </a:r>
          </a:p>
          <a:p>
            <a:pPr algn="ctr"/>
            <a:r>
              <a:rPr lang="en-US" sz="800" dirty="0"/>
              <a:t>No SQL</a:t>
            </a:r>
            <a:endParaRPr lang="fr-FR" sz="800" dirty="0"/>
          </a:p>
        </p:txBody>
      </p:sp>
      <p:sp>
        <p:nvSpPr>
          <p:cNvPr id="14" name="ZoneTexte 13">
            <a:extLst>
              <a:ext uri="{FF2B5EF4-FFF2-40B4-BE49-F238E27FC236}">
                <a16:creationId xmlns:a16="http://schemas.microsoft.com/office/drawing/2014/main" id="{8C6CB0FE-9E8E-1445-705C-7175934ABE81}"/>
              </a:ext>
            </a:extLst>
          </p:cNvPr>
          <p:cNvSpPr txBox="1"/>
          <p:nvPr/>
        </p:nvSpPr>
        <p:spPr>
          <a:xfrm>
            <a:off x="7245800" y="2036163"/>
            <a:ext cx="883442" cy="338554"/>
          </a:xfrm>
          <a:prstGeom prst="rect">
            <a:avLst/>
          </a:prstGeom>
          <a:solidFill>
            <a:schemeClr val="bg1"/>
          </a:solidFill>
        </p:spPr>
        <p:txBody>
          <a:bodyPr wrap="square">
            <a:spAutoFit/>
          </a:bodyPr>
          <a:lstStyle/>
          <a:p>
            <a:r>
              <a:rPr lang="en-US" sz="800" dirty="0"/>
              <a:t>Public Secure</a:t>
            </a:r>
          </a:p>
          <a:p>
            <a:r>
              <a:rPr lang="en-US" sz="800" dirty="0"/>
              <a:t>Clients</a:t>
            </a:r>
            <a:endParaRPr lang="fr-FR" sz="800" dirty="0"/>
          </a:p>
        </p:txBody>
      </p:sp>
      <p:sp>
        <p:nvSpPr>
          <p:cNvPr id="15" name="ZoneTexte 14">
            <a:extLst>
              <a:ext uri="{FF2B5EF4-FFF2-40B4-BE49-F238E27FC236}">
                <a16:creationId xmlns:a16="http://schemas.microsoft.com/office/drawing/2014/main" id="{F25BF095-8A05-9795-C0E9-2D8B83568E1C}"/>
              </a:ext>
            </a:extLst>
          </p:cNvPr>
          <p:cNvSpPr txBox="1"/>
          <p:nvPr/>
        </p:nvSpPr>
        <p:spPr>
          <a:xfrm>
            <a:off x="7416799" y="4098316"/>
            <a:ext cx="883442" cy="338554"/>
          </a:xfrm>
          <a:prstGeom prst="rect">
            <a:avLst/>
          </a:prstGeom>
          <a:solidFill>
            <a:schemeClr val="bg1"/>
          </a:solidFill>
        </p:spPr>
        <p:txBody>
          <a:bodyPr wrap="square">
            <a:spAutoFit/>
          </a:bodyPr>
          <a:lstStyle/>
          <a:p>
            <a:r>
              <a:rPr lang="en-US" sz="800" dirty="0"/>
              <a:t>Elastic</a:t>
            </a:r>
          </a:p>
          <a:p>
            <a:r>
              <a:rPr lang="en-US" sz="800" dirty="0"/>
              <a:t>Architecture</a:t>
            </a:r>
            <a:endParaRPr lang="fr-FR" sz="800" dirty="0"/>
          </a:p>
        </p:txBody>
      </p:sp>
    </p:spTree>
    <p:extLst>
      <p:ext uri="{BB962C8B-B14F-4D97-AF65-F5344CB8AC3E}">
        <p14:creationId xmlns:p14="http://schemas.microsoft.com/office/powerpoint/2010/main" val="2377927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EADAD-0A95-1FEC-93A7-47E3178F237D}"/>
              </a:ext>
            </a:extLst>
          </p:cNvPr>
          <p:cNvSpPr>
            <a:spLocks noGrp="1"/>
          </p:cNvSpPr>
          <p:nvPr>
            <p:ph type="title"/>
          </p:nvPr>
        </p:nvSpPr>
        <p:spPr>
          <a:xfrm>
            <a:off x="446457" y="409043"/>
            <a:ext cx="4472088" cy="609161"/>
          </a:xfrm>
        </p:spPr>
        <p:txBody>
          <a:bodyPr vert="horz" lIns="68580" tIns="34290" rIns="68580" bIns="34290" rtlCol="0" anchor="b">
            <a:normAutofit fontScale="90000"/>
          </a:bodyPr>
          <a:lstStyle/>
          <a:p>
            <a:r>
              <a:rPr kumimoji="0" lang="en-US" sz="3600" b="0" i="0" u="none" strike="noStrike" kern="1200" cap="none" spc="-38" normalizeH="0" baseline="0" noProof="0" dirty="0">
                <a:ln>
                  <a:noFill/>
                </a:ln>
                <a:solidFill>
                  <a:srgbClr val="000000"/>
                </a:solidFill>
                <a:effectLst/>
                <a:uLnTx/>
                <a:uFillTx/>
                <a:latin typeface="Book Antiqua"/>
                <a:ea typeface="+mj-ea"/>
                <a:cs typeface="+mj-cs"/>
              </a:rPr>
              <a:t>Cyber range &amp; operations on SCADA</a:t>
            </a:r>
            <a:endParaRPr lang="en-US" b="1" dirty="0"/>
          </a:p>
        </p:txBody>
      </p:sp>
      <p:pic>
        <p:nvPicPr>
          <p:cNvPr id="3" name="Image 2" descr="Une image contenant eau, bateau, extérieur, ciel&#10;&#10;Description générée automatiquement">
            <a:extLst>
              <a:ext uri="{FF2B5EF4-FFF2-40B4-BE49-F238E27FC236}">
                <a16:creationId xmlns:a16="http://schemas.microsoft.com/office/drawing/2014/main" id="{6A931D9D-2878-D043-F7A7-6FCCF3C8D6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ZoneTexte 6">
            <a:extLst>
              <a:ext uri="{FF2B5EF4-FFF2-40B4-BE49-F238E27FC236}">
                <a16:creationId xmlns:a16="http://schemas.microsoft.com/office/drawing/2014/main" id="{CE6D4A48-FD05-6348-1AB4-5849712119E6}"/>
              </a:ext>
            </a:extLst>
          </p:cNvPr>
          <p:cNvSpPr txBox="1"/>
          <p:nvPr/>
        </p:nvSpPr>
        <p:spPr>
          <a:xfrm>
            <a:off x="504103" y="1394504"/>
            <a:ext cx="2757550" cy="1661993"/>
          </a:xfrm>
          <a:prstGeom prst="rect">
            <a:avLst/>
          </a:prstGeom>
          <a:noFill/>
        </p:spPr>
        <p:txBody>
          <a:bodyPr wrap="none" rtlCol="0">
            <a:spAutoFit/>
          </a:bodyPr>
          <a:lstStyle/>
          <a:p>
            <a:r>
              <a:rPr lang="fr-FR" sz="2100" b="1" dirty="0">
                <a:solidFill>
                  <a:prstClr val="black"/>
                </a:solidFill>
                <a:latin typeface="Calibri" panose="020F0502020204030204"/>
              </a:rPr>
              <a:t>Topic 4 – </a:t>
            </a:r>
            <a:r>
              <a:rPr lang="fr-FR" sz="2100" b="1" dirty="0" err="1">
                <a:solidFill>
                  <a:prstClr val="black"/>
                </a:solidFill>
                <a:latin typeface="Calibri" panose="020F0502020204030204"/>
              </a:rPr>
              <a:t>Vulnerablities</a:t>
            </a:r>
            <a:endParaRPr lang="fr-FR" sz="2100" b="1" dirty="0">
              <a:solidFill>
                <a:prstClr val="black"/>
              </a:solidFill>
              <a:latin typeface="Calibri" panose="020F0502020204030204"/>
            </a:endParaRPr>
          </a:p>
          <a:p>
            <a:endParaRPr lang="fr-FR" sz="2100" b="1" dirty="0">
              <a:solidFill>
                <a:prstClr val="black"/>
              </a:solidFill>
              <a:latin typeface="Calibri" panose="020F0502020204030204"/>
            </a:endParaRPr>
          </a:p>
          <a:p>
            <a:pPr marL="257175" indent="-257175">
              <a:buFont typeface="Arial" panose="020B0604020202020204" pitchFamily="34" charset="0"/>
              <a:buChar char="•"/>
            </a:pPr>
            <a:endParaRPr lang="fr-FR" sz="18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p:txBody>
      </p:sp>
      <p:pic>
        <p:nvPicPr>
          <p:cNvPr id="5" name="Image 4" descr="Une image contenant texte, personne, Appareils électroniques, habits&#10;&#10;Description générée automatiquement">
            <a:extLst>
              <a:ext uri="{FF2B5EF4-FFF2-40B4-BE49-F238E27FC236}">
                <a16:creationId xmlns:a16="http://schemas.microsoft.com/office/drawing/2014/main" id="{53F4A25D-805D-1DBE-F09C-EB6F246CA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0400" y="3792764"/>
            <a:ext cx="2447018" cy="1223509"/>
          </a:xfrm>
          <a:prstGeom prst="rect">
            <a:avLst/>
          </a:prstGeom>
        </p:spPr>
      </p:pic>
    </p:spTree>
    <p:extLst>
      <p:ext uri="{BB962C8B-B14F-4D97-AF65-F5344CB8AC3E}">
        <p14:creationId xmlns:p14="http://schemas.microsoft.com/office/powerpoint/2010/main" val="532768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84469-FB6F-995F-E064-FAA86CFC066A}"/>
              </a:ext>
            </a:extLst>
          </p:cNvPr>
          <p:cNvSpPr>
            <a:spLocks noGrp="1"/>
          </p:cNvSpPr>
          <p:nvPr>
            <p:ph type="title"/>
          </p:nvPr>
        </p:nvSpPr>
        <p:spPr/>
        <p:txBody>
          <a:bodyPr/>
          <a:lstStyle/>
          <a:p>
            <a:r>
              <a:rPr lang="fr-FR" dirty="0"/>
              <a:t>Security Challenges</a:t>
            </a:r>
          </a:p>
        </p:txBody>
      </p:sp>
      <p:pic>
        <p:nvPicPr>
          <p:cNvPr id="4" name="Image 3">
            <a:extLst>
              <a:ext uri="{FF2B5EF4-FFF2-40B4-BE49-F238E27FC236}">
                <a16:creationId xmlns:a16="http://schemas.microsoft.com/office/drawing/2014/main" id="{D9BEC275-99EE-8C5E-610C-98249E43C6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7662" y="1349513"/>
            <a:ext cx="6461891" cy="1222237"/>
          </a:xfrm>
          <a:prstGeom prst="rect">
            <a:avLst/>
          </a:prstGeom>
        </p:spPr>
      </p:pic>
      <p:sp>
        <p:nvSpPr>
          <p:cNvPr id="5" name="ZoneTexte 4">
            <a:extLst>
              <a:ext uri="{FF2B5EF4-FFF2-40B4-BE49-F238E27FC236}">
                <a16:creationId xmlns:a16="http://schemas.microsoft.com/office/drawing/2014/main" id="{B03FDDE5-F2D0-9C13-6FE5-A39483BCF641}"/>
              </a:ext>
            </a:extLst>
          </p:cNvPr>
          <p:cNvSpPr txBox="1"/>
          <p:nvPr/>
        </p:nvSpPr>
        <p:spPr>
          <a:xfrm>
            <a:off x="1986671" y="2517948"/>
            <a:ext cx="1890475" cy="584775"/>
          </a:xfrm>
          <a:prstGeom prst="rect">
            <a:avLst/>
          </a:prstGeom>
          <a:noFill/>
        </p:spPr>
        <p:txBody>
          <a:bodyPr wrap="square" rtlCol="0">
            <a:spAutoFit/>
          </a:bodyPr>
          <a:lstStyle/>
          <a:p>
            <a:r>
              <a:rPr lang="fr-FR" sz="1600" dirty="0"/>
              <a:t>Ineffective workflow </a:t>
            </a:r>
            <a:r>
              <a:rPr lang="fr-FR" sz="1600" dirty="0" err="1"/>
              <a:t>between</a:t>
            </a:r>
            <a:r>
              <a:rPr lang="fr-FR" sz="1600" dirty="0"/>
              <a:t> IT and OT</a:t>
            </a:r>
          </a:p>
        </p:txBody>
      </p:sp>
      <p:sp>
        <p:nvSpPr>
          <p:cNvPr id="6" name="ZoneTexte 5">
            <a:extLst>
              <a:ext uri="{FF2B5EF4-FFF2-40B4-BE49-F238E27FC236}">
                <a16:creationId xmlns:a16="http://schemas.microsoft.com/office/drawing/2014/main" id="{C4834CC2-F72E-E11D-C74E-8C9D7BADA62C}"/>
              </a:ext>
            </a:extLst>
          </p:cNvPr>
          <p:cNvSpPr txBox="1"/>
          <p:nvPr/>
        </p:nvSpPr>
        <p:spPr>
          <a:xfrm>
            <a:off x="3877146" y="2517948"/>
            <a:ext cx="1890475" cy="584775"/>
          </a:xfrm>
          <a:prstGeom prst="rect">
            <a:avLst/>
          </a:prstGeom>
          <a:noFill/>
        </p:spPr>
        <p:txBody>
          <a:bodyPr wrap="square" rtlCol="0">
            <a:spAutoFit/>
          </a:bodyPr>
          <a:lstStyle/>
          <a:p>
            <a:pPr algn="ctr"/>
            <a:r>
              <a:rPr lang="fr-FR" sz="1600" dirty="0"/>
              <a:t>Limited </a:t>
            </a:r>
            <a:r>
              <a:rPr lang="fr-FR" sz="1600" dirty="0" err="1"/>
              <a:t>visibility</a:t>
            </a:r>
            <a:r>
              <a:rPr lang="fr-FR" sz="1600" dirty="0"/>
              <a:t> of OT assets / </a:t>
            </a:r>
            <a:r>
              <a:rPr lang="fr-FR" sz="1600" dirty="0" err="1"/>
              <a:t>Legacy</a:t>
            </a:r>
            <a:endParaRPr lang="fr-FR" sz="1600" dirty="0"/>
          </a:p>
        </p:txBody>
      </p:sp>
      <p:sp>
        <p:nvSpPr>
          <p:cNvPr id="7" name="ZoneTexte 6">
            <a:extLst>
              <a:ext uri="{FF2B5EF4-FFF2-40B4-BE49-F238E27FC236}">
                <a16:creationId xmlns:a16="http://schemas.microsoft.com/office/drawing/2014/main" id="{D0C9837C-2BD2-04E2-5CB5-A4CFBF31AF45}"/>
              </a:ext>
            </a:extLst>
          </p:cNvPr>
          <p:cNvSpPr txBox="1"/>
          <p:nvPr/>
        </p:nvSpPr>
        <p:spPr>
          <a:xfrm>
            <a:off x="5848057" y="2517948"/>
            <a:ext cx="1450210" cy="584775"/>
          </a:xfrm>
          <a:prstGeom prst="rect">
            <a:avLst/>
          </a:prstGeom>
          <a:noFill/>
        </p:spPr>
        <p:txBody>
          <a:bodyPr wrap="square" rtlCol="0">
            <a:spAutoFit/>
          </a:bodyPr>
          <a:lstStyle/>
          <a:p>
            <a:pPr algn="ctr"/>
            <a:r>
              <a:rPr lang="fr-FR" sz="1600" dirty="0" err="1"/>
              <a:t>Lack</a:t>
            </a:r>
            <a:r>
              <a:rPr lang="fr-FR" sz="1600" dirty="0"/>
              <a:t> of segmentation </a:t>
            </a:r>
          </a:p>
        </p:txBody>
      </p:sp>
      <p:sp>
        <p:nvSpPr>
          <p:cNvPr id="8" name="ZoneTexte 7">
            <a:extLst>
              <a:ext uri="{FF2B5EF4-FFF2-40B4-BE49-F238E27FC236}">
                <a16:creationId xmlns:a16="http://schemas.microsoft.com/office/drawing/2014/main" id="{77E20B43-B431-3BB2-B635-4915FE91B25B}"/>
              </a:ext>
            </a:extLst>
          </p:cNvPr>
          <p:cNvSpPr txBox="1"/>
          <p:nvPr/>
        </p:nvSpPr>
        <p:spPr>
          <a:xfrm>
            <a:off x="7501467" y="2517948"/>
            <a:ext cx="1657056" cy="584775"/>
          </a:xfrm>
          <a:prstGeom prst="rect">
            <a:avLst/>
          </a:prstGeom>
          <a:noFill/>
        </p:spPr>
        <p:txBody>
          <a:bodyPr wrap="square" rtlCol="0">
            <a:spAutoFit/>
          </a:bodyPr>
          <a:lstStyle/>
          <a:p>
            <a:pPr algn="ctr"/>
            <a:r>
              <a:rPr lang="fr-FR" sz="1600" dirty="0"/>
              <a:t>Prevention of </a:t>
            </a:r>
            <a:r>
              <a:rPr lang="fr-FR" sz="1600" dirty="0" err="1"/>
              <a:t>Malicious</a:t>
            </a:r>
            <a:r>
              <a:rPr lang="fr-FR" sz="1600" dirty="0"/>
              <a:t> actions</a:t>
            </a:r>
          </a:p>
        </p:txBody>
      </p:sp>
    </p:spTree>
    <p:extLst>
      <p:ext uri="{BB962C8B-B14F-4D97-AF65-F5344CB8AC3E}">
        <p14:creationId xmlns:p14="http://schemas.microsoft.com/office/powerpoint/2010/main" val="2027630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A898354-E5B1-0537-186C-92C52E5545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1398" y="747421"/>
            <a:ext cx="5260721" cy="4038269"/>
          </a:xfrm>
          <a:prstGeom prst="rect">
            <a:avLst/>
          </a:prstGeom>
        </p:spPr>
      </p:pic>
      <p:sp>
        <p:nvSpPr>
          <p:cNvPr id="4" name="ZoneTexte 3">
            <a:extLst>
              <a:ext uri="{FF2B5EF4-FFF2-40B4-BE49-F238E27FC236}">
                <a16:creationId xmlns:a16="http://schemas.microsoft.com/office/drawing/2014/main" id="{949F3911-E39A-9DC2-8779-848DF90F2D26}"/>
              </a:ext>
            </a:extLst>
          </p:cNvPr>
          <p:cNvSpPr txBox="1"/>
          <p:nvPr/>
        </p:nvSpPr>
        <p:spPr>
          <a:xfrm>
            <a:off x="522488" y="97897"/>
            <a:ext cx="3015842" cy="338554"/>
          </a:xfrm>
          <a:prstGeom prst="rect">
            <a:avLst/>
          </a:prstGeom>
          <a:noFill/>
        </p:spPr>
        <p:txBody>
          <a:bodyPr wrap="square">
            <a:spAutoFit/>
          </a:bodyPr>
          <a:lstStyle/>
          <a:p>
            <a:r>
              <a:rPr lang="en-US" sz="1600" b="1" dirty="0"/>
              <a:t>Observed Attacks</a:t>
            </a:r>
          </a:p>
        </p:txBody>
      </p:sp>
      <p:sp>
        <p:nvSpPr>
          <p:cNvPr id="6" name="ZoneTexte 5">
            <a:extLst>
              <a:ext uri="{FF2B5EF4-FFF2-40B4-BE49-F238E27FC236}">
                <a16:creationId xmlns:a16="http://schemas.microsoft.com/office/drawing/2014/main" id="{6502905E-DE37-EB74-798D-4869883B198B}"/>
              </a:ext>
            </a:extLst>
          </p:cNvPr>
          <p:cNvSpPr txBox="1"/>
          <p:nvPr/>
        </p:nvSpPr>
        <p:spPr>
          <a:xfrm>
            <a:off x="61622" y="754074"/>
            <a:ext cx="2721335" cy="3416320"/>
          </a:xfrm>
          <a:prstGeom prst="rect">
            <a:avLst/>
          </a:prstGeom>
          <a:noFill/>
        </p:spPr>
        <p:txBody>
          <a:bodyPr wrap="square">
            <a:spAutoFit/>
          </a:bodyPr>
          <a:lstStyle/>
          <a:p>
            <a:r>
              <a:rPr lang="fr-FR" dirty="0" err="1"/>
              <a:t>Actual</a:t>
            </a:r>
            <a:r>
              <a:rPr lang="fr-FR" dirty="0"/>
              <a:t> moment </a:t>
            </a:r>
            <a:r>
              <a:rPr lang="fr-FR" dirty="0" err="1"/>
              <a:t>when</a:t>
            </a:r>
            <a:r>
              <a:rPr lang="fr-FR" dirty="0"/>
              <a:t> an </a:t>
            </a:r>
            <a:r>
              <a:rPr lang="fr-FR" dirty="0" err="1"/>
              <a:t>operator</a:t>
            </a:r>
            <a:r>
              <a:rPr lang="fr-FR" dirty="0"/>
              <a:t> </a:t>
            </a:r>
            <a:r>
              <a:rPr lang="fr-FR" dirty="0" err="1"/>
              <a:t>realized</a:t>
            </a:r>
            <a:r>
              <a:rPr lang="fr-FR" dirty="0"/>
              <a:t> </a:t>
            </a:r>
            <a:r>
              <a:rPr lang="fr-FR" dirty="0" err="1"/>
              <a:t>he</a:t>
            </a:r>
            <a:r>
              <a:rPr lang="fr-FR" dirty="0"/>
              <a:t> </a:t>
            </a:r>
            <a:r>
              <a:rPr lang="fr-FR" dirty="0" err="1"/>
              <a:t>lost</a:t>
            </a:r>
            <a:r>
              <a:rPr lang="fr-FR" dirty="0"/>
              <a:t> the </a:t>
            </a:r>
            <a:r>
              <a:rPr lang="fr-FR" dirty="0" err="1"/>
              <a:t>view</a:t>
            </a:r>
            <a:r>
              <a:rPr lang="fr-FR" dirty="0"/>
              <a:t> and control of a power </a:t>
            </a:r>
            <a:r>
              <a:rPr lang="fr-FR" dirty="0" err="1"/>
              <a:t>grid</a:t>
            </a:r>
            <a:r>
              <a:rPr lang="fr-FR" dirty="0"/>
              <a:t> </a:t>
            </a:r>
            <a:r>
              <a:rPr lang="fr-FR" dirty="0" err="1"/>
              <a:t>during</a:t>
            </a:r>
            <a:r>
              <a:rPr lang="fr-FR" dirty="0"/>
              <a:t> a cyber-</a:t>
            </a:r>
            <a:r>
              <a:rPr lang="fr-FR" dirty="0" err="1"/>
              <a:t>attack</a:t>
            </a:r>
            <a:r>
              <a:rPr lang="fr-FR" dirty="0"/>
              <a:t> on a </a:t>
            </a:r>
            <a:r>
              <a:rPr lang="fr-FR" dirty="0" err="1"/>
              <a:t>regional</a:t>
            </a:r>
            <a:r>
              <a:rPr lang="fr-FR" dirty="0"/>
              <a:t> power utility in Ukraine on </a:t>
            </a:r>
            <a:r>
              <a:rPr lang="fr-FR" dirty="0" err="1"/>
              <a:t>Dec</a:t>
            </a:r>
            <a:r>
              <a:rPr lang="fr-FR" dirty="0"/>
              <a:t> 23, 2015. </a:t>
            </a:r>
          </a:p>
          <a:p>
            <a:endParaRPr lang="fr-FR" dirty="0"/>
          </a:p>
          <a:p>
            <a:r>
              <a:rPr lang="fr-FR" dirty="0"/>
              <a:t>For a </a:t>
            </a:r>
            <a:r>
              <a:rPr lang="fr-FR" dirty="0" err="1"/>
              <a:t>while</a:t>
            </a:r>
            <a:r>
              <a:rPr lang="fr-FR" dirty="0"/>
              <a:t> </a:t>
            </a:r>
            <a:r>
              <a:rPr lang="fr-FR" dirty="0" err="1"/>
              <a:t>he</a:t>
            </a:r>
            <a:r>
              <a:rPr lang="fr-FR" dirty="0"/>
              <a:t> </a:t>
            </a:r>
            <a:r>
              <a:rPr lang="fr-FR" dirty="0" err="1"/>
              <a:t>thought</a:t>
            </a:r>
            <a:r>
              <a:rPr lang="fr-FR" dirty="0"/>
              <a:t> the about a </a:t>
            </a:r>
            <a:r>
              <a:rPr lang="fr-FR" dirty="0" err="1"/>
              <a:t>funny</a:t>
            </a:r>
            <a:r>
              <a:rPr lang="fr-FR" dirty="0"/>
              <a:t> trick on </a:t>
            </a:r>
            <a:r>
              <a:rPr lang="fr-FR" dirty="0" err="1"/>
              <a:t>him</a:t>
            </a:r>
            <a:r>
              <a:rPr lang="fr-FR" dirty="0"/>
              <a:t> as </a:t>
            </a:r>
            <a:r>
              <a:rPr lang="fr-FR" dirty="0" err="1"/>
              <a:t>he</a:t>
            </a:r>
            <a:r>
              <a:rPr lang="fr-FR" dirty="0"/>
              <a:t> </a:t>
            </a:r>
            <a:r>
              <a:rPr lang="fr-FR" dirty="0" err="1"/>
              <a:t>watched</a:t>
            </a:r>
            <a:r>
              <a:rPr lang="fr-FR" dirty="0"/>
              <a:t> how the mouse </a:t>
            </a:r>
            <a:r>
              <a:rPr lang="fr-FR" dirty="0" err="1"/>
              <a:t>moved</a:t>
            </a:r>
            <a:r>
              <a:rPr lang="fr-FR" dirty="0"/>
              <a:t> by </a:t>
            </a:r>
            <a:r>
              <a:rPr lang="fr-FR" dirty="0" err="1"/>
              <a:t>itself</a:t>
            </a:r>
            <a:r>
              <a:rPr lang="fr-FR" dirty="0"/>
              <a:t> and </a:t>
            </a:r>
            <a:r>
              <a:rPr lang="fr-FR" dirty="0" err="1"/>
              <a:t>clicked</a:t>
            </a:r>
            <a:r>
              <a:rPr lang="fr-FR" dirty="0"/>
              <a:t> open the </a:t>
            </a:r>
            <a:r>
              <a:rPr lang="fr-FR" dirty="0" err="1"/>
              <a:t>breakers</a:t>
            </a:r>
            <a:r>
              <a:rPr lang="fr-FR" dirty="0"/>
              <a:t> at 30 </a:t>
            </a:r>
            <a:r>
              <a:rPr lang="fr-FR" dirty="0" err="1"/>
              <a:t>substations</a:t>
            </a:r>
            <a:r>
              <a:rPr lang="fr-FR" dirty="0"/>
              <a:t>. </a:t>
            </a:r>
          </a:p>
          <a:p>
            <a:endParaRPr lang="fr-FR" dirty="0"/>
          </a:p>
          <a:p>
            <a:r>
              <a:rPr lang="fr-FR" dirty="0"/>
              <a:t>The investigation </a:t>
            </a:r>
            <a:r>
              <a:rPr lang="fr-FR" dirty="0" err="1"/>
              <a:t>after</a:t>
            </a:r>
            <a:r>
              <a:rPr lang="fr-FR" dirty="0"/>
              <a:t> the </a:t>
            </a:r>
            <a:r>
              <a:rPr lang="fr-FR" dirty="0" err="1"/>
              <a:t>attack</a:t>
            </a:r>
            <a:r>
              <a:rPr lang="fr-FR" dirty="0"/>
              <a:t> </a:t>
            </a:r>
            <a:r>
              <a:rPr lang="fr-FR" dirty="0" err="1"/>
              <a:t>revealed</a:t>
            </a:r>
            <a:r>
              <a:rPr lang="fr-FR" dirty="0"/>
              <a:t> </a:t>
            </a:r>
            <a:r>
              <a:rPr lang="fr-FR" dirty="0" err="1"/>
              <a:t>that</a:t>
            </a:r>
            <a:r>
              <a:rPr lang="fr-FR" dirty="0"/>
              <a:t> the system </a:t>
            </a:r>
            <a:r>
              <a:rPr lang="fr-FR" dirty="0" err="1"/>
              <a:t>was</a:t>
            </a:r>
            <a:r>
              <a:rPr lang="fr-FR" dirty="0"/>
              <a:t> </a:t>
            </a:r>
            <a:r>
              <a:rPr lang="fr-FR" dirty="0" err="1"/>
              <a:t>penetrated</a:t>
            </a:r>
            <a:r>
              <a:rPr lang="fr-FR" dirty="0"/>
              <a:t> and </a:t>
            </a:r>
            <a:r>
              <a:rPr lang="fr-FR" dirty="0" err="1"/>
              <a:t>compromised</a:t>
            </a:r>
            <a:endParaRPr lang="fr-FR" dirty="0"/>
          </a:p>
          <a:p>
            <a:r>
              <a:rPr lang="fr-FR" dirty="0" err="1"/>
              <a:t>months</a:t>
            </a:r>
            <a:r>
              <a:rPr lang="fr-FR" dirty="0"/>
              <a:t> </a:t>
            </a:r>
            <a:r>
              <a:rPr lang="fr-FR" dirty="0" err="1"/>
              <a:t>before</a:t>
            </a:r>
            <a:r>
              <a:rPr lang="fr-FR" dirty="0"/>
              <a:t>.</a:t>
            </a:r>
          </a:p>
        </p:txBody>
      </p:sp>
    </p:spTree>
    <p:extLst>
      <p:ext uri="{BB962C8B-B14F-4D97-AF65-F5344CB8AC3E}">
        <p14:creationId xmlns:p14="http://schemas.microsoft.com/office/powerpoint/2010/main" val="53930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880973" y="73853"/>
            <a:ext cx="3590158" cy="572924"/>
          </a:xfrm>
        </p:spPr>
        <p:txBody>
          <a:bodyPr/>
          <a:lstStyle/>
          <a:p>
            <a:r>
              <a:rPr lang="en-US" dirty="0"/>
              <a:t>Value Propositions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73599" y="794908"/>
            <a:ext cx="3590158" cy="572924"/>
          </a:xfrm>
        </p:spPr>
        <p:txBody>
          <a:bodyPr>
            <a:normAutofit/>
          </a:bodyPr>
          <a:lstStyle/>
          <a:p>
            <a:r>
              <a:rPr lang="en-US" dirty="0"/>
              <a:t>Benefits to Participants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873597" y="1482762"/>
            <a:ext cx="4156103" cy="2936837"/>
          </a:xfrm>
        </p:spPr>
        <p:txBody>
          <a:bodyPr>
            <a:noAutofit/>
          </a:bodyPr>
          <a:lstStyle/>
          <a:p>
            <a:pPr>
              <a:spcBef>
                <a:spcPts val="450"/>
              </a:spcBef>
            </a:pPr>
            <a:r>
              <a:rPr lang="en-US" sz="1100" dirty="0"/>
              <a:t>Level of Training Module: Basic / Advance</a:t>
            </a:r>
          </a:p>
          <a:p>
            <a:pPr>
              <a:spcBef>
                <a:spcPts val="450"/>
              </a:spcBef>
            </a:pPr>
            <a:r>
              <a:rPr lang="en-US" sz="1100" dirty="0"/>
              <a:t>Cybersecurity Professional Training </a:t>
            </a:r>
          </a:p>
          <a:p>
            <a:pPr>
              <a:spcBef>
                <a:spcPts val="450"/>
              </a:spcBef>
            </a:pPr>
            <a:r>
              <a:rPr lang="en-US" sz="1100" dirty="0"/>
              <a:t>Hands-on and Practical Skills Development </a:t>
            </a:r>
          </a:p>
          <a:p>
            <a:pPr>
              <a:spcBef>
                <a:spcPts val="450"/>
              </a:spcBef>
            </a:pPr>
            <a:r>
              <a:rPr lang="en-US" sz="1100" dirty="0"/>
              <a:t>Rooted with European Cybersecurity Skills Framework</a:t>
            </a:r>
          </a:p>
          <a:p>
            <a:pPr>
              <a:spcBef>
                <a:spcPts val="450"/>
              </a:spcBef>
            </a:pPr>
            <a:r>
              <a:rPr lang="en-US" sz="1100" dirty="0"/>
              <a:t>Cutting-edge insights from industry-academic experts</a:t>
            </a:r>
          </a:p>
          <a:p>
            <a:pPr>
              <a:spcBef>
                <a:spcPts val="450"/>
              </a:spcBef>
            </a:pPr>
            <a:r>
              <a:rPr lang="en-US" sz="1100" dirty="0"/>
              <a:t>Certificate of the completion </a:t>
            </a:r>
          </a:p>
          <a:p>
            <a:pPr>
              <a:spcBef>
                <a:spcPts val="450"/>
              </a:spcBef>
            </a:pPr>
            <a:r>
              <a:rPr lang="en-US" sz="1100" dirty="0"/>
              <a:t>Helps with skills development and career advancement </a:t>
            </a:r>
          </a:p>
          <a:p>
            <a:pPr marL="0" indent="0">
              <a:spcBef>
                <a:spcPts val="450"/>
              </a:spcBef>
              <a:buNone/>
            </a:pPr>
            <a:endParaRPr lang="en-US" sz="11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pic>
        <p:nvPicPr>
          <p:cNvPr id="5" name="Picture Placeholder 4" descr="A group of people looking at a sign">
            <a:extLst>
              <a:ext uri="{FF2B5EF4-FFF2-40B4-BE49-F238E27FC236}">
                <a16:creationId xmlns:a16="http://schemas.microsoft.com/office/drawing/2014/main" id="{44253FF7-02C0-C9E0-BD85-AF1E1076941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00642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2E5E8D0B-0AC5-9591-707F-960248CC4915}"/>
              </a:ext>
            </a:extLst>
          </p:cNvPr>
          <p:cNvSpPr txBox="1"/>
          <p:nvPr/>
        </p:nvSpPr>
        <p:spPr>
          <a:xfrm>
            <a:off x="6128158" y="86838"/>
            <a:ext cx="3015842" cy="338554"/>
          </a:xfrm>
          <a:prstGeom prst="rect">
            <a:avLst/>
          </a:prstGeom>
          <a:noFill/>
        </p:spPr>
        <p:txBody>
          <a:bodyPr wrap="square">
            <a:spAutoFit/>
          </a:bodyPr>
          <a:lstStyle/>
          <a:p>
            <a:r>
              <a:rPr lang="en-US" sz="1600" b="1" dirty="0"/>
              <a:t>List of vulnerabilities</a:t>
            </a:r>
          </a:p>
        </p:txBody>
      </p:sp>
      <p:grpSp>
        <p:nvGrpSpPr>
          <p:cNvPr id="23" name="Groupe 22">
            <a:extLst>
              <a:ext uri="{FF2B5EF4-FFF2-40B4-BE49-F238E27FC236}">
                <a16:creationId xmlns:a16="http://schemas.microsoft.com/office/drawing/2014/main" id="{9119D82B-7E68-9E1B-CA1B-407D986BA540}"/>
              </a:ext>
            </a:extLst>
          </p:cNvPr>
          <p:cNvGrpSpPr/>
          <p:nvPr/>
        </p:nvGrpSpPr>
        <p:grpSpPr>
          <a:xfrm>
            <a:off x="0" y="500062"/>
            <a:ext cx="9144000" cy="4503375"/>
            <a:chOff x="0" y="500062"/>
            <a:chExt cx="9144000" cy="4503375"/>
          </a:xfrm>
        </p:grpSpPr>
        <p:pic>
          <p:nvPicPr>
            <p:cNvPr id="5" name="Image 4" descr="Une image contenant texte, diagramme, capture d’écran, Plan&#10;&#10;Description générée automatiquement">
              <a:extLst>
                <a:ext uri="{FF2B5EF4-FFF2-40B4-BE49-F238E27FC236}">
                  <a16:creationId xmlns:a16="http://schemas.microsoft.com/office/drawing/2014/main" id="{65512BCF-585A-B3C2-86C2-996557F494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14" name="Ellipse 13">
              <a:extLst>
                <a:ext uri="{FF2B5EF4-FFF2-40B4-BE49-F238E27FC236}">
                  <a16:creationId xmlns:a16="http://schemas.microsoft.com/office/drawing/2014/main" id="{F704ED50-8D51-1BC9-41AB-AF895549DF0B}"/>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9</a:t>
              </a:r>
            </a:p>
          </p:txBody>
        </p:sp>
        <p:sp>
          <p:nvSpPr>
            <p:cNvPr id="28" name="ZoneTexte 27">
              <a:extLst>
                <a:ext uri="{FF2B5EF4-FFF2-40B4-BE49-F238E27FC236}">
                  <a16:creationId xmlns:a16="http://schemas.microsoft.com/office/drawing/2014/main" id="{C351613F-7409-1C27-26DD-1CC99D27C280}"/>
                </a:ext>
              </a:extLst>
            </p:cNvPr>
            <p:cNvSpPr txBox="1"/>
            <p:nvPr/>
          </p:nvSpPr>
          <p:spPr>
            <a:xfrm>
              <a:off x="5110480" y="1049532"/>
              <a:ext cx="1390124" cy="215444"/>
            </a:xfrm>
            <a:prstGeom prst="rect">
              <a:avLst/>
            </a:prstGeom>
            <a:solidFill>
              <a:schemeClr val="accent5">
                <a:lumMod val="60000"/>
                <a:lumOff val="40000"/>
              </a:schemeClr>
            </a:solidFill>
          </p:spPr>
          <p:txBody>
            <a:bodyPr wrap="none" rtlCol="0">
              <a:spAutoFit/>
            </a:bodyPr>
            <a:lstStyle/>
            <a:p>
              <a:pPr algn="ctr"/>
              <a:r>
                <a:rPr lang="fr-FR" sz="800" dirty="0" err="1"/>
                <a:t>Industrial</a:t>
              </a:r>
              <a:r>
                <a:rPr lang="fr-FR" sz="800" dirty="0"/>
                <a:t> Control System</a:t>
              </a:r>
            </a:p>
          </p:txBody>
        </p:sp>
        <p:sp>
          <p:nvSpPr>
            <p:cNvPr id="29" name="Rectangle : coins arrondis 28">
              <a:extLst>
                <a:ext uri="{FF2B5EF4-FFF2-40B4-BE49-F238E27FC236}">
                  <a16:creationId xmlns:a16="http://schemas.microsoft.com/office/drawing/2014/main" id="{B83C854C-6C0F-93F5-357B-BD8FDF99C353}"/>
                </a:ext>
              </a:extLst>
            </p:cNvPr>
            <p:cNvSpPr/>
            <p:nvPr/>
          </p:nvSpPr>
          <p:spPr>
            <a:xfrm>
              <a:off x="126997" y="4580467"/>
              <a:ext cx="5152789" cy="42297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 T</a:t>
              </a:r>
            </a:p>
          </p:txBody>
        </p:sp>
        <p:sp>
          <p:nvSpPr>
            <p:cNvPr id="30" name="Rectangle : coins arrondis 29">
              <a:extLst>
                <a:ext uri="{FF2B5EF4-FFF2-40B4-BE49-F238E27FC236}">
                  <a16:creationId xmlns:a16="http://schemas.microsoft.com/office/drawing/2014/main" id="{65DDA958-4289-8BD0-985E-0B7879BB191D}"/>
                </a:ext>
              </a:extLst>
            </p:cNvPr>
            <p:cNvSpPr/>
            <p:nvPr/>
          </p:nvSpPr>
          <p:spPr>
            <a:xfrm>
              <a:off x="5385809" y="4561152"/>
              <a:ext cx="3521124" cy="42297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O T</a:t>
              </a:r>
            </a:p>
          </p:txBody>
        </p:sp>
        <p:sp>
          <p:nvSpPr>
            <p:cNvPr id="2" name="Rectangle 1">
              <a:extLst>
                <a:ext uri="{FF2B5EF4-FFF2-40B4-BE49-F238E27FC236}">
                  <a16:creationId xmlns:a16="http://schemas.microsoft.com/office/drawing/2014/main" id="{222556B0-D68D-B958-ED2A-70B2D29E5CAE}"/>
                </a:ext>
              </a:extLst>
            </p:cNvPr>
            <p:cNvSpPr/>
            <p:nvPr/>
          </p:nvSpPr>
          <p:spPr>
            <a:xfrm>
              <a:off x="306997" y="1652691"/>
              <a:ext cx="820763" cy="46854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600" dirty="0">
                  <a:solidFill>
                    <a:sysClr val="windowText" lastClr="000000"/>
                  </a:solidFill>
                </a:rPr>
                <a:t>Anti-Virus </a:t>
              </a:r>
              <a:r>
                <a:rPr lang="fr-FR" sz="600" dirty="0" err="1">
                  <a:solidFill>
                    <a:sysClr val="windowText" lastClr="000000"/>
                  </a:solidFill>
                </a:rPr>
                <a:t>detection</a:t>
              </a:r>
              <a:r>
                <a:rPr lang="fr-FR" sz="600" dirty="0">
                  <a:solidFill>
                    <a:sysClr val="windowText" lastClr="000000"/>
                  </a:solidFill>
                </a:rPr>
                <a:t> Signatures not </a:t>
              </a:r>
              <a:r>
                <a:rPr lang="fr-FR" sz="600" dirty="0" err="1">
                  <a:solidFill>
                    <a:sysClr val="windowText" lastClr="000000"/>
                  </a:solidFill>
                </a:rPr>
                <a:t>updated</a:t>
              </a:r>
              <a:endParaRPr lang="fr-FR" sz="600" dirty="0">
                <a:solidFill>
                  <a:sysClr val="windowText" lastClr="000000"/>
                </a:solidFill>
              </a:endParaRPr>
            </a:p>
          </p:txBody>
        </p:sp>
        <p:sp>
          <p:nvSpPr>
            <p:cNvPr id="3" name="Rectangle 2">
              <a:extLst>
                <a:ext uri="{FF2B5EF4-FFF2-40B4-BE49-F238E27FC236}">
                  <a16:creationId xmlns:a16="http://schemas.microsoft.com/office/drawing/2014/main" id="{2FA9FB8D-B574-031D-A1D7-EF4E148AD6E8}"/>
                </a:ext>
              </a:extLst>
            </p:cNvPr>
            <p:cNvSpPr/>
            <p:nvPr/>
          </p:nvSpPr>
          <p:spPr>
            <a:xfrm>
              <a:off x="2648195" y="1465745"/>
              <a:ext cx="719845" cy="46854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600" dirty="0">
                  <a:solidFill>
                    <a:sysClr val="windowText" lastClr="000000"/>
                  </a:solidFill>
                </a:rPr>
                <a:t>Critical Configurations are not </a:t>
              </a:r>
              <a:r>
                <a:rPr lang="fr-FR" sz="600" dirty="0" err="1">
                  <a:solidFill>
                    <a:sysClr val="windowText" lastClr="000000"/>
                  </a:solidFill>
                </a:rPr>
                <a:t>stored</a:t>
              </a:r>
              <a:r>
                <a:rPr lang="fr-FR" sz="600" dirty="0">
                  <a:solidFill>
                    <a:sysClr val="windowText" lastClr="000000"/>
                  </a:solidFill>
                </a:rPr>
                <a:t> or </a:t>
              </a:r>
              <a:r>
                <a:rPr lang="fr-FR" sz="600" dirty="0" err="1">
                  <a:solidFill>
                    <a:sysClr val="windowText" lastClr="000000"/>
                  </a:solidFill>
                </a:rPr>
                <a:t>backed</a:t>
              </a:r>
              <a:r>
                <a:rPr lang="fr-FR" sz="600" dirty="0">
                  <a:solidFill>
                    <a:sysClr val="windowText" lastClr="000000"/>
                  </a:solidFill>
                </a:rPr>
                <a:t> up</a:t>
              </a:r>
            </a:p>
          </p:txBody>
        </p:sp>
        <p:sp>
          <p:nvSpPr>
            <p:cNvPr id="4" name="Rectangle 3">
              <a:extLst>
                <a:ext uri="{FF2B5EF4-FFF2-40B4-BE49-F238E27FC236}">
                  <a16:creationId xmlns:a16="http://schemas.microsoft.com/office/drawing/2014/main" id="{030C0404-0DE3-6D47-B829-60563709E003}"/>
                </a:ext>
              </a:extLst>
            </p:cNvPr>
            <p:cNvSpPr/>
            <p:nvPr/>
          </p:nvSpPr>
          <p:spPr>
            <a:xfrm>
              <a:off x="2785281" y="2107774"/>
              <a:ext cx="582759" cy="46854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600" dirty="0">
                  <a:solidFill>
                    <a:sysClr val="windowText" lastClr="000000"/>
                  </a:solidFill>
                </a:rPr>
                <a:t>Firewall non existent or </a:t>
              </a:r>
              <a:r>
                <a:rPr lang="fr-FR" sz="600" dirty="0" err="1">
                  <a:solidFill>
                    <a:sysClr val="windowText" lastClr="000000"/>
                  </a:solidFill>
                </a:rPr>
                <a:t>incorectly</a:t>
              </a:r>
              <a:r>
                <a:rPr lang="fr-FR" sz="600" dirty="0">
                  <a:solidFill>
                    <a:sysClr val="windowText" lastClr="000000"/>
                  </a:solidFill>
                </a:rPr>
                <a:t> </a:t>
              </a:r>
              <a:r>
                <a:rPr lang="fr-FR" sz="600" dirty="0" err="1">
                  <a:solidFill>
                    <a:sysClr val="windowText" lastClr="000000"/>
                  </a:solidFill>
                </a:rPr>
                <a:t>configured</a:t>
              </a:r>
              <a:endParaRPr lang="fr-FR" sz="600" dirty="0">
                <a:solidFill>
                  <a:sysClr val="windowText" lastClr="000000"/>
                </a:solidFill>
              </a:endParaRPr>
            </a:p>
          </p:txBody>
        </p:sp>
        <p:sp>
          <p:nvSpPr>
            <p:cNvPr id="17" name="Rectangle 16">
              <a:extLst>
                <a:ext uri="{FF2B5EF4-FFF2-40B4-BE49-F238E27FC236}">
                  <a16:creationId xmlns:a16="http://schemas.microsoft.com/office/drawing/2014/main" id="{F701B884-8CA9-D727-04E9-B6D835DC6B31}"/>
                </a:ext>
              </a:extLst>
            </p:cNvPr>
            <p:cNvSpPr/>
            <p:nvPr/>
          </p:nvSpPr>
          <p:spPr>
            <a:xfrm>
              <a:off x="2648195" y="3059909"/>
              <a:ext cx="674125" cy="46854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600" dirty="0">
                  <a:solidFill>
                    <a:sysClr val="windowText" lastClr="000000"/>
                  </a:solidFill>
                </a:rPr>
                <a:t>Weak network </a:t>
              </a:r>
              <a:r>
                <a:rPr lang="fr-FR" sz="600" dirty="0" err="1">
                  <a:solidFill>
                    <a:sysClr val="windowText" lastClr="000000"/>
                  </a:solidFill>
                </a:rPr>
                <a:t>security</a:t>
              </a:r>
              <a:r>
                <a:rPr lang="fr-FR" sz="600" dirty="0">
                  <a:solidFill>
                    <a:sysClr val="windowText" lastClr="000000"/>
                  </a:solidFill>
                </a:rPr>
                <a:t> architecture</a:t>
              </a:r>
            </a:p>
          </p:txBody>
        </p:sp>
        <p:sp>
          <p:nvSpPr>
            <p:cNvPr id="18" name="Rectangle 17">
              <a:extLst>
                <a:ext uri="{FF2B5EF4-FFF2-40B4-BE49-F238E27FC236}">
                  <a16:creationId xmlns:a16="http://schemas.microsoft.com/office/drawing/2014/main" id="{553FC00B-8180-C0E8-6BC5-48F801666724}"/>
                </a:ext>
              </a:extLst>
            </p:cNvPr>
            <p:cNvSpPr/>
            <p:nvPr/>
          </p:nvSpPr>
          <p:spPr>
            <a:xfrm>
              <a:off x="5502849" y="1695369"/>
              <a:ext cx="650472" cy="752871"/>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600" dirty="0" err="1">
                  <a:solidFill>
                    <a:sysClr val="windowText" lastClr="000000"/>
                  </a:solidFill>
                </a:rPr>
                <a:t>Unnecessary</a:t>
              </a:r>
              <a:r>
                <a:rPr lang="fr-FR" sz="600" dirty="0">
                  <a:solidFill>
                    <a:sysClr val="windowText" lastClr="000000"/>
                  </a:solidFill>
                </a:rPr>
                <a:t> services are not </a:t>
              </a:r>
              <a:r>
                <a:rPr lang="fr-FR" sz="600" dirty="0" err="1">
                  <a:solidFill>
                    <a:sysClr val="windowText" lastClr="000000"/>
                  </a:solidFill>
                </a:rPr>
                <a:t>disabled</a:t>
              </a:r>
              <a:r>
                <a:rPr lang="fr-FR" sz="600" dirty="0">
                  <a:solidFill>
                    <a:sysClr val="windowText" lastClr="000000"/>
                  </a:solidFill>
                </a:rPr>
                <a:t> in the OS and </a:t>
              </a:r>
              <a:r>
                <a:rPr lang="fr-FR" sz="600" dirty="0" err="1">
                  <a:solidFill>
                    <a:sysClr val="windowText" lastClr="000000"/>
                  </a:solidFill>
                </a:rPr>
                <a:t>could</a:t>
              </a:r>
              <a:r>
                <a:rPr lang="fr-FR" sz="600" dirty="0">
                  <a:solidFill>
                    <a:sysClr val="windowText" lastClr="000000"/>
                  </a:solidFill>
                </a:rPr>
                <a:t> </a:t>
              </a:r>
              <a:r>
                <a:rPr lang="fr-FR" sz="600" dirty="0" err="1">
                  <a:solidFill>
                    <a:sysClr val="windowText" lastClr="000000"/>
                  </a:solidFill>
                </a:rPr>
                <a:t>be</a:t>
              </a:r>
              <a:r>
                <a:rPr lang="fr-FR" sz="600" dirty="0">
                  <a:solidFill>
                    <a:sysClr val="windowText" lastClr="000000"/>
                  </a:solidFill>
                </a:rPr>
                <a:t> </a:t>
              </a:r>
              <a:r>
                <a:rPr lang="fr-FR" sz="600" dirty="0" err="1">
                  <a:solidFill>
                    <a:sysClr val="windowText" lastClr="000000"/>
                  </a:solidFill>
                </a:rPr>
                <a:t>exploited</a:t>
              </a:r>
              <a:endParaRPr lang="fr-FR" sz="600" dirty="0">
                <a:solidFill>
                  <a:sysClr val="windowText" lastClr="000000"/>
                </a:solidFill>
              </a:endParaRPr>
            </a:p>
          </p:txBody>
        </p:sp>
        <p:sp>
          <p:nvSpPr>
            <p:cNvPr id="19" name="Rectangle 18">
              <a:extLst>
                <a:ext uri="{FF2B5EF4-FFF2-40B4-BE49-F238E27FC236}">
                  <a16:creationId xmlns:a16="http://schemas.microsoft.com/office/drawing/2014/main" id="{8232394D-9ADF-E3F0-208D-082432B2D2C3}"/>
                </a:ext>
              </a:extLst>
            </p:cNvPr>
            <p:cNvSpPr/>
            <p:nvPr/>
          </p:nvSpPr>
          <p:spPr>
            <a:xfrm>
              <a:off x="5494604" y="2878634"/>
              <a:ext cx="650472" cy="591176"/>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600" dirty="0">
                  <a:solidFill>
                    <a:sysClr val="windowText" lastClr="000000"/>
                  </a:solidFill>
                </a:rPr>
                <a:t>Intrusion </a:t>
              </a:r>
              <a:r>
                <a:rPr lang="fr-FR" sz="600" dirty="0" err="1">
                  <a:solidFill>
                    <a:sysClr val="windowText" lastClr="000000"/>
                  </a:solidFill>
                </a:rPr>
                <a:t>detection</a:t>
              </a:r>
              <a:r>
                <a:rPr lang="fr-FR" sz="600" dirty="0">
                  <a:solidFill>
                    <a:sysClr val="windowText" lastClr="000000"/>
                  </a:solidFill>
                </a:rPr>
                <a:t> / </a:t>
              </a:r>
              <a:r>
                <a:rPr lang="fr-FR" sz="600" dirty="0" err="1">
                  <a:solidFill>
                    <a:sysClr val="windowText" lastClr="000000"/>
                  </a:solidFill>
                </a:rPr>
                <a:t>prevention</a:t>
              </a:r>
              <a:r>
                <a:rPr lang="fr-FR" sz="600" dirty="0">
                  <a:solidFill>
                    <a:sysClr val="windowText" lastClr="000000"/>
                  </a:solidFill>
                </a:rPr>
                <a:t> software not </a:t>
              </a:r>
              <a:r>
                <a:rPr lang="fr-FR" sz="600" dirty="0" err="1">
                  <a:solidFill>
                    <a:sysClr val="windowText" lastClr="000000"/>
                  </a:solidFill>
                </a:rPr>
                <a:t>installed</a:t>
              </a:r>
              <a:endParaRPr lang="fr-FR" sz="600" dirty="0">
                <a:solidFill>
                  <a:sysClr val="windowText" lastClr="000000"/>
                </a:solidFill>
              </a:endParaRPr>
            </a:p>
          </p:txBody>
        </p:sp>
        <p:sp>
          <p:nvSpPr>
            <p:cNvPr id="20" name="Rectangle 19">
              <a:extLst>
                <a:ext uri="{FF2B5EF4-FFF2-40B4-BE49-F238E27FC236}">
                  <a16:creationId xmlns:a16="http://schemas.microsoft.com/office/drawing/2014/main" id="{FA60EA94-EC3D-4C83-76AB-D47E78D2DFC1}"/>
                </a:ext>
              </a:extLst>
            </p:cNvPr>
            <p:cNvSpPr/>
            <p:nvPr/>
          </p:nvSpPr>
          <p:spPr>
            <a:xfrm>
              <a:off x="8313051" y="1711093"/>
              <a:ext cx="703952" cy="508549"/>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600" dirty="0" err="1">
                  <a:solidFill>
                    <a:sysClr val="windowText" lastClr="000000"/>
                  </a:solidFill>
                </a:rPr>
                <a:t>Inadequate</a:t>
              </a:r>
              <a:r>
                <a:rPr lang="fr-FR" sz="600" dirty="0">
                  <a:solidFill>
                    <a:sysClr val="windowText" lastClr="000000"/>
                  </a:solidFill>
                </a:rPr>
                <a:t> Physical protection for </a:t>
              </a:r>
              <a:r>
                <a:rPr lang="fr-FR" sz="600" dirty="0" err="1">
                  <a:solidFill>
                    <a:sysClr val="windowText" lastClr="000000"/>
                  </a:solidFill>
                </a:rPr>
                <a:t>critical</a:t>
              </a:r>
              <a:r>
                <a:rPr lang="fr-FR" sz="600" dirty="0">
                  <a:solidFill>
                    <a:sysClr val="windowText" lastClr="000000"/>
                  </a:solidFill>
                </a:rPr>
                <a:t> </a:t>
              </a:r>
              <a:r>
                <a:rPr lang="fr-FR" sz="600" dirty="0" err="1">
                  <a:solidFill>
                    <a:sysClr val="windowText" lastClr="000000"/>
                  </a:solidFill>
                </a:rPr>
                <a:t>systems</a:t>
              </a:r>
              <a:endParaRPr lang="fr-FR" sz="600" dirty="0">
                <a:solidFill>
                  <a:sysClr val="windowText" lastClr="000000"/>
                </a:solidFill>
              </a:endParaRPr>
            </a:p>
          </p:txBody>
        </p:sp>
        <p:sp>
          <p:nvSpPr>
            <p:cNvPr id="22" name="Rectangle 21">
              <a:extLst>
                <a:ext uri="{FF2B5EF4-FFF2-40B4-BE49-F238E27FC236}">
                  <a16:creationId xmlns:a16="http://schemas.microsoft.com/office/drawing/2014/main" id="{509B9A32-D301-E3A6-651C-F93EC690304D}"/>
                </a:ext>
              </a:extLst>
            </p:cNvPr>
            <p:cNvSpPr/>
            <p:nvPr/>
          </p:nvSpPr>
          <p:spPr>
            <a:xfrm>
              <a:off x="8330055" y="2732910"/>
              <a:ext cx="703952" cy="547594"/>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600" dirty="0" err="1">
                  <a:solidFill>
                    <a:sysClr val="windowText" lastClr="000000"/>
                  </a:solidFill>
                </a:rPr>
                <a:t>Inadequate</a:t>
              </a:r>
              <a:r>
                <a:rPr lang="fr-FR" sz="600" dirty="0">
                  <a:solidFill>
                    <a:sysClr val="windowText" lastClr="000000"/>
                  </a:solidFill>
                </a:rPr>
                <a:t> </a:t>
              </a:r>
              <a:r>
                <a:rPr lang="fr-FR" sz="600" dirty="0" err="1">
                  <a:solidFill>
                    <a:sysClr val="windowText" lastClr="000000"/>
                  </a:solidFill>
                </a:rPr>
                <a:t>authentication</a:t>
              </a:r>
              <a:r>
                <a:rPr lang="fr-FR" sz="600" dirty="0">
                  <a:solidFill>
                    <a:sysClr val="windowText" lastClr="000000"/>
                  </a:solidFill>
                </a:rPr>
                <a:t> </a:t>
              </a:r>
              <a:r>
                <a:rPr lang="fr-FR" sz="600" dirty="0" err="1">
                  <a:solidFill>
                    <a:sysClr val="windowText" lastClr="000000"/>
                  </a:solidFill>
                </a:rPr>
                <a:t>between</a:t>
              </a:r>
              <a:r>
                <a:rPr lang="fr-FR" sz="600" dirty="0">
                  <a:solidFill>
                    <a:sysClr val="windowText" lastClr="000000"/>
                  </a:solidFill>
                </a:rPr>
                <a:t> clients and </a:t>
              </a:r>
              <a:r>
                <a:rPr lang="fr-FR" sz="600" dirty="0" err="1">
                  <a:solidFill>
                    <a:sysClr val="windowText" lastClr="000000"/>
                  </a:solidFill>
                </a:rPr>
                <a:t>access</a:t>
              </a:r>
              <a:r>
                <a:rPr lang="fr-FR" sz="600" dirty="0">
                  <a:solidFill>
                    <a:sysClr val="windowText" lastClr="000000"/>
                  </a:solidFill>
                </a:rPr>
                <a:t> points</a:t>
              </a:r>
            </a:p>
          </p:txBody>
        </p:sp>
        <p:sp>
          <p:nvSpPr>
            <p:cNvPr id="7" name="Ellipse 6">
              <a:extLst>
                <a:ext uri="{FF2B5EF4-FFF2-40B4-BE49-F238E27FC236}">
                  <a16:creationId xmlns:a16="http://schemas.microsoft.com/office/drawing/2014/main" id="{3911D06A-B1E9-709A-C86B-F490E6AC0DC8}"/>
                </a:ext>
              </a:extLst>
            </p:cNvPr>
            <p:cNvSpPr/>
            <p:nvPr/>
          </p:nvSpPr>
          <p:spPr>
            <a:xfrm>
              <a:off x="2485811" y="125425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2</a:t>
              </a:r>
            </a:p>
          </p:txBody>
        </p:sp>
        <p:sp>
          <p:nvSpPr>
            <p:cNvPr id="8" name="Ellipse 7">
              <a:extLst>
                <a:ext uri="{FF2B5EF4-FFF2-40B4-BE49-F238E27FC236}">
                  <a16:creationId xmlns:a16="http://schemas.microsoft.com/office/drawing/2014/main" id="{EB595038-CD7C-872D-04DD-80FD4A10759B}"/>
                </a:ext>
              </a:extLst>
            </p:cNvPr>
            <p:cNvSpPr/>
            <p:nvPr/>
          </p:nvSpPr>
          <p:spPr>
            <a:xfrm>
              <a:off x="248004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3</a:t>
              </a:r>
            </a:p>
          </p:txBody>
        </p:sp>
        <p:sp>
          <p:nvSpPr>
            <p:cNvPr id="9" name="Ellipse 8">
              <a:extLst>
                <a:ext uri="{FF2B5EF4-FFF2-40B4-BE49-F238E27FC236}">
                  <a16:creationId xmlns:a16="http://schemas.microsoft.com/office/drawing/2014/main" id="{791E7BBE-D9F1-F084-AAE2-48D560A6052E}"/>
                </a:ext>
              </a:extLst>
            </p:cNvPr>
            <p:cNvSpPr/>
            <p:nvPr/>
          </p:nvSpPr>
          <p:spPr>
            <a:xfrm>
              <a:off x="2458035" y="281974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4</a:t>
              </a:r>
            </a:p>
          </p:txBody>
        </p:sp>
        <p:sp>
          <p:nvSpPr>
            <p:cNvPr id="10" name="Ellipse 9">
              <a:extLst>
                <a:ext uri="{FF2B5EF4-FFF2-40B4-BE49-F238E27FC236}">
                  <a16:creationId xmlns:a16="http://schemas.microsoft.com/office/drawing/2014/main" id="{11387DC9-B21B-5784-A617-031320423B3A}"/>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5</a:t>
              </a:r>
            </a:p>
          </p:txBody>
        </p:sp>
        <p:sp>
          <p:nvSpPr>
            <p:cNvPr id="11" name="Ellipse 10">
              <a:extLst>
                <a:ext uri="{FF2B5EF4-FFF2-40B4-BE49-F238E27FC236}">
                  <a16:creationId xmlns:a16="http://schemas.microsoft.com/office/drawing/2014/main" id="{7E6DF79B-2140-B393-5931-B8017CBCCEA9}"/>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6</a:t>
              </a:r>
            </a:p>
          </p:txBody>
        </p:sp>
        <p:sp>
          <p:nvSpPr>
            <p:cNvPr id="6" name="Ellipse 5">
              <a:extLst>
                <a:ext uri="{FF2B5EF4-FFF2-40B4-BE49-F238E27FC236}">
                  <a16:creationId xmlns:a16="http://schemas.microsoft.com/office/drawing/2014/main" id="{F0954683-3842-1923-0EB1-BA21C5CDD0AB}"/>
                </a:ext>
              </a:extLst>
            </p:cNvPr>
            <p:cNvSpPr/>
            <p:nvPr/>
          </p:nvSpPr>
          <p:spPr>
            <a:xfrm>
              <a:off x="121917" y="137837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1</a:t>
              </a:r>
            </a:p>
          </p:txBody>
        </p:sp>
        <p:sp>
          <p:nvSpPr>
            <p:cNvPr id="12" name="Ellipse 11">
              <a:extLst>
                <a:ext uri="{FF2B5EF4-FFF2-40B4-BE49-F238E27FC236}">
                  <a16:creationId xmlns:a16="http://schemas.microsoft.com/office/drawing/2014/main" id="{6918DFE1-1E62-A410-05A2-8DCBE3232B0E}"/>
                </a:ext>
              </a:extLst>
            </p:cNvPr>
            <p:cNvSpPr/>
            <p:nvPr/>
          </p:nvSpPr>
          <p:spPr>
            <a:xfrm>
              <a:off x="8127971" y="151028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7</a:t>
              </a:r>
            </a:p>
          </p:txBody>
        </p:sp>
        <p:sp>
          <p:nvSpPr>
            <p:cNvPr id="13" name="Ellipse 12">
              <a:extLst>
                <a:ext uri="{FF2B5EF4-FFF2-40B4-BE49-F238E27FC236}">
                  <a16:creationId xmlns:a16="http://schemas.microsoft.com/office/drawing/2014/main" id="{1925311F-22D6-27BC-BD80-8FD132FBC2F2}"/>
                </a:ext>
              </a:extLst>
            </p:cNvPr>
            <p:cNvSpPr/>
            <p:nvPr/>
          </p:nvSpPr>
          <p:spPr>
            <a:xfrm>
              <a:off x="8107651" y="251543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8</a:t>
              </a:r>
            </a:p>
          </p:txBody>
        </p:sp>
      </p:grpSp>
    </p:spTree>
    <p:extLst>
      <p:ext uri="{BB962C8B-B14F-4D97-AF65-F5344CB8AC3E}">
        <p14:creationId xmlns:p14="http://schemas.microsoft.com/office/powerpoint/2010/main" val="463922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97BF4-D687-A864-064A-AC27371313B4}"/>
              </a:ext>
            </a:extLst>
          </p:cNvPr>
          <p:cNvSpPr>
            <a:spLocks noGrp="1"/>
          </p:cNvSpPr>
          <p:nvPr>
            <p:ph type="title"/>
          </p:nvPr>
        </p:nvSpPr>
        <p:spPr/>
        <p:txBody>
          <a:bodyPr>
            <a:normAutofit/>
          </a:bodyPr>
          <a:lstStyle/>
          <a:p>
            <a:r>
              <a:rPr lang="fr-FR" sz="2800" dirty="0" err="1"/>
              <a:t>Analysis</a:t>
            </a:r>
            <a:r>
              <a:rPr lang="fr-FR" sz="2800" dirty="0"/>
              <a:t> of the 9 Use Cases - </a:t>
            </a:r>
            <a:r>
              <a:rPr lang="fr-FR" sz="2800" dirty="0" err="1"/>
              <a:t>Methodology</a:t>
            </a:r>
            <a:endParaRPr lang="fr-FR" sz="2800" dirty="0"/>
          </a:p>
        </p:txBody>
      </p:sp>
      <p:grpSp>
        <p:nvGrpSpPr>
          <p:cNvPr id="3" name="Groupe 2">
            <a:extLst>
              <a:ext uri="{FF2B5EF4-FFF2-40B4-BE49-F238E27FC236}">
                <a16:creationId xmlns:a16="http://schemas.microsoft.com/office/drawing/2014/main" id="{935C284D-CA7F-E369-BA67-6511213975A9}"/>
              </a:ext>
            </a:extLst>
          </p:cNvPr>
          <p:cNvGrpSpPr/>
          <p:nvPr/>
        </p:nvGrpSpPr>
        <p:grpSpPr>
          <a:xfrm>
            <a:off x="6290734" y="3734330"/>
            <a:ext cx="2793999" cy="1409170"/>
            <a:chOff x="0" y="500062"/>
            <a:chExt cx="9144000" cy="4143375"/>
          </a:xfrm>
        </p:grpSpPr>
        <p:pic>
          <p:nvPicPr>
            <p:cNvPr id="4" name="Image 3" descr="Une image contenant texte, diagramme, capture d’écran, Plan&#10;&#10;Description générée automatiquement">
              <a:extLst>
                <a:ext uri="{FF2B5EF4-FFF2-40B4-BE49-F238E27FC236}">
                  <a16:creationId xmlns:a16="http://schemas.microsoft.com/office/drawing/2014/main" id="{021BAAB0-D36A-7407-11E9-7ADEC84394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5" name="Ellipse 4">
              <a:extLst>
                <a:ext uri="{FF2B5EF4-FFF2-40B4-BE49-F238E27FC236}">
                  <a16:creationId xmlns:a16="http://schemas.microsoft.com/office/drawing/2014/main" id="{4214190A-7348-F01A-7E3B-EE74CB2E53AF}"/>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6" name="Ellipse 5">
              <a:extLst>
                <a:ext uri="{FF2B5EF4-FFF2-40B4-BE49-F238E27FC236}">
                  <a16:creationId xmlns:a16="http://schemas.microsoft.com/office/drawing/2014/main" id="{79162391-D391-F01C-602E-5B43F39EEA59}"/>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7" name="Ellipse 6">
              <a:extLst>
                <a:ext uri="{FF2B5EF4-FFF2-40B4-BE49-F238E27FC236}">
                  <a16:creationId xmlns:a16="http://schemas.microsoft.com/office/drawing/2014/main" id="{2D54A088-CF5B-CA60-C02F-3FCE5A4576D6}"/>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8" name="Ellipse 7">
              <a:extLst>
                <a:ext uri="{FF2B5EF4-FFF2-40B4-BE49-F238E27FC236}">
                  <a16:creationId xmlns:a16="http://schemas.microsoft.com/office/drawing/2014/main" id="{0979B0F8-50BB-F867-1605-EBA7110F51EA}"/>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
          <p:nvSpPr>
            <p:cNvPr id="9" name="Ellipse 8">
              <a:extLst>
                <a:ext uri="{FF2B5EF4-FFF2-40B4-BE49-F238E27FC236}">
                  <a16:creationId xmlns:a16="http://schemas.microsoft.com/office/drawing/2014/main" id="{ACDFE936-E4B7-57A6-037A-4BE8AFEC74DB}"/>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5</a:t>
              </a:r>
            </a:p>
          </p:txBody>
        </p:sp>
        <p:sp>
          <p:nvSpPr>
            <p:cNvPr id="10" name="Ellipse 9">
              <a:extLst>
                <a:ext uri="{FF2B5EF4-FFF2-40B4-BE49-F238E27FC236}">
                  <a16:creationId xmlns:a16="http://schemas.microsoft.com/office/drawing/2014/main" id="{1044B04C-FECB-BCE5-B288-BE0F63CACA97}"/>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6</a:t>
              </a:r>
            </a:p>
          </p:txBody>
        </p:sp>
        <p:sp>
          <p:nvSpPr>
            <p:cNvPr id="11" name="Ellipse 10">
              <a:extLst>
                <a:ext uri="{FF2B5EF4-FFF2-40B4-BE49-F238E27FC236}">
                  <a16:creationId xmlns:a16="http://schemas.microsoft.com/office/drawing/2014/main" id="{DCE09C13-B0BE-73E0-E11C-F9D8FA7490F1}"/>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7</a:t>
              </a:r>
            </a:p>
          </p:txBody>
        </p:sp>
        <p:sp>
          <p:nvSpPr>
            <p:cNvPr id="12" name="Ellipse 11">
              <a:extLst>
                <a:ext uri="{FF2B5EF4-FFF2-40B4-BE49-F238E27FC236}">
                  <a16:creationId xmlns:a16="http://schemas.microsoft.com/office/drawing/2014/main" id="{A27B8D9D-9FE8-E78E-21CA-538939ADDA33}"/>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8</a:t>
              </a:r>
            </a:p>
          </p:txBody>
        </p:sp>
        <p:sp>
          <p:nvSpPr>
            <p:cNvPr id="13" name="Ellipse 12">
              <a:extLst>
                <a:ext uri="{FF2B5EF4-FFF2-40B4-BE49-F238E27FC236}">
                  <a16:creationId xmlns:a16="http://schemas.microsoft.com/office/drawing/2014/main" id="{31EA7175-9FCE-59EA-9426-D28D69DDF5F5}"/>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9</a:t>
              </a:r>
            </a:p>
          </p:txBody>
        </p:sp>
      </p:grpSp>
      <p:sp>
        <p:nvSpPr>
          <p:cNvPr id="14" name="ZoneTexte 13">
            <a:extLst>
              <a:ext uri="{FF2B5EF4-FFF2-40B4-BE49-F238E27FC236}">
                <a16:creationId xmlns:a16="http://schemas.microsoft.com/office/drawing/2014/main" id="{B43C8054-59EA-17C5-C570-98F64430D008}"/>
              </a:ext>
            </a:extLst>
          </p:cNvPr>
          <p:cNvSpPr txBox="1"/>
          <p:nvPr/>
        </p:nvSpPr>
        <p:spPr>
          <a:xfrm>
            <a:off x="677333" y="1176917"/>
            <a:ext cx="5563574" cy="2793072"/>
          </a:xfrm>
          <a:prstGeom prst="rect">
            <a:avLst/>
          </a:prstGeom>
          <a:noFill/>
        </p:spPr>
        <p:txBody>
          <a:bodyPr wrap="none" rtlCol="0">
            <a:spAutoFit/>
          </a:bodyPr>
          <a:lstStyle/>
          <a:p>
            <a:r>
              <a:rPr lang="fr-FR" dirty="0" err="1"/>
              <a:t>Who</a:t>
            </a:r>
            <a:r>
              <a:rPr lang="fr-FR" dirty="0"/>
              <a:t> : 		 </a:t>
            </a:r>
            <a:r>
              <a:rPr lang="fr-FR" dirty="0" err="1"/>
              <a:t>Pepetrator</a:t>
            </a:r>
            <a:r>
              <a:rPr lang="fr-FR" dirty="0"/>
              <a:t> / </a:t>
            </a:r>
            <a:r>
              <a:rPr lang="fr-FR" dirty="0" err="1"/>
              <a:t>potential</a:t>
            </a:r>
            <a:r>
              <a:rPr lang="fr-FR" dirty="0"/>
              <a:t> source of the incident</a:t>
            </a:r>
          </a:p>
          <a:p>
            <a:endParaRPr lang="fr-FR" dirty="0"/>
          </a:p>
          <a:p>
            <a:r>
              <a:rPr lang="fr-FR" dirty="0" err="1"/>
              <a:t>Where</a:t>
            </a:r>
            <a:r>
              <a:rPr lang="fr-FR" dirty="0"/>
              <a:t> : 		 </a:t>
            </a:r>
            <a:r>
              <a:rPr lang="fr-FR" dirty="0" err="1"/>
              <a:t>Potential</a:t>
            </a:r>
            <a:r>
              <a:rPr lang="fr-FR" dirty="0"/>
              <a:t> point of </a:t>
            </a:r>
            <a:r>
              <a:rPr lang="fr-FR" dirty="0" err="1"/>
              <a:t>weakness</a:t>
            </a:r>
            <a:r>
              <a:rPr lang="fr-FR" dirty="0"/>
              <a:t> </a:t>
            </a:r>
            <a:r>
              <a:rPr lang="fr-FR" dirty="0" err="1"/>
              <a:t>within</a:t>
            </a:r>
            <a:r>
              <a:rPr lang="fr-FR" dirty="0"/>
              <a:t> the architecture  </a:t>
            </a:r>
          </a:p>
          <a:p>
            <a:endParaRPr lang="fr-FR" dirty="0"/>
          </a:p>
          <a:p>
            <a:r>
              <a:rPr lang="fr-FR" dirty="0" err="1"/>
              <a:t>What</a:t>
            </a:r>
            <a:r>
              <a:rPr lang="fr-FR" dirty="0"/>
              <a:t> : 		Description of the incident</a:t>
            </a:r>
          </a:p>
          <a:p>
            <a:endParaRPr lang="fr-FR" dirty="0"/>
          </a:p>
          <a:p>
            <a:r>
              <a:rPr lang="fr-FR" dirty="0" err="1"/>
              <a:t>When</a:t>
            </a:r>
            <a:r>
              <a:rPr lang="fr-FR" dirty="0"/>
              <a:t> : 		</a:t>
            </a:r>
            <a:r>
              <a:rPr lang="fr-FR" dirty="0" err="1"/>
              <a:t>Preferred</a:t>
            </a:r>
            <a:r>
              <a:rPr lang="fr-FR" dirty="0"/>
              <a:t> timing for an </a:t>
            </a:r>
            <a:r>
              <a:rPr lang="fr-FR" dirty="0" err="1"/>
              <a:t>attack</a:t>
            </a:r>
            <a:endParaRPr lang="fr-FR" dirty="0"/>
          </a:p>
          <a:p>
            <a:endParaRPr lang="fr-FR" dirty="0"/>
          </a:p>
          <a:p>
            <a:r>
              <a:rPr lang="fr-FR" dirty="0" err="1"/>
              <a:t>What</a:t>
            </a:r>
            <a:r>
              <a:rPr lang="fr-FR" dirty="0"/>
              <a:t> for : 	Impact / </a:t>
            </a:r>
            <a:r>
              <a:rPr lang="fr-FR" dirty="0" err="1"/>
              <a:t>effect</a:t>
            </a:r>
            <a:r>
              <a:rPr lang="fr-FR" dirty="0"/>
              <a:t> on the </a:t>
            </a:r>
            <a:r>
              <a:rPr lang="fr-FR" dirty="0" err="1"/>
              <a:t>targeted</a:t>
            </a:r>
            <a:r>
              <a:rPr lang="fr-FR" dirty="0"/>
              <a:t> infrastructure / </a:t>
            </a:r>
            <a:r>
              <a:rPr lang="fr-FR" dirty="0" err="1"/>
              <a:t>capability</a:t>
            </a:r>
            <a:endParaRPr lang="fr-FR" dirty="0"/>
          </a:p>
          <a:p>
            <a:endParaRPr lang="fr-FR" dirty="0"/>
          </a:p>
          <a:p>
            <a:r>
              <a:rPr lang="fr-FR" dirty="0"/>
              <a:t>How : 		</a:t>
            </a:r>
            <a:r>
              <a:rPr lang="fr-FR" dirty="0" err="1"/>
              <a:t>Way</a:t>
            </a:r>
            <a:r>
              <a:rPr lang="fr-FR" dirty="0"/>
              <a:t> the incident </a:t>
            </a:r>
            <a:r>
              <a:rPr lang="fr-FR" dirty="0" err="1"/>
              <a:t>is</a:t>
            </a:r>
            <a:r>
              <a:rPr lang="fr-FR" dirty="0"/>
              <a:t> happening</a:t>
            </a:r>
          </a:p>
          <a:p>
            <a:endParaRPr lang="fr-FR" dirty="0"/>
          </a:p>
          <a:p>
            <a:r>
              <a:rPr lang="fr-FR" dirty="0"/>
              <a:t>Example 		</a:t>
            </a:r>
            <a:r>
              <a:rPr lang="fr-FR" dirty="0" err="1"/>
              <a:t>Provent</a:t>
            </a:r>
            <a:r>
              <a:rPr lang="fr-FR" dirty="0"/>
              <a:t> </a:t>
            </a:r>
            <a:r>
              <a:rPr lang="fr-FR" dirty="0" err="1"/>
              <a:t>indident</a:t>
            </a:r>
            <a:r>
              <a:rPr lang="fr-FR" dirty="0"/>
              <a:t> of the type in the </a:t>
            </a:r>
            <a:r>
              <a:rPr lang="fr-FR" dirty="0" err="1"/>
              <a:t>past</a:t>
            </a:r>
            <a:r>
              <a:rPr lang="fr-FR" dirty="0"/>
              <a:t> </a:t>
            </a:r>
            <a:r>
              <a:rPr lang="fr-FR" dirty="0" err="1"/>
              <a:t>decade</a:t>
            </a:r>
            <a:r>
              <a:rPr lang="fr-FR" dirty="0"/>
              <a:t> </a:t>
            </a:r>
          </a:p>
        </p:txBody>
      </p:sp>
      <p:sp>
        <p:nvSpPr>
          <p:cNvPr id="15" name="Rectangle 14">
            <a:extLst>
              <a:ext uri="{FF2B5EF4-FFF2-40B4-BE49-F238E27FC236}">
                <a16:creationId xmlns:a16="http://schemas.microsoft.com/office/drawing/2014/main" id="{60364C3D-D99F-A014-DF91-9B42EADE7247}"/>
              </a:ext>
            </a:extLst>
          </p:cNvPr>
          <p:cNvSpPr/>
          <p:nvPr/>
        </p:nvSpPr>
        <p:spPr>
          <a:xfrm>
            <a:off x="2057400" y="1176917"/>
            <a:ext cx="4272139" cy="2815643"/>
          </a:xfrm>
          <a:prstGeom prst="rect">
            <a:avLst/>
          </a:prstGeom>
          <a:noFill/>
          <a:ln w="38100">
            <a:solidFill>
              <a:srgbClr val="2FB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1539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Une image contenant texte, diagramme, capture d’écran, Plan&#10;&#10;Description générée automatiquement">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n-US" sz="1600" b="1" dirty="0"/>
              <a:t>Use cases - vulnerabilities</a:t>
            </a:r>
          </a:p>
        </p:txBody>
      </p:sp>
      <p:sp>
        <p:nvSpPr>
          <p:cNvPr id="15" name="Ellipse 14">
            <a:extLst>
              <a:ext uri="{FF2B5EF4-FFF2-40B4-BE49-F238E27FC236}">
                <a16:creationId xmlns:a16="http://schemas.microsoft.com/office/drawing/2014/main" id="{F0EBFA79-DB1F-743C-0C9F-4616EFAD44F9}"/>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entury Gothic" panose="020F0302020204030204"/>
                <a:ea typeface="+mn-ea"/>
                <a:cs typeface="+mn-cs"/>
              </a:rPr>
              <a:t>1</a:t>
            </a:r>
          </a:p>
        </p:txBody>
      </p:sp>
      <p:sp>
        <p:nvSpPr>
          <p:cNvPr id="16" name="ZoneTexte 15">
            <a:extLst>
              <a:ext uri="{FF2B5EF4-FFF2-40B4-BE49-F238E27FC236}">
                <a16:creationId xmlns:a16="http://schemas.microsoft.com/office/drawing/2014/main" id="{3895965B-4A31-EB81-5B28-5294EA774302}"/>
              </a:ext>
            </a:extLst>
          </p:cNvPr>
          <p:cNvSpPr txBox="1"/>
          <p:nvPr/>
        </p:nvSpPr>
        <p:spPr>
          <a:xfrm>
            <a:off x="677333" y="527259"/>
            <a:ext cx="1351652" cy="400110"/>
          </a:xfrm>
          <a:prstGeom prst="rect">
            <a:avLst/>
          </a:prstGeom>
          <a:noFill/>
        </p:spPr>
        <p:txBody>
          <a:bodyPr wrap="none" rtlCol="0">
            <a:spAutoFit/>
          </a:bodyPr>
          <a:lstStyle/>
          <a:p>
            <a:r>
              <a:rPr lang="fr-FR" sz="2000" dirty="0"/>
              <a:t>Viral </a:t>
            </a:r>
            <a:r>
              <a:rPr lang="fr-FR" sz="2000" dirty="0" err="1"/>
              <a:t>attack</a:t>
            </a:r>
            <a:endParaRPr lang="fr-FR" sz="2000" dirty="0"/>
          </a:p>
        </p:txBody>
      </p:sp>
      <p:sp>
        <p:nvSpPr>
          <p:cNvPr id="17" name="ZoneTexte 16">
            <a:extLst>
              <a:ext uri="{FF2B5EF4-FFF2-40B4-BE49-F238E27FC236}">
                <a16:creationId xmlns:a16="http://schemas.microsoft.com/office/drawing/2014/main" id="{DA9A6B26-EF0A-177C-25CB-AD823FFF9D13}"/>
              </a:ext>
            </a:extLst>
          </p:cNvPr>
          <p:cNvSpPr txBox="1"/>
          <p:nvPr/>
        </p:nvSpPr>
        <p:spPr>
          <a:xfrm>
            <a:off x="677333" y="1176917"/>
            <a:ext cx="5212324" cy="2793072"/>
          </a:xfrm>
          <a:prstGeom prst="rect">
            <a:avLst/>
          </a:prstGeom>
          <a:noFill/>
        </p:spPr>
        <p:txBody>
          <a:bodyPr wrap="none" rtlCol="0">
            <a:spAutoFit/>
          </a:bodyPr>
          <a:lstStyle/>
          <a:p>
            <a:r>
              <a:rPr lang="fr-FR" dirty="0" err="1"/>
              <a:t>Who</a:t>
            </a:r>
            <a:r>
              <a:rPr lang="fr-FR" dirty="0"/>
              <a:t> : 		 </a:t>
            </a:r>
            <a:r>
              <a:rPr lang="fr-FR" dirty="0" err="1"/>
              <a:t>Operator</a:t>
            </a:r>
            <a:r>
              <a:rPr lang="fr-FR" dirty="0"/>
              <a:t> </a:t>
            </a:r>
            <a:r>
              <a:rPr lang="fr-FR" dirty="0" err="1"/>
              <a:t>used</a:t>
            </a:r>
            <a:r>
              <a:rPr lang="fr-FR" dirty="0"/>
              <a:t> to the </a:t>
            </a:r>
            <a:r>
              <a:rPr lang="fr-FR" dirty="0" err="1"/>
              <a:t>environment</a:t>
            </a:r>
            <a:endParaRPr lang="fr-FR" dirty="0"/>
          </a:p>
          <a:p>
            <a:endParaRPr lang="fr-FR" dirty="0"/>
          </a:p>
          <a:p>
            <a:r>
              <a:rPr lang="fr-FR" dirty="0" err="1"/>
              <a:t>Where</a:t>
            </a:r>
            <a:r>
              <a:rPr lang="fr-FR" dirty="0"/>
              <a:t> : 		 </a:t>
            </a:r>
            <a:r>
              <a:rPr lang="fr-FR" dirty="0" err="1"/>
              <a:t>Locally</a:t>
            </a:r>
            <a:r>
              <a:rPr lang="fr-FR" dirty="0"/>
              <a:t> </a:t>
            </a:r>
            <a:r>
              <a:rPr lang="fr-FR" dirty="0" err="1"/>
              <a:t>within</a:t>
            </a:r>
            <a:r>
              <a:rPr lang="fr-FR" dirty="0"/>
              <a:t> the control Center / Room </a:t>
            </a:r>
          </a:p>
          <a:p>
            <a:endParaRPr lang="fr-FR" dirty="0"/>
          </a:p>
          <a:p>
            <a:r>
              <a:rPr lang="fr-FR" dirty="0" err="1"/>
              <a:t>What</a:t>
            </a:r>
            <a:r>
              <a:rPr lang="fr-FR" dirty="0"/>
              <a:t> : 		Viral </a:t>
            </a:r>
            <a:r>
              <a:rPr lang="fr-FR" dirty="0" err="1"/>
              <a:t>attack</a:t>
            </a:r>
            <a:r>
              <a:rPr lang="fr-FR" dirty="0"/>
              <a:t> on OT network </a:t>
            </a:r>
            <a:r>
              <a:rPr lang="fr-FR" dirty="0" err="1"/>
              <a:t>controlling</a:t>
            </a:r>
            <a:r>
              <a:rPr lang="fr-FR" dirty="0"/>
              <a:t> a </a:t>
            </a:r>
            <a:r>
              <a:rPr lang="fr-FR" dirty="0" err="1"/>
              <a:t>capability</a:t>
            </a:r>
            <a:endParaRPr lang="fr-FR" dirty="0"/>
          </a:p>
          <a:p>
            <a:endParaRPr lang="fr-FR" dirty="0"/>
          </a:p>
          <a:p>
            <a:r>
              <a:rPr lang="fr-FR" dirty="0" err="1"/>
              <a:t>When</a:t>
            </a:r>
            <a:r>
              <a:rPr lang="fr-FR" dirty="0"/>
              <a:t> : 		At </a:t>
            </a:r>
            <a:r>
              <a:rPr lang="fr-FR" dirty="0" err="1"/>
              <a:t>any</a:t>
            </a:r>
            <a:r>
              <a:rPr lang="fr-FR" dirty="0"/>
              <a:t> time</a:t>
            </a:r>
          </a:p>
          <a:p>
            <a:endParaRPr lang="fr-FR" dirty="0"/>
          </a:p>
          <a:p>
            <a:r>
              <a:rPr lang="fr-FR" dirty="0" err="1"/>
              <a:t>What</a:t>
            </a:r>
            <a:r>
              <a:rPr lang="fr-FR" dirty="0"/>
              <a:t> for : 	</a:t>
            </a:r>
            <a:r>
              <a:rPr lang="fr-FR" dirty="0" err="1"/>
              <a:t>Disable</a:t>
            </a:r>
            <a:r>
              <a:rPr lang="fr-FR" dirty="0"/>
              <a:t> a system (e.g. a production </a:t>
            </a:r>
            <a:r>
              <a:rPr lang="fr-FR" dirty="0" err="1"/>
              <a:t>capability</a:t>
            </a:r>
            <a:r>
              <a:rPr lang="fr-FR" dirty="0"/>
              <a:t>)</a:t>
            </a:r>
          </a:p>
          <a:p>
            <a:endParaRPr lang="fr-FR" dirty="0"/>
          </a:p>
          <a:p>
            <a:r>
              <a:rPr lang="fr-FR" dirty="0"/>
              <a:t>How : 		</a:t>
            </a:r>
            <a:r>
              <a:rPr lang="fr-FR" dirty="0" err="1"/>
              <a:t>Introducing</a:t>
            </a:r>
            <a:r>
              <a:rPr lang="fr-FR" dirty="0"/>
              <a:t> a virus in a « non up-to-date » contrôler</a:t>
            </a:r>
          </a:p>
          <a:p>
            <a:endParaRPr lang="fr-FR" dirty="0"/>
          </a:p>
          <a:p>
            <a:r>
              <a:rPr lang="fr-FR" dirty="0"/>
              <a:t>Example 		STUXNET</a:t>
            </a:r>
          </a:p>
        </p:txBody>
      </p:sp>
    </p:spTree>
    <p:extLst>
      <p:ext uri="{BB962C8B-B14F-4D97-AF65-F5344CB8AC3E}">
        <p14:creationId xmlns:p14="http://schemas.microsoft.com/office/powerpoint/2010/main" val="124802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Une image contenant texte, diagramme, capture d’écran, Plan&#10;&#10;Description générée automatiquement">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n-US" sz="1600" b="1" dirty="0"/>
              <a:t>Use cases - vulnerabilities</a:t>
            </a:r>
          </a:p>
        </p:txBody>
      </p:sp>
      <p:sp>
        <p:nvSpPr>
          <p:cNvPr id="14" name="Ellipse 13">
            <a:extLst>
              <a:ext uri="{FF2B5EF4-FFF2-40B4-BE49-F238E27FC236}">
                <a16:creationId xmlns:a16="http://schemas.microsoft.com/office/drawing/2014/main" id="{58D6BA51-D78E-0C78-952E-A178F8168B03}"/>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entury Gothic" panose="020F0302020204030204"/>
                <a:ea typeface="+mn-ea"/>
                <a:cs typeface="+mn-cs"/>
              </a:rPr>
              <a:t>2</a:t>
            </a:r>
          </a:p>
        </p:txBody>
      </p:sp>
      <p:sp>
        <p:nvSpPr>
          <p:cNvPr id="15" name="ZoneTexte 14">
            <a:extLst>
              <a:ext uri="{FF2B5EF4-FFF2-40B4-BE49-F238E27FC236}">
                <a16:creationId xmlns:a16="http://schemas.microsoft.com/office/drawing/2014/main" id="{C6D36624-A093-4C82-7DB7-EAC3E3F6670F}"/>
              </a:ext>
            </a:extLst>
          </p:cNvPr>
          <p:cNvSpPr txBox="1"/>
          <p:nvPr/>
        </p:nvSpPr>
        <p:spPr>
          <a:xfrm>
            <a:off x="677333" y="527259"/>
            <a:ext cx="2022798" cy="400110"/>
          </a:xfrm>
          <a:prstGeom prst="rect">
            <a:avLst/>
          </a:prstGeom>
          <a:noFill/>
        </p:spPr>
        <p:txBody>
          <a:bodyPr wrap="none" rtlCol="0">
            <a:spAutoFit/>
          </a:bodyPr>
          <a:lstStyle/>
          <a:p>
            <a:r>
              <a:rPr lang="fr-FR" sz="2000" dirty="0" err="1"/>
              <a:t>Resilience</a:t>
            </a:r>
            <a:r>
              <a:rPr lang="fr-FR" sz="2000" dirty="0"/>
              <a:t> default</a:t>
            </a:r>
          </a:p>
        </p:txBody>
      </p:sp>
      <p:sp>
        <p:nvSpPr>
          <p:cNvPr id="16" name="ZoneTexte 15">
            <a:extLst>
              <a:ext uri="{FF2B5EF4-FFF2-40B4-BE49-F238E27FC236}">
                <a16:creationId xmlns:a16="http://schemas.microsoft.com/office/drawing/2014/main" id="{D6E70697-D5F8-2E60-7901-16F8B53ADCE8}"/>
              </a:ext>
            </a:extLst>
          </p:cNvPr>
          <p:cNvSpPr txBox="1"/>
          <p:nvPr/>
        </p:nvSpPr>
        <p:spPr>
          <a:xfrm>
            <a:off x="677333" y="1176917"/>
            <a:ext cx="7185685" cy="2793072"/>
          </a:xfrm>
          <a:prstGeom prst="rect">
            <a:avLst/>
          </a:prstGeom>
          <a:noFill/>
        </p:spPr>
        <p:txBody>
          <a:bodyPr wrap="none" rtlCol="0">
            <a:spAutoFit/>
          </a:bodyPr>
          <a:lstStyle/>
          <a:p>
            <a:r>
              <a:rPr lang="fr-FR" dirty="0" err="1"/>
              <a:t>Who</a:t>
            </a:r>
            <a:r>
              <a:rPr lang="fr-FR" dirty="0"/>
              <a:t> : 		</a:t>
            </a:r>
            <a:r>
              <a:rPr lang="fr-FR" dirty="0" err="1"/>
              <a:t>Entity</a:t>
            </a:r>
            <a:r>
              <a:rPr lang="fr-FR" dirty="0"/>
              <a:t> Admin</a:t>
            </a:r>
          </a:p>
          <a:p>
            <a:endParaRPr lang="fr-FR" dirty="0"/>
          </a:p>
          <a:p>
            <a:r>
              <a:rPr lang="fr-FR" dirty="0" err="1"/>
              <a:t>Where</a:t>
            </a:r>
            <a:r>
              <a:rPr lang="fr-FR" dirty="0"/>
              <a:t> : 		 On the Supervision </a:t>
            </a:r>
            <a:r>
              <a:rPr lang="fr-FR" dirty="0" err="1"/>
              <a:t>storage</a:t>
            </a:r>
            <a:r>
              <a:rPr lang="fr-FR" dirty="0"/>
              <a:t>  of the </a:t>
            </a:r>
            <a:r>
              <a:rPr lang="fr-FR" dirty="0" err="1"/>
              <a:t>Entity</a:t>
            </a:r>
            <a:r>
              <a:rPr lang="fr-FR" dirty="0"/>
              <a:t> / </a:t>
            </a:r>
            <a:r>
              <a:rPr lang="fr-FR" dirty="0" err="1"/>
              <a:t>industrial</a:t>
            </a:r>
            <a:r>
              <a:rPr lang="fr-FR" dirty="0"/>
              <a:t> </a:t>
            </a:r>
            <a:r>
              <a:rPr lang="fr-FR" dirty="0" err="1"/>
              <a:t>facility</a:t>
            </a:r>
            <a:endParaRPr lang="fr-FR" dirty="0"/>
          </a:p>
          <a:p>
            <a:endParaRPr lang="fr-FR" dirty="0"/>
          </a:p>
          <a:p>
            <a:r>
              <a:rPr lang="fr-FR" dirty="0" err="1"/>
              <a:t>What</a:t>
            </a:r>
            <a:r>
              <a:rPr lang="fr-FR" dirty="0"/>
              <a:t> : 		</a:t>
            </a:r>
            <a:r>
              <a:rPr lang="fr-FR" dirty="0" err="1"/>
              <a:t>External</a:t>
            </a:r>
            <a:r>
              <a:rPr lang="fr-FR" dirty="0"/>
              <a:t> incident </a:t>
            </a:r>
            <a:r>
              <a:rPr lang="fr-FR" dirty="0" err="1"/>
              <a:t>conducting</a:t>
            </a:r>
            <a:r>
              <a:rPr lang="fr-FR" dirty="0"/>
              <a:t> to </a:t>
            </a:r>
            <a:r>
              <a:rPr lang="fr-FR" dirty="0" err="1"/>
              <a:t>loss</a:t>
            </a:r>
            <a:r>
              <a:rPr lang="fr-FR" dirty="0"/>
              <a:t> of administration service</a:t>
            </a:r>
          </a:p>
          <a:p>
            <a:endParaRPr lang="fr-FR" dirty="0"/>
          </a:p>
          <a:p>
            <a:r>
              <a:rPr lang="fr-FR" dirty="0" err="1"/>
              <a:t>When</a:t>
            </a:r>
            <a:r>
              <a:rPr lang="fr-FR" dirty="0"/>
              <a:t> : 		In </a:t>
            </a:r>
            <a:r>
              <a:rPr lang="fr-FR" dirty="0" err="1"/>
              <a:t>particular</a:t>
            </a:r>
            <a:r>
              <a:rPr lang="fr-FR" dirty="0"/>
              <a:t> </a:t>
            </a:r>
            <a:r>
              <a:rPr lang="fr-FR" dirty="0" err="1"/>
              <a:t>when</a:t>
            </a:r>
            <a:r>
              <a:rPr lang="fr-FR" dirty="0"/>
              <a:t> the </a:t>
            </a:r>
            <a:r>
              <a:rPr lang="fr-FR" dirty="0" err="1"/>
              <a:t>facility</a:t>
            </a:r>
            <a:r>
              <a:rPr lang="fr-FR" dirty="0"/>
              <a:t> endures </a:t>
            </a:r>
            <a:r>
              <a:rPr lang="fr-FR" dirty="0" err="1"/>
              <a:t>other</a:t>
            </a:r>
            <a:r>
              <a:rPr lang="fr-FR" dirty="0"/>
              <a:t> issues / incidents (</a:t>
            </a:r>
            <a:r>
              <a:rPr lang="fr-FR" dirty="0" err="1"/>
              <a:t>loss</a:t>
            </a:r>
            <a:r>
              <a:rPr lang="fr-FR" dirty="0"/>
              <a:t> of </a:t>
            </a:r>
            <a:r>
              <a:rPr lang="fr-FR" dirty="0" err="1"/>
              <a:t>electricity</a:t>
            </a:r>
            <a:r>
              <a:rPr lang="fr-FR" dirty="0"/>
              <a:t>)</a:t>
            </a:r>
          </a:p>
          <a:p>
            <a:endParaRPr lang="fr-FR" dirty="0"/>
          </a:p>
          <a:p>
            <a:r>
              <a:rPr lang="fr-FR" dirty="0" err="1"/>
              <a:t>What</a:t>
            </a:r>
            <a:r>
              <a:rPr lang="fr-FR" dirty="0"/>
              <a:t> for : 	</a:t>
            </a:r>
            <a:r>
              <a:rPr lang="fr-FR" dirty="0" err="1"/>
              <a:t>Disable</a:t>
            </a:r>
            <a:r>
              <a:rPr lang="fr-FR" dirty="0"/>
              <a:t> the system for a longer </a:t>
            </a:r>
            <a:r>
              <a:rPr lang="fr-FR" dirty="0" err="1"/>
              <a:t>period</a:t>
            </a:r>
            <a:endParaRPr lang="fr-FR" dirty="0"/>
          </a:p>
          <a:p>
            <a:endParaRPr lang="fr-FR" dirty="0"/>
          </a:p>
          <a:p>
            <a:r>
              <a:rPr lang="fr-FR" dirty="0"/>
              <a:t>How : 		By </a:t>
            </a:r>
            <a:r>
              <a:rPr lang="fr-FR" dirty="0" err="1"/>
              <a:t>insufficient</a:t>
            </a:r>
            <a:r>
              <a:rPr lang="fr-FR" dirty="0"/>
              <a:t> or non-</a:t>
            </a:r>
            <a:r>
              <a:rPr lang="fr-FR" dirty="0" err="1"/>
              <a:t>adapted</a:t>
            </a:r>
            <a:r>
              <a:rPr lang="fr-FR" dirty="0"/>
              <a:t> Security Operating </a:t>
            </a:r>
            <a:r>
              <a:rPr lang="fr-FR" dirty="0" err="1"/>
              <a:t>Procedures</a:t>
            </a:r>
            <a:r>
              <a:rPr lang="fr-FR" dirty="0"/>
              <a:t> (SECOPS)</a:t>
            </a:r>
          </a:p>
          <a:p>
            <a:endParaRPr lang="fr-FR" dirty="0"/>
          </a:p>
          <a:p>
            <a:r>
              <a:rPr lang="fr-FR" dirty="0"/>
              <a:t>Example 		MAERSK</a:t>
            </a:r>
          </a:p>
        </p:txBody>
      </p:sp>
    </p:spTree>
    <p:extLst>
      <p:ext uri="{BB962C8B-B14F-4D97-AF65-F5344CB8AC3E}">
        <p14:creationId xmlns:p14="http://schemas.microsoft.com/office/powerpoint/2010/main" val="1276318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Une image contenant texte, diagramme, capture d’écran, Plan&#10;&#10;Description générée automatiquement">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n-US" sz="1600" b="1" dirty="0"/>
              <a:t>Use cases - vulnerabilities</a:t>
            </a:r>
          </a:p>
        </p:txBody>
      </p:sp>
      <p:sp>
        <p:nvSpPr>
          <p:cNvPr id="14" name="Ellipse 13">
            <a:extLst>
              <a:ext uri="{FF2B5EF4-FFF2-40B4-BE49-F238E27FC236}">
                <a16:creationId xmlns:a16="http://schemas.microsoft.com/office/drawing/2014/main" id="{6730C1BA-926D-828B-5DAF-8CD99B306D32}"/>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entury Gothic" panose="020F0302020204030204"/>
                <a:ea typeface="+mn-ea"/>
                <a:cs typeface="+mn-cs"/>
              </a:rPr>
              <a:t>3</a:t>
            </a:r>
          </a:p>
        </p:txBody>
      </p:sp>
      <p:sp>
        <p:nvSpPr>
          <p:cNvPr id="15" name="ZoneTexte 14">
            <a:extLst>
              <a:ext uri="{FF2B5EF4-FFF2-40B4-BE49-F238E27FC236}">
                <a16:creationId xmlns:a16="http://schemas.microsoft.com/office/drawing/2014/main" id="{6F482E33-BE7D-5CCE-023F-1BF4574EF81E}"/>
              </a:ext>
            </a:extLst>
          </p:cNvPr>
          <p:cNvSpPr txBox="1"/>
          <p:nvPr/>
        </p:nvSpPr>
        <p:spPr>
          <a:xfrm>
            <a:off x="677333" y="527259"/>
            <a:ext cx="1778051" cy="400110"/>
          </a:xfrm>
          <a:prstGeom prst="rect">
            <a:avLst/>
          </a:prstGeom>
          <a:noFill/>
        </p:spPr>
        <p:txBody>
          <a:bodyPr wrap="none" rtlCol="0">
            <a:spAutoFit/>
          </a:bodyPr>
          <a:lstStyle/>
          <a:p>
            <a:r>
              <a:rPr lang="fr-FR" sz="2000" dirty="0"/>
              <a:t>Firewall </a:t>
            </a:r>
            <a:r>
              <a:rPr lang="fr-FR" sz="2000" dirty="0" err="1"/>
              <a:t>outage</a:t>
            </a:r>
            <a:endParaRPr lang="fr-FR" sz="2000" dirty="0"/>
          </a:p>
        </p:txBody>
      </p:sp>
      <p:sp>
        <p:nvSpPr>
          <p:cNvPr id="16" name="ZoneTexte 15">
            <a:extLst>
              <a:ext uri="{FF2B5EF4-FFF2-40B4-BE49-F238E27FC236}">
                <a16:creationId xmlns:a16="http://schemas.microsoft.com/office/drawing/2014/main" id="{29EC366E-CAFB-97A5-60DE-19DBBA45DC9B}"/>
              </a:ext>
            </a:extLst>
          </p:cNvPr>
          <p:cNvSpPr txBox="1"/>
          <p:nvPr/>
        </p:nvSpPr>
        <p:spPr>
          <a:xfrm>
            <a:off x="677333" y="1176917"/>
            <a:ext cx="7540334" cy="2793072"/>
          </a:xfrm>
          <a:prstGeom prst="rect">
            <a:avLst/>
          </a:prstGeom>
          <a:noFill/>
        </p:spPr>
        <p:txBody>
          <a:bodyPr wrap="none" rtlCol="0">
            <a:spAutoFit/>
          </a:bodyPr>
          <a:lstStyle/>
          <a:p>
            <a:r>
              <a:rPr lang="fr-FR" dirty="0" err="1"/>
              <a:t>Who</a:t>
            </a:r>
            <a:r>
              <a:rPr lang="fr-FR" dirty="0"/>
              <a:t> : 		Co-</a:t>
            </a:r>
            <a:r>
              <a:rPr lang="fr-FR" dirty="0" err="1"/>
              <a:t>worker</a:t>
            </a:r>
            <a:endParaRPr lang="fr-FR" dirty="0"/>
          </a:p>
          <a:p>
            <a:endParaRPr lang="fr-FR" dirty="0"/>
          </a:p>
          <a:p>
            <a:r>
              <a:rPr lang="fr-FR" dirty="0" err="1"/>
              <a:t>Where</a:t>
            </a:r>
            <a:r>
              <a:rPr lang="fr-FR" dirty="0"/>
              <a:t> : 		 </a:t>
            </a:r>
            <a:r>
              <a:rPr lang="fr-FR" dirty="0" err="1"/>
              <a:t>Locally</a:t>
            </a:r>
            <a:r>
              <a:rPr lang="fr-FR" dirty="0"/>
              <a:t> </a:t>
            </a:r>
            <a:r>
              <a:rPr lang="fr-FR" dirty="0" err="1"/>
              <a:t>within</a:t>
            </a:r>
            <a:r>
              <a:rPr lang="fr-FR" dirty="0"/>
              <a:t> the control Center / Room – </a:t>
            </a:r>
            <a:r>
              <a:rPr lang="fr-FR" dirty="0" err="1"/>
              <a:t>remote</a:t>
            </a:r>
            <a:r>
              <a:rPr lang="fr-FR" dirty="0"/>
              <a:t> if distant administration </a:t>
            </a:r>
            <a:r>
              <a:rPr lang="fr-FR" dirty="0" err="1"/>
              <a:t>deployed</a:t>
            </a:r>
            <a:endParaRPr lang="fr-FR" dirty="0"/>
          </a:p>
          <a:p>
            <a:endParaRPr lang="fr-FR" dirty="0"/>
          </a:p>
          <a:p>
            <a:r>
              <a:rPr lang="fr-FR" dirty="0" err="1"/>
              <a:t>What</a:t>
            </a:r>
            <a:r>
              <a:rPr lang="fr-FR" dirty="0"/>
              <a:t> : 		Attack on non </a:t>
            </a:r>
            <a:r>
              <a:rPr lang="fr-FR" dirty="0" err="1"/>
              <a:t>existing</a:t>
            </a:r>
            <a:r>
              <a:rPr lang="fr-FR" dirty="0"/>
              <a:t> or </a:t>
            </a:r>
            <a:r>
              <a:rPr lang="fr-FR" dirty="0" err="1"/>
              <a:t>uncorrectly</a:t>
            </a:r>
            <a:r>
              <a:rPr lang="fr-FR" dirty="0"/>
              <a:t> </a:t>
            </a:r>
            <a:r>
              <a:rPr lang="fr-FR" dirty="0" err="1"/>
              <a:t>configured</a:t>
            </a:r>
            <a:r>
              <a:rPr lang="fr-FR" dirty="0"/>
              <a:t> firewall</a:t>
            </a:r>
          </a:p>
          <a:p>
            <a:endParaRPr lang="fr-FR" dirty="0"/>
          </a:p>
          <a:p>
            <a:r>
              <a:rPr lang="fr-FR" dirty="0" err="1"/>
              <a:t>When</a:t>
            </a:r>
            <a:r>
              <a:rPr lang="fr-FR" dirty="0"/>
              <a:t> : 		At </a:t>
            </a:r>
            <a:r>
              <a:rPr lang="fr-FR" dirty="0" err="1"/>
              <a:t>any</a:t>
            </a:r>
            <a:r>
              <a:rPr lang="fr-FR" dirty="0"/>
              <a:t> time</a:t>
            </a:r>
          </a:p>
          <a:p>
            <a:endParaRPr lang="fr-FR" dirty="0"/>
          </a:p>
          <a:p>
            <a:r>
              <a:rPr lang="fr-FR" dirty="0" err="1"/>
              <a:t>What</a:t>
            </a:r>
            <a:r>
              <a:rPr lang="fr-FR" dirty="0"/>
              <a:t> for : 	</a:t>
            </a:r>
            <a:r>
              <a:rPr lang="fr-FR" dirty="0" err="1"/>
              <a:t>Take</a:t>
            </a:r>
            <a:r>
              <a:rPr lang="fr-FR" dirty="0"/>
              <a:t> the control of a system (e.g. a production </a:t>
            </a:r>
            <a:r>
              <a:rPr lang="fr-FR" dirty="0" err="1"/>
              <a:t>capability</a:t>
            </a:r>
            <a:r>
              <a:rPr lang="fr-FR" dirty="0"/>
              <a:t>)</a:t>
            </a:r>
          </a:p>
          <a:p>
            <a:endParaRPr lang="fr-FR" dirty="0"/>
          </a:p>
          <a:p>
            <a:r>
              <a:rPr lang="fr-FR" dirty="0"/>
              <a:t>How : 		</a:t>
            </a:r>
            <a:r>
              <a:rPr lang="fr-FR" dirty="0" err="1"/>
              <a:t>Escalation</a:t>
            </a:r>
            <a:r>
              <a:rPr lang="fr-FR" dirty="0"/>
              <a:t> of </a:t>
            </a:r>
            <a:r>
              <a:rPr lang="fr-FR" dirty="0" err="1"/>
              <a:t>rights</a:t>
            </a:r>
            <a:endParaRPr lang="fr-FR" dirty="0"/>
          </a:p>
          <a:p>
            <a:endParaRPr lang="fr-FR" dirty="0"/>
          </a:p>
          <a:p>
            <a:r>
              <a:rPr lang="fr-FR" dirty="0"/>
              <a:t>Example 		</a:t>
            </a:r>
            <a:r>
              <a:rPr lang="fr-FR" dirty="0" err="1"/>
              <a:t>Classic</a:t>
            </a:r>
            <a:r>
              <a:rPr lang="fr-FR" dirty="0"/>
              <a:t> </a:t>
            </a:r>
            <a:r>
              <a:rPr lang="fr-FR" dirty="0" err="1"/>
              <a:t>attack</a:t>
            </a:r>
            <a:endParaRPr lang="fr-FR" dirty="0"/>
          </a:p>
        </p:txBody>
      </p:sp>
    </p:spTree>
    <p:extLst>
      <p:ext uri="{BB962C8B-B14F-4D97-AF65-F5344CB8AC3E}">
        <p14:creationId xmlns:p14="http://schemas.microsoft.com/office/powerpoint/2010/main" val="4160841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Une image contenant texte, diagramme, capture d’écran, Plan&#10;&#10;Description générée automatiquement">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n-US" sz="1600" b="1" dirty="0"/>
              <a:t>Use cases - vulnerabilities</a:t>
            </a:r>
          </a:p>
        </p:txBody>
      </p:sp>
      <p:sp>
        <p:nvSpPr>
          <p:cNvPr id="14" name="Ellipse 13">
            <a:extLst>
              <a:ext uri="{FF2B5EF4-FFF2-40B4-BE49-F238E27FC236}">
                <a16:creationId xmlns:a16="http://schemas.microsoft.com/office/drawing/2014/main" id="{35990140-4665-DD8D-CD0C-E18EB8F59F80}"/>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entury Gothic" panose="020F0302020204030204"/>
                <a:ea typeface="+mn-ea"/>
                <a:cs typeface="+mn-cs"/>
              </a:rPr>
              <a:t>4</a:t>
            </a:r>
          </a:p>
        </p:txBody>
      </p:sp>
      <p:sp>
        <p:nvSpPr>
          <p:cNvPr id="15" name="ZoneTexte 14">
            <a:extLst>
              <a:ext uri="{FF2B5EF4-FFF2-40B4-BE49-F238E27FC236}">
                <a16:creationId xmlns:a16="http://schemas.microsoft.com/office/drawing/2014/main" id="{26E6FEF7-05A8-494E-3B91-890A48792569}"/>
              </a:ext>
            </a:extLst>
          </p:cNvPr>
          <p:cNvSpPr txBox="1"/>
          <p:nvPr/>
        </p:nvSpPr>
        <p:spPr>
          <a:xfrm>
            <a:off x="677333" y="527259"/>
            <a:ext cx="2156809" cy="400110"/>
          </a:xfrm>
          <a:prstGeom prst="rect">
            <a:avLst/>
          </a:prstGeom>
          <a:noFill/>
        </p:spPr>
        <p:txBody>
          <a:bodyPr wrap="none" rtlCol="0">
            <a:spAutoFit/>
          </a:bodyPr>
          <a:lstStyle/>
          <a:p>
            <a:r>
              <a:rPr lang="fr-FR" sz="2000" dirty="0"/>
              <a:t>Network </a:t>
            </a:r>
            <a:r>
              <a:rPr lang="fr-FR" sz="2000" dirty="0" err="1"/>
              <a:t>weakness</a:t>
            </a:r>
            <a:endParaRPr lang="fr-FR" sz="2000" dirty="0"/>
          </a:p>
        </p:txBody>
      </p:sp>
      <p:sp>
        <p:nvSpPr>
          <p:cNvPr id="16" name="ZoneTexte 15">
            <a:extLst>
              <a:ext uri="{FF2B5EF4-FFF2-40B4-BE49-F238E27FC236}">
                <a16:creationId xmlns:a16="http://schemas.microsoft.com/office/drawing/2014/main" id="{363C78E6-B167-8096-3FC1-E31B9BE89A46}"/>
              </a:ext>
            </a:extLst>
          </p:cNvPr>
          <p:cNvSpPr txBox="1"/>
          <p:nvPr/>
        </p:nvSpPr>
        <p:spPr>
          <a:xfrm>
            <a:off x="677333" y="1176917"/>
            <a:ext cx="5986126" cy="2793072"/>
          </a:xfrm>
          <a:prstGeom prst="rect">
            <a:avLst/>
          </a:prstGeom>
          <a:noFill/>
        </p:spPr>
        <p:txBody>
          <a:bodyPr wrap="none" rtlCol="0">
            <a:spAutoFit/>
          </a:bodyPr>
          <a:lstStyle/>
          <a:p>
            <a:r>
              <a:rPr lang="fr-FR" dirty="0" err="1"/>
              <a:t>Who</a:t>
            </a:r>
            <a:r>
              <a:rPr lang="fr-FR" dirty="0"/>
              <a:t> : 		Network </a:t>
            </a:r>
            <a:r>
              <a:rPr lang="fr-FR" dirty="0" err="1"/>
              <a:t>Engineer</a:t>
            </a:r>
            <a:r>
              <a:rPr lang="fr-FR" dirty="0"/>
              <a:t> </a:t>
            </a:r>
          </a:p>
          <a:p>
            <a:endParaRPr lang="fr-FR" dirty="0"/>
          </a:p>
          <a:p>
            <a:r>
              <a:rPr lang="fr-FR" dirty="0" err="1"/>
              <a:t>Where</a:t>
            </a:r>
            <a:r>
              <a:rPr lang="fr-FR" dirty="0"/>
              <a:t> : 		 Entreprise Local Area Network</a:t>
            </a:r>
          </a:p>
          <a:p>
            <a:endParaRPr lang="fr-FR" dirty="0"/>
          </a:p>
          <a:p>
            <a:r>
              <a:rPr lang="fr-FR" dirty="0" err="1"/>
              <a:t>What</a:t>
            </a:r>
            <a:r>
              <a:rPr lang="fr-FR" dirty="0"/>
              <a:t> : 		Weak network architecture </a:t>
            </a:r>
          </a:p>
          <a:p>
            <a:endParaRPr lang="fr-FR" dirty="0"/>
          </a:p>
          <a:p>
            <a:r>
              <a:rPr lang="fr-FR" dirty="0" err="1"/>
              <a:t>When</a:t>
            </a:r>
            <a:r>
              <a:rPr lang="fr-FR" dirty="0"/>
              <a:t> : 		At </a:t>
            </a:r>
            <a:r>
              <a:rPr lang="fr-FR" dirty="0" err="1"/>
              <a:t>any</a:t>
            </a:r>
            <a:r>
              <a:rPr lang="fr-FR" dirty="0"/>
              <a:t> time</a:t>
            </a:r>
          </a:p>
          <a:p>
            <a:endParaRPr lang="fr-FR" dirty="0"/>
          </a:p>
          <a:p>
            <a:r>
              <a:rPr lang="fr-FR" dirty="0" err="1"/>
              <a:t>What</a:t>
            </a:r>
            <a:r>
              <a:rPr lang="fr-FR" dirty="0"/>
              <a:t> for : 	</a:t>
            </a:r>
            <a:r>
              <a:rPr lang="fr-FR" dirty="0" err="1"/>
              <a:t>Find</a:t>
            </a:r>
            <a:r>
              <a:rPr lang="fr-FR" dirty="0"/>
              <a:t> </a:t>
            </a:r>
            <a:r>
              <a:rPr lang="fr-FR" dirty="0" err="1"/>
              <a:t>identified</a:t>
            </a:r>
            <a:r>
              <a:rPr lang="fr-FR" dirty="0"/>
              <a:t> / </a:t>
            </a:r>
            <a:r>
              <a:rPr lang="fr-FR" dirty="0" err="1"/>
              <a:t>weak</a:t>
            </a:r>
            <a:r>
              <a:rPr lang="fr-FR" dirty="0"/>
              <a:t> </a:t>
            </a:r>
            <a:r>
              <a:rPr lang="fr-FR" dirty="0" err="1"/>
              <a:t>elements</a:t>
            </a:r>
            <a:r>
              <a:rPr lang="fr-FR" dirty="0"/>
              <a:t> of the network to </a:t>
            </a:r>
            <a:r>
              <a:rPr lang="fr-FR" dirty="0" err="1"/>
              <a:t>target</a:t>
            </a:r>
            <a:r>
              <a:rPr lang="fr-FR" dirty="0"/>
              <a:t> </a:t>
            </a:r>
            <a:r>
              <a:rPr lang="fr-FR" dirty="0" err="1"/>
              <a:t>them</a:t>
            </a:r>
            <a:endParaRPr lang="fr-FR" dirty="0"/>
          </a:p>
          <a:p>
            <a:endParaRPr lang="fr-FR" dirty="0"/>
          </a:p>
          <a:p>
            <a:r>
              <a:rPr lang="fr-FR" dirty="0"/>
              <a:t>How : 		Access to OT architecture via IT network (no </a:t>
            </a:r>
            <a:r>
              <a:rPr lang="fr-FR" dirty="0" err="1"/>
              <a:t>segregation</a:t>
            </a:r>
            <a:r>
              <a:rPr lang="fr-FR" dirty="0"/>
              <a:t>)  </a:t>
            </a:r>
          </a:p>
          <a:p>
            <a:endParaRPr lang="fr-FR" dirty="0"/>
          </a:p>
          <a:p>
            <a:r>
              <a:rPr lang="fr-FR" dirty="0"/>
              <a:t>Example 		Intelligence acquisition to plan future </a:t>
            </a:r>
            <a:r>
              <a:rPr lang="fr-FR" dirty="0" err="1"/>
              <a:t>attack</a:t>
            </a:r>
            <a:endParaRPr lang="fr-FR" dirty="0"/>
          </a:p>
        </p:txBody>
      </p:sp>
    </p:spTree>
    <p:extLst>
      <p:ext uri="{BB962C8B-B14F-4D97-AF65-F5344CB8AC3E}">
        <p14:creationId xmlns:p14="http://schemas.microsoft.com/office/powerpoint/2010/main" val="2187600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Une image contenant texte, diagramme, capture d’écran, Plan&#10;&#10;Description générée automatiquement">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n-US" sz="1600" b="1" dirty="0"/>
              <a:t>Use cases - vulnerabilities</a:t>
            </a:r>
          </a:p>
        </p:txBody>
      </p:sp>
      <p:sp>
        <p:nvSpPr>
          <p:cNvPr id="14" name="Ellipse 13">
            <a:extLst>
              <a:ext uri="{FF2B5EF4-FFF2-40B4-BE49-F238E27FC236}">
                <a16:creationId xmlns:a16="http://schemas.microsoft.com/office/drawing/2014/main" id="{99706931-77A7-03BA-6AE9-E6DDD370F34B}"/>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entury Gothic" panose="020F0302020204030204"/>
                <a:ea typeface="+mn-ea"/>
                <a:cs typeface="+mn-cs"/>
              </a:rPr>
              <a:t>5</a:t>
            </a:r>
          </a:p>
        </p:txBody>
      </p:sp>
      <p:sp>
        <p:nvSpPr>
          <p:cNvPr id="15" name="ZoneTexte 14">
            <a:extLst>
              <a:ext uri="{FF2B5EF4-FFF2-40B4-BE49-F238E27FC236}">
                <a16:creationId xmlns:a16="http://schemas.microsoft.com/office/drawing/2014/main" id="{8FA321CA-DF2C-0915-ACB8-FB31B7C8A1D7}"/>
              </a:ext>
            </a:extLst>
          </p:cNvPr>
          <p:cNvSpPr txBox="1"/>
          <p:nvPr/>
        </p:nvSpPr>
        <p:spPr>
          <a:xfrm>
            <a:off x="677333" y="527259"/>
            <a:ext cx="3696909" cy="400110"/>
          </a:xfrm>
          <a:prstGeom prst="rect">
            <a:avLst/>
          </a:prstGeom>
          <a:noFill/>
        </p:spPr>
        <p:txBody>
          <a:bodyPr wrap="none" rtlCol="0">
            <a:spAutoFit/>
          </a:bodyPr>
          <a:lstStyle/>
          <a:p>
            <a:r>
              <a:rPr lang="fr-FR" sz="2000" dirty="0"/>
              <a:t>Exploitation of services in the OS</a:t>
            </a:r>
          </a:p>
        </p:txBody>
      </p:sp>
      <p:sp>
        <p:nvSpPr>
          <p:cNvPr id="16" name="ZoneTexte 15">
            <a:extLst>
              <a:ext uri="{FF2B5EF4-FFF2-40B4-BE49-F238E27FC236}">
                <a16:creationId xmlns:a16="http://schemas.microsoft.com/office/drawing/2014/main" id="{B34763FD-976E-4C9C-1B50-C6008E15CF09}"/>
              </a:ext>
            </a:extLst>
          </p:cNvPr>
          <p:cNvSpPr txBox="1"/>
          <p:nvPr/>
        </p:nvSpPr>
        <p:spPr>
          <a:xfrm>
            <a:off x="677333" y="1176917"/>
            <a:ext cx="5520037" cy="2793072"/>
          </a:xfrm>
          <a:prstGeom prst="rect">
            <a:avLst/>
          </a:prstGeom>
          <a:noFill/>
        </p:spPr>
        <p:txBody>
          <a:bodyPr wrap="none" rtlCol="0">
            <a:spAutoFit/>
          </a:bodyPr>
          <a:lstStyle/>
          <a:p>
            <a:r>
              <a:rPr lang="fr-FR" dirty="0" err="1"/>
              <a:t>Who</a:t>
            </a:r>
            <a:r>
              <a:rPr lang="fr-FR" dirty="0"/>
              <a:t> : 		Maintenance </a:t>
            </a:r>
            <a:r>
              <a:rPr lang="fr-FR" dirty="0" err="1"/>
              <a:t>Engineer</a:t>
            </a:r>
            <a:r>
              <a:rPr lang="fr-FR" dirty="0"/>
              <a:t> </a:t>
            </a:r>
          </a:p>
          <a:p>
            <a:endParaRPr lang="fr-FR" dirty="0"/>
          </a:p>
          <a:p>
            <a:r>
              <a:rPr lang="fr-FR" dirty="0" err="1"/>
              <a:t>Where</a:t>
            </a:r>
            <a:r>
              <a:rPr lang="fr-FR" dirty="0"/>
              <a:t> : 		 SCADA Maintenance Laptop localisation (can </a:t>
            </a:r>
            <a:r>
              <a:rPr lang="fr-FR" dirty="0" err="1"/>
              <a:t>be</a:t>
            </a:r>
            <a:r>
              <a:rPr lang="fr-FR" dirty="0"/>
              <a:t> </a:t>
            </a:r>
            <a:r>
              <a:rPr lang="fr-FR" dirty="0" err="1"/>
              <a:t>remote</a:t>
            </a:r>
            <a:r>
              <a:rPr lang="fr-FR" dirty="0"/>
              <a:t>)</a:t>
            </a:r>
          </a:p>
          <a:p>
            <a:endParaRPr lang="fr-FR" dirty="0"/>
          </a:p>
          <a:p>
            <a:r>
              <a:rPr lang="fr-FR" dirty="0" err="1"/>
              <a:t>What</a:t>
            </a:r>
            <a:r>
              <a:rPr lang="fr-FR" dirty="0"/>
              <a:t> : 		</a:t>
            </a:r>
            <a:r>
              <a:rPr lang="fr-FR" dirty="0" err="1"/>
              <a:t>Unnecessary</a:t>
            </a:r>
            <a:r>
              <a:rPr lang="fr-FR" dirty="0"/>
              <a:t> services are not </a:t>
            </a:r>
            <a:r>
              <a:rPr lang="fr-FR" dirty="0" err="1"/>
              <a:t>disabled</a:t>
            </a:r>
            <a:r>
              <a:rPr lang="fr-FR" dirty="0"/>
              <a:t> in the OS</a:t>
            </a:r>
          </a:p>
          <a:p>
            <a:endParaRPr lang="fr-FR" dirty="0"/>
          </a:p>
          <a:p>
            <a:r>
              <a:rPr lang="fr-FR" dirty="0" err="1"/>
              <a:t>When</a:t>
            </a:r>
            <a:r>
              <a:rPr lang="fr-FR" dirty="0"/>
              <a:t> : 		</a:t>
            </a:r>
            <a:r>
              <a:rPr lang="fr-FR" dirty="0" err="1"/>
              <a:t>During</a:t>
            </a:r>
            <a:r>
              <a:rPr lang="fr-FR" dirty="0"/>
              <a:t> Maintenance </a:t>
            </a:r>
            <a:r>
              <a:rPr lang="fr-FR" dirty="0" err="1"/>
              <a:t>operations</a:t>
            </a:r>
            <a:endParaRPr lang="fr-FR" dirty="0"/>
          </a:p>
          <a:p>
            <a:endParaRPr lang="fr-FR" dirty="0"/>
          </a:p>
          <a:p>
            <a:r>
              <a:rPr lang="fr-FR" dirty="0" err="1"/>
              <a:t>What</a:t>
            </a:r>
            <a:r>
              <a:rPr lang="fr-FR" dirty="0"/>
              <a:t> for : 	</a:t>
            </a:r>
            <a:r>
              <a:rPr lang="fr-FR" dirty="0" err="1"/>
              <a:t>Introduce</a:t>
            </a:r>
            <a:r>
              <a:rPr lang="fr-FR" dirty="0"/>
              <a:t> </a:t>
            </a:r>
            <a:r>
              <a:rPr lang="fr-FR" dirty="0" err="1"/>
              <a:t>malicious</a:t>
            </a:r>
            <a:r>
              <a:rPr lang="fr-FR" dirty="0"/>
              <a:t> code</a:t>
            </a:r>
          </a:p>
          <a:p>
            <a:endParaRPr lang="fr-FR" dirty="0"/>
          </a:p>
          <a:p>
            <a:r>
              <a:rPr lang="fr-FR" dirty="0"/>
              <a:t>How : 		Access via non-</a:t>
            </a:r>
            <a:r>
              <a:rPr lang="fr-FR" dirty="0" err="1"/>
              <a:t>disabled</a:t>
            </a:r>
            <a:r>
              <a:rPr lang="fr-FR" dirty="0"/>
              <a:t> services (</a:t>
            </a:r>
            <a:r>
              <a:rPr lang="fr-FR" dirty="0" err="1"/>
              <a:t>writting</a:t>
            </a:r>
            <a:r>
              <a:rPr lang="fr-FR" dirty="0"/>
              <a:t>, </a:t>
            </a:r>
            <a:r>
              <a:rPr lang="fr-FR" dirty="0" err="1"/>
              <a:t>erasing</a:t>
            </a:r>
            <a:r>
              <a:rPr lang="fr-FR" dirty="0"/>
              <a:t>,…) </a:t>
            </a:r>
          </a:p>
          <a:p>
            <a:endParaRPr lang="fr-FR" dirty="0"/>
          </a:p>
          <a:p>
            <a:r>
              <a:rPr lang="fr-FR" dirty="0"/>
              <a:t>Example :		</a:t>
            </a:r>
            <a:r>
              <a:rPr lang="fr-FR" dirty="0" err="1"/>
              <a:t>Dataset</a:t>
            </a:r>
            <a:r>
              <a:rPr lang="fr-FR" dirty="0"/>
              <a:t> extraction</a:t>
            </a:r>
          </a:p>
        </p:txBody>
      </p:sp>
    </p:spTree>
    <p:extLst>
      <p:ext uri="{BB962C8B-B14F-4D97-AF65-F5344CB8AC3E}">
        <p14:creationId xmlns:p14="http://schemas.microsoft.com/office/powerpoint/2010/main" val="4057234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Une image contenant texte, diagramme, capture d’écran, Plan&#10;&#10;Description générée automatiquement">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n-US" sz="1600" b="1" dirty="0"/>
              <a:t>Use cases - vulnerabilities</a:t>
            </a:r>
          </a:p>
        </p:txBody>
      </p:sp>
      <p:sp>
        <p:nvSpPr>
          <p:cNvPr id="14" name="Ellipse 13">
            <a:extLst>
              <a:ext uri="{FF2B5EF4-FFF2-40B4-BE49-F238E27FC236}">
                <a16:creationId xmlns:a16="http://schemas.microsoft.com/office/drawing/2014/main" id="{EC9E7EE5-7A15-7405-7EFC-A4EA7681CA56}"/>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b="1" kern="0" dirty="0">
                <a:solidFill>
                  <a:prstClr val="white"/>
                </a:solidFill>
                <a:latin typeface="Century Gothic" panose="020F0302020204030204"/>
              </a:rPr>
              <a:t>6</a:t>
            </a:r>
            <a:endParaRPr kumimoji="0" lang="fr-FR" sz="1400" b="1"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ZoneTexte 14">
            <a:extLst>
              <a:ext uri="{FF2B5EF4-FFF2-40B4-BE49-F238E27FC236}">
                <a16:creationId xmlns:a16="http://schemas.microsoft.com/office/drawing/2014/main" id="{6C2C02F8-CF3F-E978-B1C6-F9FF80937BC3}"/>
              </a:ext>
            </a:extLst>
          </p:cNvPr>
          <p:cNvSpPr txBox="1"/>
          <p:nvPr/>
        </p:nvSpPr>
        <p:spPr>
          <a:xfrm>
            <a:off x="677333" y="527259"/>
            <a:ext cx="4218847" cy="400110"/>
          </a:xfrm>
          <a:prstGeom prst="rect">
            <a:avLst/>
          </a:prstGeom>
          <a:noFill/>
        </p:spPr>
        <p:txBody>
          <a:bodyPr wrap="none" rtlCol="0">
            <a:spAutoFit/>
          </a:bodyPr>
          <a:lstStyle/>
          <a:p>
            <a:r>
              <a:rPr lang="fr-FR" sz="2000" dirty="0" err="1"/>
              <a:t>Lack</a:t>
            </a:r>
            <a:r>
              <a:rPr lang="fr-FR" sz="2000" dirty="0"/>
              <a:t> of Intrusion </a:t>
            </a:r>
            <a:r>
              <a:rPr lang="fr-FR" sz="2000" dirty="0" err="1"/>
              <a:t>Detection</a:t>
            </a:r>
            <a:r>
              <a:rPr lang="fr-FR" sz="2000" dirty="0"/>
              <a:t> </a:t>
            </a:r>
            <a:r>
              <a:rPr lang="fr-FR" sz="2000" dirty="0" err="1"/>
              <a:t>capabilities</a:t>
            </a:r>
            <a:endParaRPr lang="fr-FR" sz="2000" dirty="0"/>
          </a:p>
        </p:txBody>
      </p:sp>
      <p:sp>
        <p:nvSpPr>
          <p:cNvPr id="16" name="ZoneTexte 15">
            <a:extLst>
              <a:ext uri="{FF2B5EF4-FFF2-40B4-BE49-F238E27FC236}">
                <a16:creationId xmlns:a16="http://schemas.microsoft.com/office/drawing/2014/main" id="{81AED86E-390D-8698-CCED-341D9795F0ED}"/>
              </a:ext>
            </a:extLst>
          </p:cNvPr>
          <p:cNvSpPr txBox="1"/>
          <p:nvPr/>
        </p:nvSpPr>
        <p:spPr>
          <a:xfrm>
            <a:off x="677333" y="1176917"/>
            <a:ext cx="6163034" cy="2793072"/>
          </a:xfrm>
          <a:prstGeom prst="rect">
            <a:avLst/>
          </a:prstGeom>
          <a:noFill/>
        </p:spPr>
        <p:txBody>
          <a:bodyPr wrap="none" rtlCol="0">
            <a:spAutoFit/>
          </a:bodyPr>
          <a:lstStyle/>
          <a:p>
            <a:r>
              <a:rPr lang="fr-FR" dirty="0" err="1"/>
              <a:t>Who</a:t>
            </a:r>
            <a:r>
              <a:rPr lang="fr-FR" dirty="0"/>
              <a:t> : 		</a:t>
            </a:r>
            <a:r>
              <a:rPr lang="fr-FR" dirty="0" err="1"/>
              <a:t>Internal</a:t>
            </a:r>
            <a:r>
              <a:rPr lang="fr-FR" dirty="0"/>
              <a:t> ICT expert </a:t>
            </a:r>
          </a:p>
          <a:p>
            <a:endParaRPr lang="fr-FR" dirty="0"/>
          </a:p>
          <a:p>
            <a:r>
              <a:rPr lang="fr-FR" dirty="0" err="1"/>
              <a:t>Where</a:t>
            </a:r>
            <a:r>
              <a:rPr lang="fr-FR" dirty="0"/>
              <a:t> : 		 ICT Security room / Data </a:t>
            </a:r>
            <a:r>
              <a:rPr lang="fr-FR" dirty="0" err="1"/>
              <a:t>Historian</a:t>
            </a:r>
            <a:r>
              <a:rPr lang="fr-FR" dirty="0"/>
              <a:t> / SCADA server</a:t>
            </a:r>
          </a:p>
          <a:p>
            <a:endParaRPr lang="fr-FR" dirty="0"/>
          </a:p>
          <a:p>
            <a:r>
              <a:rPr lang="fr-FR" dirty="0" err="1"/>
              <a:t>What</a:t>
            </a:r>
            <a:r>
              <a:rPr lang="fr-FR" dirty="0"/>
              <a:t> : 		</a:t>
            </a:r>
            <a:r>
              <a:rPr lang="fr-FR" dirty="0" err="1"/>
              <a:t>Lack</a:t>
            </a:r>
            <a:r>
              <a:rPr lang="fr-FR" dirty="0"/>
              <a:t> of </a:t>
            </a:r>
            <a:r>
              <a:rPr lang="fr-FR" dirty="0" err="1"/>
              <a:t>Cybersecurity</a:t>
            </a:r>
            <a:r>
              <a:rPr lang="fr-FR" dirty="0"/>
              <a:t> services </a:t>
            </a:r>
          </a:p>
          <a:p>
            <a:endParaRPr lang="fr-FR" dirty="0"/>
          </a:p>
          <a:p>
            <a:r>
              <a:rPr lang="fr-FR" dirty="0" err="1"/>
              <a:t>When</a:t>
            </a:r>
            <a:r>
              <a:rPr lang="fr-FR" dirty="0"/>
              <a:t> : 		</a:t>
            </a:r>
            <a:r>
              <a:rPr lang="fr-FR" dirty="0" err="1"/>
              <a:t>Any</a:t>
            </a:r>
            <a:r>
              <a:rPr lang="fr-FR" dirty="0"/>
              <a:t> time</a:t>
            </a:r>
          </a:p>
          <a:p>
            <a:endParaRPr lang="fr-FR" dirty="0"/>
          </a:p>
          <a:p>
            <a:r>
              <a:rPr lang="fr-FR" dirty="0" err="1"/>
              <a:t>What</a:t>
            </a:r>
            <a:r>
              <a:rPr lang="fr-FR" dirty="0"/>
              <a:t> for : 	Introduction in a </a:t>
            </a:r>
            <a:r>
              <a:rPr lang="fr-FR" dirty="0" err="1"/>
              <a:t>specific</a:t>
            </a:r>
            <a:r>
              <a:rPr lang="fr-FR" dirty="0"/>
              <a:t> type of automate</a:t>
            </a:r>
          </a:p>
          <a:p>
            <a:endParaRPr lang="fr-FR" dirty="0"/>
          </a:p>
          <a:p>
            <a:r>
              <a:rPr lang="fr-FR" dirty="0"/>
              <a:t>How : 		Direct </a:t>
            </a:r>
            <a:r>
              <a:rPr lang="fr-FR" dirty="0" err="1"/>
              <a:t>access</a:t>
            </a:r>
            <a:r>
              <a:rPr lang="fr-FR" dirty="0"/>
              <a:t> of Data </a:t>
            </a:r>
            <a:r>
              <a:rPr lang="fr-FR" dirty="0" err="1"/>
              <a:t>Historian</a:t>
            </a:r>
            <a:r>
              <a:rPr lang="fr-FR" dirty="0"/>
              <a:t> / SCADA server via right </a:t>
            </a:r>
            <a:r>
              <a:rPr lang="fr-FR" dirty="0" err="1"/>
              <a:t>escalation</a:t>
            </a:r>
            <a:endParaRPr lang="fr-FR" dirty="0"/>
          </a:p>
          <a:p>
            <a:endParaRPr lang="fr-FR" dirty="0"/>
          </a:p>
          <a:p>
            <a:r>
              <a:rPr lang="fr-FR" dirty="0"/>
              <a:t>Example 		Intelligence acquisition to plan future </a:t>
            </a:r>
            <a:r>
              <a:rPr lang="fr-FR" dirty="0" err="1"/>
              <a:t>attack</a:t>
            </a:r>
            <a:endParaRPr lang="fr-FR" dirty="0"/>
          </a:p>
        </p:txBody>
      </p:sp>
    </p:spTree>
    <p:extLst>
      <p:ext uri="{BB962C8B-B14F-4D97-AF65-F5344CB8AC3E}">
        <p14:creationId xmlns:p14="http://schemas.microsoft.com/office/powerpoint/2010/main" val="2013424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Une image contenant texte, diagramme, capture d’écran, Plan&#10;&#10;Description générée automatiquement">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n-US" sz="1600" b="1" dirty="0"/>
              <a:t>Use cases - vulnerabilities</a:t>
            </a:r>
          </a:p>
        </p:txBody>
      </p:sp>
      <p:sp>
        <p:nvSpPr>
          <p:cNvPr id="14" name="Ellipse 13">
            <a:extLst>
              <a:ext uri="{FF2B5EF4-FFF2-40B4-BE49-F238E27FC236}">
                <a16:creationId xmlns:a16="http://schemas.microsoft.com/office/drawing/2014/main" id="{02223F07-9131-5C5A-B974-04BE8352426D}"/>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entury Gothic" panose="020F0302020204030204"/>
                <a:ea typeface="+mn-ea"/>
                <a:cs typeface="+mn-cs"/>
              </a:rPr>
              <a:t>7</a:t>
            </a:r>
          </a:p>
        </p:txBody>
      </p:sp>
      <p:sp>
        <p:nvSpPr>
          <p:cNvPr id="15" name="ZoneTexte 14">
            <a:extLst>
              <a:ext uri="{FF2B5EF4-FFF2-40B4-BE49-F238E27FC236}">
                <a16:creationId xmlns:a16="http://schemas.microsoft.com/office/drawing/2014/main" id="{7BD8BAB8-E8CC-9CA8-C103-F7D18FDE16A2}"/>
              </a:ext>
            </a:extLst>
          </p:cNvPr>
          <p:cNvSpPr txBox="1"/>
          <p:nvPr/>
        </p:nvSpPr>
        <p:spPr>
          <a:xfrm>
            <a:off x="677333" y="527259"/>
            <a:ext cx="2448042" cy="400110"/>
          </a:xfrm>
          <a:prstGeom prst="rect">
            <a:avLst/>
          </a:prstGeom>
          <a:noFill/>
        </p:spPr>
        <p:txBody>
          <a:bodyPr wrap="none" rtlCol="0">
            <a:spAutoFit/>
          </a:bodyPr>
          <a:lstStyle/>
          <a:p>
            <a:r>
              <a:rPr lang="fr-FR" sz="2000" dirty="0"/>
              <a:t>Physical </a:t>
            </a:r>
            <a:r>
              <a:rPr lang="fr-FR" sz="2000" dirty="0" err="1"/>
              <a:t>access</a:t>
            </a:r>
            <a:r>
              <a:rPr lang="fr-FR" sz="2000" dirty="0"/>
              <a:t> to PLC</a:t>
            </a:r>
          </a:p>
        </p:txBody>
      </p:sp>
      <p:sp>
        <p:nvSpPr>
          <p:cNvPr id="16" name="ZoneTexte 15">
            <a:extLst>
              <a:ext uri="{FF2B5EF4-FFF2-40B4-BE49-F238E27FC236}">
                <a16:creationId xmlns:a16="http://schemas.microsoft.com/office/drawing/2014/main" id="{DFE06957-E240-071E-2862-6CAA1902773B}"/>
              </a:ext>
            </a:extLst>
          </p:cNvPr>
          <p:cNvSpPr txBox="1"/>
          <p:nvPr/>
        </p:nvSpPr>
        <p:spPr>
          <a:xfrm>
            <a:off x="677333" y="1176917"/>
            <a:ext cx="5650586" cy="2793072"/>
          </a:xfrm>
          <a:prstGeom prst="rect">
            <a:avLst/>
          </a:prstGeom>
          <a:noFill/>
        </p:spPr>
        <p:txBody>
          <a:bodyPr wrap="none" rtlCol="0">
            <a:spAutoFit/>
          </a:bodyPr>
          <a:lstStyle/>
          <a:p>
            <a:r>
              <a:rPr lang="fr-FR" dirty="0" err="1"/>
              <a:t>Who</a:t>
            </a:r>
            <a:r>
              <a:rPr lang="fr-FR" dirty="0"/>
              <a:t> : 		</a:t>
            </a:r>
            <a:r>
              <a:rPr lang="fr-FR" dirty="0" err="1"/>
              <a:t>Coworker</a:t>
            </a:r>
            <a:r>
              <a:rPr lang="fr-FR" dirty="0"/>
              <a:t> on site</a:t>
            </a:r>
          </a:p>
          <a:p>
            <a:endParaRPr lang="fr-FR" dirty="0"/>
          </a:p>
          <a:p>
            <a:r>
              <a:rPr lang="fr-FR" dirty="0" err="1"/>
              <a:t>Where</a:t>
            </a:r>
            <a:r>
              <a:rPr lang="fr-FR" dirty="0"/>
              <a:t> : 		 On </a:t>
            </a:r>
            <a:r>
              <a:rPr lang="fr-FR" dirty="0" err="1"/>
              <a:t>industrial</a:t>
            </a:r>
            <a:r>
              <a:rPr lang="fr-FR" dirty="0"/>
              <a:t> production site </a:t>
            </a:r>
          </a:p>
          <a:p>
            <a:endParaRPr lang="fr-FR" dirty="0"/>
          </a:p>
          <a:p>
            <a:r>
              <a:rPr lang="fr-FR" dirty="0" err="1"/>
              <a:t>What</a:t>
            </a:r>
            <a:r>
              <a:rPr lang="fr-FR" dirty="0"/>
              <a:t> : 		</a:t>
            </a:r>
            <a:r>
              <a:rPr lang="fr-FR" dirty="0" err="1"/>
              <a:t>Acces</a:t>
            </a:r>
            <a:r>
              <a:rPr lang="fr-FR" dirty="0"/>
              <a:t> via accessible </a:t>
            </a:r>
            <a:r>
              <a:rPr lang="fr-FR" dirty="0" err="1"/>
              <a:t>remote</a:t>
            </a:r>
            <a:r>
              <a:rPr lang="fr-FR" dirty="0"/>
              <a:t> terminal unit</a:t>
            </a:r>
          </a:p>
          <a:p>
            <a:endParaRPr lang="fr-FR" dirty="0"/>
          </a:p>
          <a:p>
            <a:r>
              <a:rPr lang="fr-FR" dirty="0" err="1"/>
              <a:t>When</a:t>
            </a:r>
            <a:r>
              <a:rPr lang="fr-FR" dirty="0"/>
              <a:t> : 		</a:t>
            </a:r>
            <a:r>
              <a:rPr lang="fr-FR" dirty="0" err="1"/>
              <a:t>Mostly</a:t>
            </a:r>
            <a:r>
              <a:rPr lang="fr-FR" dirty="0"/>
              <a:t> out of normal </a:t>
            </a:r>
            <a:r>
              <a:rPr lang="fr-FR" dirty="0" err="1"/>
              <a:t>working</a:t>
            </a:r>
            <a:r>
              <a:rPr lang="fr-FR" dirty="0"/>
              <a:t> </a:t>
            </a:r>
            <a:r>
              <a:rPr lang="fr-FR" dirty="0" err="1"/>
              <a:t>periods</a:t>
            </a:r>
            <a:endParaRPr lang="fr-FR" dirty="0"/>
          </a:p>
          <a:p>
            <a:endParaRPr lang="fr-FR" dirty="0"/>
          </a:p>
          <a:p>
            <a:r>
              <a:rPr lang="fr-FR" dirty="0" err="1"/>
              <a:t>What</a:t>
            </a:r>
            <a:r>
              <a:rPr lang="fr-FR" dirty="0"/>
              <a:t> for : 	</a:t>
            </a:r>
            <a:r>
              <a:rPr lang="fr-FR" dirty="0" err="1"/>
              <a:t>Disable</a:t>
            </a:r>
            <a:r>
              <a:rPr lang="fr-FR" dirty="0"/>
              <a:t> /destroy the production </a:t>
            </a:r>
            <a:r>
              <a:rPr lang="fr-FR" dirty="0" err="1"/>
              <a:t>capacity</a:t>
            </a:r>
            <a:endParaRPr lang="fr-FR" dirty="0"/>
          </a:p>
          <a:p>
            <a:endParaRPr lang="fr-FR" dirty="0"/>
          </a:p>
          <a:p>
            <a:r>
              <a:rPr lang="fr-FR" dirty="0"/>
              <a:t>How : 		Access to OT architecture via IT network (no </a:t>
            </a:r>
            <a:r>
              <a:rPr lang="fr-FR" dirty="0" err="1"/>
              <a:t>segregation</a:t>
            </a:r>
            <a:r>
              <a:rPr lang="fr-FR" dirty="0"/>
              <a:t>)  </a:t>
            </a:r>
          </a:p>
          <a:p>
            <a:endParaRPr lang="fr-FR" dirty="0"/>
          </a:p>
          <a:p>
            <a:r>
              <a:rPr lang="fr-FR" dirty="0"/>
              <a:t>Example 		UKR sabotage of </a:t>
            </a:r>
            <a:r>
              <a:rPr lang="fr-FR" dirty="0" err="1"/>
              <a:t>Oil</a:t>
            </a:r>
            <a:r>
              <a:rPr lang="fr-FR" dirty="0"/>
              <a:t> &amp; Gaz </a:t>
            </a:r>
            <a:r>
              <a:rPr lang="fr-FR" dirty="0" err="1"/>
              <a:t>facilities</a:t>
            </a:r>
            <a:endParaRPr lang="fr-FR" dirty="0"/>
          </a:p>
        </p:txBody>
      </p:sp>
    </p:spTree>
    <p:extLst>
      <p:ext uri="{BB962C8B-B14F-4D97-AF65-F5344CB8AC3E}">
        <p14:creationId xmlns:p14="http://schemas.microsoft.com/office/powerpoint/2010/main" val="1854849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Une image contenant texte, diagramme, capture d’écran, Plan&#10;&#10;Description générée automatiquement">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n-US" sz="1600" b="1" dirty="0"/>
              <a:t>Use cases - vulnerabilities</a:t>
            </a:r>
          </a:p>
        </p:txBody>
      </p:sp>
      <p:sp>
        <p:nvSpPr>
          <p:cNvPr id="14" name="Ellipse 13">
            <a:extLst>
              <a:ext uri="{FF2B5EF4-FFF2-40B4-BE49-F238E27FC236}">
                <a16:creationId xmlns:a16="http://schemas.microsoft.com/office/drawing/2014/main" id="{B72A620A-DDFB-5278-E49E-6627F8E94200}"/>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b="1" kern="0" dirty="0">
                <a:solidFill>
                  <a:prstClr val="white"/>
                </a:solidFill>
                <a:latin typeface="Century Gothic" panose="020F0302020204030204"/>
              </a:rPr>
              <a:t>8</a:t>
            </a:r>
            <a:endParaRPr kumimoji="0" lang="fr-FR" sz="1400" b="1"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ZoneTexte 14">
            <a:extLst>
              <a:ext uri="{FF2B5EF4-FFF2-40B4-BE49-F238E27FC236}">
                <a16:creationId xmlns:a16="http://schemas.microsoft.com/office/drawing/2014/main" id="{AA62D207-B09D-1743-1AB2-0F6B0361CABB}"/>
              </a:ext>
            </a:extLst>
          </p:cNvPr>
          <p:cNvSpPr txBox="1"/>
          <p:nvPr/>
        </p:nvSpPr>
        <p:spPr>
          <a:xfrm>
            <a:off x="677333" y="527259"/>
            <a:ext cx="3445623" cy="400110"/>
          </a:xfrm>
          <a:prstGeom prst="rect">
            <a:avLst/>
          </a:prstGeom>
          <a:noFill/>
        </p:spPr>
        <p:txBody>
          <a:bodyPr wrap="none" rtlCol="0">
            <a:spAutoFit/>
          </a:bodyPr>
          <a:lstStyle/>
          <a:p>
            <a:r>
              <a:rPr lang="fr-FR" sz="2000" dirty="0"/>
              <a:t>Access via OT </a:t>
            </a:r>
            <a:r>
              <a:rPr lang="fr-FR" sz="2000" dirty="0" err="1"/>
              <a:t>wireless</a:t>
            </a:r>
            <a:r>
              <a:rPr lang="fr-FR" sz="2000" dirty="0"/>
              <a:t> Network</a:t>
            </a:r>
          </a:p>
        </p:txBody>
      </p:sp>
      <p:sp>
        <p:nvSpPr>
          <p:cNvPr id="16" name="ZoneTexte 15">
            <a:extLst>
              <a:ext uri="{FF2B5EF4-FFF2-40B4-BE49-F238E27FC236}">
                <a16:creationId xmlns:a16="http://schemas.microsoft.com/office/drawing/2014/main" id="{89236D6D-4E5C-32CE-8AD7-F9F7E6D17C6F}"/>
              </a:ext>
            </a:extLst>
          </p:cNvPr>
          <p:cNvSpPr txBox="1"/>
          <p:nvPr/>
        </p:nvSpPr>
        <p:spPr>
          <a:xfrm>
            <a:off x="677333" y="1176917"/>
            <a:ext cx="6190797" cy="2793072"/>
          </a:xfrm>
          <a:prstGeom prst="rect">
            <a:avLst/>
          </a:prstGeom>
          <a:noFill/>
        </p:spPr>
        <p:txBody>
          <a:bodyPr wrap="none" rtlCol="0">
            <a:spAutoFit/>
          </a:bodyPr>
          <a:lstStyle/>
          <a:p>
            <a:r>
              <a:rPr lang="fr-FR" dirty="0" err="1"/>
              <a:t>Who</a:t>
            </a:r>
            <a:r>
              <a:rPr lang="fr-FR" dirty="0"/>
              <a:t> : 		</a:t>
            </a:r>
            <a:r>
              <a:rPr lang="fr-FR" dirty="0" err="1"/>
              <a:t>Potentially</a:t>
            </a:r>
            <a:r>
              <a:rPr lang="fr-FR" dirty="0"/>
              <a:t> </a:t>
            </a:r>
            <a:r>
              <a:rPr lang="fr-FR" dirty="0" err="1"/>
              <a:t>every</a:t>
            </a:r>
            <a:r>
              <a:rPr lang="fr-FR" dirty="0"/>
              <a:t> </a:t>
            </a:r>
            <a:r>
              <a:rPr lang="fr-FR" dirty="0" err="1"/>
              <a:t>co-worker</a:t>
            </a:r>
            <a:r>
              <a:rPr lang="fr-FR" dirty="0"/>
              <a:t>/</a:t>
            </a:r>
            <a:r>
              <a:rPr lang="fr-FR" dirty="0" err="1"/>
              <a:t>person</a:t>
            </a:r>
            <a:r>
              <a:rPr lang="fr-FR" dirty="0"/>
              <a:t> in range of Wifi network </a:t>
            </a:r>
          </a:p>
          <a:p>
            <a:endParaRPr lang="fr-FR" dirty="0"/>
          </a:p>
          <a:p>
            <a:r>
              <a:rPr lang="fr-FR" dirty="0" err="1"/>
              <a:t>Where</a:t>
            </a:r>
            <a:r>
              <a:rPr lang="fr-FR" dirty="0"/>
              <a:t> : 		 Wireless PRC / SCADA Network</a:t>
            </a:r>
          </a:p>
          <a:p>
            <a:endParaRPr lang="fr-FR" dirty="0"/>
          </a:p>
          <a:p>
            <a:r>
              <a:rPr lang="fr-FR" dirty="0" err="1"/>
              <a:t>What</a:t>
            </a:r>
            <a:r>
              <a:rPr lang="fr-FR" dirty="0"/>
              <a:t> : 		Weak Authentification </a:t>
            </a:r>
            <a:r>
              <a:rPr lang="fr-FR" dirty="0" err="1"/>
              <a:t>provide</a:t>
            </a:r>
            <a:r>
              <a:rPr lang="fr-FR" dirty="0"/>
              <a:t> </a:t>
            </a:r>
            <a:r>
              <a:rPr lang="fr-FR" dirty="0" err="1"/>
              <a:t>access</a:t>
            </a:r>
            <a:r>
              <a:rPr lang="fr-FR" dirty="0"/>
              <a:t> to </a:t>
            </a:r>
            <a:r>
              <a:rPr lang="fr-FR" dirty="0" err="1"/>
              <a:t>connected</a:t>
            </a:r>
            <a:r>
              <a:rPr lang="fr-FR" dirty="0"/>
              <a:t> PRC/ SCADA </a:t>
            </a:r>
          </a:p>
          <a:p>
            <a:endParaRPr lang="fr-FR" dirty="0"/>
          </a:p>
          <a:p>
            <a:r>
              <a:rPr lang="fr-FR" dirty="0" err="1"/>
              <a:t>When</a:t>
            </a:r>
            <a:r>
              <a:rPr lang="fr-FR" dirty="0"/>
              <a:t> : 		At </a:t>
            </a:r>
            <a:r>
              <a:rPr lang="fr-FR" dirty="0" err="1"/>
              <a:t>any</a:t>
            </a:r>
            <a:r>
              <a:rPr lang="fr-FR" dirty="0"/>
              <a:t> time</a:t>
            </a:r>
          </a:p>
          <a:p>
            <a:endParaRPr lang="fr-FR" dirty="0"/>
          </a:p>
          <a:p>
            <a:r>
              <a:rPr lang="fr-FR" dirty="0" err="1"/>
              <a:t>What</a:t>
            </a:r>
            <a:r>
              <a:rPr lang="fr-FR" dirty="0"/>
              <a:t> for : 	</a:t>
            </a:r>
            <a:r>
              <a:rPr lang="fr-FR" dirty="0" err="1"/>
              <a:t>Disable</a:t>
            </a:r>
            <a:r>
              <a:rPr lang="fr-FR" dirty="0"/>
              <a:t> PRC network or </a:t>
            </a:r>
            <a:r>
              <a:rPr lang="fr-FR" dirty="0" err="1"/>
              <a:t>establish</a:t>
            </a:r>
            <a:r>
              <a:rPr lang="fr-FR" dirty="0"/>
              <a:t> a </a:t>
            </a:r>
            <a:r>
              <a:rPr lang="fr-FR" dirty="0" err="1"/>
              <a:t>cartography</a:t>
            </a:r>
            <a:endParaRPr lang="fr-FR" dirty="0"/>
          </a:p>
          <a:p>
            <a:endParaRPr lang="fr-FR" dirty="0"/>
          </a:p>
          <a:p>
            <a:r>
              <a:rPr lang="fr-FR" dirty="0"/>
              <a:t>How : 		Access Wireless network via </a:t>
            </a:r>
            <a:r>
              <a:rPr lang="fr-FR" dirty="0" err="1"/>
              <a:t>weak</a:t>
            </a:r>
            <a:r>
              <a:rPr lang="fr-FR" dirty="0"/>
              <a:t> network </a:t>
            </a:r>
          </a:p>
          <a:p>
            <a:endParaRPr lang="fr-FR" dirty="0"/>
          </a:p>
          <a:p>
            <a:r>
              <a:rPr lang="fr-FR" dirty="0"/>
              <a:t>Example 		/</a:t>
            </a:r>
          </a:p>
        </p:txBody>
      </p:sp>
    </p:spTree>
    <p:extLst>
      <p:ext uri="{BB962C8B-B14F-4D97-AF65-F5344CB8AC3E}">
        <p14:creationId xmlns:p14="http://schemas.microsoft.com/office/powerpoint/2010/main" val="138459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880973" y="73853"/>
            <a:ext cx="3590158" cy="572924"/>
          </a:xfrm>
        </p:spPr>
        <p:txBody>
          <a:bodyPr/>
          <a:lstStyle/>
          <a:p>
            <a:r>
              <a:rPr lang="en-US" dirty="0"/>
              <a:t>WHO</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73599" y="794908"/>
            <a:ext cx="3590158" cy="572924"/>
          </a:xfrm>
        </p:spPr>
        <p:txBody>
          <a:bodyPr/>
          <a:lstStyle/>
          <a:p>
            <a:r>
              <a:rPr lang="en-US" dirty="0"/>
              <a:t>Profile of Training Participants</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873597" y="1482763"/>
            <a:ext cx="4079903" cy="1927400"/>
          </a:xfrm>
        </p:spPr>
        <p:txBody>
          <a:bodyPr>
            <a:normAutofit/>
          </a:bodyPr>
          <a:lstStyle/>
          <a:p>
            <a:r>
              <a:rPr lang="en-US" sz="1400" dirty="0"/>
              <a:t>Managers and Leaders</a:t>
            </a:r>
          </a:p>
          <a:p>
            <a:r>
              <a:rPr lang="en-US" sz="1400" b="1" dirty="0"/>
              <a:t>Working-life professionals</a:t>
            </a:r>
          </a:p>
          <a:p>
            <a:r>
              <a:rPr lang="en-US" sz="1400" dirty="0"/>
              <a:t>SMEs and Public Sector Employees</a:t>
            </a:r>
          </a:p>
          <a:p>
            <a:r>
              <a:rPr lang="en-US" sz="1400" b="1" dirty="0"/>
              <a:t>Cybersecurity practitioners and enthusiasts </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pic>
        <p:nvPicPr>
          <p:cNvPr id="5" name="Espace réservé pour une image  4" descr="Une image contenant plein air, arbre, bateau, eau&#10;&#10;Description générée automatiquement">
            <a:extLst>
              <a:ext uri="{FF2B5EF4-FFF2-40B4-BE49-F238E27FC236}">
                <a16:creationId xmlns:a16="http://schemas.microsoft.com/office/drawing/2014/main" id="{A21FD65A-4377-9581-1480-2E063795D06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63479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Une image contenant texte, diagramme, capture d’écran, Plan&#10;&#10;Description générée automatiquement">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n-US" sz="1600" b="1" dirty="0"/>
              <a:t>Use cases - vulnerabilities</a:t>
            </a:r>
          </a:p>
        </p:txBody>
      </p:sp>
      <p:sp>
        <p:nvSpPr>
          <p:cNvPr id="14" name="Ellipse 13">
            <a:extLst>
              <a:ext uri="{FF2B5EF4-FFF2-40B4-BE49-F238E27FC236}">
                <a16:creationId xmlns:a16="http://schemas.microsoft.com/office/drawing/2014/main" id="{5F90EC09-00FE-9206-FEFD-4F4EB3794E0B}"/>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entury Gothic" panose="020F0302020204030204"/>
                <a:ea typeface="+mn-ea"/>
                <a:cs typeface="+mn-cs"/>
              </a:rPr>
              <a:t>9</a:t>
            </a:r>
          </a:p>
        </p:txBody>
      </p:sp>
      <p:sp>
        <p:nvSpPr>
          <p:cNvPr id="15" name="ZoneTexte 14">
            <a:extLst>
              <a:ext uri="{FF2B5EF4-FFF2-40B4-BE49-F238E27FC236}">
                <a16:creationId xmlns:a16="http://schemas.microsoft.com/office/drawing/2014/main" id="{E05B09CB-B1DC-428A-15FB-F9926F580780}"/>
              </a:ext>
            </a:extLst>
          </p:cNvPr>
          <p:cNvSpPr txBox="1"/>
          <p:nvPr/>
        </p:nvSpPr>
        <p:spPr>
          <a:xfrm>
            <a:off x="677333" y="527259"/>
            <a:ext cx="2963055" cy="400110"/>
          </a:xfrm>
          <a:prstGeom prst="rect">
            <a:avLst/>
          </a:prstGeom>
          <a:noFill/>
        </p:spPr>
        <p:txBody>
          <a:bodyPr wrap="none" rtlCol="0">
            <a:spAutoFit/>
          </a:bodyPr>
          <a:lstStyle/>
          <a:p>
            <a:r>
              <a:rPr lang="fr-FR" sz="2000" dirty="0" err="1"/>
              <a:t>Acces</a:t>
            </a:r>
            <a:r>
              <a:rPr lang="fr-FR" sz="2000" dirty="0"/>
              <a:t> to PRC / SCADA data</a:t>
            </a:r>
          </a:p>
        </p:txBody>
      </p:sp>
      <p:sp>
        <p:nvSpPr>
          <p:cNvPr id="16" name="ZoneTexte 15">
            <a:extLst>
              <a:ext uri="{FF2B5EF4-FFF2-40B4-BE49-F238E27FC236}">
                <a16:creationId xmlns:a16="http://schemas.microsoft.com/office/drawing/2014/main" id="{DF25C961-AD83-9DFA-15F7-C7228B9F5BA0}"/>
              </a:ext>
            </a:extLst>
          </p:cNvPr>
          <p:cNvSpPr txBox="1"/>
          <p:nvPr/>
        </p:nvSpPr>
        <p:spPr>
          <a:xfrm>
            <a:off x="677333" y="1176917"/>
            <a:ext cx="5982087" cy="2793072"/>
          </a:xfrm>
          <a:prstGeom prst="rect">
            <a:avLst/>
          </a:prstGeom>
          <a:noFill/>
        </p:spPr>
        <p:txBody>
          <a:bodyPr wrap="none" rtlCol="0">
            <a:spAutoFit/>
          </a:bodyPr>
          <a:lstStyle/>
          <a:p>
            <a:r>
              <a:rPr lang="fr-FR" dirty="0" err="1"/>
              <a:t>Who</a:t>
            </a:r>
            <a:r>
              <a:rPr lang="fr-FR" dirty="0"/>
              <a:t> : 		Concurrent Company</a:t>
            </a:r>
          </a:p>
          <a:p>
            <a:endParaRPr lang="fr-FR" dirty="0"/>
          </a:p>
          <a:p>
            <a:r>
              <a:rPr lang="fr-FR" dirty="0" err="1"/>
              <a:t>Where</a:t>
            </a:r>
            <a:r>
              <a:rPr lang="fr-FR" dirty="0"/>
              <a:t> : 		 SCADA Laptop / </a:t>
            </a:r>
            <a:r>
              <a:rPr lang="fr-FR" dirty="0" err="1"/>
              <a:t>tablet</a:t>
            </a:r>
            <a:r>
              <a:rPr lang="fr-FR" dirty="0"/>
              <a:t> </a:t>
            </a:r>
            <a:r>
              <a:rPr lang="fr-FR" dirty="0" err="1"/>
              <a:t>used</a:t>
            </a:r>
            <a:r>
              <a:rPr lang="fr-FR" dirty="0"/>
              <a:t> to exploit data </a:t>
            </a:r>
            <a:r>
              <a:rPr lang="fr-FR" dirty="0" err="1"/>
              <a:t>provided</a:t>
            </a:r>
            <a:r>
              <a:rPr lang="fr-FR" dirty="0"/>
              <a:t> by SCADA</a:t>
            </a:r>
          </a:p>
          <a:p>
            <a:endParaRPr lang="fr-FR" dirty="0"/>
          </a:p>
          <a:p>
            <a:r>
              <a:rPr lang="fr-FR" dirty="0" err="1"/>
              <a:t>What</a:t>
            </a:r>
            <a:r>
              <a:rPr lang="fr-FR" dirty="0"/>
              <a:t> : 		Access to </a:t>
            </a:r>
            <a:r>
              <a:rPr lang="fr-FR" dirty="0" err="1"/>
              <a:t>poorly</a:t>
            </a:r>
            <a:r>
              <a:rPr lang="fr-FR" dirty="0"/>
              <a:t> </a:t>
            </a:r>
            <a:r>
              <a:rPr lang="fr-FR" dirty="0" err="1"/>
              <a:t>secured</a:t>
            </a:r>
            <a:r>
              <a:rPr lang="fr-FR" dirty="0"/>
              <a:t> data </a:t>
            </a:r>
          </a:p>
          <a:p>
            <a:endParaRPr lang="fr-FR" dirty="0"/>
          </a:p>
          <a:p>
            <a:r>
              <a:rPr lang="fr-FR" dirty="0" err="1"/>
              <a:t>When</a:t>
            </a:r>
            <a:r>
              <a:rPr lang="fr-FR" dirty="0"/>
              <a:t> : 		At </a:t>
            </a:r>
            <a:r>
              <a:rPr lang="fr-FR" dirty="0" err="1"/>
              <a:t>any</a:t>
            </a:r>
            <a:r>
              <a:rPr lang="fr-FR" dirty="0"/>
              <a:t> time</a:t>
            </a:r>
          </a:p>
          <a:p>
            <a:endParaRPr lang="fr-FR" dirty="0"/>
          </a:p>
          <a:p>
            <a:r>
              <a:rPr lang="fr-FR" dirty="0" err="1"/>
              <a:t>What</a:t>
            </a:r>
            <a:r>
              <a:rPr lang="fr-FR" dirty="0"/>
              <a:t> for : 	Exploit data - Intelligence</a:t>
            </a:r>
          </a:p>
          <a:p>
            <a:endParaRPr lang="fr-FR" dirty="0"/>
          </a:p>
          <a:p>
            <a:r>
              <a:rPr lang="fr-FR" dirty="0"/>
              <a:t>How : 		Access to </a:t>
            </a:r>
            <a:r>
              <a:rPr lang="fr-FR" dirty="0" err="1"/>
              <a:t>devices</a:t>
            </a:r>
            <a:r>
              <a:rPr lang="fr-FR" dirty="0"/>
              <a:t>  </a:t>
            </a:r>
          </a:p>
          <a:p>
            <a:endParaRPr lang="fr-FR" dirty="0"/>
          </a:p>
          <a:p>
            <a:r>
              <a:rPr lang="fr-FR" dirty="0"/>
              <a:t>Example 		</a:t>
            </a:r>
            <a:r>
              <a:rPr lang="fr-FR" dirty="0" err="1"/>
              <a:t>Economical</a:t>
            </a:r>
            <a:r>
              <a:rPr lang="fr-FR" dirty="0"/>
              <a:t> Intelligence</a:t>
            </a:r>
          </a:p>
        </p:txBody>
      </p:sp>
    </p:spTree>
    <p:extLst>
      <p:ext uri="{BB962C8B-B14F-4D97-AF65-F5344CB8AC3E}">
        <p14:creationId xmlns:p14="http://schemas.microsoft.com/office/powerpoint/2010/main" val="227808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EADAD-0A95-1FEC-93A7-47E3178F237D}"/>
              </a:ext>
            </a:extLst>
          </p:cNvPr>
          <p:cNvSpPr>
            <a:spLocks noGrp="1"/>
          </p:cNvSpPr>
          <p:nvPr>
            <p:ph type="title"/>
          </p:nvPr>
        </p:nvSpPr>
        <p:spPr>
          <a:xfrm>
            <a:off x="446457" y="409043"/>
            <a:ext cx="4472088" cy="609161"/>
          </a:xfrm>
        </p:spPr>
        <p:txBody>
          <a:bodyPr vert="horz" lIns="68580" tIns="34290" rIns="68580" bIns="34290" rtlCol="0" anchor="b">
            <a:normAutofit fontScale="90000"/>
          </a:bodyPr>
          <a:lstStyle/>
          <a:p>
            <a:r>
              <a:rPr kumimoji="0" lang="en-US" sz="3600" b="0" i="0" u="none" strike="noStrike" kern="1200" cap="none" spc="-38" normalizeH="0" baseline="0" noProof="0" dirty="0">
                <a:ln>
                  <a:noFill/>
                </a:ln>
                <a:solidFill>
                  <a:srgbClr val="000000"/>
                </a:solidFill>
                <a:effectLst/>
                <a:uLnTx/>
                <a:uFillTx/>
                <a:latin typeface="Book Antiqua"/>
                <a:ea typeface="+mj-ea"/>
                <a:cs typeface="+mj-cs"/>
              </a:rPr>
              <a:t>Cyber range &amp; operations on SCADA</a:t>
            </a:r>
            <a:endParaRPr lang="en-US" b="1" dirty="0"/>
          </a:p>
        </p:txBody>
      </p:sp>
      <p:pic>
        <p:nvPicPr>
          <p:cNvPr id="3" name="Image 2" descr="Une image contenant eau, bateau, extérieur, ciel&#10;&#10;Description générée automatiquement">
            <a:extLst>
              <a:ext uri="{FF2B5EF4-FFF2-40B4-BE49-F238E27FC236}">
                <a16:creationId xmlns:a16="http://schemas.microsoft.com/office/drawing/2014/main" id="{6A931D9D-2878-D043-F7A7-6FCCF3C8D6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ZoneTexte 6">
            <a:extLst>
              <a:ext uri="{FF2B5EF4-FFF2-40B4-BE49-F238E27FC236}">
                <a16:creationId xmlns:a16="http://schemas.microsoft.com/office/drawing/2014/main" id="{CE6D4A48-FD05-6348-1AB4-5849712119E6}"/>
              </a:ext>
            </a:extLst>
          </p:cNvPr>
          <p:cNvSpPr txBox="1"/>
          <p:nvPr/>
        </p:nvSpPr>
        <p:spPr>
          <a:xfrm>
            <a:off x="504103" y="1216703"/>
            <a:ext cx="3562578" cy="2492990"/>
          </a:xfrm>
          <a:prstGeom prst="rect">
            <a:avLst/>
          </a:prstGeom>
          <a:noFill/>
        </p:spPr>
        <p:txBody>
          <a:bodyPr wrap="none" rtlCol="0">
            <a:spAutoFit/>
          </a:bodyPr>
          <a:lstStyle/>
          <a:p>
            <a:r>
              <a:rPr lang="fr-FR" sz="2100" b="1" dirty="0">
                <a:solidFill>
                  <a:prstClr val="black"/>
                </a:solidFill>
                <a:latin typeface="Calibri" panose="020F0502020204030204"/>
              </a:rPr>
              <a:t>Topic 5 – </a:t>
            </a:r>
            <a:r>
              <a:rPr lang="fr-FR" sz="2100" b="1" dirty="0" err="1">
                <a:solidFill>
                  <a:prstClr val="black"/>
                </a:solidFill>
                <a:latin typeface="Calibri" panose="020F0502020204030204"/>
              </a:rPr>
              <a:t>Penetration</a:t>
            </a:r>
            <a:r>
              <a:rPr lang="fr-FR" sz="2100" b="1" dirty="0">
                <a:solidFill>
                  <a:prstClr val="black"/>
                </a:solidFill>
                <a:latin typeface="Calibri" panose="020F0502020204030204"/>
              </a:rPr>
              <a:t> Platform</a:t>
            </a:r>
          </a:p>
          <a:p>
            <a:endParaRPr lang="fr-FR" sz="2100" b="1" dirty="0">
              <a:solidFill>
                <a:prstClr val="black"/>
              </a:solidFill>
              <a:latin typeface="Calibri" panose="020F0502020204030204"/>
            </a:endParaRPr>
          </a:p>
          <a:p>
            <a:pPr marL="257175" indent="-257175">
              <a:buFont typeface="Arial" panose="020B0604020202020204" pitchFamily="34" charset="0"/>
              <a:buChar char="•"/>
            </a:pPr>
            <a:r>
              <a:rPr lang="fr-FR" sz="1800" dirty="0">
                <a:solidFill>
                  <a:prstClr val="black"/>
                </a:solidFill>
                <a:latin typeface="Calibri" panose="020F0502020204030204"/>
              </a:rPr>
              <a:t>Reference</a:t>
            </a:r>
          </a:p>
          <a:p>
            <a:pPr marL="257175" indent="-257175">
              <a:buFont typeface="Arial" panose="020B0604020202020204" pitchFamily="34" charset="0"/>
              <a:buChar char="•"/>
            </a:pPr>
            <a:r>
              <a:rPr lang="fr-FR" sz="1800" dirty="0">
                <a:solidFill>
                  <a:prstClr val="black"/>
                </a:solidFill>
                <a:latin typeface="Calibri" panose="020F0502020204030204"/>
              </a:rPr>
              <a:t>Scenarios </a:t>
            </a:r>
          </a:p>
          <a:p>
            <a:pPr marL="257175" indent="-257175">
              <a:buFont typeface="Arial" panose="020B0604020202020204" pitchFamily="34" charset="0"/>
              <a:buChar char="•"/>
            </a:pPr>
            <a:r>
              <a:rPr lang="fr-FR" sz="1800" dirty="0">
                <a:solidFill>
                  <a:prstClr val="black"/>
                </a:solidFill>
                <a:latin typeface="Calibri" panose="020F0502020204030204"/>
              </a:rPr>
              <a:t>Hands on training</a:t>
            </a:r>
          </a:p>
          <a:p>
            <a:pPr marL="257175" indent="-257175">
              <a:buFont typeface="Arial" panose="020B0604020202020204" pitchFamily="34" charset="0"/>
              <a:buChar char="•"/>
            </a:pPr>
            <a:r>
              <a:rPr lang="fr-FR" sz="1800" dirty="0">
                <a:solidFill>
                  <a:prstClr val="black"/>
                </a:solidFill>
                <a:latin typeface="Calibri" panose="020F0502020204030204"/>
              </a:rPr>
              <a:t>Exploitation of </a:t>
            </a:r>
            <a:r>
              <a:rPr lang="fr-FR" sz="1800" dirty="0" err="1">
                <a:solidFill>
                  <a:prstClr val="black"/>
                </a:solidFill>
                <a:latin typeface="Calibri" panose="020F0502020204030204"/>
              </a:rPr>
              <a:t>results</a:t>
            </a:r>
            <a:endParaRPr lang="fr-FR" sz="1800" dirty="0">
              <a:solidFill>
                <a:prstClr val="black"/>
              </a:solidFill>
              <a:latin typeface="Calibri" panose="020F0502020204030204"/>
            </a:endParaRPr>
          </a:p>
          <a:p>
            <a:pPr marL="257175" indent="-257175">
              <a:buFont typeface="Arial" panose="020B0604020202020204" pitchFamily="34" charset="0"/>
              <a:buChar char="•"/>
            </a:pPr>
            <a:r>
              <a:rPr lang="fr-FR" sz="1800" dirty="0">
                <a:solidFill>
                  <a:prstClr val="black"/>
                </a:solidFill>
                <a:latin typeface="Calibri" panose="020F0502020204030204"/>
              </a:rPr>
              <a:t>LL / LI</a:t>
            </a:r>
          </a:p>
          <a:p>
            <a:pPr marL="257175" indent="-257175">
              <a:buFont typeface="Arial" panose="020B0604020202020204" pitchFamily="34" charset="0"/>
              <a:buChar char="•"/>
            </a:pPr>
            <a:endParaRPr lang="fr-FR" sz="2100" dirty="0">
              <a:solidFill>
                <a:prstClr val="black"/>
              </a:solidFill>
              <a:latin typeface="Calibri" panose="020F0502020204030204"/>
            </a:endParaRPr>
          </a:p>
        </p:txBody>
      </p:sp>
      <p:pic>
        <p:nvPicPr>
          <p:cNvPr id="5" name="Image 4" descr="Une image contenant texte, personne, Appareils électroniques, habits&#10;&#10;Description générée automatiquement">
            <a:extLst>
              <a:ext uri="{FF2B5EF4-FFF2-40B4-BE49-F238E27FC236}">
                <a16:creationId xmlns:a16="http://schemas.microsoft.com/office/drawing/2014/main" id="{53F4A25D-805D-1DBE-F09C-EB6F246CA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0400" y="3792764"/>
            <a:ext cx="2447018" cy="1223509"/>
          </a:xfrm>
          <a:prstGeom prst="rect">
            <a:avLst/>
          </a:prstGeom>
        </p:spPr>
      </p:pic>
    </p:spTree>
    <p:extLst>
      <p:ext uri="{BB962C8B-B14F-4D97-AF65-F5344CB8AC3E}">
        <p14:creationId xmlns:p14="http://schemas.microsoft.com/office/powerpoint/2010/main" val="2035280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4A205A-0FB1-5575-B39F-B1C6B7B90CC8}"/>
              </a:ext>
            </a:extLst>
          </p:cNvPr>
          <p:cNvSpPr txBox="1"/>
          <p:nvPr/>
        </p:nvSpPr>
        <p:spPr>
          <a:xfrm>
            <a:off x="297391" y="796331"/>
            <a:ext cx="8549218" cy="3293209"/>
          </a:xfrm>
          <a:prstGeom prst="rect">
            <a:avLst/>
          </a:prstGeom>
          <a:noFill/>
        </p:spPr>
        <p:txBody>
          <a:bodyPr wrap="square">
            <a:spAutoFit/>
          </a:bodyPr>
          <a:lstStyle/>
          <a:p>
            <a:pPr marL="285750" indent="-285750">
              <a:buFont typeface="Arial" panose="020B0604020202020204" pitchFamily="34" charset="0"/>
              <a:buChar char="•"/>
            </a:pPr>
            <a:r>
              <a:rPr lang="en-US" sz="1600" b="1" dirty="0">
                <a:hlinkClick r:id="rId2"/>
              </a:rPr>
              <a:t>NIST SP 800-82:</a:t>
            </a:r>
            <a:r>
              <a:rPr lang="en-US" sz="1600" dirty="0"/>
              <a:t> Guide to Industrial Control Systems (ICS) Security</a:t>
            </a:r>
          </a:p>
          <a:p>
            <a:pPr marL="285750" indent="-285750">
              <a:buFont typeface="Arial" panose="020B0604020202020204" pitchFamily="34" charset="0"/>
              <a:buChar char="•"/>
            </a:pPr>
            <a:r>
              <a:rPr lang="en-US" sz="1600" b="1" dirty="0">
                <a:hlinkClick r:id="rId3"/>
              </a:rPr>
              <a:t>ISA : </a:t>
            </a:r>
            <a:r>
              <a:rPr lang="en-US" sz="1600" dirty="0"/>
              <a:t>International society of automation</a:t>
            </a:r>
            <a:endParaRPr lang="en-US" sz="1600" dirty="0">
              <a:hlinkClick r:id="rId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1600" b="1" dirty="0">
                <a:hlinkClick r:id="rId4"/>
              </a:rPr>
              <a:t>ISA/IEC 62443</a:t>
            </a:r>
            <a:r>
              <a:rPr lang="en-US" sz="1600" dirty="0"/>
              <a:t> Cybersecurity for Industrial Automation and Control Systems</a:t>
            </a:r>
          </a:p>
          <a:p>
            <a:pPr marL="285750" indent="-285750">
              <a:buFont typeface="Arial" panose="020B0604020202020204" pitchFamily="34" charset="0"/>
              <a:buChar char="•"/>
            </a:pPr>
            <a:r>
              <a:rPr lang="en-US" sz="1600" b="1" dirty="0">
                <a:hlinkClick r:id="rId5"/>
              </a:rPr>
              <a:t>NIST</a:t>
            </a:r>
            <a:r>
              <a:rPr lang="en-US" sz="1600" dirty="0"/>
              <a:t> Cybersecurity Framework (CSF)</a:t>
            </a:r>
          </a:p>
          <a:p>
            <a:pPr marL="285750" indent="-285750">
              <a:buFont typeface="Arial" panose="020B0604020202020204" pitchFamily="34" charset="0"/>
              <a:buChar char="•"/>
            </a:pPr>
            <a:r>
              <a:rPr lang="en-US" sz="1600" b="1" dirty="0">
                <a:hlinkClick r:id="rId6"/>
              </a:rPr>
              <a:t>ISO/IEC 27001</a:t>
            </a:r>
            <a:r>
              <a:rPr lang="en-US" sz="1600" dirty="0"/>
              <a:t>: Information security management systems</a:t>
            </a:r>
          </a:p>
          <a:p>
            <a:pPr marL="285750" indent="-285750">
              <a:buFont typeface="Arial" panose="020B0604020202020204" pitchFamily="34" charset="0"/>
              <a:buChar char="•"/>
            </a:pPr>
            <a:r>
              <a:rPr lang="en-US" sz="1600" b="1" dirty="0">
                <a:hlinkClick r:id="rId7"/>
              </a:rPr>
              <a:t>OWASP</a:t>
            </a:r>
            <a:r>
              <a:rPr lang="en-US" sz="1600" dirty="0"/>
              <a:t> Top 10 security risk for ICS Security</a:t>
            </a:r>
          </a:p>
          <a:p>
            <a:pPr marL="285750" indent="-285750">
              <a:buFont typeface="Arial" panose="020B0604020202020204" pitchFamily="34" charset="0"/>
              <a:buChar char="•"/>
            </a:pPr>
            <a:r>
              <a:rPr lang="en-US" sz="1600" b="1" dirty="0">
                <a:hlinkClick r:id="rId8"/>
              </a:rPr>
              <a:t>SANS</a:t>
            </a:r>
            <a:r>
              <a:rPr lang="en-US" sz="1600" b="1" dirty="0"/>
              <a:t> :</a:t>
            </a:r>
            <a:r>
              <a:rPr lang="en-US" sz="1600" dirty="0"/>
              <a:t> Institute Top 20 Critical Security Controls for Effective Cyber Defense</a:t>
            </a:r>
          </a:p>
          <a:p>
            <a:pPr marL="285750" indent="-285750">
              <a:buFont typeface="Arial" panose="020B0604020202020204" pitchFamily="34" charset="0"/>
              <a:buChar char="•"/>
            </a:pPr>
            <a:r>
              <a:rPr lang="en-US" sz="1600" b="1" dirty="0">
                <a:hlinkClick r:id="rId9"/>
              </a:rPr>
              <a:t>ENISA</a:t>
            </a:r>
            <a:r>
              <a:rPr lang="en-US" sz="1600" dirty="0"/>
              <a:t> : (EU Agency for Cybersecurity) Good Practices for Industrial Control Systems Security CIS Controls for OT Security</a:t>
            </a:r>
          </a:p>
          <a:p>
            <a:pPr marL="285750" indent="-285750">
              <a:buFont typeface="Arial" panose="020B0604020202020204" pitchFamily="34" charset="0"/>
              <a:buChar char="•"/>
            </a:pPr>
            <a:r>
              <a:rPr lang="en-US" sz="1600" b="1" dirty="0">
                <a:hlinkClick r:id="rId10"/>
              </a:rPr>
              <a:t>FERC</a:t>
            </a:r>
            <a:r>
              <a:rPr lang="en-US" sz="1600" dirty="0"/>
              <a:t> : (Federal Energy Regulatory Commission) Cyber Security and Physical Security Standards.</a:t>
            </a:r>
          </a:p>
          <a:p>
            <a:pPr marL="285750" indent="-285750">
              <a:buFont typeface="Arial" panose="020B0604020202020204" pitchFamily="34" charset="0"/>
              <a:buChar char="•"/>
            </a:pPr>
            <a:r>
              <a:rPr lang="en-US" sz="1600" b="1" dirty="0">
                <a:hlinkClick r:id="rId11"/>
              </a:rPr>
              <a:t>NATO ENSEC COE </a:t>
            </a:r>
            <a:r>
              <a:rPr lang="en-US" sz="1600" dirty="0"/>
              <a:t>: Guide for protecting industrial automation and control systems against cyber incidents (NATO energy Security center of excellence)</a:t>
            </a:r>
          </a:p>
          <a:p>
            <a:pPr marL="285750" indent="-285750">
              <a:buFont typeface="Arial" panose="020B0604020202020204" pitchFamily="34" charset="0"/>
              <a:buChar char="•"/>
            </a:pPr>
            <a:endParaRPr lang="en-US" sz="1600" dirty="0"/>
          </a:p>
        </p:txBody>
      </p:sp>
      <p:sp>
        <p:nvSpPr>
          <p:cNvPr id="4" name="ZoneTexte 3">
            <a:extLst>
              <a:ext uri="{FF2B5EF4-FFF2-40B4-BE49-F238E27FC236}">
                <a16:creationId xmlns:a16="http://schemas.microsoft.com/office/drawing/2014/main" id="{0B601192-2ABB-A9BB-D182-FC3D0A7A98F9}"/>
              </a:ext>
            </a:extLst>
          </p:cNvPr>
          <p:cNvSpPr txBox="1"/>
          <p:nvPr/>
        </p:nvSpPr>
        <p:spPr>
          <a:xfrm>
            <a:off x="692559" y="110231"/>
            <a:ext cx="2533242" cy="338554"/>
          </a:xfrm>
          <a:prstGeom prst="rect">
            <a:avLst/>
          </a:prstGeom>
          <a:noFill/>
        </p:spPr>
        <p:txBody>
          <a:bodyPr wrap="square">
            <a:spAutoFit/>
          </a:bodyPr>
          <a:lstStyle/>
          <a:p>
            <a:r>
              <a:rPr lang="en-US" sz="1600" b="1" dirty="0"/>
              <a:t>References</a:t>
            </a:r>
          </a:p>
        </p:txBody>
      </p:sp>
    </p:spTree>
    <p:extLst>
      <p:ext uri="{BB962C8B-B14F-4D97-AF65-F5344CB8AC3E}">
        <p14:creationId xmlns:p14="http://schemas.microsoft.com/office/powerpoint/2010/main" val="3391134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2E386C-00AA-3711-4170-7801603153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1138"/>
            <a:ext cx="9144000" cy="2214480"/>
          </a:xfrm>
          <a:prstGeom prst="rect">
            <a:avLst/>
          </a:prstGeom>
        </p:spPr>
      </p:pic>
      <p:sp>
        <p:nvSpPr>
          <p:cNvPr id="4" name="ZoneTexte 3">
            <a:extLst>
              <a:ext uri="{FF2B5EF4-FFF2-40B4-BE49-F238E27FC236}">
                <a16:creationId xmlns:a16="http://schemas.microsoft.com/office/drawing/2014/main" id="{808D4182-6743-C248-4954-1A8E532363CF}"/>
              </a:ext>
            </a:extLst>
          </p:cNvPr>
          <p:cNvSpPr txBox="1"/>
          <p:nvPr/>
        </p:nvSpPr>
        <p:spPr>
          <a:xfrm>
            <a:off x="734893" y="52584"/>
            <a:ext cx="3540774" cy="338554"/>
          </a:xfrm>
          <a:prstGeom prst="rect">
            <a:avLst/>
          </a:prstGeom>
          <a:noFill/>
        </p:spPr>
        <p:txBody>
          <a:bodyPr wrap="square">
            <a:spAutoFit/>
          </a:bodyPr>
          <a:lstStyle/>
          <a:p>
            <a:r>
              <a:rPr lang="en-US" sz="1600" b="1" dirty="0"/>
              <a:t>References – NATO ENSEC COE</a:t>
            </a:r>
          </a:p>
        </p:txBody>
      </p:sp>
      <p:pic>
        <p:nvPicPr>
          <p:cNvPr id="6" name="Image 5">
            <a:extLst>
              <a:ext uri="{FF2B5EF4-FFF2-40B4-BE49-F238E27FC236}">
                <a16:creationId xmlns:a16="http://schemas.microsoft.com/office/drawing/2014/main" id="{488B6B30-37CD-B7A1-5354-FE49C26977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7600" y="2605618"/>
            <a:ext cx="7035800" cy="2404258"/>
          </a:xfrm>
          <a:prstGeom prst="rect">
            <a:avLst/>
          </a:prstGeom>
        </p:spPr>
      </p:pic>
    </p:spTree>
    <p:extLst>
      <p:ext uri="{BB962C8B-B14F-4D97-AF65-F5344CB8AC3E}">
        <p14:creationId xmlns:p14="http://schemas.microsoft.com/office/powerpoint/2010/main" val="791520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A01100D-53A5-F004-170E-FBBCE8CF69F8}"/>
              </a:ext>
            </a:extLst>
          </p:cNvPr>
          <p:cNvSpPr txBox="1"/>
          <p:nvPr/>
        </p:nvSpPr>
        <p:spPr>
          <a:xfrm>
            <a:off x="751373" y="242759"/>
            <a:ext cx="7931150" cy="300082"/>
          </a:xfrm>
          <a:prstGeom prst="rect">
            <a:avLst/>
          </a:prstGeom>
          <a:noFill/>
        </p:spPr>
        <p:txBody>
          <a:bodyPr wrap="square">
            <a:spAutoFit/>
          </a:bodyPr>
          <a:lstStyle/>
          <a:p>
            <a:r>
              <a:rPr lang="en-US" b="1" dirty="0"/>
              <a:t>GUIDE FOR PROTECTING INDUSTRIAL AUTOMATION AND CONTROL SYSTEMS AGAINST CYBER INCIDENTS</a:t>
            </a:r>
          </a:p>
        </p:txBody>
      </p:sp>
      <p:pic>
        <p:nvPicPr>
          <p:cNvPr id="5" name="Image 4">
            <a:extLst>
              <a:ext uri="{FF2B5EF4-FFF2-40B4-BE49-F238E27FC236}">
                <a16:creationId xmlns:a16="http://schemas.microsoft.com/office/drawing/2014/main" id="{BC6F2981-F074-C963-262E-C679BD9AE8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0613" y="752671"/>
            <a:ext cx="2743438" cy="3505504"/>
          </a:xfrm>
          <a:prstGeom prst="rect">
            <a:avLst/>
          </a:prstGeom>
        </p:spPr>
      </p:pic>
      <p:sp>
        <p:nvSpPr>
          <p:cNvPr id="7" name="ZoneTexte 6">
            <a:extLst>
              <a:ext uri="{FF2B5EF4-FFF2-40B4-BE49-F238E27FC236}">
                <a16:creationId xmlns:a16="http://schemas.microsoft.com/office/drawing/2014/main" id="{B1768A62-5F70-7CBA-93EC-7C8DE8DAD177}"/>
              </a:ext>
            </a:extLst>
          </p:cNvPr>
          <p:cNvSpPr txBox="1"/>
          <p:nvPr/>
        </p:nvSpPr>
        <p:spPr>
          <a:xfrm>
            <a:off x="523853" y="752670"/>
            <a:ext cx="5994281" cy="3831818"/>
          </a:xfrm>
          <a:prstGeom prst="rect">
            <a:avLst/>
          </a:prstGeom>
          <a:noFill/>
        </p:spPr>
        <p:txBody>
          <a:bodyPr wrap="square">
            <a:spAutoFit/>
          </a:bodyPr>
          <a:lstStyle/>
          <a:p>
            <a:r>
              <a:rPr lang="fr-FR" b="1" dirty="0"/>
              <a:t>I. </a:t>
            </a:r>
            <a:r>
              <a:rPr lang="fr-FR" b="1" dirty="0" err="1"/>
              <a:t>Industrial</a:t>
            </a:r>
            <a:r>
              <a:rPr lang="fr-FR" b="1" dirty="0"/>
              <a:t> cyber </a:t>
            </a:r>
            <a:r>
              <a:rPr lang="fr-FR" b="1" dirty="0" err="1"/>
              <a:t>security</a:t>
            </a:r>
            <a:endParaRPr lang="fr-FR" b="1" dirty="0"/>
          </a:p>
          <a:p>
            <a:r>
              <a:rPr lang="fr-FR" b="1" dirty="0"/>
              <a:t>II. IACS </a:t>
            </a:r>
            <a:r>
              <a:rPr lang="fr-FR" b="1" dirty="0" err="1"/>
              <a:t>operator</a:t>
            </a:r>
            <a:r>
              <a:rPr lang="fr-FR" b="1" dirty="0"/>
              <a:t> </a:t>
            </a:r>
            <a:r>
              <a:rPr lang="fr-FR" b="1" dirty="0" err="1"/>
              <a:t>considerations</a:t>
            </a:r>
            <a:endParaRPr lang="fr-FR" b="1" dirty="0"/>
          </a:p>
          <a:p>
            <a:r>
              <a:rPr lang="fr-FR" b="1" dirty="0"/>
              <a:t>III. How </a:t>
            </a:r>
            <a:r>
              <a:rPr lang="fr-FR" b="1" dirty="0" err="1"/>
              <a:t>we</a:t>
            </a:r>
            <a:r>
              <a:rPr lang="fr-FR" b="1" dirty="0"/>
              <a:t> can </a:t>
            </a:r>
            <a:r>
              <a:rPr lang="fr-FR" b="1" dirty="0" err="1"/>
              <a:t>protect</a:t>
            </a:r>
            <a:r>
              <a:rPr lang="fr-FR" b="1" dirty="0"/>
              <a:t> </a:t>
            </a:r>
            <a:r>
              <a:rPr lang="fr-FR" b="1" dirty="0" err="1"/>
              <a:t>identified</a:t>
            </a:r>
            <a:r>
              <a:rPr lang="fr-FR" b="1" dirty="0"/>
              <a:t> assets </a:t>
            </a:r>
            <a:r>
              <a:rPr lang="fr-FR" b="1" dirty="0" err="1"/>
              <a:t>from</a:t>
            </a:r>
            <a:r>
              <a:rPr lang="fr-FR" b="1" dirty="0"/>
              <a:t> </a:t>
            </a:r>
            <a:r>
              <a:rPr lang="fr-FR" b="1" dirty="0" err="1"/>
              <a:t>identified</a:t>
            </a:r>
            <a:r>
              <a:rPr lang="fr-FR" b="1" dirty="0"/>
              <a:t> </a:t>
            </a:r>
            <a:r>
              <a:rPr lang="fr-FR" b="1" dirty="0" err="1"/>
              <a:t>threats</a:t>
            </a:r>
            <a:r>
              <a:rPr lang="fr-FR" b="1" dirty="0"/>
              <a:t>?</a:t>
            </a:r>
          </a:p>
          <a:p>
            <a:r>
              <a:rPr lang="fr-FR" b="1" dirty="0"/>
              <a:t>IV. Tools in the </a:t>
            </a:r>
            <a:r>
              <a:rPr lang="fr-FR" b="1" dirty="0" err="1"/>
              <a:t>enterprise</a:t>
            </a:r>
            <a:r>
              <a:rPr lang="fr-FR" b="1" dirty="0"/>
              <a:t> </a:t>
            </a:r>
            <a:r>
              <a:rPr lang="fr-FR" b="1" dirty="0" err="1"/>
              <a:t>Cybersecurity</a:t>
            </a:r>
            <a:r>
              <a:rPr lang="fr-FR" b="1" dirty="0"/>
              <a:t> Program </a:t>
            </a:r>
            <a:r>
              <a:rPr lang="fr-FR" b="1" dirty="0" err="1"/>
              <a:t>toolbox</a:t>
            </a:r>
            <a:r>
              <a:rPr lang="fr-FR" b="1" dirty="0"/>
              <a:t>.</a:t>
            </a:r>
          </a:p>
          <a:p>
            <a:pPr marL="285750" indent="-285750">
              <a:buFont typeface="Arial" panose="020B0604020202020204" pitchFamily="34" charset="0"/>
              <a:buChar char="•"/>
            </a:pPr>
            <a:r>
              <a:rPr lang="fr-FR" dirty="0"/>
              <a:t>Asset management system</a:t>
            </a:r>
          </a:p>
          <a:p>
            <a:pPr marL="285750" indent="-285750">
              <a:buFont typeface="Arial" panose="020B0604020202020204" pitchFamily="34" charset="0"/>
              <a:buChar char="•"/>
            </a:pPr>
            <a:r>
              <a:rPr lang="fr-FR" dirty="0"/>
              <a:t>Standards</a:t>
            </a:r>
          </a:p>
          <a:p>
            <a:pPr marL="285750" indent="-285750">
              <a:buFont typeface="Arial" panose="020B0604020202020204" pitchFamily="34" charset="0"/>
              <a:buChar char="•"/>
            </a:pPr>
            <a:r>
              <a:rPr lang="fr-FR" dirty="0"/>
              <a:t>Documentation</a:t>
            </a:r>
          </a:p>
          <a:p>
            <a:pPr marL="285750" indent="-285750">
              <a:buFont typeface="Arial" panose="020B0604020202020204" pitchFamily="34" charset="0"/>
              <a:buChar char="•"/>
            </a:pPr>
            <a:r>
              <a:rPr lang="fr-FR" dirty="0" err="1"/>
              <a:t>Testing</a:t>
            </a:r>
            <a:r>
              <a:rPr lang="fr-FR" dirty="0"/>
              <a:t> /exercices to </a:t>
            </a:r>
            <a:r>
              <a:rPr lang="fr-FR" dirty="0" err="1"/>
              <a:t>improve</a:t>
            </a:r>
            <a:r>
              <a:rPr lang="fr-FR" dirty="0"/>
              <a:t> the </a:t>
            </a:r>
            <a:r>
              <a:rPr lang="fr-FR" dirty="0" err="1"/>
              <a:t>level</a:t>
            </a:r>
            <a:r>
              <a:rPr lang="fr-FR" dirty="0"/>
              <a:t> of </a:t>
            </a:r>
            <a:r>
              <a:rPr lang="fr-FR" dirty="0" err="1"/>
              <a:t>maturity</a:t>
            </a:r>
            <a:r>
              <a:rPr lang="fr-FR" dirty="0"/>
              <a:t> in </a:t>
            </a:r>
            <a:r>
              <a:rPr lang="fr-FR" dirty="0" err="1"/>
              <a:t>industrial</a:t>
            </a:r>
            <a:r>
              <a:rPr lang="fr-FR" dirty="0"/>
              <a:t> </a:t>
            </a:r>
            <a:r>
              <a:rPr lang="fr-FR" dirty="0" err="1"/>
              <a:t>cybersecurity</a:t>
            </a:r>
            <a:endParaRPr lang="fr-FR" dirty="0"/>
          </a:p>
          <a:p>
            <a:pPr marL="285750" indent="-285750">
              <a:buFont typeface="Arial" panose="020B0604020202020204" pitchFamily="34" charset="0"/>
              <a:buChar char="•"/>
            </a:pPr>
            <a:r>
              <a:rPr lang="fr-FR" dirty="0"/>
              <a:t>Secure Coding Practices for </a:t>
            </a:r>
            <a:r>
              <a:rPr lang="fr-FR" dirty="0" err="1"/>
              <a:t>PLC’s</a:t>
            </a:r>
            <a:endParaRPr lang="fr-FR" dirty="0"/>
          </a:p>
          <a:p>
            <a:pPr marL="285750" indent="-285750">
              <a:buFont typeface="Arial" panose="020B0604020202020204" pitchFamily="34" charset="0"/>
              <a:buChar char="•"/>
            </a:pPr>
            <a:r>
              <a:rPr lang="fr-FR" dirty="0" err="1"/>
              <a:t>Patching</a:t>
            </a:r>
            <a:r>
              <a:rPr lang="fr-FR" dirty="0"/>
              <a:t> and </a:t>
            </a:r>
            <a:r>
              <a:rPr lang="fr-FR" dirty="0" err="1"/>
              <a:t>updating</a:t>
            </a:r>
            <a:r>
              <a:rPr lang="fr-FR" dirty="0"/>
              <a:t> software and </a:t>
            </a:r>
            <a:r>
              <a:rPr lang="fr-FR" dirty="0" err="1"/>
              <a:t>firmware</a:t>
            </a:r>
            <a:endParaRPr lang="fr-FR" dirty="0"/>
          </a:p>
          <a:p>
            <a:pPr marL="285750" indent="-285750">
              <a:buFont typeface="Arial" panose="020B0604020202020204" pitchFamily="34" charset="0"/>
              <a:buChar char="•"/>
            </a:pPr>
            <a:r>
              <a:rPr lang="fr-FR" dirty="0"/>
              <a:t>Network </a:t>
            </a:r>
            <a:r>
              <a:rPr lang="fr-FR" dirty="0" err="1"/>
              <a:t>security</a:t>
            </a:r>
            <a:endParaRPr lang="fr-FR" dirty="0"/>
          </a:p>
          <a:p>
            <a:pPr marL="285750" indent="-285750">
              <a:buFont typeface="Arial" panose="020B0604020202020204" pitchFamily="34" charset="0"/>
              <a:buChar char="•"/>
            </a:pPr>
            <a:r>
              <a:rPr lang="fr-FR" dirty="0"/>
              <a:t>Project management </a:t>
            </a:r>
            <a:r>
              <a:rPr lang="fr-FR" dirty="0" err="1"/>
              <a:t>with</a:t>
            </a:r>
            <a:r>
              <a:rPr lang="fr-FR" dirty="0"/>
              <a:t> </a:t>
            </a:r>
            <a:r>
              <a:rPr lang="fr-FR" dirty="0" err="1"/>
              <a:t>integration</a:t>
            </a:r>
            <a:r>
              <a:rPr lang="fr-FR" dirty="0"/>
              <a:t> </a:t>
            </a:r>
            <a:r>
              <a:rPr lang="fr-FR" dirty="0" err="1"/>
              <a:t>firm</a:t>
            </a:r>
            <a:endParaRPr lang="fr-FR" dirty="0"/>
          </a:p>
          <a:p>
            <a:pPr marL="285750" indent="-285750">
              <a:buFont typeface="Arial" panose="020B0604020202020204" pitchFamily="34" charset="0"/>
              <a:buChar char="•"/>
            </a:pPr>
            <a:r>
              <a:rPr lang="fr-FR" dirty="0"/>
              <a:t>Backups</a:t>
            </a:r>
          </a:p>
          <a:p>
            <a:pPr marL="285750" indent="-285750">
              <a:buFont typeface="Arial" panose="020B0604020202020204" pitchFamily="34" charset="0"/>
              <a:buChar char="•"/>
            </a:pPr>
            <a:r>
              <a:rPr lang="fr-FR" dirty="0"/>
              <a:t>Source code control system</a:t>
            </a:r>
          </a:p>
          <a:p>
            <a:pPr marL="285750" indent="-285750">
              <a:buFont typeface="Arial" panose="020B0604020202020204" pitchFamily="34" charset="0"/>
              <a:buChar char="•"/>
            </a:pPr>
            <a:r>
              <a:rPr lang="fr-FR" dirty="0"/>
              <a:t>Self-</a:t>
            </a:r>
            <a:r>
              <a:rPr lang="fr-FR" dirty="0" err="1"/>
              <a:t>integrity</a:t>
            </a:r>
            <a:r>
              <a:rPr lang="fr-FR" dirty="0"/>
              <a:t> monitoring</a:t>
            </a:r>
          </a:p>
          <a:p>
            <a:pPr marL="285750" indent="-285750">
              <a:buFont typeface="Arial" panose="020B0604020202020204" pitchFamily="34" charset="0"/>
              <a:buChar char="•"/>
            </a:pPr>
            <a:r>
              <a:rPr lang="fr-FR" dirty="0"/>
              <a:t>User and </a:t>
            </a:r>
            <a:r>
              <a:rPr lang="fr-FR" dirty="0" err="1"/>
              <a:t>role</a:t>
            </a:r>
            <a:r>
              <a:rPr lang="fr-FR" dirty="0"/>
              <a:t> </a:t>
            </a:r>
            <a:r>
              <a:rPr lang="fr-FR" dirty="0" err="1"/>
              <a:t>access</a:t>
            </a:r>
            <a:r>
              <a:rPr lang="fr-FR" dirty="0"/>
              <a:t> </a:t>
            </a:r>
            <a:r>
              <a:rPr lang="fr-FR" dirty="0" err="1"/>
              <a:t>ids</a:t>
            </a:r>
            <a:endParaRPr lang="fr-FR" dirty="0"/>
          </a:p>
          <a:p>
            <a:pPr marL="285750" indent="-285750">
              <a:buFont typeface="Arial" panose="020B0604020202020204" pitchFamily="34" charset="0"/>
              <a:buChar char="•"/>
            </a:pPr>
            <a:r>
              <a:rPr lang="fr-FR" dirty="0" err="1"/>
              <a:t>Industrial</a:t>
            </a:r>
            <a:r>
              <a:rPr lang="fr-FR" dirty="0"/>
              <a:t> </a:t>
            </a:r>
            <a:r>
              <a:rPr lang="fr-FR" dirty="0" err="1"/>
              <a:t>Cybersecurity</a:t>
            </a:r>
            <a:r>
              <a:rPr lang="fr-FR" dirty="0"/>
              <a:t> Operations Center ICOC</a:t>
            </a:r>
          </a:p>
          <a:p>
            <a:r>
              <a:rPr lang="fr-FR" b="1" dirty="0"/>
              <a:t>V. </a:t>
            </a:r>
            <a:r>
              <a:rPr lang="fr-FR" b="1" dirty="0" err="1"/>
              <a:t>Thoughts</a:t>
            </a:r>
            <a:r>
              <a:rPr lang="fr-FR" b="1" dirty="0"/>
              <a:t> for the future</a:t>
            </a:r>
          </a:p>
        </p:txBody>
      </p:sp>
      <p:pic>
        <p:nvPicPr>
          <p:cNvPr id="9" name="Graphique 8">
            <a:extLst>
              <a:ext uri="{FF2B5EF4-FFF2-40B4-BE49-F238E27FC236}">
                <a16:creationId xmlns:a16="http://schemas.microsoft.com/office/drawing/2014/main" id="{C6C8FD96-059F-68A6-751F-15C9FD067B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32" y="32930"/>
            <a:ext cx="719741" cy="719741"/>
          </a:xfrm>
          <a:prstGeom prst="rect">
            <a:avLst/>
          </a:prstGeom>
        </p:spPr>
      </p:pic>
    </p:spTree>
    <p:extLst>
      <p:ext uri="{BB962C8B-B14F-4D97-AF65-F5344CB8AC3E}">
        <p14:creationId xmlns:p14="http://schemas.microsoft.com/office/powerpoint/2010/main" val="1616592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B6C03F3-3F40-7A1C-075B-099069DDB811}"/>
              </a:ext>
            </a:extLst>
          </p:cNvPr>
          <p:cNvSpPr/>
          <p:nvPr/>
        </p:nvSpPr>
        <p:spPr>
          <a:xfrm>
            <a:off x="645162"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a:t>CIRM </a:t>
            </a:r>
            <a:r>
              <a:rPr lang="fr-FR" sz="2000" dirty="0" err="1"/>
              <a:t>Level</a:t>
            </a:r>
            <a:r>
              <a:rPr lang="fr-FR" sz="2000" dirty="0"/>
              <a:t> 0</a:t>
            </a:r>
          </a:p>
        </p:txBody>
      </p:sp>
      <p:sp>
        <p:nvSpPr>
          <p:cNvPr id="6" name="Rectangle : coins arrondis 5">
            <a:extLst>
              <a:ext uri="{FF2B5EF4-FFF2-40B4-BE49-F238E27FC236}">
                <a16:creationId xmlns:a16="http://schemas.microsoft.com/office/drawing/2014/main" id="{BA3B6101-0CFC-75D2-D401-DF701727EC63}"/>
              </a:ext>
            </a:extLst>
          </p:cNvPr>
          <p:cNvSpPr/>
          <p:nvPr/>
        </p:nvSpPr>
        <p:spPr>
          <a:xfrm>
            <a:off x="2209143"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a:t>CIRM </a:t>
            </a:r>
            <a:r>
              <a:rPr lang="fr-FR" sz="2000" dirty="0" err="1"/>
              <a:t>Level</a:t>
            </a:r>
            <a:r>
              <a:rPr lang="fr-FR" sz="2000" dirty="0"/>
              <a:t> 1</a:t>
            </a:r>
          </a:p>
        </p:txBody>
      </p:sp>
      <p:sp>
        <p:nvSpPr>
          <p:cNvPr id="7" name="Rectangle : coins arrondis 6">
            <a:extLst>
              <a:ext uri="{FF2B5EF4-FFF2-40B4-BE49-F238E27FC236}">
                <a16:creationId xmlns:a16="http://schemas.microsoft.com/office/drawing/2014/main" id="{B478DAD5-D0F6-01F8-F1FD-EFBB27EAFC6A}"/>
              </a:ext>
            </a:extLst>
          </p:cNvPr>
          <p:cNvSpPr/>
          <p:nvPr/>
        </p:nvSpPr>
        <p:spPr>
          <a:xfrm>
            <a:off x="3773124"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a:t>CIRM </a:t>
            </a:r>
            <a:r>
              <a:rPr lang="fr-FR" sz="2000" dirty="0" err="1"/>
              <a:t>Level</a:t>
            </a:r>
            <a:r>
              <a:rPr lang="fr-FR" sz="2000" dirty="0"/>
              <a:t> 2</a:t>
            </a:r>
          </a:p>
        </p:txBody>
      </p:sp>
      <p:sp>
        <p:nvSpPr>
          <p:cNvPr id="8" name="Rectangle : coins arrondis 7">
            <a:extLst>
              <a:ext uri="{FF2B5EF4-FFF2-40B4-BE49-F238E27FC236}">
                <a16:creationId xmlns:a16="http://schemas.microsoft.com/office/drawing/2014/main" id="{BEB767E3-8D53-0482-A4C4-FF9C0CC0B7E2}"/>
              </a:ext>
            </a:extLst>
          </p:cNvPr>
          <p:cNvSpPr/>
          <p:nvPr/>
        </p:nvSpPr>
        <p:spPr>
          <a:xfrm>
            <a:off x="5337105" y="852864"/>
            <a:ext cx="1432560" cy="3794760"/>
          </a:xfrm>
          <a:prstGeom prst="roundRect">
            <a:avLst/>
          </a:prstGeom>
          <a:solidFill>
            <a:srgbClr val="A7E6E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a:ln w="0"/>
                <a:solidFill>
                  <a:schemeClr val="tx1"/>
                </a:solidFill>
                <a:effectLst>
                  <a:outerShdw blurRad="38100" dist="19050" dir="2700000" algn="tl" rotWithShape="0">
                    <a:schemeClr val="dk1">
                      <a:alpha val="40000"/>
                    </a:schemeClr>
                  </a:outerShdw>
                </a:effectLst>
              </a:rPr>
              <a:t>SCADA</a:t>
            </a:r>
          </a:p>
        </p:txBody>
      </p:sp>
      <p:sp>
        <p:nvSpPr>
          <p:cNvPr id="9" name="Rectangle : coins arrondis 8">
            <a:extLst>
              <a:ext uri="{FF2B5EF4-FFF2-40B4-BE49-F238E27FC236}">
                <a16:creationId xmlns:a16="http://schemas.microsoft.com/office/drawing/2014/main" id="{87BA4377-90DC-BDA2-0E54-D33C25A41D95}"/>
              </a:ext>
            </a:extLst>
          </p:cNvPr>
          <p:cNvSpPr/>
          <p:nvPr/>
        </p:nvSpPr>
        <p:spPr>
          <a:xfrm>
            <a:off x="6901085"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err="1"/>
              <a:t>Pentesting</a:t>
            </a:r>
            <a:endParaRPr lang="fr-FR" sz="2000" dirty="0"/>
          </a:p>
        </p:txBody>
      </p:sp>
      <p:sp>
        <p:nvSpPr>
          <p:cNvPr id="2" name="Titre 1">
            <a:extLst>
              <a:ext uri="{FF2B5EF4-FFF2-40B4-BE49-F238E27FC236}">
                <a16:creationId xmlns:a16="http://schemas.microsoft.com/office/drawing/2014/main" id="{1E9149ED-1966-1983-A66C-31BA71AF4DDB}"/>
              </a:ext>
            </a:extLst>
          </p:cNvPr>
          <p:cNvSpPr>
            <a:spLocks noGrp="1"/>
          </p:cNvSpPr>
          <p:nvPr>
            <p:ph type="title"/>
          </p:nvPr>
        </p:nvSpPr>
        <p:spPr>
          <a:xfrm>
            <a:off x="312372" y="82083"/>
            <a:ext cx="7886700" cy="602456"/>
          </a:xfrm>
        </p:spPr>
        <p:txBody>
          <a:bodyPr/>
          <a:lstStyle/>
          <a:p>
            <a:r>
              <a:rPr lang="fr-FR" dirty="0"/>
              <a:t>Scenarios description - Modules</a:t>
            </a:r>
          </a:p>
        </p:txBody>
      </p:sp>
      <p:sp>
        <p:nvSpPr>
          <p:cNvPr id="10" name="Rectangle : coins arrondis 9">
            <a:extLst>
              <a:ext uri="{FF2B5EF4-FFF2-40B4-BE49-F238E27FC236}">
                <a16:creationId xmlns:a16="http://schemas.microsoft.com/office/drawing/2014/main" id="{23495633-7C17-F718-90A2-0563EE294C3F}"/>
              </a:ext>
            </a:extLst>
          </p:cNvPr>
          <p:cNvSpPr/>
          <p:nvPr/>
        </p:nvSpPr>
        <p:spPr>
          <a:xfrm>
            <a:off x="728135"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Network &amp; Memory </a:t>
            </a:r>
            <a:r>
              <a:rPr lang="fr-FR" sz="1100" dirty="0" err="1"/>
              <a:t>Forensic</a:t>
            </a:r>
            <a:endParaRPr lang="fr-FR" sz="1100" dirty="0"/>
          </a:p>
        </p:txBody>
      </p:sp>
      <p:sp>
        <p:nvSpPr>
          <p:cNvPr id="11" name="Rectangle : coins arrondis 10">
            <a:extLst>
              <a:ext uri="{FF2B5EF4-FFF2-40B4-BE49-F238E27FC236}">
                <a16:creationId xmlns:a16="http://schemas.microsoft.com/office/drawing/2014/main" id="{04874D8D-0546-81F7-F788-8FAC2A195906}"/>
              </a:ext>
            </a:extLst>
          </p:cNvPr>
          <p:cNvSpPr/>
          <p:nvPr/>
        </p:nvSpPr>
        <p:spPr>
          <a:xfrm>
            <a:off x="728135"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Data extraction</a:t>
            </a:r>
          </a:p>
        </p:txBody>
      </p:sp>
      <p:sp>
        <p:nvSpPr>
          <p:cNvPr id="12" name="Rectangle : coins arrondis 11">
            <a:extLst>
              <a:ext uri="{FF2B5EF4-FFF2-40B4-BE49-F238E27FC236}">
                <a16:creationId xmlns:a16="http://schemas.microsoft.com/office/drawing/2014/main" id="{7F806BEC-8C6D-B19B-7938-46919E672C8C}"/>
              </a:ext>
            </a:extLst>
          </p:cNvPr>
          <p:cNvSpPr/>
          <p:nvPr/>
        </p:nvSpPr>
        <p:spPr>
          <a:xfrm>
            <a:off x="728135"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DDos</a:t>
            </a:r>
            <a:endParaRPr lang="fr-FR" sz="1100" dirty="0"/>
          </a:p>
        </p:txBody>
      </p:sp>
      <p:sp>
        <p:nvSpPr>
          <p:cNvPr id="13" name="Rectangle : coins arrondis 12">
            <a:extLst>
              <a:ext uri="{FF2B5EF4-FFF2-40B4-BE49-F238E27FC236}">
                <a16:creationId xmlns:a16="http://schemas.microsoft.com/office/drawing/2014/main" id="{31955ED6-8BFA-A265-5878-A005C5235C78}"/>
              </a:ext>
            </a:extLst>
          </p:cNvPr>
          <p:cNvSpPr/>
          <p:nvPr/>
        </p:nvSpPr>
        <p:spPr>
          <a:xfrm>
            <a:off x="728135"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Crypto </a:t>
            </a:r>
            <a:r>
              <a:rPr lang="fr-FR" sz="1100" dirty="0" err="1"/>
              <a:t>locker</a:t>
            </a:r>
            <a:endParaRPr lang="fr-FR" sz="1100" dirty="0"/>
          </a:p>
        </p:txBody>
      </p:sp>
      <p:sp>
        <p:nvSpPr>
          <p:cNvPr id="14" name="Rectangle : coins arrondis 13">
            <a:extLst>
              <a:ext uri="{FF2B5EF4-FFF2-40B4-BE49-F238E27FC236}">
                <a16:creationId xmlns:a16="http://schemas.microsoft.com/office/drawing/2014/main" id="{C5FBC67D-F380-E73B-CE2E-8B7E49701BA8}"/>
              </a:ext>
            </a:extLst>
          </p:cNvPr>
          <p:cNvSpPr/>
          <p:nvPr/>
        </p:nvSpPr>
        <p:spPr>
          <a:xfrm>
            <a:off x="2311394"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SQL Injection</a:t>
            </a:r>
          </a:p>
        </p:txBody>
      </p:sp>
      <p:sp>
        <p:nvSpPr>
          <p:cNvPr id="15" name="Rectangle : coins arrondis 14">
            <a:extLst>
              <a:ext uri="{FF2B5EF4-FFF2-40B4-BE49-F238E27FC236}">
                <a16:creationId xmlns:a16="http://schemas.microsoft.com/office/drawing/2014/main" id="{2395FCC8-EE19-1399-E5D8-C5A9631AC866}"/>
              </a:ext>
            </a:extLst>
          </p:cNvPr>
          <p:cNvSpPr/>
          <p:nvPr/>
        </p:nvSpPr>
        <p:spPr>
          <a:xfrm>
            <a:off x="2311394"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Lateral</a:t>
            </a:r>
            <a:r>
              <a:rPr lang="fr-FR" sz="1100" dirty="0"/>
              <a:t> </a:t>
            </a:r>
            <a:r>
              <a:rPr lang="fr-FR" sz="1100" dirty="0" err="1"/>
              <a:t>Movement</a:t>
            </a:r>
            <a:r>
              <a:rPr lang="fr-FR" sz="1100" dirty="0"/>
              <a:t> Web2LAN</a:t>
            </a:r>
          </a:p>
        </p:txBody>
      </p:sp>
      <p:sp>
        <p:nvSpPr>
          <p:cNvPr id="16" name="Rectangle : coins arrondis 15">
            <a:extLst>
              <a:ext uri="{FF2B5EF4-FFF2-40B4-BE49-F238E27FC236}">
                <a16:creationId xmlns:a16="http://schemas.microsoft.com/office/drawing/2014/main" id="{068A9237-AEF3-042A-26B9-7C245CB16298}"/>
              </a:ext>
            </a:extLst>
          </p:cNvPr>
          <p:cNvSpPr/>
          <p:nvPr/>
        </p:nvSpPr>
        <p:spPr>
          <a:xfrm>
            <a:off x="2311394"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Duqu</a:t>
            </a:r>
            <a:r>
              <a:rPr lang="fr-FR" sz="1100" dirty="0"/>
              <a:t> Infection &amp; </a:t>
            </a:r>
            <a:r>
              <a:rPr lang="fr-FR" sz="1100" dirty="0" err="1"/>
              <a:t>Spreading</a:t>
            </a:r>
            <a:endParaRPr lang="fr-FR" sz="1100" dirty="0"/>
          </a:p>
        </p:txBody>
      </p:sp>
      <p:sp>
        <p:nvSpPr>
          <p:cNvPr id="17" name="Rectangle : coins arrondis 16">
            <a:extLst>
              <a:ext uri="{FF2B5EF4-FFF2-40B4-BE49-F238E27FC236}">
                <a16:creationId xmlns:a16="http://schemas.microsoft.com/office/drawing/2014/main" id="{21150B2D-8CEB-DC09-0BFC-AA2C1B9D5ADF}"/>
              </a:ext>
            </a:extLst>
          </p:cNvPr>
          <p:cNvSpPr/>
          <p:nvPr/>
        </p:nvSpPr>
        <p:spPr>
          <a:xfrm>
            <a:off x="2311394"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Remote</a:t>
            </a:r>
            <a:r>
              <a:rPr lang="fr-FR" sz="1100" dirty="0"/>
              <a:t> Access Trojan</a:t>
            </a:r>
          </a:p>
        </p:txBody>
      </p:sp>
      <p:sp>
        <p:nvSpPr>
          <p:cNvPr id="18" name="Rectangle : coins arrondis 17">
            <a:extLst>
              <a:ext uri="{FF2B5EF4-FFF2-40B4-BE49-F238E27FC236}">
                <a16:creationId xmlns:a16="http://schemas.microsoft.com/office/drawing/2014/main" id="{5247586B-B202-56EF-F786-3A24B623D60B}"/>
              </a:ext>
            </a:extLst>
          </p:cNvPr>
          <p:cNvSpPr/>
          <p:nvPr/>
        </p:nvSpPr>
        <p:spPr>
          <a:xfrm>
            <a:off x="3860804"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Wanacry</a:t>
            </a:r>
            <a:endParaRPr lang="fr-FR" sz="1100" dirty="0"/>
          </a:p>
        </p:txBody>
      </p:sp>
      <p:sp>
        <p:nvSpPr>
          <p:cNvPr id="19" name="Rectangle : coins arrondis 18">
            <a:extLst>
              <a:ext uri="{FF2B5EF4-FFF2-40B4-BE49-F238E27FC236}">
                <a16:creationId xmlns:a16="http://schemas.microsoft.com/office/drawing/2014/main" id="{1943F8F2-895B-4989-E65C-6B8A976DE3E5}"/>
              </a:ext>
            </a:extLst>
          </p:cNvPr>
          <p:cNvSpPr/>
          <p:nvPr/>
        </p:nvSpPr>
        <p:spPr>
          <a:xfrm>
            <a:off x="3860804"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Botnet infection and DDoS Attack</a:t>
            </a:r>
          </a:p>
        </p:txBody>
      </p:sp>
      <p:sp>
        <p:nvSpPr>
          <p:cNvPr id="20" name="Rectangle : coins arrondis 19">
            <a:extLst>
              <a:ext uri="{FF2B5EF4-FFF2-40B4-BE49-F238E27FC236}">
                <a16:creationId xmlns:a16="http://schemas.microsoft.com/office/drawing/2014/main" id="{1CBAE21D-74D6-37CF-B5A2-B15AE4BC009B}"/>
              </a:ext>
            </a:extLst>
          </p:cNvPr>
          <p:cNvSpPr/>
          <p:nvPr/>
        </p:nvSpPr>
        <p:spPr>
          <a:xfrm>
            <a:off x="3860804"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Evolved Scenario </a:t>
            </a:r>
          </a:p>
        </p:txBody>
      </p:sp>
      <p:sp>
        <p:nvSpPr>
          <p:cNvPr id="21" name="Rectangle : coins arrondis 20">
            <a:extLst>
              <a:ext uri="{FF2B5EF4-FFF2-40B4-BE49-F238E27FC236}">
                <a16:creationId xmlns:a16="http://schemas.microsoft.com/office/drawing/2014/main" id="{C59ABD1D-A392-4900-3720-7753D733DE4B}"/>
              </a:ext>
            </a:extLst>
          </p:cNvPr>
          <p:cNvSpPr/>
          <p:nvPr/>
        </p:nvSpPr>
        <p:spPr>
          <a:xfrm>
            <a:off x="3860804"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dirty="0"/>
              <a:t>Evolved Scenario </a:t>
            </a:r>
            <a:r>
              <a:rPr lang="fr-FR" sz="1100" dirty="0" err="1"/>
              <a:t>with</a:t>
            </a:r>
            <a:r>
              <a:rPr lang="fr-FR" sz="1100" dirty="0"/>
              <a:t> Multi-exploitation</a:t>
            </a:r>
          </a:p>
        </p:txBody>
      </p:sp>
      <p:sp>
        <p:nvSpPr>
          <p:cNvPr id="22" name="Rectangle : coins arrondis 21">
            <a:extLst>
              <a:ext uri="{FF2B5EF4-FFF2-40B4-BE49-F238E27FC236}">
                <a16:creationId xmlns:a16="http://schemas.microsoft.com/office/drawing/2014/main" id="{958866EA-5E1E-D1CB-F3F6-B72DACEC4590}"/>
              </a:ext>
            </a:extLst>
          </p:cNvPr>
          <p:cNvSpPr/>
          <p:nvPr/>
        </p:nvSpPr>
        <p:spPr>
          <a:xfrm>
            <a:off x="5435317" y="1955795"/>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IT to OT</a:t>
            </a:r>
          </a:p>
        </p:txBody>
      </p:sp>
      <p:sp>
        <p:nvSpPr>
          <p:cNvPr id="23" name="Rectangle : coins arrondis 22">
            <a:extLst>
              <a:ext uri="{FF2B5EF4-FFF2-40B4-BE49-F238E27FC236}">
                <a16:creationId xmlns:a16="http://schemas.microsoft.com/office/drawing/2014/main" id="{782D94A5-64B0-16FF-3FFB-609666C37012}"/>
              </a:ext>
            </a:extLst>
          </p:cNvPr>
          <p:cNvSpPr/>
          <p:nvPr/>
        </p:nvSpPr>
        <p:spPr>
          <a:xfrm>
            <a:off x="5435317" y="2803621"/>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Man in the Middle Attack</a:t>
            </a:r>
          </a:p>
        </p:txBody>
      </p:sp>
      <p:sp>
        <p:nvSpPr>
          <p:cNvPr id="24" name="Rectangle : coins arrondis 23">
            <a:extLst>
              <a:ext uri="{FF2B5EF4-FFF2-40B4-BE49-F238E27FC236}">
                <a16:creationId xmlns:a16="http://schemas.microsoft.com/office/drawing/2014/main" id="{78BD3CD6-23FF-1FD2-AD07-D2CE7D66A32B}"/>
              </a:ext>
            </a:extLst>
          </p:cNvPr>
          <p:cNvSpPr/>
          <p:nvPr/>
        </p:nvSpPr>
        <p:spPr>
          <a:xfrm>
            <a:off x="5426566" y="3692723"/>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Malicious</a:t>
            </a:r>
            <a:r>
              <a:rPr lang="fr-FR" sz="1100" dirty="0"/>
              <a:t> PLC</a:t>
            </a:r>
          </a:p>
        </p:txBody>
      </p:sp>
      <p:sp>
        <p:nvSpPr>
          <p:cNvPr id="26" name="Rectangle : coins arrondis 25">
            <a:extLst>
              <a:ext uri="{FF2B5EF4-FFF2-40B4-BE49-F238E27FC236}">
                <a16:creationId xmlns:a16="http://schemas.microsoft.com/office/drawing/2014/main" id="{412B8A3E-928B-1B64-CA24-6F58EEAE5FDB}"/>
              </a:ext>
            </a:extLst>
          </p:cNvPr>
          <p:cNvSpPr/>
          <p:nvPr/>
        </p:nvSpPr>
        <p:spPr>
          <a:xfrm>
            <a:off x="7009860"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DDoS</a:t>
            </a:r>
          </a:p>
        </p:txBody>
      </p:sp>
      <p:sp>
        <p:nvSpPr>
          <p:cNvPr id="27" name="Rectangle : coins arrondis 26">
            <a:extLst>
              <a:ext uri="{FF2B5EF4-FFF2-40B4-BE49-F238E27FC236}">
                <a16:creationId xmlns:a16="http://schemas.microsoft.com/office/drawing/2014/main" id="{A7FE20C9-414E-4EAD-9C3D-6AAE745A2152}"/>
              </a:ext>
            </a:extLst>
          </p:cNvPr>
          <p:cNvSpPr/>
          <p:nvPr/>
        </p:nvSpPr>
        <p:spPr>
          <a:xfrm>
            <a:off x="7009860"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SQL injection</a:t>
            </a:r>
          </a:p>
        </p:txBody>
      </p:sp>
      <p:sp>
        <p:nvSpPr>
          <p:cNvPr id="28" name="Rectangle : coins arrondis 27">
            <a:extLst>
              <a:ext uri="{FF2B5EF4-FFF2-40B4-BE49-F238E27FC236}">
                <a16:creationId xmlns:a16="http://schemas.microsoft.com/office/drawing/2014/main" id="{59E2D53C-ACDB-AD11-12BB-9C9DED02A588}"/>
              </a:ext>
            </a:extLst>
          </p:cNvPr>
          <p:cNvSpPr/>
          <p:nvPr/>
        </p:nvSpPr>
        <p:spPr>
          <a:xfrm>
            <a:off x="7009860"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Social Engineering &amp; Brutal Force</a:t>
            </a:r>
          </a:p>
        </p:txBody>
      </p:sp>
      <p:sp>
        <p:nvSpPr>
          <p:cNvPr id="29" name="Rectangle : coins arrondis 28">
            <a:extLst>
              <a:ext uri="{FF2B5EF4-FFF2-40B4-BE49-F238E27FC236}">
                <a16:creationId xmlns:a16="http://schemas.microsoft.com/office/drawing/2014/main" id="{9E386FC7-AD40-F738-07F2-B2C8F6101835}"/>
              </a:ext>
            </a:extLst>
          </p:cNvPr>
          <p:cNvSpPr/>
          <p:nvPr/>
        </p:nvSpPr>
        <p:spPr>
          <a:xfrm>
            <a:off x="7009860"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2FA Hacking &amp; Data Exfiltration</a:t>
            </a:r>
          </a:p>
        </p:txBody>
      </p:sp>
    </p:spTree>
    <p:extLst>
      <p:ext uri="{BB962C8B-B14F-4D97-AF65-F5344CB8AC3E}">
        <p14:creationId xmlns:p14="http://schemas.microsoft.com/office/powerpoint/2010/main" val="2186481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149ED-1966-1983-A66C-31BA71AF4DDB}"/>
              </a:ext>
            </a:extLst>
          </p:cNvPr>
          <p:cNvSpPr>
            <a:spLocks noGrp="1"/>
          </p:cNvSpPr>
          <p:nvPr>
            <p:ph type="title"/>
          </p:nvPr>
        </p:nvSpPr>
        <p:spPr>
          <a:xfrm>
            <a:off x="312372" y="82083"/>
            <a:ext cx="7886700" cy="602456"/>
          </a:xfrm>
        </p:spPr>
        <p:txBody>
          <a:bodyPr/>
          <a:lstStyle/>
          <a:p>
            <a:r>
              <a:rPr lang="fr-FR" dirty="0"/>
              <a:t>Hands on Training</a:t>
            </a:r>
          </a:p>
        </p:txBody>
      </p:sp>
      <p:grpSp>
        <p:nvGrpSpPr>
          <p:cNvPr id="4" name="Groupe 3">
            <a:extLst>
              <a:ext uri="{FF2B5EF4-FFF2-40B4-BE49-F238E27FC236}">
                <a16:creationId xmlns:a16="http://schemas.microsoft.com/office/drawing/2014/main" id="{473CCDE5-EA1E-7ED8-1CD8-B3942E1F7B8B}"/>
              </a:ext>
            </a:extLst>
          </p:cNvPr>
          <p:cNvGrpSpPr/>
          <p:nvPr/>
        </p:nvGrpSpPr>
        <p:grpSpPr>
          <a:xfrm>
            <a:off x="5337105" y="852864"/>
            <a:ext cx="1432560" cy="3794760"/>
            <a:chOff x="5337105" y="852864"/>
            <a:chExt cx="1432560" cy="3794760"/>
          </a:xfrm>
        </p:grpSpPr>
        <p:sp>
          <p:nvSpPr>
            <p:cNvPr id="8" name="Rectangle : coins arrondis 7">
              <a:extLst>
                <a:ext uri="{FF2B5EF4-FFF2-40B4-BE49-F238E27FC236}">
                  <a16:creationId xmlns:a16="http://schemas.microsoft.com/office/drawing/2014/main" id="{BEB767E3-8D53-0482-A4C4-FF9C0CC0B7E2}"/>
                </a:ext>
              </a:extLst>
            </p:cNvPr>
            <p:cNvSpPr/>
            <p:nvPr/>
          </p:nvSpPr>
          <p:spPr>
            <a:xfrm>
              <a:off x="5337105" y="852864"/>
              <a:ext cx="1432560" cy="3794760"/>
            </a:xfrm>
            <a:prstGeom prst="roundRect">
              <a:avLst/>
            </a:prstGeom>
            <a:solidFill>
              <a:srgbClr val="A7E6E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a:ln w="0"/>
                  <a:solidFill>
                    <a:schemeClr val="tx1"/>
                  </a:solidFill>
                  <a:effectLst>
                    <a:outerShdw blurRad="38100" dist="19050" dir="2700000" algn="tl" rotWithShape="0">
                      <a:schemeClr val="dk1">
                        <a:alpha val="40000"/>
                      </a:schemeClr>
                    </a:outerShdw>
                  </a:effectLst>
                </a:rPr>
                <a:t>SCADA</a:t>
              </a:r>
            </a:p>
          </p:txBody>
        </p:sp>
        <p:sp>
          <p:nvSpPr>
            <p:cNvPr id="22" name="Rectangle : coins arrondis 21">
              <a:extLst>
                <a:ext uri="{FF2B5EF4-FFF2-40B4-BE49-F238E27FC236}">
                  <a16:creationId xmlns:a16="http://schemas.microsoft.com/office/drawing/2014/main" id="{958866EA-5E1E-D1CB-F3F6-B72DACEC4590}"/>
                </a:ext>
              </a:extLst>
            </p:cNvPr>
            <p:cNvSpPr/>
            <p:nvPr/>
          </p:nvSpPr>
          <p:spPr>
            <a:xfrm>
              <a:off x="5435317" y="1955795"/>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IT to OT</a:t>
              </a:r>
            </a:p>
          </p:txBody>
        </p:sp>
        <p:sp>
          <p:nvSpPr>
            <p:cNvPr id="23" name="Rectangle : coins arrondis 22">
              <a:extLst>
                <a:ext uri="{FF2B5EF4-FFF2-40B4-BE49-F238E27FC236}">
                  <a16:creationId xmlns:a16="http://schemas.microsoft.com/office/drawing/2014/main" id="{782D94A5-64B0-16FF-3FFB-609666C37012}"/>
                </a:ext>
              </a:extLst>
            </p:cNvPr>
            <p:cNvSpPr/>
            <p:nvPr/>
          </p:nvSpPr>
          <p:spPr>
            <a:xfrm>
              <a:off x="5435317" y="2803621"/>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Man in the Middle Attack</a:t>
              </a:r>
            </a:p>
          </p:txBody>
        </p:sp>
        <p:sp>
          <p:nvSpPr>
            <p:cNvPr id="24" name="Rectangle : coins arrondis 23">
              <a:extLst>
                <a:ext uri="{FF2B5EF4-FFF2-40B4-BE49-F238E27FC236}">
                  <a16:creationId xmlns:a16="http://schemas.microsoft.com/office/drawing/2014/main" id="{78BD3CD6-23FF-1FD2-AD07-D2CE7D66A32B}"/>
                </a:ext>
              </a:extLst>
            </p:cNvPr>
            <p:cNvSpPr/>
            <p:nvPr/>
          </p:nvSpPr>
          <p:spPr>
            <a:xfrm>
              <a:off x="5426566" y="3692723"/>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Malicious</a:t>
              </a:r>
              <a:r>
                <a:rPr lang="fr-FR" sz="1100" dirty="0"/>
                <a:t> PLC</a:t>
              </a:r>
            </a:p>
          </p:txBody>
        </p:sp>
      </p:grpSp>
      <p:grpSp>
        <p:nvGrpSpPr>
          <p:cNvPr id="3" name="Groupe 2">
            <a:extLst>
              <a:ext uri="{FF2B5EF4-FFF2-40B4-BE49-F238E27FC236}">
                <a16:creationId xmlns:a16="http://schemas.microsoft.com/office/drawing/2014/main" id="{A01F3B83-8953-492F-10C1-926173DF2ACE}"/>
              </a:ext>
            </a:extLst>
          </p:cNvPr>
          <p:cNvGrpSpPr/>
          <p:nvPr/>
        </p:nvGrpSpPr>
        <p:grpSpPr>
          <a:xfrm>
            <a:off x="645162" y="852864"/>
            <a:ext cx="7688483" cy="3794760"/>
            <a:chOff x="645162" y="852864"/>
            <a:chExt cx="7688483" cy="3794760"/>
          </a:xfrm>
        </p:grpSpPr>
        <p:sp>
          <p:nvSpPr>
            <p:cNvPr id="5" name="Rectangle : coins arrondis 4">
              <a:extLst>
                <a:ext uri="{FF2B5EF4-FFF2-40B4-BE49-F238E27FC236}">
                  <a16:creationId xmlns:a16="http://schemas.microsoft.com/office/drawing/2014/main" id="{BB6C03F3-3F40-7A1C-075B-099069DDB811}"/>
                </a:ext>
              </a:extLst>
            </p:cNvPr>
            <p:cNvSpPr/>
            <p:nvPr/>
          </p:nvSpPr>
          <p:spPr>
            <a:xfrm>
              <a:off x="645162"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a:t>CIRM </a:t>
              </a:r>
              <a:r>
                <a:rPr lang="fr-FR" sz="2000" dirty="0" err="1"/>
                <a:t>Level</a:t>
              </a:r>
              <a:r>
                <a:rPr lang="fr-FR" sz="2000" dirty="0"/>
                <a:t> 0</a:t>
              </a:r>
            </a:p>
          </p:txBody>
        </p:sp>
        <p:sp>
          <p:nvSpPr>
            <p:cNvPr id="6" name="Rectangle : coins arrondis 5">
              <a:extLst>
                <a:ext uri="{FF2B5EF4-FFF2-40B4-BE49-F238E27FC236}">
                  <a16:creationId xmlns:a16="http://schemas.microsoft.com/office/drawing/2014/main" id="{BA3B6101-0CFC-75D2-D401-DF701727EC63}"/>
                </a:ext>
              </a:extLst>
            </p:cNvPr>
            <p:cNvSpPr/>
            <p:nvPr/>
          </p:nvSpPr>
          <p:spPr>
            <a:xfrm>
              <a:off x="2209143"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a:t>CIRM </a:t>
              </a:r>
              <a:r>
                <a:rPr lang="fr-FR" sz="2000" dirty="0" err="1"/>
                <a:t>Level</a:t>
              </a:r>
              <a:r>
                <a:rPr lang="fr-FR" sz="2000" dirty="0"/>
                <a:t> 1</a:t>
              </a:r>
            </a:p>
          </p:txBody>
        </p:sp>
        <p:sp>
          <p:nvSpPr>
            <p:cNvPr id="7" name="Rectangle : coins arrondis 6">
              <a:extLst>
                <a:ext uri="{FF2B5EF4-FFF2-40B4-BE49-F238E27FC236}">
                  <a16:creationId xmlns:a16="http://schemas.microsoft.com/office/drawing/2014/main" id="{B478DAD5-D0F6-01F8-F1FD-EFBB27EAFC6A}"/>
                </a:ext>
              </a:extLst>
            </p:cNvPr>
            <p:cNvSpPr/>
            <p:nvPr/>
          </p:nvSpPr>
          <p:spPr>
            <a:xfrm>
              <a:off x="3773124"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a:t>CIRM </a:t>
              </a:r>
              <a:r>
                <a:rPr lang="fr-FR" sz="2000" dirty="0" err="1"/>
                <a:t>Level</a:t>
              </a:r>
              <a:r>
                <a:rPr lang="fr-FR" sz="2000" dirty="0"/>
                <a:t> 2</a:t>
              </a:r>
            </a:p>
          </p:txBody>
        </p:sp>
        <p:sp>
          <p:nvSpPr>
            <p:cNvPr id="9" name="Rectangle : coins arrondis 8">
              <a:extLst>
                <a:ext uri="{FF2B5EF4-FFF2-40B4-BE49-F238E27FC236}">
                  <a16:creationId xmlns:a16="http://schemas.microsoft.com/office/drawing/2014/main" id="{87BA4377-90DC-BDA2-0E54-D33C25A41D95}"/>
                </a:ext>
              </a:extLst>
            </p:cNvPr>
            <p:cNvSpPr/>
            <p:nvPr/>
          </p:nvSpPr>
          <p:spPr>
            <a:xfrm>
              <a:off x="6901085"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err="1"/>
                <a:t>Pentesting</a:t>
              </a:r>
              <a:endParaRPr lang="fr-FR" sz="2000" dirty="0"/>
            </a:p>
          </p:txBody>
        </p:sp>
        <p:sp>
          <p:nvSpPr>
            <p:cNvPr id="10" name="Rectangle : coins arrondis 9">
              <a:extLst>
                <a:ext uri="{FF2B5EF4-FFF2-40B4-BE49-F238E27FC236}">
                  <a16:creationId xmlns:a16="http://schemas.microsoft.com/office/drawing/2014/main" id="{23495633-7C17-F718-90A2-0563EE294C3F}"/>
                </a:ext>
              </a:extLst>
            </p:cNvPr>
            <p:cNvSpPr/>
            <p:nvPr/>
          </p:nvSpPr>
          <p:spPr>
            <a:xfrm>
              <a:off x="728135"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Network &amp; Memory </a:t>
              </a:r>
              <a:r>
                <a:rPr lang="fr-FR" sz="1100" dirty="0" err="1"/>
                <a:t>Forensic</a:t>
              </a:r>
              <a:endParaRPr lang="fr-FR" sz="1100" dirty="0"/>
            </a:p>
          </p:txBody>
        </p:sp>
        <p:sp>
          <p:nvSpPr>
            <p:cNvPr id="11" name="Rectangle : coins arrondis 10">
              <a:extLst>
                <a:ext uri="{FF2B5EF4-FFF2-40B4-BE49-F238E27FC236}">
                  <a16:creationId xmlns:a16="http://schemas.microsoft.com/office/drawing/2014/main" id="{04874D8D-0546-81F7-F788-8FAC2A195906}"/>
                </a:ext>
              </a:extLst>
            </p:cNvPr>
            <p:cNvSpPr/>
            <p:nvPr/>
          </p:nvSpPr>
          <p:spPr>
            <a:xfrm>
              <a:off x="728135"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Data extraction</a:t>
              </a:r>
            </a:p>
          </p:txBody>
        </p:sp>
        <p:sp>
          <p:nvSpPr>
            <p:cNvPr id="12" name="Rectangle : coins arrondis 11">
              <a:extLst>
                <a:ext uri="{FF2B5EF4-FFF2-40B4-BE49-F238E27FC236}">
                  <a16:creationId xmlns:a16="http://schemas.microsoft.com/office/drawing/2014/main" id="{7F806BEC-8C6D-B19B-7938-46919E672C8C}"/>
                </a:ext>
              </a:extLst>
            </p:cNvPr>
            <p:cNvSpPr/>
            <p:nvPr/>
          </p:nvSpPr>
          <p:spPr>
            <a:xfrm>
              <a:off x="728135"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DDos</a:t>
              </a:r>
              <a:endParaRPr lang="fr-FR" sz="1100" dirty="0"/>
            </a:p>
          </p:txBody>
        </p:sp>
        <p:sp>
          <p:nvSpPr>
            <p:cNvPr id="13" name="Rectangle : coins arrondis 12">
              <a:extLst>
                <a:ext uri="{FF2B5EF4-FFF2-40B4-BE49-F238E27FC236}">
                  <a16:creationId xmlns:a16="http://schemas.microsoft.com/office/drawing/2014/main" id="{31955ED6-8BFA-A265-5878-A005C5235C78}"/>
                </a:ext>
              </a:extLst>
            </p:cNvPr>
            <p:cNvSpPr/>
            <p:nvPr/>
          </p:nvSpPr>
          <p:spPr>
            <a:xfrm>
              <a:off x="728135"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Crypto </a:t>
              </a:r>
              <a:r>
                <a:rPr lang="fr-FR" sz="1100" dirty="0" err="1"/>
                <a:t>locker</a:t>
              </a:r>
              <a:endParaRPr lang="fr-FR" sz="1100" dirty="0"/>
            </a:p>
          </p:txBody>
        </p:sp>
        <p:sp>
          <p:nvSpPr>
            <p:cNvPr id="14" name="Rectangle : coins arrondis 13">
              <a:extLst>
                <a:ext uri="{FF2B5EF4-FFF2-40B4-BE49-F238E27FC236}">
                  <a16:creationId xmlns:a16="http://schemas.microsoft.com/office/drawing/2014/main" id="{C5FBC67D-F380-E73B-CE2E-8B7E49701BA8}"/>
                </a:ext>
              </a:extLst>
            </p:cNvPr>
            <p:cNvSpPr/>
            <p:nvPr/>
          </p:nvSpPr>
          <p:spPr>
            <a:xfrm>
              <a:off x="2311394"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SQL Injection</a:t>
              </a:r>
            </a:p>
          </p:txBody>
        </p:sp>
        <p:sp>
          <p:nvSpPr>
            <p:cNvPr id="15" name="Rectangle : coins arrondis 14">
              <a:extLst>
                <a:ext uri="{FF2B5EF4-FFF2-40B4-BE49-F238E27FC236}">
                  <a16:creationId xmlns:a16="http://schemas.microsoft.com/office/drawing/2014/main" id="{2395FCC8-EE19-1399-E5D8-C5A9631AC866}"/>
                </a:ext>
              </a:extLst>
            </p:cNvPr>
            <p:cNvSpPr/>
            <p:nvPr/>
          </p:nvSpPr>
          <p:spPr>
            <a:xfrm>
              <a:off x="2311394"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Lateral</a:t>
              </a:r>
              <a:r>
                <a:rPr lang="fr-FR" sz="1100" dirty="0"/>
                <a:t> </a:t>
              </a:r>
              <a:r>
                <a:rPr lang="fr-FR" sz="1100" dirty="0" err="1"/>
                <a:t>Movement</a:t>
              </a:r>
              <a:r>
                <a:rPr lang="fr-FR" sz="1100" dirty="0"/>
                <a:t> Web2LAN</a:t>
              </a:r>
            </a:p>
          </p:txBody>
        </p:sp>
        <p:sp>
          <p:nvSpPr>
            <p:cNvPr id="16" name="Rectangle : coins arrondis 15">
              <a:extLst>
                <a:ext uri="{FF2B5EF4-FFF2-40B4-BE49-F238E27FC236}">
                  <a16:creationId xmlns:a16="http://schemas.microsoft.com/office/drawing/2014/main" id="{068A9237-AEF3-042A-26B9-7C245CB16298}"/>
                </a:ext>
              </a:extLst>
            </p:cNvPr>
            <p:cNvSpPr/>
            <p:nvPr/>
          </p:nvSpPr>
          <p:spPr>
            <a:xfrm>
              <a:off x="2311394"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Duqu</a:t>
              </a:r>
              <a:r>
                <a:rPr lang="fr-FR" sz="1100" dirty="0"/>
                <a:t> Infection &amp; </a:t>
              </a:r>
              <a:r>
                <a:rPr lang="fr-FR" sz="1100" dirty="0" err="1"/>
                <a:t>Spreading</a:t>
              </a:r>
              <a:endParaRPr lang="fr-FR" sz="1100" dirty="0"/>
            </a:p>
          </p:txBody>
        </p:sp>
        <p:sp>
          <p:nvSpPr>
            <p:cNvPr id="17" name="Rectangle : coins arrondis 16">
              <a:extLst>
                <a:ext uri="{FF2B5EF4-FFF2-40B4-BE49-F238E27FC236}">
                  <a16:creationId xmlns:a16="http://schemas.microsoft.com/office/drawing/2014/main" id="{21150B2D-8CEB-DC09-0BFC-AA2C1B9D5ADF}"/>
                </a:ext>
              </a:extLst>
            </p:cNvPr>
            <p:cNvSpPr/>
            <p:nvPr/>
          </p:nvSpPr>
          <p:spPr>
            <a:xfrm>
              <a:off x="2311394"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Remote</a:t>
              </a:r>
              <a:r>
                <a:rPr lang="fr-FR" sz="1100" dirty="0"/>
                <a:t> Access Trojan</a:t>
              </a:r>
            </a:p>
          </p:txBody>
        </p:sp>
        <p:sp>
          <p:nvSpPr>
            <p:cNvPr id="18" name="Rectangle : coins arrondis 17">
              <a:extLst>
                <a:ext uri="{FF2B5EF4-FFF2-40B4-BE49-F238E27FC236}">
                  <a16:creationId xmlns:a16="http://schemas.microsoft.com/office/drawing/2014/main" id="{5247586B-B202-56EF-F786-3A24B623D60B}"/>
                </a:ext>
              </a:extLst>
            </p:cNvPr>
            <p:cNvSpPr/>
            <p:nvPr/>
          </p:nvSpPr>
          <p:spPr>
            <a:xfrm>
              <a:off x="3860804"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Wanacry</a:t>
              </a:r>
              <a:endParaRPr lang="fr-FR" sz="1100" dirty="0"/>
            </a:p>
          </p:txBody>
        </p:sp>
        <p:sp>
          <p:nvSpPr>
            <p:cNvPr id="19" name="Rectangle : coins arrondis 18">
              <a:extLst>
                <a:ext uri="{FF2B5EF4-FFF2-40B4-BE49-F238E27FC236}">
                  <a16:creationId xmlns:a16="http://schemas.microsoft.com/office/drawing/2014/main" id="{1943F8F2-895B-4989-E65C-6B8A976DE3E5}"/>
                </a:ext>
              </a:extLst>
            </p:cNvPr>
            <p:cNvSpPr/>
            <p:nvPr/>
          </p:nvSpPr>
          <p:spPr>
            <a:xfrm>
              <a:off x="3860804"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Botnet infection and DDoS Attack</a:t>
              </a:r>
            </a:p>
          </p:txBody>
        </p:sp>
        <p:sp>
          <p:nvSpPr>
            <p:cNvPr id="20" name="Rectangle : coins arrondis 19">
              <a:extLst>
                <a:ext uri="{FF2B5EF4-FFF2-40B4-BE49-F238E27FC236}">
                  <a16:creationId xmlns:a16="http://schemas.microsoft.com/office/drawing/2014/main" id="{1CBAE21D-74D6-37CF-B5A2-B15AE4BC009B}"/>
                </a:ext>
              </a:extLst>
            </p:cNvPr>
            <p:cNvSpPr/>
            <p:nvPr/>
          </p:nvSpPr>
          <p:spPr>
            <a:xfrm>
              <a:off x="3860804"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Evolved Scenario </a:t>
              </a:r>
            </a:p>
          </p:txBody>
        </p:sp>
        <p:sp>
          <p:nvSpPr>
            <p:cNvPr id="21" name="Rectangle : coins arrondis 20">
              <a:extLst>
                <a:ext uri="{FF2B5EF4-FFF2-40B4-BE49-F238E27FC236}">
                  <a16:creationId xmlns:a16="http://schemas.microsoft.com/office/drawing/2014/main" id="{C59ABD1D-A392-4900-3720-7753D733DE4B}"/>
                </a:ext>
              </a:extLst>
            </p:cNvPr>
            <p:cNvSpPr/>
            <p:nvPr/>
          </p:nvSpPr>
          <p:spPr>
            <a:xfrm>
              <a:off x="3860804"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dirty="0"/>
                <a:t>Evolved Scenario </a:t>
              </a:r>
              <a:r>
                <a:rPr lang="fr-FR" sz="1100" dirty="0" err="1"/>
                <a:t>with</a:t>
              </a:r>
              <a:r>
                <a:rPr lang="fr-FR" sz="1100" dirty="0"/>
                <a:t> Multi-exploitation</a:t>
              </a:r>
            </a:p>
          </p:txBody>
        </p:sp>
        <p:sp>
          <p:nvSpPr>
            <p:cNvPr id="26" name="Rectangle : coins arrondis 25">
              <a:extLst>
                <a:ext uri="{FF2B5EF4-FFF2-40B4-BE49-F238E27FC236}">
                  <a16:creationId xmlns:a16="http://schemas.microsoft.com/office/drawing/2014/main" id="{412B8A3E-928B-1B64-CA24-6F58EEAE5FDB}"/>
                </a:ext>
              </a:extLst>
            </p:cNvPr>
            <p:cNvSpPr/>
            <p:nvPr/>
          </p:nvSpPr>
          <p:spPr>
            <a:xfrm>
              <a:off x="7009860"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DDoS</a:t>
              </a:r>
            </a:p>
          </p:txBody>
        </p:sp>
        <p:sp>
          <p:nvSpPr>
            <p:cNvPr id="27" name="Rectangle : coins arrondis 26">
              <a:extLst>
                <a:ext uri="{FF2B5EF4-FFF2-40B4-BE49-F238E27FC236}">
                  <a16:creationId xmlns:a16="http://schemas.microsoft.com/office/drawing/2014/main" id="{A7FE20C9-414E-4EAD-9C3D-6AAE745A2152}"/>
                </a:ext>
              </a:extLst>
            </p:cNvPr>
            <p:cNvSpPr/>
            <p:nvPr/>
          </p:nvSpPr>
          <p:spPr>
            <a:xfrm>
              <a:off x="7009860"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SQL injection</a:t>
              </a:r>
            </a:p>
          </p:txBody>
        </p:sp>
        <p:sp>
          <p:nvSpPr>
            <p:cNvPr id="28" name="Rectangle : coins arrondis 27">
              <a:extLst>
                <a:ext uri="{FF2B5EF4-FFF2-40B4-BE49-F238E27FC236}">
                  <a16:creationId xmlns:a16="http://schemas.microsoft.com/office/drawing/2014/main" id="{59E2D53C-ACDB-AD11-12BB-9C9DED02A588}"/>
                </a:ext>
              </a:extLst>
            </p:cNvPr>
            <p:cNvSpPr/>
            <p:nvPr/>
          </p:nvSpPr>
          <p:spPr>
            <a:xfrm>
              <a:off x="7009860"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Social Engineering &amp; Brutal Force</a:t>
              </a:r>
            </a:p>
          </p:txBody>
        </p:sp>
        <p:sp>
          <p:nvSpPr>
            <p:cNvPr id="29" name="Rectangle : coins arrondis 28">
              <a:extLst>
                <a:ext uri="{FF2B5EF4-FFF2-40B4-BE49-F238E27FC236}">
                  <a16:creationId xmlns:a16="http://schemas.microsoft.com/office/drawing/2014/main" id="{9E386FC7-AD40-F738-07F2-B2C8F6101835}"/>
                </a:ext>
              </a:extLst>
            </p:cNvPr>
            <p:cNvSpPr/>
            <p:nvPr/>
          </p:nvSpPr>
          <p:spPr>
            <a:xfrm>
              <a:off x="7009860"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2FA Hacking &amp; Data Exfiltration</a:t>
              </a:r>
            </a:p>
          </p:txBody>
        </p:sp>
      </p:grpSp>
      <p:sp>
        <p:nvSpPr>
          <p:cNvPr id="25" name="Rectangle 24">
            <a:extLst>
              <a:ext uri="{FF2B5EF4-FFF2-40B4-BE49-F238E27FC236}">
                <a16:creationId xmlns:a16="http://schemas.microsoft.com/office/drawing/2014/main" id="{3ABBBFD0-146A-9544-1A7D-7FDD46560BC1}"/>
              </a:ext>
            </a:extLst>
          </p:cNvPr>
          <p:cNvSpPr/>
          <p:nvPr/>
        </p:nvSpPr>
        <p:spPr>
          <a:xfrm>
            <a:off x="2209143" y="818998"/>
            <a:ext cx="6124502" cy="228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ln w="0"/>
                <a:solidFill>
                  <a:schemeClr val="tx1"/>
                </a:solidFill>
                <a:effectLst>
                  <a:outerShdw blurRad="38100" dist="19050" dir="2700000" algn="tl" rotWithShape="0">
                    <a:schemeClr val="dk1">
                      <a:alpha val="40000"/>
                    </a:schemeClr>
                  </a:outerShdw>
                </a:effectLst>
              </a:rPr>
              <a:t>IT to OT :</a:t>
            </a:r>
            <a:r>
              <a:rPr lang="en-US" dirty="0">
                <a:ln w="0"/>
                <a:solidFill>
                  <a:schemeClr val="tx1"/>
                </a:solidFill>
                <a:effectLst>
                  <a:outerShdw blurRad="38100" dist="19050" dir="2700000" algn="tl" rotWithShape="0">
                    <a:schemeClr val="dk1">
                      <a:alpha val="40000"/>
                    </a:schemeClr>
                  </a:outerShdw>
                </a:effectLst>
              </a:rPr>
              <a:t> OT / ICS Penetration testing identifies potential entry points using non-intrusive techniques to identify vulnerabilities in the OT network. These techniques can include vulnerability scanning, network mapping, and analysis of network traffic.</a:t>
            </a:r>
          </a:p>
          <a:p>
            <a:pPr algn="just"/>
            <a:r>
              <a:rPr lang="en-US" dirty="0">
                <a:ln w="0"/>
                <a:solidFill>
                  <a:schemeClr val="tx1"/>
                </a:solidFill>
                <a:effectLst>
                  <a:outerShdw blurRad="38100" dist="19050" dir="2700000" algn="tl" rotWithShape="0">
                    <a:schemeClr val="dk1">
                      <a:alpha val="40000"/>
                    </a:schemeClr>
                  </a:outerShdw>
                </a:effectLst>
              </a:rPr>
              <a:t>OT Penetration Testing can also involve more intrusive techniques, such as attempting to exploit vulnerabilities discovered during the initial assessment. This allows the penetration tester to demonstrate the potential impact of an attack and provide recommendations for improving the security of the OT environment.</a:t>
            </a:r>
          </a:p>
          <a:p>
            <a:pPr algn="just"/>
            <a:r>
              <a:rPr lang="en-US" dirty="0">
                <a:ln w="0"/>
                <a:solidFill>
                  <a:schemeClr val="tx1"/>
                </a:solidFill>
                <a:effectLst>
                  <a:outerShdw blurRad="38100" dist="19050" dir="2700000" algn="tl" rotWithShape="0">
                    <a:schemeClr val="dk1">
                      <a:alpha val="40000"/>
                    </a:schemeClr>
                  </a:outerShdw>
                </a:effectLst>
              </a:rPr>
              <a:t>Vulnerabilities in the PLCs (software and hardware) as well as weaknesses in the network architecture and configurations are exploited using vulnerability scanning, network mapping, and analysis of network traffic.</a:t>
            </a:r>
          </a:p>
        </p:txBody>
      </p:sp>
      <p:sp>
        <p:nvSpPr>
          <p:cNvPr id="30" name="Rectangle 29">
            <a:extLst>
              <a:ext uri="{FF2B5EF4-FFF2-40B4-BE49-F238E27FC236}">
                <a16:creationId xmlns:a16="http://schemas.microsoft.com/office/drawing/2014/main" id="{C0D2DEA4-951D-523C-35C1-A260834D6027}"/>
              </a:ext>
            </a:extLst>
          </p:cNvPr>
          <p:cNvSpPr/>
          <p:nvPr/>
        </p:nvSpPr>
        <p:spPr>
          <a:xfrm>
            <a:off x="2471620" y="1560115"/>
            <a:ext cx="6124502" cy="228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n w="0"/>
                <a:solidFill>
                  <a:schemeClr val="tx1"/>
                </a:solidFill>
                <a:effectLst>
                  <a:outerShdw blurRad="38100" dist="19050" dir="2700000" algn="tl" rotWithShape="0">
                    <a:schemeClr val="dk1">
                      <a:alpha val="40000"/>
                    </a:schemeClr>
                  </a:outerShdw>
                </a:effectLst>
              </a:rPr>
              <a:t>Man in the middle Attack : </a:t>
            </a:r>
            <a:r>
              <a:rPr lang="en-US" dirty="0">
                <a:solidFill>
                  <a:schemeClr val="tx1"/>
                </a:solidFill>
              </a:rPr>
              <a:t>A man-in-the-middle attack is a form of eavesdropping attack in which an attacker intercepts a information or data transfer in progress. The attacker poses as genuine participant after inserting himself in the “middle”. This allows him to intercept information from both parties and perform malicious tasks.</a:t>
            </a:r>
          </a:p>
          <a:p>
            <a:r>
              <a:rPr lang="en-US" dirty="0">
                <a:solidFill>
                  <a:schemeClr val="tx1"/>
                </a:solidFill>
              </a:rPr>
              <a:t>Basically, every ICS/SCADA device is monitored and controlled via an controller /HMI system and its graphic interface allowing to monitor the sensors and activate the effectors (a given pressure level activates a pump and can open a circuit).</a:t>
            </a:r>
          </a:p>
          <a:p>
            <a:r>
              <a:rPr lang="en-US" dirty="0">
                <a:solidFill>
                  <a:schemeClr val="tx1"/>
                </a:solidFill>
              </a:rPr>
              <a:t>Imagine a scenario where the HMI sends a signal to turn OFF a device but the signal is sniffed midway by an attacker and changed the signal to turn ON and then transmitted. This attack can cause mass destruction to an industrial facility.</a:t>
            </a:r>
          </a:p>
          <a:p>
            <a:pPr algn="just"/>
            <a:endParaRPr lang="en-US"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7DB3319B-C0C3-7B58-9612-E8DFAA216DCF}"/>
              </a:ext>
            </a:extLst>
          </p:cNvPr>
          <p:cNvSpPr/>
          <p:nvPr/>
        </p:nvSpPr>
        <p:spPr>
          <a:xfrm>
            <a:off x="2835676" y="2397642"/>
            <a:ext cx="6124502" cy="228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n w="0"/>
                <a:solidFill>
                  <a:schemeClr val="tx1"/>
                </a:solidFill>
                <a:effectLst>
                  <a:outerShdw blurRad="38100" dist="19050" dir="2700000" algn="tl" rotWithShape="0">
                    <a:schemeClr val="dk1">
                      <a:alpha val="40000"/>
                    </a:schemeClr>
                  </a:outerShdw>
                </a:effectLst>
              </a:rPr>
              <a:t>Malicious PLC: </a:t>
            </a:r>
            <a:r>
              <a:rPr lang="en-US" dirty="0">
                <a:ln w="0"/>
                <a:solidFill>
                  <a:schemeClr val="tx1"/>
                </a:solidFill>
                <a:effectLst>
                  <a:outerShdw blurRad="38100" dist="19050" dir="2700000" algn="tl" rotWithShape="0">
                    <a:schemeClr val="dk1">
                      <a:alpha val="40000"/>
                    </a:schemeClr>
                  </a:outerShdw>
                </a:effectLst>
              </a:rPr>
              <a:t>Programmable logic controllers (PLCs) are parts of industrial control systems (ICS). They receive data from sensors, process it and – based on the data and their pre-programmed logic – deliver outputs to effectors that control industrial processes (pumps, engines,…). </a:t>
            </a:r>
          </a:p>
          <a:p>
            <a:r>
              <a:rPr lang="en-US" dirty="0">
                <a:ln w="0"/>
                <a:solidFill>
                  <a:schemeClr val="tx1"/>
                </a:solidFill>
                <a:effectLst>
                  <a:outerShdw blurRad="38100" dist="19050" dir="2700000" algn="tl" rotWithShape="0">
                    <a:schemeClr val="dk1">
                      <a:alpha val="40000"/>
                    </a:schemeClr>
                  </a:outerShdw>
                </a:effectLst>
              </a:rPr>
              <a:t>n recent years the PLC’s firmware layer, have begun to include an embedded webserver to ease configuration and control via customizable web services and APIs. Unfortunately, it also improved remote access possibilities for attackers. </a:t>
            </a:r>
          </a:p>
          <a:p>
            <a:r>
              <a:rPr lang="en-US" dirty="0">
                <a:ln w="0"/>
                <a:solidFill>
                  <a:schemeClr val="tx1"/>
                </a:solidFill>
                <a:effectLst>
                  <a:outerShdw blurRad="38100" dist="19050" dir="2700000" algn="tl" rotWithShape="0">
                    <a:schemeClr val="dk1">
                      <a:alpha val="40000"/>
                    </a:schemeClr>
                  </a:outerShdw>
                </a:effectLst>
              </a:rPr>
              <a:t>While previous attacks on PLCs infected either the control logic or firmware portions of PLC computation, Malicious PLC’s attacks exclusively infects the web application hosted by the embedded webservers within the PLCs.</a:t>
            </a:r>
            <a:endParaRPr lang="en-US" dirty="0">
              <a:solidFill>
                <a:schemeClr val="tx1"/>
              </a:solidFill>
            </a:endParaRPr>
          </a:p>
        </p:txBody>
      </p:sp>
    </p:spTree>
    <p:extLst>
      <p:ext uri="{BB962C8B-B14F-4D97-AF65-F5344CB8AC3E}">
        <p14:creationId xmlns:p14="http://schemas.microsoft.com/office/powerpoint/2010/main" val="27237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 decel="100000"/>
                                        <p:tgtEl>
                                          <p:spTgt spid="3"/>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
                                        </p:tgtEl>
                                        <p:attrNameLst>
                                          <p:attrName>ppt_y</p:attrName>
                                        </p:attrNameLst>
                                      </p:cBhvr>
                                      <p:tavLst>
                                        <p:tav tm="0">
                                          <p:val>
                                            <p:strVal val="ppt_y"/>
                                          </p:val>
                                        </p:tav>
                                        <p:tav tm="100000">
                                          <p:val>
                                            <p:strVal val="ppt_y+1"/>
                                          </p:val>
                                        </p:tav>
                                      </p:tavLst>
                                    </p:anim>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35" presetClass="path" presetSubtype="0" accel="50000" decel="50000" fill="hold" nodeType="afterEffect">
                                  <p:stCondLst>
                                    <p:cond delay="0"/>
                                  </p:stCondLst>
                                  <p:childTnLst>
                                    <p:animMotion origin="layout" path="M -3.05556E-6 -3.33333E-6 L -0.56632 2.09877E-6 " pathEditMode="relative" rAng="0" ptsTypes="AA">
                                      <p:cBhvr>
                                        <p:cTn id="13" dur="2000" fill="hold"/>
                                        <p:tgtEl>
                                          <p:spTgt spid="4"/>
                                        </p:tgtEl>
                                        <p:attrNameLst>
                                          <p:attrName>ppt_x</p:attrName>
                                          <p:attrName>ppt_y</p:attrName>
                                        </p:attrNameLst>
                                      </p:cBhvr>
                                      <p:rCtr x="-28229" y="62"/>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3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0" grpId="0" animBg="1"/>
      <p:bldP spid="30" grpId="1" animBg="1"/>
      <p:bldP spid="31" grpId="0" animBg="1"/>
      <p:bldP spid="31"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F2BE12A-B290-C4F4-4FD2-3FD695C55E1C}"/>
              </a:ext>
            </a:extLst>
          </p:cNvPr>
          <p:cNvSpPr txBox="1"/>
          <p:nvPr/>
        </p:nvSpPr>
        <p:spPr>
          <a:xfrm>
            <a:off x="702469" y="996040"/>
            <a:ext cx="6565106" cy="3539430"/>
          </a:xfrm>
          <a:prstGeom prst="rect">
            <a:avLst/>
          </a:prstGeom>
          <a:noFill/>
        </p:spPr>
        <p:txBody>
          <a:bodyPr wrap="square">
            <a:spAutoFit/>
          </a:bodyPr>
          <a:lstStyle/>
          <a:p>
            <a:pPr marL="285750" indent="-285750">
              <a:buFont typeface="Courier New" panose="02070309020205020404" pitchFamily="49" charset="0"/>
              <a:buChar char="o"/>
            </a:pPr>
            <a:r>
              <a:rPr lang="fr-FR" sz="1600" dirty="0" err="1"/>
              <a:t>Programming</a:t>
            </a:r>
            <a:r>
              <a:rPr lang="fr-FR" sz="1600" dirty="0"/>
              <a:t> a PLC / HMI + </a:t>
            </a:r>
            <a:r>
              <a:rPr lang="fr-FR" sz="1600" dirty="0" err="1"/>
              <a:t>Integrating</a:t>
            </a:r>
            <a:r>
              <a:rPr lang="fr-FR" sz="1600" dirty="0"/>
              <a:t> Level-0 Field </a:t>
            </a:r>
            <a:r>
              <a:rPr lang="fr-FR" sz="1600" dirty="0" err="1"/>
              <a:t>devices</a:t>
            </a:r>
            <a:r>
              <a:rPr lang="fr-FR" sz="1600" dirty="0"/>
              <a:t> (1 </a:t>
            </a:r>
            <a:r>
              <a:rPr lang="fr-FR" sz="1600" dirty="0" err="1"/>
              <a:t>day</a:t>
            </a:r>
            <a:r>
              <a:rPr lang="fr-FR" sz="1600" dirty="0"/>
              <a:t>)</a:t>
            </a:r>
          </a:p>
          <a:p>
            <a:pPr marL="285750" indent="-285750">
              <a:buFont typeface="Courier New" panose="02070309020205020404" pitchFamily="49" charset="0"/>
              <a:buChar char="o"/>
            </a:pPr>
            <a:r>
              <a:rPr lang="fr-FR" sz="1600" dirty="0" err="1"/>
              <a:t>Securing</a:t>
            </a:r>
            <a:r>
              <a:rPr lang="fr-FR" sz="1600" dirty="0"/>
              <a:t> Architectures (1 </a:t>
            </a:r>
            <a:r>
              <a:rPr lang="fr-FR" sz="1600" dirty="0" err="1"/>
              <a:t>day</a:t>
            </a:r>
            <a:r>
              <a:rPr lang="fr-FR" sz="1600" dirty="0"/>
              <a:t>)</a:t>
            </a:r>
          </a:p>
          <a:p>
            <a:pPr marL="285750" indent="-285750">
              <a:buFont typeface="Courier New" panose="02070309020205020404" pitchFamily="49" charset="0"/>
              <a:buChar char="o"/>
            </a:pPr>
            <a:r>
              <a:rPr lang="fr-FR" sz="1600" dirty="0"/>
              <a:t>Communication </a:t>
            </a:r>
            <a:r>
              <a:rPr lang="fr-FR" sz="1600" dirty="0" err="1"/>
              <a:t>protocols</a:t>
            </a:r>
            <a:r>
              <a:rPr lang="fr-FR" sz="1600" dirty="0"/>
              <a:t> –(Network / </a:t>
            </a:r>
            <a:r>
              <a:rPr lang="fr-FR" sz="1600" dirty="0" err="1"/>
              <a:t>Industry</a:t>
            </a:r>
            <a:r>
              <a:rPr lang="fr-FR" sz="1600" dirty="0"/>
              <a:t> </a:t>
            </a:r>
            <a:r>
              <a:rPr lang="fr-FR" sz="1600" dirty="0" err="1"/>
              <a:t>protocols</a:t>
            </a:r>
            <a:r>
              <a:rPr lang="fr-FR" sz="1600" dirty="0"/>
              <a:t>) – (1 </a:t>
            </a:r>
            <a:r>
              <a:rPr lang="fr-FR" sz="1600" dirty="0" err="1"/>
              <a:t>day</a:t>
            </a:r>
            <a:r>
              <a:rPr lang="fr-FR" sz="1600" dirty="0"/>
              <a:t>)</a:t>
            </a:r>
          </a:p>
          <a:p>
            <a:pPr marL="285750" indent="-285750">
              <a:buFont typeface="Courier New" panose="02070309020205020404" pitchFamily="49" charset="0"/>
              <a:buChar char="o"/>
            </a:pPr>
            <a:r>
              <a:rPr lang="fr-FR" sz="1600" dirty="0"/>
              <a:t>Hands-on </a:t>
            </a:r>
            <a:r>
              <a:rPr lang="fr-FR" sz="1600" dirty="0" err="1"/>
              <a:t>specific</a:t>
            </a:r>
            <a:r>
              <a:rPr lang="fr-FR" sz="1600" dirty="0"/>
              <a:t> use cases </a:t>
            </a:r>
          </a:p>
          <a:p>
            <a:pPr marL="628650" lvl="1" indent="-285750">
              <a:buFont typeface="Wingdings" panose="05000000000000000000" pitchFamily="2" charset="2"/>
              <a:buChar char="ü"/>
            </a:pPr>
            <a:r>
              <a:rPr lang="fr-FR" sz="1600" dirty="0" err="1"/>
              <a:t>Finding</a:t>
            </a:r>
            <a:r>
              <a:rPr lang="fr-FR" sz="1600" dirty="0"/>
              <a:t> </a:t>
            </a:r>
            <a:r>
              <a:rPr lang="fr-FR" sz="1600" dirty="0" err="1"/>
              <a:t>Passwords</a:t>
            </a:r>
            <a:r>
              <a:rPr lang="fr-FR" sz="1600" dirty="0"/>
              <a:t> in Embedded </a:t>
            </a:r>
            <a:r>
              <a:rPr lang="fr-FR" sz="1600" dirty="0" err="1"/>
              <a:t>Devices</a:t>
            </a:r>
            <a:endParaRPr lang="fr-FR" sz="1600" dirty="0"/>
          </a:p>
          <a:p>
            <a:pPr marL="628650" lvl="1" indent="-285750">
              <a:buFont typeface="Wingdings" panose="05000000000000000000" pitchFamily="2" charset="2"/>
              <a:buChar char="ü"/>
            </a:pPr>
            <a:r>
              <a:rPr lang="fr-FR" sz="1600" dirty="0" err="1"/>
              <a:t>Exploring</a:t>
            </a:r>
            <a:r>
              <a:rPr lang="fr-FR" sz="1600" dirty="0"/>
              <a:t> </a:t>
            </a:r>
            <a:r>
              <a:rPr lang="fr-FR" sz="1600" dirty="0" err="1"/>
              <a:t>Fieldbus</a:t>
            </a:r>
            <a:r>
              <a:rPr lang="fr-FR" sz="1600" dirty="0"/>
              <a:t> communication </a:t>
            </a:r>
            <a:r>
              <a:rPr lang="fr-FR" sz="1600" dirty="0" err="1"/>
              <a:t>protocols</a:t>
            </a:r>
            <a:endParaRPr lang="fr-FR" sz="1600" dirty="0"/>
          </a:p>
          <a:p>
            <a:pPr marL="628650" lvl="1" indent="-285750">
              <a:buFont typeface="Wingdings" panose="05000000000000000000" pitchFamily="2" charset="2"/>
              <a:buChar char="ü"/>
            </a:pPr>
            <a:r>
              <a:rPr lang="fr-FR" sz="1600" dirty="0"/>
              <a:t>Network Capture and </a:t>
            </a:r>
            <a:r>
              <a:rPr lang="fr-FR" sz="1600" dirty="0" err="1"/>
              <a:t>forensics</a:t>
            </a:r>
            <a:r>
              <a:rPr lang="fr-FR" sz="1600" dirty="0"/>
              <a:t> of an </a:t>
            </a:r>
            <a:r>
              <a:rPr lang="fr-FR" sz="1600" dirty="0" err="1"/>
              <a:t>attack</a:t>
            </a:r>
            <a:endParaRPr lang="fr-FR" sz="1600" dirty="0"/>
          </a:p>
          <a:p>
            <a:pPr marL="628650" lvl="1" indent="-285750">
              <a:buFont typeface="Wingdings" panose="05000000000000000000" pitchFamily="2" charset="2"/>
              <a:buChar char="ü"/>
            </a:pPr>
            <a:r>
              <a:rPr lang="fr-FR" sz="1600" dirty="0" err="1"/>
              <a:t>Bypassing</a:t>
            </a:r>
            <a:r>
              <a:rPr lang="fr-FR" sz="1600" dirty="0"/>
              <a:t> </a:t>
            </a:r>
            <a:r>
              <a:rPr lang="fr-FR" sz="1600" dirty="0" err="1"/>
              <a:t>Auth</a:t>
            </a:r>
            <a:r>
              <a:rPr lang="fr-FR" sz="1600" dirty="0"/>
              <a:t> via SQL Injection</a:t>
            </a:r>
          </a:p>
          <a:p>
            <a:pPr marL="628650" lvl="1" indent="-285750">
              <a:buFont typeface="Wingdings" panose="05000000000000000000" pitchFamily="2" charset="2"/>
              <a:buChar char="ü"/>
            </a:pPr>
            <a:r>
              <a:rPr lang="fr-FR" sz="1600" dirty="0" err="1"/>
              <a:t>Password</a:t>
            </a:r>
            <a:r>
              <a:rPr lang="fr-FR" sz="1600" dirty="0"/>
              <a:t> Fuzzing / </a:t>
            </a:r>
            <a:r>
              <a:rPr lang="fr-FR" sz="1600" dirty="0" err="1"/>
              <a:t>Brutte</a:t>
            </a:r>
            <a:r>
              <a:rPr lang="fr-FR" sz="1600" dirty="0"/>
              <a:t> force</a:t>
            </a:r>
          </a:p>
          <a:p>
            <a:pPr marL="628650" lvl="1" indent="-285750">
              <a:buFont typeface="Wingdings" panose="05000000000000000000" pitchFamily="2" charset="2"/>
              <a:buChar char="ü"/>
            </a:pPr>
            <a:r>
              <a:rPr lang="fr-FR" sz="1600" dirty="0" err="1"/>
              <a:t>Finding</a:t>
            </a:r>
            <a:r>
              <a:rPr lang="fr-FR" sz="1600" dirty="0"/>
              <a:t> </a:t>
            </a:r>
            <a:r>
              <a:rPr lang="fr-FR" sz="1600" dirty="0" err="1"/>
              <a:t>Remote</a:t>
            </a:r>
            <a:r>
              <a:rPr lang="fr-FR" sz="1600" dirty="0"/>
              <a:t> Access</a:t>
            </a:r>
          </a:p>
          <a:p>
            <a:pPr marL="628650" lvl="1" indent="-285750">
              <a:buFont typeface="Wingdings" panose="05000000000000000000" pitchFamily="2" charset="2"/>
              <a:buChar char="ü"/>
            </a:pPr>
            <a:r>
              <a:rPr lang="fr-FR" sz="1600" dirty="0" err="1"/>
              <a:t>Baselining</a:t>
            </a:r>
            <a:r>
              <a:rPr lang="fr-FR" sz="1600" dirty="0"/>
              <a:t> </a:t>
            </a:r>
            <a:r>
              <a:rPr lang="fr-FR" sz="1600" dirty="0" err="1"/>
              <a:t>with</a:t>
            </a:r>
            <a:r>
              <a:rPr lang="fr-FR" sz="1600" dirty="0"/>
              <a:t> PowerShell</a:t>
            </a:r>
          </a:p>
          <a:p>
            <a:pPr marL="628650" lvl="1" indent="-285750">
              <a:buFont typeface="Wingdings" panose="05000000000000000000" pitchFamily="2" charset="2"/>
              <a:buChar char="ü"/>
            </a:pPr>
            <a:r>
              <a:rPr lang="fr-FR" sz="1600" dirty="0"/>
              <a:t>Configuration of Host-</a:t>
            </a:r>
            <a:r>
              <a:rPr lang="fr-FR" sz="1600" dirty="0" err="1"/>
              <a:t>Based</a:t>
            </a:r>
            <a:r>
              <a:rPr lang="fr-FR" sz="1600" dirty="0"/>
              <a:t> Firewalls</a:t>
            </a:r>
          </a:p>
          <a:p>
            <a:pPr marL="628650" lvl="1" indent="-285750">
              <a:buFont typeface="Wingdings" panose="05000000000000000000" pitchFamily="2" charset="2"/>
              <a:buChar char="ü"/>
            </a:pPr>
            <a:r>
              <a:rPr lang="fr-FR" sz="1600" dirty="0" err="1"/>
              <a:t>Analysis</a:t>
            </a:r>
            <a:r>
              <a:rPr lang="fr-FR" sz="1600" dirty="0"/>
              <a:t> of Windows Event Logs</a:t>
            </a:r>
          </a:p>
          <a:p>
            <a:pPr marL="628650" lvl="1" indent="-285750">
              <a:buFont typeface="Wingdings" panose="05000000000000000000" pitchFamily="2" charset="2"/>
              <a:buChar char="ü"/>
            </a:pPr>
            <a:r>
              <a:rPr lang="fr-FR" sz="1600" dirty="0"/>
              <a:t>Incident </a:t>
            </a:r>
            <a:r>
              <a:rPr lang="fr-FR" sz="1600" dirty="0" err="1"/>
              <a:t>Response</a:t>
            </a:r>
            <a:r>
              <a:rPr lang="fr-FR" sz="1600" dirty="0"/>
              <a:t> </a:t>
            </a:r>
            <a:r>
              <a:rPr lang="fr-FR" sz="1600" dirty="0" err="1"/>
              <a:t>Tabletop</a:t>
            </a:r>
            <a:r>
              <a:rPr lang="fr-FR" sz="1600" dirty="0"/>
              <a:t> </a:t>
            </a:r>
            <a:r>
              <a:rPr lang="fr-FR" sz="1600" dirty="0" err="1"/>
              <a:t>Exercise</a:t>
            </a:r>
            <a:endParaRPr lang="fr-FR" sz="1600" dirty="0"/>
          </a:p>
        </p:txBody>
      </p:sp>
      <p:sp>
        <p:nvSpPr>
          <p:cNvPr id="4" name="Titre 1">
            <a:extLst>
              <a:ext uri="{FF2B5EF4-FFF2-40B4-BE49-F238E27FC236}">
                <a16:creationId xmlns:a16="http://schemas.microsoft.com/office/drawing/2014/main" id="{94848CC3-B504-78B6-464B-48E8598EAD9B}"/>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p:txBody>
      </p:sp>
    </p:spTree>
    <p:extLst>
      <p:ext uri="{BB962C8B-B14F-4D97-AF65-F5344CB8AC3E}">
        <p14:creationId xmlns:p14="http://schemas.microsoft.com/office/powerpoint/2010/main" val="4139696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7A944-63CC-6067-0633-DB9961774A2C}"/>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a:p>
            <a:r>
              <a:rPr lang="fr-FR" sz="1800" dirty="0" err="1"/>
              <a:t>Dedicated</a:t>
            </a:r>
            <a:r>
              <a:rPr lang="fr-FR" sz="1800" dirty="0"/>
              <a:t> session - Links</a:t>
            </a:r>
          </a:p>
        </p:txBody>
      </p:sp>
      <p:sp>
        <p:nvSpPr>
          <p:cNvPr id="5" name="Rectangle : coins arrondis 4">
            <a:extLst>
              <a:ext uri="{FF2B5EF4-FFF2-40B4-BE49-F238E27FC236}">
                <a16:creationId xmlns:a16="http://schemas.microsoft.com/office/drawing/2014/main" id="{19549464-9B3E-95C8-231A-719F0C0793C3}"/>
              </a:ext>
            </a:extLst>
          </p:cNvPr>
          <p:cNvSpPr/>
          <p:nvPr/>
        </p:nvSpPr>
        <p:spPr>
          <a:xfrm>
            <a:off x="807672" y="1276350"/>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Finding</a:t>
            </a:r>
            <a:r>
              <a:rPr lang="fr-FR" sz="1400" dirty="0">
                <a:solidFill>
                  <a:schemeClr val="tx1"/>
                </a:solidFill>
              </a:rPr>
              <a:t> </a:t>
            </a:r>
            <a:r>
              <a:rPr lang="fr-FR" sz="1400" dirty="0" err="1">
                <a:solidFill>
                  <a:schemeClr val="tx1"/>
                </a:solidFill>
              </a:rPr>
              <a:t>passwords</a:t>
            </a:r>
            <a:r>
              <a:rPr lang="fr-FR" sz="1400" dirty="0">
                <a:solidFill>
                  <a:schemeClr val="tx1"/>
                </a:solidFill>
              </a:rPr>
              <a:t> in Embedded </a:t>
            </a:r>
            <a:r>
              <a:rPr lang="fr-FR" sz="1400" dirty="0" err="1">
                <a:solidFill>
                  <a:schemeClr val="tx1"/>
                </a:solidFill>
              </a:rPr>
              <a:t>Devices</a:t>
            </a:r>
            <a:endParaRPr lang="fr-FR" sz="1400" dirty="0">
              <a:solidFill>
                <a:schemeClr val="tx1"/>
              </a:solidFill>
            </a:endParaRPr>
          </a:p>
        </p:txBody>
      </p:sp>
      <p:sp>
        <p:nvSpPr>
          <p:cNvPr id="6" name="Rectangle : coins arrondis 5">
            <a:extLst>
              <a:ext uri="{FF2B5EF4-FFF2-40B4-BE49-F238E27FC236}">
                <a16:creationId xmlns:a16="http://schemas.microsoft.com/office/drawing/2014/main" id="{3638F5AA-DDA7-5FDE-766C-7C8F6CB0A60D}"/>
              </a:ext>
            </a:extLst>
          </p:cNvPr>
          <p:cNvSpPr/>
          <p:nvPr/>
        </p:nvSpPr>
        <p:spPr>
          <a:xfrm>
            <a:off x="3207972" y="1275719"/>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Exploring</a:t>
            </a:r>
            <a:r>
              <a:rPr lang="fr-FR" sz="1400" dirty="0">
                <a:solidFill>
                  <a:schemeClr val="tx1"/>
                </a:solidFill>
              </a:rPr>
              <a:t> </a:t>
            </a:r>
            <a:r>
              <a:rPr lang="fr-FR" sz="1400" dirty="0" err="1">
                <a:solidFill>
                  <a:schemeClr val="tx1"/>
                </a:solidFill>
              </a:rPr>
              <a:t>Fieldbus</a:t>
            </a:r>
            <a:r>
              <a:rPr lang="fr-FR" sz="1400" dirty="0">
                <a:solidFill>
                  <a:schemeClr val="tx1"/>
                </a:solidFill>
              </a:rPr>
              <a:t> </a:t>
            </a:r>
            <a:r>
              <a:rPr lang="fr-FR" sz="1400" dirty="0" err="1">
                <a:solidFill>
                  <a:schemeClr val="tx1"/>
                </a:solidFill>
              </a:rPr>
              <a:t>Comms</a:t>
            </a:r>
            <a:r>
              <a:rPr lang="fr-FR" sz="1400" dirty="0">
                <a:solidFill>
                  <a:schemeClr val="tx1"/>
                </a:solidFill>
              </a:rPr>
              <a:t> </a:t>
            </a:r>
            <a:r>
              <a:rPr lang="fr-FR" sz="1400" dirty="0" err="1">
                <a:solidFill>
                  <a:schemeClr val="tx1"/>
                </a:solidFill>
              </a:rPr>
              <a:t>protocols</a:t>
            </a:r>
            <a:endParaRPr lang="fr-FR" sz="1400" dirty="0">
              <a:solidFill>
                <a:schemeClr val="tx1"/>
              </a:solidFill>
            </a:endParaRPr>
          </a:p>
        </p:txBody>
      </p:sp>
      <p:sp>
        <p:nvSpPr>
          <p:cNvPr id="7" name="Rectangle : coins arrondis 6">
            <a:extLst>
              <a:ext uri="{FF2B5EF4-FFF2-40B4-BE49-F238E27FC236}">
                <a16:creationId xmlns:a16="http://schemas.microsoft.com/office/drawing/2014/main" id="{5C1573D2-1761-1128-A5F5-1DDC8D38C969}"/>
              </a:ext>
            </a:extLst>
          </p:cNvPr>
          <p:cNvSpPr/>
          <p:nvPr/>
        </p:nvSpPr>
        <p:spPr>
          <a:xfrm>
            <a:off x="5665422" y="1289376"/>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a:solidFill>
                  <a:schemeClr val="tx1"/>
                </a:solidFill>
              </a:rPr>
              <a:t>Network Capture and </a:t>
            </a:r>
            <a:r>
              <a:rPr lang="fr-FR" sz="1400" dirty="0" err="1">
                <a:solidFill>
                  <a:schemeClr val="tx1"/>
                </a:solidFill>
              </a:rPr>
              <a:t>forensics</a:t>
            </a:r>
            <a:r>
              <a:rPr lang="fr-FR" sz="1400" dirty="0">
                <a:solidFill>
                  <a:schemeClr val="tx1"/>
                </a:solidFill>
              </a:rPr>
              <a:t> of an </a:t>
            </a:r>
            <a:r>
              <a:rPr lang="fr-FR" sz="1400" dirty="0" err="1">
                <a:solidFill>
                  <a:schemeClr val="tx1"/>
                </a:solidFill>
              </a:rPr>
              <a:t>attack</a:t>
            </a:r>
            <a:endParaRPr lang="fr-FR" sz="1400" dirty="0">
              <a:solidFill>
                <a:schemeClr val="tx1"/>
              </a:solidFill>
            </a:endParaRPr>
          </a:p>
        </p:txBody>
      </p:sp>
      <p:sp>
        <p:nvSpPr>
          <p:cNvPr id="8" name="Rectangle : coins arrondis 7">
            <a:extLst>
              <a:ext uri="{FF2B5EF4-FFF2-40B4-BE49-F238E27FC236}">
                <a16:creationId xmlns:a16="http://schemas.microsoft.com/office/drawing/2014/main" id="{40D36478-D4A0-D282-CBDF-82A3584C24C9}"/>
              </a:ext>
            </a:extLst>
          </p:cNvPr>
          <p:cNvSpPr/>
          <p:nvPr/>
        </p:nvSpPr>
        <p:spPr>
          <a:xfrm>
            <a:off x="807672" y="2181225"/>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Bypassing</a:t>
            </a:r>
            <a:r>
              <a:rPr lang="fr-FR" sz="1400" dirty="0">
                <a:solidFill>
                  <a:schemeClr val="tx1"/>
                </a:solidFill>
              </a:rPr>
              <a:t> </a:t>
            </a:r>
            <a:r>
              <a:rPr lang="fr-FR" sz="1400" dirty="0" err="1">
                <a:solidFill>
                  <a:schemeClr val="tx1"/>
                </a:solidFill>
              </a:rPr>
              <a:t>Auth</a:t>
            </a:r>
            <a:r>
              <a:rPr lang="fr-FR" sz="1400" dirty="0">
                <a:solidFill>
                  <a:schemeClr val="tx1"/>
                </a:solidFill>
              </a:rPr>
              <a:t> via SQL Injection</a:t>
            </a:r>
          </a:p>
        </p:txBody>
      </p:sp>
      <p:sp>
        <p:nvSpPr>
          <p:cNvPr id="9" name="Rectangle : coins arrondis 8">
            <a:extLst>
              <a:ext uri="{FF2B5EF4-FFF2-40B4-BE49-F238E27FC236}">
                <a16:creationId xmlns:a16="http://schemas.microsoft.com/office/drawing/2014/main" id="{AF4549B3-8467-323F-8AC1-18211622E891}"/>
              </a:ext>
            </a:extLst>
          </p:cNvPr>
          <p:cNvSpPr/>
          <p:nvPr/>
        </p:nvSpPr>
        <p:spPr>
          <a:xfrm>
            <a:off x="3207972" y="2242822"/>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Password</a:t>
            </a:r>
            <a:r>
              <a:rPr lang="fr-FR" sz="1400" dirty="0">
                <a:solidFill>
                  <a:schemeClr val="tx1"/>
                </a:solidFill>
              </a:rPr>
              <a:t> Fuzzing / </a:t>
            </a:r>
            <a:r>
              <a:rPr lang="fr-FR" sz="1400" dirty="0" err="1">
                <a:solidFill>
                  <a:schemeClr val="tx1"/>
                </a:solidFill>
              </a:rPr>
              <a:t>Brutte</a:t>
            </a:r>
            <a:r>
              <a:rPr lang="fr-FR" sz="1400" dirty="0">
                <a:solidFill>
                  <a:schemeClr val="tx1"/>
                </a:solidFill>
              </a:rPr>
              <a:t> force</a:t>
            </a:r>
          </a:p>
        </p:txBody>
      </p:sp>
      <p:sp>
        <p:nvSpPr>
          <p:cNvPr id="10" name="Rectangle : coins arrondis 9">
            <a:extLst>
              <a:ext uri="{FF2B5EF4-FFF2-40B4-BE49-F238E27FC236}">
                <a16:creationId xmlns:a16="http://schemas.microsoft.com/office/drawing/2014/main" id="{0006EDD2-2338-36C8-D87E-060E66101D11}"/>
              </a:ext>
            </a:extLst>
          </p:cNvPr>
          <p:cNvSpPr/>
          <p:nvPr/>
        </p:nvSpPr>
        <p:spPr>
          <a:xfrm>
            <a:off x="5665422" y="2243832"/>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Finding</a:t>
            </a:r>
            <a:r>
              <a:rPr lang="fr-FR" sz="1400" dirty="0">
                <a:solidFill>
                  <a:schemeClr val="tx1"/>
                </a:solidFill>
              </a:rPr>
              <a:t> </a:t>
            </a:r>
            <a:r>
              <a:rPr lang="fr-FR" sz="1400" dirty="0" err="1">
                <a:solidFill>
                  <a:schemeClr val="tx1"/>
                </a:solidFill>
              </a:rPr>
              <a:t>Remote</a:t>
            </a:r>
            <a:r>
              <a:rPr lang="fr-FR" sz="1400" dirty="0">
                <a:solidFill>
                  <a:schemeClr val="tx1"/>
                </a:solidFill>
              </a:rPr>
              <a:t> Access</a:t>
            </a:r>
          </a:p>
        </p:txBody>
      </p:sp>
      <p:sp>
        <p:nvSpPr>
          <p:cNvPr id="11" name="Rectangle : coins arrondis 10">
            <a:extLst>
              <a:ext uri="{FF2B5EF4-FFF2-40B4-BE49-F238E27FC236}">
                <a16:creationId xmlns:a16="http://schemas.microsoft.com/office/drawing/2014/main" id="{BBBF832D-0DB3-F97A-B7CA-456031A51D3B}"/>
              </a:ext>
            </a:extLst>
          </p:cNvPr>
          <p:cNvSpPr/>
          <p:nvPr/>
        </p:nvSpPr>
        <p:spPr>
          <a:xfrm>
            <a:off x="3207972" y="3254807"/>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Analysis</a:t>
            </a:r>
            <a:r>
              <a:rPr lang="fr-FR" sz="1400" dirty="0">
                <a:solidFill>
                  <a:schemeClr val="tx1"/>
                </a:solidFill>
              </a:rPr>
              <a:t> of Windows Event Logs</a:t>
            </a:r>
          </a:p>
        </p:txBody>
      </p:sp>
      <p:sp>
        <p:nvSpPr>
          <p:cNvPr id="12" name="Rectangle : coins arrondis 11">
            <a:extLst>
              <a:ext uri="{FF2B5EF4-FFF2-40B4-BE49-F238E27FC236}">
                <a16:creationId xmlns:a16="http://schemas.microsoft.com/office/drawing/2014/main" id="{AAF76304-A5D0-94D5-428E-C6675B641119}"/>
              </a:ext>
            </a:extLst>
          </p:cNvPr>
          <p:cNvSpPr/>
          <p:nvPr/>
        </p:nvSpPr>
        <p:spPr>
          <a:xfrm>
            <a:off x="807672" y="3187439"/>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a:solidFill>
                  <a:schemeClr val="tx1"/>
                </a:solidFill>
              </a:rPr>
              <a:t>Configuration of Host-</a:t>
            </a:r>
            <a:r>
              <a:rPr lang="fr-FR" sz="1400" dirty="0" err="1">
                <a:solidFill>
                  <a:schemeClr val="tx1"/>
                </a:solidFill>
              </a:rPr>
              <a:t>Based</a:t>
            </a:r>
            <a:r>
              <a:rPr lang="fr-FR" sz="1400" dirty="0">
                <a:solidFill>
                  <a:schemeClr val="tx1"/>
                </a:solidFill>
              </a:rPr>
              <a:t> Firewalls</a:t>
            </a:r>
          </a:p>
        </p:txBody>
      </p:sp>
      <p:sp>
        <p:nvSpPr>
          <p:cNvPr id="13" name="Rectangle : coins arrondis 12">
            <a:extLst>
              <a:ext uri="{FF2B5EF4-FFF2-40B4-BE49-F238E27FC236}">
                <a16:creationId xmlns:a16="http://schemas.microsoft.com/office/drawing/2014/main" id="{E43DD241-B92A-8732-A341-93FAF13B5120}"/>
              </a:ext>
            </a:extLst>
          </p:cNvPr>
          <p:cNvSpPr/>
          <p:nvPr/>
        </p:nvSpPr>
        <p:spPr>
          <a:xfrm>
            <a:off x="5665422" y="3254807"/>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a:solidFill>
                  <a:schemeClr val="tx1"/>
                </a:solidFill>
              </a:rPr>
              <a:t>Incident </a:t>
            </a:r>
            <a:r>
              <a:rPr lang="fr-FR" sz="1400" dirty="0" err="1">
                <a:solidFill>
                  <a:schemeClr val="tx1"/>
                </a:solidFill>
              </a:rPr>
              <a:t>Response</a:t>
            </a:r>
            <a:r>
              <a:rPr lang="fr-FR" sz="1400" dirty="0">
                <a:solidFill>
                  <a:schemeClr val="tx1"/>
                </a:solidFill>
              </a:rPr>
              <a:t> </a:t>
            </a:r>
            <a:r>
              <a:rPr lang="fr-FR" sz="1400" dirty="0" err="1">
                <a:solidFill>
                  <a:schemeClr val="tx1"/>
                </a:solidFill>
              </a:rPr>
              <a:t>Tabletop</a:t>
            </a:r>
            <a:r>
              <a:rPr lang="fr-FR" sz="1400" dirty="0">
                <a:solidFill>
                  <a:schemeClr val="tx1"/>
                </a:solidFill>
              </a:rPr>
              <a:t> </a:t>
            </a:r>
            <a:r>
              <a:rPr lang="fr-FR" sz="1400" dirty="0" err="1">
                <a:solidFill>
                  <a:schemeClr val="tx1"/>
                </a:solidFill>
              </a:rPr>
              <a:t>Exercise</a:t>
            </a:r>
            <a:endParaRPr lang="fr-FR" sz="1400" dirty="0">
              <a:solidFill>
                <a:schemeClr val="tx1"/>
              </a:solidFill>
            </a:endParaRPr>
          </a:p>
        </p:txBody>
      </p:sp>
    </p:spTree>
    <p:extLst>
      <p:ext uri="{BB962C8B-B14F-4D97-AF65-F5344CB8AC3E}">
        <p14:creationId xmlns:p14="http://schemas.microsoft.com/office/powerpoint/2010/main" val="17188062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a:p>
            <a:r>
              <a:rPr lang="fr-FR" sz="1800" dirty="0" err="1"/>
              <a:t>Dedicated</a:t>
            </a:r>
            <a:r>
              <a:rPr lang="fr-FR" sz="1800" dirty="0"/>
              <a:t> session - Links</a:t>
            </a:r>
          </a:p>
        </p:txBody>
      </p:sp>
      <p:sp>
        <p:nvSpPr>
          <p:cNvPr id="3" name="Rectangle : coins arrondis 2">
            <a:extLst>
              <a:ext uri="{FF2B5EF4-FFF2-40B4-BE49-F238E27FC236}">
                <a16:creationId xmlns:a16="http://schemas.microsoft.com/office/drawing/2014/main" id="{F2736E40-956D-1C94-CDBC-D56DEE4F639B}"/>
              </a:ext>
            </a:extLst>
          </p:cNvPr>
          <p:cNvSpPr/>
          <p:nvPr/>
        </p:nvSpPr>
        <p:spPr>
          <a:xfrm>
            <a:off x="102822" y="1095375"/>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Finding</a:t>
            </a:r>
            <a:r>
              <a:rPr lang="fr-FR" sz="1400" dirty="0">
                <a:solidFill>
                  <a:schemeClr val="tx1"/>
                </a:solidFill>
              </a:rPr>
              <a:t> </a:t>
            </a:r>
            <a:r>
              <a:rPr lang="fr-FR" sz="1400" dirty="0" err="1">
                <a:solidFill>
                  <a:schemeClr val="tx1"/>
                </a:solidFill>
              </a:rPr>
              <a:t>passwords</a:t>
            </a:r>
            <a:r>
              <a:rPr lang="fr-FR" sz="1400" dirty="0">
                <a:solidFill>
                  <a:schemeClr val="tx1"/>
                </a:solidFill>
              </a:rPr>
              <a:t> in Embedded </a:t>
            </a:r>
            <a:r>
              <a:rPr lang="fr-FR" sz="1400" dirty="0" err="1">
                <a:solidFill>
                  <a:schemeClr val="tx1"/>
                </a:solidFill>
              </a:rPr>
              <a:t>Devices</a:t>
            </a:r>
            <a:endParaRPr lang="fr-FR" sz="1400" dirty="0">
              <a:solidFill>
                <a:schemeClr val="tx1"/>
              </a:solidFill>
            </a:endParaRPr>
          </a:p>
        </p:txBody>
      </p:sp>
      <p:pic>
        <p:nvPicPr>
          <p:cNvPr id="7" name="Image 6" descr="Une image contenant texte, capture d’écran, logiciel, nombre&#10;&#10;Description générée automatiquement">
            <a:extLst>
              <a:ext uri="{FF2B5EF4-FFF2-40B4-BE49-F238E27FC236}">
                <a16:creationId xmlns:a16="http://schemas.microsoft.com/office/drawing/2014/main" id="{3E648BD5-33F0-A47B-90BD-3C5E94945B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5574" y="1016364"/>
            <a:ext cx="6124575" cy="3110772"/>
          </a:xfrm>
          <a:prstGeom prst="rect">
            <a:avLst/>
          </a:prstGeom>
        </p:spPr>
      </p:pic>
      <p:pic>
        <p:nvPicPr>
          <p:cNvPr id="9" name="Image 8" descr="Une image contenant texte, capture d’écran, logiciel, nombre&#10;&#10;Description générée automatiquement">
            <a:extLst>
              <a:ext uri="{FF2B5EF4-FFF2-40B4-BE49-F238E27FC236}">
                <a16:creationId xmlns:a16="http://schemas.microsoft.com/office/drawing/2014/main" id="{4AC2CF3D-7AE8-72F3-3650-4EC067F30D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7866" y="1016364"/>
            <a:ext cx="3378710" cy="3292323"/>
          </a:xfrm>
          <a:prstGeom prst="rect">
            <a:avLst/>
          </a:prstGeom>
        </p:spPr>
      </p:pic>
      <p:pic>
        <p:nvPicPr>
          <p:cNvPr id="4" name="Image 3">
            <a:extLst>
              <a:ext uri="{FF2B5EF4-FFF2-40B4-BE49-F238E27FC236}">
                <a16:creationId xmlns:a16="http://schemas.microsoft.com/office/drawing/2014/main" id="{1F6F89E0-1D5E-0873-91AD-55E6B03713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19260" y="1964146"/>
            <a:ext cx="3934442" cy="368095"/>
          </a:xfrm>
          <a:prstGeom prst="rect">
            <a:avLst/>
          </a:prstGeom>
        </p:spPr>
      </p:pic>
      <p:sp>
        <p:nvSpPr>
          <p:cNvPr id="5" name="ZoneTexte 4">
            <a:extLst>
              <a:ext uri="{FF2B5EF4-FFF2-40B4-BE49-F238E27FC236}">
                <a16:creationId xmlns:a16="http://schemas.microsoft.com/office/drawing/2014/main" id="{7C122462-CDD1-4107-4772-AE519A2B8623}"/>
              </a:ext>
            </a:extLst>
          </p:cNvPr>
          <p:cNvSpPr txBox="1"/>
          <p:nvPr/>
        </p:nvSpPr>
        <p:spPr>
          <a:xfrm>
            <a:off x="3719260" y="2274177"/>
            <a:ext cx="3934442" cy="2800767"/>
          </a:xfrm>
          <a:prstGeom prst="rect">
            <a:avLst/>
          </a:prstGeom>
          <a:solidFill>
            <a:schemeClr val="bg1"/>
          </a:solidFill>
        </p:spPr>
        <p:txBody>
          <a:bodyPr wrap="square">
            <a:spAutoFit/>
          </a:bodyPr>
          <a:lstStyle/>
          <a:p>
            <a:r>
              <a:rPr lang="fr-FR" sz="2400" b="1" dirty="0"/>
              <a:t>List of default </a:t>
            </a:r>
            <a:r>
              <a:rPr lang="fr-FR" sz="2400" b="1" dirty="0" err="1"/>
              <a:t>passwords</a:t>
            </a:r>
            <a:r>
              <a:rPr lang="fr-FR" sz="2400" b="1" dirty="0"/>
              <a:t> for </a:t>
            </a:r>
            <a:r>
              <a:rPr lang="fr-FR" sz="2400" b="1" dirty="0" err="1"/>
              <a:t>widespread</a:t>
            </a:r>
            <a:r>
              <a:rPr lang="fr-FR" sz="2400" b="1" dirty="0"/>
              <a:t> SCADA </a:t>
            </a:r>
            <a:r>
              <a:rPr lang="fr-FR" sz="2400" b="1" dirty="0" err="1"/>
              <a:t>systems</a:t>
            </a:r>
            <a:endParaRPr lang="fr-FR" sz="2400" b="1" dirty="0"/>
          </a:p>
          <a:p>
            <a:endParaRPr lang="fr-FR" sz="700" b="1" dirty="0"/>
          </a:p>
          <a:p>
            <a:r>
              <a:rPr lang="fr-FR" sz="1100" dirty="0" err="1"/>
              <a:t>Russian</a:t>
            </a:r>
            <a:r>
              <a:rPr lang="fr-FR" sz="1100" dirty="0"/>
              <a:t> </a:t>
            </a:r>
            <a:r>
              <a:rPr lang="fr-FR" sz="1100" dirty="0" err="1"/>
              <a:t>security</a:t>
            </a:r>
            <a:r>
              <a:rPr lang="fr-FR" sz="1100" dirty="0"/>
              <a:t> </a:t>
            </a:r>
            <a:r>
              <a:rPr lang="fr-FR" sz="1100" dirty="0" err="1"/>
              <a:t>researchers</a:t>
            </a:r>
            <a:r>
              <a:rPr lang="fr-FR" sz="1100" dirty="0"/>
              <a:t> - SCADA </a:t>
            </a:r>
            <a:r>
              <a:rPr lang="fr-FR" sz="1100" dirty="0" err="1"/>
              <a:t>Strangelove</a:t>
            </a:r>
            <a:r>
              <a:rPr lang="fr-FR" sz="1100" dirty="0"/>
              <a:t> team - have </a:t>
            </a:r>
            <a:r>
              <a:rPr lang="fr-FR" sz="1100" dirty="0" err="1"/>
              <a:t>published</a:t>
            </a:r>
            <a:r>
              <a:rPr lang="fr-FR" sz="1100" dirty="0"/>
              <a:t> a </a:t>
            </a:r>
            <a:r>
              <a:rPr lang="fr-FR" sz="1100" dirty="0" err="1"/>
              <a:t>list</a:t>
            </a:r>
            <a:r>
              <a:rPr lang="fr-FR" sz="1100" dirty="0"/>
              <a:t> of</a:t>
            </a:r>
          </a:p>
          <a:p>
            <a:r>
              <a:rPr lang="fr-FR" sz="1100" dirty="0"/>
              <a:t>ICS/SCADA </a:t>
            </a:r>
            <a:r>
              <a:rPr lang="fr-FR" sz="1100" dirty="0" err="1"/>
              <a:t>manufacturers</a:t>
            </a:r>
            <a:r>
              <a:rPr lang="fr-FR" sz="1100" dirty="0"/>
              <a:t> </a:t>
            </a:r>
            <a:r>
              <a:rPr lang="fr-FR" sz="1100" dirty="0" err="1"/>
              <a:t>that</a:t>
            </a:r>
            <a:r>
              <a:rPr lang="fr-FR" sz="1100" dirty="0"/>
              <a:t> put </a:t>
            </a:r>
            <a:r>
              <a:rPr lang="fr-FR" sz="1100" dirty="0" err="1"/>
              <a:t>their</a:t>
            </a:r>
            <a:r>
              <a:rPr lang="fr-FR" sz="1100" dirty="0"/>
              <a:t> clients at </a:t>
            </a:r>
            <a:r>
              <a:rPr lang="fr-FR" sz="1100" dirty="0" err="1"/>
              <a:t>risk</a:t>
            </a:r>
            <a:r>
              <a:rPr lang="fr-FR" sz="1100" dirty="0"/>
              <a:t> by </a:t>
            </a:r>
            <a:r>
              <a:rPr lang="fr-FR" sz="1100" dirty="0" err="1"/>
              <a:t>providing</a:t>
            </a:r>
            <a:r>
              <a:rPr lang="fr-FR" sz="1100" dirty="0"/>
              <a:t> </a:t>
            </a:r>
            <a:r>
              <a:rPr lang="fr-FR" sz="1100" dirty="0" err="1"/>
              <a:t>equipment</a:t>
            </a:r>
            <a:r>
              <a:rPr lang="fr-FR" sz="1100" dirty="0"/>
              <a:t> </a:t>
            </a:r>
            <a:r>
              <a:rPr lang="fr-FR" sz="1100" dirty="0" err="1"/>
              <a:t>with</a:t>
            </a:r>
            <a:r>
              <a:rPr lang="fr-FR" sz="1100" dirty="0"/>
              <a:t> </a:t>
            </a:r>
            <a:r>
              <a:rPr lang="fr-FR" sz="1100" dirty="0" err="1"/>
              <a:t>weak</a:t>
            </a:r>
            <a:r>
              <a:rPr lang="fr-FR" sz="1100" dirty="0"/>
              <a:t> default </a:t>
            </a:r>
            <a:r>
              <a:rPr lang="fr-FR" sz="1100" dirty="0" err="1"/>
              <a:t>access</a:t>
            </a:r>
            <a:r>
              <a:rPr lang="fr-FR" sz="1100" dirty="0"/>
              <a:t> </a:t>
            </a:r>
            <a:r>
              <a:rPr lang="fr-FR" sz="1100" dirty="0" err="1"/>
              <a:t>credentials</a:t>
            </a:r>
            <a:r>
              <a:rPr lang="fr-FR" sz="1100" dirty="0"/>
              <a:t>.</a:t>
            </a:r>
          </a:p>
          <a:p>
            <a:endParaRPr lang="fr-FR" sz="1100" dirty="0"/>
          </a:p>
          <a:p>
            <a:r>
              <a:rPr lang="fr-FR" sz="1100" dirty="0"/>
              <a:t>This </a:t>
            </a:r>
            <a:r>
              <a:rPr lang="fr-FR" sz="1100" dirty="0" err="1"/>
              <a:t>is</a:t>
            </a:r>
            <a:r>
              <a:rPr lang="fr-FR" sz="1100" dirty="0"/>
              <a:t> a </a:t>
            </a:r>
            <a:r>
              <a:rPr lang="fr-FR" sz="1100" dirty="0" err="1"/>
              <a:t>list</a:t>
            </a:r>
            <a:r>
              <a:rPr lang="fr-FR" sz="1100" dirty="0"/>
              <a:t> of SCADA </a:t>
            </a:r>
            <a:r>
              <a:rPr lang="fr-FR" sz="1100" dirty="0" err="1"/>
              <a:t>equipment</a:t>
            </a:r>
            <a:r>
              <a:rPr lang="fr-FR" sz="1100" dirty="0"/>
              <a:t>, </a:t>
            </a:r>
            <a:r>
              <a:rPr lang="fr-FR" sz="1100" dirty="0" err="1"/>
              <a:t>used</a:t>
            </a:r>
            <a:r>
              <a:rPr lang="fr-FR" sz="1100" dirty="0"/>
              <a:t> in </a:t>
            </a:r>
            <a:r>
              <a:rPr lang="fr-FR" sz="1100" dirty="0" err="1"/>
              <a:t>various</a:t>
            </a:r>
            <a:r>
              <a:rPr lang="fr-FR" sz="1100" dirty="0"/>
              <a:t> </a:t>
            </a:r>
            <a:r>
              <a:rPr lang="fr-FR" sz="1100" dirty="0" err="1"/>
              <a:t>industry</a:t>
            </a:r>
            <a:r>
              <a:rPr lang="fr-FR" sz="1100" dirty="0"/>
              <a:t> </a:t>
            </a:r>
            <a:r>
              <a:rPr lang="fr-FR" sz="1100" dirty="0" err="1"/>
              <a:t>fields</a:t>
            </a:r>
            <a:r>
              <a:rPr lang="fr-FR" sz="1100" dirty="0"/>
              <a:t>, </a:t>
            </a:r>
            <a:r>
              <a:rPr lang="fr-FR" sz="1100" dirty="0" err="1"/>
              <a:t>which</a:t>
            </a:r>
            <a:r>
              <a:rPr lang="fr-FR" sz="1100" dirty="0"/>
              <a:t> </a:t>
            </a:r>
            <a:r>
              <a:rPr lang="fr-FR" sz="1100" dirty="0" err="1"/>
              <a:t>comes</a:t>
            </a:r>
            <a:r>
              <a:rPr lang="fr-FR" sz="1100" dirty="0"/>
              <a:t> </a:t>
            </a:r>
            <a:r>
              <a:rPr lang="fr-FR" sz="1100" dirty="0" err="1"/>
              <a:t>with</a:t>
            </a:r>
            <a:r>
              <a:rPr lang="fr-FR" sz="1100" dirty="0"/>
              <a:t> </a:t>
            </a:r>
            <a:r>
              <a:rPr lang="fr-FR" sz="1100" dirty="0" err="1"/>
              <a:t>simplistic</a:t>
            </a:r>
            <a:r>
              <a:rPr lang="fr-FR" sz="1100" dirty="0"/>
              <a:t> default administration </a:t>
            </a:r>
            <a:r>
              <a:rPr lang="fr-FR" sz="1100" dirty="0" err="1"/>
              <a:t>credentials</a:t>
            </a:r>
            <a:r>
              <a:rPr lang="fr-FR" sz="1100" dirty="0"/>
              <a:t>. </a:t>
            </a:r>
            <a:r>
              <a:rPr lang="fr-FR" sz="1100" dirty="0" err="1"/>
              <a:t>These</a:t>
            </a:r>
            <a:r>
              <a:rPr lang="fr-FR" sz="1100" dirty="0"/>
              <a:t> admin logins are </a:t>
            </a:r>
            <a:r>
              <a:rPr lang="fr-FR" sz="1100" dirty="0" err="1"/>
              <a:t>shipped</a:t>
            </a:r>
            <a:r>
              <a:rPr lang="fr-FR" sz="1100" dirty="0"/>
              <a:t> </a:t>
            </a:r>
            <a:r>
              <a:rPr lang="fr-FR" sz="1100" dirty="0" err="1"/>
              <a:t>with</a:t>
            </a:r>
            <a:r>
              <a:rPr lang="fr-FR" sz="1100" dirty="0"/>
              <a:t> </a:t>
            </a:r>
            <a:r>
              <a:rPr lang="fr-FR" sz="1100" dirty="0" err="1"/>
              <a:t>every</a:t>
            </a:r>
            <a:r>
              <a:rPr lang="fr-FR" sz="1100" dirty="0"/>
              <a:t> </a:t>
            </a:r>
            <a:r>
              <a:rPr lang="fr-FR" sz="1100" dirty="0" err="1"/>
              <a:t>product</a:t>
            </a:r>
            <a:r>
              <a:rPr lang="fr-FR" sz="1100" dirty="0"/>
              <a:t>, and </a:t>
            </a:r>
            <a:r>
              <a:rPr lang="fr-FR" sz="1100" dirty="0" err="1"/>
              <a:t>they</a:t>
            </a:r>
            <a:r>
              <a:rPr lang="fr-FR" sz="1100" dirty="0"/>
              <a:t> are </a:t>
            </a:r>
            <a:r>
              <a:rPr lang="fr-FR" sz="1100" dirty="0" err="1"/>
              <a:t>detailed</a:t>
            </a:r>
            <a:r>
              <a:rPr lang="fr-FR" sz="1100" dirty="0"/>
              <a:t> in </a:t>
            </a:r>
            <a:r>
              <a:rPr lang="fr-FR" sz="1100" dirty="0" err="1"/>
              <a:t>each</a:t>
            </a:r>
            <a:r>
              <a:rPr lang="fr-FR" sz="1100" dirty="0"/>
              <a:t> </a:t>
            </a:r>
            <a:r>
              <a:rPr lang="fr-FR" sz="1100" dirty="0" err="1"/>
              <a:t>product's</a:t>
            </a:r>
            <a:r>
              <a:rPr lang="fr-FR" sz="1100" dirty="0"/>
              <a:t> </a:t>
            </a:r>
            <a:r>
              <a:rPr lang="fr-FR" sz="1100" dirty="0" err="1"/>
              <a:t>manual</a:t>
            </a:r>
            <a:r>
              <a:rPr lang="fr-FR" sz="1100" dirty="0"/>
              <a:t>. </a:t>
            </a:r>
            <a:r>
              <a:rPr lang="fr-FR" sz="1100" dirty="0" err="1"/>
              <a:t>Usually</a:t>
            </a:r>
            <a:r>
              <a:rPr lang="fr-FR" sz="1100" dirty="0"/>
              <a:t>, the </a:t>
            </a:r>
            <a:r>
              <a:rPr lang="fr-FR" sz="1100" dirty="0" err="1"/>
              <a:t>equipment’s</a:t>
            </a:r>
            <a:r>
              <a:rPr lang="fr-FR" sz="1100" dirty="0"/>
              <a:t> new </a:t>
            </a:r>
            <a:r>
              <a:rPr lang="fr-FR" sz="1100" dirty="0" err="1"/>
              <a:t>owners</a:t>
            </a:r>
            <a:r>
              <a:rPr lang="fr-FR" sz="1100" dirty="0"/>
              <a:t> change </a:t>
            </a:r>
            <a:r>
              <a:rPr lang="fr-FR" sz="1100" dirty="0" err="1"/>
              <a:t>these</a:t>
            </a:r>
            <a:r>
              <a:rPr lang="fr-FR" sz="1100" dirty="0"/>
              <a:t> </a:t>
            </a:r>
            <a:r>
              <a:rPr lang="fr-FR" sz="1100" dirty="0" err="1"/>
              <a:t>credentials</a:t>
            </a:r>
            <a:r>
              <a:rPr lang="fr-FR" sz="1100" dirty="0"/>
              <a:t> as </a:t>
            </a:r>
            <a:r>
              <a:rPr lang="fr-FR" sz="1100" dirty="0" err="1"/>
              <a:t>soon</a:t>
            </a:r>
            <a:r>
              <a:rPr lang="fr-FR" sz="1100" dirty="0"/>
              <a:t> as the </a:t>
            </a:r>
            <a:r>
              <a:rPr lang="fr-FR" sz="1100" dirty="0" err="1"/>
              <a:t>equipment</a:t>
            </a:r>
            <a:r>
              <a:rPr lang="fr-FR" sz="1100" dirty="0"/>
              <a:t> </a:t>
            </a:r>
            <a:r>
              <a:rPr lang="fr-FR" sz="1100" dirty="0" err="1"/>
              <a:t>is</a:t>
            </a:r>
            <a:r>
              <a:rPr lang="fr-FR" sz="1100" dirty="0"/>
              <a:t> </a:t>
            </a:r>
            <a:r>
              <a:rPr lang="fr-FR" sz="1100" dirty="0" err="1"/>
              <a:t>installed</a:t>
            </a:r>
            <a:r>
              <a:rPr lang="fr-FR" sz="1100" dirty="0"/>
              <a:t>. Or at least in </a:t>
            </a:r>
            <a:r>
              <a:rPr lang="fr-FR" sz="1100" dirty="0" err="1"/>
              <a:t>theory</a:t>
            </a:r>
            <a:r>
              <a:rPr lang="fr-FR" sz="1100" dirty="0"/>
              <a:t>.</a:t>
            </a:r>
          </a:p>
        </p:txBody>
      </p:sp>
    </p:spTree>
    <p:extLst>
      <p:ext uri="{BB962C8B-B14F-4D97-AF65-F5344CB8AC3E}">
        <p14:creationId xmlns:p14="http://schemas.microsoft.com/office/powerpoint/2010/main" val="243580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880973" y="73853"/>
            <a:ext cx="3590158" cy="572924"/>
          </a:xfrm>
        </p:spPr>
        <p:txBody>
          <a:bodyPr/>
          <a:lstStyle/>
          <a:p>
            <a:r>
              <a:rPr lang="en-US" dirty="0"/>
              <a:t>WHO</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73599" y="794908"/>
            <a:ext cx="3590158" cy="572924"/>
          </a:xfrm>
        </p:spPr>
        <p:txBody>
          <a:bodyPr/>
          <a:lstStyle/>
          <a:p>
            <a:r>
              <a:rPr lang="en-US" dirty="0"/>
              <a:t>Profile of Trainer</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873598" y="1482763"/>
            <a:ext cx="3887161" cy="2865829"/>
          </a:xfrm>
        </p:spPr>
        <p:txBody>
          <a:bodyPr>
            <a:normAutofit/>
          </a:bodyPr>
          <a:lstStyle/>
          <a:p>
            <a:r>
              <a:rPr lang="en-US" sz="1200" dirty="0"/>
              <a:t>Bruno BENDER</a:t>
            </a:r>
          </a:p>
          <a:p>
            <a:r>
              <a:rPr lang="en-US" sz="1200" dirty="0"/>
              <a:t>C2B CONSULTING</a:t>
            </a:r>
          </a:p>
          <a:p>
            <a:r>
              <a:rPr lang="en-US" sz="1200" dirty="0"/>
              <a:t>Former Navy Officer / CIS specialist</a:t>
            </a:r>
          </a:p>
          <a:p>
            <a:r>
              <a:rPr lang="en-US" sz="1200" dirty="0"/>
              <a:t>Information Security officer</a:t>
            </a:r>
          </a:p>
          <a:p>
            <a:pPr lvl="1"/>
            <a:r>
              <a:rPr lang="en-US" sz="1100" dirty="0"/>
              <a:t>NATO</a:t>
            </a:r>
          </a:p>
          <a:p>
            <a:pPr lvl="1"/>
            <a:r>
              <a:rPr lang="en-US" sz="1100" dirty="0"/>
              <a:t>Nationally</a:t>
            </a:r>
          </a:p>
          <a:p>
            <a:pPr lvl="1"/>
            <a:r>
              <a:rPr lang="en-US" sz="1100" dirty="0"/>
              <a:t>EU</a:t>
            </a:r>
          </a:p>
          <a:p>
            <a:r>
              <a:rPr lang="en-US" sz="1200" dirty="0"/>
              <a:t>Since 2017 founder of C2B</a:t>
            </a:r>
          </a:p>
          <a:p>
            <a:pPr lvl="1"/>
            <a:r>
              <a:rPr lang="en-US" sz="1100" dirty="0"/>
              <a:t>SME </a:t>
            </a:r>
            <a:r>
              <a:rPr lang="en-US" sz="1100" dirty="0" err="1"/>
              <a:t>specialised</a:t>
            </a:r>
            <a:r>
              <a:rPr lang="en-US" sz="1100" dirty="0"/>
              <a:t> in Maritime security / Cybersecurity</a:t>
            </a:r>
          </a:p>
          <a:p>
            <a:endParaRPr lang="en-US" sz="1200" dirty="0"/>
          </a:p>
          <a:p>
            <a:endParaRPr lang="en-US" sz="12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pic>
        <p:nvPicPr>
          <p:cNvPr id="5" name="Espace réservé pour une image  4">
            <a:extLst>
              <a:ext uri="{FF2B5EF4-FFF2-40B4-BE49-F238E27FC236}">
                <a16:creationId xmlns:a16="http://schemas.microsoft.com/office/drawing/2014/main" id="{986916CC-4267-A722-E867-577BC653EF72}"/>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1830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a:p>
            <a:r>
              <a:rPr lang="fr-FR" sz="1800" dirty="0" err="1"/>
              <a:t>Dedicated</a:t>
            </a:r>
            <a:r>
              <a:rPr lang="fr-FR" sz="1800" dirty="0"/>
              <a:t> session - Links</a:t>
            </a:r>
          </a:p>
        </p:txBody>
      </p:sp>
      <p:sp>
        <p:nvSpPr>
          <p:cNvPr id="7" name="Rectangle : coins arrondis 6">
            <a:extLst>
              <a:ext uri="{FF2B5EF4-FFF2-40B4-BE49-F238E27FC236}">
                <a16:creationId xmlns:a16="http://schemas.microsoft.com/office/drawing/2014/main" id="{9D1BBC49-5C10-9487-7048-0C01FA011104}"/>
              </a:ext>
            </a:extLst>
          </p:cNvPr>
          <p:cNvSpPr/>
          <p:nvPr/>
        </p:nvSpPr>
        <p:spPr>
          <a:xfrm>
            <a:off x="144571" y="1114425"/>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Bypassing</a:t>
            </a:r>
            <a:r>
              <a:rPr lang="fr-FR" sz="1400" dirty="0">
                <a:solidFill>
                  <a:schemeClr val="tx1"/>
                </a:solidFill>
              </a:rPr>
              <a:t> </a:t>
            </a:r>
            <a:r>
              <a:rPr lang="fr-FR" sz="1400" dirty="0" err="1">
                <a:solidFill>
                  <a:schemeClr val="tx1"/>
                </a:solidFill>
              </a:rPr>
              <a:t>Auth</a:t>
            </a:r>
            <a:r>
              <a:rPr lang="fr-FR" sz="1400" dirty="0">
                <a:solidFill>
                  <a:schemeClr val="tx1"/>
                </a:solidFill>
              </a:rPr>
              <a:t> via SQL Injection</a:t>
            </a:r>
          </a:p>
        </p:txBody>
      </p:sp>
      <p:pic>
        <p:nvPicPr>
          <p:cNvPr id="10" name="Image 9">
            <a:extLst>
              <a:ext uri="{FF2B5EF4-FFF2-40B4-BE49-F238E27FC236}">
                <a16:creationId xmlns:a16="http://schemas.microsoft.com/office/drawing/2014/main" id="{946BDCF9-0556-1AF3-A5B2-16E2B678E1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7257" y="684539"/>
            <a:ext cx="2033597" cy="1276984"/>
          </a:xfrm>
          <a:prstGeom prst="rect">
            <a:avLst/>
          </a:prstGeom>
        </p:spPr>
      </p:pic>
      <p:sp>
        <p:nvSpPr>
          <p:cNvPr id="12" name="ZoneTexte 11">
            <a:extLst>
              <a:ext uri="{FF2B5EF4-FFF2-40B4-BE49-F238E27FC236}">
                <a16:creationId xmlns:a16="http://schemas.microsoft.com/office/drawing/2014/main" id="{38F31728-B6B8-5AD5-83FC-796BDFD12B66}"/>
              </a:ext>
            </a:extLst>
          </p:cNvPr>
          <p:cNvSpPr txBox="1"/>
          <p:nvPr/>
        </p:nvSpPr>
        <p:spPr>
          <a:xfrm>
            <a:off x="247650" y="2075823"/>
            <a:ext cx="8612982" cy="3000821"/>
          </a:xfrm>
          <a:prstGeom prst="rect">
            <a:avLst/>
          </a:prstGeom>
          <a:noFill/>
        </p:spPr>
        <p:txBody>
          <a:bodyPr wrap="square">
            <a:spAutoFit/>
          </a:bodyPr>
          <a:lstStyle/>
          <a:p>
            <a:r>
              <a:rPr lang="en-US" dirty="0"/>
              <a:t>SQL injection is a web security vulnerability that allow attackers to interfere with the queries that an App makes to its database. It allows to view data that they are not normally able to retrieve, including data belonging to other users. Attackers can modify or delete data, causing persistent changes to the application’s content or behavior.</a:t>
            </a:r>
          </a:p>
          <a:p>
            <a:r>
              <a:rPr lang="en-US" dirty="0"/>
              <a:t>A successful SQL injection attack can result in unauthorized access to passwords or user information. In some cases, an attacker can obtain a persistent backdoor into a systems, leading to a long-term compromise.</a:t>
            </a:r>
          </a:p>
          <a:p>
            <a:endParaRPr lang="en-US" dirty="0"/>
          </a:p>
          <a:p>
            <a:r>
              <a:rPr lang="en-US" dirty="0"/>
              <a:t>SQL injection can be detected using sets of tests against every entry point in the application :</a:t>
            </a:r>
          </a:p>
          <a:p>
            <a:pPr marL="285750" indent="-285750">
              <a:buFontTx/>
              <a:buChar char="-"/>
            </a:pPr>
            <a:r>
              <a:rPr lang="en-US" dirty="0"/>
              <a:t>Submitting the single quote character ‘ and looking for errors or other anomalies.</a:t>
            </a:r>
          </a:p>
          <a:p>
            <a:pPr marL="285750" indent="-285750">
              <a:buFontTx/>
              <a:buChar char="-"/>
            </a:pPr>
            <a:r>
              <a:rPr lang="en-US" dirty="0"/>
              <a:t>Submitting some SQL-specific syntax that evaluates to the base (original) value of the entry point, and to a different value, and looking for systematic differences in the resulting application responses.</a:t>
            </a:r>
          </a:p>
          <a:p>
            <a:pPr marL="285750" indent="-285750">
              <a:buFontTx/>
              <a:buChar char="-"/>
            </a:pPr>
            <a:r>
              <a:rPr lang="en-US" dirty="0"/>
              <a:t>Submitting Boolean conditions such as OR 1=1 and OR 1=2 and looking for differences in the application’s responses.</a:t>
            </a:r>
          </a:p>
          <a:p>
            <a:pPr marL="285750" indent="-285750">
              <a:buFontTx/>
              <a:buChar char="-"/>
            </a:pPr>
            <a:r>
              <a:rPr lang="en-US" dirty="0"/>
              <a:t>Submitting payloads to trigger time delays when executed via SQL query &amp; looking for differences in the responses.</a:t>
            </a:r>
          </a:p>
          <a:p>
            <a:pPr marL="285750" indent="-285750">
              <a:buFontTx/>
              <a:buChar char="-"/>
            </a:pPr>
            <a:r>
              <a:rPr lang="en-US" dirty="0"/>
              <a:t>Submitting OAST payloads designed to trigger an out-of-band network interaction when executed within an SQL query, and monitoring for any resulting interactions.</a:t>
            </a:r>
          </a:p>
        </p:txBody>
      </p:sp>
    </p:spTree>
    <p:extLst>
      <p:ext uri="{BB962C8B-B14F-4D97-AF65-F5344CB8AC3E}">
        <p14:creationId xmlns:p14="http://schemas.microsoft.com/office/powerpoint/2010/main" val="1306970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a:p>
            <a:r>
              <a:rPr lang="fr-FR" sz="1800" dirty="0" err="1"/>
              <a:t>Dedicated</a:t>
            </a:r>
            <a:r>
              <a:rPr lang="fr-FR" sz="1800" dirty="0"/>
              <a:t> session - Links</a:t>
            </a:r>
          </a:p>
        </p:txBody>
      </p:sp>
      <p:sp>
        <p:nvSpPr>
          <p:cNvPr id="5" name="Rectangle : coins arrondis 4">
            <a:extLst>
              <a:ext uri="{FF2B5EF4-FFF2-40B4-BE49-F238E27FC236}">
                <a16:creationId xmlns:a16="http://schemas.microsoft.com/office/drawing/2014/main" id="{F235F864-1592-B8A9-D305-1E53F4267092}"/>
              </a:ext>
            </a:extLst>
          </p:cNvPr>
          <p:cNvSpPr/>
          <p:nvPr/>
        </p:nvSpPr>
        <p:spPr>
          <a:xfrm>
            <a:off x="417147" y="3187439"/>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a:solidFill>
                  <a:schemeClr val="tx1"/>
                </a:solidFill>
              </a:rPr>
              <a:t>Configuration of Host-</a:t>
            </a:r>
            <a:r>
              <a:rPr lang="fr-FR" sz="1400" dirty="0" err="1">
                <a:solidFill>
                  <a:schemeClr val="tx1"/>
                </a:solidFill>
              </a:rPr>
              <a:t>Based</a:t>
            </a:r>
            <a:r>
              <a:rPr lang="fr-FR" sz="1400" dirty="0">
                <a:solidFill>
                  <a:schemeClr val="tx1"/>
                </a:solidFill>
              </a:rPr>
              <a:t> Firewalls</a:t>
            </a:r>
          </a:p>
        </p:txBody>
      </p:sp>
      <p:sp>
        <p:nvSpPr>
          <p:cNvPr id="6" name="Rectangle 5">
            <a:extLst>
              <a:ext uri="{FF2B5EF4-FFF2-40B4-BE49-F238E27FC236}">
                <a16:creationId xmlns:a16="http://schemas.microsoft.com/office/drawing/2014/main" id="{59FD09AF-7C14-FFBE-AA00-A8A1DC56D5BE}"/>
              </a:ext>
            </a:extLst>
          </p:cNvPr>
          <p:cNvSpPr/>
          <p:nvPr/>
        </p:nvSpPr>
        <p:spPr>
          <a:xfrm>
            <a:off x="2962275" y="1000125"/>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On Hands Training</a:t>
            </a:r>
          </a:p>
        </p:txBody>
      </p:sp>
      <p:pic>
        <p:nvPicPr>
          <p:cNvPr id="3" name="Picture 6" descr="Z:\BPOLD_BBS\BPOL_SEE\SB_14\01 Arbeitswürfel\15-07\08 Project TRITON EU Cyber crime\02 Arbeitsentwürfe\Hansa Verröffentlichung\Bilder\Bild Technische Ausrüstung 1 TRITON Projekt.JPG">
            <a:extLst>
              <a:ext uri="{FF2B5EF4-FFF2-40B4-BE49-F238E27FC236}">
                <a16:creationId xmlns:a16="http://schemas.microsoft.com/office/drawing/2014/main" id="{D6534743-3D12-8066-B8CD-77827FAF5B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445615" y="1032970"/>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9324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a:p>
            <a:r>
              <a:rPr lang="fr-FR" sz="1800" dirty="0" err="1"/>
              <a:t>Dedicated</a:t>
            </a:r>
            <a:r>
              <a:rPr lang="fr-FR" sz="1800" dirty="0"/>
              <a:t> session - Links</a:t>
            </a:r>
          </a:p>
        </p:txBody>
      </p:sp>
      <p:sp>
        <p:nvSpPr>
          <p:cNvPr id="3" name="Rectangle 2">
            <a:extLst>
              <a:ext uri="{FF2B5EF4-FFF2-40B4-BE49-F238E27FC236}">
                <a16:creationId xmlns:a16="http://schemas.microsoft.com/office/drawing/2014/main" id="{E7F77F05-685B-D393-B50A-10BEB07F6914}"/>
              </a:ext>
            </a:extLst>
          </p:cNvPr>
          <p:cNvSpPr/>
          <p:nvPr/>
        </p:nvSpPr>
        <p:spPr>
          <a:xfrm>
            <a:off x="2962275" y="1009650"/>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On Hands Training</a:t>
            </a:r>
          </a:p>
        </p:txBody>
      </p:sp>
      <p:sp>
        <p:nvSpPr>
          <p:cNvPr id="4" name="Rectangle : coins arrondis 3">
            <a:extLst>
              <a:ext uri="{FF2B5EF4-FFF2-40B4-BE49-F238E27FC236}">
                <a16:creationId xmlns:a16="http://schemas.microsoft.com/office/drawing/2014/main" id="{106B1A76-813C-A2A2-FA3D-5496B374BF23}"/>
              </a:ext>
            </a:extLst>
          </p:cNvPr>
          <p:cNvSpPr/>
          <p:nvPr/>
        </p:nvSpPr>
        <p:spPr>
          <a:xfrm>
            <a:off x="140922" y="1009650"/>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Exploring</a:t>
            </a:r>
            <a:r>
              <a:rPr lang="fr-FR" sz="1400" dirty="0">
                <a:solidFill>
                  <a:schemeClr val="tx1"/>
                </a:solidFill>
              </a:rPr>
              <a:t> </a:t>
            </a:r>
            <a:r>
              <a:rPr lang="fr-FR" sz="1400" dirty="0" err="1">
                <a:solidFill>
                  <a:schemeClr val="tx1"/>
                </a:solidFill>
              </a:rPr>
              <a:t>Fieldbus</a:t>
            </a:r>
            <a:r>
              <a:rPr lang="fr-FR" sz="1400" dirty="0">
                <a:solidFill>
                  <a:schemeClr val="tx1"/>
                </a:solidFill>
              </a:rPr>
              <a:t> </a:t>
            </a:r>
            <a:r>
              <a:rPr lang="fr-FR" sz="1400" dirty="0" err="1">
                <a:solidFill>
                  <a:schemeClr val="tx1"/>
                </a:solidFill>
              </a:rPr>
              <a:t>Comms</a:t>
            </a:r>
            <a:r>
              <a:rPr lang="fr-FR" sz="1400" dirty="0">
                <a:solidFill>
                  <a:schemeClr val="tx1"/>
                </a:solidFill>
              </a:rPr>
              <a:t> </a:t>
            </a:r>
            <a:r>
              <a:rPr lang="fr-FR" sz="1400" dirty="0" err="1">
                <a:solidFill>
                  <a:schemeClr val="tx1"/>
                </a:solidFill>
              </a:rPr>
              <a:t>protocols</a:t>
            </a:r>
            <a:endParaRPr lang="fr-FR" sz="1400" dirty="0">
              <a:solidFill>
                <a:schemeClr val="tx1"/>
              </a:solidFill>
            </a:endParaRPr>
          </a:p>
        </p:txBody>
      </p:sp>
      <p:pic>
        <p:nvPicPr>
          <p:cNvPr id="5" name="Picture 6" descr="Z:\BPOLD_BBS\BPOL_SEE\SB_14\01 Arbeitswürfel\15-07\08 Project TRITON EU Cyber crime\02 Arbeitsentwürfe\Hansa Verröffentlichung\Bilder\Bild Technische Ausrüstung 1 TRITON Projekt.JPG">
            <a:extLst>
              <a:ext uri="{FF2B5EF4-FFF2-40B4-BE49-F238E27FC236}">
                <a16:creationId xmlns:a16="http://schemas.microsoft.com/office/drawing/2014/main" id="{4FD0E3D4-B261-9B65-22E8-0D182CF43C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95275" y="2187593"/>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917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a:p>
            <a:r>
              <a:rPr lang="fr-FR" sz="1800" dirty="0" err="1"/>
              <a:t>Dedicated</a:t>
            </a:r>
            <a:r>
              <a:rPr lang="fr-FR" sz="1800" dirty="0"/>
              <a:t> session - Links</a:t>
            </a:r>
          </a:p>
        </p:txBody>
      </p:sp>
      <p:sp>
        <p:nvSpPr>
          <p:cNvPr id="3" name="Rectangle 2">
            <a:extLst>
              <a:ext uri="{FF2B5EF4-FFF2-40B4-BE49-F238E27FC236}">
                <a16:creationId xmlns:a16="http://schemas.microsoft.com/office/drawing/2014/main" id="{14CD4B7D-26CD-A967-30E2-5C808BB96FD9}"/>
              </a:ext>
            </a:extLst>
          </p:cNvPr>
          <p:cNvSpPr/>
          <p:nvPr/>
        </p:nvSpPr>
        <p:spPr>
          <a:xfrm>
            <a:off x="2962275" y="1000125"/>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On Hands Training</a:t>
            </a:r>
          </a:p>
        </p:txBody>
      </p:sp>
      <p:sp>
        <p:nvSpPr>
          <p:cNvPr id="4" name="Rectangle : coins arrondis 3">
            <a:extLst>
              <a:ext uri="{FF2B5EF4-FFF2-40B4-BE49-F238E27FC236}">
                <a16:creationId xmlns:a16="http://schemas.microsoft.com/office/drawing/2014/main" id="{F585B3B1-14A6-D4F2-B663-4DD578146694}"/>
              </a:ext>
            </a:extLst>
          </p:cNvPr>
          <p:cNvSpPr/>
          <p:nvPr/>
        </p:nvSpPr>
        <p:spPr>
          <a:xfrm>
            <a:off x="140922" y="1005203"/>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Password</a:t>
            </a:r>
            <a:r>
              <a:rPr lang="fr-FR" sz="1400" dirty="0">
                <a:solidFill>
                  <a:schemeClr val="tx1"/>
                </a:solidFill>
              </a:rPr>
              <a:t> Fuzzing / </a:t>
            </a:r>
            <a:r>
              <a:rPr lang="fr-FR" sz="1400" dirty="0" err="1">
                <a:solidFill>
                  <a:schemeClr val="tx1"/>
                </a:solidFill>
              </a:rPr>
              <a:t>Brutte</a:t>
            </a:r>
            <a:r>
              <a:rPr lang="fr-FR" sz="1400" dirty="0">
                <a:solidFill>
                  <a:schemeClr val="tx1"/>
                </a:solidFill>
              </a:rPr>
              <a:t> force</a:t>
            </a:r>
          </a:p>
        </p:txBody>
      </p:sp>
      <p:pic>
        <p:nvPicPr>
          <p:cNvPr id="5" name="Picture 6" descr="Z:\BPOLD_BBS\BPOL_SEE\SB_14\01 Arbeitswürfel\15-07\08 Project TRITON EU Cyber crime\02 Arbeitsentwürfe\Hansa Verröffentlichung\Bilder\Bild Technische Ausrüstung 1 TRITON Projekt.JPG">
            <a:extLst>
              <a:ext uri="{FF2B5EF4-FFF2-40B4-BE49-F238E27FC236}">
                <a16:creationId xmlns:a16="http://schemas.microsoft.com/office/drawing/2014/main" id="{26C8CB69-5696-461B-9F63-BB62BDCD99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69390" y="2187593"/>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81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a:p>
            <a:r>
              <a:rPr lang="fr-FR" sz="1800" dirty="0" err="1"/>
              <a:t>Dedicated</a:t>
            </a:r>
            <a:r>
              <a:rPr lang="fr-FR" sz="1800" dirty="0"/>
              <a:t> session - Links</a:t>
            </a:r>
          </a:p>
        </p:txBody>
      </p:sp>
      <p:sp>
        <p:nvSpPr>
          <p:cNvPr id="3" name="Rectangle 2">
            <a:extLst>
              <a:ext uri="{FF2B5EF4-FFF2-40B4-BE49-F238E27FC236}">
                <a16:creationId xmlns:a16="http://schemas.microsoft.com/office/drawing/2014/main" id="{3D3124E7-0438-797F-F043-13EA90B241A5}"/>
              </a:ext>
            </a:extLst>
          </p:cNvPr>
          <p:cNvSpPr/>
          <p:nvPr/>
        </p:nvSpPr>
        <p:spPr>
          <a:xfrm>
            <a:off x="2962275" y="1000125"/>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On Hands Training</a:t>
            </a:r>
          </a:p>
        </p:txBody>
      </p:sp>
      <p:sp>
        <p:nvSpPr>
          <p:cNvPr id="4" name="Rectangle : coins arrondis 3">
            <a:extLst>
              <a:ext uri="{FF2B5EF4-FFF2-40B4-BE49-F238E27FC236}">
                <a16:creationId xmlns:a16="http://schemas.microsoft.com/office/drawing/2014/main" id="{94CA9CF4-16B0-6ACF-3081-96580B954EBA}"/>
              </a:ext>
            </a:extLst>
          </p:cNvPr>
          <p:cNvSpPr/>
          <p:nvPr/>
        </p:nvSpPr>
        <p:spPr>
          <a:xfrm>
            <a:off x="140922" y="978963"/>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Analysis</a:t>
            </a:r>
            <a:r>
              <a:rPr lang="fr-FR" sz="1400" dirty="0">
                <a:solidFill>
                  <a:schemeClr val="tx1"/>
                </a:solidFill>
              </a:rPr>
              <a:t> of Windows Event Logs</a:t>
            </a:r>
          </a:p>
        </p:txBody>
      </p:sp>
      <p:pic>
        <p:nvPicPr>
          <p:cNvPr id="5" name="Picture 6" descr="Z:\BPOLD_BBS\BPOL_SEE\SB_14\01 Arbeitswürfel\15-07\08 Project TRITON EU Cyber crime\02 Arbeitsentwürfe\Hansa Verröffentlichung\Bilder\Bild Technische Ausrüstung 1 TRITON Projekt.JPG">
            <a:extLst>
              <a:ext uri="{FF2B5EF4-FFF2-40B4-BE49-F238E27FC236}">
                <a16:creationId xmlns:a16="http://schemas.microsoft.com/office/drawing/2014/main" id="{4548E6A2-69B8-CA76-2B3E-71490325B3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69390" y="2156597"/>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73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a:p>
            <a:r>
              <a:rPr lang="fr-FR" sz="1800" dirty="0" err="1"/>
              <a:t>Dedicated</a:t>
            </a:r>
            <a:r>
              <a:rPr lang="fr-FR" sz="1800" dirty="0"/>
              <a:t> session - Links</a:t>
            </a:r>
          </a:p>
        </p:txBody>
      </p:sp>
      <p:sp>
        <p:nvSpPr>
          <p:cNvPr id="3" name="Rectangle 2">
            <a:extLst>
              <a:ext uri="{FF2B5EF4-FFF2-40B4-BE49-F238E27FC236}">
                <a16:creationId xmlns:a16="http://schemas.microsoft.com/office/drawing/2014/main" id="{689AB2A3-A44A-D770-F3D1-CF02A1A6A63C}"/>
              </a:ext>
            </a:extLst>
          </p:cNvPr>
          <p:cNvSpPr/>
          <p:nvPr/>
        </p:nvSpPr>
        <p:spPr>
          <a:xfrm>
            <a:off x="2962275" y="1000125"/>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On Hands Training</a:t>
            </a:r>
          </a:p>
        </p:txBody>
      </p:sp>
      <p:sp>
        <p:nvSpPr>
          <p:cNvPr id="4" name="Rectangle : coins arrondis 3">
            <a:extLst>
              <a:ext uri="{FF2B5EF4-FFF2-40B4-BE49-F238E27FC236}">
                <a16:creationId xmlns:a16="http://schemas.microsoft.com/office/drawing/2014/main" id="{C03BE16E-98B9-D3B7-DBA9-C29D1875C14D}"/>
              </a:ext>
            </a:extLst>
          </p:cNvPr>
          <p:cNvSpPr/>
          <p:nvPr/>
        </p:nvSpPr>
        <p:spPr>
          <a:xfrm>
            <a:off x="179022" y="1000125"/>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a:solidFill>
                  <a:schemeClr val="tx1"/>
                </a:solidFill>
              </a:rPr>
              <a:t>Network Capture and </a:t>
            </a:r>
            <a:r>
              <a:rPr lang="fr-FR" sz="1400" dirty="0" err="1">
                <a:solidFill>
                  <a:schemeClr val="tx1"/>
                </a:solidFill>
              </a:rPr>
              <a:t>forensics</a:t>
            </a:r>
            <a:r>
              <a:rPr lang="fr-FR" sz="1400" dirty="0">
                <a:solidFill>
                  <a:schemeClr val="tx1"/>
                </a:solidFill>
              </a:rPr>
              <a:t> of an </a:t>
            </a:r>
            <a:r>
              <a:rPr lang="fr-FR" sz="1400" dirty="0" err="1">
                <a:solidFill>
                  <a:schemeClr val="tx1"/>
                </a:solidFill>
              </a:rPr>
              <a:t>attack</a:t>
            </a:r>
            <a:endParaRPr lang="fr-FR" sz="1400" dirty="0">
              <a:solidFill>
                <a:schemeClr val="tx1"/>
              </a:solidFill>
            </a:endParaRPr>
          </a:p>
        </p:txBody>
      </p:sp>
      <p:pic>
        <p:nvPicPr>
          <p:cNvPr id="5" name="Picture 6" descr="Z:\BPOLD_BBS\BPOL_SEE\SB_14\01 Arbeitswürfel\15-07\08 Project TRITON EU Cyber crime\02 Arbeitsentwürfe\Hansa Verröffentlichung\Bilder\Bild Technische Ausrüstung 1 TRITON Projekt.JPG">
            <a:extLst>
              <a:ext uri="{FF2B5EF4-FFF2-40B4-BE49-F238E27FC236}">
                <a16:creationId xmlns:a16="http://schemas.microsoft.com/office/drawing/2014/main" id="{FECB713D-19D2-4DF9-F60C-FE3F40B4E1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69390" y="2156597"/>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49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a:p>
            <a:r>
              <a:rPr lang="fr-FR" sz="1800" dirty="0" err="1"/>
              <a:t>Dedicated</a:t>
            </a:r>
            <a:r>
              <a:rPr lang="fr-FR" sz="1800" dirty="0"/>
              <a:t> session - Links</a:t>
            </a:r>
          </a:p>
        </p:txBody>
      </p:sp>
      <p:sp>
        <p:nvSpPr>
          <p:cNvPr id="3" name="Rectangle 2">
            <a:extLst>
              <a:ext uri="{FF2B5EF4-FFF2-40B4-BE49-F238E27FC236}">
                <a16:creationId xmlns:a16="http://schemas.microsoft.com/office/drawing/2014/main" id="{02E1C2E1-2050-AB01-B5FB-EC0A0E68F648}"/>
              </a:ext>
            </a:extLst>
          </p:cNvPr>
          <p:cNvSpPr/>
          <p:nvPr/>
        </p:nvSpPr>
        <p:spPr>
          <a:xfrm>
            <a:off x="2962275" y="1000125"/>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On Hands Training</a:t>
            </a:r>
          </a:p>
        </p:txBody>
      </p:sp>
      <p:sp>
        <p:nvSpPr>
          <p:cNvPr id="4" name="Rectangle : coins arrondis 3">
            <a:extLst>
              <a:ext uri="{FF2B5EF4-FFF2-40B4-BE49-F238E27FC236}">
                <a16:creationId xmlns:a16="http://schemas.microsoft.com/office/drawing/2014/main" id="{5D5CC64F-C782-BCB1-9DC5-BB8CE549F845}"/>
              </a:ext>
            </a:extLst>
          </p:cNvPr>
          <p:cNvSpPr/>
          <p:nvPr/>
        </p:nvSpPr>
        <p:spPr>
          <a:xfrm>
            <a:off x="179022" y="1030656"/>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err="1">
                <a:solidFill>
                  <a:schemeClr val="tx1"/>
                </a:solidFill>
              </a:rPr>
              <a:t>Finding</a:t>
            </a:r>
            <a:r>
              <a:rPr lang="fr-FR" sz="1400" dirty="0">
                <a:solidFill>
                  <a:schemeClr val="tx1"/>
                </a:solidFill>
              </a:rPr>
              <a:t> </a:t>
            </a:r>
            <a:r>
              <a:rPr lang="fr-FR" sz="1400" dirty="0" err="1">
                <a:solidFill>
                  <a:schemeClr val="tx1"/>
                </a:solidFill>
              </a:rPr>
              <a:t>Remote</a:t>
            </a:r>
            <a:r>
              <a:rPr lang="fr-FR" sz="1400" dirty="0">
                <a:solidFill>
                  <a:schemeClr val="tx1"/>
                </a:solidFill>
              </a:rPr>
              <a:t> Access</a:t>
            </a:r>
          </a:p>
        </p:txBody>
      </p:sp>
      <p:pic>
        <p:nvPicPr>
          <p:cNvPr id="5" name="Picture 6" descr="Z:\BPOLD_BBS\BPOL_SEE\SB_14\01 Arbeitswürfel\15-07\08 Project TRITON EU Cyber crime\02 Arbeitsentwürfe\Hansa Verröffentlichung\Bilder\Bild Technische Ausrüstung 1 TRITON Projekt.JPG">
            <a:extLst>
              <a:ext uri="{FF2B5EF4-FFF2-40B4-BE49-F238E27FC236}">
                <a16:creationId xmlns:a16="http://schemas.microsoft.com/office/drawing/2014/main" id="{5D202595-C8C0-2A3C-61C1-D0D99E37AE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69390" y="2156597"/>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015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a:t>Hands-on Training – </a:t>
            </a:r>
            <a:r>
              <a:rPr lang="fr-FR" dirty="0" err="1"/>
              <a:t>Additional</a:t>
            </a:r>
            <a:r>
              <a:rPr lang="fr-FR" dirty="0"/>
              <a:t> use-cases</a:t>
            </a:r>
          </a:p>
          <a:p>
            <a:r>
              <a:rPr lang="fr-FR" sz="1800" dirty="0" err="1"/>
              <a:t>Dedicated</a:t>
            </a:r>
            <a:r>
              <a:rPr lang="fr-FR" sz="1800" dirty="0"/>
              <a:t> session - Links</a:t>
            </a:r>
          </a:p>
        </p:txBody>
      </p:sp>
      <p:sp>
        <p:nvSpPr>
          <p:cNvPr id="3" name="Rectangle 2">
            <a:extLst>
              <a:ext uri="{FF2B5EF4-FFF2-40B4-BE49-F238E27FC236}">
                <a16:creationId xmlns:a16="http://schemas.microsoft.com/office/drawing/2014/main" id="{7C74CE6D-52BB-E6A8-7DD0-9A6E897424B5}"/>
              </a:ext>
            </a:extLst>
          </p:cNvPr>
          <p:cNvSpPr/>
          <p:nvPr/>
        </p:nvSpPr>
        <p:spPr>
          <a:xfrm>
            <a:off x="2962275" y="1000125"/>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On Hands Training</a:t>
            </a:r>
          </a:p>
        </p:txBody>
      </p:sp>
      <p:sp>
        <p:nvSpPr>
          <p:cNvPr id="4" name="Rectangle : coins arrondis 3">
            <a:extLst>
              <a:ext uri="{FF2B5EF4-FFF2-40B4-BE49-F238E27FC236}">
                <a16:creationId xmlns:a16="http://schemas.microsoft.com/office/drawing/2014/main" id="{4F226554-5FF8-2172-9117-143BF916FA55}"/>
              </a:ext>
            </a:extLst>
          </p:cNvPr>
          <p:cNvSpPr/>
          <p:nvPr/>
        </p:nvSpPr>
        <p:spPr>
          <a:xfrm>
            <a:off x="179022" y="993881"/>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fr-FR" sz="1400" dirty="0">
                <a:solidFill>
                  <a:schemeClr val="tx1"/>
                </a:solidFill>
              </a:rPr>
              <a:t>Incident </a:t>
            </a:r>
            <a:r>
              <a:rPr lang="fr-FR" sz="1400" dirty="0" err="1">
                <a:solidFill>
                  <a:schemeClr val="tx1"/>
                </a:solidFill>
              </a:rPr>
              <a:t>Response</a:t>
            </a:r>
            <a:r>
              <a:rPr lang="fr-FR" sz="1400" dirty="0">
                <a:solidFill>
                  <a:schemeClr val="tx1"/>
                </a:solidFill>
              </a:rPr>
              <a:t> </a:t>
            </a:r>
            <a:r>
              <a:rPr lang="fr-FR" sz="1400" dirty="0" err="1">
                <a:solidFill>
                  <a:schemeClr val="tx1"/>
                </a:solidFill>
              </a:rPr>
              <a:t>Tabletop</a:t>
            </a:r>
            <a:r>
              <a:rPr lang="fr-FR" sz="1400" dirty="0">
                <a:solidFill>
                  <a:schemeClr val="tx1"/>
                </a:solidFill>
              </a:rPr>
              <a:t> </a:t>
            </a:r>
            <a:r>
              <a:rPr lang="fr-FR" sz="1400" dirty="0" err="1">
                <a:solidFill>
                  <a:schemeClr val="tx1"/>
                </a:solidFill>
              </a:rPr>
              <a:t>Exercise</a:t>
            </a:r>
            <a:endParaRPr lang="fr-FR" sz="1400" dirty="0">
              <a:solidFill>
                <a:schemeClr val="tx1"/>
              </a:solidFill>
            </a:endParaRPr>
          </a:p>
        </p:txBody>
      </p:sp>
      <p:pic>
        <p:nvPicPr>
          <p:cNvPr id="5" name="Picture 6" descr="Z:\BPOLD_BBS\BPOL_SEE\SB_14\01 Arbeitswürfel\15-07\08 Project TRITON EU Cyber crime\02 Arbeitsentwürfe\Hansa Verröffentlichung\Bilder\Bild Technische Ausrüstung 1 TRITON Projekt.JPG">
            <a:extLst>
              <a:ext uri="{FF2B5EF4-FFF2-40B4-BE49-F238E27FC236}">
                <a16:creationId xmlns:a16="http://schemas.microsoft.com/office/drawing/2014/main" id="{C914B7B6-C4EB-982E-24AF-3FFBAC6915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69390" y="2156597"/>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483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30B0C-3096-1C76-30DB-F205B009743B}"/>
              </a:ext>
            </a:extLst>
          </p:cNvPr>
          <p:cNvSpPr>
            <a:spLocks noGrp="1"/>
          </p:cNvSpPr>
          <p:nvPr>
            <p:ph type="ctrTitle"/>
          </p:nvPr>
        </p:nvSpPr>
        <p:spPr/>
        <p:txBody>
          <a:bodyPr/>
          <a:lstStyle/>
          <a:p>
            <a:r>
              <a:rPr lang="fr-FR" dirty="0"/>
              <a:t>Questions ?</a:t>
            </a:r>
          </a:p>
        </p:txBody>
      </p:sp>
      <p:pic>
        <p:nvPicPr>
          <p:cNvPr id="12" name="Espace réservé pour une image  11">
            <a:extLst>
              <a:ext uri="{FF2B5EF4-FFF2-40B4-BE49-F238E27FC236}">
                <a16:creationId xmlns:a16="http://schemas.microsoft.com/office/drawing/2014/main" id="{842EF549-5412-EA68-1721-F390635D6137}"/>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a:extLst>
              <a:ext uri="{FF2B5EF4-FFF2-40B4-BE49-F238E27FC236}">
                <a16:creationId xmlns:a16="http://schemas.microsoft.com/office/drawing/2014/main" id="{CBCED4C4-A203-F5BB-930A-BFA43D520144}"/>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268162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0727F73-A034-DBD1-3A83-940B2C0AA0A0}"/>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EF20F6C7-DDCA-6421-938E-10D5DCDF7635}"/>
              </a:ext>
            </a:extLst>
          </p:cNvPr>
          <p:cNvSpPr>
            <a:spLocks noGrp="1"/>
          </p:cNvSpPr>
          <p:nvPr>
            <p:ph type="sldNum" sz="quarter" idx="12"/>
          </p:nvPr>
        </p:nvSpPr>
        <p:spPr/>
        <p:txBody>
          <a:bodyPr/>
          <a:lstStyle/>
          <a:p>
            <a:fld id="{AF8FC096-D195-4392-A597-E50EA60D946D}" type="slidenum">
              <a:rPr lang="fr-FR" smtClean="0"/>
              <a:t>79</a:t>
            </a:fld>
            <a:endParaRPr lang="fr-FR"/>
          </a:p>
        </p:txBody>
      </p:sp>
      <p:sp>
        <p:nvSpPr>
          <p:cNvPr id="5" name="ZoneTexte 4">
            <a:extLst>
              <a:ext uri="{FF2B5EF4-FFF2-40B4-BE49-F238E27FC236}">
                <a16:creationId xmlns:a16="http://schemas.microsoft.com/office/drawing/2014/main" id="{9C91C3C9-7D9E-D0B3-D6F7-047D251FB8D0}"/>
              </a:ext>
            </a:extLst>
          </p:cNvPr>
          <p:cNvSpPr txBox="1"/>
          <p:nvPr/>
        </p:nvSpPr>
        <p:spPr>
          <a:xfrm>
            <a:off x="356438" y="984947"/>
            <a:ext cx="8431124" cy="2862322"/>
          </a:xfrm>
          <a:prstGeom prst="rect">
            <a:avLst/>
          </a:prstGeom>
          <a:noFill/>
        </p:spPr>
        <p:txBody>
          <a:bodyPr wrap="square">
            <a:spAutoFit/>
          </a:bodyPr>
          <a:lstStyle/>
          <a:p>
            <a:pPr algn="just">
              <a:spcBef>
                <a:spcPts val="750"/>
              </a:spcBef>
            </a:pPr>
            <a:r>
              <a:rPr lang="fr-FR" sz="2000" b="1" dirty="0">
                <a:solidFill>
                  <a:srgbClr val="55575D"/>
                </a:solidFill>
                <a:effectLst/>
                <a:latin typeface="Arial" panose="020B0604020202020204" pitchFamily="34" charset="0"/>
                <a:ea typeface="Times New Roman" panose="02020603050405020304" pitchFamily="18" charset="0"/>
              </a:rPr>
              <a:t>ÉTATS-UNIS - Publication d'un avis conjoint sur la défense des systèmes industriels ciblés par des hacktivistes</a:t>
            </a:r>
            <a:endParaRPr lang="fr-FR" sz="2000" b="1" dirty="0">
              <a:effectLst/>
              <a:latin typeface="Calibri" panose="020F0502020204030204" pitchFamily="34" charset="0"/>
              <a:ea typeface="Calibri" panose="020F0502020204030204" pitchFamily="34" charset="0"/>
            </a:endParaRPr>
          </a:p>
          <a:p>
            <a:r>
              <a:rPr lang="fr-FR" sz="1400" dirty="0">
                <a:solidFill>
                  <a:srgbClr val="55575D"/>
                </a:solidFill>
                <a:effectLst/>
                <a:latin typeface="Arial" panose="020B0604020202020204" pitchFamily="34" charset="0"/>
                <a:ea typeface="Calibri" panose="020F0502020204030204" pitchFamily="34" charset="0"/>
              </a:rPr>
              <a:t>Le 1er mai 2024, le journal </a:t>
            </a:r>
            <a:r>
              <a:rPr lang="fr-FR" sz="1400" i="1" dirty="0" err="1">
                <a:solidFill>
                  <a:srgbClr val="55575D"/>
                </a:solidFill>
                <a:effectLst/>
                <a:latin typeface="Arial" panose="020B0604020202020204" pitchFamily="34" charset="0"/>
                <a:ea typeface="Calibri" panose="020F0502020204030204" pitchFamily="34" charset="0"/>
              </a:rPr>
              <a:t>Bleeping</a:t>
            </a:r>
            <a:r>
              <a:rPr lang="fr-FR" sz="1400" i="1" dirty="0">
                <a:solidFill>
                  <a:srgbClr val="55575D"/>
                </a:solidFill>
                <a:effectLst/>
                <a:latin typeface="Arial" panose="020B0604020202020204" pitchFamily="34" charset="0"/>
                <a:ea typeface="Calibri" panose="020F0502020204030204" pitchFamily="34" charset="0"/>
              </a:rPr>
              <a:t> Computer</a:t>
            </a:r>
            <a:r>
              <a:rPr lang="fr-FR" sz="1400" dirty="0">
                <a:solidFill>
                  <a:srgbClr val="55575D"/>
                </a:solidFill>
                <a:effectLst/>
                <a:latin typeface="Arial" panose="020B0604020202020204" pitchFamily="34" charset="0"/>
                <a:ea typeface="Calibri" panose="020F0502020204030204" pitchFamily="34" charset="0"/>
              </a:rPr>
              <a:t> rapporte la publication, d'un avis nommé « Défendre les opérations des technologies industrielles contre l'activité hacktiviste pro-russe en cours</a:t>
            </a:r>
            <a:r>
              <a:rPr lang="fr-FR" sz="1400" i="1" dirty="0">
                <a:solidFill>
                  <a:srgbClr val="55575D"/>
                </a:solidFill>
                <a:effectLst/>
                <a:latin typeface="Arial" panose="020B0604020202020204" pitchFamily="34" charset="0"/>
                <a:ea typeface="Calibri" panose="020F0502020204030204" pitchFamily="34" charset="0"/>
              </a:rPr>
              <a:t> » </a:t>
            </a:r>
            <a:r>
              <a:rPr lang="fr-FR" sz="1400" dirty="0">
                <a:solidFill>
                  <a:srgbClr val="55575D"/>
                </a:solidFill>
                <a:effectLst/>
                <a:latin typeface="Arial" panose="020B0604020202020204" pitchFamily="34" charset="0"/>
                <a:ea typeface="Calibri" panose="020F0502020204030204" pitchFamily="34" charset="0"/>
              </a:rPr>
              <a:t>par six entités gouvernementales étatsuniennes (CISA, FBI, NSA, EPA (Agence de Protection Environnementale), DOE (Département de l'Énergie), USDA (Département de l'Agriculture des États-Unis ), FDA (Food and Drug Administration) et le Centre de partage et d'analyse d'informations multi-États (MS-ISAC)) ainsi que le Centre canadien pour la cybersécurité (CCCS) et le Centre national de cybersécurité du Royaume-Uni ( NCSC-Royaume-Uni). Ce document a pour objectif de mettre en garde les sociétés contre</a:t>
            </a:r>
            <a:r>
              <a:rPr lang="fr-FR" sz="1400" i="1" dirty="0">
                <a:solidFill>
                  <a:srgbClr val="55575D"/>
                </a:solidFill>
                <a:effectLst/>
                <a:latin typeface="Arial" panose="020B0604020202020204" pitchFamily="34" charset="0"/>
                <a:ea typeface="Calibri" panose="020F0502020204030204" pitchFamily="34" charset="0"/>
              </a:rPr>
              <a:t> « </a:t>
            </a:r>
            <a:r>
              <a:rPr lang="fr-FR" sz="1400" dirty="0">
                <a:solidFill>
                  <a:srgbClr val="55575D"/>
                </a:solidFill>
                <a:effectLst/>
                <a:latin typeface="Arial" panose="020B0604020202020204" pitchFamily="34" charset="0"/>
                <a:ea typeface="Calibri" panose="020F0502020204030204" pitchFamily="34" charset="0"/>
              </a:rPr>
              <a:t>les hacktivistes pro-russes ciblant les appareils des technologies industrielles non sécurisés et mal configurés depuis 2022 pour perturber les opérations ou créer des effets de nuisance ». Il y est également partagé des mesures de mitigation, surtout pour VNC particulièrement ciblé</a:t>
            </a:r>
            <a:endParaRPr lang="fr-FR" dirty="0"/>
          </a:p>
        </p:txBody>
      </p:sp>
      <p:sp>
        <p:nvSpPr>
          <p:cNvPr id="6" name="Titre 1">
            <a:extLst>
              <a:ext uri="{FF2B5EF4-FFF2-40B4-BE49-F238E27FC236}">
                <a16:creationId xmlns:a16="http://schemas.microsoft.com/office/drawing/2014/main" id="{A735BECA-776F-1675-1BA6-E309B54496FD}"/>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3200" dirty="0"/>
              <a:t>Avis ANSSI – 5 mai 2024</a:t>
            </a:r>
          </a:p>
          <a:p>
            <a:r>
              <a:rPr lang="fr-FR" sz="1600" dirty="0" err="1"/>
              <a:t>Dedicated</a:t>
            </a:r>
            <a:r>
              <a:rPr lang="fr-FR" sz="1600" dirty="0"/>
              <a:t> session - Links</a:t>
            </a:r>
          </a:p>
        </p:txBody>
      </p:sp>
    </p:spTree>
    <p:extLst>
      <p:ext uri="{BB962C8B-B14F-4D97-AF65-F5344CB8AC3E}">
        <p14:creationId xmlns:p14="http://schemas.microsoft.com/office/powerpoint/2010/main" val="248966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880973" y="73853"/>
            <a:ext cx="3590158" cy="572924"/>
          </a:xfrm>
        </p:spPr>
        <p:txBody>
          <a:bodyPr/>
          <a:lstStyle/>
          <a:p>
            <a:r>
              <a:rPr lang="en-US" dirty="0"/>
              <a:t>WHAT</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73599" y="794908"/>
            <a:ext cx="3590158" cy="572924"/>
          </a:xfrm>
        </p:spPr>
        <p:txBody>
          <a:bodyPr/>
          <a:lstStyle/>
          <a:p>
            <a:r>
              <a:rPr lang="en-US" dirty="0"/>
              <a:t>Training Topics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873597" y="1482762"/>
            <a:ext cx="3708427" cy="2865829"/>
          </a:xfrm>
        </p:spPr>
        <p:txBody>
          <a:bodyPr>
            <a:noAutofit/>
          </a:bodyPr>
          <a:lstStyle/>
          <a:p>
            <a:pPr>
              <a:spcBef>
                <a:spcPts val="450"/>
              </a:spcBef>
            </a:pPr>
            <a:r>
              <a:rPr lang="en-US" sz="1200" dirty="0"/>
              <a:t>Threats and vulnerabilities</a:t>
            </a:r>
          </a:p>
          <a:p>
            <a:pPr>
              <a:spcBef>
                <a:spcPts val="450"/>
              </a:spcBef>
            </a:pPr>
            <a:r>
              <a:rPr lang="en-US" sz="1200" dirty="0"/>
              <a:t>Legal aspects</a:t>
            </a:r>
          </a:p>
          <a:p>
            <a:pPr>
              <a:spcBef>
                <a:spcPts val="450"/>
              </a:spcBef>
            </a:pPr>
            <a:r>
              <a:rPr lang="en-US" sz="1200" dirty="0"/>
              <a:t>Cybersecurity threat Intelligence specific to maritime</a:t>
            </a:r>
          </a:p>
          <a:p>
            <a:pPr>
              <a:spcBef>
                <a:spcPts val="450"/>
              </a:spcBef>
            </a:pPr>
            <a:r>
              <a:rPr lang="en-US" sz="1200" dirty="0"/>
              <a:t>Information Security Governance (ISG) and Information Security Risk Management (ISRM)</a:t>
            </a:r>
          </a:p>
          <a:p>
            <a:pPr>
              <a:spcBef>
                <a:spcPts val="450"/>
              </a:spcBef>
            </a:pPr>
            <a:r>
              <a:rPr lang="en-US" sz="1200" dirty="0"/>
              <a:t>Security Architecture Design and Implementation</a:t>
            </a:r>
          </a:p>
          <a:p>
            <a:pPr>
              <a:spcBef>
                <a:spcPts val="450"/>
              </a:spcBef>
            </a:pPr>
            <a:r>
              <a:rPr lang="en-US" sz="1200" dirty="0"/>
              <a:t>Security Controls Selection and Implementation</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pic>
        <p:nvPicPr>
          <p:cNvPr id="6" name="Espace réservé pour une image  5" descr="Une image contenant industrie, tuyau, métal, usine&#10;&#10;Description générée automatiquement">
            <a:extLst>
              <a:ext uri="{FF2B5EF4-FFF2-40B4-BE49-F238E27FC236}">
                <a16:creationId xmlns:a16="http://schemas.microsoft.com/office/drawing/2014/main" id="{80FD35A4-3830-7489-D330-0B0785F8C39B}"/>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217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880973" y="73853"/>
            <a:ext cx="3590158" cy="572924"/>
          </a:xfrm>
        </p:spPr>
        <p:txBody>
          <a:bodyPr/>
          <a:lstStyle/>
          <a:p>
            <a:r>
              <a:rPr lang="en-US" dirty="0"/>
              <a:t>WHY</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73599" y="794908"/>
            <a:ext cx="3590158" cy="572924"/>
          </a:xfrm>
        </p:spPr>
        <p:txBody>
          <a:bodyPr>
            <a:normAutofit/>
          </a:bodyPr>
          <a:lstStyle/>
          <a:p>
            <a:r>
              <a:rPr lang="en-US" dirty="0"/>
              <a:t>Learning Outcomes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873598" y="1482763"/>
            <a:ext cx="4182997" cy="3136862"/>
          </a:xfrm>
        </p:spPr>
        <p:txBody>
          <a:bodyPr>
            <a:noAutofit/>
          </a:bodyPr>
          <a:lstStyle/>
          <a:p>
            <a:pPr>
              <a:spcBef>
                <a:spcPts val="450"/>
              </a:spcBef>
            </a:pPr>
            <a:r>
              <a:rPr lang="en-US" sz="1100" dirty="0"/>
              <a:t>Demonstrate ethical and professional conduct in all aspects of information and cybersecurity management.</a:t>
            </a:r>
          </a:p>
          <a:p>
            <a:pPr>
              <a:spcBef>
                <a:spcPts val="450"/>
              </a:spcBef>
            </a:pPr>
            <a:r>
              <a:rPr lang="en-US" sz="1100" dirty="0"/>
              <a:t>Comprehend and articulate the key concepts and principles of information and cybersecurity.</a:t>
            </a:r>
          </a:p>
          <a:p>
            <a:pPr>
              <a:spcBef>
                <a:spcPts val="450"/>
              </a:spcBef>
            </a:pPr>
            <a:r>
              <a:rPr lang="en-US" sz="1100" dirty="0"/>
              <a:t>Understand the evolving cyber threat landscape and the diverse range of cyberattacks.</a:t>
            </a:r>
          </a:p>
          <a:p>
            <a:pPr>
              <a:spcBef>
                <a:spcPts val="450"/>
              </a:spcBef>
            </a:pPr>
            <a:r>
              <a:rPr lang="en-US" sz="1100" dirty="0"/>
              <a:t>Identifies the cybersecurity threats, vulnerabilities, and risks to an </a:t>
            </a:r>
            <a:r>
              <a:rPr lang="en-US" sz="1100" dirty="0" err="1"/>
              <a:t>organisation</a:t>
            </a:r>
            <a:r>
              <a:rPr lang="en-US" sz="1100" dirty="0"/>
              <a:t>.</a:t>
            </a:r>
          </a:p>
          <a:p>
            <a:pPr>
              <a:spcBef>
                <a:spcPts val="450"/>
              </a:spcBef>
            </a:pPr>
            <a:r>
              <a:rPr lang="en-US" sz="1100" dirty="0" err="1"/>
              <a:t>Recognise</a:t>
            </a:r>
            <a:r>
              <a:rPr lang="en-US" sz="1100" dirty="0"/>
              <a:t> the human factor's role in cybersecurity breaches and risk mitigation strategies.</a:t>
            </a:r>
          </a:p>
          <a:p>
            <a:pPr>
              <a:spcBef>
                <a:spcPts val="450"/>
              </a:spcBef>
            </a:pPr>
            <a:r>
              <a:rPr lang="en-US" sz="1100" dirty="0"/>
              <a:t>Ability to help and select appropriate security controls to protect against identified cybersecurity threats and risks.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solidFill>
                <a:srgbClr val="000000"/>
              </a:solidFill>
              <a:latin typeface="Century Gothic"/>
            </a:endParaRPr>
          </a:p>
        </p:txBody>
      </p:sp>
      <p:pic>
        <p:nvPicPr>
          <p:cNvPr id="5" name="Espace réservé pour une image  4">
            <a:extLst>
              <a:ext uri="{FF2B5EF4-FFF2-40B4-BE49-F238E27FC236}">
                <a16:creationId xmlns:a16="http://schemas.microsoft.com/office/drawing/2014/main" id="{EC7784A1-6F65-2F18-465A-CF979B33D746}"/>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1944648"/>
      </p:ext>
    </p:extLst>
  </p:cSld>
  <p:clrMapOvr>
    <a:masterClrMapping/>
  </p:clrMapOvr>
</p:sld>
</file>

<file path=ppt/theme/theme1.xml><?xml version="1.0" encoding="utf-8"?>
<a:theme xmlns:a="http://schemas.openxmlformats.org/drawingml/2006/main" name="Thème Office">
  <a:themeElements>
    <a:clrScheme name="Nuancier Groupe SNEF">
      <a:dk1>
        <a:srgbClr val="262626"/>
      </a:dk1>
      <a:lt1>
        <a:sysClr val="window" lastClr="FFFFFF"/>
      </a:lt1>
      <a:dk2>
        <a:srgbClr val="3F3F3F"/>
      </a:dk2>
      <a:lt2>
        <a:srgbClr val="E4E3E2"/>
      </a:lt2>
      <a:accent1>
        <a:srgbClr val="0096A9"/>
      </a:accent1>
      <a:accent2>
        <a:srgbClr val="32B3AA"/>
      </a:accent2>
      <a:accent3>
        <a:srgbClr val="267373"/>
      </a:accent3>
      <a:accent4>
        <a:srgbClr val="2A8687"/>
      </a:accent4>
      <a:accent5>
        <a:srgbClr val="66C6BE"/>
      </a:accent5>
      <a:accent6>
        <a:srgbClr val="7AC6BE"/>
      </a:accent6>
      <a:hlink>
        <a:srgbClr val="00524C"/>
      </a:hlink>
      <a:folHlink>
        <a:srgbClr val="00C4D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618F3994-F20B-4636-85F7-A491CB3C4BE4}" vid="{CB6ED803-6FE2-4188-9ED4-C2709CAD1C3B}"/>
    </a:ext>
  </a:extLst>
</a:theme>
</file>

<file path=ppt/theme/theme2.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Ion</Template>
  <TotalTime>18610</TotalTime>
  <Words>9929</Words>
  <Application>Microsoft Office PowerPoint</Application>
  <PresentationFormat>Affichage à l'écran (16:9)</PresentationFormat>
  <Paragraphs>1193</Paragraphs>
  <Slides>79</Slides>
  <Notes>19</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79</vt:i4>
      </vt:variant>
    </vt:vector>
  </HeadingPairs>
  <TitlesOfParts>
    <vt:vector size="91" baseType="lpstr">
      <vt:lpstr>Arial</vt:lpstr>
      <vt:lpstr>Arial MT</vt:lpstr>
      <vt:lpstr>Book Antiqua</vt:lpstr>
      <vt:lpstr>Calibri</vt:lpstr>
      <vt:lpstr>Calibri Light</vt:lpstr>
      <vt:lpstr>Century Gothic</vt:lpstr>
      <vt:lpstr>Courier New</vt:lpstr>
      <vt:lpstr>Gigi</vt:lpstr>
      <vt:lpstr>Wingdings</vt:lpstr>
      <vt:lpstr>Thème Office</vt:lpstr>
      <vt:lpstr>Custom</vt:lpstr>
      <vt:lpstr>1_Thème Office</vt:lpstr>
      <vt:lpstr>Cyber range and operations on SCADA</vt:lpstr>
      <vt:lpstr>Cyber range &amp; operations on SCADA</vt:lpstr>
      <vt:lpstr>Goals: Who-What-Why you need to take this training </vt:lpstr>
      <vt:lpstr>CSP Training Logistic: CSP0009_S_E Cyber range &amp; operations on SCADA</vt:lpstr>
      <vt:lpstr>Value Propositions</vt:lpstr>
      <vt:lpstr>WHO</vt:lpstr>
      <vt:lpstr>WHO</vt:lpstr>
      <vt:lpstr>WHAT</vt:lpstr>
      <vt:lpstr>WHY</vt:lpstr>
      <vt:lpstr>Training Outline</vt:lpstr>
      <vt:lpstr>Training Outline</vt:lpstr>
      <vt:lpstr>Topic-1: Definitions</vt:lpstr>
      <vt:lpstr>Topic-2: Digital Forensic on PLC/ SCADA</vt:lpstr>
      <vt:lpstr>Topic-3:  Detailed Architectures</vt:lpstr>
      <vt:lpstr>Topic-4:  Vulnerabilities</vt:lpstr>
      <vt:lpstr>Topic-5:  Penetration platform</vt:lpstr>
      <vt:lpstr>Evaluation method</vt:lpstr>
      <vt:lpstr>Cyber range &amp; operations on SCADA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Example : Pipeline IACS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Cyber range &amp; operations on SCADA</vt:lpstr>
      <vt:lpstr>Présentation PowerPoint</vt:lpstr>
      <vt:lpstr>Présentation PowerPoint</vt:lpstr>
      <vt:lpstr>Présentation PowerPoint</vt:lpstr>
      <vt:lpstr>Présentation PowerPoint</vt:lpstr>
      <vt:lpstr>Cyber range &amp; operations on SCADA</vt:lpstr>
      <vt:lpstr>Présentation PowerPoint</vt:lpstr>
      <vt:lpstr>Présentation PowerPoint</vt:lpstr>
      <vt:lpstr>Présentation PowerPoint</vt:lpstr>
      <vt:lpstr>Présentation PowerPoint</vt:lpstr>
      <vt:lpstr>Cyber range &amp; operations on SCADA</vt:lpstr>
      <vt:lpstr>Security Challenges</vt:lpstr>
      <vt:lpstr>Présentation PowerPoint</vt:lpstr>
      <vt:lpstr>Présentation PowerPoint</vt:lpstr>
      <vt:lpstr>Analysis of the 9 Use Cases - Methodology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Cyber range &amp; operations on SCADA</vt:lpstr>
      <vt:lpstr>Présentation PowerPoint</vt:lpstr>
      <vt:lpstr>Présentation PowerPoint</vt:lpstr>
      <vt:lpstr>Présentation PowerPoint</vt:lpstr>
      <vt:lpstr>Scenarios description - Modules</vt:lpstr>
      <vt:lpstr>Hands on Training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Cécile GALICHER</dc:creator>
  <cp:lastModifiedBy>bruno bender</cp:lastModifiedBy>
  <cp:revision>605</cp:revision>
  <cp:lastPrinted>2018-11-09T17:03:19Z</cp:lastPrinted>
  <dcterms:created xsi:type="dcterms:W3CDTF">2018-04-03T08:52:59Z</dcterms:created>
  <dcterms:modified xsi:type="dcterms:W3CDTF">2024-08-15T14:54:47Z</dcterms:modified>
</cp:coreProperties>
</file>