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9" r:id="rId2"/>
    <p:sldMasterId id="2147483788" r:id="rId3"/>
  </p:sldMasterIdLst>
  <p:notesMasterIdLst>
    <p:notesMasterId r:id="rId83"/>
  </p:notesMasterIdLst>
  <p:handoutMasterIdLst>
    <p:handoutMasterId r:id="rId84"/>
  </p:handoutMasterIdLst>
  <p:sldIdLst>
    <p:sldId id="376" r:id="rId4"/>
    <p:sldId id="388" r:id="rId5"/>
    <p:sldId id="382" r:id="rId6"/>
    <p:sldId id="391" r:id="rId7"/>
    <p:sldId id="396" r:id="rId8"/>
    <p:sldId id="378" r:id="rId9"/>
    <p:sldId id="398" r:id="rId10"/>
    <p:sldId id="393" r:id="rId11"/>
    <p:sldId id="394" r:id="rId12"/>
    <p:sldId id="384" r:id="rId13"/>
    <p:sldId id="2337" r:id="rId14"/>
    <p:sldId id="392" r:id="rId15"/>
    <p:sldId id="404" r:id="rId16"/>
    <p:sldId id="405" r:id="rId17"/>
    <p:sldId id="2338" r:id="rId18"/>
    <p:sldId id="2339" r:id="rId19"/>
    <p:sldId id="406" r:id="rId20"/>
    <p:sldId id="2312" r:id="rId21"/>
    <p:sldId id="2336" r:id="rId22"/>
    <p:sldId id="2362" r:id="rId23"/>
    <p:sldId id="1754" r:id="rId24"/>
    <p:sldId id="2326" r:id="rId25"/>
    <p:sldId id="1758" r:id="rId26"/>
    <p:sldId id="1748" r:id="rId27"/>
    <p:sldId id="2331" r:id="rId28"/>
    <p:sldId id="2335" r:id="rId29"/>
    <p:sldId id="2332" r:id="rId30"/>
    <p:sldId id="2340" r:id="rId31"/>
    <p:sldId id="2341" r:id="rId32"/>
    <p:sldId id="2345" r:id="rId33"/>
    <p:sldId id="2342" r:id="rId34"/>
    <p:sldId id="2344" r:id="rId35"/>
    <p:sldId id="2343" r:id="rId36"/>
    <p:sldId id="2359" r:id="rId37"/>
    <p:sldId id="2360" r:id="rId38"/>
    <p:sldId id="2361" r:id="rId39"/>
    <p:sldId id="2313" r:id="rId40"/>
    <p:sldId id="1756" r:id="rId41"/>
    <p:sldId id="1757" r:id="rId42"/>
    <p:sldId id="1755" r:id="rId43"/>
    <p:sldId id="1759" r:id="rId44"/>
    <p:sldId id="2311" r:id="rId45"/>
    <p:sldId id="1751" r:id="rId46"/>
    <p:sldId id="1752" r:id="rId47"/>
    <p:sldId id="1749" r:id="rId48"/>
    <p:sldId id="1750" r:id="rId49"/>
    <p:sldId id="2314" r:id="rId50"/>
    <p:sldId id="2333" r:id="rId51"/>
    <p:sldId id="2358" r:id="rId52"/>
    <p:sldId id="1753" r:id="rId53"/>
    <p:sldId id="2334" r:id="rId54"/>
    <p:sldId id="2315" r:id="rId55"/>
    <p:sldId id="2316" r:id="rId56"/>
    <p:sldId id="2317" r:id="rId57"/>
    <p:sldId id="2318" r:id="rId58"/>
    <p:sldId id="2319" r:id="rId59"/>
    <p:sldId id="2320" r:id="rId60"/>
    <p:sldId id="2321" r:id="rId61"/>
    <p:sldId id="2322" r:id="rId62"/>
    <p:sldId id="2323" r:id="rId63"/>
    <p:sldId id="2324" r:id="rId64"/>
    <p:sldId id="2328" r:id="rId65"/>
    <p:sldId id="2329" r:id="rId66"/>
    <p:sldId id="2330" r:id="rId67"/>
    <p:sldId id="2325" r:id="rId68"/>
    <p:sldId id="2327" r:id="rId69"/>
    <p:sldId id="2346" r:id="rId70"/>
    <p:sldId id="2348" r:id="rId71"/>
    <p:sldId id="2349" r:id="rId72"/>
    <p:sldId id="2350" r:id="rId73"/>
    <p:sldId id="2351" r:id="rId74"/>
    <p:sldId id="2352" r:id="rId75"/>
    <p:sldId id="2353" r:id="rId76"/>
    <p:sldId id="2354" r:id="rId77"/>
    <p:sldId id="2355" r:id="rId78"/>
    <p:sldId id="2356" r:id="rId79"/>
    <p:sldId id="2357" r:id="rId80"/>
    <p:sldId id="2347" r:id="rId81"/>
    <p:sldId id="2363" r:id="rId82"/>
  </p:sldIdLst>
  <p:sldSz cx="9144000" cy="5143500" type="screen16x9"/>
  <p:notesSz cx="6794500" cy="99822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711" userDrawn="1">
          <p15:clr>
            <a:srgbClr val="A4A3A4"/>
          </p15:clr>
        </p15:guide>
        <p15:guide id="3" orient="horz" pos="2890" userDrawn="1">
          <p15:clr>
            <a:srgbClr val="A4A3A4"/>
          </p15:clr>
        </p15:guide>
        <p15:guide id="4" orient="horz" pos="2164" userDrawn="1">
          <p15:clr>
            <a:srgbClr val="A4A3A4"/>
          </p15:clr>
        </p15:guide>
        <p15:guide id="5" pos="50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URY Thomas" initials="FT" lastIdx="5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0FF"/>
    <a:srgbClr val="ECECEE"/>
    <a:srgbClr val="161616"/>
    <a:srgbClr val="99B7E4"/>
    <a:srgbClr val="FCE1EC"/>
    <a:srgbClr val="F5FBE0"/>
    <a:srgbClr val="D7EFF7"/>
    <a:srgbClr val="E5F3F3"/>
    <a:srgbClr val="E7E9E9"/>
    <a:srgbClr val="25A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snapToGrid="0">
      <p:cViewPr varScale="1">
        <p:scale>
          <a:sx n="122" d="100"/>
          <a:sy n="122" d="100"/>
        </p:scale>
        <p:origin x="1368" y="330"/>
      </p:cViewPr>
      <p:guideLst>
        <p:guide orient="horz" pos="1711"/>
        <p:guide orient="horz" pos="2890"/>
        <p:guide orient="horz" pos="2164"/>
        <p:guide pos="505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500844"/>
          </a:xfrm>
          <a:prstGeom prst="rect">
            <a:avLst/>
          </a:prstGeom>
        </p:spPr>
        <p:txBody>
          <a:bodyPr vert="horz" lIns="91440" tIns="45720" rIns="91440" bIns="45720" rtlCol="0"/>
          <a:lstStyle>
            <a:lvl1pPr algn="r">
              <a:defRPr sz="1200"/>
            </a:lvl1pPr>
          </a:lstStyle>
          <a:p>
            <a:fld id="{E28296CC-9F62-42C1-B3E2-F249F7D9D7C5}" type="datetimeFigureOut">
              <a:rPr lang="fr-FR" smtClean="0"/>
              <a:t>25/04/2025</a:t>
            </a:fld>
            <a:endParaRPr lang="fr-FR"/>
          </a:p>
        </p:txBody>
      </p:sp>
      <p:sp>
        <p:nvSpPr>
          <p:cNvPr id="4" name="Espace réservé du pied de page 3"/>
          <p:cNvSpPr>
            <a:spLocks noGrp="1"/>
          </p:cNvSpPr>
          <p:nvPr>
            <p:ph type="ftr" sz="quarter" idx="2"/>
          </p:nvPr>
        </p:nvSpPr>
        <p:spPr>
          <a:xfrm>
            <a:off x="1" y="9481359"/>
            <a:ext cx="2944283" cy="50084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81359"/>
            <a:ext cx="2944283" cy="500843"/>
          </a:xfrm>
          <a:prstGeom prst="rect">
            <a:avLst/>
          </a:prstGeom>
        </p:spPr>
        <p:txBody>
          <a:bodyPr vert="horz" lIns="91440" tIns="45720" rIns="91440" bIns="45720" rtlCol="0" anchor="b"/>
          <a:lstStyle>
            <a:lvl1pPr algn="r">
              <a:defRPr sz="1200"/>
            </a:lvl1pPr>
          </a:lstStyle>
          <a:p>
            <a:fld id="{9E529D11-550D-4772-80BF-55CC4208510E}" type="slidenum">
              <a:rPr lang="fr-FR" smtClean="0"/>
              <a:t>‹#›</a:t>
            </a:fld>
            <a:endParaRPr lang="fr-FR"/>
          </a:p>
        </p:txBody>
      </p:sp>
    </p:spTree>
    <p:extLst>
      <p:ext uri="{BB962C8B-B14F-4D97-AF65-F5344CB8AC3E}">
        <p14:creationId xmlns:p14="http://schemas.microsoft.com/office/powerpoint/2010/main" val="349901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128E9AAA-3E11-4B71-A50C-B8C5DD7011F6}" type="datetimeFigureOut">
              <a:rPr lang="fr-FR" smtClean="0"/>
              <a:t>25/04/2025</a:t>
            </a:fld>
            <a:endParaRPr lang="fr-FR"/>
          </a:p>
        </p:txBody>
      </p:sp>
      <p:sp>
        <p:nvSpPr>
          <p:cNvPr id="4" name="Espace réservé de l'image des diapositives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803933"/>
            <a:ext cx="5435600" cy="3930492"/>
          </a:xfrm>
          <a:prstGeom prst="rect">
            <a:avLst/>
          </a:prstGeom>
        </p:spPr>
        <p:txBody>
          <a:bodyPr vert="horz" lIns="91440" tIns="45720" rIns="91440" bIns="45720" rtlCol="0"/>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6" name="Espace réservé du pied de page 5"/>
          <p:cNvSpPr>
            <a:spLocks noGrp="1"/>
          </p:cNvSpPr>
          <p:nvPr>
            <p:ph type="ftr" sz="quarter" idx="4"/>
          </p:nvPr>
        </p:nvSpPr>
        <p:spPr>
          <a:xfrm>
            <a:off x="1" y="9481359"/>
            <a:ext cx="2944283" cy="50084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81359"/>
            <a:ext cx="2944283" cy="500843"/>
          </a:xfrm>
          <a:prstGeom prst="rect">
            <a:avLst/>
          </a:prstGeom>
        </p:spPr>
        <p:txBody>
          <a:bodyPr vert="horz" lIns="91440" tIns="45720" rIns="91440" bIns="45720" rtlCol="0" anchor="b"/>
          <a:lstStyle>
            <a:lvl1pPr algn="r">
              <a:defRPr sz="1200"/>
            </a:lvl1pPr>
          </a:lstStyle>
          <a:p>
            <a:fld id="{AE02BAA7-1AEA-425C-849F-BCB63C449D31}" type="slidenum">
              <a:rPr lang="fr-FR" smtClean="0"/>
              <a:t>‹#›</a:t>
            </a:fld>
            <a:endParaRPr lang="fr-FR"/>
          </a:p>
        </p:txBody>
      </p:sp>
    </p:spTree>
    <p:extLst>
      <p:ext uri="{BB962C8B-B14F-4D97-AF65-F5344CB8AC3E}">
        <p14:creationId xmlns:p14="http://schemas.microsoft.com/office/powerpoint/2010/main" val="3370431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isco.com/c/en/us/solutions/internet-of-things/iot-security.html?ccid=cc002176?dtid=optzzz001335"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isco.com/c/en/us/solutions/internet-of-things/iot-security.html?ccid=cc002176?dtid=optzzz00133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isco.com/c/en/us/solutions/internet-of-things/iot-security.html?ccid=cc002176?dtid=optzzz0013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
              <a:t>Καλημέρα και καλώς ήρθατε στην εκπαιδευτική συνεδρία CYBERSECPRO CSP 0011 S E.</a:t>
            </a:r>
          </a:p>
          <a:p>
            <a:r>
              <a:rPr lang="el"/>
              <a:t>Αυτή η ενότητα αποτελεί μέρος μιας γενικής εκπαίδευσης CYBESECPRO αφιερωμένης στην εμβέλεια του κυβερνοχώρου και τις λειτουργίες στο SCADA.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D498D-6977-40EC-8E5E-7EB644D5E7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Αυτό το σχήμα δείχνει ότι ένα τυπικό σύστημα SCADA για τον έλεγχο υποδομών για επιχειρήσεις κοινής ωφέλειας όπως η ηλεκτρική ενέργεια, το φυσικό αέριο, το πετρέλαιο ή το νερό αποτελείται γενικά από ένα κέντρο ελέγχου και πολλές τοποθεσίες πεδίου. Οι τοποθεσίες κατανέμονται σε μια ευρεία γεωγραφική περιοχή και συνδέονται με το κέντρο ελέγχου με διάφορα μέσα επικοινωνίας, όπως δορυφόρους, δίκτυα ευρείας περιοχής (WAN) και δίκτυα ραδιοφώνου, μικροκυμάτων ή κυψελών. Οι τοποθεσίες πεδίου είναι εξοπλισμένες με συσκευές όπως προγραμματιζόμενοι λογικοί ελεγκτές (PLC) ή απομακρυσμένες τερματικές μονάδες (RTU) που ελέγχουν τα επιτόπια μηχανήματα και στέλνουν περιοδικά πληροφορίες σχετικά με την κατάσταση του εξοπλισμού πεδίου στο κέντρο ελέγχου. </a:t>
            </a:r>
          </a:p>
          <a:p>
            <a:r>
              <a:rPr lang="el"/>
              <a:t>Το κέντρο ελέγχου είναι ο κόμβος του συστήματος SCADA. Τα κύρια συστατικά του περιλαμβάνουν μια διεπαφή ανθρώπου-μηχανής (HMI), το σύστημα διαχείρισης βάσεων δεδομένων (ιστορικό) και τον διακομιστή ή την κύρια τερματική μονάδα (MTU). Η MTU ξεκινά όλη την επικοινωνία με τις τοποθεσίες πεδίου και λαμβάνει τα δεδομένα που αποστέλλονται από τις συσκευές πεδίου. Εάν είναι απαραίτητο, στη συνέχεια προεπεξεργάζεται τα δεδομένα και τα στέλνει στον ιστορικό για αρχειοθέτηση.</a:t>
            </a: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38</a:t>
            </a:fld>
            <a:endParaRPr lang="fr-FR"/>
          </a:p>
        </p:txBody>
      </p:sp>
    </p:spTree>
    <p:extLst>
      <p:ext uri="{BB962C8B-B14F-4D97-AF65-F5344CB8AC3E}">
        <p14:creationId xmlns:p14="http://schemas.microsoft.com/office/powerpoint/2010/main" val="289078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Η ψηφιακή εγκληματολογία είναι μια πτυχή της κυβερνοάμυνας που καθίσταται απαραίτητη σε περίπτωση παραβίασης της ασφάλειας. Μπορεί γενικά να οριστεί ως η συλλογή και ανάλυση ψηφιακών δεδομένων από διαφορετικές πηγές, όπως συστήματα υπολογιστών, συσκευές αποθήκευσης και ροές δικτύου για τη διερεύνηση των αιτιών και των συνεπειών μιας εισβολής ή κάποιου άλλου περιστατικού. Εάν οι ερευνητές βρουν ίχνη εγκλήματος, όπως μη εξουσιοδοτημένη πρόσβαση στο δίκτυο ή κλοπή ψηφιακού αρχείου, μπορούν να παρουσιάσουν αυτά τα δεδομένα ως αποδεικτικά στοιχεία σε δικαστήριο. Η ψηφιακή εγκληματολογία χρησιμοποιείται επίσης συνήθως σε εσωτερικές εταιρικές έρευνες για να βοηθήσει στον περιορισμό της πιθανότητας ενός συμβάντος </a:t>
            </a:r>
          </a:p>
          <a:p>
            <a:r>
              <a:rPr lang="el"/>
              <a:t>που θα συμβεί ξανά στο μέλλον. </a:t>
            </a:r>
          </a:p>
          <a:p>
            <a:r>
              <a:rPr lang="el"/>
              <a:t>Οι πρόσφατες επιθέσεις εναντίον συστημάτων SCADA από ισχυρό κακόβουλο λογισμικό όπως το Stuxnet και το Flame υπογραμμίζουν την ανάγκη για εγκληματολογικές έρευνες για τη βελτίωση της κυβερνοάμυνας τόσο εναντίον εσωτερικών όσο και εξωτερικών δραστών με κακόβουλη πρόθεση και για την αποτροπή οντοτήτων που προσπαθούν να σαμποτάρουν την κρίσιμη υποδομή μιας χώρας. Εκτός από τον ζωτικό ρόλο στην ανάπτυξη μιας στρατηγικής προστασίας για τα συστήματα SCADA και την παροχή βοήθειας στον εντοπισμό και τη δίωξη των επιτιθέμενων, η ψηφιακή εγκληματολογία μπορεί να βοηθήσει στην αντιμετώπιση μη κακόβουλων αλλά επιβλαβών συμβάντων, όπως δυσλειτουργικοί διακομιστές/δίσκοι ή άλλο υλικό, εκτελώντας μια βαθιά ανάλυση του υποκείμενου συστήματος πληροφορικής SCADA.</a:t>
            </a:r>
          </a:p>
          <a:p>
            <a:r>
              <a:rPr lang="el"/>
              <a:t>Μια εγκληματολογική έρευνα μπορεί να είναι ο πιο αποτελεσματικός, αν όχι ο μόνος, τρόπος για να απαντηθούν πολλές ερωτήσεις σχετικά με ένα περιστατικό. Για παράδειγμα, εξετάστε ένα σενάριο στο οποίο κακόβουλο λογισμικό επιτίθεται σε ένα σύστημα SCADA, προκαλώντας δυσλειτουργία του:</a:t>
            </a:r>
          </a:p>
          <a:p>
            <a:r>
              <a:rPr lang="el"/>
              <a:t>- Μια σάρωση ιών αποκάλυψε ότι η προσωρινή μνήμη Java περιέχει ένα γνωστό exploit. Ήταν επιτυχής η εκμετάλλευση; Τι </a:t>
            </a:r>
          </a:p>
          <a:p>
            <a:r>
              <a:rPr lang="el"/>
              <a:t>ωφέλιμο φορτίο έχει; Είναι αυτό που έθεσε σε κίνδυνο το σύστημα;</a:t>
            </a:r>
          </a:p>
          <a:p>
            <a:r>
              <a:rPr lang="el"/>
              <a:t>- Πώς μπορεί ο χειριστής να καθαρίσει το σύστημα και να το επαναφέρει αξιόπιστα σε γνωστή καλή κατάσταση χωρίς να χρειάζεται να κλείσει </a:t>
            </a:r>
          </a:p>
          <a:p>
            <a:r>
              <a:rPr lang="el"/>
              <a:t>κάτω από το πλήρες σύστημα;</a:t>
            </a:r>
          </a:p>
          <a:p>
            <a:r>
              <a:rPr lang="el"/>
              <a:t>- Ένας χειριστής έχει εγκαταστήσει μια ύποπτη, μη αξιόπιστη εφαρμογή που έχει ληφθεί από το Internet. Άλλαξε αυτή η εφαρμογή στοιχεία που είναι σημαντικά για τη σταθερή λειτουργία του συστήματος; </a:t>
            </a:r>
          </a:p>
          <a:p>
            <a:r>
              <a:rPr lang="el"/>
              <a:t>Από την άποψη της εγκληματολογίας, ένα σύστημα SCADA μπορεί να ειδωθεί σε διαφορετικά επίπεδα με βάση τη συνδεσιμότητα των διαφόρων στοιχείων μεταξύ τους καθώς και με άλλα δίκτυα όπως το Διαδίκτυο.</a:t>
            </a:r>
          </a:p>
          <a:p>
            <a:r>
              <a:rPr lang="en-US"/>
              <a:t> </a:t>
            </a:r>
          </a:p>
          <a:p>
            <a:r>
              <a:rPr lang="el"/>
              <a:t>Το επίπεδο OSI 0 περιέχει τις μεμονωμένες συσκευές πεδίου που συνδέονται μέσω δικτύου διαύλου. </a:t>
            </a:r>
          </a:p>
          <a:p>
            <a:r>
              <a:rPr lang="el"/>
              <a:t>Το επίπεδο 1 διαθέτει ελεγκτές που λαμβάνουν σήματα εισόδου από τις συσκευές πεδίου και άλλους ελεγκτές στους οποίους </a:t>
            </a:r>
          </a:p>
          <a:p>
            <a:r>
              <a:rPr lang="el"/>
              <a:t>Εκτελέστε λειτουργίες για να κατευθύνετε τις συσκευές πεδίου στέλνοντας σήματα εξόδου σε αυτές. </a:t>
            </a:r>
          </a:p>
          <a:p>
            <a:r>
              <a:rPr lang="el"/>
              <a:t>Το επίπεδο 2 αποτελείται από την εποπτική </a:t>
            </a:r>
          </a:p>
          <a:p>
            <a:r>
              <a:rPr lang="el"/>
              <a:t>δίκτυο, συνήθως ένα τοπικό δίκτυο συνδεδεμένο στα χαμηλότερα επίπεδα για συγκεκριμένες λειτουργίες, όπως η εμφάνιση του τρέχοντος </a:t>
            </a:r>
          </a:p>
          <a:p>
            <a:r>
              <a:rPr lang="el"/>
              <a:t>κατάσταση παρακολούθησης στο HMI. </a:t>
            </a:r>
          </a:p>
          <a:p>
            <a:r>
              <a:rPr lang="el"/>
              <a:t>Το επίπεδο 3 είναι η λειτουργία DMZ, όπου βρίσκονται ιστορικοί, ελεγκτές τομέα και διακομιστές εφαρμογών. </a:t>
            </a:r>
          </a:p>
          <a:p>
            <a:r>
              <a:rPr lang="el"/>
              <a:t>Τα επίπεδα 4 και 5 αντιστοιχούν στα εταιρικά δίκτυα πληροφορικής, στα οποία λειτουργούν οι εταιρικοί επιτραπέζιοι υπολογιστές και οι εταιρικοί διακομιστές. </a:t>
            </a:r>
          </a:p>
          <a:p>
            <a:endParaRPr lang="en-US"/>
          </a:p>
          <a:p>
            <a:r>
              <a:rPr lang="el"/>
              <a:t>Οι περισσότερες εγκληματολογικές αναλύσεις των συστημάτων SCADA περιλαμβάνουν τα επίπεδα 0-2, καθώς περιέχουν τα συστατικά που ελέγχουν το un-</a:t>
            </a:r>
          </a:p>
          <a:p>
            <a:endParaRPr lang="en-US"/>
          </a:p>
          <a:p>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39</a:t>
            </a:fld>
            <a:endParaRPr lang="fr-FR"/>
          </a:p>
        </p:txBody>
      </p:sp>
    </p:spTree>
    <p:extLst>
      <p:ext uri="{BB962C8B-B14F-4D97-AF65-F5344CB8AC3E}">
        <p14:creationId xmlns:p14="http://schemas.microsoft.com/office/powerpoint/2010/main" val="268064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ΖΩΝΤΑΝΗ ΕΓΚΛΗΜΑΤΟΛΟΓΙΚΗ</a:t>
            </a:r>
          </a:p>
          <a:p>
            <a:r>
              <a:rPr lang="el"/>
              <a:t>Επειδή ένα σύστημα SCADA πρέπει να είναι συνεχώς λειτουργικό, ένας εγκληματολογικός ερευνητής δεν μπορεί να το απενεργοποιήσει για να το καταγράψει </a:t>
            </a:r>
          </a:p>
          <a:p>
            <a:r>
              <a:rPr lang="el"/>
              <a:t>και αναλύστε τα δεδομένα.8 Σε αυτή την περίπτωση, η ζωντανή εγκληματολογία είναι μια βιώσιμη λύση για μια ψηφιακή έρευνα. </a:t>
            </a:r>
          </a:p>
          <a:p>
            <a:r>
              <a:rPr lang="el"/>
              <a:t>Ένα σχετικά νέο και αναδυόμενο πεδίο στην ψηφιακή εγκληματολογία, η ζωντανή εγκληματολογία περιλαμβάνει την απόκτηση και ανάλυση δεδομένων σε ένα τρέχον σύστημα. Ωστόσο, η κρίσιμη φύση των συστημάτων SCADA και η απαίτηση 24 ώρες το 24ωρο, 7 ημέρες την εβδομάδα διαθεσιμότητάς τους υπαγορεύουν ότι η εγκληματολογική</a:t>
            </a:r>
          </a:p>
          <a:p>
            <a:r>
              <a:rPr lang="el" err="1"/>
              <a:t>Οι ανιχνευτές ξοδεύουν όσο το δυνατόν λιγότερο χρόνο σε ένα ζωντανό σύστημα SCADA. Κατά συνέπεια, οι ερευνητές συνήθως αποκτούν </a:t>
            </a:r>
          </a:p>
          <a:p>
            <a:r>
              <a:rPr lang="el"/>
              <a:t>ζωντανά δεδομένα και στη συνέχεια να τα αναλύσει εκτός σύνδεσης. </a:t>
            </a:r>
          </a:p>
          <a:p>
            <a:r>
              <a:rPr lang="el"/>
              <a:t>Η λήψη δεδομένων σε πραγματικό χρόνο περιλαμβάνει τόσο πτητικά δεδομένα, όπως τα περιεχόμενα της φυσικής μνήμης, όσο και μη πτητικά δεδομένα. </a:t>
            </a:r>
          </a:p>
          <a:p>
            <a:r>
              <a:rPr lang="el"/>
              <a:t>όπως δεδομένα που είναι αποθηκευμένα σε σκληρό δίσκο. Αυτό διαφέρει από την παραδοσιακή απόκτηση νεκρών δεδομένων, η οποία περιλαμβάνει την πρώτη λήψη </a:t>
            </a:r>
          </a:p>
          <a:p>
            <a:r>
              <a:rPr lang="el"/>
              <a:t>το σύστημα εκτός σύνδεσης, χάνοντας όλα τα πτητικά δεδομένα. Ωστόσο, τα ευμετάβλητα δεδομένα διαδραματίζουν σημαντικό ρόλο σε μια αποτελεσματική εγκληματολογική έρευνα.</a:t>
            </a:r>
          </a:p>
          <a:p>
            <a:r>
              <a:rPr lang="el" err="1"/>
              <a:t>tigation. Για παράδειγμα, τα πτητικά δεδομένα στη φυσική μνήμη περιέχουν πληροφορίες σχετικά με την τρέχουσα κατάσταση του συστήματος, όπως </a:t>
            </a:r>
          </a:p>
          <a:p>
            <a:r>
              <a:rPr lang="el"/>
              <a:t>ως ο αριθμός των ανοιχτών συνδέσεων δικτύου, των πληροφοριών διεργασίας και των κλειδιών κρυπτογράφησης. </a:t>
            </a:r>
            <a:endParaRPr lang="fr-FR"/>
          </a:p>
          <a:p>
            <a:endParaRPr lang="en-US"/>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40</a:t>
            </a:fld>
            <a:endParaRPr lang="fr-FR"/>
          </a:p>
        </p:txBody>
      </p:sp>
    </p:spTree>
    <p:extLst>
      <p:ext uri="{BB962C8B-B14F-4D97-AF65-F5344CB8AC3E}">
        <p14:creationId xmlns:p14="http://schemas.microsoft.com/office/powerpoint/2010/main" val="134691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b="1" dirty="0"/>
              <a:t>Προκλήσεις απόκτησης δεδομένων σε πραγματικό χρόνο</a:t>
            </a:r>
          </a:p>
          <a:p>
            <a:r>
              <a:rPr lang="el" dirty="0"/>
              <a:t>Επειδή τα ευμετάβλητα δεδομένα αλλάζουν συνεχώς σε ένα λειτουργικό σύστημα, η λήψη ζωντανών δεδομένων παρουσιάζει δύο βασικές προκλήσεις για τους εγκληματολογικούς ερευνητές.</a:t>
            </a:r>
          </a:p>
          <a:p>
            <a:r>
              <a:rPr lang="el" dirty="0"/>
              <a:t>Πρώιμη απόκτηση δεδομένων μετά από ένα περιστατικό. Τα ζωντανά δεδομένα πρέπει να αποκτηθούν το συντομότερο δυνατό μετά από ένα περιστατικό για να καταγράψουν οποιοδήποτε από τα ίχνη του συμβάντος πριν οι διεργασίες ή οι υπηρεσίες στο τρέχον σύστημα αντικαταστήσουν χρήσιμα πτητικά δεδομένα — για παράδειγμα, δεδομένα σχετικά με πρόσφατα εκφορτωμένα αρθρώματα πυρήνα ή οδηγούς.</a:t>
            </a:r>
          </a:p>
          <a:p>
            <a:r>
              <a:rPr lang="el" dirty="0"/>
              <a:t>Εγκυρότητα ψηφιακών αποδεικτικών στοιχείων. Τα ψηφιακά δεδομένα ενδέχεται να μην είναι αποδεκτά στο δικαστήριο εάν παραβιάζεται η ακεραιότητά τους. Σκοπός είναι να αποτραπεί η κακόβουλη κατασκευή αποδεικτικών στοιχείων κατά αθώου προσώπου και να αποφευχθούν σφάλματα κατά τον χειρισμό αποδεικτικών στοιχείων κατά τη διάρκεια έρευνας. Οι εγκληματολογικοί ερευνητές συνήθως αποδεικνύουν την ακεραιότητα των αποδεικτικών στοιχείων υπολογίζοντας έναν κρυπτογραφικό κατακερματισμό των πραγματικών αποδεικτικών στοιχείων στο παραβιασμένο σύστημα και το αποκτηθέν αντίγραφό του, το οποίο χρησιμοποιείται για όλες τις εξετάσεις και την ανάλυση. Εάν, ωστόσο, το παραβιασμένο σύστημα παραμείνει ενεργό, η κατάσταση των δεδομένων ενδέχεται να αλλάξει μεταξύ της αντιγραφής και του υπολογισμού κατακερματισμού, </a:t>
            </a:r>
          </a:p>
          <a:p>
            <a:r>
              <a:rPr lang="el" dirty="0"/>
              <a:t>καθιστώντας τον κατακερματισμό αναποτελεσματικό ως έλεγχο ακεραιότητας. </a:t>
            </a:r>
          </a:p>
          <a:p>
            <a:r>
              <a:rPr lang="el" dirty="0"/>
              <a:t>Αυτό δημιουργεί επίσης μια ασυνεπή εικόνα δεδομένων που δεν αντιπροσωπεύει με ακρίβεια την κατάσταση κατά την έναρξη της απόκτησης δεδομένων ή μετά τη λήξη της, γεγονός που μπορεί να προκαλέσει δυσκολία στην ανάλυση των δεδομένων που αποκτήθηκαν. Για παράδειγμα, λόγω ασυνέπειας δεδομένων, μερικές φορές ένα λειτουργικό σύστημα στην εικόνα δίσκου δεν μπορεί να εκκινήσει για πειραματική ανάλυση.</a:t>
            </a:r>
          </a:p>
          <a:p>
            <a:r>
              <a:rPr lang="el" b="1" dirty="0"/>
              <a:t>Απόκτηση δεδομένων σε πραγματικό χρόνο σε συστήματα SCADA </a:t>
            </a:r>
          </a:p>
          <a:p>
            <a:r>
              <a:rPr lang="el" dirty="0"/>
              <a:t>Δεν είναι ακόμη σαφές πώς να αποκτήσετε ζωντανά δεδομένα σε ένα σύστημα SCADA με τρόπο που ελαχιστοποιεί τον κίνδυνο για τις υπηρεσίες του συστήματος. Εξ όσων γνωρίζουμε, δεν υπάρχουν επί του παρόντος διαθέσιμες κατευθυντήριες γραμμές για την επίτευξη αυτού του στόχου. Ωστόσο, η ασφαλής απόκτηση δεδομένων θα πρέπει να είναι δυνατή σε πολλές περιπτώσεις. </a:t>
            </a:r>
          </a:p>
          <a:p>
            <a:r>
              <a:rPr lang="el" dirty="0"/>
              <a:t>Συγκεκριμένα, τα συστήματα SCADA διαθέτουν συνήθως ένα πρωτεύον και ένα εφεδρικό σύστημα. Όταν το πρωτεύον σύστημα είναι σπασμένο ή δυσλειτουργεί, οι χειριστές μεταβαίνουν στο εφεδρικό σύστημα.</a:t>
            </a:r>
          </a:p>
          <a:p>
            <a:r>
              <a:rPr lang="el" dirty="0"/>
              <a:t>Οι εγκληματολογικοί ερευνητές θα μπορούσαν να αξιοποιήσουν αυτή τη δυνατότητα μεταβαίνοντας το σύστημα στο αντίγραφο ασφαλείας και πραγματοποιώντας ζωντανή απόκτηση δεδομένων στο μολυσμένο σύστημα χωρίς να ανησυχούν για τη διαθεσιμότητα των υπηρεσιών SCADA. Ωστόσο, αυτή η προσέγγιση ενδέχεται να μην είναι εφικτή όταν το κακόβουλο λογισμικό που έχει μολύνει το πρωτεύον σύστημα έχει επίσης μολύνει το σύστημα δημιουργίας αντιγράφων ασφαλείας. Αυτό το σενάριο μπορεί ακόμη και να απαιτήσει άμεση αποκατάσταση εάν οι ιδιοκτήτες και οι χειριστές SCADA αποφασίσουν ότι το περιστατικό μπορεί να θέσει σε κίνδυνο την κανονική λειτουργικότητα του συστήματος. </a:t>
            </a:r>
          </a:p>
          <a:p>
            <a:r>
              <a:rPr lang="el" dirty="0"/>
              <a:t>Αυτό συνήθως έχει ως αποτέλεσμα την έκπλυση όλων των μολυσμένων στοιχείων του συστήματος και την επαναφορά τους στην κανονική τους κατάσταση, γεγονός που δεν θα επέτρεπε επαρκή χρόνο στον ερευνητή να πραγματοποιήσει την απόκτηση δεδομένων. </a:t>
            </a:r>
          </a:p>
          <a:p>
            <a:endParaRPr lang="en-US"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41</a:t>
            </a:fld>
            <a:endParaRPr lang="fr-FR"/>
          </a:p>
        </p:txBody>
      </p:sp>
    </p:spTree>
    <p:extLst>
      <p:ext uri="{BB962C8B-B14F-4D97-AF65-F5344CB8AC3E}">
        <p14:creationId xmlns:p14="http://schemas.microsoft.com/office/powerpoint/2010/main" val="2171727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Βασική αρχιτεκτονική ανάφλεξης</a:t>
            </a:r>
          </a:p>
          <a:p>
            <a:r>
              <a:rPr lang="el"/>
              <a:t>Η βασική αρχιτεκτονική είναι η πλέον κατάλληλη για εφαρμογές που απαιτούν ένα κλιμακούμενο, κεντρικά διαχειριζόμενο σύστημα SCADA χρησιμοποιώντας μόνο έναν on-premise Ignition server και επιλεγμένες μονάδες. Αυτή η υλοποίηση είναι η πιο οικονομική ρύθμιση, καθώς πληρώνετε μόνο για μία άδεια χρήσης για να έχετε απεριόριστες συνδέσεις, ετικέτες, βάσεις δεδομένων και πελάτες με δυνατότητα ανάπτυξης ιστού.</a:t>
            </a:r>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43</a:t>
            </a:fld>
            <a:endParaRPr lang="fr-FR"/>
          </a:p>
        </p:txBody>
      </p:sp>
    </p:spTree>
    <p:extLst>
      <p:ext uri="{BB962C8B-B14F-4D97-AF65-F5344CB8AC3E}">
        <p14:creationId xmlns:p14="http://schemas.microsoft.com/office/powerpoint/2010/main" val="169722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Η αρχιτεκτονική hub and spoke αποτελείται από δύο κομμάτια. Το κομβικό κομμάτι αποτελείται από μια κεντρική πύλη ανάφλεξης με Vision, Reporting και Mobile Modules και έναν διακομιστή βάσης δεδομένων. Το ακτινωτό κομμάτι αποτελείται από μια απογυμνωμένη πύλη ανάφλεξης με OPC UA και SQL Bridge Modules, αφιερωμένη στην καταγραφή δεδομένων. Κάθε ιστότοπος είναι πλήρως ανεξάρτητος, λειτουργώντας με το δικό του ιστορικό, συναγερμούς και πελάτες, με την πύλη πελάτη να χρησιμοποιείται για συντονισμό και μακροπρόθεσμη αποθήκευση ιστορικού.</a:t>
            </a:r>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44</a:t>
            </a:fld>
            <a:endParaRPr lang="fr-FR"/>
          </a:p>
        </p:txBody>
      </p:sp>
    </p:spTree>
    <p:extLst>
      <p:ext uri="{BB962C8B-B14F-4D97-AF65-F5344CB8AC3E}">
        <p14:creationId xmlns:p14="http://schemas.microsoft.com/office/powerpoint/2010/main" val="381883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Αρχιτεκτονική ανάφλεξης IIoT</a:t>
            </a:r>
          </a:p>
          <a:p>
            <a:r>
              <a:rPr lang="el"/>
              <a:t>Το Ignition IIoT μπορεί να συλλέγει δεδομένα από οποιαδήποτε συσκευή στην άκρη του δικτύου, να δημοσιεύει αυτά τα δεδομένα</a:t>
            </a:r>
          </a:p>
          <a:p>
            <a:r>
              <a:rPr lang="el"/>
              <a:t>σε έναν κεντρικό μεσίτη και να προωθήσει αυτά τα δεδομένα σε εγγεγραμμένες βιομηχανικές και επιχειρηματικές εφαρμογές-</a:t>
            </a:r>
          </a:p>
          <a:p>
            <a:r>
              <a:rPr lang="el" err="1"/>
              <a:t>Ιούνιοι. Το Ignition IIoT μπορεί να συνδεθεί με PLC στο πεδίο μέσω της χρήσης του κιβωτίου ταχυτήτων MQTT</a:t>
            </a:r>
          </a:p>
          <a:p>
            <a:r>
              <a:rPr lang="el"/>
              <a:t>μονάδα, συσκευές πεδίου με εγκατεστημένο το Ignition Edge MQTT ή/και το άκρο με δυνατότητα MQTT</a:t>
            </a:r>
          </a:p>
          <a:p>
            <a:r>
              <a:rPr lang="el"/>
              <a:t>πύλες και συσκευές πεδίου που χρησιμοποιούν την προδιαγραφή Cirrus Link Sparkplug MQTT. Αυτά τα δεδομένα</a:t>
            </a:r>
          </a:p>
          <a:p>
            <a:r>
              <a:rPr lang="el"/>
              <a:t>δημοσιεύεται σε έναν μεσίτη MQTT, αυτός ο μεσίτης μπορεί να βρίσκεται στις εγκαταστάσεις, στο cloud ή σε ένα</a:t>
            </a:r>
          </a:p>
          <a:p>
            <a:r>
              <a:rPr lang="el"/>
              <a:t>υβρίδιο των δύο. Η μονάδα κινητήρα MQTT που βρίσκεται σε μια πύλη ανάφλεξης μπορεί να εγγραφεί</a:t>
            </a:r>
          </a:p>
          <a:p>
            <a:r>
              <a:rPr lang="el"/>
              <a:t>σε οποιαδήποτε δεδομένα δημοσιεύονται από τον μεσίτη, αυτά τα δεδομένα μπορούν να χρησιμοποιηθούν σε οποιαδήποτε εφαρμογή ανάφλεξης.</a:t>
            </a:r>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45</a:t>
            </a:fld>
            <a:endParaRPr lang="fr-FR"/>
          </a:p>
        </p:txBody>
      </p:sp>
    </p:spTree>
    <p:extLst>
      <p:ext uri="{BB962C8B-B14F-4D97-AF65-F5344CB8AC3E}">
        <p14:creationId xmlns:p14="http://schemas.microsoft.com/office/powerpoint/2010/main" val="10838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Υβριδική αρχιτεκτονική Cloud</a:t>
            </a:r>
          </a:p>
          <a:p>
            <a:r>
              <a:rPr lang="el"/>
              <a:t>Η αρχιτεκτονική Cloud Hybrid σάς επιτρέπει να προστατεύετε και να διανέμετε δεδομένα σε οποιοδήποτε επίπεδο.</a:t>
            </a:r>
          </a:p>
          <a:p>
            <a:r>
              <a:rPr lang="el"/>
              <a:t>Χρησιμοποιήστε το Ignition Edge για να διασφαλίσετε ότι τα δεδομένα από κρίσιμους πόρους δεν διακυβεύονται ποτέ. Χρήση</a:t>
            </a:r>
          </a:p>
          <a:p>
            <a:r>
              <a:rPr lang="el"/>
              <a:t>τυπική ανάφλεξη για τη σύνδεση πολλαπλών τοποθεσιών σε έναν κεντρικό εταιρικό διακομιστή. Και χρησιμοποιήστε την ανάφλεξη</a:t>
            </a:r>
          </a:p>
          <a:p>
            <a:r>
              <a:rPr lang="el"/>
              <a:t>Cloud Edition για τη δημιουργία ελαστικών αρχιτεκτονικών επιχειρήσεων που κλιμακώνονται κατ' απαίτηση χρησιμοποιώντας δημόσια</a:t>
            </a:r>
          </a:p>
          <a:p>
            <a:r>
              <a:rPr lang="el"/>
              <a:t>ή ιδιωτικά σύννεφα. Επειδή το AWS και το Azure φιλοξενούν το Ignition Cloud Edition, οι χρήστες δεν είναι</a:t>
            </a:r>
          </a:p>
          <a:p>
            <a:r>
              <a:rPr lang="el"/>
              <a:t>υπεύθυνος για τη συντήρηση του υλικού διακομιστή cloud. Αυτό σημαίνει ότι μπορείτε να παρέχετε και</a:t>
            </a:r>
          </a:p>
          <a:p>
            <a:r>
              <a:rPr lang="el"/>
              <a:t>Απελευθερώστε επιπλέον χώρο αποθήκευσης και ισχύ υπολογιστικού νέφους ανάλογα με τη ζήτηση, επιτρέποντάς σας</a:t>
            </a:r>
          </a:p>
          <a:p>
            <a:r>
              <a:rPr lang="el"/>
              <a:t>να αναπτύξουν και να υλοποιήσουν εταιρικές εφαρμογές και να αναπτύξουν την αρχιτεκτονική τους πιο γρήγορα</a:t>
            </a:r>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46</a:t>
            </a:fld>
            <a:endParaRPr lang="fr-FR"/>
          </a:p>
        </p:txBody>
      </p:sp>
    </p:spTree>
    <p:extLst>
      <p:ext uri="{BB962C8B-B14F-4D97-AF65-F5344CB8AC3E}">
        <p14:creationId xmlns:p14="http://schemas.microsoft.com/office/powerpoint/2010/main" val="140248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Για την επιτυχή σύνδεση και διασφάλιση του βιομηχανικού περιβάλλοντος, όλα τα ενδιαφερόμενα μέρη πρέπει να συνεργαστούν. Οι ομάδες επιχειρησιακής τεχνολογίας (OT) κατανοούν το βιομηχανικό περιβάλλον - τις συσκευές, τα πρωτόκολλα και τις λειτουργικές διαδικασίες. Οι ομάδες τεχνολογίας πληροφοριών (IT) κατανοούν το δίκτυο. Η ομάδα ασφαλείας κατανοεί τις απειλές και τα τρωτά σημεία. Μέσω της συνεργασίας, αυτοί οι ειδικοί μπορούν να αξιοποιήσουν τις υπάρχουσες τεχνολογίες, εργαλεία και τεχνογνωσία δικτύωσης και ασφάλειας για τη συνεχή προστασία των βιομηχανικών συστημάτων χωρίς να διαταράσσεται η ασφάλεια της παραγωγής και ο χρόνος λειτουργίας. </a:t>
            </a:r>
          </a:p>
          <a:p>
            <a:r>
              <a:rPr lang="el"/>
              <a:t>Η  λύση </a:t>
            </a:r>
            <a:r>
              <a:rPr lang="el">
                <a:hlinkClick r:id="rId3"/>
              </a:rPr>
              <a:t>Cisco Industrial Threat Defense</a:t>
            </a:r>
            <a:r>
              <a:rPr lang="el"/>
              <a:t> προορίζεται για χρήση από ομάδες IT, OT και ασφάλειας και τους σχετικούς συνεργάτες και ολοκληρωτές συστημάτων τους. Οι λειτουργίες θα εκτιμήσουν την ευκολία χρήσης και την απλή ανάπτυξη, καθώς και την ευρεία υποστήριξη διαφόρων προμηθευτών και πρωτοκόλλων IACS. Οι διαχειριστές δικτύων πληροφορικής θα εκτιμήσουν την ικανότητα εφαρμογής δεξιοτήτων, τεχνολογίας και εφαρμογών που έχουν ήδη αναπτυχθεί στην επιχείρηση όταν επιθυμούν να ενσωματώσουν περιβάλλοντα παραγωγής. Οι ομάδες ασφαλείας θα έχουν ορατότητα σε βιομηχανικά περιουσιακά στοιχεία και συμβάντα ασφαλείας με πλαίσιο εμπλουτισμένο από μηχανικούς ελέγχου. </a:t>
            </a:r>
          </a:p>
          <a:p>
            <a:endParaRPr lang="en-US" b="1"/>
          </a:p>
          <a:p>
            <a:r>
              <a:rPr lang="el" b="1"/>
              <a:t>Προκλήσεις ασφάλειας</a:t>
            </a:r>
          </a:p>
          <a:p>
            <a:r>
              <a:rPr lang="el"/>
              <a:t>Όπως επισημαίνεται στο σχήμα 1, η πρώτη βασική πρόκληση για τη διασφάλιση του IACS είναι η συνεργασία μεταξύ ομάδων πληροφορικής και OT. Η άποψη ότι ο ΟΤ και η πληροφορική είναι σαφώς ξεχωριστές οντότητες είναι απαρχαιωμένη. Η αποτυχία αναγνώρισης της ολοένα και πιο διασυνδεδεμένης φύσης της ΟΤ και της πληροφορικής μπορεί να έχει επιζήμιες συνέπειες για τους βιομηχανικούς οργανισμούς. Η έλλειψη εμπιστοσύνης, κατανόησης και συνεργασίας μεταξύ των τμημάτων OT και IT μπορεί να έχει καταστροφικές επιπτώσεις στη στάση ασφαλείας ενός οργανισμού. </a:t>
            </a:r>
          </a:p>
          <a:p>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48</a:t>
            </a:fld>
            <a:endParaRPr lang="fr-FR"/>
          </a:p>
        </p:txBody>
      </p:sp>
    </p:spTree>
    <p:extLst>
      <p:ext uri="{BB962C8B-B14F-4D97-AF65-F5344CB8AC3E}">
        <p14:creationId xmlns:p14="http://schemas.microsoft.com/office/powerpoint/2010/main" val="275989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2BAA7-1AEA-425C-849F-BCB63C449D31}" type="slidenum">
              <a:rPr lang="fr-FR" smtClean="0"/>
              <a:t>66</a:t>
            </a:fld>
            <a:endParaRPr lang="fr-FR"/>
          </a:p>
        </p:txBody>
      </p:sp>
    </p:spTree>
    <p:extLst>
      <p:ext uri="{BB962C8B-B14F-4D97-AF65-F5344CB8AC3E}">
        <p14:creationId xmlns:p14="http://schemas.microsoft.com/office/powerpoint/2010/main" val="265983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Για την επιτυχή σύνδεση και διασφάλιση του βιομηχανικού περιβάλλοντος, όλα τα ενδιαφερόμενα μέρη πρέπει να συνεργαστούν. Οι ομάδες επιχειρησιακής τεχνολογίας (OT) κατανοούν το βιομηχανικό περιβάλλον - τις συσκευές, τα πρωτόκολλα και τις λειτουργικές διαδικασίες. Οι ομάδες τεχνολογίας πληροφοριών (IT) κατανοούν το δίκτυο. Η ομάδα ασφαλείας κατανοεί τις απειλές και τα τρωτά σημεία. Μέσω της συνεργασίας, αυτοί οι ειδικοί μπορούν να αξιοποιήσουν τις υπάρχουσες τεχνολογίες, εργαλεία και τεχνογνωσία δικτύωσης και ασφάλειας για τη συνεχή προστασία των βιομηχανικών συστημάτων χωρίς να διαταράσσεται η ασφάλεια της παραγωγής και ο χρόνος λειτουργίας. </a:t>
            </a:r>
          </a:p>
          <a:p>
            <a:r>
              <a:rPr lang="el"/>
              <a:t>Η  λύση </a:t>
            </a:r>
            <a:r>
              <a:rPr lang="el">
                <a:hlinkClick r:id="rId3"/>
              </a:rPr>
              <a:t>Cisco Industrial Threat Defense</a:t>
            </a:r>
            <a:r>
              <a:rPr lang="el"/>
              <a:t> προορίζεται για χρήση από ομάδες IT, OT και ασφάλειας και τους σχετικούς συνεργάτες και ολοκληρωτές συστημάτων τους. Οι λειτουργίες θα εκτιμήσουν την ευκολία χρήσης και την απλή ανάπτυξη, καθώς και την ευρεία υποστήριξη διαφόρων προμηθευτών και πρωτοκόλλων IACS. Οι διαχειριστές δικτύων πληροφορικής θα εκτιμήσουν την ικανότητα εφαρμογής δεξιοτήτων, τεχνολογίας και εφαρμογών που έχουν ήδη αναπτυχθεί στην επιχείρηση όταν επιθυμούν να ενσωματώσουν περιβάλλοντα παραγωγής. Οι ομάδες ασφαλείας θα έχουν ορατότητα σε βιομηχανικά περιουσιακά στοιχεία και συμβάντα ασφαλείας με πλαίσιο εμπλουτισμένο από μηχανικούς ελέγχου. </a:t>
            </a:r>
          </a:p>
          <a:p>
            <a:endParaRPr lang="en-US" b="1"/>
          </a:p>
          <a:p>
            <a:r>
              <a:rPr lang="el" b="1"/>
              <a:t>Προκλήσεις ασφάλειας</a:t>
            </a:r>
          </a:p>
          <a:p>
            <a:r>
              <a:rPr lang="el"/>
              <a:t>Όπως επισημαίνεται στο σχήμα 1, η πρώτη βασική πρόκληση για τη διασφάλιση του IACS είναι η συνεργασία μεταξύ ομάδων πληροφορικής και OT. Η άποψη ότι ο ΟΤ και η πληροφορική είναι σαφώς ξεχωριστές οντότητες είναι απαρχαιωμένη. Η αποτυχία αναγνώρισης της ολοένα και πιο διασυνδεδεμένης φύσης της ΟΤ και της πληροφορικής μπορεί να έχει επιζήμιες συνέπειες για τους βιομηχανικούς οργανισμούς. Η έλλειψη εμπιστοσύνης, κατανόησης και συνεργασίας μεταξύ των τμημάτων OT και IT μπορεί να έχει καταστροφικές επιπτώσεις στη στάση ασφαλείας ενός οργανισμού. </a:t>
            </a:r>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10</a:t>
            </a:fld>
            <a:endParaRPr lang="fr-FR"/>
          </a:p>
        </p:txBody>
      </p:sp>
    </p:spTree>
    <p:extLst>
      <p:ext uri="{BB962C8B-B14F-4D97-AF65-F5344CB8AC3E}">
        <p14:creationId xmlns:p14="http://schemas.microsoft.com/office/powerpoint/2010/main" val="196926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err="1"/>
              <a:t>Πρωτόκολλο Fieldbus : </a:t>
            </a:r>
            <a:r>
              <a:rPr lang="el" i="1"/>
              <a:t>Το Fieldbus</a:t>
            </a:r>
            <a:r>
              <a:rPr lang="el"/>
              <a:t> είναι ένα </a:t>
            </a:r>
            <a:r>
              <a:rPr lang="el" i="1"/>
              <a:t>πρωτόκολλο επικοινωνίας </a:t>
            </a:r>
            <a:r>
              <a:rPr lang="el"/>
              <a:t> που χρησιμοποιείται σε συστήματα αυτοματισμού και ελέγχου για τη διευκόλυνση της ανταλλαγής δεδομένων σε πραγματικό χρόνο μεταξύ διαφορετικών συνδεδεμένων</a:t>
            </a:r>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67</a:t>
            </a:fld>
            <a:endParaRPr lang="fr-FR"/>
          </a:p>
        </p:txBody>
      </p:sp>
    </p:spTree>
    <p:extLst>
      <p:ext uri="{BB962C8B-B14F-4D97-AF65-F5344CB8AC3E}">
        <p14:creationId xmlns:p14="http://schemas.microsoft.com/office/powerpoint/2010/main" val="357152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Τι είναι το SQL Injection;</a:t>
            </a:r>
          </a:p>
          <a:p>
            <a:r>
              <a:rPr lang="el"/>
              <a:t>Το SQL injection είναι ένα θέμα ευπάθειας ασφαλείας web που επιτρέπει σε έναν εισβολέα να παρεμβαίνει στα ερωτήματα που κάνει μια εφαρμογή στη βάση δεδομένων της. Γενικά, επιτρέπει σε έναν εισβολέα να προβάλει δεδομένα που κανονικά δεν είναι σε θέση να ανακτήσει. Αυτό μπορεί να περιλαμβάνει δεδομένα που ανήκουν σε άλλους χρήστες ή οποιαδήποτε άλλα δεδομένα στα οποία μπορεί να έχει πρόσβαση η ίδια η εφαρμογή. Σε πολλές περιπτώσεις, ένας εισβολέας μπορεί να τροποποιήσει ή να διαγράψει αυτά τα δεδομένα, προκαλώντας μόνιμες αλλαγές στο περιεχόμενο ή τη συμπεριφορά της εφαρμογής.</a:t>
            </a:r>
          </a:p>
          <a:p>
            <a:r>
              <a:rPr lang="el"/>
              <a:t>Ποιος είναι ο αντίκτυπος μιας επιτυχημένης επίθεσης SQL injection;</a:t>
            </a:r>
          </a:p>
          <a:p>
            <a:r>
              <a:rPr lang="el"/>
              <a:t>Μια επιτυχημένη επίθεση SQL injection μπορεί να οδηγήσει σε μη εξουσιοδοτημένη πρόσβαση σε ευαίσθητα δεδομένα, όπως κωδικούς πρόσβασης, στοιχεία πιστωτικής κάρτας ή προσωπικές πληροφορίες χρήστη. Πολλές παραβιάσεις δεδομένων υψηλού προφίλ τα τελευταία χρόνια ήταν αποτέλεσμα επιθέσεων SQL injection, οδηγώντας σε ζημιά στη φήμη και ρυθμιστικά πρόστιμα. Σε ορισμένες περιπτώσεις, ένας εισβολέας μπορεί να αποκτήσει μια επίμονη κερκόπορτα στα συστήματα ενός οργανισμού, οδηγώντας σε μια μακροπρόθεσμη παραβίαση που μπορεί να περάσει απαρατήρητη για μεγάλο χρονικό διάστημα.</a:t>
            </a:r>
          </a:p>
          <a:p>
            <a:r>
              <a:rPr lang="el"/>
              <a:t>Παραδείγματα έγχυσης SQL</a:t>
            </a:r>
          </a:p>
          <a:p>
            <a:r>
              <a:rPr lang="el"/>
              <a:t>Υπάρχει μια μεγάλη ποικιλία τρωτών σημείων, επιθέσεων και τεχνικών έγχυσης SQL, οι οποίες προκύπτουν σε διαφορετικές καταστάσεις. Μερικά κοινά παραδείγματα έγχυσης SQL περιλαμβάνουν:</a:t>
            </a:r>
          </a:p>
          <a:p>
            <a:r>
              <a:rPr lang="el"/>
              <a:t>Ανάκτηση κρυφών δεδομένων, όπου μπορείτε να τροποποιήσετε ένα ερώτημα SQL για να επιστρέψετε πρόσθετα αποτελέσματα.</a:t>
            </a:r>
          </a:p>
          <a:p>
            <a:r>
              <a:rPr lang="el"/>
              <a:t>Υπονόμευση της λογικής εφαρμογής, όπου μπορείτε να αλλάξετε ένα ερώτημα ώστε να παρεμβαίνει στη λογική της εφαρμογής.</a:t>
            </a:r>
          </a:p>
          <a:p>
            <a:r>
              <a:rPr lang="el"/>
              <a:t>Επιθέσεις UNION, όπου μπορείτε να ανακτήσετε δεδομένα από διαφορετικούς πίνακες βάσεων δεδομένων.</a:t>
            </a:r>
          </a:p>
          <a:p>
            <a:r>
              <a:rPr lang="el"/>
              <a:t>Εξέταση της βάσης δεδομένων, όπου μπορείτε να εξαγάγετε πληροφορίες σχετικά με την έκδοση και τη δομή της βάσης δεδομένων.</a:t>
            </a:r>
          </a:p>
          <a:p>
            <a:r>
              <a:rPr lang="el"/>
              <a:t>Τυφλή έγχυση SQL, όπου τα αποτελέσματα ενός ερωτήματος που ελέγχετε δεν επιστρέφονται στις αποκρίσεις της εφαρμογής.</a:t>
            </a:r>
          </a:p>
          <a:p>
            <a:r>
              <a:rPr lang="el"/>
              <a:t>Τρόπος εντοπισμού ευπαθειών έγχυσης SQL</a:t>
            </a:r>
          </a:p>
          <a:p>
            <a:r>
              <a:rPr lang="el"/>
              <a:t>Η πλειοψηφία των τρωτών σημείων έγχυσης SQL μπορεί να βρεθεί γρήγορα και αξιόπιστα χρησιμοποιώντας τον σαρωτή ευπάθειας ιστού του Burp Suite.</a:t>
            </a:r>
          </a:p>
          <a:p>
            <a:r>
              <a:rPr lang="el"/>
              <a:t>Η έγχυση SQL μπορεί να ανιχνευθεί χειροκίνητα χρησιμοποιώντας ένα συστηματικό σύνολο δοκιμών σε κάθε σημείο εισόδου στην εφαρμογή. Αυτό συνήθως περιλαμβάνει:</a:t>
            </a:r>
          </a:p>
          <a:p>
            <a:r>
              <a:rPr lang="el"/>
              <a:t>Υποβολή του χαρακτήρα ενός εισαγωγικού ' και αναζήτηση σφαλμάτων ή άλλων ανωμαλιών.</a:t>
            </a:r>
          </a:p>
          <a:p>
            <a:r>
              <a:rPr lang="el"/>
              <a:t>Υποβολή κάποιας σύνταξης ειδικά για SQL που αξιολογεί τη βασική (αρχική) τιμή του σημείου εισόδου και μια διαφορετική τιμή και αναζήτηση συστηματικών διαφορών στις αποκρίσεις εφαρμογών που προκύπτουν.</a:t>
            </a:r>
          </a:p>
          <a:p>
            <a:r>
              <a:rPr lang="el"/>
              <a:t>Υποβολή δυαδικών συνθηκών όπως OR 1=1 και OR 1=2 και αναζήτηση διαφορών στις αποκρίσεις της εφαρμογής.</a:t>
            </a:r>
          </a:p>
          <a:p>
            <a:r>
              <a:rPr lang="el"/>
              <a:t>Υποβολή ωφέλιμων φορτίων που έχουν σχεδιαστεί για να προκαλούν χρονικές καθυστερήσεις όταν εκτελούνται σε ένα ερώτημα SQL και αναζήτηση διαφορών στον χρόνο που απαιτείται για την απόκριση.</a:t>
            </a:r>
          </a:p>
          <a:p>
            <a:r>
              <a:rPr lang="el"/>
              <a:t>Υποβολή ωφέλιμων φορτίων OAST που έχουν σχεδιαστεί για να ενεργοποιούν μια αλληλεπίδραση δικτύου εκτός ζώνης όταν εκτελούνται σε ένα ερώτημα SQL και παρακολούθηση για τυχόν προκύπτουσες αλληλεπιδράσεις.</a:t>
            </a:r>
          </a:p>
          <a:p>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70</a:t>
            </a:fld>
            <a:endParaRPr lang="fr-FR"/>
          </a:p>
        </p:txBody>
      </p:sp>
    </p:spTree>
    <p:extLst>
      <p:ext uri="{BB962C8B-B14F-4D97-AF65-F5344CB8AC3E}">
        <p14:creationId xmlns:p14="http://schemas.microsoft.com/office/powerpoint/2010/main" val="254455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Για την επιτυχή σύνδεση και διασφάλιση του βιομηχανικού περιβάλλοντος, όλα τα ενδιαφερόμενα μέρη πρέπει να συνεργαστούν. Οι ομάδες επιχειρησιακής τεχνολογίας (OT) κατανοούν το βιομηχανικό περιβάλλον - τις συσκευές, τα πρωτόκολλα και τις λειτουργικές διαδικασίες. Οι ομάδες τεχνολογίας πληροφοριών (IT) κατανοούν το δίκτυο. Η ομάδα ασφαλείας κατανοεί τις απειλές και τα τρωτά σημεία. Μέσω της συνεργασίας, αυτοί οι ειδικοί μπορούν να αξιοποιήσουν τις υπάρχουσες τεχνολογίες, εργαλεία και τεχνογνωσία δικτύωσης και ασφάλειας για τη συνεχή προστασία των βιομηχανικών συστημάτων χωρίς να διαταράσσεται η ασφάλεια της παραγωγής και ο χρόνος λειτουργίας. </a:t>
            </a:r>
          </a:p>
          <a:p>
            <a:r>
              <a:rPr lang="el"/>
              <a:t>Η  λύση </a:t>
            </a:r>
            <a:r>
              <a:rPr lang="el">
                <a:hlinkClick r:id="rId3"/>
              </a:rPr>
              <a:t>Cisco Industrial Threat Defense</a:t>
            </a:r>
            <a:r>
              <a:rPr lang="el"/>
              <a:t> προορίζεται για χρήση από ομάδες IT, OT και ασφάλειας και τους σχετικούς συνεργάτες και ολοκληρωτές συστημάτων τους. Οι λειτουργίες θα εκτιμήσουν την ευκολία χρήσης και την απλή ανάπτυξη, καθώς και την ευρεία υποστήριξη διαφόρων προμηθευτών και πρωτοκόλλων IACS. Οι διαχειριστές δικτύων πληροφορικής θα εκτιμήσουν την ικανότητα εφαρμογής δεξιοτήτων, τεχνολογίας και εφαρμογών που έχουν ήδη αναπτυχθεί στην επιχείρηση όταν επιθυμούν να ενσωματώσουν περιβάλλοντα παραγωγής. Οι ομάδες ασφαλείας θα έχουν ορατότητα σε βιομηχανικά περιουσιακά στοιχεία και συμβάντα ασφαλείας με πλαίσιο εμπλουτισμένο από μηχανικούς ελέγχου. </a:t>
            </a:r>
          </a:p>
          <a:p>
            <a:endParaRPr lang="en-US" b="1"/>
          </a:p>
          <a:p>
            <a:r>
              <a:rPr lang="el" b="1"/>
              <a:t>Προκλήσεις ασφάλειας</a:t>
            </a:r>
          </a:p>
          <a:p>
            <a:r>
              <a:rPr lang="el"/>
              <a:t>Όπως επισημαίνεται στο σχήμα 1, η πρώτη βασική πρόκληση για τη διασφάλιση του IACS είναι η συνεργασία μεταξύ ομάδων πληροφορικής και OT. Η άποψη ότι ο ΟΤ και η πληροφορική είναι σαφώς ξεχωριστές οντότητες είναι απαρχαιωμένη. Η αποτυχία αναγνώρισης της ολοένα και πιο διασυνδεδεμένης φύσης της ΟΤ και της πληροφορικής μπορεί να έχει επιζήμιες συνέπειες για τους βιομηχανικούς οργανισμούς. Η έλλειψη εμπιστοσύνης, κατανόησης και συνεργασίας μεταξύ των τμημάτων OT και IT μπορεί να έχει καταστροφικές επιπτώσεις στη στάση ασφαλείας ενός οργανισμού. </a:t>
            </a:r>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11</a:t>
            </a:fld>
            <a:endParaRPr lang="fr-FR"/>
          </a:p>
        </p:txBody>
      </p:sp>
    </p:spTree>
    <p:extLst>
      <p:ext uri="{BB962C8B-B14F-4D97-AF65-F5344CB8AC3E}">
        <p14:creationId xmlns:p14="http://schemas.microsoft.com/office/powerpoint/2010/main" val="147105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17</a:t>
            </a:fld>
            <a:endParaRPr lang="fr-FR"/>
          </a:p>
        </p:txBody>
      </p:sp>
    </p:spTree>
    <p:extLst>
      <p:ext uri="{BB962C8B-B14F-4D97-AF65-F5344CB8AC3E}">
        <p14:creationId xmlns:p14="http://schemas.microsoft.com/office/powerpoint/2010/main" val="328626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Η επιχειρησιακή τεχνολογία (OT) είναι υλικό και λογισμικό που ανιχνεύει ή προκαλεί μια αλλαγή, μέσω της άμεσης παρακολούθησης / ελέγχου βιομηχανικού εξοπλισμού, περιουσιακών στοιχείων, διαδικασιών και συμβάντων. </a:t>
            </a:r>
          </a:p>
          <a:p>
            <a:r>
              <a:rPr lang="el"/>
              <a:t>Ο όρος έχει καθιερωθεί για να καταδείξει τις τεχνολογικές και λειτουργικές διαφορές μεταξύ των συστημάτων τεχνολογίας πληροφοριών (IT) και του περιβάλλοντος βιομηχανικών συστημάτων ελέγχου (ICS)</a:t>
            </a:r>
          </a:p>
          <a:p>
            <a:endParaRPr lang="en-US"/>
          </a:p>
          <a:p>
            <a:r>
              <a:rPr lang="el" b="1"/>
              <a:t>Παραδείγματα επιχειρησιακής τεχνολογίας περιλαμβάνουν:</a:t>
            </a:r>
          </a:p>
          <a:p>
            <a:pPr marL="628650" lvl="1" indent="-285750">
              <a:buFont typeface="Arial" panose="020B0604020202020204" pitchFamily="34" charset="0"/>
              <a:buChar char="•"/>
            </a:pPr>
            <a:r>
              <a:rPr lang="el"/>
              <a:t>    Προγραμματιζόμενοι λογικοί ελεγκτές (PLC)</a:t>
            </a:r>
          </a:p>
          <a:p>
            <a:pPr marL="628650" lvl="1" indent="-285750">
              <a:buFont typeface="Arial" panose="020B0604020202020204" pitchFamily="34" charset="0"/>
              <a:buChar char="•"/>
            </a:pPr>
            <a:r>
              <a:rPr lang="el"/>
              <a:t>    Συστήματα εποπτικού ελέγχου και απόκτησης δεδομένων (SCADA)</a:t>
            </a:r>
          </a:p>
          <a:p>
            <a:pPr marL="628650" lvl="1" indent="-285750">
              <a:buFont typeface="Arial" panose="020B0604020202020204" pitchFamily="34" charset="0"/>
              <a:buChar char="•"/>
            </a:pPr>
            <a:r>
              <a:rPr lang="el"/>
              <a:t>    Κατανεμημένα συστήματα ελέγχου (DCS)</a:t>
            </a:r>
          </a:p>
          <a:p>
            <a:pPr marL="628650" lvl="1" indent="-285750">
              <a:buFont typeface="Arial" panose="020B0604020202020204" pitchFamily="34" charset="0"/>
              <a:buChar char="•"/>
            </a:pPr>
            <a:r>
              <a:rPr lang="el"/>
              <a:t>    Συστήματα αριθμητικού ελέγχου (CNC), συμπεριλαμβανομένων των εργαλειομηχανών πληροφορικής</a:t>
            </a:r>
          </a:p>
          <a:p>
            <a:pPr marL="628650" lvl="1" indent="-285750">
              <a:buFont typeface="Arial" panose="020B0604020202020204" pitchFamily="34" charset="0"/>
              <a:buChar char="•"/>
            </a:pPr>
            <a:r>
              <a:rPr lang="el"/>
              <a:t>    Επιστημονικός εξοπλισμός (π.χ. ψηφιακοί παλμογράφοι)</a:t>
            </a:r>
          </a:p>
          <a:p>
            <a:pPr marL="628650" lvl="1" indent="-285750">
              <a:buFont typeface="Arial" panose="020B0604020202020204" pitchFamily="34" charset="0"/>
              <a:buChar char="•"/>
            </a:pPr>
            <a:r>
              <a:rPr lang="el"/>
              <a:t>    Σύστημα διαχείρισης κτιρίων (BMS) και συστήματα αυτοματισμού κτιρίων (BAS)</a:t>
            </a:r>
          </a:p>
          <a:p>
            <a:endParaRPr lang="en-US"/>
          </a:p>
          <a:p>
            <a:r>
              <a:rPr lang="el"/>
              <a:t>Ο όρος συνήθως περιγράφει περιβάλλοντα που περιέχουν βιομηχανικά συστήματα ελέγχου (ICS), όπως συστήματα εποπτικού ελέγχου και απόκτησης δεδομένων (SCADA), κατανεμημένο σύστημα ελέγχου (DCS), απομακρυσμένες τερματικές μονάδες (RTU) και προγραμματιζόμενους λογικούς ελεγκτές (PLC), καθώς και ειδικά δίκτυα και μονάδες οργάνωσης. </a:t>
            </a:r>
          </a:p>
          <a:p>
            <a:r>
              <a:rPr lang="el"/>
              <a:t>Το περιβάλλον, είτε εμπορικό είτε οικιακό, χρησιμοποιεί συσκευές IoT εντός πλατφορμών αιχμής IoT / εφαρμογές που βασίζονται σε σύννεφο. Τα ενσωματωμένα συστήματα μπορούν επίσης να συμπεριληφθούν στη σφαίρα της ΟΤ (π.χ. έξυπνα όργανα), μαζί με την απόκτηση, τον έλεγχο και τις υπολογιστικές συσκευές επιστημονικών δεδομένων. </a:t>
            </a:r>
            <a:endParaRPr lang="fr-F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19</a:t>
            </a:fld>
            <a:endParaRPr lang="fr-FR"/>
          </a:p>
        </p:txBody>
      </p:sp>
    </p:spTree>
    <p:extLst>
      <p:ext uri="{BB962C8B-B14F-4D97-AF65-F5344CB8AC3E}">
        <p14:creationId xmlns:p14="http://schemas.microsoft.com/office/powerpoint/2010/main" val="306341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2BAA7-1AEA-425C-849F-BCB63C449D31}" type="slidenum">
              <a:rPr lang="fr-FR" smtClean="0"/>
              <a:t>20</a:t>
            </a:fld>
            <a:endParaRPr lang="fr-FR"/>
          </a:p>
        </p:txBody>
      </p:sp>
    </p:spTree>
    <p:extLst>
      <p:ext uri="{BB962C8B-B14F-4D97-AF65-F5344CB8AC3E}">
        <p14:creationId xmlns:p14="http://schemas.microsoft.com/office/powerpoint/2010/main" val="275513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dirty="0"/>
              <a:t>Ένα βιομηχανικό σύστημα αυτοματισμού και ελέγχου είναι ένα σύνολο συσκευών που ρυθμίζουν τη συμπεριφορά των φυσικών διεργασιών. </a:t>
            </a:r>
          </a:p>
          <a:p>
            <a:r>
              <a:rPr lang="el" dirty="0"/>
              <a:t>Ένας θερμοστάτης, για παράδειγμα, είναι ένα στοιχειώδες σύστημα ελέγχου που ανιχνεύει τη θερμοκρασία και ενεργοποιεί ή απενεργοποιεί έναν θερμαντήρα για να διατηρήσει τη θερμοκρασία σε ένα καθορισμένο σημείο. Αυτά τα συστήματα χρησιμοποιούνται για την παρακολούθηση και τον έλεγχο βιομηχανικών διαδικασιών και διαδικασιών υποδομής, όπως εργοστάσια, λειτουργίες διυλιστηρίων πετρελαίου, παραγωγή και διανομή ηλεκτρικής ενέργειας και διαχείριση υδάτων. </a:t>
            </a:r>
          </a:p>
          <a:p>
            <a:endParaRPr lang="en-US" dirty="0"/>
          </a:p>
          <a:p>
            <a:r>
              <a:rPr lang="el" dirty="0"/>
              <a:t>Ένας προγραμματιζόμενος λογικός ελεγκτής (PLC) ή προγραμματιζόμενος ελεγκτής είναι ένας βιομηχανικός υπολογιστής που έχει ανθεκτικό και προσαρμοσμένο για τον έλεγχο των διαδικασιών κατασκευής, όπως γραμμές συναρμολόγησης, μηχανές, ρομποτικές συσκευές ή οποιαδήποτε δραστηριότητα που απαιτεί υψηλή αξιοπιστία, ευκολία προγραμματισμού και διάγνωση σφαλμάτων διαδικασίας.</a:t>
            </a:r>
          </a:p>
          <a:p>
            <a:r>
              <a:rPr lang="el" dirty="0"/>
              <a:t>Ένα σύστημα ελέγχου που εκτείνεται σε μια ευρεία περιοχή και μπορεί να εποπτεύει τις επιμέρους συνιστώσες του ονομάζεται συχνά σύστημα εποπτικού ελέγχου και απόκτησης δεδομένων (SCADA).</a:t>
            </a:r>
          </a:p>
          <a:p>
            <a:r>
              <a:rPr lang="el" dirty="0"/>
              <a:t>Ωστόσο, ο όρος SCADA αναφέρεται σε όλα τα είδη συστημάτων ελέγχου που μοιράζονται ένα κοινό βασικό χαρακτηριστικό: </a:t>
            </a:r>
          </a:p>
          <a:p>
            <a:r>
              <a:rPr lang="el" dirty="0"/>
              <a:t>συνδέονται με φυσικές διεργασίες και, ως εκ τούτου, πρέπει να είναι συνεχώς διαθέσιμες και ικανές να ανταποκρίνονται στο πλαίσιο μιας </a:t>
            </a:r>
          </a:p>
          <a:p>
            <a:r>
              <a:rPr lang="el" dirty="0"/>
              <a:t>ντετερμινιστικό χρονικό όριο. </a:t>
            </a:r>
          </a:p>
          <a:p>
            <a:r>
              <a:rPr lang="el" dirty="0"/>
              <a:t>Τα πρώτα συστήματα SCADA προορίζονταν να λειτουργούν ως απομονωμένα δίκτυα, μη συνδεδεμένα στο Διαδίκτυο, και έτσι δεν λειτουργούσαν </a:t>
            </a:r>
          </a:p>
          <a:p>
            <a:r>
              <a:rPr lang="el" dirty="0"/>
              <a:t>απαιτούν ειδικούς μηχανισμούς κυβερνοασφάλειας. </a:t>
            </a:r>
          </a:p>
          <a:p>
            <a:r>
              <a:rPr lang="el" dirty="0"/>
              <a:t>Αυτά τα συστήματα αποτελούνταν από απλές συσκευές εισόδου/εξόδου που μετέδιδαν τα σήματα μεταξύ κύριων και απομακρυσμένων τερματικών μονάδων. Μέσα </a:t>
            </a:r>
          </a:p>
          <a:p>
            <a:r>
              <a:rPr lang="el" dirty="0"/>
              <a:t>Τα τελευταία χρόνια, τα συστήματα SCADA έχουν εξελιχθεί ώστε να επικοινωνούν μέσω δημόσιων δικτύων IP.2 Ορισμένα είναι επίσης συνδεδεμένα με </a:t>
            </a:r>
          </a:p>
          <a:p>
            <a:r>
              <a:rPr lang="el" dirty="0"/>
              <a:t>εταιρικό intranet ή απευθείας στο Internet για την απρόσκοπτη ενσωμάτωση δεδομένων SCADA με εξωτερικές πληροφορίες, όπως </a:t>
            </a:r>
          </a:p>
          <a:p>
            <a:r>
              <a:rPr lang="el" dirty="0"/>
              <a:t>Εταιρικό email ή δεδομένα καιρού. </a:t>
            </a:r>
          </a:p>
          <a:p>
            <a:r>
              <a:rPr lang="el" dirty="0"/>
              <a:t>Η ενσωμάτωση των συστημάτων SCADA σε ένα πολύ ευρύτερο δίκτυο φέρνει απειλές που ήταν αδιανόητες εκείνη την εποχή </a:t>
            </a:r>
          </a:p>
          <a:p>
            <a:r>
              <a:rPr lang="el" dirty="0"/>
              <a:t>Αυτά τα συστήματα σχεδιάστηκαν. Κατά τη διάρκεια της τελευταίας δεκαετίας, οι πωλητές, οι ιδιοκτήτες περιουσιακών στοιχείων και οι ρυθμιστικές αρχές το αναγνώρισαν αυτό </a:t>
            </a:r>
          </a:p>
          <a:p>
            <a:r>
              <a:rPr lang="el" dirty="0"/>
              <a:t>αυξανόμενη ανησυχία και άρχισε να την αντιμετωπίζει μέσω νέων νόμων και διαφόρων μηχανισμών ασφαλείας, διαδικασιών και </a:t>
            </a:r>
          </a:p>
          <a:p>
            <a:r>
              <a:rPr lang="el" dirty="0"/>
              <a:t>Πρότυπα. </a:t>
            </a:r>
          </a:p>
          <a:p>
            <a:r>
              <a:rPr lang="el" dirty="0"/>
              <a:t>Οι ανακαλύψεις στην άγρια φύση του Stuxnet το 2010 και του Flame το 2012 ήταν επιπλέον αποκαλυπτικά για τους ιδιοκτήτες και τους χειριστές του SCADA. </a:t>
            </a:r>
          </a:p>
          <a:p>
            <a:r>
              <a:rPr lang="el" dirty="0"/>
              <a:t>Το Stuxnet, το πρώτο γνωστό κακόβουλο λογισμικό που σχεδιάστηκε για να στοχεύει συστήματα αυτοματισμού, μόλυνε 50000 έως 100000 υπολογιστές παγκοσμίως, ενώ </a:t>
            </a:r>
          </a:p>
          <a:p>
            <a:r>
              <a:rPr lang="el" dirty="0"/>
              <a:t>Το Flame είναι ένα εργαλείο ψηφιακής κατασκοπείας, μια τάξη μεγέθους πιο εξελιγμένο από το Stuxnet. </a:t>
            </a:r>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21</a:t>
            </a:fld>
            <a:endParaRPr lang="fr-FR"/>
          </a:p>
        </p:txBody>
      </p:sp>
    </p:spTree>
    <p:extLst>
      <p:ext uri="{BB962C8B-B14F-4D97-AF65-F5344CB8AC3E}">
        <p14:creationId xmlns:p14="http://schemas.microsoft.com/office/powerpoint/2010/main" val="168587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Σε ένα σύστημα αγωγών, εκτός από την προστασία των σωλήνων καυσίμου και άλλων φυσικών κατασκευών, η προστασία των συστημάτων βιομηχανικού αυτοματισμού και ελέγχου (IACS) αποτελεί προτεραιότητα.</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Το IACS είναι μια «συλλογή προσωπικού, υλικού, λογισμικού, διαδικασιών και πολιτικών που εμπλέκονται στη λειτουργία της βιομηχανικής διαδικασίας και που μπορούν να επηρεάσουν ή να επηρεάσουν την ασφαλή, ασφαλή και αξιόπιστη λειτουργία της, όπως ορίζεται από τη Διεθνή Εταιρεία Αυτοματισμού.</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Αυτό περιλαμβάνει το υλικό και το λογισμικό που χρησιμοποιούνται για την παρακολούθηση και τον έλεγχο των φυσικών διεργασιών που είναι μοναδικές για τις βιομηχανικές δραστηριότητες. Ωστόσο, αυτή η τεχνολογία χρησιμοποιείται ευρέως σε βιομηχανικές δραστηριότητες. Στις λειτουργίες αγωγών, για παράδειγμα, αυτές οι τεχνολογίες βρίσκονται στην αποστολή (κέντρο ελέγχου), αντλιοστάσια, αποθήκες, σταθμούς ανεφοδιασμού, θαλάσσιους λιμένες (όπου το προϊόν εισέρχεται στον αγωγό), λάκκους πρόσβασης και συναφή στοιχεία υποδομής όπως:</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Συστήματα παρακολούθησης και ελέγχου</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DCS, SCADA, PLC</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Δικτυωμένη ανίχνευση και έλεγχος, διαγνωστικά συστήματα</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Σύστημα ανίχνευσης διαρροών</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Αισθητήρες διεργασιών</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Βασικό σύστημα ελέγχου διεργασιών</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Συστήματα με όργανα ασφαλείας</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Συναφή πληροφοριακά συστήματα</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Προηγμένος / πολυμεταβλητός έλεγχος</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Online βελτιστοποιητές</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Ειδικές οθόνες εξοπλισμού</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Γραφικές διεπαφές (Human Machine Interface –HMI)</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900" kern="100" dirty="0">
                <a:effectLst/>
                <a:latin typeface="Calibri" panose="020F0502020204030204" pitchFamily="34" charset="0"/>
                <a:ea typeface="Calibri" panose="020F0502020204030204" pitchFamily="34" charset="0"/>
                <a:cs typeface="Times New Roman" panose="02020603050405020304" pitchFamily="18" charset="0"/>
              </a:rPr>
              <a:t>- Ιστορικοί διαδικασιών13</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25</a:t>
            </a:fld>
            <a:endParaRPr lang="fr-FR"/>
          </a:p>
        </p:txBody>
      </p:sp>
    </p:spTree>
    <p:extLst>
      <p:ext uri="{BB962C8B-B14F-4D97-AF65-F5344CB8AC3E}">
        <p14:creationId xmlns:p14="http://schemas.microsoft.com/office/powerpoint/2010/main" val="320496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
              <a:t>ICS: Βιομηχανικά Συστήματα Ελέγχου / Τεχνολογίες Λειτουργίας</a:t>
            </a:r>
          </a:p>
        </p:txBody>
      </p:sp>
      <p:sp>
        <p:nvSpPr>
          <p:cNvPr id="4" name="Espace réservé du numéro de diapositive 3"/>
          <p:cNvSpPr>
            <a:spLocks noGrp="1"/>
          </p:cNvSpPr>
          <p:nvPr>
            <p:ph type="sldNum" sz="quarter" idx="5"/>
          </p:nvPr>
        </p:nvSpPr>
        <p:spPr/>
        <p:txBody>
          <a:bodyPr/>
          <a:lstStyle/>
          <a:p>
            <a:fld id="{AE02BAA7-1AEA-425C-849F-BCB63C449D31}" type="slidenum">
              <a:rPr lang="fr-FR" smtClean="0"/>
              <a:t>27</a:t>
            </a:fld>
            <a:endParaRPr lang="fr-FR"/>
          </a:p>
        </p:txBody>
      </p:sp>
    </p:spTree>
    <p:extLst>
      <p:ext uri="{BB962C8B-B14F-4D97-AF65-F5344CB8AC3E}">
        <p14:creationId xmlns:p14="http://schemas.microsoft.com/office/powerpoint/2010/main" val="3355992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2">
    <p:spTree>
      <p:nvGrpSpPr>
        <p:cNvPr id="1" name=""/>
        <p:cNvGrpSpPr/>
        <p:nvPr/>
      </p:nvGrpSpPr>
      <p:grpSpPr>
        <a:xfrm>
          <a:off x="0" y="0"/>
          <a:ext cx="0" cy="0"/>
          <a:chOff x="0" y="0"/>
          <a:chExt cx="0" cy="0"/>
        </a:xfrm>
      </p:grpSpPr>
      <p:sp>
        <p:nvSpPr>
          <p:cNvPr id="2" name="Rectangle 1"/>
          <p:cNvSpPr/>
          <p:nvPr userDrawn="1"/>
        </p:nvSpPr>
        <p:spPr>
          <a:xfrm>
            <a:off x="0" y="0"/>
            <a:ext cx="9144000" cy="4819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a:spLocks noGrp="1"/>
          </p:cNvSpPr>
          <p:nvPr>
            <p:ph type="title" hasCustomPrompt="1"/>
          </p:nvPr>
        </p:nvSpPr>
        <p:spPr>
          <a:xfrm>
            <a:off x="1354" y="1792976"/>
            <a:ext cx="9142646" cy="1391287"/>
          </a:xfrm>
          <a:prstGeom prst="rect">
            <a:avLst/>
          </a:prstGeom>
        </p:spPr>
        <p:txBody>
          <a:bodyPr lIns="0" tIns="72000" rIns="0" bIns="0" anchor="ctr" anchorCtr="0">
            <a:noAutofit/>
          </a:bodyPr>
          <a:lstStyle>
            <a:lvl1pPr algn="ctr">
              <a:defRPr sz="3600">
                <a:solidFill>
                  <a:schemeClr val="bg1"/>
                </a:solidFill>
                <a:latin typeface="Century Gothic" panose="020B0502020202020204" pitchFamily="34" charset="0"/>
              </a:defRPr>
            </a:lvl1pPr>
          </a:lstStyle>
          <a:p>
            <a:r>
              <a:rPr lang="el"/>
              <a:t>Τίτλος</a:t>
            </a:r>
            <a:br>
              <a:rPr lang="fr-FR"/>
            </a:br>
            <a:r>
              <a:rPr lang="el"/>
              <a:t>(μπορεί να γραφτεί σε 2 γραμμές)</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8216" y="704366"/>
            <a:ext cx="3267569" cy="824146"/>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25600" y="4079456"/>
            <a:ext cx="5892800" cy="878254"/>
          </a:xfrm>
          <a:prstGeom prst="rect">
            <a:avLst/>
          </a:prstGeom>
        </p:spPr>
      </p:pic>
    </p:spTree>
    <p:extLst>
      <p:ext uri="{BB962C8B-B14F-4D97-AF65-F5344CB8AC3E}">
        <p14:creationId xmlns:p14="http://schemas.microsoft.com/office/powerpoint/2010/main" val="37543987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a:xfrm>
            <a:off x="647700" y="627063"/>
            <a:ext cx="7848600" cy="412028"/>
          </a:xfrm>
        </p:spPr>
        <p:txBody>
          <a:bodyPr/>
          <a:lstStyle/>
          <a:p>
            <a:r>
              <a:rPr lang="el"/>
              <a:t>Αλλαγή του στυλ του τίτλου</a:t>
            </a:r>
          </a:p>
        </p:txBody>
      </p:sp>
      <p:sp>
        <p:nvSpPr>
          <p:cNvPr id="3" name="Espace réservé du numéro de diapositive 2"/>
          <p:cNvSpPr>
            <a:spLocks noGrp="1"/>
          </p:cNvSpPr>
          <p:nvPr>
            <p:ph type="sldNum" sz="quarter" idx="10"/>
          </p:nvPr>
        </p:nvSpPr>
        <p:spPr>
          <a:xfrm>
            <a:off x="8591550" y="4868863"/>
            <a:ext cx="552450" cy="274637"/>
          </a:xfrm>
          <a:prstGeom prst="rect">
            <a:avLst/>
          </a:prstGeom>
        </p:spPr>
        <p:txBody>
          <a:bodyPr/>
          <a:lstStyle/>
          <a:p>
            <a:fld id="{79F9326D-DAD1-4BE6-82E4-E31BA829A511}" type="slidenum">
              <a:rPr lang="fr-FR" smtClean="0"/>
              <a:pPr/>
              <a:t>‹#›</a:t>
            </a:fld>
            <a:endParaRPr lang="fr-FR"/>
          </a:p>
        </p:txBody>
      </p:sp>
      <p:sp>
        <p:nvSpPr>
          <p:cNvPr id="5" name="Espace réservé du tableau 4"/>
          <p:cNvSpPr>
            <a:spLocks noGrp="1"/>
          </p:cNvSpPr>
          <p:nvPr>
            <p:ph type="tbl" sz="quarter" idx="11"/>
          </p:nvPr>
        </p:nvSpPr>
        <p:spPr>
          <a:xfrm>
            <a:off x="647701" y="1219200"/>
            <a:ext cx="7848600" cy="3297238"/>
          </a:xfrm>
        </p:spPr>
        <p:txBody>
          <a:bodyPr/>
          <a:lstStyle/>
          <a:p>
            <a:endParaRPr lang="fr-FR"/>
          </a:p>
        </p:txBody>
      </p:sp>
    </p:spTree>
    <p:extLst>
      <p:ext uri="{BB962C8B-B14F-4D97-AF65-F5344CB8AC3E}">
        <p14:creationId xmlns:p14="http://schemas.microsoft.com/office/powerpoint/2010/main" val="176866584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ide_Blanc">
    <p:spTree>
      <p:nvGrpSpPr>
        <p:cNvPr id="1" name=""/>
        <p:cNvGrpSpPr/>
        <p:nvPr/>
      </p:nvGrpSpPr>
      <p:grpSpPr>
        <a:xfrm>
          <a:off x="0" y="0"/>
          <a:ext cx="0" cy="0"/>
          <a:chOff x="0" y="0"/>
          <a:chExt cx="0" cy="0"/>
        </a:xfrm>
      </p:grpSpPr>
      <p:sp>
        <p:nvSpPr>
          <p:cNvPr id="6" name="Espace réservé du texte 2"/>
          <p:cNvSpPr>
            <a:spLocks noGrp="1"/>
          </p:cNvSpPr>
          <p:nvPr>
            <p:ph type="body" sz="quarter" idx="10" hasCustomPrompt="1"/>
          </p:nvPr>
        </p:nvSpPr>
        <p:spPr>
          <a:xfrm>
            <a:off x="647700" y="987425"/>
            <a:ext cx="7848600" cy="355600"/>
          </a:xfrm>
        </p:spPr>
        <p:txBody>
          <a:bodyPr lIns="0" rIns="0">
            <a:noAutofit/>
          </a:bodyPr>
          <a:lstStyle>
            <a:lvl1pPr marL="0" indent="0">
              <a:buNone/>
              <a:defRPr sz="1200">
                <a:solidFill>
                  <a:schemeClr val="tx1">
                    <a:lumMod val="50000"/>
                    <a:lumOff val="50000"/>
                  </a:schemeClr>
                </a:solidFill>
              </a:defRPr>
            </a:lvl1pPr>
          </a:lstStyle>
          <a:p>
            <a:pPr lvl="0"/>
            <a:r>
              <a:rPr lang="el"/>
              <a:t>ΥΠΌΤΙΤΛΟΣ</a:t>
            </a:r>
          </a:p>
        </p:txBody>
      </p:sp>
      <p:sp>
        <p:nvSpPr>
          <p:cNvPr id="8" name="Titre 2"/>
          <p:cNvSpPr>
            <a:spLocks noGrp="1"/>
          </p:cNvSpPr>
          <p:nvPr>
            <p:ph type="title" hasCustomPrompt="1"/>
          </p:nvPr>
        </p:nvSpPr>
        <p:spPr>
          <a:xfrm>
            <a:off x="647700" y="627063"/>
            <a:ext cx="7848600"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sp>
        <p:nvSpPr>
          <p:cNvPr id="13" name="Espace réservé du texte 12"/>
          <p:cNvSpPr>
            <a:spLocks noGrp="1"/>
          </p:cNvSpPr>
          <p:nvPr>
            <p:ph type="body" sz="quarter" idx="16" hasCustomPrompt="1"/>
          </p:nvPr>
        </p:nvSpPr>
        <p:spPr>
          <a:xfrm>
            <a:off x="882370" y="1541577"/>
            <a:ext cx="2051948" cy="623165"/>
          </a:xfrm>
        </p:spPr>
        <p:txBody>
          <a:bodyPr/>
          <a:lstStyle>
            <a:lvl1pPr algn="ctr">
              <a:defRPr sz="3600" b="1">
                <a:solidFill>
                  <a:schemeClr val="accent1"/>
                </a:solidFill>
              </a:defRPr>
            </a:lvl1pPr>
          </a:lstStyle>
          <a:p>
            <a:pPr lvl="0"/>
            <a:r>
              <a:rPr lang="el"/>
              <a:t>0000</a:t>
            </a:r>
          </a:p>
        </p:txBody>
      </p:sp>
      <p:sp>
        <p:nvSpPr>
          <p:cNvPr id="14" name="Espace réservé du texte 12"/>
          <p:cNvSpPr>
            <a:spLocks noGrp="1"/>
          </p:cNvSpPr>
          <p:nvPr>
            <p:ph type="body" sz="quarter" idx="17"/>
          </p:nvPr>
        </p:nvSpPr>
        <p:spPr>
          <a:xfrm>
            <a:off x="882370" y="2262157"/>
            <a:ext cx="2051948" cy="1945701"/>
          </a:xfrm>
        </p:spPr>
        <p:txBody>
          <a:bodyPr/>
          <a:lstStyle>
            <a:lvl1pPr algn="ctr">
              <a:defRPr sz="1050" b="0"/>
            </a:lvl1pPr>
          </a:lstStyle>
          <a:p>
            <a:pPr lvl="0"/>
            <a:endParaRPr lang="fr-FR"/>
          </a:p>
        </p:txBody>
      </p:sp>
      <p:sp>
        <p:nvSpPr>
          <p:cNvPr id="16" name="Espace réservé du texte 12"/>
          <p:cNvSpPr>
            <a:spLocks noGrp="1"/>
          </p:cNvSpPr>
          <p:nvPr>
            <p:ph type="body" sz="quarter" idx="19" hasCustomPrompt="1"/>
          </p:nvPr>
        </p:nvSpPr>
        <p:spPr>
          <a:xfrm>
            <a:off x="3546195" y="1541577"/>
            <a:ext cx="2051948" cy="623165"/>
          </a:xfrm>
        </p:spPr>
        <p:txBody>
          <a:bodyPr/>
          <a:lstStyle>
            <a:lvl1pPr algn="ctr">
              <a:defRPr sz="3600" b="1">
                <a:solidFill>
                  <a:schemeClr val="accent1"/>
                </a:solidFill>
              </a:defRPr>
            </a:lvl1pPr>
          </a:lstStyle>
          <a:p>
            <a:pPr lvl="0"/>
            <a:r>
              <a:rPr lang="el"/>
              <a:t>0000</a:t>
            </a:r>
          </a:p>
        </p:txBody>
      </p:sp>
      <p:sp>
        <p:nvSpPr>
          <p:cNvPr id="17" name="Espace réservé du texte 12"/>
          <p:cNvSpPr>
            <a:spLocks noGrp="1"/>
          </p:cNvSpPr>
          <p:nvPr>
            <p:ph type="body" sz="quarter" idx="20"/>
          </p:nvPr>
        </p:nvSpPr>
        <p:spPr>
          <a:xfrm>
            <a:off x="3546195" y="2262157"/>
            <a:ext cx="2051948" cy="1945701"/>
          </a:xfrm>
        </p:spPr>
        <p:txBody>
          <a:bodyPr/>
          <a:lstStyle>
            <a:lvl1pPr algn="ctr">
              <a:defRPr sz="1050" b="0"/>
            </a:lvl1pPr>
          </a:lstStyle>
          <a:p>
            <a:pPr lvl="0"/>
            <a:endParaRPr lang="fr-FR"/>
          </a:p>
        </p:txBody>
      </p:sp>
      <p:sp>
        <p:nvSpPr>
          <p:cNvPr id="19" name="Espace réservé du texte 12"/>
          <p:cNvSpPr>
            <a:spLocks noGrp="1"/>
          </p:cNvSpPr>
          <p:nvPr>
            <p:ph type="body" sz="quarter" idx="22" hasCustomPrompt="1"/>
          </p:nvPr>
        </p:nvSpPr>
        <p:spPr>
          <a:xfrm>
            <a:off x="6210020" y="1538114"/>
            <a:ext cx="2051948" cy="623165"/>
          </a:xfrm>
        </p:spPr>
        <p:txBody>
          <a:bodyPr/>
          <a:lstStyle>
            <a:lvl1pPr algn="ctr">
              <a:defRPr sz="3600" b="1">
                <a:solidFill>
                  <a:schemeClr val="accent1"/>
                </a:solidFill>
              </a:defRPr>
            </a:lvl1pPr>
          </a:lstStyle>
          <a:p>
            <a:pPr lvl="0"/>
            <a:r>
              <a:rPr lang="el"/>
              <a:t>0000</a:t>
            </a:r>
          </a:p>
        </p:txBody>
      </p:sp>
      <p:sp>
        <p:nvSpPr>
          <p:cNvPr id="20" name="Espace réservé du texte 12"/>
          <p:cNvSpPr>
            <a:spLocks noGrp="1"/>
          </p:cNvSpPr>
          <p:nvPr>
            <p:ph type="body" sz="quarter" idx="23"/>
          </p:nvPr>
        </p:nvSpPr>
        <p:spPr>
          <a:xfrm>
            <a:off x="6210020" y="2258694"/>
            <a:ext cx="2051948" cy="1945701"/>
          </a:xfrm>
        </p:spPr>
        <p:txBody>
          <a:bodyPr/>
          <a:lstStyle>
            <a:lvl1pPr algn="ctr">
              <a:defRPr sz="1050" b="0"/>
            </a:lvl1pPr>
          </a:lstStyle>
          <a:p>
            <a:pPr lvl="0"/>
            <a:endParaRPr lang="fr-FR"/>
          </a:p>
        </p:txBody>
      </p:sp>
      <p:cxnSp>
        <p:nvCxnSpPr>
          <p:cNvPr id="25" name="Connecteur droit 24"/>
          <p:cNvCxnSpPr/>
          <p:nvPr userDrawn="1"/>
        </p:nvCxnSpPr>
        <p:spPr>
          <a:xfrm>
            <a:off x="882370" y="2161279"/>
            <a:ext cx="20519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3546195" y="2153892"/>
            <a:ext cx="20519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6210020" y="2161279"/>
            <a:ext cx="20519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245835391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l"/>
              <a:t>Αλλαγή του στυλ του τίτλου</a:t>
            </a:r>
          </a:p>
        </p:txBody>
      </p:sp>
      <p:sp>
        <p:nvSpPr>
          <p:cNvPr id="8" name="Espace réservé du texte 12"/>
          <p:cNvSpPr>
            <a:spLocks noGrp="1"/>
          </p:cNvSpPr>
          <p:nvPr>
            <p:ph type="body" sz="quarter" idx="17"/>
          </p:nvPr>
        </p:nvSpPr>
        <p:spPr>
          <a:xfrm>
            <a:off x="647700" y="1752369"/>
            <a:ext cx="1640708" cy="2351219"/>
          </a:xfrm>
          <a:solidFill>
            <a:schemeClr val="bg1"/>
          </a:solidFill>
          <a:effectLst>
            <a:outerShdw blurRad="304800" sx="102000" sy="102000" algn="ctr" rotWithShape="0">
              <a:prstClr val="black">
                <a:alpha val="14000"/>
              </a:prstClr>
            </a:outerShdw>
          </a:effectLst>
        </p:spPr>
        <p:txBody>
          <a:bodyPr lIns="90000" tIns="90000" bIns="90000"/>
          <a:lstStyle>
            <a:lvl1pPr algn="ctr">
              <a:defRPr sz="1050" b="0"/>
            </a:lvl1pPr>
          </a:lstStyle>
          <a:p>
            <a:pPr lvl="0"/>
            <a:endParaRPr lang="fr-FR"/>
          </a:p>
        </p:txBody>
      </p:sp>
      <p:cxnSp>
        <p:nvCxnSpPr>
          <p:cNvPr id="9" name="Connecteur droit 8"/>
          <p:cNvCxnSpPr/>
          <p:nvPr userDrawn="1"/>
        </p:nvCxnSpPr>
        <p:spPr>
          <a:xfrm>
            <a:off x="647699" y="1733317"/>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2"/>
          <p:cNvSpPr>
            <a:spLocks noGrp="1"/>
          </p:cNvSpPr>
          <p:nvPr>
            <p:ph type="body" sz="quarter" idx="18" hasCustomPrompt="1"/>
          </p:nvPr>
        </p:nvSpPr>
        <p:spPr>
          <a:xfrm>
            <a:off x="647700" y="987425"/>
            <a:ext cx="7848600" cy="355600"/>
          </a:xfrm>
        </p:spPr>
        <p:txBody>
          <a:bodyPr lIns="0" rIns="0">
            <a:noAutofit/>
          </a:bodyPr>
          <a:lstStyle>
            <a:lvl1pPr marL="0" indent="0">
              <a:buNone/>
              <a:defRPr sz="1200">
                <a:solidFill>
                  <a:schemeClr val="tx1">
                    <a:lumMod val="50000"/>
                    <a:lumOff val="50000"/>
                  </a:schemeClr>
                </a:solidFill>
              </a:defRPr>
            </a:lvl1pPr>
          </a:lstStyle>
          <a:p>
            <a:pPr lvl="0"/>
            <a:r>
              <a:rPr lang="el"/>
              <a:t>ΥΠΌΤΙΤΛΟΣ</a:t>
            </a:r>
          </a:p>
        </p:txBody>
      </p:sp>
      <p:cxnSp>
        <p:nvCxnSpPr>
          <p:cNvPr id="13" name="Connecteur droit 12"/>
          <p:cNvCxnSpPr/>
          <p:nvPr userDrawn="1"/>
        </p:nvCxnSpPr>
        <p:spPr>
          <a:xfrm>
            <a:off x="647699" y="4136197"/>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Espace réservé du texte 12"/>
          <p:cNvSpPr>
            <a:spLocks noGrp="1"/>
          </p:cNvSpPr>
          <p:nvPr>
            <p:ph type="body" sz="quarter" idx="19"/>
          </p:nvPr>
        </p:nvSpPr>
        <p:spPr>
          <a:xfrm>
            <a:off x="2716997" y="1752369"/>
            <a:ext cx="1640708" cy="2351219"/>
          </a:xfrm>
          <a:solidFill>
            <a:schemeClr val="bg1"/>
          </a:solidFill>
          <a:effectLst>
            <a:outerShdw blurRad="304800" sx="102000" sy="102000" algn="ctr" rotWithShape="0">
              <a:prstClr val="black">
                <a:alpha val="14000"/>
              </a:prstClr>
            </a:outerShdw>
          </a:effectLst>
        </p:spPr>
        <p:txBody>
          <a:bodyPr lIns="90000" tIns="90000" bIns="90000"/>
          <a:lstStyle>
            <a:lvl1pPr algn="ctr">
              <a:defRPr sz="1050" b="0"/>
            </a:lvl1pPr>
          </a:lstStyle>
          <a:p>
            <a:pPr lvl="0"/>
            <a:endParaRPr lang="fr-FR"/>
          </a:p>
        </p:txBody>
      </p:sp>
      <p:cxnSp>
        <p:nvCxnSpPr>
          <p:cNvPr id="47" name="Connecteur droit 46"/>
          <p:cNvCxnSpPr/>
          <p:nvPr userDrawn="1"/>
        </p:nvCxnSpPr>
        <p:spPr>
          <a:xfrm>
            <a:off x="2722414" y="1733317"/>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userDrawn="1"/>
        </p:nvCxnSpPr>
        <p:spPr>
          <a:xfrm>
            <a:off x="2722414" y="4136197"/>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Espace réservé du texte 12"/>
          <p:cNvSpPr>
            <a:spLocks noGrp="1"/>
          </p:cNvSpPr>
          <p:nvPr>
            <p:ph type="body" sz="quarter" idx="20"/>
          </p:nvPr>
        </p:nvSpPr>
        <p:spPr>
          <a:xfrm>
            <a:off x="4786294" y="1739638"/>
            <a:ext cx="1640708" cy="2351219"/>
          </a:xfrm>
          <a:solidFill>
            <a:schemeClr val="bg1"/>
          </a:solidFill>
          <a:effectLst>
            <a:outerShdw blurRad="304800" sx="102000" sy="102000" algn="ctr" rotWithShape="0">
              <a:prstClr val="black">
                <a:alpha val="14000"/>
              </a:prstClr>
            </a:outerShdw>
          </a:effectLst>
        </p:spPr>
        <p:txBody>
          <a:bodyPr lIns="90000" tIns="90000" bIns="90000"/>
          <a:lstStyle>
            <a:lvl1pPr algn="ctr">
              <a:defRPr sz="1050" b="0"/>
            </a:lvl1pPr>
          </a:lstStyle>
          <a:p>
            <a:pPr lvl="0"/>
            <a:endParaRPr lang="fr-FR"/>
          </a:p>
        </p:txBody>
      </p:sp>
      <p:cxnSp>
        <p:nvCxnSpPr>
          <p:cNvPr id="50" name="Connecteur droit 49"/>
          <p:cNvCxnSpPr/>
          <p:nvPr userDrawn="1"/>
        </p:nvCxnSpPr>
        <p:spPr>
          <a:xfrm>
            <a:off x="4790813" y="1720586"/>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userDrawn="1"/>
        </p:nvCxnSpPr>
        <p:spPr>
          <a:xfrm>
            <a:off x="4790813" y="4123466"/>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Espace réservé du texte 12"/>
          <p:cNvSpPr>
            <a:spLocks noGrp="1"/>
          </p:cNvSpPr>
          <p:nvPr>
            <p:ph type="body" sz="quarter" idx="21"/>
          </p:nvPr>
        </p:nvSpPr>
        <p:spPr>
          <a:xfrm>
            <a:off x="6855592" y="1739638"/>
            <a:ext cx="1640708" cy="2351219"/>
          </a:xfrm>
          <a:solidFill>
            <a:schemeClr val="bg1"/>
          </a:solidFill>
          <a:effectLst>
            <a:outerShdw blurRad="304800" sx="102000" sy="102000" algn="ctr" rotWithShape="0">
              <a:prstClr val="black">
                <a:alpha val="14000"/>
              </a:prstClr>
            </a:outerShdw>
          </a:effectLst>
        </p:spPr>
        <p:txBody>
          <a:bodyPr lIns="90000" tIns="90000" bIns="90000"/>
          <a:lstStyle>
            <a:lvl1pPr algn="ctr">
              <a:defRPr sz="1050" b="0"/>
            </a:lvl1pPr>
          </a:lstStyle>
          <a:p>
            <a:pPr lvl="0"/>
            <a:endParaRPr lang="fr-FR"/>
          </a:p>
        </p:txBody>
      </p:sp>
      <p:cxnSp>
        <p:nvCxnSpPr>
          <p:cNvPr id="53" name="Connecteur droit 52"/>
          <p:cNvCxnSpPr/>
          <p:nvPr userDrawn="1"/>
        </p:nvCxnSpPr>
        <p:spPr>
          <a:xfrm>
            <a:off x="6855591" y="1720586"/>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userDrawn="1"/>
        </p:nvCxnSpPr>
        <p:spPr>
          <a:xfrm>
            <a:off x="6855591" y="4123466"/>
            <a:ext cx="164070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311304171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l"/>
              <a:t>Αλλαγή του στυλ του τίτλου</a:t>
            </a:r>
          </a:p>
        </p:txBody>
      </p:sp>
      <p:sp>
        <p:nvSpPr>
          <p:cNvPr id="4" name="Ellipse 3"/>
          <p:cNvSpPr/>
          <p:nvPr userDrawn="1"/>
        </p:nvSpPr>
        <p:spPr>
          <a:xfrm>
            <a:off x="1371600" y="2534478"/>
            <a:ext cx="6400800" cy="6400800"/>
          </a:xfrm>
          <a:prstGeom prst="ellipse">
            <a:avLst/>
          </a:prstGeom>
          <a:noFill/>
          <a:ln w="28575">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osange 5"/>
          <p:cNvSpPr/>
          <p:nvPr userDrawn="1"/>
        </p:nvSpPr>
        <p:spPr>
          <a:xfrm>
            <a:off x="1371600" y="4234070"/>
            <a:ext cx="437322" cy="437322"/>
          </a:xfrm>
          <a:prstGeom prst="diamond">
            <a:avLst/>
          </a:prstGeom>
          <a:ln>
            <a:noFill/>
          </a:ln>
          <a:effectLst>
            <a:outerShdw blurRad="444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Losange 6"/>
          <p:cNvSpPr/>
          <p:nvPr userDrawn="1"/>
        </p:nvSpPr>
        <p:spPr>
          <a:xfrm>
            <a:off x="2872409" y="2702461"/>
            <a:ext cx="437322" cy="437322"/>
          </a:xfrm>
          <a:prstGeom prst="diamond">
            <a:avLst/>
          </a:prstGeom>
          <a:ln>
            <a:noFill/>
          </a:ln>
          <a:effectLst>
            <a:outerShdw blurRad="444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Losange 7"/>
          <p:cNvSpPr/>
          <p:nvPr userDrawn="1"/>
        </p:nvSpPr>
        <p:spPr>
          <a:xfrm>
            <a:off x="5854148" y="2701970"/>
            <a:ext cx="437322" cy="437322"/>
          </a:xfrm>
          <a:prstGeom prst="diamond">
            <a:avLst/>
          </a:prstGeom>
          <a:ln>
            <a:noFill/>
          </a:ln>
          <a:effectLst>
            <a:outerShdw blurRad="444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Losange 8"/>
          <p:cNvSpPr/>
          <p:nvPr userDrawn="1"/>
        </p:nvSpPr>
        <p:spPr>
          <a:xfrm>
            <a:off x="7335078" y="4234070"/>
            <a:ext cx="437322" cy="437322"/>
          </a:xfrm>
          <a:prstGeom prst="diamond">
            <a:avLst/>
          </a:prstGeom>
          <a:ln>
            <a:noFill/>
          </a:ln>
          <a:effectLst>
            <a:outerShdw blurRad="444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2"/>
          <p:cNvSpPr>
            <a:spLocks noGrp="1"/>
          </p:cNvSpPr>
          <p:nvPr>
            <p:ph type="body" sz="quarter" idx="15"/>
          </p:nvPr>
        </p:nvSpPr>
        <p:spPr>
          <a:xfrm>
            <a:off x="647700" y="2756365"/>
            <a:ext cx="1628361" cy="125581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1" name="Espace réservé du texte 2"/>
          <p:cNvSpPr>
            <a:spLocks noGrp="1"/>
          </p:cNvSpPr>
          <p:nvPr>
            <p:ph type="body" sz="quarter" idx="16"/>
          </p:nvPr>
        </p:nvSpPr>
        <p:spPr>
          <a:xfrm>
            <a:off x="2565952" y="1194669"/>
            <a:ext cx="1628361" cy="125581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2" name="Espace réservé du texte 2"/>
          <p:cNvSpPr>
            <a:spLocks noGrp="1"/>
          </p:cNvSpPr>
          <p:nvPr>
            <p:ph type="body" sz="quarter" idx="17"/>
          </p:nvPr>
        </p:nvSpPr>
        <p:spPr>
          <a:xfrm>
            <a:off x="5477289" y="1176764"/>
            <a:ext cx="1628361" cy="125581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3" name="Espace réservé du texte 2"/>
          <p:cNvSpPr>
            <a:spLocks noGrp="1"/>
          </p:cNvSpPr>
          <p:nvPr>
            <p:ph type="body" sz="quarter" idx="18"/>
          </p:nvPr>
        </p:nvSpPr>
        <p:spPr>
          <a:xfrm>
            <a:off x="7207526" y="2756365"/>
            <a:ext cx="1628361" cy="125581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311818392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rnière de Couv">
    <p:spTree>
      <p:nvGrpSpPr>
        <p:cNvPr id="1" name=""/>
        <p:cNvGrpSpPr/>
        <p:nvPr/>
      </p:nvGrpSpPr>
      <p:grpSpPr>
        <a:xfrm>
          <a:off x="0" y="0"/>
          <a:ext cx="0" cy="0"/>
          <a:chOff x="0" y="0"/>
          <a:chExt cx="0" cy="0"/>
        </a:xfrm>
      </p:grpSpPr>
      <p:sp>
        <p:nvSpPr>
          <p:cNvPr id="16" name="Rectangle 15"/>
          <p:cNvSpPr/>
          <p:nvPr userDrawn="1"/>
        </p:nvSpPr>
        <p:spPr>
          <a:xfrm>
            <a:off x="0" y="4650377"/>
            <a:ext cx="9144000" cy="493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1694" y="1169828"/>
            <a:ext cx="5260613" cy="1459079"/>
          </a:xfrm>
          <a:prstGeom prst="rect">
            <a:avLst/>
          </a:prstGeom>
        </p:spPr>
      </p:pic>
      <p:pic>
        <p:nvPicPr>
          <p:cNvPr id="10" name="Imag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765867"/>
            <a:ext cx="9144000" cy="1290013"/>
          </a:xfrm>
          <a:prstGeom prst="rect">
            <a:avLst/>
          </a:prstGeom>
        </p:spPr>
      </p:pic>
      <p:sp>
        <p:nvSpPr>
          <p:cNvPr id="11" name="ZoneTexte 10"/>
          <p:cNvSpPr txBox="1"/>
          <p:nvPr userDrawn="1"/>
        </p:nvSpPr>
        <p:spPr>
          <a:xfrm>
            <a:off x="3396343" y="2821077"/>
            <a:ext cx="4302034" cy="276999"/>
          </a:xfrm>
          <a:prstGeom prst="rect">
            <a:avLst/>
          </a:prstGeom>
          <a:noFill/>
        </p:spPr>
        <p:txBody>
          <a:bodyPr wrap="square" rtlCol="0">
            <a:spAutoFit/>
          </a:bodyPr>
          <a:lstStyle/>
          <a:p>
            <a:pPr algn="l"/>
            <a:r>
              <a:rPr lang="el" sz="1200" kern="1200">
                <a:solidFill>
                  <a:schemeClr val="tx1">
                    <a:lumMod val="50000"/>
                    <a:lumOff val="50000"/>
                  </a:schemeClr>
                </a:solidFill>
                <a:effectLst/>
                <a:latin typeface="+mn-lt"/>
                <a:ea typeface="+mn-ea"/>
                <a:cs typeface="+mn-cs"/>
              </a:rPr>
              <a:t>Ακολουθήστε το SNEF Lab στο </a:t>
            </a:r>
            <a:r>
              <a:rPr lang="el" sz="1200" b="1" kern="1200">
                <a:solidFill>
                  <a:schemeClr val="tx1">
                    <a:lumMod val="50000"/>
                    <a:lumOff val="50000"/>
                  </a:schemeClr>
                </a:solidFill>
                <a:effectLst/>
                <a:latin typeface="+mn-lt"/>
                <a:ea typeface="+mn-ea"/>
                <a:cs typeface="+mn-cs"/>
              </a:rPr>
              <a:t>LinkedIn</a:t>
            </a:r>
          </a:p>
        </p:txBody>
      </p:sp>
    </p:spTree>
    <p:extLst>
      <p:ext uri="{BB962C8B-B14F-4D97-AF65-F5344CB8AC3E}">
        <p14:creationId xmlns:p14="http://schemas.microsoft.com/office/powerpoint/2010/main" val="371417409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5" name="Espace réservé du texte 11"/>
          <p:cNvSpPr>
            <a:spLocks noGrp="1"/>
          </p:cNvSpPr>
          <p:nvPr>
            <p:ph type="body" sz="quarter" idx="13"/>
          </p:nvPr>
        </p:nvSpPr>
        <p:spPr>
          <a:xfrm>
            <a:off x="323491" y="825690"/>
            <a:ext cx="8433159" cy="3459707"/>
          </a:xfrm>
          <a:prstGeom prst="rect">
            <a:avLst/>
          </a:prstGeom>
        </p:spPr>
        <p:txBody>
          <a:bodyPr>
            <a:normAutofit/>
          </a:bodyPr>
          <a:lstStyle>
            <a:lvl1pPr>
              <a:spcBef>
                <a:spcPts val="0"/>
              </a:spcBef>
              <a:defRPr sz="1400"/>
            </a:lvl1pPr>
            <a:lvl2pPr>
              <a:defRPr sz="1200"/>
            </a:lvl2pPr>
            <a:lvl3pPr>
              <a:defRPr sz="1100"/>
            </a:lvl3pPr>
            <a:lvl4pPr>
              <a:defRPr sz="1000"/>
            </a:lvl4pPr>
            <a:lvl5pPr>
              <a:defRPr sz="1000"/>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6" name="Espace réservé du titre 3"/>
          <p:cNvSpPr>
            <a:spLocks noGrp="1"/>
          </p:cNvSpPr>
          <p:nvPr>
            <p:ph type="title"/>
          </p:nvPr>
        </p:nvSpPr>
        <p:spPr>
          <a:xfrm>
            <a:off x="323491" y="141406"/>
            <a:ext cx="8433159" cy="435811"/>
          </a:xfrm>
          <a:prstGeom prst="rect">
            <a:avLst/>
          </a:prstGeom>
        </p:spPr>
        <p:txBody>
          <a:bodyPr vert="horz" lIns="0" tIns="45720" rIns="0" bIns="45720" rtlCol="0" anchor="ctr">
            <a:normAutofit/>
          </a:bodyPr>
          <a:lstStyle>
            <a:lvl1pPr>
              <a:defRPr>
                <a:solidFill>
                  <a:srgbClr val="31B7BC"/>
                </a:solidFill>
              </a:defRPr>
            </a:lvl1pPr>
          </a:lstStyle>
          <a:p>
            <a:r>
              <a:rPr lang="el"/>
              <a:t>Αλλαγή του στυλ του τίτλου</a:t>
            </a:r>
          </a:p>
        </p:txBody>
      </p:sp>
    </p:spTree>
    <p:extLst>
      <p:ext uri="{BB962C8B-B14F-4D97-AF65-F5344CB8AC3E}">
        <p14:creationId xmlns:p14="http://schemas.microsoft.com/office/powerpoint/2010/main" val="273908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n basiq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130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3-Slide générique titre &amp; text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7183" y="212135"/>
            <a:ext cx="8712000" cy="482400"/>
          </a:xfrm>
        </p:spPr>
        <p:txBody>
          <a:bodyPr>
            <a:noAutofit/>
          </a:bodyPr>
          <a:lstStyle/>
          <a:p>
            <a:r>
              <a:rPr lang="el" sz="2400" b="1" kern="1200">
                <a:solidFill>
                  <a:srgbClr val="000000"/>
                </a:solidFill>
                <a:effectLst/>
                <a:latin typeface="Century Gothic"/>
                <a:ea typeface="Times New Roman"/>
                <a:cs typeface="Times New Roman"/>
              </a:rPr>
              <a:t>Τίτλος</a:t>
            </a:r>
            <a:r>
              <a:rPr lang="el" sz="2400" kern="1200">
                <a:solidFill>
                  <a:srgbClr val="000000"/>
                </a:solidFill>
                <a:effectLst/>
                <a:latin typeface="Century Gothic"/>
                <a:ea typeface="Times New Roman"/>
                <a:cs typeface="Times New Roman"/>
              </a:rPr>
              <a:t> της τρέχουσας διαφάνειας</a:t>
            </a:r>
            <a:endParaRPr lang="fr-FR"/>
          </a:p>
        </p:txBody>
      </p:sp>
      <p:sp>
        <p:nvSpPr>
          <p:cNvPr id="3" name="Espace réservé du numéro de diapositive 2"/>
          <p:cNvSpPr>
            <a:spLocks noGrp="1"/>
          </p:cNvSpPr>
          <p:nvPr>
            <p:ph type="sldNum" sz="quarter" idx="10"/>
          </p:nvPr>
        </p:nvSpPr>
        <p:spPr/>
        <p:txBody>
          <a:bodyPr/>
          <a:lstStyle/>
          <a:p>
            <a:fld id="{E9CD3089-4106-4D0D-91DA-ED7D2A74BBC5}" type="slidenum">
              <a:rPr lang="fr-FR" smtClean="0"/>
              <a:pPr/>
              <a:t>‹#›</a:t>
            </a:fld>
            <a:endParaRPr lang="fr-FR"/>
          </a:p>
        </p:txBody>
      </p:sp>
      <p:pic>
        <p:nvPicPr>
          <p:cNvPr id="4" name="Imag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47833" y="4515123"/>
            <a:ext cx="3657600" cy="360733"/>
          </a:xfrm>
          <a:prstGeom prst="rect">
            <a:avLst/>
          </a:prstGeom>
        </p:spPr>
      </p:pic>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21828" y="4950490"/>
            <a:ext cx="504000" cy="161626"/>
          </a:xfrm>
          <a:prstGeom prst="rect">
            <a:avLst/>
          </a:prstGeom>
        </p:spPr>
      </p:pic>
      <p:sp>
        <p:nvSpPr>
          <p:cNvPr id="8" name="Espace réservé du texte 7"/>
          <p:cNvSpPr>
            <a:spLocks noGrp="1"/>
          </p:cNvSpPr>
          <p:nvPr>
            <p:ph type="body" sz="quarter" idx="11" hasCustomPrompt="1"/>
          </p:nvPr>
        </p:nvSpPr>
        <p:spPr>
          <a:xfrm>
            <a:off x="252413" y="914401"/>
            <a:ext cx="8715741" cy="3456632"/>
          </a:xfrm>
        </p:spPr>
        <p:txBody>
          <a:bodyPr/>
          <a:lstStyle/>
          <a:p>
            <a:pPr algn="just"/>
            <a:r>
              <a:rPr lang="el" sz="1200">
                <a:solidFill>
                  <a:schemeClr val="bg1">
                    <a:lumMod val="50000"/>
                  </a:schemeClr>
                </a:solidFill>
                <a:latin typeface="Century Gothic" panose="020B0502020202020204" pitchFamily="34" charset="0"/>
              </a:rPr>
              <a:t>Σώμα κειμένου &amp;; παράγραφος</a:t>
            </a:r>
          </a:p>
        </p:txBody>
      </p:sp>
    </p:spTree>
    <p:extLst>
      <p:ext uri="{BB962C8B-B14F-4D97-AF65-F5344CB8AC3E}">
        <p14:creationId xmlns:p14="http://schemas.microsoft.com/office/powerpoint/2010/main" val="60722785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4197B-F563-46A0-8631-D98BBBABE533}"/>
              </a:ext>
            </a:extLst>
          </p:cNvPr>
          <p:cNvSpPr>
            <a:spLocks noGrp="1"/>
          </p:cNvSpPr>
          <p:nvPr>
            <p:ph type="title"/>
          </p:nvPr>
        </p:nvSpPr>
        <p:spPr/>
        <p:txBody>
          <a:bodyPr/>
          <a:lstStyle/>
          <a:p>
            <a:r>
              <a:rPr lang="el"/>
              <a:t>Αλλαγή του στυλ του τίτλου</a:t>
            </a:r>
          </a:p>
        </p:txBody>
      </p:sp>
      <p:sp>
        <p:nvSpPr>
          <p:cNvPr id="3" name="Espace réservé de la date 2">
            <a:extLst>
              <a:ext uri="{FF2B5EF4-FFF2-40B4-BE49-F238E27FC236}">
                <a16:creationId xmlns:a16="http://schemas.microsoft.com/office/drawing/2014/main" id="{661C8146-E9E8-429D-ADA3-CB5C9DAE2E35}"/>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4" name="Espace réservé du pied de page 3">
            <a:extLst>
              <a:ext uri="{FF2B5EF4-FFF2-40B4-BE49-F238E27FC236}">
                <a16:creationId xmlns:a16="http://schemas.microsoft.com/office/drawing/2014/main" id="{F174AE97-A3B4-45D2-ADD0-0E6D4F57C8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1D60F2-DA75-4539-8ADC-3598E56151A4}"/>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163672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4099" y="-22505"/>
            <a:ext cx="4548370" cy="5159915"/>
          </a:xfrm>
          <a:prstGeom prst="rect">
            <a:avLst/>
          </a:prstGeom>
        </p:spPr>
      </p:pic>
      <p:sp>
        <p:nvSpPr>
          <p:cNvPr id="2" name="Title 1"/>
          <p:cNvSpPr>
            <a:spLocks noGrp="1"/>
          </p:cNvSpPr>
          <p:nvPr>
            <p:ph type="ctrTitle" hasCustomPrompt="1"/>
          </p:nvPr>
        </p:nvSpPr>
        <p:spPr>
          <a:xfrm>
            <a:off x="5339917" y="542580"/>
            <a:ext cx="3242570" cy="1934289"/>
          </a:xfrm>
        </p:spPr>
        <p:txBody>
          <a:bodyPr anchor="b">
            <a:normAutofit/>
          </a:bodyPr>
          <a:lstStyle>
            <a:lvl1pPr algn="l">
              <a:lnSpc>
                <a:spcPct val="90000"/>
              </a:lnSpc>
              <a:defRPr sz="4500" spc="-38" baseline="0">
                <a:solidFill>
                  <a:schemeClr val="tx1"/>
                </a:solidFill>
              </a:defRPr>
            </a:lvl1pPr>
          </a:lstStyle>
          <a:p>
            <a:r>
              <a:rPr lang="el"/>
              <a:t>Προσθέστε τίτλο εδώ</a:t>
            </a:r>
          </a:p>
        </p:txBody>
      </p:sp>
      <p:sp>
        <p:nvSpPr>
          <p:cNvPr id="3" name="Subtitle 2"/>
          <p:cNvSpPr>
            <a:spLocks noGrp="1"/>
          </p:cNvSpPr>
          <p:nvPr>
            <p:ph type="subTitle" idx="1" hasCustomPrompt="1"/>
          </p:nvPr>
        </p:nvSpPr>
        <p:spPr>
          <a:xfrm>
            <a:off x="5346114" y="3936626"/>
            <a:ext cx="3242570" cy="756694"/>
          </a:xfrm>
        </p:spPr>
        <p:txBody>
          <a:bodyPr lIns="91440" rIns="91440">
            <a:normAutofit/>
          </a:bodyPr>
          <a:lstStyle>
            <a:lvl1pPr marL="0" indent="0" algn="l">
              <a:spcBef>
                <a:spcPts val="0"/>
              </a:spcBef>
              <a:spcAft>
                <a:spcPts val="0"/>
              </a:spcAft>
              <a:buNone/>
              <a:defRPr sz="1200" cap="all" spc="75"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1676"/>
            <a:ext cx="4380548" cy="5146706"/>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5339455" y="2530136"/>
            <a:ext cx="3242570" cy="756695"/>
          </a:xfrm>
        </p:spPr>
        <p:txBody>
          <a:bodyPr lIns="91440" rIns="91440">
            <a:noAutofit/>
          </a:bodyPr>
          <a:lstStyle>
            <a:lvl1pPr marL="0" indent="0">
              <a:buNone/>
              <a:defRPr sz="4500" b="1">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3419667" y="-7999"/>
            <a:ext cx="1447608" cy="51579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94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_Blanc">
    <p:spTree>
      <p:nvGrpSpPr>
        <p:cNvPr id="1" name=""/>
        <p:cNvGrpSpPr/>
        <p:nvPr/>
      </p:nvGrpSpPr>
      <p:grpSpPr>
        <a:xfrm>
          <a:off x="0" y="0"/>
          <a:ext cx="0" cy="0"/>
          <a:chOff x="0" y="0"/>
          <a:chExt cx="0" cy="0"/>
        </a:xfrm>
      </p:grpSpPr>
      <p:sp>
        <p:nvSpPr>
          <p:cNvPr id="6" name="Espace réservé du texte 2"/>
          <p:cNvSpPr>
            <a:spLocks noGrp="1"/>
          </p:cNvSpPr>
          <p:nvPr>
            <p:ph type="body" sz="quarter" idx="10" hasCustomPrompt="1"/>
          </p:nvPr>
        </p:nvSpPr>
        <p:spPr>
          <a:xfrm>
            <a:off x="647700" y="987425"/>
            <a:ext cx="7848600" cy="355600"/>
          </a:xfrm>
        </p:spPr>
        <p:txBody>
          <a:bodyPr lIns="0" rIns="0">
            <a:noAutofit/>
          </a:bodyPr>
          <a:lstStyle>
            <a:lvl1pPr marL="0" indent="0">
              <a:buNone/>
              <a:defRPr sz="1200">
                <a:solidFill>
                  <a:schemeClr val="tx1">
                    <a:lumMod val="50000"/>
                    <a:lumOff val="50000"/>
                  </a:schemeClr>
                </a:solidFill>
              </a:defRPr>
            </a:lvl1pPr>
          </a:lstStyle>
          <a:p>
            <a:pPr lvl="0"/>
            <a:r>
              <a:rPr lang="el"/>
              <a:t>ΥΠΌΤΙΤΛΟΣ</a:t>
            </a:r>
          </a:p>
        </p:txBody>
      </p:sp>
      <p:sp>
        <p:nvSpPr>
          <p:cNvPr id="8" name="Titre 2"/>
          <p:cNvSpPr>
            <a:spLocks noGrp="1"/>
          </p:cNvSpPr>
          <p:nvPr>
            <p:ph type="title" hasCustomPrompt="1"/>
          </p:nvPr>
        </p:nvSpPr>
        <p:spPr>
          <a:xfrm>
            <a:off x="647700" y="627063"/>
            <a:ext cx="7848600"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sp>
        <p:nvSpPr>
          <p:cNvPr id="5" name="Espace réservé du numéro de diapositive 1"/>
          <p:cNvSpPr>
            <a:spLocks noGrp="1"/>
          </p:cNvSpPr>
          <p:nvPr>
            <p:ph type="sldNum" sz="quarter" idx="14"/>
          </p:nvPr>
        </p:nvSpPr>
        <p:spPr>
          <a:xfrm>
            <a:off x="8591550" y="486441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
        <p:nvSpPr>
          <p:cNvPr id="7" name="Espace réservé du texte 2"/>
          <p:cNvSpPr>
            <a:spLocks noGrp="1"/>
          </p:cNvSpPr>
          <p:nvPr>
            <p:ph type="body" sz="quarter" idx="15"/>
          </p:nvPr>
        </p:nvSpPr>
        <p:spPr>
          <a:xfrm>
            <a:off x="647700" y="1480092"/>
            <a:ext cx="2519363" cy="3237778"/>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9" name="Espace réservé du texte 2"/>
          <p:cNvSpPr>
            <a:spLocks noGrp="1"/>
          </p:cNvSpPr>
          <p:nvPr>
            <p:ph type="body" sz="quarter" idx="16"/>
          </p:nvPr>
        </p:nvSpPr>
        <p:spPr>
          <a:xfrm>
            <a:off x="3312318" y="1480092"/>
            <a:ext cx="2519363" cy="3237778"/>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0" name="Espace réservé du texte 2"/>
          <p:cNvSpPr>
            <a:spLocks noGrp="1"/>
          </p:cNvSpPr>
          <p:nvPr>
            <p:ph type="body" sz="quarter" idx="17"/>
          </p:nvPr>
        </p:nvSpPr>
        <p:spPr>
          <a:xfrm>
            <a:off x="5976937" y="1480092"/>
            <a:ext cx="2519363" cy="3237778"/>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Tree>
    <p:extLst>
      <p:ext uri="{BB962C8B-B14F-4D97-AF65-F5344CB8AC3E}">
        <p14:creationId xmlns:p14="http://schemas.microsoft.com/office/powerpoint/2010/main" val="208236310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a:t>
            </a:fld>
            <a:endParaRPr lang="en-US"/>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597242" y="240031"/>
            <a:ext cx="5049178" cy="762860"/>
          </a:xfrm>
        </p:spPr>
        <p:txBody>
          <a:bodyPr anchor="b">
            <a:noAutofit/>
          </a:bodyPr>
          <a:lstStyle>
            <a:lvl1pPr algn="l">
              <a:lnSpc>
                <a:spcPct val="90000"/>
              </a:lnSpc>
              <a:defRPr sz="2700" spc="75" baseline="0">
                <a:solidFill>
                  <a:schemeClr val="tx1"/>
                </a:solidFill>
              </a:defRPr>
            </a:lvl1pPr>
          </a:lstStyle>
          <a:p>
            <a:r>
              <a:rPr lang="el"/>
              <a:t>Προσθέστε τίτλο εδώ</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232535" y="22572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Tree>
    <p:extLst>
      <p:ext uri="{BB962C8B-B14F-4D97-AF65-F5344CB8AC3E}">
        <p14:creationId xmlns:p14="http://schemas.microsoft.com/office/powerpoint/2010/main" val="4088990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1656" y="536741"/>
            <a:ext cx="3590158" cy="1138736"/>
          </a:xfrm>
        </p:spPr>
        <p:txBody>
          <a:bodyPr anchor="b">
            <a:normAutofit/>
          </a:bodyPr>
          <a:lstStyle>
            <a:lvl1pPr algn="l">
              <a:lnSpc>
                <a:spcPct val="90000"/>
              </a:lnSpc>
              <a:defRPr sz="2700" spc="75"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4954281" y="1823608"/>
            <a:ext cx="3590158" cy="572924"/>
          </a:xfrm>
        </p:spPr>
        <p:txBody>
          <a:bodyPr lIns="91440" tIns="91440" rIns="91440" bIns="0">
            <a:normAutofit/>
          </a:bodyPr>
          <a:lstStyle>
            <a:lvl1pPr marL="0" indent="0" algn="l">
              <a:spcBef>
                <a:spcPts val="0"/>
              </a:spcBef>
              <a:spcAft>
                <a:spcPts val="0"/>
              </a:spcAft>
              <a:buNone/>
              <a:defRPr sz="1800" cap="none" spc="0" baseline="0">
                <a:solidFill>
                  <a:schemeClr val="accent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1676"/>
            <a:ext cx="4380548" cy="5146706"/>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4954281" y="2511463"/>
            <a:ext cx="2024300" cy="1927400"/>
          </a:xfrm>
        </p:spPr>
        <p:txBody>
          <a:bodyPr lIns="91440" tIns="0">
            <a:normAutofit/>
          </a:bodyPr>
          <a:lstStyle>
            <a:lvl1pPr marL="205740" indent="-205740">
              <a:spcAft>
                <a:spcPts val="450"/>
              </a:spcAft>
              <a:buFont typeface="Courier New" panose="02070309020205020404" pitchFamily="49" charset="0"/>
              <a:buChar char="o"/>
              <a:defRPr sz="1050">
                <a:solidFill>
                  <a:schemeClr val="bg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320000" y="3795237"/>
            <a:ext cx="695957" cy="1350976"/>
          </a:xfrm>
          <a:prstGeom prst="rect">
            <a:avLst/>
          </a:prstGeom>
        </p:spPr>
      </p:pic>
    </p:spTree>
    <p:extLst>
      <p:ext uri="{BB962C8B-B14F-4D97-AF65-F5344CB8AC3E}">
        <p14:creationId xmlns:p14="http://schemas.microsoft.com/office/powerpoint/2010/main" val="31938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242" y="240030"/>
            <a:ext cx="5049178" cy="1143000"/>
          </a:xfrm>
        </p:spPr>
        <p:txBody>
          <a:bodyPr anchor="b">
            <a:normAutofit/>
          </a:bodyPr>
          <a:lstStyle>
            <a:lvl1pPr algn="l">
              <a:lnSpc>
                <a:spcPct val="90000"/>
              </a:lnSpc>
              <a:defRPr sz="2700" spc="75"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597241" y="1689057"/>
            <a:ext cx="4348163" cy="2288822"/>
          </a:xfrm>
        </p:spPr>
        <p:txBody>
          <a:bodyPr>
            <a:normAutofit/>
          </a:bodyPr>
          <a:lstStyle>
            <a:lvl1pPr>
              <a:defRPr sz="1050"/>
            </a:lvl1pPr>
            <a:lvl2pPr>
              <a:defRPr sz="1050"/>
            </a:lvl2pPr>
            <a:lvl3pPr>
              <a:defRPr sz="1050"/>
            </a:lvl3pPr>
            <a:lvl4pPr>
              <a:defRPr sz="1050"/>
            </a:lvl4pPr>
            <a:lvl5pPr>
              <a:defRPr sz="105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931318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242" y="306616"/>
            <a:ext cx="6701630" cy="712100"/>
          </a:xfrm>
        </p:spPr>
        <p:txBody>
          <a:bodyPr anchor="b">
            <a:normAutofit/>
          </a:bodyPr>
          <a:lstStyle>
            <a:lvl1pPr algn="l">
              <a:lnSpc>
                <a:spcPct val="90000"/>
              </a:lnSpc>
              <a:defRPr sz="2700" spc="75"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597241" y="1489546"/>
            <a:ext cx="4348163" cy="3011433"/>
          </a:xfrm>
        </p:spPr>
        <p:txBody>
          <a:bodyPr>
            <a:normAutofit/>
          </a:bodyPr>
          <a:lstStyle>
            <a:lvl1pPr>
              <a:defRPr sz="1050"/>
            </a:lvl1pPr>
            <a:lvl2pPr>
              <a:defRPr sz="1050"/>
            </a:lvl2pPr>
            <a:lvl3pPr>
              <a:defRPr sz="1050"/>
            </a:lvl3pPr>
            <a:lvl4pPr>
              <a:defRPr sz="1050"/>
            </a:lvl4pPr>
            <a:lvl5pPr>
              <a:defRPr sz="105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53858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a:p>
        </p:txBody>
      </p:sp>
      <p:sp>
        <p:nvSpPr>
          <p:cNvPr id="2" name="Title 1"/>
          <p:cNvSpPr>
            <a:spLocks noGrp="1"/>
          </p:cNvSpPr>
          <p:nvPr>
            <p:ph type="ctrTitle" hasCustomPrompt="1"/>
          </p:nvPr>
        </p:nvSpPr>
        <p:spPr>
          <a:xfrm>
            <a:off x="597242" y="240030"/>
            <a:ext cx="5049178" cy="1143000"/>
          </a:xfrm>
        </p:spPr>
        <p:txBody>
          <a:bodyPr anchor="b">
            <a:normAutofit/>
          </a:bodyPr>
          <a:lstStyle>
            <a:lvl1pPr algn="l">
              <a:lnSpc>
                <a:spcPct val="90000"/>
              </a:lnSpc>
              <a:defRPr sz="2700" spc="75"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597241" y="1689295"/>
            <a:ext cx="4348139" cy="1899725"/>
          </a:xfrm>
        </p:spPr>
        <p:txBody>
          <a:bodyPr lIns="91440" bIns="0" anchor="t">
            <a:normAutofit/>
          </a:bodyPr>
          <a:lstStyle>
            <a:lvl1pPr marL="0" indent="0">
              <a:spcBef>
                <a:spcPts val="450"/>
              </a:spcBef>
              <a:spcAft>
                <a:spcPts val="1350"/>
              </a:spcAft>
              <a:buNone/>
              <a:defRPr sz="1050"/>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a:t>
            </a:fld>
            <a:endParaRPr lang="en-US"/>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53322" y="3756699"/>
            <a:ext cx="2882189" cy="326285"/>
          </a:xfrm>
          <a:prstGeom prst="rect">
            <a:avLst/>
          </a:prstGeom>
        </p:spPr>
      </p:pic>
    </p:spTree>
    <p:extLst>
      <p:ext uri="{BB962C8B-B14F-4D97-AF65-F5344CB8AC3E}">
        <p14:creationId xmlns:p14="http://schemas.microsoft.com/office/powerpoint/2010/main" val="3428731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6174968" y="0"/>
            <a:ext cx="2055008" cy="5137521"/>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5996553" y="1420783"/>
            <a:ext cx="2135981" cy="25431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335526" y="203160"/>
            <a:ext cx="8472948" cy="1143000"/>
          </a:xfrm>
        </p:spPr>
        <p:txBody>
          <a:bodyPr anchor="ctr">
            <a:normAutofit/>
          </a:bodyPr>
          <a:lstStyle>
            <a:lvl1pPr algn="ctr">
              <a:lnSpc>
                <a:spcPct val="90000"/>
              </a:lnSpc>
              <a:defRPr sz="2700" spc="75"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988765" y="1420783"/>
            <a:ext cx="2135981" cy="2543174"/>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tx2"/>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1679564" y="2125266"/>
            <a:ext cx="754380" cy="685800"/>
          </a:xfrm>
        </p:spPr>
        <p:txBody>
          <a:bodyPr>
            <a:normAutofit/>
          </a:bodyPr>
          <a:lstStyle>
            <a:lvl1pPr algn="ctr">
              <a:defRPr sz="105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204363" y="2992054"/>
            <a:ext cx="1706910" cy="670322"/>
          </a:xfrm>
        </p:spPr>
        <p:txBody>
          <a:bodyPr>
            <a:noAutofit/>
          </a:bodyPr>
          <a:lstStyle>
            <a:lvl1pPr marL="0" indent="0" algn="ctr">
              <a:buNone/>
              <a:defRPr sz="1050"/>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3488320" y="1420783"/>
            <a:ext cx="2135981" cy="2543174"/>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tx2"/>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4179119" y="2216130"/>
            <a:ext cx="754380" cy="685800"/>
          </a:xfrm>
        </p:spPr>
        <p:txBody>
          <a:bodyPr>
            <a:normAutofit/>
          </a:bodyPr>
          <a:lstStyle>
            <a:lvl1pPr algn="ctr">
              <a:defRPr sz="105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3703918" y="2992053"/>
            <a:ext cx="1706910" cy="670322"/>
          </a:xfrm>
        </p:spPr>
        <p:txBody>
          <a:bodyPr>
            <a:noAutofit/>
          </a:bodyPr>
          <a:lstStyle>
            <a:lvl1pPr marL="0" indent="0" algn="ctr">
              <a:buNone/>
              <a:defRPr sz="1050"/>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5996553" y="1420783"/>
            <a:ext cx="2135981" cy="2543174"/>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tx2"/>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6687353" y="2125266"/>
            <a:ext cx="754380" cy="685800"/>
          </a:xfrm>
        </p:spPr>
        <p:txBody>
          <a:bodyPr>
            <a:normAutofit/>
          </a:bodyPr>
          <a:lstStyle>
            <a:lvl1pPr algn="ctr">
              <a:defRPr sz="105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6212151" y="2992053"/>
            <a:ext cx="1706910" cy="670322"/>
          </a:xfrm>
        </p:spPr>
        <p:txBody>
          <a:bodyPr>
            <a:noAutofit/>
          </a:bodyPr>
          <a:lstStyle>
            <a:lvl1pPr marL="0" indent="0" algn="ctr">
              <a:buNone/>
              <a:defRPr sz="1050"/>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812884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6174968" y="0"/>
            <a:ext cx="2055008" cy="5137521"/>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306825" y="214953"/>
            <a:ext cx="8530352" cy="1088068"/>
          </a:xfrm>
        </p:spPr>
        <p:txBody>
          <a:bodyPr anchor="ctr">
            <a:normAutofit/>
          </a:bodyPr>
          <a:lstStyle>
            <a:lvl1pPr algn="ctr">
              <a:defRPr sz="2700">
                <a:solidFill>
                  <a:schemeClr val="bg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988765" y="1420783"/>
            <a:ext cx="2135981" cy="2543174"/>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accent1"/>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1679564" y="2125266"/>
            <a:ext cx="754380" cy="685800"/>
          </a:xfrm>
        </p:spPr>
        <p:txBody>
          <a:bodyPr>
            <a:normAutofit/>
          </a:bodyPr>
          <a:lstStyle>
            <a:lvl1pPr algn="ctr">
              <a:defRPr sz="105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204363" y="2992054"/>
            <a:ext cx="1706910" cy="670322"/>
          </a:xfrm>
        </p:spPr>
        <p:txBody>
          <a:bodyPr>
            <a:noAutofit/>
          </a:bodyPr>
          <a:lstStyle>
            <a:lvl1pPr marL="0" indent="0" algn="ctr">
              <a:buNone/>
              <a:defRPr sz="1050">
                <a:solidFill>
                  <a:schemeClr val="bg1"/>
                </a:solidFill>
              </a:defRPr>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3488320" y="1420783"/>
            <a:ext cx="2135981" cy="2543174"/>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accent1"/>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4179119" y="2216130"/>
            <a:ext cx="754380" cy="685800"/>
          </a:xfrm>
        </p:spPr>
        <p:txBody>
          <a:bodyPr>
            <a:normAutofit/>
          </a:bodyPr>
          <a:lstStyle>
            <a:lvl1pPr algn="ctr">
              <a:defRPr sz="105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3703918" y="2992053"/>
            <a:ext cx="1706910" cy="670322"/>
          </a:xfrm>
        </p:spPr>
        <p:txBody>
          <a:bodyPr>
            <a:noAutofit/>
          </a:bodyPr>
          <a:lstStyle>
            <a:lvl1pPr marL="0" indent="0" algn="ctr">
              <a:buNone/>
              <a:defRPr sz="1050">
                <a:solidFill>
                  <a:schemeClr val="bg1"/>
                </a:solidFill>
              </a:defRPr>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5996553" y="1420783"/>
            <a:ext cx="2135981" cy="2543174"/>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450"/>
              </a:spcBef>
              <a:spcAft>
                <a:spcPts val="1350"/>
              </a:spcAft>
              <a:buNone/>
              <a:defRPr sz="1800">
                <a:solidFill>
                  <a:schemeClr val="accent1"/>
                </a:solidFill>
                <a:latin typeface="+mj-lt"/>
              </a:defRPr>
            </a:lvl1pPr>
            <a:lvl2pPr marL="150876" indent="0">
              <a:buNone/>
              <a:defRPr/>
            </a:lvl2pPr>
            <a:lvl3pPr marL="288036" indent="0">
              <a:buNone/>
              <a:defRPr/>
            </a:lvl3pPr>
            <a:lvl4pPr marL="425196" indent="0">
              <a:buNone/>
              <a:defRPr/>
            </a:lvl4pPr>
            <a:lvl5pPr marL="562356"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6687353" y="2125266"/>
            <a:ext cx="754380" cy="685800"/>
          </a:xfrm>
        </p:spPr>
        <p:txBody>
          <a:bodyPr>
            <a:normAutofit/>
          </a:bodyPr>
          <a:lstStyle>
            <a:lvl1pPr algn="ctr">
              <a:defRPr sz="105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6212151" y="2992053"/>
            <a:ext cx="1706910" cy="670322"/>
          </a:xfrm>
        </p:spPr>
        <p:txBody>
          <a:bodyPr>
            <a:noAutofit/>
          </a:bodyPr>
          <a:lstStyle>
            <a:lvl1pPr marL="0" indent="0" algn="ctr">
              <a:buNone/>
              <a:defRPr sz="1050">
                <a:solidFill>
                  <a:schemeClr val="bg1"/>
                </a:solidFill>
              </a:defRPr>
            </a:lvl1pPr>
            <a:lvl2pPr marL="150876" indent="0">
              <a:buNone/>
              <a:defRPr sz="900"/>
            </a:lvl2pPr>
            <a:lvl3pPr marL="288036" indent="0">
              <a:buNone/>
              <a:defRPr sz="900"/>
            </a:lvl3pPr>
            <a:lvl4pPr marL="425196" indent="0">
              <a:buNone/>
              <a:defRPr sz="900"/>
            </a:lvl4pPr>
            <a:lvl5pPr marL="562356" indent="0">
              <a:buNone/>
              <a:defRPr sz="9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bg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057123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9841" y="265472"/>
            <a:ext cx="3590158" cy="737419"/>
          </a:xfrm>
        </p:spPr>
        <p:txBody>
          <a:bodyPr anchor="b">
            <a:normAutofit/>
          </a:bodyPr>
          <a:lstStyle>
            <a:lvl1pPr algn="l">
              <a:lnSpc>
                <a:spcPct val="90000"/>
              </a:lnSpc>
              <a:defRPr sz="2700" spc="75"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4949841" y="1137806"/>
            <a:ext cx="3590158" cy="572924"/>
          </a:xfrm>
        </p:spPr>
        <p:txBody>
          <a:bodyPr lIns="91440" tIns="91440" rIns="91440" bIns="0">
            <a:normAutofit/>
          </a:bodyPr>
          <a:lstStyle>
            <a:lvl1pPr marL="0" indent="0" algn="l">
              <a:spcBef>
                <a:spcPts val="0"/>
              </a:spcBef>
              <a:spcAft>
                <a:spcPts val="0"/>
              </a:spcAft>
              <a:buNone/>
              <a:defRPr sz="1800" cap="none" spc="0" baseline="0">
                <a:solidFill>
                  <a:schemeClr val="accent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1676"/>
            <a:ext cx="4380548" cy="5146706"/>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4949841" y="1755946"/>
            <a:ext cx="3597533" cy="301454"/>
          </a:xfrm>
        </p:spPr>
        <p:txBody>
          <a:bodyPr lIns="91440" tIns="0" anchor="b">
            <a:normAutofit/>
          </a:bodyPr>
          <a:lstStyle>
            <a:lvl1pPr marL="0" indent="0">
              <a:spcAft>
                <a:spcPts val="450"/>
              </a:spcAft>
              <a:buFont typeface="Courier New" panose="02070309020205020404" pitchFamily="49" charset="0"/>
              <a:buNone/>
              <a:defRPr sz="1500">
                <a:solidFill>
                  <a:schemeClr val="accent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l"/>
              <a:t>Κάντε κλικ για να προσθέσετε κείμενο</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4949842" y="2064936"/>
            <a:ext cx="2889222" cy="613009"/>
          </a:xfrm>
        </p:spPr>
        <p:txBody>
          <a:bodyPr lIns="91440">
            <a:noAutofit/>
          </a:bodyPr>
          <a:lstStyle>
            <a:lvl1pPr marL="0" indent="0">
              <a:buNone/>
              <a:defRPr sz="1050">
                <a:solidFill>
                  <a:schemeClr val="bg1"/>
                </a:solidFill>
              </a:defRPr>
            </a:lvl1pPr>
            <a:lvl2pPr marL="150876" indent="0">
              <a:buNone/>
              <a:defRPr sz="900">
                <a:solidFill>
                  <a:schemeClr val="bg1"/>
                </a:solidFill>
              </a:defRPr>
            </a:lvl2pPr>
            <a:lvl3pPr marL="288036" indent="0">
              <a:buNone/>
              <a:defRPr sz="900">
                <a:solidFill>
                  <a:schemeClr val="bg1"/>
                </a:solidFill>
              </a:defRPr>
            </a:lvl3pPr>
            <a:lvl4pPr marL="425196" indent="0">
              <a:buNone/>
              <a:defRPr sz="900">
                <a:solidFill>
                  <a:schemeClr val="bg1"/>
                </a:solidFill>
              </a:defRPr>
            </a:lvl4pPr>
            <a:lvl5pPr marL="562356" indent="0">
              <a:buNone/>
              <a:defRPr sz="900">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320000" y="3795237"/>
            <a:ext cx="695957" cy="1350976"/>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4949841" y="2672464"/>
            <a:ext cx="3597533" cy="301454"/>
          </a:xfrm>
        </p:spPr>
        <p:txBody>
          <a:bodyPr lIns="91440" tIns="0" anchor="b">
            <a:normAutofit/>
          </a:bodyPr>
          <a:lstStyle>
            <a:lvl1pPr marL="0" indent="0">
              <a:spcAft>
                <a:spcPts val="450"/>
              </a:spcAft>
              <a:buFont typeface="Courier New" panose="02070309020205020404" pitchFamily="49" charset="0"/>
              <a:buNone/>
              <a:defRPr sz="1500">
                <a:solidFill>
                  <a:schemeClr val="accent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l"/>
              <a:t>Κάντε κλικ για να προσθέσετε κείμενο</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4949841" y="2986934"/>
            <a:ext cx="2895410" cy="396850"/>
          </a:xfrm>
        </p:spPr>
        <p:txBody>
          <a:bodyPr lIns="91440">
            <a:noAutofit/>
          </a:bodyPr>
          <a:lstStyle>
            <a:lvl1pPr marL="0" indent="0">
              <a:buNone/>
              <a:defRPr sz="1050">
                <a:solidFill>
                  <a:schemeClr val="bg1"/>
                </a:solidFill>
              </a:defRPr>
            </a:lvl1pPr>
            <a:lvl2pPr marL="150876" indent="0">
              <a:buNone/>
              <a:defRPr sz="900">
                <a:solidFill>
                  <a:schemeClr val="bg1"/>
                </a:solidFill>
              </a:defRPr>
            </a:lvl2pPr>
            <a:lvl3pPr marL="288036" indent="0">
              <a:buNone/>
              <a:defRPr sz="900">
                <a:solidFill>
                  <a:schemeClr val="bg1"/>
                </a:solidFill>
              </a:defRPr>
            </a:lvl3pPr>
            <a:lvl4pPr marL="425196" indent="0">
              <a:buNone/>
              <a:defRPr sz="900">
                <a:solidFill>
                  <a:schemeClr val="bg1"/>
                </a:solidFill>
              </a:defRPr>
            </a:lvl4pPr>
            <a:lvl5pPr marL="562356" indent="0">
              <a:buNone/>
              <a:defRPr sz="900">
                <a:solidFill>
                  <a:schemeClr val="bg1"/>
                </a:solidFill>
              </a:defRPr>
            </a:lvl5pPr>
          </a:lstStyle>
          <a:p>
            <a:pPr lvl="0"/>
            <a:r>
              <a:rPr lang="el"/>
              <a:t>Κάντε κλικ για να προσθέσετε κείμενο</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4949841" y="3423614"/>
            <a:ext cx="3597533" cy="301454"/>
          </a:xfrm>
        </p:spPr>
        <p:txBody>
          <a:bodyPr lIns="91440" tIns="0" anchor="b">
            <a:normAutofit/>
          </a:bodyPr>
          <a:lstStyle>
            <a:lvl1pPr marL="0" indent="0">
              <a:spcAft>
                <a:spcPts val="450"/>
              </a:spcAft>
              <a:buFont typeface="Courier New" panose="02070309020205020404" pitchFamily="49" charset="0"/>
              <a:buNone/>
              <a:defRPr sz="1500">
                <a:solidFill>
                  <a:schemeClr val="accent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l"/>
              <a:t>Κάντε κλικ για να προσθέσετε κείμενο</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4949841" y="3731353"/>
            <a:ext cx="2895410" cy="639680"/>
          </a:xfrm>
        </p:spPr>
        <p:txBody>
          <a:bodyPr lIns="91440">
            <a:noAutofit/>
          </a:bodyPr>
          <a:lstStyle>
            <a:lvl1pPr marL="0" indent="0">
              <a:buNone/>
              <a:defRPr sz="1050">
                <a:solidFill>
                  <a:schemeClr val="bg1"/>
                </a:solidFill>
              </a:defRPr>
            </a:lvl1pPr>
            <a:lvl2pPr marL="150876" indent="0">
              <a:buNone/>
              <a:defRPr sz="900">
                <a:solidFill>
                  <a:schemeClr val="bg1"/>
                </a:solidFill>
              </a:defRPr>
            </a:lvl2pPr>
            <a:lvl3pPr marL="288036" indent="0">
              <a:buNone/>
              <a:defRPr sz="900">
                <a:solidFill>
                  <a:schemeClr val="bg1"/>
                </a:solidFill>
              </a:defRPr>
            </a:lvl3pPr>
            <a:lvl4pPr marL="425196" indent="0">
              <a:buNone/>
              <a:defRPr sz="900">
                <a:solidFill>
                  <a:schemeClr val="bg1"/>
                </a:solidFill>
              </a:defRPr>
            </a:lvl4pPr>
            <a:lvl5pPr marL="562356" indent="0">
              <a:buNone/>
              <a:defRPr sz="90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121896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normAutofit/>
          </a:bodyPr>
          <a:lstStyle>
            <a:lvl1pPr marL="0" indent="0">
              <a:buNone/>
              <a:defRPr sz="1800">
                <a:solidFill>
                  <a:schemeClr val="tx1"/>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880408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800"/>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9361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_Tracé">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5" name="Espace réservé du texte 2"/>
          <p:cNvSpPr>
            <a:spLocks noGrp="1"/>
          </p:cNvSpPr>
          <p:nvPr>
            <p:ph type="body" sz="quarter" idx="10" hasCustomPrompt="1"/>
          </p:nvPr>
        </p:nvSpPr>
        <p:spPr>
          <a:xfrm>
            <a:off x="647700" y="987425"/>
            <a:ext cx="7848600" cy="355600"/>
          </a:xfrm>
        </p:spPr>
        <p:txBody>
          <a:bodyPr lIns="0" rIns="0">
            <a:noAutofit/>
          </a:bodyPr>
          <a:lstStyle>
            <a:lvl1pPr marL="0" indent="0">
              <a:buNone/>
              <a:defRPr sz="1200">
                <a:solidFill>
                  <a:schemeClr val="tx1">
                    <a:lumMod val="50000"/>
                    <a:lumOff val="50000"/>
                  </a:schemeClr>
                </a:solidFill>
              </a:defRPr>
            </a:lvl1pPr>
          </a:lstStyle>
          <a:p>
            <a:pPr lvl="0"/>
            <a:r>
              <a:rPr lang="el"/>
              <a:t>ΥΠΌΤΙΤΛΟΣ</a:t>
            </a:r>
          </a:p>
        </p:txBody>
      </p:sp>
      <p:sp>
        <p:nvSpPr>
          <p:cNvPr id="7" name="Titre 2"/>
          <p:cNvSpPr>
            <a:spLocks noGrp="1"/>
          </p:cNvSpPr>
          <p:nvPr>
            <p:ph type="title" hasCustomPrompt="1"/>
          </p:nvPr>
        </p:nvSpPr>
        <p:spPr>
          <a:xfrm>
            <a:off x="647700" y="627063"/>
            <a:ext cx="7848600"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sp>
        <p:nvSpPr>
          <p:cNvPr id="6"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48325" y="4926468"/>
            <a:ext cx="447350" cy="124964"/>
          </a:xfrm>
          <a:prstGeom prst="rect">
            <a:avLst/>
          </a:prstGeom>
        </p:spPr>
      </p:pic>
      <p:sp>
        <p:nvSpPr>
          <p:cNvPr id="10" name="Espace réservé du texte 2"/>
          <p:cNvSpPr>
            <a:spLocks noGrp="1"/>
          </p:cNvSpPr>
          <p:nvPr>
            <p:ph type="body" sz="quarter" idx="15"/>
          </p:nvPr>
        </p:nvSpPr>
        <p:spPr>
          <a:xfrm>
            <a:off x="647700" y="1480092"/>
            <a:ext cx="2519363" cy="3036346"/>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1" name="Espace réservé du texte 2"/>
          <p:cNvSpPr>
            <a:spLocks noGrp="1"/>
          </p:cNvSpPr>
          <p:nvPr>
            <p:ph type="body" sz="quarter" idx="16"/>
          </p:nvPr>
        </p:nvSpPr>
        <p:spPr>
          <a:xfrm>
            <a:off x="3312318" y="1480092"/>
            <a:ext cx="2519363" cy="3036346"/>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2" name="Espace réservé du texte 2"/>
          <p:cNvSpPr>
            <a:spLocks noGrp="1"/>
          </p:cNvSpPr>
          <p:nvPr>
            <p:ph type="body" sz="quarter" idx="17"/>
          </p:nvPr>
        </p:nvSpPr>
        <p:spPr>
          <a:xfrm>
            <a:off x="5976937" y="1480092"/>
            <a:ext cx="2519363" cy="3036346"/>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Tree>
    <p:extLst>
      <p:ext uri="{BB962C8B-B14F-4D97-AF65-F5344CB8AC3E}">
        <p14:creationId xmlns:p14="http://schemas.microsoft.com/office/powerpoint/2010/main" val="3866423219"/>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normAutofit/>
          </a:bodyPr>
          <a:lstStyle>
            <a:lvl1pPr marL="0" indent="0">
              <a:buNone/>
              <a:defRPr sz="1800">
                <a:solidFill>
                  <a:schemeClr val="tx1"/>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830461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normAutofit/>
          </a:bodyPr>
          <a:lstStyle>
            <a:lvl1pPr marL="0" indent="0">
              <a:buNone/>
              <a:defRPr sz="1800">
                <a:solidFill>
                  <a:schemeClr val="tx1"/>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71255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4570153" y="-1460"/>
            <a:ext cx="2701005" cy="5161361"/>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sz="1013"/>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5372769" y="0"/>
            <a:ext cx="3768619" cy="51435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597242" y="240031"/>
            <a:ext cx="5049178" cy="762860"/>
          </a:xfrm>
        </p:spPr>
        <p:txBody>
          <a:bodyPr anchor="b">
            <a:normAutofit/>
          </a:bodyPr>
          <a:lstStyle>
            <a:lvl1pPr algn="l">
              <a:lnSpc>
                <a:spcPct val="90000"/>
              </a:lnSpc>
              <a:defRPr sz="2700" spc="75"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618182" y="1312109"/>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232535" y="1312109"/>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618182" y="1783526"/>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232535" y="1783526"/>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618182" y="2255182"/>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232535" y="2257210"/>
            <a:ext cx="4413884" cy="400050"/>
          </a:xfrm>
        </p:spPr>
        <p:txBody>
          <a:bodyPr bIns="0" anchor="b">
            <a:normAutofit/>
          </a:bodyPr>
          <a:lstStyle>
            <a:lvl1pPr marL="0" indent="0">
              <a:buNone/>
              <a:defRPr sz="1500">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618182" y="2726837"/>
            <a:ext cx="591479" cy="400050"/>
          </a:xfrm>
        </p:spPr>
        <p:txBody>
          <a:bodyPr lIns="0" tIns="0" rIns="0" bIns="0" anchor="ctr">
            <a:noAutofit/>
          </a:bodyPr>
          <a:lstStyle>
            <a:lvl1pPr marL="0" indent="0" algn="ctr">
              <a:lnSpc>
                <a:spcPct val="60000"/>
              </a:lnSpc>
              <a:spcBef>
                <a:spcPts val="0"/>
              </a:spcBef>
              <a:spcAft>
                <a:spcPts val="0"/>
              </a:spcAft>
              <a:buNone/>
              <a:defRPr sz="330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232535" y="2728627"/>
            <a:ext cx="4413884" cy="400050"/>
          </a:xfrm>
        </p:spPr>
        <p:txBody>
          <a:bodyPr bIns="0" anchor="b"/>
          <a:lstStyle>
            <a:lvl1pPr marL="0" indent="0">
              <a:buNone/>
              <a:defRPr>
                <a:solidFill>
                  <a:schemeClr val="tx1">
                    <a:lumMod val="50000"/>
                    <a:lumOff val="50000"/>
                  </a:schemeClr>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618182" y="3198492"/>
            <a:ext cx="591479" cy="400050"/>
          </a:xfrm>
        </p:spPr>
        <p:txBody>
          <a:bodyPr lIns="0" tIns="0" rIns="0" bIns="0" anchor="ctr">
            <a:noAutofit/>
          </a:bodyPr>
          <a:lstStyle>
            <a:lvl1pPr marL="0" indent="0" algn="ctr">
              <a:lnSpc>
                <a:spcPct val="60000"/>
              </a:lnSpc>
              <a:spcBef>
                <a:spcPts val="0"/>
              </a:spcBef>
              <a:spcAft>
                <a:spcPts val="0"/>
              </a:spcAft>
              <a:buNone/>
              <a:defRPr sz="4050" b="0" spc="75" baseline="-25000">
                <a:solidFill>
                  <a:schemeClr val="tx2"/>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232535" y="3202310"/>
            <a:ext cx="4413884" cy="400050"/>
          </a:xfrm>
        </p:spPr>
        <p:txBody>
          <a:bodyPr bIns="0" anchor="b">
            <a:normAutofit/>
          </a:bodyPr>
          <a:lstStyle>
            <a:lvl1pPr marL="0" indent="0">
              <a:buNone/>
              <a:defRPr sz="1800">
                <a:solidFill>
                  <a:schemeClr val="tx1"/>
                </a:solidFill>
              </a:defRPr>
            </a:lvl1pPr>
            <a:lvl2pPr marL="150876" indent="0">
              <a:buNone/>
              <a:defRPr/>
            </a:lvl2pPr>
            <a:lvl3pPr marL="288036" indent="0">
              <a:buNone/>
              <a:defRPr/>
            </a:lvl3pPr>
            <a:lvl4pPr marL="425196" indent="0">
              <a:buNone/>
              <a:defRPr/>
            </a:lvl4pPr>
            <a:lvl5pPr marL="562356"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5167322"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618181" y="4718081"/>
            <a:ext cx="4977803"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8076410" y="4718081"/>
            <a:ext cx="463434" cy="273844"/>
          </a:xfrm>
          <a:prstGeom prst="rect">
            <a:avLst/>
          </a:prstGeom>
        </p:spPr>
        <p:txBody>
          <a:bodyPr/>
          <a:lstStyle>
            <a:lvl1pPr algn="r">
              <a:defRPr sz="825"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399798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4036927" y="1682"/>
            <a:ext cx="5105182" cy="514686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5227745" y="1259412"/>
            <a:ext cx="3590158" cy="1138736"/>
          </a:xfrm>
        </p:spPr>
        <p:txBody>
          <a:bodyPr anchor="b">
            <a:normAutofit/>
          </a:bodyPr>
          <a:lstStyle>
            <a:lvl1pPr algn="l">
              <a:lnSpc>
                <a:spcPct val="90000"/>
              </a:lnSpc>
              <a:defRPr sz="4500" spc="75" baseline="0">
                <a:solidFill>
                  <a:schemeClr val="accent1"/>
                </a:solidFill>
              </a:defRPr>
            </a:lvl1pPr>
          </a:lstStyle>
          <a:p>
            <a:r>
              <a:rPr lang="el"/>
              <a:t>Προσθήκη τίτλου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2124" y="-1677"/>
            <a:ext cx="5110593" cy="5153321"/>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5227744" y="2811719"/>
            <a:ext cx="3590159" cy="1693510"/>
          </a:xfrm>
        </p:spPr>
        <p:txBody>
          <a:bodyPr lIns="91440" tIns="0">
            <a:normAutofit/>
          </a:bodyPr>
          <a:lstStyle>
            <a:lvl1pPr marL="0" indent="0">
              <a:spcBef>
                <a:spcPts val="0"/>
              </a:spcBef>
              <a:spcAft>
                <a:spcPts val="0"/>
              </a:spcAft>
              <a:buFont typeface="Courier New" panose="02070309020205020404" pitchFamily="49" charset="0"/>
              <a:buNone/>
              <a:defRPr sz="1200">
                <a:solidFill>
                  <a:schemeClr val="bg1"/>
                </a:solidFill>
              </a:defRPr>
            </a:lvl1pPr>
            <a:lvl2pPr marL="205740" indent="-205740">
              <a:buFont typeface="Courier New" panose="02070309020205020404" pitchFamily="49" charset="0"/>
              <a:buChar char="o"/>
              <a:defRPr sz="900">
                <a:solidFill>
                  <a:schemeClr val="bg1"/>
                </a:solidFill>
              </a:defRPr>
            </a:lvl2pPr>
            <a:lvl3pPr marL="205740" indent="-205740">
              <a:buFont typeface="Courier New" panose="02070309020205020404" pitchFamily="49" charset="0"/>
              <a:buChar char="o"/>
              <a:defRPr sz="788">
                <a:solidFill>
                  <a:schemeClr val="bg1"/>
                </a:solidFill>
              </a:defRPr>
            </a:lvl3pPr>
            <a:lvl4pPr marL="205740" indent="-205740">
              <a:buFont typeface="Courier New" panose="02070309020205020404" pitchFamily="49" charset="0"/>
              <a:buChar char="o"/>
              <a:defRPr sz="788">
                <a:solidFill>
                  <a:schemeClr val="bg1"/>
                </a:solidFill>
              </a:defRPr>
            </a:lvl4pPr>
            <a:lvl5pPr marL="205740" indent="-205740">
              <a:buFont typeface="Courier New" panose="02070309020205020404" pitchFamily="49" charset="0"/>
              <a:buChar char="o"/>
              <a:defRPr sz="788">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2449884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C9AE6-CBF8-46FA-99CF-123C4D0FEF29}"/>
              </a:ext>
            </a:extLst>
          </p:cNvPr>
          <p:cNvSpPr>
            <a:spLocks noGrp="1"/>
          </p:cNvSpPr>
          <p:nvPr>
            <p:ph type="ctrTitle"/>
          </p:nvPr>
        </p:nvSpPr>
        <p:spPr>
          <a:xfrm>
            <a:off x="1143000" y="841772"/>
            <a:ext cx="6858000" cy="1790700"/>
          </a:xfrm>
        </p:spPr>
        <p:txBody>
          <a:bodyPr anchor="b"/>
          <a:lstStyle>
            <a:lvl1pPr algn="ctr">
              <a:defRPr sz="4500"/>
            </a:lvl1pPr>
          </a:lstStyle>
          <a:p>
            <a:r>
              <a:rPr lang="el"/>
              <a:t>Αλλαγή του στυλ του τίτλου</a:t>
            </a:r>
          </a:p>
        </p:txBody>
      </p:sp>
      <p:sp>
        <p:nvSpPr>
          <p:cNvPr id="3" name="Sous-titre 2">
            <a:extLst>
              <a:ext uri="{FF2B5EF4-FFF2-40B4-BE49-F238E27FC236}">
                <a16:creationId xmlns:a16="http://schemas.microsoft.com/office/drawing/2014/main" id="{8F013261-693A-4F0E-8955-4C55C3E8DC5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
              <a:t>Αλλαγή του στυλ των λεζαντών της μάσκας</a:t>
            </a:r>
          </a:p>
        </p:txBody>
      </p:sp>
      <p:sp>
        <p:nvSpPr>
          <p:cNvPr id="4" name="Espace réservé de la date 3">
            <a:extLst>
              <a:ext uri="{FF2B5EF4-FFF2-40B4-BE49-F238E27FC236}">
                <a16:creationId xmlns:a16="http://schemas.microsoft.com/office/drawing/2014/main" id="{4AF0ECEB-F8D1-4783-9C3D-A88064891F5F}"/>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9667CEEA-E8FA-4156-8EAF-F5579DBFD2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D3D242-1FF6-47FE-929E-EE284781CF7C}"/>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1608983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A75FC9-69AF-4C1B-8244-692C2121752B}"/>
              </a:ext>
            </a:extLst>
          </p:cNvPr>
          <p:cNvSpPr>
            <a:spLocks noGrp="1"/>
          </p:cNvSpPr>
          <p:nvPr>
            <p:ph type="title"/>
          </p:nvPr>
        </p:nvSpPr>
        <p:spPr/>
        <p:txBody>
          <a:bodyPr/>
          <a:lstStyle/>
          <a:p>
            <a:r>
              <a:rPr lang="el"/>
              <a:t>Αλλαγή του στυλ του τίτλου</a:t>
            </a:r>
          </a:p>
        </p:txBody>
      </p:sp>
      <p:sp>
        <p:nvSpPr>
          <p:cNvPr id="3" name="Espace réservé du contenu 2">
            <a:extLst>
              <a:ext uri="{FF2B5EF4-FFF2-40B4-BE49-F238E27FC236}">
                <a16:creationId xmlns:a16="http://schemas.microsoft.com/office/drawing/2014/main" id="{3041F3A8-25B4-4348-800D-006CC283E3DA}"/>
              </a:ext>
            </a:extLst>
          </p:cNvPr>
          <p:cNvSpPr>
            <a:spLocks noGrp="1"/>
          </p:cNvSpPr>
          <p:nvPr>
            <p:ph idx="1"/>
          </p:nvPr>
        </p:nvSpPr>
        <p:spPr/>
        <p:txBody>
          <a:bodyPr/>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Espace réservé de la date 3">
            <a:extLst>
              <a:ext uri="{FF2B5EF4-FFF2-40B4-BE49-F238E27FC236}">
                <a16:creationId xmlns:a16="http://schemas.microsoft.com/office/drawing/2014/main" id="{A6A4756F-DD32-43E4-B356-2546DD093C08}"/>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99B2A49D-A6CC-40C7-8F8A-E7726C3323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272A1A-C2AF-4E00-AD0B-8CE7D394215D}"/>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3764882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B0D961-68BF-4362-A6E1-5D26F33446C3}"/>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3" name="Espace réservé du pied de page 2">
            <a:extLst>
              <a:ext uri="{FF2B5EF4-FFF2-40B4-BE49-F238E27FC236}">
                <a16:creationId xmlns:a16="http://schemas.microsoft.com/office/drawing/2014/main" id="{1C27F7C6-56B2-4795-B3BD-97C540B01C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281B256-B76D-4CC1-8D72-98A6D814FED3}"/>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3714699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4197B-F563-46A0-8631-D98BBBABE533}"/>
              </a:ext>
            </a:extLst>
          </p:cNvPr>
          <p:cNvSpPr>
            <a:spLocks noGrp="1"/>
          </p:cNvSpPr>
          <p:nvPr>
            <p:ph type="title"/>
          </p:nvPr>
        </p:nvSpPr>
        <p:spPr/>
        <p:txBody>
          <a:bodyPr/>
          <a:lstStyle/>
          <a:p>
            <a:r>
              <a:rPr lang="el"/>
              <a:t>Αλλαγή του στυλ του τίτλου</a:t>
            </a:r>
          </a:p>
        </p:txBody>
      </p:sp>
      <p:sp>
        <p:nvSpPr>
          <p:cNvPr id="3" name="Espace réservé de la date 2">
            <a:extLst>
              <a:ext uri="{FF2B5EF4-FFF2-40B4-BE49-F238E27FC236}">
                <a16:creationId xmlns:a16="http://schemas.microsoft.com/office/drawing/2014/main" id="{661C8146-E9E8-429D-ADA3-CB5C9DAE2E35}"/>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4" name="Espace réservé du pied de page 3">
            <a:extLst>
              <a:ext uri="{FF2B5EF4-FFF2-40B4-BE49-F238E27FC236}">
                <a16:creationId xmlns:a16="http://schemas.microsoft.com/office/drawing/2014/main" id="{F174AE97-A3B4-45D2-ADD0-0E6D4F57C8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1D60F2-DA75-4539-8ADC-3598E56151A4}"/>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2058411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lan basiqu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412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C9AE6-CBF8-46FA-99CF-123C4D0FEF29}"/>
              </a:ext>
            </a:extLst>
          </p:cNvPr>
          <p:cNvSpPr>
            <a:spLocks noGrp="1"/>
          </p:cNvSpPr>
          <p:nvPr>
            <p:ph type="ctrTitle"/>
          </p:nvPr>
        </p:nvSpPr>
        <p:spPr>
          <a:xfrm>
            <a:off x="1143000" y="841772"/>
            <a:ext cx="6858000" cy="1790700"/>
          </a:xfrm>
        </p:spPr>
        <p:txBody>
          <a:bodyPr anchor="b"/>
          <a:lstStyle>
            <a:lvl1pPr algn="ctr">
              <a:defRPr sz="4500"/>
            </a:lvl1pPr>
          </a:lstStyle>
          <a:p>
            <a:r>
              <a:rPr lang="el"/>
              <a:t>Αλλαγή του στυλ του τίτλου</a:t>
            </a:r>
          </a:p>
        </p:txBody>
      </p:sp>
      <p:sp>
        <p:nvSpPr>
          <p:cNvPr id="3" name="Sous-titre 2">
            <a:extLst>
              <a:ext uri="{FF2B5EF4-FFF2-40B4-BE49-F238E27FC236}">
                <a16:creationId xmlns:a16="http://schemas.microsoft.com/office/drawing/2014/main" id="{8F013261-693A-4F0E-8955-4C55C3E8DC5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
              <a:t>Αλλαγή του στυλ των λεζαντών της μάσκας</a:t>
            </a:r>
          </a:p>
        </p:txBody>
      </p:sp>
      <p:sp>
        <p:nvSpPr>
          <p:cNvPr id="4" name="Espace réservé de la date 3">
            <a:extLst>
              <a:ext uri="{FF2B5EF4-FFF2-40B4-BE49-F238E27FC236}">
                <a16:creationId xmlns:a16="http://schemas.microsoft.com/office/drawing/2014/main" id="{4AF0ECEB-F8D1-4783-9C3D-A88064891F5F}"/>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9667CEEA-E8FA-4156-8EAF-F5579DBFD2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D3D242-1FF6-47FE-929E-EE284781CF7C}"/>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260323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lIns="0" rIns="0"/>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9" name="Espace réservé du graphique 8"/>
          <p:cNvSpPr>
            <a:spLocks noGrp="1"/>
          </p:cNvSpPr>
          <p:nvPr>
            <p:ph type="chart" sz="quarter" idx="16"/>
          </p:nvPr>
        </p:nvSpPr>
        <p:spPr>
          <a:xfrm>
            <a:off x="3311525" y="627063"/>
            <a:ext cx="5184775" cy="3889375"/>
          </a:xfrm>
        </p:spPr>
        <p:txBody>
          <a:bodyPr/>
          <a:lstStyle/>
          <a:p>
            <a:endParaRPr lang="fr-FR"/>
          </a:p>
        </p:txBody>
      </p:sp>
      <p:sp>
        <p:nvSpPr>
          <p:cNvPr id="10"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3045255824"/>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A75FC9-69AF-4C1B-8244-692C2121752B}"/>
              </a:ext>
            </a:extLst>
          </p:cNvPr>
          <p:cNvSpPr>
            <a:spLocks noGrp="1"/>
          </p:cNvSpPr>
          <p:nvPr>
            <p:ph type="title"/>
          </p:nvPr>
        </p:nvSpPr>
        <p:spPr/>
        <p:txBody>
          <a:bodyPr/>
          <a:lstStyle/>
          <a:p>
            <a:r>
              <a:rPr lang="el"/>
              <a:t>Αλλαγή του στυλ του τίτλου</a:t>
            </a:r>
          </a:p>
        </p:txBody>
      </p:sp>
      <p:sp>
        <p:nvSpPr>
          <p:cNvPr id="3" name="Espace réservé du contenu 2">
            <a:extLst>
              <a:ext uri="{FF2B5EF4-FFF2-40B4-BE49-F238E27FC236}">
                <a16:creationId xmlns:a16="http://schemas.microsoft.com/office/drawing/2014/main" id="{3041F3A8-25B4-4348-800D-006CC283E3DA}"/>
              </a:ext>
            </a:extLst>
          </p:cNvPr>
          <p:cNvSpPr>
            <a:spLocks noGrp="1"/>
          </p:cNvSpPr>
          <p:nvPr>
            <p:ph idx="1"/>
          </p:nvPr>
        </p:nvSpPr>
        <p:spPr/>
        <p:txBody>
          <a:bodyPr/>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Espace réservé de la date 3">
            <a:extLst>
              <a:ext uri="{FF2B5EF4-FFF2-40B4-BE49-F238E27FC236}">
                <a16:creationId xmlns:a16="http://schemas.microsoft.com/office/drawing/2014/main" id="{A6A4756F-DD32-43E4-B356-2546DD093C08}"/>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99B2A49D-A6CC-40C7-8F8A-E7726C3323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272A1A-C2AF-4E00-AD0B-8CE7D394215D}"/>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2074277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BAC85-5958-4892-A18D-067F924E8C13}"/>
              </a:ext>
            </a:extLst>
          </p:cNvPr>
          <p:cNvSpPr>
            <a:spLocks noGrp="1"/>
          </p:cNvSpPr>
          <p:nvPr>
            <p:ph type="title"/>
          </p:nvPr>
        </p:nvSpPr>
        <p:spPr>
          <a:xfrm>
            <a:off x="623888" y="1282304"/>
            <a:ext cx="7886700" cy="2139553"/>
          </a:xfrm>
        </p:spPr>
        <p:txBody>
          <a:bodyPr anchor="b"/>
          <a:lstStyle>
            <a:lvl1pPr>
              <a:defRPr sz="4500"/>
            </a:lvl1pPr>
          </a:lstStyle>
          <a:p>
            <a:r>
              <a:rPr lang="el"/>
              <a:t>Αλλαγή του στυλ του τίτλου</a:t>
            </a:r>
          </a:p>
        </p:txBody>
      </p:sp>
      <p:sp>
        <p:nvSpPr>
          <p:cNvPr id="3" name="Espace réservé du texte 2">
            <a:extLst>
              <a:ext uri="{FF2B5EF4-FFF2-40B4-BE49-F238E27FC236}">
                <a16:creationId xmlns:a16="http://schemas.microsoft.com/office/drawing/2014/main" id="{867342BE-C0D9-4436-B54F-9D8BE236A4F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
              <a:t>Κάντε κλικ για να αλλάξετε τα στυλ του κειμένου μάσκας</a:t>
            </a:r>
          </a:p>
        </p:txBody>
      </p:sp>
      <p:sp>
        <p:nvSpPr>
          <p:cNvPr id="4" name="Espace réservé de la date 3">
            <a:extLst>
              <a:ext uri="{FF2B5EF4-FFF2-40B4-BE49-F238E27FC236}">
                <a16:creationId xmlns:a16="http://schemas.microsoft.com/office/drawing/2014/main" id="{67006FE9-B1AD-4EA6-B18F-43257F0F5282}"/>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4DB636FB-0632-4C37-B032-504BECE3EB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06CDA7-1E79-480D-AB82-F6119E60F00F}"/>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470027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DC0DB-1A59-47CB-8A3F-E28556897561}"/>
              </a:ext>
            </a:extLst>
          </p:cNvPr>
          <p:cNvSpPr>
            <a:spLocks noGrp="1"/>
          </p:cNvSpPr>
          <p:nvPr>
            <p:ph type="title"/>
          </p:nvPr>
        </p:nvSpPr>
        <p:spPr/>
        <p:txBody>
          <a:bodyPr/>
          <a:lstStyle/>
          <a:p>
            <a:r>
              <a:rPr lang="el"/>
              <a:t>Αλλαγή του στυλ του τίτλου</a:t>
            </a:r>
          </a:p>
        </p:txBody>
      </p:sp>
      <p:sp>
        <p:nvSpPr>
          <p:cNvPr id="3" name="Espace réservé du contenu 2">
            <a:extLst>
              <a:ext uri="{FF2B5EF4-FFF2-40B4-BE49-F238E27FC236}">
                <a16:creationId xmlns:a16="http://schemas.microsoft.com/office/drawing/2014/main" id="{C2CFAEEE-64B3-48F8-A88D-A797188799D2}"/>
              </a:ext>
            </a:extLst>
          </p:cNvPr>
          <p:cNvSpPr>
            <a:spLocks noGrp="1"/>
          </p:cNvSpPr>
          <p:nvPr>
            <p:ph sz="half" idx="1"/>
          </p:nvPr>
        </p:nvSpPr>
        <p:spPr>
          <a:xfrm>
            <a:off x="628650" y="1369219"/>
            <a:ext cx="3886200" cy="3263504"/>
          </a:xfrm>
        </p:spPr>
        <p:txBody>
          <a:bodyPr/>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Espace réservé du contenu 3">
            <a:extLst>
              <a:ext uri="{FF2B5EF4-FFF2-40B4-BE49-F238E27FC236}">
                <a16:creationId xmlns:a16="http://schemas.microsoft.com/office/drawing/2014/main" id="{5A0C55AD-3204-42A5-93D1-4FC29C5749C4}"/>
              </a:ext>
            </a:extLst>
          </p:cNvPr>
          <p:cNvSpPr>
            <a:spLocks noGrp="1"/>
          </p:cNvSpPr>
          <p:nvPr>
            <p:ph sz="half" idx="2"/>
          </p:nvPr>
        </p:nvSpPr>
        <p:spPr>
          <a:xfrm>
            <a:off x="4629150" y="1369219"/>
            <a:ext cx="3886200" cy="3263504"/>
          </a:xfrm>
        </p:spPr>
        <p:txBody>
          <a:bodyPr/>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Espace réservé de la date 4">
            <a:extLst>
              <a:ext uri="{FF2B5EF4-FFF2-40B4-BE49-F238E27FC236}">
                <a16:creationId xmlns:a16="http://schemas.microsoft.com/office/drawing/2014/main" id="{F798BF59-CED9-4C14-B32E-016A33B079FC}"/>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6" name="Espace réservé du pied de page 5">
            <a:extLst>
              <a:ext uri="{FF2B5EF4-FFF2-40B4-BE49-F238E27FC236}">
                <a16:creationId xmlns:a16="http://schemas.microsoft.com/office/drawing/2014/main" id="{E6AF07C8-3474-4104-8748-C9E0A65B81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FEE557-6740-4BA7-A78C-F3DCFF2576D4}"/>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111775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AC88C-8C15-4CBA-83C6-6C85A0D3AC02}"/>
              </a:ext>
            </a:extLst>
          </p:cNvPr>
          <p:cNvSpPr>
            <a:spLocks noGrp="1"/>
          </p:cNvSpPr>
          <p:nvPr>
            <p:ph type="title"/>
          </p:nvPr>
        </p:nvSpPr>
        <p:spPr>
          <a:xfrm>
            <a:off x="629841" y="273844"/>
            <a:ext cx="7886700" cy="994172"/>
          </a:xfrm>
        </p:spPr>
        <p:txBody>
          <a:bodyPr/>
          <a:lstStyle/>
          <a:p>
            <a:r>
              <a:rPr lang="el"/>
              <a:t>Αλλαγή του στυλ του τίτλου</a:t>
            </a:r>
          </a:p>
        </p:txBody>
      </p:sp>
      <p:sp>
        <p:nvSpPr>
          <p:cNvPr id="3" name="Espace réservé du texte 2">
            <a:extLst>
              <a:ext uri="{FF2B5EF4-FFF2-40B4-BE49-F238E27FC236}">
                <a16:creationId xmlns:a16="http://schemas.microsoft.com/office/drawing/2014/main" id="{301415F1-7D2F-48EF-9394-FB29F611CF0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
              <a:t>Κάντε κλικ για να αλλάξετε τα στυλ του κειμένου μάσκας</a:t>
            </a:r>
          </a:p>
        </p:txBody>
      </p:sp>
      <p:sp>
        <p:nvSpPr>
          <p:cNvPr id="4" name="Espace réservé du contenu 3">
            <a:extLst>
              <a:ext uri="{FF2B5EF4-FFF2-40B4-BE49-F238E27FC236}">
                <a16:creationId xmlns:a16="http://schemas.microsoft.com/office/drawing/2014/main" id="{AE8E26A7-9DA4-4DEF-96EE-114C7B4B8AE9}"/>
              </a:ext>
            </a:extLst>
          </p:cNvPr>
          <p:cNvSpPr>
            <a:spLocks noGrp="1"/>
          </p:cNvSpPr>
          <p:nvPr>
            <p:ph sz="half" idx="2"/>
          </p:nvPr>
        </p:nvSpPr>
        <p:spPr>
          <a:xfrm>
            <a:off x="629842" y="1878806"/>
            <a:ext cx="3868340" cy="2763441"/>
          </a:xfrm>
        </p:spPr>
        <p:txBody>
          <a:bodyPr/>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Espace réservé du texte 4">
            <a:extLst>
              <a:ext uri="{FF2B5EF4-FFF2-40B4-BE49-F238E27FC236}">
                <a16:creationId xmlns:a16="http://schemas.microsoft.com/office/drawing/2014/main" id="{EA093246-4F9E-41A1-A01C-9F11446B0C1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
              <a:t>Κάντε κλικ για να αλλάξετε τα στυλ του κειμένου μάσκας</a:t>
            </a:r>
          </a:p>
        </p:txBody>
      </p:sp>
      <p:sp>
        <p:nvSpPr>
          <p:cNvPr id="6" name="Espace réservé du contenu 5">
            <a:extLst>
              <a:ext uri="{FF2B5EF4-FFF2-40B4-BE49-F238E27FC236}">
                <a16:creationId xmlns:a16="http://schemas.microsoft.com/office/drawing/2014/main" id="{CE49997E-B4BA-43FF-98A2-EBF90EAD7CD7}"/>
              </a:ext>
            </a:extLst>
          </p:cNvPr>
          <p:cNvSpPr>
            <a:spLocks noGrp="1"/>
          </p:cNvSpPr>
          <p:nvPr>
            <p:ph sz="quarter" idx="4"/>
          </p:nvPr>
        </p:nvSpPr>
        <p:spPr>
          <a:xfrm>
            <a:off x="4629150" y="1878806"/>
            <a:ext cx="3887391" cy="2763441"/>
          </a:xfrm>
        </p:spPr>
        <p:txBody>
          <a:bodyPr/>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7" name="Espace réservé de la date 6">
            <a:extLst>
              <a:ext uri="{FF2B5EF4-FFF2-40B4-BE49-F238E27FC236}">
                <a16:creationId xmlns:a16="http://schemas.microsoft.com/office/drawing/2014/main" id="{969B06B1-5D8E-432E-A5EE-5157F0AC1EF3}"/>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8" name="Espace réservé du pied de page 7">
            <a:extLst>
              <a:ext uri="{FF2B5EF4-FFF2-40B4-BE49-F238E27FC236}">
                <a16:creationId xmlns:a16="http://schemas.microsoft.com/office/drawing/2014/main" id="{AC09C7B8-04CD-4A24-8978-4DF97807410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90B26E2-4919-4F98-A932-5CFE0C307030}"/>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3922683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4197B-F563-46A0-8631-D98BBBABE533}"/>
              </a:ext>
            </a:extLst>
          </p:cNvPr>
          <p:cNvSpPr>
            <a:spLocks noGrp="1"/>
          </p:cNvSpPr>
          <p:nvPr>
            <p:ph type="title"/>
          </p:nvPr>
        </p:nvSpPr>
        <p:spPr/>
        <p:txBody>
          <a:bodyPr/>
          <a:lstStyle/>
          <a:p>
            <a:r>
              <a:rPr lang="el"/>
              <a:t>Αλλαγή του στυλ του τίτλου</a:t>
            </a:r>
          </a:p>
        </p:txBody>
      </p:sp>
      <p:sp>
        <p:nvSpPr>
          <p:cNvPr id="3" name="Espace réservé de la date 2">
            <a:extLst>
              <a:ext uri="{FF2B5EF4-FFF2-40B4-BE49-F238E27FC236}">
                <a16:creationId xmlns:a16="http://schemas.microsoft.com/office/drawing/2014/main" id="{661C8146-E9E8-429D-ADA3-CB5C9DAE2E35}"/>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4" name="Espace réservé du pied de page 3">
            <a:extLst>
              <a:ext uri="{FF2B5EF4-FFF2-40B4-BE49-F238E27FC236}">
                <a16:creationId xmlns:a16="http://schemas.microsoft.com/office/drawing/2014/main" id="{F174AE97-A3B4-45D2-ADD0-0E6D4F57C8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1D60F2-DA75-4539-8ADC-3598E56151A4}"/>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124992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B0D961-68BF-4362-A6E1-5D26F33446C3}"/>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3" name="Espace réservé du pied de page 2">
            <a:extLst>
              <a:ext uri="{FF2B5EF4-FFF2-40B4-BE49-F238E27FC236}">
                <a16:creationId xmlns:a16="http://schemas.microsoft.com/office/drawing/2014/main" id="{1C27F7C6-56B2-4795-B3BD-97C540B01C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281B256-B76D-4CC1-8D72-98A6D814FED3}"/>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1151645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3F621-35CE-4CBB-A432-5A1C545F6A1F}"/>
              </a:ext>
            </a:extLst>
          </p:cNvPr>
          <p:cNvSpPr>
            <a:spLocks noGrp="1"/>
          </p:cNvSpPr>
          <p:nvPr>
            <p:ph type="title"/>
          </p:nvPr>
        </p:nvSpPr>
        <p:spPr>
          <a:xfrm>
            <a:off x="629841" y="342900"/>
            <a:ext cx="2949178" cy="1200150"/>
          </a:xfrm>
        </p:spPr>
        <p:txBody>
          <a:bodyPr anchor="b"/>
          <a:lstStyle>
            <a:lvl1pPr>
              <a:defRPr sz="2400"/>
            </a:lvl1pPr>
          </a:lstStyle>
          <a:p>
            <a:r>
              <a:rPr lang="el"/>
              <a:t>Αλλαγή του στυλ του τίτλου</a:t>
            </a:r>
          </a:p>
        </p:txBody>
      </p:sp>
      <p:sp>
        <p:nvSpPr>
          <p:cNvPr id="3" name="Espace réservé du contenu 2">
            <a:extLst>
              <a:ext uri="{FF2B5EF4-FFF2-40B4-BE49-F238E27FC236}">
                <a16:creationId xmlns:a16="http://schemas.microsoft.com/office/drawing/2014/main" id="{F157D7FC-27D2-4234-ACD5-BECD672EE79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Espace réservé du texte 3">
            <a:extLst>
              <a:ext uri="{FF2B5EF4-FFF2-40B4-BE49-F238E27FC236}">
                <a16:creationId xmlns:a16="http://schemas.microsoft.com/office/drawing/2014/main" id="{F5B191B8-612E-439C-A106-85BC3B8310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
              <a:t>Κάντε κλικ για να αλλάξετε τα στυλ του κειμένου μάσκας</a:t>
            </a:r>
          </a:p>
        </p:txBody>
      </p:sp>
      <p:sp>
        <p:nvSpPr>
          <p:cNvPr id="5" name="Espace réservé de la date 4">
            <a:extLst>
              <a:ext uri="{FF2B5EF4-FFF2-40B4-BE49-F238E27FC236}">
                <a16:creationId xmlns:a16="http://schemas.microsoft.com/office/drawing/2014/main" id="{8C0E175A-93F8-471F-ACDE-925A6111929F}"/>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6" name="Espace réservé du pied de page 5">
            <a:extLst>
              <a:ext uri="{FF2B5EF4-FFF2-40B4-BE49-F238E27FC236}">
                <a16:creationId xmlns:a16="http://schemas.microsoft.com/office/drawing/2014/main" id="{FBD12C8D-681B-43E6-BD93-0646911295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97ECCC-9C69-4017-A7D7-E93A438247E6}"/>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960887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77475-E692-45B1-B775-8FD940AAF2C6}"/>
              </a:ext>
            </a:extLst>
          </p:cNvPr>
          <p:cNvSpPr>
            <a:spLocks noGrp="1"/>
          </p:cNvSpPr>
          <p:nvPr>
            <p:ph type="title"/>
          </p:nvPr>
        </p:nvSpPr>
        <p:spPr>
          <a:xfrm>
            <a:off x="629841" y="342900"/>
            <a:ext cx="2949178" cy="1200150"/>
          </a:xfrm>
        </p:spPr>
        <p:txBody>
          <a:bodyPr anchor="b"/>
          <a:lstStyle>
            <a:lvl1pPr>
              <a:defRPr sz="2400"/>
            </a:lvl1pPr>
          </a:lstStyle>
          <a:p>
            <a:r>
              <a:rPr lang="el"/>
              <a:t>Αλλαγή του στυλ του τίτλου</a:t>
            </a:r>
          </a:p>
        </p:txBody>
      </p:sp>
      <p:sp>
        <p:nvSpPr>
          <p:cNvPr id="3" name="Espace réservé pour une image  2">
            <a:extLst>
              <a:ext uri="{FF2B5EF4-FFF2-40B4-BE49-F238E27FC236}">
                <a16:creationId xmlns:a16="http://schemas.microsoft.com/office/drawing/2014/main" id="{4E51CBB9-E384-4A9C-BC8C-1A9504BA9D1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20BD6385-E26E-477B-A454-3A06868E052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
              <a:t>Κάντε κλικ για να αλλάξετε τα στυλ του κειμένου μάσκας</a:t>
            </a:r>
          </a:p>
        </p:txBody>
      </p:sp>
      <p:sp>
        <p:nvSpPr>
          <p:cNvPr id="5" name="Espace réservé de la date 4">
            <a:extLst>
              <a:ext uri="{FF2B5EF4-FFF2-40B4-BE49-F238E27FC236}">
                <a16:creationId xmlns:a16="http://schemas.microsoft.com/office/drawing/2014/main" id="{42DF0C08-B52E-4019-9D37-BD83849A7752}"/>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6" name="Espace réservé du pied de page 5">
            <a:extLst>
              <a:ext uri="{FF2B5EF4-FFF2-40B4-BE49-F238E27FC236}">
                <a16:creationId xmlns:a16="http://schemas.microsoft.com/office/drawing/2014/main" id="{64AE3C2C-401C-4451-9CCF-53826F4BEA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325C76-CB8A-494B-9B9C-DAD6E013D03A}"/>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994656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859D5-8CBE-4633-9A5D-F87F0C081F9B}"/>
              </a:ext>
            </a:extLst>
          </p:cNvPr>
          <p:cNvSpPr>
            <a:spLocks noGrp="1"/>
          </p:cNvSpPr>
          <p:nvPr>
            <p:ph type="title"/>
          </p:nvPr>
        </p:nvSpPr>
        <p:spPr/>
        <p:txBody>
          <a:bodyPr/>
          <a:lstStyle/>
          <a:p>
            <a:r>
              <a:rPr lang="el"/>
              <a:t>Αλλαγή του στυλ του τίτλου</a:t>
            </a:r>
          </a:p>
        </p:txBody>
      </p:sp>
      <p:sp>
        <p:nvSpPr>
          <p:cNvPr id="3" name="Espace réservé du texte vertical 2">
            <a:extLst>
              <a:ext uri="{FF2B5EF4-FFF2-40B4-BE49-F238E27FC236}">
                <a16:creationId xmlns:a16="http://schemas.microsoft.com/office/drawing/2014/main" id="{12286E3B-3728-4D22-A7E2-5313B30171DC}"/>
              </a:ext>
            </a:extLst>
          </p:cNvPr>
          <p:cNvSpPr>
            <a:spLocks noGrp="1"/>
          </p:cNvSpPr>
          <p:nvPr>
            <p:ph type="body" orient="vert" idx="1"/>
          </p:nvPr>
        </p:nvSpPr>
        <p:spPr/>
        <p:txBody>
          <a:bodyPr vert="eaVert"/>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Espace réservé de la date 3">
            <a:extLst>
              <a:ext uri="{FF2B5EF4-FFF2-40B4-BE49-F238E27FC236}">
                <a16:creationId xmlns:a16="http://schemas.microsoft.com/office/drawing/2014/main" id="{50687826-988F-4619-AA41-C6D3896B15F7}"/>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3EBF5D0D-85D1-4BCB-9651-FA29AE074C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A810FD-9D79-48C2-AF48-33CF967240A7}"/>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3316902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5DFAC4-B986-4654-B293-A19749FD706C}"/>
              </a:ext>
            </a:extLst>
          </p:cNvPr>
          <p:cNvSpPr>
            <a:spLocks noGrp="1"/>
          </p:cNvSpPr>
          <p:nvPr>
            <p:ph type="title" orient="vert"/>
          </p:nvPr>
        </p:nvSpPr>
        <p:spPr>
          <a:xfrm>
            <a:off x="6543675" y="273844"/>
            <a:ext cx="1971675" cy="4358879"/>
          </a:xfrm>
        </p:spPr>
        <p:txBody>
          <a:bodyPr vert="eaVert"/>
          <a:lstStyle/>
          <a:p>
            <a:r>
              <a:rPr lang="el"/>
              <a:t>Αλλαγή του στυλ του τίτλου</a:t>
            </a:r>
          </a:p>
        </p:txBody>
      </p:sp>
      <p:sp>
        <p:nvSpPr>
          <p:cNvPr id="3" name="Espace réservé du texte vertical 2">
            <a:extLst>
              <a:ext uri="{FF2B5EF4-FFF2-40B4-BE49-F238E27FC236}">
                <a16:creationId xmlns:a16="http://schemas.microsoft.com/office/drawing/2014/main" id="{C2B5E971-AEDE-477C-8BBC-4088F8A5FEB5}"/>
              </a:ext>
            </a:extLst>
          </p:cNvPr>
          <p:cNvSpPr>
            <a:spLocks noGrp="1"/>
          </p:cNvSpPr>
          <p:nvPr>
            <p:ph type="body" orient="vert" idx="1"/>
          </p:nvPr>
        </p:nvSpPr>
        <p:spPr>
          <a:xfrm>
            <a:off x="628650" y="273844"/>
            <a:ext cx="5800725" cy="4358879"/>
          </a:xfrm>
        </p:spPr>
        <p:txBody>
          <a:bodyPr vert="eaVert"/>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Espace réservé de la date 3">
            <a:extLst>
              <a:ext uri="{FF2B5EF4-FFF2-40B4-BE49-F238E27FC236}">
                <a16:creationId xmlns:a16="http://schemas.microsoft.com/office/drawing/2014/main" id="{BC2544F2-EE3E-49DA-A85D-EA20EBD8591A}"/>
              </a:ext>
            </a:extLst>
          </p:cNvPr>
          <p:cNvSpPr>
            <a:spLocks noGrp="1"/>
          </p:cNvSpPr>
          <p:nvPr>
            <p:ph type="dt" sz="half" idx="10"/>
          </p:nvPr>
        </p:nvSpPr>
        <p:spPr/>
        <p:txBody>
          <a:bodyPr/>
          <a:lstStyle/>
          <a:p>
            <a:fld id="{F3C5B306-1F40-442C-B150-8721E81FDF1B}"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B9B4B448-E490-4893-8F8C-A526AE648E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34F245-1CA1-4F3F-BABB-23D5C8745A02}"/>
              </a:ext>
            </a:extLst>
          </p:cNvPr>
          <p:cNvSpPr>
            <a:spLocks noGrp="1"/>
          </p:cNvSpPr>
          <p:nvPr>
            <p:ph type="sldNum" sz="quarter" idx="12"/>
          </p:nvPr>
        </p:nvSpPr>
        <p:spPr/>
        <p:txBody>
          <a:bodyPr/>
          <a:lstStyle/>
          <a:p>
            <a:fld id="{AF8FC096-D195-4392-A597-E50EA60D946D}" type="slidenum">
              <a:rPr lang="fr-FR" smtClean="0"/>
              <a:t>‹#›</a:t>
            </a:fld>
            <a:endParaRPr lang="fr-FR"/>
          </a:p>
        </p:txBody>
      </p:sp>
    </p:spTree>
    <p:extLst>
      <p:ext uri="{BB962C8B-B14F-4D97-AF65-F5344CB8AC3E}">
        <p14:creationId xmlns:p14="http://schemas.microsoft.com/office/powerpoint/2010/main" val="178772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een_XL">
    <p:spTree>
      <p:nvGrpSpPr>
        <p:cNvPr id="1" name=""/>
        <p:cNvGrpSpPr/>
        <p:nvPr/>
      </p:nvGrpSpPr>
      <p:grpSpPr>
        <a:xfrm>
          <a:off x="0" y="0"/>
          <a:ext cx="0" cy="0"/>
          <a:chOff x="0" y="0"/>
          <a:chExt cx="0" cy="0"/>
        </a:xfrm>
      </p:grpSpPr>
      <p:sp>
        <p:nvSpPr>
          <p:cNvPr id="6" name="Espace réservé pour une image  5"/>
          <p:cNvSpPr>
            <a:spLocks noGrp="1" noChangeAspect="1"/>
          </p:cNvSpPr>
          <p:nvPr>
            <p:ph type="pic" sz="quarter" idx="16"/>
          </p:nvPr>
        </p:nvSpPr>
        <p:spPr>
          <a:xfrm>
            <a:off x="3544584" y="791109"/>
            <a:ext cx="5075433" cy="2907587"/>
          </a:xfrm>
        </p:spPr>
        <p:txBody>
          <a:bodyPr/>
          <a:lstStyle/>
          <a:p>
            <a:endParaRPr lang="fr-FR"/>
          </a:p>
        </p:txBody>
      </p:sp>
      <p:pic>
        <p:nvPicPr>
          <p:cNvPr id="9"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9022" y="523984"/>
            <a:ext cx="5538899" cy="4656964"/>
          </a:xfrm>
          <a:prstGeom prst="rect">
            <a:avLst/>
          </a:prstGeom>
        </p:spPr>
      </p:pic>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0"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343734702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lan basiq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8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_M">
    <p:spTree>
      <p:nvGrpSpPr>
        <p:cNvPr id="1" name=""/>
        <p:cNvGrpSpPr/>
        <p:nvPr/>
      </p:nvGrpSpPr>
      <p:grpSpPr>
        <a:xfrm>
          <a:off x="0" y="0"/>
          <a:ext cx="0" cy="0"/>
          <a:chOff x="0" y="0"/>
          <a:chExt cx="0" cy="0"/>
        </a:xfrm>
      </p:grpSpPr>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6" name="Espace réservé pour une image  5"/>
          <p:cNvSpPr>
            <a:spLocks noGrp="1" noChangeAspect="1"/>
          </p:cNvSpPr>
          <p:nvPr>
            <p:ph type="pic" sz="quarter" idx="16"/>
          </p:nvPr>
        </p:nvSpPr>
        <p:spPr>
          <a:xfrm>
            <a:off x="3536385" y="1265219"/>
            <a:ext cx="4671215" cy="2895816"/>
          </a:xfrm>
        </p:spPr>
        <p:txBody>
          <a:bodyPr/>
          <a:lstStyle/>
          <a:p>
            <a:endParaRPr lang="fr-FR"/>
          </a:p>
        </p:txBody>
      </p:sp>
      <p:pic>
        <p:nvPicPr>
          <p:cNvPr id="14"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07991" y="979038"/>
            <a:ext cx="6128001" cy="3673883"/>
          </a:xfrm>
          <a:prstGeom prst="rect">
            <a:avLst/>
          </a:prstGeom>
        </p:spPr>
      </p:pic>
      <p:sp>
        <p:nvSpPr>
          <p:cNvPr id="9"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414254075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creen_S_paysage">
    <p:spTree>
      <p:nvGrpSpPr>
        <p:cNvPr id="1" name=""/>
        <p:cNvGrpSpPr/>
        <p:nvPr/>
      </p:nvGrpSpPr>
      <p:grpSpPr>
        <a:xfrm>
          <a:off x="0" y="0"/>
          <a:ext cx="0" cy="0"/>
          <a:chOff x="0" y="0"/>
          <a:chExt cx="0" cy="0"/>
        </a:xfrm>
      </p:grpSpPr>
      <p:sp>
        <p:nvSpPr>
          <p:cNvPr id="6" name="Espace réservé pour une image  5"/>
          <p:cNvSpPr>
            <a:spLocks noGrp="1" noChangeAspect="1"/>
          </p:cNvSpPr>
          <p:nvPr>
            <p:ph type="pic" sz="quarter" idx="16"/>
          </p:nvPr>
        </p:nvSpPr>
        <p:spPr>
          <a:xfrm>
            <a:off x="4029500" y="996998"/>
            <a:ext cx="4189823" cy="3164441"/>
          </a:xfrm>
          <a:solidFill>
            <a:schemeClr val="bg1"/>
          </a:solidFill>
          <a:effectLst/>
        </p:spPr>
        <p:txBody>
          <a:bodyPr/>
          <a:lstStyle/>
          <a:p>
            <a:endParaRPr lang="fr-FR"/>
          </a:p>
        </p:txBody>
      </p:sp>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pic>
        <p:nvPicPr>
          <p:cNvPr id="11"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250764" y="-51986"/>
            <a:ext cx="3734400" cy="5247474"/>
          </a:xfrm>
          <a:prstGeom prst="rect">
            <a:avLst/>
          </a:prstGeom>
        </p:spPr>
      </p:pic>
      <p:sp>
        <p:nvSpPr>
          <p:cNvPr id="9"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265784133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creen_S_portrait">
    <p:spTree>
      <p:nvGrpSpPr>
        <p:cNvPr id="1" name=""/>
        <p:cNvGrpSpPr/>
        <p:nvPr/>
      </p:nvGrpSpPr>
      <p:grpSpPr>
        <a:xfrm>
          <a:off x="0" y="0"/>
          <a:ext cx="0" cy="0"/>
          <a:chOff x="0" y="0"/>
          <a:chExt cx="0" cy="0"/>
        </a:xfrm>
      </p:grpSpPr>
      <p:sp>
        <p:nvSpPr>
          <p:cNvPr id="6" name="Espace réservé pour une image  5"/>
          <p:cNvSpPr>
            <a:spLocks noGrp="1" noChangeAspect="1"/>
          </p:cNvSpPr>
          <p:nvPr>
            <p:ph type="pic" sz="quarter" idx="16"/>
          </p:nvPr>
        </p:nvSpPr>
        <p:spPr>
          <a:xfrm>
            <a:off x="4735262" y="698642"/>
            <a:ext cx="2870584" cy="3817795"/>
          </a:xfrm>
          <a:solidFill>
            <a:schemeClr val="bg1"/>
          </a:solidFill>
          <a:effectLst/>
        </p:spPr>
        <p:txBody>
          <a:bodyPr/>
          <a:lstStyle/>
          <a:p>
            <a:endParaRPr lang="fr-FR"/>
          </a:p>
        </p:txBody>
      </p:sp>
      <p:sp>
        <p:nvSpPr>
          <p:cNvPr id="8" name="Titre 2"/>
          <p:cNvSpPr>
            <a:spLocks noGrp="1"/>
          </p:cNvSpPr>
          <p:nvPr>
            <p:ph type="title" hasCustomPrompt="1"/>
          </p:nvPr>
        </p:nvSpPr>
        <p:spPr>
          <a:xfrm>
            <a:off x="647700" y="627063"/>
            <a:ext cx="2519363"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pic>
        <p:nvPicPr>
          <p:cNvPr id="11"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36564" y="172904"/>
            <a:ext cx="3450500" cy="4848545"/>
          </a:xfrm>
          <a:prstGeom prst="rect">
            <a:avLst/>
          </a:prstGeom>
        </p:spPr>
      </p:pic>
      <p:sp>
        <p:nvSpPr>
          <p:cNvPr id="9"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334215167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creen_XS">
    <p:spTree>
      <p:nvGrpSpPr>
        <p:cNvPr id="1" name=""/>
        <p:cNvGrpSpPr/>
        <p:nvPr/>
      </p:nvGrpSpPr>
      <p:grpSpPr>
        <a:xfrm>
          <a:off x="0" y="0"/>
          <a:ext cx="0" cy="0"/>
          <a:chOff x="0" y="0"/>
          <a:chExt cx="0" cy="0"/>
        </a:xfrm>
      </p:grpSpPr>
      <p:sp>
        <p:nvSpPr>
          <p:cNvPr id="6" name="Espace réservé pour une image  5"/>
          <p:cNvSpPr>
            <a:spLocks noGrp="1"/>
          </p:cNvSpPr>
          <p:nvPr>
            <p:ph type="pic" sz="quarter" idx="16"/>
          </p:nvPr>
        </p:nvSpPr>
        <p:spPr>
          <a:xfrm>
            <a:off x="6279414" y="1026803"/>
            <a:ext cx="1771810" cy="3124869"/>
          </a:xfrm>
          <a:solidFill>
            <a:schemeClr val="bg1"/>
          </a:solidFill>
          <a:effectLst/>
        </p:spPr>
        <p:txBody>
          <a:bodyPr/>
          <a:lstStyle/>
          <a:p>
            <a:endParaRPr lang="fr-FR"/>
          </a:p>
        </p:txBody>
      </p:sp>
      <p:sp>
        <p:nvSpPr>
          <p:cNvPr id="8" name="Titre 2"/>
          <p:cNvSpPr>
            <a:spLocks noGrp="1"/>
          </p:cNvSpPr>
          <p:nvPr>
            <p:ph type="title" hasCustomPrompt="1"/>
          </p:nvPr>
        </p:nvSpPr>
        <p:spPr>
          <a:xfrm>
            <a:off x="647700" y="627063"/>
            <a:ext cx="5184775" cy="360000"/>
          </a:xfrm>
          <a:prstGeom prst="rect">
            <a:avLst/>
          </a:prstGeom>
        </p:spPr>
        <p:txBody>
          <a:bodyPr tIns="0" bIns="0" anchor="t">
            <a:noAutofit/>
          </a:bodyPr>
          <a:lstStyle>
            <a:lvl1pPr algn="l" defTabSz="685800" rtl="0" eaLnBrk="1" latinLnBrk="0" hangingPunct="1">
              <a:lnSpc>
                <a:spcPct val="90000"/>
              </a:lnSpc>
              <a:spcBef>
                <a:spcPct val="0"/>
              </a:spcBef>
              <a:buNone/>
              <a:defRPr lang="fr-FR" sz="2800" kern="1200" dirty="0">
                <a:solidFill>
                  <a:srgbClr val="0096A9"/>
                </a:solidFill>
                <a:latin typeface="Century Gothic" panose="020B0502020202020204" pitchFamily="34" charset="0"/>
                <a:ea typeface="+mj-ea"/>
                <a:cs typeface="+mj-cs"/>
              </a:defRPr>
            </a:lvl1pPr>
          </a:lstStyle>
          <a:p>
            <a:r>
              <a:rPr lang="el"/>
              <a:t>Τίτλος</a:t>
            </a:r>
          </a:p>
        </p:txBody>
      </p:sp>
      <p:cxnSp>
        <p:nvCxnSpPr>
          <p:cNvPr id="7" name="Connecteur droit 6"/>
          <p:cNvCxnSpPr/>
          <p:nvPr userDrawn="1"/>
        </p:nvCxnSpPr>
        <p:spPr>
          <a:xfrm>
            <a:off x="647699" y="1105766"/>
            <a:ext cx="12596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5"/>
          </p:nvPr>
        </p:nvSpPr>
        <p:spPr>
          <a:xfrm>
            <a:off x="647700" y="1278660"/>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0" name="Espace réservé du texte 2"/>
          <p:cNvSpPr>
            <a:spLocks noGrp="1"/>
          </p:cNvSpPr>
          <p:nvPr>
            <p:ph type="body" sz="quarter" idx="17"/>
          </p:nvPr>
        </p:nvSpPr>
        <p:spPr>
          <a:xfrm>
            <a:off x="3311525" y="1278659"/>
            <a:ext cx="2519363" cy="3237778"/>
          </a:xfrm>
        </p:spPr>
        <p:txBody>
          <a:bodyPr/>
          <a:lstStyle>
            <a:lvl1pPr>
              <a:defRPr>
                <a:latin typeface="+mj-lt"/>
              </a:defRPr>
            </a:lvl1pPr>
            <a:lvl2pPr>
              <a:defRPr>
                <a:latin typeface="+mj-lt"/>
              </a:defRPr>
            </a:lvl2pPr>
            <a:lvl3pPr>
              <a:defRPr>
                <a:latin typeface="+mj-lt"/>
              </a:defRPr>
            </a:lvl3pPr>
            <a:lvl4pPr>
              <a:defRPr>
                <a:latin typeface="+mj-lt"/>
              </a:defRPr>
            </a:lvl4pPr>
            <a:lvl5pPr marL="174625" indent="-174625">
              <a:buClr>
                <a:schemeClr val="accent1"/>
              </a:buClr>
              <a:defRPr sz="1050">
                <a:latin typeface="+mj-lt"/>
              </a:defRPr>
            </a:lvl5p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pic>
        <p:nvPicPr>
          <p:cNvPr id="12"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43185" y="497387"/>
            <a:ext cx="2042405" cy="4163906"/>
          </a:xfrm>
          <a:prstGeom prst="rect">
            <a:avLst/>
          </a:prstGeom>
        </p:spPr>
      </p:pic>
      <p:sp>
        <p:nvSpPr>
          <p:cNvPr id="9" name="Espace réservé du numéro de diapositive 1"/>
          <p:cNvSpPr>
            <a:spLocks noGrp="1"/>
          </p:cNvSpPr>
          <p:nvPr>
            <p:ph type="sldNum" sz="quarter" idx="14"/>
          </p:nvPr>
        </p:nvSpPr>
        <p:spPr>
          <a:xfrm>
            <a:off x="8591550" y="4854937"/>
            <a:ext cx="552450" cy="274637"/>
          </a:xfrm>
          <a:prstGeom prst="rect">
            <a:avLst/>
          </a:prstGeom>
        </p:spPr>
        <p:txBody>
          <a:bodyPr/>
          <a:lstStyle>
            <a:lvl1pPr>
              <a:defRPr>
                <a:solidFill>
                  <a:schemeClr val="accent1"/>
                </a:solidFill>
              </a:defRPr>
            </a:lvl1pPr>
          </a:lstStyle>
          <a:p>
            <a:fld id="{79F9326D-DAD1-4BE6-82E4-E31BA829A511}" type="slidenum">
              <a:rPr lang="fr-FR" smtClean="0"/>
              <a:pPr/>
              <a:t>‹#›</a:t>
            </a:fld>
            <a:endParaRPr lang="fr-FR"/>
          </a:p>
        </p:txBody>
      </p:sp>
    </p:spTree>
    <p:extLst>
      <p:ext uri="{BB962C8B-B14F-4D97-AF65-F5344CB8AC3E}">
        <p14:creationId xmlns:p14="http://schemas.microsoft.com/office/powerpoint/2010/main" val="222492068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3"/>
          <p:cNvSpPr>
            <a:spLocks noGrp="1"/>
          </p:cNvSpPr>
          <p:nvPr>
            <p:ph type="title"/>
          </p:nvPr>
        </p:nvSpPr>
        <p:spPr>
          <a:xfrm>
            <a:off x="647700" y="627063"/>
            <a:ext cx="7848600" cy="360000"/>
          </a:xfrm>
          <a:prstGeom prst="rect">
            <a:avLst/>
          </a:prstGeom>
        </p:spPr>
        <p:txBody>
          <a:bodyPr vert="horz" lIns="0" tIns="45720" rIns="0" bIns="45720" rtlCol="0" anchor="ctr">
            <a:noAutofit/>
          </a:bodyPr>
          <a:lstStyle/>
          <a:p>
            <a:r>
              <a:rPr lang="el"/>
              <a:t>Αλλαγή του στυλ του τίτλου</a:t>
            </a:r>
          </a:p>
        </p:txBody>
      </p:sp>
      <p:sp>
        <p:nvSpPr>
          <p:cNvPr id="12" name="Text Placeholder 2"/>
          <p:cNvSpPr>
            <a:spLocks noGrp="1"/>
          </p:cNvSpPr>
          <p:nvPr>
            <p:ph type="body" idx="1"/>
          </p:nvPr>
        </p:nvSpPr>
        <p:spPr>
          <a:xfrm>
            <a:off x="647699" y="1524000"/>
            <a:ext cx="7848601" cy="2992437"/>
          </a:xfrm>
          <a:prstGeom prst="rect">
            <a:avLst/>
          </a:prstGeom>
        </p:spPr>
        <p:txBody>
          <a:bodyPr vert="horz" lIns="0" tIns="45720" rIns="90000" bIns="45720" rtlCol="0">
            <a:noAutofit/>
          </a:bodyPr>
          <a:lstStyle/>
          <a:p>
            <a:pPr lvl="0"/>
            <a:r>
              <a:rPr lang="el"/>
              <a:t>Αλλαγή των στυλ του κειμένου μάσκας</a:t>
            </a:r>
          </a:p>
          <a:p>
            <a:pPr lvl="1"/>
            <a:r>
              <a:rPr lang="el"/>
              <a:t>Δεύτερο επίπεδο</a:t>
            </a:r>
          </a:p>
          <a:p>
            <a:pPr lvl="2"/>
            <a:r>
              <a:rPr lang="el"/>
              <a:t>Τρίτο επίπεδο</a:t>
            </a:r>
          </a:p>
          <a:p>
            <a:pPr lvl="3"/>
            <a:r>
              <a:rPr lang="el"/>
              <a:t>Τέταρτο επίπεδο</a:t>
            </a:r>
          </a:p>
        </p:txBody>
      </p:sp>
      <p:sp>
        <p:nvSpPr>
          <p:cNvPr id="5" name="Espace réservé du numéro de diapositive 1"/>
          <p:cNvSpPr>
            <a:spLocks noGrp="1"/>
          </p:cNvSpPr>
          <p:nvPr>
            <p:ph type="sldNum" sz="quarter" idx="4"/>
          </p:nvPr>
        </p:nvSpPr>
        <p:spPr>
          <a:xfrm>
            <a:off x="8591550" y="4854937"/>
            <a:ext cx="552450" cy="274637"/>
          </a:xfrm>
          <a:prstGeom prst="rect">
            <a:avLst/>
          </a:prstGeom>
        </p:spPr>
        <p:txBody>
          <a:bodyPr/>
          <a:lstStyle>
            <a:lvl1pPr>
              <a:defRPr sz="900">
                <a:solidFill>
                  <a:schemeClr val="accent1"/>
                </a:solidFill>
              </a:defRPr>
            </a:lvl1pPr>
          </a:lstStyle>
          <a:p>
            <a:fld id="{79F9326D-DAD1-4BE6-82E4-E31BA829A511}"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04" r:id="rId1"/>
    <p:sldLayoutId id="2147483729" r:id="rId2"/>
    <p:sldLayoutId id="2147483734" r:id="rId3"/>
    <p:sldLayoutId id="2147483746" r:id="rId4"/>
    <p:sldLayoutId id="2147483749" r:id="rId5"/>
    <p:sldLayoutId id="2147483748" r:id="rId6"/>
    <p:sldLayoutId id="2147483750" r:id="rId7"/>
    <p:sldLayoutId id="2147483751" r:id="rId8"/>
    <p:sldLayoutId id="2147483752" r:id="rId9"/>
    <p:sldLayoutId id="2147483753" r:id="rId10"/>
    <p:sldLayoutId id="2147483754" r:id="rId11"/>
    <p:sldLayoutId id="2147483755" r:id="rId12"/>
    <p:sldLayoutId id="2147483756" r:id="rId13"/>
    <p:sldLayoutId id="2147483730" r:id="rId14"/>
    <p:sldLayoutId id="2147483760" r:id="rId15"/>
    <p:sldLayoutId id="2147483761" r:id="rId16"/>
    <p:sldLayoutId id="2147483767" r:id="rId17"/>
    <p:sldLayoutId id="2147483803" r:id="rId18"/>
  </p:sldLayoutIdLst>
  <p:transition spd="slow">
    <p:push dir="u"/>
  </p:transition>
  <p:txStyles>
    <p:titleStyle>
      <a:lvl1pPr algn="l" defTabSz="914400" rtl="0" eaLnBrk="1" latinLnBrk="0" hangingPunct="1">
        <a:lnSpc>
          <a:spcPct val="90000"/>
        </a:lnSpc>
        <a:spcBef>
          <a:spcPct val="0"/>
        </a:spcBef>
        <a:buNone/>
        <a:defRPr sz="2800" kern="1200">
          <a:solidFill>
            <a:schemeClr val="accent1"/>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0"/>
        </a:spcBef>
        <a:buClr>
          <a:srgbClr val="0696A8"/>
        </a:buClr>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180975" indent="-180975" algn="l" defTabSz="914400" rtl="0" eaLnBrk="1" latinLnBrk="0" hangingPunct="1">
        <a:lnSpc>
          <a:spcPct val="100000"/>
        </a:lnSpc>
        <a:spcBef>
          <a:spcPts val="0"/>
        </a:spcBef>
        <a:buClr>
          <a:srgbClr val="0696A8"/>
        </a:buClr>
        <a:buFont typeface="Arial" panose="020B0604020202020204" pitchFamily="34" charset="0"/>
        <a:buChar char="•"/>
        <a:defRPr sz="1050" kern="1200">
          <a:solidFill>
            <a:schemeClr val="tx1"/>
          </a:solidFill>
          <a:latin typeface="Century Gothic" panose="020B0502020202020204" pitchFamily="34" charset="0"/>
          <a:ea typeface="+mn-ea"/>
          <a:cs typeface="+mn-cs"/>
        </a:defRPr>
      </a:lvl2pPr>
      <a:lvl3pPr marL="180975" indent="-180975" algn="l" defTabSz="914400" rtl="0" eaLnBrk="1" latinLnBrk="0" hangingPunct="1">
        <a:lnSpc>
          <a:spcPct val="100000"/>
        </a:lnSpc>
        <a:spcBef>
          <a:spcPts val="0"/>
        </a:spcBef>
        <a:buClr>
          <a:srgbClr val="0696A8"/>
        </a:buClr>
        <a:buFont typeface="Arial" panose="020B0604020202020204" pitchFamily="34" charset="0"/>
        <a:buChar char="•"/>
        <a:defRPr sz="1050" kern="1200">
          <a:solidFill>
            <a:schemeClr val="tx1"/>
          </a:solidFill>
          <a:latin typeface="Century Gothic" panose="020B0502020202020204" pitchFamily="34" charset="0"/>
          <a:ea typeface="+mn-ea"/>
          <a:cs typeface="+mn-cs"/>
        </a:defRPr>
      </a:lvl3pPr>
      <a:lvl4pPr marL="180975" indent="-180975" algn="l" defTabSz="914400" rtl="0" eaLnBrk="1" latinLnBrk="0" hangingPunct="1">
        <a:lnSpc>
          <a:spcPct val="100000"/>
        </a:lnSpc>
        <a:spcBef>
          <a:spcPts val="0"/>
        </a:spcBef>
        <a:buClr>
          <a:srgbClr val="0696A8"/>
        </a:buClr>
        <a:buFont typeface="Arial" panose="020B0604020202020204" pitchFamily="34" charset="0"/>
        <a:buChar char="•"/>
        <a:defRPr sz="105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52">
          <p15:clr>
            <a:srgbClr val="F26B43"/>
          </p15:clr>
        </p15:guide>
        <p15:guide id="2" pos="408">
          <p15:clr>
            <a:srgbClr val="F26B43"/>
          </p15:clr>
        </p15:guide>
        <p15:guide id="3" orient="horz" pos="2845">
          <p15:clr>
            <a:srgbClr val="F26B43"/>
          </p15:clr>
        </p15:guide>
        <p15:guide id="4" orient="horz" pos="395">
          <p15:clr>
            <a:srgbClr val="F26B43"/>
          </p15:clr>
        </p15:guide>
        <p15:guide id="5" pos="725">
          <p15:clr>
            <a:srgbClr val="F26B43"/>
          </p15:clr>
        </p15:guide>
        <p15:guide id="6" pos="816">
          <p15:clr>
            <a:srgbClr val="F26B43"/>
          </p15:clr>
        </p15:guide>
        <p15:guide id="7" pos="5012">
          <p15:clr>
            <a:srgbClr val="F26B43"/>
          </p15:clr>
        </p15:guide>
        <p15:guide id="8" pos="4921">
          <p15:clr>
            <a:srgbClr val="F26B43"/>
          </p15:clr>
        </p15:guide>
        <p15:guide id="9" pos="4604">
          <p15:clr>
            <a:srgbClr val="F26B43"/>
          </p15:clr>
        </p15:guide>
        <p15:guide id="10" pos="4513">
          <p15:clr>
            <a:srgbClr val="F26B43"/>
          </p15:clr>
        </p15:guide>
        <p15:guide id="11" pos="1156">
          <p15:clr>
            <a:srgbClr val="F26B43"/>
          </p15:clr>
        </p15:guide>
        <p15:guide id="12" pos="1247">
          <p15:clr>
            <a:srgbClr val="F26B43"/>
          </p15:clr>
        </p15:guide>
        <p15:guide id="13" pos="4173">
          <p15:clr>
            <a:srgbClr val="F26B43"/>
          </p15:clr>
        </p15:guide>
        <p15:guide id="14" pos="4082">
          <p15:clr>
            <a:srgbClr val="F26B43"/>
          </p15:clr>
        </p15:guide>
        <p15:guide id="15" pos="3765">
          <p15:clr>
            <a:srgbClr val="F26B43"/>
          </p15:clr>
        </p15:guide>
        <p15:guide id="16" pos="3674">
          <p15:clr>
            <a:srgbClr val="F26B43"/>
          </p15:clr>
        </p15:guide>
        <p15:guide id="17" pos="1565">
          <p15:clr>
            <a:srgbClr val="F26B43"/>
          </p15:clr>
        </p15:guide>
        <p15:guide id="18" pos="1655">
          <p15:clr>
            <a:srgbClr val="F26B43"/>
          </p15:clr>
        </p15:guide>
        <p15:guide id="19" pos="1995">
          <p15:clr>
            <a:srgbClr val="F26B43"/>
          </p15:clr>
        </p15:guide>
        <p15:guide id="20" pos="2086">
          <p15:clr>
            <a:srgbClr val="F26B43"/>
          </p15:clr>
        </p15:guide>
        <p15:guide id="21" pos="3334">
          <p15:clr>
            <a:srgbClr val="F26B43"/>
          </p15:clr>
        </p15:guide>
        <p15:guide id="22" pos="3243">
          <p15:clr>
            <a:srgbClr val="F26B43"/>
          </p15:clr>
        </p15:guide>
        <p15:guide id="23" pos="2404">
          <p15:clr>
            <a:srgbClr val="F26B43"/>
          </p15:clr>
        </p15:guide>
        <p15:guide id="24" pos="2494">
          <p15:clr>
            <a:srgbClr val="F26B43"/>
          </p15:clr>
        </p15:guide>
        <p15:guide id="25" pos="2835">
          <p15:clr>
            <a:srgbClr val="F26B43"/>
          </p15:clr>
        </p15:guide>
        <p15:guide id="26" pos="29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l"/>
              <a:t>Προσθέστε τίτλο εδώ</a:t>
            </a:r>
          </a:p>
        </p:txBody>
      </p:sp>
      <p:sp>
        <p:nvSpPr>
          <p:cNvPr id="3" name="Text Placeholder 2"/>
          <p:cNvSpPr>
            <a:spLocks noGrp="1"/>
          </p:cNvSpPr>
          <p:nvPr>
            <p:ph type="body" idx="1"/>
          </p:nvPr>
        </p:nvSpPr>
        <p:spPr>
          <a:xfrm>
            <a:off x="822960" y="1581151"/>
            <a:ext cx="7543800" cy="2820668"/>
          </a:xfrm>
          <a:prstGeom prst="rect">
            <a:avLst/>
          </a:prstGeom>
        </p:spPr>
        <p:txBody>
          <a:bodyPr vert="horz" lIns="0" tIns="45720" rIns="0" bIns="45720" rtlCol="0">
            <a:normAutofit/>
          </a:body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482288" y="4665993"/>
            <a:ext cx="5113697" cy="273844"/>
          </a:xfrm>
          <a:prstGeom prst="rect">
            <a:avLst/>
          </a:prstGeom>
        </p:spPr>
        <p:txBody>
          <a:bodyPr/>
          <a:lstStyle>
            <a:lvl1pPr>
              <a:defRPr sz="825" b="0" i="0" cap="all" baseline="0">
                <a:solidFill>
                  <a:schemeClr val="tx1"/>
                </a:solidFill>
                <a:latin typeface="+mn-lt"/>
              </a:defRPr>
            </a:lvl1pPr>
          </a:lstStyle>
          <a:p>
            <a:r>
              <a:rPr lang="el"/>
              <a:t>CSP00012_S_M_Digital Forensic for Maritime: Πρότυπο παρουσίασης που δημιουργήθηκε από PR</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8197947" y="4665993"/>
            <a:ext cx="463434" cy="273844"/>
          </a:xfrm>
          <a:prstGeom prst="rect">
            <a:avLst/>
          </a:prstGeom>
        </p:spPr>
        <p:txBody>
          <a:bodyPr/>
          <a:lstStyle>
            <a:lvl1pPr algn="r">
              <a:defRPr sz="825"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3148192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801" r:id="rId19"/>
    <p:sldLayoutId id="2147483802" r:id="rId20"/>
  </p:sldLayoutIdLst>
  <p:hf hdr="0" dt="0"/>
  <p:txStyles>
    <p:titleStyle>
      <a:lvl1pPr algn="l" defTabSz="685800" rtl="0" eaLnBrk="1" latinLnBrk="0" hangingPunct="1">
        <a:lnSpc>
          <a:spcPct val="90000"/>
        </a:lnSpc>
        <a:spcBef>
          <a:spcPct val="0"/>
        </a:spcBef>
        <a:buNone/>
        <a:defRPr sz="4500" kern="1200" spc="-38" baseline="0">
          <a:solidFill>
            <a:schemeClr val="tx1"/>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
          <a:schemeClr val="accent1"/>
        </a:buClr>
        <a:buSzPct val="100000"/>
        <a:buFont typeface="Calibri" panose="020F0502020204030204" pitchFamily="34" charset="0"/>
        <a:buChar char=" "/>
        <a:defRPr sz="1500" kern="1200">
          <a:solidFill>
            <a:schemeClr val="tx1"/>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0A17A8F-6257-4BB1-9DD0-4DD0D5C0590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
              <a:t>Αλλαγή του στυλ του τίτλου</a:t>
            </a:r>
          </a:p>
        </p:txBody>
      </p:sp>
      <p:sp>
        <p:nvSpPr>
          <p:cNvPr id="3" name="Espace réservé du texte 2">
            <a:extLst>
              <a:ext uri="{FF2B5EF4-FFF2-40B4-BE49-F238E27FC236}">
                <a16:creationId xmlns:a16="http://schemas.microsoft.com/office/drawing/2014/main" id="{C20D8B30-4890-4246-8BE1-190A2D08EC6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
              <a:t>Κάντε κλικ για να αλλάξετε τα στυλ του κειμένου μάσκας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Espace réservé de la date 3">
            <a:extLst>
              <a:ext uri="{FF2B5EF4-FFF2-40B4-BE49-F238E27FC236}">
                <a16:creationId xmlns:a16="http://schemas.microsoft.com/office/drawing/2014/main" id="{31DF9D6E-D4EA-49A2-B2D6-735CE6C800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3C5B306-1F40-442C-B150-8721E81FDF1B}"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ED72C574-A1DB-4787-BAF9-5C1F5B44824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B2C2837-0D88-4D03-8580-CC1B3DA0FCA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8FC096-D195-4392-A597-E50EA60D946D}" type="slidenum">
              <a:rPr lang="fr-FR" smtClean="0"/>
              <a:t>‹#›</a:t>
            </a:fld>
            <a:endParaRPr lang="fr-FR"/>
          </a:p>
        </p:txBody>
      </p:sp>
      <p:pic>
        <p:nvPicPr>
          <p:cNvPr id="10" name="Picture 8">
            <a:extLst>
              <a:ext uri="{FF2B5EF4-FFF2-40B4-BE49-F238E27FC236}">
                <a16:creationId xmlns:a16="http://schemas.microsoft.com/office/drawing/2014/main" id="{F9ABB052-2C73-3244-EEE0-656486C120FF}"/>
              </a:ext>
            </a:extLst>
          </p:cNvPr>
          <p:cNvPicPr>
            <a:picLocks noChangeAspect="1"/>
          </p:cNvPicPr>
          <p:nvPr userDrawn="1"/>
        </p:nvPicPr>
        <p:blipFill rotWithShape="1">
          <a:blip r:embed="rId14" cstate="email">
            <a:alphaModFix amt="18000"/>
            <a:extLst>
              <a:ext uri="{28A0092B-C50C-407E-A947-70E740481C1C}">
                <a14:useLocalDpi xmlns:a14="http://schemas.microsoft.com/office/drawing/2010/main"/>
              </a:ext>
            </a:extLst>
          </a:blip>
          <a:srcRect/>
          <a:stretch/>
        </p:blipFill>
        <p:spPr>
          <a:xfrm>
            <a:off x="-1665057" y="34951"/>
            <a:ext cx="5214004" cy="5143500"/>
          </a:xfrm>
          <a:prstGeom prst="rect">
            <a:avLst/>
          </a:prstGeom>
        </p:spPr>
      </p:pic>
      <p:sp>
        <p:nvSpPr>
          <p:cNvPr id="7" name="ZoneTexte 6">
            <a:extLst>
              <a:ext uri="{FF2B5EF4-FFF2-40B4-BE49-F238E27FC236}">
                <a16:creationId xmlns:a16="http://schemas.microsoft.com/office/drawing/2014/main" id="{69C4FFBD-9E1D-85C4-0FCF-079E306E453A}"/>
              </a:ext>
            </a:extLst>
          </p:cNvPr>
          <p:cNvSpPr txBox="1"/>
          <p:nvPr userDrawn="1"/>
        </p:nvSpPr>
        <p:spPr>
          <a:xfrm>
            <a:off x="8048347" y="8908"/>
            <a:ext cx="1087157"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900"/>
              </a:spcBef>
              <a:spcAft>
                <a:spcPts val="150"/>
              </a:spcAft>
              <a:buClr>
                <a:srgbClr val="FFBA00"/>
              </a:buClr>
              <a:buSzPct val="100000"/>
              <a:buFont typeface="Calibri" panose="020F0502020204030204" pitchFamily="34" charset="0"/>
              <a:buNone/>
              <a:tabLst/>
              <a:defRPr/>
            </a:pPr>
            <a:r>
              <a:rPr kumimoji="0" lang="el" sz="1100" b="1" i="0" u="none" strike="noStrike" kern="1200" cap="none" spc="0" normalizeH="0" baseline="0" noProof="0">
                <a:ln>
                  <a:noFill/>
                </a:ln>
                <a:solidFill>
                  <a:srgbClr val="D87A1A"/>
                </a:solidFill>
                <a:effectLst/>
                <a:uLnTx/>
                <a:uFillTx/>
                <a:latin typeface="Century Gothic"/>
                <a:ea typeface="+mn-ea"/>
                <a:cs typeface="+mn-cs"/>
              </a:rPr>
              <a:t>CSP0011_C_E</a:t>
            </a:r>
          </a:p>
        </p:txBody>
      </p:sp>
    </p:spTree>
    <p:extLst>
      <p:ext uri="{BB962C8B-B14F-4D97-AF65-F5344CB8AC3E}">
        <p14:creationId xmlns:p14="http://schemas.microsoft.com/office/powerpoint/2010/main" val="124222066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www.cybersecpro-project.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49.jpe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44.xml"/><Relationship Id="rId1" Type="http://schemas.openxmlformats.org/officeDocument/2006/relationships/themeOverride" Target="../theme/themeOverride1.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6.png"/><Relationship Id="rId2" Type="http://schemas.openxmlformats.org/officeDocument/2006/relationships/slideLayout" Target="../slideLayouts/slideLayout45.xml"/><Relationship Id="rId1" Type="http://schemas.openxmlformats.org/officeDocument/2006/relationships/themeOverride" Target="../theme/themeOverride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hyperlink" Target="https://www.cybersecpro-project.eu/" TargetMode="External"/><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5.xml"/><Relationship Id="rId1" Type="http://schemas.openxmlformats.org/officeDocument/2006/relationships/themeOverride" Target="../theme/themeOverride3.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themeOverride" Target="../theme/themeOverride4.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8" Type="http://schemas.openxmlformats.org/officeDocument/2006/relationships/hyperlink" Target="https://www.cybersecpro-project.eu/" TargetMode="External"/><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5.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5.xml"/><Relationship Id="rId1" Type="http://schemas.openxmlformats.org/officeDocument/2006/relationships/themeOverride" Target="../theme/themeOverride6.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50.jpeg"/><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0.xml"/><Relationship Id="rId1" Type="http://schemas.openxmlformats.org/officeDocument/2006/relationships/themeOverride" Target="../theme/themeOverride7.xml"/><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50.jpeg"/><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8" Type="http://schemas.openxmlformats.org/officeDocument/2006/relationships/hyperlink" Target="https://www.sans.org/" TargetMode="External"/><Relationship Id="rId3" Type="http://schemas.openxmlformats.org/officeDocument/2006/relationships/hyperlink" Target="https://www.isa.org/about-isa" TargetMode="External"/><Relationship Id="rId7" Type="http://schemas.openxmlformats.org/officeDocument/2006/relationships/hyperlink" Target="https://owasp.org/" TargetMode="External"/><Relationship Id="rId2" Type="http://schemas.openxmlformats.org/officeDocument/2006/relationships/hyperlink" Target="https://csrc.nist.gov/publications/detail/sp/800-82/rev-2/final" TargetMode="External"/><Relationship Id="rId1" Type="http://schemas.openxmlformats.org/officeDocument/2006/relationships/slideLayout" Target="../slideLayouts/slideLayout50.xml"/><Relationship Id="rId6" Type="http://schemas.openxmlformats.org/officeDocument/2006/relationships/hyperlink" Target="https://www.iso.org/isoiec-27001-information-security.html" TargetMode="External"/><Relationship Id="rId11" Type="http://schemas.openxmlformats.org/officeDocument/2006/relationships/hyperlink" Target="https://www.enseccoe.org/" TargetMode="External"/><Relationship Id="rId5" Type="http://schemas.openxmlformats.org/officeDocument/2006/relationships/hyperlink" Target="https://www.nist.gov/" TargetMode="External"/><Relationship Id="rId10" Type="http://schemas.openxmlformats.org/officeDocument/2006/relationships/hyperlink" Target="https://www.ferc.gov/" TargetMode="External"/><Relationship Id="rId4" Type="http://schemas.openxmlformats.org/officeDocument/2006/relationships/hyperlink" Target="https://www.isa.org/standards-and-publications/isa-standards/isa-iec-62443-series-of-standards" TargetMode="External"/><Relationship Id="rId9" Type="http://schemas.openxmlformats.org/officeDocument/2006/relationships/hyperlink" Target="https://www.enisa.europa.eu/"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0.xml"/><Relationship Id="rId4" Type="http://schemas.openxmlformats.org/officeDocument/2006/relationships/image" Target="../media/image90.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50.xml"/><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5234939" y="868977"/>
            <a:ext cx="3799645" cy="1661159"/>
          </a:xfrm>
        </p:spPr>
        <p:txBody>
          <a:bodyPr>
            <a:noAutofit/>
          </a:bodyPr>
          <a:lstStyle/>
          <a:p>
            <a:r>
              <a:rPr lang="el" sz="3200" dirty="0"/>
              <a:t>Προσομοιώσεις (</a:t>
            </a:r>
            <a:r>
              <a:rPr lang="en-US" sz="3200" dirty="0"/>
              <a:t>Cyber Ranges</a:t>
            </a:r>
            <a:r>
              <a:rPr lang="el" sz="3200" dirty="0"/>
              <a:t>) και Επιχειρήσεις Κυβερνοασφάλειας στο SCADA</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5346114" y="3936626"/>
            <a:ext cx="3242570" cy="756694"/>
          </a:xfrm>
        </p:spPr>
        <p:txBody>
          <a:bodyPr/>
          <a:lstStyle/>
          <a:p>
            <a:r>
              <a:rPr lang="el" dirty="0"/>
              <a:t>ΠαρουσΙαση απΟ: Bruno BENDER</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5234940" y="2530136"/>
            <a:ext cx="3909060" cy="756695"/>
          </a:xfrm>
        </p:spPr>
        <p:txBody>
          <a:bodyPr/>
          <a:lstStyle/>
          <a:p>
            <a:r>
              <a:rPr lang="el"/>
              <a:t>CSP0011_S_E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2630818" y="-8370"/>
            <a:ext cx="1914810" cy="514413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solidFill>
                <a:srgbClr val="000000"/>
              </a:solidFill>
              <a:latin typeface="Century Gothic"/>
            </a:endParaRPr>
          </a:p>
        </p:txBody>
      </p:sp>
      <p:pic>
        <p:nvPicPr>
          <p:cNvPr id="47" name="Picture Placeholder 46" descr="Ασπρόμαυρο εξώφυλλο με μπλε τετράγωνα&#10;&#10;Περιγραφή που δημιουργείται αυτόματα">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5" name="ZoneTexte 4">
            <a:extLst>
              <a:ext uri="{FF2B5EF4-FFF2-40B4-BE49-F238E27FC236}">
                <a16:creationId xmlns:a16="http://schemas.microsoft.com/office/drawing/2014/main" id="{FE6ECF59-8649-FBD0-FC09-4A44012C9E5E}"/>
              </a:ext>
            </a:extLst>
          </p:cNvPr>
          <p:cNvSpPr txBox="1"/>
          <p:nvPr/>
        </p:nvSpPr>
        <p:spPr>
          <a:xfrm>
            <a:off x="5422692" y="4226122"/>
            <a:ext cx="3242570" cy="307777"/>
          </a:xfrm>
          <a:prstGeom prst="rect">
            <a:avLst/>
          </a:prstGeom>
          <a:noFill/>
        </p:spPr>
        <p:txBody>
          <a:bodyPr wrap="square">
            <a:spAutoFit/>
          </a:bodyPr>
          <a:lstStyle/>
          <a:p>
            <a:r>
              <a:rPr lang="el" sz="1400" u="sng">
                <a:solidFill>
                  <a:schemeClr val="accent2"/>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https://www.cybersecpro-project.eu/</a:t>
            </a:r>
            <a:endParaRPr lang="fr-FR">
              <a:solidFill>
                <a:schemeClr val="accent2"/>
              </a:solidFill>
            </a:endParaRPr>
          </a:p>
        </p:txBody>
      </p:sp>
    </p:spTree>
    <p:extLst>
      <p:ext uri="{BB962C8B-B14F-4D97-AF65-F5344CB8AC3E}">
        <p14:creationId xmlns:p14="http://schemas.microsoft.com/office/powerpoint/2010/main" val="3503979848"/>
      </p:ext>
    </p:extLst>
  </p:cSld>
  <p:clrMapOvr>
    <a:masterClrMapping/>
  </p:clrMapOvr>
  <mc:AlternateContent xmlns:mc="http://schemas.openxmlformats.org/markup-compatibility/2006" xmlns:p14="http://schemas.microsoft.com/office/powerpoint/2010/main">
    <mc:Choice Requires="p14">
      <p:transition spd="slow" p14:dur="2000" advTm="10091"/>
    </mc:Choice>
    <mc:Fallback xmlns="" xmlns:ahyp="http://schemas.microsoft.com/office/drawing/2018/hyperlinkcolor" xmlns:a14="http://schemas.microsoft.com/office/drawing/2010/main" xmlns:adec="http://schemas.microsoft.com/office/drawing/2017/decorative" xmlns:a16="http://schemas.microsoft.com/office/drawing/2014/main">
      <p:transition spd="slow" advTm="100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3917-072D-B98F-53A4-46496DCB7D2A}"/>
              </a:ext>
            </a:extLst>
          </p:cNvPr>
          <p:cNvSpPr>
            <a:spLocks noGrp="1"/>
          </p:cNvSpPr>
          <p:nvPr>
            <p:ph type="ctrTitle"/>
          </p:nvPr>
        </p:nvSpPr>
        <p:spPr>
          <a:xfrm>
            <a:off x="4949841" y="0"/>
            <a:ext cx="3590158" cy="737419"/>
          </a:xfrm>
        </p:spPr>
        <p:txBody>
          <a:bodyPr>
            <a:normAutofit fontScale="90000"/>
          </a:bodyPr>
          <a:lstStyle/>
          <a:p>
            <a:r>
              <a:rPr lang="el"/>
              <a:t>Περίγραμμα Εκπαίδευσης</a:t>
            </a:r>
          </a:p>
        </p:txBody>
      </p:sp>
      <p:sp>
        <p:nvSpPr>
          <p:cNvPr id="10" name="Subtitle 9">
            <a:extLst>
              <a:ext uri="{FF2B5EF4-FFF2-40B4-BE49-F238E27FC236}">
                <a16:creationId xmlns:a16="http://schemas.microsoft.com/office/drawing/2014/main" id="{DB4740A4-A1D9-E9B5-6838-073E1369284E}"/>
              </a:ext>
            </a:extLst>
          </p:cNvPr>
          <p:cNvSpPr>
            <a:spLocks noGrp="1"/>
          </p:cNvSpPr>
          <p:nvPr>
            <p:ph type="subTitle" idx="1"/>
          </p:nvPr>
        </p:nvSpPr>
        <p:spPr>
          <a:xfrm>
            <a:off x="4949841" y="872335"/>
            <a:ext cx="3590158" cy="572924"/>
          </a:xfrm>
        </p:spPr>
        <p:txBody>
          <a:bodyPr/>
          <a:lstStyle/>
          <a:p>
            <a:r>
              <a:rPr lang="el"/>
              <a:t>Ημέρα-1</a:t>
            </a:r>
          </a:p>
        </p:txBody>
      </p:sp>
      <p:sp>
        <p:nvSpPr>
          <p:cNvPr id="11" name="Text Placeholder 10">
            <a:extLst>
              <a:ext uri="{FF2B5EF4-FFF2-40B4-BE49-F238E27FC236}">
                <a16:creationId xmlns:a16="http://schemas.microsoft.com/office/drawing/2014/main" id="{06C1B1B9-02C9-EF1E-AFBE-E40015F082E0}"/>
              </a:ext>
            </a:extLst>
          </p:cNvPr>
          <p:cNvSpPr>
            <a:spLocks noGrp="1"/>
          </p:cNvSpPr>
          <p:nvPr>
            <p:ph type="body" sz="quarter" idx="12"/>
          </p:nvPr>
        </p:nvSpPr>
        <p:spPr>
          <a:xfrm>
            <a:off x="4949841" y="1755946"/>
            <a:ext cx="3597533" cy="301454"/>
          </a:xfrm>
        </p:spPr>
        <p:txBody>
          <a:bodyPr>
            <a:noAutofit/>
          </a:bodyPr>
          <a:lstStyle/>
          <a:p>
            <a:r>
              <a:rPr lang="el" sz="1200"/>
              <a:t>Θέμα-1: Ορισμός IT / OT</a:t>
            </a:r>
          </a:p>
        </p:txBody>
      </p:sp>
      <p:sp>
        <p:nvSpPr>
          <p:cNvPr id="23" name="Text Placeholder 22">
            <a:extLst>
              <a:ext uri="{FF2B5EF4-FFF2-40B4-BE49-F238E27FC236}">
                <a16:creationId xmlns:a16="http://schemas.microsoft.com/office/drawing/2014/main" id="{E8F44E43-BD27-EF72-1581-53AA4AF310DE}"/>
              </a:ext>
            </a:extLst>
          </p:cNvPr>
          <p:cNvSpPr>
            <a:spLocks noGrp="1"/>
          </p:cNvSpPr>
          <p:nvPr>
            <p:ph type="body" sz="quarter" idx="15"/>
          </p:nvPr>
        </p:nvSpPr>
        <p:spPr>
          <a:xfrm>
            <a:off x="4949842" y="2064936"/>
            <a:ext cx="4194158" cy="613009"/>
          </a:xfrm>
        </p:spPr>
        <p:txBody>
          <a:bodyPr/>
          <a:lstStyle/>
          <a:p>
            <a:pPr>
              <a:spcBef>
                <a:spcPts val="450"/>
              </a:spcBef>
              <a:spcAft>
                <a:spcPts val="0"/>
              </a:spcAft>
            </a:pPr>
            <a:r>
              <a:rPr lang="el"/>
              <a:t>Περιβάλλον Βιομηχανικών Συστημάτων Ελέγχου</a:t>
            </a:r>
          </a:p>
          <a:p>
            <a:pPr>
              <a:spcBef>
                <a:spcPts val="450"/>
              </a:spcBef>
              <a:spcAft>
                <a:spcPts val="0"/>
              </a:spcAft>
            </a:pPr>
            <a:r>
              <a:rPr lang="el"/>
              <a:t>PLC/SCADA</a:t>
            </a:r>
          </a:p>
          <a:p>
            <a:pPr>
              <a:spcBef>
                <a:spcPts val="450"/>
              </a:spcBef>
              <a:spcAft>
                <a:spcPts val="0"/>
              </a:spcAft>
            </a:pPr>
            <a:r>
              <a:rPr lang="el"/>
              <a:t>Παράδειγμα : Αγωγοί</a:t>
            </a:r>
          </a:p>
        </p:txBody>
      </p:sp>
      <p:sp>
        <p:nvSpPr>
          <p:cNvPr id="12" name="Text Placeholder 11">
            <a:extLst>
              <a:ext uri="{FF2B5EF4-FFF2-40B4-BE49-F238E27FC236}">
                <a16:creationId xmlns:a16="http://schemas.microsoft.com/office/drawing/2014/main" id="{A45E210F-6B8D-736F-B141-2B3CBE61357A}"/>
              </a:ext>
            </a:extLst>
          </p:cNvPr>
          <p:cNvSpPr>
            <a:spLocks noGrp="1"/>
          </p:cNvSpPr>
          <p:nvPr>
            <p:ph type="body" sz="quarter" idx="13"/>
          </p:nvPr>
        </p:nvSpPr>
        <p:spPr>
          <a:xfrm>
            <a:off x="4949840" y="2816249"/>
            <a:ext cx="3891600" cy="301454"/>
          </a:xfrm>
        </p:spPr>
        <p:txBody>
          <a:bodyPr>
            <a:noAutofit/>
          </a:bodyPr>
          <a:lstStyle/>
          <a:p>
            <a:pPr>
              <a:spcBef>
                <a:spcPts val="450"/>
              </a:spcBef>
              <a:spcAft>
                <a:spcPts val="0"/>
              </a:spcAft>
            </a:pPr>
            <a:r>
              <a:rPr lang="el" sz="1200"/>
              <a:t>Θέμα-2: Ψηφιακή Εγκληματολογία για PLC / SCADA</a:t>
            </a:r>
          </a:p>
        </p:txBody>
      </p:sp>
      <p:sp>
        <p:nvSpPr>
          <p:cNvPr id="24" name="Text Placeholder 23">
            <a:extLst>
              <a:ext uri="{FF2B5EF4-FFF2-40B4-BE49-F238E27FC236}">
                <a16:creationId xmlns:a16="http://schemas.microsoft.com/office/drawing/2014/main" id="{55DD8B99-A215-EB84-183A-F3B1E73A45B5}"/>
              </a:ext>
            </a:extLst>
          </p:cNvPr>
          <p:cNvSpPr>
            <a:spLocks noGrp="1"/>
          </p:cNvSpPr>
          <p:nvPr>
            <p:ph type="body" sz="quarter" idx="16"/>
          </p:nvPr>
        </p:nvSpPr>
        <p:spPr>
          <a:xfrm>
            <a:off x="4949840" y="3130719"/>
            <a:ext cx="4126924" cy="396850"/>
          </a:xfrm>
        </p:spPr>
        <p:txBody>
          <a:bodyPr/>
          <a:lstStyle/>
          <a:p>
            <a:pPr>
              <a:spcBef>
                <a:spcPts val="450"/>
              </a:spcBef>
              <a:spcAft>
                <a:spcPts val="0"/>
              </a:spcAft>
            </a:pPr>
            <a:r>
              <a:rPr lang="el"/>
              <a:t>Τοπολογίες / ταξινομίες</a:t>
            </a:r>
          </a:p>
          <a:p>
            <a:pPr>
              <a:spcBef>
                <a:spcPts val="450"/>
              </a:spcBef>
              <a:spcAft>
                <a:spcPts val="0"/>
              </a:spcAft>
            </a:pPr>
            <a:r>
              <a:rPr lang="el"/>
              <a:t>Ζωντανή εγκληματολογία</a:t>
            </a:r>
          </a:p>
          <a:p>
            <a:pPr>
              <a:spcBef>
                <a:spcPts val="450"/>
              </a:spcBef>
              <a:spcAft>
                <a:spcPts val="0"/>
              </a:spcAft>
            </a:pPr>
            <a:endParaRPr lang="en-US"/>
          </a:p>
        </p:txBody>
      </p:sp>
      <p:sp>
        <p:nvSpPr>
          <p:cNvPr id="13" name="Text Placeholder 12">
            <a:extLst>
              <a:ext uri="{FF2B5EF4-FFF2-40B4-BE49-F238E27FC236}">
                <a16:creationId xmlns:a16="http://schemas.microsoft.com/office/drawing/2014/main" id="{19847AB5-5442-A3C4-87F1-C737DF1C6DC0}"/>
              </a:ext>
            </a:extLst>
          </p:cNvPr>
          <p:cNvSpPr>
            <a:spLocks noGrp="1"/>
          </p:cNvSpPr>
          <p:nvPr>
            <p:ph type="body" sz="quarter" idx="14"/>
          </p:nvPr>
        </p:nvSpPr>
        <p:spPr>
          <a:xfrm>
            <a:off x="4949841" y="3659589"/>
            <a:ext cx="3597533" cy="301454"/>
          </a:xfrm>
        </p:spPr>
        <p:txBody>
          <a:bodyPr>
            <a:normAutofit/>
          </a:bodyPr>
          <a:lstStyle/>
          <a:p>
            <a:pPr>
              <a:spcBef>
                <a:spcPts val="450"/>
              </a:spcBef>
              <a:spcAft>
                <a:spcPts val="0"/>
              </a:spcAft>
            </a:pPr>
            <a:r>
              <a:rPr lang="el" sz="1200"/>
              <a:t>Θέμα-3: Λεπτομερείς Αρχιτεκτονικές</a:t>
            </a:r>
          </a:p>
        </p:txBody>
      </p:sp>
      <p:sp>
        <p:nvSpPr>
          <p:cNvPr id="25" name="Text Placeholder 24">
            <a:extLst>
              <a:ext uri="{FF2B5EF4-FFF2-40B4-BE49-F238E27FC236}">
                <a16:creationId xmlns:a16="http://schemas.microsoft.com/office/drawing/2014/main" id="{CBF28C9E-02B3-7B82-54FB-BB732FF1E97A}"/>
              </a:ext>
            </a:extLst>
          </p:cNvPr>
          <p:cNvSpPr>
            <a:spLocks noGrp="1"/>
          </p:cNvSpPr>
          <p:nvPr>
            <p:ph type="body" sz="quarter" idx="17"/>
          </p:nvPr>
        </p:nvSpPr>
        <p:spPr>
          <a:xfrm>
            <a:off x="4949841" y="3967328"/>
            <a:ext cx="4126923" cy="639680"/>
          </a:xfrm>
        </p:spPr>
        <p:txBody>
          <a:bodyPr/>
          <a:lstStyle/>
          <a:p>
            <a:pPr>
              <a:spcBef>
                <a:spcPts val="450"/>
              </a:spcBef>
              <a:spcAft>
                <a:spcPts val="0"/>
              </a:spcAft>
            </a:pPr>
            <a:r>
              <a:rPr lang="el"/>
              <a:t>Επίπεδο OSI </a:t>
            </a:r>
          </a:p>
          <a:p>
            <a:pPr>
              <a:spcBef>
                <a:spcPts val="450"/>
              </a:spcBef>
              <a:spcAft>
                <a:spcPts val="0"/>
              </a:spcAft>
            </a:pPr>
            <a:r>
              <a:rPr lang="el"/>
              <a:t>IT / OT</a:t>
            </a:r>
          </a:p>
          <a:p>
            <a:pPr>
              <a:spcBef>
                <a:spcPts val="450"/>
              </a:spcBef>
              <a:spcAft>
                <a:spcPts val="0"/>
              </a:spcAft>
            </a:pPr>
            <a:r>
              <a:rPr lang="el"/>
              <a:t>Εισαγωγή στα τρωτά σημεία και τις απειλές</a:t>
            </a:r>
          </a:p>
        </p:txBody>
      </p:sp>
      <p:grpSp>
        <p:nvGrpSpPr>
          <p:cNvPr id="44" name="Group 43">
            <a:extLst>
              <a:ext uri="{FF2B5EF4-FFF2-40B4-BE49-F238E27FC236}">
                <a16:creationId xmlns:a16="http://schemas.microsoft.com/office/drawing/2014/main" id="{19A1C40A-BC04-C14E-7867-E3D7B15979F8}"/>
              </a:ext>
              <a:ext uri="{C183D7F6-B498-43B3-948B-1728B52AA6E4}">
                <adec:decorative xmlns:adec="http://schemas.microsoft.com/office/drawing/2017/decorative" val="1"/>
              </a:ext>
            </a:extLst>
          </p:cNvPr>
          <p:cNvGrpSpPr/>
          <p:nvPr/>
        </p:nvGrpSpPr>
        <p:grpSpPr>
          <a:xfrm>
            <a:off x="2313046" y="1"/>
            <a:ext cx="2219347" cy="5153585"/>
            <a:chOff x="3084061" y="0"/>
            <a:chExt cx="2959129" cy="6871447"/>
          </a:xfrm>
        </p:grpSpPr>
        <p:sp>
          <p:nvSpPr>
            <p:cNvPr id="45" name="Freeform: Shape 44">
              <a:extLst>
                <a:ext uri="{FF2B5EF4-FFF2-40B4-BE49-F238E27FC236}">
                  <a16:creationId xmlns:a16="http://schemas.microsoft.com/office/drawing/2014/main" id="{45521D96-1220-9A5F-FB15-764C14CD87A4}"/>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cxnSp>
          <p:nvCxnSpPr>
            <p:cNvPr id="46" name="Straight Connector 45">
              <a:extLst>
                <a:ext uri="{FF2B5EF4-FFF2-40B4-BE49-F238E27FC236}">
                  <a16:creationId xmlns:a16="http://schemas.microsoft.com/office/drawing/2014/main" id="{937359AB-4FC7-AF1F-096F-69BD733B876C}"/>
                </a:ext>
              </a:extLst>
            </p:cNvPr>
            <p:cNvCxnSpPr>
              <a:cxnSpLocks/>
            </p:cNvCxnSpPr>
            <p:nvPr/>
          </p:nvCxnSpPr>
          <p:spPr>
            <a:xfrm flipH="1">
              <a:off x="308406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5" name="Picture Placeholder 14"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5379627D-9B2A-E0CB-76C0-3EADE6FC7807}"/>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719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3917-072D-B98F-53A4-46496DCB7D2A}"/>
              </a:ext>
            </a:extLst>
          </p:cNvPr>
          <p:cNvSpPr>
            <a:spLocks noGrp="1"/>
          </p:cNvSpPr>
          <p:nvPr>
            <p:ph type="ctrTitle"/>
          </p:nvPr>
        </p:nvSpPr>
        <p:spPr>
          <a:xfrm>
            <a:off x="4949841" y="0"/>
            <a:ext cx="3590158" cy="737419"/>
          </a:xfrm>
        </p:spPr>
        <p:txBody>
          <a:bodyPr>
            <a:normAutofit fontScale="90000"/>
          </a:bodyPr>
          <a:lstStyle/>
          <a:p>
            <a:r>
              <a:rPr lang="el"/>
              <a:t>Περίγραμμα Εκπαίδευσης</a:t>
            </a:r>
          </a:p>
        </p:txBody>
      </p:sp>
      <p:sp>
        <p:nvSpPr>
          <p:cNvPr id="10" name="Subtitle 9">
            <a:extLst>
              <a:ext uri="{FF2B5EF4-FFF2-40B4-BE49-F238E27FC236}">
                <a16:creationId xmlns:a16="http://schemas.microsoft.com/office/drawing/2014/main" id="{DB4740A4-A1D9-E9B5-6838-073E1369284E}"/>
              </a:ext>
            </a:extLst>
          </p:cNvPr>
          <p:cNvSpPr>
            <a:spLocks noGrp="1"/>
          </p:cNvSpPr>
          <p:nvPr>
            <p:ph type="subTitle" idx="1"/>
          </p:nvPr>
        </p:nvSpPr>
        <p:spPr>
          <a:xfrm>
            <a:off x="4949841" y="872335"/>
            <a:ext cx="3590158" cy="572924"/>
          </a:xfrm>
        </p:spPr>
        <p:txBody>
          <a:bodyPr/>
          <a:lstStyle/>
          <a:p>
            <a:r>
              <a:rPr lang="el"/>
              <a:t>Ημέρα-2</a:t>
            </a:r>
          </a:p>
        </p:txBody>
      </p:sp>
      <p:sp>
        <p:nvSpPr>
          <p:cNvPr id="11" name="Text Placeholder 10">
            <a:extLst>
              <a:ext uri="{FF2B5EF4-FFF2-40B4-BE49-F238E27FC236}">
                <a16:creationId xmlns:a16="http://schemas.microsoft.com/office/drawing/2014/main" id="{06C1B1B9-02C9-EF1E-AFBE-E40015F082E0}"/>
              </a:ext>
            </a:extLst>
          </p:cNvPr>
          <p:cNvSpPr>
            <a:spLocks noGrp="1"/>
          </p:cNvSpPr>
          <p:nvPr>
            <p:ph type="body" sz="quarter" idx="12"/>
          </p:nvPr>
        </p:nvSpPr>
        <p:spPr>
          <a:xfrm>
            <a:off x="4949841" y="1584496"/>
            <a:ext cx="3597533" cy="301454"/>
          </a:xfrm>
        </p:spPr>
        <p:txBody>
          <a:bodyPr>
            <a:noAutofit/>
          </a:bodyPr>
          <a:lstStyle/>
          <a:p>
            <a:r>
              <a:rPr lang="el" sz="1600"/>
              <a:t>Θέμα-4: Ευπάθειες</a:t>
            </a:r>
          </a:p>
        </p:txBody>
      </p:sp>
      <p:sp>
        <p:nvSpPr>
          <p:cNvPr id="23" name="Text Placeholder 22">
            <a:extLst>
              <a:ext uri="{FF2B5EF4-FFF2-40B4-BE49-F238E27FC236}">
                <a16:creationId xmlns:a16="http://schemas.microsoft.com/office/drawing/2014/main" id="{E8F44E43-BD27-EF72-1581-53AA4AF310DE}"/>
              </a:ext>
            </a:extLst>
          </p:cNvPr>
          <p:cNvSpPr>
            <a:spLocks noGrp="1"/>
          </p:cNvSpPr>
          <p:nvPr>
            <p:ph type="body" sz="quarter" idx="15"/>
          </p:nvPr>
        </p:nvSpPr>
        <p:spPr>
          <a:xfrm>
            <a:off x="4949842" y="1893486"/>
            <a:ext cx="4194158" cy="613009"/>
          </a:xfrm>
        </p:spPr>
        <p:txBody>
          <a:bodyPr/>
          <a:lstStyle/>
          <a:p>
            <a:pPr>
              <a:spcBef>
                <a:spcPts val="450"/>
              </a:spcBef>
              <a:spcAft>
                <a:spcPts val="0"/>
              </a:spcAft>
            </a:pPr>
            <a:r>
              <a:rPr lang="el" sz="1200"/>
              <a:t>Προκλήσεις στον τομέα της ασφάλειας</a:t>
            </a:r>
          </a:p>
          <a:p>
            <a:pPr>
              <a:spcBef>
                <a:spcPts val="450"/>
              </a:spcBef>
              <a:spcAft>
                <a:spcPts val="0"/>
              </a:spcAft>
            </a:pPr>
            <a:r>
              <a:rPr lang="el" sz="1200"/>
              <a:t>Λίστα ευπαθειών</a:t>
            </a:r>
          </a:p>
          <a:p>
            <a:pPr>
              <a:spcBef>
                <a:spcPts val="450"/>
              </a:spcBef>
              <a:spcAft>
                <a:spcPts val="0"/>
              </a:spcAft>
            </a:pPr>
            <a:r>
              <a:rPr lang="el" sz="1200"/>
              <a:t>Μεθοδολογία</a:t>
            </a:r>
          </a:p>
          <a:p>
            <a:pPr>
              <a:spcBef>
                <a:spcPts val="450"/>
              </a:spcBef>
              <a:spcAft>
                <a:spcPts val="0"/>
              </a:spcAft>
            </a:pPr>
            <a:r>
              <a:rPr lang="el" sz="1200"/>
              <a:t>Σενάρια εύρους</a:t>
            </a:r>
          </a:p>
        </p:txBody>
      </p:sp>
      <p:sp>
        <p:nvSpPr>
          <p:cNvPr id="12" name="Text Placeholder 11">
            <a:extLst>
              <a:ext uri="{FF2B5EF4-FFF2-40B4-BE49-F238E27FC236}">
                <a16:creationId xmlns:a16="http://schemas.microsoft.com/office/drawing/2014/main" id="{A45E210F-6B8D-736F-B141-2B3CBE61357A}"/>
              </a:ext>
            </a:extLst>
          </p:cNvPr>
          <p:cNvSpPr>
            <a:spLocks noGrp="1"/>
          </p:cNvSpPr>
          <p:nvPr>
            <p:ph type="body" sz="quarter" idx="13"/>
          </p:nvPr>
        </p:nvSpPr>
        <p:spPr>
          <a:xfrm>
            <a:off x="4949840" y="3250170"/>
            <a:ext cx="3891600" cy="301454"/>
          </a:xfrm>
        </p:spPr>
        <p:txBody>
          <a:bodyPr>
            <a:noAutofit/>
          </a:bodyPr>
          <a:lstStyle/>
          <a:p>
            <a:pPr>
              <a:spcBef>
                <a:spcPts val="450"/>
              </a:spcBef>
              <a:spcAft>
                <a:spcPts val="0"/>
              </a:spcAft>
            </a:pPr>
            <a:r>
              <a:rPr lang="el" sz="1600"/>
              <a:t>Θέμα-5 : Πλατφόρμα διείσδυσης</a:t>
            </a:r>
          </a:p>
        </p:txBody>
      </p:sp>
      <p:sp>
        <p:nvSpPr>
          <p:cNvPr id="24" name="Text Placeholder 23">
            <a:extLst>
              <a:ext uri="{FF2B5EF4-FFF2-40B4-BE49-F238E27FC236}">
                <a16:creationId xmlns:a16="http://schemas.microsoft.com/office/drawing/2014/main" id="{55DD8B99-A215-EB84-183A-F3B1E73A45B5}"/>
              </a:ext>
            </a:extLst>
          </p:cNvPr>
          <p:cNvSpPr>
            <a:spLocks noGrp="1"/>
          </p:cNvSpPr>
          <p:nvPr>
            <p:ph type="body" sz="quarter" idx="16"/>
          </p:nvPr>
        </p:nvSpPr>
        <p:spPr>
          <a:xfrm>
            <a:off x="4949840" y="3564640"/>
            <a:ext cx="4126924" cy="396850"/>
          </a:xfrm>
        </p:spPr>
        <p:txBody>
          <a:bodyPr/>
          <a:lstStyle/>
          <a:p>
            <a:pPr>
              <a:spcBef>
                <a:spcPts val="450"/>
              </a:spcBef>
              <a:spcAft>
                <a:spcPts val="0"/>
              </a:spcAft>
            </a:pPr>
            <a:r>
              <a:rPr lang="el" sz="1200" dirty="0"/>
              <a:t>Αναφορές</a:t>
            </a:r>
          </a:p>
          <a:p>
            <a:pPr>
              <a:spcBef>
                <a:spcPts val="450"/>
              </a:spcBef>
              <a:spcAft>
                <a:spcPts val="0"/>
              </a:spcAft>
            </a:pPr>
            <a:r>
              <a:rPr lang="el" sz="1200" dirty="0"/>
              <a:t>Πρακτική εκπαίδευση</a:t>
            </a:r>
          </a:p>
          <a:p>
            <a:pPr>
              <a:spcBef>
                <a:spcPts val="450"/>
              </a:spcBef>
              <a:spcAft>
                <a:spcPts val="0"/>
              </a:spcAft>
            </a:pPr>
            <a:r>
              <a:rPr lang="el" sz="1200" dirty="0"/>
              <a:t>Αξιοποίηση των αποτελεσμάτων</a:t>
            </a:r>
          </a:p>
          <a:p>
            <a:pPr>
              <a:spcBef>
                <a:spcPts val="450"/>
              </a:spcBef>
              <a:spcAft>
                <a:spcPts val="0"/>
              </a:spcAft>
            </a:pPr>
            <a:r>
              <a:rPr lang="el" sz="1200" dirty="0"/>
              <a:t>LL / </a:t>
            </a:r>
            <a:r>
              <a:rPr lang="en-US" sz="1200" dirty="0"/>
              <a:t>LI</a:t>
            </a:r>
            <a:endParaRPr lang="el" sz="1200" dirty="0"/>
          </a:p>
          <a:p>
            <a:pPr>
              <a:spcBef>
                <a:spcPts val="450"/>
              </a:spcBef>
              <a:spcAft>
                <a:spcPts val="0"/>
              </a:spcAft>
            </a:pPr>
            <a:endParaRPr lang="en-US" sz="1200" dirty="0"/>
          </a:p>
        </p:txBody>
      </p:sp>
      <p:grpSp>
        <p:nvGrpSpPr>
          <p:cNvPr id="44" name="Group 43">
            <a:extLst>
              <a:ext uri="{FF2B5EF4-FFF2-40B4-BE49-F238E27FC236}">
                <a16:creationId xmlns:a16="http://schemas.microsoft.com/office/drawing/2014/main" id="{19A1C40A-BC04-C14E-7867-E3D7B15979F8}"/>
              </a:ext>
              <a:ext uri="{C183D7F6-B498-43B3-948B-1728B52AA6E4}">
                <adec:decorative xmlns:adec="http://schemas.microsoft.com/office/drawing/2017/decorative" val="1"/>
              </a:ext>
            </a:extLst>
          </p:cNvPr>
          <p:cNvGrpSpPr/>
          <p:nvPr/>
        </p:nvGrpSpPr>
        <p:grpSpPr>
          <a:xfrm>
            <a:off x="2313046" y="1"/>
            <a:ext cx="2219347" cy="5153585"/>
            <a:chOff x="3084061" y="0"/>
            <a:chExt cx="2959129" cy="6871447"/>
          </a:xfrm>
        </p:grpSpPr>
        <p:sp>
          <p:nvSpPr>
            <p:cNvPr id="45" name="Freeform: Shape 44">
              <a:extLst>
                <a:ext uri="{FF2B5EF4-FFF2-40B4-BE49-F238E27FC236}">
                  <a16:creationId xmlns:a16="http://schemas.microsoft.com/office/drawing/2014/main" id="{45521D96-1220-9A5F-FB15-764C14CD87A4}"/>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cxnSp>
          <p:nvCxnSpPr>
            <p:cNvPr id="46" name="Straight Connector 45">
              <a:extLst>
                <a:ext uri="{FF2B5EF4-FFF2-40B4-BE49-F238E27FC236}">
                  <a16:creationId xmlns:a16="http://schemas.microsoft.com/office/drawing/2014/main" id="{937359AB-4FC7-AF1F-096F-69BD733B876C}"/>
                </a:ext>
              </a:extLst>
            </p:cNvPr>
            <p:cNvCxnSpPr>
              <a:cxnSpLocks/>
            </p:cNvCxnSpPr>
            <p:nvPr/>
          </p:nvCxnSpPr>
          <p:spPr>
            <a:xfrm flipH="1">
              <a:off x="308406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5" name="Picture Placeholder 14"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5379627D-9B2A-E0CB-76C0-3EADE6FC7807}"/>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974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146216"/>
            <a:ext cx="4000809" cy="1138736"/>
          </a:xfrm>
        </p:spPr>
        <p:txBody>
          <a:bodyPr>
            <a:normAutofit/>
          </a:bodyPr>
          <a:lstStyle/>
          <a:p>
            <a:r>
              <a:rPr lang="el"/>
              <a:t>Θέμα-1: Ορισμοί</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954281" y="1433083"/>
            <a:ext cx="3590158" cy="572924"/>
          </a:xfrm>
        </p:spPr>
        <p:txBody>
          <a:bodyPr>
            <a:normAutofit fontScale="92500" lnSpcReduction="10000"/>
          </a:bodyPr>
          <a:lstStyle/>
          <a:p>
            <a:r>
              <a:rPr lang="el"/>
              <a:t>Θα καλύψουμε αυτές τις δεξιότητες</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954281" y="2120938"/>
            <a:ext cx="4008184" cy="1927400"/>
          </a:xfrm>
        </p:spPr>
        <p:txBody>
          <a:bodyPr>
            <a:noAutofit/>
          </a:bodyPr>
          <a:lstStyle/>
          <a:p>
            <a:pPr>
              <a:spcBef>
                <a:spcPts val="450"/>
              </a:spcBef>
              <a:spcAft>
                <a:spcPts val="0"/>
              </a:spcAft>
            </a:pPr>
            <a:r>
              <a:rPr lang="el" sz="1200"/>
              <a:t>Εισαγωγή στις νομικές και κανονιστικές πτυχές του PLC / SCADA : Αυτό το μέρος θα αναλύσει λεπτομερώς το PLC και το SCADA στο επιχειρησιακό τους περιβάλλον καθώς και τις ιδιαιτερότητές τους όταν χρησιμοποιούνται για την υποστήριξη βιομηχανικών συστημάτων ελέγχου (ICS).</a:t>
            </a:r>
          </a:p>
          <a:p>
            <a:pPr>
              <a:spcBef>
                <a:spcPts val="450"/>
              </a:spcBef>
              <a:spcAft>
                <a:spcPts val="0"/>
              </a:spcAft>
            </a:pPr>
            <a:r>
              <a:rPr lang="el" sz="1200"/>
              <a:t>IT / OT: Αυτή η ενότητα θα συζητήσει τον διαχωρισμό μεταξύ IT και OT καθώς και τις ιδιαιτερότητές τους όταν χρησιμοποιούνται για την υποστήριξη βιομηχανικών συστημάτων ελέγχου (ICS).</a:t>
            </a:r>
          </a:p>
          <a:p>
            <a:pPr>
              <a:spcBef>
                <a:spcPts val="450"/>
              </a:spcBef>
              <a:spcAft>
                <a:spcPts val="0"/>
              </a:spcAft>
            </a:pPr>
            <a:r>
              <a:rPr lang="el" sz="1200"/>
              <a:t>Το παράδειγμα των βιομηχανικών συστημάτων ελέγχου για αγωγούς θα χρησιμοποιηθεί ως παράδειγμα</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10" name="Espace réservé pour une image  9" descr="Μια εικόνα που περιέχει στιγμιότυπο οθόνης, Ηλεκτρονικά, Ουρανός, Έλεγχος&#10;&#10;Περιγραφή που δημιουργείται αυτόματα">
            <a:extLst>
              <a:ext uri="{FF2B5EF4-FFF2-40B4-BE49-F238E27FC236}">
                <a16:creationId xmlns:a16="http://schemas.microsoft.com/office/drawing/2014/main" id="{4DE4E412-DF6D-0A92-0EE6-861E95F3B54A}"/>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3132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60490"/>
            <a:ext cx="4283944" cy="1393659"/>
          </a:xfrm>
        </p:spPr>
        <p:txBody>
          <a:bodyPr>
            <a:normAutofit/>
          </a:bodyPr>
          <a:lstStyle/>
          <a:p>
            <a:r>
              <a:rPr lang="el" dirty="0"/>
              <a:t>Θέμα-2: Ψηφιακή Εγκληματολογία σε PLC/ SCADA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954280" y="1347358"/>
            <a:ext cx="4008743" cy="572924"/>
          </a:xfrm>
        </p:spPr>
        <p:txBody>
          <a:bodyPr>
            <a:normAutofit/>
          </a:bodyPr>
          <a:lstStyle/>
          <a:p>
            <a:r>
              <a:rPr lang="el" dirty="0"/>
              <a:t>Θα καλύψουμε αυτές τις δεξιότητες</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3947961" y="1881252"/>
            <a:ext cx="5125670" cy="2683933"/>
          </a:xfrm>
        </p:spPr>
        <p:txBody>
          <a:bodyPr>
            <a:noAutofit/>
          </a:bodyPr>
          <a:lstStyle/>
          <a:p>
            <a:pPr>
              <a:spcBef>
                <a:spcPts val="450"/>
              </a:spcBef>
              <a:spcAft>
                <a:spcPts val="0"/>
              </a:spcAft>
            </a:pPr>
            <a:r>
              <a:rPr lang="el" sz="1000" dirty="0"/>
              <a:t>Θα παρουσιαστεί η έννοια της ασφάλειας πληροφοριών σχετικά με την ΟΤ και η σημασία της για τη βιομηχανική οργάνωση. Οι τύποι πληροφοριακών πόρων που πρέπει να προστατεύονται, καθώς και οι διάφορες απειλές και ευπάθειες που αντιμετωπίζουν αυτά τα περιουσιακά στοιχεία θα εισαχθούν μέσω διαφόρων περιπτώσεων χρήσης και σεναρίων.</a:t>
            </a:r>
          </a:p>
          <a:p>
            <a:pPr>
              <a:spcBef>
                <a:spcPts val="450"/>
              </a:spcBef>
              <a:spcAft>
                <a:spcPts val="0"/>
              </a:spcAft>
            </a:pPr>
            <a:r>
              <a:rPr lang="el" sz="1000" dirty="0"/>
              <a:t>Μια ενότητα αφιερωμένη στα αποδεικτικά στοιχεία των περιστατικών επιθέσεων στο SCADA / PLC θα επιτρέψει τον προσδιορισμό των συγκεκριμένων απειλών και τρωτών σημείων που υπάρχουν στον βιομηχανικό τομέα. Θα παρουσιάσει επίσης τους διαφορετικούς τύπους επιθέσεων και τους επιτιθέμενους που τις ξεκινούν, καθώς και τις διάφορες λύσεις για τον μετριασμό τους.</a:t>
            </a:r>
          </a:p>
          <a:p>
            <a:pPr>
              <a:spcBef>
                <a:spcPts val="450"/>
              </a:spcBef>
              <a:spcAft>
                <a:spcPts val="0"/>
              </a:spcAft>
            </a:pPr>
            <a:r>
              <a:rPr lang="el" sz="1000" dirty="0"/>
              <a:t>Η ενότητα θα παρουσιάσει διάφορα σενάρια στο πλαίσιο της CIA (οι τρεις πυλώνες της ασφάλειας των πληροφοριών: εμπιστευτικότητα, ακεραιότητα και διαθεσιμότητα). Θα εξηγεί τι αντιπροσωπεύει κάθε σενάριο ως κίνδυνος για κάθε πυλώνα και γιατί θα μπορούσε να επηρεάσει τις βιομηχανικές δραστηριότητες.</a:t>
            </a:r>
          </a:p>
          <a:p>
            <a:pPr>
              <a:spcBef>
                <a:spcPts val="450"/>
              </a:spcBef>
              <a:spcAft>
                <a:spcPts val="0"/>
              </a:spcAft>
            </a:pPr>
            <a:r>
              <a:rPr lang="el" sz="1000" dirty="0"/>
              <a:t>Άλλα μοντέλα ασφαλείας που μπορούν να χρησιμοποιηθούν για την προστασία των πληροφοριακών πόρων θα χρησιμοποιηθούν κατά τη διάρκεια του εργαστηρίου. Αυτά τα μοντέλα περιλαμβάνουν το πλαίσιο ασφάλειας στον κυβερνοχώρο NIST, το πρότυπο ISO / IEC 27001 και το πλαίσιο COBIT.</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5" name="Espace réservé pour une image  4" descr="Μια εικόνα που περιέχει κείμενο, πρόσωπο, ηλεκτρονικές συσκευές, ρούχα&#10;&#10;Περιγραφή που δημιουργείται αυτόματα">
            <a:extLst>
              <a:ext uri="{FF2B5EF4-FFF2-40B4-BE49-F238E27FC236}">
                <a16:creationId xmlns:a16="http://schemas.microsoft.com/office/drawing/2014/main" id="{14FAF487-73A6-1CFD-4ECA-6D613B5E05F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340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231941"/>
            <a:ext cx="4182344" cy="1138736"/>
          </a:xfrm>
        </p:spPr>
        <p:txBody>
          <a:bodyPr>
            <a:normAutofit fontScale="90000"/>
          </a:bodyPr>
          <a:lstStyle/>
          <a:p>
            <a:r>
              <a:rPr lang="el" dirty="0"/>
              <a:t>Θέμα-3: </a:t>
            </a:r>
            <a:br>
              <a:rPr lang="en-US" dirty="0"/>
            </a:br>
            <a:r>
              <a:rPr lang="el" dirty="0"/>
              <a:t>Λεπτομερείς Αρχιτεκτονικές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07378" y="1370677"/>
            <a:ext cx="3931811" cy="572924"/>
          </a:xfrm>
        </p:spPr>
        <p:txBody>
          <a:bodyPr>
            <a:normAutofit fontScale="92500"/>
          </a:bodyPr>
          <a:lstStyle/>
          <a:p>
            <a:r>
              <a:rPr lang="el" dirty="0"/>
              <a:t>Θα καλύψουμε αυτές τις δεξιότητες</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611609" y="1997866"/>
            <a:ext cx="4350856" cy="2404068"/>
          </a:xfrm>
        </p:spPr>
        <p:txBody>
          <a:bodyPr>
            <a:noAutofit/>
          </a:bodyPr>
          <a:lstStyle/>
          <a:p>
            <a:pPr>
              <a:spcBef>
                <a:spcPts val="450"/>
              </a:spcBef>
              <a:spcAft>
                <a:spcPts val="0"/>
              </a:spcAft>
            </a:pPr>
            <a:r>
              <a:rPr lang="el" sz="1400" dirty="0"/>
              <a:t>Οι τοπολογίες / ταξινομίες θα εισαγάγουν το επίπεδο λειτουργίας των στοιχείων ενός ICS και τη θέση του PLC / SCADA μέσα σε αυτές τις αρχιτεκτονικές</a:t>
            </a:r>
          </a:p>
          <a:p>
            <a:pPr>
              <a:spcBef>
                <a:spcPts val="450"/>
              </a:spcBef>
              <a:spcAft>
                <a:spcPts val="0"/>
              </a:spcAft>
            </a:pPr>
            <a:r>
              <a:rPr lang="el" sz="1400" dirty="0"/>
              <a:t>Τα βιομηχανικά περιβάλλοντα που θα εξεταστούν περιλαμβάνουν τους ακόλουθους τομείς:</a:t>
            </a:r>
          </a:p>
          <a:p>
            <a:pPr lvl="4">
              <a:spcBef>
                <a:spcPts val="450"/>
              </a:spcBef>
              <a:spcAft>
                <a:spcPts val="0"/>
              </a:spcAft>
            </a:pPr>
            <a:r>
              <a:rPr lang="el" sz="1200" dirty="0"/>
              <a:t>Ενέργεια</a:t>
            </a:r>
          </a:p>
          <a:p>
            <a:pPr lvl="4">
              <a:spcBef>
                <a:spcPts val="450"/>
              </a:spcBef>
              <a:spcAft>
                <a:spcPts val="0"/>
              </a:spcAft>
            </a:pPr>
            <a:r>
              <a:rPr lang="el" sz="1200" dirty="0"/>
              <a:t>Πετρέλαιο &amp;; Φυσικό Αέριο</a:t>
            </a:r>
          </a:p>
          <a:p>
            <a:pPr lvl="4">
              <a:spcBef>
                <a:spcPts val="450"/>
              </a:spcBef>
              <a:spcAft>
                <a:spcPts val="0"/>
              </a:spcAft>
            </a:pPr>
            <a:r>
              <a:rPr lang="el" sz="1200" dirty="0"/>
              <a:t>Ναυτηλία</a:t>
            </a:r>
          </a:p>
          <a:p>
            <a:pPr>
              <a:spcBef>
                <a:spcPts val="450"/>
              </a:spcBef>
              <a:spcAft>
                <a:spcPts val="0"/>
              </a:spcAft>
            </a:pPr>
            <a:r>
              <a:rPr lang="el" sz="1400" dirty="0"/>
              <a:t>Θα παρουσιαστούν οι επιπτώσεις των δικτύων πληροφορικής / ΟΤ και ο τρόπος να έρθετε από το ένα και να πάτε στο άλλο</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6" name="Espace réservé pour une image  5" descr="Μια εικόνα που περιέχει ουρανό, σύννεφο, φορητό υπολογιστή, κτίριο&#10;&#10;Περιγραφή που δημιουργείται αυτόματα">
            <a:extLst>
              <a:ext uri="{FF2B5EF4-FFF2-40B4-BE49-F238E27FC236}">
                <a16:creationId xmlns:a16="http://schemas.microsoft.com/office/drawing/2014/main" id="{68C8FB46-A2C7-9AA7-0FAA-06F141D95E9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6096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961656" y="536741"/>
            <a:ext cx="4182344" cy="1138736"/>
          </a:xfrm>
        </p:spPr>
        <p:txBody>
          <a:bodyPr>
            <a:normAutofit/>
          </a:bodyPr>
          <a:lstStyle/>
          <a:p>
            <a:r>
              <a:rPr lang="el"/>
              <a:t>Θέμα-4: </a:t>
            </a:r>
            <a:br>
              <a:rPr lang="en-US"/>
            </a:br>
            <a:r>
              <a:rPr lang="el"/>
              <a:t>Ευπάθειες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954281" y="1823608"/>
            <a:ext cx="3590158" cy="572924"/>
          </a:xfrm>
        </p:spPr>
        <p:txBody>
          <a:bodyPr>
            <a:normAutofit fontScale="92500" lnSpcReduction="10000"/>
          </a:bodyPr>
          <a:lstStyle/>
          <a:p>
            <a:r>
              <a:rPr lang="el"/>
              <a:t>Θα καλύψουμε αυτές τις δεξιότητες</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954281" y="2511463"/>
            <a:ext cx="4008184" cy="2289137"/>
          </a:xfrm>
        </p:spPr>
        <p:txBody>
          <a:bodyPr>
            <a:noAutofit/>
          </a:bodyPr>
          <a:lstStyle/>
          <a:p>
            <a:pPr>
              <a:spcBef>
                <a:spcPts val="450"/>
              </a:spcBef>
              <a:spcAft>
                <a:spcPts val="0"/>
              </a:spcAft>
            </a:pPr>
            <a:r>
              <a:rPr lang="el" sz="1400"/>
              <a:t>Προκλήσεις ασφάλειας για τα PLC / SCADA και το περιβάλλον τους</a:t>
            </a:r>
          </a:p>
          <a:p>
            <a:pPr>
              <a:spcBef>
                <a:spcPts val="450"/>
              </a:spcBef>
              <a:spcAft>
                <a:spcPts val="0"/>
              </a:spcAft>
            </a:pPr>
            <a:r>
              <a:rPr lang="el" sz="1400"/>
              <a:t>Η λίστα των πιο αναγνωρισμένων τρωτών σημείων θα παρουσιαστεί σε μια αρχιτεκτονική ICS</a:t>
            </a:r>
          </a:p>
          <a:p>
            <a:pPr>
              <a:spcBef>
                <a:spcPts val="450"/>
              </a:spcBef>
              <a:spcAft>
                <a:spcPts val="0"/>
              </a:spcAft>
            </a:pPr>
            <a:r>
              <a:rPr lang="el" sz="1400"/>
              <a:t>Θα περιγραφεί η γενική μεθοδολογία που χρησιμοποιείται εντός του εύρους</a:t>
            </a:r>
          </a:p>
          <a:p>
            <a:pPr>
              <a:spcBef>
                <a:spcPts val="450"/>
              </a:spcBef>
              <a:spcAft>
                <a:spcPts val="0"/>
              </a:spcAft>
            </a:pPr>
            <a:r>
              <a:rPr lang="el" sz="1400"/>
              <a:t>Τουλάχιστον τα τρωτά σημεία θα αντιμετωπίσουν τα 7 σενάρια εύρους που έχουν εντοπιστεί</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5" name="Espace réservé pour une image  4" descr="Μια εικόνα που περιέχει βιομηχανία, σωλήνα, μέταλλο, εργοστάσιο&#10;&#10;Περιγραφή που δημιουργείται αυτόματα">
            <a:extLst>
              <a:ext uri="{FF2B5EF4-FFF2-40B4-BE49-F238E27FC236}">
                <a16:creationId xmlns:a16="http://schemas.microsoft.com/office/drawing/2014/main" id="{FBE2D982-1162-838E-5C71-0B7C6181715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519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572000" y="172019"/>
            <a:ext cx="4182344" cy="1138736"/>
          </a:xfrm>
        </p:spPr>
        <p:txBody>
          <a:bodyPr>
            <a:normAutofit/>
          </a:bodyPr>
          <a:lstStyle/>
          <a:p>
            <a:r>
              <a:rPr lang="el" dirty="0"/>
              <a:t>Θέμα-5: </a:t>
            </a:r>
            <a:br>
              <a:rPr lang="en-US" dirty="0"/>
            </a:br>
            <a:r>
              <a:rPr lang="el" dirty="0"/>
              <a:t>Πλατφόρμα διείσδυσης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572000" y="1389841"/>
            <a:ext cx="3590158" cy="572924"/>
          </a:xfrm>
        </p:spPr>
        <p:txBody>
          <a:bodyPr>
            <a:normAutofit fontScale="92500" lnSpcReduction="10000"/>
          </a:bodyPr>
          <a:lstStyle/>
          <a:p>
            <a:r>
              <a:rPr lang="el" dirty="0"/>
              <a:t>Θα καλύψουμε αυτές τις δεξιότητες</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380548" y="2120938"/>
            <a:ext cx="4581917" cy="2289137"/>
          </a:xfrm>
        </p:spPr>
        <p:txBody>
          <a:bodyPr>
            <a:noAutofit/>
          </a:bodyPr>
          <a:lstStyle/>
          <a:p>
            <a:pPr>
              <a:spcBef>
                <a:spcPts val="450"/>
              </a:spcBef>
              <a:spcAft>
                <a:spcPts val="0"/>
              </a:spcAft>
            </a:pPr>
            <a:r>
              <a:rPr lang="el" sz="1200" dirty="0"/>
              <a:t>Για την παρουσίαση της πλατφόρμας διείσδυσης, οι αναφορές και οι πηγές θα επιτρέψουν την παρουσίαση τριών ή περισσότερων συγκεκριμένων σεναρίων </a:t>
            </a:r>
          </a:p>
          <a:p>
            <a:pPr>
              <a:spcBef>
                <a:spcPts val="450"/>
              </a:spcBef>
              <a:spcAft>
                <a:spcPts val="0"/>
              </a:spcAft>
            </a:pPr>
            <a:r>
              <a:rPr lang="el" sz="1200" dirty="0"/>
              <a:t>Τα τρία προσδιοριζόμενα σενάρια θα παρουσιαστούν σε μια «πρακτική εκπαίδευση που θα περιλαμβάνει: </a:t>
            </a:r>
          </a:p>
          <a:p>
            <a:pPr>
              <a:spcBef>
                <a:spcPts val="450"/>
              </a:spcBef>
              <a:spcAft>
                <a:spcPts val="0"/>
              </a:spcAft>
            </a:pPr>
            <a:r>
              <a:rPr lang="el" sz="1200" dirty="0"/>
              <a:t>- Μεταβάσεις IT σε OT</a:t>
            </a:r>
          </a:p>
          <a:p>
            <a:pPr>
              <a:spcBef>
                <a:spcPts val="450"/>
              </a:spcBef>
              <a:spcAft>
                <a:spcPts val="0"/>
              </a:spcAft>
            </a:pPr>
            <a:r>
              <a:rPr lang="el" sz="1200" dirty="0"/>
              <a:t>- Ο άνθρωπος στη μέση</a:t>
            </a:r>
          </a:p>
          <a:p>
            <a:pPr>
              <a:spcBef>
                <a:spcPts val="450"/>
              </a:spcBef>
              <a:spcAft>
                <a:spcPts val="0"/>
              </a:spcAft>
            </a:pPr>
            <a:r>
              <a:rPr lang="el" sz="1200" dirty="0"/>
              <a:t>- Κακόβουλο PLC / SCADA </a:t>
            </a:r>
          </a:p>
          <a:p>
            <a:pPr>
              <a:spcBef>
                <a:spcPts val="450"/>
              </a:spcBef>
              <a:spcAft>
                <a:spcPts val="0"/>
              </a:spcAft>
            </a:pPr>
            <a:r>
              <a:rPr lang="el" sz="1200" dirty="0"/>
              <a:t>Η αξιοποίηση των αποτελεσμάτων θα ολοκληρώσει το εργαστήριο / sceminar προτείνοντας ορισμένα διδάγματα που αντλήθηκαν και διδάγματα που εντοπίστηκαν, καθώς και βέλτιστες πρακτικές</a:t>
            </a:r>
          </a:p>
          <a:p>
            <a:pPr>
              <a:spcBef>
                <a:spcPts val="450"/>
              </a:spcBef>
              <a:spcAft>
                <a:spcPts val="0"/>
              </a:spcAft>
            </a:pPr>
            <a:r>
              <a:rPr lang="el" sz="1200" dirty="0"/>
              <a:t>Τέλος αξιολόγησης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6" name="Espace réservé pour une image  5" descr="Μια εικόνα που περιέχει ουρανό, σύννεφο, φορητό υπολογιστή, κτίριο&#10;&#10;Περιγραφή που δημιουργείται αυτόματα">
            <a:extLst>
              <a:ext uri="{FF2B5EF4-FFF2-40B4-BE49-F238E27FC236}">
                <a16:creationId xmlns:a16="http://schemas.microsoft.com/office/drawing/2014/main" id="{68C8FB46-A2C7-9AA7-0FAA-06F141D95E9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9649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51E62-7F55-3B6A-FF5F-39D8CFE7414F}"/>
              </a:ext>
            </a:extLst>
          </p:cNvPr>
          <p:cNvSpPr>
            <a:spLocks noGrp="1"/>
          </p:cNvSpPr>
          <p:nvPr>
            <p:ph type="ctrTitle"/>
          </p:nvPr>
        </p:nvSpPr>
        <p:spPr/>
        <p:txBody>
          <a:bodyPr>
            <a:normAutofit/>
          </a:bodyPr>
          <a:lstStyle/>
          <a:p>
            <a:r>
              <a:rPr lang="el" sz="3200"/>
              <a:t>Μέθοδος αξιολόγησης</a:t>
            </a:r>
          </a:p>
        </p:txBody>
      </p:sp>
      <p:sp>
        <p:nvSpPr>
          <p:cNvPr id="15" name="Slide Number Placeholder 14">
            <a:extLst>
              <a:ext uri="{FF2B5EF4-FFF2-40B4-BE49-F238E27FC236}">
                <a16:creationId xmlns:a16="http://schemas.microsoft.com/office/drawing/2014/main" id="{A0F88C39-60B8-7163-0602-9B68A9FCDBFF}"/>
              </a:ext>
            </a:extLst>
          </p:cNvPr>
          <p:cNvSpPr>
            <a:spLocks noGrp="1"/>
          </p:cNvSpPr>
          <p:nvPr>
            <p:ph type="sldNum" sz="quarter" idx="4"/>
          </p:nvPr>
        </p:nvSpPr>
        <p:spPr/>
        <p:txBody>
          <a:bodyPr/>
          <a:lstStyle/>
          <a:p>
            <a:fld id="{3A98EE3D-8CD1-4C3F-BD1C-C98C9596463C}" type="slidenum">
              <a:rPr lang="en-US">
                <a:solidFill>
                  <a:srgbClr val="FFFFFF"/>
                </a:solidFill>
                <a:latin typeface="Century Gothic"/>
              </a:rPr>
              <a:pPr/>
              <a:t>17</a:t>
            </a:fld>
            <a:endParaRPr lang="en-US">
              <a:solidFill>
                <a:srgbClr val="FFFFFF"/>
              </a:solidFill>
              <a:latin typeface="Century Gothic"/>
            </a:endParaRPr>
          </a:p>
        </p:txBody>
      </p:sp>
      <p:grpSp>
        <p:nvGrpSpPr>
          <p:cNvPr id="17" name="Group 16">
            <a:extLst>
              <a:ext uri="{FF2B5EF4-FFF2-40B4-BE49-F238E27FC236}">
                <a16:creationId xmlns:a16="http://schemas.microsoft.com/office/drawing/2014/main" id="{98B1A91E-7D63-4E15-B7EA-0453BC15265C}"/>
              </a:ext>
              <a:ext uri="{C183D7F6-B498-43B3-948B-1728B52AA6E4}">
                <adec:decorative xmlns:adec="http://schemas.microsoft.com/office/drawing/2017/decorative" val="1"/>
              </a:ext>
            </a:extLst>
          </p:cNvPr>
          <p:cNvGrpSpPr/>
          <p:nvPr/>
        </p:nvGrpSpPr>
        <p:grpSpPr>
          <a:xfrm>
            <a:off x="5527773" y="-17654"/>
            <a:ext cx="1921924" cy="5163866"/>
            <a:chOff x="7370364" y="-23539"/>
            <a:chExt cx="2562565" cy="6885155"/>
          </a:xfrm>
        </p:grpSpPr>
        <p:pic>
          <p:nvPicPr>
            <p:cNvPr id="18" name="Graphic 17">
              <a:extLst>
                <a:ext uri="{FF2B5EF4-FFF2-40B4-BE49-F238E27FC236}">
                  <a16:creationId xmlns:a16="http://schemas.microsoft.com/office/drawing/2014/main" id="{F0A32002-CC31-2B6D-7A5D-66EDF27611B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19" name="Freeform: Shape 18">
              <a:extLst>
                <a:ext uri="{FF2B5EF4-FFF2-40B4-BE49-F238E27FC236}">
                  <a16:creationId xmlns:a16="http://schemas.microsoft.com/office/drawing/2014/main" id="{519D6ED2-972A-D3E9-ADCE-6524C827860F}"/>
                </a:ext>
                <a:ext uri="{C183D7F6-B498-43B3-948B-1728B52AA6E4}">
                  <adec:decorative xmlns:adec="http://schemas.microsoft.com/office/drawing/2017/decorative" val="1"/>
                </a:ext>
              </a:extLst>
            </p:cNvPr>
            <p:cNvSpPr/>
            <p:nvPr/>
          </p:nvSpPr>
          <p:spPr>
            <a:xfrm>
              <a:off x="7370364" y="-2353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solidFill>
                  <a:srgbClr val="000000"/>
                </a:solidFill>
                <a:latin typeface="Century Gothic"/>
              </a:endParaRPr>
            </a:p>
          </p:txBody>
        </p:sp>
      </p:grpSp>
      <p:graphicFrame>
        <p:nvGraphicFramePr>
          <p:cNvPr id="39" name="Table 39">
            <a:extLst>
              <a:ext uri="{FF2B5EF4-FFF2-40B4-BE49-F238E27FC236}">
                <a16:creationId xmlns:a16="http://schemas.microsoft.com/office/drawing/2014/main" id="{C8C8D0BF-0710-38CC-57A6-1BC86173A111}"/>
              </a:ext>
            </a:extLst>
          </p:cNvPr>
          <p:cNvGraphicFramePr>
            <a:graphicFrameLocks noGrp="1"/>
          </p:cNvGraphicFramePr>
          <p:nvPr>
            <p:extLst>
              <p:ext uri="{D42A27DB-BD31-4B8C-83A1-F6EECF244321}">
                <p14:modId xmlns:p14="http://schemas.microsoft.com/office/powerpoint/2010/main" val="3322644418"/>
              </p:ext>
            </p:extLst>
          </p:nvPr>
        </p:nvGraphicFramePr>
        <p:xfrm>
          <a:off x="394965" y="1677322"/>
          <a:ext cx="4977804" cy="2156460"/>
        </p:xfrm>
        <a:graphic>
          <a:graphicData uri="http://schemas.openxmlformats.org/drawingml/2006/table">
            <a:tbl>
              <a:tblPr firstRow="1" bandRow="1">
                <a:tableStyleId>{5C22544A-7EE6-4342-B048-85BDC9FD1C3A}</a:tableStyleId>
              </a:tblPr>
              <a:tblGrid>
                <a:gridCol w="1659268">
                  <a:extLst>
                    <a:ext uri="{9D8B030D-6E8A-4147-A177-3AD203B41FA5}">
                      <a16:colId xmlns:a16="http://schemas.microsoft.com/office/drawing/2014/main" val="1250756599"/>
                    </a:ext>
                  </a:extLst>
                </a:gridCol>
                <a:gridCol w="2419796">
                  <a:extLst>
                    <a:ext uri="{9D8B030D-6E8A-4147-A177-3AD203B41FA5}">
                      <a16:colId xmlns:a16="http://schemas.microsoft.com/office/drawing/2014/main" val="637806288"/>
                    </a:ext>
                  </a:extLst>
                </a:gridCol>
                <a:gridCol w="898740">
                  <a:extLst>
                    <a:ext uri="{9D8B030D-6E8A-4147-A177-3AD203B41FA5}">
                      <a16:colId xmlns:a16="http://schemas.microsoft.com/office/drawing/2014/main" val="486932779"/>
                    </a:ext>
                  </a:extLst>
                </a:gridCol>
              </a:tblGrid>
              <a:tr h="278130">
                <a:tc>
                  <a:txBody>
                    <a:bodyPr/>
                    <a:lstStyle/>
                    <a:p>
                      <a:r>
                        <a:rPr lang="el" sz="1000"/>
                        <a:t>Στοιχείο αξιολόγησης</a:t>
                      </a:r>
                      <a:endParaRPr lang="fi-FI" sz="1000"/>
                    </a:p>
                  </a:txBody>
                  <a:tcPr marL="68580" marR="68580" marT="34290" marB="34290"/>
                </a:tc>
                <a:tc>
                  <a:txBody>
                    <a:bodyPr/>
                    <a:lstStyle/>
                    <a:p>
                      <a:r>
                        <a:rPr lang="el" sz="1000"/>
                        <a:t>Πώς</a:t>
                      </a:r>
                      <a:endParaRPr lang="fi-FI" sz="1000"/>
                    </a:p>
                  </a:txBody>
                  <a:tcPr marL="68580" marR="68580" marT="34290" marB="34290"/>
                </a:tc>
                <a:tc>
                  <a:txBody>
                    <a:bodyPr/>
                    <a:lstStyle/>
                    <a:p>
                      <a:r>
                        <a:rPr lang="el" sz="1000"/>
                        <a:t>Σημειώσεις</a:t>
                      </a:r>
                      <a:endParaRPr lang="fi-FI" sz="1000"/>
                    </a:p>
                  </a:txBody>
                  <a:tcPr marL="68580" marR="68580" marT="34290" marB="34290"/>
                </a:tc>
                <a:extLst>
                  <a:ext uri="{0D108BD9-81ED-4DB2-BD59-A6C34878D82A}">
                    <a16:rowId xmlns:a16="http://schemas.microsoft.com/office/drawing/2014/main" val="3214980605"/>
                  </a:ext>
                </a:extLst>
              </a:tr>
              <a:tr h="278130">
                <a:tc>
                  <a:txBody>
                    <a:bodyPr/>
                    <a:lstStyle/>
                    <a:p>
                      <a:r>
                        <a:rPr lang="el" sz="1000"/>
                        <a:t>Κουίζ πολλαπλών επιλογών</a:t>
                      </a:r>
                      <a:endParaRPr lang="fi-FI" sz="1000"/>
                    </a:p>
                  </a:txBody>
                  <a:tcPr marL="68580" marR="68580" marT="34290" marB="34290"/>
                </a:tc>
                <a:tc>
                  <a:txBody>
                    <a:bodyPr/>
                    <a:lstStyle/>
                    <a:p>
                      <a:r>
                        <a:rPr lang="el" sz="1000"/>
                        <a:t>Διαδικτυακό κουίζ</a:t>
                      </a:r>
                      <a:endParaRPr lang="fi-FI" sz="1000"/>
                    </a:p>
                  </a:txBody>
                  <a:tcPr marL="68580" marR="68580" marT="34290" marB="34290"/>
                </a:tc>
                <a:tc>
                  <a:txBody>
                    <a:bodyPr/>
                    <a:lstStyle/>
                    <a:p>
                      <a:pPr algn="ctr"/>
                      <a:r>
                        <a:rPr lang="el" sz="1000"/>
                        <a:t>X</a:t>
                      </a:r>
                    </a:p>
                  </a:txBody>
                  <a:tcPr marL="68580" marR="68580" marT="34290" marB="34290"/>
                </a:tc>
                <a:extLst>
                  <a:ext uri="{0D108BD9-81ED-4DB2-BD59-A6C34878D82A}">
                    <a16:rowId xmlns:a16="http://schemas.microsoft.com/office/drawing/2014/main" val="65237492"/>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 sz="1000"/>
                        <a:t>Εφαρμοσμένες Εργασίες (Ατομικές)</a:t>
                      </a:r>
                      <a:endParaRPr lang="fi-FI" sz="1000"/>
                    </a:p>
                  </a:txBody>
                  <a:tcPr marL="68580" marR="68580" marT="34290" marB="34290"/>
                </a:tc>
                <a:tc>
                  <a:txBody>
                    <a:bodyPr/>
                    <a:lstStyle/>
                    <a:p>
                      <a:r>
                        <a:rPr lang="el" sz="1000"/>
                        <a:t>Λύση προβλήματος που πρέπει να υποβληθεί</a:t>
                      </a:r>
                      <a:endParaRPr lang="fi-FI" sz="1000"/>
                    </a:p>
                  </a:txBody>
                  <a:tcPr marL="68580" marR="68580" marT="34290" marB="34290"/>
                </a:tc>
                <a:tc>
                  <a:txBody>
                    <a:bodyPr/>
                    <a:lstStyle/>
                    <a:p>
                      <a:pPr algn="ctr"/>
                      <a:endParaRPr lang="fi-FI" sz="1000"/>
                    </a:p>
                  </a:txBody>
                  <a:tcPr marL="68580" marR="68580" marT="34290" marB="34290"/>
                </a:tc>
                <a:extLst>
                  <a:ext uri="{0D108BD9-81ED-4DB2-BD59-A6C34878D82A}">
                    <a16:rowId xmlns:a16="http://schemas.microsoft.com/office/drawing/2014/main" val="442509884"/>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 sz="1000"/>
                        <a:t>Ομαδική εργασία</a:t>
                      </a:r>
                      <a:endParaRPr lang="fi-FI" sz="1000"/>
                    </a:p>
                  </a:txBody>
                  <a:tcPr marL="68580" marR="68580" marT="34290" marB="34290"/>
                </a:tc>
                <a:tc>
                  <a:txBody>
                    <a:bodyPr/>
                    <a:lstStyle/>
                    <a:p>
                      <a:r>
                        <a:rPr lang="el" sz="1000"/>
                        <a:t>Το ομαδικό έργο θα υποβληθεί αργότερα</a:t>
                      </a:r>
                      <a:endParaRPr lang="fi-FI" sz="1000"/>
                    </a:p>
                  </a:txBody>
                  <a:tcPr marL="68580" marR="68580" marT="34290" marB="34290"/>
                </a:tc>
                <a:tc>
                  <a:txBody>
                    <a:bodyPr/>
                    <a:lstStyle/>
                    <a:p>
                      <a:pPr algn="ctr"/>
                      <a:endParaRPr lang="fi-FI" sz="1000"/>
                    </a:p>
                  </a:txBody>
                  <a:tcPr marL="68580" marR="68580" marT="34290" marB="34290"/>
                </a:tc>
                <a:extLst>
                  <a:ext uri="{0D108BD9-81ED-4DB2-BD59-A6C34878D82A}">
                    <a16:rowId xmlns:a16="http://schemas.microsoft.com/office/drawing/2014/main" val="4271612279"/>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 sz="1000"/>
                        <a:t>Ομαδική συζήτηση</a:t>
                      </a:r>
                      <a:endParaRPr lang="fi-FI" sz="1000"/>
                    </a:p>
                  </a:txBody>
                  <a:tcPr marL="68580" marR="68580" marT="34290" marB="34290"/>
                </a:tc>
                <a:tc>
                  <a:txBody>
                    <a:bodyPr/>
                    <a:lstStyle/>
                    <a:p>
                      <a:r>
                        <a:rPr lang="el" sz="1000"/>
                        <a:t>Κατά τη διάρκεια του μαθήματος / Εργαστηρίου</a:t>
                      </a:r>
                      <a:endParaRPr lang="fi-FI" sz="1000"/>
                    </a:p>
                  </a:txBody>
                  <a:tcPr marL="68580" marR="68580" marT="34290" marB="34290"/>
                </a:tc>
                <a:tc>
                  <a:txBody>
                    <a:bodyPr/>
                    <a:lstStyle/>
                    <a:p>
                      <a:pPr algn="ctr"/>
                      <a:r>
                        <a:rPr lang="el" sz="1000"/>
                        <a:t>X</a:t>
                      </a:r>
                    </a:p>
                  </a:txBody>
                  <a:tcPr marL="68580" marR="68580" marT="34290" marB="34290"/>
                </a:tc>
                <a:extLst>
                  <a:ext uri="{0D108BD9-81ED-4DB2-BD59-A6C34878D82A}">
                    <a16:rowId xmlns:a16="http://schemas.microsoft.com/office/drawing/2014/main" val="3097776824"/>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 sz="1000"/>
                        <a:t>Κουίζ</a:t>
                      </a:r>
                    </a:p>
                  </a:txBody>
                  <a:tcPr marL="68580" marR="68580" marT="34290" marB="34290"/>
                </a:tc>
                <a:tc>
                  <a:txBody>
                    <a:bodyPr/>
                    <a:lstStyle/>
                    <a:p>
                      <a:r>
                        <a:rPr lang="el" sz="1000"/>
                        <a:t>Στο τέλος της συνεδρίας</a:t>
                      </a:r>
                    </a:p>
                  </a:txBody>
                  <a:tcPr marL="68580" marR="68580" marT="34290" marB="34290"/>
                </a:tc>
                <a:tc>
                  <a:txBody>
                    <a:bodyPr/>
                    <a:lstStyle/>
                    <a:p>
                      <a:pPr algn="ctr"/>
                      <a:r>
                        <a:rPr lang="el" sz="1000"/>
                        <a:t>X</a:t>
                      </a:r>
                    </a:p>
                  </a:txBody>
                  <a:tcPr marL="68580" marR="68580" marT="34290" marB="34290"/>
                </a:tc>
                <a:extLst>
                  <a:ext uri="{0D108BD9-81ED-4DB2-BD59-A6C34878D82A}">
                    <a16:rowId xmlns:a16="http://schemas.microsoft.com/office/drawing/2014/main" val="1116012516"/>
                  </a:ext>
                </a:extLst>
              </a:tr>
            </a:tbl>
          </a:graphicData>
        </a:graphic>
      </p:graphicFrame>
      <p:sp>
        <p:nvSpPr>
          <p:cNvPr id="40" name="object 4">
            <a:extLst>
              <a:ext uri="{FF2B5EF4-FFF2-40B4-BE49-F238E27FC236}">
                <a16:creationId xmlns:a16="http://schemas.microsoft.com/office/drawing/2014/main" id="{B7B95F84-E42B-FC4D-090D-D31FD86A7249}"/>
              </a:ext>
            </a:extLst>
          </p:cNvPr>
          <p:cNvSpPr txBox="1"/>
          <p:nvPr/>
        </p:nvSpPr>
        <p:spPr>
          <a:xfrm>
            <a:off x="618181" y="1129334"/>
            <a:ext cx="6548037" cy="227141"/>
          </a:xfrm>
          <a:prstGeom prst="rect">
            <a:avLst/>
          </a:prstGeom>
        </p:spPr>
        <p:txBody>
          <a:bodyPr vert="horz" wrap="square" lIns="0" tIns="11139" rIns="0" bIns="0" rtlCol="0">
            <a:spAutoFit/>
          </a:bodyPr>
          <a:lstStyle/>
          <a:p>
            <a:pPr marL="11138">
              <a:spcBef>
                <a:spcPts val="88"/>
              </a:spcBef>
            </a:pPr>
            <a:r>
              <a:rPr lang="el" sz="1403" spc="-5">
                <a:solidFill>
                  <a:srgbClr val="000000"/>
                </a:solidFill>
                <a:latin typeface="Arial MT"/>
                <a:cs typeface="Arial MT"/>
              </a:rPr>
              <a:t>Περιγράψτε τα στοιχεία αξιολόγησης και τη διαδικασία αξιολόγησης</a:t>
            </a:r>
            <a:endParaRPr sz="1403">
              <a:solidFill>
                <a:srgbClr val="000000"/>
              </a:solidFill>
              <a:latin typeface="Arial MT"/>
              <a:cs typeface="Arial MT"/>
            </a:endParaRPr>
          </a:p>
        </p:txBody>
      </p:sp>
      <p:sp>
        <p:nvSpPr>
          <p:cNvPr id="2" name="Footer Placeholder 1">
            <a:extLst>
              <a:ext uri="{FF2B5EF4-FFF2-40B4-BE49-F238E27FC236}">
                <a16:creationId xmlns:a16="http://schemas.microsoft.com/office/drawing/2014/main" id="{0BC6EDFF-B65B-CF98-E039-F97E2729FDC5}"/>
              </a:ext>
            </a:extLst>
          </p:cNvPr>
          <p:cNvSpPr>
            <a:spLocks noGrp="1"/>
          </p:cNvSpPr>
          <p:nvPr>
            <p:ph type="ftr" sz="quarter" idx="3"/>
          </p:nvPr>
        </p:nvSpPr>
        <p:spPr>
          <a:xfrm>
            <a:off x="300403" y="4766548"/>
            <a:ext cx="4977803" cy="273844"/>
          </a:xfrm>
        </p:spPr>
        <p:txBody>
          <a:bodyPr/>
          <a:lstStyle/>
          <a:p>
            <a:r>
              <a:rPr lang="el">
                <a:solidFill>
                  <a:srgbClr val="000000"/>
                </a:solidFill>
                <a:latin typeface="Century Gothic"/>
              </a:rPr>
              <a:t>CSP00012_S_M_Digital Forensic for Maritime: Πρότυπο παρουσίασης που δημιουργήθηκε από PR</a:t>
            </a:r>
          </a:p>
        </p:txBody>
      </p:sp>
      <p:pic>
        <p:nvPicPr>
          <p:cNvPr id="10" name="Espace réservé pour une image  9" descr="Μια εικόνα που περιέχει ρούχα, πρόσωπο, παπούτσια, άνθρωπο&#10;&#10;Περιγραφή που δημιουργείται αυτόματα">
            <a:extLst>
              <a:ext uri="{FF2B5EF4-FFF2-40B4-BE49-F238E27FC236}">
                <a16:creationId xmlns:a16="http://schemas.microsoft.com/office/drawing/2014/main" id="{A16187FD-0DE3-78BB-D662-2E0F40ACC1F4}"/>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8573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625728" cy="609161"/>
          </a:xfrm>
        </p:spPr>
        <p:txBody>
          <a:bodyPr vert="horz" lIns="68580" tIns="34290" rIns="68580" bIns="34290" rtlCol="0" anchor="b">
            <a:normAutofit fontScale="90000"/>
          </a:bodyPr>
          <a:lstStyle/>
          <a:p>
            <a:r>
              <a:rPr kumimoji="0" lang="el" sz="3600" b="0" i="0" u="none" strike="noStrike" kern="1200" cap="none" spc="-38" normalizeH="0" baseline="0" noProof="0" dirty="0">
                <a:ln>
                  <a:noFill/>
                </a:ln>
                <a:solidFill>
                  <a:srgbClr val="000000"/>
                </a:solidFill>
                <a:effectLst/>
                <a:uLnTx/>
                <a:uFillTx/>
                <a:latin typeface="Book Antiqua"/>
                <a:ea typeface="+mj-ea"/>
                <a:cs typeface="+mj-cs"/>
              </a:rPr>
              <a:t>Cyber range λειτουργίες στο SCADA</a:t>
            </a:r>
            <a:endParaRPr lang="en-US" b="1" dirty="0"/>
          </a:p>
        </p:txBody>
      </p:sp>
      <p:pic>
        <p:nvPicPr>
          <p:cNvPr id="3" name="Image 2" descr="Μια εικόνα που περιέχει νερό, βάρκα, εξωτερικό, ουρανό&#10;&#10;Περιγραφή που δημιουργείται αυτόματα">
            <a:extLst>
              <a:ext uri="{FF2B5EF4-FFF2-40B4-BE49-F238E27FC236}">
                <a16:creationId xmlns:a16="http://schemas.microsoft.com/office/drawing/2014/main" id="{6A931D9D-2878-D043-F7A7-6FCCF3C8D6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394504"/>
            <a:ext cx="3490954" cy="2769989"/>
          </a:xfrm>
          <a:prstGeom prst="rect">
            <a:avLst/>
          </a:prstGeom>
          <a:noFill/>
        </p:spPr>
        <p:txBody>
          <a:bodyPr wrap="square" rtlCol="0">
            <a:spAutoFit/>
          </a:bodyPr>
          <a:lstStyle/>
          <a:p>
            <a:r>
              <a:rPr lang="el" sz="2100" b="1" dirty="0">
                <a:solidFill>
                  <a:prstClr val="black"/>
                </a:solidFill>
                <a:latin typeface="Calibri" panose="020F0502020204030204"/>
              </a:rPr>
              <a:t>Θέμα 1 – PLC / SCADA</a:t>
            </a:r>
          </a:p>
          <a:p>
            <a:endParaRPr lang="fr-FR" sz="2100" b="1" dirty="0">
              <a:solidFill>
                <a:prstClr val="black"/>
              </a:solidFill>
              <a:latin typeface="Calibri" panose="020F0502020204030204"/>
            </a:endParaRPr>
          </a:p>
          <a:p>
            <a:pPr marL="285750" indent="-285750">
              <a:buFont typeface="Arial" panose="020B0604020202020204" pitchFamily="34" charset="0"/>
              <a:buChar char="•"/>
            </a:pPr>
            <a:r>
              <a:rPr lang="el" sz="1800" dirty="0"/>
              <a:t>Προγραμματιζόμενοι λογικοί </a:t>
            </a:r>
            <a:r>
              <a:rPr lang="el-GR" sz="1800" dirty="0" err="1"/>
              <a:t>Κοντρόλερς</a:t>
            </a:r>
            <a:endParaRPr lang="el" sz="1800" dirty="0"/>
          </a:p>
          <a:p>
            <a:pPr marL="285750" indent="-285750">
              <a:buFont typeface="Arial" panose="020B0604020202020204" pitchFamily="34" charset="0"/>
              <a:buChar char="•"/>
            </a:pPr>
            <a:r>
              <a:rPr lang="el" sz="1800" dirty="0"/>
              <a:t>Εποπτικός έλεγχος και απόκτηση δεδομένων</a:t>
            </a:r>
            <a:endParaRPr lang="fr-FR" sz="1800" dirty="0"/>
          </a:p>
          <a:p>
            <a:pPr marL="257175" indent="-257175">
              <a:buFont typeface="Arial" panose="020B0604020202020204" pitchFamily="34" charset="0"/>
              <a:buChar char="•"/>
            </a:pPr>
            <a:endParaRPr lang="fr-FR" sz="18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p:txBody>
      </p:sp>
      <p:pic>
        <p:nvPicPr>
          <p:cNvPr id="5" name="Image 4" descr="Μια εικόνα που περιέχει κείμενο, πρόσωπο, ηλεκτρονικές συσκευές, ρούχα&#10;&#10;Περιγραφή που δημιουργείται αυτόματα">
            <a:extLst>
              <a:ext uri="{FF2B5EF4-FFF2-40B4-BE49-F238E27FC236}">
                <a16:creationId xmlns:a16="http://schemas.microsoft.com/office/drawing/2014/main" id="{53F4A25D-805D-1DBE-F09C-EB6F246CA2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8468" y="3501798"/>
            <a:ext cx="3028950" cy="1514475"/>
          </a:xfrm>
          <a:prstGeom prst="rect">
            <a:avLst/>
          </a:prstGeom>
        </p:spPr>
      </p:pic>
    </p:spTree>
    <p:extLst>
      <p:ext uri="{BB962C8B-B14F-4D97-AF65-F5344CB8AC3E}">
        <p14:creationId xmlns:p14="http://schemas.microsoft.com/office/powerpoint/2010/main" val="223299310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157C598-4910-DE44-4C7E-0EB634DB7AC8}"/>
              </a:ext>
            </a:extLst>
          </p:cNvPr>
          <p:cNvSpPr txBox="1"/>
          <p:nvPr/>
        </p:nvSpPr>
        <p:spPr>
          <a:xfrm>
            <a:off x="76200" y="631675"/>
            <a:ext cx="8991600" cy="4039567"/>
          </a:xfrm>
          <a:prstGeom prst="rect">
            <a:avLst/>
          </a:prstGeom>
          <a:noFill/>
        </p:spPr>
        <p:txBody>
          <a:bodyPr wrap="square">
            <a:spAutoFit/>
          </a:bodyPr>
          <a:lstStyle/>
          <a:p>
            <a:r>
              <a:rPr lang="el"/>
              <a:t>Η επιχειρησιακή τεχνολογία (OT) είναι υλικό και λογισμικό που ανιχνεύει ή προκαλεί μια αλλαγή, μέσω της άμεσης παρακολούθησης / ελέγχου βιομηχανικού εξοπλισμού, περιουσιακών στοιχείων, διαδικασιών και συμβάντων. </a:t>
            </a:r>
          </a:p>
          <a:p>
            <a:r>
              <a:rPr lang="el"/>
              <a:t>Ο όρος έχει καθιερωθεί για να καταδείξει τις τεχνολογικές και λειτουργικές διαφορές μεταξύ των συστημάτων τεχνολογίας πληροφοριών (IT) και του περιβάλλοντος βιομηχανικών συστημάτων ελέγχου (ICS)</a:t>
            </a:r>
          </a:p>
          <a:p>
            <a:endParaRPr lang="en-US"/>
          </a:p>
          <a:p>
            <a:r>
              <a:rPr lang="el" b="1"/>
              <a:t>Παραδείγματα επιχειρησιακής τεχνολογίας περιλαμβάνουν:</a:t>
            </a:r>
          </a:p>
          <a:p>
            <a:pPr marL="628650" lvl="1" indent="-285750">
              <a:buFont typeface="Arial" panose="020B0604020202020204" pitchFamily="34" charset="0"/>
              <a:buChar char="•"/>
            </a:pPr>
            <a:r>
              <a:rPr lang="el"/>
              <a:t>    Προγραμματιζόμενοι λογικοί ελεγκτές (PLC)</a:t>
            </a:r>
          </a:p>
          <a:p>
            <a:pPr marL="628650" lvl="1" indent="-285750">
              <a:buFont typeface="Arial" panose="020B0604020202020204" pitchFamily="34" charset="0"/>
              <a:buChar char="•"/>
            </a:pPr>
            <a:r>
              <a:rPr lang="el"/>
              <a:t>    Συστήματα εποπτικού ελέγχου και απόκτησης δεδομένων (SCADA)</a:t>
            </a:r>
          </a:p>
          <a:p>
            <a:pPr marL="628650" lvl="1" indent="-285750">
              <a:buFont typeface="Arial" panose="020B0604020202020204" pitchFamily="34" charset="0"/>
              <a:buChar char="•"/>
            </a:pPr>
            <a:r>
              <a:rPr lang="el"/>
              <a:t>    Κατανεμημένα συστήματα ελέγχου (DCS)</a:t>
            </a:r>
          </a:p>
          <a:p>
            <a:pPr marL="628650" lvl="1" indent="-285750">
              <a:buFont typeface="Arial" panose="020B0604020202020204" pitchFamily="34" charset="0"/>
              <a:buChar char="•"/>
            </a:pPr>
            <a:r>
              <a:rPr lang="el"/>
              <a:t>    Συστήματα αριθμητικού ελέγχου (CNC), συμπεριλαμβανομένων των εργαλειομηχανών πληροφορικής</a:t>
            </a:r>
          </a:p>
          <a:p>
            <a:pPr marL="628650" lvl="1" indent="-285750">
              <a:buFont typeface="Arial" panose="020B0604020202020204" pitchFamily="34" charset="0"/>
              <a:buChar char="•"/>
            </a:pPr>
            <a:r>
              <a:rPr lang="el"/>
              <a:t>    Επιστημονικός εξοπλισμός (π.χ. ψηφιακοί παλμογράφοι)</a:t>
            </a:r>
          </a:p>
          <a:p>
            <a:pPr marL="628650" lvl="1" indent="-285750">
              <a:buFont typeface="Arial" panose="020B0604020202020204" pitchFamily="34" charset="0"/>
              <a:buChar char="•"/>
            </a:pPr>
            <a:r>
              <a:rPr lang="el"/>
              <a:t>    Σύστημα διαχείρισης κτιρίων (BMS) και συστήματα αυτοματισμού κτιρίων (BAS)</a:t>
            </a:r>
          </a:p>
          <a:p>
            <a:endParaRPr lang="en-US"/>
          </a:p>
          <a:p>
            <a:r>
              <a:rPr lang="el"/>
              <a:t>Ο όρος συνήθως περιγράφει περιβάλλοντα που περιέχουν βιομηχανικά συστήματα ελέγχου (ICS), όπως συστήματα εποπτικού ελέγχου και απόκτησης δεδομένων (SCADA), κατανεμημένο σύστημα ελέγχου (DCS), απομακρυσμένες τερματικές μονάδες (RTU) και προγραμματιζόμενους λογικούς ελεγκτές (PLC), καθώς και ειδικά δίκτυα και μονάδες οργάνωσης. </a:t>
            </a:r>
          </a:p>
          <a:p>
            <a:r>
              <a:rPr lang="el"/>
              <a:t>Το περιβάλλον, είτε εμπορικό είτε οικιακό, χρησιμοποιεί συσκευές IoT εντός πλατφορμών αιχμής IoT / εφαρμογές που βασίζονται σε σύννεφο. Τα ενσωματωμένα συστήματα μπορούν επίσης να συμπεριληφθούν στη σφαίρα της ΟΤ (π.χ. έξυπνα όργανα), μαζί με την απόκτηση, τον έλεγχο και τις υπολογιστικές συσκευές επιστημονικών δεδομένων. </a:t>
            </a:r>
            <a:endParaRPr lang="fr-FR"/>
          </a:p>
        </p:txBody>
      </p:sp>
      <p:sp>
        <p:nvSpPr>
          <p:cNvPr id="6" name="ZoneTexte 5">
            <a:extLst>
              <a:ext uri="{FF2B5EF4-FFF2-40B4-BE49-F238E27FC236}">
                <a16:creationId xmlns:a16="http://schemas.microsoft.com/office/drawing/2014/main" id="{D523295B-6380-5AA9-8F92-BD1AECF0E66B}"/>
              </a:ext>
            </a:extLst>
          </p:cNvPr>
          <p:cNvSpPr txBox="1"/>
          <p:nvPr/>
        </p:nvSpPr>
        <p:spPr>
          <a:xfrm>
            <a:off x="246888" y="69193"/>
            <a:ext cx="5266944" cy="338554"/>
          </a:xfrm>
          <a:prstGeom prst="rect">
            <a:avLst/>
          </a:prstGeom>
          <a:noFill/>
        </p:spPr>
        <p:txBody>
          <a:bodyPr wrap="square">
            <a:spAutoFit/>
          </a:bodyPr>
          <a:lstStyle/>
          <a:p>
            <a:r>
              <a:rPr lang="el" sz="1600" b="1"/>
              <a:t>ΟΡΙΣΜΕΝΟΙ ΟΡΙΣΜΟΙ</a:t>
            </a:r>
            <a:endParaRPr lang="fr-FR" sz="1600" b="1"/>
          </a:p>
        </p:txBody>
      </p:sp>
      <p:sp>
        <p:nvSpPr>
          <p:cNvPr id="7" name="ZoneTexte 6">
            <a:extLst>
              <a:ext uri="{FF2B5EF4-FFF2-40B4-BE49-F238E27FC236}">
                <a16:creationId xmlns:a16="http://schemas.microsoft.com/office/drawing/2014/main" id="{11D1050A-92AB-292E-3917-EE605AC091F5}"/>
              </a:ext>
            </a:extLst>
          </p:cNvPr>
          <p:cNvSpPr txBox="1"/>
          <p:nvPr/>
        </p:nvSpPr>
        <p:spPr>
          <a:xfrm>
            <a:off x="7649039" y="4794055"/>
            <a:ext cx="1494961" cy="300082"/>
          </a:xfrm>
          <a:prstGeom prst="rect">
            <a:avLst/>
          </a:prstGeom>
          <a:noFill/>
        </p:spPr>
        <p:txBody>
          <a:bodyPr wrap="none" rtlCol="0">
            <a:spAutoFit/>
          </a:bodyPr>
          <a:lstStyle/>
          <a:p>
            <a:r>
              <a:rPr lang="el"/>
              <a:t>Πηγή : Wikipedia</a:t>
            </a:r>
            <a:endParaRPr lang="fr-FR"/>
          </a:p>
        </p:txBody>
      </p:sp>
    </p:spTree>
    <p:extLst>
      <p:ext uri="{BB962C8B-B14F-4D97-AF65-F5344CB8AC3E}">
        <p14:creationId xmlns:p14="http://schemas.microsoft.com/office/powerpoint/2010/main" val="27004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8076410" y="4718081"/>
            <a:ext cx="463434" cy="273844"/>
          </a:xfrm>
        </p:spPr>
        <p:txBody>
          <a:bodyPr/>
          <a:lstStyle/>
          <a:p>
            <a:fld id="{3A98EE3D-8CD1-4C3F-BD1C-C98C9596463C}" type="slidenum">
              <a:rPr lang="en-US">
                <a:solidFill>
                  <a:srgbClr val="FFFFFF"/>
                </a:solidFill>
                <a:latin typeface="Century Gothic"/>
              </a:rPr>
              <a:pPr/>
              <a:t>2</a:t>
            </a:fld>
            <a:endParaRPr lang="en-US">
              <a:solidFill>
                <a:srgbClr val="FFFFFF"/>
              </a:solidFill>
              <a:latin typeface="Century Gothic"/>
            </a:endParaRPr>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57384" y="87176"/>
            <a:ext cx="7281262" cy="605097"/>
          </a:xfrm>
        </p:spPr>
        <p:txBody>
          <a:bodyPr>
            <a:noAutofit/>
          </a:bodyPr>
          <a:lstStyle/>
          <a:p>
            <a:r>
              <a:rPr lang="el" dirty="0"/>
              <a:t>Προσομοιώσεις &amp; επιχειρήσεις στο SCADA</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570557" y="1093034"/>
            <a:ext cx="591479" cy="400050"/>
          </a:xfrm>
        </p:spPr>
        <p:txBody>
          <a:bodyPr vert="horz" lIns="0" tIns="0" rIns="0" bIns="0" rtlCol="0" anchor="ctr">
            <a:noAutofit/>
          </a:bodyPr>
          <a:lstStyle/>
          <a:p>
            <a:r>
              <a:rPr lang="el"/>
              <a:t>Ο1.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184910" y="1093034"/>
            <a:ext cx="4413884" cy="400050"/>
          </a:xfrm>
        </p:spPr>
        <p:txBody>
          <a:bodyPr>
            <a:normAutofit/>
          </a:bodyPr>
          <a:lstStyle/>
          <a:p>
            <a:r>
              <a:rPr lang="el" dirty="0"/>
              <a:t>Εισαγωγή PLC / SCADA στους μαθητές </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570557" y="2036107"/>
            <a:ext cx="591479" cy="400050"/>
          </a:xfrm>
        </p:spPr>
        <p:txBody>
          <a:bodyPr/>
          <a:lstStyle/>
          <a:p>
            <a:r>
              <a:rPr lang="el"/>
              <a:t>Ο3.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184910" y="2038135"/>
            <a:ext cx="4413884" cy="400050"/>
          </a:xfrm>
        </p:spPr>
        <p:txBody>
          <a:bodyPr>
            <a:normAutofit fontScale="92500" lnSpcReduction="20000"/>
          </a:bodyPr>
          <a:lstStyle/>
          <a:p>
            <a:r>
              <a:rPr lang="el" dirty="0"/>
              <a:t>Κίνδυνοι στον κυβερνοχώρο και εγκληματολογία σε PLC / SCADA</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570557" y="2507762"/>
            <a:ext cx="591479" cy="400050"/>
          </a:xfrm>
        </p:spPr>
        <p:txBody>
          <a:bodyPr/>
          <a:lstStyle/>
          <a:p>
            <a:r>
              <a:rPr lang="el"/>
              <a:t>Ο4.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184910" y="2509552"/>
            <a:ext cx="4413884" cy="400050"/>
          </a:xfrm>
        </p:spPr>
        <p:txBody>
          <a:bodyPr>
            <a:normAutofit/>
          </a:bodyPr>
          <a:lstStyle/>
          <a:p>
            <a:r>
              <a:rPr lang="el"/>
              <a:t>Αρχιτεκτονικές ασφαλείας</a:t>
            </a:r>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570557" y="2979417"/>
            <a:ext cx="591479" cy="400050"/>
          </a:xfrm>
        </p:spPr>
        <p:txBody>
          <a:bodyPr/>
          <a:lstStyle/>
          <a:p>
            <a:r>
              <a:rPr lang="el"/>
              <a:t>Ο5.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184910" y="2983235"/>
            <a:ext cx="4413884" cy="400050"/>
          </a:xfrm>
        </p:spPr>
        <p:txBody>
          <a:bodyPr>
            <a:normAutofit/>
          </a:bodyPr>
          <a:lstStyle/>
          <a:p>
            <a:r>
              <a:rPr lang="el" dirty="0"/>
              <a:t>Μια συμπληρωματική πρακτική</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570557" y="1564451"/>
            <a:ext cx="591479" cy="400050"/>
          </a:xfrm>
        </p:spPr>
        <p:txBody>
          <a:bodyPr/>
          <a:lstStyle/>
          <a:p>
            <a:r>
              <a:rPr lang="el"/>
              <a:t>Ο2.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184910" y="1564451"/>
            <a:ext cx="4413884" cy="400050"/>
          </a:xfrm>
        </p:spPr>
        <p:txBody>
          <a:bodyPr>
            <a:normAutofit/>
          </a:bodyPr>
          <a:lstStyle/>
          <a:p>
            <a:r>
              <a:rPr lang="el" dirty="0"/>
              <a:t>Ετήσια μαθήματα - παρουσίαση</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5527773" y="-2414"/>
            <a:ext cx="1921924" cy="516326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solidFill>
                <a:srgbClr val="000000"/>
              </a:solidFill>
              <a:latin typeface="Century Gothic"/>
            </a:endParaRPr>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871901" y="3867462"/>
            <a:ext cx="658751" cy="1278751"/>
          </a:xfrm>
          <a:prstGeom prst="rect">
            <a:avLst/>
          </a:prstGeom>
        </p:spPr>
      </p:pic>
      <p:sp>
        <p:nvSpPr>
          <p:cNvPr id="2" name="Footer Placeholder 1">
            <a:extLst>
              <a:ext uri="{FF2B5EF4-FFF2-40B4-BE49-F238E27FC236}">
                <a16:creationId xmlns:a16="http://schemas.microsoft.com/office/drawing/2014/main" id="{D331A928-7D63-B78C-FAE3-45A3106D5FBC}"/>
              </a:ext>
            </a:extLst>
          </p:cNvPr>
          <p:cNvSpPr>
            <a:spLocks noGrp="1"/>
          </p:cNvSpPr>
          <p:nvPr>
            <p:ph type="ftr" sz="quarter" idx="3"/>
          </p:nvPr>
        </p:nvSpPr>
        <p:spPr>
          <a:xfrm>
            <a:off x="618181" y="4849004"/>
            <a:ext cx="4977803" cy="273844"/>
          </a:xfrm>
        </p:spPr>
        <p:txBody>
          <a:bodyPr/>
          <a:lstStyle/>
          <a:p>
            <a:r>
              <a:rPr lang="el" dirty="0">
                <a:solidFill>
                  <a:srgbClr val="000000"/>
                </a:solidFill>
                <a:latin typeface="Century Gothic"/>
              </a:rPr>
              <a:t>CSP00011_C_E_</a:t>
            </a:r>
            <a:r>
              <a:rPr lang="el" sz="900" dirty="0"/>
              <a:t>Εμβέλεια στον κυβερνοχώρο και λειτουργίες στο SCADA</a:t>
            </a:r>
            <a:endParaRPr lang="en-US" dirty="0">
              <a:solidFill>
                <a:srgbClr val="000000"/>
              </a:solidFill>
              <a:latin typeface="Century Gothic"/>
            </a:endParaRPr>
          </a:p>
        </p:txBody>
      </p:sp>
      <p:sp>
        <p:nvSpPr>
          <p:cNvPr id="3" name="Text Placeholder 8">
            <a:extLst>
              <a:ext uri="{FF2B5EF4-FFF2-40B4-BE49-F238E27FC236}">
                <a16:creationId xmlns:a16="http://schemas.microsoft.com/office/drawing/2014/main" id="{7EE773C5-4ADF-018F-93E2-0BFF82EEF346}"/>
              </a:ext>
            </a:extLst>
          </p:cNvPr>
          <p:cNvSpPr txBox="1">
            <a:spLocks/>
          </p:cNvSpPr>
          <p:nvPr/>
        </p:nvSpPr>
        <p:spPr>
          <a:xfrm>
            <a:off x="558350" y="3475956"/>
            <a:ext cx="591479" cy="40005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buClr>
                <a:srgbClr val="FFBA00"/>
              </a:buClr>
            </a:pPr>
            <a:r>
              <a:rPr lang="el" sz="3300" spc="75">
                <a:solidFill>
                  <a:srgbClr val="D87A1A"/>
                </a:solidFill>
                <a:latin typeface="Century Gothic"/>
              </a:rPr>
              <a:t>Ο6.</a:t>
            </a:r>
          </a:p>
        </p:txBody>
      </p:sp>
      <p:sp>
        <p:nvSpPr>
          <p:cNvPr id="4" name="Text Placeholder 13">
            <a:extLst>
              <a:ext uri="{FF2B5EF4-FFF2-40B4-BE49-F238E27FC236}">
                <a16:creationId xmlns:a16="http://schemas.microsoft.com/office/drawing/2014/main" id="{F729409D-37AC-27D4-75DB-B10526DA2D95}"/>
              </a:ext>
            </a:extLst>
          </p:cNvPr>
          <p:cNvSpPr txBox="1">
            <a:spLocks/>
          </p:cNvSpPr>
          <p:nvPr/>
        </p:nvSpPr>
        <p:spPr>
          <a:xfrm>
            <a:off x="1172703" y="3477746"/>
            <a:ext cx="4413884" cy="400050"/>
          </a:xfrm>
          <a:prstGeom prst="rect">
            <a:avLst/>
          </a:prstGeom>
        </p:spPr>
        <p:txBody>
          <a:bodyPr vert="horz" lIns="0" tIns="3429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spcBef>
                <a:spcPts val="900"/>
              </a:spcBef>
              <a:spcAft>
                <a:spcPts val="150"/>
              </a:spcAft>
              <a:buClr>
                <a:srgbClr val="FFBA00"/>
              </a:buClr>
            </a:pPr>
            <a:r>
              <a:rPr lang="el" sz="1500">
                <a:solidFill>
                  <a:srgbClr val="000000">
                    <a:lumMod val="50000"/>
                    <a:lumOff val="50000"/>
                  </a:srgbClr>
                </a:solidFill>
                <a:latin typeface="Century Gothic"/>
              </a:rPr>
              <a:t>Σενάρια κινδύνων - Συμβάντα ασφαλείας</a:t>
            </a:r>
          </a:p>
        </p:txBody>
      </p:sp>
      <p:sp>
        <p:nvSpPr>
          <p:cNvPr id="5" name="Text Placeholder 9">
            <a:extLst>
              <a:ext uri="{FF2B5EF4-FFF2-40B4-BE49-F238E27FC236}">
                <a16:creationId xmlns:a16="http://schemas.microsoft.com/office/drawing/2014/main" id="{81DAEF32-315B-9B68-8D10-FCE1224D4907}"/>
              </a:ext>
            </a:extLst>
          </p:cNvPr>
          <p:cNvSpPr txBox="1">
            <a:spLocks/>
          </p:cNvSpPr>
          <p:nvPr/>
        </p:nvSpPr>
        <p:spPr>
          <a:xfrm>
            <a:off x="558350" y="3992581"/>
            <a:ext cx="591479" cy="40005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buClr>
                <a:srgbClr val="FFBA00"/>
              </a:buClr>
            </a:pPr>
            <a:r>
              <a:rPr lang="el" sz="3300" spc="75">
                <a:solidFill>
                  <a:srgbClr val="D87A1A"/>
                </a:solidFill>
                <a:latin typeface="Century Gothic"/>
              </a:rPr>
              <a:t>Ο7.</a:t>
            </a:r>
          </a:p>
        </p:txBody>
      </p:sp>
      <p:sp>
        <p:nvSpPr>
          <p:cNvPr id="16" name="Text Placeholder 14">
            <a:extLst>
              <a:ext uri="{FF2B5EF4-FFF2-40B4-BE49-F238E27FC236}">
                <a16:creationId xmlns:a16="http://schemas.microsoft.com/office/drawing/2014/main" id="{69A9B1DE-889E-82BE-68D9-04D72C3D1E11}"/>
              </a:ext>
            </a:extLst>
          </p:cNvPr>
          <p:cNvSpPr txBox="1">
            <a:spLocks/>
          </p:cNvSpPr>
          <p:nvPr/>
        </p:nvSpPr>
        <p:spPr>
          <a:xfrm>
            <a:off x="1172703" y="4104984"/>
            <a:ext cx="4413884" cy="547595"/>
          </a:xfrm>
          <a:prstGeom prst="rect">
            <a:avLst/>
          </a:prstGeom>
        </p:spPr>
        <p:txBody>
          <a:bodyPr vert="horz" lIns="0" tIns="34290" rIns="0" bIns="0" rtlCol="0" anchor="b">
            <a:normAutofit fontScale="92500" lnSpcReduction="20000"/>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685800">
              <a:spcBef>
                <a:spcPts val="900"/>
              </a:spcBef>
              <a:spcAft>
                <a:spcPts val="150"/>
              </a:spcAft>
              <a:buClr>
                <a:srgbClr val="FFBA00"/>
              </a:buClr>
            </a:pPr>
            <a:r>
              <a:rPr lang="el" sz="1500" dirty="0">
                <a:solidFill>
                  <a:srgbClr val="000000">
                    <a:lumMod val="50000"/>
                    <a:lumOff val="50000"/>
                  </a:srgbClr>
                </a:solidFill>
                <a:latin typeface="Century Gothic"/>
              </a:rPr>
              <a:t>Ο πάροχος ασφαλείας σας - C2B Consulting</a:t>
            </a:r>
          </a:p>
          <a:p>
            <a:pPr defTabSz="685800">
              <a:spcBef>
                <a:spcPts val="900"/>
              </a:spcBef>
              <a:spcAft>
                <a:spcPts val="150"/>
              </a:spcAft>
              <a:buClr>
                <a:srgbClr val="FFBA00"/>
              </a:buClr>
            </a:pPr>
            <a:r>
              <a:rPr lang="el" sz="975" dirty="0">
                <a:solidFill>
                  <a:srgbClr val="000000">
                    <a:lumMod val="50000"/>
                    <a:lumOff val="50000"/>
                  </a:srgbClr>
                </a:solidFill>
                <a:latin typeface="Century Gothic"/>
              </a:rPr>
              <a:t>115 rue du maréchal Foch –F83.200 LE REVEST – Γαλλία</a:t>
            </a:r>
            <a:r>
              <a:rPr lang="el" sz="1500" dirty="0">
                <a:solidFill>
                  <a:srgbClr val="000000">
                    <a:lumMod val="50000"/>
                    <a:lumOff val="50000"/>
                  </a:srgbClr>
                </a:solidFill>
                <a:latin typeface="Century Gothic"/>
              </a:rPr>
              <a:t> </a:t>
            </a:r>
          </a:p>
        </p:txBody>
      </p:sp>
      <p:pic>
        <p:nvPicPr>
          <p:cNvPr id="20" name="Espace réservé pour une image  19" descr="Μια εικόνα που περιέχει ουρανό, σύννεφο, φορητό υπολογιστή, κτίριο&#10;&#10;Περιγραφή που δημιουργείται αυτόματα">
            <a:extLst>
              <a:ext uri="{FF2B5EF4-FFF2-40B4-BE49-F238E27FC236}">
                <a16:creationId xmlns:a16="http://schemas.microsoft.com/office/drawing/2014/main" id="{FD0838EC-54FA-8AB5-5E44-C122D2A46911}"/>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850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2000"/>
                                        <p:tgtEl>
                                          <p:spTgt spid="119"/>
                                        </p:tgtEl>
                                      </p:cBhvr>
                                    </p:animEffect>
                                    <p:anim calcmode="lin" valueType="num">
                                      <p:cBhvr>
                                        <p:cTn id="8" dur="2000" fill="hold"/>
                                        <p:tgtEl>
                                          <p:spTgt spid="119"/>
                                        </p:tgtEl>
                                        <p:attrNameLst>
                                          <p:attrName>ppt_x</p:attrName>
                                        </p:attrNameLst>
                                      </p:cBhvr>
                                      <p:tavLst>
                                        <p:tav tm="0">
                                          <p:val>
                                            <p:strVal val="#ppt_x"/>
                                          </p:val>
                                        </p:tav>
                                        <p:tav tm="100000">
                                          <p:val>
                                            <p:strVal val="#ppt_x"/>
                                          </p:val>
                                        </p:tav>
                                      </p:tavLst>
                                    </p:anim>
                                    <p:anim calcmode="lin" valueType="num">
                                      <p:cBhvr>
                                        <p:cTn id="9" dur="2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2000"/>
                                        <p:tgtEl>
                                          <p:spTgt spid="7">
                                            <p:txEl>
                                              <p:pRg st="0" end="0"/>
                                            </p:txEl>
                                          </p:spTgt>
                                        </p:tgtEl>
                                      </p:cBhvr>
                                    </p:animEffect>
                                  </p:childTnLst>
                                </p:cTn>
                              </p:par>
                            </p:childTnLst>
                          </p:cTn>
                        </p:par>
                        <p:par>
                          <p:cTn id="22" fill="hold">
                            <p:stCondLst>
                              <p:cond delay="8000"/>
                            </p:stCondLst>
                            <p:childTnLst>
                              <p:par>
                                <p:cTn id="23" presetID="22" presetClass="entr" presetSubtype="4"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2000"/>
                                        <p:tgtEl>
                                          <p:spTgt spid="12">
                                            <p:txEl>
                                              <p:pRg st="0" end="0"/>
                                            </p:txEl>
                                          </p:spTgt>
                                        </p:tgtEl>
                                      </p:cBhvr>
                                    </p:animEffect>
                                  </p:childTnLst>
                                </p:cTn>
                              </p:par>
                            </p:childTnLst>
                          </p:cTn>
                        </p:par>
                        <p:par>
                          <p:cTn id="26" fill="hold">
                            <p:stCondLst>
                              <p:cond delay="10000"/>
                            </p:stCondLst>
                            <p:childTnLst>
                              <p:par>
                                <p:cTn id="27" presetID="22" presetClass="entr" presetSubtype="4" fill="hold" grpId="0"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2000"/>
                                        <p:tgtEl>
                                          <p:spTgt spid="8">
                                            <p:txEl>
                                              <p:pRg st="0" end="0"/>
                                            </p:txEl>
                                          </p:spTgt>
                                        </p:tgtEl>
                                      </p:cBhvr>
                                    </p:animEffect>
                                  </p:childTnLst>
                                </p:cTn>
                              </p:par>
                            </p:childTnLst>
                          </p:cTn>
                        </p:par>
                        <p:par>
                          <p:cTn id="30" fill="hold">
                            <p:stCondLst>
                              <p:cond delay="12000"/>
                            </p:stCondLst>
                            <p:childTnLst>
                              <p:par>
                                <p:cTn id="31" presetID="22" presetClass="entr" presetSubtype="4"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down)">
                                      <p:cBhvr>
                                        <p:cTn id="33" dur="2000"/>
                                        <p:tgtEl>
                                          <p:spTgt spid="13">
                                            <p:txEl>
                                              <p:pRg st="0" end="0"/>
                                            </p:txEl>
                                          </p:spTgt>
                                        </p:tgtEl>
                                      </p:cBhvr>
                                    </p:animEffect>
                                  </p:childTnLst>
                                </p:cTn>
                              </p:par>
                            </p:childTnLst>
                          </p:cTn>
                        </p:par>
                        <p:par>
                          <p:cTn id="34" fill="hold">
                            <p:stCondLst>
                              <p:cond delay="14000"/>
                            </p:stCondLst>
                            <p:childTnLst>
                              <p:par>
                                <p:cTn id="35" presetID="22" presetClass="entr" presetSubtype="4" fill="hold" grpId="0" nodeType="after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2000"/>
                                        <p:tgtEl>
                                          <p:spTgt spid="9">
                                            <p:txEl>
                                              <p:pRg st="0" end="0"/>
                                            </p:txEl>
                                          </p:spTgt>
                                        </p:tgtEl>
                                      </p:cBhvr>
                                    </p:animEffect>
                                  </p:childTnLst>
                                </p:cTn>
                              </p:par>
                            </p:childTnLst>
                          </p:cTn>
                        </p:par>
                        <p:par>
                          <p:cTn id="38" fill="hold">
                            <p:stCondLst>
                              <p:cond delay="16000"/>
                            </p:stCondLst>
                            <p:childTnLst>
                              <p:par>
                                <p:cTn id="39" presetID="22" presetClass="entr" presetSubtype="4"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down)">
                                      <p:cBhvr>
                                        <p:cTn id="41" dur="2000"/>
                                        <p:tgtEl>
                                          <p:spTgt spid="14">
                                            <p:txEl>
                                              <p:pRg st="0" end="0"/>
                                            </p:txEl>
                                          </p:spTgt>
                                        </p:tgtEl>
                                      </p:cBhvr>
                                    </p:animEffect>
                                  </p:childTnLst>
                                </p:cTn>
                              </p:par>
                            </p:childTnLst>
                          </p:cTn>
                        </p:par>
                        <p:par>
                          <p:cTn id="42" fill="hold">
                            <p:stCondLst>
                              <p:cond delay="18000"/>
                            </p:stCondLst>
                            <p:childTnLst>
                              <p:par>
                                <p:cTn id="43" presetID="22" presetClass="entr" presetSubtype="4" fill="hold" grpId="0" nodeType="after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down)">
                                      <p:cBhvr>
                                        <p:cTn id="45" dur="2000"/>
                                        <p:tgtEl>
                                          <p:spTgt spid="10">
                                            <p:txEl>
                                              <p:pRg st="0" end="0"/>
                                            </p:txEl>
                                          </p:spTgt>
                                        </p:tgtEl>
                                      </p:cBhvr>
                                    </p:animEffect>
                                  </p:childTnLst>
                                </p:cTn>
                              </p:par>
                            </p:childTnLst>
                          </p:cTn>
                        </p:par>
                        <p:par>
                          <p:cTn id="46" fill="hold">
                            <p:stCondLst>
                              <p:cond delay="20000"/>
                            </p:stCondLst>
                            <p:childTnLst>
                              <p:par>
                                <p:cTn id="47" presetID="22" presetClass="entr" presetSubtype="4" fill="hold" grpId="0" nodeType="after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down)">
                                      <p:cBhvr>
                                        <p:cTn id="49" dur="2000"/>
                                        <p:tgtEl>
                                          <p:spTgt spid="15">
                                            <p:txEl>
                                              <p:pRg st="0" end="0"/>
                                            </p:txEl>
                                          </p:spTgt>
                                        </p:tgtEl>
                                      </p:cBhvr>
                                    </p:animEffect>
                                  </p:childTnLst>
                                </p:cTn>
                              </p:par>
                            </p:childTnLst>
                          </p:cTn>
                        </p:par>
                        <p:par>
                          <p:cTn id="50" fill="hold">
                            <p:stCondLst>
                              <p:cond delay="22000"/>
                            </p:stCondLst>
                            <p:childTnLst>
                              <p:par>
                                <p:cTn id="51" presetID="22" presetClass="entr" presetSubtype="4"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2000"/>
                                        <p:tgtEl>
                                          <p:spTgt spid="3"/>
                                        </p:tgtEl>
                                      </p:cBhvr>
                                    </p:animEffect>
                                  </p:childTnLst>
                                </p:cTn>
                              </p:par>
                            </p:childTnLst>
                          </p:cTn>
                        </p:par>
                        <p:par>
                          <p:cTn id="54" fill="hold">
                            <p:stCondLst>
                              <p:cond delay="24000"/>
                            </p:stCondLst>
                            <p:childTnLst>
                              <p:par>
                                <p:cTn id="55" presetID="22" presetClass="entr" presetSubtype="4"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2000"/>
                                        <p:tgtEl>
                                          <p:spTgt spid="4"/>
                                        </p:tgtEl>
                                      </p:cBhvr>
                                    </p:animEffect>
                                  </p:childTnLst>
                                </p:cTn>
                              </p:par>
                            </p:childTnLst>
                          </p:cTn>
                        </p:par>
                        <p:par>
                          <p:cTn id="58" fill="hold">
                            <p:stCondLst>
                              <p:cond delay="26000"/>
                            </p:stCondLst>
                            <p:childTnLst>
                              <p:par>
                                <p:cTn id="59" presetID="22" presetClass="entr" presetSubtype="4"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2000"/>
                                        <p:tgtEl>
                                          <p:spTgt spid="5"/>
                                        </p:tgtEl>
                                      </p:cBhvr>
                                    </p:animEffect>
                                  </p:childTnLst>
                                </p:cTn>
                              </p:par>
                            </p:childTnLst>
                          </p:cTn>
                        </p:par>
                        <p:par>
                          <p:cTn id="62" fill="hold">
                            <p:stCondLst>
                              <p:cond delay="28000"/>
                            </p:stCondLst>
                            <p:childTnLst>
                              <p:par>
                                <p:cTn id="63" presetID="6" presetClass="entr" presetSubtype="1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in)">
                                      <p:cBhvr>
                                        <p:cTn id="6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6" grpId="0" build="p"/>
      <p:bldP spid="11" grpId="0" build="p"/>
      <p:bldP spid="8" grpId="0" build="p"/>
      <p:bldP spid="13" grpId="0" build="p"/>
      <p:bldP spid="9" grpId="0" build="p"/>
      <p:bldP spid="14" grpId="0" build="p"/>
      <p:bldP spid="10" grpId="0" build="p"/>
      <p:bldP spid="15" grpId="0" build="p"/>
      <p:bldP spid="7" grpId="0" build="p"/>
      <p:bldP spid="12" grpId="0" build="p"/>
      <p:bldP spid="3" grpId="0"/>
      <p:bldP spid="4" grpId="0"/>
      <p:bldP spid="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2">
            <a:extLst>
              <a:ext uri="{FF2B5EF4-FFF2-40B4-BE49-F238E27FC236}">
                <a16:creationId xmlns:a16="http://schemas.microsoft.com/office/drawing/2014/main" id="{48953196-C3F4-B6C9-880B-9D8B635AE6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8940" y="140759"/>
            <a:ext cx="6294665" cy="4861981"/>
          </a:xfrm>
          <a:prstGeom prst="rect">
            <a:avLst/>
          </a:prstGeom>
        </p:spPr>
      </p:pic>
      <p:sp>
        <p:nvSpPr>
          <p:cNvPr id="37" name="Rectangle 36">
            <a:extLst>
              <a:ext uri="{FF2B5EF4-FFF2-40B4-BE49-F238E27FC236}">
                <a16:creationId xmlns:a16="http://schemas.microsoft.com/office/drawing/2014/main" id="{34A9AFE6-7577-8E28-6240-4F5A15C43A71}"/>
              </a:ext>
            </a:extLst>
          </p:cNvPr>
          <p:cNvSpPr/>
          <p:nvPr/>
        </p:nvSpPr>
        <p:spPr>
          <a:xfrm>
            <a:off x="1584928" y="2098482"/>
            <a:ext cx="1418269" cy="147894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l-GR" sz="900" b="1" dirty="0">
                <a:solidFill>
                  <a:sysClr val="windowText" lastClr="000000"/>
                </a:solidFill>
              </a:rPr>
              <a:t>Δίκτυο Εταιρικού Γραφείου</a:t>
            </a:r>
            <a:endParaRPr lang="fr-FR" sz="900" b="1" dirty="0">
              <a:solidFill>
                <a:sysClr val="windowText" lastClr="000000"/>
              </a:solidFill>
            </a:endParaRPr>
          </a:p>
        </p:txBody>
      </p:sp>
      <p:sp>
        <p:nvSpPr>
          <p:cNvPr id="38" name="Rectangle 37">
            <a:extLst>
              <a:ext uri="{FF2B5EF4-FFF2-40B4-BE49-F238E27FC236}">
                <a16:creationId xmlns:a16="http://schemas.microsoft.com/office/drawing/2014/main" id="{55150FB6-B289-F1E4-C472-76FEE1CD63BB}"/>
              </a:ext>
            </a:extLst>
          </p:cNvPr>
          <p:cNvSpPr/>
          <p:nvPr/>
        </p:nvSpPr>
        <p:spPr>
          <a:xfrm>
            <a:off x="3068939" y="2098482"/>
            <a:ext cx="1418269" cy="147894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l-GR" sz="900" b="1" dirty="0">
                <a:solidFill>
                  <a:sysClr val="windowText" lastClr="000000"/>
                </a:solidFill>
              </a:rPr>
              <a:t>Τόπος</a:t>
            </a:r>
            <a:r>
              <a:rPr lang="fr-FR" sz="900" b="1" dirty="0">
                <a:solidFill>
                  <a:sysClr val="windowText" lastClr="000000"/>
                </a:solidFill>
              </a:rPr>
              <a:t> / Plant </a:t>
            </a:r>
            <a:r>
              <a:rPr lang="el-GR" sz="900" b="1" dirty="0">
                <a:solidFill>
                  <a:sysClr val="windowText" lastClr="000000"/>
                </a:solidFill>
              </a:rPr>
              <a:t>Δίκτυο</a:t>
            </a:r>
            <a:endParaRPr lang="fr-FR" sz="900" b="1" dirty="0">
              <a:solidFill>
                <a:sysClr val="windowText" lastClr="000000"/>
              </a:solidFill>
            </a:endParaRPr>
          </a:p>
        </p:txBody>
      </p:sp>
      <p:sp>
        <p:nvSpPr>
          <p:cNvPr id="39" name="Rectangle 38">
            <a:extLst>
              <a:ext uri="{FF2B5EF4-FFF2-40B4-BE49-F238E27FC236}">
                <a16:creationId xmlns:a16="http://schemas.microsoft.com/office/drawing/2014/main" id="{518A8D5B-7AA4-2337-2CAF-2AB32E5A8EB6}"/>
              </a:ext>
            </a:extLst>
          </p:cNvPr>
          <p:cNvSpPr/>
          <p:nvPr/>
        </p:nvSpPr>
        <p:spPr>
          <a:xfrm>
            <a:off x="4572000" y="2098482"/>
            <a:ext cx="1418269" cy="1478942"/>
          </a:xfrm>
          <a:prstGeom prst="rect">
            <a:avLst/>
          </a:prstGeom>
          <a:solidFill>
            <a:srgbClr val="F8757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l-GR" sz="900" b="1" dirty="0">
                <a:solidFill>
                  <a:schemeClr val="bg1"/>
                </a:solidFill>
              </a:rPr>
              <a:t>Έλεγχος Δικτύου Συστημάτων</a:t>
            </a:r>
            <a:endParaRPr lang="fr-FR" sz="900" b="1" dirty="0">
              <a:solidFill>
                <a:schemeClr val="bg1"/>
              </a:solidFill>
            </a:endParaRPr>
          </a:p>
        </p:txBody>
      </p:sp>
      <p:sp>
        <p:nvSpPr>
          <p:cNvPr id="40" name="Ellipse 6">
            <a:extLst>
              <a:ext uri="{FF2B5EF4-FFF2-40B4-BE49-F238E27FC236}">
                <a16:creationId xmlns:a16="http://schemas.microsoft.com/office/drawing/2014/main" id="{5A37460F-811B-D641-2F3E-3228FA1AE9A0}"/>
              </a:ext>
            </a:extLst>
          </p:cNvPr>
          <p:cNvSpPr/>
          <p:nvPr/>
        </p:nvSpPr>
        <p:spPr>
          <a:xfrm>
            <a:off x="2133601" y="2702560"/>
            <a:ext cx="514350" cy="5207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400" b="1" dirty="0">
                <a:solidFill>
                  <a:schemeClr val="tx1"/>
                </a:solidFill>
              </a:rPr>
              <a:t>WEB</a:t>
            </a:r>
          </a:p>
        </p:txBody>
      </p:sp>
      <p:sp>
        <p:nvSpPr>
          <p:cNvPr id="41" name="Ellipse 7">
            <a:extLst>
              <a:ext uri="{FF2B5EF4-FFF2-40B4-BE49-F238E27FC236}">
                <a16:creationId xmlns:a16="http://schemas.microsoft.com/office/drawing/2014/main" id="{F0F6B0F5-D71C-53D8-78CE-C7D336582391}"/>
              </a:ext>
            </a:extLst>
          </p:cNvPr>
          <p:cNvSpPr/>
          <p:nvPr/>
        </p:nvSpPr>
        <p:spPr>
          <a:xfrm>
            <a:off x="1779712" y="2455517"/>
            <a:ext cx="423739" cy="39513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b="1" dirty="0">
                <a:solidFill>
                  <a:schemeClr val="tx1"/>
                </a:solidFill>
              </a:rPr>
              <a:t>FTP</a:t>
            </a:r>
          </a:p>
        </p:txBody>
      </p:sp>
      <p:sp>
        <p:nvSpPr>
          <p:cNvPr id="42" name="Ellipse 8">
            <a:extLst>
              <a:ext uri="{FF2B5EF4-FFF2-40B4-BE49-F238E27FC236}">
                <a16:creationId xmlns:a16="http://schemas.microsoft.com/office/drawing/2014/main" id="{10EB392C-5748-43FA-DB66-73D3987AAFEA}"/>
              </a:ext>
            </a:extLst>
          </p:cNvPr>
          <p:cNvSpPr/>
          <p:nvPr/>
        </p:nvSpPr>
        <p:spPr>
          <a:xfrm>
            <a:off x="1709862" y="2949648"/>
            <a:ext cx="423739" cy="39513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b="1" dirty="0">
                <a:solidFill>
                  <a:schemeClr val="tx1"/>
                </a:solidFill>
              </a:rPr>
              <a:t>Mail</a:t>
            </a:r>
          </a:p>
        </p:txBody>
      </p:sp>
      <p:sp>
        <p:nvSpPr>
          <p:cNvPr id="43" name="Ellipse 9">
            <a:extLst>
              <a:ext uri="{FF2B5EF4-FFF2-40B4-BE49-F238E27FC236}">
                <a16:creationId xmlns:a16="http://schemas.microsoft.com/office/drawing/2014/main" id="{8E7D17B9-5819-DC95-C7E9-09C517DF2958}"/>
              </a:ext>
            </a:extLst>
          </p:cNvPr>
          <p:cNvSpPr/>
          <p:nvPr/>
        </p:nvSpPr>
        <p:spPr>
          <a:xfrm>
            <a:off x="3357775" y="2392735"/>
            <a:ext cx="514350" cy="5207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dirty="0">
                <a:solidFill>
                  <a:schemeClr val="tx1"/>
                </a:solidFill>
              </a:rPr>
              <a:t>SCADA</a:t>
            </a:r>
          </a:p>
        </p:txBody>
      </p:sp>
      <p:sp>
        <p:nvSpPr>
          <p:cNvPr id="44" name="Ellipse 11">
            <a:extLst>
              <a:ext uri="{FF2B5EF4-FFF2-40B4-BE49-F238E27FC236}">
                <a16:creationId xmlns:a16="http://schemas.microsoft.com/office/drawing/2014/main" id="{8EF092A4-F415-BAB0-CB92-70C1CE450F10}"/>
              </a:ext>
            </a:extLst>
          </p:cNvPr>
          <p:cNvSpPr/>
          <p:nvPr/>
        </p:nvSpPr>
        <p:spPr>
          <a:xfrm>
            <a:off x="4932750" y="2423429"/>
            <a:ext cx="348384" cy="3189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dirty="0">
                <a:solidFill>
                  <a:schemeClr val="tx1"/>
                </a:solidFill>
              </a:rPr>
              <a:t>RTU</a:t>
            </a:r>
          </a:p>
        </p:txBody>
      </p:sp>
      <p:sp>
        <p:nvSpPr>
          <p:cNvPr id="45" name="Ellipse 12">
            <a:extLst>
              <a:ext uri="{FF2B5EF4-FFF2-40B4-BE49-F238E27FC236}">
                <a16:creationId xmlns:a16="http://schemas.microsoft.com/office/drawing/2014/main" id="{B0639465-A048-B304-CCFD-7A98E03A5D95}"/>
              </a:ext>
            </a:extLst>
          </p:cNvPr>
          <p:cNvSpPr/>
          <p:nvPr/>
        </p:nvSpPr>
        <p:spPr>
          <a:xfrm>
            <a:off x="4948693" y="2732998"/>
            <a:ext cx="348384" cy="3189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dirty="0">
                <a:solidFill>
                  <a:schemeClr val="tx1"/>
                </a:solidFill>
              </a:rPr>
              <a:t>PLC</a:t>
            </a:r>
          </a:p>
        </p:txBody>
      </p:sp>
      <p:sp>
        <p:nvSpPr>
          <p:cNvPr id="46" name="Ellipse 13">
            <a:extLst>
              <a:ext uri="{FF2B5EF4-FFF2-40B4-BE49-F238E27FC236}">
                <a16:creationId xmlns:a16="http://schemas.microsoft.com/office/drawing/2014/main" id="{92A7359D-9C41-9AB1-2CAC-595779624F6C}"/>
              </a:ext>
            </a:extLst>
          </p:cNvPr>
          <p:cNvSpPr/>
          <p:nvPr/>
        </p:nvSpPr>
        <p:spPr>
          <a:xfrm>
            <a:off x="4961393" y="3048558"/>
            <a:ext cx="348384" cy="3189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dirty="0">
                <a:solidFill>
                  <a:schemeClr val="tx1"/>
                </a:solidFill>
              </a:rPr>
              <a:t>PLC</a:t>
            </a:r>
          </a:p>
        </p:txBody>
      </p:sp>
      <p:sp>
        <p:nvSpPr>
          <p:cNvPr id="47" name="Rectangle 46">
            <a:extLst>
              <a:ext uri="{FF2B5EF4-FFF2-40B4-BE49-F238E27FC236}">
                <a16:creationId xmlns:a16="http://schemas.microsoft.com/office/drawing/2014/main" id="{9C7D422F-AEB0-34F6-D663-781265B3E884}"/>
              </a:ext>
            </a:extLst>
          </p:cNvPr>
          <p:cNvSpPr/>
          <p:nvPr/>
        </p:nvSpPr>
        <p:spPr>
          <a:xfrm>
            <a:off x="5365396" y="2426576"/>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VALVE</a:t>
            </a:r>
          </a:p>
        </p:txBody>
      </p:sp>
      <p:sp>
        <p:nvSpPr>
          <p:cNvPr id="48" name="Rectangle 47">
            <a:extLst>
              <a:ext uri="{FF2B5EF4-FFF2-40B4-BE49-F238E27FC236}">
                <a16:creationId xmlns:a16="http://schemas.microsoft.com/office/drawing/2014/main" id="{451706B4-F1D9-0E93-5FFE-5C5B279633CA}"/>
              </a:ext>
            </a:extLst>
          </p:cNvPr>
          <p:cNvSpPr/>
          <p:nvPr/>
        </p:nvSpPr>
        <p:spPr>
          <a:xfrm>
            <a:off x="5365396" y="2645416"/>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RELAY</a:t>
            </a:r>
          </a:p>
        </p:txBody>
      </p:sp>
      <p:sp>
        <p:nvSpPr>
          <p:cNvPr id="49" name="Rectangle 48">
            <a:extLst>
              <a:ext uri="{FF2B5EF4-FFF2-40B4-BE49-F238E27FC236}">
                <a16:creationId xmlns:a16="http://schemas.microsoft.com/office/drawing/2014/main" id="{DEADCBE1-861E-FA2A-A823-D6EE75743DFC}"/>
              </a:ext>
            </a:extLst>
          </p:cNvPr>
          <p:cNvSpPr/>
          <p:nvPr/>
        </p:nvSpPr>
        <p:spPr>
          <a:xfrm>
            <a:off x="5365396" y="2851403"/>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SWITCH</a:t>
            </a:r>
          </a:p>
        </p:txBody>
      </p:sp>
      <p:sp>
        <p:nvSpPr>
          <p:cNvPr id="50" name="Rectangle 49">
            <a:extLst>
              <a:ext uri="{FF2B5EF4-FFF2-40B4-BE49-F238E27FC236}">
                <a16:creationId xmlns:a16="http://schemas.microsoft.com/office/drawing/2014/main" id="{481AD708-4820-1514-0C88-DC47CB5EC289}"/>
              </a:ext>
            </a:extLst>
          </p:cNvPr>
          <p:cNvSpPr/>
          <p:nvPr/>
        </p:nvSpPr>
        <p:spPr>
          <a:xfrm>
            <a:off x="5365396" y="3059634"/>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SIGNAL</a:t>
            </a:r>
          </a:p>
        </p:txBody>
      </p:sp>
      <p:sp>
        <p:nvSpPr>
          <p:cNvPr id="51" name="Rectangle 50">
            <a:extLst>
              <a:ext uri="{FF2B5EF4-FFF2-40B4-BE49-F238E27FC236}">
                <a16:creationId xmlns:a16="http://schemas.microsoft.com/office/drawing/2014/main" id="{A6C07784-891A-D637-058B-447A23CE75A7}"/>
              </a:ext>
            </a:extLst>
          </p:cNvPr>
          <p:cNvSpPr/>
          <p:nvPr/>
        </p:nvSpPr>
        <p:spPr>
          <a:xfrm>
            <a:off x="5365396" y="3257202"/>
            <a:ext cx="514655" cy="1751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dirty="0"/>
              <a:t>PUMP</a:t>
            </a:r>
          </a:p>
        </p:txBody>
      </p:sp>
      <p:sp>
        <p:nvSpPr>
          <p:cNvPr id="52" name="Rectangle 51">
            <a:extLst>
              <a:ext uri="{FF2B5EF4-FFF2-40B4-BE49-F238E27FC236}">
                <a16:creationId xmlns:a16="http://schemas.microsoft.com/office/drawing/2014/main" id="{A1459E22-BF1E-D85A-A63E-67E84D1371EB}"/>
              </a:ext>
            </a:extLst>
          </p:cNvPr>
          <p:cNvSpPr/>
          <p:nvPr/>
        </p:nvSpPr>
        <p:spPr>
          <a:xfrm rot="16200000">
            <a:off x="2514775" y="2794714"/>
            <a:ext cx="1014516" cy="210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FIREWALL</a:t>
            </a:r>
          </a:p>
        </p:txBody>
      </p:sp>
      <p:sp>
        <p:nvSpPr>
          <p:cNvPr id="53" name="Rectangle 52">
            <a:extLst>
              <a:ext uri="{FF2B5EF4-FFF2-40B4-BE49-F238E27FC236}">
                <a16:creationId xmlns:a16="http://schemas.microsoft.com/office/drawing/2014/main" id="{5749E4EA-B120-B60B-CBC1-6F3CD4354DE0}"/>
              </a:ext>
            </a:extLst>
          </p:cNvPr>
          <p:cNvSpPr/>
          <p:nvPr/>
        </p:nvSpPr>
        <p:spPr>
          <a:xfrm rot="16200000">
            <a:off x="4023956" y="2787044"/>
            <a:ext cx="1014516" cy="210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FIREWALL</a:t>
            </a:r>
          </a:p>
        </p:txBody>
      </p:sp>
      <p:sp>
        <p:nvSpPr>
          <p:cNvPr id="54" name="Rectangle 53">
            <a:extLst>
              <a:ext uri="{FF2B5EF4-FFF2-40B4-BE49-F238E27FC236}">
                <a16:creationId xmlns:a16="http://schemas.microsoft.com/office/drawing/2014/main" id="{20906FB7-D71C-5736-6E27-99ECE471FCB5}"/>
              </a:ext>
            </a:extLst>
          </p:cNvPr>
          <p:cNvSpPr/>
          <p:nvPr/>
        </p:nvSpPr>
        <p:spPr>
          <a:xfrm rot="16200000">
            <a:off x="2298875" y="2794714"/>
            <a:ext cx="1014516" cy="21087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Network Switch</a:t>
            </a:r>
          </a:p>
        </p:txBody>
      </p:sp>
      <p:sp>
        <p:nvSpPr>
          <p:cNvPr id="55" name="Rectangle 54">
            <a:extLst>
              <a:ext uri="{FF2B5EF4-FFF2-40B4-BE49-F238E27FC236}">
                <a16:creationId xmlns:a16="http://schemas.microsoft.com/office/drawing/2014/main" id="{9E2FB99D-A2B6-BC34-4E2B-B40AD2619170}"/>
              </a:ext>
            </a:extLst>
          </p:cNvPr>
          <p:cNvSpPr/>
          <p:nvPr/>
        </p:nvSpPr>
        <p:spPr>
          <a:xfrm rot="16200000">
            <a:off x="2729424" y="2794714"/>
            <a:ext cx="1014516" cy="210875"/>
          </a:xfrm>
          <a:prstGeom prst="rect">
            <a:avLst/>
          </a:prstGeom>
          <a:solidFill>
            <a:srgbClr val="F875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Network Switch</a:t>
            </a:r>
          </a:p>
        </p:txBody>
      </p:sp>
      <p:sp>
        <p:nvSpPr>
          <p:cNvPr id="56" name="Rectangle 55">
            <a:extLst>
              <a:ext uri="{FF2B5EF4-FFF2-40B4-BE49-F238E27FC236}">
                <a16:creationId xmlns:a16="http://schemas.microsoft.com/office/drawing/2014/main" id="{3FEF520F-73AE-D171-E7CE-9AD19E5935CE}"/>
              </a:ext>
            </a:extLst>
          </p:cNvPr>
          <p:cNvSpPr/>
          <p:nvPr/>
        </p:nvSpPr>
        <p:spPr>
          <a:xfrm rot="16200000">
            <a:off x="3802976" y="2787044"/>
            <a:ext cx="1014516" cy="210875"/>
          </a:xfrm>
          <a:prstGeom prst="rect">
            <a:avLst/>
          </a:prstGeom>
          <a:solidFill>
            <a:srgbClr val="F875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Network Switch</a:t>
            </a:r>
          </a:p>
        </p:txBody>
      </p:sp>
      <p:sp>
        <p:nvSpPr>
          <p:cNvPr id="57" name="Rectangle 56">
            <a:extLst>
              <a:ext uri="{FF2B5EF4-FFF2-40B4-BE49-F238E27FC236}">
                <a16:creationId xmlns:a16="http://schemas.microsoft.com/office/drawing/2014/main" id="{7F45B5F7-47E3-2E23-8DCB-E1DFA5A784F3}"/>
              </a:ext>
            </a:extLst>
          </p:cNvPr>
          <p:cNvSpPr/>
          <p:nvPr/>
        </p:nvSpPr>
        <p:spPr>
          <a:xfrm rot="16200000">
            <a:off x="4244936" y="2787044"/>
            <a:ext cx="1014516" cy="2108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Network Switch</a:t>
            </a:r>
          </a:p>
        </p:txBody>
      </p:sp>
      <p:sp>
        <p:nvSpPr>
          <p:cNvPr id="58" name="Ellipse 10">
            <a:extLst>
              <a:ext uri="{FF2B5EF4-FFF2-40B4-BE49-F238E27FC236}">
                <a16:creationId xmlns:a16="http://schemas.microsoft.com/office/drawing/2014/main" id="{BF738065-7B9A-228A-E508-FCA6B71517C1}"/>
              </a:ext>
            </a:extLst>
          </p:cNvPr>
          <p:cNvSpPr/>
          <p:nvPr/>
        </p:nvSpPr>
        <p:spPr>
          <a:xfrm>
            <a:off x="3907117" y="2889074"/>
            <a:ext cx="297679" cy="29190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b="1" dirty="0">
                <a:solidFill>
                  <a:schemeClr val="tx1"/>
                </a:solidFill>
              </a:rPr>
              <a:t>HMI</a:t>
            </a:r>
          </a:p>
        </p:txBody>
      </p:sp>
      <p:sp>
        <p:nvSpPr>
          <p:cNvPr id="59" name="Ellipse 25">
            <a:extLst>
              <a:ext uri="{FF2B5EF4-FFF2-40B4-BE49-F238E27FC236}">
                <a16:creationId xmlns:a16="http://schemas.microsoft.com/office/drawing/2014/main" id="{0E19404E-CAEC-ECD4-D93E-54A05E10BD4C}"/>
              </a:ext>
            </a:extLst>
          </p:cNvPr>
          <p:cNvSpPr/>
          <p:nvPr/>
        </p:nvSpPr>
        <p:spPr>
          <a:xfrm>
            <a:off x="4809750" y="2921248"/>
            <a:ext cx="267056" cy="25973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800" b="1" dirty="0">
                <a:solidFill>
                  <a:schemeClr val="tx1"/>
                </a:solidFill>
              </a:rPr>
              <a:t>HMI</a:t>
            </a:r>
          </a:p>
        </p:txBody>
      </p:sp>
      <p:sp>
        <p:nvSpPr>
          <p:cNvPr id="60" name="Rectangle 59">
            <a:extLst>
              <a:ext uri="{FF2B5EF4-FFF2-40B4-BE49-F238E27FC236}">
                <a16:creationId xmlns:a16="http://schemas.microsoft.com/office/drawing/2014/main" id="{C0B7A4BE-6F73-9518-5C3E-9055C7C31684}"/>
              </a:ext>
            </a:extLst>
          </p:cNvPr>
          <p:cNvSpPr/>
          <p:nvPr/>
        </p:nvSpPr>
        <p:spPr>
          <a:xfrm>
            <a:off x="1584928" y="1798320"/>
            <a:ext cx="4431602" cy="2825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IT		OT		ICS</a:t>
            </a:r>
          </a:p>
        </p:txBody>
      </p:sp>
      <p:sp>
        <p:nvSpPr>
          <p:cNvPr id="61" name="Rectangle 60">
            <a:extLst>
              <a:ext uri="{FF2B5EF4-FFF2-40B4-BE49-F238E27FC236}">
                <a16:creationId xmlns:a16="http://schemas.microsoft.com/office/drawing/2014/main" id="{A35D1F29-8B9F-B116-8095-396E9FB24D1E}"/>
              </a:ext>
            </a:extLst>
          </p:cNvPr>
          <p:cNvSpPr/>
          <p:nvPr/>
        </p:nvSpPr>
        <p:spPr>
          <a:xfrm>
            <a:off x="1635778" y="636905"/>
            <a:ext cx="2524742" cy="497426"/>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Colonial Pipeline 2021</a:t>
            </a:r>
          </a:p>
          <a:p>
            <a:r>
              <a:rPr lang="fr-FR" sz="1600" dirty="0" err="1"/>
              <a:t>Saudi</a:t>
            </a:r>
            <a:r>
              <a:rPr lang="fr-FR" sz="1600" dirty="0"/>
              <a:t> ARAMCO Wiper 2012</a:t>
            </a:r>
          </a:p>
        </p:txBody>
      </p:sp>
      <p:sp>
        <p:nvSpPr>
          <p:cNvPr id="62" name="Rectangle 61">
            <a:extLst>
              <a:ext uri="{FF2B5EF4-FFF2-40B4-BE49-F238E27FC236}">
                <a16:creationId xmlns:a16="http://schemas.microsoft.com/office/drawing/2014/main" id="{DF78867F-8D1D-3459-4C0B-9AC74A13B899}"/>
              </a:ext>
            </a:extLst>
          </p:cNvPr>
          <p:cNvSpPr/>
          <p:nvPr/>
        </p:nvSpPr>
        <p:spPr>
          <a:xfrm>
            <a:off x="3251095" y="1188168"/>
            <a:ext cx="2294437" cy="272241"/>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Steel Mill Germany 2014</a:t>
            </a:r>
          </a:p>
        </p:txBody>
      </p:sp>
      <p:sp>
        <p:nvSpPr>
          <p:cNvPr id="63" name="Rectangle 62">
            <a:extLst>
              <a:ext uri="{FF2B5EF4-FFF2-40B4-BE49-F238E27FC236}">
                <a16:creationId xmlns:a16="http://schemas.microsoft.com/office/drawing/2014/main" id="{70EFFB94-5A88-E0CC-CEAB-73DACB4BA8BE}"/>
              </a:ext>
            </a:extLst>
          </p:cNvPr>
          <p:cNvSpPr/>
          <p:nvPr/>
        </p:nvSpPr>
        <p:spPr>
          <a:xfrm>
            <a:off x="6360055" y="2459895"/>
            <a:ext cx="1529292" cy="526031"/>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el-GR" sz="1600" dirty="0"/>
              <a:t>Ουκρανία</a:t>
            </a:r>
            <a:r>
              <a:rPr lang="fr-FR" sz="1600" dirty="0"/>
              <a:t> 2016 </a:t>
            </a:r>
          </a:p>
          <a:p>
            <a:r>
              <a:rPr lang="el-GR" sz="1600" dirty="0"/>
              <a:t>Ουκρανία</a:t>
            </a:r>
            <a:r>
              <a:rPr lang="fr-FR" sz="1600" dirty="0"/>
              <a:t> 2015</a:t>
            </a:r>
          </a:p>
        </p:txBody>
      </p:sp>
      <p:sp>
        <p:nvSpPr>
          <p:cNvPr id="64" name="Rectangle 63">
            <a:extLst>
              <a:ext uri="{FF2B5EF4-FFF2-40B4-BE49-F238E27FC236}">
                <a16:creationId xmlns:a16="http://schemas.microsoft.com/office/drawing/2014/main" id="{138E69EA-DB86-29E4-B81F-F9A80FD66A49}"/>
              </a:ext>
            </a:extLst>
          </p:cNvPr>
          <p:cNvSpPr/>
          <p:nvPr/>
        </p:nvSpPr>
        <p:spPr>
          <a:xfrm>
            <a:off x="6124528" y="4025105"/>
            <a:ext cx="1571672" cy="526031"/>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Triton SIS 2017</a:t>
            </a:r>
          </a:p>
        </p:txBody>
      </p:sp>
      <p:sp>
        <p:nvSpPr>
          <p:cNvPr id="65" name="Rectangle 64">
            <a:extLst>
              <a:ext uri="{FF2B5EF4-FFF2-40B4-BE49-F238E27FC236}">
                <a16:creationId xmlns:a16="http://schemas.microsoft.com/office/drawing/2014/main" id="{0FA3449B-6A39-84EC-5F6D-FD91DD14BC77}"/>
              </a:ext>
            </a:extLst>
          </p:cNvPr>
          <p:cNvSpPr/>
          <p:nvPr/>
        </p:nvSpPr>
        <p:spPr>
          <a:xfrm>
            <a:off x="3778073" y="4025105"/>
            <a:ext cx="1571672" cy="318295"/>
          </a:xfrm>
          <a:prstGeom prst="rect">
            <a:avLst/>
          </a:prstGeom>
          <a:solidFill>
            <a:srgbClr val="161616"/>
          </a:solidFill>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STUXNET 2010</a:t>
            </a:r>
          </a:p>
        </p:txBody>
      </p:sp>
      <p:sp>
        <p:nvSpPr>
          <p:cNvPr id="66" name="Rectangle 65">
            <a:extLst>
              <a:ext uri="{FF2B5EF4-FFF2-40B4-BE49-F238E27FC236}">
                <a16:creationId xmlns:a16="http://schemas.microsoft.com/office/drawing/2014/main" id="{F384E23A-2E31-0131-D97F-AA1C7DAA8EA6}"/>
              </a:ext>
            </a:extLst>
          </p:cNvPr>
          <p:cNvSpPr/>
          <p:nvPr/>
        </p:nvSpPr>
        <p:spPr>
          <a:xfrm>
            <a:off x="1639854" y="3559244"/>
            <a:ext cx="1294562"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ysClr val="windowText" lastClr="000000"/>
                </a:solidFill>
              </a:rPr>
              <a:t>Επεξεργασία Δεδομένων</a:t>
            </a:r>
            <a:endParaRPr lang="fr-FR" b="1" dirty="0">
              <a:solidFill>
                <a:sysClr val="windowText" lastClr="000000"/>
              </a:solidFill>
            </a:endParaRPr>
          </a:p>
        </p:txBody>
      </p:sp>
      <p:sp>
        <p:nvSpPr>
          <p:cNvPr id="67" name="Rectangle 66">
            <a:extLst>
              <a:ext uri="{FF2B5EF4-FFF2-40B4-BE49-F238E27FC236}">
                <a16:creationId xmlns:a16="http://schemas.microsoft.com/office/drawing/2014/main" id="{BC4EE3A5-FB68-EDD1-6565-C5FF78F70F11}"/>
              </a:ext>
            </a:extLst>
          </p:cNvPr>
          <p:cNvSpPr/>
          <p:nvPr/>
        </p:nvSpPr>
        <p:spPr>
          <a:xfrm>
            <a:off x="3124287" y="3559244"/>
            <a:ext cx="1294562"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ysClr val="windowText" lastClr="000000"/>
                </a:solidFill>
              </a:rPr>
              <a:t>Πληροφορίες για Διαδικασία Ελέγχου</a:t>
            </a:r>
            <a:endParaRPr lang="fr-FR" sz="1100" b="1" dirty="0">
              <a:solidFill>
                <a:sysClr val="windowText" lastClr="000000"/>
              </a:solidFill>
            </a:endParaRPr>
          </a:p>
        </p:txBody>
      </p:sp>
      <p:sp>
        <p:nvSpPr>
          <p:cNvPr id="68" name="Rectangle 67">
            <a:extLst>
              <a:ext uri="{FF2B5EF4-FFF2-40B4-BE49-F238E27FC236}">
                <a16:creationId xmlns:a16="http://schemas.microsoft.com/office/drawing/2014/main" id="{79C3D908-CA53-9493-B225-2449C8E4F235}"/>
              </a:ext>
            </a:extLst>
          </p:cNvPr>
          <p:cNvSpPr/>
          <p:nvPr/>
        </p:nvSpPr>
        <p:spPr>
          <a:xfrm>
            <a:off x="4621604" y="3559244"/>
            <a:ext cx="1294562"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ysClr val="windowText" lastClr="000000"/>
                </a:solidFill>
              </a:rPr>
              <a:t>Φυσική Επεξεργασία</a:t>
            </a:r>
            <a:endParaRPr lang="fr-FR" b="1" dirty="0">
              <a:solidFill>
                <a:sysClr val="windowText" lastClr="000000"/>
              </a:solidFill>
            </a:endParaRPr>
          </a:p>
        </p:txBody>
      </p:sp>
      <p:sp>
        <p:nvSpPr>
          <p:cNvPr id="69" name="Rectangle 68">
            <a:extLst>
              <a:ext uri="{FF2B5EF4-FFF2-40B4-BE49-F238E27FC236}">
                <a16:creationId xmlns:a16="http://schemas.microsoft.com/office/drawing/2014/main" id="{810F6C73-8EDF-6DB8-FC29-E9D93416596F}"/>
              </a:ext>
            </a:extLst>
          </p:cNvPr>
          <p:cNvSpPr/>
          <p:nvPr/>
        </p:nvSpPr>
        <p:spPr>
          <a:xfrm>
            <a:off x="1635778" y="4428590"/>
            <a:ext cx="1898073" cy="269183"/>
          </a:xfrm>
          <a:prstGeom prst="rect">
            <a:avLst/>
          </a:prstGeom>
          <a:solidFill>
            <a:srgbClr val="16161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ctr"/>
          <a:lstStyle/>
          <a:p>
            <a:r>
              <a:rPr lang="fr-FR" sz="1600" dirty="0"/>
              <a:t>Norsk Hydro 2019</a:t>
            </a:r>
          </a:p>
        </p:txBody>
      </p:sp>
    </p:spTree>
    <p:extLst>
      <p:ext uri="{BB962C8B-B14F-4D97-AF65-F5344CB8AC3E}">
        <p14:creationId xmlns:p14="http://schemas.microsoft.com/office/powerpoint/2010/main" val="418764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4D8B2CE-DD13-460C-814C-59175741B937}"/>
              </a:ext>
            </a:extLst>
          </p:cNvPr>
          <p:cNvSpPr>
            <a:spLocks noGrp="1"/>
          </p:cNvSpPr>
          <p:nvPr>
            <p:ph type="ftr" sz="quarter" idx="11"/>
          </p:nvPr>
        </p:nvSpPr>
        <p:spPr>
          <a:xfrm>
            <a:off x="213129" y="4816402"/>
            <a:ext cx="5113697" cy="273844"/>
          </a:xfrm>
        </p:spPr>
        <p:txBody>
          <a:bodyPr/>
          <a:lstStyle/>
          <a:p>
            <a:endParaRPr lang="fr-FR"/>
          </a:p>
        </p:txBody>
      </p:sp>
      <p:sp>
        <p:nvSpPr>
          <p:cNvPr id="3" name="Espace réservé du numéro de diapositive 2">
            <a:extLst>
              <a:ext uri="{FF2B5EF4-FFF2-40B4-BE49-F238E27FC236}">
                <a16:creationId xmlns:a16="http://schemas.microsoft.com/office/drawing/2014/main" id="{630A83B9-27A0-E9AA-E08F-F158B400BA0F}"/>
              </a:ext>
            </a:extLst>
          </p:cNvPr>
          <p:cNvSpPr>
            <a:spLocks noGrp="1"/>
          </p:cNvSpPr>
          <p:nvPr>
            <p:ph type="sldNum" sz="quarter" idx="12"/>
          </p:nvPr>
        </p:nvSpPr>
        <p:spPr/>
        <p:txBody>
          <a:bodyPr/>
          <a:lstStyle/>
          <a:p>
            <a:fld id="{AF8FC096-D195-4392-A597-E50EA60D946D}" type="slidenum">
              <a:rPr lang="fr-FR" smtClean="0"/>
              <a:t>21</a:t>
            </a:fld>
            <a:endParaRPr lang="fr-FR"/>
          </a:p>
        </p:txBody>
      </p:sp>
      <p:pic>
        <p:nvPicPr>
          <p:cNvPr id="5" name="Image 4" descr="Μια εικόνα που περιέχει ηλεκτρονικές συσκευές, κείμενο, μηχανή, ηλεκτρονική μηχανική&#10;&#10;Περιγραφή που δημιουργείται αυτόματα">
            <a:extLst>
              <a:ext uri="{FF2B5EF4-FFF2-40B4-BE49-F238E27FC236}">
                <a16:creationId xmlns:a16="http://schemas.microsoft.com/office/drawing/2014/main" id="{7C1C4434-F95F-34E6-FF81-41709EEF13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6826" y="1721666"/>
            <a:ext cx="3810000" cy="2752725"/>
          </a:xfrm>
          <a:prstGeom prst="rect">
            <a:avLst/>
          </a:prstGeom>
        </p:spPr>
      </p:pic>
      <p:pic>
        <p:nvPicPr>
          <p:cNvPr id="7" name="Image 6" descr="Μια εικόνα που περιέχει ηλεκτρονικές συσκευές, μηχανή&#10;&#10;Περιγραφή που δημιουργείται αυτόματα">
            <a:extLst>
              <a:ext uri="{FF2B5EF4-FFF2-40B4-BE49-F238E27FC236}">
                <a16:creationId xmlns:a16="http://schemas.microsoft.com/office/drawing/2014/main" id="{C531449E-A91D-E570-C012-EA9AFAE21B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8844" y="1486615"/>
            <a:ext cx="1551118" cy="1551118"/>
          </a:xfrm>
          <a:prstGeom prst="rect">
            <a:avLst/>
          </a:prstGeom>
        </p:spPr>
      </p:pic>
      <p:pic>
        <p:nvPicPr>
          <p:cNvPr id="9" name="Image 8">
            <a:extLst>
              <a:ext uri="{FF2B5EF4-FFF2-40B4-BE49-F238E27FC236}">
                <a16:creationId xmlns:a16="http://schemas.microsoft.com/office/drawing/2014/main" id="{3525A7E4-7673-7030-2EFF-E5F5978F31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0556" y="3420884"/>
            <a:ext cx="1606420" cy="1653423"/>
          </a:xfrm>
          <a:prstGeom prst="rect">
            <a:avLst/>
          </a:prstGeom>
        </p:spPr>
      </p:pic>
      <p:pic>
        <p:nvPicPr>
          <p:cNvPr id="11" name="Image 10">
            <a:extLst>
              <a:ext uri="{FF2B5EF4-FFF2-40B4-BE49-F238E27FC236}">
                <a16:creationId xmlns:a16="http://schemas.microsoft.com/office/drawing/2014/main" id="{5943C802-084D-F148-C49A-4E383F4FE0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839" y="1913267"/>
            <a:ext cx="2145076" cy="2752726"/>
          </a:xfrm>
          <a:prstGeom prst="rect">
            <a:avLst/>
          </a:prstGeom>
        </p:spPr>
      </p:pic>
      <p:sp>
        <p:nvSpPr>
          <p:cNvPr id="13" name="ZoneTexte 12">
            <a:extLst>
              <a:ext uri="{FF2B5EF4-FFF2-40B4-BE49-F238E27FC236}">
                <a16:creationId xmlns:a16="http://schemas.microsoft.com/office/drawing/2014/main" id="{A921779D-4467-FE05-0DBA-E6C4446EDC05}"/>
              </a:ext>
            </a:extLst>
          </p:cNvPr>
          <p:cNvSpPr txBox="1"/>
          <p:nvPr/>
        </p:nvSpPr>
        <p:spPr>
          <a:xfrm>
            <a:off x="246888" y="69193"/>
            <a:ext cx="5266944" cy="338554"/>
          </a:xfrm>
          <a:prstGeom prst="rect">
            <a:avLst/>
          </a:prstGeom>
          <a:noFill/>
        </p:spPr>
        <p:txBody>
          <a:bodyPr wrap="square">
            <a:spAutoFit/>
          </a:bodyPr>
          <a:lstStyle/>
          <a:p>
            <a:r>
              <a:rPr lang="el" sz="1600" b="1"/>
              <a:t>PLC/SCADA</a:t>
            </a:r>
            <a:endParaRPr lang="fr-FR" sz="1600" b="1"/>
          </a:p>
        </p:txBody>
      </p:sp>
      <p:sp>
        <p:nvSpPr>
          <p:cNvPr id="15" name="ZoneTexte 14">
            <a:extLst>
              <a:ext uri="{FF2B5EF4-FFF2-40B4-BE49-F238E27FC236}">
                <a16:creationId xmlns:a16="http://schemas.microsoft.com/office/drawing/2014/main" id="{CA2023BC-04D0-B02D-BE8A-A3294D0E0A4E}"/>
              </a:ext>
            </a:extLst>
          </p:cNvPr>
          <p:cNvSpPr txBox="1"/>
          <p:nvPr/>
        </p:nvSpPr>
        <p:spPr>
          <a:xfrm>
            <a:off x="213128" y="599717"/>
            <a:ext cx="5639031" cy="954107"/>
          </a:xfrm>
          <a:prstGeom prst="rect">
            <a:avLst/>
          </a:prstGeom>
          <a:noFill/>
        </p:spPr>
        <p:txBody>
          <a:bodyPr wrap="square">
            <a:spAutoFit/>
          </a:bodyPr>
          <a:lstStyle/>
          <a:p>
            <a:pPr marL="285750" indent="-285750">
              <a:buFontTx/>
              <a:buChar char="-"/>
            </a:pPr>
            <a:r>
              <a:rPr lang="el" sz="1400"/>
              <a:t>Σύστημα βιομηχανικού αυτοματισμού και ελέγχου </a:t>
            </a:r>
          </a:p>
          <a:p>
            <a:pPr marL="285750" indent="-285750">
              <a:buFontTx/>
              <a:buChar char="-"/>
            </a:pPr>
            <a:r>
              <a:rPr lang="el" sz="1400"/>
              <a:t>Προγραμματιζόμενος λογικός ελεγκτής (συχνά εξομοιωμένος με HW)</a:t>
            </a:r>
          </a:p>
          <a:p>
            <a:pPr marL="285750" indent="-285750">
              <a:buFontTx/>
              <a:buChar char="-"/>
            </a:pPr>
            <a:r>
              <a:rPr lang="el" sz="1400"/>
              <a:t>εποπτικός έλεγχος και απόκτηση δεδομένων (SW) </a:t>
            </a:r>
          </a:p>
          <a:p>
            <a:endParaRPr lang="fr-FR" sz="1400"/>
          </a:p>
        </p:txBody>
      </p:sp>
    </p:spTree>
    <p:extLst>
      <p:ext uri="{BB962C8B-B14F-4D97-AF65-F5344CB8AC3E}">
        <p14:creationId xmlns:p14="http://schemas.microsoft.com/office/powerpoint/2010/main" val="257499621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23D431-44D3-E9BA-0351-762CD157554F}"/>
              </a:ext>
            </a:extLst>
          </p:cNvPr>
          <p:cNvSpPr txBox="1"/>
          <p:nvPr/>
        </p:nvSpPr>
        <p:spPr>
          <a:xfrm>
            <a:off x="246888" y="69193"/>
            <a:ext cx="5266944" cy="338554"/>
          </a:xfrm>
          <a:prstGeom prst="rect">
            <a:avLst/>
          </a:prstGeom>
          <a:noFill/>
        </p:spPr>
        <p:txBody>
          <a:bodyPr wrap="square">
            <a:spAutoFit/>
          </a:bodyPr>
          <a:lstStyle/>
          <a:p>
            <a:r>
              <a:rPr lang="el" sz="1600" b="1"/>
              <a:t>Εξαρτήματα - Λειτουργίες Συστήματος SCADA</a:t>
            </a:r>
            <a:endParaRPr lang="fr-FR" sz="1600" b="1"/>
          </a:p>
        </p:txBody>
      </p:sp>
      <p:sp>
        <p:nvSpPr>
          <p:cNvPr id="3" name="ZoneTexte 2">
            <a:extLst>
              <a:ext uri="{FF2B5EF4-FFF2-40B4-BE49-F238E27FC236}">
                <a16:creationId xmlns:a16="http://schemas.microsoft.com/office/drawing/2014/main" id="{B80AA084-25FC-3C85-8126-61DCE34CD452}"/>
              </a:ext>
            </a:extLst>
          </p:cNvPr>
          <p:cNvSpPr txBox="1"/>
          <p:nvPr/>
        </p:nvSpPr>
        <p:spPr>
          <a:xfrm>
            <a:off x="620267" y="817501"/>
            <a:ext cx="7288901" cy="2031325"/>
          </a:xfrm>
          <a:prstGeom prst="rect">
            <a:avLst/>
          </a:prstGeom>
          <a:noFill/>
        </p:spPr>
        <p:txBody>
          <a:bodyPr wrap="square">
            <a:spAutoFit/>
          </a:bodyPr>
          <a:lstStyle/>
          <a:p>
            <a:r>
              <a:rPr lang="el" sz="1800" dirty="0"/>
              <a:t>Απόκτηση δεδομένων </a:t>
            </a:r>
            <a:r>
              <a:rPr lang="el" sz="1800" dirty="0">
                <a:sym typeface="Wingdings" panose="05000000000000000000" pitchFamily="2" charset="2"/>
              </a:rPr>
              <a:t></a:t>
            </a:r>
            <a:r>
              <a:rPr lang="el" sz="1800" dirty="0"/>
              <a:t> Αισθητήρες</a:t>
            </a:r>
          </a:p>
          <a:p>
            <a:r>
              <a:rPr lang="el" sz="1800" dirty="0">
                <a:sym typeface="Wingdings" panose="05000000000000000000" pitchFamily="2" charset="2"/>
              </a:rPr>
              <a:t>Συλλογή δεδομένων  Μονάδες τηλεμετρίας εξ αποστάσεως (RTU)Διάδοση δεδομένων  Δίκτυα επικοινωνιών</a:t>
            </a:r>
            <a:endParaRPr lang="en-US" sz="1800" dirty="0"/>
          </a:p>
          <a:p>
            <a:r>
              <a:rPr lang="el" sz="1800" dirty="0"/>
              <a:t>Παρουσίαση &amp; έλεγχος δεδομένων </a:t>
            </a:r>
            <a:r>
              <a:rPr lang="el" sz="1800" dirty="0">
                <a:sym typeface="Wingdings" panose="05000000000000000000" pitchFamily="2" charset="2"/>
              </a:rPr>
              <a:t></a:t>
            </a:r>
            <a:r>
              <a:rPr lang="el" sz="1800" dirty="0"/>
              <a:t> Η κύρια μονάδα SCADA ρυθμίζει σε:</a:t>
            </a:r>
          </a:p>
          <a:p>
            <a:r>
              <a:rPr lang="el" sz="1800" dirty="0">
                <a:sym typeface="Wingdings" panose="05000000000000000000" pitchFamily="2" charset="2"/>
              </a:rPr>
              <a:t>Ιδιαίτερα το διαχειριζόμενο σύστημα σε αποκρίσεις για τις εισόδους αισθητήρων</a:t>
            </a:r>
            <a:endParaRPr lang="en-US" sz="1800" dirty="0"/>
          </a:p>
          <a:p>
            <a:endParaRPr lang="en-US" sz="1800" dirty="0"/>
          </a:p>
        </p:txBody>
      </p:sp>
      <p:pic>
        <p:nvPicPr>
          <p:cNvPr id="5" name="Image 4" descr="Μια εικόνα που περιέχει κείμενο, ηλεκτρονικές συσκευές, στιγμιότυπο οθόνης, πολυμέσα&#10;&#10;Περιγραφή που δημιουργείται αυτόματα">
            <a:extLst>
              <a:ext uri="{FF2B5EF4-FFF2-40B4-BE49-F238E27FC236}">
                <a16:creationId xmlns:a16="http://schemas.microsoft.com/office/drawing/2014/main" id="{1275BB50-2C5B-25CA-3878-186150FA83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5460" y="2904071"/>
            <a:ext cx="3325177" cy="1821714"/>
          </a:xfrm>
          <a:prstGeom prst="rect">
            <a:avLst/>
          </a:prstGeom>
        </p:spPr>
      </p:pic>
    </p:spTree>
    <p:extLst>
      <p:ext uri="{BB962C8B-B14F-4D97-AF65-F5344CB8AC3E}">
        <p14:creationId xmlns:p14="http://schemas.microsoft.com/office/powerpoint/2010/main" val="371587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CDA0C05-EEE7-23D4-44E9-0D59DC409770}"/>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135F9CB1-28C6-E891-5B41-F47BCE5FDA9C}"/>
              </a:ext>
            </a:extLst>
          </p:cNvPr>
          <p:cNvSpPr>
            <a:spLocks noGrp="1"/>
          </p:cNvSpPr>
          <p:nvPr>
            <p:ph type="sldNum" sz="quarter" idx="12"/>
          </p:nvPr>
        </p:nvSpPr>
        <p:spPr/>
        <p:txBody>
          <a:bodyPr/>
          <a:lstStyle/>
          <a:p>
            <a:fld id="{AF8FC096-D195-4392-A597-E50EA60D946D}" type="slidenum">
              <a:rPr lang="fr-FR" smtClean="0"/>
              <a:t>23</a:t>
            </a:fld>
            <a:endParaRPr lang="fr-FR"/>
          </a:p>
        </p:txBody>
      </p:sp>
      <p:sp>
        <p:nvSpPr>
          <p:cNvPr id="5" name="ZoneTexte 4">
            <a:extLst>
              <a:ext uri="{FF2B5EF4-FFF2-40B4-BE49-F238E27FC236}">
                <a16:creationId xmlns:a16="http://schemas.microsoft.com/office/drawing/2014/main" id="{84AF3D99-5E5A-9AB4-38A4-19E21F9C0396}"/>
              </a:ext>
            </a:extLst>
          </p:cNvPr>
          <p:cNvSpPr txBox="1"/>
          <p:nvPr/>
        </p:nvSpPr>
        <p:spPr>
          <a:xfrm>
            <a:off x="246888" y="710821"/>
            <a:ext cx="5113697" cy="3447098"/>
          </a:xfrm>
          <a:prstGeom prst="rect">
            <a:avLst/>
          </a:prstGeom>
          <a:noFill/>
        </p:spPr>
        <p:txBody>
          <a:bodyPr wrap="square">
            <a:spAutoFit/>
          </a:bodyPr>
          <a:lstStyle/>
          <a:p>
            <a:r>
              <a:rPr lang="el" sz="1400" dirty="0"/>
              <a:t>Βιομηχανικός ελεγκτής με προγραμματιζόμενη μνήμη που μπορεί να αποθηκεύσει οδηγίες και λειτουργίες προγράμματος:</a:t>
            </a:r>
          </a:p>
          <a:p>
            <a:endParaRPr lang="en-US" sz="1400" dirty="0"/>
          </a:p>
          <a:p>
            <a:pPr marL="285750" indent="-285750">
              <a:buFontTx/>
              <a:buChar char="-"/>
            </a:pPr>
            <a:r>
              <a:rPr lang="el" sz="1200" dirty="0"/>
              <a:t> Μία CPU ερμηνεύοντας εισόδους, εκτελώντας το πρόγραμμα ελέγχου που είναι αποθηκευμένο στη μνήμη και στέλνοντας σήματα εξόδου, σε </a:t>
            </a:r>
          </a:p>
          <a:p>
            <a:pPr marL="285750" indent="-285750">
              <a:buFontTx/>
              <a:buChar char="-"/>
            </a:pPr>
            <a:r>
              <a:rPr lang="el" sz="1200" dirty="0"/>
              <a:t>Μια μονάδα τροφοδοσίας που μετατρέπει το εναλλασσόμενο ρεύμα σε συνεχές ρεύμα,</a:t>
            </a:r>
          </a:p>
          <a:p>
            <a:pPr marL="285750" indent="-285750">
              <a:buFontTx/>
              <a:buChar char="-"/>
            </a:pPr>
            <a:r>
              <a:rPr lang="el" sz="1200" dirty="0"/>
              <a:t>Μία μονάδα μνήμης που αποθηκεύει δεδομένα από εισόδους &amp;; πρόγραμμα που πρέπει να εκτελεστεί από τον επεξεργαστή,</a:t>
            </a:r>
          </a:p>
          <a:p>
            <a:pPr marL="285750" indent="-285750">
              <a:buFontTx/>
              <a:buChar char="-"/>
            </a:pPr>
            <a:r>
              <a:rPr lang="el" sz="1200" dirty="0"/>
              <a:t>Μία διεπαφή εισόδου / εξόδου, (ο ελεγκτής λαμβάνει και στέλνει δεδομένα από / σε εξωτερικούς τελεστές),</a:t>
            </a:r>
          </a:p>
          <a:p>
            <a:pPr marL="285750" indent="-285750">
              <a:buFontTx/>
              <a:buChar char="-"/>
            </a:pPr>
            <a:r>
              <a:rPr lang="el" sz="1200" dirty="0"/>
              <a:t>Μία διεπαφή επικοινωνίας που λαμβάνει / μεταδίδει δεδομένα σε δίκτυα σε άλλα PLC.</a:t>
            </a:r>
          </a:p>
          <a:p>
            <a:endParaRPr lang="en-US" sz="1400" dirty="0"/>
          </a:p>
          <a:p>
            <a:r>
              <a:rPr lang="el" sz="1400" dirty="0"/>
              <a:t>Τα PLC απαιτούν συσκευή προγραμματισμού που χρησιμοποιείται για την ανάπτυξη και τη λήψη του δημιουργημένου προγράμματος στη μνήμη του ελεγκτή (λειτουργικά συστήματα </a:t>
            </a:r>
            <a:r>
              <a:rPr lang="el" sz="1200" dirty="0"/>
              <a:t>σε πραγματικό χρόνο)</a:t>
            </a:r>
          </a:p>
        </p:txBody>
      </p:sp>
      <p:sp>
        <p:nvSpPr>
          <p:cNvPr id="6" name="ZoneTexte 5">
            <a:extLst>
              <a:ext uri="{FF2B5EF4-FFF2-40B4-BE49-F238E27FC236}">
                <a16:creationId xmlns:a16="http://schemas.microsoft.com/office/drawing/2014/main" id="{2A0DDEAB-42D9-B554-5DDB-6C16F160D046}"/>
              </a:ext>
            </a:extLst>
          </p:cNvPr>
          <p:cNvSpPr txBox="1"/>
          <p:nvPr/>
        </p:nvSpPr>
        <p:spPr>
          <a:xfrm>
            <a:off x="246888" y="69193"/>
            <a:ext cx="5266944" cy="338554"/>
          </a:xfrm>
          <a:prstGeom prst="rect">
            <a:avLst/>
          </a:prstGeom>
          <a:noFill/>
        </p:spPr>
        <p:txBody>
          <a:bodyPr wrap="square">
            <a:spAutoFit/>
          </a:bodyPr>
          <a:lstStyle/>
          <a:p>
            <a:r>
              <a:rPr lang="el" sz="1600" b="1"/>
              <a:t>Τι είναι αναλυτικά τα εξαρτήματα PLC / SCADA</a:t>
            </a:r>
            <a:endParaRPr lang="fr-FR" sz="1600" b="1"/>
          </a:p>
        </p:txBody>
      </p:sp>
      <p:pic>
        <p:nvPicPr>
          <p:cNvPr id="7" name="Image 6" descr="Μια εικόνα που περιέχει ηλεκτρονικές συσκευές, μηχανή&#10;&#10;Περιγραφή που δημιουργείται αυτόματα">
            <a:extLst>
              <a:ext uri="{FF2B5EF4-FFF2-40B4-BE49-F238E27FC236}">
                <a16:creationId xmlns:a16="http://schemas.microsoft.com/office/drawing/2014/main" id="{10723B5B-1065-F713-D9A4-B4436DBFFC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8130" y="238470"/>
            <a:ext cx="1969817" cy="1969817"/>
          </a:xfrm>
          <a:prstGeom prst="rect">
            <a:avLst/>
          </a:prstGeom>
        </p:spPr>
      </p:pic>
      <p:pic>
        <p:nvPicPr>
          <p:cNvPr id="9" name="Image 8" descr="Μια εικόνα που περιέχει κείμενο, στιγμιότυπο οθόνης, διάγραμμα, λογισμικό&#10;&#10;Περιγραφή που δημιουργείται αυτόματα">
            <a:extLst>
              <a:ext uri="{FF2B5EF4-FFF2-40B4-BE49-F238E27FC236}">
                <a16:creationId xmlns:a16="http://schemas.microsoft.com/office/drawing/2014/main" id="{23695B94-A7C5-97EE-4F69-46B7EC1D51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5985" y="2663261"/>
            <a:ext cx="3364036" cy="1883860"/>
          </a:xfrm>
          <a:prstGeom prst="rect">
            <a:avLst/>
          </a:prstGeom>
        </p:spPr>
      </p:pic>
      <p:sp>
        <p:nvSpPr>
          <p:cNvPr id="10" name="ZoneTexte 9">
            <a:extLst>
              <a:ext uri="{FF2B5EF4-FFF2-40B4-BE49-F238E27FC236}">
                <a16:creationId xmlns:a16="http://schemas.microsoft.com/office/drawing/2014/main" id="{5A498957-C857-4101-25BA-D14125F6D1BF}"/>
              </a:ext>
            </a:extLst>
          </p:cNvPr>
          <p:cNvSpPr txBox="1"/>
          <p:nvPr/>
        </p:nvSpPr>
        <p:spPr>
          <a:xfrm>
            <a:off x="6784117" y="4668070"/>
            <a:ext cx="987771" cy="300082"/>
          </a:xfrm>
          <a:prstGeom prst="rect">
            <a:avLst/>
          </a:prstGeom>
          <a:noFill/>
        </p:spPr>
        <p:txBody>
          <a:bodyPr wrap="none" rtlCol="0">
            <a:spAutoFit/>
          </a:bodyPr>
          <a:lstStyle/>
          <a:p>
            <a:r>
              <a:rPr lang="el" err="1"/>
              <a:t>PLC HMI</a:t>
            </a:r>
          </a:p>
        </p:txBody>
      </p:sp>
    </p:spTree>
    <p:extLst>
      <p:ext uri="{BB962C8B-B14F-4D97-AF65-F5344CB8AC3E}">
        <p14:creationId xmlns:p14="http://schemas.microsoft.com/office/powerpoint/2010/main" val="191466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8E4CC1D-F654-7DAF-90FD-C4B6A0FEC7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5" t="-435"/>
          <a:stretch/>
        </p:blipFill>
        <p:spPr>
          <a:xfrm>
            <a:off x="43733" y="772886"/>
            <a:ext cx="9023912" cy="3492533"/>
          </a:xfrm>
          <a:prstGeom prst="rect">
            <a:avLst/>
          </a:prstGeom>
        </p:spPr>
      </p:pic>
      <p:sp>
        <p:nvSpPr>
          <p:cNvPr id="4" name="ZoneTexte 3">
            <a:extLst>
              <a:ext uri="{FF2B5EF4-FFF2-40B4-BE49-F238E27FC236}">
                <a16:creationId xmlns:a16="http://schemas.microsoft.com/office/drawing/2014/main" id="{67EBD067-F6B9-5DA2-07FC-CE83BC96C765}"/>
              </a:ext>
            </a:extLst>
          </p:cNvPr>
          <p:cNvSpPr txBox="1"/>
          <p:nvPr/>
        </p:nvSpPr>
        <p:spPr>
          <a:xfrm>
            <a:off x="5061857" y="72795"/>
            <a:ext cx="3984015" cy="338554"/>
          </a:xfrm>
          <a:prstGeom prst="rect">
            <a:avLst/>
          </a:prstGeom>
          <a:noFill/>
        </p:spPr>
        <p:txBody>
          <a:bodyPr wrap="square">
            <a:spAutoFit/>
          </a:bodyPr>
          <a:lstStyle/>
          <a:p>
            <a:pPr algn="r"/>
            <a:r>
              <a:rPr lang="el" sz="1600" b="1"/>
              <a:t>Διεπαφή ανθρώπου-μηχανής</a:t>
            </a:r>
          </a:p>
        </p:txBody>
      </p:sp>
      <p:sp>
        <p:nvSpPr>
          <p:cNvPr id="3" name="ZoneTexte 2">
            <a:extLst>
              <a:ext uri="{FF2B5EF4-FFF2-40B4-BE49-F238E27FC236}">
                <a16:creationId xmlns:a16="http://schemas.microsoft.com/office/drawing/2014/main" id="{BC0E85E1-2F38-A35B-6443-FBB44363A473}"/>
              </a:ext>
            </a:extLst>
          </p:cNvPr>
          <p:cNvSpPr txBox="1"/>
          <p:nvPr/>
        </p:nvSpPr>
        <p:spPr>
          <a:xfrm>
            <a:off x="-35371" y="1187148"/>
            <a:ext cx="3846656" cy="200055"/>
          </a:xfrm>
          <a:prstGeom prst="rect">
            <a:avLst/>
          </a:prstGeom>
          <a:solidFill>
            <a:schemeClr val="bg1"/>
          </a:solidFill>
          <a:ln>
            <a:solidFill>
              <a:schemeClr val="bg1"/>
            </a:solidFill>
          </a:ln>
        </p:spPr>
        <p:txBody>
          <a:bodyPr wrap="square">
            <a:spAutoFit/>
          </a:bodyPr>
          <a:lstStyle/>
          <a:p>
            <a:pPr algn="ctr"/>
            <a:r>
              <a:rPr lang="el" sz="700" err="1"/>
              <a:t>Αισθητήρες θερμοκρασίας</a:t>
            </a:r>
            <a:endParaRPr lang="fr-FR" sz="700"/>
          </a:p>
        </p:txBody>
      </p:sp>
      <p:sp>
        <p:nvSpPr>
          <p:cNvPr id="5" name="ZoneTexte 4">
            <a:extLst>
              <a:ext uri="{FF2B5EF4-FFF2-40B4-BE49-F238E27FC236}">
                <a16:creationId xmlns:a16="http://schemas.microsoft.com/office/drawing/2014/main" id="{EA1D1CCF-FE6A-8B4F-9B09-6EE4322008D4}"/>
              </a:ext>
            </a:extLst>
          </p:cNvPr>
          <p:cNvSpPr txBox="1"/>
          <p:nvPr/>
        </p:nvSpPr>
        <p:spPr>
          <a:xfrm>
            <a:off x="-35369" y="1739600"/>
            <a:ext cx="3729768" cy="200055"/>
          </a:xfrm>
          <a:prstGeom prst="rect">
            <a:avLst/>
          </a:prstGeom>
          <a:solidFill>
            <a:schemeClr val="bg1"/>
          </a:solidFill>
          <a:ln>
            <a:solidFill>
              <a:schemeClr val="bg1"/>
            </a:solidFill>
          </a:ln>
        </p:spPr>
        <p:txBody>
          <a:bodyPr wrap="square">
            <a:spAutoFit/>
          </a:bodyPr>
          <a:lstStyle/>
          <a:p>
            <a:pPr algn="ctr"/>
            <a:r>
              <a:rPr lang="el" sz="700"/>
              <a:t>Αισθητήρες οπτικής ανίχνευσης</a:t>
            </a:r>
            <a:endParaRPr lang="fr-FR" sz="700"/>
          </a:p>
        </p:txBody>
      </p:sp>
      <p:sp>
        <p:nvSpPr>
          <p:cNvPr id="6" name="ZoneTexte 5">
            <a:extLst>
              <a:ext uri="{FF2B5EF4-FFF2-40B4-BE49-F238E27FC236}">
                <a16:creationId xmlns:a16="http://schemas.microsoft.com/office/drawing/2014/main" id="{F7F97D5F-E6AB-6279-CAD6-2ADC7379E506}"/>
              </a:ext>
            </a:extLst>
          </p:cNvPr>
          <p:cNvSpPr txBox="1"/>
          <p:nvPr/>
        </p:nvSpPr>
        <p:spPr>
          <a:xfrm>
            <a:off x="-35370" y="2303489"/>
            <a:ext cx="2564358" cy="200055"/>
          </a:xfrm>
          <a:prstGeom prst="rect">
            <a:avLst/>
          </a:prstGeom>
          <a:solidFill>
            <a:schemeClr val="bg1"/>
          </a:solidFill>
          <a:ln>
            <a:solidFill>
              <a:schemeClr val="bg1"/>
            </a:solidFill>
          </a:ln>
        </p:spPr>
        <p:txBody>
          <a:bodyPr wrap="square">
            <a:spAutoFit/>
          </a:bodyPr>
          <a:lstStyle/>
          <a:p>
            <a:pPr algn="ctr"/>
            <a:r>
              <a:rPr lang="el" sz="700" err="1"/>
              <a:t>Αισθητήρες κίνησης</a:t>
            </a:r>
            <a:endParaRPr lang="fr-FR" sz="700"/>
          </a:p>
        </p:txBody>
      </p:sp>
      <p:sp>
        <p:nvSpPr>
          <p:cNvPr id="7" name="ZoneTexte 6">
            <a:extLst>
              <a:ext uri="{FF2B5EF4-FFF2-40B4-BE49-F238E27FC236}">
                <a16:creationId xmlns:a16="http://schemas.microsoft.com/office/drawing/2014/main" id="{0CFBCF4D-4B24-A7A7-AC7A-DBEACB25FDE2}"/>
              </a:ext>
            </a:extLst>
          </p:cNvPr>
          <p:cNvSpPr txBox="1"/>
          <p:nvPr/>
        </p:nvSpPr>
        <p:spPr>
          <a:xfrm>
            <a:off x="2277654" y="2286609"/>
            <a:ext cx="1612047" cy="200055"/>
          </a:xfrm>
          <a:prstGeom prst="rect">
            <a:avLst/>
          </a:prstGeom>
          <a:solidFill>
            <a:schemeClr val="bg1"/>
          </a:solidFill>
          <a:ln>
            <a:solidFill>
              <a:schemeClr val="bg1"/>
            </a:solidFill>
          </a:ln>
        </p:spPr>
        <p:txBody>
          <a:bodyPr wrap="square">
            <a:spAutoFit/>
          </a:bodyPr>
          <a:lstStyle/>
          <a:p>
            <a:pPr algn="ctr"/>
            <a:r>
              <a:rPr lang="el" sz="700" err="1"/>
              <a:t>Αισθητήρες επιτάχυνσης</a:t>
            </a:r>
            <a:endParaRPr lang="fr-FR" sz="700"/>
          </a:p>
        </p:txBody>
      </p:sp>
      <p:sp>
        <p:nvSpPr>
          <p:cNvPr id="8" name="ZoneTexte 7">
            <a:extLst>
              <a:ext uri="{FF2B5EF4-FFF2-40B4-BE49-F238E27FC236}">
                <a16:creationId xmlns:a16="http://schemas.microsoft.com/office/drawing/2014/main" id="{CB50218D-00E9-5944-651B-9B107E52BF5E}"/>
              </a:ext>
            </a:extLst>
          </p:cNvPr>
          <p:cNvSpPr txBox="1"/>
          <p:nvPr/>
        </p:nvSpPr>
        <p:spPr>
          <a:xfrm>
            <a:off x="78929" y="2885960"/>
            <a:ext cx="3732355" cy="200055"/>
          </a:xfrm>
          <a:prstGeom prst="rect">
            <a:avLst/>
          </a:prstGeom>
          <a:solidFill>
            <a:schemeClr val="bg1"/>
          </a:solidFill>
          <a:ln>
            <a:solidFill>
              <a:schemeClr val="bg1"/>
            </a:solidFill>
          </a:ln>
        </p:spPr>
        <p:txBody>
          <a:bodyPr wrap="square">
            <a:spAutoFit/>
          </a:bodyPr>
          <a:lstStyle/>
          <a:p>
            <a:pPr algn="ctr"/>
            <a:r>
              <a:rPr lang="el" sz="700"/>
              <a:t>Αισθητήρες νερού / υγρασίας / στάθμης</a:t>
            </a:r>
            <a:endParaRPr lang="fr-FR" sz="700"/>
          </a:p>
        </p:txBody>
      </p:sp>
      <p:sp>
        <p:nvSpPr>
          <p:cNvPr id="9" name="ZoneTexte 8">
            <a:extLst>
              <a:ext uri="{FF2B5EF4-FFF2-40B4-BE49-F238E27FC236}">
                <a16:creationId xmlns:a16="http://schemas.microsoft.com/office/drawing/2014/main" id="{C21B7843-9786-8534-3100-469C9B220591}"/>
              </a:ext>
            </a:extLst>
          </p:cNvPr>
          <p:cNvSpPr txBox="1"/>
          <p:nvPr/>
        </p:nvSpPr>
        <p:spPr>
          <a:xfrm>
            <a:off x="21779" y="4012603"/>
            <a:ext cx="3732355" cy="200055"/>
          </a:xfrm>
          <a:prstGeom prst="rect">
            <a:avLst/>
          </a:prstGeom>
          <a:solidFill>
            <a:schemeClr val="bg1"/>
          </a:solidFill>
          <a:ln>
            <a:solidFill>
              <a:schemeClr val="bg1"/>
            </a:solidFill>
          </a:ln>
        </p:spPr>
        <p:txBody>
          <a:bodyPr wrap="square">
            <a:spAutoFit/>
          </a:bodyPr>
          <a:lstStyle/>
          <a:p>
            <a:pPr algn="ctr"/>
            <a:r>
              <a:rPr lang="el" sz="700" err="1"/>
              <a:t>Αισθητήρες ηλεκτρικής ενέργειας</a:t>
            </a:r>
            <a:endParaRPr lang="fr-FR" sz="700"/>
          </a:p>
        </p:txBody>
      </p:sp>
      <p:sp>
        <p:nvSpPr>
          <p:cNvPr id="10" name="ZoneTexte 9">
            <a:extLst>
              <a:ext uri="{FF2B5EF4-FFF2-40B4-BE49-F238E27FC236}">
                <a16:creationId xmlns:a16="http://schemas.microsoft.com/office/drawing/2014/main" id="{FDE9C416-401F-257D-E77B-3B294697FD7A}"/>
              </a:ext>
            </a:extLst>
          </p:cNvPr>
          <p:cNvSpPr txBox="1"/>
          <p:nvPr/>
        </p:nvSpPr>
        <p:spPr>
          <a:xfrm>
            <a:off x="10892" y="3463374"/>
            <a:ext cx="3732355" cy="200055"/>
          </a:xfrm>
          <a:prstGeom prst="rect">
            <a:avLst/>
          </a:prstGeom>
          <a:solidFill>
            <a:schemeClr val="bg1"/>
          </a:solidFill>
          <a:ln>
            <a:solidFill>
              <a:schemeClr val="bg1"/>
            </a:solidFill>
          </a:ln>
        </p:spPr>
        <p:txBody>
          <a:bodyPr wrap="square">
            <a:spAutoFit/>
          </a:bodyPr>
          <a:lstStyle/>
          <a:p>
            <a:pPr algn="ctr"/>
            <a:r>
              <a:rPr lang="el" sz="700"/>
              <a:t>Αισθητήρες δραστηριότητας</a:t>
            </a:r>
            <a:endParaRPr lang="fr-FR" sz="700"/>
          </a:p>
        </p:txBody>
      </p:sp>
    </p:spTree>
    <p:extLst>
      <p:ext uri="{BB962C8B-B14F-4D97-AF65-F5344CB8AC3E}">
        <p14:creationId xmlns:p14="http://schemas.microsoft.com/office/powerpoint/2010/main" val="128232972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7324D1E-9215-60F0-77A7-FE39D6C02321}"/>
              </a:ext>
            </a:extLst>
          </p:cNvPr>
          <p:cNvSpPr txBox="1"/>
          <p:nvPr/>
        </p:nvSpPr>
        <p:spPr>
          <a:xfrm>
            <a:off x="84667" y="555496"/>
            <a:ext cx="7399866" cy="4207819"/>
          </a:xfrm>
          <a:prstGeom prst="rect">
            <a:avLst/>
          </a:prstGeom>
          <a:noFill/>
        </p:spPr>
        <p:txBody>
          <a:bodyPr wrap="square">
            <a:spAutoFit/>
          </a:bodyPr>
          <a:lstStyle/>
          <a:p>
            <a:pPr>
              <a:lnSpc>
                <a:spcPct val="107000"/>
              </a:lnSpc>
              <a:spcAft>
                <a:spcPts val="800"/>
              </a:spcAft>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Σε ένα σύστημα αγωγών, η προστασία των συστημάτων βιομηχανικού αυτοματισμού και ελέγχου (IACS) περιλαμβάνει το υλικό και το λογισμικό για την παρακολούθηση και τον έλεγχο των φυσικών διεργασιών. </a:t>
            </a:r>
          </a:p>
          <a:p>
            <a:pPr>
              <a:lnSpc>
                <a:spcPct val="107000"/>
              </a:lnSpc>
              <a:spcAft>
                <a:spcPts val="800"/>
              </a:spcAft>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Στις λειτουργίες αγωγών αυτές οι τεχνολογίες βρίσκονται στο κέντρο ελέγχου, αντλιοστάσια, αποθήκες, σταθμούς ανεφοδιασμού, θαλάσσιους λιμένες, λάκκους πρόσβασης και συναφή στοιχεία υποδομής όπως:</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Συστήματα παρακολούθησης και ελέγχου</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DCS, SCADA, PLC</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Δικτυωμένη ανίχνευση και έλεγχος, διαγνωστικά συστήματα</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Σύστημα ανίχνευσης διαρροών</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Αισθητήρες διεργασιών</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Βασικός έλεγχος διεργασιών, συστήματα με όργανα ασφαλείας,  </a:t>
            </a: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Προηγμένος/πολυμεταβλητός έλεγχος, Online βελτιστοποιητές</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Ειδικές οθόνες εξοπλισμού</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Διεπαφή ανθρώπου-μηχανής (HMI)</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 sz="1300" kern="100" dirty="0">
                <a:effectLst/>
                <a:latin typeface="Calibri" panose="020F0502020204030204" pitchFamily="34" charset="0"/>
                <a:ea typeface="Calibri" panose="020F0502020204030204" pitchFamily="34" charset="0"/>
                <a:cs typeface="Times New Roman" panose="02020603050405020304" pitchFamily="18" charset="0"/>
              </a:rPr>
              <a:t>Ιστορικοί διαδικασιών</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F06841A5-9869-DEFC-B89D-54A84FCAAA72}"/>
              </a:ext>
            </a:extLst>
          </p:cNvPr>
          <p:cNvSpPr txBox="1"/>
          <p:nvPr/>
        </p:nvSpPr>
        <p:spPr>
          <a:xfrm>
            <a:off x="389467" y="88670"/>
            <a:ext cx="3984015" cy="369332"/>
          </a:xfrm>
          <a:prstGeom prst="rect">
            <a:avLst/>
          </a:prstGeom>
          <a:noFill/>
        </p:spPr>
        <p:txBody>
          <a:bodyPr wrap="square">
            <a:spAutoFit/>
          </a:bodyPr>
          <a:lstStyle/>
          <a:p>
            <a:r>
              <a:rPr lang="el" sz="1800" b="1"/>
              <a:t>Παράδειγμα : Pipeline IACS</a:t>
            </a:r>
          </a:p>
        </p:txBody>
      </p:sp>
      <p:pic>
        <p:nvPicPr>
          <p:cNvPr id="6" name="Image 5" descr="Μια εικόνα που περιέχει βιομηχανία, σωλήνα, μέταλλο, εργοστάσιο&#10;&#10;Περιγραφή που δημιουργείται αυτόματα">
            <a:extLst>
              <a:ext uri="{FF2B5EF4-FFF2-40B4-BE49-F238E27FC236}">
                <a16:creationId xmlns:a16="http://schemas.microsoft.com/office/drawing/2014/main" id="{62025F44-AE7F-8FA7-3FC3-E73CE5AAB1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8850" y="3638949"/>
            <a:ext cx="3020483" cy="1396911"/>
          </a:xfrm>
          <a:prstGeom prst="rect">
            <a:avLst/>
          </a:prstGeom>
        </p:spPr>
      </p:pic>
      <p:pic>
        <p:nvPicPr>
          <p:cNvPr id="8" name="Image 7" descr="Μια εικόνα που περιέχει ιατρικό εξοπλισμό, διάγραμμα, σχέδιο&#10;&#10;Περιγραφή που δημιουργείται αυτόματα">
            <a:extLst>
              <a:ext uri="{FF2B5EF4-FFF2-40B4-BE49-F238E27FC236}">
                <a16:creationId xmlns:a16="http://schemas.microsoft.com/office/drawing/2014/main" id="{D176F752-B235-516E-E7F5-12771B2194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65623" y="1782907"/>
            <a:ext cx="2865753" cy="1741343"/>
          </a:xfrm>
          <a:prstGeom prst="rect">
            <a:avLst/>
          </a:prstGeom>
        </p:spPr>
      </p:pic>
    </p:spTree>
    <p:extLst>
      <p:ext uri="{BB962C8B-B14F-4D97-AF65-F5344CB8AC3E}">
        <p14:creationId xmlns:p14="http://schemas.microsoft.com/office/powerpoint/2010/main" val="20203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452618E-BFB6-511B-8597-ADB2F33F05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0374" y="997828"/>
            <a:ext cx="5159375" cy="3973381"/>
          </a:xfrm>
          <a:prstGeom prst="rect">
            <a:avLst/>
          </a:prstGeom>
        </p:spPr>
      </p:pic>
      <p:sp>
        <p:nvSpPr>
          <p:cNvPr id="4" name="ZoneTexte 3">
            <a:extLst>
              <a:ext uri="{FF2B5EF4-FFF2-40B4-BE49-F238E27FC236}">
                <a16:creationId xmlns:a16="http://schemas.microsoft.com/office/drawing/2014/main" id="{53849419-F56D-28D2-00C6-0441B9978219}"/>
              </a:ext>
            </a:extLst>
          </p:cNvPr>
          <p:cNvSpPr txBox="1"/>
          <p:nvPr/>
        </p:nvSpPr>
        <p:spPr>
          <a:xfrm>
            <a:off x="348191" y="-107174"/>
            <a:ext cx="8316384" cy="954107"/>
          </a:xfrm>
          <a:prstGeom prst="rect">
            <a:avLst/>
          </a:prstGeom>
          <a:noFill/>
        </p:spPr>
        <p:txBody>
          <a:bodyPr wrap="square">
            <a:spAutoFit/>
          </a:bodyPr>
          <a:lstStyle/>
          <a:p>
            <a:pPr>
              <a:lnSpc>
                <a:spcPct val="200000"/>
              </a:lnSpc>
            </a:pPr>
            <a:r>
              <a:rPr lang="el" sz="2000" b="1" err="1"/>
              <a:t>Υπενθύμιση</a:t>
            </a:r>
            <a:r>
              <a:rPr lang="el" sz="1600" b="1"/>
              <a:t> </a:t>
            </a:r>
          </a:p>
          <a:p>
            <a:r>
              <a:rPr lang="el" sz="1600" b="1"/>
              <a:t>IT / OT - Γενικό πλαίσιο ενός βιομηχανικού αυτοματισμού &amp;; συστημάτων ελέγχου (IACS)</a:t>
            </a:r>
            <a:endParaRPr lang="fr-FR" sz="1600" b="1"/>
          </a:p>
        </p:txBody>
      </p:sp>
      <p:sp>
        <p:nvSpPr>
          <p:cNvPr id="2" name="ZoneTexte 1">
            <a:extLst>
              <a:ext uri="{FF2B5EF4-FFF2-40B4-BE49-F238E27FC236}">
                <a16:creationId xmlns:a16="http://schemas.microsoft.com/office/drawing/2014/main" id="{A277BFCF-C004-A6E1-DEED-E4DA2128C1EB}"/>
              </a:ext>
            </a:extLst>
          </p:cNvPr>
          <p:cNvSpPr txBox="1"/>
          <p:nvPr/>
        </p:nvSpPr>
        <p:spPr>
          <a:xfrm>
            <a:off x="7242810" y="1206319"/>
            <a:ext cx="687705" cy="230832"/>
          </a:xfrm>
          <a:prstGeom prst="rect">
            <a:avLst/>
          </a:prstGeom>
          <a:solidFill>
            <a:schemeClr val="bg1"/>
          </a:solidFill>
        </p:spPr>
        <p:txBody>
          <a:bodyPr wrap="square">
            <a:spAutoFit/>
          </a:bodyPr>
          <a:lstStyle/>
          <a:p>
            <a:r>
              <a:rPr lang="el" sz="900" b="1" err="1"/>
              <a:t>Επίπεδο 5</a:t>
            </a:r>
          </a:p>
        </p:txBody>
      </p:sp>
      <p:sp>
        <p:nvSpPr>
          <p:cNvPr id="5" name="ZoneTexte 4">
            <a:extLst>
              <a:ext uri="{FF2B5EF4-FFF2-40B4-BE49-F238E27FC236}">
                <a16:creationId xmlns:a16="http://schemas.microsoft.com/office/drawing/2014/main" id="{8F3663D9-58FE-D131-F287-9DBE8F70E76D}"/>
              </a:ext>
            </a:extLst>
          </p:cNvPr>
          <p:cNvSpPr txBox="1"/>
          <p:nvPr/>
        </p:nvSpPr>
        <p:spPr>
          <a:xfrm>
            <a:off x="7242810" y="1588046"/>
            <a:ext cx="687705" cy="230832"/>
          </a:xfrm>
          <a:prstGeom prst="rect">
            <a:avLst/>
          </a:prstGeom>
          <a:solidFill>
            <a:schemeClr val="bg1"/>
          </a:solidFill>
        </p:spPr>
        <p:txBody>
          <a:bodyPr wrap="square">
            <a:spAutoFit/>
          </a:bodyPr>
          <a:lstStyle/>
          <a:p>
            <a:r>
              <a:rPr lang="el" sz="900" b="1" err="1"/>
              <a:t>Επίπεδο 4</a:t>
            </a:r>
          </a:p>
        </p:txBody>
      </p:sp>
      <p:sp>
        <p:nvSpPr>
          <p:cNvPr id="6" name="ZoneTexte 5">
            <a:extLst>
              <a:ext uri="{FF2B5EF4-FFF2-40B4-BE49-F238E27FC236}">
                <a16:creationId xmlns:a16="http://schemas.microsoft.com/office/drawing/2014/main" id="{789F64C5-CBFA-7512-6498-7414F34DDC31}"/>
              </a:ext>
            </a:extLst>
          </p:cNvPr>
          <p:cNvSpPr txBox="1"/>
          <p:nvPr/>
        </p:nvSpPr>
        <p:spPr>
          <a:xfrm>
            <a:off x="7242810" y="2686118"/>
            <a:ext cx="687705" cy="230832"/>
          </a:xfrm>
          <a:prstGeom prst="rect">
            <a:avLst/>
          </a:prstGeom>
          <a:solidFill>
            <a:schemeClr val="bg1"/>
          </a:solidFill>
        </p:spPr>
        <p:txBody>
          <a:bodyPr wrap="square">
            <a:spAutoFit/>
          </a:bodyPr>
          <a:lstStyle/>
          <a:p>
            <a:r>
              <a:rPr lang="el" sz="900" b="1" err="1"/>
              <a:t>Επίπεδο 3</a:t>
            </a:r>
          </a:p>
        </p:txBody>
      </p:sp>
      <p:sp>
        <p:nvSpPr>
          <p:cNvPr id="7" name="ZoneTexte 6">
            <a:extLst>
              <a:ext uri="{FF2B5EF4-FFF2-40B4-BE49-F238E27FC236}">
                <a16:creationId xmlns:a16="http://schemas.microsoft.com/office/drawing/2014/main" id="{24EF8941-EBB8-6F59-65D5-D32D9EB36F50}"/>
              </a:ext>
            </a:extLst>
          </p:cNvPr>
          <p:cNvSpPr txBox="1"/>
          <p:nvPr/>
        </p:nvSpPr>
        <p:spPr>
          <a:xfrm>
            <a:off x="7242810" y="3111624"/>
            <a:ext cx="687705" cy="230832"/>
          </a:xfrm>
          <a:prstGeom prst="rect">
            <a:avLst/>
          </a:prstGeom>
          <a:solidFill>
            <a:schemeClr val="bg1"/>
          </a:solidFill>
        </p:spPr>
        <p:txBody>
          <a:bodyPr wrap="square">
            <a:spAutoFit/>
          </a:bodyPr>
          <a:lstStyle/>
          <a:p>
            <a:r>
              <a:rPr lang="el" sz="900" b="1" err="1"/>
              <a:t>Επίπεδο 2</a:t>
            </a:r>
          </a:p>
        </p:txBody>
      </p:sp>
      <p:sp>
        <p:nvSpPr>
          <p:cNvPr id="8" name="ZoneTexte 7">
            <a:extLst>
              <a:ext uri="{FF2B5EF4-FFF2-40B4-BE49-F238E27FC236}">
                <a16:creationId xmlns:a16="http://schemas.microsoft.com/office/drawing/2014/main" id="{F343F94F-455F-FE03-C4AE-3A571F36C08A}"/>
              </a:ext>
            </a:extLst>
          </p:cNvPr>
          <p:cNvSpPr txBox="1"/>
          <p:nvPr/>
        </p:nvSpPr>
        <p:spPr>
          <a:xfrm>
            <a:off x="7242810" y="3538118"/>
            <a:ext cx="687705" cy="230832"/>
          </a:xfrm>
          <a:prstGeom prst="rect">
            <a:avLst/>
          </a:prstGeom>
          <a:solidFill>
            <a:schemeClr val="bg1"/>
          </a:solidFill>
        </p:spPr>
        <p:txBody>
          <a:bodyPr wrap="square">
            <a:spAutoFit/>
          </a:bodyPr>
          <a:lstStyle/>
          <a:p>
            <a:r>
              <a:rPr lang="el" sz="900" b="1" err="1"/>
              <a:t>Επίπεδο 1</a:t>
            </a:r>
          </a:p>
        </p:txBody>
      </p:sp>
      <p:sp>
        <p:nvSpPr>
          <p:cNvPr id="9" name="ZoneTexte 8">
            <a:extLst>
              <a:ext uri="{FF2B5EF4-FFF2-40B4-BE49-F238E27FC236}">
                <a16:creationId xmlns:a16="http://schemas.microsoft.com/office/drawing/2014/main" id="{B27CD9BA-1927-0D0C-9049-9002CF4E0F42}"/>
              </a:ext>
            </a:extLst>
          </p:cNvPr>
          <p:cNvSpPr txBox="1"/>
          <p:nvPr/>
        </p:nvSpPr>
        <p:spPr>
          <a:xfrm>
            <a:off x="7242810" y="3935085"/>
            <a:ext cx="687705" cy="230832"/>
          </a:xfrm>
          <a:prstGeom prst="rect">
            <a:avLst/>
          </a:prstGeom>
          <a:solidFill>
            <a:schemeClr val="bg1"/>
          </a:solidFill>
        </p:spPr>
        <p:txBody>
          <a:bodyPr wrap="square">
            <a:spAutoFit/>
          </a:bodyPr>
          <a:lstStyle/>
          <a:p>
            <a:r>
              <a:rPr lang="el" sz="900" b="1" err="1"/>
              <a:t>Επίπεδο 0</a:t>
            </a:r>
          </a:p>
        </p:txBody>
      </p:sp>
      <p:sp>
        <p:nvSpPr>
          <p:cNvPr id="10" name="ZoneTexte 9">
            <a:extLst>
              <a:ext uri="{FF2B5EF4-FFF2-40B4-BE49-F238E27FC236}">
                <a16:creationId xmlns:a16="http://schemas.microsoft.com/office/drawing/2014/main" id="{76965AE8-63FF-FE1D-3422-3FD1DB871F05}"/>
              </a:ext>
            </a:extLst>
          </p:cNvPr>
          <p:cNvSpPr txBox="1"/>
          <p:nvPr/>
        </p:nvSpPr>
        <p:spPr>
          <a:xfrm>
            <a:off x="4827961" y="1187748"/>
            <a:ext cx="2059305" cy="261610"/>
          </a:xfrm>
          <a:prstGeom prst="rect">
            <a:avLst/>
          </a:prstGeom>
          <a:solidFill>
            <a:srgbClr val="929EC4"/>
          </a:solidFill>
          <a:ln>
            <a:noFill/>
          </a:ln>
        </p:spPr>
        <p:txBody>
          <a:bodyPr wrap="square">
            <a:spAutoFit/>
          </a:bodyPr>
          <a:lstStyle/>
          <a:p>
            <a:pPr algn="ctr"/>
            <a:r>
              <a:rPr lang="el" sz="1050"/>
              <a:t>Εταιρικό δίκτυο</a:t>
            </a:r>
          </a:p>
        </p:txBody>
      </p:sp>
      <p:sp>
        <p:nvSpPr>
          <p:cNvPr id="11" name="ZoneTexte 10">
            <a:extLst>
              <a:ext uri="{FF2B5EF4-FFF2-40B4-BE49-F238E27FC236}">
                <a16:creationId xmlns:a16="http://schemas.microsoft.com/office/drawing/2014/main" id="{A502A171-CF0B-2E8B-0245-AFCAA427ACE9}"/>
              </a:ext>
            </a:extLst>
          </p:cNvPr>
          <p:cNvSpPr txBox="1"/>
          <p:nvPr/>
        </p:nvSpPr>
        <p:spPr>
          <a:xfrm>
            <a:off x="4098347" y="1599041"/>
            <a:ext cx="3074669" cy="230832"/>
          </a:xfrm>
          <a:prstGeom prst="rect">
            <a:avLst/>
          </a:prstGeom>
          <a:solidFill>
            <a:srgbClr val="CCCCCC"/>
          </a:solidFill>
          <a:ln>
            <a:noFill/>
          </a:ln>
        </p:spPr>
        <p:txBody>
          <a:bodyPr wrap="square">
            <a:spAutoFit/>
          </a:bodyPr>
          <a:lstStyle>
            <a:defPPr>
              <a:defRPr lang="fr-FR"/>
            </a:defPPr>
            <a:lvl1pPr algn="ctr">
              <a:defRPr sz="1050"/>
            </a:lvl1pPr>
          </a:lstStyle>
          <a:p>
            <a:r>
              <a:rPr lang="el" sz="900" err="1"/>
              <a:t>Δίκτυο Εταιρικού Επιχειρηματικού Σχεδιασμού και Logistics</a:t>
            </a:r>
          </a:p>
        </p:txBody>
      </p:sp>
      <p:sp>
        <p:nvSpPr>
          <p:cNvPr id="12" name="ZoneTexte 11">
            <a:extLst>
              <a:ext uri="{FF2B5EF4-FFF2-40B4-BE49-F238E27FC236}">
                <a16:creationId xmlns:a16="http://schemas.microsoft.com/office/drawing/2014/main" id="{3E8AE551-B43E-31B3-8B97-6918091571B4}"/>
              </a:ext>
            </a:extLst>
          </p:cNvPr>
          <p:cNvSpPr txBox="1"/>
          <p:nvPr/>
        </p:nvSpPr>
        <p:spPr>
          <a:xfrm>
            <a:off x="3150295" y="1280155"/>
            <a:ext cx="718818" cy="400110"/>
          </a:xfrm>
          <a:prstGeom prst="rect">
            <a:avLst/>
          </a:prstGeom>
          <a:solidFill>
            <a:schemeClr val="bg1"/>
          </a:solidFill>
        </p:spPr>
        <p:txBody>
          <a:bodyPr wrap="square">
            <a:spAutoFit/>
          </a:bodyPr>
          <a:lstStyle/>
          <a:p>
            <a:pPr algn="ctr"/>
            <a:r>
              <a:rPr lang="el" sz="1000" dirty="0"/>
              <a:t>Ζώνη Entriprise</a:t>
            </a:r>
          </a:p>
        </p:txBody>
      </p:sp>
      <p:sp>
        <p:nvSpPr>
          <p:cNvPr id="13" name="ZoneTexte 12">
            <a:extLst>
              <a:ext uri="{FF2B5EF4-FFF2-40B4-BE49-F238E27FC236}">
                <a16:creationId xmlns:a16="http://schemas.microsoft.com/office/drawing/2014/main" id="{C48EBA6A-2A84-8C1A-D4A9-55E7D299E2E6}"/>
              </a:ext>
            </a:extLst>
          </p:cNvPr>
          <p:cNvSpPr txBox="1"/>
          <p:nvPr/>
        </p:nvSpPr>
        <p:spPr>
          <a:xfrm>
            <a:off x="3065710" y="2087768"/>
            <a:ext cx="3821556" cy="161583"/>
          </a:xfrm>
          <a:prstGeom prst="rect">
            <a:avLst/>
          </a:prstGeom>
          <a:solidFill>
            <a:schemeClr val="bg1"/>
          </a:solidFill>
          <a:ln>
            <a:noFill/>
          </a:ln>
        </p:spPr>
        <p:txBody>
          <a:bodyPr wrap="square" lIns="36000" tIns="0" rIns="36000" bIns="0">
            <a:spAutoFit/>
          </a:bodyPr>
          <a:lstStyle/>
          <a:p>
            <a:r>
              <a:rPr lang="el" sz="1050" dirty="0"/>
              <a:t>Βιομηχανική αποστρατιωτικοποιημένη ζώνη</a:t>
            </a:r>
          </a:p>
        </p:txBody>
      </p:sp>
      <p:sp>
        <p:nvSpPr>
          <p:cNvPr id="14" name="ZoneTexte 13">
            <a:extLst>
              <a:ext uri="{FF2B5EF4-FFF2-40B4-BE49-F238E27FC236}">
                <a16:creationId xmlns:a16="http://schemas.microsoft.com/office/drawing/2014/main" id="{2614AE01-F6E7-ECE0-5C67-AD280556CB2C}"/>
              </a:ext>
            </a:extLst>
          </p:cNvPr>
          <p:cNvSpPr txBox="1"/>
          <p:nvPr/>
        </p:nvSpPr>
        <p:spPr>
          <a:xfrm>
            <a:off x="3359043" y="3579908"/>
            <a:ext cx="739304" cy="553998"/>
          </a:xfrm>
          <a:prstGeom prst="rect">
            <a:avLst/>
          </a:prstGeom>
          <a:solidFill>
            <a:schemeClr val="bg1"/>
          </a:solidFill>
          <a:ln>
            <a:noFill/>
          </a:ln>
        </p:spPr>
        <p:txBody>
          <a:bodyPr wrap="square">
            <a:spAutoFit/>
          </a:bodyPr>
          <a:lstStyle/>
          <a:p>
            <a:r>
              <a:rPr lang="el" sz="1000" dirty="0"/>
              <a:t>Ζώνη περιοχής κελιού</a:t>
            </a:r>
          </a:p>
        </p:txBody>
      </p:sp>
      <p:sp>
        <p:nvSpPr>
          <p:cNvPr id="15" name="ZoneTexte 14">
            <a:extLst>
              <a:ext uri="{FF2B5EF4-FFF2-40B4-BE49-F238E27FC236}">
                <a16:creationId xmlns:a16="http://schemas.microsoft.com/office/drawing/2014/main" id="{C9F35ED1-944F-667D-D538-D5C29A68938A}"/>
              </a:ext>
            </a:extLst>
          </p:cNvPr>
          <p:cNvSpPr txBox="1"/>
          <p:nvPr/>
        </p:nvSpPr>
        <p:spPr>
          <a:xfrm>
            <a:off x="4143435" y="2694664"/>
            <a:ext cx="3029582" cy="246221"/>
          </a:xfrm>
          <a:prstGeom prst="rect">
            <a:avLst/>
          </a:prstGeom>
          <a:solidFill>
            <a:srgbClr val="B49AC7"/>
          </a:solidFill>
          <a:ln>
            <a:noFill/>
          </a:ln>
        </p:spPr>
        <p:txBody>
          <a:bodyPr wrap="square">
            <a:spAutoFit/>
          </a:bodyPr>
          <a:lstStyle/>
          <a:p>
            <a:pPr algn="ctr"/>
            <a:r>
              <a:rPr lang="el" sz="1000"/>
              <a:t>Λειτουργίες και έλεγχος παραγωγής εργοταξίου</a:t>
            </a:r>
          </a:p>
        </p:txBody>
      </p:sp>
      <p:sp>
        <p:nvSpPr>
          <p:cNvPr id="16" name="ZoneTexte 15">
            <a:extLst>
              <a:ext uri="{FF2B5EF4-FFF2-40B4-BE49-F238E27FC236}">
                <a16:creationId xmlns:a16="http://schemas.microsoft.com/office/drawing/2014/main" id="{ABB0D3C7-1BB8-8264-5A69-EA34C591FC73}"/>
              </a:ext>
            </a:extLst>
          </p:cNvPr>
          <p:cNvSpPr txBox="1"/>
          <p:nvPr/>
        </p:nvSpPr>
        <p:spPr>
          <a:xfrm>
            <a:off x="4637460" y="3131748"/>
            <a:ext cx="2470785" cy="246221"/>
          </a:xfrm>
          <a:prstGeom prst="rect">
            <a:avLst/>
          </a:prstGeom>
          <a:solidFill>
            <a:srgbClr val="F68585"/>
          </a:solidFill>
          <a:ln>
            <a:noFill/>
          </a:ln>
        </p:spPr>
        <p:txBody>
          <a:bodyPr wrap="square">
            <a:spAutoFit/>
          </a:bodyPr>
          <a:lstStyle>
            <a:defPPr>
              <a:defRPr lang="fr-FR"/>
            </a:defPPr>
            <a:lvl1pPr>
              <a:defRPr sz="1000"/>
            </a:lvl1pPr>
          </a:lstStyle>
          <a:p>
            <a:pPr algn="ctr"/>
            <a:r>
              <a:rPr lang="el"/>
              <a:t>Εποπτικός έλεγχος περιοχής</a:t>
            </a:r>
          </a:p>
        </p:txBody>
      </p:sp>
      <p:sp>
        <p:nvSpPr>
          <p:cNvPr id="17" name="ZoneTexte 16">
            <a:extLst>
              <a:ext uri="{FF2B5EF4-FFF2-40B4-BE49-F238E27FC236}">
                <a16:creationId xmlns:a16="http://schemas.microsoft.com/office/drawing/2014/main" id="{E71470B9-597F-429B-B2C3-C92A3B8B27F3}"/>
              </a:ext>
            </a:extLst>
          </p:cNvPr>
          <p:cNvSpPr txBox="1"/>
          <p:nvPr/>
        </p:nvSpPr>
        <p:spPr>
          <a:xfrm>
            <a:off x="4622220" y="3550548"/>
            <a:ext cx="2470785" cy="246221"/>
          </a:xfrm>
          <a:prstGeom prst="rect">
            <a:avLst/>
          </a:prstGeom>
          <a:solidFill>
            <a:srgbClr val="F5C877"/>
          </a:solidFill>
          <a:ln>
            <a:noFill/>
          </a:ln>
        </p:spPr>
        <p:txBody>
          <a:bodyPr wrap="square">
            <a:spAutoFit/>
          </a:bodyPr>
          <a:lstStyle>
            <a:defPPr>
              <a:defRPr lang="fr-FR"/>
            </a:defPPr>
            <a:lvl1pPr>
              <a:defRPr sz="1000"/>
            </a:lvl1pPr>
          </a:lstStyle>
          <a:p>
            <a:pPr algn="ctr"/>
            <a:r>
              <a:rPr lang="el"/>
              <a:t>Βασικός έλεγχος</a:t>
            </a:r>
          </a:p>
        </p:txBody>
      </p:sp>
      <p:sp>
        <p:nvSpPr>
          <p:cNvPr id="18" name="ZoneTexte 17">
            <a:extLst>
              <a:ext uri="{FF2B5EF4-FFF2-40B4-BE49-F238E27FC236}">
                <a16:creationId xmlns:a16="http://schemas.microsoft.com/office/drawing/2014/main" id="{DD5108C5-115D-4C05-38A8-2B0270B0BB8B}"/>
              </a:ext>
            </a:extLst>
          </p:cNvPr>
          <p:cNvSpPr txBox="1"/>
          <p:nvPr/>
        </p:nvSpPr>
        <p:spPr>
          <a:xfrm>
            <a:off x="4604440" y="3947515"/>
            <a:ext cx="2470785" cy="246221"/>
          </a:xfrm>
          <a:prstGeom prst="rect">
            <a:avLst/>
          </a:prstGeom>
          <a:solidFill>
            <a:srgbClr val="86A4A4"/>
          </a:solidFill>
          <a:ln>
            <a:noFill/>
          </a:ln>
        </p:spPr>
        <p:txBody>
          <a:bodyPr wrap="square">
            <a:spAutoFit/>
          </a:bodyPr>
          <a:lstStyle>
            <a:defPPr>
              <a:defRPr lang="fr-FR"/>
            </a:defPPr>
            <a:lvl1pPr>
              <a:defRPr sz="1000"/>
            </a:lvl1pPr>
          </a:lstStyle>
          <a:p>
            <a:pPr algn="ctr"/>
            <a:r>
              <a:rPr lang="el"/>
              <a:t>Διεργασία</a:t>
            </a:r>
          </a:p>
        </p:txBody>
      </p:sp>
      <p:sp>
        <p:nvSpPr>
          <p:cNvPr id="19" name="ZoneTexte 18">
            <a:extLst>
              <a:ext uri="{FF2B5EF4-FFF2-40B4-BE49-F238E27FC236}">
                <a16:creationId xmlns:a16="http://schemas.microsoft.com/office/drawing/2014/main" id="{C1228ED0-2F19-C369-DE3A-E8CF209F37E4}"/>
              </a:ext>
            </a:extLst>
          </p:cNvPr>
          <p:cNvSpPr txBox="1"/>
          <p:nvPr/>
        </p:nvSpPr>
        <p:spPr>
          <a:xfrm>
            <a:off x="4622219" y="4557178"/>
            <a:ext cx="2470785" cy="246221"/>
          </a:xfrm>
          <a:prstGeom prst="rect">
            <a:avLst/>
          </a:prstGeom>
          <a:solidFill>
            <a:srgbClr val="CED6E3"/>
          </a:solidFill>
          <a:ln>
            <a:noFill/>
          </a:ln>
        </p:spPr>
        <p:txBody>
          <a:bodyPr wrap="square">
            <a:spAutoFit/>
          </a:bodyPr>
          <a:lstStyle>
            <a:defPPr>
              <a:defRPr lang="fr-FR"/>
            </a:defPPr>
            <a:lvl1pPr>
              <a:defRPr sz="1000"/>
            </a:lvl1pPr>
          </a:lstStyle>
          <a:p>
            <a:pPr algn="ctr"/>
            <a:r>
              <a:rPr lang="el" err="1"/>
              <a:t>Κρίσιμη ασφάλεια</a:t>
            </a:r>
          </a:p>
        </p:txBody>
      </p:sp>
      <p:sp>
        <p:nvSpPr>
          <p:cNvPr id="20" name="ZoneTexte 19">
            <a:extLst>
              <a:ext uri="{FF2B5EF4-FFF2-40B4-BE49-F238E27FC236}">
                <a16:creationId xmlns:a16="http://schemas.microsoft.com/office/drawing/2014/main" id="{9CBF9FF9-9858-FB03-3990-9551DA6C56DE}"/>
              </a:ext>
            </a:extLst>
          </p:cNvPr>
          <p:cNvSpPr txBox="1"/>
          <p:nvPr/>
        </p:nvSpPr>
        <p:spPr>
          <a:xfrm>
            <a:off x="3185822" y="4505797"/>
            <a:ext cx="739304" cy="369332"/>
          </a:xfrm>
          <a:prstGeom prst="rect">
            <a:avLst/>
          </a:prstGeom>
          <a:solidFill>
            <a:schemeClr val="bg1"/>
          </a:solidFill>
          <a:ln>
            <a:noFill/>
          </a:ln>
        </p:spPr>
        <p:txBody>
          <a:bodyPr wrap="square">
            <a:spAutoFit/>
          </a:bodyPr>
          <a:lstStyle/>
          <a:p>
            <a:r>
              <a:rPr lang="el" sz="900" dirty="0"/>
              <a:t>Ασφαλής Ζώνη</a:t>
            </a:r>
          </a:p>
        </p:txBody>
      </p:sp>
      <p:sp>
        <p:nvSpPr>
          <p:cNvPr id="21" name="ZoneTexte 20">
            <a:extLst>
              <a:ext uri="{FF2B5EF4-FFF2-40B4-BE49-F238E27FC236}">
                <a16:creationId xmlns:a16="http://schemas.microsoft.com/office/drawing/2014/main" id="{906ECFD8-3FFB-248E-0F76-5075BC5D4360}"/>
              </a:ext>
            </a:extLst>
          </p:cNvPr>
          <p:cNvSpPr txBox="1"/>
          <p:nvPr/>
        </p:nvSpPr>
        <p:spPr>
          <a:xfrm>
            <a:off x="3048622" y="2628702"/>
            <a:ext cx="1014133" cy="246221"/>
          </a:xfrm>
          <a:prstGeom prst="rect">
            <a:avLst/>
          </a:prstGeom>
          <a:solidFill>
            <a:schemeClr val="bg1"/>
          </a:solidFill>
        </p:spPr>
        <p:txBody>
          <a:bodyPr wrap="square">
            <a:spAutoFit/>
          </a:bodyPr>
          <a:lstStyle/>
          <a:p>
            <a:pPr algn="ctr"/>
            <a:r>
              <a:rPr lang="el" sz="1000" err="1"/>
              <a:t>Βιομηχανική Ζώνη</a:t>
            </a:r>
          </a:p>
        </p:txBody>
      </p:sp>
    </p:spTree>
    <p:extLst>
      <p:ext uri="{BB962C8B-B14F-4D97-AF65-F5344CB8AC3E}">
        <p14:creationId xmlns:p14="http://schemas.microsoft.com/office/powerpoint/2010/main" val="286402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68B440F-4EEF-B125-3554-9FB6600AD822}"/>
              </a:ext>
            </a:extLst>
          </p:cNvPr>
          <p:cNvSpPr txBox="1"/>
          <p:nvPr/>
        </p:nvSpPr>
        <p:spPr>
          <a:xfrm>
            <a:off x="384175" y="60325"/>
            <a:ext cx="5503333" cy="338554"/>
          </a:xfrm>
          <a:prstGeom prst="rect">
            <a:avLst/>
          </a:prstGeom>
          <a:noFill/>
        </p:spPr>
        <p:txBody>
          <a:bodyPr wrap="square">
            <a:spAutoFit/>
          </a:bodyPr>
          <a:lstStyle/>
          <a:p>
            <a:r>
              <a:rPr lang="el" sz="1600" b="1"/>
              <a:t>Αρχιτεκτονική συστήματος (IT και ICS /OT)</a:t>
            </a:r>
          </a:p>
        </p:txBody>
      </p:sp>
      <p:pic>
        <p:nvPicPr>
          <p:cNvPr id="8" name="Image 7">
            <a:extLst>
              <a:ext uri="{FF2B5EF4-FFF2-40B4-BE49-F238E27FC236}">
                <a16:creationId xmlns:a16="http://schemas.microsoft.com/office/drawing/2014/main" id="{C97BE7CD-6AC4-BB2F-2A13-EDD93CF9C7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4844" y="449652"/>
            <a:ext cx="6593961" cy="4477081"/>
          </a:xfrm>
          <a:prstGeom prst="rect">
            <a:avLst/>
          </a:prstGeom>
        </p:spPr>
      </p:pic>
      <p:sp>
        <p:nvSpPr>
          <p:cNvPr id="9" name="ZoneTexte 8">
            <a:extLst>
              <a:ext uri="{FF2B5EF4-FFF2-40B4-BE49-F238E27FC236}">
                <a16:creationId xmlns:a16="http://schemas.microsoft.com/office/drawing/2014/main" id="{B190F439-4ED6-6018-5093-49C9C4AEBFAE}"/>
              </a:ext>
            </a:extLst>
          </p:cNvPr>
          <p:cNvSpPr txBox="1"/>
          <p:nvPr/>
        </p:nvSpPr>
        <p:spPr>
          <a:xfrm>
            <a:off x="8353334" y="4843418"/>
            <a:ext cx="790666" cy="300082"/>
          </a:xfrm>
          <a:prstGeom prst="rect">
            <a:avLst/>
          </a:prstGeom>
          <a:noFill/>
        </p:spPr>
        <p:txBody>
          <a:bodyPr wrap="none" rtlCol="0">
            <a:spAutoFit/>
          </a:bodyPr>
          <a:lstStyle/>
          <a:p>
            <a:r>
              <a:rPr lang="el"/>
              <a:t>© CISCO</a:t>
            </a:r>
          </a:p>
        </p:txBody>
      </p:sp>
      <p:sp>
        <p:nvSpPr>
          <p:cNvPr id="3" name="ZoneTexte 2">
            <a:extLst>
              <a:ext uri="{FF2B5EF4-FFF2-40B4-BE49-F238E27FC236}">
                <a16:creationId xmlns:a16="http://schemas.microsoft.com/office/drawing/2014/main" id="{79AFBE1F-16E2-0509-18EF-9DD723C59A32}"/>
              </a:ext>
            </a:extLst>
          </p:cNvPr>
          <p:cNvSpPr txBox="1"/>
          <p:nvPr/>
        </p:nvSpPr>
        <p:spPr>
          <a:xfrm>
            <a:off x="-5621" y="4914308"/>
            <a:ext cx="7593496" cy="261610"/>
          </a:xfrm>
          <a:prstGeom prst="rect">
            <a:avLst/>
          </a:prstGeom>
          <a:noFill/>
        </p:spPr>
        <p:txBody>
          <a:bodyPr wrap="square">
            <a:spAutoFit/>
          </a:bodyPr>
          <a:lstStyle/>
          <a:p>
            <a:r>
              <a:rPr lang="el" sz="1100"/>
              <a:t>  https://www.cisco.com/c/en/us/td/docs/Technology/industrial-automation-security-design-guide/m-introduction.html</a:t>
            </a:r>
          </a:p>
        </p:txBody>
      </p:sp>
      <p:sp>
        <p:nvSpPr>
          <p:cNvPr id="2" name="Rectangle 1">
            <a:extLst>
              <a:ext uri="{FF2B5EF4-FFF2-40B4-BE49-F238E27FC236}">
                <a16:creationId xmlns:a16="http://schemas.microsoft.com/office/drawing/2014/main" id="{88007F22-493B-B7D0-4CF4-2E0F87C32C6D}"/>
              </a:ext>
            </a:extLst>
          </p:cNvPr>
          <p:cNvSpPr/>
          <p:nvPr/>
        </p:nvSpPr>
        <p:spPr>
          <a:xfrm>
            <a:off x="2066925" y="552451"/>
            <a:ext cx="1400175" cy="636412"/>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 sz="1600" b="1">
                <a:solidFill>
                  <a:sysClr val="windowText" lastClr="000000"/>
                </a:solidFill>
              </a:rPr>
              <a:t>Επιχείρηση</a:t>
            </a:r>
          </a:p>
          <a:p>
            <a:pPr algn="ctr"/>
            <a:r>
              <a:rPr lang="el" sz="1200" err="1">
                <a:solidFill>
                  <a:sysClr val="windowText" lastClr="000000"/>
                </a:solidFill>
              </a:rPr>
              <a:t>Purdue Επίπεδο 4-5</a:t>
            </a:r>
          </a:p>
        </p:txBody>
      </p:sp>
      <p:sp>
        <p:nvSpPr>
          <p:cNvPr id="5" name="Rectangle 4">
            <a:extLst>
              <a:ext uri="{FF2B5EF4-FFF2-40B4-BE49-F238E27FC236}">
                <a16:creationId xmlns:a16="http://schemas.microsoft.com/office/drawing/2014/main" id="{DF661C5D-466B-BCD9-8B97-41ED24299361}"/>
              </a:ext>
            </a:extLst>
          </p:cNvPr>
          <p:cNvSpPr/>
          <p:nvPr/>
        </p:nvSpPr>
        <p:spPr>
          <a:xfrm>
            <a:off x="2066924" y="1822612"/>
            <a:ext cx="1400175" cy="636412"/>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 sz="1600" b="1" dirty="0">
                <a:solidFill>
                  <a:sysClr val="windowText" lastClr="000000"/>
                </a:solidFill>
              </a:rPr>
              <a:t>Λειτουργίες</a:t>
            </a:r>
          </a:p>
          <a:p>
            <a:pPr algn="ctr"/>
            <a:r>
              <a:rPr lang="el" sz="1600" b="1" dirty="0">
                <a:solidFill>
                  <a:sysClr val="windowText" lastClr="000000"/>
                </a:solidFill>
              </a:rPr>
              <a:t>Και Έλεγχος</a:t>
            </a:r>
            <a:endParaRPr lang="fr-FR" sz="1600" b="1" dirty="0">
              <a:solidFill>
                <a:sysClr val="windowText" lastClr="000000"/>
              </a:solidFill>
            </a:endParaRPr>
          </a:p>
          <a:p>
            <a:pPr algn="ctr"/>
            <a:r>
              <a:rPr lang="el" sz="1200" dirty="0">
                <a:solidFill>
                  <a:sysClr val="windowText" lastClr="000000"/>
                </a:solidFill>
              </a:rPr>
              <a:t>Purdue Επίπεδο 3</a:t>
            </a:r>
          </a:p>
        </p:txBody>
      </p:sp>
      <p:sp>
        <p:nvSpPr>
          <p:cNvPr id="6" name="Rectangle 5">
            <a:extLst>
              <a:ext uri="{FF2B5EF4-FFF2-40B4-BE49-F238E27FC236}">
                <a16:creationId xmlns:a16="http://schemas.microsoft.com/office/drawing/2014/main" id="{1E755C20-0B5E-778D-5D6D-A80603EF1942}"/>
              </a:ext>
            </a:extLst>
          </p:cNvPr>
          <p:cNvSpPr/>
          <p:nvPr/>
        </p:nvSpPr>
        <p:spPr>
          <a:xfrm>
            <a:off x="2085974" y="2609850"/>
            <a:ext cx="1400175" cy="52102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 sz="1600" b="1">
                <a:solidFill>
                  <a:sysClr val="windowText" lastClr="000000"/>
                </a:solidFill>
              </a:rPr>
              <a:t>Διεργασία</a:t>
            </a:r>
          </a:p>
          <a:p>
            <a:pPr algn="ctr"/>
            <a:r>
              <a:rPr lang="el" sz="1200" err="1">
                <a:solidFill>
                  <a:sysClr val="windowText" lastClr="000000"/>
                </a:solidFill>
              </a:rPr>
              <a:t>Purdue Επίπεδο 0-2</a:t>
            </a:r>
          </a:p>
        </p:txBody>
      </p:sp>
      <p:sp>
        <p:nvSpPr>
          <p:cNvPr id="7" name="Rectangle 6">
            <a:extLst>
              <a:ext uri="{FF2B5EF4-FFF2-40B4-BE49-F238E27FC236}">
                <a16:creationId xmlns:a16="http://schemas.microsoft.com/office/drawing/2014/main" id="{EB54D749-7AA7-FE3D-33EF-943090772D20}"/>
              </a:ext>
            </a:extLst>
          </p:cNvPr>
          <p:cNvSpPr/>
          <p:nvPr/>
        </p:nvSpPr>
        <p:spPr>
          <a:xfrm>
            <a:off x="2114550" y="1336335"/>
            <a:ext cx="1190626" cy="306875"/>
          </a:xfrm>
          <a:prstGeom prst="rect">
            <a:avLst/>
          </a:prstGeom>
          <a:solidFill>
            <a:srgbClr val="C5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 sz="1600" b="1">
                <a:solidFill>
                  <a:sysClr val="windowText" lastClr="000000"/>
                </a:solidFill>
              </a:rPr>
              <a:t>Ι-DMZ</a:t>
            </a:r>
            <a:endParaRPr lang="fr-FR" sz="1200">
              <a:solidFill>
                <a:sysClr val="windowText" lastClr="000000"/>
              </a:solidFill>
            </a:endParaRPr>
          </a:p>
        </p:txBody>
      </p:sp>
    </p:spTree>
    <p:extLst>
      <p:ext uri="{BB962C8B-B14F-4D97-AF65-F5344CB8AC3E}">
        <p14:creationId xmlns:p14="http://schemas.microsoft.com/office/powerpoint/2010/main" val="3925893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5E33C-00C8-2CDA-2A30-0A67F868D7ED}"/>
              </a:ext>
            </a:extLst>
          </p:cNvPr>
          <p:cNvSpPr>
            <a:spLocks noGrp="1"/>
          </p:cNvSpPr>
          <p:nvPr>
            <p:ph type="title"/>
          </p:nvPr>
        </p:nvSpPr>
        <p:spPr>
          <a:xfrm>
            <a:off x="587506" y="104775"/>
            <a:ext cx="3257550" cy="504825"/>
          </a:xfrm>
        </p:spPr>
        <p:txBody>
          <a:bodyPr>
            <a:normAutofit fontScale="90000"/>
          </a:bodyPr>
          <a:lstStyle/>
          <a:p>
            <a:r>
              <a:rPr lang="el" b="1"/>
              <a:t>Παράδειγμα : Pipeline IACS</a:t>
            </a:r>
          </a:p>
        </p:txBody>
      </p:sp>
      <p:pic>
        <p:nvPicPr>
          <p:cNvPr id="6" name="Espace réservé pour une image  5" descr="Μια εικόνα που περιέχει βιομηχανία, σωλήνα, μέταλλο, εργοστάσιο&#10;&#10;Περιγραφή που δημιουργείται αυτόματα">
            <a:extLst>
              <a:ext uri="{FF2B5EF4-FFF2-40B4-BE49-F238E27FC236}">
                <a16:creationId xmlns:a16="http://schemas.microsoft.com/office/drawing/2014/main" id="{FC80C300-13FB-95DF-2204-53A2B993812B}"/>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10" name="Espace réservé du texte 9">
            <a:extLst>
              <a:ext uri="{FF2B5EF4-FFF2-40B4-BE49-F238E27FC236}">
                <a16:creationId xmlns:a16="http://schemas.microsoft.com/office/drawing/2014/main" id="{0C2820AA-D86E-F333-9D5B-9C2C643CE7E5}"/>
              </a:ext>
            </a:extLst>
          </p:cNvPr>
          <p:cNvSpPr>
            <a:spLocks noGrp="1"/>
          </p:cNvSpPr>
          <p:nvPr>
            <p:ph type="body" sz="half" idx="2"/>
          </p:nvPr>
        </p:nvSpPr>
        <p:spPr>
          <a:xfrm>
            <a:off x="587506" y="844300"/>
            <a:ext cx="2949178" cy="2858691"/>
          </a:xfrm>
        </p:spPr>
        <p:txBody>
          <a:bodyPr>
            <a:normAutofit/>
          </a:bodyPr>
          <a:lstStyle/>
          <a:p>
            <a:r>
              <a:rPr lang="el" sz="1600" b="1" err="1"/>
              <a:t>Μέθοδος επίθεσης - Βήματα</a:t>
            </a:r>
            <a:endParaRPr lang="fr-FR" sz="1600" b="1"/>
          </a:p>
          <a:p>
            <a:pPr marL="342900" indent="-342900">
              <a:buFont typeface="+mj-lt"/>
              <a:buAutoNum type="arabicPeriod"/>
            </a:pPr>
            <a:r>
              <a:rPr lang="el" sz="1600"/>
              <a:t>Αρχική πρόσβαση</a:t>
            </a:r>
          </a:p>
          <a:p>
            <a:pPr marL="342900" indent="-342900">
              <a:buFont typeface="+mj-lt"/>
              <a:buAutoNum type="arabicPeriod"/>
            </a:pPr>
            <a:r>
              <a:rPr lang="el" sz="1600"/>
              <a:t>Ανακάλυψη</a:t>
            </a:r>
          </a:p>
          <a:p>
            <a:pPr marL="342900" indent="-342900">
              <a:buFont typeface="+mj-lt"/>
              <a:buAutoNum type="arabicPeriod"/>
            </a:pPr>
            <a:r>
              <a:rPr lang="el" sz="1600" err="1"/>
              <a:t>Πλευρική κίνηση</a:t>
            </a:r>
            <a:endParaRPr lang="fr-FR" sz="1600"/>
          </a:p>
          <a:p>
            <a:pPr marL="342900" indent="-342900">
              <a:buFont typeface="+mj-lt"/>
              <a:buAutoNum type="arabicPeriod"/>
            </a:pPr>
            <a:r>
              <a:rPr lang="el" sz="1600"/>
              <a:t>Διοίκηση &amp; Έλεγχος </a:t>
            </a:r>
          </a:p>
        </p:txBody>
      </p:sp>
      <p:pic>
        <p:nvPicPr>
          <p:cNvPr id="11" name="Image 10">
            <a:extLst>
              <a:ext uri="{FF2B5EF4-FFF2-40B4-BE49-F238E27FC236}">
                <a16:creationId xmlns:a16="http://schemas.microsoft.com/office/drawing/2014/main" id="{18287414-42AB-9476-C61C-7F919C037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32" y="3702991"/>
            <a:ext cx="3449652" cy="873542"/>
          </a:xfrm>
          <a:prstGeom prst="rect">
            <a:avLst/>
          </a:prstGeom>
        </p:spPr>
      </p:pic>
    </p:spTree>
    <p:extLst>
      <p:ext uri="{BB962C8B-B14F-4D97-AF65-F5344CB8AC3E}">
        <p14:creationId xmlns:p14="http://schemas.microsoft.com/office/powerpoint/2010/main" val="3144772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D3B31E9F-0DF9-7188-DAFE-AB75C185E956}"/>
              </a:ext>
            </a:extLst>
          </p:cNvPr>
          <p:cNvSpPr txBox="1">
            <a:spLocks/>
          </p:cNvSpPr>
          <p:nvPr/>
        </p:nvSpPr>
        <p:spPr>
          <a:xfrm>
            <a:off x="342900" y="1294506"/>
            <a:ext cx="8458199" cy="332422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l" sz="1300" b="1" dirty="0"/>
              <a:t>Η αρχική πρόσβαση </a:t>
            </a:r>
            <a:r>
              <a:rPr lang="el" sz="1300" dirty="0"/>
              <a:t>είναι ένας αντίπαλος που προσπαθεί να εισέλθει στο περιβάλλον IACS. </a:t>
            </a:r>
          </a:p>
          <a:p>
            <a:pPr marL="0" indent="0">
              <a:buNone/>
            </a:pPr>
            <a:r>
              <a:rPr lang="el" sz="1300" dirty="0"/>
              <a:t>Αυτό επιτυγχάνεται παραδοσιακά με την εκμετάλλευση δημόσιων εφαρμογών ή την εκμετάλλευση απομακρυσμένων υπηρεσιών. </a:t>
            </a:r>
          </a:p>
          <a:p>
            <a:pPr marL="0" indent="0">
              <a:buNone/>
            </a:pPr>
            <a:r>
              <a:rPr lang="el" sz="1300" dirty="0"/>
              <a:t>Η επίθεση Colonial Pipeline, για παράδειγμα, ενώ δεν ήταν είσοδος στο δίκτυο OT, ήταν αποτέλεσμα ενός ξεχασμένου σημείου τερματισμού εικονικού ιδιωτικού δικτύου (VPN) με κλεμμένα διαπιστευτήρια και χωρίς έλεγχο ταυτότητας πολλαπλών παραγόντων (MFA). </a:t>
            </a:r>
          </a:p>
          <a:p>
            <a:pPr marL="0" indent="0">
              <a:buNone/>
            </a:pPr>
            <a:r>
              <a:rPr lang="el" sz="1300" dirty="0"/>
              <a:t>Σε περίπτωση που η αρχική ασφάλεια πρόσβασης δεν εφαρμόζεται σωστά ή έχει βρεθεί ένα exploit, το πρώτο πράγμα που θα κάνει ένας αντίπαλος στο δίκτυο είναι να προσπαθήσει να βρει πληροφορίες για τον εντοπισμό και την αξιολόγηση στόχων στο IACS. </a:t>
            </a:r>
          </a:p>
          <a:p>
            <a:pPr marL="0" indent="0">
              <a:buNone/>
            </a:pPr>
            <a:r>
              <a:rPr lang="el" sz="1300" dirty="0"/>
              <a:t>Το κακόβουλο λογισμικό Triton είναι ένα παράδειγμα δέσμης ενεργειών python που εκτελείται στο δίκτυο για την ανακάλυψη ελεγκτών ασφαλείας Triconex που διανέμονται από τη Schneider Electric. Αυτοί οι ελεγκτές χρησιμοποιούν ένα ιδιόκτητο πρωτόκολλο στη θύρα UDP 1502 και η Triton χρησιμοποίησε αυτές τις γνώσεις για να σαρώσει το δίκτυο για τις συσκευές. Το κακόβουλο λογισμικό μπορεί στη συνέχεια να διαβάσει την έκδοση υλικολογισμικού και να χρησιμοποιήσει αυτές τις πληροφορίες στην επόμενη φάση μιας επίθεσης. </a:t>
            </a:r>
          </a:p>
          <a:p>
            <a:pPr marL="0" indent="0">
              <a:buNone/>
            </a:pPr>
            <a:endParaRPr lang="en-US" sz="1300" dirty="0"/>
          </a:p>
          <a:p>
            <a:pPr marL="0" indent="0">
              <a:buNone/>
            </a:pPr>
            <a:r>
              <a:rPr lang="el" sz="1300" u="sng" dirty="0"/>
              <a:t>Takeway </a:t>
            </a:r>
            <a:r>
              <a:rPr lang="el" sz="1300" dirty="0"/>
              <a:t>: Η τμηματοποίηση δικτύου είναι ένας πολύ καλός τρόπος για την καταπολέμηση αυτής της απειλής, καθώς αν ένας εισβολέας καταφέρει να εκμεταλλευτεί ένα μηχάνημα στο δίκτυο, η εμβέλειά του δεν θα πρέπει να μπορεί να επεκταθεί πέρα από το τμήμα δικτύου. </a:t>
            </a:r>
          </a:p>
        </p:txBody>
      </p:sp>
      <p:sp>
        <p:nvSpPr>
          <p:cNvPr id="4" name="Titre 1">
            <a:extLst>
              <a:ext uri="{FF2B5EF4-FFF2-40B4-BE49-F238E27FC236}">
                <a16:creationId xmlns:a16="http://schemas.microsoft.com/office/drawing/2014/main" id="{1D844806-D610-ABB7-479A-B67D3F50C712}"/>
              </a:ext>
            </a:extLst>
          </p:cNvPr>
          <p:cNvSpPr txBox="1">
            <a:spLocks/>
          </p:cNvSpPr>
          <p:nvPr/>
        </p:nvSpPr>
        <p:spPr>
          <a:xfrm>
            <a:off x="153590" y="142875"/>
            <a:ext cx="5951935" cy="9355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sz="2800" dirty="0"/>
              <a:t>Αγωγός IACS</a:t>
            </a:r>
          </a:p>
          <a:p>
            <a:r>
              <a:rPr lang="el" sz="2800" dirty="0"/>
              <a:t>Αρχική προσπάθεια πρόσβασης</a:t>
            </a:r>
            <a:endParaRPr lang="fr-FR" sz="2800" dirty="0"/>
          </a:p>
        </p:txBody>
      </p:sp>
      <p:pic>
        <p:nvPicPr>
          <p:cNvPr id="6" name="Image 5">
            <a:extLst>
              <a:ext uri="{FF2B5EF4-FFF2-40B4-BE49-F238E27FC236}">
                <a16:creationId xmlns:a16="http://schemas.microsoft.com/office/drawing/2014/main" id="{AE8FF1DB-1619-1A8C-EB22-FD2755F0EB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821" y="292183"/>
            <a:ext cx="3694589" cy="935566"/>
          </a:xfrm>
          <a:prstGeom prst="rect">
            <a:avLst/>
          </a:prstGeom>
        </p:spPr>
      </p:pic>
      <p:sp>
        <p:nvSpPr>
          <p:cNvPr id="7" name="Rectangle 6">
            <a:extLst>
              <a:ext uri="{FF2B5EF4-FFF2-40B4-BE49-F238E27FC236}">
                <a16:creationId xmlns:a16="http://schemas.microsoft.com/office/drawing/2014/main" id="{9DD8750E-926B-B67A-44DC-EBE1BCF483AC}"/>
              </a:ext>
            </a:extLst>
          </p:cNvPr>
          <p:cNvSpPr/>
          <p:nvPr/>
        </p:nvSpPr>
        <p:spPr>
          <a:xfrm>
            <a:off x="5238671" y="212278"/>
            <a:ext cx="866854" cy="109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421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70F9-17DA-839C-44F9-7397A5EFC979}"/>
              </a:ext>
            </a:extLst>
          </p:cNvPr>
          <p:cNvSpPr>
            <a:spLocks noGrp="1"/>
          </p:cNvSpPr>
          <p:nvPr>
            <p:ph type="title"/>
          </p:nvPr>
        </p:nvSpPr>
        <p:spPr>
          <a:xfrm>
            <a:off x="822960" y="214953"/>
            <a:ext cx="7543800" cy="1088068"/>
          </a:xfrm>
        </p:spPr>
        <p:txBody>
          <a:bodyPr>
            <a:normAutofit/>
          </a:bodyPr>
          <a:lstStyle/>
          <a:p>
            <a:r>
              <a:rPr lang="el" dirty="0">
                <a:solidFill>
                  <a:schemeClr val="accent1"/>
                </a:solidFill>
              </a:rPr>
              <a:t>Στόχοι: </a:t>
            </a:r>
            <a:r>
              <a:rPr lang="el" spc="-5" dirty="0">
                <a:solidFill>
                  <a:srgbClr val="FFFFFF"/>
                </a:solidFill>
                <a:latin typeface="Arial MT"/>
                <a:cs typeface="Arial MT"/>
              </a:rPr>
              <a:t>Ποιος-Τι-Τι</a:t>
            </a:r>
            <a:r>
              <a:rPr lang="el" dirty="0">
                <a:solidFill>
                  <a:srgbClr val="FFFFFF"/>
                </a:solidFill>
                <a:latin typeface="Arial MT"/>
                <a:cs typeface="Arial MT"/>
              </a:rPr>
              <a:t>χρειάζεσαι για να κάνεις αυτή την εκπαίδευση </a:t>
            </a:r>
            <a:endParaRPr lang="en-US" dirty="0"/>
          </a:p>
        </p:txBody>
      </p:sp>
      <p:sp>
        <p:nvSpPr>
          <p:cNvPr id="3" name="Text Placeholder 2">
            <a:extLst>
              <a:ext uri="{FF2B5EF4-FFF2-40B4-BE49-F238E27FC236}">
                <a16:creationId xmlns:a16="http://schemas.microsoft.com/office/drawing/2014/main" id="{597B49AB-9182-5EB7-E03A-3E144B8F0EE9}"/>
              </a:ext>
            </a:extLst>
          </p:cNvPr>
          <p:cNvSpPr>
            <a:spLocks noGrp="1"/>
          </p:cNvSpPr>
          <p:nvPr>
            <p:ph type="body" sz="quarter" idx="16"/>
          </p:nvPr>
        </p:nvSpPr>
        <p:spPr>
          <a:xfrm>
            <a:off x="988765" y="1420783"/>
            <a:ext cx="2135981" cy="2543174"/>
          </a:xfrm>
        </p:spPr>
        <p:txBody>
          <a:bodyPr/>
          <a:lstStyle/>
          <a:p>
            <a:r>
              <a:rPr lang="el"/>
              <a:t>ΠΟΙΟΣ</a:t>
            </a:r>
          </a:p>
        </p:txBody>
      </p:sp>
      <p:sp>
        <p:nvSpPr>
          <p:cNvPr id="6" name="Text Placeholder 5">
            <a:extLst>
              <a:ext uri="{FF2B5EF4-FFF2-40B4-BE49-F238E27FC236}">
                <a16:creationId xmlns:a16="http://schemas.microsoft.com/office/drawing/2014/main" id="{6A1EECEA-D837-E96C-CC5D-8C8B986DA332}"/>
              </a:ext>
            </a:extLst>
          </p:cNvPr>
          <p:cNvSpPr>
            <a:spLocks noGrp="1"/>
          </p:cNvSpPr>
          <p:nvPr>
            <p:ph type="body" sz="quarter" idx="20"/>
          </p:nvPr>
        </p:nvSpPr>
        <p:spPr>
          <a:xfrm>
            <a:off x="1204363" y="2992054"/>
            <a:ext cx="1706910" cy="670322"/>
          </a:xfrm>
        </p:spPr>
        <p:txBody>
          <a:bodyPr/>
          <a:lstStyle/>
          <a:p>
            <a:pPr lvl="0"/>
            <a:r>
              <a:rPr lang="el" dirty="0"/>
              <a:t>Οποιοσδήποτε μπορεί να παρακολουθήσει τις εκπαιδευτικές ενότητες και να δημιουργήσει προφίλ</a:t>
            </a:r>
          </a:p>
        </p:txBody>
      </p:sp>
      <p:sp>
        <p:nvSpPr>
          <p:cNvPr id="7" name="Text Placeholder 6">
            <a:extLst>
              <a:ext uri="{FF2B5EF4-FFF2-40B4-BE49-F238E27FC236}">
                <a16:creationId xmlns:a16="http://schemas.microsoft.com/office/drawing/2014/main" id="{DBD828F9-B330-B117-FF6A-8F0C12444700}"/>
              </a:ext>
            </a:extLst>
          </p:cNvPr>
          <p:cNvSpPr>
            <a:spLocks noGrp="1"/>
          </p:cNvSpPr>
          <p:nvPr>
            <p:ph type="body" sz="quarter" idx="18"/>
          </p:nvPr>
        </p:nvSpPr>
        <p:spPr>
          <a:xfrm>
            <a:off x="3488320" y="1420783"/>
            <a:ext cx="2135981" cy="2543174"/>
          </a:xfrm>
        </p:spPr>
        <p:txBody>
          <a:bodyPr/>
          <a:lstStyle/>
          <a:p>
            <a:r>
              <a:rPr lang="el"/>
              <a:t>ΤΙ</a:t>
            </a:r>
          </a:p>
        </p:txBody>
      </p:sp>
      <p:sp>
        <p:nvSpPr>
          <p:cNvPr id="9" name="Text Placeholder 8">
            <a:extLst>
              <a:ext uri="{FF2B5EF4-FFF2-40B4-BE49-F238E27FC236}">
                <a16:creationId xmlns:a16="http://schemas.microsoft.com/office/drawing/2014/main" id="{2FFA0DAA-37F3-A33A-6A49-3568311D08A7}"/>
              </a:ext>
            </a:extLst>
          </p:cNvPr>
          <p:cNvSpPr>
            <a:spLocks noGrp="1"/>
          </p:cNvSpPr>
          <p:nvPr>
            <p:ph type="body" sz="quarter" idx="21"/>
          </p:nvPr>
        </p:nvSpPr>
        <p:spPr>
          <a:xfrm>
            <a:off x="3718545" y="2809828"/>
            <a:ext cx="1706910" cy="670322"/>
          </a:xfrm>
        </p:spPr>
        <p:txBody>
          <a:bodyPr/>
          <a:lstStyle/>
          <a:p>
            <a:r>
              <a:rPr lang="el" dirty="0"/>
              <a:t>Θεμελιώδη βασικά στοιχεία ασφάλειας στον κυβερνοχώρο και διαχείριση για διευθυντές, ηγέτες και επαγγελματίες</a:t>
            </a:r>
          </a:p>
        </p:txBody>
      </p:sp>
      <p:sp>
        <p:nvSpPr>
          <p:cNvPr id="4" name="Text Placeholder 3">
            <a:extLst>
              <a:ext uri="{FF2B5EF4-FFF2-40B4-BE49-F238E27FC236}">
                <a16:creationId xmlns:a16="http://schemas.microsoft.com/office/drawing/2014/main" id="{4C16C42F-6E4C-CC8A-0CCC-46E1AAF5C772}"/>
              </a:ext>
            </a:extLst>
          </p:cNvPr>
          <p:cNvSpPr>
            <a:spLocks noGrp="1"/>
          </p:cNvSpPr>
          <p:nvPr>
            <p:ph type="body" sz="quarter" idx="19"/>
          </p:nvPr>
        </p:nvSpPr>
        <p:spPr>
          <a:xfrm>
            <a:off x="5996553" y="1420783"/>
            <a:ext cx="2135981" cy="2543174"/>
          </a:xfrm>
        </p:spPr>
        <p:txBody>
          <a:bodyPr/>
          <a:lstStyle/>
          <a:p>
            <a:r>
              <a:rPr lang="el" dirty="0"/>
              <a:t>ΓΙΑΤΊ</a:t>
            </a:r>
          </a:p>
        </p:txBody>
      </p:sp>
      <p:pic>
        <p:nvPicPr>
          <p:cNvPr id="21" name="Picture Placeholder 20" descr="Κύκλωμα">
            <a:extLst>
              <a:ext uri="{FF2B5EF4-FFF2-40B4-BE49-F238E27FC236}">
                <a16:creationId xmlns:a16="http://schemas.microsoft.com/office/drawing/2014/main" id="{F759999E-0FBE-FE5E-0E5E-0AC62ECF5895}"/>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4502" b="4502"/>
          <a:stretch/>
        </p:blipFill>
        <p:spPr>
          <a:xfrm>
            <a:off x="6687353" y="2125266"/>
            <a:ext cx="754380" cy="685800"/>
          </a:xfrm>
        </p:spPr>
      </p:pic>
      <p:sp>
        <p:nvSpPr>
          <p:cNvPr id="11" name="Text Placeholder 10">
            <a:extLst>
              <a:ext uri="{FF2B5EF4-FFF2-40B4-BE49-F238E27FC236}">
                <a16:creationId xmlns:a16="http://schemas.microsoft.com/office/drawing/2014/main" id="{06EADD7E-590E-81AB-52E8-354DDB041D1F}"/>
              </a:ext>
            </a:extLst>
          </p:cNvPr>
          <p:cNvSpPr>
            <a:spLocks noGrp="1"/>
          </p:cNvSpPr>
          <p:nvPr>
            <p:ph type="body" sz="quarter" idx="22"/>
          </p:nvPr>
        </p:nvSpPr>
        <p:spPr>
          <a:xfrm>
            <a:off x="5996553" y="2783682"/>
            <a:ext cx="2135980" cy="670322"/>
          </a:xfrm>
        </p:spPr>
        <p:txBody>
          <a:bodyPr/>
          <a:lstStyle/>
          <a:p>
            <a:pPr lvl="0"/>
            <a:r>
              <a:rPr lang="el" dirty="0"/>
              <a:t>Εξοπλίζοντας τους συμμετέχοντες με τις γνώσεις και τις δεξιότητες που απαιτούνται για τη χάραξη στρατηγικής για την προστασία κρίσιμων συστημάτων και δεδομένων</a:t>
            </a:r>
          </a:p>
        </p:txBody>
      </p:sp>
      <p:sp>
        <p:nvSpPr>
          <p:cNvPr id="13" name="Slide Number Placeholder 12">
            <a:extLst>
              <a:ext uri="{FF2B5EF4-FFF2-40B4-BE49-F238E27FC236}">
                <a16:creationId xmlns:a16="http://schemas.microsoft.com/office/drawing/2014/main" id="{057039E5-2916-97DA-297D-8FEA442FE1D7}"/>
              </a:ext>
            </a:extLst>
          </p:cNvPr>
          <p:cNvSpPr>
            <a:spLocks noGrp="1"/>
          </p:cNvSpPr>
          <p:nvPr>
            <p:ph type="sldNum" sz="quarter" idx="4"/>
          </p:nvPr>
        </p:nvSpPr>
        <p:spPr>
          <a:xfrm>
            <a:off x="8076410" y="4718081"/>
            <a:ext cx="463434" cy="273844"/>
          </a:xfrm>
        </p:spPr>
        <p:txBody>
          <a:bodyPr/>
          <a:lstStyle/>
          <a:p>
            <a:fld id="{3A98EE3D-8CD1-4C3F-BD1C-C98C9596463C}" type="slidenum">
              <a:rPr lang="en-US">
                <a:solidFill>
                  <a:srgbClr val="FFFFFF"/>
                </a:solidFill>
                <a:latin typeface="Century Gothic"/>
              </a:rPr>
              <a:pPr/>
              <a:t>3</a:t>
            </a:fld>
            <a:endParaRPr lang="en-US">
              <a:solidFill>
                <a:srgbClr val="FFFFFF"/>
              </a:solidFill>
              <a:latin typeface="Century Gothic"/>
            </a:endParaRPr>
          </a:p>
        </p:txBody>
      </p:sp>
      <p:pic>
        <p:nvPicPr>
          <p:cNvPr id="5" name="Picture Placeholder 18" descr="3d Γυαλιά">
            <a:extLst>
              <a:ext uri="{FF2B5EF4-FFF2-40B4-BE49-F238E27FC236}">
                <a16:creationId xmlns:a16="http://schemas.microsoft.com/office/drawing/2014/main" id="{92AC78A8-CC3E-B1FF-D807-9C85B98DF8F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574" b="4574"/>
          <a:stretch/>
        </p:blipFill>
        <p:spPr>
          <a:xfrm>
            <a:off x="1679564" y="2125266"/>
            <a:ext cx="754380" cy="685800"/>
          </a:xfrm>
          <a:prstGeom prst="rect">
            <a:avLst/>
          </a:prstGeom>
        </p:spPr>
      </p:pic>
      <p:pic>
        <p:nvPicPr>
          <p:cNvPr id="8" name="Picture Placeholder 16" descr="Άβακας">
            <a:extLst>
              <a:ext uri="{FF2B5EF4-FFF2-40B4-BE49-F238E27FC236}">
                <a16:creationId xmlns:a16="http://schemas.microsoft.com/office/drawing/2014/main" id="{45869592-51F2-1ECF-C54B-B1005176345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4502" b="4502"/>
          <a:stretch/>
        </p:blipFill>
        <p:spPr>
          <a:xfrm>
            <a:off x="4179119" y="2125266"/>
            <a:ext cx="754380" cy="685800"/>
          </a:xfrm>
          <a:prstGeom prst="rect">
            <a:avLst/>
          </a:prstGeom>
        </p:spPr>
      </p:pic>
      <p:sp>
        <p:nvSpPr>
          <p:cNvPr id="10" name="Footer Placeholder 9">
            <a:extLst>
              <a:ext uri="{FF2B5EF4-FFF2-40B4-BE49-F238E27FC236}">
                <a16:creationId xmlns:a16="http://schemas.microsoft.com/office/drawing/2014/main" id="{21277B87-7E9B-70DE-5877-4EA7A79BB1BF}"/>
              </a:ext>
            </a:extLst>
          </p:cNvPr>
          <p:cNvSpPr>
            <a:spLocks noGrp="1"/>
          </p:cNvSpPr>
          <p:nvPr>
            <p:ph type="ftr" sz="quarter" idx="3"/>
          </p:nvPr>
        </p:nvSpPr>
        <p:spPr>
          <a:xfrm>
            <a:off x="618181" y="4805600"/>
            <a:ext cx="5378372" cy="260107"/>
          </a:xfrm>
        </p:spPr>
        <p:txBody>
          <a:bodyPr/>
          <a:lstStyle/>
          <a:p>
            <a:r>
              <a:rPr lang="el">
                <a:solidFill>
                  <a:srgbClr val="FFFFFF"/>
                </a:solidFill>
                <a:latin typeface="Century Gothic"/>
              </a:rPr>
              <a:t>CSP0011_S_E_ Cyber range &amp;; operations στο SCADA Presentation Template Δημιουργήθηκε από PR</a:t>
            </a:r>
          </a:p>
        </p:txBody>
      </p:sp>
      <p:sp>
        <p:nvSpPr>
          <p:cNvPr id="12" name="ZoneTexte 11">
            <a:extLst>
              <a:ext uri="{FF2B5EF4-FFF2-40B4-BE49-F238E27FC236}">
                <a16:creationId xmlns:a16="http://schemas.microsoft.com/office/drawing/2014/main" id="{69AA759C-F711-9EBD-6D9D-6DCD94ED0BA2}"/>
              </a:ext>
            </a:extLst>
          </p:cNvPr>
          <p:cNvSpPr txBox="1"/>
          <p:nvPr/>
        </p:nvSpPr>
        <p:spPr>
          <a:xfrm>
            <a:off x="604156" y="4497823"/>
            <a:ext cx="3242570" cy="307777"/>
          </a:xfrm>
          <a:prstGeom prst="rect">
            <a:avLst/>
          </a:prstGeom>
          <a:noFill/>
        </p:spPr>
        <p:txBody>
          <a:bodyPr wrap="square">
            <a:spAutoFit/>
          </a:bodyPr>
          <a:lstStyle/>
          <a:p>
            <a:r>
              <a:rPr lang="el" sz="1400" u="sng">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https://www.cybersecpro-project.eu/</a:t>
            </a:r>
            <a:endParaRPr lang="fr-FR">
              <a:solidFill>
                <a:schemeClr val="bg1"/>
              </a:solidFill>
            </a:endParaRPr>
          </a:p>
        </p:txBody>
      </p:sp>
    </p:spTree>
    <p:extLst>
      <p:ext uri="{BB962C8B-B14F-4D97-AF65-F5344CB8AC3E}">
        <p14:creationId xmlns:p14="http://schemas.microsoft.com/office/powerpoint/2010/main" val="116282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218D7AD-F800-AF1C-13B9-DACCDB0D70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7566" y="440918"/>
            <a:ext cx="4591911" cy="2261128"/>
          </a:xfrm>
          <a:prstGeom prst="rect">
            <a:avLst/>
          </a:prstGeom>
        </p:spPr>
      </p:pic>
      <p:sp>
        <p:nvSpPr>
          <p:cNvPr id="4" name="ZoneTexte 3">
            <a:extLst>
              <a:ext uri="{FF2B5EF4-FFF2-40B4-BE49-F238E27FC236}">
                <a16:creationId xmlns:a16="http://schemas.microsoft.com/office/drawing/2014/main" id="{A33ADB5F-3F1E-41E7-0E11-A14DAAC397AC}"/>
              </a:ext>
            </a:extLst>
          </p:cNvPr>
          <p:cNvSpPr txBox="1"/>
          <p:nvPr/>
        </p:nvSpPr>
        <p:spPr>
          <a:xfrm>
            <a:off x="279400" y="127000"/>
            <a:ext cx="5503333" cy="338554"/>
          </a:xfrm>
          <a:prstGeom prst="rect">
            <a:avLst/>
          </a:prstGeom>
          <a:noFill/>
        </p:spPr>
        <p:txBody>
          <a:bodyPr wrap="square">
            <a:spAutoFit/>
          </a:bodyPr>
          <a:lstStyle/>
          <a:p>
            <a:r>
              <a:rPr lang="el" sz="1600" b="1"/>
              <a:t>Αρχιτεκτονική συστήματος – Πρόσβαση διαχειριστή / εφαρμογής</a:t>
            </a:r>
            <a:endParaRPr lang="fr-FR" sz="1600" b="1"/>
          </a:p>
        </p:txBody>
      </p:sp>
      <p:sp>
        <p:nvSpPr>
          <p:cNvPr id="6" name="ZoneTexte 5">
            <a:extLst>
              <a:ext uri="{FF2B5EF4-FFF2-40B4-BE49-F238E27FC236}">
                <a16:creationId xmlns:a16="http://schemas.microsoft.com/office/drawing/2014/main" id="{310C4E9E-6F4A-701B-3037-444B4BB22058}"/>
              </a:ext>
            </a:extLst>
          </p:cNvPr>
          <p:cNvSpPr txBox="1"/>
          <p:nvPr/>
        </p:nvSpPr>
        <p:spPr>
          <a:xfrm>
            <a:off x="344523" y="620927"/>
            <a:ext cx="3408328" cy="2585323"/>
          </a:xfrm>
          <a:prstGeom prst="rect">
            <a:avLst/>
          </a:prstGeom>
          <a:noFill/>
        </p:spPr>
        <p:txBody>
          <a:bodyPr wrap="square">
            <a:spAutoFit/>
          </a:bodyPr>
          <a:lstStyle/>
          <a:p>
            <a:r>
              <a:rPr lang="el" err="1"/>
              <a:t>Ο διοικητικός χρήστης (1) ή οι εφαρμογές εντός του βιομηχανικού κέντρου δεδομένων (2) έχουν συγκεκριμένες απαιτήσεις πρόσβασης (περιορισμένο κελί) ή/και μπορεί να απαιτούν πρόσβαση σε όλες τις ζώνες του δικτύου. </a:t>
            </a:r>
          </a:p>
          <a:p>
            <a:endParaRPr lang="en-US"/>
          </a:p>
          <a:p>
            <a:r>
              <a:rPr lang="el"/>
              <a:t>Μπορεί να είναι υπεύθυνοι για τη διαμόρφωση της υποδομής δικτύου ή για την εφαρμογή λογικής ελέγχου. </a:t>
            </a:r>
          </a:p>
          <a:p>
            <a:endParaRPr lang="en-US"/>
          </a:p>
          <a:p>
            <a:r>
              <a:rPr lang="el"/>
              <a:t>Η πρόσβασή τους δεν θα πρέπει να περιορίζεται, αλλά τα δεδομένα τους θα πρέπει να προστατεύονται. Οι χρήστες με δικαιώματα διαχειριστή χρειάζονται πρόσβαση σε όλες τις ζώνες</a:t>
            </a:r>
            <a:endParaRPr lang="fr-FR"/>
          </a:p>
        </p:txBody>
      </p:sp>
      <p:pic>
        <p:nvPicPr>
          <p:cNvPr id="8" name="Image 7">
            <a:extLst>
              <a:ext uri="{FF2B5EF4-FFF2-40B4-BE49-F238E27FC236}">
                <a16:creationId xmlns:a16="http://schemas.microsoft.com/office/drawing/2014/main" id="{0ECD2F5A-7E9F-0BD1-0074-95AD6A8150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0050" y="2780410"/>
            <a:ext cx="4646971" cy="2261128"/>
          </a:xfrm>
          <a:prstGeom prst="rect">
            <a:avLst/>
          </a:prstGeom>
        </p:spPr>
      </p:pic>
    </p:spTree>
    <p:extLst>
      <p:ext uri="{BB962C8B-B14F-4D97-AF65-F5344CB8AC3E}">
        <p14:creationId xmlns:p14="http://schemas.microsoft.com/office/powerpoint/2010/main" val="406887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D3B31E9F-0DF9-7188-DAFE-AB75C185E956}"/>
              </a:ext>
            </a:extLst>
          </p:cNvPr>
          <p:cNvSpPr txBox="1">
            <a:spLocks/>
          </p:cNvSpPr>
          <p:nvPr/>
        </p:nvSpPr>
        <p:spPr>
          <a:xfrm>
            <a:off x="409575" y="1504950"/>
            <a:ext cx="8248649" cy="2514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l" sz="1400" b="1" dirty="0"/>
              <a:t>Η πλευρική κίνηση </a:t>
            </a:r>
            <a:r>
              <a:rPr lang="el" sz="1400" dirty="0"/>
              <a:t>αναφέρεται στον αντίπαλο που προσπαθεί να κινηθεί μέσω του περιβάλλοντος IACS. </a:t>
            </a:r>
          </a:p>
          <a:p>
            <a:pPr marL="0" indent="0">
              <a:buNone/>
            </a:pPr>
            <a:r>
              <a:rPr lang="el" sz="1400" dirty="0"/>
              <a:t>Αυτό θα μπορούσε να περιλαμβάνει τη μετάβαση σε σταθμούς εργασίας μηχανικής χρησιμοποιώντας το πρωτόκολλο απομακρυσμένης επιφάνειας εργασίας (RDP) με αδύναμα ή προεπιλεγμένα διαπιστευτήρια</a:t>
            </a:r>
          </a:p>
          <a:p>
            <a:pPr marL="0" indent="0">
              <a:buNone/>
            </a:pPr>
            <a:r>
              <a:rPr lang="el" sz="1400" dirty="0"/>
              <a:t>Στην περίπτωση της ευπάθειας </a:t>
            </a:r>
            <a:r>
              <a:rPr lang="el" sz="1400" b="1" dirty="0"/>
              <a:t>WannaCry,</a:t>
            </a:r>
            <a:r>
              <a:rPr lang="el" sz="1400" dirty="0"/>
              <a:t> χρησιμοποιήθηκαν εκμεταλλεύσεις πρωτοκόλλου για τη μετάβαση σε μηχανήματα στο δίκτυο. </a:t>
            </a:r>
          </a:p>
          <a:p>
            <a:pPr marL="0" indent="0">
              <a:buNone/>
            </a:pPr>
            <a:r>
              <a:rPr lang="el" sz="1400" u="sng" dirty="0"/>
              <a:t>Takeway:</a:t>
            </a:r>
            <a:r>
              <a:rPr lang="el" sz="1400" dirty="0"/>
              <a:t> Εκτός από τη διασφάλιση ότι τα προεπιλεγμένα διαπιστευτήρια δεν χρησιμοποιούνται εντός του IACS, η τμηματοποίηση δικτύου βοηθά στην επίλυση και αυτού του προβλήματος, περιορίζοντας έναν αντίπαλο στη ζώνη στην οποία συνέβη το αρχικό exploit.</a:t>
            </a:r>
          </a:p>
        </p:txBody>
      </p:sp>
      <p:pic>
        <p:nvPicPr>
          <p:cNvPr id="6" name="Image 5">
            <a:extLst>
              <a:ext uri="{FF2B5EF4-FFF2-40B4-BE49-F238E27FC236}">
                <a16:creationId xmlns:a16="http://schemas.microsoft.com/office/drawing/2014/main" id="{989C9035-595B-97D3-7D02-CF08F8DD1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821" y="362220"/>
            <a:ext cx="3694589" cy="935566"/>
          </a:xfrm>
          <a:prstGeom prst="rect">
            <a:avLst/>
          </a:prstGeom>
        </p:spPr>
      </p:pic>
      <p:sp>
        <p:nvSpPr>
          <p:cNvPr id="7" name="Titre 1">
            <a:extLst>
              <a:ext uri="{FF2B5EF4-FFF2-40B4-BE49-F238E27FC236}">
                <a16:creationId xmlns:a16="http://schemas.microsoft.com/office/drawing/2014/main" id="{A0537026-34DC-71D5-4105-D6DF98D571DE}"/>
              </a:ext>
            </a:extLst>
          </p:cNvPr>
          <p:cNvSpPr txBox="1">
            <a:spLocks/>
          </p:cNvSpPr>
          <p:nvPr/>
        </p:nvSpPr>
        <p:spPr>
          <a:xfrm>
            <a:off x="153590" y="142875"/>
            <a:ext cx="4018359" cy="9355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a:t>Αγωγός IACS</a:t>
            </a:r>
          </a:p>
          <a:p>
            <a:r>
              <a:rPr lang="el" err="1"/>
              <a:t>Πλευρικές κινήσεις</a:t>
            </a:r>
            <a:endParaRPr lang="fr-FR"/>
          </a:p>
        </p:txBody>
      </p:sp>
      <p:sp>
        <p:nvSpPr>
          <p:cNvPr id="8" name="Rectangle 7">
            <a:extLst>
              <a:ext uri="{FF2B5EF4-FFF2-40B4-BE49-F238E27FC236}">
                <a16:creationId xmlns:a16="http://schemas.microsoft.com/office/drawing/2014/main" id="{576EF603-7483-5B2F-72B3-85FB9BD0324E}"/>
              </a:ext>
            </a:extLst>
          </p:cNvPr>
          <p:cNvSpPr/>
          <p:nvPr/>
        </p:nvSpPr>
        <p:spPr>
          <a:xfrm>
            <a:off x="7181771" y="238125"/>
            <a:ext cx="866854" cy="109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587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8A5C28F-DCAC-193D-E108-C73C41011E85}"/>
              </a:ext>
            </a:extLst>
          </p:cNvPr>
          <p:cNvSpPr txBox="1"/>
          <p:nvPr/>
        </p:nvSpPr>
        <p:spPr>
          <a:xfrm>
            <a:off x="279400" y="127000"/>
            <a:ext cx="5503333" cy="338554"/>
          </a:xfrm>
          <a:prstGeom prst="rect">
            <a:avLst/>
          </a:prstGeom>
          <a:noFill/>
        </p:spPr>
        <p:txBody>
          <a:bodyPr wrap="square">
            <a:spAutoFit/>
          </a:bodyPr>
          <a:lstStyle/>
          <a:p>
            <a:r>
              <a:rPr lang="el" sz="1600" b="1"/>
              <a:t>Αρχιτεκτονική συστήματος – Τμηματοποίηση δικτύου</a:t>
            </a:r>
          </a:p>
        </p:txBody>
      </p:sp>
      <p:sp>
        <p:nvSpPr>
          <p:cNvPr id="6" name="ZoneTexte 5">
            <a:extLst>
              <a:ext uri="{FF2B5EF4-FFF2-40B4-BE49-F238E27FC236}">
                <a16:creationId xmlns:a16="http://schemas.microsoft.com/office/drawing/2014/main" id="{4D6AC1E8-14D8-2233-C415-971E14572E22}"/>
              </a:ext>
            </a:extLst>
          </p:cNvPr>
          <p:cNvSpPr txBox="1"/>
          <p:nvPr/>
        </p:nvSpPr>
        <p:spPr>
          <a:xfrm>
            <a:off x="174625" y="3423262"/>
            <a:ext cx="2416175" cy="1546577"/>
          </a:xfrm>
          <a:prstGeom prst="rect">
            <a:avLst/>
          </a:prstGeom>
          <a:solidFill>
            <a:srgbClr val="A7E6E3"/>
          </a:solidFill>
          <a:ln>
            <a:solidFill>
              <a:schemeClr val="tx1"/>
            </a:solidFill>
          </a:ln>
        </p:spPr>
        <p:txBody>
          <a:bodyPr wrap="square">
            <a:spAutoFit/>
          </a:bodyPr>
          <a:lstStyle/>
          <a:p>
            <a:r>
              <a:rPr lang="el" dirty="0"/>
              <a:t>Η επιλογή Ζώνη κελιού/περιοχής σε ζώνη κελιού/περιοχής δεν επιτρέπεται από προεπιλογή. </a:t>
            </a:r>
          </a:p>
          <a:p>
            <a:endParaRPr lang="en-US" dirty="0"/>
          </a:p>
          <a:p>
            <a:r>
              <a:rPr lang="el" dirty="0"/>
              <a:t>Δεν υπάρχει κατάτμηση εντός της ζώνης. </a:t>
            </a:r>
            <a:endParaRPr lang="fr-FR" dirty="0"/>
          </a:p>
        </p:txBody>
      </p:sp>
      <p:sp>
        <p:nvSpPr>
          <p:cNvPr id="7" name="Flèche : droite 6">
            <a:extLst>
              <a:ext uri="{FF2B5EF4-FFF2-40B4-BE49-F238E27FC236}">
                <a16:creationId xmlns:a16="http://schemas.microsoft.com/office/drawing/2014/main" id="{40F53FE7-6990-B399-88C1-3CD7794E4352}"/>
              </a:ext>
            </a:extLst>
          </p:cNvPr>
          <p:cNvSpPr/>
          <p:nvPr/>
        </p:nvSpPr>
        <p:spPr>
          <a:xfrm>
            <a:off x="2209172" y="3216178"/>
            <a:ext cx="542925" cy="33855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C60BFDD-C9A8-723F-AA59-769846C6B8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2097" y="695679"/>
            <a:ext cx="6268581" cy="4320821"/>
          </a:xfrm>
          <a:prstGeom prst="rect">
            <a:avLst/>
          </a:prstGeom>
        </p:spPr>
      </p:pic>
      <p:sp>
        <p:nvSpPr>
          <p:cNvPr id="8" name="ZoneTexte 7">
            <a:extLst>
              <a:ext uri="{FF2B5EF4-FFF2-40B4-BE49-F238E27FC236}">
                <a16:creationId xmlns:a16="http://schemas.microsoft.com/office/drawing/2014/main" id="{F0CB9C3E-BDBB-637E-54C3-E17712617A52}"/>
              </a:ext>
            </a:extLst>
          </p:cNvPr>
          <p:cNvSpPr txBox="1"/>
          <p:nvPr/>
        </p:nvSpPr>
        <p:spPr>
          <a:xfrm>
            <a:off x="108773" y="630855"/>
            <a:ext cx="3787775" cy="2585323"/>
          </a:xfrm>
          <a:prstGeom prst="rect">
            <a:avLst/>
          </a:prstGeom>
          <a:noFill/>
        </p:spPr>
        <p:txBody>
          <a:bodyPr wrap="square">
            <a:spAutoFit/>
          </a:bodyPr>
          <a:lstStyle/>
          <a:p>
            <a:r>
              <a:rPr lang="el" b="1" dirty="0"/>
              <a:t>Η πλευρική κίνηση </a:t>
            </a:r>
            <a:r>
              <a:rPr lang="el" dirty="0"/>
              <a:t>είναι μια προσπάθεια μετακίνησης μέσω του IACS χρησιμοποιώντας το πρωτόκολλο απομακρυσμένης επιφάνειας εργασίας με αδύναμα διαπιστευτήρια ή χρησιμοποιώντας εκμεταλλεύσεις πρωτοκόλλου για να μεταβείτε σε υπολογιστές στο δίκτυο. </a:t>
            </a:r>
          </a:p>
          <a:p>
            <a:r>
              <a:rPr lang="el" dirty="0"/>
              <a:t>Τα προεπιλεγμένα διαπιστευτήρια δεν πρέπει να χρησιμοποιούνται εντός του ΟΣΔΕ, </a:t>
            </a:r>
          </a:p>
          <a:p>
            <a:r>
              <a:rPr lang="el" dirty="0"/>
              <a:t>Η κατάτμηση δικτύου βοηθά στην επίλυση και αυτού του προβλήματος, περιορίζοντας μια επίθεση στη ζώνη στην οποία συνέβη το αρχικό exploit</a:t>
            </a:r>
            <a:endParaRPr lang="fr-FR" dirty="0"/>
          </a:p>
        </p:txBody>
      </p:sp>
    </p:spTree>
    <p:extLst>
      <p:ext uri="{BB962C8B-B14F-4D97-AF65-F5344CB8AC3E}">
        <p14:creationId xmlns:p14="http://schemas.microsoft.com/office/powerpoint/2010/main" val="357869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D3B31E9F-0DF9-7188-DAFE-AB75C185E956}"/>
              </a:ext>
            </a:extLst>
          </p:cNvPr>
          <p:cNvSpPr txBox="1">
            <a:spLocks/>
          </p:cNvSpPr>
          <p:nvPr/>
        </p:nvSpPr>
        <p:spPr>
          <a:xfrm>
            <a:off x="410765" y="1695450"/>
            <a:ext cx="7828359" cy="2514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l" sz="1400" dirty="0"/>
              <a:t>Τέλος, ο αντίπαλος θα προσπαθήσει να επικοινωνήσει και να ελέγξει παραβιασμένα συστήματα, ελεγκτές και εφαρμογές εντός του περιβάλλοντος IACS. Αυτό είναι γνωστό ως</a:t>
            </a:r>
            <a:r>
              <a:rPr lang="el" sz="1400" b="1" dirty="0"/>
              <a:t> command &amp; control</a:t>
            </a:r>
            <a:r>
              <a:rPr lang="el" sz="1400" dirty="0"/>
              <a:t> (C2). </a:t>
            </a:r>
          </a:p>
          <a:p>
            <a:pPr>
              <a:buFontTx/>
              <a:buChar char="-"/>
            </a:pPr>
            <a:r>
              <a:rPr lang="el" sz="1400" dirty="0"/>
              <a:t>Πρόσβαση μέσω σταθμού εργασίας ελέγχου PLC</a:t>
            </a:r>
          </a:p>
          <a:p>
            <a:pPr>
              <a:buFontTx/>
              <a:buChar char="-"/>
            </a:pPr>
            <a:r>
              <a:rPr lang="el" sz="1400" dirty="0"/>
              <a:t>Πρόσβαση με εκμετάλλευση αλληλοσυνδεόμενων συνδέσεων PLC</a:t>
            </a:r>
          </a:p>
          <a:p>
            <a:pPr>
              <a:buFontTx/>
              <a:buChar char="-"/>
            </a:pPr>
            <a:r>
              <a:rPr lang="el" sz="1400" dirty="0"/>
              <a:t>Απομακρυσμένη πρόσβαση</a:t>
            </a:r>
          </a:p>
          <a:p>
            <a:endParaRPr lang="fr-FR" sz="1400" dirty="0"/>
          </a:p>
        </p:txBody>
      </p:sp>
      <p:pic>
        <p:nvPicPr>
          <p:cNvPr id="6" name="Image 5">
            <a:extLst>
              <a:ext uri="{FF2B5EF4-FFF2-40B4-BE49-F238E27FC236}">
                <a16:creationId xmlns:a16="http://schemas.microsoft.com/office/drawing/2014/main" id="{989C9035-595B-97D3-7D02-CF08F8DD1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821" y="362220"/>
            <a:ext cx="3694589" cy="935566"/>
          </a:xfrm>
          <a:prstGeom prst="rect">
            <a:avLst/>
          </a:prstGeom>
        </p:spPr>
      </p:pic>
      <p:sp>
        <p:nvSpPr>
          <p:cNvPr id="7" name="Titre 1">
            <a:extLst>
              <a:ext uri="{FF2B5EF4-FFF2-40B4-BE49-F238E27FC236}">
                <a16:creationId xmlns:a16="http://schemas.microsoft.com/office/drawing/2014/main" id="{A0537026-34DC-71D5-4105-D6DF98D571DE}"/>
              </a:ext>
            </a:extLst>
          </p:cNvPr>
          <p:cNvSpPr txBox="1">
            <a:spLocks/>
          </p:cNvSpPr>
          <p:nvPr/>
        </p:nvSpPr>
        <p:spPr>
          <a:xfrm>
            <a:off x="153590" y="142875"/>
            <a:ext cx="4418410" cy="9355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Αγωγός IACS</a:t>
            </a:r>
          </a:p>
          <a:p>
            <a:r>
              <a:rPr lang="el" dirty="0"/>
              <a:t>Διοίκηση &amp; Έλεγχος (C2)</a:t>
            </a:r>
          </a:p>
        </p:txBody>
      </p:sp>
      <p:sp>
        <p:nvSpPr>
          <p:cNvPr id="8" name="Rectangle 7">
            <a:extLst>
              <a:ext uri="{FF2B5EF4-FFF2-40B4-BE49-F238E27FC236}">
                <a16:creationId xmlns:a16="http://schemas.microsoft.com/office/drawing/2014/main" id="{576EF603-7483-5B2F-72B3-85FB9BD0324E}"/>
              </a:ext>
            </a:extLst>
          </p:cNvPr>
          <p:cNvSpPr/>
          <p:nvPr/>
        </p:nvSpPr>
        <p:spPr>
          <a:xfrm>
            <a:off x="8135927" y="238125"/>
            <a:ext cx="866854" cy="109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344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EFA576-81F4-B959-2F48-36AD3FA75A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3001" y="707665"/>
            <a:ext cx="5642292" cy="3909255"/>
          </a:xfrm>
          <a:prstGeom prst="rect">
            <a:avLst/>
          </a:prstGeom>
        </p:spPr>
      </p:pic>
      <p:sp>
        <p:nvSpPr>
          <p:cNvPr id="4" name="ZoneTexte 3">
            <a:extLst>
              <a:ext uri="{FF2B5EF4-FFF2-40B4-BE49-F238E27FC236}">
                <a16:creationId xmlns:a16="http://schemas.microsoft.com/office/drawing/2014/main" id="{B6A9012E-815F-58D2-AEBE-37952483C793}"/>
              </a:ext>
            </a:extLst>
          </p:cNvPr>
          <p:cNvSpPr txBox="1"/>
          <p:nvPr/>
        </p:nvSpPr>
        <p:spPr>
          <a:xfrm>
            <a:off x="279400" y="127000"/>
            <a:ext cx="5503333" cy="338554"/>
          </a:xfrm>
          <a:prstGeom prst="rect">
            <a:avLst/>
          </a:prstGeom>
          <a:noFill/>
        </p:spPr>
        <p:txBody>
          <a:bodyPr wrap="square">
            <a:spAutoFit/>
          </a:bodyPr>
          <a:lstStyle/>
          <a:p>
            <a:r>
              <a:rPr lang="el" sz="1600" b="1"/>
              <a:t>Σταθμός Ελέγχου Συντήρησης</a:t>
            </a:r>
          </a:p>
        </p:txBody>
      </p:sp>
      <p:sp>
        <p:nvSpPr>
          <p:cNvPr id="6" name="ZoneTexte 5">
            <a:extLst>
              <a:ext uri="{FF2B5EF4-FFF2-40B4-BE49-F238E27FC236}">
                <a16:creationId xmlns:a16="http://schemas.microsoft.com/office/drawing/2014/main" id="{6FEAAEBB-62FF-8013-C44A-2117B9F5C4AB}"/>
              </a:ext>
            </a:extLst>
          </p:cNvPr>
          <p:cNvSpPr txBox="1"/>
          <p:nvPr/>
        </p:nvSpPr>
        <p:spPr>
          <a:xfrm>
            <a:off x="73434" y="707665"/>
            <a:ext cx="2781084" cy="3000821"/>
          </a:xfrm>
          <a:prstGeom prst="rect">
            <a:avLst/>
          </a:prstGeom>
          <a:noFill/>
        </p:spPr>
        <p:txBody>
          <a:bodyPr wrap="square">
            <a:spAutoFit/>
          </a:bodyPr>
          <a:lstStyle/>
          <a:p>
            <a:r>
              <a:rPr lang="el" b="1"/>
              <a:t>Σταθμοί εργασίας συντήρησης</a:t>
            </a:r>
            <a:r>
              <a:rPr lang="el"/>
              <a:t>: Οι σταθμοί εργασίας συντήρησης μπορούν είτε: </a:t>
            </a:r>
          </a:p>
          <a:p>
            <a:pPr marL="285750" indent="-285750">
              <a:buFont typeface="Arial" panose="020B0604020202020204" pitchFamily="34" charset="0"/>
              <a:buChar char="•"/>
            </a:pPr>
            <a:r>
              <a:rPr lang="el"/>
              <a:t>βρίσκονται σε μια ζώνη έξω από το κελί/περιοχή και λειτουργούν ως εργαλείο συντήρησης για επιλεγμένες ζώνες, αλλά χρειάζονται σημαντικές λειτουργίες για κάθε κελί</a:t>
            </a:r>
          </a:p>
          <a:p>
            <a:pPr marL="285750" indent="-285750">
              <a:buFont typeface="Arial" panose="020B0604020202020204" pitchFamily="34" charset="0"/>
              <a:buChar char="•"/>
            </a:pPr>
            <a:r>
              <a:rPr lang="el"/>
              <a:t>ή διαμένουν εντός της ίδιας της ζώνης κελιού/περιοχής και απαιτούν πρόσθετα προνόμια κατά την έξοδο από τη ζώνη. Αυτή η λύση διευκολύνει τη διοίκηση, αλλά ανοίγει νέες προοπτικές για πιθανές επιθέσεις</a:t>
            </a:r>
            <a:endParaRPr lang="fr-FR"/>
          </a:p>
        </p:txBody>
      </p:sp>
    </p:spTree>
    <p:extLst>
      <p:ext uri="{BB962C8B-B14F-4D97-AF65-F5344CB8AC3E}">
        <p14:creationId xmlns:p14="http://schemas.microsoft.com/office/powerpoint/2010/main" val="1493439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DAD1F8-7F42-5C36-A8DE-48E30D7CB9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324" y="792053"/>
            <a:ext cx="6088496" cy="4272628"/>
          </a:xfrm>
          <a:prstGeom prst="rect">
            <a:avLst/>
          </a:prstGeom>
        </p:spPr>
      </p:pic>
      <p:sp>
        <p:nvSpPr>
          <p:cNvPr id="4" name="ZoneTexte 3">
            <a:extLst>
              <a:ext uri="{FF2B5EF4-FFF2-40B4-BE49-F238E27FC236}">
                <a16:creationId xmlns:a16="http://schemas.microsoft.com/office/drawing/2014/main" id="{343916B1-9445-26DC-FCDC-40E9FA432673}"/>
              </a:ext>
            </a:extLst>
          </p:cNvPr>
          <p:cNvSpPr txBox="1"/>
          <p:nvPr/>
        </p:nvSpPr>
        <p:spPr>
          <a:xfrm>
            <a:off x="279400" y="127000"/>
            <a:ext cx="5503333" cy="338554"/>
          </a:xfrm>
          <a:prstGeom prst="rect">
            <a:avLst/>
          </a:prstGeom>
          <a:noFill/>
        </p:spPr>
        <p:txBody>
          <a:bodyPr wrap="square">
            <a:spAutoFit/>
          </a:bodyPr>
          <a:lstStyle/>
          <a:p>
            <a:r>
              <a:rPr lang="el" sz="1600" b="1" err="1"/>
              <a:t>Σταθμός ελέγχου αλληλοσυνδεόμενου PLC</a:t>
            </a:r>
          </a:p>
        </p:txBody>
      </p:sp>
      <p:sp>
        <p:nvSpPr>
          <p:cNvPr id="6" name="ZoneTexte 5">
            <a:extLst>
              <a:ext uri="{FF2B5EF4-FFF2-40B4-BE49-F238E27FC236}">
                <a16:creationId xmlns:a16="http://schemas.microsoft.com/office/drawing/2014/main" id="{BB6EC5F0-C6B5-3C91-CC0E-7656DCEEF6CE}"/>
              </a:ext>
            </a:extLst>
          </p:cNvPr>
          <p:cNvSpPr txBox="1"/>
          <p:nvPr/>
        </p:nvSpPr>
        <p:spPr>
          <a:xfrm>
            <a:off x="184868" y="792053"/>
            <a:ext cx="3035069" cy="4039567"/>
          </a:xfrm>
          <a:prstGeom prst="rect">
            <a:avLst/>
          </a:prstGeom>
          <a:noFill/>
        </p:spPr>
        <p:txBody>
          <a:bodyPr wrap="square">
            <a:spAutoFit/>
          </a:bodyPr>
          <a:lstStyle/>
          <a:p>
            <a:r>
              <a:rPr lang="el" b="1" dirty="0"/>
              <a:t>Αλληλοσυνδεόμενοι προγραμματιζόμενοι λογικοί ελεγκτές (PLC) / Επικοινωνία μεταξύ ζωνών: </a:t>
            </a:r>
            <a:r>
              <a:rPr lang="el" dirty="0"/>
              <a:t>Ενώ το μεγαλύτερο μέρος της κυκλοφορίας ελέγχου περιέχεται σε μια ζώνη κυψέλης/περιοχής, οι βιομηχανικές επικοινωνίες ενδέχεται να χρειαστεί να διασχίσουν ζώνες για κατανεμημένες λειτουργίες αυτοματισμού. </a:t>
            </a:r>
          </a:p>
          <a:p>
            <a:endParaRPr lang="en-US" dirty="0"/>
          </a:p>
          <a:p>
            <a:r>
              <a:rPr lang="el" dirty="0"/>
              <a:t>Ένα PLC σε μια ζώνη δεν πρέπει να έχει πλήρη πρόσβαση σε υπηρεσίες σε άλλη ζώνη</a:t>
            </a:r>
          </a:p>
          <a:p>
            <a:r>
              <a:rPr lang="el" dirty="0"/>
              <a:t>Θα πρέπει να εφαρμόζεται πολιτική ελαχίστων προνομίων. </a:t>
            </a:r>
          </a:p>
          <a:p>
            <a:r>
              <a:rPr lang="el" dirty="0"/>
              <a:t>Είναι σημαντικό ένα πιθανό κακόβουλο λογισμικό να μην έχει αυτοματοποιημένο μηχανισμό για να εξαπλωθεί σε άλλες ζώνες.</a:t>
            </a:r>
            <a:endParaRPr lang="fr-FR" dirty="0"/>
          </a:p>
        </p:txBody>
      </p:sp>
    </p:spTree>
    <p:extLst>
      <p:ext uri="{BB962C8B-B14F-4D97-AF65-F5344CB8AC3E}">
        <p14:creationId xmlns:p14="http://schemas.microsoft.com/office/powerpoint/2010/main" val="334901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8EE924-04DC-6338-8738-37DC2539B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7280" y="465554"/>
            <a:ext cx="6530906" cy="4503810"/>
          </a:xfrm>
          <a:prstGeom prst="rect">
            <a:avLst/>
          </a:prstGeom>
        </p:spPr>
      </p:pic>
      <p:sp>
        <p:nvSpPr>
          <p:cNvPr id="4" name="ZoneTexte 3">
            <a:extLst>
              <a:ext uri="{FF2B5EF4-FFF2-40B4-BE49-F238E27FC236}">
                <a16:creationId xmlns:a16="http://schemas.microsoft.com/office/drawing/2014/main" id="{D8D09A06-A9AE-1332-5161-BDF7B5A21688}"/>
              </a:ext>
            </a:extLst>
          </p:cNvPr>
          <p:cNvSpPr txBox="1"/>
          <p:nvPr/>
        </p:nvSpPr>
        <p:spPr>
          <a:xfrm>
            <a:off x="279400" y="127000"/>
            <a:ext cx="5503333" cy="338554"/>
          </a:xfrm>
          <a:prstGeom prst="rect">
            <a:avLst/>
          </a:prstGeom>
          <a:noFill/>
        </p:spPr>
        <p:txBody>
          <a:bodyPr wrap="square">
            <a:spAutoFit/>
          </a:bodyPr>
          <a:lstStyle/>
          <a:p>
            <a:r>
              <a:rPr lang="el" sz="1600" b="1" dirty="0"/>
              <a:t>Απομακρυσμένη πρόσβαση</a:t>
            </a:r>
            <a:endParaRPr lang="fr-FR" sz="1600" b="1" dirty="0"/>
          </a:p>
        </p:txBody>
      </p:sp>
      <p:sp>
        <p:nvSpPr>
          <p:cNvPr id="6" name="ZoneTexte 5">
            <a:extLst>
              <a:ext uri="{FF2B5EF4-FFF2-40B4-BE49-F238E27FC236}">
                <a16:creationId xmlns:a16="http://schemas.microsoft.com/office/drawing/2014/main" id="{B2570BCB-E8DD-9562-BA9C-F762AF408E11}"/>
              </a:ext>
            </a:extLst>
          </p:cNvPr>
          <p:cNvSpPr txBox="1"/>
          <p:nvPr/>
        </p:nvSpPr>
        <p:spPr>
          <a:xfrm>
            <a:off x="95813" y="727055"/>
            <a:ext cx="2530155" cy="3624069"/>
          </a:xfrm>
          <a:prstGeom prst="rect">
            <a:avLst/>
          </a:prstGeom>
          <a:noFill/>
        </p:spPr>
        <p:txBody>
          <a:bodyPr wrap="square">
            <a:spAutoFit/>
          </a:bodyPr>
          <a:lstStyle/>
          <a:p>
            <a:r>
              <a:rPr lang="el" b="1" dirty="0"/>
              <a:t>Απομακρυσμένοι χρήστες: </a:t>
            </a:r>
          </a:p>
          <a:p>
            <a:endParaRPr lang="en-US" b="1" dirty="0"/>
          </a:p>
          <a:p>
            <a:r>
              <a:rPr lang="el" dirty="0"/>
              <a:t>Η απομακρυσμένη πρόσβαση χορηγείται συνήθως σε προσωπικότητες όπως υπαλλήλους, συνεργάτες και προμηθευτές για σκοπούς συντήρησης, βελτιστοποίησης διαδικασιών και αντιμετώπισης προβλημάτων.</a:t>
            </a:r>
          </a:p>
          <a:p>
            <a:endParaRPr lang="en-US" dirty="0"/>
          </a:p>
          <a:p>
            <a:r>
              <a:rPr lang="el" dirty="0"/>
              <a:t>Η απομακρυσμένη πρόσβαση θα πρέπει να ελέγχεται και να περιορίζεται σε επιλεγμένες συσκευές στο δάπεδο του εργοστασίου για περιορισμένο χρονικό διάστημα.</a:t>
            </a:r>
            <a:endParaRPr lang="fr-FR" dirty="0"/>
          </a:p>
        </p:txBody>
      </p:sp>
      <p:sp>
        <p:nvSpPr>
          <p:cNvPr id="11" name="Rectangle 10">
            <a:extLst>
              <a:ext uri="{FF2B5EF4-FFF2-40B4-BE49-F238E27FC236}">
                <a16:creationId xmlns:a16="http://schemas.microsoft.com/office/drawing/2014/main" id="{FF304439-927F-B62E-ACC9-7C6A86290FEA}"/>
              </a:ext>
            </a:extLst>
          </p:cNvPr>
          <p:cNvSpPr/>
          <p:nvPr/>
        </p:nvSpPr>
        <p:spPr>
          <a:xfrm>
            <a:off x="3063687" y="600076"/>
            <a:ext cx="1400175" cy="636412"/>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 sz="1600" b="1">
                <a:solidFill>
                  <a:sysClr val="windowText" lastClr="000000"/>
                </a:solidFill>
              </a:rPr>
              <a:t>Επιχείρηση</a:t>
            </a:r>
          </a:p>
          <a:p>
            <a:pPr algn="ctr"/>
            <a:r>
              <a:rPr lang="el" sz="1200" err="1">
                <a:solidFill>
                  <a:sysClr val="windowText" lastClr="000000"/>
                </a:solidFill>
              </a:rPr>
              <a:t>Purdue Επίπεδο 4-5</a:t>
            </a:r>
          </a:p>
        </p:txBody>
      </p:sp>
      <p:sp>
        <p:nvSpPr>
          <p:cNvPr id="12" name="Rectangle 11">
            <a:extLst>
              <a:ext uri="{FF2B5EF4-FFF2-40B4-BE49-F238E27FC236}">
                <a16:creationId xmlns:a16="http://schemas.microsoft.com/office/drawing/2014/main" id="{377B2FFA-DDC2-CB9E-BC98-221218DB77CA}"/>
              </a:ext>
            </a:extLst>
          </p:cNvPr>
          <p:cNvSpPr/>
          <p:nvPr/>
        </p:nvSpPr>
        <p:spPr>
          <a:xfrm>
            <a:off x="3063686" y="1870237"/>
            <a:ext cx="1400175" cy="636412"/>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 sz="1600" b="1" dirty="0">
                <a:solidFill>
                  <a:sysClr val="windowText" lastClr="000000"/>
                </a:solidFill>
              </a:rPr>
              <a:t>Λειτουργίες</a:t>
            </a:r>
          </a:p>
          <a:p>
            <a:pPr algn="ctr"/>
            <a:r>
              <a:rPr lang="el" sz="1600" b="1" dirty="0">
                <a:solidFill>
                  <a:sysClr val="windowText" lastClr="000000"/>
                </a:solidFill>
              </a:rPr>
              <a:t>Και Έλεγχος</a:t>
            </a:r>
            <a:endParaRPr lang="fr-FR" sz="1600" b="1" dirty="0">
              <a:solidFill>
                <a:sysClr val="windowText" lastClr="000000"/>
              </a:solidFill>
            </a:endParaRPr>
          </a:p>
          <a:p>
            <a:pPr algn="ctr"/>
            <a:r>
              <a:rPr lang="el" sz="1200" dirty="0">
                <a:solidFill>
                  <a:sysClr val="windowText" lastClr="000000"/>
                </a:solidFill>
              </a:rPr>
              <a:t>Purdue Επίπεδο 3</a:t>
            </a:r>
          </a:p>
        </p:txBody>
      </p:sp>
      <p:sp>
        <p:nvSpPr>
          <p:cNvPr id="13" name="Rectangle 12">
            <a:extLst>
              <a:ext uri="{FF2B5EF4-FFF2-40B4-BE49-F238E27FC236}">
                <a16:creationId xmlns:a16="http://schemas.microsoft.com/office/drawing/2014/main" id="{B30D4E40-8D83-2735-B7A3-E57083D1B722}"/>
              </a:ext>
            </a:extLst>
          </p:cNvPr>
          <p:cNvSpPr/>
          <p:nvPr/>
        </p:nvSpPr>
        <p:spPr>
          <a:xfrm>
            <a:off x="3082736" y="2657475"/>
            <a:ext cx="1400175" cy="52102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 sz="1600" b="1">
                <a:solidFill>
                  <a:sysClr val="windowText" lastClr="000000"/>
                </a:solidFill>
              </a:rPr>
              <a:t>Διεργασία</a:t>
            </a:r>
          </a:p>
          <a:p>
            <a:pPr algn="ctr"/>
            <a:r>
              <a:rPr lang="el" sz="1200" err="1">
                <a:solidFill>
                  <a:sysClr val="windowText" lastClr="000000"/>
                </a:solidFill>
              </a:rPr>
              <a:t>Purdue Επίπεδο 0-2</a:t>
            </a:r>
          </a:p>
        </p:txBody>
      </p:sp>
      <p:sp>
        <p:nvSpPr>
          <p:cNvPr id="14" name="Rectangle 13">
            <a:extLst>
              <a:ext uri="{FF2B5EF4-FFF2-40B4-BE49-F238E27FC236}">
                <a16:creationId xmlns:a16="http://schemas.microsoft.com/office/drawing/2014/main" id="{6082D68C-A7DD-D370-6A9F-7904C775D668}"/>
              </a:ext>
            </a:extLst>
          </p:cNvPr>
          <p:cNvSpPr/>
          <p:nvPr/>
        </p:nvSpPr>
        <p:spPr>
          <a:xfrm>
            <a:off x="3111312" y="1383960"/>
            <a:ext cx="1190626" cy="306875"/>
          </a:xfrm>
          <a:prstGeom prst="rect">
            <a:avLst/>
          </a:prstGeom>
          <a:solidFill>
            <a:srgbClr val="C5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 sz="1600" b="1">
                <a:solidFill>
                  <a:sysClr val="windowText" lastClr="000000"/>
                </a:solidFill>
              </a:rPr>
              <a:t>Ι-DMZ</a:t>
            </a:r>
            <a:endParaRPr lang="fr-FR" sz="1200">
              <a:solidFill>
                <a:sysClr val="windowText" lastClr="000000"/>
              </a:solidFill>
            </a:endParaRPr>
          </a:p>
        </p:txBody>
      </p:sp>
    </p:spTree>
    <p:extLst>
      <p:ext uri="{BB962C8B-B14F-4D97-AF65-F5344CB8AC3E}">
        <p14:creationId xmlns:p14="http://schemas.microsoft.com/office/powerpoint/2010/main" val="405572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l" sz="3600" b="0" i="0" u="none" strike="noStrike" kern="1200" cap="none" spc="-38" normalizeH="0" baseline="0" noProof="0">
                <a:ln>
                  <a:noFill/>
                </a:ln>
                <a:solidFill>
                  <a:srgbClr val="000000"/>
                </a:solidFill>
                <a:effectLst/>
                <a:uLnTx/>
                <a:uFillTx/>
                <a:latin typeface="Book Antiqua"/>
                <a:ea typeface="+mj-ea"/>
                <a:cs typeface="+mj-cs"/>
              </a:rPr>
              <a:t>Cyber range &amp;; λειτουργίες στο SCADA</a:t>
            </a:r>
            <a:endParaRPr lang="en-US" b="1"/>
          </a:p>
        </p:txBody>
      </p:sp>
      <p:pic>
        <p:nvPicPr>
          <p:cNvPr id="3" name="Image 2" descr="Μια εικόνα που περιέχει νερό, βάρκα, εξωτερικό, ουρανό&#10;&#10;Περιγραφή που δημιουργείται αυτόματα">
            <a:extLst>
              <a:ext uri="{FF2B5EF4-FFF2-40B4-BE49-F238E27FC236}">
                <a16:creationId xmlns:a16="http://schemas.microsoft.com/office/drawing/2014/main" id="{6A931D9D-2878-D043-F7A7-6FCCF3C8D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394504"/>
            <a:ext cx="3490954" cy="2816156"/>
          </a:xfrm>
          <a:prstGeom prst="rect">
            <a:avLst/>
          </a:prstGeom>
          <a:noFill/>
        </p:spPr>
        <p:txBody>
          <a:bodyPr wrap="square" rtlCol="0">
            <a:spAutoFit/>
          </a:bodyPr>
          <a:lstStyle/>
          <a:p>
            <a:r>
              <a:rPr lang="el" sz="2100" b="1" dirty="0">
                <a:solidFill>
                  <a:prstClr val="black"/>
                </a:solidFill>
                <a:latin typeface="Calibri" panose="020F0502020204030204"/>
              </a:rPr>
              <a:t>Θέμα 2 – Ψηφιακή Εγκληματολογία</a:t>
            </a:r>
            <a:endParaRPr lang="fr-FR" sz="2100" b="1" dirty="0">
              <a:solidFill>
                <a:prstClr val="black"/>
              </a:solidFill>
              <a:latin typeface="Calibri" panose="020F0502020204030204"/>
            </a:endParaRPr>
          </a:p>
          <a:p>
            <a:endParaRPr lang="fr-FR" sz="2100" b="1" dirty="0">
              <a:solidFill>
                <a:prstClr val="black"/>
              </a:solidFill>
              <a:latin typeface="Calibri" panose="020F0502020204030204"/>
            </a:endParaRPr>
          </a:p>
          <a:p>
            <a:pPr marL="285750" indent="-285750">
              <a:buFont typeface="Arial" panose="020B0604020202020204" pitchFamily="34" charset="0"/>
              <a:buChar char="•"/>
            </a:pPr>
            <a:r>
              <a:rPr lang="el" sz="1800" dirty="0"/>
              <a:t>Τι?</a:t>
            </a:r>
          </a:p>
          <a:p>
            <a:pPr marL="285750" indent="-285750">
              <a:buFont typeface="Arial" panose="020B0604020202020204" pitchFamily="34" charset="0"/>
              <a:buChar char="•"/>
            </a:pPr>
            <a:r>
              <a:rPr lang="el-GR" sz="1800" dirty="0"/>
              <a:t>Που</a:t>
            </a:r>
            <a:r>
              <a:rPr lang="el" sz="1800" dirty="0"/>
              <a:t>? </a:t>
            </a:r>
          </a:p>
          <a:p>
            <a:pPr marL="285750" indent="-285750">
              <a:buFont typeface="Arial" panose="020B0604020202020204" pitchFamily="34" charset="0"/>
              <a:buChar char="•"/>
            </a:pPr>
            <a:r>
              <a:rPr lang="el" sz="1800" dirty="0"/>
              <a:t>Πως?</a:t>
            </a:r>
            <a:endParaRPr lang="fr-FR" sz="1800" dirty="0"/>
          </a:p>
          <a:p>
            <a:pPr marL="257175" indent="-257175">
              <a:buFont typeface="Arial" panose="020B0604020202020204" pitchFamily="34" charset="0"/>
              <a:buChar char="•"/>
            </a:pPr>
            <a:endParaRPr lang="fr-FR" sz="18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p:txBody>
      </p:sp>
      <p:pic>
        <p:nvPicPr>
          <p:cNvPr id="5" name="Image 4" descr="Μια εικόνα που περιέχει κείμενο, πρόσωπο, ηλεκτρονικές συσκευές, ρούχα&#10;&#10;Περιγραφή που δημιουργείται αυτόματα">
            <a:extLst>
              <a:ext uri="{FF2B5EF4-FFF2-40B4-BE49-F238E27FC236}">
                <a16:creationId xmlns:a16="http://schemas.microsoft.com/office/drawing/2014/main" id="{53F4A25D-805D-1DBE-F09C-EB6F246CA2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8468" y="3501798"/>
            <a:ext cx="3028950" cy="1514475"/>
          </a:xfrm>
          <a:prstGeom prst="rect">
            <a:avLst/>
          </a:prstGeom>
        </p:spPr>
      </p:pic>
    </p:spTree>
    <p:extLst>
      <p:ext uri="{BB962C8B-B14F-4D97-AF65-F5344CB8AC3E}">
        <p14:creationId xmlns:p14="http://schemas.microsoft.com/office/powerpoint/2010/main" val="3518682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B764E67-4CDA-6407-D4D9-64F790DD25F6}"/>
              </a:ext>
            </a:extLst>
          </p:cNvPr>
          <p:cNvSpPr>
            <a:spLocks noGrp="1"/>
          </p:cNvSpPr>
          <p:nvPr>
            <p:ph type="ftr" sz="quarter" idx="11"/>
          </p:nvPr>
        </p:nvSpPr>
        <p:spPr>
          <a:xfrm>
            <a:off x="109755" y="4800463"/>
            <a:ext cx="5113697" cy="273844"/>
          </a:xfrm>
        </p:spPr>
        <p:txBody>
          <a:bodyPr/>
          <a:lstStyle/>
          <a:p>
            <a:r>
              <a:rPr lang="el" err="1"/>
              <a:t>Λεπτομερείς αρχιτεκτονικές θα παρουσιαστούν στο Μέρος 3</a:t>
            </a:r>
          </a:p>
        </p:txBody>
      </p:sp>
      <p:sp>
        <p:nvSpPr>
          <p:cNvPr id="3" name="Espace réservé du numéro de diapositive 2">
            <a:extLst>
              <a:ext uri="{FF2B5EF4-FFF2-40B4-BE49-F238E27FC236}">
                <a16:creationId xmlns:a16="http://schemas.microsoft.com/office/drawing/2014/main" id="{AD18F9AE-3235-DD8A-85CA-D35A85A8DE1B}"/>
              </a:ext>
            </a:extLst>
          </p:cNvPr>
          <p:cNvSpPr>
            <a:spLocks noGrp="1"/>
          </p:cNvSpPr>
          <p:nvPr>
            <p:ph type="sldNum" sz="quarter" idx="12"/>
          </p:nvPr>
        </p:nvSpPr>
        <p:spPr/>
        <p:txBody>
          <a:bodyPr/>
          <a:lstStyle/>
          <a:p>
            <a:fld id="{AF8FC096-D195-4392-A597-E50EA60D946D}" type="slidenum">
              <a:rPr lang="fr-FR" smtClean="0"/>
              <a:t>38</a:t>
            </a:fld>
            <a:endParaRPr lang="fr-FR"/>
          </a:p>
        </p:txBody>
      </p:sp>
      <p:pic>
        <p:nvPicPr>
          <p:cNvPr id="5" name="Image 4">
            <a:extLst>
              <a:ext uri="{FF2B5EF4-FFF2-40B4-BE49-F238E27FC236}">
                <a16:creationId xmlns:a16="http://schemas.microsoft.com/office/drawing/2014/main" id="{05AA90FA-E220-C31D-0F38-8DD9B94FA3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8811" y="733986"/>
            <a:ext cx="6950042" cy="3482642"/>
          </a:xfrm>
          <a:prstGeom prst="rect">
            <a:avLst/>
          </a:prstGeom>
          <a:solidFill>
            <a:schemeClr val="accent4">
              <a:lumMod val="60000"/>
              <a:lumOff val="40000"/>
            </a:schemeClr>
          </a:solidFill>
        </p:spPr>
      </p:pic>
      <p:sp>
        <p:nvSpPr>
          <p:cNvPr id="7" name="ZoneTexte 6">
            <a:extLst>
              <a:ext uri="{FF2B5EF4-FFF2-40B4-BE49-F238E27FC236}">
                <a16:creationId xmlns:a16="http://schemas.microsoft.com/office/drawing/2014/main" id="{E9D82E95-FF5F-0F6E-857B-F2D901BB3917}"/>
              </a:ext>
            </a:extLst>
          </p:cNvPr>
          <p:cNvSpPr txBox="1"/>
          <p:nvPr/>
        </p:nvSpPr>
        <p:spPr>
          <a:xfrm>
            <a:off x="246888" y="69193"/>
            <a:ext cx="5266944" cy="338554"/>
          </a:xfrm>
          <a:prstGeom prst="rect">
            <a:avLst/>
          </a:prstGeom>
          <a:noFill/>
        </p:spPr>
        <p:txBody>
          <a:bodyPr wrap="square">
            <a:spAutoFit/>
          </a:bodyPr>
          <a:lstStyle/>
          <a:p>
            <a:r>
              <a:rPr lang="el" sz="1600" b="1" dirty="0"/>
              <a:t>Τυπικό Σύστημα SCADA για τον έλεγχο των υποδομών </a:t>
            </a:r>
            <a:endParaRPr lang="fr-FR" sz="1600" b="1" dirty="0"/>
          </a:p>
        </p:txBody>
      </p:sp>
      <p:sp>
        <p:nvSpPr>
          <p:cNvPr id="8" name="Flèche : bas 7">
            <a:extLst>
              <a:ext uri="{FF2B5EF4-FFF2-40B4-BE49-F238E27FC236}">
                <a16:creationId xmlns:a16="http://schemas.microsoft.com/office/drawing/2014/main" id="{8DAFC02B-379F-0F79-7E88-FFB12645D44F}"/>
              </a:ext>
            </a:extLst>
          </p:cNvPr>
          <p:cNvSpPr/>
          <p:nvPr/>
        </p:nvSpPr>
        <p:spPr>
          <a:xfrm>
            <a:off x="8640596" y="1549721"/>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4595C90-AE73-C76D-06AF-291C7FF433B5}"/>
              </a:ext>
            </a:extLst>
          </p:cNvPr>
          <p:cNvSpPr txBox="1"/>
          <p:nvPr/>
        </p:nvSpPr>
        <p:spPr>
          <a:xfrm>
            <a:off x="7042972" y="4767263"/>
            <a:ext cx="1067921" cy="300082"/>
          </a:xfrm>
          <a:prstGeom prst="rect">
            <a:avLst/>
          </a:prstGeom>
          <a:noFill/>
        </p:spPr>
        <p:txBody>
          <a:bodyPr wrap="none" rtlCol="0">
            <a:spAutoFit/>
          </a:bodyPr>
          <a:lstStyle/>
          <a:p>
            <a:r>
              <a:rPr lang="el"/>
              <a:t>Σημείο εισόδου</a:t>
            </a:r>
          </a:p>
        </p:txBody>
      </p:sp>
      <p:sp>
        <p:nvSpPr>
          <p:cNvPr id="10" name="Flèche : bas 9">
            <a:extLst>
              <a:ext uri="{FF2B5EF4-FFF2-40B4-BE49-F238E27FC236}">
                <a16:creationId xmlns:a16="http://schemas.microsoft.com/office/drawing/2014/main" id="{0746A311-5634-CC68-AEBA-77F3EFC2726B}"/>
              </a:ext>
            </a:extLst>
          </p:cNvPr>
          <p:cNvSpPr/>
          <p:nvPr/>
        </p:nvSpPr>
        <p:spPr>
          <a:xfrm rot="7022615">
            <a:off x="7387529" y="2510024"/>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4E03EAC1-3F1D-7FC5-EC2F-EBDFB3B2BE4C}"/>
              </a:ext>
            </a:extLst>
          </p:cNvPr>
          <p:cNvSpPr/>
          <p:nvPr/>
        </p:nvSpPr>
        <p:spPr>
          <a:xfrm rot="9493204">
            <a:off x="4366763" y="2258192"/>
            <a:ext cx="424543" cy="472980"/>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a16="http://schemas.microsoft.com/office/drawing/2014/main" id="{F43E21ED-40D2-9114-8137-6075BB3838BE}"/>
              </a:ext>
            </a:extLst>
          </p:cNvPr>
          <p:cNvSpPr/>
          <p:nvPr/>
        </p:nvSpPr>
        <p:spPr>
          <a:xfrm rot="15561192">
            <a:off x="3764522" y="3358013"/>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9C8C9B5B-931F-EFD1-3BF6-573472945F04}"/>
              </a:ext>
            </a:extLst>
          </p:cNvPr>
          <p:cNvSpPr/>
          <p:nvPr/>
        </p:nvSpPr>
        <p:spPr>
          <a:xfrm rot="4053272">
            <a:off x="7851182" y="564013"/>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1B3A3810-5771-7944-4F97-085CE72B06C0}"/>
              </a:ext>
            </a:extLst>
          </p:cNvPr>
          <p:cNvSpPr/>
          <p:nvPr/>
        </p:nvSpPr>
        <p:spPr>
          <a:xfrm rot="5400000">
            <a:off x="6478014" y="4621156"/>
            <a:ext cx="424543" cy="56605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4F0C00F-E53A-AEDA-3657-79CDFE61543D}"/>
              </a:ext>
            </a:extLst>
          </p:cNvPr>
          <p:cNvSpPr txBox="1"/>
          <p:nvPr/>
        </p:nvSpPr>
        <p:spPr>
          <a:xfrm>
            <a:off x="3269889" y="721019"/>
            <a:ext cx="779059" cy="153888"/>
          </a:xfrm>
          <a:prstGeom prst="rect">
            <a:avLst/>
          </a:prstGeom>
          <a:solidFill>
            <a:schemeClr val="bg1"/>
          </a:solidFill>
        </p:spPr>
        <p:txBody>
          <a:bodyPr wrap="none" lIns="0" tIns="0" rIns="0" bIns="0" rtlCol="0">
            <a:spAutoFit/>
          </a:bodyPr>
          <a:lstStyle/>
          <a:p>
            <a:r>
              <a:rPr lang="el" sz="1000" b="1">
                <a:solidFill>
                  <a:srgbClr val="FF0000"/>
                </a:solidFill>
              </a:rPr>
              <a:t>Κέντρο ελέγχου</a:t>
            </a:r>
          </a:p>
        </p:txBody>
      </p:sp>
      <p:sp>
        <p:nvSpPr>
          <p:cNvPr id="6" name="ZoneTexte 5">
            <a:extLst>
              <a:ext uri="{FF2B5EF4-FFF2-40B4-BE49-F238E27FC236}">
                <a16:creationId xmlns:a16="http://schemas.microsoft.com/office/drawing/2014/main" id="{ECF9052E-8D3C-405C-CCC2-64D03FAF56D3}"/>
              </a:ext>
            </a:extLst>
          </p:cNvPr>
          <p:cNvSpPr txBox="1"/>
          <p:nvPr/>
        </p:nvSpPr>
        <p:spPr>
          <a:xfrm>
            <a:off x="6183736" y="744146"/>
            <a:ext cx="1013098" cy="153888"/>
          </a:xfrm>
          <a:prstGeom prst="rect">
            <a:avLst/>
          </a:prstGeom>
          <a:solidFill>
            <a:schemeClr val="bg1"/>
          </a:solidFill>
        </p:spPr>
        <p:txBody>
          <a:bodyPr wrap="none" lIns="0" tIns="0" rIns="0" bIns="0" rtlCol="0">
            <a:spAutoFit/>
          </a:bodyPr>
          <a:lstStyle/>
          <a:p>
            <a:r>
              <a:rPr lang="el" sz="1000" b="1" err="1">
                <a:solidFill>
                  <a:srgbClr val="FF0000"/>
                </a:solidFill>
              </a:rPr>
              <a:t>Εταιρικό δίκτυο</a:t>
            </a:r>
          </a:p>
        </p:txBody>
      </p:sp>
      <p:sp>
        <p:nvSpPr>
          <p:cNvPr id="15" name="ZoneTexte 14">
            <a:extLst>
              <a:ext uri="{FF2B5EF4-FFF2-40B4-BE49-F238E27FC236}">
                <a16:creationId xmlns:a16="http://schemas.microsoft.com/office/drawing/2014/main" id="{029A1D32-DF35-C9C7-67A7-CDEC4ED794C0}"/>
              </a:ext>
            </a:extLst>
          </p:cNvPr>
          <p:cNvSpPr txBox="1"/>
          <p:nvPr/>
        </p:nvSpPr>
        <p:spPr>
          <a:xfrm>
            <a:off x="5319972" y="2777812"/>
            <a:ext cx="1885131" cy="138499"/>
          </a:xfrm>
          <a:prstGeom prst="rect">
            <a:avLst/>
          </a:prstGeom>
          <a:solidFill>
            <a:schemeClr val="bg1"/>
          </a:solidFill>
        </p:spPr>
        <p:txBody>
          <a:bodyPr wrap="none" lIns="0" tIns="0" rIns="0" bIns="0" rtlCol="0">
            <a:spAutoFit/>
          </a:bodyPr>
          <a:lstStyle/>
          <a:p>
            <a:r>
              <a:rPr lang="el" sz="900" b="1" err="1">
                <a:solidFill>
                  <a:srgbClr val="FF0000"/>
                </a:solidFill>
              </a:rPr>
              <a:t>Υποδομή εξωτερικής επικοινωνίας</a:t>
            </a:r>
            <a:endParaRPr lang="fr-FR" sz="900" b="1">
              <a:solidFill>
                <a:srgbClr val="FF0000"/>
              </a:solidFill>
            </a:endParaRPr>
          </a:p>
        </p:txBody>
      </p:sp>
      <p:sp>
        <p:nvSpPr>
          <p:cNvPr id="16" name="ZoneTexte 15">
            <a:extLst>
              <a:ext uri="{FF2B5EF4-FFF2-40B4-BE49-F238E27FC236}">
                <a16:creationId xmlns:a16="http://schemas.microsoft.com/office/drawing/2014/main" id="{C71255B8-F23A-396A-4B1C-255333C332CC}"/>
              </a:ext>
            </a:extLst>
          </p:cNvPr>
          <p:cNvSpPr txBox="1"/>
          <p:nvPr/>
        </p:nvSpPr>
        <p:spPr>
          <a:xfrm>
            <a:off x="2435042" y="1920162"/>
            <a:ext cx="817531" cy="123111"/>
          </a:xfrm>
          <a:prstGeom prst="rect">
            <a:avLst/>
          </a:prstGeom>
          <a:solidFill>
            <a:srgbClr val="99B7E4"/>
          </a:solidFill>
        </p:spPr>
        <p:txBody>
          <a:bodyPr wrap="none" lIns="0" tIns="0" rIns="0" bIns="0" rtlCol="0">
            <a:spAutoFit/>
          </a:bodyPr>
          <a:lstStyle/>
          <a:p>
            <a:r>
              <a:rPr lang="el" sz="800" b="1" dirty="0"/>
              <a:t>SCADA Σύστημα LAN</a:t>
            </a:r>
          </a:p>
        </p:txBody>
      </p:sp>
      <p:sp>
        <p:nvSpPr>
          <p:cNvPr id="17" name="ZoneTexte 16">
            <a:extLst>
              <a:ext uri="{FF2B5EF4-FFF2-40B4-BE49-F238E27FC236}">
                <a16:creationId xmlns:a16="http://schemas.microsoft.com/office/drawing/2014/main" id="{F9421850-ED8F-7955-B8FD-C5F16075C7E4}"/>
              </a:ext>
            </a:extLst>
          </p:cNvPr>
          <p:cNvSpPr txBox="1"/>
          <p:nvPr/>
        </p:nvSpPr>
        <p:spPr>
          <a:xfrm>
            <a:off x="6534150" y="1436971"/>
            <a:ext cx="625171" cy="123111"/>
          </a:xfrm>
          <a:prstGeom prst="rect">
            <a:avLst/>
          </a:prstGeom>
          <a:solidFill>
            <a:srgbClr val="99B7E4"/>
          </a:solidFill>
        </p:spPr>
        <p:txBody>
          <a:bodyPr wrap="none" lIns="0" tIns="0" rIns="0" bIns="0" rtlCol="0">
            <a:spAutoFit/>
          </a:bodyPr>
          <a:lstStyle/>
          <a:p>
            <a:r>
              <a:rPr lang="el" sz="800" b="1" err="1"/>
              <a:t>Εταιρικό LAN</a:t>
            </a:r>
          </a:p>
        </p:txBody>
      </p:sp>
      <p:sp>
        <p:nvSpPr>
          <p:cNvPr id="18" name="ZoneTexte 17">
            <a:extLst>
              <a:ext uri="{FF2B5EF4-FFF2-40B4-BE49-F238E27FC236}">
                <a16:creationId xmlns:a16="http://schemas.microsoft.com/office/drawing/2014/main" id="{17541502-2FA4-0F5D-E24A-30CF387BC194}"/>
              </a:ext>
            </a:extLst>
          </p:cNvPr>
          <p:cNvSpPr txBox="1"/>
          <p:nvPr/>
        </p:nvSpPr>
        <p:spPr>
          <a:xfrm>
            <a:off x="6361923" y="2418830"/>
            <a:ext cx="843180" cy="123111"/>
          </a:xfrm>
          <a:prstGeom prst="rect">
            <a:avLst/>
          </a:prstGeom>
          <a:solidFill>
            <a:srgbClr val="99B7E4"/>
          </a:solidFill>
        </p:spPr>
        <p:txBody>
          <a:bodyPr wrap="none" lIns="0" tIns="0" rIns="0" bIns="0" rtlCol="0">
            <a:spAutoFit/>
          </a:bodyPr>
          <a:lstStyle/>
          <a:p>
            <a:r>
              <a:rPr lang="el" sz="800" b="1"/>
              <a:t>Δίκτυο ευρείας περιοχής</a:t>
            </a:r>
          </a:p>
        </p:txBody>
      </p:sp>
      <p:sp>
        <p:nvSpPr>
          <p:cNvPr id="19" name="ZoneTexte 18">
            <a:extLst>
              <a:ext uri="{FF2B5EF4-FFF2-40B4-BE49-F238E27FC236}">
                <a16:creationId xmlns:a16="http://schemas.microsoft.com/office/drawing/2014/main" id="{BA1A36A8-1392-9328-5EF9-01EC53675D78}"/>
              </a:ext>
            </a:extLst>
          </p:cNvPr>
          <p:cNvSpPr txBox="1"/>
          <p:nvPr/>
        </p:nvSpPr>
        <p:spPr>
          <a:xfrm>
            <a:off x="8356875" y="2442017"/>
            <a:ext cx="346249" cy="123111"/>
          </a:xfrm>
          <a:prstGeom prst="rect">
            <a:avLst/>
          </a:prstGeom>
          <a:solidFill>
            <a:srgbClr val="99B7E4"/>
          </a:solidFill>
        </p:spPr>
        <p:txBody>
          <a:bodyPr wrap="none" lIns="0" tIns="0" rIns="0" bIns="0" rtlCol="0">
            <a:spAutoFit/>
          </a:bodyPr>
          <a:lstStyle/>
          <a:p>
            <a:r>
              <a:rPr lang="el" sz="800" b="1"/>
              <a:t>Διαδίκτυο</a:t>
            </a:r>
          </a:p>
        </p:txBody>
      </p:sp>
      <p:sp>
        <p:nvSpPr>
          <p:cNvPr id="20" name="ZoneTexte 19">
            <a:extLst>
              <a:ext uri="{FF2B5EF4-FFF2-40B4-BE49-F238E27FC236}">
                <a16:creationId xmlns:a16="http://schemas.microsoft.com/office/drawing/2014/main" id="{66CBAC01-BAE2-4373-8019-41DC647B83EB}"/>
              </a:ext>
            </a:extLst>
          </p:cNvPr>
          <p:cNvSpPr txBox="1"/>
          <p:nvPr/>
        </p:nvSpPr>
        <p:spPr>
          <a:xfrm>
            <a:off x="3832170" y="2411240"/>
            <a:ext cx="410369" cy="153888"/>
          </a:xfrm>
          <a:prstGeom prst="rect">
            <a:avLst/>
          </a:prstGeom>
          <a:solidFill>
            <a:schemeClr val="bg1"/>
          </a:solidFill>
        </p:spPr>
        <p:txBody>
          <a:bodyPr wrap="none" lIns="0" tIns="0" rIns="0" bIns="0" rtlCol="0">
            <a:spAutoFit/>
          </a:bodyPr>
          <a:lstStyle/>
          <a:p>
            <a:r>
              <a:rPr lang="en-US" sz="1000" dirty="0"/>
              <a:t>Modem</a:t>
            </a:r>
            <a:endParaRPr lang="el" sz="1000" dirty="0"/>
          </a:p>
        </p:txBody>
      </p:sp>
      <p:sp>
        <p:nvSpPr>
          <p:cNvPr id="21" name="ZoneTexte 20">
            <a:extLst>
              <a:ext uri="{FF2B5EF4-FFF2-40B4-BE49-F238E27FC236}">
                <a16:creationId xmlns:a16="http://schemas.microsoft.com/office/drawing/2014/main" id="{E5F2503D-7E6E-1023-DFF4-52475D12116E}"/>
              </a:ext>
            </a:extLst>
          </p:cNvPr>
          <p:cNvSpPr txBox="1"/>
          <p:nvPr/>
        </p:nvSpPr>
        <p:spPr>
          <a:xfrm>
            <a:off x="5765352" y="1534955"/>
            <a:ext cx="410369" cy="307777"/>
          </a:xfrm>
          <a:prstGeom prst="rect">
            <a:avLst/>
          </a:prstGeom>
          <a:solidFill>
            <a:schemeClr val="bg1"/>
          </a:solidFill>
        </p:spPr>
        <p:txBody>
          <a:bodyPr wrap="none" lIns="0" tIns="0" rIns="0" bIns="0" rtlCol="0">
            <a:spAutoFit/>
          </a:bodyPr>
          <a:lstStyle/>
          <a:p>
            <a:r>
              <a:rPr lang="en-US" sz="1000" dirty="0"/>
              <a:t>Modem</a:t>
            </a:r>
            <a:endParaRPr lang="el" sz="1000" dirty="0"/>
          </a:p>
          <a:p>
            <a:endParaRPr lang="el" sz="1000" dirty="0"/>
          </a:p>
        </p:txBody>
      </p:sp>
      <p:sp>
        <p:nvSpPr>
          <p:cNvPr id="22" name="ZoneTexte 21">
            <a:extLst>
              <a:ext uri="{FF2B5EF4-FFF2-40B4-BE49-F238E27FC236}">
                <a16:creationId xmlns:a16="http://schemas.microsoft.com/office/drawing/2014/main" id="{E84E5FEB-ADCF-0414-B27D-CE694353C0ED}"/>
              </a:ext>
            </a:extLst>
          </p:cNvPr>
          <p:cNvSpPr txBox="1"/>
          <p:nvPr/>
        </p:nvSpPr>
        <p:spPr>
          <a:xfrm>
            <a:off x="5401881" y="1830167"/>
            <a:ext cx="1011495" cy="153888"/>
          </a:xfrm>
          <a:prstGeom prst="rect">
            <a:avLst/>
          </a:prstGeom>
          <a:solidFill>
            <a:schemeClr val="bg1"/>
          </a:solidFill>
        </p:spPr>
        <p:txBody>
          <a:bodyPr wrap="none" lIns="0" tIns="0" rIns="0" bIns="0" rtlCol="0">
            <a:spAutoFit/>
          </a:bodyPr>
          <a:lstStyle/>
          <a:p>
            <a:r>
              <a:rPr lang="el" sz="1000" dirty="0">
                <a:highlight>
                  <a:srgbClr val="FFFF00"/>
                </a:highlight>
              </a:rPr>
              <a:t>τηλεφωνικό κέντρο</a:t>
            </a:r>
          </a:p>
        </p:txBody>
      </p:sp>
      <p:sp>
        <p:nvSpPr>
          <p:cNvPr id="23" name="ZoneTexte 22">
            <a:extLst>
              <a:ext uri="{FF2B5EF4-FFF2-40B4-BE49-F238E27FC236}">
                <a16:creationId xmlns:a16="http://schemas.microsoft.com/office/drawing/2014/main" id="{E404167A-33DA-57C8-69A2-027E1E96E10B}"/>
              </a:ext>
            </a:extLst>
          </p:cNvPr>
          <p:cNvSpPr txBox="1"/>
          <p:nvPr/>
        </p:nvSpPr>
        <p:spPr>
          <a:xfrm>
            <a:off x="4393331" y="1830167"/>
            <a:ext cx="1011495" cy="153888"/>
          </a:xfrm>
          <a:prstGeom prst="rect">
            <a:avLst/>
          </a:prstGeom>
          <a:solidFill>
            <a:schemeClr val="bg1"/>
          </a:solidFill>
        </p:spPr>
        <p:txBody>
          <a:bodyPr wrap="none" lIns="0" tIns="0" rIns="0" bIns="0" rtlCol="0">
            <a:spAutoFit/>
          </a:bodyPr>
          <a:lstStyle/>
          <a:p>
            <a:r>
              <a:rPr lang="el" sz="1000" dirty="0">
                <a:highlight>
                  <a:srgbClr val="FFFF00"/>
                </a:highlight>
              </a:rPr>
              <a:t>τηλεφωνικό κέντρο</a:t>
            </a:r>
          </a:p>
        </p:txBody>
      </p:sp>
      <p:sp>
        <p:nvSpPr>
          <p:cNvPr id="24" name="ZoneTexte 23">
            <a:extLst>
              <a:ext uri="{FF2B5EF4-FFF2-40B4-BE49-F238E27FC236}">
                <a16:creationId xmlns:a16="http://schemas.microsoft.com/office/drawing/2014/main" id="{6BFFB74E-5F82-44C6-2887-4C5A6BC24F6F}"/>
              </a:ext>
            </a:extLst>
          </p:cNvPr>
          <p:cNvSpPr txBox="1"/>
          <p:nvPr/>
        </p:nvSpPr>
        <p:spPr>
          <a:xfrm>
            <a:off x="2445202" y="1106402"/>
            <a:ext cx="221214" cy="153888"/>
          </a:xfrm>
          <a:prstGeom prst="rect">
            <a:avLst/>
          </a:prstGeom>
          <a:solidFill>
            <a:schemeClr val="bg1"/>
          </a:solidFill>
        </p:spPr>
        <p:txBody>
          <a:bodyPr wrap="none" lIns="0" tIns="0" rIns="0" bIns="0" rtlCol="0">
            <a:spAutoFit/>
          </a:bodyPr>
          <a:lstStyle/>
          <a:p>
            <a:r>
              <a:rPr lang="el" sz="1000"/>
              <a:t>HMI</a:t>
            </a:r>
          </a:p>
        </p:txBody>
      </p:sp>
      <p:sp>
        <p:nvSpPr>
          <p:cNvPr id="25" name="ZoneTexte 24">
            <a:extLst>
              <a:ext uri="{FF2B5EF4-FFF2-40B4-BE49-F238E27FC236}">
                <a16:creationId xmlns:a16="http://schemas.microsoft.com/office/drawing/2014/main" id="{4A1BF057-363F-2851-F9A0-53FB0F0CCC7E}"/>
              </a:ext>
            </a:extLst>
          </p:cNvPr>
          <p:cNvSpPr txBox="1"/>
          <p:nvPr/>
        </p:nvSpPr>
        <p:spPr>
          <a:xfrm>
            <a:off x="2933258" y="986823"/>
            <a:ext cx="928139" cy="307777"/>
          </a:xfrm>
          <a:prstGeom prst="rect">
            <a:avLst/>
          </a:prstGeom>
          <a:solidFill>
            <a:schemeClr val="bg1"/>
          </a:solidFill>
        </p:spPr>
        <p:txBody>
          <a:bodyPr wrap="none" lIns="0" tIns="0" rIns="0" bIns="0" rtlCol="0">
            <a:spAutoFit/>
          </a:bodyPr>
          <a:lstStyle/>
          <a:p>
            <a:r>
              <a:rPr lang="el" sz="1000" dirty="0"/>
              <a:t>Μηχανικός</a:t>
            </a:r>
          </a:p>
          <a:p>
            <a:r>
              <a:rPr lang="el" sz="1000" dirty="0"/>
              <a:t> Σταθμό εργασίας</a:t>
            </a:r>
          </a:p>
        </p:txBody>
      </p:sp>
      <p:sp>
        <p:nvSpPr>
          <p:cNvPr id="26" name="ZoneTexte 25">
            <a:extLst>
              <a:ext uri="{FF2B5EF4-FFF2-40B4-BE49-F238E27FC236}">
                <a16:creationId xmlns:a16="http://schemas.microsoft.com/office/drawing/2014/main" id="{49747A89-A3DB-7E5F-80BA-7D58A21CAC8F}"/>
              </a:ext>
            </a:extLst>
          </p:cNvPr>
          <p:cNvSpPr txBox="1"/>
          <p:nvPr/>
        </p:nvSpPr>
        <p:spPr>
          <a:xfrm>
            <a:off x="2325204" y="2772583"/>
            <a:ext cx="471283" cy="153888"/>
          </a:xfrm>
          <a:prstGeom prst="rect">
            <a:avLst/>
          </a:prstGeom>
          <a:solidFill>
            <a:schemeClr val="bg1"/>
          </a:solidFill>
        </p:spPr>
        <p:txBody>
          <a:bodyPr wrap="none" lIns="0" tIns="0" rIns="0" bIns="0" rtlCol="0">
            <a:spAutoFit/>
          </a:bodyPr>
          <a:lstStyle/>
          <a:p>
            <a:r>
              <a:rPr lang="el" sz="1000" err="1"/>
              <a:t>Ιστορικός</a:t>
            </a:r>
            <a:endParaRPr lang="fr-FR" sz="1000"/>
          </a:p>
        </p:txBody>
      </p:sp>
      <p:sp>
        <p:nvSpPr>
          <p:cNvPr id="27" name="ZoneTexte 26">
            <a:extLst>
              <a:ext uri="{FF2B5EF4-FFF2-40B4-BE49-F238E27FC236}">
                <a16:creationId xmlns:a16="http://schemas.microsoft.com/office/drawing/2014/main" id="{5F4F639B-B9D4-EF6C-340D-A8DA203CEA0D}"/>
              </a:ext>
            </a:extLst>
          </p:cNvPr>
          <p:cNvSpPr txBox="1"/>
          <p:nvPr/>
        </p:nvSpPr>
        <p:spPr>
          <a:xfrm>
            <a:off x="2909832" y="2793052"/>
            <a:ext cx="751809" cy="307777"/>
          </a:xfrm>
          <a:prstGeom prst="rect">
            <a:avLst/>
          </a:prstGeom>
          <a:solidFill>
            <a:schemeClr val="bg1"/>
          </a:solidFill>
        </p:spPr>
        <p:txBody>
          <a:bodyPr wrap="none" lIns="0" tIns="0" rIns="0" bIns="0" rtlCol="0">
            <a:spAutoFit/>
          </a:bodyPr>
          <a:lstStyle/>
          <a:p>
            <a:pPr algn="ctr"/>
            <a:r>
              <a:rPr lang="el" sz="1000"/>
              <a:t>Διακομιστής ελέγχου</a:t>
            </a:r>
          </a:p>
          <a:p>
            <a:pPr algn="ctr"/>
            <a:r>
              <a:rPr lang="el" sz="1000"/>
              <a:t>(MTU)</a:t>
            </a:r>
          </a:p>
        </p:txBody>
      </p:sp>
      <p:sp>
        <p:nvSpPr>
          <p:cNvPr id="28" name="ZoneTexte 27">
            <a:extLst>
              <a:ext uri="{FF2B5EF4-FFF2-40B4-BE49-F238E27FC236}">
                <a16:creationId xmlns:a16="http://schemas.microsoft.com/office/drawing/2014/main" id="{DBFCF472-FEC1-1447-39A5-95B5ACD63284}"/>
              </a:ext>
            </a:extLst>
          </p:cNvPr>
          <p:cNvSpPr txBox="1"/>
          <p:nvPr/>
        </p:nvSpPr>
        <p:spPr>
          <a:xfrm>
            <a:off x="4268658" y="3730700"/>
            <a:ext cx="418384" cy="153888"/>
          </a:xfrm>
          <a:prstGeom prst="rect">
            <a:avLst/>
          </a:prstGeom>
          <a:solidFill>
            <a:schemeClr val="bg1"/>
          </a:solidFill>
        </p:spPr>
        <p:txBody>
          <a:bodyPr wrap="none" lIns="0" tIns="0" rIns="0" bIns="0" rtlCol="0">
            <a:spAutoFit/>
          </a:bodyPr>
          <a:lstStyle/>
          <a:p>
            <a:r>
              <a:rPr lang="en-US" sz="1000" dirty="0"/>
              <a:t>Modem</a:t>
            </a:r>
            <a:endParaRPr lang="el" sz="1000" dirty="0"/>
          </a:p>
        </p:txBody>
      </p:sp>
      <p:sp>
        <p:nvSpPr>
          <p:cNvPr id="29" name="ZoneTexte 28">
            <a:extLst>
              <a:ext uri="{FF2B5EF4-FFF2-40B4-BE49-F238E27FC236}">
                <a16:creationId xmlns:a16="http://schemas.microsoft.com/office/drawing/2014/main" id="{3BA03FA0-AFD0-D8AF-999F-65B437FB26B2}"/>
              </a:ext>
            </a:extLst>
          </p:cNvPr>
          <p:cNvSpPr txBox="1"/>
          <p:nvPr/>
        </p:nvSpPr>
        <p:spPr>
          <a:xfrm>
            <a:off x="5625783" y="3653925"/>
            <a:ext cx="418384" cy="153888"/>
          </a:xfrm>
          <a:prstGeom prst="rect">
            <a:avLst/>
          </a:prstGeom>
          <a:solidFill>
            <a:schemeClr val="bg1"/>
          </a:solidFill>
        </p:spPr>
        <p:txBody>
          <a:bodyPr wrap="none" lIns="0" tIns="0" rIns="0" bIns="0" rtlCol="0">
            <a:spAutoFit/>
          </a:bodyPr>
          <a:lstStyle/>
          <a:p>
            <a:r>
              <a:rPr lang="en-US" sz="1000" dirty="0"/>
              <a:t>Modem</a:t>
            </a:r>
            <a:endParaRPr lang="el" sz="1000" dirty="0"/>
          </a:p>
        </p:txBody>
      </p:sp>
      <p:sp>
        <p:nvSpPr>
          <p:cNvPr id="30" name="ZoneTexte 29">
            <a:extLst>
              <a:ext uri="{FF2B5EF4-FFF2-40B4-BE49-F238E27FC236}">
                <a16:creationId xmlns:a16="http://schemas.microsoft.com/office/drawing/2014/main" id="{3A3C9737-3AEC-362F-A9F0-C788E52C3277}"/>
              </a:ext>
            </a:extLst>
          </p:cNvPr>
          <p:cNvSpPr txBox="1"/>
          <p:nvPr/>
        </p:nvSpPr>
        <p:spPr>
          <a:xfrm>
            <a:off x="7503266" y="3807644"/>
            <a:ext cx="527388" cy="153888"/>
          </a:xfrm>
          <a:prstGeom prst="rect">
            <a:avLst/>
          </a:prstGeom>
          <a:solidFill>
            <a:schemeClr val="bg1"/>
          </a:solidFill>
        </p:spPr>
        <p:txBody>
          <a:bodyPr wrap="none" lIns="0" tIns="0" rIns="0" bIns="0" rtlCol="0">
            <a:spAutoFit/>
          </a:bodyPr>
          <a:lstStyle/>
          <a:p>
            <a:r>
              <a:rPr lang="el" sz="1000"/>
              <a:t>Κάρτα WAN</a:t>
            </a:r>
            <a:endParaRPr lang="fr-FR" sz="1000"/>
          </a:p>
        </p:txBody>
      </p:sp>
      <p:sp>
        <p:nvSpPr>
          <p:cNvPr id="31" name="ZoneTexte 30">
            <a:extLst>
              <a:ext uri="{FF2B5EF4-FFF2-40B4-BE49-F238E27FC236}">
                <a16:creationId xmlns:a16="http://schemas.microsoft.com/office/drawing/2014/main" id="{BEF82BC0-8D37-AC46-1974-54A6E6AEA5A6}"/>
              </a:ext>
            </a:extLst>
          </p:cNvPr>
          <p:cNvSpPr txBox="1"/>
          <p:nvPr/>
        </p:nvSpPr>
        <p:spPr>
          <a:xfrm>
            <a:off x="6861975" y="3998567"/>
            <a:ext cx="476092" cy="138499"/>
          </a:xfrm>
          <a:prstGeom prst="rect">
            <a:avLst/>
          </a:prstGeom>
          <a:solidFill>
            <a:schemeClr val="bg1"/>
          </a:solidFill>
        </p:spPr>
        <p:txBody>
          <a:bodyPr wrap="none" lIns="0" tIns="0" rIns="0" bIns="0" rtlCol="0">
            <a:spAutoFit/>
          </a:bodyPr>
          <a:lstStyle/>
          <a:p>
            <a:r>
              <a:rPr lang="el" sz="900" b="1">
                <a:solidFill>
                  <a:srgbClr val="FF0000"/>
                </a:solidFill>
              </a:rPr>
              <a:t>Επιτόπιες τοποθεσίες</a:t>
            </a:r>
          </a:p>
        </p:txBody>
      </p:sp>
    </p:spTree>
    <p:extLst>
      <p:ext uri="{BB962C8B-B14F-4D97-AF65-F5344CB8AC3E}">
        <p14:creationId xmlns:p14="http://schemas.microsoft.com/office/powerpoint/2010/main" val="386419201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1B36DC8-1D5A-AB99-92F7-E54EE1536FF7}"/>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6705D820-3ABD-18A0-A226-2AA42525CED7}"/>
              </a:ext>
            </a:extLst>
          </p:cNvPr>
          <p:cNvSpPr>
            <a:spLocks noGrp="1"/>
          </p:cNvSpPr>
          <p:nvPr>
            <p:ph type="sldNum" sz="quarter" idx="12"/>
          </p:nvPr>
        </p:nvSpPr>
        <p:spPr/>
        <p:txBody>
          <a:bodyPr/>
          <a:lstStyle/>
          <a:p>
            <a:fld id="{AF8FC096-D195-4392-A597-E50EA60D946D}" type="slidenum">
              <a:rPr lang="fr-FR" smtClean="0"/>
              <a:t>39</a:t>
            </a:fld>
            <a:endParaRPr lang="fr-FR"/>
          </a:p>
        </p:txBody>
      </p:sp>
      <p:pic>
        <p:nvPicPr>
          <p:cNvPr id="6" name="Image 5" descr="Μια εικόνα που περιέχει κείμενο, στιγμιότυπο οθόνης, διάγραμμα&#10;&#10;Περιγραφή που δημιουργείται αυτόματα">
            <a:extLst>
              <a:ext uri="{FF2B5EF4-FFF2-40B4-BE49-F238E27FC236}">
                <a16:creationId xmlns:a16="http://schemas.microsoft.com/office/drawing/2014/main" id="{70A9052D-F165-D3F5-9653-530E20A960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3733" y="378476"/>
            <a:ext cx="4137840" cy="4561361"/>
          </a:xfrm>
          <a:prstGeom prst="rect">
            <a:avLst/>
          </a:prstGeom>
        </p:spPr>
      </p:pic>
      <p:sp>
        <p:nvSpPr>
          <p:cNvPr id="7" name="ZoneTexte 6">
            <a:extLst>
              <a:ext uri="{FF2B5EF4-FFF2-40B4-BE49-F238E27FC236}">
                <a16:creationId xmlns:a16="http://schemas.microsoft.com/office/drawing/2014/main" id="{22F08C3D-04FA-DF0C-9625-B4F7ACDD0207}"/>
              </a:ext>
            </a:extLst>
          </p:cNvPr>
          <p:cNvSpPr txBox="1"/>
          <p:nvPr/>
        </p:nvSpPr>
        <p:spPr>
          <a:xfrm>
            <a:off x="405664" y="3818233"/>
            <a:ext cx="5266944" cy="646331"/>
          </a:xfrm>
          <a:prstGeom prst="rect">
            <a:avLst/>
          </a:prstGeom>
          <a:noFill/>
        </p:spPr>
        <p:txBody>
          <a:bodyPr wrap="square">
            <a:spAutoFit/>
          </a:bodyPr>
          <a:lstStyle/>
          <a:p>
            <a:r>
              <a:rPr lang="el" sz="1200"/>
              <a:t>PLC/SCADA</a:t>
            </a:r>
          </a:p>
          <a:p>
            <a:r>
              <a:rPr lang="el" sz="1200"/>
              <a:t>Μοντέλο OSI </a:t>
            </a:r>
          </a:p>
          <a:p>
            <a:r>
              <a:rPr lang="el" sz="1200"/>
              <a:t>Εγκληματολογικό επίπεδο λειτουργίας</a:t>
            </a:r>
            <a:endParaRPr lang="fr-FR" sz="1200"/>
          </a:p>
        </p:txBody>
      </p:sp>
      <p:sp>
        <p:nvSpPr>
          <p:cNvPr id="5" name="ZoneTexte 4">
            <a:extLst>
              <a:ext uri="{FF2B5EF4-FFF2-40B4-BE49-F238E27FC236}">
                <a16:creationId xmlns:a16="http://schemas.microsoft.com/office/drawing/2014/main" id="{897F799B-37BD-E46D-9454-BBDEAEC65FA7}"/>
              </a:ext>
            </a:extLst>
          </p:cNvPr>
          <p:cNvSpPr txBox="1"/>
          <p:nvPr/>
        </p:nvSpPr>
        <p:spPr>
          <a:xfrm>
            <a:off x="219456" y="148799"/>
            <a:ext cx="4572000" cy="369332"/>
          </a:xfrm>
          <a:prstGeom prst="rect">
            <a:avLst/>
          </a:prstGeom>
          <a:noFill/>
        </p:spPr>
        <p:txBody>
          <a:bodyPr wrap="square">
            <a:spAutoFit/>
          </a:bodyPr>
          <a:lstStyle/>
          <a:p>
            <a:r>
              <a:rPr lang="el" sz="1800" b="1"/>
              <a:t>Ψηφιακή εγκληματολογία &amp;; PLC / SCADA</a:t>
            </a:r>
            <a:endParaRPr lang="fr-FR" sz="1800" b="1"/>
          </a:p>
        </p:txBody>
      </p:sp>
      <p:sp>
        <p:nvSpPr>
          <p:cNvPr id="4" name="ZoneTexte 3">
            <a:extLst>
              <a:ext uri="{FF2B5EF4-FFF2-40B4-BE49-F238E27FC236}">
                <a16:creationId xmlns:a16="http://schemas.microsoft.com/office/drawing/2014/main" id="{96A5DD9D-7FA4-D439-2931-C402902F6DB0}"/>
              </a:ext>
            </a:extLst>
          </p:cNvPr>
          <p:cNvSpPr txBox="1"/>
          <p:nvPr/>
        </p:nvSpPr>
        <p:spPr>
          <a:xfrm>
            <a:off x="6901466" y="1144513"/>
            <a:ext cx="298159" cy="107722"/>
          </a:xfrm>
          <a:prstGeom prst="rect">
            <a:avLst/>
          </a:prstGeom>
          <a:solidFill>
            <a:schemeClr val="bg1"/>
          </a:solidFill>
        </p:spPr>
        <p:txBody>
          <a:bodyPr wrap="none" lIns="0" tIns="0" rIns="0" bIns="0" rtlCol="0">
            <a:spAutoFit/>
          </a:bodyPr>
          <a:lstStyle/>
          <a:p>
            <a:r>
              <a:rPr lang="el" sz="700" b="1"/>
              <a:t>Τείχος προστασίας</a:t>
            </a:r>
          </a:p>
        </p:txBody>
      </p:sp>
      <p:sp>
        <p:nvSpPr>
          <p:cNvPr id="8" name="ZoneTexte 7">
            <a:extLst>
              <a:ext uri="{FF2B5EF4-FFF2-40B4-BE49-F238E27FC236}">
                <a16:creationId xmlns:a16="http://schemas.microsoft.com/office/drawing/2014/main" id="{D8692131-3B4F-D0B5-8CAC-BBD77F4F72B4}"/>
              </a:ext>
            </a:extLst>
          </p:cNvPr>
          <p:cNvSpPr txBox="1"/>
          <p:nvPr/>
        </p:nvSpPr>
        <p:spPr>
          <a:xfrm>
            <a:off x="7337570" y="2078090"/>
            <a:ext cx="298159" cy="107722"/>
          </a:xfrm>
          <a:prstGeom prst="rect">
            <a:avLst/>
          </a:prstGeom>
          <a:solidFill>
            <a:schemeClr val="bg1"/>
          </a:solidFill>
        </p:spPr>
        <p:txBody>
          <a:bodyPr wrap="none" lIns="0" tIns="0" rIns="0" bIns="0" rtlCol="0">
            <a:spAutoFit/>
          </a:bodyPr>
          <a:lstStyle/>
          <a:p>
            <a:r>
              <a:rPr lang="el" sz="700" b="1"/>
              <a:t>Τείχος προστασίας</a:t>
            </a:r>
          </a:p>
        </p:txBody>
      </p:sp>
      <p:sp>
        <p:nvSpPr>
          <p:cNvPr id="9" name="ZoneTexte 8">
            <a:extLst>
              <a:ext uri="{FF2B5EF4-FFF2-40B4-BE49-F238E27FC236}">
                <a16:creationId xmlns:a16="http://schemas.microsoft.com/office/drawing/2014/main" id="{CC1D3D35-1355-901F-D1AD-4FECCC347E96}"/>
              </a:ext>
            </a:extLst>
          </p:cNvPr>
          <p:cNvSpPr txBox="1"/>
          <p:nvPr/>
        </p:nvSpPr>
        <p:spPr>
          <a:xfrm>
            <a:off x="7429413" y="3314954"/>
            <a:ext cx="298159" cy="107722"/>
          </a:xfrm>
          <a:prstGeom prst="rect">
            <a:avLst/>
          </a:prstGeom>
          <a:solidFill>
            <a:schemeClr val="bg1"/>
          </a:solidFill>
        </p:spPr>
        <p:txBody>
          <a:bodyPr wrap="none" lIns="0" tIns="0" rIns="0" bIns="0" rtlCol="0">
            <a:spAutoFit/>
          </a:bodyPr>
          <a:lstStyle/>
          <a:p>
            <a:r>
              <a:rPr lang="el" sz="700" b="1"/>
              <a:t>Τείχος προστασίας</a:t>
            </a:r>
          </a:p>
        </p:txBody>
      </p:sp>
      <p:sp>
        <p:nvSpPr>
          <p:cNvPr id="10" name="ZoneTexte 9">
            <a:extLst>
              <a:ext uri="{FF2B5EF4-FFF2-40B4-BE49-F238E27FC236}">
                <a16:creationId xmlns:a16="http://schemas.microsoft.com/office/drawing/2014/main" id="{C6EA0105-8058-B10E-ED6C-3BA7C0D46BE1}"/>
              </a:ext>
            </a:extLst>
          </p:cNvPr>
          <p:cNvSpPr txBox="1"/>
          <p:nvPr/>
        </p:nvSpPr>
        <p:spPr>
          <a:xfrm>
            <a:off x="6314926" y="3267149"/>
            <a:ext cx="298159" cy="107722"/>
          </a:xfrm>
          <a:prstGeom prst="rect">
            <a:avLst/>
          </a:prstGeom>
          <a:solidFill>
            <a:schemeClr val="bg1"/>
          </a:solidFill>
        </p:spPr>
        <p:txBody>
          <a:bodyPr wrap="none" lIns="0" tIns="0" rIns="0" bIns="0" rtlCol="0">
            <a:spAutoFit/>
          </a:bodyPr>
          <a:lstStyle/>
          <a:p>
            <a:r>
              <a:rPr lang="el" sz="700" b="1"/>
              <a:t>Τείχος προστασίας</a:t>
            </a:r>
          </a:p>
        </p:txBody>
      </p:sp>
      <p:sp>
        <p:nvSpPr>
          <p:cNvPr id="11" name="ZoneTexte 10">
            <a:extLst>
              <a:ext uri="{FF2B5EF4-FFF2-40B4-BE49-F238E27FC236}">
                <a16:creationId xmlns:a16="http://schemas.microsoft.com/office/drawing/2014/main" id="{118E814A-9BA0-C15A-3CE9-924F84F718FB}"/>
              </a:ext>
            </a:extLst>
          </p:cNvPr>
          <p:cNvSpPr txBox="1"/>
          <p:nvPr/>
        </p:nvSpPr>
        <p:spPr>
          <a:xfrm>
            <a:off x="5389105" y="3267149"/>
            <a:ext cx="298159" cy="107722"/>
          </a:xfrm>
          <a:prstGeom prst="rect">
            <a:avLst/>
          </a:prstGeom>
          <a:solidFill>
            <a:schemeClr val="bg1"/>
          </a:solidFill>
        </p:spPr>
        <p:txBody>
          <a:bodyPr wrap="none" lIns="0" tIns="0" rIns="0" bIns="0" rtlCol="0">
            <a:spAutoFit/>
          </a:bodyPr>
          <a:lstStyle/>
          <a:p>
            <a:r>
              <a:rPr lang="el" sz="700" b="1"/>
              <a:t>Τείχος προστασίας</a:t>
            </a:r>
          </a:p>
        </p:txBody>
      </p:sp>
      <p:sp>
        <p:nvSpPr>
          <p:cNvPr id="12" name="ZoneTexte 11">
            <a:extLst>
              <a:ext uri="{FF2B5EF4-FFF2-40B4-BE49-F238E27FC236}">
                <a16:creationId xmlns:a16="http://schemas.microsoft.com/office/drawing/2014/main" id="{13CF2A7A-C18D-CD88-ADAD-7BEAFBCC8BD0}"/>
              </a:ext>
            </a:extLst>
          </p:cNvPr>
          <p:cNvSpPr txBox="1"/>
          <p:nvPr/>
        </p:nvSpPr>
        <p:spPr>
          <a:xfrm>
            <a:off x="7152423" y="3544631"/>
            <a:ext cx="370294" cy="107722"/>
          </a:xfrm>
          <a:prstGeom prst="rect">
            <a:avLst/>
          </a:prstGeom>
          <a:solidFill>
            <a:srgbClr val="E5F3F3"/>
          </a:solidFill>
        </p:spPr>
        <p:txBody>
          <a:bodyPr wrap="none" lIns="0" tIns="0" rIns="0" bIns="0" rtlCol="0">
            <a:spAutoFit/>
          </a:bodyPr>
          <a:lstStyle/>
          <a:p>
            <a:r>
              <a:rPr lang="el" sz="700" b="1"/>
              <a:t>Τοπικό HMI</a:t>
            </a:r>
          </a:p>
        </p:txBody>
      </p:sp>
      <p:sp>
        <p:nvSpPr>
          <p:cNvPr id="13" name="ZoneTexte 12">
            <a:extLst>
              <a:ext uri="{FF2B5EF4-FFF2-40B4-BE49-F238E27FC236}">
                <a16:creationId xmlns:a16="http://schemas.microsoft.com/office/drawing/2014/main" id="{1380200F-2383-C1BC-96D6-8B71420F4607}"/>
              </a:ext>
            </a:extLst>
          </p:cNvPr>
          <p:cNvSpPr txBox="1"/>
          <p:nvPr/>
        </p:nvSpPr>
        <p:spPr>
          <a:xfrm>
            <a:off x="6578420" y="3544631"/>
            <a:ext cx="370294" cy="107722"/>
          </a:xfrm>
          <a:prstGeom prst="rect">
            <a:avLst/>
          </a:prstGeom>
          <a:solidFill>
            <a:srgbClr val="E5F3F3"/>
          </a:solidFill>
        </p:spPr>
        <p:txBody>
          <a:bodyPr wrap="none" lIns="0" tIns="0" rIns="0" bIns="0" rtlCol="0">
            <a:spAutoFit/>
          </a:bodyPr>
          <a:lstStyle/>
          <a:p>
            <a:r>
              <a:rPr lang="el" sz="700" b="1"/>
              <a:t>Τοπικό HMI</a:t>
            </a:r>
          </a:p>
        </p:txBody>
      </p:sp>
      <p:sp>
        <p:nvSpPr>
          <p:cNvPr id="14" name="ZoneTexte 13">
            <a:extLst>
              <a:ext uri="{FF2B5EF4-FFF2-40B4-BE49-F238E27FC236}">
                <a16:creationId xmlns:a16="http://schemas.microsoft.com/office/drawing/2014/main" id="{DE98EA89-3964-63E0-1007-9690DBAC669B}"/>
              </a:ext>
            </a:extLst>
          </p:cNvPr>
          <p:cNvSpPr txBox="1"/>
          <p:nvPr/>
        </p:nvSpPr>
        <p:spPr>
          <a:xfrm>
            <a:off x="5680258" y="3542691"/>
            <a:ext cx="370294" cy="107722"/>
          </a:xfrm>
          <a:prstGeom prst="rect">
            <a:avLst/>
          </a:prstGeom>
          <a:solidFill>
            <a:srgbClr val="E5F3F3"/>
          </a:solidFill>
        </p:spPr>
        <p:txBody>
          <a:bodyPr wrap="none" lIns="0" tIns="0" rIns="0" bIns="0" rtlCol="0">
            <a:spAutoFit/>
          </a:bodyPr>
          <a:lstStyle/>
          <a:p>
            <a:r>
              <a:rPr lang="el" sz="700" b="1"/>
              <a:t>Τοπικό HMI</a:t>
            </a:r>
          </a:p>
        </p:txBody>
      </p:sp>
      <p:sp>
        <p:nvSpPr>
          <p:cNvPr id="15" name="ZoneTexte 14">
            <a:extLst>
              <a:ext uri="{FF2B5EF4-FFF2-40B4-BE49-F238E27FC236}">
                <a16:creationId xmlns:a16="http://schemas.microsoft.com/office/drawing/2014/main" id="{A2AA5AD1-97F4-77EA-66B9-7D722B588560}"/>
              </a:ext>
            </a:extLst>
          </p:cNvPr>
          <p:cNvSpPr txBox="1"/>
          <p:nvPr/>
        </p:nvSpPr>
        <p:spPr>
          <a:xfrm>
            <a:off x="4752426" y="3542691"/>
            <a:ext cx="370294" cy="107722"/>
          </a:xfrm>
          <a:prstGeom prst="rect">
            <a:avLst/>
          </a:prstGeom>
          <a:solidFill>
            <a:srgbClr val="E5F3F3"/>
          </a:solidFill>
        </p:spPr>
        <p:txBody>
          <a:bodyPr wrap="none" lIns="0" tIns="0" rIns="0" bIns="0" rtlCol="0">
            <a:spAutoFit/>
          </a:bodyPr>
          <a:lstStyle/>
          <a:p>
            <a:r>
              <a:rPr lang="el" sz="700" b="1"/>
              <a:t>Τοπικό HMI</a:t>
            </a:r>
          </a:p>
        </p:txBody>
      </p:sp>
      <p:sp>
        <p:nvSpPr>
          <p:cNvPr id="16" name="ZoneTexte 15">
            <a:extLst>
              <a:ext uri="{FF2B5EF4-FFF2-40B4-BE49-F238E27FC236}">
                <a16:creationId xmlns:a16="http://schemas.microsoft.com/office/drawing/2014/main" id="{92619639-6699-DE6A-84F6-D76E6D3CDB7C}"/>
              </a:ext>
            </a:extLst>
          </p:cNvPr>
          <p:cNvSpPr txBox="1"/>
          <p:nvPr/>
        </p:nvSpPr>
        <p:spPr>
          <a:xfrm>
            <a:off x="5058033" y="2827290"/>
            <a:ext cx="719749" cy="107722"/>
          </a:xfrm>
          <a:prstGeom prst="rect">
            <a:avLst/>
          </a:prstGeom>
          <a:solidFill>
            <a:schemeClr val="bg1"/>
          </a:solidFill>
        </p:spPr>
        <p:txBody>
          <a:bodyPr wrap="none" lIns="0" tIns="0" rIns="0" bIns="0" rtlCol="0">
            <a:spAutoFit/>
          </a:bodyPr>
          <a:lstStyle/>
          <a:p>
            <a:r>
              <a:rPr lang="el" sz="700" b="1"/>
              <a:t>Διακομιστές εφαρμογών</a:t>
            </a:r>
          </a:p>
        </p:txBody>
      </p:sp>
      <p:sp>
        <p:nvSpPr>
          <p:cNvPr id="17" name="ZoneTexte 16">
            <a:extLst>
              <a:ext uri="{FF2B5EF4-FFF2-40B4-BE49-F238E27FC236}">
                <a16:creationId xmlns:a16="http://schemas.microsoft.com/office/drawing/2014/main" id="{0354B886-07AD-F5F7-648B-71EB0A3BAD28}"/>
              </a:ext>
            </a:extLst>
          </p:cNvPr>
          <p:cNvSpPr txBox="1"/>
          <p:nvPr/>
        </p:nvSpPr>
        <p:spPr>
          <a:xfrm>
            <a:off x="6050552" y="2827290"/>
            <a:ext cx="339837" cy="107722"/>
          </a:xfrm>
          <a:prstGeom prst="rect">
            <a:avLst/>
          </a:prstGeom>
          <a:solidFill>
            <a:schemeClr val="bg1"/>
          </a:solidFill>
        </p:spPr>
        <p:txBody>
          <a:bodyPr wrap="none" lIns="0" tIns="0" rIns="0" bIns="0" rtlCol="0">
            <a:spAutoFit/>
          </a:bodyPr>
          <a:lstStyle/>
          <a:p>
            <a:r>
              <a:rPr lang="el" sz="700" b="1" err="1"/>
              <a:t>Ιστορικός</a:t>
            </a:r>
            <a:endParaRPr lang="fr-FR" sz="700" b="1"/>
          </a:p>
        </p:txBody>
      </p:sp>
      <p:sp>
        <p:nvSpPr>
          <p:cNvPr id="18" name="ZoneTexte 17">
            <a:extLst>
              <a:ext uri="{FF2B5EF4-FFF2-40B4-BE49-F238E27FC236}">
                <a16:creationId xmlns:a16="http://schemas.microsoft.com/office/drawing/2014/main" id="{149A9D79-7E55-738B-355C-6B1E36FC9091}"/>
              </a:ext>
            </a:extLst>
          </p:cNvPr>
          <p:cNvSpPr txBox="1"/>
          <p:nvPr/>
        </p:nvSpPr>
        <p:spPr>
          <a:xfrm>
            <a:off x="6768982" y="2832721"/>
            <a:ext cx="668453" cy="107722"/>
          </a:xfrm>
          <a:prstGeom prst="rect">
            <a:avLst/>
          </a:prstGeom>
          <a:solidFill>
            <a:schemeClr val="bg1"/>
          </a:solidFill>
        </p:spPr>
        <p:txBody>
          <a:bodyPr wrap="none" lIns="0" tIns="0" rIns="0" bIns="0" rtlCol="0">
            <a:spAutoFit/>
          </a:bodyPr>
          <a:lstStyle/>
          <a:p>
            <a:r>
              <a:rPr lang="el" sz="700" b="1"/>
              <a:t>Έλεγχος τομέα</a:t>
            </a:r>
            <a:endParaRPr lang="fr-FR" sz="700" b="1"/>
          </a:p>
        </p:txBody>
      </p:sp>
      <p:sp>
        <p:nvSpPr>
          <p:cNvPr id="19" name="ZoneTexte 18">
            <a:extLst>
              <a:ext uri="{FF2B5EF4-FFF2-40B4-BE49-F238E27FC236}">
                <a16:creationId xmlns:a16="http://schemas.microsoft.com/office/drawing/2014/main" id="{0AD9759F-4B17-B055-AADC-68A169A11AF5}"/>
              </a:ext>
            </a:extLst>
          </p:cNvPr>
          <p:cNvSpPr txBox="1"/>
          <p:nvPr/>
        </p:nvSpPr>
        <p:spPr>
          <a:xfrm>
            <a:off x="3795536" y="3572741"/>
            <a:ext cx="596039" cy="369332"/>
          </a:xfrm>
          <a:prstGeom prst="rect">
            <a:avLst/>
          </a:prstGeom>
          <a:solidFill>
            <a:srgbClr val="E5F3F3"/>
          </a:solidFill>
        </p:spPr>
        <p:txBody>
          <a:bodyPr wrap="square" lIns="0" tIns="0" rIns="0" bIns="0" rtlCol="0">
            <a:spAutoFit/>
          </a:bodyPr>
          <a:lstStyle/>
          <a:p>
            <a:pPr algn="ctr"/>
            <a:r>
              <a:rPr lang="el" sz="800" b="1"/>
              <a:t>Επίπεδο 2</a:t>
            </a:r>
          </a:p>
          <a:p>
            <a:pPr algn="ctr"/>
            <a:r>
              <a:rPr lang="el" sz="800" b="1" err="1"/>
              <a:t>Εποπτικές</a:t>
            </a:r>
            <a:endParaRPr lang="fr-FR" sz="800" b="1"/>
          </a:p>
          <a:p>
            <a:pPr algn="ctr"/>
            <a:r>
              <a:rPr lang="el" sz="800" b="1"/>
              <a:t> LAN</a:t>
            </a:r>
          </a:p>
        </p:txBody>
      </p:sp>
      <p:sp>
        <p:nvSpPr>
          <p:cNvPr id="20" name="ZoneTexte 19">
            <a:extLst>
              <a:ext uri="{FF2B5EF4-FFF2-40B4-BE49-F238E27FC236}">
                <a16:creationId xmlns:a16="http://schemas.microsoft.com/office/drawing/2014/main" id="{7CD2210C-1D84-81D0-DD0F-D6BFBCD79450}"/>
              </a:ext>
            </a:extLst>
          </p:cNvPr>
          <p:cNvSpPr txBox="1"/>
          <p:nvPr/>
        </p:nvSpPr>
        <p:spPr>
          <a:xfrm>
            <a:off x="3795536" y="2586409"/>
            <a:ext cx="596039" cy="369332"/>
          </a:xfrm>
          <a:prstGeom prst="rect">
            <a:avLst/>
          </a:prstGeom>
          <a:solidFill>
            <a:srgbClr val="D7EFF7"/>
          </a:solidFill>
        </p:spPr>
        <p:txBody>
          <a:bodyPr wrap="square" lIns="0" tIns="0" rIns="0" bIns="0" rtlCol="0">
            <a:spAutoFit/>
          </a:bodyPr>
          <a:lstStyle/>
          <a:p>
            <a:pPr algn="ctr"/>
            <a:r>
              <a:rPr lang="el" sz="800" b="1"/>
              <a:t>Επίπεδο 3</a:t>
            </a:r>
          </a:p>
          <a:p>
            <a:pPr algn="ctr"/>
            <a:r>
              <a:rPr lang="el" sz="800" b="1" err="1"/>
              <a:t>Λειτουργία</a:t>
            </a:r>
            <a:endParaRPr lang="fr-FR" sz="800" b="1"/>
          </a:p>
          <a:p>
            <a:pPr algn="ctr"/>
            <a:r>
              <a:rPr lang="el" sz="800" b="1"/>
              <a:t>ΔΜΖ</a:t>
            </a:r>
          </a:p>
        </p:txBody>
      </p:sp>
      <p:sp>
        <p:nvSpPr>
          <p:cNvPr id="21" name="ZoneTexte 20">
            <a:extLst>
              <a:ext uri="{FF2B5EF4-FFF2-40B4-BE49-F238E27FC236}">
                <a16:creationId xmlns:a16="http://schemas.microsoft.com/office/drawing/2014/main" id="{345E74C1-BC68-5909-B3FA-A4E4ABBFEDA5}"/>
              </a:ext>
            </a:extLst>
          </p:cNvPr>
          <p:cNvSpPr txBox="1"/>
          <p:nvPr/>
        </p:nvSpPr>
        <p:spPr>
          <a:xfrm>
            <a:off x="3795536" y="4037880"/>
            <a:ext cx="596039" cy="369332"/>
          </a:xfrm>
          <a:prstGeom prst="rect">
            <a:avLst/>
          </a:prstGeom>
          <a:solidFill>
            <a:srgbClr val="F5FBE0"/>
          </a:solidFill>
        </p:spPr>
        <p:txBody>
          <a:bodyPr wrap="square" lIns="0" tIns="0" rIns="0" bIns="0" rtlCol="0">
            <a:spAutoFit/>
          </a:bodyPr>
          <a:lstStyle/>
          <a:p>
            <a:pPr algn="ctr"/>
            <a:r>
              <a:rPr lang="el" sz="800" b="1"/>
              <a:t>Επίπεδο 1</a:t>
            </a:r>
          </a:p>
          <a:p>
            <a:pPr algn="ctr"/>
            <a:r>
              <a:rPr lang="el" sz="800" b="1" err="1"/>
              <a:t>Ελεγκτής</a:t>
            </a:r>
            <a:endParaRPr lang="fr-FR" sz="800" b="1"/>
          </a:p>
          <a:p>
            <a:pPr algn="ctr"/>
            <a:r>
              <a:rPr lang="el" sz="800" b="1"/>
              <a:t> LAN</a:t>
            </a:r>
          </a:p>
        </p:txBody>
      </p:sp>
      <p:sp>
        <p:nvSpPr>
          <p:cNvPr id="22" name="ZoneTexte 21">
            <a:extLst>
              <a:ext uri="{FF2B5EF4-FFF2-40B4-BE49-F238E27FC236}">
                <a16:creationId xmlns:a16="http://schemas.microsoft.com/office/drawing/2014/main" id="{565C618D-EDE5-D8FD-1F7E-0C64F93233C1}"/>
              </a:ext>
            </a:extLst>
          </p:cNvPr>
          <p:cNvSpPr txBox="1"/>
          <p:nvPr/>
        </p:nvSpPr>
        <p:spPr>
          <a:xfrm>
            <a:off x="3795536" y="4492803"/>
            <a:ext cx="596039" cy="369332"/>
          </a:xfrm>
          <a:prstGeom prst="rect">
            <a:avLst/>
          </a:prstGeom>
          <a:solidFill>
            <a:srgbClr val="FCE1EC"/>
          </a:solidFill>
        </p:spPr>
        <p:txBody>
          <a:bodyPr wrap="square" lIns="0" tIns="0" rIns="0" bIns="0" rtlCol="0">
            <a:spAutoFit/>
          </a:bodyPr>
          <a:lstStyle/>
          <a:p>
            <a:pPr algn="ctr"/>
            <a:r>
              <a:rPr lang="el" sz="800" b="1"/>
              <a:t>Επίπεδο 0</a:t>
            </a:r>
          </a:p>
          <a:p>
            <a:pPr algn="ctr"/>
            <a:r>
              <a:rPr lang="el" sz="800" b="1"/>
              <a:t>Λεωφορείο </a:t>
            </a:r>
          </a:p>
          <a:p>
            <a:pPr algn="ctr"/>
            <a:r>
              <a:rPr lang="el" sz="800" b="1"/>
              <a:t>Δίκτυο</a:t>
            </a:r>
          </a:p>
        </p:txBody>
      </p:sp>
      <p:sp>
        <p:nvSpPr>
          <p:cNvPr id="23" name="ZoneTexte 22">
            <a:extLst>
              <a:ext uri="{FF2B5EF4-FFF2-40B4-BE49-F238E27FC236}">
                <a16:creationId xmlns:a16="http://schemas.microsoft.com/office/drawing/2014/main" id="{F1364ABF-0199-5F13-944C-8EA8CB3FD8B0}"/>
              </a:ext>
            </a:extLst>
          </p:cNvPr>
          <p:cNvSpPr txBox="1"/>
          <p:nvPr/>
        </p:nvSpPr>
        <p:spPr>
          <a:xfrm>
            <a:off x="4729044" y="1952738"/>
            <a:ext cx="557845" cy="215444"/>
          </a:xfrm>
          <a:prstGeom prst="rect">
            <a:avLst/>
          </a:prstGeom>
          <a:solidFill>
            <a:schemeClr val="bg1"/>
          </a:solidFill>
        </p:spPr>
        <p:txBody>
          <a:bodyPr wrap="none" lIns="0" tIns="0" rIns="0" bIns="0" rtlCol="0">
            <a:spAutoFit/>
          </a:bodyPr>
          <a:lstStyle/>
          <a:p>
            <a:pPr algn="ctr"/>
            <a:r>
              <a:rPr lang="el" sz="700" b="1" dirty="0"/>
              <a:t>Έλεγχος ταυτότητας</a:t>
            </a:r>
            <a:endParaRPr lang="fr-FR" sz="700" b="1" dirty="0"/>
          </a:p>
          <a:p>
            <a:pPr algn="ctr"/>
            <a:r>
              <a:rPr lang="el" sz="700" b="1" dirty="0"/>
              <a:t> Διακομιστές</a:t>
            </a:r>
          </a:p>
        </p:txBody>
      </p:sp>
      <p:sp>
        <p:nvSpPr>
          <p:cNvPr id="24" name="ZoneTexte 23">
            <a:extLst>
              <a:ext uri="{FF2B5EF4-FFF2-40B4-BE49-F238E27FC236}">
                <a16:creationId xmlns:a16="http://schemas.microsoft.com/office/drawing/2014/main" id="{986F0603-2445-F1EB-65FF-68BF4ABB81A3}"/>
              </a:ext>
            </a:extLst>
          </p:cNvPr>
          <p:cNvSpPr txBox="1"/>
          <p:nvPr/>
        </p:nvSpPr>
        <p:spPr>
          <a:xfrm>
            <a:off x="5472938" y="1965793"/>
            <a:ext cx="381516" cy="215444"/>
          </a:xfrm>
          <a:prstGeom prst="rect">
            <a:avLst/>
          </a:prstGeom>
          <a:solidFill>
            <a:schemeClr val="bg1"/>
          </a:solidFill>
        </p:spPr>
        <p:txBody>
          <a:bodyPr wrap="none" lIns="0" tIns="0" rIns="0" bIns="0" rtlCol="0">
            <a:spAutoFit/>
          </a:bodyPr>
          <a:lstStyle/>
          <a:p>
            <a:pPr algn="ctr"/>
            <a:r>
              <a:rPr lang="el" sz="700" b="1"/>
              <a:t>Επιχείρηση</a:t>
            </a:r>
          </a:p>
          <a:p>
            <a:pPr algn="ctr"/>
            <a:r>
              <a:rPr lang="el" sz="700" b="1"/>
              <a:t>Επιφάνειες εργασίας</a:t>
            </a:r>
          </a:p>
        </p:txBody>
      </p:sp>
      <p:sp>
        <p:nvSpPr>
          <p:cNvPr id="25" name="ZoneTexte 24">
            <a:extLst>
              <a:ext uri="{FF2B5EF4-FFF2-40B4-BE49-F238E27FC236}">
                <a16:creationId xmlns:a16="http://schemas.microsoft.com/office/drawing/2014/main" id="{67E04C1B-55E5-F623-31A7-D4E355E5808A}"/>
              </a:ext>
            </a:extLst>
          </p:cNvPr>
          <p:cNvSpPr txBox="1"/>
          <p:nvPr/>
        </p:nvSpPr>
        <p:spPr>
          <a:xfrm>
            <a:off x="6031672" y="1960713"/>
            <a:ext cx="339837" cy="215444"/>
          </a:xfrm>
          <a:prstGeom prst="rect">
            <a:avLst/>
          </a:prstGeom>
          <a:solidFill>
            <a:schemeClr val="bg1"/>
          </a:solidFill>
        </p:spPr>
        <p:txBody>
          <a:bodyPr wrap="none" lIns="0" tIns="0" rIns="0" bIns="0" rtlCol="0">
            <a:spAutoFit/>
          </a:bodyPr>
          <a:lstStyle/>
          <a:p>
            <a:pPr algn="ctr"/>
            <a:r>
              <a:rPr lang="el" sz="700" b="1"/>
              <a:t>Επιχείρηση </a:t>
            </a:r>
          </a:p>
          <a:p>
            <a:pPr algn="ctr"/>
            <a:r>
              <a:rPr lang="el" sz="700" b="1"/>
              <a:t>Διακομιστές</a:t>
            </a:r>
          </a:p>
        </p:txBody>
      </p:sp>
      <p:sp>
        <p:nvSpPr>
          <p:cNvPr id="26" name="ZoneTexte 25">
            <a:extLst>
              <a:ext uri="{FF2B5EF4-FFF2-40B4-BE49-F238E27FC236}">
                <a16:creationId xmlns:a16="http://schemas.microsoft.com/office/drawing/2014/main" id="{F9E895AB-759E-5008-6489-85AAF5EC4E6B}"/>
              </a:ext>
            </a:extLst>
          </p:cNvPr>
          <p:cNvSpPr txBox="1"/>
          <p:nvPr/>
        </p:nvSpPr>
        <p:spPr>
          <a:xfrm>
            <a:off x="4644037" y="1217490"/>
            <a:ext cx="655629" cy="107722"/>
          </a:xfrm>
          <a:prstGeom prst="rect">
            <a:avLst/>
          </a:prstGeom>
          <a:solidFill>
            <a:schemeClr val="bg1"/>
          </a:solidFill>
        </p:spPr>
        <p:txBody>
          <a:bodyPr wrap="none" lIns="0" tIns="0" rIns="0" bIns="0" rtlCol="0">
            <a:spAutoFit/>
          </a:bodyPr>
          <a:lstStyle/>
          <a:p>
            <a:pPr algn="ctr"/>
            <a:r>
              <a:rPr lang="el" sz="700" b="1" dirty="0">
                <a:highlight>
                  <a:srgbClr val="FFFF00"/>
                </a:highlight>
              </a:rPr>
              <a:t>Διακομιστές Web</a:t>
            </a:r>
          </a:p>
        </p:txBody>
      </p:sp>
      <p:sp>
        <p:nvSpPr>
          <p:cNvPr id="27" name="ZoneTexte 26">
            <a:extLst>
              <a:ext uri="{FF2B5EF4-FFF2-40B4-BE49-F238E27FC236}">
                <a16:creationId xmlns:a16="http://schemas.microsoft.com/office/drawing/2014/main" id="{7DFC6B88-BCA1-D2C8-63D5-55C29C25184B}"/>
              </a:ext>
            </a:extLst>
          </p:cNvPr>
          <p:cNvSpPr txBox="1"/>
          <p:nvPr/>
        </p:nvSpPr>
        <p:spPr>
          <a:xfrm>
            <a:off x="5322308" y="1225396"/>
            <a:ext cx="1556516" cy="107722"/>
          </a:xfrm>
          <a:prstGeom prst="rect">
            <a:avLst/>
          </a:prstGeom>
          <a:solidFill>
            <a:schemeClr val="bg1"/>
          </a:solidFill>
        </p:spPr>
        <p:txBody>
          <a:bodyPr wrap="none" lIns="0" tIns="0" rIns="0" bIns="0" rtlCol="0">
            <a:spAutoFit/>
          </a:bodyPr>
          <a:lstStyle/>
          <a:p>
            <a:pPr algn="ctr"/>
            <a:r>
              <a:rPr lang="el" sz="700" b="1" dirty="0">
                <a:highlight>
                  <a:srgbClr val="FFFF00"/>
                </a:highlight>
              </a:rPr>
              <a:t>Διακομιστές ηλεκτρονικού ταχυδρομείου</a:t>
            </a:r>
          </a:p>
        </p:txBody>
      </p:sp>
      <p:sp>
        <p:nvSpPr>
          <p:cNvPr id="28" name="ZoneTexte 27">
            <a:extLst>
              <a:ext uri="{FF2B5EF4-FFF2-40B4-BE49-F238E27FC236}">
                <a16:creationId xmlns:a16="http://schemas.microsoft.com/office/drawing/2014/main" id="{A7C0C58C-68EA-FB0A-093B-C3042670A456}"/>
              </a:ext>
            </a:extLst>
          </p:cNvPr>
          <p:cNvSpPr txBox="1"/>
          <p:nvPr/>
        </p:nvSpPr>
        <p:spPr>
          <a:xfrm>
            <a:off x="5592584" y="581058"/>
            <a:ext cx="314189" cy="215444"/>
          </a:xfrm>
          <a:prstGeom prst="rect">
            <a:avLst/>
          </a:prstGeom>
          <a:solidFill>
            <a:schemeClr val="bg1"/>
          </a:solidFill>
        </p:spPr>
        <p:txBody>
          <a:bodyPr wrap="none" lIns="0" tIns="0" rIns="0" bIns="0" rtlCol="0">
            <a:spAutoFit/>
          </a:bodyPr>
          <a:lstStyle/>
          <a:p>
            <a:pPr algn="ctr"/>
            <a:r>
              <a:rPr lang="el" sz="700" b="1" err="1"/>
              <a:t>Μακρινός </a:t>
            </a:r>
          </a:p>
          <a:p>
            <a:pPr algn="ctr"/>
            <a:r>
              <a:rPr lang="el" sz="700" b="1" err="1"/>
              <a:t>Χρήστες</a:t>
            </a:r>
            <a:endParaRPr lang="fr-FR" sz="700" b="1"/>
          </a:p>
        </p:txBody>
      </p:sp>
      <p:sp>
        <p:nvSpPr>
          <p:cNvPr id="29" name="ZoneTexte 28">
            <a:extLst>
              <a:ext uri="{FF2B5EF4-FFF2-40B4-BE49-F238E27FC236}">
                <a16:creationId xmlns:a16="http://schemas.microsoft.com/office/drawing/2014/main" id="{64057389-00C3-D05E-6D55-73E6A9E7A929}"/>
              </a:ext>
            </a:extLst>
          </p:cNvPr>
          <p:cNvSpPr txBox="1"/>
          <p:nvPr/>
        </p:nvSpPr>
        <p:spPr>
          <a:xfrm>
            <a:off x="7031395" y="608419"/>
            <a:ext cx="455254" cy="161583"/>
          </a:xfrm>
          <a:prstGeom prst="rect">
            <a:avLst/>
          </a:prstGeom>
          <a:solidFill>
            <a:schemeClr val="bg1"/>
          </a:solidFill>
        </p:spPr>
        <p:txBody>
          <a:bodyPr wrap="none" lIns="0" tIns="0" rIns="0" bIns="0" rtlCol="0">
            <a:spAutoFit/>
          </a:bodyPr>
          <a:lstStyle/>
          <a:p>
            <a:pPr algn="ctr"/>
            <a:r>
              <a:rPr lang="el" sz="1050" b="1"/>
              <a:t>Διαδίκτυο</a:t>
            </a:r>
          </a:p>
        </p:txBody>
      </p:sp>
    </p:spTree>
    <p:extLst>
      <p:ext uri="{BB962C8B-B14F-4D97-AF65-F5344CB8AC3E}">
        <p14:creationId xmlns:p14="http://schemas.microsoft.com/office/powerpoint/2010/main" val="13134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CD53A-3321-FDB9-CA50-70544F935C22}"/>
              </a:ext>
            </a:extLst>
          </p:cNvPr>
          <p:cNvSpPr>
            <a:spLocks noGrp="1"/>
          </p:cNvSpPr>
          <p:nvPr>
            <p:ph type="ctrTitle"/>
          </p:nvPr>
        </p:nvSpPr>
        <p:spPr>
          <a:xfrm>
            <a:off x="335526" y="203161"/>
            <a:ext cx="8472948" cy="799730"/>
          </a:xfrm>
        </p:spPr>
        <p:txBody>
          <a:bodyPr>
            <a:normAutofit fontScale="90000"/>
          </a:bodyPr>
          <a:lstStyle/>
          <a:p>
            <a:r>
              <a:rPr lang="el" dirty="0"/>
              <a:t>CSP Training Logistic: CSP0009_S_E</a:t>
            </a:r>
            <a:br>
              <a:rPr lang="en-US" dirty="0"/>
            </a:br>
            <a:r>
              <a:rPr lang="el" dirty="0"/>
              <a:t>Cyber range &amp; operations on SCADA</a:t>
            </a:r>
          </a:p>
        </p:txBody>
      </p:sp>
      <p:sp>
        <p:nvSpPr>
          <p:cNvPr id="4" name="Text Placeholder 3">
            <a:extLst>
              <a:ext uri="{FF2B5EF4-FFF2-40B4-BE49-F238E27FC236}">
                <a16:creationId xmlns:a16="http://schemas.microsoft.com/office/drawing/2014/main" id="{548BD71C-DCE9-9855-DCBE-675F20E94682}"/>
              </a:ext>
            </a:extLst>
          </p:cNvPr>
          <p:cNvSpPr>
            <a:spLocks noGrp="1"/>
          </p:cNvSpPr>
          <p:nvPr>
            <p:ph type="body" sz="quarter" idx="16"/>
          </p:nvPr>
        </p:nvSpPr>
        <p:spPr>
          <a:xfrm>
            <a:off x="988765" y="1420783"/>
            <a:ext cx="2135981" cy="2543174"/>
          </a:xfrm>
        </p:spPr>
        <p:txBody>
          <a:bodyPr/>
          <a:lstStyle/>
          <a:p>
            <a:r>
              <a:rPr lang="el"/>
              <a:t>ΌΤΑΝ</a:t>
            </a:r>
          </a:p>
        </p:txBody>
      </p:sp>
      <p:pic>
        <p:nvPicPr>
          <p:cNvPr id="51" name="Picture Placeholder 50" descr="Άβακας">
            <a:extLst>
              <a:ext uri="{FF2B5EF4-FFF2-40B4-BE49-F238E27FC236}">
                <a16:creationId xmlns:a16="http://schemas.microsoft.com/office/drawing/2014/main" id="{F1A5F630-1971-68D5-BEDA-6FC11471C8E1}"/>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4502" b="4502"/>
          <a:stretch/>
        </p:blipFill>
        <p:spPr>
          <a:xfrm>
            <a:off x="1679564" y="2125266"/>
            <a:ext cx="754380" cy="685800"/>
          </a:xfrm>
        </p:spPr>
      </p:pic>
      <p:sp>
        <p:nvSpPr>
          <p:cNvPr id="8" name="Text Placeholder 7">
            <a:extLst>
              <a:ext uri="{FF2B5EF4-FFF2-40B4-BE49-F238E27FC236}">
                <a16:creationId xmlns:a16="http://schemas.microsoft.com/office/drawing/2014/main" id="{442063B1-AD32-CF53-B792-70C1B67D527C}"/>
              </a:ext>
            </a:extLst>
          </p:cNvPr>
          <p:cNvSpPr>
            <a:spLocks noGrp="1"/>
          </p:cNvSpPr>
          <p:nvPr>
            <p:ph type="body" sz="quarter" idx="20"/>
          </p:nvPr>
        </p:nvSpPr>
        <p:spPr>
          <a:xfrm>
            <a:off x="1204363" y="2992054"/>
            <a:ext cx="1706910" cy="670322"/>
          </a:xfrm>
        </p:spPr>
        <p:txBody>
          <a:bodyPr/>
          <a:lstStyle/>
          <a:p>
            <a:pPr lvl="0"/>
            <a:r>
              <a:rPr lang="el"/>
              <a:t>Χρονοδιάγραμμα: Φθινόπωρο 2024</a:t>
            </a:r>
          </a:p>
        </p:txBody>
      </p:sp>
      <p:sp>
        <p:nvSpPr>
          <p:cNvPr id="7" name="Text Placeholder 6">
            <a:extLst>
              <a:ext uri="{FF2B5EF4-FFF2-40B4-BE49-F238E27FC236}">
                <a16:creationId xmlns:a16="http://schemas.microsoft.com/office/drawing/2014/main" id="{CEAC814C-D211-009A-190F-549B7A0D6398}"/>
              </a:ext>
            </a:extLst>
          </p:cNvPr>
          <p:cNvSpPr>
            <a:spLocks noGrp="1"/>
          </p:cNvSpPr>
          <p:nvPr>
            <p:ph type="body" sz="quarter" idx="18"/>
          </p:nvPr>
        </p:nvSpPr>
        <p:spPr>
          <a:xfrm>
            <a:off x="3488320" y="1420783"/>
            <a:ext cx="2135981" cy="2543174"/>
          </a:xfrm>
        </p:spPr>
        <p:txBody>
          <a:bodyPr/>
          <a:lstStyle/>
          <a:p>
            <a:r>
              <a:rPr lang="el" dirty="0"/>
              <a:t>ΠΟΥ</a:t>
            </a:r>
          </a:p>
        </p:txBody>
      </p:sp>
      <p:pic>
        <p:nvPicPr>
          <p:cNvPr id="53" name="Picture Placeholder 52" descr="3d Γυαλιά">
            <a:extLst>
              <a:ext uri="{FF2B5EF4-FFF2-40B4-BE49-F238E27FC236}">
                <a16:creationId xmlns:a16="http://schemas.microsoft.com/office/drawing/2014/main" id="{6D152620-03B9-AECD-503A-E23309285EA7}"/>
              </a:ext>
            </a:extLst>
          </p:cNvPr>
          <p:cNvPicPr>
            <a:picLocks noGrp="1" noChangeAspect="1"/>
          </p:cNvPicPr>
          <p:nvPr>
            <p:ph type="pic" sz="quarter" idx="24"/>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574" b="4574"/>
          <a:stretch/>
        </p:blipFill>
        <p:spPr>
          <a:xfrm>
            <a:off x="4179119" y="2216130"/>
            <a:ext cx="754380" cy="685800"/>
          </a:xfrm>
        </p:spPr>
      </p:pic>
      <p:sp>
        <p:nvSpPr>
          <p:cNvPr id="9" name="Text Placeholder 8">
            <a:extLst>
              <a:ext uri="{FF2B5EF4-FFF2-40B4-BE49-F238E27FC236}">
                <a16:creationId xmlns:a16="http://schemas.microsoft.com/office/drawing/2014/main" id="{ABB0AEFB-9FA8-4379-DA69-49759E72608E}"/>
              </a:ext>
            </a:extLst>
          </p:cNvPr>
          <p:cNvSpPr>
            <a:spLocks noGrp="1"/>
          </p:cNvSpPr>
          <p:nvPr>
            <p:ph type="body" sz="quarter" idx="21"/>
          </p:nvPr>
        </p:nvSpPr>
        <p:spPr>
          <a:xfrm>
            <a:off x="3703918" y="2992054"/>
            <a:ext cx="1706910" cy="670322"/>
          </a:xfrm>
        </p:spPr>
        <p:txBody>
          <a:bodyPr/>
          <a:lstStyle/>
          <a:p>
            <a:r>
              <a:rPr lang="en-US" dirty="0"/>
              <a:t>ONSITE - …</a:t>
            </a:r>
            <a:endParaRPr lang="el" dirty="0"/>
          </a:p>
        </p:txBody>
      </p:sp>
      <p:sp>
        <p:nvSpPr>
          <p:cNvPr id="2" name="Text Placeholder 1">
            <a:extLst>
              <a:ext uri="{FF2B5EF4-FFF2-40B4-BE49-F238E27FC236}">
                <a16:creationId xmlns:a16="http://schemas.microsoft.com/office/drawing/2014/main" id="{C5B8455C-CEA2-F7C8-E898-97C86849DC0E}"/>
              </a:ext>
            </a:extLst>
          </p:cNvPr>
          <p:cNvSpPr>
            <a:spLocks noGrp="1"/>
          </p:cNvSpPr>
          <p:nvPr>
            <p:ph type="body" sz="quarter" idx="19"/>
          </p:nvPr>
        </p:nvSpPr>
        <p:spPr>
          <a:xfrm>
            <a:off x="5996553" y="1420783"/>
            <a:ext cx="2135981" cy="2543174"/>
          </a:xfrm>
        </p:spPr>
        <p:txBody>
          <a:bodyPr/>
          <a:lstStyle/>
          <a:p>
            <a:r>
              <a:rPr lang="el" dirty="0"/>
              <a:t>ΠΩΣ</a:t>
            </a:r>
          </a:p>
        </p:txBody>
      </p:sp>
      <p:pic>
        <p:nvPicPr>
          <p:cNvPr id="55" name="Picture Placeholder 54" descr="Κύκλωμα">
            <a:extLst>
              <a:ext uri="{FF2B5EF4-FFF2-40B4-BE49-F238E27FC236}">
                <a16:creationId xmlns:a16="http://schemas.microsoft.com/office/drawing/2014/main" id="{415585AE-96E0-81D6-0A31-2A13ECB76808}"/>
              </a:ext>
            </a:extLst>
          </p:cNvPr>
          <p:cNvPicPr>
            <a:picLocks noGrp="1" noChangeAspect="1"/>
          </p:cNvPicPr>
          <p:nvPr>
            <p:ph type="pic" sz="quarter" idx="25"/>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4502" b="4502"/>
          <a:stretch/>
        </p:blipFill>
        <p:spPr>
          <a:xfrm>
            <a:off x="6687353" y="2125266"/>
            <a:ext cx="754380" cy="685800"/>
          </a:xfrm>
        </p:spPr>
      </p:pic>
      <p:sp>
        <p:nvSpPr>
          <p:cNvPr id="10" name="Text Placeholder 9">
            <a:extLst>
              <a:ext uri="{FF2B5EF4-FFF2-40B4-BE49-F238E27FC236}">
                <a16:creationId xmlns:a16="http://schemas.microsoft.com/office/drawing/2014/main" id="{C0563BBD-CFF8-BAAA-D1C5-C6AC7B376BCA}"/>
              </a:ext>
            </a:extLst>
          </p:cNvPr>
          <p:cNvSpPr>
            <a:spLocks noGrp="1"/>
          </p:cNvSpPr>
          <p:nvPr>
            <p:ph type="body" sz="quarter" idx="22"/>
          </p:nvPr>
        </p:nvSpPr>
        <p:spPr>
          <a:xfrm>
            <a:off x="6212151" y="2992054"/>
            <a:ext cx="1706910" cy="670322"/>
          </a:xfrm>
        </p:spPr>
        <p:txBody>
          <a:bodyPr/>
          <a:lstStyle/>
          <a:p>
            <a:pPr lvl="0"/>
            <a:r>
              <a:rPr lang="el" dirty="0"/>
              <a:t>Τρόπος παράδοσης</a:t>
            </a:r>
            <a:r>
              <a:rPr lang="en-US" dirty="0"/>
              <a:t>…</a:t>
            </a:r>
            <a:endParaRPr lang="el" dirty="0"/>
          </a:p>
        </p:txBody>
      </p:sp>
      <p:sp>
        <p:nvSpPr>
          <p:cNvPr id="6" name="Slide Number Placeholder 5">
            <a:extLst>
              <a:ext uri="{FF2B5EF4-FFF2-40B4-BE49-F238E27FC236}">
                <a16:creationId xmlns:a16="http://schemas.microsoft.com/office/drawing/2014/main" id="{6314DC98-ED35-A03F-CA2C-D54F23D0FD11}"/>
              </a:ext>
            </a:extLst>
          </p:cNvPr>
          <p:cNvSpPr>
            <a:spLocks noGrp="1"/>
          </p:cNvSpPr>
          <p:nvPr>
            <p:ph type="sldNum" sz="quarter" idx="4"/>
          </p:nvPr>
        </p:nvSpPr>
        <p:spPr>
          <a:xfrm>
            <a:off x="8076410" y="4718081"/>
            <a:ext cx="463434" cy="273844"/>
          </a:xfrm>
        </p:spPr>
        <p:txBody>
          <a:bodyPr/>
          <a:lstStyle/>
          <a:p>
            <a:fld id="{3A98EE3D-8CD1-4C3F-BD1C-C98C9596463C}" type="slidenum">
              <a:rPr lang="en-US">
                <a:solidFill>
                  <a:srgbClr val="000000"/>
                </a:solidFill>
                <a:latin typeface="Century Gothic"/>
              </a:rPr>
              <a:pPr/>
              <a:t>4</a:t>
            </a:fld>
            <a:endParaRPr lang="en-US">
              <a:solidFill>
                <a:srgbClr val="000000"/>
              </a:solidFill>
              <a:latin typeface="Century Gothic"/>
            </a:endParaRPr>
          </a:p>
        </p:txBody>
      </p:sp>
      <p:sp>
        <p:nvSpPr>
          <p:cNvPr id="11" name="Footer Placeholder 10">
            <a:extLst>
              <a:ext uri="{FF2B5EF4-FFF2-40B4-BE49-F238E27FC236}">
                <a16:creationId xmlns:a16="http://schemas.microsoft.com/office/drawing/2014/main" id="{FA452AF8-DBC0-33A2-73F3-147F82F5E9FE}"/>
              </a:ext>
            </a:extLst>
          </p:cNvPr>
          <p:cNvSpPr>
            <a:spLocks noGrp="1"/>
          </p:cNvSpPr>
          <p:nvPr>
            <p:ph type="ftr" sz="quarter" idx="3"/>
          </p:nvPr>
        </p:nvSpPr>
        <p:spPr>
          <a:xfrm>
            <a:off x="618181" y="4718081"/>
            <a:ext cx="5529858" cy="273844"/>
          </a:xfrm>
        </p:spPr>
        <p:txBody>
          <a:bodyPr/>
          <a:lstStyle/>
          <a:p>
            <a:r>
              <a:rPr lang="el">
                <a:solidFill>
                  <a:srgbClr val="000000"/>
                </a:solidFill>
                <a:latin typeface="Century Gothic"/>
              </a:rPr>
              <a:t>CSP0011_S_E_Cyber εύρος και λειτουργίες στο SCADA: Πρότυπο παρουσίασης που δημιουργήθηκε από PR</a:t>
            </a:r>
          </a:p>
        </p:txBody>
      </p:sp>
      <p:sp>
        <p:nvSpPr>
          <p:cNvPr id="5" name="ZoneTexte 4">
            <a:extLst>
              <a:ext uri="{FF2B5EF4-FFF2-40B4-BE49-F238E27FC236}">
                <a16:creationId xmlns:a16="http://schemas.microsoft.com/office/drawing/2014/main" id="{5285F1C2-E04D-48FC-752B-7304B7EA523B}"/>
              </a:ext>
            </a:extLst>
          </p:cNvPr>
          <p:cNvSpPr txBox="1"/>
          <p:nvPr/>
        </p:nvSpPr>
        <p:spPr>
          <a:xfrm>
            <a:off x="618181" y="4360663"/>
            <a:ext cx="3242570" cy="307777"/>
          </a:xfrm>
          <a:prstGeom prst="rect">
            <a:avLst/>
          </a:prstGeom>
          <a:noFill/>
        </p:spPr>
        <p:txBody>
          <a:bodyPr wrap="square">
            <a:spAutoFit/>
          </a:bodyPr>
          <a:lstStyle/>
          <a:p>
            <a:r>
              <a:rPr lang="el" sz="1400" u="sng">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https://www.cybersecpro-project.eu/</a:t>
            </a:r>
            <a:endParaRPr lang="fr-FR">
              <a:solidFill>
                <a:schemeClr val="accent6">
                  <a:lumMod val="75000"/>
                </a:schemeClr>
              </a:solidFill>
            </a:endParaRPr>
          </a:p>
        </p:txBody>
      </p:sp>
    </p:spTree>
    <p:extLst>
      <p:ext uri="{BB962C8B-B14F-4D97-AF65-F5344CB8AC3E}">
        <p14:creationId xmlns:p14="http://schemas.microsoft.com/office/powerpoint/2010/main" val="3317799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C6E0E72-FA51-C3F9-33DC-5294031C924D}"/>
              </a:ext>
            </a:extLst>
          </p:cNvPr>
          <p:cNvSpPr>
            <a:spLocks noGrp="1"/>
          </p:cNvSpPr>
          <p:nvPr>
            <p:ph type="ftr" sz="quarter" idx="11"/>
          </p:nvPr>
        </p:nvSpPr>
        <p:spPr>
          <a:xfrm>
            <a:off x="71228" y="4802915"/>
            <a:ext cx="5113697" cy="273844"/>
          </a:xfrm>
        </p:spPr>
        <p:txBody>
          <a:bodyPr/>
          <a:lstStyle/>
          <a:p>
            <a:endParaRPr lang="fr-FR"/>
          </a:p>
        </p:txBody>
      </p:sp>
      <p:sp>
        <p:nvSpPr>
          <p:cNvPr id="3" name="Espace réservé du numéro de diapositive 2">
            <a:extLst>
              <a:ext uri="{FF2B5EF4-FFF2-40B4-BE49-F238E27FC236}">
                <a16:creationId xmlns:a16="http://schemas.microsoft.com/office/drawing/2014/main" id="{9E57EDD5-62BE-FFD0-E165-CF167D4A45D0}"/>
              </a:ext>
            </a:extLst>
          </p:cNvPr>
          <p:cNvSpPr>
            <a:spLocks noGrp="1"/>
          </p:cNvSpPr>
          <p:nvPr>
            <p:ph type="sldNum" sz="quarter" idx="12"/>
          </p:nvPr>
        </p:nvSpPr>
        <p:spPr/>
        <p:txBody>
          <a:bodyPr/>
          <a:lstStyle/>
          <a:p>
            <a:fld id="{AF8FC096-D195-4392-A597-E50EA60D946D}" type="slidenum">
              <a:rPr lang="fr-FR" smtClean="0"/>
              <a:t>40</a:t>
            </a:fld>
            <a:endParaRPr lang="fr-FR"/>
          </a:p>
        </p:txBody>
      </p:sp>
      <p:sp>
        <p:nvSpPr>
          <p:cNvPr id="11" name="ZoneTexte 10">
            <a:extLst>
              <a:ext uri="{FF2B5EF4-FFF2-40B4-BE49-F238E27FC236}">
                <a16:creationId xmlns:a16="http://schemas.microsoft.com/office/drawing/2014/main" id="{67F1DAB1-5A8D-8FA6-1497-04845ACE5525}"/>
              </a:ext>
            </a:extLst>
          </p:cNvPr>
          <p:cNvSpPr txBox="1"/>
          <p:nvPr/>
        </p:nvSpPr>
        <p:spPr>
          <a:xfrm>
            <a:off x="219456" y="148799"/>
            <a:ext cx="4572000" cy="369332"/>
          </a:xfrm>
          <a:prstGeom prst="rect">
            <a:avLst/>
          </a:prstGeom>
          <a:noFill/>
        </p:spPr>
        <p:txBody>
          <a:bodyPr wrap="square">
            <a:spAutoFit/>
          </a:bodyPr>
          <a:lstStyle/>
          <a:p>
            <a:r>
              <a:rPr lang="el" sz="1800" b="1"/>
              <a:t>Ζωντανή εγκληματολογία</a:t>
            </a:r>
            <a:endParaRPr lang="fr-FR" sz="1800" b="1"/>
          </a:p>
        </p:txBody>
      </p:sp>
      <p:sp>
        <p:nvSpPr>
          <p:cNvPr id="13" name="ZoneTexte 12">
            <a:extLst>
              <a:ext uri="{FF2B5EF4-FFF2-40B4-BE49-F238E27FC236}">
                <a16:creationId xmlns:a16="http://schemas.microsoft.com/office/drawing/2014/main" id="{5EA458A0-13C6-4728-92A9-8593DBC715D2}"/>
              </a:ext>
            </a:extLst>
          </p:cNvPr>
          <p:cNvSpPr txBox="1"/>
          <p:nvPr/>
        </p:nvSpPr>
        <p:spPr>
          <a:xfrm>
            <a:off x="183052" y="626426"/>
            <a:ext cx="8777895" cy="4455066"/>
          </a:xfrm>
          <a:prstGeom prst="rect">
            <a:avLst/>
          </a:prstGeom>
          <a:noFill/>
        </p:spPr>
        <p:txBody>
          <a:bodyPr wrap="square">
            <a:spAutoFit/>
          </a:bodyPr>
          <a:lstStyle/>
          <a:p>
            <a:r>
              <a:rPr lang="el" dirty="0"/>
              <a:t>Επειδή το SCADA πρέπει να είναι λειτουργικό 24 ώρες το 24ωρο, 7 ημέρες την εβδομάδα, οι ερευνητές δεν μπορούν να το απενεργοποιήσουν για να καταγράψουν/αναλύσουν δεδομένα.</a:t>
            </a:r>
          </a:p>
          <a:p>
            <a:r>
              <a:rPr lang="el" dirty="0"/>
              <a:t>Σε αυτή την περίπτωση, </a:t>
            </a:r>
            <a:r>
              <a:rPr lang="el" b="1" dirty="0"/>
              <a:t> η ζωντανή εγκληματολογία </a:t>
            </a:r>
            <a:r>
              <a:rPr lang="el" dirty="0"/>
              <a:t>είναι μια βιώσιμη λύση για μια ψηφιακή έρευνα. </a:t>
            </a:r>
          </a:p>
          <a:p>
            <a:endParaRPr lang="en-US" dirty="0"/>
          </a:p>
          <a:p>
            <a:r>
              <a:rPr lang="el" dirty="0"/>
              <a:t>Η ζωντανή εγκληματολογία περιλαμβάνει </a:t>
            </a:r>
          </a:p>
          <a:p>
            <a:pPr marL="285750" indent="-285750">
              <a:buFontTx/>
              <a:buChar char="-"/>
            </a:pPr>
            <a:r>
              <a:rPr lang="el" dirty="0"/>
              <a:t>Εκτέλεση απόκτησης δεδομένων </a:t>
            </a:r>
          </a:p>
          <a:p>
            <a:pPr marL="285750" indent="-285750">
              <a:buFontTx/>
              <a:buChar char="-"/>
            </a:pPr>
            <a:r>
              <a:rPr lang="el" dirty="0"/>
              <a:t>Ανάλυση σε ένα τρέχον σύστημα. </a:t>
            </a:r>
          </a:p>
          <a:p>
            <a:r>
              <a:rPr lang="el" dirty="0"/>
              <a:t>Ωστόσο, η απαίτηση 24 ώρες το 24ωρο, 7 ημέρες την εβδομάδα διαθεσιμότητας υπαγορεύει ότι η εγκληματολογική έρευνα ξοδεύει όσο το δυνατόν λιγότερο χρόνο σε ένα ζωντανό σύστημα SCADA. </a:t>
            </a:r>
          </a:p>
          <a:p>
            <a:endParaRPr lang="en-US" dirty="0"/>
          </a:p>
          <a:p>
            <a:r>
              <a:rPr lang="el" dirty="0"/>
              <a:t>Κατά συνέπεια, τα ζωντανά δεδομένα αναλύονται στη συνέχεια εκτός σύνδεσης. </a:t>
            </a:r>
          </a:p>
          <a:p>
            <a:r>
              <a:rPr lang="el" dirty="0"/>
              <a:t>Η απόκτηση δεδομένων σε πραγματικό χρόνο περιλαμβάνει </a:t>
            </a:r>
          </a:p>
          <a:p>
            <a:pPr marL="285750" indent="-285750">
              <a:buFontTx/>
              <a:buChar char="-"/>
            </a:pPr>
            <a:r>
              <a:rPr lang="el" dirty="0"/>
              <a:t>Προσωρινά δεδομένα, όπως τα περιεχόμενα της φυσικής μνήμης </a:t>
            </a:r>
          </a:p>
          <a:p>
            <a:pPr marL="285750" indent="-285750">
              <a:buFontTx/>
              <a:buChar char="-"/>
            </a:pPr>
            <a:r>
              <a:rPr lang="el" dirty="0"/>
              <a:t>Μη Προσωρινά δεδομένα, όπως δεδομένα που είναι αποθηκευμένα σε σκληρό δίσκο. </a:t>
            </a:r>
          </a:p>
          <a:p>
            <a:r>
              <a:rPr lang="el" dirty="0"/>
              <a:t>Αυτό διαφέρει από την παραδοσιακή απόκτηση νεκρών δεδομένων, η οποία περιλαμβάνει πρώτα τη λήψη του συστήματος εκτός σύνδεσης, χάνοντας όλα τα ευμετάβλητα δεδομένα. </a:t>
            </a:r>
          </a:p>
          <a:p>
            <a:endParaRPr lang="en-US" dirty="0"/>
          </a:p>
          <a:p>
            <a:r>
              <a:rPr lang="el" dirty="0"/>
              <a:t>Ωστόσο, απαιτούνται πτητικά δεδομένα για τη διερεύνηση. </a:t>
            </a:r>
          </a:p>
          <a:p>
            <a:r>
              <a:rPr lang="el" dirty="0"/>
              <a:t>- Στη φυσική μνήμη περιέχει πληροφορίες σχετικά με την τρέχουσα κατάσταση του συστήματος, όπως ο αριθμός των ανοιχτών συνδέσεων δικτύου, οι πληροφορίες διαδικασίας και τα κλειδιά κρυπτογράφησης. </a:t>
            </a:r>
            <a:endParaRPr lang="fr-FR" dirty="0"/>
          </a:p>
          <a:p>
            <a:endParaRPr lang="en-US" dirty="0"/>
          </a:p>
        </p:txBody>
      </p:sp>
    </p:spTree>
    <p:extLst>
      <p:ext uri="{BB962C8B-B14F-4D97-AF65-F5344CB8AC3E}">
        <p14:creationId xmlns:p14="http://schemas.microsoft.com/office/powerpoint/2010/main" val="175575094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B1F962E-583A-51CA-B1CA-F9526635AE59}"/>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AF46C779-3EB4-371F-9C4E-DD327D4F5470}"/>
              </a:ext>
            </a:extLst>
          </p:cNvPr>
          <p:cNvSpPr>
            <a:spLocks noGrp="1"/>
          </p:cNvSpPr>
          <p:nvPr>
            <p:ph type="sldNum" sz="quarter" idx="12"/>
          </p:nvPr>
        </p:nvSpPr>
        <p:spPr/>
        <p:txBody>
          <a:bodyPr/>
          <a:lstStyle/>
          <a:p>
            <a:fld id="{AF8FC096-D195-4392-A597-E50EA60D946D}" type="slidenum">
              <a:rPr lang="fr-FR" smtClean="0"/>
              <a:t>41</a:t>
            </a:fld>
            <a:endParaRPr lang="fr-FR"/>
          </a:p>
        </p:txBody>
      </p:sp>
      <p:sp>
        <p:nvSpPr>
          <p:cNvPr id="5" name="ZoneTexte 4">
            <a:extLst>
              <a:ext uri="{FF2B5EF4-FFF2-40B4-BE49-F238E27FC236}">
                <a16:creationId xmlns:a16="http://schemas.microsoft.com/office/drawing/2014/main" id="{6B589BA9-F035-655F-46AB-33482CAAB98D}"/>
              </a:ext>
            </a:extLst>
          </p:cNvPr>
          <p:cNvSpPr txBox="1"/>
          <p:nvPr/>
        </p:nvSpPr>
        <p:spPr>
          <a:xfrm>
            <a:off x="86263" y="117377"/>
            <a:ext cx="5382883" cy="338554"/>
          </a:xfrm>
          <a:prstGeom prst="rect">
            <a:avLst/>
          </a:prstGeom>
          <a:noFill/>
        </p:spPr>
        <p:txBody>
          <a:bodyPr wrap="square">
            <a:spAutoFit/>
          </a:bodyPr>
          <a:lstStyle/>
          <a:p>
            <a:r>
              <a:rPr lang="el" sz="1600" b="1"/>
              <a:t>Προκλήσεις απόκτησης δεδομένων PLC / SCADA</a:t>
            </a:r>
          </a:p>
        </p:txBody>
      </p:sp>
      <p:sp>
        <p:nvSpPr>
          <p:cNvPr id="6" name="ZoneTexte 5">
            <a:extLst>
              <a:ext uri="{FF2B5EF4-FFF2-40B4-BE49-F238E27FC236}">
                <a16:creationId xmlns:a16="http://schemas.microsoft.com/office/drawing/2014/main" id="{442EA8E6-72F9-2B58-24EA-6A0A527D32DA}"/>
              </a:ext>
            </a:extLst>
          </p:cNvPr>
          <p:cNvSpPr txBox="1"/>
          <p:nvPr/>
        </p:nvSpPr>
        <p:spPr>
          <a:xfrm>
            <a:off x="430281" y="1001944"/>
            <a:ext cx="4460648" cy="3193182"/>
          </a:xfrm>
          <a:prstGeom prst="rect">
            <a:avLst/>
          </a:prstGeom>
          <a:noFill/>
        </p:spPr>
        <p:txBody>
          <a:bodyPr wrap="square" rtlCol="0">
            <a:spAutoFit/>
          </a:bodyPr>
          <a:lstStyle/>
          <a:p>
            <a:r>
              <a:rPr lang="el" sz="1600" b="1" err="1"/>
              <a:t>Πρώιμη απόκτηση αποδεικτικών στοιχείων δεδομένων μετά από ένα περιστατικό</a:t>
            </a:r>
          </a:p>
          <a:p>
            <a:endParaRPr lang="fr-FR" sz="1600" b="1"/>
          </a:p>
          <a:p>
            <a:pPr marL="285750" indent="-285750">
              <a:buFontTx/>
              <a:buChar char="-"/>
            </a:pPr>
            <a:r>
              <a:rPr lang="el"/>
              <a:t>Καταγραφή ιχνών περιστατικών πριν από την αντικατάσταση</a:t>
            </a:r>
            <a:endParaRPr lang="fr-FR"/>
          </a:p>
          <a:p>
            <a:pPr marL="285750" indent="-285750">
              <a:buFontTx/>
              <a:buChar char="-"/>
            </a:pPr>
            <a:r>
              <a:rPr lang="el"/>
              <a:t>Διαδικασία κατανάλωσης πόρων</a:t>
            </a:r>
          </a:p>
          <a:p>
            <a:endParaRPr lang="fr-FR"/>
          </a:p>
          <a:p>
            <a:r>
              <a:rPr lang="el" sz="1600" b="1"/>
              <a:t>Ισχύς ψηφιακών αποδεικτικών στοιχείων</a:t>
            </a:r>
            <a:endParaRPr lang="fr-FR" sz="1600" b="1"/>
          </a:p>
          <a:p>
            <a:endParaRPr lang="fr-FR" sz="1600" b="1"/>
          </a:p>
          <a:p>
            <a:pPr marL="285750" indent="-285750">
              <a:buFontTx/>
              <a:buChar char="-"/>
            </a:pPr>
            <a:r>
              <a:rPr lang="el"/>
              <a:t>Τα ψηφιακά δεδομένα ενδέχεται να μην είναι αποδεκτά στο δικαστήριο εάν παραβιάζεται η ακεραιότητά τους</a:t>
            </a:r>
          </a:p>
          <a:p>
            <a:pPr marL="285750" indent="-285750">
              <a:buFontTx/>
              <a:buChar char="-"/>
            </a:pPr>
            <a:r>
              <a:rPr lang="el"/>
              <a:t>Πρόθεση = Αποτροπή κακόβουλης κατασκευής αποδεικτικών στοιχείων </a:t>
            </a:r>
          </a:p>
          <a:p>
            <a:pPr marL="285750" indent="-285750">
              <a:buFontTx/>
              <a:buChar char="-"/>
            </a:pPr>
            <a:r>
              <a:rPr lang="el"/>
              <a:t>Αποφύγετε σφάλματα κατά το χειρισμό αποδεικτικών στοιχείων κατά τη διάρκεια της έρευνας</a:t>
            </a:r>
            <a:endParaRPr lang="fr-FR"/>
          </a:p>
        </p:txBody>
      </p:sp>
      <p:pic>
        <p:nvPicPr>
          <p:cNvPr id="8" name="Image 7">
            <a:extLst>
              <a:ext uri="{FF2B5EF4-FFF2-40B4-BE49-F238E27FC236}">
                <a16:creationId xmlns:a16="http://schemas.microsoft.com/office/drawing/2014/main" id="{778B0396-DC63-9253-F251-134FB9726C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9099" y="556085"/>
            <a:ext cx="3810330" cy="4031329"/>
          </a:xfrm>
          <a:prstGeom prst="rect">
            <a:avLst/>
          </a:prstGeom>
        </p:spPr>
      </p:pic>
      <p:sp>
        <p:nvSpPr>
          <p:cNvPr id="4" name="ZoneTexte 3">
            <a:extLst>
              <a:ext uri="{FF2B5EF4-FFF2-40B4-BE49-F238E27FC236}">
                <a16:creationId xmlns:a16="http://schemas.microsoft.com/office/drawing/2014/main" id="{B7328D90-AE6D-438A-B3C7-0AFCDF4D5707}"/>
              </a:ext>
            </a:extLst>
          </p:cNvPr>
          <p:cNvSpPr txBox="1"/>
          <p:nvPr/>
        </p:nvSpPr>
        <p:spPr>
          <a:xfrm>
            <a:off x="4951928" y="4079583"/>
            <a:ext cx="3897501" cy="584775"/>
          </a:xfrm>
          <a:prstGeom prst="rect">
            <a:avLst/>
          </a:prstGeom>
          <a:solidFill>
            <a:schemeClr val="bg1"/>
          </a:solidFill>
        </p:spPr>
        <p:txBody>
          <a:bodyPr wrap="square" rtlCol="0">
            <a:spAutoFit/>
          </a:bodyPr>
          <a:lstStyle/>
          <a:p>
            <a:r>
              <a:rPr lang="el" sz="1600" dirty="0">
                <a:latin typeface="Gigi" panose="04040504061007020D02" pitchFamily="82" charset="0"/>
              </a:rPr>
              <a:t>Έχει παραποιήσει στοιχεία, έχει παραποιήσει αποτελέσματα...</a:t>
            </a:r>
          </a:p>
          <a:p>
            <a:r>
              <a:rPr lang="el" sz="1600" dirty="0">
                <a:latin typeface="Gigi" panose="04040504061007020D02" pitchFamily="82" charset="0"/>
              </a:rPr>
              <a:t>Και τώρα λέει ότι με αγαπάει.</a:t>
            </a:r>
          </a:p>
        </p:txBody>
      </p:sp>
    </p:spTree>
    <p:extLst>
      <p:ext uri="{BB962C8B-B14F-4D97-AF65-F5344CB8AC3E}">
        <p14:creationId xmlns:p14="http://schemas.microsoft.com/office/powerpoint/2010/main" val="95652652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l" sz="3600" b="0" i="0" u="none" strike="noStrike" kern="1200" cap="none" spc="-38" normalizeH="0" baseline="0" noProof="0">
                <a:ln>
                  <a:noFill/>
                </a:ln>
                <a:solidFill>
                  <a:srgbClr val="000000"/>
                </a:solidFill>
                <a:effectLst/>
                <a:uLnTx/>
                <a:uFillTx/>
                <a:latin typeface="Book Antiqua"/>
                <a:ea typeface="+mj-ea"/>
                <a:cs typeface="+mj-cs"/>
              </a:rPr>
              <a:t>Cyber range &amp;; λειτουργίες στο SCADA</a:t>
            </a:r>
            <a:endParaRPr lang="en-US" b="1"/>
          </a:p>
        </p:txBody>
      </p:sp>
      <p:pic>
        <p:nvPicPr>
          <p:cNvPr id="3" name="Image 2" descr="Μια εικόνα που περιέχει νερό, βάρκα, εξωτερικό, ουρανό&#10;&#10;Περιγραφή που δημιουργείται αυτόματα">
            <a:extLst>
              <a:ext uri="{FF2B5EF4-FFF2-40B4-BE49-F238E27FC236}">
                <a16:creationId xmlns:a16="http://schemas.microsoft.com/office/drawing/2014/main" id="{6A931D9D-2878-D043-F7A7-6FCCF3C8D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394504"/>
            <a:ext cx="3771225" cy="2492990"/>
          </a:xfrm>
          <a:prstGeom prst="rect">
            <a:avLst/>
          </a:prstGeom>
          <a:noFill/>
        </p:spPr>
        <p:txBody>
          <a:bodyPr wrap="none" rtlCol="0">
            <a:spAutoFit/>
          </a:bodyPr>
          <a:lstStyle/>
          <a:p>
            <a:r>
              <a:rPr lang="el" sz="2100" b="1">
                <a:solidFill>
                  <a:prstClr val="black"/>
                </a:solidFill>
                <a:latin typeface="Calibri" panose="020F0502020204030204"/>
              </a:rPr>
              <a:t>Θέμα 3 – Λεπτομερείς Αρχιτεκτονικές</a:t>
            </a:r>
          </a:p>
          <a:p>
            <a:endParaRPr lang="fr-FR" sz="2100" b="1">
              <a:solidFill>
                <a:prstClr val="black"/>
              </a:solidFill>
              <a:latin typeface="Calibri" panose="020F0502020204030204"/>
            </a:endParaRPr>
          </a:p>
          <a:p>
            <a:pPr marL="257175" indent="-257175">
              <a:buFont typeface="Arial" panose="020B0604020202020204" pitchFamily="34" charset="0"/>
              <a:buChar char="•"/>
            </a:pPr>
            <a:r>
              <a:rPr lang="el" sz="1800">
                <a:solidFill>
                  <a:prstClr val="black"/>
                </a:solidFill>
                <a:latin typeface="Calibri" panose="020F0502020204030204"/>
              </a:rPr>
              <a:t>Βασική Αρχιτεκτονική</a:t>
            </a:r>
          </a:p>
          <a:p>
            <a:pPr marL="257175" indent="-257175">
              <a:buFont typeface="Arial" panose="020B0604020202020204" pitchFamily="34" charset="0"/>
              <a:buChar char="•"/>
            </a:pPr>
            <a:r>
              <a:rPr lang="el" sz="1800" err="1">
                <a:solidFill>
                  <a:prstClr val="black"/>
                </a:solidFill>
                <a:latin typeface="Calibri" panose="020F0502020204030204"/>
              </a:rPr>
              <a:t>Σύνθετη αρχιτεκτονική</a:t>
            </a:r>
          </a:p>
          <a:p>
            <a:pPr marL="257175" indent="-257175">
              <a:buFont typeface="Arial" panose="020B0604020202020204" pitchFamily="34" charset="0"/>
              <a:buChar char="•"/>
            </a:pPr>
            <a:r>
              <a:rPr lang="el" sz="1800" err="1">
                <a:solidFill>
                  <a:prstClr val="black"/>
                </a:solidFill>
                <a:latin typeface="Calibri" panose="020F0502020204030204"/>
              </a:rPr>
              <a:t>Βιομηχανικό Διαδίκτυο των πραγμάτων (IIoT)</a:t>
            </a:r>
          </a:p>
          <a:p>
            <a:pPr marL="257175" indent="-257175">
              <a:buFont typeface="Arial" panose="020B0604020202020204" pitchFamily="34" charset="0"/>
              <a:buChar char="•"/>
            </a:pPr>
            <a:r>
              <a:rPr lang="el" sz="1800">
                <a:solidFill>
                  <a:prstClr val="black"/>
                </a:solidFill>
                <a:latin typeface="Calibri" panose="020F0502020204030204"/>
              </a:rPr>
              <a:t>Cloud υβριδική αρχιτεκτονική</a:t>
            </a:r>
          </a:p>
          <a:p>
            <a:pPr marL="257175" indent="-257175">
              <a:buFont typeface="Arial" panose="020B0604020202020204" pitchFamily="34" charset="0"/>
              <a:buChar char="•"/>
            </a:pPr>
            <a:endParaRPr lang="fr-FR" sz="2100">
              <a:solidFill>
                <a:prstClr val="black"/>
              </a:solidFill>
              <a:latin typeface="Calibri" panose="020F0502020204030204"/>
            </a:endParaRPr>
          </a:p>
          <a:p>
            <a:pPr marL="257175" indent="-257175">
              <a:buFont typeface="Arial" panose="020B0604020202020204" pitchFamily="34" charset="0"/>
              <a:buChar char="•"/>
            </a:pPr>
            <a:endParaRPr lang="fr-FR" sz="2100">
              <a:solidFill>
                <a:prstClr val="black"/>
              </a:solidFill>
              <a:latin typeface="Calibri" panose="020F0502020204030204"/>
            </a:endParaRPr>
          </a:p>
        </p:txBody>
      </p:sp>
      <p:pic>
        <p:nvPicPr>
          <p:cNvPr id="5" name="Image 4" descr="Μια εικόνα που περιέχει κείμενο, πρόσωπο, ηλεκτρονικές συσκευές, ρούχα&#10;&#10;Περιγραφή που δημιουργείται αυτόματα">
            <a:extLst>
              <a:ext uri="{FF2B5EF4-FFF2-40B4-BE49-F238E27FC236}">
                <a16:creationId xmlns:a16="http://schemas.microsoft.com/office/drawing/2014/main" id="{53F4A25D-805D-1DBE-F09C-EB6F246CA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400" y="3792764"/>
            <a:ext cx="2447018" cy="1223509"/>
          </a:xfrm>
          <a:prstGeom prst="rect">
            <a:avLst/>
          </a:prstGeom>
        </p:spPr>
      </p:pic>
    </p:spTree>
    <p:extLst>
      <p:ext uri="{BB962C8B-B14F-4D97-AF65-F5344CB8AC3E}">
        <p14:creationId xmlns:p14="http://schemas.microsoft.com/office/powerpoint/2010/main" val="2725707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A0217FE-9A50-43A9-C3B7-B3B889E48F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15728" y="295540"/>
            <a:ext cx="7430144" cy="4840853"/>
          </a:xfrm>
          <a:prstGeom prst="rect">
            <a:avLst/>
          </a:prstGeom>
        </p:spPr>
      </p:pic>
      <p:sp>
        <p:nvSpPr>
          <p:cNvPr id="3" name="ZoneTexte 2">
            <a:extLst>
              <a:ext uri="{FF2B5EF4-FFF2-40B4-BE49-F238E27FC236}">
                <a16:creationId xmlns:a16="http://schemas.microsoft.com/office/drawing/2014/main" id="{4B2CCFDC-BC34-04BE-AA92-D9FEDAD4C414}"/>
              </a:ext>
            </a:extLst>
          </p:cNvPr>
          <p:cNvSpPr txBox="1"/>
          <p:nvPr/>
        </p:nvSpPr>
        <p:spPr>
          <a:xfrm>
            <a:off x="50334" y="7107"/>
            <a:ext cx="2807624" cy="338554"/>
          </a:xfrm>
          <a:prstGeom prst="rect">
            <a:avLst/>
          </a:prstGeom>
          <a:noFill/>
        </p:spPr>
        <p:txBody>
          <a:bodyPr wrap="square">
            <a:spAutoFit/>
          </a:bodyPr>
          <a:lstStyle/>
          <a:p>
            <a:r>
              <a:rPr lang="el" sz="1600" b="1"/>
              <a:t>Βασική αρχιτεκτονική δικτύου</a:t>
            </a:r>
          </a:p>
        </p:txBody>
      </p:sp>
      <p:sp>
        <p:nvSpPr>
          <p:cNvPr id="7" name="ZoneTexte 6">
            <a:extLst>
              <a:ext uri="{FF2B5EF4-FFF2-40B4-BE49-F238E27FC236}">
                <a16:creationId xmlns:a16="http://schemas.microsoft.com/office/drawing/2014/main" id="{CF89654A-0ACC-325F-3579-72089D31D8CA}"/>
              </a:ext>
            </a:extLst>
          </p:cNvPr>
          <p:cNvSpPr txBox="1"/>
          <p:nvPr/>
        </p:nvSpPr>
        <p:spPr>
          <a:xfrm>
            <a:off x="50334" y="4422374"/>
            <a:ext cx="4400026" cy="261610"/>
          </a:xfrm>
          <a:prstGeom prst="rect">
            <a:avLst/>
          </a:prstGeom>
          <a:noFill/>
        </p:spPr>
        <p:txBody>
          <a:bodyPr wrap="square">
            <a:spAutoFit/>
          </a:bodyPr>
          <a:lstStyle/>
          <a:p>
            <a:r>
              <a:rPr lang="el" sz="1100"/>
              <a:t>  https://inductiveautomation.com/ignition/architectures</a:t>
            </a:r>
          </a:p>
        </p:txBody>
      </p:sp>
      <p:sp>
        <p:nvSpPr>
          <p:cNvPr id="9" name="ZoneTexte 8">
            <a:extLst>
              <a:ext uri="{FF2B5EF4-FFF2-40B4-BE49-F238E27FC236}">
                <a16:creationId xmlns:a16="http://schemas.microsoft.com/office/drawing/2014/main" id="{F26CAFB0-A906-7E78-5DBB-A7F5F583AD18}"/>
              </a:ext>
            </a:extLst>
          </p:cNvPr>
          <p:cNvSpPr txBox="1"/>
          <p:nvPr/>
        </p:nvSpPr>
        <p:spPr>
          <a:xfrm>
            <a:off x="2092901" y="634094"/>
            <a:ext cx="1758745" cy="230832"/>
          </a:xfrm>
          <a:prstGeom prst="rect">
            <a:avLst/>
          </a:prstGeom>
          <a:noFill/>
        </p:spPr>
        <p:txBody>
          <a:bodyPr wrap="square">
            <a:spAutoFit/>
          </a:bodyPr>
          <a:lstStyle/>
          <a:p>
            <a:r>
              <a:rPr lang="el" sz="900" b="1"/>
              <a:t>PLC/SCADA</a:t>
            </a:r>
            <a:endParaRPr lang="fr-FR" sz="900" b="1"/>
          </a:p>
        </p:txBody>
      </p:sp>
      <p:sp>
        <p:nvSpPr>
          <p:cNvPr id="13" name="ZoneTexte 12">
            <a:extLst>
              <a:ext uri="{FF2B5EF4-FFF2-40B4-BE49-F238E27FC236}">
                <a16:creationId xmlns:a16="http://schemas.microsoft.com/office/drawing/2014/main" id="{2A81769D-F3E9-5BE0-F3DC-A6017C96D754}"/>
              </a:ext>
            </a:extLst>
          </p:cNvPr>
          <p:cNvSpPr txBox="1"/>
          <p:nvPr/>
        </p:nvSpPr>
        <p:spPr>
          <a:xfrm>
            <a:off x="50334" y="4716428"/>
            <a:ext cx="4572000" cy="430887"/>
          </a:xfrm>
          <a:prstGeom prst="rect">
            <a:avLst/>
          </a:prstGeom>
          <a:noFill/>
        </p:spPr>
        <p:txBody>
          <a:bodyPr wrap="square">
            <a:spAutoFit/>
          </a:bodyPr>
          <a:lstStyle/>
          <a:p>
            <a:r>
              <a:rPr lang="el" sz="1100"/>
              <a:t>PLC: Προγραμματιζόμενος λογικός ελεγκτής </a:t>
            </a:r>
          </a:p>
          <a:p>
            <a:r>
              <a:rPr lang="el" sz="1100"/>
              <a:t>SCADA: Εποπτικός Έλεγχος και Απόκτηση Δεδομένων</a:t>
            </a:r>
            <a:endParaRPr lang="fr-FR" sz="1100"/>
          </a:p>
        </p:txBody>
      </p:sp>
      <p:sp>
        <p:nvSpPr>
          <p:cNvPr id="2" name="ZoneTexte 1">
            <a:extLst>
              <a:ext uri="{FF2B5EF4-FFF2-40B4-BE49-F238E27FC236}">
                <a16:creationId xmlns:a16="http://schemas.microsoft.com/office/drawing/2014/main" id="{66FE7FD3-2BBA-293B-2CAE-DB5975082B11}"/>
              </a:ext>
            </a:extLst>
          </p:cNvPr>
          <p:cNvSpPr txBox="1"/>
          <p:nvPr/>
        </p:nvSpPr>
        <p:spPr>
          <a:xfrm>
            <a:off x="3312101" y="3552534"/>
            <a:ext cx="1758745" cy="261610"/>
          </a:xfrm>
          <a:prstGeom prst="rect">
            <a:avLst/>
          </a:prstGeom>
          <a:solidFill>
            <a:schemeClr val="bg1"/>
          </a:solidFill>
        </p:spPr>
        <p:txBody>
          <a:bodyPr wrap="square">
            <a:spAutoFit/>
          </a:bodyPr>
          <a:lstStyle/>
          <a:p>
            <a:r>
              <a:rPr lang="el" sz="1100" b="1" err="1"/>
              <a:t>Βάση δεδομένων</a:t>
            </a:r>
            <a:endParaRPr lang="fr-FR" sz="1100" b="1"/>
          </a:p>
        </p:txBody>
      </p:sp>
      <p:sp>
        <p:nvSpPr>
          <p:cNvPr id="4" name="ZoneTexte 3">
            <a:extLst>
              <a:ext uri="{FF2B5EF4-FFF2-40B4-BE49-F238E27FC236}">
                <a16:creationId xmlns:a16="http://schemas.microsoft.com/office/drawing/2014/main" id="{66DC08B7-A173-987B-32A4-FB8623F95C8E}"/>
              </a:ext>
            </a:extLst>
          </p:cNvPr>
          <p:cNvSpPr txBox="1"/>
          <p:nvPr/>
        </p:nvSpPr>
        <p:spPr>
          <a:xfrm>
            <a:off x="5957330" y="1843477"/>
            <a:ext cx="1074841" cy="268352"/>
          </a:xfrm>
          <a:prstGeom prst="rect">
            <a:avLst/>
          </a:prstGeom>
          <a:solidFill>
            <a:schemeClr val="bg1"/>
          </a:solidFill>
        </p:spPr>
        <p:txBody>
          <a:bodyPr wrap="square">
            <a:spAutoFit/>
          </a:bodyPr>
          <a:lstStyle/>
          <a:p>
            <a:r>
              <a:rPr lang="el" sz="1100" b="1"/>
              <a:t>Διακομιστής</a:t>
            </a:r>
            <a:endParaRPr lang="fr-FR" sz="1100" b="1"/>
          </a:p>
        </p:txBody>
      </p:sp>
      <p:sp>
        <p:nvSpPr>
          <p:cNvPr id="5" name="ZoneTexte 4">
            <a:extLst>
              <a:ext uri="{FF2B5EF4-FFF2-40B4-BE49-F238E27FC236}">
                <a16:creationId xmlns:a16="http://schemas.microsoft.com/office/drawing/2014/main" id="{D3B2F41C-8AE8-5D91-DB0D-9A84431EC008}"/>
              </a:ext>
            </a:extLst>
          </p:cNvPr>
          <p:cNvSpPr txBox="1"/>
          <p:nvPr/>
        </p:nvSpPr>
        <p:spPr>
          <a:xfrm>
            <a:off x="8134473" y="3203254"/>
            <a:ext cx="704727" cy="430887"/>
          </a:xfrm>
          <a:prstGeom prst="rect">
            <a:avLst/>
          </a:prstGeom>
          <a:solidFill>
            <a:schemeClr val="bg1"/>
          </a:solidFill>
        </p:spPr>
        <p:txBody>
          <a:bodyPr wrap="square">
            <a:spAutoFit/>
          </a:bodyPr>
          <a:lstStyle/>
          <a:p>
            <a:r>
              <a:rPr lang="el" sz="1100" b="1"/>
              <a:t>Οθόνες αφής</a:t>
            </a:r>
            <a:endParaRPr lang="fr-FR" sz="1100" b="1"/>
          </a:p>
        </p:txBody>
      </p:sp>
      <p:sp>
        <p:nvSpPr>
          <p:cNvPr id="6" name="ZoneTexte 5">
            <a:extLst>
              <a:ext uri="{FF2B5EF4-FFF2-40B4-BE49-F238E27FC236}">
                <a16:creationId xmlns:a16="http://schemas.microsoft.com/office/drawing/2014/main" id="{B6E9AF99-F0E6-9C0C-016E-6F06CCBC974E}"/>
              </a:ext>
            </a:extLst>
          </p:cNvPr>
          <p:cNvSpPr txBox="1"/>
          <p:nvPr/>
        </p:nvSpPr>
        <p:spPr>
          <a:xfrm>
            <a:off x="7720816" y="4017403"/>
            <a:ext cx="1140156" cy="430887"/>
          </a:xfrm>
          <a:prstGeom prst="rect">
            <a:avLst/>
          </a:prstGeom>
          <a:solidFill>
            <a:schemeClr val="bg1"/>
          </a:solidFill>
        </p:spPr>
        <p:txBody>
          <a:bodyPr wrap="square">
            <a:spAutoFit/>
          </a:bodyPr>
          <a:lstStyle/>
          <a:p>
            <a:r>
              <a:rPr lang="el" sz="1100" b="1" dirty="0"/>
              <a:t>Πελάτες που εκκινούνται μέσω διαδικτύου</a:t>
            </a:r>
            <a:endParaRPr lang="fr-FR" sz="1100" b="1" dirty="0"/>
          </a:p>
        </p:txBody>
      </p:sp>
      <p:sp>
        <p:nvSpPr>
          <p:cNvPr id="8" name="ZoneTexte 7">
            <a:extLst>
              <a:ext uri="{FF2B5EF4-FFF2-40B4-BE49-F238E27FC236}">
                <a16:creationId xmlns:a16="http://schemas.microsoft.com/office/drawing/2014/main" id="{426078F4-4286-A299-9459-8B52987C541E}"/>
              </a:ext>
            </a:extLst>
          </p:cNvPr>
          <p:cNvSpPr txBox="1"/>
          <p:nvPr/>
        </p:nvSpPr>
        <p:spPr>
          <a:xfrm>
            <a:off x="6580660" y="4521279"/>
            <a:ext cx="1140156" cy="430887"/>
          </a:xfrm>
          <a:prstGeom prst="rect">
            <a:avLst/>
          </a:prstGeom>
          <a:solidFill>
            <a:schemeClr val="bg1"/>
          </a:solidFill>
        </p:spPr>
        <p:txBody>
          <a:bodyPr wrap="square">
            <a:spAutoFit/>
          </a:bodyPr>
          <a:lstStyle/>
          <a:p>
            <a:r>
              <a:rPr lang="el" sz="1100" b="1" dirty="0"/>
              <a:t>Σχεδιαστές που ξεκινούν από το Web</a:t>
            </a:r>
            <a:endParaRPr lang="fr-FR" sz="1100" b="1" dirty="0"/>
          </a:p>
        </p:txBody>
      </p:sp>
      <p:sp>
        <p:nvSpPr>
          <p:cNvPr id="10" name="ZoneTexte 9">
            <a:extLst>
              <a:ext uri="{FF2B5EF4-FFF2-40B4-BE49-F238E27FC236}">
                <a16:creationId xmlns:a16="http://schemas.microsoft.com/office/drawing/2014/main" id="{004490E4-BEC9-7F22-E837-F2A298EDD803}"/>
              </a:ext>
            </a:extLst>
          </p:cNvPr>
          <p:cNvSpPr txBox="1"/>
          <p:nvPr/>
        </p:nvSpPr>
        <p:spPr>
          <a:xfrm>
            <a:off x="5628536" y="4691969"/>
            <a:ext cx="913779" cy="430887"/>
          </a:xfrm>
          <a:prstGeom prst="rect">
            <a:avLst/>
          </a:prstGeom>
          <a:solidFill>
            <a:schemeClr val="bg1"/>
          </a:solidFill>
        </p:spPr>
        <p:txBody>
          <a:bodyPr wrap="square">
            <a:spAutoFit/>
          </a:bodyPr>
          <a:lstStyle/>
          <a:p>
            <a:r>
              <a:rPr lang="el" sz="1100" b="1"/>
              <a:t>Κινητές συσκευές</a:t>
            </a:r>
            <a:endParaRPr lang="fr-FR" sz="1100" b="1"/>
          </a:p>
        </p:txBody>
      </p:sp>
    </p:spTree>
    <p:extLst>
      <p:ext uri="{BB962C8B-B14F-4D97-AF65-F5344CB8AC3E}">
        <p14:creationId xmlns:p14="http://schemas.microsoft.com/office/powerpoint/2010/main" val="131168163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0CEE3BF-E2CE-B276-6037-3DB5BE5E4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6168" y="0"/>
            <a:ext cx="7577126" cy="5143500"/>
          </a:xfrm>
          <a:prstGeom prst="rect">
            <a:avLst/>
          </a:prstGeom>
        </p:spPr>
      </p:pic>
      <p:sp>
        <p:nvSpPr>
          <p:cNvPr id="4" name="ZoneTexte 3">
            <a:extLst>
              <a:ext uri="{FF2B5EF4-FFF2-40B4-BE49-F238E27FC236}">
                <a16:creationId xmlns:a16="http://schemas.microsoft.com/office/drawing/2014/main" id="{75AF3634-5B6B-7C34-E02E-73F89B911F57}"/>
              </a:ext>
            </a:extLst>
          </p:cNvPr>
          <p:cNvSpPr txBox="1"/>
          <p:nvPr/>
        </p:nvSpPr>
        <p:spPr>
          <a:xfrm>
            <a:off x="7964100" y="398739"/>
            <a:ext cx="911454" cy="369332"/>
          </a:xfrm>
          <a:prstGeom prst="rect">
            <a:avLst/>
          </a:prstGeom>
          <a:noFill/>
        </p:spPr>
        <p:txBody>
          <a:bodyPr wrap="square">
            <a:spAutoFit/>
          </a:bodyPr>
          <a:lstStyle/>
          <a:p>
            <a:pPr algn="ctr"/>
            <a:r>
              <a:rPr lang="el" sz="900" b="1"/>
              <a:t>Τοπικός ιστότοπος </a:t>
            </a:r>
          </a:p>
          <a:p>
            <a:pPr algn="ctr"/>
            <a:r>
              <a:rPr lang="el" sz="900" b="1"/>
              <a:t>PLC/SCADA</a:t>
            </a:r>
            <a:endParaRPr lang="fr-FR" sz="900" b="1"/>
          </a:p>
        </p:txBody>
      </p:sp>
      <p:sp>
        <p:nvSpPr>
          <p:cNvPr id="5" name="ZoneTexte 4">
            <a:extLst>
              <a:ext uri="{FF2B5EF4-FFF2-40B4-BE49-F238E27FC236}">
                <a16:creationId xmlns:a16="http://schemas.microsoft.com/office/drawing/2014/main" id="{E95F0CEF-F8D4-14AD-FEF2-87798AABE719}"/>
              </a:ext>
            </a:extLst>
          </p:cNvPr>
          <p:cNvSpPr txBox="1"/>
          <p:nvPr/>
        </p:nvSpPr>
        <p:spPr>
          <a:xfrm>
            <a:off x="120706" y="106351"/>
            <a:ext cx="2420224" cy="769441"/>
          </a:xfrm>
          <a:prstGeom prst="rect">
            <a:avLst/>
          </a:prstGeom>
          <a:noFill/>
        </p:spPr>
        <p:txBody>
          <a:bodyPr wrap="square">
            <a:spAutoFit/>
          </a:bodyPr>
          <a:lstStyle/>
          <a:p>
            <a:r>
              <a:rPr lang="el" sz="1600" b="1" err="1"/>
              <a:t>Σύνθετη αρχιτεκτονική δικτύου</a:t>
            </a:r>
          </a:p>
          <a:p>
            <a:r>
              <a:rPr lang="el" sz="1100"/>
              <a:t>WAN / LAN</a:t>
            </a:r>
          </a:p>
        </p:txBody>
      </p:sp>
      <p:sp>
        <p:nvSpPr>
          <p:cNvPr id="2" name="ZoneTexte 1">
            <a:extLst>
              <a:ext uri="{FF2B5EF4-FFF2-40B4-BE49-F238E27FC236}">
                <a16:creationId xmlns:a16="http://schemas.microsoft.com/office/drawing/2014/main" id="{7D5FA2AB-1709-17C3-3B67-731A92556A25}"/>
              </a:ext>
            </a:extLst>
          </p:cNvPr>
          <p:cNvSpPr txBox="1"/>
          <p:nvPr/>
        </p:nvSpPr>
        <p:spPr>
          <a:xfrm>
            <a:off x="3124982" y="1926667"/>
            <a:ext cx="718202"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b="0">
                <a:solidFill>
                  <a:schemeClr val="bg2">
                    <a:lumMod val="50000"/>
                  </a:schemeClr>
                </a:solidFill>
              </a:rPr>
              <a:t>Διακομιστής Internet/Cloud</a:t>
            </a:r>
          </a:p>
        </p:txBody>
      </p:sp>
      <p:sp>
        <p:nvSpPr>
          <p:cNvPr id="6" name="ZoneTexte 5">
            <a:extLst>
              <a:ext uri="{FF2B5EF4-FFF2-40B4-BE49-F238E27FC236}">
                <a16:creationId xmlns:a16="http://schemas.microsoft.com/office/drawing/2014/main" id="{FE0819A9-54AC-5D5F-C3E5-4973C64F3F0C}"/>
              </a:ext>
            </a:extLst>
          </p:cNvPr>
          <p:cNvSpPr txBox="1"/>
          <p:nvPr/>
        </p:nvSpPr>
        <p:spPr>
          <a:xfrm>
            <a:off x="1789723" y="1989859"/>
            <a:ext cx="1110308"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l" sz="1000" dirty="0">
                <a:solidFill>
                  <a:schemeClr val="bg2">
                    <a:lumMod val="50000"/>
                  </a:schemeClr>
                </a:solidFill>
              </a:rPr>
              <a:t>SCADA απομακρυσμένης τοποθεσίας</a:t>
            </a:r>
          </a:p>
        </p:txBody>
      </p:sp>
      <p:sp>
        <p:nvSpPr>
          <p:cNvPr id="7" name="ZoneTexte 6">
            <a:extLst>
              <a:ext uri="{FF2B5EF4-FFF2-40B4-BE49-F238E27FC236}">
                <a16:creationId xmlns:a16="http://schemas.microsoft.com/office/drawing/2014/main" id="{898FEE05-E8C0-4A18-5D6D-E39D6D071B4C}"/>
              </a:ext>
            </a:extLst>
          </p:cNvPr>
          <p:cNvSpPr txBox="1"/>
          <p:nvPr/>
        </p:nvSpPr>
        <p:spPr>
          <a:xfrm>
            <a:off x="3370841" y="3535083"/>
            <a:ext cx="718202"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l" sz="1000">
                <a:solidFill>
                  <a:schemeClr val="bg2">
                    <a:lumMod val="50000"/>
                  </a:schemeClr>
                </a:solidFill>
              </a:rPr>
              <a:t>Κεντρική ιστοσελίδα SCADA</a:t>
            </a:r>
          </a:p>
        </p:txBody>
      </p:sp>
      <p:sp>
        <p:nvSpPr>
          <p:cNvPr id="8" name="ZoneTexte 7">
            <a:extLst>
              <a:ext uri="{FF2B5EF4-FFF2-40B4-BE49-F238E27FC236}">
                <a16:creationId xmlns:a16="http://schemas.microsoft.com/office/drawing/2014/main" id="{A74F6962-3F95-7122-FABE-D1189876CD5E}"/>
              </a:ext>
            </a:extLst>
          </p:cNvPr>
          <p:cNvSpPr txBox="1"/>
          <p:nvPr/>
        </p:nvSpPr>
        <p:spPr>
          <a:xfrm>
            <a:off x="1691815" y="4302812"/>
            <a:ext cx="2286781" cy="6580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900" b="0">
                <a:solidFill>
                  <a:schemeClr val="bg2">
                    <a:lumMod val="50000"/>
                  </a:schemeClr>
                </a:solidFill>
              </a:rPr>
              <a:t>* Οι συνδέσεις MQTT απαιτούν έναν μεσίτη MQTT, τις μονάδες MQTT και συσκευές με δυνατότητα MQTT ή πύλες Edge στο πεδίο </a:t>
            </a:r>
          </a:p>
        </p:txBody>
      </p:sp>
      <p:sp>
        <p:nvSpPr>
          <p:cNvPr id="9" name="ZoneTexte 8">
            <a:extLst>
              <a:ext uri="{FF2B5EF4-FFF2-40B4-BE49-F238E27FC236}">
                <a16:creationId xmlns:a16="http://schemas.microsoft.com/office/drawing/2014/main" id="{D79BEEA9-848F-C38D-A659-01A34B5D9893}"/>
              </a:ext>
            </a:extLst>
          </p:cNvPr>
          <p:cNvSpPr txBox="1"/>
          <p:nvPr/>
        </p:nvSpPr>
        <p:spPr>
          <a:xfrm>
            <a:off x="7325962" y="4424108"/>
            <a:ext cx="1423184" cy="415498"/>
          </a:xfrm>
          <a:prstGeom prst="rect">
            <a:avLst/>
          </a:prstGeom>
          <a:solidFill>
            <a:schemeClr val="bg1"/>
          </a:solidFill>
        </p:spPr>
        <p:txBody>
          <a:bodyPr wrap="square">
            <a:spAutoFit/>
          </a:bodyPr>
          <a:lstStyle/>
          <a:p>
            <a:r>
              <a:rPr lang="el" sz="1050" b="1"/>
              <a:t>Πελάτες ανάφλεξης που εκκινούνται μέσω διαδικτύου</a:t>
            </a:r>
            <a:endParaRPr lang="fr-FR" sz="1050" b="1"/>
          </a:p>
        </p:txBody>
      </p:sp>
      <p:sp>
        <p:nvSpPr>
          <p:cNvPr id="10" name="ZoneTexte 9">
            <a:extLst>
              <a:ext uri="{FF2B5EF4-FFF2-40B4-BE49-F238E27FC236}">
                <a16:creationId xmlns:a16="http://schemas.microsoft.com/office/drawing/2014/main" id="{0E9FAADB-91A9-7636-DE7A-8F32FF107139}"/>
              </a:ext>
            </a:extLst>
          </p:cNvPr>
          <p:cNvSpPr txBox="1"/>
          <p:nvPr/>
        </p:nvSpPr>
        <p:spPr>
          <a:xfrm>
            <a:off x="7402162" y="2230218"/>
            <a:ext cx="911454"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ctr">
              <a:defRPr sz="1000" b="1">
                <a:solidFill>
                  <a:schemeClr val="bg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a:t>Τοπικός ιστότοπος </a:t>
            </a:r>
          </a:p>
          <a:p>
            <a:r>
              <a:rPr lang="el"/>
              <a:t>SCADA</a:t>
            </a:r>
            <a:endParaRPr lang="fr-FR"/>
          </a:p>
        </p:txBody>
      </p:sp>
      <p:sp>
        <p:nvSpPr>
          <p:cNvPr id="11" name="ZoneTexte 10">
            <a:extLst>
              <a:ext uri="{FF2B5EF4-FFF2-40B4-BE49-F238E27FC236}">
                <a16:creationId xmlns:a16="http://schemas.microsoft.com/office/drawing/2014/main" id="{D77C2F33-83B9-4A6B-03AC-BEED0A113498}"/>
              </a:ext>
            </a:extLst>
          </p:cNvPr>
          <p:cNvSpPr txBox="1"/>
          <p:nvPr/>
        </p:nvSpPr>
        <p:spPr>
          <a:xfrm>
            <a:off x="2992903" y="1904018"/>
            <a:ext cx="943153"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800" b="0">
                <a:solidFill>
                  <a:schemeClr val="bg2">
                    <a:lumMod val="50000"/>
                  </a:schemeClr>
                </a:solidFill>
              </a:rPr>
              <a:t>Διακομιστής Internet/Cloud</a:t>
            </a:r>
          </a:p>
        </p:txBody>
      </p:sp>
      <p:sp>
        <p:nvSpPr>
          <p:cNvPr id="12" name="ZoneTexte 11">
            <a:extLst>
              <a:ext uri="{FF2B5EF4-FFF2-40B4-BE49-F238E27FC236}">
                <a16:creationId xmlns:a16="http://schemas.microsoft.com/office/drawing/2014/main" id="{5DAA7959-1C90-420F-D518-2B90A3F18B43}"/>
              </a:ext>
            </a:extLst>
          </p:cNvPr>
          <p:cNvSpPr txBox="1"/>
          <p:nvPr/>
        </p:nvSpPr>
        <p:spPr>
          <a:xfrm>
            <a:off x="4279248" y="3380925"/>
            <a:ext cx="613211" cy="174940"/>
          </a:xfrm>
          <a:prstGeom prst="rect">
            <a:avLst/>
          </a:prstGeom>
          <a:solidFill>
            <a:srgbClr val="E7E9E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800" b="0" err="1">
                <a:solidFill>
                  <a:schemeClr val="bg2">
                    <a:lumMod val="50000"/>
                  </a:schemeClr>
                </a:solidFill>
              </a:rPr>
              <a:t>Βάση δεδομένων</a:t>
            </a:r>
            <a:endParaRPr lang="fr-FR" sz="800" b="0">
              <a:solidFill>
                <a:schemeClr val="bg2">
                  <a:lumMod val="50000"/>
                </a:schemeClr>
              </a:solidFill>
            </a:endParaRPr>
          </a:p>
        </p:txBody>
      </p:sp>
      <p:sp>
        <p:nvSpPr>
          <p:cNvPr id="13" name="ZoneTexte 12">
            <a:extLst>
              <a:ext uri="{FF2B5EF4-FFF2-40B4-BE49-F238E27FC236}">
                <a16:creationId xmlns:a16="http://schemas.microsoft.com/office/drawing/2014/main" id="{13D0D81A-5E86-2600-32A3-5DAB940BF154}"/>
              </a:ext>
            </a:extLst>
          </p:cNvPr>
          <p:cNvSpPr txBox="1"/>
          <p:nvPr/>
        </p:nvSpPr>
        <p:spPr>
          <a:xfrm>
            <a:off x="5886376" y="2658036"/>
            <a:ext cx="819962" cy="223847"/>
          </a:xfrm>
          <a:prstGeom prst="rect">
            <a:avLst/>
          </a:prstGeom>
          <a:solidFill>
            <a:srgbClr val="E7E9E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800" b="0">
                <a:solidFill>
                  <a:schemeClr val="bg2">
                    <a:lumMod val="50000"/>
                  </a:schemeClr>
                </a:solidFill>
              </a:rPr>
              <a:t>Κεντρική πύλη ανάφλεξης</a:t>
            </a:r>
          </a:p>
        </p:txBody>
      </p:sp>
      <p:sp>
        <p:nvSpPr>
          <p:cNvPr id="14" name="ZoneTexte 13">
            <a:extLst>
              <a:ext uri="{FF2B5EF4-FFF2-40B4-BE49-F238E27FC236}">
                <a16:creationId xmlns:a16="http://schemas.microsoft.com/office/drawing/2014/main" id="{DEB600F7-AFA6-B77D-EB64-1D23BF32F8A3}"/>
              </a:ext>
            </a:extLst>
          </p:cNvPr>
          <p:cNvSpPr txBox="1"/>
          <p:nvPr/>
        </p:nvSpPr>
        <p:spPr>
          <a:xfrm>
            <a:off x="4760223" y="686112"/>
            <a:ext cx="718203"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800" b="0">
                <a:solidFill>
                  <a:schemeClr val="bg2">
                    <a:lumMod val="50000"/>
                  </a:schemeClr>
                </a:solidFill>
              </a:rPr>
              <a:t>MQTT </a:t>
            </a:r>
          </a:p>
          <a:p>
            <a:r>
              <a:rPr lang="el" sz="800" b="0">
                <a:solidFill>
                  <a:schemeClr val="bg2">
                    <a:lumMod val="50000"/>
                  </a:schemeClr>
                </a:solidFill>
              </a:rPr>
              <a:t>Συνδέσεις</a:t>
            </a:r>
          </a:p>
        </p:txBody>
      </p:sp>
      <p:sp>
        <p:nvSpPr>
          <p:cNvPr id="15" name="ZoneTexte 14">
            <a:extLst>
              <a:ext uri="{FF2B5EF4-FFF2-40B4-BE49-F238E27FC236}">
                <a16:creationId xmlns:a16="http://schemas.microsoft.com/office/drawing/2014/main" id="{5E6C427D-D145-0D7E-4889-1F161EF5B371}"/>
              </a:ext>
            </a:extLst>
          </p:cNvPr>
          <p:cNvSpPr txBox="1"/>
          <p:nvPr/>
        </p:nvSpPr>
        <p:spPr>
          <a:xfrm>
            <a:off x="1598394" y="1655277"/>
            <a:ext cx="613211" cy="174940"/>
          </a:xfrm>
          <a:prstGeom prst="rect">
            <a:avLst/>
          </a:prstGeom>
          <a:solidFill>
            <a:srgbClr val="E7E9E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800" b="0" err="1">
                <a:solidFill>
                  <a:schemeClr val="bg2">
                    <a:lumMod val="50000"/>
                  </a:schemeClr>
                </a:solidFill>
              </a:rPr>
              <a:t>Βάση δεδομένων</a:t>
            </a:r>
            <a:endParaRPr lang="fr-FR" sz="800" b="0">
              <a:solidFill>
                <a:schemeClr val="bg2">
                  <a:lumMod val="50000"/>
                </a:schemeClr>
              </a:solidFill>
            </a:endParaRPr>
          </a:p>
        </p:txBody>
      </p:sp>
      <p:sp>
        <p:nvSpPr>
          <p:cNvPr id="16" name="ZoneTexte 15">
            <a:extLst>
              <a:ext uri="{FF2B5EF4-FFF2-40B4-BE49-F238E27FC236}">
                <a16:creationId xmlns:a16="http://schemas.microsoft.com/office/drawing/2014/main" id="{484ABB7E-4498-6514-06E5-57F88A28E361}"/>
              </a:ext>
            </a:extLst>
          </p:cNvPr>
          <p:cNvSpPr txBox="1"/>
          <p:nvPr/>
        </p:nvSpPr>
        <p:spPr>
          <a:xfrm>
            <a:off x="4506113" y="205192"/>
            <a:ext cx="613211" cy="2450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800" b="0">
                <a:solidFill>
                  <a:schemeClr val="bg2">
                    <a:lumMod val="50000"/>
                  </a:schemeClr>
                </a:solidFill>
              </a:rPr>
              <a:t>Πύλη Edge</a:t>
            </a:r>
          </a:p>
        </p:txBody>
      </p:sp>
      <p:sp>
        <p:nvSpPr>
          <p:cNvPr id="17" name="ZoneTexte 16">
            <a:extLst>
              <a:ext uri="{FF2B5EF4-FFF2-40B4-BE49-F238E27FC236}">
                <a16:creationId xmlns:a16="http://schemas.microsoft.com/office/drawing/2014/main" id="{2407EA34-9FD1-AA43-CC45-24CB57A04B8F}"/>
              </a:ext>
            </a:extLst>
          </p:cNvPr>
          <p:cNvSpPr txBox="1"/>
          <p:nvPr/>
        </p:nvSpPr>
        <p:spPr>
          <a:xfrm>
            <a:off x="6420513" y="1406652"/>
            <a:ext cx="613211" cy="174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800" b="0" err="1">
                <a:solidFill>
                  <a:schemeClr val="bg2">
                    <a:lumMod val="50000"/>
                  </a:schemeClr>
                </a:solidFill>
              </a:rPr>
              <a:t>Βάση δεδομένων</a:t>
            </a:r>
            <a:endParaRPr lang="fr-FR" sz="800" b="0">
              <a:solidFill>
                <a:schemeClr val="bg2">
                  <a:lumMod val="50000"/>
                </a:schemeClr>
              </a:solidFill>
            </a:endParaRPr>
          </a:p>
        </p:txBody>
      </p:sp>
      <p:sp>
        <p:nvSpPr>
          <p:cNvPr id="18" name="ZoneTexte 17">
            <a:extLst>
              <a:ext uri="{FF2B5EF4-FFF2-40B4-BE49-F238E27FC236}">
                <a16:creationId xmlns:a16="http://schemas.microsoft.com/office/drawing/2014/main" id="{E9C09688-D600-DF42-D692-974BF38CF222}"/>
              </a:ext>
            </a:extLst>
          </p:cNvPr>
          <p:cNvSpPr txBox="1"/>
          <p:nvPr/>
        </p:nvSpPr>
        <p:spPr>
          <a:xfrm>
            <a:off x="5666139" y="497998"/>
            <a:ext cx="499130" cy="357173"/>
          </a:xfrm>
          <a:prstGeom prst="rect">
            <a:avLst/>
          </a:prstGeom>
          <a:solidFill>
            <a:srgbClr val="E7E9E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800" b="0">
                <a:solidFill>
                  <a:schemeClr val="bg2">
                    <a:lumMod val="50000"/>
                  </a:schemeClr>
                </a:solidFill>
              </a:rPr>
              <a:t>Κουτιά κατάθεσης δεδομένων</a:t>
            </a:r>
          </a:p>
        </p:txBody>
      </p:sp>
    </p:spTree>
    <p:extLst>
      <p:ext uri="{BB962C8B-B14F-4D97-AF65-F5344CB8AC3E}">
        <p14:creationId xmlns:p14="http://schemas.microsoft.com/office/powerpoint/2010/main" val="1967219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87F3C1B-B471-F0C8-62B0-ED4F7CC9DF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409" y="119740"/>
            <a:ext cx="7692780" cy="4969329"/>
          </a:xfrm>
          <a:prstGeom prst="rect">
            <a:avLst/>
          </a:prstGeom>
        </p:spPr>
      </p:pic>
      <p:sp>
        <p:nvSpPr>
          <p:cNvPr id="7" name="ZoneTexte 6">
            <a:extLst>
              <a:ext uri="{FF2B5EF4-FFF2-40B4-BE49-F238E27FC236}">
                <a16:creationId xmlns:a16="http://schemas.microsoft.com/office/drawing/2014/main" id="{938AEA3E-117A-1359-CFC8-F917ADAE77A5}"/>
              </a:ext>
            </a:extLst>
          </p:cNvPr>
          <p:cNvSpPr txBox="1"/>
          <p:nvPr/>
        </p:nvSpPr>
        <p:spPr>
          <a:xfrm>
            <a:off x="6253993" y="58723"/>
            <a:ext cx="2814507" cy="338554"/>
          </a:xfrm>
          <a:prstGeom prst="rect">
            <a:avLst/>
          </a:prstGeom>
          <a:noFill/>
        </p:spPr>
        <p:txBody>
          <a:bodyPr wrap="square">
            <a:spAutoFit/>
          </a:bodyPr>
          <a:lstStyle/>
          <a:p>
            <a:pPr algn="r"/>
            <a:r>
              <a:rPr lang="el" sz="1600" b="1"/>
              <a:t>Βιομηχανική αρχιτεκτονική IoT</a:t>
            </a:r>
          </a:p>
        </p:txBody>
      </p:sp>
      <p:sp>
        <p:nvSpPr>
          <p:cNvPr id="4" name="Rectangle 3">
            <a:extLst>
              <a:ext uri="{FF2B5EF4-FFF2-40B4-BE49-F238E27FC236}">
                <a16:creationId xmlns:a16="http://schemas.microsoft.com/office/drawing/2014/main" id="{7EF2FB05-8B7F-E838-2859-2328C7CA020B}"/>
              </a:ext>
            </a:extLst>
          </p:cNvPr>
          <p:cNvSpPr/>
          <p:nvPr/>
        </p:nvSpPr>
        <p:spPr>
          <a:xfrm>
            <a:off x="698500" y="136210"/>
            <a:ext cx="1320800" cy="419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l" sz="700" b="1" err="1">
                <a:solidFill>
                  <a:sysClr val="windowText" lastClr="000000"/>
                </a:solidFill>
              </a:rPr>
              <a:t>PLC/RTUs</a:t>
            </a:r>
            <a:endParaRPr lang="fr-FR" sz="700" b="1">
              <a:solidFill>
                <a:sysClr val="windowText" lastClr="000000"/>
              </a:solidFill>
            </a:endParaRPr>
          </a:p>
          <a:p>
            <a:r>
              <a:rPr lang="el" sz="700" err="1">
                <a:solidFill>
                  <a:schemeClr val="bg2">
                    <a:lumMod val="50000"/>
                  </a:schemeClr>
                </a:solidFill>
              </a:rPr>
              <a:t>Συνδεθείτε σε οποιοδήποτε PLC ή RTU</a:t>
            </a:r>
          </a:p>
          <a:p>
            <a:r>
              <a:rPr lang="el" sz="700" err="1">
                <a:solidFill>
                  <a:schemeClr val="bg2">
                    <a:lumMod val="50000"/>
                  </a:schemeClr>
                </a:solidFill>
              </a:rPr>
              <a:t>μέσω της μετάδοσης</a:t>
            </a:r>
          </a:p>
          <a:p>
            <a:r>
              <a:rPr lang="el" sz="700">
                <a:solidFill>
                  <a:schemeClr val="bg2">
                    <a:lumMod val="50000"/>
                  </a:schemeClr>
                </a:solidFill>
              </a:rPr>
              <a:t>Μονάδα ή πύλη Edge</a:t>
            </a:r>
          </a:p>
        </p:txBody>
      </p:sp>
      <p:sp>
        <p:nvSpPr>
          <p:cNvPr id="6" name="Rectangle 5">
            <a:extLst>
              <a:ext uri="{FF2B5EF4-FFF2-40B4-BE49-F238E27FC236}">
                <a16:creationId xmlns:a16="http://schemas.microsoft.com/office/drawing/2014/main" id="{6FE7813C-637F-4303-C596-733F8CBED9D2}"/>
              </a:ext>
            </a:extLst>
          </p:cNvPr>
          <p:cNvSpPr/>
          <p:nvPr/>
        </p:nvSpPr>
        <p:spPr>
          <a:xfrm>
            <a:off x="2890008" y="119740"/>
            <a:ext cx="1320800" cy="419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l" sz="700" b="1">
                <a:solidFill>
                  <a:sysClr val="windowText" lastClr="000000"/>
                </a:solidFill>
              </a:rPr>
              <a:t>Πύλη Edge</a:t>
            </a:r>
          </a:p>
          <a:p>
            <a:r>
              <a:rPr lang="el" sz="700">
                <a:solidFill>
                  <a:schemeClr val="bg2">
                    <a:lumMod val="50000"/>
                  </a:schemeClr>
                </a:solidFill>
              </a:rPr>
              <a:t>Συσκευή με δυνατότητα MQTT Συνδέει συσκευές άκρων σε μια υπηρεσία MQTT</a:t>
            </a:r>
          </a:p>
        </p:txBody>
      </p:sp>
      <p:sp>
        <p:nvSpPr>
          <p:cNvPr id="9" name="ZoneTexte 8">
            <a:extLst>
              <a:ext uri="{FF2B5EF4-FFF2-40B4-BE49-F238E27FC236}">
                <a16:creationId xmlns:a16="http://schemas.microsoft.com/office/drawing/2014/main" id="{44129F5D-4B1E-CDA5-E7B5-12D2B3736CF9}"/>
              </a:ext>
            </a:extLst>
          </p:cNvPr>
          <p:cNvSpPr txBox="1"/>
          <p:nvPr/>
        </p:nvSpPr>
        <p:spPr>
          <a:xfrm>
            <a:off x="745025" y="2122956"/>
            <a:ext cx="1066190"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a:t>Ανάφλεξη συσκευής πεδίου</a:t>
            </a:r>
          </a:p>
          <a:p>
            <a:r>
              <a:rPr lang="el" b="0">
                <a:solidFill>
                  <a:schemeClr val="bg2">
                    <a:lumMod val="50000"/>
                  </a:schemeClr>
                </a:solidFill>
              </a:rPr>
              <a:t>Εγκατεστημένο Edge MQTT</a:t>
            </a:r>
            <a:endParaRPr lang="fr-FR" b="0">
              <a:solidFill>
                <a:schemeClr val="bg2">
                  <a:lumMod val="50000"/>
                </a:schemeClr>
              </a:solidFill>
            </a:endParaRPr>
          </a:p>
          <a:p>
            <a:r>
              <a:rPr lang="el" b="0" err="1">
                <a:solidFill>
                  <a:schemeClr val="bg2">
                    <a:lumMod val="50000"/>
                  </a:schemeClr>
                </a:solidFill>
              </a:rPr>
              <a:t>Δημοσίευση δεδομένων συσκευής l0</a:t>
            </a:r>
          </a:p>
          <a:p>
            <a:r>
              <a:rPr lang="el" b="0">
                <a:solidFill>
                  <a:schemeClr val="bg2">
                    <a:lumMod val="50000"/>
                  </a:schemeClr>
                </a:solidFill>
              </a:rPr>
              <a:t>σε διακομιστή MQTT</a:t>
            </a:r>
          </a:p>
        </p:txBody>
      </p:sp>
      <p:sp>
        <p:nvSpPr>
          <p:cNvPr id="10" name="ZoneTexte 9">
            <a:extLst>
              <a:ext uri="{FF2B5EF4-FFF2-40B4-BE49-F238E27FC236}">
                <a16:creationId xmlns:a16="http://schemas.microsoft.com/office/drawing/2014/main" id="{15F6DCA3-72F4-8F5B-B96E-FBE300543041}"/>
              </a:ext>
            </a:extLst>
          </p:cNvPr>
          <p:cNvSpPr txBox="1"/>
          <p:nvPr/>
        </p:nvSpPr>
        <p:spPr>
          <a:xfrm>
            <a:off x="1873987" y="681925"/>
            <a:ext cx="1179878" cy="320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a:t>Μονάδα μετάδοσης MQTT</a:t>
            </a:r>
          </a:p>
          <a:p>
            <a:r>
              <a:rPr lang="el" b="0">
                <a:solidFill>
                  <a:schemeClr val="bg2">
                    <a:lumMod val="50000"/>
                  </a:schemeClr>
                </a:solidFill>
              </a:rPr>
              <a:t>Χρήση ανάφλεξης για δημοσίευση</a:t>
            </a:r>
            <a:endParaRPr lang="fr-FR" b="0">
              <a:solidFill>
                <a:schemeClr val="bg2">
                  <a:lumMod val="50000"/>
                </a:schemeClr>
              </a:solidFill>
            </a:endParaRPr>
          </a:p>
          <a:p>
            <a:r>
              <a:rPr lang="el" b="0">
                <a:solidFill>
                  <a:schemeClr val="bg2">
                    <a:lumMod val="50000"/>
                  </a:schemeClr>
                </a:solidFill>
              </a:rPr>
              <a:t>σε διακομιστή NIOTT</a:t>
            </a:r>
          </a:p>
        </p:txBody>
      </p:sp>
      <p:sp>
        <p:nvSpPr>
          <p:cNvPr id="11" name="ZoneTexte 10">
            <a:extLst>
              <a:ext uri="{FF2B5EF4-FFF2-40B4-BE49-F238E27FC236}">
                <a16:creationId xmlns:a16="http://schemas.microsoft.com/office/drawing/2014/main" id="{F907A8C6-7A1C-DE3A-8428-884C66257B6C}"/>
              </a:ext>
            </a:extLst>
          </p:cNvPr>
          <p:cNvSpPr txBox="1"/>
          <p:nvPr/>
        </p:nvSpPr>
        <p:spPr>
          <a:xfrm>
            <a:off x="2096584" y="2437272"/>
            <a:ext cx="1179879"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700"/>
              <a:t>Συνδέσεις MQTT</a:t>
            </a:r>
          </a:p>
          <a:p>
            <a:r>
              <a:rPr lang="el" sz="700" b="0" err="1">
                <a:solidFill>
                  <a:schemeClr val="bg2">
                    <a:lumMod val="50000"/>
                  </a:schemeClr>
                </a:solidFill>
              </a:rPr>
              <a:t>Ασφαλής μεταφορά δεδομένων</a:t>
            </a:r>
          </a:p>
          <a:p>
            <a:r>
              <a:rPr lang="el" sz="700" b="0">
                <a:solidFill>
                  <a:schemeClr val="bg2">
                    <a:lumMod val="50000"/>
                  </a:schemeClr>
                </a:solidFill>
              </a:rPr>
              <a:t> μέσω συνδέσεων κινητής τηλεφωνίας, ραδιοφώνου, VSAT ή δικτύου</a:t>
            </a:r>
          </a:p>
        </p:txBody>
      </p:sp>
      <p:sp>
        <p:nvSpPr>
          <p:cNvPr id="12" name="ZoneTexte 11">
            <a:extLst>
              <a:ext uri="{FF2B5EF4-FFF2-40B4-BE49-F238E27FC236}">
                <a16:creationId xmlns:a16="http://schemas.microsoft.com/office/drawing/2014/main" id="{EA30A13D-7E46-65A5-5D4F-FAE0C41D28ED}"/>
              </a:ext>
            </a:extLst>
          </p:cNvPr>
          <p:cNvSpPr txBox="1"/>
          <p:nvPr/>
        </p:nvSpPr>
        <p:spPr>
          <a:xfrm>
            <a:off x="3903219" y="2992836"/>
            <a:ext cx="1371209"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700"/>
              <a:t>Μονάδα κινητήρα MQTT</a:t>
            </a:r>
          </a:p>
          <a:p>
            <a:r>
              <a:rPr lang="el" sz="700" b="0" err="1">
                <a:solidFill>
                  <a:schemeClr val="bg2">
                    <a:lumMod val="50000"/>
                  </a:schemeClr>
                </a:solidFill>
              </a:rPr>
              <a:t>Συνδέει με ασφάλεια την πύλη ανάφλεξης σε διακομιστές MQTT</a:t>
            </a:r>
          </a:p>
        </p:txBody>
      </p:sp>
      <p:sp>
        <p:nvSpPr>
          <p:cNvPr id="13" name="ZoneTexte 12">
            <a:extLst>
              <a:ext uri="{FF2B5EF4-FFF2-40B4-BE49-F238E27FC236}">
                <a16:creationId xmlns:a16="http://schemas.microsoft.com/office/drawing/2014/main" id="{EDEBCA7D-BB11-22A8-D32F-3EF473847AF2}"/>
              </a:ext>
            </a:extLst>
          </p:cNvPr>
          <p:cNvSpPr txBox="1"/>
          <p:nvPr/>
        </p:nvSpPr>
        <p:spPr>
          <a:xfrm>
            <a:off x="5992484" y="2226680"/>
            <a:ext cx="1371209" cy="274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700" err="1"/>
              <a:t>Ιδιωτικό δίκτυο</a:t>
            </a:r>
          </a:p>
          <a:p>
            <a:r>
              <a:rPr lang="el" sz="700" b="0">
                <a:solidFill>
                  <a:schemeClr val="bg2">
                    <a:lumMod val="50000"/>
                  </a:schemeClr>
                </a:solidFill>
              </a:rPr>
              <a:t>Ιδιωτικό δίκτυο εσωτερικής εγκατάστασης</a:t>
            </a:r>
          </a:p>
        </p:txBody>
      </p:sp>
      <p:sp>
        <p:nvSpPr>
          <p:cNvPr id="14" name="ZoneTexte 13">
            <a:extLst>
              <a:ext uri="{FF2B5EF4-FFF2-40B4-BE49-F238E27FC236}">
                <a16:creationId xmlns:a16="http://schemas.microsoft.com/office/drawing/2014/main" id="{179BBC30-3B4C-05DA-33F7-37D988CA6A70}"/>
              </a:ext>
            </a:extLst>
          </p:cNvPr>
          <p:cNvSpPr txBox="1"/>
          <p:nvPr/>
        </p:nvSpPr>
        <p:spPr>
          <a:xfrm>
            <a:off x="7437514" y="3090013"/>
            <a:ext cx="902532" cy="4262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700" err="1"/>
              <a:t>Οθόνες αφής</a:t>
            </a:r>
          </a:p>
          <a:p>
            <a:r>
              <a:rPr lang="el" sz="700" b="0">
                <a:solidFill>
                  <a:schemeClr val="bg2">
                    <a:lumMod val="50000"/>
                  </a:schemeClr>
                </a:solidFill>
              </a:rPr>
              <a:t>Εκκίνηση πελατών</a:t>
            </a:r>
          </a:p>
          <a:p>
            <a:r>
              <a:rPr lang="el" b="0">
                <a:solidFill>
                  <a:schemeClr val="bg2">
                    <a:lumMod val="50000"/>
                  </a:schemeClr>
                </a:solidFill>
              </a:rPr>
              <a:t>Για να αγγίξετε οθόνες</a:t>
            </a:r>
            <a:endParaRPr lang="fr-FR" sz="700" b="0">
              <a:solidFill>
                <a:schemeClr val="bg2">
                  <a:lumMod val="50000"/>
                </a:schemeClr>
              </a:solidFill>
            </a:endParaRPr>
          </a:p>
        </p:txBody>
      </p:sp>
      <p:sp>
        <p:nvSpPr>
          <p:cNvPr id="15" name="ZoneTexte 14">
            <a:extLst>
              <a:ext uri="{FF2B5EF4-FFF2-40B4-BE49-F238E27FC236}">
                <a16:creationId xmlns:a16="http://schemas.microsoft.com/office/drawing/2014/main" id="{5B1B98D4-961A-A224-4D1B-45AC8D8F6281}"/>
              </a:ext>
            </a:extLst>
          </p:cNvPr>
          <p:cNvSpPr txBox="1"/>
          <p:nvPr/>
        </p:nvSpPr>
        <p:spPr>
          <a:xfrm>
            <a:off x="6965811" y="3843159"/>
            <a:ext cx="1031033" cy="575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700"/>
              <a:t>Πελάτες που εκκινούνται μέσω διαδικτύου</a:t>
            </a:r>
          </a:p>
          <a:p>
            <a:r>
              <a:rPr lang="el" sz="700" b="0">
                <a:solidFill>
                  <a:schemeClr val="bg2">
                    <a:lumMod val="50000"/>
                  </a:schemeClr>
                </a:solidFill>
              </a:rPr>
              <a:t>Εκκινήστε απεριόριστο αριθμό πελατών σε οποιαδήποτε συσκευή εξοπλισμένη με πρόγραμμα περιήγησης ιστού</a:t>
            </a:r>
          </a:p>
        </p:txBody>
      </p:sp>
      <p:sp>
        <p:nvSpPr>
          <p:cNvPr id="16" name="ZoneTexte 15">
            <a:extLst>
              <a:ext uri="{FF2B5EF4-FFF2-40B4-BE49-F238E27FC236}">
                <a16:creationId xmlns:a16="http://schemas.microsoft.com/office/drawing/2014/main" id="{330B180B-8343-4290-CB4D-2D5DB8213606}"/>
              </a:ext>
            </a:extLst>
          </p:cNvPr>
          <p:cNvSpPr txBox="1"/>
          <p:nvPr/>
        </p:nvSpPr>
        <p:spPr>
          <a:xfrm>
            <a:off x="5854677" y="4369631"/>
            <a:ext cx="1031033" cy="6221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700"/>
              <a:t>Web-based Designers Σχεδιάστε έργα ταυτόχρονα με πολλούς σχεδιαστές (περιλαμβάνονται)</a:t>
            </a:r>
          </a:p>
        </p:txBody>
      </p:sp>
      <p:sp>
        <p:nvSpPr>
          <p:cNvPr id="17" name="ZoneTexte 16">
            <a:extLst>
              <a:ext uri="{FF2B5EF4-FFF2-40B4-BE49-F238E27FC236}">
                <a16:creationId xmlns:a16="http://schemas.microsoft.com/office/drawing/2014/main" id="{32C56885-C6DD-B5AE-638B-F65A33ED3849}"/>
              </a:ext>
            </a:extLst>
          </p:cNvPr>
          <p:cNvSpPr txBox="1"/>
          <p:nvPr/>
        </p:nvSpPr>
        <p:spPr>
          <a:xfrm>
            <a:off x="4594366" y="4511244"/>
            <a:ext cx="1031033" cy="495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700"/>
              <a:t>Κινητές συσκευές</a:t>
            </a:r>
            <a:endParaRPr lang="fr-FR" sz="700"/>
          </a:p>
          <a:p>
            <a:r>
              <a:rPr lang="el" b="0">
                <a:solidFill>
                  <a:schemeClr val="bg2">
                    <a:lumMod val="50000"/>
                  </a:schemeClr>
                </a:solidFill>
              </a:rPr>
              <a:t>Πρόσβαση σε έργα μέσω ασύρματων smartphone και tablet</a:t>
            </a:r>
            <a:endParaRPr lang="fr-FR" sz="700" b="0">
              <a:solidFill>
                <a:schemeClr val="bg2">
                  <a:lumMod val="50000"/>
                </a:schemeClr>
              </a:solidFill>
            </a:endParaRPr>
          </a:p>
        </p:txBody>
      </p:sp>
      <p:sp>
        <p:nvSpPr>
          <p:cNvPr id="18" name="ZoneTexte 17">
            <a:extLst>
              <a:ext uri="{FF2B5EF4-FFF2-40B4-BE49-F238E27FC236}">
                <a16:creationId xmlns:a16="http://schemas.microsoft.com/office/drawing/2014/main" id="{217057EC-8BD0-B8F4-CCDC-1F5280CC0CCF}"/>
              </a:ext>
            </a:extLst>
          </p:cNvPr>
          <p:cNvSpPr txBox="1"/>
          <p:nvPr/>
        </p:nvSpPr>
        <p:spPr>
          <a:xfrm>
            <a:off x="1580373" y="4509707"/>
            <a:ext cx="1231580" cy="5788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sz="700"/>
              <a:t>Επιχειρησιακές εφαρμογές</a:t>
            </a:r>
          </a:p>
          <a:p>
            <a:r>
              <a:rPr lang="el" b="0" err="1">
                <a:solidFill>
                  <a:schemeClr val="bg2">
                    <a:lumMod val="50000"/>
                  </a:schemeClr>
                </a:solidFill>
              </a:rPr>
              <a:t>Οποιαδήποτε επιχειρηματική εφαρμογή μπορεί να εγγραφεί σε δεδομένα μέσω του διακομιστή MQTT</a:t>
            </a:r>
            <a:endParaRPr lang="fr-FR" sz="700" b="0">
              <a:solidFill>
                <a:schemeClr val="bg2">
                  <a:lumMod val="50000"/>
                </a:schemeClr>
              </a:solidFill>
            </a:endParaRPr>
          </a:p>
        </p:txBody>
      </p:sp>
      <p:sp>
        <p:nvSpPr>
          <p:cNvPr id="19" name="ZoneTexte 18">
            <a:extLst>
              <a:ext uri="{FF2B5EF4-FFF2-40B4-BE49-F238E27FC236}">
                <a16:creationId xmlns:a16="http://schemas.microsoft.com/office/drawing/2014/main" id="{40BD0E5C-D119-4051-22E7-B4034880EB7D}"/>
              </a:ext>
            </a:extLst>
          </p:cNvPr>
          <p:cNvSpPr txBox="1"/>
          <p:nvPr/>
        </p:nvSpPr>
        <p:spPr>
          <a:xfrm>
            <a:off x="3814530" y="1490249"/>
            <a:ext cx="718202"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a:t>Δίκτυο Cloud</a:t>
            </a:r>
          </a:p>
          <a:p>
            <a:r>
              <a:rPr lang="el" b="0">
                <a:solidFill>
                  <a:schemeClr val="bg2">
                    <a:lumMod val="50000"/>
                  </a:schemeClr>
                </a:solidFill>
              </a:rPr>
              <a:t>Cloud φιλοξενείται</a:t>
            </a:r>
            <a:endParaRPr lang="fr-FR" b="0">
              <a:solidFill>
                <a:schemeClr val="bg2">
                  <a:lumMod val="50000"/>
                </a:schemeClr>
              </a:solidFill>
            </a:endParaRPr>
          </a:p>
          <a:p>
            <a:r>
              <a:rPr lang="el" b="0">
                <a:solidFill>
                  <a:schemeClr val="bg2">
                    <a:lumMod val="50000"/>
                  </a:schemeClr>
                </a:solidFill>
              </a:rPr>
              <a:t>Διακομιστής MQTT</a:t>
            </a:r>
          </a:p>
        </p:txBody>
      </p:sp>
      <p:sp>
        <p:nvSpPr>
          <p:cNvPr id="20" name="ZoneTexte 19">
            <a:extLst>
              <a:ext uri="{FF2B5EF4-FFF2-40B4-BE49-F238E27FC236}">
                <a16:creationId xmlns:a16="http://schemas.microsoft.com/office/drawing/2014/main" id="{798FCD18-E154-5420-8BDB-5C0B628391FC}"/>
              </a:ext>
            </a:extLst>
          </p:cNvPr>
          <p:cNvSpPr txBox="1"/>
          <p:nvPr/>
        </p:nvSpPr>
        <p:spPr>
          <a:xfrm>
            <a:off x="5331425" y="1179927"/>
            <a:ext cx="911348" cy="365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fr-FR"/>
            </a:defPPr>
            <a:lvl1pPr>
              <a:defRPr sz="7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 err="1"/>
              <a:t>Διακομιστής Ingnition</a:t>
            </a:r>
          </a:p>
          <a:p>
            <a:r>
              <a:rPr lang="el" b="0">
                <a:solidFill>
                  <a:schemeClr val="bg2">
                    <a:lumMod val="50000"/>
                  </a:schemeClr>
                </a:solidFill>
              </a:rPr>
              <a:t>Πύλη ανάφλεξης με όλες τις μονάδες</a:t>
            </a:r>
          </a:p>
        </p:txBody>
      </p:sp>
    </p:spTree>
    <p:extLst>
      <p:ext uri="{BB962C8B-B14F-4D97-AF65-F5344CB8AC3E}">
        <p14:creationId xmlns:p14="http://schemas.microsoft.com/office/powerpoint/2010/main" val="420175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3CF3296-A5DD-BD33-D640-78C73EFBB1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92" y="0"/>
            <a:ext cx="7422615" cy="5143500"/>
          </a:xfrm>
          <a:prstGeom prst="rect">
            <a:avLst/>
          </a:prstGeom>
        </p:spPr>
      </p:pic>
      <p:sp>
        <p:nvSpPr>
          <p:cNvPr id="5" name="ZoneTexte 4">
            <a:extLst>
              <a:ext uri="{FF2B5EF4-FFF2-40B4-BE49-F238E27FC236}">
                <a16:creationId xmlns:a16="http://schemas.microsoft.com/office/drawing/2014/main" id="{2BE896F9-E0E7-1764-CC4B-4395CFF2FAE4}"/>
              </a:ext>
            </a:extLst>
          </p:cNvPr>
          <p:cNvSpPr txBox="1"/>
          <p:nvPr/>
        </p:nvSpPr>
        <p:spPr>
          <a:xfrm>
            <a:off x="5859710" y="181324"/>
            <a:ext cx="3015842" cy="338554"/>
          </a:xfrm>
          <a:prstGeom prst="rect">
            <a:avLst/>
          </a:prstGeom>
          <a:noFill/>
        </p:spPr>
        <p:txBody>
          <a:bodyPr wrap="square">
            <a:spAutoFit/>
          </a:bodyPr>
          <a:lstStyle/>
          <a:p>
            <a:r>
              <a:rPr lang="el" sz="1600" b="1"/>
              <a:t>Υβριδική αρχιτεκτονική Cloud</a:t>
            </a:r>
          </a:p>
        </p:txBody>
      </p:sp>
      <p:sp>
        <p:nvSpPr>
          <p:cNvPr id="2" name="ZoneTexte 1">
            <a:extLst>
              <a:ext uri="{FF2B5EF4-FFF2-40B4-BE49-F238E27FC236}">
                <a16:creationId xmlns:a16="http://schemas.microsoft.com/office/drawing/2014/main" id="{38FCE8E3-334F-BA4E-73BB-637D20EBE3E2}"/>
              </a:ext>
            </a:extLst>
          </p:cNvPr>
          <p:cNvSpPr txBox="1"/>
          <p:nvPr/>
        </p:nvSpPr>
        <p:spPr>
          <a:xfrm>
            <a:off x="1036988" y="1592308"/>
            <a:ext cx="1299812" cy="261610"/>
          </a:xfrm>
          <a:prstGeom prst="rect">
            <a:avLst/>
          </a:prstGeom>
          <a:solidFill>
            <a:schemeClr val="bg1"/>
          </a:solidFill>
        </p:spPr>
        <p:txBody>
          <a:bodyPr wrap="square">
            <a:spAutoFit/>
          </a:bodyPr>
          <a:lstStyle/>
          <a:p>
            <a:r>
              <a:rPr lang="el" sz="1100" b="1"/>
              <a:t>Κρίσιμο(-α) περιουσιακό(-ά) στοιχείο(α)</a:t>
            </a:r>
            <a:endParaRPr lang="fr-FR" sz="1100" b="1"/>
          </a:p>
        </p:txBody>
      </p:sp>
      <p:sp>
        <p:nvSpPr>
          <p:cNvPr id="4" name="ZoneTexte 3">
            <a:extLst>
              <a:ext uri="{FF2B5EF4-FFF2-40B4-BE49-F238E27FC236}">
                <a16:creationId xmlns:a16="http://schemas.microsoft.com/office/drawing/2014/main" id="{E66F9286-FB50-4661-40EB-0A6877AA29AC}"/>
              </a:ext>
            </a:extLst>
          </p:cNvPr>
          <p:cNvSpPr txBox="1"/>
          <p:nvPr/>
        </p:nvSpPr>
        <p:spPr>
          <a:xfrm>
            <a:off x="2672559" y="982709"/>
            <a:ext cx="883442" cy="338554"/>
          </a:xfrm>
          <a:prstGeom prst="rect">
            <a:avLst/>
          </a:prstGeom>
          <a:solidFill>
            <a:schemeClr val="bg1"/>
          </a:solidFill>
        </p:spPr>
        <p:txBody>
          <a:bodyPr wrap="square">
            <a:spAutoFit/>
          </a:bodyPr>
          <a:lstStyle/>
          <a:p>
            <a:r>
              <a:rPr lang="el" sz="800"/>
              <a:t>Τοπικός έλεγχος,</a:t>
            </a:r>
          </a:p>
          <a:p>
            <a:r>
              <a:rPr lang="el" sz="800"/>
              <a:t>Συγχρονισμός δεδομένων</a:t>
            </a:r>
            <a:endParaRPr lang="fr-FR" sz="800"/>
          </a:p>
        </p:txBody>
      </p:sp>
      <p:sp>
        <p:nvSpPr>
          <p:cNvPr id="6" name="ZoneTexte 5">
            <a:extLst>
              <a:ext uri="{FF2B5EF4-FFF2-40B4-BE49-F238E27FC236}">
                <a16:creationId xmlns:a16="http://schemas.microsoft.com/office/drawing/2014/main" id="{7E527A5C-BCFC-5B37-F15F-1D16A8441267}"/>
              </a:ext>
            </a:extLst>
          </p:cNvPr>
          <p:cNvSpPr txBox="1"/>
          <p:nvPr/>
        </p:nvSpPr>
        <p:spPr>
          <a:xfrm>
            <a:off x="2851037" y="115937"/>
            <a:ext cx="883442" cy="215444"/>
          </a:xfrm>
          <a:prstGeom prst="rect">
            <a:avLst/>
          </a:prstGeom>
          <a:solidFill>
            <a:schemeClr val="bg1"/>
          </a:solidFill>
        </p:spPr>
        <p:txBody>
          <a:bodyPr wrap="square">
            <a:spAutoFit/>
          </a:bodyPr>
          <a:lstStyle/>
          <a:p>
            <a:r>
              <a:rPr lang="el" sz="800"/>
              <a:t>Τοπικό HMI</a:t>
            </a:r>
            <a:endParaRPr lang="fr-FR" sz="800"/>
          </a:p>
        </p:txBody>
      </p:sp>
      <p:sp>
        <p:nvSpPr>
          <p:cNvPr id="7" name="ZoneTexte 6">
            <a:extLst>
              <a:ext uri="{FF2B5EF4-FFF2-40B4-BE49-F238E27FC236}">
                <a16:creationId xmlns:a16="http://schemas.microsoft.com/office/drawing/2014/main" id="{60412143-91DC-8A9B-8DAE-65D1344980F0}"/>
              </a:ext>
            </a:extLst>
          </p:cNvPr>
          <p:cNvSpPr txBox="1"/>
          <p:nvPr/>
        </p:nvSpPr>
        <p:spPr>
          <a:xfrm>
            <a:off x="5010136" y="874987"/>
            <a:ext cx="883442" cy="215444"/>
          </a:xfrm>
          <a:prstGeom prst="rect">
            <a:avLst/>
          </a:prstGeom>
          <a:solidFill>
            <a:schemeClr val="bg1"/>
          </a:solidFill>
        </p:spPr>
        <p:txBody>
          <a:bodyPr wrap="square">
            <a:spAutoFit/>
          </a:bodyPr>
          <a:lstStyle/>
          <a:p>
            <a:r>
              <a:rPr lang="el" sz="800"/>
              <a:t>Πελάτες εγκαταστάσεων</a:t>
            </a:r>
            <a:endParaRPr lang="fr-FR" sz="800"/>
          </a:p>
        </p:txBody>
      </p:sp>
      <p:sp>
        <p:nvSpPr>
          <p:cNvPr id="8" name="ZoneTexte 7">
            <a:extLst>
              <a:ext uri="{FF2B5EF4-FFF2-40B4-BE49-F238E27FC236}">
                <a16:creationId xmlns:a16="http://schemas.microsoft.com/office/drawing/2014/main" id="{63780AC3-2504-E2DB-7213-2C895A8FBE1E}"/>
              </a:ext>
            </a:extLst>
          </p:cNvPr>
          <p:cNvSpPr txBox="1"/>
          <p:nvPr/>
        </p:nvSpPr>
        <p:spPr>
          <a:xfrm>
            <a:off x="4297480" y="1592308"/>
            <a:ext cx="712656" cy="338554"/>
          </a:xfrm>
          <a:prstGeom prst="rect">
            <a:avLst/>
          </a:prstGeom>
          <a:solidFill>
            <a:srgbClr val="FFE4CA"/>
          </a:solidFill>
          <a:ln>
            <a:noFill/>
          </a:ln>
        </p:spPr>
        <p:txBody>
          <a:bodyPr wrap="square">
            <a:spAutoFit/>
          </a:bodyPr>
          <a:lstStyle/>
          <a:p>
            <a:r>
              <a:rPr lang="el" sz="800"/>
              <a:t>Κεντρική πύλη</a:t>
            </a:r>
            <a:endParaRPr lang="fr-FR" sz="800"/>
          </a:p>
        </p:txBody>
      </p:sp>
      <p:sp>
        <p:nvSpPr>
          <p:cNvPr id="9" name="ZoneTexte 8">
            <a:extLst>
              <a:ext uri="{FF2B5EF4-FFF2-40B4-BE49-F238E27FC236}">
                <a16:creationId xmlns:a16="http://schemas.microsoft.com/office/drawing/2014/main" id="{62E8700A-59E2-6A18-AC27-78715F4631E3}"/>
              </a:ext>
            </a:extLst>
          </p:cNvPr>
          <p:cNvSpPr txBox="1"/>
          <p:nvPr/>
        </p:nvSpPr>
        <p:spPr>
          <a:xfrm>
            <a:off x="2817221" y="2600230"/>
            <a:ext cx="712656" cy="215444"/>
          </a:xfrm>
          <a:prstGeom prst="rect">
            <a:avLst/>
          </a:prstGeom>
          <a:solidFill>
            <a:srgbClr val="FFE4CA"/>
          </a:solidFill>
          <a:ln>
            <a:noFill/>
          </a:ln>
        </p:spPr>
        <p:txBody>
          <a:bodyPr wrap="square">
            <a:spAutoFit/>
          </a:bodyPr>
          <a:lstStyle/>
          <a:p>
            <a:r>
              <a:rPr lang="el" sz="800"/>
              <a:t>Βάση δεδομένων</a:t>
            </a:r>
            <a:endParaRPr lang="fr-FR" sz="800"/>
          </a:p>
        </p:txBody>
      </p:sp>
      <p:sp>
        <p:nvSpPr>
          <p:cNvPr id="10" name="ZoneTexte 9">
            <a:extLst>
              <a:ext uri="{FF2B5EF4-FFF2-40B4-BE49-F238E27FC236}">
                <a16:creationId xmlns:a16="http://schemas.microsoft.com/office/drawing/2014/main" id="{32703095-BDD3-0B23-0BE1-8BE147CBB7AF}"/>
              </a:ext>
            </a:extLst>
          </p:cNvPr>
          <p:cNvSpPr txBox="1"/>
          <p:nvPr/>
        </p:nvSpPr>
        <p:spPr>
          <a:xfrm>
            <a:off x="2642852" y="3101576"/>
            <a:ext cx="1299812" cy="261610"/>
          </a:xfrm>
          <a:prstGeom prst="rect">
            <a:avLst/>
          </a:prstGeom>
          <a:solidFill>
            <a:schemeClr val="bg1"/>
          </a:solidFill>
        </p:spPr>
        <p:txBody>
          <a:bodyPr wrap="square">
            <a:spAutoFit/>
          </a:bodyPr>
          <a:lstStyle/>
          <a:p>
            <a:r>
              <a:rPr lang="el" sz="1100" b="1">
                <a:solidFill>
                  <a:srgbClr val="F68E06"/>
                </a:solidFill>
              </a:rPr>
              <a:t>Τυπικός(-οί) ιστότοπος(-οι)</a:t>
            </a:r>
            <a:endParaRPr lang="fr-FR" sz="1100" b="1">
              <a:solidFill>
                <a:srgbClr val="F68E06"/>
              </a:solidFill>
            </a:endParaRPr>
          </a:p>
        </p:txBody>
      </p:sp>
      <p:sp>
        <p:nvSpPr>
          <p:cNvPr id="12" name="ZoneTexte 11">
            <a:extLst>
              <a:ext uri="{FF2B5EF4-FFF2-40B4-BE49-F238E27FC236}">
                <a16:creationId xmlns:a16="http://schemas.microsoft.com/office/drawing/2014/main" id="{D07ADED5-9928-E8BE-06F5-9D7B9C5E8F05}"/>
              </a:ext>
            </a:extLst>
          </p:cNvPr>
          <p:cNvSpPr txBox="1"/>
          <p:nvPr/>
        </p:nvSpPr>
        <p:spPr>
          <a:xfrm>
            <a:off x="5141296" y="4381962"/>
            <a:ext cx="883442" cy="261610"/>
          </a:xfrm>
          <a:prstGeom prst="rect">
            <a:avLst/>
          </a:prstGeom>
          <a:solidFill>
            <a:schemeClr val="bg1"/>
          </a:solidFill>
        </p:spPr>
        <p:txBody>
          <a:bodyPr wrap="square">
            <a:spAutoFit/>
          </a:bodyPr>
          <a:lstStyle/>
          <a:p>
            <a:r>
              <a:rPr lang="el" sz="1100" b="1">
                <a:solidFill>
                  <a:srgbClr val="25A0E5"/>
                </a:solidFill>
              </a:rPr>
              <a:t>Σύννεφο</a:t>
            </a:r>
            <a:endParaRPr lang="fr-FR" sz="1100" b="1">
              <a:solidFill>
                <a:srgbClr val="25A0E5"/>
              </a:solidFill>
            </a:endParaRPr>
          </a:p>
        </p:txBody>
      </p:sp>
      <p:sp>
        <p:nvSpPr>
          <p:cNvPr id="13" name="ZoneTexte 12">
            <a:extLst>
              <a:ext uri="{FF2B5EF4-FFF2-40B4-BE49-F238E27FC236}">
                <a16:creationId xmlns:a16="http://schemas.microsoft.com/office/drawing/2014/main" id="{6A6C1641-3B06-DA41-6D5B-39C66B3D0D6C}"/>
              </a:ext>
            </a:extLst>
          </p:cNvPr>
          <p:cNvSpPr txBox="1"/>
          <p:nvPr/>
        </p:nvSpPr>
        <p:spPr>
          <a:xfrm>
            <a:off x="2092991" y="4304923"/>
            <a:ext cx="1299812" cy="738664"/>
          </a:xfrm>
          <a:prstGeom prst="rect">
            <a:avLst/>
          </a:prstGeom>
          <a:solidFill>
            <a:schemeClr val="bg1"/>
          </a:solidFill>
        </p:spPr>
        <p:txBody>
          <a:bodyPr wrap="square">
            <a:spAutoFit/>
          </a:bodyPr>
          <a:lstStyle/>
          <a:p>
            <a:pPr algn="ctr"/>
            <a:r>
              <a:rPr lang="el" sz="1000" b="1" dirty="0"/>
              <a:t>Υπηρεσίες Cloud</a:t>
            </a:r>
          </a:p>
          <a:p>
            <a:pPr algn="ctr"/>
            <a:r>
              <a:rPr lang="el" sz="800" dirty="0"/>
              <a:t>Azue Digital δίδυμο</a:t>
            </a:r>
          </a:p>
          <a:p>
            <a:pPr algn="ctr"/>
            <a:r>
              <a:rPr lang="el" sz="800" dirty="0"/>
              <a:t>AWS IoT SiteWise</a:t>
            </a:r>
            <a:endParaRPr lang="en-US" sz="800" dirty="0"/>
          </a:p>
          <a:p>
            <a:pPr algn="ctr"/>
            <a:r>
              <a:rPr lang="el" sz="800" dirty="0"/>
              <a:t>Κέντρο συμβάντων / Κέντρο IOT </a:t>
            </a:r>
          </a:p>
          <a:p>
            <a:pPr algn="ctr"/>
            <a:r>
              <a:rPr lang="el" sz="800" dirty="0"/>
              <a:t>Χωρίς SQL</a:t>
            </a:r>
            <a:endParaRPr lang="fr-FR" sz="800" dirty="0"/>
          </a:p>
        </p:txBody>
      </p:sp>
      <p:sp>
        <p:nvSpPr>
          <p:cNvPr id="14" name="ZoneTexte 13">
            <a:extLst>
              <a:ext uri="{FF2B5EF4-FFF2-40B4-BE49-F238E27FC236}">
                <a16:creationId xmlns:a16="http://schemas.microsoft.com/office/drawing/2014/main" id="{8C6CB0FE-9E8E-1445-705C-7175934ABE81}"/>
              </a:ext>
            </a:extLst>
          </p:cNvPr>
          <p:cNvSpPr txBox="1"/>
          <p:nvPr/>
        </p:nvSpPr>
        <p:spPr>
          <a:xfrm>
            <a:off x="7245800" y="2036163"/>
            <a:ext cx="883442" cy="338554"/>
          </a:xfrm>
          <a:prstGeom prst="rect">
            <a:avLst/>
          </a:prstGeom>
          <a:solidFill>
            <a:schemeClr val="bg1"/>
          </a:solidFill>
        </p:spPr>
        <p:txBody>
          <a:bodyPr wrap="square">
            <a:spAutoFit/>
          </a:bodyPr>
          <a:lstStyle/>
          <a:p>
            <a:r>
              <a:rPr lang="el" sz="800"/>
              <a:t>Δημόσια ασφάλεια</a:t>
            </a:r>
          </a:p>
          <a:p>
            <a:r>
              <a:rPr lang="el" sz="800"/>
              <a:t>Πελατεσ</a:t>
            </a:r>
            <a:endParaRPr lang="fr-FR" sz="800"/>
          </a:p>
        </p:txBody>
      </p:sp>
      <p:sp>
        <p:nvSpPr>
          <p:cNvPr id="15" name="ZoneTexte 14">
            <a:extLst>
              <a:ext uri="{FF2B5EF4-FFF2-40B4-BE49-F238E27FC236}">
                <a16:creationId xmlns:a16="http://schemas.microsoft.com/office/drawing/2014/main" id="{F25BF095-8A05-9795-C0E9-2D8B83568E1C}"/>
              </a:ext>
            </a:extLst>
          </p:cNvPr>
          <p:cNvSpPr txBox="1"/>
          <p:nvPr/>
        </p:nvSpPr>
        <p:spPr>
          <a:xfrm>
            <a:off x="7416799" y="4098316"/>
            <a:ext cx="883442" cy="338554"/>
          </a:xfrm>
          <a:prstGeom prst="rect">
            <a:avLst/>
          </a:prstGeom>
          <a:solidFill>
            <a:schemeClr val="bg1"/>
          </a:solidFill>
        </p:spPr>
        <p:txBody>
          <a:bodyPr wrap="square">
            <a:spAutoFit/>
          </a:bodyPr>
          <a:lstStyle/>
          <a:p>
            <a:r>
              <a:rPr lang="el" sz="800" dirty="0"/>
              <a:t>«Ελαστική»</a:t>
            </a:r>
          </a:p>
          <a:p>
            <a:r>
              <a:rPr lang="el" sz="800" dirty="0"/>
              <a:t>Αρχιτεκτονική</a:t>
            </a:r>
            <a:endParaRPr lang="fr-FR" sz="800" dirty="0"/>
          </a:p>
        </p:txBody>
      </p:sp>
    </p:spTree>
    <p:extLst>
      <p:ext uri="{BB962C8B-B14F-4D97-AF65-F5344CB8AC3E}">
        <p14:creationId xmlns:p14="http://schemas.microsoft.com/office/powerpoint/2010/main" val="2377927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l" sz="3600" b="0" i="0" u="none" strike="noStrike" kern="1200" cap="none" spc="-38" normalizeH="0" baseline="0" noProof="0" dirty="0">
                <a:ln>
                  <a:noFill/>
                </a:ln>
                <a:solidFill>
                  <a:srgbClr val="000000"/>
                </a:solidFill>
                <a:effectLst/>
                <a:uLnTx/>
                <a:uFillTx/>
                <a:latin typeface="Book Antiqua"/>
                <a:ea typeface="+mj-ea"/>
                <a:cs typeface="+mj-cs"/>
              </a:rPr>
              <a:t>Cyber range </a:t>
            </a:r>
            <a:r>
              <a:rPr lang="el" sz="3600" spc="-38" dirty="0">
                <a:solidFill>
                  <a:srgbClr val="000000"/>
                </a:solidFill>
                <a:latin typeface="Book Antiqua"/>
              </a:rPr>
              <a:t>&amp;</a:t>
            </a:r>
            <a:r>
              <a:rPr kumimoji="0" lang="el" sz="3600" b="0" i="0" u="none" strike="noStrike" kern="1200" cap="none" spc="-38" normalizeH="0" baseline="0" noProof="0" dirty="0">
                <a:ln>
                  <a:noFill/>
                </a:ln>
                <a:solidFill>
                  <a:srgbClr val="000000"/>
                </a:solidFill>
                <a:effectLst/>
                <a:uLnTx/>
                <a:uFillTx/>
                <a:latin typeface="Book Antiqua"/>
                <a:ea typeface="+mj-ea"/>
                <a:cs typeface="+mj-cs"/>
              </a:rPr>
              <a:t> λειτουργίες στο SCADA</a:t>
            </a:r>
            <a:endParaRPr lang="en-US" b="1" dirty="0"/>
          </a:p>
        </p:txBody>
      </p:sp>
      <p:pic>
        <p:nvPicPr>
          <p:cNvPr id="3" name="Image 2" descr="Μια εικόνα που περιέχει νερό, βάρκα, εξωτερικό, ουρανό&#10;&#10;Περιγραφή που δημιουργείται αυτόματα">
            <a:extLst>
              <a:ext uri="{FF2B5EF4-FFF2-40B4-BE49-F238E27FC236}">
                <a16:creationId xmlns:a16="http://schemas.microsoft.com/office/drawing/2014/main" id="{6A931D9D-2878-D043-F7A7-6FCCF3C8D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394504"/>
            <a:ext cx="2757550" cy="1661993"/>
          </a:xfrm>
          <a:prstGeom prst="rect">
            <a:avLst/>
          </a:prstGeom>
          <a:noFill/>
        </p:spPr>
        <p:txBody>
          <a:bodyPr wrap="none" rtlCol="0">
            <a:spAutoFit/>
          </a:bodyPr>
          <a:lstStyle/>
          <a:p>
            <a:r>
              <a:rPr lang="el" sz="2100" b="1">
                <a:solidFill>
                  <a:prstClr val="black"/>
                </a:solidFill>
                <a:latin typeface="Calibri" panose="020F0502020204030204"/>
              </a:rPr>
              <a:t>Θέμα 4 – Ευπάθειες</a:t>
            </a:r>
            <a:endParaRPr lang="fr-FR" sz="2100" b="1">
              <a:solidFill>
                <a:prstClr val="black"/>
              </a:solidFill>
              <a:latin typeface="Calibri" panose="020F0502020204030204"/>
            </a:endParaRPr>
          </a:p>
          <a:p>
            <a:endParaRPr lang="fr-FR" sz="2100" b="1">
              <a:solidFill>
                <a:prstClr val="black"/>
              </a:solidFill>
              <a:latin typeface="Calibri" panose="020F0502020204030204"/>
            </a:endParaRPr>
          </a:p>
          <a:p>
            <a:pPr marL="257175" indent="-257175">
              <a:buFont typeface="Arial" panose="020B0604020202020204" pitchFamily="34" charset="0"/>
              <a:buChar char="•"/>
            </a:pPr>
            <a:endParaRPr lang="fr-FR" sz="1800">
              <a:solidFill>
                <a:prstClr val="black"/>
              </a:solidFill>
              <a:latin typeface="Calibri" panose="020F0502020204030204"/>
            </a:endParaRPr>
          </a:p>
          <a:p>
            <a:pPr marL="257175" indent="-257175">
              <a:buFont typeface="Arial" panose="020B0604020202020204" pitchFamily="34" charset="0"/>
              <a:buChar char="•"/>
            </a:pPr>
            <a:endParaRPr lang="fr-FR" sz="2100">
              <a:solidFill>
                <a:prstClr val="black"/>
              </a:solidFill>
              <a:latin typeface="Calibri" panose="020F0502020204030204"/>
            </a:endParaRPr>
          </a:p>
          <a:p>
            <a:pPr marL="257175" indent="-257175">
              <a:buFont typeface="Arial" panose="020B0604020202020204" pitchFamily="34" charset="0"/>
              <a:buChar char="•"/>
            </a:pPr>
            <a:endParaRPr lang="fr-FR" sz="2100">
              <a:solidFill>
                <a:prstClr val="black"/>
              </a:solidFill>
              <a:latin typeface="Calibri" panose="020F0502020204030204"/>
            </a:endParaRPr>
          </a:p>
        </p:txBody>
      </p:sp>
      <p:pic>
        <p:nvPicPr>
          <p:cNvPr id="5" name="Image 4" descr="Μια εικόνα που περιέχει κείμενο, πρόσωπο, ηλεκτρονικές συσκευές, ρούχα&#10;&#10;Περιγραφή που δημιουργείται αυτόματα">
            <a:extLst>
              <a:ext uri="{FF2B5EF4-FFF2-40B4-BE49-F238E27FC236}">
                <a16:creationId xmlns:a16="http://schemas.microsoft.com/office/drawing/2014/main" id="{53F4A25D-805D-1DBE-F09C-EB6F246CA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400" y="3792764"/>
            <a:ext cx="2447018" cy="1223509"/>
          </a:xfrm>
          <a:prstGeom prst="rect">
            <a:avLst/>
          </a:prstGeom>
        </p:spPr>
      </p:pic>
    </p:spTree>
    <p:extLst>
      <p:ext uri="{BB962C8B-B14F-4D97-AF65-F5344CB8AC3E}">
        <p14:creationId xmlns:p14="http://schemas.microsoft.com/office/powerpoint/2010/main" val="532768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84469-FB6F-995F-E064-FAA86CFC066A}"/>
              </a:ext>
            </a:extLst>
          </p:cNvPr>
          <p:cNvSpPr>
            <a:spLocks noGrp="1"/>
          </p:cNvSpPr>
          <p:nvPr>
            <p:ph type="title"/>
          </p:nvPr>
        </p:nvSpPr>
        <p:spPr/>
        <p:txBody>
          <a:bodyPr/>
          <a:lstStyle/>
          <a:p>
            <a:r>
              <a:rPr lang="el"/>
              <a:t>Προκλήσεις ασφάλειας</a:t>
            </a:r>
          </a:p>
        </p:txBody>
      </p:sp>
      <p:pic>
        <p:nvPicPr>
          <p:cNvPr id="4" name="Image 3">
            <a:extLst>
              <a:ext uri="{FF2B5EF4-FFF2-40B4-BE49-F238E27FC236}">
                <a16:creationId xmlns:a16="http://schemas.microsoft.com/office/drawing/2014/main" id="{D9BEC275-99EE-8C5E-610C-98249E43C6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7662" y="1349513"/>
            <a:ext cx="6461891" cy="1222237"/>
          </a:xfrm>
          <a:prstGeom prst="rect">
            <a:avLst/>
          </a:prstGeom>
        </p:spPr>
      </p:pic>
      <p:sp>
        <p:nvSpPr>
          <p:cNvPr id="5" name="ZoneTexte 4">
            <a:extLst>
              <a:ext uri="{FF2B5EF4-FFF2-40B4-BE49-F238E27FC236}">
                <a16:creationId xmlns:a16="http://schemas.microsoft.com/office/drawing/2014/main" id="{B03FDDE5-F2D0-9C13-6FE5-A39483BCF641}"/>
              </a:ext>
            </a:extLst>
          </p:cNvPr>
          <p:cNvSpPr txBox="1"/>
          <p:nvPr/>
        </p:nvSpPr>
        <p:spPr>
          <a:xfrm>
            <a:off x="1986671" y="2517948"/>
            <a:ext cx="1890475" cy="584775"/>
          </a:xfrm>
          <a:prstGeom prst="rect">
            <a:avLst/>
          </a:prstGeom>
          <a:noFill/>
        </p:spPr>
        <p:txBody>
          <a:bodyPr wrap="square" rtlCol="0">
            <a:spAutoFit/>
          </a:bodyPr>
          <a:lstStyle/>
          <a:p>
            <a:r>
              <a:rPr lang="el" sz="1600"/>
              <a:t>Αναποτελεσματική ροή εργασίας μεταξύ IT και OT</a:t>
            </a:r>
          </a:p>
        </p:txBody>
      </p:sp>
      <p:sp>
        <p:nvSpPr>
          <p:cNvPr id="6" name="ZoneTexte 5">
            <a:extLst>
              <a:ext uri="{FF2B5EF4-FFF2-40B4-BE49-F238E27FC236}">
                <a16:creationId xmlns:a16="http://schemas.microsoft.com/office/drawing/2014/main" id="{C4834CC2-F72E-E11D-C74E-8C9D7BADA62C}"/>
              </a:ext>
            </a:extLst>
          </p:cNvPr>
          <p:cNvSpPr txBox="1"/>
          <p:nvPr/>
        </p:nvSpPr>
        <p:spPr>
          <a:xfrm>
            <a:off x="3877146" y="2517948"/>
            <a:ext cx="1890475" cy="584775"/>
          </a:xfrm>
          <a:prstGeom prst="rect">
            <a:avLst/>
          </a:prstGeom>
          <a:noFill/>
        </p:spPr>
        <p:txBody>
          <a:bodyPr wrap="square" rtlCol="0">
            <a:spAutoFit/>
          </a:bodyPr>
          <a:lstStyle/>
          <a:p>
            <a:pPr algn="ctr"/>
            <a:r>
              <a:rPr lang="el" sz="1600"/>
              <a:t>Περιορισμένη ορατότητα των περιουσιακών στοιχείων OT / Legacy</a:t>
            </a:r>
            <a:endParaRPr lang="fr-FR" sz="1600"/>
          </a:p>
        </p:txBody>
      </p:sp>
      <p:sp>
        <p:nvSpPr>
          <p:cNvPr id="7" name="ZoneTexte 6">
            <a:extLst>
              <a:ext uri="{FF2B5EF4-FFF2-40B4-BE49-F238E27FC236}">
                <a16:creationId xmlns:a16="http://schemas.microsoft.com/office/drawing/2014/main" id="{D0C9837C-2BD2-04E2-5CB5-A4CFBF31AF45}"/>
              </a:ext>
            </a:extLst>
          </p:cNvPr>
          <p:cNvSpPr txBox="1"/>
          <p:nvPr/>
        </p:nvSpPr>
        <p:spPr>
          <a:xfrm>
            <a:off x="5848057" y="2517948"/>
            <a:ext cx="1584374" cy="584775"/>
          </a:xfrm>
          <a:prstGeom prst="rect">
            <a:avLst/>
          </a:prstGeom>
          <a:noFill/>
        </p:spPr>
        <p:txBody>
          <a:bodyPr wrap="square" rtlCol="0">
            <a:spAutoFit/>
          </a:bodyPr>
          <a:lstStyle/>
          <a:p>
            <a:pPr algn="ctr"/>
            <a:r>
              <a:rPr lang="el" sz="1600" dirty="0"/>
              <a:t>Έλλειψη τμηματοποίησης </a:t>
            </a:r>
          </a:p>
        </p:txBody>
      </p:sp>
      <p:sp>
        <p:nvSpPr>
          <p:cNvPr id="8" name="ZoneTexte 7">
            <a:extLst>
              <a:ext uri="{FF2B5EF4-FFF2-40B4-BE49-F238E27FC236}">
                <a16:creationId xmlns:a16="http://schemas.microsoft.com/office/drawing/2014/main" id="{77E20B43-B431-3BB2-B635-4915FE91B25B}"/>
              </a:ext>
            </a:extLst>
          </p:cNvPr>
          <p:cNvSpPr txBox="1"/>
          <p:nvPr/>
        </p:nvSpPr>
        <p:spPr>
          <a:xfrm>
            <a:off x="7501467" y="2517948"/>
            <a:ext cx="1657056" cy="584775"/>
          </a:xfrm>
          <a:prstGeom prst="rect">
            <a:avLst/>
          </a:prstGeom>
          <a:noFill/>
        </p:spPr>
        <p:txBody>
          <a:bodyPr wrap="square" rtlCol="0">
            <a:spAutoFit/>
          </a:bodyPr>
          <a:lstStyle/>
          <a:p>
            <a:pPr algn="ctr"/>
            <a:r>
              <a:rPr lang="el" sz="1600"/>
              <a:t>Πρόληψη κακόβουλων ενεργειών</a:t>
            </a:r>
          </a:p>
        </p:txBody>
      </p:sp>
    </p:spTree>
    <p:extLst>
      <p:ext uri="{BB962C8B-B14F-4D97-AF65-F5344CB8AC3E}">
        <p14:creationId xmlns:p14="http://schemas.microsoft.com/office/powerpoint/2010/main" val="2027630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A898354-E5B1-0537-186C-92C52E5545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1398" y="747421"/>
            <a:ext cx="5260721" cy="4038269"/>
          </a:xfrm>
          <a:prstGeom prst="rect">
            <a:avLst/>
          </a:prstGeom>
        </p:spPr>
      </p:pic>
      <p:sp>
        <p:nvSpPr>
          <p:cNvPr id="4" name="ZoneTexte 3">
            <a:extLst>
              <a:ext uri="{FF2B5EF4-FFF2-40B4-BE49-F238E27FC236}">
                <a16:creationId xmlns:a16="http://schemas.microsoft.com/office/drawing/2014/main" id="{949F3911-E39A-9DC2-8779-848DF90F2D26}"/>
              </a:ext>
            </a:extLst>
          </p:cNvPr>
          <p:cNvSpPr txBox="1"/>
          <p:nvPr/>
        </p:nvSpPr>
        <p:spPr>
          <a:xfrm>
            <a:off x="522488" y="97897"/>
            <a:ext cx="3015842" cy="338554"/>
          </a:xfrm>
          <a:prstGeom prst="rect">
            <a:avLst/>
          </a:prstGeom>
          <a:noFill/>
        </p:spPr>
        <p:txBody>
          <a:bodyPr wrap="square">
            <a:spAutoFit/>
          </a:bodyPr>
          <a:lstStyle/>
          <a:p>
            <a:r>
              <a:rPr lang="el" sz="1600" b="1"/>
              <a:t>Παρατηρούμενες επιθέσεις</a:t>
            </a:r>
          </a:p>
        </p:txBody>
      </p:sp>
      <p:sp>
        <p:nvSpPr>
          <p:cNvPr id="6" name="ZoneTexte 5">
            <a:extLst>
              <a:ext uri="{FF2B5EF4-FFF2-40B4-BE49-F238E27FC236}">
                <a16:creationId xmlns:a16="http://schemas.microsoft.com/office/drawing/2014/main" id="{6502905E-DE37-EB74-798D-4869883B198B}"/>
              </a:ext>
            </a:extLst>
          </p:cNvPr>
          <p:cNvSpPr txBox="1"/>
          <p:nvPr/>
        </p:nvSpPr>
        <p:spPr>
          <a:xfrm>
            <a:off x="61622" y="754074"/>
            <a:ext cx="2721335" cy="4039567"/>
          </a:xfrm>
          <a:prstGeom prst="rect">
            <a:avLst/>
          </a:prstGeom>
          <a:noFill/>
        </p:spPr>
        <p:txBody>
          <a:bodyPr wrap="square">
            <a:spAutoFit/>
          </a:bodyPr>
          <a:lstStyle/>
          <a:p>
            <a:r>
              <a:rPr lang="el" dirty="0"/>
              <a:t>Πραγματική στιγμή που ένας χειριστής συνειδητοποίησε ότι έχασε την προβολή και τον έλεγχο ενός ηλεκτρικού δικτύου κατά τη διάρκεια μιας κυβερνοεπίθεσης σε μια περιφερειακή επιχείρηση ηλεκτρικής ενέργειας στην Ουκρανία στις 23 Δεκεμβρίου 2015. </a:t>
            </a:r>
          </a:p>
          <a:p>
            <a:endParaRPr lang="fr-FR" dirty="0"/>
          </a:p>
          <a:p>
            <a:r>
              <a:rPr lang="el" dirty="0"/>
              <a:t>Για λίγο σκέφτηκε ένα αστείο κόλπο πάνω του καθώς παρακολουθούσε πώς το ποντίκι κινείται μόνο του και άνοιξε τους διακόπτες σε 30 υποσταθμούς. </a:t>
            </a:r>
          </a:p>
          <a:p>
            <a:endParaRPr lang="fr-FR" dirty="0"/>
          </a:p>
          <a:p>
            <a:r>
              <a:rPr lang="el" dirty="0"/>
              <a:t>Η έρευνα μετά την επίθεση αποκάλυψε ότι το σύστημα είχε διεισδυθεί και παραβιαστεί</a:t>
            </a:r>
            <a:endParaRPr lang="fr-FR" dirty="0"/>
          </a:p>
          <a:p>
            <a:r>
              <a:rPr lang="el" dirty="0"/>
              <a:t>μήνες πριν.</a:t>
            </a:r>
          </a:p>
        </p:txBody>
      </p:sp>
    </p:spTree>
    <p:extLst>
      <p:ext uri="{BB962C8B-B14F-4D97-AF65-F5344CB8AC3E}">
        <p14:creationId xmlns:p14="http://schemas.microsoft.com/office/powerpoint/2010/main" val="53930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l"/>
              <a:t>Προτάσεις Αξίας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normAutofit/>
          </a:bodyPr>
          <a:lstStyle/>
          <a:p>
            <a:r>
              <a:rPr lang="el"/>
              <a:t>Οφέλη για τους συμμετέχοντες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7" y="1482762"/>
            <a:ext cx="4156103" cy="2936837"/>
          </a:xfrm>
        </p:spPr>
        <p:txBody>
          <a:bodyPr>
            <a:noAutofit/>
          </a:bodyPr>
          <a:lstStyle/>
          <a:p>
            <a:pPr>
              <a:spcBef>
                <a:spcPts val="450"/>
              </a:spcBef>
            </a:pPr>
            <a:r>
              <a:rPr lang="el" sz="1100"/>
              <a:t>Επίπεδο εκπαιδευτικής ενότητας: Βασικό / Προχωρημένο</a:t>
            </a:r>
          </a:p>
          <a:p>
            <a:pPr>
              <a:spcBef>
                <a:spcPts val="450"/>
              </a:spcBef>
            </a:pPr>
            <a:r>
              <a:rPr lang="el" sz="1100"/>
              <a:t>Επαγγελματική εκπαίδευση στον τομέα της ασφάλειας στον κυβερνοχώρο </a:t>
            </a:r>
          </a:p>
          <a:p>
            <a:pPr>
              <a:spcBef>
                <a:spcPts val="450"/>
              </a:spcBef>
            </a:pPr>
            <a:r>
              <a:rPr lang="el" sz="1100"/>
              <a:t>Πρακτική και πρακτική ανάπτυξη δεξιοτήτων </a:t>
            </a:r>
          </a:p>
          <a:p>
            <a:pPr>
              <a:spcBef>
                <a:spcPts val="450"/>
              </a:spcBef>
            </a:pPr>
            <a:r>
              <a:rPr lang="el" sz="1100"/>
              <a:t>Βασίζεται στο ευρωπαϊκό πλαίσιο δεξιοτήτων κυβερνοασφάλειας</a:t>
            </a:r>
          </a:p>
          <a:p>
            <a:pPr>
              <a:spcBef>
                <a:spcPts val="450"/>
              </a:spcBef>
            </a:pPr>
            <a:r>
              <a:rPr lang="el" sz="1100"/>
              <a:t>Πρωτοποριακές γνώσεις από ακαδημαϊκούς εμπειρογνώμονες του κλάδου</a:t>
            </a:r>
          </a:p>
          <a:p>
            <a:pPr>
              <a:spcBef>
                <a:spcPts val="450"/>
              </a:spcBef>
            </a:pPr>
            <a:r>
              <a:rPr lang="el" sz="1100"/>
              <a:t>Πιστοποιητικό ολοκλήρωσης </a:t>
            </a:r>
          </a:p>
          <a:p>
            <a:pPr>
              <a:spcBef>
                <a:spcPts val="450"/>
              </a:spcBef>
            </a:pPr>
            <a:r>
              <a:rPr lang="el" sz="1100"/>
              <a:t>Βοηθά στην ανάπτυξη δεξιοτήτων και στην εξέλιξη της σταδιοδρομίας </a:t>
            </a:r>
          </a:p>
          <a:p>
            <a:pPr marL="0" indent="0">
              <a:spcBef>
                <a:spcPts val="450"/>
              </a:spcBef>
              <a:buNone/>
            </a:pPr>
            <a:endParaRPr lang="en-US" sz="110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5" name="Picture Placeholder 4" descr="Μια ομάδα ανθρώπων κοιτάζει μια πινακίδα">
            <a:extLst>
              <a:ext uri="{FF2B5EF4-FFF2-40B4-BE49-F238E27FC236}">
                <a16:creationId xmlns:a16="http://schemas.microsoft.com/office/drawing/2014/main" id="{44253FF7-02C0-C9E0-BD85-AF1E1076941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00642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2E5E8D0B-0AC5-9591-707F-960248CC4915}"/>
              </a:ext>
            </a:extLst>
          </p:cNvPr>
          <p:cNvSpPr txBox="1"/>
          <p:nvPr/>
        </p:nvSpPr>
        <p:spPr>
          <a:xfrm>
            <a:off x="6128158" y="86838"/>
            <a:ext cx="3015842" cy="338554"/>
          </a:xfrm>
          <a:prstGeom prst="rect">
            <a:avLst/>
          </a:prstGeom>
          <a:noFill/>
        </p:spPr>
        <p:txBody>
          <a:bodyPr wrap="square">
            <a:spAutoFit/>
          </a:bodyPr>
          <a:lstStyle/>
          <a:p>
            <a:r>
              <a:rPr lang="el" sz="1600" b="1"/>
              <a:t>Λίστα ευπαθειών</a:t>
            </a:r>
          </a:p>
        </p:txBody>
      </p:sp>
      <p:grpSp>
        <p:nvGrpSpPr>
          <p:cNvPr id="23" name="Groupe 22">
            <a:extLst>
              <a:ext uri="{FF2B5EF4-FFF2-40B4-BE49-F238E27FC236}">
                <a16:creationId xmlns:a16="http://schemas.microsoft.com/office/drawing/2014/main" id="{9119D82B-7E68-9E1B-CA1B-407D986BA540}"/>
              </a:ext>
            </a:extLst>
          </p:cNvPr>
          <p:cNvGrpSpPr/>
          <p:nvPr/>
        </p:nvGrpSpPr>
        <p:grpSpPr>
          <a:xfrm>
            <a:off x="0" y="500062"/>
            <a:ext cx="9144000" cy="4503375"/>
            <a:chOff x="0" y="500062"/>
            <a:chExt cx="9144000" cy="4503375"/>
          </a:xfrm>
        </p:grpSpPr>
        <p:pic>
          <p:nvPicPr>
            <p:cNvPr id="5" name="Image 4"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65512BCF-585A-B3C2-86C2-996557F494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14" name="Ellipse 13">
              <a:extLst>
                <a:ext uri="{FF2B5EF4-FFF2-40B4-BE49-F238E27FC236}">
                  <a16:creationId xmlns:a16="http://schemas.microsoft.com/office/drawing/2014/main" id="{F704ED50-8D51-1BC9-41AB-AF895549DF0B}"/>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9</a:t>
              </a:r>
            </a:p>
          </p:txBody>
        </p:sp>
        <p:sp>
          <p:nvSpPr>
            <p:cNvPr id="28" name="ZoneTexte 27">
              <a:extLst>
                <a:ext uri="{FF2B5EF4-FFF2-40B4-BE49-F238E27FC236}">
                  <a16:creationId xmlns:a16="http://schemas.microsoft.com/office/drawing/2014/main" id="{C351613F-7409-1C27-26DD-1CC99D27C280}"/>
                </a:ext>
              </a:extLst>
            </p:cNvPr>
            <p:cNvSpPr txBox="1"/>
            <p:nvPr/>
          </p:nvSpPr>
          <p:spPr>
            <a:xfrm>
              <a:off x="5110480" y="1049532"/>
              <a:ext cx="1390124" cy="215444"/>
            </a:xfrm>
            <a:prstGeom prst="rect">
              <a:avLst/>
            </a:prstGeom>
            <a:solidFill>
              <a:schemeClr val="accent5">
                <a:lumMod val="60000"/>
                <a:lumOff val="40000"/>
              </a:schemeClr>
            </a:solidFill>
          </p:spPr>
          <p:txBody>
            <a:bodyPr wrap="none" rtlCol="0">
              <a:spAutoFit/>
            </a:bodyPr>
            <a:lstStyle/>
            <a:p>
              <a:pPr algn="ctr"/>
              <a:r>
                <a:rPr lang="el" sz="800" err="1"/>
                <a:t>Βιομηχανικό σύστημα ελέγχου</a:t>
              </a:r>
            </a:p>
          </p:txBody>
        </p:sp>
        <p:sp>
          <p:nvSpPr>
            <p:cNvPr id="29" name="Rectangle : coins arrondis 28">
              <a:extLst>
                <a:ext uri="{FF2B5EF4-FFF2-40B4-BE49-F238E27FC236}">
                  <a16:creationId xmlns:a16="http://schemas.microsoft.com/office/drawing/2014/main" id="{B83C854C-6C0F-93F5-357B-BD8FDF99C353}"/>
                </a:ext>
              </a:extLst>
            </p:cNvPr>
            <p:cNvSpPr/>
            <p:nvPr/>
          </p:nvSpPr>
          <p:spPr>
            <a:xfrm>
              <a:off x="126997" y="4580467"/>
              <a:ext cx="5152789" cy="42297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2000" b="1"/>
                <a:t>Ι Τ</a:t>
              </a:r>
            </a:p>
          </p:txBody>
        </p:sp>
        <p:sp>
          <p:nvSpPr>
            <p:cNvPr id="30" name="Rectangle : coins arrondis 29">
              <a:extLst>
                <a:ext uri="{FF2B5EF4-FFF2-40B4-BE49-F238E27FC236}">
                  <a16:creationId xmlns:a16="http://schemas.microsoft.com/office/drawing/2014/main" id="{65DDA958-4289-8BD0-985E-0B7879BB191D}"/>
                </a:ext>
              </a:extLst>
            </p:cNvPr>
            <p:cNvSpPr/>
            <p:nvPr/>
          </p:nvSpPr>
          <p:spPr>
            <a:xfrm>
              <a:off x="5385809" y="4561152"/>
              <a:ext cx="3521124" cy="42297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2000" b="1"/>
                <a:t>Ο Τ</a:t>
              </a:r>
            </a:p>
          </p:txBody>
        </p:sp>
        <p:sp>
          <p:nvSpPr>
            <p:cNvPr id="2" name="Rectangle 1">
              <a:extLst>
                <a:ext uri="{FF2B5EF4-FFF2-40B4-BE49-F238E27FC236}">
                  <a16:creationId xmlns:a16="http://schemas.microsoft.com/office/drawing/2014/main" id="{222556B0-D68D-B958-ED2A-70B2D29E5CAE}"/>
                </a:ext>
              </a:extLst>
            </p:cNvPr>
            <p:cNvSpPr/>
            <p:nvPr/>
          </p:nvSpPr>
          <p:spPr>
            <a:xfrm>
              <a:off x="306997" y="1652691"/>
              <a:ext cx="820763" cy="46854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 sz="600">
                  <a:solidFill>
                    <a:sysClr val="windowText" lastClr="000000"/>
                  </a:solidFill>
                </a:rPr>
                <a:t>Εντοπισμός προστασίας από ιούς Οι υπογραφές δεν ενημερώθηκαν</a:t>
              </a:r>
              <a:endParaRPr lang="fr-FR" sz="600">
                <a:solidFill>
                  <a:sysClr val="windowText" lastClr="000000"/>
                </a:solidFill>
              </a:endParaRPr>
            </a:p>
          </p:txBody>
        </p:sp>
        <p:sp>
          <p:nvSpPr>
            <p:cNvPr id="3" name="Rectangle 2">
              <a:extLst>
                <a:ext uri="{FF2B5EF4-FFF2-40B4-BE49-F238E27FC236}">
                  <a16:creationId xmlns:a16="http://schemas.microsoft.com/office/drawing/2014/main" id="{2FA9FB8D-B574-031D-A1D7-EF4E148AD6E8}"/>
                </a:ext>
              </a:extLst>
            </p:cNvPr>
            <p:cNvSpPr/>
            <p:nvPr/>
          </p:nvSpPr>
          <p:spPr>
            <a:xfrm>
              <a:off x="2703391" y="1524786"/>
              <a:ext cx="992957" cy="46854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 sz="600" dirty="0">
                  <a:solidFill>
                    <a:sysClr val="windowText" lastClr="000000"/>
                  </a:solidFill>
                  <a:highlight>
                    <a:srgbClr val="FFFF00"/>
                  </a:highlight>
                </a:rPr>
                <a:t>Οι κρίσιμες ρυθμίσεις παραμέτρων δεν αποθηκεύονται ούτε δημιουργούνται αντίγραφα ασφαλείας</a:t>
              </a:r>
            </a:p>
          </p:txBody>
        </p:sp>
        <p:sp>
          <p:nvSpPr>
            <p:cNvPr id="4" name="Rectangle 3">
              <a:extLst>
                <a:ext uri="{FF2B5EF4-FFF2-40B4-BE49-F238E27FC236}">
                  <a16:creationId xmlns:a16="http://schemas.microsoft.com/office/drawing/2014/main" id="{030C0404-0DE3-6D47-B829-60563709E003}"/>
                </a:ext>
              </a:extLst>
            </p:cNvPr>
            <p:cNvSpPr/>
            <p:nvPr/>
          </p:nvSpPr>
          <p:spPr>
            <a:xfrm>
              <a:off x="2785281" y="2107774"/>
              <a:ext cx="582759" cy="46854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 sz="600" dirty="0">
                  <a:solidFill>
                    <a:sysClr val="windowText" lastClr="000000"/>
                  </a:solidFill>
                  <a:highlight>
                    <a:srgbClr val="FFFF00"/>
                  </a:highlight>
                </a:rPr>
                <a:t>Το τείχος προστασίας δεν υπάρχει ή δεν έχει ρυθμιστεί σωστά</a:t>
              </a:r>
              <a:endParaRPr lang="fr-FR" sz="600" dirty="0">
                <a:solidFill>
                  <a:sysClr val="windowText" lastClr="000000"/>
                </a:solidFill>
                <a:highlight>
                  <a:srgbClr val="FFFF00"/>
                </a:highlight>
              </a:endParaRPr>
            </a:p>
          </p:txBody>
        </p:sp>
        <p:sp>
          <p:nvSpPr>
            <p:cNvPr id="17" name="Rectangle 16">
              <a:extLst>
                <a:ext uri="{FF2B5EF4-FFF2-40B4-BE49-F238E27FC236}">
                  <a16:creationId xmlns:a16="http://schemas.microsoft.com/office/drawing/2014/main" id="{F701B884-8CA9-D727-04E9-B6D835DC6B31}"/>
                </a:ext>
              </a:extLst>
            </p:cNvPr>
            <p:cNvSpPr/>
            <p:nvPr/>
          </p:nvSpPr>
          <p:spPr>
            <a:xfrm>
              <a:off x="2648195" y="3059909"/>
              <a:ext cx="674125" cy="46854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 sz="600" dirty="0">
                  <a:solidFill>
                    <a:sysClr val="windowText" lastClr="000000"/>
                  </a:solidFill>
                </a:rPr>
                <a:t>Αδύναμη αρχιτεκτονική ασφάλειας δικτύου</a:t>
              </a:r>
            </a:p>
          </p:txBody>
        </p:sp>
        <p:sp>
          <p:nvSpPr>
            <p:cNvPr id="18" name="Rectangle 17">
              <a:extLst>
                <a:ext uri="{FF2B5EF4-FFF2-40B4-BE49-F238E27FC236}">
                  <a16:creationId xmlns:a16="http://schemas.microsoft.com/office/drawing/2014/main" id="{553FC00B-8180-C0E8-6BC5-48F801666724}"/>
                </a:ext>
              </a:extLst>
            </p:cNvPr>
            <p:cNvSpPr/>
            <p:nvPr/>
          </p:nvSpPr>
          <p:spPr>
            <a:xfrm>
              <a:off x="5502849" y="1738788"/>
              <a:ext cx="703952" cy="85025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 sz="600" dirty="0">
                  <a:solidFill>
                    <a:sysClr val="windowText" lastClr="000000"/>
                  </a:solidFill>
                  <a:highlight>
                    <a:srgbClr val="FFFF00"/>
                  </a:highlight>
                </a:rPr>
                <a:t>Οι περιττές υπηρεσίες δεν είναι απενεργοποιημένες στο λειτουργικό σύστημα και θα μπορούσαν να αξιοποιηθούν</a:t>
              </a:r>
              <a:endParaRPr lang="fr-FR" sz="600" dirty="0">
                <a:solidFill>
                  <a:sysClr val="windowText" lastClr="000000"/>
                </a:solidFill>
                <a:highlight>
                  <a:srgbClr val="FFFF00"/>
                </a:highlight>
              </a:endParaRPr>
            </a:p>
          </p:txBody>
        </p:sp>
        <p:sp>
          <p:nvSpPr>
            <p:cNvPr id="19" name="Rectangle 18">
              <a:extLst>
                <a:ext uri="{FF2B5EF4-FFF2-40B4-BE49-F238E27FC236}">
                  <a16:creationId xmlns:a16="http://schemas.microsoft.com/office/drawing/2014/main" id="{8232394D-9ADF-E3F0-208D-082432B2D2C3}"/>
                </a:ext>
              </a:extLst>
            </p:cNvPr>
            <p:cNvSpPr/>
            <p:nvPr/>
          </p:nvSpPr>
          <p:spPr>
            <a:xfrm>
              <a:off x="5494604" y="2878634"/>
              <a:ext cx="650472" cy="591176"/>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 sz="600">
                  <a:solidFill>
                    <a:sysClr val="windowText" lastClr="000000"/>
                  </a:solidFill>
                </a:rPr>
                <a:t>Το λογισμικό ανίχνευσης / πρόληψης εισβολής δεν έχει εγκατασταθεί</a:t>
              </a:r>
              <a:endParaRPr lang="fr-FR" sz="600">
                <a:solidFill>
                  <a:sysClr val="windowText" lastClr="000000"/>
                </a:solidFill>
              </a:endParaRPr>
            </a:p>
          </p:txBody>
        </p:sp>
        <p:sp>
          <p:nvSpPr>
            <p:cNvPr id="20" name="Rectangle 19">
              <a:extLst>
                <a:ext uri="{FF2B5EF4-FFF2-40B4-BE49-F238E27FC236}">
                  <a16:creationId xmlns:a16="http://schemas.microsoft.com/office/drawing/2014/main" id="{FA60EA94-EC3D-4C83-76AB-D47E78D2DFC1}"/>
                </a:ext>
              </a:extLst>
            </p:cNvPr>
            <p:cNvSpPr/>
            <p:nvPr/>
          </p:nvSpPr>
          <p:spPr>
            <a:xfrm>
              <a:off x="8313051" y="1711093"/>
              <a:ext cx="703952" cy="508549"/>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 sz="600" dirty="0">
                  <a:solidFill>
                    <a:sysClr val="windowText" lastClr="000000"/>
                  </a:solidFill>
                  <a:highlight>
                    <a:srgbClr val="FFFF00"/>
                  </a:highlight>
                </a:rPr>
                <a:t>Ανεπαρκής φυσική προστασία κρίσιμων συστημάτων</a:t>
              </a:r>
              <a:endParaRPr lang="fr-FR" sz="600" dirty="0">
                <a:solidFill>
                  <a:sysClr val="windowText" lastClr="000000"/>
                </a:solidFill>
                <a:highlight>
                  <a:srgbClr val="FFFF00"/>
                </a:highlight>
              </a:endParaRPr>
            </a:p>
          </p:txBody>
        </p:sp>
        <p:sp>
          <p:nvSpPr>
            <p:cNvPr id="22" name="Rectangle 21">
              <a:extLst>
                <a:ext uri="{FF2B5EF4-FFF2-40B4-BE49-F238E27FC236}">
                  <a16:creationId xmlns:a16="http://schemas.microsoft.com/office/drawing/2014/main" id="{509B9A32-D301-E3A6-651C-F93EC690304D}"/>
                </a:ext>
              </a:extLst>
            </p:cNvPr>
            <p:cNvSpPr/>
            <p:nvPr/>
          </p:nvSpPr>
          <p:spPr>
            <a:xfrm>
              <a:off x="8330054" y="2732910"/>
              <a:ext cx="813945" cy="547594"/>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 sz="600" dirty="0">
                  <a:solidFill>
                    <a:sysClr val="windowText" lastClr="000000"/>
                  </a:solidFill>
                  <a:highlight>
                    <a:srgbClr val="FFFF00"/>
                  </a:highlight>
                </a:rPr>
                <a:t>Ανεπαρκής έλεγχος ταυτότητας μεταξύ υπολογιστών-πελατών και σημείων πρόσβασης</a:t>
              </a:r>
            </a:p>
          </p:txBody>
        </p:sp>
        <p:sp>
          <p:nvSpPr>
            <p:cNvPr id="7" name="Ellipse 6">
              <a:extLst>
                <a:ext uri="{FF2B5EF4-FFF2-40B4-BE49-F238E27FC236}">
                  <a16:creationId xmlns:a16="http://schemas.microsoft.com/office/drawing/2014/main" id="{3911D06A-B1E9-709A-C86B-F490E6AC0DC8}"/>
                </a:ext>
              </a:extLst>
            </p:cNvPr>
            <p:cNvSpPr/>
            <p:nvPr/>
          </p:nvSpPr>
          <p:spPr>
            <a:xfrm>
              <a:off x="2485811" y="125425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2</a:t>
              </a:r>
            </a:p>
          </p:txBody>
        </p:sp>
        <p:sp>
          <p:nvSpPr>
            <p:cNvPr id="8" name="Ellipse 7">
              <a:extLst>
                <a:ext uri="{FF2B5EF4-FFF2-40B4-BE49-F238E27FC236}">
                  <a16:creationId xmlns:a16="http://schemas.microsoft.com/office/drawing/2014/main" id="{EB595038-CD7C-872D-04DD-80FD4A10759B}"/>
                </a:ext>
              </a:extLst>
            </p:cNvPr>
            <p:cNvSpPr/>
            <p:nvPr/>
          </p:nvSpPr>
          <p:spPr>
            <a:xfrm>
              <a:off x="248004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3</a:t>
              </a:r>
            </a:p>
          </p:txBody>
        </p:sp>
        <p:sp>
          <p:nvSpPr>
            <p:cNvPr id="9" name="Ellipse 8">
              <a:extLst>
                <a:ext uri="{FF2B5EF4-FFF2-40B4-BE49-F238E27FC236}">
                  <a16:creationId xmlns:a16="http://schemas.microsoft.com/office/drawing/2014/main" id="{791E7BBE-D9F1-F084-AAE2-48D560A6052E}"/>
                </a:ext>
              </a:extLst>
            </p:cNvPr>
            <p:cNvSpPr/>
            <p:nvPr/>
          </p:nvSpPr>
          <p:spPr>
            <a:xfrm>
              <a:off x="2458035" y="281974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4</a:t>
              </a:r>
            </a:p>
          </p:txBody>
        </p:sp>
        <p:sp>
          <p:nvSpPr>
            <p:cNvPr id="10" name="Ellipse 9">
              <a:extLst>
                <a:ext uri="{FF2B5EF4-FFF2-40B4-BE49-F238E27FC236}">
                  <a16:creationId xmlns:a16="http://schemas.microsoft.com/office/drawing/2014/main" id="{11387DC9-B21B-5784-A617-031320423B3A}"/>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5</a:t>
              </a:r>
            </a:p>
          </p:txBody>
        </p:sp>
        <p:sp>
          <p:nvSpPr>
            <p:cNvPr id="11" name="Ellipse 10">
              <a:extLst>
                <a:ext uri="{FF2B5EF4-FFF2-40B4-BE49-F238E27FC236}">
                  <a16:creationId xmlns:a16="http://schemas.microsoft.com/office/drawing/2014/main" id="{7E6DF79B-2140-B393-5931-B8017CBCCEA9}"/>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6</a:t>
              </a:r>
            </a:p>
          </p:txBody>
        </p:sp>
        <p:sp>
          <p:nvSpPr>
            <p:cNvPr id="6" name="Ellipse 5">
              <a:extLst>
                <a:ext uri="{FF2B5EF4-FFF2-40B4-BE49-F238E27FC236}">
                  <a16:creationId xmlns:a16="http://schemas.microsoft.com/office/drawing/2014/main" id="{F0954683-3842-1923-0EB1-BA21C5CDD0AB}"/>
                </a:ext>
              </a:extLst>
            </p:cNvPr>
            <p:cNvSpPr/>
            <p:nvPr/>
          </p:nvSpPr>
          <p:spPr>
            <a:xfrm>
              <a:off x="121917" y="137837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1</a:t>
              </a:r>
            </a:p>
          </p:txBody>
        </p:sp>
        <p:sp>
          <p:nvSpPr>
            <p:cNvPr id="12" name="Ellipse 11">
              <a:extLst>
                <a:ext uri="{FF2B5EF4-FFF2-40B4-BE49-F238E27FC236}">
                  <a16:creationId xmlns:a16="http://schemas.microsoft.com/office/drawing/2014/main" id="{6918DFE1-1E62-A410-05A2-8DCBE3232B0E}"/>
                </a:ext>
              </a:extLst>
            </p:cNvPr>
            <p:cNvSpPr/>
            <p:nvPr/>
          </p:nvSpPr>
          <p:spPr>
            <a:xfrm>
              <a:off x="8127971" y="151028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7</a:t>
              </a:r>
            </a:p>
          </p:txBody>
        </p:sp>
        <p:sp>
          <p:nvSpPr>
            <p:cNvPr id="13" name="Ellipse 12">
              <a:extLst>
                <a:ext uri="{FF2B5EF4-FFF2-40B4-BE49-F238E27FC236}">
                  <a16:creationId xmlns:a16="http://schemas.microsoft.com/office/drawing/2014/main" id="{1925311F-22D6-27BC-BD80-8FD132FBC2F2}"/>
                </a:ext>
              </a:extLst>
            </p:cNvPr>
            <p:cNvSpPr/>
            <p:nvPr/>
          </p:nvSpPr>
          <p:spPr>
            <a:xfrm>
              <a:off x="8107651" y="251543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400" b="1"/>
                <a:t>8</a:t>
              </a:r>
            </a:p>
          </p:txBody>
        </p:sp>
      </p:grpSp>
    </p:spTree>
    <p:extLst>
      <p:ext uri="{BB962C8B-B14F-4D97-AF65-F5344CB8AC3E}">
        <p14:creationId xmlns:p14="http://schemas.microsoft.com/office/powerpoint/2010/main" val="463922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97BF4-D687-A864-064A-AC27371313B4}"/>
              </a:ext>
            </a:extLst>
          </p:cNvPr>
          <p:cNvSpPr>
            <a:spLocks noGrp="1"/>
          </p:cNvSpPr>
          <p:nvPr>
            <p:ph type="title"/>
          </p:nvPr>
        </p:nvSpPr>
        <p:spPr/>
        <p:txBody>
          <a:bodyPr>
            <a:normAutofit/>
          </a:bodyPr>
          <a:lstStyle/>
          <a:p>
            <a:r>
              <a:rPr lang="el" sz="2800" err="1"/>
              <a:t>Ανάλυση των 9 περιπτώσεων χρήσης - μεθοδολογία</a:t>
            </a:r>
            <a:endParaRPr lang="fr-FR" sz="2800"/>
          </a:p>
        </p:txBody>
      </p:sp>
      <p:grpSp>
        <p:nvGrpSpPr>
          <p:cNvPr id="3" name="Groupe 2">
            <a:extLst>
              <a:ext uri="{FF2B5EF4-FFF2-40B4-BE49-F238E27FC236}">
                <a16:creationId xmlns:a16="http://schemas.microsoft.com/office/drawing/2014/main" id="{935C284D-CA7F-E369-BA67-6511213975A9}"/>
              </a:ext>
            </a:extLst>
          </p:cNvPr>
          <p:cNvGrpSpPr/>
          <p:nvPr/>
        </p:nvGrpSpPr>
        <p:grpSpPr>
          <a:xfrm>
            <a:off x="5721351" y="3734330"/>
            <a:ext cx="2793999" cy="1409170"/>
            <a:chOff x="0" y="500062"/>
            <a:chExt cx="9144000" cy="4143375"/>
          </a:xfrm>
        </p:grpSpPr>
        <p:pic>
          <p:nvPicPr>
            <p:cNvPr id="4" name="Image 3"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21BAAB0-D36A-7407-11E9-7ADEC8439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5" name="Ellipse 4">
              <a:extLst>
                <a:ext uri="{FF2B5EF4-FFF2-40B4-BE49-F238E27FC236}">
                  <a16:creationId xmlns:a16="http://schemas.microsoft.com/office/drawing/2014/main" id="{4214190A-7348-F01A-7E3B-EE74CB2E53AF}"/>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6" name="Ellipse 5">
              <a:extLst>
                <a:ext uri="{FF2B5EF4-FFF2-40B4-BE49-F238E27FC236}">
                  <a16:creationId xmlns:a16="http://schemas.microsoft.com/office/drawing/2014/main" id="{79162391-D391-F01C-602E-5B43F39EEA59}"/>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7" name="Ellipse 6">
              <a:extLst>
                <a:ext uri="{FF2B5EF4-FFF2-40B4-BE49-F238E27FC236}">
                  <a16:creationId xmlns:a16="http://schemas.microsoft.com/office/drawing/2014/main" id="{2D54A088-CF5B-CA60-C02F-3FCE5A4576D6}"/>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8" name="Ellipse 7">
              <a:extLst>
                <a:ext uri="{FF2B5EF4-FFF2-40B4-BE49-F238E27FC236}">
                  <a16:creationId xmlns:a16="http://schemas.microsoft.com/office/drawing/2014/main" id="{0979B0F8-50BB-F867-1605-EBA7110F51EA}"/>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9" name="Ellipse 8">
              <a:extLst>
                <a:ext uri="{FF2B5EF4-FFF2-40B4-BE49-F238E27FC236}">
                  <a16:creationId xmlns:a16="http://schemas.microsoft.com/office/drawing/2014/main" id="{ACDFE936-E4B7-57A6-037A-4BE8AFEC74DB}"/>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10" name="Ellipse 9">
              <a:extLst>
                <a:ext uri="{FF2B5EF4-FFF2-40B4-BE49-F238E27FC236}">
                  <a16:creationId xmlns:a16="http://schemas.microsoft.com/office/drawing/2014/main" id="{1044B04C-FECB-BCE5-B288-BE0F63CACA97}"/>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1" name="Ellipse 10">
              <a:extLst>
                <a:ext uri="{FF2B5EF4-FFF2-40B4-BE49-F238E27FC236}">
                  <a16:creationId xmlns:a16="http://schemas.microsoft.com/office/drawing/2014/main" id="{DCE09C13-B0BE-73E0-E11C-F9D8FA7490F1}"/>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2" name="Ellipse 11">
              <a:extLst>
                <a:ext uri="{FF2B5EF4-FFF2-40B4-BE49-F238E27FC236}">
                  <a16:creationId xmlns:a16="http://schemas.microsoft.com/office/drawing/2014/main" id="{A27B8D9D-9FE8-E78E-21CA-538939ADDA33}"/>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3" name="Ellipse 12">
              <a:extLst>
                <a:ext uri="{FF2B5EF4-FFF2-40B4-BE49-F238E27FC236}">
                  <a16:creationId xmlns:a16="http://schemas.microsoft.com/office/drawing/2014/main" id="{31EA7175-9FCE-59EA-9426-D28D69DDF5F5}"/>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4" name="ZoneTexte 13">
            <a:extLst>
              <a:ext uri="{FF2B5EF4-FFF2-40B4-BE49-F238E27FC236}">
                <a16:creationId xmlns:a16="http://schemas.microsoft.com/office/drawing/2014/main" id="{B43C8054-59EA-17C5-C570-98F64430D008}"/>
              </a:ext>
            </a:extLst>
          </p:cNvPr>
          <p:cNvSpPr txBox="1"/>
          <p:nvPr/>
        </p:nvSpPr>
        <p:spPr>
          <a:xfrm>
            <a:off x="961919" y="1268016"/>
            <a:ext cx="5647508" cy="2793072"/>
          </a:xfrm>
          <a:prstGeom prst="rect">
            <a:avLst/>
          </a:prstGeom>
          <a:noFill/>
        </p:spPr>
        <p:txBody>
          <a:bodyPr wrap="none" rtlCol="0">
            <a:spAutoFit/>
          </a:bodyPr>
          <a:lstStyle/>
          <a:p>
            <a:r>
              <a:rPr lang="el" dirty="0"/>
              <a:t>Ποιος : Pepetrator / πιθανή πηγή του συμβάντος</a:t>
            </a:r>
          </a:p>
          <a:p>
            <a:endParaRPr lang="fr-FR" dirty="0"/>
          </a:p>
          <a:p>
            <a:r>
              <a:rPr lang="el-GR" dirty="0"/>
              <a:t>Που</a:t>
            </a:r>
            <a:r>
              <a:rPr lang="el" dirty="0"/>
              <a:t>: Δυνητικό σημείο αδυναμίας εντός της αρχιτεκτονικής  </a:t>
            </a:r>
          </a:p>
          <a:p>
            <a:endParaRPr lang="fr-FR" dirty="0"/>
          </a:p>
          <a:p>
            <a:r>
              <a:rPr lang="el" dirty="0"/>
              <a:t>Τι: Περιγραφή του περιστατικού</a:t>
            </a:r>
          </a:p>
          <a:p>
            <a:endParaRPr lang="fr-FR" dirty="0"/>
          </a:p>
          <a:p>
            <a:r>
              <a:rPr lang="el" dirty="0"/>
              <a:t>Πότε: Προτιμώμενος χρόνος για μια επίθεση</a:t>
            </a:r>
            <a:endParaRPr lang="fr-FR" dirty="0"/>
          </a:p>
          <a:p>
            <a:endParaRPr lang="fr-FR" dirty="0"/>
          </a:p>
          <a:p>
            <a:r>
              <a:rPr lang="el" dirty="0"/>
              <a:t>Για ποιο λόγο: Αντίκτυπος / επίδραση στη στοχευόμενη υποδομή / ικανότητα</a:t>
            </a:r>
            <a:endParaRPr lang="fr-FR" dirty="0"/>
          </a:p>
          <a:p>
            <a:endParaRPr lang="fr-FR" dirty="0"/>
          </a:p>
          <a:p>
            <a:r>
              <a:rPr lang="el" dirty="0"/>
              <a:t>Πώς : Πώς συμβαίνει το περιστατικό</a:t>
            </a:r>
          </a:p>
          <a:p>
            <a:endParaRPr lang="fr-FR" dirty="0"/>
          </a:p>
          <a:p>
            <a:r>
              <a:rPr lang="el" dirty="0"/>
              <a:t>Παράδειγμα Provent indident του τύπου κατά την τελευταία δεκαετία </a:t>
            </a:r>
          </a:p>
        </p:txBody>
      </p:sp>
      <p:sp>
        <p:nvSpPr>
          <p:cNvPr id="15" name="Rectangle 14">
            <a:extLst>
              <a:ext uri="{FF2B5EF4-FFF2-40B4-BE49-F238E27FC236}">
                <a16:creationId xmlns:a16="http://schemas.microsoft.com/office/drawing/2014/main" id="{60364C3D-D99F-A014-DF91-9B42EADE7247}"/>
              </a:ext>
            </a:extLst>
          </p:cNvPr>
          <p:cNvSpPr/>
          <p:nvPr/>
        </p:nvSpPr>
        <p:spPr>
          <a:xfrm>
            <a:off x="908538" y="1195754"/>
            <a:ext cx="5846601" cy="2815643"/>
          </a:xfrm>
          <a:prstGeom prst="rect">
            <a:avLst/>
          </a:prstGeom>
          <a:noFill/>
          <a:ln w="38100">
            <a:solidFill>
              <a:srgbClr val="2FB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1539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a:t>Περιπτώσεις χρήσης - ευπάθειες</a:t>
            </a:r>
          </a:p>
        </p:txBody>
      </p:sp>
      <p:sp>
        <p:nvSpPr>
          <p:cNvPr id="15" name="Ellipse 14">
            <a:extLst>
              <a:ext uri="{FF2B5EF4-FFF2-40B4-BE49-F238E27FC236}">
                <a16:creationId xmlns:a16="http://schemas.microsoft.com/office/drawing/2014/main" id="{F0EBFA79-DB1F-743C-0C9F-4616EFAD44F9}"/>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 sz="1400" b="1" i="0" u="none" strike="noStrike" kern="0" cap="none" spc="0" normalizeH="0" baseline="0" noProof="0">
                <a:ln>
                  <a:noFill/>
                </a:ln>
                <a:solidFill>
                  <a:prstClr val="white"/>
                </a:solidFill>
                <a:effectLst/>
                <a:uLnTx/>
                <a:uFillTx/>
                <a:latin typeface="Century Gothic" panose="020F0302020204030204"/>
                <a:ea typeface="+mn-ea"/>
                <a:cs typeface="+mn-cs"/>
              </a:rPr>
              <a:t>1</a:t>
            </a:r>
          </a:p>
        </p:txBody>
      </p:sp>
      <p:sp>
        <p:nvSpPr>
          <p:cNvPr id="16" name="ZoneTexte 15">
            <a:extLst>
              <a:ext uri="{FF2B5EF4-FFF2-40B4-BE49-F238E27FC236}">
                <a16:creationId xmlns:a16="http://schemas.microsoft.com/office/drawing/2014/main" id="{3895965B-4A31-EB81-5B28-5294EA774302}"/>
              </a:ext>
            </a:extLst>
          </p:cNvPr>
          <p:cNvSpPr txBox="1"/>
          <p:nvPr/>
        </p:nvSpPr>
        <p:spPr>
          <a:xfrm>
            <a:off x="677333" y="527259"/>
            <a:ext cx="1351652" cy="400110"/>
          </a:xfrm>
          <a:prstGeom prst="rect">
            <a:avLst/>
          </a:prstGeom>
          <a:noFill/>
        </p:spPr>
        <p:txBody>
          <a:bodyPr wrap="none" rtlCol="0">
            <a:spAutoFit/>
          </a:bodyPr>
          <a:lstStyle/>
          <a:p>
            <a:r>
              <a:rPr lang="el" sz="2000"/>
              <a:t>Ιογενής επίθεση</a:t>
            </a:r>
            <a:endParaRPr lang="fr-FR" sz="2000"/>
          </a:p>
        </p:txBody>
      </p:sp>
      <p:sp>
        <p:nvSpPr>
          <p:cNvPr id="17" name="ZoneTexte 16">
            <a:extLst>
              <a:ext uri="{FF2B5EF4-FFF2-40B4-BE49-F238E27FC236}">
                <a16:creationId xmlns:a16="http://schemas.microsoft.com/office/drawing/2014/main" id="{DA9A6B26-EF0A-177C-25CB-AD823FFF9D13}"/>
              </a:ext>
            </a:extLst>
          </p:cNvPr>
          <p:cNvSpPr txBox="1"/>
          <p:nvPr/>
        </p:nvSpPr>
        <p:spPr>
          <a:xfrm>
            <a:off x="677333" y="1176917"/>
            <a:ext cx="5453544" cy="2793072"/>
          </a:xfrm>
          <a:prstGeom prst="rect">
            <a:avLst/>
          </a:prstGeom>
          <a:noFill/>
        </p:spPr>
        <p:txBody>
          <a:bodyPr wrap="none" rtlCol="0">
            <a:spAutoFit/>
          </a:bodyPr>
          <a:lstStyle/>
          <a:p>
            <a:r>
              <a:rPr lang="el" dirty="0"/>
              <a:t>Ποιος : Χειριστής συνηθισμένος στο περιβάλλον</a:t>
            </a:r>
            <a:endParaRPr lang="fr-FR" dirty="0"/>
          </a:p>
          <a:p>
            <a:endParaRPr lang="fr-FR" dirty="0"/>
          </a:p>
          <a:p>
            <a:r>
              <a:rPr lang="el-GR" dirty="0"/>
              <a:t>Που</a:t>
            </a:r>
            <a:r>
              <a:rPr lang="el" dirty="0"/>
              <a:t>: Τοπικά εντός του Κέντρου ελέγχου / Δωμάτιο </a:t>
            </a:r>
          </a:p>
          <a:p>
            <a:endParaRPr lang="fr-FR" dirty="0"/>
          </a:p>
          <a:p>
            <a:r>
              <a:rPr lang="el" dirty="0"/>
              <a:t>Τι: Ιογενής επίθεση στο δίκτυο OT που ελέγχει μια ικανότητα</a:t>
            </a:r>
            <a:endParaRPr lang="fr-FR" dirty="0"/>
          </a:p>
          <a:p>
            <a:endParaRPr lang="fr-FR" dirty="0"/>
          </a:p>
          <a:p>
            <a:r>
              <a:rPr lang="el" dirty="0"/>
              <a:t>Πότε : Ανά πάσα στιγμή</a:t>
            </a:r>
          </a:p>
          <a:p>
            <a:endParaRPr lang="fr-FR" dirty="0"/>
          </a:p>
          <a:p>
            <a:r>
              <a:rPr lang="el" dirty="0"/>
              <a:t>Για ποιο λόγο: Απενεργοποίηση συστήματος (π.χ. δυνατότητα παραγωγής)</a:t>
            </a:r>
          </a:p>
          <a:p>
            <a:endParaRPr lang="fr-FR" dirty="0"/>
          </a:p>
          <a:p>
            <a:r>
              <a:rPr lang="el" dirty="0"/>
              <a:t>Πώς: Εισαγωγή ενός ιού σε έναν «μη ενημερωμένο» ελεγκτή</a:t>
            </a:r>
          </a:p>
          <a:p>
            <a:endParaRPr lang="fr-FR" dirty="0"/>
          </a:p>
          <a:p>
            <a:r>
              <a:rPr lang="el" dirty="0"/>
              <a:t>Παράδειγμα STUXNET</a:t>
            </a:r>
          </a:p>
        </p:txBody>
      </p:sp>
    </p:spTree>
    <p:extLst>
      <p:ext uri="{BB962C8B-B14F-4D97-AF65-F5344CB8AC3E}">
        <p14:creationId xmlns:p14="http://schemas.microsoft.com/office/powerpoint/2010/main" val="124802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a:t>Περιπτώσεις χρήσης - ευπάθειες</a:t>
            </a:r>
          </a:p>
        </p:txBody>
      </p:sp>
      <p:sp>
        <p:nvSpPr>
          <p:cNvPr id="14" name="Ellipse 13">
            <a:extLst>
              <a:ext uri="{FF2B5EF4-FFF2-40B4-BE49-F238E27FC236}">
                <a16:creationId xmlns:a16="http://schemas.microsoft.com/office/drawing/2014/main" id="{58D6BA51-D78E-0C78-952E-A178F8168B03}"/>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 sz="1400" b="1" i="0" u="none" strike="noStrike" kern="0" cap="none" spc="0" normalizeH="0" baseline="0" noProof="0">
                <a:ln>
                  <a:noFill/>
                </a:ln>
                <a:solidFill>
                  <a:prstClr val="white"/>
                </a:solidFill>
                <a:effectLst/>
                <a:uLnTx/>
                <a:uFillTx/>
                <a:latin typeface="Century Gothic" panose="020F0302020204030204"/>
                <a:ea typeface="+mn-ea"/>
                <a:cs typeface="+mn-cs"/>
              </a:rPr>
              <a:t>2</a:t>
            </a:r>
          </a:p>
        </p:txBody>
      </p:sp>
      <p:sp>
        <p:nvSpPr>
          <p:cNvPr id="15" name="ZoneTexte 14">
            <a:extLst>
              <a:ext uri="{FF2B5EF4-FFF2-40B4-BE49-F238E27FC236}">
                <a16:creationId xmlns:a16="http://schemas.microsoft.com/office/drawing/2014/main" id="{C6D36624-A093-4C82-7DB7-EAC3E3F6670F}"/>
              </a:ext>
            </a:extLst>
          </p:cNvPr>
          <p:cNvSpPr txBox="1"/>
          <p:nvPr/>
        </p:nvSpPr>
        <p:spPr>
          <a:xfrm>
            <a:off x="677333" y="527259"/>
            <a:ext cx="2022798" cy="400110"/>
          </a:xfrm>
          <a:prstGeom prst="rect">
            <a:avLst/>
          </a:prstGeom>
          <a:noFill/>
        </p:spPr>
        <p:txBody>
          <a:bodyPr wrap="none" rtlCol="0">
            <a:spAutoFit/>
          </a:bodyPr>
          <a:lstStyle/>
          <a:p>
            <a:r>
              <a:rPr lang="el" sz="2000" err="1"/>
              <a:t>Προεπιλογή ανθεκτικότητας</a:t>
            </a:r>
          </a:p>
        </p:txBody>
      </p:sp>
      <p:sp>
        <p:nvSpPr>
          <p:cNvPr id="16" name="ZoneTexte 15">
            <a:extLst>
              <a:ext uri="{FF2B5EF4-FFF2-40B4-BE49-F238E27FC236}">
                <a16:creationId xmlns:a16="http://schemas.microsoft.com/office/drawing/2014/main" id="{D6E70697-D5F8-2E60-7901-16F8B53ADCE8}"/>
              </a:ext>
            </a:extLst>
          </p:cNvPr>
          <p:cNvSpPr txBox="1"/>
          <p:nvPr/>
        </p:nvSpPr>
        <p:spPr>
          <a:xfrm>
            <a:off x="677333" y="1176917"/>
            <a:ext cx="7185685" cy="2793072"/>
          </a:xfrm>
          <a:prstGeom prst="rect">
            <a:avLst/>
          </a:prstGeom>
          <a:noFill/>
        </p:spPr>
        <p:txBody>
          <a:bodyPr wrap="none" rtlCol="0">
            <a:spAutoFit/>
          </a:bodyPr>
          <a:lstStyle/>
          <a:p>
            <a:r>
              <a:rPr lang="el" err="1"/>
              <a:t>Ποιος : Διαχειριστής οντότητας</a:t>
            </a:r>
          </a:p>
          <a:p>
            <a:endParaRPr lang="fr-FR"/>
          </a:p>
          <a:p>
            <a:r>
              <a:rPr lang="el" err="1"/>
              <a:t>Όπου: Σχετικά με την Επίβλεψη αποθήκευσης του Φορέα / βιομηχανικής εγκατάστασης</a:t>
            </a:r>
            <a:endParaRPr lang="fr-FR"/>
          </a:p>
          <a:p>
            <a:endParaRPr lang="fr-FR"/>
          </a:p>
          <a:p>
            <a:r>
              <a:rPr lang="el" err="1"/>
              <a:t>Τι: Εξωτερικό περιστατικό που οδηγεί σε απώλεια διοικητικής υπηρεσίας</a:t>
            </a:r>
          </a:p>
          <a:p>
            <a:endParaRPr lang="fr-FR"/>
          </a:p>
          <a:p>
            <a:r>
              <a:rPr lang="el" err="1"/>
              <a:t>Πότε: Ειδικότερα όταν η εγκατάσταση αντιμετωπίζει άλλα ζητήματα/περιστατικά (απώλεια ηλεκτρικής ενέργειας)</a:t>
            </a:r>
          </a:p>
          <a:p>
            <a:endParaRPr lang="fr-FR"/>
          </a:p>
          <a:p>
            <a:r>
              <a:rPr lang="el" err="1"/>
              <a:t>Για ποιο λόγο: Απενεργοποιήστε το σύστημα για μεγαλύτερο χρονικό διάστημα</a:t>
            </a:r>
            <a:endParaRPr lang="fr-FR"/>
          </a:p>
          <a:p>
            <a:endParaRPr lang="fr-FR"/>
          </a:p>
          <a:p>
            <a:r>
              <a:rPr lang="el"/>
              <a:t>Πώς : Με ανεπαρκείς ή μη προσαρμοσμένες λειτουργικές διαδικασίες ασφαλείας (SECOPS)</a:t>
            </a:r>
          </a:p>
          <a:p>
            <a:endParaRPr lang="fr-FR"/>
          </a:p>
          <a:p>
            <a:r>
              <a:rPr lang="el"/>
              <a:t>Παράδειγμα MAERSK</a:t>
            </a:r>
          </a:p>
        </p:txBody>
      </p:sp>
    </p:spTree>
    <p:extLst>
      <p:ext uri="{BB962C8B-B14F-4D97-AF65-F5344CB8AC3E}">
        <p14:creationId xmlns:p14="http://schemas.microsoft.com/office/powerpoint/2010/main" val="1276318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a:t>Περιπτώσεις χρήσης - ευπάθειες</a:t>
            </a:r>
          </a:p>
        </p:txBody>
      </p:sp>
      <p:sp>
        <p:nvSpPr>
          <p:cNvPr id="14" name="Ellipse 13">
            <a:extLst>
              <a:ext uri="{FF2B5EF4-FFF2-40B4-BE49-F238E27FC236}">
                <a16:creationId xmlns:a16="http://schemas.microsoft.com/office/drawing/2014/main" id="{6730C1BA-926D-828B-5DAF-8CD99B306D32}"/>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 sz="1400" b="1" i="0" u="none" strike="noStrike" kern="0" cap="none" spc="0" normalizeH="0" baseline="0" noProof="0">
                <a:ln>
                  <a:noFill/>
                </a:ln>
                <a:solidFill>
                  <a:prstClr val="white"/>
                </a:solidFill>
                <a:effectLst/>
                <a:uLnTx/>
                <a:uFillTx/>
                <a:latin typeface="Century Gothic" panose="020F0302020204030204"/>
                <a:ea typeface="+mn-ea"/>
                <a:cs typeface="+mn-cs"/>
              </a:rPr>
              <a:t>3</a:t>
            </a:r>
          </a:p>
        </p:txBody>
      </p:sp>
      <p:sp>
        <p:nvSpPr>
          <p:cNvPr id="15" name="ZoneTexte 14">
            <a:extLst>
              <a:ext uri="{FF2B5EF4-FFF2-40B4-BE49-F238E27FC236}">
                <a16:creationId xmlns:a16="http://schemas.microsoft.com/office/drawing/2014/main" id="{6F482E33-BE7D-5CCE-023F-1BF4574EF81E}"/>
              </a:ext>
            </a:extLst>
          </p:cNvPr>
          <p:cNvSpPr txBox="1"/>
          <p:nvPr/>
        </p:nvSpPr>
        <p:spPr>
          <a:xfrm>
            <a:off x="677333" y="527259"/>
            <a:ext cx="1778051" cy="400110"/>
          </a:xfrm>
          <a:prstGeom prst="rect">
            <a:avLst/>
          </a:prstGeom>
          <a:noFill/>
        </p:spPr>
        <p:txBody>
          <a:bodyPr wrap="none" rtlCol="0">
            <a:spAutoFit/>
          </a:bodyPr>
          <a:lstStyle/>
          <a:p>
            <a:r>
              <a:rPr lang="el" sz="2000"/>
              <a:t>Διακοπή τείχους προστασίας</a:t>
            </a:r>
            <a:endParaRPr lang="fr-FR" sz="2000"/>
          </a:p>
        </p:txBody>
      </p:sp>
      <p:sp>
        <p:nvSpPr>
          <p:cNvPr id="16" name="ZoneTexte 15">
            <a:extLst>
              <a:ext uri="{FF2B5EF4-FFF2-40B4-BE49-F238E27FC236}">
                <a16:creationId xmlns:a16="http://schemas.microsoft.com/office/drawing/2014/main" id="{29EC366E-CAFB-97A5-60DE-19DBBA45DC9B}"/>
              </a:ext>
            </a:extLst>
          </p:cNvPr>
          <p:cNvSpPr txBox="1"/>
          <p:nvPr/>
        </p:nvSpPr>
        <p:spPr>
          <a:xfrm>
            <a:off x="677333" y="1176917"/>
            <a:ext cx="7540334" cy="2793072"/>
          </a:xfrm>
          <a:prstGeom prst="rect">
            <a:avLst/>
          </a:prstGeom>
          <a:noFill/>
        </p:spPr>
        <p:txBody>
          <a:bodyPr wrap="none" rtlCol="0">
            <a:spAutoFit/>
          </a:bodyPr>
          <a:lstStyle/>
          <a:p>
            <a:r>
              <a:rPr lang="el" err="1"/>
              <a:t>Ποιος : Συνεργάτης</a:t>
            </a:r>
            <a:endParaRPr lang="fr-FR"/>
          </a:p>
          <a:p>
            <a:endParaRPr lang="fr-FR"/>
          </a:p>
          <a:p>
            <a:r>
              <a:rPr lang="el" err="1"/>
              <a:t>Όπου: Τοπικά εντός του Κέντρου ελέγχου / Δωμάτιο - απομακρυσμένη εάν αναπτυχθεί απομακρυσμένη διοίκηση</a:t>
            </a:r>
            <a:endParaRPr lang="fr-FR"/>
          </a:p>
          <a:p>
            <a:endParaRPr lang="fr-FR"/>
          </a:p>
          <a:p>
            <a:r>
              <a:rPr lang="el" err="1"/>
              <a:t>Τι: Επίθεση σε ανύπαρκτο ή εσφαλμένα διαμορφωμένο τείχος προστασίας</a:t>
            </a:r>
          </a:p>
          <a:p>
            <a:endParaRPr lang="fr-FR"/>
          </a:p>
          <a:p>
            <a:r>
              <a:rPr lang="el" err="1"/>
              <a:t>Πότε : Ανά πάσα στιγμή</a:t>
            </a:r>
          </a:p>
          <a:p>
            <a:endParaRPr lang="fr-FR"/>
          </a:p>
          <a:p>
            <a:r>
              <a:rPr lang="el" err="1"/>
              <a:t>Για ποιο λόγο: Πάρτε τον έλεγχο ενός συστήματος (π.χ. μιας παραγωγικής ικανότητας)</a:t>
            </a:r>
          </a:p>
          <a:p>
            <a:endParaRPr lang="fr-FR"/>
          </a:p>
          <a:p>
            <a:r>
              <a:rPr lang="el"/>
              <a:t>Πώς: Κλιμάκωση δικαιωμάτων</a:t>
            </a:r>
            <a:endParaRPr lang="fr-FR"/>
          </a:p>
          <a:p>
            <a:endParaRPr lang="fr-FR"/>
          </a:p>
          <a:p>
            <a:r>
              <a:rPr lang="el"/>
              <a:t>Παράδειγμα: Κλασική επίθεση</a:t>
            </a:r>
            <a:endParaRPr lang="fr-FR"/>
          </a:p>
        </p:txBody>
      </p:sp>
    </p:spTree>
    <p:extLst>
      <p:ext uri="{BB962C8B-B14F-4D97-AF65-F5344CB8AC3E}">
        <p14:creationId xmlns:p14="http://schemas.microsoft.com/office/powerpoint/2010/main" val="416084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a:t>Περιπτώσεις χρήσης - ευπάθειες</a:t>
            </a:r>
          </a:p>
        </p:txBody>
      </p:sp>
      <p:sp>
        <p:nvSpPr>
          <p:cNvPr id="14" name="Ellipse 13">
            <a:extLst>
              <a:ext uri="{FF2B5EF4-FFF2-40B4-BE49-F238E27FC236}">
                <a16:creationId xmlns:a16="http://schemas.microsoft.com/office/drawing/2014/main" id="{35990140-4665-DD8D-CD0C-E18EB8F59F80}"/>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 sz="1400" b="1" i="0" u="none" strike="noStrike" kern="0" cap="none" spc="0" normalizeH="0" baseline="0" noProof="0">
                <a:ln>
                  <a:noFill/>
                </a:ln>
                <a:solidFill>
                  <a:prstClr val="white"/>
                </a:solidFill>
                <a:effectLst/>
                <a:uLnTx/>
                <a:uFillTx/>
                <a:latin typeface="Century Gothic" panose="020F0302020204030204"/>
                <a:ea typeface="+mn-ea"/>
                <a:cs typeface="+mn-cs"/>
              </a:rPr>
              <a:t>4</a:t>
            </a:r>
          </a:p>
        </p:txBody>
      </p:sp>
      <p:sp>
        <p:nvSpPr>
          <p:cNvPr id="15" name="ZoneTexte 14">
            <a:extLst>
              <a:ext uri="{FF2B5EF4-FFF2-40B4-BE49-F238E27FC236}">
                <a16:creationId xmlns:a16="http://schemas.microsoft.com/office/drawing/2014/main" id="{26E6FEF7-05A8-494E-3B91-890A48792569}"/>
              </a:ext>
            </a:extLst>
          </p:cNvPr>
          <p:cNvSpPr txBox="1"/>
          <p:nvPr/>
        </p:nvSpPr>
        <p:spPr>
          <a:xfrm>
            <a:off x="677333" y="527259"/>
            <a:ext cx="2156809" cy="400110"/>
          </a:xfrm>
          <a:prstGeom prst="rect">
            <a:avLst/>
          </a:prstGeom>
          <a:noFill/>
        </p:spPr>
        <p:txBody>
          <a:bodyPr wrap="none" rtlCol="0">
            <a:spAutoFit/>
          </a:bodyPr>
          <a:lstStyle/>
          <a:p>
            <a:r>
              <a:rPr lang="el" sz="2000"/>
              <a:t>Αδυναμία δικτύου</a:t>
            </a:r>
            <a:endParaRPr lang="fr-FR" sz="2000"/>
          </a:p>
        </p:txBody>
      </p:sp>
      <p:sp>
        <p:nvSpPr>
          <p:cNvPr id="16" name="ZoneTexte 15">
            <a:extLst>
              <a:ext uri="{FF2B5EF4-FFF2-40B4-BE49-F238E27FC236}">
                <a16:creationId xmlns:a16="http://schemas.microsoft.com/office/drawing/2014/main" id="{363C78E6-B167-8096-3FC1-E31B9BE89A46}"/>
              </a:ext>
            </a:extLst>
          </p:cNvPr>
          <p:cNvSpPr txBox="1"/>
          <p:nvPr/>
        </p:nvSpPr>
        <p:spPr>
          <a:xfrm>
            <a:off x="677333" y="1176917"/>
            <a:ext cx="6680355" cy="2793072"/>
          </a:xfrm>
          <a:prstGeom prst="rect">
            <a:avLst/>
          </a:prstGeom>
          <a:noFill/>
        </p:spPr>
        <p:txBody>
          <a:bodyPr wrap="none" rtlCol="0">
            <a:spAutoFit/>
          </a:bodyPr>
          <a:lstStyle/>
          <a:p>
            <a:r>
              <a:rPr lang="el" dirty="0"/>
              <a:t>Ποιος : Μηχανικός Δικτύων </a:t>
            </a:r>
          </a:p>
          <a:p>
            <a:endParaRPr lang="fr-FR" dirty="0"/>
          </a:p>
          <a:p>
            <a:r>
              <a:rPr lang="el-GR" dirty="0"/>
              <a:t>Που</a:t>
            </a:r>
            <a:r>
              <a:rPr lang="el" dirty="0"/>
              <a:t>: Τοπικό δίκτυο επιχειρήσεων</a:t>
            </a:r>
          </a:p>
          <a:p>
            <a:endParaRPr lang="fr-FR" dirty="0"/>
          </a:p>
          <a:p>
            <a:r>
              <a:rPr lang="el" dirty="0"/>
              <a:t>Τι: Αδύναμη αρχιτεκτονική δικτύου </a:t>
            </a:r>
          </a:p>
          <a:p>
            <a:endParaRPr lang="fr-FR" dirty="0"/>
          </a:p>
          <a:p>
            <a:r>
              <a:rPr lang="el" dirty="0"/>
              <a:t>Πότε : Ανά πάσα στιγμή</a:t>
            </a:r>
          </a:p>
          <a:p>
            <a:endParaRPr lang="fr-FR" dirty="0"/>
          </a:p>
          <a:p>
            <a:r>
              <a:rPr lang="el" dirty="0"/>
              <a:t>Για ποιο λόγο: Βρείτε αναγνωρισμένα / αδύναμα στοιχεία του δικτύου για να τα στοχεύσετε</a:t>
            </a:r>
            <a:endParaRPr lang="fr-FR" dirty="0"/>
          </a:p>
          <a:p>
            <a:endParaRPr lang="fr-FR" dirty="0"/>
          </a:p>
          <a:p>
            <a:r>
              <a:rPr lang="el" dirty="0"/>
              <a:t>Πώς : Πρόσβαση στην αρχιτεκτονική OT μέσω δικτύου πληροφορικής (χωρίς διαχωρισμό)  </a:t>
            </a:r>
          </a:p>
          <a:p>
            <a:endParaRPr lang="fr-FR" dirty="0"/>
          </a:p>
          <a:p>
            <a:r>
              <a:rPr lang="el" dirty="0"/>
              <a:t>Παράδειγμα απόκτησης πληροφοριών για τον σχεδιασμό μελλοντικής επίθεσης</a:t>
            </a:r>
            <a:endParaRPr lang="fr-FR" dirty="0"/>
          </a:p>
        </p:txBody>
      </p:sp>
    </p:spTree>
    <p:extLst>
      <p:ext uri="{BB962C8B-B14F-4D97-AF65-F5344CB8AC3E}">
        <p14:creationId xmlns:p14="http://schemas.microsoft.com/office/powerpoint/2010/main" val="2187600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a:t>Περιπτώσεις χρήσης - ευπάθειες</a:t>
            </a:r>
          </a:p>
        </p:txBody>
      </p:sp>
      <p:sp>
        <p:nvSpPr>
          <p:cNvPr id="14" name="Ellipse 13">
            <a:extLst>
              <a:ext uri="{FF2B5EF4-FFF2-40B4-BE49-F238E27FC236}">
                <a16:creationId xmlns:a16="http://schemas.microsoft.com/office/drawing/2014/main" id="{99706931-77A7-03BA-6AE9-E6DDD370F34B}"/>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 sz="1400" b="1" i="0" u="none" strike="noStrike" kern="0" cap="none" spc="0" normalizeH="0" baseline="0" noProof="0">
                <a:ln>
                  <a:noFill/>
                </a:ln>
                <a:solidFill>
                  <a:prstClr val="white"/>
                </a:solidFill>
                <a:effectLst/>
                <a:uLnTx/>
                <a:uFillTx/>
                <a:latin typeface="Century Gothic" panose="020F0302020204030204"/>
                <a:ea typeface="+mn-ea"/>
                <a:cs typeface="+mn-cs"/>
              </a:rPr>
              <a:t>5</a:t>
            </a:r>
          </a:p>
        </p:txBody>
      </p:sp>
      <p:sp>
        <p:nvSpPr>
          <p:cNvPr id="15" name="ZoneTexte 14">
            <a:extLst>
              <a:ext uri="{FF2B5EF4-FFF2-40B4-BE49-F238E27FC236}">
                <a16:creationId xmlns:a16="http://schemas.microsoft.com/office/drawing/2014/main" id="{8FA321CA-DF2C-0915-ACB8-FB31B7C8A1D7}"/>
              </a:ext>
            </a:extLst>
          </p:cNvPr>
          <p:cNvSpPr txBox="1"/>
          <p:nvPr/>
        </p:nvSpPr>
        <p:spPr>
          <a:xfrm>
            <a:off x="677333" y="527259"/>
            <a:ext cx="3696909" cy="400110"/>
          </a:xfrm>
          <a:prstGeom prst="rect">
            <a:avLst/>
          </a:prstGeom>
          <a:noFill/>
        </p:spPr>
        <p:txBody>
          <a:bodyPr wrap="none" rtlCol="0">
            <a:spAutoFit/>
          </a:bodyPr>
          <a:lstStyle/>
          <a:p>
            <a:r>
              <a:rPr lang="el" sz="2000"/>
              <a:t>Εκμετάλλευση υπηρεσιών στο λειτουργικό σύστημα</a:t>
            </a:r>
          </a:p>
        </p:txBody>
      </p:sp>
      <p:sp>
        <p:nvSpPr>
          <p:cNvPr id="16" name="ZoneTexte 15">
            <a:extLst>
              <a:ext uri="{FF2B5EF4-FFF2-40B4-BE49-F238E27FC236}">
                <a16:creationId xmlns:a16="http://schemas.microsoft.com/office/drawing/2014/main" id="{B34763FD-976E-4C9C-1B50-C6008E15CF09}"/>
              </a:ext>
            </a:extLst>
          </p:cNvPr>
          <p:cNvSpPr txBox="1"/>
          <p:nvPr/>
        </p:nvSpPr>
        <p:spPr>
          <a:xfrm>
            <a:off x="677333" y="1176917"/>
            <a:ext cx="6836743" cy="2793072"/>
          </a:xfrm>
          <a:prstGeom prst="rect">
            <a:avLst/>
          </a:prstGeom>
          <a:noFill/>
        </p:spPr>
        <p:txBody>
          <a:bodyPr wrap="none" rtlCol="0">
            <a:spAutoFit/>
          </a:bodyPr>
          <a:lstStyle/>
          <a:p>
            <a:r>
              <a:rPr lang="el" dirty="0"/>
              <a:t>Ποιος : Μηχανικός Συντήρησης </a:t>
            </a:r>
          </a:p>
          <a:p>
            <a:endParaRPr lang="fr-FR" dirty="0"/>
          </a:p>
          <a:p>
            <a:r>
              <a:rPr lang="el-GR" dirty="0"/>
              <a:t>Που</a:t>
            </a:r>
            <a:r>
              <a:rPr lang="el" dirty="0"/>
              <a:t>: Εντοπισμός φορητού υπολογιστή συντήρησης SCADA (μπορεί να είναι απομακρυσμένος)</a:t>
            </a:r>
          </a:p>
          <a:p>
            <a:endParaRPr lang="fr-FR" dirty="0"/>
          </a:p>
          <a:p>
            <a:r>
              <a:rPr lang="el" dirty="0"/>
              <a:t>Τι : Οι περιττές υπηρεσίες δεν είναι απενεργοποιημένες στο λειτουργικό σύστημα</a:t>
            </a:r>
          </a:p>
          <a:p>
            <a:endParaRPr lang="fr-FR" dirty="0"/>
          </a:p>
          <a:p>
            <a:r>
              <a:rPr lang="el" dirty="0"/>
              <a:t>Πότε: Κατά τη διάρκεια εργασιών συντήρησης</a:t>
            </a:r>
            <a:endParaRPr lang="fr-FR" dirty="0"/>
          </a:p>
          <a:p>
            <a:endParaRPr lang="fr-FR" dirty="0"/>
          </a:p>
          <a:p>
            <a:r>
              <a:rPr lang="el" dirty="0"/>
              <a:t>Για ποιο λόγο: Εισαγωγή κακόβουλου κώδικα</a:t>
            </a:r>
          </a:p>
          <a:p>
            <a:endParaRPr lang="fr-FR" dirty="0"/>
          </a:p>
          <a:p>
            <a:r>
              <a:rPr lang="el" dirty="0"/>
              <a:t>Πώς : Πρόσβαση μέσω υπηρεσιών μη αναπήρων (γραφή, διαγραφή,...) </a:t>
            </a:r>
          </a:p>
          <a:p>
            <a:endParaRPr lang="fr-FR" dirty="0"/>
          </a:p>
          <a:p>
            <a:r>
              <a:rPr lang="el" dirty="0"/>
              <a:t>Παράδειγμα: Εξαγωγή συνόλου δεδομένων</a:t>
            </a:r>
          </a:p>
        </p:txBody>
      </p:sp>
    </p:spTree>
    <p:extLst>
      <p:ext uri="{BB962C8B-B14F-4D97-AF65-F5344CB8AC3E}">
        <p14:creationId xmlns:p14="http://schemas.microsoft.com/office/powerpoint/2010/main" val="4057234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dirty="0"/>
              <a:t>Περιπτώσεις χρήσης - ευπάθειες</a:t>
            </a:r>
          </a:p>
        </p:txBody>
      </p:sp>
      <p:sp>
        <p:nvSpPr>
          <p:cNvPr id="14" name="Ellipse 13">
            <a:extLst>
              <a:ext uri="{FF2B5EF4-FFF2-40B4-BE49-F238E27FC236}">
                <a16:creationId xmlns:a16="http://schemas.microsoft.com/office/drawing/2014/main" id="{EC9E7EE5-7A15-7405-7EFC-A4EA7681CA56}"/>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l" sz="1400" b="1" kern="0">
                <a:solidFill>
                  <a:prstClr val="white"/>
                </a:solidFill>
                <a:latin typeface="Century Gothic" panose="020F0302020204030204"/>
              </a:rPr>
              <a:t>6</a:t>
            </a:r>
            <a:endParaRPr kumimoji="0" lang="fr-FR" sz="1400" b="1"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5" name="ZoneTexte 14">
            <a:extLst>
              <a:ext uri="{FF2B5EF4-FFF2-40B4-BE49-F238E27FC236}">
                <a16:creationId xmlns:a16="http://schemas.microsoft.com/office/drawing/2014/main" id="{6C2C02F8-CF3F-E978-B1C6-F9FF80937BC3}"/>
              </a:ext>
            </a:extLst>
          </p:cNvPr>
          <p:cNvSpPr txBox="1"/>
          <p:nvPr/>
        </p:nvSpPr>
        <p:spPr>
          <a:xfrm>
            <a:off x="677333" y="527259"/>
            <a:ext cx="4218847" cy="400110"/>
          </a:xfrm>
          <a:prstGeom prst="rect">
            <a:avLst/>
          </a:prstGeom>
          <a:noFill/>
        </p:spPr>
        <p:txBody>
          <a:bodyPr wrap="none" rtlCol="0">
            <a:spAutoFit/>
          </a:bodyPr>
          <a:lstStyle/>
          <a:p>
            <a:r>
              <a:rPr lang="el" sz="2000" err="1"/>
              <a:t>Έλλειψη δυνατοτήτων ανίχνευσης εισβολής</a:t>
            </a:r>
            <a:endParaRPr lang="fr-FR" sz="2000"/>
          </a:p>
        </p:txBody>
      </p:sp>
      <p:sp>
        <p:nvSpPr>
          <p:cNvPr id="16" name="ZoneTexte 15">
            <a:extLst>
              <a:ext uri="{FF2B5EF4-FFF2-40B4-BE49-F238E27FC236}">
                <a16:creationId xmlns:a16="http://schemas.microsoft.com/office/drawing/2014/main" id="{81AED86E-390D-8698-CCED-341D9795F0ED}"/>
              </a:ext>
            </a:extLst>
          </p:cNvPr>
          <p:cNvSpPr txBox="1"/>
          <p:nvPr/>
        </p:nvSpPr>
        <p:spPr>
          <a:xfrm>
            <a:off x="677333" y="1176917"/>
            <a:ext cx="5804153" cy="2793072"/>
          </a:xfrm>
          <a:prstGeom prst="rect">
            <a:avLst/>
          </a:prstGeom>
          <a:noFill/>
        </p:spPr>
        <p:txBody>
          <a:bodyPr wrap="none" rtlCol="0">
            <a:spAutoFit/>
          </a:bodyPr>
          <a:lstStyle/>
          <a:p>
            <a:r>
              <a:rPr lang="el" dirty="0"/>
              <a:t>Ποιος : Εσωτερικός εμπειρογνώμονας ΤΠΕ </a:t>
            </a:r>
          </a:p>
          <a:p>
            <a:endParaRPr lang="fr-FR" dirty="0"/>
          </a:p>
          <a:p>
            <a:r>
              <a:rPr lang="el-GR" dirty="0"/>
              <a:t>Που</a:t>
            </a:r>
            <a:r>
              <a:rPr lang="el" dirty="0"/>
              <a:t>: ICT Security room / Data Historian / SCADA server</a:t>
            </a:r>
          </a:p>
          <a:p>
            <a:endParaRPr lang="fr-FR" dirty="0"/>
          </a:p>
          <a:p>
            <a:r>
              <a:rPr lang="el" dirty="0"/>
              <a:t>Τι: Έλλειψη υπηρεσιών κυβερνοασφάλειας </a:t>
            </a:r>
          </a:p>
          <a:p>
            <a:endParaRPr lang="fr-FR" dirty="0"/>
          </a:p>
          <a:p>
            <a:r>
              <a:rPr lang="el" dirty="0"/>
              <a:t>Πότε : Οποιαδήποτε στιγμή</a:t>
            </a:r>
          </a:p>
          <a:p>
            <a:endParaRPr lang="fr-FR" dirty="0"/>
          </a:p>
          <a:p>
            <a:r>
              <a:rPr lang="el" dirty="0"/>
              <a:t>Για ποιο λόγο : Εισαγωγή σε συγκεκριμένο τύπο αυτοματισμού</a:t>
            </a:r>
          </a:p>
          <a:p>
            <a:endParaRPr lang="fr-FR" dirty="0"/>
          </a:p>
          <a:p>
            <a:r>
              <a:rPr lang="el" dirty="0"/>
              <a:t>Πώς : Άμεση πρόσβαση Data Historian / SCADA server μέσω δεξιάς κλιμάκωσης</a:t>
            </a:r>
            <a:endParaRPr lang="fr-FR" dirty="0"/>
          </a:p>
          <a:p>
            <a:endParaRPr lang="fr-FR" dirty="0"/>
          </a:p>
          <a:p>
            <a:r>
              <a:rPr lang="el" dirty="0"/>
              <a:t>Παράδειγμα απόκτησης πληροφοριών για τον σχεδιασμό μελλοντικής επίθεσης</a:t>
            </a:r>
            <a:endParaRPr lang="fr-FR" dirty="0"/>
          </a:p>
        </p:txBody>
      </p:sp>
    </p:spTree>
    <p:extLst>
      <p:ext uri="{BB962C8B-B14F-4D97-AF65-F5344CB8AC3E}">
        <p14:creationId xmlns:p14="http://schemas.microsoft.com/office/powerpoint/2010/main" val="2013424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dirty="0"/>
              <a:t>Περιπτώσεις χρήσης - ευπάθειες</a:t>
            </a:r>
          </a:p>
        </p:txBody>
      </p:sp>
      <p:sp>
        <p:nvSpPr>
          <p:cNvPr id="14" name="Ellipse 13">
            <a:extLst>
              <a:ext uri="{FF2B5EF4-FFF2-40B4-BE49-F238E27FC236}">
                <a16:creationId xmlns:a16="http://schemas.microsoft.com/office/drawing/2014/main" id="{02223F07-9131-5C5A-B974-04BE8352426D}"/>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 sz="1400" b="1" i="0" u="none" strike="noStrike" kern="0" cap="none" spc="0" normalizeH="0" baseline="0" noProof="0">
                <a:ln>
                  <a:noFill/>
                </a:ln>
                <a:solidFill>
                  <a:prstClr val="white"/>
                </a:solidFill>
                <a:effectLst/>
                <a:uLnTx/>
                <a:uFillTx/>
                <a:latin typeface="Century Gothic" panose="020F0302020204030204"/>
                <a:ea typeface="+mn-ea"/>
                <a:cs typeface="+mn-cs"/>
              </a:rPr>
              <a:t>7</a:t>
            </a:r>
          </a:p>
        </p:txBody>
      </p:sp>
      <p:sp>
        <p:nvSpPr>
          <p:cNvPr id="15" name="ZoneTexte 14">
            <a:extLst>
              <a:ext uri="{FF2B5EF4-FFF2-40B4-BE49-F238E27FC236}">
                <a16:creationId xmlns:a16="http://schemas.microsoft.com/office/drawing/2014/main" id="{7BD8BAB8-E8CC-9CA8-C103-F7D18FDE16A2}"/>
              </a:ext>
            </a:extLst>
          </p:cNvPr>
          <p:cNvSpPr txBox="1"/>
          <p:nvPr/>
        </p:nvSpPr>
        <p:spPr>
          <a:xfrm>
            <a:off x="677333" y="527259"/>
            <a:ext cx="2448042" cy="400110"/>
          </a:xfrm>
          <a:prstGeom prst="rect">
            <a:avLst/>
          </a:prstGeom>
          <a:noFill/>
        </p:spPr>
        <p:txBody>
          <a:bodyPr wrap="none" rtlCol="0">
            <a:spAutoFit/>
          </a:bodyPr>
          <a:lstStyle/>
          <a:p>
            <a:r>
              <a:rPr lang="el" sz="2000"/>
              <a:t>Φυσική πρόσβαση σε PLC</a:t>
            </a:r>
          </a:p>
        </p:txBody>
      </p:sp>
      <p:sp>
        <p:nvSpPr>
          <p:cNvPr id="16" name="ZoneTexte 15">
            <a:extLst>
              <a:ext uri="{FF2B5EF4-FFF2-40B4-BE49-F238E27FC236}">
                <a16:creationId xmlns:a16="http://schemas.microsoft.com/office/drawing/2014/main" id="{DFE06957-E240-071E-2862-6CAA1902773B}"/>
              </a:ext>
            </a:extLst>
          </p:cNvPr>
          <p:cNvSpPr txBox="1"/>
          <p:nvPr/>
        </p:nvSpPr>
        <p:spPr>
          <a:xfrm>
            <a:off x="677333" y="1176917"/>
            <a:ext cx="6567824" cy="2793072"/>
          </a:xfrm>
          <a:prstGeom prst="rect">
            <a:avLst/>
          </a:prstGeom>
          <a:noFill/>
        </p:spPr>
        <p:txBody>
          <a:bodyPr wrap="none" rtlCol="0">
            <a:spAutoFit/>
          </a:bodyPr>
          <a:lstStyle/>
          <a:p>
            <a:r>
              <a:rPr lang="el" dirty="0"/>
              <a:t>Ποιος : Συνεργάτης στο χώρο του ξενοδοχείου</a:t>
            </a:r>
          </a:p>
          <a:p>
            <a:endParaRPr lang="fr-FR" dirty="0"/>
          </a:p>
          <a:p>
            <a:r>
              <a:rPr lang="el" dirty="0"/>
              <a:t>Που: Σε εγκαταστάσεις βιομηχανικής παραγωγής </a:t>
            </a:r>
          </a:p>
          <a:p>
            <a:endParaRPr lang="fr-FR" dirty="0"/>
          </a:p>
          <a:p>
            <a:r>
              <a:rPr lang="el" dirty="0"/>
              <a:t>Τι: Πρόσβαση μέσω προσβάσιμης απομακρυσμένης τερματικής μονάδας</a:t>
            </a:r>
          </a:p>
          <a:p>
            <a:endParaRPr lang="fr-FR" dirty="0"/>
          </a:p>
          <a:p>
            <a:r>
              <a:rPr lang="el" dirty="0"/>
              <a:t>Πότε: Ως επί το πλείστον εκτός κανονικών περιόδων εργασίας</a:t>
            </a:r>
            <a:endParaRPr lang="fr-FR" dirty="0"/>
          </a:p>
          <a:p>
            <a:endParaRPr lang="fr-FR" dirty="0"/>
          </a:p>
          <a:p>
            <a:r>
              <a:rPr lang="el" dirty="0"/>
              <a:t>Για ποιο λόγο: Απενεργοποίηση / καταστροφή της παραγωγικής ικανότητας</a:t>
            </a:r>
            <a:endParaRPr lang="fr-FR" dirty="0"/>
          </a:p>
          <a:p>
            <a:endParaRPr lang="fr-FR" dirty="0"/>
          </a:p>
          <a:p>
            <a:r>
              <a:rPr lang="el" dirty="0"/>
              <a:t>Πώς : Πρόσβαση στην αρχιτεκτονική OT μέσω δικτύου πληροφορικής (χωρίς διαχωρισμό)  </a:t>
            </a:r>
          </a:p>
          <a:p>
            <a:endParaRPr lang="fr-FR" dirty="0"/>
          </a:p>
          <a:p>
            <a:r>
              <a:rPr lang="el" dirty="0"/>
              <a:t>Παράδειγμα: σαμποτάζ UKR στις εγκαταστάσεις της Oil &amp; Gaz</a:t>
            </a:r>
            <a:endParaRPr lang="fr-FR" dirty="0"/>
          </a:p>
        </p:txBody>
      </p:sp>
    </p:spTree>
    <p:extLst>
      <p:ext uri="{BB962C8B-B14F-4D97-AF65-F5344CB8AC3E}">
        <p14:creationId xmlns:p14="http://schemas.microsoft.com/office/powerpoint/2010/main" val="1854849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a:t>Περιπτώσεις χρήσης - ευπάθειες</a:t>
            </a:r>
          </a:p>
        </p:txBody>
      </p:sp>
      <p:sp>
        <p:nvSpPr>
          <p:cNvPr id="14" name="Ellipse 13">
            <a:extLst>
              <a:ext uri="{FF2B5EF4-FFF2-40B4-BE49-F238E27FC236}">
                <a16:creationId xmlns:a16="http://schemas.microsoft.com/office/drawing/2014/main" id="{B72A620A-DDFB-5278-E49E-6627F8E94200}"/>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l" sz="1400" b="1" kern="0">
                <a:solidFill>
                  <a:prstClr val="white"/>
                </a:solidFill>
                <a:latin typeface="Century Gothic" panose="020F0302020204030204"/>
              </a:rPr>
              <a:t>8</a:t>
            </a:r>
            <a:endParaRPr kumimoji="0" lang="fr-FR" sz="1400" b="1"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5" name="ZoneTexte 14">
            <a:extLst>
              <a:ext uri="{FF2B5EF4-FFF2-40B4-BE49-F238E27FC236}">
                <a16:creationId xmlns:a16="http://schemas.microsoft.com/office/drawing/2014/main" id="{AA62D207-B09D-1743-1AB2-0F6B0361CABB}"/>
              </a:ext>
            </a:extLst>
          </p:cNvPr>
          <p:cNvSpPr txBox="1"/>
          <p:nvPr/>
        </p:nvSpPr>
        <p:spPr>
          <a:xfrm>
            <a:off x="677333" y="527259"/>
            <a:ext cx="3445623" cy="400110"/>
          </a:xfrm>
          <a:prstGeom prst="rect">
            <a:avLst/>
          </a:prstGeom>
          <a:noFill/>
        </p:spPr>
        <p:txBody>
          <a:bodyPr wrap="none" rtlCol="0">
            <a:spAutoFit/>
          </a:bodyPr>
          <a:lstStyle/>
          <a:p>
            <a:r>
              <a:rPr lang="el" sz="2000"/>
              <a:t>Πρόσβαση μέσω ασύρματου δικτύου OT</a:t>
            </a:r>
          </a:p>
        </p:txBody>
      </p:sp>
      <p:sp>
        <p:nvSpPr>
          <p:cNvPr id="16" name="ZoneTexte 15">
            <a:extLst>
              <a:ext uri="{FF2B5EF4-FFF2-40B4-BE49-F238E27FC236}">
                <a16:creationId xmlns:a16="http://schemas.microsoft.com/office/drawing/2014/main" id="{89236D6D-4E5C-32CE-8AD7-F9F7E6D17C6F}"/>
              </a:ext>
            </a:extLst>
          </p:cNvPr>
          <p:cNvSpPr txBox="1"/>
          <p:nvPr/>
        </p:nvSpPr>
        <p:spPr>
          <a:xfrm>
            <a:off x="677333" y="1176917"/>
            <a:ext cx="5925853" cy="2793072"/>
          </a:xfrm>
          <a:prstGeom prst="rect">
            <a:avLst/>
          </a:prstGeom>
          <a:noFill/>
        </p:spPr>
        <p:txBody>
          <a:bodyPr wrap="none" rtlCol="0">
            <a:spAutoFit/>
          </a:bodyPr>
          <a:lstStyle/>
          <a:p>
            <a:r>
              <a:rPr lang="el" dirty="0"/>
              <a:t>Ποιος: Δυνητικά κάθε συνάδελφος / άτομο στην εμβέλεια του δικτύου Wifi </a:t>
            </a:r>
          </a:p>
          <a:p>
            <a:endParaRPr lang="fr-FR" dirty="0"/>
          </a:p>
          <a:p>
            <a:r>
              <a:rPr lang="el" dirty="0"/>
              <a:t>Που: Ασύρματο δίκτυο PRC / SCADA</a:t>
            </a:r>
          </a:p>
          <a:p>
            <a:endParaRPr lang="fr-FR" dirty="0"/>
          </a:p>
          <a:p>
            <a:r>
              <a:rPr lang="el" dirty="0"/>
              <a:t>Τι: Το Weak Authentification παρέχει πρόσβαση σε συνδεδεμένη PRC / SCADA </a:t>
            </a:r>
          </a:p>
          <a:p>
            <a:endParaRPr lang="fr-FR" dirty="0"/>
          </a:p>
          <a:p>
            <a:r>
              <a:rPr lang="el" dirty="0"/>
              <a:t>Πότε : Ανά πάσα στιγμή</a:t>
            </a:r>
          </a:p>
          <a:p>
            <a:endParaRPr lang="fr-FR" dirty="0"/>
          </a:p>
          <a:p>
            <a:r>
              <a:rPr lang="el" dirty="0"/>
              <a:t>Για ποιο λόγο: Απενεργοποιήστε το δίκτυο PRC ή δημιουργήστε μια χαρτογραφία</a:t>
            </a:r>
            <a:endParaRPr lang="fr-FR" dirty="0"/>
          </a:p>
          <a:p>
            <a:endParaRPr lang="fr-FR" dirty="0"/>
          </a:p>
          <a:p>
            <a:r>
              <a:rPr lang="el" dirty="0"/>
              <a:t>Πώς : Πρόσβαση στο ασύρματο δίκτυο μέσω αδύναμου δικτύου </a:t>
            </a:r>
          </a:p>
          <a:p>
            <a:endParaRPr lang="fr-FR" dirty="0"/>
          </a:p>
          <a:p>
            <a:r>
              <a:rPr lang="el" dirty="0"/>
              <a:t>Παράδειγμα:</a:t>
            </a:r>
          </a:p>
        </p:txBody>
      </p:sp>
    </p:spTree>
    <p:extLst>
      <p:ext uri="{BB962C8B-B14F-4D97-AF65-F5344CB8AC3E}">
        <p14:creationId xmlns:p14="http://schemas.microsoft.com/office/powerpoint/2010/main" val="138459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l"/>
              <a:t>ΠΟΙΟΣ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normAutofit fontScale="92500" lnSpcReduction="10000"/>
          </a:bodyPr>
          <a:lstStyle/>
          <a:p>
            <a:r>
              <a:rPr lang="el"/>
              <a:t>Προφίλ Συμμετεχόντων στην Εκπαίδευση</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7" y="1482763"/>
            <a:ext cx="4079903" cy="1927400"/>
          </a:xfrm>
        </p:spPr>
        <p:txBody>
          <a:bodyPr>
            <a:normAutofit/>
          </a:bodyPr>
          <a:lstStyle/>
          <a:p>
            <a:r>
              <a:rPr lang="el" sz="1400"/>
              <a:t>Διευθυντές και ηγέτες</a:t>
            </a:r>
          </a:p>
          <a:p>
            <a:r>
              <a:rPr lang="el" sz="1400" b="1"/>
              <a:t>Επαγγελματίες του επαγγελματικού βίου</a:t>
            </a:r>
          </a:p>
          <a:p>
            <a:r>
              <a:rPr lang="el" sz="1400"/>
              <a:t>Μικρομεσαίες Επιχειρήσεις και Δημόσιοι Υπάλληλοι</a:t>
            </a:r>
          </a:p>
          <a:p>
            <a:r>
              <a:rPr lang="el" sz="1400" b="1"/>
              <a:t>Επαγγελματίες και λάτρεις της ασφάλειας στον κυβερνοχώρο </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5" name="Espace réservé pour une image  4" descr="Μια εικόνα που περιέχει εξωτερικούς χώρους, δέντρο, βάρκα, νερό&#10;&#10;Περιγραφή που δημιουργείται αυτόματα">
            <a:extLst>
              <a:ext uri="{FF2B5EF4-FFF2-40B4-BE49-F238E27FC236}">
                <a16:creationId xmlns:a16="http://schemas.microsoft.com/office/drawing/2014/main" id="{A21FD65A-4377-9581-1480-2E063795D06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63479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BD7DA14-3168-A6EB-8793-9FD266E642E1}"/>
              </a:ext>
            </a:extLst>
          </p:cNvPr>
          <p:cNvGrpSpPr/>
          <p:nvPr/>
        </p:nvGrpSpPr>
        <p:grpSpPr>
          <a:xfrm>
            <a:off x="6290734" y="3734330"/>
            <a:ext cx="2793999" cy="1409170"/>
            <a:chOff x="0" y="500062"/>
            <a:chExt cx="9144000" cy="4143375"/>
          </a:xfrm>
        </p:grpSpPr>
        <p:pic>
          <p:nvPicPr>
            <p:cNvPr id="3" name="Image 2" descr="Μια εικόνα που περιέχει κείμενο, διάγραμμα, στιγμιότυπο οθόνης, χάρτη&#10;&#10;Περιγραφή που δημιουργείται αυτόματα">
              <a:extLst>
                <a:ext uri="{FF2B5EF4-FFF2-40B4-BE49-F238E27FC236}">
                  <a16:creationId xmlns:a16="http://schemas.microsoft.com/office/drawing/2014/main" id="{01E5F722-8A23-760B-4626-FD25970C6B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0062"/>
              <a:ext cx="9144000" cy="4143375"/>
            </a:xfrm>
            <a:prstGeom prst="rect">
              <a:avLst/>
            </a:prstGeom>
          </p:spPr>
        </p:pic>
        <p:sp>
          <p:nvSpPr>
            <p:cNvPr id="4" name="Ellipse 3">
              <a:extLst>
                <a:ext uri="{FF2B5EF4-FFF2-40B4-BE49-F238E27FC236}">
                  <a16:creationId xmlns:a16="http://schemas.microsoft.com/office/drawing/2014/main" id="{8E1CFDBA-99EB-BDC1-E682-2C4E6FA5142C}"/>
                </a:ext>
              </a:extLst>
            </p:cNvPr>
            <p:cNvSpPr/>
            <p:nvPr/>
          </p:nvSpPr>
          <p:spPr>
            <a:xfrm>
              <a:off x="126997"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1</a:t>
              </a:r>
            </a:p>
          </p:txBody>
        </p:sp>
        <p:sp>
          <p:nvSpPr>
            <p:cNvPr id="5" name="Ellipse 4">
              <a:extLst>
                <a:ext uri="{FF2B5EF4-FFF2-40B4-BE49-F238E27FC236}">
                  <a16:creationId xmlns:a16="http://schemas.microsoft.com/office/drawing/2014/main" id="{67B6A8C7-9900-944B-1028-867F9B133191}"/>
                </a:ext>
              </a:extLst>
            </p:cNvPr>
            <p:cNvSpPr/>
            <p:nvPr/>
          </p:nvSpPr>
          <p:spPr>
            <a:xfrm>
              <a:off x="2455331" y="125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2</a:t>
              </a:r>
            </a:p>
          </p:txBody>
        </p:sp>
        <p:sp>
          <p:nvSpPr>
            <p:cNvPr id="6" name="Ellipse 5">
              <a:extLst>
                <a:ext uri="{FF2B5EF4-FFF2-40B4-BE49-F238E27FC236}">
                  <a16:creationId xmlns:a16="http://schemas.microsoft.com/office/drawing/2014/main" id="{6760F3BB-21C8-D91D-436C-77B4E4CC3A37}"/>
                </a:ext>
              </a:extLst>
            </p:cNvPr>
            <p:cNvSpPr/>
            <p:nvPr/>
          </p:nvSpPr>
          <p:spPr>
            <a:xfrm>
              <a:off x="2459729" y="19535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3</a:t>
              </a:r>
            </a:p>
          </p:txBody>
        </p:sp>
        <p:sp>
          <p:nvSpPr>
            <p:cNvPr id="7" name="Ellipse 6">
              <a:extLst>
                <a:ext uri="{FF2B5EF4-FFF2-40B4-BE49-F238E27FC236}">
                  <a16:creationId xmlns:a16="http://schemas.microsoft.com/office/drawing/2014/main" id="{E8DA9E9F-A00D-5574-F376-C669B35D0F60}"/>
                </a:ext>
              </a:extLst>
            </p:cNvPr>
            <p:cNvSpPr/>
            <p:nvPr/>
          </p:nvSpPr>
          <p:spPr>
            <a:xfrm>
              <a:off x="2468195" y="282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4</a:t>
              </a:r>
            </a:p>
          </p:txBody>
        </p:sp>
        <p:sp>
          <p:nvSpPr>
            <p:cNvPr id="8" name="Ellipse 7">
              <a:extLst>
                <a:ext uri="{FF2B5EF4-FFF2-40B4-BE49-F238E27FC236}">
                  <a16:creationId xmlns:a16="http://schemas.microsoft.com/office/drawing/2014/main" id="{FA8DC6B4-77A3-103E-4964-160BC2ECE6D7}"/>
                </a:ext>
              </a:extLst>
            </p:cNvPr>
            <p:cNvSpPr/>
            <p:nvPr/>
          </p:nvSpPr>
          <p:spPr>
            <a:xfrm>
              <a:off x="5346862" y="143933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5</a:t>
              </a:r>
            </a:p>
          </p:txBody>
        </p:sp>
        <p:sp>
          <p:nvSpPr>
            <p:cNvPr id="9" name="Ellipse 8">
              <a:extLst>
                <a:ext uri="{FF2B5EF4-FFF2-40B4-BE49-F238E27FC236}">
                  <a16:creationId xmlns:a16="http://schemas.microsoft.com/office/drawing/2014/main" id="{9E954461-2FC0-219E-E784-778CEE8A7CC1}"/>
                </a:ext>
              </a:extLst>
            </p:cNvPr>
            <p:cNvSpPr/>
            <p:nvPr/>
          </p:nvSpPr>
          <p:spPr>
            <a:xfrm>
              <a:off x="5279785" y="26499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6</a:t>
              </a:r>
            </a:p>
          </p:txBody>
        </p:sp>
        <p:sp>
          <p:nvSpPr>
            <p:cNvPr id="10" name="Ellipse 9">
              <a:extLst>
                <a:ext uri="{FF2B5EF4-FFF2-40B4-BE49-F238E27FC236}">
                  <a16:creationId xmlns:a16="http://schemas.microsoft.com/office/drawing/2014/main" id="{9DF27114-FF65-DDD4-8396-D33557B37502}"/>
                </a:ext>
              </a:extLst>
            </p:cNvPr>
            <p:cNvSpPr/>
            <p:nvPr/>
          </p:nvSpPr>
          <p:spPr>
            <a:xfrm>
              <a:off x="8133051" y="15153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7</a:t>
              </a:r>
            </a:p>
          </p:txBody>
        </p:sp>
        <p:sp>
          <p:nvSpPr>
            <p:cNvPr id="11" name="Ellipse 10">
              <a:extLst>
                <a:ext uri="{FF2B5EF4-FFF2-40B4-BE49-F238E27FC236}">
                  <a16:creationId xmlns:a16="http://schemas.microsoft.com/office/drawing/2014/main" id="{CBC71424-D7AB-0C07-A4C4-30341C97666A}"/>
                </a:ext>
              </a:extLst>
            </p:cNvPr>
            <p:cNvSpPr/>
            <p:nvPr/>
          </p:nvSpPr>
          <p:spPr>
            <a:xfrm>
              <a:off x="8133051" y="25306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8</a:t>
              </a:r>
            </a:p>
          </p:txBody>
        </p:sp>
        <p:sp>
          <p:nvSpPr>
            <p:cNvPr id="12" name="Ellipse 11">
              <a:extLst>
                <a:ext uri="{FF2B5EF4-FFF2-40B4-BE49-F238E27FC236}">
                  <a16:creationId xmlns:a16="http://schemas.microsoft.com/office/drawing/2014/main" id="{467E06FE-3424-0FA3-C834-DA227613F3C3}"/>
                </a:ext>
              </a:extLst>
            </p:cNvPr>
            <p:cNvSpPr/>
            <p:nvPr/>
          </p:nvSpPr>
          <p:spPr>
            <a:xfrm>
              <a:off x="8133051" y="381761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700" b="1"/>
                <a:t>9</a:t>
              </a:r>
            </a:p>
          </p:txBody>
        </p:sp>
      </p:grpSp>
      <p:sp>
        <p:nvSpPr>
          <p:cNvPr id="13" name="ZoneTexte 12">
            <a:extLst>
              <a:ext uri="{FF2B5EF4-FFF2-40B4-BE49-F238E27FC236}">
                <a16:creationId xmlns:a16="http://schemas.microsoft.com/office/drawing/2014/main" id="{076BC9AE-4852-DD6D-1FC7-CD7A4408F83D}"/>
              </a:ext>
            </a:extLst>
          </p:cNvPr>
          <p:cNvSpPr txBox="1"/>
          <p:nvPr/>
        </p:nvSpPr>
        <p:spPr>
          <a:xfrm>
            <a:off x="6018092" y="220297"/>
            <a:ext cx="2533242" cy="338554"/>
          </a:xfrm>
          <a:prstGeom prst="rect">
            <a:avLst/>
          </a:prstGeom>
          <a:noFill/>
        </p:spPr>
        <p:txBody>
          <a:bodyPr wrap="square">
            <a:spAutoFit/>
          </a:bodyPr>
          <a:lstStyle/>
          <a:p>
            <a:r>
              <a:rPr lang="el" sz="1600" b="1"/>
              <a:t>Περιπτώσεις χρήσης - ευπάθειες</a:t>
            </a:r>
          </a:p>
        </p:txBody>
      </p:sp>
      <p:sp>
        <p:nvSpPr>
          <p:cNvPr id="14" name="Ellipse 13">
            <a:extLst>
              <a:ext uri="{FF2B5EF4-FFF2-40B4-BE49-F238E27FC236}">
                <a16:creationId xmlns:a16="http://schemas.microsoft.com/office/drawing/2014/main" id="{5F90EC09-00FE-9206-FEFD-4F4EB3794E0B}"/>
              </a:ext>
            </a:extLst>
          </p:cNvPr>
          <p:cNvSpPr/>
          <p:nvPr/>
        </p:nvSpPr>
        <p:spPr>
          <a:xfrm>
            <a:off x="169330" y="558851"/>
            <a:ext cx="360000" cy="360000"/>
          </a:xfrm>
          <a:prstGeom prst="ellipse">
            <a:avLst/>
          </a:prstGeom>
          <a:solidFill>
            <a:srgbClr val="0096A9"/>
          </a:solidFill>
          <a:ln w="12700" cap="flat" cmpd="sng" algn="ctr">
            <a:solidFill>
              <a:srgbClr val="0096A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 sz="1400" b="1" i="0" u="none" strike="noStrike" kern="0" cap="none" spc="0" normalizeH="0" baseline="0" noProof="0">
                <a:ln>
                  <a:noFill/>
                </a:ln>
                <a:solidFill>
                  <a:prstClr val="white"/>
                </a:solidFill>
                <a:effectLst/>
                <a:uLnTx/>
                <a:uFillTx/>
                <a:latin typeface="Century Gothic" panose="020F0302020204030204"/>
                <a:ea typeface="+mn-ea"/>
                <a:cs typeface="+mn-cs"/>
              </a:rPr>
              <a:t>9</a:t>
            </a:r>
          </a:p>
        </p:txBody>
      </p:sp>
      <p:sp>
        <p:nvSpPr>
          <p:cNvPr id="15" name="ZoneTexte 14">
            <a:extLst>
              <a:ext uri="{FF2B5EF4-FFF2-40B4-BE49-F238E27FC236}">
                <a16:creationId xmlns:a16="http://schemas.microsoft.com/office/drawing/2014/main" id="{E05B09CB-B1DC-428A-15FB-F9926F580780}"/>
              </a:ext>
            </a:extLst>
          </p:cNvPr>
          <p:cNvSpPr txBox="1"/>
          <p:nvPr/>
        </p:nvSpPr>
        <p:spPr>
          <a:xfrm>
            <a:off x="677333" y="527259"/>
            <a:ext cx="2963055" cy="400110"/>
          </a:xfrm>
          <a:prstGeom prst="rect">
            <a:avLst/>
          </a:prstGeom>
          <a:noFill/>
        </p:spPr>
        <p:txBody>
          <a:bodyPr wrap="none" rtlCol="0">
            <a:spAutoFit/>
          </a:bodyPr>
          <a:lstStyle/>
          <a:p>
            <a:r>
              <a:rPr lang="el" sz="2000" err="1"/>
              <a:t>Πρόσβαση σε δεδομένα PRC / SCADA</a:t>
            </a:r>
          </a:p>
        </p:txBody>
      </p:sp>
      <p:sp>
        <p:nvSpPr>
          <p:cNvPr id="16" name="ZoneTexte 15">
            <a:extLst>
              <a:ext uri="{FF2B5EF4-FFF2-40B4-BE49-F238E27FC236}">
                <a16:creationId xmlns:a16="http://schemas.microsoft.com/office/drawing/2014/main" id="{DF25C961-AD83-9DFA-15F7-C7228B9F5BA0}"/>
              </a:ext>
            </a:extLst>
          </p:cNvPr>
          <p:cNvSpPr txBox="1"/>
          <p:nvPr/>
        </p:nvSpPr>
        <p:spPr>
          <a:xfrm>
            <a:off x="677333" y="1176917"/>
            <a:ext cx="7928389" cy="2793072"/>
          </a:xfrm>
          <a:prstGeom prst="rect">
            <a:avLst/>
          </a:prstGeom>
          <a:noFill/>
        </p:spPr>
        <p:txBody>
          <a:bodyPr wrap="none" rtlCol="0">
            <a:spAutoFit/>
          </a:bodyPr>
          <a:lstStyle/>
          <a:p>
            <a:r>
              <a:rPr lang="el" dirty="0"/>
              <a:t>Ποιος : Ταυτόχρονη Εταιρεία</a:t>
            </a:r>
          </a:p>
          <a:p>
            <a:endParaRPr lang="fr-FR" dirty="0"/>
          </a:p>
          <a:p>
            <a:r>
              <a:rPr lang="el" dirty="0"/>
              <a:t>Πο</a:t>
            </a:r>
            <a:r>
              <a:rPr lang="el-GR" dirty="0"/>
              <a:t>υ</a:t>
            </a:r>
            <a:r>
              <a:rPr lang="el" dirty="0"/>
              <a:t>: SCADA Laptop / tablet χρησιμοποιείται για την εκμετάλλευση δεδομένων που παρέχονται από το SCADA</a:t>
            </a:r>
          </a:p>
          <a:p>
            <a:endParaRPr lang="fr-FR" dirty="0"/>
          </a:p>
          <a:p>
            <a:r>
              <a:rPr lang="el" dirty="0"/>
              <a:t>Τι: Πρόσβαση σε ανεπαρκώς ασφαλή δεδομένα </a:t>
            </a:r>
          </a:p>
          <a:p>
            <a:endParaRPr lang="fr-FR" dirty="0"/>
          </a:p>
          <a:p>
            <a:r>
              <a:rPr lang="el" dirty="0"/>
              <a:t>Πότε : Ανά πάσα στιγμή</a:t>
            </a:r>
          </a:p>
          <a:p>
            <a:endParaRPr lang="fr-FR" dirty="0"/>
          </a:p>
          <a:p>
            <a:r>
              <a:rPr lang="el" dirty="0"/>
              <a:t>Για ποιο λόγο: Εκμετάλλευση δεδομένων - νοημοσύνη</a:t>
            </a:r>
          </a:p>
          <a:p>
            <a:endParaRPr lang="fr-FR" dirty="0"/>
          </a:p>
          <a:p>
            <a:r>
              <a:rPr lang="el" dirty="0"/>
              <a:t>Πώς : Πρόσβαση σε συσκευές  </a:t>
            </a:r>
          </a:p>
          <a:p>
            <a:endParaRPr lang="fr-FR" dirty="0"/>
          </a:p>
          <a:p>
            <a:r>
              <a:rPr lang="el" dirty="0"/>
              <a:t>Παράδειγμα οικονομικής νοημοσύνης</a:t>
            </a:r>
          </a:p>
        </p:txBody>
      </p:sp>
    </p:spTree>
    <p:extLst>
      <p:ext uri="{BB962C8B-B14F-4D97-AF65-F5344CB8AC3E}">
        <p14:creationId xmlns:p14="http://schemas.microsoft.com/office/powerpoint/2010/main" val="227808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EADAD-0A95-1FEC-93A7-47E3178F237D}"/>
              </a:ext>
            </a:extLst>
          </p:cNvPr>
          <p:cNvSpPr>
            <a:spLocks noGrp="1"/>
          </p:cNvSpPr>
          <p:nvPr>
            <p:ph type="title"/>
          </p:nvPr>
        </p:nvSpPr>
        <p:spPr>
          <a:xfrm>
            <a:off x="446457" y="409043"/>
            <a:ext cx="4472088" cy="609161"/>
          </a:xfrm>
        </p:spPr>
        <p:txBody>
          <a:bodyPr vert="horz" lIns="68580" tIns="34290" rIns="68580" bIns="34290" rtlCol="0" anchor="b">
            <a:normAutofit fontScale="90000"/>
          </a:bodyPr>
          <a:lstStyle/>
          <a:p>
            <a:r>
              <a:rPr kumimoji="0" lang="el" sz="3600" b="0" i="0" u="none" strike="noStrike" kern="1200" cap="none" spc="-38" normalizeH="0" baseline="0" noProof="0">
                <a:ln>
                  <a:noFill/>
                </a:ln>
                <a:solidFill>
                  <a:srgbClr val="000000"/>
                </a:solidFill>
                <a:effectLst/>
                <a:uLnTx/>
                <a:uFillTx/>
                <a:latin typeface="Book Antiqua"/>
                <a:ea typeface="+mj-ea"/>
                <a:cs typeface="+mj-cs"/>
              </a:rPr>
              <a:t>Cyber range &amp;; λειτουργίες στο SCADA</a:t>
            </a:r>
            <a:endParaRPr lang="en-US" b="1"/>
          </a:p>
        </p:txBody>
      </p:sp>
      <p:pic>
        <p:nvPicPr>
          <p:cNvPr id="3" name="Image 2" descr="Μια εικόνα που περιέχει νερό, βάρκα, εξωτερικό, ουρανό&#10;&#10;Περιγραφή που δημιουργείται αυτόματα">
            <a:extLst>
              <a:ext uri="{FF2B5EF4-FFF2-40B4-BE49-F238E27FC236}">
                <a16:creationId xmlns:a16="http://schemas.microsoft.com/office/drawing/2014/main" id="{6A931D9D-2878-D043-F7A7-6FCCF3C8D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ZoneTexte 6">
            <a:extLst>
              <a:ext uri="{FF2B5EF4-FFF2-40B4-BE49-F238E27FC236}">
                <a16:creationId xmlns:a16="http://schemas.microsoft.com/office/drawing/2014/main" id="{CE6D4A48-FD05-6348-1AB4-5849712119E6}"/>
              </a:ext>
            </a:extLst>
          </p:cNvPr>
          <p:cNvSpPr txBox="1"/>
          <p:nvPr/>
        </p:nvSpPr>
        <p:spPr>
          <a:xfrm>
            <a:off x="504103" y="1216703"/>
            <a:ext cx="3916778" cy="2446824"/>
          </a:xfrm>
          <a:prstGeom prst="rect">
            <a:avLst/>
          </a:prstGeom>
          <a:noFill/>
        </p:spPr>
        <p:txBody>
          <a:bodyPr wrap="none" rtlCol="0">
            <a:spAutoFit/>
          </a:bodyPr>
          <a:lstStyle/>
          <a:p>
            <a:r>
              <a:rPr lang="el" sz="2100" b="1" dirty="0">
                <a:solidFill>
                  <a:prstClr val="black"/>
                </a:solidFill>
                <a:latin typeface="Calibri" panose="020F0502020204030204"/>
              </a:rPr>
              <a:t>Θέμα 5 – Πλατφόρμα διείσδυσης</a:t>
            </a:r>
          </a:p>
          <a:p>
            <a:endParaRPr lang="fr-FR" sz="2100" b="1" dirty="0">
              <a:solidFill>
                <a:prstClr val="black"/>
              </a:solidFill>
              <a:latin typeface="Calibri" panose="020F0502020204030204"/>
            </a:endParaRPr>
          </a:p>
          <a:p>
            <a:pPr marL="257175" indent="-257175">
              <a:buFont typeface="Arial" panose="020B0604020202020204" pitchFamily="34" charset="0"/>
              <a:buChar char="•"/>
            </a:pPr>
            <a:r>
              <a:rPr lang="el" sz="1800" dirty="0">
                <a:solidFill>
                  <a:prstClr val="black"/>
                </a:solidFill>
                <a:latin typeface="Calibri" panose="020F0502020204030204"/>
              </a:rPr>
              <a:t>Αναφορά</a:t>
            </a:r>
          </a:p>
          <a:p>
            <a:pPr marL="257175" indent="-257175">
              <a:buFont typeface="Arial" panose="020B0604020202020204" pitchFamily="34" charset="0"/>
              <a:buChar char="•"/>
            </a:pPr>
            <a:r>
              <a:rPr lang="el" sz="1800" dirty="0">
                <a:solidFill>
                  <a:prstClr val="black"/>
                </a:solidFill>
                <a:latin typeface="Calibri" panose="020F0502020204030204"/>
              </a:rPr>
              <a:t>Σενάρια </a:t>
            </a:r>
          </a:p>
          <a:p>
            <a:pPr marL="257175" indent="-257175">
              <a:buFont typeface="Arial" panose="020B0604020202020204" pitchFamily="34" charset="0"/>
              <a:buChar char="•"/>
            </a:pPr>
            <a:r>
              <a:rPr lang="el" sz="1800" dirty="0">
                <a:solidFill>
                  <a:prstClr val="black"/>
                </a:solidFill>
                <a:latin typeface="Calibri" panose="020F0502020204030204"/>
              </a:rPr>
              <a:t>Πρακτική εκπαίδευση</a:t>
            </a:r>
          </a:p>
          <a:p>
            <a:pPr marL="257175" indent="-257175">
              <a:buFont typeface="Arial" panose="020B0604020202020204" pitchFamily="34" charset="0"/>
              <a:buChar char="•"/>
            </a:pPr>
            <a:r>
              <a:rPr lang="el" sz="1800" dirty="0">
                <a:solidFill>
                  <a:prstClr val="black"/>
                </a:solidFill>
                <a:latin typeface="Calibri" panose="020F0502020204030204"/>
              </a:rPr>
              <a:t>Αξιοποίηση των αποτελεσμάτων</a:t>
            </a:r>
            <a:endParaRPr lang="fr-FR" sz="1800" dirty="0">
              <a:solidFill>
                <a:prstClr val="black"/>
              </a:solidFill>
              <a:latin typeface="Calibri" panose="020F0502020204030204"/>
            </a:endParaRPr>
          </a:p>
          <a:p>
            <a:pPr marL="257175" indent="-257175">
              <a:buFont typeface="Arial" panose="020B0604020202020204" pitchFamily="34" charset="0"/>
              <a:buChar char="•"/>
            </a:pPr>
            <a:r>
              <a:rPr lang="el" sz="1800" dirty="0">
                <a:solidFill>
                  <a:prstClr val="black"/>
                </a:solidFill>
                <a:latin typeface="Calibri" panose="020F0502020204030204"/>
              </a:rPr>
              <a:t>LL / </a:t>
            </a:r>
            <a:r>
              <a:rPr lang="en-US" sz="1800" dirty="0">
                <a:solidFill>
                  <a:prstClr val="black"/>
                </a:solidFill>
                <a:latin typeface="Calibri" panose="020F0502020204030204"/>
              </a:rPr>
              <a:t>LI</a:t>
            </a:r>
            <a:endParaRPr lang="el" sz="1800" dirty="0">
              <a:solidFill>
                <a:prstClr val="black"/>
              </a:solidFill>
              <a:latin typeface="Calibri" panose="020F0502020204030204"/>
            </a:endParaRPr>
          </a:p>
          <a:p>
            <a:pPr marL="257175" indent="-257175">
              <a:buFont typeface="Arial" panose="020B0604020202020204" pitchFamily="34" charset="0"/>
              <a:buChar char="•"/>
            </a:pPr>
            <a:endParaRPr lang="fr-FR" sz="2100" dirty="0">
              <a:solidFill>
                <a:prstClr val="black"/>
              </a:solidFill>
              <a:latin typeface="Calibri" panose="020F0502020204030204"/>
            </a:endParaRPr>
          </a:p>
        </p:txBody>
      </p:sp>
      <p:pic>
        <p:nvPicPr>
          <p:cNvPr id="5" name="Image 4" descr="Μια εικόνα που περιέχει κείμενο, πρόσωπο, ηλεκτρονικές συσκευές, ρούχα&#10;&#10;Περιγραφή που δημιουργείται αυτόματα">
            <a:extLst>
              <a:ext uri="{FF2B5EF4-FFF2-40B4-BE49-F238E27FC236}">
                <a16:creationId xmlns:a16="http://schemas.microsoft.com/office/drawing/2014/main" id="{53F4A25D-805D-1DBE-F09C-EB6F246CA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400" y="3792764"/>
            <a:ext cx="2447018" cy="1223509"/>
          </a:xfrm>
          <a:prstGeom prst="rect">
            <a:avLst/>
          </a:prstGeom>
        </p:spPr>
      </p:pic>
    </p:spTree>
    <p:extLst>
      <p:ext uri="{BB962C8B-B14F-4D97-AF65-F5344CB8AC3E}">
        <p14:creationId xmlns:p14="http://schemas.microsoft.com/office/powerpoint/2010/main" val="2035280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4A205A-0FB1-5575-B39F-B1C6B7B90CC8}"/>
              </a:ext>
            </a:extLst>
          </p:cNvPr>
          <p:cNvSpPr txBox="1"/>
          <p:nvPr/>
        </p:nvSpPr>
        <p:spPr>
          <a:xfrm>
            <a:off x="297391" y="796331"/>
            <a:ext cx="8549218" cy="3293209"/>
          </a:xfrm>
          <a:prstGeom prst="rect">
            <a:avLst/>
          </a:prstGeom>
          <a:noFill/>
        </p:spPr>
        <p:txBody>
          <a:bodyPr wrap="square">
            <a:spAutoFit/>
          </a:bodyPr>
          <a:lstStyle/>
          <a:p>
            <a:pPr marL="285750" indent="-285750">
              <a:buFont typeface="Arial" panose="020B0604020202020204" pitchFamily="34" charset="0"/>
              <a:buChar char="•"/>
            </a:pPr>
            <a:r>
              <a:rPr lang="el" sz="1600" b="1">
                <a:hlinkClick r:id="rId2"/>
              </a:rPr>
              <a:t>NIST SP 800-82:</a:t>
            </a:r>
            <a:r>
              <a:rPr lang="el" sz="1600"/>
              <a:t> Οδηγός για την ασφάλεια βιομηχανικών συστημάτων ελέγχου (ICS)</a:t>
            </a:r>
          </a:p>
          <a:p>
            <a:pPr marL="285750" indent="-285750">
              <a:buFont typeface="Arial" panose="020B0604020202020204" pitchFamily="34" charset="0"/>
              <a:buChar char="•"/>
            </a:pPr>
            <a:r>
              <a:rPr lang="el" sz="1600" b="1">
                <a:hlinkClick r:id="rId3"/>
              </a:rPr>
              <a:t>ISA : </a:t>
            </a:r>
            <a:r>
              <a:rPr lang="el" sz="1600"/>
              <a:t>Διεθνής κοινωνία αυτοματισμού</a:t>
            </a:r>
            <a:endParaRPr lang="en-US" sz="1600">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l" sz="1600" b="1">
                <a:hlinkClick r:id="rId4"/>
              </a:rPr>
              <a:t>ISA/IEC 62443</a:t>
            </a:r>
            <a:r>
              <a:rPr lang="el" sz="1600"/>
              <a:t> Κυβερνοασφάλεια για συστήματα βιομηχανικού αυτοματισμού και ελέγχου</a:t>
            </a:r>
          </a:p>
          <a:p>
            <a:pPr marL="285750" indent="-285750">
              <a:buFont typeface="Arial" panose="020B0604020202020204" pitchFamily="34" charset="0"/>
              <a:buChar char="•"/>
            </a:pPr>
            <a:r>
              <a:rPr lang="el" sz="1600" b="1">
                <a:hlinkClick r:id="rId5"/>
              </a:rPr>
              <a:t>Πλαίσιο κυβερνοασφάλειας NIST</a:t>
            </a:r>
            <a:r>
              <a:rPr lang="el" sz="1600"/>
              <a:t> (CSF)</a:t>
            </a:r>
          </a:p>
          <a:p>
            <a:pPr marL="285750" indent="-285750">
              <a:buFont typeface="Arial" panose="020B0604020202020204" pitchFamily="34" charset="0"/>
              <a:buChar char="•"/>
            </a:pPr>
            <a:r>
              <a:rPr lang="el" sz="1600" b="1">
                <a:hlinkClick r:id="rId6"/>
              </a:rPr>
              <a:t>ISO/IEC 27001</a:t>
            </a:r>
            <a:r>
              <a:rPr lang="el" sz="1600"/>
              <a:t>: Συστήματα διαχείρισης ασφάλειας πληροφοριών</a:t>
            </a:r>
          </a:p>
          <a:p>
            <a:pPr marL="285750" indent="-285750">
              <a:buFont typeface="Arial" panose="020B0604020202020204" pitchFamily="34" charset="0"/>
              <a:buChar char="•"/>
            </a:pPr>
            <a:r>
              <a:rPr lang="el" sz="1600" b="1">
                <a:hlinkClick r:id="rId7"/>
              </a:rPr>
              <a:t>OWASP</a:t>
            </a:r>
            <a:r>
              <a:rPr lang="el" sz="1600"/>
              <a:t> Top 10 κίνδυνος ασφαλείας για την ασφάλεια ICS</a:t>
            </a:r>
          </a:p>
          <a:p>
            <a:pPr marL="285750" indent="-285750">
              <a:buFont typeface="Arial" panose="020B0604020202020204" pitchFamily="34" charset="0"/>
              <a:buChar char="•"/>
            </a:pPr>
            <a:r>
              <a:rPr lang="el" sz="1600" b="1">
                <a:hlinkClick r:id="rId8"/>
              </a:rPr>
              <a:t>SANS</a:t>
            </a:r>
            <a:r>
              <a:rPr lang="el" sz="1600" b="1"/>
              <a:t> :</a:t>
            </a:r>
            <a:r>
              <a:rPr lang="el" sz="1600"/>
              <a:t> Ινστιτούτο Top 20 κρίσιμων ελέγχων ασφαλείας για αποτελεσματική άμυνα στον κυβερνοχώρο</a:t>
            </a:r>
          </a:p>
          <a:p>
            <a:pPr marL="285750" indent="-285750">
              <a:buFont typeface="Arial" panose="020B0604020202020204" pitchFamily="34" charset="0"/>
              <a:buChar char="•"/>
            </a:pPr>
            <a:r>
              <a:rPr lang="el" sz="1600" b="1">
                <a:hlinkClick r:id="rId9"/>
              </a:rPr>
              <a:t>ENISA</a:t>
            </a:r>
            <a:r>
              <a:rPr lang="el" sz="1600"/>
              <a:t> : (Οργανισμός της ΕΕ για την Κυβερνοασφάλεια) Ορθές πρακτικές για την ασφάλεια των συστημάτων βιομηχανικού ελέγχου Έλεγχοι CIS για την ασφάλεια των εργοληπτικών ελέγχων</a:t>
            </a:r>
          </a:p>
          <a:p>
            <a:pPr marL="285750" indent="-285750">
              <a:buFont typeface="Arial" panose="020B0604020202020204" pitchFamily="34" charset="0"/>
              <a:buChar char="•"/>
            </a:pPr>
            <a:r>
              <a:rPr lang="el" sz="1600" b="1">
                <a:hlinkClick r:id="rId10"/>
              </a:rPr>
              <a:t>FERC</a:t>
            </a:r>
            <a:r>
              <a:rPr lang="el" sz="1600"/>
              <a:t> : (Ομοσπονδιακή Ρυθμιστική Επιτροπή Ενέργειας) Πρότυπα ασφάλειας στον κυβερνοχώρο και φυσικής ασφάλειας.</a:t>
            </a:r>
          </a:p>
          <a:p>
            <a:pPr marL="285750" indent="-285750">
              <a:buFont typeface="Arial" panose="020B0604020202020204" pitchFamily="34" charset="0"/>
              <a:buChar char="•"/>
            </a:pPr>
            <a:r>
              <a:rPr lang="el" sz="1600" b="1">
                <a:hlinkClick r:id="rId11"/>
              </a:rPr>
              <a:t>NATO ENSEC COE </a:t>
            </a:r>
            <a:r>
              <a:rPr lang="el" sz="1600"/>
              <a:t>: Οδηγός για την προστασία των βιομηχανικών συστημάτων αυτοματισμού και ελέγχου από περιστατικά στον κυβερνοχώρο (NATO energy Security center of excellence)</a:t>
            </a:r>
          </a:p>
          <a:p>
            <a:pPr marL="285750" indent="-285750">
              <a:buFont typeface="Arial" panose="020B0604020202020204" pitchFamily="34" charset="0"/>
              <a:buChar char="•"/>
            </a:pPr>
            <a:endParaRPr lang="en-US" sz="1600"/>
          </a:p>
        </p:txBody>
      </p:sp>
      <p:sp>
        <p:nvSpPr>
          <p:cNvPr id="4" name="ZoneTexte 3">
            <a:extLst>
              <a:ext uri="{FF2B5EF4-FFF2-40B4-BE49-F238E27FC236}">
                <a16:creationId xmlns:a16="http://schemas.microsoft.com/office/drawing/2014/main" id="{0B601192-2ABB-A9BB-D182-FC3D0A7A98F9}"/>
              </a:ext>
            </a:extLst>
          </p:cNvPr>
          <p:cNvSpPr txBox="1"/>
          <p:nvPr/>
        </p:nvSpPr>
        <p:spPr>
          <a:xfrm>
            <a:off x="692559" y="110231"/>
            <a:ext cx="2533242" cy="338554"/>
          </a:xfrm>
          <a:prstGeom prst="rect">
            <a:avLst/>
          </a:prstGeom>
          <a:noFill/>
        </p:spPr>
        <p:txBody>
          <a:bodyPr wrap="square">
            <a:spAutoFit/>
          </a:bodyPr>
          <a:lstStyle/>
          <a:p>
            <a:r>
              <a:rPr lang="el" sz="1600" b="1"/>
              <a:t>Αναφορές</a:t>
            </a:r>
          </a:p>
        </p:txBody>
      </p:sp>
    </p:spTree>
    <p:extLst>
      <p:ext uri="{BB962C8B-B14F-4D97-AF65-F5344CB8AC3E}">
        <p14:creationId xmlns:p14="http://schemas.microsoft.com/office/powerpoint/2010/main" val="3391134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2E386C-00AA-3711-4170-7801603153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1138"/>
            <a:ext cx="9144000" cy="2214480"/>
          </a:xfrm>
          <a:prstGeom prst="rect">
            <a:avLst/>
          </a:prstGeom>
        </p:spPr>
      </p:pic>
      <p:sp>
        <p:nvSpPr>
          <p:cNvPr id="4" name="ZoneTexte 3">
            <a:extLst>
              <a:ext uri="{FF2B5EF4-FFF2-40B4-BE49-F238E27FC236}">
                <a16:creationId xmlns:a16="http://schemas.microsoft.com/office/drawing/2014/main" id="{808D4182-6743-C248-4954-1A8E532363CF}"/>
              </a:ext>
            </a:extLst>
          </p:cNvPr>
          <p:cNvSpPr txBox="1"/>
          <p:nvPr/>
        </p:nvSpPr>
        <p:spPr>
          <a:xfrm>
            <a:off x="734893" y="52584"/>
            <a:ext cx="3540774" cy="338554"/>
          </a:xfrm>
          <a:prstGeom prst="rect">
            <a:avLst/>
          </a:prstGeom>
          <a:noFill/>
        </p:spPr>
        <p:txBody>
          <a:bodyPr wrap="square">
            <a:spAutoFit/>
          </a:bodyPr>
          <a:lstStyle/>
          <a:p>
            <a:r>
              <a:rPr lang="el" sz="1600" b="1"/>
              <a:t>Παραπομπές – NATO ENSEC COE</a:t>
            </a:r>
          </a:p>
        </p:txBody>
      </p:sp>
      <p:pic>
        <p:nvPicPr>
          <p:cNvPr id="6" name="Image 5">
            <a:extLst>
              <a:ext uri="{FF2B5EF4-FFF2-40B4-BE49-F238E27FC236}">
                <a16:creationId xmlns:a16="http://schemas.microsoft.com/office/drawing/2014/main" id="{488B6B30-37CD-B7A1-5354-FE49C2697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7600" y="2605618"/>
            <a:ext cx="7035800" cy="2404258"/>
          </a:xfrm>
          <a:prstGeom prst="rect">
            <a:avLst/>
          </a:prstGeom>
        </p:spPr>
      </p:pic>
    </p:spTree>
    <p:extLst>
      <p:ext uri="{BB962C8B-B14F-4D97-AF65-F5344CB8AC3E}">
        <p14:creationId xmlns:p14="http://schemas.microsoft.com/office/powerpoint/2010/main" val="791520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A01100D-53A5-F004-170E-FBBCE8CF69F8}"/>
              </a:ext>
            </a:extLst>
          </p:cNvPr>
          <p:cNvSpPr txBox="1"/>
          <p:nvPr/>
        </p:nvSpPr>
        <p:spPr>
          <a:xfrm>
            <a:off x="751373" y="242759"/>
            <a:ext cx="7931150" cy="507831"/>
          </a:xfrm>
          <a:prstGeom prst="rect">
            <a:avLst/>
          </a:prstGeom>
          <a:noFill/>
        </p:spPr>
        <p:txBody>
          <a:bodyPr wrap="square">
            <a:spAutoFit/>
          </a:bodyPr>
          <a:lstStyle/>
          <a:p>
            <a:r>
              <a:rPr lang="el" b="1" dirty="0"/>
              <a:t>ΟΔΗΓΟΣ ΓΙΑ ΤΗΝ ΠΡΟΣΤΑΣΙΑ ΤΩΝ ΣΥΣΤΗΜΑΤΩΝ ΒΙΟΜΗΧΑΝΙΚΟΥ ΑΥΤΟΜΑΤΙΣΜΟΥ ΚΑΙ ΕΛΕΓΧΟΥ ΑΠΟ ΣΥΜΒΑΝΤΑ ΣΤΟΝ ΚΥΒΕΡΝΟΧΩΡΟ</a:t>
            </a:r>
          </a:p>
        </p:txBody>
      </p:sp>
      <p:pic>
        <p:nvPicPr>
          <p:cNvPr id="5" name="Image 4">
            <a:extLst>
              <a:ext uri="{FF2B5EF4-FFF2-40B4-BE49-F238E27FC236}">
                <a16:creationId xmlns:a16="http://schemas.microsoft.com/office/drawing/2014/main" id="{BC6F2981-F074-C963-262E-C679BD9AE8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0613" y="752671"/>
            <a:ext cx="2743438" cy="3505504"/>
          </a:xfrm>
          <a:prstGeom prst="rect">
            <a:avLst/>
          </a:prstGeom>
        </p:spPr>
      </p:pic>
      <p:sp>
        <p:nvSpPr>
          <p:cNvPr id="7" name="ZoneTexte 6">
            <a:extLst>
              <a:ext uri="{FF2B5EF4-FFF2-40B4-BE49-F238E27FC236}">
                <a16:creationId xmlns:a16="http://schemas.microsoft.com/office/drawing/2014/main" id="{B1768A62-5F70-7CBA-93EC-7C8DE8DAD177}"/>
              </a:ext>
            </a:extLst>
          </p:cNvPr>
          <p:cNvSpPr txBox="1"/>
          <p:nvPr/>
        </p:nvSpPr>
        <p:spPr>
          <a:xfrm>
            <a:off x="523853" y="752670"/>
            <a:ext cx="5925073" cy="4455066"/>
          </a:xfrm>
          <a:prstGeom prst="rect">
            <a:avLst/>
          </a:prstGeom>
          <a:noFill/>
        </p:spPr>
        <p:txBody>
          <a:bodyPr wrap="square">
            <a:spAutoFit/>
          </a:bodyPr>
          <a:lstStyle/>
          <a:p>
            <a:r>
              <a:rPr lang="el" b="1" dirty="0"/>
              <a:t>I. Βιομηχανική ασφάλεια στον κυβερνοχώρο</a:t>
            </a:r>
            <a:endParaRPr lang="fr-FR" b="1" dirty="0"/>
          </a:p>
          <a:p>
            <a:r>
              <a:rPr lang="el" b="1" dirty="0"/>
              <a:t>II. Εκτιμήσεις σχετικά με τον φορέα εκμετάλλευσης του ΟΣΔΕ</a:t>
            </a:r>
            <a:endParaRPr lang="fr-FR" b="1" dirty="0"/>
          </a:p>
          <a:p>
            <a:r>
              <a:rPr lang="el" b="1" dirty="0"/>
              <a:t>III. Πώς μπορούμε να προστατεύσουμε τα αναγνωρισμένα περιουσιακά στοιχεία από εντοπισμένες απειλές;</a:t>
            </a:r>
          </a:p>
          <a:p>
            <a:r>
              <a:rPr lang="el" b="1" dirty="0"/>
              <a:t>IV. Εργαλεία στην εργαλειοθήκη του προγράμματος κυβερνοασφάλειας των επιχειρήσεων.</a:t>
            </a:r>
          </a:p>
          <a:p>
            <a:pPr marL="285750" indent="-285750">
              <a:buFont typeface="Arial" panose="020B0604020202020204" pitchFamily="34" charset="0"/>
              <a:buChar char="•"/>
            </a:pPr>
            <a:r>
              <a:rPr lang="el" dirty="0"/>
              <a:t>Σύστημα διαχείρισης περιουσιακών στοιχείων</a:t>
            </a:r>
          </a:p>
          <a:p>
            <a:pPr marL="285750" indent="-285750">
              <a:buFont typeface="Arial" panose="020B0604020202020204" pitchFamily="34" charset="0"/>
              <a:buChar char="•"/>
            </a:pPr>
            <a:r>
              <a:rPr lang="el" dirty="0"/>
              <a:t>Πρότυπα</a:t>
            </a:r>
          </a:p>
          <a:p>
            <a:pPr marL="285750" indent="-285750">
              <a:buFont typeface="Arial" panose="020B0604020202020204" pitchFamily="34" charset="0"/>
              <a:buChar char="•"/>
            </a:pPr>
            <a:r>
              <a:rPr lang="el" dirty="0"/>
              <a:t>Τεκμηρίωση</a:t>
            </a:r>
          </a:p>
          <a:p>
            <a:pPr marL="285750" indent="-285750">
              <a:buFont typeface="Arial" panose="020B0604020202020204" pitchFamily="34" charset="0"/>
              <a:buChar char="•"/>
            </a:pPr>
            <a:r>
              <a:rPr lang="el" dirty="0"/>
              <a:t>Δοκιμές/ασκήσεις για τη βελτίωση του επιπέδου ωριμότητας στον τομέα της βιομηχανικής κυβερνοασφάλειας</a:t>
            </a:r>
            <a:endParaRPr lang="fr-FR" dirty="0"/>
          </a:p>
          <a:p>
            <a:pPr marL="285750" indent="-285750">
              <a:buFont typeface="Arial" panose="020B0604020202020204" pitchFamily="34" charset="0"/>
              <a:buChar char="•"/>
            </a:pPr>
            <a:r>
              <a:rPr lang="el" dirty="0"/>
              <a:t>Ασφαλείς πρακτικές κωδικοποίησης για PLC</a:t>
            </a:r>
            <a:endParaRPr lang="fr-FR" dirty="0"/>
          </a:p>
          <a:p>
            <a:pPr marL="285750" indent="-285750">
              <a:buFont typeface="Arial" panose="020B0604020202020204" pitchFamily="34" charset="0"/>
              <a:buChar char="•"/>
            </a:pPr>
            <a:r>
              <a:rPr lang="el" dirty="0"/>
              <a:t>Ενημέρωση κώδικα και ενημέρωση λογισμικού και υλικολογισμικού</a:t>
            </a:r>
            <a:endParaRPr lang="fr-FR" dirty="0"/>
          </a:p>
          <a:p>
            <a:pPr marL="285750" indent="-285750">
              <a:buFont typeface="Arial" panose="020B0604020202020204" pitchFamily="34" charset="0"/>
              <a:buChar char="•"/>
            </a:pPr>
            <a:r>
              <a:rPr lang="el" dirty="0"/>
              <a:t>Ασφάλεια δικτύου</a:t>
            </a:r>
            <a:endParaRPr lang="fr-FR" dirty="0"/>
          </a:p>
          <a:p>
            <a:pPr marL="285750" indent="-285750">
              <a:buFont typeface="Arial" panose="020B0604020202020204" pitchFamily="34" charset="0"/>
              <a:buChar char="•"/>
            </a:pPr>
            <a:r>
              <a:rPr lang="el" dirty="0"/>
              <a:t>Διαχείριση έργου με εταιρεία ολοκλήρωσης</a:t>
            </a:r>
            <a:endParaRPr lang="fr-FR" dirty="0"/>
          </a:p>
          <a:p>
            <a:pPr marL="285750" indent="-285750">
              <a:buFont typeface="Arial" panose="020B0604020202020204" pitchFamily="34" charset="0"/>
              <a:buChar char="•"/>
            </a:pPr>
            <a:r>
              <a:rPr lang="el" dirty="0"/>
              <a:t>Αντίγραφα ασφαλείας</a:t>
            </a:r>
          </a:p>
          <a:p>
            <a:pPr marL="285750" indent="-285750">
              <a:buFont typeface="Arial" panose="020B0604020202020204" pitchFamily="34" charset="0"/>
              <a:buChar char="•"/>
            </a:pPr>
            <a:r>
              <a:rPr lang="el" dirty="0"/>
              <a:t>Σύστημα ελέγχου πηγαίου κώδικα</a:t>
            </a:r>
          </a:p>
          <a:p>
            <a:pPr marL="285750" indent="-285750">
              <a:buFont typeface="Arial" panose="020B0604020202020204" pitchFamily="34" charset="0"/>
              <a:buChar char="•"/>
            </a:pPr>
            <a:r>
              <a:rPr lang="el" dirty="0"/>
              <a:t>Παρακολούθηση αυτοακεραιότητας</a:t>
            </a:r>
          </a:p>
          <a:p>
            <a:pPr marL="285750" indent="-285750">
              <a:buFont typeface="Arial" panose="020B0604020202020204" pitchFamily="34" charset="0"/>
              <a:buChar char="•"/>
            </a:pPr>
            <a:r>
              <a:rPr lang="el" dirty="0"/>
              <a:t>Αναγνωριστικά πρόσβασης χρήστη και ρόλων</a:t>
            </a:r>
            <a:endParaRPr lang="fr-FR" dirty="0"/>
          </a:p>
          <a:p>
            <a:pPr marL="285750" indent="-285750">
              <a:buFont typeface="Arial" panose="020B0604020202020204" pitchFamily="34" charset="0"/>
              <a:buChar char="•"/>
            </a:pPr>
            <a:r>
              <a:rPr lang="el" dirty="0"/>
              <a:t>Κέντρο Επιχειρήσεων Βιομηχανικής Κυβερνοασφάλειας ICOC</a:t>
            </a:r>
          </a:p>
          <a:p>
            <a:r>
              <a:rPr lang="el" b="1" dirty="0"/>
              <a:t>V. Σκέψεις για το μέλλον</a:t>
            </a:r>
          </a:p>
        </p:txBody>
      </p:sp>
      <p:pic>
        <p:nvPicPr>
          <p:cNvPr id="9" name="Graphique 8">
            <a:extLst>
              <a:ext uri="{FF2B5EF4-FFF2-40B4-BE49-F238E27FC236}">
                <a16:creationId xmlns:a16="http://schemas.microsoft.com/office/drawing/2014/main" id="{C6C8FD96-059F-68A6-751F-15C9FD067B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32" y="32930"/>
            <a:ext cx="719741" cy="719741"/>
          </a:xfrm>
          <a:prstGeom prst="rect">
            <a:avLst/>
          </a:prstGeom>
        </p:spPr>
      </p:pic>
    </p:spTree>
    <p:extLst>
      <p:ext uri="{BB962C8B-B14F-4D97-AF65-F5344CB8AC3E}">
        <p14:creationId xmlns:p14="http://schemas.microsoft.com/office/powerpoint/2010/main" val="1616592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B6C03F3-3F40-7A1C-075B-099069DDB811}"/>
              </a:ext>
            </a:extLst>
          </p:cNvPr>
          <p:cNvSpPr/>
          <p:nvPr/>
        </p:nvSpPr>
        <p:spPr>
          <a:xfrm>
            <a:off x="645162"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2000"/>
              <a:t>CIRM Επίπεδο 0</a:t>
            </a:r>
          </a:p>
        </p:txBody>
      </p:sp>
      <p:sp>
        <p:nvSpPr>
          <p:cNvPr id="6" name="Rectangle : coins arrondis 5">
            <a:extLst>
              <a:ext uri="{FF2B5EF4-FFF2-40B4-BE49-F238E27FC236}">
                <a16:creationId xmlns:a16="http://schemas.microsoft.com/office/drawing/2014/main" id="{BA3B6101-0CFC-75D2-D401-DF701727EC63}"/>
              </a:ext>
            </a:extLst>
          </p:cNvPr>
          <p:cNvSpPr/>
          <p:nvPr/>
        </p:nvSpPr>
        <p:spPr>
          <a:xfrm>
            <a:off x="2209143"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2000"/>
              <a:t>CIRM Επίπεδο 1</a:t>
            </a:r>
          </a:p>
        </p:txBody>
      </p:sp>
      <p:sp>
        <p:nvSpPr>
          <p:cNvPr id="7" name="Rectangle : coins arrondis 6">
            <a:extLst>
              <a:ext uri="{FF2B5EF4-FFF2-40B4-BE49-F238E27FC236}">
                <a16:creationId xmlns:a16="http://schemas.microsoft.com/office/drawing/2014/main" id="{B478DAD5-D0F6-01F8-F1FD-EFBB27EAFC6A}"/>
              </a:ext>
            </a:extLst>
          </p:cNvPr>
          <p:cNvSpPr/>
          <p:nvPr/>
        </p:nvSpPr>
        <p:spPr>
          <a:xfrm>
            <a:off x="3773124"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2000"/>
              <a:t>CIRM Επίπεδο 2</a:t>
            </a:r>
          </a:p>
        </p:txBody>
      </p:sp>
      <p:sp>
        <p:nvSpPr>
          <p:cNvPr id="8" name="Rectangle : coins arrondis 7">
            <a:extLst>
              <a:ext uri="{FF2B5EF4-FFF2-40B4-BE49-F238E27FC236}">
                <a16:creationId xmlns:a16="http://schemas.microsoft.com/office/drawing/2014/main" id="{BEB767E3-8D53-0482-A4C4-FF9C0CC0B7E2}"/>
              </a:ext>
            </a:extLst>
          </p:cNvPr>
          <p:cNvSpPr/>
          <p:nvPr/>
        </p:nvSpPr>
        <p:spPr>
          <a:xfrm>
            <a:off x="5337105" y="852864"/>
            <a:ext cx="1432560" cy="3794760"/>
          </a:xfrm>
          <a:prstGeom prst="roundRect">
            <a:avLst/>
          </a:prstGeom>
          <a:solidFill>
            <a:srgbClr val="A7E6E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2000">
                <a:ln w="0"/>
                <a:solidFill>
                  <a:schemeClr val="tx1"/>
                </a:solidFill>
                <a:effectLst>
                  <a:outerShdw blurRad="38100" dist="19050" dir="2700000" algn="tl" rotWithShape="0">
                    <a:schemeClr val="dk1">
                      <a:alpha val="40000"/>
                    </a:schemeClr>
                  </a:outerShdw>
                </a:effectLst>
              </a:rPr>
              <a:t>SCADA</a:t>
            </a:r>
          </a:p>
        </p:txBody>
      </p:sp>
      <p:sp>
        <p:nvSpPr>
          <p:cNvPr id="9" name="Rectangle : coins arrondis 8">
            <a:extLst>
              <a:ext uri="{FF2B5EF4-FFF2-40B4-BE49-F238E27FC236}">
                <a16:creationId xmlns:a16="http://schemas.microsoft.com/office/drawing/2014/main" id="{87BA4377-90DC-BDA2-0E54-D33C25A41D95}"/>
              </a:ext>
            </a:extLst>
          </p:cNvPr>
          <p:cNvSpPr/>
          <p:nvPr/>
        </p:nvSpPr>
        <p:spPr>
          <a:xfrm>
            <a:off x="6901085"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t>Pen-testing</a:t>
            </a:r>
            <a:endParaRPr lang="fr-FR" sz="2000" dirty="0"/>
          </a:p>
        </p:txBody>
      </p:sp>
      <p:sp>
        <p:nvSpPr>
          <p:cNvPr id="2" name="Titre 1">
            <a:extLst>
              <a:ext uri="{FF2B5EF4-FFF2-40B4-BE49-F238E27FC236}">
                <a16:creationId xmlns:a16="http://schemas.microsoft.com/office/drawing/2014/main" id="{1E9149ED-1966-1983-A66C-31BA71AF4DDB}"/>
              </a:ext>
            </a:extLst>
          </p:cNvPr>
          <p:cNvSpPr>
            <a:spLocks noGrp="1"/>
          </p:cNvSpPr>
          <p:nvPr>
            <p:ph type="title"/>
          </p:nvPr>
        </p:nvSpPr>
        <p:spPr>
          <a:xfrm>
            <a:off x="312372" y="82083"/>
            <a:ext cx="7886700" cy="602456"/>
          </a:xfrm>
        </p:spPr>
        <p:txBody>
          <a:bodyPr/>
          <a:lstStyle/>
          <a:p>
            <a:r>
              <a:rPr lang="el"/>
              <a:t>Περιγραφή σεναρίων - Ενότητες</a:t>
            </a:r>
          </a:p>
        </p:txBody>
      </p:sp>
      <p:sp>
        <p:nvSpPr>
          <p:cNvPr id="10" name="Rectangle : coins arrondis 9">
            <a:extLst>
              <a:ext uri="{FF2B5EF4-FFF2-40B4-BE49-F238E27FC236}">
                <a16:creationId xmlns:a16="http://schemas.microsoft.com/office/drawing/2014/main" id="{23495633-7C17-F718-90A2-0563EE294C3F}"/>
              </a:ext>
            </a:extLst>
          </p:cNvPr>
          <p:cNvSpPr/>
          <p:nvPr/>
        </p:nvSpPr>
        <p:spPr>
          <a:xfrm>
            <a:off x="728135"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Εγκληματολογία Δικτύων &amp; Μνήμης</a:t>
            </a:r>
            <a:endParaRPr lang="fr-FR" sz="1100"/>
          </a:p>
        </p:txBody>
      </p:sp>
      <p:sp>
        <p:nvSpPr>
          <p:cNvPr id="11" name="Rectangle : coins arrondis 10">
            <a:extLst>
              <a:ext uri="{FF2B5EF4-FFF2-40B4-BE49-F238E27FC236}">
                <a16:creationId xmlns:a16="http://schemas.microsoft.com/office/drawing/2014/main" id="{04874D8D-0546-81F7-F788-8FAC2A195906}"/>
              </a:ext>
            </a:extLst>
          </p:cNvPr>
          <p:cNvSpPr/>
          <p:nvPr/>
        </p:nvSpPr>
        <p:spPr>
          <a:xfrm>
            <a:off x="728135"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Εξαγωγή δεδομένων</a:t>
            </a:r>
          </a:p>
        </p:txBody>
      </p:sp>
      <p:sp>
        <p:nvSpPr>
          <p:cNvPr id="12" name="Rectangle : coins arrondis 11">
            <a:extLst>
              <a:ext uri="{FF2B5EF4-FFF2-40B4-BE49-F238E27FC236}">
                <a16:creationId xmlns:a16="http://schemas.microsoft.com/office/drawing/2014/main" id="{7F806BEC-8C6D-B19B-7938-46919E672C8C}"/>
              </a:ext>
            </a:extLst>
          </p:cNvPr>
          <p:cNvSpPr/>
          <p:nvPr/>
        </p:nvSpPr>
        <p:spPr>
          <a:xfrm>
            <a:off x="728135"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DDos</a:t>
            </a:r>
            <a:endParaRPr lang="fr-FR" sz="1100"/>
          </a:p>
        </p:txBody>
      </p:sp>
      <p:sp>
        <p:nvSpPr>
          <p:cNvPr id="13" name="Rectangle : coins arrondis 12">
            <a:extLst>
              <a:ext uri="{FF2B5EF4-FFF2-40B4-BE49-F238E27FC236}">
                <a16:creationId xmlns:a16="http://schemas.microsoft.com/office/drawing/2014/main" id="{31955ED6-8BFA-A265-5878-A005C5235C78}"/>
              </a:ext>
            </a:extLst>
          </p:cNvPr>
          <p:cNvSpPr/>
          <p:nvPr/>
        </p:nvSpPr>
        <p:spPr>
          <a:xfrm>
            <a:off x="728135"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Crypto Locker</a:t>
            </a:r>
            <a:endParaRPr lang="fr-FR" sz="1100" dirty="0"/>
          </a:p>
        </p:txBody>
      </p:sp>
      <p:sp>
        <p:nvSpPr>
          <p:cNvPr id="14" name="Rectangle : coins arrondis 13">
            <a:extLst>
              <a:ext uri="{FF2B5EF4-FFF2-40B4-BE49-F238E27FC236}">
                <a16:creationId xmlns:a16="http://schemas.microsoft.com/office/drawing/2014/main" id="{C5FBC67D-F380-E73B-CE2E-8B7E49701BA8}"/>
              </a:ext>
            </a:extLst>
          </p:cNvPr>
          <p:cNvSpPr/>
          <p:nvPr/>
        </p:nvSpPr>
        <p:spPr>
          <a:xfrm>
            <a:off x="2311394"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Έγχυση SQL</a:t>
            </a:r>
          </a:p>
        </p:txBody>
      </p:sp>
      <p:sp>
        <p:nvSpPr>
          <p:cNvPr id="15" name="Rectangle : coins arrondis 14">
            <a:extLst>
              <a:ext uri="{FF2B5EF4-FFF2-40B4-BE49-F238E27FC236}">
                <a16:creationId xmlns:a16="http://schemas.microsoft.com/office/drawing/2014/main" id="{2395FCC8-EE19-1399-E5D8-C5A9631AC866}"/>
              </a:ext>
            </a:extLst>
          </p:cNvPr>
          <p:cNvSpPr/>
          <p:nvPr/>
        </p:nvSpPr>
        <p:spPr>
          <a:xfrm>
            <a:off x="2311394"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Πλευρική κίνηση Web2LAN</a:t>
            </a:r>
          </a:p>
        </p:txBody>
      </p:sp>
      <p:sp>
        <p:nvSpPr>
          <p:cNvPr id="16" name="Rectangle : coins arrondis 15">
            <a:extLst>
              <a:ext uri="{FF2B5EF4-FFF2-40B4-BE49-F238E27FC236}">
                <a16:creationId xmlns:a16="http://schemas.microsoft.com/office/drawing/2014/main" id="{068A9237-AEF3-042A-26B9-7C245CB16298}"/>
              </a:ext>
            </a:extLst>
          </p:cNvPr>
          <p:cNvSpPr/>
          <p:nvPr/>
        </p:nvSpPr>
        <p:spPr>
          <a:xfrm>
            <a:off x="2311394"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Duqu Λοίμωξη &amp;; Εξάπλωση</a:t>
            </a:r>
            <a:endParaRPr lang="fr-FR" sz="1100"/>
          </a:p>
        </p:txBody>
      </p:sp>
      <p:sp>
        <p:nvSpPr>
          <p:cNvPr id="17" name="Rectangle : coins arrondis 16">
            <a:extLst>
              <a:ext uri="{FF2B5EF4-FFF2-40B4-BE49-F238E27FC236}">
                <a16:creationId xmlns:a16="http://schemas.microsoft.com/office/drawing/2014/main" id="{21150B2D-8CEB-DC09-0BFC-AA2C1B9D5ADF}"/>
              </a:ext>
            </a:extLst>
          </p:cNvPr>
          <p:cNvSpPr/>
          <p:nvPr/>
        </p:nvSpPr>
        <p:spPr>
          <a:xfrm>
            <a:off x="2311394" y="3978422"/>
            <a:ext cx="1244606"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dirty="0"/>
              <a:t>Trojan απομακρυσμένης πρόσβασης</a:t>
            </a:r>
          </a:p>
        </p:txBody>
      </p:sp>
      <p:sp>
        <p:nvSpPr>
          <p:cNvPr id="18" name="Rectangle : coins arrondis 17">
            <a:extLst>
              <a:ext uri="{FF2B5EF4-FFF2-40B4-BE49-F238E27FC236}">
                <a16:creationId xmlns:a16="http://schemas.microsoft.com/office/drawing/2014/main" id="{5247586B-B202-56EF-F786-3A24B623D60B}"/>
              </a:ext>
            </a:extLst>
          </p:cNvPr>
          <p:cNvSpPr/>
          <p:nvPr/>
        </p:nvSpPr>
        <p:spPr>
          <a:xfrm>
            <a:off x="3860804"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Γουανάκρι</a:t>
            </a:r>
            <a:endParaRPr lang="fr-FR" sz="1100"/>
          </a:p>
        </p:txBody>
      </p:sp>
      <p:sp>
        <p:nvSpPr>
          <p:cNvPr id="19" name="Rectangle : coins arrondis 18">
            <a:extLst>
              <a:ext uri="{FF2B5EF4-FFF2-40B4-BE49-F238E27FC236}">
                <a16:creationId xmlns:a16="http://schemas.microsoft.com/office/drawing/2014/main" id="{1943F8F2-895B-4989-E65C-6B8A976DE3E5}"/>
              </a:ext>
            </a:extLst>
          </p:cNvPr>
          <p:cNvSpPr/>
          <p:nvPr/>
        </p:nvSpPr>
        <p:spPr>
          <a:xfrm>
            <a:off x="3860804"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Μόλυνση botnet και επίθεση DDoS</a:t>
            </a:r>
          </a:p>
        </p:txBody>
      </p:sp>
      <p:sp>
        <p:nvSpPr>
          <p:cNvPr id="20" name="Rectangle : coins arrondis 19">
            <a:extLst>
              <a:ext uri="{FF2B5EF4-FFF2-40B4-BE49-F238E27FC236}">
                <a16:creationId xmlns:a16="http://schemas.microsoft.com/office/drawing/2014/main" id="{1CBAE21D-74D6-37CF-B5A2-B15AE4BC009B}"/>
              </a:ext>
            </a:extLst>
          </p:cNvPr>
          <p:cNvSpPr/>
          <p:nvPr/>
        </p:nvSpPr>
        <p:spPr>
          <a:xfrm>
            <a:off x="3860804"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Εξελιγμένο σενάριο </a:t>
            </a:r>
          </a:p>
        </p:txBody>
      </p:sp>
      <p:sp>
        <p:nvSpPr>
          <p:cNvPr id="21" name="Rectangle : coins arrondis 20">
            <a:extLst>
              <a:ext uri="{FF2B5EF4-FFF2-40B4-BE49-F238E27FC236}">
                <a16:creationId xmlns:a16="http://schemas.microsoft.com/office/drawing/2014/main" id="{C59ABD1D-A392-4900-3720-7753D733DE4B}"/>
              </a:ext>
            </a:extLst>
          </p:cNvPr>
          <p:cNvSpPr/>
          <p:nvPr/>
        </p:nvSpPr>
        <p:spPr>
          <a:xfrm>
            <a:off x="3860804" y="3978422"/>
            <a:ext cx="1318536"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l" sz="1050" dirty="0"/>
              <a:t>Εξελιγμένο σενάριο με πολλαπλή εκμετάλλευση</a:t>
            </a:r>
          </a:p>
        </p:txBody>
      </p:sp>
      <p:sp>
        <p:nvSpPr>
          <p:cNvPr id="22" name="Rectangle : coins arrondis 21">
            <a:extLst>
              <a:ext uri="{FF2B5EF4-FFF2-40B4-BE49-F238E27FC236}">
                <a16:creationId xmlns:a16="http://schemas.microsoft.com/office/drawing/2014/main" id="{958866EA-5E1E-D1CB-F3F6-B72DACEC4590}"/>
              </a:ext>
            </a:extLst>
          </p:cNvPr>
          <p:cNvSpPr/>
          <p:nvPr/>
        </p:nvSpPr>
        <p:spPr>
          <a:xfrm>
            <a:off x="5435317" y="1955795"/>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IT σε OT</a:t>
            </a:r>
          </a:p>
        </p:txBody>
      </p:sp>
      <p:sp>
        <p:nvSpPr>
          <p:cNvPr id="23" name="Rectangle : coins arrondis 22">
            <a:extLst>
              <a:ext uri="{FF2B5EF4-FFF2-40B4-BE49-F238E27FC236}">
                <a16:creationId xmlns:a16="http://schemas.microsoft.com/office/drawing/2014/main" id="{782D94A5-64B0-16FF-3FFB-609666C37012}"/>
              </a:ext>
            </a:extLst>
          </p:cNvPr>
          <p:cNvSpPr/>
          <p:nvPr/>
        </p:nvSpPr>
        <p:spPr>
          <a:xfrm>
            <a:off x="5435317" y="2803621"/>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Ο άνθρωπος στη μέση επιτίθεται</a:t>
            </a:r>
          </a:p>
        </p:txBody>
      </p:sp>
      <p:sp>
        <p:nvSpPr>
          <p:cNvPr id="24" name="Rectangle : coins arrondis 23">
            <a:extLst>
              <a:ext uri="{FF2B5EF4-FFF2-40B4-BE49-F238E27FC236}">
                <a16:creationId xmlns:a16="http://schemas.microsoft.com/office/drawing/2014/main" id="{78BD3CD6-23FF-1FD2-AD07-D2CE7D66A32B}"/>
              </a:ext>
            </a:extLst>
          </p:cNvPr>
          <p:cNvSpPr/>
          <p:nvPr/>
        </p:nvSpPr>
        <p:spPr>
          <a:xfrm>
            <a:off x="5426566" y="3692723"/>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Κακόβουλο PLC</a:t>
            </a:r>
          </a:p>
        </p:txBody>
      </p:sp>
      <p:sp>
        <p:nvSpPr>
          <p:cNvPr id="26" name="Rectangle : coins arrondis 25">
            <a:extLst>
              <a:ext uri="{FF2B5EF4-FFF2-40B4-BE49-F238E27FC236}">
                <a16:creationId xmlns:a16="http://schemas.microsoft.com/office/drawing/2014/main" id="{412B8A3E-928B-1B64-CA24-6F58EEAE5FDB}"/>
              </a:ext>
            </a:extLst>
          </p:cNvPr>
          <p:cNvSpPr/>
          <p:nvPr/>
        </p:nvSpPr>
        <p:spPr>
          <a:xfrm>
            <a:off x="7009860"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DDoS</a:t>
            </a:r>
          </a:p>
        </p:txBody>
      </p:sp>
      <p:sp>
        <p:nvSpPr>
          <p:cNvPr id="27" name="Rectangle : coins arrondis 26">
            <a:extLst>
              <a:ext uri="{FF2B5EF4-FFF2-40B4-BE49-F238E27FC236}">
                <a16:creationId xmlns:a16="http://schemas.microsoft.com/office/drawing/2014/main" id="{A7FE20C9-414E-4EAD-9C3D-6AAE745A2152}"/>
              </a:ext>
            </a:extLst>
          </p:cNvPr>
          <p:cNvSpPr/>
          <p:nvPr/>
        </p:nvSpPr>
        <p:spPr>
          <a:xfrm>
            <a:off x="7009860"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Έγχυση SQL</a:t>
            </a:r>
          </a:p>
        </p:txBody>
      </p:sp>
      <p:sp>
        <p:nvSpPr>
          <p:cNvPr id="28" name="Rectangle : coins arrondis 27">
            <a:extLst>
              <a:ext uri="{FF2B5EF4-FFF2-40B4-BE49-F238E27FC236}">
                <a16:creationId xmlns:a16="http://schemas.microsoft.com/office/drawing/2014/main" id="{59E2D53C-ACDB-AD11-12BB-9C9DED02A588}"/>
              </a:ext>
            </a:extLst>
          </p:cNvPr>
          <p:cNvSpPr/>
          <p:nvPr/>
        </p:nvSpPr>
        <p:spPr>
          <a:xfrm>
            <a:off x="7009860"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Κοινωνική Μηχανική &amp;; Brutal Force</a:t>
            </a:r>
          </a:p>
        </p:txBody>
      </p:sp>
      <p:sp>
        <p:nvSpPr>
          <p:cNvPr id="29" name="Rectangle : coins arrondis 28">
            <a:extLst>
              <a:ext uri="{FF2B5EF4-FFF2-40B4-BE49-F238E27FC236}">
                <a16:creationId xmlns:a16="http://schemas.microsoft.com/office/drawing/2014/main" id="{9E386FC7-AD40-F738-07F2-B2C8F6101835}"/>
              </a:ext>
            </a:extLst>
          </p:cNvPr>
          <p:cNvSpPr/>
          <p:nvPr/>
        </p:nvSpPr>
        <p:spPr>
          <a:xfrm>
            <a:off x="7009860"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2FA Hacking &amp;; Εξαγωγή δεδομένων</a:t>
            </a:r>
          </a:p>
        </p:txBody>
      </p:sp>
    </p:spTree>
    <p:extLst>
      <p:ext uri="{BB962C8B-B14F-4D97-AF65-F5344CB8AC3E}">
        <p14:creationId xmlns:p14="http://schemas.microsoft.com/office/powerpoint/2010/main" val="2186481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149ED-1966-1983-A66C-31BA71AF4DDB}"/>
              </a:ext>
            </a:extLst>
          </p:cNvPr>
          <p:cNvSpPr>
            <a:spLocks noGrp="1"/>
          </p:cNvSpPr>
          <p:nvPr>
            <p:ph type="title"/>
          </p:nvPr>
        </p:nvSpPr>
        <p:spPr>
          <a:xfrm>
            <a:off x="312372" y="82083"/>
            <a:ext cx="7886700" cy="602456"/>
          </a:xfrm>
        </p:spPr>
        <p:txBody>
          <a:bodyPr/>
          <a:lstStyle/>
          <a:p>
            <a:r>
              <a:rPr lang="el" dirty="0"/>
              <a:t>Πρακτική εξάσκηση</a:t>
            </a:r>
          </a:p>
        </p:txBody>
      </p:sp>
      <p:grpSp>
        <p:nvGrpSpPr>
          <p:cNvPr id="4" name="Groupe 3">
            <a:extLst>
              <a:ext uri="{FF2B5EF4-FFF2-40B4-BE49-F238E27FC236}">
                <a16:creationId xmlns:a16="http://schemas.microsoft.com/office/drawing/2014/main" id="{473CCDE5-EA1E-7ED8-1CD8-B3942E1F7B8B}"/>
              </a:ext>
            </a:extLst>
          </p:cNvPr>
          <p:cNvGrpSpPr/>
          <p:nvPr/>
        </p:nvGrpSpPr>
        <p:grpSpPr>
          <a:xfrm>
            <a:off x="5337105" y="852864"/>
            <a:ext cx="1432560" cy="3794760"/>
            <a:chOff x="5337105" y="852864"/>
            <a:chExt cx="1432560" cy="3794760"/>
          </a:xfrm>
        </p:grpSpPr>
        <p:sp>
          <p:nvSpPr>
            <p:cNvPr id="8" name="Rectangle : coins arrondis 7">
              <a:extLst>
                <a:ext uri="{FF2B5EF4-FFF2-40B4-BE49-F238E27FC236}">
                  <a16:creationId xmlns:a16="http://schemas.microsoft.com/office/drawing/2014/main" id="{BEB767E3-8D53-0482-A4C4-FF9C0CC0B7E2}"/>
                </a:ext>
              </a:extLst>
            </p:cNvPr>
            <p:cNvSpPr/>
            <p:nvPr/>
          </p:nvSpPr>
          <p:spPr>
            <a:xfrm>
              <a:off x="5337105" y="852864"/>
              <a:ext cx="1432560" cy="3794760"/>
            </a:xfrm>
            <a:prstGeom prst="roundRect">
              <a:avLst/>
            </a:prstGeom>
            <a:solidFill>
              <a:srgbClr val="A7E6E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2000">
                  <a:ln w="0"/>
                  <a:solidFill>
                    <a:schemeClr val="tx1"/>
                  </a:solidFill>
                  <a:effectLst>
                    <a:outerShdw blurRad="38100" dist="19050" dir="2700000" algn="tl" rotWithShape="0">
                      <a:schemeClr val="dk1">
                        <a:alpha val="40000"/>
                      </a:schemeClr>
                    </a:outerShdw>
                  </a:effectLst>
                </a:rPr>
                <a:t>SCADA</a:t>
              </a:r>
            </a:p>
          </p:txBody>
        </p:sp>
        <p:sp>
          <p:nvSpPr>
            <p:cNvPr id="22" name="Rectangle : coins arrondis 21">
              <a:extLst>
                <a:ext uri="{FF2B5EF4-FFF2-40B4-BE49-F238E27FC236}">
                  <a16:creationId xmlns:a16="http://schemas.microsoft.com/office/drawing/2014/main" id="{958866EA-5E1E-D1CB-F3F6-B72DACEC4590}"/>
                </a:ext>
              </a:extLst>
            </p:cNvPr>
            <p:cNvSpPr/>
            <p:nvPr/>
          </p:nvSpPr>
          <p:spPr>
            <a:xfrm>
              <a:off x="5435317" y="1955795"/>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dirty="0"/>
                <a:t>IT σε OT</a:t>
              </a:r>
            </a:p>
          </p:txBody>
        </p:sp>
        <p:sp>
          <p:nvSpPr>
            <p:cNvPr id="23" name="Rectangle : coins arrondis 22">
              <a:extLst>
                <a:ext uri="{FF2B5EF4-FFF2-40B4-BE49-F238E27FC236}">
                  <a16:creationId xmlns:a16="http://schemas.microsoft.com/office/drawing/2014/main" id="{782D94A5-64B0-16FF-3FFB-609666C37012}"/>
                </a:ext>
              </a:extLst>
            </p:cNvPr>
            <p:cNvSpPr/>
            <p:nvPr/>
          </p:nvSpPr>
          <p:spPr>
            <a:xfrm>
              <a:off x="5435317" y="2803621"/>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dirty="0"/>
                <a:t>Ο άνθρωπος στη μέση επιτίθεται</a:t>
              </a:r>
            </a:p>
          </p:txBody>
        </p:sp>
        <p:sp>
          <p:nvSpPr>
            <p:cNvPr id="24" name="Rectangle : coins arrondis 23">
              <a:extLst>
                <a:ext uri="{FF2B5EF4-FFF2-40B4-BE49-F238E27FC236}">
                  <a16:creationId xmlns:a16="http://schemas.microsoft.com/office/drawing/2014/main" id="{78BD3CD6-23FF-1FD2-AD07-D2CE7D66A32B}"/>
                </a:ext>
              </a:extLst>
            </p:cNvPr>
            <p:cNvSpPr/>
            <p:nvPr/>
          </p:nvSpPr>
          <p:spPr>
            <a:xfrm>
              <a:off x="5426566" y="3692723"/>
              <a:ext cx="1185334" cy="78740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Κακόβουλο PLC</a:t>
              </a:r>
            </a:p>
          </p:txBody>
        </p:sp>
      </p:grpSp>
      <p:grpSp>
        <p:nvGrpSpPr>
          <p:cNvPr id="3" name="Groupe 2">
            <a:extLst>
              <a:ext uri="{FF2B5EF4-FFF2-40B4-BE49-F238E27FC236}">
                <a16:creationId xmlns:a16="http://schemas.microsoft.com/office/drawing/2014/main" id="{A01F3B83-8953-492F-10C1-926173DF2ACE}"/>
              </a:ext>
            </a:extLst>
          </p:cNvPr>
          <p:cNvGrpSpPr/>
          <p:nvPr/>
        </p:nvGrpSpPr>
        <p:grpSpPr>
          <a:xfrm>
            <a:off x="645162" y="852864"/>
            <a:ext cx="7688483" cy="3794760"/>
            <a:chOff x="645162" y="852864"/>
            <a:chExt cx="7688483" cy="3794760"/>
          </a:xfrm>
        </p:grpSpPr>
        <p:sp>
          <p:nvSpPr>
            <p:cNvPr id="5" name="Rectangle : coins arrondis 4">
              <a:extLst>
                <a:ext uri="{FF2B5EF4-FFF2-40B4-BE49-F238E27FC236}">
                  <a16:creationId xmlns:a16="http://schemas.microsoft.com/office/drawing/2014/main" id="{BB6C03F3-3F40-7A1C-075B-099069DDB811}"/>
                </a:ext>
              </a:extLst>
            </p:cNvPr>
            <p:cNvSpPr/>
            <p:nvPr/>
          </p:nvSpPr>
          <p:spPr>
            <a:xfrm>
              <a:off x="645162"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2000" dirty="0"/>
                <a:t>CIRM Επίπεδο 0</a:t>
              </a:r>
            </a:p>
          </p:txBody>
        </p:sp>
        <p:sp>
          <p:nvSpPr>
            <p:cNvPr id="6" name="Rectangle : coins arrondis 5">
              <a:extLst>
                <a:ext uri="{FF2B5EF4-FFF2-40B4-BE49-F238E27FC236}">
                  <a16:creationId xmlns:a16="http://schemas.microsoft.com/office/drawing/2014/main" id="{BA3B6101-0CFC-75D2-D401-DF701727EC63}"/>
                </a:ext>
              </a:extLst>
            </p:cNvPr>
            <p:cNvSpPr/>
            <p:nvPr/>
          </p:nvSpPr>
          <p:spPr>
            <a:xfrm>
              <a:off x="2209143"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2000"/>
                <a:t>CIRM Επίπεδο 1</a:t>
              </a:r>
            </a:p>
          </p:txBody>
        </p:sp>
        <p:sp>
          <p:nvSpPr>
            <p:cNvPr id="7" name="Rectangle : coins arrondis 6">
              <a:extLst>
                <a:ext uri="{FF2B5EF4-FFF2-40B4-BE49-F238E27FC236}">
                  <a16:creationId xmlns:a16="http://schemas.microsoft.com/office/drawing/2014/main" id="{B478DAD5-D0F6-01F8-F1FD-EFBB27EAFC6A}"/>
                </a:ext>
              </a:extLst>
            </p:cNvPr>
            <p:cNvSpPr/>
            <p:nvPr/>
          </p:nvSpPr>
          <p:spPr>
            <a:xfrm>
              <a:off x="3773124"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2000"/>
                <a:t>CIRM Επίπεδο 2</a:t>
              </a:r>
            </a:p>
          </p:txBody>
        </p:sp>
        <p:sp>
          <p:nvSpPr>
            <p:cNvPr id="9" name="Rectangle : coins arrondis 8">
              <a:extLst>
                <a:ext uri="{FF2B5EF4-FFF2-40B4-BE49-F238E27FC236}">
                  <a16:creationId xmlns:a16="http://schemas.microsoft.com/office/drawing/2014/main" id="{87BA4377-90DC-BDA2-0E54-D33C25A41D95}"/>
                </a:ext>
              </a:extLst>
            </p:cNvPr>
            <p:cNvSpPr/>
            <p:nvPr/>
          </p:nvSpPr>
          <p:spPr>
            <a:xfrm>
              <a:off x="6901085" y="852864"/>
              <a:ext cx="1432560" cy="3794760"/>
            </a:xfrm>
            <a:prstGeom prst="roundRect">
              <a:avLst/>
            </a:prstGeom>
            <a:solidFill>
              <a:srgbClr val="A7E6E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t>Pen-testing</a:t>
              </a:r>
              <a:endParaRPr lang="fr-FR" sz="2000" dirty="0"/>
            </a:p>
          </p:txBody>
        </p:sp>
        <p:sp>
          <p:nvSpPr>
            <p:cNvPr id="10" name="Rectangle : coins arrondis 9">
              <a:extLst>
                <a:ext uri="{FF2B5EF4-FFF2-40B4-BE49-F238E27FC236}">
                  <a16:creationId xmlns:a16="http://schemas.microsoft.com/office/drawing/2014/main" id="{23495633-7C17-F718-90A2-0563EE294C3F}"/>
                </a:ext>
              </a:extLst>
            </p:cNvPr>
            <p:cNvSpPr/>
            <p:nvPr/>
          </p:nvSpPr>
          <p:spPr>
            <a:xfrm>
              <a:off x="728135"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dirty="0"/>
                <a:t>Εγκληματολογία Δικτύων &amp; Μνήμης</a:t>
              </a:r>
              <a:endParaRPr lang="fr-FR" sz="1100" dirty="0"/>
            </a:p>
          </p:txBody>
        </p:sp>
        <p:sp>
          <p:nvSpPr>
            <p:cNvPr id="11" name="Rectangle : coins arrondis 10">
              <a:extLst>
                <a:ext uri="{FF2B5EF4-FFF2-40B4-BE49-F238E27FC236}">
                  <a16:creationId xmlns:a16="http://schemas.microsoft.com/office/drawing/2014/main" id="{04874D8D-0546-81F7-F788-8FAC2A195906}"/>
                </a:ext>
              </a:extLst>
            </p:cNvPr>
            <p:cNvSpPr/>
            <p:nvPr/>
          </p:nvSpPr>
          <p:spPr>
            <a:xfrm>
              <a:off x="728135"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dirty="0"/>
                <a:t>Εξαγωγή δεδομένων</a:t>
              </a:r>
            </a:p>
          </p:txBody>
        </p:sp>
        <p:sp>
          <p:nvSpPr>
            <p:cNvPr id="12" name="Rectangle : coins arrondis 11">
              <a:extLst>
                <a:ext uri="{FF2B5EF4-FFF2-40B4-BE49-F238E27FC236}">
                  <a16:creationId xmlns:a16="http://schemas.microsoft.com/office/drawing/2014/main" id="{7F806BEC-8C6D-B19B-7938-46919E672C8C}"/>
                </a:ext>
              </a:extLst>
            </p:cNvPr>
            <p:cNvSpPr/>
            <p:nvPr/>
          </p:nvSpPr>
          <p:spPr>
            <a:xfrm>
              <a:off x="728135"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DDos</a:t>
              </a:r>
              <a:endParaRPr lang="fr-FR" sz="1100"/>
            </a:p>
          </p:txBody>
        </p:sp>
        <p:sp>
          <p:nvSpPr>
            <p:cNvPr id="13" name="Rectangle : coins arrondis 12">
              <a:extLst>
                <a:ext uri="{FF2B5EF4-FFF2-40B4-BE49-F238E27FC236}">
                  <a16:creationId xmlns:a16="http://schemas.microsoft.com/office/drawing/2014/main" id="{31955ED6-8BFA-A265-5878-A005C5235C78}"/>
                </a:ext>
              </a:extLst>
            </p:cNvPr>
            <p:cNvSpPr/>
            <p:nvPr/>
          </p:nvSpPr>
          <p:spPr>
            <a:xfrm>
              <a:off x="728135" y="3978422"/>
              <a:ext cx="1320782"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Crypto Locker</a:t>
              </a:r>
              <a:endParaRPr lang="fr-FR" sz="1100" dirty="0"/>
            </a:p>
          </p:txBody>
        </p:sp>
        <p:sp>
          <p:nvSpPr>
            <p:cNvPr id="14" name="Rectangle : coins arrondis 13">
              <a:extLst>
                <a:ext uri="{FF2B5EF4-FFF2-40B4-BE49-F238E27FC236}">
                  <a16:creationId xmlns:a16="http://schemas.microsoft.com/office/drawing/2014/main" id="{C5FBC67D-F380-E73B-CE2E-8B7E49701BA8}"/>
                </a:ext>
              </a:extLst>
            </p:cNvPr>
            <p:cNvSpPr/>
            <p:nvPr/>
          </p:nvSpPr>
          <p:spPr>
            <a:xfrm>
              <a:off x="2311394"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Έγχυση SQL</a:t>
              </a:r>
            </a:p>
          </p:txBody>
        </p:sp>
        <p:sp>
          <p:nvSpPr>
            <p:cNvPr id="15" name="Rectangle : coins arrondis 14">
              <a:extLst>
                <a:ext uri="{FF2B5EF4-FFF2-40B4-BE49-F238E27FC236}">
                  <a16:creationId xmlns:a16="http://schemas.microsoft.com/office/drawing/2014/main" id="{2395FCC8-EE19-1399-E5D8-C5A9631AC866}"/>
                </a:ext>
              </a:extLst>
            </p:cNvPr>
            <p:cNvSpPr/>
            <p:nvPr/>
          </p:nvSpPr>
          <p:spPr>
            <a:xfrm>
              <a:off x="2311394"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Πλευρική κίνηση Web2LAN</a:t>
              </a:r>
            </a:p>
          </p:txBody>
        </p:sp>
        <p:sp>
          <p:nvSpPr>
            <p:cNvPr id="16" name="Rectangle : coins arrondis 15">
              <a:extLst>
                <a:ext uri="{FF2B5EF4-FFF2-40B4-BE49-F238E27FC236}">
                  <a16:creationId xmlns:a16="http://schemas.microsoft.com/office/drawing/2014/main" id="{068A9237-AEF3-042A-26B9-7C245CB16298}"/>
                </a:ext>
              </a:extLst>
            </p:cNvPr>
            <p:cNvSpPr/>
            <p:nvPr/>
          </p:nvSpPr>
          <p:spPr>
            <a:xfrm>
              <a:off x="2311394"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Duqu Λοίμωξη &amp;; Εξάπλωση</a:t>
              </a:r>
              <a:endParaRPr lang="fr-FR" sz="1100"/>
            </a:p>
          </p:txBody>
        </p:sp>
        <p:sp>
          <p:nvSpPr>
            <p:cNvPr id="17" name="Rectangle : coins arrondis 16">
              <a:extLst>
                <a:ext uri="{FF2B5EF4-FFF2-40B4-BE49-F238E27FC236}">
                  <a16:creationId xmlns:a16="http://schemas.microsoft.com/office/drawing/2014/main" id="{21150B2D-8CEB-DC09-0BFC-AA2C1B9D5ADF}"/>
                </a:ext>
              </a:extLst>
            </p:cNvPr>
            <p:cNvSpPr/>
            <p:nvPr/>
          </p:nvSpPr>
          <p:spPr>
            <a:xfrm>
              <a:off x="2311394"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Trojan απομακρυσμένης πρόσβασης</a:t>
              </a:r>
            </a:p>
          </p:txBody>
        </p:sp>
        <p:sp>
          <p:nvSpPr>
            <p:cNvPr id="18" name="Rectangle : coins arrondis 17">
              <a:extLst>
                <a:ext uri="{FF2B5EF4-FFF2-40B4-BE49-F238E27FC236}">
                  <a16:creationId xmlns:a16="http://schemas.microsoft.com/office/drawing/2014/main" id="{5247586B-B202-56EF-F786-3A24B623D60B}"/>
                </a:ext>
              </a:extLst>
            </p:cNvPr>
            <p:cNvSpPr/>
            <p:nvPr/>
          </p:nvSpPr>
          <p:spPr>
            <a:xfrm>
              <a:off x="3860804"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err="1"/>
                <a:t>Γουανάκρι</a:t>
              </a:r>
              <a:endParaRPr lang="fr-FR" sz="1100"/>
            </a:p>
          </p:txBody>
        </p:sp>
        <p:sp>
          <p:nvSpPr>
            <p:cNvPr id="19" name="Rectangle : coins arrondis 18">
              <a:extLst>
                <a:ext uri="{FF2B5EF4-FFF2-40B4-BE49-F238E27FC236}">
                  <a16:creationId xmlns:a16="http://schemas.microsoft.com/office/drawing/2014/main" id="{1943F8F2-895B-4989-E65C-6B8A976DE3E5}"/>
                </a:ext>
              </a:extLst>
            </p:cNvPr>
            <p:cNvSpPr/>
            <p:nvPr/>
          </p:nvSpPr>
          <p:spPr>
            <a:xfrm>
              <a:off x="3860804"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Μόλυνση botnet και επίθεση DDoS</a:t>
              </a:r>
            </a:p>
          </p:txBody>
        </p:sp>
        <p:sp>
          <p:nvSpPr>
            <p:cNvPr id="20" name="Rectangle : coins arrondis 19">
              <a:extLst>
                <a:ext uri="{FF2B5EF4-FFF2-40B4-BE49-F238E27FC236}">
                  <a16:creationId xmlns:a16="http://schemas.microsoft.com/office/drawing/2014/main" id="{1CBAE21D-74D6-37CF-B5A2-B15AE4BC009B}"/>
                </a:ext>
              </a:extLst>
            </p:cNvPr>
            <p:cNvSpPr/>
            <p:nvPr/>
          </p:nvSpPr>
          <p:spPr>
            <a:xfrm>
              <a:off x="3860804"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Εξελιγμένο σενάριο </a:t>
              </a:r>
            </a:p>
          </p:txBody>
        </p:sp>
        <p:sp>
          <p:nvSpPr>
            <p:cNvPr id="21" name="Rectangle : coins arrondis 20">
              <a:extLst>
                <a:ext uri="{FF2B5EF4-FFF2-40B4-BE49-F238E27FC236}">
                  <a16:creationId xmlns:a16="http://schemas.microsoft.com/office/drawing/2014/main" id="{C59ABD1D-A392-4900-3720-7753D733DE4B}"/>
                </a:ext>
              </a:extLst>
            </p:cNvPr>
            <p:cNvSpPr/>
            <p:nvPr/>
          </p:nvSpPr>
          <p:spPr>
            <a:xfrm>
              <a:off x="3860804"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l" sz="1100"/>
                <a:t>Εξελιγμένο σενάριο με πολλαπλή εκμετάλλευση</a:t>
              </a:r>
            </a:p>
          </p:txBody>
        </p:sp>
        <p:sp>
          <p:nvSpPr>
            <p:cNvPr id="26" name="Rectangle : coins arrondis 25">
              <a:extLst>
                <a:ext uri="{FF2B5EF4-FFF2-40B4-BE49-F238E27FC236}">
                  <a16:creationId xmlns:a16="http://schemas.microsoft.com/office/drawing/2014/main" id="{412B8A3E-928B-1B64-CA24-6F58EEAE5FDB}"/>
                </a:ext>
              </a:extLst>
            </p:cNvPr>
            <p:cNvSpPr/>
            <p:nvPr/>
          </p:nvSpPr>
          <p:spPr>
            <a:xfrm>
              <a:off x="7009860" y="1955795"/>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DDoS</a:t>
              </a:r>
            </a:p>
          </p:txBody>
        </p:sp>
        <p:sp>
          <p:nvSpPr>
            <p:cNvPr id="27" name="Rectangle : coins arrondis 26">
              <a:extLst>
                <a:ext uri="{FF2B5EF4-FFF2-40B4-BE49-F238E27FC236}">
                  <a16:creationId xmlns:a16="http://schemas.microsoft.com/office/drawing/2014/main" id="{A7FE20C9-414E-4EAD-9C3D-6AAE745A2152}"/>
                </a:ext>
              </a:extLst>
            </p:cNvPr>
            <p:cNvSpPr/>
            <p:nvPr/>
          </p:nvSpPr>
          <p:spPr>
            <a:xfrm>
              <a:off x="7009860" y="2630004"/>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Έγχυση SQL</a:t>
              </a:r>
            </a:p>
          </p:txBody>
        </p:sp>
        <p:sp>
          <p:nvSpPr>
            <p:cNvPr id="28" name="Rectangle : coins arrondis 27">
              <a:extLst>
                <a:ext uri="{FF2B5EF4-FFF2-40B4-BE49-F238E27FC236}">
                  <a16:creationId xmlns:a16="http://schemas.microsoft.com/office/drawing/2014/main" id="{59E2D53C-ACDB-AD11-12BB-9C9DED02A588}"/>
                </a:ext>
              </a:extLst>
            </p:cNvPr>
            <p:cNvSpPr/>
            <p:nvPr/>
          </p:nvSpPr>
          <p:spPr>
            <a:xfrm>
              <a:off x="7009860" y="3304213"/>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Κοινωνική Μηχανική &amp;; Brutal Force</a:t>
              </a:r>
            </a:p>
          </p:txBody>
        </p:sp>
        <p:sp>
          <p:nvSpPr>
            <p:cNvPr id="29" name="Rectangle : coins arrondis 28">
              <a:extLst>
                <a:ext uri="{FF2B5EF4-FFF2-40B4-BE49-F238E27FC236}">
                  <a16:creationId xmlns:a16="http://schemas.microsoft.com/office/drawing/2014/main" id="{9E386FC7-AD40-F738-07F2-B2C8F6101835}"/>
                </a:ext>
              </a:extLst>
            </p:cNvPr>
            <p:cNvSpPr/>
            <p:nvPr/>
          </p:nvSpPr>
          <p:spPr>
            <a:xfrm>
              <a:off x="7009860" y="3978422"/>
              <a:ext cx="1185334" cy="539750"/>
            </a:xfrm>
            <a:prstGeom prst="roundRect">
              <a:avLst/>
            </a:prstGeom>
            <a:solidFill>
              <a:srgbClr val="018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1100"/>
                <a:t>2FA Hacking &amp;; Εξαγωγή δεδομένων</a:t>
              </a:r>
            </a:p>
          </p:txBody>
        </p:sp>
      </p:grpSp>
      <p:sp>
        <p:nvSpPr>
          <p:cNvPr id="25" name="Rectangle 24">
            <a:extLst>
              <a:ext uri="{FF2B5EF4-FFF2-40B4-BE49-F238E27FC236}">
                <a16:creationId xmlns:a16="http://schemas.microsoft.com/office/drawing/2014/main" id="{3ABBBFD0-146A-9544-1A7D-7FDD46560BC1}"/>
              </a:ext>
            </a:extLst>
          </p:cNvPr>
          <p:cNvSpPr/>
          <p:nvPr/>
        </p:nvSpPr>
        <p:spPr>
          <a:xfrm>
            <a:off x="2160695" y="709660"/>
            <a:ext cx="6172950" cy="2393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 sz="1200" b="1" dirty="0">
                <a:ln w="0"/>
                <a:solidFill>
                  <a:schemeClr val="tx1"/>
                </a:solidFill>
                <a:effectLst>
                  <a:outerShdw blurRad="38100" dist="19050" dir="2700000" algn="tl" rotWithShape="0">
                    <a:schemeClr val="dk1">
                      <a:alpha val="40000"/>
                    </a:schemeClr>
                  </a:outerShdw>
                </a:effectLst>
              </a:rPr>
              <a:t>IT to OT :</a:t>
            </a:r>
            <a:r>
              <a:rPr lang="el" sz="1200" dirty="0">
                <a:ln w="0"/>
                <a:solidFill>
                  <a:schemeClr val="tx1"/>
                </a:solidFill>
                <a:effectLst>
                  <a:outerShdw blurRad="38100" dist="19050" dir="2700000" algn="tl" rotWithShape="0">
                    <a:schemeClr val="dk1">
                      <a:alpha val="40000"/>
                    </a:schemeClr>
                  </a:outerShdw>
                </a:effectLst>
              </a:rPr>
              <a:t> OT / ICS Οι δοκιμές διείσδυσης εντοπίζουν πιθανά σημεία εισόδου χρησιμοποιώντας μη παρεμβατικές τεχνικές για τον εντοπισμό τρωτών σημείων στο δίκτυο OT. Αυτές οι τεχνικές μπορεί να περιλαμβάνουν σάρωση ευπάθειας, χαρτογράφηση δικτύου και ανάλυση της κυκλοφορίας δικτύου.</a:t>
            </a:r>
          </a:p>
          <a:p>
            <a:pPr algn="just"/>
            <a:r>
              <a:rPr lang="el" sz="1200" dirty="0">
                <a:ln w="0"/>
                <a:solidFill>
                  <a:schemeClr val="tx1"/>
                </a:solidFill>
                <a:effectLst>
                  <a:outerShdw blurRad="38100" dist="19050" dir="2700000" algn="tl" rotWithShape="0">
                    <a:schemeClr val="dk1">
                      <a:alpha val="40000"/>
                    </a:schemeClr>
                  </a:outerShdw>
                </a:effectLst>
              </a:rPr>
              <a:t>Οι δοκιμές διείσδυσης OT μπορούν επίσης να περιλαμβάνουν πιο παρεμβατικές τεχνικές, όπως η προσπάθεια εκμετάλλευσης τρωτών σημείων που ανακαλύφθηκαν κατά την αρχική αξιολόγηση. Αυτό επιτρέπει στον ελεγκτή διείσδυσης να αποδείξει τον πιθανό αντίκτυπο μιας επίθεσης και να παρέχει συστάσεις για τη βελτίωση της ασφάλειας του περιβάλλοντος OT.</a:t>
            </a:r>
          </a:p>
          <a:p>
            <a:pPr algn="just"/>
            <a:r>
              <a:rPr lang="el" sz="1200" dirty="0">
                <a:ln w="0"/>
                <a:solidFill>
                  <a:schemeClr val="tx1"/>
                </a:solidFill>
                <a:effectLst>
                  <a:outerShdw blurRad="38100" dist="19050" dir="2700000" algn="tl" rotWithShape="0">
                    <a:schemeClr val="dk1">
                      <a:alpha val="40000"/>
                    </a:schemeClr>
                  </a:outerShdw>
                </a:effectLst>
              </a:rPr>
              <a:t>Οι ευπάθειες στα PLC (λογισμικό και υλικό) καθώς και οι αδυναμίες στην αρχιτεκτονική και τις διαμορφώσεις του δικτύου αξιοποιούνται χρησιμοποιώντας σάρωση ευπάθειας, χαρτογράφηση δικτύου και ανάλυση της κίνησης δικτύου.</a:t>
            </a:r>
          </a:p>
        </p:txBody>
      </p:sp>
      <p:sp>
        <p:nvSpPr>
          <p:cNvPr id="30" name="Rectangle 29">
            <a:extLst>
              <a:ext uri="{FF2B5EF4-FFF2-40B4-BE49-F238E27FC236}">
                <a16:creationId xmlns:a16="http://schemas.microsoft.com/office/drawing/2014/main" id="{C0D2DEA4-951D-523C-35C1-A260834D6027}"/>
              </a:ext>
            </a:extLst>
          </p:cNvPr>
          <p:cNvSpPr/>
          <p:nvPr/>
        </p:nvSpPr>
        <p:spPr>
          <a:xfrm>
            <a:off x="2209143" y="1450777"/>
            <a:ext cx="6386979" cy="2393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 sz="1200" b="1" dirty="0">
                <a:ln w="0"/>
                <a:solidFill>
                  <a:schemeClr val="tx1"/>
                </a:solidFill>
                <a:effectLst>
                  <a:outerShdw blurRad="38100" dist="19050" dir="2700000" algn="tl" rotWithShape="0">
                    <a:schemeClr val="dk1">
                      <a:alpha val="40000"/>
                    </a:schemeClr>
                  </a:outerShdw>
                </a:effectLst>
              </a:rPr>
              <a:t>Man in the middle Attack : </a:t>
            </a:r>
            <a:r>
              <a:rPr lang="el" sz="1200" dirty="0">
                <a:solidFill>
                  <a:schemeClr val="tx1"/>
                </a:solidFill>
              </a:rPr>
              <a:t>Μια επίθεση man-in-the-middle είναι μια μορφή επίθεσης υποκλοπής στην οποία ένας εισβολέας υποκλέπτει μια μεταφορά πληροφοριών ή δεδομένων σε εξέλιξη. Ο επιτιθέμενος παρουσιάζεται ως γνήσιος συμμετέχων αφού εισέλθει στη "μέση". Αυτό του επιτρέπει να υποκλέπτει πληροφορίες και από τα δύο μέρη και να εκτελεί κακόβουλες εργασίες.</a:t>
            </a:r>
          </a:p>
          <a:p>
            <a:r>
              <a:rPr lang="el" sz="1200" dirty="0">
                <a:solidFill>
                  <a:schemeClr val="tx1"/>
                </a:solidFill>
              </a:rPr>
              <a:t>Βασικά, κάθε συσκευή ICS / SCADA παρακολουθείται και ελέγχεται μέσω ενός συστήματος ελεγκτή / HMI και της γραφικής διεπαφής του που επιτρέπει την παρακολούθηση των αισθητήρων και την ενεργοποίηση των τελεστών (ένα δεδομένο επίπεδο πίεσης ενεργοποιεί μια αντλία και μπορεί να ανοίξει ένα κύκλωμα).</a:t>
            </a:r>
          </a:p>
          <a:p>
            <a:r>
              <a:rPr lang="el" sz="1200" dirty="0">
                <a:solidFill>
                  <a:schemeClr val="tx1"/>
                </a:solidFill>
              </a:rPr>
              <a:t>Φανταστείτε ένα σενάριο όπου το HMI στέλνει ένα σήμα για να απενεργοποιήσει μια συσκευή, αλλά το σήμα μυρίζεται στη μέση από έναν εισβολέα και αλλάζει το σήμα για να ενεργοποιηθεί και στη συνέχεια να μεταδοθεί. Αυτή η επίθεση μπορεί να προκαλέσει μαζική καταστροφή σε μια βιομηχανική εγκατάσταση.</a:t>
            </a:r>
          </a:p>
          <a:p>
            <a:pPr algn="just"/>
            <a:endParaRPr lang="en-US" sz="120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7DB3319B-C0C3-7B58-9612-E8DFAA216DCF}"/>
              </a:ext>
            </a:extLst>
          </p:cNvPr>
          <p:cNvSpPr/>
          <p:nvPr/>
        </p:nvSpPr>
        <p:spPr>
          <a:xfrm>
            <a:off x="2579077" y="2336800"/>
            <a:ext cx="6674337" cy="23446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 sz="1200" b="1" dirty="0">
                <a:ln w="0"/>
                <a:solidFill>
                  <a:schemeClr val="tx1"/>
                </a:solidFill>
                <a:effectLst>
                  <a:outerShdw blurRad="38100" dist="19050" dir="2700000" algn="tl" rotWithShape="0">
                    <a:schemeClr val="dk1">
                      <a:alpha val="40000"/>
                    </a:schemeClr>
                  </a:outerShdw>
                </a:effectLst>
              </a:rPr>
              <a:t>Κακόβουλο PLC: </a:t>
            </a:r>
            <a:r>
              <a:rPr lang="el" sz="1200" dirty="0">
                <a:ln w="0"/>
                <a:solidFill>
                  <a:schemeClr val="tx1"/>
                </a:solidFill>
                <a:effectLst>
                  <a:outerShdw blurRad="38100" dist="19050" dir="2700000" algn="tl" rotWithShape="0">
                    <a:schemeClr val="dk1">
                      <a:alpha val="40000"/>
                    </a:schemeClr>
                  </a:outerShdw>
                </a:effectLst>
              </a:rPr>
              <a:t>Οι προγραμματιζόμενοι λογικοί ελεγκτές (PLC) είναι μέρη βιομηχανικών συστημάτων ελέγχου (ICS). Λαμβάνουν δεδομένα από αισθητήρες, τα επεξεργάζονται και – με βάση τα δεδομένα και την προ-προγραμματισμένη λογική τους – παραδίδουν εξόδους σε τελεστές που ελέγχουν βιομηχανικές διεργασίες (αντλίες, κινητήρες,...). </a:t>
            </a:r>
          </a:p>
          <a:p>
            <a:r>
              <a:rPr lang="el" sz="1200" dirty="0">
                <a:ln w="0"/>
                <a:solidFill>
                  <a:schemeClr val="tx1"/>
                </a:solidFill>
                <a:effectLst>
                  <a:outerShdw blurRad="38100" dist="19050" dir="2700000" algn="tl" rotWithShape="0">
                    <a:schemeClr val="dk1">
                      <a:alpha val="40000"/>
                    </a:schemeClr>
                  </a:outerShdw>
                </a:effectLst>
              </a:rPr>
              <a:t>Τα τελευταία χρόνια το επίπεδο υλικολογισμικού του PLC, έχει αρχίσει να περιλαμβάνει έναν ενσωματωμένο webserver για να διευκολύνει τη διαμόρφωση και τον έλεγχο μέσω προσαρμόσιμων υπηρεσιών ιστού και API. Δυστυχώς, βελτίωσε επίσης τις δυνατότητες απομακρυσμένης πρόσβασης για τους επιτιθέμενους. </a:t>
            </a:r>
          </a:p>
          <a:p>
            <a:r>
              <a:rPr lang="el" sz="1200" dirty="0">
                <a:ln w="0"/>
                <a:solidFill>
                  <a:schemeClr val="tx1"/>
                </a:solidFill>
                <a:effectLst>
                  <a:outerShdw blurRad="38100" dist="19050" dir="2700000" algn="tl" rotWithShape="0">
                    <a:schemeClr val="dk1">
                      <a:alpha val="40000"/>
                    </a:schemeClr>
                  </a:outerShdw>
                </a:effectLst>
              </a:rPr>
              <a:t>Ενώ προηγούμενες επιθέσεις σε PLC μόλυναν είτε τη λογική ελέγχου είτε τμήματα υλικολογισμικού του υπολογισμού PLC, οι επιθέσεις κακόβουλων PLC μολύνουν αποκλειστικά την εφαρμογή ιστού που φιλοξενείται από τους ενσωματωμένους διακομιστές ιστού εντός των PLC.</a:t>
            </a:r>
            <a:endParaRPr lang="en-US" sz="1200" dirty="0">
              <a:solidFill>
                <a:schemeClr val="tx1"/>
              </a:solidFill>
            </a:endParaRPr>
          </a:p>
        </p:txBody>
      </p:sp>
    </p:spTree>
    <p:extLst>
      <p:ext uri="{BB962C8B-B14F-4D97-AF65-F5344CB8AC3E}">
        <p14:creationId xmlns:p14="http://schemas.microsoft.com/office/powerpoint/2010/main" val="27237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 decel="100000"/>
                                        <p:tgtEl>
                                          <p:spTgt spid="3"/>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
                                        </p:tgtEl>
                                        <p:attrNameLst>
                                          <p:attrName>ppt_y</p:attrName>
                                        </p:attrNameLst>
                                      </p:cBhvr>
                                      <p:tavLst>
                                        <p:tav tm="0">
                                          <p:val>
                                            <p:strVal val="ppt_y"/>
                                          </p:val>
                                        </p:tav>
                                        <p:tav tm="100000">
                                          <p:val>
                                            <p:strVal val="ppt_y+1"/>
                                          </p:val>
                                        </p:tav>
                                      </p:tavLst>
                                    </p:anim>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3.05556E-6 -3.33333E-6 L -0.56632 2.09877E-6 " pathEditMode="relative" rAng="0" ptsTypes="AA">
                                      <p:cBhvr>
                                        <p:cTn id="13" dur="2000" fill="hold"/>
                                        <p:tgtEl>
                                          <p:spTgt spid="4"/>
                                        </p:tgtEl>
                                        <p:attrNameLst>
                                          <p:attrName>ppt_x</p:attrName>
                                          <p:attrName>ppt_y</p:attrName>
                                        </p:attrNameLst>
                                      </p:cBhvr>
                                      <p:rCtr x="-28229" y="62"/>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0" grpId="0" animBg="1"/>
      <p:bldP spid="30" grpId="1" animBg="1"/>
      <p:bldP spid="31" grpId="0" animBg="1"/>
      <p:bldP spid="31"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F2BE12A-B290-C4F4-4FD2-3FD695C55E1C}"/>
              </a:ext>
            </a:extLst>
          </p:cNvPr>
          <p:cNvSpPr txBox="1"/>
          <p:nvPr/>
        </p:nvSpPr>
        <p:spPr>
          <a:xfrm>
            <a:off x="702468" y="996039"/>
            <a:ext cx="8238331" cy="3108543"/>
          </a:xfrm>
          <a:prstGeom prst="rect">
            <a:avLst/>
          </a:prstGeom>
          <a:noFill/>
        </p:spPr>
        <p:txBody>
          <a:bodyPr wrap="square">
            <a:spAutoFit/>
          </a:bodyPr>
          <a:lstStyle/>
          <a:p>
            <a:pPr marL="285750" indent="-285750">
              <a:buFont typeface="Courier New" panose="02070309020205020404" pitchFamily="49" charset="0"/>
              <a:buChar char="o"/>
            </a:pPr>
            <a:r>
              <a:rPr lang="el" sz="1400" dirty="0"/>
              <a:t>Προγραμματισμός συσκευών πεδίου PLC / HMI + Ενσωμάτωση συσκευών πεδίου επιπέδου 0 (1 ημέρα)</a:t>
            </a:r>
          </a:p>
          <a:p>
            <a:pPr marL="285750" indent="-285750">
              <a:buFont typeface="Courier New" panose="02070309020205020404" pitchFamily="49" charset="0"/>
              <a:buChar char="o"/>
            </a:pPr>
            <a:r>
              <a:rPr lang="el" sz="1400" dirty="0"/>
              <a:t>Ασφάλεια Αρχιτεκτονικών (1 ημέρα)</a:t>
            </a:r>
          </a:p>
          <a:p>
            <a:pPr marL="285750" indent="-285750">
              <a:buFont typeface="Courier New" panose="02070309020205020404" pitchFamily="49" charset="0"/>
              <a:buChar char="o"/>
            </a:pPr>
            <a:r>
              <a:rPr lang="el" sz="1400" dirty="0"/>
              <a:t>Πρωτόκολλα επικοινωνίας –(πρωτόκολλα δικτύου / βιομηχανίας) – (1 ημέρα)</a:t>
            </a:r>
          </a:p>
          <a:p>
            <a:pPr marL="285750" indent="-285750">
              <a:buFont typeface="Courier New" panose="02070309020205020404" pitchFamily="49" charset="0"/>
              <a:buChar char="o"/>
            </a:pPr>
            <a:r>
              <a:rPr lang="el" sz="1400" dirty="0"/>
              <a:t>Πρακτικές περιπτώσεις χρήσης </a:t>
            </a:r>
          </a:p>
          <a:p>
            <a:pPr marL="628650" lvl="1" indent="-285750">
              <a:buFont typeface="Wingdings" panose="05000000000000000000" pitchFamily="2" charset="2"/>
              <a:buChar char="ü"/>
            </a:pPr>
            <a:r>
              <a:rPr lang="el" sz="1400" dirty="0"/>
              <a:t>Εύρεση κωδικών πρόσβασης σε ενσωματωμένες συσκευές</a:t>
            </a:r>
            <a:endParaRPr lang="fr-FR" sz="1400" dirty="0"/>
          </a:p>
          <a:p>
            <a:pPr marL="628650" lvl="1" indent="-285750">
              <a:buFont typeface="Wingdings" panose="05000000000000000000" pitchFamily="2" charset="2"/>
              <a:buChar char="ü"/>
            </a:pPr>
            <a:r>
              <a:rPr lang="el" sz="1400" dirty="0"/>
              <a:t>Εξερεύνηση πρωτοκόλλων επικοινωνίας Fieldbus</a:t>
            </a:r>
            <a:endParaRPr lang="fr-FR" sz="1400" dirty="0"/>
          </a:p>
          <a:p>
            <a:pPr marL="628650" lvl="1" indent="-285750">
              <a:buFont typeface="Wingdings" panose="05000000000000000000" pitchFamily="2" charset="2"/>
              <a:buChar char="ü"/>
            </a:pPr>
            <a:r>
              <a:rPr lang="el" sz="1400" dirty="0"/>
              <a:t>Καταγραφή δικτύου και εγκληματολογία μιας επίθεσης</a:t>
            </a:r>
            <a:endParaRPr lang="fr-FR" sz="1400" dirty="0"/>
          </a:p>
          <a:p>
            <a:pPr marL="628650" lvl="1" indent="-285750">
              <a:buFont typeface="Wingdings" panose="05000000000000000000" pitchFamily="2" charset="2"/>
              <a:buChar char="ü"/>
            </a:pPr>
            <a:r>
              <a:rPr lang="el" sz="1400" dirty="0"/>
              <a:t>Παράκαμψη Auth μέσω SQL Injection</a:t>
            </a:r>
          </a:p>
          <a:p>
            <a:pPr marL="628650" lvl="1" indent="-285750">
              <a:buFont typeface="Wingdings" panose="05000000000000000000" pitchFamily="2" charset="2"/>
              <a:buChar char="ü"/>
            </a:pPr>
            <a:r>
              <a:rPr lang="el" sz="1400" dirty="0"/>
              <a:t>Password Fuzzing / Brutte δύναμη</a:t>
            </a:r>
          </a:p>
          <a:p>
            <a:pPr marL="628650" lvl="1" indent="-285750">
              <a:buFont typeface="Wingdings" panose="05000000000000000000" pitchFamily="2" charset="2"/>
              <a:buChar char="ü"/>
            </a:pPr>
            <a:r>
              <a:rPr lang="el" sz="1400" dirty="0"/>
              <a:t>Εύρεση απομακρυσμένης πρόσβασης</a:t>
            </a:r>
          </a:p>
          <a:p>
            <a:pPr marL="628650" lvl="1" indent="-285750">
              <a:buFont typeface="Wingdings" panose="05000000000000000000" pitchFamily="2" charset="2"/>
              <a:buChar char="ü"/>
            </a:pPr>
            <a:r>
              <a:rPr lang="el" sz="1400" dirty="0"/>
              <a:t>Βασική επένδυση με PowerShell</a:t>
            </a:r>
          </a:p>
          <a:p>
            <a:pPr marL="628650" lvl="1" indent="-285750">
              <a:buFont typeface="Wingdings" panose="05000000000000000000" pitchFamily="2" charset="2"/>
              <a:buChar char="ü"/>
            </a:pPr>
            <a:r>
              <a:rPr lang="el" sz="1400" dirty="0"/>
              <a:t>Ρύθμιση παραμέτρων τειχών προστασίας που βασίζονται σε κεντρικό υπολογιστή</a:t>
            </a:r>
          </a:p>
          <a:p>
            <a:pPr marL="628650" lvl="1" indent="-285750">
              <a:buFont typeface="Wingdings" panose="05000000000000000000" pitchFamily="2" charset="2"/>
              <a:buChar char="ü"/>
            </a:pPr>
            <a:r>
              <a:rPr lang="el" sz="1400" dirty="0"/>
              <a:t>Ανάλυση αρχείων καταγραφής συμβάντων των Windows</a:t>
            </a:r>
          </a:p>
          <a:p>
            <a:pPr marL="628650" lvl="1" indent="-285750">
              <a:buFont typeface="Wingdings" panose="05000000000000000000" pitchFamily="2" charset="2"/>
              <a:buChar char="ü"/>
            </a:pPr>
            <a:r>
              <a:rPr lang="el" sz="1400" dirty="0"/>
              <a:t>Άσκηση επί χάρτου αντιμετώπισης περιστατικών</a:t>
            </a:r>
            <a:endParaRPr lang="fr-FR" sz="1400" dirty="0"/>
          </a:p>
        </p:txBody>
      </p:sp>
      <p:sp>
        <p:nvSpPr>
          <p:cNvPr id="4" name="Titre 1">
            <a:extLst>
              <a:ext uri="{FF2B5EF4-FFF2-40B4-BE49-F238E27FC236}">
                <a16:creationId xmlns:a16="http://schemas.microsoft.com/office/drawing/2014/main" id="{94848CC3-B504-78B6-464B-48E8598EAD9B}"/>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p:txBody>
      </p:sp>
    </p:spTree>
    <p:extLst>
      <p:ext uri="{BB962C8B-B14F-4D97-AF65-F5344CB8AC3E}">
        <p14:creationId xmlns:p14="http://schemas.microsoft.com/office/powerpoint/2010/main" val="4139696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7A944-63CC-6067-0633-DB9961774A2C}"/>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a:t>Πρακτική εκπαίδευση - Πρόσθετες περιπτώσεις χρήσης</a:t>
            </a:r>
          </a:p>
          <a:p>
            <a:r>
              <a:rPr lang="el" sz="1800" err="1"/>
              <a:t>Αφιερωμένη συνεδρία - Σύνδεσμοι</a:t>
            </a:r>
          </a:p>
        </p:txBody>
      </p:sp>
      <p:sp>
        <p:nvSpPr>
          <p:cNvPr id="5" name="Rectangle : coins arrondis 4">
            <a:extLst>
              <a:ext uri="{FF2B5EF4-FFF2-40B4-BE49-F238E27FC236}">
                <a16:creationId xmlns:a16="http://schemas.microsoft.com/office/drawing/2014/main" id="{19549464-9B3E-95C8-231A-719F0C0793C3}"/>
              </a:ext>
            </a:extLst>
          </p:cNvPr>
          <p:cNvSpPr/>
          <p:nvPr/>
        </p:nvSpPr>
        <p:spPr>
          <a:xfrm>
            <a:off x="937846" y="1492739"/>
            <a:ext cx="2337531" cy="957156"/>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Εύρεση κωδικών πρόσβασης σε ενσωματωμένες συσκευές</a:t>
            </a:r>
            <a:endParaRPr lang="fr-FR" sz="1400" dirty="0">
              <a:solidFill>
                <a:schemeClr val="tx1"/>
              </a:solidFill>
            </a:endParaRPr>
          </a:p>
        </p:txBody>
      </p:sp>
      <p:sp>
        <p:nvSpPr>
          <p:cNvPr id="6" name="Rectangle : coins arrondis 5">
            <a:extLst>
              <a:ext uri="{FF2B5EF4-FFF2-40B4-BE49-F238E27FC236}">
                <a16:creationId xmlns:a16="http://schemas.microsoft.com/office/drawing/2014/main" id="{3638F5AA-DDA7-5FDE-766C-7C8F6CB0A60D}"/>
              </a:ext>
            </a:extLst>
          </p:cNvPr>
          <p:cNvSpPr/>
          <p:nvPr/>
        </p:nvSpPr>
        <p:spPr>
          <a:xfrm>
            <a:off x="3411172" y="1603964"/>
            <a:ext cx="2200274" cy="845299"/>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err="1">
                <a:solidFill>
                  <a:schemeClr val="tx1"/>
                </a:solidFill>
              </a:rPr>
              <a:t>Εξερεύνηση πρωτοκόλλων Fieldbus Comms</a:t>
            </a:r>
            <a:endParaRPr lang="fr-FR" sz="1400">
              <a:solidFill>
                <a:schemeClr val="tx1"/>
              </a:solidFill>
            </a:endParaRPr>
          </a:p>
        </p:txBody>
      </p:sp>
      <p:sp>
        <p:nvSpPr>
          <p:cNvPr id="7" name="Rectangle : coins arrondis 6">
            <a:extLst>
              <a:ext uri="{FF2B5EF4-FFF2-40B4-BE49-F238E27FC236}">
                <a16:creationId xmlns:a16="http://schemas.microsoft.com/office/drawing/2014/main" id="{5C1573D2-1761-1128-A5F5-1DDC8D38C969}"/>
              </a:ext>
            </a:extLst>
          </p:cNvPr>
          <p:cNvSpPr/>
          <p:nvPr/>
        </p:nvSpPr>
        <p:spPr>
          <a:xfrm>
            <a:off x="5868622" y="1617621"/>
            <a:ext cx="2095500" cy="796609"/>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Καταγραφή δικτύου και εγκληματολογία μιας επίθεσης</a:t>
            </a:r>
            <a:endParaRPr lang="fr-FR" sz="1400" dirty="0">
              <a:solidFill>
                <a:schemeClr val="tx1"/>
              </a:solidFill>
            </a:endParaRPr>
          </a:p>
        </p:txBody>
      </p:sp>
      <p:sp>
        <p:nvSpPr>
          <p:cNvPr id="8" name="Rectangle : coins arrondis 7">
            <a:extLst>
              <a:ext uri="{FF2B5EF4-FFF2-40B4-BE49-F238E27FC236}">
                <a16:creationId xmlns:a16="http://schemas.microsoft.com/office/drawing/2014/main" id="{40D36478-D4A0-D282-CBDF-82A3584C24C9}"/>
              </a:ext>
            </a:extLst>
          </p:cNvPr>
          <p:cNvSpPr/>
          <p:nvPr/>
        </p:nvSpPr>
        <p:spPr>
          <a:xfrm>
            <a:off x="1010872" y="2571068"/>
            <a:ext cx="2264506" cy="783701"/>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Παράκαμψη Auth μέσω SQL Injection</a:t>
            </a:r>
          </a:p>
        </p:txBody>
      </p:sp>
      <p:sp>
        <p:nvSpPr>
          <p:cNvPr id="9" name="Rectangle : coins arrondis 8">
            <a:extLst>
              <a:ext uri="{FF2B5EF4-FFF2-40B4-BE49-F238E27FC236}">
                <a16:creationId xmlns:a16="http://schemas.microsoft.com/office/drawing/2014/main" id="{AF4549B3-8467-323F-8AC1-18211622E891}"/>
              </a:ext>
            </a:extLst>
          </p:cNvPr>
          <p:cNvSpPr/>
          <p:nvPr/>
        </p:nvSpPr>
        <p:spPr>
          <a:xfrm>
            <a:off x="3411172" y="2571068"/>
            <a:ext cx="2264506" cy="79762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err="1">
                <a:solidFill>
                  <a:schemeClr val="tx1"/>
                </a:solidFill>
              </a:rPr>
              <a:t>Password Fuzzing / Brutte δύναμη</a:t>
            </a:r>
          </a:p>
        </p:txBody>
      </p:sp>
      <p:sp>
        <p:nvSpPr>
          <p:cNvPr id="10" name="Rectangle : coins arrondis 9">
            <a:extLst>
              <a:ext uri="{FF2B5EF4-FFF2-40B4-BE49-F238E27FC236}">
                <a16:creationId xmlns:a16="http://schemas.microsoft.com/office/drawing/2014/main" id="{0006EDD2-2338-36C8-D87E-060E66101D11}"/>
              </a:ext>
            </a:extLst>
          </p:cNvPr>
          <p:cNvSpPr/>
          <p:nvPr/>
        </p:nvSpPr>
        <p:spPr>
          <a:xfrm>
            <a:off x="5868622" y="2572078"/>
            <a:ext cx="2095500" cy="79661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Εύρεση απομακρυσμένης πρόσβασης</a:t>
            </a:r>
          </a:p>
        </p:txBody>
      </p:sp>
      <p:sp>
        <p:nvSpPr>
          <p:cNvPr id="11" name="Rectangle : coins arrondis 10">
            <a:extLst>
              <a:ext uri="{FF2B5EF4-FFF2-40B4-BE49-F238E27FC236}">
                <a16:creationId xmlns:a16="http://schemas.microsoft.com/office/drawing/2014/main" id="{BBBF832D-0DB3-F97A-B7CA-456031A51D3B}"/>
              </a:ext>
            </a:extLst>
          </p:cNvPr>
          <p:cNvSpPr/>
          <p:nvPr/>
        </p:nvSpPr>
        <p:spPr>
          <a:xfrm>
            <a:off x="3411172" y="3563365"/>
            <a:ext cx="2264506" cy="79762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err="1">
                <a:solidFill>
                  <a:schemeClr val="tx1"/>
                </a:solidFill>
              </a:rPr>
              <a:t>Ανάλυση αρχείων καταγραφής συμβάντων των Windows</a:t>
            </a:r>
          </a:p>
        </p:txBody>
      </p:sp>
      <p:sp>
        <p:nvSpPr>
          <p:cNvPr id="12" name="Rectangle : coins arrondis 11">
            <a:extLst>
              <a:ext uri="{FF2B5EF4-FFF2-40B4-BE49-F238E27FC236}">
                <a16:creationId xmlns:a16="http://schemas.microsoft.com/office/drawing/2014/main" id="{AAF76304-A5D0-94D5-428E-C6675B641119}"/>
              </a:ext>
            </a:extLst>
          </p:cNvPr>
          <p:cNvSpPr/>
          <p:nvPr/>
        </p:nvSpPr>
        <p:spPr>
          <a:xfrm>
            <a:off x="1010871" y="3515685"/>
            <a:ext cx="2264507" cy="8453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Ρύθμιση παραμέτρων τειχών προστασίας που βασίζονται σε κεντρικό υπολογιστή</a:t>
            </a:r>
          </a:p>
        </p:txBody>
      </p:sp>
      <p:sp>
        <p:nvSpPr>
          <p:cNvPr id="13" name="Rectangle : coins arrondis 12">
            <a:extLst>
              <a:ext uri="{FF2B5EF4-FFF2-40B4-BE49-F238E27FC236}">
                <a16:creationId xmlns:a16="http://schemas.microsoft.com/office/drawing/2014/main" id="{E43DD241-B92A-8732-A341-93FAF13B5120}"/>
              </a:ext>
            </a:extLst>
          </p:cNvPr>
          <p:cNvSpPr/>
          <p:nvPr/>
        </p:nvSpPr>
        <p:spPr>
          <a:xfrm>
            <a:off x="5868622" y="3583053"/>
            <a:ext cx="2095500" cy="777932"/>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Άσκηση επί χάρτου αντιμετώπισης περιστατικών</a:t>
            </a:r>
            <a:endParaRPr lang="fr-FR" sz="1400" dirty="0">
              <a:solidFill>
                <a:schemeClr val="tx1"/>
              </a:solidFill>
            </a:endParaRPr>
          </a:p>
        </p:txBody>
      </p:sp>
    </p:spTree>
    <p:extLst>
      <p:ext uri="{BB962C8B-B14F-4D97-AF65-F5344CB8AC3E}">
        <p14:creationId xmlns:p14="http://schemas.microsoft.com/office/powerpoint/2010/main" val="1718806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8434266"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3" name="Rectangle : coins arrondis 2">
            <a:extLst>
              <a:ext uri="{FF2B5EF4-FFF2-40B4-BE49-F238E27FC236}">
                <a16:creationId xmlns:a16="http://schemas.microsoft.com/office/drawing/2014/main" id="{F2736E40-956D-1C94-CDBC-D56DEE4F639B}"/>
              </a:ext>
            </a:extLst>
          </p:cNvPr>
          <p:cNvSpPr/>
          <p:nvPr/>
        </p:nvSpPr>
        <p:spPr>
          <a:xfrm>
            <a:off x="161923" y="1517406"/>
            <a:ext cx="2460139" cy="1054344"/>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err="1">
                <a:solidFill>
                  <a:schemeClr val="tx1"/>
                </a:solidFill>
              </a:rPr>
              <a:t>Εύρεση κωδικών πρόσβασης σε ενσωματωμένες συσκευές</a:t>
            </a:r>
            <a:endParaRPr lang="fr-FR" sz="1400">
              <a:solidFill>
                <a:schemeClr val="tx1"/>
              </a:solidFill>
            </a:endParaRPr>
          </a:p>
        </p:txBody>
      </p:sp>
      <p:pic>
        <p:nvPicPr>
          <p:cNvPr id="7" name="Image 6" descr="Μια εικόνα που περιέχει κείμενο, στιγμιότυπο οθόνης, λογισμικό, αριθμό&#10;&#10;Περιγραφή που δημιουργείται αυτόματα">
            <a:extLst>
              <a:ext uri="{FF2B5EF4-FFF2-40B4-BE49-F238E27FC236}">
                <a16:creationId xmlns:a16="http://schemas.microsoft.com/office/drawing/2014/main" id="{3E648BD5-33F0-A47B-90BD-3C5E94945B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9086" y="1301001"/>
            <a:ext cx="6124575" cy="3110772"/>
          </a:xfrm>
          <a:prstGeom prst="rect">
            <a:avLst/>
          </a:prstGeom>
        </p:spPr>
      </p:pic>
      <p:pic>
        <p:nvPicPr>
          <p:cNvPr id="9" name="Image 8" descr="Μια εικόνα που περιέχει κείμενο, στιγμιότυπο οθόνης, λογισμικό, αριθμό&#10;&#10;Περιγραφή που δημιουργείται αυτόματα">
            <a:extLst>
              <a:ext uri="{FF2B5EF4-FFF2-40B4-BE49-F238E27FC236}">
                <a16:creationId xmlns:a16="http://schemas.microsoft.com/office/drawing/2014/main" id="{4AC2CF3D-7AE8-72F3-3650-4EC067F30D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58" y="1301001"/>
            <a:ext cx="3378710" cy="3292323"/>
          </a:xfrm>
          <a:prstGeom prst="rect">
            <a:avLst/>
          </a:prstGeom>
        </p:spPr>
      </p:pic>
      <p:pic>
        <p:nvPicPr>
          <p:cNvPr id="4" name="Image 3">
            <a:extLst>
              <a:ext uri="{FF2B5EF4-FFF2-40B4-BE49-F238E27FC236}">
                <a16:creationId xmlns:a16="http://schemas.microsoft.com/office/drawing/2014/main" id="{1F6F89E0-1D5E-0873-91AD-55E6B03713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69959" y="1949435"/>
            <a:ext cx="3260503" cy="434157"/>
          </a:xfrm>
          <a:prstGeom prst="rect">
            <a:avLst/>
          </a:prstGeom>
        </p:spPr>
      </p:pic>
      <p:sp>
        <p:nvSpPr>
          <p:cNvPr id="5" name="ZoneTexte 4">
            <a:extLst>
              <a:ext uri="{FF2B5EF4-FFF2-40B4-BE49-F238E27FC236}">
                <a16:creationId xmlns:a16="http://schemas.microsoft.com/office/drawing/2014/main" id="{7C122462-CDD1-4107-4772-AE519A2B8623}"/>
              </a:ext>
            </a:extLst>
          </p:cNvPr>
          <p:cNvSpPr txBox="1"/>
          <p:nvPr/>
        </p:nvSpPr>
        <p:spPr>
          <a:xfrm>
            <a:off x="2951116" y="2383592"/>
            <a:ext cx="5970952" cy="2462213"/>
          </a:xfrm>
          <a:prstGeom prst="rect">
            <a:avLst/>
          </a:prstGeom>
          <a:solidFill>
            <a:schemeClr val="bg1"/>
          </a:solidFill>
        </p:spPr>
        <p:txBody>
          <a:bodyPr wrap="square">
            <a:spAutoFit/>
          </a:bodyPr>
          <a:lstStyle/>
          <a:p>
            <a:r>
              <a:rPr lang="el" sz="2400" b="1" dirty="0"/>
              <a:t>Λίστα προεπιλεγμένων κωδικών πρόσβασης για ευρέως διαδεδομένα συστήματα SCADA</a:t>
            </a:r>
            <a:endParaRPr lang="fr-FR" sz="2400" b="1" dirty="0"/>
          </a:p>
          <a:p>
            <a:endParaRPr lang="fr-FR" sz="700" b="1" dirty="0"/>
          </a:p>
          <a:p>
            <a:r>
              <a:rPr lang="el" sz="1100" dirty="0"/>
              <a:t>Ρώσοι ερευνητές ασφαλείας - ομάδα SCADA Strangelove - δημοσίευσαν μια λίστα με</a:t>
            </a:r>
          </a:p>
          <a:p>
            <a:r>
              <a:rPr lang="el" sz="1100" dirty="0"/>
              <a:t>Κατασκευαστές ICS/SCADA που θέτουν τους πελάτες τους σε κίνδυνο παρέχοντας εξοπλισμό με αδύναμα προεπιλεγμένα διαπιστευτήρια πρόσβασης.</a:t>
            </a:r>
          </a:p>
          <a:p>
            <a:endParaRPr lang="fr-FR" sz="1100" dirty="0"/>
          </a:p>
          <a:p>
            <a:r>
              <a:rPr lang="el" sz="1100" dirty="0"/>
              <a:t>Αυτή είναι μια λίστα εξοπλισμού SCADA, που χρησιμοποιείται σε διάφορους τομείς της βιομηχανίας, η οποία συνοδεύεται από απλοϊκά προεπιλεγμένα διαπιστευτήρια διαχείρισης. Αυτές οι συνδέσεις διαχειριστή αποστέλλονται με κάθε προϊόν και περιγράφονται λεπτομερώς στο εγχειρίδιο κάθε προϊόντος. Συνήθως, οι νέοι ιδιοκτήτες του εξοπλισμού αλλάζουν αυτά τα διαπιστευτήρια μόλις εγκατασταθεί ο εξοπλισμός. Ή τουλάχιστον θεωρητικά.</a:t>
            </a:r>
          </a:p>
        </p:txBody>
      </p:sp>
    </p:spTree>
    <p:extLst>
      <p:ext uri="{BB962C8B-B14F-4D97-AF65-F5344CB8AC3E}">
        <p14:creationId xmlns:p14="http://schemas.microsoft.com/office/powerpoint/2010/main" val="24358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l"/>
              <a:t>ΠΟΙΟΣ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lstStyle/>
          <a:p>
            <a:r>
              <a:rPr lang="el"/>
              <a:t>Προφίλ Εκπαιδευτή</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8" y="1482763"/>
            <a:ext cx="3887161" cy="2865829"/>
          </a:xfrm>
        </p:spPr>
        <p:txBody>
          <a:bodyPr>
            <a:normAutofit lnSpcReduction="10000"/>
          </a:bodyPr>
          <a:lstStyle/>
          <a:p>
            <a:r>
              <a:rPr lang="el" sz="1200" dirty="0"/>
              <a:t>Bruno BENDER</a:t>
            </a:r>
          </a:p>
          <a:p>
            <a:r>
              <a:rPr lang="el" sz="1200" dirty="0"/>
              <a:t>C2B ΣΥΜΒΟΥΛΕΥΤΙΚΕΣ ΥΠΗΡΕΣΙΕΣ</a:t>
            </a:r>
          </a:p>
          <a:p>
            <a:r>
              <a:rPr lang="el" sz="1200" dirty="0"/>
              <a:t>Πρώην Αξιωματικός του Πολεμικού Ναυτικού / ειδικός της ΚΑΚ</a:t>
            </a:r>
          </a:p>
          <a:p>
            <a:r>
              <a:rPr lang="el" sz="1200" dirty="0"/>
              <a:t>Υπεύθυνος Ασφάλειας Πληροφοριών</a:t>
            </a:r>
          </a:p>
          <a:p>
            <a:pPr lvl="1"/>
            <a:r>
              <a:rPr lang="el" sz="1100" dirty="0"/>
              <a:t>ΝΑΤΟ</a:t>
            </a:r>
          </a:p>
          <a:p>
            <a:pPr lvl="1"/>
            <a:r>
              <a:rPr lang="el" sz="1100" dirty="0"/>
              <a:t>Εθνικά</a:t>
            </a:r>
          </a:p>
          <a:p>
            <a:pPr lvl="1"/>
            <a:r>
              <a:rPr lang="el" sz="1100" dirty="0"/>
              <a:t>ΕΕ</a:t>
            </a:r>
          </a:p>
          <a:p>
            <a:r>
              <a:rPr lang="el" sz="1200" dirty="0"/>
              <a:t>Από το 2017 ιδρυτής της C2B</a:t>
            </a:r>
          </a:p>
          <a:p>
            <a:pPr lvl="1"/>
            <a:r>
              <a:rPr lang="el" sz="1100" dirty="0"/>
              <a:t>ΜΜΕ ειδικευμένες στη ναυτηλιακή ασφάλεια / ασφάλεια στον κυβερνοχώρο</a:t>
            </a:r>
          </a:p>
          <a:p>
            <a:endParaRPr lang="en-US" sz="1200" dirty="0"/>
          </a:p>
          <a:p>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5" name="Espace réservé pour une image  4">
            <a:extLst>
              <a:ext uri="{FF2B5EF4-FFF2-40B4-BE49-F238E27FC236}">
                <a16:creationId xmlns:a16="http://schemas.microsoft.com/office/drawing/2014/main" id="{986916CC-4267-A722-E867-577BC653EF72}"/>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1830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0"/>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7" name="Rectangle : coins arrondis 6">
            <a:extLst>
              <a:ext uri="{FF2B5EF4-FFF2-40B4-BE49-F238E27FC236}">
                <a16:creationId xmlns:a16="http://schemas.microsoft.com/office/drawing/2014/main" id="{9D1BBC49-5C10-9487-7048-0C01FA011104}"/>
              </a:ext>
            </a:extLst>
          </p:cNvPr>
          <p:cNvSpPr/>
          <p:nvPr/>
        </p:nvSpPr>
        <p:spPr>
          <a:xfrm>
            <a:off x="367080" y="1246692"/>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Παράκαμψη Auth μέσω SQL Injection</a:t>
            </a:r>
          </a:p>
        </p:txBody>
      </p:sp>
      <p:pic>
        <p:nvPicPr>
          <p:cNvPr id="10" name="Image 9">
            <a:extLst>
              <a:ext uri="{FF2B5EF4-FFF2-40B4-BE49-F238E27FC236}">
                <a16:creationId xmlns:a16="http://schemas.microsoft.com/office/drawing/2014/main" id="{946BDCF9-0556-1AF3-A5B2-16E2B678E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3323" y="636108"/>
            <a:ext cx="2033597" cy="1276984"/>
          </a:xfrm>
          <a:prstGeom prst="rect">
            <a:avLst/>
          </a:prstGeom>
        </p:spPr>
      </p:pic>
      <p:sp>
        <p:nvSpPr>
          <p:cNvPr id="12" name="ZoneTexte 11">
            <a:extLst>
              <a:ext uri="{FF2B5EF4-FFF2-40B4-BE49-F238E27FC236}">
                <a16:creationId xmlns:a16="http://schemas.microsoft.com/office/drawing/2014/main" id="{38F31728-B6B8-5AD5-83FC-796BDFD12B66}"/>
              </a:ext>
            </a:extLst>
          </p:cNvPr>
          <p:cNvSpPr txBox="1"/>
          <p:nvPr/>
        </p:nvSpPr>
        <p:spPr>
          <a:xfrm>
            <a:off x="265509" y="1961523"/>
            <a:ext cx="8612982" cy="3231654"/>
          </a:xfrm>
          <a:prstGeom prst="rect">
            <a:avLst/>
          </a:prstGeom>
          <a:noFill/>
        </p:spPr>
        <p:txBody>
          <a:bodyPr wrap="square">
            <a:spAutoFit/>
          </a:bodyPr>
          <a:lstStyle/>
          <a:p>
            <a:r>
              <a:rPr lang="el" sz="1200" dirty="0"/>
              <a:t>Η SQL Έγχυση - </a:t>
            </a:r>
            <a:r>
              <a:rPr lang="en-US" sz="1200" dirty="0"/>
              <a:t>I</a:t>
            </a:r>
            <a:r>
              <a:rPr lang="el" sz="1200" dirty="0"/>
              <a:t>njection είναι μια ευπάθεια ασφάλειας ιστού που επιτρέπει στους εισβολείς να παρεμβαίνουν στα ερωτήματα που κάνει μια εφαρμογή στη βάση δεδομένων της. Επιτρέπει την προβολή δεδομένων που κανονικά δεν είναι σε θέση να ανακτήσουν, συμπεριλαμβανομένων δεδομένων που ανήκουν σε άλλους χρήστες. Οι εισβολείς μπορούν να τροποποιήσουν ή να διαγράψουν δεδομένα, προκαλώντας μόνιμες αλλαγές στο περιεχόμενο ή τη συμπεριφορά της εφαρμογής.</a:t>
            </a:r>
          </a:p>
          <a:p>
            <a:r>
              <a:rPr lang="el" sz="1200" dirty="0"/>
              <a:t>Μια επιτυχημένη επίθεση SQL injection μπορεί να οδηγήσει σε μη εξουσιοδοτημένη πρόσβαση σε κωδικούς πρόσβασης ή πληροφορίες χρήστη. Σε ορισμένες περιπτώσεις, ένας εισβολέας μπορεί να αποκτήσει μια επίμονη κερκόπορτα σε ένα σύστημα, οδηγώντας σε μακροπρόθεσμη παραβίαση.</a:t>
            </a:r>
          </a:p>
          <a:p>
            <a:endParaRPr lang="en-US" sz="1200" dirty="0"/>
          </a:p>
          <a:p>
            <a:r>
              <a:rPr lang="el" sz="1200" dirty="0"/>
              <a:t>Η έγχυση SQL μπορεί να ανιχνευθεί χρησιμοποιώντας σύνολα δοκιμών σε κάθε σημείο εισόδου στην εφαρμογή:</a:t>
            </a:r>
          </a:p>
          <a:p>
            <a:pPr marL="285750" indent="-285750">
              <a:buFontTx/>
              <a:buChar char="-"/>
            </a:pPr>
            <a:r>
              <a:rPr lang="el" sz="1200" dirty="0"/>
              <a:t>Υποβολή του χαρακτήρα ενός εισαγωγικού ' και αναζήτηση σφαλμάτων ή άλλων ανωμαλιών.</a:t>
            </a:r>
          </a:p>
          <a:p>
            <a:pPr marL="285750" indent="-285750">
              <a:buFontTx/>
              <a:buChar char="-"/>
            </a:pPr>
            <a:r>
              <a:rPr lang="el" sz="1200" dirty="0"/>
              <a:t>Υποβολή κάποιας σύνταξης ειδικά για SQL που αξιολογεί τη βασική (αρχική) τιμή του σημείου εισόδου και μια διαφορετική τιμή και αναζήτηση συστηματικών διαφορών στις αποκρίσεις εφαρμογών που προκύπτουν.</a:t>
            </a:r>
          </a:p>
          <a:p>
            <a:pPr marL="285750" indent="-285750">
              <a:buFontTx/>
              <a:buChar char="-"/>
            </a:pPr>
            <a:r>
              <a:rPr lang="el" sz="1200" dirty="0"/>
              <a:t>Υποβολή δυαδικών συνθηκών όπως OR 1=1 και OR 1=2 και αναζήτηση διαφορών στις αποκρίσεις της εφαρμογής.</a:t>
            </a:r>
          </a:p>
          <a:p>
            <a:pPr marL="285750" indent="-285750">
              <a:buFontTx/>
              <a:buChar char="-"/>
            </a:pPr>
            <a:r>
              <a:rPr lang="el" sz="1200" dirty="0"/>
              <a:t>Υποβολή ωφέλιμων φορτίων για την ενεργοποίηση χρονικών καθυστερήσεων όταν εκτελούνται μέσω ερωτήματος SQL &amp;; αναζήτηση διαφορών στις αποκρίσεις.</a:t>
            </a:r>
          </a:p>
          <a:p>
            <a:pPr marL="285750" indent="-285750">
              <a:buFontTx/>
              <a:buChar char="-"/>
            </a:pPr>
            <a:r>
              <a:rPr lang="el" sz="1200" dirty="0"/>
              <a:t>Υποβολή ωφέλιμων φορτίων OAST που έχουν σχεδιαστεί για να ενεργοποιούν μια αλληλεπίδραση δικτύου εκτός ζώνης όταν εκτελούνται σε ένα ερώτημα SQL και παρακολούθηση για τυχόν προκύπτουσες αλληλεπιδράσεις.</a:t>
            </a:r>
          </a:p>
        </p:txBody>
      </p:sp>
    </p:spTree>
    <p:extLst>
      <p:ext uri="{BB962C8B-B14F-4D97-AF65-F5344CB8AC3E}">
        <p14:creationId xmlns:p14="http://schemas.microsoft.com/office/powerpoint/2010/main" val="1306970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8347074"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5" name="Rectangle : coins arrondis 4">
            <a:extLst>
              <a:ext uri="{FF2B5EF4-FFF2-40B4-BE49-F238E27FC236}">
                <a16:creationId xmlns:a16="http://schemas.microsoft.com/office/drawing/2014/main" id="{F235F864-1592-B8A9-D305-1E53F4267092}"/>
              </a:ext>
            </a:extLst>
          </p:cNvPr>
          <p:cNvSpPr/>
          <p:nvPr/>
        </p:nvSpPr>
        <p:spPr>
          <a:xfrm>
            <a:off x="417146" y="1503282"/>
            <a:ext cx="2247899" cy="96638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Ρύθμιση παραμέτρων τειχών προστασίας που βασίζονται σε κεντρικό υπολογιστή</a:t>
            </a:r>
          </a:p>
        </p:txBody>
      </p:sp>
      <p:sp>
        <p:nvSpPr>
          <p:cNvPr id="6" name="Rectangle 5">
            <a:extLst>
              <a:ext uri="{FF2B5EF4-FFF2-40B4-BE49-F238E27FC236}">
                <a16:creationId xmlns:a16="http://schemas.microsoft.com/office/drawing/2014/main" id="{59FD09AF-7C14-FFBE-AA00-A8A1DC56D5BE}"/>
              </a:ext>
            </a:extLst>
          </p:cNvPr>
          <p:cNvSpPr/>
          <p:nvPr/>
        </p:nvSpPr>
        <p:spPr>
          <a:xfrm>
            <a:off x="2923198" y="1394292"/>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Πρακτική εξάσκηση</a:t>
            </a:r>
            <a:endParaRPr lang="el" dirty="0"/>
          </a:p>
        </p:txBody>
      </p:sp>
      <p:pic>
        <p:nvPicPr>
          <p:cNvPr id="3" name="Picture 6" descr="Z:\BPOLD_BBS\BPOL_SEE\SB_14\01 Κύβος εργασίας\15-07\08 Έργο TRITON EU Έγκλημα στον κυβερνοχώρο\02 Σχέδια εργασίας\Hansa Publication\Images\Image Τεχνικός εξοπλισμός 1 TRITON Projekt.JPG">
            <a:extLst>
              <a:ext uri="{FF2B5EF4-FFF2-40B4-BE49-F238E27FC236}">
                <a16:creationId xmlns:a16="http://schemas.microsoft.com/office/drawing/2014/main" id="{D6534743-3D12-8066-B8CD-77827FAF5B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417146" y="2673839"/>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9324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1" y="82083"/>
            <a:ext cx="8362705"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3" name="Rectangle 2">
            <a:extLst>
              <a:ext uri="{FF2B5EF4-FFF2-40B4-BE49-F238E27FC236}">
                <a16:creationId xmlns:a16="http://schemas.microsoft.com/office/drawing/2014/main" id="{E7F77F05-685B-D393-B50A-10BEB07F6914}"/>
              </a:ext>
            </a:extLst>
          </p:cNvPr>
          <p:cNvSpPr/>
          <p:nvPr/>
        </p:nvSpPr>
        <p:spPr>
          <a:xfrm>
            <a:off x="2962275" y="1432109"/>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Πρακτική εξάσκηση</a:t>
            </a:r>
            <a:endParaRPr lang="el" dirty="0"/>
          </a:p>
        </p:txBody>
      </p:sp>
      <p:sp>
        <p:nvSpPr>
          <p:cNvPr id="4" name="Rectangle : coins arrondis 3">
            <a:extLst>
              <a:ext uri="{FF2B5EF4-FFF2-40B4-BE49-F238E27FC236}">
                <a16:creationId xmlns:a16="http://schemas.microsoft.com/office/drawing/2014/main" id="{106B1A76-813C-A2A2-FA3D-5496B374BF23}"/>
              </a:ext>
            </a:extLst>
          </p:cNvPr>
          <p:cNvSpPr/>
          <p:nvPr/>
        </p:nvSpPr>
        <p:spPr>
          <a:xfrm>
            <a:off x="238338" y="1686863"/>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Εξερεύνηση πρωτοκόλλων Fieldbus Comms</a:t>
            </a:r>
            <a:endParaRPr lang="fr-FR" sz="1400" dirty="0">
              <a:solidFill>
                <a:schemeClr val="tx1"/>
              </a:solidFill>
            </a:endParaRPr>
          </a:p>
        </p:txBody>
      </p:sp>
      <p:pic>
        <p:nvPicPr>
          <p:cNvPr id="5" name="Picture 6" descr="Z:\BPOLD_BBS\BPOL_SEE\SB_14\01 Κύβος εργασίας\15-07\08 Έργο TRITON EU Έγκλημα στον κυβερνοχώρο\02 Σχέδια εργασίας\Hansa Publication\Images\Image Τεχνικός εξοπλισμός 1 TRITON Projekt.JPG">
            <a:extLst>
              <a:ext uri="{FF2B5EF4-FFF2-40B4-BE49-F238E27FC236}">
                <a16:creationId xmlns:a16="http://schemas.microsoft.com/office/drawing/2014/main" id="{4FD0E3D4-B261-9B65-22E8-0D182CF43C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95275" y="2770837"/>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917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1" y="82083"/>
            <a:ext cx="8229843"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3" name="Rectangle 2">
            <a:extLst>
              <a:ext uri="{FF2B5EF4-FFF2-40B4-BE49-F238E27FC236}">
                <a16:creationId xmlns:a16="http://schemas.microsoft.com/office/drawing/2014/main" id="{14CD4B7D-26CD-A967-30E2-5C808BB96FD9}"/>
              </a:ext>
            </a:extLst>
          </p:cNvPr>
          <p:cNvSpPr/>
          <p:nvPr/>
        </p:nvSpPr>
        <p:spPr>
          <a:xfrm>
            <a:off x="3088160" y="1394292"/>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Πρακτική εξάσκηση</a:t>
            </a:r>
            <a:endParaRPr lang="el" dirty="0"/>
          </a:p>
        </p:txBody>
      </p:sp>
      <p:sp>
        <p:nvSpPr>
          <p:cNvPr id="4" name="Rectangle : coins arrondis 3">
            <a:extLst>
              <a:ext uri="{FF2B5EF4-FFF2-40B4-BE49-F238E27FC236}">
                <a16:creationId xmlns:a16="http://schemas.microsoft.com/office/drawing/2014/main" id="{F585B3B1-14A6-D4F2-B663-4DD578146694}"/>
              </a:ext>
            </a:extLst>
          </p:cNvPr>
          <p:cNvSpPr/>
          <p:nvPr/>
        </p:nvSpPr>
        <p:spPr>
          <a:xfrm>
            <a:off x="197859" y="1505388"/>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Password Fuzzing / Brutte δύναμη</a:t>
            </a:r>
          </a:p>
        </p:txBody>
      </p:sp>
      <p:pic>
        <p:nvPicPr>
          <p:cNvPr id="5" name="Picture 6" descr="Z:\BPOLD_BBS\BPOL_SEE\SB_14\01 Κύβος εργασίας\15-07\08 Έργο TRITON EU Έγκλημα στον κυβερνοχώρο\02 Σχέδια εργασίας\Hansa Publication\Images\Image Τεχνικός εξοπλισμός 1 TRITON Projekt.JPG">
            <a:extLst>
              <a:ext uri="{FF2B5EF4-FFF2-40B4-BE49-F238E27FC236}">
                <a16:creationId xmlns:a16="http://schemas.microsoft.com/office/drawing/2014/main" id="{26C8CB69-5696-461B-9F63-BB62BDCD99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97859" y="2437685"/>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81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1" y="82083"/>
            <a:ext cx="9097351"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3" name="Rectangle 2">
            <a:extLst>
              <a:ext uri="{FF2B5EF4-FFF2-40B4-BE49-F238E27FC236}">
                <a16:creationId xmlns:a16="http://schemas.microsoft.com/office/drawing/2014/main" id="{3D3124E7-0438-797F-F043-13EA90B241A5}"/>
              </a:ext>
            </a:extLst>
          </p:cNvPr>
          <p:cNvSpPr/>
          <p:nvPr/>
        </p:nvSpPr>
        <p:spPr>
          <a:xfrm>
            <a:off x="2946644" y="1291578"/>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Πρακτική εξάσκηση</a:t>
            </a:r>
            <a:endParaRPr lang="el" dirty="0"/>
          </a:p>
        </p:txBody>
      </p:sp>
      <p:sp>
        <p:nvSpPr>
          <p:cNvPr id="4" name="Rectangle : coins arrondis 3">
            <a:extLst>
              <a:ext uri="{FF2B5EF4-FFF2-40B4-BE49-F238E27FC236}">
                <a16:creationId xmlns:a16="http://schemas.microsoft.com/office/drawing/2014/main" id="{94CA9CF4-16B0-6ACF-3081-96580B954EBA}"/>
              </a:ext>
            </a:extLst>
          </p:cNvPr>
          <p:cNvSpPr/>
          <p:nvPr/>
        </p:nvSpPr>
        <p:spPr>
          <a:xfrm>
            <a:off x="288055" y="1799578"/>
            <a:ext cx="2360001" cy="959252"/>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Ανάλυση αρχείων καταγραφής συμβάντων των Windows</a:t>
            </a:r>
          </a:p>
        </p:txBody>
      </p:sp>
      <p:pic>
        <p:nvPicPr>
          <p:cNvPr id="5" name="Picture 6" descr="Z:\BPOLD_BBS\BPOL_SEE\SB_14\01 Κύβος εργασίας\15-07\08 Έργο TRITON EU Έγκλημα στον κυβερνοχώρο\02 Σχέδια εργασίας\Hansa Publication\Images\Image Τεχνικός εξοπλισμός 1 TRITON Projekt.JPG">
            <a:extLst>
              <a:ext uri="{FF2B5EF4-FFF2-40B4-BE49-F238E27FC236}">
                <a16:creationId xmlns:a16="http://schemas.microsoft.com/office/drawing/2014/main" id="{4548E6A2-69B8-CA76-2B3E-71490325B3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310906" y="3016290"/>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73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2" y="82083"/>
            <a:ext cx="8730028"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3" name="Rectangle 2">
            <a:extLst>
              <a:ext uri="{FF2B5EF4-FFF2-40B4-BE49-F238E27FC236}">
                <a16:creationId xmlns:a16="http://schemas.microsoft.com/office/drawing/2014/main" id="{689AB2A3-A44A-D770-F3D1-CF02A1A6A63C}"/>
              </a:ext>
            </a:extLst>
          </p:cNvPr>
          <p:cNvSpPr/>
          <p:nvPr/>
        </p:nvSpPr>
        <p:spPr>
          <a:xfrm>
            <a:off x="2938828" y="1470553"/>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Πρακτική εξάσκηση</a:t>
            </a:r>
            <a:endParaRPr lang="el" dirty="0"/>
          </a:p>
        </p:txBody>
      </p:sp>
      <p:sp>
        <p:nvSpPr>
          <p:cNvPr id="4" name="Rectangle : coins arrondis 3">
            <a:extLst>
              <a:ext uri="{FF2B5EF4-FFF2-40B4-BE49-F238E27FC236}">
                <a16:creationId xmlns:a16="http://schemas.microsoft.com/office/drawing/2014/main" id="{C03BE16E-98B9-D3B7-DBA9-C29D1875C14D}"/>
              </a:ext>
            </a:extLst>
          </p:cNvPr>
          <p:cNvSpPr/>
          <p:nvPr/>
        </p:nvSpPr>
        <p:spPr>
          <a:xfrm>
            <a:off x="169390" y="1470553"/>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Καταγραφή δικτύου και εγκληματολογία μιας επίθεσης</a:t>
            </a:r>
            <a:endParaRPr lang="fr-FR" sz="1400" dirty="0">
              <a:solidFill>
                <a:schemeClr val="tx1"/>
              </a:solidFill>
            </a:endParaRPr>
          </a:p>
        </p:txBody>
      </p:sp>
      <p:pic>
        <p:nvPicPr>
          <p:cNvPr id="5" name="Picture 6" descr="Z:\BPOLD_BBS\BPOL_SEE\SB_14\01 Κύβος εργασίας\15-07\08 Έργο TRITON EU Έγκλημα στον κυβερνοχώρο\02 Σχέδια εργασίας\Hansa Publication\Images\Image Τεχνικός εξοπλισμός 1 TRITON Projekt.JPG">
            <a:extLst>
              <a:ext uri="{FF2B5EF4-FFF2-40B4-BE49-F238E27FC236}">
                <a16:creationId xmlns:a16="http://schemas.microsoft.com/office/drawing/2014/main" id="{FECB713D-19D2-4DF9-F60C-FE3F40B4E1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69390" y="2445766"/>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49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1" y="82083"/>
            <a:ext cx="8481645"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3" name="Rectangle 2">
            <a:extLst>
              <a:ext uri="{FF2B5EF4-FFF2-40B4-BE49-F238E27FC236}">
                <a16:creationId xmlns:a16="http://schemas.microsoft.com/office/drawing/2014/main" id="{02E1C2E1-2050-AB01-B5FB-EC0A0E68F648}"/>
              </a:ext>
            </a:extLst>
          </p:cNvPr>
          <p:cNvSpPr/>
          <p:nvPr/>
        </p:nvSpPr>
        <p:spPr>
          <a:xfrm>
            <a:off x="2907567" y="1394292"/>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Πρακτική εξάσκηση</a:t>
            </a:r>
            <a:endParaRPr lang="el" dirty="0"/>
          </a:p>
        </p:txBody>
      </p:sp>
      <p:sp>
        <p:nvSpPr>
          <p:cNvPr id="4" name="Rectangle : coins arrondis 3">
            <a:extLst>
              <a:ext uri="{FF2B5EF4-FFF2-40B4-BE49-F238E27FC236}">
                <a16:creationId xmlns:a16="http://schemas.microsoft.com/office/drawing/2014/main" id="{5D5CC64F-C782-BCB1-9DC5-BB8CE549F845}"/>
              </a:ext>
            </a:extLst>
          </p:cNvPr>
          <p:cNvSpPr/>
          <p:nvPr/>
        </p:nvSpPr>
        <p:spPr>
          <a:xfrm>
            <a:off x="169390" y="1470797"/>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Εύρεση απομακρυσμένης πρόσβασης</a:t>
            </a:r>
          </a:p>
        </p:txBody>
      </p:sp>
      <p:pic>
        <p:nvPicPr>
          <p:cNvPr id="5" name="Picture 6" descr="Z:\BPOLD_BBS\BPOL_SEE\SB_14\01 Κύβος εργασίας\15-07\08 Έργο TRITON EU Έγκλημα στον κυβερνοχώρο\02 Σχέδια εργασίας\Hansa Publication\Images\Image Τεχνικός εξοπλισμός 1 TRITON Projekt.JPG">
            <a:extLst>
              <a:ext uri="{FF2B5EF4-FFF2-40B4-BE49-F238E27FC236}">
                <a16:creationId xmlns:a16="http://schemas.microsoft.com/office/drawing/2014/main" id="{5D202595-C8C0-2A3C-61C1-D0D99E37AE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97858" y="2304763"/>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01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BBD9-B573-D752-56B7-9B43F37FA592}"/>
              </a:ext>
            </a:extLst>
          </p:cNvPr>
          <p:cNvSpPr txBox="1">
            <a:spLocks/>
          </p:cNvSpPr>
          <p:nvPr/>
        </p:nvSpPr>
        <p:spPr>
          <a:xfrm>
            <a:off x="312371" y="82083"/>
            <a:ext cx="8433043"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dirty="0"/>
              <a:t>Πρακτική εκπαίδευση - Πρόσθετες περιπτώσεις χρήσης</a:t>
            </a:r>
          </a:p>
          <a:p>
            <a:r>
              <a:rPr lang="el" sz="1800" dirty="0"/>
              <a:t>Αφιερωμένη συνεδρία - Σύνδεσμοι</a:t>
            </a:r>
          </a:p>
        </p:txBody>
      </p:sp>
      <p:sp>
        <p:nvSpPr>
          <p:cNvPr id="3" name="Rectangle 2">
            <a:extLst>
              <a:ext uri="{FF2B5EF4-FFF2-40B4-BE49-F238E27FC236}">
                <a16:creationId xmlns:a16="http://schemas.microsoft.com/office/drawing/2014/main" id="{7C74CE6D-52BB-E6A8-7DD0-9A6E897424B5}"/>
              </a:ext>
            </a:extLst>
          </p:cNvPr>
          <p:cNvSpPr/>
          <p:nvPr/>
        </p:nvSpPr>
        <p:spPr>
          <a:xfrm>
            <a:off x="3050060" y="1394292"/>
            <a:ext cx="5886450" cy="3667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Πρακτική εξάσκηση</a:t>
            </a:r>
            <a:endParaRPr lang="el" dirty="0"/>
          </a:p>
        </p:txBody>
      </p:sp>
      <p:sp>
        <p:nvSpPr>
          <p:cNvPr id="4" name="Rectangle : coins arrondis 3">
            <a:extLst>
              <a:ext uri="{FF2B5EF4-FFF2-40B4-BE49-F238E27FC236}">
                <a16:creationId xmlns:a16="http://schemas.microsoft.com/office/drawing/2014/main" id="{4F226554-5FF8-2172-9117-143BF916FA55}"/>
              </a:ext>
            </a:extLst>
          </p:cNvPr>
          <p:cNvSpPr/>
          <p:nvPr/>
        </p:nvSpPr>
        <p:spPr>
          <a:xfrm>
            <a:off x="207490" y="1728527"/>
            <a:ext cx="2095500" cy="685800"/>
          </a:xfrm>
          <a:prstGeom prst="roundRect">
            <a:avLst>
              <a:gd name="adj" fmla="val 26894"/>
            </a:avLst>
          </a:prstGeom>
          <a:solidFill>
            <a:srgbClr val="9FCCC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l" sz="1400" dirty="0">
                <a:solidFill>
                  <a:schemeClr val="tx1"/>
                </a:solidFill>
              </a:rPr>
              <a:t>Άσκηση επί χάρτου αντιμετώπισης περιστατικών</a:t>
            </a:r>
            <a:endParaRPr lang="fr-FR" sz="1400" dirty="0">
              <a:solidFill>
                <a:schemeClr val="tx1"/>
              </a:solidFill>
            </a:endParaRPr>
          </a:p>
        </p:txBody>
      </p:sp>
      <p:pic>
        <p:nvPicPr>
          <p:cNvPr id="5" name="Picture 6" descr="Z:\BPOLD_BBS\BPOL_SEE\SB_14\01 Κύβος εργασίας\15-07\08 Έργο TRITON EU Έγκλημα στον κυβερνοχώρο\02 Σχέδια εργασίας\Hansa Publication\Images\Image Τεχνικός εξοπλισμός 1 TRITON Projekt.JPG">
            <a:extLst>
              <a:ext uri="{FF2B5EF4-FFF2-40B4-BE49-F238E27FC236}">
                <a16:creationId xmlns:a16="http://schemas.microsoft.com/office/drawing/2014/main" id="{C914B7B6-C4EB-982E-24AF-3FFBAC6915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35959" y="2571750"/>
            <a:ext cx="2038563" cy="1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48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30B0C-3096-1C76-30DB-F205B009743B}"/>
              </a:ext>
            </a:extLst>
          </p:cNvPr>
          <p:cNvSpPr>
            <a:spLocks noGrp="1"/>
          </p:cNvSpPr>
          <p:nvPr>
            <p:ph type="ctrTitle"/>
          </p:nvPr>
        </p:nvSpPr>
        <p:spPr/>
        <p:txBody>
          <a:bodyPr/>
          <a:lstStyle/>
          <a:p>
            <a:r>
              <a:rPr lang="el"/>
              <a:t>Ερωτήσεις?</a:t>
            </a:r>
          </a:p>
        </p:txBody>
      </p:sp>
      <p:pic>
        <p:nvPicPr>
          <p:cNvPr id="12" name="Espace réservé pour une image  11">
            <a:extLst>
              <a:ext uri="{FF2B5EF4-FFF2-40B4-BE49-F238E27FC236}">
                <a16:creationId xmlns:a16="http://schemas.microsoft.com/office/drawing/2014/main" id="{842EF549-5412-EA68-1721-F390635D6137}"/>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a:extLst>
              <a:ext uri="{FF2B5EF4-FFF2-40B4-BE49-F238E27FC236}">
                <a16:creationId xmlns:a16="http://schemas.microsoft.com/office/drawing/2014/main" id="{CBCED4C4-A203-F5BB-930A-BFA43D520144}"/>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268162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0727F73-A034-DBD1-3A83-940B2C0AA0A0}"/>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EF20F6C7-DDCA-6421-938E-10D5DCDF7635}"/>
              </a:ext>
            </a:extLst>
          </p:cNvPr>
          <p:cNvSpPr>
            <a:spLocks noGrp="1"/>
          </p:cNvSpPr>
          <p:nvPr>
            <p:ph type="sldNum" sz="quarter" idx="12"/>
          </p:nvPr>
        </p:nvSpPr>
        <p:spPr/>
        <p:txBody>
          <a:bodyPr/>
          <a:lstStyle/>
          <a:p>
            <a:fld id="{AF8FC096-D195-4392-A597-E50EA60D946D}" type="slidenum">
              <a:rPr lang="fr-FR" smtClean="0"/>
              <a:t>79</a:t>
            </a:fld>
            <a:endParaRPr lang="fr-FR"/>
          </a:p>
        </p:txBody>
      </p:sp>
      <p:sp>
        <p:nvSpPr>
          <p:cNvPr id="5" name="ZoneTexte 4">
            <a:extLst>
              <a:ext uri="{FF2B5EF4-FFF2-40B4-BE49-F238E27FC236}">
                <a16:creationId xmlns:a16="http://schemas.microsoft.com/office/drawing/2014/main" id="{9C91C3C9-7D9E-D0B3-D6F7-047D251FB8D0}"/>
              </a:ext>
            </a:extLst>
          </p:cNvPr>
          <p:cNvSpPr txBox="1"/>
          <p:nvPr/>
        </p:nvSpPr>
        <p:spPr>
          <a:xfrm>
            <a:off x="356438" y="984947"/>
            <a:ext cx="8431124" cy="2862322"/>
          </a:xfrm>
          <a:prstGeom prst="rect">
            <a:avLst/>
          </a:prstGeom>
          <a:noFill/>
        </p:spPr>
        <p:txBody>
          <a:bodyPr wrap="square">
            <a:spAutoFit/>
          </a:bodyPr>
          <a:lstStyle/>
          <a:p>
            <a:pPr algn="just">
              <a:spcBef>
                <a:spcPts val="750"/>
              </a:spcBef>
            </a:pPr>
            <a:r>
              <a:rPr lang="el" sz="2000" b="1">
                <a:solidFill>
                  <a:srgbClr val="55575D"/>
                </a:solidFill>
                <a:effectLst/>
                <a:latin typeface="Arial" panose="020B0604020202020204" pitchFamily="34" charset="0"/>
                <a:ea typeface="Times New Roman" panose="02020603050405020304" pitchFamily="18" charset="0"/>
              </a:rPr>
              <a:t>ΗΝΩΜΕΝΕΣ ΠΟΛΙΤΕΙΕΣ - Δημοσίευση κοινής γνώμης σχετικά με την υπεράσπιση των βιομηχανικών συστημάτων που στοχοποιούνται από χακτιβιστές</a:t>
            </a:r>
            <a:endParaRPr lang="fr-FR" sz="2000" b="1">
              <a:effectLst/>
              <a:latin typeface="Calibri" panose="020F0502020204030204" pitchFamily="34" charset="0"/>
              <a:ea typeface="Calibri" panose="020F0502020204030204" pitchFamily="34" charset="0"/>
            </a:endParaRPr>
          </a:p>
          <a:p>
            <a:r>
              <a:rPr lang="el" sz="1400">
                <a:solidFill>
                  <a:srgbClr val="55575D"/>
                </a:solidFill>
                <a:effectLst/>
                <a:latin typeface="Arial" panose="020B0604020202020204" pitchFamily="34" charset="0"/>
                <a:ea typeface="Calibri" panose="020F0502020204030204" pitchFamily="34" charset="0"/>
              </a:rPr>
              <a:t>Την 1η Μαΐου 2024, η εφημερίδα </a:t>
            </a:r>
            <a:r>
              <a:rPr lang="el" sz="1400" i="1" err="1">
                <a:solidFill>
                  <a:srgbClr val="55575D"/>
                </a:solidFill>
                <a:effectLst/>
                <a:latin typeface="Arial" panose="020B0604020202020204" pitchFamily="34" charset="0"/>
                <a:ea typeface="Calibri" panose="020F0502020204030204" pitchFamily="34" charset="0"/>
              </a:rPr>
              <a:t>Bleeping Computer</a:t>
            </a:r>
            <a:r>
              <a:rPr lang="el" sz="1400">
                <a:solidFill>
                  <a:srgbClr val="55575D"/>
                </a:solidFill>
                <a:effectLst/>
                <a:latin typeface="Arial" panose="020B0604020202020204" pitchFamily="34" charset="0"/>
                <a:ea typeface="Calibri" panose="020F0502020204030204" pitchFamily="34" charset="0"/>
              </a:rPr>
              <a:t> ανέφερε τη δημοσίευση ανακοίνωσης με τίτλο «Υπεράσπιση των επιχειρήσεων βιομηχανικής τεχνολογίας ενάντια στη συνεχιζόμενη φιλορωσική δραστηριότητα χακτιβιστών</a:t>
            </a:r>
            <a:r>
              <a:rPr lang="el" sz="1400" i="1">
                <a:solidFill>
                  <a:srgbClr val="55575D"/>
                </a:solidFill>
                <a:effectLst/>
                <a:latin typeface="Arial" panose="020B0604020202020204" pitchFamily="34" charset="0"/>
                <a:ea typeface="Calibri" panose="020F0502020204030204" pitchFamily="34" charset="0"/>
              </a:rPr>
              <a:t> » </a:t>
            </a:r>
            <a:r>
              <a:rPr lang="el" sz="1400">
                <a:solidFill>
                  <a:srgbClr val="55575D"/>
                </a:solidFill>
                <a:effectLst/>
                <a:latin typeface="Arial" panose="020B0604020202020204" pitchFamily="34" charset="0"/>
                <a:ea typeface="Calibri" panose="020F0502020204030204" pitchFamily="34" charset="0"/>
              </a:rPr>
              <a:t>από έξι κυβερνητικές οντότητες των ΗΠΑ (CISA, FBI, NSA, EPA (Υπηρεσία Προστασίας του Περιβάλλοντος), DOE (Υπουργείο Ενέργειας), USDA (Υπουργείο Γεωργίας των Ηνωμένων Πολιτειών), FDA (Υπηρεσία Τροφίμων και Φαρμάκων) και το Κέντρο Κοινής Χρήσης και Ανάλυσης Πολυκρατικό Κέντρο Πληροφοριών (MS-ISAC)) καθώς και το Καναδικό Κέντρο για την Ασφάλεια στον Κυβερνοχώρο (CCCS) και το Εθνικό Κέντρο Ασφάλειας στον Κυβερνοχώρο του Ηνωμένου Βασιλείου (NCSC-UK). Το έγγραφο στοχεύει να προειδοποιήσει τις εταιρείες για</a:t>
            </a:r>
            <a:r>
              <a:rPr lang="el" sz="1400" i="1">
                <a:solidFill>
                  <a:srgbClr val="55575D"/>
                </a:solidFill>
                <a:effectLst/>
                <a:latin typeface="Arial" panose="020B0604020202020204" pitchFamily="34" charset="0"/>
                <a:ea typeface="Calibri" panose="020F0502020204030204" pitchFamily="34" charset="0"/>
              </a:rPr>
              <a:t> « </a:t>
            </a:r>
            <a:r>
              <a:rPr lang="el" sz="1400">
                <a:solidFill>
                  <a:srgbClr val="55575D"/>
                </a:solidFill>
                <a:effectLst/>
                <a:latin typeface="Arial" panose="020B0604020202020204" pitchFamily="34" charset="0"/>
                <a:ea typeface="Calibri" panose="020F0502020204030204" pitchFamily="34" charset="0"/>
              </a:rPr>
              <a:t>φιλορώσους χακτιβιστές που στοχεύουν ανασφαλείς και εσφαλμένα διαμορφωμένες συσκευές βιομηχανικής τεχνολογίας από το 2022 για να διαταράξουν τις λειτουργίες ή να δημιουργήσουν ενοχλητικές επιπτώσεις». Μοιράζεται επίσης μέτρα μετριασμού, ειδικά για ιδιαίτερα στοχευμένα VNC</a:t>
            </a:r>
            <a:endParaRPr lang="fr-FR"/>
          </a:p>
        </p:txBody>
      </p:sp>
      <p:sp>
        <p:nvSpPr>
          <p:cNvPr id="6" name="Titre 1">
            <a:extLst>
              <a:ext uri="{FF2B5EF4-FFF2-40B4-BE49-F238E27FC236}">
                <a16:creationId xmlns:a16="http://schemas.microsoft.com/office/drawing/2014/main" id="{A735BECA-776F-1675-1BA6-E309B54496FD}"/>
              </a:ext>
            </a:extLst>
          </p:cNvPr>
          <p:cNvSpPr txBox="1">
            <a:spLocks/>
          </p:cNvSpPr>
          <p:nvPr/>
        </p:nvSpPr>
        <p:spPr>
          <a:xfrm>
            <a:off x="312372" y="82083"/>
            <a:ext cx="7886700" cy="6024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 sz="3200"/>
              <a:t>Ειδοποίηση ANSSI - 5 Μαΐου 2024</a:t>
            </a:r>
          </a:p>
          <a:p>
            <a:r>
              <a:rPr lang="el" sz="1600" err="1"/>
              <a:t>Αφιερωμένη συνεδρία - Σύνδεσμοι</a:t>
            </a:r>
          </a:p>
        </p:txBody>
      </p:sp>
    </p:spTree>
    <p:extLst>
      <p:ext uri="{BB962C8B-B14F-4D97-AF65-F5344CB8AC3E}">
        <p14:creationId xmlns:p14="http://schemas.microsoft.com/office/powerpoint/2010/main" val="248966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l"/>
              <a:t>ΤΙ</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lstStyle/>
          <a:p>
            <a:r>
              <a:rPr lang="el"/>
              <a:t>Θέματα Εκπαίδευσης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7" y="1482762"/>
            <a:ext cx="3708427" cy="2865829"/>
          </a:xfrm>
        </p:spPr>
        <p:txBody>
          <a:bodyPr>
            <a:noAutofit/>
          </a:bodyPr>
          <a:lstStyle/>
          <a:p>
            <a:pPr>
              <a:spcBef>
                <a:spcPts val="450"/>
              </a:spcBef>
            </a:pPr>
            <a:r>
              <a:rPr lang="el" sz="1200"/>
              <a:t>Απειλές και ευπάθειες</a:t>
            </a:r>
          </a:p>
          <a:p>
            <a:pPr>
              <a:spcBef>
                <a:spcPts val="450"/>
              </a:spcBef>
            </a:pPr>
            <a:r>
              <a:rPr lang="el" sz="1200"/>
              <a:t>Νομικές πτυχές</a:t>
            </a:r>
          </a:p>
          <a:p>
            <a:pPr>
              <a:spcBef>
                <a:spcPts val="450"/>
              </a:spcBef>
            </a:pPr>
            <a:r>
              <a:rPr lang="el" sz="1200"/>
              <a:t>Απειλές κυβερνοασφάλειας Πληροφορίες ειδικά για τη ναυτιλία</a:t>
            </a:r>
          </a:p>
          <a:p>
            <a:pPr>
              <a:spcBef>
                <a:spcPts val="450"/>
              </a:spcBef>
            </a:pPr>
            <a:r>
              <a:rPr lang="el" sz="1200"/>
              <a:t>Διακυβέρνηση Ασφάλειας Πληροφοριών (ISG) και Διαχείριση Κινδύνων Ασφάλειας Πληροφοριών (ISRM)</a:t>
            </a:r>
          </a:p>
          <a:p>
            <a:pPr>
              <a:spcBef>
                <a:spcPts val="450"/>
              </a:spcBef>
            </a:pPr>
            <a:r>
              <a:rPr lang="el" sz="1200"/>
              <a:t>Σχεδιασμός και Υλοποίηση Αρχιτεκτονικής Ασφάλειας</a:t>
            </a:r>
          </a:p>
          <a:p>
            <a:pPr>
              <a:spcBef>
                <a:spcPts val="450"/>
              </a:spcBef>
            </a:pPr>
            <a:r>
              <a:rPr lang="el" sz="1200"/>
              <a:t>Επιλογή και εφαρμογή ελέγχων ασφαλείας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6" name="Espace réservé pour une image  5" descr="Μια εικόνα που περιέχει βιομηχανία, σωλήνα, μέταλλο, εργοστάσιο&#10;&#10;Περιγραφή που δημιουργείται αυτόματα">
            <a:extLst>
              <a:ext uri="{FF2B5EF4-FFF2-40B4-BE49-F238E27FC236}">
                <a16:creationId xmlns:a16="http://schemas.microsoft.com/office/drawing/2014/main" id="{80FD35A4-3830-7489-D330-0B0785F8C39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217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4880973" y="73853"/>
            <a:ext cx="3590158" cy="572924"/>
          </a:xfrm>
        </p:spPr>
        <p:txBody>
          <a:bodyPr/>
          <a:lstStyle/>
          <a:p>
            <a:r>
              <a:rPr lang="el" dirty="0"/>
              <a:t>ΓΙΑΤ</a:t>
            </a:r>
            <a:r>
              <a:rPr lang="en-US" dirty="0"/>
              <a:t>I</a:t>
            </a:r>
            <a:endParaRPr lang="el"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4873599" y="794908"/>
            <a:ext cx="3590158" cy="572924"/>
          </a:xfrm>
        </p:spPr>
        <p:txBody>
          <a:bodyPr>
            <a:normAutofit/>
          </a:bodyPr>
          <a:lstStyle/>
          <a:p>
            <a:r>
              <a:rPr lang="el"/>
              <a:t>Μαθησιακά Αποτελέσματα</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4873598" y="1482763"/>
            <a:ext cx="4182997" cy="3136862"/>
          </a:xfrm>
        </p:spPr>
        <p:txBody>
          <a:bodyPr>
            <a:noAutofit/>
          </a:bodyPr>
          <a:lstStyle/>
          <a:p>
            <a:pPr>
              <a:spcBef>
                <a:spcPts val="450"/>
              </a:spcBef>
            </a:pPr>
            <a:r>
              <a:rPr lang="el" sz="1100"/>
              <a:t>Επιδεικνύουν ηθική και επαγγελματική συμπεριφορά σε όλες τις πτυχές της διαχείρισης πληροφοριών και ασφάλειας στον κυβερνοχώρο.</a:t>
            </a:r>
          </a:p>
          <a:p>
            <a:pPr>
              <a:spcBef>
                <a:spcPts val="450"/>
              </a:spcBef>
            </a:pPr>
            <a:r>
              <a:rPr lang="el" sz="1100"/>
              <a:t>Κατανοούν και αρθρώνουν τις βασικές έννοιες και αρχές της ασφάλειας των πληροφοριών και της ασφάλειας στον κυβερνοχώρο.</a:t>
            </a:r>
          </a:p>
          <a:p>
            <a:pPr>
              <a:spcBef>
                <a:spcPts val="450"/>
              </a:spcBef>
            </a:pPr>
            <a:r>
              <a:rPr lang="el" sz="1100"/>
              <a:t>Κατανοήστε το εξελισσόμενο τοπίο απειλών στον κυβερνοχώρο και το ευρύ φάσμα των κυβερνοεπιθέσεων.</a:t>
            </a:r>
          </a:p>
          <a:p>
            <a:pPr>
              <a:spcBef>
                <a:spcPts val="450"/>
              </a:spcBef>
            </a:pPr>
            <a:r>
              <a:rPr lang="el" sz="1100"/>
              <a:t>Προσδιορίζει τις απειλές, τα τρωτά σημεία και τους κινδύνους στον κυβερνοχώρο για έναν οργανισμό.</a:t>
            </a:r>
          </a:p>
          <a:p>
            <a:pPr>
              <a:spcBef>
                <a:spcPts val="450"/>
              </a:spcBef>
            </a:pPr>
            <a:r>
              <a:rPr lang="el" sz="1100" err="1"/>
              <a:t>Αναγνώριση του ρόλου του ανθρώπινου παράγοντα στις παραβιάσεις της ασφάλειας στον κυβερνοχώρο και στις στρατηγικές μετριασμού του κινδύνου.</a:t>
            </a:r>
          </a:p>
          <a:p>
            <a:pPr>
              <a:spcBef>
                <a:spcPts val="450"/>
              </a:spcBef>
            </a:pPr>
            <a:r>
              <a:rPr lang="el" sz="1100"/>
              <a:t>Δυνατότητα βοήθειας και επιλογής κατάλληλων ελέγχων ασφαλείας για προστασία από εντοπισμένες απειλές και κινδύνους στον κυβερνοχώρο.</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196811" y="1"/>
            <a:ext cx="1366592" cy="515358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2623642" y="13292"/>
            <a:ext cx="1908751" cy="5127879"/>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solidFill>
                <a:srgbClr val="000000"/>
              </a:solidFill>
              <a:latin typeface="Century Gothic"/>
            </a:endParaRPr>
          </a:p>
        </p:txBody>
      </p:sp>
      <p:pic>
        <p:nvPicPr>
          <p:cNvPr id="5" name="Espace réservé pour une image  4">
            <a:extLst>
              <a:ext uri="{FF2B5EF4-FFF2-40B4-BE49-F238E27FC236}">
                <a16:creationId xmlns:a16="http://schemas.microsoft.com/office/drawing/2014/main" id="{EC7784A1-6F65-2F18-465A-CF979B33D74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944648"/>
      </p:ext>
    </p:extLst>
  </p:cSld>
  <p:clrMapOvr>
    <a:masterClrMapping/>
  </p:clrMapOvr>
</p:sld>
</file>

<file path=ppt/theme/theme1.xml><?xml version="1.0" encoding="utf-8"?>
<a:theme xmlns:a="http://schemas.openxmlformats.org/drawingml/2006/main" name="Thème Office">
  <a:themeElements>
    <a:clrScheme name="Nuancier Groupe SNEF">
      <a:dk1>
        <a:srgbClr val="262626"/>
      </a:dk1>
      <a:lt1>
        <a:sysClr val="window" lastClr="FFFFFF"/>
      </a:lt1>
      <a:dk2>
        <a:srgbClr val="3F3F3F"/>
      </a:dk2>
      <a:lt2>
        <a:srgbClr val="E4E3E2"/>
      </a:lt2>
      <a:accent1>
        <a:srgbClr val="0096A9"/>
      </a:accent1>
      <a:accent2>
        <a:srgbClr val="32B3AA"/>
      </a:accent2>
      <a:accent3>
        <a:srgbClr val="267373"/>
      </a:accent3>
      <a:accent4>
        <a:srgbClr val="2A8687"/>
      </a:accent4>
      <a:accent5>
        <a:srgbClr val="66C6BE"/>
      </a:accent5>
      <a:accent6>
        <a:srgbClr val="7AC6BE"/>
      </a:accent6>
      <a:hlink>
        <a:srgbClr val="00524C"/>
      </a:hlink>
      <a:folHlink>
        <a:srgbClr val="00C4D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618F3994-F20B-4636-85F7-A491CB3C4BE4}" vid="{CB6ED803-6FE2-4188-9ED4-C2709CAD1C3B}"/>
    </a:ext>
  </a:extLst>
</a:theme>
</file>

<file path=ppt/theme/theme2.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57</TotalTime>
  <Words>10379</Words>
  <Application>Microsoft Office PowerPoint</Application>
  <PresentationFormat>On-screen Show (16:9)</PresentationFormat>
  <Paragraphs>1193</Paragraphs>
  <Slides>79</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79</vt:i4>
      </vt:variant>
    </vt:vector>
  </HeadingPairs>
  <TitlesOfParts>
    <vt:vector size="91" baseType="lpstr">
      <vt:lpstr>Arial</vt:lpstr>
      <vt:lpstr>Arial MT</vt:lpstr>
      <vt:lpstr>Book Antiqua</vt:lpstr>
      <vt:lpstr>Calibri</vt:lpstr>
      <vt:lpstr>Calibri Light</vt:lpstr>
      <vt:lpstr>Century Gothic</vt:lpstr>
      <vt:lpstr>Courier New</vt:lpstr>
      <vt:lpstr>Gigi</vt:lpstr>
      <vt:lpstr>Wingdings</vt:lpstr>
      <vt:lpstr>Thème Office</vt:lpstr>
      <vt:lpstr>Custom</vt:lpstr>
      <vt:lpstr>1_Thème Office</vt:lpstr>
      <vt:lpstr>Προσομοιώσεις (Cyber Ranges) και Επιχειρήσεις Κυβερνοασφάλειας στο SCADA</vt:lpstr>
      <vt:lpstr>Προσομοιώσεις &amp; επιχειρήσεις στο SCADA</vt:lpstr>
      <vt:lpstr>Στόχοι: Ποιος-Τι-Τιχρειάζεσαι για να κάνεις αυτή την εκπαίδευση </vt:lpstr>
      <vt:lpstr>CSP Training Logistic: CSP0009_S_E Cyber range &amp; operations on SCADA</vt:lpstr>
      <vt:lpstr>Προτάσεις Αξίας</vt:lpstr>
      <vt:lpstr>ΠΟΙΟΣ</vt:lpstr>
      <vt:lpstr>ΠΟΙΟΣ</vt:lpstr>
      <vt:lpstr>ΤΙ</vt:lpstr>
      <vt:lpstr>ΓΙΑΤI</vt:lpstr>
      <vt:lpstr>Περίγραμμα Εκπαίδευσης</vt:lpstr>
      <vt:lpstr>Περίγραμμα Εκπαίδευσης</vt:lpstr>
      <vt:lpstr>Θέμα-1: Ορισμοί</vt:lpstr>
      <vt:lpstr>Θέμα-2: Ψηφιακή Εγκληματολογία σε PLC/ SCADA</vt:lpstr>
      <vt:lpstr>Θέμα-3:  Λεπτομερείς Αρχιτεκτονικές</vt:lpstr>
      <vt:lpstr>Θέμα-4:  Ευπάθειες</vt:lpstr>
      <vt:lpstr>Θέμα-5:  Πλατφόρμα διείσδυσης</vt:lpstr>
      <vt:lpstr>Μέθοδος αξιολόγησης</vt:lpstr>
      <vt:lpstr>Cyber range λειτουργίες στο SCADA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Παράδειγμα : Pipeline IACS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Cyber range &amp;; λειτουργίες στο SCADA</vt:lpstr>
      <vt:lpstr>PowerPoint Presentation</vt:lpstr>
      <vt:lpstr>PowerPoint Presentation</vt:lpstr>
      <vt:lpstr>PowerPoint Presentation</vt:lpstr>
      <vt:lpstr>PowerPoint Presentation</vt:lpstr>
      <vt:lpstr>Cyber range &amp;; λειτουργίες στο SCADA</vt:lpstr>
      <vt:lpstr>PowerPoint Presentation</vt:lpstr>
      <vt:lpstr>PowerPoint Presentation</vt:lpstr>
      <vt:lpstr>PowerPoint Presentation</vt:lpstr>
      <vt:lpstr>PowerPoint Presentation</vt:lpstr>
      <vt:lpstr>Cyber range &amp; λειτουργίες στο SCADA</vt:lpstr>
      <vt:lpstr>Προκλήσεις ασφάλειας</vt:lpstr>
      <vt:lpstr>PowerPoint Presentation</vt:lpstr>
      <vt:lpstr>PowerPoint Presentation</vt:lpstr>
      <vt:lpstr>Ανάλυση των 9 περιπτώσεων χρήσης - μεθοδολογία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Cyber range &amp;; λειτουργίες στο SCADA</vt:lpstr>
      <vt:lpstr>PowerPoint Presentation</vt:lpstr>
      <vt:lpstr>PowerPoint Presentation</vt:lpstr>
      <vt:lpstr>PowerPoint Presentation</vt:lpstr>
      <vt:lpstr>Περιγραφή σεναρίων - Ενότητες</vt:lpstr>
      <vt:lpstr>Πρακτική εξάσκηση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Ερωτήσεις?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70</cp:revision>
  <dcterms:modified xsi:type="dcterms:W3CDTF">2025-04-25T19:22:34Z</dcterms:modified>
</cp:coreProperties>
</file>