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42"/>
  </p:notesMasterIdLst>
  <p:sldIdLst>
    <p:sldId id="256" r:id="rId2"/>
    <p:sldId id="257" r:id="rId3"/>
    <p:sldId id="258" r:id="rId4"/>
    <p:sldId id="346" r:id="rId5"/>
    <p:sldId id="260" r:id="rId6"/>
    <p:sldId id="342" r:id="rId7"/>
    <p:sldId id="345" r:id="rId8"/>
    <p:sldId id="262" r:id="rId9"/>
    <p:sldId id="263" r:id="rId10"/>
    <p:sldId id="264" r:id="rId11"/>
    <p:sldId id="265" r:id="rId12"/>
    <p:sldId id="308" r:id="rId13"/>
    <p:sldId id="309" r:id="rId14"/>
    <p:sldId id="341" r:id="rId15"/>
    <p:sldId id="347" r:id="rId16"/>
    <p:sldId id="343" r:id="rId17"/>
    <p:sldId id="272" r:id="rId18"/>
    <p:sldId id="273" r:id="rId19"/>
    <p:sldId id="338" r:id="rId20"/>
    <p:sldId id="275" r:id="rId21"/>
    <p:sldId id="317" r:id="rId22"/>
    <p:sldId id="318" r:id="rId23"/>
    <p:sldId id="327" r:id="rId24"/>
    <p:sldId id="351" r:id="rId25"/>
    <p:sldId id="310" r:id="rId26"/>
    <p:sldId id="333" r:id="rId27"/>
    <p:sldId id="336" r:id="rId28"/>
    <p:sldId id="337" r:id="rId29"/>
    <p:sldId id="311" r:id="rId30"/>
    <p:sldId id="352" r:id="rId31"/>
    <p:sldId id="353" r:id="rId32"/>
    <p:sldId id="354" r:id="rId33"/>
    <p:sldId id="330" r:id="rId34"/>
    <p:sldId id="355" r:id="rId35"/>
    <p:sldId id="316" r:id="rId36"/>
    <p:sldId id="312" r:id="rId37"/>
    <p:sldId id="356" r:id="rId38"/>
    <p:sldId id="334" r:id="rId39"/>
    <p:sldId id="332" r:id="rId40"/>
    <p:sldId id="307" r:id="rId41"/>
  </p:sldIdLst>
  <p:sldSz cx="12192000" cy="6858000"/>
  <p:notesSz cx="6858000" cy="9144000"/>
  <p:embeddedFontLst>
    <p:embeddedFont>
      <p:font typeface="Book Antiqua" panose="02040602050305030304" pitchFamily="18" charset="0"/>
      <p:regular r:id="rId43"/>
      <p:bold r:id="rId44"/>
      <p:italic r:id="rId45"/>
      <p:boldItalic r:id="rId46"/>
    </p:embeddedFont>
    <p:embeddedFont>
      <p:font typeface="Century Gothic" panose="020B0502020202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7" roundtripDataSignature="AMtx7mg4ZdiibYayeSjW6Qc5w6G6Lp7WW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648217-0D9B-44DD-BA82-57AF1E6002BA}" v="2" dt="2024-05-28T13:30:35.141"/>
  </p1510:revLst>
</p1510:revInfo>
</file>

<file path=ppt/tableStyles.xml><?xml version="1.0" encoding="utf-8"?>
<a:tblStyleLst xmlns:a="http://schemas.openxmlformats.org/drawingml/2006/main" def="{0052E225-9437-4F95-ADD9-5AEB37D1C776}">
  <a:tblStyle styleId="{0052E225-9437-4F95-ADD9-5AEB37D1C776}"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3E6"/>
          </a:solidFill>
        </a:fill>
      </a:tcStyle>
    </a:wholeTbl>
    <a:band1H>
      <a:tcTxStyle/>
      <a:tcStyle>
        <a:tcBdr/>
        <a:fill>
          <a:solidFill>
            <a:srgbClr val="FFE6CA"/>
          </a:solidFill>
        </a:fill>
      </a:tcStyle>
    </a:band1H>
    <a:band2H>
      <a:tcTxStyle/>
      <a:tcStyle>
        <a:tcBdr/>
      </a:tcStyle>
    </a:band2H>
    <a:band1V>
      <a:tcTxStyle/>
      <a:tcStyle>
        <a:tcBdr/>
        <a:fill>
          <a:solidFill>
            <a:srgbClr val="FFE6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41" autoAdjust="0"/>
  </p:normalViewPr>
  <p:slideViewPr>
    <p:cSldViewPr snapToGrid="0">
      <p:cViewPr varScale="1">
        <p:scale>
          <a:sx n="93" d="100"/>
          <a:sy n="93" d="100"/>
        </p:scale>
        <p:origin x="1272" y="30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72"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3983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08843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3041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5a591c0c4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g2c5a591c0c4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80851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36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9718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1353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83930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8812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5148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6302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7035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97481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8545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288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83042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1396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938303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5068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c46ccb187e_0_1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2c46ccb187e_0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3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925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9" name="Google Shape;43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6937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70" name="Google Shape;77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5" name="Google Shape;25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7" name="Google Shape;26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99721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31"/>
          <p:cNvPicPr preferRelativeResize="0"/>
          <p:nvPr/>
        </p:nvPicPr>
        <p:blipFill rotWithShape="1">
          <a:blip r:embed="rId2">
            <a:alphaModFix/>
          </a:blip>
          <a:srcRect/>
          <a:stretch/>
        </p:blipFill>
        <p:spPr>
          <a:xfrm>
            <a:off x="5032131" y="-30007"/>
            <a:ext cx="6064493" cy="6879887"/>
          </a:xfrm>
          <a:prstGeom prst="rect">
            <a:avLst/>
          </a:prstGeom>
          <a:noFill/>
          <a:ln>
            <a:noFill/>
          </a:ln>
        </p:spPr>
      </p:pic>
      <p:sp>
        <p:nvSpPr>
          <p:cNvPr id="16" name="Google Shape;16;p31"/>
          <p:cNvSpPr txBox="1">
            <a:spLocks noGrp="1"/>
          </p:cNvSpPr>
          <p:nvPr>
            <p:ph type="ctrTitle"/>
          </p:nvPr>
        </p:nvSpPr>
        <p:spPr>
          <a:xfrm>
            <a:off x="7119890" y="723440"/>
            <a:ext cx="4323426" cy="257905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Book Antiqua"/>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1"/>
          <p:cNvSpPr txBox="1">
            <a:spLocks noGrp="1"/>
          </p:cNvSpPr>
          <p:nvPr>
            <p:ph type="subTitle" idx="1"/>
          </p:nvPr>
        </p:nvSpPr>
        <p:spPr>
          <a:xfrm>
            <a:off x="7128152" y="5248834"/>
            <a:ext cx="4323426" cy="100892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600"/>
              <a:buNone/>
              <a:defRPr sz="1600" cap="none">
                <a:solidFill>
                  <a:schemeClr val="dk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18" name="Google Shape;18;p31"/>
          <p:cNvSpPr>
            <a:spLocks noGrp="1"/>
          </p:cNvSpPr>
          <p:nvPr>
            <p:ph type="pic" idx="2"/>
          </p:nvPr>
        </p:nvSpPr>
        <p:spPr>
          <a:xfrm>
            <a:off x="0" y="-2235"/>
            <a:ext cx="5840730" cy="6862275"/>
          </a:xfrm>
          <a:prstGeom prst="rect">
            <a:avLst/>
          </a:prstGeom>
          <a:solidFill>
            <a:schemeClr val="lt2"/>
          </a:solidFill>
          <a:ln>
            <a:noFill/>
          </a:ln>
        </p:spPr>
      </p:sp>
      <p:sp>
        <p:nvSpPr>
          <p:cNvPr id="19" name="Google Shape;19;p31"/>
          <p:cNvSpPr txBox="1">
            <a:spLocks noGrp="1"/>
          </p:cNvSpPr>
          <p:nvPr>
            <p:ph type="body" idx="3"/>
          </p:nvPr>
        </p:nvSpPr>
        <p:spPr>
          <a:xfrm>
            <a:off x="7119274" y="3373515"/>
            <a:ext cx="4323426" cy="1008926"/>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200"/>
              </a:spcBef>
              <a:spcAft>
                <a:spcPts val="0"/>
              </a:spcAft>
              <a:buSzPts val="6000"/>
              <a:buNone/>
              <a:defRPr sz="6000" b="1">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 name="Google Shape;20;p31"/>
          <p:cNvCxnSpPr/>
          <p:nvPr/>
        </p:nvCxnSpPr>
        <p:spPr>
          <a:xfrm flipH="1">
            <a:off x="4559556" y="-10665"/>
            <a:ext cx="1930144" cy="6877290"/>
          </a:xfrm>
          <a:prstGeom prst="straightConnector1">
            <a:avLst/>
          </a:prstGeom>
          <a:noFill/>
          <a:ln w="25400" cap="flat" cmpd="sng">
            <a:solidFill>
              <a:schemeClr val="dk2"/>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Content (Single line)">
  <p:cSld name="Title and Content (Single line)">
    <p:spTree>
      <p:nvGrpSpPr>
        <p:cNvPr id="1" name="Shape 122"/>
        <p:cNvGrpSpPr/>
        <p:nvPr/>
      </p:nvGrpSpPr>
      <p:grpSpPr>
        <a:xfrm>
          <a:off x="0" y="0"/>
          <a:ext cx="0" cy="0"/>
          <a:chOff x="0" y="0"/>
          <a:chExt cx="0" cy="0"/>
        </a:xfrm>
      </p:grpSpPr>
      <p:sp>
        <p:nvSpPr>
          <p:cNvPr id="123" name="Google Shape;123;p40"/>
          <p:cNvSpPr txBox="1">
            <a:spLocks noGrp="1"/>
          </p:cNvSpPr>
          <p:nvPr>
            <p:ph type="ctrTitle"/>
          </p:nvPr>
        </p:nvSpPr>
        <p:spPr>
          <a:xfrm>
            <a:off x="796322" y="408820"/>
            <a:ext cx="8935507" cy="94946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40"/>
          <p:cNvSpPr txBox="1">
            <a:spLocks noGrp="1"/>
          </p:cNvSpPr>
          <p:nvPr>
            <p:ph type="body" idx="1"/>
          </p:nvPr>
        </p:nvSpPr>
        <p:spPr>
          <a:xfrm>
            <a:off x="796322" y="1986061"/>
            <a:ext cx="5797550" cy="4015244"/>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25" name="Google Shape;125;p40"/>
          <p:cNvSpPr>
            <a:spLocks noGrp="1"/>
          </p:cNvSpPr>
          <p:nvPr>
            <p:ph type="pic" idx="2"/>
          </p:nvPr>
        </p:nvSpPr>
        <p:spPr>
          <a:xfrm flipH="1">
            <a:off x="7163691" y="0"/>
            <a:ext cx="5024825" cy="6858000"/>
          </a:xfrm>
          <a:prstGeom prst="rect">
            <a:avLst/>
          </a:prstGeom>
          <a:solidFill>
            <a:schemeClr val="lt2"/>
          </a:solidFill>
          <a:ln>
            <a:noFill/>
          </a:ln>
        </p:spPr>
      </p:sp>
      <p:sp>
        <p:nvSpPr>
          <p:cNvPr id="126" name="Google Shape;126;p40"/>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 name="Google Shape;127;p4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dk1"/>
        </a:solidFill>
        <a:effectLst/>
      </p:bgPr>
    </p:bg>
    <p:spTree>
      <p:nvGrpSpPr>
        <p:cNvPr id="1" name="Shape 145"/>
        <p:cNvGrpSpPr/>
        <p:nvPr/>
      </p:nvGrpSpPr>
      <p:grpSpPr>
        <a:xfrm>
          <a:off x="0" y="0"/>
          <a:ext cx="0" cy="0"/>
          <a:chOff x="0" y="0"/>
          <a:chExt cx="0" cy="0"/>
        </a:xfrm>
      </p:grpSpPr>
      <p:grpSp>
        <p:nvGrpSpPr>
          <p:cNvPr id="146" name="Google Shape;146;p42"/>
          <p:cNvGrpSpPr/>
          <p:nvPr/>
        </p:nvGrpSpPr>
        <p:grpSpPr>
          <a:xfrm>
            <a:off x="5382569" y="2242"/>
            <a:ext cx="6806909" cy="6862481"/>
            <a:chOff x="5382569" y="2242"/>
            <a:chExt cx="6806909" cy="6862481"/>
          </a:xfrm>
        </p:grpSpPr>
        <p:pic>
          <p:nvPicPr>
            <p:cNvPr id="147" name="Google Shape;147;p42"/>
            <p:cNvPicPr preferRelativeResize="0"/>
            <p:nvPr/>
          </p:nvPicPr>
          <p:blipFill rotWithShape="1">
            <a:blip r:embed="rId2">
              <a:alphaModFix/>
            </a:blip>
            <a:srcRect/>
            <a:stretch/>
          </p:blipFill>
          <p:spPr>
            <a:xfrm>
              <a:off x="6140328" y="2242"/>
              <a:ext cx="6049150" cy="6862481"/>
            </a:xfrm>
            <a:prstGeom prst="rect">
              <a:avLst/>
            </a:prstGeom>
            <a:noFill/>
            <a:ln>
              <a:noFill/>
            </a:ln>
          </p:spPr>
        </p:pic>
        <p:pic>
          <p:nvPicPr>
            <p:cNvPr id="148" name="Google Shape;148;p42"/>
            <p:cNvPicPr preferRelativeResize="0"/>
            <p:nvPr/>
          </p:nvPicPr>
          <p:blipFill rotWithShape="1">
            <a:blip r:embed="rId3">
              <a:alphaModFix/>
            </a:blip>
            <a:srcRect/>
            <a:stretch/>
          </p:blipFill>
          <p:spPr>
            <a:xfrm rot="10800000">
              <a:off x="5382569" y="5060315"/>
              <a:ext cx="927943" cy="1801301"/>
            </a:xfrm>
            <a:prstGeom prst="rect">
              <a:avLst/>
            </a:prstGeom>
            <a:noFill/>
            <a:ln>
              <a:noFill/>
            </a:ln>
          </p:spPr>
        </p:pic>
      </p:grpSp>
      <p:sp>
        <p:nvSpPr>
          <p:cNvPr id="149" name="Google Shape;149;p42"/>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1"/>
              </a:buClr>
              <a:buSzPts val="6000"/>
              <a:buFont typeface="Book Antiqu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42"/>
          <p:cNvSpPr>
            <a:spLocks noGrp="1"/>
          </p:cNvSpPr>
          <p:nvPr>
            <p:ph type="pic" idx="2"/>
          </p:nvPr>
        </p:nvSpPr>
        <p:spPr>
          <a:xfrm>
            <a:off x="-29499" y="-2236"/>
            <a:ext cx="6814124" cy="6871095"/>
          </a:xfrm>
          <a:prstGeom prst="rect">
            <a:avLst/>
          </a:prstGeom>
          <a:solidFill>
            <a:schemeClr val="lt2"/>
          </a:solidFill>
          <a:ln>
            <a:noFill/>
          </a:ln>
        </p:spPr>
      </p:sp>
      <p:sp>
        <p:nvSpPr>
          <p:cNvPr id="151" name="Google Shape;151;p42"/>
          <p:cNvSpPr txBox="1">
            <a:spLocks noGrp="1"/>
          </p:cNvSpPr>
          <p:nvPr>
            <p:ph type="body" idx="1"/>
          </p:nvPr>
        </p:nvSpPr>
        <p:spPr>
          <a:xfrm>
            <a:off x="6970326" y="3748958"/>
            <a:ext cx="4786878" cy="2258013"/>
          </a:xfrm>
          <a:prstGeom prst="rect">
            <a:avLst/>
          </a:prstGeom>
          <a:noFill/>
          <a:ln>
            <a:noFill/>
          </a:ln>
        </p:spPr>
        <p:txBody>
          <a:bodyPr spcFirstLastPara="1" wrap="square" lIns="91425" tIns="0" rIns="0" bIns="45700" anchor="t" anchorCtr="0">
            <a:normAutofit/>
          </a:bodyPr>
          <a:lstStyle>
            <a:lvl1pPr marL="457200" lvl="0" indent="-228600" algn="l">
              <a:lnSpc>
                <a:spcPct val="100000"/>
              </a:lnSpc>
              <a:spcBef>
                <a:spcPts val="0"/>
              </a:spcBef>
              <a:spcAft>
                <a:spcPts val="0"/>
              </a:spcAft>
              <a:buSzPts val="1600"/>
              <a:buFont typeface="Courier New"/>
              <a:buNone/>
              <a:defRPr sz="1600">
                <a:solidFill>
                  <a:schemeClr val="lt1"/>
                </a:solidFill>
              </a:defRPr>
            </a:lvl1pPr>
            <a:lvl2pPr marL="914400" lvl="1" indent="-304800" algn="l">
              <a:lnSpc>
                <a:spcPct val="100000"/>
              </a:lnSpc>
              <a:spcBef>
                <a:spcPts val="2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Agenda - Topic 1">
  <p:cSld name="Agenda - Topic 1">
    <p:spTree>
      <p:nvGrpSpPr>
        <p:cNvPr id="1" name="Shape 152"/>
        <p:cNvGrpSpPr/>
        <p:nvPr/>
      </p:nvGrpSpPr>
      <p:grpSpPr>
        <a:xfrm>
          <a:off x="0" y="0"/>
          <a:ext cx="0" cy="0"/>
          <a:chOff x="0" y="0"/>
          <a:chExt cx="0" cy="0"/>
        </a:xfrm>
      </p:grpSpPr>
      <p:sp>
        <p:nvSpPr>
          <p:cNvPr id="153" name="Google Shape;153;p43"/>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54" name="Google Shape;154;p43"/>
          <p:cNvSpPr>
            <a:spLocks noGrp="1"/>
          </p:cNvSpPr>
          <p:nvPr>
            <p:ph type="pic" idx="2"/>
          </p:nvPr>
        </p:nvSpPr>
        <p:spPr>
          <a:xfrm flipH="1">
            <a:off x="7163691" y="0"/>
            <a:ext cx="5024825" cy="6858000"/>
          </a:xfrm>
          <a:prstGeom prst="rect">
            <a:avLst/>
          </a:prstGeom>
          <a:solidFill>
            <a:schemeClr val="lt2"/>
          </a:solidFill>
          <a:ln>
            <a:noFill/>
          </a:ln>
        </p:spPr>
      </p:sp>
      <p:sp>
        <p:nvSpPr>
          <p:cNvPr id="155" name="Google Shape;155;p43"/>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6" name="Google Shape;156;p43"/>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7" name="Google Shape;157;p43"/>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8" name="Google Shape;158;p43"/>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59" name="Google Shape;159;p43"/>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0" name="Google Shape;160;p43"/>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1" name="Google Shape;161;p43"/>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2" name="Google Shape;162;p43"/>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3" name="Google Shape;163;p43"/>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4" name="Google Shape;164;p43"/>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65" name="Google Shape;165;p43"/>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66" name="Google Shape;166;p43"/>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67" name="Google Shape;167;p4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4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Agenda - Topic 4">
  <p:cSld name="Agenda - Topic 4">
    <p:spTree>
      <p:nvGrpSpPr>
        <p:cNvPr id="1" name="Shape 169"/>
        <p:cNvGrpSpPr/>
        <p:nvPr/>
      </p:nvGrpSpPr>
      <p:grpSpPr>
        <a:xfrm>
          <a:off x="0" y="0"/>
          <a:ext cx="0" cy="0"/>
          <a:chOff x="0" y="0"/>
          <a:chExt cx="0" cy="0"/>
        </a:xfrm>
      </p:grpSpPr>
      <p:sp>
        <p:nvSpPr>
          <p:cNvPr id="170" name="Google Shape;170;p44"/>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71" name="Google Shape;171;p44"/>
          <p:cNvSpPr>
            <a:spLocks noGrp="1"/>
          </p:cNvSpPr>
          <p:nvPr>
            <p:ph type="pic" idx="2"/>
          </p:nvPr>
        </p:nvSpPr>
        <p:spPr>
          <a:xfrm flipH="1">
            <a:off x="7163691" y="0"/>
            <a:ext cx="5024825" cy="6858000"/>
          </a:xfrm>
          <a:prstGeom prst="rect">
            <a:avLst/>
          </a:prstGeom>
          <a:solidFill>
            <a:schemeClr val="lt2"/>
          </a:solidFill>
          <a:ln>
            <a:noFill/>
          </a:ln>
        </p:spPr>
      </p:sp>
      <p:sp>
        <p:nvSpPr>
          <p:cNvPr id="172" name="Google Shape;172;p44"/>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44"/>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4" name="Google Shape;174;p44"/>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5" name="Google Shape;175;p44"/>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6" name="Google Shape;176;p44"/>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7" name="Google Shape;177;p44"/>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8" name="Google Shape;178;p44"/>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79" name="Google Shape;179;p44"/>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0" name="Google Shape;180;p44"/>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1" name="Google Shape;181;p44"/>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82" name="Google Shape;182;p44"/>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83" name="Google Shape;183;p44"/>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84" name="Google Shape;184;p4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Agenda - Topic 5">
  <p:cSld name="Agenda - Topic 5">
    <p:spTree>
      <p:nvGrpSpPr>
        <p:cNvPr id="1" name="Shape 186"/>
        <p:cNvGrpSpPr/>
        <p:nvPr/>
      </p:nvGrpSpPr>
      <p:grpSpPr>
        <a:xfrm>
          <a:off x="0" y="0"/>
          <a:ext cx="0" cy="0"/>
          <a:chOff x="0" y="0"/>
          <a:chExt cx="0" cy="0"/>
        </a:xfrm>
      </p:grpSpPr>
      <p:sp>
        <p:nvSpPr>
          <p:cNvPr id="187" name="Google Shape;187;p45"/>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88" name="Google Shape;188;p45"/>
          <p:cNvSpPr>
            <a:spLocks noGrp="1"/>
          </p:cNvSpPr>
          <p:nvPr>
            <p:ph type="pic" idx="2"/>
          </p:nvPr>
        </p:nvSpPr>
        <p:spPr>
          <a:xfrm flipH="1">
            <a:off x="7163691" y="0"/>
            <a:ext cx="5024825" cy="6858000"/>
          </a:xfrm>
          <a:prstGeom prst="rect">
            <a:avLst/>
          </a:prstGeom>
          <a:solidFill>
            <a:schemeClr val="lt2"/>
          </a:solidFill>
          <a:ln>
            <a:noFill/>
          </a:ln>
        </p:spPr>
      </p:sp>
      <p:sp>
        <p:nvSpPr>
          <p:cNvPr id="189" name="Google Shape;189;p45"/>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5"/>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1" name="Google Shape;191;p45"/>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2" name="Google Shape;192;p45"/>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3" name="Google Shape;193;p45"/>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4" name="Google Shape;194;p45"/>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5" name="Google Shape;195;p45"/>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6" name="Google Shape;196;p45"/>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7" name="Google Shape;197;p45"/>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8" name="Google Shape;198;p45"/>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99" name="Google Shape;199;p45"/>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solidFill>
                  <a:schemeClr val="dk1"/>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200" name="Google Shape;200;p45"/>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01" name="Google Shape;201;p45"/>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5"/>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genda">
  <p:cSld name="Agenda">
    <p:spTree>
      <p:nvGrpSpPr>
        <p:cNvPr id="1" name="Shape 21"/>
        <p:cNvGrpSpPr/>
        <p:nvPr/>
      </p:nvGrpSpPr>
      <p:grpSpPr>
        <a:xfrm>
          <a:off x="0" y="0"/>
          <a:ext cx="0" cy="0"/>
          <a:chOff x="0" y="0"/>
          <a:chExt cx="0" cy="0"/>
        </a:xfrm>
      </p:grpSpPr>
      <p:sp>
        <p:nvSpPr>
          <p:cNvPr id="22" name="Google Shape;22;p32"/>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23" name="Google Shape;23;p32"/>
          <p:cNvSpPr>
            <a:spLocks noGrp="1"/>
          </p:cNvSpPr>
          <p:nvPr>
            <p:ph type="pic" idx="2"/>
          </p:nvPr>
        </p:nvSpPr>
        <p:spPr>
          <a:xfrm flipH="1">
            <a:off x="7163691" y="0"/>
            <a:ext cx="5024825" cy="6858000"/>
          </a:xfrm>
          <a:prstGeom prst="rect">
            <a:avLst/>
          </a:prstGeom>
          <a:solidFill>
            <a:schemeClr val="lt2"/>
          </a:solidFill>
          <a:ln>
            <a:noFill/>
          </a:ln>
        </p:spPr>
      </p:sp>
      <p:cxnSp>
        <p:nvCxnSpPr>
          <p:cNvPr id="24" name="Google Shape;24;p32"/>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5" name="Google Shape;25;p32"/>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2"/>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9" name="Google Shape;29;p32"/>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0" name="Google Shape;30;p32"/>
          <p:cNvSpPr txBox="1">
            <a:spLocks noGrp="1"/>
          </p:cNvSpPr>
          <p:nvPr>
            <p:ph type="body" idx="4"/>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1" name="Google Shape;31;p32"/>
          <p:cNvSpPr txBox="1">
            <a:spLocks noGrp="1"/>
          </p:cNvSpPr>
          <p:nvPr>
            <p:ph type="body" idx="5"/>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32"/>
          <p:cNvSpPr txBox="1">
            <a:spLocks noGrp="1"/>
          </p:cNvSpPr>
          <p:nvPr>
            <p:ph type="body" idx="6"/>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3" name="Google Shape;33;p32"/>
          <p:cNvSpPr txBox="1">
            <a:spLocks noGrp="1"/>
          </p:cNvSpPr>
          <p:nvPr>
            <p:ph type="body" idx="7"/>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4" name="Google Shape;34;p32"/>
          <p:cNvSpPr txBox="1">
            <a:spLocks noGrp="1"/>
          </p:cNvSpPr>
          <p:nvPr>
            <p:ph type="body" idx="8"/>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5" name="Google Shape;35;p32"/>
          <p:cNvSpPr txBox="1">
            <a:spLocks noGrp="1"/>
          </p:cNvSpPr>
          <p:nvPr>
            <p:ph type="body" idx="9"/>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6" name="Google Shape;36;p32"/>
          <p:cNvSpPr txBox="1">
            <a:spLocks noGrp="1"/>
          </p:cNvSpPr>
          <p:nvPr>
            <p:ph type="body" idx="13"/>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7" name="Google Shape;37;p32"/>
          <p:cNvSpPr txBox="1">
            <a:spLocks noGrp="1"/>
          </p:cNvSpPr>
          <p:nvPr>
            <p:ph type="body" idx="14"/>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sz="2000">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omparison Dark">
  <p:cSld name="Comparison Dark">
    <p:bg>
      <p:bgPr>
        <a:solidFill>
          <a:schemeClr val="dk1"/>
        </a:solidFill>
        <a:effectLst/>
      </p:bgPr>
    </p:bg>
    <p:spTree>
      <p:nvGrpSpPr>
        <p:cNvPr id="1" name="Shape 38"/>
        <p:cNvGrpSpPr/>
        <p:nvPr/>
      </p:nvGrpSpPr>
      <p:grpSpPr>
        <a:xfrm>
          <a:off x="0" y="0"/>
          <a:ext cx="0" cy="0"/>
          <a:chOff x="0" y="0"/>
          <a:chExt cx="0" cy="0"/>
        </a:xfrm>
      </p:grpSpPr>
      <p:grpSp>
        <p:nvGrpSpPr>
          <p:cNvPr id="39" name="Google Shape;39;p33"/>
          <p:cNvGrpSpPr/>
          <p:nvPr/>
        </p:nvGrpSpPr>
        <p:grpSpPr>
          <a:xfrm>
            <a:off x="8233290" y="0"/>
            <a:ext cx="2740011" cy="6850028"/>
            <a:chOff x="8233290" y="0"/>
            <a:chExt cx="2740011" cy="6850028"/>
          </a:xfrm>
        </p:grpSpPr>
        <p:pic>
          <p:nvPicPr>
            <p:cNvPr id="40" name="Google Shape;40;p33"/>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41" name="Google Shape;41;p33"/>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42" name="Google Shape;42;p33"/>
          <p:cNvSpPr txBox="1">
            <a:spLocks noGrp="1"/>
          </p:cNvSpPr>
          <p:nvPr>
            <p:ph type="title"/>
          </p:nvPr>
        </p:nvSpPr>
        <p:spPr>
          <a:xfrm>
            <a:off x="409099" y="286603"/>
            <a:ext cx="11373803" cy="1450757"/>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4" name="Google Shape;44;p33"/>
          <p:cNvSpPr>
            <a:spLocks noGrp="1"/>
          </p:cNvSpPr>
          <p:nvPr>
            <p:ph type="pic" idx="2"/>
          </p:nvPr>
        </p:nvSpPr>
        <p:spPr>
          <a:xfrm>
            <a:off x="2239419" y="2833688"/>
            <a:ext cx="1005840" cy="914400"/>
          </a:xfrm>
          <a:prstGeom prst="rect">
            <a:avLst/>
          </a:prstGeom>
          <a:noFill/>
          <a:ln>
            <a:noFill/>
          </a:ln>
        </p:spPr>
      </p:sp>
      <p:sp>
        <p:nvSpPr>
          <p:cNvPr id="45" name="Google Shape;45;p3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6" name="Google Shape;46;p33"/>
          <p:cNvSpPr>
            <a:spLocks noGrp="1"/>
          </p:cNvSpPr>
          <p:nvPr>
            <p:ph type="body" idx="4"/>
          </p:nvPr>
        </p:nvSpPr>
        <p:spPr>
          <a:xfrm>
            <a:off x="465109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33"/>
          <p:cNvSpPr>
            <a:spLocks noGrp="1"/>
          </p:cNvSpPr>
          <p:nvPr>
            <p:ph type="pic" idx="5"/>
          </p:nvPr>
        </p:nvSpPr>
        <p:spPr>
          <a:xfrm>
            <a:off x="5572159" y="2954840"/>
            <a:ext cx="1005840" cy="914400"/>
          </a:xfrm>
          <a:prstGeom prst="rect">
            <a:avLst/>
          </a:prstGeom>
          <a:noFill/>
          <a:ln>
            <a:noFill/>
          </a:ln>
        </p:spPr>
      </p:sp>
      <p:sp>
        <p:nvSpPr>
          <p:cNvPr id="48" name="Google Shape;48;p33"/>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3"/>
          <p:cNvSpPr>
            <a:spLocks noGrp="1"/>
          </p:cNvSpPr>
          <p:nvPr>
            <p:ph type="body" idx="7"/>
          </p:nvPr>
        </p:nvSpPr>
        <p:spPr>
          <a:xfrm>
            <a:off x="7995403"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accent1"/>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0" name="Google Shape;50;p33"/>
          <p:cNvSpPr>
            <a:spLocks noGrp="1"/>
          </p:cNvSpPr>
          <p:nvPr>
            <p:ph type="pic" idx="8"/>
          </p:nvPr>
        </p:nvSpPr>
        <p:spPr>
          <a:xfrm>
            <a:off x="8916470" y="2833688"/>
            <a:ext cx="1005840" cy="914400"/>
          </a:xfrm>
          <a:prstGeom prst="rect">
            <a:avLst/>
          </a:prstGeom>
          <a:noFill/>
          <a:ln>
            <a:noFill/>
          </a:ln>
        </p:spPr>
      </p:sp>
      <p:sp>
        <p:nvSpPr>
          <p:cNvPr id="51" name="Google Shape;51;p33"/>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33"/>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lt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54"/>
        <p:cNvGrpSpPr/>
        <p:nvPr/>
      </p:nvGrpSpPr>
      <p:grpSpPr>
        <a:xfrm>
          <a:off x="0" y="0"/>
          <a:ext cx="0" cy="0"/>
          <a:chOff x="0" y="0"/>
          <a:chExt cx="0" cy="0"/>
        </a:xfrm>
      </p:grpSpPr>
      <p:grpSp>
        <p:nvGrpSpPr>
          <p:cNvPr id="55" name="Google Shape;55;p34"/>
          <p:cNvGrpSpPr/>
          <p:nvPr/>
        </p:nvGrpSpPr>
        <p:grpSpPr>
          <a:xfrm>
            <a:off x="8233290" y="0"/>
            <a:ext cx="2740011" cy="6850028"/>
            <a:chOff x="8233290" y="0"/>
            <a:chExt cx="2740011" cy="6850028"/>
          </a:xfrm>
        </p:grpSpPr>
        <p:pic>
          <p:nvPicPr>
            <p:cNvPr id="56" name="Google Shape;56;p34"/>
            <p:cNvPicPr preferRelativeResize="0"/>
            <p:nvPr/>
          </p:nvPicPr>
          <p:blipFill rotWithShape="1">
            <a:blip r:embed="rId2">
              <a:alphaModFix/>
            </a:blip>
            <a:srcRect/>
            <a:stretch/>
          </p:blipFill>
          <p:spPr>
            <a:xfrm>
              <a:off x="8233290" y="0"/>
              <a:ext cx="2740011" cy="6850028"/>
            </a:xfrm>
            <a:prstGeom prst="rect">
              <a:avLst/>
            </a:prstGeom>
            <a:noFill/>
            <a:ln>
              <a:noFill/>
            </a:ln>
          </p:spPr>
        </p:pic>
        <p:pic>
          <p:nvPicPr>
            <p:cNvPr id="57" name="Google Shape;57;p34"/>
            <p:cNvPicPr preferRelativeResize="0"/>
            <p:nvPr/>
          </p:nvPicPr>
          <p:blipFill rotWithShape="1">
            <a:blip r:embed="rId3">
              <a:alphaModFix/>
            </a:blip>
            <a:srcRect/>
            <a:stretch/>
          </p:blipFill>
          <p:spPr>
            <a:xfrm>
              <a:off x="9001841" y="4372451"/>
              <a:ext cx="878334" cy="1705001"/>
            </a:xfrm>
            <a:prstGeom prst="rect">
              <a:avLst/>
            </a:prstGeom>
            <a:noFill/>
            <a:ln>
              <a:noFill/>
            </a:ln>
          </p:spPr>
        </p:pic>
      </p:grpSp>
      <p:sp>
        <p:nvSpPr>
          <p:cNvPr id="58" name="Google Shape;58;p34"/>
          <p:cNvSpPr/>
          <p:nvPr/>
        </p:nvSpPr>
        <p:spPr>
          <a:xfrm>
            <a:off x="7995403" y="1894376"/>
            <a:ext cx="2847975" cy="339089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9" name="Google Shape;59;p3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1" name="Google Shape;61;p34"/>
          <p:cNvSpPr>
            <a:spLocks noGrp="1"/>
          </p:cNvSpPr>
          <p:nvPr>
            <p:ph type="pic" idx="2"/>
          </p:nvPr>
        </p:nvSpPr>
        <p:spPr>
          <a:xfrm>
            <a:off x="2239419" y="2833688"/>
            <a:ext cx="1005840" cy="914400"/>
          </a:xfrm>
          <a:prstGeom prst="rect">
            <a:avLst/>
          </a:prstGeom>
          <a:noFill/>
          <a:ln>
            <a:noFill/>
          </a:ln>
        </p:spPr>
      </p:sp>
      <p:sp>
        <p:nvSpPr>
          <p:cNvPr id="62" name="Google Shape;62;p3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3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4" name="Google Shape;64;p34"/>
          <p:cNvSpPr>
            <a:spLocks noGrp="1"/>
          </p:cNvSpPr>
          <p:nvPr>
            <p:ph type="pic" idx="5"/>
          </p:nvPr>
        </p:nvSpPr>
        <p:spPr>
          <a:xfrm>
            <a:off x="5572159" y="2954840"/>
            <a:ext cx="1005840" cy="914400"/>
          </a:xfrm>
          <a:prstGeom prst="rect">
            <a:avLst/>
          </a:prstGeom>
          <a:noFill/>
          <a:ln>
            <a:noFill/>
          </a:ln>
        </p:spPr>
      </p:sp>
      <p:sp>
        <p:nvSpPr>
          <p:cNvPr id="65" name="Google Shape;65;p3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6" name="Google Shape;66;p3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lvl1pPr marL="457200" lvl="0" indent="-228600" algn="ctr">
              <a:lnSpc>
                <a:spcPct val="100000"/>
              </a:lnSpc>
              <a:spcBef>
                <a:spcPts val="600"/>
              </a:spcBef>
              <a:spcAft>
                <a:spcPts val="0"/>
              </a:spcAft>
              <a:buSzPts val="2400"/>
              <a:buNone/>
              <a:defRPr sz="2400">
                <a:solidFill>
                  <a:schemeClr val="dk2"/>
                </a:solidFill>
                <a:latin typeface="Book Antiqua"/>
                <a:ea typeface="Book Antiqua"/>
                <a:cs typeface="Book Antiqua"/>
                <a:sym typeface="Book Antiqua"/>
              </a:defRPr>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7" name="Google Shape;67;p34"/>
          <p:cNvSpPr>
            <a:spLocks noGrp="1"/>
          </p:cNvSpPr>
          <p:nvPr>
            <p:ph type="pic" idx="8"/>
          </p:nvPr>
        </p:nvSpPr>
        <p:spPr>
          <a:xfrm>
            <a:off x="8916470" y="2833688"/>
            <a:ext cx="1005840" cy="914400"/>
          </a:xfrm>
          <a:prstGeom prst="rect">
            <a:avLst/>
          </a:prstGeom>
          <a:noFill/>
          <a:ln>
            <a:noFill/>
          </a:ln>
        </p:spPr>
      </p:sp>
      <p:sp>
        <p:nvSpPr>
          <p:cNvPr id="68" name="Google Shape;68;p3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lvl1pPr marL="457200" lvl="0" indent="-228600" algn="ctr">
              <a:lnSpc>
                <a:spcPct val="100000"/>
              </a:lnSpc>
              <a:spcBef>
                <a:spcPts val="1200"/>
              </a:spcBef>
              <a:spcAft>
                <a:spcPts val="0"/>
              </a:spcAft>
              <a:buSzPts val="1400"/>
              <a:buNone/>
              <a:defRPr sz="1400"/>
            </a:lvl1pPr>
            <a:lvl2pPr marL="914400" lvl="1" indent="-228600" algn="l">
              <a:lnSpc>
                <a:spcPct val="100000"/>
              </a:lnSpc>
              <a:spcBef>
                <a:spcPts val="200"/>
              </a:spcBef>
              <a:spcAft>
                <a:spcPts val="0"/>
              </a:spcAft>
              <a:buClr>
                <a:schemeClr val="dk1"/>
              </a:buClr>
              <a:buSzPts val="1200"/>
              <a:buNone/>
              <a:defRPr sz="1200"/>
            </a:lvl2pPr>
            <a:lvl3pPr marL="1371600" lvl="2" indent="-228600" algn="l">
              <a:lnSpc>
                <a:spcPct val="100000"/>
              </a:lnSpc>
              <a:spcBef>
                <a:spcPts val="400"/>
              </a:spcBef>
              <a:spcAft>
                <a:spcPts val="0"/>
              </a:spcAft>
              <a:buClr>
                <a:schemeClr val="dk1"/>
              </a:buClr>
              <a:buSzPts val="1200"/>
              <a:buNone/>
              <a:defRPr sz="1200"/>
            </a:lvl3pPr>
            <a:lvl4pPr marL="1828800" lvl="3" indent="-228600" algn="l">
              <a:lnSpc>
                <a:spcPct val="100000"/>
              </a:lnSpc>
              <a:spcBef>
                <a:spcPts val="400"/>
              </a:spcBef>
              <a:spcAft>
                <a:spcPts val="0"/>
              </a:spcAft>
              <a:buClr>
                <a:schemeClr val="dk1"/>
              </a:buClr>
              <a:buSzPts val="1200"/>
              <a:buNone/>
              <a:defRPr sz="1200"/>
            </a:lvl4pPr>
            <a:lvl5pPr marL="2286000" lvl="4" indent="-228600" algn="l">
              <a:lnSpc>
                <a:spcPct val="100000"/>
              </a:lnSpc>
              <a:spcBef>
                <a:spcPts val="400"/>
              </a:spcBef>
              <a:spcAft>
                <a:spcPts val="0"/>
              </a:spcAft>
              <a:buClr>
                <a:schemeClr val="dk1"/>
              </a:buClr>
              <a:buSzPts val="1200"/>
              <a:buNone/>
              <a:defRPr sz="1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9" name="Google Shape;69;p34"/>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solidFill>
          <a:schemeClr val="dk1"/>
        </a:solidFill>
        <a:effectLst/>
      </p:bgPr>
    </p:bg>
    <p:spTree>
      <p:nvGrpSpPr>
        <p:cNvPr id="1" name="Shape 71"/>
        <p:cNvGrpSpPr/>
        <p:nvPr/>
      </p:nvGrpSpPr>
      <p:grpSpPr>
        <a:xfrm>
          <a:off x="0" y="0"/>
          <a:ext cx="0" cy="0"/>
          <a:chOff x="0" y="0"/>
          <a:chExt cx="0" cy="0"/>
        </a:xfrm>
      </p:grpSpPr>
      <p:sp>
        <p:nvSpPr>
          <p:cNvPr id="72" name="Google Shape;72;p35"/>
          <p:cNvSpPr txBox="1">
            <a:spLocks noGrp="1"/>
          </p:cNvSpPr>
          <p:nvPr>
            <p:ph type="ctrTitle"/>
          </p:nvPr>
        </p:nvSpPr>
        <p:spPr>
          <a:xfrm>
            <a:off x="6615541" y="715654"/>
            <a:ext cx="4786877" cy="151831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35"/>
          <p:cNvSpPr txBox="1">
            <a:spLocks noGrp="1"/>
          </p:cNvSpPr>
          <p:nvPr>
            <p:ph type="subTitle" idx="1"/>
          </p:nvPr>
        </p:nvSpPr>
        <p:spPr>
          <a:xfrm>
            <a:off x="6605708" y="2431477"/>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74" name="Google Shape;74;p35"/>
          <p:cNvSpPr>
            <a:spLocks noGrp="1"/>
          </p:cNvSpPr>
          <p:nvPr>
            <p:ph type="pic" idx="2"/>
          </p:nvPr>
        </p:nvSpPr>
        <p:spPr>
          <a:xfrm>
            <a:off x="0" y="-2235"/>
            <a:ext cx="5840730" cy="6862275"/>
          </a:xfrm>
          <a:prstGeom prst="rect">
            <a:avLst/>
          </a:prstGeom>
          <a:solidFill>
            <a:schemeClr val="lt2"/>
          </a:solidFill>
          <a:ln>
            <a:noFill/>
          </a:ln>
        </p:spPr>
      </p:sp>
      <p:sp>
        <p:nvSpPr>
          <p:cNvPr id="75" name="Google Shape;75;p35"/>
          <p:cNvSpPr txBox="1">
            <a:spLocks noGrp="1"/>
          </p:cNvSpPr>
          <p:nvPr>
            <p:ph type="body" idx="3"/>
          </p:nvPr>
        </p:nvSpPr>
        <p:spPr>
          <a:xfrm>
            <a:off x="6605708" y="3348617"/>
            <a:ext cx="2699066" cy="2569866"/>
          </a:xfrm>
          <a:prstGeom prst="rect">
            <a:avLst/>
          </a:prstGeom>
          <a:noFill/>
          <a:ln>
            <a:noFill/>
          </a:ln>
        </p:spPr>
        <p:txBody>
          <a:bodyPr spcFirstLastPara="1" wrap="square" lIns="91425" tIns="0" rIns="0" bIns="45700" anchor="t" anchorCtr="0">
            <a:normAutofit/>
          </a:bodyPr>
          <a:lstStyle>
            <a:lvl1pPr marL="457200" lvl="0" indent="-317500" algn="l">
              <a:lnSpc>
                <a:spcPct val="100000"/>
              </a:lnSpc>
              <a:spcBef>
                <a:spcPts val="1200"/>
              </a:spcBef>
              <a:spcAft>
                <a:spcPts val="0"/>
              </a:spcAft>
              <a:buSzPts val="1400"/>
              <a:buFont typeface="Courier New"/>
              <a:buChar char="o"/>
              <a:defRPr sz="1400">
                <a:solidFill>
                  <a:schemeClr val="l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76" name="Google Shape;76;p35"/>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esson Summary">
  <p:cSld name="Lesson Summary">
    <p:bg>
      <p:bgPr>
        <a:solidFill>
          <a:schemeClr val="dk1"/>
        </a:solidFill>
        <a:effectLst/>
      </p:bgPr>
    </p:bg>
    <p:spTree>
      <p:nvGrpSpPr>
        <p:cNvPr id="1" name="Shape 77"/>
        <p:cNvGrpSpPr/>
        <p:nvPr/>
      </p:nvGrpSpPr>
      <p:grpSpPr>
        <a:xfrm>
          <a:off x="0" y="0"/>
          <a:ext cx="0" cy="0"/>
          <a:chOff x="0" y="0"/>
          <a:chExt cx="0" cy="0"/>
        </a:xfrm>
      </p:grpSpPr>
      <p:sp>
        <p:nvSpPr>
          <p:cNvPr id="78" name="Google Shape;78;p36"/>
          <p:cNvSpPr txBox="1">
            <a:spLocks noGrp="1"/>
          </p:cNvSpPr>
          <p:nvPr>
            <p:ph type="ctrTitle"/>
          </p:nvPr>
        </p:nvSpPr>
        <p:spPr>
          <a:xfrm>
            <a:off x="6599788" y="353962"/>
            <a:ext cx="4786877" cy="98322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600"/>
              <a:buFont typeface="Book Antiqua"/>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36"/>
          <p:cNvSpPr txBox="1">
            <a:spLocks noGrp="1"/>
          </p:cNvSpPr>
          <p:nvPr>
            <p:ph type="subTitle" idx="1"/>
          </p:nvPr>
        </p:nvSpPr>
        <p:spPr>
          <a:xfrm>
            <a:off x="6599788" y="1517074"/>
            <a:ext cx="4786877" cy="763899"/>
          </a:xfrm>
          <a:prstGeom prst="rect">
            <a:avLst/>
          </a:prstGeom>
          <a:noFill/>
          <a:ln>
            <a:noFill/>
          </a:ln>
        </p:spPr>
        <p:txBody>
          <a:bodyPr spcFirstLastPara="1" wrap="square" lIns="91425" tIns="91425" rIns="91425" bIns="0" anchor="t" anchorCtr="0">
            <a:normAutofit/>
          </a:bodyPr>
          <a:lstStyle>
            <a:lvl1pPr lvl="0" algn="l">
              <a:lnSpc>
                <a:spcPct val="100000"/>
              </a:lnSpc>
              <a:spcBef>
                <a:spcPts val="0"/>
              </a:spcBef>
              <a:spcAft>
                <a:spcPts val="0"/>
              </a:spcAft>
              <a:buSzPts val="2400"/>
              <a:buNone/>
              <a:defRPr sz="2400" cap="none">
                <a:solidFill>
                  <a:schemeClr val="accent1"/>
                </a:solidFill>
                <a:latin typeface="Century Gothic"/>
                <a:ea typeface="Century Gothic"/>
                <a:cs typeface="Century Gothic"/>
                <a:sym typeface="Century Gothic"/>
              </a:defRPr>
            </a:lvl1pPr>
            <a:lvl2pPr lvl="1" algn="ctr">
              <a:lnSpc>
                <a:spcPct val="100000"/>
              </a:lnSpc>
              <a:spcBef>
                <a:spcPts val="200"/>
              </a:spcBef>
              <a:spcAft>
                <a:spcPts val="0"/>
              </a:spcAft>
              <a:buClr>
                <a:schemeClr val="dk1"/>
              </a:buClr>
              <a:buSzPts val="2400"/>
              <a:buNone/>
              <a:defRPr sz="2400"/>
            </a:lvl2pPr>
            <a:lvl3pPr lvl="2" algn="ctr">
              <a:lnSpc>
                <a:spcPct val="100000"/>
              </a:lnSpc>
              <a:spcBef>
                <a:spcPts val="400"/>
              </a:spcBef>
              <a:spcAft>
                <a:spcPts val="0"/>
              </a:spcAft>
              <a:buClr>
                <a:schemeClr val="dk1"/>
              </a:buClr>
              <a:buSzPts val="2400"/>
              <a:buNone/>
              <a:defRPr sz="2400"/>
            </a:lvl3pPr>
            <a:lvl4pPr lvl="3" algn="ctr">
              <a:lnSpc>
                <a:spcPct val="100000"/>
              </a:lnSpc>
              <a:spcBef>
                <a:spcPts val="400"/>
              </a:spcBef>
              <a:spcAft>
                <a:spcPts val="0"/>
              </a:spcAft>
              <a:buClr>
                <a:schemeClr val="dk1"/>
              </a:buClr>
              <a:buSzPts val="2000"/>
              <a:buNone/>
              <a:defRPr sz="2000"/>
            </a:lvl4pPr>
            <a:lvl5pPr lvl="4" algn="ctr">
              <a:lnSpc>
                <a:spcPct val="100000"/>
              </a:lnSpc>
              <a:spcBef>
                <a:spcPts val="400"/>
              </a:spcBef>
              <a:spcAft>
                <a:spcPts val="0"/>
              </a:spcAft>
              <a:buClr>
                <a:schemeClr val="dk1"/>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80" name="Google Shape;80;p36"/>
          <p:cNvSpPr>
            <a:spLocks noGrp="1"/>
          </p:cNvSpPr>
          <p:nvPr>
            <p:ph type="pic" idx="2"/>
          </p:nvPr>
        </p:nvSpPr>
        <p:spPr>
          <a:xfrm>
            <a:off x="0" y="-2235"/>
            <a:ext cx="5840730" cy="6862275"/>
          </a:xfrm>
          <a:prstGeom prst="rect">
            <a:avLst/>
          </a:prstGeom>
          <a:solidFill>
            <a:schemeClr val="lt2"/>
          </a:solidFill>
          <a:ln>
            <a:noFill/>
          </a:ln>
        </p:spPr>
      </p:sp>
      <p:sp>
        <p:nvSpPr>
          <p:cNvPr id="81" name="Google Shape;81;p36"/>
          <p:cNvSpPr txBox="1">
            <a:spLocks noGrp="1"/>
          </p:cNvSpPr>
          <p:nvPr>
            <p:ph type="body" idx="3"/>
          </p:nvPr>
        </p:nvSpPr>
        <p:spPr>
          <a:xfrm>
            <a:off x="6599788" y="2341261"/>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2" name="Google Shape;82;p36"/>
          <p:cNvSpPr txBox="1">
            <a:spLocks noGrp="1"/>
          </p:cNvSpPr>
          <p:nvPr>
            <p:ph type="body" idx="4"/>
          </p:nvPr>
        </p:nvSpPr>
        <p:spPr>
          <a:xfrm>
            <a:off x="6599789" y="2753247"/>
            <a:ext cx="3852296" cy="817345"/>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pic>
        <p:nvPicPr>
          <p:cNvPr id="83" name="Google Shape;83;p36"/>
          <p:cNvPicPr preferRelativeResize="0"/>
          <p:nvPr/>
        </p:nvPicPr>
        <p:blipFill rotWithShape="1">
          <a:blip r:embed="rId2">
            <a:alphaModFix/>
          </a:blip>
          <a:srcRect/>
          <a:stretch/>
        </p:blipFill>
        <p:spPr>
          <a:xfrm rot="10800000">
            <a:off x="4426666" y="5060315"/>
            <a:ext cx="927943" cy="1801301"/>
          </a:xfrm>
          <a:prstGeom prst="rect">
            <a:avLst/>
          </a:prstGeom>
          <a:noFill/>
          <a:ln>
            <a:noFill/>
          </a:ln>
        </p:spPr>
      </p:pic>
      <p:sp>
        <p:nvSpPr>
          <p:cNvPr id="84" name="Google Shape;84;p36"/>
          <p:cNvSpPr txBox="1">
            <a:spLocks noGrp="1"/>
          </p:cNvSpPr>
          <p:nvPr>
            <p:ph type="body" idx="5"/>
          </p:nvPr>
        </p:nvSpPr>
        <p:spPr>
          <a:xfrm>
            <a:off x="6599788" y="3563285"/>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5" name="Google Shape;85;p36"/>
          <p:cNvSpPr txBox="1">
            <a:spLocks noGrp="1"/>
          </p:cNvSpPr>
          <p:nvPr>
            <p:ph type="body" idx="6"/>
          </p:nvPr>
        </p:nvSpPr>
        <p:spPr>
          <a:xfrm>
            <a:off x="6599788" y="3982578"/>
            <a:ext cx="3860546" cy="529133"/>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6" name="Google Shape;86;p36"/>
          <p:cNvSpPr txBox="1">
            <a:spLocks noGrp="1"/>
          </p:cNvSpPr>
          <p:nvPr>
            <p:ph type="body" idx="7"/>
          </p:nvPr>
        </p:nvSpPr>
        <p:spPr>
          <a:xfrm>
            <a:off x="6599788" y="4564818"/>
            <a:ext cx="4796710" cy="401939"/>
          </a:xfrm>
          <a:prstGeom prst="rect">
            <a:avLst/>
          </a:prstGeom>
          <a:noFill/>
          <a:ln>
            <a:noFill/>
          </a:ln>
        </p:spPr>
        <p:txBody>
          <a:bodyPr spcFirstLastPara="1" wrap="square" lIns="91425" tIns="0" rIns="0" bIns="45700" anchor="b" anchorCtr="0">
            <a:normAutofit/>
          </a:bodyPr>
          <a:lstStyle>
            <a:lvl1pPr marL="457200" lvl="0" indent="-228600" algn="l">
              <a:lnSpc>
                <a:spcPct val="100000"/>
              </a:lnSpc>
              <a:spcBef>
                <a:spcPts val="1200"/>
              </a:spcBef>
              <a:spcAft>
                <a:spcPts val="0"/>
              </a:spcAft>
              <a:buSzPts val="2000"/>
              <a:buFont typeface="Courier New"/>
              <a:buNone/>
              <a:defRPr sz="2000">
                <a:solidFill>
                  <a:schemeClr val="accent1"/>
                </a:solidFill>
              </a:defRPr>
            </a:lvl1pPr>
            <a:lvl2pPr marL="914400" lvl="1" indent="-304800" algn="l">
              <a:lnSpc>
                <a:spcPct val="100000"/>
              </a:lnSpc>
              <a:spcBef>
                <a:spcPts val="600"/>
              </a:spcBef>
              <a:spcAft>
                <a:spcPts val="0"/>
              </a:spcAft>
              <a:buClr>
                <a:schemeClr val="lt1"/>
              </a:buClr>
              <a:buSzPts val="1200"/>
              <a:buFont typeface="Courier New"/>
              <a:buChar char="o"/>
              <a:defRPr sz="1200">
                <a:solidFill>
                  <a:schemeClr val="lt1"/>
                </a:solidFill>
              </a:defRPr>
            </a:lvl2pPr>
            <a:lvl3pPr marL="1371600" lvl="2" indent="-295275" algn="l">
              <a:lnSpc>
                <a:spcPct val="100000"/>
              </a:lnSpc>
              <a:spcBef>
                <a:spcPts val="400"/>
              </a:spcBef>
              <a:spcAft>
                <a:spcPts val="0"/>
              </a:spcAft>
              <a:buClr>
                <a:schemeClr val="lt1"/>
              </a:buClr>
              <a:buSzPts val="1050"/>
              <a:buFont typeface="Courier New"/>
              <a:buChar char="o"/>
              <a:defRPr sz="1050">
                <a:solidFill>
                  <a:schemeClr val="lt1"/>
                </a:solidFill>
              </a:defRPr>
            </a:lvl3pPr>
            <a:lvl4pPr marL="1828800" lvl="3" indent="-295275" algn="l">
              <a:lnSpc>
                <a:spcPct val="100000"/>
              </a:lnSpc>
              <a:spcBef>
                <a:spcPts val="400"/>
              </a:spcBef>
              <a:spcAft>
                <a:spcPts val="0"/>
              </a:spcAft>
              <a:buClr>
                <a:schemeClr val="lt1"/>
              </a:buClr>
              <a:buSzPts val="1050"/>
              <a:buFont typeface="Courier New"/>
              <a:buChar char="o"/>
              <a:defRPr sz="1050">
                <a:solidFill>
                  <a:schemeClr val="lt1"/>
                </a:solidFill>
              </a:defRPr>
            </a:lvl4pPr>
            <a:lvl5pPr marL="2286000" lvl="4" indent="-295275" algn="l">
              <a:lnSpc>
                <a:spcPct val="100000"/>
              </a:lnSpc>
              <a:spcBef>
                <a:spcPts val="400"/>
              </a:spcBef>
              <a:spcAft>
                <a:spcPts val="0"/>
              </a:spcAft>
              <a:buClr>
                <a:schemeClr val="lt1"/>
              </a:buClr>
              <a:buSzPts val="1050"/>
              <a:buFont typeface="Courier New"/>
              <a:buChar char="o"/>
              <a:defRPr sz="105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7" name="Google Shape;87;p36"/>
          <p:cNvSpPr txBox="1">
            <a:spLocks noGrp="1"/>
          </p:cNvSpPr>
          <p:nvPr>
            <p:ph type="body" idx="8"/>
          </p:nvPr>
        </p:nvSpPr>
        <p:spPr>
          <a:xfrm>
            <a:off x="6599788" y="4975138"/>
            <a:ext cx="3860546" cy="852906"/>
          </a:xfrm>
          <a:prstGeom prst="rect">
            <a:avLst/>
          </a:prstGeom>
          <a:noFill/>
          <a:ln>
            <a:noFill/>
          </a:ln>
        </p:spPr>
        <p:txBody>
          <a:bodyPr spcFirstLastPara="1" wrap="square" lIns="91425" tIns="45700" rIns="0" bIns="45700" anchor="t" anchorCtr="0">
            <a:noAutofit/>
          </a:bodyPr>
          <a:lstStyle>
            <a:lvl1pPr marL="457200" lvl="0" indent="-228600" algn="l">
              <a:lnSpc>
                <a:spcPct val="100000"/>
              </a:lnSpc>
              <a:spcBef>
                <a:spcPts val="1200"/>
              </a:spcBef>
              <a:spcAft>
                <a:spcPts val="0"/>
              </a:spcAft>
              <a:buSzPts val="1400"/>
              <a:buNone/>
              <a:defRPr sz="1400">
                <a:solidFill>
                  <a:schemeClr val="lt1"/>
                </a:solidFill>
              </a:defRPr>
            </a:lvl1pPr>
            <a:lvl2pPr marL="914400" lvl="1" indent="-228600" algn="l">
              <a:lnSpc>
                <a:spcPct val="100000"/>
              </a:lnSpc>
              <a:spcBef>
                <a:spcPts val="200"/>
              </a:spcBef>
              <a:spcAft>
                <a:spcPts val="0"/>
              </a:spcAft>
              <a:buClr>
                <a:schemeClr val="lt1"/>
              </a:buClr>
              <a:buSzPts val="1200"/>
              <a:buNone/>
              <a:defRPr sz="1200">
                <a:solidFill>
                  <a:schemeClr val="lt1"/>
                </a:solidFill>
              </a:defRPr>
            </a:lvl2pPr>
            <a:lvl3pPr marL="1371600" lvl="2" indent="-228600" algn="l">
              <a:lnSpc>
                <a:spcPct val="100000"/>
              </a:lnSpc>
              <a:spcBef>
                <a:spcPts val="400"/>
              </a:spcBef>
              <a:spcAft>
                <a:spcPts val="0"/>
              </a:spcAft>
              <a:buClr>
                <a:schemeClr val="lt1"/>
              </a:buClr>
              <a:buSzPts val="1200"/>
              <a:buNone/>
              <a:defRPr sz="1200">
                <a:solidFill>
                  <a:schemeClr val="lt1"/>
                </a:solidFill>
              </a:defRPr>
            </a:lvl3pPr>
            <a:lvl4pPr marL="1828800" lvl="3" indent="-228600" algn="l">
              <a:lnSpc>
                <a:spcPct val="100000"/>
              </a:lnSpc>
              <a:spcBef>
                <a:spcPts val="400"/>
              </a:spcBef>
              <a:spcAft>
                <a:spcPts val="0"/>
              </a:spcAft>
              <a:buClr>
                <a:schemeClr val="lt1"/>
              </a:buClr>
              <a:buSzPts val="1200"/>
              <a:buNone/>
              <a:defRPr sz="1200">
                <a:solidFill>
                  <a:schemeClr val="lt1"/>
                </a:solidFill>
              </a:defRPr>
            </a:lvl4pPr>
            <a:lvl5pPr marL="2286000" lvl="4" indent="-228600" algn="l">
              <a:lnSpc>
                <a:spcPct val="100000"/>
              </a:lnSpc>
              <a:spcBef>
                <a:spcPts val="400"/>
              </a:spcBef>
              <a:spcAft>
                <a:spcPts val="0"/>
              </a:spcAft>
              <a:buClr>
                <a:schemeClr val="lt1"/>
              </a:buClr>
              <a:buSzPts val="1200"/>
              <a:buNone/>
              <a:defRPr sz="1200">
                <a:solidFill>
                  <a:schemeClr val="lt1"/>
                </a:solidFill>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88"/>
        <p:cNvGrpSpPr/>
        <p:nvPr/>
      </p:nvGrpSpPr>
      <p:grpSpPr>
        <a:xfrm>
          <a:off x="0" y="0"/>
          <a:ext cx="0" cy="0"/>
          <a:chOff x="0" y="0"/>
          <a:chExt cx="0" cy="0"/>
        </a:xfrm>
      </p:grpSpPr>
      <p:sp>
        <p:nvSpPr>
          <p:cNvPr id="89" name="Google Shape;89;p37"/>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0" name="Google Shape;90;p37"/>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lvl1pPr marL="457200" lvl="0" indent="-317500" algn="l">
              <a:lnSpc>
                <a:spcPct val="100000"/>
              </a:lnSpc>
              <a:spcBef>
                <a:spcPts val="1200"/>
              </a:spcBef>
              <a:spcAft>
                <a:spcPts val="0"/>
              </a:spcAft>
              <a:buSzPts val="1400"/>
              <a:buChar char=" "/>
              <a:defRPr sz="1400"/>
            </a:lvl1pPr>
            <a:lvl2pPr marL="914400" lvl="1" indent="-317500" algn="l">
              <a:lnSpc>
                <a:spcPct val="100000"/>
              </a:lnSpc>
              <a:spcBef>
                <a:spcPts val="200"/>
              </a:spcBef>
              <a:spcAft>
                <a:spcPts val="0"/>
              </a:spcAft>
              <a:buClr>
                <a:schemeClr val="dk1"/>
              </a:buClr>
              <a:buSzPts val="1400"/>
              <a:buChar char="◦"/>
              <a:defRPr sz="1400"/>
            </a:lvl2pPr>
            <a:lvl3pPr marL="1371600" lvl="2" indent="-317500" algn="l">
              <a:lnSpc>
                <a:spcPct val="100000"/>
              </a:lnSpc>
              <a:spcBef>
                <a:spcPts val="400"/>
              </a:spcBef>
              <a:spcAft>
                <a:spcPts val="0"/>
              </a:spcAft>
              <a:buClr>
                <a:schemeClr val="dk1"/>
              </a:buClr>
              <a:buSzPts val="1400"/>
              <a:buChar char="◦"/>
              <a:defRPr sz="1400"/>
            </a:lvl3pPr>
            <a:lvl4pPr marL="1828800" lvl="3" indent="-317500" algn="l">
              <a:lnSpc>
                <a:spcPct val="100000"/>
              </a:lnSpc>
              <a:spcBef>
                <a:spcPts val="400"/>
              </a:spcBef>
              <a:spcAft>
                <a:spcPts val="0"/>
              </a:spcAft>
              <a:buClr>
                <a:schemeClr val="dk1"/>
              </a:buClr>
              <a:buSzPts val="1400"/>
              <a:buChar char="◦"/>
              <a:defRPr sz="1400"/>
            </a:lvl4pPr>
            <a:lvl5pPr marL="2286000" lvl="4" indent="-317500" algn="l">
              <a:lnSpc>
                <a:spcPct val="100000"/>
              </a:lnSpc>
              <a:spcBef>
                <a:spcPts val="400"/>
              </a:spcBef>
              <a:spcAft>
                <a:spcPts val="0"/>
              </a:spcAft>
              <a:buClr>
                <a:schemeClr val="dk1"/>
              </a:buClr>
              <a:buSzPts val="1400"/>
              <a:buChar char="◦"/>
              <a:defRPr sz="14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1" name="Google Shape;91;p37"/>
          <p:cNvSpPr>
            <a:spLocks noGrp="1"/>
          </p:cNvSpPr>
          <p:nvPr>
            <p:ph type="pic" idx="2"/>
          </p:nvPr>
        </p:nvSpPr>
        <p:spPr>
          <a:xfrm flipH="1">
            <a:off x="7163691" y="0"/>
            <a:ext cx="5024825" cy="6858000"/>
          </a:xfrm>
          <a:prstGeom prst="rect">
            <a:avLst/>
          </a:prstGeom>
          <a:solidFill>
            <a:schemeClr val="lt2"/>
          </a:solidFill>
          <a:ln>
            <a:noFill/>
          </a:ln>
        </p:spPr>
      </p:sp>
      <p:sp>
        <p:nvSpPr>
          <p:cNvPr id="92" name="Google Shape;92;p37"/>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93" name="Google Shape;93;p37"/>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94" name="Google Shape;94;p37"/>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Agenda - Topic 2">
  <p:cSld name="Agenda - Topic 2">
    <p:spTree>
      <p:nvGrpSpPr>
        <p:cNvPr id="1" name="Shape 96"/>
        <p:cNvGrpSpPr/>
        <p:nvPr/>
      </p:nvGrpSpPr>
      <p:grpSpPr>
        <a:xfrm>
          <a:off x="0" y="0"/>
          <a:ext cx="0" cy="0"/>
          <a:chOff x="0" y="0"/>
          <a:chExt cx="0" cy="0"/>
        </a:xfrm>
      </p:grpSpPr>
      <p:sp>
        <p:nvSpPr>
          <p:cNvPr id="97" name="Google Shape;97;p38"/>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98" name="Google Shape;98;p38"/>
          <p:cNvSpPr>
            <a:spLocks noGrp="1"/>
          </p:cNvSpPr>
          <p:nvPr>
            <p:ph type="pic" idx="2"/>
          </p:nvPr>
        </p:nvSpPr>
        <p:spPr>
          <a:xfrm flipH="1">
            <a:off x="7163691" y="0"/>
            <a:ext cx="5024825" cy="6858000"/>
          </a:xfrm>
          <a:prstGeom prst="rect">
            <a:avLst/>
          </a:prstGeom>
          <a:solidFill>
            <a:schemeClr val="lt2"/>
          </a:solidFill>
          <a:ln>
            <a:noFill/>
          </a:ln>
        </p:spPr>
      </p:sp>
      <p:sp>
        <p:nvSpPr>
          <p:cNvPr id="99" name="Google Shape;99;p38"/>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24242" y="174947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1" name="Google Shape;101;p38"/>
          <p:cNvSpPr txBox="1">
            <a:spLocks noGrp="1"/>
          </p:cNvSpPr>
          <p:nvPr>
            <p:ph type="body" idx="3"/>
          </p:nvPr>
        </p:nvSpPr>
        <p:spPr>
          <a:xfrm>
            <a:off x="1643379" y="174947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2" name="Google Shape;102;p38"/>
          <p:cNvSpPr txBox="1">
            <a:spLocks noGrp="1"/>
          </p:cNvSpPr>
          <p:nvPr>
            <p:ph type="body" idx="4"/>
          </p:nvPr>
        </p:nvSpPr>
        <p:spPr>
          <a:xfrm>
            <a:off x="824242" y="2378035"/>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5400"/>
              <a:buNone/>
              <a:defRPr sz="5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3" name="Google Shape;103;p38"/>
          <p:cNvSpPr txBox="1">
            <a:spLocks noGrp="1"/>
          </p:cNvSpPr>
          <p:nvPr>
            <p:ph type="body" idx="5"/>
          </p:nvPr>
        </p:nvSpPr>
        <p:spPr>
          <a:xfrm>
            <a:off x="1643379" y="2378035"/>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400"/>
              <a:buNone/>
              <a:defRPr sz="2400"/>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4" name="Google Shape;104;p38"/>
          <p:cNvSpPr txBox="1">
            <a:spLocks noGrp="1"/>
          </p:cNvSpPr>
          <p:nvPr>
            <p:ph type="body" idx="6"/>
          </p:nvPr>
        </p:nvSpPr>
        <p:spPr>
          <a:xfrm>
            <a:off x="824242" y="3006909"/>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8"/>
          <p:cNvSpPr txBox="1">
            <a:spLocks noGrp="1"/>
          </p:cNvSpPr>
          <p:nvPr>
            <p:ph type="body" idx="7"/>
          </p:nvPr>
        </p:nvSpPr>
        <p:spPr>
          <a:xfrm>
            <a:off x="1643379" y="3009613"/>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6" name="Google Shape;106;p38"/>
          <p:cNvSpPr txBox="1">
            <a:spLocks noGrp="1"/>
          </p:cNvSpPr>
          <p:nvPr>
            <p:ph type="body" idx="8"/>
          </p:nvPr>
        </p:nvSpPr>
        <p:spPr>
          <a:xfrm>
            <a:off x="824242" y="3635783"/>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7" name="Google Shape;107;p38"/>
          <p:cNvSpPr txBox="1">
            <a:spLocks noGrp="1"/>
          </p:cNvSpPr>
          <p:nvPr>
            <p:ph type="body" idx="9"/>
          </p:nvPr>
        </p:nvSpPr>
        <p:spPr>
          <a:xfrm>
            <a:off x="1643379" y="3638169"/>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8"/>
          <p:cNvSpPr txBox="1">
            <a:spLocks noGrp="1"/>
          </p:cNvSpPr>
          <p:nvPr>
            <p:ph type="body" idx="13"/>
          </p:nvPr>
        </p:nvSpPr>
        <p:spPr>
          <a:xfrm>
            <a:off x="824242" y="4264656"/>
            <a:ext cx="788639" cy="533400"/>
          </a:xfrm>
          <a:prstGeom prst="rect">
            <a:avLst/>
          </a:prstGeom>
          <a:noFill/>
          <a:ln>
            <a:noFill/>
          </a:ln>
        </p:spPr>
        <p:txBody>
          <a:bodyPr spcFirstLastPara="1" wrap="square" lIns="0" tIns="0" rIns="0" bIns="0" anchor="ctr" anchorCtr="0">
            <a:noAutofit/>
          </a:bodyPr>
          <a:lstStyle>
            <a:lvl1pPr marL="457200" lvl="0" indent="-228600" algn="ctr">
              <a:lnSpc>
                <a:spcPct val="60000"/>
              </a:lnSpc>
              <a:spcBef>
                <a:spcPts val="0"/>
              </a:spcBef>
              <a:spcAft>
                <a:spcPts val="0"/>
              </a:spcAft>
              <a:buSzPts val="4400"/>
              <a:buNone/>
              <a:defRPr sz="4400" b="0" baseline="-25000">
                <a:solidFill>
                  <a:schemeClr val="dk2"/>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9" name="Google Shape;109;p38"/>
          <p:cNvSpPr txBox="1">
            <a:spLocks noGrp="1"/>
          </p:cNvSpPr>
          <p:nvPr>
            <p:ph type="body" idx="14"/>
          </p:nvPr>
        </p:nvSpPr>
        <p:spPr>
          <a:xfrm>
            <a:off x="1643379" y="4269747"/>
            <a:ext cx="5885179" cy="533400"/>
          </a:xfrm>
          <a:prstGeom prst="rect">
            <a:avLst/>
          </a:prstGeom>
          <a:noFill/>
          <a:ln>
            <a:noFill/>
          </a:ln>
        </p:spPr>
        <p:txBody>
          <a:bodyPr spcFirstLastPara="1" wrap="square" lIns="0" tIns="45700" rIns="0" bIns="0" anchor="b" anchorCtr="0">
            <a:normAutofit/>
          </a:bodyPr>
          <a:lstStyle>
            <a:lvl1pPr marL="457200" lvl="0" indent="-228600" algn="l">
              <a:lnSpc>
                <a:spcPct val="100000"/>
              </a:lnSpc>
              <a:spcBef>
                <a:spcPts val="1200"/>
              </a:spcBef>
              <a:spcAft>
                <a:spcPts val="0"/>
              </a:spcAft>
              <a:buSzPts val="2000"/>
              <a:buNone/>
              <a:defRPr>
                <a:solidFill>
                  <a:srgbClr val="7F7F7F"/>
                </a:solidFill>
              </a:defRPr>
            </a:lvl1pPr>
            <a:lvl2pPr marL="914400" lvl="1" indent="-228600" algn="l">
              <a:lnSpc>
                <a:spcPct val="100000"/>
              </a:lnSpc>
              <a:spcBef>
                <a:spcPts val="2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0" name="Google Shape;110;p38"/>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1" name="Google Shape;111;p38"/>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38"/>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lt1"/>
                </a:solidFill>
                <a:latin typeface="Century Gothic"/>
                <a:ea typeface="Century Gothic"/>
                <a:cs typeface="Century Gothic"/>
                <a:sym typeface="Century Gothic"/>
              </a:defRPr>
            </a:lvl1pPr>
            <a:lvl2pPr marL="0" lvl="1" indent="0" algn="r">
              <a:spcBef>
                <a:spcPts val="0"/>
              </a:spcBef>
              <a:buNone/>
              <a:defRPr sz="1100" b="0" i="0">
                <a:solidFill>
                  <a:schemeClr val="lt1"/>
                </a:solidFill>
                <a:latin typeface="Century Gothic"/>
                <a:ea typeface="Century Gothic"/>
                <a:cs typeface="Century Gothic"/>
                <a:sym typeface="Century Gothic"/>
              </a:defRPr>
            </a:lvl2pPr>
            <a:lvl3pPr marL="0" lvl="2" indent="0" algn="r">
              <a:spcBef>
                <a:spcPts val="0"/>
              </a:spcBef>
              <a:buNone/>
              <a:defRPr sz="1100" b="0" i="0">
                <a:solidFill>
                  <a:schemeClr val="lt1"/>
                </a:solidFill>
                <a:latin typeface="Century Gothic"/>
                <a:ea typeface="Century Gothic"/>
                <a:cs typeface="Century Gothic"/>
                <a:sym typeface="Century Gothic"/>
              </a:defRPr>
            </a:lvl3pPr>
            <a:lvl4pPr marL="0" lvl="3" indent="0" algn="r">
              <a:spcBef>
                <a:spcPts val="0"/>
              </a:spcBef>
              <a:buNone/>
              <a:defRPr sz="1100" b="0" i="0">
                <a:solidFill>
                  <a:schemeClr val="lt1"/>
                </a:solidFill>
                <a:latin typeface="Century Gothic"/>
                <a:ea typeface="Century Gothic"/>
                <a:cs typeface="Century Gothic"/>
                <a:sym typeface="Century Gothic"/>
              </a:defRPr>
            </a:lvl4pPr>
            <a:lvl5pPr marL="0" lvl="4" indent="0" algn="r">
              <a:spcBef>
                <a:spcPts val="0"/>
              </a:spcBef>
              <a:buNone/>
              <a:defRPr sz="1100" b="0" i="0">
                <a:solidFill>
                  <a:schemeClr val="lt1"/>
                </a:solidFill>
                <a:latin typeface="Century Gothic"/>
                <a:ea typeface="Century Gothic"/>
                <a:cs typeface="Century Gothic"/>
                <a:sym typeface="Century Gothic"/>
              </a:defRPr>
            </a:lvl5pPr>
            <a:lvl6pPr marL="0" lvl="5" indent="0" algn="r">
              <a:spcBef>
                <a:spcPts val="0"/>
              </a:spcBef>
              <a:buNone/>
              <a:defRPr sz="1100" b="0" i="0">
                <a:solidFill>
                  <a:schemeClr val="lt1"/>
                </a:solidFill>
                <a:latin typeface="Century Gothic"/>
                <a:ea typeface="Century Gothic"/>
                <a:cs typeface="Century Gothic"/>
                <a:sym typeface="Century Gothic"/>
              </a:defRPr>
            </a:lvl6pPr>
            <a:lvl7pPr marL="0" lvl="6" indent="0" algn="r">
              <a:spcBef>
                <a:spcPts val="0"/>
              </a:spcBef>
              <a:buNone/>
              <a:defRPr sz="1100" b="0" i="0">
                <a:solidFill>
                  <a:schemeClr val="lt1"/>
                </a:solidFill>
                <a:latin typeface="Century Gothic"/>
                <a:ea typeface="Century Gothic"/>
                <a:cs typeface="Century Gothic"/>
                <a:sym typeface="Century Gothic"/>
              </a:defRPr>
            </a:lvl7pPr>
            <a:lvl8pPr marL="0" lvl="7" indent="0" algn="r">
              <a:spcBef>
                <a:spcPts val="0"/>
              </a:spcBef>
              <a:buNone/>
              <a:defRPr sz="1100" b="0" i="0">
                <a:solidFill>
                  <a:schemeClr val="lt1"/>
                </a:solidFill>
                <a:latin typeface="Century Gothic"/>
                <a:ea typeface="Century Gothic"/>
                <a:cs typeface="Century Gothic"/>
                <a:sym typeface="Century Gothic"/>
              </a:defRPr>
            </a:lvl8pPr>
            <a:lvl9pPr marL="0" lvl="8" indent="0" algn="r">
              <a:spcBef>
                <a:spcPts val="0"/>
              </a:spcBef>
              <a:buNone/>
              <a:defRPr sz="1100" b="0" i="0">
                <a:solidFill>
                  <a:schemeClr val="lt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 2">
    <p:spTree>
      <p:nvGrpSpPr>
        <p:cNvPr id="1" name="Shape 113"/>
        <p:cNvGrpSpPr/>
        <p:nvPr/>
      </p:nvGrpSpPr>
      <p:grpSpPr>
        <a:xfrm>
          <a:off x="0" y="0"/>
          <a:ext cx="0" cy="0"/>
          <a:chOff x="0" y="0"/>
          <a:chExt cx="0" cy="0"/>
        </a:xfrm>
      </p:grpSpPr>
      <p:sp>
        <p:nvSpPr>
          <p:cNvPr id="114" name="Google Shape;114;p39"/>
          <p:cNvSpPr/>
          <p:nvPr/>
        </p:nvSpPr>
        <p:spPr>
          <a:xfrm>
            <a:off x="6093537" y="-1946"/>
            <a:ext cx="3601340" cy="6881814"/>
          </a:xfrm>
          <a:custGeom>
            <a:avLst/>
            <a:gdLst/>
            <a:ahLst/>
            <a:cxnLst/>
            <a:rect l="l" t="t" r="r" b="b"/>
            <a:pathLst>
              <a:path w="3601340" h="6881814" extrusionOk="0">
                <a:moveTo>
                  <a:pt x="3601340" y="0"/>
                </a:moveTo>
                <a:lnTo>
                  <a:pt x="0" y="0"/>
                </a:lnTo>
                <a:lnTo>
                  <a:pt x="0" y="6881815"/>
                </a:lnTo>
                <a:lnTo>
                  <a:pt x="1064235" y="6881815"/>
                </a:lnTo>
                <a:lnTo>
                  <a:pt x="1441045" y="5490188"/>
                </a:lnTo>
                <a:lnTo>
                  <a:pt x="1835678" y="4034957"/>
                </a:lnTo>
                <a:cubicBezTo>
                  <a:pt x="1859865" y="3943369"/>
                  <a:pt x="1954068" y="3889943"/>
                  <a:pt x="2045724" y="3914112"/>
                </a:cubicBezTo>
                <a:cubicBezTo>
                  <a:pt x="2137381" y="3938281"/>
                  <a:pt x="2190847" y="4032413"/>
                  <a:pt x="2166660" y="4124001"/>
                </a:cubicBezTo>
                <a:lnTo>
                  <a:pt x="1906966" y="5081858"/>
                </a:lnTo>
                <a:cubicBezTo>
                  <a:pt x="1882779" y="5173446"/>
                  <a:pt x="1936246" y="5267578"/>
                  <a:pt x="2027902" y="5291747"/>
                </a:cubicBezTo>
                <a:cubicBezTo>
                  <a:pt x="2109375" y="5313372"/>
                  <a:pt x="2193393" y="5272666"/>
                  <a:pt x="2227765" y="5198887"/>
                </a:cubicBezTo>
                <a:lnTo>
                  <a:pt x="2570204" y="3923016"/>
                </a:lnTo>
                <a:lnTo>
                  <a:pt x="2602029" y="3799627"/>
                </a:lnTo>
                <a:lnTo>
                  <a:pt x="3601340"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sp>
        <p:nvSpPr>
          <p:cNvPr id="115" name="Google Shape;115;p39"/>
          <p:cNvSpPr txBox="1">
            <a:spLocks noGrp="1"/>
          </p:cNvSpPr>
          <p:nvPr>
            <p:ph type="ctrTitle"/>
          </p:nvPr>
        </p:nvSpPr>
        <p:spPr>
          <a:xfrm>
            <a:off x="796322" y="320040"/>
            <a:ext cx="6732237" cy="15240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Book Antiqua"/>
              <a:buNone/>
              <a:defRPr sz="36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9"/>
          <p:cNvSpPr txBox="1">
            <a:spLocks noGrp="1"/>
          </p:cNvSpPr>
          <p:nvPr>
            <p:ph type="body" idx="1"/>
          </p:nvPr>
        </p:nvSpPr>
        <p:spPr>
          <a:xfrm>
            <a:off x="796322" y="2252394"/>
            <a:ext cx="5797518" cy="2532966"/>
          </a:xfrm>
          <a:prstGeom prst="rect">
            <a:avLst/>
          </a:prstGeom>
          <a:noFill/>
          <a:ln>
            <a:noFill/>
          </a:ln>
        </p:spPr>
        <p:txBody>
          <a:bodyPr spcFirstLastPara="1" wrap="square" lIns="91425" tIns="45700" rIns="0" bIns="0" anchor="t" anchorCtr="0">
            <a:normAutofit/>
          </a:bodyPr>
          <a:lstStyle>
            <a:lvl1pPr marL="457200" lvl="0" indent="-228600" algn="l">
              <a:lnSpc>
                <a:spcPct val="100000"/>
              </a:lnSpc>
              <a:spcBef>
                <a:spcPts val="600"/>
              </a:spcBef>
              <a:spcAft>
                <a:spcPts val="0"/>
              </a:spcAft>
              <a:buSzPts val="1400"/>
              <a:buNone/>
              <a:defRPr sz="1400"/>
            </a:lvl1pPr>
            <a:lvl2pPr marL="914400" lvl="1" indent="-228600" algn="l">
              <a:lnSpc>
                <a:spcPct val="100000"/>
              </a:lnSpc>
              <a:spcBef>
                <a:spcPts val="1800"/>
              </a:spcBef>
              <a:spcAft>
                <a:spcPts val="0"/>
              </a:spcAft>
              <a:buClr>
                <a:schemeClr val="dk1"/>
              </a:buClr>
              <a:buSzPts val="1800"/>
              <a:buNone/>
              <a:defRPr/>
            </a:lvl2pPr>
            <a:lvl3pPr marL="1371600" lvl="2" indent="-228600" algn="l">
              <a:lnSpc>
                <a:spcPct val="100000"/>
              </a:lnSpc>
              <a:spcBef>
                <a:spcPts val="400"/>
              </a:spcBef>
              <a:spcAft>
                <a:spcPts val="0"/>
              </a:spcAft>
              <a:buClr>
                <a:schemeClr val="dk1"/>
              </a:buClr>
              <a:buSzPts val="1400"/>
              <a:buNone/>
              <a:defRPr/>
            </a:lvl3pPr>
            <a:lvl4pPr marL="1828800" lvl="3" indent="-228600" algn="l">
              <a:lnSpc>
                <a:spcPct val="100000"/>
              </a:lnSpc>
              <a:spcBef>
                <a:spcPts val="400"/>
              </a:spcBef>
              <a:spcAft>
                <a:spcPts val="0"/>
              </a:spcAft>
              <a:buClr>
                <a:schemeClr val="dk1"/>
              </a:buClr>
              <a:buSzPts val="1400"/>
              <a:buNone/>
              <a:defRPr/>
            </a:lvl4pPr>
            <a:lvl5pPr marL="2286000" lvl="4" indent="-228600" algn="l">
              <a:lnSpc>
                <a:spcPct val="100000"/>
              </a:lnSpc>
              <a:spcBef>
                <a:spcPts val="400"/>
              </a:spcBef>
              <a:spcAft>
                <a:spcPts val="0"/>
              </a:spcAft>
              <a:buClr>
                <a:schemeClr val="dk1"/>
              </a:buClr>
              <a:buSzPts val="1400"/>
              <a:buNone/>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cxnSp>
        <p:nvCxnSpPr>
          <p:cNvPr id="117" name="Google Shape;117;p39"/>
          <p:cNvCxnSpPr/>
          <p:nvPr/>
        </p:nvCxnSpPr>
        <p:spPr>
          <a:xfrm rot="10800000" flipH="1">
            <a:off x="6889763"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118" name="Google Shape;118;p39"/>
          <p:cNvSpPr txBox="1">
            <a:spLocks noGrp="1"/>
          </p:cNvSpPr>
          <p:nvPr>
            <p:ph type="ftr" idx="11"/>
          </p:nvPr>
        </p:nvSpPr>
        <p:spPr>
          <a:xfrm>
            <a:off x="824241" y="6290774"/>
            <a:ext cx="6637071"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100" b="0" i="0" cap="none">
                <a:solidFill>
                  <a:schemeClr val="dk1"/>
                </a:solidFill>
                <a:latin typeface="Century Gothic"/>
                <a:ea typeface="Century Gothic"/>
                <a:cs typeface="Century Gothic"/>
                <a:sym typeface="Century Gothic"/>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39"/>
          <p:cNvSpPr>
            <a:spLocks noGrp="1"/>
          </p:cNvSpPr>
          <p:nvPr>
            <p:ph type="pic" idx="2"/>
          </p:nvPr>
        </p:nvSpPr>
        <p:spPr>
          <a:xfrm flipH="1">
            <a:off x="7163691" y="0"/>
            <a:ext cx="5024825" cy="6858000"/>
          </a:xfrm>
          <a:prstGeom prst="rect">
            <a:avLst/>
          </a:prstGeom>
          <a:solidFill>
            <a:schemeClr val="lt2"/>
          </a:solidFill>
          <a:ln>
            <a:noFill/>
          </a:ln>
        </p:spPr>
      </p:sp>
      <p:sp>
        <p:nvSpPr>
          <p:cNvPr id="120" name="Google Shape;120;p3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1100" b="0" i="0">
                <a:solidFill>
                  <a:schemeClr val="dk1"/>
                </a:solidFill>
                <a:latin typeface="Century Gothic"/>
                <a:ea typeface="Century Gothic"/>
                <a:cs typeface="Century Gothic"/>
                <a:sym typeface="Century Gothic"/>
              </a:defRPr>
            </a:lvl1pPr>
            <a:lvl2pPr marL="0" lvl="1" indent="0" algn="r">
              <a:spcBef>
                <a:spcPts val="0"/>
              </a:spcBef>
              <a:buNone/>
              <a:defRPr sz="1100" b="0" i="0">
                <a:solidFill>
                  <a:schemeClr val="dk1"/>
                </a:solidFill>
                <a:latin typeface="Century Gothic"/>
                <a:ea typeface="Century Gothic"/>
                <a:cs typeface="Century Gothic"/>
                <a:sym typeface="Century Gothic"/>
              </a:defRPr>
            </a:lvl2pPr>
            <a:lvl3pPr marL="0" lvl="2" indent="0" algn="r">
              <a:spcBef>
                <a:spcPts val="0"/>
              </a:spcBef>
              <a:buNone/>
              <a:defRPr sz="1100" b="0" i="0">
                <a:solidFill>
                  <a:schemeClr val="dk1"/>
                </a:solidFill>
                <a:latin typeface="Century Gothic"/>
                <a:ea typeface="Century Gothic"/>
                <a:cs typeface="Century Gothic"/>
                <a:sym typeface="Century Gothic"/>
              </a:defRPr>
            </a:lvl3pPr>
            <a:lvl4pPr marL="0" lvl="3" indent="0" algn="r">
              <a:spcBef>
                <a:spcPts val="0"/>
              </a:spcBef>
              <a:buNone/>
              <a:defRPr sz="1100" b="0" i="0">
                <a:solidFill>
                  <a:schemeClr val="dk1"/>
                </a:solidFill>
                <a:latin typeface="Century Gothic"/>
                <a:ea typeface="Century Gothic"/>
                <a:cs typeface="Century Gothic"/>
                <a:sym typeface="Century Gothic"/>
              </a:defRPr>
            </a:lvl4pPr>
            <a:lvl5pPr marL="0" lvl="4" indent="0" algn="r">
              <a:spcBef>
                <a:spcPts val="0"/>
              </a:spcBef>
              <a:buNone/>
              <a:defRPr sz="1100" b="0" i="0">
                <a:solidFill>
                  <a:schemeClr val="dk1"/>
                </a:solidFill>
                <a:latin typeface="Century Gothic"/>
                <a:ea typeface="Century Gothic"/>
                <a:cs typeface="Century Gothic"/>
                <a:sym typeface="Century Gothic"/>
              </a:defRPr>
            </a:lvl5pPr>
            <a:lvl6pPr marL="0" lvl="5" indent="0" algn="r">
              <a:spcBef>
                <a:spcPts val="0"/>
              </a:spcBef>
              <a:buNone/>
              <a:defRPr sz="1100" b="0" i="0">
                <a:solidFill>
                  <a:schemeClr val="dk1"/>
                </a:solidFill>
                <a:latin typeface="Century Gothic"/>
                <a:ea typeface="Century Gothic"/>
                <a:cs typeface="Century Gothic"/>
                <a:sym typeface="Century Gothic"/>
              </a:defRPr>
            </a:lvl6pPr>
            <a:lvl7pPr marL="0" lvl="6" indent="0" algn="r">
              <a:spcBef>
                <a:spcPts val="0"/>
              </a:spcBef>
              <a:buNone/>
              <a:defRPr sz="1100" b="0" i="0">
                <a:solidFill>
                  <a:schemeClr val="dk1"/>
                </a:solidFill>
                <a:latin typeface="Century Gothic"/>
                <a:ea typeface="Century Gothic"/>
                <a:cs typeface="Century Gothic"/>
                <a:sym typeface="Century Gothic"/>
              </a:defRPr>
            </a:lvl7pPr>
            <a:lvl8pPr marL="0" lvl="7" indent="0" algn="r">
              <a:spcBef>
                <a:spcPts val="0"/>
              </a:spcBef>
              <a:buNone/>
              <a:defRPr sz="1100" b="0" i="0">
                <a:solidFill>
                  <a:schemeClr val="dk1"/>
                </a:solidFill>
                <a:latin typeface="Century Gothic"/>
                <a:ea typeface="Century Gothic"/>
                <a:cs typeface="Century Gothic"/>
                <a:sym typeface="Century Gothic"/>
              </a:defRPr>
            </a:lvl8pPr>
            <a:lvl9pPr marL="0" lvl="8" indent="0" algn="r">
              <a:spcBef>
                <a:spcPts val="0"/>
              </a:spcBef>
              <a:buNone/>
              <a:defRPr sz="1100" b="0" i="0">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pic>
        <p:nvPicPr>
          <p:cNvPr id="121" name="Google Shape;121;p39"/>
          <p:cNvPicPr preferRelativeResize="0"/>
          <p:nvPr/>
        </p:nvPicPr>
        <p:blipFill rotWithShape="1">
          <a:blip r:embed="rId2">
            <a:alphaModFix/>
          </a:blip>
          <a:srcRect/>
          <a:stretch/>
        </p:blipFill>
        <p:spPr>
          <a:xfrm>
            <a:off x="1804430" y="5008931"/>
            <a:ext cx="3842918" cy="4350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1"/>
              </a:buClr>
              <a:buSzPts val="6000"/>
              <a:buFont typeface="Book Antiqua"/>
              <a:buNone/>
              <a:defRPr sz="6000" b="0" i="0" u="none" strike="noStrike" cap="none">
                <a:solidFill>
                  <a:schemeClr val="dk1"/>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0"/>
          <p:cNvSpPr txBox="1">
            <a:spLocks noGrp="1"/>
          </p:cNvSpPr>
          <p:nvPr>
            <p:ph type="body" idx="1"/>
          </p:nvPr>
        </p:nvSpPr>
        <p:spPr>
          <a:xfrm>
            <a:off x="1097280" y="2108201"/>
            <a:ext cx="10058400" cy="3760891"/>
          </a:xfrm>
          <a:prstGeom prst="rect">
            <a:avLst/>
          </a:prstGeom>
          <a:noFill/>
          <a:ln>
            <a:noFill/>
          </a:ln>
        </p:spPr>
        <p:txBody>
          <a:bodyPr spcFirstLastPara="1" wrap="square" lIns="0" tIns="45700" rIns="0" bIns="45700" anchor="t" anchorCtr="0">
            <a:normAutofit/>
          </a:bodyPr>
          <a:lstStyle>
            <a:lvl1pPr marL="457200" marR="0" lvl="0" indent="-355600" algn="l" rtl="0">
              <a:lnSpc>
                <a:spcPct val="100000"/>
              </a:lnSpc>
              <a:spcBef>
                <a:spcPts val="1200"/>
              </a:spcBef>
              <a:spcAft>
                <a:spcPts val="0"/>
              </a:spcAft>
              <a:buClr>
                <a:schemeClr val="accent1"/>
              </a:buClr>
              <a:buSzPts val="2000"/>
              <a:buFont typeface="Calibri"/>
              <a:buChar char=" "/>
              <a:defRPr sz="20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100000"/>
              </a:lnSpc>
              <a:spcBef>
                <a:spcPts val="200"/>
              </a:spcBef>
              <a:spcAft>
                <a:spcPts val="0"/>
              </a:spcAft>
              <a:buClr>
                <a:schemeClr val="dk1"/>
              </a:buClr>
              <a:buSzPts val="1800"/>
              <a:buFont typeface="Calibri"/>
              <a:buChar char="◦"/>
              <a:defRPr sz="1800" b="0" i="0" u="none" strike="noStrike" cap="none">
                <a:solidFill>
                  <a:schemeClr val="dk1"/>
                </a:solidFill>
                <a:latin typeface="Century Gothic"/>
                <a:ea typeface="Century Gothic"/>
                <a:cs typeface="Century Gothic"/>
                <a:sym typeface="Century Gothic"/>
              </a:defRPr>
            </a:lvl2pPr>
            <a:lvl3pPr marL="1371600" marR="0" lvl="2"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chemeClr val="dk1"/>
                </a:solidFill>
                <a:latin typeface="Century Gothic"/>
                <a:ea typeface="Century Gothic"/>
                <a:cs typeface="Century Gothic"/>
                <a:sym typeface="Century Gothic"/>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entury Gothic"/>
                <a:ea typeface="Century Gothic"/>
                <a:cs typeface="Century Gothic"/>
                <a:sym typeface="Century Gothic"/>
              </a:defRPr>
            </a:lvl9pPr>
          </a:lstStyle>
          <a:p>
            <a:endParaRPr/>
          </a:p>
        </p:txBody>
      </p:sp>
      <p:sp>
        <p:nvSpPr>
          <p:cNvPr id="12" name="Google Shape;12;p30"/>
          <p:cNvSpPr txBox="1">
            <a:spLocks noGrp="1"/>
          </p:cNvSpPr>
          <p:nvPr>
            <p:ph type="ftr" idx="11"/>
          </p:nvPr>
        </p:nvSpPr>
        <p:spPr>
          <a:xfrm>
            <a:off x="643051" y="6221324"/>
            <a:ext cx="68182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30"/>
          <p:cNvSpPr txBox="1">
            <a:spLocks noGrp="1"/>
          </p:cNvSpPr>
          <p:nvPr>
            <p:ph type="sldNum" idx="12"/>
          </p:nvPr>
        </p:nvSpPr>
        <p:spPr>
          <a:xfrm>
            <a:off x="10930596" y="6221324"/>
            <a:ext cx="617912" cy="3651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100" b="0" i="0" u="none" strike="noStrike" cap="none">
                <a:solidFill>
                  <a:schemeClr val="dk1"/>
                </a:solidFill>
                <a:latin typeface="Century Gothic"/>
                <a:ea typeface="Century Gothic"/>
                <a:cs typeface="Century Gothic"/>
                <a:sym typeface="Century Gothic"/>
              </a:defRPr>
            </a:lvl1pPr>
            <a:lvl2pPr marL="0" marR="0" lvl="1" indent="0" algn="r" rtl="0">
              <a:spcBef>
                <a:spcPts val="0"/>
              </a:spcBef>
              <a:buNone/>
              <a:defRPr sz="1100" b="0" i="0" u="none" strike="noStrike" cap="none">
                <a:solidFill>
                  <a:schemeClr val="dk1"/>
                </a:solidFill>
                <a:latin typeface="Century Gothic"/>
                <a:ea typeface="Century Gothic"/>
                <a:cs typeface="Century Gothic"/>
                <a:sym typeface="Century Gothic"/>
              </a:defRPr>
            </a:lvl2pPr>
            <a:lvl3pPr marL="0" marR="0" lvl="2" indent="0" algn="r" rtl="0">
              <a:spcBef>
                <a:spcPts val="0"/>
              </a:spcBef>
              <a:buNone/>
              <a:defRPr sz="1100" b="0" i="0" u="none" strike="noStrike" cap="none">
                <a:solidFill>
                  <a:schemeClr val="dk1"/>
                </a:solidFill>
                <a:latin typeface="Century Gothic"/>
                <a:ea typeface="Century Gothic"/>
                <a:cs typeface="Century Gothic"/>
                <a:sym typeface="Century Gothic"/>
              </a:defRPr>
            </a:lvl3pPr>
            <a:lvl4pPr marL="0" marR="0" lvl="3" indent="0" algn="r" rtl="0">
              <a:spcBef>
                <a:spcPts val="0"/>
              </a:spcBef>
              <a:buNone/>
              <a:defRPr sz="1100" b="0" i="0" u="none" strike="noStrike" cap="none">
                <a:solidFill>
                  <a:schemeClr val="dk1"/>
                </a:solidFill>
                <a:latin typeface="Century Gothic"/>
                <a:ea typeface="Century Gothic"/>
                <a:cs typeface="Century Gothic"/>
                <a:sym typeface="Century Gothic"/>
              </a:defRPr>
            </a:lvl4pPr>
            <a:lvl5pPr marL="0" marR="0" lvl="4" indent="0" algn="r" rtl="0">
              <a:spcBef>
                <a:spcPts val="0"/>
              </a:spcBef>
              <a:buNone/>
              <a:defRPr sz="1100" b="0" i="0" u="none" strike="noStrike" cap="none">
                <a:solidFill>
                  <a:schemeClr val="dk1"/>
                </a:solidFill>
                <a:latin typeface="Century Gothic"/>
                <a:ea typeface="Century Gothic"/>
                <a:cs typeface="Century Gothic"/>
                <a:sym typeface="Century Gothic"/>
              </a:defRPr>
            </a:lvl5pPr>
            <a:lvl6pPr marL="0" marR="0" lvl="5" indent="0" algn="r" rtl="0">
              <a:spcBef>
                <a:spcPts val="0"/>
              </a:spcBef>
              <a:buNone/>
              <a:defRPr sz="1100" b="0" i="0" u="none" strike="noStrike" cap="none">
                <a:solidFill>
                  <a:schemeClr val="dk1"/>
                </a:solidFill>
                <a:latin typeface="Century Gothic"/>
                <a:ea typeface="Century Gothic"/>
                <a:cs typeface="Century Gothic"/>
                <a:sym typeface="Century Gothic"/>
              </a:defRPr>
            </a:lvl6pPr>
            <a:lvl7pPr marL="0" marR="0" lvl="6" indent="0" algn="r" rtl="0">
              <a:spcBef>
                <a:spcPts val="0"/>
              </a:spcBef>
              <a:buNone/>
              <a:defRPr sz="1100" b="0" i="0" u="none" strike="noStrike" cap="none">
                <a:solidFill>
                  <a:schemeClr val="dk1"/>
                </a:solidFill>
                <a:latin typeface="Century Gothic"/>
                <a:ea typeface="Century Gothic"/>
                <a:cs typeface="Century Gothic"/>
                <a:sym typeface="Century Gothic"/>
              </a:defRPr>
            </a:lvl7pPr>
            <a:lvl8pPr marL="0" marR="0" lvl="7" indent="0" algn="r" rtl="0">
              <a:spcBef>
                <a:spcPts val="0"/>
              </a:spcBef>
              <a:buNone/>
              <a:defRPr sz="1100" b="0" i="0" u="none" strike="noStrike" cap="none">
                <a:solidFill>
                  <a:schemeClr val="dk1"/>
                </a:solidFill>
                <a:latin typeface="Century Gothic"/>
                <a:ea typeface="Century Gothic"/>
                <a:cs typeface="Century Gothic"/>
                <a:sym typeface="Century Gothic"/>
              </a:defRPr>
            </a:lvl8pPr>
            <a:lvl9pPr marL="0" marR="0" lvl="8" indent="0" algn="r" rtl="0">
              <a:spcBef>
                <a:spcPts val="0"/>
              </a:spcBef>
              <a:buNone/>
              <a:defRPr sz="1100" b="0" i="0" u="none" strike="noStrike" cap="none">
                <a:solidFill>
                  <a:schemeClr val="dk1"/>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bbc.com/news/world-europe-24539417" TargetMode="External"/><Relationship Id="rId7" Type="http://schemas.openxmlformats.org/officeDocument/2006/relationships/hyperlink" Target="https://www.synopsys.com/glossary/what-is-owasp-top-10.html#A" TargetMode="Externa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hyperlink" Target="https://owasp.org/Top10/" TargetMode="External"/><Relationship Id="rId5" Type="http://schemas.openxmlformats.org/officeDocument/2006/relationships/hyperlink" Target="https://darktrace.com/blog/troubled-waters-cyber-attacks-on-san-diego-and-barcelonas-ports" TargetMode="External"/><Relationship Id="rId10" Type="http://schemas.openxmlformats.org/officeDocument/2006/relationships/image" Target="../media/image7.png"/><Relationship Id="rId4" Type="http://schemas.openxmlformats.org/officeDocument/2006/relationships/hyperlink" Target="https://www.wired.com/story/notpetya-cyberattack-ukraine-russia-code-crashed-the-world/" TargetMode="External"/><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
          <p:cNvSpPr txBox="1">
            <a:spLocks noGrp="1"/>
          </p:cNvSpPr>
          <p:nvPr>
            <p:ph type="ctrTitle"/>
          </p:nvPr>
        </p:nvSpPr>
        <p:spPr>
          <a:xfrm>
            <a:off x="6851445" y="798642"/>
            <a:ext cx="4994081" cy="2252358"/>
          </a:xfrm>
          <a:prstGeom prst="rect">
            <a:avLst/>
          </a:prstGeom>
          <a:noFill/>
          <a:ln>
            <a:noFill/>
          </a:ln>
        </p:spPr>
        <p:txBody>
          <a:bodyPr spcFirstLastPara="1" wrap="square" lIns="0" tIns="0" rIns="0" bIns="0" anchor="b" anchorCtr="0">
            <a:noAutofit/>
          </a:bodyPr>
          <a:lstStyle/>
          <a:p>
            <a:pPr marL="0" lvl="0" indent="0" rtl="0">
              <a:lnSpc>
                <a:spcPct val="90000"/>
              </a:lnSpc>
              <a:spcBef>
                <a:spcPts val="0"/>
              </a:spcBef>
              <a:spcAft>
                <a:spcPts val="0"/>
              </a:spcAft>
              <a:buClr>
                <a:schemeClr val="dk1"/>
              </a:buClr>
              <a:buSzPts val="4800"/>
              <a:buFont typeface="Book Antiqua"/>
              <a:buNone/>
            </a:pPr>
            <a:r>
              <a:rPr lang="el" sz="2400" dirty="0"/>
              <a:t>Στρατηγικές ειδοποίησης, αναφοράς και παρακολούθησης </a:t>
            </a:r>
            <a:br>
              <a:rPr lang="en-US" sz="2400" dirty="0"/>
            </a:br>
            <a:r>
              <a:rPr lang="el" sz="2400" dirty="0"/>
              <a:t>για την ασφάλεια στον κυβερνοχώρο </a:t>
            </a:r>
            <a:br>
              <a:rPr lang="en-US" sz="2400" dirty="0"/>
            </a:br>
            <a:r>
              <a:rPr lang="el" sz="2400" dirty="0"/>
              <a:t>στον τομέα της υγειονομικής περίθαλψης</a:t>
            </a:r>
            <a:endParaRPr sz="2400" dirty="0"/>
          </a:p>
        </p:txBody>
      </p:sp>
      <p:sp>
        <p:nvSpPr>
          <p:cNvPr id="209" name="Google Shape;209;p1"/>
          <p:cNvSpPr txBox="1">
            <a:spLocks noGrp="1"/>
          </p:cNvSpPr>
          <p:nvPr>
            <p:ph type="subTitle" idx="1"/>
          </p:nvPr>
        </p:nvSpPr>
        <p:spPr>
          <a:xfrm>
            <a:off x="8503920" y="5486400"/>
            <a:ext cx="3350439" cy="314134"/>
          </a:xfrm>
          <a:prstGeom prst="rect">
            <a:avLst/>
          </a:prstGeom>
          <a:noFill/>
          <a:ln>
            <a:noFill/>
          </a:ln>
        </p:spPr>
        <p:txBody>
          <a:bodyPr spcFirstLastPara="1" wrap="square" lIns="91425" tIns="45700" rIns="91425" bIns="45700" anchor="t" anchorCtr="0">
            <a:normAutofit lnSpcReduction="10000"/>
          </a:bodyPr>
          <a:lstStyle/>
          <a:p>
            <a:pPr marL="0" lvl="0" indent="0" algn="r" rtl="0">
              <a:lnSpc>
                <a:spcPct val="100000"/>
              </a:lnSpc>
              <a:spcBef>
                <a:spcPts val="0"/>
              </a:spcBef>
              <a:spcAft>
                <a:spcPts val="0"/>
              </a:spcAft>
              <a:buSzPts val="1600"/>
              <a:buNone/>
            </a:pPr>
            <a:r>
              <a:rPr lang="el"/>
              <a:t>ΠΑΡΟΥΣΙΑΣΗ: Δήμητρα Σιαϊλή</a:t>
            </a:r>
            <a:endParaRPr/>
          </a:p>
        </p:txBody>
      </p:sp>
      <p:sp>
        <p:nvSpPr>
          <p:cNvPr id="210" name="Google Shape;210;p1"/>
          <p:cNvSpPr txBox="1">
            <a:spLocks noGrp="1"/>
          </p:cNvSpPr>
          <p:nvPr>
            <p:ph type="body" idx="3"/>
          </p:nvPr>
        </p:nvSpPr>
        <p:spPr>
          <a:xfrm>
            <a:off x="7315200" y="4173625"/>
            <a:ext cx="4614250" cy="10089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6000"/>
              <a:buNone/>
            </a:pPr>
            <a:r>
              <a:rPr lang="el"/>
              <a:t>CSP011_S_H</a:t>
            </a:r>
            <a:endParaRPr/>
          </a:p>
        </p:txBody>
      </p:sp>
      <p:sp>
        <p:nvSpPr>
          <p:cNvPr id="211" name="Google Shape;211;p1"/>
          <p:cNvSpPr/>
          <p:nvPr/>
        </p:nvSpPr>
        <p:spPr>
          <a:xfrm rot="10800000">
            <a:off x="3507757" y="-11160"/>
            <a:ext cx="2553080" cy="6858841"/>
          </a:xfrm>
          <a:custGeom>
            <a:avLst/>
            <a:gdLst/>
            <a:ahLst/>
            <a:cxnLst/>
            <a:rect l="l" t="t" r="r" b="b"/>
            <a:pathLst>
              <a:path w="2553080" h="6858841" extrusionOk="0">
                <a:moveTo>
                  <a:pt x="2526446" y="0"/>
                </a:moveTo>
                <a:lnTo>
                  <a:pt x="1707127" y="3182290"/>
                </a:lnTo>
                <a:lnTo>
                  <a:pt x="1365955" y="4453431"/>
                </a:lnTo>
                <a:cubicBezTo>
                  <a:pt x="1332979" y="4523135"/>
                  <a:pt x="1255613" y="4558621"/>
                  <a:pt x="1182052" y="4538343"/>
                </a:cubicBezTo>
                <a:cubicBezTo>
                  <a:pt x="1098345" y="4515531"/>
                  <a:pt x="1047613" y="4428085"/>
                  <a:pt x="1070442" y="4344440"/>
                </a:cubicBezTo>
                <a:lnTo>
                  <a:pt x="1329175" y="3390133"/>
                </a:lnTo>
                <a:cubicBezTo>
                  <a:pt x="1341858" y="3343242"/>
                  <a:pt x="1335516" y="3293816"/>
                  <a:pt x="1311418" y="3250726"/>
                </a:cubicBezTo>
                <a:cubicBezTo>
                  <a:pt x="1287321" y="3207637"/>
                  <a:pt x="1248004" y="3177220"/>
                  <a:pt x="1199808" y="3164547"/>
                </a:cubicBezTo>
                <a:cubicBezTo>
                  <a:pt x="1102150" y="3137933"/>
                  <a:pt x="1000686" y="3196230"/>
                  <a:pt x="975320" y="3293816"/>
                </a:cubicBezTo>
                <a:lnTo>
                  <a:pt x="582148" y="4743652"/>
                </a:lnTo>
                <a:lnTo>
                  <a:pt x="5073" y="6842367"/>
                </a:lnTo>
                <a:cubicBezTo>
                  <a:pt x="5073" y="6842367"/>
                  <a:pt x="1268" y="6855040"/>
                  <a:pt x="0" y="6858842"/>
                </a:cubicBezTo>
                <a:lnTo>
                  <a:pt x="26634" y="6858842"/>
                </a:lnTo>
                <a:lnTo>
                  <a:pt x="607514" y="4751256"/>
                </a:lnTo>
                <a:lnTo>
                  <a:pt x="1000686" y="3301420"/>
                </a:lnTo>
                <a:cubicBezTo>
                  <a:pt x="1023515" y="3217775"/>
                  <a:pt x="1111028" y="3167082"/>
                  <a:pt x="1194735" y="3189894"/>
                </a:cubicBezTo>
                <a:cubicBezTo>
                  <a:pt x="1235321" y="3201300"/>
                  <a:pt x="1269565" y="3226647"/>
                  <a:pt x="1289857" y="3263399"/>
                </a:cubicBezTo>
                <a:cubicBezTo>
                  <a:pt x="1311418" y="3300152"/>
                  <a:pt x="1316492" y="3341975"/>
                  <a:pt x="1305077" y="3383797"/>
                </a:cubicBezTo>
                <a:lnTo>
                  <a:pt x="1046345" y="4338103"/>
                </a:lnTo>
                <a:cubicBezTo>
                  <a:pt x="1019710" y="4435689"/>
                  <a:pt x="1078052" y="4537076"/>
                  <a:pt x="1175711" y="4562423"/>
                </a:cubicBezTo>
                <a:cubicBezTo>
                  <a:pt x="1261955" y="4585235"/>
                  <a:pt x="1352004" y="4543413"/>
                  <a:pt x="1390053" y="4462303"/>
                </a:cubicBezTo>
                <a:lnTo>
                  <a:pt x="1390053" y="4461035"/>
                </a:lnTo>
                <a:lnTo>
                  <a:pt x="1731225" y="3188627"/>
                </a:lnTo>
                <a:lnTo>
                  <a:pt x="2553081" y="1267"/>
                </a:lnTo>
                <a:cubicBezTo>
                  <a:pt x="2544203" y="0"/>
                  <a:pt x="2535325" y="0"/>
                  <a:pt x="2526446"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12" name="Google Shape;212;p1" descr="Ασπρόμαυρο εξώφυλλο με μπλε τετράγωνα&#10;&#10;Περιγραφή που δημιουργείται αυτόματα"/>
          <p:cNvPicPr preferRelativeResize="0">
            <a:picLocks noGrp="1"/>
          </p:cNvPicPr>
          <p:nvPr>
            <p:ph type="pic" idx="2"/>
          </p:nvPr>
        </p:nvPicPr>
        <p:blipFill rotWithShape="1">
          <a:blip r:embed="rId3">
            <a:alphaModFix/>
          </a:blip>
          <a:srcRect t="784" b="783"/>
          <a:stretch/>
        </p:blipFill>
        <p:spPr>
          <a:xfrm>
            <a:off x="0" y="-2235"/>
            <a:ext cx="5840730" cy="6862275"/>
          </a:xfrm>
          <a:prstGeom prst="rect">
            <a:avLst/>
          </a:prstGeom>
          <a:solidFill>
            <a:schemeClr val="lt2"/>
          </a:solidFill>
          <a:ln>
            <a:noFill/>
          </a:ln>
        </p:spPr>
      </p:pic>
      <p:pic>
        <p:nvPicPr>
          <p:cNvPr id="213" name="Google Shape;213;p1"/>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9"/>
          <p:cNvSpPr txBox="1">
            <a:spLocks noGrp="1"/>
          </p:cNvSpPr>
          <p:nvPr>
            <p:ph type="ctrTitle"/>
          </p:nvPr>
        </p:nvSpPr>
        <p:spPr>
          <a:xfrm>
            <a:off x="6287589" y="10840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ΓΙΑΤΊ</a:t>
            </a:r>
            <a:endParaRPr dirty="0"/>
          </a:p>
        </p:txBody>
      </p:sp>
      <p:sp>
        <p:nvSpPr>
          <p:cNvPr id="306" name="Google Shape;306;p9"/>
          <p:cNvSpPr txBox="1">
            <a:spLocks noGrp="1"/>
          </p:cNvSpPr>
          <p:nvPr>
            <p:ph type="subTitle" idx="1"/>
          </p:nvPr>
        </p:nvSpPr>
        <p:spPr>
          <a:xfrm>
            <a:off x="6287589" y="872299"/>
            <a:ext cx="4498523" cy="48267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Μαθησιακά Αποτελέσματα</a:t>
            </a:r>
            <a:endParaRPr dirty="0"/>
          </a:p>
        </p:txBody>
      </p:sp>
      <p:sp>
        <p:nvSpPr>
          <p:cNvPr id="307" name="Google Shape;307;p9"/>
          <p:cNvSpPr txBox="1">
            <a:spLocks noGrp="1"/>
          </p:cNvSpPr>
          <p:nvPr>
            <p:ph type="body" idx="3"/>
          </p:nvPr>
        </p:nvSpPr>
        <p:spPr>
          <a:xfrm>
            <a:off x="6148812" y="1542553"/>
            <a:ext cx="5926613" cy="4768877"/>
          </a:xfrm>
          <a:prstGeom prst="rect">
            <a:avLst/>
          </a:prstGeom>
          <a:noFill/>
          <a:ln>
            <a:noFill/>
          </a:ln>
        </p:spPr>
        <p:txBody>
          <a:bodyPr spcFirstLastPara="1" wrap="square" lIns="91425" tIns="0" rIns="0" bIns="45700" anchor="t" anchorCtr="0">
            <a:noAutofit/>
          </a:bodyPr>
          <a:lstStyle/>
          <a:p>
            <a:pPr marL="171450" indent="-171450"/>
            <a:r>
              <a:rPr lang="el" dirty="0"/>
              <a:t>  </a:t>
            </a:r>
            <a:r>
              <a:rPr lang="el" sz="1200" dirty="0"/>
              <a:t>Κατανόηση των απειλών και των τρωτών σημείων στον κυβερνοχώρο ειδικά για τον τομέα της υγειονομικής περίθαλψης.</a:t>
            </a:r>
          </a:p>
          <a:p>
            <a:pPr marL="274320" lvl="0" indent="-274320" algn="l" rtl="0">
              <a:lnSpc>
                <a:spcPct val="100000"/>
              </a:lnSpc>
              <a:spcBef>
                <a:spcPts val="1200"/>
              </a:spcBef>
              <a:spcAft>
                <a:spcPts val="0"/>
              </a:spcAft>
              <a:buSzPts val="1200"/>
              <a:buChar char="o"/>
            </a:pPr>
            <a:r>
              <a:rPr lang="el" sz="1200" dirty="0"/>
              <a:t>Εξοικείωση με συστήματα ειδοποίησης απειλών σε πραγματικό χρόνο.</a:t>
            </a:r>
          </a:p>
          <a:p>
            <a:pPr marL="274320" lvl="0" indent="-274320" algn="l" rtl="0">
              <a:lnSpc>
                <a:spcPct val="100000"/>
              </a:lnSpc>
              <a:spcBef>
                <a:spcPts val="1200"/>
              </a:spcBef>
              <a:spcAft>
                <a:spcPts val="0"/>
              </a:spcAft>
              <a:buSzPts val="1200"/>
              <a:buChar char="o"/>
            </a:pPr>
            <a:r>
              <a:rPr lang="el" sz="1200" dirty="0"/>
              <a:t>Βασικές γνώσεις πλατφορμών διαχείρισης ασφάλειας που βασίζονται στο νέφος (</a:t>
            </a:r>
            <a:r>
              <a:rPr lang="en-US" sz="1200" dirty="0"/>
              <a:t>cloud</a:t>
            </a:r>
            <a:r>
              <a:rPr lang="el" sz="1200" dirty="0"/>
              <a:t>) για την παρακολούθηση της υποδομής.</a:t>
            </a:r>
          </a:p>
          <a:p>
            <a:pPr marL="274320" lvl="0" indent="-274320" algn="l" rtl="0">
              <a:lnSpc>
                <a:spcPct val="100000"/>
              </a:lnSpc>
              <a:spcBef>
                <a:spcPts val="1200"/>
              </a:spcBef>
              <a:spcAft>
                <a:spcPts val="0"/>
              </a:spcAft>
              <a:buSzPts val="1200"/>
              <a:buChar char="o"/>
            </a:pPr>
            <a:r>
              <a:rPr lang="el" sz="1200" dirty="0"/>
              <a:t>Δυνατότητα διαμόρφωσης βασικών ειδοποιήσεων απειλών σε πραγματικό χρόνο μέσω email και ειδοποιήσεων Slack.</a:t>
            </a:r>
          </a:p>
          <a:p>
            <a:pPr marL="274320" lvl="0" indent="-274320" algn="l" rtl="0">
              <a:lnSpc>
                <a:spcPct val="100000"/>
              </a:lnSpc>
              <a:spcBef>
                <a:spcPts val="1200"/>
              </a:spcBef>
              <a:spcAft>
                <a:spcPts val="0"/>
              </a:spcAft>
              <a:buSzPts val="1200"/>
              <a:buChar char="o"/>
            </a:pPr>
            <a:r>
              <a:rPr lang="el" sz="1200" dirty="0"/>
              <a:t>Εισαγωγή στη χρήση του εργαλείου έγχυσης ασφαλείας για αναγνώριση τρωτών σημείων.</a:t>
            </a:r>
          </a:p>
          <a:p>
            <a:pPr marL="274320" lvl="0" indent="-274320" algn="l" rtl="0">
              <a:lnSpc>
                <a:spcPct val="100000"/>
              </a:lnSpc>
              <a:spcBef>
                <a:spcPts val="1200"/>
              </a:spcBef>
              <a:spcAft>
                <a:spcPts val="0"/>
              </a:spcAft>
              <a:buSzPts val="1200"/>
              <a:buChar char="o"/>
            </a:pPr>
            <a:r>
              <a:rPr lang="el" sz="1200" dirty="0"/>
              <a:t>Βασική επάρκεια στη δημιουργία απλών αναφορών σχετικά με την κατάσταση και τα τρωτά σημεία του συστήματος.</a:t>
            </a:r>
          </a:p>
          <a:p>
            <a:pPr marL="274320" lvl="0" indent="-274320" algn="l" rtl="0">
              <a:lnSpc>
                <a:spcPct val="100000"/>
              </a:lnSpc>
              <a:spcBef>
                <a:spcPts val="1200"/>
              </a:spcBef>
              <a:spcAft>
                <a:spcPts val="0"/>
              </a:spcAft>
              <a:buSzPts val="1200"/>
              <a:buChar char="o"/>
            </a:pPr>
            <a:r>
              <a:rPr lang="el" sz="1200" dirty="0"/>
              <a:t>Εισαγωγή στη ρύθμιση της συνεχούς παρακολούθησης της υποδομής χρησιμοποιώντας εργαλεία που βασίζονται στο cloud.</a:t>
            </a:r>
          </a:p>
          <a:p>
            <a:pPr marL="274320" lvl="0" indent="-274320" algn="l" rtl="0">
              <a:lnSpc>
                <a:spcPct val="100000"/>
              </a:lnSpc>
              <a:spcBef>
                <a:spcPts val="1200"/>
              </a:spcBef>
              <a:spcAft>
                <a:spcPts val="0"/>
              </a:spcAft>
              <a:buSzPts val="1200"/>
              <a:buChar char="o"/>
            </a:pPr>
            <a:r>
              <a:rPr lang="el" sz="1200" dirty="0"/>
              <a:t>Ευαισθητοποίηση σχετικά με στρατηγικές κυβερνοασφάλειας προσαρμοσμένες στον τομέα της υγειονομικής περίθαλψης.</a:t>
            </a:r>
          </a:p>
          <a:p>
            <a:pPr marL="274320" lvl="0" indent="-274320" algn="l" rtl="0">
              <a:lnSpc>
                <a:spcPct val="100000"/>
              </a:lnSpc>
              <a:spcBef>
                <a:spcPts val="1200"/>
              </a:spcBef>
              <a:spcAft>
                <a:spcPts val="0"/>
              </a:spcAft>
              <a:buSzPts val="1200"/>
              <a:buChar char="o"/>
            </a:pPr>
            <a:r>
              <a:rPr lang="el" sz="1200" dirty="0"/>
              <a:t>Εισαγωγή στην αντιμετώπιση περιστατικών κυβερνοασφάλειας σε περιβάλλοντα υγειονομικής περίθαλψης.</a:t>
            </a:r>
          </a:p>
          <a:p>
            <a:pPr marL="274320" lvl="0" indent="-274320" algn="l" rtl="0">
              <a:lnSpc>
                <a:spcPct val="100000"/>
              </a:lnSpc>
              <a:spcBef>
                <a:spcPts val="1200"/>
              </a:spcBef>
              <a:spcAft>
                <a:spcPts val="0"/>
              </a:spcAft>
              <a:buSzPts val="1200"/>
              <a:buChar char="o"/>
            </a:pPr>
            <a:endParaRPr lang="en-US" sz="1200" dirty="0"/>
          </a:p>
        </p:txBody>
      </p:sp>
      <p:cxnSp>
        <p:nvCxnSpPr>
          <p:cNvPr id="308" name="Google Shape;308;p9"/>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309" name="Google Shape;309;p9"/>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10" name="Google Shape;310;p9" descr="Ένα άτομο που δείχνει χαρτιά&#10;&#10;Περιγραφή που δημιουργείται αυτόματα"/>
          <p:cNvPicPr preferRelativeResize="0">
            <a:picLocks noGrp="1"/>
          </p:cNvPicPr>
          <p:nvPr>
            <p:ph type="pic" idx="2"/>
          </p:nvPr>
        </p:nvPicPr>
        <p:blipFill rotWithShape="1">
          <a:blip r:embed="rId3">
            <a:alphaModFix/>
          </a:blip>
          <a:srcRect l="4194" r="4193"/>
          <a:stretch/>
        </p:blipFill>
        <p:spPr>
          <a:xfrm>
            <a:off x="0" y="-2235"/>
            <a:ext cx="5840730" cy="6862275"/>
          </a:xfrm>
          <a:prstGeom prst="rect">
            <a:avLst/>
          </a:prstGeom>
          <a:solidFill>
            <a:schemeClr val="lt2"/>
          </a:solidFill>
          <a:ln>
            <a:noFill/>
          </a:ln>
        </p:spPr>
      </p:pic>
      <p:pic>
        <p:nvPicPr>
          <p:cNvPr id="311" name="Google Shape;311;p9"/>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12" name="Google Shape;312;p9"/>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10</a:t>
            </a:fld>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Μέρος-1</a:t>
            </a:r>
            <a:endParaRPr/>
          </a:p>
        </p:txBody>
      </p:sp>
      <p:sp>
        <p:nvSpPr>
          <p:cNvPr id="319" name="Google Shape;319;p11"/>
          <p:cNvSpPr txBox="1">
            <a:spLocks noGrp="1"/>
          </p:cNvSpPr>
          <p:nvPr>
            <p:ph type="body" idx="3"/>
          </p:nvPr>
        </p:nvSpPr>
        <p:spPr>
          <a:xfrm>
            <a:off x="6599800" y="1828799"/>
            <a:ext cx="5502575" cy="591127"/>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Θέμα-1 Εισαγωγή στην ασφάλεια στον κυβερνοχώρο στην υγειονομική περίθαλψη</a:t>
            </a:r>
            <a:endParaRPr/>
          </a:p>
        </p:txBody>
      </p:sp>
      <p:sp>
        <p:nvSpPr>
          <p:cNvPr id="320" name="Google Shape;320;p11"/>
          <p:cNvSpPr txBox="1">
            <a:spLocks noGrp="1"/>
          </p:cNvSpPr>
          <p:nvPr>
            <p:ph type="body" idx="4"/>
          </p:nvPr>
        </p:nvSpPr>
        <p:spPr>
          <a:xfrm>
            <a:off x="6599800" y="2377440"/>
            <a:ext cx="5592300"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l"/>
              <a:t>Προκλήσεις στον τομέα της κυβερνοασφάλειας ειδικά στον τομέα της υγειονομικής περίθαλψης</a:t>
            </a:r>
            <a:endParaRPr lang="el-GR"/>
          </a:p>
          <a:p>
            <a:pPr marL="285750" indent="-285750">
              <a:spcBef>
                <a:spcPts val="600"/>
              </a:spcBef>
              <a:buFont typeface="Arial" panose="020B0604020202020204" pitchFamily="34" charset="0"/>
              <a:buChar char="•"/>
            </a:pPr>
            <a:r>
              <a:rPr lang="el"/>
              <a:t>Συνέπειες παραβιάσεων ασφάλειας δικτύου</a:t>
            </a:r>
          </a:p>
          <a:p>
            <a:pPr marL="285750" indent="-285750">
              <a:spcBef>
                <a:spcPts val="600"/>
              </a:spcBef>
              <a:buFont typeface="Arial" panose="020B0604020202020204" pitchFamily="34" charset="0"/>
              <a:buChar char="•"/>
            </a:pPr>
            <a:r>
              <a:rPr lang="el"/>
              <a:t>Περιπτωσιολογικές μελέτες που απεικονίζουν τη σημασία της ασφάλειας στον κυβερνοχώρο στην υγειονομική περίθαλψη.</a:t>
            </a: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11</a:t>
            </a:fld>
            <a:endParaRPr>
              <a:solidFill>
                <a:schemeClr val="lt1"/>
              </a:solidFill>
            </a:endParaRPr>
          </a:p>
        </p:txBody>
      </p:sp>
      <p:sp>
        <p:nvSpPr>
          <p:cNvPr id="2" name="Google Shape;319;p11">
            <a:extLst>
              <a:ext uri="{FF2B5EF4-FFF2-40B4-BE49-F238E27FC236}">
                <a16:creationId xmlns:a16="http://schemas.microsoft.com/office/drawing/2014/main" id="{84CA673A-E794-B205-4342-6A55D1483CE8}"/>
              </a:ext>
            </a:extLst>
          </p:cNvPr>
          <p:cNvSpPr txBox="1">
            <a:spLocks/>
          </p:cNvSpPr>
          <p:nvPr/>
        </p:nvSpPr>
        <p:spPr>
          <a:xfrm>
            <a:off x="6596894" y="3796504"/>
            <a:ext cx="5502625" cy="282506"/>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l" sz="1600" dirty="0"/>
              <a:t>Θέμα-2 Διαχείριση και αναφορά ευπαθειών</a:t>
            </a:r>
            <a:endParaRPr lang="en-US" dirty="0"/>
          </a:p>
        </p:txBody>
      </p:sp>
      <p:sp>
        <p:nvSpPr>
          <p:cNvPr id="3" name="Google Shape;320;p11"/>
          <p:cNvSpPr txBox="1">
            <a:spLocks/>
          </p:cNvSpPr>
          <p:nvPr/>
        </p:nvSpPr>
        <p:spPr>
          <a:xfrm>
            <a:off x="6599775" y="3999607"/>
            <a:ext cx="5315109" cy="1384764"/>
          </a:xfrm>
          <a:prstGeom prst="rect">
            <a:avLst/>
          </a:prstGeom>
          <a:noFill/>
          <a:ln>
            <a:noFill/>
          </a:ln>
        </p:spPr>
        <p:txBody>
          <a:bodyPr spcFirstLastPara="1" wrap="square" lIns="91425" tIns="4570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1400"/>
              <a:buFont typeface="Calibri"/>
              <a:buNone/>
              <a:defRPr sz="1400" b="0" i="0" u="none" strike="noStrike" cap="none">
                <a:solidFill>
                  <a:schemeClr val="lt1"/>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lt1"/>
              </a:buClr>
              <a:buSzPts val="1200"/>
              <a:buFont typeface="Calibri"/>
              <a:buNone/>
              <a:defRPr sz="120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85750" indent="-285750">
              <a:spcBef>
                <a:spcPts val="600"/>
              </a:spcBef>
              <a:buFont typeface="Arial" panose="020B0604020202020204" pitchFamily="34" charset="0"/>
              <a:buChar char="•"/>
            </a:pPr>
            <a:r>
              <a:rPr lang="el" dirty="0"/>
              <a:t>Διάγραμμα κύκλου ζωής διαχείρισης ευπαθειών</a:t>
            </a:r>
          </a:p>
          <a:p>
            <a:pPr marL="285750" indent="-285750">
              <a:spcBef>
                <a:spcPts val="600"/>
              </a:spcBef>
              <a:buFont typeface="Arial" panose="020B0604020202020204" pitchFamily="34" charset="0"/>
              <a:buChar char="•"/>
            </a:pPr>
            <a:r>
              <a:rPr lang="el" dirty="0"/>
              <a:t>Επισκόπηση των αρχών διαχείρισης ευπαθειών στην υγειονομική περίθαλψη. </a:t>
            </a:r>
          </a:p>
          <a:p>
            <a:pPr marL="285750" indent="-285750">
              <a:spcBef>
                <a:spcPts val="600"/>
              </a:spcBef>
              <a:buFont typeface="Arial" panose="020B0604020202020204" pitchFamily="34" charset="0"/>
              <a:buChar char="•"/>
            </a:pPr>
            <a:r>
              <a:rPr lang="el" dirty="0"/>
              <a:t>Βέλτιστες πρακτικές στη διαχείριση ευπαθειών.</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254857" y="180526"/>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dirty="0"/>
              <a:t>Περίγραμμα Εκπαίδευσης</a:t>
            </a:r>
            <a:endParaRPr dirty="0"/>
          </a:p>
        </p:txBody>
      </p:sp>
      <p:sp>
        <p:nvSpPr>
          <p:cNvPr id="318" name="Google Shape;318;p11"/>
          <p:cNvSpPr txBox="1">
            <a:spLocks noGrp="1"/>
          </p:cNvSpPr>
          <p:nvPr>
            <p:ph type="subTitle" idx="1"/>
          </p:nvPr>
        </p:nvSpPr>
        <p:spPr>
          <a:xfrm>
            <a:off x="6290746" y="1014201"/>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Μέρος-2</a:t>
            </a:r>
            <a:endParaRPr dirty="0"/>
          </a:p>
        </p:txBody>
      </p:sp>
      <p:sp>
        <p:nvSpPr>
          <p:cNvPr id="321" name="Google Shape;321;p11"/>
          <p:cNvSpPr txBox="1">
            <a:spLocks noGrp="1"/>
          </p:cNvSpPr>
          <p:nvPr>
            <p:ph type="body" idx="5"/>
          </p:nvPr>
        </p:nvSpPr>
        <p:spPr>
          <a:xfrm>
            <a:off x="6290746" y="3388912"/>
            <a:ext cx="5188800" cy="40200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None/>
            </a:pPr>
            <a:r>
              <a:rPr lang="el" sz="1600" dirty="0"/>
              <a:t>Θέμα-4: Συνεχής παρακολούθηση υποδομής με εργαλεία που βασίζονται στο νέφος</a:t>
            </a:r>
            <a:endParaRPr dirty="0"/>
          </a:p>
        </p:txBody>
      </p:sp>
      <p:sp>
        <p:nvSpPr>
          <p:cNvPr id="322" name="Google Shape;322;p11"/>
          <p:cNvSpPr txBox="1">
            <a:spLocks noGrp="1"/>
          </p:cNvSpPr>
          <p:nvPr>
            <p:ph type="body" idx="6"/>
          </p:nvPr>
        </p:nvSpPr>
        <p:spPr>
          <a:xfrm>
            <a:off x="5840731" y="3660376"/>
            <a:ext cx="6351270" cy="1899879"/>
          </a:xfrm>
          <a:prstGeom prst="rect">
            <a:avLst/>
          </a:prstGeom>
          <a:noFill/>
          <a:ln>
            <a:noFill/>
          </a:ln>
        </p:spPr>
        <p:txBody>
          <a:bodyPr spcFirstLastPara="1" wrap="square" lIns="91425" tIns="45700" rIns="0" bIns="45700" anchor="t" anchorCtr="0">
            <a:noAutofit/>
          </a:bodyPr>
          <a:lstStyle/>
          <a:p>
            <a:pPr marL="285750" lvl="0" indent="-285750" algn="l" rtl="0">
              <a:lnSpc>
                <a:spcPct val="100000"/>
              </a:lnSpc>
              <a:spcBef>
                <a:spcPts val="600"/>
              </a:spcBef>
              <a:spcAft>
                <a:spcPts val="0"/>
              </a:spcAft>
              <a:buSzPts val="1400"/>
              <a:buFont typeface="Arial" panose="020B0604020202020204" pitchFamily="34" charset="0"/>
              <a:buChar char="•"/>
            </a:pPr>
            <a:r>
              <a:rPr lang="el" dirty="0"/>
              <a:t>Εισαγωγή στις πλατφόρμες διαχείρισης που βασίζονται στο cloud για την παρακολούθηση της υποδομής.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Πρακτικές ασκήσεις σχετικά με τη χρήση του εργαλείου Security Infusion για τον εντοπισμό και την αποκατάσταση τρωτών σημείων.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Δημιουργία αξιοποιήσιμων αναφορών σχετικά με την κατάσταση του συστήματος και τα τρωτά σημεία για τους ενδιαφερόμενους</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Ζωντανή επίδειξη της δημιουργίας συνεχούς παρακολούθησης κρίσιμων συστημάτων υγειονομικής περίθαλψης. </a:t>
            </a:r>
          </a:p>
          <a:p>
            <a:pPr marL="285750" lvl="0" indent="-285750" algn="l" rtl="0">
              <a:lnSpc>
                <a:spcPct val="100000"/>
              </a:lnSpc>
              <a:spcBef>
                <a:spcPts val="600"/>
              </a:spcBef>
              <a:spcAft>
                <a:spcPts val="0"/>
              </a:spcAft>
              <a:buSzPts val="1400"/>
              <a:buFont typeface="Arial" panose="020B0604020202020204" pitchFamily="34" charset="0"/>
              <a:buChar char="•"/>
            </a:pPr>
            <a:r>
              <a:rPr lang="el" dirty="0"/>
              <a:t>Επίδειξη του τρόπου χρήσης ενός κεντρικού πίνακα ελέγχου για την ανάλυση ιστορικών γεγονότων και τη διασφάλιση επιτήρησης 24x7 και εξέτασης οποιουδήποτε ιστορικού γεγονότος χαμηλού επιπέδου, εάν χρειάζεται.</a:t>
            </a:r>
          </a:p>
          <a:p>
            <a:pPr marL="285750" lvl="0" indent="-285750" algn="l" rtl="0">
              <a:lnSpc>
                <a:spcPct val="100000"/>
              </a:lnSpc>
              <a:spcBef>
                <a:spcPts val="600"/>
              </a:spcBef>
              <a:spcAft>
                <a:spcPts val="0"/>
              </a:spcAft>
              <a:buSzPts val="1400"/>
              <a:buFont typeface="Arial" panose="020B0604020202020204" pitchFamily="34" charset="0"/>
              <a:buChar char="•"/>
            </a:pPr>
            <a:endParaRPr lang="en-US" dirty="0"/>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12</a:t>
            </a:fld>
            <a:endParaRPr>
              <a:solidFill>
                <a:schemeClr val="lt1"/>
              </a:solidFill>
            </a:endParaRPr>
          </a:p>
        </p:txBody>
      </p:sp>
      <p:sp>
        <p:nvSpPr>
          <p:cNvPr id="5" name="Text Placeholder 4">
            <a:extLst>
              <a:ext uri="{FF2B5EF4-FFF2-40B4-BE49-F238E27FC236}">
                <a16:creationId xmlns:a16="http://schemas.microsoft.com/office/drawing/2014/main" id="{8A60C4AB-7422-6A8B-F208-2B7A85B161BD}"/>
              </a:ext>
            </a:extLst>
          </p:cNvPr>
          <p:cNvSpPr>
            <a:spLocks noGrp="1"/>
          </p:cNvSpPr>
          <p:nvPr>
            <p:ph type="body" idx="4"/>
          </p:nvPr>
        </p:nvSpPr>
        <p:spPr>
          <a:xfrm>
            <a:off x="5762626" y="1877611"/>
            <a:ext cx="6267104" cy="1068780"/>
          </a:xfrm>
        </p:spPr>
        <p:txBody>
          <a:bodyPr/>
          <a:lstStyle/>
          <a:p>
            <a:pPr marL="514350" indent="-285750" algn="l">
              <a:spcBef>
                <a:spcPts val="600"/>
              </a:spcBef>
              <a:buFont typeface="Arial" panose="020B0604020202020204" pitchFamily="34" charset="0"/>
              <a:buChar char="•"/>
            </a:pPr>
            <a:r>
              <a:rPr lang="el" dirty="0"/>
              <a:t>Συνηθισμένες απειλές στον κυβερνοχώρο </a:t>
            </a:r>
            <a:r>
              <a:rPr lang="el" sz="1400" dirty="0"/>
              <a:t>που στοχεύουν την υγειονομική περίθαλψη.</a:t>
            </a:r>
          </a:p>
          <a:p>
            <a:pPr marL="514350" indent="-285750">
              <a:spcBef>
                <a:spcPts val="600"/>
              </a:spcBef>
              <a:buFont typeface="Arial" panose="020B0604020202020204" pitchFamily="34" charset="0"/>
              <a:buChar char="•"/>
            </a:pPr>
            <a:r>
              <a:rPr lang="el" dirty="0"/>
              <a:t>Βέλτιστες πρακτικές για ταχεία αντιμετώπιση περιστατικών στον κυβερνοχώρο</a:t>
            </a:r>
          </a:p>
          <a:p>
            <a:pPr marL="514350" indent="-285750">
              <a:spcBef>
                <a:spcPts val="600"/>
              </a:spcBef>
              <a:buFont typeface="Arial" panose="020B0604020202020204" pitchFamily="34" charset="0"/>
              <a:buChar char="•"/>
            </a:pPr>
            <a:r>
              <a:rPr lang="el" dirty="0"/>
              <a:t>Επισκόπηση των Cyber Ranges και των εργαλείων SIEM </a:t>
            </a:r>
          </a:p>
        </p:txBody>
      </p:sp>
      <p:sp>
        <p:nvSpPr>
          <p:cNvPr id="6" name="Google Shape;321;p11">
            <a:extLst>
              <a:ext uri="{FF2B5EF4-FFF2-40B4-BE49-F238E27FC236}">
                <a16:creationId xmlns:a16="http://schemas.microsoft.com/office/drawing/2014/main" id="{799E3BCC-E13D-4163-FC6A-AAB17461C474}"/>
              </a:ext>
            </a:extLst>
          </p:cNvPr>
          <p:cNvSpPr txBox="1">
            <a:spLocks/>
          </p:cNvSpPr>
          <p:nvPr/>
        </p:nvSpPr>
        <p:spPr>
          <a:xfrm>
            <a:off x="6301778" y="1591865"/>
            <a:ext cx="5188800" cy="402000"/>
          </a:xfrm>
          <a:prstGeom prst="rect">
            <a:avLst/>
          </a:prstGeom>
          <a:noFill/>
          <a:ln>
            <a:noFill/>
          </a:ln>
        </p:spPr>
        <p:txBody>
          <a:bodyPr spcFirstLastPara="1" wrap="square" lIns="91425" tIns="0" rIns="0" bIns="4570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ourier New"/>
              <a:buNone/>
              <a:defRPr sz="2000" b="0" i="0" u="none" strike="noStrike" cap="none">
                <a:solidFill>
                  <a:schemeClr val="accent1"/>
                </a:solidFill>
                <a:latin typeface="Century Gothic"/>
                <a:ea typeface="Century Gothic"/>
                <a:cs typeface="Century Gothic"/>
                <a:sym typeface="Century Gothic"/>
              </a:defRPr>
            </a:lvl1pPr>
            <a:lvl2pPr marL="914400" marR="0" lvl="1" indent="-304800" algn="l" rtl="0">
              <a:lnSpc>
                <a:spcPct val="100000"/>
              </a:lnSpc>
              <a:spcBef>
                <a:spcPts val="600"/>
              </a:spcBef>
              <a:spcAft>
                <a:spcPts val="0"/>
              </a:spcAft>
              <a:buClr>
                <a:schemeClr val="lt1"/>
              </a:buClr>
              <a:buSzPts val="1200"/>
              <a:buFont typeface="Courier New"/>
              <a:buChar char="o"/>
              <a:defRPr sz="1200" b="0" i="0" u="none" strike="noStrike" cap="none">
                <a:solidFill>
                  <a:schemeClr val="lt1"/>
                </a:solidFill>
                <a:latin typeface="Century Gothic"/>
                <a:ea typeface="Century Gothic"/>
                <a:cs typeface="Century Gothic"/>
                <a:sym typeface="Century Gothic"/>
              </a:defRPr>
            </a:lvl2pPr>
            <a:lvl3pPr marL="1371600" marR="0" lvl="2"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3pPr>
            <a:lvl4pPr marL="1828800" marR="0" lvl="3"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4pPr>
            <a:lvl5pPr marL="2286000" marR="0" lvl="4" indent="-295275" algn="l" rtl="0">
              <a:lnSpc>
                <a:spcPct val="100000"/>
              </a:lnSpc>
              <a:spcBef>
                <a:spcPts val="400"/>
              </a:spcBef>
              <a:spcAft>
                <a:spcPts val="0"/>
              </a:spcAft>
              <a:buClr>
                <a:schemeClr val="lt1"/>
              </a:buClr>
              <a:buSzPts val="1050"/>
              <a:buFont typeface="Courier New"/>
              <a:buChar char="o"/>
              <a:defRPr sz="1050" b="0" i="0" u="none" strike="noStrike" cap="none">
                <a:solidFill>
                  <a:schemeClr val="lt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buSzPts val="1600"/>
            </a:pPr>
            <a:r>
              <a:rPr lang="el" sz="1600" dirty="0"/>
              <a:t>Θέμα-3: Ειδοποιήσεις απειλών σε πραγματικό χρόνο και απόκριση</a:t>
            </a:r>
            <a:endParaRPr lang="en-US" dirty="0"/>
          </a:p>
        </p:txBody>
      </p:sp>
    </p:spTree>
    <p:extLst>
      <p:ext uri="{BB962C8B-B14F-4D97-AF65-F5344CB8AC3E}">
        <p14:creationId xmlns:p14="http://schemas.microsoft.com/office/powerpoint/2010/main" val="700892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1"/>
          <p:cNvSpPr txBox="1">
            <a:spLocks noGrp="1"/>
          </p:cNvSpPr>
          <p:nvPr>
            <p:ph type="ctrTitle"/>
          </p:nvPr>
        </p:nvSpPr>
        <p:spPr>
          <a:xfrm>
            <a:off x="6599787" y="304800"/>
            <a:ext cx="4786800" cy="9831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3600"/>
              <a:buFont typeface="Book Antiqua"/>
              <a:buNone/>
            </a:pPr>
            <a:r>
              <a:rPr lang="el"/>
              <a:t>Περίγραμμα Εκπαίδευσης</a:t>
            </a:r>
            <a:endParaRPr/>
          </a:p>
        </p:txBody>
      </p:sp>
      <p:sp>
        <p:nvSpPr>
          <p:cNvPr id="318" name="Google Shape;318;p11"/>
          <p:cNvSpPr txBox="1">
            <a:spLocks noGrp="1"/>
          </p:cNvSpPr>
          <p:nvPr>
            <p:ph type="subTitle" idx="1"/>
          </p:nvPr>
        </p:nvSpPr>
        <p:spPr>
          <a:xfrm>
            <a:off x="6599787" y="1371600"/>
            <a:ext cx="4786800" cy="465386"/>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Μέρος-2</a:t>
            </a:r>
            <a:endParaRPr/>
          </a:p>
        </p:txBody>
      </p:sp>
      <p:sp>
        <p:nvSpPr>
          <p:cNvPr id="319" name="Google Shape;319;p11"/>
          <p:cNvSpPr txBox="1">
            <a:spLocks noGrp="1"/>
          </p:cNvSpPr>
          <p:nvPr>
            <p:ph type="body" idx="3"/>
          </p:nvPr>
        </p:nvSpPr>
        <p:spPr>
          <a:xfrm>
            <a:off x="6599775" y="2011680"/>
            <a:ext cx="5502625" cy="548640"/>
          </a:xfrm>
          <a:prstGeom prst="rect">
            <a:avLst/>
          </a:prstGeom>
          <a:noFill/>
          <a:ln>
            <a:noFill/>
          </a:ln>
        </p:spPr>
        <p:txBody>
          <a:bodyPr spcFirstLastPara="1" wrap="square" lIns="91425" tIns="0" rIns="0" bIns="45700" anchor="b" anchorCtr="0">
            <a:noAutofit/>
          </a:bodyPr>
          <a:lstStyle/>
          <a:p>
            <a:pPr marL="0" lvl="0" indent="0" algn="l" rtl="0">
              <a:lnSpc>
                <a:spcPct val="100000"/>
              </a:lnSpc>
              <a:spcBef>
                <a:spcPts val="0"/>
              </a:spcBef>
              <a:spcAft>
                <a:spcPts val="0"/>
              </a:spcAft>
              <a:buSzPts val="1600"/>
              <a:buFont typeface="Courier New"/>
              <a:buNone/>
            </a:pPr>
            <a:r>
              <a:rPr lang="el" sz="1600"/>
              <a:t>Θέμα-5: Συνεργασία &amp; Ανταλλαγή γνώσεων</a:t>
            </a:r>
            <a:endParaRPr/>
          </a:p>
        </p:txBody>
      </p:sp>
      <p:sp>
        <p:nvSpPr>
          <p:cNvPr id="320" name="Google Shape;320;p11"/>
          <p:cNvSpPr txBox="1">
            <a:spLocks noGrp="1"/>
          </p:cNvSpPr>
          <p:nvPr>
            <p:ph type="body" idx="4"/>
          </p:nvPr>
        </p:nvSpPr>
        <p:spPr>
          <a:xfrm>
            <a:off x="6599800" y="2560320"/>
            <a:ext cx="5139618" cy="1701570"/>
          </a:xfrm>
          <a:prstGeom prst="rect">
            <a:avLst/>
          </a:prstGeom>
          <a:noFill/>
          <a:ln>
            <a:noFill/>
          </a:ln>
        </p:spPr>
        <p:txBody>
          <a:bodyPr spcFirstLastPara="1" wrap="square" lIns="91425" tIns="45700" rIns="0" bIns="45700" anchor="t" anchorCtr="0">
            <a:noAutofit/>
          </a:bodyPr>
          <a:lstStyle/>
          <a:p>
            <a:pPr marL="285750" indent="-285750">
              <a:spcBef>
                <a:spcPts val="600"/>
              </a:spcBef>
              <a:buFont typeface="Arial" panose="020B0604020202020204" pitchFamily="34" charset="0"/>
              <a:buChar char="•"/>
            </a:pPr>
            <a:r>
              <a:rPr lang="el"/>
              <a:t>Συζήτηση σχετικά με τη σημασία της συνεχούς εκπαίδευσης και κατάρτισης για τους επαγγελματίες στον τομέα της ασφάλειας στον κυβερνοχώρο στον τομέα της υγειονομικής περίθαλψης.</a:t>
            </a:r>
          </a:p>
          <a:p>
            <a:pPr marL="285750" indent="-285750">
              <a:spcBef>
                <a:spcPts val="600"/>
              </a:spcBef>
              <a:buFont typeface="Arial" panose="020B0604020202020204" pitchFamily="34" charset="0"/>
              <a:buChar char="•"/>
            </a:pPr>
            <a:r>
              <a:rPr lang="el"/>
              <a:t>Προβληματισμός σχετικά με τα βασικά συμπεράσματα του σεμιναρίου και συστάσεις για συνεχή βελτίωση των στρατηγικών κυβερνοασφάλειας στον τομέα της υγειονομικής περίθαλψης</a:t>
            </a:r>
            <a:endParaRPr/>
          </a:p>
        </p:txBody>
      </p:sp>
      <p:grpSp>
        <p:nvGrpSpPr>
          <p:cNvPr id="323" name="Google Shape;323;p11"/>
          <p:cNvGrpSpPr/>
          <p:nvPr/>
        </p:nvGrpSpPr>
        <p:grpSpPr>
          <a:xfrm>
            <a:off x="3084061" y="0"/>
            <a:ext cx="2959129" cy="6871447"/>
            <a:chOff x="3084061" y="0"/>
            <a:chExt cx="2959129" cy="6871447"/>
          </a:xfrm>
        </p:grpSpPr>
        <p:sp>
          <p:nvSpPr>
            <p:cNvPr id="324" name="Google Shape;324;p11"/>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325" name="Google Shape;325;p11"/>
            <p:cNvCxnSpPr/>
            <p:nvPr/>
          </p:nvCxnSpPr>
          <p:spPr>
            <a:xfrm flipH="1">
              <a:off x="3084061"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326" name="Google Shape;326;p11" descr="Ένα φλιτζάνι καφέ και ένα σημειωματάριο σε ένα τραπέζι&#10;&#10;Περιγραφή που δημιουργείται αυτόματα"/>
          <p:cNvPicPr preferRelativeResize="0">
            <a:picLocks noGrp="1"/>
          </p:cNvPicPr>
          <p:nvPr>
            <p:ph type="pic" idx="2"/>
          </p:nvPr>
        </p:nvPicPr>
        <p:blipFill rotWithShape="1">
          <a:blip r:embed="rId3">
            <a:alphaModFix/>
          </a:blip>
          <a:srcRect l="13124" r="13124"/>
          <a:stretch/>
        </p:blipFill>
        <p:spPr>
          <a:xfrm>
            <a:off x="0" y="-2235"/>
            <a:ext cx="5840730" cy="6862275"/>
          </a:xfrm>
          <a:prstGeom prst="rect">
            <a:avLst/>
          </a:prstGeom>
          <a:solidFill>
            <a:schemeClr val="lt2"/>
          </a:solidFill>
          <a:ln>
            <a:noFill/>
          </a:ln>
        </p:spPr>
      </p:pic>
      <p:pic>
        <p:nvPicPr>
          <p:cNvPr id="327" name="Google Shape;327;p11"/>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28" name="Google Shape;328;p11"/>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13</a:t>
            </a:fld>
            <a:endParaRPr>
              <a:solidFill>
                <a:schemeClr val="lt1"/>
              </a:solidFill>
            </a:endParaRPr>
          </a:p>
        </p:txBody>
      </p:sp>
    </p:spTree>
    <p:extLst>
      <p:ext uri="{BB962C8B-B14F-4D97-AF65-F5344CB8AC3E}">
        <p14:creationId xmlns:p14="http://schemas.microsoft.com/office/powerpoint/2010/main" val="287473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9"/>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Μέθοδος αξιολόγησης</a:t>
            </a:r>
            <a:endParaRPr/>
          </a:p>
        </p:txBody>
      </p:sp>
      <p:sp>
        <p:nvSpPr>
          <p:cNvPr id="374" name="Google Shape;374;p19"/>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grpSp>
        <p:nvGrpSpPr>
          <p:cNvPr id="375" name="Google Shape;375;p19"/>
          <p:cNvGrpSpPr/>
          <p:nvPr/>
        </p:nvGrpSpPr>
        <p:grpSpPr>
          <a:xfrm>
            <a:off x="7370364" y="-23539"/>
            <a:ext cx="2562565" cy="6885155"/>
            <a:chOff x="7370364" y="-23539"/>
            <a:chExt cx="2562565" cy="6885155"/>
          </a:xfrm>
        </p:grpSpPr>
        <p:pic>
          <p:nvPicPr>
            <p:cNvPr id="376" name="Google Shape;376;p19"/>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77" name="Google Shape;377;p19"/>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379" name="Google Shape;379;p19"/>
          <p:cNvSpPr txBox="1"/>
          <p:nvPr/>
        </p:nvSpPr>
        <p:spPr>
          <a:xfrm>
            <a:off x="76243" y="1360726"/>
            <a:ext cx="7058916" cy="302766"/>
          </a:xfrm>
          <a:prstGeom prst="rect">
            <a:avLst/>
          </a:prstGeom>
          <a:noFill/>
          <a:ln>
            <a:noFill/>
          </a:ln>
        </p:spPr>
        <p:txBody>
          <a:bodyPr spcFirstLastPara="1" wrap="square" lIns="0" tIns="14850" rIns="0" bIns="0" anchor="t" anchorCtr="0">
            <a:spAutoFit/>
          </a:bodyPr>
          <a:lstStyle/>
          <a:p>
            <a:pPr marL="14851" marR="0" lvl="0" indent="0" algn="l" rtl="0">
              <a:spcBef>
                <a:spcPts val="0"/>
              </a:spcBef>
              <a:spcAft>
                <a:spcPts val="0"/>
              </a:spcAft>
              <a:buNone/>
            </a:pPr>
            <a:r>
              <a:rPr lang="el" sz="1870" dirty="0">
                <a:solidFill>
                  <a:schemeClr val="bg2"/>
                </a:solidFill>
                <a:latin typeface="Arial"/>
                <a:ea typeface="Arial"/>
                <a:cs typeface="Arial"/>
                <a:sym typeface="Arial"/>
              </a:rPr>
              <a:t>Περιγράψτε τα στοιχεία αξιολόγησης και τη διαδικασία αξιολόγησης</a:t>
            </a:r>
            <a:endParaRPr sz="1870" dirty="0">
              <a:solidFill>
                <a:schemeClr val="bg2"/>
              </a:solidFill>
              <a:latin typeface="Arial"/>
              <a:ea typeface="Arial"/>
              <a:cs typeface="Arial"/>
              <a:sym typeface="Arial"/>
            </a:endParaRPr>
          </a:p>
        </p:txBody>
      </p:sp>
      <p:pic>
        <p:nvPicPr>
          <p:cNvPr id="380" name="Google Shape;380;p19" descr="Ένα άτομο που κάθεται σε ένα γραφείο γράφοντας σε ένα χαρτί&#10;&#10;Περιγραφή που δημιουργείται αυτόματα"/>
          <p:cNvPicPr preferRelativeResize="0">
            <a:picLocks noGrp="1"/>
          </p:cNvPicPr>
          <p:nvPr>
            <p:ph type="pic" idx="2"/>
          </p:nvPr>
        </p:nvPicPr>
        <p:blipFill rotWithShape="1">
          <a:blip r:embed="rId4">
            <a:alphaModFix/>
          </a:blip>
          <a:srcRect l="13621" r="13621"/>
          <a:stretch/>
        </p:blipFill>
        <p:spPr>
          <a:xfrm flipH="1">
            <a:off x="7163691" y="0"/>
            <a:ext cx="5024825" cy="6858000"/>
          </a:xfrm>
          <a:prstGeom prst="rect">
            <a:avLst/>
          </a:prstGeom>
          <a:solidFill>
            <a:schemeClr val="lt2"/>
          </a:solidFill>
          <a:ln>
            <a:noFill/>
          </a:ln>
        </p:spPr>
      </p:pic>
      <p:pic>
        <p:nvPicPr>
          <p:cNvPr id="381" name="Google Shape;381;p19"/>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82" name="Google Shape;382;p19"/>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14</a:t>
            </a:fld>
            <a:endParaRPr/>
          </a:p>
        </p:txBody>
      </p:sp>
      <p:sp>
        <p:nvSpPr>
          <p:cNvPr id="2" name="TextBox 1">
            <a:extLst>
              <a:ext uri="{FF2B5EF4-FFF2-40B4-BE49-F238E27FC236}">
                <a16:creationId xmlns:a16="http://schemas.microsoft.com/office/drawing/2014/main" id="{D8A4EF7C-D326-70E7-C518-2B9EEAE42039}"/>
              </a:ext>
            </a:extLst>
          </p:cNvPr>
          <p:cNvSpPr txBox="1"/>
          <p:nvPr/>
        </p:nvSpPr>
        <p:spPr>
          <a:xfrm>
            <a:off x="676656" y="2103120"/>
            <a:ext cx="5858091" cy="3754874"/>
          </a:xfrm>
          <a:prstGeom prst="rect">
            <a:avLst/>
          </a:prstGeom>
          <a:noFill/>
        </p:spPr>
        <p:txBody>
          <a:bodyPr wrap="square" rtlCol="0">
            <a:spAutoFit/>
          </a:bodyPr>
          <a:lstStyle/>
          <a:p>
            <a:pPr marL="285750" indent="-285750">
              <a:buClr>
                <a:schemeClr val="bg2"/>
              </a:buClr>
              <a:buFont typeface="Wingdings" panose="05000000000000000000" pitchFamily="2" charset="2"/>
              <a:buChar char="v"/>
            </a:pPr>
            <a:r>
              <a:rPr lang="el" b="1">
                <a:solidFill>
                  <a:schemeClr val="tx1"/>
                </a:solidFill>
                <a:highlight>
                  <a:schemeClr val="lt1"/>
                </a:highlight>
                <a:latin typeface="Century Gothic"/>
                <a:sym typeface="Century Gothic"/>
              </a:rPr>
              <a:t>Η αυτοαξιολόγηση</a:t>
            </a:r>
            <a:r>
              <a:rPr lang="el">
                <a:solidFill>
                  <a:schemeClr val="tx1"/>
                </a:solidFill>
                <a:highlight>
                  <a:schemeClr val="lt1"/>
                </a:highlight>
                <a:latin typeface="Century Gothic"/>
                <a:sym typeface="Century Gothic"/>
              </a:rPr>
              <a:t> αποτελεί θεμελιώδες στοιχείο, παρέχοντας σε κάθε συμμετέχοντα την ευκαιρία να προβληματιστεί σχετικά με το μαθησιακό του ταξίδι και να αξιολογήσει την κατανόησή του για τις στρατηγικές ασφάλειας στον κυβερνοχώρο που συζητήθηκαν. </a:t>
            </a:r>
          </a:p>
          <a:p>
            <a:pPr marL="285750" indent="-285750">
              <a:buClr>
                <a:schemeClr val="bg2"/>
              </a:buClr>
              <a:buFont typeface="Wingdings" panose="05000000000000000000" pitchFamily="2" charset="2"/>
              <a:buChar char="v"/>
            </a:pPr>
            <a:endParaRPr lang="en-US">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l">
                <a:solidFill>
                  <a:schemeClr val="tx1"/>
                </a:solidFill>
                <a:highlight>
                  <a:schemeClr val="lt1"/>
                </a:highlight>
                <a:latin typeface="Century Gothic"/>
                <a:sym typeface="Century Gothic"/>
              </a:rPr>
              <a:t>Επιπλέον, η αξιολόγηση από τον εκπαιδευτή περιλαμβάνει </a:t>
            </a:r>
            <a:r>
              <a:rPr lang="el" b="1">
                <a:solidFill>
                  <a:schemeClr val="tx1"/>
                </a:solidFill>
                <a:highlight>
                  <a:schemeClr val="lt1"/>
                </a:highlight>
                <a:latin typeface="Century Gothic"/>
                <a:sym typeface="Century Gothic"/>
              </a:rPr>
              <a:t>την επικοινωνία </a:t>
            </a:r>
            <a:r>
              <a:rPr lang="el">
                <a:solidFill>
                  <a:schemeClr val="tx1"/>
                </a:solidFill>
                <a:highlight>
                  <a:schemeClr val="lt1"/>
                </a:highlight>
                <a:latin typeface="Century Gothic"/>
                <a:sym typeface="Century Gothic"/>
              </a:rPr>
              <a:t>και </a:t>
            </a:r>
            <a:r>
              <a:rPr lang="el" b="1">
                <a:solidFill>
                  <a:schemeClr val="tx1"/>
                </a:solidFill>
                <a:highlight>
                  <a:schemeClr val="lt1"/>
                </a:highlight>
                <a:latin typeface="Century Gothic"/>
                <a:sym typeface="Century Gothic"/>
              </a:rPr>
              <a:t>την αλληλεπίδραση των συμμετεχόντων</a:t>
            </a:r>
            <a:r>
              <a:rPr lang="el">
                <a:solidFill>
                  <a:schemeClr val="tx1"/>
                </a:solidFill>
                <a:highlight>
                  <a:schemeClr val="lt1"/>
                </a:highlight>
                <a:latin typeface="Century Gothic"/>
                <a:sym typeface="Century Gothic"/>
              </a:rPr>
              <a:t>, με έμφαση στην προώθηση της κριτικής σκέψης μέσω ανοιχτών συζητήσεων. Αυτό το συνεργατικό περιβάλλον όχι μόνο ενισχύει την κατανόηση των εννοιών της ασφάλειας στον κυβερνοχώρο από τους συμμετέχοντες, αλλά ενθαρρύνει επίσης την εξερεύνηση κρίσιμων πτυχών ειδικά για τον ενεργειακό τομέα. </a:t>
            </a:r>
          </a:p>
          <a:p>
            <a:pPr marL="285750" indent="-285750">
              <a:buClr>
                <a:schemeClr val="bg2"/>
              </a:buClr>
              <a:buFont typeface="Wingdings" panose="05000000000000000000" pitchFamily="2" charset="2"/>
              <a:buChar char="v"/>
            </a:pPr>
            <a:endParaRPr lang="en-US">
              <a:solidFill>
                <a:schemeClr val="tx1"/>
              </a:solidFill>
              <a:highlight>
                <a:schemeClr val="lt1"/>
              </a:highlight>
              <a:latin typeface="Century Gothic"/>
              <a:sym typeface="Century Gothic"/>
            </a:endParaRPr>
          </a:p>
          <a:p>
            <a:pPr marL="285750" indent="-285750">
              <a:buClr>
                <a:schemeClr val="bg2"/>
              </a:buClr>
              <a:buFont typeface="Wingdings" panose="05000000000000000000" pitchFamily="2" charset="2"/>
              <a:buChar char="v"/>
            </a:pPr>
            <a:r>
              <a:rPr lang="el">
                <a:solidFill>
                  <a:schemeClr val="tx1"/>
                </a:solidFill>
                <a:highlight>
                  <a:schemeClr val="lt1"/>
                </a:highlight>
                <a:latin typeface="Century Gothic"/>
                <a:sym typeface="Century Gothic"/>
              </a:rPr>
              <a:t>Με την επιτυχή ολοκλήρωση του σεμιναρίου, οι συμμετέχοντες θα λάβουν </a:t>
            </a:r>
            <a:r>
              <a:rPr lang="el" b="1">
                <a:solidFill>
                  <a:schemeClr val="tx1"/>
                </a:solidFill>
                <a:highlight>
                  <a:schemeClr val="lt1"/>
                </a:highlight>
                <a:latin typeface="Century Gothic"/>
                <a:sym typeface="Century Gothic"/>
              </a:rPr>
              <a:t>Πιστοποιητικό Παρακολούθησης</a:t>
            </a:r>
            <a:r>
              <a:rPr lang="el">
                <a:solidFill>
                  <a:schemeClr val="tx1"/>
                </a:solidFill>
                <a:highlight>
                  <a:schemeClr val="lt1"/>
                </a:highlight>
                <a:latin typeface="Century Gothic"/>
                <a:sym typeface="Century Gothic"/>
              </a:rPr>
              <a:t>, αναγνωρίζοντας την αφοσίωσή τους στην επέκταση των γνώσεών τους για την ασφάλεια στον κυβερνοχώρο στο πλαίσιο της Υγειονομικής Περίθαλψης.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0"/>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
        <p:nvSpPr>
          <p:cNvPr id="388" name="Google Shape;388;p20"/>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Βασικές γνώσεις και προαπαιτούμενα</a:t>
            </a:r>
            <a:endParaRPr/>
          </a:p>
        </p:txBody>
      </p:sp>
      <p:sp>
        <p:nvSpPr>
          <p:cNvPr id="389" name="Google Shape;389;p20"/>
          <p:cNvSpPr txBox="1">
            <a:spLocks noGrp="1"/>
          </p:cNvSpPr>
          <p:nvPr>
            <p:ph type="body" idx="1"/>
          </p:nvPr>
        </p:nvSpPr>
        <p:spPr>
          <a:xfrm>
            <a:off x="893304" y="1808873"/>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a:t>Βασικές γνώσεις:</a:t>
            </a:r>
            <a:endParaRPr/>
          </a:p>
        </p:txBody>
      </p:sp>
      <p:sp>
        <p:nvSpPr>
          <p:cNvPr id="390" name="Google Shape;390;p20"/>
          <p:cNvSpPr txBox="1">
            <a:spLocks noGrp="1"/>
          </p:cNvSpPr>
          <p:nvPr>
            <p:ph type="body" idx="3"/>
          </p:nvPr>
        </p:nvSpPr>
        <p:spPr>
          <a:xfrm>
            <a:off x="893350" y="2103120"/>
            <a:ext cx="5885100" cy="17622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1800"/>
              </a:spcAft>
              <a:buSzPts val="1600"/>
              <a:buNone/>
            </a:pPr>
            <a:r>
              <a:rPr lang="el" sz="1600" dirty="0">
                <a:solidFill>
                  <a:schemeClr val="tx1"/>
                </a:solidFill>
                <a:highlight>
                  <a:schemeClr val="lt1"/>
                </a:highlight>
              </a:rPr>
              <a:t>Βασική κατανόηση υπολογιστών και δικτύων</a:t>
            </a:r>
            <a:endParaRPr lang="el-GR" sz="1600" dirty="0">
              <a:solidFill>
                <a:schemeClr val="tx1"/>
              </a:solidFill>
              <a:highlight>
                <a:schemeClr val="lt1"/>
              </a:highlight>
            </a:endParaRPr>
          </a:p>
          <a:p>
            <a:pPr marL="0" indent="0">
              <a:spcBef>
                <a:spcPts val="0"/>
              </a:spcBef>
              <a:buSzPts val="1600"/>
            </a:pPr>
            <a:r>
              <a:rPr lang="el" sz="1600" dirty="0">
                <a:solidFill>
                  <a:schemeClr val="tx1"/>
                </a:solidFill>
                <a:highlight>
                  <a:schemeClr val="lt1"/>
                </a:highlight>
              </a:rPr>
              <a:t>Βασικές γνώσεις πληροφορικής και ασφάλειας</a:t>
            </a:r>
            <a:endParaRPr sz="1600" dirty="0">
              <a:solidFill>
                <a:schemeClr val="tx1"/>
              </a:solidFill>
              <a:highlight>
                <a:schemeClr val="lt1"/>
              </a:highlight>
            </a:endParaRPr>
          </a:p>
          <a:p>
            <a:pPr marL="0" lvl="0" indent="0" algn="l" rtl="0">
              <a:lnSpc>
                <a:spcPct val="100000"/>
              </a:lnSpc>
              <a:spcBef>
                <a:spcPts val="1400"/>
              </a:spcBef>
              <a:spcAft>
                <a:spcPts val="0"/>
              </a:spcAft>
              <a:buSzPts val="1600"/>
              <a:buNone/>
            </a:pPr>
            <a:r>
              <a:rPr lang="el" sz="1600" dirty="0">
                <a:solidFill>
                  <a:schemeClr val="tx1"/>
                </a:solidFill>
                <a:highlight>
                  <a:schemeClr val="lt1"/>
                </a:highlight>
              </a:rPr>
              <a:t>Ευαισθητοποίηση σχετικά με την ασφάλεια στον κυβερνοχώρο</a:t>
            </a:r>
            <a:endParaRPr sz="1600" dirty="0">
              <a:solidFill>
                <a:schemeClr val="tx1"/>
              </a:solidFill>
              <a:highlight>
                <a:schemeClr val="lt1"/>
              </a:highlight>
            </a:endParaRPr>
          </a:p>
        </p:txBody>
      </p:sp>
      <p:sp>
        <p:nvSpPr>
          <p:cNvPr id="391" name="Google Shape;391;p20"/>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392" name="Google Shape;392;p20"/>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393" name="Google Shape;393;p20"/>
          <p:cNvSpPr txBox="1"/>
          <p:nvPr/>
        </p:nvSpPr>
        <p:spPr>
          <a:xfrm>
            <a:off x="893304" y="4258088"/>
            <a:ext cx="5710500" cy="533400"/>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baseline="-25000" dirty="0">
                <a:solidFill>
                  <a:schemeClr val="dk2"/>
                </a:solidFill>
                <a:latin typeface="Century Gothic"/>
                <a:ea typeface="Century Gothic"/>
                <a:cs typeface="Century Gothic"/>
                <a:sym typeface="Century Gothic"/>
              </a:rPr>
              <a:t>Προαπαιτούμενες:</a:t>
            </a:r>
            <a:endParaRPr dirty="0"/>
          </a:p>
        </p:txBody>
      </p:sp>
      <p:sp>
        <p:nvSpPr>
          <p:cNvPr id="394" name="Google Shape;394;p20"/>
          <p:cNvSpPr txBox="1"/>
          <p:nvPr/>
        </p:nvSpPr>
        <p:spPr>
          <a:xfrm>
            <a:off x="893271" y="4791489"/>
            <a:ext cx="5885179" cy="365126"/>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dirty="0">
                <a:solidFill>
                  <a:schemeClr val="tx1"/>
                </a:solidFill>
                <a:highlight>
                  <a:schemeClr val="lt1"/>
                </a:highlight>
                <a:latin typeface="Century Gothic"/>
                <a:ea typeface="Century Gothic"/>
                <a:cs typeface="Century Gothic"/>
                <a:sym typeface="Century Gothic"/>
              </a:rPr>
              <a:t>Καμία</a:t>
            </a:r>
            <a:endParaRPr dirty="0">
              <a:solidFill>
                <a:schemeClr val="tx1"/>
              </a:solidFill>
              <a:highlight>
                <a:schemeClr val="lt1"/>
              </a:highlight>
            </a:endParaRPr>
          </a:p>
        </p:txBody>
      </p:sp>
      <p:pic>
        <p:nvPicPr>
          <p:cNvPr id="395" name="Google Shape;395;p20" descr="Ένα άτομο που κρατά βιβλία σε μια βιβλιοθήκη&#10;&#10;Περιγραφή που δημιουργείται αυτόματα"/>
          <p:cNvPicPr preferRelativeResize="0">
            <a:picLocks noGrp="1"/>
          </p:cNvPicPr>
          <p:nvPr>
            <p:ph type="pic" idx="2"/>
          </p:nvPr>
        </p:nvPicPr>
        <p:blipFill rotWithShape="1">
          <a:blip r:embed="rId4">
            <a:alphaModFix/>
          </a:blip>
          <a:srcRect l="13161" r="13161"/>
          <a:stretch/>
        </p:blipFill>
        <p:spPr>
          <a:xfrm flipH="1">
            <a:off x="7163691" y="0"/>
            <a:ext cx="5024825" cy="6858000"/>
          </a:xfrm>
          <a:prstGeom prst="rect">
            <a:avLst/>
          </a:prstGeom>
          <a:solidFill>
            <a:schemeClr val="lt2"/>
          </a:solidFill>
          <a:ln>
            <a:noFill/>
          </a:ln>
        </p:spPr>
      </p:pic>
      <p:pic>
        <p:nvPicPr>
          <p:cNvPr id="396" name="Google Shape;396;p20"/>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397" name="Google Shape;397;p20"/>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21"/>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16</a:t>
            </a:fld>
            <a:endParaRPr/>
          </a:p>
        </p:txBody>
      </p:sp>
      <p:sp>
        <p:nvSpPr>
          <p:cNvPr id="403" name="Google Shape;403;p21"/>
          <p:cNvSpPr txBox="1">
            <a:spLocks noGrp="1"/>
          </p:cNvSpPr>
          <p:nvPr>
            <p:ph type="ctrTitle"/>
          </p:nvPr>
        </p:nvSpPr>
        <p:spPr>
          <a:xfrm>
            <a:off x="796322" y="320040"/>
            <a:ext cx="6732237" cy="101714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3600"/>
              <a:buFont typeface="Book Antiqua"/>
              <a:buNone/>
            </a:pPr>
            <a:r>
              <a:rPr lang="el" sz="3600"/>
              <a:t>Τεχνικά εργαλεία και άλλες απαιτήσεις</a:t>
            </a:r>
            <a:endParaRPr/>
          </a:p>
        </p:txBody>
      </p:sp>
      <p:sp>
        <p:nvSpPr>
          <p:cNvPr id="404" name="Google Shape;404;p21"/>
          <p:cNvSpPr txBox="1">
            <a:spLocks noGrp="1"/>
          </p:cNvSpPr>
          <p:nvPr>
            <p:ph type="body" idx="1"/>
          </p:nvPr>
        </p:nvSpPr>
        <p:spPr>
          <a:xfrm>
            <a:off x="1037417" y="1803267"/>
            <a:ext cx="5710505" cy="533400"/>
          </a:xfrm>
          <a:prstGeom prst="rect">
            <a:avLst/>
          </a:prstGeom>
          <a:noFill/>
          <a:ln>
            <a:noFill/>
          </a:ln>
        </p:spPr>
        <p:txBody>
          <a:bodyPr spcFirstLastPara="1" wrap="square" lIns="0" tIns="0" rIns="0" bIns="0" anchor="ctr" anchorCtr="0">
            <a:noAutofit/>
          </a:bodyPr>
          <a:lstStyle/>
          <a:p>
            <a:pPr marL="0" lvl="0" indent="0" algn="l" rtl="0">
              <a:lnSpc>
                <a:spcPct val="60000"/>
              </a:lnSpc>
              <a:spcBef>
                <a:spcPts val="0"/>
              </a:spcBef>
              <a:spcAft>
                <a:spcPts val="0"/>
              </a:spcAft>
              <a:buSzPts val="4400"/>
              <a:buNone/>
            </a:pPr>
            <a:r>
              <a:rPr lang="el" dirty="0"/>
              <a:t>Τεχνικά εργαλεία</a:t>
            </a:r>
            <a:endParaRPr dirty="0"/>
          </a:p>
        </p:txBody>
      </p:sp>
      <p:sp>
        <p:nvSpPr>
          <p:cNvPr id="405" name="Google Shape;405;p21"/>
          <p:cNvSpPr txBox="1">
            <a:spLocks noGrp="1"/>
          </p:cNvSpPr>
          <p:nvPr>
            <p:ph type="body" idx="3"/>
          </p:nvPr>
        </p:nvSpPr>
        <p:spPr>
          <a:xfrm>
            <a:off x="1037417" y="2429101"/>
            <a:ext cx="5885179" cy="661572"/>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1400"/>
              </a:spcBef>
              <a:spcAft>
                <a:spcPts val="0"/>
              </a:spcAft>
              <a:buSzPts val="1600"/>
              <a:buNone/>
            </a:pPr>
            <a:r>
              <a:rPr lang="el" sz="1600" dirty="0"/>
              <a:t>Τίποτα Προαπαιτούμενο</a:t>
            </a:r>
            <a:endParaRPr sz="1600" dirty="0"/>
          </a:p>
        </p:txBody>
      </p:sp>
      <p:sp>
        <p:nvSpPr>
          <p:cNvPr id="406" name="Google Shape;406;p21"/>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07" name="Google Shape;407;p21"/>
          <p:cNvPicPr preferRelativeResize="0"/>
          <p:nvPr/>
        </p:nvPicPr>
        <p:blipFill rotWithShape="1">
          <a:blip r:embed="rId3">
            <a:alphaModFix/>
          </a:blip>
          <a:srcRect/>
          <a:stretch/>
        </p:blipFill>
        <p:spPr>
          <a:xfrm rot="10800000">
            <a:off x="7829202" y="5156615"/>
            <a:ext cx="878334" cy="1705001"/>
          </a:xfrm>
          <a:prstGeom prst="rect">
            <a:avLst/>
          </a:prstGeom>
          <a:noFill/>
          <a:ln>
            <a:noFill/>
          </a:ln>
        </p:spPr>
      </p:pic>
      <p:sp>
        <p:nvSpPr>
          <p:cNvPr id="408" name="Google Shape;408;p21"/>
          <p:cNvSpPr txBox="1"/>
          <p:nvPr/>
        </p:nvSpPr>
        <p:spPr>
          <a:xfrm>
            <a:off x="1037417" y="3567055"/>
            <a:ext cx="5710505" cy="483737"/>
          </a:xfrm>
          <a:prstGeom prst="rect">
            <a:avLst/>
          </a:prstGeom>
          <a:noFill/>
          <a:ln>
            <a:noFill/>
          </a:ln>
        </p:spPr>
        <p:txBody>
          <a:bodyPr spcFirstLastPara="1" wrap="square" lIns="0" tIns="0" rIns="0" bIns="0" anchor="ctr" anchorCtr="0">
            <a:noAutofit/>
          </a:bodyPr>
          <a:lstStyle/>
          <a:p>
            <a:pPr marL="0" marR="0" lvl="0" indent="0" algn="l" rtl="0">
              <a:lnSpc>
                <a:spcPct val="60000"/>
              </a:lnSpc>
              <a:spcBef>
                <a:spcPts val="0"/>
              </a:spcBef>
              <a:spcAft>
                <a:spcPts val="0"/>
              </a:spcAft>
              <a:buClr>
                <a:schemeClr val="accent1"/>
              </a:buClr>
              <a:buSzPts val="4400"/>
              <a:buFont typeface="Calibri"/>
              <a:buNone/>
            </a:pPr>
            <a:r>
              <a:rPr lang="el" sz="4400" b="0" baseline="-25000">
                <a:solidFill>
                  <a:schemeClr val="dk2"/>
                </a:solidFill>
                <a:latin typeface="Century Gothic"/>
                <a:ea typeface="Century Gothic"/>
                <a:cs typeface="Century Gothic"/>
                <a:sym typeface="Century Gothic"/>
              </a:rPr>
              <a:t>Άλλες απαιτήσεις</a:t>
            </a:r>
            <a:endParaRPr/>
          </a:p>
        </p:txBody>
      </p:sp>
      <p:sp>
        <p:nvSpPr>
          <p:cNvPr id="409" name="Google Shape;409;p21"/>
          <p:cNvSpPr txBox="1"/>
          <p:nvPr/>
        </p:nvSpPr>
        <p:spPr>
          <a:xfrm>
            <a:off x="1049093" y="4352545"/>
            <a:ext cx="5885179" cy="80407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accent1"/>
              </a:buClr>
              <a:buSzPts val="1600"/>
              <a:buFont typeface="Calibri"/>
              <a:buNone/>
            </a:pPr>
            <a:r>
              <a:rPr lang="el" sz="1600">
                <a:solidFill>
                  <a:srgbClr val="7F7F7F"/>
                </a:solidFill>
                <a:highlight>
                  <a:schemeClr val="lt1"/>
                </a:highlight>
                <a:latin typeface="Century Gothic"/>
                <a:ea typeface="Century Gothic"/>
                <a:cs typeface="Century Gothic"/>
                <a:sym typeface="Century Gothic"/>
              </a:rPr>
              <a:t>Γνώση Βασικών Εννοιών Πληροφορικής / Επίγνωση Πρακτικών Ασφάλειας Διαδικτύου / Προθυμία για Μάθηση και Πειραματισμό / Ενεργός Συμμετοχή</a:t>
            </a:r>
            <a:endParaRPr>
              <a:highlight>
                <a:schemeClr val="lt1"/>
              </a:highlight>
            </a:endParaRPr>
          </a:p>
        </p:txBody>
      </p:sp>
      <p:pic>
        <p:nvPicPr>
          <p:cNvPr id="410" name="Google Shape;410;p21" descr="Μια ομάδα ανθρώπων που εργάζονται σε ένα έργο&#10;&#10;Περιγραφή που δημιουργείται αυτόματα"/>
          <p:cNvPicPr preferRelativeResize="0">
            <a:picLocks noGrp="1"/>
          </p:cNvPicPr>
          <p:nvPr>
            <p:ph type="pic" idx="2"/>
          </p:nvPr>
        </p:nvPicPr>
        <p:blipFill rotWithShape="1">
          <a:blip r:embed="rId4">
            <a:alphaModFix/>
          </a:blip>
          <a:srcRect l="14408" r="14407"/>
          <a:stretch/>
        </p:blipFill>
        <p:spPr>
          <a:xfrm flipH="1">
            <a:off x="7163691" y="0"/>
            <a:ext cx="5024825" cy="6858000"/>
          </a:xfrm>
          <a:prstGeom prst="rect">
            <a:avLst/>
          </a:prstGeom>
          <a:solidFill>
            <a:schemeClr val="lt2"/>
          </a:solidFill>
          <a:ln>
            <a:noFill/>
          </a:ln>
        </p:spPr>
      </p:pic>
      <p:pic>
        <p:nvPicPr>
          <p:cNvPr id="411" name="Google Shape;411;p21"/>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412" name="Google Shape;412;p21"/>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16</a:t>
            </a:fld>
            <a:endParaRPr>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416"/>
        <p:cNvGrpSpPr/>
        <p:nvPr/>
      </p:nvGrpSpPr>
      <p:grpSpPr>
        <a:xfrm>
          <a:off x="0" y="0"/>
          <a:ext cx="0" cy="0"/>
          <a:chOff x="0" y="0"/>
          <a:chExt cx="0" cy="0"/>
        </a:xfrm>
      </p:grpSpPr>
      <p:sp>
        <p:nvSpPr>
          <p:cNvPr id="417" name="Google Shape;417;p22"/>
          <p:cNvSpPr txBox="1">
            <a:spLocks noGrp="1"/>
          </p:cNvSpPr>
          <p:nvPr>
            <p:ph type="ctrTitle"/>
          </p:nvPr>
        </p:nvSpPr>
        <p:spPr>
          <a:xfrm>
            <a:off x="796325" y="320050"/>
            <a:ext cx="6367500" cy="15240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3240"/>
              <a:buFont typeface="Book Antiqua"/>
              <a:buNone/>
            </a:pPr>
            <a:r>
              <a:rPr lang="el" sz="3640">
                <a:solidFill>
                  <a:schemeClr val="accent1"/>
                </a:solidFill>
              </a:rPr>
              <a:t>Πηγές: </a:t>
            </a:r>
            <a:r>
              <a:rPr lang="el" sz="3640"/>
              <a:t>Βιβλία και υλικό αναφοράς</a:t>
            </a:r>
            <a:endParaRPr sz="3640"/>
          </a:p>
        </p:txBody>
      </p:sp>
      <p:sp>
        <p:nvSpPr>
          <p:cNvPr id="418" name="Google Shape;418;p22"/>
          <p:cNvSpPr txBox="1">
            <a:spLocks noGrp="1"/>
          </p:cNvSpPr>
          <p:nvPr>
            <p:ph type="body" idx="1"/>
          </p:nvPr>
        </p:nvSpPr>
        <p:spPr>
          <a:xfrm>
            <a:off x="720125" y="2176200"/>
            <a:ext cx="6367500" cy="3464100"/>
          </a:xfrm>
          <a:prstGeom prst="rect">
            <a:avLst/>
          </a:prstGeom>
          <a:noFill/>
          <a:ln>
            <a:noFill/>
          </a:ln>
        </p:spPr>
        <p:txBody>
          <a:bodyPr spcFirstLastPara="1" wrap="square" lIns="91425" tIns="45700" rIns="0" bIns="0" anchor="t" anchorCtr="0">
            <a:noAutofit/>
          </a:bodyPr>
          <a:lstStyle/>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(2019). Καλές πρακτικές για την ασφάλεια στον κυβερνοχώρο στον ναυτιλιακό τομέα. Δρούγκας, Α., Σαρρή, Α., Κυρανούδη, Π., Ζήση, Α.</a:t>
            </a:r>
            <a:endParaRPr sz="870" dirty="0"/>
          </a:p>
          <a:p>
            <a:pPr marL="228600" lvl="0" indent="-219265" algn="l" rtl="0">
              <a:lnSpc>
                <a:spcPct val="80000"/>
              </a:lnSpc>
              <a:spcBef>
                <a:spcPts val="600"/>
              </a:spcBef>
              <a:spcAft>
                <a:spcPts val="0"/>
              </a:spcAft>
              <a:buSzPts val="870"/>
              <a:buFont typeface="Book Antiqua"/>
              <a:buAutoNum type="arabicPeriod"/>
            </a:pPr>
            <a:r>
              <a:rPr lang="en-US" sz="870" dirty="0"/>
              <a:t>ENISA</a:t>
            </a:r>
            <a:r>
              <a:rPr lang="el" sz="870" dirty="0"/>
              <a:t>. (2023). ENISA: Τοπίο απειλών κατά των μεταφορών. Θεοχαρίδου, Μ., Στάνιτς, Ζ., Δρούγκας, Α., De Sousa Figueiredo, R., Τσεκμεζόγλου, Ε., Naydenov, R., Lella, I., Μαλάτρας, Α.</a:t>
            </a:r>
            <a:endParaRPr sz="870" dirty="0"/>
          </a:p>
          <a:p>
            <a:pPr marL="228600" lvl="0" indent="-219265" algn="l" rtl="0">
              <a:lnSpc>
                <a:spcPct val="80000"/>
              </a:lnSpc>
              <a:spcBef>
                <a:spcPts val="600"/>
              </a:spcBef>
              <a:spcAft>
                <a:spcPts val="0"/>
              </a:spcAft>
              <a:buSzPts val="870"/>
              <a:buAutoNum type="arabicPeriod"/>
            </a:pPr>
            <a:r>
              <a:rPr lang="el" sz="870" dirty="0"/>
              <a:t>Προειδοποίηση της αστυνομίας μετά την κυβερνοεπίθεση των εμπόρων ναρκωτικών. Διατίθεται στη διεύθυνση: </a:t>
            </a:r>
            <a:r>
              <a:rPr lang="el" sz="870" u="sng" dirty="0">
                <a:solidFill>
                  <a:schemeClr val="hlink"/>
                </a:solidFill>
                <a:hlinkClick r:id="rId3"/>
              </a:rPr>
              <a:t>https://www.bbc.com/news/world-europe-24539417</a:t>
            </a:r>
            <a:endParaRPr sz="870" dirty="0"/>
          </a:p>
          <a:p>
            <a:pPr marL="228600" lvl="0" indent="-219265" algn="l" rtl="0">
              <a:lnSpc>
                <a:spcPct val="80000"/>
              </a:lnSpc>
              <a:spcBef>
                <a:spcPts val="600"/>
              </a:spcBef>
              <a:spcAft>
                <a:spcPts val="0"/>
              </a:spcAft>
              <a:buSzPts val="870"/>
              <a:buAutoNum type="arabicPeriod"/>
            </a:pPr>
            <a:r>
              <a:rPr lang="el" sz="870" dirty="0"/>
              <a:t>Η ανείπωτη ιστορία του NotPetya, της πιο καταστροφικής κυβερνοεπίθεσης στην ιστορία. Διατίθεται στη διεύθυνση: </a:t>
            </a:r>
            <a:r>
              <a:rPr lang="el" sz="870" u="sng" dirty="0">
                <a:solidFill>
                  <a:schemeClr val="hlink"/>
                </a:solidFill>
                <a:hlinkClick r:id="rId4"/>
              </a:rPr>
              <a:t>https://www.wired.com/story/notpetya-cyberattack-ukraine-russia-code-crashed-the-world/</a:t>
            </a:r>
            <a:endParaRPr sz="870" dirty="0"/>
          </a:p>
          <a:p>
            <a:pPr marL="228600" lvl="0" indent="-219265" algn="l" rtl="0">
              <a:lnSpc>
                <a:spcPct val="80000"/>
              </a:lnSpc>
              <a:spcBef>
                <a:spcPts val="600"/>
              </a:spcBef>
              <a:spcAft>
                <a:spcPts val="0"/>
              </a:spcAft>
              <a:buSzPts val="870"/>
              <a:buAutoNum type="arabicPeriod"/>
            </a:pPr>
            <a:r>
              <a:rPr lang="el" sz="870" dirty="0"/>
              <a:t>Ταραγμένα νερά: Κυβερνοεπιθέσεις στα λιμάνια του Σαν Ντιέγκο και της Βαρκελώνης. Διατίθεται στη διεύθυνση: </a:t>
            </a:r>
            <a:r>
              <a:rPr lang="el" sz="870" u="sng" dirty="0">
                <a:solidFill>
                  <a:schemeClr val="hlink"/>
                </a:solidFill>
                <a:hlinkClick r:id="rId5"/>
              </a:rPr>
              <a:t>https://darktrace.com/blog/troubled-waters-cyber-attacks-on-san-diego-and-barcelonas-ports</a:t>
            </a:r>
            <a:endParaRPr sz="870" dirty="0"/>
          </a:p>
          <a:p>
            <a:pPr marL="228600" lvl="0" indent="-219265" algn="l" rtl="0">
              <a:lnSpc>
                <a:spcPct val="80000"/>
              </a:lnSpc>
              <a:spcBef>
                <a:spcPts val="600"/>
              </a:spcBef>
              <a:spcAft>
                <a:spcPts val="0"/>
              </a:spcAft>
              <a:buSzPts val="870"/>
              <a:buFont typeface="Book Antiqua"/>
              <a:buAutoNum type="arabicPeriod"/>
            </a:pPr>
            <a:r>
              <a:rPr lang="el" sz="870" dirty="0"/>
              <a:t>CyBOK (2021). "Web &amp;; Mobile Security Knowledge Area" Έκδοση 1.0.1.</a:t>
            </a:r>
            <a:endParaRPr sz="870" dirty="0"/>
          </a:p>
          <a:p>
            <a:pPr marL="228600" lvl="0" indent="-219265" algn="l" rtl="0">
              <a:lnSpc>
                <a:spcPct val="80000"/>
              </a:lnSpc>
              <a:spcBef>
                <a:spcPts val="600"/>
              </a:spcBef>
              <a:spcAft>
                <a:spcPts val="0"/>
              </a:spcAft>
              <a:buSzPts val="870"/>
              <a:buAutoNum type="arabicPeriod"/>
            </a:pPr>
            <a:r>
              <a:rPr lang="el" sz="870" dirty="0"/>
              <a:t>Ειδική έκδοση NIST 800-115. Τεχνικός οδηγός για δοκιμές και αξιολόγηση ασφάλειας πληροφοριών.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OWASP Κορυφή 10: 2021. Διατίθεται στη διεύθυνση:  </a:t>
            </a:r>
            <a:r>
              <a:rPr lang="el" sz="870" u="sng" dirty="0">
                <a:solidFill>
                  <a:schemeClr val="hlink"/>
                </a:solidFill>
                <a:highlight>
                  <a:schemeClr val="lt1"/>
                </a:highlight>
                <a:hlinkClick r:id="rId6"/>
              </a:rPr>
              <a:t>https://owasp.org/Top10/</a:t>
            </a:r>
            <a:r>
              <a:rPr lang="el" sz="870" dirty="0">
                <a:highlight>
                  <a:schemeClr val="lt1"/>
                </a:highlight>
              </a:rPr>
              <a:t> </a:t>
            </a:r>
            <a:endParaRPr sz="870" dirty="0">
              <a:highlight>
                <a:schemeClr val="lt1"/>
              </a:highlight>
            </a:endParaRPr>
          </a:p>
          <a:p>
            <a:pPr marL="228600" lvl="0" indent="-219265" algn="l" rtl="0">
              <a:lnSpc>
                <a:spcPct val="80000"/>
              </a:lnSpc>
              <a:spcBef>
                <a:spcPts val="600"/>
              </a:spcBef>
              <a:spcAft>
                <a:spcPts val="0"/>
              </a:spcAft>
              <a:buSzPts val="870"/>
              <a:buAutoNum type="arabicPeriod"/>
            </a:pPr>
            <a:r>
              <a:rPr lang="el" sz="870" dirty="0">
                <a:highlight>
                  <a:schemeClr val="lt1"/>
                </a:highlight>
              </a:rPr>
              <a:t>Σύνοψη. OWASP Top 10 2021. Διατίθεται στη διεύθυνση: </a:t>
            </a:r>
            <a:r>
              <a:rPr lang="el" sz="870" u="sng" dirty="0">
                <a:solidFill>
                  <a:schemeClr val="hlink"/>
                </a:solidFill>
                <a:highlight>
                  <a:schemeClr val="lt1"/>
                </a:highlight>
                <a:hlinkClick r:id="rId7"/>
              </a:rPr>
              <a:t>https://www.synopsys.com/glossary/what-is-owasp-top-10.html#A</a:t>
            </a:r>
            <a:r>
              <a:rPr lang="el" sz="870" dirty="0">
                <a:highlight>
                  <a:schemeClr val="lt1"/>
                </a:highlight>
              </a:rPr>
              <a:t> </a:t>
            </a:r>
            <a:endParaRPr sz="870" dirty="0">
              <a:highlight>
                <a:schemeClr val="lt1"/>
              </a:highlight>
            </a:endParaRPr>
          </a:p>
          <a:p>
            <a:pPr marL="228600" lvl="0" indent="-219265" algn="l" rtl="0">
              <a:lnSpc>
                <a:spcPct val="80000"/>
              </a:lnSpc>
              <a:spcBef>
                <a:spcPts val="600"/>
              </a:spcBef>
              <a:spcAft>
                <a:spcPts val="0"/>
              </a:spcAft>
              <a:buSzPts val="870"/>
              <a:buAutoNum type="arabicPeriod"/>
            </a:pPr>
            <a:endParaRPr sz="870" dirty="0">
              <a:highlight>
                <a:schemeClr val="lt1"/>
              </a:highlight>
            </a:endParaRPr>
          </a:p>
        </p:txBody>
      </p:sp>
      <p:sp>
        <p:nvSpPr>
          <p:cNvPr id="419" name="Google Shape;419;p22"/>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grpSp>
        <p:nvGrpSpPr>
          <p:cNvPr id="420" name="Google Shape;420;p22"/>
          <p:cNvGrpSpPr/>
          <p:nvPr/>
        </p:nvGrpSpPr>
        <p:grpSpPr>
          <a:xfrm>
            <a:off x="7370364" y="-23539"/>
            <a:ext cx="2562565" cy="6885155"/>
            <a:chOff x="7370364" y="-23539"/>
            <a:chExt cx="2562565" cy="6885155"/>
          </a:xfrm>
        </p:grpSpPr>
        <p:pic>
          <p:nvPicPr>
            <p:cNvPr id="421" name="Google Shape;421;p22"/>
            <p:cNvPicPr preferRelativeResize="0"/>
            <p:nvPr/>
          </p:nvPicPr>
          <p:blipFill rotWithShape="1">
            <a:blip r:embed="rId8">
              <a:alphaModFix/>
            </a:blip>
            <a:srcRect/>
            <a:stretch/>
          </p:blipFill>
          <p:spPr>
            <a:xfrm rot="10800000">
              <a:off x="7829202" y="5156615"/>
              <a:ext cx="878334" cy="1705001"/>
            </a:xfrm>
            <a:prstGeom prst="rect">
              <a:avLst/>
            </a:prstGeom>
            <a:noFill/>
            <a:ln>
              <a:noFill/>
            </a:ln>
          </p:spPr>
        </p:pic>
        <p:sp>
          <p:nvSpPr>
            <p:cNvPr id="422" name="Google Shape;422;p22"/>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23" name="Google Shape;423;p22" descr="Μια ομάδα ατόμων που εργάζονται σε έναν υπολογιστή&#10;&#10;Περιγραφή που δημιουργείται αυτόματα"/>
          <p:cNvPicPr preferRelativeResize="0">
            <a:picLocks noGrp="1"/>
          </p:cNvPicPr>
          <p:nvPr>
            <p:ph type="pic" idx="2"/>
          </p:nvPr>
        </p:nvPicPr>
        <p:blipFill rotWithShape="1">
          <a:blip r:embed="rId9">
            <a:alphaModFix/>
          </a:blip>
          <a:srcRect l="13161" r="13161"/>
          <a:stretch/>
        </p:blipFill>
        <p:spPr>
          <a:xfrm flipH="1">
            <a:off x="7163691" y="0"/>
            <a:ext cx="5024825" cy="6858000"/>
          </a:xfrm>
          <a:prstGeom prst="rect">
            <a:avLst/>
          </a:prstGeom>
          <a:solidFill>
            <a:schemeClr val="lt2"/>
          </a:solidFill>
          <a:ln>
            <a:noFill/>
          </a:ln>
        </p:spPr>
      </p:pic>
      <p:pic>
        <p:nvPicPr>
          <p:cNvPr id="424" name="Google Shape;424;p22"/>
          <p:cNvPicPr preferRelativeResize="0"/>
          <p:nvPr/>
        </p:nvPicPr>
        <p:blipFill>
          <a:blip r:embed="rId10">
            <a:alphaModFix/>
          </a:blip>
          <a:stretch>
            <a:fillRect/>
          </a:stretch>
        </p:blipFill>
        <p:spPr>
          <a:xfrm>
            <a:off x="9509575" y="108400"/>
            <a:ext cx="2553075" cy="472250"/>
          </a:xfrm>
          <a:prstGeom prst="rect">
            <a:avLst/>
          </a:prstGeom>
          <a:noFill/>
          <a:ln>
            <a:noFill/>
          </a:ln>
        </p:spPr>
      </p:pic>
      <p:sp>
        <p:nvSpPr>
          <p:cNvPr id="425" name="Google Shape;425;p22"/>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23"/>
          <p:cNvSpPr txBox="1">
            <a:spLocks noGrp="1"/>
          </p:cNvSpPr>
          <p:nvPr>
            <p:ph type="ctrTitle"/>
          </p:nvPr>
        </p:nvSpPr>
        <p:spPr>
          <a:xfrm>
            <a:off x="796322" y="344525"/>
            <a:ext cx="6732237" cy="15240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accent1"/>
              </a:buClr>
              <a:buSzPct val="100000"/>
              <a:buFont typeface="Book Antiqua"/>
              <a:buNone/>
            </a:pPr>
            <a:r>
              <a:rPr lang="el" dirty="0">
                <a:solidFill>
                  <a:schemeClr val="accent1"/>
                </a:solidFill>
              </a:rPr>
              <a:t>Εγγραφή: </a:t>
            </a:r>
            <a:r>
              <a:rPr lang="el" dirty="0"/>
              <a:t>Πως να εγγραφείτε και άλλες πρακτικές πληροφορίες</a:t>
            </a:r>
            <a:endParaRPr dirty="0"/>
          </a:p>
        </p:txBody>
      </p:sp>
      <p:sp>
        <p:nvSpPr>
          <p:cNvPr id="431" name="Google Shape;431;p23"/>
          <p:cNvSpPr txBox="1">
            <a:spLocks noGrp="1"/>
          </p:cNvSpPr>
          <p:nvPr>
            <p:ph type="body" idx="1"/>
          </p:nvPr>
        </p:nvSpPr>
        <p:spPr>
          <a:xfrm>
            <a:off x="796322" y="2252076"/>
            <a:ext cx="5797550" cy="3051762"/>
          </a:xfrm>
          <a:prstGeom prst="rect">
            <a:avLst/>
          </a:prstGeom>
          <a:noFill/>
          <a:ln>
            <a:noFill/>
          </a:ln>
        </p:spPr>
        <p:txBody>
          <a:bodyPr spcFirstLastPara="1" wrap="square" lIns="0" tIns="45700" rIns="0" bIns="45700" anchor="t" anchorCtr="0">
            <a:normAutofit/>
          </a:bodyPr>
          <a:lstStyle/>
          <a:p>
            <a:pPr marL="91440" lvl="0" indent="-91440" algn="l" rtl="0">
              <a:lnSpc>
                <a:spcPct val="100000"/>
              </a:lnSpc>
              <a:spcBef>
                <a:spcPts val="0"/>
              </a:spcBef>
              <a:spcAft>
                <a:spcPts val="0"/>
              </a:spcAft>
              <a:buSzPts val="1400"/>
              <a:buChar char=" "/>
            </a:pPr>
            <a:r>
              <a:rPr lang="el"/>
              <a:t>Η συγκεκριμένη διαδικασία εγγραφής για τα βασικά στοιχεία κυβερνοασφάλειας και την κατάρτιση διαχείρισης ενδέχεται να διαφέρει ανάλογα με τον πάροχο κατάρτισης ή το ίδρυμα. Ωστόσο, τα γενικά βήματα είναι συνήθως απλά και μπορούν να ολοκληρωθούν διαδικτυακά ή αυτοπροσώπως.</a:t>
            </a:r>
            <a:endParaRPr/>
          </a:p>
          <a:p>
            <a:pPr marL="91440" lvl="0" indent="-2539" algn="l" rtl="0">
              <a:lnSpc>
                <a:spcPct val="100000"/>
              </a:lnSpc>
              <a:spcBef>
                <a:spcPts val="1400"/>
              </a:spcBef>
              <a:spcAft>
                <a:spcPts val="0"/>
              </a:spcAft>
              <a:buSzPts val="1400"/>
              <a:buNone/>
            </a:pPr>
            <a:endParaRPr/>
          </a:p>
          <a:p>
            <a:pPr marL="342900" lvl="0" indent="-342900" algn="l" rtl="0">
              <a:lnSpc>
                <a:spcPct val="100000"/>
              </a:lnSpc>
              <a:spcBef>
                <a:spcPts val="1400"/>
              </a:spcBef>
              <a:spcAft>
                <a:spcPts val="0"/>
              </a:spcAft>
              <a:buSzPts val="1400"/>
              <a:buFont typeface="Book Antiqua"/>
              <a:buAutoNum type="arabicPeriod"/>
            </a:pPr>
            <a:r>
              <a:rPr lang="el"/>
              <a:t>Online Εγγραφή</a:t>
            </a:r>
            <a:endParaRPr/>
          </a:p>
          <a:p>
            <a:pPr marL="342900" lvl="0" indent="-342900" algn="l" rtl="0">
              <a:lnSpc>
                <a:spcPct val="100000"/>
              </a:lnSpc>
              <a:spcBef>
                <a:spcPts val="1400"/>
              </a:spcBef>
              <a:spcAft>
                <a:spcPts val="0"/>
              </a:spcAft>
              <a:buSzPts val="1400"/>
              <a:buFont typeface="Book Antiqua"/>
              <a:buAutoNum type="arabicPeriod"/>
            </a:pPr>
            <a:r>
              <a:rPr lang="el"/>
              <a:t>Προσωπική εγγραφή</a:t>
            </a:r>
            <a:endParaRPr/>
          </a:p>
          <a:p>
            <a:pPr marL="342900" lvl="0" indent="-342900" algn="l" rtl="0">
              <a:lnSpc>
                <a:spcPct val="100000"/>
              </a:lnSpc>
              <a:spcBef>
                <a:spcPts val="1400"/>
              </a:spcBef>
              <a:spcAft>
                <a:spcPts val="0"/>
              </a:spcAft>
              <a:buSzPts val="1400"/>
              <a:buFont typeface="Book Antiqua"/>
              <a:buAutoNum type="arabicPeriod"/>
            </a:pPr>
            <a:r>
              <a:rPr lang="el"/>
              <a:t>Πρόσθετες πρακτικές πληροφορίες</a:t>
            </a: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a:p>
            <a:pPr marL="91440" lvl="0" indent="-2539" algn="l" rtl="0">
              <a:lnSpc>
                <a:spcPct val="100000"/>
              </a:lnSpc>
              <a:spcBef>
                <a:spcPts val="1400"/>
              </a:spcBef>
              <a:spcAft>
                <a:spcPts val="0"/>
              </a:spcAft>
              <a:buSzPts val="1400"/>
              <a:buNone/>
            </a:pPr>
            <a:endParaRPr/>
          </a:p>
        </p:txBody>
      </p:sp>
      <p:pic>
        <p:nvPicPr>
          <p:cNvPr id="432" name="Google Shape;432;p23" descr="Ένα άτομο που εργάζεται σε ένα γραφείο"/>
          <p:cNvPicPr preferRelativeResize="0">
            <a:picLocks noGrp="1"/>
          </p:cNvPicPr>
          <p:nvPr>
            <p:ph type="pic" idx="2"/>
          </p:nvPr>
        </p:nvPicPr>
        <p:blipFill rotWithShape="1">
          <a:blip r:embed="rId3">
            <a:alphaModFix/>
          </a:blip>
          <a:srcRect l="3565" r="3565"/>
          <a:stretch/>
        </p:blipFill>
        <p:spPr>
          <a:xfrm flipH="1">
            <a:off x="7163691" y="0"/>
            <a:ext cx="5024825" cy="6858000"/>
          </a:xfrm>
          <a:prstGeom prst="rect">
            <a:avLst/>
          </a:prstGeom>
          <a:solidFill>
            <a:schemeClr val="lt2"/>
          </a:solidFill>
          <a:ln>
            <a:noFill/>
          </a:ln>
        </p:spPr>
      </p:pic>
      <p:sp>
        <p:nvSpPr>
          <p:cNvPr id="433" name="Google Shape;433;p23"/>
          <p:cNvSpPr/>
          <p:nvPr/>
        </p:nvSpPr>
        <p:spPr>
          <a:xfrm>
            <a:off x="7370364" y="-321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434" name="Google Shape;434;p23"/>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35" name="Google Shape;435;p2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18</a:t>
            </a:fld>
            <a:endParaRPr/>
          </a:p>
        </p:txBody>
      </p:sp>
      <p:pic>
        <p:nvPicPr>
          <p:cNvPr id="436" name="Google Shape;436;p23"/>
          <p:cNvPicPr preferRelativeResize="0"/>
          <p:nvPr/>
        </p:nvPicPr>
        <p:blipFill>
          <a:blip r:embed="rId5">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749479"/>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sz="2400">
                <a:solidFill>
                  <a:schemeClr val="dk1"/>
                </a:solidFill>
              </a:rPr>
              <a:t>Εισαγωγή στην ασφάλεια στον κυβερνοχώρο στην υγειονομική περίθαλψη</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78035"/>
            <a:ext cx="5885179" cy="533400"/>
          </a:xfrm>
          <a:prstGeom prst="rect">
            <a:avLst/>
          </a:prstGeom>
          <a:noFill/>
          <a:ln>
            <a:noFill/>
          </a:ln>
        </p:spPr>
        <p:txBody>
          <a:bodyPr spcFirstLastPara="1" wrap="square" lIns="0" tIns="45700" rIns="0" bIns="0" anchor="b" anchorCtr="0">
            <a:norm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rgbClr val="7F7F7F"/>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320683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g2c5a591c0c4_0_113"/>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219" name="Google Shape;219;g2c5a591c0c4_0_113"/>
          <p:cNvSpPr txBox="1">
            <a:spLocks noGrp="1"/>
          </p:cNvSpPr>
          <p:nvPr>
            <p:ph type="sldNum" idx="12"/>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a:t>
            </a:fld>
            <a:endParaRPr>
              <a:solidFill>
                <a:schemeClr val="dk1"/>
              </a:solidFill>
            </a:endParaRPr>
          </a:p>
        </p:txBody>
      </p:sp>
      <p:pic>
        <p:nvPicPr>
          <p:cNvPr id="220" name="Google Shape;220;g2c5a591c0c4_0_113"/>
          <p:cNvPicPr preferRelativeResize="0"/>
          <p:nvPr/>
        </p:nvPicPr>
        <p:blipFill>
          <a:blip r:embed="rId4">
            <a:alphaModFix/>
          </a:blip>
          <a:stretch>
            <a:fillRect/>
          </a:stretch>
        </p:blipFill>
        <p:spPr>
          <a:xfrm>
            <a:off x="152400" y="1325025"/>
            <a:ext cx="11887202" cy="42079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Κυβερνοασφάλεια στον Ενεργειακό Τομέα</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20</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5994400" y="1699292"/>
            <a:ext cx="5886291" cy="4437610"/>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311310" y="2377440"/>
            <a:ext cx="5156618" cy="3066671"/>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Ø"/>
            </a:pPr>
            <a:r>
              <a:rPr lang="el" sz="2400">
                <a:solidFill>
                  <a:schemeClr val="tx1"/>
                </a:solidFill>
              </a:rPr>
              <a:t>Ο ενεργειακός τομέας είναι κρίσιμος για </a:t>
            </a:r>
            <a:r>
              <a:rPr lang="el" sz="2400" b="1">
                <a:solidFill>
                  <a:schemeClr val="tx1"/>
                </a:solidFill>
              </a:rPr>
              <a:t>την εθνική ασφάλεια</a:t>
            </a:r>
            <a:r>
              <a:rPr lang="el" sz="2400">
                <a:solidFill>
                  <a:schemeClr val="tx1"/>
                </a:solidFill>
              </a:rPr>
              <a:t>, </a:t>
            </a:r>
            <a:r>
              <a:rPr lang="el" sz="2400" b="1">
                <a:solidFill>
                  <a:schemeClr val="tx1"/>
                </a:solidFill>
              </a:rPr>
              <a:t>την οικονομική σταθερότητα</a:t>
            </a:r>
            <a:r>
              <a:rPr lang="el" sz="2400">
                <a:solidFill>
                  <a:schemeClr val="tx1"/>
                </a:solidFill>
              </a:rPr>
              <a:t> και </a:t>
            </a:r>
            <a:r>
              <a:rPr lang="el" sz="2400" b="1">
                <a:solidFill>
                  <a:schemeClr val="tx1"/>
                </a:solidFill>
              </a:rPr>
              <a:t>τη δημόσια ασφάλεια</a:t>
            </a:r>
            <a:r>
              <a:rPr lang="el" sz="2400">
                <a:solidFill>
                  <a:schemeClr val="tx1"/>
                </a:solidFill>
              </a:rPr>
              <a:t>.</a:t>
            </a:r>
          </a:p>
          <a:p>
            <a:pPr marL="274320" indent="-287020">
              <a:spcBef>
                <a:spcPts val="600"/>
              </a:spcBef>
              <a:spcAft>
                <a:spcPts val="600"/>
              </a:spcAft>
              <a:buClr>
                <a:schemeClr val="bg2"/>
              </a:buClr>
              <a:buSzPts val="1200"/>
              <a:buFont typeface="Wingdings" panose="05000000000000000000" pitchFamily="2" charset="2"/>
              <a:buChar char="Ø"/>
            </a:pPr>
            <a:endParaRPr lang="en-US" sz="2400">
              <a:solidFill>
                <a:schemeClr val="tx1"/>
              </a:solidFill>
            </a:endParaRPr>
          </a:p>
          <a:p>
            <a:pPr marL="274320" indent="-287020">
              <a:spcBef>
                <a:spcPts val="600"/>
              </a:spcBef>
              <a:spcAft>
                <a:spcPts val="600"/>
              </a:spcAft>
              <a:buClr>
                <a:schemeClr val="bg2"/>
              </a:buClr>
              <a:buSzPts val="1200"/>
              <a:buFont typeface="Wingdings" panose="05000000000000000000" pitchFamily="2" charset="2"/>
              <a:buChar char="Ø"/>
            </a:pPr>
            <a:r>
              <a:rPr lang="el" sz="2400" b="1">
                <a:solidFill>
                  <a:schemeClr val="tx1"/>
                </a:solidFill>
              </a:rPr>
              <a:t>Η αύξηση της ψηφιοποίησης </a:t>
            </a:r>
            <a:r>
              <a:rPr lang="el" sz="2400">
                <a:solidFill>
                  <a:schemeClr val="tx1"/>
                </a:solidFill>
              </a:rPr>
              <a:t>και </a:t>
            </a:r>
            <a:r>
              <a:rPr lang="el" sz="2400" b="1">
                <a:solidFill>
                  <a:schemeClr val="tx1"/>
                </a:solidFill>
              </a:rPr>
              <a:t>της διασυνδεσιμότητας</a:t>
            </a:r>
            <a:r>
              <a:rPr lang="el" sz="2400">
                <a:solidFill>
                  <a:schemeClr val="tx1"/>
                </a:solidFill>
              </a:rPr>
              <a:t> εκθέτει τις ενεργειακές υποδομές σε απειλές στον κυβερνοχώρο.</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Κυβερνοασφάλεια στον Ενεργειακό Τομέα</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21</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7656945" y="2194560"/>
            <a:ext cx="4223746" cy="3931512"/>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182880" y="1803903"/>
            <a:ext cx="7289339" cy="436048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Ø"/>
            </a:pPr>
            <a:r>
              <a:rPr lang="el" b="1" dirty="0">
                <a:solidFill>
                  <a:schemeClr val="tx1"/>
                </a:solidFill>
              </a:rPr>
              <a:t>Πολυπλοκότητα της υποδομής</a:t>
            </a:r>
            <a:endParaRPr lang="en-US" dirty="0">
              <a:solidFill>
                <a:schemeClr val="tx1"/>
              </a:solidFill>
            </a:endParaRP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Ενσωμάτωση παλαιών συστημάτων με σύγχρονες τεχνολογίες.</a:t>
            </a: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Ευρύ φάσμα συσκευών και πρωτοκόλλων.</a:t>
            </a:r>
          </a:p>
          <a:p>
            <a:pPr marL="274320" indent="-287020">
              <a:spcBef>
                <a:spcPts val="600"/>
              </a:spcBef>
              <a:buClr>
                <a:schemeClr val="bg2"/>
              </a:buClr>
              <a:buSzPts val="1200"/>
              <a:buFont typeface="Wingdings" panose="05000000000000000000" pitchFamily="2" charset="2"/>
              <a:buChar char="Ø"/>
            </a:pPr>
            <a:r>
              <a:rPr lang="el" b="1" dirty="0">
                <a:solidFill>
                  <a:schemeClr val="tx1"/>
                </a:solidFill>
              </a:rPr>
              <a:t>Στόχοι Υψηλής Αξίας</a:t>
            </a: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Οι ενεργειακές υποδομές αποτελούν πρωταρχικό στόχο για τους εθνικούς κρατικούς φορείς και τους εγκληματίες του κυβερνοχώρου.</a:t>
            </a: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Πιθανότητα διαταραχών μεγάλης κλίμακας και οικονομικών επιπτώσεων.</a:t>
            </a:r>
          </a:p>
          <a:p>
            <a:pPr marL="274320" indent="-287020">
              <a:spcBef>
                <a:spcPts val="600"/>
              </a:spcBef>
              <a:buClr>
                <a:schemeClr val="bg2"/>
              </a:buClr>
              <a:buSzPts val="1200"/>
              <a:buFont typeface="Wingdings" panose="05000000000000000000" pitchFamily="2" charset="2"/>
              <a:buChar char="Ø"/>
            </a:pPr>
            <a:r>
              <a:rPr lang="el" b="1" dirty="0">
                <a:solidFill>
                  <a:schemeClr val="tx1"/>
                </a:solidFill>
              </a:rPr>
              <a:t>Κανονιστική συμμόρφωση</a:t>
            </a: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Αυστηροί κανονισμοί και πρότυπα (π.χ. NERC CIP, ISO 27001).</a:t>
            </a:r>
          </a:p>
          <a:p>
            <a:pPr marL="731520" lvl="1" indent="-287020">
              <a:spcBef>
                <a:spcPts val="600"/>
              </a:spcBef>
              <a:buClr>
                <a:schemeClr val="bg2"/>
              </a:buClr>
              <a:buSzPts val="1200"/>
              <a:buFont typeface="Wingdings" panose="05000000000000000000" pitchFamily="2" charset="2"/>
              <a:buChar char="§"/>
            </a:pPr>
            <a:r>
              <a:rPr lang="el" dirty="0">
                <a:solidFill>
                  <a:schemeClr val="tx1"/>
                </a:solidFill>
              </a:rPr>
              <a:t>Διασφάλιση συμμόρφωσης με παράλληλη διατήρηση της λειτουργικής αποδοτικότητας.</a:t>
            </a:r>
          </a:p>
        </p:txBody>
      </p:sp>
      <p:sp>
        <p:nvSpPr>
          <p:cNvPr id="5" name="Subtitle 2">
            <a:extLst>
              <a:ext uri="{FF2B5EF4-FFF2-40B4-BE49-F238E27FC236}">
                <a16:creationId xmlns:a16="http://schemas.microsoft.com/office/drawing/2014/main" id="{FB9FCF25-9C25-5F98-42E9-7DC408DDE949}"/>
              </a:ext>
            </a:extLst>
          </p:cNvPr>
          <p:cNvSpPr txBox="1">
            <a:spLocks/>
          </p:cNvSpPr>
          <p:nvPr/>
        </p:nvSpPr>
        <p:spPr>
          <a:xfrm>
            <a:off x="182880" y="1463040"/>
            <a:ext cx="6094630"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dirty="0"/>
              <a:t>Βασικές προκλήσεις</a:t>
            </a:r>
          </a:p>
        </p:txBody>
      </p:sp>
    </p:spTree>
    <p:extLst>
      <p:ext uri="{BB962C8B-B14F-4D97-AF65-F5344CB8AC3E}">
        <p14:creationId xmlns:p14="http://schemas.microsoft.com/office/powerpoint/2010/main" val="36370136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73152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Κυβερνοασφάλεια στον Ενεργειακό Τομέα</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22</a:t>
            </a:fld>
            <a:endParaRPr>
              <a:solidFill>
                <a:schemeClr val="dk1"/>
              </a:solidFill>
            </a:endParaRPr>
          </a:p>
        </p:txBody>
      </p:sp>
      <p:pic>
        <p:nvPicPr>
          <p:cNvPr id="3" name="Picture 2">
            <a:extLst>
              <a:ext uri="{FF2B5EF4-FFF2-40B4-BE49-F238E27FC236}">
                <a16:creationId xmlns:a16="http://schemas.microsoft.com/office/drawing/2014/main" id="{E8B0DDBB-9AF6-50A9-681E-52EFF4D3BD94}"/>
              </a:ext>
            </a:extLst>
          </p:cNvPr>
          <p:cNvPicPr>
            <a:picLocks noChangeAspect="1"/>
          </p:cNvPicPr>
          <p:nvPr/>
        </p:nvPicPr>
        <p:blipFill>
          <a:blip r:embed="rId4"/>
          <a:stretch>
            <a:fillRect/>
          </a:stretch>
        </p:blipFill>
        <p:spPr>
          <a:xfrm>
            <a:off x="6665716" y="1699292"/>
            <a:ext cx="5214975" cy="3931512"/>
          </a:xfrm>
          <a:prstGeom prst="rect">
            <a:avLst/>
          </a:prstGeom>
        </p:spPr>
      </p:pic>
      <p:sp>
        <p:nvSpPr>
          <p:cNvPr id="4" name="Google Shape;350;p15">
            <a:extLst>
              <a:ext uri="{FF2B5EF4-FFF2-40B4-BE49-F238E27FC236}">
                <a16:creationId xmlns:a16="http://schemas.microsoft.com/office/drawing/2014/main" id="{4F9B44FA-86C5-B67A-268E-5EC7FB31407D}"/>
              </a:ext>
            </a:extLst>
          </p:cNvPr>
          <p:cNvSpPr txBox="1">
            <a:spLocks/>
          </p:cNvSpPr>
          <p:nvPr/>
        </p:nvSpPr>
        <p:spPr>
          <a:xfrm>
            <a:off x="182879" y="2011680"/>
            <a:ext cx="6319521" cy="361912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Ø"/>
            </a:pPr>
            <a:r>
              <a:rPr lang="el" b="1">
                <a:solidFill>
                  <a:schemeClr val="tx1"/>
                </a:solidFill>
              </a:rPr>
              <a:t>Προηγμένες μόνιμες απειλές (APT)</a:t>
            </a:r>
          </a:p>
          <a:p>
            <a:pPr marL="731520" lvl="1" indent="-287020">
              <a:spcBef>
                <a:spcPts val="600"/>
              </a:spcBef>
              <a:buClr>
                <a:schemeClr val="bg2"/>
              </a:buClr>
              <a:buSzPts val="1200"/>
              <a:buFont typeface="Wingdings" panose="05000000000000000000" pitchFamily="2" charset="2"/>
              <a:buChar char="§"/>
            </a:pPr>
            <a:r>
              <a:rPr lang="el">
                <a:solidFill>
                  <a:schemeClr val="tx1"/>
                </a:solidFill>
              </a:rPr>
              <a:t>Εξελιγμένες, μακροπρόθεσμες επιθέσεις στον κυβερνοχώρο με στόχο την κλοπή δεδομένων ή τη διακοπή των λειτουργιών.</a:t>
            </a:r>
          </a:p>
          <a:p>
            <a:pPr marL="731520" lvl="1" indent="-287020">
              <a:spcBef>
                <a:spcPts val="600"/>
              </a:spcBef>
              <a:buClr>
                <a:schemeClr val="bg2"/>
              </a:buClr>
              <a:buSzPts val="1200"/>
              <a:buFont typeface="Wingdings" panose="05000000000000000000" pitchFamily="2" charset="2"/>
              <a:buChar char="§"/>
            </a:pPr>
            <a:r>
              <a:rPr lang="el">
                <a:solidFill>
                  <a:schemeClr val="tx1"/>
                </a:solidFill>
              </a:rPr>
              <a:t>Συχνά περιλαμβάνουν πολλαπλούς φορείς επίθεσης και τεχνικές αποφυγής.</a:t>
            </a:r>
          </a:p>
          <a:p>
            <a:pPr marL="274320" indent="-287020">
              <a:spcBef>
                <a:spcPts val="600"/>
              </a:spcBef>
              <a:buClr>
                <a:schemeClr val="bg2"/>
              </a:buClr>
              <a:buSzPts val="1200"/>
              <a:buFont typeface="Wingdings" panose="05000000000000000000" pitchFamily="2" charset="2"/>
              <a:buChar char="Ø"/>
            </a:pPr>
            <a:r>
              <a:rPr lang="el" b="1">
                <a:solidFill>
                  <a:schemeClr val="tx1"/>
                </a:solidFill>
              </a:rPr>
              <a:t>Εσωτερικές απειλές</a:t>
            </a:r>
          </a:p>
          <a:p>
            <a:pPr marL="731520" lvl="1" indent="-287020">
              <a:spcBef>
                <a:spcPts val="600"/>
              </a:spcBef>
              <a:buClr>
                <a:schemeClr val="bg2"/>
              </a:buClr>
              <a:buSzPts val="1200"/>
              <a:buFont typeface="Wingdings" panose="05000000000000000000" pitchFamily="2" charset="2"/>
              <a:buChar char="§"/>
            </a:pPr>
            <a:r>
              <a:rPr lang="el">
                <a:solidFill>
                  <a:schemeClr val="tx1"/>
                </a:solidFill>
              </a:rPr>
              <a:t>Κίνδυνοι από εργαζόμενους ή εργολάβους με προνομιακή πρόσβαση.</a:t>
            </a:r>
          </a:p>
          <a:p>
            <a:pPr marL="731520" lvl="1" indent="-287020">
              <a:spcBef>
                <a:spcPts val="600"/>
              </a:spcBef>
              <a:buClr>
                <a:schemeClr val="bg2"/>
              </a:buClr>
              <a:buSzPts val="1200"/>
              <a:buFont typeface="Wingdings" panose="05000000000000000000" pitchFamily="2" charset="2"/>
              <a:buChar char="§"/>
            </a:pPr>
            <a:r>
              <a:rPr lang="el">
                <a:solidFill>
                  <a:schemeClr val="tx1"/>
                </a:solidFill>
              </a:rPr>
              <a:t>Πιθανότητα τυχαίων ή κακόβουλων ενεργειών που οδηγούν σε παραβιάσεις ασφαλείας.</a:t>
            </a:r>
          </a:p>
        </p:txBody>
      </p:sp>
      <p:sp>
        <p:nvSpPr>
          <p:cNvPr id="5" name="Subtitle 2">
            <a:extLst>
              <a:ext uri="{FF2B5EF4-FFF2-40B4-BE49-F238E27FC236}">
                <a16:creationId xmlns:a16="http://schemas.microsoft.com/office/drawing/2014/main" id="{FB9FCF25-9C25-5F98-42E9-7DC408DDE949}"/>
              </a:ext>
            </a:extLst>
          </p:cNvPr>
          <p:cNvSpPr txBox="1">
            <a:spLocks/>
          </p:cNvSpPr>
          <p:nvPr/>
        </p:nvSpPr>
        <p:spPr>
          <a:xfrm>
            <a:off x="182880" y="1554480"/>
            <a:ext cx="319762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a:t>Βασικές προκλήσεις</a:t>
            </a:r>
          </a:p>
        </p:txBody>
      </p:sp>
    </p:spTree>
    <p:extLst>
      <p:ext uri="{BB962C8B-B14F-4D97-AF65-F5344CB8AC3E}">
        <p14:creationId xmlns:p14="http://schemas.microsoft.com/office/powerpoint/2010/main" val="4076914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0" y="3189715"/>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560946" y="486737"/>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a:t>
            </a:r>
            <a:r>
              <a:rPr kumimoji="0" lang="el" sz="1800" b="0" i="0" u="none" strike="noStrike" kern="0" cap="none" spc="0" normalizeH="0" baseline="0" noProof="0">
                <a:ln>
                  <a:noFill/>
                </a:ln>
                <a:solidFill>
                  <a:srgbClr val="000000"/>
                </a:solidFill>
                <a:effectLst/>
                <a:uLnTx/>
                <a:uFillTx/>
                <a:latin typeface="Century Gothic"/>
                <a:sym typeface="Century Gothic"/>
              </a:rPr>
              <a:t>: Ένα μεγάλο νοσοκομείο έπεσε θύμα επίθεσης ransomware, οδηγώντας στην κρυπτογράφηση των αρχείων ασθενών και στη διακοπή λειτουργίας.</a:t>
            </a:r>
            <a:endParaRPr lang="en-US" sz="180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Αποτέλεσμα: </a:t>
            </a:r>
            <a:r>
              <a:rPr kumimoji="0" lang="el" sz="1800" b="0" i="0" u="none" strike="noStrike" kern="0" cap="none" spc="0" normalizeH="0" baseline="0" noProof="0">
                <a:ln>
                  <a:noFill/>
                </a:ln>
                <a:solidFill>
                  <a:srgbClr val="000000"/>
                </a:solidFill>
                <a:effectLst/>
                <a:uLnTx/>
                <a:uFillTx/>
                <a:latin typeface="Century Gothic"/>
                <a:sym typeface="Century Gothic"/>
              </a:rPr>
              <a:t>Καθυστερημένες ιατρικές διαδικασίες, διακυβεύεται η ασφάλεια των ασθενών και σημαντική οικονομική απώλεια.</a:t>
            </a:r>
            <a:endParaRPr kumimoji="0" lang="el-GR" sz="18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800" b="0" i="0" u="none" strike="noStrike" kern="0" cap="none" spc="0" normalizeH="0" baseline="0" noProof="0">
                <a:ln>
                  <a:noFill/>
                </a:ln>
                <a:solidFill>
                  <a:srgbClr val="000000"/>
                </a:solidFill>
                <a:effectLst/>
                <a:uLnTx/>
                <a:uFillTx/>
                <a:latin typeface="Century Gothic"/>
                <a:sym typeface="Century Gothic"/>
              </a:rPr>
              <a:t>Η εφαρμογή προηγμένης ανίχνευσης απειλών και τακτικών αντιγράφων ασφαλείας μετρίασε τους μελλοντικούς κινδύνους.</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sym typeface="Century Gothic"/>
              </a:rPr>
              <a:t>Μελέτη περίπτωσης 1: Επίθεση ransomware σε μεγάλο νοσοκομείο</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l" sz="3600" dirty="0">
                <a:solidFill>
                  <a:srgbClr val="D87A1A"/>
                </a:solidFill>
              </a:rPr>
              <a:t>Μελέτη περίπτωσης 2: Παραβίαση δεδομένων σε πάροχο υγειονομικής περίθαλψης</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3027751"/>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Περιστατικό: </a:t>
            </a:r>
            <a:r>
              <a:rPr kumimoji="0" lang="el" sz="1600" b="0" i="0" u="none" strike="noStrike" kern="0" cap="none" spc="0" normalizeH="0" baseline="0" noProof="0" dirty="0">
                <a:ln>
                  <a:noFill/>
                </a:ln>
                <a:solidFill>
                  <a:srgbClr val="000000"/>
                </a:solidFill>
                <a:effectLst/>
                <a:uLnTx/>
                <a:uFillTx/>
                <a:latin typeface="Century Gothic"/>
                <a:sym typeface="Century Gothic"/>
              </a:rPr>
              <a:t>Ένας πάροχος υγειονομικής περίθαλψης αντιμετώπισε παραβίαση δεδομένων, εκθέτοντας ευαίσθητες πληροφορίες ασθενών.</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Αποτέλεσμα:</a:t>
            </a:r>
            <a:r>
              <a:rPr kumimoji="0" lang="el" sz="1600" b="0" i="0" u="none" strike="noStrike" kern="0" cap="none" spc="0" normalizeH="0" baseline="0" noProof="0" dirty="0">
                <a:ln>
                  <a:noFill/>
                </a:ln>
                <a:solidFill>
                  <a:srgbClr val="000000"/>
                </a:solidFill>
                <a:effectLst/>
                <a:uLnTx/>
                <a:uFillTx/>
                <a:latin typeface="Century Gothic"/>
                <a:sym typeface="Century Gothic"/>
              </a:rPr>
              <a:t> Απώλεια εμπιστοσύνης των ασθενών, νομικές κυρώσεις και ρυθμιστικός έλεγχος.</a:t>
            </a:r>
            <a:endParaRPr kumimoji="0" lang="el-GR" sz="1600" b="0" i="0" u="none" strike="noStrike" kern="0" cap="none" spc="0" normalizeH="0" baseline="0" noProof="0" dirty="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l" sz="1600" b="1" i="0" u="none" strike="noStrike" kern="0" cap="none" spc="0" normalizeH="0" baseline="0" noProof="0" dirty="0">
                <a:ln>
                  <a:noFill/>
                </a:ln>
                <a:solidFill>
                  <a:srgbClr val="000000"/>
                </a:solidFill>
                <a:effectLst/>
                <a:uLnTx/>
                <a:uFillTx/>
                <a:latin typeface="Century Gothic"/>
                <a:sym typeface="Century Gothic"/>
              </a:rPr>
              <a:t>Απόκριση: </a:t>
            </a:r>
            <a:r>
              <a:rPr kumimoji="0" lang="el" sz="1600" b="0" i="0" u="none" strike="noStrike" kern="0" cap="none" spc="0" normalizeH="0" baseline="0" noProof="0" dirty="0">
                <a:ln>
                  <a:noFill/>
                </a:ln>
                <a:solidFill>
                  <a:srgbClr val="000000"/>
                </a:solidFill>
                <a:effectLst/>
                <a:uLnTx/>
                <a:uFillTx/>
                <a:latin typeface="Century Gothic"/>
                <a:sym typeface="Century Gothic"/>
              </a:rPr>
              <a:t>Ενισχυμένοι έλεγχοι πρόσβασης, εκπαίδευση υπαλλήλων σχετικά με το ηλεκτρονικό ψάρεμα (phishing) και βελτιωμένα πρωτόκολλα κρυπτογράφησης.</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dirty="0">
                <a:solidFill>
                  <a:srgbClr val="D87A1A"/>
                </a:solidFill>
              </a:rPr>
              <a:t>Μελέτη περίπτωσης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dirty="0">
                <a:solidFill>
                  <a:srgbClr val="D87A1A"/>
                </a:solidFill>
              </a:rPr>
              <a:t> Απειλή εκ των έσω σε ιατρική εγκατάσταση</a:t>
            </a:r>
            <a:endParaRPr kumimoji="0" lang="en-US" sz="4400" b="0" i="0" u="none" strike="noStrike" kern="0" cap="none" spc="0" normalizeH="0" baseline="-25000" noProof="0" dirty="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2545" y="4697179"/>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800" i="0" u="none" strike="noStrike" kern="0" cap="none" spc="0" normalizeH="0" baseline="0" noProof="0">
                <a:ln>
                  <a:noFill/>
                </a:ln>
                <a:solidFill>
                  <a:srgbClr val="000000"/>
                </a:solidFill>
                <a:effectLst/>
                <a:uLnTx/>
                <a:uFillTx/>
                <a:latin typeface="Century Gothic"/>
                <a:sym typeface="Century Gothic"/>
              </a:rPr>
              <a:t>Ένας υπάλληλος έκανε κατάχρηση πρόσβασης για να διαρρεύσει δεδομένα ασθενών.</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Αντίκτυπος: </a:t>
            </a:r>
            <a:r>
              <a:rPr kumimoji="0" lang="el" sz="1800" i="0" u="none" strike="noStrike" kern="0" cap="none" spc="0" normalizeH="0" baseline="0" noProof="0">
                <a:ln>
                  <a:noFill/>
                </a:ln>
                <a:solidFill>
                  <a:srgbClr val="000000"/>
                </a:solidFill>
                <a:effectLst/>
                <a:uLnTx/>
                <a:uFillTx/>
                <a:latin typeface="Century Gothic"/>
                <a:sym typeface="Century Gothic"/>
              </a:rPr>
              <a:t>Διάβρωση της εμπιστοσύνης των ασθενών, νομικές συνέπειες και εσωτερική αναταραχή.</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l" sz="1800" b="1">
                <a:solidFill>
                  <a:srgbClr val="000000"/>
                </a:solidFill>
              </a:rPr>
              <a:t>Απόκριση:</a:t>
            </a:r>
            <a:r>
              <a:rPr lang="el" sz="1600"/>
              <a:t> </a:t>
            </a:r>
            <a:r>
              <a:rPr kumimoji="0" lang="el" sz="1800" i="0" u="none" strike="noStrike" kern="0" cap="none" spc="0" normalizeH="0" baseline="0" noProof="0">
                <a:ln>
                  <a:noFill/>
                </a:ln>
                <a:solidFill>
                  <a:srgbClr val="000000"/>
                </a:solidFill>
                <a:effectLst/>
                <a:uLnTx/>
                <a:uFillTx/>
                <a:latin typeface="Century Gothic"/>
                <a:sym typeface="Century Gothic"/>
              </a:rPr>
              <a:t>Αυστηρότερες πολιτικές πρόσβασης χρηστών, αυξημένη παρακολούθηση των δραστηριοτήτων των χρηστών και αυστηρή εκπαίδευση εσωτερικών απειλών.</a:t>
            </a:r>
          </a:p>
        </p:txBody>
      </p:sp>
    </p:spTree>
    <p:extLst>
      <p:ext uri="{BB962C8B-B14F-4D97-AF65-F5344CB8AC3E}">
        <p14:creationId xmlns:p14="http://schemas.microsoft.com/office/powerpoint/2010/main" val="1263651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A90E8881-97C7-C9AD-6DDC-0061A0FD0BC2}"/>
              </a:ext>
            </a:extLst>
          </p:cNvPr>
          <p:cNvCxnSpPr>
            <a:cxnSpLocks/>
          </p:cNvCxnSpPr>
          <p:nvPr/>
        </p:nvCxnSpPr>
        <p:spPr>
          <a:xfrm>
            <a:off x="-87464" y="3204376"/>
            <a:ext cx="12279464" cy="2488758"/>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sp>
        <p:nvSpPr>
          <p:cNvPr id="460" name="Google Shape;460;g2c46ccb187e_0_158"/>
          <p:cNvSpPr txBox="1">
            <a:spLocks noGrp="1"/>
          </p:cNvSpPr>
          <p:nvPr>
            <p:ph type="ctrTitle"/>
          </p:nvPr>
        </p:nvSpPr>
        <p:spPr>
          <a:xfrm>
            <a:off x="182880" y="274320"/>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Εισαγωγή στην ασφάλεια στον κυβερνοχώρο στην υγειονομική περίθαλψη</a:t>
            </a:r>
          </a:p>
        </p:txBody>
      </p:sp>
      <p:pic>
        <p:nvPicPr>
          <p:cNvPr id="463" name="Google Shape;463;g2c46ccb187e_0_158"/>
          <p:cNvPicPr preferRelativeResize="0"/>
          <p:nvPr/>
        </p:nvPicPr>
        <p:blipFill>
          <a:blip r:embed="rId3">
            <a:alphaModFix/>
          </a:blip>
          <a:stretch>
            <a:fillRect/>
          </a:stretch>
        </p:blipFill>
        <p:spPr>
          <a:xfrm>
            <a:off x="9456045" y="434625"/>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100" b="0" i="0" u="none" strike="noStrike" kern="0" cap="none" spc="0" normalizeH="0" baseline="0" noProof="0">
                <a:ln>
                  <a:noFill/>
                </a:ln>
                <a:solidFill>
                  <a:srgbClr val="000000"/>
                </a:solidFill>
                <a:effectLst/>
                <a:uLnTx/>
                <a:uFillTx/>
                <a:latin typeface="Century Gothic"/>
                <a:sym typeface="Century Gothic"/>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100" b="0" i="0" u="none" strike="noStrike" kern="0" cap="none" spc="0" normalizeH="0" baseline="0" noProof="0">
              <a:ln>
                <a:noFill/>
              </a:ln>
              <a:solidFill>
                <a:srgbClr val="000000"/>
              </a:solidFill>
              <a:effectLst/>
              <a:uLnTx/>
              <a:uFillTx/>
              <a:latin typeface="Century Gothic"/>
              <a:sym typeface="Century Gothic"/>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317727" y="1463028"/>
            <a:ext cx="8061502" cy="189282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a:t>
            </a:r>
            <a:r>
              <a:rPr kumimoji="0" lang="el" sz="1800" b="0" i="0" u="none" strike="noStrike" kern="0" cap="none" spc="0" normalizeH="0" baseline="0" noProof="0">
                <a:ln>
                  <a:noFill/>
                </a:ln>
                <a:solidFill>
                  <a:srgbClr val="000000"/>
                </a:solidFill>
                <a:effectLst/>
                <a:uLnTx/>
                <a:uFillTx/>
                <a:latin typeface="Century Gothic"/>
                <a:sym typeface="Century Gothic"/>
              </a:rPr>
              <a:t>: Ένα μεγάλο νοσοκομείο έπεσε θύμα επίθεσης ransomware, οδηγώντας στην κρυπτογράφηση των αρχείων ασθενών και στη διακοπή λειτουργίας.</a:t>
            </a:r>
            <a:endParaRPr lang="en-US" sz="1800">
              <a:solidFill>
                <a:srgbClr val="000000"/>
              </a:solidFill>
            </a:endParaRPr>
          </a:p>
          <a:p>
            <a:pPr marL="274320" marR="0" lvl="0" indent="-287020"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Αποτέλεσμα: </a:t>
            </a:r>
            <a:r>
              <a:rPr kumimoji="0" lang="el" sz="1800" b="0" i="0" u="none" strike="noStrike" kern="0" cap="none" spc="0" normalizeH="0" baseline="0" noProof="0">
                <a:ln>
                  <a:noFill/>
                </a:ln>
                <a:solidFill>
                  <a:srgbClr val="000000"/>
                </a:solidFill>
                <a:effectLst/>
                <a:uLnTx/>
                <a:uFillTx/>
                <a:latin typeface="Century Gothic"/>
                <a:sym typeface="Century Gothic"/>
              </a:rPr>
              <a:t>Καθυστερημένες ιατρικές διαδικασίες, διακυβεύεται η ασφάλεια των ασθενών και σημαντική οικονομική απώλεια.</a:t>
            </a:r>
            <a:endParaRPr kumimoji="0" lang="el-GR" sz="18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800" b="0" i="0" u="none" strike="noStrike" kern="0" cap="none" spc="0" normalizeH="0" baseline="0" noProof="0">
                <a:ln>
                  <a:noFill/>
                </a:ln>
                <a:solidFill>
                  <a:srgbClr val="000000"/>
                </a:solidFill>
                <a:effectLst/>
                <a:uLnTx/>
                <a:uFillTx/>
                <a:latin typeface="Century Gothic"/>
                <a:sym typeface="Century Gothic"/>
              </a:rPr>
              <a:t>Η εφαρμογή προηγμένης ανίχνευσης απειλών και τακτικών αντιγράφων ασφαλείας μετρίασε τους μελλοντικούς κινδύνους.</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0" y="1097280"/>
            <a:ext cx="8379229" cy="22159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sym typeface="Century Gothic"/>
              </a:rPr>
              <a:t>Μελέτη περίπτωσης 1: Επίθεση ransomware σε μεγάλο νοσοκομείο</a:t>
            </a:r>
          </a:p>
        </p:txBody>
      </p:sp>
      <p:sp>
        <p:nvSpPr>
          <p:cNvPr id="2" name="Subtitle 2">
            <a:extLst>
              <a:ext uri="{FF2B5EF4-FFF2-40B4-BE49-F238E27FC236}">
                <a16:creationId xmlns:a16="http://schemas.microsoft.com/office/drawing/2014/main" id="{A42822E2-ED45-E0C1-263A-8E1E4DCED8B6}"/>
              </a:ext>
            </a:extLst>
          </p:cNvPr>
          <p:cNvSpPr txBox="1">
            <a:spLocks/>
          </p:cNvSpPr>
          <p:nvPr/>
        </p:nvSpPr>
        <p:spPr>
          <a:xfrm>
            <a:off x="7863840" y="1188720"/>
            <a:ext cx="3999346" cy="1107996"/>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r" defTabSz="914400" rtl="0" eaLnBrk="1" fontAlgn="auto" latinLnBrk="0" hangingPunct="1">
              <a:lnSpc>
                <a:spcPct val="100000"/>
              </a:lnSpc>
              <a:spcBef>
                <a:spcPts val="0"/>
              </a:spcBef>
              <a:spcAft>
                <a:spcPts val="0"/>
              </a:spcAft>
              <a:buClr>
                <a:srgbClr val="FFBA00"/>
              </a:buClr>
              <a:buSzPts val="4400"/>
              <a:buFont typeface="Calibri"/>
              <a:buNone/>
              <a:tabLst/>
              <a:defRPr/>
            </a:pPr>
            <a:r>
              <a:rPr lang="el" sz="3600" dirty="0">
                <a:solidFill>
                  <a:srgbClr val="D87A1A"/>
                </a:solidFill>
              </a:rPr>
              <a:t>Μελέτη περίπτωσης 2: Παραβίαση δεδομένων σε πάροχο υγειονομικής περίθαλψης</a:t>
            </a:r>
          </a:p>
        </p:txBody>
      </p:sp>
      <p:sp>
        <p:nvSpPr>
          <p:cNvPr id="6" name="Google Shape;350;p15">
            <a:extLst>
              <a:ext uri="{FF2B5EF4-FFF2-40B4-BE49-F238E27FC236}">
                <a16:creationId xmlns:a16="http://schemas.microsoft.com/office/drawing/2014/main" id="{720EB462-FED7-5679-B728-CFEAB4C01DF8}"/>
              </a:ext>
            </a:extLst>
          </p:cNvPr>
          <p:cNvSpPr txBox="1">
            <a:spLocks/>
          </p:cNvSpPr>
          <p:nvPr/>
        </p:nvSpPr>
        <p:spPr>
          <a:xfrm>
            <a:off x="7961745" y="2286000"/>
            <a:ext cx="3912528" cy="3706880"/>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600" b="0" i="0" u="none" strike="noStrike" kern="0" cap="none" spc="0" normalizeH="0" baseline="0" noProof="0">
                <a:ln>
                  <a:noFill/>
                </a:ln>
                <a:solidFill>
                  <a:srgbClr val="000000"/>
                </a:solidFill>
                <a:effectLst/>
                <a:uLnTx/>
                <a:uFillTx/>
                <a:latin typeface="Century Gothic"/>
                <a:sym typeface="Century Gothic"/>
              </a:rPr>
              <a:t>Ένας πάροχος υγειονομικής περίθαλψης αντιμετώπισε παραβίαση δεδομένων, εκθέτοντας ευαίσθητες πληροφορίες ασθενών.</a:t>
            </a: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Courier New" panose="02070309020205020404" pitchFamily="49" charset="0"/>
              <a:buChar char="o"/>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Αποτέλεσμα:</a:t>
            </a:r>
            <a:r>
              <a:rPr kumimoji="0" lang="el" sz="1600" b="0" i="0" u="none" strike="noStrike" kern="0" cap="none" spc="0" normalizeH="0" baseline="0" noProof="0">
                <a:ln>
                  <a:noFill/>
                </a:ln>
                <a:solidFill>
                  <a:srgbClr val="000000"/>
                </a:solidFill>
                <a:effectLst/>
                <a:uLnTx/>
                <a:uFillTx/>
                <a:latin typeface="Century Gothic"/>
                <a:sym typeface="Century Gothic"/>
              </a:rPr>
              <a:t> Απώλεια εμπιστοσύνης των ασθενών, νομικές κυρώσεις και ρυθμιστικός έλεγχος.</a:t>
            </a:r>
            <a:endParaRPr kumimoji="0" lang="el-GR" sz="1600" b="0" i="0" u="none" strike="noStrike" kern="0" cap="none" spc="0" normalizeH="0" baseline="0" noProof="0">
              <a:ln>
                <a:noFill/>
              </a:ln>
              <a:solidFill>
                <a:srgbClr val="000000"/>
              </a:solidFill>
              <a:effectLst/>
              <a:uLnTx/>
              <a:uFillTx/>
              <a:latin typeface="Century Gothic"/>
              <a:sym typeface="Century Gothic"/>
            </a:endParaRPr>
          </a:p>
          <a:p>
            <a:pPr marL="274320" marR="0" lvl="0" indent="-287020" algn="r" defTabSz="914400" rtl="0" eaLnBrk="1" fontAlgn="auto" latinLnBrk="0" hangingPunct="1">
              <a:lnSpc>
                <a:spcPct val="100000"/>
              </a:lnSpc>
              <a:spcBef>
                <a:spcPts val="600"/>
              </a:spcBef>
              <a:spcAft>
                <a:spcPts val="600"/>
              </a:spcAft>
              <a:buClr>
                <a:srgbClr val="D87A1A"/>
              </a:buClr>
              <a:buSzPts val="1200"/>
              <a:buFont typeface="Wingdings" panose="05000000000000000000" pitchFamily="2" charset="2"/>
              <a:buChar char="ü"/>
              <a:tabLst/>
              <a:defRPr/>
            </a:pPr>
            <a:r>
              <a:rPr kumimoji="0" lang="el" sz="1600" b="1" i="0" u="none" strike="noStrike" kern="0" cap="none" spc="0" normalizeH="0" baseline="0" noProof="0">
                <a:ln>
                  <a:noFill/>
                </a:ln>
                <a:solidFill>
                  <a:srgbClr val="000000"/>
                </a:solidFill>
                <a:effectLst/>
                <a:uLnTx/>
                <a:uFillTx/>
                <a:latin typeface="Century Gothic"/>
                <a:sym typeface="Century Gothic"/>
              </a:rPr>
              <a:t>Απόκριση: </a:t>
            </a:r>
            <a:r>
              <a:rPr kumimoji="0" lang="el" sz="1600" b="0" i="0" u="none" strike="noStrike" kern="0" cap="none" spc="0" normalizeH="0" baseline="0" noProof="0">
                <a:ln>
                  <a:noFill/>
                </a:ln>
                <a:solidFill>
                  <a:srgbClr val="000000"/>
                </a:solidFill>
                <a:effectLst/>
                <a:uLnTx/>
                <a:uFillTx/>
                <a:latin typeface="Century Gothic"/>
                <a:sym typeface="Century Gothic"/>
              </a:rPr>
              <a:t>Ενισχυμένοι έλεγχοι πρόσβασης, εκπαίδευση υπαλλήλων σχετικά με το ηλεκτρονικό ψάρεμα (phishing) και βελτιωμένα πρωτόκολλα κρυπτογράφησης.</a:t>
            </a:r>
          </a:p>
        </p:txBody>
      </p:sp>
      <p:sp>
        <p:nvSpPr>
          <p:cNvPr id="7" name="Subtitle 2">
            <a:extLst>
              <a:ext uri="{FF2B5EF4-FFF2-40B4-BE49-F238E27FC236}">
                <a16:creationId xmlns:a16="http://schemas.microsoft.com/office/drawing/2014/main" id="{5D2E8AE9-B179-6BFD-8436-51426A3CCF65}"/>
              </a:ext>
            </a:extLst>
          </p:cNvPr>
          <p:cNvSpPr txBox="1">
            <a:spLocks/>
          </p:cNvSpPr>
          <p:nvPr/>
        </p:nvSpPr>
        <p:spPr>
          <a:xfrm>
            <a:off x="91440" y="3931920"/>
            <a:ext cx="8287789" cy="597087"/>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a:solidFill>
                  <a:srgbClr val="D87A1A"/>
                </a:solidFill>
              </a:rPr>
              <a:t>Μελέτη περίπτωσης 3:</a:t>
            </a:r>
          </a:p>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lang="el" sz="3600">
                <a:solidFill>
                  <a:srgbClr val="D87A1A"/>
                </a:solidFill>
              </a:rPr>
              <a:t> Απειλή εκ των έσω σε ιατρική εγκατάσταση</a:t>
            </a:r>
            <a:endParaRPr kumimoji="0" lang="en-US" sz="4400" b="0" i="0" u="none" strike="noStrike" kern="0" cap="none" spc="0" normalizeH="0" baseline="-25000" noProof="0">
              <a:ln>
                <a:noFill/>
              </a:ln>
              <a:solidFill>
                <a:srgbClr val="D87A1A"/>
              </a:solidFill>
              <a:effectLst/>
              <a:uLnTx/>
              <a:uFillTx/>
              <a:latin typeface="Century Gothic"/>
              <a:sym typeface="Century Gothic"/>
            </a:endParaRPr>
          </a:p>
        </p:txBody>
      </p:sp>
      <p:sp>
        <p:nvSpPr>
          <p:cNvPr id="8" name="Google Shape;350;p15">
            <a:extLst>
              <a:ext uri="{FF2B5EF4-FFF2-40B4-BE49-F238E27FC236}">
                <a16:creationId xmlns:a16="http://schemas.microsoft.com/office/drawing/2014/main" id="{2902B229-E266-5BFF-9B8E-9E484C9E4D27}"/>
              </a:ext>
            </a:extLst>
          </p:cNvPr>
          <p:cNvSpPr txBox="1">
            <a:spLocks/>
          </p:cNvSpPr>
          <p:nvPr/>
        </p:nvSpPr>
        <p:spPr>
          <a:xfrm>
            <a:off x="317727" y="4663440"/>
            <a:ext cx="6663518" cy="188650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Περιστατικό: </a:t>
            </a:r>
            <a:r>
              <a:rPr kumimoji="0" lang="el" sz="1800" i="0" u="none" strike="noStrike" kern="0" cap="none" spc="0" normalizeH="0" baseline="0" noProof="0">
                <a:ln>
                  <a:noFill/>
                </a:ln>
                <a:solidFill>
                  <a:srgbClr val="000000"/>
                </a:solidFill>
                <a:effectLst/>
                <a:uLnTx/>
                <a:uFillTx/>
                <a:latin typeface="Century Gothic"/>
                <a:sym typeface="Century Gothic"/>
              </a:rPr>
              <a:t>Ένας υπάλληλος έκανε κατάχρηση πρόσβασης για να διαρρεύσει δεδομένα ασθενών.</a:t>
            </a:r>
          </a:p>
          <a:p>
            <a:pPr marL="274320" marR="0" lvl="0" indent="-287020" algn="l" defTabSz="914400" rtl="0" eaLnBrk="1" fontAlgn="auto" latinLnBrk="0" hangingPunct="1">
              <a:lnSpc>
                <a:spcPct val="100000"/>
              </a:lnSpc>
              <a:spcBef>
                <a:spcPts val="600"/>
              </a:spcBef>
              <a:buClr>
                <a:srgbClr val="D87A1A"/>
              </a:buClr>
              <a:buSzPts val="1200"/>
              <a:buFont typeface="Courier New" panose="02070309020205020404" pitchFamily="49" charset="0"/>
              <a:buChar char="o"/>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Αντίκτυπος: </a:t>
            </a:r>
            <a:r>
              <a:rPr kumimoji="0" lang="el" sz="1800" i="0" u="none" strike="noStrike" kern="0" cap="none" spc="0" normalizeH="0" baseline="0" noProof="0">
                <a:ln>
                  <a:noFill/>
                </a:ln>
                <a:solidFill>
                  <a:srgbClr val="000000"/>
                </a:solidFill>
                <a:effectLst/>
                <a:uLnTx/>
                <a:uFillTx/>
                <a:latin typeface="Century Gothic"/>
                <a:sym typeface="Century Gothic"/>
              </a:rPr>
              <a:t>Διάβρωση της εμπιστοσύνης των ασθενών, νομικές συνέπειες και εσωτερική αναταραχή.</a:t>
            </a:r>
          </a:p>
          <a:p>
            <a:pPr marL="274320" marR="0" lvl="0" indent="-287020" algn="l" defTabSz="914400" rtl="0" eaLnBrk="1" fontAlgn="auto" latinLnBrk="0" hangingPunct="1">
              <a:lnSpc>
                <a:spcPct val="100000"/>
              </a:lnSpc>
              <a:spcBef>
                <a:spcPts val="0"/>
              </a:spcBef>
              <a:spcAft>
                <a:spcPts val="600"/>
              </a:spcAft>
              <a:buClr>
                <a:srgbClr val="D87A1A"/>
              </a:buClr>
              <a:buSzPts val="1200"/>
              <a:buFont typeface="Wingdings" panose="05000000000000000000" pitchFamily="2" charset="2"/>
              <a:buChar char="ü"/>
              <a:tabLst/>
              <a:defRPr/>
            </a:pPr>
            <a:r>
              <a:rPr lang="el" sz="1800" b="1">
                <a:solidFill>
                  <a:srgbClr val="000000"/>
                </a:solidFill>
              </a:rPr>
              <a:t>Απόκριση:</a:t>
            </a:r>
            <a:r>
              <a:rPr lang="el" sz="1600"/>
              <a:t> </a:t>
            </a:r>
            <a:r>
              <a:rPr kumimoji="0" lang="el" sz="1800" i="0" u="none" strike="noStrike" kern="0" cap="none" spc="0" normalizeH="0" baseline="0" noProof="0">
                <a:ln>
                  <a:noFill/>
                </a:ln>
                <a:solidFill>
                  <a:srgbClr val="000000"/>
                </a:solidFill>
                <a:effectLst/>
                <a:uLnTx/>
                <a:uFillTx/>
                <a:latin typeface="Century Gothic"/>
                <a:sym typeface="Century Gothic"/>
              </a:rPr>
              <a:t>Αυστηρότερες πολιτικές πρόσβασης χρηστών, αυξημένη παρακολούθηση των δραστηριοτήτων των χρηστών και αυστηρή εκπαίδευση εσωτερικών απειλών.</a:t>
            </a:r>
          </a:p>
        </p:txBody>
      </p:sp>
      <p:sp>
        <p:nvSpPr>
          <p:cNvPr id="5" name="Google Shape;350;p15">
            <a:extLst>
              <a:ext uri="{FF2B5EF4-FFF2-40B4-BE49-F238E27FC236}">
                <a16:creationId xmlns:a16="http://schemas.microsoft.com/office/drawing/2014/main" id="{A731CA98-9DA2-898B-B3D9-48DE7AA347C6}"/>
              </a:ext>
            </a:extLst>
          </p:cNvPr>
          <p:cNvSpPr txBox="1">
            <a:spLocks/>
          </p:cNvSpPr>
          <p:nvPr/>
        </p:nvSpPr>
        <p:spPr>
          <a:xfrm>
            <a:off x="992866" y="2388156"/>
            <a:ext cx="10546080" cy="2529923"/>
          </a:xfrm>
          <a:prstGeom prst="rect">
            <a:avLst/>
          </a:prstGeom>
          <a:solidFill>
            <a:schemeClr val="lt1"/>
          </a:solidFill>
          <a:ln w="41275">
            <a:solidFill>
              <a:schemeClr val="bg2"/>
            </a:solidFill>
          </a:ln>
        </p:spPr>
        <p:txBody>
          <a:bodyPr spcFirstLastPara="1" wrap="square" lIns="182880" tIns="91440" rIns="0" bIns="91440" anchor="t" anchorCtr="0">
            <a:sp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457200" marR="0" lvl="0" indent="-228600" algn="l" defTabSz="914400" rtl="0" eaLnBrk="1" fontAlgn="auto" latinLnBrk="0" hangingPunct="1">
              <a:lnSpc>
                <a:spcPct val="60000"/>
              </a:lnSpc>
              <a:spcBef>
                <a:spcPts val="600"/>
              </a:spcBef>
              <a:spcAft>
                <a:spcPts val="0"/>
              </a:spcAft>
              <a:buClr>
                <a:srgbClr val="FFBA00"/>
              </a:buClr>
              <a:buSzPts val="4400"/>
              <a:buFont typeface="Calibri"/>
              <a:buNone/>
              <a:tabLst/>
              <a:defRPr/>
            </a:pPr>
            <a:r>
              <a:rPr kumimoji="0" lang="el" sz="3600" b="0" i="0" u="none" strike="noStrike" kern="0" cap="none" spc="0" normalizeH="0" baseline="-25000" noProof="0">
                <a:ln>
                  <a:noFill/>
                </a:ln>
                <a:solidFill>
                  <a:srgbClr val="D87A1A"/>
                </a:solidFill>
                <a:effectLst/>
                <a:uLnTx/>
                <a:uFillTx/>
                <a:latin typeface="Century Gothic"/>
                <a:cs typeface="Arial"/>
                <a:sym typeface="Century Gothic"/>
              </a:rPr>
              <a:t>Διδάγματα:</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endParaRPr lang="en-US" sz="1800">
              <a:solidFill>
                <a:srgbClr val="000000"/>
              </a:solidFill>
            </a:endParaRP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Σημασία της προληπτικής ανίχνευσης απειλών και αντίδρασης.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Ανάγκη για τακτική δημιουργία αντιγράφων ασφαλείας δεδομένων και κρυπτογράφηση.</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Κρίσιμη ανάγκη για εκπαίδευση των εργαζομένων σχετικά με τις βέλτιστες πρακτικές κυβερνοασφάλειας.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ü"/>
              <a:tabLst/>
              <a:defRPr/>
            </a:pPr>
            <a:r>
              <a:rPr kumimoji="0" lang="el" sz="1800" i="0" u="none" strike="noStrike" kern="0" cap="none" spc="0" normalizeH="0" baseline="0" noProof="0">
                <a:ln>
                  <a:noFill/>
                </a:ln>
                <a:solidFill>
                  <a:srgbClr val="000000"/>
                </a:solidFill>
                <a:effectLst/>
                <a:uLnTx/>
                <a:uFillTx/>
                <a:latin typeface="Century Gothic"/>
                <a:sym typeface="Century Gothic"/>
              </a:rPr>
              <a:t>Η αξία της συνεχούς παρακολούθησης και της γρήγορης αντιμετώπισης περιστατικών.</a:t>
            </a:r>
          </a:p>
        </p:txBody>
      </p:sp>
    </p:spTree>
    <p:extLst>
      <p:ext uri="{BB962C8B-B14F-4D97-AF65-F5344CB8AC3E}">
        <p14:creationId xmlns:p14="http://schemas.microsoft.com/office/powerpoint/2010/main" val="19585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404872"/>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a:solidFill>
                  <a:schemeClr val="tx1"/>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9613"/>
            <a:ext cx="5885179"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1374011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49778" y="3019116"/>
            <a:ext cx="3163120" cy="1600438"/>
          </a:xfrm>
          <a:prstGeom prst="rect">
            <a:avLst/>
          </a:prstGeom>
          <a:solidFill>
            <a:schemeClr val="lt1"/>
          </a:solidFill>
        </p:spPr>
        <p:txBody>
          <a:bodyPr wrap="square" rtlCol="0">
            <a:spAutoFit/>
          </a:bodyPr>
          <a:lstStyle/>
          <a:p>
            <a:pPr marL="285750" marR="0" lvl="0" indent="-285750"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Η διαχείριση ευπαθειών </a:t>
            </a:r>
            <a:r>
              <a:rPr kumimoji="0" lang="el" sz="1400" i="0" u="none" strike="noStrike" kern="0" cap="none" spc="0" normalizeH="0" baseline="0" noProof="0">
                <a:ln>
                  <a:noFill/>
                </a:ln>
                <a:solidFill>
                  <a:srgbClr val="000000"/>
                </a:solidFill>
                <a:effectLst/>
                <a:uLnTx/>
                <a:uFillTx/>
                <a:latin typeface="Century Gothic"/>
                <a:sym typeface="Century Gothic"/>
              </a:rPr>
              <a:t>αποτελεί κρίσιμη συνιστώσα της ασφάλειας στον κυβερνοχώρο, με στόχο τον εντοπισμό, την αξιολόγηση και τον μετριασμό των αδυναμιών ασφαλείας εντός των συστημάτων και των υποδομών.</a:t>
            </a:r>
            <a:endParaRPr kumimoji="0" lang="el-GR" sz="1400" i="0" u="none" strike="noStrike" kern="0" cap="none" spc="0" normalizeH="0" baseline="0" noProof="0">
              <a:ln>
                <a:noFill/>
              </a:ln>
              <a:solidFill>
                <a:srgbClr val="000000"/>
              </a:solidFill>
              <a:effectLst/>
              <a:uLnTx/>
              <a:uFillTx/>
              <a:latin typeface="Century Gothic"/>
              <a:sym typeface="Century Gothic"/>
            </a:endParaRP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26</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183856"/>
            <a:ext cx="8201891" cy="64633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a:t>
            </a:r>
            <a:r>
              <a:rPr lang="el"/>
              <a:t>Αρχές Διαχείρισης Ευπαθειών </a:t>
            </a:r>
          </a:p>
          <a:p>
            <a:pPr>
              <a:spcAft>
                <a:spcPts val="600"/>
              </a:spcAft>
            </a:pPr>
            <a:r>
              <a:rPr lang="el" sz="3600"/>
              <a:t>Σε Helathcare</a:t>
            </a:r>
            <a:endParaRPr lang="en-US" sz="3600"/>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91" y="2262719"/>
            <a:ext cx="5018422" cy="3593523"/>
          </a:xfrm>
          <a:prstGeom prst="rect">
            <a:avLst/>
          </a:prstGeom>
          <a:solidFill>
            <a:schemeClr val="lt1"/>
          </a:solidFill>
        </p:spPr>
      </p:pic>
    </p:spTree>
    <p:extLst>
      <p:ext uri="{BB962C8B-B14F-4D97-AF65-F5344CB8AC3E}">
        <p14:creationId xmlns:p14="http://schemas.microsoft.com/office/powerpoint/2010/main" val="143042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91440" y="182880"/>
            <a:ext cx="10791000" cy="6615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u="sng">
                <a:uFill>
                  <a:solidFill>
                    <a:schemeClr val="bg2"/>
                  </a:solidFill>
                </a:uFill>
              </a:rPr>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27</a:t>
            </a:fld>
            <a:endParaRPr>
              <a:solidFill>
                <a:schemeClr val="dk1"/>
              </a:solidFill>
            </a:endParaRPr>
          </a:p>
        </p:txBody>
      </p:sp>
      <p:pic>
        <p:nvPicPr>
          <p:cNvPr id="5" name="Picture 4">
            <a:extLst>
              <a:ext uri="{FF2B5EF4-FFF2-40B4-BE49-F238E27FC236}">
                <a16:creationId xmlns:a16="http://schemas.microsoft.com/office/drawing/2014/main" id="{2D34ADD3-752C-2669-21AB-C7870BB692E5}"/>
              </a:ext>
            </a:extLst>
          </p:cNvPr>
          <p:cNvPicPr>
            <a:picLocks noChangeAspect="1"/>
          </p:cNvPicPr>
          <p:nvPr/>
        </p:nvPicPr>
        <p:blipFill>
          <a:blip r:embed="rId4"/>
          <a:stretch>
            <a:fillRect/>
          </a:stretch>
        </p:blipFill>
        <p:spPr>
          <a:xfrm>
            <a:off x="3586789" y="1920240"/>
            <a:ext cx="5018422" cy="3593523"/>
          </a:xfrm>
          <a:prstGeom prst="rect">
            <a:avLst/>
          </a:prstGeom>
          <a:solidFill>
            <a:schemeClr val="lt1"/>
          </a:solidFill>
        </p:spPr>
      </p:pic>
      <p:sp>
        <p:nvSpPr>
          <p:cNvPr id="9" name="TextBox 8">
            <a:extLst>
              <a:ext uri="{FF2B5EF4-FFF2-40B4-BE49-F238E27FC236}">
                <a16:creationId xmlns:a16="http://schemas.microsoft.com/office/drawing/2014/main" id="{1B9E0C67-081E-5575-7D5D-B51C1DE06CDB}"/>
              </a:ext>
            </a:extLst>
          </p:cNvPr>
          <p:cNvSpPr txBox="1"/>
          <p:nvPr/>
        </p:nvSpPr>
        <p:spPr>
          <a:xfrm>
            <a:off x="457200" y="2377440"/>
            <a:ext cx="3565235"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Συνεχής βελτίωση: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Περιοδικές αναθεωρήσεις: Ελέγχετε και ενημερώνετε τακτικά τις διαδικασίες διαχείρισης ευπαθειών.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Εκπαίδευση &amp;; Ευαισθητοποίηση: Συνεχής εκπαίδευση του προσωπικού σχετικά με τη σημασία της διαχείρισης ευπαθειών.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Μετρήσεις &amp; KPI: Παρακολουθήστε και αναλύστε βασικούς δείκτες απόδοσης για τη μέτρηση της αποτελεσματικότητας.</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3" name="TextBox 2">
            <a:extLst>
              <a:ext uri="{FF2B5EF4-FFF2-40B4-BE49-F238E27FC236}">
                <a16:creationId xmlns:a16="http://schemas.microsoft.com/office/drawing/2014/main" id="{BBE08603-9809-5C86-9280-AB4ADF94E831}"/>
              </a:ext>
            </a:extLst>
          </p:cNvPr>
          <p:cNvSpPr txBox="1"/>
          <p:nvPr/>
        </p:nvSpPr>
        <p:spPr>
          <a:xfrm>
            <a:off x="822960" y="914400"/>
            <a:ext cx="7393707" cy="1015663"/>
          </a:xfrm>
          <a:prstGeom prst="rect">
            <a:avLst/>
          </a:prstGeom>
          <a:noFill/>
          <a:ln>
            <a:noFill/>
            <a:round/>
          </a:ln>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Αναγνώριση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Διεξάγετε τακτικές και ολοκληρωμένες σαρώσεις για τον εντοπισμό τρωτών σημείων σε όλα τα στοιχεία, συμπεριλαμβανομένου του λογισμικού, του υλικού και των στοιχείων δικτύου.</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Χρησιμοποιήστε αυτοματοποιημένα εργαλεία και ευφυΐα απειλών για να παραμείνετε ενημερωμένοι σχετικά με τις αναδυόμενες ευπάθειες.</a:t>
            </a:r>
          </a:p>
        </p:txBody>
      </p:sp>
      <p:sp>
        <p:nvSpPr>
          <p:cNvPr id="4" name="TextBox 3">
            <a:extLst>
              <a:ext uri="{FF2B5EF4-FFF2-40B4-BE49-F238E27FC236}">
                <a16:creationId xmlns:a16="http://schemas.microsoft.com/office/drawing/2014/main" id="{DAF7CDC0-356D-1ADB-9C05-C0527687645E}"/>
              </a:ext>
            </a:extLst>
          </p:cNvPr>
          <p:cNvSpPr txBox="1"/>
          <p:nvPr/>
        </p:nvSpPr>
        <p:spPr>
          <a:xfrm>
            <a:off x="8605211" y="117966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Εκτίμηση</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Ανάλυση κινδύνου: Αξιολογήστε τον πιθανό αντίκτυπο και την πιθανότητα εντοπισμένων τρωτών σημείων.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Ιεράρχηση: Ιεραρχήστε τις ευπάθειες με βάση την κρισιμότητα και τον κίνδυνο για την ασφάλεια των ασθενών και την ακεραιότητα των δεδομένων.</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Αξιολόγηση με βάση τα συμφραζόμενα: Εξετάστε το συγκεκριμένο περιβάλλον υγειονομικής περίθαλψης και το επιχειρησιακό πλαίσιο.</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6" name="TextBox 5">
            <a:extLst>
              <a:ext uri="{FF2B5EF4-FFF2-40B4-BE49-F238E27FC236}">
                <a16:creationId xmlns:a16="http://schemas.microsoft.com/office/drawing/2014/main" id="{74E62FDB-CE20-D3DF-2341-C39FF50E66FE}"/>
              </a:ext>
            </a:extLst>
          </p:cNvPr>
          <p:cNvSpPr txBox="1"/>
          <p:nvPr/>
        </p:nvSpPr>
        <p:spPr>
          <a:xfrm>
            <a:off x="8595360" y="3840480"/>
            <a:ext cx="3604336" cy="2200602"/>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Αποκατάστασης</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Διαχείριση ενημερώσεων κώδικα: Εφαρμόστε έγκαιρες ενημερώσεις κώδικα και ενημερώσεις για όλο το λογισμικό και τα συστήματα.</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Στρατηγικές μετριασμού: Εφαρμόστε προσωρινές επιδιορθώσεις ή λύσεις μέχρι να είναι διαθέσιμες μόνιμες λύσεις.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Διαχείριση διαμόρφωσης: Εξασφαλίστε ασφαλή διαμόρφωση όλων των συστημάτων και συσκευών.</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
        <p:nvSpPr>
          <p:cNvPr id="8" name="TextBox 7">
            <a:extLst>
              <a:ext uri="{FF2B5EF4-FFF2-40B4-BE49-F238E27FC236}">
                <a16:creationId xmlns:a16="http://schemas.microsoft.com/office/drawing/2014/main" id="{0A095341-9463-FA79-3508-30B1616F2B4A}"/>
              </a:ext>
            </a:extLst>
          </p:cNvPr>
          <p:cNvSpPr txBox="1"/>
          <p:nvPr/>
        </p:nvSpPr>
        <p:spPr>
          <a:xfrm>
            <a:off x="378692" y="5212080"/>
            <a:ext cx="6668653" cy="1646605"/>
          </a:xfrm>
          <a:prstGeom prst="rect">
            <a:avLst/>
          </a:prstGeom>
          <a:noFill/>
        </p:spPr>
        <p:txBody>
          <a:bodyPr wrap="square" rtlCol="0">
            <a:spAutoFit/>
          </a:bodyPr>
          <a:lstStyle/>
          <a:p>
            <a:pPr marR="0" lvl="0" defTabSz="914400" rtl="0" eaLnBrk="1" fontAlgn="auto" latinLnBrk="0" hangingPunct="1">
              <a:lnSpc>
                <a:spcPct val="100000"/>
              </a:lnSpc>
              <a:spcBef>
                <a:spcPts val="600"/>
              </a:spcBef>
              <a:buClr>
                <a:srgbClr val="D87A1A"/>
              </a:buClr>
              <a:buSzPts val="1200"/>
              <a:tabLst/>
              <a:defRPr/>
            </a:pPr>
            <a:r>
              <a:rPr kumimoji="0" lang="el" sz="1400" b="1" i="0" u="none" strike="noStrike" kern="0" cap="none" spc="0" normalizeH="0" baseline="0" noProof="0">
                <a:ln>
                  <a:noFill/>
                </a:ln>
                <a:solidFill>
                  <a:srgbClr val="000000"/>
                </a:solidFill>
                <a:effectLst/>
                <a:uLnTx/>
                <a:uFillTx/>
                <a:latin typeface="Century Gothic"/>
                <a:sym typeface="Century Gothic"/>
              </a:rPr>
              <a:t>Αναφοράς</a:t>
            </a: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Τεκμηρίωση: Διατηρήστε λεπτομερή αρχεία των τρωτών σημείων που εντοπίστηκαν και των ενεργειών αποκατάστασης.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Επικοινωνία: Τακτική ενημέρωση των ενδιαφερόμενων μερών σχετικά με την κατάσταση των τρωτών σημείων και την πρόοδο της αποκατάστασης.</a:t>
            </a:r>
            <a:endParaRPr kumimoji="0" lang="el-GR" sz="1200" i="0" u="none" strike="noStrike" kern="0" cap="none" spc="0" normalizeH="0" baseline="0" noProof="0">
              <a:ln>
                <a:noFill/>
              </a:ln>
              <a:solidFill>
                <a:srgbClr val="000000"/>
              </a:solidFill>
              <a:effectLst/>
              <a:uLnTx/>
              <a:uFillTx/>
              <a:latin typeface="Century Gothic"/>
              <a:sym typeface="Century Gothic"/>
            </a:endParaRPr>
          </a:p>
          <a:p>
            <a:pPr marL="285750" marR="0" lvl="0" indent="-285750"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a:ln>
                  <a:noFill/>
                </a:ln>
                <a:solidFill>
                  <a:srgbClr val="000000"/>
                </a:solidFill>
                <a:effectLst/>
                <a:uLnTx/>
                <a:uFillTx/>
                <a:latin typeface="Century Gothic"/>
                <a:sym typeface="Century Gothic"/>
              </a:rPr>
              <a:t>Αναφορά συμμόρφωσης: Διασφαλίστε τη συμμόρφωση με τις κανονιστικές απαιτήσεις για την αναφορά τρωτών σημείων.</a:t>
            </a:r>
            <a:endParaRPr kumimoji="0" lang="el-GR" sz="1200" i="0" u="none" strike="noStrike" kern="0" cap="none" spc="0" normalizeH="0" baseline="0" noProof="0">
              <a:ln>
                <a:noFill/>
              </a:ln>
              <a:solidFill>
                <a:srgbClr val="000000"/>
              </a:solidFill>
              <a:effectLst/>
              <a:uLnTx/>
              <a:uFillTx/>
              <a:latin typeface="Century Gothic"/>
              <a:sym typeface="Century Gothic"/>
            </a:endParaRPr>
          </a:p>
        </p:txBody>
      </p:sp>
    </p:spTree>
    <p:extLst>
      <p:ext uri="{BB962C8B-B14F-4D97-AF65-F5344CB8AC3E}">
        <p14:creationId xmlns:p14="http://schemas.microsoft.com/office/powerpoint/2010/main" val="1663828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129946" y="1097399"/>
            <a:ext cx="11989004" cy="5432256"/>
          </a:xfrm>
          <a:prstGeom prst="rect">
            <a:avLst/>
          </a:prstGeom>
          <a:noFill/>
        </p:spPr>
        <p:txBody>
          <a:bodyPr wrap="square" lIns="0" tIns="0" rIns="0" bIns="0" rtlCol="0">
            <a:spAutoFit/>
          </a:bodyPr>
          <a:lstStyle/>
          <a:p>
            <a:pPr marL="285750" indent="-285750">
              <a:spcAft>
                <a:spcPts val="600"/>
              </a:spcAft>
              <a:buClr>
                <a:schemeClr val="bg2"/>
              </a:buClr>
              <a:buFont typeface="Wingdings" panose="05000000000000000000" pitchFamily="2" charset="2"/>
              <a:buChar char="Ø"/>
            </a:pPr>
            <a:r>
              <a:rPr lang="el" sz="1200" b="1" dirty="0">
                <a:latin typeface="Century Gothic"/>
              </a:rPr>
              <a:t>Προληπτική αναγνώριση ευπάθειας</a:t>
            </a:r>
          </a:p>
          <a:p>
            <a:pPr marL="285750" lvl="7" indent="-285750">
              <a:buClr>
                <a:schemeClr val="bg2"/>
              </a:buClr>
              <a:buFont typeface="Courier New" panose="02070309020205020404" pitchFamily="49" charset="0"/>
              <a:buChar char="o"/>
            </a:pPr>
            <a:r>
              <a:rPr lang="el" sz="1200" dirty="0">
                <a:latin typeface="Century Gothic"/>
              </a:rPr>
              <a:t>Τακτική σάρωση: Διεξάγετε συχνές σαρώσεις ευπάθειας για να εντοπίσετε πιθανά κενά ασφαλείας.</a:t>
            </a:r>
          </a:p>
          <a:p>
            <a:pPr marL="285750" lvl="8" indent="-285750">
              <a:buClr>
                <a:schemeClr val="bg2"/>
              </a:buClr>
              <a:buFont typeface="Courier New" panose="02070309020205020404" pitchFamily="49" charset="0"/>
              <a:buChar char="o"/>
            </a:pPr>
            <a:r>
              <a:rPr lang="el" sz="1200" dirty="0">
                <a:latin typeface="Century Gothic"/>
              </a:rPr>
              <a:t>Ενοποίηση πληροφοριών απειλών: Χρησιμοποιήστε τροφοδοσίες πληροφοριών απειλών για να παραμένετε ενημερωμένοι σχετικά με νέες ευπάθειες και απειλές.</a:t>
            </a:r>
          </a:p>
          <a:p>
            <a:pPr marL="285750" lvl="8" indent="-285750">
              <a:spcAft>
                <a:spcPts val="1200"/>
              </a:spcAft>
              <a:buClr>
                <a:schemeClr val="bg2"/>
              </a:buClr>
              <a:buFont typeface="Courier New" panose="02070309020205020404" pitchFamily="49" charset="0"/>
              <a:buChar char="o"/>
            </a:pPr>
            <a:r>
              <a:rPr lang="el" sz="1200" dirty="0">
                <a:latin typeface="Century Gothic"/>
              </a:rPr>
              <a:t>Ολοκληρωμένη διαχείριση περιουσιακών στοιχείων: Διατηρήστε μια λεπτομερή και τρέχουσα απογραφή όλων των περιουσιακών στοιχείων πληροφορικής, συμπεριλαμβανομένων των συσκευών IoT και του ιατρικού εξοπλισμού</a:t>
            </a:r>
            <a:r>
              <a:rPr lang="el" sz="1200" dirty="0"/>
              <a:t>.</a:t>
            </a:r>
          </a:p>
          <a:p>
            <a:pPr marL="285750" indent="-285750">
              <a:spcAft>
                <a:spcPts val="600"/>
              </a:spcAft>
              <a:buClr>
                <a:schemeClr val="bg2"/>
              </a:buClr>
              <a:buFont typeface="Wingdings" panose="05000000000000000000" pitchFamily="2" charset="2"/>
              <a:buChar char="Ø"/>
            </a:pPr>
            <a:r>
              <a:rPr lang="el" sz="1200" b="1" dirty="0">
                <a:latin typeface="Century Gothic"/>
              </a:rPr>
              <a:t>Αποτελεσματική εκτίμηση κινδύνου</a:t>
            </a:r>
          </a:p>
          <a:p>
            <a:pPr marL="285750" indent="-285750">
              <a:buClr>
                <a:schemeClr val="bg2"/>
              </a:buClr>
              <a:buFont typeface="Courier New" panose="02070309020205020404" pitchFamily="49" charset="0"/>
              <a:buChar char="o"/>
            </a:pPr>
            <a:r>
              <a:rPr lang="el" sz="1200" dirty="0">
                <a:latin typeface="Century Gothic"/>
              </a:rPr>
              <a:t>Ανάλυση επιπτώσεων: Αξιολογήστε τον πιθανό αντίκτυπο των τρωτών σημείων στην ασφάλεια των ασθενών, το απόρρητο των δεδομένων και τη λειτουργική συνέχεια.</a:t>
            </a:r>
          </a:p>
          <a:p>
            <a:pPr marL="285750" indent="-285750">
              <a:buClr>
                <a:schemeClr val="bg2"/>
              </a:buClr>
              <a:buFont typeface="Courier New" panose="02070309020205020404" pitchFamily="49" charset="0"/>
              <a:buChar char="o"/>
            </a:pPr>
            <a:r>
              <a:rPr lang="el" sz="1200" dirty="0">
                <a:latin typeface="Century Gothic"/>
              </a:rPr>
              <a:t>Ιεράρχηση: Χρησιμοποιήστε ιεράρχηση βάσει κινδύνου για να αντιμετωπίσετε πρώτα τις πιο κρίσιμες ευπάθειες.</a:t>
            </a:r>
          </a:p>
          <a:p>
            <a:pPr marL="285750" indent="-285750">
              <a:spcAft>
                <a:spcPts val="1200"/>
              </a:spcAft>
              <a:buClr>
                <a:schemeClr val="bg2"/>
              </a:buClr>
              <a:buFont typeface="Courier New" panose="02070309020205020404" pitchFamily="49" charset="0"/>
              <a:buChar char="o"/>
            </a:pPr>
            <a:r>
              <a:rPr lang="el" sz="1200" dirty="0">
                <a:latin typeface="Century Gothic"/>
              </a:rPr>
              <a:t>Αξιολόγηση με βάση τα συμφραζόμενα: Αξιολογήστε τα τρωτά σημεία στο πλαίσιο συγκεκριμένων λειτουργιών υγειονομικής περίθαλψης και κανονιστικών απαιτήσεων.</a:t>
            </a:r>
          </a:p>
          <a:p>
            <a:pPr marL="285750" indent="-285750">
              <a:spcAft>
                <a:spcPts val="600"/>
              </a:spcAft>
              <a:buClr>
                <a:schemeClr val="bg2"/>
              </a:buClr>
              <a:buFont typeface="Wingdings" panose="05000000000000000000" pitchFamily="2" charset="2"/>
              <a:buChar char="Ø"/>
            </a:pPr>
            <a:r>
              <a:rPr lang="el" sz="1200" b="1" dirty="0"/>
              <a:t>Αποτελεσματικές στρατηγικές αποκατάστασης</a:t>
            </a:r>
          </a:p>
          <a:p>
            <a:pPr marL="285750" indent="-285750">
              <a:buClr>
                <a:schemeClr val="bg2"/>
              </a:buClr>
              <a:buFont typeface="Courier New" panose="02070309020205020404" pitchFamily="49" charset="0"/>
              <a:buChar char="o"/>
            </a:pPr>
            <a:r>
              <a:rPr lang="el" sz="1200" dirty="0">
                <a:latin typeface="Century Gothic"/>
              </a:rPr>
              <a:t>Έγκαιρη ανάπτυξη ενημερώσεων κώδικα: Εφαρμόστε ενημερώσεις κώδικα και ενημερώσεις αμέσως για να καλύψετε τα κενά ασφαλείας.</a:t>
            </a:r>
          </a:p>
          <a:p>
            <a:pPr marL="285750" indent="-285750">
              <a:buClr>
                <a:schemeClr val="bg2"/>
              </a:buClr>
              <a:buFont typeface="Courier New" panose="02070309020205020404" pitchFamily="49" charset="0"/>
              <a:buChar char="o"/>
            </a:pPr>
            <a:r>
              <a:rPr lang="el" sz="1200" dirty="0">
                <a:latin typeface="Century Gothic"/>
              </a:rPr>
              <a:t>Εναλλακτικός μετριασμός: Εφαρμόστε προσωρινά μέτρα για τον μετριασμό των κινδύνων όταν δεν είναι δυνατή η άμεση επιδιόρθωση.</a:t>
            </a:r>
          </a:p>
          <a:p>
            <a:pPr marL="285750" indent="-285750">
              <a:spcAft>
                <a:spcPts val="1200"/>
              </a:spcAft>
              <a:buClr>
                <a:schemeClr val="bg2"/>
              </a:buClr>
              <a:buFont typeface="Courier New" panose="02070309020205020404" pitchFamily="49" charset="0"/>
              <a:buChar char="o"/>
            </a:pPr>
            <a:r>
              <a:rPr lang="el" sz="1200" dirty="0">
                <a:latin typeface="Century Gothic"/>
              </a:rPr>
              <a:t>Διαχείριση διαμόρφωσης: Βεβαιωθείτε ότι τα συστήματα και οι συσκευές έχουν διαμορφωθεί με ασφάλεια και σύμφωνα με τις βέλτιστες πρακτικές.</a:t>
            </a:r>
          </a:p>
          <a:p>
            <a:pPr marL="285750" indent="-285750">
              <a:spcAft>
                <a:spcPts val="600"/>
              </a:spcAft>
              <a:buClr>
                <a:schemeClr val="bg2"/>
              </a:buClr>
              <a:buFont typeface="Wingdings" panose="05000000000000000000" pitchFamily="2" charset="2"/>
              <a:buChar char="Ø"/>
            </a:pPr>
            <a:r>
              <a:rPr lang="el" sz="1200" b="1" dirty="0"/>
              <a:t>Συνεχής παρακολούθηση και βελτίωση</a:t>
            </a:r>
          </a:p>
          <a:p>
            <a:pPr marL="285750" indent="-285750">
              <a:buClr>
                <a:schemeClr val="bg2"/>
              </a:buClr>
              <a:buFont typeface="Courier New" panose="02070309020205020404" pitchFamily="49" charset="0"/>
              <a:buChar char="o"/>
            </a:pPr>
            <a:r>
              <a:rPr lang="el" sz="1200" dirty="0">
                <a:latin typeface="Century Gothic"/>
              </a:rPr>
              <a:t>Συνεχής παρακολούθηση: Συνεχής παρακολούθηση συστημάτων για νέες ευπάθειες και απειλές.</a:t>
            </a:r>
          </a:p>
          <a:p>
            <a:pPr marL="285750" indent="-285750">
              <a:buClr>
                <a:schemeClr val="bg2"/>
              </a:buClr>
              <a:buFont typeface="Courier New" panose="02070309020205020404" pitchFamily="49" charset="0"/>
              <a:buChar char="o"/>
            </a:pPr>
            <a:r>
              <a:rPr lang="el" sz="1200" dirty="0">
                <a:latin typeface="Century Gothic"/>
              </a:rPr>
              <a:t>Σχεδιασμός αντιμετώπισης περιστατικών: Ανάπτυξη και τακτική ενημέρωση σχεδίων αντιμετώπισης περιστατικών για τη διαχείριση πιθανών παραβιάσεων.</a:t>
            </a:r>
          </a:p>
          <a:p>
            <a:pPr marL="285750" indent="-285750">
              <a:spcAft>
                <a:spcPts val="1200"/>
              </a:spcAft>
              <a:buClr>
                <a:schemeClr val="bg2"/>
              </a:buClr>
              <a:buFont typeface="Courier New" panose="02070309020205020404" pitchFamily="49" charset="0"/>
              <a:buChar char="o"/>
            </a:pPr>
            <a:r>
              <a:rPr lang="el" sz="1200" dirty="0">
                <a:latin typeface="Century Gothic"/>
              </a:rPr>
              <a:t>Εκπαίδευση προσωπικού: Παροχή συνεχούς εκπαίδευσης στο προσωπικό σχετικά με τις τελευταίες πρακτικές ασφαλείας και ευαισθητοποίηση.</a:t>
            </a:r>
          </a:p>
          <a:p>
            <a:pPr marL="285750" indent="-285750">
              <a:spcAft>
                <a:spcPts val="600"/>
              </a:spcAft>
              <a:buClr>
                <a:schemeClr val="bg2"/>
              </a:buClr>
              <a:buFont typeface="Wingdings" panose="05000000000000000000" pitchFamily="2" charset="2"/>
              <a:buChar char="Ø"/>
            </a:pPr>
            <a:r>
              <a:rPr lang="el" sz="1200" b="1" dirty="0"/>
              <a:t>Αξιόπιστες αναφορές και τεκμηρίωση</a:t>
            </a:r>
          </a:p>
          <a:p>
            <a:pPr marL="285750" indent="-285750">
              <a:buClr>
                <a:schemeClr val="bg2"/>
              </a:buClr>
              <a:buFont typeface="Courier New" panose="02070309020205020404" pitchFamily="49" charset="0"/>
              <a:buChar char="o"/>
            </a:pPr>
            <a:r>
              <a:rPr lang="el" sz="1200" dirty="0">
                <a:latin typeface="Century Gothic"/>
              </a:rPr>
              <a:t>Λεπτομερής τεκμηρίωση: Διατηρήστε ολοκληρωμένα αρχεία ευπαθειών, ενεργειών αποκατάστασης και περιστατικών ασφαλείας.</a:t>
            </a:r>
          </a:p>
          <a:p>
            <a:pPr marL="285750" indent="-285750">
              <a:buClr>
                <a:schemeClr val="bg2"/>
              </a:buClr>
              <a:buFont typeface="Courier New" panose="02070309020205020404" pitchFamily="49" charset="0"/>
              <a:buChar char="o"/>
            </a:pPr>
            <a:r>
              <a:rPr lang="el" sz="1200" dirty="0">
                <a:latin typeface="Century Gothic"/>
              </a:rPr>
              <a:t>Επικοινωνία με τα ενδιαφερόμενα μέρη: Κοινοποιείτε τακτικά την κατάσταση ευπάθειας και τις ενέργειες που αναλαμβάνονται στους σχετικούς ενδιαφερόμενους.</a:t>
            </a:r>
          </a:p>
          <a:p>
            <a:pPr marL="285750" indent="-285750">
              <a:buClr>
                <a:schemeClr val="bg2"/>
              </a:buClr>
              <a:buFont typeface="Courier New" panose="02070309020205020404" pitchFamily="49" charset="0"/>
              <a:buChar char="o"/>
            </a:pPr>
            <a:r>
              <a:rPr lang="el" sz="1200" dirty="0">
                <a:latin typeface="Century Gothic"/>
              </a:rPr>
              <a:t>Κανονιστική συμμόρφωση: Βεβαιωθείτε ότι όλες οι πρακτικές διαχείρισης ευπαθειών πληρούν τα κανονιστικά πρότυπα υγειονομικής περίθαλψης.</a:t>
            </a:r>
          </a:p>
          <a:p>
            <a:pPr marL="285750" indent="-285750">
              <a:spcAft>
                <a:spcPts val="1200"/>
              </a:spcAft>
              <a:buClr>
                <a:schemeClr val="bg2"/>
              </a:buClr>
              <a:buFont typeface="Courier New" panose="02070309020205020404" pitchFamily="49" charset="0"/>
              <a:buChar char="o"/>
            </a:pPr>
            <a:endParaRPr lang="en-US" sz="1200" dirty="0">
              <a:latin typeface="Century Gothic"/>
            </a:endParaRPr>
          </a:p>
        </p:txBody>
      </p:sp>
      <p:sp>
        <p:nvSpPr>
          <p:cNvPr id="460" name="Google Shape;460;g2c46ccb187e_0_158"/>
          <p:cNvSpPr txBox="1">
            <a:spLocks noGrp="1"/>
          </p:cNvSpPr>
          <p:nvPr>
            <p:ph type="ctrTitle"/>
          </p:nvPr>
        </p:nvSpPr>
        <p:spPr>
          <a:xfrm>
            <a:off x="129946" y="-80850"/>
            <a:ext cx="10791000" cy="661500"/>
          </a:xfrm>
          <a:prstGeom prst="rect">
            <a:avLst/>
          </a:prstGeom>
          <a:solidFill>
            <a:schemeClr val="lt1"/>
          </a:solid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ts val="3600"/>
              <a:buFont typeface="Book Antiqua"/>
              <a:buNone/>
            </a:pPr>
            <a:r>
              <a:rPr lang="el" dirty="0"/>
              <a:t>Διαχείριση και αναφορά ευπαθειών</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28</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596" y="580650"/>
            <a:ext cx="12062650" cy="347788"/>
          </a:xfrm>
          <a:prstGeom prst="rect">
            <a:avLst/>
          </a:prstGeom>
          <a:solidFill>
            <a:schemeClr val="lt1"/>
          </a:solid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dirty="0"/>
              <a:t> </a:t>
            </a:r>
            <a:r>
              <a:rPr lang="el" dirty="0"/>
              <a:t>Βέλτιστες πρακτικές στη διαχείριση ευπαθειών</a:t>
            </a:r>
            <a:endParaRPr lang="en-US" sz="4000" dirty="0"/>
          </a:p>
        </p:txBody>
      </p:sp>
    </p:spTree>
    <p:extLst>
      <p:ext uri="{BB962C8B-B14F-4D97-AF65-F5344CB8AC3E}">
        <p14:creationId xmlns:p14="http://schemas.microsoft.com/office/powerpoint/2010/main" val="3358124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63240"/>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sz="2400">
                <a:solidFill>
                  <a:schemeClr val="tx1"/>
                </a:solidFill>
                <a:highlight>
                  <a:schemeClr val="lt1"/>
                </a:highlight>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638169"/>
            <a:ext cx="7405697" cy="533400"/>
          </a:xfrm>
          <a:prstGeom prst="rect">
            <a:avLst/>
          </a:prstGeom>
          <a:noFill/>
          <a:ln>
            <a:noFill/>
          </a:ln>
        </p:spPr>
        <p:txBody>
          <a:bodyPr spcFirstLastPara="1" wrap="square" lIns="0" tIns="45700" rIns="0" bIns="0" anchor="b" anchorCtr="0">
            <a:normAutofit fontScale="92500" lnSpcReduction="20000"/>
          </a:bodyPr>
          <a:lstStyle/>
          <a:p>
            <a:pPr marL="0" lvl="0" indent="0" algn="l" rtl="0">
              <a:lnSpc>
                <a:spcPct val="100000"/>
              </a:lnSpc>
              <a:spcBef>
                <a:spcPts val="0"/>
              </a:spcBef>
              <a:spcAft>
                <a:spcPts val="0"/>
              </a:spcAft>
              <a:buSzPts val="2000"/>
              <a:buNone/>
            </a:pPr>
            <a:r>
              <a:rPr lang="el">
                <a:highlight>
                  <a:schemeClr val="lt1"/>
                </a:highlight>
              </a:rPr>
              <a:t>Συνεχής παρακολούθηση υποδομής </a:t>
            </a:r>
            <a:r>
              <a:rPr lang="el" sz="2200">
                <a:solidFill>
                  <a:schemeClr val="tx2">
                    <a:lumMod val="50000"/>
                  </a:schemeClr>
                </a:solidFill>
              </a:rPr>
              <a:t>με εργαλεία που βασίζονται στο cloud</a:t>
            </a:r>
            <a:endParaRPr sz="2200">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2465171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
          <p:cNvSpPr txBox="1">
            <a:spLocks noGrp="1"/>
          </p:cNvSpPr>
          <p:nvPr>
            <p:ph type="title"/>
          </p:nvPr>
        </p:nvSpPr>
        <p:spPr>
          <a:xfrm>
            <a:off x="1097280" y="286603"/>
            <a:ext cx="10058400" cy="1450757"/>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rPr>
              <a:t>Στόχοι: </a:t>
            </a:r>
            <a:r>
              <a:rPr lang="el" sz="3600" dirty="0">
                <a:solidFill>
                  <a:srgbClr val="FFFFFF"/>
                </a:solidFill>
                <a:latin typeface="Arial"/>
                <a:ea typeface="Arial"/>
                <a:cs typeface="Arial"/>
                <a:sym typeface="Arial"/>
              </a:rPr>
              <a:t>Ποιος-Τι-Γιατί πρέπει να πάρετε αυτή την εκπαίδευση </a:t>
            </a:r>
            <a:endParaRPr dirty="0"/>
          </a:p>
        </p:txBody>
      </p:sp>
      <p:sp>
        <p:nvSpPr>
          <p:cNvPr id="226" name="Google Shape;226;p3"/>
          <p:cNvSpPr>
            <a:spLocks noGrp="1"/>
          </p:cNvSpPr>
          <p:nvPr>
            <p:ph type="body" idx="1"/>
          </p:nvPr>
        </p:nvSpPr>
        <p:spPr>
          <a:xfrm>
            <a:off x="1318352" y="1894376"/>
            <a:ext cx="2847975" cy="3390899"/>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ΠΟΙΟΣ</a:t>
            </a:r>
            <a:endParaRPr/>
          </a:p>
        </p:txBody>
      </p:sp>
      <p:sp>
        <p:nvSpPr>
          <p:cNvPr id="227" name="Google Shape;227;p3"/>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Τομέας υγειονομικής περίθαλψης ή/και επαγγελματίες πληροφορικής με βασικές γνώσεις πληροφορικής</a:t>
            </a:r>
          </a:p>
        </p:txBody>
      </p:sp>
      <p:sp>
        <p:nvSpPr>
          <p:cNvPr id="228" name="Google Shape;228;p3"/>
          <p:cNvSpPr>
            <a:spLocks noGrp="1"/>
          </p:cNvSpPr>
          <p:nvPr>
            <p:ph type="body" idx="4"/>
          </p:nvPr>
        </p:nvSpPr>
        <p:spPr>
          <a:xfrm>
            <a:off x="4651092" y="1894376"/>
            <a:ext cx="2896153" cy="3889204"/>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ΤΙ</a:t>
            </a:r>
            <a:endParaRPr dirty="0"/>
          </a:p>
        </p:txBody>
      </p:sp>
      <p:sp>
        <p:nvSpPr>
          <p:cNvPr id="229" name="Google Shape;229;p3"/>
          <p:cNvSpPr txBox="1">
            <a:spLocks noGrp="1"/>
          </p:cNvSpPr>
          <p:nvPr>
            <p:ph type="body" idx="6"/>
          </p:nvPr>
        </p:nvSpPr>
        <p:spPr>
          <a:xfrm>
            <a:off x="4705714" y="3556867"/>
            <a:ext cx="2841531"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Στρατηγικές κυβερνοασφάλειας προσαρμοσμένες για τον τομέα της υγειονομικής περίθαλψης &amp; επίδειξη ειδοποιήσεων, αναφορών και παρακολούθησης μέσω εργαλείου διαχείρισης πληροφοριών ασφάλειας και συμβάντων</a:t>
            </a:r>
            <a:endParaRPr dirty="0"/>
          </a:p>
        </p:txBody>
      </p:sp>
      <p:sp>
        <p:nvSpPr>
          <p:cNvPr id="230" name="Google Shape;230;p3"/>
          <p:cNvSpPr>
            <a:spLocks noGrp="1"/>
          </p:cNvSpPr>
          <p:nvPr>
            <p:ph type="body" idx="7"/>
          </p:nvPr>
        </p:nvSpPr>
        <p:spPr>
          <a:xfrm>
            <a:off x="7995403" y="1894376"/>
            <a:ext cx="2962157" cy="3889204"/>
          </a:xfrm>
          <a:prstGeom prst="roundRect">
            <a:avLst>
              <a:gd name="adj" fmla="val 16667"/>
            </a:avLst>
          </a:prstGeom>
          <a:solidFill>
            <a:schemeClr val="dk1"/>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ΓΙΑΤΊ</a:t>
            </a:r>
            <a:endParaRPr dirty="0"/>
          </a:p>
        </p:txBody>
      </p:sp>
      <p:pic>
        <p:nvPicPr>
          <p:cNvPr id="231" name="Google Shape;231;p3" descr="Κύκλωμα"/>
          <p:cNvPicPr preferRelativeResize="0">
            <a:picLocks noGrp="1"/>
          </p:cNvPicPr>
          <p:nvPr>
            <p:ph type="pic" idx="8"/>
          </p:nvPr>
        </p:nvPicPr>
        <p:blipFill rotWithShape="1">
          <a:blip r:embed="rId3">
            <a:alphaModFix/>
          </a:blip>
          <a:srcRect t="4502" b="4501"/>
          <a:stretch/>
        </p:blipFill>
        <p:spPr>
          <a:xfrm>
            <a:off x="8916470" y="2675678"/>
            <a:ext cx="1005840" cy="914400"/>
          </a:xfrm>
          <a:prstGeom prst="rect">
            <a:avLst/>
          </a:prstGeom>
          <a:noFill/>
          <a:ln>
            <a:noFill/>
          </a:ln>
        </p:spPr>
      </p:pic>
      <p:sp>
        <p:nvSpPr>
          <p:cNvPr id="232" name="Google Shape;232;p3"/>
          <p:cNvSpPr txBox="1">
            <a:spLocks noGrp="1"/>
          </p:cNvSpPr>
          <p:nvPr>
            <p:ph type="body" idx="9"/>
          </p:nvPr>
        </p:nvSpPr>
        <p:spPr>
          <a:xfrm>
            <a:off x="8134129" y="3660905"/>
            <a:ext cx="2750892" cy="121642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Οι συμμετέχοντες θα αποκτήσουν πρακτικές γνώσεις μέσω επιδείξεων σε θέματα όπως ειδοποιήσεις σε πραγματικό χρόνο, αναφορές σχετικά με την κατάσταση του συστήματος και συνεχή παρακολούθηση κρίσιμων υποδομών.</a:t>
            </a:r>
          </a:p>
        </p:txBody>
      </p:sp>
      <p:sp>
        <p:nvSpPr>
          <p:cNvPr id="233" name="Google Shape;233;p3"/>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a:t>
            </a:fld>
            <a:endParaRPr/>
          </a:p>
        </p:txBody>
      </p:sp>
      <p:pic>
        <p:nvPicPr>
          <p:cNvPr id="234" name="Google Shape;234;p3" descr="3d Γυαλιά"/>
          <p:cNvPicPr preferRelativeResize="0"/>
          <p:nvPr/>
        </p:nvPicPr>
        <p:blipFill rotWithShape="1">
          <a:blip r:embed="rId4">
            <a:alphaModFix/>
          </a:blip>
          <a:srcRect t="4574" b="4573"/>
          <a:stretch/>
        </p:blipFill>
        <p:spPr>
          <a:xfrm>
            <a:off x="2239419" y="2833688"/>
            <a:ext cx="1005840" cy="914400"/>
          </a:xfrm>
          <a:prstGeom prst="rect">
            <a:avLst/>
          </a:prstGeom>
          <a:noFill/>
          <a:ln>
            <a:noFill/>
          </a:ln>
        </p:spPr>
      </p:pic>
      <p:pic>
        <p:nvPicPr>
          <p:cNvPr id="235" name="Google Shape;235;p3" descr="Άβακας"/>
          <p:cNvPicPr preferRelativeResize="0"/>
          <p:nvPr/>
        </p:nvPicPr>
        <p:blipFill rotWithShape="1">
          <a:blip r:embed="rId5">
            <a:alphaModFix/>
          </a:blip>
          <a:srcRect t="4502" b="4501"/>
          <a:stretch/>
        </p:blipFill>
        <p:spPr>
          <a:xfrm>
            <a:off x="5505680" y="2642467"/>
            <a:ext cx="1005840" cy="914400"/>
          </a:xfrm>
          <a:prstGeom prst="rect">
            <a:avLst/>
          </a:prstGeom>
          <a:noFill/>
          <a:ln>
            <a:noFill/>
          </a:ln>
        </p:spPr>
      </p:pic>
      <p:pic>
        <p:nvPicPr>
          <p:cNvPr id="236" name="Google Shape;236;p3"/>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30</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640080" y="2286000"/>
            <a:ext cx="6388793" cy="349411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Επιθέσεις ransomware: </a:t>
            </a:r>
            <a:r>
              <a:rPr lang="el" sz="1800" dirty="0">
                <a:solidFill>
                  <a:schemeClr val="tx1"/>
                </a:solidFill>
              </a:rPr>
              <a:t>Κακόβουλο λογισμικό που κρυπτογραφεί δεδομένα και απαιτεί λύτρα για την απελευθέρωσή του.</a:t>
            </a:r>
          </a:p>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Παραβιάσεις δεδομένων: </a:t>
            </a:r>
            <a:r>
              <a:rPr lang="el" sz="1800" dirty="0">
                <a:solidFill>
                  <a:schemeClr val="tx1"/>
                </a:solidFill>
              </a:rPr>
              <a:t>Μη εξουσιοδοτημένη πρόσβαση σε εμπιστευτικές πληροφορίες ασθενών, που οδηγεί σε κλοπή ταυτότητας και άλλες κακόβουλες δραστηριότητες.</a:t>
            </a:r>
          </a:p>
          <a:p>
            <a:pPr marL="274320" indent="-287020">
              <a:spcBef>
                <a:spcPts val="600"/>
              </a:spcBef>
              <a:spcAft>
                <a:spcPts val="600"/>
              </a:spcAft>
              <a:buClr>
                <a:schemeClr val="bg2"/>
              </a:buClr>
              <a:buSzPts val="1200"/>
              <a:buFont typeface="Wingdings" panose="05000000000000000000" pitchFamily="2" charset="2"/>
              <a:buChar char="q"/>
            </a:pPr>
            <a:r>
              <a:rPr lang="el" sz="1800" b="1" dirty="0">
                <a:solidFill>
                  <a:schemeClr val="tx1"/>
                </a:solidFill>
              </a:rPr>
              <a:t>Προηγμένες επίμονες απειλές (Advanced Persistent Threats) (APTs): </a:t>
            </a:r>
            <a:r>
              <a:rPr lang="el" sz="1800" dirty="0">
                <a:solidFill>
                  <a:schemeClr val="tx1"/>
                </a:solidFill>
              </a:rPr>
              <a:t>Παρατεταμένες και στοχευμένες κυβερνοεπιθέσεις με στόχο την κλοπή δεδομένων ή την παραβίαση συστημάτων για μεγάλο χρονικό διάστημα.</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272417" y="1188720"/>
            <a:ext cx="8379229"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a:t>Κοινές </a:t>
            </a:r>
            <a:r>
              <a:rPr lang="el" b="1"/>
              <a:t>απειλές στον κυβερνοχώρο </a:t>
            </a:r>
          </a:p>
          <a:p>
            <a:pPr>
              <a:spcAft>
                <a:spcPts val="600"/>
              </a:spcAft>
            </a:pPr>
            <a:r>
              <a:rPr lang="el" sz="4400"/>
              <a:t>Στόχευση της υγειονομικής περίθαλψης</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7987775" y="2969491"/>
            <a:ext cx="4043648" cy="2701635"/>
          </a:xfrm>
          <a:prstGeom prst="rect">
            <a:avLst/>
          </a:prstGeom>
        </p:spPr>
      </p:pic>
      <p:grpSp>
        <p:nvGrpSpPr>
          <p:cNvPr id="9" name="Google Shape;452;p27">
            <a:extLst>
              <a:ext uri="{FF2B5EF4-FFF2-40B4-BE49-F238E27FC236}">
                <a16:creationId xmlns:a16="http://schemas.microsoft.com/office/drawing/2014/main" id="{A1DF0B2E-C5CF-3A50-C6BB-8E6CC8052F20}"/>
              </a:ext>
            </a:extLst>
          </p:cNvPr>
          <p:cNvGrpSpPr/>
          <p:nvPr/>
        </p:nvGrpSpPr>
        <p:grpSpPr>
          <a:xfrm>
            <a:off x="7370364" y="-23539"/>
            <a:ext cx="2562565" cy="6885155"/>
            <a:chOff x="7370364" y="-23539"/>
            <a:chExt cx="2562565" cy="6885155"/>
          </a:xfrm>
        </p:grpSpPr>
        <p:pic>
          <p:nvPicPr>
            <p:cNvPr id="11" name="Google Shape;453;p27">
              <a:extLst>
                <a:ext uri="{FF2B5EF4-FFF2-40B4-BE49-F238E27FC236}">
                  <a16:creationId xmlns:a16="http://schemas.microsoft.com/office/drawing/2014/main" id="{E878C3FC-F1F1-CC40-4699-456F043133A3}"/>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12" name="Google Shape;454;p27">
              <a:extLst>
                <a:ext uri="{FF2B5EF4-FFF2-40B4-BE49-F238E27FC236}">
                  <a16:creationId xmlns:a16="http://schemas.microsoft.com/office/drawing/2014/main" id="{EF5C79FC-7E7C-4493-9152-0084F9DCEE70}"/>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3102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31</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157018" y="2072429"/>
            <a:ext cx="9600173" cy="5755136"/>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600"/>
              </a:spcBef>
              <a:spcAft>
                <a:spcPts val="600"/>
              </a:spcAft>
              <a:buClr>
                <a:schemeClr val="bg2"/>
              </a:buClr>
              <a:buSzPts val="1200"/>
            </a:pPr>
            <a:r>
              <a:rPr lang="el" sz="1800" b="1" dirty="0">
                <a:solidFill>
                  <a:schemeClr val="tx1"/>
                </a:solidFill>
              </a:rPr>
              <a:t>Επιθέσεις Ransomware</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Μηχανισμός: Οι επιτιθέμενοι χρησιμοποιούν μηνύματα ηλεκτρονικού "ψαρέματος", εκμεταλλεύονται ευπάθειες ή αναπτύσσουν κακόβουλο λογισμικό για την κρυπτογράφηση κρίσιμων δεδομένων.</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Αποτέλεσμα: Διακοπή των υπηρεσιών υγειονομικής περίθαλψης, απώλεια πρόσβασης σε αρχεία ασθενών και σημαντικές οικονομικές απαιτήσεις για κλειδιά αποκρυπτογράφησης.</a:t>
            </a:r>
          </a:p>
          <a:p>
            <a:pPr marL="731520" lvl="1" indent="-287020">
              <a:spcBef>
                <a:spcPts val="600"/>
              </a:spcBef>
              <a:buClr>
                <a:schemeClr val="bg2"/>
              </a:buClr>
              <a:buSzPts val="1200"/>
              <a:buFont typeface="Wingdings" panose="05000000000000000000" pitchFamily="2" charset="2"/>
              <a:buChar char="q"/>
            </a:pPr>
            <a:r>
              <a:rPr lang="el" sz="1600" dirty="0">
                <a:solidFill>
                  <a:schemeClr val="tx1"/>
                </a:solidFill>
              </a:rPr>
              <a:t>Παράδειγμα: Η επίθεση ransomware WannaCry το 2017 επηρέασε πολλούς οργανισμούς υγειονομικής περίθαλψης παγκοσμίως, προκαλώντας εκτεταμένη αναστάτωση.</a:t>
            </a:r>
          </a:p>
          <a:p>
            <a:pPr marL="0" indent="0">
              <a:spcBef>
                <a:spcPts val="600"/>
              </a:spcBef>
              <a:spcAft>
                <a:spcPts val="600"/>
              </a:spcAft>
              <a:buClr>
                <a:schemeClr val="bg2"/>
              </a:buClr>
              <a:buSzPts val="1200"/>
            </a:pPr>
            <a:r>
              <a:rPr lang="el" sz="1800" b="1" dirty="0">
                <a:solidFill>
                  <a:schemeClr val="tx1"/>
                </a:solidFill>
              </a:rPr>
              <a:t>Παραβιάσεις δεδομένων</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Πηγές: Μπορεί να προκύψει από εσωτερικές απειλές, επιθέσεις ηλεκτρονικού ψαρέματος (phishing) ή άμεση εισβολή συστημάτων.</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Συνέπειες: Έκθεση ευαίσθητων δεδομένων ασθενών, που οδηγεί σε κλοπή ταυτότητας, οικονομική απώλεια και ζημιά στη φήμη του οργανισμού.</a:t>
            </a:r>
          </a:p>
          <a:p>
            <a:pPr marL="731520" lvl="1" indent="-287020">
              <a:spcBef>
                <a:spcPts val="600"/>
              </a:spcBef>
              <a:spcAft>
                <a:spcPts val="600"/>
              </a:spcAft>
              <a:buClr>
                <a:schemeClr val="bg2"/>
              </a:buClr>
              <a:buSzPts val="1200"/>
              <a:buFont typeface="Wingdings" panose="05000000000000000000" pitchFamily="2" charset="2"/>
              <a:buChar char="q"/>
            </a:pPr>
            <a:r>
              <a:rPr lang="el" sz="1600" dirty="0">
                <a:solidFill>
                  <a:schemeClr val="tx1"/>
                </a:solidFill>
              </a:rPr>
              <a:t>Ρυθμιστικές επιπτώσεις: Η μη συμμόρφωση με κανονισμούς όπως το HIPAA μπορεί να οδηγήσει σε βαριά πρόστιμα και αυξημένο έλεγχο.</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157018" y="1188720"/>
            <a:ext cx="10250703" cy="722249"/>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dirty="0"/>
              <a:t>Ransomware και παραβιάσεις δεδομένων: </a:t>
            </a:r>
          </a:p>
          <a:p>
            <a:pPr algn="l">
              <a:lnSpc>
                <a:spcPct val="100000"/>
              </a:lnSpc>
            </a:pPr>
            <a:r>
              <a:rPr lang="el" dirty="0"/>
              <a:t>Πρωτογενείς απειλές για την υγειονομική περίθαλψη</a:t>
            </a:r>
          </a:p>
        </p:txBody>
      </p:sp>
      <p:pic>
        <p:nvPicPr>
          <p:cNvPr id="5" name="Picture 4">
            <a:extLst>
              <a:ext uri="{FF2B5EF4-FFF2-40B4-BE49-F238E27FC236}">
                <a16:creationId xmlns:a16="http://schemas.microsoft.com/office/drawing/2014/main" id="{ECB65972-EFE6-D833-90A4-C6D2CB0E115C}"/>
              </a:ext>
            </a:extLst>
          </p:cNvPr>
          <p:cNvPicPr>
            <a:picLocks noChangeAspect="1"/>
          </p:cNvPicPr>
          <p:nvPr/>
        </p:nvPicPr>
        <p:blipFill rotWithShape="1">
          <a:blip r:embed="rId4"/>
          <a:srcRect r="15286"/>
          <a:stretch/>
        </p:blipFill>
        <p:spPr>
          <a:xfrm>
            <a:off x="9509575" y="4295971"/>
            <a:ext cx="2553075" cy="1705755"/>
          </a:xfrm>
          <a:prstGeom prst="rect">
            <a:avLst/>
          </a:prstGeom>
        </p:spPr>
      </p:pic>
    </p:spTree>
    <p:extLst>
      <p:ext uri="{BB962C8B-B14F-4D97-AF65-F5344CB8AC3E}">
        <p14:creationId xmlns:p14="http://schemas.microsoft.com/office/powerpoint/2010/main" val="326409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457200" y="365760"/>
            <a:ext cx="10791000" cy="661500"/>
          </a:xfrm>
          <a:prstGeom prst="rect">
            <a:avLst/>
          </a:prstGeom>
          <a:noFill/>
          <a:ln>
            <a:noFill/>
          </a:ln>
        </p:spPr>
        <p:txBody>
          <a:bodyPr spcFirstLastPara="1" wrap="square" lIns="0" tIns="0" rIns="0" bIns="0" anchor="b" anchorCtr="0">
            <a:normAutofit fontScale="90000"/>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endParaRP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32</a:t>
            </a:fld>
            <a:endParaRPr>
              <a:solidFill>
                <a:schemeClr val="dk1"/>
              </a:solidFill>
            </a:endParaRPr>
          </a:p>
        </p:txBody>
      </p:sp>
      <p:sp>
        <p:nvSpPr>
          <p:cNvPr id="3" name="Google Shape;350;p15">
            <a:extLst>
              <a:ext uri="{FF2B5EF4-FFF2-40B4-BE49-F238E27FC236}">
                <a16:creationId xmlns:a16="http://schemas.microsoft.com/office/drawing/2014/main" id="{8A37E03D-C26D-763A-C7DE-9B1ED30F63D9}"/>
              </a:ext>
            </a:extLst>
          </p:cNvPr>
          <p:cNvSpPr txBox="1">
            <a:spLocks/>
          </p:cNvSpPr>
          <p:nvPr/>
        </p:nvSpPr>
        <p:spPr>
          <a:xfrm>
            <a:off x="457200" y="1918186"/>
            <a:ext cx="11734800" cy="426073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Phishing και κοινωνική μηχανική</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Μέθοδοι: Οι επιτιθέμενοι χρησιμοποιούν παραπλανητικά μηνύματα ηλεκτρονικού ταχυδρομείου, μηνύματα ή κλήσεις για να εξαπατήσουν το προσωπικό υγειονομικής περίθαλψης ώστε να αποκαλύψει ευαίσθητες πληροφορίες ή να εγκαταστήσει κακόβουλο λογισμικό.</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Αποτέλεσμα: Παραβίαση διαπιστευτηρίων χρήστη, μη εξουσιοδοτημένη πρόσβαση σε συστήματα και έναρξη περαιτέρω επιθέσεων.</a:t>
            </a:r>
          </a:p>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Hacking ιατρικών συσκευών</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Ευπάθειες: Πολλές ιατρικές συσκευές έχουν ξεπερασμένο λογισμικό, αδύναμες διαμορφώσεις ασφαλείας και είναι συνδεδεμένες στο διαδίκτυο.</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Κίνδυνοι: Οι παραβιασμένες συσκευές μπορούν να οδηγήσουν σε λανθασμένες δοσολογίες, διακοπή της θεραπείας ή αλλοίωση των διαγνωστικών δεδομένων, θέτοντας άμεσους κινδύνους για την ασφάλεια των ασθενών.</a:t>
            </a:r>
          </a:p>
          <a:p>
            <a:pPr marL="274320" indent="-287020">
              <a:spcBef>
                <a:spcPts val="600"/>
              </a:spcBef>
              <a:buClr>
                <a:schemeClr val="bg2"/>
              </a:buClr>
              <a:buSzPts val="1200"/>
              <a:buFont typeface="Wingdings" panose="05000000000000000000" pitchFamily="2" charset="2"/>
              <a:buChar char="q"/>
            </a:pPr>
            <a:r>
              <a:rPr lang="el" sz="1800" b="1" dirty="0">
                <a:solidFill>
                  <a:schemeClr val="tx1"/>
                </a:solidFill>
              </a:rPr>
              <a:t>Επιθέσεις στην εφοδιαστική αλυσίδα</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Ορισμός: Επιθέσεις που στοχεύουν τρίτους προμηθευτές ή λογισμικό που χρησιμοποιείται από οργανισμούς υγειονομικής περίθαλψης.</a:t>
            </a:r>
          </a:p>
          <a:p>
            <a:pPr marL="731520" lvl="1" indent="-287020">
              <a:spcBef>
                <a:spcPts val="600"/>
              </a:spcBef>
              <a:buClr>
                <a:schemeClr val="bg2"/>
              </a:buClr>
              <a:buSzPts val="1200"/>
              <a:buFont typeface="Arial" panose="020B0604020202020204" pitchFamily="34" charset="0"/>
              <a:buChar char="•"/>
            </a:pPr>
            <a:r>
              <a:rPr lang="el" sz="1600" dirty="0">
                <a:solidFill>
                  <a:schemeClr val="tx1"/>
                </a:solidFill>
              </a:rPr>
              <a:t>Αποτέλεσμα: Το παραβιασμένο λογισμικό ή υλικό μπορεί να χρησιμεύσει ως κερκόπορτα στο δίκτυο υγειονομικής περίθαλψης, οδηγώντας σε εκτεταμένη μόλυνση και κλοπή δεδομένων.</a:t>
            </a:r>
          </a:p>
        </p:txBody>
      </p:sp>
      <p:sp>
        <p:nvSpPr>
          <p:cNvPr id="4" name="Subtitle 2">
            <a:extLst>
              <a:ext uri="{FF2B5EF4-FFF2-40B4-BE49-F238E27FC236}">
                <a16:creationId xmlns:a16="http://schemas.microsoft.com/office/drawing/2014/main" id="{47FE7FBB-BC7C-42FA-9052-2C73484A4162}"/>
              </a:ext>
            </a:extLst>
          </p:cNvPr>
          <p:cNvSpPr txBox="1">
            <a:spLocks/>
          </p:cNvSpPr>
          <p:nvPr/>
        </p:nvSpPr>
        <p:spPr>
          <a:xfrm>
            <a:off x="356899" y="890479"/>
            <a:ext cx="10873047" cy="90281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lnSpc>
                <a:spcPct val="100000"/>
              </a:lnSpc>
            </a:pPr>
            <a:r>
              <a:rPr lang="el" dirty="0"/>
              <a:t>Πέρα από το ransomware και τις παραβιάσεις δεδομένων: Άλλες απειλές</a:t>
            </a:r>
          </a:p>
        </p:txBody>
      </p:sp>
    </p:spTree>
    <p:extLst>
      <p:ext uri="{BB962C8B-B14F-4D97-AF65-F5344CB8AC3E}">
        <p14:creationId xmlns:p14="http://schemas.microsoft.com/office/powerpoint/2010/main" val="2160525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5209118"/>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Σχέδιο αντιμετώπισης περιστατικών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Ανάπτυξη και τακτική ενημέρωση ενός ολοκληρωμένου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Βεβαιωθείτε ότι περιλαμβάνει διαδικασίες ανίχνευσης, περιορισμού, εξάλειψης και ανάκτησης.</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Τακτική εκπαίδευση και ασκήσεις: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Διεξαγωγή τακτικών εκπαιδευτικών συνεδριών και ασκήσεων προσομοίωσης για το προσωπικό.</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Χρησιμοποιήστε εμβέλεια στον κυβερνοχώρο για να προσομοιώσετε σενάρια επίθεσης στον πραγματικό κόσμο.</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Παρακολούθηση και ειδοποιήσεις σε πραγματικό χρόνο:</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Εφαρμόστε συνεχή παρακολούθηση χρησιμοποιώντας εργαλεία SIEM.</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Ρυθμίστε ειδοποιήσεις σε πραγματικό χρόνο για ύποπτες δραστηριότητες και ανωμαλίες.</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Στρατηγικές ταχείας ανάσχεσης: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Απομονώστε τα επηρεαζόμενα συστήματα για να αποτρέψετε την εξάπλωση απειλών.</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Χρησιμοποιήστε την τμηματοποίηση δικτύου για να περιορίσετε τον αντίκτυπο των παραβιάσεων.</a:t>
            </a:r>
          </a:p>
          <a:p>
            <a:pPr marR="0" lvl="0" algn="l" defTabSz="914400" rtl="0" eaLnBrk="1" fontAlgn="auto" latinLnBrk="0" hangingPunct="1">
              <a:lnSpc>
                <a:spcPct val="100000"/>
              </a:lnSpc>
              <a:spcBef>
                <a:spcPts val="600"/>
              </a:spcBef>
              <a:buClr>
                <a:srgbClr val="D87A1A"/>
              </a:buClr>
              <a:buSzPts val="1200"/>
              <a:tabLst/>
              <a:defRPr/>
            </a:pPr>
            <a:r>
              <a:rPr kumimoji="0" lang="el" sz="1250" b="1" i="0" u="none" strike="noStrike" kern="0" cap="none" spc="0" normalizeH="0" baseline="0" noProof="0" dirty="0">
                <a:ln>
                  <a:noFill/>
                </a:ln>
                <a:solidFill>
                  <a:srgbClr val="000000"/>
                </a:solidFill>
                <a:effectLst/>
                <a:uLnTx/>
                <a:uFillTx/>
                <a:latin typeface="Century Gothic"/>
                <a:sym typeface="Century Gothic"/>
              </a:rPr>
              <a:t>Αποτελεσματική επικοινωνία:</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Καθιέρωση σαφών διαύλων επικοινωνίας για εσωτερικούς και εξωτερικούς ενδιαφερόμενους.</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50" i="0" u="none" strike="noStrike" kern="0" cap="none" spc="0" normalizeH="0" baseline="0" noProof="0" dirty="0">
                <a:ln>
                  <a:noFill/>
                </a:ln>
                <a:solidFill>
                  <a:srgbClr val="000000"/>
                </a:solidFill>
                <a:effectLst/>
                <a:uLnTx/>
                <a:uFillTx/>
                <a:latin typeface="Century Gothic"/>
                <a:sym typeface="Century Gothic"/>
              </a:rPr>
              <a:t>Διασφάλιση έγκαιρης και ακριβούς διάδοσης πληροφοριών κατά τη διάρκεια συμβάντων.</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dirty="0"/>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33</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Βέλτιστες πρακτικές </a:t>
            </a:r>
          </a:p>
          <a:p>
            <a:pPr>
              <a:spcAft>
                <a:spcPts val="600"/>
              </a:spcAft>
            </a:pPr>
            <a:r>
              <a:rPr lang="el"/>
              <a:t>για ταχεία αντιμετώπιση περιστατικών στον κυβερνοχώρο </a:t>
            </a:r>
            <a:endParaRPr lang="en-US" sz="400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 b="1">
                <a:solidFill>
                  <a:schemeClr val="bg1"/>
                </a:solidFill>
                <a:latin typeface="Century Gothic"/>
                <a:cs typeface="Arial"/>
              </a:rPr>
              <a:t>Ταχεία αντιμετώπιση περιστατικών στον κυβερνοχώρο (CIR)</a:t>
            </a:r>
            <a:r>
              <a:rPr lang="el">
                <a:solidFill>
                  <a:schemeClr val="bg1"/>
                </a:solidFill>
                <a:latin typeface="Century Gothic"/>
                <a:cs typeface="Arial"/>
              </a:rPr>
              <a:t> </a:t>
            </a:r>
            <a:endParaRPr lang="el-GR">
              <a:solidFill>
                <a:schemeClr val="bg1"/>
              </a:solidFill>
              <a:latin typeface="Century Gothic"/>
              <a:cs typeface="Arial"/>
            </a:endParaRPr>
          </a:p>
          <a:p>
            <a:pPr algn="ctr"/>
            <a:r>
              <a:rPr lang="el">
                <a:solidFill>
                  <a:schemeClr val="bg1"/>
                </a:solidFill>
                <a:latin typeface="Century Gothic"/>
                <a:cs typeface="Arial"/>
              </a:rPr>
              <a:t>αναφέρεται στις διαδικασίες και τις ενέργειες που αναλαμβάνουν οι οργανισμοί για την άμεση και αποτελεσματική αντιμετώπιση περιστατικών στον κυβερνοχώρο. </a:t>
            </a:r>
            <a:endParaRPr lang="el-GR">
              <a:solidFill>
                <a:schemeClr val="bg1"/>
              </a:solidFill>
              <a:latin typeface="Century Gothic"/>
              <a:cs typeface="Arial"/>
            </a:endParaRPr>
          </a:p>
          <a:p>
            <a:pPr algn="ctr"/>
            <a:r>
              <a:rPr lang="el">
                <a:solidFill>
                  <a:schemeClr val="bg1"/>
                </a:solidFill>
                <a:latin typeface="Century Gothic"/>
                <a:cs typeface="Arial"/>
              </a:rPr>
              <a:t>Στόχος της ταχείας αντίδρασης είναι ο μετριασμός των ζημιών, η ανάκτηση συστημάτων και δεδομένων και η πρόληψη μελλοντικών συμβάντων.</a:t>
            </a:r>
          </a:p>
        </p:txBody>
      </p:sp>
    </p:spTree>
    <p:extLst>
      <p:ext uri="{BB962C8B-B14F-4D97-AF65-F5344CB8AC3E}">
        <p14:creationId xmlns:p14="http://schemas.microsoft.com/office/powerpoint/2010/main" val="1011898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7" name="TextBox 6">
            <a:extLst>
              <a:ext uri="{FF2B5EF4-FFF2-40B4-BE49-F238E27FC236}">
                <a16:creationId xmlns:a16="http://schemas.microsoft.com/office/drawing/2014/main" id="{2A805A72-3E39-20BD-B7E1-6A904B9DDB3B}"/>
              </a:ext>
            </a:extLst>
          </p:cNvPr>
          <p:cNvSpPr txBox="1"/>
          <p:nvPr/>
        </p:nvSpPr>
        <p:spPr>
          <a:xfrm>
            <a:off x="378692" y="1828800"/>
            <a:ext cx="6917458" cy="4662815"/>
          </a:xfrm>
          <a:prstGeom prst="rect">
            <a:avLst/>
          </a:prstGeom>
          <a:solidFill>
            <a:schemeClr val="lt1"/>
          </a:solidFill>
        </p:spPr>
        <p:txBody>
          <a:bodyPr wrap="square" rtlCol="0">
            <a:spAutoFit/>
          </a:bodyPr>
          <a:lstStyle/>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Σχέδιο αντιμετώπισης περιστατικών (IRP):</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Ανάπτυξη και τακτική ενημέρωση ενός ολοκληρωμένου IRP.</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Βεβαιωθείτε ότι περιλαμβάνει διαδικασίες ανίχνευσης, περιορισμού, εξάλειψης και ανάκτησης.</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Τακτική εκπαίδευση και ασκήσεις: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Διεξαγωγή τακτικών εκπαιδευτικών συνεδριών και ασκήσεων προσομοίωσης για το προσωπικό.</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Χρησιμοποιήστε εμβέλεια στον κυβερνοχώρο για να προσομοιώσετε σενάρια επίθεσης στον πραγματικό κόσμο.</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Παρακολούθηση και ειδοποιήσεις σε πραγματικό χρόνο:</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Εφαρμόστε συνεχή παρακολούθηση χρησιμοποιώντας εργαλεία SIEM.</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Ρυθμίστε ειδοποιήσεις σε πραγματικό χρόνο για ύποπτες δραστηριότητες και ανωμαλίες.</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Στρατηγικές ταχείας ανάσχεσης:</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Απομονώστε τα επηρεαζόμενα συστήματα για να αποτρέψετε την εξάπλωση απειλών.</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Χρησιμοποιήστε την τμηματοποίηση δικτύου για να περιορίσετε τον αντίκτυπο των παραβιάσεων.</a:t>
            </a:r>
          </a:p>
          <a:p>
            <a:pPr marR="0" lvl="0" algn="l" defTabSz="914400" rtl="0" eaLnBrk="1" fontAlgn="auto" latinLnBrk="0" hangingPunct="1">
              <a:lnSpc>
                <a:spcPct val="100000"/>
              </a:lnSpc>
              <a:spcBef>
                <a:spcPts val="600"/>
              </a:spcBef>
              <a:buClr>
                <a:srgbClr val="D87A1A"/>
              </a:buClr>
              <a:buSzPts val="1200"/>
              <a:tabLst/>
              <a:defRPr/>
            </a:pPr>
            <a:r>
              <a:rPr kumimoji="0" lang="el" sz="1200" b="1" i="0" u="none" strike="noStrike" kern="0" cap="none" spc="0" normalizeH="0" baseline="0" noProof="0" dirty="0">
                <a:ln>
                  <a:noFill/>
                </a:ln>
                <a:solidFill>
                  <a:srgbClr val="000000"/>
                </a:solidFill>
                <a:effectLst/>
                <a:uLnTx/>
                <a:uFillTx/>
                <a:latin typeface="Century Gothic"/>
                <a:sym typeface="Century Gothic"/>
              </a:rPr>
              <a:t>Αποτελεσματική επικοινωνία:</a:t>
            </a:r>
          </a:p>
          <a:p>
            <a:pPr marL="285750" marR="0" lvl="0" indent="-285750" algn="l" defTabSz="914400" rtl="0" eaLnBrk="1" fontAlgn="auto" latinLnBrk="0" hangingPunct="1">
              <a:lnSpc>
                <a:spcPct val="100000"/>
              </a:lnSpc>
              <a:spcBef>
                <a:spcPts val="600"/>
              </a:spcBef>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Καθιέρωση σαφών διαύλων επικοινωνίας για εσωτερικούς και εξωτερικούς ενδιαφερόμενους.</a:t>
            </a:r>
          </a:p>
          <a:p>
            <a:pPr marL="285750" marR="0" lvl="0" indent="-285750" algn="l" defTabSz="914400" rtl="0" eaLnBrk="1" fontAlgn="auto" latinLnBrk="0" hangingPunct="1">
              <a:lnSpc>
                <a:spcPct val="100000"/>
              </a:lnSpc>
              <a:buClr>
                <a:srgbClr val="D87A1A"/>
              </a:buClr>
              <a:buSzPts val="1200"/>
              <a:buFont typeface="Arial" panose="020B0604020202020204" pitchFamily="34" charset="0"/>
              <a:buChar char="•"/>
              <a:tabLst/>
              <a:defRPr/>
            </a:pPr>
            <a:r>
              <a:rPr kumimoji="0" lang="el" sz="1200" i="0" u="none" strike="noStrike" kern="0" cap="none" spc="0" normalizeH="0" baseline="0" noProof="0" dirty="0">
                <a:ln>
                  <a:noFill/>
                </a:ln>
                <a:solidFill>
                  <a:srgbClr val="000000"/>
                </a:solidFill>
                <a:effectLst/>
                <a:uLnTx/>
                <a:uFillTx/>
                <a:latin typeface="Century Gothic"/>
                <a:sym typeface="Century Gothic"/>
              </a:rPr>
              <a:t>Διασφάλιση έγκαιρης και ακριβούς διάδοσης πληροφοριών κατά τη διάρκεια συμβάντων.</a:t>
            </a:r>
          </a:p>
        </p:txBody>
      </p:sp>
      <p:sp>
        <p:nvSpPr>
          <p:cNvPr id="460" name="Google Shape;460;g2c46ccb187e_0_158"/>
          <p:cNvSpPr txBox="1">
            <a:spLocks noGrp="1"/>
          </p:cNvSpPr>
          <p:nvPr>
            <p:ph type="ctrTitle"/>
          </p:nvPr>
        </p:nvSpPr>
        <p:spPr>
          <a:xfrm>
            <a:off x="91440" y="365760"/>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34</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0" y="1097280"/>
            <a:ext cx="10143375" cy="695575"/>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Aft>
                <a:spcPts val="600"/>
              </a:spcAft>
            </a:pPr>
            <a:r>
              <a:rPr lang="el" b="1"/>
              <a:t> Βέλτιστες πρακτικές </a:t>
            </a:r>
          </a:p>
          <a:p>
            <a:pPr>
              <a:spcAft>
                <a:spcPts val="600"/>
              </a:spcAft>
            </a:pPr>
            <a:r>
              <a:rPr lang="el"/>
              <a:t>για ταχεία αντιμετώπιση περιστατικών στον κυβερνοχώρο </a:t>
            </a:r>
            <a:endParaRPr lang="en-US" sz="4000"/>
          </a:p>
        </p:txBody>
      </p:sp>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
        <p:nvSpPr>
          <p:cNvPr id="4" name="Thought Bubble: Cloud 3">
            <a:extLst>
              <a:ext uri="{FF2B5EF4-FFF2-40B4-BE49-F238E27FC236}">
                <a16:creationId xmlns:a16="http://schemas.microsoft.com/office/drawing/2014/main" id="{650E04E5-F89D-8BC3-EA55-D67735ECEC9C}"/>
              </a:ext>
            </a:extLst>
          </p:cNvPr>
          <p:cNvSpPr/>
          <p:nvPr/>
        </p:nvSpPr>
        <p:spPr>
          <a:xfrm>
            <a:off x="7639049" y="1924050"/>
            <a:ext cx="4743451" cy="3836670"/>
          </a:xfrm>
          <a:prstGeom prst="cloudCallout">
            <a:avLst>
              <a:gd name="adj1" fmla="val -52204"/>
              <a:gd name="adj2" fmla="val -4829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 b="1">
                <a:solidFill>
                  <a:schemeClr val="bg1"/>
                </a:solidFill>
                <a:latin typeface="Century Gothic"/>
                <a:cs typeface="Arial"/>
              </a:rPr>
              <a:t>Ταχεία αντιμετώπιση περιστατικών στον κυβερνοχώρο (CIR)</a:t>
            </a:r>
            <a:r>
              <a:rPr lang="el">
                <a:solidFill>
                  <a:schemeClr val="bg1"/>
                </a:solidFill>
                <a:latin typeface="Century Gothic"/>
                <a:cs typeface="Arial"/>
              </a:rPr>
              <a:t> </a:t>
            </a:r>
            <a:endParaRPr lang="el-GR">
              <a:solidFill>
                <a:schemeClr val="bg1"/>
              </a:solidFill>
              <a:latin typeface="Century Gothic"/>
              <a:cs typeface="Arial"/>
            </a:endParaRPr>
          </a:p>
          <a:p>
            <a:pPr algn="ctr"/>
            <a:r>
              <a:rPr lang="el">
                <a:solidFill>
                  <a:schemeClr val="bg1"/>
                </a:solidFill>
                <a:latin typeface="Century Gothic"/>
                <a:cs typeface="Arial"/>
              </a:rPr>
              <a:t>αναφέρεται στις διαδικασίες και τις ενέργειες που αναλαμβάνουν οι οργανισμοί για την άμεση και αποτελεσματική αντιμετώπιση περιστατικών στον κυβερνοχώρο. </a:t>
            </a:r>
            <a:endParaRPr lang="el-GR">
              <a:solidFill>
                <a:schemeClr val="bg1"/>
              </a:solidFill>
              <a:latin typeface="Century Gothic"/>
              <a:cs typeface="Arial"/>
            </a:endParaRPr>
          </a:p>
          <a:p>
            <a:pPr algn="ctr"/>
            <a:r>
              <a:rPr lang="el">
                <a:solidFill>
                  <a:schemeClr val="bg1"/>
                </a:solidFill>
                <a:latin typeface="Century Gothic"/>
                <a:cs typeface="Arial"/>
              </a:rPr>
              <a:t>Στόχος της ταχείας αντίδρασης είναι ο μετριασμός των ζημιών, η ανάκτηση συστημάτων και δεδομένων και η πρόληψη μελλοντικών συμβάντων.</a:t>
            </a:r>
          </a:p>
        </p:txBody>
      </p:sp>
      <p:sp>
        <p:nvSpPr>
          <p:cNvPr id="5" name="Oval 4">
            <a:extLst>
              <a:ext uri="{FF2B5EF4-FFF2-40B4-BE49-F238E27FC236}">
                <a16:creationId xmlns:a16="http://schemas.microsoft.com/office/drawing/2014/main" id="{9243ACF3-1DF3-D4C3-66C1-3A1870E806DE}"/>
              </a:ext>
            </a:extLst>
          </p:cNvPr>
          <p:cNvSpPr/>
          <p:nvPr/>
        </p:nvSpPr>
        <p:spPr>
          <a:xfrm>
            <a:off x="91440" y="3362036"/>
            <a:ext cx="6180051" cy="1330037"/>
          </a:xfrm>
          <a:prstGeom prst="ellipse">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325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182880" y="570417"/>
            <a:ext cx="10791000"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dirty="0"/>
              <a:t>Ειδοποιήσεις απειλών σε πραγματικό χρόνο και απόκριση</a:t>
            </a:r>
          </a:p>
        </p:txBody>
      </p:sp>
      <p:pic>
        <p:nvPicPr>
          <p:cNvPr id="463" name="Google Shape;463;g2c46ccb187e_0_158"/>
          <p:cNvPicPr preferRelativeResize="0"/>
          <p:nvPr/>
        </p:nvPicPr>
        <p:blipFill>
          <a:blip r:embed="rId3">
            <a:alphaModFix/>
          </a:blip>
          <a:stretch>
            <a:fillRect/>
          </a:stretch>
        </p:blipFill>
        <p:spPr>
          <a:xfrm>
            <a:off x="9456045" y="221351"/>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35</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82880" y="1238496"/>
            <a:ext cx="8379229" cy="902811"/>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lnSpc>
                <a:spcPct val="100000"/>
              </a:lnSpc>
            </a:pPr>
            <a:r>
              <a:rPr lang="el" dirty="0"/>
              <a:t>Επισκόπηση των Cyber Ranges και των εργαλείων SIEM</a:t>
            </a:r>
          </a:p>
        </p:txBody>
      </p:sp>
      <p:sp>
        <p:nvSpPr>
          <p:cNvPr id="3" name="Google Shape;350;p15">
            <a:extLst>
              <a:ext uri="{FF2B5EF4-FFF2-40B4-BE49-F238E27FC236}">
                <a16:creationId xmlns:a16="http://schemas.microsoft.com/office/drawing/2014/main" id="{367FAA63-794F-2D42-6E11-D8487D588E0A}"/>
              </a:ext>
            </a:extLst>
          </p:cNvPr>
          <p:cNvSpPr txBox="1">
            <a:spLocks/>
          </p:cNvSpPr>
          <p:nvPr/>
        </p:nvSpPr>
        <p:spPr>
          <a:xfrm>
            <a:off x="365759" y="2743199"/>
            <a:ext cx="6817465" cy="3110845"/>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Ορισμός: </a:t>
            </a:r>
            <a:r>
              <a:rPr kumimoji="0" lang="el" sz="1800" i="0" u="none" strike="noStrike" kern="0" cap="none" spc="0" normalizeH="0" baseline="0" noProof="0" dirty="0">
                <a:ln>
                  <a:noFill/>
                </a:ln>
                <a:solidFill>
                  <a:srgbClr val="000000"/>
                </a:solidFill>
                <a:effectLst/>
                <a:uLnTx/>
                <a:uFillTx/>
                <a:latin typeface="Century Gothic"/>
                <a:sym typeface="Century Gothic"/>
              </a:rPr>
              <a:t>Τα εργαλεία πληροφοριών ασφαλείας και διαχείρισης συμβάντων (SIEM) συλλέγουν και αναλύουν δεδομένα ασφαλείας.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Λειτουργίες: </a:t>
            </a:r>
            <a:r>
              <a:rPr kumimoji="0" lang="el" sz="1800" i="0" u="none" strike="noStrike" kern="0" cap="none" spc="0" normalizeH="0" baseline="0" noProof="0" dirty="0">
                <a:ln>
                  <a:noFill/>
                </a:ln>
                <a:solidFill>
                  <a:srgbClr val="000000"/>
                </a:solidFill>
                <a:effectLst/>
                <a:uLnTx/>
                <a:uFillTx/>
                <a:latin typeface="Century Gothic"/>
                <a:sym typeface="Century Gothic"/>
              </a:rPr>
              <a:t>Ανίχνευση απειλών σε πραγματικό χρόνο, απόκριση περιστατικών και αναφορά συμμόρφωσης.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Ρόλος στην εκπαίδευση: </a:t>
            </a:r>
            <a:r>
              <a:rPr kumimoji="0" lang="el" sz="1800" i="0" u="none" strike="noStrike" kern="0" cap="none" spc="0" normalizeH="0" baseline="0" noProof="0" dirty="0">
                <a:ln>
                  <a:noFill/>
                </a:ln>
                <a:solidFill>
                  <a:srgbClr val="000000"/>
                </a:solidFill>
                <a:effectLst/>
                <a:uLnTx/>
                <a:uFillTx/>
                <a:latin typeface="Century Gothic"/>
                <a:sym typeface="Century Gothic"/>
              </a:rPr>
              <a:t>Τα</a:t>
            </a:r>
            <a:r>
              <a:rPr kumimoji="0" lang="el" sz="1800" b="1" i="0" u="none" strike="noStrike" kern="0" cap="none" spc="0" normalizeH="0" baseline="0" noProof="0" dirty="0">
                <a:ln>
                  <a:noFill/>
                </a:ln>
                <a:solidFill>
                  <a:srgbClr val="000000"/>
                </a:solidFill>
                <a:effectLst/>
                <a:uLnTx/>
                <a:uFillTx/>
                <a:latin typeface="Century Gothic"/>
                <a:sym typeface="Century Gothic"/>
              </a:rPr>
              <a:t> </a:t>
            </a:r>
            <a:r>
              <a:rPr kumimoji="0" lang="el" sz="1800" i="0" u="none" strike="noStrike" kern="0" cap="none" spc="0" normalizeH="0" baseline="0" noProof="0" dirty="0">
                <a:ln>
                  <a:noFill/>
                </a:ln>
                <a:solidFill>
                  <a:srgbClr val="000000"/>
                </a:solidFill>
                <a:effectLst/>
                <a:uLnTx/>
                <a:uFillTx/>
                <a:latin typeface="Century Gothic"/>
                <a:sym typeface="Century Gothic"/>
              </a:rPr>
              <a:t>SIEMs μπορούν να χρησιμοποιηθούν σε περιοχές κυβερνοχώρου για την προσομοίωση και κατανόηση της ανίχνευσης απειλών σε πραγματικό χρόνο και της απόκρισης περιστατικών.</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dirty="0">
                <a:ln>
                  <a:noFill/>
                </a:ln>
                <a:solidFill>
                  <a:srgbClr val="000000"/>
                </a:solidFill>
                <a:effectLst/>
                <a:uLnTx/>
                <a:uFillTx/>
                <a:latin typeface="Century Gothic"/>
                <a:sym typeface="Century Gothic"/>
              </a:rPr>
              <a:t>Παραδείγματα</a:t>
            </a:r>
            <a:r>
              <a:rPr kumimoji="0" lang="el" sz="1800" i="0" u="none" strike="noStrike" kern="0" cap="none" spc="0" normalizeH="0" baseline="0" noProof="0" dirty="0">
                <a:ln>
                  <a:noFill/>
                </a:ln>
                <a:solidFill>
                  <a:srgbClr val="000000"/>
                </a:solidFill>
                <a:effectLst/>
                <a:uLnTx/>
                <a:uFillTx/>
                <a:latin typeface="Century Gothic"/>
                <a:sym typeface="Century Gothic"/>
              </a:rPr>
              <a:t>: Security Infusion </a:t>
            </a:r>
            <a:r>
              <a:rPr lang="el" sz="1800" dirty="0">
                <a:solidFill>
                  <a:srgbClr val="000000"/>
                </a:solidFill>
              </a:rPr>
              <a:t>by itml, </a:t>
            </a:r>
            <a:r>
              <a:rPr kumimoji="0" lang="el" sz="1800" i="0" u="none" strike="noStrike" kern="0" cap="none" spc="0" normalizeH="0" baseline="0" noProof="0" dirty="0">
                <a:ln>
                  <a:noFill/>
                </a:ln>
                <a:solidFill>
                  <a:srgbClr val="000000"/>
                </a:solidFill>
                <a:effectLst/>
                <a:uLnTx/>
                <a:uFillTx/>
                <a:latin typeface="Century Gothic"/>
                <a:sym typeface="Century Gothic"/>
              </a:rPr>
              <a:t>Splunk, IBM QRadar, ArcSight.</a:t>
            </a:r>
          </a:p>
        </p:txBody>
      </p:sp>
      <p:sp>
        <p:nvSpPr>
          <p:cNvPr id="4" name="Subtitle 2">
            <a:extLst>
              <a:ext uri="{FF2B5EF4-FFF2-40B4-BE49-F238E27FC236}">
                <a16:creationId xmlns:a16="http://schemas.microsoft.com/office/drawing/2014/main" id="{B6B70BFA-4A1E-6708-9C1E-7D1AA2E1F530}"/>
              </a:ext>
            </a:extLst>
          </p:cNvPr>
          <p:cNvSpPr txBox="1">
            <a:spLocks/>
          </p:cNvSpPr>
          <p:nvPr/>
        </p:nvSpPr>
        <p:spPr>
          <a:xfrm>
            <a:off x="7947060" y="2337915"/>
            <a:ext cx="4556589"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dirty="0"/>
              <a:t>Εύρος κυβερνοχώρου</a:t>
            </a:r>
          </a:p>
        </p:txBody>
      </p:sp>
      <p:sp>
        <p:nvSpPr>
          <p:cNvPr id="5" name="Subtitle 2">
            <a:extLst>
              <a:ext uri="{FF2B5EF4-FFF2-40B4-BE49-F238E27FC236}">
                <a16:creationId xmlns:a16="http://schemas.microsoft.com/office/drawing/2014/main" id="{05A89F9F-E858-12E0-0A4D-00A7C5E10EB2}"/>
              </a:ext>
            </a:extLst>
          </p:cNvPr>
          <p:cNvSpPr txBox="1">
            <a:spLocks/>
          </p:cNvSpPr>
          <p:nvPr/>
        </p:nvSpPr>
        <p:spPr>
          <a:xfrm>
            <a:off x="274320" y="2286000"/>
            <a:ext cx="2973623" cy="27084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r>
              <a:rPr lang="el"/>
              <a:t>Εργαλεία SIEM</a:t>
            </a:r>
          </a:p>
        </p:txBody>
      </p:sp>
      <p:sp>
        <p:nvSpPr>
          <p:cNvPr id="6" name="Google Shape;350;p15">
            <a:extLst>
              <a:ext uri="{FF2B5EF4-FFF2-40B4-BE49-F238E27FC236}">
                <a16:creationId xmlns:a16="http://schemas.microsoft.com/office/drawing/2014/main" id="{B56FB91C-92CA-22A0-883B-C3CD9B856B6E}"/>
              </a:ext>
            </a:extLst>
          </p:cNvPr>
          <p:cNvSpPr txBox="1">
            <a:spLocks/>
          </p:cNvSpPr>
          <p:nvPr/>
        </p:nvSpPr>
        <p:spPr>
          <a:xfrm>
            <a:off x="8046720" y="2834640"/>
            <a:ext cx="3779520" cy="3382652"/>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Ορισμός: </a:t>
            </a:r>
            <a:r>
              <a:rPr kumimoji="0" lang="el" sz="1800" i="0" u="none" strike="noStrike" kern="0" cap="none" spc="0" normalizeH="0" baseline="0" noProof="0">
                <a:ln>
                  <a:noFill/>
                </a:ln>
                <a:solidFill>
                  <a:srgbClr val="000000"/>
                </a:solidFill>
                <a:effectLst/>
                <a:uLnTx/>
                <a:uFillTx/>
                <a:latin typeface="Century Gothic"/>
                <a:sym typeface="Century Gothic"/>
              </a:rPr>
              <a:t>Εικονικά περιβάλλοντα για προσομοίωση κυβερνοεπιθέσεων και άμυνας.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Σκοπός: </a:t>
            </a:r>
            <a:r>
              <a:rPr kumimoji="0" lang="el" sz="1800" i="0" u="none" strike="noStrike" kern="0" cap="none" spc="0" normalizeH="0" baseline="0" noProof="0">
                <a:ln>
                  <a:noFill/>
                </a:ln>
                <a:solidFill>
                  <a:srgbClr val="000000"/>
                </a:solidFill>
                <a:effectLst/>
                <a:uLnTx/>
                <a:uFillTx/>
                <a:latin typeface="Century Gothic"/>
                <a:sym typeface="Century Gothic"/>
              </a:rPr>
              <a:t>Εκπαίδευση, δοκιμή και βελτίωση δεξιοτήτων και στρατηγικών κυβερνοασφάλειας.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b="1" i="0" u="none" strike="noStrike" kern="0" cap="none" spc="0" normalizeH="0" baseline="0" noProof="0">
                <a:ln>
                  <a:noFill/>
                </a:ln>
                <a:solidFill>
                  <a:srgbClr val="000000"/>
                </a:solidFill>
                <a:effectLst/>
                <a:uLnTx/>
                <a:uFillTx/>
                <a:latin typeface="Century Gothic"/>
                <a:sym typeface="Century Gothic"/>
              </a:rPr>
              <a:t>Οφέλη: </a:t>
            </a:r>
            <a:r>
              <a:rPr kumimoji="0" lang="el" sz="1800" i="0" u="none" strike="noStrike" kern="0" cap="none" spc="0" normalizeH="0" baseline="0" noProof="0">
                <a:ln>
                  <a:noFill/>
                </a:ln>
                <a:solidFill>
                  <a:srgbClr val="000000"/>
                </a:solidFill>
                <a:effectLst/>
                <a:uLnTx/>
                <a:uFillTx/>
                <a:latin typeface="Century Gothic"/>
                <a:sym typeface="Century Gothic"/>
              </a:rPr>
              <a:t>Ρεαλιστικά σενάρια πρακτικής, ενισχυμένη ετοιμότητα και βελτιωμένη αντιμετώπιση περιστατικών.</a:t>
            </a:r>
          </a:p>
        </p:txBody>
      </p:sp>
    </p:spTree>
    <p:extLst>
      <p:ext uri="{BB962C8B-B14F-4D97-AF65-F5344CB8AC3E}">
        <p14:creationId xmlns:p14="http://schemas.microsoft.com/office/powerpoint/2010/main" val="28806182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Διαχείριση και αναφορά ευπαθειών</a:t>
            </a: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Ειδοποιήσεις απειλών σε πραγματικό χρόνο και απόκριση</a:t>
            </a: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74904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sz="2400">
                <a:solidFill>
                  <a:schemeClr val="tx1"/>
                </a:solidFill>
              </a:rPr>
              <a:t>Συνεχής παρακολούθηση υποδομής με εργαλεία που βασίζονται στο cloud</a:t>
            </a:r>
            <a:endParaRPr sz="2400">
              <a:solidFill>
                <a:schemeClr val="tx1"/>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11480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405697" cy="533400"/>
          </a:xfrm>
          <a:prstGeom prst="rect">
            <a:avLst/>
          </a:prstGeom>
          <a:noFill/>
          <a:ln>
            <a:noFill/>
          </a:ln>
        </p:spPr>
        <p:txBody>
          <a:bodyPr spcFirstLastPara="1" wrap="square" lIns="0" tIns="45700" rIns="0" bIns="0" anchor="b" anchorCtr="0">
            <a:norm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a:highlight>
                  <a:schemeClr val="lt1"/>
                </a:highlight>
              </a:rPr>
              <a:t>Συνεργασία &amp; Ανταλλαγή γνώσεων.</a:t>
            </a:r>
            <a:endParaRPr lang="en-US">
              <a:solidFill>
                <a:schemeClr val="tx2">
                  <a:lumMod val="50000"/>
                </a:schemeClr>
              </a:solidFill>
            </a:endParaRPr>
          </a:p>
        </p:txBody>
      </p:sp>
    </p:spTree>
    <p:extLst>
      <p:ext uri="{BB962C8B-B14F-4D97-AF65-F5344CB8AC3E}">
        <p14:creationId xmlns:p14="http://schemas.microsoft.com/office/powerpoint/2010/main" val="1102550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c46ccb187e_0_158"/>
          <p:cNvSpPr txBox="1">
            <a:spLocks noGrp="1"/>
          </p:cNvSpPr>
          <p:nvPr>
            <p:ph type="ctrTitle"/>
          </p:nvPr>
        </p:nvSpPr>
        <p:spPr>
          <a:xfrm>
            <a:off x="261151" y="610253"/>
            <a:ext cx="8446385" cy="661500"/>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ts val="3600"/>
              <a:buFont typeface="Book Antiqua"/>
              <a:buNone/>
            </a:pPr>
            <a:r>
              <a:rPr lang="el" dirty="0"/>
              <a:t>Συνεχής παρακολούθηση υποδομής με εργαλεία που βασίζονται στο cloud</a:t>
            </a:r>
          </a:p>
        </p:txBody>
      </p:sp>
      <p:pic>
        <p:nvPicPr>
          <p:cNvPr id="463" name="Google Shape;463;g2c46ccb187e_0_158"/>
          <p:cNvPicPr preferRelativeResize="0"/>
          <p:nvPr/>
        </p:nvPicPr>
        <p:blipFill>
          <a:blip r:embed="rId3">
            <a:alphaModFix/>
          </a:blip>
          <a:stretch>
            <a:fillRect/>
          </a:stretch>
        </p:blipFill>
        <p:spPr>
          <a:xfrm>
            <a:off x="9509575" y="108400"/>
            <a:ext cx="2553075" cy="472250"/>
          </a:xfrm>
          <a:prstGeom prst="rect">
            <a:avLst/>
          </a:prstGeom>
          <a:noFill/>
          <a:ln>
            <a:noFill/>
          </a:ln>
        </p:spPr>
      </p:pic>
      <p:sp>
        <p:nvSpPr>
          <p:cNvPr id="464" name="Google Shape;464;g2c46ccb187e_0_158"/>
          <p:cNvSpPr txBox="1">
            <a:spLocks noGrp="1"/>
          </p:cNvSpPr>
          <p:nvPr>
            <p:ph type="sldNum" idx="12"/>
          </p:nvPr>
        </p:nvSpPr>
        <p:spPr>
          <a:xfrm>
            <a:off x="10920946" y="64431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dk1"/>
                </a:solidFill>
              </a:rPr>
              <a:t>37</a:t>
            </a:fld>
            <a:endParaRPr>
              <a:solidFill>
                <a:schemeClr val="dk1"/>
              </a:solidFill>
            </a:endParaRPr>
          </a:p>
        </p:txBody>
      </p:sp>
      <p:sp>
        <p:nvSpPr>
          <p:cNvPr id="2" name="Subtitle 2">
            <a:extLst>
              <a:ext uri="{FF2B5EF4-FFF2-40B4-BE49-F238E27FC236}">
                <a16:creationId xmlns:a16="http://schemas.microsoft.com/office/drawing/2014/main" id="{16AC785E-5F15-F6FE-96C1-E61A3806920F}"/>
              </a:ext>
            </a:extLst>
          </p:cNvPr>
          <p:cNvSpPr txBox="1">
            <a:spLocks/>
          </p:cNvSpPr>
          <p:nvPr/>
        </p:nvSpPr>
        <p:spPr>
          <a:xfrm>
            <a:off x="166530" y="1300251"/>
            <a:ext cx="7662672" cy="605294"/>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28600" indent="0" algn="l">
              <a:lnSpc>
                <a:spcPct val="100000"/>
              </a:lnSpc>
              <a:spcBef>
                <a:spcPts val="600"/>
              </a:spcBef>
              <a:spcAft>
                <a:spcPts val="600"/>
              </a:spcAft>
            </a:pPr>
            <a:r>
              <a:rPr lang="el" dirty="0"/>
              <a:t>Ζωντανές επιδείξεις (έγχυση ασφαλείας)</a:t>
            </a:r>
          </a:p>
        </p:txBody>
      </p:sp>
      <p:sp>
        <p:nvSpPr>
          <p:cNvPr id="4" name="Google Shape;350;p15">
            <a:extLst>
              <a:ext uri="{FF2B5EF4-FFF2-40B4-BE49-F238E27FC236}">
                <a16:creationId xmlns:a16="http://schemas.microsoft.com/office/drawing/2014/main" id="{5A47F0AF-5BF2-A1F3-D54F-B8EEBECCA6FF}"/>
              </a:ext>
            </a:extLst>
          </p:cNvPr>
          <p:cNvSpPr txBox="1">
            <a:spLocks/>
          </p:cNvSpPr>
          <p:nvPr/>
        </p:nvSpPr>
        <p:spPr>
          <a:xfrm>
            <a:off x="470306" y="2254151"/>
            <a:ext cx="6716880" cy="3476604"/>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Εισαγωγή στις πλατφόρμες διαχείρισης που βασίζονται στο cloud για την παρακολούθηση της υποδομής.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Πρακτικές ασκήσεις σχετικά με τη χρήση του εργαλείου Security Infusion για τον εντοπισμό και την αποκατάσταση τρωτών σημείων.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Δημιουργία αξιοποιήσιμων αναφορών σχετικά με την κατάσταση του συστήματος και τα τρωτά σημεία για τους ενδιαφερόμενους</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Ζωντανή επίδειξη της δημιουργίας συνεχούς παρακολούθησης κρίσιμων ενεργειακών συστημάτων. </a:t>
            </a:r>
          </a:p>
          <a:p>
            <a:pPr marL="274320" marR="0" lvl="0" indent="-287020" algn="l" defTabSz="914400" rtl="0" eaLnBrk="1" fontAlgn="auto" latinLnBrk="0" hangingPunct="1">
              <a:lnSpc>
                <a:spcPct val="100000"/>
              </a:lnSpc>
              <a:spcBef>
                <a:spcPts val="600"/>
              </a:spcBef>
              <a:buClr>
                <a:srgbClr val="D87A1A"/>
              </a:buClr>
              <a:buSzPts val="1200"/>
              <a:buFont typeface="Wingdings" panose="05000000000000000000" pitchFamily="2" charset="2"/>
              <a:buChar char="Ø"/>
              <a:tabLst/>
              <a:defRPr/>
            </a:pPr>
            <a:r>
              <a:rPr kumimoji="0" lang="el" sz="1800" i="0" u="none" strike="noStrike" kern="0" cap="none" spc="0" normalizeH="0" baseline="0" noProof="0" dirty="0">
                <a:ln>
                  <a:noFill/>
                </a:ln>
                <a:solidFill>
                  <a:srgbClr val="000000"/>
                </a:solidFill>
                <a:effectLst/>
                <a:uLnTx/>
                <a:uFillTx/>
                <a:latin typeface="Century Gothic"/>
                <a:sym typeface="Century Gothic"/>
              </a:rPr>
              <a:t>Επίδειξη του τρόπου χρήσης ενός κεντρικού πίνακα ελέγχου για την ανάλυση ιστορικών γεγονότων και τη διασφάλιση επιτήρησης 24x7 και εξέτασης οποιουδήποτε ιστορικού γεγονότος χαμηλού επιπέδου, εάν χρειάζεται.</a:t>
            </a:r>
          </a:p>
        </p:txBody>
      </p:sp>
      <p:pic>
        <p:nvPicPr>
          <p:cNvPr id="5" name="Picture 4">
            <a:extLst>
              <a:ext uri="{FF2B5EF4-FFF2-40B4-BE49-F238E27FC236}">
                <a16:creationId xmlns:a16="http://schemas.microsoft.com/office/drawing/2014/main" id="{48051BED-0992-D192-6543-FF3862070DD2}"/>
              </a:ext>
            </a:extLst>
          </p:cNvPr>
          <p:cNvPicPr>
            <a:picLocks noChangeAspect="1"/>
          </p:cNvPicPr>
          <p:nvPr/>
        </p:nvPicPr>
        <p:blipFill>
          <a:blip r:embed="rId4"/>
          <a:stretch>
            <a:fillRect/>
          </a:stretch>
        </p:blipFill>
        <p:spPr>
          <a:xfrm>
            <a:off x="8277894" y="1850444"/>
            <a:ext cx="3883489" cy="3505504"/>
          </a:xfrm>
          <a:prstGeom prst="rect">
            <a:avLst/>
          </a:prstGeom>
        </p:spPr>
      </p:pic>
      <p:grpSp>
        <p:nvGrpSpPr>
          <p:cNvPr id="3" name="Google Shape;452;p27">
            <a:extLst>
              <a:ext uri="{FF2B5EF4-FFF2-40B4-BE49-F238E27FC236}">
                <a16:creationId xmlns:a16="http://schemas.microsoft.com/office/drawing/2014/main" id="{9E1BC5C7-7D88-0560-540F-E66479586F7C}"/>
              </a:ext>
            </a:extLst>
          </p:cNvPr>
          <p:cNvGrpSpPr/>
          <p:nvPr/>
        </p:nvGrpSpPr>
        <p:grpSpPr>
          <a:xfrm>
            <a:off x="7370364" y="-23539"/>
            <a:ext cx="2562565" cy="6885155"/>
            <a:chOff x="7370364" y="-23539"/>
            <a:chExt cx="2562565" cy="6885155"/>
          </a:xfrm>
        </p:grpSpPr>
        <p:pic>
          <p:nvPicPr>
            <p:cNvPr id="6" name="Google Shape;453;p27">
              <a:extLst>
                <a:ext uri="{FF2B5EF4-FFF2-40B4-BE49-F238E27FC236}">
                  <a16:creationId xmlns:a16="http://schemas.microsoft.com/office/drawing/2014/main" id="{1ECFA21D-3671-CF87-8314-3C164350DAA9}"/>
                </a:ext>
              </a:extLst>
            </p:cNvPr>
            <p:cNvPicPr preferRelativeResize="0"/>
            <p:nvPr/>
          </p:nvPicPr>
          <p:blipFill rotWithShape="1">
            <a:blip r:embed="rId5">
              <a:alphaModFix/>
            </a:blip>
            <a:srcRect/>
            <a:stretch/>
          </p:blipFill>
          <p:spPr>
            <a:xfrm rot="10800000">
              <a:off x="7829202" y="5156615"/>
              <a:ext cx="878334" cy="1705001"/>
            </a:xfrm>
            <a:prstGeom prst="rect">
              <a:avLst/>
            </a:prstGeom>
            <a:noFill/>
            <a:ln>
              <a:noFill/>
            </a:ln>
          </p:spPr>
        </p:pic>
        <p:sp>
          <p:nvSpPr>
            <p:cNvPr id="8" name="Google Shape;454;p27">
              <a:extLst>
                <a:ext uri="{FF2B5EF4-FFF2-40B4-BE49-F238E27FC236}">
                  <a16:creationId xmlns:a16="http://schemas.microsoft.com/office/drawing/2014/main" id="{584457D9-3723-84A7-7063-2C3863D185A1}"/>
                </a:ext>
              </a:extLst>
            </p:cNvPr>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4023356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27" descr="Ένα άτομο σηκώνει το χέρι του"/>
          <p:cNvPicPr preferRelativeResize="0">
            <a:picLocks noGrp="1"/>
          </p:cNvPicPr>
          <p:nvPr>
            <p:ph type="pic" idx="2"/>
          </p:nvPr>
        </p:nvPicPr>
        <p:blipFill rotWithShape="1">
          <a:blip r:embed="rId3">
            <a:alphaModFix/>
          </a:blip>
          <a:srcRect l="8333" r="8333"/>
          <a:stretch/>
        </p:blipFill>
        <p:spPr>
          <a:xfrm flipH="1">
            <a:off x="7485901" y="0"/>
            <a:ext cx="4702614" cy="6858000"/>
          </a:xfrm>
          <a:prstGeom prst="rect">
            <a:avLst/>
          </a:prstGeom>
          <a:solidFill>
            <a:schemeClr val="lt2"/>
          </a:solidFill>
          <a:ln>
            <a:noFill/>
          </a:ln>
        </p:spPr>
      </p:pic>
      <p:sp>
        <p:nvSpPr>
          <p:cNvPr id="442" name="Google Shape;442;p27"/>
          <p:cNvSpPr txBox="1">
            <a:spLocks noGrp="1"/>
          </p:cNvSpPr>
          <p:nvPr>
            <p:ph type="ctrTitle"/>
          </p:nvPr>
        </p:nvSpPr>
        <p:spPr>
          <a:xfrm>
            <a:off x="365760" y="320040"/>
            <a:ext cx="6732237" cy="101714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3600"/>
              <a:buFont typeface="Book Antiqua"/>
              <a:buNone/>
            </a:pPr>
            <a:r>
              <a:rPr lang="el"/>
              <a:t>Πρόοδος μαθήματος</a:t>
            </a:r>
            <a:endParaRPr/>
          </a:p>
        </p:txBody>
      </p:sp>
      <p:sp>
        <p:nvSpPr>
          <p:cNvPr id="443" name="Google Shape;443;p27"/>
          <p:cNvSpPr txBox="1">
            <a:spLocks noGrp="1"/>
          </p:cNvSpPr>
          <p:nvPr>
            <p:ph type="body" idx="1"/>
          </p:nvPr>
        </p:nvSpPr>
        <p:spPr>
          <a:xfrm>
            <a:off x="365760" y="1520879"/>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5400"/>
              <a:buFont typeface="Arial"/>
              <a:buNone/>
            </a:pPr>
            <a:r>
              <a:rPr lang="el" sz="5400"/>
              <a:t>Ο1.</a:t>
            </a:r>
            <a:endParaRPr sz="5400"/>
          </a:p>
        </p:txBody>
      </p:sp>
      <p:sp>
        <p:nvSpPr>
          <p:cNvPr id="444" name="Google Shape;444;p27"/>
          <p:cNvSpPr txBox="1">
            <a:spLocks noGrp="1"/>
          </p:cNvSpPr>
          <p:nvPr>
            <p:ph type="body" idx="3"/>
          </p:nvPr>
        </p:nvSpPr>
        <p:spPr>
          <a:xfrm>
            <a:off x="1097280" y="1682496"/>
            <a:ext cx="7943967"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l"/>
              <a:t>Εισαγωγή στην Κυβερνοασφάλεια στον Ενεργειακό Τομέα</a:t>
            </a:r>
          </a:p>
        </p:txBody>
      </p:sp>
      <p:sp>
        <p:nvSpPr>
          <p:cNvPr id="445" name="Google Shape;445;p27"/>
          <p:cNvSpPr txBox="1">
            <a:spLocks noGrp="1"/>
          </p:cNvSpPr>
          <p:nvPr>
            <p:ph type="body" idx="4"/>
          </p:nvPr>
        </p:nvSpPr>
        <p:spPr>
          <a:xfrm>
            <a:off x="365760" y="2225635"/>
            <a:ext cx="788700" cy="533400"/>
          </a:xfrm>
          <a:prstGeom prst="rect">
            <a:avLst/>
          </a:prstGeom>
          <a:noFill/>
          <a:ln>
            <a:noFill/>
          </a:ln>
        </p:spPr>
        <p:txBody>
          <a:bodyPr spcFirstLastPara="1" wrap="square" lIns="0" tIns="0" rIns="0" bIns="0" anchor="ctr" anchorCtr="0">
            <a:noAutofit/>
          </a:bodyPr>
          <a:lstStyle/>
          <a:p>
            <a:pPr marL="0" marR="0" lvl="0" indent="0" algn="ctr" rtl="0">
              <a:lnSpc>
                <a:spcPct val="60000"/>
              </a:lnSpc>
              <a:spcBef>
                <a:spcPts val="0"/>
              </a:spcBef>
              <a:spcAft>
                <a:spcPts val="0"/>
              </a:spcAft>
              <a:buClr>
                <a:srgbClr val="000000"/>
              </a:buClr>
              <a:buSzPts val="4400"/>
              <a:buFont typeface="Arial"/>
              <a:buNone/>
            </a:pPr>
            <a:r>
              <a:rPr lang="el" sz="4400"/>
              <a:t>Ο2.</a:t>
            </a:r>
            <a:endParaRPr sz="4400"/>
          </a:p>
        </p:txBody>
      </p:sp>
      <p:sp>
        <p:nvSpPr>
          <p:cNvPr id="446" name="Google Shape;446;p27"/>
          <p:cNvSpPr txBox="1">
            <a:spLocks noGrp="1"/>
          </p:cNvSpPr>
          <p:nvPr>
            <p:ph type="body" idx="5"/>
          </p:nvPr>
        </p:nvSpPr>
        <p:spPr>
          <a:xfrm>
            <a:off x="1097280" y="2368296"/>
            <a:ext cx="6596611" cy="5334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rgbClr val="000000"/>
              </a:buClr>
              <a:buSzPts val="2000"/>
              <a:buFont typeface="Arial"/>
              <a:buNone/>
            </a:pPr>
            <a:r>
              <a:rPr lang="el" sz="2000">
                <a:solidFill>
                  <a:schemeClr val="tx2">
                    <a:lumMod val="50000"/>
                  </a:schemeClr>
                </a:solidFill>
              </a:rPr>
              <a:t>Ειδοποιήσεις απειλών σε πραγματικό χρόνο και απόκριση</a:t>
            </a:r>
            <a:endParaRPr sz="2000">
              <a:solidFill>
                <a:schemeClr val="tx2">
                  <a:lumMod val="50000"/>
                </a:schemeClr>
              </a:solidFill>
            </a:endParaRPr>
          </a:p>
        </p:txBody>
      </p:sp>
      <p:sp>
        <p:nvSpPr>
          <p:cNvPr id="447" name="Google Shape;447;p27"/>
          <p:cNvSpPr txBox="1">
            <a:spLocks noGrp="1"/>
          </p:cNvSpPr>
          <p:nvPr>
            <p:ph type="body" idx="6"/>
          </p:nvPr>
        </p:nvSpPr>
        <p:spPr>
          <a:xfrm>
            <a:off x="365760" y="2854509"/>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Ο3.</a:t>
            </a:r>
            <a:endParaRPr/>
          </a:p>
        </p:txBody>
      </p:sp>
      <p:sp>
        <p:nvSpPr>
          <p:cNvPr id="448" name="Google Shape;448;p27"/>
          <p:cNvSpPr txBox="1">
            <a:spLocks noGrp="1"/>
          </p:cNvSpPr>
          <p:nvPr>
            <p:ph type="body" idx="7"/>
          </p:nvPr>
        </p:nvSpPr>
        <p:spPr>
          <a:xfrm>
            <a:off x="1097280" y="3008376"/>
            <a:ext cx="6910647"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Διαχείριση και αναφορά ευπαθειών</a:t>
            </a:r>
            <a:endParaRPr>
              <a:solidFill>
                <a:schemeClr val="tx2">
                  <a:lumMod val="50000"/>
                </a:schemeClr>
              </a:solidFill>
            </a:endParaRPr>
          </a:p>
        </p:txBody>
      </p:sp>
      <p:sp>
        <p:nvSpPr>
          <p:cNvPr id="449" name="Google Shape;449;p27"/>
          <p:cNvSpPr txBox="1">
            <a:spLocks noGrp="1"/>
          </p:cNvSpPr>
          <p:nvPr>
            <p:ph type="body" idx="8"/>
          </p:nvPr>
        </p:nvSpPr>
        <p:spPr>
          <a:xfrm>
            <a:off x="365760" y="3483383"/>
            <a:ext cx="788700" cy="533400"/>
          </a:xfrm>
          <a:prstGeom prst="rect">
            <a:avLst/>
          </a:prstGeom>
          <a:noFill/>
          <a:ln>
            <a:noFill/>
          </a:ln>
        </p:spPr>
        <p:txBody>
          <a:bodyPr spcFirstLastPara="1" wrap="square" lIns="0" tIns="0" rIns="0" bIns="0" anchor="ctr" anchorCtr="0">
            <a:noAutofit/>
          </a:bodyPr>
          <a:lstStyle/>
          <a:p>
            <a:pPr marL="0" lvl="0" indent="0" algn="ctr" rtl="0">
              <a:lnSpc>
                <a:spcPct val="60000"/>
              </a:lnSpc>
              <a:spcBef>
                <a:spcPts val="0"/>
              </a:spcBef>
              <a:spcAft>
                <a:spcPts val="0"/>
              </a:spcAft>
              <a:buSzPts val="4400"/>
              <a:buNone/>
            </a:pPr>
            <a:r>
              <a:rPr lang="el"/>
              <a:t>Ο4.</a:t>
            </a:r>
            <a:endParaRPr/>
          </a:p>
        </p:txBody>
      </p:sp>
      <p:sp>
        <p:nvSpPr>
          <p:cNvPr id="450" name="Google Shape;450;p27"/>
          <p:cNvSpPr txBox="1">
            <a:spLocks noGrp="1"/>
          </p:cNvSpPr>
          <p:nvPr>
            <p:ph type="body" idx="9"/>
          </p:nvPr>
        </p:nvSpPr>
        <p:spPr>
          <a:xfrm>
            <a:off x="1097279" y="3840480"/>
            <a:ext cx="9284394" cy="533400"/>
          </a:xfrm>
          <a:prstGeom prst="rect">
            <a:avLst/>
          </a:prstGeom>
          <a:noFill/>
          <a:ln>
            <a:noFill/>
          </a:ln>
        </p:spPr>
        <p:txBody>
          <a:bodyPr spcFirstLastPara="1" wrap="square" lIns="0" tIns="45700" rIns="0" bIns="0" anchor="b" anchorCtr="0">
            <a:noAutofit/>
          </a:bodyPr>
          <a:lstStyle/>
          <a:p>
            <a:pPr marL="0" lvl="0" indent="0" algn="l" rtl="0">
              <a:lnSpc>
                <a:spcPct val="100000"/>
              </a:lnSpc>
              <a:spcBef>
                <a:spcPts val="0"/>
              </a:spcBef>
              <a:spcAft>
                <a:spcPts val="0"/>
              </a:spcAft>
              <a:buSzPts val="2000"/>
              <a:buNone/>
            </a:pPr>
            <a:r>
              <a:rPr lang="el">
                <a:solidFill>
                  <a:schemeClr val="tx2">
                    <a:lumMod val="50000"/>
                  </a:schemeClr>
                </a:solidFill>
              </a:rPr>
              <a:t>Συνεχής παρακολούθηση υποδομής με </a:t>
            </a:r>
          </a:p>
          <a:p>
            <a:pPr marL="0" lvl="0" indent="0" algn="l" rtl="0">
              <a:lnSpc>
                <a:spcPct val="100000"/>
              </a:lnSpc>
              <a:spcBef>
                <a:spcPts val="0"/>
              </a:spcBef>
              <a:spcAft>
                <a:spcPts val="0"/>
              </a:spcAft>
              <a:buSzPts val="2000"/>
              <a:buNone/>
            </a:pPr>
            <a:r>
              <a:rPr lang="el">
                <a:solidFill>
                  <a:schemeClr val="tx2">
                    <a:lumMod val="50000"/>
                  </a:schemeClr>
                </a:solidFill>
              </a:rPr>
              <a:t>Εργαλεία που βασίζονται στο cloud</a:t>
            </a:r>
            <a:endParaRPr>
              <a:solidFill>
                <a:schemeClr val="tx2">
                  <a:lumMod val="50000"/>
                </a:schemeClr>
              </a:solidFill>
            </a:endParaRPr>
          </a:p>
        </p:txBody>
      </p:sp>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38</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2" name="Google Shape;449;p27">
            <a:extLst>
              <a:ext uri="{FF2B5EF4-FFF2-40B4-BE49-F238E27FC236}">
                <a16:creationId xmlns:a16="http://schemas.microsoft.com/office/drawing/2014/main" id="{43E040E7-0111-35D2-C5FC-3D66FCEE17C4}"/>
              </a:ext>
            </a:extLst>
          </p:cNvPr>
          <p:cNvSpPr txBox="1">
            <a:spLocks/>
          </p:cNvSpPr>
          <p:nvPr/>
        </p:nvSpPr>
        <p:spPr>
          <a:xfrm>
            <a:off x="365760" y="438912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r>
              <a:rPr lang="el"/>
              <a:t>Ο5.</a:t>
            </a:r>
          </a:p>
        </p:txBody>
      </p:sp>
      <p:sp>
        <p:nvSpPr>
          <p:cNvPr id="3" name="Google Shape;450;p27">
            <a:extLst>
              <a:ext uri="{FF2B5EF4-FFF2-40B4-BE49-F238E27FC236}">
                <a16:creationId xmlns:a16="http://schemas.microsoft.com/office/drawing/2014/main" id="{3942FF4D-DA5E-9B27-E4DC-E00BF6F4F8F8}"/>
              </a:ext>
            </a:extLst>
          </p:cNvPr>
          <p:cNvSpPr txBox="1">
            <a:spLocks/>
          </p:cNvSpPr>
          <p:nvPr/>
        </p:nvSpPr>
        <p:spPr>
          <a:xfrm>
            <a:off x="1097280" y="4242816"/>
            <a:ext cx="7943967" cy="958590"/>
          </a:xfrm>
          <a:prstGeom prst="rect">
            <a:avLst/>
          </a:prstGeom>
          <a:noFill/>
          <a:ln>
            <a:noFill/>
          </a:ln>
        </p:spPr>
        <p:txBody>
          <a:bodyPr spcFirstLastPara="1" wrap="square" lIns="0" tIns="45700" rIns="0" bIns="0"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spcBef>
                <a:spcPts val="0"/>
              </a:spcBef>
            </a:pPr>
            <a:r>
              <a:rPr lang="el" sz="2400">
                <a:solidFill>
                  <a:schemeClr val="tx1"/>
                </a:solidFill>
                <a:highlight>
                  <a:schemeClr val="lt1"/>
                </a:highlight>
              </a:rPr>
              <a:t>Συνεργασία &amp; Ανταλλαγή γνώσεων.</a:t>
            </a:r>
          </a:p>
        </p:txBody>
      </p:sp>
    </p:spTree>
    <p:extLst>
      <p:ext uri="{BB962C8B-B14F-4D97-AF65-F5344CB8AC3E}">
        <p14:creationId xmlns:p14="http://schemas.microsoft.com/office/powerpoint/2010/main" val="2038908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8" name="Picture 7">
            <a:extLst>
              <a:ext uri="{FF2B5EF4-FFF2-40B4-BE49-F238E27FC236}">
                <a16:creationId xmlns:a16="http://schemas.microsoft.com/office/drawing/2014/main" id="{6627D3B3-5510-30C9-7220-3F8051277568}"/>
              </a:ext>
            </a:extLst>
          </p:cNvPr>
          <p:cNvPicPr>
            <a:picLocks noChangeAspect="1"/>
          </p:cNvPicPr>
          <p:nvPr/>
        </p:nvPicPr>
        <p:blipFill>
          <a:blip r:embed="rId3"/>
          <a:stretch>
            <a:fillRect/>
          </a:stretch>
        </p:blipFill>
        <p:spPr>
          <a:xfrm>
            <a:off x="6755278" y="2898648"/>
            <a:ext cx="5436722" cy="3959352"/>
          </a:xfrm>
          <a:prstGeom prst="rect">
            <a:avLst/>
          </a:prstGeom>
        </p:spPr>
      </p:pic>
      <p:sp>
        <p:nvSpPr>
          <p:cNvPr id="451" name="Google Shape;451;p27"/>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39</a:t>
            </a:fld>
            <a:endParaRPr/>
          </a:p>
        </p:txBody>
      </p:sp>
      <p:grpSp>
        <p:nvGrpSpPr>
          <p:cNvPr id="452" name="Google Shape;452;p27"/>
          <p:cNvGrpSpPr/>
          <p:nvPr/>
        </p:nvGrpSpPr>
        <p:grpSpPr>
          <a:xfrm>
            <a:off x="7370364" y="-23539"/>
            <a:ext cx="2562565" cy="6885155"/>
            <a:chOff x="7370364" y="-23539"/>
            <a:chExt cx="2562565" cy="6885155"/>
          </a:xfrm>
        </p:grpSpPr>
        <p:pic>
          <p:nvPicPr>
            <p:cNvPr id="453" name="Google Shape;453;p27"/>
            <p:cNvPicPr preferRelativeResize="0"/>
            <p:nvPr/>
          </p:nvPicPr>
          <p:blipFill rotWithShape="1">
            <a:blip r:embed="rId4">
              <a:alphaModFix/>
            </a:blip>
            <a:srcRect/>
            <a:stretch/>
          </p:blipFill>
          <p:spPr>
            <a:xfrm rot="10800000">
              <a:off x="7829202" y="5156615"/>
              <a:ext cx="878334" cy="1705001"/>
            </a:xfrm>
            <a:prstGeom prst="rect">
              <a:avLst/>
            </a:prstGeom>
            <a:noFill/>
            <a:ln>
              <a:noFill/>
            </a:ln>
          </p:spPr>
        </p:pic>
        <p:sp>
          <p:nvSpPr>
            <p:cNvPr id="454" name="Google Shape;454;p27"/>
            <p:cNvSpPr/>
            <p:nvPr/>
          </p:nvSpPr>
          <p:spPr>
            <a:xfrm>
              <a:off x="7370364" y="-23539"/>
              <a:ext cx="2562565" cy="6884359"/>
            </a:xfrm>
            <a:custGeom>
              <a:avLst/>
              <a:gdLst/>
              <a:ahLst/>
              <a:cxnLst/>
              <a:rect l="l" t="t" r="r" b="b"/>
              <a:pathLst>
                <a:path w="2562565" h="6884359" extrusionOk="0">
                  <a:moveTo>
                    <a:pt x="2535833" y="0"/>
                  </a:moveTo>
                  <a:lnTo>
                    <a:pt x="2106829" y="1564627"/>
                  </a:lnTo>
                  <a:lnTo>
                    <a:pt x="1764389" y="2840498"/>
                  </a:lnTo>
                  <a:cubicBezTo>
                    <a:pt x="1731291" y="2910461"/>
                    <a:pt x="1653638" y="2946078"/>
                    <a:pt x="1579803" y="2925726"/>
                  </a:cubicBezTo>
                  <a:cubicBezTo>
                    <a:pt x="1495785" y="2902829"/>
                    <a:pt x="1444864" y="2815057"/>
                    <a:pt x="1467779" y="2731101"/>
                  </a:cubicBezTo>
                  <a:lnTo>
                    <a:pt x="1727472" y="1773244"/>
                  </a:lnTo>
                  <a:cubicBezTo>
                    <a:pt x="1740202" y="1726178"/>
                    <a:pt x="1733837" y="1676568"/>
                    <a:pt x="1709650" y="1633318"/>
                  </a:cubicBezTo>
                  <a:cubicBezTo>
                    <a:pt x="1685463" y="1590068"/>
                    <a:pt x="1646000" y="1559539"/>
                    <a:pt x="1597625" y="1546818"/>
                  </a:cubicBezTo>
                  <a:cubicBezTo>
                    <a:pt x="1499604" y="1520105"/>
                    <a:pt x="1397763" y="1578620"/>
                    <a:pt x="1372303" y="1676568"/>
                  </a:cubicBezTo>
                  <a:lnTo>
                    <a:pt x="977670" y="3131798"/>
                  </a:lnTo>
                  <a:lnTo>
                    <a:pt x="5092" y="6867823"/>
                  </a:lnTo>
                  <a:cubicBezTo>
                    <a:pt x="5092" y="6867823"/>
                    <a:pt x="1273" y="6880544"/>
                    <a:pt x="0" y="6884360"/>
                  </a:cubicBezTo>
                  <a:lnTo>
                    <a:pt x="26733" y="6884360"/>
                  </a:lnTo>
                  <a:lnTo>
                    <a:pt x="1003131" y="3139431"/>
                  </a:lnTo>
                  <a:lnTo>
                    <a:pt x="1397763" y="1684200"/>
                  </a:lnTo>
                  <a:cubicBezTo>
                    <a:pt x="1420677" y="1600245"/>
                    <a:pt x="1508515" y="1549363"/>
                    <a:pt x="1592533" y="1572259"/>
                  </a:cubicBezTo>
                  <a:cubicBezTo>
                    <a:pt x="1633270" y="1583708"/>
                    <a:pt x="1667641" y="1609149"/>
                    <a:pt x="1688009" y="1646039"/>
                  </a:cubicBezTo>
                  <a:cubicBezTo>
                    <a:pt x="1709650" y="1682928"/>
                    <a:pt x="1714742" y="1724906"/>
                    <a:pt x="1703285" y="1766884"/>
                  </a:cubicBezTo>
                  <a:lnTo>
                    <a:pt x="1443591" y="2724741"/>
                  </a:lnTo>
                  <a:cubicBezTo>
                    <a:pt x="1416858" y="2822689"/>
                    <a:pt x="1475417" y="2924453"/>
                    <a:pt x="1573438" y="2949894"/>
                  </a:cubicBezTo>
                  <a:cubicBezTo>
                    <a:pt x="1660003" y="2972792"/>
                    <a:pt x="1750386" y="2930814"/>
                    <a:pt x="1788577" y="2849402"/>
                  </a:cubicBezTo>
                  <a:lnTo>
                    <a:pt x="1788577" y="2848130"/>
                  </a:lnTo>
                  <a:lnTo>
                    <a:pt x="2131016" y="1570987"/>
                  </a:lnTo>
                  <a:lnTo>
                    <a:pt x="2562566" y="1272"/>
                  </a:lnTo>
                  <a:cubicBezTo>
                    <a:pt x="2553655" y="0"/>
                    <a:pt x="2544744" y="0"/>
                    <a:pt x="2535833"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grpSp>
      <p:pic>
        <p:nvPicPr>
          <p:cNvPr id="455" name="Google Shape;455;p27"/>
          <p:cNvPicPr preferRelativeResize="0"/>
          <p:nvPr/>
        </p:nvPicPr>
        <p:blipFill>
          <a:blip r:embed="rId5">
            <a:alphaModFix/>
          </a:blip>
          <a:stretch>
            <a:fillRect/>
          </a:stretch>
        </p:blipFill>
        <p:spPr>
          <a:xfrm>
            <a:off x="9509575" y="108400"/>
            <a:ext cx="2553075" cy="472250"/>
          </a:xfrm>
          <a:prstGeom prst="rect">
            <a:avLst/>
          </a:prstGeom>
          <a:noFill/>
          <a:ln>
            <a:noFill/>
          </a:ln>
        </p:spPr>
      </p:pic>
      <p:sp>
        <p:nvSpPr>
          <p:cNvPr id="7" name="Google Shape;449;p27">
            <a:extLst>
              <a:ext uri="{FF2B5EF4-FFF2-40B4-BE49-F238E27FC236}">
                <a16:creationId xmlns:a16="http://schemas.microsoft.com/office/drawing/2014/main" id="{DB02EB69-DAB2-7A14-5223-E55221E4AEA4}"/>
              </a:ext>
            </a:extLst>
          </p:cNvPr>
          <p:cNvSpPr txBox="1">
            <a:spLocks/>
          </p:cNvSpPr>
          <p:nvPr/>
        </p:nvSpPr>
        <p:spPr>
          <a:xfrm>
            <a:off x="365760" y="5577840"/>
            <a:ext cx="788700" cy="5334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0" indent="0"/>
            <a:endParaRPr lang="en-US"/>
          </a:p>
        </p:txBody>
      </p:sp>
      <p:sp>
        <p:nvSpPr>
          <p:cNvPr id="23" name="Title 22">
            <a:extLst>
              <a:ext uri="{FF2B5EF4-FFF2-40B4-BE49-F238E27FC236}">
                <a16:creationId xmlns:a16="http://schemas.microsoft.com/office/drawing/2014/main" id="{67BE943A-4CE4-ED90-9D81-4A4460550AAC}"/>
              </a:ext>
            </a:extLst>
          </p:cNvPr>
          <p:cNvSpPr>
            <a:spLocks noGrp="1"/>
          </p:cNvSpPr>
          <p:nvPr>
            <p:ph type="ctrTitle"/>
          </p:nvPr>
        </p:nvSpPr>
        <p:spPr>
          <a:xfrm>
            <a:off x="365760" y="325810"/>
            <a:ext cx="7469854" cy="686724"/>
          </a:xfrm>
        </p:spPr>
        <p:txBody>
          <a:bodyPr>
            <a:normAutofit fontScale="90000"/>
          </a:bodyPr>
          <a:lstStyle/>
          <a:p>
            <a:pPr marL="0" indent="0">
              <a:spcBef>
                <a:spcPts val="0"/>
              </a:spcBef>
            </a:pPr>
            <a:r>
              <a:rPr lang="el" sz="3600" dirty="0">
                <a:solidFill>
                  <a:schemeClr val="tx1"/>
                </a:solidFill>
                <a:highlight>
                  <a:schemeClr val="lt1"/>
                </a:highlight>
              </a:rPr>
              <a:t>Συνεργασία &amp; Ανταλλαγή γνώσεων</a:t>
            </a:r>
          </a:p>
        </p:txBody>
      </p:sp>
      <p:sp>
        <p:nvSpPr>
          <p:cNvPr id="2" name="Google Shape;350;p15">
            <a:extLst>
              <a:ext uri="{FF2B5EF4-FFF2-40B4-BE49-F238E27FC236}">
                <a16:creationId xmlns:a16="http://schemas.microsoft.com/office/drawing/2014/main" id="{7BFBDCAC-C20B-CD24-B562-C5461405BBBF}"/>
              </a:ext>
            </a:extLst>
          </p:cNvPr>
          <p:cNvSpPr txBox="1">
            <a:spLocks/>
          </p:cNvSpPr>
          <p:nvPr/>
        </p:nvSpPr>
        <p:spPr>
          <a:xfrm>
            <a:off x="110496" y="2664875"/>
            <a:ext cx="6913164" cy="4983479"/>
          </a:xfrm>
          <a:prstGeom prst="rect">
            <a:avLst/>
          </a:prstGeom>
          <a:noFill/>
          <a:ln>
            <a:noFill/>
          </a:ln>
        </p:spPr>
        <p:txBody>
          <a:bodyPr spcFirstLastPara="1" wrap="square" lIns="0" tIns="0" rIns="0" bIns="4570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1200"/>
              </a:spcBef>
              <a:spcAft>
                <a:spcPts val="0"/>
              </a:spcAft>
              <a:buClr>
                <a:schemeClr val="accent1"/>
              </a:buClr>
              <a:buSzPts val="2000"/>
              <a:buFont typeface="Calibri"/>
              <a:buNone/>
              <a:defRPr sz="2000" b="0" i="0" u="none" strike="noStrike" cap="none">
                <a:solidFill>
                  <a:srgbClr val="7F7F7F"/>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marL="342900" indent="-342900">
              <a:spcBef>
                <a:spcPts val="600"/>
              </a:spcBef>
              <a:buClr>
                <a:schemeClr val="bg2"/>
              </a:buClr>
              <a:buSzPts val="1200"/>
              <a:buFont typeface="Wingdings" panose="05000000000000000000" pitchFamily="2" charset="2"/>
              <a:buChar char="§"/>
            </a:pPr>
            <a:r>
              <a:rPr lang="el" b="1" dirty="0">
                <a:solidFill>
                  <a:schemeClr val="tx1"/>
                </a:solidFill>
              </a:rPr>
              <a:t>Πληροφορίες προφίλ</a:t>
            </a:r>
            <a:r>
              <a:rPr lang="el" dirty="0">
                <a:solidFill>
                  <a:schemeClr val="tx1"/>
                </a:solidFill>
              </a:rPr>
              <a:t>: Εργάζεστε στον τομέα της υγειονομικής περίθαλψης; Είστε ειδικός στον τομέα της ασφάλειας στον κυβερνοχώρο;  Πόσο εξοικειωμένοι είστε με τα θέματα που συζητήθηκαν;</a:t>
            </a:r>
          </a:p>
          <a:p>
            <a:pPr marL="342900" indent="-342900">
              <a:spcBef>
                <a:spcPts val="600"/>
              </a:spcBef>
              <a:buClr>
                <a:schemeClr val="bg2"/>
              </a:buClr>
              <a:buSzPts val="1200"/>
              <a:buFont typeface="Wingdings" panose="05000000000000000000" pitchFamily="2" charset="2"/>
              <a:buChar char="§"/>
            </a:pPr>
            <a:endParaRPr lang="en-US"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l" b="1" dirty="0">
                <a:solidFill>
                  <a:schemeClr val="tx1"/>
                </a:solidFill>
              </a:rPr>
              <a:t>Σκέψεις για το Σεμινάριο: </a:t>
            </a:r>
            <a:r>
              <a:rPr lang="el" dirty="0">
                <a:solidFill>
                  <a:schemeClr val="tx1"/>
                </a:solidFill>
              </a:rPr>
              <a:t>Ποιες πτυχές σας είχαν μεγαλύτερη απήχηση;</a:t>
            </a:r>
          </a:p>
          <a:p>
            <a:pPr marL="342900" indent="-342900">
              <a:spcBef>
                <a:spcPts val="600"/>
              </a:spcBef>
              <a:buClr>
                <a:schemeClr val="bg2"/>
              </a:buClr>
              <a:buSzPts val="1200"/>
              <a:buFont typeface="Wingdings" panose="05000000000000000000" pitchFamily="2" charset="2"/>
              <a:buChar char="§"/>
            </a:pPr>
            <a:endParaRPr lang="en-US" dirty="0">
              <a:solidFill>
                <a:schemeClr val="tx1"/>
              </a:solidFill>
            </a:endParaRPr>
          </a:p>
          <a:p>
            <a:pPr marL="342900" indent="-342900">
              <a:spcBef>
                <a:spcPts val="600"/>
              </a:spcBef>
              <a:buClr>
                <a:schemeClr val="bg2"/>
              </a:buClr>
              <a:buSzPts val="1200"/>
              <a:buFont typeface="Wingdings" panose="05000000000000000000" pitchFamily="2" charset="2"/>
              <a:buChar char="§"/>
            </a:pPr>
            <a:r>
              <a:rPr lang="el" b="1" dirty="0">
                <a:solidFill>
                  <a:schemeClr val="tx1"/>
                </a:solidFill>
              </a:rPr>
              <a:t>Πρόσθετες σκέψεις: </a:t>
            </a:r>
            <a:r>
              <a:rPr lang="el" dirty="0">
                <a:solidFill>
                  <a:schemeClr val="tx1"/>
                </a:solidFill>
              </a:rPr>
              <a:t>Έχετε κάτι να προσθέσετε;</a:t>
            </a:r>
          </a:p>
        </p:txBody>
      </p:sp>
      <p:sp>
        <p:nvSpPr>
          <p:cNvPr id="9" name="Subtitle 2">
            <a:extLst>
              <a:ext uri="{FF2B5EF4-FFF2-40B4-BE49-F238E27FC236}">
                <a16:creationId xmlns:a16="http://schemas.microsoft.com/office/drawing/2014/main" id="{FFA33AFC-BDE6-ED48-E5CE-BBC093D8B6D3}"/>
              </a:ext>
            </a:extLst>
          </p:cNvPr>
          <p:cNvSpPr txBox="1">
            <a:spLocks/>
          </p:cNvSpPr>
          <p:nvPr/>
        </p:nvSpPr>
        <p:spPr>
          <a:xfrm>
            <a:off x="274320" y="1280160"/>
            <a:ext cx="9052560" cy="849463"/>
          </a:xfrm>
          <a:prstGeom prst="rect">
            <a:avLst/>
          </a:prstGeom>
          <a:noFill/>
          <a:ln>
            <a:noFill/>
          </a:ln>
        </p:spPr>
        <p:txBody>
          <a:bodyPr spcFirstLastPara="1" wrap="square" lIns="0" tIns="0" rIns="0" bIns="0" anchor="ctr" anchorCtr="0">
            <a:spAutoFit/>
          </a:bodyPr>
          <a:lstStyle>
            <a:defPPr marR="0" lvl="0" algn="l" rtl="0">
              <a:lnSpc>
                <a:spcPct val="100000"/>
              </a:lnSpc>
              <a:spcBef>
                <a:spcPts val="0"/>
              </a:spcBef>
              <a:spcAft>
                <a:spcPts val="0"/>
              </a:spcAft>
            </a:defPPr>
            <a:lvl1pPr marL="457200" marR="0" lvl="0" indent="-228600" algn="ctr" rtl="0">
              <a:lnSpc>
                <a:spcPct val="60000"/>
              </a:lnSpc>
              <a:spcBef>
                <a:spcPts val="0"/>
              </a:spcBef>
              <a:spcAft>
                <a:spcPts val="0"/>
              </a:spcAft>
              <a:buClr>
                <a:schemeClr val="accent1"/>
              </a:buClr>
              <a:buSzPts val="4400"/>
              <a:buFont typeface="Calibri"/>
              <a:buNone/>
              <a:defRPr sz="4400" b="0" i="0" u="none" strike="noStrike" cap="none" baseline="-25000">
                <a:solidFill>
                  <a:schemeClr val="dk2"/>
                </a:solidFill>
                <a:latin typeface="Century Gothic"/>
                <a:ea typeface="Century Gothic"/>
                <a:cs typeface="Century Gothic"/>
                <a:sym typeface="Century Gothic"/>
              </a:defRPr>
            </a:lvl1pPr>
            <a:lvl2pPr marL="914400" marR="0" lvl="1" indent="-228600" algn="l" rtl="0">
              <a:lnSpc>
                <a:spcPct val="100000"/>
              </a:lnSpc>
              <a:spcBef>
                <a:spcPts val="200"/>
              </a:spcBef>
              <a:spcAft>
                <a:spcPts val="0"/>
              </a:spcAft>
              <a:buClr>
                <a:schemeClr val="dk1"/>
              </a:buClr>
              <a:buSzPts val="1800"/>
              <a:buFont typeface="Calibri"/>
              <a:buNone/>
              <a:defRPr sz="1800" b="0" i="0" u="none" strike="noStrike" cap="none">
                <a:solidFill>
                  <a:schemeClr val="dk1"/>
                </a:solidFill>
                <a:latin typeface="Century Gothic"/>
                <a:ea typeface="Century Gothic"/>
                <a:cs typeface="Century Gothic"/>
                <a:sym typeface="Century Gothic"/>
              </a:defRPr>
            </a:lvl2pPr>
            <a:lvl3pPr marL="1371600" marR="0" lvl="2"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3pPr>
            <a:lvl4pPr marL="1828800" marR="0" lvl="3"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4pPr>
            <a:lvl5pPr marL="2286000" marR="0" lvl="4" indent="-228600" algn="l" rtl="0">
              <a:lnSpc>
                <a:spcPct val="100000"/>
              </a:lnSpc>
              <a:spcBef>
                <a:spcPts val="400"/>
              </a:spcBef>
              <a:spcAft>
                <a:spcPts val="0"/>
              </a:spcAft>
              <a:buClr>
                <a:schemeClr val="dk1"/>
              </a:buClr>
              <a:buSzPts val="1400"/>
              <a:buFont typeface="Calibri"/>
              <a:buNone/>
              <a:defRPr sz="14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6pPr>
            <a:lvl7pPr marL="3200400" marR="0" lvl="6"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7pPr>
            <a:lvl8pPr marL="3657600" marR="0" lvl="7" indent="-342900" algn="l" rtl="0">
              <a:lnSpc>
                <a:spcPct val="90000"/>
              </a:lnSpc>
              <a:spcBef>
                <a:spcPts val="400"/>
              </a:spcBef>
              <a:spcAft>
                <a:spcPts val="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8pPr>
            <a:lvl9pPr marL="4114800" marR="0" lvl="8" indent="-342900" algn="l" rtl="0">
              <a:lnSpc>
                <a:spcPct val="90000"/>
              </a:lnSpc>
              <a:spcBef>
                <a:spcPts val="400"/>
              </a:spcBef>
              <a:spcAft>
                <a:spcPts val="400"/>
              </a:spcAft>
              <a:buClr>
                <a:schemeClr val="accent1"/>
              </a:buClr>
              <a:buSzPts val="1800"/>
              <a:buFont typeface="Calibri"/>
              <a:buChar char="◦"/>
              <a:defRPr sz="1400" b="0" i="0" u="none" strike="noStrike" cap="none">
                <a:solidFill>
                  <a:srgbClr val="3F3F3F"/>
                </a:solidFill>
                <a:latin typeface="Century Gothic"/>
                <a:ea typeface="Century Gothic"/>
                <a:cs typeface="Century Gothic"/>
                <a:sym typeface="Century Gothic"/>
              </a:defRPr>
            </a:lvl9pPr>
          </a:lstStyle>
          <a:p>
            <a:pPr algn="l">
              <a:spcBef>
                <a:spcPts val="600"/>
              </a:spcBef>
              <a:spcAft>
                <a:spcPts val="600"/>
              </a:spcAft>
            </a:pPr>
            <a:r>
              <a:rPr lang="el" b="1" dirty="0"/>
              <a:t>Παρακαλώ σηκώστε το χέρι σας &amp; </a:t>
            </a:r>
          </a:p>
          <a:p>
            <a:pPr algn="l">
              <a:spcBef>
                <a:spcPts val="600"/>
              </a:spcBef>
              <a:spcAft>
                <a:spcPts val="600"/>
              </a:spcAft>
            </a:pPr>
            <a:r>
              <a:rPr lang="el" b="1" dirty="0"/>
              <a:t>Συσ</a:t>
            </a:r>
            <a:r>
              <a:rPr lang="el-GR" b="1" dirty="0" err="1"/>
              <a:t>τηθείτε</a:t>
            </a:r>
            <a:r>
              <a:rPr lang="el" b="1" dirty="0"/>
              <a:t>!</a:t>
            </a:r>
          </a:p>
        </p:txBody>
      </p:sp>
    </p:spTree>
    <p:extLst>
      <p:ext uri="{BB962C8B-B14F-4D97-AF65-F5344CB8AC3E}">
        <p14:creationId xmlns:p14="http://schemas.microsoft.com/office/powerpoint/2010/main" val="2039110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
          <p:cNvSpPr txBox="1">
            <a:spLocks noGrp="1"/>
          </p:cNvSpPr>
          <p:nvPr>
            <p:ph type="ctrTitle"/>
          </p:nvPr>
        </p:nvSpPr>
        <p:spPr>
          <a:xfrm>
            <a:off x="447368" y="270880"/>
            <a:ext cx="11297264" cy="1524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3600"/>
              <a:buFont typeface="Book Antiqua"/>
              <a:buNone/>
            </a:pPr>
            <a:r>
              <a:rPr lang="el" dirty="0">
                <a:solidFill>
                  <a:schemeClr val="accent1"/>
                </a:solidFill>
                <a:highlight>
                  <a:schemeClr val="lt1"/>
                </a:highlight>
              </a:rPr>
              <a:t>CSP Training Logistic: </a:t>
            </a:r>
            <a:r>
              <a:rPr lang="el" dirty="0">
                <a:highlight>
                  <a:schemeClr val="lt1"/>
                </a:highlight>
              </a:rPr>
              <a:t>Πότε-Που-Πως</a:t>
            </a:r>
            <a:endParaRPr dirty="0">
              <a:highlight>
                <a:schemeClr val="lt1"/>
              </a:highlight>
            </a:endParaRPr>
          </a:p>
        </p:txBody>
      </p:sp>
      <p:sp>
        <p:nvSpPr>
          <p:cNvPr id="242" name="Google Shape;242;p4"/>
          <p:cNvSpPr>
            <a:spLocks noGrp="1"/>
          </p:cNvSpPr>
          <p:nvPr>
            <p:ph type="body" idx="1"/>
          </p:nvPr>
        </p:nvSpPr>
        <p:spPr>
          <a:xfrm>
            <a:off x="131835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a:t>ΌΤΑΝ</a:t>
            </a:r>
            <a:endParaRPr/>
          </a:p>
        </p:txBody>
      </p:sp>
      <p:pic>
        <p:nvPicPr>
          <p:cNvPr id="243" name="Google Shape;243;p4" descr="Άβακας"/>
          <p:cNvPicPr preferRelativeResize="0">
            <a:picLocks noGrp="1"/>
          </p:cNvPicPr>
          <p:nvPr>
            <p:ph type="pic" idx="2"/>
          </p:nvPr>
        </p:nvPicPr>
        <p:blipFill rotWithShape="1">
          <a:blip r:embed="rId3">
            <a:alphaModFix/>
          </a:blip>
          <a:srcRect t="4502" b="4501"/>
          <a:stretch/>
        </p:blipFill>
        <p:spPr>
          <a:xfrm>
            <a:off x="2239419" y="2833688"/>
            <a:ext cx="1005840" cy="914400"/>
          </a:xfrm>
          <a:prstGeom prst="rect">
            <a:avLst/>
          </a:prstGeom>
          <a:noFill/>
          <a:ln>
            <a:noFill/>
          </a:ln>
        </p:spPr>
      </p:pic>
      <p:sp>
        <p:nvSpPr>
          <p:cNvPr id="244" name="Google Shape;244;p4"/>
          <p:cNvSpPr txBox="1">
            <a:spLocks noGrp="1"/>
          </p:cNvSpPr>
          <p:nvPr>
            <p:ph type="body" idx="3"/>
          </p:nvPr>
        </p:nvSpPr>
        <p:spPr>
          <a:xfrm>
            <a:off x="1605817" y="3989405"/>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dirty="0"/>
              <a:t>Χρονοδιάγραμμα: </a:t>
            </a:r>
          </a:p>
          <a:p>
            <a:pPr marL="0" lvl="0" indent="0" algn="ctr" rtl="0">
              <a:lnSpc>
                <a:spcPct val="100000"/>
              </a:lnSpc>
              <a:spcBef>
                <a:spcPts val="0"/>
              </a:spcBef>
              <a:spcAft>
                <a:spcPts val="0"/>
              </a:spcAft>
              <a:buSzPts val="1400"/>
              <a:buNone/>
            </a:pPr>
            <a:r>
              <a:rPr lang="el" dirty="0"/>
              <a:t>2024 – 2025 </a:t>
            </a:r>
          </a:p>
          <a:p>
            <a:pPr marL="0" lvl="0" indent="0" algn="ctr" rtl="0">
              <a:lnSpc>
                <a:spcPct val="100000"/>
              </a:lnSpc>
              <a:spcBef>
                <a:spcPts val="0"/>
              </a:spcBef>
              <a:spcAft>
                <a:spcPts val="0"/>
              </a:spcAft>
              <a:buSzPts val="1400"/>
              <a:buNone/>
            </a:pPr>
            <a:r>
              <a:rPr lang="el" dirty="0"/>
              <a:t>Έργο χρηματοδοτούμενο από την ΕΕ </a:t>
            </a:r>
            <a:r>
              <a:rPr lang="el" b="1" dirty="0"/>
              <a:t>CyberSecPro </a:t>
            </a:r>
          </a:p>
        </p:txBody>
      </p:sp>
      <p:sp>
        <p:nvSpPr>
          <p:cNvPr id="245" name="Google Shape;245;p4"/>
          <p:cNvSpPr>
            <a:spLocks noGrp="1"/>
          </p:cNvSpPr>
          <p:nvPr>
            <p:ph type="body" idx="4"/>
          </p:nvPr>
        </p:nvSpPr>
        <p:spPr>
          <a:xfrm>
            <a:off x="4651092"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ΠΟΥ</a:t>
            </a:r>
            <a:endParaRPr dirty="0"/>
          </a:p>
        </p:txBody>
      </p:sp>
      <p:pic>
        <p:nvPicPr>
          <p:cNvPr id="246" name="Google Shape;246;p4" descr="3d Γυαλιά"/>
          <p:cNvPicPr preferRelativeResize="0">
            <a:picLocks noGrp="1"/>
          </p:cNvPicPr>
          <p:nvPr>
            <p:ph type="pic" idx="5"/>
          </p:nvPr>
        </p:nvPicPr>
        <p:blipFill rotWithShape="1">
          <a:blip r:embed="rId4">
            <a:alphaModFix/>
          </a:blip>
          <a:srcRect t="4574" b="4573"/>
          <a:stretch/>
        </p:blipFill>
        <p:spPr>
          <a:xfrm>
            <a:off x="5572159" y="2954840"/>
            <a:ext cx="1005840" cy="914400"/>
          </a:xfrm>
          <a:prstGeom prst="rect">
            <a:avLst/>
          </a:prstGeom>
          <a:noFill/>
          <a:ln>
            <a:noFill/>
          </a:ln>
        </p:spPr>
      </p:pic>
      <p:sp>
        <p:nvSpPr>
          <p:cNvPr id="247" name="Google Shape;247;p4"/>
          <p:cNvSpPr txBox="1">
            <a:spLocks noGrp="1"/>
          </p:cNvSpPr>
          <p:nvPr>
            <p:ph type="body" idx="6"/>
          </p:nvPr>
        </p:nvSpPr>
        <p:spPr>
          <a:xfrm>
            <a:off x="4938557"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n-US" dirty="0"/>
              <a:t>ONSITE &amp; </a:t>
            </a:r>
            <a:r>
              <a:rPr lang="el" dirty="0"/>
              <a:t>ONLINE</a:t>
            </a:r>
            <a:endParaRPr dirty="0"/>
          </a:p>
        </p:txBody>
      </p:sp>
      <p:sp>
        <p:nvSpPr>
          <p:cNvPr id="248" name="Google Shape;248;p4"/>
          <p:cNvSpPr>
            <a:spLocks noGrp="1"/>
          </p:cNvSpPr>
          <p:nvPr>
            <p:ph type="body" idx="7"/>
          </p:nvPr>
        </p:nvSpPr>
        <p:spPr>
          <a:xfrm>
            <a:off x="7995403" y="1894376"/>
            <a:ext cx="2847975" cy="3390899"/>
          </a:xfrm>
          <a:prstGeom prst="roundRect">
            <a:avLst>
              <a:gd name="adj" fmla="val 16667"/>
            </a:avLst>
          </a:prstGeom>
          <a:solidFill>
            <a:schemeClr val="accent1">
              <a:alpha val="9803"/>
            </a:schemeClr>
          </a:solidFill>
          <a:ln w="31750" cap="flat" cmpd="sng">
            <a:solidFill>
              <a:schemeClr val="accent1"/>
            </a:solidFill>
            <a:prstDash val="solid"/>
            <a:round/>
            <a:headEnd type="none" w="sm" len="sm"/>
            <a:tailEnd type="none" w="sm" len="sm"/>
          </a:ln>
        </p:spPr>
        <p:txBody>
          <a:bodyPr spcFirstLastPara="1" wrap="square" lIns="0" tIns="274300" rIns="0" bIns="0" anchor="t" anchorCtr="0">
            <a:normAutofit/>
          </a:bodyPr>
          <a:lstStyle/>
          <a:p>
            <a:pPr marL="0" lvl="0" indent="0" algn="ctr" rtl="0">
              <a:lnSpc>
                <a:spcPct val="100000"/>
              </a:lnSpc>
              <a:spcBef>
                <a:spcPts val="0"/>
              </a:spcBef>
              <a:spcAft>
                <a:spcPts val="0"/>
              </a:spcAft>
              <a:buSzPts val="2400"/>
              <a:buNone/>
            </a:pPr>
            <a:r>
              <a:rPr lang="el" dirty="0"/>
              <a:t>ΠΩΣ</a:t>
            </a:r>
            <a:endParaRPr dirty="0"/>
          </a:p>
        </p:txBody>
      </p:sp>
      <p:pic>
        <p:nvPicPr>
          <p:cNvPr id="249" name="Google Shape;249;p4" descr="Κύκλωμα"/>
          <p:cNvPicPr preferRelativeResize="0">
            <a:picLocks noGrp="1"/>
          </p:cNvPicPr>
          <p:nvPr>
            <p:ph type="pic" idx="8"/>
          </p:nvPr>
        </p:nvPicPr>
        <p:blipFill rotWithShape="1">
          <a:blip r:embed="rId5">
            <a:alphaModFix/>
          </a:blip>
          <a:srcRect t="4502" b="4501"/>
          <a:stretch/>
        </p:blipFill>
        <p:spPr>
          <a:xfrm>
            <a:off x="8916470" y="2833688"/>
            <a:ext cx="1005840" cy="914400"/>
          </a:xfrm>
          <a:prstGeom prst="rect">
            <a:avLst/>
          </a:prstGeom>
          <a:noFill/>
          <a:ln>
            <a:noFill/>
          </a:ln>
        </p:spPr>
      </p:pic>
      <p:sp>
        <p:nvSpPr>
          <p:cNvPr id="250" name="Google Shape;250;p4"/>
          <p:cNvSpPr txBox="1">
            <a:spLocks noGrp="1"/>
          </p:cNvSpPr>
          <p:nvPr>
            <p:ph type="body" idx="9"/>
          </p:nvPr>
        </p:nvSpPr>
        <p:spPr>
          <a:xfrm>
            <a:off x="8282868" y="3989404"/>
            <a:ext cx="2275880" cy="893763"/>
          </a:xfrm>
          <a:prstGeom prst="rect">
            <a:avLst/>
          </a:prstGeom>
          <a:noFill/>
          <a:ln>
            <a:noFill/>
          </a:ln>
        </p:spPr>
        <p:txBody>
          <a:bodyPr spcFirstLastPara="1" wrap="square" lIns="0" tIns="45700" rIns="0" bIns="45700" anchor="t" anchorCtr="0">
            <a:noAutofit/>
          </a:bodyPr>
          <a:lstStyle/>
          <a:p>
            <a:pPr marL="0" lvl="0" indent="0" algn="ctr" rtl="0">
              <a:lnSpc>
                <a:spcPct val="100000"/>
              </a:lnSpc>
              <a:spcBef>
                <a:spcPts val="0"/>
              </a:spcBef>
              <a:spcAft>
                <a:spcPts val="0"/>
              </a:spcAft>
              <a:buSzPts val="1400"/>
              <a:buNone/>
            </a:pPr>
            <a:r>
              <a:rPr lang="el"/>
              <a:t>Πρακτική εξάσκηση</a:t>
            </a:r>
            <a:endParaRPr/>
          </a:p>
        </p:txBody>
      </p:sp>
      <p:sp>
        <p:nvSpPr>
          <p:cNvPr id="251" name="Google Shape;251;p4"/>
          <p:cNvSpPr txBox="1">
            <a:spLocks noGrp="1"/>
          </p:cNvSpPr>
          <p:nvPr>
            <p:ph type="sldNum" idx="12"/>
          </p:nvPr>
        </p:nvSpPr>
        <p:spPr>
          <a:xfrm>
            <a:off x="10768546" y="6290774"/>
            <a:ext cx="617912" cy="36512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4</a:t>
            </a:fld>
            <a:endParaRPr/>
          </a:p>
        </p:txBody>
      </p:sp>
      <p:pic>
        <p:nvPicPr>
          <p:cNvPr id="252" name="Google Shape;252;p4"/>
          <p:cNvPicPr preferRelativeResize="0"/>
          <p:nvPr/>
        </p:nvPicPr>
        <p:blipFill>
          <a:blip r:embed="rId6">
            <a:alphaModFix/>
          </a:blip>
          <a:stretch>
            <a:fillRect/>
          </a:stretch>
        </p:blipFill>
        <p:spPr>
          <a:xfrm>
            <a:off x="9509575" y="108400"/>
            <a:ext cx="2553075" cy="4722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29"/>
          <p:cNvSpPr txBox="1">
            <a:spLocks noGrp="1"/>
          </p:cNvSpPr>
          <p:nvPr>
            <p:ph type="ctrTitle"/>
          </p:nvPr>
        </p:nvSpPr>
        <p:spPr>
          <a:xfrm>
            <a:off x="6970326" y="1679216"/>
            <a:ext cx="4786877" cy="151831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Book Antiqua"/>
              <a:buNone/>
            </a:pPr>
            <a:r>
              <a:rPr lang="el"/>
              <a:t>Ευχαριστώ</a:t>
            </a:r>
            <a:endParaRPr/>
          </a:p>
        </p:txBody>
      </p:sp>
      <p:pic>
        <p:nvPicPr>
          <p:cNvPr id="773" name="Google Shape;773;p29" descr="Ένα άτομο και ένα άτομο που κοιτάζει μια οθόνη υπολογιστή"/>
          <p:cNvPicPr preferRelativeResize="0">
            <a:picLocks noGrp="1"/>
          </p:cNvPicPr>
          <p:nvPr>
            <p:ph type="pic" idx="2"/>
          </p:nvPr>
        </p:nvPicPr>
        <p:blipFill rotWithShape="1">
          <a:blip r:embed="rId3">
            <a:alphaModFix/>
          </a:blip>
          <a:srcRect l="127" r="126"/>
          <a:stretch/>
        </p:blipFill>
        <p:spPr>
          <a:xfrm>
            <a:off x="-29499" y="-2236"/>
            <a:ext cx="6814124" cy="6871095"/>
          </a:xfrm>
          <a:prstGeom prst="rect">
            <a:avLst/>
          </a:prstGeom>
          <a:solidFill>
            <a:schemeClr val="lt2"/>
          </a:solidFill>
          <a:ln>
            <a:noFill/>
          </a:ln>
        </p:spPr>
      </p:pic>
      <p:sp>
        <p:nvSpPr>
          <p:cNvPr id="774" name="Google Shape;774;p29"/>
          <p:cNvSpPr txBox="1">
            <a:spLocks noGrp="1"/>
          </p:cNvSpPr>
          <p:nvPr>
            <p:ph type="body" idx="1"/>
          </p:nvPr>
        </p:nvSpPr>
        <p:spPr>
          <a:xfrm>
            <a:off x="7350655" y="4716463"/>
            <a:ext cx="3235856" cy="924642"/>
          </a:xfrm>
          <a:prstGeom prst="rect">
            <a:avLst/>
          </a:prstGeom>
          <a:noFill/>
          <a:ln>
            <a:noFill/>
          </a:ln>
        </p:spPr>
        <p:txBody>
          <a:bodyPr spcFirstLastPara="1" wrap="square" lIns="91425" tIns="0" rIns="0" bIns="45700" anchor="t" anchorCtr="0">
            <a:normAutofit/>
          </a:bodyPr>
          <a:lstStyle/>
          <a:p>
            <a:pPr marL="0" lvl="0" indent="0" algn="l" rtl="0">
              <a:lnSpc>
                <a:spcPct val="100000"/>
              </a:lnSpc>
              <a:spcBef>
                <a:spcPts val="0"/>
              </a:spcBef>
              <a:spcAft>
                <a:spcPts val="0"/>
              </a:spcAft>
              <a:buSzPts val="1600"/>
              <a:buFont typeface="Courier New"/>
              <a:buNone/>
            </a:pPr>
            <a:r>
              <a:rPr lang="el" dirty="0"/>
              <a:t>Στείλτε όλες τις ερωτήσεις </a:t>
            </a:r>
            <a:r>
              <a:rPr lang="el-GR" dirty="0"/>
              <a:t>στο ακόλουθο </a:t>
            </a:r>
            <a:r>
              <a:rPr lang="en-US" dirty="0"/>
              <a:t>e-mail</a:t>
            </a:r>
            <a:r>
              <a:rPr lang="el" dirty="0"/>
              <a:t>:</a:t>
            </a:r>
          </a:p>
          <a:p>
            <a:pPr marL="0" lvl="0" indent="0" algn="l" rtl="0">
              <a:lnSpc>
                <a:spcPct val="100000"/>
              </a:lnSpc>
              <a:spcBef>
                <a:spcPts val="0"/>
              </a:spcBef>
              <a:spcAft>
                <a:spcPts val="0"/>
              </a:spcAft>
              <a:buSzPts val="1600"/>
              <a:buFont typeface="Courier New"/>
              <a:buNone/>
            </a:pPr>
            <a:r>
              <a:rPr lang="el" dirty="0"/>
              <a:t>disiaili@itml.gr</a:t>
            </a:r>
          </a:p>
        </p:txBody>
      </p:sp>
      <p:grpSp>
        <p:nvGrpSpPr>
          <p:cNvPr id="775" name="Google Shape;775;p29"/>
          <p:cNvGrpSpPr/>
          <p:nvPr/>
        </p:nvGrpSpPr>
        <p:grpSpPr>
          <a:xfrm>
            <a:off x="4059704" y="0"/>
            <a:ext cx="2928883" cy="6871447"/>
            <a:chOff x="4059704" y="0"/>
            <a:chExt cx="2928883" cy="6871447"/>
          </a:xfrm>
        </p:grpSpPr>
        <p:sp>
          <p:nvSpPr>
            <p:cNvPr id="776" name="Google Shape;776;p29"/>
            <p:cNvSpPr/>
            <p:nvPr/>
          </p:nvSpPr>
          <p:spPr>
            <a:xfrm rot="10800000">
              <a:off x="4443586" y="50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cxnSp>
          <p:nvCxnSpPr>
            <p:cNvPr id="777" name="Google Shape;777;p29"/>
            <p:cNvCxnSpPr/>
            <p:nvPr/>
          </p:nvCxnSpPr>
          <p:spPr>
            <a:xfrm flipH="1">
              <a:off x="4059704" y="0"/>
              <a:ext cx="1822122" cy="6871447"/>
            </a:xfrm>
            <a:prstGeom prst="straightConnector1">
              <a:avLst/>
            </a:prstGeom>
            <a:noFill/>
            <a:ln w="22225" cap="flat" cmpd="sng">
              <a:solidFill>
                <a:schemeClr val="dk2"/>
              </a:solidFill>
              <a:prstDash val="solid"/>
              <a:round/>
              <a:headEnd type="none" w="sm" len="sm"/>
              <a:tailEnd type="none" w="sm" len="sm"/>
            </a:ln>
          </p:spPr>
        </p:cxnSp>
      </p:grpSp>
      <p:pic>
        <p:nvPicPr>
          <p:cNvPr id="778" name="Google Shape;778;p29"/>
          <p:cNvPicPr preferRelativeResize="0"/>
          <p:nvPr/>
        </p:nvPicPr>
        <p:blipFill>
          <a:blip r:embed="rId4">
            <a:alphaModFix/>
          </a:blip>
          <a:stretch>
            <a:fillRect/>
          </a:stretch>
        </p:blipFill>
        <p:spPr>
          <a:xfrm>
            <a:off x="9490675" y="6305150"/>
            <a:ext cx="2553075" cy="472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62" name="Google Shape;262;p5" descr="Μια ομάδα ανθρώπων κοιτάζει μια πινακίδα"/>
          <p:cNvPicPr preferRelativeResize="0">
            <a:picLocks noGrp="1"/>
          </p:cNvPicPr>
          <p:nvPr>
            <p:ph type="pic" idx="2"/>
          </p:nvPr>
        </p:nvPicPr>
        <p:blipFill rotWithShape="1">
          <a:blip r:embed="rId3">
            <a:alphaModFix/>
          </a:blip>
          <a:srcRect l="6288" r="6287"/>
          <a:stretch/>
        </p:blipFill>
        <p:spPr>
          <a:xfrm>
            <a:off x="0" y="-2235"/>
            <a:ext cx="5840730" cy="6862275"/>
          </a:xfrm>
          <a:prstGeom prst="rect">
            <a:avLst/>
          </a:prstGeom>
          <a:solidFill>
            <a:schemeClr val="lt2"/>
          </a:solidFill>
          <a:ln>
            <a:noFill/>
          </a:ln>
        </p:spPr>
      </p:pic>
      <p:sp>
        <p:nvSpPr>
          <p:cNvPr id="257" name="Google Shape;257;p5"/>
          <p:cNvSpPr txBox="1">
            <a:spLocks noGrp="1"/>
          </p:cNvSpPr>
          <p:nvPr>
            <p:ph type="ctrTitle"/>
          </p:nvPr>
        </p:nvSpPr>
        <p:spPr>
          <a:xfrm>
            <a:off x="6148812" y="391931"/>
            <a:ext cx="4786800" cy="7638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Προτάσεις Αξίας</a:t>
            </a:r>
            <a:endParaRPr dirty="0"/>
          </a:p>
        </p:txBody>
      </p:sp>
      <p:sp>
        <p:nvSpPr>
          <p:cNvPr id="258" name="Google Shape;258;p5"/>
          <p:cNvSpPr txBox="1">
            <a:spLocks noGrp="1"/>
          </p:cNvSpPr>
          <p:nvPr>
            <p:ph type="subTitle" idx="1"/>
          </p:nvPr>
        </p:nvSpPr>
        <p:spPr>
          <a:xfrm>
            <a:off x="6096000" y="1057362"/>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Οφέλη για τους συμμετέχοντες</a:t>
            </a:r>
            <a:endParaRPr dirty="0"/>
          </a:p>
        </p:txBody>
      </p:sp>
      <p:sp>
        <p:nvSpPr>
          <p:cNvPr id="259" name="Google Shape;259;p5"/>
          <p:cNvSpPr txBox="1">
            <a:spLocks noGrp="1"/>
          </p:cNvSpPr>
          <p:nvPr>
            <p:ph type="body" idx="3"/>
          </p:nvPr>
        </p:nvSpPr>
        <p:spPr>
          <a:xfrm>
            <a:off x="6049093" y="1767429"/>
            <a:ext cx="5913838" cy="470564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0"/>
              </a:spcBef>
              <a:spcAft>
                <a:spcPts val="600"/>
              </a:spcAft>
              <a:buSzPts val="1200"/>
              <a:buChar char="o"/>
            </a:pPr>
            <a:r>
              <a:rPr lang="el" sz="1200" dirty="0"/>
              <a:t>Επίπεδο εκπαιδευτικής ενότητας: Βασικό</a:t>
            </a:r>
            <a:endParaRPr dirty="0"/>
          </a:p>
          <a:p>
            <a:pPr marL="274320" lvl="0" indent="-274320" algn="l" rtl="0">
              <a:lnSpc>
                <a:spcPct val="100000"/>
              </a:lnSpc>
              <a:spcBef>
                <a:spcPts val="0"/>
              </a:spcBef>
              <a:spcAft>
                <a:spcPts val="600"/>
              </a:spcAft>
              <a:buSzPts val="1200"/>
              <a:buChar char="o"/>
            </a:pPr>
            <a:r>
              <a:rPr lang="el" sz="1200" dirty="0"/>
              <a:t>Κατανόηση των απειλών και των τρωτών σημείων στον κυβερνοχώρο ειδικά για τον τομέα της υγειονομικής περίθαλψης.</a:t>
            </a:r>
          </a:p>
          <a:p>
            <a:pPr marL="274320" lvl="0" indent="-274320" algn="l" rtl="0">
              <a:lnSpc>
                <a:spcPct val="100000"/>
              </a:lnSpc>
              <a:spcBef>
                <a:spcPts val="0"/>
              </a:spcBef>
              <a:spcAft>
                <a:spcPts val="600"/>
              </a:spcAft>
              <a:buSzPts val="1200"/>
              <a:buChar char="o"/>
            </a:pPr>
            <a:r>
              <a:rPr lang="el" sz="1200" dirty="0"/>
              <a:t>Εξοικείωση με συστήματα ειδοποίησης απειλών σε πραγματικό χρόνο και βασικές δεξιότητες υλοποίησης.</a:t>
            </a:r>
          </a:p>
          <a:p>
            <a:pPr marL="274320" lvl="0" indent="-274320" algn="l" rtl="0">
              <a:lnSpc>
                <a:spcPct val="100000"/>
              </a:lnSpc>
              <a:spcBef>
                <a:spcPts val="0"/>
              </a:spcBef>
              <a:spcAft>
                <a:spcPts val="600"/>
              </a:spcAft>
              <a:buSzPts val="1200"/>
              <a:buChar char="o"/>
            </a:pPr>
            <a:r>
              <a:rPr lang="el" sz="1200" dirty="0"/>
              <a:t>Γνώση πλατφορμών διαχείρισης ασφάλειας που βασίζονται σε σύννεφο για την παρακολούθηση της υποδομής.</a:t>
            </a:r>
          </a:p>
          <a:p>
            <a:pPr marL="274320" lvl="0" indent="-274320" algn="l" rtl="0">
              <a:lnSpc>
                <a:spcPct val="100000"/>
              </a:lnSpc>
              <a:spcBef>
                <a:spcPts val="0"/>
              </a:spcBef>
              <a:spcAft>
                <a:spcPts val="600"/>
              </a:spcAft>
              <a:buSzPts val="1200"/>
              <a:buChar char="o"/>
            </a:pPr>
            <a:r>
              <a:rPr lang="el" sz="1200" dirty="0"/>
              <a:t>Δυνατότητα διαμόρφωσης βασικών ειδοποιήσεων απειλών σε πραγματικό χρόνο μέσω email και ειδοποιήσεων Slack.</a:t>
            </a:r>
          </a:p>
          <a:p>
            <a:pPr marL="274320" lvl="0" indent="-274320" algn="l" rtl="0">
              <a:lnSpc>
                <a:spcPct val="100000"/>
              </a:lnSpc>
              <a:spcBef>
                <a:spcPts val="0"/>
              </a:spcBef>
              <a:spcAft>
                <a:spcPts val="600"/>
              </a:spcAft>
              <a:buSzPts val="1200"/>
              <a:buChar char="o"/>
            </a:pPr>
            <a:r>
              <a:rPr lang="el" sz="1200" dirty="0"/>
              <a:t>Εισαγωγή στη χρήση του εργαλείου έγχυσης ασφαλείας για αναγνώριση τρωτών σημείων.</a:t>
            </a:r>
          </a:p>
          <a:p>
            <a:pPr marL="274320" lvl="0" indent="-274320" rtl="0">
              <a:lnSpc>
                <a:spcPct val="100000"/>
              </a:lnSpc>
              <a:spcBef>
                <a:spcPts val="0"/>
              </a:spcBef>
              <a:spcAft>
                <a:spcPts val="600"/>
              </a:spcAft>
              <a:buSzPts val="1200"/>
              <a:buChar char="o"/>
            </a:pPr>
            <a:r>
              <a:rPr lang="el" sz="1200" dirty="0"/>
              <a:t>Βασική επάρκεια στη δημιουργία απλών αναφορών σχετικά με την κατάσταση και τα τρωτά σημεία του συστήματος.</a:t>
            </a:r>
          </a:p>
          <a:p>
            <a:pPr marL="274320" lvl="0" indent="-274320" rtl="0">
              <a:lnSpc>
                <a:spcPct val="100000"/>
              </a:lnSpc>
              <a:spcBef>
                <a:spcPts val="0"/>
              </a:spcBef>
              <a:spcAft>
                <a:spcPts val="600"/>
              </a:spcAft>
              <a:buSzPts val="1200"/>
              <a:buChar char="o"/>
            </a:pPr>
            <a:r>
              <a:rPr lang="el" sz="1200" dirty="0"/>
              <a:t>Εισαγωγή στη ρύθμιση της συνεχούς παρακολούθησης της υποδομής χρησιμοποιώντας εργαλεία που βασίζονται στο cloud.</a:t>
            </a:r>
          </a:p>
          <a:p>
            <a:pPr marL="274320" lvl="0" indent="-274320" algn="l" rtl="0">
              <a:lnSpc>
                <a:spcPct val="100000"/>
              </a:lnSpc>
              <a:spcBef>
                <a:spcPts val="0"/>
              </a:spcBef>
              <a:spcAft>
                <a:spcPts val="600"/>
              </a:spcAft>
              <a:buSzPts val="1200"/>
              <a:buChar char="o"/>
            </a:pPr>
            <a:r>
              <a:rPr lang="el" sz="1200" dirty="0"/>
              <a:t>Βασική δεξιότητα στην ανάλυση ιστορικών γεγονότων για την επιτήρηση κρίσιμων συστημάτων υγειονομικής περίθαλψης. </a:t>
            </a:r>
          </a:p>
          <a:p>
            <a:pPr marL="274320" lvl="0" indent="-274320" algn="l" rtl="0">
              <a:lnSpc>
                <a:spcPct val="100000"/>
              </a:lnSpc>
              <a:spcBef>
                <a:spcPts val="0"/>
              </a:spcBef>
              <a:spcAft>
                <a:spcPts val="600"/>
              </a:spcAft>
              <a:buSzPts val="1200"/>
              <a:buChar char="o"/>
            </a:pPr>
            <a:r>
              <a:rPr lang="el" sz="1200" dirty="0"/>
              <a:t>Ευαισθητοποίηση σχετικά με στρατηγικές κυβερνοασφάλειας προσαρμοσμένες στον τομέα της υγειονομικής περίθαλψης.</a:t>
            </a:r>
          </a:p>
          <a:p>
            <a:pPr marL="274320" lvl="0" indent="-274320" algn="l" rtl="0">
              <a:lnSpc>
                <a:spcPct val="100000"/>
              </a:lnSpc>
              <a:spcBef>
                <a:spcPts val="0"/>
              </a:spcBef>
              <a:spcAft>
                <a:spcPts val="600"/>
              </a:spcAft>
              <a:buSzPts val="1200"/>
              <a:buChar char="o"/>
            </a:pPr>
            <a:r>
              <a:rPr lang="el" sz="1200" dirty="0"/>
              <a:t>Εισαγωγή στην αντιμετώπιση περιστατικών κυβερνοασφάλειας.</a:t>
            </a:r>
            <a:endParaRPr sz="1200" dirty="0"/>
          </a:p>
        </p:txBody>
      </p:sp>
      <p:cxnSp>
        <p:nvCxnSpPr>
          <p:cNvPr id="260" name="Google Shape;260;p5"/>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61" name="Google Shape;261;p5"/>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63" name="Google Shape;263;p5"/>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64" name="Google Shape;264;p5"/>
          <p:cNvSpPr txBox="1">
            <a:spLocks noGrp="1"/>
          </p:cNvSpPr>
          <p:nvPr>
            <p:ph type="sldNum" idx="4294967295"/>
          </p:nvPr>
        </p:nvSpPr>
        <p:spPr>
          <a:xfrm>
            <a:off x="10662924" y="6146936"/>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5</a:t>
            </a:fld>
            <a:endParaRPr>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3" r="4072"/>
          <a:stretch/>
        </p:blipFill>
        <p:spPr>
          <a:xfrm>
            <a:off x="0" y="-2235"/>
            <a:ext cx="5129784" cy="6862275"/>
          </a:xfrm>
          <a:prstGeom prst="rect">
            <a:avLst/>
          </a:prstGeom>
          <a:solidFill>
            <a:schemeClr val="lt2"/>
          </a:solidFill>
          <a:ln>
            <a:noFill/>
          </a:ln>
        </p:spPr>
      </p:pic>
      <p:sp>
        <p:nvSpPr>
          <p:cNvPr id="269" name="Google Shape;269;p6"/>
          <p:cNvSpPr txBox="1">
            <a:spLocks noGrp="1"/>
          </p:cNvSpPr>
          <p:nvPr>
            <p:ph type="ctrTitle"/>
          </p:nvPr>
        </p:nvSpPr>
        <p:spPr>
          <a:xfrm>
            <a:off x="5478082" y="75133"/>
            <a:ext cx="3168272" cy="64008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ΠΟΙΟΣ</a:t>
            </a:r>
            <a:endParaRPr dirty="0"/>
          </a:p>
        </p:txBody>
      </p:sp>
      <p:sp>
        <p:nvSpPr>
          <p:cNvPr id="270" name="Google Shape;270;p6"/>
          <p:cNvSpPr txBox="1">
            <a:spLocks noGrp="1"/>
          </p:cNvSpPr>
          <p:nvPr>
            <p:ph type="subTitle" idx="1"/>
          </p:nvPr>
        </p:nvSpPr>
        <p:spPr>
          <a:xfrm>
            <a:off x="5458753" y="715213"/>
            <a:ext cx="6274928" cy="486252"/>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SzPts val="2400"/>
              <a:buNone/>
            </a:pPr>
            <a:r>
              <a:rPr lang="el" dirty="0"/>
              <a:t>Προφίλ Συμμετεχόντων στην Εκπαίδευση</a:t>
            </a:r>
            <a:endParaRPr dirty="0"/>
          </a:p>
        </p:txBody>
      </p:sp>
      <p:sp>
        <p:nvSpPr>
          <p:cNvPr id="271" name="Google Shape;271;p6"/>
          <p:cNvSpPr txBox="1">
            <a:spLocks noGrp="1"/>
          </p:cNvSpPr>
          <p:nvPr>
            <p:ph type="body" idx="3"/>
          </p:nvPr>
        </p:nvSpPr>
        <p:spPr>
          <a:xfrm>
            <a:off x="5093481" y="1201465"/>
            <a:ext cx="6969169" cy="3843962"/>
          </a:xfrm>
          <a:prstGeom prst="rect">
            <a:avLst/>
          </a:prstGeom>
          <a:noFill/>
          <a:ln>
            <a:noFill/>
          </a:ln>
        </p:spPr>
        <p:txBody>
          <a:bodyPr spcFirstLastPara="1" wrap="square" lIns="91440" tIns="0" rIns="0" bIns="0" anchor="t" anchorCtr="0">
            <a:noAutofit/>
          </a:bodyPr>
          <a:lstStyle/>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Επαγγελματίες πληροφορικής στον τομέα της υγείας: </a:t>
            </a:r>
            <a:r>
              <a:rPr lang="el" dirty="0"/>
              <a:t>Αυτό</a:t>
            </a:r>
            <a:r>
              <a:rPr lang="el" b="1" dirty="0"/>
              <a:t> </a:t>
            </a:r>
            <a:r>
              <a:rPr lang="el" dirty="0"/>
              <a:t>περιλαμβάνει διαχειριστές δικτύου, προσωπικό υποστήριξης πληροφορικής και ειδικούς στον τομέα της ασφάλειας στον κυβερνοχώρο που είναι άμεσα υπεύθυνοι για την εφαρμογή και τη διατήρηση της ασφάλειας των συστημάτων υγειονομικής περίθαλψης.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Διαχειριστές και στελέχη υγειονομικής περίθαλψης: </a:t>
            </a:r>
            <a:r>
              <a:rPr lang="el" dirty="0"/>
              <a:t>Chief Information Officers (CIOs), Chief Technology Officers (CTOs) και Chief Information Security Officers (CISO) που επιβλέπουν τη συνολική στρατηγική πληροφορικής και τις πολιτικές ασφάλειας στον κυβερνοχώρο σε οργανισμούς υγειονομικής περίθαλψης.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Κλινικό προσωπικό με αρμοδιότητες πληροφορικής: </a:t>
            </a:r>
            <a:r>
              <a:rPr lang="el" dirty="0"/>
              <a:t>Γιατροί, νοσηλευτές και άλλοι πάροχοι υγειονομικής περίθαλψης που χρησιμοποιούν ψηφιακά συστήματα και πρέπει να κατανοήσουν τη σημασία της ασφάλειας στον κυβερνοχώρο για την προστασία των δεδομένων των ασθενών.</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Επαγγελματίες διαχείρισης πληροφοριών υγείας (HIM): </a:t>
            </a:r>
            <a:r>
              <a:rPr lang="el" dirty="0"/>
              <a:t>Άτομα που διαχειρίζονται δεδομένα ασθενών, συμπεριλαμβανομένων των διαχειριστών πληροφοριών υγείας και των τεχνικών ιατρικών αρχείων, καθώς πρέπει να διασφαλίζουν την εμπιστευτικότητα και την ακεραιότητα των αρχείων υγείας.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Υπεύθυνοι συμμόρφωσης και διαχείρισης κινδύνου: </a:t>
            </a:r>
            <a:r>
              <a:rPr lang="el" dirty="0"/>
              <a:t>Επαγγελματίες που επιβλέπουν τη συμμόρφωση με κανονισμούς υγειονομικής περίθαλψης όπως HIPAA, GDPR και άλλους νόμους περί προστασίας δεδομένων. Πρέπει να κατανοήσουν τα μέτρα κυβερνοασφάλειας που είναι απαραίτητα για τη διατήρηση της συμμόρφωσης.</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6</a:t>
            </a:fld>
            <a:endParaRPr>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74" name="Google Shape;274;p6" descr="Ένα άτομο στέκεται μπροστά από ένα τραπέζι με ένα άτομο&#10;&#10;Περιγραφή που δημιουργείται αυτόματα"/>
          <p:cNvPicPr preferRelativeResize="0">
            <a:picLocks noGrp="1"/>
          </p:cNvPicPr>
          <p:nvPr>
            <p:ph type="pic" idx="2"/>
          </p:nvPr>
        </p:nvPicPr>
        <p:blipFill rotWithShape="1">
          <a:blip r:embed="rId3">
            <a:alphaModFix/>
          </a:blip>
          <a:srcRect l="4073" r="4072"/>
          <a:stretch/>
        </p:blipFill>
        <p:spPr>
          <a:xfrm>
            <a:off x="0" y="-2235"/>
            <a:ext cx="5297864" cy="6862275"/>
          </a:xfrm>
          <a:prstGeom prst="rect">
            <a:avLst/>
          </a:prstGeom>
          <a:solidFill>
            <a:schemeClr val="lt2"/>
          </a:solidFill>
          <a:ln>
            <a:noFill/>
          </a:ln>
        </p:spPr>
      </p:pic>
      <p:sp>
        <p:nvSpPr>
          <p:cNvPr id="269" name="Google Shape;269;p6"/>
          <p:cNvSpPr txBox="1">
            <a:spLocks noGrp="1"/>
          </p:cNvSpPr>
          <p:nvPr>
            <p:ph type="ctrTitle"/>
          </p:nvPr>
        </p:nvSpPr>
        <p:spPr>
          <a:xfrm>
            <a:off x="5671259" y="24485"/>
            <a:ext cx="3168272" cy="64008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dirty="0"/>
              <a:t>ΠΟΙΟΣ</a:t>
            </a:r>
            <a:endParaRPr dirty="0"/>
          </a:p>
        </p:txBody>
      </p:sp>
      <p:sp>
        <p:nvSpPr>
          <p:cNvPr id="270" name="Google Shape;270;p6"/>
          <p:cNvSpPr txBox="1">
            <a:spLocks noGrp="1"/>
          </p:cNvSpPr>
          <p:nvPr>
            <p:ph type="subTitle" idx="1"/>
          </p:nvPr>
        </p:nvSpPr>
        <p:spPr>
          <a:xfrm>
            <a:off x="5711062" y="608866"/>
            <a:ext cx="6480938" cy="486252"/>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dirty="0"/>
              <a:t>Προφίλ Συμμετεχόντων στην Εκπαίδευση</a:t>
            </a:r>
            <a:endParaRPr dirty="0"/>
          </a:p>
        </p:txBody>
      </p:sp>
      <p:sp>
        <p:nvSpPr>
          <p:cNvPr id="271" name="Google Shape;271;p6"/>
          <p:cNvSpPr txBox="1">
            <a:spLocks noGrp="1"/>
          </p:cNvSpPr>
          <p:nvPr>
            <p:ph type="body" idx="3"/>
          </p:nvPr>
        </p:nvSpPr>
        <p:spPr>
          <a:xfrm>
            <a:off x="5297864" y="1165031"/>
            <a:ext cx="6778132" cy="5178501"/>
          </a:xfrm>
          <a:prstGeom prst="rect">
            <a:avLst/>
          </a:prstGeom>
          <a:noFill/>
          <a:ln>
            <a:noFill/>
          </a:ln>
        </p:spPr>
        <p:txBody>
          <a:bodyPr spcFirstLastPara="1" wrap="square" lIns="91440" tIns="0" rIns="0" bIns="0" anchor="t" anchorCtr="0">
            <a:noAutofit/>
          </a:bodyPr>
          <a:lstStyle/>
          <a:p>
            <a:pPr marL="285750" indent="-285750" algn="just">
              <a:spcBef>
                <a:spcPts val="0"/>
              </a:spcBef>
              <a:spcAft>
                <a:spcPts val="1200"/>
              </a:spcAft>
            </a:pPr>
            <a:r>
              <a:rPr lang="el" b="1" dirty="0"/>
              <a:t>Διαχείριση νοσοκομείων και κλινικών: </a:t>
            </a:r>
            <a:r>
              <a:rPr lang="el" dirty="0"/>
              <a:t>Διευθυντές</a:t>
            </a:r>
            <a:r>
              <a:rPr lang="el" b="1" dirty="0"/>
              <a:t> </a:t>
            </a:r>
            <a:r>
              <a:rPr lang="el" dirty="0"/>
              <a:t>και διευθυντές νοσοκομείων, κλινικών και άλλων εγκαταστάσεων υγειονομικής περίθαλψης που πρέπει να γνωρίζουν τη σημασία της προστασίας τελικού σημείου για τη λήψη τεκμηριωμένων αποφάσεων σχετικά με την κατανομή πόρων και τις επενδύσεις ασφάλειας.</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Σύμβουλοι και ελεγκτές υγειονομικής περίθαλψης: </a:t>
            </a:r>
            <a:r>
              <a:rPr lang="el" dirty="0"/>
              <a:t>Όσοι παρέχουν συμβουλευτικές υπηρεσίες ή διεξάγουν ελέγχους σε χώρους υγειονομικής περίθαλψης, καθώς πρέπει να είναι ενημερωμένοι με τις τελευταίες βέλτιστες πρακτικές στον τομέα της ασφάλειας στον κυβερνοχώρο.</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Προγραμματιστές λογισμικού και προμηθευτές: </a:t>
            </a:r>
            <a:r>
              <a:rPr lang="el" dirty="0"/>
              <a:t>Προγραμματιστές που δημιουργούν λογισμικό και εφαρμογές υγειονομικής περίθαλψης, καθώς και προμηθευτές που παρέχουν λύσεις πληροφορικής σε οργανισμούς υγειονομικής περίθαλψης, για να διασφαλίσουν ότι τα προϊόντα τους πληρούν τα πρότυπα ασφαλείας</a:t>
            </a:r>
            <a:r>
              <a:rPr lang="el" b="1" dirty="0"/>
              <a:t>.</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Υπάλληλοι δημόσιας υγείας: </a:t>
            </a:r>
            <a:r>
              <a:rPr lang="el" dirty="0"/>
              <a:t>Άτομα που εργάζονται σε οργανισμούς δημόσιας υγείας που διαχειρίζονται δεδομένα υγείας μεγάλης κλίμακας και πρέπει να διασφαλίζουν την ασφάλειά τους έναντι απειλών στον κυβερνοχώρο.</a:t>
            </a:r>
          </a:p>
          <a:p>
            <a:pPr marL="285750" lvl="0" indent="-285750" algn="just" rtl="0">
              <a:lnSpc>
                <a:spcPct val="100000"/>
              </a:lnSpc>
              <a:spcBef>
                <a:spcPts val="0"/>
              </a:spcBef>
              <a:spcAft>
                <a:spcPts val="1200"/>
              </a:spcAft>
              <a:buSzPts val="1400"/>
              <a:buFont typeface="Wingdings" panose="05000000000000000000" pitchFamily="2" charset="2"/>
              <a:buChar char="v"/>
            </a:pPr>
            <a:r>
              <a:rPr lang="el" b="1" dirty="0"/>
              <a:t>Φοιτητές και ακαδημαϊκοί: </a:t>
            </a:r>
            <a:r>
              <a:rPr lang="el" dirty="0"/>
              <a:t>Φοιτητές που σπουδάζουν διοίκηση υγειονομικής περίθαλψης, πληροφορική υγείας ή ασφάλεια στον κυβερνοχώρο, καθώς και ακαδημαϊκοί ερευνητές που εστιάζουν στην πληροφορική της υγειονομικής περίθαλψης και την ασφάλεια στον κυβερνοχώρο.</a:t>
            </a:r>
          </a:p>
        </p:txBody>
      </p:sp>
      <p:cxnSp>
        <p:nvCxnSpPr>
          <p:cNvPr id="272" name="Google Shape;272;p6"/>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pic>
        <p:nvPicPr>
          <p:cNvPr id="275" name="Google Shape;275;p6"/>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76" name="Google Shape;276;p6"/>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7</a:t>
            </a:fld>
            <a:endParaRPr>
              <a:solidFill>
                <a:schemeClr val="lt1"/>
              </a:solidFill>
            </a:endParaRPr>
          </a:p>
        </p:txBody>
      </p:sp>
    </p:spTree>
    <p:extLst>
      <p:ext uri="{BB962C8B-B14F-4D97-AF65-F5344CB8AC3E}">
        <p14:creationId xmlns:p14="http://schemas.microsoft.com/office/powerpoint/2010/main" val="1106104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7"/>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ΠΟΙΟΣ</a:t>
            </a:r>
            <a:endParaRPr/>
          </a:p>
        </p:txBody>
      </p:sp>
      <p:sp>
        <p:nvSpPr>
          <p:cNvPr id="282" name="Google Shape;282;p7"/>
          <p:cNvSpPr txBox="1">
            <a:spLocks noGrp="1"/>
          </p:cNvSpPr>
          <p:nvPr>
            <p:ph type="subTitle" idx="1"/>
          </p:nvPr>
        </p:nvSpPr>
        <p:spPr>
          <a:xfrm>
            <a:off x="6498131" y="755077"/>
            <a:ext cx="4786800" cy="763800"/>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Προφίλ Εκπαιδευτή</a:t>
            </a:r>
            <a:endParaRPr/>
          </a:p>
          <a:p>
            <a:pPr marL="0" lvl="0" indent="0" algn="l" rtl="0">
              <a:lnSpc>
                <a:spcPct val="100000"/>
              </a:lnSpc>
              <a:spcBef>
                <a:spcPts val="0"/>
              </a:spcBef>
              <a:spcAft>
                <a:spcPts val="0"/>
              </a:spcAft>
              <a:buSzPts val="2400"/>
              <a:buNone/>
            </a:pPr>
            <a:endParaRPr/>
          </a:p>
        </p:txBody>
      </p:sp>
      <p:sp>
        <p:nvSpPr>
          <p:cNvPr id="283" name="Google Shape;283;p7"/>
          <p:cNvSpPr txBox="1">
            <a:spLocks noGrp="1"/>
          </p:cNvSpPr>
          <p:nvPr>
            <p:ph type="body" idx="3"/>
          </p:nvPr>
        </p:nvSpPr>
        <p:spPr>
          <a:xfrm>
            <a:off x="6043200" y="1329175"/>
            <a:ext cx="5906100" cy="5144700"/>
          </a:xfrm>
          <a:prstGeom prst="rect">
            <a:avLst/>
          </a:prstGeom>
          <a:noFill/>
          <a:ln>
            <a:noFill/>
          </a:ln>
        </p:spPr>
        <p:txBody>
          <a:bodyPr spcFirstLastPara="1" wrap="square" lIns="91425" tIns="0" rIns="0" bIns="45700" anchor="t" anchorCtr="0">
            <a:normAutofit lnSpcReduction="10000"/>
          </a:bodyPr>
          <a:lstStyle/>
          <a:p>
            <a:pPr marL="274320" lvl="0" indent="-254317" algn="l" rtl="0">
              <a:lnSpc>
                <a:spcPct val="100000"/>
              </a:lnSpc>
              <a:spcBef>
                <a:spcPts val="0"/>
              </a:spcBef>
              <a:spcAft>
                <a:spcPts val="0"/>
              </a:spcAft>
              <a:buSzPct val="100000"/>
              <a:buFont typeface="Courier New"/>
              <a:buChar char="o"/>
            </a:pPr>
            <a:r>
              <a:rPr lang="el" b="1"/>
              <a:t>Η Δήμητρα Σιαϊλή </a:t>
            </a:r>
            <a:r>
              <a:rPr lang="el"/>
              <a:t>είναι καταξιωμένη Ερευνήτρια και Project Manager που ειδικεύεται σε χρηματοδοτούμενα από την ΕΕ έργα κυβερνοασφάλειας στο ITML. Αξιοποιώντας το ακαδημαϊκό της υπόβαθρο στην Ηλεκτρολογική Μηχανική και Τεχνολογία Υπολογιστών από την Πολυτεχνική Σχολή Πατρών, που περιλαμβάνει τόσο προπτυχιακές όσο και μεταπτυχιακές σπουδές, έχει επιδείξει επάρκεια στην αιχμή του δόρατος εκτεταμένων ερευνητικών πρωτοβουλιών. Εκτός από την ικανότητά της στον τομέα της κυβερνοασφάλειας, η Δήμητρα διαθέτει εκτεταμένη εμπειρία στους τομείς των έξυπνων πόλεων και του IoT, έχοντας συμβάλει σημαντικά σε έργα που στοχεύουν στην ενίσχυση των αστικών υποδομών και της συνδεσιμότητας. Η ITML βρίσκεται στην πρώτη γραμμή της καινοτομίας, πρωτοπορώντας σε λύσεις κυβερνοασφάλειας μέσω της συμμετοχής σε δεκάδες πρωτοποριακά ερευνητικά έργα. Με σταθερή δέσμευση στην αριστεία, η ITML αξιοποιεί την τεχνογνωσία της στον τομέα της ασφάλειας στον κυβερνοχώρο για την παροχή τεχνολογιών και υπηρεσιών αιχμής προσαρμοσμένων στις εξελισσόμενες προκλήσεις του ψηφιακού τοπίου. Γνωστή για τις στρατηγικές συνεργασίες της και το ιστορικό επιτυχίας της στην εξασφάλιση χρηματοδότησης από την ΕΕ, η ITML συνεχίζει να διαμορφώνει το μέλλον της ασφάλειας στον κυβερνοχώρο, ενδυναμώνοντας τις επιχειρήσεις και τους οργανισμούς παγκοσμίως να πλοηγηθούν στις πολυπλοκότητες του κυβερνοχώρου με αυτοπεποίθηση.</a:t>
            </a:r>
            <a:endParaRPr/>
          </a:p>
        </p:txBody>
      </p:sp>
      <p:cxnSp>
        <p:nvCxnSpPr>
          <p:cNvPr id="284" name="Google Shape;284;p7"/>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85" name="Google Shape;285;p7"/>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86" name="Google Shape;286;p7" descr="Ένα άτομο που μιλάει σε μικρόφωνο&#10;&#10;Περιγραφή που δημιουργείται αυτόματα"/>
          <p:cNvPicPr preferRelativeResize="0">
            <a:picLocks noGrp="1"/>
          </p:cNvPicPr>
          <p:nvPr>
            <p:ph type="pic" idx="2"/>
          </p:nvPr>
        </p:nvPicPr>
        <p:blipFill rotWithShape="1">
          <a:blip r:embed="rId3">
            <a:alphaModFix/>
          </a:blip>
          <a:srcRect l="239" r="239"/>
          <a:stretch/>
        </p:blipFill>
        <p:spPr>
          <a:xfrm>
            <a:off x="0" y="-2235"/>
            <a:ext cx="5840730" cy="6862275"/>
          </a:xfrm>
          <a:prstGeom prst="rect">
            <a:avLst/>
          </a:prstGeom>
          <a:solidFill>
            <a:schemeClr val="lt2"/>
          </a:solidFill>
          <a:ln>
            <a:noFill/>
          </a:ln>
        </p:spPr>
      </p:pic>
      <p:pic>
        <p:nvPicPr>
          <p:cNvPr id="287" name="Google Shape;287;p7"/>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288" name="Google Shape;288;p7"/>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8</a:t>
            </a:fld>
            <a:endParaRPr>
              <a:solidFill>
                <a:schemeClr val="lt1"/>
              </a:solidFill>
            </a:endParaRPr>
          </a:p>
        </p:txBody>
      </p:sp>
      <p:pic>
        <p:nvPicPr>
          <p:cNvPr id="3" name="Picture 2" descr="Ένα άτομο με κόκκινα μαλλιά μιλάει σε ένα μικρόφωνο&#10;&#10;Περιγραφή που δημιουργείται αυτόματα">
            <a:extLst>
              <a:ext uri="{FF2B5EF4-FFF2-40B4-BE49-F238E27FC236}">
                <a16:creationId xmlns:a16="http://schemas.microsoft.com/office/drawing/2014/main" id="{70C842B8-7235-56A1-BD82-BA93AA877480}"/>
              </a:ext>
            </a:extLst>
          </p:cNvPr>
          <p:cNvPicPr>
            <a:picLocks noChangeAspect="1"/>
          </p:cNvPicPr>
          <p:nvPr/>
        </p:nvPicPr>
        <p:blipFill rotWithShape="1">
          <a:blip r:embed="rId5"/>
          <a:srcRect l="8817" r="25118"/>
          <a:stretch/>
        </p:blipFill>
        <p:spPr>
          <a:xfrm>
            <a:off x="1070111" y="880657"/>
            <a:ext cx="3401869" cy="3432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ctrTitle"/>
          </p:nvPr>
        </p:nvSpPr>
        <p:spPr>
          <a:xfrm>
            <a:off x="6507964" y="98470"/>
            <a:ext cx="4786877" cy="763899"/>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Book Antiqua"/>
              <a:buNone/>
            </a:pPr>
            <a:r>
              <a:rPr lang="el"/>
              <a:t>ΤΙ</a:t>
            </a:r>
            <a:endParaRPr/>
          </a:p>
        </p:txBody>
      </p:sp>
      <p:sp>
        <p:nvSpPr>
          <p:cNvPr id="294" name="Google Shape;294;p8"/>
          <p:cNvSpPr txBox="1">
            <a:spLocks noGrp="1"/>
          </p:cNvSpPr>
          <p:nvPr>
            <p:ph type="subTitle" idx="1"/>
          </p:nvPr>
        </p:nvSpPr>
        <p:spPr>
          <a:xfrm>
            <a:off x="6498131" y="1059877"/>
            <a:ext cx="4786877" cy="763899"/>
          </a:xfrm>
          <a:prstGeom prst="rect">
            <a:avLst/>
          </a:prstGeom>
          <a:noFill/>
          <a:ln>
            <a:noFill/>
          </a:ln>
        </p:spPr>
        <p:txBody>
          <a:bodyPr spcFirstLastPara="1" wrap="square" lIns="91425" tIns="91425" rIns="91425" bIns="0" anchor="t" anchorCtr="0">
            <a:normAutofit/>
          </a:bodyPr>
          <a:lstStyle/>
          <a:p>
            <a:pPr marL="0" lvl="0" indent="0" algn="l" rtl="0">
              <a:lnSpc>
                <a:spcPct val="100000"/>
              </a:lnSpc>
              <a:spcBef>
                <a:spcPts val="0"/>
              </a:spcBef>
              <a:spcAft>
                <a:spcPts val="0"/>
              </a:spcAft>
              <a:buSzPts val="2400"/>
              <a:buNone/>
            </a:pPr>
            <a:r>
              <a:rPr lang="el"/>
              <a:t>Θέματα Εκπαίδευσης</a:t>
            </a:r>
            <a:endParaRPr/>
          </a:p>
        </p:txBody>
      </p:sp>
      <p:sp>
        <p:nvSpPr>
          <p:cNvPr id="295" name="Google Shape;295;p8"/>
          <p:cNvSpPr txBox="1">
            <a:spLocks noGrp="1"/>
          </p:cNvSpPr>
          <p:nvPr>
            <p:ph type="body" idx="3"/>
          </p:nvPr>
        </p:nvSpPr>
        <p:spPr>
          <a:xfrm>
            <a:off x="6498124" y="1828800"/>
            <a:ext cx="4786877" cy="4503000"/>
          </a:xfrm>
          <a:prstGeom prst="rect">
            <a:avLst/>
          </a:prstGeom>
          <a:noFill/>
          <a:ln>
            <a:noFill/>
          </a:ln>
        </p:spPr>
        <p:txBody>
          <a:bodyPr spcFirstLastPara="1" wrap="square" lIns="91425" tIns="0" rIns="0" bIns="45700" anchor="t" anchorCtr="0">
            <a:noAutofit/>
          </a:bodyPr>
          <a:lstStyle/>
          <a:p>
            <a:pPr marL="274320" lvl="0" indent="-274320" algn="l" rtl="0">
              <a:lnSpc>
                <a:spcPct val="100000"/>
              </a:lnSpc>
              <a:spcBef>
                <a:spcPts val="1200"/>
              </a:spcBef>
              <a:spcAft>
                <a:spcPts val="0"/>
              </a:spcAft>
              <a:buSzPts val="1200"/>
              <a:buChar char="o"/>
            </a:pPr>
            <a:r>
              <a:rPr lang="el" sz="2000" dirty="0"/>
              <a:t>Εισαγωγή στις </a:t>
            </a:r>
            <a:r>
              <a:rPr lang="el-GR" sz="2000" dirty="0"/>
              <a:t>προσομοιώσεις επίθεσης στον κυβερνοχώρο </a:t>
            </a:r>
            <a:r>
              <a:rPr lang="el" sz="2000" dirty="0"/>
              <a:t>στην υγειονομική περίθαλψη</a:t>
            </a:r>
          </a:p>
          <a:p>
            <a:pPr marL="274320" lvl="0" indent="-274320" algn="l" rtl="0">
              <a:lnSpc>
                <a:spcPct val="100000"/>
              </a:lnSpc>
              <a:spcBef>
                <a:spcPts val="1200"/>
              </a:spcBef>
              <a:spcAft>
                <a:spcPts val="0"/>
              </a:spcAft>
              <a:buSzPts val="1200"/>
              <a:buChar char="o"/>
            </a:pPr>
            <a:r>
              <a:rPr lang="el" sz="2000" dirty="0"/>
              <a:t>Ειδοποιήσεις απειλών σε πραγματικό χρόνο και απόκριση</a:t>
            </a:r>
          </a:p>
          <a:p>
            <a:pPr marL="274320" lvl="0" indent="-274320" algn="l" rtl="0">
              <a:lnSpc>
                <a:spcPct val="100000"/>
              </a:lnSpc>
              <a:spcBef>
                <a:spcPts val="1200"/>
              </a:spcBef>
              <a:spcAft>
                <a:spcPts val="0"/>
              </a:spcAft>
              <a:buSzPts val="1200"/>
              <a:buChar char="o"/>
            </a:pPr>
            <a:r>
              <a:rPr lang="el" sz="2000" dirty="0"/>
              <a:t>Διαχείριση και αναφορά ευπαθειών</a:t>
            </a:r>
          </a:p>
          <a:p>
            <a:pPr marL="274320" lvl="0" indent="-274320" algn="l" rtl="0">
              <a:lnSpc>
                <a:spcPct val="100000"/>
              </a:lnSpc>
              <a:spcBef>
                <a:spcPts val="1200"/>
              </a:spcBef>
              <a:spcAft>
                <a:spcPts val="0"/>
              </a:spcAft>
              <a:buSzPts val="1200"/>
              <a:buChar char="o"/>
            </a:pPr>
            <a:r>
              <a:rPr lang="el" sz="2000" dirty="0"/>
              <a:t>Συνεχής παρακολούθηση υποδομής με εργαλεία που βασίζονται στο cloud</a:t>
            </a:r>
          </a:p>
          <a:p>
            <a:pPr marL="274320" lvl="0" indent="-274320" algn="l" rtl="0">
              <a:lnSpc>
                <a:spcPct val="100000"/>
              </a:lnSpc>
              <a:spcBef>
                <a:spcPts val="1200"/>
              </a:spcBef>
              <a:spcAft>
                <a:spcPts val="0"/>
              </a:spcAft>
              <a:buSzPts val="1200"/>
              <a:buChar char="o"/>
            </a:pPr>
            <a:r>
              <a:rPr lang="el" sz="2000" dirty="0"/>
              <a:t>Μελλοντικές τάσεις και εκτιμήσεις στον τομέα της υγειονομικής περίθαλψης στον κυβερνοχώρο</a:t>
            </a:r>
          </a:p>
        </p:txBody>
      </p:sp>
      <p:cxnSp>
        <p:nvCxnSpPr>
          <p:cNvPr id="296" name="Google Shape;296;p8"/>
          <p:cNvCxnSpPr/>
          <p:nvPr/>
        </p:nvCxnSpPr>
        <p:spPr>
          <a:xfrm flipH="1">
            <a:off x="2929081" y="0"/>
            <a:ext cx="1822122" cy="6871447"/>
          </a:xfrm>
          <a:prstGeom prst="straightConnector1">
            <a:avLst/>
          </a:prstGeom>
          <a:noFill/>
          <a:ln w="22225" cap="flat" cmpd="sng">
            <a:solidFill>
              <a:schemeClr val="dk2"/>
            </a:solidFill>
            <a:prstDash val="solid"/>
            <a:round/>
            <a:headEnd type="none" w="sm" len="sm"/>
            <a:tailEnd type="none" w="sm" len="sm"/>
          </a:ln>
        </p:spPr>
      </p:cxnSp>
      <p:sp>
        <p:nvSpPr>
          <p:cNvPr id="297" name="Google Shape;297;p8"/>
          <p:cNvSpPr/>
          <p:nvPr/>
        </p:nvSpPr>
        <p:spPr>
          <a:xfrm rot="10800000">
            <a:off x="3498189" y="17722"/>
            <a:ext cx="2545001" cy="6837172"/>
          </a:xfrm>
          <a:custGeom>
            <a:avLst/>
            <a:gdLst/>
            <a:ahLst/>
            <a:cxnLst/>
            <a:rect l="l" t="t" r="r" b="b"/>
            <a:pathLst>
              <a:path w="2545001" h="6837172" extrusionOk="0">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entury Gothic"/>
              <a:ea typeface="Century Gothic"/>
              <a:cs typeface="Century Gothic"/>
              <a:sym typeface="Century Gothic"/>
            </a:endParaRPr>
          </a:p>
        </p:txBody>
      </p:sp>
      <p:pic>
        <p:nvPicPr>
          <p:cNvPr id="298" name="Google Shape;298;p8" descr="Ένα άτομο με κοστούμι που κρατά ένα βιβλίο&#10;&#10;Περιγραφή που δημιουργείται αυτόματα"/>
          <p:cNvPicPr preferRelativeResize="0">
            <a:picLocks noGrp="1"/>
          </p:cNvPicPr>
          <p:nvPr>
            <p:ph type="pic" idx="2"/>
          </p:nvPr>
        </p:nvPicPr>
        <p:blipFill rotWithShape="1">
          <a:blip r:embed="rId3">
            <a:alphaModFix/>
          </a:blip>
          <a:srcRect t="10826" b="10834"/>
          <a:stretch/>
        </p:blipFill>
        <p:spPr>
          <a:xfrm>
            <a:off x="0" y="-2235"/>
            <a:ext cx="5840730" cy="6862276"/>
          </a:xfrm>
          <a:prstGeom prst="rect">
            <a:avLst/>
          </a:prstGeom>
          <a:solidFill>
            <a:schemeClr val="lt2"/>
          </a:solidFill>
          <a:ln>
            <a:noFill/>
          </a:ln>
        </p:spPr>
      </p:pic>
      <p:pic>
        <p:nvPicPr>
          <p:cNvPr id="299" name="Google Shape;299;p8"/>
          <p:cNvPicPr preferRelativeResize="0"/>
          <p:nvPr/>
        </p:nvPicPr>
        <p:blipFill>
          <a:blip r:embed="rId4">
            <a:alphaModFix/>
          </a:blip>
          <a:stretch>
            <a:fillRect/>
          </a:stretch>
        </p:blipFill>
        <p:spPr>
          <a:xfrm>
            <a:off x="9509575" y="108400"/>
            <a:ext cx="2553075" cy="472250"/>
          </a:xfrm>
          <a:prstGeom prst="rect">
            <a:avLst/>
          </a:prstGeom>
          <a:noFill/>
          <a:ln>
            <a:noFill/>
          </a:ln>
        </p:spPr>
      </p:pic>
      <p:sp>
        <p:nvSpPr>
          <p:cNvPr id="300" name="Google Shape;300;p8"/>
          <p:cNvSpPr txBox="1">
            <a:spLocks noGrp="1"/>
          </p:cNvSpPr>
          <p:nvPr>
            <p:ph type="sldNum" idx="4294967295"/>
          </p:nvPr>
        </p:nvSpPr>
        <p:spPr>
          <a:xfrm>
            <a:off x="10768546" y="6290774"/>
            <a:ext cx="618000" cy="3651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chemeClr val="lt1"/>
                </a:solidFill>
              </a:rPr>
              <a:t>9</a:t>
            </a:fld>
            <a:endParaRPr>
              <a:solidFill>
                <a:schemeClr val="lt1"/>
              </a:solidFill>
            </a:endParaRPr>
          </a:p>
        </p:txBody>
      </p:sp>
    </p:spTree>
  </p:cSld>
  <p:clrMapOvr>
    <a:masterClrMapping/>
  </p:clrMapOvr>
</p:sld>
</file>

<file path=ppt/theme/theme1.xml><?xml version="1.0" encoding="utf-8"?>
<a:theme xmlns:a="http://schemas.openxmlformats.org/drawingml/2006/main" name="Custom">
  <a:themeElements>
    <a:clrScheme name="TM11534312">
      <a:dk1>
        <a:srgbClr val="000000"/>
      </a:dk1>
      <a:lt1>
        <a:srgbClr val="FFFFFF"/>
      </a:lt1>
      <a:dk2>
        <a:srgbClr val="D87A1A"/>
      </a:dk2>
      <a:lt2>
        <a:srgbClr val="E7E6E6"/>
      </a:lt2>
      <a:accent1>
        <a:srgbClr val="FFBA00"/>
      </a:accent1>
      <a:accent2>
        <a:srgbClr val="7229D2"/>
      </a:accent2>
      <a:accent3>
        <a:srgbClr val="C62FE1"/>
      </a:accent3>
      <a:accent4>
        <a:srgbClr val="CF1DA0"/>
      </a:accent4>
      <a:accent5>
        <a:srgbClr val="E12F68"/>
      </a:accent5>
      <a:accent6>
        <a:srgbClr val="CF2E1D"/>
      </a:accent6>
      <a:hlink>
        <a:srgbClr val="87882D"/>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353</TotalTime>
  <Words>4314</Words>
  <Application>Microsoft Office PowerPoint</Application>
  <PresentationFormat>Widescreen</PresentationFormat>
  <Paragraphs>432</Paragraphs>
  <Slides>40</Slides>
  <Notes>40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Century Gothic</vt:lpstr>
      <vt:lpstr>Courier New</vt:lpstr>
      <vt:lpstr>Wingdings</vt:lpstr>
      <vt:lpstr>Arial</vt:lpstr>
      <vt:lpstr>Book Antiqua</vt:lpstr>
      <vt:lpstr>Calibri</vt:lpstr>
      <vt:lpstr>Custom</vt:lpstr>
      <vt:lpstr>Στρατηγικές ειδοποίησης, αναφοράς και παρακολούθησης  για την ασφάλεια στον κυβερνοχώρο  στον τομέα της υγειονομικής περίθαλψης</vt:lpstr>
      <vt:lpstr>PowerPoint Presentation</vt:lpstr>
      <vt:lpstr>Στόχοι: Ποιος-Τι-Γιατί πρέπει να πάρετε αυτή την εκπαίδευση </vt:lpstr>
      <vt:lpstr>CSP Training Logistic: Πότε-Που-Πως</vt:lpstr>
      <vt:lpstr>Προτάσεις Αξίας</vt:lpstr>
      <vt:lpstr>ΠΟΙΟΣ</vt:lpstr>
      <vt:lpstr>ΠΟΙΟΣ</vt:lpstr>
      <vt:lpstr>ΠΟΙΟΣ</vt:lpstr>
      <vt:lpstr>ΤΙ</vt:lpstr>
      <vt:lpstr>ΓΙΑΤΊ</vt:lpstr>
      <vt:lpstr>Περίγραμμα Εκπαίδευσης</vt:lpstr>
      <vt:lpstr>Περίγραμμα Εκπαίδευσης</vt:lpstr>
      <vt:lpstr>Περίγραμμα Εκπαίδευσης</vt:lpstr>
      <vt:lpstr>Μέθοδος αξιολόγησης</vt:lpstr>
      <vt:lpstr>Βασικές γνώσεις και προαπαιτούμενα</vt:lpstr>
      <vt:lpstr>Τεχνικά εργαλεία και άλλες απαιτήσεις</vt:lpstr>
      <vt:lpstr>Πηγές: Βιβλία και υλικό αναφοράς</vt:lpstr>
      <vt:lpstr>Εγγραφή: Πως να εγγραφείτε και άλλες πρακτικές πληροφορίες</vt:lpstr>
      <vt:lpstr>Πρόοδος μαθήματος</vt:lpstr>
      <vt:lpstr>Εισαγωγή στην Κυβερνοασφάλεια στον Ενεργειακό Τομέα</vt:lpstr>
      <vt:lpstr>Εισαγωγή στην Κυβερνοασφάλεια στον Ενεργειακό Τομέα</vt:lpstr>
      <vt:lpstr>Εισαγωγή στην Κυβερνοασφάλεια στον Ενεργειακό Τομέα</vt:lpstr>
      <vt:lpstr>Εισαγωγή στην ασφάλεια στον κυβερνοχώρο στην υγειονομική περίθαλψη</vt:lpstr>
      <vt:lpstr>Εισαγωγή στην ασφάλεια στον κυβερνοχώρο στην υγειονομική περίθαλψη</vt:lpstr>
      <vt:lpstr>Πρόοδος μαθήματος</vt:lpstr>
      <vt:lpstr>Διαχείριση και αναφορά ευπαθειών</vt:lpstr>
      <vt:lpstr>Διαχείριση και αναφορά ευπαθειών</vt:lpstr>
      <vt:lpstr>Διαχείριση και αναφορά ευπαθειών</vt:lpstr>
      <vt:lpstr>Πρόοδος μαθήματος</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Ειδοποιήσεις απειλών σε πραγματικό χρόνο και απόκριση</vt:lpstr>
      <vt:lpstr>Πρόοδος μαθήματος</vt:lpstr>
      <vt:lpstr>Συνεχής παρακολούθηση υποδομής με εργαλεία που βασίζονται στο cloud</vt:lpstr>
      <vt:lpstr>Πρόοδος μαθήματος</vt:lpstr>
      <vt:lpstr>Συνεργασία &amp; Ανταλλαγή γνώσεων</vt:lpstr>
      <vt:lpstr>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js</dc:creator>
  <cp:lastModifiedBy>a a</cp:lastModifiedBy>
  <cp:revision>39</cp:revision>
  <dcterms:modified xsi:type="dcterms:W3CDTF">2025-04-29T14:07:54Z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