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314" r:id="rId8"/>
    <p:sldId id="262" r:id="rId9"/>
    <p:sldId id="263" r:id="rId10"/>
    <p:sldId id="264" r:id="rId11"/>
    <p:sldId id="265" r:id="rId12"/>
    <p:sldId id="308" r:id="rId13"/>
    <p:sldId id="309" r:id="rId14"/>
    <p:sldId id="341" r:id="rId15"/>
    <p:sldId id="342" r:id="rId16"/>
    <p:sldId id="343" r:id="rId17"/>
    <p:sldId id="272" r:id="rId18"/>
    <p:sldId id="273" r:id="rId19"/>
    <p:sldId id="338" r:id="rId20"/>
    <p:sldId id="275" r:id="rId21"/>
    <p:sldId id="317" r:id="rId22"/>
    <p:sldId id="318" r:id="rId23"/>
    <p:sldId id="327" r:id="rId24"/>
    <p:sldId id="328" r:id="rId25"/>
    <p:sldId id="310" r:id="rId26"/>
    <p:sldId id="333" r:id="rId27"/>
    <p:sldId id="336" r:id="rId28"/>
    <p:sldId id="337" r:id="rId29"/>
    <p:sldId id="311" r:id="rId30"/>
    <p:sldId id="329" r:id="rId31"/>
    <p:sldId id="330" r:id="rId32"/>
    <p:sldId id="331" r:id="rId33"/>
    <p:sldId id="316" r:id="rId34"/>
    <p:sldId id="312" r:id="rId35"/>
    <p:sldId id="340" r:id="rId36"/>
    <p:sldId id="334" r:id="rId37"/>
    <p:sldId id="335" r:id="rId38"/>
    <p:sldId id="307" r:id="rId39"/>
  </p:sldIdLst>
  <p:sldSz cx="12192000" cy="6858000"/>
  <p:notesSz cx="6858000" cy="9144000"/>
  <p:embeddedFontLst>
    <p:embeddedFont>
      <p:font typeface="Book Antiqua" panose="02040602050305030304" pitchFamily="18" charset="0"/>
      <p:regular r:id="rId41"/>
      <p:bold r:id="rId42"/>
      <p:italic r:id="rId43"/>
      <p:boldItalic r:id="rId44"/>
    </p:embeddedFont>
    <p:embeddedFont>
      <p:font typeface="Century Gothic" panose="020B0502020202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4ZdiibYayeSjW6Qc5w6G6Lp7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52E225-9437-4F95-ADD9-5AEB37D1C776}">
  <a:tblStyle styleId="{0052E225-9437-4F95-ADD9-5AEB37D1C77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69"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98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8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0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08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6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71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20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93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8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14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630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03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0675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304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71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830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068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3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937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786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mdpi.com/2076-3417/11/4/1809" TargetMode="External"/><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www.weforum.org/agenda/2023/10/why-the-energy-sector-and-critical-infrastructure-is-particularly-vulnerable-to-cyber-attacks/#:~:text=URL%3A%20https%3A%2F%2Fwww.weforum.org%2Fagenda%2F2023%2F10%2Fwhy" TargetMode="External"/><Relationship Id="rId5" Type="http://schemas.openxmlformats.org/officeDocument/2006/relationships/hyperlink" Target="https://ecs-org.eu/publications/" TargetMode="External"/><Relationship Id="rId4" Type="http://schemas.openxmlformats.org/officeDocument/2006/relationships/hyperlink" Target="https://www.mdpi.com/1424-8220/20/24/7148" TargetMode="Externa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131165" y="414338"/>
            <a:ext cx="5723194" cy="345541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Clr>
                <a:schemeClr val="dk1"/>
              </a:buClr>
              <a:buSzPts val="4800"/>
              <a:buFont typeface="Book Antiqua"/>
              <a:buNone/>
            </a:pPr>
            <a:r>
              <a:rPr lang="en-US" sz="4800" dirty="0"/>
              <a:t>Alerting, Reporting, &amp; Monitoring Strategies </a:t>
            </a:r>
            <a:br>
              <a:rPr lang="en-US" sz="4800" dirty="0"/>
            </a:br>
            <a:r>
              <a:rPr lang="en-US" sz="4800" dirty="0"/>
              <a:t>for Cybersecurity </a:t>
            </a:r>
            <a:br>
              <a:rPr lang="en-US" sz="4800" dirty="0"/>
            </a:br>
            <a:r>
              <a:rPr lang="en-US" sz="4800" dirty="0"/>
              <a:t>in the Energy Sector</a:t>
            </a:r>
            <a:endParaRPr sz="4800" dirty="0"/>
          </a:p>
        </p:txBody>
      </p:sp>
      <p:sp>
        <p:nvSpPr>
          <p:cNvPr id="209" name="Google Shape;209;p1"/>
          <p:cNvSpPr txBox="1">
            <a:spLocks noGrp="1"/>
          </p:cNvSpPr>
          <p:nvPr>
            <p:ph type="subTitle" idx="1"/>
          </p:nvPr>
        </p:nvSpPr>
        <p:spPr>
          <a:xfrm>
            <a:off x="8503920" y="5486400"/>
            <a:ext cx="3350439" cy="314134"/>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SzPts val="1600"/>
              <a:buNone/>
            </a:pPr>
            <a:r>
              <a:rPr lang="en-US" dirty="0"/>
              <a:t>PRESENTATION BY: Dimitra Siaili</a:t>
            </a:r>
            <a:endParaRPr dirty="0"/>
          </a:p>
        </p:txBody>
      </p:sp>
      <p:sp>
        <p:nvSpPr>
          <p:cNvPr id="210" name="Google Shape;210;p1"/>
          <p:cNvSpPr txBox="1">
            <a:spLocks noGrp="1"/>
          </p:cNvSpPr>
          <p:nvPr>
            <p:ph type="body" idx="3"/>
          </p:nvPr>
        </p:nvSpPr>
        <p:spPr>
          <a:xfrm>
            <a:off x="7315200" y="4173625"/>
            <a:ext cx="4614250" cy="1008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6000"/>
              <a:buNone/>
            </a:pPr>
            <a:r>
              <a:rPr lang="en-US" dirty="0"/>
              <a:t>CSP011_S_E</a:t>
            </a:r>
            <a:endParaRPr dirty="0"/>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WHY</a:t>
            </a:r>
            <a:endParaRPr/>
          </a:p>
        </p:txBody>
      </p:sp>
      <p:sp>
        <p:nvSpPr>
          <p:cNvPr id="306" name="Google Shape;306;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Learning Outcomes</a:t>
            </a:r>
            <a:endParaRPr/>
          </a:p>
        </p:txBody>
      </p:sp>
      <p:sp>
        <p:nvSpPr>
          <p:cNvPr id="307" name="Google Shape;307;p9"/>
          <p:cNvSpPr txBox="1">
            <a:spLocks noGrp="1"/>
          </p:cNvSpPr>
          <p:nvPr>
            <p:ph type="body" idx="3"/>
          </p:nvPr>
        </p:nvSpPr>
        <p:spPr>
          <a:xfrm>
            <a:off x="6409837" y="1614488"/>
            <a:ext cx="5665588" cy="4696942"/>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n-US" sz="1200" dirty="0"/>
              <a:t>Understanding of cyber threats and vulnerabilities specific to the energy sector.</a:t>
            </a:r>
          </a:p>
          <a:p>
            <a:pPr marL="274320" lvl="0" indent="-274320" algn="l" rtl="0">
              <a:lnSpc>
                <a:spcPct val="100000"/>
              </a:lnSpc>
              <a:spcBef>
                <a:spcPts val="1200"/>
              </a:spcBef>
              <a:spcAft>
                <a:spcPts val="0"/>
              </a:spcAft>
              <a:buSzPts val="1200"/>
              <a:buChar char="o"/>
            </a:pPr>
            <a:r>
              <a:rPr lang="en-US" sz="1200" dirty="0"/>
              <a:t>Familiarity with real-time threat notification systems.</a:t>
            </a:r>
          </a:p>
          <a:p>
            <a:pPr marL="274320" lvl="0" indent="-274320" algn="l" rtl="0">
              <a:lnSpc>
                <a:spcPct val="100000"/>
              </a:lnSpc>
              <a:spcBef>
                <a:spcPts val="1200"/>
              </a:spcBef>
              <a:spcAft>
                <a:spcPts val="0"/>
              </a:spcAft>
              <a:buSzPts val="1200"/>
              <a:buChar char="o"/>
            </a:pPr>
            <a:r>
              <a:rPr lang="en-US" sz="1200" dirty="0"/>
              <a:t>Basic knowledge of cloud-based security management platforms for infrastructure monitoring.</a:t>
            </a:r>
          </a:p>
          <a:p>
            <a:pPr marL="274320" lvl="0" indent="-274320" algn="l" rtl="0">
              <a:lnSpc>
                <a:spcPct val="100000"/>
              </a:lnSpc>
              <a:spcBef>
                <a:spcPts val="1200"/>
              </a:spcBef>
              <a:spcAft>
                <a:spcPts val="0"/>
              </a:spcAft>
              <a:buSzPts val="1200"/>
              <a:buChar char="o"/>
            </a:pPr>
            <a:r>
              <a:rPr lang="en-US" sz="1200" dirty="0"/>
              <a:t>Ability to configure basic real-time threat notifications via email and Slack alerts.</a:t>
            </a:r>
          </a:p>
          <a:p>
            <a:pPr marL="274320" lvl="0" indent="-274320" algn="l" rtl="0">
              <a:lnSpc>
                <a:spcPct val="100000"/>
              </a:lnSpc>
              <a:spcBef>
                <a:spcPts val="1200"/>
              </a:spcBef>
              <a:spcAft>
                <a:spcPts val="0"/>
              </a:spcAft>
              <a:buSzPts val="1200"/>
              <a:buChar char="o"/>
            </a:pPr>
            <a:r>
              <a:rPr lang="en-US" sz="1200" dirty="0"/>
              <a:t>Introduction to using the Security Infusion tool for vulnerability identification.</a:t>
            </a:r>
          </a:p>
          <a:p>
            <a:pPr marL="274320" lvl="0" indent="-274320" algn="l" rtl="0">
              <a:lnSpc>
                <a:spcPct val="100000"/>
              </a:lnSpc>
              <a:spcBef>
                <a:spcPts val="1200"/>
              </a:spcBef>
              <a:spcAft>
                <a:spcPts val="0"/>
              </a:spcAft>
              <a:buSzPts val="1200"/>
              <a:buChar char="o"/>
            </a:pPr>
            <a:r>
              <a:rPr lang="en-US" sz="1200" dirty="0"/>
              <a:t>Basic proficiency in generating simple reports on system status and vulnerabilities.</a:t>
            </a:r>
          </a:p>
          <a:p>
            <a:pPr marL="274320" lvl="0" indent="-274320" algn="l" rtl="0">
              <a:lnSpc>
                <a:spcPct val="100000"/>
              </a:lnSpc>
              <a:spcBef>
                <a:spcPts val="1200"/>
              </a:spcBef>
              <a:spcAft>
                <a:spcPts val="0"/>
              </a:spcAft>
              <a:buSzPts val="1200"/>
              <a:buChar char="o"/>
            </a:pPr>
            <a:r>
              <a:rPr lang="en-US" sz="1200" dirty="0"/>
              <a:t>Introduction to setting up continuous infrastructure monitoring using cloud-based tools.</a:t>
            </a:r>
          </a:p>
          <a:p>
            <a:pPr marL="274320" lvl="0" indent="-274320" algn="l" rtl="0">
              <a:lnSpc>
                <a:spcPct val="100000"/>
              </a:lnSpc>
              <a:spcBef>
                <a:spcPts val="1200"/>
              </a:spcBef>
              <a:spcAft>
                <a:spcPts val="0"/>
              </a:spcAft>
              <a:buSzPts val="1200"/>
              <a:buChar char="o"/>
            </a:pPr>
            <a:r>
              <a:rPr lang="en-US" sz="1200" dirty="0"/>
              <a:t>Awareness of cybersecurity strategies tailored to the energy sector.</a:t>
            </a:r>
          </a:p>
          <a:p>
            <a:pPr marL="274320" lvl="0" indent="-274320" algn="l" rtl="0">
              <a:lnSpc>
                <a:spcPct val="100000"/>
              </a:lnSpc>
              <a:spcBef>
                <a:spcPts val="1200"/>
              </a:spcBef>
              <a:spcAft>
                <a:spcPts val="0"/>
              </a:spcAft>
              <a:buSzPts val="1200"/>
              <a:buChar char="o"/>
            </a:pPr>
            <a:r>
              <a:rPr lang="en-US" sz="1200" dirty="0"/>
              <a:t>Introduction to responding to cybersecurity incidents in energy environments.</a:t>
            </a:r>
            <a:endParaRPr sz="1200" dirty="0"/>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9" descr="A person pointing at papers&#10;&#10;Description automatically generated"/>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Training Outline</a:t>
            </a:r>
            <a:endParaRPr dirty="0"/>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Part-1</a:t>
            </a:r>
            <a:endParaRPr dirty="0"/>
          </a:p>
        </p:txBody>
      </p:sp>
      <p:sp>
        <p:nvSpPr>
          <p:cNvPr id="319" name="Google Shape;319;p11"/>
          <p:cNvSpPr txBox="1">
            <a:spLocks noGrp="1"/>
          </p:cNvSpPr>
          <p:nvPr>
            <p:ph type="body" idx="3"/>
          </p:nvPr>
        </p:nvSpPr>
        <p:spPr>
          <a:xfrm>
            <a:off x="6599800" y="1828799"/>
            <a:ext cx="5502575" cy="591127"/>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Topic-1 Introduction  to Cybersecurity in the Energy Sector</a:t>
            </a:r>
            <a:endParaRPr dirty="0"/>
          </a:p>
        </p:txBody>
      </p:sp>
      <p:sp>
        <p:nvSpPr>
          <p:cNvPr id="320" name="Google Shape;320;p11"/>
          <p:cNvSpPr txBox="1">
            <a:spLocks noGrp="1"/>
          </p:cNvSpPr>
          <p:nvPr>
            <p:ph type="body" idx="4"/>
          </p:nvPr>
        </p:nvSpPr>
        <p:spPr>
          <a:xfrm>
            <a:off x="6599800" y="2377440"/>
            <a:ext cx="5592300"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n-US" dirty="0"/>
              <a:t>Cybersecurity challenges specific to the energy industry</a:t>
            </a:r>
          </a:p>
          <a:p>
            <a:pPr marL="285750" indent="-285750">
              <a:spcBef>
                <a:spcPts val="600"/>
              </a:spcBef>
              <a:buFont typeface="Arial" panose="020B0604020202020204" pitchFamily="34" charset="0"/>
              <a:buChar char="•"/>
            </a:pPr>
            <a:r>
              <a:rPr lang="en-US" dirty="0"/>
              <a:t>Case studies illustrating the importance of cybersecurity in energy infrastructure protection</a:t>
            </a: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11</a:t>
            </a:fld>
            <a:endParaRPr>
              <a:solidFill>
                <a:schemeClr val="lt1"/>
              </a:solidFill>
            </a:endParaRPr>
          </a:p>
        </p:txBody>
      </p:sp>
      <p:sp>
        <p:nvSpPr>
          <p:cNvPr id="2" name="Google Shape;319;p11">
            <a:extLst>
              <a:ext uri="{FF2B5EF4-FFF2-40B4-BE49-F238E27FC236}">
                <a16:creationId xmlns:a16="http://schemas.microsoft.com/office/drawing/2014/main" id="{84CA673A-E794-B205-4342-6A55D1483CE8}"/>
              </a:ext>
            </a:extLst>
          </p:cNvPr>
          <p:cNvSpPr txBox="1">
            <a:spLocks/>
          </p:cNvSpPr>
          <p:nvPr/>
        </p:nvSpPr>
        <p:spPr>
          <a:xfrm>
            <a:off x="6599775" y="3474720"/>
            <a:ext cx="5502625" cy="282506"/>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Topic-2 Vulnerability Management and Reporting</a:t>
            </a:r>
            <a:endParaRPr lang="en-US" dirty="0"/>
          </a:p>
        </p:txBody>
      </p:sp>
      <p:sp>
        <p:nvSpPr>
          <p:cNvPr id="3" name="Google Shape;320;p11"/>
          <p:cNvSpPr txBox="1">
            <a:spLocks/>
          </p:cNvSpPr>
          <p:nvPr/>
        </p:nvSpPr>
        <p:spPr>
          <a:xfrm>
            <a:off x="6599800" y="3749040"/>
            <a:ext cx="5315109" cy="1384764"/>
          </a:xfrm>
          <a:prstGeom prst="rect">
            <a:avLst/>
          </a:prstGeom>
          <a:noFill/>
          <a:ln>
            <a:noFill/>
          </a:ln>
        </p:spPr>
        <p:txBody>
          <a:bodyPr spcFirstLastPara="1" wrap="square" lIns="91425" tIns="4570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spcBef>
                <a:spcPts val="600"/>
              </a:spcBef>
              <a:buFont typeface="Arial" panose="020B0604020202020204" pitchFamily="34" charset="0"/>
              <a:buChar char="•"/>
            </a:pPr>
            <a:r>
              <a:rPr lang="en-US" dirty="0"/>
              <a:t>Vulnerability Management lifecycle diagram</a:t>
            </a:r>
          </a:p>
          <a:p>
            <a:pPr marL="285750" indent="-285750">
              <a:spcBef>
                <a:spcPts val="600"/>
              </a:spcBef>
              <a:buFont typeface="Arial" panose="020B0604020202020204" pitchFamily="34" charset="0"/>
              <a:buChar char="•"/>
            </a:pPr>
            <a:r>
              <a:rPr lang="en-US" dirty="0"/>
              <a:t>Overview of vulnerability management principles in energy operations. </a:t>
            </a:r>
          </a:p>
          <a:p>
            <a:pPr marL="285750" indent="-285750">
              <a:spcBef>
                <a:spcPts val="600"/>
              </a:spcBef>
              <a:buFont typeface="Arial" panose="020B0604020202020204" pitchFamily="34" charset="0"/>
              <a:buChar char="•"/>
            </a:pPr>
            <a:r>
              <a:rPr lang="en-US" dirty="0"/>
              <a:t>Best Practices in Vulnerability Management.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18" name="Google Shape;318;p11"/>
          <p:cNvSpPr txBox="1">
            <a:spLocks noGrp="1"/>
          </p:cNvSpPr>
          <p:nvPr>
            <p:ph type="subTitle" idx="1"/>
          </p:nvPr>
        </p:nvSpPr>
        <p:spPr>
          <a:xfrm>
            <a:off x="6599787" y="128016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Part-2</a:t>
            </a:r>
            <a:endParaRPr dirty="0"/>
          </a:p>
        </p:txBody>
      </p:sp>
      <p:sp>
        <p:nvSpPr>
          <p:cNvPr id="321" name="Google Shape;321;p11"/>
          <p:cNvSpPr txBox="1">
            <a:spLocks noGrp="1"/>
          </p:cNvSpPr>
          <p:nvPr>
            <p:ph type="body" idx="5"/>
          </p:nvPr>
        </p:nvSpPr>
        <p:spPr>
          <a:xfrm>
            <a:off x="6599787" y="3474720"/>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n-US" sz="1600" dirty="0"/>
              <a:t>Topic-4: Continuous Infrastructure Monitoring with Cloud-Based Tools</a:t>
            </a:r>
            <a:endParaRPr dirty="0"/>
          </a:p>
        </p:txBody>
      </p:sp>
      <p:sp>
        <p:nvSpPr>
          <p:cNvPr id="322" name="Google Shape;322;p11"/>
          <p:cNvSpPr txBox="1">
            <a:spLocks noGrp="1"/>
          </p:cNvSpPr>
          <p:nvPr>
            <p:ph type="body" idx="6"/>
          </p:nvPr>
        </p:nvSpPr>
        <p:spPr>
          <a:xfrm>
            <a:off x="6599775" y="3840480"/>
            <a:ext cx="5502600" cy="1810214"/>
          </a:xfrm>
          <a:prstGeom prst="rect">
            <a:avLst/>
          </a:prstGeom>
          <a:noFill/>
          <a:ln>
            <a:noFill/>
          </a:ln>
        </p:spPr>
        <p:txBody>
          <a:bodyPr spcFirstLastPara="1" wrap="square" lIns="91425" tIns="45700" rIns="0" bIns="45700" anchor="t" anchorCtr="0">
            <a:noAutofit/>
          </a:bodyPr>
          <a:lstStyle/>
          <a:p>
            <a:pPr marL="285750" lvl="0" indent="-285750" algn="l" rtl="0">
              <a:lnSpc>
                <a:spcPct val="100000"/>
              </a:lnSpc>
              <a:spcBef>
                <a:spcPts val="600"/>
              </a:spcBef>
              <a:spcAft>
                <a:spcPts val="0"/>
              </a:spcAft>
              <a:buSzPts val="1400"/>
              <a:buFont typeface="Arial" panose="020B0604020202020204" pitchFamily="34" charset="0"/>
              <a:buChar char="•"/>
            </a:pPr>
            <a:r>
              <a:rPr lang="en-US" dirty="0"/>
              <a:t>Introduction to cloud-based management platforms for infrastructure monitoring.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Hands-on exercises on using the Security Infusion tool to identify and remediate vulnerabilities.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Creating actionable reports on system status and vulnerabilities for stakeholders</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Live demonstration of setting up continuous monitoring of critical energy systems.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Demonstration of how to use a centralized dashboard to analyze historical events and ensure 24x7 surveillance and examining any low-level historical event, if needed.</a:t>
            </a:r>
          </a:p>
          <a:p>
            <a:pPr marL="285750" lvl="0" indent="-285750" algn="l" rtl="0">
              <a:lnSpc>
                <a:spcPct val="100000"/>
              </a:lnSpc>
              <a:spcBef>
                <a:spcPts val="600"/>
              </a:spcBef>
              <a:spcAft>
                <a:spcPts val="0"/>
              </a:spcAft>
              <a:buSzPts val="1400"/>
              <a:buFont typeface="Arial" panose="020B0604020202020204" pitchFamily="34" charset="0"/>
              <a:buChar char="•"/>
            </a:pPr>
            <a:endParaRPr lang="en-US"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12</a:t>
            </a:fld>
            <a:endParaRPr>
              <a:solidFill>
                <a:schemeClr val="lt1"/>
              </a:solidFill>
            </a:endParaRPr>
          </a:p>
        </p:txBody>
      </p:sp>
      <p:sp>
        <p:nvSpPr>
          <p:cNvPr id="5" name="Text Placeholder 4">
            <a:extLst>
              <a:ext uri="{FF2B5EF4-FFF2-40B4-BE49-F238E27FC236}">
                <a16:creationId xmlns:a16="http://schemas.microsoft.com/office/drawing/2014/main" id="{8A60C4AB-7422-6A8B-F208-2B7A85B161BD}"/>
              </a:ext>
            </a:extLst>
          </p:cNvPr>
          <p:cNvSpPr>
            <a:spLocks noGrp="1"/>
          </p:cNvSpPr>
          <p:nvPr>
            <p:ph type="body" idx="4"/>
          </p:nvPr>
        </p:nvSpPr>
        <p:spPr>
          <a:xfrm>
            <a:off x="6391564" y="2194560"/>
            <a:ext cx="5671085" cy="1068780"/>
          </a:xfrm>
        </p:spPr>
        <p:txBody>
          <a:bodyPr/>
          <a:lstStyle/>
          <a:p>
            <a:pPr marL="514350" indent="-285750" algn="l">
              <a:spcBef>
                <a:spcPts val="600"/>
              </a:spcBef>
              <a:buFont typeface="Arial" panose="020B0604020202020204" pitchFamily="34" charset="0"/>
              <a:buChar char="•"/>
            </a:pPr>
            <a:r>
              <a:rPr lang="en-US" dirty="0"/>
              <a:t>Common Cyber Threats </a:t>
            </a:r>
            <a:r>
              <a:rPr lang="en-US" sz="1400" dirty="0"/>
              <a:t>Targeting Energy Infrastructure.</a:t>
            </a:r>
          </a:p>
          <a:p>
            <a:pPr marL="514350" indent="-285750">
              <a:spcBef>
                <a:spcPts val="600"/>
              </a:spcBef>
              <a:buFont typeface="Arial" panose="020B0604020202020204" pitchFamily="34" charset="0"/>
              <a:buChar char="•"/>
            </a:pPr>
            <a:r>
              <a:rPr lang="en-US" dirty="0"/>
              <a:t>Best Practices for Swift Cyber Incident Response</a:t>
            </a:r>
          </a:p>
          <a:p>
            <a:pPr marL="514350" indent="-285750">
              <a:spcBef>
                <a:spcPts val="600"/>
              </a:spcBef>
              <a:buFont typeface="Arial" panose="020B0604020202020204" pitchFamily="34" charset="0"/>
              <a:buChar char="•"/>
            </a:pPr>
            <a:r>
              <a:rPr lang="en-US" dirty="0"/>
              <a:t>Overview of Cyber Ranges and SIEM Tools </a:t>
            </a:r>
          </a:p>
        </p:txBody>
      </p:sp>
      <p:sp>
        <p:nvSpPr>
          <p:cNvPr id="6" name="Google Shape;321;p11">
            <a:extLst>
              <a:ext uri="{FF2B5EF4-FFF2-40B4-BE49-F238E27FC236}">
                <a16:creationId xmlns:a16="http://schemas.microsoft.com/office/drawing/2014/main" id="{799E3BCC-E13D-4163-FC6A-AAB17461C474}"/>
              </a:ext>
            </a:extLst>
          </p:cNvPr>
          <p:cNvSpPr txBox="1">
            <a:spLocks/>
          </p:cNvSpPr>
          <p:nvPr/>
        </p:nvSpPr>
        <p:spPr>
          <a:xfrm>
            <a:off x="6583680" y="1828800"/>
            <a:ext cx="5188800" cy="402000"/>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Topic-3: Real-time Threat Notifications and Response</a:t>
            </a:r>
            <a:endParaRPr lang="en-US" dirty="0"/>
          </a:p>
        </p:txBody>
      </p:sp>
    </p:spTree>
    <p:extLst>
      <p:ext uri="{BB962C8B-B14F-4D97-AF65-F5344CB8AC3E}">
        <p14:creationId xmlns:p14="http://schemas.microsoft.com/office/powerpoint/2010/main" val="7008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Part-2</a:t>
            </a:r>
            <a:endParaRPr dirty="0"/>
          </a:p>
        </p:txBody>
      </p:sp>
      <p:sp>
        <p:nvSpPr>
          <p:cNvPr id="319" name="Google Shape;319;p11"/>
          <p:cNvSpPr txBox="1">
            <a:spLocks noGrp="1"/>
          </p:cNvSpPr>
          <p:nvPr>
            <p:ph type="body" idx="3"/>
          </p:nvPr>
        </p:nvSpPr>
        <p:spPr>
          <a:xfrm>
            <a:off x="6599775" y="2011680"/>
            <a:ext cx="5502625" cy="54864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Topic-5 Collaboration &amp; Knowledge Sharing</a:t>
            </a:r>
            <a:endParaRPr dirty="0"/>
          </a:p>
        </p:txBody>
      </p:sp>
      <p:sp>
        <p:nvSpPr>
          <p:cNvPr id="320" name="Google Shape;320;p11"/>
          <p:cNvSpPr txBox="1">
            <a:spLocks noGrp="1"/>
          </p:cNvSpPr>
          <p:nvPr>
            <p:ph type="body" idx="4"/>
          </p:nvPr>
        </p:nvSpPr>
        <p:spPr>
          <a:xfrm>
            <a:off x="6599800" y="2560320"/>
            <a:ext cx="5139618"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n-US" dirty="0"/>
              <a:t>Discussion on the importance of ongoing education and training for cybersecurity professionals in the energy domain.</a:t>
            </a:r>
          </a:p>
          <a:p>
            <a:pPr marL="285750" indent="-285750">
              <a:spcBef>
                <a:spcPts val="600"/>
              </a:spcBef>
              <a:buFont typeface="Arial" panose="020B0604020202020204" pitchFamily="34" charset="0"/>
              <a:buChar char="•"/>
            </a:pPr>
            <a:r>
              <a:rPr lang="en-US" dirty="0"/>
              <a:t>Reflection on key takeaways from the seminar and recommendations for continued improvement in energy cybersecurity strategies</a:t>
            </a:r>
            <a:endParaRPr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13</a:t>
            </a:fld>
            <a:endParaRPr>
              <a:solidFill>
                <a:schemeClr val="lt1"/>
              </a:solidFill>
            </a:endParaRPr>
          </a:p>
        </p:txBody>
      </p:sp>
    </p:spTree>
    <p:extLst>
      <p:ext uri="{BB962C8B-B14F-4D97-AF65-F5344CB8AC3E}">
        <p14:creationId xmlns:p14="http://schemas.microsoft.com/office/powerpoint/2010/main" val="28747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Evaluation method</a:t>
            </a:r>
            <a:endParaRPr dirty="0"/>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9" name="Google Shape;379;p19"/>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dirty="0">
                <a:solidFill>
                  <a:schemeClr val="bg2"/>
                </a:solidFill>
                <a:latin typeface="Arial"/>
                <a:ea typeface="Arial"/>
                <a:cs typeface="Arial"/>
                <a:sym typeface="Arial"/>
              </a:rPr>
              <a:t>Outline the evaluation elements and assessment process</a:t>
            </a:r>
            <a:endParaRPr sz="1870" dirty="0">
              <a:solidFill>
                <a:schemeClr val="bg2"/>
              </a:solidFill>
              <a:latin typeface="Arial"/>
              <a:ea typeface="Arial"/>
              <a:cs typeface="Arial"/>
              <a:sym typeface="Arial"/>
            </a:endParaRPr>
          </a:p>
        </p:txBody>
      </p:sp>
      <p:pic>
        <p:nvPicPr>
          <p:cNvPr id="380" name="Google Shape;380;p19" descr="A person sitting at a desk writing on a paper&#10;&#10;Description automatically generated"/>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TextBox 1">
            <a:extLst>
              <a:ext uri="{FF2B5EF4-FFF2-40B4-BE49-F238E27FC236}">
                <a16:creationId xmlns:a16="http://schemas.microsoft.com/office/drawing/2014/main" id="{D8A4EF7C-D326-70E7-C518-2B9EEAE42039}"/>
              </a:ext>
            </a:extLst>
          </p:cNvPr>
          <p:cNvSpPr txBox="1"/>
          <p:nvPr/>
        </p:nvSpPr>
        <p:spPr>
          <a:xfrm>
            <a:off x="676656" y="2103120"/>
            <a:ext cx="5858091" cy="3754874"/>
          </a:xfrm>
          <a:prstGeom prst="rect">
            <a:avLst/>
          </a:prstGeom>
          <a:noFill/>
        </p:spPr>
        <p:txBody>
          <a:bodyPr wrap="square" rtlCol="0">
            <a:spAutoFit/>
          </a:bodyPr>
          <a:lstStyle/>
          <a:p>
            <a:pPr marL="285750" indent="-285750">
              <a:buClr>
                <a:schemeClr val="bg2"/>
              </a:buClr>
              <a:buFont typeface="Wingdings" panose="05000000000000000000" pitchFamily="2" charset="2"/>
              <a:buChar char="v"/>
            </a:pPr>
            <a:r>
              <a:rPr lang="en-US" b="1" dirty="0">
                <a:solidFill>
                  <a:schemeClr val="tx1"/>
                </a:solidFill>
                <a:highlight>
                  <a:schemeClr val="lt1"/>
                </a:highlight>
                <a:latin typeface="Century Gothic"/>
                <a:sym typeface="Century Gothic"/>
              </a:rPr>
              <a:t>Self-assessment</a:t>
            </a:r>
            <a:r>
              <a:rPr lang="en-US" dirty="0">
                <a:solidFill>
                  <a:schemeClr val="tx1"/>
                </a:solidFill>
                <a:highlight>
                  <a:schemeClr val="lt1"/>
                </a:highlight>
                <a:latin typeface="Century Gothic"/>
                <a:sym typeface="Century Gothic"/>
              </a:rPr>
              <a:t> forms a fundamental component, providing each participant with an opportunity to reflect on their learning journey and gauge their understanding of the cybersecurity strategies discussed.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Additionally, evaluation from the trainer encompasses </a:t>
            </a:r>
            <a:r>
              <a:rPr lang="en-US" b="1" dirty="0">
                <a:solidFill>
                  <a:schemeClr val="tx1"/>
                </a:solidFill>
                <a:highlight>
                  <a:schemeClr val="lt1"/>
                </a:highlight>
                <a:latin typeface="Century Gothic"/>
                <a:sym typeface="Century Gothic"/>
              </a:rPr>
              <a:t>participant communication </a:t>
            </a:r>
            <a:r>
              <a:rPr lang="en-US" dirty="0">
                <a:solidFill>
                  <a:schemeClr val="tx1"/>
                </a:solidFill>
                <a:highlight>
                  <a:schemeClr val="lt1"/>
                </a:highlight>
                <a:latin typeface="Century Gothic"/>
                <a:sym typeface="Century Gothic"/>
              </a:rPr>
              <a:t>and </a:t>
            </a:r>
            <a:r>
              <a:rPr lang="en-US" b="1" dirty="0">
                <a:solidFill>
                  <a:schemeClr val="tx1"/>
                </a:solidFill>
                <a:highlight>
                  <a:schemeClr val="lt1"/>
                </a:highlight>
                <a:latin typeface="Century Gothic"/>
                <a:sym typeface="Century Gothic"/>
              </a:rPr>
              <a:t>interaction</a:t>
            </a:r>
            <a:r>
              <a:rPr lang="en-US" dirty="0">
                <a:solidFill>
                  <a:schemeClr val="tx1"/>
                </a:solidFill>
                <a:highlight>
                  <a:schemeClr val="lt1"/>
                </a:highlight>
                <a:latin typeface="Century Gothic"/>
                <a:sym typeface="Century Gothic"/>
              </a:rPr>
              <a:t>, with a focus on fostering critical thinking through open discussions. This collaborative environment not only enhances participants' comprehension of cybersecurity concepts but also encourages exploration of critical aspects specific to the energy domain.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Upon successful completion of the seminar, participants will receive a </a:t>
            </a:r>
            <a:r>
              <a:rPr lang="en-US" b="1" dirty="0">
                <a:solidFill>
                  <a:schemeClr val="tx1"/>
                </a:solidFill>
                <a:highlight>
                  <a:schemeClr val="lt1"/>
                </a:highlight>
                <a:latin typeface="Century Gothic"/>
                <a:sym typeface="Century Gothic"/>
              </a:rPr>
              <a:t>Certificate of Attendance</a:t>
            </a:r>
            <a:r>
              <a:rPr lang="en-US" dirty="0">
                <a:solidFill>
                  <a:schemeClr val="tx1"/>
                </a:solidFill>
                <a:highlight>
                  <a:schemeClr val="lt1"/>
                </a:highlight>
                <a:latin typeface="Century Gothic"/>
                <a:sym typeface="Century Gothic"/>
              </a:rPr>
              <a:t>, acknowledging their dedication to expanding their knowledge of cybersecurity within the context of Healthcare.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Background knowledge:</a:t>
            </a:r>
            <a:endParaRPr/>
          </a:p>
        </p:txBody>
      </p:sp>
      <p:sp>
        <p:nvSpPr>
          <p:cNvPr id="390" name="Google Shape;390;p20"/>
          <p:cNvSpPr txBox="1">
            <a:spLocks noGrp="1"/>
          </p:cNvSpPr>
          <p:nvPr>
            <p:ph type="body" idx="3"/>
          </p:nvPr>
        </p:nvSpPr>
        <p:spPr>
          <a:xfrm>
            <a:off x="893350" y="2103120"/>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1800"/>
              </a:spcAft>
              <a:buSzPts val="1600"/>
              <a:buNone/>
            </a:pPr>
            <a:r>
              <a:rPr lang="en-US" sz="1600" dirty="0">
                <a:solidFill>
                  <a:schemeClr val="tx1"/>
                </a:solidFill>
                <a:highlight>
                  <a:schemeClr val="lt1"/>
                </a:highlight>
              </a:rPr>
              <a:t>Basic understanding of computers and networking</a:t>
            </a:r>
            <a:endParaRPr lang="el-GR" sz="1600" dirty="0">
              <a:solidFill>
                <a:schemeClr val="tx1"/>
              </a:solidFill>
              <a:highlight>
                <a:schemeClr val="lt1"/>
              </a:highlight>
            </a:endParaRPr>
          </a:p>
          <a:p>
            <a:pPr marL="0" indent="0">
              <a:spcBef>
                <a:spcPts val="0"/>
              </a:spcBef>
              <a:buSzPts val="1600"/>
            </a:pPr>
            <a:r>
              <a:rPr lang="en-US" sz="1600" dirty="0">
                <a:solidFill>
                  <a:schemeClr val="tx1"/>
                </a:solidFill>
                <a:highlight>
                  <a:schemeClr val="lt1"/>
                </a:highlight>
              </a:rPr>
              <a:t>Basic IT and security Knowledge</a:t>
            </a:r>
            <a:endParaRPr sz="1600" dirty="0">
              <a:solidFill>
                <a:schemeClr val="tx1"/>
              </a:solidFill>
              <a:highlight>
                <a:schemeClr val="lt1"/>
              </a:highlight>
            </a:endParaRPr>
          </a:p>
          <a:p>
            <a:pPr marL="0" lvl="0" indent="0" algn="l" rtl="0">
              <a:lnSpc>
                <a:spcPct val="100000"/>
              </a:lnSpc>
              <a:spcBef>
                <a:spcPts val="1400"/>
              </a:spcBef>
              <a:spcAft>
                <a:spcPts val="0"/>
              </a:spcAft>
              <a:buSzPts val="1600"/>
              <a:buNone/>
            </a:pPr>
            <a:r>
              <a:rPr lang="en-US" sz="1600" dirty="0">
                <a:solidFill>
                  <a:schemeClr val="tx1"/>
                </a:solidFill>
                <a:highlight>
                  <a:schemeClr val="lt1"/>
                </a:highlight>
              </a:rPr>
              <a:t>Awareness of cybersecurity</a:t>
            </a:r>
            <a:endParaRPr sz="1600" dirty="0">
              <a:solidFill>
                <a:schemeClr val="tx1"/>
              </a:solidFill>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Prerequisites:</a:t>
            </a:r>
            <a:endParaRPr dirty="0"/>
          </a:p>
        </p:txBody>
      </p:sp>
      <p:sp>
        <p:nvSpPr>
          <p:cNvPr id="394" name="Google Shape;394;p20"/>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chemeClr val="tx1"/>
                </a:solidFill>
                <a:highlight>
                  <a:schemeClr val="lt1"/>
                </a:highlight>
                <a:latin typeface="Century Gothic"/>
                <a:ea typeface="Century Gothic"/>
                <a:cs typeface="Century Gothic"/>
                <a:sym typeface="Century Gothic"/>
              </a:rPr>
              <a:t>None</a:t>
            </a:r>
            <a:endParaRPr dirty="0">
              <a:solidFill>
                <a:schemeClr val="tx1"/>
              </a:solidFill>
              <a:highlight>
                <a:schemeClr val="lt1"/>
              </a:highlight>
            </a:endParaRPr>
          </a:p>
        </p:txBody>
      </p:sp>
      <p:pic>
        <p:nvPicPr>
          <p:cNvPr id="395" name="Google Shape;395;p20" descr="A person holding books in a library&#10;&#10;Description automatically generated"/>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Technical Tools</a:t>
            </a:r>
            <a:endParaRPr/>
          </a:p>
        </p:txBody>
      </p:sp>
      <p:sp>
        <p:nvSpPr>
          <p:cNvPr id="405" name="Google Shape;405;p21"/>
          <p:cNvSpPr txBox="1">
            <a:spLocks noGrp="1"/>
          </p:cNvSpPr>
          <p:nvPr>
            <p:ph type="body" idx="3"/>
          </p:nvPr>
        </p:nvSpPr>
        <p:spPr>
          <a:xfrm>
            <a:off x="1037417" y="2429101"/>
            <a:ext cx="5885179" cy="661572"/>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1400"/>
              </a:spcBef>
              <a:spcAft>
                <a:spcPts val="0"/>
              </a:spcAft>
              <a:buSzPts val="1600"/>
              <a:buNone/>
            </a:pPr>
            <a:r>
              <a:rPr lang="en-US" sz="1600" dirty="0"/>
              <a:t>Nothing Prerequisite</a:t>
            </a:r>
            <a:endParaRPr sz="1600" dirty="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3567055"/>
            <a:ext cx="5710505" cy="483737"/>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Other Requirements</a:t>
            </a:r>
            <a:endParaRPr dirty="0"/>
          </a:p>
        </p:txBody>
      </p:sp>
      <p:sp>
        <p:nvSpPr>
          <p:cNvPr id="409" name="Google Shape;409;p21"/>
          <p:cNvSpPr txBox="1"/>
          <p:nvPr/>
        </p:nvSpPr>
        <p:spPr>
          <a:xfrm>
            <a:off x="1049093" y="4352545"/>
            <a:ext cx="5885179" cy="80407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rgbClr val="7F7F7F"/>
                </a:solidFill>
                <a:highlight>
                  <a:schemeClr val="lt1"/>
                </a:highlight>
                <a:latin typeface="Century Gothic"/>
                <a:ea typeface="Century Gothic"/>
                <a:cs typeface="Century Gothic"/>
                <a:sym typeface="Century Gothic"/>
              </a:rPr>
              <a:t>Knowledge of Basic Computer Concepts / Awareness of Internet Security Practices / Willingness to Learn and Experiment / Active Participation</a:t>
            </a:r>
            <a:endParaRPr dirty="0">
              <a:highlight>
                <a:schemeClr val="lt1"/>
              </a:highlight>
            </a:endParaRPr>
          </a:p>
        </p:txBody>
      </p:sp>
      <p:pic>
        <p:nvPicPr>
          <p:cNvPr id="410" name="Google Shape;410;p21" descr="A group of people working on a project&#10;&#10;Description automatically generated"/>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n-US" sz="3640">
                <a:solidFill>
                  <a:schemeClr val="accent1"/>
                </a:solidFill>
              </a:rPr>
              <a:t>Resources: </a:t>
            </a:r>
            <a:r>
              <a:rPr lang="en-US" sz="3640"/>
              <a:t>Books and Reference Material</a:t>
            </a:r>
            <a:endParaRPr sz="3640"/>
          </a:p>
        </p:txBody>
      </p:sp>
      <p:sp>
        <p:nvSpPr>
          <p:cNvPr id="418" name="Google Shape;418;p22"/>
          <p:cNvSpPr txBox="1">
            <a:spLocks noGrp="1"/>
          </p:cNvSpPr>
          <p:nvPr>
            <p:ph type="body" idx="1"/>
          </p:nvPr>
        </p:nvSpPr>
        <p:spPr>
          <a:xfrm>
            <a:off x="720125" y="2176200"/>
            <a:ext cx="6367500" cy="3464100"/>
          </a:xfrm>
          <a:prstGeom prst="rect">
            <a:avLst/>
          </a:prstGeom>
          <a:noFill/>
          <a:ln>
            <a:noFill/>
          </a:ln>
        </p:spPr>
        <p:txBody>
          <a:bodyPr spcFirstLastPara="1" wrap="square" lIns="91425" tIns="45700" rIns="0" bIns="0" anchor="t"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err="1"/>
              <a:t>Ferrag</a:t>
            </a:r>
            <a:r>
              <a:rPr lang="en-US" altLang="en-US" sz="870" dirty="0"/>
              <a:t> et al., "Cyber Ranges and </a:t>
            </a:r>
            <a:r>
              <a:rPr lang="en-US" altLang="en-US" sz="870" dirty="0" err="1"/>
              <a:t>TestBeds</a:t>
            </a:r>
            <a:r>
              <a:rPr lang="en-US" altLang="en-US" sz="870" dirty="0"/>
              <a:t> for Education, Training, and Research," discusses the development and application of cyber ranges, highlighting their importance in training and preparing cybersecurity professionals</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3"/>
              </a:rPr>
              <a:t>MDPI</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"A Review of Cyber-Ranges and Test-Beds: Current and Future Trends," reviews various cyber range platforms and their applications in training scenarios, emphasizing their role in enhancing cyber situational awareness​ </a:t>
            </a:r>
            <a:r>
              <a:rPr kumimoji="0" lang="en-US" altLang="en-US" sz="900" b="0" i="0" u="none" strike="noStrike" cap="none" normalizeH="0" baseline="0" dirty="0">
                <a:ln>
                  <a:noFill/>
                </a:ln>
                <a:solidFill>
                  <a:schemeClr val="tx1"/>
                </a:solidFill>
                <a:effectLst/>
                <a:latin typeface="Arial" panose="020B0604020202020204" pitchFamily="34" charset="0"/>
              </a:rPr>
              <a:t>(</a:t>
            </a:r>
            <a:r>
              <a:rPr kumimoji="0" lang="en-US" altLang="en-US" sz="900" b="0" i="0" u="none" strike="noStrike" cap="none" normalizeH="0" baseline="0" dirty="0">
                <a:ln>
                  <a:noFill/>
                </a:ln>
                <a:solidFill>
                  <a:schemeClr val="tx1"/>
                </a:solidFill>
                <a:effectLst/>
                <a:latin typeface="Arial" panose="020B0604020202020204" pitchFamily="34" charset="0"/>
                <a:hlinkClick r:id="rId4"/>
              </a:rPr>
              <a:t>MDPI</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The European Union Agency for Cybersecurity (ENISA) has several reports on best practices for threat detection and real-time response in critical infrastructure sectors, including energy​ </a:t>
            </a:r>
            <a:r>
              <a:rPr kumimoji="0" lang="en-US" altLang="en-US" sz="900" b="0" i="0" u="none" strike="noStrike" cap="none" normalizeH="0" baseline="0" dirty="0">
                <a:ln>
                  <a:noFill/>
                </a:ln>
                <a:solidFill>
                  <a:schemeClr val="tx1"/>
                </a:solidFill>
                <a:effectLst/>
                <a:latin typeface="Arial" panose="020B0604020202020204" pitchFamily="34" charset="0"/>
              </a:rPr>
              <a:t>(</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ECSO</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The World Economic Forum discusses the specific vulnerabilities of the energy sector to cyber attacks and the importance of real-time threat management systems</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6"/>
              </a:rPr>
              <a:t>World Economic Forum</a:t>
            </a:r>
            <a:r>
              <a:rPr kumimoji="0" lang="en-US" altLang="en-US" sz="900" b="0" i="0" u="none" strike="noStrike" cap="none" normalizeH="0" baseline="0" dirty="0">
                <a:ln>
                  <a:noFill/>
                </a:ln>
                <a:solidFill>
                  <a:schemeClr val="tx1"/>
                </a:solidFill>
                <a:effectLst/>
                <a:latin typeface="Arial" panose="020B0604020202020204" pitchFamily="34" charset="0"/>
              </a:rPr>
              <a:t>)​. </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The ENISA provides guidelines and case studies on the use of cloud-based monitoring tools for securing energy infrastructure​ </a:t>
            </a:r>
            <a:r>
              <a:rPr kumimoji="0" lang="en-US" altLang="en-US" sz="900" b="0" i="0" u="none" strike="noStrike" cap="none" normalizeH="0" baseline="0" dirty="0">
                <a:ln>
                  <a:noFill/>
                </a:ln>
                <a:solidFill>
                  <a:schemeClr val="tx1"/>
                </a:solidFill>
                <a:effectLst/>
                <a:latin typeface="Arial" panose="020B0604020202020204" pitchFamily="34" charset="0"/>
              </a:rPr>
              <a:t>(</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ECSO</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Research articles discuss the benefits and challenges of implementing continuous monitoring systems in the energy sector, with a focus on cloud-based solutions</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5"/>
              </a:rPr>
              <a:t>ECSO</a:t>
            </a:r>
            <a:r>
              <a:rPr kumimoji="0" lang="en-US" altLang="en-US" sz="900" b="0" i="0" u="none" strike="noStrike" cap="none" normalizeH="0" baseline="0" dirty="0">
                <a:ln>
                  <a:noFill/>
                </a:ln>
                <a:solidFill>
                  <a:schemeClr val="tx1"/>
                </a:solidFill>
                <a:effectLst/>
                <a:latin typeface="Arial" panose="020B0604020202020204" pitchFamily="34" charset="0"/>
              </a:rPr>
              <a:t>)​. </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The World Economic Forum and other industry reports outline future trends and innovations in cybersecurity for the energy sector, including the increasing use of AI and blockchain technologies</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6"/>
              </a:rPr>
              <a:t>World Economic Forum</a:t>
            </a:r>
            <a:r>
              <a:rPr kumimoji="0" lang="en-US" altLang="en-US" sz="900" b="0" i="0" u="none" strike="noStrike" cap="none" normalizeH="0" baseline="0" dirty="0">
                <a:ln>
                  <a:noFill/>
                </a:ln>
                <a:solidFill>
                  <a:schemeClr val="tx1"/>
                </a:solidFill>
                <a:effectLst/>
                <a:latin typeface="Arial" panose="020B0604020202020204" pitchFamily="34" charset="0"/>
              </a:rPr>
              <a:t>)​.</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r>
              <a:rPr lang="en-US" altLang="en-US" sz="870" dirty="0"/>
              <a:t>Research papers on the future of cyber ranges highlight their evolving capabilities and potential future applications​ </a:t>
            </a:r>
            <a:r>
              <a:rPr kumimoji="0" lang="en-US" altLang="en-US" sz="900" b="0" i="0" u="none" strike="noStrike" cap="none" normalizeH="0" baseline="0" dirty="0">
                <a:ln>
                  <a:noFill/>
                </a:ln>
                <a:solidFill>
                  <a:schemeClr val="tx1"/>
                </a:solidFill>
                <a:effectLst/>
                <a:latin typeface="Arial" panose="020B0604020202020204" pitchFamily="34" charset="0"/>
              </a:rPr>
              <a:t>(</a:t>
            </a:r>
            <a:r>
              <a:rPr kumimoji="0" lang="en-US" altLang="en-US" sz="900" b="0" i="0" u="none" strike="noStrike" cap="none" normalizeH="0" baseline="0" dirty="0">
                <a:ln>
                  <a:noFill/>
                </a:ln>
                <a:solidFill>
                  <a:schemeClr val="tx1"/>
                </a:solidFill>
                <a:effectLst/>
                <a:latin typeface="Arial" panose="020B0604020202020204" pitchFamily="34" charset="0"/>
                <a:hlinkClick r:id="rId3"/>
              </a:rPr>
              <a:t>MDPI</a:t>
            </a:r>
            <a:r>
              <a:rPr kumimoji="0" lang="en-US" altLang="en-US" sz="900" b="0" i="0" u="none" strike="noStrike" cap="none" normalizeH="0" baseline="0" dirty="0">
                <a:ln>
                  <a:noFill/>
                </a:ln>
                <a:solidFill>
                  <a:schemeClr val="tx1"/>
                </a:solidFill>
                <a:effectLst/>
                <a:latin typeface="Arial" panose="020B0604020202020204" pitchFamily="34" charset="0"/>
              </a:rPr>
              <a:t>)​​ (</a:t>
            </a:r>
            <a:r>
              <a:rPr kumimoji="0" lang="en-US" altLang="en-US" sz="900" b="0" i="0" u="none" strike="noStrike" cap="none" normalizeH="0" baseline="0" dirty="0">
                <a:ln>
                  <a:noFill/>
                </a:ln>
                <a:solidFill>
                  <a:schemeClr val="tx1"/>
                </a:solidFill>
                <a:effectLst/>
                <a:latin typeface="Arial" panose="020B0604020202020204" pitchFamily="34" charset="0"/>
                <a:hlinkClick r:id="rId4"/>
              </a:rPr>
              <a:t>MDPI</a:t>
            </a:r>
            <a:r>
              <a:rPr kumimoji="0" lang="en-US" altLang="en-US" sz="900" b="0" i="0" u="none" strike="noStrike" cap="none" normalizeH="0" baseline="0" dirty="0">
                <a:ln>
                  <a:noFill/>
                </a:ln>
                <a:solidFill>
                  <a:schemeClr val="tx1"/>
                </a:solidFill>
                <a:effectLst/>
                <a:latin typeface="Arial" panose="020B0604020202020204" pitchFamily="34" charset="0"/>
              </a:rPr>
              <a:t>)​. </a:t>
            </a: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228600" marR="0" lvl="0" algn="l" defTabSz="914400" rtl="0" eaLnBrk="0" fontAlgn="base" latinLnBrk="0" hangingPunct="0">
              <a:lnSpc>
                <a:spcPct val="100000"/>
              </a:lnSpc>
              <a:spcBef>
                <a:spcPct val="0"/>
              </a:spcBef>
              <a:spcAft>
                <a:spcPct val="0"/>
              </a:spcAft>
              <a:buSzPct val="109000"/>
              <a:buFont typeface="+mj-lt"/>
              <a:buAutoNum type="arabicPeriod"/>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228600" lvl="0" indent="-219265" algn="l" rtl="0">
              <a:lnSpc>
                <a:spcPct val="80000"/>
              </a:lnSpc>
              <a:spcBef>
                <a:spcPts val="600"/>
              </a:spcBef>
              <a:spcAft>
                <a:spcPts val="0"/>
              </a:spcAft>
              <a:buSzPts val="870"/>
              <a:buAutoNum type="arabicPeriod"/>
            </a:pPr>
            <a:endParaRPr sz="870" dirty="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7">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23" name="Google Shape;423;p22" descr="A group of people working on a computer&#10;&#10;Description automatically generated"/>
          <p:cNvPicPr preferRelativeResize="0">
            <a:picLocks noGrp="1"/>
          </p:cNvPicPr>
          <p:nvPr>
            <p:ph type="pic" idx="2"/>
          </p:nvPr>
        </p:nvPicPr>
        <p:blipFill rotWithShape="1">
          <a:blip r:embed="rId8">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a:blip r:embed="rId9">
            <a:alphaModFix/>
          </a:blip>
          <a:stretch>
            <a:fill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00000"/>
              <a:buFont typeface="Book Antiqua"/>
              <a:buNone/>
            </a:pPr>
            <a:r>
              <a:rPr lang="en-US">
                <a:solidFill>
                  <a:schemeClr val="accent1"/>
                </a:solidFill>
              </a:rPr>
              <a:t>Registration: </a:t>
            </a:r>
            <a:r>
              <a:rPr lang="en-US"/>
              <a:t>How to register and other practical information</a:t>
            </a:r>
            <a:endParaRPr/>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n-US"/>
              <a:t>The specific registration process for the Cybersecurity Essentials and Management training may vary depending on the training provider or institution. However, the general steps are typically straightforward and can be completed online or in person.</a:t>
            </a:r>
            <a:endParaRPr/>
          </a:p>
          <a:p>
            <a:pPr marL="91440" lvl="0" indent="-2539" algn="l" rtl="0">
              <a:lnSpc>
                <a:spcPct val="100000"/>
              </a:lnSpc>
              <a:spcBef>
                <a:spcPts val="1400"/>
              </a:spcBef>
              <a:spcAft>
                <a:spcPts val="0"/>
              </a:spcAft>
              <a:buSzPts val="1400"/>
              <a:buNone/>
            </a:pPr>
            <a:endParaRPr/>
          </a:p>
          <a:p>
            <a:pPr marL="342900" lvl="0" indent="-342900" algn="l" rtl="0">
              <a:lnSpc>
                <a:spcPct val="100000"/>
              </a:lnSpc>
              <a:spcBef>
                <a:spcPts val="1400"/>
              </a:spcBef>
              <a:spcAft>
                <a:spcPts val="0"/>
              </a:spcAft>
              <a:buSzPts val="1400"/>
              <a:buFont typeface="Book Antiqua"/>
              <a:buAutoNum type="arabicPeriod"/>
            </a:pPr>
            <a:r>
              <a:rPr lang="en-US"/>
              <a:t>Online Registration</a:t>
            </a:r>
            <a:endParaRPr/>
          </a:p>
          <a:p>
            <a:pPr marL="342900" lvl="0" indent="-342900" algn="l" rtl="0">
              <a:lnSpc>
                <a:spcPct val="100000"/>
              </a:lnSpc>
              <a:spcBef>
                <a:spcPts val="1400"/>
              </a:spcBef>
              <a:spcAft>
                <a:spcPts val="0"/>
              </a:spcAft>
              <a:buSzPts val="1400"/>
              <a:buFont typeface="Book Antiqua"/>
              <a:buAutoNum type="arabicPeriod"/>
            </a:pPr>
            <a:r>
              <a:rPr lang="en-US"/>
              <a:t>In-Person Registration</a:t>
            </a:r>
            <a:endParaRPr/>
          </a:p>
          <a:p>
            <a:pPr marL="342900" lvl="0" indent="-342900" algn="l" rtl="0">
              <a:lnSpc>
                <a:spcPct val="100000"/>
              </a:lnSpc>
              <a:spcBef>
                <a:spcPts val="1400"/>
              </a:spcBef>
              <a:spcAft>
                <a:spcPts val="0"/>
              </a:spcAft>
              <a:buSzPts val="1400"/>
              <a:buFont typeface="Book Antiqua"/>
              <a:buAutoNum type="arabicPeriod"/>
            </a:pPr>
            <a:r>
              <a:rPr lang="en-US"/>
              <a:t>Additional Practical Information</a:t>
            </a: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p:txBody>
      </p:sp>
      <p:pic>
        <p:nvPicPr>
          <p:cNvPr id="432" name="Google Shape;432;p23" descr="A person working at a desk"/>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36" name="Google Shape;436;p23"/>
          <p:cNvPicPr preferRelativeResize="0"/>
          <p:nvPr/>
        </p:nvPicPr>
        <p:blipFill>
          <a:blip r:embed="rId5">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749479"/>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rPr>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rgbClr val="7F7F7F"/>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Real-time Threat Notifications and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Cloud-Based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320683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Introduction in Cybersecurity in the Energy Sector</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5994400" y="1699292"/>
            <a:ext cx="5886291" cy="4437610"/>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311310" y="2377440"/>
            <a:ext cx="5156618" cy="306667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The energy sector is critical for </a:t>
            </a:r>
            <a:r>
              <a:rPr lang="en-US" sz="2400" b="1" dirty="0">
                <a:solidFill>
                  <a:schemeClr val="tx1"/>
                </a:solidFill>
              </a:rPr>
              <a:t>national security</a:t>
            </a:r>
            <a:r>
              <a:rPr lang="en-US" sz="2400" dirty="0">
                <a:solidFill>
                  <a:schemeClr val="tx1"/>
                </a:solidFill>
              </a:rPr>
              <a:t>, </a:t>
            </a:r>
            <a:r>
              <a:rPr lang="en-US" sz="2400" b="1" dirty="0">
                <a:solidFill>
                  <a:schemeClr val="tx1"/>
                </a:solidFill>
              </a:rPr>
              <a:t>economic stability</a:t>
            </a:r>
            <a:r>
              <a:rPr lang="en-US" sz="2400" dirty="0">
                <a:solidFill>
                  <a:schemeClr val="tx1"/>
                </a:solidFill>
              </a:rPr>
              <a:t>, and </a:t>
            </a:r>
            <a:r>
              <a:rPr lang="en-US" sz="2400" b="1" dirty="0">
                <a:solidFill>
                  <a:schemeClr val="tx1"/>
                </a:solidFill>
              </a:rPr>
              <a:t>public safety</a:t>
            </a:r>
            <a:r>
              <a:rPr lang="en-US" sz="2400" dirty="0">
                <a:solidFill>
                  <a:schemeClr val="tx1"/>
                </a:solidFill>
              </a:rPr>
              <a:t>.</a:t>
            </a:r>
          </a:p>
          <a:p>
            <a:pPr marL="274320" indent="-287020">
              <a:spcBef>
                <a:spcPts val="600"/>
              </a:spcBef>
              <a:spcAft>
                <a:spcPts val="600"/>
              </a:spcAft>
              <a:buClr>
                <a:schemeClr val="bg2"/>
              </a:buClr>
              <a:buSzPts val="1200"/>
              <a:buFont typeface="Wingdings" panose="05000000000000000000" pitchFamily="2" charset="2"/>
              <a:buChar char="Ø"/>
            </a:pPr>
            <a:endParaRPr lang="en-US" sz="2400" dirty="0">
              <a:solidFill>
                <a:schemeClr val="tx1"/>
              </a:solidFill>
            </a:endParaRPr>
          </a:p>
          <a:p>
            <a:pPr marL="274320" indent="-287020">
              <a:spcBef>
                <a:spcPts val="600"/>
              </a:spcBef>
              <a:spcAft>
                <a:spcPts val="600"/>
              </a:spcAft>
              <a:buClr>
                <a:schemeClr val="bg2"/>
              </a:buClr>
              <a:buSzPts val="1200"/>
              <a:buFont typeface="Wingdings" panose="05000000000000000000" pitchFamily="2" charset="2"/>
              <a:buChar char="Ø"/>
            </a:pPr>
            <a:r>
              <a:rPr lang="en-US" sz="2400" b="1" dirty="0">
                <a:solidFill>
                  <a:schemeClr val="tx1"/>
                </a:solidFill>
              </a:rPr>
              <a:t>Increasing digitalization </a:t>
            </a:r>
            <a:r>
              <a:rPr lang="en-US" sz="2400" dirty="0">
                <a:solidFill>
                  <a:schemeClr val="tx1"/>
                </a:solidFill>
              </a:rPr>
              <a:t>and </a:t>
            </a:r>
            <a:r>
              <a:rPr lang="en-US" sz="2400" b="1" dirty="0">
                <a:solidFill>
                  <a:schemeClr val="tx1"/>
                </a:solidFill>
              </a:rPr>
              <a:t>interconnectivity</a:t>
            </a:r>
            <a:r>
              <a:rPr lang="en-US" sz="2400" dirty="0">
                <a:solidFill>
                  <a:schemeClr val="tx1"/>
                </a:solidFill>
              </a:rPr>
              <a:t> expose energy infrastructure to cyber threats.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the Energy Sector</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21</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7656945" y="2194560"/>
            <a:ext cx="4223746" cy="3931512"/>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182879" y="1920239"/>
            <a:ext cx="7289339" cy="43604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Ø"/>
            </a:pPr>
            <a:r>
              <a:rPr lang="en-US" b="1" dirty="0">
                <a:solidFill>
                  <a:schemeClr val="tx1"/>
                </a:solidFill>
              </a:rPr>
              <a:t>Complexity of Infrastructure</a:t>
            </a:r>
            <a:endParaRPr lang="en-US" dirty="0">
              <a:solidFill>
                <a:schemeClr val="tx1"/>
              </a:solidFill>
            </a:endParaRP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Integration of legacy systems with modern technologies.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Diverse range of devices and protocols.</a:t>
            </a:r>
          </a:p>
          <a:p>
            <a:pPr marL="274320" indent="-287020">
              <a:spcBef>
                <a:spcPts val="600"/>
              </a:spcBef>
              <a:buClr>
                <a:schemeClr val="bg2"/>
              </a:buClr>
              <a:buSzPts val="1200"/>
              <a:buFont typeface="Wingdings" panose="05000000000000000000" pitchFamily="2" charset="2"/>
              <a:buChar char="Ø"/>
            </a:pPr>
            <a:r>
              <a:rPr lang="en-US" b="1" dirty="0">
                <a:solidFill>
                  <a:schemeClr val="tx1"/>
                </a:solidFill>
              </a:rPr>
              <a:t>High Value Targets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Energy infrastructure is a prime target for nation-state actors and cybercriminals.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Potential for large-scale disruptions and economic impact.</a:t>
            </a:r>
          </a:p>
          <a:p>
            <a:pPr marL="274320" indent="-287020">
              <a:spcBef>
                <a:spcPts val="600"/>
              </a:spcBef>
              <a:buClr>
                <a:schemeClr val="bg2"/>
              </a:buClr>
              <a:buSzPts val="1200"/>
              <a:buFont typeface="Wingdings" panose="05000000000000000000" pitchFamily="2" charset="2"/>
              <a:buChar char="Ø"/>
            </a:pPr>
            <a:r>
              <a:rPr lang="en-US" b="1" dirty="0">
                <a:solidFill>
                  <a:schemeClr val="tx1"/>
                </a:solidFill>
              </a:rPr>
              <a:t>Regulatory Compliance</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Stringent regulations and standards (e.g., NERC CIP, ISO 27001).</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Ensuring compliance while maintaining operational efficiency.</a:t>
            </a:r>
          </a:p>
        </p:txBody>
      </p:sp>
      <p:sp>
        <p:nvSpPr>
          <p:cNvPr id="5" name="Subtitle 2">
            <a:extLst>
              <a:ext uri="{FF2B5EF4-FFF2-40B4-BE49-F238E27FC236}">
                <a16:creationId xmlns:a16="http://schemas.microsoft.com/office/drawing/2014/main" id="{FB9FCF25-9C25-5F98-42E9-7DC408DDE949}"/>
              </a:ext>
            </a:extLst>
          </p:cNvPr>
          <p:cNvSpPr txBox="1">
            <a:spLocks/>
          </p:cNvSpPr>
          <p:nvPr/>
        </p:nvSpPr>
        <p:spPr>
          <a:xfrm>
            <a:off x="182880" y="1463040"/>
            <a:ext cx="31976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Key Challenges</a:t>
            </a:r>
          </a:p>
        </p:txBody>
      </p:sp>
    </p:spTree>
    <p:extLst>
      <p:ext uri="{BB962C8B-B14F-4D97-AF65-F5344CB8AC3E}">
        <p14:creationId xmlns:p14="http://schemas.microsoft.com/office/powerpoint/2010/main" val="3637013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the Energy Sector</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22</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6665716" y="1699292"/>
            <a:ext cx="5214975" cy="3931512"/>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182879" y="2011680"/>
            <a:ext cx="6319521" cy="36191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Ø"/>
            </a:pPr>
            <a:r>
              <a:rPr lang="en-US" b="1" dirty="0">
                <a:solidFill>
                  <a:schemeClr val="tx1"/>
                </a:solidFill>
              </a:rPr>
              <a:t>Advanced Persistent Threats (APTs)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Sophisticated, long-term cyber-attacks aimed at stealing data or disrupting operations.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Often involve multiple attack vectors and evasion techniques.</a:t>
            </a:r>
          </a:p>
          <a:p>
            <a:pPr marL="274320" indent="-287020">
              <a:spcBef>
                <a:spcPts val="600"/>
              </a:spcBef>
              <a:buClr>
                <a:schemeClr val="bg2"/>
              </a:buClr>
              <a:buSzPts val="1200"/>
              <a:buFont typeface="Wingdings" panose="05000000000000000000" pitchFamily="2" charset="2"/>
              <a:buChar char="Ø"/>
            </a:pPr>
            <a:r>
              <a:rPr lang="en-US" b="1" dirty="0">
                <a:solidFill>
                  <a:schemeClr val="tx1"/>
                </a:solidFill>
              </a:rPr>
              <a:t>Insider Threats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Risks from employees or contractors with privileged access.</a:t>
            </a:r>
          </a:p>
          <a:p>
            <a:pPr marL="731520" lvl="1" indent="-287020">
              <a:spcBef>
                <a:spcPts val="600"/>
              </a:spcBef>
              <a:buClr>
                <a:schemeClr val="bg2"/>
              </a:buClr>
              <a:buSzPts val="1200"/>
              <a:buFont typeface="Wingdings" panose="05000000000000000000" pitchFamily="2" charset="2"/>
              <a:buChar char="§"/>
            </a:pPr>
            <a:r>
              <a:rPr lang="en-US" dirty="0">
                <a:solidFill>
                  <a:schemeClr val="tx1"/>
                </a:solidFill>
              </a:rPr>
              <a:t>Potential for accidental or malicious actions leading to security breaches.</a:t>
            </a:r>
          </a:p>
        </p:txBody>
      </p:sp>
      <p:sp>
        <p:nvSpPr>
          <p:cNvPr id="5" name="Subtitle 2">
            <a:extLst>
              <a:ext uri="{FF2B5EF4-FFF2-40B4-BE49-F238E27FC236}">
                <a16:creationId xmlns:a16="http://schemas.microsoft.com/office/drawing/2014/main" id="{FB9FCF25-9C25-5F98-42E9-7DC408DDE949}"/>
              </a:ext>
            </a:extLst>
          </p:cNvPr>
          <p:cNvSpPr txBox="1">
            <a:spLocks/>
          </p:cNvSpPr>
          <p:nvPr/>
        </p:nvSpPr>
        <p:spPr>
          <a:xfrm>
            <a:off x="182880" y="1554480"/>
            <a:ext cx="31976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a:t>Key Challenges</a:t>
            </a:r>
            <a:endParaRPr lang="en-US" dirty="0"/>
          </a:p>
        </p:txBody>
      </p:sp>
    </p:spTree>
    <p:extLst>
      <p:ext uri="{BB962C8B-B14F-4D97-AF65-F5344CB8AC3E}">
        <p14:creationId xmlns:p14="http://schemas.microsoft.com/office/powerpoint/2010/main" val="407691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0" y="2946400"/>
            <a:ext cx="11988800" cy="391160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the Energy Sector</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822960" y="1645920"/>
            <a:ext cx="7223760" cy="197011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Description</a:t>
            </a:r>
            <a:r>
              <a:rPr kumimoji="0" lang="en-US" sz="1800" b="0" i="0" u="none" strike="noStrike" kern="0" cap="none" spc="0" normalizeH="0" baseline="0" noProof="0" dirty="0">
                <a:ln>
                  <a:noFill/>
                </a:ln>
                <a:solidFill>
                  <a:srgbClr val="000000"/>
                </a:solidFill>
                <a:effectLst/>
                <a:uLnTx/>
                <a:uFillTx/>
                <a:latin typeface="Century Gothic"/>
                <a:sym typeface="Century Gothic"/>
              </a:rPr>
              <a:t>: Coordinated cyberattack on Ukraine’s power grid causing widespread outages.</a:t>
            </a:r>
            <a:endParaRPr lang="en-US" sz="1800" dirty="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b="0" i="0" u="none" strike="noStrike" kern="0" cap="none" spc="0" normalizeH="0" baseline="0" noProof="0" dirty="0">
                <a:ln>
                  <a:noFill/>
                </a:ln>
                <a:solidFill>
                  <a:srgbClr val="000000"/>
                </a:solidFill>
                <a:effectLst/>
                <a:uLnTx/>
                <a:uFillTx/>
                <a:latin typeface="Century Gothic"/>
                <a:sym typeface="Century Gothic"/>
              </a:rPr>
              <a:t>Disruption of power supply to approximately 230,000 people.</a:t>
            </a:r>
            <a:endParaRPr kumimoji="0" lang="el-GR" sz="18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Lessons Learned: </a:t>
            </a:r>
            <a:r>
              <a:rPr kumimoji="0" lang="en-US" sz="1800" b="0" i="0" u="none" strike="noStrike" kern="0" cap="none" spc="0" normalizeH="0" baseline="0" noProof="0" dirty="0">
                <a:ln>
                  <a:noFill/>
                </a:ln>
                <a:solidFill>
                  <a:srgbClr val="000000"/>
                </a:solidFill>
                <a:effectLst/>
                <a:uLnTx/>
                <a:uFillTx/>
                <a:latin typeface="Century Gothic"/>
                <a:sym typeface="Century Gothic"/>
              </a:rPr>
              <a:t>Importance of incident response plans and real-time monitoring.</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457200" y="128016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n-US" sz="3600" b="0" i="0" u="none" strike="noStrike" kern="0" cap="none" spc="0" normalizeH="0" baseline="-25000" noProof="0" dirty="0">
                <a:ln>
                  <a:noFill/>
                </a:ln>
                <a:solidFill>
                  <a:srgbClr val="D87A1A"/>
                </a:solidFill>
                <a:effectLst/>
                <a:uLnTx/>
                <a:uFillTx/>
                <a:latin typeface="Century Gothic"/>
                <a:sym typeface="Century Gothic"/>
              </a:rPr>
              <a:t>Case Study 1: Ukraine Power Grid Attack (2015)</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49471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n-US" sz="3600" dirty="0">
                <a:solidFill>
                  <a:srgbClr val="D87A1A"/>
                </a:solidFill>
              </a:rPr>
              <a:t>Case Study 2: Colonial Pipeline Ransomware Attack (2021)</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65176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600" b="0" i="0" u="none" strike="noStrike" kern="0" cap="none" spc="0" normalizeH="0" baseline="0" noProof="0" dirty="0">
                <a:ln>
                  <a:noFill/>
                </a:ln>
                <a:solidFill>
                  <a:srgbClr val="000000"/>
                </a:solidFill>
                <a:effectLst/>
                <a:uLnTx/>
                <a:uFillTx/>
                <a:latin typeface="Century Gothic"/>
                <a:sym typeface="Century Gothic"/>
              </a:rPr>
              <a:t>Ransomware attack leading to the shutdown of a major U.S. fuel pipeline.</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Impact:</a:t>
            </a:r>
            <a:r>
              <a:rPr kumimoji="0" lang="en-US" sz="1600" b="0" i="0" u="none" strike="noStrike" kern="0" cap="none" spc="0" normalizeH="0" baseline="0" noProof="0" dirty="0">
                <a:ln>
                  <a:noFill/>
                </a:ln>
                <a:solidFill>
                  <a:srgbClr val="000000"/>
                </a:solidFill>
                <a:effectLst/>
                <a:uLnTx/>
                <a:uFillTx/>
                <a:latin typeface="Century Gothic"/>
                <a:sym typeface="Century Gothic"/>
              </a:rPr>
              <a:t> Fuel shortages and significant economic disruption.</a:t>
            </a:r>
            <a:endParaRPr kumimoji="0" lang="el-GR" sz="16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Lessons Learned: </a:t>
            </a:r>
            <a:r>
              <a:rPr kumimoji="0" lang="en-US" sz="1600" b="0" i="0" u="none" strike="noStrike" kern="0" cap="none" spc="0" normalizeH="0" baseline="0" noProof="0" dirty="0">
                <a:ln>
                  <a:noFill/>
                </a:ln>
                <a:solidFill>
                  <a:srgbClr val="000000"/>
                </a:solidFill>
                <a:effectLst/>
                <a:uLnTx/>
                <a:uFillTx/>
                <a:latin typeface="Century Gothic"/>
                <a:sym typeface="Century Gothic"/>
              </a:rPr>
              <a:t>Need for robust cybersecurity measures and contingency planning.</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567995"/>
            <a:ext cx="8287789" cy="94487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Case Study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 Triton Malware Incident </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(2017</a:t>
            </a:r>
            <a:r>
              <a:rPr kumimoji="0" lang="en-US" sz="4400" b="0" i="0" u="none" strike="noStrike" kern="0" cap="none" spc="0" normalizeH="0" baseline="-25000" noProof="0" dirty="0">
                <a:ln>
                  <a:noFill/>
                </a:ln>
                <a:solidFill>
                  <a:srgbClr val="D87A1A"/>
                </a:solidFill>
                <a:effectLst/>
                <a:uLnTx/>
                <a:uFillTx/>
                <a:latin typeface="Century Gothic"/>
                <a:sym typeface="Century Gothic"/>
              </a:rPr>
              <a:t>)</a:t>
            </a: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572000"/>
            <a:ext cx="7034418" cy="22368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800" i="0" u="none" strike="noStrike" kern="0" cap="none" spc="0" normalizeH="0" baseline="0" noProof="0" dirty="0">
                <a:ln>
                  <a:noFill/>
                </a:ln>
                <a:solidFill>
                  <a:srgbClr val="000000"/>
                </a:solidFill>
                <a:effectLst/>
                <a:uLnTx/>
                <a:uFillTx/>
                <a:latin typeface="Century Gothic"/>
                <a:sym typeface="Century Gothic"/>
              </a:rPr>
              <a:t>Malware targeting industrial </a:t>
            </a:r>
          </a:p>
          <a:p>
            <a:pPr marL="0" marR="0" lvl="0" indent="0" algn="l" defTabSz="914400" rtl="0" eaLnBrk="1" fontAlgn="auto" latinLnBrk="0" hangingPunct="1">
              <a:lnSpc>
                <a:spcPct val="100000"/>
              </a:lnSpc>
              <a:spcBef>
                <a:spcPts val="0"/>
              </a:spcBef>
              <a:spcAft>
                <a:spcPts val="600"/>
              </a:spcAft>
              <a:buClr>
                <a:srgbClr val="D87A1A"/>
              </a:buClr>
              <a:buSzPts val="1200"/>
              <a:tabLst/>
              <a:defRPr/>
            </a:pPr>
            <a:r>
              <a:rPr lang="en-US" sz="1800" dirty="0">
                <a:solidFill>
                  <a:srgbClr val="000000"/>
                </a:solidFill>
              </a:rPr>
              <a:t>     </a:t>
            </a:r>
            <a:r>
              <a:rPr kumimoji="0" lang="en-US" sz="1800" i="0" u="none" strike="noStrike" kern="0" cap="none" spc="0" normalizeH="0" baseline="0" noProof="0" dirty="0">
                <a:ln>
                  <a:noFill/>
                </a:ln>
                <a:solidFill>
                  <a:srgbClr val="000000"/>
                </a:solidFill>
                <a:effectLst/>
                <a:uLnTx/>
                <a:uFillTx/>
                <a:latin typeface="Century Gothic"/>
                <a:sym typeface="Century Gothic"/>
              </a:rPr>
              <a:t>control systems (ICS) in a petrochemical plant.</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i="0" u="none" strike="noStrike" kern="0" cap="none" spc="0" normalizeH="0" baseline="0" noProof="0" dirty="0">
                <a:ln>
                  <a:noFill/>
                </a:ln>
                <a:solidFill>
                  <a:srgbClr val="000000"/>
                </a:solidFill>
                <a:effectLst/>
                <a:uLnTx/>
                <a:uFillTx/>
                <a:latin typeface="Century Gothic"/>
                <a:sym typeface="Century Gothic"/>
              </a:rPr>
              <a:t>Attempted to cause physical damage by disabling safety systems.</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Lessons Learned: </a:t>
            </a:r>
            <a:r>
              <a:rPr kumimoji="0" lang="en-US" sz="1800" i="0" u="none" strike="noStrike" kern="0" cap="none" spc="0" normalizeH="0" baseline="0" noProof="0" dirty="0">
                <a:ln>
                  <a:noFill/>
                </a:ln>
                <a:solidFill>
                  <a:srgbClr val="000000"/>
                </a:solidFill>
                <a:effectLst/>
                <a:uLnTx/>
                <a:uFillTx/>
                <a:latin typeface="Century Gothic"/>
                <a:sym typeface="Century Gothic"/>
              </a:rPr>
              <a:t>Criticality of securing ICS and implementing layered defenses.</a:t>
            </a:r>
          </a:p>
        </p:txBody>
      </p:sp>
    </p:spTree>
    <p:extLst>
      <p:ext uri="{BB962C8B-B14F-4D97-AF65-F5344CB8AC3E}">
        <p14:creationId xmlns:p14="http://schemas.microsoft.com/office/powerpoint/2010/main" val="126365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the Energy Sector</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24</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82880" y="15544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Overview of Cyber Ranges and SIEM Tools</a:t>
            </a:r>
          </a:p>
        </p:txBody>
      </p:sp>
      <p:sp>
        <p:nvSpPr>
          <p:cNvPr id="4" name="Subtitle 2">
            <a:extLst>
              <a:ext uri="{FF2B5EF4-FFF2-40B4-BE49-F238E27FC236}">
                <a16:creationId xmlns:a16="http://schemas.microsoft.com/office/drawing/2014/main" id="{B6B70BFA-4A1E-6708-9C1E-7D1AA2E1F530}"/>
              </a:ext>
            </a:extLst>
          </p:cNvPr>
          <p:cNvSpPr txBox="1">
            <a:spLocks/>
          </p:cNvSpPr>
          <p:nvPr/>
        </p:nvSpPr>
        <p:spPr>
          <a:xfrm>
            <a:off x="8686800" y="2377440"/>
            <a:ext cx="2899685"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Cyber Ranges</a:t>
            </a:r>
          </a:p>
        </p:txBody>
      </p:sp>
      <p:sp>
        <p:nvSpPr>
          <p:cNvPr id="5" name="Subtitle 2">
            <a:extLst>
              <a:ext uri="{FF2B5EF4-FFF2-40B4-BE49-F238E27FC236}">
                <a16:creationId xmlns:a16="http://schemas.microsoft.com/office/drawing/2014/main" id="{05A89F9F-E858-12E0-0A4D-00A7C5E10EB2}"/>
              </a:ext>
            </a:extLst>
          </p:cNvPr>
          <p:cNvSpPr txBox="1">
            <a:spLocks/>
          </p:cNvSpPr>
          <p:nvPr/>
        </p:nvSpPr>
        <p:spPr>
          <a:xfrm>
            <a:off x="274320" y="2286000"/>
            <a:ext cx="2973623"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SIEM tools</a:t>
            </a:r>
          </a:p>
        </p:txBody>
      </p:sp>
      <p:sp>
        <p:nvSpPr>
          <p:cNvPr id="7" name="TextBox 6">
            <a:extLst>
              <a:ext uri="{FF2B5EF4-FFF2-40B4-BE49-F238E27FC236}">
                <a16:creationId xmlns:a16="http://schemas.microsoft.com/office/drawing/2014/main" id="{2A805A72-3E39-20BD-B7E1-6A904B9DDB3B}"/>
              </a:ext>
            </a:extLst>
          </p:cNvPr>
          <p:cNvSpPr txBox="1"/>
          <p:nvPr/>
        </p:nvSpPr>
        <p:spPr>
          <a:xfrm>
            <a:off x="1985818" y="3429000"/>
            <a:ext cx="4036291" cy="954107"/>
          </a:xfrm>
          <a:prstGeom prst="rect">
            <a:avLst/>
          </a:prstGeom>
          <a:noFill/>
        </p:spPr>
        <p:txBody>
          <a:bodyPr wrap="square" rtlCol="0">
            <a:spAutoFit/>
          </a:bodyPr>
          <a:lstStyle/>
          <a:p>
            <a:r>
              <a:rPr lang="en-US" dirty="0"/>
              <a:t>Visuals?</a:t>
            </a:r>
          </a:p>
          <a:p>
            <a:r>
              <a:rPr lang="en-US" dirty="0"/>
              <a:t>Diagram illustrating how a cyber range operates.</a:t>
            </a:r>
          </a:p>
          <a:p>
            <a:r>
              <a:rPr lang="en-US" dirty="0"/>
              <a:t>Flowchart showing the functionality of SIEM tools within a cyber range.</a:t>
            </a:r>
          </a:p>
        </p:txBody>
      </p:sp>
    </p:spTree>
    <p:extLst>
      <p:ext uri="{BB962C8B-B14F-4D97-AF65-F5344CB8AC3E}">
        <p14:creationId xmlns:p14="http://schemas.microsoft.com/office/powerpoint/2010/main" val="144011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404872"/>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dirty="0">
                <a:solidFill>
                  <a:schemeClr val="tx1"/>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a:t>
            </a:r>
            <a:r>
              <a:rPr lang="en-US" sz="2200" dirty="0"/>
              <a:t>Cloud-Based</a:t>
            </a:r>
            <a:r>
              <a:rPr lang="en-US" sz="2200" dirty="0">
                <a:solidFill>
                  <a:schemeClr val="tx2">
                    <a:lumMod val="50000"/>
                  </a:schemeClr>
                </a:solidFill>
              </a:rPr>
              <a:t>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1374011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49778" y="3019116"/>
            <a:ext cx="3163120" cy="1600438"/>
          </a:xfrm>
          <a:prstGeom prst="rect">
            <a:avLst/>
          </a:prstGeom>
          <a:solidFill>
            <a:schemeClr val="lt1"/>
          </a:solidFill>
        </p:spPr>
        <p:txBody>
          <a:bodyPr wrap="square" rtlCol="0">
            <a:spAutoFit/>
          </a:bodyPr>
          <a:lstStyle/>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Vulnerability management </a:t>
            </a:r>
            <a:r>
              <a:rPr kumimoji="0" lang="en-US" sz="1400" i="0" u="none" strike="noStrike" kern="0" cap="none" spc="0" normalizeH="0" baseline="0" noProof="0" dirty="0">
                <a:ln>
                  <a:noFill/>
                </a:ln>
                <a:solidFill>
                  <a:srgbClr val="000000"/>
                </a:solidFill>
                <a:effectLst/>
                <a:uLnTx/>
                <a:uFillTx/>
                <a:latin typeface="Century Gothic"/>
                <a:sym typeface="Century Gothic"/>
              </a:rPr>
              <a:t>is a critical component of cybersecurity, aimed at identifying, assessing, and mitigating security weaknesses within systems and infrastructure.</a:t>
            </a:r>
            <a:endParaRPr kumimoji="0" lang="el-GR" sz="1400" i="0" u="none" strike="noStrike" kern="0" cap="none" spc="0" normalizeH="0" baseline="0" noProof="0" dirty="0">
              <a:ln>
                <a:noFill/>
              </a:ln>
              <a:solidFill>
                <a:srgbClr val="000000"/>
              </a:solidFill>
              <a:effectLst/>
              <a:uLnTx/>
              <a:uFillTx/>
              <a:latin typeface="Century Gothic"/>
              <a:sym typeface="Century Gothic"/>
            </a:endParaRP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26</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83856"/>
            <a:ext cx="8201891" cy="64633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a:t>
            </a:r>
            <a:r>
              <a:rPr lang="en-US" dirty="0"/>
              <a:t>Principles of Vulnerability Management </a:t>
            </a:r>
          </a:p>
          <a:p>
            <a:pPr>
              <a:spcAft>
                <a:spcPts val="600"/>
              </a:spcAft>
            </a:pPr>
            <a:r>
              <a:rPr lang="en-US" sz="3600" dirty="0"/>
              <a:t>in Energy Operations</a:t>
            </a:r>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91" y="2262719"/>
            <a:ext cx="5018422" cy="3593523"/>
          </a:xfrm>
          <a:prstGeom prst="rect">
            <a:avLst/>
          </a:prstGeom>
          <a:solidFill>
            <a:schemeClr val="lt1"/>
          </a:solidFill>
        </p:spPr>
      </p:pic>
    </p:spTree>
    <p:extLst>
      <p:ext uri="{BB962C8B-B14F-4D97-AF65-F5344CB8AC3E}">
        <p14:creationId xmlns:p14="http://schemas.microsoft.com/office/powerpoint/2010/main" val="14304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18288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u="sng" dirty="0">
                <a:uFill>
                  <a:solidFill>
                    <a:schemeClr val="bg2"/>
                  </a:solidFill>
                </a:uFill>
              </a:rPr>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89" y="1920240"/>
            <a:ext cx="5018422" cy="3593523"/>
          </a:xfrm>
          <a:prstGeom prst="rect">
            <a:avLst/>
          </a:prstGeom>
          <a:solidFill>
            <a:schemeClr val="lt1"/>
          </a:solidFill>
        </p:spPr>
      </p:pic>
      <p:sp>
        <p:nvSpPr>
          <p:cNvPr id="9" name="TextBox 8">
            <a:extLst>
              <a:ext uri="{FF2B5EF4-FFF2-40B4-BE49-F238E27FC236}">
                <a16:creationId xmlns:a16="http://schemas.microsoft.com/office/drawing/2014/main" id="{1B9E0C67-081E-5575-7D5D-B51C1DE06CDB}"/>
              </a:ext>
            </a:extLst>
          </p:cNvPr>
          <p:cNvSpPr txBox="1"/>
          <p:nvPr/>
        </p:nvSpPr>
        <p:spPr>
          <a:xfrm>
            <a:off x="457200" y="2377440"/>
            <a:ext cx="3565235" cy="2385268"/>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Continuous Improvement:</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Continuously monitor systems for new vulnerabilities and re-evaluate existing ones.</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Update vulnerability management processes and tools to adapt to evolving threats and technologies.</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Conduct regular reviews and audits to ensure the effectiveness and compliance of the vulnerability management program</a:t>
            </a:r>
            <a:r>
              <a:rPr kumimoji="0" lang="en-US" sz="1200" b="1" i="0" u="none" strike="noStrike" kern="0" cap="none" spc="0" normalizeH="0" baseline="0" noProof="0" dirty="0">
                <a:ln>
                  <a:noFill/>
                </a:ln>
                <a:solidFill>
                  <a:srgbClr val="000000"/>
                </a:solidFill>
                <a:effectLst/>
                <a:uLnTx/>
                <a:uFillTx/>
                <a:latin typeface="Century Gothic"/>
                <a:sym typeface="Century Gothic"/>
              </a:rPr>
              <a:t>.</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3" name="TextBox 2">
            <a:extLst>
              <a:ext uri="{FF2B5EF4-FFF2-40B4-BE49-F238E27FC236}">
                <a16:creationId xmlns:a16="http://schemas.microsoft.com/office/drawing/2014/main" id="{BBE08603-9809-5C86-9280-AB4ADF94E831}"/>
              </a:ext>
            </a:extLst>
          </p:cNvPr>
          <p:cNvSpPr txBox="1"/>
          <p:nvPr/>
        </p:nvSpPr>
        <p:spPr>
          <a:xfrm>
            <a:off x="822960" y="914400"/>
            <a:ext cx="7393707" cy="1200329"/>
          </a:xfrm>
          <a:prstGeom prst="rect">
            <a:avLst/>
          </a:prstGeom>
          <a:noFill/>
          <a:ln>
            <a:noFill/>
            <a:round/>
          </a:ln>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Identification</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Conduct regular and comprehensive scans to detect vulnerabilities across all assets, of both IT and Operational Technology (OT) environments to identify vulnerabilities. </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Utilize automated tools specifically designed for industrial control systems (ICS) and SCADA systems.</a:t>
            </a:r>
          </a:p>
        </p:txBody>
      </p:sp>
      <p:sp>
        <p:nvSpPr>
          <p:cNvPr id="4" name="TextBox 3">
            <a:extLst>
              <a:ext uri="{FF2B5EF4-FFF2-40B4-BE49-F238E27FC236}">
                <a16:creationId xmlns:a16="http://schemas.microsoft.com/office/drawing/2014/main" id="{DAF7CDC0-356D-1ADB-9C05-C0527687645E}"/>
              </a:ext>
            </a:extLst>
          </p:cNvPr>
          <p:cNvSpPr txBox="1"/>
          <p:nvPr/>
        </p:nvSpPr>
        <p:spPr>
          <a:xfrm>
            <a:off x="8605211" y="1179660"/>
            <a:ext cx="3604336" cy="2569934"/>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Assessment</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Prioritize vulnerabilities based on potential impact on critical energy infrastructure, their severity and exploitability</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Apply risk assessment methodologies to determine the urgency of remediation efforts, in the context of both cyber and physical security</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Consider factors specific to energy operations, such as the criticality of affected systems and regulatory requirements.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6" name="TextBox 5">
            <a:extLst>
              <a:ext uri="{FF2B5EF4-FFF2-40B4-BE49-F238E27FC236}">
                <a16:creationId xmlns:a16="http://schemas.microsoft.com/office/drawing/2014/main" id="{74E62FDB-CE20-D3DF-2341-C39FF50E66FE}"/>
              </a:ext>
            </a:extLst>
          </p:cNvPr>
          <p:cNvSpPr txBox="1"/>
          <p:nvPr/>
        </p:nvSpPr>
        <p:spPr>
          <a:xfrm>
            <a:off x="8595360" y="4114800"/>
            <a:ext cx="3604336" cy="2385268"/>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Remediation</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Develop and implement a remediation plan that includes patch management, configuration changes, and other corrective actions.</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Coordinate with various teams, including IT, OT, and compliance, to ensure timely and effective remediation.</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Establish a timeline for remediation based on the risk assessment and criticality of assets.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8" name="TextBox 7">
            <a:extLst>
              <a:ext uri="{FF2B5EF4-FFF2-40B4-BE49-F238E27FC236}">
                <a16:creationId xmlns:a16="http://schemas.microsoft.com/office/drawing/2014/main" id="{0A095341-9463-FA79-3508-30B1616F2B4A}"/>
              </a:ext>
            </a:extLst>
          </p:cNvPr>
          <p:cNvSpPr txBox="1"/>
          <p:nvPr/>
        </p:nvSpPr>
        <p:spPr>
          <a:xfrm>
            <a:off x="378692" y="5212080"/>
            <a:ext cx="6668653" cy="1646605"/>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Reporting</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Maintain detailed records of identified vulnerabilities, assessment results, and remediation actions.</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Provide regular reports to stakeholders, including management and regulatory bodies (e.g., NERC CIP) to demonstrate compliance and transparency. </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Use dashboards and visualizations to track and communicate the status of vulnerability management efforts.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Tree>
    <p:extLst>
      <p:ext uri="{BB962C8B-B14F-4D97-AF65-F5344CB8AC3E}">
        <p14:creationId xmlns:p14="http://schemas.microsoft.com/office/powerpoint/2010/main" val="166382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457200" y="1645920"/>
            <a:ext cx="11440369" cy="4616648"/>
          </a:xfrm>
          <a:prstGeom prst="rect">
            <a:avLst/>
          </a:prstGeom>
          <a:solidFill>
            <a:schemeClr val="lt1"/>
          </a:solidFill>
        </p:spPr>
        <p:txBody>
          <a:bodyPr wrap="square" lIns="0" tIns="0" rIns="0" bIns="0" rtlCol="0">
            <a:spAutoFit/>
          </a:bodyPr>
          <a:lstStyle/>
          <a:p>
            <a:pPr marL="285750" indent="-285750">
              <a:spcBef>
                <a:spcPts val="600"/>
              </a:spcBef>
              <a:buClr>
                <a:srgbClr val="D87A1A"/>
              </a:buClr>
              <a:buSzPts val="1200"/>
              <a:buFont typeface="Wingdings" panose="05000000000000000000" pitchFamily="2" charset="2"/>
              <a:buChar char="Ø"/>
              <a:defRPr/>
            </a:pPr>
            <a:r>
              <a:rPr kumimoji="0" lang="en-US" b="1" i="0" u="none" strike="noStrike" kern="0" cap="none" spc="0" normalizeH="0" baseline="0" noProof="0" dirty="0">
                <a:ln>
                  <a:noFill/>
                </a:ln>
                <a:solidFill>
                  <a:srgbClr val="000000"/>
                </a:solidFill>
                <a:effectLst/>
                <a:uLnTx/>
                <a:uFillTx/>
                <a:latin typeface="Century Gothic"/>
                <a:sym typeface="Century Gothic"/>
              </a:rPr>
              <a:t>Regular Scanning and Monitoring</a:t>
            </a:r>
          </a:p>
          <a:p>
            <a:pPr lvl="8">
              <a:buClr>
                <a:srgbClr val="D87A1A"/>
              </a:buClr>
              <a:buSzPts val="1200"/>
              <a:defRPr/>
            </a:pPr>
            <a:r>
              <a:rPr kumimoji="0" lang="en-US" i="0" u="none" strike="noStrike" kern="0" cap="none" spc="0" normalizeH="0" baseline="0" noProof="0" dirty="0">
                <a:ln>
                  <a:noFill/>
                </a:ln>
                <a:solidFill>
                  <a:srgbClr val="000000"/>
                </a:solidFill>
                <a:effectLst/>
                <a:uLnTx/>
                <a:uFillTx/>
                <a:latin typeface="Century Gothic"/>
                <a:sym typeface="Century Gothic"/>
              </a:rPr>
              <a:t>Schedule frequent vulnerability scans and continuous monitoring to detect new vulnerabilities promptly.</a:t>
            </a:r>
          </a:p>
          <a:p>
            <a:pPr lvl="8">
              <a:buClr>
                <a:srgbClr val="D87A1A"/>
              </a:buClr>
              <a:buSzPts val="1200"/>
              <a:defRPr/>
            </a:pPr>
            <a:r>
              <a:rPr kumimoji="0" lang="en-US" i="0" u="none" strike="noStrike" kern="0" cap="none" spc="0" normalizeH="0" baseline="0" noProof="0" dirty="0">
                <a:ln>
                  <a:noFill/>
                </a:ln>
                <a:solidFill>
                  <a:srgbClr val="000000"/>
                </a:solidFill>
                <a:effectLst/>
                <a:uLnTx/>
                <a:uFillTx/>
                <a:latin typeface="Century Gothic"/>
                <a:sym typeface="Century Gothic"/>
              </a:rPr>
              <a:t>Use both automated tools and manual reviews to ensure comprehensive coverage. </a:t>
            </a:r>
          </a:p>
          <a:p>
            <a:pPr lvl="8">
              <a:buClr>
                <a:srgbClr val="D87A1A"/>
              </a:buClr>
              <a:buSzPts val="1200"/>
              <a:defRPr/>
            </a:pPr>
            <a:r>
              <a:rPr kumimoji="0" lang="en-US" i="0" u="none" strike="noStrike" kern="0" cap="none" spc="0" normalizeH="0" baseline="0" noProof="0" dirty="0">
                <a:ln>
                  <a:noFill/>
                </a:ln>
                <a:solidFill>
                  <a:srgbClr val="000000"/>
                </a:solidFill>
                <a:effectLst/>
                <a:uLnTx/>
                <a:uFillTx/>
                <a:latin typeface="Century Gothic"/>
                <a:sym typeface="Century Gothic"/>
              </a:rPr>
              <a:t>Use specialized tools for monitoring industrial control systems (ICS).</a:t>
            </a:r>
          </a:p>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Patch Management</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Establish a systematic patch management process to apply security updates promptly, ensuring minimal disruption to critical operations.</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Test patches in a controlled environment before deployment to avoid disrupting critical operations.</a:t>
            </a:r>
          </a:p>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Risk-Based Approach</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Prioritize vulnerabilities based on risk, focusing on those that pose the highest threat to critical infrastructure.</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risk metrics such as CVSS scores, potential impact, and exploit availability.</a:t>
            </a:r>
          </a:p>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Cross-Functional Collaboration</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Foster collaboration between IT, OT, and security teams to address vulnerabilities effectively.</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all stakeholders are aware of their roles and responsibilities in the vulnerability management process.</a:t>
            </a:r>
          </a:p>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Incident Response Integration</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Integrate vulnerability management with the incident response plan to ensure swift action when vulnerabilities are exploited.</a:t>
            </a:r>
          </a:p>
          <a:p>
            <a:pPr marR="0" lvl="0" defTabSz="914400" rtl="0" eaLnBrk="1" fontAlgn="auto" latinLnBrk="0" hangingPunct="1">
              <a:lnSpc>
                <a:spcPct val="100000"/>
              </a:lnSpc>
              <a:buClr>
                <a:srgbClr val="D87A1A"/>
              </a:buClr>
              <a:buSzPts val="1200"/>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Conduct joint drills and simulations to improve coordination and response capabilities.</a:t>
            </a:r>
          </a:p>
          <a:p>
            <a:pPr marL="285750" indent="-285750">
              <a:buClr>
                <a:schemeClr val="bg2"/>
              </a:buClr>
              <a:buFont typeface="Wingdings" panose="05000000000000000000" pitchFamily="2" charset="2"/>
              <a:buChar char="Ø"/>
            </a:pPr>
            <a:r>
              <a:rPr lang="en-US" b="1" dirty="0">
                <a:latin typeface="Century Gothic"/>
              </a:rPr>
              <a:t>Regulatory Compliance</a:t>
            </a:r>
          </a:p>
          <a:p>
            <a:r>
              <a:rPr lang="en-US" dirty="0">
                <a:latin typeface="Century Gothic"/>
              </a:rPr>
              <a:t>Ensure adherence to industry-specific regulations and standards such as NERC CIP, ISO 27001, and IEC 62443.</a:t>
            </a:r>
          </a:p>
          <a:p>
            <a:r>
              <a:rPr lang="en-US" dirty="0">
                <a:latin typeface="Century Gothic"/>
              </a:rPr>
              <a:t>Maintain documentation and evidence of compliance to facilitate audits and demonstrate commitment to security.</a:t>
            </a:r>
          </a:p>
        </p:txBody>
      </p:sp>
      <p:sp>
        <p:nvSpPr>
          <p:cNvPr id="460" name="Google Shape;460;g2c46ccb187e_0_158"/>
          <p:cNvSpPr txBox="1">
            <a:spLocks noGrp="1"/>
          </p:cNvSpPr>
          <p:nvPr>
            <p:ph type="ctrTitle"/>
          </p:nvPr>
        </p:nvSpPr>
        <p:spPr>
          <a:xfrm>
            <a:off x="91440" y="182880"/>
            <a:ext cx="10791000" cy="6615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28</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05840"/>
            <a:ext cx="12062650" cy="347788"/>
          </a:xfrm>
          <a:prstGeom prst="rect">
            <a:avLst/>
          </a:prstGeom>
          <a:solidFill>
            <a:schemeClr val="lt1"/>
          </a:solid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spcAft>
                <a:spcPts val="600"/>
              </a:spcAft>
            </a:pPr>
            <a:r>
              <a:rPr lang="en-US" b="1" dirty="0"/>
              <a:t> </a:t>
            </a:r>
            <a:r>
              <a:rPr lang="en-US" dirty="0"/>
              <a:t>Best Practices in Vulnerability Management </a:t>
            </a:r>
            <a:r>
              <a:rPr lang="en-US" sz="4000" dirty="0"/>
              <a:t>for the Energy Sector</a:t>
            </a:r>
          </a:p>
        </p:txBody>
      </p:sp>
    </p:spTree>
    <p:extLst>
      <p:ext uri="{BB962C8B-B14F-4D97-AF65-F5344CB8AC3E}">
        <p14:creationId xmlns:p14="http://schemas.microsoft.com/office/powerpoint/2010/main" val="335812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63240"/>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highlight>
                  <a:schemeClr val="lt1"/>
                </a:highlight>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a:t>
            </a:r>
            <a:r>
              <a:rPr lang="en-US" sz="2200" dirty="0"/>
              <a:t>Cloud-Based</a:t>
            </a:r>
            <a:r>
              <a:rPr lang="en-US" sz="2200" dirty="0">
                <a:solidFill>
                  <a:schemeClr val="tx2">
                    <a:lumMod val="50000"/>
                  </a:schemeClr>
                </a:solidFill>
              </a:rPr>
              <a:t>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246517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Energy sector professionals</a:t>
            </a:r>
          </a:p>
          <a:p>
            <a:pPr marL="0" lvl="0" indent="0" algn="ctr" rtl="0">
              <a:lnSpc>
                <a:spcPct val="100000"/>
              </a:lnSpc>
              <a:spcBef>
                <a:spcPts val="0"/>
              </a:spcBef>
              <a:spcAft>
                <a:spcPts val="0"/>
              </a:spcAft>
              <a:buSzPts val="1400"/>
              <a:buNone/>
            </a:pPr>
            <a:r>
              <a:rPr lang="en-US" dirty="0"/>
              <a:t>and/or IT professionals with Basic IT Knowledge</a:t>
            </a:r>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29" name="Google Shape;229;p3"/>
          <p:cNvSpPr txBox="1">
            <a:spLocks noGrp="1"/>
          </p:cNvSpPr>
          <p:nvPr>
            <p:ph type="body" idx="6"/>
          </p:nvPr>
        </p:nvSpPr>
        <p:spPr>
          <a:xfrm>
            <a:off x="4745736" y="3748088"/>
            <a:ext cx="2615183" cy="1135079"/>
          </a:xfrm>
          <a:prstGeom prst="rect">
            <a:avLst/>
          </a:prstGeom>
          <a:noFill/>
          <a:ln>
            <a:noFill/>
          </a:ln>
        </p:spPr>
        <p:txBody>
          <a:bodyPr spcFirstLastPara="1" wrap="square" lIns="0" tIns="45700" rIns="0" bIns="45700" anchor="t" anchorCtr="0">
            <a:noAutofit/>
          </a:bodyPr>
          <a:lstStyle/>
          <a:p>
            <a:pPr marL="0" lvl="0" indent="0" rtl="0">
              <a:lnSpc>
                <a:spcPct val="100000"/>
              </a:lnSpc>
              <a:spcBef>
                <a:spcPts val="0"/>
              </a:spcBef>
              <a:spcAft>
                <a:spcPts val="0"/>
              </a:spcAft>
              <a:buSzPts val="1400"/>
              <a:buNone/>
            </a:pPr>
            <a:r>
              <a:rPr lang="en-US" dirty="0"/>
              <a:t>Cybersecurity strategies tailored for the energy sector &amp; </a:t>
            </a:r>
            <a:r>
              <a:rPr lang="en-US" b="1" dirty="0"/>
              <a:t>demo</a:t>
            </a:r>
            <a:r>
              <a:rPr lang="en-US" dirty="0"/>
              <a:t> of alerting reporting &amp;monitoring via Security information &amp; event management tool.</a:t>
            </a:r>
            <a:endParaRPr dirty="0"/>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31" name="Google Shape;231;p3" descr="Circuit"/>
          <p:cNvPicPr preferRelativeResize="0">
            <a:picLocks noGrp="1"/>
          </p:cNvPicPr>
          <p:nvPr>
            <p:ph type="pic" idx="8"/>
          </p:nvPr>
        </p:nvPicPr>
        <p:blipFill rotWithShape="1">
          <a:blip r:embed="rId3">
            <a:alphaModFix/>
          </a:blip>
          <a:srcRect t="4502" b="4501"/>
          <a:stretch/>
        </p:blipFill>
        <p:spPr>
          <a:xfrm>
            <a:off x="8916470" y="2675425"/>
            <a:ext cx="1005840" cy="914400"/>
          </a:xfrm>
          <a:prstGeom prst="rect">
            <a:avLst/>
          </a:prstGeom>
          <a:noFill/>
          <a:ln>
            <a:noFill/>
          </a:ln>
        </p:spPr>
      </p:pic>
      <p:sp>
        <p:nvSpPr>
          <p:cNvPr id="232" name="Google Shape;232;p3"/>
          <p:cNvSpPr txBox="1">
            <a:spLocks noGrp="1"/>
          </p:cNvSpPr>
          <p:nvPr>
            <p:ph type="body" idx="9"/>
          </p:nvPr>
        </p:nvSpPr>
        <p:spPr>
          <a:xfrm>
            <a:off x="8281986" y="3639312"/>
            <a:ext cx="2276762" cy="124385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Attendees will gain practical insights through demos on topics such as real-time notifications, reports on system status, &amp;continuous monitoring of critical infrastructures.</a:t>
            </a:r>
            <a:endParaRPr dirty="0"/>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4" name="Google Shape;234;p3"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Abacus"/>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1" y="1828800"/>
            <a:ext cx="11009745" cy="4708981"/>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Phishing Attacks</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400" i="0" u="none" strike="noStrike" kern="0" cap="none" spc="0" normalizeH="0" baseline="0" noProof="0" dirty="0">
                <a:ln>
                  <a:noFill/>
                </a:ln>
                <a:solidFill>
                  <a:srgbClr val="000000"/>
                </a:solidFill>
                <a:effectLst/>
                <a:uLnTx/>
                <a:uFillTx/>
                <a:latin typeface="Century Gothic"/>
                <a:sym typeface="Century Gothic"/>
              </a:rPr>
              <a:t>Deceptive emails designed to trick recipients into revealing sensitive info.</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Impact: </a:t>
            </a:r>
            <a:r>
              <a:rPr kumimoji="0" lang="en-US" sz="1400" i="0" u="none" strike="noStrike" kern="0" cap="none" spc="0" normalizeH="0" baseline="0" noProof="0" dirty="0">
                <a:ln>
                  <a:noFill/>
                </a:ln>
                <a:solidFill>
                  <a:srgbClr val="000000"/>
                </a:solidFill>
                <a:effectLst/>
                <a:uLnTx/>
                <a:uFillTx/>
                <a:latin typeface="Century Gothic"/>
                <a:sym typeface="Century Gothic"/>
              </a:rPr>
              <a:t>Can lead to unauthorized access to networks and systems.</a:t>
            </a:r>
            <a:r>
              <a:rPr kumimoji="0" lang="en-US" sz="1400" b="1" i="0" u="none" strike="noStrike" kern="0" cap="none" spc="0" normalizeH="0" baseline="0" noProof="0" dirty="0">
                <a:ln>
                  <a:noFill/>
                </a:ln>
                <a:solidFill>
                  <a:srgbClr val="000000"/>
                </a:solidFill>
                <a:effectLst/>
                <a:uLnTx/>
                <a:uFillTx/>
                <a:latin typeface="Century Gothic"/>
                <a:sym typeface="Century Gothic"/>
              </a:rPr>
              <a:t> </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Ransomware</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400" i="0" u="none" strike="noStrike" kern="0" cap="none" spc="0" normalizeH="0" baseline="0" noProof="0" dirty="0">
                <a:ln>
                  <a:noFill/>
                </a:ln>
                <a:solidFill>
                  <a:srgbClr val="000000"/>
                </a:solidFill>
                <a:effectLst/>
                <a:uLnTx/>
                <a:uFillTx/>
                <a:latin typeface="Century Gothic"/>
                <a:sym typeface="Century Gothic"/>
              </a:rPr>
              <a:t>Malicious software that encrypts data &amp; demands a ransom for its release.</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Impact: </a:t>
            </a:r>
            <a:r>
              <a:rPr kumimoji="0" lang="en-US" sz="1400" i="0" u="none" strike="noStrike" kern="0" cap="none" spc="0" normalizeH="0" baseline="0" noProof="0" dirty="0">
                <a:ln>
                  <a:noFill/>
                </a:ln>
                <a:solidFill>
                  <a:srgbClr val="000000"/>
                </a:solidFill>
                <a:effectLst/>
                <a:uLnTx/>
                <a:uFillTx/>
                <a:latin typeface="Century Gothic"/>
                <a:sym typeface="Century Gothic"/>
              </a:rPr>
              <a:t>Can disrupt operations and lead to significant financial losses.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Advanced Persistent Threats (APTs)</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400" i="0" u="none" strike="noStrike" kern="0" cap="none" spc="0" normalizeH="0" baseline="0" noProof="0" dirty="0">
                <a:ln>
                  <a:noFill/>
                </a:ln>
                <a:solidFill>
                  <a:srgbClr val="000000"/>
                </a:solidFill>
                <a:effectLst/>
                <a:uLnTx/>
                <a:uFillTx/>
                <a:latin typeface="Century Gothic"/>
                <a:sym typeface="Century Gothic"/>
              </a:rPr>
              <a:t>Long-term targeted attacks often conducted by nation-state actors.</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Impact: </a:t>
            </a:r>
            <a:r>
              <a:rPr kumimoji="0" lang="en-US" sz="1400" i="0" u="none" strike="noStrike" kern="0" cap="none" spc="0" normalizeH="0" baseline="0" noProof="0" dirty="0">
                <a:ln>
                  <a:noFill/>
                </a:ln>
                <a:solidFill>
                  <a:srgbClr val="000000"/>
                </a:solidFill>
                <a:effectLst/>
                <a:uLnTx/>
                <a:uFillTx/>
                <a:latin typeface="Century Gothic"/>
                <a:sym typeface="Century Gothic"/>
              </a:rPr>
              <a:t>Infiltration of networks to steal information or sabotage operations.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Denial of Service (DoS) Attacks</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400" i="0" u="none" strike="noStrike" kern="0" cap="none" spc="0" normalizeH="0" baseline="0" noProof="0" dirty="0">
                <a:ln>
                  <a:noFill/>
                </a:ln>
                <a:solidFill>
                  <a:srgbClr val="000000"/>
                </a:solidFill>
                <a:effectLst/>
                <a:uLnTx/>
                <a:uFillTx/>
                <a:latin typeface="Century Gothic"/>
                <a:sym typeface="Century Gothic"/>
              </a:rPr>
              <a:t>Overloading systems with traffic to make them unavailable.</a:t>
            </a:r>
          </a:p>
          <a:p>
            <a:pPr marL="274320" marR="0" lvl="0" indent="-287020" algn="l" defTabSz="914400" rtl="0" eaLnBrk="1" fontAlgn="auto" latinLnBrk="0" hangingPunct="1">
              <a:lnSpc>
                <a:spcPct val="100000"/>
              </a:lnSpc>
              <a:spcBef>
                <a:spcPts val="600"/>
              </a:spcBef>
              <a:spcAft>
                <a:spcPts val="600"/>
              </a:spcAft>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Impact: </a:t>
            </a:r>
            <a:r>
              <a:rPr kumimoji="0" lang="en-US" sz="1400" i="0" u="none" strike="noStrike" kern="0" cap="none" spc="0" normalizeH="0" baseline="0" noProof="0" dirty="0">
                <a:ln>
                  <a:noFill/>
                </a:ln>
                <a:solidFill>
                  <a:srgbClr val="000000"/>
                </a:solidFill>
                <a:effectLst/>
                <a:uLnTx/>
                <a:uFillTx/>
                <a:latin typeface="Century Gothic"/>
                <a:sym typeface="Century Gothic"/>
              </a:rPr>
              <a:t>Can interrupt services and impact operational continuity.</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Malware</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Description: </a:t>
            </a:r>
            <a:r>
              <a:rPr kumimoji="0" lang="en-US" sz="1400" i="0" u="none" strike="noStrike" kern="0" cap="none" spc="0" normalizeH="0" baseline="0" noProof="0" dirty="0">
                <a:ln>
                  <a:noFill/>
                </a:ln>
                <a:solidFill>
                  <a:srgbClr val="000000"/>
                </a:solidFill>
                <a:effectLst/>
                <a:uLnTx/>
                <a:uFillTx/>
                <a:latin typeface="Century Gothic"/>
                <a:sym typeface="Century Gothic"/>
              </a:rPr>
              <a:t>Malicious software designed to damage or disable systems.</a:t>
            </a:r>
          </a:p>
          <a:p>
            <a:pPr marL="274320" marR="0" lvl="0" indent="-28702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Impact: </a:t>
            </a:r>
            <a:r>
              <a:rPr kumimoji="0" lang="en-US" sz="1400" i="0" u="none" strike="noStrike" kern="0" cap="none" spc="0" normalizeH="0" baseline="0" noProof="0" dirty="0">
                <a:ln>
                  <a:noFill/>
                </a:ln>
                <a:solidFill>
                  <a:srgbClr val="000000"/>
                </a:solidFill>
                <a:effectLst/>
                <a:uLnTx/>
                <a:uFillTx/>
                <a:latin typeface="Century Gothic"/>
                <a:sym typeface="Century Gothic"/>
              </a:rPr>
              <a:t>Can compromise the integrity and availability of critical systems.</a:t>
            </a:r>
          </a:p>
        </p:txBody>
      </p:sp>
      <p:pic>
        <p:nvPicPr>
          <p:cNvPr id="10" name="Picture 9">
            <a:extLst>
              <a:ext uri="{FF2B5EF4-FFF2-40B4-BE49-F238E27FC236}">
                <a16:creationId xmlns:a16="http://schemas.microsoft.com/office/drawing/2014/main" id="{DB0B1212-FA7B-2A29-A0BF-0F7CD5AD7E07}"/>
              </a:ext>
            </a:extLst>
          </p:cNvPr>
          <p:cNvPicPr>
            <a:picLocks noChangeAspect="1"/>
          </p:cNvPicPr>
          <p:nvPr/>
        </p:nvPicPr>
        <p:blipFill>
          <a:blip r:embed="rId3"/>
          <a:stretch>
            <a:fillRect/>
          </a:stretch>
        </p:blipFill>
        <p:spPr>
          <a:xfrm>
            <a:off x="8771702" y="1788424"/>
            <a:ext cx="3420298" cy="3184415"/>
          </a:xfrm>
          <a:prstGeom prst="rect">
            <a:avLst/>
          </a:prstGeom>
        </p:spPr>
      </p:pic>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30</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59234"/>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dirty="0"/>
              <a:t>Common </a:t>
            </a:r>
            <a:r>
              <a:rPr lang="en-US" b="1" dirty="0"/>
              <a:t>Cyber Threats </a:t>
            </a:r>
          </a:p>
          <a:p>
            <a:pPr>
              <a:spcAft>
                <a:spcPts val="600"/>
              </a:spcAft>
            </a:pPr>
            <a:r>
              <a:rPr lang="en-US" sz="4000" dirty="0"/>
              <a:t>Targeting Energy Infrastructure</a:t>
            </a:r>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2420814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1" y="1828800"/>
            <a:ext cx="11009745" cy="4401205"/>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Incident Response Plan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Develop and regularly update a comprehensive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it includes procedures for detection, containment, eradication, and recovery.</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Regular Training and Drills: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Conduct regular training sessions and simulation exercises for staff.</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cyber ranges to simulate real-world attack scenarios.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Real-Time Monitoring and Alerts: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Implement continuous monitoring using SIEM tools.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Set up real-time alerts for suspicious activities and anomalies.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Rapid Containment Strategies: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Isolate affected systems to prevent the spread of threats.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network segmentation to limit the impact of breaches.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Effective Communication:</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Establish clear communication channels for internal and external stakeholders.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timely and accurate information dissemination during incidents.</a:t>
            </a:r>
          </a:p>
        </p:txBody>
      </p:sp>
      <p:pic>
        <p:nvPicPr>
          <p:cNvPr id="10" name="Picture 9">
            <a:extLst>
              <a:ext uri="{FF2B5EF4-FFF2-40B4-BE49-F238E27FC236}">
                <a16:creationId xmlns:a16="http://schemas.microsoft.com/office/drawing/2014/main" id="{DB0B1212-FA7B-2A29-A0BF-0F7CD5AD7E07}"/>
              </a:ext>
            </a:extLst>
          </p:cNvPr>
          <p:cNvPicPr>
            <a:picLocks noChangeAspect="1"/>
          </p:cNvPicPr>
          <p:nvPr/>
        </p:nvPicPr>
        <p:blipFill>
          <a:blip r:embed="rId3"/>
          <a:stretch>
            <a:fillRect/>
          </a:stretch>
        </p:blipFill>
        <p:spPr>
          <a:xfrm>
            <a:off x="8771702" y="1788424"/>
            <a:ext cx="3420298" cy="3184415"/>
          </a:xfrm>
          <a:prstGeom prst="rect">
            <a:avLst/>
          </a:prstGeom>
        </p:spPr>
      </p:pic>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59234"/>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Best Practices </a:t>
            </a:r>
          </a:p>
          <a:p>
            <a:pPr>
              <a:spcAft>
                <a:spcPts val="600"/>
              </a:spcAft>
            </a:pPr>
            <a:r>
              <a:rPr lang="en-US" dirty="0"/>
              <a:t>for Swift Cyber Incident Response </a:t>
            </a:r>
            <a:endParaRPr lang="en-US" sz="4000" dirty="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1011898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1" y="1828800"/>
            <a:ext cx="11009745" cy="4401205"/>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Incident Response Plan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Develop and regularly update a comprehensive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it includes procedures for detection, containment, eradication, and recovery.</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Regular Training and Drills: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Conduct regular training sessions and simulation exercises for staff.</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cyber ranges to simulate real-world attack scenarios.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Real-Time Monitoring and Alerts: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Implement continuous monitoring using SIEM tools.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Set up real-time alerts for suspicious activities and anomalies.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Rapid Containment Strategies: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Isolate affected systems to prevent the spread of threats.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network segmentation to limit the impact of breaches.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Effective Communication:</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Establish clear communication channels for internal and external stakeholders.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timely and accurate information dissemination during incidents.</a:t>
            </a:r>
          </a:p>
        </p:txBody>
      </p:sp>
      <p:pic>
        <p:nvPicPr>
          <p:cNvPr id="10" name="Picture 9">
            <a:extLst>
              <a:ext uri="{FF2B5EF4-FFF2-40B4-BE49-F238E27FC236}">
                <a16:creationId xmlns:a16="http://schemas.microsoft.com/office/drawing/2014/main" id="{DB0B1212-FA7B-2A29-A0BF-0F7CD5AD7E07}"/>
              </a:ext>
            </a:extLst>
          </p:cNvPr>
          <p:cNvPicPr>
            <a:picLocks noChangeAspect="1"/>
          </p:cNvPicPr>
          <p:nvPr/>
        </p:nvPicPr>
        <p:blipFill>
          <a:blip r:embed="rId3"/>
          <a:stretch>
            <a:fillRect/>
          </a:stretch>
        </p:blipFill>
        <p:spPr>
          <a:xfrm>
            <a:off x="8771702" y="1788424"/>
            <a:ext cx="3420298" cy="3184415"/>
          </a:xfrm>
          <a:prstGeom prst="rect">
            <a:avLst/>
          </a:prstGeom>
        </p:spPr>
      </p:pic>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59234"/>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Best Practices </a:t>
            </a:r>
          </a:p>
          <a:p>
            <a:pPr>
              <a:spcAft>
                <a:spcPts val="600"/>
              </a:spcAft>
            </a:pPr>
            <a:r>
              <a:rPr lang="en-US" dirty="0"/>
              <a:t>for Swift Cyber Incident Response </a:t>
            </a:r>
            <a:endParaRPr lang="en-US" sz="4000" dirty="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5" name="Oval 4">
            <a:extLst>
              <a:ext uri="{FF2B5EF4-FFF2-40B4-BE49-F238E27FC236}">
                <a16:creationId xmlns:a16="http://schemas.microsoft.com/office/drawing/2014/main" id="{9680E7EA-03FE-28BA-7980-3AB9C7FBD889}"/>
              </a:ext>
            </a:extLst>
          </p:cNvPr>
          <p:cNvSpPr/>
          <p:nvPr/>
        </p:nvSpPr>
        <p:spPr>
          <a:xfrm>
            <a:off x="91440" y="3362036"/>
            <a:ext cx="6180051" cy="1330037"/>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181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82880" y="15544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Overview of Cyber Ranges and SIEM Tools</a:t>
            </a:r>
          </a:p>
        </p:txBody>
      </p:sp>
      <p:sp>
        <p:nvSpPr>
          <p:cNvPr id="3" name="Google Shape;350;p15">
            <a:extLst>
              <a:ext uri="{FF2B5EF4-FFF2-40B4-BE49-F238E27FC236}">
                <a16:creationId xmlns:a16="http://schemas.microsoft.com/office/drawing/2014/main" id="{367FAA63-794F-2D42-6E11-D8487D588E0A}"/>
              </a:ext>
            </a:extLst>
          </p:cNvPr>
          <p:cNvSpPr txBox="1">
            <a:spLocks/>
          </p:cNvSpPr>
          <p:nvPr/>
        </p:nvSpPr>
        <p:spPr>
          <a:xfrm>
            <a:off x="365759" y="2743199"/>
            <a:ext cx="6817465" cy="311084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Definition: </a:t>
            </a:r>
            <a:r>
              <a:rPr kumimoji="0" lang="en-US" sz="1800" i="0" u="none" strike="noStrike" kern="0" cap="none" spc="0" normalizeH="0" baseline="0" noProof="0" dirty="0">
                <a:ln>
                  <a:noFill/>
                </a:ln>
                <a:solidFill>
                  <a:srgbClr val="000000"/>
                </a:solidFill>
                <a:effectLst/>
                <a:uLnTx/>
                <a:uFillTx/>
                <a:latin typeface="Century Gothic"/>
                <a:sym typeface="Century Gothic"/>
              </a:rPr>
              <a:t>Security Information and Event Management (SIEM) tools collect and analyze security data.</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Functions: </a:t>
            </a:r>
            <a:r>
              <a:rPr kumimoji="0" lang="en-US" sz="1800" i="0" u="none" strike="noStrike" kern="0" cap="none" spc="0" normalizeH="0" baseline="0" noProof="0" dirty="0">
                <a:ln>
                  <a:noFill/>
                </a:ln>
                <a:solidFill>
                  <a:srgbClr val="000000"/>
                </a:solidFill>
                <a:effectLst/>
                <a:uLnTx/>
                <a:uFillTx/>
                <a:latin typeface="Century Gothic"/>
                <a:sym typeface="Century Gothic"/>
              </a:rPr>
              <a:t>Real-time threat detection, incident response, and compliance reporting.</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Role in Training: </a:t>
            </a:r>
            <a:r>
              <a:rPr kumimoji="0" lang="en-US" sz="1800" i="0" u="none" strike="noStrike" kern="0" cap="none" spc="0" normalizeH="0" baseline="0" noProof="0" dirty="0">
                <a:ln>
                  <a:noFill/>
                </a:ln>
                <a:solidFill>
                  <a:srgbClr val="000000"/>
                </a:solidFill>
                <a:effectLst/>
                <a:uLnTx/>
                <a:uFillTx/>
                <a:latin typeface="Century Gothic"/>
                <a:sym typeface="Century Gothic"/>
              </a:rPr>
              <a:t>SIEMs can be used in cyber ranges to simulate and understand real-time threat detection and incident response.</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Examples</a:t>
            </a:r>
            <a:r>
              <a:rPr kumimoji="0" lang="en-US" sz="1800" i="0" u="none" strike="noStrike" kern="0" cap="none" spc="0" normalizeH="0" baseline="0" noProof="0" dirty="0">
                <a:ln>
                  <a:noFill/>
                </a:ln>
                <a:solidFill>
                  <a:srgbClr val="000000"/>
                </a:solidFill>
                <a:effectLst/>
                <a:uLnTx/>
                <a:uFillTx/>
                <a:latin typeface="Century Gothic"/>
                <a:sym typeface="Century Gothic"/>
              </a:rPr>
              <a:t>: Security Infusion </a:t>
            </a:r>
            <a:r>
              <a:rPr lang="en-US" sz="1800" dirty="0">
                <a:solidFill>
                  <a:srgbClr val="000000"/>
                </a:solidFill>
              </a:rPr>
              <a:t>by </a:t>
            </a:r>
            <a:r>
              <a:rPr lang="en-US" sz="1800" dirty="0" err="1">
                <a:solidFill>
                  <a:srgbClr val="000000"/>
                </a:solidFill>
              </a:rPr>
              <a:t>itml</a:t>
            </a:r>
            <a:r>
              <a:rPr lang="en-US" sz="1800" dirty="0">
                <a:solidFill>
                  <a:srgbClr val="000000"/>
                </a:solidFill>
              </a:rPr>
              <a:t>, </a:t>
            </a:r>
            <a:r>
              <a:rPr kumimoji="0" lang="en-US" sz="1800" i="0" u="none" strike="noStrike" kern="0" cap="none" spc="0" normalizeH="0" baseline="0" noProof="0" dirty="0">
                <a:ln>
                  <a:noFill/>
                </a:ln>
                <a:solidFill>
                  <a:srgbClr val="000000"/>
                </a:solidFill>
                <a:effectLst/>
                <a:uLnTx/>
                <a:uFillTx/>
                <a:latin typeface="Century Gothic"/>
                <a:sym typeface="Century Gothic"/>
              </a:rPr>
              <a:t>Splunk, IBM </a:t>
            </a:r>
            <a:r>
              <a:rPr kumimoji="0" lang="en-US" sz="1800" i="0" u="none" strike="noStrike" kern="0" cap="none" spc="0" normalizeH="0" baseline="0" noProof="0" dirty="0" err="1">
                <a:ln>
                  <a:noFill/>
                </a:ln>
                <a:solidFill>
                  <a:srgbClr val="000000"/>
                </a:solidFill>
                <a:effectLst/>
                <a:uLnTx/>
                <a:uFillTx/>
                <a:latin typeface="Century Gothic"/>
                <a:sym typeface="Century Gothic"/>
              </a:rPr>
              <a:t>QRadar</a:t>
            </a:r>
            <a:r>
              <a:rPr kumimoji="0" lang="en-US" sz="1800" i="0" u="none" strike="noStrike" kern="0" cap="none" spc="0" normalizeH="0" baseline="0" noProof="0" dirty="0">
                <a:ln>
                  <a:noFill/>
                </a:ln>
                <a:solidFill>
                  <a:srgbClr val="000000"/>
                </a:solidFill>
                <a:effectLst/>
                <a:uLnTx/>
                <a:uFillTx/>
                <a:latin typeface="Century Gothic"/>
                <a:sym typeface="Century Gothic"/>
              </a:rPr>
              <a:t>, ArcSight.</a:t>
            </a:r>
          </a:p>
        </p:txBody>
      </p:sp>
      <p:sp>
        <p:nvSpPr>
          <p:cNvPr id="4" name="Subtitle 2">
            <a:extLst>
              <a:ext uri="{FF2B5EF4-FFF2-40B4-BE49-F238E27FC236}">
                <a16:creationId xmlns:a16="http://schemas.microsoft.com/office/drawing/2014/main" id="{B6B70BFA-4A1E-6708-9C1E-7D1AA2E1F530}"/>
              </a:ext>
            </a:extLst>
          </p:cNvPr>
          <p:cNvSpPr txBox="1">
            <a:spLocks/>
          </p:cNvSpPr>
          <p:nvPr/>
        </p:nvSpPr>
        <p:spPr>
          <a:xfrm>
            <a:off x="8686800" y="2377440"/>
            <a:ext cx="2899685"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Cyber Ranges</a:t>
            </a:r>
          </a:p>
        </p:txBody>
      </p:sp>
      <p:sp>
        <p:nvSpPr>
          <p:cNvPr id="5" name="Subtitle 2">
            <a:extLst>
              <a:ext uri="{FF2B5EF4-FFF2-40B4-BE49-F238E27FC236}">
                <a16:creationId xmlns:a16="http://schemas.microsoft.com/office/drawing/2014/main" id="{05A89F9F-E858-12E0-0A4D-00A7C5E10EB2}"/>
              </a:ext>
            </a:extLst>
          </p:cNvPr>
          <p:cNvSpPr txBox="1">
            <a:spLocks/>
          </p:cNvSpPr>
          <p:nvPr/>
        </p:nvSpPr>
        <p:spPr>
          <a:xfrm>
            <a:off x="274320" y="2286000"/>
            <a:ext cx="2973623"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SIEM tools</a:t>
            </a:r>
          </a:p>
        </p:txBody>
      </p:sp>
      <p:sp>
        <p:nvSpPr>
          <p:cNvPr id="6" name="Google Shape;350;p15">
            <a:extLst>
              <a:ext uri="{FF2B5EF4-FFF2-40B4-BE49-F238E27FC236}">
                <a16:creationId xmlns:a16="http://schemas.microsoft.com/office/drawing/2014/main" id="{B56FB91C-92CA-22A0-883B-C3CD9B856B6E}"/>
              </a:ext>
            </a:extLst>
          </p:cNvPr>
          <p:cNvSpPr txBox="1">
            <a:spLocks/>
          </p:cNvSpPr>
          <p:nvPr/>
        </p:nvSpPr>
        <p:spPr>
          <a:xfrm>
            <a:off x="8046720" y="2834640"/>
            <a:ext cx="3779520" cy="3382652"/>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Definition: </a:t>
            </a:r>
            <a:r>
              <a:rPr kumimoji="0" lang="en-US" sz="1800" i="0" u="none" strike="noStrike" kern="0" cap="none" spc="0" normalizeH="0" baseline="0" noProof="0" dirty="0">
                <a:ln>
                  <a:noFill/>
                </a:ln>
                <a:solidFill>
                  <a:srgbClr val="000000"/>
                </a:solidFill>
                <a:effectLst/>
                <a:uLnTx/>
                <a:uFillTx/>
                <a:latin typeface="Century Gothic"/>
                <a:sym typeface="Century Gothic"/>
              </a:rPr>
              <a:t>Virtual environments for simulating cyberattacks and defenses.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Purpose: </a:t>
            </a:r>
            <a:r>
              <a:rPr kumimoji="0" lang="en-US" sz="1800" i="0" u="none" strike="noStrike" kern="0" cap="none" spc="0" normalizeH="0" baseline="0" noProof="0" dirty="0">
                <a:ln>
                  <a:noFill/>
                </a:ln>
                <a:solidFill>
                  <a:srgbClr val="000000"/>
                </a:solidFill>
                <a:effectLst/>
                <a:uLnTx/>
                <a:uFillTx/>
                <a:latin typeface="Century Gothic"/>
                <a:sym typeface="Century Gothic"/>
              </a:rPr>
              <a:t>Training, testing, and improving cybersecurity skills and strategies.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Benefits: </a:t>
            </a:r>
            <a:r>
              <a:rPr kumimoji="0" lang="en-US" sz="1800" i="0" u="none" strike="noStrike" kern="0" cap="none" spc="0" normalizeH="0" baseline="0" noProof="0" dirty="0">
                <a:ln>
                  <a:noFill/>
                </a:ln>
                <a:solidFill>
                  <a:srgbClr val="000000"/>
                </a:solidFill>
                <a:effectLst/>
                <a:uLnTx/>
                <a:uFillTx/>
                <a:latin typeface="Century Gothic"/>
                <a:sym typeface="Century Gothic"/>
              </a:rPr>
              <a:t>Realistic practice scenarios, enhanced preparedness, and improved incident response.</a:t>
            </a:r>
          </a:p>
        </p:txBody>
      </p:sp>
    </p:spTree>
    <p:extLst>
      <p:ext uri="{BB962C8B-B14F-4D97-AF65-F5344CB8AC3E}">
        <p14:creationId xmlns:p14="http://schemas.microsoft.com/office/powerpoint/2010/main" val="2880618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74904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rPr>
              <a:t>Continuous Infrastructure Monitoring with Cloud-Based Tools</a:t>
            </a:r>
            <a:endParaRPr sz="2400" dirty="0">
              <a:solidFill>
                <a:schemeClr val="tx1"/>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1102550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9144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n-US" dirty="0"/>
              <a:t>Continuous Infrastructure Monitoring with Cloud-Based Tools</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384048" y="1245150"/>
            <a:ext cx="7662672" cy="60529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28600" indent="0" algn="l">
              <a:lnSpc>
                <a:spcPct val="100000"/>
              </a:lnSpc>
              <a:spcBef>
                <a:spcPts val="600"/>
              </a:spcBef>
              <a:spcAft>
                <a:spcPts val="600"/>
              </a:spcAft>
            </a:pPr>
            <a:r>
              <a:rPr lang="en-US" dirty="0"/>
              <a:t>Live Demonstrations (Security Infusion)</a:t>
            </a:r>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Google Shape;350;p15">
            <a:extLst>
              <a:ext uri="{FF2B5EF4-FFF2-40B4-BE49-F238E27FC236}">
                <a16:creationId xmlns:a16="http://schemas.microsoft.com/office/drawing/2014/main" id="{5A47F0AF-5BF2-A1F3-D54F-B8EEBECCA6FF}"/>
              </a:ext>
            </a:extLst>
          </p:cNvPr>
          <p:cNvSpPr txBox="1">
            <a:spLocks/>
          </p:cNvSpPr>
          <p:nvPr/>
        </p:nvSpPr>
        <p:spPr>
          <a:xfrm>
            <a:off x="466344" y="2377441"/>
            <a:ext cx="6716880" cy="34766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Introduction to cloud-based management platforms for infrastructure monitoring.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Hands-on exercises on using the Security Infusion tool to identify and remediate vulnerabilities.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Creating actionable reports on system status and vulnerabilities for stakeholders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Live demonstration of setting up continuous monitoring of critical energy systems.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Demonstration of how to use a centralized dashboard to analyze historical events and ensure 24x7 surveillance and examining any low-level historical event, if needed.</a:t>
            </a:r>
          </a:p>
        </p:txBody>
      </p:sp>
    </p:spTree>
    <p:extLst>
      <p:ext uri="{BB962C8B-B14F-4D97-AF65-F5344CB8AC3E}">
        <p14:creationId xmlns:p14="http://schemas.microsoft.com/office/powerpoint/2010/main" val="1446465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Real-time Threat Notifications &amp; Response</a:t>
            </a:r>
            <a:endParaRPr sz="2000" dirty="0">
              <a:solidFill>
                <a:schemeClr val="tx2">
                  <a:lumMod val="50000"/>
                </a:schemeClr>
              </a:solidFill>
            </a:endParaRP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Vulnerability Management and Reporting</a:t>
            </a:r>
            <a:endParaRPr dirty="0">
              <a:solidFill>
                <a:schemeClr val="tx2">
                  <a:lumMod val="50000"/>
                </a:schemeClr>
              </a:solidFill>
            </a:endParaRP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84048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Continuous Infrastructure Monitoring with </a:t>
            </a:r>
          </a:p>
          <a:p>
            <a:pPr marL="0" lvl="0" indent="0" algn="l" rtl="0">
              <a:lnSpc>
                <a:spcPct val="100000"/>
              </a:lnSpc>
              <a:spcBef>
                <a:spcPts val="0"/>
              </a:spcBef>
              <a:spcAft>
                <a:spcPts val="0"/>
              </a:spcAft>
              <a:buSzPts val="2000"/>
              <a:buNone/>
            </a:pPr>
            <a:r>
              <a:rPr lang="en-US" dirty="0">
                <a:solidFill>
                  <a:schemeClr val="tx2">
                    <a:lumMod val="50000"/>
                  </a:schemeClr>
                </a:solidFill>
              </a:rPr>
              <a:t>Cloud-Based Tools</a:t>
            </a:r>
            <a:endParaRPr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3891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sz="2400" dirty="0">
                <a:solidFill>
                  <a:schemeClr val="tx1"/>
                </a:solidFill>
                <a:highlight>
                  <a:schemeClr val="lt1"/>
                </a:highlight>
              </a:rPr>
              <a:t>Collaboration &amp; Knowledge Sharing</a:t>
            </a:r>
            <a:r>
              <a:rPr lang="en-US" sz="2400" dirty="0">
                <a:solidFill>
                  <a:schemeClr val="tx1"/>
                </a:solidFill>
              </a:rPr>
              <a:t>.</a:t>
            </a:r>
          </a:p>
        </p:txBody>
      </p:sp>
    </p:spTree>
    <p:extLst>
      <p:ext uri="{BB962C8B-B14F-4D97-AF65-F5344CB8AC3E}">
        <p14:creationId xmlns:p14="http://schemas.microsoft.com/office/powerpoint/2010/main" val="2038908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8" name="Picture 7">
            <a:extLst>
              <a:ext uri="{FF2B5EF4-FFF2-40B4-BE49-F238E27FC236}">
                <a16:creationId xmlns:a16="http://schemas.microsoft.com/office/drawing/2014/main" id="{6627D3B3-5510-30C9-7220-3F8051277568}"/>
              </a:ext>
            </a:extLst>
          </p:cNvPr>
          <p:cNvPicPr>
            <a:picLocks noChangeAspect="1"/>
          </p:cNvPicPr>
          <p:nvPr/>
        </p:nvPicPr>
        <p:blipFill>
          <a:blip r:embed="rId3"/>
          <a:stretch>
            <a:fillRect/>
          </a:stretch>
        </p:blipFill>
        <p:spPr>
          <a:xfrm>
            <a:off x="6755278" y="2898648"/>
            <a:ext cx="5436722" cy="3959352"/>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7469854" cy="686724"/>
          </a:xfrm>
        </p:spPr>
        <p:txBody>
          <a:bodyPr>
            <a:normAutofit fontScale="90000"/>
          </a:bodyPr>
          <a:lstStyle/>
          <a:p>
            <a:pPr marL="0" indent="0">
              <a:spcBef>
                <a:spcPts val="0"/>
              </a:spcBef>
            </a:pPr>
            <a:r>
              <a:rPr lang="en-US" sz="3600" dirty="0">
                <a:solidFill>
                  <a:schemeClr val="tx1"/>
                </a:solidFill>
                <a:highlight>
                  <a:schemeClr val="lt1"/>
                </a:highlight>
              </a:rPr>
              <a:t>Collaboration &amp; Knowledge Sharing</a:t>
            </a:r>
          </a:p>
        </p:txBody>
      </p:sp>
      <p:sp>
        <p:nvSpPr>
          <p:cNvPr id="2" name="Google Shape;350;p15">
            <a:extLst>
              <a:ext uri="{FF2B5EF4-FFF2-40B4-BE49-F238E27FC236}">
                <a16:creationId xmlns:a16="http://schemas.microsoft.com/office/drawing/2014/main" id="{7BFBDCAC-C20B-CD24-B562-C5461405BBBF}"/>
              </a:ext>
            </a:extLst>
          </p:cNvPr>
          <p:cNvSpPr txBox="1">
            <a:spLocks/>
          </p:cNvSpPr>
          <p:nvPr/>
        </p:nvSpPr>
        <p:spPr>
          <a:xfrm>
            <a:off x="457200" y="2377440"/>
            <a:ext cx="6913164"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Profile info</a:t>
            </a:r>
            <a:r>
              <a:rPr lang="en-US" sz="2200" dirty="0">
                <a:solidFill>
                  <a:schemeClr val="tx1"/>
                </a:solidFill>
              </a:rPr>
              <a:t>: Do you work within the Energy sector? Are you a cybersecurity specialist?  How familiar are you with the discussed topics?</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Thoughts on the Seminar:</a:t>
            </a:r>
            <a:r>
              <a:rPr lang="en-US" sz="2200" dirty="0">
                <a:solidFill>
                  <a:schemeClr val="tx1"/>
                </a:solidFill>
              </a:rPr>
              <a:t> What aspects resonated with you the most?</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Additional Thoughts: </a:t>
            </a:r>
            <a:r>
              <a:rPr lang="en-US" sz="2200" dirty="0">
                <a:solidFill>
                  <a:schemeClr val="tx1"/>
                </a:solidFill>
              </a:rPr>
              <a:t>Do you have anything to add?</a:t>
            </a:r>
          </a:p>
        </p:txBody>
      </p:sp>
      <p:sp>
        <p:nvSpPr>
          <p:cNvPr id="9" name="Subtitle 2">
            <a:extLst>
              <a:ext uri="{FF2B5EF4-FFF2-40B4-BE49-F238E27FC236}">
                <a16:creationId xmlns:a16="http://schemas.microsoft.com/office/drawing/2014/main" id="{FFA33AFC-BDE6-ED48-E5CE-BBC093D8B6D3}"/>
              </a:ext>
            </a:extLst>
          </p:cNvPr>
          <p:cNvSpPr txBox="1">
            <a:spLocks/>
          </p:cNvSpPr>
          <p:nvPr/>
        </p:nvSpPr>
        <p:spPr>
          <a:xfrm>
            <a:off x="274320" y="1280160"/>
            <a:ext cx="905256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Bef>
                <a:spcPts val="600"/>
              </a:spcBef>
              <a:spcAft>
                <a:spcPts val="600"/>
              </a:spcAft>
            </a:pPr>
            <a:r>
              <a:rPr lang="en-US" b="1" dirty="0"/>
              <a:t>Please Raise Your Hand &amp; </a:t>
            </a:r>
          </a:p>
          <a:p>
            <a:pPr algn="l">
              <a:spcBef>
                <a:spcPts val="600"/>
              </a:spcBef>
              <a:spcAft>
                <a:spcPts val="600"/>
              </a:spcAft>
            </a:pPr>
            <a:r>
              <a:rPr lang="en-US" b="1" dirty="0"/>
              <a:t>Introduce Yourself!</a:t>
            </a:r>
          </a:p>
        </p:txBody>
      </p:sp>
    </p:spTree>
    <p:extLst>
      <p:ext uri="{BB962C8B-B14F-4D97-AF65-F5344CB8AC3E}">
        <p14:creationId xmlns:p14="http://schemas.microsoft.com/office/powerpoint/2010/main" val="1651048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Thank you</a:t>
            </a:r>
            <a:endParaRPr/>
          </a:p>
        </p:txBody>
      </p:sp>
      <p:pic>
        <p:nvPicPr>
          <p:cNvPr id="773" name="Google Shape;773;p29" descr="A person and person looking at a computer screen"/>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7350655" y="4716463"/>
            <a:ext cx="3235856" cy="924642"/>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rPr lang="en-US" dirty="0"/>
              <a:t>Please send all questions to:</a:t>
            </a:r>
          </a:p>
          <a:p>
            <a:pPr marL="0" lvl="0" indent="0" algn="l" rtl="0">
              <a:lnSpc>
                <a:spcPct val="100000"/>
              </a:lnSpc>
              <a:spcBef>
                <a:spcPts val="0"/>
              </a:spcBef>
              <a:spcAft>
                <a:spcPts val="0"/>
              </a:spcAft>
              <a:buSzPts val="1600"/>
              <a:buFont typeface="Courier New"/>
              <a:buNone/>
            </a:pPr>
            <a:r>
              <a:rPr lang="en-US" dirty="0"/>
              <a:t>disiaili@itml.gr</a:t>
            </a: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CSP Training Logistic: </a:t>
            </a:r>
            <a:r>
              <a:rPr lang="en-US">
                <a:highlight>
                  <a:schemeClr val="lt1"/>
                </a:highlight>
              </a:rPr>
              <a:t>When-Where-How</a:t>
            </a:r>
            <a:endParaRPr>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WHEN</a:t>
            </a:r>
            <a:endParaRPr/>
          </a:p>
        </p:txBody>
      </p:sp>
      <p:pic>
        <p:nvPicPr>
          <p:cNvPr id="243" name="Google Shape;243;p4" descr="Abacus"/>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Time schedule: </a:t>
            </a:r>
          </a:p>
          <a:p>
            <a:pPr marL="0" lvl="0" indent="0" algn="ctr" rtl="0">
              <a:lnSpc>
                <a:spcPct val="100000"/>
              </a:lnSpc>
              <a:spcBef>
                <a:spcPts val="0"/>
              </a:spcBef>
              <a:spcAft>
                <a:spcPts val="0"/>
              </a:spcAft>
              <a:buSzPts val="1400"/>
              <a:buNone/>
            </a:pPr>
            <a:r>
              <a:rPr lang="en-US" dirty="0"/>
              <a:t>2024 – 2025 </a:t>
            </a:r>
          </a:p>
          <a:p>
            <a:pPr marL="0" lvl="0" indent="0" algn="ctr" rtl="0">
              <a:lnSpc>
                <a:spcPct val="100000"/>
              </a:lnSpc>
              <a:spcBef>
                <a:spcPts val="0"/>
              </a:spcBef>
              <a:spcAft>
                <a:spcPts val="0"/>
              </a:spcAft>
              <a:buSzPts val="1400"/>
              <a:buNone/>
            </a:pPr>
            <a:r>
              <a:rPr lang="en-US" dirty="0" err="1"/>
              <a:t>CyberSecPro</a:t>
            </a:r>
            <a:r>
              <a:rPr lang="en-US" dirty="0"/>
              <a:t> EU funded project </a:t>
            </a:r>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WHERE</a:t>
            </a:r>
            <a:endParaRPr/>
          </a:p>
        </p:txBody>
      </p:sp>
      <p:pic>
        <p:nvPicPr>
          <p:cNvPr id="246" name="Google Shape;246;p4" descr="3d Glasses"/>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 &amp; ONLINE</a:t>
            </a:r>
            <a:endParaRPr dirty="0"/>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HOW</a:t>
            </a:r>
            <a:endParaRPr/>
          </a:p>
        </p:txBody>
      </p:sp>
      <p:pic>
        <p:nvPicPr>
          <p:cNvPr id="249" name="Google Shape;249;p4" descr="Circuit"/>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Hands on Training</a:t>
            </a:r>
            <a:endParaRPr/>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2" name="Google Shape;252;p4"/>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62" name="Google Shape;262;p5" descr="A group of people looking at a sign"/>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sp>
        <p:nvSpPr>
          <p:cNvPr id="257" name="Google Shape;257;p5"/>
          <p:cNvSpPr txBox="1">
            <a:spLocks noGrp="1"/>
          </p:cNvSpPr>
          <p:nvPr>
            <p:ph type="ctrTitle"/>
          </p:nvPr>
        </p:nvSpPr>
        <p:spPr>
          <a:xfrm>
            <a:off x="6507964" y="631870"/>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Value Propositions</a:t>
            </a:r>
            <a:endParaRPr/>
          </a:p>
        </p:txBody>
      </p:sp>
      <p:sp>
        <p:nvSpPr>
          <p:cNvPr id="258" name="Google Shape;258;p5"/>
          <p:cNvSpPr txBox="1">
            <a:spLocks noGrp="1"/>
          </p:cNvSpPr>
          <p:nvPr>
            <p:ph type="subTitle" idx="1"/>
          </p:nvPr>
        </p:nvSpPr>
        <p:spPr>
          <a:xfrm>
            <a:off x="6498131" y="1280160"/>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Benefits to Participants</a:t>
            </a:r>
            <a:endParaRPr dirty="0"/>
          </a:p>
        </p:txBody>
      </p:sp>
      <p:sp>
        <p:nvSpPr>
          <p:cNvPr id="259" name="Google Shape;259;p5"/>
          <p:cNvSpPr txBox="1">
            <a:spLocks noGrp="1"/>
          </p:cNvSpPr>
          <p:nvPr>
            <p:ph type="body" idx="3"/>
          </p:nvPr>
        </p:nvSpPr>
        <p:spPr>
          <a:xfrm>
            <a:off x="6148812" y="2043960"/>
            <a:ext cx="5913838" cy="470564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600"/>
              </a:spcAft>
              <a:buSzPts val="1200"/>
              <a:buChar char="o"/>
            </a:pPr>
            <a:r>
              <a:rPr lang="en-US" sz="1200" dirty="0"/>
              <a:t>Level of Training Module: Basic</a:t>
            </a:r>
            <a:endParaRPr dirty="0"/>
          </a:p>
          <a:p>
            <a:pPr marL="274320" lvl="0" indent="-274320" algn="l" rtl="0">
              <a:lnSpc>
                <a:spcPct val="100000"/>
              </a:lnSpc>
              <a:spcBef>
                <a:spcPts val="0"/>
              </a:spcBef>
              <a:spcAft>
                <a:spcPts val="600"/>
              </a:spcAft>
              <a:buSzPts val="1200"/>
              <a:buChar char="o"/>
            </a:pPr>
            <a:r>
              <a:rPr lang="en-US" sz="1200" dirty="0"/>
              <a:t>Understanding of cyber threats and vulnerabilities specific to the energy sector.</a:t>
            </a:r>
          </a:p>
          <a:p>
            <a:pPr marL="274320" lvl="0" indent="-274320" algn="l" rtl="0">
              <a:lnSpc>
                <a:spcPct val="100000"/>
              </a:lnSpc>
              <a:spcBef>
                <a:spcPts val="0"/>
              </a:spcBef>
              <a:spcAft>
                <a:spcPts val="600"/>
              </a:spcAft>
              <a:buSzPts val="1200"/>
              <a:buChar char="o"/>
            </a:pPr>
            <a:r>
              <a:rPr lang="en-US" sz="1200" dirty="0"/>
              <a:t>Familiarity with real-time threat notification systems and basic implementation skills.</a:t>
            </a:r>
          </a:p>
          <a:p>
            <a:pPr marL="274320" lvl="0" indent="-274320" algn="l" rtl="0">
              <a:lnSpc>
                <a:spcPct val="100000"/>
              </a:lnSpc>
              <a:spcBef>
                <a:spcPts val="0"/>
              </a:spcBef>
              <a:spcAft>
                <a:spcPts val="600"/>
              </a:spcAft>
              <a:buSzPts val="1200"/>
              <a:buChar char="o"/>
            </a:pPr>
            <a:r>
              <a:rPr lang="en-US" sz="1200" dirty="0"/>
              <a:t>Knowledge of cloud-based security management platforms for infrastructure monitoring.</a:t>
            </a:r>
          </a:p>
          <a:p>
            <a:pPr marL="274320" lvl="0" indent="-274320" algn="l" rtl="0">
              <a:lnSpc>
                <a:spcPct val="100000"/>
              </a:lnSpc>
              <a:spcBef>
                <a:spcPts val="0"/>
              </a:spcBef>
              <a:spcAft>
                <a:spcPts val="600"/>
              </a:spcAft>
              <a:buSzPts val="1200"/>
              <a:buChar char="o"/>
            </a:pPr>
            <a:r>
              <a:rPr lang="en-US" sz="1200" dirty="0"/>
              <a:t>Ability to configure basic real-time threat notifications via email and Slack alerts.</a:t>
            </a:r>
          </a:p>
          <a:p>
            <a:pPr marL="274320" lvl="0" indent="-274320" algn="l" rtl="0">
              <a:lnSpc>
                <a:spcPct val="100000"/>
              </a:lnSpc>
              <a:spcBef>
                <a:spcPts val="0"/>
              </a:spcBef>
              <a:spcAft>
                <a:spcPts val="600"/>
              </a:spcAft>
              <a:buSzPts val="1200"/>
              <a:buChar char="o"/>
            </a:pPr>
            <a:r>
              <a:rPr lang="en-US" sz="1200" dirty="0"/>
              <a:t>Introduction to using the Security Infusion tool for vulnerability identification.</a:t>
            </a:r>
          </a:p>
          <a:p>
            <a:pPr marL="274320" lvl="0" indent="-274320" rtl="0">
              <a:lnSpc>
                <a:spcPct val="100000"/>
              </a:lnSpc>
              <a:spcBef>
                <a:spcPts val="0"/>
              </a:spcBef>
              <a:spcAft>
                <a:spcPts val="600"/>
              </a:spcAft>
              <a:buSzPts val="1200"/>
              <a:buChar char="o"/>
            </a:pPr>
            <a:r>
              <a:rPr lang="en-US" sz="1200" dirty="0"/>
              <a:t>Basic proficiency in generating simple reports on system status and vulnerabilities.</a:t>
            </a:r>
          </a:p>
          <a:p>
            <a:pPr marL="274320" lvl="0" indent="-274320" rtl="0">
              <a:lnSpc>
                <a:spcPct val="100000"/>
              </a:lnSpc>
              <a:spcBef>
                <a:spcPts val="0"/>
              </a:spcBef>
              <a:spcAft>
                <a:spcPts val="600"/>
              </a:spcAft>
              <a:buSzPts val="1200"/>
              <a:buChar char="o"/>
            </a:pPr>
            <a:r>
              <a:rPr lang="en-US" sz="1200" dirty="0"/>
              <a:t>Introduction to setting up continuous infrastructure monitoring using cloud-based tools.</a:t>
            </a:r>
          </a:p>
          <a:p>
            <a:pPr marL="274320" lvl="0" indent="-274320" algn="l" rtl="0">
              <a:lnSpc>
                <a:spcPct val="100000"/>
              </a:lnSpc>
              <a:spcBef>
                <a:spcPts val="0"/>
              </a:spcBef>
              <a:spcAft>
                <a:spcPts val="600"/>
              </a:spcAft>
              <a:buSzPts val="1200"/>
              <a:buChar char="o"/>
            </a:pPr>
            <a:r>
              <a:rPr lang="en-US" sz="1200" dirty="0"/>
              <a:t>Basic skill in analyzing historical events for surveillance of critical energy systems. </a:t>
            </a:r>
          </a:p>
          <a:p>
            <a:pPr marL="274320" lvl="0" indent="-274320" algn="l" rtl="0">
              <a:lnSpc>
                <a:spcPct val="100000"/>
              </a:lnSpc>
              <a:spcBef>
                <a:spcPts val="0"/>
              </a:spcBef>
              <a:spcAft>
                <a:spcPts val="600"/>
              </a:spcAft>
              <a:buSzPts val="1200"/>
              <a:buChar char="o"/>
            </a:pPr>
            <a:r>
              <a:rPr lang="en-US" sz="1200" dirty="0"/>
              <a:t>Awareness of cybersecurity strategies tailored to the energy sector.</a:t>
            </a:r>
          </a:p>
          <a:p>
            <a:pPr marL="274320" lvl="0" indent="-274320" algn="l" rtl="0">
              <a:lnSpc>
                <a:spcPct val="100000"/>
              </a:lnSpc>
              <a:spcBef>
                <a:spcPts val="0"/>
              </a:spcBef>
              <a:spcAft>
                <a:spcPts val="600"/>
              </a:spcAft>
              <a:buSzPts val="1200"/>
              <a:buChar char="o"/>
            </a:pPr>
            <a:r>
              <a:rPr lang="en-US" sz="1200" dirty="0"/>
              <a:t>Introduction to responding to cybersecurity incidents in energy environments.</a:t>
            </a: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63" name="Google Shape;263;p5"/>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669280" cy="6862275"/>
          </a:xfrm>
          <a:prstGeom prst="rect">
            <a:avLst/>
          </a:prstGeom>
          <a:solidFill>
            <a:schemeClr val="lt2"/>
          </a:solidFill>
          <a:ln>
            <a:noFill/>
          </a:ln>
        </p:spPr>
      </p:pic>
      <p:sp>
        <p:nvSpPr>
          <p:cNvPr id="269" name="Google Shape;269;p6"/>
          <p:cNvSpPr txBox="1">
            <a:spLocks noGrp="1"/>
          </p:cNvSpPr>
          <p:nvPr>
            <p:ph type="ctrTitle"/>
          </p:nvPr>
        </p:nvSpPr>
        <p:spPr>
          <a:xfrm>
            <a:off x="6409838" y="539184"/>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362285" y="1097280"/>
            <a:ext cx="4715261"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5669280" y="1645920"/>
            <a:ext cx="6393370" cy="5009954"/>
          </a:xfrm>
          <a:prstGeom prst="rect">
            <a:avLst/>
          </a:prstGeom>
          <a:noFill/>
          <a:ln>
            <a:noFill/>
          </a:ln>
        </p:spPr>
        <p:txBody>
          <a:bodyPr spcFirstLastPara="1" wrap="square" lIns="182880" tIns="0" rIns="0" bIns="0" anchor="t" anchorCtr="0">
            <a:noAutofit/>
          </a:bodyPr>
          <a:lstStyle/>
          <a:p>
            <a:pPr marL="285750" lvl="0" indent="-285750" algn="just" rtl="0">
              <a:lnSpc>
                <a:spcPct val="100000"/>
              </a:lnSpc>
              <a:spcBef>
                <a:spcPts val="0"/>
              </a:spcBef>
              <a:spcAft>
                <a:spcPts val="1200"/>
              </a:spcAft>
              <a:buSzPts val="1400"/>
              <a:buFont typeface="Wingdings" panose="05000000000000000000" pitchFamily="2" charset="2"/>
              <a:buChar char="v"/>
            </a:pPr>
            <a:r>
              <a:rPr lang="en-US" sz="2000" b="1" dirty="0"/>
              <a:t>Energy sector professionals</a:t>
            </a:r>
          </a:p>
          <a:p>
            <a:pPr marL="0" lvl="0" indent="0" algn="just" rtl="0">
              <a:lnSpc>
                <a:spcPct val="100000"/>
              </a:lnSpc>
              <a:spcBef>
                <a:spcPts val="0"/>
              </a:spcBef>
              <a:buSzPts val="1400"/>
              <a:buNone/>
            </a:pPr>
            <a:r>
              <a:rPr lang="en-US" sz="1200" dirty="0"/>
              <a:t>In particular: </a:t>
            </a:r>
          </a:p>
          <a:p>
            <a:pPr marL="274320" indent="-274320" algn="just">
              <a:spcBef>
                <a:spcPts val="0"/>
              </a:spcBef>
              <a:buClr>
                <a:srgbClr val="FFC000"/>
              </a:buClr>
              <a:buFont typeface="Wingdings" panose="05000000000000000000" pitchFamily="2" charset="2"/>
              <a:buChar char="ü"/>
            </a:pPr>
            <a:r>
              <a:rPr lang="en-US" sz="1200" b="1" dirty="0"/>
              <a:t>IT Security Professionals on energy sector </a:t>
            </a:r>
          </a:p>
          <a:p>
            <a:pPr marL="0" indent="0" algn="just">
              <a:spcBef>
                <a:spcPts val="0"/>
              </a:spcBef>
              <a:spcAft>
                <a:spcPts val="600"/>
              </a:spcAft>
              <a:buClr>
                <a:srgbClr val="FFC000"/>
              </a:buClr>
              <a:buNone/>
            </a:pPr>
            <a:r>
              <a:rPr lang="en-US" sz="1200" dirty="0"/>
              <a:t>Even at a basic level, this seminar can reinforce fundamental concepts and provide hands-on experience with specific tools, which is valuable for individuals responsible for safeguarding the digital infrastructure of energy companies, especially </a:t>
            </a:r>
            <a:r>
              <a:rPr lang="en-US" sz="1200" b="1" dirty="0"/>
              <a:t>entry-level ones</a:t>
            </a:r>
            <a:r>
              <a:rPr lang="en-US" sz="1200" dirty="0"/>
              <a:t>.</a:t>
            </a:r>
          </a:p>
          <a:p>
            <a:pPr marL="274320" indent="-274320" algn="just">
              <a:spcBef>
                <a:spcPts val="0"/>
              </a:spcBef>
              <a:buClr>
                <a:srgbClr val="FFC000"/>
              </a:buClr>
              <a:buFont typeface="Wingdings" panose="05000000000000000000" pitchFamily="2" charset="2"/>
              <a:buChar char="ü"/>
            </a:pPr>
            <a:r>
              <a:rPr lang="en-US" sz="1200" b="1" dirty="0"/>
              <a:t>System Administrators &amp; Network Engineers </a:t>
            </a:r>
          </a:p>
          <a:p>
            <a:pPr marL="0" indent="0" algn="just">
              <a:spcBef>
                <a:spcPts val="0"/>
              </a:spcBef>
              <a:spcAft>
                <a:spcPts val="600"/>
              </a:spcAft>
              <a:buClr>
                <a:srgbClr val="FFC000"/>
              </a:buClr>
              <a:buNone/>
            </a:pPr>
            <a:r>
              <a:rPr lang="en-US" sz="1200" dirty="0"/>
              <a:t>These roles are directly responsible for configuring and maintaining IT infrastructure within energy companies, making them essential participants in basic cybersecurity training to ensure they have a solid understanding of security principles.</a:t>
            </a:r>
          </a:p>
          <a:p>
            <a:pPr marL="274320" indent="-274320" algn="just">
              <a:spcBef>
                <a:spcPts val="0"/>
              </a:spcBef>
              <a:buClr>
                <a:srgbClr val="FFC000"/>
              </a:buClr>
              <a:buFont typeface="Wingdings" panose="05000000000000000000" pitchFamily="2" charset="2"/>
              <a:buChar char="ü"/>
            </a:pPr>
            <a:r>
              <a:rPr lang="en-US" sz="1200" b="1" dirty="0"/>
              <a:t>Managers and Executives</a:t>
            </a:r>
            <a:r>
              <a:rPr lang="en-US" sz="1200" dirty="0"/>
              <a:t> </a:t>
            </a:r>
          </a:p>
          <a:p>
            <a:pPr marL="0" indent="0" algn="just">
              <a:spcBef>
                <a:spcPts val="0"/>
              </a:spcBef>
              <a:spcAft>
                <a:spcPts val="600"/>
              </a:spcAft>
              <a:buClr>
                <a:srgbClr val="FFC000"/>
              </a:buClr>
              <a:buNone/>
            </a:pPr>
            <a:r>
              <a:rPr lang="en-US" sz="1200" dirty="0"/>
              <a:t>Decision-makers within energy companies should have a foundational understanding of cybersecurity concepts and strategies to make informed decisions regarding resource allocation and risk management.</a:t>
            </a:r>
          </a:p>
          <a:p>
            <a:pPr marL="274320" indent="-274320" algn="just">
              <a:spcBef>
                <a:spcPts val="0"/>
              </a:spcBef>
              <a:buClr>
                <a:srgbClr val="FFC000"/>
              </a:buClr>
              <a:buFont typeface="Wingdings" panose="05000000000000000000" pitchFamily="2" charset="2"/>
              <a:buChar char="ü"/>
            </a:pPr>
            <a:r>
              <a:rPr lang="en-US" sz="1200" b="1" dirty="0"/>
              <a:t>Compliance Officers within Energy Companies</a:t>
            </a:r>
          </a:p>
          <a:p>
            <a:pPr marL="0" indent="0" algn="just">
              <a:spcBef>
                <a:spcPts val="0"/>
              </a:spcBef>
              <a:spcAft>
                <a:spcPts val="600"/>
              </a:spcAft>
              <a:buClr>
                <a:srgbClr val="FFC000"/>
              </a:buClr>
              <a:buNone/>
            </a:pPr>
            <a:r>
              <a:rPr lang="en-US" sz="1200" dirty="0"/>
              <a:t>Individuals responsible for ensuring regulatory compliance in the energy sector should be aware of cybersecurity  best practices to avoid potential breaches and penalties.</a:t>
            </a:r>
          </a:p>
          <a:p>
            <a:pPr marL="274320" indent="-274320" algn="just">
              <a:spcBef>
                <a:spcPts val="0"/>
              </a:spcBef>
              <a:buClr>
                <a:srgbClr val="FFC000"/>
              </a:buClr>
              <a:buFont typeface="Wingdings" panose="05000000000000000000" pitchFamily="2" charset="2"/>
              <a:buChar char="ü"/>
            </a:pPr>
            <a:r>
              <a:rPr lang="en-US" sz="1200" b="1" dirty="0"/>
              <a:t>Selected Employees</a:t>
            </a:r>
          </a:p>
          <a:p>
            <a:pPr marL="0" indent="0" algn="just">
              <a:spcBef>
                <a:spcPts val="0"/>
              </a:spcBef>
              <a:spcAft>
                <a:spcPts val="600"/>
              </a:spcAft>
              <a:buClr>
                <a:srgbClr val="FFC000"/>
              </a:buClr>
              <a:buNone/>
            </a:pPr>
            <a:r>
              <a:rPr lang="en-US" sz="1200" dirty="0"/>
              <a:t>such as those involved in critical operations or handling sensitive data, could benefit from basic cybersecurity training to enhance overall organizational resilience.</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73" name="Google Shape;273;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6"/>
          <p:cNvSpPr txBox="1">
            <a:spLocks noGrp="1"/>
          </p:cNvSpPr>
          <p:nvPr>
            <p:ph type="ctrTitle"/>
          </p:nvPr>
        </p:nvSpPr>
        <p:spPr>
          <a:xfrm>
            <a:off x="6409838" y="731520"/>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362285" y="1280160"/>
            <a:ext cx="4715261"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6271490" y="2299854"/>
            <a:ext cx="5237019" cy="3814065"/>
          </a:xfrm>
          <a:prstGeom prst="rect">
            <a:avLst/>
          </a:prstGeom>
          <a:noFill/>
          <a:ln>
            <a:noFill/>
          </a:ln>
        </p:spPr>
        <p:txBody>
          <a:bodyPr spcFirstLastPara="1" wrap="square" lIns="91425" tIns="0" rIns="0" bIns="0" anchor="t" anchorCtr="0">
            <a:noAutofit/>
          </a:bodyPr>
          <a:lstStyle/>
          <a:p>
            <a:pPr marL="285750" indent="-285750" algn="just">
              <a:spcBef>
                <a:spcPts val="0"/>
              </a:spcBef>
              <a:spcAft>
                <a:spcPts val="1200"/>
              </a:spcAft>
              <a:buFont typeface="Wingdings" panose="05000000000000000000" pitchFamily="2" charset="2"/>
              <a:buChar char="v"/>
            </a:pPr>
            <a:r>
              <a:rPr lang="en-US" sz="1200" dirty="0"/>
              <a:t>Irrespective of their affiliation with the energy sector:</a:t>
            </a:r>
          </a:p>
          <a:p>
            <a:pPr marL="742950" lvl="1" indent="-285750" algn="just">
              <a:spcBef>
                <a:spcPts val="0"/>
              </a:spcBef>
              <a:buClr>
                <a:srgbClr val="FFC000"/>
              </a:buClr>
              <a:buSzPts val="1400"/>
              <a:buFont typeface="Wingdings" panose="05000000000000000000" pitchFamily="2" charset="2"/>
              <a:buChar char="ü"/>
            </a:pPr>
            <a:r>
              <a:rPr lang="en-US" sz="1600" b="1" dirty="0"/>
              <a:t>IT Security Professionals </a:t>
            </a:r>
            <a:r>
              <a:rPr lang="en-US" sz="1600" dirty="0"/>
              <a:t>(particularly those at the entry level) </a:t>
            </a:r>
          </a:p>
          <a:p>
            <a:pPr marL="742950" lvl="1" indent="-285750" algn="just">
              <a:spcBef>
                <a:spcPts val="0"/>
              </a:spcBef>
              <a:buClr>
                <a:srgbClr val="FFC000"/>
              </a:buClr>
              <a:buSzPts val="1400"/>
              <a:buFont typeface="Wingdings" panose="05000000000000000000" pitchFamily="2" charset="2"/>
              <a:buChar char="ü"/>
            </a:pPr>
            <a:r>
              <a:rPr lang="en-US" sz="1600" b="1" dirty="0"/>
              <a:t>System Administrators</a:t>
            </a:r>
            <a:r>
              <a:rPr lang="en-US" sz="1600" dirty="0"/>
              <a:t>,</a:t>
            </a:r>
            <a:r>
              <a:rPr lang="en-US" sz="1600" b="1" dirty="0"/>
              <a:t> Network Engineers</a:t>
            </a:r>
          </a:p>
          <a:p>
            <a:pPr marL="742950" lvl="1" indent="-285750" algn="just">
              <a:spcBef>
                <a:spcPts val="0"/>
              </a:spcBef>
              <a:spcAft>
                <a:spcPts val="1200"/>
              </a:spcAft>
              <a:buClr>
                <a:srgbClr val="FFC000"/>
              </a:buClr>
              <a:buSzPts val="1400"/>
              <a:buFont typeface="Wingdings" panose="05000000000000000000" pitchFamily="2" charset="2"/>
              <a:buChar char="ü"/>
            </a:pPr>
            <a:r>
              <a:rPr lang="en-US" sz="1600" b="1" dirty="0"/>
              <a:t>Cybersecurity</a:t>
            </a:r>
            <a:r>
              <a:rPr lang="en-US" sz="1600" dirty="0"/>
              <a:t> </a:t>
            </a:r>
            <a:r>
              <a:rPr lang="en-US" sz="1600" b="1" dirty="0"/>
              <a:t>students</a:t>
            </a:r>
            <a:r>
              <a:rPr lang="en-US" sz="1600" dirty="0"/>
              <a:t> &amp; </a:t>
            </a:r>
            <a:r>
              <a:rPr lang="en-US" sz="1600" b="1" dirty="0"/>
              <a:t>enthusiasts</a:t>
            </a:r>
          </a:p>
          <a:p>
            <a:pPr marL="0" indent="0" algn="just">
              <a:spcBef>
                <a:spcPts val="0"/>
              </a:spcBef>
              <a:spcAft>
                <a:spcPts val="1200"/>
              </a:spcAft>
              <a:buClr>
                <a:srgbClr val="FFC000"/>
              </a:buClr>
              <a:buNone/>
            </a:pPr>
            <a:r>
              <a:rPr lang="en-US" sz="1200" dirty="0"/>
              <a:t>The seminar offers a valuable opportunity for participants to gain practical insights into cybersecurity strategies and to develop an understanding of industry challenges. </a:t>
            </a:r>
          </a:p>
          <a:p>
            <a:pPr marL="0" indent="0" algn="just">
              <a:spcBef>
                <a:spcPts val="0"/>
              </a:spcBef>
              <a:spcAft>
                <a:spcPts val="1200"/>
              </a:spcAft>
              <a:buClr>
                <a:srgbClr val="FFC000"/>
              </a:buClr>
              <a:buNone/>
            </a:pPr>
            <a:r>
              <a:rPr lang="en-US" sz="1200" dirty="0"/>
              <a:t>Moreover, the hands-on demonstrations and exercises featured in the seminar serve to complement theoretical knowledge, enhancing their understanding of cybersecurity concepts and tools.</a:t>
            </a:r>
            <a:endParaRPr lang="en-US" sz="1200" b="1" dirty="0"/>
          </a:p>
          <a:p>
            <a:pPr marL="0" lvl="0" indent="0" algn="just" rtl="0">
              <a:lnSpc>
                <a:spcPct val="100000"/>
              </a:lnSpc>
              <a:spcBef>
                <a:spcPts val="0"/>
              </a:spcBef>
              <a:spcAft>
                <a:spcPts val="1200"/>
              </a:spcAft>
              <a:buSzPts val="1400"/>
              <a:buNone/>
            </a:pPr>
            <a:endParaRPr lang="en-US" dirty="0"/>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73" name="Google Shape;273;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634182" cy="6862275"/>
          </a:xfrm>
          <a:prstGeom prst="rect">
            <a:avLst/>
          </a:prstGeom>
          <a:solidFill>
            <a:schemeClr val="lt2"/>
          </a:solidFill>
          <a:ln>
            <a:noFill/>
          </a:ln>
        </p:spPr>
      </p:pic>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spTree>
    <p:extLst>
      <p:ext uri="{BB962C8B-B14F-4D97-AF65-F5344CB8AC3E}">
        <p14:creationId xmlns:p14="http://schemas.microsoft.com/office/powerpoint/2010/main" val="414188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Profiles of Trainer</a:t>
            </a:r>
            <a:endParaRPr dirty="0"/>
          </a:p>
          <a:p>
            <a:pPr marL="0" lvl="0" indent="0" algn="l" rtl="0">
              <a:lnSpc>
                <a:spcPct val="100000"/>
              </a:lnSpc>
              <a:spcBef>
                <a:spcPts val="0"/>
              </a:spcBef>
              <a:spcAft>
                <a:spcPts val="0"/>
              </a:spcAft>
              <a:buSzPts val="2400"/>
              <a:buNone/>
            </a:pPr>
            <a:endParaRPr dirty="0"/>
          </a:p>
        </p:txBody>
      </p:sp>
      <p:sp>
        <p:nvSpPr>
          <p:cNvPr id="283" name="Google Shape;283;p7"/>
          <p:cNvSpPr txBox="1">
            <a:spLocks noGrp="1"/>
          </p:cNvSpPr>
          <p:nvPr>
            <p:ph type="body" idx="3"/>
          </p:nvPr>
        </p:nvSpPr>
        <p:spPr>
          <a:xfrm>
            <a:off x="6043200" y="1329175"/>
            <a:ext cx="5906100" cy="5144700"/>
          </a:xfrm>
          <a:prstGeom prst="rect">
            <a:avLst/>
          </a:prstGeom>
          <a:noFill/>
          <a:ln>
            <a:noFill/>
          </a:ln>
        </p:spPr>
        <p:txBody>
          <a:bodyPr spcFirstLastPara="1" wrap="square" lIns="91425" tIns="0" rIns="0" bIns="45700" anchor="t" anchorCtr="0">
            <a:normAutofit/>
          </a:bodyPr>
          <a:lstStyle/>
          <a:p>
            <a:pPr marL="274320" lvl="0" indent="-254317" algn="l" rtl="0">
              <a:lnSpc>
                <a:spcPct val="100000"/>
              </a:lnSpc>
              <a:spcBef>
                <a:spcPts val="0"/>
              </a:spcBef>
              <a:spcAft>
                <a:spcPts val="0"/>
              </a:spcAft>
              <a:buSzPct val="100000"/>
              <a:buFont typeface="Courier New"/>
              <a:buChar char="o"/>
            </a:pPr>
            <a:r>
              <a:rPr lang="en-US" b="1" dirty="0"/>
              <a:t>Dimitra Siaili </a:t>
            </a:r>
            <a:r>
              <a:rPr lang="en-US" dirty="0"/>
              <a:t>is an accomplished Researcher and Project Manager specializing in EU-funded cybersecurity projects at ITML. Leveraging her academic foundation in Electrical Engineering and Computer Technology from the Polytechnic School of Patras, encompassing both undergraduate and postgraduate studies, she has demonstrated proficiency in spearheading extensive research initiatives. In addition to her cybersecurity prowess, Dimitra brings extensive experience in the realms of smart cities and IoT, having contributed significantly to projects aimed at enhancing urban infrastructure and connectivity. ITML stands at the forefront of innovation, pioneering cybersecurity solutions through involvement in dozens of groundbreaking research projects. With a steadfast commitment to excellence, ITML harnesses its expertise on cybersecurity to deliver cutting-edge technologies and services tailored to meet the evolving challenges of the digital landscape. Renowned for its strategic collaborations and track record of success in securing EU funding, ITML continues to shape the future of cybersecurity, empowering businesses, and organizations worldwide to navigate the complexities of cyberspace with confidence.</a:t>
            </a:r>
            <a:endParaRPr dirty="0"/>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6" name="Google Shape;286;p7" descr="A person speaking into a microphone&#10;&#10;Description automatically generated"/>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8</a:t>
            </a:fld>
            <a:endParaRPr>
              <a:solidFill>
                <a:schemeClr val="lt1"/>
              </a:solidFill>
            </a:endParaRPr>
          </a:p>
        </p:txBody>
      </p:sp>
      <p:pic>
        <p:nvPicPr>
          <p:cNvPr id="3" name="Picture 2" descr="A person with red hair speaking into a microphone&#10;&#10;Description automatically generated">
            <a:extLst>
              <a:ext uri="{FF2B5EF4-FFF2-40B4-BE49-F238E27FC236}">
                <a16:creationId xmlns:a16="http://schemas.microsoft.com/office/drawing/2014/main" id="{70C842B8-7235-56A1-BD82-BA93AA877480}"/>
              </a:ext>
            </a:extLst>
          </p:cNvPr>
          <p:cNvPicPr>
            <a:picLocks noChangeAspect="1"/>
          </p:cNvPicPr>
          <p:nvPr/>
        </p:nvPicPr>
        <p:blipFill rotWithShape="1">
          <a:blip r:embed="rId5"/>
          <a:srcRect l="8817" r="25118"/>
          <a:stretch/>
        </p:blipFill>
        <p:spPr>
          <a:xfrm>
            <a:off x="-18212" y="480419"/>
            <a:ext cx="4401676" cy="444179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WHAT</a:t>
            </a:r>
            <a:endParaRPr/>
          </a:p>
        </p:txBody>
      </p:sp>
      <p:sp>
        <p:nvSpPr>
          <p:cNvPr id="294" name="Google Shape;294;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Training Topics</a:t>
            </a:r>
            <a:endParaRPr/>
          </a:p>
        </p:txBody>
      </p:sp>
      <p:sp>
        <p:nvSpPr>
          <p:cNvPr id="295" name="Google Shape;295;p8"/>
          <p:cNvSpPr txBox="1">
            <a:spLocks noGrp="1"/>
          </p:cNvSpPr>
          <p:nvPr>
            <p:ph type="body" idx="3"/>
          </p:nvPr>
        </p:nvSpPr>
        <p:spPr>
          <a:xfrm>
            <a:off x="6498124" y="1828800"/>
            <a:ext cx="4786877" cy="45030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n-US" sz="2000" dirty="0"/>
              <a:t>Introduction to Cyber Ranges in the Energy Sector</a:t>
            </a:r>
          </a:p>
          <a:p>
            <a:pPr marL="274320" lvl="0" indent="-274320" algn="l" rtl="0">
              <a:lnSpc>
                <a:spcPct val="100000"/>
              </a:lnSpc>
              <a:spcBef>
                <a:spcPts val="1200"/>
              </a:spcBef>
              <a:spcAft>
                <a:spcPts val="0"/>
              </a:spcAft>
              <a:buSzPts val="1200"/>
              <a:buChar char="o"/>
            </a:pPr>
            <a:r>
              <a:rPr lang="en-US" sz="2000" dirty="0"/>
              <a:t>Real-time Threat Notifications and Response</a:t>
            </a:r>
          </a:p>
          <a:p>
            <a:pPr marL="274320" lvl="0" indent="-274320" algn="l" rtl="0">
              <a:lnSpc>
                <a:spcPct val="100000"/>
              </a:lnSpc>
              <a:spcBef>
                <a:spcPts val="1200"/>
              </a:spcBef>
              <a:spcAft>
                <a:spcPts val="0"/>
              </a:spcAft>
              <a:buSzPts val="1200"/>
              <a:buChar char="o"/>
            </a:pPr>
            <a:r>
              <a:rPr lang="en-US" sz="2000" dirty="0"/>
              <a:t>Vulnerability Management and Reporting</a:t>
            </a:r>
          </a:p>
          <a:p>
            <a:pPr marL="274320" lvl="0" indent="-274320" algn="l" rtl="0">
              <a:lnSpc>
                <a:spcPct val="100000"/>
              </a:lnSpc>
              <a:spcBef>
                <a:spcPts val="1200"/>
              </a:spcBef>
              <a:spcAft>
                <a:spcPts val="0"/>
              </a:spcAft>
              <a:buSzPts val="1200"/>
              <a:buChar char="o"/>
            </a:pPr>
            <a:r>
              <a:rPr lang="en-US" sz="2000" dirty="0"/>
              <a:t>Continuous Infrastructure Monitoring with Cloud-Based Tools</a:t>
            </a:r>
          </a:p>
          <a:p>
            <a:pPr marL="274320" lvl="0" indent="-274320" algn="l" rtl="0">
              <a:lnSpc>
                <a:spcPct val="100000"/>
              </a:lnSpc>
              <a:spcBef>
                <a:spcPts val="1200"/>
              </a:spcBef>
              <a:spcAft>
                <a:spcPts val="0"/>
              </a:spcAft>
              <a:buSzPts val="1200"/>
              <a:buChar char="o"/>
            </a:pPr>
            <a:r>
              <a:rPr lang="en-US" sz="2000" dirty="0"/>
              <a:t>Future Trends and Considerations in energy domain</a:t>
            </a:r>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8" name="Google Shape;298;p8" descr="A person in a suit holding a book&#10;&#10;Description automatically generated"/>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3314</Words>
  <Application>Microsoft Office PowerPoint</Application>
  <PresentationFormat>Widescreen</PresentationFormat>
  <Paragraphs>412</Paragraphs>
  <Slides>38</Slides>
  <Notes>38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Century Gothic</vt:lpstr>
      <vt:lpstr>Wingdings</vt:lpstr>
      <vt:lpstr>Book Antiqua</vt:lpstr>
      <vt:lpstr>Courier New</vt:lpstr>
      <vt:lpstr>Custom</vt:lpstr>
      <vt:lpstr>Alerting, Reporting, &amp; Monitoring Strategies  for Cybersecurity  in the Energy Sector</vt:lpstr>
      <vt:lpstr>PowerPoint Presentation</vt:lpstr>
      <vt:lpstr>Goals: Who-What-Why you need to take this training </vt:lpstr>
      <vt:lpstr>CSP Training Logistic: When-Where-How</vt:lpstr>
      <vt:lpstr>Value Propositions</vt:lpstr>
      <vt:lpstr>WHO</vt:lpstr>
      <vt:lpstr>WHO</vt:lpstr>
      <vt:lpstr>WHO</vt:lpstr>
      <vt:lpstr>WHAT</vt:lpstr>
      <vt:lpstr>WHY</vt:lpstr>
      <vt:lpstr>Training Outline</vt:lpstr>
      <vt:lpstr>Training Outline</vt:lpstr>
      <vt:lpstr>Training Outline</vt:lpstr>
      <vt:lpstr>Evaluation method</vt:lpstr>
      <vt:lpstr>Background Knowledge and Prerequisites</vt:lpstr>
      <vt:lpstr>Technical Tools and Other Requirement</vt:lpstr>
      <vt:lpstr>Resources: Books and Reference Material</vt:lpstr>
      <vt:lpstr>Registration: How to register and other practical information</vt:lpstr>
      <vt:lpstr>Course progress</vt:lpstr>
      <vt:lpstr>Introduction in Cybersecurity in the Energy Sector</vt:lpstr>
      <vt:lpstr>Introduction to Cybersecurity in the Energy Sector</vt:lpstr>
      <vt:lpstr>Introduction to Cybersecurity in the Energy Sector</vt:lpstr>
      <vt:lpstr>Introduction to Cybersecurity in the Energy Sector</vt:lpstr>
      <vt:lpstr>Introduction to Cybersecurity in the Energy Sector</vt:lpstr>
      <vt:lpstr>Course progress</vt:lpstr>
      <vt:lpstr>Vulnerability Management and Reporting</vt:lpstr>
      <vt:lpstr>Vulnerability Management and Reporting</vt:lpstr>
      <vt:lpstr>Vulnerability Management and Reporting</vt:lpstr>
      <vt:lpstr>Course progress</vt:lpstr>
      <vt:lpstr>Real-time Threat Notifications &amp; Response</vt:lpstr>
      <vt:lpstr>Real-time Threat Notifications &amp; Response</vt:lpstr>
      <vt:lpstr>Real-time Threat Notifications &amp; Response</vt:lpstr>
      <vt:lpstr>Real-time Threat Notifications &amp; Response</vt:lpstr>
      <vt:lpstr>Course progress</vt:lpstr>
      <vt:lpstr>Continuous Infrastructure Monitoring with Cloud-Based Tools</vt:lpstr>
      <vt:lpstr>Course progress</vt:lpstr>
      <vt:lpstr>Collaboration &amp; Knowledge Sharing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Alerting, Reporting, &amp; Monitoring Strategies  for Cybersecurity  in the Energy Sector</dc:title>
  <dc:creator>Dimitra Siaili</dc:creator>
  <cp:lastModifiedBy>Dimitra Siaili</cp:lastModifiedBy>
  <cp:revision>16</cp:revision>
  <dcterms:created xsi:type="dcterms:W3CDTF">2023-07-18T15:28:54Z</dcterms:created>
  <dcterms:modified xsi:type="dcterms:W3CDTF">2024-05-29T08:26:37Z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