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6" r:id="rId5"/>
    <p:sldMasterId id="214748369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y="6858000" cx="12192000"/>
  <p:notesSz cx="6858000" cy="9144000"/>
  <p:embeddedFontLst>
    <p:embeddedFont>
      <p:font typeface="Book Antiqua"/>
      <p:regular r:id="rId90"/>
      <p:bold r:id="rId91"/>
      <p:italic r:id="rId92"/>
      <p:boldItalic r:id="rId93"/>
    </p:embeddedFont>
    <p:embeddedFont>
      <p:font typeface="Century Gothic"/>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8" roundtripDataSignature="AMtx7mgSt/RSD85JjXbACjC2krOpaT6u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CenturyGothic-bold.fntdata"/><Relationship Id="rId94" Type="http://schemas.openxmlformats.org/officeDocument/2006/relationships/font" Target="fonts/CenturyGothic-regular.fntdata"/><Relationship Id="rId97" Type="http://schemas.openxmlformats.org/officeDocument/2006/relationships/font" Target="fonts/CenturyGothic-boldItalic.fntdata"/><Relationship Id="rId96" Type="http://schemas.openxmlformats.org/officeDocument/2006/relationships/font" Target="fonts/CenturyGothic-italic.fntdata"/><Relationship Id="rId11" Type="http://schemas.openxmlformats.org/officeDocument/2006/relationships/slide" Target="slides/slide4.xml"/><Relationship Id="rId10" Type="http://schemas.openxmlformats.org/officeDocument/2006/relationships/slide" Target="slides/slide3.xml"/><Relationship Id="rId98"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BookAntiqua-bold.fntdata"/><Relationship Id="rId90" Type="http://schemas.openxmlformats.org/officeDocument/2006/relationships/font" Target="fonts/BookAntiqua-regular.fntdata"/><Relationship Id="rId93" Type="http://schemas.openxmlformats.org/officeDocument/2006/relationships/font" Target="fonts/BookAntiqua-boldItalic.fntdata"/><Relationship Id="rId92" Type="http://schemas.openxmlformats.org/officeDocument/2006/relationships/font" Target="fonts/BookAntiqua-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spatialworld.net/blogs/vulnerabilities-of-gps-is-a-big-concern-dana-goward/" TargetMode="External"/><Relationship Id="rId3" Type="http://schemas.openxmlformats.org/officeDocument/2006/relationships/hyperlink" Target="https://breakingdefense.com/2022/03/local-russian-gps-jamming-in-ukraine-hasnt-affected-us-support-ops-so-far/" TargetMode="External"/><Relationship Id="rId4" Type="http://schemas.openxmlformats.org/officeDocument/2006/relationships/hyperlink" Target="https://www.osce.org/special-monitoring-mission-to-ukraine/483008" TargetMode="External"/><Relationship Id="rId5" Type="http://schemas.openxmlformats.org/officeDocument/2006/relationships/hyperlink" Target="https://www.geospatialworld.net/blogs/eos-da-issues-plea-for-satellite-data-ukraine/" TargetMode="External"/><Relationship Id="rId6" Type="http://schemas.openxmlformats.org/officeDocument/2006/relationships/hyperlink" Target="https://www.osce.org/special-monitoring-mission-to-ukraine/483149" TargetMode="External"/><Relationship Id="rId7" Type="http://schemas.openxmlformats.org/officeDocument/2006/relationships/hyperlink" Target="https://www.he360.com/hawkeye-360-signal-detection-reveals-gps-interference-in-ukrain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Buongiorno caro pubblico</a:t>
            </a:r>
            <a:endParaRPr/>
          </a:p>
          <a:p>
            <a:pPr indent="0" lvl="0" marL="0" rtl="0" algn="just">
              <a:spcBef>
                <a:spcPts val="600"/>
              </a:spcBef>
              <a:spcAft>
                <a:spcPts val="0"/>
              </a:spcAft>
              <a:buNone/>
            </a:pPr>
            <a:r>
              <a:rPr b="1" lang="fr-FR" sz="1800">
                <a:latin typeface="Verdana"/>
                <a:ea typeface="Verdana"/>
                <a:cs typeface="Verdana"/>
                <a:sym typeface="Verdana"/>
              </a:rPr>
              <a:t>La formazione sul posto di lavoro per l'AIS hacking </a:t>
            </a:r>
            <a:r>
              <a:rPr lang="fr-FR" sz="1800">
                <a:latin typeface="Times New Roman"/>
                <a:ea typeface="Times New Roman"/>
                <a:cs typeface="Times New Roman"/>
                <a:sym typeface="Times New Roman"/>
              </a:rPr>
              <a:t>mira a descrivere l'ambiente marittimo e le sue specificità. Si concentra sugli standard e sulle specificità dell'AIS e sulle normative internazionali. Vengono descritte in dettaglio le vulnerabilità comuni dei sistemi e delle applicazioni AIS/GNSS; durante il corso vengono dimostrati metodi ed esempi di hacking e spoofing di questi sistemi. </a:t>
            </a:r>
            <a:endParaRPr sz="1800">
              <a:latin typeface="Times New Roman"/>
              <a:ea typeface="Times New Roman"/>
              <a:cs typeface="Times New Roman"/>
              <a:sym typeface="Times New Roman"/>
            </a:endParaRPr>
          </a:p>
          <a:p>
            <a:pPr indent="0" lvl="0" marL="0" rtl="0" algn="just">
              <a:spcBef>
                <a:spcPts val="1200"/>
              </a:spcBef>
              <a:spcAft>
                <a:spcPts val="0"/>
              </a:spcAft>
              <a:buNone/>
            </a:pPr>
            <a:r>
              <a:rPr lang="fr-FR" sz="1800">
                <a:latin typeface="Times New Roman"/>
                <a:ea typeface="Times New Roman"/>
                <a:cs typeface="Times New Roman"/>
                <a:sym typeface="Times New Roman"/>
              </a:rPr>
              <a:t>Vengono presentati l'analisi dei rischi, i piani di sicurezza, le politiche e i processi, il quadro normativo e le misure di continuità e ripristino degli standard di sicurezza.</a:t>
            </a:r>
            <a:endParaRPr sz="1800">
              <a:latin typeface="Times New Roman"/>
              <a:ea typeface="Times New Roman"/>
              <a:cs typeface="Times New Roman"/>
              <a:sym typeface="Times New Roman"/>
            </a:endParaRPr>
          </a:p>
          <a:p>
            <a:pPr indent="0" lvl="0" marL="0" rtl="0" algn="l">
              <a:spcBef>
                <a:spcPts val="600"/>
              </a:spcBef>
              <a:spcAft>
                <a:spcPts val="0"/>
              </a:spcAft>
              <a:buNone/>
            </a:pPr>
            <a:r>
              <a:rPr lang="fr-FR"/>
              <a:t> </a:t>
            </a:r>
            <a:endParaRPr/>
          </a:p>
        </p:txBody>
      </p:sp>
      <p:sp>
        <p:nvSpPr>
          <p:cNvPr id="569" name="Google Shape;56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Buongiorno caro pubblico</a:t>
            </a:r>
            <a:endParaRPr/>
          </a:p>
          <a:p>
            <a:pPr indent="0" lvl="0" marL="0" rtl="0" algn="just">
              <a:spcBef>
                <a:spcPts val="600"/>
              </a:spcBef>
              <a:spcAft>
                <a:spcPts val="0"/>
              </a:spcAft>
              <a:buNone/>
            </a:pPr>
            <a:r>
              <a:rPr b="1" lang="fr-FR" sz="1800">
                <a:latin typeface="Verdana"/>
                <a:ea typeface="Verdana"/>
                <a:cs typeface="Verdana"/>
                <a:sym typeface="Verdana"/>
              </a:rPr>
              <a:t>La formazione sul posto di lavoro per l'AIS hacking </a:t>
            </a:r>
            <a:r>
              <a:rPr lang="fr-FR" sz="1800">
                <a:latin typeface="Times New Roman"/>
                <a:ea typeface="Times New Roman"/>
                <a:cs typeface="Times New Roman"/>
                <a:sym typeface="Times New Roman"/>
              </a:rPr>
              <a:t>mira a descrivere l'ambiente marittimo e le sue specificità. Si concentra sugli standard e sulle specificità dell'AIS e sulle normative internazionali. Vengono descritte in dettaglio le vulnerabilità comuni dei sistemi e delle applicazioni AIS/GNSS; durante il corso vengono dimostrati metodi ed esempi di hacking e spoofing di questi sistemi. </a:t>
            </a:r>
            <a:endParaRPr sz="1800">
              <a:latin typeface="Times New Roman"/>
              <a:ea typeface="Times New Roman"/>
              <a:cs typeface="Times New Roman"/>
              <a:sym typeface="Times New Roman"/>
            </a:endParaRPr>
          </a:p>
          <a:p>
            <a:pPr indent="0" lvl="0" marL="0" rtl="0" algn="just">
              <a:spcBef>
                <a:spcPts val="1200"/>
              </a:spcBef>
              <a:spcAft>
                <a:spcPts val="0"/>
              </a:spcAft>
              <a:buNone/>
            </a:pPr>
            <a:r>
              <a:rPr lang="fr-FR" sz="1800">
                <a:latin typeface="Times New Roman"/>
                <a:ea typeface="Times New Roman"/>
                <a:cs typeface="Times New Roman"/>
                <a:sym typeface="Times New Roman"/>
              </a:rPr>
              <a:t>Vengono presentati l'analisi dei rischi, i piani di sicurezza, le politiche e i processi, il quadro normativo e le misure di continuità e ripristino degli standard di sicurezza.</a:t>
            </a:r>
            <a:endParaRPr sz="1800">
              <a:latin typeface="Times New Roman"/>
              <a:ea typeface="Times New Roman"/>
              <a:cs typeface="Times New Roman"/>
              <a:sym typeface="Times New Roman"/>
            </a:endParaRPr>
          </a:p>
          <a:p>
            <a:pPr indent="0" lvl="0" marL="0" rtl="0" algn="l">
              <a:spcBef>
                <a:spcPts val="600"/>
              </a:spcBef>
              <a:spcAft>
                <a:spcPts val="0"/>
              </a:spcAft>
              <a:buNone/>
            </a:pPr>
            <a:r>
              <a:rPr lang="fr-FR"/>
              <a:t> </a:t>
            </a:r>
            <a:endParaRPr/>
          </a:p>
        </p:txBody>
      </p:sp>
      <p:sp>
        <p:nvSpPr>
          <p:cNvPr id="725" name="Google Shape;72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9" name="Google Shape;103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4" name="Google Shape;120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4" name="Google Shape;121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8" name="Google Shape;128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9" name="Google Shape;132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9" name="Google Shape;134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Poco prima dell'inizio dell'invasione russa, a febbraio, si sono verificate massicce interferenze GPS lungo il confine tra Ucraina e Bielorussia. L'attività è stata rilevata appena a nord di Chernobyl, all'interno della Zona di esclusione di Chernobyl, ha dichiarato il 4 marzo HawkEye 360, definendola una dimostrazione dell'"integrazione delle tattiche di guerra elettronica nelle operazioni militari russe per degradare ulteriormente la capacità di autodifesa dell'Ucraina".</a:t>
            </a:r>
            <a:endParaRPr/>
          </a:p>
          <a:p>
            <a:pPr indent="0" lvl="0" marL="0" rtl="0" algn="l">
              <a:spcBef>
                <a:spcPts val="0"/>
              </a:spcBef>
              <a:spcAft>
                <a:spcPts val="0"/>
              </a:spcAft>
              <a:buNone/>
            </a:pPr>
            <a:r>
              <a:rPr lang="fr-FR"/>
              <a:t>"Questa è una guerra moderna, con i russi che sfruttano le più recenti tecnologie di guerra elettronica. Questo è rappresentativo delle tattiche che le truppe russe stanno impiegando per degradare l'efficacia delle risorse spaziali, come il Global Positioning System degli Stati Uniti. L'inceppamento del GPS è un aspetto di cui stiamo vedendo la prova attraverso l'uso della nostra costellazione di rilevamento del segnale e delle nostre capacità di elaborazione", ha </a:t>
            </a:r>
            <a:r>
              <a:rPr b="1" lang="fr-FR"/>
              <a:t>dichiarato John Serafini, CEO di HawkEye 360, a Geospatial World via e-mail.</a:t>
            </a:r>
            <a:endParaRPr/>
          </a:p>
          <a:p>
            <a:pPr indent="0" lvl="0" marL="0" rtl="0" algn="l">
              <a:spcBef>
                <a:spcPts val="0"/>
              </a:spcBef>
              <a:spcAft>
                <a:spcPts val="0"/>
              </a:spcAft>
              <a:buNone/>
            </a:pPr>
            <a:r>
              <a:rPr lang="fr-FR"/>
              <a:t>Gli esclusivi satelliti di HawkEye 360 sono in grado di monitorare i segnali di radiofrequenza dallo spazio su centinaia di milioni di chilometri quadrati ogni giorno.</a:t>
            </a:r>
            <a:endParaRPr/>
          </a:p>
          <a:p>
            <a:pPr indent="0" lvl="0" marL="0" rtl="0" algn="l">
              <a:spcBef>
                <a:spcPts val="0"/>
              </a:spcBef>
              <a:spcAft>
                <a:spcPts val="0"/>
              </a:spcAft>
              <a:buNone/>
            </a:pPr>
            <a:r>
              <a:rPr lang="fr-FR"/>
              <a:t>L'analisi dei segnali GPS intorno all'Ucraina negli ultimi quattro mesi ha rivelato una continua e crescente interferenza GPS in questa particolare regione. Gli analisti hanno scoperto un'ampia interferenza GPS già nel novembre 2021 lungo il confine tra Luhansk e Donetsk, regioni controllate dalle forze separatiste filorusse.</a:t>
            </a:r>
            <a:endParaRPr/>
          </a:p>
          <a:p>
            <a:pPr indent="0" lvl="0" marL="0" rtl="0" algn="l">
              <a:spcBef>
                <a:spcPts val="0"/>
              </a:spcBef>
              <a:spcAft>
                <a:spcPts val="0"/>
              </a:spcAft>
              <a:buNone/>
            </a:pPr>
            <a:r>
              <a:rPr lang="fr-FR"/>
              <a:t>"Abbiamo iniziato a raccogliere i segnali di interferenza GPS in autunno, riconoscendo subito che si trattava di un segnale utile da monitorare. Continuiamo a raccogliere questo segnale e altri dati in tutta l'Europa orientale, poiché è emerso come un indicatore critico dell'attività umana", ha aggiunto Serafini.  </a:t>
            </a:r>
            <a:endParaRPr/>
          </a:p>
          <a:p>
            <a:pPr indent="0" lvl="0" marL="0" rtl="0" algn="l">
              <a:spcBef>
                <a:spcPts val="0"/>
              </a:spcBef>
              <a:spcAft>
                <a:spcPts val="0"/>
              </a:spcAft>
              <a:buNone/>
            </a:pPr>
            <a:r>
              <a:rPr lang="fr-FR"/>
              <a:t>Informazioni di fonte aperta hanno anche confermato che i veicoli aerei senza pilota (UAV) che operano nell'area sono stati disturbati a causa della perdita delle connessioni GPS.</a:t>
            </a:r>
            <a:endParaRPr/>
          </a:p>
          <a:p>
            <a:pPr indent="0" lvl="0" marL="0" rtl="0" algn="l">
              <a:spcBef>
                <a:spcPts val="0"/>
              </a:spcBef>
              <a:spcAft>
                <a:spcPts val="0"/>
              </a:spcAft>
              <a:buNone/>
            </a:pPr>
            <a:r>
              <a:rPr b="1" lang="fr-FR" u="sng">
                <a:solidFill>
                  <a:schemeClr val="hlink"/>
                </a:solidFill>
                <a:hlinkClick r:id="rId2"/>
              </a:rPr>
              <a:t>LEGGI ANCHE: Le vulnerabilità del GPS sono una grande preoccupazione: Dana Goward</a:t>
            </a:r>
            <a:endParaRPr/>
          </a:p>
          <a:p>
            <a:pPr indent="0" lvl="0" marL="0" rtl="0" algn="l">
              <a:spcBef>
                <a:spcPts val="0"/>
              </a:spcBef>
              <a:spcAft>
                <a:spcPts val="0"/>
              </a:spcAft>
              <a:buNone/>
            </a:pPr>
            <a:r>
              <a:rPr b="1" lang="fr-FR"/>
              <a:t>La jamming è in corso da molto tempo</a:t>
            </a:r>
            <a:endParaRPr/>
          </a:p>
          <a:p>
            <a:pPr indent="0" lvl="0" marL="0" rtl="0" algn="l">
              <a:spcBef>
                <a:spcPts val="0"/>
              </a:spcBef>
              <a:spcAft>
                <a:spcPts val="0"/>
              </a:spcAft>
              <a:buNone/>
            </a:pPr>
            <a:r>
              <a:rPr lang="fr-FR"/>
              <a:t>I funzionari del Pentagono hanno recentemente dichiarato che le forze statunitensi nella regione hanno rilevato un disturbo russo localizzato dei segnali GPS in Ucraina, ma che finora non ha interferito con le operazioni di supporto degli Stati Uniti. </a:t>
            </a:r>
            <a:r>
              <a:rPr lang="fr-FR" u="sng">
                <a:solidFill>
                  <a:schemeClr val="hlink"/>
                </a:solidFill>
                <a:hlinkClick r:id="rId3"/>
              </a:rPr>
              <a:t>Breaking Defense </a:t>
            </a:r>
            <a:r>
              <a:rPr lang="fr-FR"/>
              <a:t>ha riferito che il disturbo è stato rilevato dagli aerei da ricognizione statunitensi fino al Mar Nero, ma non ha avuto alcun impatto sulla capacità della missione.</a:t>
            </a:r>
            <a:endParaRPr/>
          </a:p>
          <a:p>
            <a:pPr indent="0" lvl="0" marL="0" rtl="0" algn="l">
              <a:spcBef>
                <a:spcPts val="0"/>
              </a:spcBef>
              <a:spcAft>
                <a:spcPts val="0"/>
              </a:spcAft>
              <a:buNone/>
            </a:pPr>
            <a:r>
              <a:rPr lang="fr-FR"/>
              <a:t>Già nell'aprile del 2021, l'Organizzazione per la sicurezza e la cooperazione in Europa aveva avvertito dell'interferenza del segnale GPS nella regione. La sera del 6 aprile, un veicolo aereo senza pilota a lungo raggio (UAV) della SMM non è potuto decollare dalla sua base a Stepanivka, controllata dal governo (54 km a nord di Donetsk), per condurre il regolare monitoraggio delle aree su entrambi i lati della linea di contatto, a causa di una doppia interferenza del segnale GPS, ritenuta causata da un disturbo. "È la prima volta che un'interferenza di questo tipo impedisce il decollo da quando la missione ha avviato le operazioni UAV a lungo raggio nell'ottobre 2014", ha dichiarato l'OSCE in un </a:t>
            </a:r>
            <a:r>
              <a:rPr lang="fr-FR" u="sng">
                <a:solidFill>
                  <a:schemeClr val="hlink"/>
                </a:solidFill>
                <a:hlinkClick r:id="rId4"/>
              </a:rPr>
              <a:t>comunicato </a:t>
            </a:r>
            <a:r>
              <a:rPr lang="fr-FR"/>
              <a:t>del 7 aprile 2021.</a:t>
            </a:r>
            <a:endParaRPr/>
          </a:p>
          <a:p>
            <a:pPr indent="0" lvl="0" marL="0" rtl="0" algn="l">
              <a:spcBef>
                <a:spcPts val="0"/>
              </a:spcBef>
              <a:spcAft>
                <a:spcPts val="0"/>
              </a:spcAft>
              <a:buNone/>
            </a:pPr>
            <a:r>
              <a:rPr lang="fr-FR"/>
              <a:t>Ha aggiunto che dalla fine di marzo, gli UAV a lungo raggio dell'SMM hanno riscontrato un aumento dei livelli di interferenza del segnale GPS al decollo e all'atterraggio, con ripercussioni su entrambi i loro ricevitori GPS, nelle aree vicine alla loro base di Stepanivka, situata a circa 25 km a ovest-nord-ovest della linea di contatto.</a:t>
            </a:r>
            <a:endParaRPr/>
          </a:p>
          <a:p>
            <a:pPr indent="0" lvl="0" marL="0" rtl="0" algn="l">
              <a:spcBef>
                <a:spcPts val="0"/>
              </a:spcBef>
              <a:spcAft>
                <a:spcPts val="0"/>
              </a:spcAft>
              <a:buNone/>
            </a:pPr>
            <a:r>
              <a:rPr b="1" lang="fr-FR" u="sng">
                <a:solidFill>
                  <a:schemeClr val="hlink"/>
                </a:solidFill>
                <a:hlinkClick r:id="rId5"/>
              </a:rPr>
              <a:t>LEGGI ANCHE: EOS DA lancia un appello urgente per la raccolta di dati satellitari in aiuto dell'Ucraina</a:t>
            </a:r>
            <a:endParaRPr/>
          </a:p>
          <a:p>
            <a:pPr indent="0" lvl="0" marL="0" rtl="0" algn="l">
              <a:spcBef>
                <a:spcPts val="0"/>
              </a:spcBef>
              <a:spcAft>
                <a:spcPts val="0"/>
              </a:spcAft>
              <a:buNone/>
            </a:pPr>
            <a:r>
              <a:rPr lang="fr-FR"/>
              <a:t>Un </a:t>
            </a:r>
            <a:r>
              <a:rPr lang="fr-FR" u="sng">
                <a:solidFill>
                  <a:schemeClr val="hlink"/>
                </a:solidFill>
                <a:hlinkClick r:id="rId6"/>
              </a:rPr>
              <a:t>secondo rapporto dell'OCSE del 9 aprile 2021 </a:t>
            </a:r>
            <a:r>
              <a:rPr lang="fr-FR"/>
              <a:t>aveva sottolineato che il problema persisteva, causando l'interruzione delle missioni. </a:t>
            </a:r>
            <a:r>
              <a:rPr i="1" lang="fr-FR"/>
              <a:t>"Qualsiasi interferenza del segnale GPS ostacola la capacità della Missione di condurre un monitoraggio efficace e di riferire sulla situazione della sicurezza in linea con il suo mandato. Gli UAV a lungo raggio sono una parte essenziale delle operazioni dell'SMM, soprattutto di notte e nelle aree in cui il monitoraggio e la libertà di movimento della Missione sono limitati".</a:t>
            </a:r>
            <a:endParaRPr/>
          </a:p>
          <a:p>
            <a:pPr indent="0" lvl="0" marL="0" rtl="0" algn="l">
              <a:spcBef>
                <a:spcPts val="0"/>
              </a:spcBef>
              <a:spcAft>
                <a:spcPts val="0"/>
              </a:spcAft>
              <a:buNone/>
            </a:pPr>
            <a:r>
              <a:rPr b="1" lang="fr-FR"/>
              <a:t>Il disturbo del GPS è un problema importante</a:t>
            </a:r>
            <a:endParaRPr/>
          </a:p>
          <a:p>
            <a:pPr indent="0" lvl="0" marL="0" rtl="0" algn="l">
              <a:spcBef>
                <a:spcPts val="0"/>
              </a:spcBef>
              <a:spcAft>
                <a:spcPts val="0"/>
              </a:spcAft>
              <a:buNone/>
            </a:pPr>
            <a:r>
              <a:rPr lang="fr-FR"/>
              <a:t>Poiché le forze militari utilizzano regolarmente i disturbatori GPS per oscurare e proteggere dagli attacchi le truppe, le strutture e le attrezzature critiche, questo può essere un indicatore predittivo di future attività militari in una regione. Mentre l'interferenza può essere involontaria quando più apparecchiature operano troppo vicino alle bande di frequenza GPS, negli ultimi anni gli episodi di interferenza GPS intenzionale sono aumentati in tutto il mondo. Ciò è stato possibile soprattutto grazie al basso costo, alla facilità di implementazione e alla disponibilità generale della tecnologia di disturbo GPS. Le organizzazioni estremiste e gli elementi nefasti, come i cartelli della droga, utilizzano i disturbatori GPS per scoraggiare la sorveglianza da parte dei droni aerei, anche se il loro uso è illegale nella maggior parte delle regioni sviluppate del mondo.</a:t>
            </a:r>
            <a:endParaRPr/>
          </a:p>
          <a:p>
            <a:pPr indent="0" lvl="0" marL="0" rtl="0" algn="l">
              <a:spcBef>
                <a:spcPts val="0"/>
              </a:spcBef>
              <a:spcAft>
                <a:spcPts val="0"/>
              </a:spcAft>
              <a:buNone/>
            </a:pPr>
            <a:r>
              <a:rPr lang="fr-FR"/>
              <a:t>Il GPS è un servizio fondamentale "bene comune globale" da cui dipendono tutte le economie moderne. Le interferenze del segnale GPS hanno il potenziale per interrompere in modo significativo i viaggi aerei, la logistica, la finanza, i trasporti, le comunicazioni e molti altri servizi di base", ha dichiarato Serafini in un </a:t>
            </a:r>
            <a:r>
              <a:rPr lang="fr-FR" u="sng">
                <a:solidFill>
                  <a:schemeClr val="hlink"/>
                </a:solidFill>
                <a:hlinkClick r:id="rId7"/>
              </a:rPr>
              <a:t>comunicato</a:t>
            </a:r>
            <a:r>
              <a:rPr lang="fr-FR"/>
              <a:t>. Che sia involontaria o intenzionale, l'interferenza che impedisce a persone, veicoli, navi e aerei di determinare una posizione precisa può essere devastante per le attività governative e commerciali".</a:t>
            </a:r>
            <a:endParaRPr/>
          </a:p>
          <a:p>
            <a:pPr indent="0" lvl="0" marL="0" rtl="0" algn="l">
              <a:spcBef>
                <a:spcPts val="0"/>
              </a:spcBef>
              <a:spcAft>
                <a:spcPts val="0"/>
              </a:spcAft>
              <a:buNone/>
            </a:pPr>
            <a:r>
              <a:rPr lang="fr-FR"/>
              <a:t>L'anno scorso, l'azienda di Herndon, Virginia, ha annunciato di aver acquisito la capacità di rilevare e geolocalizzare le interferenze nei segnali GPS, che possono minacciare le applicazioni di navigazione militari e civili. La capacità è stata testata l'anno scorso in una serie di esercitazioni ed è attualmente disponibile come parte del catalogo di prodotti RFGeo di HawkEye 360.</a:t>
            </a:r>
            <a:endParaRPr/>
          </a:p>
          <a:p>
            <a:pPr indent="0" lvl="0" marL="0" rtl="0" algn="l">
              <a:spcBef>
                <a:spcPts val="0"/>
              </a:spcBef>
              <a:spcAft>
                <a:spcPts val="0"/>
              </a:spcAft>
              <a:buNone/>
            </a:pPr>
            <a:r>
              <a:t/>
            </a:r>
            <a:endParaRPr/>
          </a:p>
        </p:txBody>
      </p:sp>
      <p:sp>
        <p:nvSpPr>
          <p:cNvPr id="1361" name="Google Shape;1361;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7" name="Google Shape;136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5" name="Google Shape;137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fr-FR" sz="1200" u="none" cap="none" strike="noStrike">
                <a:solidFill>
                  <a:srgbClr val="000000"/>
                </a:solidFill>
                <a:latin typeface="Arial"/>
                <a:ea typeface="Arial"/>
                <a:cs typeface="Arial"/>
                <a:sym typeface="Arial"/>
              </a:rPr>
              <a:t>‹#›</a:t>
            </a:fld>
            <a:endParaRPr b="1"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3" name="Google Shape;138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91" name="Google Shape;1391;p63:notes"/>
          <p:cNvSpPr txBox="1"/>
          <p:nvPr>
            <p:ph idx="1" type="body"/>
          </p:nvPr>
        </p:nvSpPr>
        <p:spPr>
          <a:xfrm>
            <a:off x="679450" y="4497388"/>
            <a:ext cx="5438775" cy="44672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2" name="Google Shape;139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9" name="Google Shape;139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6" name="Google Shape;140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3" name="Google Shape;141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19" name="Google Shape;1419;p67:notes"/>
          <p:cNvSpPr txBox="1"/>
          <p:nvPr>
            <p:ph idx="1" type="body"/>
          </p:nvPr>
        </p:nvSpPr>
        <p:spPr>
          <a:xfrm>
            <a:off x="679450" y="4497388"/>
            <a:ext cx="5438775" cy="44672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0" name="Google Shape;1420;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7" name="Google Shape;142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7" name="Google Shape;144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1" name="Google Shape;146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5" name="Google Shape;147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1" name="Google Shape;1481;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5" name="Google Shape;1495;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8" name="Google Shape;150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2" name="Google Shape;1522;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7" name="Shape 17"/>
        <p:cNvGrpSpPr/>
        <p:nvPr/>
      </p:nvGrpSpPr>
      <p:grpSpPr>
        <a:xfrm>
          <a:off x="0" y="0"/>
          <a:ext cx="0" cy="0"/>
          <a:chOff x="0" y="0"/>
          <a:chExt cx="0" cy="0"/>
        </a:xfrm>
      </p:grpSpPr>
      <p:sp>
        <p:nvSpPr>
          <p:cNvPr id="18" name="Google Shape;1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4" name="Shape 74"/>
        <p:cNvGrpSpPr/>
        <p:nvPr/>
      </p:nvGrpSpPr>
      <p:grpSpPr>
        <a:xfrm>
          <a:off x="0" y="0"/>
          <a:ext cx="0" cy="0"/>
          <a:chOff x="0" y="0"/>
          <a:chExt cx="0" cy="0"/>
        </a:xfrm>
      </p:grpSpPr>
      <p:sp>
        <p:nvSpPr>
          <p:cNvPr id="75" name="Google Shape;75;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80" name="Shape 80"/>
        <p:cNvGrpSpPr/>
        <p:nvPr/>
      </p:nvGrpSpPr>
      <p:grpSpPr>
        <a:xfrm>
          <a:off x="0" y="0"/>
          <a:ext cx="0" cy="0"/>
          <a:chOff x="0" y="0"/>
          <a:chExt cx="0" cy="0"/>
        </a:xfrm>
      </p:grpSpPr>
      <p:sp>
        <p:nvSpPr>
          <p:cNvPr id="81" name="Google Shape;81;p10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0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91" name="Shape 91"/>
        <p:cNvGrpSpPr/>
        <p:nvPr/>
      </p:nvGrpSpPr>
      <p:grpSpPr>
        <a:xfrm>
          <a:off x="0" y="0"/>
          <a:ext cx="0" cy="0"/>
          <a:chOff x="0" y="0"/>
          <a:chExt cx="0" cy="0"/>
        </a:xfrm>
      </p:grpSpPr>
      <p:sp>
        <p:nvSpPr>
          <p:cNvPr id="92" name="Google Shape;92;p8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3" name="Google Shape;93;p86"/>
          <p:cNvSpPr/>
          <p:nvPr>
            <p:ph idx="2" type="pic"/>
          </p:nvPr>
        </p:nvSpPr>
        <p:spPr>
          <a:xfrm flipH="1">
            <a:off x="7163691" y="0"/>
            <a:ext cx="5024825" cy="6858000"/>
          </a:xfrm>
          <a:prstGeom prst="rect">
            <a:avLst/>
          </a:prstGeom>
          <a:solidFill>
            <a:schemeClr val="lt2"/>
          </a:solidFill>
          <a:ln>
            <a:noFill/>
          </a:ln>
        </p:spPr>
      </p:sp>
      <p:cxnSp>
        <p:nvCxnSpPr>
          <p:cNvPr id="94" name="Google Shape;94;p8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5" name="Google Shape;95;p8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8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
        <p:nvSpPr>
          <p:cNvPr id="97" name="Google Shape;97;p8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8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8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86"/>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86"/>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86"/>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86"/>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86"/>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86"/>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86"/>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7" name="Google Shape;107;p86"/>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08" name="Shape 108"/>
        <p:cNvGrpSpPr/>
        <p:nvPr/>
      </p:nvGrpSpPr>
      <p:grpSpPr>
        <a:xfrm>
          <a:off x="0" y="0"/>
          <a:ext cx="0" cy="0"/>
          <a:chOff x="0" y="0"/>
          <a:chExt cx="0" cy="0"/>
        </a:xfrm>
      </p:grpSpPr>
      <p:pic>
        <p:nvPicPr>
          <p:cNvPr id="109" name="Google Shape;109;p87"/>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10" name="Google Shape;110;p87"/>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87"/>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12" name="Google Shape;112;p87"/>
          <p:cNvSpPr/>
          <p:nvPr>
            <p:ph idx="2" type="pic"/>
          </p:nvPr>
        </p:nvSpPr>
        <p:spPr>
          <a:xfrm>
            <a:off x="0" y="-2235"/>
            <a:ext cx="5840730" cy="6862275"/>
          </a:xfrm>
          <a:prstGeom prst="rect">
            <a:avLst/>
          </a:prstGeom>
          <a:solidFill>
            <a:schemeClr val="lt2"/>
          </a:solidFill>
          <a:ln>
            <a:noFill/>
          </a:ln>
        </p:spPr>
      </p:sp>
      <p:sp>
        <p:nvSpPr>
          <p:cNvPr id="113" name="Google Shape;113;p87"/>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4" name="Google Shape;114;p87"/>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115" name="Shape 115"/>
        <p:cNvGrpSpPr/>
        <p:nvPr/>
      </p:nvGrpSpPr>
      <p:grpSpPr>
        <a:xfrm>
          <a:off x="0" y="0"/>
          <a:ext cx="0" cy="0"/>
          <a:chOff x="0" y="0"/>
          <a:chExt cx="0" cy="0"/>
        </a:xfrm>
      </p:grpSpPr>
      <p:sp>
        <p:nvSpPr>
          <p:cNvPr id="116" name="Google Shape;116;p11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18" name="Google Shape;118;p115"/>
          <p:cNvSpPr/>
          <p:nvPr>
            <p:ph idx="2" type="pic"/>
          </p:nvPr>
        </p:nvSpPr>
        <p:spPr>
          <a:xfrm>
            <a:off x="0" y="-2235"/>
            <a:ext cx="5840730" cy="6862275"/>
          </a:xfrm>
          <a:prstGeom prst="rect">
            <a:avLst/>
          </a:prstGeom>
          <a:solidFill>
            <a:schemeClr val="lt2"/>
          </a:solidFill>
          <a:ln>
            <a:noFill/>
          </a:ln>
        </p:spPr>
      </p:sp>
      <p:sp>
        <p:nvSpPr>
          <p:cNvPr id="119" name="Google Shape;119;p11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20" name="Google Shape;120;p11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21" name="Shape 121"/>
        <p:cNvGrpSpPr/>
        <p:nvPr/>
      </p:nvGrpSpPr>
      <p:grpSpPr>
        <a:xfrm>
          <a:off x="0" y="0"/>
          <a:ext cx="0" cy="0"/>
          <a:chOff x="0" y="0"/>
          <a:chExt cx="0" cy="0"/>
        </a:xfrm>
      </p:grpSpPr>
      <p:sp>
        <p:nvSpPr>
          <p:cNvPr id="122" name="Google Shape;122;p11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16"/>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4" name="Google Shape;124;p116"/>
          <p:cNvSpPr/>
          <p:nvPr>
            <p:ph idx="2" type="pic"/>
          </p:nvPr>
        </p:nvSpPr>
        <p:spPr>
          <a:xfrm flipH="1">
            <a:off x="7163691" y="0"/>
            <a:ext cx="5024825" cy="6858000"/>
          </a:xfrm>
          <a:prstGeom prst="rect">
            <a:avLst/>
          </a:prstGeom>
          <a:solidFill>
            <a:schemeClr val="lt2"/>
          </a:solidFill>
          <a:ln>
            <a:noFill/>
          </a:ln>
        </p:spPr>
      </p:sp>
      <p:sp>
        <p:nvSpPr>
          <p:cNvPr id="125" name="Google Shape;125;p11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26" name="Google Shape;126;p11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7" name="Google Shape;127;p11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9" name="Shape 129"/>
        <p:cNvGrpSpPr/>
        <p:nvPr/>
      </p:nvGrpSpPr>
      <p:grpSpPr>
        <a:xfrm>
          <a:off x="0" y="0"/>
          <a:ext cx="0" cy="0"/>
          <a:chOff x="0" y="0"/>
          <a:chExt cx="0" cy="0"/>
        </a:xfrm>
      </p:grpSpPr>
      <p:sp>
        <p:nvSpPr>
          <p:cNvPr id="130" name="Google Shape;130;p117"/>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17"/>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117"/>
          <p:cNvSpPr/>
          <p:nvPr>
            <p:ph idx="2" type="pic"/>
          </p:nvPr>
        </p:nvSpPr>
        <p:spPr>
          <a:xfrm flipH="1">
            <a:off x="7163691" y="0"/>
            <a:ext cx="5024825" cy="6858000"/>
          </a:xfrm>
          <a:prstGeom prst="rect">
            <a:avLst/>
          </a:prstGeom>
          <a:solidFill>
            <a:schemeClr val="lt2"/>
          </a:solidFill>
          <a:ln>
            <a:noFill/>
          </a:ln>
        </p:spPr>
      </p:sp>
      <p:sp>
        <p:nvSpPr>
          <p:cNvPr id="133" name="Google Shape;133;p11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35" name="Shape 135"/>
        <p:cNvGrpSpPr/>
        <p:nvPr/>
      </p:nvGrpSpPr>
      <p:grpSpPr>
        <a:xfrm>
          <a:off x="0" y="0"/>
          <a:ext cx="0" cy="0"/>
          <a:chOff x="0" y="0"/>
          <a:chExt cx="0" cy="0"/>
        </a:xfrm>
      </p:grpSpPr>
      <p:sp>
        <p:nvSpPr>
          <p:cNvPr id="136" name="Google Shape;136;p11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7" name="Google Shape;137;p11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18"/>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9" name="Google Shape;139;p11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40" name="Google Shape;140;p11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18"/>
          <p:cNvSpPr/>
          <p:nvPr>
            <p:ph idx="2" type="pic"/>
          </p:nvPr>
        </p:nvSpPr>
        <p:spPr>
          <a:xfrm flipH="1">
            <a:off x="7163691" y="0"/>
            <a:ext cx="5024825" cy="6858000"/>
          </a:xfrm>
          <a:prstGeom prst="rect">
            <a:avLst/>
          </a:prstGeom>
          <a:solidFill>
            <a:schemeClr val="lt2"/>
          </a:solidFill>
          <a:ln>
            <a:noFill/>
          </a:ln>
        </p:spPr>
      </p:sp>
      <p:sp>
        <p:nvSpPr>
          <p:cNvPr id="142" name="Google Shape;142;p1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pic>
        <p:nvPicPr>
          <p:cNvPr id="143" name="Google Shape;143;p118"/>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144" name="Shape 144"/>
        <p:cNvGrpSpPr/>
        <p:nvPr/>
      </p:nvGrpSpPr>
      <p:grpSpPr>
        <a:xfrm>
          <a:off x="0" y="0"/>
          <a:ext cx="0" cy="0"/>
          <a:chOff x="0" y="0"/>
          <a:chExt cx="0" cy="0"/>
        </a:xfrm>
      </p:grpSpPr>
      <p:grpSp>
        <p:nvGrpSpPr>
          <p:cNvPr id="145" name="Google Shape;145;p119"/>
          <p:cNvGrpSpPr/>
          <p:nvPr/>
        </p:nvGrpSpPr>
        <p:grpSpPr>
          <a:xfrm>
            <a:off x="8233290" y="0"/>
            <a:ext cx="2740011" cy="6850028"/>
            <a:chOff x="8233290" y="0"/>
            <a:chExt cx="2740011" cy="6850028"/>
          </a:xfrm>
        </p:grpSpPr>
        <p:pic>
          <p:nvPicPr>
            <p:cNvPr id="146" name="Google Shape;146;p119"/>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47" name="Google Shape;147;p119"/>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48" name="Google Shape;148;p119"/>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9" name="Google Shape;149;p119"/>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19"/>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1" name="Google Shape;151;p119"/>
          <p:cNvSpPr/>
          <p:nvPr>
            <p:ph idx="2" type="pic"/>
          </p:nvPr>
        </p:nvSpPr>
        <p:spPr>
          <a:xfrm>
            <a:off x="2239419" y="2833688"/>
            <a:ext cx="1005840" cy="914400"/>
          </a:xfrm>
          <a:prstGeom prst="rect">
            <a:avLst/>
          </a:prstGeom>
          <a:noFill/>
          <a:ln>
            <a:noFill/>
          </a:ln>
        </p:spPr>
      </p:sp>
      <p:sp>
        <p:nvSpPr>
          <p:cNvPr id="152" name="Google Shape;152;p119"/>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3" name="Google Shape;153;p119"/>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4" name="Google Shape;154;p119"/>
          <p:cNvSpPr/>
          <p:nvPr>
            <p:ph idx="5" type="pic"/>
          </p:nvPr>
        </p:nvSpPr>
        <p:spPr>
          <a:xfrm>
            <a:off x="5572159" y="2954840"/>
            <a:ext cx="1005840" cy="914400"/>
          </a:xfrm>
          <a:prstGeom prst="rect">
            <a:avLst/>
          </a:prstGeom>
          <a:noFill/>
          <a:ln>
            <a:noFill/>
          </a:ln>
        </p:spPr>
      </p:sp>
      <p:sp>
        <p:nvSpPr>
          <p:cNvPr id="155" name="Google Shape;155;p119"/>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6" name="Google Shape;156;p119"/>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119"/>
          <p:cNvSpPr/>
          <p:nvPr>
            <p:ph idx="8" type="pic"/>
          </p:nvPr>
        </p:nvSpPr>
        <p:spPr>
          <a:xfrm>
            <a:off x="8916470" y="2833688"/>
            <a:ext cx="1005840" cy="914400"/>
          </a:xfrm>
          <a:prstGeom prst="rect">
            <a:avLst/>
          </a:prstGeom>
          <a:noFill/>
          <a:ln>
            <a:noFill/>
          </a:ln>
        </p:spPr>
      </p:sp>
      <p:sp>
        <p:nvSpPr>
          <p:cNvPr id="158" name="Google Shape;158;p119"/>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11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161" name="Shape 161"/>
        <p:cNvGrpSpPr/>
        <p:nvPr/>
      </p:nvGrpSpPr>
      <p:grpSpPr>
        <a:xfrm>
          <a:off x="0" y="0"/>
          <a:ext cx="0" cy="0"/>
          <a:chOff x="0" y="0"/>
          <a:chExt cx="0" cy="0"/>
        </a:xfrm>
      </p:grpSpPr>
      <p:grpSp>
        <p:nvGrpSpPr>
          <p:cNvPr id="162" name="Google Shape;162;p120"/>
          <p:cNvGrpSpPr/>
          <p:nvPr/>
        </p:nvGrpSpPr>
        <p:grpSpPr>
          <a:xfrm>
            <a:off x="8233290" y="0"/>
            <a:ext cx="2740011" cy="6850028"/>
            <a:chOff x="8233290" y="0"/>
            <a:chExt cx="2740011" cy="6850028"/>
          </a:xfrm>
        </p:grpSpPr>
        <p:pic>
          <p:nvPicPr>
            <p:cNvPr id="163" name="Google Shape;163;p12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64" name="Google Shape;164;p12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65" name="Google Shape;165;p120"/>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20"/>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7" name="Google Shape;167;p120"/>
          <p:cNvSpPr/>
          <p:nvPr>
            <p:ph idx="2" type="pic"/>
          </p:nvPr>
        </p:nvSpPr>
        <p:spPr>
          <a:xfrm>
            <a:off x="2239419" y="2833688"/>
            <a:ext cx="1005840" cy="914400"/>
          </a:xfrm>
          <a:prstGeom prst="rect">
            <a:avLst/>
          </a:prstGeom>
          <a:noFill/>
          <a:ln>
            <a:noFill/>
          </a:ln>
        </p:spPr>
      </p:sp>
      <p:sp>
        <p:nvSpPr>
          <p:cNvPr id="168" name="Google Shape;168;p12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9" name="Google Shape;169;p120"/>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0" name="Google Shape;170;p120"/>
          <p:cNvSpPr/>
          <p:nvPr>
            <p:ph idx="5" type="pic"/>
          </p:nvPr>
        </p:nvSpPr>
        <p:spPr>
          <a:xfrm>
            <a:off x="5572159" y="2954840"/>
            <a:ext cx="1005840" cy="914400"/>
          </a:xfrm>
          <a:prstGeom prst="rect">
            <a:avLst/>
          </a:prstGeom>
          <a:noFill/>
          <a:ln>
            <a:noFill/>
          </a:ln>
        </p:spPr>
      </p:sp>
      <p:sp>
        <p:nvSpPr>
          <p:cNvPr id="171" name="Google Shape;171;p12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2" name="Google Shape;172;p120"/>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3" name="Google Shape;173;p120"/>
          <p:cNvSpPr/>
          <p:nvPr>
            <p:ph idx="8" type="pic"/>
          </p:nvPr>
        </p:nvSpPr>
        <p:spPr>
          <a:xfrm>
            <a:off x="8916470" y="2833688"/>
            <a:ext cx="1005840" cy="914400"/>
          </a:xfrm>
          <a:prstGeom prst="rect">
            <a:avLst/>
          </a:prstGeom>
          <a:noFill/>
          <a:ln>
            <a:noFill/>
          </a:ln>
        </p:spPr>
      </p:sp>
      <p:sp>
        <p:nvSpPr>
          <p:cNvPr id="174" name="Google Shape;174;p12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12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1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1" name="Shape 21"/>
        <p:cNvGrpSpPr/>
        <p:nvPr/>
      </p:nvGrpSpPr>
      <p:grpSpPr>
        <a:xfrm>
          <a:off x="0" y="0"/>
          <a:ext cx="0" cy="0"/>
          <a:chOff x="0" y="0"/>
          <a:chExt cx="0" cy="0"/>
        </a:xfrm>
      </p:grpSpPr>
      <p:sp>
        <p:nvSpPr>
          <p:cNvPr id="22" name="Google Shape;22;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177" name="Shape 177"/>
        <p:cNvGrpSpPr/>
        <p:nvPr/>
      </p:nvGrpSpPr>
      <p:grpSpPr>
        <a:xfrm>
          <a:off x="0" y="0"/>
          <a:ext cx="0" cy="0"/>
          <a:chOff x="0" y="0"/>
          <a:chExt cx="0" cy="0"/>
        </a:xfrm>
      </p:grpSpPr>
      <p:sp>
        <p:nvSpPr>
          <p:cNvPr id="178" name="Google Shape;178;p121"/>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121"/>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0" name="Google Shape;180;p121"/>
          <p:cNvSpPr/>
          <p:nvPr>
            <p:ph idx="2" type="pic"/>
          </p:nvPr>
        </p:nvSpPr>
        <p:spPr>
          <a:xfrm>
            <a:off x="0" y="-2235"/>
            <a:ext cx="5840730" cy="6862275"/>
          </a:xfrm>
          <a:prstGeom prst="rect">
            <a:avLst/>
          </a:prstGeom>
          <a:solidFill>
            <a:schemeClr val="lt2"/>
          </a:solidFill>
          <a:ln>
            <a:noFill/>
          </a:ln>
        </p:spPr>
      </p:sp>
      <p:sp>
        <p:nvSpPr>
          <p:cNvPr id="181" name="Google Shape;181;p121"/>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121"/>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83" name="Google Shape;183;p121"/>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184" name="Google Shape;184;p121"/>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121"/>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6" name="Google Shape;186;p121"/>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7" name="Google Shape;187;p121"/>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88" name="Shape 188"/>
        <p:cNvGrpSpPr/>
        <p:nvPr/>
      </p:nvGrpSpPr>
      <p:grpSpPr>
        <a:xfrm>
          <a:off x="0" y="0"/>
          <a:ext cx="0" cy="0"/>
          <a:chOff x="0" y="0"/>
          <a:chExt cx="0" cy="0"/>
        </a:xfrm>
      </p:grpSpPr>
      <p:sp>
        <p:nvSpPr>
          <p:cNvPr id="189" name="Google Shape;189;p12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90" name="Google Shape;190;p122"/>
          <p:cNvSpPr/>
          <p:nvPr>
            <p:ph idx="2" type="pic"/>
          </p:nvPr>
        </p:nvSpPr>
        <p:spPr>
          <a:xfrm flipH="1">
            <a:off x="7163691" y="0"/>
            <a:ext cx="5024825" cy="6858000"/>
          </a:xfrm>
          <a:prstGeom prst="rect">
            <a:avLst/>
          </a:prstGeom>
          <a:solidFill>
            <a:schemeClr val="lt2"/>
          </a:solidFill>
          <a:ln>
            <a:noFill/>
          </a:ln>
        </p:spPr>
      </p:sp>
      <p:sp>
        <p:nvSpPr>
          <p:cNvPr id="191" name="Google Shape;191;p12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12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12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12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12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12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12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12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12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0" name="Google Shape;200;p12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1" name="Google Shape;201;p12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2" name="Google Shape;202;p12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3" name="Google Shape;203;p1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05" name="Shape 205"/>
        <p:cNvGrpSpPr/>
        <p:nvPr/>
      </p:nvGrpSpPr>
      <p:grpSpPr>
        <a:xfrm>
          <a:off x="0" y="0"/>
          <a:ext cx="0" cy="0"/>
          <a:chOff x="0" y="0"/>
          <a:chExt cx="0" cy="0"/>
        </a:xfrm>
      </p:grpSpPr>
      <p:sp>
        <p:nvSpPr>
          <p:cNvPr id="206" name="Google Shape;206;p12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7" name="Google Shape;207;p123"/>
          <p:cNvSpPr/>
          <p:nvPr>
            <p:ph idx="2" type="pic"/>
          </p:nvPr>
        </p:nvSpPr>
        <p:spPr>
          <a:xfrm flipH="1">
            <a:off x="7163691" y="0"/>
            <a:ext cx="5024825" cy="6858000"/>
          </a:xfrm>
          <a:prstGeom prst="rect">
            <a:avLst/>
          </a:prstGeom>
          <a:solidFill>
            <a:schemeClr val="lt2"/>
          </a:solidFill>
          <a:ln>
            <a:noFill/>
          </a:ln>
        </p:spPr>
      </p:sp>
      <p:sp>
        <p:nvSpPr>
          <p:cNvPr id="208" name="Google Shape;208;p12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12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0" name="Google Shape;210;p12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1" name="Google Shape;211;p12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2" name="Google Shape;212;p12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3" name="Google Shape;213;p12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4" name="Google Shape;214;p12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5" name="Google Shape;215;p12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6" name="Google Shape;216;p12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7" name="Google Shape;217;p12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8" name="Google Shape;218;p12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19" name="Google Shape;219;p12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20" name="Google Shape;220;p1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222" name="Shape 222"/>
        <p:cNvGrpSpPr/>
        <p:nvPr/>
      </p:nvGrpSpPr>
      <p:grpSpPr>
        <a:xfrm>
          <a:off x="0" y="0"/>
          <a:ext cx="0" cy="0"/>
          <a:chOff x="0" y="0"/>
          <a:chExt cx="0" cy="0"/>
        </a:xfrm>
      </p:grpSpPr>
      <p:sp>
        <p:nvSpPr>
          <p:cNvPr id="223" name="Google Shape;223;p12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24" name="Google Shape;224;p124"/>
          <p:cNvSpPr/>
          <p:nvPr>
            <p:ph idx="2" type="pic"/>
          </p:nvPr>
        </p:nvSpPr>
        <p:spPr>
          <a:xfrm flipH="1">
            <a:off x="7163691" y="0"/>
            <a:ext cx="5024825" cy="6858000"/>
          </a:xfrm>
          <a:prstGeom prst="rect">
            <a:avLst/>
          </a:prstGeom>
          <a:solidFill>
            <a:schemeClr val="lt2"/>
          </a:solidFill>
          <a:ln>
            <a:noFill/>
          </a:ln>
        </p:spPr>
      </p:sp>
      <p:sp>
        <p:nvSpPr>
          <p:cNvPr id="225" name="Google Shape;225;p12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12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7" name="Google Shape;227;p12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8" name="Google Shape;228;p12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9" name="Google Shape;229;p12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0" name="Google Shape;230;p12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1" name="Google Shape;231;p12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2" name="Google Shape;232;p12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3" name="Google Shape;233;p12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4" name="Google Shape;234;p12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5" name="Google Shape;235;p12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36" name="Google Shape;236;p12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37" name="Google Shape;237;p1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1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239" name="Shape 239"/>
        <p:cNvGrpSpPr/>
        <p:nvPr/>
      </p:nvGrpSpPr>
      <p:grpSpPr>
        <a:xfrm>
          <a:off x="0" y="0"/>
          <a:ext cx="0" cy="0"/>
          <a:chOff x="0" y="0"/>
          <a:chExt cx="0" cy="0"/>
        </a:xfrm>
      </p:grpSpPr>
      <p:sp>
        <p:nvSpPr>
          <p:cNvPr id="240" name="Google Shape;240;p12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41" name="Google Shape;241;p125"/>
          <p:cNvSpPr/>
          <p:nvPr>
            <p:ph idx="2" type="pic"/>
          </p:nvPr>
        </p:nvSpPr>
        <p:spPr>
          <a:xfrm flipH="1">
            <a:off x="7163691" y="0"/>
            <a:ext cx="5024825" cy="6858000"/>
          </a:xfrm>
          <a:prstGeom prst="rect">
            <a:avLst/>
          </a:prstGeom>
          <a:solidFill>
            <a:schemeClr val="lt2"/>
          </a:solidFill>
          <a:ln>
            <a:noFill/>
          </a:ln>
        </p:spPr>
      </p:sp>
      <p:sp>
        <p:nvSpPr>
          <p:cNvPr id="242" name="Google Shape;242;p12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12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4" name="Google Shape;244;p12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5" name="Google Shape;245;p12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6" name="Google Shape;246;p12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7" name="Google Shape;247;p12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8" name="Google Shape;248;p12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9" name="Google Shape;249;p12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50" name="Google Shape;250;p12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51" name="Google Shape;251;p12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52" name="Google Shape;252;p12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53" name="Google Shape;253;p12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4" name="Google Shape;254;p12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1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256" name="Shape 256"/>
        <p:cNvGrpSpPr/>
        <p:nvPr/>
      </p:nvGrpSpPr>
      <p:grpSpPr>
        <a:xfrm>
          <a:off x="0" y="0"/>
          <a:ext cx="0" cy="0"/>
          <a:chOff x="0" y="0"/>
          <a:chExt cx="0" cy="0"/>
        </a:xfrm>
      </p:grpSpPr>
      <p:sp>
        <p:nvSpPr>
          <p:cNvPr id="257" name="Google Shape;257;p12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58" name="Google Shape;258;p126"/>
          <p:cNvSpPr/>
          <p:nvPr>
            <p:ph idx="2" type="pic"/>
          </p:nvPr>
        </p:nvSpPr>
        <p:spPr>
          <a:xfrm flipH="1">
            <a:off x="7163691" y="0"/>
            <a:ext cx="5024825" cy="6858000"/>
          </a:xfrm>
          <a:prstGeom prst="rect">
            <a:avLst/>
          </a:prstGeom>
          <a:solidFill>
            <a:schemeClr val="lt2"/>
          </a:solidFill>
          <a:ln>
            <a:noFill/>
          </a:ln>
        </p:spPr>
      </p:sp>
      <p:sp>
        <p:nvSpPr>
          <p:cNvPr id="259" name="Google Shape;259;p12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12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1" name="Google Shape;261;p12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2" name="Google Shape;262;p12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3" name="Google Shape;263;p12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4" name="Google Shape;264;p12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5" name="Google Shape;265;p12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6" name="Google Shape;266;p12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7" name="Google Shape;267;p12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8" name="Google Shape;268;p12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9" name="Google Shape;269;p12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70" name="Google Shape;270;p12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1" name="Google Shape;271;p12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12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273" name="Shape 273"/>
        <p:cNvGrpSpPr/>
        <p:nvPr/>
      </p:nvGrpSpPr>
      <p:grpSpPr>
        <a:xfrm>
          <a:off x="0" y="0"/>
          <a:ext cx="0" cy="0"/>
          <a:chOff x="0" y="0"/>
          <a:chExt cx="0" cy="0"/>
        </a:xfrm>
      </p:grpSpPr>
      <p:grpSp>
        <p:nvGrpSpPr>
          <p:cNvPr id="274" name="Google Shape;274;p127"/>
          <p:cNvGrpSpPr/>
          <p:nvPr/>
        </p:nvGrpSpPr>
        <p:grpSpPr>
          <a:xfrm>
            <a:off x="5382569" y="2242"/>
            <a:ext cx="6806909" cy="6862481"/>
            <a:chOff x="5382569" y="2242"/>
            <a:chExt cx="6806909" cy="6862481"/>
          </a:xfrm>
        </p:grpSpPr>
        <p:pic>
          <p:nvPicPr>
            <p:cNvPr id="275" name="Google Shape;275;p127"/>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276" name="Google Shape;276;p127"/>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277" name="Google Shape;277;p127"/>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127"/>
          <p:cNvSpPr/>
          <p:nvPr>
            <p:ph idx="2" type="pic"/>
          </p:nvPr>
        </p:nvSpPr>
        <p:spPr>
          <a:xfrm>
            <a:off x="-29499" y="-2236"/>
            <a:ext cx="6814124" cy="6871095"/>
          </a:xfrm>
          <a:prstGeom prst="rect">
            <a:avLst/>
          </a:prstGeom>
          <a:solidFill>
            <a:schemeClr val="lt2"/>
          </a:solidFill>
          <a:ln>
            <a:noFill/>
          </a:ln>
        </p:spPr>
      </p:sp>
      <p:sp>
        <p:nvSpPr>
          <p:cNvPr id="279" name="Google Shape;279;p127"/>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285" name="Shape 285"/>
        <p:cNvGrpSpPr/>
        <p:nvPr/>
      </p:nvGrpSpPr>
      <p:grpSpPr>
        <a:xfrm>
          <a:off x="0" y="0"/>
          <a:ext cx="0" cy="0"/>
          <a:chOff x="0" y="0"/>
          <a:chExt cx="0" cy="0"/>
        </a:xfrm>
      </p:grpSpPr>
      <p:grpSp>
        <p:nvGrpSpPr>
          <p:cNvPr id="286" name="Google Shape;286;p89"/>
          <p:cNvGrpSpPr/>
          <p:nvPr/>
        </p:nvGrpSpPr>
        <p:grpSpPr>
          <a:xfrm>
            <a:off x="8233290" y="0"/>
            <a:ext cx="2740011" cy="6850028"/>
            <a:chOff x="8233290" y="0"/>
            <a:chExt cx="2740011" cy="6850028"/>
          </a:xfrm>
        </p:grpSpPr>
        <p:pic>
          <p:nvPicPr>
            <p:cNvPr id="287" name="Google Shape;287;p89"/>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288" name="Google Shape;288;p89"/>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289" name="Google Shape;289;p89"/>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89"/>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1" name="Google Shape;291;p89"/>
          <p:cNvSpPr/>
          <p:nvPr>
            <p:ph idx="2" type="pic"/>
          </p:nvPr>
        </p:nvSpPr>
        <p:spPr>
          <a:xfrm>
            <a:off x="2239419" y="2833688"/>
            <a:ext cx="1005840" cy="914400"/>
          </a:xfrm>
          <a:prstGeom prst="rect">
            <a:avLst/>
          </a:prstGeom>
          <a:noFill/>
          <a:ln>
            <a:noFill/>
          </a:ln>
        </p:spPr>
      </p:sp>
      <p:sp>
        <p:nvSpPr>
          <p:cNvPr id="292" name="Google Shape;292;p89"/>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3" name="Google Shape;293;p89"/>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4" name="Google Shape;294;p89"/>
          <p:cNvSpPr/>
          <p:nvPr>
            <p:ph idx="5" type="pic"/>
          </p:nvPr>
        </p:nvSpPr>
        <p:spPr>
          <a:xfrm>
            <a:off x="5572159" y="2954840"/>
            <a:ext cx="1005840" cy="914400"/>
          </a:xfrm>
          <a:prstGeom prst="rect">
            <a:avLst/>
          </a:prstGeom>
          <a:noFill/>
          <a:ln>
            <a:noFill/>
          </a:ln>
        </p:spPr>
      </p:sp>
      <p:sp>
        <p:nvSpPr>
          <p:cNvPr id="295" name="Google Shape;295;p89"/>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6" name="Google Shape;296;p89"/>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7" name="Google Shape;297;p89"/>
          <p:cNvSpPr/>
          <p:nvPr>
            <p:ph idx="8" type="pic"/>
          </p:nvPr>
        </p:nvSpPr>
        <p:spPr>
          <a:xfrm>
            <a:off x="8916470" y="2833688"/>
            <a:ext cx="1005840" cy="914400"/>
          </a:xfrm>
          <a:prstGeom prst="rect">
            <a:avLst/>
          </a:prstGeom>
          <a:noFill/>
          <a:ln>
            <a:noFill/>
          </a:ln>
        </p:spPr>
      </p:sp>
      <p:sp>
        <p:nvSpPr>
          <p:cNvPr id="298" name="Google Shape;298;p89"/>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9" name="Google Shape;299;p8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8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301" name="Shape 301"/>
        <p:cNvGrpSpPr/>
        <p:nvPr/>
      </p:nvGrpSpPr>
      <p:grpSpPr>
        <a:xfrm>
          <a:off x="0" y="0"/>
          <a:ext cx="0" cy="0"/>
          <a:chOff x="0" y="0"/>
          <a:chExt cx="0" cy="0"/>
        </a:xfrm>
      </p:grpSpPr>
      <p:grpSp>
        <p:nvGrpSpPr>
          <p:cNvPr id="302" name="Google Shape;302;p90"/>
          <p:cNvGrpSpPr/>
          <p:nvPr/>
        </p:nvGrpSpPr>
        <p:grpSpPr>
          <a:xfrm>
            <a:off x="8233290" y="0"/>
            <a:ext cx="2740011" cy="6850028"/>
            <a:chOff x="8233290" y="0"/>
            <a:chExt cx="2740011" cy="6850028"/>
          </a:xfrm>
        </p:grpSpPr>
        <p:pic>
          <p:nvPicPr>
            <p:cNvPr id="303" name="Google Shape;303;p9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304" name="Google Shape;304;p9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305" name="Google Shape;305;p90"/>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6" name="Google Shape;306;p90"/>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90"/>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8" name="Google Shape;308;p90"/>
          <p:cNvSpPr/>
          <p:nvPr>
            <p:ph idx="2" type="pic"/>
          </p:nvPr>
        </p:nvSpPr>
        <p:spPr>
          <a:xfrm>
            <a:off x="2239419" y="2833688"/>
            <a:ext cx="1005840" cy="914400"/>
          </a:xfrm>
          <a:prstGeom prst="rect">
            <a:avLst/>
          </a:prstGeom>
          <a:noFill/>
          <a:ln>
            <a:noFill/>
          </a:ln>
        </p:spPr>
      </p:sp>
      <p:sp>
        <p:nvSpPr>
          <p:cNvPr id="309" name="Google Shape;309;p9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0" name="Google Shape;310;p90"/>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1" name="Google Shape;311;p90"/>
          <p:cNvSpPr/>
          <p:nvPr>
            <p:ph idx="5" type="pic"/>
          </p:nvPr>
        </p:nvSpPr>
        <p:spPr>
          <a:xfrm>
            <a:off x="5572159" y="2954840"/>
            <a:ext cx="1005840" cy="914400"/>
          </a:xfrm>
          <a:prstGeom prst="rect">
            <a:avLst/>
          </a:prstGeom>
          <a:noFill/>
          <a:ln>
            <a:noFill/>
          </a:ln>
        </p:spPr>
      </p:sp>
      <p:sp>
        <p:nvSpPr>
          <p:cNvPr id="312" name="Google Shape;312;p9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3" name="Google Shape;313;p90"/>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4" name="Google Shape;314;p90"/>
          <p:cNvSpPr/>
          <p:nvPr>
            <p:ph idx="8" type="pic"/>
          </p:nvPr>
        </p:nvSpPr>
        <p:spPr>
          <a:xfrm>
            <a:off x="8916470" y="2833688"/>
            <a:ext cx="1005840" cy="914400"/>
          </a:xfrm>
          <a:prstGeom prst="rect">
            <a:avLst/>
          </a:prstGeom>
          <a:noFill/>
          <a:ln>
            <a:noFill/>
          </a:ln>
        </p:spPr>
      </p:sp>
      <p:sp>
        <p:nvSpPr>
          <p:cNvPr id="315" name="Google Shape;315;p9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6" name="Google Shape;316;p9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9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318" name="Shape 318"/>
        <p:cNvGrpSpPr/>
        <p:nvPr/>
      </p:nvGrpSpPr>
      <p:grpSpPr>
        <a:xfrm>
          <a:off x="0" y="0"/>
          <a:ext cx="0" cy="0"/>
          <a:chOff x="0" y="0"/>
          <a:chExt cx="0" cy="0"/>
        </a:xfrm>
      </p:grpSpPr>
      <p:sp>
        <p:nvSpPr>
          <p:cNvPr id="319" name="Google Shape;319;p91"/>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9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21" name="Google Shape;321;p91"/>
          <p:cNvSpPr/>
          <p:nvPr>
            <p:ph idx="2" type="pic"/>
          </p:nvPr>
        </p:nvSpPr>
        <p:spPr>
          <a:xfrm>
            <a:off x="0" y="-2235"/>
            <a:ext cx="5840730" cy="6862275"/>
          </a:xfrm>
          <a:prstGeom prst="rect">
            <a:avLst/>
          </a:prstGeom>
          <a:solidFill>
            <a:schemeClr val="lt2"/>
          </a:solidFill>
          <a:ln>
            <a:noFill/>
          </a:ln>
        </p:spPr>
      </p:sp>
      <p:sp>
        <p:nvSpPr>
          <p:cNvPr id="322" name="Google Shape;322;p91"/>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323" name="Google Shape;323;p91"/>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26" name="Shape 26"/>
        <p:cNvGrpSpPr/>
        <p:nvPr/>
      </p:nvGrpSpPr>
      <p:grpSpPr>
        <a:xfrm>
          <a:off x="0" y="0"/>
          <a:ext cx="0" cy="0"/>
          <a:chOff x="0" y="0"/>
          <a:chExt cx="0" cy="0"/>
        </a:xfrm>
      </p:grpSpPr>
      <p:sp>
        <p:nvSpPr>
          <p:cNvPr id="27" name="Google Shape;27;p9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9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324" name="Shape 324"/>
        <p:cNvGrpSpPr/>
        <p:nvPr/>
      </p:nvGrpSpPr>
      <p:grpSpPr>
        <a:xfrm>
          <a:off x="0" y="0"/>
          <a:ext cx="0" cy="0"/>
          <a:chOff x="0" y="0"/>
          <a:chExt cx="0" cy="0"/>
        </a:xfrm>
      </p:grpSpPr>
      <p:sp>
        <p:nvSpPr>
          <p:cNvPr id="325" name="Google Shape;325;p9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26" name="Google Shape;326;p92"/>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92"/>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28" name="Shape 328"/>
        <p:cNvGrpSpPr/>
        <p:nvPr/>
      </p:nvGrpSpPr>
      <p:grpSpPr>
        <a:xfrm>
          <a:off x="0" y="0"/>
          <a:ext cx="0" cy="0"/>
          <a:chOff x="0" y="0"/>
          <a:chExt cx="0" cy="0"/>
        </a:xfrm>
      </p:grpSpPr>
      <p:pic>
        <p:nvPicPr>
          <p:cNvPr id="329" name="Google Shape;329;p12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330" name="Google Shape;330;p12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12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32" name="Google Shape;332;p128"/>
          <p:cNvSpPr/>
          <p:nvPr>
            <p:ph idx="2" type="pic"/>
          </p:nvPr>
        </p:nvSpPr>
        <p:spPr>
          <a:xfrm>
            <a:off x="0" y="-2235"/>
            <a:ext cx="5840730" cy="6862275"/>
          </a:xfrm>
          <a:prstGeom prst="rect">
            <a:avLst/>
          </a:prstGeom>
          <a:solidFill>
            <a:schemeClr val="lt2"/>
          </a:solidFill>
          <a:ln>
            <a:noFill/>
          </a:ln>
        </p:spPr>
      </p:sp>
      <p:sp>
        <p:nvSpPr>
          <p:cNvPr id="333" name="Google Shape;333;p12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34" name="Google Shape;334;p128"/>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335" name="Shape 335"/>
        <p:cNvGrpSpPr/>
        <p:nvPr/>
      </p:nvGrpSpPr>
      <p:grpSpPr>
        <a:xfrm>
          <a:off x="0" y="0"/>
          <a:ext cx="0" cy="0"/>
          <a:chOff x="0" y="0"/>
          <a:chExt cx="0" cy="0"/>
        </a:xfrm>
      </p:grpSpPr>
      <p:sp>
        <p:nvSpPr>
          <p:cNvPr id="336" name="Google Shape;336;p12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37" name="Google Shape;337;p129"/>
          <p:cNvSpPr/>
          <p:nvPr>
            <p:ph idx="2" type="pic"/>
          </p:nvPr>
        </p:nvSpPr>
        <p:spPr>
          <a:xfrm flipH="1">
            <a:off x="7163691" y="0"/>
            <a:ext cx="5024825" cy="6858000"/>
          </a:xfrm>
          <a:prstGeom prst="rect">
            <a:avLst/>
          </a:prstGeom>
          <a:solidFill>
            <a:schemeClr val="lt2"/>
          </a:solidFill>
          <a:ln>
            <a:noFill/>
          </a:ln>
        </p:spPr>
      </p:sp>
      <p:cxnSp>
        <p:nvCxnSpPr>
          <p:cNvPr id="338" name="Google Shape;338;p12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9" name="Google Shape;339;p12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12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
        <p:nvSpPr>
          <p:cNvPr id="341" name="Google Shape;341;p12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12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3" name="Google Shape;343;p12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4" name="Google Shape;344;p129"/>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5" name="Google Shape;345;p129"/>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6" name="Google Shape;346;p129"/>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7" name="Google Shape;347;p129"/>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8" name="Google Shape;348;p129"/>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9" name="Google Shape;349;p129"/>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0" name="Google Shape;350;p129"/>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1" name="Google Shape;351;p129"/>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352" name="Shape 352"/>
        <p:cNvGrpSpPr/>
        <p:nvPr/>
      </p:nvGrpSpPr>
      <p:grpSpPr>
        <a:xfrm>
          <a:off x="0" y="0"/>
          <a:ext cx="0" cy="0"/>
          <a:chOff x="0" y="0"/>
          <a:chExt cx="0" cy="0"/>
        </a:xfrm>
      </p:grpSpPr>
      <p:sp>
        <p:nvSpPr>
          <p:cNvPr id="353" name="Google Shape;353;p13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 name="Google Shape;354;p130"/>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5" name="Google Shape;355;p130"/>
          <p:cNvSpPr/>
          <p:nvPr>
            <p:ph idx="2" type="pic"/>
          </p:nvPr>
        </p:nvSpPr>
        <p:spPr>
          <a:xfrm flipH="1">
            <a:off x="7163691" y="0"/>
            <a:ext cx="5024825" cy="6858000"/>
          </a:xfrm>
          <a:prstGeom prst="rect">
            <a:avLst/>
          </a:prstGeom>
          <a:solidFill>
            <a:schemeClr val="lt2"/>
          </a:solidFill>
          <a:ln>
            <a:noFill/>
          </a:ln>
        </p:spPr>
      </p:sp>
      <p:sp>
        <p:nvSpPr>
          <p:cNvPr id="356" name="Google Shape;356;p130"/>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57" name="Google Shape;357;p130"/>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8" name="Google Shape;358;p1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13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360" name="Shape 360"/>
        <p:cNvGrpSpPr/>
        <p:nvPr/>
      </p:nvGrpSpPr>
      <p:grpSpPr>
        <a:xfrm>
          <a:off x="0" y="0"/>
          <a:ext cx="0" cy="0"/>
          <a:chOff x="0" y="0"/>
          <a:chExt cx="0" cy="0"/>
        </a:xfrm>
      </p:grpSpPr>
      <p:sp>
        <p:nvSpPr>
          <p:cNvPr id="361" name="Google Shape;361;p131"/>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131"/>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3" name="Google Shape;363;p131"/>
          <p:cNvSpPr/>
          <p:nvPr>
            <p:ph idx="2" type="pic"/>
          </p:nvPr>
        </p:nvSpPr>
        <p:spPr>
          <a:xfrm flipH="1">
            <a:off x="7163691" y="0"/>
            <a:ext cx="5024825" cy="6858000"/>
          </a:xfrm>
          <a:prstGeom prst="rect">
            <a:avLst/>
          </a:prstGeom>
          <a:solidFill>
            <a:schemeClr val="lt2"/>
          </a:solidFill>
          <a:ln>
            <a:noFill/>
          </a:ln>
        </p:spPr>
      </p:sp>
      <p:sp>
        <p:nvSpPr>
          <p:cNvPr id="364" name="Google Shape;364;p13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13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366" name="Shape 366"/>
        <p:cNvGrpSpPr/>
        <p:nvPr/>
      </p:nvGrpSpPr>
      <p:grpSpPr>
        <a:xfrm>
          <a:off x="0" y="0"/>
          <a:ext cx="0" cy="0"/>
          <a:chOff x="0" y="0"/>
          <a:chExt cx="0" cy="0"/>
        </a:xfrm>
      </p:grpSpPr>
      <p:sp>
        <p:nvSpPr>
          <p:cNvPr id="367" name="Google Shape;367;p1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68" name="Google Shape;368;p13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132"/>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70" name="Google Shape;370;p1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71" name="Google Shape;371;p1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132"/>
          <p:cNvSpPr/>
          <p:nvPr>
            <p:ph idx="2" type="pic"/>
          </p:nvPr>
        </p:nvSpPr>
        <p:spPr>
          <a:xfrm flipH="1">
            <a:off x="7163691" y="0"/>
            <a:ext cx="5024825" cy="6858000"/>
          </a:xfrm>
          <a:prstGeom prst="rect">
            <a:avLst/>
          </a:prstGeom>
          <a:solidFill>
            <a:schemeClr val="lt2"/>
          </a:solidFill>
          <a:ln>
            <a:noFill/>
          </a:ln>
        </p:spPr>
      </p:sp>
      <p:sp>
        <p:nvSpPr>
          <p:cNvPr id="373" name="Google Shape;373;p1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pic>
        <p:nvPicPr>
          <p:cNvPr id="374" name="Google Shape;374;p132"/>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375" name="Shape 375"/>
        <p:cNvGrpSpPr/>
        <p:nvPr/>
      </p:nvGrpSpPr>
      <p:grpSpPr>
        <a:xfrm>
          <a:off x="0" y="0"/>
          <a:ext cx="0" cy="0"/>
          <a:chOff x="0" y="0"/>
          <a:chExt cx="0" cy="0"/>
        </a:xfrm>
      </p:grpSpPr>
      <p:sp>
        <p:nvSpPr>
          <p:cNvPr id="376" name="Google Shape;376;p133"/>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33"/>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78" name="Google Shape;378;p133"/>
          <p:cNvSpPr/>
          <p:nvPr>
            <p:ph idx="2" type="pic"/>
          </p:nvPr>
        </p:nvSpPr>
        <p:spPr>
          <a:xfrm>
            <a:off x="0" y="-2235"/>
            <a:ext cx="5840730" cy="6862275"/>
          </a:xfrm>
          <a:prstGeom prst="rect">
            <a:avLst/>
          </a:prstGeom>
          <a:solidFill>
            <a:schemeClr val="lt2"/>
          </a:solidFill>
          <a:ln>
            <a:noFill/>
          </a:ln>
        </p:spPr>
      </p:sp>
      <p:sp>
        <p:nvSpPr>
          <p:cNvPr id="379" name="Google Shape;379;p133"/>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0" name="Google Shape;380;p133"/>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381" name="Google Shape;381;p133"/>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382" name="Google Shape;382;p133"/>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3" name="Google Shape;383;p133"/>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4" name="Google Shape;384;p133"/>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5" name="Google Shape;385;p133"/>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386" name="Shape 386"/>
        <p:cNvGrpSpPr/>
        <p:nvPr/>
      </p:nvGrpSpPr>
      <p:grpSpPr>
        <a:xfrm>
          <a:off x="0" y="0"/>
          <a:ext cx="0" cy="0"/>
          <a:chOff x="0" y="0"/>
          <a:chExt cx="0" cy="0"/>
        </a:xfrm>
      </p:grpSpPr>
      <p:sp>
        <p:nvSpPr>
          <p:cNvPr id="387" name="Google Shape;387;p13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88" name="Google Shape;388;p134"/>
          <p:cNvSpPr/>
          <p:nvPr>
            <p:ph idx="2" type="pic"/>
          </p:nvPr>
        </p:nvSpPr>
        <p:spPr>
          <a:xfrm flipH="1">
            <a:off x="7163691" y="0"/>
            <a:ext cx="5024825" cy="6858000"/>
          </a:xfrm>
          <a:prstGeom prst="rect">
            <a:avLst/>
          </a:prstGeom>
          <a:solidFill>
            <a:schemeClr val="lt2"/>
          </a:solidFill>
          <a:ln>
            <a:noFill/>
          </a:ln>
        </p:spPr>
      </p:sp>
      <p:sp>
        <p:nvSpPr>
          <p:cNvPr id="389" name="Google Shape;389;p13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 name="Google Shape;390;p13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1" name="Google Shape;391;p13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2" name="Google Shape;392;p13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3" name="Google Shape;393;p13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4" name="Google Shape;394;p13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5" name="Google Shape;395;p13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6" name="Google Shape;396;p13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7" name="Google Shape;397;p13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8" name="Google Shape;398;p13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9" name="Google Shape;399;p13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00" name="Google Shape;400;p13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01" name="Google Shape;401;p1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403" name="Shape 403"/>
        <p:cNvGrpSpPr/>
        <p:nvPr/>
      </p:nvGrpSpPr>
      <p:grpSpPr>
        <a:xfrm>
          <a:off x="0" y="0"/>
          <a:ext cx="0" cy="0"/>
          <a:chOff x="0" y="0"/>
          <a:chExt cx="0" cy="0"/>
        </a:xfrm>
      </p:grpSpPr>
      <p:sp>
        <p:nvSpPr>
          <p:cNvPr id="404" name="Google Shape;404;p13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5" name="Google Shape;405;p135"/>
          <p:cNvSpPr/>
          <p:nvPr>
            <p:ph idx="2" type="pic"/>
          </p:nvPr>
        </p:nvSpPr>
        <p:spPr>
          <a:xfrm flipH="1">
            <a:off x="7163691" y="0"/>
            <a:ext cx="5024825" cy="6858000"/>
          </a:xfrm>
          <a:prstGeom prst="rect">
            <a:avLst/>
          </a:prstGeom>
          <a:solidFill>
            <a:schemeClr val="lt2"/>
          </a:solidFill>
          <a:ln>
            <a:noFill/>
          </a:ln>
        </p:spPr>
      </p:sp>
      <p:sp>
        <p:nvSpPr>
          <p:cNvPr id="406" name="Google Shape;406;p13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13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8" name="Google Shape;408;p13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9" name="Google Shape;409;p13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0" name="Google Shape;410;p13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1" name="Google Shape;411;p13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2" name="Google Shape;412;p13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3" name="Google Shape;413;p13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4" name="Google Shape;414;p13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5" name="Google Shape;415;p13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6" name="Google Shape;416;p13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17" name="Google Shape;417;p13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18" name="Google Shape;418;p1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13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420" name="Shape 420"/>
        <p:cNvGrpSpPr/>
        <p:nvPr/>
      </p:nvGrpSpPr>
      <p:grpSpPr>
        <a:xfrm>
          <a:off x="0" y="0"/>
          <a:ext cx="0" cy="0"/>
          <a:chOff x="0" y="0"/>
          <a:chExt cx="0" cy="0"/>
        </a:xfrm>
      </p:grpSpPr>
      <p:sp>
        <p:nvSpPr>
          <p:cNvPr id="421" name="Google Shape;421;p13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22" name="Google Shape;422;p136"/>
          <p:cNvSpPr/>
          <p:nvPr>
            <p:ph idx="2" type="pic"/>
          </p:nvPr>
        </p:nvSpPr>
        <p:spPr>
          <a:xfrm flipH="1">
            <a:off x="7163691" y="0"/>
            <a:ext cx="5024825" cy="6858000"/>
          </a:xfrm>
          <a:prstGeom prst="rect">
            <a:avLst/>
          </a:prstGeom>
          <a:solidFill>
            <a:schemeClr val="lt2"/>
          </a:solidFill>
          <a:ln>
            <a:noFill/>
          </a:ln>
        </p:spPr>
      </p:sp>
      <p:sp>
        <p:nvSpPr>
          <p:cNvPr id="423" name="Google Shape;423;p13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13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5" name="Google Shape;425;p13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6" name="Google Shape;426;p13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7" name="Google Shape;427;p13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8" name="Google Shape;428;p13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9" name="Google Shape;429;p13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0" name="Google Shape;430;p13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1" name="Google Shape;431;p13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2" name="Google Shape;432;p13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3" name="Google Shape;433;p13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34" name="Google Shape;434;p13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35" name="Google Shape;435;p13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13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2" name="Shape 32"/>
        <p:cNvGrpSpPr/>
        <p:nvPr/>
      </p:nvGrpSpPr>
      <p:grpSpPr>
        <a:xfrm>
          <a:off x="0" y="0"/>
          <a:ext cx="0" cy="0"/>
          <a:chOff x="0" y="0"/>
          <a:chExt cx="0" cy="0"/>
        </a:xfrm>
      </p:grpSpPr>
      <p:sp>
        <p:nvSpPr>
          <p:cNvPr id="33" name="Google Shape;33;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9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437" name="Shape 437"/>
        <p:cNvGrpSpPr/>
        <p:nvPr/>
      </p:nvGrpSpPr>
      <p:grpSpPr>
        <a:xfrm>
          <a:off x="0" y="0"/>
          <a:ext cx="0" cy="0"/>
          <a:chOff x="0" y="0"/>
          <a:chExt cx="0" cy="0"/>
        </a:xfrm>
      </p:grpSpPr>
      <p:sp>
        <p:nvSpPr>
          <p:cNvPr id="438" name="Google Shape;438;p1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39" name="Google Shape;439;p137"/>
          <p:cNvSpPr/>
          <p:nvPr>
            <p:ph idx="2" type="pic"/>
          </p:nvPr>
        </p:nvSpPr>
        <p:spPr>
          <a:xfrm flipH="1">
            <a:off x="7163691" y="0"/>
            <a:ext cx="5024825" cy="6858000"/>
          </a:xfrm>
          <a:prstGeom prst="rect">
            <a:avLst/>
          </a:prstGeom>
          <a:solidFill>
            <a:schemeClr val="lt2"/>
          </a:solidFill>
          <a:ln>
            <a:noFill/>
          </a:ln>
        </p:spPr>
      </p:sp>
      <p:sp>
        <p:nvSpPr>
          <p:cNvPr id="440" name="Google Shape;440;p13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137"/>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2" name="Google Shape;442;p137"/>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3" name="Google Shape;443;p137"/>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4" name="Google Shape;444;p137"/>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5" name="Google Shape;445;p137"/>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6" name="Google Shape;446;p137"/>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7" name="Google Shape;447;p137"/>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8" name="Google Shape;448;p137"/>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9" name="Google Shape;449;p137"/>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0" name="Google Shape;450;p137"/>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51" name="Google Shape;451;p1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52" name="Google Shape;452;p1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454" name="Shape 454"/>
        <p:cNvGrpSpPr/>
        <p:nvPr/>
      </p:nvGrpSpPr>
      <p:grpSpPr>
        <a:xfrm>
          <a:off x="0" y="0"/>
          <a:ext cx="0" cy="0"/>
          <a:chOff x="0" y="0"/>
          <a:chExt cx="0" cy="0"/>
        </a:xfrm>
      </p:grpSpPr>
      <p:sp>
        <p:nvSpPr>
          <p:cNvPr id="455" name="Google Shape;455;p1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56" name="Google Shape;456;p138"/>
          <p:cNvSpPr/>
          <p:nvPr>
            <p:ph idx="2" type="pic"/>
          </p:nvPr>
        </p:nvSpPr>
        <p:spPr>
          <a:xfrm flipH="1">
            <a:off x="7163691" y="0"/>
            <a:ext cx="5024825" cy="6858000"/>
          </a:xfrm>
          <a:prstGeom prst="rect">
            <a:avLst/>
          </a:prstGeom>
          <a:solidFill>
            <a:schemeClr val="lt2"/>
          </a:solidFill>
          <a:ln>
            <a:noFill/>
          </a:ln>
        </p:spPr>
      </p:sp>
      <p:sp>
        <p:nvSpPr>
          <p:cNvPr id="457" name="Google Shape;457;p1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8" name="Google Shape;458;p1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9" name="Google Shape;459;p1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0" name="Google Shape;460;p1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1" name="Google Shape;461;p1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2" name="Google Shape;462;p1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3" name="Google Shape;463;p1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4" name="Google Shape;464;p1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5" name="Google Shape;465;p1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6" name="Google Shape;466;p1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7" name="Google Shape;467;p1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68" name="Google Shape;468;p1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69" name="Google Shape;469;p1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1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471" name="Shape 471"/>
        <p:cNvGrpSpPr/>
        <p:nvPr/>
      </p:nvGrpSpPr>
      <p:grpSpPr>
        <a:xfrm>
          <a:off x="0" y="0"/>
          <a:ext cx="0" cy="0"/>
          <a:chOff x="0" y="0"/>
          <a:chExt cx="0" cy="0"/>
        </a:xfrm>
      </p:grpSpPr>
      <p:grpSp>
        <p:nvGrpSpPr>
          <p:cNvPr id="472" name="Google Shape;472;p139"/>
          <p:cNvGrpSpPr/>
          <p:nvPr/>
        </p:nvGrpSpPr>
        <p:grpSpPr>
          <a:xfrm>
            <a:off x="5382569" y="2242"/>
            <a:ext cx="6806909" cy="6862481"/>
            <a:chOff x="5382569" y="2242"/>
            <a:chExt cx="6806909" cy="6862481"/>
          </a:xfrm>
        </p:grpSpPr>
        <p:pic>
          <p:nvPicPr>
            <p:cNvPr id="473" name="Google Shape;473;p139"/>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474" name="Google Shape;474;p139"/>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475" name="Google Shape;475;p13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39"/>
          <p:cNvSpPr/>
          <p:nvPr>
            <p:ph idx="2" type="pic"/>
          </p:nvPr>
        </p:nvSpPr>
        <p:spPr>
          <a:xfrm>
            <a:off x="-29499" y="-2236"/>
            <a:ext cx="6814124" cy="6871095"/>
          </a:xfrm>
          <a:prstGeom prst="rect">
            <a:avLst/>
          </a:prstGeom>
          <a:solidFill>
            <a:schemeClr val="lt2"/>
          </a:solidFill>
          <a:ln>
            <a:noFill/>
          </a:ln>
        </p:spPr>
      </p:sp>
      <p:sp>
        <p:nvSpPr>
          <p:cNvPr id="477" name="Google Shape;477;p13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478" name="Shape 478"/>
        <p:cNvGrpSpPr/>
        <p:nvPr/>
      </p:nvGrpSpPr>
      <p:grpSpPr>
        <a:xfrm>
          <a:off x="0" y="0"/>
          <a:ext cx="0" cy="0"/>
          <a:chOff x="0" y="0"/>
          <a:chExt cx="0" cy="0"/>
        </a:xfrm>
      </p:grpSpPr>
      <p:sp>
        <p:nvSpPr>
          <p:cNvPr id="479" name="Google Shape;479;p1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Book Antiqu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140"/>
          <p:cNvSpPr txBox="1"/>
          <p:nvPr>
            <p:ph idx="1" type="subTitle"/>
          </p:nvPr>
        </p:nvSpPr>
        <p:spPr>
          <a:xfrm>
            <a:off x="1524000" y="3602038"/>
            <a:ext cx="9144000" cy="1655762"/>
          </a:xfrm>
          <a:prstGeom prst="rect">
            <a:avLst/>
          </a:prstGeom>
          <a:noFill/>
          <a:ln>
            <a:noFill/>
          </a:ln>
        </p:spPr>
        <p:txBody>
          <a:bodyPr anchorCtr="0" anchor="t" bIns="45700" lIns="0" spcFirstLastPara="1" rIns="0" wrap="square" tIns="45700">
            <a:normAutofit/>
          </a:bodyPr>
          <a:lstStyle>
            <a:lvl1pPr lvl="0" algn="ctr">
              <a:lnSpc>
                <a:spcPct val="100000"/>
              </a:lnSpc>
              <a:spcBef>
                <a:spcPts val="1200"/>
              </a:spcBef>
              <a:spcAft>
                <a:spcPts val="0"/>
              </a:spcAft>
              <a:buSzPts val="2400"/>
              <a:buNone/>
              <a:defRPr sz="2400"/>
            </a:lvl1pPr>
            <a:lvl2pPr lvl="1" algn="ctr">
              <a:lnSpc>
                <a:spcPct val="100000"/>
              </a:lnSpc>
              <a:spcBef>
                <a:spcPts val="200"/>
              </a:spcBef>
              <a:spcAft>
                <a:spcPts val="0"/>
              </a:spcAft>
              <a:buClr>
                <a:schemeClr val="dk1"/>
              </a:buClr>
              <a:buSzPts val="2000"/>
              <a:buNone/>
              <a:defRPr sz="2000"/>
            </a:lvl2pPr>
            <a:lvl3pPr lvl="2" algn="ctr">
              <a:lnSpc>
                <a:spcPct val="100000"/>
              </a:lnSpc>
              <a:spcBef>
                <a:spcPts val="400"/>
              </a:spcBef>
              <a:spcAft>
                <a:spcPts val="0"/>
              </a:spcAft>
              <a:buClr>
                <a:schemeClr val="dk1"/>
              </a:buClr>
              <a:buSzPts val="1800"/>
              <a:buNone/>
              <a:defRPr sz="1800"/>
            </a:lvl3pPr>
            <a:lvl4pPr lvl="3" algn="ctr">
              <a:lnSpc>
                <a:spcPct val="100000"/>
              </a:lnSpc>
              <a:spcBef>
                <a:spcPts val="400"/>
              </a:spcBef>
              <a:spcAft>
                <a:spcPts val="0"/>
              </a:spcAft>
              <a:buClr>
                <a:schemeClr val="dk1"/>
              </a:buClr>
              <a:buSzPts val="1600"/>
              <a:buNone/>
              <a:defRPr sz="1600"/>
            </a:lvl4pPr>
            <a:lvl5pPr lvl="4" algn="ctr">
              <a:lnSpc>
                <a:spcPct val="100000"/>
              </a:lnSpc>
              <a:spcBef>
                <a:spcPts val="400"/>
              </a:spcBef>
              <a:spcAft>
                <a:spcPts val="0"/>
              </a:spcAft>
              <a:buClr>
                <a:schemeClr val="dk1"/>
              </a:buClr>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481" name="Google Shape;481;p1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82" name="Google Shape;482;p14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14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84" name="Shape 484"/>
        <p:cNvGrpSpPr/>
        <p:nvPr/>
      </p:nvGrpSpPr>
      <p:grpSpPr>
        <a:xfrm>
          <a:off x="0" y="0"/>
          <a:ext cx="0" cy="0"/>
          <a:chOff x="0" y="0"/>
          <a:chExt cx="0" cy="0"/>
        </a:xfrm>
      </p:grpSpPr>
      <p:sp>
        <p:nvSpPr>
          <p:cNvPr id="485" name="Google Shape;485;p14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6" name="Google Shape;486;p141"/>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00000"/>
              </a:lnSpc>
              <a:spcBef>
                <a:spcPts val="1200"/>
              </a:spcBef>
              <a:spcAft>
                <a:spcPts val="0"/>
              </a:spcAft>
              <a:buSzPts val="1800"/>
              <a:buChar char=" "/>
              <a:defRPr/>
            </a:lvl1pPr>
            <a:lvl2pPr indent="-342900" lvl="1" marL="914400" algn="l">
              <a:lnSpc>
                <a:spcPct val="100000"/>
              </a:lnSpc>
              <a:spcBef>
                <a:spcPts val="200"/>
              </a:spcBef>
              <a:spcAft>
                <a:spcPts val="0"/>
              </a:spcAft>
              <a:buClr>
                <a:schemeClr val="dk1"/>
              </a:buClr>
              <a:buSzPts val="1800"/>
              <a:buChar char="◦"/>
              <a:defRPr/>
            </a:lvl2pPr>
            <a:lvl3pPr indent="-342900" lvl="2" marL="1371600" algn="l">
              <a:lnSpc>
                <a:spcPct val="100000"/>
              </a:lnSpc>
              <a:spcBef>
                <a:spcPts val="400"/>
              </a:spcBef>
              <a:spcAft>
                <a:spcPts val="0"/>
              </a:spcAft>
              <a:buClr>
                <a:schemeClr val="dk1"/>
              </a:buClr>
              <a:buSzPts val="1800"/>
              <a:buChar char="◦"/>
              <a:defRPr/>
            </a:lvl3pPr>
            <a:lvl4pPr indent="-342900" lvl="3" marL="1828800" algn="l">
              <a:lnSpc>
                <a:spcPct val="100000"/>
              </a:lnSpc>
              <a:spcBef>
                <a:spcPts val="400"/>
              </a:spcBef>
              <a:spcAft>
                <a:spcPts val="0"/>
              </a:spcAft>
              <a:buClr>
                <a:schemeClr val="dk1"/>
              </a:buClr>
              <a:buSzPts val="1800"/>
              <a:buChar char="◦"/>
              <a:defRPr/>
            </a:lvl4pPr>
            <a:lvl5pPr indent="-342900" lvl="4" marL="2286000" algn="l">
              <a:lnSpc>
                <a:spcPct val="100000"/>
              </a:lnSpc>
              <a:spcBef>
                <a:spcPts val="400"/>
              </a:spcBef>
              <a:spcAft>
                <a:spcPts val="0"/>
              </a:spcAft>
              <a:buClr>
                <a:schemeClr val="dk1"/>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7" name="Google Shape;487;p1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88" name="Google Shape;488;p141"/>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141"/>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497" name="Shape 497"/>
        <p:cNvGrpSpPr/>
        <p:nvPr/>
      </p:nvGrpSpPr>
      <p:grpSpPr>
        <a:xfrm>
          <a:off x="0" y="0"/>
          <a:ext cx="0" cy="0"/>
          <a:chOff x="0" y="0"/>
          <a:chExt cx="0" cy="0"/>
        </a:xfrm>
      </p:grpSpPr>
      <p:sp>
        <p:nvSpPr>
          <p:cNvPr id="498" name="Google Shape;498;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01" name="Shape 501"/>
        <p:cNvGrpSpPr/>
        <p:nvPr/>
      </p:nvGrpSpPr>
      <p:grpSpPr>
        <a:xfrm>
          <a:off x="0" y="0"/>
          <a:ext cx="0" cy="0"/>
          <a:chOff x="0" y="0"/>
          <a:chExt cx="0" cy="0"/>
        </a:xfrm>
      </p:grpSpPr>
      <p:sp>
        <p:nvSpPr>
          <p:cNvPr id="502" name="Google Shape;502;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06" name="Shape 506"/>
        <p:cNvGrpSpPr/>
        <p:nvPr/>
      </p:nvGrpSpPr>
      <p:grpSpPr>
        <a:xfrm>
          <a:off x="0" y="0"/>
          <a:ext cx="0" cy="0"/>
          <a:chOff x="0" y="0"/>
          <a:chExt cx="0" cy="0"/>
        </a:xfrm>
      </p:grpSpPr>
      <p:sp>
        <p:nvSpPr>
          <p:cNvPr id="507" name="Google Shape;507;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8" name="Google Shape;508;p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512" name="Shape 512"/>
        <p:cNvGrpSpPr/>
        <p:nvPr/>
      </p:nvGrpSpPr>
      <p:grpSpPr>
        <a:xfrm>
          <a:off x="0" y="0"/>
          <a:ext cx="0" cy="0"/>
          <a:chOff x="0" y="0"/>
          <a:chExt cx="0" cy="0"/>
        </a:xfrm>
      </p:grpSpPr>
      <p:sp>
        <p:nvSpPr>
          <p:cNvPr id="513" name="Google Shape;513;p1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4" name="Google Shape;514;p10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5" name="Google Shape;515;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18" name="Shape 518"/>
        <p:cNvGrpSpPr/>
        <p:nvPr/>
      </p:nvGrpSpPr>
      <p:grpSpPr>
        <a:xfrm>
          <a:off x="0" y="0"/>
          <a:ext cx="0" cy="0"/>
          <a:chOff x="0" y="0"/>
          <a:chExt cx="0" cy="0"/>
        </a:xfrm>
      </p:grpSpPr>
      <p:sp>
        <p:nvSpPr>
          <p:cNvPr id="519" name="Google Shape;519;p10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10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21" name="Google Shape;521;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38" name="Shape 38"/>
        <p:cNvGrpSpPr/>
        <p:nvPr/>
      </p:nvGrpSpPr>
      <p:grpSpPr>
        <a:xfrm>
          <a:off x="0" y="0"/>
          <a:ext cx="0" cy="0"/>
          <a:chOff x="0" y="0"/>
          <a:chExt cx="0" cy="0"/>
        </a:xfrm>
      </p:grpSpPr>
      <p:sp>
        <p:nvSpPr>
          <p:cNvPr id="39" name="Google Shape;39;p10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0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24" name="Shape 524"/>
        <p:cNvGrpSpPr/>
        <p:nvPr/>
      </p:nvGrpSpPr>
      <p:grpSpPr>
        <a:xfrm>
          <a:off x="0" y="0"/>
          <a:ext cx="0" cy="0"/>
          <a:chOff x="0" y="0"/>
          <a:chExt cx="0" cy="0"/>
        </a:xfrm>
      </p:grpSpPr>
      <p:sp>
        <p:nvSpPr>
          <p:cNvPr id="525" name="Google Shape;525;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0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0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0" name="Google Shape;530;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531" name="Shape 531"/>
        <p:cNvGrpSpPr/>
        <p:nvPr/>
      </p:nvGrpSpPr>
      <p:grpSpPr>
        <a:xfrm>
          <a:off x="0" y="0"/>
          <a:ext cx="0" cy="0"/>
          <a:chOff x="0" y="0"/>
          <a:chExt cx="0" cy="0"/>
        </a:xfrm>
      </p:grpSpPr>
      <p:sp>
        <p:nvSpPr>
          <p:cNvPr id="532" name="Google Shape;532;p1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3" name="Google Shape;533;p1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4" name="Google Shape;534;p1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1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6" name="Google Shape;536;p1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0" name="Shape 540"/>
        <p:cNvGrpSpPr/>
        <p:nvPr/>
      </p:nvGrpSpPr>
      <p:grpSpPr>
        <a:xfrm>
          <a:off x="0" y="0"/>
          <a:ext cx="0" cy="0"/>
          <a:chOff x="0" y="0"/>
          <a:chExt cx="0" cy="0"/>
        </a:xfrm>
      </p:grpSpPr>
      <p:sp>
        <p:nvSpPr>
          <p:cNvPr id="541" name="Google Shape;541;p1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2" name="Google Shape;542;p1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43" name="Google Shape;543;p1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44" name="Google Shape;544;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6" name="Google Shape;546;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547" name="Shape 547"/>
        <p:cNvGrpSpPr/>
        <p:nvPr/>
      </p:nvGrpSpPr>
      <p:grpSpPr>
        <a:xfrm>
          <a:off x="0" y="0"/>
          <a:ext cx="0" cy="0"/>
          <a:chOff x="0" y="0"/>
          <a:chExt cx="0" cy="0"/>
        </a:xfrm>
      </p:grpSpPr>
      <p:sp>
        <p:nvSpPr>
          <p:cNvPr id="548" name="Google Shape;548;p1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9" name="Google Shape;549;p112"/>
          <p:cNvSpPr/>
          <p:nvPr>
            <p:ph idx="2" type="pic"/>
          </p:nvPr>
        </p:nvSpPr>
        <p:spPr>
          <a:xfrm>
            <a:off x="5183188" y="987425"/>
            <a:ext cx="6172200" cy="4873625"/>
          </a:xfrm>
          <a:prstGeom prst="rect">
            <a:avLst/>
          </a:prstGeom>
          <a:noFill/>
          <a:ln>
            <a:noFill/>
          </a:ln>
        </p:spPr>
      </p:sp>
      <p:sp>
        <p:nvSpPr>
          <p:cNvPr id="550" name="Google Shape;550;p1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1" name="Google Shape;551;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2" name="Google Shape;552;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554" name="Shape 554"/>
        <p:cNvGrpSpPr/>
        <p:nvPr/>
      </p:nvGrpSpPr>
      <p:grpSpPr>
        <a:xfrm>
          <a:off x="0" y="0"/>
          <a:ext cx="0" cy="0"/>
          <a:chOff x="0" y="0"/>
          <a:chExt cx="0" cy="0"/>
        </a:xfrm>
      </p:grpSpPr>
      <p:sp>
        <p:nvSpPr>
          <p:cNvPr id="555" name="Google Shape;555;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6" name="Google Shape;556;p1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8" name="Google Shape;558;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9" name="Google Shape;559;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560" name="Shape 560"/>
        <p:cNvGrpSpPr/>
        <p:nvPr/>
      </p:nvGrpSpPr>
      <p:grpSpPr>
        <a:xfrm>
          <a:off x="0" y="0"/>
          <a:ext cx="0" cy="0"/>
          <a:chOff x="0" y="0"/>
          <a:chExt cx="0" cy="0"/>
        </a:xfrm>
      </p:grpSpPr>
      <p:sp>
        <p:nvSpPr>
          <p:cNvPr id="561" name="Google Shape;561;p1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1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3" name="Google Shape;563;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4" name="Google Shape;564;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5" name="Google Shape;565;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44" name="Shape 44"/>
        <p:cNvGrpSpPr/>
        <p:nvPr/>
      </p:nvGrpSpPr>
      <p:grpSpPr>
        <a:xfrm>
          <a:off x="0" y="0"/>
          <a:ext cx="0" cy="0"/>
          <a:chOff x="0" y="0"/>
          <a:chExt cx="0" cy="0"/>
        </a:xfrm>
      </p:grpSpPr>
      <p:sp>
        <p:nvSpPr>
          <p:cNvPr id="45" name="Google Shape;45;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0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0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51" name="Shape 51"/>
        <p:cNvGrpSpPr/>
        <p:nvPr/>
      </p:nvGrpSpPr>
      <p:grpSpPr>
        <a:xfrm>
          <a:off x="0" y="0"/>
          <a:ext cx="0" cy="0"/>
          <a:chOff x="0" y="0"/>
          <a:chExt cx="0" cy="0"/>
        </a:xfrm>
      </p:grpSpPr>
      <p:sp>
        <p:nvSpPr>
          <p:cNvPr id="52" name="Google Shape;52;p10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10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10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0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10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60" name="Shape 60"/>
        <p:cNvGrpSpPr/>
        <p:nvPr/>
      </p:nvGrpSpPr>
      <p:grpSpPr>
        <a:xfrm>
          <a:off x="0" y="0"/>
          <a:ext cx="0" cy="0"/>
          <a:chOff x="0" y="0"/>
          <a:chExt cx="0" cy="0"/>
        </a:xfrm>
      </p:grpSpPr>
      <p:sp>
        <p:nvSpPr>
          <p:cNvPr id="61" name="Google Shape;61;p10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0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10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7" name="Shape 67"/>
        <p:cNvGrpSpPr/>
        <p:nvPr/>
      </p:nvGrpSpPr>
      <p:grpSpPr>
        <a:xfrm>
          <a:off x="0" y="0"/>
          <a:ext cx="0" cy="0"/>
          <a:chOff x="0" y="0"/>
          <a:chExt cx="0" cy="0"/>
        </a:xfrm>
      </p:grpSpPr>
      <p:sp>
        <p:nvSpPr>
          <p:cNvPr id="68" name="Google Shape;68;p10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4"/>
          <p:cNvSpPr/>
          <p:nvPr>
            <p:ph idx="2" type="pic"/>
          </p:nvPr>
        </p:nvSpPr>
        <p:spPr>
          <a:xfrm>
            <a:off x="5183188" y="987425"/>
            <a:ext cx="6172200" cy="4873625"/>
          </a:xfrm>
          <a:prstGeom prst="rect">
            <a:avLst/>
          </a:prstGeom>
          <a:noFill/>
          <a:ln>
            <a:noFill/>
          </a:ln>
        </p:spPr>
      </p:sp>
      <p:sp>
        <p:nvSpPr>
          <p:cNvPr id="70" name="Google Shape;70;p10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theme" Target="../theme/theme5.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4.xml"/><Relationship Id="rId12" Type="http://schemas.openxmlformats.org/officeDocument/2006/relationships/slideLayout" Target="../slideLayouts/slideLayout55.xml"/><Relationship Id="rId1" Type="http://schemas.openxmlformats.org/officeDocument/2006/relationships/image" Target="../media/image2.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15" name="Google Shape;15;p83"/>
          <p:cNvPicPr preferRelativeResize="0"/>
          <p:nvPr/>
        </p:nvPicPr>
        <p:blipFill rotWithShape="1">
          <a:blip r:embed="rId1">
            <a:alphaModFix amt="18000"/>
          </a:blip>
          <a:srcRect b="0" l="0" r="0" t="0"/>
          <a:stretch/>
        </p:blipFill>
        <p:spPr>
          <a:xfrm>
            <a:off x="-2220076" y="46601"/>
            <a:ext cx="6952005" cy="6858000"/>
          </a:xfrm>
          <a:prstGeom prst="rect">
            <a:avLst/>
          </a:prstGeom>
          <a:noFill/>
          <a:ln>
            <a:noFill/>
          </a:ln>
        </p:spPr>
      </p:pic>
      <p:sp>
        <p:nvSpPr>
          <p:cNvPr id="16" name="Google Shape;16;p83"/>
          <p:cNvSpPr txBox="1"/>
          <p:nvPr/>
        </p:nvSpPr>
        <p:spPr>
          <a:xfrm>
            <a:off x="10234413" y="11877"/>
            <a:ext cx="195758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BA00"/>
              </a:buClr>
              <a:buSzPts val="2000"/>
              <a:buFont typeface="Calibri"/>
              <a:buNone/>
            </a:pPr>
            <a:r>
              <a:rPr b="1" i="0" lang="fr-FR" sz="2000" u="none" cap="none" strike="noStrike">
                <a:solidFill>
                  <a:srgbClr val="D87A1A"/>
                </a:solidFill>
                <a:latin typeface="Century Gothic"/>
                <a:ea typeface="Century Gothic"/>
                <a:cs typeface="Century Gothic"/>
                <a:sym typeface="Century Gothic"/>
              </a:rPr>
              <a:t>CSP0010_W_M</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8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 name="Google Shape;88;p85"/>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89" name="Google Shape;89;p85"/>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0" name="Google Shape;90;p85"/>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a:solidFill>
                  <a:schemeClr val="dk1"/>
                </a:solidFill>
                <a:latin typeface="Century Gothic"/>
                <a:ea typeface="Century Gothic"/>
                <a:cs typeface="Century Gothic"/>
                <a:sym typeface="Century Gothic"/>
              </a:defRPr>
            </a:lvl1pPr>
            <a:lvl2pPr indent="0" lvl="1" marL="0" marR="0" rtl="0" algn="r">
              <a:spcBef>
                <a:spcPts val="0"/>
              </a:spcBef>
              <a:buNone/>
              <a:defRPr b="0" i="0" sz="1100">
                <a:solidFill>
                  <a:schemeClr val="dk1"/>
                </a:solidFill>
                <a:latin typeface="Century Gothic"/>
                <a:ea typeface="Century Gothic"/>
                <a:cs typeface="Century Gothic"/>
                <a:sym typeface="Century Gothic"/>
              </a:defRPr>
            </a:lvl2pPr>
            <a:lvl3pPr indent="0" lvl="2" marL="0" marR="0" rtl="0" algn="r">
              <a:spcBef>
                <a:spcPts val="0"/>
              </a:spcBef>
              <a:buNone/>
              <a:defRPr b="0" i="0" sz="1100">
                <a:solidFill>
                  <a:schemeClr val="dk1"/>
                </a:solidFill>
                <a:latin typeface="Century Gothic"/>
                <a:ea typeface="Century Gothic"/>
                <a:cs typeface="Century Gothic"/>
                <a:sym typeface="Century Gothic"/>
              </a:defRPr>
            </a:lvl3pPr>
            <a:lvl4pPr indent="0" lvl="3" marL="0" marR="0" rtl="0" algn="r">
              <a:spcBef>
                <a:spcPts val="0"/>
              </a:spcBef>
              <a:buNone/>
              <a:defRPr b="0" i="0" sz="1100">
                <a:solidFill>
                  <a:schemeClr val="dk1"/>
                </a:solidFill>
                <a:latin typeface="Century Gothic"/>
                <a:ea typeface="Century Gothic"/>
                <a:cs typeface="Century Gothic"/>
                <a:sym typeface="Century Gothic"/>
              </a:defRPr>
            </a:lvl4pPr>
            <a:lvl5pPr indent="0" lvl="4" marL="0" marR="0" rtl="0" algn="r">
              <a:spcBef>
                <a:spcPts val="0"/>
              </a:spcBef>
              <a:buNone/>
              <a:defRPr b="0" i="0" sz="1100">
                <a:solidFill>
                  <a:schemeClr val="dk1"/>
                </a:solidFill>
                <a:latin typeface="Century Gothic"/>
                <a:ea typeface="Century Gothic"/>
                <a:cs typeface="Century Gothic"/>
                <a:sym typeface="Century Gothic"/>
              </a:defRPr>
            </a:lvl5pPr>
            <a:lvl6pPr indent="0" lvl="5" marL="0" marR="0" rtl="0" algn="r">
              <a:spcBef>
                <a:spcPts val="0"/>
              </a:spcBef>
              <a:buNone/>
              <a:defRPr b="0" i="0" sz="1100">
                <a:solidFill>
                  <a:schemeClr val="dk1"/>
                </a:solidFill>
                <a:latin typeface="Century Gothic"/>
                <a:ea typeface="Century Gothic"/>
                <a:cs typeface="Century Gothic"/>
                <a:sym typeface="Century Gothic"/>
              </a:defRPr>
            </a:lvl6pPr>
            <a:lvl7pPr indent="0" lvl="6" marL="0" marR="0" rtl="0" algn="r">
              <a:spcBef>
                <a:spcPts val="0"/>
              </a:spcBef>
              <a:buNone/>
              <a:defRPr b="0" i="0" sz="1100">
                <a:solidFill>
                  <a:schemeClr val="dk1"/>
                </a:solidFill>
                <a:latin typeface="Century Gothic"/>
                <a:ea typeface="Century Gothic"/>
                <a:cs typeface="Century Gothic"/>
                <a:sym typeface="Century Gothic"/>
              </a:defRPr>
            </a:lvl7pPr>
            <a:lvl8pPr indent="0" lvl="7" marL="0" marR="0" rtl="0" algn="r">
              <a:spcBef>
                <a:spcPts val="0"/>
              </a:spcBef>
              <a:buNone/>
              <a:defRPr b="0" i="0" sz="1100">
                <a:solidFill>
                  <a:schemeClr val="dk1"/>
                </a:solidFill>
                <a:latin typeface="Century Gothic"/>
                <a:ea typeface="Century Gothic"/>
                <a:cs typeface="Century Gothic"/>
                <a:sym typeface="Century Gothic"/>
              </a:defRPr>
            </a:lvl8pPr>
            <a:lvl9pPr indent="0" lvl="8" marL="0" marR="0" rt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8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2" name="Google Shape;282;p88"/>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283" name="Google Shape;283;p88"/>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84" name="Google Shape;284;p88"/>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a:solidFill>
                  <a:schemeClr val="dk1"/>
                </a:solidFill>
                <a:latin typeface="Century Gothic"/>
                <a:ea typeface="Century Gothic"/>
                <a:cs typeface="Century Gothic"/>
                <a:sym typeface="Century Gothic"/>
              </a:defRPr>
            </a:lvl1pPr>
            <a:lvl2pPr indent="0" lvl="1" marL="0" marR="0" rtl="0" algn="r">
              <a:spcBef>
                <a:spcPts val="0"/>
              </a:spcBef>
              <a:buNone/>
              <a:defRPr b="0" i="0" sz="1100">
                <a:solidFill>
                  <a:schemeClr val="dk1"/>
                </a:solidFill>
                <a:latin typeface="Century Gothic"/>
                <a:ea typeface="Century Gothic"/>
                <a:cs typeface="Century Gothic"/>
                <a:sym typeface="Century Gothic"/>
              </a:defRPr>
            </a:lvl2pPr>
            <a:lvl3pPr indent="0" lvl="2" marL="0" marR="0" rtl="0" algn="r">
              <a:spcBef>
                <a:spcPts val="0"/>
              </a:spcBef>
              <a:buNone/>
              <a:defRPr b="0" i="0" sz="1100">
                <a:solidFill>
                  <a:schemeClr val="dk1"/>
                </a:solidFill>
                <a:latin typeface="Century Gothic"/>
                <a:ea typeface="Century Gothic"/>
                <a:cs typeface="Century Gothic"/>
                <a:sym typeface="Century Gothic"/>
              </a:defRPr>
            </a:lvl3pPr>
            <a:lvl4pPr indent="0" lvl="3" marL="0" marR="0" rtl="0" algn="r">
              <a:spcBef>
                <a:spcPts val="0"/>
              </a:spcBef>
              <a:buNone/>
              <a:defRPr b="0" i="0" sz="1100">
                <a:solidFill>
                  <a:schemeClr val="dk1"/>
                </a:solidFill>
                <a:latin typeface="Century Gothic"/>
                <a:ea typeface="Century Gothic"/>
                <a:cs typeface="Century Gothic"/>
                <a:sym typeface="Century Gothic"/>
              </a:defRPr>
            </a:lvl4pPr>
            <a:lvl5pPr indent="0" lvl="4" marL="0" marR="0" rtl="0" algn="r">
              <a:spcBef>
                <a:spcPts val="0"/>
              </a:spcBef>
              <a:buNone/>
              <a:defRPr b="0" i="0" sz="1100">
                <a:solidFill>
                  <a:schemeClr val="dk1"/>
                </a:solidFill>
                <a:latin typeface="Century Gothic"/>
                <a:ea typeface="Century Gothic"/>
                <a:cs typeface="Century Gothic"/>
                <a:sym typeface="Century Gothic"/>
              </a:defRPr>
            </a:lvl5pPr>
            <a:lvl6pPr indent="0" lvl="5" marL="0" marR="0" rtl="0" algn="r">
              <a:spcBef>
                <a:spcPts val="0"/>
              </a:spcBef>
              <a:buNone/>
              <a:defRPr b="0" i="0" sz="1100">
                <a:solidFill>
                  <a:schemeClr val="dk1"/>
                </a:solidFill>
                <a:latin typeface="Century Gothic"/>
                <a:ea typeface="Century Gothic"/>
                <a:cs typeface="Century Gothic"/>
                <a:sym typeface="Century Gothic"/>
              </a:defRPr>
            </a:lvl6pPr>
            <a:lvl7pPr indent="0" lvl="6" marL="0" marR="0" rtl="0" algn="r">
              <a:spcBef>
                <a:spcPts val="0"/>
              </a:spcBef>
              <a:buNone/>
              <a:defRPr b="0" i="0" sz="1100">
                <a:solidFill>
                  <a:schemeClr val="dk1"/>
                </a:solidFill>
                <a:latin typeface="Century Gothic"/>
                <a:ea typeface="Century Gothic"/>
                <a:cs typeface="Century Gothic"/>
                <a:sym typeface="Century Gothic"/>
              </a:defRPr>
            </a:lvl7pPr>
            <a:lvl8pPr indent="0" lvl="7" marL="0" marR="0" rtl="0" algn="r">
              <a:spcBef>
                <a:spcPts val="0"/>
              </a:spcBef>
              <a:buNone/>
              <a:defRPr b="0" i="0" sz="1100">
                <a:solidFill>
                  <a:schemeClr val="dk1"/>
                </a:solidFill>
                <a:latin typeface="Century Gothic"/>
                <a:ea typeface="Century Gothic"/>
                <a:cs typeface="Century Gothic"/>
                <a:sym typeface="Century Gothic"/>
              </a:defRPr>
            </a:lvl8pPr>
            <a:lvl9pPr indent="0" lvl="8" marL="0" marR="0" rt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2" name="Google Shape;492;p9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3" name="Google Shape;493;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4" name="Google Shape;494;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5" name="Google Shape;495;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496" name="Google Shape;496;p94"/>
          <p:cNvPicPr preferRelativeResize="0"/>
          <p:nvPr/>
        </p:nvPicPr>
        <p:blipFill rotWithShape="1">
          <a:blip r:embed="rId1">
            <a:alphaModFix amt="18000"/>
          </a:blip>
          <a:srcRect b="0" l="0" r="0" t="0"/>
          <a:stretch/>
        </p:blipFill>
        <p:spPr>
          <a:xfrm>
            <a:off x="-2220076" y="46601"/>
            <a:ext cx="6952005"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7.png"/><Relationship Id="rId4" Type="http://schemas.openxmlformats.org/officeDocument/2006/relationships/image" Target="../media/image18.jpg"/><Relationship Id="rId5" Type="http://schemas.openxmlformats.org/officeDocument/2006/relationships/hyperlink" Target="http://www.cybersecpro-project.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30.png"/><Relationship Id="rId5"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en.wikipedia.org/wiki/International_Regulations_for_Preventing_Collisions_at_Sea" TargetMode="External"/><Relationship Id="rId4" Type="http://schemas.openxmlformats.org/officeDocument/2006/relationships/hyperlink" Target="http://en.wikipedia.org/wiki/Electronic_Chart_Display_and_Information_Syste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24.png"/><Relationship Id="rId5"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48.jp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56.jpg"/><Relationship Id="rId4" Type="http://schemas.openxmlformats.org/officeDocument/2006/relationships/image" Target="../media/image58.jpg"/><Relationship Id="rId5" Type="http://schemas.openxmlformats.org/officeDocument/2006/relationships/image" Target="../media/image54.png"/><Relationship Id="rId6" Type="http://schemas.openxmlformats.org/officeDocument/2006/relationships/image" Target="../media/image55.jpg"/><Relationship Id="rId7"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hyperlink" Target="http://www.cybersecpro-project.e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8.xml"/><Relationship Id="rId3" Type="http://schemas.openxmlformats.org/officeDocument/2006/relationships/image" Target="../media/image8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7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53.png"/><Relationship Id="rId6"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27.jpg"/><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 Id="rId3" Type="http://schemas.openxmlformats.org/officeDocument/2006/relationships/image" Target="../media/image27.jpg"/><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53.png"/><Relationship Id="rId6" Type="http://schemas.openxmlformats.org/officeDocument/2006/relationships/image" Target="../media/image73.png"/></Relationships>
</file>

<file path=ppt/slides/_rels/slide48.xml.rels><?xml version="1.0" encoding="UTF-8" standalone="yes"?><Relationships xmlns="http://schemas.openxmlformats.org/package/2006/relationships"><Relationship Id="rId10" Type="http://schemas.openxmlformats.org/officeDocument/2006/relationships/image" Target="../media/image91.png"/><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image" Target="../media/image72.jpg"/><Relationship Id="rId4" Type="http://schemas.openxmlformats.org/officeDocument/2006/relationships/image" Target="../media/image77.png"/><Relationship Id="rId9" Type="http://schemas.openxmlformats.org/officeDocument/2006/relationships/image" Target="../media/image90.jpg"/><Relationship Id="rId5" Type="http://schemas.openxmlformats.org/officeDocument/2006/relationships/image" Target="../media/image71.png"/><Relationship Id="rId6" Type="http://schemas.openxmlformats.org/officeDocument/2006/relationships/image" Target="../media/image74.png"/><Relationship Id="rId7" Type="http://schemas.openxmlformats.org/officeDocument/2006/relationships/image" Target="../media/image81.png"/><Relationship Id="rId8"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 Id="rId3" Type="http://schemas.openxmlformats.org/officeDocument/2006/relationships/image" Target="../media/image72.jpg"/><Relationship Id="rId4" Type="http://schemas.openxmlformats.org/officeDocument/2006/relationships/image" Target="../media/image80.png"/><Relationship Id="rId9" Type="http://schemas.openxmlformats.org/officeDocument/2006/relationships/image" Target="../media/image81.png"/><Relationship Id="rId5" Type="http://schemas.openxmlformats.org/officeDocument/2006/relationships/image" Target="../media/image77.png"/><Relationship Id="rId6" Type="http://schemas.openxmlformats.org/officeDocument/2006/relationships/image" Target="../media/image71.png"/><Relationship Id="rId7" Type="http://schemas.openxmlformats.org/officeDocument/2006/relationships/image" Target="../media/image74.png"/><Relationship Id="rId8" Type="http://schemas.openxmlformats.org/officeDocument/2006/relationships/image" Target="../media/image9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0.xml"/><Relationship Id="rId3" Type="http://schemas.openxmlformats.org/officeDocument/2006/relationships/image" Target="../media/image8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1.xml"/><Relationship Id="rId3" Type="http://schemas.openxmlformats.org/officeDocument/2006/relationships/image" Target="../media/image96.png"/><Relationship Id="rId4" Type="http://schemas.openxmlformats.org/officeDocument/2006/relationships/image" Target="../media/image9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2.xml"/><Relationship Id="rId3"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 Id="rId3" Type="http://schemas.openxmlformats.org/officeDocument/2006/relationships/image" Target="../media/image10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 Id="rId3" Type="http://schemas.openxmlformats.org/officeDocument/2006/relationships/image" Target="../media/image11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 Id="rId3" Type="http://schemas.openxmlformats.org/officeDocument/2006/relationships/image" Target="../media/image10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6.xml"/><Relationship Id="rId3" Type="http://schemas.openxmlformats.org/officeDocument/2006/relationships/image" Target="../media/image87.jpg"/><Relationship Id="rId4" Type="http://schemas.openxmlformats.org/officeDocument/2006/relationships/image" Target="../media/image102.jpg"/><Relationship Id="rId5" Type="http://schemas.openxmlformats.org/officeDocument/2006/relationships/image" Target="../media/image9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27.jpg"/><Relationship Id="rId4" Type="http://schemas.openxmlformats.org/officeDocument/2006/relationships/image" Target="../media/image4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4.jpg"/><Relationship Id="rId4" Type="http://schemas.openxmlformats.org/officeDocument/2006/relationships/image" Target="../media/image97.jpg"/><Relationship Id="rId5" Type="http://schemas.openxmlformats.org/officeDocument/2006/relationships/image" Target="../media/image100.jpg"/><Relationship Id="rId6" Type="http://schemas.openxmlformats.org/officeDocument/2006/relationships/image" Target="../media/image88.jpg"/><Relationship Id="rId7" Type="http://schemas.openxmlformats.org/officeDocument/2006/relationships/image" Target="../media/image109.png"/><Relationship Id="rId8" Type="http://schemas.openxmlformats.org/officeDocument/2006/relationships/image" Target="../media/image10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9.xml"/><Relationship Id="rId3"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0.xml"/><Relationship Id="rId3" Type="http://schemas.openxmlformats.org/officeDocument/2006/relationships/image" Target="../media/image9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0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7.jpg"/><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3.xml"/><Relationship Id="rId3" Type="http://schemas.openxmlformats.org/officeDocument/2006/relationships/image" Target="../media/image12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4.xml"/><Relationship Id="rId3" Type="http://schemas.openxmlformats.org/officeDocument/2006/relationships/image" Target="../media/image10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5.xml"/><Relationship Id="rId3" Type="http://schemas.openxmlformats.org/officeDocument/2006/relationships/image" Target="../media/image11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7.xml"/><Relationship Id="rId3" Type="http://schemas.openxmlformats.org/officeDocument/2006/relationships/image" Target="../media/image11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8.xml"/><Relationship Id="rId3" Type="http://schemas.openxmlformats.org/officeDocument/2006/relationships/image" Target="../media/image9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9.xml"/><Relationship Id="rId3" Type="http://schemas.openxmlformats.org/officeDocument/2006/relationships/image" Target="../media/image1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1.xml"/><Relationship Id="rId3" Type="http://schemas.openxmlformats.org/officeDocument/2006/relationships/image" Target="../media/image11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 Id="rId3" Type="http://schemas.openxmlformats.org/officeDocument/2006/relationships/image" Target="../media/image11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4.xml"/><Relationship Id="rId3" Type="http://schemas.openxmlformats.org/officeDocument/2006/relationships/image" Target="../media/image27.jpg"/><Relationship Id="rId4" Type="http://schemas.openxmlformats.org/officeDocument/2006/relationships/image" Target="../media/image4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5.xml"/><Relationship Id="rId3" Type="http://schemas.openxmlformats.org/officeDocument/2006/relationships/image" Target="../media/image11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6.xml"/><Relationship Id="rId3" Type="http://schemas.openxmlformats.org/officeDocument/2006/relationships/image" Target="../media/image121.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0.xml"/><Relationship Id="rId3" Type="http://schemas.openxmlformats.org/officeDocument/2006/relationships/image" Target="../media/image27.jp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2.xml"/><Relationship Id="rId3" Type="http://schemas.openxmlformats.org/officeDocument/2006/relationships/image" Target="../media/image1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1"/>
          <p:cNvPicPr preferRelativeResize="0"/>
          <p:nvPr/>
        </p:nvPicPr>
        <p:blipFill rotWithShape="1">
          <a:blip r:embed="rId3">
            <a:alphaModFix amt="52000"/>
          </a:blip>
          <a:srcRect b="0" l="0" r="0" t="0"/>
          <a:stretch/>
        </p:blipFill>
        <p:spPr>
          <a:xfrm>
            <a:off x="0" y="15766"/>
            <a:ext cx="12192000" cy="6857999"/>
          </a:xfrm>
          <a:prstGeom prst="rect">
            <a:avLst/>
          </a:prstGeom>
          <a:noFill/>
          <a:ln>
            <a:noFill/>
          </a:ln>
        </p:spPr>
      </p:pic>
      <p:sp>
        <p:nvSpPr>
          <p:cNvPr id="572" name="Google Shape;572;p1"/>
          <p:cNvSpPr/>
          <p:nvPr/>
        </p:nvSpPr>
        <p:spPr>
          <a:xfrm>
            <a:off x="5906478" y="433547"/>
            <a:ext cx="6669868"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i="0" sz="3600" u="none" cap="none" strike="noStrike">
              <a:solidFill>
                <a:schemeClr val="dk1"/>
              </a:solidFill>
              <a:latin typeface="Verdana"/>
              <a:ea typeface="Verdana"/>
              <a:cs typeface="Verdana"/>
              <a:sym typeface="Verdana"/>
            </a:endParaRPr>
          </a:p>
          <a:p>
            <a:pPr indent="0" lvl="0" marL="0" marR="0" rtl="0" algn="l">
              <a:spcBef>
                <a:spcPts val="0"/>
              </a:spcBef>
              <a:spcAft>
                <a:spcPts val="0"/>
              </a:spcAft>
              <a:buNone/>
            </a:pPr>
            <a:r>
              <a:rPr b="1" i="0" lang="fr-FR" sz="3600" u="none" cap="none" strike="noStrike">
                <a:solidFill>
                  <a:schemeClr val="dk1"/>
                </a:solidFill>
                <a:latin typeface="Verdana"/>
                <a:ea typeface="Verdana"/>
                <a:cs typeface="Verdana"/>
                <a:sym typeface="Verdana"/>
              </a:rPr>
              <a:t>Pentesting per il settore marittimo</a:t>
            </a:r>
            <a:endParaRPr/>
          </a:p>
          <a:p>
            <a:pPr indent="0" lvl="0" marL="0" marR="0" rtl="0" algn="l">
              <a:spcBef>
                <a:spcPts val="0"/>
              </a:spcBef>
              <a:spcAft>
                <a:spcPts val="0"/>
              </a:spcAft>
              <a:buNone/>
            </a:pPr>
            <a:r>
              <a:rPr b="0" i="0" lang="fr-FR" sz="1800" u="none" strike="noStrike">
                <a:solidFill>
                  <a:srgbClr val="000000"/>
                </a:solidFill>
                <a:latin typeface="Times New Roman"/>
                <a:ea typeface="Times New Roman"/>
                <a:cs typeface="Times New Roman"/>
                <a:sym typeface="Times New Roman"/>
              </a:rPr>
              <a:t>Officina</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000">
              <a:solidFill>
                <a:schemeClr val="dk1"/>
              </a:solidFill>
              <a:latin typeface="Verdana"/>
              <a:ea typeface="Verdana"/>
              <a:cs typeface="Verdana"/>
              <a:sym typeface="Verdana"/>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Focus su </a:t>
            </a:r>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AIS / GNSS / ECDIS</a:t>
            </a:r>
            <a:endParaRPr b="1" sz="2000">
              <a:solidFill>
                <a:schemeClr val="dk1"/>
              </a:solidFill>
              <a:latin typeface="Calibri"/>
              <a:ea typeface="Calibri"/>
              <a:cs typeface="Calibri"/>
              <a:sym typeface="Calibri"/>
            </a:endParaRPr>
          </a:p>
        </p:txBody>
      </p:sp>
      <p:grpSp>
        <p:nvGrpSpPr>
          <p:cNvPr id="573" name="Google Shape;573;p1"/>
          <p:cNvGrpSpPr/>
          <p:nvPr/>
        </p:nvGrpSpPr>
        <p:grpSpPr>
          <a:xfrm>
            <a:off x="141079" y="-26289"/>
            <a:ext cx="1880988" cy="1139039"/>
            <a:chOff x="1138489" y="782122"/>
            <a:chExt cx="5088088" cy="3256800"/>
          </a:xfrm>
        </p:grpSpPr>
        <p:grpSp>
          <p:nvGrpSpPr>
            <p:cNvPr id="574" name="Google Shape;574;p1"/>
            <p:cNvGrpSpPr/>
            <p:nvPr/>
          </p:nvGrpSpPr>
          <p:grpSpPr>
            <a:xfrm>
              <a:off x="2984803" y="782122"/>
              <a:ext cx="1162455" cy="2904038"/>
              <a:chOff x="5729301" y="1851645"/>
              <a:chExt cx="1162455" cy="2904038"/>
            </a:xfrm>
          </p:grpSpPr>
          <p:sp>
            <p:nvSpPr>
              <p:cNvPr id="575" name="Google Shape;575;p1"/>
              <p:cNvSpPr/>
              <p:nvPr/>
            </p:nvSpPr>
            <p:spPr>
              <a:xfrm>
                <a:off x="5729301" y="1851645"/>
                <a:ext cx="1162455" cy="29040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6000" cap="none">
                    <a:solidFill>
                      <a:schemeClr val="accent1"/>
                    </a:solidFill>
                    <a:latin typeface="Calibri"/>
                    <a:ea typeface="Calibri"/>
                    <a:cs typeface="Calibri"/>
                    <a:sym typeface="Calibri"/>
                  </a:rPr>
                  <a:t>2</a:t>
                </a:r>
                <a:endParaRPr/>
              </a:p>
            </p:txBody>
          </p:sp>
          <p:sp>
            <p:nvSpPr>
              <p:cNvPr id="576" name="Google Shape;576;p1"/>
              <p:cNvSpPr/>
              <p:nvPr/>
            </p:nvSpPr>
            <p:spPr>
              <a:xfrm>
                <a:off x="5861198" y="3587688"/>
                <a:ext cx="910664" cy="32799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grpSp>
        <p:sp>
          <p:nvSpPr>
            <p:cNvPr id="577" name="Google Shape;577;p1"/>
            <p:cNvSpPr/>
            <p:nvPr/>
          </p:nvSpPr>
          <p:spPr>
            <a:xfrm rot="-1385229">
              <a:off x="1444486" y="1828799"/>
              <a:ext cx="1815548" cy="1931504"/>
            </a:xfrm>
            <a:prstGeom prst="blockArc">
              <a:avLst>
                <a:gd fmla="val 2332549" name="adj1"/>
                <a:gd fmla="val 0" name="adj2"/>
                <a:gd fmla="val 25000"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dk1"/>
                </a:solidFill>
                <a:latin typeface="Calibri"/>
                <a:ea typeface="Calibri"/>
                <a:cs typeface="Calibri"/>
                <a:sym typeface="Calibri"/>
              </a:endParaRPr>
            </a:p>
          </p:txBody>
        </p:sp>
        <p:sp>
          <p:nvSpPr>
            <p:cNvPr id="578" name="Google Shape;578;p1"/>
            <p:cNvSpPr/>
            <p:nvPr/>
          </p:nvSpPr>
          <p:spPr>
            <a:xfrm>
              <a:off x="3047901" y="2584174"/>
              <a:ext cx="966211" cy="301738"/>
            </a:xfrm>
            <a:prstGeom prst="roundRect">
              <a:avLst>
                <a:gd fmla="val 50000"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sp>
          <p:nvSpPr>
            <p:cNvPr id="579" name="Google Shape;579;p1"/>
            <p:cNvSpPr txBox="1"/>
            <p:nvPr/>
          </p:nvSpPr>
          <p:spPr>
            <a:xfrm>
              <a:off x="3116700" y="2829590"/>
              <a:ext cx="3109877" cy="11440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4472C4"/>
                  </a:solidFill>
                  <a:latin typeface="Calibri"/>
                  <a:ea typeface="Calibri"/>
                  <a:cs typeface="Calibri"/>
                  <a:sym typeface="Calibri"/>
                </a:rPr>
                <a:t>onsultazione</a:t>
              </a:r>
              <a:endParaRPr sz="2000">
                <a:solidFill>
                  <a:srgbClr val="4472C4"/>
                </a:solidFill>
                <a:latin typeface="Calibri"/>
                <a:ea typeface="Calibri"/>
                <a:cs typeface="Calibri"/>
                <a:sym typeface="Calibri"/>
              </a:endParaRPr>
            </a:p>
          </p:txBody>
        </p:sp>
        <p:sp>
          <p:nvSpPr>
            <p:cNvPr id="580" name="Google Shape;580;p1"/>
            <p:cNvSpPr/>
            <p:nvPr/>
          </p:nvSpPr>
          <p:spPr>
            <a:xfrm>
              <a:off x="4022861" y="984108"/>
              <a:ext cx="843727" cy="23760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4800" cap="none">
                  <a:solidFill>
                    <a:schemeClr val="accent1"/>
                  </a:solidFill>
                  <a:latin typeface="Calibri"/>
                  <a:ea typeface="Calibri"/>
                  <a:cs typeface="Calibri"/>
                  <a:sym typeface="Calibri"/>
                </a:rPr>
                <a:t>B</a:t>
              </a:r>
              <a:endParaRPr/>
            </a:p>
          </p:txBody>
        </p:sp>
      </p:grpSp>
      <p:sp>
        <p:nvSpPr>
          <p:cNvPr id="581" name="Google Shape;581;p1"/>
          <p:cNvSpPr txBox="1"/>
          <p:nvPr/>
        </p:nvSpPr>
        <p:spPr>
          <a:xfrm>
            <a:off x="6251753" y="6404219"/>
            <a:ext cx="4323426" cy="42051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fr-FR" sz="1600" u="none" cap="none" strike="noStrike">
                <a:solidFill>
                  <a:srgbClr val="000000"/>
                </a:solidFill>
                <a:latin typeface="Century Gothic"/>
                <a:ea typeface="Century Gothic"/>
                <a:cs typeface="Century Gothic"/>
                <a:sym typeface="Century Gothic"/>
              </a:rPr>
              <a:t>PRESENTAZIONE DI:  BRUNO BENDER</a:t>
            </a:r>
            <a:endParaRPr/>
          </a:p>
        </p:txBody>
      </p:sp>
      <p:sp>
        <p:nvSpPr>
          <p:cNvPr id="582" name="Google Shape;582;p1"/>
          <p:cNvSpPr txBox="1"/>
          <p:nvPr/>
        </p:nvSpPr>
        <p:spPr>
          <a:xfrm>
            <a:off x="5601915" y="3301186"/>
            <a:ext cx="5960432" cy="10089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BA00"/>
              </a:buClr>
              <a:buSzPts val="4400"/>
              <a:buFont typeface="Calibri"/>
              <a:buNone/>
            </a:pPr>
            <a:r>
              <a:rPr b="1" i="0" lang="fr-FR" sz="4400" u="none" cap="none" strike="noStrike">
                <a:solidFill>
                  <a:srgbClr val="D87A1A"/>
                </a:solidFill>
                <a:latin typeface="Century Gothic"/>
                <a:ea typeface="Century Gothic"/>
                <a:cs typeface="Century Gothic"/>
                <a:sym typeface="Century Gothic"/>
              </a:rPr>
              <a:t>CSP0010_W_M</a:t>
            </a:r>
            <a:endParaRPr/>
          </a:p>
        </p:txBody>
      </p:sp>
      <p:pic>
        <p:nvPicPr>
          <p:cNvPr descr="A black and white cover with blue squares&#10;&#10;Description automatically generated" id="583" name="Google Shape;583;p1"/>
          <p:cNvPicPr preferRelativeResize="0"/>
          <p:nvPr/>
        </p:nvPicPr>
        <p:blipFill rotWithShape="1">
          <a:blip r:embed="rId4">
            <a:alphaModFix/>
          </a:blip>
          <a:srcRect b="0" l="0" r="0" t="0"/>
          <a:stretch/>
        </p:blipFill>
        <p:spPr>
          <a:xfrm>
            <a:off x="0" y="-2235"/>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a:ln>
            <a:noFill/>
          </a:ln>
        </p:spPr>
      </p:pic>
      <p:sp>
        <p:nvSpPr>
          <p:cNvPr id="584" name="Google Shape;584;p1"/>
          <p:cNvSpPr txBox="1"/>
          <p:nvPr/>
        </p:nvSpPr>
        <p:spPr>
          <a:xfrm>
            <a:off x="9130220" y="5841221"/>
            <a:ext cx="30617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u="sng">
                <a:solidFill>
                  <a:schemeClr val="lt1"/>
                </a:solidFill>
                <a:latin typeface="Calibri"/>
                <a:ea typeface="Calibri"/>
                <a:cs typeface="Calibri"/>
                <a:sym typeface="Calibri"/>
                <a:hlinkClick r:id="rId5">
                  <a:extLst>
                    <a:ext uri="{A12FA001-AC4F-418D-AE19-62706E023703}">
                      <ahyp:hlinkClr val="tx"/>
                    </a:ext>
                  </a:extLst>
                </a:hlinkClick>
              </a:rPr>
              <a:t>www.cybersecpro-project.eu </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0"/>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fr-FR" sz="3600"/>
              <a:t>Argomento 1: </a:t>
            </a:r>
            <a:br>
              <a:rPr lang="fr-FR" sz="3600"/>
            </a:br>
            <a:r>
              <a:rPr lang="fr-FR" sz="3600"/>
              <a:t>Rischi di sicurezza informatica nel settore marittimo</a:t>
            </a:r>
            <a:endParaRPr/>
          </a:p>
        </p:txBody>
      </p:sp>
      <p:sp>
        <p:nvSpPr>
          <p:cNvPr id="697" name="Google Shape;697;p1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Tratteremo queste competenze</a:t>
            </a:r>
            <a:endParaRPr/>
          </a:p>
          <a:p>
            <a:pPr indent="0" lvl="0" marL="0" rtl="0" algn="l">
              <a:lnSpc>
                <a:spcPct val="100000"/>
              </a:lnSpc>
              <a:spcBef>
                <a:spcPts val="0"/>
              </a:spcBef>
              <a:spcAft>
                <a:spcPts val="0"/>
              </a:spcAft>
              <a:buSzPts val="2400"/>
              <a:buNone/>
            </a:pPr>
            <a:r>
              <a:t/>
            </a:r>
            <a:endParaRPr/>
          </a:p>
        </p:txBody>
      </p:sp>
      <p:sp>
        <p:nvSpPr>
          <p:cNvPr id="698" name="Google Shape;698;p10"/>
          <p:cNvSpPr txBox="1"/>
          <p:nvPr>
            <p:ph idx="3" type="body"/>
          </p:nvPr>
        </p:nvSpPr>
        <p:spPr>
          <a:xfrm>
            <a:off x="6605707" y="3195376"/>
            <a:ext cx="5344245" cy="272310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fr-FR" sz="1000"/>
              <a:t>Introduzione alla sicurezza delle informazioni: Questa sezione introduce il concetto di sicurezza delle informazioni e la sua importanza per le organizzazioni. Si parlerà anche dei diversi tipi di risorse informatiche che devono essere protette, nonché delle diverse minacce e vulnerabilità che queste risorse devono affrontare.</a:t>
            </a:r>
            <a:endParaRPr/>
          </a:p>
          <a:p>
            <a:pPr indent="-274320" lvl="0" marL="274320" rtl="0" algn="l">
              <a:lnSpc>
                <a:spcPct val="100000"/>
              </a:lnSpc>
              <a:spcBef>
                <a:spcPts val="600"/>
              </a:spcBef>
              <a:spcAft>
                <a:spcPts val="0"/>
              </a:spcAft>
              <a:buSzPts val="1000"/>
              <a:buChar char="o"/>
            </a:pPr>
            <a:r>
              <a:rPr lang="fr-FR" sz="1000"/>
              <a:t>Introduzione alla sicurezza informatica: Questa sezione si concentra sulle minacce specifiche e sulle vulnerabilità esistenti nel dominio informatico. Si parlerà anche dei diversi tipi di attacchi informatici che possono essere lanciati e dei diversi modi per mitigarli.</a:t>
            </a:r>
            <a:endParaRPr/>
          </a:p>
          <a:p>
            <a:pPr indent="-274320" lvl="0" marL="274320" rtl="0" algn="l">
              <a:lnSpc>
                <a:spcPct val="100000"/>
              </a:lnSpc>
              <a:spcBef>
                <a:spcPts val="600"/>
              </a:spcBef>
              <a:spcAft>
                <a:spcPts val="0"/>
              </a:spcAft>
              <a:buSzPts val="1000"/>
              <a:buChar char="o"/>
            </a:pPr>
            <a:r>
              <a:rPr lang="fr-FR" sz="1000"/>
              <a:t>La triade della CIA: In questa sezione vengono illustrati i tre pilastri della sicurezza delle informazioni: riservatezza, integrità e disponibilità. Spiegherà il significato e l'importanza di ciascun pilastro.</a:t>
            </a:r>
            <a:endParaRPr/>
          </a:p>
          <a:p>
            <a:pPr indent="-274320" lvl="0" marL="274320" rtl="0" algn="l">
              <a:lnSpc>
                <a:spcPct val="100000"/>
              </a:lnSpc>
              <a:spcBef>
                <a:spcPts val="600"/>
              </a:spcBef>
              <a:spcAft>
                <a:spcPts val="0"/>
              </a:spcAft>
              <a:buSzPts val="1000"/>
              <a:buChar char="o"/>
            </a:pPr>
            <a:r>
              <a:rPr lang="fr-FR" sz="1000"/>
              <a:t>Altri modelli di sicurezza: In questa sezione verranno discussi altri modelli di sicurezza che possono essere utilizzati per proteggere le risorse informative. Questi modelli includono il NIST Cybersecurity Framework, lo standard ISO/IEC 27001 e il framework COBIT.</a:t>
            </a:r>
            <a:endParaRPr/>
          </a:p>
          <a:p>
            <a:pPr indent="-210820" lvl="0" marL="274320" rtl="0" algn="l">
              <a:lnSpc>
                <a:spcPct val="100000"/>
              </a:lnSpc>
              <a:spcBef>
                <a:spcPts val="600"/>
              </a:spcBef>
              <a:spcAft>
                <a:spcPts val="0"/>
              </a:spcAft>
              <a:buSzPts val="1000"/>
              <a:buNone/>
            </a:pPr>
            <a:r>
              <a:t/>
            </a:r>
            <a:endParaRPr sz="1000"/>
          </a:p>
          <a:p>
            <a:pPr indent="0" lvl="0" marL="0" rtl="0" algn="l">
              <a:lnSpc>
                <a:spcPct val="100000"/>
              </a:lnSpc>
              <a:spcBef>
                <a:spcPts val="600"/>
              </a:spcBef>
              <a:spcAft>
                <a:spcPts val="0"/>
              </a:spcAft>
              <a:buSzPts val="1000"/>
              <a:buNone/>
            </a:pPr>
            <a:r>
              <a:t/>
            </a:r>
            <a:endParaRPr sz="1000"/>
          </a:p>
        </p:txBody>
      </p:sp>
      <p:cxnSp>
        <p:nvCxnSpPr>
          <p:cNvPr id="699" name="Google Shape;699;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00" name="Google Shape;700;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apture d’écran, Appareils électroniques, ciel, contrôle&#10;&#10;Description générée automatiquement" id="701" name="Google Shape;701;p10"/>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1"/>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Book Antiqua"/>
              <a:buNone/>
            </a:pPr>
            <a:r>
              <a:rPr lang="fr-FR" sz="3200"/>
              <a:t>Argomento 2: </a:t>
            </a:r>
            <a:br>
              <a:rPr lang="fr-FR" sz="3200"/>
            </a:br>
            <a:r>
              <a:rPr lang="fr-FR" sz="3200"/>
              <a:t>Minacce e vulnerabilità dell'AIS</a:t>
            </a:r>
            <a:endParaRPr/>
          </a:p>
        </p:txBody>
      </p:sp>
      <p:sp>
        <p:nvSpPr>
          <p:cNvPr id="707" name="Google Shape;707;p1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Tratteremo queste competenze</a:t>
            </a:r>
            <a:endParaRPr/>
          </a:p>
          <a:p>
            <a:pPr indent="0" lvl="0" marL="0" rtl="0" algn="l">
              <a:lnSpc>
                <a:spcPct val="100000"/>
              </a:lnSpc>
              <a:spcBef>
                <a:spcPts val="0"/>
              </a:spcBef>
              <a:spcAft>
                <a:spcPts val="0"/>
              </a:spcAft>
              <a:buSzPts val="2400"/>
              <a:buNone/>
            </a:pPr>
            <a:r>
              <a:t/>
            </a:r>
            <a:endParaRPr/>
          </a:p>
        </p:txBody>
      </p:sp>
      <p:sp>
        <p:nvSpPr>
          <p:cNvPr id="708" name="Google Shape;708;p11"/>
          <p:cNvSpPr txBox="1"/>
          <p:nvPr>
            <p:ph idx="3" type="body"/>
          </p:nvPr>
        </p:nvSpPr>
        <p:spPr>
          <a:xfrm>
            <a:off x="6605707" y="3348616"/>
            <a:ext cx="5344245" cy="3052183"/>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50"/>
              <a:buChar char="o"/>
            </a:pPr>
            <a:r>
              <a:rPr lang="fr-FR" sz="1050"/>
              <a:t>1. AIS: cos'è l'AIS - Uso legale e specificità di un sistema riconosciuto dall'Organizzazione marittima internazionale (IMO) e dall'Unione internazionale di trasmissione (ITU).</a:t>
            </a:r>
            <a:endParaRPr/>
          </a:p>
          <a:p>
            <a:pPr indent="-274320" lvl="0" marL="274320" rtl="0" algn="l">
              <a:lnSpc>
                <a:spcPct val="100000"/>
              </a:lnSpc>
              <a:spcBef>
                <a:spcPts val="600"/>
              </a:spcBef>
              <a:spcAft>
                <a:spcPts val="0"/>
              </a:spcAft>
              <a:buSzPts val="1050"/>
              <a:buChar char="o"/>
            </a:pPr>
            <a:r>
              <a:rPr lang="fr-FR" sz="1050"/>
              <a:t>2. Descrizione dell'AIS, compresi hardware, software e reti.</a:t>
            </a:r>
            <a:endParaRPr/>
          </a:p>
          <a:p>
            <a:pPr indent="-274320" lvl="0" marL="274320" rtl="0" algn="l">
              <a:lnSpc>
                <a:spcPct val="100000"/>
              </a:lnSpc>
              <a:spcBef>
                <a:spcPts val="600"/>
              </a:spcBef>
              <a:spcAft>
                <a:spcPts val="0"/>
              </a:spcAft>
              <a:buSzPts val="1050"/>
              <a:buChar char="o"/>
            </a:pPr>
            <a:r>
              <a:rPr lang="fr-FR" sz="1050"/>
              <a:t>3. Modi in cui l'AIS è stato attaccato</a:t>
            </a:r>
            <a:endParaRPr sz="1050"/>
          </a:p>
          <a:p>
            <a:pPr indent="-274320" lvl="1" marL="274320" rtl="0" algn="l">
              <a:lnSpc>
                <a:spcPct val="100000"/>
              </a:lnSpc>
              <a:spcBef>
                <a:spcPts val="600"/>
              </a:spcBef>
              <a:spcAft>
                <a:spcPts val="0"/>
              </a:spcAft>
              <a:buClr>
                <a:schemeClr val="lt1"/>
              </a:buClr>
              <a:buSzPts val="1050"/>
              <a:buChar char="o"/>
            </a:pPr>
            <a:r>
              <a:rPr lang="fr-FR" sz="1050"/>
              <a:t>Disturbo RF</a:t>
            </a:r>
            <a:endParaRPr/>
          </a:p>
          <a:p>
            <a:pPr indent="-274320" lvl="1" marL="274320" rtl="0" algn="l">
              <a:lnSpc>
                <a:spcPct val="100000"/>
              </a:lnSpc>
              <a:spcBef>
                <a:spcPts val="600"/>
              </a:spcBef>
              <a:spcAft>
                <a:spcPts val="0"/>
              </a:spcAft>
              <a:buClr>
                <a:schemeClr val="lt1"/>
              </a:buClr>
              <a:buSzPts val="1050"/>
              <a:buChar char="o"/>
            </a:pPr>
            <a:r>
              <a:rPr lang="fr-FR" sz="1050"/>
              <a:t>Spoofing cibernetico</a:t>
            </a:r>
            <a:endParaRPr/>
          </a:p>
          <a:p>
            <a:pPr indent="-274320" lvl="1" marL="274320" rtl="0" algn="l">
              <a:lnSpc>
                <a:spcPct val="100000"/>
              </a:lnSpc>
              <a:spcBef>
                <a:spcPts val="600"/>
              </a:spcBef>
              <a:spcAft>
                <a:spcPts val="0"/>
              </a:spcAft>
              <a:buClr>
                <a:schemeClr val="lt1"/>
              </a:buClr>
              <a:buSzPts val="1050"/>
              <a:buChar char="o"/>
            </a:pPr>
            <a:r>
              <a:rPr lang="fr-FR" sz="1050"/>
              <a:t>Altro</a:t>
            </a:r>
            <a:endParaRPr sz="900"/>
          </a:p>
        </p:txBody>
      </p:sp>
      <p:cxnSp>
        <p:nvCxnSpPr>
          <p:cNvPr id="709" name="Google Shape;709;p1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10" name="Google Shape;710;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iel, nuage, ordinateur portable, bâtiment&#10;&#10;Description générée automatiquement" id="711" name="Google Shape;711;p11"/>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2"/>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Book Antiqua"/>
              <a:buNone/>
            </a:pPr>
            <a:r>
              <a:rPr lang="fr-FR" sz="3200"/>
              <a:t>Argomento 3: </a:t>
            </a:r>
            <a:br>
              <a:rPr lang="fr-FR" sz="3200"/>
            </a:br>
            <a:r>
              <a:rPr lang="fr-FR" sz="3200"/>
              <a:t>Forensics AIS</a:t>
            </a:r>
            <a:endParaRPr/>
          </a:p>
        </p:txBody>
      </p:sp>
      <p:sp>
        <p:nvSpPr>
          <p:cNvPr id="717" name="Google Shape;717;p12"/>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Tratteremo queste competenze</a:t>
            </a:r>
            <a:endParaRPr/>
          </a:p>
          <a:p>
            <a:pPr indent="0" lvl="0" marL="0" rtl="0" algn="l">
              <a:lnSpc>
                <a:spcPct val="100000"/>
              </a:lnSpc>
              <a:spcBef>
                <a:spcPts val="0"/>
              </a:spcBef>
              <a:spcAft>
                <a:spcPts val="0"/>
              </a:spcAft>
              <a:buSzPts val="2400"/>
              <a:buNone/>
            </a:pPr>
            <a:r>
              <a:t/>
            </a:r>
            <a:endParaRPr/>
          </a:p>
        </p:txBody>
      </p:sp>
      <p:sp>
        <p:nvSpPr>
          <p:cNvPr id="718" name="Google Shape;718;p12"/>
          <p:cNvSpPr txBox="1"/>
          <p:nvPr>
            <p:ph idx="3" type="body"/>
          </p:nvPr>
        </p:nvSpPr>
        <p:spPr>
          <a:xfrm>
            <a:off x="6605707" y="3348616"/>
            <a:ext cx="5344245" cy="3052183"/>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50"/>
              <a:buChar char="o"/>
            </a:pPr>
            <a:r>
              <a:rPr lang="fr-FR" sz="1050"/>
              <a:t>1. Attacchi all'AIS: copre i diversi tipi di attacchi e i metodi utilizzati per evitarli o difendersi da essi. Include argomenti quali:</a:t>
            </a:r>
            <a:endParaRPr/>
          </a:p>
          <a:p>
            <a:pPr indent="-274320" lvl="0" marL="274320" rtl="0" algn="l">
              <a:lnSpc>
                <a:spcPct val="100000"/>
              </a:lnSpc>
              <a:spcBef>
                <a:spcPts val="600"/>
              </a:spcBef>
              <a:spcAft>
                <a:spcPts val="0"/>
              </a:spcAft>
              <a:buSzPts val="1050"/>
              <a:buChar char="o"/>
            </a:pPr>
            <a:r>
              <a:rPr lang="fr-FR" sz="1050"/>
              <a:t>2. Sicurezza dei sistemi: Copre la sicurezza del sistema informativo automatico (AIS), compresi hardware, software e reti.</a:t>
            </a:r>
            <a:endParaRPr/>
          </a:p>
          <a:p>
            <a:pPr indent="-274320" lvl="0" marL="274320" rtl="0" algn="l">
              <a:lnSpc>
                <a:spcPct val="100000"/>
              </a:lnSpc>
              <a:spcBef>
                <a:spcPts val="600"/>
              </a:spcBef>
              <a:spcAft>
                <a:spcPts val="0"/>
              </a:spcAft>
              <a:buSzPts val="1050"/>
              <a:buChar char="o"/>
            </a:pPr>
            <a:r>
              <a:rPr lang="fr-FR" sz="1050"/>
              <a:t>3. Indagini forensi su software e piattaforme dopo un attacco: tra cui;</a:t>
            </a:r>
            <a:endParaRPr/>
          </a:p>
          <a:p>
            <a:pPr indent="-274320" lvl="1" marL="274320" rtl="0" algn="l">
              <a:lnSpc>
                <a:spcPct val="100000"/>
              </a:lnSpc>
              <a:spcBef>
                <a:spcPts val="600"/>
              </a:spcBef>
              <a:spcAft>
                <a:spcPts val="0"/>
              </a:spcAft>
              <a:buClr>
                <a:schemeClr val="lt1"/>
              </a:buClr>
              <a:buSzPts val="1050"/>
              <a:buChar char="o"/>
            </a:pPr>
            <a:r>
              <a:rPr lang="fr-FR" sz="1050"/>
              <a:t>Implementazione delle soluzioni   </a:t>
            </a:r>
            <a:endParaRPr/>
          </a:p>
          <a:p>
            <a:pPr indent="-274320" lvl="1" marL="274320" rtl="0" algn="l">
              <a:lnSpc>
                <a:spcPct val="100000"/>
              </a:lnSpc>
              <a:spcBef>
                <a:spcPts val="600"/>
              </a:spcBef>
              <a:spcAft>
                <a:spcPts val="0"/>
              </a:spcAft>
              <a:buClr>
                <a:schemeClr val="lt1"/>
              </a:buClr>
              <a:buSzPts val="1050"/>
              <a:buChar char="o"/>
            </a:pPr>
            <a:r>
              <a:rPr lang="fr-FR" sz="1050"/>
              <a:t>Analisi delle prove</a:t>
            </a:r>
            <a:endParaRPr/>
          </a:p>
          <a:p>
            <a:pPr indent="-274320" lvl="1" marL="274320" rtl="0" algn="l">
              <a:lnSpc>
                <a:spcPct val="100000"/>
              </a:lnSpc>
              <a:spcBef>
                <a:spcPts val="600"/>
              </a:spcBef>
              <a:spcAft>
                <a:spcPts val="0"/>
              </a:spcAft>
              <a:buClr>
                <a:schemeClr val="lt1"/>
              </a:buClr>
              <a:buSzPts val="1050"/>
              <a:buChar char="o"/>
            </a:pPr>
            <a:r>
              <a:rPr lang="fr-FR" sz="1050"/>
              <a:t>Indagini e lezioni apprese</a:t>
            </a:r>
            <a:endParaRPr sz="900"/>
          </a:p>
        </p:txBody>
      </p:sp>
      <p:cxnSp>
        <p:nvCxnSpPr>
          <p:cNvPr id="719" name="Google Shape;719;p1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20" name="Google Shape;720;p1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iel, nuage, ordinateur portable, bâtiment&#10;&#10;Description générée automatiquement" id="721" name="Google Shape;721;p12"/>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13"/>
          <p:cNvPicPr preferRelativeResize="0"/>
          <p:nvPr/>
        </p:nvPicPr>
        <p:blipFill rotWithShape="1">
          <a:blip r:embed="rId3">
            <a:alphaModFix amt="52000"/>
          </a:blip>
          <a:srcRect b="0" l="0" r="0" t="0"/>
          <a:stretch/>
        </p:blipFill>
        <p:spPr>
          <a:xfrm>
            <a:off x="0" y="15766"/>
            <a:ext cx="12192000" cy="6857999"/>
          </a:xfrm>
          <a:prstGeom prst="rect">
            <a:avLst/>
          </a:prstGeom>
          <a:noFill/>
          <a:ln>
            <a:noFill/>
          </a:ln>
        </p:spPr>
      </p:pic>
      <p:sp>
        <p:nvSpPr>
          <p:cNvPr id="728" name="Google Shape;728;p13"/>
          <p:cNvSpPr/>
          <p:nvPr/>
        </p:nvSpPr>
        <p:spPr>
          <a:xfrm>
            <a:off x="5906478" y="433547"/>
            <a:ext cx="6669868"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600">
              <a:solidFill>
                <a:schemeClr val="dk1"/>
              </a:solidFill>
              <a:latin typeface="Verdana"/>
              <a:ea typeface="Verdana"/>
              <a:cs typeface="Verdana"/>
              <a:sym typeface="Verdana"/>
            </a:endParaRPr>
          </a:p>
          <a:p>
            <a:pPr indent="0" lvl="0" marL="0" marR="0" rtl="0" algn="l">
              <a:spcBef>
                <a:spcPts val="0"/>
              </a:spcBef>
              <a:spcAft>
                <a:spcPts val="0"/>
              </a:spcAft>
              <a:buNone/>
            </a:pPr>
            <a:r>
              <a:rPr b="1" lang="fr-FR" sz="3600">
                <a:solidFill>
                  <a:schemeClr val="dk1"/>
                </a:solidFill>
                <a:latin typeface="Verdana"/>
                <a:ea typeface="Verdana"/>
                <a:cs typeface="Verdana"/>
                <a:sym typeface="Verdana"/>
              </a:rPr>
              <a:t>Pentesting per il settore marittimo</a:t>
            </a:r>
            <a:endParaRPr/>
          </a:p>
          <a:p>
            <a:pPr indent="0" lvl="0" marL="0" marR="0" rtl="0" algn="l">
              <a:spcBef>
                <a:spcPts val="0"/>
              </a:spcBef>
              <a:spcAft>
                <a:spcPts val="0"/>
              </a:spcAft>
              <a:buNone/>
            </a:pPr>
            <a:r>
              <a:rPr b="0" i="0" lang="fr-FR" sz="1800" u="none" strike="noStrike">
                <a:solidFill>
                  <a:srgbClr val="000000"/>
                </a:solidFill>
                <a:latin typeface="Times New Roman"/>
                <a:ea typeface="Times New Roman"/>
                <a:cs typeface="Times New Roman"/>
                <a:sym typeface="Times New Roman"/>
              </a:rPr>
              <a:t>Officina</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000">
              <a:solidFill>
                <a:schemeClr val="dk1"/>
              </a:solidFill>
              <a:latin typeface="Verdana"/>
              <a:ea typeface="Verdana"/>
              <a:cs typeface="Verdana"/>
              <a:sym typeface="Verdana"/>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Focus su </a:t>
            </a:r>
            <a:endParaRPr/>
          </a:p>
          <a:p>
            <a:pPr indent="0" lvl="0" marL="0" marR="0" rtl="0" algn="l">
              <a:spcBef>
                <a:spcPts val="0"/>
              </a:spcBef>
              <a:spcAft>
                <a:spcPts val="0"/>
              </a:spcAft>
              <a:buNone/>
            </a:pPr>
            <a:r>
              <a:rPr b="1" lang="fr-FR" sz="2000">
                <a:solidFill>
                  <a:schemeClr val="dk1"/>
                </a:solidFill>
                <a:latin typeface="Verdana"/>
                <a:ea typeface="Verdana"/>
                <a:cs typeface="Verdana"/>
                <a:sym typeface="Verdana"/>
              </a:rPr>
              <a:t>AIS / GNSS / ECDIS</a:t>
            </a:r>
            <a:endParaRPr b="1" sz="2000">
              <a:solidFill>
                <a:schemeClr val="dk1"/>
              </a:solidFill>
              <a:latin typeface="Calibri"/>
              <a:ea typeface="Calibri"/>
              <a:cs typeface="Calibri"/>
              <a:sym typeface="Calibri"/>
            </a:endParaRPr>
          </a:p>
        </p:txBody>
      </p:sp>
      <p:grpSp>
        <p:nvGrpSpPr>
          <p:cNvPr id="729" name="Google Shape;729;p13"/>
          <p:cNvGrpSpPr/>
          <p:nvPr/>
        </p:nvGrpSpPr>
        <p:grpSpPr>
          <a:xfrm>
            <a:off x="141079" y="-26289"/>
            <a:ext cx="1880988" cy="1139039"/>
            <a:chOff x="1138489" y="782122"/>
            <a:chExt cx="5088088" cy="3256800"/>
          </a:xfrm>
        </p:grpSpPr>
        <p:grpSp>
          <p:nvGrpSpPr>
            <p:cNvPr id="730" name="Google Shape;730;p13"/>
            <p:cNvGrpSpPr/>
            <p:nvPr/>
          </p:nvGrpSpPr>
          <p:grpSpPr>
            <a:xfrm>
              <a:off x="2984803" y="782122"/>
              <a:ext cx="1162455" cy="2904038"/>
              <a:chOff x="5729301" y="1851645"/>
              <a:chExt cx="1162455" cy="2904038"/>
            </a:xfrm>
          </p:grpSpPr>
          <p:sp>
            <p:nvSpPr>
              <p:cNvPr id="731" name="Google Shape;731;p13"/>
              <p:cNvSpPr/>
              <p:nvPr/>
            </p:nvSpPr>
            <p:spPr>
              <a:xfrm>
                <a:off x="5729301" y="1851645"/>
                <a:ext cx="1162455" cy="29040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6000" cap="none">
                    <a:solidFill>
                      <a:schemeClr val="accent1"/>
                    </a:solidFill>
                    <a:latin typeface="Century Gothic"/>
                    <a:ea typeface="Century Gothic"/>
                    <a:cs typeface="Century Gothic"/>
                    <a:sym typeface="Century Gothic"/>
                  </a:rPr>
                  <a:t>2</a:t>
                </a:r>
                <a:endParaRPr/>
              </a:p>
            </p:txBody>
          </p:sp>
          <p:sp>
            <p:nvSpPr>
              <p:cNvPr id="732" name="Google Shape;732;p13"/>
              <p:cNvSpPr/>
              <p:nvPr/>
            </p:nvSpPr>
            <p:spPr>
              <a:xfrm>
                <a:off x="5861198" y="3587688"/>
                <a:ext cx="910664" cy="327991"/>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entury Gothic"/>
                  <a:ea typeface="Century Gothic"/>
                  <a:cs typeface="Century Gothic"/>
                  <a:sym typeface="Century Gothic"/>
                </a:endParaRPr>
              </a:p>
            </p:txBody>
          </p:sp>
        </p:grpSp>
        <p:sp>
          <p:nvSpPr>
            <p:cNvPr id="733" name="Google Shape;733;p13"/>
            <p:cNvSpPr/>
            <p:nvPr/>
          </p:nvSpPr>
          <p:spPr>
            <a:xfrm rot="-1385229">
              <a:off x="1444486" y="1828799"/>
              <a:ext cx="1815548" cy="1931504"/>
            </a:xfrm>
            <a:prstGeom prst="blockArc">
              <a:avLst>
                <a:gd fmla="val 2332549" name="adj1"/>
                <a:gd fmla="val 0" name="adj2"/>
                <a:gd fmla="val 25000" name="adj3"/>
              </a:avLst>
            </a:prstGeom>
            <a:solidFill>
              <a:schemeClr val="accent1"/>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dk1"/>
                </a:solidFill>
                <a:latin typeface="Century Gothic"/>
                <a:ea typeface="Century Gothic"/>
                <a:cs typeface="Century Gothic"/>
                <a:sym typeface="Century Gothic"/>
              </a:endParaRPr>
            </a:p>
          </p:txBody>
        </p:sp>
        <p:sp>
          <p:nvSpPr>
            <p:cNvPr id="734" name="Google Shape;734;p13"/>
            <p:cNvSpPr/>
            <p:nvPr/>
          </p:nvSpPr>
          <p:spPr>
            <a:xfrm>
              <a:off x="3047901" y="2584174"/>
              <a:ext cx="966211" cy="301738"/>
            </a:xfrm>
            <a:prstGeom prst="roundRect">
              <a:avLst>
                <a:gd fmla="val 50000" name="adj"/>
              </a:avLst>
            </a:prstGeom>
            <a:solidFill>
              <a:schemeClr val="accent1"/>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entury Gothic"/>
                <a:ea typeface="Century Gothic"/>
                <a:cs typeface="Century Gothic"/>
                <a:sym typeface="Century Gothic"/>
              </a:endParaRPr>
            </a:p>
          </p:txBody>
        </p:sp>
        <p:sp>
          <p:nvSpPr>
            <p:cNvPr id="735" name="Google Shape;735;p13"/>
            <p:cNvSpPr txBox="1"/>
            <p:nvPr/>
          </p:nvSpPr>
          <p:spPr>
            <a:xfrm>
              <a:off x="3116700" y="2829590"/>
              <a:ext cx="3109877" cy="11440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rgbClr val="4472C4"/>
                  </a:solidFill>
                  <a:latin typeface="Century Gothic"/>
                  <a:ea typeface="Century Gothic"/>
                  <a:cs typeface="Century Gothic"/>
                  <a:sym typeface="Century Gothic"/>
                </a:rPr>
                <a:t>onsultazione</a:t>
              </a:r>
              <a:endParaRPr sz="2000">
                <a:solidFill>
                  <a:srgbClr val="4472C4"/>
                </a:solidFill>
                <a:latin typeface="Century Gothic"/>
                <a:ea typeface="Century Gothic"/>
                <a:cs typeface="Century Gothic"/>
                <a:sym typeface="Century Gothic"/>
              </a:endParaRPr>
            </a:p>
          </p:txBody>
        </p:sp>
        <p:sp>
          <p:nvSpPr>
            <p:cNvPr id="736" name="Google Shape;736;p13"/>
            <p:cNvSpPr/>
            <p:nvPr/>
          </p:nvSpPr>
          <p:spPr>
            <a:xfrm>
              <a:off x="4022861" y="984108"/>
              <a:ext cx="843727" cy="23760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4800" cap="none">
                  <a:solidFill>
                    <a:schemeClr val="accent1"/>
                  </a:solidFill>
                  <a:latin typeface="Century Gothic"/>
                  <a:ea typeface="Century Gothic"/>
                  <a:cs typeface="Century Gothic"/>
                  <a:sym typeface="Century Gothic"/>
                </a:rPr>
                <a:t>B</a:t>
              </a:r>
              <a:endParaRPr/>
            </a:p>
          </p:txBody>
        </p:sp>
      </p:grpSp>
      <p:pic>
        <p:nvPicPr>
          <p:cNvPr id="737" name="Google Shape;737;p13"/>
          <p:cNvPicPr preferRelativeResize="0"/>
          <p:nvPr/>
        </p:nvPicPr>
        <p:blipFill rotWithShape="1">
          <a:blip r:embed="rId4">
            <a:alphaModFix/>
          </a:blip>
          <a:srcRect b="0" l="21875" r="21874" t="0"/>
          <a:stretch/>
        </p:blipFill>
        <p:spPr>
          <a:xfrm>
            <a:off x="10052304" y="4718304"/>
            <a:ext cx="2057400" cy="2057400"/>
          </a:xfrm>
          <a:prstGeom prst="ellipse">
            <a:avLst/>
          </a:prstGeom>
          <a:noFill/>
          <a:ln>
            <a:noFill/>
          </a:ln>
        </p:spPr>
      </p:pic>
      <p:sp>
        <p:nvSpPr>
          <p:cNvPr id="738" name="Google Shape;738;p13"/>
          <p:cNvSpPr txBox="1"/>
          <p:nvPr/>
        </p:nvSpPr>
        <p:spPr>
          <a:xfrm>
            <a:off x="6251753" y="6404219"/>
            <a:ext cx="4323426" cy="42051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fr-FR" sz="1600" u="none" cap="none" strike="noStrike">
                <a:solidFill>
                  <a:srgbClr val="000000"/>
                </a:solidFill>
                <a:latin typeface="Century Gothic"/>
                <a:ea typeface="Century Gothic"/>
                <a:cs typeface="Century Gothic"/>
                <a:sym typeface="Century Gothic"/>
              </a:rPr>
              <a:t>PRESENTAZIONE DI:  BRUNO BENDER</a:t>
            </a:r>
            <a:endParaRPr/>
          </a:p>
        </p:txBody>
      </p:sp>
      <p:sp>
        <p:nvSpPr>
          <p:cNvPr id="739" name="Google Shape;739;p13"/>
          <p:cNvSpPr txBox="1"/>
          <p:nvPr/>
        </p:nvSpPr>
        <p:spPr>
          <a:xfrm>
            <a:off x="5601915" y="3301186"/>
            <a:ext cx="5960432" cy="10089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BA00"/>
              </a:buClr>
              <a:buSzPts val="4400"/>
              <a:buFont typeface="Calibri"/>
              <a:buNone/>
            </a:pPr>
            <a:r>
              <a:rPr b="1" i="0" lang="fr-FR" sz="4400" u="none" cap="none" strike="noStrike">
                <a:solidFill>
                  <a:srgbClr val="D87A1A"/>
                </a:solidFill>
                <a:latin typeface="Century Gothic"/>
                <a:ea typeface="Century Gothic"/>
                <a:cs typeface="Century Gothic"/>
                <a:sym typeface="Century Gothic"/>
              </a:rPr>
              <a:t>CSP0010_W_M</a:t>
            </a:r>
            <a:endParaRPr/>
          </a:p>
        </p:txBody>
      </p:sp>
      <p:pic>
        <p:nvPicPr>
          <p:cNvPr descr="A black and white cover with blue squares&#10;&#10;Description automatically generated" id="740" name="Google Shape;740;p13"/>
          <p:cNvPicPr preferRelativeResize="0"/>
          <p:nvPr/>
        </p:nvPicPr>
        <p:blipFill rotWithShape="1">
          <a:blip r:embed="rId5">
            <a:alphaModFix/>
          </a:blip>
          <a:srcRect b="0" l="0" r="0" t="0"/>
          <a:stretch/>
        </p:blipFill>
        <p:spPr>
          <a:xfrm>
            <a:off x="0" y="-2235"/>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4"/>
          <p:cNvSpPr txBox="1"/>
          <p:nvPr/>
        </p:nvSpPr>
        <p:spPr>
          <a:xfrm>
            <a:off x="926414" y="1256419"/>
            <a:ext cx="10732185" cy="50783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fr-FR" sz="2400" u="none" strike="noStrike">
                <a:solidFill>
                  <a:srgbClr val="000000"/>
                </a:solidFill>
                <a:latin typeface="Century"/>
                <a:ea typeface="Century"/>
                <a:cs typeface="Century"/>
                <a:sym typeface="Century"/>
              </a:rPr>
              <a:t>Obiettivi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CSP0010_W_M è un'officina che deve essere utilizzata su un'installazione fisica gestita da un utente finale (in questo caso, il fornitore di transponder AIS preferito).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Il corso mira a fornire una formazione sui dispositivi AIS detenuti da un ente che voglia migliorare le competenze del proprio personale.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Il suo scopo è quello di aiutare a identificare le anomalie digitali come lo spoofing e persino il jamming dell'AIS/GNSS.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Durante il corso un gruppo di corsisti (4 - 6 corsisti) avrà l'opportunità di affrontare i sintomi degli attacchi, simulati sui dispositivi che normalmente utilizzano. </a:t>
            </a:r>
            <a:endParaRPr/>
          </a:p>
          <a:p>
            <a:pPr indent="0" lvl="0" marL="0" marR="0" rtl="0" algn="just">
              <a:spcBef>
                <a:spcPts val="0"/>
              </a:spcBef>
              <a:spcAft>
                <a:spcPts val="0"/>
              </a:spcAft>
              <a:buNone/>
            </a:pPr>
            <a:r>
              <a:t/>
            </a:r>
            <a:endParaRPr sz="2000">
              <a:solidFill>
                <a:srgbClr val="000000"/>
              </a:solidFill>
              <a:latin typeface="Century"/>
              <a:ea typeface="Century"/>
              <a:cs typeface="Century"/>
              <a:sym typeface="Century"/>
            </a:endParaRPr>
          </a:p>
          <a:p>
            <a:pPr indent="0" lvl="0" marL="0" marR="0" rtl="0" algn="just">
              <a:spcBef>
                <a:spcPts val="0"/>
              </a:spcBef>
              <a:spcAft>
                <a:spcPts val="0"/>
              </a:spcAft>
              <a:buNone/>
            </a:pPr>
            <a:r>
              <a:rPr b="0" i="0" lang="fr-FR" sz="2000" u="none" strike="noStrike">
                <a:solidFill>
                  <a:srgbClr val="000000"/>
                </a:solidFill>
                <a:latin typeface="Century"/>
                <a:ea typeface="Century"/>
                <a:cs typeface="Century"/>
                <a:sym typeface="Century"/>
              </a:rPr>
              <a:t>Gli attacchi all'AIS più spesso osservati (compresi gli attacchi tramite GNSS) vengono presentati e descritti e persino simulati (se l'ambiente legale lo consente ai fini della formazione).</a:t>
            </a:r>
            <a:endParaRPr/>
          </a:p>
        </p:txBody>
      </p:sp>
      <p:sp>
        <p:nvSpPr>
          <p:cNvPr id="746" name="Google Shape;746;p14"/>
          <p:cNvSpPr/>
          <p:nvPr/>
        </p:nvSpPr>
        <p:spPr>
          <a:xfrm>
            <a:off x="226002" y="215491"/>
            <a:ext cx="90115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chemeClr val="dk1"/>
                </a:solidFill>
                <a:latin typeface="Verdana"/>
                <a:ea typeface="Verdana"/>
                <a:cs typeface="Verdana"/>
                <a:sym typeface="Verdana"/>
              </a:rPr>
              <a:t>Formazione sul posto di lavoro per l'hacking AIS </a:t>
            </a:r>
            <a:endParaRPr b="0" i="0" sz="1800" u="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5"/>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per il settore marittimo</a:t>
            </a:r>
            <a:endParaRPr/>
          </a:p>
        </p:txBody>
      </p:sp>
      <p:pic>
        <p:nvPicPr>
          <p:cNvPr descr="Une image contenant eau, bateau, extérieur, ciel&#10;&#10;Description générée automatiquement" id="752" name="Google Shape;752;p15"/>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753" name="Google Shape;753;p15"/>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754" name="Google Shape;754;p15"/>
          <p:cNvSpPr txBox="1"/>
          <p:nvPr/>
        </p:nvSpPr>
        <p:spPr>
          <a:xfrm>
            <a:off x="595276" y="1357605"/>
            <a:ext cx="4902881"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Che cos'è l'AIS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Comunità di utenti </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Funzionamento / Architettura(e)</a:t>
            </a:r>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Funzionale</a:t>
            </a:r>
            <a:endParaRPr b="0" i="0" sz="2800" u="none" cap="none" strike="noStrike">
              <a:solidFill>
                <a:schemeClr val="dk1"/>
              </a:solidFill>
              <a:latin typeface="Calibri"/>
              <a:ea typeface="Calibri"/>
              <a:cs typeface="Calibri"/>
              <a:sym typeface="Calibri"/>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Amministrazioni e 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Descrizione tecnica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6"/>
          <p:cNvSpPr txBox="1"/>
          <p:nvPr/>
        </p:nvSpPr>
        <p:spPr>
          <a:xfrm>
            <a:off x="311728" y="237549"/>
            <a:ext cx="8229600" cy="1143000"/>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90000"/>
              </a:lnSpc>
              <a:spcBef>
                <a:spcPts val="0"/>
              </a:spcBef>
              <a:spcAft>
                <a:spcPts val="0"/>
              </a:spcAft>
              <a:buClr>
                <a:schemeClr val="dk1"/>
              </a:buClr>
              <a:buSzPct val="100000"/>
              <a:buFont typeface="Arial"/>
              <a:buNone/>
            </a:pPr>
            <a:r>
              <a:rPr lang="fr-FR" sz="3200">
                <a:solidFill>
                  <a:schemeClr val="dk1"/>
                </a:solidFill>
                <a:latin typeface="Arial"/>
                <a:ea typeface="Arial"/>
                <a:cs typeface="Arial"/>
                <a:sym typeface="Arial"/>
              </a:rPr>
              <a:t>SISTEMA DI IDENTIFICAZIONE AUTOMATICA</a:t>
            </a:r>
            <a:endParaRPr sz="3200">
              <a:solidFill>
                <a:schemeClr val="dk1"/>
              </a:solidFill>
              <a:latin typeface="Arial"/>
              <a:ea typeface="Arial"/>
              <a:cs typeface="Arial"/>
              <a:sym typeface="Arial"/>
            </a:endParaRPr>
          </a:p>
        </p:txBody>
      </p:sp>
      <p:sp>
        <p:nvSpPr>
          <p:cNvPr id="760" name="Google Shape;760;p16"/>
          <p:cNvSpPr txBox="1"/>
          <p:nvPr/>
        </p:nvSpPr>
        <p:spPr>
          <a:xfrm>
            <a:off x="442912" y="1166018"/>
            <a:ext cx="11306175" cy="4525963"/>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90000"/>
              </a:lnSpc>
              <a:spcBef>
                <a:spcPts val="0"/>
              </a:spcBef>
              <a:spcAft>
                <a:spcPts val="0"/>
              </a:spcAft>
              <a:buClr>
                <a:schemeClr val="dk1"/>
              </a:buClr>
              <a:buSzPts val="2000"/>
              <a:buFont typeface="Arial"/>
              <a:buNone/>
            </a:pPr>
            <a:r>
              <a:rPr b="1" lang="fr-FR" sz="2000">
                <a:solidFill>
                  <a:schemeClr val="dk1"/>
                </a:solidFill>
                <a:latin typeface="Calibri"/>
                <a:ea typeface="Calibri"/>
                <a:cs typeface="Calibri"/>
                <a:sym typeface="Calibri"/>
              </a:rPr>
              <a:t>AIS AIM</a:t>
            </a:r>
            <a:endParaRPr b="1"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rPr lang="fr-FR" sz="2000">
                <a:solidFill>
                  <a:schemeClr val="dk1"/>
                </a:solidFill>
                <a:latin typeface="Calibri"/>
                <a:ea typeface="Calibri"/>
                <a:cs typeface="Calibri"/>
                <a:sym typeface="Calibri"/>
              </a:rPr>
              <a:t>L'AIS è principalmente un </a:t>
            </a:r>
            <a:r>
              <a:rPr b="1" lang="fr-FR" sz="2000">
                <a:solidFill>
                  <a:schemeClr val="dk1"/>
                </a:solidFill>
                <a:latin typeface="Calibri"/>
                <a:ea typeface="Calibri"/>
                <a:cs typeface="Calibri"/>
                <a:sym typeface="Calibri"/>
              </a:rPr>
              <a:t>sistema di prevenzione delle collisioni</a:t>
            </a:r>
            <a:r>
              <a:rPr lang="fr-FR" sz="2000">
                <a:solidFill>
                  <a:schemeClr val="dk1"/>
                </a:solidFill>
                <a:latin typeface="Calibri"/>
                <a:ea typeface="Calibri"/>
                <a:cs typeface="Calibri"/>
                <a:sym typeface="Calibri"/>
              </a:rPr>
              <a:t>. A causa dei limiti delle comunicazioni radio VHF e del fatto che non tutte le imbarcazioni sono dotate di AIS, il sistema deve essere utilizzato principalmente come strumento di conoscenza della situazione e per determinare il rischio di collisione piuttosto che come sistema automatico di prevenzione delle collisioni, in conformità con il </a:t>
            </a:r>
            <a:r>
              <a:rPr lang="fr-FR" sz="2000" u="sng">
                <a:solidFill>
                  <a:schemeClr val="dk1"/>
                </a:solidFill>
                <a:latin typeface="Calibri"/>
                <a:ea typeface="Calibri"/>
                <a:cs typeface="Calibri"/>
                <a:sym typeface="Calibri"/>
                <a:hlinkClick r:id="rId3">
                  <a:extLst>
                    <a:ext uri="{A12FA001-AC4F-418D-AE19-62706E023703}">
                      <ahyp:hlinkClr val="tx"/>
                    </a:ext>
                  </a:extLst>
                </a:hlinkClick>
              </a:rPr>
              <a:t>Regolamento internazionale per la prevenzione delle collisioni in mare </a:t>
            </a:r>
            <a:r>
              <a:rPr lang="fr-FR" sz="2000">
                <a:solidFill>
                  <a:schemeClr val="dk1"/>
                </a:solidFill>
                <a:latin typeface="Calibri"/>
                <a:ea typeface="Calibri"/>
                <a:cs typeface="Calibri"/>
                <a:sym typeface="Calibri"/>
              </a:rPr>
              <a:t>(COLREGS).</a:t>
            </a:r>
            <a:endParaRPr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rPr lang="fr-FR" sz="2000">
                <a:solidFill>
                  <a:schemeClr val="dk1"/>
                </a:solidFill>
                <a:latin typeface="Calibri"/>
                <a:ea typeface="Calibri"/>
                <a:cs typeface="Calibri"/>
                <a:sym typeface="Calibri"/>
              </a:rPr>
              <a:t>Mentre i requisiti dell'AIS sono solo quelli di visualizzare informazioni testuali di base, i dati ottenuti possono essere integrati con una </a:t>
            </a:r>
            <a:r>
              <a:rPr lang="fr-FR" sz="2000" u="sng">
                <a:solidFill>
                  <a:schemeClr val="dk1"/>
                </a:solidFill>
                <a:latin typeface="Calibri"/>
                <a:ea typeface="Calibri"/>
                <a:cs typeface="Calibri"/>
                <a:sym typeface="Calibri"/>
                <a:hlinkClick r:id="rId4">
                  <a:extLst>
                    <a:ext uri="{A12FA001-AC4F-418D-AE19-62706E023703}">
                      <ahyp:hlinkClr val="tx"/>
                    </a:ext>
                  </a:extLst>
                </a:hlinkClick>
              </a:rPr>
              <a:t>carta elettronica </a:t>
            </a:r>
            <a:r>
              <a:rPr lang="fr-FR" sz="2000">
                <a:solidFill>
                  <a:schemeClr val="dk1"/>
                </a:solidFill>
                <a:latin typeface="Calibri"/>
                <a:ea typeface="Calibri"/>
                <a:cs typeface="Calibri"/>
                <a:sym typeface="Calibri"/>
              </a:rPr>
              <a:t>grafica o un display radar, fornendo informazioni di navigazione consolidate su un unico display.</a:t>
            </a:r>
            <a:endParaRPr b="1"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2000"/>
              <a:buFont typeface="Arial"/>
              <a:buNone/>
            </a:pPr>
            <a:r>
              <a:rPr lang="fr-FR" sz="2000">
                <a:solidFill>
                  <a:schemeClr val="dk1"/>
                </a:solidFill>
                <a:latin typeface="Calibri"/>
                <a:ea typeface="Calibri"/>
                <a:cs typeface="Calibri"/>
                <a:sym typeface="Calibri"/>
              </a:rPr>
              <a:t>L'AIS è un sistema di localizzazione costiera LOS utilizzato dalle navi e dai servizi di traffico navale (VTS) per identificare e localizzare le imbarcazioni attraverso lo scambio automatico di dati con altre navi e stazioni VTS vicine. Informazioni come l'identificazione univoca, la posizione, la rotta e la velocità possono essere visualizzate su uno schermo o su un ECDIS.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descr="Une image contenant diagramme, ligne, cercle, capture d’écran&#10;&#10;Description générée automatiquement" id="765" name="Google Shape;765;p17"/>
          <p:cNvPicPr preferRelativeResize="0"/>
          <p:nvPr/>
        </p:nvPicPr>
        <p:blipFill rotWithShape="1">
          <a:blip r:embed="rId3">
            <a:alphaModFix/>
          </a:blip>
          <a:srcRect b="0" l="0" r="0" t="0"/>
          <a:stretch/>
        </p:blipFill>
        <p:spPr>
          <a:xfrm>
            <a:off x="7206108" y="633726"/>
            <a:ext cx="4629149" cy="4349804"/>
          </a:xfrm>
          <a:prstGeom prst="rect">
            <a:avLst/>
          </a:prstGeom>
          <a:noFill/>
          <a:ln>
            <a:noFill/>
          </a:ln>
        </p:spPr>
      </p:pic>
      <p:pic>
        <p:nvPicPr>
          <p:cNvPr descr="Une image contenant texte, équipement électronique, noir&#10;&#10;Description générée automatiquement" id="766" name="Google Shape;766;p17"/>
          <p:cNvPicPr preferRelativeResize="0"/>
          <p:nvPr/>
        </p:nvPicPr>
        <p:blipFill rotWithShape="1">
          <a:blip r:embed="rId4">
            <a:alphaModFix/>
          </a:blip>
          <a:srcRect b="0" l="0" r="0" t="0"/>
          <a:stretch/>
        </p:blipFill>
        <p:spPr>
          <a:xfrm>
            <a:off x="9164543" y="5294766"/>
            <a:ext cx="2404474" cy="1473616"/>
          </a:xfrm>
          <a:prstGeom prst="rect">
            <a:avLst/>
          </a:prstGeom>
          <a:noFill/>
          <a:ln>
            <a:noFill/>
          </a:ln>
        </p:spPr>
      </p:pic>
      <p:sp>
        <p:nvSpPr>
          <p:cNvPr id="767" name="Google Shape;767;p17"/>
          <p:cNvSpPr txBox="1"/>
          <p:nvPr/>
        </p:nvSpPr>
        <p:spPr>
          <a:xfrm>
            <a:off x="8363186" y="4984196"/>
            <a:ext cx="232627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100" u="none">
                <a:solidFill>
                  <a:srgbClr val="000000"/>
                </a:solidFill>
                <a:latin typeface="Arial"/>
                <a:ea typeface="Arial"/>
                <a:cs typeface="Arial"/>
                <a:sym typeface="Arial"/>
              </a:rPr>
              <a:t>JRC - VHF marino E/R JHS-800S</a:t>
            </a:r>
            <a:endParaRPr/>
          </a:p>
          <a:p>
            <a:pPr indent="0" lvl="0" marL="0" marR="0" rtl="0" algn="l">
              <a:lnSpc>
                <a:spcPct val="100000"/>
              </a:lnSpc>
              <a:spcBef>
                <a:spcPts val="0"/>
              </a:spcBef>
              <a:spcAft>
                <a:spcPts val="0"/>
              </a:spcAft>
              <a:buNone/>
            </a:pPr>
            <a:r>
              <a:rPr lang="fr-FR" sz="1100">
                <a:solidFill>
                  <a:srgbClr val="000000"/>
                </a:solidFill>
                <a:latin typeface="Arial"/>
                <a:ea typeface="Arial"/>
                <a:cs typeface="Arial"/>
                <a:sym typeface="Arial"/>
              </a:rPr>
              <a:t>Con funzione ASN</a:t>
            </a:r>
            <a:endParaRPr b="0" i="0" sz="1100" u="none">
              <a:solidFill>
                <a:srgbClr val="000000"/>
              </a:solidFill>
              <a:latin typeface="Arial"/>
              <a:ea typeface="Arial"/>
              <a:cs typeface="Arial"/>
              <a:sym typeface="Arial"/>
            </a:endParaRPr>
          </a:p>
        </p:txBody>
      </p:sp>
      <p:sp>
        <p:nvSpPr>
          <p:cNvPr id="768" name="Google Shape;768;p17"/>
          <p:cNvSpPr txBox="1"/>
          <p:nvPr/>
        </p:nvSpPr>
        <p:spPr>
          <a:xfrm>
            <a:off x="683708" y="89618"/>
            <a:ext cx="356931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Che cos'è l'AIS?</a:t>
            </a:r>
            <a:endParaRPr/>
          </a:p>
        </p:txBody>
      </p:sp>
      <p:sp>
        <p:nvSpPr>
          <p:cNvPr id="769" name="Google Shape;769;p17"/>
          <p:cNvSpPr txBox="1"/>
          <p:nvPr/>
        </p:nvSpPr>
        <p:spPr>
          <a:xfrm>
            <a:off x="7871086" y="241007"/>
            <a:ext cx="11022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AIS E CPA</a:t>
            </a:r>
            <a:endParaRPr/>
          </a:p>
        </p:txBody>
      </p:sp>
      <p:pic>
        <p:nvPicPr>
          <p:cNvPr descr="&gt;Figure 1-1. Aperçu du Système d'Identification Automatique (AIS)" id="770" name="Google Shape;770;p17"/>
          <p:cNvPicPr preferRelativeResize="0"/>
          <p:nvPr/>
        </p:nvPicPr>
        <p:blipFill rotWithShape="1">
          <a:blip r:embed="rId5">
            <a:alphaModFix/>
          </a:blip>
          <a:srcRect b="0" l="0" r="0" t="0"/>
          <a:stretch/>
        </p:blipFill>
        <p:spPr>
          <a:xfrm>
            <a:off x="-589875" y="610339"/>
            <a:ext cx="6635322" cy="5491352"/>
          </a:xfrm>
          <a:prstGeom prst="rect">
            <a:avLst/>
          </a:prstGeom>
          <a:noFill/>
          <a:ln>
            <a:noFill/>
          </a:ln>
        </p:spPr>
      </p:pic>
      <p:pic>
        <p:nvPicPr>
          <p:cNvPr id="771" name="Google Shape;771;p17"/>
          <p:cNvPicPr preferRelativeResize="0"/>
          <p:nvPr/>
        </p:nvPicPr>
        <p:blipFill rotWithShape="1">
          <a:blip r:embed="rId6">
            <a:alphaModFix/>
          </a:blip>
          <a:srcRect b="0" l="0" r="0" t="0"/>
          <a:stretch/>
        </p:blipFill>
        <p:spPr>
          <a:xfrm>
            <a:off x="6356928" y="3935160"/>
            <a:ext cx="1514158" cy="28332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Une image contenant carte, texte, capture d’écran, ligne&#10;&#10;Description générée automatiquement" id="776" name="Google Shape;776;p18"/>
          <p:cNvPicPr preferRelativeResize="0"/>
          <p:nvPr/>
        </p:nvPicPr>
        <p:blipFill rotWithShape="1">
          <a:blip r:embed="rId3">
            <a:alphaModFix/>
          </a:blip>
          <a:srcRect b="0" l="0" r="0" t="0"/>
          <a:stretch/>
        </p:blipFill>
        <p:spPr>
          <a:xfrm>
            <a:off x="7540669" y="619666"/>
            <a:ext cx="4399756" cy="3299817"/>
          </a:xfrm>
          <a:prstGeom prst="rect">
            <a:avLst/>
          </a:prstGeom>
          <a:noFill/>
          <a:ln>
            <a:noFill/>
          </a:ln>
        </p:spPr>
      </p:pic>
      <p:pic>
        <p:nvPicPr>
          <p:cNvPr descr="Une image contenant texte, cercle, diagramme, motif&#10;&#10;Description générée automatiquement" id="777" name="Google Shape;777;p18"/>
          <p:cNvPicPr preferRelativeResize="0"/>
          <p:nvPr/>
        </p:nvPicPr>
        <p:blipFill rotWithShape="1">
          <a:blip r:embed="rId4">
            <a:alphaModFix/>
          </a:blip>
          <a:srcRect b="0" l="0" r="0" t="0"/>
          <a:stretch/>
        </p:blipFill>
        <p:spPr>
          <a:xfrm>
            <a:off x="1088571" y="997744"/>
            <a:ext cx="5817326" cy="5860256"/>
          </a:xfrm>
          <a:prstGeom prst="rect">
            <a:avLst/>
          </a:prstGeom>
          <a:noFill/>
          <a:ln>
            <a:noFill/>
          </a:ln>
        </p:spPr>
      </p:pic>
      <p:sp>
        <p:nvSpPr>
          <p:cNvPr id="778" name="Google Shape;778;p18"/>
          <p:cNvSpPr txBox="1"/>
          <p:nvPr/>
        </p:nvSpPr>
        <p:spPr>
          <a:xfrm>
            <a:off x="683708" y="89618"/>
            <a:ext cx="423357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L'obiettivo finale dell'AIS</a:t>
            </a:r>
            <a:endParaRPr/>
          </a:p>
          <a:p>
            <a:pPr indent="0" lvl="0" marL="0" marR="0" rtl="0" algn="l">
              <a:lnSpc>
                <a:spcPct val="90000"/>
              </a:lnSpc>
              <a:spcBef>
                <a:spcPts val="0"/>
              </a:spcBef>
              <a:spcAft>
                <a:spcPts val="0"/>
              </a:spcAft>
              <a:buClr>
                <a:schemeClr val="dk1"/>
              </a:buClr>
              <a:buSzPts val="1400"/>
              <a:buFont typeface="Arial"/>
              <a:buNone/>
            </a:pPr>
            <a:r>
              <a:rPr lang="fr-FR" sz="1400">
                <a:solidFill>
                  <a:schemeClr val="dk1"/>
                </a:solidFill>
                <a:latin typeface="Arial"/>
                <a:ea typeface="Arial"/>
                <a:cs typeface="Arial"/>
                <a:sym typeface="Arial"/>
              </a:rPr>
              <a:t>Aiuto al calcolo della CPA - per evitare la collisione</a:t>
            </a:r>
            <a:endParaRPr/>
          </a:p>
        </p:txBody>
      </p:sp>
      <p:cxnSp>
        <p:nvCxnSpPr>
          <p:cNvPr id="779" name="Google Shape;779;p18"/>
          <p:cNvCxnSpPr/>
          <p:nvPr/>
        </p:nvCxnSpPr>
        <p:spPr>
          <a:xfrm rot="10800000">
            <a:off x="3826235" y="2686050"/>
            <a:ext cx="212365" cy="847725"/>
          </a:xfrm>
          <a:prstGeom prst="straightConnector1">
            <a:avLst/>
          </a:prstGeom>
          <a:noFill/>
          <a:ln cap="flat" cmpd="sng" w="38100">
            <a:solidFill>
              <a:srgbClr val="00B0F0"/>
            </a:solidFill>
            <a:prstDash val="solid"/>
            <a:miter lim="800000"/>
            <a:headEnd len="sm" w="sm" type="none"/>
            <a:tailEnd len="med" w="med" type="triangle"/>
          </a:ln>
        </p:spPr>
      </p:cxnSp>
      <p:sp>
        <p:nvSpPr>
          <p:cNvPr id="780" name="Google Shape;780;p18"/>
          <p:cNvSpPr/>
          <p:nvPr/>
        </p:nvSpPr>
        <p:spPr>
          <a:xfrm>
            <a:off x="5468166" y="2237559"/>
            <a:ext cx="108000" cy="108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81" name="Google Shape;781;p18"/>
          <p:cNvCxnSpPr/>
          <p:nvPr/>
        </p:nvCxnSpPr>
        <p:spPr>
          <a:xfrm rot="10800000">
            <a:off x="4671743" y="1726542"/>
            <a:ext cx="830854" cy="568983"/>
          </a:xfrm>
          <a:prstGeom prst="straightConnector1">
            <a:avLst/>
          </a:prstGeom>
          <a:noFill/>
          <a:ln cap="flat" cmpd="sng" w="38100">
            <a:solidFill>
              <a:srgbClr val="FF0000"/>
            </a:solidFill>
            <a:prstDash val="solid"/>
            <a:miter lim="800000"/>
            <a:headEnd len="sm" w="sm" type="none"/>
            <a:tailEnd len="med" w="med" type="triangle"/>
          </a:ln>
        </p:spPr>
      </p:cxnSp>
      <p:sp>
        <p:nvSpPr>
          <p:cNvPr id="782" name="Google Shape;782;p18"/>
          <p:cNvSpPr txBox="1"/>
          <p:nvPr/>
        </p:nvSpPr>
        <p:spPr>
          <a:xfrm>
            <a:off x="3709766" y="2258497"/>
            <a:ext cx="7200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accent1"/>
                </a:solidFill>
                <a:latin typeface="Calibri"/>
                <a:ea typeface="Calibri"/>
                <a:cs typeface="Calibri"/>
                <a:sym typeface="Calibri"/>
              </a:rPr>
              <a:t>C</a:t>
            </a:r>
            <a:r>
              <a:rPr baseline="-25000" lang="fr-FR" sz="1800">
                <a:solidFill>
                  <a:schemeClr val="accent1"/>
                </a:solidFill>
                <a:latin typeface="Calibri"/>
                <a:ea typeface="Calibri"/>
                <a:cs typeface="Calibri"/>
                <a:sym typeface="Calibri"/>
              </a:rPr>
              <a:t>A</a:t>
            </a:r>
            <a:r>
              <a:rPr lang="fr-FR" sz="1800">
                <a:solidFill>
                  <a:schemeClr val="accent1"/>
                </a:solidFill>
                <a:latin typeface="Calibri"/>
                <a:ea typeface="Calibri"/>
                <a:cs typeface="Calibri"/>
                <a:sym typeface="Calibri"/>
              </a:rPr>
              <a:t> , V</a:t>
            </a:r>
            <a:r>
              <a:rPr baseline="-25000" lang="fr-FR" sz="1800">
                <a:solidFill>
                  <a:schemeClr val="accent1"/>
                </a:solidFill>
                <a:latin typeface="Calibri"/>
                <a:ea typeface="Calibri"/>
                <a:cs typeface="Calibri"/>
                <a:sym typeface="Calibri"/>
              </a:rPr>
              <a:t>A</a:t>
            </a:r>
            <a:endParaRPr/>
          </a:p>
        </p:txBody>
      </p:sp>
      <p:sp>
        <p:nvSpPr>
          <p:cNvPr id="783" name="Google Shape;783;p18"/>
          <p:cNvSpPr txBox="1"/>
          <p:nvPr/>
        </p:nvSpPr>
        <p:spPr>
          <a:xfrm>
            <a:off x="4810870" y="1758672"/>
            <a:ext cx="7200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Calibri"/>
                <a:ea typeface="Calibri"/>
                <a:cs typeface="Calibri"/>
                <a:sym typeface="Calibri"/>
              </a:rPr>
              <a:t>C</a:t>
            </a:r>
            <a:r>
              <a:rPr baseline="-25000" lang="fr-FR" sz="1800">
                <a:solidFill>
                  <a:srgbClr val="FF0000"/>
                </a:solidFill>
                <a:latin typeface="Calibri"/>
                <a:ea typeface="Calibri"/>
                <a:cs typeface="Calibri"/>
                <a:sym typeface="Calibri"/>
              </a:rPr>
              <a:t>B</a:t>
            </a:r>
            <a:r>
              <a:rPr lang="fr-FR" sz="1800">
                <a:solidFill>
                  <a:srgbClr val="FF0000"/>
                </a:solidFill>
                <a:latin typeface="Calibri"/>
                <a:ea typeface="Calibri"/>
                <a:cs typeface="Calibri"/>
                <a:sym typeface="Calibri"/>
              </a:rPr>
              <a:t> , V</a:t>
            </a:r>
            <a:r>
              <a:rPr baseline="-25000" lang="fr-FR" sz="1800">
                <a:solidFill>
                  <a:srgbClr val="FF0000"/>
                </a:solidFill>
                <a:latin typeface="Calibri"/>
                <a:ea typeface="Calibri"/>
                <a:cs typeface="Calibri"/>
                <a:sym typeface="Calibri"/>
              </a:rPr>
              <a:t>B</a:t>
            </a:r>
            <a:endParaRPr/>
          </a:p>
        </p:txBody>
      </p:sp>
      <p:sp>
        <p:nvSpPr>
          <p:cNvPr id="784" name="Google Shape;784;p18"/>
          <p:cNvSpPr txBox="1"/>
          <p:nvPr/>
        </p:nvSpPr>
        <p:spPr>
          <a:xfrm>
            <a:off x="3508519" y="3558540"/>
            <a:ext cx="3177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accent1"/>
                </a:solidFill>
                <a:latin typeface="Calibri"/>
                <a:ea typeface="Calibri"/>
                <a:cs typeface="Calibri"/>
                <a:sym typeface="Calibri"/>
              </a:rPr>
              <a:t>A</a:t>
            </a:r>
            <a:endParaRPr/>
          </a:p>
        </p:txBody>
      </p:sp>
      <p:sp>
        <p:nvSpPr>
          <p:cNvPr id="785" name="Google Shape;785;p18"/>
          <p:cNvSpPr txBox="1"/>
          <p:nvPr/>
        </p:nvSpPr>
        <p:spPr>
          <a:xfrm>
            <a:off x="5578575" y="2205628"/>
            <a:ext cx="3097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Calibri"/>
                <a:ea typeface="Calibri"/>
                <a:cs typeface="Calibri"/>
                <a:sym typeface="Calibri"/>
              </a:rPr>
              <a:t>B</a:t>
            </a:r>
            <a:endParaRPr/>
          </a:p>
        </p:txBody>
      </p:sp>
      <p:cxnSp>
        <p:nvCxnSpPr>
          <p:cNvPr id="786" name="Google Shape;786;p18"/>
          <p:cNvCxnSpPr/>
          <p:nvPr/>
        </p:nvCxnSpPr>
        <p:spPr>
          <a:xfrm rot="10800000">
            <a:off x="4703080" y="1746171"/>
            <a:ext cx="247486" cy="848796"/>
          </a:xfrm>
          <a:prstGeom prst="straightConnector1">
            <a:avLst/>
          </a:prstGeom>
          <a:noFill/>
          <a:ln cap="flat" cmpd="sng" w="12700">
            <a:solidFill>
              <a:srgbClr val="00B0F0"/>
            </a:solidFill>
            <a:prstDash val="solid"/>
            <a:miter lim="800000"/>
            <a:headEnd len="med" w="med" type="triangle"/>
            <a:tailEnd len="sm" w="sm" type="none"/>
          </a:ln>
        </p:spPr>
      </p:cxnSp>
      <p:cxnSp>
        <p:nvCxnSpPr>
          <p:cNvPr id="787" name="Google Shape;787;p18"/>
          <p:cNvCxnSpPr/>
          <p:nvPr/>
        </p:nvCxnSpPr>
        <p:spPr>
          <a:xfrm flipH="1">
            <a:off x="4917278" y="2298750"/>
            <a:ext cx="604072" cy="293059"/>
          </a:xfrm>
          <a:prstGeom prst="straightConnector1">
            <a:avLst/>
          </a:prstGeom>
          <a:noFill/>
          <a:ln cap="flat" cmpd="sng" w="28575">
            <a:solidFill>
              <a:srgbClr val="CC00CC"/>
            </a:solidFill>
            <a:prstDash val="solid"/>
            <a:miter lim="800000"/>
            <a:headEnd len="sm" w="sm" type="none"/>
            <a:tailEnd len="med" w="med" type="triangle"/>
          </a:ln>
        </p:spPr>
      </p:cxnSp>
      <p:cxnSp>
        <p:nvCxnSpPr>
          <p:cNvPr id="788" name="Google Shape;788;p18"/>
          <p:cNvCxnSpPr/>
          <p:nvPr/>
        </p:nvCxnSpPr>
        <p:spPr>
          <a:xfrm flipH="1">
            <a:off x="2934120" y="2286000"/>
            <a:ext cx="2596755" cy="1311603"/>
          </a:xfrm>
          <a:prstGeom prst="straightConnector1">
            <a:avLst/>
          </a:prstGeom>
          <a:noFill/>
          <a:ln cap="flat" cmpd="sng" w="9525">
            <a:solidFill>
              <a:schemeClr val="accent1"/>
            </a:solidFill>
            <a:prstDash val="solid"/>
            <a:miter lim="800000"/>
            <a:headEnd len="sm" w="sm" type="none"/>
            <a:tailEnd len="sm" w="sm" type="none"/>
          </a:ln>
        </p:spPr>
      </p:cxnSp>
      <p:sp>
        <p:nvSpPr>
          <p:cNvPr id="789" name="Google Shape;789;p18"/>
          <p:cNvSpPr txBox="1"/>
          <p:nvPr/>
        </p:nvSpPr>
        <p:spPr>
          <a:xfrm>
            <a:off x="4608138" y="2785221"/>
            <a:ext cx="14611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CC00CC"/>
                </a:solidFill>
                <a:latin typeface="Calibri"/>
                <a:ea typeface="Calibri"/>
                <a:cs typeface="Calibri"/>
                <a:sym typeface="Calibri"/>
              </a:rPr>
              <a:t>C rel</a:t>
            </a:r>
            <a:r>
              <a:rPr baseline="-25000" lang="fr-FR" sz="1800">
                <a:solidFill>
                  <a:srgbClr val="CC00CC"/>
                </a:solidFill>
                <a:latin typeface="Calibri"/>
                <a:ea typeface="Calibri"/>
                <a:cs typeface="Calibri"/>
                <a:sym typeface="Calibri"/>
              </a:rPr>
              <a:t>B</a:t>
            </a:r>
            <a:r>
              <a:rPr lang="fr-FR" sz="1800">
                <a:solidFill>
                  <a:srgbClr val="CC00CC"/>
                </a:solidFill>
                <a:latin typeface="Calibri"/>
                <a:ea typeface="Calibri"/>
                <a:cs typeface="Calibri"/>
                <a:sym typeface="Calibri"/>
              </a:rPr>
              <a:t> , V rel </a:t>
            </a:r>
            <a:r>
              <a:rPr baseline="-25000" lang="fr-FR" sz="1800">
                <a:solidFill>
                  <a:srgbClr val="CC00CC"/>
                </a:solidFill>
                <a:latin typeface="Calibri"/>
                <a:ea typeface="Calibri"/>
                <a:cs typeface="Calibri"/>
                <a:sym typeface="Calibri"/>
              </a:rPr>
              <a:t>B</a:t>
            </a:r>
            <a:endParaRPr/>
          </a:p>
        </p:txBody>
      </p:sp>
      <p:pic>
        <p:nvPicPr>
          <p:cNvPr descr="Une image contenant transport, plein air, embarcation, bateau&#10;&#10;Description générée automatiquement" id="790" name="Google Shape;790;p18"/>
          <p:cNvPicPr preferRelativeResize="0"/>
          <p:nvPr/>
        </p:nvPicPr>
        <p:blipFill rotWithShape="1">
          <a:blip r:embed="rId5">
            <a:alphaModFix/>
          </a:blip>
          <a:srcRect b="0" l="0" r="0" t="0"/>
          <a:stretch/>
        </p:blipFill>
        <p:spPr>
          <a:xfrm>
            <a:off x="8212795" y="4211672"/>
            <a:ext cx="3289744" cy="2246278"/>
          </a:xfrm>
          <a:prstGeom prst="rect">
            <a:avLst/>
          </a:prstGeom>
          <a:noFill/>
          <a:ln>
            <a:noFill/>
          </a:ln>
        </p:spPr>
      </p:pic>
      <p:cxnSp>
        <p:nvCxnSpPr>
          <p:cNvPr id="791" name="Google Shape;791;p18"/>
          <p:cNvCxnSpPr/>
          <p:nvPr/>
        </p:nvCxnSpPr>
        <p:spPr>
          <a:xfrm rot="10800000">
            <a:off x="3324225" y="2295525"/>
            <a:ext cx="714375" cy="1238250"/>
          </a:xfrm>
          <a:prstGeom prst="straightConnector1">
            <a:avLst/>
          </a:prstGeom>
          <a:noFill/>
          <a:ln cap="flat" cmpd="sng" w="9525">
            <a:solidFill>
              <a:schemeClr val="accent1"/>
            </a:solidFill>
            <a:prstDash val="solid"/>
            <a:miter lim="800000"/>
            <a:headEnd len="sm" w="sm" type="none"/>
            <a:tailEnd len="sm" w="sm" type="none"/>
          </a:ln>
        </p:spPr>
      </p:cxnSp>
      <p:sp>
        <p:nvSpPr>
          <p:cNvPr id="792" name="Google Shape;792;p18"/>
          <p:cNvSpPr/>
          <p:nvPr/>
        </p:nvSpPr>
        <p:spPr>
          <a:xfrm rot="-1763822">
            <a:off x="3626424" y="3035470"/>
            <a:ext cx="155253" cy="159007"/>
          </a:xfrm>
          <a:prstGeom prst="rect">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18"/>
          <p:cNvSpPr txBox="1"/>
          <p:nvPr/>
        </p:nvSpPr>
        <p:spPr>
          <a:xfrm>
            <a:off x="3101181" y="2925544"/>
            <a:ext cx="5427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CPA</a:t>
            </a:r>
            <a:endParaRPr/>
          </a:p>
        </p:txBody>
      </p:sp>
      <p:sp>
        <p:nvSpPr>
          <p:cNvPr id="794" name="Google Shape;794;p18"/>
          <p:cNvSpPr/>
          <p:nvPr/>
        </p:nvSpPr>
        <p:spPr>
          <a:xfrm>
            <a:off x="3984600" y="3479775"/>
            <a:ext cx="108000" cy="108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grpSp>
        <p:nvGrpSpPr>
          <p:cNvPr id="799" name="Google Shape;799;p19"/>
          <p:cNvGrpSpPr/>
          <p:nvPr/>
        </p:nvGrpSpPr>
        <p:grpSpPr>
          <a:xfrm>
            <a:off x="326126" y="1261752"/>
            <a:ext cx="11222501" cy="4912524"/>
            <a:chOff x="484749" y="1420378"/>
            <a:chExt cx="11222501" cy="4912524"/>
          </a:xfrm>
        </p:grpSpPr>
        <p:pic>
          <p:nvPicPr>
            <p:cNvPr id="800" name="Google Shape;800;p19"/>
            <p:cNvPicPr preferRelativeResize="0"/>
            <p:nvPr/>
          </p:nvPicPr>
          <p:blipFill rotWithShape="1">
            <a:blip r:embed="rId3">
              <a:alphaModFix/>
            </a:blip>
            <a:srcRect b="0" l="0" r="0" t="0"/>
            <a:stretch/>
          </p:blipFill>
          <p:spPr>
            <a:xfrm>
              <a:off x="484749" y="1800101"/>
              <a:ext cx="5257800" cy="4514850"/>
            </a:xfrm>
            <a:prstGeom prst="rect">
              <a:avLst/>
            </a:prstGeom>
            <a:noFill/>
            <a:ln>
              <a:noFill/>
            </a:ln>
          </p:spPr>
        </p:pic>
        <p:pic>
          <p:nvPicPr>
            <p:cNvPr id="801" name="Google Shape;801;p19"/>
            <p:cNvPicPr preferRelativeResize="0"/>
            <p:nvPr/>
          </p:nvPicPr>
          <p:blipFill rotWithShape="1">
            <a:blip r:embed="rId4">
              <a:alphaModFix/>
            </a:blip>
            <a:srcRect b="0" l="0" r="0" t="0"/>
            <a:stretch/>
          </p:blipFill>
          <p:spPr>
            <a:xfrm>
              <a:off x="6231987" y="1800102"/>
              <a:ext cx="5475263" cy="4532800"/>
            </a:xfrm>
            <a:prstGeom prst="rect">
              <a:avLst/>
            </a:prstGeom>
            <a:noFill/>
            <a:ln>
              <a:noFill/>
            </a:ln>
          </p:spPr>
        </p:pic>
        <p:sp>
          <p:nvSpPr>
            <p:cNvPr id="802" name="Google Shape;802;p19"/>
            <p:cNvSpPr txBox="1"/>
            <p:nvPr/>
          </p:nvSpPr>
          <p:spPr>
            <a:xfrm>
              <a:off x="1461597" y="1420378"/>
              <a:ext cx="38876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Rete AIS costiera in Francia (40 siti)</a:t>
              </a:r>
              <a:endParaRPr/>
            </a:p>
          </p:txBody>
        </p:sp>
        <p:sp>
          <p:nvSpPr>
            <p:cNvPr id="803" name="Google Shape;803;p19"/>
            <p:cNvSpPr txBox="1"/>
            <p:nvPr/>
          </p:nvSpPr>
          <p:spPr>
            <a:xfrm>
              <a:off x="6660013" y="1430769"/>
              <a:ext cx="38102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Stazioni AIS/Radar militari (130 siti)</a:t>
              </a:r>
              <a:endParaRPr/>
            </a:p>
          </p:txBody>
        </p:sp>
      </p:grpSp>
      <p:sp>
        <p:nvSpPr>
          <p:cNvPr id="804" name="Google Shape;804;p19"/>
          <p:cNvSpPr txBox="1"/>
          <p:nvPr/>
        </p:nvSpPr>
        <p:spPr>
          <a:xfrm>
            <a:off x="121298" y="79375"/>
            <a:ext cx="11948782"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fr-FR" sz="2800">
                <a:solidFill>
                  <a:schemeClr val="dk1"/>
                </a:solidFill>
                <a:latin typeface="Arial"/>
                <a:ea typeface="Arial"/>
                <a:cs typeface="Arial"/>
                <a:sym typeface="Arial"/>
              </a:rPr>
              <a:t>AIS / GNSS - Organizzazione (a terra)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A person writing at a desk&#10;" id="589" name="Google Shape;589;p2"/>
          <p:cNvPicPr preferRelativeResize="0"/>
          <p:nvPr>
            <p:ph idx="2" type="pic"/>
          </p:nvPr>
        </p:nvPicPr>
        <p:blipFill rotWithShape="1">
          <a:blip r:embed="rId3">
            <a:alphaModFix/>
          </a:blip>
          <a:srcRect b="0" l="0" r="0" t="0"/>
          <a:stretch/>
        </p:blipFill>
        <p:spPr>
          <a:xfrm flipH="1">
            <a:off x="7163691" y="0"/>
            <a:ext cx="5024825" cy="6858000"/>
          </a:xfrm>
          <a:prstGeom prst="rect">
            <a:avLst/>
          </a:prstGeom>
          <a:solidFill>
            <a:schemeClr val="lt2"/>
          </a:solidFill>
          <a:ln>
            <a:noFill/>
          </a:ln>
        </p:spPr>
      </p:pic>
      <p:sp>
        <p:nvSpPr>
          <p:cNvPr id="590" name="Google Shape;590;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591" name="Google Shape;591;p2"/>
          <p:cNvSpPr txBox="1"/>
          <p:nvPr>
            <p:ph type="ctrTitle"/>
          </p:nvPr>
        </p:nvSpPr>
        <p:spPr>
          <a:xfrm>
            <a:off x="796322" y="320040"/>
            <a:ext cx="7649409"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fr-FR" sz="3600"/>
              <a:t>Pentesting per il settore marittimo</a:t>
            </a:r>
            <a:br>
              <a:rPr lang="fr-FR" sz="3600"/>
            </a:br>
            <a:r>
              <a:rPr lang="fr-FR" sz="3600"/>
              <a:t>Workshop </a:t>
            </a:r>
            <a:r>
              <a:rPr lang="fr-FR" sz="2000"/>
              <a:t>(AIS - GNSS - ECDIS)</a:t>
            </a:r>
            <a:endParaRPr/>
          </a:p>
        </p:txBody>
      </p:sp>
      <p:sp>
        <p:nvSpPr>
          <p:cNvPr id="592" name="Google Shape;592;p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93" name="Google Shape;593;p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grpSp>
        <p:nvGrpSpPr>
          <p:cNvPr id="594" name="Google Shape;594;p2"/>
          <p:cNvGrpSpPr/>
          <p:nvPr/>
        </p:nvGrpSpPr>
        <p:grpSpPr>
          <a:xfrm>
            <a:off x="7549377" y="6167336"/>
            <a:ext cx="3294001" cy="612000"/>
            <a:chOff x="5179092" y="5483822"/>
            <a:chExt cx="3294001" cy="612000"/>
          </a:xfrm>
        </p:grpSpPr>
        <p:pic>
          <p:nvPicPr>
            <p:cNvPr id="595" name="Google Shape;595;p2"/>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596" name="Google Shape;596;p2"/>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
        <p:nvSpPr>
          <p:cNvPr id="597" name="Google Shape;597;p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o1.</a:t>
            </a:r>
            <a:endParaRPr/>
          </a:p>
        </p:txBody>
      </p:sp>
      <p:sp>
        <p:nvSpPr>
          <p:cNvPr id="598" name="Google Shape;598;p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Identificare le vulnerabilità del sistema marittimo per gli amministratori avanzati. </a:t>
            </a:r>
            <a:endParaRPr/>
          </a:p>
        </p:txBody>
      </p:sp>
      <p:sp>
        <p:nvSpPr>
          <p:cNvPr id="599" name="Google Shape;599;p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o3.</a:t>
            </a:r>
            <a:endParaRPr/>
          </a:p>
        </p:txBody>
      </p:sp>
      <p:sp>
        <p:nvSpPr>
          <p:cNvPr id="600" name="Google Shape;600;p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fr-FR"/>
              <a:t>Funzione e vulnerabilità dell'AIS marittimo </a:t>
            </a:r>
            <a:endParaRPr/>
          </a:p>
        </p:txBody>
      </p:sp>
      <p:sp>
        <p:nvSpPr>
          <p:cNvPr id="601" name="Google Shape;601;p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o4.</a:t>
            </a:r>
            <a:endParaRPr/>
          </a:p>
        </p:txBody>
      </p:sp>
      <p:sp>
        <p:nvSpPr>
          <p:cNvPr id="602" name="Google Shape;602;p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Verranno descritte le vulnerabilità dell'AIS e alcuni esempi di attacchi ai sistemi AIS.</a:t>
            </a:r>
            <a:endParaRPr/>
          </a:p>
        </p:txBody>
      </p:sp>
      <p:sp>
        <p:nvSpPr>
          <p:cNvPr id="603" name="Google Shape;603;p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o5.</a:t>
            </a:r>
            <a:endParaRPr/>
          </a:p>
        </p:txBody>
      </p:sp>
      <p:sp>
        <p:nvSpPr>
          <p:cNvPr id="604" name="Google Shape;604;p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L'esercitazione a mano sarà resa disponibile attraverso una piattaforma di formazione/spoofing.</a:t>
            </a:r>
            <a:endParaRPr/>
          </a:p>
        </p:txBody>
      </p:sp>
      <p:sp>
        <p:nvSpPr>
          <p:cNvPr id="605" name="Google Shape;605;p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fr-FR"/>
              <a:t>o2.</a:t>
            </a:r>
            <a:endParaRPr/>
          </a:p>
        </p:txBody>
      </p:sp>
      <p:sp>
        <p:nvSpPr>
          <p:cNvPr id="606" name="Google Shape;606;p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fr-FR"/>
              <a:t>Corso annuale nell'ambito dei laboratori marittimi - presenziale - Tolone)</a:t>
            </a:r>
            <a:endParaRPr/>
          </a:p>
        </p:txBody>
      </p:sp>
      <p:sp>
        <p:nvSpPr>
          <p:cNvPr id="607" name="Google Shape;607;p2"/>
          <p:cNvSpPr txBox="1"/>
          <p:nvPr>
            <p:ph idx="11" type="ftr"/>
          </p:nvPr>
        </p:nvSpPr>
        <p:spPr>
          <a:xfrm>
            <a:off x="824241" y="6465338"/>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sz="1100"/>
              <a:t>PENTESTING PER IL SETTORE MARITTIMO </a:t>
            </a:r>
            <a:r>
              <a:rPr lang="fr-FR"/>
              <a:t>: MODELLO DI PRESENTAZIONE - CREATO DA PR</a:t>
            </a:r>
            <a:endParaRPr/>
          </a:p>
        </p:txBody>
      </p:sp>
      <p:sp>
        <p:nvSpPr>
          <p:cNvPr id="608" name="Google Shape;608;p2"/>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fr-FR" sz="4400">
                <a:solidFill>
                  <a:schemeClr val="dk2"/>
                </a:solidFill>
                <a:latin typeface="Century Gothic"/>
                <a:ea typeface="Century Gothic"/>
                <a:cs typeface="Century Gothic"/>
                <a:sym typeface="Century Gothic"/>
              </a:rPr>
              <a:t>o6.</a:t>
            </a:r>
            <a:endParaRPr/>
          </a:p>
        </p:txBody>
      </p:sp>
      <p:sp>
        <p:nvSpPr>
          <p:cNvPr id="609" name="Google Shape;609;p2"/>
          <p:cNvSpPr txBox="1"/>
          <p:nvPr/>
        </p:nvSpPr>
        <p:spPr>
          <a:xfrm>
            <a:off x="1627103" y="4989054"/>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marR="0" rtl="0" algn="l">
              <a:lnSpc>
                <a:spcPct val="100000"/>
              </a:lnSpc>
              <a:spcBef>
                <a:spcPts val="0"/>
              </a:spcBef>
              <a:spcAft>
                <a:spcPts val="0"/>
              </a:spcAft>
              <a:buClr>
                <a:schemeClr val="accent1"/>
              </a:buClr>
              <a:buSzPct val="100000"/>
              <a:buFont typeface="Calibri"/>
              <a:buNone/>
            </a:pPr>
            <a:r>
              <a:rPr lang="fr-FR" sz="2000">
                <a:solidFill>
                  <a:srgbClr val="7F7F7F"/>
                </a:solidFill>
                <a:latin typeface="Century Gothic"/>
                <a:ea typeface="Century Gothic"/>
                <a:cs typeface="Century Gothic"/>
                <a:sym typeface="Century Gothic"/>
              </a:rPr>
              <a:t>Lo studente deve conoscere i protocolli di comunicazione e i sistemi marittimi.</a:t>
            </a:r>
            <a:endParaRPr/>
          </a:p>
        </p:txBody>
      </p:sp>
      <p:sp>
        <p:nvSpPr>
          <p:cNvPr id="610" name="Google Shape;610;p2"/>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fr-FR" sz="4400">
                <a:solidFill>
                  <a:schemeClr val="dk2"/>
                </a:solidFill>
                <a:latin typeface="Century Gothic"/>
                <a:ea typeface="Century Gothic"/>
                <a:cs typeface="Century Gothic"/>
                <a:sym typeface="Century Gothic"/>
              </a:rPr>
              <a:t>o7.</a:t>
            </a:r>
            <a:endParaRPr/>
          </a:p>
        </p:txBody>
      </p:sp>
      <p:sp>
        <p:nvSpPr>
          <p:cNvPr id="611" name="Google Shape;611;p2"/>
          <p:cNvSpPr txBox="1"/>
          <p:nvPr/>
        </p:nvSpPr>
        <p:spPr>
          <a:xfrm>
            <a:off x="1627103" y="5622537"/>
            <a:ext cx="5885179" cy="730126"/>
          </a:xfrm>
          <a:prstGeom prst="rect">
            <a:avLst/>
          </a:prstGeom>
          <a:noFill/>
          <a:ln>
            <a:noFill/>
          </a:ln>
        </p:spPr>
        <p:txBody>
          <a:bodyPr anchorCtr="0" anchor="b" bIns="0" lIns="0" spcFirstLastPara="1" rIns="0" wrap="square" tIns="45700">
            <a:normAutofit/>
          </a:bodyPr>
          <a:lstStyle/>
          <a:p>
            <a:pPr indent="0" lvl="0" marL="0" marR="0" rtl="0" algn="l">
              <a:lnSpc>
                <a:spcPct val="60000"/>
              </a:lnSpc>
              <a:spcBef>
                <a:spcPts val="0"/>
              </a:spcBef>
              <a:spcAft>
                <a:spcPts val="0"/>
              </a:spcAft>
              <a:buClr>
                <a:schemeClr val="accent1"/>
              </a:buClr>
              <a:buSzPts val="1700"/>
              <a:buFont typeface="Calibri"/>
              <a:buNone/>
            </a:pPr>
            <a:r>
              <a:rPr lang="fr-FR" sz="1700">
                <a:solidFill>
                  <a:srgbClr val="7F7F7F"/>
                </a:solidFill>
                <a:latin typeface="Century Gothic"/>
                <a:ea typeface="Century Gothic"/>
                <a:cs typeface="Century Gothic"/>
                <a:sym typeface="Century Gothic"/>
              </a:rPr>
              <a:t>Consulenza C2B</a:t>
            </a:r>
            <a:endParaRPr/>
          </a:p>
          <a:p>
            <a:pPr indent="0" lvl="0" marL="0" marR="0" rtl="0" algn="l">
              <a:lnSpc>
                <a:spcPct val="60000"/>
              </a:lnSpc>
              <a:spcBef>
                <a:spcPts val="800"/>
              </a:spcBef>
              <a:spcAft>
                <a:spcPts val="0"/>
              </a:spcAft>
              <a:buClr>
                <a:schemeClr val="accent1"/>
              </a:buClr>
              <a:buSzPts val="1300"/>
              <a:buFont typeface="Calibri"/>
              <a:buNone/>
            </a:pPr>
            <a:r>
              <a:rPr lang="fr-FR" sz="1300">
                <a:solidFill>
                  <a:srgbClr val="7F7F7F"/>
                </a:solidFill>
                <a:latin typeface="Century Gothic"/>
                <a:ea typeface="Century Gothic"/>
                <a:cs typeface="Century Gothic"/>
                <a:sym typeface="Century Gothic"/>
              </a:rPr>
              <a:t>115 rue du maréchal Foch -F83.200 LE REVEST - </a:t>
            </a:r>
            <a:r>
              <a:rPr lang="fr-FR" sz="2000">
                <a:solidFill>
                  <a:srgbClr val="7F7F7F"/>
                </a:solidFill>
                <a:latin typeface="Century Gothic"/>
                <a:ea typeface="Century Gothic"/>
                <a:cs typeface="Century Gothic"/>
                <a:sym typeface="Century Gothic"/>
              </a:rPr>
              <a:t>Francia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20"/>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per il settore marittimo</a:t>
            </a:r>
            <a:endParaRPr/>
          </a:p>
        </p:txBody>
      </p:sp>
      <p:pic>
        <p:nvPicPr>
          <p:cNvPr descr="Une image contenant eau, bateau, extérieur, ciel&#10;&#10;Description générée automatiquement" id="810" name="Google Shape;810;p20"/>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811" name="Google Shape;811;p20"/>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812" name="Google Shape;812;p20"/>
          <p:cNvSpPr txBox="1"/>
          <p:nvPr/>
        </p:nvSpPr>
        <p:spPr>
          <a:xfrm>
            <a:off x="595276" y="1357605"/>
            <a:ext cx="4902881"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Che cos'è l'AIS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Comunità di utenti </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Funzionamento / Architettura(e)</a:t>
            </a:r>
            <a:endParaRPr/>
          </a:p>
          <a:p>
            <a:pPr indent="-342900" lvl="1" marL="800100" marR="0" rtl="0" algn="l">
              <a:spcBef>
                <a:spcPts val="0"/>
              </a:spcBef>
              <a:spcAft>
                <a:spcPts val="0"/>
              </a:spcAft>
              <a:buClr>
                <a:srgbClr val="AEABAB"/>
              </a:buClr>
              <a:buSzPts val="2800"/>
              <a:buFont typeface="Arial"/>
              <a:buChar char="•"/>
            </a:pPr>
            <a:r>
              <a:rPr b="0" i="0" lang="fr-FR" sz="2800" u="none" cap="none" strike="noStrike">
                <a:solidFill>
                  <a:srgbClr val="AEABAB"/>
                </a:solidFill>
                <a:latin typeface="Calibri"/>
                <a:ea typeface="Calibri"/>
                <a:cs typeface="Calibri"/>
                <a:sym typeface="Calibri"/>
              </a:rPr>
              <a:t>Funzionale</a:t>
            </a:r>
            <a:endParaRPr b="0" i="0" sz="2800" u="none" cap="none" strike="noStrike">
              <a:solidFill>
                <a:srgbClr val="AEABAB"/>
              </a:solidFill>
              <a:latin typeface="Calibri"/>
              <a:ea typeface="Calibri"/>
              <a:cs typeface="Calibri"/>
              <a:sym typeface="Calibri"/>
            </a:endParaRPr>
          </a:p>
          <a:p>
            <a:pPr indent="-342900" lvl="1" marL="800100" marR="0" rtl="0" algn="l">
              <a:spcBef>
                <a:spcPts val="0"/>
              </a:spcBef>
              <a:spcAft>
                <a:spcPts val="0"/>
              </a:spcAft>
              <a:buClr>
                <a:srgbClr val="AEABAB"/>
              </a:buClr>
              <a:buSzPts val="2800"/>
              <a:buFont typeface="Arial"/>
              <a:buChar char="•"/>
            </a:pPr>
            <a:r>
              <a:rPr b="0" i="0" lang="fr-FR" sz="2800" u="none" cap="none" strike="noStrike">
                <a:solidFill>
                  <a:srgbClr val="AEABAB"/>
                </a:solidFill>
                <a:latin typeface="Calibri"/>
                <a:ea typeface="Calibri"/>
                <a:cs typeface="Calibri"/>
                <a:sym typeface="Calibri"/>
              </a:rPr>
              <a:t>Amministrazioni e AIS</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Descrizione tecnica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grpSp>
        <p:nvGrpSpPr>
          <p:cNvPr id="817" name="Google Shape;817;p21"/>
          <p:cNvGrpSpPr/>
          <p:nvPr/>
        </p:nvGrpSpPr>
        <p:grpSpPr>
          <a:xfrm>
            <a:off x="1632393" y="1028699"/>
            <a:ext cx="9745652" cy="5569527"/>
            <a:chOff x="1733106" y="1187856"/>
            <a:chExt cx="6777481" cy="3067828"/>
          </a:xfrm>
        </p:grpSpPr>
        <p:pic>
          <p:nvPicPr>
            <p:cNvPr id="818" name="Google Shape;818;p21"/>
            <p:cNvPicPr preferRelativeResize="0"/>
            <p:nvPr/>
          </p:nvPicPr>
          <p:blipFill rotWithShape="1">
            <a:blip r:embed="rId3">
              <a:alphaModFix/>
            </a:blip>
            <a:srcRect b="0" l="0" r="0" t="0"/>
            <a:stretch/>
          </p:blipFill>
          <p:spPr>
            <a:xfrm>
              <a:off x="3681412" y="1187856"/>
              <a:ext cx="4829175" cy="3057525"/>
            </a:xfrm>
            <a:prstGeom prst="rect">
              <a:avLst/>
            </a:prstGeom>
            <a:noFill/>
            <a:ln>
              <a:noFill/>
            </a:ln>
          </p:spPr>
        </p:pic>
        <p:sp>
          <p:nvSpPr>
            <p:cNvPr id="819" name="Google Shape;819;p21"/>
            <p:cNvSpPr/>
            <p:nvPr/>
          </p:nvSpPr>
          <p:spPr>
            <a:xfrm>
              <a:off x="1733107" y="1371600"/>
              <a:ext cx="1658679" cy="563526"/>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lt1"/>
                  </a:solidFill>
                  <a:latin typeface="Calibri"/>
                  <a:ea typeface="Calibri"/>
                  <a:cs typeface="Calibri"/>
                  <a:sym typeface="Calibri"/>
                </a:rPr>
                <a:t>Amministrazioni pubbliche</a:t>
              </a:r>
              <a:endParaRPr/>
            </a:p>
          </p:txBody>
        </p:sp>
        <p:sp>
          <p:nvSpPr>
            <p:cNvPr id="820" name="Google Shape;820;p21"/>
            <p:cNvSpPr/>
            <p:nvPr/>
          </p:nvSpPr>
          <p:spPr>
            <a:xfrm>
              <a:off x="1733107" y="2327221"/>
              <a:ext cx="1658679" cy="334927"/>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lt1"/>
                  </a:solidFill>
                  <a:latin typeface="Calibri"/>
                  <a:ea typeface="Calibri"/>
                  <a:cs typeface="Calibri"/>
                  <a:sym typeface="Calibri"/>
                </a:rPr>
                <a:t>Pubblico</a:t>
              </a:r>
              <a:endParaRPr/>
            </a:p>
          </p:txBody>
        </p:sp>
        <p:sp>
          <p:nvSpPr>
            <p:cNvPr id="821" name="Google Shape;821;p21"/>
            <p:cNvSpPr/>
            <p:nvPr/>
          </p:nvSpPr>
          <p:spPr>
            <a:xfrm>
              <a:off x="1733107" y="2723283"/>
              <a:ext cx="1658679" cy="334927"/>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dk1"/>
                  </a:solidFill>
                  <a:latin typeface="Calibri"/>
                  <a:ea typeface="Calibri"/>
                  <a:cs typeface="Calibri"/>
                  <a:sym typeface="Calibri"/>
                </a:rPr>
                <a:t>Privato</a:t>
              </a:r>
              <a:endParaRPr sz="2400">
                <a:solidFill>
                  <a:schemeClr val="dk1"/>
                </a:solidFill>
                <a:latin typeface="Calibri"/>
                <a:ea typeface="Calibri"/>
                <a:cs typeface="Calibri"/>
                <a:sym typeface="Calibri"/>
              </a:endParaRPr>
            </a:p>
          </p:txBody>
        </p:sp>
        <p:sp>
          <p:nvSpPr>
            <p:cNvPr id="822" name="Google Shape;822;p21"/>
            <p:cNvSpPr/>
            <p:nvPr/>
          </p:nvSpPr>
          <p:spPr>
            <a:xfrm>
              <a:off x="1733106" y="3410394"/>
              <a:ext cx="1658679" cy="563526"/>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dk1"/>
                  </a:solidFill>
                  <a:latin typeface="Calibri"/>
                  <a:ea typeface="Calibri"/>
                  <a:cs typeface="Calibri"/>
                  <a:sym typeface="Calibri"/>
                </a:rPr>
                <a:t>Privato</a:t>
              </a:r>
              <a:endParaRPr sz="2400">
                <a:solidFill>
                  <a:schemeClr val="dk1"/>
                </a:solidFill>
                <a:latin typeface="Calibri"/>
                <a:ea typeface="Calibri"/>
                <a:cs typeface="Calibri"/>
                <a:sym typeface="Calibri"/>
              </a:endParaRPr>
            </a:p>
          </p:txBody>
        </p:sp>
        <p:sp>
          <p:nvSpPr>
            <p:cNvPr id="823" name="Google Shape;823;p21"/>
            <p:cNvSpPr/>
            <p:nvPr/>
          </p:nvSpPr>
          <p:spPr>
            <a:xfrm>
              <a:off x="3702678" y="1935126"/>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Sorveglianza e sicurezza</a:t>
              </a:r>
              <a:endParaRPr sz="1600">
                <a:solidFill>
                  <a:schemeClr val="lt1"/>
                </a:solidFill>
                <a:latin typeface="Calibri"/>
                <a:ea typeface="Calibri"/>
                <a:cs typeface="Calibri"/>
                <a:sym typeface="Calibri"/>
              </a:endParaRPr>
            </a:p>
          </p:txBody>
        </p:sp>
        <p:sp>
          <p:nvSpPr>
            <p:cNvPr id="824" name="Google Shape;824;p21"/>
            <p:cNvSpPr/>
            <p:nvPr/>
          </p:nvSpPr>
          <p:spPr>
            <a:xfrm>
              <a:off x="5305146" y="1935126"/>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SAR</a:t>
              </a:r>
              <a:endParaRPr/>
            </a:p>
          </p:txBody>
        </p:sp>
        <p:sp>
          <p:nvSpPr>
            <p:cNvPr id="825" name="Google Shape;825;p21"/>
            <p:cNvSpPr/>
            <p:nvPr/>
          </p:nvSpPr>
          <p:spPr>
            <a:xfrm>
              <a:off x="6918247" y="1935126"/>
              <a:ext cx="1592340"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Intelligenza</a:t>
              </a:r>
              <a:endParaRPr/>
            </a:p>
          </p:txBody>
        </p:sp>
        <p:sp>
          <p:nvSpPr>
            <p:cNvPr id="826" name="Google Shape;826;p21"/>
            <p:cNvSpPr/>
            <p:nvPr/>
          </p:nvSpPr>
          <p:spPr>
            <a:xfrm>
              <a:off x="3702678" y="2940791"/>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Contro la pirateria</a:t>
              </a:r>
              <a:endParaRPr sz="1600">
                <a:solidFill>
                  <a:schemeClr val="lt1"/>
                </a:solidFill>
                <a:latin typeface="Calibri"/>
                <a:ea typeface="Calibri"/>
                <a:cs typeface="Calibri"/>
                <a:sym typeface="Calibri"/>
              </a:endParaRPr>
            </a:p>
          </p:txBody>
        </p:sp>
        <p:sp>
          <p:nvSpPr>
            <p:cNvPr id="827" name="Google Shape;827;p21"/>
            <p:cNvSpPr/>
            <p:nvPr/>
          </p:nvSpPr>
          <p:spPr>
            <a:xfrm>
              <a:off x="5305146" y="2940791"/>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Ambiente</a:t>
              </a:r>
              <a:endParaRPr sz="1600">
                <a:solidFill>
                  <a:schemeClr val="lt1"/>
                </a:solidFill>
                <a:latin typeface="Calibri"/>
                <a:ea typeface="Calibri"/>
                <a:cs typeface="Calibri"/>
                <a:sym typeface="Calibri"/>
              </a:endParaRPr>
            </a:p>
          </p:txBody>
        </p:sp>
        <p:sp>
          <p:nvSpPr>
            <p:cNvPr id="828" name="Google Shape;828;p21"/>
            <p:cNvSpPr/>
            <p:nvPr/>
          </p:nvSpPr>
          <p:spPr>
            <a:xfrm>
              <a:off x="6918247" y="2940791"/>
              <a:ext cx="1592340"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Richiesta di informazioni</a:t>
              </a:r>
              <a:endParaRPr sz="1600">
                <a:solidFill>
                  <a:schemeClr val="lt1"/>
                </a:solidFill>
                <a:latin typeface="Calibri"/>
                <a:ea typeface="Calibri"/>
                <a:cs typeface="Calibri"/>
                <a:sym typeface="Calibri"/>
              </a:endParaRPr>
            </a:p>
          </p:txBody>
        </p:sp>
        <p:sp>
          <p:nvSpPr>
            <p:cNvPr id="829" name="Google Shape;829;p21"/>
            <p:cNvSpPr/>
            <p:nvPr/>
          </p:nvSpPr>
          <p:spPr>
            <a:xfrm>
              <a:off x="3692046" y="3973920"/>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Logistica</a:t>
              </a:r>
              <a:endParaRPr sz="1600">
                <a:solidFill>
                  <a:schemeClr val="lt1"/>
                </a:solidFill>
                <a:latin typeface="Calibri"/>
                <a:ea typeface="Calibri"/>
                <a:cs typeface="Calibri"/>
                <a:sym typeface="Calibri"/>
              </a:endParaRPr>
            </a:p>
          </p:txBody>
        </p:sp>
        <p:sp>
          <p:nvSpPr>
            <p:cNvPr id="830" name="Google Shape;830;p21"/>
            <p:cNvSpPr/>
            <p:nvPr/>
          </p:nvSpPr>
          <p:spPr>
            <a:xfrm>
              <a:off x="5294514" y="3973920"/>
              <a:ext cx="1539174"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Olio e gas</a:t>
              </a:r>
              <a:endParaRPr/>
            </a:p>
          </p:txBody>
        </p:sp>
        <p:sp>
          <p:nvSpPr>
            <p:cNvPr id="831" name="Google Shape;831;p21"/>
            <p:cNvSpPr/>
            <p:nvPr/>
          </p:nvSpPr>
          <p:spPr>
            <a:xfrm>
              <a:off x="6907615" y="3973920"/>
              <a:ext cx="1592340" cy="28176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Pesca</a:t>
              </a:r>
              <a:endParaRPr sz="1600">
                <a:solidFill>
                  <a:schemeClr val="lt1"/>
                </a:solidFill>
                <a:latin typeface="Calibri"/>
                <a:ea typeface="Calibri"/>
                <a:cs typeface="Calibri"/>
                <a:sym typeface="Calibri"/>
              </a:endParaRPr>
            </a:p>
          </p:txBody>
        </p:sp>
      </p:grpSp>
      <p:sp>
        <p:nvSpPr>
          <p:cNvPr id="832" name="Google Shape;832;p21"/>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AIS / GNSS - Utenti e utilizzo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22"/>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per il settore marittimo</a:t>
            </a:r>
            <a:endParaRPr/>
          </a:p>
        </p:txBody>
      </p:sp>
      <p:pic>
        <p:nvPicPr>
          <p:cNvPr descr="Une image contenant eau, bateau, extérieur, ciel&#10;&#10;Description générée automatiquement" id="838" name="Google Shape;838;p22"/>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839" name="Google Shape;839;p22"/>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840" name="Google Shape;840;p22"/>
          <p:cNvSpPr txBox="1"/>
          <p:nvPr/>
        </p:nvSpPr>
        <p:spPr>
          <a:xfrm>
            <a:off x="595276" y="1357605"/>
            <a:ext cx="4984634"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Che cos'è l'AIS</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Comunità di utenti </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Funzionamento / Architettura(e)</a:t>
            </a:r>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Funzionale</a:t>
            </a:r>
            <a:endParaRPr b="0" i="0" sz="2800" u="none" cap="none" strike="noStrike">
              <a:solidFill>
                <a:schemeClr val="dk1"/>
              </a:solidFill>
              <a:latin typeface="Calibri"/>
              <a:ea typeface="Calibri"/>
              <a:cs typeface="Calibri"/>
              <a:sym typeface="Calibri"/>
            </a:endParaRPr>
          </a:p>
          <a:p>
            <a:pPr indent="-342900" lvl="1" marL="800100" marR="0" rtl="0" algn="l">
              <a:spcBef>
                <a:spcPts val="0"/>
              </a:spcBef>
              <a:spcAft>
                <a:spcPts val="0"/>
              </a:spcAft>
              <a:buClr>
                <a:schemeClr val="dk1"/>
              </a:buClr>
              <a:buSzPts val="2800"/>
              <a:buFont typeface="Arial"/>
              <a:buChar char="•"/>
            </a:pPr>
            <a:r>
              <a:rPr b="0" i="0" lang="fr-FR" sz="2800" u="none" cap="none" strike="noStrike">
                <a:solidFill>
                  <a:schemeClr val="dk1"/>
                </a:solidFill>
                <a:latin typeface="Calibri"/>
                <a:ea typeface="Calibri"/>
                <a:cs typeface="Calibri"/>
                <a:sym typeface="Calibri"/>
              </a:rPr>
              <a:t>Amministrazioni e AIS</a:t>
            </a:r>
            <a:endParaRPr/>
          </a:p>
          <a:p>
            <a:pPr indent="-342900" lvl="0" marL="342900" marR="0" rtl="0" algn="l">
              <a:spcBef>
                <a:spcPts val="0"/>
              </a:spcBef>
              <a:spcAft>
                <a:spcPts val="0"/>
              </a:spcAft>
              <a:buClr>
                <a:srgbClr val="AEABAB"/>
              </a:buClr>
              <a:buSzPts val="2800"/>
              <a:buFont typeface="Arial"/>
              <a:buChar char="•"/>
            </a:pPr>
            <a:r>
              <a:rPr lang="fr-FR" sz="2800">
                <a:solidFill>
                  <a:srgbClr val="AEABAB"/>
                </a:solidFill>
                <a:latin typeface="Calibri"/>
                <a:ea typeface="Calibri"/>
                <a:cs typeface="Calibri"/>
                <a:sym typeface="Calibri"/>
              </a:rPr>
              <a:t>Descrizione tecnica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23"/>
          <p:cNvSpPr txBox="1"/>
          <p:nvPr/>
        </p:nvSpPr>
        <p:spPr>
          <a:xfrm>
            <a:off x="1679694" y="6119336"/>
            <a:ext cx="521559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FR" sz="1400" u="sng">
                <a:solidFill>
                  <a:schemeClr val="dk1"/>
                </a:solidFill>
                <a:latin typeface="Calibri"/>
                <a:ea typeface="Calibri"/>
                <a:cs typeface="Calibri"/>
                <a:sym typeface="Calibri"/>
              </a:rPr>
              <a:t>Esempio:</a:t>
            </a:r>
            <a:endParaRPr/>
          </a:p>
          <a:p>
            <a:pPr indent="0" lvl="0" marL="0" marR="0" rtl="0" algn="l">
              <a:spcBef>
                <a:spcPts val="0"/>
              </a:spcBef>
              <a:spcAft>
                <a:spcPts val="0"/>
              </a:spcAft>
              <a:buNone/>
            </a:pPr>
            <a:r>
              <a:rPr i="1" lang="fr-FR" sz="1400">
                <a:solidFill>
                  <a:schemeClr val="dk1"/>
                </a:solidFill>
                <a:latin typeface="Calibri"/>
                <a:ea typeface="Calibri"/>
                <a:cs typeface="Calibri"/>
                <a:sym typeface="Calibri"/>
              </a:rPr>
              <a:t>1 / Quanto posso vedere un'imbarcazione alta 20 m se mi trovo su una torre alta 100 m?</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fr-FR" sz="1400">
                <a:solidFill>
                  <a:schemeClr val="dk1"/>
                </a:solidFill>
                <a:latin typeface="Calibri"/>
                <a:ea typeface="Calibri"/>
                <a:cs typeface="Calibri"/>
                <a:sym typeface="Calibri"/>
              </a:rPr>
              <a:t>2/ A che distanza posso vedere un'imbarcazione alta 20 metri se mi trovo sulla spiaggia</a:t>
            </a:r>
            <a:endParaRPr i="1" sz="1400">
              <a:solidFill>
                <a:schemeClr val="dk1"/>
              </a:solidFill>
              <a:latin typeface="Calibri"/>
              <a:ea typeface="Calibri"/>
              <a:cs typeface="Calibri"/>
              <a:sym typeface="Calibri"/>
            </a:endParaRPr>
          </a:p>
        </p:txBody>
      </p:sp>
      <p:sp>
        <p:nvSpPr>
          <p:cNvPr id="846" name="Google Shape;846;p23"/>
          <p:cNvSpPr txBox="1"/>
          <p:nvPr/>
        </p:nvSpPr>
        <p:spPr>
          <a:xfrm>
            <a:off x="11353736" y="6370519"/>
            <a:ext cx="82266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1/ 102 km</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2/ 34 km</a:t>
            </a:r>
            <a:endParaRPr/>
          </a:p>
        </p:txBody>
      </p:sp>
      <p:grpSp>
        <p:nvGrpSpPr>
          <p:cNvPr id="847" name="Google Shape;847;p23"/>
          <p:cNvGrpSpPr/>
          <p:nvPr/>
        </p:nvGrpSpPr>
        <p:grpSpPr>
          <a:xfrm>
            <a:off x="5206707" y="3549045"/>
            <a:ext cx="6389731" cy="2642025"/>
            <a:chOff x="5206707" y="3549045"/>
            <a:chExt cx="6389731" cy="2642025"/>
          </a:xfrm>
        </p:grpSpPr>
        <p:grpSp>
          <p:nvGrpSpPr>
            <p:cNvPr id="848" name="Google Shape;848;p23"/>
            <p:cNvGrpSpPr/>
            <p:nvPr/>
          </p:nvGrpSpPr>
          <p:grpSpPr>
            <a:xfrm>
              <a:off x="6035040" y="3995719"/>
              <a:ext cx="4300585" cy="1247809"/>
              <a:chOff x="2046514" y="1161143"/>
              <a:chExt cx="7082971" cy="3017475"/>
            </a:xfrm>
          </p:grpSpPr>
          <p:pic>
            <p:nvPicPr>
              <p:cNvPr descr="distance En savoir plus sur les VHF marine ICOM" id="849" name="Google Shape;849;p23"/>
              <p:cNvPicPr preferRelativeResize="0"/>
              <p:nvPr/>
            </p:nvPicPr>
            <p:blipFill rotWithShape="1">
              <a:blip r:embed="rId3">
                <a:alphaModFix/>
              </a:blip>
              <a:srcRect b="0" l="0" r="0" t="0"/>
              <a:stretch/>
            </p:blipFill>
            <p:spPr>
              <a:xfrm>
                <a:off x="2046514" y="1393372"/>
                <a:ext cx="7082971" cy="2785246"/>
              </a:xfrm>
              <a:prstGeom prst="rect">
                <a:avLst/>
              </a:prstGeom>
              <a:noFill/>
              <a:ln>
                <a:noFill/>
              </a:ln>
            </p:spPr>
          </p:pic>
          <p:sp>
            <p:nvSpPr>
              <p:cNvPr id="850" name="Google Shape;850;p23"/>
              <p:cNvSpPr/>
              <p:nvPr/>
            </p:nvSpPr>
            <p:spPr>
              <a:xfrm>
                <a:off x="3244948" y="3068544"/>
                <a:ext cx="537029" cy="464457"/>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H</a:t>
                </a:r>
                <a:endParaRPr/>
              </a:p>
            </p:txBody>
          </p:sp>
          <p:sp>
            <p:nvSpPr>
              <p:cNvPr id="851" name="Google Shape;851;p23"/>
              <p:cNvSpPr/>
              <p:nvPr/>
            </p:nvSpPr>
            <p:spPr>
              <a:xfrm>
                <a:off x="7265963" y="3070330"/>
                <a:ext cx="537029" cy="464457"/>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h</a:t>
                </a:r>
                <a:endParaRPr/>
              </a:p>
            </p:txBody>
          </p:sp>
          <p:sp>
            <p:nvSpPr>
              <p:cNvPr id="852" name="Google Shape;852;p23"/>
              <p:cNvSpPr/>
              <p:nvPr/>
            </p:nvSpPr>
            <p:spPr>
              <a:xfrm>
                <a:off x="5319484" y="1161143"/>
                <a:ext cx="537029" cy="464457"/>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P</a:t>
                </a:r>
                <a:endParaRPr/>
              </a:p>
            </p:txBody>
          </p:sp>
        </p:grpSp>
        <p:sp>
          <p:nvSpPr>
            <p:cNvPr id="853" name="Google Shape;853;p23"/>
            <p:cNvSpPr txBox="1"/>
            <p:nvPr/>
          </p:nvSpPr>
          <p:spPr>
            <a:xfrm>
              <a:off x="5206707" y="5392848"/>
              <a:ext cx="6157978" cy="546560"/>
            </a:xfrm>
            <a:prstGeom prst="rect">
              <a:avLst/>
            </a:prstGeom>
            <a:blipFill rotWithShape="1">
              <a:blip r:embed="rId4">
                <a:alphaModFix/>
              </a:blip>
              <a:stretch>
                <a:fillRect b="-20878" l="-1382"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latin typeface="Calibri"/>
                  <a:ea typeface="Calibri"/>
                  <a:cs typeface="Calibri"/>
                  <a:sym typeface="Calibri"/>
                </a:rPr>
                <a:t> </a:t>
              </a:r>
              <a:endParaRPr/>
            </a:p>
          </p:txBody>
        </p:sp>
        <p:sp>
          <p:nvSpPr>
            <p:cNvPr id="854" name="Google Shape;854;p23"/>
            <p:cNvSpPr txBox="1"/>
            <p:nvPr/>
          </p:nvSpPr>
          <p:spPr>
            <a:xfrm>
              <a:off x="10541341" y="5914071"/>
              <a:ext cx="1055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1 ft = 0,305 m</a:t>
              </a:r>
              <a:endParaRPr/>
            </a:p>
          </p:txBody>
        </p:sp>
        <p:sp>
          <p:nvSpPr>
            <p:cNvPr id="855" name="Google Shape;855;p23"/>
            <p:cNvSpPr txBox="1"/>
            <p:nvPr/>
          </p:nvSpPr>
          <p:spPr>
            <a:xfrm>
              <a:off x="6895289" y="3549045"/>
              <a:ext cx="3002188"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1" lang="fr-FR" sz="1600">
                  <a:solidFill>
                    <a:schemeClr val="dk1"/>
                  </a:solidFill>
                  <a:latin typeface="Arial"/>
                  <a:ea typeface="Arial"/>
                  <a:cs typeface="Arial"/>
                  <a:sym typeface="Arial"/>
                </a:rPr>
                <a:t>Formula della portata ottica</a:t>
              </a:r>
              <a:endParaRPr/>
            </a:p>
          </p:txBody>
        </p:sp>
      </p:grpSp>
      <p:sp>
        <p:nvSpPr>
          <p:cNvPr id="856" name="Google Shape;856;p23"/>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Transponder AIS - Come funziona?</a:t>
            </a:r>
            <a:endParaRPr/>
          </a:p>
        </p:txBody>
      </p:sp>
      <p:pic>
        <p:nvPicPr>
          <p:cNvPr id="857" name="Google Shape;857;p23"/>
          <p:cNvPicPr preferRelativeResize="0"/>
          <p:nvPr/>
        </p:nvPicPr>
        <p:blipFill rotWithShape="1">
          <a:blip r:embed="rId5">
            <a:alphaModFix/>
          </a:blip>
          <a:srcRect b="0" l="0" r="0" t="0"/>
          <a:stretch/>
        </p:blipFill>
        <p:spPr>
          <a:xfrm>
            <a:off x="-9213" y="446137"/>
            <a:ext cx="5359740" cy="3962577"/>
          </a:xfrm>
          <a:prstGeom prst="rect">
            <a:avLst/>
          </a:prstGeom>
          <a:noFill/>
          <a:ln>
            <a:noFill/>
          </a:ln>
        </p:spPr>
      </p:pic>
      <p:sp>
        <p:nvSpPr>
          <p:cNvPr id="858" name="Google Shape;858;p23"/>
          <p:cNvSpPr txBox="1"/>
          <p:nvPr/>
        </p:nvSpPr>
        <p:spPr>
          <a:xfrm>
            <a:off x="466376" y="2948881"/>
            <a:ext cx="286738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Forma d'onda VHF</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Robusto</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LOS</a:t>
            </a:r>
            <a:endParaRPr/>
          </a:p>
          <a:p>
            <a:pPr indent="-285750" lvl="0" marL="285750" marR="0" rtl="0" algn="l">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Bassa larghezza di banda disponibile</a:t>
            </a:r>
            <a:endParaRPr b="1" sz="1800">
              <a:solidFill>
                <a:schemeClr val="dk1"/>
              </a:solidFill>
              <a:latin typeface="Calibri"/>
              <a:ea typeface="Calibri"/>
              <a:cs typeface="Calibri"/>
              <a:sym typeface="Calibri"/>
            </a:endParaRPr>
          </a:p>
        </p:txBody>
      </p:sp>
      <p:pic>
        <p:nvPicPr>
          <p:cNvPr descr="Une image contenant texte, diagramme, croquis, conception&#10;&#10;Description générée automatiquement" id="859" name="Google Shape;859;p23"/>
          <p:cNvPicPr preferRelativeResize="0"/>
          <p:nvPr/>
        </p:nvPicPr>
        <p:blipFill rotWithShape="1">
          <a:blip r:embed="rId6">
            <a:alphaModFix/>
          </a:blip>
          <a:srcRect b="13996" l="0" r="0" t="0"/>
          <a:stretch/>
        </p:blipFill>
        <p:spPr>
          <a:xfrm>
            <a:off x="7056751" y="705370"/>
            <a:ext cx="4896661" cy="2047161"/>
          </a:xfrm>
          <a:prstGeom prst="rect">
            <a:avLst/>
          </a:prstGeom>
          <a:noFill/>
          <a:ln>
            <a:noFill/>
          </a:ln>
        </p:spPr>
      </p:pic>
      <p:sp>
        <p:nvSpPr>
          <p:cNvPr id="860" name="Google Shape;860;p23"/>
          <p:cNvSpPr txBox="1"/>
          <p:nvPr/>
        </p:nvSpPr>
        <p:spPr>
          <a:xfrm>
            <a:off x="9845915" y="211918"/>
            <a:ext cx="17450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Transponder AIS</a:t>
            </a:r>
            <a:endParaRPr b="1" sz="1800">
              <a:solidFill>
                <a:schemeClr val="dk1"/>
              </a:solidFill>
              <a:latin typeface="Calibri"/>
              <a:ea typeface="Calibri"/>
              <a:cs typeface="Calibri"/>
              <a:sym typeface="Calibri"/>
            </a:endParaRPr>
          </a:p>
        </p:txBody>
      </p:sp>
      <p:sp>
        <p:nvSpPr>
          <p:cNvPr id="861" name="Google Shape;861;p23"/>
          <p:cNvSpPr txBox="1"/>
          <p:nvPr/>
        </p:nvSpPr>
        <p:spPr>
          <a:xfrm>
            <a:off x="8841127" y="2712839"/>
            <a:ext cx="110280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Classe B </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Transponder</a:t>
            </a:r>
            <a:endParaRPr sz="1400">
              <a:solidFill>
                <a:schemeClr val="dk1"/>
              </a:solidFill>
              <a:latin typeface="Calibri"/>
              <a:ea typeface="Calibri"/>
              <a:cs typeface="Calibri"/>
              <a:sym typeface="Calibri"/>
            </a:endParaRPr>
          </a:p>
        </p:txBody>
      </p:sp>
      <p:sp>
        <p:nvSpPr>
          <p:cNvPr id="862" name="Google Shape;862;p23"/>
          <p:cNvSpPr txBox="1"/>
          <p:nvPr/>
        </p:nvSpPr>
        <p:spPr>
          <a:xfrm>
            <a:off x="7276070" y="2712839"/>
            <a:ext cx="10230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GNSS / VHF</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 Antenna</a:t>
            </a:r>
            <a:endParaRPr sz="1400">
              <a:solidFill>
                <a:schemeClr val="dk1"/>
              </a:solidFill>
              <a:latin typeface="Calibri"/>
              <a:ea typeface="Calibri"/>
              <a:cs typeface="Calibri"/>
              <a:sym typeface="Calibri"/>
            </a:endParaRPr>
          </a:p>
        </p:txBody>
      </p:sp>
      <p:sp>
        <p:nvSpPr>
          <p:cNvPr id="863" name="Google Shape;863;p23"/>
          <p:cNvSpPr txBox="1"/>
          <p:nvPr/>
        </p:nvSpPr>
        <p:spPr>
          <a:xfrm>
            <a:off x="10771948" y="2712839"/>
            <a:ext cx="70872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Display</a:t>
            </a:r>
            <a:endParaRPr/>
          </a:p>
        </p:txBody>
      </p:sp>
      <p:sp>
        <p:nvSpPr>
          <p:cNvPr id="864" name="Google Shape;864;p23"/>
          <p:cNvSpPr txBox="1"/>
          <p:nvPr/>
        </p:nvSpPr>
        <p:spPr>
          <a:xfrm>
            <a:off x="3781062" y="642921"/>
            <a:ext cx="3823444"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Classe A: T/R tutti i messaggi</a:t>
            </a:r>
            <a:endParaRPr/>
          </a:p>
          <a:p>
            <a:pPr indent="-285750" lvl="0" marL="285750" marR="0" rtl="0" algn="l">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Classe B: Messaggi limitati a T/R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grpSp>
        <p:nvGrpSpPr>
          <p:cNvPr id="869" name="Google Shape;869;p24"/>
          <p:cNvGrpSpPr/>
          <p:nvPr/>
        </p:nvGrpSpPr>
        <p:grpSpPr>
          <a:xfrm>
            <a:off x="53710" y="462421"/>
            <a:ext cx="7941722" cy="6023094"/>
            <a:chOff x="2492110" y="277359"/>
            <a:chExt cx="7941722" cy="6023094"/>
          </a:xfrm>
        </p:grpSpPr>
        <p:sp>
          <p:nvSpPr>
            <p:cNvPr id="870" name="Google Shape;870;p24"/>
            <p:cNvSpPr/>
            <p:nvPr/>
          </p:nvSpPr>
          <p:spPr>
            <a:xfrm>
              <a:off x="5936343" y="2452914"/>
              <a:ext cx="1756228" cy="1741715"/>
            </a:xfrm>
            <a:prstGeom prst="rect">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AIS </a:t>
              </a:r>
              <a:endParaRPr/>
            </a:p>
            <a:p>
              <a:pPr indent="0" lvl="0" marL="0" marR="0" rtl="0" algn="ctr">
                <a:spcBef>
                  <a:spcPts val="0"/>
                </a:spcBef>
                <a:spcAft>
                  <a:spcPts val="0"/>
                </a:spcAft>
                <a:buNone/>
              </a:pPr>
              <a:r>
                <a:rPr lang="fr-FR" sz="1800">
                  <a:solidFill>
                    <a:schemeClr val="dk1"/>
                  </a:solidFill>
                  <a:latin typeface="Calibri"/>
                  <a:ea typeface="Calibri"/>
                  <a:cs typeface="Calibri"/>
                  <a:sym typeface="Calibri"/>
                </a:rPr>
                <a:t>Transponder</a:t>
              </a:r>
              <a:endParaRPr sz="1800">
                <a:solidFill>
                  <a:schemeClr val="dk1"/>
                </a:solidFill>
                <a:latin typeface="Calibri"/>
                <a:ea typeface="Calibri"/>
                <a:cs typeface="Calibri"/>
                <a:sym typeface="Calibri"/>
              </a:endParaRPr>
            </a:p>
          </p:txBody>
        </p:sp>
        <p:pic>
          <p:nvPicPr>
            <p:cNvPr descr="Une image contenant arme&#10;&#10;Description générée automatiquement" id="871" name="Google Shape;871;p24"/>
            <p:cNvPicPr preferRelativeResize="0"/>
            <p:nvPr/>
          </p:nvPicPr>
          <p:blipFill rotWithShape="1">
            <a:blip r:embed="rId3">
              <a:alphaModFix/>
            </a:blip>
            <a:srcRect b="0" l="0" r="0" t="0"/>
            <a:stretch/>
          </p:blipFill>
          <p:spPr>
            <a:xfrm>
              <a:off x="7357402" y="277359"/>
              <a:ext cx="472885" cy="1433739"/>
            </a:xfrm>
            <a:prstGeom prst="rect">
              <a:avLst/>
            </a:prstGeom>
            <a:noFill/>
            <a:ln>
              <a:noFill/>
            </a:ln>
          </p:spPr>
        </p:pic>
        <p:pic>
          <p:nvPicPr>
            <p:cNvPr id="872" name="Google Shape;872;p24"/>
            <p:cNvPicPr preferRelativeResize="0"/>
            <p:nvPr/>
          </p:nvPicPr>
          <p:blipFill rotWithShape="1">
            <a:blip r:embed="rId4">
              <a:alphaModFix/>
            </a:blip>
            <a:srcRect b="0" l="0" r="0" t="0"/>
            <a:stretch/>
          </p:blipFill>
          <p:spPr>
            <a:xfrm>
              <a:off x="6302326" y="652487"/>
              <a:ext cx="618979" cy="756054"/>
            </a:xfrm>
            <a:prstGeom prst="rect">
              <a:avLst/>
            </a:prstGeom>
            <a:noFill/>
            <a:ln>
              <a:noFill/>
            </a:ln>
          </p:spPr>
        </p:pic>
        <p:pic>
          <p:nvPicPr>
            <p:cNvPr descr="CSD300 Colour AIS Display Chartplotter - Comar Systems" id="873" name="Google Shape;873;p24"/>
            <p:cNvPicPr preferRelativeResize="0"/>
            <p:nvPr/>
          </p:nvPicPr>
          <p:blipFill rotWithShape="1">
            <a:blip r:embed="rId5">
              <a:alphaModFix/>
            </a:blip>
            <a:srcRect b="0" l="0" r="0" t="0"/>
            <a:stretch/>
          </p:blipFill>
          <p:spPr>
            <a:xfrm>
              <a:off x="2492110" y="2328496"/>
              <a:ext cx="2190750" cy="1638300"/>
            </a:xfrm>
            <a:prstGeom prst="rect">
              <a:avLst/>
            </a:prstGeom>
            <a:noFill/>
            <a:ln>
              <a:noFill/>
            </a:ln>
          </p:spPr>
        </p:pic>
        <p:pic>
          <p:nvPicPr>
            <p:cNvPr descr="Une image contenant texte, équipement électronique, ordinateur&#10;&#10;Description générée automatiquement" id="874" name="Google Shape;874;p24"/>
            <p:cNvPicPr preferRelativeResize="0"/>
            <p:nvPr/>
          </p:nvPicPr>
          <p:blipFill rotWithShape="1">
            <a:blip r:embed="rId6">
              <a:alphaModFix/>
            </a:blip>
            <a:srcRect b="0" l="0" r="0" t="0"/>
            <a:stretch/>
          </p:blipFill>
          <p:spPr>
            <a:xfrm>
              <a:off x="8566932" y="1975046"/>
              <a:ext cx="1866900" cy="1866900"/>
            </a:xfrm>
            <a:prstGeom prst="rect">
              <a:avLst/>
            </a:prstGeom>
            <a:noFill/>
            <a:ln>
              <a:noFill/>
            </a:ln>
          </p:spPr>
        </p:pic>
        <p:sp>
          <p:nvSpPr>
            <p:cNvPr id="875" name="Google Shape;875;p24"/>
            <p:cNvSpPr txBox="1"/>
            <p:nvPr/>
          </p:nvSpPr>
          <p:spPr>
            <a:xfrm>
              <a:off x="4919635" y="1125507"/>
              <a:ext cx="14047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Antenna GPS</a:t>
              </a:r>
              <a:endParaRPr sz="1800">
                <a:solidFill>
                  <a:schemeClr val="dk1"/>
                </a:solidFill>
                <a:latin typeface="Calibri"/>
                <a:ea typeface="Calibri"/>
                <a:cs typeface="Calibri"/>
                <a:sym typeface="Calibri"/>
              </a:endParaRPr>
            </a:p>
          </p:txBody>
        </p:sp>
        <p:sp>
          <p:nvSpPr>
            <p:cNvPr id="876" name="Google Shape;876;p24"/>
            <p:cNvSpPr txBox="1"/>
            <p:nvPr/>
          </p:nvSpPr>
          <p:spPr>
            <a:xfrm>
              <a:off x="8064584" y="1190015"/>
              <a:ext cx="14207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Antenna VHF</a:t>
              </a:r>
              <a:endParaRPr sz="1800">
                <a:solidFill>
                  <a:schemeClr val="dk1"/>
                </a:solidFill>
                <a:latin typeface="Calibri"/>
                <a:ea typeface="Calibri"/>
                <a:cs typeface="Calibri"/>
                <a:sym typeface="Calibri"/>
              </a:endParaRPr>
            </a:p>
          </p:txBody>
        </p:sp>
        <p:sp>
          <p:nvSpPr>
            <p:cNvPr id="877" name="Google Shape;877;p24"/>
            <p:cNvSpPr txBox="1"/>
            <p:nvPr/>
          </p:nvSpPr>
          <p:spPr>
            <a:xfrm>
              <a:off x="8883148" y="3597464"/>
              <a:ext cx="5838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HMI</a:t>
              </a:r>
              <a:endParaRPr/>
            </a:p>
          </p:txBody>
        </p:sp>
        <p:sp>
          <p:nvSpPr>
            <p:cNvPr id="878" name="Google Shape;878;p24"/>
            <p:cNvSpPr/>
            <p:nvPr/>
          </p:nvSpPr>
          <p:spPr>
            <a:xfrm>
              <a:off x="8064584" y="4375052"/>
              <a:ext cx="1571785" cy="411426"/>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AC / DC</a:t>
              </a:r>
              <a:endParaRPr/>
            </a:p>
          </p:txBody>
        </p:sp>
        <p:sp>
          <p:nvSpPr>
            <p:cNvPr id="879" name="Google Shape;879;p24"/>
            <p:cNvSpPr/>
            <p:nvPr/>
          </p:nvSpPr>
          <p:spPr>
            <a:xfrm>
              <a:off x="3621824" y="4432438"/>
              <a:ext cx="1629602" cy="411426"/>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Loch</a:t>
              </a:r>
              <a:endParaRPr/>
            </a:p>
          </p:txBody>
        </p:sp>
        <p:sp>
          <p:nvSpPr>
            <p:cNvPr id="880" name="Google Shape;880;p24"/>
            <p:cNvSpPr/>
            <p:nvPr/>
          </p:nvSpPr>
          <p:spPr>
            <a:xfrm>
              <a:off x="3621823" y="5126994"/>
              <a:ext cx="1629602" cy="434314"/>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CCV (Bussola)</a:t>
              </a:r>
              <a:endParaRPr/>
            </a:p>
          </p:txBody>
        </p:sp>
        <p:sp>
          <p:nvSpPr>
            <p:cNvPr id="881" name="Google Shape;881;p24"/>
            <p:cNvSpPr/>
            <p:nvPr/>
          </p:nvSpPr>
          <p:spPr>
            <a:xfrm>
              <a:off x="3621823" y="5889027"/>
              <a:ext cx="1629602" cy="411426"/>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rgbClr val="000000"/>
                  </a:solidFill>
                  <a:latin typeface="Calibri"/>
                  <a:ea typeface="Calibri"/>
                  <a:cs typeface="Calibri"/>
                  <a:sym typeface="Calibri"/>
                </a:rPr>
                <a:t>GPS</a:t>
              </a:r>
              <a:endParaRPr/>
            </a:p>
          </p:txBody>
        </p:sp>
        <p:cxnSp>
          <p:nvCxnSpPr>
            <p:cNvPr id="882" name="Google Shape;882;p24"/>
            <p:cNvCxnSpPr/>
            <p:nvPr/>
          </p:nvCxnSpPr>
          <p:spPr>
            <a:xfrm>
              <a:off x="7830287" y="3260536"/>
              <a:ext cx="944684" cy="0"/>
            </a:xfrm>
            <a:prstGeom prst="straightConnector1">
              <a:avLst/>
            </a:prstGeom>
            <a:noFill/>
            <a:ln cap="flat" cmpd="sng" w="57150">
              <a:solidFill>
                <a:schemeClr val="accent1"/>
              </a:solidFill>
              <a:prstDash val="solid"/>
              <a:miter lim="800000"/>
              <a:headEnd len="med" w="med" type="triangle"/>
              <a:tailEnd len="med" w="med" type="triangle"/>
            </a:ln>
          </p:spPr>
        </p:cxnSp>
        <p:cxnSp>
          <p:nvCxnSpPr>
            <p:cNvPr id="883" name="Google Shape;883;p24"/>
            <p:cNvCxnSpPr/>
            <p:nvPr/>
          </p:nvCxnSpPr>
          <p:spPr>
            <a:xfrm rot="10800000">
              <a:off x="7420973" y="1711098"/>
              <a:ext cx="0" cy="741816"/>
            </a:xfrm>
            <a:prstGeom prst="straightConnector1">
              <a:avLst/>
            </a:prstGeom>
            <a:noFill/>
            <a:ln cap="flat" cmpd="sng" w="57150">
              <a:solidFill>
                <a:schemeClr val="accent1"/>
              </a:solidFill>
              <a:prstDash val="solid"/>
              <a:miter lim="800000"/>
              <a:headEnd len="med" w="med" type="triangle"/>
              <a:tailEnd len="med" w="med" type="triangle"/>
            </a:ln>
          </p:spPr>
        </p:cxnSp>
        <p:cxnSp>
          <p:nvCxnSpPr>
            <p:cNvPr id="884" name="Google Shape;884;p24"/>
            <p:cNvCxnSpPr/>
            <p:nvPr/>
          </p:nvCxnSpPr>
          <p:spPr>
            <a:xfrm rot="10800000">
              <a:off x="6611815" y="1494839"/>
              <a:ext cx="0" cy="958075"/>
            </a:xfrm>
            <a:prstGeom prst="straightConnector1">
              <a:avLst/>
            </a:prstGeom>
            <a:noFill/>
            <a:ln cap="flat" cmpd="sng" w="57150">
              <a:solidFill>
                <a:schemeClr val="accent1"/>
              </a:solidFill>
              <a:prstDash val="solid"/>
              <a:miter lim="800000"/>
              <a:headEnd len="med" w="med" type="triangle"/>
              <a:tailEnd len="sm" w="sm" type="none"/>
            </a:ln>
          </p:spPr>
        </p:cxnSp>
        <p:cxnSp>
          <p:nvCxnSpPr>
            <p:cNvPr id="885" name="Google Shape;885;p24"/>
            <p:cNvCxnSpPr/>
            <p:nvPr/>
          </p:nvCxnSpPr>
          <p:spPr>
            <a:xfrm>
              <a:off x="4306741" y="3147646"/>
              <a:ext cx="1629602" cy="0"/>
            </a:xfrm>
            <a:prstGeom prst="straightConnector1">
              <a:avLst/>
            </a:prstGeom>
            <a:noFill/>
            <a:ln cap="flat" cmpd="sng" w="57150">
              <a:solidFill>
                <a:schemeClr val="accent1"/>
              </a:solidFill>
              <a:prstDash val="solid"/>
              <a:miter lim="800000"/>
              <a:headEnd len="med" w="med" type="triangle"/>
              <a:tailEnd len="med" w="med" type="triangle"/>
            </a:ln>
          </p:spPr>
        </p:cxnSp>
        <p:cxnSp>
          <p:nvCxnSpPr>
            <p:cNvPr id="886" name="Google Shape;886;p24"/>
            <p:cNvCxnSpPr>
              <a:stCxn id="879" idx="3"/>
            </p:cNvCxnSpPr>
            <p:nvPr/>
          </p:nvCxnSpPr>
          <p:spPr>
            <a:xfrm flipH="1" rot="10800000">
              <a:off x="5251426" y="4194751"/>
              <a:ext cx="986400" cy="443400"/>
            </a:xfrm>
            <a:prstGeom prst="bentConnector3">
              <a:avLst>
                <a:gd fmla="val 297238" name="adj1"/>
              </a:avLst>
            </a:prstGeom>
            <a:noFill/>
            <a:ln cap="flat" cmpd="sng" w="57150">
              <a:solidFill>
                <a:schemeClr val="accent1"/>
              </a:solidFill>
              <a:prstDash val="solid"/>
              <a:miter lim="800000"/>
              <a:headEnd len="sm" w="sm" type="none"/>
              <a:tailEnd len="med" w="med" type="triangle"/>
            </a:ln>
          </p:spPr>
        </p:cxnSp>
        <p:cxnSp>
          <p:nvCxnSpPr>
            <p:cNvPr id="887" name="Google Shape;887;p24"/>
            <p:cNvCxnSpPr/>
            <p:nvPr/>
          </p:nvCxnSpPr>
          <p:spPr>
            <a:xfrm flipH="1" rot="10800000">
              <a:off x="5251424" y="4217289"/>
              <a:ext cx="1360391" cy="1106210"/>
            </a:xfrm>
            <a:prstGeom prst="bentConnector3">
              <a:avLst>
                <a:gd fmla="val 278879" name="adj1"/>
              </a:avLst>
            </a:prstGeom>
            <a:noFill/>
            <a:ln cap="flat" cmpd="sng" w="57150">
              <a:solidFill>
                <a:schemeClr val="accent1"/>
              </a:solidFill>
              <a:prstDash val="solid"/>
              <a:miter lim="800000"/>
              <a:headEnd len="sm" w="sm" type="none"/>
              <a:tailEnd len="med" w="med" type="triangle"/>
            </a:ln>
          </p:spPr>
        </p:cxnSp>
        <p:cxnSp>
          <p:nvCxnSpPr>
            <p:cNvPr id="888" name="Google Shape;888;p24"/>
            <p:cNvCxnSpPr/>
            <p:nvPr/>
          </p:nvCxnSpPr>
          <p:spPr>
            <a:xfrm rot="-5400000">
              <a:off x="5165868" y="4312167"/>
              <a:ext cx="1868129" cy="1697019"/>
            </a:xfrm>
            <a:prstGeom prst="bentConnector3">
              <a:avLst>
                <a:gd fmla="val 8700" name="adj1"/>
              </a:avLst>
            </a:prstGeom>
            <a:noFill/>
            <a:ln cap="flat" cmpd="sng" w="57150">
              <a:solidFill>
                <a:schemeClr val="accent1"/>
              </a:solidFill>
              <a:prstDash val="solid"/>
              <a:miter lim="800000"/>
              <a:headEnd len="sm" w="sm" type="none"/>
              <a:tailEnd len="med" w="med" type="triangle"/>
            </a:ln>
          </p:spPr>
        </p:cxnSp>
        <p:cxnSp>
          <p:nvCxnSpPr>
            <p:cNvPr id="889" name="Google Shape;889;p24"/>
            <p:cNvCxnSpPr>
              <a:stCxn id="878" idx="1"/>
            </p:cNvCxnSpPr>
            <p:nvPr/>
          </p:nvCxnSpPr>
          <p:spPr>
            <a:xfrm rot="10800000">
              <a:off x="7444184" y="4207565"/>
              <a:ext cx="620400" cy="373200"/>
            </a:xfrm>
            <a:prstGeom prst="bentConnector3">
              <a:avLst>
                <a:gd fmla="val -290899" name="adj1"/>
              </a:avLst>
            </a:prstGeom>
            <a:noFill/>
            <a:ln cap="flat" cmpd="sng" w="57150">
              <a:solidFill>
                <a:schemeClr val="accent1"/>
              </a:solidFill>
              <a:prstDash val="solid"/>
              <a:miter lim="800000"/>
              <a:headEnd len="sm" w="sm" type="none"/>
              <a:tailEnd len="med" w="med" type="triangle"/>
            </a:ln>
          </p:spPr>
        </p:cxnSp>
        <p:sp>
          <p:nvSpPr>
            <p:cNvPr id="890" name="Google Shape;890;p24"/>
            <p:cNvSpPr txBox="1"/>
            <p:nvPr/>
          </p:nvSpPr>
          <p:spPr>
            <a:xfrm>
              <a:off x="2947362" y="1674911"/>
              <a:ext cx="15530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Interfaccia utente</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(ECS / ECDIS)</a:t>
              </a:r>
              <a:endParaRPr/>
            </a:p>
          </p:txBody>
        </p:sp>
      </p:grpSp>
      <p:sp>
        <p:nvSpPr>
          <p:cNvPr id="891" name="Google Shape;891;p24"/>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AIS / GNSS - Inteconnessione / Funzionalità</a:t>
            </a:r>
            <a:endParaRPr b="1" sz="2400">
              <a:solidFill>
                <a:schemeClr val="dk1"/>
              </a:solidFill>
              <a:latin typeface="Arial"/>
              <a:ea typeface="Arial"/>
              <a:cs typeface="Arial"/>
              <a:sym typeface="Arial"/>
            </a:endParaRPr>
          </a:p>
        </p:txBody>
      </p:sp>
      <p:pic>
        <p:nvPicPr>
          <p:cNvPr id="892" name="Google Shape;892;p24"/>
          <p:cNvPicPr preferRelativeResize="0"/>
          <p:nvPr/>
        </p:nvPicPr>
        <p:blipFill rotWithShape="1">
          <a:blip r:embed="rId7">
            <a:alphaModFix/>
          </a:blip>
          <a:srcRect b="0" l="0" r="0" t="0"/>
          <a:stretch/>
        </p:blipFill>
        <p:spPr>
          <a:xfrm>
            <a:off x="8297744" y="834355"/>
            <a:ext cx="3709684" cy="5196547"/>
          </a:xfrm>
          <a:prstGeom prst="rect">
            <a:avLst/>
          </a:prstGeom>
          <a:noFill/>
          <a:ln>
            <a:noFill/>
          </a:ln>
        </p:spPr>
      </p:pic>
      <p:sp>
        <p:nvSpPr>
          <p:cNvPr id="893" name="Google Shape;893;p24"/>
          <p:cNvSpPr txBox="1"/>
          <p:nvPr/>
        </p:nvSpPr>
        <p:spPr>
          <a:xfrm>
            <a:off x="9678853" y="1709663"/>
            <a:ext cx="202824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Funzioni di aiuto alla navigazione </a:t>
            </a:r>
            <a:endParaRPr/>
          </a:p>
        </p:txBody>
      </p:sp>
      <p:sp>
        <p:nvSpPr>
          <p:cNvPr id="894" name="Google Shape;894;p24"/>
          <p:cNvSpPr txBox="1"/>
          <p:nvPr/>
        </p:nvSpPr>
        <p:spPr>
          <a:xfrm>
            <a:off x="9678853" y="2679099"/>
            <a:ext cx="202824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Visualizzazione dei dati su mappa digitale</a:t>
            </a:r>
            <a:endParaRPr sz="2000">
              <a:solidFill>
                <a:schemeClr val="dk1"/>
              </a:solidFill>
              <a:latin typeface="Calibri"/>
              <a:ea typeface="Calibri"/>
              <a:cs typeface="Calibri"/>
              <a:sym typeface="Calibri"/>
            </a:endParaRPr>
          </a:p>
        </p:txBody>
      </p:sp>
      <p:sp>
        <p:nvSpPr>
          <p:cNvPr id="895" name="Google Shape;895;p24"/>
          <p:cNvSpPr txBox="1"/>
          <p:nvPr/>
        </p:nvSpPr>
        <p:spPr>
          <a:xfrm>
            <a:off x="9678853" y="4091698"/>
            <a:ext cx="136809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Aggiornamento</a:t>
            </a:r>
            <a:endParaRPr/>
          </a:p>
        </p:txBody>
      </p:sp>
      <p:sp>
        <p:nvSpPr>
          <p:cNvPr id="896" name="Google Shape;896;p24"/>
          <p:cNvSpPr txBox="1"/>
          <p:nvPr/>
        </p:nvSpPr>
        <p:spPr>
          <a:xfrm>
            <a:off x="9726980" y="4925964"/>
            <a:ext cx="201757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000">
                <a:solidFill>
                  <a:schemeClr val="dk1"/>
                </a:solidFill>
                <a:latin typeface="Calibri"/>
                <a:ea typeface="Calibri"/>
                <a:cs typeface="Calibri"/>
                <a:sym typeface="Calibri"/>
              </a:rPr>
              <a:t>Monitoraggio degli allarmi</a:t>
            </a:r>
            <a:endParaRPr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25"/>
          <p:cNvPicPr preferRelativeResize="0"/>
          <p:nvPr/>
        </p:nvPicPr>
        <p:blipFill rotWithShape="1">
          <a:blip r:embed="rId3">
            <a:alphaModFix/>
          </a:blip>
          <a:srcRect b="0" l="0" r="0" t="0"/>
          <a:stretch/>
        </p:blipFill>
        <p:spPr>
          <a:xfrm>
            <a:off x="449419" y="1313290"/>
            <a:ext cx="4941731" cy="4231420"/>
          </a:xfrm>
          <a:prstGeom prst="rect">
            <a:avLst/>
          </a:prstGeom>
          <a:noFill/>
          <a:ln>
            <a:noFill/>
          </a:ln>
        </p:spPr>
      </p:pic>
      <p:sp>
        <p:nvSpPr>
          <p:cNvPr id="902" name="Google Shape;902;p25"/>
          <p:cNvSpPr txBox="1"/>
          <p:nvPr/>
        </p:nvSpPr>
        <p:spPr>
          <a:xfrm>
            <a:off x="0" y="79375"/>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COMUNICAZIONI</a:t>
            </a:r>
            <a:endParaRPr/>
          </a:p>
        </p:txBody>
      </p:sp>
      <p:pic>
        <p:nvPicPr>
          <p:cNvPr id="903" name="Google Shape;903;p25"/>
          <p:cNvPicPr preferRelativeResize="0"/>
          <p:nvPr/>
        </p:nvPicPr>
        <p:blipFill rotWithShape="1">
          <a:blip r:embed="rId4">
            <a:alphaModFix/>
          </a:blip>
          <a:srcRect b="0" l="0" r="0" t="0"/>
          <a:stretch/>
        </p:blipFill>
        <p:spPr>
          <a:xfrm>
            <a:off x="5912878" y="1173297"/>
            <a:ext cx="5585944" cy="4206605"/>
          </a:xfrm>
          <a:prstGeom prst="rect">
            <a:avLst/>
          </a:prstGeom>
          <a:noFill/>
          <a:ln>
            <a:noFill/>
          </a:ln>
        </p:spPr>
      </p:pic>
      <p:sp>
        <p:nvSpPr>
          <p:cNvPr id="904" name="Google Shape;904;p25"/>
          <p:cNvSpPr txBox="1"/>
          <p:nvPr/>
        </p:nvSpPr>
        <p:spPr>
          <a:xfrm>
            <a:off x="7310438" y="5684703"/>
            <a:ext cx="366236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Utilizzo del TDMA per tipo di dispositivo</a:t>
            </a:r>
            <a:endParaRPr/>
          </a:p>
        </p:txBody>
      </p:sp>
      <p:sp>
        <p:nvSpPr>
          <p:cNvPr id="905" name="Google Shape;905;p25"/>
          <p:cNvSpPr txBox="1"/>
          <p:nvPr/>
        </p:nvSpPr>
        <p:spPr>
          <a:xfrm>
            <a:off x="1953001" y="5879245"/>
            <a:ext cx="275197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Gli slot sono disponibili su 2 frequenze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F1 : 2250 slot</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F2 : 225 slot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26"/>
          <p:cNvSpPr txBox="1"/>
          <p:nvPr>
            <p:ph type="title"/>
          </p:nvPr>
        </p:nvSpPr>
        <p:spPr>
          <a:xfrm>
            <a:off x="133216" y="90281"/>
            <a:ext cx="5962784" cy="45640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b="1" lang="fr-FR" sz="2400"/>
              <a:t>Pentesting per il settore marittimo</a:t>
            </a:r>
            <a:endParaRPr/>
          </a:p>
        </p:txBody>
      </p:sp>
      <p:pic>
        <p:nvPicPr>
          <p:cNvPr descr="Une image contenant eau, bateau, extérieur, ciel&#10;&#10;Description générée automatiquement" id="911" name="Google Shape;911;p26"/>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912" name="Google Shape;912;p26"/>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913" name="Google Shape;913;p26"/>
          <p:cNvSpPr txBox="1"/>
          <p:nvPr/>
        </p:nvSpPr>
        <p:spPr>
          <a:xfrm>
            <a:off x="341638" y="875644"/>
            <a:ext cx="7130315" cy="30162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SINTESI DEGLI SCHEMI DI ACCESSO TDMA DELL'AIS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SOTDMA - Accesso multiplo a divisione di tempo auto-organizzato</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RATDMA - Accesso multiplo a divisione di tempo ad accesso casuale</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ITDMA - Accesso multiplo a divisione di tempo incrementale</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FATDMA - Accesso multiplo a divisione di tempo ad accesso fisso</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CSTDMA - Accesso multiplo a divisione di tempo con senso della portante</a:t>
            </a:r>
            <a:endParaRPr/>
          </a:p>
          <a:p>
            <a:pPr indent="-342900" lvl="0" marL="342900" marR="0" rtl="0" algn="l">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Modified SOTDMA - Modifier Self Organised Time Division Multiple Access (noto anche come PATDMA, Pre-Announced Time Division Multiple Access)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Une image contenant texte, capture d’écran, diagramme, ligne&#10;&#10;Description générée automatiquement" id="918" name="Google Shape;918;p27"/>
          <p:cNvPicPr preferRelativeResize="0"/>
          <p:nvPr/>
        </p:nvPicPr>
        <p:blipFill rotWithShape="1">
          <a:blip r:embed="rId3">
            <a:alphaModFix/>
          </a:blip>
          <a:srcRect b="0" l="0" r="0" t="0"/>
          <a:stretch/>
        </p:blipFill>
        <p:spPr>
          <a:xfrm>
            <a:off x="5862386" y="781050"/>
            <a:ext cx="5951241" cy="4130542"/>
          </a:xfrm>
          <a:prstGeom prst="rect">
            <a:avLst/>
          </a:prstGeom>
          <a:noFill/>
          <a:ln>
            <a:noFill/>
          </a:ln>
        </p:spPr>
      </p:pic>
      <p:pic>
        <p:nvPicPr>
          <p:cNvPr descr="Une image contenant texte, capture d’écran, conception&#10;&#10;Description générée automatiquement" id="919" name="Google Shape;919;p27"/>
          <p:cNvPicPr preferRelativeResize="0"/>
          <p:nvPr/>
        </p:nvPicPr>
        <p:blipFill rotWithShape="1">
          <a:blip r:embed="rId4">
            <a:alphaModFix/>
          </a:blip>
          <a:srcRect b="0" l="0" r="0" t="0"/>
          <a:stretch/>
        </p:blipFill>
        <p:spPr>
          <a:xfrm>
            <a:off x="1743550" y="781050"/>
            <a:ext cx="2888494" cy="5848350"/>
          </a:xfrm>
          <a:prstGeom prst="rect">
            <a:avLst/>
          </a:prstGeom>
          <a:noFill/>
          <a:ln>
            <a:noFill/>
          </a:ln>
        </p:spPr>
      </p:pic>
      <p:sp>
        <p:nvSpPr>
          <p:cNvPr id="920" name="Google Shape;920;p27"/>
          <p:cNvSpPr txBox="1"/>
          <p:nvPr/>
        </p:nvSpPr>
        <p:spPr>
          <a:xfrm>
            <a:off x="5380677" y="5400675"/>
            <a:ext cx="5575700" cy="116955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TDMA: gli utenti condividono la stessa frequenza in fasce orarie diverse. </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FDMA: bande di frequenza diverse sono assegnate a flussi di dati diversi. CDMA: l'intero spettro viene utilizzato per codificare le informazioni di tutti gli utenti e i diversi utenti vengono distinti con codici unici. Ogni utente della rete è rappresentato da un colore diverso.</a:t>
            </a:r>
            <a:endParaRPr/>
          </a:p>
        </p:txBody>
      </p:sp>
      <p:sp>
        <p:nvSpPr>
          <p:cNvPr id="921" name="Google Shape;921;p27"/>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Modulazione di comunicazione for dummies</a:t>
            </a:r>
            <a:endParaRPr b="1" sz="2400">
              <a:solidFill>
                <a:schemeClr val="dk1"/>
              </a:solidFill>
              <a:latin typeface="Calibri"/>
              <a:ea typeface="Calibri"/>
              <a:cs typeface="Calibri"/>
              <a:sym typeface="Calibri"/>
            </a:endParaRPr>
          </a:p>
        </p:txBody>
      </p:sp>
      <p:sp>
        <p:nvSpPr>
          <p:cNvPr id="922" name="Google Shape;922;p27"/>
          <p:cNvSpPr/>
          <p:nvPr/>
        </p:nvSpPr>
        <p:spPr>
          <a:xfrm>
            <a:off x="4867275" y="1457325"/>
            <a:ext cx="762000" cy="561975"/>
          </a:xfrm>
          <a:prstGeom prst="rightArrow">
            <a:avLst>
              <a:gd fmla="val 50000" name="adj1"/>
              <a:gd fmla="val 50000" name="adj2"/>
            </a:avLst>
          </a:prstGeom>
          <a:solidFill>
            <a:schemeClr val="lt1"/>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28"/>
          <p:cNvSpPr txBox="1"/>
          <p:nvPr/>
        </p:nvSpPr>
        <p:spPr>
          <a:xfrm>
            <a:off x="442912" y="1059418"/>
            <a:ext cx="10491787" cy="52937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1. SOTDMA - Accesso multiplo a divisione di tempo autoorganizzato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SOTDMA è lo schema di accesso TDMA più complesso definito per l'AIS. Costituisce la spina dorsale per il funzionamento autonomo della rete offshore. La definizione tecnica completa di SOTDMA è contenuta nell'allegato 2 di ITU-R M.1371-4 [1].</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Elementi chiave del funzionamento SOTDMA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Tutte le stazioni condividono un riferimento temporale comune (ora GPS) che consente di determinare l'ora di inizio di ogni slot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Ogni trasmissione di dati include l'indicazione dello slot TDMA che sarà utilizzato dalla stazione trasmittente per le trasmissioni successive. Ciò consente alle stazioni riceventi di costruire una "mappa" degli slot utilizzati da ciascuna stazione.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Ogni stazione evita gli slot conosciuti come utilizzati da altre stazioni per le proprie trasmissioni. In questo modo si evita che due stazioni a distanza l'una dall'altra utilizzino lo stesso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Quando le stazioni mobili si spostano da un'area all'altra, incontrano nuove stazioni con allocazioni di slot diverse. Ciò può indurre la stazione a modificare la propria allocazione degli slot, dando vita a un sistema dinamico e auto-organizzato nel tempo e nello spazio.</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Il SOTDMA consente inoltre di gestire in modo dinamico e autonomo la capacità nelle aree più trafficate. Se si verifica una situazione in cui tutti gli slot TDMA sono occupati, vengono applicate le regole di "riutilizzo degli slot". Ciò consente di riutilizzare gli slot occupati dalle stazioni più distanti da una determinata stazione mobile.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per le proprie trasmissioni. In questo modo si riducono le dimensioni di una "cella" AIS e si garantisce che i rapporti di posizione dei natanti più vicini (che sono i più importanti per la sicurezza della navigazione) non vengano influenzati.</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Requisiti hardware essenziali per il supporto di SOTDMA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Trasmettitore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Due ricevitori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Decodifica a tempo pieno di tutti i messaggi ricevuti al fine di popolare una mappa interna degli slot.</a:t>
            </a:r>
            <a:endParaRPr sz="1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Ricevitore GPS per fornire un riferimento temporale per la temporizzazione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Memoria sufficiente (RAM) per memorizzare una mappa degli slot per almeno cinque minuti di allocazione degli slot TMDA (lo stato di allocazione per 22500 slot TDMA)</a:t>
            </a:r>
            <a:endParaRPr/>
          </a:p>
        </p:txBody>
      </p:sp>
      <p:sp>
        <p:nvSpPr>
          <p:cNvPr id="928" name="Google Shape;928;p28"/>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Schemi di accesso TDMA per AIS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29"/>
          <p:cNvPicPr preferRelativeResize="0"/>
          <p:nvPr/>
        </p:nvPicPr>
        <p:blipFill rotWithShape="1">
          <a:blip r:embed="rId3">
            <a:alphaModFix/>
          </a:blip>
          <a:srcRect b="0" l="0" r="0" t="0"/>
          <a:stretch/>
        </p:blipFill>
        <p:spPr>
          <a:xfrm>
            <a:off x="3324225" y="1095375"/>
            <a:ext cx="8305800" cy="3048000"/>
          </a:xfrm>
          <a:prstGeom prst="rect">
            <a:avLst/>
          </a:prstGeom>
          <a:noFill/>
          <a:ln>
            <a:noFill/>
          </a:ln>
        </p:spPr>
      </p:pic>
      <p:sp>
        <p:nvSpPr>
          <p:cNvPr id="934" name="Google Shape;934;p29"/>
          <p:cNvSpPr txBox="1"/>
          <p:nvPr/>
        </p:nvSpPr>
        <p:spPr>
          <a:xfrm>
            <a:off x="3333750" y="1200150"/>
            <a:ext cx="13811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lang="fr-FR" sz="1200">
                <a:solidFill>
                  <a:schemeClr val="dk1"/>
                </a:solidFill>
                <a:latin typeface="Calibri"/>
                <a:ea typeface="Calibri"/>
                <a:cs typeface="Calibri"/>
                <a:sym typeface="Calibri"/>
              </a:rPr>
              <a:t>Ogni slot temporale rappresenta 26,6 ms</a:t>
            </a:r>
            <a:endParaRPr sz="1200">
              <a:solidFill>
                <a:schemeClr val="dk1"/>
              </a:solidFill>
              <a:latin typeface="Calibri"/>
              <a:ea typeface="Calibri"/>
              <a:cs typeface="Calibri"/>
              <a:sym typeface="Calibri"/>
            </a:endParaRPr>
          </a:p>
        </p:txBody>
      </p:sp>
      <p:sp>
        <p:nvSpPr>
          <p:cNvPr id="935" name="Google Shape;935;p29"/>
          <p:cNvSpPr txBox="1"/>
          <p:nvPr/>
        </p:nvSpPr>
        <p:spPr>
          <a:xfrm>
            <a:off x="3562350" y="2418516"/>
            <a:ext cx="169545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lang="fr-FR" sz="1200">
                <a:solidFill>
                  <a:schemeClr val="dk1"/>
                </a:solidFill>
                <a:latin typeface="Calibri"/>
                <a:ea typeface="Calibri"/>
                <a:cs typeface="Calibri"/>
                <a:sym typeface="Calibri"/>
              </a:rPr>
              <a:t>La nave A invia un MSG PSN in una fascia oraria, riservando un'altra fascia per il messaggio PSN successivo.</a:t>
            </a:r>
            <a:endParaRPr/>
          </a:p>
        </p:txBody>
      </p:sp>
      <p:sp>
        <p:nvSpPr>
          <p:cNvPr id="936" name="Google Shape;936;p29"/>
          <p:cNvSpPr txBox="1"/>
          <p:nvPr/>
        </p:nvSpPr>
        <p:spPr>
          <a:xfrm>
            <a:off x="10048875" y="2475011"/>
            <a:ext cx="147637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fr-FR" sz="1100">
                <a:solidFill>
                  <a:schemeClr val="dk1"/>
                </a:solidFill>
                <a:latin typeface="Calibri"/>
                <a:ea typeface="Calibri"/>
                <a:cs typeface="Calibri"/>
                <a:sym typeface="Calibri"/>
              </a:rPr>
              <a:t>La stessa procedura viene ripetuta da tutte le altre navi dotate di AIS.</a:t>
            </a:r>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937" name="Google Shape;937;p29"/>
          <p:cNvSpPr txBox="1"/>
          <p:nvPr/>
        </p:nvSpPr>
        <p:spPr>
          <a:xfrm>
            <a:off x="566737" y="105846"/>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Principio di comunicazione TDMA di AIS</a:t>
            </a:r>
            <a:endParaRPr/>
          </a:p>
        </p:txBody>
      </p:sp>
      <p:sp>
        <p:nvSpPr>
          <p:cNvPr id="938" name="Google Shape;938;p29"/>
          <p:cNvSpPr txBox="1"/>
          <p:nvPr/>
        </p:nvSpPr>
        <p:spPr>
          <a:xfrm>
            <a:off x="571500" y="4780687"/>
            <a:ext cx="1105852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fr-FR" sz="1800">
                <a:solidFill>
                  <a:schemeClr val="dk1"/>
                </a:solidFill>
                <a:latin typeface="Calibri"/>
                <a:ea typeface="Calibri"/>
                <a:cs typeface="Calibri"/>
                <a:sym typeface="Calibri"/>
              </a:rPr>
              <a:t>Le emissioni si alternano su due canali identificati </a:t>
            </a:r>
            <a:r>
              <a:rPr b="1" lang="fr-FR" sz="1800">
                <a:solidFill>
                  <a:schemeClr val="dk1"/>
                </a:solidFill>
                <a:latin typeface="Calibri"/>
                <a:ea typeface="Calibri"/>
                <a:cs typeface="Calibri"/>
                <a:sym typeface="Calibri"/>
              </a:rPr>
              <a:t>(AIS1 e AIS2). </a:t>
            </a:r>
            <a:endParaRPr/>
          </a:p>
          <a:p>
            <a:pPr indent="0" lvl="0" marL="0" marR="0" rtl="0" algn="l">
              <a:spcBef>
                <a:spcPts val="0"/>
              </a:spcBef>
              <a:spcAft>
                <a:spcPts val="0"/>
              </a:spcAft>
              <a:buClr>
                <a:schemeClr val="dk1"/>
              </a:buClr>
              <a:buSzPts val="1800"/>
              <a:buFont typeface="Arial"/>
              <a:buNone/>
            </a:pP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Nella maggior parte delle aree </a:t>
            </a:r>
            <a:r>
              <a:rPr b="1" lang="fr-FR" sz="1800">
                <a:solidFill>
                  <a:schemeClr val="dk1"/>
                </a:solidFill>
                <a:latin typeface="Calibri"/>
                <a:ea typeface="Calibri"/>
                <a:cs typeface="Calibri"/>
                <a:sym typeface="Calibri"/>
              </a:rPr>
              <a:t>i canali 87 B (161,975 MHz) </a:t>
            </a:r>
            <a:r>
              <a:rPr lang="fr-FR" sz="1800">
                <a:solidFill>
                  <a:schemeClr val="dk1"/>
                </a:solidFill>
                <a:latin typeface="Calibri"/>
                <a:ea typeface="Calibri"/>
                <a:cs typeface="Calibri"/>
                <a:sym typeface="Calibri"/>
              </a:rPr>
              <a:t>e </a:t>
            </a:r>
            <a:r>
              <a:rPr b="1" lang="fr-FR" sz="1800">
                <a:solidFill>
                  <a:schemeClr val="dk1"/>
                </a:solidFill>
                <a:latin typeface="Calibri"/>
                <a:ea typeface="Calibri"/>
                <a:cs typeface="Calibri"/>
                <a:sym typeface="Calibri"/>
              </a:rPr>
              <a:t>88 B (162,025 MHz) </a:t>
            </a:r>
            <a:r>
              <a:rPr lang="fr-FR" sz="1800">
                <a:solidFill>
                  <a:schemeClr val="dk1"/>
                </a:solidFill>
                <a:latin typeface="Calibri"/>
                <a:ea typeface="Calibri"/>
                <a:cs typeface="Calibri"/>
                <a:sym typeface="Calibri"/>
              </a:rPr>
              <a:t>sono utilizzati sia per l'AIS1 che per l'AIS2. </a:t>
            </a:r>
            <a:endParaRPr/>
          </a:p>
          <a:p>
            <a:pPr indent="0" lvl="0" marL="0" marR="0" rtl="0" algn="l">
              <a:spcBef>
                <a:spcPts val="0"/>
              </a:spcBef>
              <a:spcAft>
                <a:spcPts val="0"/>
              </a:spcAft>
              <a:buClr>
                <a:schemeClr val="dk1"/>
              </a:buClr>
              <a:buSzPts val="1800"/>
              <a:buFont typeface="Arial"/>
              <a:buNone/>
            </a:pPr>
            <a:r>
              <a:rPr lang="fr-FR" sz="1800">
                <a:solidFill>
                  <a:schemeClr val="dk1"/>
                </a:solidFill>
                <a:latin typeface="Calibri"/>
                <a:ea typeface="Calibri"/>
                <a:cs typeface="Calibri"/>
                <a:sym typeface="Calibri"/>
              </a:rPr>
              <a:t>Alcuni paesi hanno imposto l'uso di altri canali per evitare interferenze con servizi non AIS preesistenti.</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 I comandi delle stazioni di terra richiedono automaticamente ai transponder delle navi quali frequenze utilizzare per l'AIS1 e l'AIS2, evitando la regolazione dei canali da parte degli operatori.</a:t>
            </a:r>
            <a:endParaRPr/>
          </a:p>
        </p:txBody>
      </p:sp>
      <p:pic>
        <p:nvPicPr>
          <p:cNvPr id="939" name="Google Shape;939;p29"/>
          <p:cNvPicPr preferRelativeResize="0"/>
          <p:nvPr/>
        </p:nvPicPr>
        <p:blipFill rotWithShape="1">
          <a:blip r:embed="rId4">
            <a:alphaModFix/>
          </a:blip>
          <a:srcRect b="0" l="0" r="0" t="0"/>
          <a:stretch/>
        </p:blipFill>
        <p:spPr>
          <a:xfrm>
            <a:off x="561975" y="2640686"/>
            <a:ext cx="2314575" cy="542925"/>
          </a:xfrm>
          <a:prstGeom prst="rect">
            <a:avLst/>
          </a:prstGeom>
          <a:noFill/>
          <a:ln>
            <a:noFill/>
          </a:ln>
        </p:spPr>
      </p:pic>
      <p:pic>
        <p:nvPicPr>
          <p:cNvPr id="940" name="Google Shape;940;p29"/>
          <p:cNvPicPr preferRelativeResize="0"/>
          <p:nvPr/>
        </p:nvPicPr>
        <p:blipFill rotWithShape="1">
          <a:blip r:embed="rId4">
            <a:alphaModFix/>
          </a:blip>
          <a:srcRect b="0" l="0" r="0" t="0"/>
          <a:stretch/>
        </p:blipFill>
        <p:spPr>
          <a:xfrm>
            <a:off x="561975" y="2134670"/>
            <a:ext cx="2314575" cy="542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6" name="Shape 616"/>
        <p:cNvGrpSpPr/>
        <p:nvPr/>
      </p:nvGrpSpPr>
      <p:grpSpPr>
        <a:xfrm>
          <a:off x="0" y="0"/>
          <a:ext cx="0" cy="0"/>
          <a:chOff x="0" y="0"/>
          <a:chExt cx="0" cy="0"/>
        </a:xfrm>
      </p:grpSpPr>
      <p:sp>
        <p:nvSpPr>
          <p:cNvPr id="617" name="Google Shape;617;p3"/>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id="618" name="Google Shape;618;p3"/>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
        <p:nvSpPr>
          <p:cNvPr id="619" name="Google Shape;619;p3"/>
          <p:cNvSpPr txBox="1"/>
          <p:nvPr/>
        </p:nvSpPr>
        <p:spPr>
          <a:xfrm>
            <a:off x="8900835" y="6348899"/>
            <a:ext cx="30994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u="sng">
                <a:solidFill>
                  <a:srgbClr val="0000FF"/>
                </a:solidFill>
                <a:latin typeface="Calibri"/>
                <a:ea typeface="Calibri"/>
                <a:cs typeface="Calibri"/>
                <a:sym typeface="Calibri"/>
                <a:hlinkClick r:id="rId4">
                  <a:extLst>
                    <a:ext uri="{A12FA001-AC4F-418D-AE19-62706E023703}">
                      <ahyp:hlinkClr val="tx"/>
                    </a:ext>
                  </a:extLst>
                </a:hlinkClick>
              </a:rPr>
              <a:t>www.cybersecpro-project.eu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30"/>
          <p:cNvSpPr txBox="1"/>
          <p:nvPr/>
        </p:nvSpPr>
        <p:spPr>
          <a:xfrm>
            <a:off x="803366" y="80508"/>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TDMA</a:t>
            </a:r>
            <a:endParaRPr/>
          </a:p>
          <a:p>
            <a:pPr indent="0" lvl="0" marL="0" marR="0" rtl="0" algn="l">
              <a:lnSpc>
                <a:spcPct val="90000"/>
              </a:lnSpc>
              <a:spcBef>
                <a:spcPts val="0"/>
              </a:spcBef>
              <a:spcAft>
                <a:spcPts val="0"/>
              </a:spcAft>
              <a:buClr>
                <a:schemeClr val="dk1"/>
              </a:buClr>
              <a:buSzPts val="1400"/>
              <a:buFont typeface="Arial"/>
              <a:buNone/>
            </a:pPr>
            <a:r>
              <a:rPr lang="fr-FR" sz="1400">
                <a:solidFill>
                  <a:schemeClr val="dk1"/>
                </a:solidFill>
                <a:latin typeface="Arial"/>
                <a:ea typeface="Arial"/>
                <a:cs typeface="Arial"/>
                <a:sym typeface="Arial"/>
              </a:rPr>
              <a:t>Fonte : CA CG</a:t>
            </a:r>
            <a:endParaRPr/>
          </a:p>
        </p:txBody>
      </p:sp>
      <p:pic>
        <p:nvPicPr>
          <p:cNvPr descr="Une image contenant texte, capture d’écran, graphisme&#10;&#10;Description générée automatiquement" id="946" name="Google Shape;946;p30"/>
          <p:cNvPicPr preferRelativeResize="0"/>
          <p:nvPr/>
        </p:nvPicPr>
        <p:blipFill rotWithShape="1">
          <a:blip r:embed="rId3">
            <a:alphaModFix/>
          </a:blip>
          <a:srcRect b="0" l="0" r="0" t="0"/>
          <a:stretch/>
        </p:blipFill>
        <p:spPr>
          <a:xfrm>
            <a:off x="1752953" y="514350"/>
            <a:ext cx="8342506" cy="62631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31"/>
          <p:cNvSpPr txBox="1"/>
          <p:nvPr/>
        </p:nvSpPr>
        <p:spPr>
          <a:xfrm>
            <a:off x="442912" y="964168"/>
            <a:ext cx="10491787" cy="46474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2. RATDMA - Accesso multiplo a divisione di tempo ad accesso casuale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RATDMA è uno schema di accesso TDMA semplice disponibile per alcuni tipi di trasmissione dati e per alcuni tipi di dispositivi AIS. Il RATDMA è definito nell'allegato 2 dell'ITU-R M.1371-4 [1], §3.3.4.2.</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Il RATDMA viene utilizzato quando una stazione deve assegnare uno slot che non è stato preannunciato. Ciò avviene generalmente per il primo slot di trasmissione durante l'ingresso nella rete di collegamento dati o per i messaggi di carattere non ripetibile (come la trasmissione di messaggi di testo).</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Elementi chiave del funzionamento RATDMA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Tutte le stazioni condividono un riferimento temporale comune (ora GPS) per determinare l'ora di inizio di ogni slot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La stazione che trasmette utilizzando il RATDMA utilizza la sua "mappa degli slot" interna per selezionare casualmente uno slot che non è attualmente utilizzato da un'altra stazione. Non annuncia l'uso di questo slot o degli slot successivi utilizzati per trasmissioni non periodiche.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Il RATDMA non è adatto alle trasmissioni periodiche, poiché gli slot assegnati con questa tecnica non possono essere conosciuti da altri dispositivi AIS. L'uso di RATDMA per trasmissioni periodiche da parte di molti dispositivi provocherebbe collisioni di dati significative e comprometterebbe l'integrità del sistema.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Il RATDMA è utilizzato dalle stazioni AIS di Classe A per l'"ingresso in rete". Ciò si verifica quando un dispositivo di Classe A viene acceso per la prima volta e non ha precedentemente annunciato la propria assegnazione di slot utilizzando SOTDMA. Per risolvere questo problema si utilizza una trasmissione RATDMA iniziale.</a:t>
            </a:r>
            <a:endParaRPr/>
          </a:p>
          <a:p>
            <a:pPr indent="0" lvl="0" marL="0" marR="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Requisiti hardware per il supporto di RATDMA: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Trasmettitore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Due ricevitori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Decodifica a tempo pieno di tutti i messaggi ricevuti al fine di popolare una mappa interna degli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Ricevitore GPS per fornire un riferimento temporale per la temporizzazione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Memoria sufficiente (RAM) per memorizzare una mappa degli slot per almeno cinque minuti di allocazione degli slot TMDA (lo stato di allocazione per 22500 slot TDMA)</a:t>
            </a:r>
            <a:endParaRPr sz="1400">
              <a:solidFill>
                <a:schemeClr val="dk1"/>
              </a:solidFill>
              <a:latin typeface="Calibri"/>
              <a:ea typeface="Calibri"/>
              <a:cs typeface="Calibri"/>
              <a:sym typeface="Calibri"/>
            </a:endParaRPr>
          </a:p>
        </p:txBody>
      </p:sp>
      <p:sp>
        <p:nvSpPr>
          <p:cNvPr id="952" name="Google Shape;952;p31"/>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Schemi di accesso TDMA per AIS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32"/>
          <p:cNvSpPr txBox="1"/>
          <p:nvPr/>
        </p:nvSpPr>
        <p:spPr>
          <a:xfrm>
            <a:off x="442912" y="964168"/>
            <a:ext cx="10491787" cy="40010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3. ITDMA - Accesso incrementale a divisione di tempo ad accesso multiplo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L'ITDMA viene utilizzato in situazioni specifiche per preannunciare gli slot di trasmissione per i messaggi non periodici. L'ITDMA è definito nella norma ITU-R M.1371-4.</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[1] Allegato 2, §3.3.4.1.</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Elementi chiave del funzionamento dell'ITDMA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Tutte le stazioni condividono un riferimento temporale comune (GPS) che consente loro di determinare con precisione l'ora di inizio di ogni slot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La stazione che trasmette utilizzando l'ITDMA utilizza la sua "mappa degli slot" interna per selezionare casualmente uno slot che non è attualmente utilizzato da un'altra stazione per il proprio uso futuro. Utilizza la trasmissione ITDMA per annunciare l'uso di questo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L'ITDMA viene utilizzato quando una stazione deve annunciare una modifica temporanea dell'intervallo di segnalazione di un messaggio periodico, per preannunciare un messaggio non periodico (ad esempio un messaggio relativo alla sicurezza) o durante l'ingresso nella rete.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ITDMA è necessario per supportare il funzionamento di SOTDMA, ma non viene utilizzato come schema di accesso indipendente.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Requisiti hardware per il supporto di ITDMA: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Trasmettitore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Due ricevitori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Decodifica a tempo pieno di tutti i messaggi ricevuti al fine di popolare una mappa interna degli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Ricevitore GPS per fornire un riferimento temporale per la temporizzazione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Memoria sufficiente (RAM) per memorizzare una mappa degli slot per almeno cinque minuti di allocazioni di slot TMDA (lo stato di allocazione per 22500 slot TDMA</a:t>
            </a:r>
            <a:endParaRPr sz="1400">
              <a:solidFill>
                <a:schemeClr val="dk1"/>
              </a:solidFill>
              <a:latin typeface="Calibri"/>
              <a:ea typeface="Calibri"/>
              <a:cs typeface="Calibri"/>
              <a:sym typeface="Calibri"/>
            </a:endParaRPr>
          </a:p>
        </p:txBody>
      </p:sp>
      <p:sp>
        <p:nvSpPr>
          <p:cNvPr id="958" name="Google Shape;958;p32"/>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Schemi di accesso TDMA per AIS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33"/>
          <p:cNvSpPr txBox="1"/>
          <p:nvPr/>
        </p:nvSpPr>
        <p:spPr>
          <a:xfrm>
            <a:off x="442912" y="964168"/>
            <a:ext cx="10491787" cy="3570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4. FATDMA - Accesso multiplo a divisione di tempo ad accesso fisso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FATDMA è uno schema di accesso TDMA gestito manualmente in cui i dispositivi AIS sono preconfigurati per utilizzare slot TDMA specifici per tutte le trasmissioni. Il FATDMA è utilizzato solo per le </a:t>
            </a:r>
            <a:r>
              <a:rPr b="1" lang="fr-FR" sz="1400">
                <a:solidFill>
                  <a:schemeClr val="dk1"/>
                </a:solidFill>
                <a:latin typeface="Calibri"/>
                <a:ea typeface="Calibri"/>
                <a:cs typeface="Calibri"/>
                <a:sym typeface="Calibri"/>
              </a:rPr>
              <a:t>stazioni base AIS e le </a:t>
            </a:r>
            <a:r>
              <a:rPr lang="fr-FR" sz="1400">
                <a:solidFill>
                  <a:schemeClr val="dk1"/>
                </a:solidFill>
                <a:latin typeface="Calibri"/>
                <a:ea typeface="Calibri"/>
                <a:cs typeface="Calibri"/>
                <a:sym typeface="Calibri"/>
              </a:rPr>
              <a:t>stazioni </a:t>
            </a:r>
            <a:r>
              <a:rPr b="1" lang="fr-FR" sz="1400">
                <a:solidFill>
                  <a:schemeClr val="dk1"/>
                </a:solidFill>
                <a:latin typeface="Calibri"/>
                <a:ea typeface="Calibri"/>
                <a:cs typeface="Calibri"/>
                <a:sym typeface="Calibri"/>
              </a:rPr>
              <a:t>AIS AtoN</a:t>
            </a:r>
            <a:r>
              <a:rPr lang="fr-FR" sz="1400">
                <a:solidFill>
                  <a:schemeClr val="dk1"/>
                </a:solidFill>
                <a:latin typeface="Calibri"/>
                <a:ea typeface="Calibri"/>
                <a:cs typeface="Calibri"/>
                <a:sym typeface="Calibri"/>
              </a:rPr>
              <a:t>. Il FATDMA è definito nell'allegato 2 dell'ITU-R M.1371-4 [1], §3.3.4.3.</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Elementi chiave del funzionamento di FATDMA: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Tutte le stazioni condividono un riferimento temporale comune (GPS) che consente loro di determinare con precisione l'ora di inizio di ogni slot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Le stazioni sono configurate al momento dell'installazione per trasmettere in uno o più slot TDMA specifici.</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Le stazioni configurate per il funzionamento FATDMA trasmettono un messaggio di gestione del collegamento dati che informa le altre stazioni dell'assegnazione degli slot FATDMA. Questo blocca l'uso di questi slot da parte di qualsiasi altra stazione nel raggio d'azione. Per questo motivo l'uso di FATDMA è ridotto al minimo per minimizzare l'impatto sul comportamento dinamico della rete AIS.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Le stazioni configurate per il funzionamento FATDMA trasmettono solo negli slot predefiniti.</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Requisiti hardware per il supporto di FATDMA: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Trasmettitore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Ricevitore GPS per fornire un riferimento temporale per la temporizzazione TDMA</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Si noti che non è richiesta alcuna capacità del ricevitore per supportare lo schema di accesso FATDMA.</a:t>
            </a:r>
            <a:endParaRPr sz="1400">
              <a:solidFill>
                <a:schemeClr val="dk1"/>
              </a:solidFill>
              <a:latin typeface="Calibri"/>
              <a:ea typeface="Calibri"/>
              <a:cs typeface="Calibri"/>
              <a:sym typeface="Calibri"/>
            </a:endParaRPr>
          </a:p>
        </p:txBody>
      </p:sp>
      <p:sp>
        <p:nvSpPr>
          <p:cNvPr id="964" name="Google Shape;964;p33"/>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Schemi di accesso TDMA per AIS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34"/>
          <p:cNvSpPr txBox="1"/>
          <p:nvPr/>
        </p:nvSpPr>
        <p:spPr>
          <a:xfrm>
            <a:off x="442912" y="964168"/>
            <a:ext cx="10491787" cy="42165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5. CSTDMA - Accesso multiplo a divisione di tempo con senso della portante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Il CSTDMA è definito per le stazioni AIS di Classe B e consente di sviluppare un ricetrasmettitore a basso costo che sia completamente interoperabile con le trasmissioni SOTDMA, garantendo al contempo la priorità alle trasmissioni SOTDMA. Il CSTDMA è definito nell'allegato 7 dell'ITU-R M.1371-4 [1].</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Elementi chiave del funzionamento CSTDMA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La temporizzazione dello slot TDMA è determinata dalla temporizzazione delle trasmissioni AIS di classe A o della stazione base AIS nel raggio d'azione del ricevitore.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La temporizzazione basata sul GPS non è necessaria.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Le stazioni che utilizzano il CSTDMA monitorano continuamente il livello di rumore di fondo dei canali radio AIS. Questo livello di fondo viene utilizzato come riferimento per la misurazione dell'intensità del segnale ricevuto all'inizio di ogni slot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Quando è richiesta una trasmissione, viene selezionato a caso uno slot TDMA e viene misurata l'intensità del segnale all'inizio dello slot. Se l'intensità del segnale è significativamente superiore al livello di fondo, si presume che lo slot sia in uso e la trasmissione viene rinviata. Se l'intensità del segnale all'inizio dello slot è vicina al livello di fondo, si presume che lo slot sia inutilizzato e la trasmissione viene effettuata.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Lo schema "ascolta prima di trasmettere" o "carrier sense" funziona su base slot per slot; ciò limita le trasmissioni CSTDMA a un singolo slot TDMA. Non è possibile assegnare slot multipli consecutivi utilizzando questa tecnica.</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Requisiti hardware per il supporto di CSTDMA: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Trasmettitore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Due ricevitori VHF in grado di operare su uno qualsiasi dei canali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Decodifica a tempo pieno di tutti i messaggi ricevuti per eseguire misure di senso della portante.</a:t>
            </a:r>
            <a:endParaRPr sz="1400">
              <a:solidFill>
                <a:schemeClr val="dk1"/>
              </a:solidFill>
              <a:latin typeface="Calibri"/>
              <a:ea typeface="Calibri"/>
              <a:cs typeface="Calibri"/>
              <a:sym typeface="Calibri"/>
            </a:endParaRPr>
          </a:p>
        </p:txBody>
      </p:sp>
      <p:sp>
        <p:nvSpPr>
          <p:cNvPr id="970" name="Google Shape;970;p34"/>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Schemi di accesso TDMA per AIS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Une image contenant texte, capture d’écran, graphisme&#10;&#10;Description générée automatiquement" id="975" name="Google Shape;975;p35"/>
          <p:cNvPicPr preferRelativeResize="0"/>
          <p:nvPr/>
        </p:nvPicPr>
        <p:blipFill rotWithShape="1">
          <a:blip r:embed="rId3">
            <a:alphaModFix/>
          </a:blip>
          <a:srcRect b="0" l="0" r="0" t="0"/>
          <a:stretch/>
        </p:blipFill>
        <p:spPr>
          <a:xfrm>
            <a:off x="2368914" y="176205"/>
            <a:ext cx="8321761" cy="6681795"/>
          </a:xfrm>
          <a:prstGeom prst="rect">
            <a:avLst/>
          </a:prstGeom>
          <a:noFill/>
          <a:ln>
            <a:noFill/>
          </a:ln>
        </p:spPr>
      </p:pic>
      <p:sp>
        <p:nvSpPr>
          <p:cNvPr id="976" name="Google Shape;976;p35"/>
          <p:cNvSpPr txBox="1"/>
          <p:nvPr/>
        </p:nvSpPr>
        <p:spPr>
          <a:xfrm>
            <a:off x="609600" y="80508"/>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CSTDMA</a:t>
            </a:r>
            <a:endParaRPr/>
          </a:p>
          <a:p>
            <a:pPr indent="0" lvl="0" marL="0" marR="0" rtl="0" algn="l">
              <a:lnSpc>
                <a:spcPct val="90000"/>
              </a:lnSpc>
              <a:spcBef>
                <a:spcPts val="0"/>
              </a:spcBef>
              <a:spcAft>
                <a:spcPts val="0"/>
              </a:spcAft>
              <a:buClr>
                <a:schemeClr val="dk1"/>
              </a:buClr>
              <a:buSzPts val="1400"/>
              <a:buFont typeface="Arial"/>
              <a:buNone/>
            </a:pPr>
            <a:r>
              <a:rPr lang="fr-FR" sz="1400">
                <a:solidFill>
                  <a:schemeClr val="dk1"/>
                </a:solidFill>
                <a:latin typeface="Arial"/>
                <a:ea typeface="Arial"/>
                <a:cs typeface="Arial"/>
                <a:sym typeface="Arial"/>
              </a:rPr>
              <a:t>Fonte : CA CG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36"/>
          <p:cNvSpPr txBox="1"/>
          <p:nvPr/>
        </p:nvSpPr>
        <p:spPr>
          <a:xfrm>
            <a:off x="442912" y="964168"/>
            <a:ext cx="10491787"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chemeClr val="dk1"/>
                </a:solidFill>
                <a:latin typeface="Calibri"/>
                <a:ea typeface="Calibri"/>
                <a:cs typeface="Calibri"/>
                <a:sym typeface="Calibri"/>
              </a:rPr>
              <a:t>6. SOTDMA modificato - Accesso multiplo a divisione di tempo auto-organizzato modificato (o PATDMA)</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Il SOTDMA modificato (o TDMA preannunciato) è uno schema di accesso TDMA semplice definito per l'uso in dispositivi di sola trasmissione. Trova applicazione specifica nei segnalatori di emergenza come i ricetrasmettitori AIS di ricerca e soccorso (SART).</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Pur condividendo il nome "SOTDMA" con lo schema di accesso SOTDMA descritto nella sezione 1, questa tecnica ha poco altro in comune con SOTDMA. Il SOTDMA modificato è definito nell'allegato 9 dell'ITU-R M.1371-4 e viene descritto per l'uso in "dispositivi che hanno una portata limitata e che sono in grado di gestire la rete".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operano a basso volume". Un'ulteriore definizione dello schema di accesso è contenuta nella norma sulle apparecchiature AIS SART IEC61097-14 [2] .</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Gli elementi chiave del funzionamento del SOTDMA modificato sono i seguenti:</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Tutte le stazioni condividono un riferimento temporale comune (GPS) che consente loro di determinare con precisione l'ora di inizio di ogni slot TDMA.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Una stazione seleziona casualmente uno slot per la trasmissione. Nella prima trasmissione annuncia la sua intenzione di utilizzare questo slot per il successivo periodo di 8 minuti. All'inizio del periodo successivo viene selezionato casualmente un nuovo slot.</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Le trasmissioni avvengono in "raffiche" di 8 messaggi una volta al minuto. Questo per garantire il successo della trasmissione quando il dispositivo opera in prossimità della superficie del mare e può essere bloccato dalla ricezione dalle mareggiate periodiche.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Il sistema viene definito SOTDMA "modificato" in quanto utilizza lo stesso sistema di preannuncio per le trasmissioni future del SOTDMA completo.</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 Poiché il SOTDMA modificato seleziona in modo casuale gli slot di trasmissione senza conoscere il loro utilizzo da parte di altre stazioni, è probabile che si verifichino collisioni di dati. Ciò è stato ritenuto accettabile per l'uso nei radiofari di emergenza, dove i vantaggi in termini di costi del sistema SOTDMA modificato superano l'impatto delle collisioni di dati (che sono ridotte, dato che i radiofari di emergenza non operano regolarmente o ad alta densità).</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 A causa della probabilità che le trasmissioni casuali entrino in collisione con le trasmissioni di altri ricetrasmettitori AIS, la tecnica SOTDMA modificata non è adatta all'uso in sistemi installati in grandi quantità o in cui viene utilizzato un gran numero di sistemi in una piccola area.</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I requisiti hardware per supportare il SOTDMA modificato sono:</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Trasmettitore VHF in grado di operare su qualsiasi canale AIS nella banda VHF marina.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Calibri"/>
                <a:ea typeface="Calibri"/>
                <a:cs typeface="Calibri"/>
                <a:sym typeface="Calibri"/>
              </a:rPr>
              <a:t>Ricevitore GPS per fornire un riferimento temporale per la temporizzazione TDMA</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Si noti che non è richiesta alcuna capacità del ricevitore per supportare lo schema di accesso SOTDMA modificato.</a:t>
            </a:r>
            <a:endParaRPr/>
          </a:p>
        </p:txBody>
      </p:sp>
      <p:sp>
        <p:nvSpPr>
          <p:cNvPr id="982" name="Google Shape;982;p36"/>
          <p:cNvSpPr txBox="1"/>
          <p:nvPr/>
        </p:nvSpPr>
        <p:spPr>
          <a:xfrm>
            <a:off x="185737" y="58221"/>
            <a:ext cx="72294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Schemi di accesso TDMA per AIS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37"/>
          <p:cNvSpPr txBox="1"/>
          <p:nvPr/>
        </p:nvSpPr>
        <p:spPr>
          <a:xfrm>
            <a:off x="0" y="79375"/>
            <a:ext cx="6657975"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Utilizzo TDMA per servizio</a:t>
            </a:r>
            <a:endParaRPr/>
          </a:p>
        </p:txBody>
      </p:sp>
      <p:pic>
        <p:nvPicPr>
          <p:cNvPr id="988" name="Google Shape;988;p37"/>
          <p:cNvPicPr preferRelativeResize="0"/>
          <p:nvPr/>
        </p:nvPicPr>
        <p:blipFill rotWithShape="1">
          <a:blip r:embed="rId3">
            <a:alphaModFix/>
          </a:blip>
          <a:srcRect b="0" l="0" r="0" t="0"/>
          <a:stretch/>
        </p:blipFill>
        <p:spPr>
          <a:xfrm>
            <a:off x="3657807" y="513337"/>
            <a:ext cx="7743407" cy="5831325"/>
          </a:xfrm>
          <a:prstGeom prst="rect">
            <a:avLst/>
          </a:prstGeom>
          <a:noFill/>
          <a:ln>
            <a:noFill/>
          </a:ln>
        </p:spPr>
      </p:pic>
      <p:sp>
        <p:nvSpPr>
          <p:cNvPr id="989" name="Google Shape;989;p37"/>
          <p:cNvSpPr txBox="1"/>
          <p:nvPr/>
        </p:nvSpPr>
        <p:spPr>
          <a:xfrm>
            <a:off x="8748713" y="6401384"/>
            <a:ext cx="366236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dk1"/>
                </a:solidFill>
                <a:latin typeface="Calibri"/>
                <a:ea typeface="Calibri"/>
                <a:cs typeface="Calibri"/>
                <a:sym typeface="Calibri"/>
              </a:rPr>
              <a:t>Utilizzo del TDMA per tipo di dispositivo</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Une image contenant ciel, espace, étoile, Monde&#10;&#10;Description générée automatiquement" id="994" name="Google Shape;994;p38"/>
          <p:cNvPicPr preferRelativeResize="0"/>
          <p:nvPr/>
        </p:nvPicPr>
        <p:blipFill rotWithShape="1">
          <a:blip r:embed="rId3">
            <a:alphaModFix/>
          </a:blip>
          <a:srcRect b="0" l="0" r="0" t="0"/>
          <a:stretch/>
        </p:blipFill>
        <p:spPr>
          <a:xfrm>
            <a:off x="2256617" y="838201"/>
            <a:ext cx="9619697" cy="5943599"/>
          </a:xfrm>
          <a:prstGeom prst="rect">
            <a:avLst/>
          </a:prstGeom>
          <a:noFill/>
          <a:ln>
            <a:noFill/>
          </a:ln>
        </p:spPr>
      </p:pic>
      <p:sp>
        <p:nvSpPr>
          <p:cNvPr id="995" name="Google Shape;995;p38"/>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Architettura AIS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39"/>
          <p:cNvSpPr txBox="1"/>
          <p:nvPr>
            <p:ph type="title"/>
          </p:nvPr>
        </p:nvSpPr>
        <p:spPr>
          <a:xfrm>
            <a:off x="2606411" y="9130"/>
            <a:ext cx="7329866" cy="53529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b="1" lang="fr-FR" sz="3200"/>
              <a:t>AIS - moduli di interfacciamento</a:t>
            </a:r>
            <a:endParaRPr/>
          </a:p>
        </p:txBody>
      </p:sp>
      <p:sp>
        <p:nvSpPr>
          <p:cNvPr id="1002" name="Google Shape;1002;p39"/>
          <p:cNvSpPr/>
          <p:nvPr/>
        </p:nvSpPr>
        <p:spPr>
          <a:xfrm>
            <a:off x="6543171" y="6131810"/>
            <a:ext cx="1720516" cy="465543"/>
          </a:xfrm>
          <a:prstGeom prst="rect">
            <a:avLst/>
          </a:prstGeom>
          <a:solidFill>
            <a:srgbClr val="A8D08C"/>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Display (ad es. ECDIS)</a:t>
            </a:r>
            <a:endParaRPr/>
          </a:p>
        </p:txBody>
      </p:sp>
      <p:sp>
        <p:nvSpPr>
          <p:cNvPr id="1003" name="Google Shape;1003;p39"/>
          <p:cNvSpPr/>
          <p:nvPr/>
        </p:nvSpPr>
        <p:spPr>
          <a:xfrm>
            <a:off x="5247027" y="834855"/>
            <a:ext cx="1388550" cy="779791"/>
          </a:xfrm>
          <a:prstGeom prst="rect">
            <a:avLst/>
          </a:prstGeom>
          <a:solidFill>
            <a:srgbClr val="FFFFFF"/>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Antenne AIS</a:t>
            </a:r>
            <a:endParaRPr sz="1400">
              <a:solidFill>
                <a:srgbClr val="333366"/>
              </a:solidFill>
              <a:latin typeface="Century Gothic"/>
              <a:ea typeface="Century Gothic"/>
              <a:cs typeface="Century Gothic"/>
              <a:sym typeface="Century Gothic"/>
            </a:endParaRPr>
          </a:p>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(GNSS / VHF)</a:t>
            </a:r>
            <a:endParaRPr/>
          </a:p>
        </p:txBody>
      </p:sp>
      <p:sp>
        <p:nvSpPr>
          <p:cNvPr id="1004" name="Google Shape;1004;p39"/>
          <p:cNvSpPr/>
          <p:nvPr/>
        </p:nvSpPr>
        <p:spPr>
          <a:xfrm>
            <a:off x="9758822" y="1910156"/>
            <a:ext cx="873683" cy="2915670"/>
          </a:xfrm>
          <a:prstGeom prst="rect">
            <a:avLst/>
          </a:prstGeom>
          <a:solidFill>
            <a:srgbClr val="E1EFD8"/>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Interno</a:t>
            </a:r>
            <a:endParaRPr sz="14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Controllo del display</a:t>
            </a:r>
            <a:endParaRPr/>
          </a:p>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Unità</a:t>
            </a:r>
            <a:endParaRPr/>
          </a:p>
        </p:txBody>
      </p:sp>
      <p:sp>
        <p:nvSpPr>
          <p:cNvPr id="1005" name="Google Shape;1005;p39"/>
          <p:cNvSpPr/>
          <p:nvPr/>
        </p:nvSpPr>
        <p:spPr>
          <a:xfrm>
            <a:off x="4022891" y="1688511"/>
            <a:ext cx="4896544" cy="380690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39"/>
          <p:cNvSpPr/>
          <p:nvPr/>
        </p:nvSpPr>
        <p:spPr>
          <a:xfrm>
            <a:off x="5257660" y="3068960"/>
            <a:ext cx="2304256" cy="1368152"/>
          </a:xfrm>
          <a:prstGeom prst="rect">
            <a:avLst/>
          </a:prstGeom>
          <a:solidFill>
            <a:srgbClr val="D5D5D5"/>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000">
                <a:solidFill>
                  <a:srgbClr val="333366"/>
                </a:solidFill>
                <a:latin typeface="Century Gothic"/>
                <a:ea typeface="Century Gothic"/>
                <a:cs typeface="Century Gothic"/>
                <a:sym typeface="Century Gothic"/>
              </a:rPr>
              <a:t>Calcolatrice</a:t>
            </a:r>
            <a:endParaRPr sz="2800">
              <a:solidFill>
                <a:srgbClr val="333366"/>
              </a:solidFill>
              <a:latin typeface="Century Gothic"/>
              <a:ea typeface="Century Gothic"/>
              <a:cs typeface="Century Gothic"/>
              <a:sym typeface="Century Gothic"/>
            </a:endParaRPr>
          </a:p>
        </p:txBody>
      </p:sp>
      <p:sp>
        <p:nvSpPr>
          <p:cNvPr id="1007" name="Google Shape;1007;p39"/>
          <p:cNvSpPr/>
          <p:nvPr/>
        </p:nvSpPr>
        <p:spPr>
          <a:xfrm>
            <a:off x="5326072" y="1751550"/>
            <a:ext cx="1568487" cy="504056"/>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Analizzatore di qualità del segnale GNSS</a:t>
            </a:r>
            <a:endParaRPr/>
          </a:p>
        </p:txBody>
      </p:sp>
      <p:sp>
        <p:nvSpPr>
          <p:cNvPr id="1008" name="Google Shape;1008;p39"/>
          <p:cNvSpPr/>
          <p:nvPr/>
        </p:nvSpPr>
        <p:spPr>
          <a:xfrm>
            <a:off x="6333969" y="4509121"/>
            <a:ext cx="1142444" cy="443923"/>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Tabella dei binari</a:t>
            </a:r>
            <a:endParaRPr/>
          </a:p>
        </p:txBody>
      </p:sp>
      <p:cxnSp>
        <p:nvCxnSpPr>
          <p:cNvPr id="1009" name="Google Shape;1009;p39"/>
          <p:cNvCxnSpPr/>
          <p:nvPr/>
        </p:nvCxnSpPr>
        <p:spPr>
          <a:xfrm rot="10800000">
            <a:off x="3158795" y="2852936"/>
            <a:ext cx="864096" cy="0"/>
          </a:xfrm>
          <a:prstGeom prst="straightConnector1">
            <a:avLst/>
          </a:prstGeom>
          <a:noFill/>
          <a:ln cap="flat" cmpd="sng" w="25400">
            <a:solidFill>
              <a:schemeClr val="dk1"/>
            </a:solidFill>
            <a:prstDash val="solid"/>
            <a:miter lim="800000"/>
            <a:headEnd len="sm" w="sm" type="none"/>
            <a:tailEnd len="med" w="med" type="stealth"/>
          </a:ln>
        </p:spPr>
      </p:cxnSp>
      <p:sp>
        <p:nvSpPr>
          <p:cNvPr id="1010" name="Google Shape;1010;p39"/>
          <p:cNvSpPr txBox="1"/>
          <p:nvPr/>
        </p:nvSpPr>
        <p:spPr>
          <a:xfrm>
            <a:off x="3230803" y="2564905"/>
            <a:ext cx="70987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NMEA</a:t>
            </a:r>
            <a:endParaRPr/>
          </a:p>
          <a:p>
            <a:pPr indent="0" lvl="0" marL="0" marR="0" rtl="0" algn="ctr">
              <a:spcBef>
                <a:spcPts val="0"/>
              </a:spcBef>
              <a:spcAft>
                <a:spcPts val="0"/>
              </a:spcAft>
              <a:buNone/>
            </a:pPr>
            <a:r>
              <a:rPr lang="fr-FR" sz="1600">
                <a:solidFill>
                  <a:schemeClr val="dk1"/>
                </a:solidFill>
                <a:latin typeface="Calibri"/>
                <a:ea typeface="Calibri"/>
                <a:cs typeface="Calibri"/>
                <a:sym typeface="Calibri"/>
              </a:rPr>
              <a:t>link</a:t>
            </a:r>
            <a:endParaRPr sz="1600">
              <a:solidFill>
                <a:schemeClr val="dk1"/>
              </a:solidFill>
              <a:latin typeface="Calibri"/>
              <a:ea typeface="Calibri"/>
              <a:cs typeface="Calibri"/>
              <a:sym typeface="Calibri"/>
            </a:endParaRPr>
          </a:p>
        </p:txBody>
      </p:sp>
      <p:sp>
        <p:nvSpPr>
          <p:cNvPr id="1011" name="Google Shape;1011;p39"/>
          <p:cNvSpPr txBox="1"/>
          <p:nvPr/>
        </p:nvSpPr>
        <p:spPr>
          <a:xfrm>
            <a:off x="3158796" y="3924346"/>
            <a:ext cx="85023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rgbClr val="00B050"/>
                </a:solidFill>
                <a:latin typeface="Calibri"/>
                <a:ea typeface="Calibri"/>
                <a:cs typeface="Calibri"/>
                <a:sym typeface="Calibri"/>
              </a:rPr>
              <a:t>Web</a:t>
            </a:r>
            <a:endParaRPr/>
          </a:p>
          <a:p>
            <a:pPr indent="0" lvl="0" marL="0" marR="0" rtl="0" algn="ctr">
              <a:spcBef>
                <a:spcPts val="0"/>
              </a:spcBef>
              <a:spcAft>
                <a:spcPts val="0"/>
              </a:spcAft>
              <a:buNone/>
            </a:pPr>
            <a:r>
              <a:rPr lang="fr-FR" sz="1600">
                <a:solidFill>
                  <a:srgbClr val="00B050"/>
                </a:solidFill>
                <a:latin typeface="Calibri"/>
                <a:ea typeface="Calibri"/>
                <a:cs typeface="Calibri"/>
                <a:sym typeface="Calibri"/>
              </a:rPr>
              <a:t>servizi</a:t>
            </a:r>
            <a:endParaRPr/>
          </a:p>
        </p:txBody>
      </p:sp>
      <p:cxnSp>
        <p:nvCxnSpPr>
          <p:cNvPr id="1012" name="Google Shape;1012;p39"/>
          <p:cNvCxnSpPr/>
          <p:nvPr/>
        </p:nvCxnSpPr>
        <p:spPr>
          <a:xfrm rot="10800000">
            <a:off x="3158795" y="4221088"/>
            <a:ext cx="864096" cy="0"/>
          </a:xfrm>
          <a:prstGeom prst="straightConnector1">
            <a:avLst/>
          </a:prstGeom>
          <a:noFill/>
          <a:ln cap="flat" cmpd="sng" w="25400">
            <a:solidFill>
              <a:srgbClr val="00B050"/>
            </a:solidFill>
            <a:prstDash val="solid"/>
            <a:miter lim="800000"/>
            <a:headEnd len="med" w="med" type="stealth"/>
            <a:tailEnd len="med" w="med" type="stealth"/>
          </a:ln>
        </p:spPr>
      </p:cxnSp>
      <p:sp>
        <p:nvSpPr>
          <p:cNvPr id="1013" name="Google Shape;1013;p39"/>
          <p:cNvSpPr/>
          <p:nvPr/>
        </p:nvSpPr>
        <p:spPr>
          <a:xfrm>
            <a:off x="6816080" y="849010"/>
            <a:ext cx="1312786" cy="779791"/>
          </a:xfrm>
          <a:prstGeom prst="rect">
            <a:avLst/>
          </a:prstGeom>
          <a:solidFill>
            <a:srgbClr val="7F7F7F"/>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entury Gothic"/>
                <a:ea typeface="Century Gothic"/>
                <a:cs typeface="Century Gothic"/>
                <a:sym typeface="Century Gothic"/>
              </a:rPr>
              <a:t>Antenna UHF</a:t>
            </a:r>
            <a:endParaRPr sz="14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lang="fr-FR" sz="1100">
                <a:solidFill>
                  <a:schemeClr val="lt1"/>
                </a:solidFill>
                <a:latin typeface="Century Gothic"/>
                <a:ea typeface="Century Gothic"/>
                <a:cs typeface="Century Gothic"/>
                <a:sym typeface="Century Gothic"/>
              </a:rPr>
              <a:t>(studio di fattibilità)</a:t>
            </a:r>
            <a:endParaRPr/>
          </a:p>
        </p:txBody>
      </p:sp>
      <p:sp>
        <p:nvSpPr>
          <p:cNvPr id="1014" name="Google Shape;1014;p39"/>
          <p:cNvSpPr/>
          <p:nvPr/>
        </p:nvSpPr>
        <p:spPr>
          <a:xfrm>
            <a:off x="4896159" y="6033586"/>
            <a:ext cx="1430988" cy="779791"/>
          </a:xfrm>
          <a:prstGeom prst="rect">
            <a:avLst/>
          </a:prstGeom>
          <a:solidFill>
            <a:srgbClr val="FFFFFF"/>
          </a:solidFill>
          <a:ln cap="flat" cmpd="sng" w="9525">
            <a:solidFill>
              <a:srgbClr val="333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333366"/>
                </a:solidFill>
                <a:latin typeface="Century Gothic"/>
                <a:ea typeface="Century Gothic"/>
                <a:cs typeface="Century Gothic"/>
                <a:sym typeface="Century Gothic"/>
              </a:rPr>
              <a:t>Sensori esterni (radar / optronic)</a:t>
            </a:r>
            <a:endParaRPr/>
          </a:p>
        </p:txBody>
      </p:sp>
      <p:sp>
        <p:nvSpPr>
          <p:cNvPr id="1015" name="Google Shape;1015;p39"/>
          <p:cNvSpPr/>
          <p:nvPr/>
        </p:nvSpPr>
        <p:spPr>
          <a:xfrm>
            <a:off x="5413631" y="4509120"/>
            <a:ext cx="848330" cy="504056"/>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Driver dei sensori</a:t>
            </a:r>
            <a:endParaRPr/>
          </a:p>
        </p:txBody>
      </p:sp>
      <p:sp>
        <p:nvSpPr>
          <p:cNvPr id="1016" name="Google Shape;1016;p39"/>
          <p:cNvSpPr txBox="1"/>
          <p:nvPr/>
        </p:nvSpPr>
        <p:spPr>
          <a:xfrm>
            <a:off x="8986526" y="2564905"/>
            <a:ext cx="70987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NMEA</a:t>
            </a:r>
            <a:endParaRPr/>
          </a:p>
        </p:txBody>
      </p:sp>
      <p:cxnSp>
        <p:nvCxnSpPr>
          <p:cNvPr id="1017" name="Google Shape;1017;p39"/>
          <p:cNvCxnSpPr/>
          <p:nvPr/>
        </p:nvCxnSpPr>
        <p:spPr>
          <a:xfrm rot="10800000">
            <a:off x="8904312" y="2852936"/>
            <a:ext cx="864096" cy="0"/>
          </a:xfrm>
          <a:prstGeom prst="straightConnector1">
            <a:avLst/>
          </a:prstGeom>
          <a:noFill/>
          <a:ln cap="flat" cmpd="sng" w="25400">
            <a:solidFill>
              <a:srgbClr val="000000"/>
            </a:solidFill>
            <a:prstDash val="solid"/>
            <a:miter lim="800000"/>
            <a:headEnd len="med" w="med" type="stealth"/>
            <a:tailEnd len="med" w="med" type="stealth"/>
          </a:ln>
        </p:spPr>
      </p:cxnSp>
      <p:cxnSp>
        <p:nvCxnSpPr>
          <p:cNvPr id="1018" name="Google Shape;1018;p39"/>
          <p:cNvCxnSpPr/>
          <p:nvPr/>
        </p:nvCxnSpPr>
        <p:spPr>
          <a:xfrm rot="10800000">
            <a:off x="7119235" y="5517232"/>
            <a:ext cx="0" cy="648072"/>
          </a:xfrm>
          <a:prstGeom prst="straightConnector1">
            <a:avLst/>
          </a:prstGeom>
          <a:noFill/>
          <a:ln cap="flat" cmpd="sng" w="25400">
            <a:solidFill>
              <a:schemeClr val="dk1"/>
            </a:solidFill>
            <a:prstDash val="solid"/>
            <a:miter lim="800000"/>
            <a:headEnd len="med" w="med" type="stealth"/>
            <a:tailEnd len="sm" w="sm" type="none"/>
          </a:ln>
        </p:spPr>
      </p:cxnSp>
      <p:cxnSp>
        <p:nvCxnSpPr>
          <p:cNvPr id="1019" name="Google Shape;1019;p39"/>
          <p:cNvCxnSpPr/>
          <p:nvPr/>
        </p:nvCxnSpPr>
        <p:spPr>
          <a:xfrm flipH="1" rot="10800000">
            <a:off x="5314449" y="5517232"/>
            <a:ext cx="4586" cy="504056"/>
          </a:xfrm>
          <a:prstGeom prst="straightConnector1">
            <a:avLst/>
          </a:prstGeom>
          <a:noFill/>
          <a:ln cap="flat" cmpd="sng" w="25400">
            <a:solidFill>
              <a:schemeClr val="dk1"/>
            </a:solidFill>
            <a:prstDash val="solid"/>
            <a:miter lim="800000"/>
            <a:headEnd len="med" w="med" type="stealth"/>
            <a:tailEnd len="med" w="med" type="stealth"/>
          </a:ln>
        </p:spPr>
      </p:cxnSp>
      <p:sp>
        <p:nvSpPr>
          <p:cNvPr id="1020" name="Google Shape;1020;p39"/>
          <p:cNvSpPr txBox="1"/>
          <p:nvPr/>
        </p:nvSpPr>
        <p:spPr>
          <a:xfrm>
            <a:off x="6376795" y="5661248"/>
            <a:ext cx="135898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Collegamento NMEA</a:t>
            </a:r>
            <a:endParaRPr sz="1600">
              <a:solidFill>
                <a:schemeClr val="dk1"/>
              </a:solidFill>
              <a:latin typeface="Calibri"/>
              <a:ea typeface="Calibri"/>
              <a:cs typeface="Calibri"/>
              <a:sym typeface="Calibri"/>
            </a:endParaRPr>
          </a:p>
        </p:txBody>
      </p:sp>
      <p:cxnSp>
        <p:nvCxnSpPr>
          <p:cNvPr id="1021" name="Google Shape;1021;p39"/>
          <p:cNvCxnSpPr/>
          <p:nvPr/>
        </p:nvCxnSpPr>
        <p:spPr>
          <a:xfrm rot="10800000">
            <a:off x="8904312" y="4293096"/>
            <a:ext cx="864096" cy="0"/>
          </a:xfrm>
          <a:prstGeom prst="straightConnector1">
            <a:avLst/>
          </a:prstGeom>
          <a:noFill/>
          <a:ln cap="flat" cmpd="sng" w="25400">
            <a:solidFill>
              <a:srgbClr val="00B050"/>
            </a:solidFill>
            <a:prstDash val="solid"/>
            <a:miter lim="800000"/>
            <a:headEnd len="med" w="med" type="stealth"/>
            <a:tailEnd len="med" w="med" type="stealth"/>
          </a:ln>
        </p:spPr>
      </p:cxnSp>
      <p:sp>
        <p:nvSpPr>
          <p:cNvPr id="1022" name="Google Shape;1022;p39"/>
          <p:cNvSpPr txBox="1"/>
          <p:nvPr/>
        </p:nvSpPr>
        <p:spPr>
          <a:xfrm>
            <a:off x="8918176" y="3996354"/>
            <a:ext cx="85023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rgbClr val="00B050"/>
                </a:solidFill>
                <a:latin typeface="Calibri"/>
                <a:ea typeface="Calibri"/>
                <a:cs typeface="Calibri"/>
                <a:sym typeface="Calibri"/>
              </a:rPr>
              <a:t>Web</a:t>
            </a:r>
            <a:endParaRPr/>
          </a:p>
          <a:p>
            <a:pPr indent="0" lvl="0" marL="0" marR="0" rtl="0" algn="ctr">
              <a:spcBef>
                <a:spcPts val="0"/>
              </a:spcBef>
              <a:spcAft>
                <a:spcPts val="0"/>
              </a:spcAft>
              <a:buNone/>
            </a:pPr>
            <a:r>
              <a:rPr lang="fr-FR" sz="1600">
                <a:solidFill>
                  <a:srgbClr val="00B050"/>
                </a:solidFill>
                <a:latin typeface="Calibri"/>
                <a:ea typeface="Calibri"/>
                <a:cs typeface="Calibri"/>
                <a:sym typeface="Calibri"/>
              </a:rPr>
              <a:t>servizi</a:t>
            </a:r>
            <a:endParaRPr/>
          </a:p>
        </p:txBody>
      </p:sp>
      <p:sp>
        <p:nvSpPr>
          <p:cNvPr id="1023" name="Google Shape;1023;p39"/>
          <p:cNvSpPr/>
          <p:nvPr/>
        </p:nvSpPr>
        <p:spPr>
          <a:xfrm rot="5400000">
            <a:off x="3733763" y="2626134"/>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seriale</a:t>
            </a:r>
            <a:endParaRPr/>
          </a:p>
        </p:txBody>
      </p:sp>
      <p:sp>
        <p:nvSpPr>
          <p:cNvPr id="1024" name="Google Shape;1024;p39"/>
          <p:cNvSpPr/>
          <p:nvPr/>
        </p:nvSpPr>
        <p:spPr>
          <a:xfrm rot="5400000">
            <a:off x="8074057" y="2923849"/>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seriale</a:t>
            </a:r>
            <a:endParaRPr/>
          </a:p>
        </p:txBody>
      </p:sp>
      <p:sp>
        <p:nvSpPr>
          <p:cNvPr id="1025" name="Google Shape;1025;p39"/>
          <p:cNvSpPr/>
          <p:nvPr/>
        </p:nvSpPr>
        <p:spPr>
          <a:xfrm rot="5400000">
            <a:off x="3733763" y="4003969"/>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ETH</a:t>
            </a:r>
            <a:endParaRPr/>
          </a:p>
        </p:txBody>
      </p:sp>
      <p:sp>
        <p:nvSpPr>
          <p:cNvPr id="1026" name="Google Shape;1026;p39"/>
          <p:cNvSpPr/>
          <p:nvPr/>
        </p:nvSpPr>
        <p:spPr>
          <a:xfrm rot="5400000">
            <a:off x="8086414" y="4219993"/>
            <a:ext cx="1142444" cy="443923"/>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ETH</a:t>
            </a:r>
            <a:endParaRPr/>
          </a:p>
        </p:txBody>
      </p:sp>
      <p:sp>
        <p:nvSpPr>
          <p:cNvPr id="1027" name="Google Shape;1027;p39"/>
          <p:cNvSpPr/>
          <p:nvPr/>
        </p:nvSpPr>
        <p:spPr>
          <a:xfrm>
            <a:off x="2002178" y="2132856"/>
            <a:ext cx="1166205" cy="2915670"/>
          </a:xfrm>
          <a:prstGeom prst="rect">
            <a:avLst/>
          </a:prstGeom>
          <a:solidFill>
            <a:srgbClr val="E1EFD8"/>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Altri sistemi collegati</a:t>
            </a:r>
            <a:endParaRPr sz="14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(CCS, CNY)</a:t>
            </a:r>
            <a:endParaRPr/>
          </a:p>
        </p:txBody>
      </p:sp>
      <p:sp>
        <p:nvSpPr>
          <p:cNvPr id="1028" name="Google Shape;1028;p39"/>
          <p:cNvSpPr/>
          <p:nvPr/>
        </p:nvSpPr>
        <p:spPr>
          <a:xfrm>
            <a:off x="4598956" y="2132857"/>
            <a:ext cx="602007" cy="2796545"/>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Convertitore di modelli di dati</a:t>
            </a:r>
            <a:endParaRPr sz="1400">
              <a:solidFill>
                <a:schemeClr val="dk1"/>
              </a:solidFill>
              <a:latin typeface="Century Gothic"/>
              <a:ea typeface="Century Gothic"/>
              <a:cs typeface="Century Gothic"/>
              <a:sym typeface="Century Gothic"/>
            </a:endParaRPr>
          </a:p>
        </p:txBody>
      </p:sp>
      <p:sp>
        <p:nvSpPr>
          <p:cNvPr id="1029" name="Google Shape;1029;p39"/>
          <p:cNvSpPr/>
          <p:nvPr/>
        </p:nvSpPr>
        <p:spPr>
          <a:xfrm>
            <a:off x="4886987" y="5116717"/>
            <a:ext cx="627950" cy="313069"/>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seriale</a:t>
            </a:r>
            <a:endParaRPr/>
          </a:p>
        </p:txBody>
      </p:sp>
      <p:sp>
        <p:nvSpPr>
          <p:cNvPr id="1030" name="Google Shape;1030;p39"/>
          <p:cNvSpPr/>
          <p:nvPr/>
        </p:nvSpPr>
        <p:spPr>
          <a:xfrm>
            <a:off x="5627189" y="5116717"/>
            <a:ext cx="627950" cy="313069"/>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ETH</a:t>
            </a:r>
            <a:endParaRPr/>
          </a:p>
        </p:txBody>
      </p:sp>
      <p:sp>
        <p:nvSpPr>
          <p:cNvPr id="1031" name="Google Shape;1031;p39"/>
          <p:cNvSpPr/>
          <p:nvPr/>
        </p:nvSpPr>
        <p:spPr>
          <a:xfrm>
            <a:off x="6804027" y="5116717"/>
            <a:ext cx="627950" cy="313069"/>
          </a:xfrm>
          <a:prstGeom prst="rect">
            <a:avLst/>
          </a:prstGeom>
          <a:solidFill>
            <a:srgbClr val="F7CAAC"/>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seriale</a:t>
            </a:r>
            <a:endParaRPr/>
          </a:p>
        </p:txBody>
      </p:sp>
      <p:cxnSp>
        <p:nvCxnSpPr>
          <p:cNvPr id="1032" name="Google Shape;1032;p39"/>
          <p:cNvCxnSpPr/>
          <p:nvPr/>
        </p:nvCxnSpPr>
        <p:spPr>
          <a:xfrm flipH="1" rot="10800000">
            <a:off x="5962521" y="5517232"/>
            <a:ext cx="4586" cy="504056"/>
          </a:xfrm>
          <a:prstGeom prst="straightConnector1">
            <a:avLst/>
          </a:prstGeom>
          <a:noFill/>
          <a:ln cap="flat" cmpd="sng" w="25400">
            <a:solidFill>
              <a:schemeClr val="dk1"/>
            </a:solidFill>
            <a:prstDash val="solid"/>
            <a:miter lim="800000"/>
            <a:headEnd len="med" w="med" type="stealth"/>
            <a:tailEnd len="med" w="med" type="stealth"/>
          </a:ln>
        </p:spPr>
      </p:cxnSp>
      <p:sp>
        <p:nvSpPr>
          <p:cNvPr id="1033" name="Google Shape;1033;p39"/>
          <p:cNvSpPr txBox="1"/>
          <p:nvPr/>
        </p:nvSpPr>
        <p:spPr>
          <a:xfrm>
            <a:off x="4598956" y="5682734"/>
            <a:ext cx="186991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Collegamento NMEA / IP</a:t>
            </a:r>
            <a:endParaRPr sz="1600">
              <a:solidFill>
                <a:schemeClr val="dk1"/>
              </a:solidFill>
              <a:latin typeface="Calibri"/>
              <a:ea typeface="Calibri"/>
              <a:cs typeface="Calibri"/>
              <a:sym typeface="Calibri"/>
            </a:endParaRPr>
          </a:p>
        </p:txBody>
      </p:sp>
      <p:sp>
        <p:nvSpPr>
          <p:cNvPr id="1034" name="Google Shape;1034;p39"/>
          <p:cNvSpPr/>
          <p:nvPr/>
        </p:nvSpPr>
        <p:spPr>
          <a:xfrm>
            <a:off x="7097678" y="1751549"/>
            <a:ext cx="942539" cy="743311"/>
          </a:xfrm>
          <a:prstGeom prst="rect">
            <a:avLst/>
          </a:prstGeom>
          <a:solidFill>
            <a:schemeClr val="dk1"/>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entury Gothic"/>
                <a:ea typeface="Century Gothic"/>
                <a:cs typeface="Century Gothic"/>
                <a:sym typeface="Century Gothic"/>
              </a:rPr>
              <a:t>Modulo UHF</a:t>
            </a:r>
            <a:endParaRPr/>
          </a:p>
        </p:txBody>
      </p:sp>
      <p:sp>
        <p:nvSpPr>
          <p:cNvPr id="1035" name="Google Shape;1035;p39"/>
          <p:cNvSpPr/>
          <p:nvPr/>
        </p:nvSpPr>
        <p:spPr>
          <a:xfrm>
            <a:off x="5330235" y="2295715"/>
            <a:ext cx="1568487" cy="701237"/>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Analizzatore di autenticità dei messaggi AIS</a:t>
            </a:r>
            <a:endParaRPr/>
          </a:p>
        </p:txBody>
      </p:sp>
      <p:sp>
        <p:nvSpPr>
          <p:cNvPr id="1036" name="Google Shape;1036;p39"/>
          <p:cNvSpPr/>
          <p:nvPr/>
        </p:nvSpPr>
        <p:spPr>
          <a:xfrm>
            <a:off x="7632883" y="2529554"/>
            <a:ext cx="729667" cy="2915670"/>
          </a:xfrm>
          <a:prstGeom prst="rect">
            <a:avLst/>
          </a:prstGeom>
          <a:solidFill>
            <a:srgbClr val="A7DEF8"/>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entury Gothic"/>
                <a:ea typeface="Century Gothic"/>
                <a:cs typeface="Century Gothic"/>
                <a:sym typeface="Century Gothic"/>
              </a:rPr>
              <a:t>Software di gestione AIS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Book Antiqua"/>
              <a:buNone/>
            </a:pPr>
            <a:r>
              <a:rPr lang="fr-FR">
                <a:solidFill>
                  <a:schemeClr val="accent1"/>
                </a:solidFill>
              </a:rPr>
              <a:t>Obiettivi: </a:t>
            </a:r>
            <a:r>
              <a:rPr lang="fr-FR" sz="3600">
                <a:solidFill>
                  <a:srgbClr val="FFFFFF"/>
                </a:solidFill>
                <a:latin typeface="Arial"/>
                <a:ea typeface="Arial"/>
                <a:cs typeface="Arial"/>
                <a:sym typeface="Arial"/>
              </a:rPr>
              <a:t>Questo workshop, progettato per gli amministratori CIS dei sistemi marittimi, mira a mostrare le vulnerabilità degli AIS per migliorare le loro capacità di riconoscere gli stessi attacchi.</a:t>
            </a:r>
            <a:endParaRPr/>
          </a:p>
        </p:txBody>
      </p:sp>
      <p:sp>
        <p:nvSpPr>
          <p:cNvPr id="625" name="Google Shape;625;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CHI</a:t>
            </a:r>
            <a:endParaRPr/>
          </a:p>
        </p:txBody>
      </p:sp>
      <p:sp>
        <p:nvSpPr>
          <p:cNvPr id="626" name="Google Shape;626;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Mqritime CIS qdministrqtors</a:t>
            </a:r>
            <a:endParaRPr/>
          </a:p>
        </p:txBody>
      </p:sp>
      <p:sp>
        <p:nvSpPr>
          <p:cNvPr id="627" name="Google Shape;627;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COSA</a:t>
            </a:r>
            <a:endParaRPr/>
          </a:p>
        </p:txBody>
      </p:sp>
      <p:sp>
        <p:nvSpPr>
          <p:cNvPr id="628" name="Google Shape;628;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Fondamenti di pentesting avanzato di cybersecurity per AMMINISTRATORI CIS in ambito marittimo</a:t>
            </a:r>
            <a:endParaRPr/>
          </a:p>
        </p:txBody>
      </p:sp>
      <p:sp>
        <p:nvSpPr>
          <p:cNvPr id="629" name="Google Shape;629;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PERCHÉ</a:t>
            </a:r>
            <a:endParaRPr/>
          </a:p>
        </p:txBody>
      </p:sp>
      <p:pic>
        <p:nvPicPr>
          <p:cNvPr descr="Circuit" id="630" name="Google Shape;630;p4"/>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631" name="Google Shape;631;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Fornire ai partecipanti le conoscenze e le competenze necessarie per evitare gli attacchi ai loro sistemi. </a:t>
            </a:r>
            <a:endParaRPr/>
          </a:p>
        </p:txBody>
      </p:sp>
      <p:sp>
        <p:nvSpPr>
          <p:cNvPr id="632" name="Google Shape;632;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FFFF"/>
              </a:buClr>
              <a:buSzPts val="1100"/>
              <a:buFont typeface="Century Gothic"/>
              <a:buNone/>
            </a:pPr>
            <a:fld id="{00000000-1234-1234-1234-123412341234}" type="slidenum">
              <a:rPr b="0" i="0" lang="fr-FR" sz="1100" u="none" cap="none" strike="noStrike">
                <a:solidFill>
                  <a:srgbClr val="FFFFFF"/>
                </a:solidFill>
                <a:latin typeface="Century Gothic"/>
                <a:ea typeface="Century Gothic"/>
                <a:cs typeface="Century Gothic"/>
                <a:sym typeface="Century Gothic"/>
              </a:rPr>
              <a:t>‹#›</a:t>
            </a:fld>
            <a:endParaRPr b="0" i="0" sz="1100" u="none" cap="none" strike="noStrike">
              <a:solidFill>
                <a:srgbClr val="FFFFFF"/>
              </a:solidFill>
              <a:latin typeface="Century Gothic"/>
              <a:ea typeface="Century Gothic"/>
              <a:cs typeface="Century Gothic"/>
              <a:sym typeface="Century Gothic"/>
            </a:endParaRPr>
          </a:p>
        </p:txBody>
      </p:sp>
      <p:pic>
        <p:nvPicPr>
          <p:cNvPr descr="3d Glasses" id="633" name="Google Shape;633;p4"/>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634" name="Google Shape;634;p4"/>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635" name="Google Shape;635;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100"/>
              <a:buFont typeface="Century Gothic"/>
              <a:buNone/>
            </a:pPr>
            <a:r>
              <a:rPr b="0" i="0" lang="fr-FR" sz="1100" u="none" cap="none" strike="noStrike">
                <a:solidFill>
                  <a:srgbClr val="FFFFFF"/>
                </a:solidFill>
                <a:latin typeface="Century Gothic"/>
                <a:ea typeface="Century Gothic"/>
                <a:cs typeface="Century Gothic"/>
                <a:sym typeface="Century Gothic"/>
              </a:rPr>
              <a:t>CSP00010_W_M_PENTESTING PER IL SETTORE MARITTIMO: MODELLO DI PRESENTAZIONE CREATO DA PR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40"/>
          <p:cNvSpPr/>
          <p:nvPr/>
        </p:nvSpPr>
        <p:spPr>
          <a:xfrm>
            <a:off x="2929906" y="1691115"/>
            <a:ext cx="7117452" cy="4662019"/>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000000"/>
                </a:solidFill>
                <a:latin typeface="Calibri"/>
                <a:ea typeface="Calibri"/>
                <a:cs typeface="Calibri"/>
                <a:sym typeface="Calibri"/>
              </a:rPr>
              <a:t>AIS/D</a:t>
            </a:r>
            <a:endParaRPr/>
          </a:p>
        </p:txBody>
      </p:sp>
      <p:sp>
        <p:nvSpPr>
          <p:cNvPr id="1042" name="Google Shape;1042;p40"/>
          <p:cNvSpPr/>
          <p:nvPr/>
        </p:nvSpPr>
        <p:spPr>
          <a:xfrm>
            <a:off x="3137124" y="3623163"/>
            <a:ext cx="1584176" cy="2657963"/>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Interfaccia C2</a:t>
            </a:r>
            <a:endParaRPr/>
          </a:p>
        </p:txBody>
      </p:sp>
      <p:sp>
        <p:nvSpPr>
          <p:cNvPr id="1043" name="Google Shape;1043;p40"/>
          <p:cNvSpPr/>
          <p:nvPr/>
        </p:nvSpPr>
        <p:spPr>
          <a:xfrm>
            <a:off x="7491058" y="3677327"/>
            <a:ext cx="1584176" cy="1944216"/>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Interfaccia CDU</a:t>
            </a:r>
            <a:endParaRPr/>
          </a:p>
        </p:txBody>
      </p:sp>
      <p:sp>
        <p:nvSpPr>
          <p:cNvPr id="1044" name="Google Shape;1044;p40"/>
          <p:cNvSpPr/>
          <p:nvPr/>
        </p:nvSpPr>
        <p:spPr>
          <a:xfrm>
            <a:off x="3292885" y="4071182"/>
            <a:ext cx="1296144" cy="413182"/>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Porta RS232 0</a:t>
            </a:r>
            <a:endParaRPr/>
          </a:p>
        </p:txBody>
      </p:sp>
      <p:sp>
        <p:nvSpPr>
          <p:cNvPr id="1045" name="Google Shape;1045;p40"/>
          <p:cNvSpPr/>
          <p:nvPr/>
        </p:nvSpPr>
        <p:spPr>
          <a:xfrm>
            <a:off x="3309979" y="4936059"/>
            <a:ext cx="1296144" cy="439562"/>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Porta Ethernet 0</a:t>
            </a:r>
            <a:endParaRPr/>
          </a:p>
        </p:txBody>
      </p:sp>
      <p:sp>
        <p:nvSpPr>
          <p:cNvPr id="1046" name="Google Shape;1046;p40"/>
          <p:cNvSpPr/>
          <p:nvPr/>
        </p:nvSpPr>
        <p:spPr>
          <a:xfrm>
            <a:off x="3283154" y="5602914"/>
            <a:ext cx="1296144" cy="577991"/>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Traduttore di modelli di dati</a:t>
            </a:r>
            <a:endParaRPr/>
          </a:p>
        </p:txBody>
      </p:sp>
      <p:sp>
        <p:nvSpPr>
          <p:cNvPr id="1047" name="Google Shape;1047;p40"/>
          <p:cNvSpPr/>
          <p:nvPr/>
        </p:nvSpPr>
        <p:spPr>
          <a:xfrm>
            <a:off x="3010206" y="1587439"/>
            <a:ext cx="129614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Porta RS232 2 e porta Ethernet 2</a:t>
            </a:r>
            <a:endParaRPr/>
          </a:p>
        </p:txBody>
      </p:sp>
      <p:sp>
        <p:nvSpPr>
          <p:cNvPr id="1048" name="Google Shape;1048;p40"/>
          <p:cNvSpPr/>
          <p:nvPr/>
        </p:nvSpPr>
        <p:spPr>
          <a:xfrm>
            <a:off x="7843685" y="2809060"/>
            <a:ext cx="1296144" cy="517223"/>
          </a:xfrm>
          <a:prstGeom prst="rect">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1049" name="Google Shape;1049;p40"/>
          <p:cNvSpPr/>
          <p:nvPr/>
        </p:nvSpPr>
        <p:spPr>
          <a:xfrm>
            <a:off x="7642093" y="5705756"/>
            <a:ext cx="129614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Bilancio di AIS</a:t>
            </a:r>
            <a:endParaRPr/>
          </a:p>
        </p:txBody>
      </p:sp>
      <p:sp>
        <p:nvSpPr>
          <p:cNvPr id="1050" name="Google Shape;1050;p40"/>
          <p:cNvSpPr/>
          <p:nvPr/>
        </p:nvSpPr>
        <p:spPr>
          <a:xfrm>
            <a:off x="5406279" y="3760845"/>
            <a:ext cx="1296144" cy="1867422"/>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Legacy AIS</a:t>
            </a:r>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Processore</a:t>
            </a:r>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1" name="Google Shape;1051;p40"/>
          <p:cNvSpPr/>
          <p:nvPr/>
        </p:nvSpPr>
        <p:spPr>
          <a:xfrm>
            <a:off x="7642093" y="3971124"/>
            <a:ext cx="1296144"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Porta RS232 1</a:t>
            </a:r>
            <a:endParaRPr/>
          </a:p>
        </p:txBody>
      </p:sp>
      <p:sp>
        <p:nvSpPr>
          <p:cNvPr id="1052" name="Google Shape;1052;p40"/>
          <p:cNvSpPr/>
          <p:nvPr/>
        </p:nvSpPr>
        <p:spPr>
          <a:xfrm>
            <a:off x="7642093" y="4845531"/>
            <a:ext cx="1296144"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Porta Ethernet 1</a:t>
            </a:r>
            <a:endParaRPr/>
          </a:p>
        </p:txBody>
      </p:sp>
      <p:sp>
        <p:nvSpPr>
          <p:cNvPr id="1053" name="Google Shape;1053;p40"/>
          <p:cNvSpPr/>
          <p:nvPr/>
        </p:nvSpPr>
        <p:spPr>
          <a:xfrm>
            <a:off x="5920330" y="2896750"/>
            <a:ext cx="1122325" cy="722007"/>
          </a:xfrm>
          <a:prstGeom prst="rect">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Ricevitore GNSS</a:t>
            </a:r>
            <a:endParaRPr sz="1400">
              <a:solidFill>
                <a:schemeClr val="lt1"/>
              </a:solidFill>
              <a:latin typeface="Calibri"/>
              <a:ea typeface="Calibri"/>
              <a:cs typeface="Calibri"/>
              <a:sym typeface="Calibri"/>
            </a:endParaRPr>
          </a:p>
        </p:txBody>
      </p:sp>
      <p:cxnSp>
        <p:nvCxnSpPr>
          <p:cNvPr id="1054" name="Google Shape;1054;p40"/>
          <p:cNvCxnSpPr>
            <a:stCxn id="1050" idx="2"/>
            <a:endCxn id="1049" idx="1"/>
          </p:cNvCxnSpPr>
          <p:nvPr/>
        </p:nvCxnSpPr>
        <p:spPr>
          <a:xfrm flipH="1" rot="-5400000">
            <a:off x="6680151" y="5002467"/>
            <a:ext cx="336000" cy="1587600"/>
          </a:xfrm>
          <a:prstGeom prst="bentConnector2">
            <a:avLst/>
          </a:prstGeom>
          <a:noFill/>
          <a:ln cap="flat" cmpd="sng" w="28575">
            <a:solidFill>
              <a:schemeClr val="dk1"/>
            </a:solidFill>
            <a:prstDash val="solid"/>
            <a:miter lim="800000"/>
            <a:headEnd len="med" w="med" type="triangle"/>
            <a:tailEnd len="med" w="med" type="triangle"/>
          </a:ln>
        </p:spPr>
      </p:cxnSp>
      <p:cxnSp>
        <p:nvCxnSpPr>
          <p:cNvPr id="1055" name="Google Shape;1055;p40"/>
          <p:cNvCxnSpPr>
            <a:stCxn id="1056" idx="3"/>
            <a:endCxn id="1048" idx="1"/>
          </p:cNvCxnSpPr>
          <p:nvPr/>
        </p:nvCxnSpPr>
        <p:spPr>
          <a:xfrm flipH="1" rot="10800000">
            <a:off x="6535687" y="3067663"/>
            <a:ext cx="1308000" cy="1520100"/>
          </a:xfrm>
          <a:prstGeom prst="bentConnector3">
            <a:avLst>
              <a:gd fmla="val 50000" name="adj1"/>
            </a:avLst>
          </a:prstGeom>
          <a:noFill/>
          <a:ln cap="flat" cmpd="sng" w="28575">
            <a:solidFill>
              <a:schemeClr val="dk1"/>
            </a:solidFill>
            <a:prstDash val="solid"/>
            <a:miter lim="800000"/>
            <a:headEnd len="med" w="med" type="triangle"/>
            <a:tailEnd len="med" w="med" type="triangle"/>
          </a:ln>
        </p:spPr>
      </p:cxnSp>
      <p:cxnSp>
        <p:nvCxnSpPr>
          <p:cNvPr id="1057" name="Google Shape;1057;p40"/>
          <p:cNvCxnSpPr>
            <a:endCxn id="1046" idx="3"/>
          </p:cNvCxnSpPr>
          <p:nvPr/>
        </p:nvCxnSpPr>
        <p:spPr>
          <a:xfrm flipH="1">
            <a:off x="4579298" y="5632710"/>
            <a:ext cx="1015800" cy="259200"/>
          </a:xfrm>
          <a:prstGeom prst="bentConnector3">
            <a:avLst>
              <a:gd fmla="val 1731" name="adj1"/>
            </a:avLst>
          </a:prstGeom>
          <a:noFill/>
          <a:ln cap="flat" cmpd="sng" w="28575">
            <a:solidFill>
              <a:schemeClr val="dk1"/>
            </a:solidFill>
            <a:prstDash val="solid"/>
            <a:miter lim="800000"/>
            <a:headEnd len="med" w="med" type="triangle"/>
            <a:tailEnd len="med" w="med" type="triangle"/>
          </a:ln>
        </p:spPr>
      </p:cxnSp>
      <p:cxnSp>
        <p:nvCxnSpPr>
          <p:cNvPr id="1058" name="Google Shape;1058;p40"/>
          <p:cNvCxnSpPr/>
          <p:nvPr/>
        </p:nvCxnSpPr>
        <p:spPr>
          <a:xfrm rot="10800000">
            <a:off x="4721302" y="5326993"/>
            <a:ext cx="66022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59" name="Google Shape;1059;p40"/>
          <p:cNvCxnSpPr/>
          <p:nvPr/>
        </p:nvCxnSpPr>
        <p:spPr>
          <a:xfrm>
            <a:off x="6702424" y="5281905"/>
            <a:ext cx="78863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60" name="Google Shape;1060;p40"/>
          <p:cNvCxnSpPr/>
          <p:nvPr/>
        </p:nvCxnSpPr>
        <p:spPr>
          <a:xfrm rot="10800000">
            <a:off x="6702424" y="5547857"/>
            <a:ext cx="788635" cy="2"/>
          </a:xfrm>
          <a:prstGeom prst="straightConnector1">
            <a:avLst/>
          </a:prstGeom>
          <a:noFill/>
          <a:ln cap="flat" cmpd="sng" w="28575">
            <a:solidFill>
              <a:schemeClr val="dk1"/>
            </a:solidFill>
            <a:prstDash val="solid"/>
            <a:miter lim="800000"/>
            <a:headEnd len="sm" w="sm" type="none"/>
            <a:tailEnd len="med" w="med" type="triangle"/>
          </a:ln>
        </p:spPr>
      </p:cxnSp>
      <p:cxnSp>
        <p:nvCxnSpPr>
          <p:cNvPr id="1061" name="Google Shape;1061;p40"/>
          <p:cNvCxnSpPr/>
          <p:nvPr/>
        </p:nvCxnSpPr>
        <p:spPr>
          <a:xfrm>
            <a:off x="6702424" y="5045479"/>
            <a:ext cx="78863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62" name="Google Shape;1062;p40"/>
          <p:cNvCxnSpPr/>
          <p:nvPr/>
        </p:nvCxnSpPr>
        <p:spPr>
          <a:xfrm>
            <a:off x="6610606" y="4768957"/>
            <a:ext cx="918616" cy="0"/>
          </a:xfrm>
          <a:prstGeom prst="straightConnector1">
            <a:avLst/>
          </a:prstGeom>
          <a:noFill/>
          <a:ln cap="flat" cmpd="sng" w="28575">
            <a:solidFill>
              <a:schemeClr val="dk1"/>
            </a:solidFill>
            <a:prstDash val="solid"/>
            <a:miter lim="800000"/>
            <a:headEnd len="sm" w="sm" type="none"/>
            <a:tailEnd len="med" w="med" type="triangle"/>
          </a:ln>
        </p:spPr>
      </p:cxnSp>
      <p:cxnSp>
        <p:nvCxnSpPr>
          <p:cNvPr id="1063" name="Google Shape;1063;p40"/>
          <p:cNvCxnSpPr/>
          <p:nvPr/>
        </p:nvCxnSpPr>
        <p:spPr>
          <a:xfrm flipH="1">
            <a:off x="6322575" y="3618757"/>
            <a:ext cx="1" cy="175259"/>
          </a:xfrm>
          <a:prstGeom prst="straightConnector1">
            <a:avLst/>
          </a:prstGeom>
          <a:noFill/>
          <a:ln cap="flat" cmpd="sng" w="28575">
            <a:solidFill>
              <a:schemeClr val="dk1"/>
            </a:solidFill>
            <a:prstDash val="solid"/>
            <a:miter lim="800000"/>
            <a:headEnd len="sm" w="sm" type="none"/>
            <a:tailEnd len="med" w="med" type="triangle"/>
          </a:ln>
        </p:spPr>
      </p:cxnSp>
      <p:sp>
        <p:nvSpPr>
          <p:cNvPr id="1064" name="Google Shape;1064;p40"/>
          <p:cNvSpPr txBox="1"/>
          <p:nvPr/>
        </p:nvSpPr>
        <p:spPr>
          <a:xfrm>
            <a:off x="6794457" y="4773490"/>
            <a:ext cx="5693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Stato</a:t>
            </a:r>
            <a:endParaRPr sz="1200">
              <a:solidFill>
                <a:schemeClr val="dk1"/>
              </a:solidFill>
              <a:latin typeface="Calibri"/>
              <a:ea typeface="Calibri"/>
              <a:cs typeface="Calibri"/>
              <a:sym typeface="Calibri"/>
            </a:endParaRPr>
          </a:p>
        </p:txBody>
      </p:sp>
      <p:sp>
        <p:nvSpPr>
          <p:cNvPr id="1065" name="Google Shape;1065;p40"/>
          <p:cNvSpPr txBox="1"/>
          <p:nvPr/>
        </p:nvSpPr>
        <p:spPr>
          <a:xfrm>
            <a:off x="6848593" y="5055806"/>
            <a:ext cx="4747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Dati</a:t>
            </a:r>
            <a:endParaRPr/>
          </a:p>
        </p:txBody>
      </p:sp>
      <p:sp>
        <p:nvSpPr>
          <p:cNvPr id="1066" name="Google Shape;1066;p40"/>
          <p:cNvSpPr txBox="1"/>
          <p:nvPr/>
        </p:nvSpPr>
        <p:spPr>
          <a:xfrm>
            <a:off x="6793377" y="5308671"/>
            <a:ext cx="68018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Impostazioni</a:t>
            </a:r>
            <a:endParaRPr/>
          </a:p>
        </p:txBody>
      </p:sp>
      <p:sp>
        <p:nvSpPr>
          <p:cNvPr id="1067" name="Google Shape;1067;p40"/>
          <p:cNvSpPr txBox="1"/>
          <p:nvPr/>
        </p:nvSpPr>
        <p:spPr>
          <a:xfrm>
            <a:off x="4761569" y="5633054"/>
            <a:ext cx="70878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Dati AIS</a:t>
            </a:r>
            <a:endParaRPr/>
          </a:p>
        </p:txBody>
      </p:sp>
      <p:sp>
        <p:nvSpPr>
          <p:cNvPr id="1068" name="Google Shape;1068;p40"/>
          <p:cNvSpPr txBox="1"/>
          <p:nvPr/>
        </p:nvSpPr>
        <p:spPr>
          <a:xfrm>
            <a:off x="4634646" y="5021125"/>
            <a:ext cx="84901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Elaborazione</a:t>
            </a:r>
            <a:endParaRPr sz="1200">
              <a:solidFill>
                <a:schemeClr val="dk1"/>
              </a:solidFill>
              <a:latin typeface="Calibri"/>
              <a:ea typeface="Calibri"/>
              <a:cs typeface="Calibri"/>
              <a:sym typeface="Calibri"/>
            </a:endParaRPr>
          </a:p>
        </p:txBody>
      </p:sp>
      <p:sp>
        <p:nvSpPr>
          <p:cNvPr id="1069" name="Google Shape;1069;p40"/>
          <p:cNvSpPr/>
          <p:nvPr/>
        </p:nvSpPr>
        <p:spPr>
          <a:xfrm rot="-5400000">
            <a:off x="256938" y="3561785"/>
            <a:ext cx="4048506" cy="846226"/>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Altro</a:t>
            </a:r>
            <a:endParaRPr sz="1400">
              <a:solidFill>
                <a:srgbClr val="000000"/>
              </a:solidFill>
              <a:latin typeface="Calibri"/>
              <a:ea typeface="Calibri"/>
              <a:cs typeface="Calibri"/>
              <a:sym typeface="Calibri"/>
            </a:endParaRPr>
          </a:p>
          <a:p>
            <a:pPr indent="0" lvl="0" marL="0" marR="0" rtl="0" algn="ctr">
              <a:spcBef>
                <a:spcPts val="0"/>
              </a:spcBef>
              <a:spcAft>
                <a:spcPts val="0"/>
              </a:spcAft>
              <a:buNone/>
            </a:pPr>
            <a:r>
              <a:rPr lang="fr-FR" sz="1400">
                <a:solidFill>
                  <a:srgbClr val="000000"/>
                </a:solidFill>
                <a:latin typeface="Calibri"/>
                <a:ea typeface="Calibri"/>
                <a:cs typeface="Calibri"/>
                <a:sym typeface="Calibri"/>
              </a:rPr>
              <a:t>Sistema</a:t>
            </a:r>
            <a:endParaRPr/>
          </a:p>
        </p:txBody>
      </p:sp>
      <p:sp>
        <p:nvSpPr>
          <p:cNvPr id="1070" name="Google Shape;1070;p40"/>
          <p:cNvSpPr/>
          <p:nvPr/>
        </p:nvSpPr>
        <p:spPr>
          <a:xfrm rot="5400000">
            <a:off x="8605500" y="3695142"/>
            <a:ext cx="3947329" cy="478337"/>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Unità di visualizzazione del controllo</a:t>
            </a:r>
            <a:endParaRPr/>
          </a:p>
        </p:txBody>
      </p:sp>
      <p:cxnSp>
        <p:nvCxnSpPr>
          <p:cNvPr id="1071" name="Google Shape;1071;p40"/>
          <p:cNvCxnSpPr>
            <a:stCxn id="1051" idx="3"/>
          </p:cNvCxnSpPr>
          <p:nvPr/>
        </p:nvCxnSpPr>
        <p:spPr>
          <a:xfrm>
            <a:off x="8938237" y="4332128"/>
            <a:ext cx="478200" cy="0"/>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072" name="Google Shape;1072;p40"/>
          <p:cNvCxnSpPr/>
          <p:nvPr/>
        </p:nvCxnSpPr>
        <p:spPr>
          <a:xfrm flipH="1" rot="10800000">
            <a:off x="8931218" y="5235280"/>
            <a:ext cx="485356"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073" name="Google Shape;1073;p40"/>
          <p:cNvCxnSpPr/>
          <p:nvPr/>
        </p:nvCxnSpPr>
        <p:spPr>
          <a:xfrm flipH="1" rot="10800000">
            <a:off x="2700214" y="4259957"/>
            <a:ext cx="581511"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074" name="Google Shape;1074;p40"/>
          <p:cNvCxnSpPr/>
          <p:nvPr/>
        </p:nvCxnSpPr>
        <p:spPr>
          <a:xfrm flipH="1" rot="10800000">
            <a:off x="2741348" y="5167064"/>
            <a:ext cx="581511" cy="1"/>
          </a:xfrm>
          <a:prstGeom prst="straightConnector1">
            <a:avLst/>
          </a:prstGeom>
          <a:noFill/>
          <a:ln cap="flat" cmpd="sng" w="28575">
            <a:solidFill>
              <a:schemeClr val="dk1"/>
            </a:solidFill>
            <a:prstDash val="solid"/>
            <a:miter lim="800000"/>
            <a:headEnd len="med" w="med" type="triangle"/>
            <a:tailEnd len="med" w="med" type="triangle"/>
          </a:ln>
        </p:spPr>
      </p:cxnSp>
      <p:sp>
        <p:nvSpPr>
          <p:cNvPr id="1075" name="Google Shape;1075;p40"/>
          <p:cNvSpPr/>
          <p:nvPr/>
        </p:nvSpPr>
        <p:spPr>
          <a:xfrm>
            <a:off x="2834059" y="892569"/>
            <a:ext cx="1296144"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Sensori (radar e optronica)</a:t>
            </a:r>
            <a:endParaRPr/>
          </a:p>
        </p:txBody>
      </p:sp>
      <p:sp>
        <p:nvSpPr>
          <p:cNvPr id="1076" name="Google Shape;1076;p40"/>
          <p:cNvSpPr/>
          <p:nvPr/>
        </p:nvSpPr>
        <p:spPr>
          <a:xfrm>
            <a:off x="4350382" y="880526"/>
            <a:ext cx="1036089"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ECDIS</a:t>
            </a:r>
            <a:endParaRPr/>
          </a:p>
        </p:txBody>
      </p:sp>
      <p:sp>
        <p:nvSpPr>
          <p:cNvPr id="1077" name="Google Shape;1077;p40"/>
          <p:cNvSpPr/>
          <p:nvPr/>
        </p:nvSpPr>
        <p:spPr>
          <a:xfrm rot="5400000">
            <a:off x="8712052" y="4697051"/>
            <a:ext cx="1943509" cy="478337"/>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Calibri"/>
                <a:ea typeface="Calibri"/>
                <a:cs typeface="Calibri"/>
                <a:sym typeface="Calibri"/>
              </a:rPr>
              <a:t>Software di gestione AIS</a:t>
            </a:r>
            <a:endParaRPr sz="1200">
              <a:solidFill>
                <a:schemeClr val="dk1"/>
              </a:solidFill>
              <a:latin typeface="Calibri"/>
              <a:ea typeface="Calibri"/>
              <a:cs typeface="Calibri"/>
              <a:sym typeface="Calibri"/>
            </a:endParaRPr>
          </a:p>
        </p:txBody>
      </p:sp>
      <p:cxnSp>
        <p:nvCxnSpPr>
          <p:cNvPr id="1078" name="Google Shape;1078;p40"/>
          <p:cNvCxnSpPr/>
          <p:nvPr/>
        </p:nvCxnSpPr>
        <p:spPr>
          <a:xfrm>
            <a:off x="9991067" y="5019684"/>
            <a:ext cx="348931" cy="0"/>
          </a:xfrm>
          <a:prstGeom prst="straightConnector1">
            <a:avLst/>
          </a:prstGeom>
          <a:noFill/>
          <a:ln cap="flat" cmpd="sng" w="28575">
            <a:solidFill>
              <a:schemeClr val="dk1"/>
            </a:solidFill>
            <a:prstDash val="solid"/>
            <a:miter lim="800000"/>
            <a:headEnd len="sm" w="sm" type="none"/>
            <a:tailEnd len="med" w="med" type="triangle"/>
          </a:ln>
        </p:spPr>
      </p:cxnSp>
      <p:sp>
        <p:nvSpPr>
          <p:cNvPr id="1079" name="Google Shape;1079;p40"/>
          <p:cNvSpPr/>
          <p:nvPr/>
        </p:nvSpPr>
        <p:spPr>
          <a:xfrm>
            <a:off x="8626830" y="2211495"/>
            <a:ext cx="1314358" cy="380342"/>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Front-end UHF</a:t>
            </a:r>
            <a:endParaRPr/>
          </a:p>
        </p:txBody>
      </p:sp>
      <p:sp>
        <p:nvSpPr>
          <p:cNvPr id="1080" name="Google Shape;1080;p40"/>
          <p:cNvSpPr/>
          <p:nvPr/>
        </p:nvSpPr>
        <p:spPr>
          <a:xfrm>
            <a:off x="4090327" y="2824742"/>
            <a:ext cx="988567"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Convertitore AIS MSG</a:t>
            </a:r>
            <a:endParaRPr/>
          </a:p>
        </p:txBody>
      </p:sp>
      <p:cxnSp>
        <p:nvCxnSpPr>
          <p:cNvPr id="1081" name="Google Shape;1081;p40"/>
          <p:cNvCxnSpPr>
            <a:stCxn id="1047" idx="2"/>
            <a:endCxn id="1080" idx="1"/>
          </p:cNvCxnSpPr>
          <p:nvPr/>
        </p:nvCxnSpPr>
        <p:spPr>
          <a:xfrm flipH="1" rot="-5400000">
            <a:off x="3384978" y="2377962"/>
            <a:ext cx="978600" cy="432000"/>
          </a:xfrm>
          <a:prstGeom prst="bentConnector2">
            <a:avLst/>
          </a:prstGeom>
          <a:noFill/>
          <a:ln cap="flat" cmpd="sng" w="28575">
            <a:solidFill>
              <a:schemeClr val="dk1"/>
            </a:solidFill>
            <a:prstDash val="solid"/>
            <a:miter lim="800000"/>
            <a:headEnd len="sm" w="sm" type="none"/>
            <a:tailEnd len="med" w="med" type="triangle"/>
          </a:ln>
        </p:spPr>
      </p:cxnSp>
      <p:sp>
        <p:nvSpPr>
          <p:cNvPr id="1082" name="Google Shape;1082;p40"/>
          <p:cNvSpPr txBox="1"/>
          <p:nvPr/>
        </p:nvSpPr>
        <p:spPr>
          <a:xfrm>
            <a:off x="568177" y="43743"/>
            <a:ext cx="431130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800">
                <a:solidFill>
                  <a:schemeClr val="dk2"/>
                </a:solidFill>
                <a:latin typeface="Calibri"/>
                <a:ea typeface="Calibri"/>
                <a:cs typeface="Calibri"/>
                <a:sym typeface="Calibri"/>
              </a:rPr>
              <a:t>DUREVOLE - Vista dettagliata</a:t>
            </a:r>
            <a:endParaRPr sz="2800">
              <a:solidFill>
                <a:schemeClr val="dk2"/>
              </a:solidFill>
              <a:latin typeface="Calibri"/>
              <a:ea typeface="Calibri"/>
              <a:cs typeface="Calibri"/>
              <a:sym typeface="Calibri"/>
            </a:endParaRPr>
          </a:p>
        </p:txBody>
      </p:sp>
      <p:sp>
        <p:nvSpPr>
          <p:cNvPr id="1083" name="Google Shape;1083;p40"/>
          <p:cNvSpPr/>
          <p:nvPr/>
        </p:nvSpPr>
        <p:spPr>
          <a:xfrm>
            <a:off x="6494511" y="1266671"/>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40"/>
          <p:cNvSpPr txBox="1"/>
          <p:nvPr/>
        </p:nvSpPr>
        <p:spPr>
          <a:xfrm>
            <a:off x="6722958" y="834608"/>
            <a:ext cx="84632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GNSS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 Antenna</a:t>
            </a:r>
            <a:endParaRPr sz="1400">
              <a:solidFill>
                <a:schemeClr val="dk1"/>
              </a:solidFill>
              <a:latin typeface="Calibri"/>
              <a:ea typeface="Calibri"/>
              <a:cs typeface="Calibri"/>
              <a:sym typeface="Calibri"/>
            </a:endParaRPr>
          </a:p>
        </p:txBody>
      </p:sp>
      <p:sp>
        <p:nvSpPr>
          <p:cNvPr id="1085" name="Google Shape;1085;p40"/>
          <p:cNvSpPr/>
          <p:nvPr/>
        </p:nvSpPr>
        <p:spPr>
          <a:xfrm>
            <a:off x="5604173" y="946073"/>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40"/>
          <p:cNvSpPr txBox="1"/>
          <p:nvPr/>
        </p:nvSpPr>
        <p:spPr>
          <a:xfrm>
            <a:off x="5897407" y="644592"/>
            <a:ext cx="806246"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r-FR" sz="1400">
                <a:solidFill>
                  <a:schemeClr val="dk1"/>
                </a:solidFill>
                <a:latin typeface="Calibri"/>
                <a:ea typeface="Calibri"/>
                <a:cs typeface="Calibri"/>
                <a:sym typeface="Calibri"/>
              </a:rPr>
              <a:t>VHF </a:t>
            </a:r>
            <a:endParaRPr/>
          </a:p>
          <a:p>
            <a:pPr indent="0" lvl="0" marL="0" marR="0" rtl="0" algn="r">
              <a:spcBef>
                <a:spcPts val="0"/>
              </a:spcBef>
              <a:spcAft>
                <a:spcPts val="0"/>
              </a:spcAft>
              <a:buNone/>
            </a:pPr>
            <a:r>
              <a:rPr lang="fr-FR" sz="1400">
                <a:solidFill>
                  <a:schemeClr val="dk1"/>
                </a:solidFill>
                <a:latin typeface="Calibri"/>
                <a:ea typeface="Calibri"/>
                <a:cs typeface="Calibri"/>
                <a:sym typeface="Calibri"/>
              </a:rPr>
              <a:t>Antenna</a:t>
            </a:r>
            <a:endParaRPr sz="1400">
              <a:solidFill>
                <a:schemeClr val="dk1"/>
              </a:solidFill>
              <a:latin typeface="Calibri"/>
              <a:ea typeface="Calibri"/>
              <a:cs typeface="Calibri"/>
              <a:sym typeface="Calibri"/>
            </a:endParaRPr>
          </a:p>
        </p:txBody>
      </p:sp>
      <p:sp>
        <p:nvSpPr>
          <p:cNvPr id="1087" name="Google Shape;1087;p40"/>
          <p:cNvSpPr/>
          <p:nvPr/>
        </p:nvSpPr>
        <p:spPr>
          <a:xfrm>
            <a:off x="4494688" y="1600606"/>
            <a:ext cx="91251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Porta RS232 3</a:t>
            </a:r>
            <a:endParaRPr/>
          </a:p>
        </p:txBody>
      </p:sp>
      <p:cxnSp>
        <p:nvCxnSpPr>
          <p:cNvPr id="1088" name="Google Shape;1088;p40"/>
          <p:cNvCxnSpPr>
            <a:stCxn id="1076" idx="2"/>
          </p:cNvCxnSpPr>
          <p:nvPr/>
        </p:nvCxnSpPr>
        <p:spPr>
          <a:xfrm>
            <a:off x="4868427" y="1383883"/>
            <a:ext cx="5400" cy="217200"/>
          </a:xfrm>
          <a:prstGeom prst="straightConnector1">
            <a:avLst/>
          </a:prstGeom>
          <a:noFill/>
          <a:ln cap="flat" cmpd="sng" w="28575">
            <a:solidFill>
              <a:schemeClr val="dk1"/>
            </a:solidFill>
            <a:prstDash val="solid"/>
            <a:miter lim="800000"/>
            <a:headEnd len="sm" w="sm" type="none"/>
            <a:tailEnd len="med" w="med" type="triangle"/>
          </a:ln>
        </p:spPr>
      </p:cxnSp>
      <p:cxnSp>
        <p:nvCxnSpPr>
          <p:cNvPr id="1089" name="Google Shape;1089;p40"/>
          <p:cNvCxnSpPr>
            <a:stCxn id="1047" idx="2"/>
          </p:cNvCxnSpPr>
          <p:nvPr/>
        </p:nvCxnSpPr>
        <p:spPr>
          <a:xfrm rot="10800000">
            <a:off x="3656778" y="2101362"/>
            <a:ext cx="1500" cy="3300"/>
          </a:xfrm>
          <a:prstGeom prst="straightConnector1">
            <a:avLst/>
          </a:prstGeom>
          <a:noFill/>
          <a:ln cap="flat" cmpd="sng" w="28575">
            <a:solidFill>
              <a:schemeClr val="dk1"/>
            </a:solidFill>
            <a:prstDash val="solid"/>
            <a:miter lim="800000"/>
            <a:headEnd len="sm" w="sm" type="none"/>
            <a:tailEnd len="med" w="med" type="triangle"/>
          </a:ln>
        </p:spPr>
      </p:cxnSp>
      <p:cxnSp>
        <p:nvCxnSpPr>
          <p:cNvPr id="1090" name="Google Shape;1090;p40"/>
          <p:cNvCxnSpPr/>
          <p:nvPr/>
        </p:nvCxnSpPr>
        <p:spPr>
          <a:xfrm>
            <a:off x="4792487" y="2101473"/>
            <a:ext cx="0" cy="723268"/>
          </a:xfrm>
          <a:prstGeom prst="straightConnector1">
            <a:avLst/>
          </a:prstGeom>
          <a:noFill/>
          <a:ln cap="flat" cmpd="sng" w="28575">
            <a:solidFill>
              <a:schemeClr val="dk1"/>
            </a:solidFill>
            <a:prstDash val="solid"/>
            <a:miter lim="800000"/>
            <a:headEnd len="sm" w="sm" type="none"/>
            <a:tailEnd len="med" w="med" type="triangle"/>
          </a:ln>
        </p:spPr>
      </p:cxnSp>
      <p:cxnSp>
        <p:nvCxnSpPr>
          <p:cNvPr id="1091" name="Google Shape;1091;p40"/>
          <p:cNvCxnSpPr/>
          <p:nvPr/>
        </p:nvCxnSpPr>
        <p:spPr>
          <a:xfrm>
            <a:off x="6719599" y="1594270"/>
            <a:ext cx="0" cy="1258348"/>
          </a:xfrm>
          <a:prstGeom prst="straightConnector1">
            <a:avLst/>
          </a:prstGeom>
          <a:noFill/>
          <a:ln cap="flat" cmpd="sng" w="28575">
            <a:solidFill>
              <a:schemeClr val="dk1"/>
            </a:solidFill>
            <a:prstDash val="solid"/>
            <a:miter lim="800000"/>
            <a:headEnd len="sm" w="sm" type="none"/>
            <a:tailEnd len="med" w="med" type="triangle"/>
          </a:ln>
        </p:spPr>
      </p:cxnSp>
      <p:sp>
        <p:nvSpPr>
          <p:cNvPr id="1092" name="Google Shape;1092;p40"/>
          <p:cNvSpPr/>
          <p:nvPr/>
        </p:nvSpPr>
        <p:spPr>
          <a:xfrm>
            <a:off x="7767038" y="1528598"/>
            <a:ext cx="1131220" cy="432048"/>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RF</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Porta 5 (UHF)</a:t>
            </a:r>
            <a:endParaRPr/>
          </a:p>
        </p:txBody>
      </p:sp>
      <p:cxnSp>
        <p:nvCxnSpPr>
          <p:cNvPr id="1093" name="Google Shape;1093;p40"/>
          <p:cNvCxnSpPr>
            <a:stCxn id="1085" idx="3"/>
          </p:cNvCxnSpPr>
          <p:nvPr/>
        </p:nvCxnSpPr>
        <p:spPr>
          <a:xfrm flipH="1">
            <a:off x="5818463" y="1280007"/>
            <a:ext cx="10800" cy="2473500"/>
          </a:xfrm>
          <a:prstGeom prst="straightConnector1">
            <a:avLst/>
          </a:prstGeom>
          <a:noFill/>
          <a:ln cap="flat" cmpd="sng" w="28575">
            <a:solidFill>
              <a:schemeClr val="dk1"/>
            </a:solidFill>
            <a:prstDash val="solid"/>
            <a:miter lim="800000"/>
            <a:headEnd len="med" w="med" type="triangle"/>
            <a:tailEnd len="med" w="med" type="triangle"/>
          </a:ln>
        </p:spPr>
      </p:cxnSp>
      <p:sp>
        <p:nvSpPr>
          <p:cNvPr id="1094" name="Google Shape;1094;p40"/>
          <p:cNvSpPr/>
          <p:nvPr/>
        </p:nvSpPr>
        <p:spPr>
          <a:xfrm>
            <a:off x="5458478" y="1587439"/>
            <a:ext cx="912514" cy="517223"/>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VHF</a:t>
            </a:r>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Porta 4</a:t>
            </a:r>
            <a:endParaRPr/>
          </a:p>
        </p:txBody>
      </p:sp>
      <p:cxnSp>
        <p:nvCxnSpPr>
          <p:cNvPr id="1095" name="Google Shape;1095;p40"/>
          <p:cNvCxnSpPr>
            <a:stCxn id="1075" idx="2"/>
          </p:cNvCxnSpPr>
          <p:nvPr/>
        </p:nvCxnSpPr>
        <p:spPr>
          <a:xfrm>
            <a:off x="3482131" y="1395926"/>
            <a:ext cx="0" cy="193500"/>
          </a:xfrm>
          <a:prstGeom prst="straightConnector1">
            <a:avLst/>
          </a:prstGeom>
          <a:noFill/>
          <a:ln cap="flat" cmpd="sng" w="28575">
            <a:solidFill>
              <a:schemeClr val="dk1"/>
            </a:solidFill>
            <a:prstDash val="solid"/>
            <a:miter lim="800000"/>
            <a:headEnd len="sm" w="sm" type="none"/>
            <a:tailEnd len="med" w="med" type="triangle"/>
          </a:ln>
        </p:spPr>
      </p:cxnSp>
      <p:sp>
        <p:nvSpPr>
          <p:cNvPr id="1096" name="Google Shape;1096;p40"/>
          <p:cNvSpPr/>
          <p:nvPr/>
        </p:nvSpPr>
        <p:spPr>
          <a:xfrm>
            <a:off x="5387914" y="3753546"/>
            <a:ext cx="1339894" cy="1867421"/>
          </a:xfrm>
          <a:prstGeom prst="rtTriangle">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1056" name="Google Shape;1056;p40"/>
          <p:cNvSpPr/>
          <p:nvPr/>
        </p:nvSpPr>
        <p:spPr>
          <a:xfrm>
            <a:off x="5586672" y="4298767"/>
            <a:ext cx="949015" cy="577991"/>
          </a:xfrm>
          <a:prstGeom prst="rect">
            <a:avLst/>
          </a:prstGeom>
          <a:solidFill>
            <a:srgbClr val="75707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200">
                <a:solidFill>
                  <a:schemeClr val="lt1"/>
                </a:solidFill>
                <a:latin typeface="Calibri"/>
                <a:ea typeface="Calibri"/>
                <a:cs typeface="Calibri"/>
                <a:sym typeface="Calibri"/>
              </a:rPr>
              <a:t>Analisi informatica AIS</a:t>
            </a:r>
            <a:endParaRPr sz="1200">
              <a:solidFill>
                <a:schemeClr val="lt1"/>
              </a:solidFill>
              <a:latin typeface="Calibri"/>
              <a:ea typeface="Calibri"/>
              <a:cs typeface="Calibri"/>
              <a:sym typeface="Calibri"/>
            </a:endParaRPr>
          </a:p>
        </p:txBody>
      </p:sp>
      <p:sp>
        <p:nvSpPr>
          <p:cNvPr id="1097" name="Google Shape;1097;p40"/>
          <p:cNvSpPr txBox="1"/>
          <p:nvPr/>
        </p:nvSpPr>
        <p:spPr>
          <a:xfrm>
            <a:off x="5623498" y="4950931"/>
            <a:ext cx="102464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Modulo AIS</a:t>
            </a:r>
            <a:endParaRPr/>
          </a:p>
        </p:txBody>
      </p:sp>
      <p:cxnSp>
        <p:nvCxnSpPr>
          <p:cNvPr id="1098" name="Google Shape;1098;p40"/>
          <p:cNvCxnSpPr>
            <a:stCxn id="1056" idx="1"/>
            <a:endCxn id="1080" idx="3"/>
          </p:cNvCxnSpPr>
          <p:nvPr/>
        </p:nvCxnSpPr>
        <p:spPr>
          <a:xfrm rot="10800000">
            <a:off x="5078772" y="3083263"/>
            <a:ext cx="507900" cy="1504500"/>
          </a:xfrm>
          <a:prstGeom prst="bentConnector3">
            <a:avLst>
              <a:gd fmla="val 73472" name="adj1"/>
            </a:avLst>
          </a:prstGeom>
          <a:noFill/>
          <a:ln cap="flat" cmpd="sng" w="28575">
            <a:solidFill>
              <a:schemeClr val="dk1"/>
            </a:solidFill>
            <a:prstDash val="solid"/>
            <a:miter lim="800000"/>
            <a:headEnd len="med" w="med" type="triangle"/>
            <a:tailEnd len="med" w="med" type="triangle"/>
          </a:ln>
        </p:spPr>
      </p:cxnSp>
      <p:sp>
        <p:nvSpPr>
          <p:cNvPr id="1099" name="Google Shape;1099;p40"/>
          <p:cNvSpPr/>
          <p:nvPr/>
        </p:nvSpPr>
        <p:spPr>
          <a:xfrm>
            <a:off x="7834501" y="2809059"/>
            <a:ext cx="1314357" cy="513158"/>
          </a:xfrm>
          <a:prstGeom prst="rtTriangle">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0" name="Google Shape;1100;p40"/>
          <p:cNvSpPr txBox="1"/>
          <p:nvPr/>
        </p:nvSpPr>
        <p:spPr>
          <a:xfrm>
            <a:off x="7906751" y="2803040"/>
            <a:ext cx="119282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UHF  </a:t>
            </a:r>
            <a:endParaRPr/>
          </a:p>
          <a:p>
            <a:pPr indent="0" lvl="0" marL="0" marR="0" rtl="0" algn="ctr">
              <a:spcBef>
                <a:spcPts val="0"/>
              </a:spcBef>
              <a:spcAft>
                <a:spcPts val="0"/>
              </a:spcAft>
              <a:buNone/>
            </a:pPr>
            <a:r>
              <a:rPr lang="fr-FR" sz="1400">
                <a:solidFill>
                  <a:schemeClr val="dk1"/>
                </a:solidFill>
                <a:latin typeface="Calibri"/>
                <a:ea typeface="Calibri"/>
                <a:cs typeface="Calibri"/>
                <a:sym typeface="Calibri"/>
              </a:rPr>
              <a:t>Autista COMM</a:t>
            </a:r>
            <a:endParaRPr/>
          </a:p>
        </p:txBody>
      </p:sp>
      <p:sp>
        <p:nvSpPr>
          <p:cNvPr id="1101" name="Google Shape;1101;p40"/>
          <p:cNvSpPr/>
          <p:nvPr/>
        </p:nvSpPr>
        <p:spPr>
          <a:xfrm>
            <a:off x="8108963" y="911905"/>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p40"/>
          <p:cNvSpPr txBox="1"/>
          <p:nvPr/>
        </p:nvSpPr>
        <p:spPr>
          <a:xfrm>
            <a:off x="8503164" y="426659"/>
            <a:ext cx="216309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UHF </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Antenna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(standard di nuova generazione)</a:t>
            </a:r>
            <a:endParaRPr/>
          </a:p>
        </p:txBody>
      </p:sp>
      <p:cxnSp>
        <p:nvCxnSpPr>
          <p:cNvPr id="1103" name="Google Shape;1103;p40"/>
          <p:cNvCxnSpPr>
            <a:stCxn id="1101" idx="3"/>
            <a:endCxn id="1092" idx="0"/>
          </p:cNvCxnSpPr>
          <p:nvPr/>
        </p:nvCxnSpPr>
        <p:spPr>
          <a:xfrm flipH="1">
            <a:off x="8332553" y="1245839"/>
            <a:ext cx="1500" cy="282900"/>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04" name="Google Shape;1104;p40"/>
          <p:cNvCxnSpPr>
            <a:stCxn id="1079" idx="0"/>
            <a:endCxn id="1092" idx="3"/>
          </p:cNvCxnSpPr>
          <p:nvPr/>
        </p:nvCxnSpPr>
        <p:spPr>
          <a:xfrm flipH="1" rot="5400000">
            <a:off x="8857709" y="1785195"/>
            <a:ext cx="466800" cy="385800"/>
          </a:xfrm>
          <a:prstGeom prst="bentConnector2">
            <a:avLst/>
          </a:prstGeom>
          <a:noFill/>
          <a:ln cap="flat" cmpd="sng" w="28575">
            <a:solidFill>
              <a:schemeClr val="dk1"/>
            </a:solidFill>
            <a:prstDash val="solid"/>
            <a:miter lim="800000"/>
            <a:headEnd len="med" w="med" type="triangle"/>
            <a:tailEnd len="med" w="med" type="triangle"/>
          </a:ln>
        </p:spPr>
      </p:cxnSp>
      <p:cxnSp>
        <p:nvCxnSpPr>
          <p:cNvPr id="1105" name="Google Shape;1105;p40"/>
          <p:cNvCxnSpPr>
            <a:stCxn id="1048" idx="3"/>
            <a:endCxn id="1079" idx="2"/>
          </p:cNvCxnSpPr>
          <p:nvPr/>
        </p:nvCxnSpPr>
        <p:spPr>
          <a:xfrm flipH="1" rot="10800000">
            <a:off x="9139829" y="2591872"/>
            <a:ext cx="144300" cy="475800"/>
          </a:xfrm>
          <a:prstGeom prst="bentConnector2">
            <a:avLst/>
          </a:prstGeom>
          <a:noFill/>
          <a:ln cap="flat" cmpd="sng" w="28575">
            <a:solidFill>
              <a:schemeClr val="dk1"/>
            </a:solidFill>
            <a:prstDash val="solid"/>
            <a:miter lim="800000"/>
            <a:headEnd len="med" w="med" type="triangl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41"/>
          <p:cNvSpPr/>
          <p:nvPr/>
        </p:nvSpPr>
        <p:spPr>
          <a:xfrm>
            <a:off x="2740656" y="1969585"/>
            <a:ext cx="6408712" cy="4048506"/>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400">
                <a:solidFill>
                  <a:srgbClr val="000000"/>
                </a:solidFill>
                <a:latin typeface="Calibri"/>
                <a:ea typeface="Calibri"/>
                <a:cs typeface="Calibri"/>
                <a:sym typeface="Calibri"/>
              </a:rPr>
              <a:t>AIS/D</a:t>
            </a:r>
            <a:endParaRPr/>
          </a:p>
        </p:txBody>
      </p:sp>
      <p:sp>
        <p:nvSpPr>
          <p:cNvPr id="1111" name="Google Shape;1111;p41"/>
          <p:cNvSpPr/>
          <p:nvPr/>
        </p:nvSpPr>
        <p:spPr>
          <a:xfrm>
            <a:off x="2947874" y="3132366"/>
            <a:ext cx="1584176" cy="2702939"/>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Sistema est. Interfaccia</a:t>
            </a:r>
            <a:endParaRPr/>
          </a:p>
        </p:txBody>
      </p:sp>
      <p:sp>
        <p:nvSpPr>
          <p:cNvPr id="1112" name="Google Shape;1112;p41"/>
          <p:cNvSpPr/>
          <p:nvPr/>
        </p:nvSpPr>
        <p:spPr>
          <a:xfrm>
            <a:off x="7550040" y="3085615"/>
            <a:ext cx="1335944" cy="1944216"/>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fr-FR" sz="1400">
                <a:solidFill>
                  <a:srgbClr val="000000"/>
                </a:solidFill>
                <a:latin typeface="Calibri"/>
                <a:ea typeface="Calibri"/>
                <a:cs typeface="Calibri"/>
                <a:sym typeface="Calibri"/>
              </a:rPr>
              <a:t>Interfaccia CDU</a:t>
            </a:r>
            <a:endParaRPr/>
          </a:p>
        </p:txBody>
      </p:sp>
      <p:sp>
        <p:nvSpPr>
          <p:cNvPr id="1113" name="Google Shape;1113;p41"/>
          <p:cNvSpPr/>
          <p:nvPr/>
        </p:nvSpPr>
        <p:spPr>
          <a:xfrm>
            <a:off x="3036981" y="3408157"/>
            <a:ext cx="1373189"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Generare un messaggio NMEA</a:t>
            </a:r>
            <a:endParaRPr/>
          </a:p>
        </p:txBody>
      </p:sp>
      <p:sp>
        <p:nvSpPr>
          <p:cNvPr id="1114" name="Google Shape;1114;p41"/>
          <p:cNvSpPr/>
          <p:nvPr/>
        </p:nvSpPr>
        <p:spPr>
          <a:xfrm>
            <a:off x="3092474" y="4282564"/>
            <a:ext cx="1296144"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Generare servizi Web</a:t>
            </a:r>
            <a:endParaRPr/>
          </a:p>
        </p:txBody>
      </p:sp>
      <p:sp>
        <p:nvSpPr>
          <p:cNvPr id="1115" name="Google Shape;1115;p41"/>
          <p:cNvSpPr/>
          <p:nvPr/>
        </p:nvSpPr>
        <p:spPr>
          <a:xfrm>
            <a:off x="3093904" y="5173864"/>
            <a:ext cx="1296144" cy="577991"/>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Tradurre il modello di dati</a:t>
            </a:r>
            <a:endParaRPr/>
          </a:p>
        </p:txBody>
      </p:sp>
      <p:sp>
        <p:nvSpPr>
          <p:cNvPr id="1116" name="Google Shape;1116;p41"/>
          <p:cNvSpPr/>
          <p:nvPr/>
        </p:nvSpPr>
        <p:spPr>
          <a:xfrm>
            <a:off x="3337941" y="2180946"/>
            <a:ext cx="1539480" cy="486390"/>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Acquisizione dei dati dai sensori</a:t>
            </a:r>
            <a:endParaRPr sz="1400">
              <a:solidFill>
                <a:schemeClr val="lt1"/>
              </a:solidFill>
              <a:latin typeface="Calibri"/>
              <a:ea typeface="Calibri"/>
              <a:cs typeface="Calibri"/>
              <a:sym typeface="Calibri"/>
            </a:endParaRPr>
          </a:p>
        </p:txBody>
      </p:sp>
      <p:sp>
        <p:nvSpPr>
          <p:cNvPr id="1117" name="Google Shape;1117;p41"/>
          <p:cNvSpPr/>
          <p:nvPr/>
        </p:nvSpPr>
        <p:spPr>
          <a:xfrm>
            <a:off x="6205333" y="2182404"/>
            <a:ext cx="1296985" cy="459455"/>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Gestione dell'interfaccia ECDIS</a:t>
            </a:r>
            <a:endParaRPr/>
          </a:p>
        </p:txBody>
      </p:sp>
      <p:sp>
        <p:nvSpPr>
          <p:cNvPr id="1118" name="Google Shape;1118;p41"/>
          <p:cNvSpPr/>
          <p:nvPr/>
        </p:nvSpPr>
        <p:spPr>
          <a:xfrm>
            <a:off x="5159896" y="3730004"/>
            <a:ext cx="1296144" cy="1434014"/>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9" name="Google Shape;1119;p41"/>
          <p:cNvSpPr/>
          <p:nvPr/>
        </p:nvSpPr>
        <p:spPr>
          <a:xfrm>
            <a:off x="7712120" y="3379412"/>
            <a:ext cx="1036867"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Generare il messaggio NMEA</a:t>
            </a:r>
            <a:endParaRPr/>
          </a:p>
        </p:txBody>
      </p:sp>
      <p:sp>
        <p:nvSpPr>
          <p:cNvPr id="1120" name="Google Shape;1120;p41"/>
          <p:cNvSpPr/>
          <p:nvPr/>
        </p:nvSpPr>
        <p:spPr>
          <a:xfrm>
            <a:off x="7712120" y="4179505"/>
            <a:ext cx="1036867" cy="722007"/>
          </a:xfrm>
          <a:prstGeom prst="rect">
            <a:avLst/>
          </a:prstGeom>
          <a:solidFill>
            <a:srgbClr val="323F4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Server del servizio web</a:t>
            </a:r>
            <a:endParaRPr/>
          </a:p>
        </p:txBody>
      </p:sp>
      <p:sp>
        <p:nvSpPr>
          <p:cNvPr id="1121" name="Google Shape;1121;p41"/>
          <p:cNvSpPr/>
          <p:nvPr/>
        </p:nvSpPr>
        <p:spPr>
          <a:xfrm>
            <a:off x="4981196" y="2850419"/>
            <a:ext cx="1265156" cy="682941"/>
          </a:xfrm>
          <a:prstGeom prst="rect">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Elaborazione GNSS</a:t>
            </a:r>
            <a:endParaRPr sz="1400">
              <a:solidFill>
                <a:schemeClr val="lt1"/>
              </a:solidFill>
              <a:latin typeface="Calibri"/>
              <a:ea typeface="Calibri"/>
              <a:cs typeface="Calibri"/>
              <a:sym typeface="Calibri"/>
            </a:endParaRPr>
          </a:p>
        </p:txBody>
      </p:sp>
      <p:cxnSp>
        <p:nvCxnSpPr>
          <p:cNvPr id="1122" name="Google Shape;1122;p41"/>
          <p:cNvCxnSpPr/>
          <p:nvPr/>
        </p:nvCxnSpPr>
        <p:spPr>
          <a:xfrm rot="10800000">
            <a:off x="4557471" y="4847720"/>
            <a:ext cx="597719"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3" name="Google Shape;1123;p41"/>
          <p:cNvCxnSpPr/>
          <p:nvPr/>
        </p:nvCxnSpPr>
        <p:spPr>
          <a:xfrm>
            <a:off x="6513174" y="4690193"/>
            <a:ext cx="1036867"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4" name="Google Shape;1124;p41"/>
          <p:cNvCxnSpPr/>
          <p:nvPr/>
        </p:nvCxnSpPr>
        <p:spPr>
          <a:xfrm rot="10800000">
            <a:off x="6513174" y="4956145"/>
            <a:ext cx="1031224"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5" name="Google Shape;1125;p41"/>
          <p:cNvCxnSpPr/>
          <p:nvPr/>
        </p:nvCxnSpPr>
        <p:spPr>
          <a:xfrm>
            <a:off x="6513174" y="4453767"/>
            <a:ext cx="988303"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6" name="Google Shape;1126;p41"/>
          <p:cNvCxnSpPr/>
          <p:nvPr/>
        </p:nvCxnSpPr>
        <p:spPr>
          <a:xfrm>
            <a:off x="6320467" y="3957959"/>
            <a:ext cx="120415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127" name="Google Shape;1127;p41"/>
          <p:cNvCxnSpPr>
            <a:endCxn id="1118" idx="0"/>
          </p:cNvCxnSpPr>
          <p:nvPr/>
        </p:nvCxnSpPr>
        <p:spPr>
          <a:xfrm>
            <a:off x="5807968" y="2945504"/>
            <a:ext cx="0" cy="784500"/>
          </a:xfrm>
          <a:prstGeom prst="straightConnector1">
            <a:avLst/>
          </a:prstGeom>
          <a:noFill/>
          <a:ln cap="flat" cmpd="sng" w="28575">
            <a:solidFill>
              <a:schemeClr val="dk1"/>
            </a:solidFill>
            <a:prstDash val="solid"/>
            <a:miter lim="800000"/>
            <a:headEnd len="med" w="med" type="triangle"/>
            <a:tailEnd len="med" w="med" type="triangle"/>
          </a:ln>
        </p:spPr>
      </p:cxnSp>
      <p:sp>
        <p:nvSpPr>
          <p:cNvPr id="1128" name="Google Shape;1128;p41"/>
          <p:cNvSpPr txBox="1"/>
          <p:nvPr/>
        </p:nvSpPr>
        <p:spPr>
          <a:xfrm>
            <a:off x="6605207" y="4181778"/>
            <a:ext cx="5693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Stato</a:t>
            </a:r>
            <a:endParaRPr sz="1200">
              <a:solidFill>
                <a:schemeClr val="dk1"/>
              </a:solidFill>
              <a:latin typeface="Calibri"/>
              <a:ea typeface="Calibri"/>
              <a:cs typeface="Calibri"/>
              <a:sym typeface="Calibri"/>
            </a:endParaRPr>
          </a:p>
        </p:txBody>
      </p:sp>
      <p:sp>
        <p:nvSpPr>
          <p:cNvPr id="1129" name="Google Shape;1129;p41"/>
          <p:cNvSpPr txBox="1"/>
          <p:nvPr/>
        </p:nvSpPr>
        <p:spPr>
          <a:xfrm>
            <a:off x="6659343" y="4464094"/>
            <a:ext cx="4747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Dati</a:t>
            </a:r>
            <a:endParaRPr/>
          </a:p>
        </p:txBody>
      </p:sp>
      <p:sp>
        <p:nvSpPr>
          <p:cNvPr id="1130" name="Google Shape;1130;p41"/>
          <p:cNvSpPr txBox="1"/>
          <p:nvPr/>
        </p:nvSpPr>
        <p:spPr>
          <a:xfrm>
            <a:off x="6604127" y="4716959"/>
            <a:ext cx="68018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Impostazioni</a:t>
            </a:r>
            <a:endParaRPr/>
          </a:p>
        </p:txBody>
      </p:sp>
      <p:sp>
        <p:nvSpPr>
          <p:cNvPr id="1131" name="Google Shape;1131;p41"/>
          <p:cNvSpPr txBox="1"/>
          <p:nvPr/>
        </p:nvSpPr>
        <p:spPr>
          <a:xfrm>
            <a:off x="4521462" y="4441519"/>
            <a:ext cx="6881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Posizione</a:t>
            </a:r>
            <a:endParaRPr/>
          </a:p>
        </p:txBody>
      </p:sp>
      <p:sp>
        <p:nvSpPr>
          <p:cNvPr id="1132" name="Google Shape;1132;p41"/>
          <p:cNvSpPr/>
          <p:nvPr/>
        </p:nvSpPr>
        <p:spPr>
          <a:xfrm rot="-5400000">
            <a:off x="-16291" y="3604346"/>
            <a:ext cx="4048506" cy="846226"/>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Estensione </a:t>
            </a:r>
            <a:endParaRPr/>
          </a:p>
          <a:p>
            <a:pPr indent="0" lvl="0" marL="0" marR="0" rtl="0" algn="ctr">
              <a:spcBef>
                <a:spcPts val="0"/>
              </a:spcBef>
              <a:spcAft>
                <a:spcPts val="0"/>
              </a:spcAft>
              <a:buNone/>
            </a:pPr>
            <a:r>
              <a:rPr lang="fr-FR" sz="1400">
                <a:solidFill>
                  <a:srgbClr val="000000"/>
                </a:solidFill>
                <a:latin typeface="Calibri"/>
                <a:ea typeface="Calibri"/>
                <a:cs typeface="Calibri"/>
                <a:sym typeface="Calibri"/>
              </a:rPr>
              <a:t>Sistema</a:t>
            </a:r>
            <a:endParaRPr/>
          </a:p>
        </p:txBody>
      </p:sp>
      <p:sp>
        <p:nvSpPr>
          <p:cNvPr id="1133" name="Google Shape;1133;p41"/>
          <p:cNvSpPr/>
          <p:nvPr/>
        </p:nvSpPr>
        <p:spPr>
          <a:xfrm rot="5400000">
            <a:off x="7745441" y="3541233"/>
            <a:ext cx="4048506" cy="905210"/>
          </a:xfrm>
          <a:prstGeom prst="rect">
            <a:avLst/>
          </a:prstGeom>
          <a:solidFill>
            <a:schemeClr val="l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rgbClr val="000000"/>
                </a:solidFill>
                <a:latin typeface="Calibri"/>
                <a:ea typeface="Calibri"/>
                <a:cs typeface="Calibri"/>
                <a:sym typeface="Calibri"/>
              </a:rPr>
              <a:t>Unità di visualizzazione del controllo</a:t>
            </a:r>
            <a:endParaRPr/>
          </a:p>
        </p:txBody>
      </p:sp>
      <p:cxnSp>
        <p:nvCxnSpPr>
          <p:cNvPr id="1134" name="Google Shape;1134;p41"/>
          <p:cNvCxnSpPr>
            <a:stCxn id="1119" idx="3"/>
          </p:cNvCxnSpPr>
          <p:nvPr/>
        </p:nvCxnSpPr>
        <p:spPr>
          <a:xfrm>
            <a:off x="8748987" y="3740416"/>
            <a:ext cx="581400" cy="0"/>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35" name="Google Shape;1135;p41"/>
          <p:cNvCxnSpPr/>
          <p:nvPr/>
        </p:nvCxnSpPr>
        <p:spPr>
          <a:xfrm flipH="1" rot="10800000">
            <a:off x="8741969" y="4643567"/>
            <a:ext cx="581511"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36" name="Google Shape;1136;p41"/>
          <p:cNvCxnSpPr/>
          <p:nvPr/>
        </p:nvCxnSpPr>
        <p:spPr>
          <a:xfrm flipH="1" rot="10800000">
            <a:off x="2426985" y="3769160"/>
            <a:ext cx="581511" cy="1"/>
          </a:xfrm>
          <a:prstGeom prst="straightConnector1">
            <a:avLst/>
          </a:prstGeom>
          <a:noFill/>
          <a:ln cap="flat" cmpd="sng" w="28575">
            <a:solidFill>
              <a:schemeClr val="dk1"/>
            </a:solidFill>
            <a:prstDash val="solid"/>
            <a:miter lim="800000"/>
            <a:headEnd len="med" w="med" type="triangle"/>
            <a:tailEnd len="med" w="med" type="triangle"/>
          </a:ln>
        </p:spPr>
      </p:cxnSp>
      <p:cxnSp>
        <p:nvCxnSpPr>
          <p:cNvPr id="1137" name="Google Shape;1137;p41"/>
          <p:cNvCxnSpPr/>
          <p:nvPr/>
        </p:nvCxnSpPr>
        <p:spPr>
          <a:xfrm flipH="1" rot="10800000">
            <a:off x="2426985" y="4676267"/>
            <a:ext cx="706624" cy="13926"/>
          </a:xfrm>
          <a:prstGeom prst="straightConnector1">
            <a:avLst/>
          </a:prstGeom>
          <a:noFill/>
          <a:ln cap="flat" cmpd="sng" w="28575">
            <a:solidFill>
              <a:schemeClr val="dk1"/>
            </a:solidFill>
            <a:prstDash val="solid"/>
            <a:miter lim="800000"/>
            <a:headEnd len="med" w="med" type="triangle"/>
            <a:tailEnd len="med" w="med" type="triangle"/>
          </a:ln>
        </p:spPr>
      </p:cxnSp>
      <p:sp>
        <p:nvSpPr>
          <p:cNvPr id="1138" name="Google Shape;1138;p41"/>
          <p:cNvSpPr/>
          <p:nvPr/>
        </p:nvSpPr>
        <p:spPr>
          <a:xfrm>
            <a:off x="5876680" y="965250"/>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9" name="Google Shape;1139;p41"/>
          <p:cNvSpPr txBox="1"/>
          <p:nvPr/>
        </p:nvSpPr>
        <p:spPr>
          <a:xfrm>
            <a:off x="6126299" y="731100"/>
            <a:ext cx="131164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Ricezione GNSS</a:t>
            </a:r>
            <a:endParaRPr sz="1400">
              <a:solidFill>
                <a:schemeClr val="dk1"/>
              </a:solidFill>
              <a:latin typeface="Calibri"/>
              <a:ea typeface="Calibri"/>
              <a:cs typeface="Calibri"/>
              <a:sym typeface="Calibri"/>
            </a:endParaRPr>
          </a:p>
        </p:txBody>
      </p:sp>
      <p:cxnSp>
        <p:nvCxnSpPr>
          <p:cNvPr id="1140" name="Google Shape;1140;p41"/>
          <p:cNvCxnSpPr>
            <a:stCxn id="1138" idx="3"/>
          </p:cNvCxnSpPr>
          <p:nvPr/>
        </p:nvCxnSpPr>
        <p:spPr>
          <a:xfrm>
            <a:off x="6101770" y="1299184"/>
            <a:ext cx="11700" cy="1572300"/>
          </a:xfrm>
          <a:prstGeom prst="straightConnector1">
            <a:avLst/>
          </a:prstGeom>
          <a:noFill/>
          <a:ln cap="flat" cmpd="sng" w="28575">
            <a:solidFill>
              <a:schemeClr val="dk1"/>
            </a:solidFill>
            <a:prstDash val="solid"/>
            <a:miter lim="800000"/>
            <a:headEnd len="sm" w="sm" type="none"/>
            <a:tailEnd len="med" w="med" type="triangle"/>
          </a:ln>
        </p:spPr>
      </p:cxnSp>
      <p:sp>
        <p:nvSpPr>
          <p:cNvPr id="1141" name="Google Shape;1141;p41"/>
          <p:cNvSpPr txBox="1"/>
          <p:nvPr/>
        </p:nvSpPr>
        <p:spPr>
          <a:xfrm>
            <a:off x="6464574" y="3684984"/>
            <a:ext cx="7697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Avvisi AIS</a:t>
            </a:r>
            <a:endParaRPr sz="1200">
              <a:solidFill>
                <a:schemeClr val="dk1"/>
              </a:solidFill>
              <a:latin typeface="Calibri"/>
              <a:ea typeface="Calibri"/>
              <a:cs typeface="Calibri"/>
              <a:sym typeface="Calibri"/>
            </a:endParaRPr>
          </a:p>
        </p:txBody>
      </p:sp>
      <p:sp>
        <p:nvSpPr>
          <p:cNvPr id="1142" name="Google Shape;1142;p41"/>
          <p:cNvSpPr/>
          <p:nvPr/>
        </p:nvSpPr>
        <p:spPr>
          <a:xfrm>
            <a:off x="3459609" y="1335821"/>
            <a:ext cx="1296144"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Sensori (radar e optronica)</a:t>
            </a:r>
            <a:endParaRPr/>
          </a:p>
        </p:txBody>
      </p:sp>
      <p:sp>
        <p:nvSpPr>
          <p:cNvPr id="1143" name="Google Shape;1143;p41"/>
          <p:cNvSpPr/>
          <p:nvPr/>
        </p:nvSpPr>
        <p:spPr>
          <a:xfrm>
            <a:off x="6469278" y="1326909"/>
            <a:ext cx="1032198" cy="503357"/>
          </a:xfrm>
          <a:prstGeom prst="rect">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dk1"/>
                </a:solidFill>
                <a:latin typeface="Calibri"/>
                <a:ea typeface="Calibri"/>
                <a:cs typeface="Calibri"/>
                <a:sym typeface="Calibri"/>
              </a:rPr>
              <a:t>ECDIS</a:t>
            </a:r>
            <a:endParaRPr/>
          </a:p>
        </p:txBody>
      </p:sp>
      <p:sp>
        <p:nvSpPr>
          <p:cNvPr id="1144" name="Google Shape;1144;p41"/>
          <p:cNvSpPr txBox="1"/>
          <p:nvPr/>
        </p:nvSpPr>
        <p:spPr>
          <a:xfrm>
            <a:off x="583812" y="39423"/>
            <a:ext cx="39492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fr-FR" sz="2800">
                <a:solidFill>
                  <a:schemeClr val="dk2"/>
                </a:solidFill>
                <a:latin typeface="Calibri"/>
                <a:ea typeface="Calibri"/>
                <a:cs typeface="Calibri"/>
                <a:sym typeface="Calibri"/>
              </a:rPr>
              <a:t>Architettura funzionale</a:t>
            </a:r>
            <a:endParaRPr/>
          </a:p>
        </p:txBody>
      </p:sp>
      <p:sp>
        <p:nvSpPr>
          <p:cNvPr id="1145" name="Google Shape;1145;p41"/>
          <p:cNvSpPr txBox="1"/>
          <p:nvPr/>
        </p:nvSpPr>
        <p:spPr>
          <a:xfrm>
            <a:off x="6457447" y="3915758"/>
            <a:ext cx="5229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GNSS</a:t>
            </a:r>
            <a:endParaRPr/>
          </a:p>
        </p:txBody>
      </p:sp>
      <p:cxnSp>
        <p:nvCxnSpPr>
          <p:cNvPr id="1146" name="Google Shape;1146;p41"/>
          <p:cNvCxnSpPr/>
          <p:nvPr/>
        </p:nvCxnSpPr>
        <p:spPr>
          <a:xfrm flipH="1">
            <a:off x="4559229" y="3923037"/>
            <a:ext cx="793560" cy="89"/>
          </a:xfrm>
          <a:prstGeom prst="straightConnector1">
            <a:avLst/>
          </a:prstGeom>
          <a:noFill/>
          <a:ln cap="flat" cmpd="sng" w="28575">
            <a:solidFill>
              <a:schemeClr val="dk1"/>
            </a:solidFill>
            <a:prstDash val="solid"/>
            <a:miter lim="800000"/>
            <a:headEnd len="sm" w="sm" type="none"/>
            <a:tailEnd len="med" w="med" type="triangle"/>
          </a:ln>
        </p:spPr>
      </p:cxnSp>
      <p:cxnSp>
        <p:nvCxnSpPr>
          <p:cNvPr id="1147" name="Google Shape;1147;p41"/>
          <p:cNvCxnSpPr>
            <a:stCxn id="1142" idx="2"/>
            <a:endCxn id="1116" idx="0"/>
          </p:cNvCxnSpPr>
          <p:nvPr/>
        </p:nvCxnSpPr>
        <p:spPr>
          <a:xfrm>
            <a:off x="4107681" y="1839178"/>
            <a:ext cx="0" cy="341700"/>
          </a:xfrm>
          <a:prstGeom prst="straightConnector1">
            <a:avLst/>
          </a:prstGeom>
          <a:noFill/>
          <a:ln cap="flat" cmpd="sng" w="28575">
            <a:solidFill>
              <a:schemeClr val="dk1"/>
            </a:solidFill>
            <a:prstDash val="solid"/>
            <a:miter lim="800000"/>
            <a:headEnd len="sm" w="sm" type="none"/>
            <a:tailEnd len="med" w="med" type="triangle"/>
          </a:ln>
        </p:spPr>
      </p:cxnSp>
      <p:cxnSp>
        <p:nvCxnSpPr>
          <p:cNvPr id="1148" name="Google Shape;1148;p41"/>
          <p:cNvCxnSpPr>
            <a:endCxn id="1116" idx="3"/>
          </p:cNvCxnSpPr>
          <p:nvPr/>
        </p:nvCxnSpPr>
        <p:spPr>
          <a:xfrm rot="10800000">
            <a:off x="4877421" y="2424141"/>
            <a:ext cx="645000" cy="447300"/>
          </a:xfrm>
          <a:prstGeom prst="bentConnector3">
            <a:avLst>
              <a:gd fmla="val 2739" name="adj1"/>
            </a:avLst>
          </a:prstGeom>
          <a:noFill/>
          <a:ln cap="flat" cmpd="sng" w="28575">
            <a:solidFill>
              <a:schemeClr val="dk1"/>
            </a:solidFill>
            <a:prstDash val="solid"/>
            <a:miter lim="800000"/>
            <a:headEnd len="med" w="med" type="triangle"/>
            <a:tailEnd len="sm" w="sm" type="none"/>
          </a:ln>
        </p:spPr>
      </p:cxnSp>
      <p:cxnSp>
        <p:nvCxnSpPr>
          <p:cNvPr id="1149" name="Google Shape;1149;p41"/>
          <p:cNvCxnSpPr/>
          <p:nvPr/>
        </p:nvCxnSpPr>
        <p:spPr>
          <a:xfrm>
            <a:off x="6997420" y="1832322"/>
            <a:ext cx="0" cy="341769"/>
          </a:xfrm>
          <a:prstGeom prst="straightConnector1">
            <a:avLst/>
          </a:prstGeom>
          <a:noFill/>
          <a:ln cap="flat" cmpd="sng" w="28575">
            <a:solidFill>
              <a:schemeClr val="dk1"/>
            </a:solidFill>
            <a:prstDash val="solid"/>
            <a:miter lim="800000"/>
            <a:headEnd len="sm" w="sm" type="none"/>
            <a:tailEnd len="med" w="med" type="triangle"/>
          </a:ln>
        </p:spPr>
      </p:cxnSp>
      <p:cxnSp>
        <p:nvCxnSpPr>
          <p:cNvPr id="1150" name="Google Shape;1150;p41"/>
          <p:cNvCxnSpPr>
            <a:stCxn id="1117" idx="2"/>
            <a:endCxn id="1121" idx="3"/>
          </p:cNvCxnSpPr>
          <p:nvPr/>
        </p:nvCxnSpPr>
        <p:spPr>
          <a:xfrm rot="5400000">
            <a:off x="6275126" y="2613059"/>
            <a:ext cx="549900" cy="607500"/>
          </a:xfrm>
          <a:prstGeom prst="bentConnector2">
            <a:avLst/>
          </a:prstGeom>
          <a:noFill/>
          <a:ln cap="flat" cmpd="sng" w="28575">
            <a:solidFill>
              <a:schemeClr val="dk1"/>
            </a:solidFill>
            <a:prstDash val="solid"/>
            <a:miter lim="800000"/>
            <a:headEnd len="med" w="med" type="triangle"/>
            <a:tailEnd len="sm" w="sm" type="none"/>
          </a:ln>
        </p:spPr>
      </p:cxnSp>
      <p:sp>
        <p:nvSpPr>
          <p:cNvPr id="1151" name="Google Shape;1151;p41"/>
          <p:cNvSpPr/>
          <p:nvPr/>
        </p:nvSpPr>
        <p:spPr>
          <a:xfrm>
            <a:off x="5417431" y="960133"/>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2" name="Google Shape;1152;p41"/>
          <p:cNvSpPr txBox="1"/>
          <p:nvPr/>
        </p:nvSpPr>
        <p:spPr>
          <a:xfrm>
            <a:off x="5175664" y="642948"/>
            <a:ext cx="5212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VHF </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E/R</a:t>
            </a:r>
            <a:endParaRPr/>
          </a:p>
        </p:txBody>
      </p:sp>
      <p:cxnSp>
        <p:nvCxnSpPr>
          <p:cNvPr id="1153" name="Google Shape;1153;p41"/>
          <p:cNvCxnSpPr/>
          <p:nvPr/>
        </p:nvCxnSpPr>
        <p:spPr>
          <a:xfrm>
            <a:off x="5662149" y="1306631"/>
            <a:ext cx="12826" cy="1572350"/>
          </a:xfrm>
          <a:prstGeom prst="straightConnector1">
            <a:avLst/>
          </a:prstGeom>
          <a:noFill/>
          <a:ln cap="flat" cmpd="sng" w="28575">
            <a:solidFill>
              <a:schemeClr val="dk1"/>
            </a:solidFill>
            <a:prstDash val="solid"/>
            <a:miter lim="800000"/>
            <a:headEnd len="sm" w="sm" type="none"/>
            <a:tailEnd len="med" w="med" type="triangle"/>
          </a:ln>
        </p:spPr>
      </p:cxnSp>
      <p:sp>
        <p:nvSpPr>
          <p:cNvPr id="1154" name="Google Shape;1154;p41"/>
          <p:cNvSpPr/>
          <p:nvPr/>
        </p:nvSpPr>
        <p:spPr>
          <a:xfrm>
            <a:off x="8123480" y="929574"/>
            <a:ext cx="450179" cy="333934"/>
          </a:xfrm>
          <a:prstGeom prst="triangle">
            <a:avLst>
              <a:gd fmla="val 50000" name="adj"/>
            </a:avLst>
          </a:prstGeom>
          <a:solidFill>
            <a:srgbClr val="BFBFB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55" name="Google Shape;1155;p41"/>
          <p:cNvCxnSpPr>
            <a:stCxn id="1154" idx="3"/>
            <a:endCxn id="1156" idx="0"/>
          </p:cNvCxnSpPr>
          <p:nvPr/>
        </p:nvCxnSpPr>
        <p:spPr>
          <a:xfrm>
            <a:off x="8348570" y="1263508"/>
            <a:ext cx="20700" cy="1130700"/>
          </a:xfrm>
          <a:prstGeom prst="straightConnector1">
            <a:avLst/>
          </a:prstGeom>
          <a:noFill/>
          <a:ln cap="flat" cmpd="sng" w="28575">
            <a:solidFill>
              <a:schemeClr val="dk1"/>
            </a:solidFill>
            <a:prstDash val="solid"/>
            <a:miter lim="800000"/>
            <a:headEnd len="sm" w="sm" type="none"/>
            <a:tailEnd len="med" w="med" type="triangle"/>
          </a:ln>
        </p:spPr>
      </p:cxnSp>
      <p:sp>
        <p:nvSpPr>
          <p:cNvPr id="1157" name="Google Shape;1157;p41"/>
          <p:cNvSpPr txBox="1"/>
          <p:nvPr/>
        </p:nvSpPr>
        <p:spPr>
          <a:xfrm>
            <a:off x="8573659" y="719714"/>
            <a:ext cx="208813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Calibri"/>
                <a:ea typeface="Calibri"/>
                <a:cs typeface="Calibri"/>
                <a:sym typeface="Calibri"/>
              </a:rPr>
              <a:t>UHF E/R</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Standard di nuova generazione</a:t>
            </a:r>
            <a:endParaRPr/>
          </a:p>
        </p:txBody>
      </p:sp>
      <p:sp>
        <p:nvSpPr>
          <p:cNvPr id="1156" name="Google Shape;1156;p41"/>
          <p:cNvSpPr/>
          <p:nvPr/>
        </p:nvSpPr>
        <p:spPr>
          <a:xfrm>
            <a:off x="7721305" y="2394179"/>
            <a:ext cx="1296144" cy="517223"/>
          </a:xfrm>
          <a:prstGeom prst="rect">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1158" name="Google Shape;1158;p41"/>
          <p:cNvSpPr/>
          <p:nvPr/>
        </p:nvSpPr>
        <p:spPr>
          <a:xfrm>
            <a:off x="7712121" y="2394178"/>
            <a:ext cx="1314357" cy="513158"/>
          </a:xfrm>
          <a:prstGeom prst="rtTriangle">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9" name="Google Shape;1159;p41"/>
          <p:cNvSpPr txBox="1"/>
          <p:nvPr/>
        </p:nvSpPr>
        <p:spPr>
          <a:xfrm>
            <a:off x="7948164" y="2478599"/>
            <a:ext cx="82426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lt1"/>
                </a:solidFill>
                <a:latin typeface="Calibri"/>
                <a:ea typeface="Calibri"/>
                <a:cs typeface="Calibri"/>
                <a:sym typeface="Calibri"/>
              </a:rPr>
              <a:t>UHF SDR</a:t>
            </a:r>
            <a:endParaRPr/>
          </a:p>
        </p:txBody>
      </p:sp>
      <p:sp>
        <p:nvSpPr>
          <p:cNvPr id="1160" name="Google Shape;1160;p41"/>
          <p:cNvSpPr txBox="1"/>
          <p:nvPr/>
        </p:nvSpPr>
        <p:spPr>
          <a:xfrm>
            <a:off x="5278598" y="3809434"/>
            <a:ext cx="111427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lt1"/>
                </a:solidFill>
                <a:latin typeface="Calibri"/>
                <a:ea typeface="Calibri"/>
                <a:cs typeface="Calibri"/>
                <a:sym typeface="Calibri"/>
              </a:rPr>
              <a:t>Elaborazione </a:t>
            </a:r>
            <a:endParaRPr/>
          </a:p>
          <a:p>
            <a:pPr indent="0" lvl="0" marL="0" marR="0" rtl="0" algn="ctr">
              <a:spcBef>
                <a:spcPts val="0"/>
              </a:spcBef>
              <a:spcAft>
                <a:spcPts val="0"/>
              </a:spcAft>
              <a:buNone/>
            </a:pPr>
            <a:r>
              <a:rPr lang="fr-FR" sz="1600">
                <a:solidFill>
                  <a:schemeClr val="lt1"/>
                </a:solidFill>
                <a:latin typeface="Calibri"/>
                <a:ea typeface="Calibri"/>
                <a:cs typeface="Calibri"/>
                <a:sym typeface="Calibri"/>
              </a:rPr>
              <a:t>AIS / Dati</a:t>
            </a:r>
            <a:endParaRPr/>
          </a:p>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1161" name="Google Shape;1161;p41"/>
          <p:cNvSpPr/>
          <p:nvPr/>
        </p:nvSpPr>
        <p:spPr>
          <a:xfrm>
            <a:off x="6424873" y="2779846"/>
            <a:ext cx="1285461" cy="1497495"/>
          </a:xfrm>
          <a:custGeom>
            <a:rect b="b" l="l" r="r" t="t"/>
            <a:pathLst>
              <a:path extrusionOk="0" h="1497495" w="1285461">
                <a:moveTo>
                  <a:pt x="13252" y="1497495"/>
                </a:moveTo>
                <a:lnTo>
                  <a:pt x="0" y="596347"/>
                </a:lnTo>
                <a:lnTo>
                  <a:pt x="861391" y="609600"/>
                </a:lnTo>
                <a:lnTo>
                  <a:pt x="861391" y="0"/>
                </a:lnTo>
                <a:lnTo>
                  <a:pt x="1285461" y="0"/>
                </a:lnTo>
              </a:path>
            </a:pathLst>
          </a:custGeom>
          <a:noFill/>
          <a:ln cap="flat" cmpd="sng" w="28575">
            <a:solidFill>
              <a:schemeClr val="dk1"/>
            </a:solidFill>
            <a:prstDash val="solid"/>
            <a:miter lim="800000"/>
            <a:headEnd len="med" w="med" type="triangl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41"/>
          <p:cNvSpPr/>
          <p:nvPr/>
        </p:nvSpPr>
        <p:spPr>
          <a:xfrm>
            <a:off x="5431397" y="4463478"/>
            <a:ext cx="798245" cy="614721"/>
          </a:xfrm>
          <a:prstGeom prst="can">
            <a:avLst>
              <a:gd fmla="val 25000"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200">
                <a:solidFill>
                  <a:schemeClr val="lt1"/>
                </a:solidFill>
                <a:latin typeface="Calibri"/>
                <a:ea typeface="Calibri"/>
                <a:cs typeface="Calibri"/>
                <a:sym typeface="Calibri"/>
              </a:rPr>
              <a:t>Database AIS</a:t>
            </a:r>
            <a:endParaRPr sz="12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pic>
        <p:nvPicPr>
          <p:cNvPr id="1167" name="Google Shape;1167;p42"/>
          <p:cNvPicPr preferRelativeResize="0"/>
          <p:nvPr/>
        </p:nvPicPr>
        <p:blipFill rotWithShape="1">
          <a:blip r:embed="rId3">
            <a:alphaModFix/>
          </a:blip>
          <a:srcRect b="0" l="0" r="0" t="0"/>
          <a:stretch/>
        </p:blipFill>
        <p:spPr>
          <a:xfrm>
            <a:off x="3716091" y="0"/>
            <a:ext cx="8044191" cy="67034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pic>
        <p:nvPicPr>
          <p:cNvPr id="1172" name="Google Shape;1172;p43"/>
          <p:cNvPicPr preferRelativeResize="0"/>
          <p:nvPr/>
        </p:nvPicPr>
        <p:blipFill rotWithShape="1">
          <a:blip r:embed="rId3">
            <a:alphaModFix/>
          </a:blip>
          <a:srcRect b="0" l="0" r="0" t="0"/>
          <a:stretch/>
        </p:blipFill>
        <p:spPr>
          <a:xfrm>
            <a:off x="188685" y="412525"/>
            <a:ext cx="5285488" cy="3005592"/>
          </a:xfrm>
          <a:prstGeom prst="rect">
            <a:avLst/>
          </a:prstGeom>
          <a:noFill/>
          <a:ln>
            <a:noFill/>
          </a:ln>
        </p:spPr>
      </p:pic>
      <p:pic>
        <p:nvPicPr>
          <p:cNvPr id="1173" name="Google Shape;1173;p43"/>
          <p:cNvPicPr preferRelativeResize="0"/>
          <p:nvPr/>
        </p:nvPicPr>
        <p:blipFill rotWithShape="1">
          <a:blip r:embed="rId4">
            <a:alphaModFix/>
          </a:blip>
          <a:srcRect b="0" l="0" r="0" t="0"/>
          <a:stretch/>
        </p:blipFill>
        <p:spPr>
          <a:xfrm>
            <a:off x="5830864" y="441553"/>
            <a:ext cx="6172451" cy="3005592"/>
          </a:xfrm>
          <a:prstGeom prst="rect">
            <a:avLst/>
          </a:prstGeom>
          <a:noFill/>
          <a:ln>
            <a:noFill/>
          </a:ln>
        </p:spPr>
      </p:pic>
      <p:pic>
        <p:nvPicPr>
          <p:cNvPr id="1174" name="Google Shape;1174;p43"/>
          <p:cNvPicPr preferRelativeResize="0"/>
          <p:nvPr/>
        </p:nvPicPr>
        <p:blipFill rotWithShape="1">
          <a:blip r:embed="rId5">
            <a:alphaModFix/>
          </a:blip>
          <a:srcRect b="0" l="0" r="0" t="0"/>
          <a:stretch/>
        </p:blipFill>
        <p:spPr>
          <a:xfrm>
            <a:off x="6077603" y="3494314"/>
            <a:ext cx="5653855" cy="3363686"/>
          </a:xfrm>
          <a:prstGeom prst="rect">
            <a:avLst/>
          </a:prstGeom>
          <a:noFill/>
          <a:ln>
            <a:noFill/>
          </a:ln>
        </p:spPr>
      </p:pic>
      <p:pic>
        <p:nvPicPr>
          <p:cNvPr id="1175" name="Google Shape;1175;p43"/>
          <p:cNvPicPr preferRelativeResize="0"/>
          <p:nvPr/>
        </p:nvPicPr>
        <p:blipFill rotWithShape="1">
          <a:blip r:embed="rId6">
            <a:alphaModFix/>
          </a:blip>
          <a:srcRect b="0" l="0" r="0" t="0"/>
          <a:stretch/>
        </p:blipFill>
        <p:spPr>
          <a:xfrm>
            <a:off x="358730" y="3472542"/>
            <a:ext cx="4930816" cy="3363686"/>
          </a:xfrm>
          <a:prstGeom prst="rect">
            <a:avLst/>
          </a:prstGeom>
          <a:noFill/>
          <a:ln>
            <a:noFill/>
          </a:ln>
        </p:spPr>
      </p:pic>
      <p:sp>
        <p:nvSpPr>
          <p:cNvPr id="1176" name="Google Shape;1176;p43"/>
          <p:cNvSpPr txBox="1"/>
          <p:nvPr/>
        </p:nvSpPr>
        <p:spPr>
          <a:xfrm>
            <a:off x="132915" y="-4370"/>
            <a:ext cx="23229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Cartografia AIS</a:t>
            </a:r>
            <a:endParaRPr/>
          </a:p>
        </p:txBody>
      </p:sp>
      <p:sp>
        <p:nvSpPr>
          <p:cNvPr id="1177" name="Google Shape;1177;p43"/>
          <p:cNvSpPr txBox="1"/>
          <p:nvPr/>
        </p:nvSpPr>
        <p:spPr>
          <a:xfrm>
            <a:off x="5830864" y="54430"/>
            <a:ext cx="25886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Calibri"/>
                <a:ea typeface="Calibri"/>
                <a:cs typeface="Calibri"/>
                <a:sym typeface="Calibri"/>
              </a:rPr>
              <a:t>Marinetraffic.com (satelliti)</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44"/>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CYBERSICUREZZA E AIS</a:t>
            </a:r>
            <a:endParaRPr/>
          </a:p>
        </p:txBody>
      </p:sp>
      <p:pic>
        <p:nvPicPr>
          <p:cNvPr descr="Une image contenant eau, bateau, extérieur, ciel&#10;&#10;Description générée automatiquement" id="1183" name="Google Shape;1183;p44"/>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184" name="Google Shape;1184;p44"/>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185" name="Google Shape;1185;p44"/>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Tipo di attacchi più comunemente osservati</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Inceppamento</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Bonifica</a:t>
            </a:r>
            <a:endParaRPr sz="2800">
              <a:solidFill>
                <a:srgbClr val="D0CECE"/>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45"/>
          <p:cNvSpPr txBox="1"/>
          <p:nvPr/>
        </p:nvSpPr>
        <p:spPr>
          <a:xfrm>
            <a:off x="829994" y="802100"/>
            <a:ext cx="1090246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Spoofing della nave </a:t>
            </a:r>
            <a:r>
              <a:rPr b="0" lang="fr-FR" sz="1800">
                <a:solidFill>
                  <a:schemeClr val="dk1"/>
                </a:solidFill>
                <a:latin typeface="Calibri"/>
                <a:ea typeface="Calibri"/>
                <a:cs typeface="Calibri"/>
                <a:sym typeface="Calibri"/>
              </a:rPr>
              <a:t>- Viene trasmesso un messaggio AIS che fornisce i dettagli di una nave inesistente. Gli scenari in cui questo potrebbe essere utilizzato includono lo spoofing di una nave di una nazione nelle acque territoriali di una nazione ostile, inducendo quest'ultima a prendere contromisure. In alternativa, è possibile trasmettere versioni multiple dei dettagli di una nave reale, posizionandola contemporaneamente in molti luoghi diversi per oscurare la sua vera posizione </a:t>
            </a:r>
            <a:r>
              <a:rPr lang="fr-FR" sz="1800">
                <a:solidFill>
                  <a:schemeClr val="dk1"/>
                </a:solidFill>
                <a:latin typeface="Calibri"/>
                <a:ea typeface="Calibri"/>
                <a:cs typeface="Calibri"/>
                <a:sym typeface="Calibri"/>
              </a:rPr>
              <a:t>(ad esempio, per la pesca illegale)</a:t>
            </a:r>
            <a:r>
              <a:rPr b="0"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spoofing degli aiuti alla navigazione </a:t>
            </a:r>
            <a:r>
              <a:rPr b="0" lang="fr-FR" sz="1800">
                <a:solidFill>
                  <a:schemeClr val="dk1"/>
                </a:solidFill>
                <a:latin typeface="Calibri"/>
                <a:ea typeface="Calibri"/>
                <a:cs typeface="Calibri"/>
                <a:sym typeface="Calibri"/>
              </a:rPr>
              <a:t>- Vengono trasmessi falsi aiuti alla navigazione, come ad esempio una boa che avverte della presenza di secche nascoste, per costringere una nave a cambiare rotta. Questo potrebbe essere fatto per costringere una nave a entrare in una zona in cui può essere dirottata.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Spoofing delle collisioni </a:t>
            </a:r>
            <a:r>
              <a:rPr b="0" lang="fr-FR" sz="1800">
                <a:solidFill>
                  <a:schemeClr val="dk1"/>
                </a:solidFill>
                <a:latin typeface="Calibri"/>
                <a:ea typeface="Calibri"/>
                <a:cs typeface="Calibri"/>
                <a:sym typeface="Calibri"/>
              </a:rPr>
              <a:t>- La prevenzione delle collisioni è uno degli usi principali dell'AIS. Fornendo dettagli spoofati di un'imbarcazione in rotta di collisione, un aggressore può costringere la nave a cambiare rotta per evitare la collisione prevista. Questo potrebbe, ad esempio, essere utilizzato per guidare la nave verso una vera e propria collisione.</a:t>
            </a:r>
            <a:endParaRPr sz="1800">
              <a:solidFill>
                <a:schemeClr val="dk1"/>
              </a:solidFill>
              <a:latin typeface="Calibri"/>
              <a:ea typeface="Calibri"/>
              <a:cs typeface="Calibri"/>
              <a:sym typeface="Calibri"/>
            </a:endParaRPr>
          </a:p>
        </p:txBody>
      </p:sp>
      <p:pic>
        <p:nvPicPr>
          <p:cNvPr id="1191" name="Google Shape;1191;p45"/>
          <p:cNvPicPr preferRelativeResize="0"/>
          <p:nvPr/>
        </p:nvPicPr>
        <p:blipFill rotWithShape="1">
          <a:blip r:embed="rId3">
            <a:alphaModFix/>
          </a:blip>
          <a:srcRect b="0" l="0" r="0" t="0"/>
          <a:stretch/>
        </p:blipFill>
        <p:spPr>
          <a:xfrm>
            <a:off x="9641991" y="3333572"/>
            <a:ext cx="2381250" cy="3486150"/>
          </a:xfrm>
          <a:prstGeom prst="rect">
            <a:avLst/>
          </a:prstGeom>
          <a:noFill/>
          <a:ln>
            <a:noFill/>
          </a:ln>
        </p:spPr>
      </p:pic>
      <p:sp>
        <p:nvSpPr>
          <p:cNvPr id="1192" name="Google Shape;1192;p45"/>
          <p:cNvSpPr txBox="1"/>
          <p:nvPr/>
        </p:nvSpPr>
        <p:spPr>
          <a:xfrm>
            <a:off x="829993" y="3661235"/>
            <a:ext cx="8811997"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Spoofing AIS-SART </a:t>
            </a:r>
            <a:r>
              <a:rPr b="0" lang="fr-FR" sz="1800">
                <a:solidFill>
                  <a:schemeClr val="dk1"/>
                </a:solidFill>
                <a:latin typeface="Calibri"/>
                <a:ea typeface="Calibri"/>
                <a:cs typeface="Calibri"/>
                <a:sym typeface="Calibri"/>
              </a:rPr>
              <a:t>- La ricerca e il soccorso sono un altro degli usi principali dell'AIS. Questo attacco genera un segnale spoofing del transponder SAR-T, che fornisce i dettagli di una richiesta di soccorso. Poiché le navi sono legalmente obbligate a prestare soccorso, lo spoofing SART può essere utilizzato come esca per attirare le imbarcazioni in una posizione in cui possono essere attaccate.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Spoofing delle previsioni meteorologiche </a:t>
            </a:r>
            <a:r>
              <a:rPr b="0" lang="fr-FR" sz="1800">
                <a:solidFill>
                  <a:schemeClr val="dk1"/>
                </a:solidFill>
                <a:latin typeface="Calibri"/>
                <a:ea typeface="Calibri"/>
                <a:cs typeface="Calibri"/>
                <a:sym typeface="Calibri"/>
              </a:rPr>
              <a:t>- L'AIS può essere utilizzato per trasmettere informazioni sulle condizioni meteorologiche prevalenti tra le imbarcazioni. Una previsione falsa, in particolare quella che prevede condizioni ottimali quando è in arrivo una tempesta, potrebbe essere utilizzata per mettere in difficoltà le imbarcazioni.</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800">
                <a:solidFill>
                  <a:schemeClr val="dk1"/>
                </a:solidFill>
                <a:latin typeface="Calibri"/>
                <a:ea typeface="Calibri"/>
                <a:cs typeface="Calibri"/>
                <a:sym typeface="Calibri"/>
              </a:rPr>
              <a:t>Dirottamento AIS </a:t>
            </a:r>
            <a:r>
              <a:rPr b="0" lang="fr-FR" sz="1800">
                <a:solidFill>
                  <a:schemeClr val="dk1"/>
                </a:solidFill>
                <a:latin typeface="Calibri"/>
                <a:ea typeface="Calibri"/>
                <a:cs typeface="Calibri"/>
                <a:sym typeface="Calibri"/>
              </a:rPr>
              <a:t>- È anche possibile annullare i segnali inviati dalle imbarcazioni, trasmettendo un segnale di potenza superiore alla stessa ora e frequenza. L'aggressore può quindi modificare alcuni dettagli del messaggio originale, ad esempio suggerendo che l'imbarcazione ha un carico nucleare in una zona in cui tale carico è illegale.</a:t>
            </a:r>
            <a:endParaRPr sz="1800">
              <a:solidFill>
                <a:schemeClr val="dk1"/>
              </a:solidFill>
              <a:latin typeface="Calibri"/>
              <a:ea typeface="Calibri"/>
              <a:cs typeface="Calibri"/>
              <a:sym typeface="Calibri"/>
            </a:endParaRPr>
          </a:p>
        </p:txBody>
      </p:sp>
      <p:sp>
        <p:nvSpPr>
          <p:cNvPr id="1193" name="Google Shape;1193;p45"/>
          <p:cNvSpPr/>
          <p:nvPr/>
        </p:nvSpPr>
        <p:spPr>
          <a:xfrm>
            <a:off x="985142" y="111512"/>
            <a:ext cx="7446269"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2800">
                <a:solidFill>
                  <a:schemeClr val="dk2"/>
                </a:solidFill>
                <a:latin typeface="Century Gothic"/>
                <a:ea typeface="Century Gothic"/>
                <a:cs typeface="Century Gothic"/>
                <a:sym typeface="Century Gothic"/>
              </a:rPr>
              <a:t>Attacchi più comunemente osservati su AIS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46"/>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CYBERSICUREZZA E AIS</a:t>
            </a:r>
            <a:endParaRPr/>
          </a:p>
        </p:txBody>
      </p:sp>
      <p:pic>
        <p:nvPicPr>
          <p:cNvPr descr="Une image contenant eau, bateau, extérieur, ciel&#10;&#10;Description générée automatiquement" id="1199" name="Google Shape;1199;p46"/>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200" name="Google Shape;1200;p46"/>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201" name="Google Shape;1201;p46"/>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Tipo di attacchi più comunemente osservati</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Inceppamento</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Bonifica</a:t>
            </a:r>
            <a:endParaRPr sz="2800">
              <a:solidFill>
                <a:srgbClr val="D0CECE"/>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47"/>
          <p:cNvPicPr preferRelativeResize="0"/>
          <p:nvPr/>
        </p:nvPicPr>
        <p:blipFill rotWithShape="1">
          <a:blip r:embed="rId3">
            <a:alphaModFix/>
          </a:blip>
          <a:srcRect b="0" l="0" r="0" t="0"/>
          <a:stretch/>
        </p:blipFill>
        <p:spPr>
          <a:xfrm>
            <a:off x="188685" y="379867"/>
            <a:ext cx="5285488" cy="3005592"/>
          </a:xfrm>
          <a:prstGeom prst="rect">
            <a:avLst/>
          </a:prstGeom>
          <a:noFill/>
          <a:ln>
            <a:noFill/>
          </a:ln>
        </p:spPr>
      </p:pic>
      <p:pic>
        <p:nvPicPr>
          <p:cNvPr id="1207" name="Google Shape;1207;p47"/>
          <p:cNvPicPr preferRelativeResize="0"/>
          <p:nvPr/>
        </p:nvPicPr>
        <p:blipFill rotWithShape="1">
          <a:blip r:embed="rId4">
            <a:alphaModFix/>
          </a:blip>
          <a:srcRect b="0" l="0" r="0" t="0"/>
          <a:stretch/>
        </p:blipFill>
        <p:spPr>
          <a:xfrm>
            <a:off x="5830864" y="408895"/>
            <a:ext cx="6172451" cy="3005592"/>
          </a:xfrm>
          <a:prstGeom prst="rect">
            <a:avLst/>
          </a:prstGeom>
          <a:noFill/>
          <a:ln>
            <a:noFill/>
          </a:ln>
        </p:spPr>
      </p:pic>
      <p:pic>
        <p:nvPicPr>
          <p:cNvPr id="1208" name="Google Shape;1208;p47"/>
          <p:cNvPicPr preferRelativeResize="0"/>
          <p:nvPr/>
        </p:nvPicPr>
        <p:blipFill rotWithShape="1">
          <a:blip r:embed="rId5">
            <a:alphaModFix/>
          </a:blip>
          <a:srcRect b="0" l="0" r="0" t="0"/>
          <a:stretch/>
        </p:blipFill>
        <p:spPr>
          <a:xfrm>
            <a:off x="6077603" y="3494314"/>
            <a:ext cx="5653855" cy="3363686"/>
          </a:xfrm>
          <a:prstGeom prst="rect">
            <a:avLst/>
          </a:prstGeom>
          <a:noFill/>
          <a:ln>
            <a:noFill/>
          </a:ln>
        </p:spPr>
      </p:pic>
      <p:pic>
        <p:nvPicPr>
          <p:cNvPr id="1209" name="Google Shape;1209;p47"/>
          <p:cNvPicPr preferRelativeResize="0"/>
          <p:nvPr/>
        </p:nvPicPr>
        <p:blipFill rotWithShape="1">
          <a:blip r:embed="rId6">
            <a:alphaModFix/>
          </a:blip>
          <a:srcRect b="0" l="0" r="0" t="0"/>
          <a:stretch/>
        </p:blipFill>
        <p:spPr>
          <a:xfrm>
            <a:off x="348339" y="3472542"/>
            <a:ext cx="4930816" cy="3363686"/>
          </a:xfrm>
          <a:prstGeom prst="rect">
            <a:avLst/>
          </a:prstGeom>
          <a:noFill/>
          <a:ln>
            <a:noFill/>
          </a:ln>
        </p:spPr>
      </p:pic>
      <p:sp>
        <p:nvSpPr>
          <p:cNvPr id="1210" name="Google Shape;1210;p47"/>
          <p:cNvSpPr txBox="1"/>
          <p:nvPr/>
        </p:nvSpPr>
        <p:spPr>
          <a:xfrm>
            <a:off x="245214" y="-4370"/>
            <a:ext cx="4718279"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800">
                <a:solidFill>
                  <a:schemeClr val="dk1"/>
                </a:solidFill>
                <a:latin typeface="Calibri"/>
                <a:ea typeface="Calibri"/>
                <a:cs typeface="Calibri"/>
                <a:sym typeface="Calibri"/>
              </a:rPr>
              <a:t>AIS costiero / AIS satellitare VS </a:t>
            </a:r>
            <a:endParaRPr/>
          </a:p>
        </p:txBody>
      </p:sp>
      <p:sp>
        <p:nvSpPr>
          <p:cNvPr id="1211" name="Google Shape;1211;p47"/>
          <p:cNvSpPr txBox="1"/>
          <p:nvPr/>
        </p:nvSpPr>
        <p:spPr>
          <a:xfrm>
            <a:off x="5830864" y="0"/>
            <a:ext cx="18723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Marinetraffic.com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descr="Une image contenant texte, carte&#10;&#10;Description générée avec un niveau de confiance très élevé" id="1216" name="Google Shape;1216;p48"/>
          <p:cNvPicPr preferRelativeResize="0"/>
          <p:nvPr/>
        </p:nvPicPr>
        <p:blipFill rotWithShape="1">
          <a:blip r:embed="rId3">
            <a:alphaModFix/>
          </a:blip>
          <a:srcRect b="0" l="0" r="0" t="0"/>
          <a:stretch/>
        </p:blipFill>
        <p:spPr>
          <a:xfrm>
            <a:off x="1415349" y="159486"/>
            <a:ext cx="9306662" cy="8785915"/>
          </a:xfrm>
          <a:prstGeom prst="rect">
            <a:avLst/>
          </a:prstGeom>
          <a:noFill/>
          <a:ln>
            <a:noFill/>
          </a:ln>
          <a:effectLst>
            <a:reflection blurRad="0" dir="0" dist="0" endA="300" endPos="55000" kx="0" rotWithShape="0" algn="bl" stA="50000" stPos="0" sy="-100000" ky="0"/>
          </a:effectLst>
        </p:spPr>
      </p:pic>
      <p:pic>
        <p:nvPicPr>
          <p:cNvPr descr="tour-telecom" id="1217" name="Google Shape;1217;p48"/>
          <p:cNvPicPr preferRelativeResize="0"/>
          <p:nvPr/>
        </p:nvPicPr>
        <p:blipFill rotWithShape="1">
          <a:blip r:embed="rId4">
            <a:alphaModFix/>
          </a:blip>
          <a:srcRect b="0" l="0" r="0" t="0"/>
          <a:stretch/>
        </p:blipFill>
        <p:spPr>
          <a:xfrm>
            <a:off x="6030304" y="2160013"/>
            <a:ext cx="1203707" cy="1505243"/>
          </a:xfrm>
          <a:prstGeom prst="rect">
            <a:avLst/>
          </a:prstGeom>
          <a:noFill/>
          <a:ln>
            <a:noFill/>
          </a:ln>
        </p:spPr>
      </p:pic>
      <p:pic>
        <p:nvPicPr>
          <p:cNvPr id="1218" name="Google Shape;1218;p48"/>
          <p:cNvPicPr preferRelativeResize="0"/>
          <p:nvPr/>
        </p:nvPicPr>
        <p:blipFill rotWithShape="1">
          <a:blip r:embed="rId5">
            <a:alphaModFix/>
          </a:blip>
          <a:srcRect b="0" l="0" r="0" t="0"/>
          <a:stretch/>
        </p:blipFill>
        <p:spPr>
          <a:xfrm>
            <a:off x="5235844" y="2884104"/>
            <a:ext cx="1327189" cy="939783"/>
          </a:xfrm>
          <a:prstGeom prst="rect">
            <a:avLst/>
          </a:prstGeom>
          <a:noFill/>
          <a:ln>
            <a:noFill/>
          </a:ln>
        </p:spPr>
      </p:pic>
      <p:pic>
        <p:nvPicPr>
          <p:cNvPr descr="Z:\Mes images\Icones new FC\satell_athena_bd.png" id="1219" name="Google Shape;1219;p48"/>
          <p:cNvPicPr preferRelativeResize="0"/>
          <p:nvPr/>
        </p:nvPicPr>
        <p:blipFill rotWithShape="1">
          <a:blip r:embed="rId6">
            <a:alphaModFix/>
          </a:blip>
          <a:srcRect b="0" l="0" r="0" t="0"/>
          <a:stretch/>
        </p:blipFill>
        <p:spPr>
          <a:xfrm flipH="1" rot="2695252">
            <a:off x="5014096" y="661836"/>
            <a:ext cx="1250700" cy="955234"/>
          </a:xfrm>
          <a:prstGeom prst="rect">
            <a:avLst/>
          </a:prstGeom>
          <a:noFill/>
          <a:ln>
            <a:noFill/>
          </a:ln>
        </p:spPr>
      </p:pic>
      <p:pic>
        <p:nvPicPr>
          <p:cNvPr descr="Z:\Mes images\Icones new FC\satell_athena_bd.png" id="1220" name="Google Shape;1220;p48"/>
          <p:cNvPicPr preferRelativeResize="0"/>
          <p:nvPr/>
        </p:nvPicPr>
        <p:blipFill rotWithShape="1">
          <a:blip r:embed="rId6">
            <a:alphaModFix/>
          </a:blip>
          <a:srcRect b="0" l="0" r="0" t="0"/>
          <a:stretch/>
        </p:blipFill>
        <p:spPr>
          <a:xfrm flipH="1" rot="2695252">
            <a:off x="5829147" y="391353"/>
            <a:ext cx="1250700" cy="955234"/>
          </a:xfrm>
          <a:prstGeom prst="rect">
            <a:avLst/>
          </a:prstGeom>
          <a:noFill/>
          <a:ln>
            <a:noFill/>
          </a:ln>
        </p:spPr>
      </p:pic>
      <p:pic>
        <p:nvPicPr>
          <p:cNvPr descr="Z:\Mes images\Icones new FC\satell_athena_bd.png" id="1221" name="Google Shape;1221;p48"/>
          <p:cNvPicPr preferRelativeResize="0"/>
          <p:nvPr/>
        </p:nvPicPr>
        <p:blipFill rotWithShape="1">
          <a:blip r:embed="rId6">
            <a:alphaModFix/>
          </a:blip>
          <a:srcRect b="0" l="0" r="0" t="0"/>
          <a:stretch/>
        </p:blipFill>
        <p:spPr>
          <a:xfrm flipH="1" rot="2695252">
            <a:off x="6504249" y="43379"/>
            <a:ext cx="1250700" cy="955234"/>
          </a:xfrm>
          <a:prstGeom prst="rect">
            <a:avLst/>
          </a:prstGeom>
          <a:noFill/>
          <a:ln>
            <a:noFill/>
          </a:ln>
        </p:spPr>
      </p:pic>
      <p:pic>
        <p:nvPicPr>
          <p:cNvPr id="1222" name="Google Shape;1222;p48"/>
          <p:cNvPicPr preferRelativeResize="0"/>
          <p:nvPr/>
        </p:nvPicPr>
        <p:blipFill rotWithShape="1">
          <a:blip r:embed="rId7">
            <a:alphaModFix/>
          </a:blip>
          <a:srcRect b="0" l="0" r="0" t="0"/>
          <a:stretch/>
        </p:blipFill>
        <p:spPr>
          <a:xfrm>
            <a:off x="4976397" y="2786989"/>
            <a:ext cx="1048473" cy="728924"/>
          </a:xfrm>
          <a:prstGeom prst="rect">
            <a:avLst/>
          </a:prstGeom>
          <a:noFill/>
          <a:ln>
            <a:noFill/>
          </a:ln>
        </p:spPr>
      </p:pic>
      <p:pic>
        <p:nvPicPr>
          <p:cNvPr descr="MV" id="1223" name="Google Shape;1223;p48"/>
          <p:cNvPicPr preferRelativeResize="0"/>
          <p:nvPr/>
        </p:nvPicPr>
        <p:blipFill rotWithShape="1">
          <a:blip r:embed="rId8">
            <a:alphaModFix/>
          </a:blip>
          <a:srcRect b="0" l="0" r="0" t="0"/>
          <a:stretch/>
        </p:blipFill>
        <p:spPr>
          <a:xfrm flipH="1">
            <a:off x="8050892" y="4289931"/>
            <a:ext cx="1427785" cy="896815"/>
          </a:xfrm>
          <a:prstGeom prst="rect">
            <a:avLst/>
          </a:prstGeom>
          <a:noFill/>
          <a:ln>
            <a:noFill/>
          </a:ln>
        </p:spPr>
      </p:pic>
      <p:cxnSp>
        <p:nvCxnSpPr>
          <p:cNvPr id="1224" name="Google Shape;1224;p48"/>
          <p:cNvCxnSpPr/>
          <p:nvPr/>
        </p:nvCxnSpPr>
        <p:spPr>
          <a:xfrm>
            <a:off x="6301349" y="1568955"/>
            <a:ext cx="1842633" cy="2823207"/>
          </a:xfrm>
          <a:prstGeom prst="straightConnector1">
            <a:avLst/>
          </a:prstGeom>
          <a:noFill/>
          <a:ln cap="flat" cmpd="sng" w="9525">
            <a:solidFill>
              <a:schemeClr val="accent1"/>
            </a:solidFill>
            <a:prstDash val="lgDash"/>
            <a:miter lim="800000"/>
            <a:headEnd len="sm" w="sm" type="none"/>
            <a:tailEnd len="sm" w="sm" type="none"/>
          </a:ln>
        </p:spPr>
      </p:cxnSp>
      <p:cxnSp>
        <p:nvCxnSpPr>
          <p:cNvPr id="1225" name="Google Shape;1225;p48"/>
          <p:cNvCxnSpPr/>
          <p:nvPr/>
        </p:nvCxnSpPr>
        <p:spPr>
          <a:xfrm>
            <a:off x="6722876" y="1206610"/>
            <a:ext cx="1431495" cy="3273070"/>
          </a:xfrm>
          <a:prstGeom prst="straightConnector1">
            <a:avLst/>
          </a:prstGeom>
          <a:noFill/>
          <a:ln cap="flat" cmpd="sng" w="9525">
            <a:solidFill>
              <a:schemeClr val="accent1"/>
            </a:solidFill>
            <a:prstDash val="lgDash"/>
            <a:miter lim="800000"/>
            <a:headEnd len="sm" w="sm" type="none"/>
            <a:tailEnd len="sm" w="sm" type="none"/>
          </a:ln>
        </p:spPr>
      </p:cxnSp>
      <p:cxnSp>
        <p:nvCxnSpPr>
          <p:cNvPr id="1226" name="Google Shape;1226;p48"/>
          <p:cNvCxnSpPr/>
          <p:nvPr/>
        </p:nvCxnSpPr>
        <p:spPr>
          <a:xfrm>
            <a:off x="7487121" y="883095"/>
            <a:ext cx="642322" cy="3565130"/>
          </a:xfrm>
          <a:prstGeom prst="straightConnector1">
            <a:avLst/>
          </a:prstGeom>
          <a:noFill/>
          <a:ln cap="flat" cmpd="sng" w="9525">
            <a:solidFill>
              <a:schemeClr val="accent1"/>
            </a:solidFill>
            <a:prstDash val="lgDash"/>
            <a:miter lim="800000"/>
            <a:headEnd len="sm" w="sm" type="none"/>
            <a:tailEnd len="sm" w="sm" type="none"/>
          </a:ln>
        </p:spPr>
      </p:cxnSp>
      <p:sp>
        <p:nvSpPr>
          <p:cNvPr id="1227" name="Google Shape;1227;p48"/>
          <p:cNvSpPr txBox="1"/>
          <p:nvPr/>
        </p:nvSpPr>
        <p:spPr>
          <a:xfrm>
            <a:off x="210474" y="52370"/>
            <a:ext cx="2988319"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TIPO DI ATTACCHI</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Principio generale</a:t>
            </a:r>
            <a:endParaRPr sz="1800">
              <a:solidFill>
                <a:schemeClr val="dk1"/>
              </a:solidFill>
              <a:latin typeface="Calibri"/>
              <a:ea typeface="Calibri"/>
              <a:cs typeface="Calibri"/>
              <a:sym typeface="Calibri"/>
            </a:endParaRPr>
          </a:p>
        </p:txBody>
      </p:sp>
      <p:sp>
        <p:nvSpPr>
          <p:cNvPr id="1228" name="Google Shape;1228;p48"/>
          <p:cNvSpPr/>
          <p:nvPr/>
        </p:nvSpPr>
        <p:spPr>
          <a:xfrm rot="-9604491">
            <a:off x="4909924" y="3689835"/>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9" name="Google Shape;1229;p48"/>
          <p:cNvSpPr/>
          <p:nvPr/>
        </p:nvSpPr>
        <p:spPr>
          <a:xfrm>
            <a:off x="2347752" y="4627716"/>
            <a:ext cx="2673225" cy="1461271"/>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Spoofing locale</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Portante : Rete VHF</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Falso messaggio AIS </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Impatto sulla consapevolezza della situazione locale</a:t>
            </a:r>
            <a:endParaRPr sz="1800">
              <a:solidFill>
                <a:schemeClr val="lt1"/>
              </a:solidFill>
              <a:latin typeface="Calibri"/>
              <a:ea typeface="Calibri"/>
              <a:cs typeface="Calibri"/>
              <a:sym typeface="Calibri"/>
            </a:endParaRPr>
          </a:p>
        </p:txBody>
      </p:sp>
      <p:pic>
        <p:nvPicPr>
          <p:cNvPr descr="Z:\Mes images\Icones new FC\satell_athena_bd.png" id="1230" name="Google Shape;1230;p48"/>
          <p:cNvPicPr preferRelativeResize="0"/>
          <p:nvPr/>
        </p:nvPicPr>
        <p:blipFill rotWithShape="1">
          <a:blip r:embed="rId6">
            <a:alphaModFix/>
          </a:blip>
          <a:srcRect b="0" l="0" r="0" t="0"/>
          <a:stretch/>
        </p:blipFill>
        <p:spPr>
          <a:xfrm flipH="1" rot="2695252">
            <a:off x="9084851" y="302154"/>
            <a:ext cx="1250700" cy="955234"/>
          </a:xfrm>
          <a:prstGeom prst="rect">
            <a:avLst/>
          </a:prstGeom>
          <a:noFill/>
          <a:ln>
            <a:noFill/>
          </a:ln>
        </p:spPr>
      </p:pic>
      <p:sp>
        <p:nvSpPr>
          <p:cNvPr id="1231" name="Google Shape;1231;p48"/>
          <p:cNvSpPr txBox="1"/>
          <p:nvPr/>
        </p:nvSpPr>
        <p:spPr>
          <a:xfrm>
            <a:off x="10222045" y="336330"/>
            <a:ext cx="185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RICEVITORE SAT AIS</a:t>
            </a:r>
            <a:endParaRPr/>
          </a:p>
        </p:txBody>
      </p:sp>
      <p:cxnSp>
        <p:nvCxnSpPr>
          <p:cNvPr id="1232" name="Google Shape;1232;p48"/>
          <p:cNvCxnSpPr>
            <a:endCxn id="1233" idx="2"/>
          </p:cNvCxnSpPr>
          <p:nvPr/>
        </p:nvCxnSpPr>
        <p:spPr>
          <a:xfrm flipH="1">
            <a:off x="7110496" y="1010621"/>
            <a:ext cx="2459700" cy="3131100"/>
          </a:xfrm>
          <a:prstGeom prst="straightConnector1">
            <a:avLst/>
          </a:prstGeom>
          <a:noFill/>
          <a:ln cap="flat" cmpd="sng" w="9525">
            <a:solidFill>
              <a:schemeClr val="accent1"/>
            </a:solidFill>
            <a:prstDash val="solid"/>
            <a:miter lim="800000"/>
            <a:headEnd len="sm" w="sm" type="none"/>
            <a:tailEnd len="sm" w="sm" type="none"/>
          </a:ln>
        </p:spPr>
      </p:cxnSp>
      <p:cxnSp>
        <p:nvCxnSpPr>
          <p:cNvPr id="1234" name="Google Shape;1234;p48"/>
          <p:cNvCxnSpPr>
            <a:endCxn id="1233" idx="6"/>
          </p:cNvCxnSpPr>
          <p:nvPr/>
        </p:nvCxnSpPr>
        <p:spPr>
          <a:xfrm>
            <a:off x="9585935" y="1010698"/>
            <a:ext cx="1460700" cy="3684000"/>
          </a:xfrm>
          <a:prstGeom prst="straightConnector1">
            <a:avLst/>
          </a:prstGeom>
          <a:noFill/>
          <a:ln cap="flat" cmpd="sng" w="9525">
            <a:solidFill>
              <a:schemeClr val="accent1"/>
            </a:solidFill>
            <a:prstDash val="solid"/>
            <a:miter lim="800000"/>
            <a:headEnd len="sm" w="sm" type="none"/>
            <a:tailEnd len="sm" w="sm" type="none"/>
          </a:ln>
        </p:spPr>
      </p:cxnSp>
      <p:sp>
        <p:nvSpPr>
          <p:cNvPr id="1233" name="Google Shape;1233;p48"/>
          <p:cNvSpPr/>
          <p:nvPr/>
        </p:nvSpPr>
        <p:spPr>
          <a:xfrm rot="479819">
            <a:off x="7091169" y="3721666"/>
            <a:ext cx="3974793" cy="1393087"/>
          </a:xfrm>
          <a:prstGeom prst="ellipse">
            <a:avLst/>
          </a:prstGeom>
          <a:solidFill>
            <a:srgbClr val="DAE3F3">
              <a:alpha val="49803"/>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5" name="Google Shape;1235;p48"/>
          <p:cNvSpPr txBox="1"/>
          <p:nvPr/>
        </p:nvSpPr>
        <p:spPr>
          <a:xfrm>
            <a:off x="3765774" y="175016"/>
            <a:ext cx="14833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800">
                <a:solidFill>
                  <a:schemeClr val="dk1"/>
                </a:solidFill>
                <a:latin typeface="Calibri"/>
                <a:ea typeface="Calibri"/>
                <a:cs typeface="Calibri"/>
                <a:sym typeface="Calibri"/>
              </a:rPr>
              <a:t>Satelliti GPS</a:t>
            </a:r>
            <a:endParaRPr/>
          </a:p>
        </p:txBody>
      </p:sp>
      <p:sp>
        <p:nvSpPr>
          <p:cNvPr id="1236" name="Google Shape;1236;p48"/>
          <p:cNvSpPr/>
          <p:nvPr/>
        </p:nvSpPr>
        <p:spPr>
          <a:xfrm rot="-7830390">
            <a:off x="4369880" y="1298581"/>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7" name="Google Shape;1237;p48"/>
          <p:cNvSpPr/>
          <p:nvPr/>
        </p:nvSpPr>
        <p:spPr>
          <a:xfrm>
            <a:off x="770022" y="1988576"/>
            <a:ext cx="3178012" cy="1461271"/>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Spoofing GPS</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Portatore : Rete GPS</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Posizioni false </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Impatto sulla copertura GPS (diverse centinaia di km)</a:t>
            </a:r>
            <a:endParaRPr/>
          </a:p>
        </p:txBody>
      </p:sp>
      <p:sp>
        <p:nvSpPr>
          <p:cNvPr id="1238" name="Google Shape;1238;p48"/>
          <p:cNvSpPr/>
          <p:nvPr/>
        </p:nvSpPr>
        <p:spPr>
          <a:xfrm rot="8406918">
            <a:off x="9621749" y="1237780"/>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9" name="Google Shape;1239;p48"/>
          <p:cNvSpPr/>
          <p:nvPr/>
        </p:nvSpPr>
        <p:spPr>
          <a:xfrm>
            <a:off x="9367231" y="2491699"/>
            <a:ext cx="2673225" cy="1777580"/>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Spoofing globale</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Portatore : Rete AIS SAT</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Falso messaggio AIS </a:t>
            </a:r>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Impatto sulle aree regionali</a:t>
            </a:r>
            <a:endParaRPr/>
          </a:p>
        </p:txBody>
      </p:sp>
      <p:sp>
        <p:nvSpPr>
          <p:cNvPr id="1240" name="Google Shape;1240;p48"/>
          <p:cNvSpPr/>
          <p:nvPr/>
        </p:nvSpPr>
        <p:spPr>
          <a:xfrm>
            <a:off x="8154372" y="5334955"/>
            <a:ext cx="3886084" cy="1498765"/>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Attacco all'operatore AIS</a:t>
            </a:r>
            <a:endParaRPr sz="1800">
              <a:solidFill>
                <a:schemeClr val="lt1"/>
              </a:solidFill>
              <a:latin typeface="Calibri"/>
              <a:ea typeface="Calibri"/>
              <a:cs typeface="Calibri"/>
              <a:sym typeface="Calibri"/>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Portatore : Strutture dell'operatore AIS</a:t>
            </a:r>
            <a:endParaRPr sz="1800">
              <a:solidFill>
                <a:schemeClr val="lt1"/>
              </a:solidFill>
              <a:latin typeface="Calibri"/>
              <a:ea typeface="Calibri"/>
              <a:cs typeface="Calibri"/>
              <a:sym typeface="Calibri"/>
            </a:endParaRPr>
          </a:p>
          <a:p>
            <a:pPr indent="-285750" lvl="0" marL="285750" marR="0" rtl="0" algn="ctr">
              <a:spcBef>
                <a:spcPts val="0"/>
              </a:spcBef>
              <a:spcAft>
                <a:spcPts val="0"/>
              </a:spcAft>
              <a:buClr>
                <a:schemeClr val="lt1"/>
              </a:buClr>
              <a:buSzPts val="1800"/>
              <a:buFont typeface="Calibri"/>
              <a:buChar char="-"/>
            </a:pPr>
            <a:r>
              <a:rPr lang="fr-FR" sz="1800">
                <a:solidFill>
                  <a:schemeClr val="lt1"/>
                </a:solidFill>
                <a:latin typeface="Calibri"/>
                <a:ea typeface="Calibri"/>
                <a:cs typeface="Calibri"/>
                <a:sym typeface="Calibri"/>
              </a:rPr>
              <a:t>Impatto potenziale sulla segnalazione AIS a livello mondiale via satellite</a:t>
            </a:r>
            <a:endParaRPr/>
          </a:p>
        </p:txBody>
      </p:sp>
      <p:sp>
        <p:nvSpPr>
          <p:cNvPr id="1241" name="Google Shape;1241;p48"/>
          <p:cNvSpPr/>
          <p:nvPr/>
        </p:nvSpPr>
        <p:spPr>
          <a:xfrm rot="6525761">
            <a:off x="6970233" y="5367859"/>
            <a:ext cx="1063588" cy="973385"/>
          </a:xfrm>
          <a:prstGeom prst="downArrow">
            <a:avLst>
              <a:gd fmla="val 50000" name="adj1"/>
              <a:gd fmla="val 50000" name="adj2"/>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42" name="Google Shape;1242;p48"/>
          <p:cNvPicPr preferRelativeResize="0"/>
          <p:nvPr/>
        </p:nvPicPr>
        <p:blipFill rotWithShape="1">
          <a:blip r:embed="rId5">
            <a:alphaModFix/>
          </a:blip>
          <a:srcRect b="0" l="0" r="0" t="0"/>
          <a:stretch/>
        </p:blipFill>
        <p:spPr>
          <a:xfrm>
            <a:off x="6401039" y="4436865"/>
            <a:ext cx="1327189" cy="939783"/>
          </a:xfrm>
          <a:prstGeom prst="rect">
            <a:avLst/>
          </a:prstGeom>
          <a:noFill/>
          <a:ln>
            <a:noFill/>
          </a:ln>
        </p:spPr>
      </p:pic>
      <p:pic>
        <p:nvPicPr>
          <p:cNvPr descr="Une image contenant texte, Police, logo, Graphique&#10;&#10;Description générée automatiquement" id="1243" name="Google Shape;1243;p48"/>
          <p:cNvPicPr preferRelativeResize="0"/>
          <p:nvPr/>
        </p:nvPicPr>
        <p:blipFill rotWithShape="1">
          <a:blip r:embed="rId9">
            <a:alphaModFix/>
          </a:blip>
          <a:srcRect b="0" l="0" r="0" t="0"/>
          <a:stretch/>
        </p:blipFill>
        <p:spPr>
          <a:xfrm>
            <a:off x="5770043" y="5600511"/>
            <a:ext cx="1158994" cy="304302"/>
          </a:xfrm>
          <a:prstGeom prst="rect">
            <a:avLst/>
          </a:prstGeom>
          <a:noFill/>
          <a:ln>
            <a:noFill/>
          </a:ln>
        </p:spPr>
      </p:pic>
      <p:pic>
        <p:nvPicPr>
          <p:cNvPr descr="Une image contenant Bleu électrique, Graphique, capture d’écran, Police&#10;&#10;Description générée automatiquement" id="1244" name="Google Shape;1244;p48"/>
          <p:cNvPicPr preferRelativeResize="0"/>
          <p:nvPr/>
        </p:nvPicPr>
        <p:blipFill rotWithShape="1">
          <a:blip r:embed="rId10">
            <a:alphaModFix/>
          </a:blip>
          <a:srcRect b="0" l="0" r="0" t="0"/>
          <a:stretch/>
        </p:blipFill>
        <p:spPr>
          <a:xfrm>
            <a:off x="5927028" y="4728342"/>
            <a:ext cx="748057" cy="748057"/>
          </a:xfrm>
          <a:prstGeom prst="rect">
            <a:avLst/>
          </a:prstGeom>
          <a:noFill/>
          <a:ln>
            <a:noFill/>
          </a:ln>
        </p:spPr>
      </p:pic>
      <p:cxnSp>
        <p:nvCxnSpPr>
          <p:cNvPr id="1245" name="Google Shape;1245;p48"/>
          <p:cNvCxnSpPr/>
          <p:nvPr/>
        </p:nvCxnSpPr>
        <p:spPr>
          <a:xfrm flipH="1">
            <a:off x="7301996" y="1063920"/>
            <a:ext cx="2268256" cy="3842836"/>
          </a:xfrm>
          <a:prstGeom prst="straightConnector1">
            <a:avLst/>
          </a:prstGeom>
          <a:noFill/>
          <a:ln cap="flat" cmpd="sng" w="28575">
            <a:solidFill>
              <a:srgbClr val="7030A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49"/>
          <p:cNvSpPr/>
          <p:nvPr/>
        </p:nvSpPr>
        <p:spPr>
          <a:xfrm>
            <a:off x="0" y="-4880"/>
            <a:ext cx="12191999" cy="6862880"/>
          </a:xfrm>
          <a:prstGeom prst="rect">
            <a:avLst/>
          </a:prstGeom>
          <a:solidFill>
            <a:schemeClr val="lt2">
              <a:alpha val="5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texte, carte&#10;&#10;Description générée avec un niveau de confiance très élevé" id="1251" name="Google Shape;1251;p49"/>
          <p:cNvPicPr preferRelativeResize="0"/>
          <p:nvPr/>
        </p:nvPicPr>
        <p:blipFill rotWithShape="1">
          <a:blip r:embed="rId3">
            <a:alphaModFix/>
          </a:blip>
          <a:srcRect b="0" l="0" r="0" t="0"/>
          <a:stretch/>
        </p:blipFill>
        <p:spPr>
          <a:xfrm>
            <a:off x="1415349" y="159486"/>
            <a:ext cx="9306662" cy="8785915"/>
          </a:xfrm>
          <a:prstGeom prst="rect">
            <a:avLst/>
          </a:prstGeom>
          <a:noFill/>
          <a:ln>
            <a:noFill/>
          </a:ln>
          <a:effectLst>
            <a:reflection blurRad="0" dir="0" dist="0" endA="300" endPos="55000" kx="0" rotWithShape="0" algn="bl" stA="50000" stPos="0" sy="-100000" ky="0"/>
          </a:effectLst>
        </p:spPr>
      </p:pic>
      <p:pic>
        <p:nvPicPr>
          <p:cNvPr descr="MV" id="1252" name="Google Shape;1252;p49"/>
          <p:cNvPicPr preferRelativeResize="0"/>
          <p:nvPr/>
        </p:nvPicPr>
        <p:blipFill rotWithShape="1">
          <a:blip r:embed="rId4">
            <a:alphaModFix/>
          </a:blip>
          <a:srcRect b="0" l="0" r="0" t="0"/>
          <a:stretch/>
        </p:blipFill>
        <p:spPr>
          <a:xfrm flipH="1">
            <a:off x="8756221" y="3883174"/>
            <a:ext cx="1427785" cy="896815"/>
          </a:xfrm>
          <a:prstGeom prst="rect">
            <a:avLst/>
          </a:prstGeom>
          <a:noFill/>
          <a:ln>
            <a:noFill/>
          </a:ln>
        </p:spPr>
      </p:pic>
      <p:pic>
        <p:nvPicPr>
          <p:cNvPr descr="tour-telecom" id="1253" name="Google Shape;1253;p49"/>
          <p:cNvPicPr preferRelativeResize="0"/>
          <p:nvPr/>
        </p:nvPicPr>
        <p:blipFill rotWithShape="1">
          <a:blip r:embed="rId5">
            <a:alphaModFix/>
          </a:blip>
          <a:srcRect b="0" l="0" r="0" t="0"/>
          <a:stretch/>
        </p:blipFill>
        <p:spPr>
          <a:xfrm>
            <a:off x="6030304" y="2160013"/>
            <a:ext cx="1203707" cy="1505243"/>
          </a:xfrm>
          <a:prstGeom prst="rect">
            <a:avLst/>
          </a:prstGeom>
          <a:noFill/>
          <a:ln>
            <a:noFill/>
          </a:ln>
        </p:spPr>
      </p:pic>
      <p:pic>
        <p:nvPicPr>
          <p:cNvPr id="1254" name="Google Shape;1254;p49"/>
          <p:cNvPicPr preferRelativeResize="0"/>
          <p:nvPr/>
        </p:nvPicPr>
        <p:blipFill rotWithShape="1">
          <a:blip r:embed="rId6">
            <a:alphaModFix/>
          </a:blip>
          <a:srcRect b="0" l="0" r="0" t="0"/>
          <a:stretch/>
        </p:blipFill>
        <p:spPr>
          <a:xfrm>
            <a:off x="5235844" y="2884104"/>
            <a:ext cx="1327189" cy="939783"/>
          </a:xfrm>
          <a:prstGeom prst="rect">
            <a:avLst/>
          </a:prstGeom>
          <a:noFill/>
          <a:ln>
            <a:noFill/>
          </a:ln>
        </p:spPr>
      </p:pic>
      <p:pic>
        <p:nvPicPr>
          <p:cNvPr descr="Z:\Mes images\Icones new FC\satell_athena_bd.png" id="1255" name="Google Shape;1255;p49"/>
          <p:cNvPicPr preferRelativeResize="0"/>
          <p:nvPr/>
        </p:nvPicPr>
        <p:blipFill rotWithShape="1">
          <a:blip r:embed="rId7">
            <a:alphaModFix/>
          </a:blip>
          <a:srcRect b="0" l="0" r="0" t="0"/>
          <a:stretch/>
        </p:blipFill>
        <p:spPr>
          <a:xfrm flipH="1" rot="2695252">
            <a:off x="5014096" y="661836"/>
            <a:ext cx="1250700" cy="955234"/>
          </a:xfrm>
          <a:prstGeom prst="rect">
            <a:avLst/>
          </a:prstGeom>
          <a:noFill/>
          <a:ln>
            <a:noFill/>
          </a:ln>
        </p:spPr>
      </p:pic>
      <p:pic>
        <p:nvPicPr>
          <p:cNvPr id="1256" name="Google Shape;1256;p49"/>
          <p:cNvPicPr preferRelativeResize="0"/>
          <p:nvPr/>
        </p:nvPicPr>
        <p:blipFill rotWithShape="1">
          <a:blip r:embed="rId8">
            <a:alphaModFix/>
          </a:blip>
          <a:srcRect b="0" l="0" r="0" t="0"/>
          <a:stretch/>
        </p:blipFill>
        <p:spPr>
          <a:xfrm>
            <a:off x="3407421" y="3353060"/>
            <a:ext cx="1018352" cy="678213"/>
          </a:xfrm>
          <a:prstGeom prst="rect">
            <a:avLst/>
          </a:prstGeom>
          <a:noFill/>
          <a:ln>
            <a:noFill/>
          </a:ln>
        </p:spPr>
      </p:pic>
      <p:pic>
        <p:nvPicPr>
          <p:cNvPr descr="Z:\Mes images\Icones new FC\satell_athena_bd.png" id="1257" name="Google Shape;1257;p49"/>
          <p:cNvPicPr preferRelativeResize="0"/>
          <p:nvPr/>
        </p:nvPicPr>
        <p:blipFill rotWithShape="1">
          <a:blip r:embed="rId7">
            <a:alphaModFix/>
          </a:blip>
          <a:srcRect b="0" l="0" r="0" t="0"/>
          <a:stretch/>
        </p:blipFill>
        <p:spPr>
          <a:xfrm flipH="1" rot="2695252">
            <a:off x="5829147" y="391353"/>
            <a:ext cx="1250700" cy="955234"/>
          </a:xfrm>
          <a:prstGeom prst="rect">
            <a:avLst/>
          </a:prstGeom>
          <a:noFill/>
          <a:ln>
            <a:noFill/>
          </a:ln>
        </p:spPr>
      </p:pic>
      <p:pic>
        <p:nvPicPr>
          <p:cNvPr descr="Z:\Mes images\Icones new FC\satell_athena_bd.png" id="1258" name="Google Shape;1258;p49"/>
          <p:cNvPicPr preferRelativeResize="0"/>
          <p:nvPr/>
        </p:nvPicPr>
        <p:blipFill rotWithShape="1">
          <a:blip r:embed="rId7">
            <a:alphaModFix/>
          </a:blip>
          <a:srcRect b="0" l="0" r="0" t="0"/>
          <a:stretch/>
        </p:blipFill>
        <p:spPr>
          <a:xfrm flipH="1" rot="2695252">
            <a:off x="6504249" y="43379"/>
            <a:ext cx="1250700" cy="955234"/>
          </a:xfrm>
          <a:prstGeom prst="rect">
            <a:avLst/>
          </a:prstGeom>
          <a:noFill/>
          <a:ln>
            <a:noFill/>
          </a:ln>
        </p:spPr>
      </p:pic>
      <p:pic>
        <p:nvPicPr>
          <p:cNvPr descr="Z:\Mes images\Icones new FC\satell_athena_bd.png" id="1259" name="Google Shape;1259;p49"/>
          <p:cNvPicPr preferRelativeResize="0"/>
          <p:nvPr/>
        </p:nvPicPr>
        <p:blipFill rotWithShape="1">
          <a:blip r:embed="rId7">
            <a:alphaModFix/>
          </a:blip>
          <a:srcRect b="0" l="0" r="0" t="0"/>
          <a:stretch/>
        </p:blipFill>
        <p:spPr>
          <a:xfrm flipH="1" rot="2695252">
            <a:off x="8760748" y="1077994"/>
            <a:ext cx="1200737" cy="917075"/>
          </a:xfrm>
          <a:prstGeom prst="rect">
            <a:avLst/>
          </a:prstGeom>
          <a:noFill/>
          <a:ln>
            <a:noFill/>
          </a:ln>
        </p:spPr>
      </p:pic>
      <p:pic>
        <p:nvPicPr>
          <p:cNvPr descr="Z:\Mes images\Icones new FC\satell_athena_bd.png" id="1260" name="Google Shape;1260;p49"/>
          <p:cNvPicPr preferRelativeResize="0"/>
          <p:nvPr/>
        </p:nvPicPr>
        <p:blipFill rotWithShape="1">
          <a:blip r:embed="rId7">
            <a:alphaModFix/>
          </a:blip>
          <a:srcRect b="0" l="0" r="0" t="0"/>
          <a:stretch/>
        </p:blipFill>
        <p:spPr>
          <a:xfrm flipH="1" rot="2695252">
            <a:off x="9712086" y="958910"/>
            <a:ext cx="1200737" cy="917075"/>
          </a:xfrm>
          <a:prstGeom prst="rect">
            <a:avLst/>
          </a:prstGeom>
          <a:noFill/>
          <a:ln>
            <a:noFill/>
          </a:ln>
        </p:spPr>
      </p:pic>
      <p:pic>
        <p:nvPicPr>
          <p:cNvPr descr="Z:\Mes images\Icones new FC\satell_athena_bd.png" id="1261" name="Google Shape;1261;p49"/>
          <p:cNvPicPr preferRelativeResize="0"/>
          <p:nvPr/>
        </p:nvPicPr>
        <p:blipFill rotWithShape="1">
          <a:blip r:embed="rId7">
            <a:alphaModFix/>
          </a:blip>
          <a:srcRect b="0" l="0" r="0" t="0"/>
          <a:stretch/>
        </p:blipFill>
        <p:spPr>
          <a:xfrm flipH="1" rot="2695252">
            <a:off x="10503953" y="776472"/>
            <a:ext cx="1200737" cy="917075"/>
          </a:xfrm>
          <a:prstGeom prst="rect">
            <a:avLst/>
          </a:prstGeom>
          <a:noFill/>
          <a:ln>
            <a:noFill/>
          </a:ln>
        </p:spPr>
      </p:pic>
      <p:sp>
        <p:nvSpPr>
          <p:cNvPr id="1262" name="Google Shape;1262;p49"/>
          <p:cNvSpPr/>
          <p:nvPr/>
        </p:nvSpPr>
        <p:spPr>
          <a:xfrm>
            <a:off x="8544281" y="871901"/>
            <a:ext cx="3410414" cy="1111730"/>
          </a:xfrm>
          <a:prstGeom prst="rect">
            <a:avLst/>
          </a:prstGeom>
          <a:solidFill>
            <a:schemeClr val="lt2">
              <a:alpha val="2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3" name="Google Shape;1263;p49"/>
          <p:cNvSpPr txBox="1"/>
          <p:nvPr/>
        </p:nvSpPr>
        <p:spPr>
          <a:xfrm>
            <a:off x="9025590" y="177352"/>
            <a:ext cx="29935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La posizione dei satelliti è spostata  </a:t>
            </a:r>
            <a:endParaRPr/>
          </a:p>
        </p:txBody>
      </p:sp>
      <p:sp>
        <p:nvSpPr>
          <p:cNvPr id="1264" name="Google Shape;1264;p49"/>
          <p:cNvSpPr/>
          <p:nvPr/>
        </p:nvSpPr>
        <p:spPr>
          <a:xfrm rot="-6072846">
            <a:off x="5065851" y="1879178"/>
            <a:ext cx="896099" cy="576646"/>
          </a:xfrm>
          <a:prstGeom prst="rightArrow">
            <a:avLst>
              <a:gd fmla="val 50000" name="adj1"/>
              <a:gd fmla="val 50000" name="adj2"/>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5" name="Google Shape;1265;p49"/>
          <p:cNvPicPr preferRelativeResize="0"/>
          <p:nvPr/>
        </p:nvPicPr>
        <p:blipFill rotWithShape="1">
          <a:blip r:embed="rId9">
            <a:alphaModFix/>
          </a:blip>
          <a:srcRect b="0" l="0" r="0" t="0"/>
          <a:stretch/>
        </p:blipFill>
        <p:spPr>
          <a:xfrm>
            <a:off x="4976397" y="2786989"/>
            <a:ext cx="1048473" cy="728924"/>
          </a:xfrm>
          <a:prstGeom prst="rect">
            <a:avLst/>
          </a:prstGeom>
          <a:noFill/>
          <a:ln>
            <a:noFill/>
          </a:ln>
        </p:spPr>
      </p:pic>
      <p:sp>
        <p:nvSpPr>
          <p:cNvPr id="1266" name="Google Shape;1266;p49"/>
          <p:cNvSpPr/>
          <p:nvPr/>
        </p:nvSpPr>
        <p:spPr>
          <a:xfrm rot="-1322781">
            <a:off x="4316100" y="3382132"/>
            <a:ext cx="896099" cy="576646"/>
          </a:xfrm>
          <a:prstGeom prst="rightArrow">
            <a:avLst>
              <a:gd fmla="val 50000" name="adj1"/>
              <a:gd fmla="val 50000" name="adj2"/>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7" name="Google Shape;1267;p49"/>
          <p:cNvSpPr txBox="1"/>
          <p:nvPr/>
        </p:nvSpPr>
        <p:spPr>
          <a:xfrm>
            <a:off x="1982205" y="1507055"/>
            <a:ext cx="330545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Spoofing Il segnale viene inviato al satellite</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(PSN - TMG)</a:t>
            </a:r>
            <a:endParaRPr/>
          </a:p>
        </p:txBody>
      </p:sp>
      <p:sp>
        <p:nvSpPr>
          <p:cNvPr id="1268" name="Google Shape;1268;p49"/>
          <p:cNvSpPr txBox="1"/>
          <p:nvPr/>
        </p:nvSpPr>
        <p:spPr>
          <a:xfrm>
            <a:off x="2059483" y="3745831"/>
            <a:ext cx="14734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L'hacker entra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Sistema GNS</a:t>
            </a:r>
            <a:endParaRPr/>
          </a:p>
        </p:txBody>
      </p:sp>
      <p:sp>
        <p:nvSpPr>
          <p:cNvPr id="1269" name="Google Shape;1269;p49"/>
          <p:cNvSpPr/>
          <p:nvPr/>
        </p:nvSpPr>
        <p:spPr>
          <a:xfrm rot="802904">
            <a:off x="7746206" y="795204"/>
            <a:ext cx="896099" cy="576646"/>
          </a:xfrm>
          <a:prstGeom prst="rightArrow">
            <a:avLst>
              <a:gd fmla="val 50000" name="adj1"/>
              <a:gd fmla="val 50000" name="adj2"/>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V" id="1270" name="Google Shape;1270;p49"/>
          <p:cNvPicPr preferRelativeResize="0"/>
          <p:nvPr/>
        </p:nvPicPr>
        <p:blipFill rotWithShape="1">
          <a:blip r:embed="rId4">
            <a:alphaModFix/>
          </a:blip>
          <a:srcRect b="0" l="0" r="0" t="0"/>
          <a:stretch/>
        </p:blipFill>
        <p:spPr>
          <a:xfrm flipH="1">
            <a:off x="8050892" y="4289931"/>
            <a:ext cx="1427785" cy="896815"/>
          </a:xfrm>
          <a:prstGeom prst="rect">
            <a:avLst/>
          </a:prstGeom>
          <a:noFill/>
          <a:ln>
            <a:noFill/>
          </a:ln>
        </p:spPr>
      </p:pic>
      <p:sp>
        <p:nvSpPr>
          <p:cNvPr id="1271" name="Google Shape;1271;p49"/>
          <p:cNvSpPr/>
          <p:nvPr/>
        </p:nvSpPr>
        <p:spPr>
          <a:xfrm>
            <a:off x="8284523" y="3774208"/>
            <a:ext cx="1811713" cy="896815"/>
          </a:xfrm>
          <a:prstGeom prst="rect">
            <a:avLst/>
          </a:prstGeom>
          <a:solidFill>
            <a:schemeClr val="lt2">
              <a:alpha val="2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72" name="Google Shape;1272;p49"/>
          <p:cNvCxnSpPr/>
          <p:nvPr/>
        </p:nvCxnSpPr>
        <p:spPr>
          <a:xfrm>
            <a:off x="6301349" y="1568955"/>
            <a:ext cx="1842633" cy="2823207"/>
          </a:xfrm>
          <a:prstGeom prst="straightConnector1">
            <a:avLst/>
          </a:prstGeom>
          <a:noFill/>
          <a:ln cap="flat" cmpd="sng" w="9525">
            <a:solidFill>
              <a:schemeClr val="accent1"/>
            </a:solidFill>
            <a:prstDash val="lgDash"/>
            <a:miter lim="800000"/>
            <a:headEnd len="sm" w="sm" type="none"/>
            <a:tailEnd len="sm" w="sm" type="none"/>
          </a:ln>
        </p:spPr>
      </p:cxnSp>
      <p:cxnSp>
        <p:nvCxnSpPr>
          <p:cNvPr id="1273" name="Google Shape;1273;p49"/>
          <p:cNvCxnSpPr/>
          <p:nvPr/>
        </p:nvCxnSpPr>
        <p:spPr>
          <a:xfrm>
            <a:off x="6722876" y="1206610"/>
            <a:ext cx="1431495" cy="3273070"/>
          </a:xfrm>
          <a:prstGeom prst="straightConnector1">
            <a:avLst/>
          </a:prstGeom>
          <a:noFill/>
          <a:ln cap="flat" cmpd="sng" w="9525">
            <a:solidFill>
              <a:schemeClr val="accent1"/>
            </a:solidFill>
            <a:prstDash val="lgDash"/>
            <a:miter lim="800000"/>
            <a:headEnd len="sm" w="sm" type="none"/>
            <a:tailEnd len="sm" w="sm" type="none"/>
          </a:ln>
        </p:spPr>
      </p:cxnSp>
      <p:cxnSp>
        <p:nvCxnSpPr>
          <p:cNvPr id="1274" name="Google Shape;1274;p49"/>
          <p:cNvCxnSpPr/>
          <p:nvPr/>
        </p:nvCxnSpPr>
        <p:spPr>
          <a:xfrm>
            <a:off x="7487121" y="883095"/>
            <a:ext cx="642322" cy="3565130"/>
          </a:xfrm>
          <a:prstGeom prst="straightConnector1">
            <a:avLst/>
          </a:prstGeom>
          <a:noFill/>
          <a:ln cap="flat" cmpd="sng" w="9525">
            <a:solidFill>
              <a:schemeClr val="accent1"/>
            </a:solidFill>
            <a:prstDash val="lgDash"/>
            <a:miter lim="800000"/>
            <a:headEnd len="sm" w="sm" type="none"/>
            <a:tailEnd len="sm" w="sm" type="none"/>
          </a:ln>
        </p:spPr>
      </p:cxnSp>
      <p:cxnSp>
        <p:nvCxnSpPr>
          <p:cNvPr id="1275" name="Google Shape;1275;p49"/>
          <p:cNvCxnSpPr/>
          <p:nvPr/>
        </p:nvCxnSpPr>
        <p:spPr>
          <a:xfrm flipH="1">
            <a:off x="9278247" y="1798496"/>
            <a:ext cx="136656" cy="2236967"/>
          </a:xfrm>
          <a:prstGeom prst="straightConnector1">
            <a:avLst/>
          </a:prstGeom>
          <a:noFill/>
          <a:ln cap="flat" cmpd="sng" w="9525">
            <a:solidFill>
              <a:srgbClr val="8DA9DB"/>
            </a:solidFill>
            <a:prstDash val="lgDash"/>
            <a:miter lim="800000"/>
            <a:headEnd len="sm" w="sm" type="none"/>
            <a:tailEnd len="sm" w="sm" type="none"/>
          </a:ln>
        </p:spPr>
      </p:cxnSp>
      <p:cxnSp>
        <p:nvCxnSpPr>
          <p:cNvPr id="1276" name="Google Shape;1276;p49"/>
          <p:cNvCxnSpPr/>
          <p:nvPr/>
        </p:nvCxnSpPr>
        <p:spPr>
          <a:xfrm flipH="1">
            <a:off x="9288636" y="1573762"/>
            <a:ext cx="997481" cy="2549219"/>
          </a:xfrm>
          <a:prstGeom prst="straightConnector1">
            <a:avLst/>
          </a:prstGeom>
          <a:noFill/>
          <a:ln cap="flat" cmpd="sng" w="9525">
            <a:solidFill>
              <a:srgbClr val="8DA9DB"/>
            </a:solidFill>
            <a:prstDash val="lgDash"/>
            <a:miter lim="800000"/>
            <a:headEnd len="sm" w="sm" type="none"/>
            <a:tailEnd len="sm" w="sm" type="none"/>
          </a:ln>
        </p:spPr>
      </p:cxnSp>
      <p:cxnSp>
        <p:nvCxnSpPr>
          <p:cNvPr id="1277" name="Google Shape;1277;p49"/>
          <p:cNvCxnSpPr/>
          <p:nvPr/>
        </p:nvCxnSpPr>
        <p:spPr>
          <a:xfrm flipH="1">
            <a:off x="9263708" y="1433108"/>
            <a:ext cx="1971560" cy="2658418"/>
          </a:xfrm>
          <a:prstGeom prst="straightConnector1">
            <a:avLst/>
          </a:prstGeom>
          <a:noFill/>
          <a:ln cap="flat" cmpd="sng" w="9525">
            <a:solidFill>
              <a:srgbClr val="8DA9DB"/>
            </a:solidFill>
            <a:prstDash val="lgDash"/>
            <a:miter lim="800000"/>
            <a:headEnd len="sm" w="sm" type="none"/>
            <a:tailEnd len="sm" w="sm" type="none"/>
          </a:ln>
        </p:spPr>
      </p:cxnSp>
      <p:sp>
        <p:nvSpPr>
          <p:cNvPr id="1278" name="Google Shape;1278;p49"/>
          <p:cNvSpPr txBox="1"/>
          <p:nvPr/>
        </p:nvSpPr>
        <p:spPr>
          <a:xfrm>
            <a:off x="8509650" y="5137645"/>
            <a:ext cx="14048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Posizione vera</a:t>
            </a:r>
            <a:endParaRPr/>
          </a:p>
        </p:txBody>
      </p:sp>
      <p:sp>
        <p:nvSpPr>
          <p:cNvPr id="1279" name="Google Shape;1279;p49"/>
          <p:cNvSpPr txBox="1"/>
          <p:nvPr/>
        </p:nvSpPr>
        <p:spPr>
          <a:xfrm>
            <a:off x="9393800" y="4628050"/>
            <a:ext cx="14578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757070"/>
                </a:solidFill>
                <a:latin typeface="Calibri"/>
                <a:ea typeface="Calibri"/>
                <a:cs typeface="Calibri"/>
                <a:sym typeface="Calibri"/>
              </a:rPr>
              <a:t>Posizione falsa</a:t>
            </a:r>
            <a:endParaRPr/>
          </a:p>
        </p:txBody>
      </p:sp>
      <p:sp>
        <p:nvSpPr>
          <p:cNvPr id="1280" name="Google Shape;1280;p49"/>
          <p:cNvSpPr/>
          <p:nvPr/>
        </p:nvSpPr>
        <p:spPr>
          <a:xfrm>
            <a:off x="1415349" y="3739419"/>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1</a:t>
            </a:r>
            <a:endParaRPr/>
          </a:p>
        </p:txBody>
      </p:sp>
      <p:sp>
        <p:nvSpPr>
          <p:cNvPr id="1281" name="Google Shape;1281;p49"/>
          <p:cNvSpPr/>
          <p:nvPr/>
        </p:nvSpPr>
        <p:spPr>
          <a:xfrm>
            <a:off x="1339966" y="1467718"/>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2</a:t>
            </a:r>
            <a:endParaRPr/>
          </a:p>
        </p:txBody>
      </p:sp>
      <p:sp>
        <p:nvSpPr>
          <p:cNvPr id="1282" name="Google Shape;1282;p49"/>
          <p:cNvSpPr/>
          <p:nvPr/>
        </p:nvSpPr>
        <p:spPr>
          <a:xfrm>
            <a:off x="8407142" y="92979"/>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3</a:t>
            </a:r>
            <a:endParaRPr/>
          </a:p>
        </p:txBody>
      </p:sp>
      <p:sp>
        <p:nvSpPr>
          <p:cNvPr id="1283" name="Google Shape;1283;p49"/>
          <p:cNvSpPr txBox="1"/>
          <p:nvPr/>
        </p:nvSpPr>
        <p:spPr>
          <a:xfrm>
            <a:off x="210474" y="52370"/>
            <a:ext cx="2858475"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200">
                <a:solidFill>
                  <a:schemeClr val="dk1"/>
                </a:solidFill>
                <a:latin typeface="Calibri"/>
                <a:ea typeface="Calibri"/>
                <a:cs typeface="Calibri"/>
                <a:sym typeface="Calibri"/>
              </a:rPr>
              <a:t>GNSS SPOOFING</a:t>
            </a:r>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Principio generale</a:t>
            </a:r>
            <a:endParaRPr sz="1800">
              <a:solidFill>
                <a:schemeClr val="dk1"/>
              </a:solidFill>
              <a:latin typeface="Calibri"/>
              <a:ea typeface="Calibri"/>
              <a:cs typeface="Calibri"/>
              <a:sym typeface="Calibri"/>
            </a:endParaRPr>
          </a:p>
        </p:txBody>
      </p:sp>
      <p:sp>
        <p:nvSpPr>
          <p:cNvPr id="1284" name="Google Shape;1284;p49"/>
          <p:cNvSpPr/>
          <p:nvPr/>
        </p:nvSpPr>
        <p:spPr>
          <a:xfrm>
            <a:off x="7153315" y="4086123"/>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4</a:t>
            </a:r>
            <a:endParaRPr/>
          </a:p>
        </p:txBody>
      </p:sp>
      <p:sp>
        <p:nvSpPr>
          <p:cNvPr id="1285" name="Google Shape;1285;p49"/>
          <p:cNvSpPr txBox="1"/>
          <p:nvPr/>
        </p:nvSpPr>
        <p:spPr>
          <a:xfrm>
            <a:off x="5674438" y="4786819"/>
            <a:ext cx="218175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Il transponder riceve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r-FR" sz="1800">
                <a:solidFill>
                  <a:schemeClr val="dk1"/>
                </a:solidFill>
                <a:latin typeface="Calibri"/>
                <a:ea typeface="Calibri"/>
                <a:cs typeface="Calibri"/>
                <a:sym typeface="Calibri"/>
              </a:rPr>
              <a:t>Informazioni false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fr-FR">
                <a:solidFill>
                  <a:schemeClr val="accent1"/>
                </a:solidFill>
              </a:rPr>
              <a:t>Formazione CSP Logistica: CSP0010_ Pentesing per il settore marittimo </a:t>
            </a:r>
            <a:endParaRPr/>
          </a:p>
        </p:txBody>
      </p:sp>
      <p:sp>
        <p:nvSpPr>
          <p:cNvPr id="641" name="Google Shape;641;p5"/>
          <p:cNvSpPr/>
          <p:nvPr>
            <p:ph idx="1" type="body"/>
          </p:nvPr>
        </p:nvSpPr>
        <p:spPr>
          <a:xfrm>
            <a:off x="1318352" y="198581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QUANDO</a:t>
            </a:r>
            <a:endParaRPr/>
          </a:p>
        </p:txBody>
      </p:sp>
      <p:pic>
        <p:nvPicPr>
          <p:cNvPr descr="Abacus" id="642" name="Google Shape;642;p5"/>
          <p:cNvPicPr preferRelativeResize="0"/>
          <p:nvPr>
            <p:ph idx="2" type="pic"/>
          </p:nvPr>
        </p:nvPicPr>
        <p:blipFill rotWithShape="1">
          <a:blip r:embed="rId3">
            <a:alphaModFix/>
          </a:blip>
          <a:srcRect b="4501" l="0" r="0" t="4502"/>
          <a:stretch/>
        </p:blipFill>
        <p:spPr>
          <a:xfrm>
            <a:off x="2239419" y="2925128"/>
            <a:ext cx="1005840" cy="914400"/>
          </a:xfrm>
          <a:prstGeom prst="rect">
            <a:avLst/>
          </a:prstGeom>
          <a:noFill/>
          <a:ln>
            <a:noFill/>
          </a:ln>
        </p:spPr>
      </p:pic>
      <p:sp>
        <p:nvSpPr>
          <p:cNvPr id="643" name="Google Shape;643;p5"/>
          <p:cNvSpPr txBox="1"/>
          <p:nvPr>
            <p:ph idx="3" type="body"/>
          </p:nvPr>
        </p:nvSpPr>
        <p:spPr>
          <a:xfrm>
            <a:off x="1605817" y="408084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Calendario: Autunno 2024</a:t>
            </a:r>
            <a:endParaRPr/>
          </a:p>
        </p:txBody>
      </p:sp>
      <p:sp>
        <p:nvSpPr>
          <p:cNvPr id="644" name="Google Shape;644;p5"/>
          <p:cNvSpPr/>
          <p:nvPr>
            <p:ph idx="4" type="body"/>
          </p:nvPr>
        </p:nvSpPr>
        <p:spPr>
          <a:xfrm>
            <a:off x="4651092" y="198581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DOVE</a:t>
            </a:r>
            <a:endParaRPr/>
          </a:p>
        </p:txBody>
      </p:sp>
      <p:pic>
        <p:nvPicPr>
          <p:cNvPr descr="3d Glasses" id="645" name="Google Shape;645;p5"/>
          <p:cNvPicPr preferRelativeResize="0"/>
          <p:nvPr>
            <p:ph idx="5" type="pic"/>
          </p:nvPr>
        </p:nvPicPr>
        <p:blipFill rotWithShape="1">
          <a:blip r:embed="rId4">
            <a:alphaModFix/>
          </a:blip>
          <a:srcRect b="4573" l="0" r="0" t="4574"/>
          <a:stretch/>
        </p:blipFill>
        <p:spPr>
          <a:xfrm>
            <a:off x="5572159" y="3046280"/>
            <a:ext cx="1005840" cy="914400"/>
          </a:xfrm>
          <a:prstGeom prst="rect">
            <a:avLst/>
          </a:prstGeom>
          <a:noFill/>
          <a:ln>
            <a:noFill/>
          </a:ln>
        </p:spPr>
      </p:pic>
      <p:sp>
        <p:nvSpPr>
          <p:cNvPr id="646" name="Google Shape;646;p5"/>
          <p:cNvSpPr txBox="1"/>
          <p:nvPr>
            <p:ph idx="6" type="body"/>
          </p:nvPr>
        </p:nvSpPr>
        <p:spPr>
          <a:xfrm>
            <a:off x="4938557" y="4080844"/>
            <a:ext cx="2275880" cy="1070276"/>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Sede ONSITE </a:t>
            </a:r>
            <a:endParaRPr/>
          </a:p>
          <a:p>
            <a:pPr indent="0" lvl="0" marL="0" rtl="0" algn="ctr">
              <a:lnSpc>
                <a:spcPct val="100000"/>
              </a:lnSpc>
              <a:spcBef>
                <a:spcPts val="1400"/>
              </a:spcBef>
              <a:spcAft>
                <a:spcPts val="0"/>
              </a:spcAft>
              <a:buSzPts val="1400"/>
              <a:buNone/>
            </a:pPr>
            <a:r>
              <a:rPr lang="fr-FR"/>
              <a:t>Tolone (Francia)</a:t>
            </a:r>
            <a:endParaRPr/>
          </a:p>
          <a:p>
            <a:pPr indent="0" lvl="0" marL="0" rtl="0" algn="ctr">
              <a:lnSpc>
                <a:spcPct val="100000"/>
              </a:lnSpc>
              <a:spcBef>
                <a:spcPts val="1400"/>
              </a:spcBef>
              <a:spcAft>
                <a:spcPts val="0"/>
              </a:spcAft>
              <a:buSzPts val="1400"/>
              <a:buNone/>
            </a:pPr>
            <a:r>
              <a:rPr lang="fr-FR"/>
              <a:t>NMIOTC 5Grecia) TBC </a:t>
            </a:r>
            <a:endParaRPr/>
          </a:p>
        </p:txBody>
      </p:sp>
      <p:sp>
        <p:nvSpPr>
          <p:cNvPr id="647" name="Google Shape;647;p5"/>
          <p:cNvSpPr/>
          <p:nvPr>
            <p:ph idx="7" type="body"/>
          </p:nvPr>
        </p:nvSpPr>
        <p:spPr>
          <a:xfrm>
            <a:off x="7995403" y="198581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fr-FR"/>
              <a:t>COME</a:t>
            </a:r>
            <a:endParaRPr/>
          </a:p>
        </p:txBody>
      </p:sp>
      <p:pic>
        <p:nvPicPr>
          <p:cNvPr descr="Circuit" id="648" name="Google Shape;648;p5"/>
          <p:cNvPicPr preferRelativeResize="0"/>
          <p:nvPr>
            <p:ph idx="8" type="pic"/>
          </p:nvPr>
        </p:nvPicPr>
        <p:blipFill rotWithShape="1">
          <a:blip r:embed="rId5">
            <a:alphaModFix/>
          </a:blip>
          <a:srcRect b="4501" l="0" r="0" t="4502"/>
          <a:stretch/>
        </p:blipFill>
        <p:spPr>
          <a:xfrm>
            <a:off x="8916470" y="2925128"/>
            <a:ext cx="1005840" cy="914400"/>
          </a:xfrm>
          <a:prstGeom prst="rect">
            <a:avLst/>
          </a:prstGeom>
          <a:noFill/>
          <a:ln>
            <a:noFill/>
          </a:ln>
        </p:spPr>
      </p:pic>
      <p:sp>
        <p:nvSpPr>
          <p:cNvPr id="649" name="Google Shape;649;p5"/>
          <p:cNvSpPr txBox="1"/>
          <p:nvPr>
            <p:ph idx="9" type="body"/>
          </p:nvPr>
        </p:nvSpPr>
        <p:spPr>
          <a:xfrm>
            <a:off x="8282868" y="408084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fr-FR"/>
              <a:t>Formazione On Hands </a:t>
            </a:r>
            <a:endParaRPr/>
          </a:p>
          <a:p>
            <a:pPr indent="-285750" lvl="0" marL="285750" rtl="0" algn="ctr">
              <a:lnSpc>
                <a:spcPct val="100000"/>
              </a:lnSpc>
              <a:spcBef>
                <a:spcPts val="1400"/>
              </a:spcBef>
              <a:spcAft>
                <a:spcPts val="0"/>
              </a:spcAft>
              <a:buSzPts val="1400"/>
              <a:buFont typeface="Century Gothic"/>
              <a:buChar char="-"/>
            </a:pPr>
            <a:r>
              <a:rPr lang="fr-FR"/>
              <a:t>Teoria</a:t>
            </a:r>
            <a:endParaRPr/>
          </a:p>
          <a:p>
            <a:pPr indent="-285750" lvl="0" marL="285750" rtl="0" algn="ctr">
              <a:lnSpc>
                <a:spcPct val="100000"/>
              </a:lnSpc>
              <a:spcBef>
                <a:spcPts val="1400"/>
              </a:spcBef>
              <a:spcAft>
                <a:spcPts val="0"/>
              </a:spcAft>
              <a:buSzPts val="1400"/>
              <a:buFont typeface="Century Gothic"/>
              <a:buChar char="-"/>
            </a:pPr>
            <a:r>
              <a:rPr lang="fr-FR"/>
              <a:t>Formazione a mani nude</a:t>
            </a:r>
            <a:endParaRPr/>
          </a:p>
        </p:txBody>
      </p:sp>
      <p:sp>
        <p:nvSpPr>
          <p:cNvPr id="650" name="Google Shape;650;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fr-FR"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651" name="Google Shape;651;p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fr-FR" sz="1100" u="none" cap="none" strike="noStrike">
                <a:solidFill>
                  <a:srgbClr val="000000"/>
                </a:solidFill>
                <a:latin typeface="Century Gothic"/>
                <a:ea typeface="Century Gothic"/>
                <a:cs typeface="Century Gothic"/>
                <a:sym typeface="Century Gothic"/>
              </a:rPr>
              <a:t>CSP00010_W_M_PENTESTING PER IL SETTORE MARITTIMO: MODELLO DI PRESENTAZIONE CREATO DA PR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pic>
        <p:nvPicPr>
          <p:cNvPr id="1290" name="Google Shape;1290;p50"/>
          <p:cNvPicPr preferRelativeResize="0"/>
          <p:nvPr/>
        </p:nvPicPr>
        <p:blipFill rotWithShape="1">
          <a:blip r:embed="rId3">
            <a:alphaModFix/>
          </a:blip>
          <a:srcRect b="0" l="0" r="0" t="0"/>
          <a:stretch/>
        </p:blipFill>
        <p:spPr>
          <a:xfrm>
            <a:off x="147560" y="638488"/>
            <a:ext cx="5262640" cy="6103389"/>
          </a:xfrm>
          <a:prstGeom prst="rect">
            <a:avLst/>
          </a:prstGeom>
          <a:noFill/>
          <a:ln>
            <a:noFill/>
          </a:ln>
        </p:spPr>
      </p:pic>
      <p:sp>
        <p:nvSpPr>
          <p:cNvPr id="1291" name="Google Shape;1291;p50"/>
          <p:cNvSpPr txBox="1"/>
          <p:nvPr/>
        </p:nvSpPr>
        <p:spPr>
          <a:xfrm>
            <a:off x="5809571" y="638488"/>
            <a:ext cx="5743559" cy="5878532"/>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1800"/>
              <a:buFont typeface="Calibri"/>
              <a:buAutoNum type="arabicPeriod"/>
            </a:pPr>
            <a:r>
              <a:rPr lang="fr-FR" sz="1800">
                <a:solidFill>
                  <a:schemeClr val="dk1"/>
                </a:solidFill>
                <a:latin typeface="Calibri"/>
                <a:ea typeface="Calibri"/>
                <a:cs typeface="Calibri"/>
                <a:sym typeface="Calibri"/>
              </a:rPr>
              <a:t>I satelliti GPS inviano segnali all'imbarcazione;</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il ricevitore GPS calcola la posizione della nave in base ai segnali dei satelliti GPS autentici;</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Il ricevitore GPS invia informazioni precise sulla posizione all'AIS;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L'AIS invia informazioni sulla posizione effettiva dell'imbarcazione e la identifica al sistema di monitoraggio globale AIS;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Il trasmettitore GNSS spoofing imita il segnale satellitare GNSS autentico e trasmette falsi segnali di navigazione;</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Il ricevitore GNSS calcola la falsa posizione in base ai segnali del trasmettitore GNSS spoofing;</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Il ricevitore GNSS invia le informazioni sulla falsa posizione all'AIS;</a:t>
            </a:r>
            <a:br>
              <a:rPr lang="fr-FR" sz="1800">
                <a:solidFill>
                  <a:schemeClr val="dk1"/>
                </a:solidFill>
                <a:latin typeface="Calibri"/>
                <a:ea typeface="Calibri"/>
                <a:cs typeface="Calibri"/>
                <a:sym typeface="Calibri"/>
              </a:rPr>
            </a:br>
            <a:r>
              <a:rPr lang="fr-FR" sz="1800">
                <a:solidFill>
                  <a:schemeClr val="dk1"/>
                </a:solidFill>
                <a:latin typeface="Calibri"/>
                <a:ea typeface="Calibri"/>
                <a:cs typeface="Calibri"/>
                <a:sym typeface="Calibri"/>
              </a:rPr>
              <a:t>L'AIS invia informazioni sulla falsa posizione dell'imbarcazione al sistema di monitoraggio globale AIS.</a:t>
            </a:r>
            <a:endParaRPr sz="1800">
              <a:solidFill>
                <a:schemeClr val="dk1"/>
              </a:solidFill>
              <a:latin typeface="Calibri"/>
              <a:ea typeface="Calibri"/>
              <a:cs typeface="Calibri"/>
              <a:sym typeface="Calibri"/>
            </a:endParaRPr>
          </a:p>
        </p:txBody>
      </p:sp>
      <p:sp>
        <p:nvSpPr>
          <p:cNvPr id="1292" name="Google Shape;1292;p50"/>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fr-FR" sz="2800">
                <a:solidFill>
                  <a:schemeClr val="dk1"/>
                </a:solidFill>
                <a:latin typeface="Arial"/>
                <a:ea typeface="Arial"/>
                <a:cs typeface="Arial"/>
                <a:sym typeface="Arial"/>
              </a:rPr>
              <a:t>Come si fa a falsificare l'AIS?</a:t>
            </a:r>
            <a:endParaRPr sz="28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p51"/>
          <p:cNvPicPr preferRelativeResize="0"/>
          <p:nvPr/>
        </p:nvPicPr>
        <p:blipFill rotWithShape="1">
          <a:blip r:embed="rId3">
            <a:alphaModFix/>
          </a:blip>
          <a:srcRect b="0" l="0" r="0" t="0"/>
          <a:stretch/>
        </p:blipFill>
        <p:spPr>
          <a:xfrm>
            <a:off x="5719039" y="5065295"/>
            <a:ext cx="6271324" cy="1622270"/>
          </a:xfrm>
          <a:prstGeom prst="rect">
            <a:avLst/>
          </a:prstGeom>
          <a:noFill/>
          <a:ln>
            <a:noFill/>
          </a:ln>
        </p:spPr>
      </p:pic>
      <p:sp>
        <p:nvSpPr>
          <p:cNvPr id="1298" name="Google Shape;1298;p51"/>
          <p:cNvSpPr/>
          <p:nvPr/>
        </p:nvSpPr>
        <p:spPr>
          <a:xfrm>
            <a:off x="213669" y="38088"/>
            <a:ext cx="6569427" cy="7017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2800">
                <a:solidFill>
                  <a:schemeClr val="dk2"/>
                </a:solidFill>
                <a:latin typeface="Century Gothic"/>
                <a:ea typeface="Century Gothic"/>
                <a:cs typeface="Century Gothic"/>
                <a:sym typeface="Century Gothic"/>
              </a:rPr>
              <a:t>Esempi : AIS SPOOFING - Febbraio 2021</a:t>
            </a:r>
            <a:endParaRPr/>
          </a:p>
          <a:p>
            <a:pPr indent="0" lvl="0" marL="0" marR="0" rtl="0" algn="l">
              <a:lnSpc>
                <a:spcPct val="90000"/>
              </a:lnSpc>
              <a:spcBef>
                <a:spcPts val="0"/>
              </a:spcBef>
              <a:spcAft>
                <a:spcPts val="0"/>
              </a:spcAft>
              <a:buNone/>
            </a:pPr>
            <a:r>
              <a:rPr lang="fr-FR" sz="1600">
                <a:solidFill>
                  <a:schemeClr val="dk2"/>
                </a:solidFill>
                <a:latin typeface="Century Gothic"/>
                <a:ea typeface="Century Gothic"/>
                <a:cs typeface="Century Gothic"/>
                <a:sym typeface="Century Gothic"/>
              </a:rPr>
              <a:t>Spoofing AIS svedese nel Baltico (21 febbraio)</a:t>
            </a:r>
            <a:endParaRPr/>
          </a:p>
        </p:txBody>
      </p:sp>
      <p:pic>
        <p:nvPicPr>
          <p:cNvPr id="1299" name="Google Shape;1299;p51"/>
          <p:cNvPicPr preferRelativeResize="0"/>
          <p:nvPr/>
        </p:nvPicPr>
        <p:blipFill rotWithShape="1">
          <a:blip r:embed="rId4">
            <a:alphaModFix/>
          </a:blip>
          <a:srcRect b="0" l="0" r="0" t="0"/>
          <a:stretch/>
        </p:blipFill>
        <p:spPr>
          <a:xfrm>
            <a:off x="213669" y="1041293"/>
            <a:ext cx="6310162" cy="4468763"/>
          </a:xfrm>
          <a:prstGeom prst="rect">
            <a:avLst/>
          </a:prstGeom>
          <a:noFill/>
          <a:ln>
            <a:noFill/>
          </a:ln>
        </p:spPr>
      </p:pic>
      <p:sp>
        <p:nvSpPr>
          <p:cNvPr id="1300" name="Google Shape;1300;p51"/>
          <p:cNvSpPr txBox="1"/>
          <p:nvPr/>
        </p:nvSpPr>
        <p:spPr>
          <a:xfrm>
            <a:off x="6761747" y="933008"/>
            <a:ext cx="5228615" cy="332398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400">
                <a:solidFill>
                  <a:schemeClr val="dk1"/>
                </a:solidFill>
                <a:latin typeface="Calibri"/>
                <a:ea typeface="Calibri"/>
                <a:cs typeface="Calibri"/>
                <a:sym typeface="Calibri"/>
              </a:rPr>
              <a:t>Tracce AIS modificate apparse a sud di Karlskrona. Inizialmente, queste false posizioni sembravano indistinguibili dalle tracce AIS legittime e seguivano i protocolli di trasmissione del sistema AIS.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400">
                <a:solidFill>
                  <a:schemeClr val="dk1"/>
                </a:solidFill>
                <a:latin typeface="Calibri"/>
                <a:ea typeface="Calibri"/>
                <a:cs typeface="Calibri"/>
                <a:sym typeface="Calibri"/>
              </a:rPr>
              <a:t>È stato possibile stabilire uno schema specifico per le false posizioni AIS simulate grazie alle richieste automatiche del computer per identificare altre imbarcazioni con lo stesso modello di trasmissione AIS.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400">
                <a:solidFill>
                  <a:schemeClr val="dk1"/>
                </a:solidFill>
                <a:latin typeface="Calibri"/>
                <a:ea typeface="Calibri"/>
                <a:cs typeface="Calibri"/>
                <a:sym typeface="Calibri"/>
              </a:rPr>
              <a:t>Quasi un centinaio di navi da guerra avevano gli stessi segmenti di messaggio di quelle osservate vicino a Karlskrona. Utilizzando ulteriori fonti di informazione, sono state confermate le posizioni e le identità delle navi.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fr-FR" sz="1400">
                <a:solidFill>
                  <a:schemeClr val="dk1"/>
                </a:solidFill>
                <a:latin typeface="Calibri"/>
                <a:ea typeface="Calibri"/>
                <a:cs typeface="Calibri"/>
                <a:sym typeface="Calibri"/>
              </a:rPr>
              <a:t>Oltre alle 9 navi svedesi, sono state identificate le false posizioni AIS di 15 navi militari di sette Paesi</a:t>
            </a:r>
            <a:r>
              <a:rPr lang="fr-FR" sz="14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pic>
        <p:nvPicPr>
          <p:cNvPr id="1305" name="Google Shape;1305;p52"/>
          <p:cNvPicPr preferRelativeResize="0"/>
          <p:nvPr/>
        </p:nvPicPr>
        <p:blipFill rotWithShape="1">
          <a:blip r:embed="rId3">
            <a:alphaModFix/>
          </a:blip>
          <a:srcRect b="0" l="0" r="0" t="0"/>
          <a:stretch/>
        </p:blipFill>
        <p:spPr>
          <a:xfrm>
            <a:off x="299855" y="1103453"/>
            <a:ext cx="7377945" cy="5233962"/>
          </a:xfrm>
          <a:prstGeom prst="rect">
            <a:avLst/>
          </a:prstGeom>
          <a:noFill/>
          <a:ln>
            <a:noFill/>
          </a:ln>
        </p:spPr>
      </p:pic>
      <p:sp>
        <p:nvSpPr>
          <p:cNvPr id="1306" name="Google Shape;1306;p52"/>
          <p:cNvSpPr txBox="1"/>
          <p:nvPr/>
        </p:nvSpPr>
        <p:spPr>
          <a:xfrm>
            <a:off x="8150325" y="1319777"/>
            <a:ext cx="3741820" cy="480131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800">
                <a:solidFill>
                  <a:schemeClr val="dk1"/>
                </a:solidFill>
                <a:latin typeface="Calibri"/>
                <a:ea typeface="Calibri"/>
                <a:cs typeface="Calibri"/>
                <a:sym typeface="Calibri"/>
              </a:rPr>
              <a:t>La posizione AIS del 18 settembre</a:t>
            </a:r>
            <a:r>
              <a:rPr baseline="30000" lang="fr-FR" sz="1800">
                <a:solidFill>
                  <a:schemeClr val="dk1"/>
                </a:solidFill>
                <a:latin typeface="Calibri"/>
                <a:ea typeface="Calibri"/>
                <a:cs typeface="Calibri"/>
                <a:sym typeface="Calibri"/>
              </a:rPr>
              <a:t>th</a:t>
            </a:r>
            <a:r>
              <a:rPr lang="fr-FR" sz="1800">
                <a:solidFill>
                  <a:schemeClr val="dk1"/>
                </a:solidFill>
                <a:latin typeface="Calibri"/>
                <a:ea typeface="Calibri"/>
                <a:cs typeface="Calibri"/>
                <a:sym typeface="Calibri"/>
              </a:rPr>
              <a:t> mostrava la USNS HEEZEN nel Baltico.</a:t>
            </a:r>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Le immagini radar del satellite Sentinel-1 dell'UE hanno mostrato che nessuna nave delle dimensioni della USNS Bruce C. HEEZEN (nave di 100 metri) era presente nell'area. </a:t>
            </a:r>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Solo due pescherecci norvegesi più piccoli (lunghi da 20 a 30 metri) erano chiaramente visibili nelle immagini SAT accanto alla posizione spoofata.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Un'altra falsa traccia AIS mostrava l'ingresso della nave nel Mar Baltico il 23</a:t>
            </a:r>
            <a:r>
              <a:rPr baseline="30000" lang="fr-FR" sz="1800">
                <a:solidFill>
                  <a:schemeClr val="dk1"/>
                </a:solidFill>
                <a:latin typeface="Calibri"/>
                <a:ea typeface="Calibri"/>
                <a:cs typeface="Calibri"/>
                <a:sym typeface="Calibri"/>
              </a:rPr>
              <a:t>rd</a:t>
            </a:r>
            <a:r>
              <a:rPr lang="fr-FR" sz="1800">
                <a:solidFill>
                  <a:schemeClr val="dk1"/>
                </a:solidFill>
                <a:latin typeface="Calibri"/>
                <a:ea typeface="Calibri"/>
                <a:cs typeface="Calibri"/>
                <a:sym typeface="Calibri"/>
              </a:rPr>
              <a:t> 2020 settembre, mentre alla stessa ora viene osservata il 27</a:t>
            </a:r>
            <a:r>
              <a:rPr baseline="30000" lang="fr-FR" sz="1800">
                <a:solidFill>
                  <a:schemeClr val="dk1"/>
                </a:solidFill>
                <a:latin typeface="Calibri"/>
                <a:ea typeface="Calibri"/>
                <a:cs typeface="Calibri"/>
                <a:sym typeface="Calibri"/>
              </a:rPr>
              <a:t>th</a:t>
            </a:r>
            <a:r>
              <a:rPr lang="fr-FR" sz="1800">
                <a:solidFill>
                  <a:schemeClr val="dk1"/>
                </a:solidFill>
                <a:latin typeface="Calibri"/>
                <a:ea typeface="Calibri"/>
                <a:cs typeface="Calibri"/>
                <a:sym typeface="Calibri"/>
              </a:rPr>
              <a:t> settembre in prossimità di Norfolk.</a:t>
            </a:r>
            <a:endParaRPr sz="2400">
              <a:solidFill>
                <a:schemeClr val="dk1"/>
              </a:solidFill>
              <a:latin typeface="Calibri"/>
              <a:ea typeface="Calibri"/>
              <a:cs typeface="Calibri"/>
              <a:sym typeface="Calibri"/>
            </a:endParaRPr>
          </a:p>
        </p:txBody>
      </p:sp>
      <p:sp>
        <p:nvSpPr>
          <p:cNvPr id="1307" name="Google Shape;1307;p52"/>
          <p:cNvSpPr/>
          <p:nvPr/>
        </p:nvSpPr>
        <p:spPr>
          <a:xfrm>
            <a:off x="299855" y="159638"/>
            <a:ext cx="6147837" cy="7017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2800">
                <a:solidFill>
                  <a:schemeClr val="dk2"/>
                </a:solidFill>
                <a:latin typeface="Century Gothic"/>
                <a:ea typeface="Century Gothic"/>
                <a:cs typeface="Century Gothic"/>
                <a:sym typeface="Century Gothic"/>
              </a:rPr>
              <a:t>AIS SPOOFING</a:t>
            </a:r>
            <a:endParaRPr/>
          </a:p>
          <a:p>
            <a:pPr indent="0" lvl="0" marL="0" marR="0" rtl="0" algn="l">
              <a:lnSpc>
                <a:spcPct val="90000"/>
              </a:lnSpc>
              <a:spcBef>
                <a:spcPts val="0"/>
              </a:spcBef>
              <a:spcAft>
                <a:spcPts val="0"/>
              </a:spcAft>
              <a:buNone/>
            </a:pPr>
            <a:r>
              <a:rPr lang="fr-FR" sz="1600">
                <a:solidFill>
                  <a:schemeClr val="dk2"/>
                </a:solidFill>
                <a:latin typeface="Century Gothic"/>
                <a:ea typeface="Century Gothic"/>
                <a:cs typeface="Century Gothic"/>
                <a:sym typeface="Century Gothic"/>
              </a:rPr>
              <a:t>Spoofing di navi da ricerca della USN nell'Atlantico (20 settembre)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53"/>
          <p:cNvSpPr/>
          <p:nvPr/>
        </p:nvSpPr>
        <p:spPr>
          <a:xfrm>
            <a:off x="872598" y="27104"/>
            <a:ext cx="3023585" cy="7848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fr-FR" sz="3200">
                <a:solidFill>
                  <a:schemeClr val="dk2"/>
                </a:solidFill>
                <a:latin typeface="Century Gothic"/>
                <a:ea typeface="Century Gothic"/>
                <a:cs typeface="Century Gothic"/>
                <a:sym typeface="Century Gothic"/>
              </a:rPr>
              <a:t>AIS SPOOFING</a:t>
            </a:r>
            <a:endParaRPr/>
          </a:p>
          <a:p>
            <a:pPr indent="0" lvl="0" marL="0" marR="0" rtl="0" algn="l">
              <a:lnSpc>
                <a:spcPct val="90000"/>
              </a:lnSpc>
              <a:spcBef>
                <a:spcPts val="0"/>
              </a:spcBef>
              <a:spcAft>
                <a:spcPts val="0"/>
              </a:spcAft>
              <a:buNone/>
            </a:pPr>
            <a:r>
              <a:rPr lang="fr-FR" sz="1800">
                <a:solidFill>
                  <a:schemeClr val="dk2"/>
                </a:solidFill>
                <a:latin typeface="Century Gothic"/>
                <a:ea typeface="Century Gothic"/>
                <a:cs typeface="Century Gothic"/>
                <a:sym typeface="Century Gothic"/>
              </a:rPr>
              <a:t>HMS REGINA ELISABETTA</a:t>
            </a:r>
            <a:endParaRPr/>
          </a:p>
        </p:txBody>
      </p:sp>
      <p:pic>
        <p:nvPicPr>
          <p:cNvPr id="1313" name="Google Shape;1313;p53"/>
          <p:cNvPicPr preferRelativeResize="0"/>
          <p:nvPr/>
        </p:nvPicPr>
        <p:blipFill rotWithShape="1">
          <a:blip r:embed="rId3">
            <a:alphaModFix/>
          </a:blip>
          <a:srcRect b="0" l="0" r="0" t="0"/>
          <a:stretch/>
        </p:blipFill>
        <p:spPr>
          <a:xfrm>
            <a:off x="745958" y="829997"/>
            <a:ext cx="8161270" cy="5777363"/>
          </a:xfrm>
          <a:prstGeom prst="rect">
            <a:avLst/>
          </a:prstGeom>
          <a:noFill/>
          <a:ln>
            <a:noFill/>
          </a:ln>
        </p:spPr>
      </p:pic>
      <p:sp>
        <p:nvSpPr>
          <p:cNvPr id="1314" name="Google Shape;1314;p53"/>
          <p:cNvSpPr txBox="1"/>
          <p:nvPr/>
        </p:nvSpPr>
        <p:spPr>
          <a:xfrm>
            <a:off x="9554280" y="951471"/>
            <a:ext cx="2414955" cy="369331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800">
                <a:solidFill>
                  <a:schemeClr val="dk1"/>
                </a:solidFill>
                <a:latin typeface="Calibri"/>
                <a:ea typeface="Calibri"/>
                <a:cs typeface="Calibri"/>
                <a:sym typeface="Calibri"/>
              </a:rPr>
              <a:t>False tracce AIS di sei navi da guerra di Regno Unito, Paesi Bassi e Belgio, sovrapposte a un'immagine satellitare Sentinel S-2 dello stesso giorno, </a:t>
            </a:r>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lang="fr-FR" sz="1800">
                <a:solidFill>
                  <a:schemeClr val="dk1"/>
                </a:solidFill>
                <a:latin typeface="Calibri"/>
                <a:ea typeface="Calibri"/>
                <a:cs typeface="Calibri"/>
                <a:sym typeface="Calibri"/>
              </a:rPr>
              <a:t>Rivelando che nessuna delle navi era presente al momento dell'acquisizione dell'immagine del satellite S2. </a:t>
            </a:r>
            <a:endParaRPr sz="2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pic>
        <p:nvPicPr>
          <p:cNvPr id="1319" name="Google Shape;1319;p54"/>
          <p:cNvPicPr preferRelativeResize="0"/>
          <p:nvPr/>
        </p:nvPicPr>
        <p:blipFill rotWithShape="1">
          <a:blip r:embed="rId3">
            <a:alphaModFix/>
          </a:blip>
          <a:srcRect b="0" l="0" r="0" t="0"/>
          <a:stretch/>
        </p:blipFill>
        <p:spPr>
          <a:xfrm>
            <a:off x="2011681" y="800100"/>
            <a:ext cx="9701044" cy="5905753"/>
          </a:xfrm>
          <a:prstGeom prst="rect">
            <a:avLst/>
          </a:prstGeom>
          <a:noFill/>
          <a:ln>
            <a:noFill/>
          </a:ln>
        </p:spPr>
      </p:pic>
      <p:sp>
        <p:nvSpPr>
          <p:cNvPr id="1320" name="Google Shape;1320;p54"/>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Uso illegale dell'AIS - Flotte scure</a:t>
            </a:r>
            <a:endParaRPr sz="24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p55"/>
          <p:cNvPicPr preferRelativeResize="0"/>
          <p:nvPr/>
        </p:nvPicPr>
        <p:blipFill rotWithShape="1">
          <a:blip r:embed="rId3">
            <a:alphaModFix/>
          </a:blip>
          <a:srcRect b="0" l="0" r="0" t="0"/>
          <a:stretch/>
        </p:blipFill>
        <p:spPr>
          <a:xfrm>
            <a:off x="2489426" y="1264783"/>
            <a:ext cx="8715375" cy="5133975"/>
          </a:xfrm>
          <a:prstGeom prst="rect">
            <a:avLst/>
          </a:prstGeom>
          <a:noFill/>
          <a:ln>
            <a:noFill/>
          </a:ln>
        </p:spPr>
      </p:pic>
      <p:sp>
        <p:nvSpPr>
          <p:cNvPr id="1326" name="Google Shape;1326;p55"/>
          <p:cNvSpPr txBox="1"/>
          <p:nvPr/>
        </p:nvSpPr>
        <p:spPr>
          <a:xfrm>
            <a:off x="0" y="79375"/>
            <a:ext cx="12070080"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lang="fr-FR" sz="2400">
                <a:solidFill>
                  <a:schemeClr val="dk1"/>
                </a:solidFill>
                <a:latin typeface="Arial"/>
                <a:ea typeface="Arial"/>
                <a:cs typeface="Arial"/>
                <a:sym typeface="Arial"/>
              </a:rPr>
              <a:t>Uso illegale dell'AIS - Flotte scure</a:t>
            </a:r>
            <a:endParaRPr sz="24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56"/>
          <p:cNvSpPr/>
          <p:nvPr/>
        </p:nvSpPr>
        <p:spPr>
          <a:xfrm>
            <a:off x="198147" y="4831101"/>
            <a:ext cx="4598936" cy="178015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just">
              <a:spcBef>
                <a:spcPts val="600"/>
              </a:spcBef>
              <a:spcAft>
                <a:spcPts val="0"/>
              </a:spcAft>
              <a:buClr>
                <a:srgbClr val="000099"/>
              </a:buClr>
              <a:buSzPts val="1800"/>
              <a:buFont typeface="Arial"/>
              <a:buNone/>
            </a:pPr>
            <a:r>
              <a:rPr b="1" lang="fr-FR" sz="1800">
                <a:solidFill>
                  <a:srgbClr val="000099"/>
                </a:solidFill>
                <a:latin typeface="Calibri"/>
                <a:ea typeface="Calibri"/>
                <a:cs typeface="Calibri"/>
                <a:sym typeface="Calibri"/>
              </a:rPr>
              <a:t>Queste informazioni avevano saturato completamente un'area marittima circolare con un raggio di circa 15 Nm. L'area interessata dall'attacco è stata saturata con l'inserimento di oltre 850 falsi bersagli.</a:t>
            </a:r>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p:txBody>
      </p:sp>
      <p:sp>
        <p:nvSpPr>
          <p:cNvPr id="1332" name="Google Shape;1332;p56"/>
          <p:cNvSpPr/>
          <p:nvPr/>
        </p:nvSpPr>
        <p:spPr>
          <a:xfrm>
            <a:off x="5239605" y="130367"/>
            <a:ext cx="6838656" cy="6921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99"/>
              </a:buClr>
              <a:buSzPts val="2000"/>
              <a:buFont typeface="Arial"/>
              <a:buNone/>
            </a:pPr>
            <a:r>
              <a:rPr b="1" lang="fr-FR" sz="2000">
                <a:solidFill>
                  <a:srgbClr val="000099"/>
                </a:solidFill>
                <a:latin typeface="Calibri"/>
                <a:ea typeface="Calibri"/>
                <a:cs typeface="Calibri"/>
                <a:sym typeface="Calibri"/>
              </a:rPr>
              <a:t>MINISTERO DELLE INFRASTRUTTURE E DELLA MOBILITÀ SOSTENIBILE</a:t>
            </a:r>
            <a:br>
              <a:rPr b="1" lang="fr-FR" sz="2000">
                <a:solidFill>
                  <a:srgbClr val="000099"/>
                </a:solidFill>
                <a:latin typeface="Calibri"/>
                <a:ea typeface="Calibri"/>
                <a:cs typeface="Calibri"/>
                <a:sym typeface="Calibri"/>
              </a:rPr>
            </a:br>
            <a:r>
              <a:rPr b="1" lang="fr-FR" sz="2000">
                <a:solidFill>
                  <a:srgbClr val="000099"/>
                </a:solidFill>
                <a:latin typeface="Calibri"/>
                <a:ea typeface="Calibri"/>
                <a:cs typeface="Calibri"/>
                <a:sym typeface="Calibri"/>
              </a:rPr>
              <a:t>GUARDIA COSTIERA ITALIANA</a:t>
            </a:r>
            <a:endParaRPr/>
          </a:p>
        </p:txBody>
      </p:sp>
      <p:pic>
        <p:nvPicPr>
          <p:cNvPr id="1333" name="Google Shape;1333;p56"/>
          <p:cNvPicPr preferRelativeResize="0"/>
          <p:nvPr/>
        </p:nvPicPr>
        <p:blipFill rotWithShape="1">
          <a:blip r:embed="rId3">
            <a:alphaModFix/>
          </a:blip>
          <a:srcRect b="0" l="0" r="0" t="0"/>
          <a:stretch/>
        </p:blipFill>
        <p:spPr>
          <a:xfrm>
            <a:off x="198147" y="976679"/>
            <a:ext cx="4598936" cy="3940858"/>
          </a:xfrm>
          <a:prstGeom prst="rect">
            <a:avLst/>
          </a:prstGeom>
          <a:noFill/>
          <a:ln>
            <a:noFill/>
          </a:ln>
        </p:spPr>
      </p:pic>
      <p:sp>
        <p:nvSpPr>
          <p:cNvPr id="1334" name="Google Shape;1334;p56"/>
          <p:cNvSpPr/>
          <p:nvPr/>
        </p:nvSpPr>
        <p:spPr>
          <a:xfrm>
            <a:off x="4881491" y="2798515"/>
            <a:ext cx="7196770" cy="126008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rgbClr val="000099"/>
              </a:buClr>
              <a:buSzPts val="1800"/>
              <a:buFont typeface="Arial"/>
              <a:buNone/>
            </a:pPr>
            <a:r>
              <a:rPr b="1" lang="fr-FR" sz="1800">
                <a:solidFill>
                  <a:srgbClr val="000099"/>
                </a:solidFill>
                <a:latin typeface="Calibri"/>
                <a:ea typeface="Calibri"/>
                <a:cs typeface="Calibri"/>
                <a:sym typeface="Calibri"/>
              </a:rPr>
              <a:t>Il 3/12/19 tra l'isola d'Elba e la Corsica, sono state ricevute centinaia di informazioni AIS da unità navali di bandiera olandese, create artificialmente, con diversi codici di identificazione, posizione, rotta e velocità. </a:t>
            </a:r>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a:p>
            <a:pPr indent="0" lvl="0" marL="0" marR="0" rtl="0" algn="ctr">
              <a:spcBef>
                <a:spcPts val="600"/>
              </a:spcBef>
              <a:spcAft>
                <a:spcPts val="0"/>
              </a:spcAft>
              <a:buClr>
                <a:schemeClr val="dk1"/>
              </a:buClr>
              <a:buSzPts val="1800"/>
              <a:buFont typeface="Arial"/>
              <a:buNone/>
            </a:pPr>
            <a:r>
              <a:t/>
            </a:r>
            <a:endParaRPr b="1" i="1" sz="1800" u="sng">
              <a:solidFill>
                <a:srgbClr val="000099"/>
              </a:solidFill>
              <a:latin typeface="Calibri"/>
              <a:ea typeface="Calibri"/>
              <a:cs typeface="Calibri"/>
              <a:sym typeface="Calibri"/>
            </a:endParaRPr>
          </a:p>
        </p:txBody>
      </p:sp>
      <p:pic>
        <p:nvPicPr>
          <p:cNvPr id="1335" name="Google Shape;1335;p56"/>
          <p:cNvPicPr preferRelativeResize="0"/>
          <p:nvPr/>
        </p:nvPicPr>
        <p:blipFill rotWithShape="1">
          <a:blip r:embed="rId4">
            <a:alphaModFix/>
          </a:blip>
          <a:srcRect b="0" l="0" r="0" t="0"/>
          <a:stretch/>
        </p:blipFill>
        <p:spPr>
          <a:xfrm>
            <a:off x="6543932" y="990623"/>
            <a:ext cx="3871888" cy="1725126"/>
          </a:xfrm>
          <a:prstGeom prst="rect">
            <a:avLst/>
          </a:prstGeom>
          <a:noFill/>
          <a:ln>
            <a:noFill/>
          </a:ln>
        </p:spPr>
      </p:pic>
      <p:pic>
        <p:nvPicPr>
          <p:cNvPr id="1336" name="Google Shape;1336;p56"/>
          <p:cNvPicPr preferRelativeResize="0"/>
          <p:nvPr/>
        </p:nvPicPr>
        <p:blipFill rotWithShape="1">
          <a:blip r:embed="rId5">
            <a:alphaModFix/>
          </a:blip>
          <a:srcRect b="0" l="0" r="0" t="0"/>
          <a:stretch/>
        </p:blipFill>
        <p:spPr>
          <a:xfrm>
            <a:off x="5423584" y="3654240"/>
            <a:ext cx="6013450" cy="2726432"/>
          </a:xfrm>
          <a:prstGeom prst="rect">
            <a:avLst/>
          </a:prstGeom>
          <a:noFill/>
          <a:ln>
            <a:noFill/>
          </a:ln>
        </p:spPr>
      </p:pic>
      <p:sp>
        <p:nvSpPr>
          <p:cNvPr id="1337" name="Google Shape;1337;p56"/>
          <p:cNvSpPr txBox="1"/>
          <p:nvPr/>
        </p:nvSpPr>
        <p:spPr>
          <a:xfrm>
            <a:off x="5430704" y="6211669"/>
            <a:ext cx="609834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000099"/>
              </a:buClr>
              <a:buSzPts val="1800"/>
              <a:buFont typeface="Calibri"/>
              <a:buNone/>
            </a:pPr>
            <a:r>
              <a:rPr b="1" lang="fr-FR" sz="1800">
                <a:solidFill>
                  <a:srgbClr val="000099"/>
                </a:solidFill>
                <a:latin typeface="Calibri"/>
                <a:ea typeface="Calibri"/>
                <a:cs typeface="Calibri"/>
                <a:sym typeface="Calibri"/>
              </a:rPr>
              <a:t>L'attacco è stato ripetuto due volte, alle 13:13 UTC (durata 3 minuti) e alle 13:28 (durata 4 minuti).</a:t>
            </a:r>
            <a:endParaRPr/>
          </a:p>
        </p:txBody>
      </p:sp>
      <p:sp>
        <p:nvSpPr>
          <p:cNvPr id="1338" name="Google Shape;1338;p56"/>
          <p:cNvSpPr txBox="1"/>
          <p:nvPr/>
        </p:nvSpPr>
        <p:spPr>
          <a:xfrm>
            <a:off x="0" y="79375"/>
            <a:ext cx="4881491"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fr-FR" sz="2800">
                <a:solidFill>
                  <a:schemeClr val="dk1"/>
                </a:solidFill>
                <a:latin typeface="Arial"/>
                <a:ea typeface="Arial"/>
                <a:cs typeface="Arial"/>
                <a:sym typeface="Arial"/>
              </a:rPr>
              <a:t>Esempio di attacco spoofing</a:t>
            </a:r>
            <a:endParaRPr b="1" sz="2800">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57"/>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CYBERSICUREZZA E AIS</a:t>
            </a:r>
            <a:endParaRPr/>
          </a:p>
        </p:txBody>
      </p:sp>
      <p:pic>
        <p:nvPicPr>
          <p:cNvPr descr="Une image contenant eau, bateau, extérieur, ciel&#10;&#10;Description générée automatiquement" id="1344" name="Google Shape;1344;p57"/>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345" name="Google Shape;1345;p57"/>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346" name="Google Shape;1346;p57"/>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Tipo di attacchi più comunemente osservati</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Inceppamento</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Bonifica</a:t>
            </a:r>
            <a:endParaRPr sz="2800">
              <a:solidFill>
                <a:srgbClr val="D0CECE"/>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pic>
        <p:nvPicPr>
          <p:cNvPr descr="Une image contenant texte, transport, embarcation, véhicule&#10;&#10;Description générée automatiquement" id="1351" name="Google Shape;1351;p58"/>
          <p:cNvPicPr preferRelativeResize="0"/>
          <p:nvPr/>
        </p:nvPicPr>
        <p:blipFill rotWithShape="1">
          <a:blip r:embed="rId3">
            <a:alphaModFix/>
          </a:blip>
          <a:srcRect b="0" l="0" r="0" t="0"/>
          <a:stretch/>
        </p:blipFill>
        <p:spPr>
          <a:xfrm>
            <a:off x="7786443" y="2083760"/>
            <a:ext cx="4325085" cy="4632727"/>
          </a:xfrm>
          <a:prstGeom prst="rect">
            <a:avLst/>
          </a:prstGeom>
          <a:noFill/>
          <a:ln>
            <a:noFill/>
          </a:ln>
        </p:spPr>
      </p:pic>
      <p:pic>
        <p:nvPicPr>
          <p:cNvPr descr="Une image contenant texte, capture d’écran, diagramme, cercle&#10;&#10;Description générée automatiquement" id="1352" name="Google Shape;1352;p58"/>
          <p:cNvPicPr preferRelativeResize="0"/>
          <p:nvPr/>
        </p:nvPicPr>
        <p:blipFill rotWithShape="1">
          <a:blip r:embed="rId4">
            <a:alphaModFix/>
          </a:blip>
          <a:srcRect b="0" l="0" r="0" t="0"/>
          <a:stretch/>
        </p:blipFill>
        <p:spPr>
          <a:xfrm>
            <a:off x="337020" y="3243943"/>
            <a:ext cx="3472544" cy="3472544"/>
          </a:xfrm>
          <a:prstGeom prst="rect">
            <a:avLst/>
          </a:prstGeom>
          <a:noFill/>
          <a:ln>
            <a:noFill/>
          </a:ln>
        </p:spPr>
      </p:pic>
      <p:pic>
        <p:nvPicPr>
          <p:cNvPr descr="Une image contenant texte, Appareils électroniques, routeur&#10;&#10;Description générée automatiquement" id="1353" name="Google Shape;1353;p58"/>
          <p:cNvPicPr preferRelativeResize="0"/>
          <p:nvPr/>
        </p:nvPicPr>
        <p:blipFill rotWithShape="1">
          <a:blip r:embed="rId5">
            <a:alphaModFix/>
          </a:blip>
          <a:srcRect b="0" l="0" r="0" t="0"/>
          <a:stretch/>
        </p:blipFill>
        <p:spPr>
          <a:xfrm>
            <a:off x="3561581" y="65424"/>
            <a:ext cx="1847667" cy="2933701"/>
          </a:xfrm>
          <a:prstGeom prst="rect">
            <a:avLst/>
          </a:prstGeom>
          <a:noFill/>
          <a:ln>
            <a:noFill/>
          </a:ln>
        </p:spPr>
      </p:pic>
      <p:pic>
        <p:nvPicPr>
          <p:cNvPr descr="Une image contenant texte, Approvisionnement général, fournitures de bureau&#10;&#10;Description générée automatiquement" id="1354" name="Google Shape;1354;p58"/>
          <p:cNvPicPr preferRelativeResize="0"/>
          <p:nvPr/>
        </p:nvPicPr>
        <p:blipFill rotWithShape="1">
          <a:blip r:embed="rId6">
            <a:alphaModFix/>
          </a:blip>
          <a:srcRect b="0" l="0" r="0" t="0"/>
          <a:stretch/>
        </p:blipFill>
        <p:spPr>
          <a:xfrm>
            <a:off x="4405558" y="3243943"/>
            <a:ext cx="2245995" cy="3429000"/>
          </a:xfrm>
          <a:prstGeom prst="rect">
            <a:avLst/>
          </a:prstGeom>
          <a:noFill/>
          <a:ln>
            <a:noFill/>
          </a:ln>
        </p:spPr>
      </p:pic>
      <p:sp>
        <p:nvSpPr>
          <p:cNvPr id="1355" name="Google Shape;1355;p58"/>
          <p:cNvSpPr txBox="1"/>
          <p:nvPr/>
        </p:nvSpPr>
        <p:spPr>
          <a:xfrm>
            <a:off x="235996" y="136071"/>
            <a:ext cx="2495551"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fr-FR" sz="3600">
                <a:solidFill>
                  <a:schemeClr val="dk1"/>
                </a:solidFill>
                <a:latin typeface="Arial"/>
                <a:ea typeface="Arial"/>
                <a:cs typeface="Arial"/>
                <a:sym typeface="Arial"/>
              </a:rPr>
              <a:t>Jaming</a:t>
            </a:r>
            <a:endParaRPr b="1" sz="3600">
              <a:solidFill>
                <a:schemeClr val="dk1"/>
              </a:solidFill>
              <a:latin typeface="Arial"/>
              <a:ea typeface="Arial"/>
              <a:cs typeface="Arial"/>
              <a:sym typeface="Arial"/>
            </a:endParaRPr>
          </a:p>
        </p:txBody>
      </p:sp>
      <p:pic>
        <p:nvPicPr>
          <p:cNvPr descr="Une image contenant Police, Graphique, capture d’écran, texte&#10;&#10;Description générée automatiquement" id="1356" name="Google Shape;1356;p58"/>
          <p:cNvPicPr preferRelativeResize="0"/>
          <p:nvPr/>
        </p:nvPicPr>
        <p:blipFill rotWithShape="1">
          <a:blip r:embed="rId7">
            <a:alphaModFix/>
          </a:blip>
          <a:srcRect b="0" l="0" r="0" t="0"/>
          <a:stretch/>
        </p:blipFill>
        <p:spPr>
          <a:xfrm>
            <a:off x="8905513" y="597124"/>
            <a:ext cx="1808087" cy="1235526"/>
          </a:xfrm>
          <a:prstGeom prst="rect">
            <a:avLst/>
          </a:prstGeom>
          <a:noFill/>
          <a:ln>
            <a:noFill/>
          </a:ln>
        </p:spPr>
      </p:pic>
      <p:pic>
        <p:nvPicPr>
          <p:cNvPr descr="Une image contenant câble, adaptateur&#10;&#10;Description générée automatiquement" id="1357" name="Google Shape;1357;p58"/>
          <p:cNvPicPr preferRelativeResize="0"/>
          <p:nvPr/>
        </p:nvPicPr>
        <p:blipFill rotWithShape="1">
          <a:blip r:embed="rId8">
            <a:alphaModFix/>
          </a:blip>
          <a:srcRect b="0" l="0" r="0" t="0"/>
          <a:stretch/>
        </p:blipFill>
        <p:spPr>
          <a:xfrm>
            <a:off x="5743726" y="346014"/>
            <a:ext cx="2042717" cy="20427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pic>
        <p:nvPicPr>
          <p:cNvPr descr="Map&#10;&#10;Description automatically generated" id="1363" name="Google Shape;1363;p59"/>
          <p:cNvPicPr preferRelativeResize="0"/>
          <p:nvPr/>
        </p:nvPicPr>
        <p:blipFill rotWithShape="1">
          <a:blip r:embed="rId3">
            <a:alphaModFix/>
          </a:blip>
          <a:srcRect b="0" l="0" r="0" t="0"/>
          <a:stretch/>
        </p:blipFill>
        <p:spPr>
          <a:xfrm>
            <a:off x="2852057" y="629839"/>
            <a:ext cx="8785138" cy="6108417"/>
          </a:xfrm>
          <a:prstGeom prst="rect">
            <a:avLst/>
          </a:prstGeom>
          <a:noFill/>
          <a:ln>
            <a:noFill/>
          </a:ln>
        </p:spPr>
      </p:pic>
      <p:sp>
        <p:nvSpPr>
          <p:cNvPr id="1364" name="Google Shape;1364;p59"/>
          <p:cNvSpPr txBox="1"/>
          <p:nvPr/>
        </p:nvSpPr>
        <p:spPr>
          <a:xfrm>
            <a:off x="174171" y="65314"/>
            <a:ext cx="5127171"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fr-FR" sz="2800">
                <a:solidFill>
                  <a:schemeClr val="dk1"/>
                </a:solidFill>
                <a:latin typeface="Arial"/>
                <a:ea typeface="Arial"/>
                <a:cs typeface="Arial"/>
                <a:sym typeface="Arial"/>
              </a:rPr>
              <a:t>Area Jaming</a:t>
            </a:r>
            <a:endParaRPr sz="2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CHI</a:t>
            </a:r>
            <a:endParaRPr/>
          </a:p>
        </p:txBody>
      </p:sp>
      <p:sp>
        <p:nvSpPr>
          <p:cNvPr id="657" name="Google Shape;657;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Profilo dei partecipanti alla formazione</a:t>
            </a:r>
            <a:endParaRPr/>
          </a:p>
          <a:p>
            <a:pPr indent="0" lvl="0" marL="0" rtl="0" algn="l">
              <a:lnSpc>
                <a:spcPct val="100000"/>
              </a:lnSpc>
              <a:spcBef>
                <a:spcPts val="0"/>
              </a:spcBef>
              <a:spcAft>
                <a:spcPts val="0"/>
              </a:spcAft>
              <a:buSzPts val="2400"/>
              <a:buNone/>
            </a:pPr>
            <a:r>
              <a:t/>
            </a:r>
            <a:endParaRPr/>
          </a:p>
        </p:txBody>
      </p:sp>
      <p:sp>
        <p:nvSpPr>
          <p:cNvPr id="658" name="Google Shape;658;p6"/>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fr-FR" strike="sngStrike"/>
              <a:t>Dirigenti e leader</a:t>
            </a:r>
            <a:endParaRPr/>
          </a:p>
          <a:p>
            <a:pPr indent="-274320" lvl="0" marL="274320" rtl="0" algn="l">
              <a:lnSpc>
                <a:spcPct val="100000"/>
              </a:lnSpc>
              <a:spcBef>
                <a:spcPts val="1800"/>
              </a:spcBef>
              <a:spcAft>
                <a:spcPts val="0"/>
              </a:spcAft>
              <a:buSzPts val="1400"/>
              <a:buFont typeface="Courier New"/>
              <a:buChar char="o"/>
            </a:pPr>
            <a:r>
              <a:rPr lang="fr-FR" strike="sngStrike"/>
              <a:t>Professionisti della vita lavorativa</a:t>
            </a:r>
            <a:endParaRPr/>
          </a:p>
          <a:p>
            <a:pPr indent="-274320" lvl="0" marL="274320" rtl="0" algn="l">
              <a:lnSpc>
                <a:spcPct val="100000"/>
              </a:lnSpc>
              <a:spcBef>
                <a:spcPts val="1800"/>
              </a:spcBef>
              <a:spcAft>
                <a:spcPts val="0"/>
              </a:spcAft>
              <a:buSzPts val="1400"/>
              <a:buFont typeface="Courier New"/>
              <a:buChar char="o"/>
            </a:pPr>
            <a:r>
              <a:rPr lang="fr-FR"/>
              <a:t>PMI e dipendenti del settore pubblico</a:t>
            </a:r>
            <a:endParaRPr/>
          </a:p>
          <a:p>
            <a:pPr indent="-274320" lvl="0" marL="274320" rtl="0" algn="l">
              <a:lnSpc>
                <a:spcPct val="100000"/>
              </a:lnSpc>
              <a:spcBef>
                <a:spcPts val="1800"/>
              </a:spcBef>
              <a:spcAft>
                <a:spcPts val="0"/>
              </a:spcAft>
              <a:buSzPts val="1400"/>
              <a:buFont typeface="Courier New"/>
              <a:buChar char="o"/>
            </a:pPr>
            <a:r>
              <a:rPr lang="fr-FR"/>
              <a:t>Professionisti e appassionati di cybersecurity </a:t>
            </a:r>
            <a:endParaRPr/>
          </a:p>
          <a:p>
            <a:pPr indent="-274320" lvl="0" marL="274320" rtl="0" algn="l">
              <a:lnSpc>
                <a:spcPct val="100000"/>
              </a:lnSpc>
              <a:spcBef>
                <a:spcPts val="1800"/>
              </a:spcBef>
              <a:spcAft>
                <a:spcPts val="0"/>
              </a:spcAft>
              <a:buSzPts val="1400"/>
              <a:buFont typeface="Courier New"/>
              <a:buChar char="o"/>
            </a:pPr>
            <a:r>
              <a:rPr lang="fr-FR"/>
              <a:t>Sviluppatori di CIS marittimi</a:t>
            </a:r>
            <a:endParaRPr/>
          </a:p>
        </p:txBody>
      </p:sp>
      <p:cxnSp>
        <p:nvCxnSpPr>
          <p:cNvPr id="659" name="Google Shape;659;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60" name="Google Shape;660;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intérieur, ordinateur, Appareil de présentation, multimédia&#10;&#10;Description générée automatiquement" id="661" name="Google Shape;661;p6"/>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60"/>
          <p:cNvSpPr txBox="1"/>
          <p:nvPr>
            <p:ph type="title"/>
          </p:nvPr>
        </p:nvSpPr>
        <p:spPr>
          <a:xfrm>
            <a:off x="260685" y="155877"/>
            <a:ext cx="10515600" cy="7658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a:buNone/>
            </a:pPr>
            <a:r>
              <a:rPr lang="fr-FR" sz="2800">
                <a:latin typeface="Arial"/>
                <a:ea typeface="Arial"/>
                <a:cs typeface="Arial"/>
                <a:sym typeface="Arial"/>
              </a:rPr>
              <a:t>Formazione pratica - Caso d'uso 1</a:t>
            </a:r>
            <a:endParaRPr/>
          </a:p>
        </p:txBody>
      </p:sp>
      <p:sp>
        <p:nvSpPr>
          <p:cNvPr id="1370" name="Google Shape;1370;p60"/>
          <p:cNvSpPr txBox="1"/>
          <p:nvPr>
            <p:ph idx="1" type="body"/>
          </p:nvPr>
        </p:nvSpPr>
        <p:spPr>
          <a:xfrm>
            <a:off x="922421" y="1476709"/>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FR"/>
              <a:t>Caso d'uso 1 - Disturbo del segnale AIS</a:t>
            </a:r>
            <a:br>
              <a:rPr lang="fr-FR"/>
            </a:br>
            <a:r>
              <a:rPr lang="fr-FR"/>
              <a:t>Dispositivo di disturbo (banda VHF)</a:t>
            </a:r>
            <a:endParaRPr/>
          </a:p>
          <a:p>
            <a:pPr indent="-228600" lvl="0" marL="228600" rtl="0" algn="l">
              <a:lnSpc>
                <a:spcPct val="90000"/>
              </a:lnSpc>
              <a:spcBef>
                <a:spcPts val="1000"/>
              </a:spcBef>
              <a:spcAft>
                <a:spcPts val="0"/>
              </a:spcAft>
              <a:buClr>
                <a:schemeClr val="dk1"/>
              </a:buClr>
              <a:buSzPts val="2800"/>
              <a:buChar char="•"/>
            </a:pPr>
            <a:r>
              <a:rPr lang="fr-FR"/>
              <a:t>100 - 145 Mhz multibanda V/H</a:t>
            </a:r>
            <a:endParaRPr/>
          </a:p>
          <a:p>
            <a:pPr indent="-228600" lvl="1" marL="685800" rtl="0" algn="l">
              <a:lnSpc>
                <a:spcPct val="90000"/>
              </a:lnSpc>
              <a:spcBef>
                <a:spcPts val="500"/>
              </a:spcBef>
              <a:spcAft>
                <a:spcPts val="0"/>
              </a:spcAft>
              <a:buClr>
                <a:schemeClr val="dk1"/>
              </a:buClr>
              <a:buSzPts val="2400"/>
              <a:buChar char="•"/>
            </a:pPr>
            <a:r>
              <a:rPr lang="fr-FR"/>
              <a:t>Potenza di uscita 0,2 2, 10, 20 Watt</a:t>
            </a:r>
            <a:endParaRPr/>
          </a:p>
          <a:p>
            <a:pPr indent="-228600" lvl="1" marL="685800" rtl="0" algn="l">
              <a:lnSpc>
                <a:spcPct val="90000"/>
              </a:lnSpc>
              <a:spcBef>
                <a:spcPts val="500"/>
              </a:spcBef>
              <a:spcAft>
                <a:spcPts val="0"/>
              </a:spcAft>
              <a:buClr>
                <a:schemeClr val="dk1"/>
              </a:buClr>
              <a:buSzPts val="2400"/>
              <a:buChar char="•"/>
            </a:pPr>
            <a:r>
              <a:rPr lang="fr-FR"/>
              <a:t>Gamme</a:t>
            </a:r>
            <a:endParaRPr/>
          </a:p>
          <a:p>
            <a:pPr indent="-228600" lvl="1" marL="685800" rtl="0" algn="l">
              <a:lnSpc>
                <a:spcPct val="90000"/>
              </a:lnSpc>
              <a:spcBef>
                <a:spcPts val="500"/>
              </a:spcBef>
              <a:spcAft>
                <a:spcPts val="0"/>
              </a:spcAft>
              <a:buClr>
                <a:schemeClr val="dk1"/>
              </a:buClr>
              <a:buSzPts val="2400"/>
              <a:buChar char="•"/>
            </a:pPr>
            <a:r>
              <a:rPr lang="fr-FR"/>
              <a:t>Livello di perturbazioni</a:t>
            </a:r>
            <a:endParaRPr/>
          </a:p>
          <a:p>
            <a:pPr indent="-228600" lvl="1" marL="685800" rtl="0" algn="l">
              <a:lnSpc>
                <a:spcPct val="90000"/>
              </a:lnSpc>
              <a:spcBef>
                <a:spcPts val="500"/>
              </a:spcBef>
              <a:spcAft>
                <a:spcPts val="0"/>
              </a:spcAft>
              <a:buClr>
                <a:schemeClr val="dk1"/>
              </a:buClr>
              <a:buSzPts val="2400"/>
              <a:buChar char="•"/>
            </a:pPr>
            <a:r>
              <a:rPr lang="fr-FR"/>
              <a:t>Forme d'onda</a:t>
            </a:r>
            <a:endParaRPr/>
          </a:p>
          <a:p>
            <a:pPr indent="-228600" lvl="1" marL="685800" rtl="0" algn="l">
              <a:lnSpc>
                <a:spcPct val="90000"/>
              </a:lnSpc>
              <a:spcBef>
                <a:spcPts val="500"/>
              </a:spcBef>
              <a:spcAft>
                <a:spcPts val="0"/>
              </a:spcAft>
              <a:buClr>
                <a:schemeClr val="dk1"/>
              </a:buClr>
              <a:buSzPts val="2400"/>
              <a:buChar char="•"/>
            </a:pPr>
            <a:r>
              <a:rPr lang="fr-FR"/>
              <a:t>Modulazioni</a:t>
            </a:r>
            <a:endParaRPr/>
          </a:p>
          <a:p>
            <a:pPr indent="0" lvl="1" marL="457200" rtl="0" algn="l">
              <a:lnSpc>
                <a:spcPct val="90000"/>
              </a:lnSpc>
              <a:spcBef>
                <a:spcPts val="500"/>
              </a:spcBef>
              <a:spcAft>
                <a:spcPts val="0"/>
              </a:spcAft>
              <a:buClr>
                <a:schemeClr val="dk1"/>
              </a:buClr>
              <a:buSzPts val="2400"/>
              <a:buNone/>
            </a:pPr>
            <a:r>
              <a:t/>
            </a:r>
            <a:endParaRPr/>
          </a:p>
          <a:p>
            <a:pPr indent="0" lvl="1" marL="457200" rtl="0" algn="l">
              <a:lnSpc>
                <a:spcPct val="90000"/>
              </a:lnSpc>
              <a:spcBef>
                <a:spcPts val="500"/>
              </a:spcBef>
              <a:spcAft>
                <a:spcPts val="0"/>
              </a:spcAft>
              <a:buClr>
                <a:schemeClr val="dk1"/>
              </a:buClr>
              <a:buSzPts val="2400"/>
              <a:buNone/>
            </a:pPr>
            <a:r>
              <a:rPr lang="fr-FR"/>
              <a:t>Pro e contro del TDMA</a:t>
            </a:r>
            <a:endParaRPr/>
          </a:p>
        </p:txBody>
      </p:sp>
      <p:pic>
        <p:nvPicPr>
          <p:cNvPr descr="Une image contenant batterie&#10;&#10;Description générée automatiquement avec une confiance moyenne" id="1371" name="Google Shape;1371;p60"/>
          <p:cNvPicPr preferRelativeResize="0"/>
          <p:nvPr/>
        </p:nvPicPr>
        <p:blipFill rotWithShape="1">
          <a:blip r:embed="rId3">
            <a:alphaModFix/>
          </a:blip>
          <a:srcRect b="0" l="0" r="0" t="0"/>
          <a:stretch/>
        </p:blipFill>
        <p:spPr>
          <a:xfrm>
            <a:off x="4489160" y="3525254"/>
            <a:ext cx="7446167" cy="301569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61"/>
          <p:cNvSpPr txBox="1"/>
          <p:nvPr>
            <p:ph idx="4294967295" type="title"/>
          </p:nvPr>
        </p:nvSpPr>
        <p:spPr>
          <a:xfrm>
            <a:off x="0" y="0"/>
            <a:ext cx="9042400" cy="914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a:buNone/>
            </a:pPr>
            <a:r>
              <a:rPr b="1" lang="fr-FR" sz="2800">
                <a:latin typeface="Arial"/>
                <a:ea typeface="Arial"/>
                <a:cs typeface="Arial"/>
                <a:sym typeface="Arial"/>
              </a:rPr>
              <a:t>Spoofing AIS / GNSS</a:t>
            </a:r>
            <a:br>
              <a:rPr lang="fr-FR" sz="2800">
                <a:latin typeface="Arial"/>
                <a:ea typeface="Arial"/>
                <a:cs typeface="Arial"/>
                <a:sym typeface="Arial"/>
              </a:rPr>
            </a:br>
            <a:r>
              <a:rPr lang="fr-FR" sz="1600">
                <a:latin typeface="Arial"/>
                <a:ea typeface="Arial"/>
                <a:cs typeface="Arial"/>
                <a:sym typeface="Arial"/>
              </a:rPr>
              <a:t>Fonte ufficiale</a:t>
            </a:r>
            <a:endParaRPr sz="2800">
              <a:latin typeface="Arial"/>
              <a:ea typeface="Arial"/>
              <a:cs typeface="Arial"/>
              <a:sym typeface="Arial"/>
            </a:endParaRPr>
          </a:p>
        </p:txBody>
      </p:sp>
      <p:pic>
        <p:nvPicPr>
          <p:cNvPr descr="Z:\BPOLD_BBS\BPOL_SEE\SB_14\01 Arbeitswürfel\15-07\08 Project TRITON EU Cyber crime\02 Arbeitsentwürfe\Hansa Verröffentlichung\Bilder\Bild TRITON Projekt GPS Spoofing 1.JPG" id="1378" name="Google Shape;1378;p61"/>
          <p:cNvPicPr preferRelativeResize="0"/>
          <p:nvPr>
            <p:ph idx="4294967295" type="body"/>
          </p:nvPr>
        </p:nvPicPr>
        <p:blipFill rotWithShape="1">
          <a:blip r:embed="rId3">
            <a:alphaModFix/>
          </a:blip>
          <a:srcRect b="0" l="0" r="0" t="0"/>
          <a:stretch/>
        </p:blipFill>
        <p:spPr>
          <a:xfrm>
            <a:off x="1949450" y="1077119"/>
            <a:ext cx="8383588" cy="5189538"/>
          </a:xfrm>
          <a:prstGeom prst="rect">
            <a:avLst/>
          </a:prstGeom>
          <a:noFill/>
          <a:ln>
            <a:noFill/>
          </a:ln>
        </p:spPr>
      </p:pic>
      <p:sp>
        <p:nvSpPr>
          <p:cNvPr id="1379" name="Google Shape;1379;p61"/>
          <p:cNvSpPr txBox="1"/>
          <p:nvPr>
            <p:ph idx="4294967295" type="body"/>
          </p:nvPr>
        </p:nvSpPr>
        <p:spPr>
          <a:xfrm>
            <a:off x="457200" y="3328321"/>
            <a:ext cx="1444285" cy="687134"/>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1800"/>
              <a:buNone/>
            </a:pPr>
            <a:r>
              <a:rPr lang="fr-FR" sz="1800"/>
              <a:t>Spoofato </a:t>
            </a:r>
            <a:endParaRPr/>
          </a:p>
          <a:p>
            <a:pPr indent="0" lvl="0" marL="0" rtl="0" algn="r">
              <a:lnSpc>
                <a:spcPct val="90000"/>
              </a:lnSpc>
              <a:spcBef>
                <a:spcPts val="1000"/>
              </a:spcBef>
              <a:spcAft>
                <a:spcPts val="0"/>
              </a:spcAft>
              <a:buClr>
                <a:schemeClr val="dk1"/>
              </a:buClr>
              <a:buSzPts val="1800"/>
              <a:buNone/>
            </a:pPr>
            <a:r>
              <a:rPr lang="fr-FR" sz="1800"/>
              <a:t>posizione</a:t>
            </a:r>
            <a:endParaRPr sz="1800"/>
          </a:p>
        </p:txBody>
      </p:sp>
      <p:sp>
        <p:nvSpPr>
          <p:cNvPr id="1380" name="Google Shape;1380;p61"/>
          <p:cNvSpPr txBox="1"/>
          <p:nvPr>
            <p:ph idx="4294967295" type="body"/>
          </p:nvPr>
        </p:nvSpPr>
        <p:spPr>
          <a:xfrm>
            <a:off x="10488612" y="3332744"/>
            <a:ext cx="1246187" cy="7947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FR" sz="1800"/>
              <a:t>Reale </a:t>
            </a:r>
            <a:endParaRPr/>
          </a:p>
          <a:p>
            <a:pPr indent="0" lvl="0" marL="0" rtl="0" algn="l">
              <a:lnSpc>
                <a:spcPct val="90000"/>
              </a:lnSpc>
              <a:spcBef>
                <a:spcPts val="1000"/>
              </a:spcBef>
              <a:spcAft>
                <a:spcPts val="0"/>
              </a:spcAft>
              <a:buClr>
                <a:schemeClr val="dk1"/>
              </a:buClr>
              <a:buSzPts val="1800"/>
              <a:buNone/>
            </a:pPr>
            <a:r>
              <a:rPr lang="fr-FR" sz="1800"/>
              <a:t>posizione</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62"/>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CYBERSICUREZZA E AIS</a:t>
            </a:r>
            <a:endParaRPr/>
          </a:p>
        </p:txBody>
      </p:sp>
      <p:pic>
        <p:nvPicPr>
          <p:cNvPr descr="Une image contenant eau, bateau, extérieur, ciel&#10;&#10;Description générée automatiquement" id="1386" name="Google Shape;1386;p62"/>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387" name="Google Shape;1387;p62"/>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388" name="Google Shape;1388;p62"/>
          <p:cNvSpPr txBox="1"/>
          <p:nvPr/>
        </p:nvSpPr>
        <p:spPr>
          <a:xfrm>
            <a:off x="595276" y="1357605"/>
            <a:ext cx="6597704" cy="18158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Tipo di attacchi più comunemente osservati</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Inceppamento</a:t>
            </a:r>
            <a:endParaRPr sz="2800">
              <a:solidFill>
                <a:srgbClr val="D0CECE"/>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Spoofing</a:t>
            </a:r>
            <a:endParaRPr/>
          </a:p>
          <a:p>
            <a:pPr indent="-342900" lvl="0" marL="342900" marR="0" rtl="0" algn="l">
              <a:spcBef>
                <a:spcPts val="0"/>
              </a:spcBef>
              <a:spcAft>
                <a:spcPts val="0"/>
              </a:spcAft>
              <a:buClr>
                <a:srgbClr val="D0CECE"/>
              </a:buClr>
              <a:buSzPts val="2800"/>
              <a:buFont typeface="Arial"/>
              <a:buChar char="•"/>
            </a:pPr>
            <a:r>
              <a:rPr lang="fr-FR" sz="2800">
                <a:solidFill>
                  <a:srgbClr val="D0CECE"/>
                </a:solidFill>
                <a:latin typeface="Calibri"/>
                <a:ea typeface="Calibri"/>
                <a:cs typeface="Calibri"/>
                <a:sym typeface="Calibri"/>
              </a:rPr>
              <a:t>Bonifica</a:t>
            </a:r>
            <a:endParaRPr sz="2800">
              <a:solidFill>
                <a:srgbClr val="D0CECE"/>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63"/>
          <p:cNvSpPr/>
          <p:nvPr/>
        </p:nvSpPr>
        <p:spPr>
          <a:xfrm>
            <a:off x="272375" y="1123951"/>
            <a:ext cx="10216240" cy="165734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Il 3 dicembre 2019, a partire dalle 13:13 UTC, nella zona marittima tra l'Isola d'Elba e la Corsica, sono state ricevute centinaia di informazioni AIS da unità navali di bandiera olandese, create artificialmente, con codici di identificazione, posizioni, rotte e velocità diverse. </a:t>
            </a:r>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p:txBody>
      </p:sp>
      <p:sp>
        <p:nvSpPr>
          <p:cNvPr id="1395" name="Google Shape;1395;p63"/>
          <p:cNvSpPr/>
          <p:nvPr/>
        </p:nvSpPr>
        <p:spPr>
          <a:xfrm>
            <a:off x="77822" y="0"/>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Esempio di spoofing attivo di una stazione costiera</a:t>
            </a:r>
            <a:endParaRPr/>
          </a:p>
        </p:txBody>
      </p:sp>
      <p:pic>
        <p:nvPicPr>
          <p:cNvPr id="1396" name="Google Shape;1396;p63"/>
          <p:cNvPicPr preferRelativeResize="0"/>
          <p:nvPr/>
        </p:nvPicPr>
        <p:blipFill rotWithShape="1">
          <a:blip r:embed="rId3">
            <a:alphaModFix/>
          </a:blip>
          <a:srcRect b="0" l="0" r="0" t="0"/>
          <a:stretch/>
        </p:blipFill>
        <p:spPr>
          <a:xfrm>
            <a:off x="839246" y="2412459"/>
            <a:ext cx="10513507" cy="415371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64"/>
          <p:cNvSpPr/>
          <p:nvPr/>
        </p:nvSpPr>
        <p:spPr>
          <a:xfrm>
            <a:off x="619328" y="516731"/>
            <a:ext cx="11293812" cy="58245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Queste informazioni avevano saturato completamente un'area marittima circolare con un raggio di circa 15 Nm. L'area interessata dall'attacco è stata saturata con l'inserimento di oltre 850 falsi obiettivi.</a:t>
            </a:r>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p:txBody>
      </p:sp>
      <p:sp>
        <p:nvSpPr>
          <p:cNvPr id="1402" name="Google Shape;1402;p64"/>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FATTI</a:t>
            </a:r>
            <a:endParaRPr/>
          </a:p>
        </p:txBody>
      </p:sp>
      <p:pic>
        <p:nvPicPr>
          <p:cNvPr id="1403" name="Google Shape;1403;p64"/>
          <p:cNvPicPr preferRelativeResize="0"/>
          <p:nvPr/>
        </p:nvPicPr>
        <p:blipFill rotWithShape="1">
          <a:blip r:embed="rId3">
            <a:alphaModFix/>
          </a:blip>
          <a:srcRect b="0" l="0" r="0" t="0"/>
          <a:stretch/>
        </p:blipFill>
        <p:spPr>
          <a:xfrm>
            <a:off x="2889115" y="1757003"/>
            <a:ext cx="5778703" cy="495180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65"/>
          <p:cNvSpPr/>
          <p:nvPr/>
        </p:nvSpPr>
        <p:spPr>
          <a:xfrm>
            <a:off x="419911" y="458787"/>
            <a:ext cx="11352178" cy="58245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L'attacco è stato ripetuto due volte, alle 13:13 UTC (durata 3 minuti) e alle 13:28 (durata 4 minuti).</a:t>
            </a:r>
            <a:endParaRPr/>
          </a:p>
          <a:p>
            <a:pPr indent="0" lvl="0" marL="0" marR="0" rtl="0" algn="l">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	         Spoofing Spoofing</a:t>
            </a:r>
            <a:endParaRPr sz="2000">
              <a:solidFill>
                <a:schemeClr val="dk1"/>
              </a:solidFill>
              <a:latin typeface="Calibri"/>
              <a:ea typeface="Calibri"/>
              <a:cs typeface="Calibri"/>
              <a:sym typeface="Calibri"/>
            </a:endParaRPr>
          </a:p>
        </p:txBody>
      </p:sp>
      <p:pic>
        <p:nvPicPr>
          <p:cNvPr id="1409" name="Google Shape;1409;p65"/>
          <p:cNvPicPr preferRelativeResize="0"/>
          <p:nvPr/>
        </p:nvPicPr>
        <p:blipFill rotWithShape="1">
          <a:blip r:embed="rId3">
            <a:alphaModFix/>
          </a:blip>
          <a:srcRect b="0" l="0" r="0" t="0"/>
          <a:stretch/>
        </p:blipFill>
        <p:spPr>
          <a:xfrm>
            <a:off x="547687" y="1753073"/>
            <a:ext cx="9991975" cy="4530252"/>
          </a:xfrm>
          <a:prstGeom prst="rect">
            <a:avLst/>
          </a:prstGeom>
          <a:noFill/>
          <a:ln>
            <a:noFill/>
          </a:ln>
        </p:spPr>
      </p:pic>
      <p:sp>
        <p:nvSpPr>
          <p:cNvPr id="1410" name="Google Shape;1410;p65"/>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FATTI</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66"/>
          <p:cNvSpPr/>
          <p:nvPr/>
        </p:nvSpPr>
        <p:spPr>
          <a:xfrm>
            <a:off x="551234" y="1144705"/>
            <a:ext cx="11089531" cy="511333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Da una prima analisi, effettuata principalmente con uno strumento VHF Data Link Analyzer implementato nell'applicazione di gestione della rete AIS nazionale, è stato possibile valutare che l'attacco :</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è stata condotta sulla radiofrequenza utilizzata dai sistemi AIS, probabilmente attraverso un dispositivo ricetrasmittente, anche di tipo portatile, con bassa potenza di trasmissione;</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è stato ricevuto solo dalla rete AIS nazionale italiana e in particolare da una stazione base situata all'Isola d'Elba (Monte Capanne), mentre, ad esempio, solo 20 messaggi sono stati ricevuti dalla rete AIS francese, la rete AIS più vicina che si sovrappone alla rete nazionale in quell'area geografica;</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richiede, da parte dell'originatore, la conoscenza della trasmissione di messaggi radio e AIS;</a:t>
            </a:r>
            <a:endParaRPr/>
          </a:p>
          <a:p>
            <a:pPr indent="-342900" lvl="0" marL="342900" marR="0" rtl="0" algn="just">
              <a:lnSpc>
                <a:spcPct val="150000"/>
              </a:lnSpc>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è stata probabilmente condotta con un apparato radioelettrico situato all'Isola d'Elba.</a:t>
            </a:r>
            <a:endParaRPr i="1" sz="2000" u="sng">
              <a:solidFill>
                <a:schemeClr val="dk1"/>
              </a:solidFill>
              <a:latin typeface="Calibri"/>
              <a:ea typeface="Calibri"/>
              <a:cs typeface="Calibri"/>
              <a:sym typeface="Calibri"/>
            </a:endParaRPr>
          </a:p>
          <a:p>
            <a:pPr indent="-215900" lvl="0" marL="342900" marR="0" rtl="0" algn="l">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1416" name="Google Shape;1416;p66"/>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FATTI</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67"/>
          <p:cNvSpPr/>
          <p:nvPr/>
        </p:nvSpPr>
        <p:spPr>
          <a:xfrm>
            <a:off x="502595" y="1021878"/>
            <a:ext cx="11186809" cy="5040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Questo tipo di attacco potrebbe :</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un impatto negativo in termini di </a:t>
            </a:r>
            <a:r>
              <a:rPr b="1" lang="fr-FR" sz="2000">
                <a:solidFill>
                  <a:schemeClr val="dk1"/>
                </a:solidFill>
                <a:latin typeface="Calibri"/>
                <a:ea typeface="Calibri"/>
                <a:cs typeface="Calibri"/>
                <a:sym typeface="Calibri"/>
              </a:rPr>
              <a:t>sicurezza della navigazione</a:t>
            </a:r>
            <a:r>
              <a:rPr lang="fr-FR" sz="2000">
                <a:solidFill>
                  <a:schemeClr val="dk1"/>
                </a:solidFill>
                <a:latin typeface="Calibri"/>
                <a:ea typeface="Calibri"/>
                <a:cs typeface="Calibri"/>
                <a:sym typeface="Calibri"/>
              </a:rPr>
              <a:t>, dato che l'elevato numero di slot occupati per la trasmissione di falsi bersagli è stato sottratto alla disponibilità dei sistemi AIS di bordo presenti nelle vicinanze della stazione trasmittente, il cui scopo principale è l'anticollisione.</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Offrire l'opportunità di nascondersi</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Impatto sull'affidabilità delle apparecchiature</a:t>
            </a:r>
            <a:endParaRPr/>
          </a:p>
          <a:p>
            <a:pPr indent="-342900" lvl="0" marL="342900" marR="0" rtl="0" algn="just">
              <a:spcBef>
                <a:spcPts val="600"/>
              </a:spcBef>
              <a:spcAft>
                <a:spcPts val="0"/>
              </a:spcAft>
              <a:buClr>
                <a:schemeClr val="dk1"/>
              </a:buClr>
              <a:buSzPts val="2000"/>
              <a:buFont typeface="Arial"/>
              <a:buChar char="-"/>
            </a:pPr>
            <a:r>
              <a:rPr lang="fr-FR" sz="2000">
                <a:solidFill>
                  <a:schemeClr val="dk1"/>
                </a:solidFill>
                <a:latin typeface="Calibri"/>
                <a:ea typeface="Calibri"/>
                <a:cs typeface="Calibri"/>
                <a:sym typeface="Calibri"/>
              </a:rPr>
              <a:t>Media </a:t>
            </a:r>
            <a:endParaRPr/>
          </a:p>
          <a:p>
            <a:pPr indent="0" lvl="0" marL="0" marR="0" rtl="0" algn="ctr">
              <a:spcBef>
                <a:spcPts val="600"/>
              </a:spcBef>
              <a:spcAft>
                <a:spcPts val="0"/>
              </a:spcAft>
              <a:buClr>
                <a:schemeClr val="dk1"/>
              </a:buClr>
              <a:buSzPts val="2000"/>
              <a:buFont typeface="Arial"/>
              <a:buNone/>
            </a:pPr>
            <a:r>
              <a:t/>
            </a:r>
            <a:endParaRPr i="1" sz="2000" u="sng">
              <a:solidFill>
                <a:schemeClr val="dk1"/>
              </a:solidFill>
              <a:latin typeface="Calibri"/>
              <a:ea typeface="Calibri"/>
              <a:cs typeface="Calibri"/>
              <a:sym typeface="Calibri"/>
            </a:endParaRPr>
          </a:p>
        </p:txBody>
      </p:sp>
      <p:pic>
        <p:nvPicPr>
          <p:cNvPr id="1423" name="Google Shape;1423;p67"/>
          <p:cNvPicPr preferRelativeResize="0"/>
          <p:nvPr/>
        </p:nvPicPr>
        <p:blipFill rotWithShape="1">
          <a:blip r:embed="rId3">
            <a:alphaModFix/>
          </a:blip>
          <a:srcRect b="0" l="0" r="0" t="0"/>
          <a:stretch/>
        </p:blipFill>
        <p:spPr>
          <a:xfrm>
            <a:off x="5334050" y="2500009"/>
            <a:ext cx="5148653" cy="4248353"/>
          </a:xfrm>
          <a:prstGeom prst="rect">
            <a:avLst/>
          </a:prstGeom>
          <a:noFill/>
          <a:ln>
            <a:noFill/>
          </a:ln>
        </p:spPr>
      </p:pic>
      <p:sp>
        <p:nvSpPr>
          <p:cNvPr id="1424" name="Google Shape;1424;p67"/>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Impatti</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68"/>
          <p:cNvSpPr/>
          <p:nvPr/>
        </p:nvSpPr>
        <p:spPr>
          <a:xfrm>
            <a:off x="458821" y="765175"/>
            <a:ext cx="11274358" cy="146245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Utilizzando un analizzatore VHF Data Link (VDL) è stato possibile analizzare l'occupazione degli slot temporali durante l'attacco: ogni slot è rappresentato con un colore che dipende dal suo stato - libero, occupato da una propria prenotazione, occupato da altre prenotazioni, occupato dalla ricezione/trasmissione di messaggi - eventualmente in combinazione tra loro.</a:t>
            </a:r>
            <a:endParaRPr/>
          </a:p>
        </p:txBody>
      </p:sp>
      <p:pic>
        <p:nvPicPr>
          <p:cNvPr id="1430" name="Google Shape;1430;p68"/>
          <p:cNvPicPr preferRelativeResize="0"/>
          <p:nvPr/>
        </p:nvPicPr>
        <p:blipFill rotWithShape="1">
          <a:blip r:embed="rId3">
            <a:alphaModFix/>
          </a:blip>
          <a:srcRect b="0" l="0" r="0" t="0"/>
          <a:stretch/>
        </p:blipFill>
        <p:spPr>
          <a:xfrm>
            <a:off x="270195" y="2227634"/>
            <a:ext cx="11651609" cy="4562271"/>
          </a:xfrm>
          <a:prstGeom prst="rect">
            <a:avLst/>
          </a:prstGeom>
          <a:noFill/>
          <a:ln>
            <a:noFill/>
          </a:ln>
        </p:spPr>
      </p:pic>
      <p:sp>
        <p:nvSpPr>
          <p:cNvPr id="1431" name="Google Shape;1431;p68"/>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Analisi</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69"/>
          <p:cNvSpPr/>
          <p:nvPr/>
        </p:nvSpPr>
        <p:spPr>
          <a:xfrm>
            <a:off x="453958" y="705053"/>
            <a:ext cx="11284084" cy="5040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È probabile che chi ha emesso i falsi messaggi non volesse necessariamente creare disagi o problemi, vista la bassa potenza del segnale ricevuto e la ricezione molto limitata (solo una BS riceveva continuamente il segnale sintetico) e forse non c'era nemmeno l'intenzione di creare queste trasmissioni. Non è escluso un esperimento in un appartamento o in un ufficio a scopo dimostrativo.</a:t>
            </a:r>
            <a:endParaRPr/>
          </a:p>
        </p:txBody>
      </p:sp>
      <p:pic>
        <p:nvPicPr>
          <p:cNvPr id="1437" name="Google Shape;1437;p69"/>
          <p:cNvPicPr preferRelativeResize="0"/>
          <p:nvPr/>
        </p:nvPicPr>
        <p:blipFill rotWithShape="1">
          <a:blip r:embed="rId3">
            <a:alphaModFix/>
          </a:blip>
          <a:srcRect b="0" l="0" r="0" t="0"/>
          <a:stretch/>
        </p:blipFill>
        <p:spPr>
          <a:xfrm>
            <a:off x="2495094" y="2169268"/>
            <a:ext cx="7201811" cy="4499617"/>
          </a:xfrm>
          <a:prstGeom prst="rect">
            <a:avLst/>
          </a:prstGeom>
          <a:noFill/>
          <a:ln>
            <a:noFill/>
          </a:ln>
        </p:spPr>
      </p:pic>
      <p:sp>
        <p:nvSpPr>
          <p:cNvPr id="1438" name="Google Shape;1438;p69"/>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Analisi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CHI</a:t>
            </a:r>
            <a:endParaRPr/>
          </a:p>
        </p:txBody>
      </p:sp>
      <p:sp>
        <p:nvSpPr>
          <p:cNvPr id="667" name="Google Shape;667;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Profilo del formatore</a:t>
            </a:r>
            <a:endParaRPr/>
          </a:p>
          <a:p>
            <a:pPr indent="0" lvl="0" marL="0" rtl="0" algn="l">
              <a:lnSpc>
                <a:spcPct val="100000"/>
              </a:lnSpc>
              <a:spcBef>
                <a:spcPts val="0"/>
              </a:spcBef>
              <a:spcAft>
                <a:spcPts val="0"/>
              </a:spcAft>
              <a:buSzPts val="2400"/>
              <a:buNone/>
            </a:pPr>
            <a:r>
              <a:t/>
            </a:r>
            <a:endParaRPr/>
          </a:p>
        </p:txBody>
      </p:sp>
      <p:sp>
        <p:nvSpPr>
          <p:cNvPr id="668" name="Google Shape;668;p7"/>
          <p:cNvSpPr txBox="1"/>
          <p:nvPr>
            <p:ph idx="3" type="body"/>
          </p:nvPr>
        </p:nvSpPr>
        <p:spPr>
          <a:xfrm>
            <a:off x="6498130" y="1977016"/>
            <a:ext cx="5182881" cy="3821107"/>
          </a:xfrm>
          <a:prstGeom prst="rect">
            <a:avLst/>
          </a:prstGeom>
          <a:noFill/>
          <a:ln>
            <a:noFill/>
          </a:ln>
        </p:spPr>
        <p:txBody>
          <a:bodyPr anchorCtr="0" anchor="t" bIns="45700" lIns="91425" spcFirstLastPara="1" rIns="0" wrap="square" tIns="0">
            <a:normAutofit fontScale="92500" lnSpcReduction="10000"/>
          </a:bodyPr>
          <a:lstStyle/>
          <a:p>
            <a:pPr indent="-274320" lvl="0" marL="274320" rtl="0" algn="l">
              <a:lnSpc>
                <a:spcPct val="100000"/>
              </a:lnSpc>
              <a:spcBef>
                <a:spcPts val="0"/>
              </a:spcBef>
              <a:spcAft>
                <a:spcPts val="0"/>
              </a:spcAft>
              <a:buSzPct val="100000"/>
              <a:buFont typeface="Courier New"/>
              <a:buChar char="o"/>
            </a:pPr>
            <a:r>
              <a:rPr lang="fr-FR"/>
              <a:t>Bruno BENDER</a:t>
            </a:r>
            <a:endParaRPr/>
          </a:p>
          <a:p>
            <a:pPr indent="-274320" lvl="0" marL="274320" rtl="0" algn="l">
              <a:lnSpc>
                <a:spcPct val="100000"/>
              </a:lnSpc>
              <a:spcBef>
                <a:spcPts val="1800"/>
              </a:spcBef>
              <a:spcAft>
                <a:spcPts val="0"/>
              </a:spcAft>
              <a:buSzPct val="100000"/>
              <a:buFont typeface="Courier New"/>
              <a:buChar char="o"/>
            </a:pPr>
            <a:r>
              <a:rPr lang="fr-FR"/>
              <a:t>C2B CONSULENZA</a:t>
            </a:r>
            <a:endParaRPr/>
          </a:p>
          <a:p>
            <a:pPr indent="-274320" lvl="0" marL="274320" rtl="0" algn="l">
              <a:lnSpc>
                <a:spcPct val="100000"/>
              </a:lnSpc>
              <a:spcBef>
                <a:spcPts val="1800"/>
              </a:spcBef>
              <a:spcAft>
                <a:spcPts val="0"/>
              </a:spcAft>
              <a:buSzPct val="100000"/>
              <a:buFont typeface="Courier New"/>
              <a:buChar char="o"/>
            </a:pPr>
            <a:r>
              <a:rPr lang="fr-FR"/>
              <a:t>Ex ufficiale di marina / specialista CIS</a:t>
            </a:r>
            <a:endParaRPr/>
          </a:p>
          <a:p>
            <a:pPr indent="-274320" lvl="0" marL="274320" rtl="0" algn="l">
              <a:lnSpc>
                <a:spcPct val="100000"/>
              </a:lnSpc>
              <a:spcBef>
                <a:spcPts val="1800"/>
              </a:spcBef>
              <a:spcAft>
                <a:spcPts val="0"/>
              </a:spcAft>
              <a:buSzPct val="100000"/>
              <a:buFont typeface="Courier New"/>
              <a:buChar char="o"/>
            </a:pPr>
            <a:r>
              <a:rPr lang="fr-FR"/>
              <a:t>Responsabile della sicurezza delle informazioni</a:t>
            </a:r>
            <a:endParaRPr/>
          </a:p>
          <a:p>
            <a:pPr indent="-273050" lvl="1" marL="898525" rtl="0" algn="l">
              <a:lnSpc>
                <a:spcPct val="100000"/>
              </a:lnSpc>
              <a:spcBef>
                <a:spcPts val="800"/>
              </a:spcBef>
              <a:spcAft>
                <a:spcPts val="0"/>
              </a:spcAft>
              <a:buClr>
                <a:schemeClr val="lt1"/>
              </a:buClr>
              <a:buSzPct val="100000"/>
              <a:buChar char="o"/>
            </a:pPr>
            <a:r>
              <a:rPr lang="fr-FR"/>
              <a:t>NATO</a:t>
            </a:r>
            <a:endParaRPr/>
          </a:p>
          <a:p>
            <a:pPr indent="-273050" lvl="1" marL="898525" rtl="0" algn="l">
              <a:lnSpc>
                <a:spcPct val="100000"/>
              </a:lnSpc>
              <a:spcBef>
                <a:spcPts val="600"/>
              </a:spcBef>
              <a:spcAft>
                <a:spcPts val="0"/>
              </a:spcAft>
              <a:buClr>
                <a:schemeClr val="lt1"/>
              </a:buClr>
              <a:buSzPct val="100000"/>
              <a:buChar char="o"/>
            </a:pPr>
            <a:r>
              <a:rPr lang="fr-FR"/>
              <a:t>A livello nazionale</a:t>
            </a:r>
            <a:endParaRPr/>
          </a:p>
          <a:p>
            <a:pPr indent="-273050" lvl="1" marL="898525" rtl="0" algn="l">
              <a:lnSpc>
                <a:spcPct val="100000"/>
              </a:lnSpc>
              <a:spcBef>
                <a:spcPts val="600"/>
              </a:spcBef>
              <a:spcAft>
                <a:spcPts val="0"/>
              </a:spcAft>
              <a:buClr>
                <a:schemeClr val="lt1"/>
              </a:buClr>
              <a:buSzPct val="100000"/>
              <a:buChar char="o"/>
            </a:pPr>
            <a:r>
              <a:rPr lang="fr-FR"/>
              <a:t>UE</a:t>
            </a:r>
            <a:endParaRPr/>
          </a:p>
          <a:p>
            <a:pPr indent="-274320" lvl="0" marL="274320" rtl="0" algn="l">
              <a:lnSpc>
                <a:spcPct val="100000"/>
              </a:lnSpc>
              <a:spcBef>
                <a:spcPts val="1600"/>
              </a:spcBef>
              <a:spcAft>
                <a:spcPts val="0"/>
              </a:spcAft>
              <a:buSzPct val="100000"/>
              <a:buFont typeface="Courier New"/>
              <a:buChar char="o"/>
            </a:pPr>
            <a:r>
              <a:rPr lang="fr-FR"/>
              <a:t>Dal 2017 Esperto di sicurezza informatica e fondatore di C2B</a:t>
            </a:r>
            <a:endParaRPr/>
          </a:p>
          <a:p>
            <a:pPr indent="-274320" lvl="1" marL="274320" rtl="0" algn="l">
              <a:lnSpc>
                <a:spcPct val="100000"/>
              </a:lnSpc>
              <a:spcBef>
                <a:spcPts val="800"/>
              </a:spcBef>
              <a:spcAft>
                <a:spcPts val="0"/>
              </a:spcAft>
              <a:buClr>
                <a:schemeClr val="lt1"/>
              </a:buClr>
              <a:buSzPct val="100000"/>
              <a:buChar char="o"/>
            </a:pPr>
            <a:r>
              <a:rPr lang="fr-FR"/>
              <a:t>PMI specializzata in sicurezza marittima/cybersecurity a supporto di </a:t>
            </a:r>
            <a:endParaRPr/>
          </a:p>
          <a:p>
            <a:pPr indent="-273050" lvl="1" marL="898525" rtl="0" algn="l">
              <a:lnSpc>
                <a:spcPct val="100000"/>
              </a:lnSpc>
              <a:spcBef>
                <a:spcPts val="600"/>
              </a:spcBef>
              <a:spcAft>
                <a:spcPts val="0"/>
              </a:spcAft>
              <a:buClr>
                <a:schemeClr val="lt1"/>
              </a:buClr>
              <a:buSzPct val="100000"/>
              <a:buChar char="o"/>
            </a:pPr>
            <a:r>
              <a:rPr lang="fr-FR"/>
              <a:t>Infrastrutture critiche</a:t>
            </a:r>
            <a:endParaRPr/>
          </a:p>
          <a:p>
            <a:pPr indent="-273050" lvl="1" marL="898525" rtl="0" algn="l">
              <a:lnSpc>
                <a:spcPct val="100000"/>
              </a:lnSpc>
              <a:spcBef>
                <a:spcPts val="600"/>
              </a:spcBef>
              <a:spcAft>
                <a:spcPts val="0"/>
              </a:spcAft>
              <a:buClr>
                <a:schemeClr val="lt1"/>
              </a:buClr>
              <a:buSzPct val="100000"/>
              <a:buChar char="o"/>
            </a:pPr>
            <a:r>
              <a:rPr lang="fr-FR"/>
              <a:t>Operatori di servizi essenziali</a:t>
            </a:r>
            <a:endParaRPr/>
          </a:p>
          <a:p>
            <a:pPr indent="-273050" lvl="1" marL="898525" rtl="0" algn="l">
              <a:lnSpc>
                <a:spcPct val="100000"/>
              </a:lnSpc>
              <a:spcBef>
                <a:spcPts val="600"/>
              </a:spcBef>
              <a:spcAft>
                <a:spcPts val="0"/>
              </a:spcAft>
              <a:buClr>
                <a:schemeClr val="lt1"/>
              </a:buClr>
              <a:buSzPct val="100000"/>
              <a:buChar char="o"/>
            </a:pPr>
            <a:r>
              <a:rPr lang="fr-FR"/>
              <a:t>Società marittime e porti</a:t>
            </a:r>
            <a:endParaRPr/>
          </a:p>
          <a:p>
            <a:pPr indent="-273050" lvl="1" marL="898525" rtl="0" algn="l">
              <a:lnSpc>
                <a:spcPct val="100000"/>
              </a:lnSpc>
              <a:spcBef>
                <a:spcPts val="600"/>
              </a:spcBef>
              <a:spcAft>
                <a:spcPts val="0"/>
              </a:spcAft>
              <a:buClr>
                <a:schemeClr val="lt1"/>
              </a:buClr>
              <a:buSzPct val="100000"/>
              <a:buChar char="o"/>
            </a:pPr>
            <a:r>
              <a:rPr lang="fr-FR"/>
              <a:t>Amministrazioni pubbliche che operano in mare</a:t>
            </a:r>
            <a:endParaRPr/>
          </a:p>
          <a:p>
            <a:pPr indent="-192087" lvl="0" marL="274320" rtl="0" algn="l">
              <a:lnSpc>
                <a:spcPct val="100000"/>
              </a:lnSpc>
              <a:spcBef>
                <a:spcPts val="1600"/>
              </a:spcBef>
              <a:spcAft>
                <a:spcPts val="0"/>
              </a:spcAft>
              <a:buSzPct val="100000"/>
              <a:buFont typeface="Courier New"/>
              <a:buNone/>
            </a:pPr>
            <a:r>
              <a:t/>
            </a:r>
            <a:endParaRPr/>
          </a:p>
          <a:p>
            <a:pPr indent="-192087" lvl="0" marL="274320" rtl="0" algn="l">
              <a:lnSpc>
                <a:spcPct val="100000"/>
              </a:lnSpc>
              <a:spcBef>
                <a:spcPts val="1800"/>
              </a:spcBef>
              <a:spcAft>
                <a:spcPts val="0"/>
              </a:spcAft>
              <a:buSzPct val="100000"/>
              <a:buFont typeface="Courier New"/>
              <a:buNone/>
            </a:pPr>
            <a:r>
              <a:t/>
            </a:r>
            <a:endParaRPr/>
          </a:p>
        </p:txBody>
      </p:sp>
      <p:cxnSp>
        <p:nvCxnSpPr>
          <p:cNvPr id="669" name="Google Shape;669;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70" name="Google Shape;670;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personne, habits, Visage humain, homme&#10;&#10;Description générée automatiquement" id="671" name="Google Shape;671;p7"/>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70"/>
          <p:cNvSpPr/>
          <p:nvPr/>
        </p:nvSpPr>
        <p:spPr>
          <a:xfrm>
            <a:off x="525294" y="1196976"/>
            <a:ext cx="11138169" cy="5040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Anche se sembra un incidente isolato, il problema esiste e diversi incidenti simili vengono spesso segnalati dalle agenzie di sicurezza e dalle guardie costiere nazionali in tutto il mondo.</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Al momento non sono note tecniche di filtraggio automatico pienamente disponibili per evitare che questi fenomeni compromettano le capacità di monitoraggio del traffico marittimo.</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L'unico metodo è il riconoscimento del fenomeno derivante dal monitoraggio della rete AIS da parte del personale tecnico che, se necessario o richiesto, disattiva le stazioni di base AIS interessate.</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sp>
        <p:nvSpPr>
          <p:cNvPr id="1444" name="Google Shape;1444;p70"/>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Analisi - Lezioni apprese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71"/>
          <p:cNvSpPr/>
          <p:nvPr/>
        </p:nvSpPr>
        <p:spPr>
          <a:xfrm>
            <a:off x="554477" y="981076"/>
            <a:ext cx="11108987" cy="52562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Uno dei metodi più elementari di attenzione consiste nel monitorare i segnali AIS utilizzando un collegamento dati VHF (VDL) per capire se la stazione trasmittente sta utilizzando una modalità di sincronizzazione UTC interna o esterna (lo stato di sincronizzazione può essere diretto o indiretto).</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1450" name="Google Shape;1450;p71"/>
          <p:cNvPicPr preferRelativeResize="0"/>
          <p:nvPr/>
        </p:nvPicPr>
        <p:blipFill rotWithShape="1">
          <a:blip r:embed="rId3">
            <a:alphaModFix/>
          </a:blip>
          <a:srcRect b="0" l="0" r="0" t="0"/>
          <a:stretch/>
        </p:blipFill>
        <p:spPr>
          <a:xfrm>
            <a:off x="1825625" y="3070226"/>
            <a:ext cx="8591550" cy="3527425"/>
          </a:xfrm>
          <a:prstGeom prst="rect">
            <a:avLst/>
          </a:prstGeom>
          <a:noFill/>
          <a:ln>
            <a:noFill/>
          </a:ln>
        </p:spPr>
      </p:pic>
      <p:sp>
        <p:nvSpPr>
          <p:cNvPr id="1451" name="Google Shape;1451;p71"/>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Analisi</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72"/>
          <p:cNvSpPr/>
          <p:nvPr/>
        </p:nvSpPr>
        <p:spPr>
          <a:xfrm>
            <a:off x="497579" y="705053"/>
            <a:ext cx="10650319" cy="504031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L'uso di un sistema esterno può infatti essere un primo indizio, poiché lo spoofing del sistema si ottiene solitamente utilizzando un GPS esterno opportunamente modificato o un PC dotato di software speciale che, collegato all'apparato trasmittente, ne altera i parametri, inviando falsi segnali.</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1457" name="Google Shape;1457;p72"/>
          <p:cNvPicPr preferRelativeResize="0"/>
          <p:nvPr/>
        </p:nvPicPr>
        <p:blipFill rotWithShape="1">
          <a:blip r:embed="rId3">
            <a:alphaModFix/>
          </a:blip>
          <a:srcRect b="0" l="0" r="0" t="0"/>
          <a:stretch/>
        </p:blipFill>
        <p:spPr>
          <a:xfrm>
            <a:off x="801800" y="1799617"/>
            <a:ext cx="9777929" cy="4961106"/>
          </a:xfrm>
          <a:prstGeom prst="rect">
            <a:avLst/>
          </a:prstGeom>
          <a:noFill/>
          <a:ln>
            <a:noFill/>
          </a:ln>
        </p:spPr>
      </p:pic>
      <p:sp>
        <p:nvSpPr>
          <p:cNvPr id="1458" name="Google Shape;1458;p72"/>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Lezioni apprese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73"/>
          <p:cNvSpPr/>
          <p:nvPr/>
        </p:nvSpPr>
        <p:spPr>
          <a:xfrm>
            <a:off x="583660" y="1125538"/>
            <a:ext cx="10797701" cy="504031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000"/>
              <a:buFont typeface="Arial"/>
              <a:buNone/>
            </a:pPr>
            <a:r>
              <a:rPr lang="fr-FR" sz="2000">
                <a:solidFill>
                  <a:schemeClr val="dk1"/>
                </a:solidFill>
                <a:latin typeface="Calibri"/>
                <a:ea typeface="Calibri"/>
                <a:cs typeface="Calibri"/>
                <a:sym typeface="Calibri"/>
              </a:rPr>
              <a:t>Chi decide di creare interferenze utilizzando l'AIS spoofing non ha bisogno di dotarsi di apparecchiature sofisticate, richiedendo, invece, investimenti modesti in termini di persone e risorse.</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Anche strumenti relativamente semplici e poco costosi sono spesso sufficienti per produrre attacchi che portano ai risultati desiderati.</a:t>
            </a:r>
            <a:endParaRPr/>
          </a:p>
          <a:p>
            <a:pPr indent="0" lvl="0" marL="0" marR="0" rtl="0" algn="just">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just">
              <a:spcBef>
                <a:spcPts val="600"/>
              </a:spcBef>
              <a:spcAft>
                <a:spcPts val="0"/>
              </a:spcAft>
              <a:buClr>
                <a:schemeClr val="dk1"/>
              </a:buClr>
              <a:buSzPts val="2000"/>
              <a:buFont typeface="Arial"/>
              <a:buNone/>
            </a:pPr>
            <a:r>
              <a:rPr lang="fr-FR" sz="2000">
                <a:solidFill>
                  <a:schemeClr val="dk1"/>
                </a:solidFill>
                <a:latin typeface="Calibri"/>
                <a:ea typeface="Calibri"/>
                <a:cs typeface="Calibri"/>
                <a:sym typeface="Calibri"/>
              </a:rPr>
              <a:t>In pratica, anche un singolo individuo può rappresentare una minaccia, potendo colpire anche da grandi distanze, in qualsiasi parte del mondo in cui si abbia accesso a Internet e potendo agire in tempi tali da non consentire un'efficace reazione difensiva.</a:t>
            </a:r>
            <a:endParaRPr/>
          </a:p>
        </p:txBody>
      </p:sp>
      <p:sp>
        <p:nvSpPr>
          <p:cNvPr id="1464" name="Google Shape;1464;p73"/>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Lezioni apprese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74"/>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per il settore marittimo</a:t>
            </a:r>
            <a:endParaRPr/>
          </a:p>
        </p:txBody>
      </p:sp>
      <p:pic>
        <p:nvPicPr>
          <p:cNvPr descr="Une image contenant eau, bateau, extérieur, ciel&#10;&#10;Description générée automatiquement" id="1470" name="Google Shape;1470;p74"/>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descr="Une image contenant ciel, conteneur maritime, bateau, Transport de marchandises&#10;&#10;Description générée automatiquement" id="1471" name="Google Shape;1471;p74"/>
          <p:cNvPicPr preferRelativeResize="0"/>
          <p:nvPr/>
        </p:nvPicPr>
        <p:blipFill rotWithShape="1">
          <a:blip r:embed="rId4">
            <a:alphaModFix/>
          </a:blip>
          <a:srcRect b="0" l="0" r="0" t="0"/>
          <a:stretch/>
        </p:blipFill>
        <p:spPr>
          <a:xfrm>
            <a:off x="1324491" y="4196537"/>
            <a:ext cx="4628147" cy="2520886"/>
          </a:xfrm>
          <a:prstGeom prst="rect">
            <a:avLst/>
          </a:prstGeom>
          <a:noFill/>
          <a:ln>
            <a:noFill/>
          </a:ln>
        </p:spPr>
      </p:pic>
      <p:sp>
        <p:nvSpPr>
          <p:cNvPr id="1472" name="Google Shape;1472;p74"/>
          <p:cNvSpPr txBox="1"/>
          <p:nvPr/>
        </p:nvSpPr>
        <p:spPr>
          <a:xfrm>
            <a:off x="595276" y="1357605"/>
            <a:ext cx="2758191" cy="138499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Messaggi AIS</a:t>
            </a:r>
            <a:endParaRPr/>
          </a:p>
          <a:p>
            <a:pPr indent="-342900" lvl="0" marL="342900" marR="0" rtl="0" algn="l">
              <a:spcBef>
                <a:spcPts val="0"/>
              </a:spcBef>
              <a:spcAft>
                <a:spcPts val="0"/>
              </a:spcAft>
              <a:buClr>
                <a:schemeClr val="dk1"/>
              </a:buClr>
              <a:buSzPts val="2800"/>
              <a:buFont typeface="Arial"/>
              <a:buChar char="•"/>
            </a:pPr>
            <a:r>
              <a:rPr lang="fr-FR" sz="2800">
                <a:solidFill>
                  <a:schemeClr val="dk1"/>
                </a:solidFill>
                <a:latin typeface="Calibri"/>
                <a:ea typeface="Calibri"/>
                <a:cs typeface="Calibri"/>
                <a:sym typeface="Calibri"/>
              </a:rPr>
              <a:t>Scenario di attacco</a:t>
            </a:r>
            <a:endParaRPr/>
          </a:p>
          <a:p>
            <a:pPr indent="-165100" lvl="0" marL="3429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pic>
        <p:nvPicPr>
          <p:cNvPr id="1477" name="Google Shape;1477;p75"/>
          <p:cNvPicPr preferRelativeResize="0"/>
          <p:nvPr/>
        </p:nvPicPr>
        <p:blipFill rotWithShape="1">
          <a:blip r:embed="rId3">
            <a:alphaModFix/>
          </a:blip>
          <a:srcRect b="0" l="0" r="0" t="0"/>
          <a:stretch/>
        </p:blipFill>
        <p:spPr>
          <a:xfrm>
            <a:off x="214929" y="1043467"/>
            <a:ext cx="11762141" cy="4527155"/>
          </a:xfrm>
          <a:prstGeom prst="rect">
            <a:avLst/>
          </a:prstGeom>
          <a:noFill/>
          <a:ln>
            <a:noFill/>
          </a:ln>
        </p:spPr>
      </p:pic>
      <p:sp>
        <p:nvSpPr>
          <p:cNvPr id="1478" name="Google Shape;1478;p75"/>
          <p:cNvSpPr txBox="1"/>
          <p:nvPr/>
        </p:nvSpPr>
        <p:spPr>
          <a:xfrm>
            <a:off x="529386" y="31247"/>
            <a:ext cx="6196267" cy="53004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lang="fr-FR" sz="2400">
                <a:solidFill>
                  <a:schemeClr val="dk1"/>
                </a:solidFill>
                <a:latin typeface="Arial"/>
                <a:ea typeface="Arial"/>
                <a:cs typeface="Arial"/>
                <a:sym typeface="Arial"/>
              </a:rPr>
              <a:t>Dati trasmessi dall'AIS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76"/>
          <p:cNvSpPr txBox="1"/>
          <p:nvPr/>
        </p:nvSpPr>
        <p:spPr>
          <a:xfrm>
            <a:off x="2422423" y="1010652"/>
            <a:ext cx="9577136"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I messaggi possono essere frammentati a causa delle dimensioni massime della frase NMEA0183 di 82 caratteri, quindi possono esserci più frasi per un messaggio.</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AIVDM si riferisce all'AIS di un altro natante, AIVDO ai dati AIS del proprio natante.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Anche se la codifica del corpo del messaggio sembra complessa, è semplicemente ASCII a 6 bit!</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Infine, c'è un checksum del messaggio come previsto con NMEA0183 - CRC16</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Decodifica del messaggio campione</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13aEOK?P00PD2wVMdLDRhgvL289</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1 - 000001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3 - 000011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a - 101001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 - 010101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O - 011111</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ecc.</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Mettere insieme i pezzi:</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000001000011101001010101011111…</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Campo 1-5: tipo di messaggio</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Campo 42-49, 4 caratteri ROT</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Campo 61-88, 28 caratteri di longitudine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Campo 89-115, latitudine di 27 caratteri</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ecc.</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Da qui si può costruire la posizione della nave:</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Longitudine: 4.379285</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Latitudine: 51.89475</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ROT: -127</a:t>
            </a:r>
            <a:endParaRPr/>
          </a:p>
          <a:p>
            <a:pPr indent="0" lvl="0" marL="0" marR="0" rtl="0" algn="l">
              <a:spcBef>
                <a:spcPts val="0"/>
              </a:spcBef>
              <a:spcAft>
                <a:spcPts val="0"/>
              </a:spcAft>
              <a:buNone/>
            </a:pPr>
            <a:r>
              <a:rPr lang="fr-FR" sz="1200">
                <a:solidFill>
                  <a:schemeClr val="dk1"/>
                </a:solidFill>
                <a:latin typeface="Calibri"/>
                <a:ea typeface="Calibri"/>
                <a:cs typeface="Calibri"/>
                <a:sym typeface="Calibri"/>
              </a:rPr>
              <a:t>ecc.</a:t>
            </a:r>
            <a:endParaRPr sz="1200">
              <a:solidFill>
                <a:schemeClr val="dk1"/>
              </a:solidFill>
              <a:latin typeface="Calibri"/>
              <a:ea typeface="Calibri"/>
              <a:cs typeface="Calibri"/>
              <a:sym typeface="Calibri"/>
            </a:endParaRPr>
          </a:p>
        </p:txBody>
      </p:sp>
      <p:pic>
        <p:nvPicPr>
          <p:cNvPr id="1484" name="Google Shape;1484;p76"/>
          <p:cNvPicPr preferRelativeResize="0"/>
          <p:nvPr/>
        </p:nvPicPr>
        <p:blipFill rotWithShape="1">
          <a:blip r:embed="rId3">
            <a:alphaModFix/>
          </a:blip>
          <a:srcRect b="0" l="0" r="0" t="0"/>
          <a:stretch/>
        </p:blipFill>
        <p:spPr>
          <a:xfrm>
            <a:off x="5786525" y="4662997"/>
            <a:ext cx="6081287" cy="1912786"/>
          </a:xfrm>
          <a:prstGeom prst="rect">
            <a:avLst/>
          </a:prstGeom>
          <a:noFill/>
          <a:ln>
            <a:noFill/>
          </a:ln>
        </p:spPr>
      </p:pic>
      <p:pic>
        <p:nvPicPr>
          <p:cNvPr id="1485" name="Google Shape;1485;p76"/>
          <p:cNvPicPr preferRelativeResize="0"/>
          <p:nvPr/>
        </p:nvPicPr>
        <p:blipFill rotWithShape="1">
          <a:blip r:embed="rId4">
            <a:alphaModFix/>
          </a:blip>
          <a:srcRect b="0" l="0" r="0" t="0"/>
          <a:stretch/>
        </p:blipFill>
        <p:spPr>
          <a:xfrm>
            <a:off x="5786525" y="2195003"/>
            <a:ext cx="6104149" cy="1882303"/>
          </a:xfrm>
          <a:prstGeom prst="rect">
            <a:avLst/>
          </a:prstGeom>
          <a:noFill/>
          <a:ln cap="flat" cmpd="sng" w="9525">
            <a:solidFill>
              <a:schemeClr val="dk1"/>
            </a:solidFill>
            <a:prstDash val="solid"/>
            <a:round/>
            <a:headEnd len="sm" w="sm" type="none"/>
            <a:tailEnd len="sm" w="sm" type="none"/>
          </a:ln>
        </p:spPr>
      </p:pic>
      <p:sp>
        <p:nvSpPr>
          <p:cNvPr id="1486" name="Google Shape;1486;p76"/>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Messaggio AIS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77"/>
          <p:cNvSpPr txBox="1"/>
          <p:nvPr/>
        </p:nvSpPr>
        <p:spPr>
          <a:xfrm>
            <a:off x="57212" y="1597729"/>
            <a:ext cx="12134788"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chemeClr val="dk1"/>
                </a:solidFill>
                <a:latin typeface="Calibri"/>
                <a:ea typeface="Calibri"/>
                <a:cs typeface="Calibri"/>
                <a:sym typeface="Calibri"/>
              </a:rPr>
              <a:t>Attacchi con 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 causa della mancanza di crittografia e di convalida dei messaggi, alcuni anni fa Trend ha dimostrato che era possibile falsificare l'AIS tramite la radiofrequenza o il lato server.</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L'AIS supporta un gran numero di tipi di messaggi. I più comuni sono i tipi 1, 2 e 3 per le informazioni di navigazione.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 campi 98-104 dell'avviso di superficie descrivono la descrizione dell'avviso, ad esempio:</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Tipo 25: Onde alte</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Tipo 38: Mine vaganti</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Tipo 72: Area di pericolo: Naufragio/annegamento di una nave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Gli avvisi </a:t>
            </a:r>
            <a:r>
              <a:rPr b="1" lang="fr-FR" sz="1400">
                <a:solidFill>
                  <a:schemeClr val="dk1"/>
                </a:solidFill>
                <a:latin typeface="Calibri"/>
                <a:ea typeface="Calibri"/>
                <a:cs typeface="Calibri"/>
                <a:sym typeface="Calibri"/>
              </a:rPr>
              <a:t>IMO236 Meteorological &amp; Hydrological </a:t>
            </a:r>
            <a:r>
              <a:rPr lang="fr-FR" sz="1400">
                <a:solidFill>
                  <a:schemeClr val="dk1"/>
                </a:solidFill>
                <a:latin typeface="Calibri"/>
                <a:ea typeface="Calibri"/>
                <a:cs typeface="Calibri"/>
                <a:sym typeface="Calibri"/>
              </a:rPr>
              <a:t>contengono campi che descrivono la velocità del vento. I campi 318-321 riguardano la scala Beaufort, per cui si potrebbe trasmettere una burrasca di forza 13.</a:t>
            </a:r>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I rapporti di avviso EMMA </a:t>
            </a:r>
            <a:r>
              <a:rPr lang="fr-FR" sz="1400">
                <a:solidFill>
                  <a:schemeClr val="dk1"/>
                </a:solidFill>
                <a:latin typeface="Calibri"/>
                <a:ea typeface="Calibri"/>
                <a:cs typeface="Calibri"/>
                <a:sym typeface="Calibri"/>
              </a:rPr>
              <a:t>sono utilizzati per la navigazione interna e di solito possono essere popolati automaticamente su un ECDIS se esistono interfacce adeguate.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 campi 222-225 descrivono il tipo di tempo.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Tipo 4: la tempesta sarebbe preoccupante. Si spera che il comandante della nave controlli altre fonti di informazioni meteorologiche prima di fidarsi esclusivamente dell'AIS.</a:t>
            </a:r>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Sviluppare applicazioni per fornire un'utile </a:t>
            </a:r>
            <a:r>
              <a:rPr lang="fr-FR" sz="1400">
                <a:solidFill>
                  <a:schemeClr val="dk1"/>
                </a:solidFill>
                <a:latin typeface="Calibri"/>
                <a:ea typeface="Calibri"/>
                <a:cs typeface="Calibri"/>
                <a:sym typeface="Calibri"/>
              </a:rPr>
              <a:t>analisi dei </a:t>
            </a:r>
            <a:r>
              <a:rPr b="1" lang="fr-FR" sz="1400">
                <a:solidFill>
                  <a:schemeClr val="dk1"/>
                </a:solidFill>
                <a:latin typeface="Calibri"/>
                <a:ea typeface="Calibri"/>
                <a:cs typeface="Calibri"/>
                <a:sym typeface="Calibri"/>
              </a:rPr>
              <a:t>"big data" </a:t>
            </a:r>
            <a:r>
              <a:rPr lang="fr-FR" sz="1400">
                <a:solidFill>
                  <a:schemeClr val="dk1"/>
                </a:solidFill>
                <a:latin typeface="Calibri"/>
                <a:ea typeface="Calibri"/>
                <a:cs typeface="Calibri"/>
                <a:sym typeface="Calibri"/>
              </a:rPr>
              <a:t>del trasporto marittimo a partire dai dati 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Ad esempio, è possibile analizzare i modelli di pesca. La pesca illegale può essere monitorata e perseguita. Le correnti oceaniche possono essere seguite grazie all'AIS.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Le spedizioni di container e navi cisterna possono essere rese più efficienti, assicurando che la capacità di trasporto si trovi nella giusta parte del mondo per ottimizzarne l'uso.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Tuttavia, i dati AIS su cui vengono prese queste decisioni non sono criptati. Gli operatori dei pescherecci potrebbero essere ingannati dalla manomissione dei dati AIS e prendere decisioni commerciali e di investimento sbagliate.</a:t>
            </a:r>
            <a:endParaRPr/>
          </a:p>
        </p:txBody>
      </p:sp>
      <p:sp>
        <p:nvSpPr>
          <p:cNvPr id="1492" name="Google Shape;1492;p77"/>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Esempi di attacchi</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78"/>
          <p:cNvSpPr txBox="1"/>
          <p:nvPr/>
        </p:nvSpPr>
        <p:spPr>
          <a:xfrm>
            <a:off x="57212" y="1099738"/>
            <a:ext cx="12134788"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chemeClr val="dk1"/>
                </a:solidFill>
                <a:latin typeface="Calibri"/>
                <a:ea typeface="Calibri"/>
                <a:cs typeface="Calibri"/>
                <a:sym typeface="Calibri"/>
              </a:rPr>
              <a:t>Attacchi con AIS</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A causa della mancanza di crittografia e di convalida dei messaggi, alcuni anni fa Trend ha dimostrato che era possibile falsificare l'AIS tramite la radiofrequenza o il lato server.</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L'AIS supporta un gran numero di tipi di messaggi. I più comuni sono i tipi 1, 2 e 3 per le informazioni di navigazione.</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 campi 98-104 dell'avviso di superficie descrivono la descrizione dell'avviso, ad esempio:</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Tipo 25: Onde alte</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Tipo 38: Mine vaganti</a:t>
            </a:r>
            <a:endParaRPr/>
          </a:p>
          <a:p>
            <a:pPr indent="-285750" lvl="0" marL="285750" marR="0" rtl="0" algn="l">
              <a:spcBef>
                <a:spcPts val="0"/>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Tipo 72: Area di pericolo: Naufragio/annegamento di una nave</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Il messaggio AIS di tipo 3</a:t>
            </a:r>
            <a:r>
              <a:rPr lang="fr-FR" sz="1400">
                <a:solidFill>
                  <a:schemeClr val="dk1"/>
                </a:solidFill>
                <a:latin typeface="Calibri"/>
                <a:ea typeface="Calibri"/>
                <a:cs typeface="Calibri"/>
                <a:sym typeface="Calibri"/>
              </a:rPr>
              <a:t>, campi 232-239, codice 30 descrive un peschereccio.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In questo caso, l'imbarcazione sembra pescare illegalmente, soprattutto se il tracciato AIS viene modificato per mostrare i movimenti tipici della pesca. Il codice 33 descrive una draga. Si potrebbe visualizzare l'attività di dragaggio su cavi e condutture sommerse. Anche se questi non sono autentici, i falsi allarmi danneggiano la risposta agli incidenti reali.</a:t>
            </a:r>
            <a:endParaRPr/>
          </a:p>
          <a:p>
            <a:pPr indent="0" lvl="0" marL="0" marR="0" rtl="0" algn="l">
              <a:spcBef>
                <a:spcPts val="0"/>
              </a:spcBef>
              <a:spcAft>
                <a:spcPts val="0"/>
              </a:spcAft>
              <a:buNone/>
            </a:pPr>
            <a:r>
              <a:rPr b="1" lang="fr-FR" sz="1400">
                <a:solidFill>
                  <a:schemeClr val="dk1"/>
                </a:solidFill>
                <a:latin typeface="Calibri"/>
                <a:ea typeface="Calibri"/>
                <a:cs typeface="Calibri"/>
                <a:sym typeface="Calibri"/>
              </a:rPr>
              <a:t>Possibili soluzioni</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È possibile criptare i dati AIS. L'AIS delle navi da guerra supporta già questa funzione. Tuttavia, se le imbarcazioni vicine non sono in grado di decifrare i dati, il vantaggio dell'AIS in termini di sicurezza viene meno.</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Se tutti i ricetrasmettitori AIS supportassero la crittografia, si potrebbe fare maggiore affidamento sull'AIS. Il problema della distribuzione delle chiavi e della retrocompatibilità è significativo.</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Infine, anche se tutti i ricetrasmettitori fossero dotati e utilizzassero la crittografia, un utente disonesto potrebbe semplicemente acquistare un ricetrasmettitore legittimo da cui trasmettere dati manomessi.</a:t>
            </a:r>
            <a:endParaRPr/>
          </a:p>
          <a:p>
            <a:pPr indent="0" lvl="0" marL="0" marR="0" rtl="0" algn="l">
              <a:spcBef>
                <a:spcPts val="0"/>
              </a:spcBef>
              <a:spcAft>
                <a:spcPts val="0"/>
              </a:spcAft>
              <a:buNone/>
            </a:pPr>
            <a:r>
              <a:rPr lang="fr-FR" sz="1400">
                <a:solidFill>
                  <a:schemeClr val="dk1"/>
                </a:solidFill>
                <a:latin typeface="Calibri"/>
                <a:ea typeface="Calibri"/>
                <a:cs typeface="Calibri"/>
                <a:sym typeface="Calibri"/>
              </a:rPr>
              <a:t>I segnali AIS sono già stati manomessi per oscurare le attività delle imbarcazioni di Paesi sottoposti a sanzioni. La posta in gioco è il denaro, quindi la trasmissione di dati non corretti può consentire a chi è sottoposto a sanzioni di eludere l'individuazione.</a:t>
            </a:r>
            <a:endParaRPr/>
          </a:p>
        </p:txBody>
      </p:sp>
      <p:sp>
        <p:nvSpPr>
          <p:cNvPr id="1498" name="Google Shape;1498;p78"/>
          <p:cNvSpPr/>
          <p:nvPr/>
        </p:nvSpPr>
        <p:spPr>
          <a:xfrm>
            <a:off x="278860" y="12903"/>
            <a:ext cx="9144000" cy="6921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fr-FR" sz="3200">
                <a:solidFill>
                  <a:schemeClr val="dk1"/>
                </a:solidFill>
                <a:latin typeface="Calibri"/>
                <a:ea typeface="Calibri"/>
                <a:cs typeface="Calibri"/>
                <a:sym typeface="Calibri"/>
              </a:rPr>
              <a:t>Esempi di attacchi</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79"/>
          <p:cNvSpPr txBox="1"/>
          <p:nvPr>
            <p:ph type="title"/>
          </p:nvPr>
        </p:nvSpPr>
        <p:spPr>
          <a:xfrm>
            <a:off x="585537"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Descrizione tecnica dell'AIS</a:t>
            </a:r>
            <a:endParaRPr/>
          </a:p>
        </p:txBody>
      </p:sp>
      <p:sp>
        <p:nvSpPr>
          <p:cNvPr id="1505" name="Google Shape;1505;p79"/>
          <p:cNvSpPr txBox="1"/>
          <p:nvPr>
            <p:ph idx="1" type="body"/>
          </p:nvPr>
        </p:nvSpPr>
        <p:spPr>
          <a:xfrm>
            <a:off x="1042737" y="1500772"/>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FR"/>
              <a:t>Funzionalità</a:t>
            </a:r>
            <a:endParaRPr/>
          </a:p>
          <a:p>
            <a:pPr indent="-228600" lvl="0" marL="228600" rtl="0" algn="l">
              <a:lnSpc>
                <a:spcPct val="90000"/>
              </a:lnSpc>
              <a:spcBef>
                <a:spcPts val="1000"/>
              </a:spcBef>
              <a:spcAft>
                <a:spcPts val="0"/>
              </a:spcAft>
              <a:buClr>
                <a:schemeClr val="dk1"/>
              </a:buClr>
              <a:buSzPts val="2800"/>
              <a:buChar char="•"/>
            </a:pPr>
            <a:r>
              <a:rPr lang="fr-FR"/>
              <a:t>Descrizione / architettura</a:t>
            </a:r>
            <a:endParaRPr/>
          </a:p>
          <a:p>
            <a:pPr indent="-228600" lvl="0" marL="228600" rtl="0" algn="l">
              <a:lnSpc>
                <a:spcPct val="90000"/>
              </a:lnSpc>
              <a:spcBef>
                <a:spcPts val="1000"/>
              </a:spcBef>
              <a:spcAft>
                <a:spcPts val="0"/>
              </a:spcAft>
              <a:buClr>
                <a:schemeClr val="dk1"/>
              </a:buClr>
              <a:buSzPts val="2800"/>
              <a:buChar char="•"/>
            </a:pPr>
            <a:r>
              <a:rPr lang="fr-FR"/>
              <a:t>Quadro giuridico</a:t>
            </a:r>
            <a:endParaRPr/>
          </a:p>
          <a:p>
            <a:pPr indent="-228600" lvl="0" marL="228600" rtl="0" algn="l">
              <a:lnSpc>
                <a:spcPct val="90000"/>
              </a:lnSpc>
              <a:spcBef>
                <a:spcPts val="1000"/>
              </a:spcBef>
              <a:spcAft>
                <a:spcPts val="0"/>
              </a:spcAft>
              <a:buClr>
                <a:schemeClr val="dk1"/>
              </a:buClr>
              <a:buSzPts val="2800"/>
              <a:buChar char="•"/>
            </a:pPr>
            <a:r>
              <a:rPr lang="fr-FR"/>
              <a:t>Messaggi AIS</a:t>
            </a:r>
            <a:endParaRPr/>
          </a:p>
          <a:p>
            <a:pPr indent="-228600" lvl="0" marL="228600" rtl="0" algn="l">
              <a:lnSpc>
                <a:spcPct val="90000"/>
              </a:lnSpc>
              <a:spcBef>
                <a:spcPts val="1000"/>
              </a:spcBef>
              <a:spcAft>
                <a:spcPts val="0"/>
              </a:spcAft>
              <a:buClr>
                <a:schemeClr val="dk1"/>
              </a:buClr>
              <a:buSzPts val="2800"/>
              <a:buChar char="•"/>
            </a:pPr>
            <a:r>
              <a:rPr lang="fr-FR"/>
              <a:t>Punti di forza e di debolezza</a:t>
            </a:r>
            <a:endParaRPr/>
          </a:p>
          <a:p>
            <a:pPr indent="-228600" lvl="0" marL="228600" rtl="0" algn="l">
              <a:lnSpc>
                <a:spcPct val="90000"/>
              </a:lnSpc>
              <a:spcBef>
                <a:spcPts val="1000"/>
              </a:spcBef>
              <a:spcAft>
                <a:spcPts val="0"/>
              </a:spcAft>
              <a:buClr>
                <a:schemeClr val="dk1"/>
              </a:buClr>
              <a:buSzPts val="2800"/>
              <a:buChar char="•"/>
            </a:pPr>
            <a:r>
              <a:rPr lang="fr-FR"/>
              <a:t>AIS e rischio informatico</a:t>
            </a:r>
            <a:endParaRPr/>
          </a:p>
          <a:p>
            <a:pPr indent="-228600" lvl="0" marL="228600" rtl="0" algn="l">
              <a:lnSpc>
                <a:spcPct val="90000"/>
              </a:lnSpc>
              <a:spcBef>
                <a:spcPts val="1000"/>
              </a:spcBef>
              <a:spcAft>
                <a:spcPts val="0"/>
              </a:spcAft>
              <a:buClr>
                <a:schemeClr val="dk1"/>
              </a:buClr>
              <a:buSzPts val="2800"/>
              <a:buChar char="•"/>
            </a:pPr>
            <a:r>
              <a:rPr lang="fr-FR"/>
              <a:t>Formazione pratica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COSA</a:t>
            </a:r>
            <a:endParaRPr/>
          </a:p>
        </p:txBody>
      </p:sp>
      <p:sp>
        <p:nvSpPr>
          <p:cNvPr id="677" name="Google Shape;677;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Argomenti di formazione</a:t>
            </a:r>
            <a:endParaRPr/>
          </a:p>
        </p:txBody>
      </p:sp>
      <p:sp>
        <p:nvSpPr>
          <p:cNvPr id="678" name="Google Shape;678;p8"/>
          <p:cNvSpPr txBox="1"/>
          <p:nvPr>
            <p:ph idx="3" type="body"/>
          </p:nvPr>
        </p:nvSpPr>
        <p:spPr>
          <a:xfrm>
            <a:off x="6498130" y="1977016"/>
            <a:ext cx="4786877" cy="3499859"/>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fr-FR" sz="1200"/>
              <a:t>Che cos'è l'AIS</a:t>
            </a:r>
            <a:endParaRPr/>
          </a:p>
          <a:p>
            <a:pPr indent="-274320" lvl="0" marL="274320" rtl="0" algn="l">
              <a:lnSpc>
                <a:spcPct val="100000"/>
              </a:lnSpc>
              <a:spcBef>
                <a:spcPts val="1200"/>
              </a:spcBef>
              <a:spcAft>
                <a:spcPts val="0"/>
              </a:spcAft>
              <a:buSzPts val="1200"/>
              <a:buChar char="o"/>
            </a:pPr>
            <a:r>
              <a:rPr lang="fr-FR" sz="1200"/>
              <a:t>Comunità di utenti </a:t>
            </a:r>
            <a:endParaRPr/>
          </a:p>
          <a:p>
            <a:pPr indent="-274320" lvl="0" marL="274320" rtl="0" algn="l">
              <a:lnSpc>
                <a:spcPct val="100000"/>
              </a:lnSpc>
              <a:spcBef>
                <a:spcPts val="1200"/>
              </a:spcBef>
              <a:spcAft>
                <a:spcPts val="0"/>
              </a:spcAft>
              <a:buSzPts val="1200"/>
              <a:buChar char="o"/>
            </a:pPr>
            <a:r>
              <a:rPr lang="fr-FR" sz="1200"/>
              <a:t>Architetture tecniche / CIS</a:t>
            </a:r>
            <a:endParaRPr/>
          </a:p>
          <a:p>
            <a:pPr indent="-273050" lvl="1" marL="628650" rtl="0" algn="l">
              <a:lnSpc>
                <a:spcPct val="100000"/>
              </a:lnSpc>
              <a:spcBef>
                <a:spcPts val="1200"/>
              </a:spcBef>
              <a:spcAft>
                <a:spcPts val="0"/>
              </a:spcAft>
              <a:buClr>
                <a:schemeClr val="lt1"/>
              </a:buClr>
              <a:buSzPts val="1000"/>
              <a:buChar char="o"/>
            </a:pPr>
            <a:r>
              <a:rPr lang="fr-FR" sz="1000"/>
              <a:t>Amministrazioni e AIS</a:t>
            </a:r>
            <a:endParaRPr/>
          </a:p>
          <a:p>
            <a:pPr indent="-273050" lvl="1" marL="628650" rtl="0" algn="l">
              <a:lnSpc>
                <a:spcPct val="100000"/>
              </a:lnSpc>
              <a:spcBef>
                <a:spcPts val="1000"/>
              </a:spcBef>
              <a:spcAft>
                <a:spcPts val="0"/>
              </a:spcAft>
              <a:buClr>
                <a:schemeClr val="lt1"/>
              </a:buClr>
              <a:buSzPts val="1000"/>
              <a:buChar char="o"/>
            </a:pPr>
            <a:r>
              <a:rPr lang="fr-FR" sz="1000"/>
              <a:t>Descrizione tecnica</a:t>
            </a:r>
            <a:endParaRPr/>
          </a:p>
          <a:p>
            <a:pPr indent="-274320" lvl="0" marL="274320" rtl="0" algn="l">
              <a:lnSpc>
                <a:spcPct val="100000"/>
              </a:lnSpc>
              <a:spcBef>
                <a:spcPts val="1000"/>
              </a:spcBef>
              <a:spcAft>
                <a:spcPts val="0"/>
              </a:spcAft>
              <a:buSzPts val="1200"/>
              <a:buChar char="o"/>
            </a:pPr>
            <a:r>
              <a:rPr lang="fr-FR" sz="1200"/>
              <a:t>Minacce e vulnerabilità</a:t>
            </a:r>
            <a:endParaRPr/>
          </a:p>
          <a:p>
            <a:pPr indent="-274320" lvl="0" marL="274320" rtl="0" algn="l">
              <a:lnSpc>
                <a:spcPct val="100000"/>
              </a:lnSpc>
              <a:spcBef>
                <a:spcPts val="1200"/>
              </a:spcBef>
              <a:spcAft>
                <a:spcPts val="0"/>
              </a:spcAft>
              <a:buSzPts val="1200"/>
              <a:buChar char="o"/>
            </a:pPr>
            <a:r>
              <a:rPr lang="fr-FR" sz="1200"/>
              <a:t>Progettazione dell'architettura di sicurezza e implementazione di AIS</a:t>
            </a:r>
            <a:endParaRPr/>
          </a:p>
          <a:p>
            <a:pPr indent="-274320" lvl="0" marL="274320" rtl="0" algn="l">
              <a:lnSpc>
                <a:spcPct val="100000"/>
              </a:lnSpc>
              <a:spcBef>
                <a:spcPts val="1200"/>
              </a:spcBef>
              <a:spcAft>
                <a:spcPts val="0"/>
              </a:spcAft>
              <a:buSzPts val="1200"/>
              <a:buChar char="o"/>
            </a:pPr>
            <a:r>
              <a:rPr lang="fr-FR" sz="1200"/>
              <a:t>Selezione e implementazione dei controlli di sicurezza</a:t>
            </a:r>
            <a:endParaRPr/>
          </a:p>
          <a:p>
            <a:pPr indent="-198120" lvl="0" marL="274320" rtl="0" algn="l">
              <a:lnSpc>
                <a:spcPct val="100000"/>
              </a:lnSpc>
              <a:spcBef>
                <a:spcPts val="1200"/>
              </a:spcBef>
              <a:spcAft>
                <a:spcPts val="0"/>
              </a:spcAft>
              <a:buSzPts val="1200"/>
              <a:buNone/>
            </a:pPr>
            <a:r>
              <a:t/>
            </a:r>
            <a:endParaRPr sz="1200"/>
          </a:p>
        </p:txBody>
      </p:sp>
      <p:cxnSp>
        <p:nvCxnSpPr>
          <p:cNvPr id="679" name="Google Shape;679;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80" name="Google Shape;680;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ciel, nuage, avion, plein air&#10;&#10;Description générée automatiquement" id="681" name="Google Shape;681;p8"/>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80"/>
          <p:cNvSpPr txBox="1"/>
          <p:nvPr>
            <p:ph type="title"/>
          </p:nvPr>
        </p:nvSpPr>
        <p:spPr>
          <a:xfrm>
            <a:off x="281347" y="140577"/>
            <a:ext cx="5962784" cy="8122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FR"/>
              <a:t>Pentesting marittimo</a:t>
            </a:r>
            <a:endParaRPr b="1"/>
          </a:p>
        </p:txBody>
      </p:sp>
      <p:pic>
        <p:nvPicPr>
          <p:cNvPr descr="Une image contenant eau, bateau, extérieur, ciel&#10;&#10;Description générée automatiquement" id="1511" name="Google Shape;1511;p80"/>
          <p:cNvPicPr preferRelativeResize="0"/>
          <p:nvPr/>
        </p:nvPicPr>
        <p:blipFill rotWithShape="1">
          <a:blip r:embed="rId3">
            <a:alphaModFix/>
          </a:blip>
          <a:srcRect b="-1" l="0" r="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1512" name="Google Shape;1512;p80"/>
          <p:cNvSpPr txBox="1"/>
          <p:nvPr/>
        </p:nvSpPr>
        <p:spPr>
          <a:xfrm>
            <a:off x="2060350" y="1905801"/>
            <a:ext cx="331917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800">
                <a:solidFill>
                  <a:schemeClr val="dk1"/>
                </a:solidFill>
                <a:latin typeface="Calibri"/>
                <a:ea typeface="Calibri"/>
                <a:cs typeface="Calibri"/>
                <a:sym typeface="Calibri"/>
              </a:rPr>
              <a:t>Formazione AIS diretta</a:t>
            </a:r>
            <a:endParaRPr/>
          </a:p>
        </p:txBody>
      </p:sp>
      <p:pic>
        <p:nvPicPr>
          <p:cNvPr descr="Une image contenant texte, Appareils électroniques, Appareil électronique, conception&#10;&#10;Description générée automatiquement" id="1513" name="Google Shape;1513;p80"/>
          <p:cNvPicPr preferRelativeResize="0"/>
          <p:nvPr/>
        </p:nvPicPr>
        <p:blipFill rotWithShape="1">
          <a:blip r:embed="rId4">
            <a:alphaModFix/>
          </a:blip>
          <a:srcRect b="0" l="0" r="0" t="0"/>
          <a:stretch/>
        </p:blipFill>
        <p:spPr>
          <a:xfrm>
            <a:off x="2247900" y="2964437"/>
            <a:ext cx="3648211" cy="364821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81"/>
          <p:cNvSpPr txBox="1"/>
          <p:nvPr/>
        </p:nvSpPr>
        <p:spPr>
          <a:xfrm>
            <a:off x="266700" y="952500"/>
            <a:ext cx="11658600" cy="581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[1] Raccomandazione ITU-R M.1371-4 (04/2010) - Caratteristiche tecniche per un sistema di identificazione automatica mediante accesso multiplo a divisione di tempo nella banda mobile marittima VHF.</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[2] Norma internazionale della Commissione elettrotecnica internazionale IEC61097-14 Ed 1 (02/2010) - Sistema globale marittimo di soccorso e sicurezza (GMDSS) - Parte 14: Trasmettitore AIS di ricerca e soccorso (AIS-SART) - Requisiti operativi e di prestazione, metodi di prova e risultati di prova richiesti</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[3] IEC61993-2 Ed 1 (12/2001) - Apparecchiature e sistemi di navigazione marittima e di radiocomunicazione - Sistemi di identificazione automatica (AIS) Parte 2: Apparecchiature di bordo di classe A del sistema di identificazione automatica universale (AIS) - Requisiti operativi e prestazionali, metodi di prova e risultati di prova richiesti.</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[4] IEC62287-1 Ed 2 (11/2010) - Apparecchiature e sistemi di navigazione marittima e di radiocomunicazione - Apparecchiature di bordo di classe B per il sistema di identificazione automatica (AIS) - Parte 1: Tecniche di accesso multiplo a divisione di tempo per portante (CSTDMA)</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[5] IEC62287-2, Bozza CDV - Apparecchiature e sistemi di navigazione marittima e di radiocomunicazione - Apparecchiature di bordo di classe B del sistema di identificazione automatica (AIS) - Parte 2: Tecniche di accesso multiplo a divisione di tempo auto-organizzato (SOTDMA)</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[6] IEC62320-1, Ed 1 (2007) - Apparecchiature e sistemi di navigazione marittima e di radiocomunicazione - Sistemi di identificazione automatica (AIS) - Parte 1: Stazioni base AIS - Requisiti minimi operativi e prestazionali, metodi di prova e risultati di prova richiesti</a:t>
            </a:r>
            <a:endParaRPr/>
          </a:p>
          <a:p>
            <a:pPr indent="0" lvl="0" marL="0" marR="0" rtl="0" algn="l">
              <a:spcBef>
                <a:spcPts val="600"/>
              </a:spcBef>
              <a:spcAft>
                <a:spcPts val="0"/>
              </a:spcAft>
              <a:buNone/>
            </a:pPr>
            <a:r>
              <a:rPr lang="fr-FR" sz="1800">
                <a:solidFill>
                  <a:schemeClr val="dk1"/>
                </a:solidFill>
                <a:latin typeface="Calibri"/>
                <a:ea typeface="Calibri"/>
                <a:cs typeface="Calibri"/>
                <a:sym typeface="Calibri"/>
              </a:rPr>
              <a:t>[7] IEC62320-2 Ed 1 (03/2008) - Apparecchiature e sistemi di navigazione marittima e di radiocomunicazione - Sistema di identificazione automatica (AIS) - Parte 2: Stazioni AIS AtoN - Requisiti operativi e prestazionali, metodi di prova e test </a:t>
            </a:r>
            <a:endParaRPr sz="1800">
              <a:solidFill>
                <a:schemeClr val="dk1"/>
              </a:solidFill>
              <a:latin typeface="Calibri"/>
              <a:ea typeface="Calibri"/>
              <a:cs typeface="Calibri"/>
              <a:sym typeface="Calibri"/>
            </a:endParaRPr>
          </a:p>
        </p:txBody>
      </p:sp>
      <p:sp>
        <p:nvSpPr>
          <p:cNvPr id="1519" name="Google Shape;1519;p81"/>
          <p:cNvSpPr txBox="1"/>
          <p:nvPr/>
        </p:nvSpPr>
        <p:spPr>
          <a:xfrm>
            <a:off x="585537" y="1825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lang="fr-FR" sz="4400">
                <a:solidFill>
                  <a:schemeClr val="dk1"/>
                </a:solidFill>
                <a:latin typeface="Calibri"/>
                <a:ea typeface="Calibri"/>
                <a:cs typeface="Calibri"/>
                <a:sym typeface="Calibri"/>
              </a:rPr>
              <a:t>Riferimenti</a:t>
            </a:r>
            <a:endParaRPr b="1" sz="44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pic>
        <p:nvPicPr>
          <p:cNvPr descr="Une image contenant extérieur&#10;&#10;Description générée avec un niveau de confiance élevé" id="1524" name="Google Shape;1524;p82"/>
          <p:cNvPicPr preferRelativeResize="0"/>
          <p:nvPr/>
        </p:nvPicPr>
        <p:blipFill rotWithShape="1">
          <a:blip r:embed="rId3">
            <a:alphaModFix/>
          </a:blip>
          <a:srcRect b="0" l="0" r="0" t="0"/>
          <a:stretch/>
        </p:blipFill>
        <p:spPr>
          <a:xfrm>
            <a:off x="3390900" y="902127"/>
            <a:ext cx="8801100" cy="5955873"/>
          </a:xfrm>
          <a:custGeom>
            <a:rect b="b" l="l" r="r" t="t"/>
            <a:pathLst>
              <a:path extrusionOk="0" h="5873097" w="8678780">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ln>
            <a:noFill/>
          </a:ln>
        </p:spPr>
      </p:pic>
      <p:sp>
        <p:nvSpPr>
          <p:cNvPr id="1525" name="Google Shape;1525;p82"/>
          <p:cNvSpPr txBox="1"/>
          <p:nvPr/>
        </p:nvSpPr>
        <p:spPr>
          <a:xfrm>
            <a:off x="309389" y="1627191"/>
            <a:ext cx="3953070"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5400">
                <a:solidFill>
                  <a:schemeClr val="dk1"/>
                </a:solidFill>
                <a:latin typeface="Calibri"/>
                <a:ea typeface="Calibri"/>
                <a:cs typeface="Calibri"/>
                <a:sym typeface="Calibri"/>
              </a:rPr>
              <a:t>DOMANDE?</a:t>
            </a:r>
            <a:endParaRPr/>
          </a:p>
          <a:p>
            <a:pPr indent="0" lvl="0" marL="0" marR="0" rtl="0" algn="l">
              <a:spcBef>
                <a:spcPts val="0"/>
              </a:spcBef>
              <a:spcAft>
                <a:spcPts val="0"/>
              </a:spcAft>
              <a:buNone/>
            </a:pPr>
            <a:r>
              <a:rPr lang="fr-FR" sz="54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fr-FR" sz="5400">
                <a:solidFill>
                  <a:schemeClr val="dk1"/>
                </a:solidFill>
                <a:latin typeface="Calibri"/>
                <a:ea typeface="Calibri"/>
                <a:cs typeface="Calibri"/>
                <a:sym typeface="Calibri"/>
              </a:rPr>
              <a:t>BREAK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fr-FR"/>
              <a:t>PERCHÉ</a:t>
            </a:r>
            <a:endParaRPr/>
          </a:p>
        </p:txBody>
      </p:sp>
      <p:sp>
        <p:nvSpPr>
          <p:cNvPr id="687" name="Google Shape;687;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fr-FR"/>
              <a:t>Risultati dell'apprendimento</a:t>
            </a:r>
            <a:endParaRPr/>
          </a:p>
        </p:txBody>
      </p:sp>
      <p:sp>
        <p:nvSpPr>
          <p:cNvPr id="688" name="Google Shape;688;p9"/>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fr-FR" sz="1200"/>
              <a:t>Dimostrare una condotta etica e professionale in tutti gli aspetti della gestione delle informazioni e della cybersecurity.</a:t>
            </a:r>
            <a:endParaRPr/>
          </a:p>
          <a:p>
            <a:pPr indent="-274320" lvl="0" marL="274320" rtl="0" algn="l">
              <a:lnSpc>
                <a:spcPct val="100000"/>
              </a:lnSpc>
              <a:spcBef>
                <a:spcPts val="1200"/>
              </a:spcBef>
              <a:spcAft>
                <a:spcPts val="0"/>
              </a:spcAft>
              <a:buSzPts val="1200"/>
              <a:buChar char="o"/>
            </a:pPr>
            <a:r>
              <a:rPr lang="fr-FR" sz="1200"/>
              <a:t>Comprendere e articolare i concetti e i principi chiave della sicurezza informatica e delle informazioni.</a:t>
            </a:r>
            <a:endParaRPr/>
          </a:p>
          <a:p>
            <a:pPr indent="-274320" lvl="0" marL="274320" rtl="0" algn="l">
              <a:lnSpc>
                <a:spcPct val="100000"/>
              </a:lnSpc>
              <a:spcBef>
                <a:spcPts val="1200"/>
              </a:spcBef>
              <a:spcAft>
                <a:spcPts val="0"/>
              </a:spcAft>
              <a:buSzPts val="1200"/>
              <a:buChar char="o"/>
            </a:pPr>
            <a:r>
              <a:rPr lang="fr-FR" sz="1200"/>
              <a:t>Comprendere l'evoluzione del panorama delle minacce informatiche e la varietà di attacchi informatici.</a:t>
            </a:r>
            <a:endParaRPr/>
          </a:p>
          <a:p>
            <a:pPr indent="-274320" lvl="0" marL="274320" rtl="0" algn="l">
              <a:lnSpc>
                <a:spcPct val="100000"/>
              </a:lnSpc>
              <a:spcBef>
                <a:spcPts val="1200"/>
              </a:spcBef>
              <a:spcAft>
                <a:spcPts val="0"/>
              </a:spcAft>
              <a:buSzPts val="1200"/>
              <a:buChar char="o"/>
            </a:pPr>
            <a:r>
              <a:rPr lang="fr-FR" sz="1200"/>
              <a:t>Identifica le minacce, le vulnerabilità e i rischi di cybersecurity per un'organizzazione.</a:t>
            </a:r>
            <a:endParaRPr/>
          </a:p>
          <a:p>
            <a:pPr indent="-274320" lvl="0" marL="274320" rtl="0" algn="l">
              <a:lnSpc>
                <a:spcPct val="100000"/>
              </a:lnSpc>
              <a:spcBef>
                <a:spcPts val="1200"/>
              </a:spcBef>
              <a:spcAft>
                <a:spcPts val="0"/>
              </a:spcAft>
              <a:buSzPts val="1200"/>
              <a:buChar char="o"/>
            </a:pPr>
            <a:r>
              <a:rPr lang="fr-FR" sz="1200"/>
              <a:t>Riconosce il ruolo del fattore umano nelle violazioni della sicurezza informatica e nelle strategie di riduzione del rischio.</a:t>
            </a:r>
            <a:endParaRPr/>
          </a:p>
          <a:p>
            <a:pPr indent="-274320" lvl="0" marL="274320" rtl="0" algn="l">
              <a:lnSpc>
                <a:spcPct val="100000"/>
              </a:lnSpc>
              <a:spcBef>
                <a:spcPts val="1200"/>
              </a:spcBef>
              <a:spcAft>
                <a:spcPts val="0"/>
              </a:spcAft>
              <a:buSzPts val="1200"/>
              <a:buChar char="o"/>
            </a:pPr>
            <a:r>
              <a:rPr lang="fr-FR" sz="1200"/>
              <a:t>Capacità di aiutare e selezionare controlli di sicurezza appropriati per proteggere dalle minacce e dai rischi di cybersecurity identificati.</a:t>
            </a:r>
            <a:endParaRPr/>
          </a:p>
        </p:txBody>
      </p:sp>
      <p:cxnSp>
        <p:nvCxnSpPr>
          <p:cNvPr id="689" name="Google Shape;689;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90" name="Google Shape;690;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Une image contenant habits, personne, chaussures, homme&#10;&#10;Description générée automatiquement" id="691" name="Google Shape;691;p9"/>
          <p:cNvPicPr preferRelativeResize="0"/>
          <p:nvPr>
            <p:ph idx="2" type="pic"/>
          </p:nvPr>
        </p:nvPicPr>
        <p:blipFill rotWithShape="1">
          <a:blip r:embed="rId3">
            <a:alphaModFix/>
          </a:blip>
          <a:srcRect b="0" l="0" r="0" t="0"/>
          <a:stretch/>
        </p:blipFill>
        <p:spPr>
          <a:xfrm>
            <a:off x="0" y="-2235"/>
            <a:ext cx="5840730" cy="6862275"/>
          </a:xfrm>
          <a:prstGeom prst="rect">
            <a:avLst/>
          </a:prstGeom>
          <a:solidFill>
            <a:schemeClr val="lt2"/>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2019-04-24T10:35:13.0000000Z</dcterms:created>
  <dc:creator>bruno bender</dc:creator>
</cp:coreProperties>
</file>